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5" r:id="rId6"/>
    <p:sldId id="266" r:id="rId7"/>
    <p:sldId id="269" r:id="rId8"/>
    <p:sldId id="274" r:id="rId9"/>
    <p:sldId id="275" r:id="rId10"/>
    <p:sldId id="276" r:id="rId11"/>
    <p:sldId id="277" r:id="rId12"/>
    <p:sldId id="270" r:id="rId13"/>
    <p:sldId id="26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195207"/>
            <a:ext cx="2252663" cy="239279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Nature Protection Activities Under RENA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Mihail </a:t>
            </a:r>
            <a:r>
              <a:rPr lang="en-US" dirty="0" err="1" smtClean="0"/>
              <a:t>Dimovski,Team</a:t>
            </a:r>
            <a:r>
              <a:rPr lang="en-US" dirty="0" smtClean="0"/>
              <a:t> Leader ECRAN 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Nature WG Annual Meeting, </a:t>
            </a:r>
          </a:p>
          <a:p>
            <a:r>
              <a:rPr lang="en-US" dirty="0" err="1" smtClean="0"/>
              <a:t>Podgorica</a:t>
            </a:r>
            <a:r>
              <a:rPr lang="en-US" dirty="0" smtClean="0"/>
              <a:t>, Montenegro</a:t>
            </a:r>
          </a:p>
          <a:p>
            <a:r>
              <a:rPr lang="en-US" dirty="0" smtClean="0"/>
              <a:t>December 10,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Results Module 5 Tara </a:t>
            </a:r>
            <a:r>
              <a:rPr lang="en-US" dirty="0" err="1" smtClean="0"/>
              <a:t>Mnts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 smtClean="0"/>
              <a:t>The legal requirements and the process of data collection on national and EU level was explained</a:t>
            </a:r>
            <a:endParaRPr lang="mk-MK" dirty="0" smtClean="0"/>
          </a:p>
          <a:p>
            <a:pPr lvl="0"/>
            <a:r>
              <a:rPr lang="en-GB" dirty="0" smtClean="0"/>
              <a:t>The connection of monitoring to management plans </a:t>
            </a:r>
            <a:endParaRPr lang="mk-MK" dirty="0" smtClean="0"/>
          </a:p>
          <a:p>
            <a:pPr lvl="0"/>
            <a:r>
              <a:rPr lang="en-GB" dirty="0" smtClean="0"/>
              <a:t>How to define appropriate indicators for monitoring including frequency, timing and reliability </a:t>
            </a:r>
            <a:endParaRPr lang="mk-MK" dirty="0" smtClean="0"/>
          </a:p>
          <a:p>
            <a:pPr lvl="0"/>
            <a:r>
              <a:rPr lang="en-GB" dirty="0" smtClean="0"/>
              <a:t>Standard Data Forms</a:t>
            </a:r>
            <a:endParaRPr lang="mk-MK" dirty="0" smtClean="0"/>
          </a:p>
          <a:p>
            <a:pPr lvl="0"/>
            <a:r>
              <a:rPr lang="en-GB" dirty="0" smtClean="0"/>
              <a:t>Pitfalls in monitoring </a:t>
            </a:r>
            <a:endParaRPr lang="mk-MK" dirty="0" smtClean="0"/>
          </a:p>
          <a:p>
            <a:pPr lvl="0"/>
            <a:endParaRPr lang="mk-MK" dirty="0" smtClean="0"/>
          </a:p>
          <a:p>
            <a:pPr marL="0" indent="0">
              <a:lnSpc>
                <a:spcPct val="80000"/>
              </a:lnSpc>
              <a:spcBef>
                <a:spcPts val="1375"/>
              </a:spcBef>
              <a:spcAft>
                <a:spcPts val="1375"/>
              </a:spcAft>
              <a:buNone/>
            </a:pP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Results Module 6 </a:t>
            </a:r>
            <a:r>
              <a:rPr lang="en-US" sz="4000" dirty="0" err="1" smtClean="0"/>
              <a:t>Natura</a:t>
            </a:r>
            <a:r>
              <a:rPr lang="en-US" sz="4000" dirty="0" smtClean="0"/>
              <a:t> 2000  Site Management /Financing and Networking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10000"/>
          </a:bodyPr>
          <a:lstStyle/>
          <a:p>
            <a:pPr lvl="0">
              <a:spcAft>
                <a:spcPts val="2400"/>
              </a:spcAft>
            </a:pPr>
            <a:r>
              <a:rPr lang="en-US" sz="2800" dirty="0" smtClean="0"/>
              <a:t>EU nature and biodiversity policy</a:t>
            </a:r>
          </a:p>
          <a:p>
            <a:pPr lvl="0">
              <a:spcAft>
                <a:spcPts val="2400"/>
              </a:spcAft>
            </a:pPr>
            <a:r>
              <a:rPr lang="en-US" sz="2800" dirty="0" smtClean="0"/>
              <a:t>Transposing </a:t>
            </a:r>
            <a:r>
              <a:rPr lang="en-US" sz="2800" dirty="0" err="1" smtClean="0"/>
              <a:t>Natura</a:t>
            </a:r>
            <a:r>
              <a:rPr lang="en-US" sz="2800" dirty="0" smtClean="0"/>
              <a:t> 2000 in national system</a:t>
            </a:r>
          </a:p>
          <a:p>
            <a:pPr lvl="0">
              <a:spcAft>
                <a:spcPts val="2400"/>
              </a:spcAft>
            </a:pPr>
            <a:r>
              <a:rPr lang="en-US" sz="2800" dirty="0" smtClean="0"/>
              <a:t>Financing Nature in EU and pre-accession context</a:t>
            </a:r>
          </a:p>
          <a:p>
            <a:pPr lvl="0">
              <a:spcAft>
                <a:spcPts val="2400"/>
              </a:spcAft>
            </a:pPr>
            <a:r>
              <a:rPr lang="en-US" sz="2800" dirty="0" err="1" smtClean="0"/>
              <a:t>Natura</a:t>
            </a:r>
            <a:r>
              <a:rPr lang="en-US" sz="2800" dirty="0" smtClean="0"/>
              <a:t> 2000 implementation /examples from EU MS</a:t>
            </a:r>
          </a:p>
          <a:p>
            <a:pPr lvl="0">
              <a:spcAft>
                <a:spcPts val="2400"/>
              </a:spcAft>
            </a:pPr>
            <a:r>
              <a:rPr lang="en-US" sz="2800" dirty="0" smtClean="0"/>
              <a:t>Managing </a:t>
            </a:r>
            <a:r>
              <a:rPr lang="en-US" sz="2800" dirty="0" err="1" smtClean="0"/>
              <a:t>Natura</a:t>
            </a:r>
            <a:r>
              <a:rPr lang="en-US" sz="2800" dirty="0" smtClean="0"/>
              <a:t> 2000 Sites/examples from EU MS  </a:t>
            </a:r>
          </a:p>
          <a:p>
            <a:pPr lvl="0">
              <a:spcAft>
                <a:spcPts val="2400"/>
              </a:spcAft>
            </a:pPr>
            <a:r>
              <a:rPr lang="en-US" sz="2800" dirty="0" smtClean="0"/>
              <a:t>Management Plan drafting process</a:t>
            </a:r>
            <a:endParaRPr lang="mk-MK" sz="2800" dirty="0" smtClean="0"/>
          </a:p>
          <a:p>
            <a:pPr lvl="0"/>
            <a:endParaRPr lang="mk-MK" dirty="0" smtClean="0"/>
          </a:p>
          <a:p>
            <a:pPr marL="0" indent="0">
              <a:lnSpc>
                <a:spcPct val="80000"/>
              </a:lnSpc>
              <a:spcBef>
                <a:spcPts val="1375"/>
              </a:spcBef>
              <a:spcAft>
                <a:spcPts val="1375"/>
              </a:spcAft>
              <a:buNone/>
            </a:pP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mk-MK" sz="2900" dirty="0" smtClean="0"/>
              <a:t> </a:t>
            </a:r>
            <a:r>
              <a:rPr lang="en-GB" sz="4000" dirty="0" smtClean="0"/>
              <a:t>In general for all beneficiaries the identified issues relate to </a:t>
            </a:r>
            <a:r>
              <a:rPr lang="en-GB" sz="4000" b="1" dirty="0" smtClean="0"/>
              <a:t>insufficient human, administrative and capital capacity</a:t>
            </a:r>
            <a:r>
              <a:rPr lang="en-GB" sz="4000" dirty="0" smtClean="0"/>
              <a:t> in relation to the management of protected areas.</a:t>
            </a:r>
            <a:endParaRPr lang="mk-MK" sz="4000" dirty="0" smtClean="0"/>
          </a:p>
          <a:p>
            <a:pPr marL="0" indent="0">
              <a:buNone/>
            </a:pPr>
            <a:endParaRPr lang="mk-MK" sz="4000" dirty="0" smtClean="0"/>
          </a:p>
          <a:p>
            <a:pPr marL="0" indent="0">
              <a:buNone/>
            </a:pPr>
            <a:r>
              <a:rPr lang="en-GB" sz="4000" dirty="0" smtClean="0"/>
              <a:t>In most of the  beneficiaries work on transposing the Nature Legislation is in progress, but overall implementation and enforcement of the nature protection acquis remains </a:t>
            </a:r>
            <a:r>
              <a:rPr lang="en-GB" sz="4000" b="1" dirty="0" smtClean="0"/>
              <a:t>at an early stage.</a:t>
            </a:r>
            <a:r>
              <a:rPr lang="en-GB" sz="4000" dirty="0" smtClean="0"/>
              <a:t> </a:t>
            </a:r>
            <a:endParaRPr lang="mk-MK" sz="4000" dirty="0" smtClean="0"/>
          </a:p>
          <a:p>
            <a:pPr marL="0" indent="0">
              <a:buNone/>
            </a:pPr>
            <a:endParaRPr lang="mk-MK" sz="4000" dirty="0" smtClean="0"/>
          </a:p>
          <a:p>
            <a:pPr marL="0" indent="0">
              <a:buNone/>
            </a:pPr>
            <a:r>
              <a:rPr lang="en-GB" sz="4000" dirty="0" smtClean="0"/>
              <a:t>Specific concern </a:t>
            </a:r>
            <a:r>
              <a:rPr lang="en-GB" sz="4000" b="1" u="sng" dirty="0" smtClean="0"/>
              <a:t>in all</a:t>
            </a:r>
            <a:r>
              <a:rPr lang="en-GB" sz="4000" dirty="0" smtClean="0"/>
              <a:t>  beneficiaries relates to the possible </a:t>
            </a:r>
            <a:r>
              <a:rPr lang="en-GB" sz="4000" b="1" dirty="0" smtClean="0"/>
              <a:t>negative impacts</a:t>
            </a:r>
            <a:r>
              <a:rPr lang="en-GB" sz="4000" dirty="0" smtClean="0"/>
              <a:t> on (potential) </a:t>
            </a:r>
            <a:r>
              <a:rPr lang="en-GB" sz="4000" dirty="0" err="1" smtClean="0"/>
              <a:t>Natura</a:t>
            </a:r>
            <a:r>
              <a:rPr lang="en-GB" sz="4000" dirty="0" smtClean="0"/>
              <a:t> 2000 sites and species of Community interest, through the ongoing and planned large water, road, buildings and energy </a:t>
            </a:r>
            <a:r>
              <a:rPr lang="en-GB" sz="4000" b="1" dirty="0" smtClean="0"/>
              <a:t>infrastructures</a:t>
            </a:r>
            <a:r>
              <a:rPr lang="en-GB" sz="4000" dirty="0" smtClean="0"/>
              <a:t> in the region. </a:t>
            </a:r>
            <a:endParaRPr lang="mk-MK" sz="4000" dirty="0" smtClean="0"/>
          </a:p>
          <a:p>
            <a:pPr marL="0" indent="0">
              <a:buNone/>
            </a:pPr>
            <a:endParaRPr lang="mk-MK" sz="4000" dirty="0" smtClean="0"/>
          </a:p>
          <a:p>
            <a:pPr marL="0" indent="0">
              <a:buNone/>
            </a:pPr>
            <a:r>
              <a:rPr lang="en-GB" sz="4000" dirty="0" smtClean="0"/>
              <a:t>More attention needs to be paid to the improvement of the quality of </a:t>
            </a:r>
            <a:r>
              <a:rPr lang="en-GB" sz="4000" b="1" dirty="0" smtClean="0"/>
              <a:t>Appropriate Assessments as per </a:t>
            </a:r>
            <a:r>
              <a:rPr lang="en-GB" sz="4000" b="1" dirty="0" err="1" smtClean="0"/>
              <a:t>Art.6</a:t>
            </a:r>
            <a:r>
              <a:rPr lang="en-GB" sz="4000" b="1" dirty="0" smtClean="0"/>
              <a:t>(3)</a:t>
            </a:r>
            <a:r>
              <a:rPr lang="en-GB" sz="4000" dirty="0" smtClean="0"/>
              <a:t> of the Habitats directive </a:t>
            </a:r>
            <a:endParaRPr lang="mk-MK" sz="4000" dirty="0" smtClean="0"/>
          </a:p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endParaRPr lang="en-GB" sz="28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500" dirty="0" smtClean="0"/>
              <a:t> </a:t>
            </a:r>
            <a:r>
              <a:rPr lang="en-GB" sz="4800" b="1" dirty="0" smtClean="0"/>
              <a:t>Positive development</a:t>
            </a:r>
            <a:r>
              <a:rPr lang="en-GB" sz="4800" dirty="0" smtClean="0"/>
              <a:t>: New protected areas have been established in the recent years. Also Management Plans have been prepared  but  administrative capacity to implement those plans need attention </a:t>
            </a:r>
            <a:endParaRPr lang="mk-MK" sz="4800" dirty="0" smtClean="0"/>
          </a:p>
          <a:p>
            <a:pPr>
              <a:buNone/>
            </a:pPr>
            <a:endParaRPr lang="mk-MK" sz="4800" dirty="0" smtClean="0"/>
          </a:p>
          <a:p>
            <a:r>
              <a:rPr lang="en-GB" sz="4800" dirty="0" smtClean="0"/>
              <a:t>The link between </a:t>
            </a:r>
            <a:r>
              <a:rPr lang="en-GB" sz="4800" b="1" dirty="0" smtClean="0"/>
              <a:t>socio-economic development </a:t>
            </a:r>
            <a:r>
              <a:rPr lang="en-GB" sz="4800" dirty="0" smtClean="0"/>
              <a:t>in combination with </a:t>
            </a:r>
            <a:r>
              <a:rPr lang="en-GB" sz="4800" b="1" dirty="0" smtClean="0"/>
              <a:t>natural resource management</a:t>
            </a:r>
            <a:r>
              <a:rPr lang="en-GB" sz="4800" dirty="0" smtClean="0"/>
              <a:t> </a:t>
            </a:r>
            <a:r>
              <a:rPr lang="en-GB" sz="4800" b="1" dirty="0" smtClean="0"/>
              <a:t>in trans-boundary areas</a:t>
            </a:r>
            <a:r>
              <a:rPr lang="en-GB" sz="4800" dirty="0" smtClean="0"/>
              <a:t> is a highly relevant combination and a key development for many Balkan regions. </a:t>
            </a:r>
            <a:endParaRPr lang="mk-MK" sz="4800" dirty="0" smtClean="0"/>
          </a:p>
          <a:p>
            <a:pPr>
              <a:buNone/>
            </a:pPr>
            <a:endParaRPr lang="mk-MK" sz="4800" dirty="0" smtClean="0"/>
          </a:p>
          <a:p>
            <a:r>
              <a:rPr lang="en-GB" sz="4800" dirty="0" smtClean="0"/>
              <a:t>The </a:t>
            </a:r>
            <a:r>
              <a:rPr lang="en-GB" sz="4800" b="1" dirty="0" smtClean="0"/>
              <a:t>general awareness </a:t>
            </a:r>
            <a:r>
              <a:rPr lang="en-GB" sz="4800" dirty="0" smtClean="0"/>
              <a:t>on the </a:t>
            </a:r>
            <a:r>
              <a:rPr lang="en-GB" sz="4800" b="1" dirty="0" smtClean="0"/>
              <a:t>positive impact of nature management </a:t>
            </a:r>
            <a:r>
              <a:rPr lang="en-GB" sz="4800" dirty="0" smtClean="0"/>
              <a:t>on the </a:t>
            </a:r>
            <a:r>
              <a:rPr lang="en-GB" sz="4800" b="1" dirty="0" smtClean="0"/>
              <a:t>wider economy </a:t>
            </a:r>
            <a:r>
              <a:rPr lang="en-GB" sz="4800" dirty="0" smtClean="0"/>
              <a:t>(beyond the positive local impacts) </a:t>
            </a:r>
            <a:r>
              <a:rPr lang="en-GB" sz="4800" b="1" dirty="0" smtClean="0"/>
              <a:t>is low</a:t>
            </a:r>
            <a:r>
              <a:rPr lang="en-GB" sz="4800" dirty="0" smtClean="0"/>
              <a:t>. For instance the underlying principles of Green Infrastructure are not recognised</a:t>
            </a:r>
            <a:endParaRPr lang="mk-MK" sz="4800" dirty="0" smtClean="0"/>
          </a:p>
          <a:p>
            <a:endParaRPr lang="en-US" sz="47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Thank you for your attention!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 Sub Group on Nature</a:t>
            </a:r>
            <a:br>
              <a:rPr lang="en-US" dirty="0" smtClean="0"/>
            </a:b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P</a:t>
            </a:r>
            <a:r>
              <a:rPr lang="mk-MK" sz="2800" dirty="0" smtClean="0"/>
              <a:t>rovi</a:t>
            </a:r>
            <a:r>
              <a:rPr lang="en-US" sz="2800" dirty="0" smtClean="0"/>
              <a:t>ding</a:t>
            </a:r>
            <a:r>
              <a:rPr lang="mk-MK" sz="2800" dirty="0" smtClean="0"/>
              <a:t> a framework for further development of the regional cooperation in the area of nature protection</a:t>
            </a:r>
          </a:p>
          <a:p>
            <a:r>
              <a:rPr lang="en-US" sz="2800" dirty="0" smtClean="0"/>
              <a:t>Linking</a:t>
            </a:r>
            <a:r>
              <a:rPr lang="mk-MK" sz="2800" dirty="0" smtClean="0"/>
              <a:t> the nature protection principles with the relevant development topics</a:t>
            </a:r>
          </a:p>
          <a:p>
            <a:r>
              <a:rPr lang="en-US" sz="2800" dirty="0" smtClean="0"/>
              <a:t>Selecting c</a:t>
            </a:r>
            <a:r>
              <a:rPr lang="mk-MK" sz="2800" dirty="0" smtClean="0"/>
              <a:t>ross-border protected areas (pilot sites) </a:t>
            </a:r>
            <a:r>
              <a:rPr lang="en-US" sz="2800" dirty="0" smtClean="0"/>
              <a:t> </a:t>
            </a:r>
            <a:r>
              <a:rPr lang="mk-MK" sz="2800" dirty="0" smtClean="0"/>
              <a:t>for carrying out theoretical and practical training programs</a:t>
            </a:r>
          </a:p>
          <a:p>
            <a:r>
              <a:rPr lang="en-US" sz="2800" dirty="0" smtClean="0"/>
              <a:t>Establishing</a:t>
            </a:r>
            <a:r>
              <a:rPr lang="mk-MK" sz="2800" dirty="0" smtClean="0"/>
              <a:t> linkages between representatives of the relevant ministries of the beneficiary countries and the local site managers and local stakeholders in the selected cross-border areas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RENA Nature Sub Group Modules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896544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en-US" sz="2800" dirty="0" smtClean="0"/>
              <a:t>       </a:t>
            </a:r>
            <a:r>
              <a:rPr lang="en-US" sz="3300" dirty="0" smtClean="0"/>
              <a:t>Programme d</a:t>
            </a:r>
            <a:r>
              <a:rPr lang="mk-MK" sz="3300" dirty="0" smtClean="0"/>
              <a:t>ivided into six modules, aimed to inform the participants on highly relevant development topics and to combine them with natural resource management</a:t>
            </a:r>
          </a:p>
          <a:p>
            <a:pPr>
              <a:buNone/>
            </a:pPr>
            <a:endParaRPr lang="mk-MK" sz="3300" dirty="0" smtClean="0"/>
          </a:p>
          <a:p>
            <a:pPr lvl="1"/>
            <a:r>
              <a:rPr lang="nl-NL" sz="3300" b="1" dirty="0" smtClean="0"/>
              <a:t>Module 1</a:t>
            </a:r>
            <a:r>
              <a:rPr lang="nl-NL" sz="3300" dirty="0" smtClean="0"/>
              <a:t>: Development and Implementation of Nature Sites Management Plans. Location: Kopacki Rit, Croatia (Serbia, Croatia, Hungary </a:t>
            </a:r>
            <a:endParaRPr lang="mk-MK" sz="3300" dirty="0" smtClean="0"/>
          </a:p>
          <a:p>
            <a:pPr lvl="1"/>
            <a:r>
              <a:rPr lang="nl-NL" sz="3300" b="1" dirty="0" smtClean="0"/>
              <a:t>Module 2</a:t>
            </a:r>
            <a:r>
              <a:rPr lang="nl-NL" sz="3300" dirty="0" smtClean="0"/>
              <a:t>: Nature Management and strengthening the local economy: creating business and revenues in cross border areas: Dojran Lake, FYR of Macedonia (FYR of Macedonia and Greece) </a:t>
            </a:r>
            <a:endParaRPr lang="mk-MK" sz="3300" dirty="0" smtClean="0"/>
          </a:p>
          <a:p>
            <a:pPr lvl="1"/>
            <a:r>
              <a:rPr lang="nl-NL" sz="3300" b="1" dirty="0" smtClean="0"/>
              <a:t>Module 3</a:t>
            </a:r>
            <a:r>
              <a:rPr lang="nl-NL" sz="3300" dirty="0" smtClean="0"/>
              <a:t>: Communication with Stakeholders. Location: Djerdap, Serbia and Romania </a:t>
            </a:r>
            <a:endParaRPr lang="mk-MK" sz="3300" dirty="0" smtClean="0"/>
          </a:p>
          <a:p>
            <a:pPr lvl="1"/>
            <a:r>
              <a:rPr lang="nl-NL" sz="3300" b="1" dirty="0" smtClean="0"/>
              <a:t>Module 4</a:t>
            </a:r>
            <a:r>
              <a:rPr lang="nl-NL" sz="3300" dirty="0" smtClean="0"/>
              <a:t>: Conducting Nature Impact Assessments, Shara (FYR of Macedonia, Albania, Kosovo) </a:t>
            </a:r>
            <a:endParaRPr lang="mk-MK" sz="3300" dirty="0" smtClean="0"/>
          </a:p>
          <a:p>
            <a:pPr lvl="1"/>
            <a:r>
              <a:rPr lang="nl-NL" sz="3300" b="1" dirty="0" smtClean="0"/>
              <a:t>Module 5</a:t>
            </a:r>
            <a:r>
              <a:rPr lang="nl-NL" sz="3300" dirty="0" smtClean="0"/>
              <a:t>: Monitoring Nature Protection Areas. Tara (Serbia, BiH) </a:t>
            </a:r>
            <a:endParaRPr lang="mk-MK" sz="3300" dirty="0" smtClean="0"/>
          </a:p>
          <a:p>
            <a:pPr lvl="1"/>
            <a:r>
              <a:rPr lang="nl-NL" sz="3300" b="1" dirty="0" smtClean="0"/>
              <a:t>Module 6</a:t>
            </a:r>
            <a:r>
              <a:rPr lang="nl-NL" sz="3300" dirty="0" smtClean="0"/>
              <a:t>: Practical Sites Management: Nature Financing and Networking (Vienna</a:t>
            </a:r>
            <a:r>
              <a:rPr lang="nl-NL" dirty="0" smtClean="0"/>
              <a:t>) </a:t>
            </a:r>
            <a:endParaRPr lang="mk-MK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Capacity Building Topics Covered under 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</a:t>
            </a:r>
            <a:r>
              <a:rPr lang="mk-MK" sz="2800" dirty="0" smtClean="0"/>
              <a:t>evelopment of nature sites implementation plans</a:t>
            </a:r>
          </a:p>
          <a:p>
            <a:r>
              <a:rPr lang="en-US" sz="2800" dirty="0" smtClean="0"/>
              <a:t>S</a:t>
            </a:r>
            <a:r>
              <a:rPr lang="mk-MK" sz="2800" dirty="0" smtClean="0"/>
              <a:t>trengthening of local economy through improvement of nature protection management and communication with stakeholders</a:t>
            </a:r>
          </a:p>
          <a:p>
            <a:r>
              <a:rPr lang="en-US" sz="2800" dirty="0" smtClean="0"/>
              <a:t>I</a:t>
            </a:r>
            <a:r>
              <a:rPr lang="mk-MK" sz="2800" dirty="0" smtClean="0"/>
              <a:t>mpact assessment procedures</a:t>
            </a:r>
            <a:r>
              <a:rPr lang="en-US" sz="2800" dirty="0" smtClean="0"/>
              <a:t> </a:t>
            </a:r>
            <a:endParaRPr lang="mk-MK" sz="2800" dirty="0" smtClean="0"/>
          </a:p>
          <a:p>
            <a:r>
              <a:rPr lang="en-US" sz="2800" dirty="0" smtClean="0"/>
              <a:t>M</a:t>
            </a:r>
            <a:r>
              <a:rPr lang="mk-MK" sz="2800" dirty="0" smtClean="0"/>
              <a:t>onitoring of nature protection </a:t>
            </a:r>
          </a:p>
          <a:p>
            <a:r>
              <a:rPr lang="en-US" sz="2800" dirty="0" smtClean="0"/>
              <a:t>I</a:t>
            </a:r>
            <a:r>
              <a:rPr lang="mk-MK" sz="2800" dirty="0" smtClean="0"/>
              <a:t>mplementation of the EU nature protection </a:t>
            </a:r>
            <a:r>
              <a:rPr lang="mk-MK" sz="2800" i="1" dirty="0" smtClean="0"/>
              <a:t>acquis </a:t>
            </a:r>
            <a:r>
              <a:rPr lang="mk-MK" sz="2800" dirty="0" smtClean="0"/>
              <a:t>in crossborder areas, </a:t>
            </a:r>
            <a:r>
              <a:rPr lang="en-US" sz="2800" dirty="0" smtClean="0"/>
              <a:t> </a:t>
            </a:r>
            <a:endParaRPr lang="mk-MK" sz="2800" dirty="0" smtClean="0"/>
          </a:p>
          <a:p>
            <a:r>
              <a:rPr lang="en-US" sz="2800" dirty="0" smtClean="0"/>
              <a:t>I</a:t>
            </a:r>
            <a:r>
              <a:rPr lang="mk-MK" sz="2800" dirty="0" smtClean="0"/>
              <a:t>mplementation of nature management plans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Module 1 </a:t>
            </a:r>
            <a:r>
              <a:rPr lang="en-US" dirty="0" err="1" smtClean="0"/>
              <a:t>Kopacki</a:t>
            </a:r>
            <a:r>
              <a:rPr lang="en-US" dirty="0" smtClean="0"/>
              <a:t> </a:t>
            </a:r>
            <a:r>
              <a:rPr lang="en-US" dirty="0" err="1" smtClean="0"/>
              <a:t>Rit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nl-NL" sz="2800" dirty="0" smtClean="0"/>
              <a:t>Approach to developing Management Planning  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 smtClean="0"/>
              <a:t>Many discussions on impacts of EU Nature legislation (Article 6)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 smtClean="0"/>
              <a:t>No cross border cooperation between Serbia and Croatia (threatens integrity of the site).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 smtClean="0"/>
              <a:t>Economic development overrules nature objectives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nl-NL" sz="2800" dirty="0" smtClean="0"/>
              <a:t>EU legislation will secure better protection of Kopacki Rit</a:t>
            </a:r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Module 2 </a:t>
            </a:r>
            <a:r>
              <a:rPr lang="en-US" dirty="0" err="1" smtClean="0"/>
              <a:t>Dojran</a:t>
            </a:r>
            <a:r>
              <a:rPr lang="en-US" dirty="0" smtClean="0"/>
              <a:t> Lake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GB" dirty="0" err="1" smtClean="0"/>
              <a:t>Dojran</a:t>
            </a:r>
            <a:r>
              <a:rPr lang="en-GB" dirty="0" smtClean="0"/>
              <a:t> Lake problems are </a:t>
            </a:r>
            <a:r>
              <a:rPr lang="en-GB" b="1" dirty="0" smtClean="0"/>
              <a:t>massive</a:t>
            </a:r>
            <a:r>
              <a:rPr lang="en-GB" dirty="0" smtClean="0"/>
              <a:t> and should deserve urgent international attention</a:t>
            </a:r>
          </a:p>
          <a:p>
            <a:pPr marL="0" indent="0">
              <a:lnSpc>
                <a:spcPct val="80000"/>
              </a:lnSpc>
              <a:buNone/>
            </a:pPr>
            <a:endParaRPr lang="en-GB" dirty="0" smtClean="0"/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r>
              <a:rPr lang="en-GB" dirty="0" smtClean="0"/>
              <a:t>The ecological integrity of the site is </a:t>
            </a:r>
            <a:r>
              <a:rPr lang="en-GB" b="1" dirty="0" smtClean="0"/>
              <a:t>on the brink of collapse</a:t>
            </a:r>
            <a:r>
              <a:rPr lang="en-GB" dirty="0" smtClean="0"/>
              <a:t> (maintained by artificial refilling from deep </a:t>
            </a:r>
            <a:r>
              <a:rPr lang="en-GB" dirty="0" err="1" smtClean="0"/>
              <a:t>acquifers</a:t>
            </a:r>
            <a:r>
              <a:rPr lang="en-GB" dirty="0" smtClean="0"/>
              <a:t>) </a:t>
            </a:r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endParaRPr lang="en-GB" dirty="0" smtClean="0"/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r>
              <a:rPr lang="en-GB" dirty="0" smtClean="0"/>
              <a:t>No cooperation between Greece and </a:t>
            </a:r>
            <a:r>
              <a:rPr lang="en-GB" dirty="0" err="1" smtClean="0"/>
              <a:t>FYR</a:t>
            </a:r>
            <a:r>
              <a:rPr lang="en-GB" dirty="0" smtClean="0"/>
              <a:t> of Macedonia on </a:t>
            </a:r>
            <a:r>
              <a:rPr lang="en-GB" dirty="0" err="1" smtClean="0"/>
              <a:t>Dojran</a:t>
            </a:r>
            <a:r>
              <a:rPr lang="en-GB" dirty="0" smtClean="0"/>
              <a:t> Lake is a serious threat to the integrity of </a:t>
            </a:r>
            <a:r>
              <a:rPr lang="en-GB" dirty="0" err="1" smtClean="0"/>
              <a:t>Dojran</a:t>
            </a:r>
            <a:r>
              <a:rPr lang="en-GB" dirty="0" smtClean="0"/>
              <a:t> Lake </a:t>
            </a:r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endParaRPr lang="en-GB" dirty="0" smtClean="0"/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r>
              <a:rPr lang="en-GB" dirty="0" err="1" smtClean="0"/>
              <a:t>Dojran</a:t>
            </a:r>
            <a:r>
              <a:rPr lang="en-GB" dirty="0" smtClean="0"/>
              <a:t> is economically dependent on fisheries and tourism. Both activities are seriously under threat and are diminishing</a:t>
            </a:r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endParaRPr lang="en-GB" dirty="0" smtClean="0"/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r>
              <a:rPr lang="en-GB" dirty="0" smtClean="0"/>
              <a:t>Traditional fishing (with help of cormorants) collapsed already</a:t>
            </a:r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endParaRPr lang="en-GB" dirty="0" smtClean="0"/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r>
              <a:rPr lang="en-GB" dirty="0" smtClean="0"/>
              <a:t>Greek side is </a:t>
            </a:r>
            <a:r>
              <a:rPr lang="en-GB" dirty="0" err="1" smtClean="0"/>
              <a:t>Natura</a:t>
            </a:r>
            <a:r>
              <a:rPr lang="en-GB" dirty="0" smtClean="0"/>
              <a:t> 2000 site. Both countries are signatories to Espoo.</a:t>
            </a:r>
          </a:p>
          <a:p>
            <a:pPr marL="0" indent="0">
              <a:lnSpc>
                <a:spcPct val="80000"/>
              </a:lnSpc>
              <a:spcBef>
                <a:spcPts val="175"/>
              </a:spcBef>
              <a:spcAft>
                <a:spcPts val="175"/>
              </a:spcAft>
              <a:buNone/>
            </a:pPr>
            <a:endParaRPr lang="en-GB" dirty="0" smtClean="0">
              <a:solidFill>
                <a:srgbClr val="17375E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dirty="0" smtClean="0"/>
              <a:t>These aspects should be considered in a future framework for cooperation on saving </a:t>
            </a:r>
            <a:r>
              <a:rPr lang="en-GB" dirty="0" err="1" smtClean="0"/>
              <a:t>Dojran</a:t>
            </a:r>
            <a:r>
              <a:rPr lang="en-GB" dirty="0" smtClean="0"/>
              <a:t> Lake</a:t>
            </a:r>
            <a:endParaRPr lang="nl-NL" sz="36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Results Module 3 </a:t>
            </a:r>
            <a:r>
              <a:rPr lang="en-US" dirty="0" err="1" smtClean="0"/>
              <a:t>Djerdap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 </a:t>
            </a:r>
            <a:r>
              <a:rPr lang="mk-MK" dirty="0" smtClean="0"/>
              <a:t>Aarhus Convention principles were new for almost all participants. </a:t>
            </a:r>
          </a:p>
          <a:p>
            <a:r>
              <a:rPr lang="en-GB" dirty="0" smtClean="0"/>
              <a:t>Communication approach and methods of learning were also a new subject for participants (and eye opener to some)</a:t>
            </a:r>
            <a:endParaRPr lang="mk-MK" dirty="0" smtClean="0"/>
          </a:p>
          <a:p>
            <a:r>
              <a:rPr lang="en-GB" dirty="0" smtClean="0"/>
              <a:t>Management of </a:t>
            </a:r>
            <a:r>
              <a:rPr lang="en-GB" dirty="0" err="1" smtClean="0"/>
              <a:t>Natura</a:t>
            </a:r>
            <a:r>
              <a:rPr lang="en-GB" dirty="0" smtClean="0"/>
              <a:t> 2000 site on Romanian site: Insufficient nr of inexperienced staff</a:t>
            </a:r>
            <a:endParaRPr lang="mk-MK" dirty="0" smtClean="0"/>
          </a:p>
          <a:p>
            <a:r>
              <a:rPr lang="en-GB" dirty="0" smtClean="0"/>
              <a:t>Management Plans are seen as legal requirements and not really as management tools</a:t>
            </a:r>
            <a:endParaRPr lang="mk-MK" dirty="0" smtClean="0"/>
          </a:p>
          <a:p>
            <a:r>
              <a:rPr lang="en-GB" dirty="0" smtClean="0"/>
              <a:t>Current economic development threats (i.e. mining) seen as incompatible with nature management</a:t>
            </a:r>
            <a:endParaRPr lang="mk-MK" dirty="0" smtClean="0"/>
          </a:p>
          <a:p>
            <a:r>
              <a:rPr lang="en-GB" dirty="0" smtClean="0"/>
              <a:t>Local stakeholders generally suspicious towards </a:t>
            </a:r>
            <a:r>
              <a:rPr lang="en-GB" dirty="0" err="1" smtClean="0"/>
              <a:t>Djerdap</a:t>
            </a:r>
            <a:r>
              <a:rPr lang="en-GB" dirty="0" smtClean="0"/>
              <a:t> NP Management</a:t>
            </a:r>
            <a:endParaRPr lang="mk-MK" dirty="0" smtClean="0"/>
          </a:p>
          <a:p>
            <a:pPr marL="0" indent="0">
              <a:lnSpc>
                <a:spcPct val="80000"/>
              </a:lnSpc>
              <a:spcBef>
                <a:spcPts val="1375"/>
              </a:spcBef>
              <a:spcAft>
                <a:spcPts val="1375"/>
              </a:spcAft>
              <a:buNone/>
            </a:pP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Results Module 4 </a:t>
            </a:r>
            <a:r>
              <a:rPr lang="en-US" dirty="0" err="1" smtClean="0"/>
              <a:t>Shar</a:t>
            </a:r>
            <a:r>
              <a:rPr lang="en-US" dirty="0" smtClean="0"/>
              <a:t> </a:t>
            </a:r>
            <a:r>
              <a:rPr lang="en-US" dirty="0" err="1" smtClean="0"/>
              <a:t>Mnts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 smtClean="0"/>
              <a:t>Due to new participants the focus  on Article 6 was considered too narrow. Therefore not only Appropriate Assessments were discussed, but also on more general </a:t>
            </a:r>
            <a:r>
              <a:rPr lang="en-GB" dirty="0" err="1" smtClean="0"/>
              <a:t>Natura</a:t>
            </a:r>
            <a:r>
              <a:rPr lang="en-GB" dirty="0" smtClean="0"/>
              <a:t> 2000 issues</a:t>
            </a:r>
            <a:endParaRPr lang="mk-MK" dirty="0" smtClean="0"/>
          </a:p>
          <a:p>
            <a:pPr lvl="0"/>
            <a:r>
              <a:rPr lang="en-GB" dirty="0" smtClean="0"/>
              <a:t>The role of Management Plans in Appropriate Assessments were explained</a:t>
            </a:r>
            <a:endParaRPr lang="mk-MK" dirty="0" smtClean="0"/>
          </a:p>
          <a:p>
            <a:pPr lvl="0"/>
            <a:r>
              <a:rPr lang="en-GB" dirty="0" smtClean="0"/>
              <a:t>Case studies from UK and Netherlands</a:t>
            </a:r>
            <a:endParaRPr lang="mk-MK" dirty="0" smtClean="0"/>
          </a:p>
          <a:p>
            <a:pPr lvl="0"/>
            <a:r>
              <a:rPr lang="en-GB" dirty="0" smtClean="0"/>
              <a:t>Management Plans are seen as legal requirements and not really as management tools</a:t>
            </a:r>
            <a:endParaRPr lang="mk-MK" dirty="0" smtClean="0"/>
          </a:p>
          <a:p>
            <a:pPr marL="0" indent="0">
              <a:lnSpc>
                <a:spcPct val="80000"/>
              </a:lnSpc>
              <a:spcBef>
                <a:spcPts val="1375"/>
              </a:spcBef>
              <a:spcAft>
                <a:spcPts val="1375"/>
              </a:spcAft>
              <a:buNone/>
            </a:pP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Results Module 5 Tara </a:t>
            </a:r>
            <a:r>
              <a:rPr lang="en-US" dirty="0" err="1" smtClean="0"/>
              <a:t>Mnts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 smtClean="0"/>
              <a:t>The legal requirements and the process of data collection on national and EU level was explained</a:t>
            </a:r>
            <a:endParaRPr lang="mk-MK" dirty="0" smtClean="0"/>
          </a:p>
          <a:p>
            <a:pPr lvl="0"/>
            <a:r>
              <a:rPr lang="en-GB" dirty="0" smtClean="0"/>
              <a:t>The connection of monitoring to management plans </a:t>
            </a:r>
            <a:endParaRPr lang="mk-MK" dirty="0" smtClean="0"/>
          </a:p>
          <a:p>
            <a:pPr lvl="0"/>
            <a:r>
              <a:rPr lang="en-GB" dirty="0" smtClean="0"/>
              <a:t>How to define appropriate indicators for monitoring including frequency, timing and reliability </a:t>
            </a:r>
            <a:endParaRPr lang="mk-MK" dirty="0" smtClean="0"/>
          </a:p>
          <a:p>
            <a:pPr lvl="0"/>
            <a:r>
              <a:rPr lang="en-GB" dirty="0" smtClean="0"/>
              <a:t>Standard Data Forms</a:t>
            </a:r>
            <a:endParaRPr lang="mk-MK" dirty="0" smtClean="0"/>
          </a:p>
          <a:p>
            <a:pPr lvl="0"/>
            <a:r>
              <a:rPr lang="en-GB" dirty="0" smtClean="0"/>
              <a:t>Pitfalls in monitoring </a:t>
            </a:r>
            <a:endParaRPr lang="mk-MK" dirty="0" smtClean="0"/>
          </a:p>
          <a:p>
            <a:pPr lvl="0"/>
            <a:endParaRPr lang="mk-MK" dirty="0" smtClean="0"/>
          </a:p>
          <a:p>
            <a:pPr marL="0" indent="0">
              <a:lnSpc>
                <a:spcPct val="80000"/>
              </a:lnSpc>
              <a:spcBef>
                <a:spcPts val="1375"/>
              </a:spcBef>
              <a:spcAft>
                <a:spcPts val="1375"/>
              </a:spcAft>
              <a:buNone/>
            </a:pPr>
            <a:endParaRPr lang="en-GB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988</Words>
  <Application>Microsoft Office PowerPoint</Application>
  <PresentationFormat>On-screen Show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Nature Protection Activities Under RENA</vt:lpstr>
      <vt:lpstr>RENA Sub Group on Nature Approach</vt:lpstr>
      <vt:lpstr>RENA Nature Sub Group Modules </vt:lpstr>
      <vt:lpstr>Capacity Building Topics Covered under RENA</vt:lpstr>
      <vt:lpstr>Results Module 1 Kopacki Rit</vt:lpstr>
      <vt:lpstr>Results Module 2 Dojran Lake</vt:lpstr>
      <vt:lpstr> Results Module 3 Djerdap</vt:lpstr>
      <vt:lpstr> Results Module 4 Shar Mnts</vt:lpstr>
      <vt:lpstr> Results Module 5 Tara Mnts</vt:lpstr>
      <vt:lpstr> Results Module 5 Tara Mnts</vt:lpstr>
      <vt:lpstr> Results Module 6 Natura 2000  Site Management /Financing and Networking</vt:lpstr>
      <vt:lpstr>Main Conclusions </vt:lpstr>
      <vt:lpstr>Main Conclusions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Protection Activities Under RENA</dc:title>
  <dc:creator>mihail</dc:creator>
  <cp:lastModifiedBy>Cera</cp:lastModifiedBy>
  <cp:revision>31</cp:revision>
  <dcterms:created xsi:type="dcterms:W3CDTF">2013-10-30T11:37:35Z</dcterms:created>
  <dcterms:modified xsi:type="dcterms:W3CDTF">2013-12-24T06:55:35Z</dcterms:modified>
</cp:coreProperties>
</file>