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69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25E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143000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208" y="195207"/>
            <a:ext cx="2252663" cy="239279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i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 AND CLIMATE REGIONAL ACCESSION NETWORK </a:t>
            </a:r>
            <a:br>
              <a:rPr lang="en-US" dirty="0" smtClean="0"/>
            </a:br>
            <a:r>
              <a:rPr lang="en-US" dirty="0" smtClean="0"/>
              <a:t>(ECRAN)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Ruza Radovic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ECRAN</a:t>
            </a:r>
            <a:r>
              <a:rPr lang="en-US" dirty="0" smtClean="0"/>
              <a:t>-Nature 1</a:t>
            </a:r>
            <a:r>
              <a:rPr lang="en-US" baseline="30000" dirty="0" smtClean="0"/>
              <a:t>st</a:t>
            </a:r>
            <a:r>
              <a:rPr lang="en-US" dirty="0" smtClean="0"/>
              <a:t> Annual Meeting</a:t>
            </a:r>
          </a:p>
          <a:p>
            <a:r>
              <a:rPr lang="en-US" sz="2200" dirty="0" smtClean="0"/>
              <a:t>10 December 2013, </a:t>
            </a:r>
            <a:r>
              <a:rPr lang="en-US" sz="2200" dirty="0" err="1" smtClean="0"/>
              <a:t>Podgorica</a:t>
            </a:r>
            <a:r>
              <a:rPr lang="en-US" sz="2200" dirty="0" smtClean="0"/>
              <a:t>, Montenegro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5940000" cy="864000"/>
          </a:xfrm>
        </p:spPr>
        <p:txBody>
          <a:bodyPr>
            <a:normAutofit/>
          </a:bodyPr>
          <a:lstStyle/>
          <a:p>
            <a:r>
              <a:rPr lang="en-US" dirty="0" smtClean="0"/>
              <a:t>ECRAN Structure</a:t>
            </a:r>
            <a:endParaRPr lang="mk-MK" dirty="0" smtClean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75853"/>
            <a:ext cx="8820473" cy="528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5940000" cy="900000"/>
          </a:xfrm>
        </p:spPr>
        <p:txBody>
          <a:bodyPr/>
          <a:lstStyle/>
          <a:p>
            <a:r>
              <a:rPr lang="en-US" dirty="0" smtClean="0"/>
              <a:t>Working with </a:t>
            </a:r>
            <a:r>
              <a:rPr lang="en-US" dirty="0" err="1" smtClean="0"/>
              <a:t>ECRAN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040188" cy="4320480"/>
          </a:xfrm>
          <a:ln w="25400">
            <a:solidFill>
              <a:srgbClr val="FF6600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b="1" dirty="0" smtClean="0"/>
              <a:t>ECRAN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Ministerial Meetings;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Steering Committee Meetings;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WG Annual Meetings;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EF Public Participation activities;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Coordination with other relevant networks;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Other non-capacity building activities;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Drafting agendas, work plans, ToRs;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Selection of TAIEX experts;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Quality control and review;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Invitations and lists of participants;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Workshop Reports.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32000" cy="4320480"/>
          </a:xfrm>
          <a:ln w="25400">
            <a:solidFill>
              <a:srgbClr val="92D050"/>
            </a:solidFill>
          </a:ln>
        </p:spPr>
        <p:txBody>
          <a:bodyPr/>
          <a:lstStyle/>
          <a:p>
            <a:pPr>
              <a:buNone/>
            </a:pPr>
            <a:r>
              <a:rPr lang="de-DE" dirty="0" smtClean="0"/>
              <a:t>TAIEX</a:t>
            </a:r>
            <a:endParaRPr lang="en-US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Provision of experts for capacity building activities;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Logistical arrangements for capacity building activities;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Evaluation of delivered capacity building activities;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Additional national support as required by beneficiary countries.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44624"/>
            <a:ext cx="5940000" cy="900000"/>
          </a:xfrm>
        </p:spPr>
        <p:txBody>
          <a:bodyPr/>
          <a:lstStyle/>
          <a:p>
            <a:r>
              <a:rPr lang="de-DE" sz="3200" dirty="0" smtClean="0"/>
              <a:t>Working with ECRAN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7"/>
            <a:ext cx="1440160" cy="504055"/>
          </a:xfrm>
          <a:ln w="25400" cap="rnd"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sz="1800" dirty="0" smtClean="0"/>
              <a:t>ECRAN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51720" y="1052736"/>
            <a:ext cx="1656184" cy="504055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</a:t>
            </a:r>
            <a:r>
              <a:rPr kumimoji="0" lang="de-DE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DG ENV and DG CLIMA</a:t>
            </a: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23928" y="1052737"/>
            <a:ext cx="1440160" cy="504056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TAIEX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15616" y="1772816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Draft agenda</a:t>
            </a:r>
            <a:endParaRPr lang="de-DE" sz="1600" dirty="0" smtClean="0"/>
          </a:p>
        </p:txBody>
      </p:sp>
      <p:cxnSp>
        <p:nvCxnSpPr>
          <p:cNvPr id="13" name="Elbow Connector 12"/>
          <p:cNvCxnSpPr>
            <a:endCxn id="11" idx="1"/>
          </p:cNvCxnSpPr>
          <p:nvPr/>
        </p:nvCxnSpPr>
        <p:spPr>
          <a:xfrm>
            <a:off x="611560" y="1556792"/>
            <a:ext cx="504056" cy="432048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Shape 14"/>
          <p:cNvCxnSpPr>
            <a:stCxn id="11" idx="3"/>
          </p:cNvCxnSpPr>
          <p:nvPr/>
        </p:nvCxnSpPr>
        <p:spPr>
          <a:xfrm flipV="1">
            <a:off x="2915816" y="1556792"/>
            <a:ext cx="216024" cy="432048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1115616" y="2348880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Approval</a:t>
            </a:r>
            <a:endParaRPr lang="de-DE" sz="1600" dirty="0" smtClean="0"/>
          </a:p>
        </p:txBody>
      </p:sp>
      <p:cxnSp>
        <p:nvCxnSpPr>
          <p:cNvPr id="18" name="Shape 17"/>
          <p:cNvCxnSpPr>
            <a:endCxn id="16" idx="3"/>
          </p:cNvCxnSpPr>
          <p:nvPr/>
        </p:nvCxnSpPr>
        <p:spPr>
          <a:xfrm rot="5400000">
            <a:off x="2663788" y="1808820"/>
            <a:ext cx="1008112" cy="504056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stCxn id="16" idx="1"/>
          </p:cNvCxnSpPr>
          <p:nvPr/>
        </p:nvCxnSpPr>
        <p:spPr>
          <a:xfrm rot="10800000">
            <a:off x="611560" y="1556792"/>
            <a:ext cx="504056" cy="1008112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1115616" y="2924944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Final agenda</a:t>
            </a:r>
            <a:endParaRPr lang="de-DE" sz="1600" dirty="0" smtClean="0"/>
          </a:p>
        </p:txBody>
      </p:sp>
      <p:cxnSp>
        <p:nvCxnSpPr>
          <p:cNvPr id="23" name="Straight Arrow Connector 22"/>
          <p:cNvCxnSpPr>
            <a:stCxn id="16" idx="2"/>
            <a:endCxn id="21" idx="0"/>
          </p:cNvCxnSpPr>
          <p:nvPr/>
        </p:nvCxnSpPr>
        <p:spPr>
          <a:xfrm>
            <a:off x="2015716" y="2780928"/>
            <a:ext cx="0" cy="1440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21" idx="1"/>
          </p:cNvCxnSpPr>
          <p:nvPr/>
        </p:nvCxnSpPr>
        <p:spPr>
          <a:xfrm rot="16200000" flipH="1">
            <a:off x="-36512" y="1988840"/>
            <a:ext cx="1584176" cy="720080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hape 26"/>
          <p:cNvCxnSpPr>
            <a:stCxn id="21" idx="3"/>
            <a:endCxn id="8" idx="2"/>
          </p:cNvCxnSpPr>
          <p:nvPr/>
        </p:nvCxnSpPr>
        <p:spPr>
          <a:xfrm flipV="1">
            <a:off x="2915816" y="1556793"/>
            <a:ext cx="1728192" cy="1584175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Content Placeholder 2"/>
          <p:cNvSpPr txBox="1">
            <a:spLocks/>
          </p:cNvSpPr>
          <p:nvPr/>
        </p:nvSpPr>
        <p:spPr>
          <a:xfrm>
            <a:off x="5508104" y="1052736"/>
            <a:ext cx="1440160" cy="504056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Beneficiary</a:t>
            </a:r>
            <a:r>
              <a:rPr kumimoji="0" lang="de-A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countries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0" name="Elbow Connector 29"/>
          <p:cNvCxnSpPr>
            <a:stCxn id="21" idx="2"/>
            <a:endCxn id="28" idx="2"/>
          </p:cNvCxnSpPr>
          <p:nvPr/>
        </p:nvCxnSpPr>
        <p:spPr>
          <a:xfrm rot="5400000" flipH="1" flipV="1">
            <a:off x="3221850" y="350658"/>
            <a:ext cx="1800200" cy="4212468"/>
          </a:xfrm>
          <a:prstGeom prst="bentConnector3">
            <a:avLst>
              <a:gd name="adj1" fmla="val -12699"/>
            </a:avLst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Content Placeholder 2"/>
          <p:cNvSpPr txBox="1">
            <a:spLocks/>
          </p:cNvSpPr>
          <p:nvPr/>
        </p:nvSpPr>
        <p:spPr>
          <a:xfrm>
            <a:off x="1115616" y="3645024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Nomination of participants</a:t>
            </a:r>
            <a:endParaRPr lang="de-DE" sz="1600" dirty="0" smtClean="0"/>
          </a:p>
        </p:txBody>
      </p:sp>
      <p:cxnSp>
        <p:nvCxnSpPr>
          <p:cNvPr id="33" name="Elbow Connector 32"/>
          <p:cNvCxnSpPr>
            <a:endCxn id="31" idx="3"/>
          </p:cNvCxnSpPr>
          <p:nvPr/>
        </p:nvCxnSpPr>
        <p:spPr>
          <a:xfrm rot="10800000" flipV="1">
            <a:off x="2915816" y="1556792"/>
            <a:ext cx="3672408" cy="2304256"/>
          </a:xfrm>
          <a:prstGeom prst="bentConnector3">
            <a:avLst>
              <a:gd name="adj1" fmla="val 6309"/>
            </a:avLst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35"/>
          <p:cNvCxnSpPr>
            <a:stCxn id="31" idx="1"/>
          </p:cNvCxnSpPr>
          <p:nvPr/>
        </p:nvCxnSpPr>
        <p:spPr>
          <a:xfrm rot="10800000">
            <a:off x="683568" y="1556792"/>
            <a:ext cx="432048" cy="2304256"/>
          </a:xfrm>
          <a:prstGeom prst="bentConnector2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2"/>
          <p:cNvSpPr txBox="1">
            <a:spLocks/>
          </p:cNvSpPr>
          <p:nvPr/>
        </p:nvSpPr>
        <p:spPr>
          <a:xfrm>
            <a:off x="1115616" y="4221088"/>
            <a:ext cx="1800200" cy="576064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Final list of participants 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sz="1600" dirty="0" smtClean="0"/>
              <a:t>(deadline: 3 weeks before the workshop)</a:t>
            </a:r>
            <a:endParaRPr lang="de-DE" sz="1600" dirty="0" smtClean="0"/>
          </a:p>
        </p:txBody>
      </p:sp>
      <p:cxnSp>
        <p:nvCxnSpPr>
          <p:cNvPr id="39" name="Shape 38"/>
          <p:cNvCxnSpPr>
            <a:endCxn id="37" idx="1"/>
          </p:cNvCxnSpPr>
          <p:nvPr/>
        </p:nvCxnSpPr>
        <p:spPr>
          <a:xfrm rot="16200000" flipH="1">
            <a:off x="-684584" y="2708920"/>
            <a:ext cx="2952328" cy="648072"/>
          </a:xfrm>
          <a:prstGeom prst="bentConnector2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hape 40"/>
          <p:cNvCxnSpPr>
            <a:stCxn id="37" idx="3"/>
          </p:cNvCxnSpPr>
          <p:nvPr/>
        </p:nvCxnSpPr>
        <p:spPr>
          <a:xfrm flipV="1">
            <a:off x="2915816" y="1556792"/>
            <a:ext cx="2160240" cy="2952328"/>
          </a:xfrm>
          <a:prstGeom prst="bentConnector2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ontent Placeholder 2"/>
          <p:cNvSpPr txBox="1">
            <a:spLocks/>
          </p:cNvSpPr>
          <p:nvPr/>
        </p:nvSpPr>
        <p:spPr>
          <a:xfrm>
            <a:off x="7020272" y="1052736"/>
            <a:ext cx="1440160" cy="504056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Workshop participants 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3707904" y="4581128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(flight tickets, accomodation, per diems)</a:t>
            </a:r>
            <a:endParaRPr lang="de-DE" sz="1600" dirty="0" smtClean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4427984" y="1556792"/>
            <a:ext cx="0" cy="3024336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hape 46"/>
          <p:cNvCxnSpPr>
            <a:stCxn id="43" idx="3"/>
            <a:endCxn id="42" idx="2"/>
          </p:cNvCxnSpPr>
          <p:nvPr/>
        </p:nvCxnSpPr>
        <p:spPr>
          <a:xfrm flipV="1">
            <a:off x="5508104" y="1556792"/>
            <a:ext cx="2232248" cy="3240360"/>
          </a:xfrm>
          <a:prstGeom prst="bentConnector2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ontent Placeholder 2"/>
          <p:cNvSpPr txBox="1">
            <a:spLocks/>
          </p:cNvSpPr>
          <p:nvPr/>
        </p:nvSpPr>
        <p:spPr>
          <a:xfrm>
            <a:off x="5724128" y="5157192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Evaluation of the workshop</a:t>
            </a:r>
            <a:endParaRPr lang="de-DE" sz="1600" dirty="0" smtClean="0"/>
          </a:p>
        </p:txBody>
      </p:sp>
      <p:cxnSp>
        <p:nvCxnSpPr>
          <p:cNvPr id="50" name="Elbow Connector 49"/>
          <p:cNvCxnSpPr>
            <a:endCxn id="48" idx="0"/>
          </p:cNvCxnSpPr>
          <p:nvPr/>
        </p:nvCxnSpPr>
        <p:spPr>
          <a:xfrm rot="16200000" flipH="1">
            <a:off x="3977934" y="2510898"/>
            <a:ext cx="3600400" cy="1692188"/>
          </a:xfrm>
          <a:prstGeom prst="bentConnector3">
            <a:avLst>
              <a:gd name="adj1" fmla="val 50000"/>
            </a:avLst>
          </a:prstGeom>
          <a:ln w="19050">
            <a:solidFill>
              <a:srgbClr val="E125E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hape 51"/>
          <p:cNvCxnSpPr>
            <a:stCxn id="48" idx="1"/>
            <a:endCxn id="3" idx="2"/>
          </p:cNvCxnSpPr>
          <p:nvPr/>
        </p:nvCxnSpPr>
        <p:spPr>
          <a:xfrm rot="10800000">
            <a:off x="1043608" y="1556792"/>
            <a:ext cx="4680520" cy="3816424"/>
          </a:xfrm>
          <a:prstGeom prst="bentConnector2">
            <a:avLst/>
          </a:prstGeom>
          <a:ln w="19050">
            <a:solidFill>
              <a:srgbClr val="E125E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83568" y="5661248"/>
            <a:ext cx="792088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Important: continuous participation and timely nominations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732240" y="1556792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5" name="Content Placeholder 2"/>
          <p:cNvSpPr txBox="1">
            <a:spLocks/>
          </p:cNvSpPr>
          <p:nvPr/>
        </p:nvSpPr>
        <p:spPr>
          <a:xfrm>
            <a:off x="5868144" y="3789040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(proposals-ideas for national TAIEX support)</a:t>
            </a:r>
            <a:endParaRPr lang="de-DE" sz="1600" dirty="0" smtClean="0"/>
          </a:p>
        </p:txBody>
      </p:sp>
      <p:cxnSp>
        <p:nvCxnSpPr>
          <p:cNvPr id="40" name="Shape 39"/>
          <p:cNvCxnSpPr/>
          <p:nvPr/>
        </p:nvCxnSpPr>
        <p:spPr>
          <a:xfrm rot="5400000" flipH="1">
            <a:off x="2789802" y="314654"/>
            <a:ext cx="2808312" cy="5148572"/>
          </a:xfrm>
          <a:prstGeom prst="bentConnector4">
            <a:avLst>
              <a:gd name="adj1" fmla="val -8140"/>
              <a:gd name="adj2" fmla="val 58741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8" grpId="0" animBg="1"/>
      <p:bldP spid="11" grpId="0" animBg="1"/>
      <p:bldP spid="16" grpId="0" animBg="1"/>
      <p:bldP spid="21" grpId="0" animBg="1"/>
      <p:bldP spid="28" grpId="0" animBg="1"/>
      <p:bldP spid="31" grpId="0" animBg="1"/>
      <p:bldP spid="37" grpId="0" animBg="1"/>
      <p:bldP spid="42" grpId="0" animBg="1"/>
      <p:bldP spid="43" grpId="0" animBg="1"/>
      <p:bldP spid="48" grpId="0" animBg="1"/>
      <p:bldP spid="55" grpId="0" animBg="1"/>
      <p:bldP spid="3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175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ENVIRONMENT AND CLIMATE REGIONAL ACCESSION NETWORK  (ECRAN)</vt:lpstr>
      <vt:lpstr>ECRAN Structure</vt:lpstr>
      <vt:lpstr>Working with ECRAN </vt:lpstr>
      <vt:lpstr>Working with ECRAN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Cera</cp:lastModifiedBy>
  <cp:revision>73</cp:revision>
  <dcterms:created xsi:type="dcterms:W3CDTF">2013-10-30T11:37:35Z</dcterms:created>
  <dcterms:modified xsi:type="dcterms:W3CDTF">2013-12-24T06:54:37Z</dcterms:modified>
</cp:coreProperties>
</file>