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84" r:id="rId8"/>
    <p:sldId id="285" r:id="rId9"/>
    <p:sldId id="262" r:id="rId10"/>
    <p:sldId id="283" r:id="rId11"/>
    <p:sldId id="266" r:id="rId12"/>
    <p:sldId id="267" r:id="rId13"/>
    <p:sldId id="273" r:id="rId14"/>
    <p:sldId id="287" r:id="rId15"/>
    <p:sldId id="282" r:id="rId16"/>
    <p:sldId id="290" r:id="rId17"/>
    <p:sldId id="268" r:id="rId18"/>
    <p:sldId id="291" r:id="rId19"/>
    <p:sldId id="265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40D69-FE6C-462B-9F37-2343F899A5EB}" type="datetimeFigureOut">
              <a:rPr lang="cs-CZ" smtClean="0"/>
              <a:pPr/>
              <a:t>19.9.2014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1D400C-CD00-4EE5-BE0E-E8B027D441F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D400C-CD00-4EE5-BE0E-E8B027D441FE}" type="slidenum">
              <a:rPr lang="cs-CZ" smtClean="0"/>
              <a:pPr/>
              <a:t>17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Obdélník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19.9.2014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19.9.2014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Obdélník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8A2481B-5154-415F-B752-558547769AA3}" type="datetimeFigureOut">
              <a:rPr lang="cs-CZ" smtClean="0"/>
              <a:pPr/>
              <a:t>19.9.2014</a:t>
            </a:fld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Obdélník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19.9.2014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oolplaneta.com/wp-content/uploads/2010/06/pivo1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libor.dvorak@mzp.cz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SEA/EIA Directives and the Czech experience with their transposition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cs-CZ" noProof="1" smtClean="0"/>
              <a:t>Libor Dvorak</a:t>
            </a:r>
          </a:p>
          <a:p>
            <a:pPr>
              <a:lnSpc>
                <a:spcPct val="80000"/>
              </a:lnSpc>
            </a:pPr>
            <a:r>
              <a:rPr lang="cs-CZ" noProof="1" smtClean="0"/>
              <a:t>Department of Legislation, Director</a:t>
            </a:r>
          </a:p>
          <a:p>
            <a:pPr>
              <a:lnSpc>
                <a:spcPct val="80000"/>
              </a:lnSpc>
            </a:pPr>
            <a:r>
              <a:rPr lang="cs-CZ" noProof="1" smtClean="0"/>
              <a:t>Ministry of the Environment of the Czech Republic</a:t>
            </a:r>
          </a:p>
          <a:p>
            <a:pPr>
              <a:lnSpc>
                <a:spcPct val="80000"/>
              </a:lnSpc>
            </a:pPr>
            <a:r>
              <a:rPr lang="cs-CZ" noProof="1" smtClean="0"/>
              <a:t>Prague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1" smtClean="0"/>
              <a:t>SEA Directive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noProof="1" smtClean="0"/>
              <a:t>Consultations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noProof="1" smtClean="0"/>
              <a:t>Authorities having environmental responsibilities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noProof="1" smtClean="0"/>
              <a:t>Public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noProof="1" smtClean="0"/>
              <a:t>Transboundary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noProof="1" smtClean="0"/>
              <a:t>Results of SEA must be taken into account</a:t>
            </a:r>
            <a:endParaRPr lang="cs-CZ" noProof="1" smtClean="0"/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cs-CZ" noProof="1" smtClean="0"/>
              <a:t>ER, comments (authorities, public, the state concerned)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cs-CZ" noProof="1" smtClean="0"/>
              <a:t>D</a:t>
            </a:r>
            <a:r>
              <a:rPr lang="en-US" noProof="1" smtClean="0"/>
              <a:t>uring the preparation of PP</a:t>
            </a:r>
            <a:r>
              <a:rPr lang="cs-CZ" noProof="1" smtClean="0"/>
              <a:t> and b</a:t>
            </a:r>
            <a:r>
              <a:rPr lang="en-US" noProof="1" smtClean="0"/>
              <a:t>efore its adoption</a:t>
            </a:r>
            <a:endParaRPr lang="cs-CZ" noProof="1" smtClean="0"/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cs-CZ" noProof="1" smtClean="0"/>
              <a:t>Monitoring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cs-CZ" noProof="1" smtClean="0"/>
              <a:t>In any time</a:t>
            </a:r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1" smtClean="0"/>
              <a:t>The Czech Republic – Prague</a:t>
            </a:r>
            <a:endParaRPr lang="cs-CZ" noProof="1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The Charles bridge (14th century)</a:t>
            </a:r>
            <a:r>
              <a:rPr lang="cs-CZ" dirty="0" smtClean="0"/>
              <a:t>, </a:t>
            </a:r>
            <a:r>
              <a:rPr lang="en-US" dirty="0" smtClean="0"/>
              <a:t>The Prague castle (from 9th century)</a:t>
            </a:r>
          </a:p>
          <a:p>
            <a:endParaRPr lang="cs-CZ" dirty="0"/>
          </a:p>
        </p:txBody>
      </p:sp>
      <p:pic>
        <p:nvPicPr>
          <p:cNvPr id="4" name="Picture 5" descr="praha_po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786058"/>
            <a:ext cx="476250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1" smtClean="0"/>
              <a:t>The Czech Republic – beer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Wingdings" pitchFamily="2" charset="2"/>
              <a:buChar char="v"/>
            </a:pPr>
            <a:r>
              <a:rPr lang="cs-CZ" sz="3200" noProof="1" smtClean="0"/>
              <a:t>Pilsner Urquell, Budweiser Budvar, Staropramen, Krušovice, Nymburk, …</a:t>
            </a:r>
          </a:p>
          <a:p>
            <a:endParaRPr lang="cs-CZ" dirty="0"/>
          </a:p>
        </p:txBody>
      </p:sp>
      <p:pic>
        <p:nvPicPr>
          <p:cNvPr id="4" name="Picture 4" descr="pivo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357422" y="2928934"/>
            <a:ext cx="3617913" cy="2903538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EIA in CR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The model of separate procedures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EIA (conclusion) – permiting procedure (binding decision)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Different authorities for EIA and permit procedures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EIA conclusion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Not binding for development consent, but </a:t>
            </a:r>
            <a:r>
              <a:rPr lang="cs-CZ" noProof="1" smtClean="0"/>
              <a:t>n</a:t>
            </a:r>
            <a:r>
              <a:rPr lang="en-US" noProof="1" smtClean="0"/>
              <a:t>ot observing EIA requirements and conditions must be justified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noProof="1" smtClean="0"/>
              <a:t>EIA expert report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cs-CZ" noProof="1" smtClean="0"/>
              <a:t>Measure for q</a:t>
            </a:r>
            <a:r>
              <a:rPr lang="en-US" noProof="1" smtClean="0"/>
              <a:t>uality control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noProof="1" smtClean="0"/>
              <a:t>Examines documentation, gives opinion to all comments and draft of a final EIA conclusion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EIA experts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Authorized to prepare EIA documentation</a:t>
            </a:r>
            <a:r>
              <a:rPr lang="cs-CZ" noProof="1" smtClean="0"/>
              <a:t>/e</a:t>
            </a:r>
            <a:r>
              <a:rPr lang="en-US" noProof="1" smtClean="0"/>
              <a:t>xpert report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EIA in CR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Public participation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EIA 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Anyone can comment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Public hearing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Permiting procedures – only participants</a:t>
            </a:r>
          </a:p>
          <a:p>
            <a:pPr>
              <a:buFont typeface="Wingdings" pitchFamily="2" charset="2"/>
              <a:buChar char="v"/>
            </a:pPr>
            <a:r>
              <a:rPr lang="en-US" noProof="1" smtClean="0"/>
              <a:t>EIA conclusion</a:t>
            </a:r>
          </a:p>
          <a:p>
            <a:pPr lvl="1">
              <a:buFont typeface="Wingdings" pitchFamily="2" charset="2"/>
              <a:buChar char="v"/>
            </a:pPr>
            <a:r>
              <a:rPr lang="en-US" noProof="1" smtClean="0"/>
              <a:t>Issued by EIA body on the basis of previous documents</a:t>
            </a:r>
          </a:p>
          <a:p>
            <a:pPr lvl="1">
              <a:buFont typeface="Wingdings" pitchFamily="2" charset="2"/>
              <a:buChar char="v"/>
            </a:pPr>
            <a:r>
              <a:rPr lang="en-US" noProof="1" smtClean="0"/>
              <a:t>Is the project acceptable (conditions) or not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Alternatives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Comparison, recommendation of environmentally most friendly alternative</a:t>
            </a:r>
            <a:endParaRPr lang="cs-CZ" noProof="1" smtClean="0"/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/>
              <a:t>Court review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/>
              <a:t>EIA conclusions may be challenged at courts through challenging the decision itself</a:t>
            </a:r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</a:t>
            </a:r>
            <a:r>
              <a:rPr lang="cs-CZ" dirty="0" smtClean="0"/>
              <a:t> </a:t>
            </a:r>
            <a:r>
              <a:rPr lang="en-US" dirty="0" smtClean="0"/>
              <a:t>of Czech EIA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+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noProof="1" smtClean="0"/>
              <a:t>Specialized EIA body</a:t>
            </a:r>
          </a:p>
          <a:p>
            <a:pPr>
              <a:buFont typeface="Wingdings" pitchFamily="2" charset="2"/>
              <a:buChar char="v"/>
            </a:pPr>
            <a:r>
              <a:rPr lang="en-US" noProof="1" smtClean="0"/>
              <a:t>Detailed assessment and comparison of alternatives, setting ranking of them</a:t>
            </a:r>
          </a:p>
          <a:p>
            <a:pPr>
              <a:buFont typeface="Wingdings" pitchFamily="2" charset="2"/>
              <a:buChar char="v"/>
            </a:pPr>
            <a:r>
              <a:rPr lang="en-US" noProof="1" smtClean="0"/>
              <a:t>Very open for public in first stage (EIA)</a:t>
            </a:r>
          </a:p>
          <a:p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-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noProof="1" smtClean="0"/>
              <a:t>Weak link between EIA and permit procedures</a:t>
            </a:r>
          </a:p>
          <a:p>
            <a:pPr>
              <a:buFont typeface="Wingdings" pitchFamily="2" charset="2"/>
              <a:buChar char="v"/>
            </a:pPr>
            <a:r>
              <a:rPr lang="en-US" noProof="1" smtClean="0"/>
              <a:t>Fragmented responsibility of bodies</a:t>
            </a:r>
          </a:p>
          <a:p>
            <a:pPr>
              <a:buFont typeface="Wingdings" pitchFamily="2" charset="2"/>
              <a:buChar char="v"/>
            </a:pPr>
            <a:r>
              <a:rPr lang="en-US" noProof="1" smtClean="0"/>
              <a:t>Some EIA requirement can be later refused</a:t>
            </a:r>
            <a:endParaRPr lang="cs-CZ" noProof="1" smtClean="0"/>
          </a:p>
          <a:p>
            <a:pPr>
              <a:buFont typeface="Wingdings" pitchFamily="2" charset="2"/>
              <a:buChar char="v"/>
            </a:pPr>
            <a:r>
              <a:rPr lang="cs-CZ" noProof="1" smtClean="0"/>
              <a:t>Weaker public participation in permiting procedures</a:t>
            </a:r>
            <a:endParaRPr lang="en-US" noProof="1" smtClean="0"/>
          </a:p>
          <a:p>
            <a:pPr>
              <a:buFont typeface="Wingdings" pitchFamily="2" charset="2"/>
              <a:buChar char="v"/>
            </a:pPr>
            <a:r>
              <a:rPr lang="cs-CZ" noProof="1" smtClean="0"/>
              <a:t>Much r</a:t>
            </a:r>
            <a:r>
              <a:rPr lang="en-US" noProof="1" smtClean="0"/>
              <a:t>ed tape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1" smtClean="0"/>
              <a:t>EIA infringement X CR</a:t>
            </a:r>
            <a:endParaRPr lang="cs-CZ" noProof="1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noProof="1" smtClean="0"/>
              <a:t>EIA – permiting procedures</a:t>
            </a:r>
          </a:p>
          <a:p>
            <a:pPr lvl="1">
              <a:buFont typeface="Wingdings" pitchFamily="2" charset="2"/>
              <a:buChar char="v"/>
            </a:pPr>
            <a:r>
              <a:rPr lang="en-US" noProof="1" smtClean="0"/>
              <a:t>DC is construction permit</a:t>
            </a:r>
            <a:r>
              <a:rPr lang="cs-CZ" noProof="1" smtClean="0"/>
              <a:t> as far</a:t>
            </a:r>
            <a:endParaRPr lang="en-US" noProof="1" smtClean="0"/>
          </a:p>
          <a:p>
            <a:pPr lvl="1">
              <a:buFont typeface="Wingdings" pitchFamily="2" charset="2"/>
              <a:buChar char="v"/>
            </a:pPr>
            <a:r>
              <a:rPr lang="cs-CZ" noProof="1" smtClean="0"/>
              <a:t>After EIA stage</a:t>
            </a:r>
            <a:r>
              <a:rPr lang="en-US" noProof="1" smtClean="0"/>
              <a:t>, project may be modified, </a:t>
            </a:r>
            <a:r>
              <a:rPr lang="cs-CZ" noProof="1" smtClean="0"/>
              <a:t>there is </a:t>
            </a:r>
            <a:r>
              <a:rPr lang="en-US" noProof="1" smtClean="0"/>
              <a:t>no guarantee of appropriate environmental assessment</a:t>
            </a:r>
          </a:p>
          <a:p>
            <a:pPr>
              <a:buFont typeface="Wingdings" pitchFamily="2" charset="2"/>
              <a:buChar char="v"/>
            </a:pPr>
            <a:r>
              <a:rPr lang="en-US" noProof="1" smtClean="0"/>
              <a:t>Public concerned</a:t>
            </a:r>
          </a:p>
          <a:p>
            <a:pPr lvl="1">
              <a:buFont typeface="Wingdings" pitchFamily="2" charset="2"/>
              <a:buChar char="v"/>
            </a:pPr>
            <a:r>
              <a:rPr lang="en-US" noProof="1" smtClean="0"/>
              <a:t>Broader than participants </a:t>
            </a:r>
          </a:p>
          <a:p>
            <a:pPr lvl="1">
              <a:buFont typeface="Wingdings" pitchFamily="2" charset="2"/>
              <a:buChar char="v"/>
            </a:pPr>
            <a:r>
              <a:rPr lang="en-US" noProof="1" smtClean="0"/>
              <a:t>Not allowed to challenge screening conclusion</a:t>
            </a:r>
          </a:p>
          <a:p>
            <a:pPr lvl="1">
              <a:buFont typeface="Wingdings" pitchFamily="2" charset="2"/>
              <a:buChar char="v"/>
            </a:pPr>
            <a:r>
              <a:rPr lang="en-US" noProof="1" smtClean="0"/>
              <a:t>Weaker position to challenge DC</a:t>
            </a:r>
            <a:endParaRPr lang="cs-CZ" noProof="1" smtClean="0"/>
          </a:p>
          <a:p>
            <a:pPr lvl="1">
              <a:buFont typeface="Wingdings" pitchFamily="2" charset="2"/>
              <a:buChar char="v"/>
            </a:pPr>
            <a:r>
              <a:rPr lang="cs-CZ" noProof="1" smtClean="0"/>
              <a:t>Suspensory effect must be in all EIA decisions</a:t>
            </a:r>
            <a:endParaRPr lang="en-US" noProof="1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SEA in CR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cs-CZ" noProof="1" smtClean="0"/>
              <a:t>Scope – PP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cs-CZ" noProof="1" smtClean="0"/>
              <a:t>National/regional (SEA always)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cs-CZ" noProof="1" smtClean="0"/>
              <a:t>Local + modifications of PP (screening)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cs-CZ" noProof="1" smtClean="0"/>
              <a:t>Drafting of reasonable alternatives may be imposed in scoping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cs-CZ" noProof="1" smtClean="0"/>
              <a:t>SEA documentation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cs-CZ" noProof="1" smtClean="0"/>
              <a:t>Must go jointly with draft of PP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cs-CZ" noProof="1" smtClean="0"/>
              <a:t>Public participation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cs-CZ" noProof="1" smtClean="0"/>
              <a:t>Comments – screening/scoping, SEA documentation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cs-CZ" noProof="1" smtClean="0"/>
              <a:t>Public hearing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SEA in CR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Experts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Prepare SEA documentation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Close co-operation of preparatory body with expert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SEA conclusion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Based on draft of PP, all the comments received and public hearing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Positive (+ conditions) or negative (exceptional), offset measures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Information made available to the public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PP as adopted, justification as for SEA, monitoring measures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Construction Act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Special detailed </a:t>
            </a:r>
            <a:r>
              <a:rPr lang="cs-CZ" noProof="1" smtClean="0"/>
              <a:t>rules </a:t>
            </a:r>
            <a:r>
              <a:rPr lang="en-US" noProof="1" smtClean="0"/>
              <a:t>for land-use plan</a:t>
            </a:r>
            <a:r>
              <a:rPr lang="cs-CZ" noProof="1" smtClean="0"/>
              <a:t>n</a:t>
            </a:r>
            <a:r>
              <a:rPr lang="en-US" noProof="1" smtClean="0"/>
              <a:t>ing documents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SEA is a part of sustainability assessment</a:t>
            </a:r>
            <a:endParaRPr lang="en-US" noProof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THANK YOU </a:t>
            </a:r>
            <a:br>
              <a:rPr lang="cs-CZ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cs-CZ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 YOUR ATTENTION!</a:t>
            </a:r>
            <a:br>
              <a:rPr lang="cs-CZ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noProof="1" smtClean="0"/>
              <a:t>LIBOR DVORAK</a:t>
            </a:r>
            <a:br>
              <a:rPr lang="en-US" noProof="1" smtClean="0"/>
            </a:br>
            <a:r>
              <a:rPr lang="en-US" noProof="1" smtClean="0"/>
              <a:t>Department of Legislation, Director</a:t>
            </a:r>
            <a:br>
              <a:rPr lang="en-US" noProof="1" smtClean="0"/>
            </a:br>
            <a:r>
              <a:rPr lang="en-US" noProof="1" smtClean="0"/>
              <a:t>Ministry of the Environment of the Czech republic</a:t>
            </a:r>
            <a:br>
              <a:rPr lang="en-US" noProof="1" smtClean="0"/>
            </a:br>
            <a:r>
              <a:rPr lang="en-US" noProof="1" smtClean="0"/>
              <a:t>E-mail: </a:t>
            </a:r>
            <a:r>
              <a:rPr lang="en-US" noProof="1" smtClean="0">
                <a:hlinkClick r:id="rId2"/>
              </a:rPr>
              <a:t>libor.dvorak@mzp.cz</a:t>
            </a:r>
            <a:r>
              <a:rPr lang="en-US" noProof="1" smtClean="0"/>
              <a:t/>
            </a:r>
            <a:br>
              <a:rPr lang="en-US" noProof="1" smtClean="0"/>
            </a:br>
            <a:r>
              <a:rPr lang="en-US" noProof="1" smtClean="0"/>
              <a:t>Tel.: +420267122889</a:t>
            </a:r>
            <a:endParaRPr lang="en-US" noProof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/>
              <a:t>Purpose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/>
              <a:t>To be properly informed before a decision is taken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/>
              <a:t>Measures to protect environment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/>
              <a:t>Public participation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/>
              <a:t>EU law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/>
              <a:t>Primary legislation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/>
              <a:t>Treaties</a:t>
            </a:r>
          </a:p>
          <a:p>
            <a:pPr lvl="3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/>
              <a:t>Sustainable development, prevention, integration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/>
              <a:t>Secondary legislation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/>
              <a:t>EIA Directive (2011/92/EU), SEA Directive (2001/42/EC) 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/>
              <a:t>Habitat Directive (92/43/EEC)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/>
              <a:t>International law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/>
              <a:t>Espoo Convention (1991) + SEA Protocol (2003)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/>
              <a:t>Aarhus Convention (1998)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1" smtClean="0"/>
              <a:t>EIA Directive</a:t>
            </a:r>
            <a:endParaRPr lang="cs-CZ" noProof="1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en-US" sz="2800" dirty="0" smtClean="0"/>
              <a:t>Scope of EIA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400" dirty="0" smtClean="0"/>
              <a:t>Projects 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000" dirty="0" smtClean="0"/>
              <a:t>Likely to have significant effects on the environment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400" dirty="0" smtClean="0"/>
              <a:t>Those projects must be made subject to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000" dirty="0" smtClean="0"/>
              <a:t>EIA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000" dirty="0" smtClean="0"/>
              <a:t>Development consent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en-US" sz="2800" dirty="0" smtClean="0"/>
              <a:t>When EIA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400" dirty="0" smtClean="0"/>
              <a:t>Before the development consent is to be given (prevention)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dirty="0" smtClean="0"/>
              <a:t>EIA yes or no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dirty="0" smtClean="0"/>
              <a:t>Annex I – in all cases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dirty="0" smtClean="0"/>
              <a:t>Annex II – when determined by MS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000" dirty="0" smtClean="0"/>
              <a:t>Case-by-case examination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000" dirty="0" smtClean="0"/>
              <a:t>Thresholds/criteria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1" smtClean="0"/>
              <a:t>EIA Directive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Screening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For projects in Annex II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Selection criteria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Scoping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Information to be supplied by the developer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If the developer so requests</a:t>
            </a:r>
          </a:p>
          <a:p>
            <a:pPr>
              <a:buFont typeface="Wingdings" pitchFamily="2" charset="2"/>
              <a:buChar char="v"/>
            </a:pPr>
            <a:r>
              <a:rPr lang="en-US" noProof="1" smtClean="0"/>
              <a:t>EIA documentation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Information submitted by the developer</a:t>
            </a:r>
          </a:p>
          <a:p>
            <a:pPr lvl="2">
              <a:buFont typeface="Wingdings" pitchFamily="2" charset="2"/>
              <a:buChar char="v"/>
            </a:pPr>
            <a:r>
              <a:rPr lang="en-US" dirty="0" smtClean="0"/>
              <a:t>Description of a project and of the measures</a:t>
            </a:r>
          </a:p>
          <a:p>
            <a:pPr lvl="2">
              <a:buFont typeface="Wingdings" pitchFamily="2" charset="2"/>
              <a:buChar char="v"/>
            </a:pPr>
            <a:r>
              <a:rPr lang="en-US" dirty="0" smtClean="0"/>
              <a:t>Outline of the main alternatives</a:t>
            </a:r>
          </a:p>
          <a:p>
            <a:pPr lvl="2">
              <a:buFont typeface="Wingdings" pitchFamily="2" charset="2"/>
              <a:buChar char="v"/>
            </a:pPr>
            <a:r>
              <a:rPr lang="en-US" dirty="0" smtClean="0"/>
              <a:t>Non-technical summary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1" smtClean="0"/>
              <a:t>EIA Directive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noProof="1" smtClean="0"/>
              <a:t>Consultation</a:t>
            </a:r>
          </a:p>
          <a:p>
            <a:pPr lvl="1">
              <a:buFont typeface="Wingdings" pitchFamily="2" charset="2"/>
              <a:buChar char="v"/>
            </a:pPr>
            <a:r>
              <a:rPr lang="en-US" noProof="1" smtClean="0"/>
              <a:t>Authorities</a:t>
            </a:r>
          </a:p>
          <a:p>
            <a:pPr lvl="1">
              <a:buFont typeface="Wingdings" pitchFamily="2" charset="2"/>
              <a:buChar char="v"/>
            </a:pPr>
            <a:r>
              <a:rPr lang="en-US" noProof="1" smtClean="0"/>
              <a:t>Public</a:t>
            </a:r>
          </a:p>
          <a:p>
            <a:pPr lvl="2">
              <a:buFont typeface="Wingdings" pitchFamily="2" charset="2"/>
              <a:buChar char="v"/>
            </a:pPr>
            <a:r>
              <a:rPr lang="en-US" noProof="1" smtClean="0"/>
              <a:t>The public concerned – comments/opinions</a:t>
            </a:r>
          </a:p>
          <a:p>
            <a:pPr lvl="1">
              <a:buFont typeface="Wingdings" pitchFamily="2" charset="2"/>
              <a:buChar char="v"/>
            </a:pPr>
            <a:r>
              <a:rPr lang="en-US" noProof="1" smtClean="0"/>
              <a:t>Transboundary consultation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noProof="1" smtClean="0"/>
              <a:t>D</a:t>
            </a:r>
            <a:r>
              <a:rPr lang="cs-CZ" noProof="1" smtClean="0"/>
              <a:t>evelopment consent (DC)</a:t>
            </a:r>
            <a:endParaRPr lang="en-US" noProof="1" smtClean="0"/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noProof="1" smtClean="0"/>
              <a:t>What must be taken into consideration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en-US" noProof="1" smtClean="0"/>
              <a:t>Some information must be made available to the public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v"/>
            </a:pPr>
            <a:r>
              <a:rPr lang="en-US" noProof="1" smtClean="0"/>
              <a:t>Content, main reasons/considerations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v"/>
            </a:pPr>
            <a:r>
              <a:rPr lang="en-US" noProof="1" smtClean="0"/>
              <a:t>Description of the main measures</a:t>
            </a:r>
            <a:endParaRPr lang="en-US" noProof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1" smtClean="0"/>
              <a:t>EIA Directive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cs-CZ" dirty="0" smtClean="0"/>
              <a:t>Access to justice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dirty="0" smtClean="0"/>
              <a:t>Members of the public concerned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v"/>
            </a:pPr>
            <a:r>
              <a:rPr lang="en-US" dirty="0" smtClean="0"/>
              <a:t>Sufficient interest</a:t>
            </a:r>
            <a:r>
              <a:rPr lang="cs-CZ" dirty="0" smtClean="0"/>
              <a:t>, </a:t>
            </a:r>
            <a:r>
              <a:rPr lang="en-US" dirty="0" smtClean="0"/>
              <a:t>impairment of a right (precondition)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v"/>
            </a:pPr>
            <a:r>
              <a:rPr lang="en-US" dirty="0" smtClean="0"/>
              <a:t>Objective – wide access to justice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dirty="0" smtClean="0"/>
              <a:t>Any environmental NGO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Deemed to have </a:t>
            </a:r>
          </a:p>
          <a:p>
            <a:pPr lvl="3">
              <a:lnSpc>
                <a:spcPct val="80000"/>
              </a:lnSpc>
              <a:buFont typeface="Wingdings" pitchFamily="2" charset="2"/>
              <a:buChar char="v"/>
            </a:pPr>
            <a:r>
              <a:rPr lang="en-US" noProof="1" smtClean="0"/>
              <a:t>Sufficient interest + rights capable of being impaired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cs-CZ" dirty="0" smtClean="0"/>
              <a:t>Natura</a:t>
            </a:r>
            <a:r>
              <a:rPr lang="en-US" noProof="1" smtClean="0"/>
              <a:t> assessment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dirty="0" smtClean="0"/>
              <a:t>Any plan or project having significant effect on the sites </a:t>
            </a:r>
            <a:r>
              <a:rPr lang="cs-CZ" dirty="0" smtClean="0"/>
              <a:t>(SAC)</a:t>
            </a:r>
            <a:endParaRPr lang="en-US" dirty="0" smtClean="0"/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dirty="0" smtClean="0"/>
              <a:t>Plan or project may be approved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v"/>
            </a:pPr>
            <a:r>
              <a:rPr lang="en-US" dirty="0" smtClean="0"/>
              <a:t>No adverse effect on the integrity of the site concerned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v"/>
            </a:pPr>
            <a:r>
              <a:rPr lang="en-US" dirty="0" smtClean="0"/>
              <a:t>After opinion of the (general) public</a:t>
            </a:r>
            <a:endParaRPr lang="en-US" sz="2200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1" smtClean="0"/>
              <a:t>Revision of EIA Directive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noProof="1" smtClean="0"/>
              <a:t>Directive 2014/52/EU</a:t>
            </a:r>
          </a:p>
          <a:p>
            <a:pPr lvl="1">
              <a:buFont typeface="Wingdings" pitchFamily="2" charset="2"/>
              <a:buChar char="v"/>
            </a:pPr>
            <a:r>
              <a:rPr lang="en-US" noProof="1" smtClean="0"/>
              <a:t>Definition of „environmental assessment</a:t>
            </a:r>
            <a:r>
              <a:rPr lang="cs-CZ" noProof="1" smtClean="0"/>
              <a:t>“</a:t>
            </a:r>
            <a:endParaRPr lang="en-US" noProof="1" smtClean="0"/>
          </a:p>
          <a:p>
            <a:pPr lvl="1">
              <a:buFont typeface="Wingdings" pitchFamily="2" charset="2"/>
              <a:buChar char="v"/>
            </a:pPr>
            <a:r>
              <a:rPr lang="cs-CZ" noProof="1" smtClean="0"/>
              <a:t>Coordinated/joint procedures</a:t>
            </a:r>
          </a:p>
          <a:p>
            <a:pPr lvl="1">
              <a:buFont typeface="Wingdings" pitchFamily="2" charset="2"/>
              <a:buChar char="v"/>
            </a:pPr>
            <a:r>
              <a:rPr lang="cs-CZ" noProof="1" smtClean="0"/>
              <a:t>Screening</a:t>
            </a:r>
          </a:p>
          <a:p>
            <a:pPr lvl="2">
              <a:buFont typeface="Wingdings" pitchFamily="2" charset="2"/>
              <a:buChar char="v"/>
            </a:pPr>
            <a:r>
              <a:rPr lang="cs-CZ" noProof="1" smtClean="0"/>
              <a:t>Information from the developer</a:t>
            </a:r>
          </a:p>
          <a:p>
            <a:pPr lvl="2">
              <a:buFont typeface="Wingdings" pitchFamily="2" charset="2"/>
              <a:buChar char="v"/>
            </a:pPr>
            <a:r>
              <a:rPr lang="cs-CZ" noProof="1" smtClean="0"/>
              <a:t>Must be reasoned in any time</a:t>
            </a:r>
          </a:p>
          <a:p>
            <a:pPr lvl="2">
              <a:buFont typeface="Wingdings" pitchFamily="2" charset="2"/>
              <a:buChar char="v"/>
            </a:pPr>
            <a:r>
              <a:rPr lang="cs-CZ" noProof="1" smtClean="0"/>
              <a:t>Timeframe (90 days)</a:t>
            </a:r>
          </a:p>
          <a:p>
            <a:pPr lvl="1">
              <a:buFont typeface="Wingdings" pitchFamily="2" charset="2"/>
              <a:buChar char="v"/>
            </a:pPr>
            <a:r>
              <a:rPr lang="cs-CZ" noProof="1" smtClean="0"/>
              <a:t>EIA report</a:t>
            </a:r>
          </a:p>
          <a:p>
            <a:pPr lvl="2">
              <a:buFont typeface="Wingdings" pitchFamily="2" charset="2"/>
              <a:buChar char="v"/>
            </a:pPr>
            <a:r>
              <a:rPr lang="cs-CZ" noProof="1" smtClean="0"/>
              <a:t>Based upon scoping opinion</a:t>
            </a:r>
          </a:p>
          <a:p>
            <a:pPr lvl="2">
              <a:buFont typeface="Wingdings" pitchFamily="2" charset="2"/>
              <a:buChar char="v"/>
            </a:pPr>
            <a:r>
              <a:rPr lang="cs-CZ" noProof="1" smtClean="0"/>
              <a:t>Completeness and quality of EIA report</a:t>
            </a:r>
            <a:endParaRPr lang="en-US" noProof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1" smtClean="0"/>
              <a:t>EIA Directive – revision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>
              <a:buFont typeface="Wingdings" pitchFamily="2" charset="2"/>
              <a:buChar char="v"/>
            </a:pPr>
            <a:r>
              <a:rPr lang="cs-CZ" noProof="1" smtClean="0"/>
              <a:t>DC </a:t>
            </a:r>
            <a:r>
              <a:rPr lang="en-US" noProof="1" smtClean="0"/>
              <a:t>procedure</a:t>
            </a:r>
          </a:p>
          <a:p>
            <a:pPr lvl="2">
              <a:buFont typeface="Wingdings" pitchFamily="2" charset="2"/>
              <a:buChar char="v"/>
            </a:pPr>
            <a:r>
              <a:rPr lang="en-US" noProof="1" smtClean="0"/>
              <a:t>Results/information shal</a:t>
            </a:r>
            <a:r>
              <a:rPr lang="cs-CZ" noProof="1" smtClean="0"/>
              <a:t>l</a:t>
            </a:r>
            <a:r>
              <a:rPr lang="en-US" noProof="1" smtClean="0"/>
              <a:t> be </a:t>
            </a:r>
            <a:r>
              <a:rPr lang="en-US" b="1" i="1" noProof="1" smtClean="0"/>
              <a:t>duly</a:t>
            </a:r>
            <a:r>
              <a:rPr lang="en-US" noProof="1" smtClean="0"/>
              <a:t> taken into account</a:t>
            </a:r>
          </a:p>
          <a:p>
            <a:pPr lvl="2">
              <a:buFont typeface="Wingdings" pitchFamily="2" charset="2"/>
              <a:buChar char="v"/>
            </a:pPr>
            <a:r>
              <a:rPr lang="cs-CZ" noProof="1" smtClean="0"/>
              <a:t>Content of DC</a:t>
            </a:r>
          </a:p>
          <a:p>
            <a:pPr lvl="2">
              <a:buFont typeface="Wingdings" pitchFamily="2" charset="2"/>
              <a:buChar char="v"/>
            </a:pPr>
            <a:r>
              <a:rPr lang="cs-CZ" noProof="1" smtClean="0"/>
              <a:t>EIA reasoned conclusion shall be still up-to-date</a:t>
            </a:r>
          </a:p>
          <a:p>
            <a:pPr lvl="2">
              <a:buFont typeface="Wingdings" pitchFamily="2" charset="2"/>
              <a:buChar char="v"/>
            </a:pPr>
            <a:r>
              <a:rPr lang="cs-CZ" noProof="1" smtClean="0"/>
              <a:t>What is to be made available to the public</a:t>
            </a:r>
          </a:p>
          <a:p>
            <a:pPr lvl="1">
              <a:buFont typeface="Wingdings" pitchFamily="2" charset="2"/>
              <a:buChar char="v"/>
            </a:pPr>
            <a:r>
              <a:rPr lang="cs-CZ" noProof="1" smtClean="0"/>
              <a:t>Competent authority</a:t>
            </a:r>
          </a:p>
          <a:p>
            <a:pPr lvl="2">
              <a:buFont typeface="Wingdings" pitchFamily="2" charset="2"/>
              <a:buChar char="v"/>
            </a:pPr>
            <a:r>
              <a:rPr lang="cs-CZ" noProof="1" smtClean="0"/>
              <a:t>No conflict of interest</a:t>
            </a:r>
          </a:p>
          <a:p>
            <a:pPr lvl="1">
              <a:buFont typeface="Wingdings" pitchFamily="2" charset="2"/>
              <a:buChar char="v"/>
            </a:pPr>
            <a:r>
              <a:rPr lang="cs-CZ" noProof="1" smtClean="0"/>
              <a:t>Rules on penalties</a:t>
            </a:r>
          </a:p>
          <a:p>
            <a:pPr lvl="1">
              <a:buFont typeface="Wingdings" pitchFamily="2" charset="2"/>
              <a:buChar char="v"/>
            </a:pPr>
            <a:r>
              <a:rPr lang="cs-CZ" noProof="1" smtClean="0"/>
              <a:t>Information to the Commission</a:t>
            </a:r>
          </a:p>
          <a:p>
            <a:pPr lvl="2">
              <a:buFont typeface="Wingdings" pitchFamily="2" charset="2"/>
              <a:buChar char="v"/>
            </a:pPr>
            <a:r>
              <a:rPr lang="cs-CZ" noProof="1" smtClean="0"/>
              <a:t>Every 6 years</a:t>
            </a:r>
          </a:p>
          <a:p>
            <a:pPr lvl="1">
              <a:buFont typeface="Wingdings" pitchFamily="2" charset="2"/>
              <a:buChar char="v"/>
            </a:pPr>
            <a:r>
              <a:rPr lang="cs-CZ" noProof="1" smtClean="0"/>
              <a:t>Deadline for implementation</a:t>
            </a:r>
          </a:p>
          <a:p>
            <a:pPr lvl="2">
              <a:buFont typeface="Wingdings" pitchFamily="2" charset="2"/>
              <a:buChar char="v"/>
            </a:pPr>
            <a:r>
              <a:rPr lang="cs-CZ" noProof="1" smtClean="0"/>
              <a:t>May 16, 2017</a:t>
            </a:r>
            <a:endParaRPr lang="en-US" noProof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1" smtClean="0"/>
              <a:t>SEA Directive</a:t>
            </a:r>
            <a:endParaRPr lang="cs-CZ" noProof="1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cs-CZ" noProof="1" smtClean="0"/>
              <a:t>P</a:t>
            </a:r>
            <a:r>
              <a:rPr lang="en-US" noProof="1" smtClean="0"/>
              <a:t>lan</a:t>
            </a:r>
            <a:r>
              <a:rPr lang="cs-CZ" noProof="1" smtClean="0"/>
              <a:t>s</a:t>
            </a:r>
            <a:r>
              <a:rPr lang="en-US" noProof="1" smtClean="0"/>
              <a:t> and programmes (PP)</a:t>
            </a:r>
            <a:endParaRPr lang="cs-CZ" noProof="1" smtClean="0"/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cs-CZ" noProof="1" smtClean="0"/>
              <a:t>Sectors (industry, energy, agriculture, …)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cs-CZ" noProof="1" smtClean="0"/>
              <a:t>Framework for future EIA projects</a:t>
            </a:r>
            <a:endParaRPr lang="en-US" noProof="1" smtClean="0"/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cs-CZ" noProof="1" smtClean="0"/>
              <a:t>When SEA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cs-CZ" noProof="1" smtClean="0"/>
              <a:t>National/regional PP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cs-CZ" noProof="1" smtClean="0"/>
              <a:t>Local PP + modifications – screening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cs-CZ" noProof="1" smtClean="0"/>
              <a:t>Screening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cs-CZ" noProof="1" smtClean="0"/>
              <a:t>Criteria (Annex II)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cs-CZ" noProof="1" smtClean="0"/>
              <a:t>Environmental report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cs-CZ" noProof="1" smtClean="0"/>
              <a:t>Based upon scoping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v"/>
            </a:pPr>
            <a:r>
              <a:rPr lang="cs-CZ" noProof="1" smtClean="0"/>
              <a:t>Alternatives</a:t>
            </a:r>
            <a:endParaRPr lang="cs-CZ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490</TotalTime>
  <Words>918</Words>
  <Application>Microsoft Office PowerPoint</Application>
  <PresentationFormat>Předvádění na obrazovce (4:3)</PresentationFormat>
  <Paragraphs>189</Paragraphs>
  <Slides>19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Modul</vt:lpstr>
      <vt:lpstr>SEA/EIA Directives and the Czech experience with their transposition</vt:lpstr>
      <vt:lpstr>Introduction</vt:lpstr>
      <vt:lpstr>EIA Directive</vt:lpstr>
      <vt:lpstr>EIA Directive</vt:lpstr>
      <vt:lpstr>EIA Directive</vt:lpstr>
      <vt:lpstr>EIA Directive</vt:lpstr>
      <vt:lpstr>Revision of EIA Directive</vt:lpstr>
      <vt:lpstr>EIA Directive – revision</vt:lpstr>
      <vt:lpstr>SEA Directive</vt:lpstr>
      <vt:lpstr>SEA Directive</vt:lpstr>
      <vt:lpstr>The Czech Republic – Prague</vt:lpstr>
      <vt:lpstr>The Czech Republic – beer</vt:lpstr>
      <vt:lpstr>EIA in CR</vt:lpstr>
      <vt:lpstr>EIA in CR</vt:lpstr>
      <vt:lpstr>Pros and cons of Czech EIA</vt:lpstr>
      <vt:lpstr>EIA infringement X CR</vt:lpstr>
      <vt:lpstr>SEA in CR</vt:lpstr>
      <vt:lpstr>SEA in CR</vt:lpstr>
      <vt:lpstr>THANK YOU  FOR YOUR ATTENTION!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SEA/EIA Directives and the Czech experience with their transposition</dc:title>
  <cp:lastModifiedBy>user</cp:lastModifiedBy>
  <cp:revision>60</cp:revision>
  <dcterms:modified xsi:type="dcterms:W3CDTF">2014-09-19T15:45:54Z</dcterms:modified>
</cp:coreProperties>
</file>