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Case example – Scoping: </a:t>
            </a:r>
            <a:br>
              <a:rPr lang="en-GB" dirty="0" smtClean="0"/>
            </a:br>
            <a:r>
              <a:rPr lang="en-GB" dirty="0" smtClean="0"/>
              <a:t>SEA for the 2</a:t>
            </a:r>
            <a:r>
              <a:rPr lang="en-GB" baseline="30000" dirty="0" smtClean="0"/>
              <a:t>nd</a:t>
            </a:r>
            <a:r>
              <a:rPr lang="en-GB" dirty="0" smtClean="0"/>
              <a:t> Transport Sector Strategy </a:t>
            </a:r>
            <a:r>
              <a:rPr lang="en-US" dirty="0" smtClean="0"/>
              <a:t>of </a:t>
            </a:r>
            <a:r>
              <a:rPr lang="en-US" dirty="0" smtClean="0"/>
              <a:t>the Czech Republic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smtClean="0"/>
              <a:t>2014-2050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cs-CZ" dirty="0" smtClean="0"/>
              <a:t>Podgorica,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Transport Sector Strategy (2TSS)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2453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Selects priority transport projects for implementation in 2014-2020, 2020-2035 and 2035-2050.</a:t>
            </a:r>
          </a:p>
          <a:p>
            <a:endParaRPr lang="en-US" sz="1300" dirty="0" smtClean="0"/>
          </a:p>
          <a:p>
            <a:r>
              <a:rPr lang="en-US" sz="2400" dirty="0" smtClean="0"/>
              <a:t>Over 1270 road projects in 260 clusters, 360 rail projects in 90 cluster, and 20 water projects in 3 clusters</a:t>
            </a:r>
          </a:p>
          <a:p>
            <a:endParaRPr lang="en-US" sz="1300" dirty="0" smtClean="0"/>
          </a:p>
          <a:p>
            <a:r>
              <a:rPr lang="en-US" sz="2400" dirty="0" smtClean="0"/>
              <a:t>Information on current and predicted transport intensities with and without proposed projects in year 2050, locations of all corridors +/- 1 km, </a:t>
            </a:r>
            <a:r>
              <a:rPr lang="en-US" sz="2400" dirty="0" err="1" smtClean="0"/>
              <a:t>iso</a:t>
            </a:r>
            <a:r>
              <a:rPr lang="en-US" sz="2400" dirty="0" smtClean="0"/>
              <a:t>-lines </a:t>
            </a:r>
          </a:p>
          <a:p>
            <a:endParaRPr lang="en-US" sz="1200" dirty="0" smtClean="0"/>
          </a:p>
          <a:p>
            <a:r>
              <a:rPr lang="en-US" sz="2400" dirty="0" smtClean="0"/>
              <a:t>Multicriterial analysis</a:t>
            </a:r>
          </a:p>
          <a:p>
            <a:pPr lvl="1"/>
            <a:r>
              <a:rPr lang="en-US" sz="2200" dirty="0" smtClean="0"/>
              <a:t>Needs for the project (economic, transport, etc.)</a:t>
            </a:r>
          </a:p>
          <a:p>
            <a:pPr lvl="1"/>
            <a:r>
              <a:rPr lang="en-US" sz="2200" dirty="0" smtClean="0"/>
              <a:t>Risks that the project  faces (formal criteria related to land-use planning and EIA), and </a:t>
            </a:r>
          </a:p>
          <a:p>
            <a:pPr lvl="1"/>
            <a:r>
              <a:rPr lang="en-US" sz="2200" dirty="0" smtClean="0"/>
              <a:t>Preliminary CBA</a:t>
            </a:r>
            <a:endParaRPr lang="cs-CZ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SEA started in Dec 2011, completed in Sept 2013</a:t>
            </a:r>
          </a:p>
          <a:p>
            <a:r>
              <a:rPr lang="en-US" sz="2600" dirty="0" smtClean="0"/>
              <a:t>3 core members of the SEA team, 3 experts for air, biodiversity, N2K, health, 1 short term terms for other topics </a:t>
            </a:r>
          </a:p>
          <a:p>
            <a:r>
              <a:rPr lang="en-US" sz="2600" dirty="0" smtClean="0"/>
              <a:t>EUR 23,000</a:t>
            </a:r>
          </a:p>
          <a:p>
            <a:endParaRPr lang="en-US" sz="2600" dirty="0" smtClean="0"/>
          </a:p>
          <a:p>
            <a:r>
              <a:rPr lang="en-US" sz="2600" dirty="0" smtClean="0"/>
              <a:t>Key issues</a:t>
            </a:r>
          </a:p>
          <a:p>
            <a:pPr lvl="1"/>
            <a:r>
              <a:rPr lang="en-US" dirty="0" smtClean="0"/>
              <a:t>Biodiversity and Natura 2000</a:t>
            </a:r>
          </a:p>
          <a:p>
            <a:pPr lvl="1"/>
            <a:r>
              <a:rPr lang="en-US" dirty="0" smtClean="0"/>
              <a:t>Air quality (urban areas, ecosystems) </a:t>
            </a:r>
          </a:p>
          <a:p>
            <a:pPr lvl="1"/>
            <a:r>
              <a:rPr lang="en-US" dirty="0" smtClean="0"/>
              <a:t>Health (air quality, noise, accessibility) </a:t>
            </a:r>
          </a:p>
          <a:p>
            <a:pPr lvl="1"/>
            <a:r>
              <a:rPr lang="en-US" dirty="0" smtClean="0"/>
              <a:t>Other: water, cultural heritage, forests, soil </a:t>
            </a:r>
          </a:p>
          <a:p>
            <a:pPr lvl="1"/>
            <a:r>
              <a:rPr lang="en-US" dirty="0" smtClean="0"/>
              <a:t>Transboundary impacts 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Biodiversity and Natura 2000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sz="2400" dirty="0" smtClean="0"/>
              <a:t>Natura 2000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Special protected areas; Habitats of specially protected species  of national importance;  Areas with occurrence of many specially protected species</a:t>
            </a:r>
          </a:p>
          <a:p>
            <a:pPr marL="514350" indent="-514350">
              <a:buAutoNum type="arabicParenR" startAt="2"/>
            </a:pPr>
            <a:r>
              <a:rPr lang="en-US" sz="2400" dirty="0" smtClean="0"/>
              <a:t>Loss of natural habitats 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Important landscape feature, Supra-regional and regional territorial systems of ecological stability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Natural parks, Scenic landscapes,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Landscape fragmentation (new projects in unfragmented area by traffic; in areas important for migration)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Water regime of landscape (wetlands, protected areas for natural accumulation of water and large forest areas)</a:t>
            </a:r>
            <a:endParaRPr lang="en-US" sz="24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Air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>
              <a:buNone/>
            </a:pPr>
            <a:r>
              <a:rPr lang="en-US" sz="2400" dirty="0" smtClean="0"/>
              <a:t>Changes of transport intensities  in:</a:t>
            </a:r>
            <a:endParaRPr lang="en-US" sz="2400" dirty="0" smtClean="0"/>
          </a:p>
          <a:p>
            <a:pPr lvl="0" hangingPunct="0"/>
            <a:r>
              <a:rPr lang="en-US" sz="2400" dirty="0" smtClean="0"/>
              <a:t>Urban areas (old and new roads, increasing and reducing intensities bellow 15,000 cars per day)</a:t>
            </a:r>
          </a:p>
          <a:p>
            <a:pPr lvl="0" hangingPunct="0"/>
            <a:r>
              <a:rPr lang="en-US" sz="2400" dirty="0" smtClean="0"/>
              <a:t>Sensitive ecosystems (large-scale protected areas, forests, areas above 800 m)</a:t>
            </a:r>
            <a:endParaRPr lang="en-US" sz="2400" dirty="0" smtClean="0"/>
          </a:p>
          <a:p>
            <a:pPr lvl="0" hangingPunct="0"/>
            <a:r>
              <a:rPr lang="en-US" sz="2400" dirty="0" smtClean="0"/>
              <a:t>Total emissions in areas with poor air quality status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health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Air emissions in urban areas </a:t>
            </a:r>
          </a:p>
          <a:p>
            <a:r>
              <a:rPr lang="en-US" sz="2400" dirty="0" smtClean="0"/>
              <a:t>Noise (</a:t>
            </a:r>
            <a:r>
              <a:rPr lang="en-US" sz="2400" dirty="0" err="1" smtClean="0"/>
              <a:t>isolines</a:t>
            </a:r>
            <a:r>
              <a:rPr lang="en-US" sz="2400" dirty="0" smtClean="0"/>
              <a:t>  60 dB)</a:t>
            </a:r>
          </a:p>
          <a:p>
            <a:r>
              <a:rPr lang="en-US" sz="2400" dirty="0" smtClean="0"/>
              <a:t>Socio-economic impacts (accessibility for work-related travel and social and health services</a:t>
            </a:r>
            <a:r>
              <a:rPr lang="cs-CZ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minor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Water: areas of natural water accumulation and water bodies for drinking water supply, protected areas of mineral waters, barrier effect in flood zones)</a:t>
            </a:r>
          </a:p>
          <a:p>
            <a:r>
              <a:rPr lang="en-US" sz="2400" dirty="0" smtClean="0"/>
              <a:t>Soil: general impacts on soil types</a:t>
            </a:r>
          </a:p>
          <a:p>
            <a:r>
              <a:rPr lang="en-US" sz="2400" dirty="0" smtClean="0"/>
              <a:t>Cultural heritage (nationally important cultural monuments and heritage reserves - impacts caused by noise, vibration and aesthetic concerns) </a:t>
            </a:r>
          </a:p>
          <a:p>
            <a:r>
              <a:rPr lang="en-US" sz="2400" dirty="0" smtClean="0"/>
              <a:t>Climate change: consistency with relevant targets for climate change mitigation in the transport sector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scoped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Waste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00FF"/>
                </a:solidFill>
              </a:rPr>
              <a:t>Soil </a:t>
            </a:r>
            <a:r>
              <a:rPr lang="en-US" sz="2400" b="1" dirty="0" smtClean="0">
                <a:solidFill>
                  <a:srgbClr val="0000FF"/>
                </a:solidFill>
              </a:rPr>
              <a:t>and forests </a:t>
            </a:r>
            <a:r>
              <a:rPr lang="en-US" sz="2400" dirty="0" smtClean="0"/>
              <a:t>– SEA team proposed to scope these out, however MoE required “full scope of assessment”</a:t>
            </a:r>
            <a:endParaRPr lang="cs-CZ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376</Words>
  <Application>Microsoft Office PowerPoint</Application>
  <PresentationFormat>Předvádění na obrazovce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Office Theme</vt:lpstr>
      <vt:lpstr>Case example – Scoping:  SEA for the 2nd Transport Sector Strategy of the Czech Republic  for 2014-2050</vt:lpstr>
      <vt:lpstr>2nd Transport Sector Strategy (2TSS)</vt:lpstr>
      <vt:lpstr>SEA</vt:lpstr>
      <vt:lpstr>Biodiversity and Natura 2000</vt:lpstr>
      <vt:lpstr>Air </vt:lpstr>
      <vt:lpstr>Human health  </vt:lpstr>
      <vt:lpstr>Other minor issues</vt:lpstr>
      <vt:lpstr>Issues scoped 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82</cp:revision>
  <dcterms:created xsi:type="dcterms:W3CDTF">2013-10-30T11:37:35Z</dcterms:created>
  <dcterms:modified xsi:type="dcterms:W3CDTF">2014-09-25T04:30:42Z</dcterms:modified>
</cp:coreProperties>
</file>