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9" r:id="rId3"/>
    <p:sldId id="260" r:id="rId4"/>
    <p:sldId id="261" r:id="rId5"/>
    <p:sldId id="263" r:id="rId6"/>
    <p:sldId id="262" r:id="rId7"/>
    <p:sldId id="264" r:id="rId8"/>
    <p:sldId id="265" r:id="rId9"/>
    <p:sldId id="267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7D79D-A810-4EAB-A27A-48A9DC2F8903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48BC57-F764-459D-BEFF-1494169392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39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8" name="Picture 15"/>
          <p:cNvPicPr>
            <a:picLocks noChangeAspect="1" noChangeArrowheads="1"/>
          </p:cNvPicPr>
          <p:nvPr userDrawn="1"/>
        </p:nvPicPr>
        <p:blipFill>
          <a:blip r:embed="rId13" cstate="print">
            <a:lum bright="-12000"/>
          </a:blip>
          <a:srcRect/>
          <a:stretch>
            <a:fillRect/>
          </a:stretch>
        </p:blipFill>
        <p:spPr bwMode="auto">
          <a:xfrm>
            <a:off x="250825" y="6165850"/>
            <a:ext cx="840000" cy="504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094433" y="6424885"/>
            <a:ext cx="2757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000" dirty="0">
                <a:cs typeface="Times New Roman" pitchFamily="18" charset="0"/>
              </a:rPr>
              <a:t> This Project is funded by the European Union</a:t>
            </a:r>
            <a:endParaRPr lang="en-GB" sz="1000" dirty="0"/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788024" y="6256340"/>
            <a:ext cx="903892" cy="46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652121" y="6423139"/>
            <a:ext cx="33843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GB" sz="1000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Project implemented by Human </a:t>
            </a:r>
            <a:r>
              <a:rPr lang="en-GB" sz="100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Dynamics Consortium</a:t>
            </a:r>
            <a:endParaRPr lang="en-GB" sz="1000" kern="1200" dirty="0">
              <a:solidFill>
                <a:schemeClr val="tx1"/>
              </a:solidFill>
              <a:latin typeface="+mn-lt"/>
              <a:ea typeface="+mn-ea"/>
              <a:cs typeface="Times New Roman" pitchFamily="18" charset="0"/>
            </a:endParaRPr>
          </a:p>
        </p:txBody>
      </p:sp>
      <p:pic>
        <p:nvPicPr>
          <p:cNvPr id="4" name="Picture 2" descr="Z:\hd\countries\ZZ Multi-country\IMPLEMENTATION\ECRAN 2013 - 2016\Implementation\Visibility\Final logo\zelena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465786" y="116632"/>
            <a:ext cx="2210670" cy="252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b="1" dirty="0" smtClean="0"/>
              <a:t>EIA Scoping </a:t>
            </a:r>
            <a:r>
              <a:rPr lang="sl-SI" b="1" dirty="0" err="1"/>
              <a:t>C</a:t>
            </a:r>
            <a:r>
              <a:rPr lang="sl-SI" b="1" dirty="0" err="1" smtClean="0"/>
              <a:t>ase</a:t>
            </a:r>
            <a:r>
              <a:rPr lang="sl-SI" b="1" dirty="0" smtClean="0"/>
              <a:t> </a:t>
            </a:r>
            <a:r>
              <a:rPr lang="sl-SI" b="1" dirty="0" err="1"/>
              <a:t>E</a:t>
            </a:r>
            <a:r>
              <a:rPr lang="sl-SI" b="1" dirty="0" err="1" smtClean="0"/>
              <a:t>xample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EIA scoping for regional water pumping station and pipeline in Slovenia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Scoping</a:t>
            </a:r>
            <a:endParaRPr lang="en-US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6806765"/>
              </p:ext>
            </p:extLst>
          </p:nvPr>
        </p:nvGraphicFramePr>
        <p:xfrm>
          <a:off x="251842" y="1268760"/>
          <a:ext cx="8640638" cy="5517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3814"/>
                <a:gridCol w="2952328"/>
                <a:gridCol w="3240360"/>
                <a:gridCol w="1224136"/>
              </a:tblGrid>
              <a:tr h="1033893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SEGMENT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POTENTIAL </a:t>
                      </a:r>
                      <a:r>
                        <a:rPr lang="en-US" baseline="0" noProof="0" dirty="0" smtClean="0"/>
                        <a:t>IMPACTS  DURING BUILDING PHASE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POTENTIAL </a:t>
                      </a:r>
                      <a:r>
                        <a:rPr lang="en-US" baseline="0" noProof="0" dirty="0" smtClean="0"/>
                        <a:t>IMPACTS  DURING OPERATIONAL PHASE</a:t>
                      </a:r>
                      <a:endParaRPr lang="en-US" noProof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SCOPING</a:t>
                      </a:r>
                      <a:r>
                        <a:rPr lang="en-US" baseline="0" noProof="0" dirty="0" smtClean="0"/>
                        <a:t> DECISION</a:t>
                      </a:r>
                      <a:endParaRPr lang="en-US" noProof="0" dirty="0"/>
                    </a:p>
                  </a:txBody>
                  <a:tcPr anchor="ctr"/>
                </a:tc>
              </a:tr>
              <a:tr h="1520838"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Noise</a:t>
                      </a:r>
                      <a:endParaRPr lang="en-US" b="1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noProof="0" dirty="0" smtClean="0"/>
                        <a:t>Noise produced</a:t>
                      </a:r>
                      <a:r>
                        <a:rPr lang="en-US" baseline="0" noProof="0" dirty="0" smtClean="0"/>
                        <a:t> by building machinery and transport of materials through </a:t>
                      </a:r>
                      <a:r>
                        <a:rPr lang="en-US" baseline="0" noProof="0" smtClean="0"/>
                        <a:t>settlements during </a:t>
                      </a:r>
                      <a:r>
                        <a:rPr lang="en-US" baseline="0" noProof="0" dirty="0" smtClean="0"/>
                        <a:t>building. 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noProof="0" dirty="0" smtClean="0"/>
                        <a:t>Noise produced by pumping station engine – no near buildings.</a:t>
                      </a:r>
                    </a:p>
                    <a:p>
                      <a:pPr algn="just"/>
                      <a:r>
                        <a:rPr lang="en-US" noProof="0" dirty="0" smtClean="0"/>
                        <a:t>Noise produced during maintenance.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sl-SI" sz="18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US" sz="18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1252601"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Natura 2000</a:t>
                      </a:r>
                      <a:endParaRPr lang="en-US" b="1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noProof="0" dirty="0" smtClean="0"/>
                        <a:t>PS</a:t>
                      </a:r>
                      <a:r>
                        <a:rPr lang="en-US" baseline="0" noProof="0" dirty="0" smtClean="0"/>
                        <a:t> – outside Natura 2000</a:t>
                      </a:r>
                    </a:p>
                    <a:p>
                      <a:pPr algn="just"/>
                      <a:r>
                        <a:rPr lang="en-US" baseline="0" noProof="0" dirty="0" smtClean="0"/>
                        <a:t>RP – crosses Natura 2000, but uses existing road corridor – hence no impacts.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noProof="0" dirty="0" smtClean="0"/>
                        <a:t>No impacts.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sl-SI" sz="18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US" sz="18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1709899"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Cultural Heritage</a:t>
                      </a:r>
                      <a:endParaRPr lang="en-US" b="1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PS – outside CH protected sites/areas.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RP</a:t>
                      </a:r>
                      <a:r>
                        <a:rPr lang="en-US" baseline="0" noProof="0" dirty="0" smtClean="0"/>
                        <a:t> – runs over or in near vicinity of several GH </a:t>
                      </a:r>
                      <a:r>
                        <a:rPr lang="en-US" noProof="0" dirty="0" smtClean="0"/>
                        <a:t>protected sites/areas.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No impacts.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sl-SI" sz="18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US" sz="18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408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of the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/>
          </a:bodyPr>
          <a:lstStyle/>
          <a:p>
            <a:r>
              <a:rPr lang="en-US" sz="3000" dirty="0" smtClean="0"/>
              <a:t>Regional ground-water pumping station (1 existing well + 4 new wells – pumping capacity  5x 50l/s)</a:t>
            </a:r>
            <a:r>
              <a:rPr lang="sl-SI" sz="3000" dirty="0" smtClean="0"/>
              <a:t>.</a:t>
            </a:r>
          </a:p>
          <a:p>
            <a:endParaRPr lang="en-US" sz="1000" dirty="0" smtClean="0"/>
          </a:p>
          <a:p>
            <a:r>
              <a:rPr lang="en-US" sz="3000" dirty="0" smtClean="0"/>
              <a:t>Regional pipeline (14 km) + </a:t>
            </a:r>
            <a:r>
              <a:rPr lang="en-US" sz="3000" dirty="0" smtClean="0"/>
              <a:t>L</a:t>
            </a:r>
            <a:r>
              <a:rPr lang="en-US" sz="3000" dirty="0" smtClean="0"/>
              <a:t>ocal pipelines (3 km)</a:t>
            </a:r>
            <a:r>
              <a:rPr lang="sl-SI" sz="3000" dirty="0" smtClean="0"/>
              <a:t>.</a:t>
            </a:r>
          </a:p>
          <a:p>
            <a:pPr marL="0" indent="0">
              <a:buNone/>
            </a:pPr>
            <a:endParaRPr lang="sl-SI" sz="3000" dirty="0" smtClean="0"/>
          </a:p>
          <a:p>
            <a:endParaRPr lang="sl-SI" sz="1000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57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of the Project</a:t>
            </a:r>
            <a:endParaRPr lang="en-US" dirty="0"/>
          </a:p>
        </p:txBody>
      </p:sp>
      <p:pic>
        <p:nvPicPr>
          <p:cNvPr id="5" name="Ograda vsebine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1"/>
            <a:ext cx="9361832" cy="6885384"/>
          </a:xfrm>
        </p:spPr>
      </p:pic>
    </p:spTree>
    <p:extLst>
      <p:ext uri="{BB962C8B-B14F-4D97-AF65-F5344CB8AC3E}">
        <p14:creationId xmlns:p14="http://schemas.microsoft.com/office/powerpoint/2010/main" val="62258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Scoping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 smtClean="0"/>
              <a:t>Main Scoping topics: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000" dirty="0" smtClean="0"/>
              <a:t>Environment: </a:t>
            </a:r>
            <a:r>
              <a:rPr lang="en-US" sz="2400" i="1" dirty="0" smtClean="0"/>
              <a:t>Air, Soil, Water, Noise, Waste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000" dirty="0" smtClean="0"/>
              <a:t>Nature: </a:t>
            </a:r>
            <a:r>
              <a:rPr lang="en-US" sz="2400" i="1" dirty="0" smtClean="0"/>
              <a:t>Flora/Fauna, Natura 2000, Protected Areas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000" dirty="0" smtClean="0"/>
              <a:t>Society:</a:t>
            </a:r>
            <a:r>
              <a:rPr lang="en-US" sz="3000" dirty="0" smtClean="0"/>
              <a:t> </a:t>
            </a:r>
            <a:r>
              <a:rPr lang="en-US" sz="2400" i="1" dirty="0" smtClean="0"/>
              <a:t>Social environment, Cultural Heritage, Landscape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Our focus – Noise, Natura 2000, Cultural Heritage.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86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of the Project</a:t>
            </a:r>
            <a:endParaRPr lang="en-US" dirty="0"/>
          </a:p>
        </p:txBody>
      </p:sp>
      <p:pic>
        <p:nvPicPr>
          <p:cNvPr id="5" name="Ograda vsebine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1"/>
            <a:ext cx="9361832" cy="6885384"/>
          </a:xfrm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0028" y="0"/>
            <a:ext cx="3681680" cy="256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21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Scoping</a:t>
            </a:r>
            <a:endParaRPr lang="en-US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0400445"/>
              </p:ext>
            </p:extLst>
          </p:nvPr>
        </p:nvGraphicFramePr>
        <p:xfrm>
          <a:off x="251842" y="1268760"/>
          <a:ext cx="8640638" cy="5517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3814"/>
                <a:gridCol w="2952328"/>
                <a:gridCol w="3240360"/>
                <a:gridCol w="1224136"/>
              </a:tblGrid>
              <a:tr h="1033893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SEGMENT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POTENTIAL </a:t>
                      </a:r>
                      <a:r>
                        <a:rPr lang="en-US" baseline="0" noProof="0" dirty="0" smtClean="0"/>
                        <a:t>IMPACTS  DURING BUILDING PHASE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POTENTIAL </a:t>
                      </a:r>
                      <a:r>
                        <a:rPr lang="en-US" baseline="0" noProof="0" dirty="0" smtClean="0"/>
                        <a:t>IMPACTS  DURING OPERATIONAL PHASE</a:t>
                      </a:r>
                      <a:endParaRPr lang="en-US" noProof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SCOPING</a:t>
                      </a:r>
                      <a:r>
                        <a:rPr lang="en-US" baseline="0" noProof="0" dirty="0" smtClean="0"/>
                        <a:t> DECISION</a:t>
                      </a:r>
                      <a:endParaRPr lang="en-US" noProof="0" dirty="0"/>
                    </a:p>
                  </a:txBody>
                  <a:tcPr anchor="ctr"/>
                </a:tc>
              </a:tr>
              <a:tr h="1520838"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Noise</a:t>
                      </a:r>
                      <a:endParaRPr lang="en-US" b="1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noProof="0" dirty="0" smtClean="0"/>
                        <a:t>Noise produced</a:t>
                      </a:r>
                      <a:r>
                        <a:rPr lang="en-US" baseline="0" noProof="0" dirty="0" smtClean="0"/>
                        <a:t> by building machinery and transport of materials through </a:t>
                      </a:r>
                      <a:r>
                        <a:rPr lang="en-US" baseline="0" noProof="0" smtClean="0"/>
                        <a:t>settlements during </a:t>
                      </a:r>
                      <a:r>
                        <a:rPr lang="en-US" baseline="0" noProof="0" dirty="0" smtClean="0"/>
                        <a:t>building. 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noProof="0" dirty="0" smtClean="0"/>
                        <a:t>Noise produced by pumping station engine – no near buildings.</a:t>
                      </a:r>
                    </a:p>
                    <a:p>
                      <a:pPr algn="just"/>
                      <a:r>
                        <a:rPr lang="en-US" noProof="0" dirty="0" smtClean="0"/>
                        <a:t>Noise produced during maintenance.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sl-SI" sz="18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US" sz="18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1252601"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Natura 2000</a:t>
                      </a:r>
                      <a:endParaRPr lang="en-US" b="1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8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1709899"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Cultural Heritage</a:t>
                      </a:r>
                      <a:endParaRPr lang="en-US" b="1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8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303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of the Project</a:t>
            </a:r>
            <a:endParaRPr lang="en-US" dirty="0"/>
          </a:p>
        </p:txBody>
      </p:sp>
      <p:pic>
        <p:nvPicPr>
          <p:cNvPr id="4" name="Ograda vsebin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193"/>
            <a:ext cx="9144000" cy="6887089"/>
          </a:xfr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75" y="3837384"/>
            <a:ext cx="2762250" cy="3048000"/>
          </a:xfrm>
          <a:prstGeom prst="rect">
            <a:avLst/>
          </a:prstGeom>
        </p:spPr>
      </p:pic>
      <p:pic>
        <p:nvPicPr>
          <p:cNvPr id="1026" name="Picture 2" descr="IMG_299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212" y="0"/>
            <a:ext cx="3252788" cy="243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304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Scoping</a:t>
            </a:r>
            <a:endParaRPr lang="en-US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9339368"/>
              </p:ext>
            </p:extLst>
          </p:nvPr>
        </p:nvGraphicFramePr>
        <p:xfrm>
          <a:off x="251842" y="1268760"/>
          <a:ext cx="8640638" cy="5517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3814"/>
                <a:gridCol w="2952328"/>
                <a:gridCol w="3240360"/>
                <a:gridCol w="1224136"/>
              </a:tblGrid>
              <a:tr h="1033893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SEGMENT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POTENTIAL </a:t>
                      </a:r>
                      <a:r>
                        <a:rPr lang="en-US" baseline="0" noProof="0" dirty="0" smtClean="0"/>
                        <a:t>IMPACTS  DURING BUILDING PHASE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POTENTIAL </a:t>
                      </a:r>
                      <a:r>
                        <a:rPr lang="en-US" baseline="0" noProof="0" dirty="0" smtClean="0"/>
                        <a:t>IMPACTS  DURING OPERATIONAL PHASE</a:t>
                      </a:r>
                      <a:endParaRPr lang="en-US" noProof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SCOPING</a:t>
                      </a:r>
                      <a:r>
                        <a:rPr lang="en-US" baseline="0" noProof="0" dirty="0" smtClean="0"/>
                        <a:t> DECISION</a:t>
                      </a:r>
                      <a:endParaRPr lang="en-US" noProof="0" dirty="0"/>
                    </a:p>
                  </a:txBody>
                  <a:tcPr anchor="ctr"/>
                </a:tc>
              </a:tr>
              <a:tr h="1520838"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Noise</a:t>
                      </a:r>
                      <a:endParaRPr lang="en-US" b="1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noProof="0" dirty="0" smtClean="0"/>
                        <a:t>Noise produced</a:t>
                      </a:r>
                      <a:r>
                        <a:rPr lang="en-US" baseline="0" noProof="0" dirty="0" smtClean="0"/>
                        <a:t> by building machinery and transport of materials through </a:t>
                      </a:r>
                      <a:r>
                        <a:rPr lang="en-US" baseline="0" noProof="0" smtClean="0"/>
                        <a:t>settlements during </a:t>
                      </a:r>
                      <a:r>
                        <a:rPr lang="en-US" baseline="0" noProof="0" dirty="0" smtClean="0"/>
                        <a:t>building. 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noProof="0" dirty="0" smtClean="0"/>
                        <a:t>Noise produced by pumping station engine – no near buildings.</a:t>
                      </a:r>
                    </a:p>
                    <a:p>
                      <a:pPr algn="just"/>
                      <a:r>
                        <a:rPr lang="en-US" noProof="0" dirty="0" smtClean="0"/>
                        <a:t>Noise produced during maintenance.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sl-SI" sz="18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US" sz="18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1252601"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Natura 2000</a:t>
                      </a:r>
                      <a:endParaRPr lang="en-US" b="1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noProof="0" dirty="0" smtClean="0"/>
                        <a:t>PS</a:t>
                      </a:r>
                      <a:r>
                        <a:rPr lang="en-US" baseline="0" noProof="0" dirty="0" smtClean="0"/>
                        <a:t> – outside Natura 2000</a:t>
                      </a:r>
                    </a:p>
                    <a:p>
                      <a:pPr algn="just"/>
                      <a:r>
                        <a:rPr lang="en-US" baseline="0" noProof="0" dirty="0" smtClean="0"/>
                        <a:t>RP – crosses Natura 2000, but uses existing road corridor – hence no impacts.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noProof="0" dirty="0" smtClean="0"/>
                        <a:t>No impacts.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sl-SI" sz="18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US" sz="18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1709899"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/>
                        <a:t>Cultural Heritage</a:t>
                      </a:r>
                      <a:endParaRPr lang="en-US" b="1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8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555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of the Project</a:t>
            </a:r>
            <a:endParaRPr lang="en-US" dirty="0"/>
          </a:p>
        </p:txBody>
      </p:sp>
      <p:pic>
        <p:nvPicPr>
          <p:cNvPr id="5" name="Ograda vsebine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7092109"/>
          </a:xfrm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679" y="4869160"/>
            <a:ext cx="3305175" cy="1981200"/>
          </a:xfrm>
          <a:prstGeom prst="rect">
            <a:avLst/>
          </a:prstGeom>
        </p:spPr>
      </p:pic>
      <p:pic>
        <p:nvPicPr>
          <p:cNvPr id="2050" name="Picture 2" descr="IMG_303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9" y="-23090"/>
            <a:ext cx="3454298" cy="2579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60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338</Words>
  <Application>Microsoft Office PowerPoint</Application>
  <PresentationFormat>Diaprojekcija na zaslonu (4:3)</PresentationFormat>
  <Paragraphs>66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10</vt:i4>
      </vt:variant>
    </vt:vector>
  </HeadingPairs>
  <TitlesOfParts>
    <vt:vector size="11" baseType="lpstr">
      <vt:lpstr>Office Theme</vt:lpstr>
      <vt:lpstr>EIA Scoping Case Example</vt:lpstr>
      <vt:lpstr>Description of the Project</vt:lpstr>
      <vt:lpstr>Description of the Project</vt:lpstr>
      <vt:lpstr>Scoping</vt:lpstr>
      <vt:lpstr>Description of the Project</vt:lpstr>
      <vt:lpstr>Scoping</vt:lpstr>
      <vt:lpstr>Description of the Project</vt:lpstr>
      <vt:lpstr>Scoping</vt:lpstr>
      <vt:lpstr>Description of the Project</vt:lpstr>
      <vt:lpstr>Scoping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ruza</dc:creator>
  <cp:lastModifiedBy>Klemen</cp:lastModifiedBy>
  <cp:revision>21</cp:revision>
  <dcterms:created xsi:type="dcterms:W3CDTF">2013-10-30T11:37:35Z</dcterms:created>
  <dcterms:modified xsi:type="dcterms:W3CDTF">2014-09-16T12:06:20Z</dcterms:modified>
</cp:coreProperties>
</file>