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9" r:id="rId5"/>
    <p:sldId id="27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9/23/2014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9/23/2014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9/23/2014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9/23/2014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9/23/2014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9/23/2014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026" name="Picture 2" descr="Z:\hd\countries\ZZ Multi-country\IMPLEMENTATION\ECRAN 2013 - 2016\Implementation\Visibility\Final\tmn zelena.pn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444208" y="188640"/>
            <a:ext cx="2252663" cy="252413"/>
          </a:xfrm>
          <a:prstGeom prst="rect">
            <a:avLst/>
          </a:prstGeom>
          <a:noFill/>
        </p:spPr>
      </p:pic>
      <p:pic>
        <p:nvPicPr>
          <p:cNvPr id="8" name="Picture 15"/>
          <p:cNvPicPr>
            <a:picLocks noChangeAspect="1" noChangeArrowheads="1"/>
          </p:cNvPicPr>
          <p:nvPr userDrawn="1"/>
        </p:nvPicPr>
        <p:blipFill>
          <a:blip r:embed="rId14" cstate="print">
            <a:lum bright="-12000"/>
          </a:blip>
          <a:srcRect/>
          <a:stretch>
            <a:fillRect/>
          </a:stretch>
        </p:blipFill>
        <p:spPr bwMode="auto">
          <a:xfrm>
            <a:off x="250825" y="6165850"/>
            <a:ext cx="840000" cy="504000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>
            <a:spLocks noChangeArrowheads="1"/>
          </p:cNvSpPr>
          <p:nvPr userDrawn="1"/>
        </p:nvSpPr>
        <p:spPr bwMode="auto">
          <a:xfrm>
            <a:off x="1094433" y="6424885"/>
            <a:ext cx="27574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GB" sz="1000" dirty="0">
                <a:cs typeface="Times New Roman" pitchFamily="18" charset="0"/>
              </a:rPr>
              <a:t> This Project is funded by the European Union</a:t>
            </a:r>
            <a:endParaRPr lang="en-GB" sz="1000" dirty="0"/>
          </a:p>
        </p:txBody>
      </p:sp>
      <p:pic>
        <p:nvPicPr>
          <p:cNvPr id="10" name="Picture 10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4788024" y="6256340"/>
            <a:ext cx="903892" cy="4680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sp>
        <p:nvSpPr>
          <p:cNvPr id="11" name="Rectangle 7"/>
          <p:cNvSpPr>
            <a:spLocks noChangeArrowheads="1"/>
          </p:cNvSpPr>
          <p:nvPr userDrawn="1"/>
        </p:nvSpPr>
        <p:spPr bwMode="auto">
          <a:xfrm>
            <a:off x="5652121" y="6423139"/>
            <a:ext cx="338437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n-GB" sz="1000" kern="1200" dirty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rPr>
              <a:t>Project implemented by Human </a:t>
            </a:r>
            <a:r>
              <a:rPr lang="en-GB" sz="1000" kern="1200" dirty="0" smtClean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rPr>
              <a:t>Dynamics Consortium</a:t>
            </a:r>
            <a:endParaRPr lang="en-GB" sz="1000" kern="1200" dirty="0">
              <a:solidFill>
                <a:schemeClr val="tx1"/>
              </a:solidFill>
              <a:latin typeface="+mn-lt"/>
              <a:ea typeface="+mn-ea"/>
              <a:cs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72816"/>
            <a:ext cx="7772400" cy="1470025"/>
          </a:xfrm>
        </p:spPr>
        <p:txBody>
          <a:bodyPr>
            <a:normAutofit/>
          </a:bodyPr>
          <a:lstStyle/>
          <a:p>
            <a:r>
              <a:rPr lang="cs-CZ" dirty="0" smtClean="0"/>
              <a:t>SEA/EIA </a:t>
            </a:r>
            <a:r>
              <a:rPr lang="en-GB" dirty="0" smtClean="0"/>
              <a:t>screening in the Czech Republic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4293096"/>
            <a:ext cx="6400800" cy="1752600"/>
          </a:xfrm>
        </p:spPr>
        <p:txBody>
          <a:bodyPr/>
          <a:lstStyle/>
          <a:p>
            <a:r>
              <a:rPr lang="cs-CZ" dirty="0" smtClean="0"/>
              <a:t>Podgorica, September </a:t>
            </a:r>
            <a:r>
              <a:rPr lang="en-GB" dirty="0" smtClean="0"/>
              <a:t>23 – 26, </a:t>
            </a:r>
            <a:r>
              <a:rPr lang="en-US" dirty="0" smtClean="0"/>
              <a:t>2014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General design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556793"/>
            <a:ext cx="8229600" cy="4824536"/>
          </a:xfrm>
        </p:spPr>
        <p:txBody>
          <a:bodyPr>
            <a:normAutofit lnSpcReduction="10000"/>
          </a:bodyPr>
          <a:lstStyle/>
          <a:p>
            <a:r>
              <a:rPr lang="en-US" sz="2600" dirty="0" smtClean="0"/>
              <a:t>Screening runs together with scoping (´fact-finding procedure´) i.e. </a:t>
            </a:r>
          </a:p>
          <a:p>
            <a:pPr lvl="1"/>
            <a:r>
              <a:rPr lang="en-US" sz="2200" dirty="0" smtClean="0"/>
              <a:t>If SEA/EIA should be applied…</a:t>
            </a:r>
            <a:r>
              <a:rPr lang="en-US" sz="2200" dirty="0" smtClean="0"/>
              <a:t>…scope of assessment has to be defined as well</a:t>
            </a:r>
            <a:endParaRPr lang="en-US" sz="2200" dirty="0" smtClean="0"/>
          </a:p>
          <a:p>
            <a:endParaRPr lang="en-US" sz="2600" dirty="0" smtClean="0"/>
          </a:p>
          <a:p>
            <a:r>
              <a:rPr lang="en-US" sz="2600" dirty="0" smtClean="0"/>
              <a:t>Coordinated by SEA/EIA competent authority </a:t>
            </a:r>
          </a:p>
          <a:p>
            <a:pPr lvl="1"/>
            <a:r>
              <a:rPr lang="en-US" sz="2000" dirty="0" smtClean="0"/>
              <a:t>MoE for national and regional plans and programmes and large projects </a:t>
            </a:r>
          </a:p>
          <a:p>
            <a:pPr lvl="1"/>
            <a:r>
              <a:rPr lang="en-US" sz="2000" dirty="0" smtClean="0"/>
              <a:t>Regional authorities for local plans and programmes and smaller projects </a:t>
            </a:r>
            <a:endParaRPr lang="en-US" sz="2000" dirty="0" smtClean="0"/>
          </a:p>
          <a:p>
            <a:endParaRPr lang="en-US" sz="2600" dirty="0" smtClean="0"/>
          </a:p>
          <a:p>
            <a:r>
              <a:rPr lang="en-US" sz="2600" dirty="0" smtClean="0"/>
              <a:t>Includes already consultations with all stakeholders</a:t>
            </a:r>
            <a:endParaRPr lang="en-US" sz="2000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858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1349"/>
            <a:ext cx="8229600" cy="4525963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400" b="1" dirty="0" smtClean="0">
                <a:solidFill>
                  <a:srgbClr val="FF0000"/>
                </a:solidFill>
              </a:rPr>
              <a:t>Planning agency / project developer has </a:t>
            </a:r>
            <a:r>
              <a:rPr lang="en-US" sz="2400" b="1" dirty="0" smtClean="0">
                <a:solidFill>
                  <a:srgbClr val="FF0000"/>
                </a:solidFill>
              </a:rPr>
              <a:t>to notify</a:t>
            </a:r>
            <a:r>
              <a:rPr lang="en-US" sz="2400" dirty="0" smtClean="0"/>
              <a:t> </a:t>
            </a:r>
            <a:r>
              <a:rPr lang="en-US" sz="2400" dirty="0" smtClean="0"/>
              <a:t>SEA/EIA </a:t>
            </a:r>
            <a:r>
              <a:rPr lang="en-US" sz="2400" dirty="0" smtClean="0"/>
              <a:t>authority about:</a:t>
            </a:r>
          </a:p>
          <a:p>
            <a:pPr marL="857250" lvl="1" indent="-457200"/>
            <a:r>
              <a:rPr lang="en-US" sz="2000" dirty="0" smtClean="0"/>
              <a:t>Nature of the </a:t>
            </a:r>
            <a:r>
              <a:rPr lang="en-US" sz="2000" dirty="0" smtClean="0"/>
              <a:t>PPP</a:t>
            </a:r>
            <a:endParaRPr lang="en-US" sz="2000" dirty="0" smtClean="0"/>
          </a:p>
          <a:p>
            <a:pPr marL="857250" lvl="1" indent="-457200"/>
            <a:r>
              <a:rPr lang="en-US" sz="2000" dirty="0" smtClean="0"/>
              <a:t>Affected environment</a:t>
            </a:r>
          </a:p>
          <a:p>
            <a:pPr marL="857250" lvl="1" indent="-457200"/>
            <a:r>
              <a:rPr lang="en-US" sz="2000" dirty="0" smtClean="0"/>
              <a:t>Possible effects of environment and health (incl. possible transboundary effects)</a:t>
            </a:r>
          </a:p>
          <a:p>
            <a:pPr marL="457200" indent="-457200"/>
            <a:endParaRPr lang="en-US" sz="2400" dirty="0" smtClean="0"/>
          </a:p>
          <a:p>
            <a:pPr marL="457200" indent="-457200"/>
            <a:r>
              <a:rPr lang="en-US" sz="2400" dirty="0" smtClean="0"/>
              <a:t>Notification is sent in printed and electronic form</a:t>
            </a:r>
          </a:p>
          <a:p>
            <a:pPr marL="457200" indent="-457200"/>
            <a:endParaRPr lang="en-US" sz="2400" dirty="0" smtClean="0"/>
          </a:p>
          <a:p>
            <a:pPr marL="457200" indent="-457200">
              <a:buFont typeface="+mj-lt"/>
              <a:buAutoNum type="arabicPeriod" startAt="2"/>
            </a:pPr>
            <a:r>
              <a:rPr lang="en-US" sz="2400" b="1" dirty="0" smtClean="0">
                <a:solidFill>
                  <a:srgbClr val="FF0000"/>
                </a:solidFill>
              </a:rPr>
              <a:t>SEA/EIA</a:t>
            </a:r>
            <a:r>
              <a:rPr lang="en-US" sz="2400" b="1" dirty="0" smtClean="0">
                <a:solidFill>
                  <a:srgbClr val="FF0000"/>
                </a:solidFill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</a:rPr>
              <a:t>authority makes it publicly available </a:t>
            </a:r>
            <a:r>
              <a:rPr lang="en-US" sz="2400" dirty="0" smtClean="0"/>
              <a:t>and forwards it to possibly concerned authorities (state authorities, regions and municipalities)</a:t>
            </a:r>
          </a:p>
          <a:p>
            <a:endParaRPr lang="en-US" sz="2800" dirty="0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457200" indent="-457200">
              <a:buFont typeface="+mj-lt"/>
              <a:buAutoNum type="arabicPeriod" startAt="3"/>
            </a:pPr>
            <a:r>
              <a:rPr lang="en-US" sz="2400" b="1" dirty="0" smtClean="0">
                <a:solidFill>
                  <a:srgbClr val="FF0000"/>
                </a:solidFill>
              </a:rPr>
              <a:t>Concerned authorities and the public </a:t>
            </a:r>
            <a:r>
              <a:rPr lang="en-US" sz="2400" dirty="0" smtClean="0"/>
              <a:t>can within 20 days submit comments on the notification</a:t>
            </a:r>
          </a:p>
          <a:p>
            <a:pPr marL="457200" indent="-457200"/>
            <a:endParaRPr lang="en-US" sz="2400" dirty="0" smtClean="0"/>
          </a:p>
          <a:p>
            <a:pPr marL="457200" indent="-457200">
              <a:buFont typeface="+mj-lt"/>
              <a:buAutoNum type="arabicPeriod" startAt="4"/>
            </a:pPr>
            <a:r>
              <a:rPr lang="en-US" sz="2400" b="1" dirty="0" smtClean="0">
                <a:solidFill>
                  <a:srgbClr val="0000FF"/>
                </a:solidFill>
              </a:rPr>
              <a:t>SEA/EIA </a:t>
            </a:r>
            <a:r>
              <a:rPr lang="en-US" sz="2400" b="1" dirty="0" smtClean="0">
                <a:solidFill>
                  <a:srgbClr val="0000FF"/>
                </a:solidFill>
              </a:rPr>
              <a:t>authority </a:t>
            </a:r>
            <a:r>
              <a:rPr lang="en-US" sz="2400" dirty="0" smtClean="0"/>
              <a:t>on the basis of obtained comments </a:t>
            </a:r>
            <a:r>
              <a:rPr lang="en-US" sz="2400" b="1" dirty="0" smtClean="0">
                <a:solidFill>
                  <a:srgbClr val="0000FF"/>
                </a:solidFill>
              </a:rPr>
              <a:t>determines</a:t>
            </a:r>
            <a:r>
              <a:rPr lang="en-US" sz="2400" dirty="0" smtClean="0"/>
              <a:t>:</a:t>
            </a:r>
          </a:p>
          <a:p>
            <a:pPr marL="857250" lvl="1" indent="-457200"/>
            <a:r>
              <a:rPr lang="en-US" sz="2000" dirty="0" smtClean="0"/>
              <a:t>Whether </a:t>
            </a:r>
            <a:r>
              <a:rPr lang="en-US" sz="2000" dirty="0" smtClean="0"/>
              <a:t>SEA/EIA </a:t>
            </a:r>
            <a:r>
              <a:rPr lang="en-US" sz="2000" dirty="0" smtClean="0"/>
              <a:t>is required or not </a:t>
            </a:r>
          </a:p>
          <a:p>
            <a:pPr marL="857250" lvl="1" indent="-457200"/>
            <a:r>
              <a:rPr lang="en-US" sz="2000" dirty="0" smtClean="0"/>
              <a:t>Scope of </a:t>
            </a:r>
            <a:r>
              <a:rPr lang="en-US" sz="2000" dirty="0" smtClean="0"/>
              <a:t>SEA/EIA </a:t>
            </a:r>
            <a:r>
              <a:rPr lang="en-US" sz="2000" dirty="0" smtClean="0"/>
              <a:t>and requirements for alternatives</a:t>
            </a:r>
          </a:p>
          <a:p>
            <a:pPr marL="857250" lvl="1" indent="-457200"/>
            <a:r>
              <a:rPr lang="en-US" sz="2000" dirty="0" smtClean="0"/>
              <a:t>Details of public participation requirements and of SEA approach to be used</a:t>
            </a:r>
          </a:p>
          <a:p>
            <a:pPr marL="457200" indent="-457200"/>
            <a:endParaRPr lang="en-US" sz="2400" dirty="0" smtClean="0"/>
          </a:p>
          <a:p>
            <a:pPr marL="457200" indent="-457200">
              <a:buFont typeface="+mj-lt"/>
              <a:buAutoNum type="arabicPeriod" startAt="5"/>
            </a:pPr>
            <a:r>
              <a:rPr lang="en-US" sz="2400" b="1" dirty="0" smtClean="0">
                <a:solidFill>
                  <a:srgbClr val="FF0000"/>
                </a:solidFill>
              </a:rPr>
              <a:t>Results of screening/scoping </a:t>
            </a:r>
            <a:r>
              <a:rPr lang="en-US" sz="2400" dirty="0" smtClean="0"/>
              <a:t>are sent </a:t>
            </a:r>
            <a:r>
              <a:rPr lang="en-US" sz="2400" dirty="0" smtClean="0"/>
              <a:t>to </a:t>
            </a:r>
            <a:r>
              <a:rPr lang="en-US" sz="2400" dirty="0" smtClean="0"/>
              <a:t>planning agency / project developer </a:t>
            </a:r>
            <a:r>
              <a:rPr lang="en-US" sz="2400" dirty="0" smtClean="0"/>
              <a:t>and concerned authorities  + </a:t>
            </a:r>
            <a:r>
              <a:rPr lang="en-US" sz="2400" b="1" dirty="0" smtClean="0">
                <a:solidFill>
                  <a:srgbClr val="0000FF"/>
                </a:solidFill>
              </a:rPr>
              <a:t>publicly accessible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EIA procedure…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None/>
            </a:pPr>
            <a:r>
              <a:rPr lang="en-US" sz="2400" b="1" dirty="0" smtClean="0">
                <a:solidFill>
                  <a:srgbClr val="FF0000"/>
                </a:solidFill>
              </a:rPr>
              <a:t>…screening can be skipped </a:t>
            </a:r>
          </a:p>
          <a:p>
            <a:pPr marL="457200" indent="-457200">
              <a:buNone/>
            </a:pPr>
            <a:endParaRPr lang="en-US" sz="2400" b="1" dirty="0" smtClean="0">
              <a:solidFill>
                <a:srgbClr val="FF0000"/>
              </a:solidFill>
            </a:endParaRPr>
          </a:p>
          <a:p>
            <a:pPr marL="457200" indent="-457200"/>
            <a:r>
              <a:rPr lang="en-US" sz="2400" dirty="0" smtClean="0"/>
              <a:t>If developer is sure that full EIA needs to be conducted, notification in an extent of a full EIA report can be submitted </a:t>
            </a:r>
          </a:p>
          <a:p>
            <a:pPr marL="457200" indent="-457200"/>
            <a:endParaRPr lang="en-US" sz="2400" dirty="0" smtClean="0"/>
          </a:p>
          <a:p>
            <a:pPr marL="457200" indent="-457200"/>
            <a:r>
              <a:rPr lang="en-US" sz="2400" dirty="0" smtClean="0"/>
              <a:t>EIA competent authority can</a:t>
            </a:r>
          </a:p>
          <a:p>
            <a:pPr marL="857250" lvl="1" indent="-457200"/>
            <a:r>
              <a:rPr lang="en-US" sz="2400" dirty="0" smtClean="0"/>
              <a:t>require additional information to be included, alternatives etc. </a:t>
            </a:r>
          </a:p>
          <a:p>
            <a:pPr marL="457200" indent="-457200">
              <a:buNone/>
            </a:pPr>
            <a:r>
              <a:rPr lang="en-US" sz="2400" b="1" dirty="0" smtClean="0">
                <a:solidFill>
                  <a:srgbClr val="002060"/>
                </a:solidFill>
              </a:rPr>
              <a:t>Or</a:t>
            </a:r>
            <a:endParaRPr lang="en-US" sz="2400" b="1" dirty="0" smtClean="0">
              <a:solidFill>
                <a:srgbClr val="002060"/>
              </a:solidFill>
            </a:endParaRPr>
          </a:p>
          <a:p>
            <a:pPr lvl="1"/>
            <a:r>
              <a:rPr lang="en-US" sz="2400" dirty="0" smtClean="0"/>
              <a:t>d</a:t>
            </a:r>
            <a:r>
              <a:rPr lang="en-US" sz="2400" dirty="0" smtClean="0"/>
              <a:t>eclare notification as an EIA report </a:t>
            </a:r>
            <a:endParaRPr lang="en-US" sz="2400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719</TotalTime>
  <Words>256</Words>
  <Application>Microsoft Office PowerPoint</Application>
  <PresentationFormat>Předvádění na obrazovce (4:3)</PresentationFormat>
  <Paragraphs>38</Paragraphs>
  <Slides>5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5</vt:i4>
      </vt:variant>
    </vt:vector>
  </HeadingPairs>
  <TitlesOfParts>
    <vt:vector size="6" baseType="lpstr">
      <vt:lpstr>Office Theme</vt:lpstr>
      <vt:lpstr>SEA/EIA screening in the Czech Republic</vt:lpstr>
      <vt:lpstr>General design</vt:lpstr>
      <vt:lpstr>Steps</vt:lpstr>
      <vt:lpstr>Steps</vt:lpstr>
      <vt:lpstr>In EIA procedure…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ruza</dc:creator>
  <cp:lastModifiedBy>Martin</cp:lastModifiedBy>
  <cp:revision>74</cp:revision>
  <dcterms:created xsi:type="dcterms:W3CDTF">2013-10-30T11:37:35Z</dcterms:created>
  <dcterms:modified xsi:type="dcterms:W3CDTF">2014-09-23T16:27:26Z</dcterms:modified>
</cp:coreProperties>
</file>