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74" r:id="rId4"/>
    <p:sldId id="275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9/26/2014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26" name="Picture 2" descr="Z:\hd\countries\ZZ Multi-country\IMPLEMENTATION\ECRAN 2013 - 2016\Implementation\Visibility\Final\tmn zelena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444208" y="188640"/>
            <a:ext cx="2252663" cy="252413"/>
          </a:xfrm>
          <a:prstGeom prst="rect">
            <a:avLst/>
          </a:prstGeom>
          <a:noFill/>
        </p:spPr>
      </p:pic>
      <p:pic>
        <p:nvPicPr>
          <p:cNvPr id="8" name="Picture 15"/>
          <p:cNvPicPr>
            <a:picLocks noChangeAspect="1" noChangeArrowheads="1"/>
          </p:cNvPicPr>
          <p:nvPr userDrawn="1"/>
        </p:nvPicPr>
        <p:blipFill>
          <a:blip r:embed="rId14" cstate="print">
            <a:lum bright="-12000"/>
          </a:blip>
          <a:srcRect/>
          <a:stretch>
            <a:fillRect/>
          </a:stretch>
        </p:blipFill>
        <p:spPr bwMode="auto">
          <a:xfrm>
            <a:off x="250825" y="6165850"/>
            <a:ext cx="840000" cy="5040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1094433" y="6424885"/>
            <a:ext cx="27574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GB" sz="1000" dirty="0">
                <a:cs typeface="Times New Roman" pitchFamily="18" charset="0"/>
              </a:rPr>
              <a:t> This Project is funded by the European Union</a:t>
            </a:r>
            <a:endParaRPr lang="en-GB" sz="1000" dirty="0"/>
          </a:p>
        </p:txBody>
      </p:sp>
      <p:pic>
        <p:nvPicPr>
          <p:cNvPr id="10" name="Picture 10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788024" y="6256340"/>
            <a:ext cx="903892" cy="468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5652121" y="6423139"/>
            <a:ext cx="338437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GB" sz="1000" kern="1200" dirty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Project implemented by Human </a:t>
            </a:r>
            <a:r>
              <a:rPr lang="en-GB" sz="100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Dynamics Consortium</a:t>
            </a:r>
            <a:endParaRPr lang="en-GB" sz="1000" kern="1200" dirty="0">
              <a:solidFill>
                <a:schemeClr val="tx1"/>
              </a:solidFill>
              <a:latin typeface="+mn-lt"/>
              <a:ea typeface="+mn-ea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281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Case </a:t>
            </a:r>
            <a:r>
              <a:rPr lang="en-GB" dirty="0" smtClean="0"/>
              <a:t>example: </a:t>
            </a:r>
            <a:br>
              <a:rPr lang="en-GB" dirty="0" smtClean="0"/>
            </a:br>
            <a:r>
              <a:rPr lang="en-GB" dirty="0" smtClean="0"/>
              <a:t>Public participation in </a:t>
            </a:r>
            <a:r>
              <a:rPr lang="cs-CZ" dirty="0" smtClean="0"/>
              <a:t>SEA</a:t>
            </a:r>
            <a:r>
              <a:rPr lang="en-GB" dirty="0" smtClean="0"/>
              <a:t> for the National Development Plan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293096"/>
            <a:ext cx="6400800" cy="1752600"/>
          </a:xfrm>
        </p:spPr>
        <p:txBody>
          <a:bodyPr/>
          <a:lstStyle/>
          <a:p>
            <a:r>
              <a:rPr lang="cs-CZ" dirty="0" smtClean="0"/>
              <a:t>Podgorica, September </a:t>
            </a:r>
            <a:r>
              <a:rPr lang="en-GB" dirty="0" smtClean="0"/>
              <a:t>23 – 26, </a:t>
            </a:r>
            <a:r>
              <a:rPr lang="en-US" dirty="0" smtClean="0"/>
              <a:t>2014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03956" cy="65293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Legal requirements</a:t>
            </a:r>
            <a:endParaRPr lang="en-US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032448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Notification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rgbClr val="0033CC"/>
                </a:solidFill>
              </a:rPr>
              <a:t>Fact-finding procedure (screening + scoping): MoE – notification published in SEA Information System, comments used for scoping statement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SEA report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rgbClr val="0033CC"/>
                </a:solidFill>
              </a:rPr>
              <a:t>Public consultations on draft concept (including SEA report): MoE – published it in SEA Information System, public hearing organized, comments considered in the final SEA statement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SEA statement </a:t>
            </a:r>
          </a:p>
          <a:p>
            <a:endParaRPr lang="en-US" sz="2400" dirty="0" smtClean="0"/>
          </a:p>
        </p:txBody>
      </p:sp>
    </p:spTree>
    <p:extLst>
      <p:ext uri="{BB962C8B-B14F-4D97-AF65-F5344CB8AC3E}">
        <p14:creationId xmlns="" xmlns:p14="http://schemas.microsoft.com/office/powerpoint/2010/main" val="1578197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03956" cy="65293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Additional </a:t>
            </a:r>
            <a:r>
              <a:rPr lang="en-US" dirty="0" smtClean="0"/>
              <a:t>activities conducted </a:t>
            </a:r>
            <a:endParaRPr lang="en-US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032448"/>
          </a:xfrm>
        </p:spPr>
        <p:txBody>
          <a:bodyPr>
            <a:noAutofit/>
          </a:bodyPr>
          <a:lstStyle/>
          <a:p>
            <a:pPr marL="457200" indent="-457200"/>
            <a:r>
              <a:rPr lang="en-US" sz="2400" dirty="0" smtClean="0"/>
              <a:t>Public meetings </a:t>
            </a:r>
          </a:p>
          <a:p>
            <a:pPr marL="857250" lvl="1" indent="-457200"/>
            <a:r>
              <a:rPr lang="en-US" sz="2000" dirty="0" smtClean="0"/>
              <a:t>Initial workshop (information on NDP and SEA process)</a:t>
            </a:r>
          </a:p>
          <a:p>
            <a:pPr marL="857250" lvl="1" indent="-457200"/>
            <a:r>
              <a:rPr lang="en-US" sz="2000" dirty="0" smtClean="0"/>
              <a:t>Experts round table (discussion on priorities for NDP)</a:t>
            </a:r>
          </a:p>
          <a:p>
            <a:pPr marL="457200" indent="-457200"/>
            <a:endParaRPr lang="en-US" sz="2400" dirty="0" smtClean="0"/>
          </a:p>
          <a:p>
            <a:pPr marL="457200" indent="-457200"/>
            <a:r>
              <a:rPr lang="en-US" sz="2400" dirty="0" smtClean="0"/>
              <a:t>SEA NDP Website</a:t>
            </a:r>
          </a:p>
          <a:p>
            <a:pPr marL="857250" lvl="1" indent="-457200"/>
            <a:r>
              <a:rPr lang="en-US" sz="2000" dirty="0" smtClean="0"/>
              <a:t>Information on the SEA process </a:t>
            </a:r>
          </a:p>
          <a:p>
            <a:pPr marL="857250" lvl="1" indent="-457200"/>
            <a:r>
              <a:rPr lang="en-US" sz="2000" dirty="0" smtClean="0"/>
              <a:t>Publishing news and draft documents </a:t>
            </a:r>
          </a:p>
          <a:p>
            <a:pPr marL="857250" lvl="1" indent="-457200"/>
            <a:r>
              <a:rPr lang="en-US" sz="2000" dirty="0" smtClean="0"/>
              <a:t>Email conference </a:t>
            </a:r>
          </a:p>
          <a:p>
            <a:pPr marL="457200" indent="-457200"/>
            <a:endParaRPr lang="en-US" sz="2400" dirty="0" smtClean="0"/>
          </a:p>
          <a:p>
            <a:pPr marL="457200" indent="-457200"/>
            <a:r>
              <a:rPr lang="en-US" sz="2400" dirty="0" smtClean="0"/>
              <a:t>Publishing news in press </a:t>
            </a:r>
          </a:p>
          <a:p>
            <a:endParaRPr lang="en-US" sz="2400" dirty="0" smtClean="0"/>
          </a:p>
        </p:txBody>
      </p:sp>
    </p:spTree>
    <p:extLst>
      <p:ext uri="{BB962C8B-B14F-4D97-AF65-F5344CB8AC3E}">
        <p14:creationId xmlns="" xmlns:p14="http://schemas.microsoft.com/office/powerpoint/2010/main" val="1578197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03956" cy="65293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032448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Font typeface="Wingdings" pitchFamily="2" charset="2"/>
              <a:buChar char="J"/>
            </a:pPr>
            <a:r>
              <a:rPr lang="en-GB" sz="2200" b="1" dirty="0" smtClean="0">
                <a:latin typeface="Calibri" pitchFamily="34" charset="0"/>
              </a:rPr>
              <a:t>Joint activities</a:t>
            </a:r>
          </a:p>
          <a:p>
            <a:pPr lvl="1">
              <a:lnSpc>
                <a:spcPct val="80000"/>
              </a:lnSpc>
            </a:pPr>
            <a:r>
              <a:rPr lang="en-GB" sz="2200" dirty="0" smtClean="0">
                <a:latin typeface="Calibri" pitchFamily="34" charset="0"/>
              </a:rPr>
              <a:t>programming and SEA (initial workshop)</a:t>
            </a:r>
          </a:p>
          <a:p>
            <a:pPr lvl="1">
              <a:lnSpc>
                <a:spcPct val="80000"/>
              </a:lnSpc>
            </a:pPr>
            <a:r>
              <a:rPr lang="en-GB" sz="2200" dirty="0" smtClean="0">
                <a:latin typeface="Calibri" pitchFamily="34" charset="0"/>
              </a:rPr>
              <a:t>NGOs activities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GB" sz="2200" b="1" dirty="0" smtClean="0">
              <a:latin typeface="Calibri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J"/>
            </a:pPr>
            <a:r>
              <a:rPr lang="en-GB" sz="2200" b="1" dirty="0" smtClean="0">
                <a:latin typeface="Calibri" pitchFamily="34" charset="0"/>
              </a:rPr>
              <a:t>Good communication with MoRD and programming team </a:t>
            </a:r>
          </a:p>
          <a:p>
            <a:pPr lvl="1">
              <a:lnSpc>
                <a:spcPct val="80000"/>
              </a:lnSpc>
            </a:pPr>
            <a:r>
              <a:rPr lang="en-GB" sz="2200" dirty="0" smtClean="0">
                <a:latin typeface="Calibri" pitchFamily="34" charset="0"/>
              </a:rPr>
              <a:t>Delivering presentation at the SEA meetings </a:t>
            </a:r>
          </a:p>
          <a:p>
            <a:pPr>
              <a:lnSpc>
                <a:spcPct val="80000"/>
              </a:lnSpc>
              <a:buFont typeface="Wingdings" pitchFamily="2" charset="2"/>
              <a:buChar char="J"/>
            </a:pPr>
            <a:endParaRPr lang="en-GB" sz="2200" b="1" dirty="0" smtClean="0">
              <a:latin typeface="Calibri" pitchFamily="34" charset="0"/>
            </a:endParaRPr>
          </a:p>
          <a:p>
            <a:pPr>
              <a:lnSpc>
                <a:spcPct val="80000"/>
              </a:lnSpc>
              <a:buClr>
                <a:srgbClr val="003300"/>
              </a:buClr>
              <a:buFont typeface="Wingdings" pitchFamily="2" charset="2"/>
              <a:buChar char="L"/>
            </a:pPr>
            <a:r>
              <a:rPr lang="en-GB" sz="2200" b="1" dirty="0" smtClean="0">
                <a:latin typeface="Calibri" pitchFamily="34" charset="0"/>
              </a:rPr>
              <a:t>Low  interest on SEA</a:t>
            </a:r>
          </a:p>
          <a:p>
            <a:pPr lvl="1">
              <a:lnSpc>
                <a:spcPct val="80000"/>
              </a:lnSpc>
            </a:pPr>
            <a:r>
              <a:rPr lang="en-GB" sz="2200" dirty="0" smtClean="0">
                <a:latin typeface="Calibri" pitchFamily="34" charset="0"/>
              </a:rPr>
              <a:t>Long process</a:t>
            </a:r>
          </a:p>
          <a:p>
            <a:pPr lvl="1">
              <a:lnSpc>
                <a:spcPct val="80000"/>
              </a:lnSpc>
            </a:pPr>
            <a:r>
              <a:rPr lang="en-GB" sz="2200" dirty="0" smtClean="0">
                <a:latin typeface="Calibri" pitchFamily="34" charset="0"/>
              </a:rPr>
              <a:t>NPD + OPs + SEAs running in parallel</a:t>
            </a:r>
          </a:p>
          <a:p>
            <a:pPr lvl="1">
              <a:lnSpc>
                <a:spcPct val="80000"/>
              </a:lnSpc>
              <a:buClr>
                <a:srgbClr val="003300"/>
              </a:buClr>
              <a:buFont typeface="Wingdings" pitchFamily="2" charset="2"/>
              <a:buChar char="L"/>
            </a:pPr>
            <a:endParaRPr lang="en-GB" sz="2200" b="1" dirty="0" smtClean="0">
              <a:latin typeface="Calibri" pitchFamily="34" charset="0"/>
            </a:endParaRPr>
          </a:p>
          <a:p>
            <a:pPr>
              <a:lnSpc>
                <a:spcPct val="80000"/>
              </a:lnSpc>
              <a:buClr>
                <a:srgbClr val="003300"/>
              </a:buClr>
              <a:buFont typeface="Wingdings" pitchFamily="2" charset="2"/>
              <a:buChar char="L"/>
            </a:pPr>
            <a:r>
              <a:rPr lang="en-GB" sz="2200" b="1" dirty="0" smtClean="0">
                <a:latin typeface="Calibri" pitchFamily="34" charset="0"/>
              </a:rPr>
              <a:t>Passive role of MoE</a:t>
            </a:r>
            <a:endParaRPr lang="en-US" sz="22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78197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740</TotalTime>
  <Words>156</Words>
  <Application>Microsoft Office PowerPoint</Application>
  <PresentationFormat>Předvádění na obrazovce (4:3)</PresentationFormat>
  <Paragraphs>32</Paragraphs>
  <Slides>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5" baseType="lpstr">
      <vt:lpstr>Office Theme</vt:lpstr>
      <vt:lpstr>Case example:  Public participation in SEA for the National Development Plan</vt:lpstr>
      <vt:lpstr>Legal requirements</vt:lpstr>
      <vt:lpstr>Additional activities conducted </vt:lpstr>
      <vt:lpstr>Conclusions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ruza</dc:creator>
  <cp:lastModifiedBy>Martin</cp:lastModifiedBy>
  <cp:revision>95</cp:revision>
  <dcterms:created xsi:type="dcterms:W3CDTF">2013-10-30T11:37:35Z</dcterms:created>
  <dcterms:modified xsi:type="dcterms:W3CDTF">2014-09-26T05:00:14Z</dcterms:modified>
</cp:coreProperties>
</file>