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1" r:id="rId6"/>
    <p:sldId id="270" r:id="rId7"/>
    <p:sldId id="262" r:id="rId8"/>
    <p:sldId id="260" r:id="rId9"/>
    <p:sldId id="272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Main challenges in SEA</a:t>
            </a:r>
            <a:r>
              <a:rPr lang="cs-CZ" dirty="0" smtClean="0"/>
              <a:t>/EIA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1</a:t>
            </a:r>
            <a:r>
              <a:rPr lang="en-GB" baseline="30000" dirty="0" smtClean="0"/>
              <a:t>st</a:t>
            </a:r>
            <a:r>
              <a:rPr lang="en-GB" dirty="0" smtClean="0"/>
              <a:t> Training of Trainers</a:t>
            </a:r>
            <a:endParaRPr lang="cs-CZ" dirty="0" smtClean="0"/>
          </a:p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5"/>
            <a:ext cx="8229600" cy="453650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is your view on presented problems and challenges? Do you agree / disagree?  </a:t>
            </a:r>
          </a:p>
          <a:p>
            <a:endParaRPr lang="en-US" sz="1000" dirty="0" smtClean="0"/>
          </a:p>
          <a:p>
            <a:r>
              <a:rPr lang="en-US" sz="2400" dirty="0" smtClean="0"/>
              <a:t>Can these be seen in your country? If so, which are the </a:t>
            </a:r>
            <a:r>
              <a:rPr lang="en-US" sz="2400" dirty="0" smtClean="0"/>
              <a:t>most common/problematic? </a:t>
            </a:r>
          </a:p>
          <a:p>
            <a:endParaRPr lang="en-US" sz="1000" dirty="0" smtClean="0"/>
          </a:p>
          <a:p>
            <a:r>
              <a:rPr lang="en-US" sz="2400" dirty="0" smtClean="0"/>
              <a:t>Which specific problems and challenges you would like to address in the ToT / follow-up local trainings? </a:t>
            </a:r>
          </a:p>
          <a:p>
            <a:endParaRPr lang="en-US" sz="1000" dirty="0" smtClean="0"/>
          </a:p>
          <a:p>
            <a:r>
              <a:rPr lang="en-US" sz="2400" dirty="0" smtClean="0"/>
              <a:t>What are the key </a:t>
            </a:r>
            <a:r>
              <a:rPr lang="en-US" sz="2400" dirty="0" smtClean="0"/>
              <a:t>target groups </a:t>
            </a:r>
            <a:r>
              <a:rPr lang="en-US" sz="2400" dirty="0" smtClean="0"/>
              <a:t>for SEA/EIA training in your country?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340768"/>
            <a:ext cx="8435280" cy="47525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ECRAN countries present </a:t>
            </a:r>
            <a:r>
              <a:rPr lang="en-US" sz="2800" b="1" dirty="0" smtClean="0">
                <a:solidFill>
                  <a:srgbClr val="FF0000"/>
                </a:solidFill>
              </a:rPr>
              <a:t>a very diverse region with high biodiversity and other values (cultural heritage, landscape, etc.).</a:t>
            </a:r>
          </a:p>
          <a:p>
            <a:r>
              <a:rPr lang="en-US" sz="2800" dirty="0" smtClean="0"/>
              <a:t>At the same time they present a region with</a:t>
            </a:r>
            <a:r>
              <a:rPr lang="en-US" sz="2800" b="1" dirty="0" smtClean="0">
                <a:solidFill>
                  <a:srgbClr val="FF0000"/>
                </a:solidFill>
              </a:rPr>
              <a:t> rapid economic development and unique challenges.</a:t>
            </a:r>
          </a:p>
          <a:p>
            <a:endParaRPr lang="en-US" sz="1000" dirty="0" smtClean="0"/>
          </a:p>
          <a:p>
            <a:pPr marL="0" indent="0" algn="ctr">
              <a:buNone/>
            </a:pPr>
            <a:r>
              <a:rPr lang="en-US" sz="2800" dirty="0" smtClean="0"/>
              <a:t>…thus, environment-related problems and conflicts are </a:t>
            </a:r>
            <a:r>
              <a:rPr lang="sl-SI" sz="2800" dirty="0" err="1" smtClean="0"/>
              <a:t>almost</a:t>
            </a:r>
            <a:r>
              <a:rPr lang="sl-SI" sz="2800" dirty="0" smtClean="0"/>
              <a:t> </a:t>
            </a:r>
            <a:r>
              <a:rPr lang="en-US" sz="2800" dirty="0" smtClean="0"/>
              <a:t>inevitable! </a:t>
            </a:r>
          </a:p>
          <a:p>
            <a:pPr marL="0" indent="0" algn="ctr">
              <a:buNone/>
            </a:pPr>
            <a:endParaRPr lang="en-US" sz="1000" dirty="0" smtClean="0"/>
          </a:p>
          <a:p>
            <a:pPr marL="0" indent="0" algn="ctr">
              <a:buNone/>
            </a:pPr>
            <a:r>
              <a:rPr lang="en-US" sz="2800" dirty="0" smtClean="0"/>
              <a:t>SEA/EIA application has an opportunity to mitigate these problems</a:t>
            </a:r>
            <a:r>
              <a:rPr lang="sl-SI" sz="2800" dirty="0" smtClean="0"/>
              <a:t>/</a:t>
            </a:r>
            <a:r>
              <a:rPr lang="en-US" sz="2800" dirty="0" smtClean="0"/>
              <a:t>conflicts an</a:t>
            </a:r>
            <a:r>
              <a:rPr lang="sl-SI" sz="2800" dirty="0" smtClean="0"/>
              <a:t>d</a:t>
            </a:r>
            <a:r>
              <a:rPr lang="en-US" sz="2800" dirty="0" smtClean="0"/>
              <a:t> deliver better solutions.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SEA/EIA 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ECRAN countries have different SEA/EIA “history” and scope of its practical application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endParaRPr lang="en-US" sz="1000" dirty="0" smtClean="0"/>
          </a:p>
          <a:p>
            <a:r>
              <a:rPr lang="en-US" sz="2800" dirty="0" smtClean="0"/>
              <a:t>ECRAN countries are at </a:t>
            </a:r>
            <a:r>
              <a:rPr lang="en-US" sz="2800" b="1" dirty="0" smtClean="0">
                <a:solidFill>
                  <a:srgbClr val="FF0000"/>
                </a:solidFill>
              </a:rPr>
              <a:t>different levels of transposition, implementation and enforcement </a:t>
            </a:r>
            <a:r>
              <a:rPr lang="en-US" sz="2800" dirty="0" smtClean="0"/>
              <a:t>of the EU environmental </a:t>
            </a:r>
            <a:r>
              <a:rPr lang="en-US" sz="2800" dirty="0" err="1" smtClean="0"/>
              <a:t>acquis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endParaRPr lang="en-US" sz="1000" dirty="0" smtClean="0"/>
          </a:p>
          <a:p>
            <a:r>
              <a:rPr lang="en-US" sz="2800" dirty="0" smtClean="0"/>
              <a:t>Majority of ECRAN countries ha</a:t>
            </a:r>
            <a:r>
              <a:rPr lang="sl-SI" sz="2800" dirty="0" smtClean="0"/>
              <a:t>ve</a:t>
            </a:r>
            <a:r>
              <a:rPr lang="en-US" sz="2800" dirty="0" smtClean="0"/>
              <a:t> joined Espoo Convention and related SEA Protocol 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98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aspects of good SEA/EIA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Scope of application </a:t>
            </a:r>
          </a:p>
          <a:p>
            <a:r>
              <a:rPr lang="en-US" sz="2800" dirty="0" smtClean="0"/>
              <a:t>Timing </a:t>
            </a:r>
          </a:p>
          <a:p>
            <a:r>
              <a:rPr lang="en-US" sz="2800" dirty="0" smtClean="0"/>
              <a:t>Stakeholders´ participation </a:t>
            </a:r>
          </a:p>
          <a:p>
            <a:r>
              <a:rPr lang="en-US" sz="2800" dirty="0" smtClean="0"/>
              <a:t>Quality control </a:t>
            </a:r>
          </a:p>
          <a:p>
            <a:r>
              <a:rPr lang="en-US" sz="2800" dirty="0" smtClean="0"/>
              <a:t>Considering results of SEA/EIA in decision-making </a:t>
            </a:r>
            <a:endParaRPr lang="sl-SI" sz="2800" dirty="0" smtClean="0"/>
          </a:p>
          <a:p>
            <a:pPr marL="0" indent="0" algn="ctr">
              <a:buNone/>
            </a:pPr>
            <a:endParaRPr lang="sl-SI" dirty="0" smtClean="0"/>
          </a:p>
          <a:p>
            <a:pPr marL="0" indent="0" algn="ctr">
              <a:buNone/>
            </a:pPr>
            <a:r>
              <a:rPr lang="en-US" sz="2800" b="1" dirty="0">
                <a:solidFill>
                  <a:srgbClr val="002060"/>
                </a:solidFill>
              </a:rPr>
              <a:t>Legislation itself cannot guarantee a good practice</a:t>
            </a:r>
            <a:r>
              <a:rPr lang="sl-SI" sz="2800" b="1" dirty="0">
                <a:solidFill>
                  <a:srgbClr val="002060"/>
                </a:solidFill>
              </a:rPr>
              <a:t>!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of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Subjects of SEA/EIA: </a:t>
            </a:r>
            <a:endParaRPr lang="sl-SI" dirty="0" smtClean="0"/>
          </a:p>
          <a:p>
            <a:pPr lvl="1"/>
            <a:r>
              <a:rPr lang="sl-SI" sz="2400" b="1" dirty="0" smtClean="0">
                <a:solidFill>
                  <a:srgbClr val="0070C0"/>
                </a:solidFill>
              </a:rPr>
              <a:t>O</a:t>
            </a:r>
            <a:r>
              <a:rPr lang="en-US" sz="2400" b="1" dirty="0" err="1" smtClean="0">
                <a:solidFill>
                  <a:srgbClr val="0070C0"/>
                </a:solidFill>
              </a:rPr>
              <a:t>nly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those PPPs having likely significant environmental effects</a:t>
            </a:r>
            <a:r>
              <a:rPr lang="sl-SI" sz="2400" b="1" dirty="0">
                <a:solidFill>
                  <a:srgbClr val="0070C0"/>
                </a:solidFill>
              </a:rPr>
              <a:t>!</a:t>
            </a:r>
            <a:endParaRPr lang="en-US" sz="2400" b="1" dirty="0">
              <a:solidFill>
                <a:srgbClr val="0070C0"/>
              </a:solidFill>
            </a:endParaRPr>
          </a:p>
          <a:p>
            <a:endParaRPr lang="en-US" sz="1000" dirty="0" smtClean="0"/>
          </a:p>
          <a:p>
            <a:r>
              <a:rPr lang="en-US" dirty="0" smtClean="0"/>
              <a:t>Two </a:t>
            </a:r>
            <a:r>
              <a:rPr lang="sl-SI" dirty="0" smtClean="0"/>
              <a:t>major </a:t>
            </a:r>
            <a:r>
              <a:rPr lang="en-US" dirty="0" smtClean="0"/>
              <a:t>risks</a:t>
            </a:r>
            <a:r>
              <a:rPr lang="sl-SI" dirty="0" smtClean="0"/>
              <a:t>:</a:t>
            </a:r>
            <a:endParaRPr lang="en-US" dirty="0" smtClean="0"/>
          </a:p>
          <a:p>
            <a:pPr lvl="1"/>
            <a:r>
              <a:rPr lang="en-US" sz="2400" dirty="0" smtClean="0"/>
              <a:t>Overuse of SEA/EIA</a:t>
            </a:r>
            <a:r>
              <a:rPr lang="sl-SI" sz="2400" dirty="0" smtClean="0"/>
              <a:t>,</a:t>
            </a:r>
            <a:endParaRPr lang="en-US" sz="2400" dirty="0" smtClean="0"/>
          </a:p>
          <a:p>
            <a:pPr lvl="1"/>
            <a:r>
              <a:rPr lang="en-US" sz="2400" dirty="0" smtClean="0"/>
              <a:t>Not applying SEA/EIA for PPPs with likely significant effects</a:t>
            </a:r>
            <a:r>
              <a:rPr lang="sl-SI" sz="2400" dirty="0" smtClean="0"/>
              <a:t>.</a:t>
            </a:r>
            <a:r>
              <a:rPr lang="en-US" sz="2400" dirty="0" smtClean="0"/>
              <a:t> </a:t>
            </a:r>
          </a:p>
          <a:p>
            <a:endParaRPr lang="en-US" sz="1000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Difficulties in screening </a:t>
            </a:r>
            <a:r>
              <a:rPr lang="en-US" dirty="0" smtClean="0"/>
              <a:t>regarding</a:t>
            </a:r>
            <a:r>
              <a:rPr lang="sl-SI" dirty="0" smtClean="0"/>
              <a:t>: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Procedures</a:t>
            </a:r>
            <a:r>
              <a:rPr lang="sl-SI" sz="2400" dirty="0" smtClean="0"/>
              <a:t>,</a:t>
            </a:r>
            <a:endParaRPr lang="en-US" sz="2400" dirty="0" smtClean="0"/>
          </a:p>
          <a:p>
            <a:pPr lvl="1"/>
            <a:r>
              <a:rPr lang="en-US" sz="2400" dirty="0" smtClean="0"/>
              <a:t>Screening criteria</a:t>
            </a:r>
            <a:r>
              <a:rPr lang="sl-SI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r>
              <a:rPr lang="en-GB" sz="2800" dirty="0" smtClean="0">
                <a:latin typeface="Calibri" pitchFamily="34" charset="0"/>
              </a:rPr>
              <a:t>SEA/EIA should </a:t>
            </a:r>
            <a:r>
              <a:rPr lang="en-GB" sz="2800" b="1" dirty="0" smtClean="0">
                <a:solidFill>
                  <a:srgbClr val="FF0000"/>
                </a:solidFill>
                <a:latin typeface="Calibri" pitchFamily="34" charset="0"/>
              </a:rPr>
              <a:t>start early in preparation of PPPs </a:t>
            </a:r>
            <a:r>
              <a:rPr lang="en-GB" sz="2800" dirty="0" smtClean="0">
                <a:latin typeface="Calibri" pitchFamily="34" charset="0"/>
              </a:rPr>
              <a:t>and run in parallel</a:t>
            </a:r>
            <a:r>
              <a:rPr lang="sl-SI" sz="2800" dirty="0" smtClean="0">
                <a:latin typeface="Calibri" pitchFamily="34" charset="0"/>
              </a:rPr>
              <a:t>.</a:t>
            </a:r>
            <a:endParaRPr lang="en-GB" sz="2800" dirty="0" smtClean="0">
              <a:latin typeface="Calibri" pitchFamily="34" charset="0"/>
            </a:endParaRPr>
          </a:p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endParaRPr lang="en-GB" sz="1000" dirty="0" smtClean="0">
              <a:latin typeface="Calibri" pitchFamily="34" charset="0"/>
            </a:endParaRPr>
          </a:p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r>
              <a:rPr lang="sl-SI" sz="2800" dirty="0">
                <a:latin typeface="Calibri" pitchFamily="34" charset="0"/>
              </a:rPr>
              <a:t>W</a:t>
            </a:r>
            <a:r>
              <a:rPr lang="en-GB" sz="2800" dirty="0" smtClean="0">
                <a:latin typeface="Calibri" pitchFamily="34" charset="0"/>
              </a:rPr>
              <a:t>hen SEA/EIA is applied as “ex-post” exercise</a:t>
            </a:r>
            <a:r>
              <a:rPr lang="sl-SI" sz="2800" dirty="0" smtClean="0">
                <a:latin typeface="Calibri" pitchFamily="34" charset="0"/>
              </a:rPr>
              <a:t>, </a:t>
            </a:r>
            <a:r>
              <a:rPr lang="en-GB" sz="2800" dirty="0" smtClean="0">
                <a:latin typeface="Calibri" pitchFamily="34" charset="0"/>
              </a:rPr>
              <a:t>i.e.</a:t>
            </a:r>
            <a:r>
              <a:rPr lang="sl-SI" sz="2800" dirty="0" smtClean="0">
                <a:latin typeface="Calibri" pitchFamily="34" charset="0"/>
              </a:rPr>
              <a:t>:</a:t>
            </a:r>
            <a:r>
              <a:rPr lang="en-GB" sz="2800" dirty="0" smtClean="0">
                <a:latin typeface="Calibri" pitchFamily="34" charset="0"/>
              </a:rPr>
              <a:t> </a:t>
            </a:r>
          </a:p>
          <a:p>
            <a:pPr marL="663575" lvl="1" indent="-263525" algn="just">
              <a:lnSpc>
                <a:spcPct val="90000"/>
              </a:lnSpc>
              <a:spcAft>
                <a:spcPct val="30000"/>
              </a:spcAft>
              <a:defRPr/>
            </a:pPr>
            <a:r>
              <a:rPr lang="en-GB" dirty="0" smtClean="0">
                <a:latin typeface="Calibri" pitchFamily="34" charset="0"/>
              </a:rPr>
              <a:t>Project has been designed, location selected</a:t>
            </a:r>
            <a:r>
              <a:rPr lang="sl-SI" dirty="0" smtClean="0">
                <a:latin typeface="Calibri" pitchFamily="34" charset="0"/>
              </a:rPr>
              <a:t>,</a:t>
            </a:r>
            <a:endParaRPr lang="en-GB" dirty="0" smtClean="0">
              <a:latin typeface="Calibri" pitchFamily="34" charset="0"/>
            </a:endParaRPr>
          </a:p>
          <a:p>
            <a:pPr marL="663575" lvl="1" indent="-263525" algn="just">
              <a:lnSpc>
                <a:spcPct val="90000"/>
              </a:lnSpc>
              <a:spcAft>
                <a:spcPct val="30000"/>
              </a:spcAft>
              <a:defRPr/>
            </a:pPr>
            <a:r>
              <a:rPr lang="en-GB" dirty="0" smtClean="0">
                <a:latin typeface="Calibri" pitchFamily="34" charset="0"/>
              </a:rPr>
              <a:t>Plan has been drafted</a:t>
            </a:r>
            <a:r>
              <a:rPr lang="sl-SI" dirty="0">
                <a:latin typeface="Calibri" pitchFamily="34" charset="0"/>
              </a:rPr>
              <a:t>,</a:t>
            </a:r>
            <a:endParaRPr lang="en-GB" dirty="0" smtClean="0">
              <a:latin typeface="Calibri" pitchFamily="34" charset="0"/>
            </a:endParaRPr>
          </a:p>
          <a:p>
            <a:pPr marL="0" indent="0" algn="ctr">
              <a:lnSpc>
                <a:spcPct val="90000"/>
              </a:lnSpc>
              <a:spcAft>
                <a:spcPct val="30000"/>
              </a:spcAft>
              <a:buNone/>
              <a:defRPr/>
            </a:pPr>
            <a:r>
              <a:rPr lang="en-GB" sz="2800" dirty="0" smtClean="0">
                <a:latin typeface="Calibri" pitchFamily="34" charset="0"/>
              </a:rPr>
              <a:t>…</a:t>
            </a:r>
            <a:r>
              <a:rPr lang="sl-SI" sz="2800" dirty="0" smtClean="0">
                <a:latin typeface="Calibri" pitchFamily="34" charset="0"/>
              </a:rPr>
              <a:t>it </a:t>
            </a:r>
            <a:r>
              <a:rPr lang="sl-SI" sz="2800" dirty="0" err="1" smtClean="0">
                <a:latin typeface="Calibri" pitchFamily="34" charset="0"/>
              </a:rPr>
              <a:t>has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>
                <a:solidFill>
                  <a:srgbClr val="FF0000"/>
                </a:solidFill>
                <a:latin typeface="Calibri" pitchFamily="34" charset="0"/>
              </a:rPr>
              <a:t>no / low effect on the PPPs assessed</a:t>
            </a:r>
            <a:r>
              <a:rPr lang="sl-SI" sz="2800" b="1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en-GB" sz="2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endParaRPr lang="en-GB" sz="1000" dirty="0" smtClean="0">
              <a:latin typeface="Calibri" pitchFamily="34" charset="0"/>
            </a:endParaRPr>
          </a:p>
          <a:p>
            <a:pPr marL="0" indent="0" algn="ctr">
              <a:lnSpc>
                <a:spcPct val="90000"/>
              </a:lnSpc>
              <a:spcAft>
                <a:spcPct val="30000"/>
              </a:spcAft>
              <a:buNone/>
              <a:defRPr/>
            </a:pPr>
            <a:r>
              <a:rPr lang="en-GB" sz="2800" dirty="0" smtClean="0">
                <a:latin typeface="Calibri" pitchFamily="34" charset="0"/>
              </a:rPr>
              <a:t>Further </a:t>
            </a: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</a:rPr>
              <a:t>awareness raising among planners and project developers</a:t>
            </a:r>
            <a:r>
              <a:rPr lang="en-GB" sz="2800" dirty="0" smtClean="0">
                <a:latin typeface="Calibri" pitchFamily="34" charset="0"/>
              </a:rPr>
              <a:t> is needed</a:t>
            </a:r>
            <a:r>
              <a:rPr lang="sl-SI" sz="2800" dirty="0">
                <a:latin typeface="Calibri" pitchFamily="34" charset="0"/>
              </a:rPr>
              <a:t>!</a:t>
            </a:r>
            <a:endParaRPr lang="en-GB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Stakeholders´ participation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Most often it just </a:t>
            </a:r>
            <a:r>
              <a:rPr lang="en-US" sz="2600" b="1" dirty="0" smtClean="0">
                <a:solidFill>
                  <a:srgbClr val="002060"/>
                </a:solidFill>
              </a:rPr>
              <a:t>follows legal requirements.</a:t>
            </a:r>
          </a:p>
          <a:p>
            <a:r>
              <a:rPr lang="en-US" sz="2600" dirty="0" smtClean="0"/>
              <a:t>However, in some cases </a:t>
            </a:r>
            <a:r>
              <a:rPr lang="en-US" sz="2600" b="1" dirty="0" smtClean="0">
                <a:solidFill>
                  <a:srgbClr val="FF0000"/>
                </a:solidFill>
              </a:rPr>
              <a:t>(only) meeting legal provisions might not be sufficient </a:t>
            </a:r>
            <a:r>
              <a:rPr lang="en-US" sz="2600" dirty="0" smtClean="0"/>
              <a:t>to achieve efficient stakeholders´ participation.</a:t>
            </a:r>
          </a:p>
          <a:p>
            <a:endParaRPr lang="en-US" sz="1100" dirty="0" smtClean="0"/>
          </a:p>
          <a:p>
            <a:r>
              <a:rPr lang="en-US" sz="2600" dirty="0" smtClean="0"/>
              <a:t>Existing problems:  </a:t>
            </a:r>
          </a:p>
          <a:p>
            <a:pPr lvl="1"/>
            <a:r>
              <a:rPr lang="en-US" sz="2600" dirty="0" smtClean="0"/>
              <a:t>Tools and approaches are not always well selected.</a:t>
            </a:r>
          </a:p>
          <a:p>
            <a:pPr lvl="1"/>
            <a:r>
              <a:rPr lang="en-US" sz="2600" dirty="0" smtClean="0"/>
              <a:t>Limited involvement of health authorities.</a:t>
            </a:r>
          </a:p>
          <a:p>
            <a:pPr lvl="1"/>
            <a:r>
              <a:rPr lang="en-US" sz="2600" dirty="0" smtClean="0"/>
              <a:t>Limited consideration of public opinions in the PPPs/decision-making. </a:t>
            </a:r>
          </a:p>
          <a:p>
            <a:pPr lvl="1"/>
            <a:r>
              <a:rPr lang="en-US" sz="2600" dirty="0" smtClean="0"/>
              <a:t>Limited feedback provided to the stakeholders.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Various approaches applied in ECRAN countries (review committees, SEA/EIA licenses for companies or individual experts, SEA/EIA competent authorities</a:t>
            </a:r>
            <a:r>
              <a:rPr lang="sl-SI" sz="2800" dirty="0" smtClean="0"/>
              <a:t>, </a:t>
            </a:r>
            <a:r>
              <a:rPr lang="sl-SI" sz="2800" dirty="0" err="1" smtClean="0"/>
              <a:t>etc</a:t>
            </a:r>
            <a:r>
              <a:rPr lang="sl-SI" sz="2800" dirty="0" smtClean="0"/>
              <a:t>.</a:t>
            </a:r>
            <a:r>
              <a:rPr lang="en-US" sz="2800" dirty="0" smtClean="0"/>
              <a:t>)</a:t>
            </a:r>
          </a:p>
          <a:p>
            <a:endParaRPr lang="en-US" sz="1000" dirty="0" smtClean="0"/>
          </a:p>
          <a:p>
            <a:r>
              <a:rPr lang="en-US" sz="2800" dirty="0" smtClean="0"/>
              <a:t>Generally, there is a </a:t>
            </a:r>
            <a:r>
              <a:rPr lang="en-US" sz="2800" b="1" dirty="0" smtClean="0">
                <a:solidFill>
                  <a:srgbClr val="FF0000"/>
                </a:solidFill>
              </a:rPr>
              <a:t>main focus on report and technical aspects</a:t>
            </a:r>
            <a:r>
              <a:rPr lang="en-US" sz="2800" dirty="0" smtClean="0"/>
              <a:t> rather than on process and considering inputs in the PPP and relevant decision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endParaRPr lang="en-US" sz="1000" dirty="0" smtClean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Does QC meets its role i.e. does it ensure good SEA/EIA practice? 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Considering SEA/EIA in decision-making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Too </a:t>
            </a:r>
            <a:r>
              <a:rPr lang="en-US" sz="2800" b="1" dirty="0" smtClean="0">
                <a:solidFill>
                  <a:srgbClr val="FF0000"/>
                </a:solidFill>
              </a:rPr>
              <a:t>general/vague SEA/EIA conclusions </a:t>
            </a:r>
            <a:r>
              <a:rPr lang="en-US" sz="2800" dirty="0" smtClean="0"/>
              <a:t>(to make “no harm” to planners and project developers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Limited acceptance of SEA/EIA results in decision-making</a:t>
            </a:r>
            <a:r>
              <a:rPr lang="sl-SI" sz="2800" dirty="0" smtClean="0"/>
              <a:t>.</a:t>
            </a:r>
            <a:endParaRPr lang="en-US" sz="2800" dirty="0" smtClean="0"/>
          </a:p>
          <a:p>
            <a:pPr lvl="1"/>
            <a:endParaRPr lang="en-US" sz="1000" dirty="0" smtClean="0"/>
          </a:p>
          <a:p>
            <a:pPr marL="0" indent="0" algn="ctr">
              <a:buNone/>
            </a:pPr>
            <a:r>
              <a:rPr lang="en-US" sz="2800" b="1" dirty="0">
                <a:solidFill>
                  <a:srgbClr val="002060"/>
                </a:solidFill>
              </a:rPr>
              <a:t>Is justification of the decision in light of the SEA/EIA results always provided and published?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515</Words>
  <Application>Microsoft Office PowerPoint</Application>
  <PresentationFormat>Předvádění na obrazovce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Office Theme</vt:lpstr>
      <vt:lpstr>Main challenges in SEA/EIA</vt:lpstr>
      <vt:lpstr>General background </vt:lpstr>
      <vt:lpstr>SEA/EIA background </vt:lpstr>
      <vt:lpstr>Key aspects of good SEA/EIA practice</vt:lpstr>
      <vt:lpstr>Scope of application </vt:lpstr>
      <vt:lpstr>Timing </vt:lpstr>
      <vt:lpstr>Stakeholders´ participation </vt:lpstr>
      <vt:lpstr>Quality control </vt:lpstr>
      <vt:lpstr>Considering SEA/EIA in decision-making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49</cp:revision>
  <dcterms:created xsi:type="dcterms:W3CDTF">2013-10-30T11:37:35Z</dcterms:created>
  <dcterms:modified xsi:type="dcterms:W3CDTF">2014-09-23T03:51:20Z</dcterms:modified>
</cp:coreProperties>
</file>