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74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cs-CZ" dirty="0" smtClean="0"/>
              <a:t>SEA/EIA </a:t>
            </a:r>
            <a:r>
              <a:rPr lang="en-GB" dirty="0" smtClean="0"/>
              <a:t>Training of Trainers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cs-CZ" dirty="0" smtClean="0"/>
              <a:t>Podgorica</a:t>
            </a:r>
            <a:r>
              <a:rPr lang="cs-CZ" dirty="0" smtClean="0"/>
              <a:t>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ToT scheme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24536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1</a:t>
            </a:r>
            <a:r>
              <a:rPr lang="en-US" sz="2600" baseline="30000" dirty="0" smtClean="0"/>
              <a:t>st</a:t>
            </a:r>
            <a:r>
              <a:rPr lang="en-US" sz="2600" dirty="0" smtClean="0"/>
              <a:t> ToT</a:t>
            </a:r>
          </a:p>
          <a:p>
            <a:pPr lvl="1"/>
            <a:r>
              <a:rPr lang="en-US" sz="2000" dirty="0" smtClean="0"/>
              <a:t>Developing </a:t>
            </a:r>
            <a:r>
              <a:rPr lang="en-US" sz="2000" dirty="0" smtClean="0"/>
              <a:t>the first draft of the training package </a:t>
            </a:r>
            <a:endParaRPr lang="en-US" sz="2000" dirty="0" smtClean="0"/>
          </a:p>
          <a:p>
            <a:pPr lvl="1"/>
            <a:r>
              <a:rPr lang="en-US" sz="2000" dirty="0" smtClean="0"/>
              <a:t>Training techniques and skills</a:t>
            </a:r>
            <a:endParaRPr lang="en-US" sz="2000" dirty="0" smtClean="0"/>
          </a:p>
          <a:p>
            <a:pPr lvl="1"/>
            <a:r>
              <a:rPr lang="en-US" sz="2000" dirty="0" smtClean="0"/>
              <a:t>Planning the trainings in the countries </a:t>
            </a:r>
          </a:p>
          <a:p>
            <a:endParaRPr lang="en-US" sz="2600" dirty="0" smtClean="0"/>
          </a:p>
          <a:p>
            <a:r>
              <a:rPr lang="en-US" sz="2600" dirty="0" smtClean="0"/>
              <a:t>2</a:t>
            </a:r>
            <a:r>
              <a:rPr lang="en-US" sz="2600" baseline="30000" dirty="0" smtClean="0"/>
              <a:t>nd</a:t>
            </a:r>
            <a:r>
              <a:rPr lang="en-US" sz="2600" dirty="0" smtClean="0"/>
              <a:t> </a:t>
            </a:r>
            <a:r>
              <a:rPr lang="en-US" sz="2600" dirty="0" smtClean="0"/>
              <a:t>ToT</a:t>
            </a:r>
          </a:p>
          <a:p>
            <a:pPr lvl="1"/>
            <a:r>
              <a:rPr lang="en-US" sz="2000" dirty="0" smtClean="0"/>
              <a:t>Sharing experience from the country trainings </a:t>
            </a:r>
          </a:p>
          <a:p>
            <a:pPr lvl="1"/>
            <a:r>
              <a:rPr lang="en-US" sz="2000" dirty="0" smtClean="0"/>
              <a:t>Adjusting training package </a:t>
            </a:r>
          </a:p>
          <a:p>
            <a:endParaRPr lang="en-US" sz="2600" dirty="0" smtClean="0"/>
          </a:p>
          <a:p>
            <a:r>
              <a:rPr lang="en-US" sz="2600" dirty="0" smtClean="0"/>
              <a:t>3</a:t>
            </a:r>
            <a:r>
              <a:rPr lang="en-US" sz="2600" baseline="30000" dirty="0" smtClean="0"/>
              <a:t>rd</a:t>
            </a:r>
            <a:r>
              <a:rPr lang="en-US" sz="2600" dirty="0" smtClean="0"/>
              <a:t> </a:t>
            </a:r>
            <a:r>
              <a:rPr lang="en-US" sz="2600" dirty="0" smtClean="0"/>
              <a:t>ToT </a:t>
            </a:r>
          </a:p>
          <a:p>
            <a:pPr lvl="1"/>
            <a:r>
              <a:rPr lang="en-US" sz="2000" dirty="0" smtClean="0"/>
              <a:t>Finalizing country-specific training packages and SEA/EIA training strategies </a:t>
            </a:r>
          </a:p>
        </p:txBody>
      </p:sp>
      <p:sp>
        <p:nvSpPr>
          <p:cNvPr id="7" name="Šipka doprava 6"/>
          <p:cNvSpPr/>
          <p:nvPr/>
        </p:nvSpPr>
        <p:spPr>
          <a:xfrm flipH="1">
            <a:off x="5436096" y="2852936"/>
            <a:ext cx="28803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Conducting local trainings </a:t>
            </a:r>
            <a:endParaRPr lang="cs-CZ" dirty="0"/>
          </a:p>
        </p:txBody>
      </p:sp>
      <p:sp>
        <p:nvSpPr>
          <p:cNvPr id="8" name="Šipka doprava 7"/>
          <p:cNvSpPr/>
          <p:nvPr/>
        </p:nvSpPr>
        <p:spPr>
          <a:xfrm flipH="1">
            <a:off x="5508104" y="4437112"/>
            <a:ext cx="28803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Conducting local trainings 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ToT – Goals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drafts of the country-specific SEA/EIA training materials are </a:t>
            </a:r>
            <a:r>
              <a:rPr lang="en-US" sz="2800" dirty="0" smtClean="0"/>
              <a:t>prepared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participants </a:t>
            </a:r>
            <a:endParaRPr lang="en-US" sz="2800" dirty="0" smtClean="0"/>
          </a:p>
          <a:p>
            <a:pPr lvl="1"/>
            <a:r>
              <a:rPr lang="en-US" sz="2400" dirty="0" smtClean="0"/>
              <a:t>are </a:t>
            </a:r>
            <a:r>
              <a:rPr lang="en-US" sz="2400" dirty="0" smtClean="0"/>
              <a:t>familiar with the topic i.e. </a:t>
            </a:r>
            <a:r>
              <a:rPr lang="en-US" sz="2400" dirty="0" smtClean="0"/>
              <a:t>principles </a:t>
            </a:r>
            <a:r>
              <a:rPr lang="en-US" sz="2400" dirty="0" smtClean="0"/>
              <a:t>of good SEA/EIA practice </a:t>
            </a:r>
            <a:r>
              <a:rPr lang="en-US" sz="2400" dirty="0" smtClean="0"/>
              <a:t>and key procedural and analytical steps </a:t>
            </a:r>
            <a:endParaRPr lang="en-US" sz="2400" dirty="0" smtClean="0"/>
          </a:p>
          <a:p>
            <a:pPr lvl="1"/>
            <a:r>
              <a:rPr lang="en-US" sz="2400" dirty="0" smtClean="0"/>
              <a:t>have </a:t>
            </a:r>
            <a:r>
              <a:rPr lang="en-US" sz="2400" dirty="0" smtClean="0"/>
              <a:t>capacity to organize and conduct the training events at the local level i.e. they have appropriate training and facilitating skills 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 of lecturers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Matthew </a:t>
            </a:r>
            <a:r>
              <a:rPr lang="en-US" dirty="0" err="1" smtClean="0"/>
              <a:t>Cashmore</a:t>
            </a:r>
            <a:r>
              <a:rPr lang="en-US" dirty="0" smtClean="0"/>
              <a:t>, TAIEX expert</a:t>
            </a:r>
          </a:p>
          <a:p>
            <a:r>
              <a:rPr lang="de-DE" dirty="0" smtClean="0"/>
              <a:t>Daniel J. </a:t>
            </a:r>
            <a:r>
              <a:rPr lang="de-DE" dirty="0" err="1" smtClean="0"/>
              <a:t>Swartz</a:t>
            </a:r>
            <a:r>
              <a:rPr lang="de-DE" dirty="0" smtClean="0"/>
              <a:t>, TAIEX expert</a:t>
            </a:r>
          </a:p>
          <a:p>
            <a:r>
              <a:rPr lang="de-DE" dirty="0" smtClean="0"/>
              <a:t>Libor </a:t>
            </a:r>
            <a:r>
              <a:rPr lang="de-DE" dirty="0" err="1" smtClean="0"/>
              <a:t>Dvořák</a:t>
            </a:r>
            <a:r>
              <a:rPr lang="de-DE" dirty="0" smtClean="0"/>
              <a:t>, TAIEX expert 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Martin Smutný, ECRAN KE</a:t>
            </a:r>
          </a:p>
          <a:p>
            <a:r>
              <a:rPr lang="en-US" dirty="0" err="1" smtClean="0"/>
              <a:t>Klemen</a:t>
            </a:r>
            <a:r>
              <a:rPr lang="en-US" dirty="0" smtClean="0"/>
              <a:t> </a:t>
            </a:r>
            <a:r>
              <a:rPr lang="en-US" dirty="0" err="1" smtClean="0"/>
              <a:t>Strmšnik</a:t>
            </a:r>
            <a:r>
              <a:rPr lang="en-US" dirty="0" smtClean="0"/>
              <a:t>, ECRAN NKE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8640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Questions, comments?</a:t>
            </a:r>
            <a:endParaRPr lang="en-US" sz="4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tterpaper.files.wordpress.com/2013/02/working-hard.jpg?w=293&amp;h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2790825" cy="2857500"/>
          </a:xfrm>
          <a:prstGeom prst="rect">
            <a:avLst/>
          </a:prstGeom>
          <a:noFill/>
        </p:spPr>
      </p:pic>
      <p:pic>
        <p:nvPicPr>
          <p:cNvPr id="1028" name="Picture 4" descr="http://psychology.blogliterature.org/wp-content/uploads/2011/04/Hard-Work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8680"/>
            <a:ext cx="714375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152</Words>
  <Application>Microsoft Office PowerPoint</Application>
  <PresentationFormat>Předvádění na obrazovce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Office Theme</vt:lpstr>
      <vt:lpstr>SEA/EIA Training of Trainers </vt:lpstr>
      <vt:lpstr>Overall ToT scheme</vt:lpstr>
      <vt:lpstr>1st ToT – Goals </vt:lpstr>
      <vt:lpstr>Team of lecturers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58</cp:revision>
  <dcterms:created xsi:type="dcterms:W3CDTF">2013-10-30T11:37:35Z</dcterms:created>
  <dcterms:modified xsi:type="dcterms:W3CDTF">2014-09-22T16:16:05Z</dcterms:modified>
</cp:coreProperties>
</file>