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0" r:id="rId3"/>
    <p:sldId id="281" r:id="rId4"/>
    <p:sldId id="269" r:id="rId5"/>
    <p:sldId id="276" r:id="rId6"/>
    <p:sldId id="277" r:id="rId7"/>
    <p:sldId id="270" r:id="rId8"/>
    <p:sldId id="278" r:id="rId9"/>
    <p:sldId id="282" r:id="rId10"/>
    <p:sldId id="283" r:id="rId11"/>
  </p:sldIdLst>
  <p:sldSz cx="9144000" cy="5715000" type="screen16x1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11A52"/>
    <a:srgbClr val="54616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1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A0ABE-F740-554B-AB61-078EA4CE4A6C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C8383-A7AB-044E-8A87-EFC016306E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6164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AA7B7-9729-4998-A735-980F4A67C550}" type="datetimeFigureOut">
              <a:rPr lang="da-DK" smtClean="0"/>
              <a:pPr/>
              <a:t>03-10-2014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74EA0-E96F-4A9F-BECE-F82ED93FDC31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106697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8" y="4915"/>
            <a:ext cx="9136136" cy="57100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775355"/>
            <a:ext cx="7702624" cy="1225021"/>
          </a:xfrm>
        </p:spPr>
        <p:txBody>
          <a:bodyPr/>
          <a:lstStyle>
            <a:lvl1pPr algn="ctr">
              <a:defRPr b="1" cap="all" spc="200" baseline="0">
                <a:solidFill>
                  <a:srgbClr val="211A52"/>
                </a:solidFill>
              </a:defRPr>
            </a:lvl1pPr>
          </a:lstStyle>
          <a:p>
            <a:r>
              <a:rPr lang="da-DK" dirty="0" smtClean="0"/>
              <a:t>Klik for at skrive titel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089-1F4E-44A7-B23B-C1B75DF42B73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610256" y="3361556"/>
            <a:ext cx="7920880" cy="1123111"/>
          </a:xfrm>
          <a:prstGeom prst="rect">
            <a:avLst/>
          </a:prstGeom>
          <a:solidFill>
            <a:srgbClr val="211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3433564"/>
            <a:ext cx="7704856" cy="984109"/>
          </a:xfrm>
        </p:spPr>
        <p:txBody>
          <a:bodyPr anchor="ctr"/>
          <a:lstStyle>
            <a:lvl1pPr marL="0" indent="0" algn="ctr">
              <a:buNone/>
              <a:defRPr kern="1200" cap="all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smtClean="0"/>
              <a:t>Klik for at skrive undertitel, navn mv.</a:t>
            </a:r>
            <a:endParaRPr lang="da-DK" dirty="0"/>
          </a:p>
        </p:txBody>
      </p: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873724"/>
            <a:ext cx="1296144" cy="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95793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721596"/>
            <a:ext cx="5486400" cy="472282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 hasCustomPrompt="1"/>
          </p:nvPr>
        </p:nvSpPr>
        <p:spPr>
          <a:xfrm>
            <a:off x="1792288" y="510646"/>
            <a:ext cx="5486400" cy="30669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dirty="0" smtClean="0"/>
              <a:t>Klik på ikonet for at indsætte billede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16765"/>
            <a:ext cx="5486400" cy="4249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54616E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9C4B-1D39-4DCF-A264-F5BAD2AD9F6E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3178746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 billede med blå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billede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715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dirty="0" smtClean="0"/>
              <a:t>Klik på ikonet for at indsætte billede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97AAD-6C02-4800-BFD8-516995E2C907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755576" y="3001516"/>
            <a:ext cx="7632848" cy="1728191"/>
          </a:xfrm>
        </p:spPr>
        <p:txBody>
          <a:bodyPr anchor="t">
            <a:normAutofit/>
          </a:bodyPr>
          <a:lstStyle>
            <a:lvl1pPr algn="ctr">
              <a:defRPr sz="2400" b="0" i="0" cap="all" baseline="0">
                <a:solidFill>
                  <a:srgbClr val="211A52"/>
                </a:solidFill>
              </a:defRPr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30549777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 billede med hvi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billede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715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dirty="0" smtClean="0"/>
              <a:t>Klik på ikonet for at indsætte billede</a:t>
            </a:r>
            <a:endParaRPr lang="da-DK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3001516"/>
            <a:ext cx="7488832" cy="1728191"/>
          </a:xfrm>
        </p:spPr>
        <p:txBody>
          <a:bodyPr anchor="t">
            <a:normAutofit/>
          </a:bodyPr>
          <a:lstStyle>
            <a:lvl1pPr algn="ctr">
              <a:defRPr sz="2400" b="0" cap="all" baseline="0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1A899-5D0B-48A0-BBF1-AD7C4BEC6142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343012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 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8" y="4915"/>
            <a:ext cx="9136136" cy="5710086"/>
          </a:xfrm>
          <a:prstGeom prst="rect">
            <a:avLst/>
          </a:prstGeom>
        </p:spPr>
      </p:pic>
      <p:sp>
        <p:nvSpPr>
          <p:cNvPr id="5" name="Rektangel 4"/>
          <p:cNvSpPr/>
          <p:nvPr userDrawn="1"/>
        </p:nvSpPr>
        <p:spPr>
          <a:xfrm>
            <a:off x="611560" y="2077413"/>
            <a:ext cx="7920880" cy="1320147"/>
          </a:xfrm>
          <a:prstGeom prst="rect">
            <a:avLst/>
          </a:prstGeom>
          <a:solidFill>
            <a:srgbClr val="211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5395"/>
            <a:ext cx="7772400" cy="1225021"/>
          </a:xfrm>
        </p:spPr>
        <p:txBody>
          <a:bodyPr/>
          <a:lstStyle>
            <a:lvl1pPr algn="ctr">
              <a:defRPr kern="1200" cap="all" spc="200" baseline="0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089-1F4E-44A7-B23B-C1B75DF42B73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  <p:pic>
        <p:nvPicPr>
          <p:cNvPr id="8" name="Billed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980057"/>
            <a:ext cx="1296144" cy="63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890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54616E"/>
              </a:buClr>
              <a:buSzPct val="100000"/>
              <a:buFont typeface="Arial" pitchFamily="34" charset="0"/>
              <a:buChar char="•"/>
              <a:defRPr>
                <a:solidFill>
                  <a:srgbClr val="54616E"/>
                </a:solidFill>
              </a:defRPr>
            </a:lvl1pPr>
            <a:lvl2pPr>
              <a:defRPr>
                <a:solidFill>
                  <a:srgbClr val="54616E"/>
                </a:solidFill>
              </a:defRPr>
            </a:lvl2pPr>
            <a:lvl3pPr>
              <a:defRPr>
                <a:solidFill>
                  <a:srgbClr val="54616E"/>
                </a:solidFill>
              </a:defRPr>
            </a:lvl3pPr>
            <a:lvl4pPr>
              <a:defRPr>
                <a:solidFill>
                  <a:srgbClr val="54616E"/>
                </a:solidFill>
              </a:defRPr>
            </a:lvl4pPr>
            <a:lvl5pPr>
              <a:defRPr>
                <a:solidFill>
                  <a:srgbClr val="54616E"/>
                </a:solidFill>
              </a:defRPr>
            </a:lvl5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3BCC-6FC8-4C7D-A6DF-04C07E19DAD2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6555255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rø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BDB-5870-4F54-B460-8377AA42866C}" type="datetime3">
              <a:rPr lang="da-DK" smtClean="0"/>
              <a:pPr/>
              <a:t>03.10.2014</a:t>
            </a:fld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5" name="Pladsholder til indhold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468215"/>
          </a:xfrm>
        </p:spPr>
        <p:txBody>
          <a:bodyPr/>
          <a:lstStyle>
            <a:lvl1pPr marL="0" indent="0">
              <a:buClr>
                <a:srgbClr val="54616E"/>
              </a:buClr>
              <a:buSzPct val="100000"/>
              <a:buFont typeface="Arial" pitchFamily="34" charset="0"/>
              <a:buNone/>
              <a:defRPr>
                <a:solidFill>
                  <a:srgbClr val="54616E"/>
                </a:solidFill>
              </a:defRPr>
            </a:lvl1pPr>
            <a:lvl2pPr marL="457200" indent="0">
              <a:buNone/>
              <a:defRPr>
                <a:solidFill>
                  <a:srgbClr val="54616E"/>
                </a:solidFill>
              </a:defRPr>
            </a:lvl2pPr>
            <a:lvl3pPr marL="914400" indent="0">
              <a:buNone/>
              <a:defRPr>
                <a:solidFill>
                  <a:srgbClr val="54616E"/>
                </a:solidFill>
              </a:defRPr>
            </a:lvl3pPr>
            <a:lvl4pPr marL="1371600" indent="0">
              <a:buNone/>
              <a:defRPr>
                <a:solidFill>
                  <a:srgbClr val="54616E"/>
                </a:solidFill>
              </a:defRPr>
            </a:lvl4pPr>
            <a:lvl5pPr marL="1828800" indent="0">
              <a:buNone/>
              <a:defRPr>
                <a:solidFill>
                  <a:srgbClr val="54616E"/>
                </a:solidFill>
              </a:defRPr>
            </a:lvl5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xmlns="" val="39721175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487476"/>
            <a:ext cx="7772400" cy="1135063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722313" y="1237320"/>
            <a:ext cx="7772400" cy="1250156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54616E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9256-6EFB-4044-9372-A45B1AE2B795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41303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EC61-97C2-490D-BF66-6AF4E08F8683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1297327"/>
            <a:ext cx="3970784" cy="3504389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  <p:sp>
        <p:nvSpPr>
          <p:cNvPr id="9" name="Pladsholder til indhold 2"/>
          <p:cNvSpPr>
            <a:spLocks noGrp="1"/>
          </p:cNvSpPr>
          <p:nvPr>
            <p:ph idx="13"/>
          </p:nvPr>
        </p:nvSpPr>
        <p:spPr>
          <a:xfrm>
            <a:off x="4716016" y="1297327"/>
            <a:ext cx="3970784" cy="3504389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31854517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211A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10A3-8B7A-4B78-AE48-0C337C792F8C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10" name="Pladsholder til indhold 2"/>
          <p:cNvSpPr>
            <a:spLocks noGrp="1"/>
          </p:cNvSpPr>
          <p:nvPr>
            <p:ph idx="13"/>
          </p:nvPr>
        </p:nvSpPr>
        <p:spPr>
          <a:xfrm>
            <a:off x="467544" y="1837387"/>
            <a:ext cx="4032448" cy="2892321"/>
          </a:xfrm>
        </p:spPr>
        <p:txBody>
          <a:bodyPr/>
          <a:lstStyle>
            <a:lvl1pPr>
              <a:defRPr>
                <a:solidFill>
                  <a:srgbClr val="54616E"/>
                </a:solidFill>
              </a:defRPr>
            </a:lvl1pPr>
            <a:lvl2pPr>
              <a:defRPr>
                <a:solidFill>
                  <a:srgbClr val="54616E"/>
                </a:solidFill>
              </a:defRPr>
            </a:lvl2pPr>
            <a:lvl3pPr>
              <a:defRPr>
                <a:solidFill>
                  <a:srgbClr val="54616E"/>
                </a:solidFill>
              </a:defRPr>
            </a:lvl3pPr>
            <a:lvl4pPr>
              <a:defRPr>
                <a:solidFill>
                  <a:srgbClr val="54616E"/>
                </a:solidFill>
              </a:defRPr>
            </a:lvl4pPr>
            <a:lvl5pPr>
              <a:defRPr>
                <a:solidFill>
                  <a:srgbClr val="54616E"/>
                </a:solidFill>
              </a:defRPr>
            </a:lvl5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  <p:sp>
        <p:nvSpPr>
          <p:cNvPr id="11" name="Pladsholder til indhold 2"/>
          <p:cNvSpPr>
            <a:spLocks noGrp="1"/>
          </p:cNvSpPr>
          <p:nvPr>
            <p:ph idx="14"/>
          </p:nvPr>
        </p:nvSpPr>
        <p:spPr>
          <a:xfrm>
            <a:off x="4633664" y="1837387"/>
            <a:ext cx="4042792" cy="2892321"/>
          </a:xfrm>
        </p:spPr>
        <p:txBody>
          <a:bodyPr/>
          <a:lstStyle>
            <a:lvl1pPr>
              <a:defRPr>
                <a:solidFill>
                  <a:srgbClr val="54616E"/>
                </a:solidFill>
              </a:defRPr>
            </a:lvl1pPr>
            <a:lvl2pPr>
              <a:defRPr>
                <a:solidFill>
                  <a:srgbClr val="54616E"/>
                </a:solidFill>
              </a:defRPr>
            </a:lvl2pPr>
            <a:lvl3pPr>
              <a:defRPr>
                <a:solidFill>
                  <a:srgbClr val="54616E"/>
                </a:solidFill>
              </a:defRPr>
            </a:lvl3pPr>
            <a:lvl4pPr>
              <a:defRPr>
                <a:solidFill>
                  <a:srgbClr val="54616E"/>
                </a:solidFill>
              </a:defRPr>
            </a:lvl4pPr>
            <a:lvl5pPr>
              <a:defRPr>
                <a:solidFill>
                  <a:srgbClr val="54616E"/>
                </a:solidFill>
              </a:defRPr>
            </a:lvl5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15264822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8121-9C5C-4783-821D-F1ABAD167C32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5858383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A3C3-F6CE-4C6C-AC99-04821F771E6F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1480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da-DK" smtClean="0"/>
              <a:t>Click to edit Master title style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53379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3711-8C3B-408F-87AD-E09A0080C459}" type="datetime3">
              <a:rPr lang="da-DK" smtClean="0"/>
              <a:pPr/>
              <a:t>03.10.2014</a:t>
            </a:fld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8A6B-2702-4E09-BF63-7CC1F22DFC4D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3635896" y="217207"/>
            <a:ext cx="4824536" cy="4512501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2318062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468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54616E"/>
                </a:solidFill>
              </a:defRPr>
            </a:lvl1pPr>
          </a:lstStyle>
          <a:p>
            <a:fld id="{672FD3C4-C349-4C63-9C2F-4FD4F5A483CE}" type="datetime3">
              <a:rPr lang="da-DK" smtClean="0"/>
              <a:pPr/>
              <a:t>03.10.2014</a:t>
            </a:fld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54616E"/>
                </a:solidFill>
              </a:defRPr>
            </a:lvl1pPr>
          </a:lstStyle>
          <a:p>
            <a:fld id="{409B8A6B-2702-4E09-BF63-7CC1F22DFC4D}" type="slidenum">
              <a:rPr lang="da-DK" smtClean="0"/>
              <a:pPr/>
              <a:t>‹#›</a:t>
            </a:fld>
            <a:endParaRPr lang="da-DK" dirty="0"/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873724"/>
            <a:ext cx="1296144" cy="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899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  <p:sldLayoutId id="2147483660" r:id="rId12"/>
    <p:sldLayoutId id="2147483661" r:id="rId13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 baseline="0">
          <a:solidFill>
            <a:srgbClr val="211A5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211A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211A5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211A5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211A5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211A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  <a:defRPr/>
            </a:pPr>
            <a:r>
              <a:rPr lang="en-GB" b="0" dirty="0" smtClean="0"/>
              <a:t>Main principles of efficient Sea and </a:t>
            </a:r>
            <a:r>
              <a:rPr lang="en-GB" b="0" dirty="0" err="1" smtClean="0"/>
              <a:t>eia</a:t>
            </a:r>
            <a:r>
              <a:rPr lang="en-GB" b="0" dirty="0" smtClean="0"/>
              <a:t>, and linkages between these tools</a:t>
            </a: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Matthew Cashmore</a:t>
            </a:r>
          </a:p>
          <a:p>
            <a:r>
              <a:rPr lang="en-US" dirty="0" smtClean="0"/>
              <a:t>Danish </a:t>
            </a:r>
            <a:r>
              <a:rPr lang="en-US" dirty="0" err="1" smtClean="0"/>
              <a:t>centre</a:t>
            </a:r>
            <a:r>
              <a:rPr lang="en-US" dirty="0" smtClean="0"/>
              <a:t> for environmental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03037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Links between SEA and EIA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 will strengthen project level EIA by improving consideration of alternatives, mitigation measures, regional/global impacts, and cumulative and synergistic impacts.</a:t>
            </a:r>
          </a:p>
          <a:p>
            <a:r>
              <a:rPr lang="en-US" dirty="0" smtClean="0"/>
              <a:t>Complement one-another in terms of SEA being proactive (anticipatory) and EIA reactive.</a:t>
            </a:r>
          </a:p>
          <a:p>
            <a:r>
              <a:rPr lang="en-US" dirty="0" smtClean="0"/>
              <a:t>SEA can address impacts of potentially damaging developments which are not regulated through the EIA Directive.</a:t>
            </a:r>
          </a:p>
          <a:p>
            <a:r>
              <a:rPr lang="en-US" dirty="0" smtClean="0"/>
              <a:t>SEA generates baseline data and analysis that can be used in EIA.</a:t>
            </a:r>
          </a:p>
          <a:p>
            <a:r>
              <a:rPr lang="en-US" dirty="0" smtClean="0"/>
              <a:t>Tiered framework for public involvement.</a:t>
            </a:r>
          </a:p>
          <a:p>
            <a:r>
              <a:rPr lang="en-US" dirty="0" smtClean="0"/>
              <a:t>May stream line decision making.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4718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Historical basis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74830081"/>
              </p:ext>
            </p:extLst>
          </p:nvPr>
        </p:nvGraphicFramePr>
        <p:xfrm>
          <a:off x="457200" y="1333500"/>
          <a:ext cx="8229600" cy="2865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46448"/>
                <a:gridCol w="3096344"/>
                <a:gridCol w="1008112"/>
                <a:gridCol w="3178696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1969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Switzerland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1972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Singapore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Hong Kong, Japan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Belgium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Canada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Italy,</a:t>
                      </a:r>
                      <a:r>
                        <a:rPr lang="en-US" baseline="0" dirty="0" smtClean="0"/>
                        <a:t> UK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Australia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Norway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Germany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Zambia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Swaziland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Philippines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Vietnam,</a:t>
                      </a:r>
                      <a:r>
                        <a:rPr lang="en-US" baseline="0" dirty="0" smtClean="0"/>
                        <a:t> Taiwan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10666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scher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03324" r="-103324"/>
          <a:stretch>
            <a:fillRect/>
          </a:stretch>
        </p:blipFill>
        <p:spPr>
          <a:xfrm>
            <a:off x="-1548680" y="3001516"/>
            <a:ext cx="5328592" cy="2245638"/>
          </a:xfrm>
        </p:spPr>
      </p:pic>
      <p:pic>
        <p:nvPicPr>
          <p:cNvPr id="5" name="Picture 4" descr="glasso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5212"/>
            <a:ext cx="1587090" cy="2232248"/>
          </a:xfrm>
          <a:prstGeom prst="rect">
            <a:avLst/>
          </a:prstGeom>
        </p:spPr>
      </p:pic>
      <p:pic>
        <p:nvPicPr>
          <p:cNvPr id="6" name="Picture 5" descr="jon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7" y="265212"/>
            <a:ext cx="1512167" cy="2264977"/>
          </a:xfrm>
          <a:prstGeom prst="rect">
            <a:avLst/>
          </a:prstGeom>
        </p:spPr>
      </p:pic>
      <p:pic>
        <p:nvPicPr>
          <p:cNvPr id="7" name="Picture 6" descr="therivel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3001516"/>
            <a:ext cx="1394167" cy="2088232"/>
          </a:xfrm>
          <a:prstGeom prst="rect">
            <a:avLst/>
          </a:prstGeom>
        </p:spPr>
      </p:pic>
      <p:pic>
        <p:nvPicPr>
          <p:cNvPr id="8" name="Picture 7" descr="eia review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193204"/>
            <a:ext cx="1584176" cy="2102888"/>
          </a:xfrm>
          <a:prstGeom prst="rect">
            <a:avLst/>
          </a:prstGeom>
        </p:spPr>
      </p:pic>
      <p:pic>
        <p:nvPicPr>
          <p:cNvPr id="9" name="Picture 8" descr="IAIA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1921396"/>
            <a:ext cx="1397000" cy="1816100"/>
          </a:xfrm>
          <a:prstGeom prst="rect">
            <a:avLst/>
          </a:prstGeom>
        </p:spPr>
      </p:pic>
      <p:pic>
        <p:nvPicPr>
          <p:cNvPr id="10" name="Picture 9" descr="JEAPM.g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3361556"/>
            <a:ext cx="1436606" cy="2163564"/>
          </a:xfrm>
          <a:prstGeom prst="rect">
            <a:avLst/>
          </a:prstGeom>
        </p:spPr>
      </p:pic>
      <p:pic>
        <p:nvPicPr>
          <p:cNvPr id="13" name="Picture 12" descr="woods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001516"/>
            <a:ext cx="1425471" cy="2137420"/>
          </a:xfrm>
          <a:prstGeom prst="rect">
            <a:avLst/>
          </a:prstGeom>
        </p:spPr>
      </p:pic>
      <p:pic>
        <p:nvPicPr>
          <p:cNvPr id="3" name="Picture 2" descr="sadler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65212"/>
            <a:ext cx="144167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71846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Core principles of SEA &amp; EIA (1)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78983990"/>
              </p:ext>
            </p:extLst>
          </p:nvPr>
        </p:nvGraphicFramePr>
        <p:xfrm>
          <a:off x="457200" y="1333500"/>
          <a:ext cx="8229600" cy="2565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8536"/>
                <a:gridCol w="6491064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dirty="0" smtClean="0"/>
                        <a:t>Purposive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 smtClean="0"/>
                        <a:t>Process should inform decision making (planning</a:t>
                      </a:r>
                      <a:r>
                        <a:rPr lang="en-US" baseline="0" dirty="0" smtClean="0"/>
                        <a:t> and design) and result in appropriate levels of environmental protection/enhancement and community wellbeing.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dirty="0" smtClean="0"/>
                        <a:t>Rigorous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 smtClean="0"/>
                        <a:t>The process should apply “best practical” science. 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dirty="0" smtClean="0"/>
                        <a:t>Cost-effective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 smtClean="0"/>
                        <a:t>The process should achieve the objectives of SEA/EIA</a:t>
                      </a:r>
                      <a:r>
                        <a:rPr lang="en-US" baseline="0" dirty="0" smtClean="0"/>
                        <a:t> within reasonable cost limits.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dirty="0" smtClean="0"/>
                        <a:t>Efficient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 smtClean="0"/>
                        <a:t>Time frames and cost</a:t>
                      </a:r>
                      <a:r>
                        <a:rPr lang="en-US" baseline="0" dirty="0" smtClean="0"/>
                        <a:t> should not be unnecessarily burdensome.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29766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Adapted from IAIA, 1999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4603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Core principles of SEA &amp; EIA (2)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92517679"/>
              </p:ext>
            </p:extLst>
          </p:nvPr>
        </p:nvGraphicFramePr>
        <p:xfrm>
          <a:off x="457200" y="1333500"/>
          <a:ext cx="8229600" cy="3108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0544"/>
                <a:gridCol w="64190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Focused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assessment should concentrate upon significant environmental and health affects.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Participatory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Appropriate opportunities should be provided for involving interested and potentially affected parties. 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Transparent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aspects of SEA/EIA</a:t>
                      </a:r>
                      <a:r>
                        <a:rPr lang="en-US" baseline="0" dirty="0" smtClean="0"/>
                        <a:t> should be clear and understandable (e.g. justification of methods used, decisions reached and uncertainties) and public access to information should be facilitated.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Credible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process should be carried out systematically with professionalism and objectivity.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7297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Adapted from IAIA, 1999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147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Core principles for SEA &amp; EIA (3)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5815246"/>
              </p:ext>
            </p:extLst>
          </p:nvPr>
        </p:nvGraphicFramePr>
        <p:xfrm>
          <a:off x="395536" y="1561356"/>
          <a:ext cx="8229600" cy="165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2208"/>
                <a:gridCol w="63573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Interdisciplinary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Ensure appropriate expertise</a:t>
                      </a:r>
                      <a:r>
                        <a:rPr lang="en-US" baseline="0" dirty="0" smtClean="0"/>
                        <a:t> in relevant biophysical, socio economic and health disciplines are employed.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Integrative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interrelationships between social,</a:t>
                      </a:r>
                      <a:r>
                        <a:rPr lang="en-US" baseline="0" dirty="0" smtClean="0"/>
                        <a:t> economic and biophysical aspects should be addressed.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Timely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Should be applied as early as possible in decision-making.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29766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Adapted from IAIA, 1999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147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2014 Amendments to the EU EIA Directive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300" dirty="0" smtClean="0">
                <a:solidFill>
                  <a:schemeClr val="tx2"/>
                </a:solidFill>
              </a:rPr>
              <a:t>Member </a:t>
            </a:r>
            <a:r>
              <a:rPr lang="en-US" sz="2300" dirty="0">
                <a:solidFill>
                  <a:schemeClr val="tx2"/>
                </a:solidFill>
              </a:rPr>
              <a:t>States </a:t>
            </a:r>
            <a:r>
              <a:rPr lang="en-US" sz="2300" dirty="0" smtClean="0">
                <a:solidFill>
                  <a:schemeClr val="tx2"/>
                </a:solidFill>
              </a:rPr>
              <a:t>should</a:t>
            </a:r>
            <a:r>
              <a:rPr lang="en-US" sz="2300" dirty="0">
                <a:solidFill>
                  <a:schemeClr val="tx2"/>
                </a:solidFill>
              </a:rPr>
              <a:t> simplify their different environmental assessment procedures.</a:t>
            </a:r>
          </a:p>
          <a:p>
            <a:pPr lvl="0"/>
            <a:r>
              <a:rPr lang="en-US" sz="2300" dirty="0">
                <a:solidFill>
                  <a:schemeClr val="tx2"/>
                </a:solidFill>
              </a:rPr>
              <a:t>Timeframes are introduced for the different stages of environmental assessments: </a:t>
            </a:r>
            <a:r>
              <a:rPr lang="en-US" sz="2300" dirty="0" smtClean="0"/>
              <a:t>e.g. screening, 90 days; public </a:t>
            </a:r>
            <a:r>
              <a:rPr lang="en-US" sz="2300" dirty="0"/>
              <a:t>consultations should last at least 30 days. </a:t>
            </a:r>
            <a:endParaRPr lang="en-US" sz="2300" dirty="0" smtClean="0"/>
          </a:p>
          <a:p>
            <a:pPr lvl="0"/>
            <a:r>
              <a:rPr lang="en-US" sz="2300" dirty="0" smtClean="0"/>
              <a:t>Simplification of the</a:t>
            </a:r>
            <a:r>
              <a:rPr lang="en-US" sz="2300" dirty="0"/>
              <a:t> screening </a:t>
            </a:r>
            <a:r>
              <a:rPr lang="en-US" sz="2300" dirty="0" smtClean="0"/>
              <a:t>procedures.</a:t>
            </a:r>
          </a:p>
          <a:p>
            <a:pPr lvl="0"/>
            <a:r>
              <a:rPr lang="en-US" sz="2300" dirty="0" smtClean="0"/>
              <a:t>EIA </a:t>
            </a:r>
            <a:r>
              <a:rPr lang="en-US" sz="2300" dirty="0"/>
              <a:t>reports are to be made more understandable for the public, especially as regards assessments of the current state of the environment and </a:t>
            </a:r>
            <a:r>
              <a:rPr lang="en-US" sz="2300" dirty="0" smtClean="0"/>
              <a:t>alternatives.</a:t>
            </a:r>
            <a:endParaRPr lang="en-US" sz="2300" dirty="0"/>
          </a:p>
          <a:p>
            <a:pPr lvl="0"/>
            <a:r>
              <a:rPr lang="en-US" sz="2300" dirty="0"/>
              <a:t>The quality and the content of the </a:t>
            </a:r>
            <a:r>
              <a:rPr lang="en-US" sz="2300" dirty="0" smtClean="0"/>
              <a:t>EIA reports</a:t>
            </a:r>
            <a:r>
              <a:rPr lang="en-US" sz="2300" dirty="0"/>
              <a:t> will be improved. </a:t>
            </a:r>
            <a:endParaRPr lang="en-US" sz="2300" dirty="0" smtClean="0"/>
          </a:p>
          <a:p>
            <a:pPr lvl="0"/>
            <a:r>
              <a:rPr lang="en-US" sz="2300" dirty="0" smtClean="0"/>
              <a:t>The </a:t>
            </a:r>
            <a:r>
              <a:rPr lang="en-US" sz="2300" dirty="0"/>
              <a:t>grounds for development consent decisions must be clear and more transparent for the public. </a:t>
            </a:r>
            <a:endParaRPr lang="en-US" sz="2300" dirty="0" smtClean="0"/>
          </a:p>
          <a:p>
            <a:pPr lvl="0"/>
            <a:r>
              <a:rPr lang="en-US" sz="2300" dirty="0" smtClean="0"/>
              <a:t>If </a:t>
            </a:r>
            <a:r>
              <a:rPr lang="en-US" sz="2300" dirty="0"/>
              <a:t>projects </a:t>
            </a:r>
            <a:r>
              <a:rPr lang="en-US" sz="2300" dirty="0" smtClean="0"/>
              <a:t>entail </a:t>
            </a:r>
            <a:r>
              <a:rPr lang="en-US" sz="2300" dirty="0"/>
              <a:t>significant adverse effects on the environment, developers will be obliged to </a:t>
            </a:r>
            <a:r>
              <a:rPr lang="en-US" sz="2300" dirty="0" smtClean="0"/>
              <a:t>take measures to </a:t>
            </a:r>
            <a:r>
              <a:rPr lang="en-US" sz="2300" dirty="0"/>
              <a:t>avoid, prevent or reduce such effects. These projects will need to be monitored using procedures determined by the Member States.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56146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Purposive SEA &amp; 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SEA and EIA practices should </a:t>
            </a:r>
            <a:r>
              <a:rPr lang="en-GB" dirty="0"/>
              <a:t>provide the basis for: </a:t>
            </a:r>
            <a:endParaRPr lang="en-GB" dirty="0" smtClean="0"/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high level of protection of the environment and of human </a:t>
            </a:r>
            <a:r>
              <a:rPr lang="en-GB" dirty="0" smtClean="0"/>
              <a:t>health:</a:t>
            </a:r>
          </a:p>
          <a:p>
            <a:pPr lvl="1"/>
            <a:r>
              <a:rPr lang="en-GB" dirty="0" smtClean="0"/>
              <a:t>Informed </a:t>
            </a:r>
            <a:r>
              <a:rPr lang="en-GB" dirty="0"/>
              <a:t>decision-making and project approvals, in which the terms and conditions are clearly specified and implemented; </a:t>
            </a:r>
            <a:endParaRPr lang="en-GB" dirty="0" smtClean="0"/>
          </a:p>
          <a:p>
            <a:pPr lvl="1"/>
            <a:r>
              <a:rPr lang="en-GB" dirty="0"/>
              <a:t>Design of environmentally sound and acceptable projects that meet health and environmental standards and resource management objectives;</a:t>
            </a:r>
            <a:endParaRPr lang="en-US" dirty="0"/>
          </a:p>
          <a:p>
            <a:pPr lvl="1"/>
            <a:r>
              <a:rPr lang="en-GB" dirty="0"/>
              <a:t>Appropriate follow-up, including monitoring, management and auditing, to check for unforeseen impacts or mitigation measures that do not work as </a:t>
            </a:r>
            <a:r>
              <a:rPr lang="en-GB" dirty="0" smtClean="0"/>
              <a:t>intended.</a:t>
            </a:r>
          </a:p>
          <a:p>
            <a:r>
              <a:rPr lang="en-GB" dirty="0" smtClean="0"/>
              <a:t>Smart</a:t>
            </a:r>
            <a:r>
              <a:rPr lang="en-GB" dirty="0"/>
              <a:t>, sustainable and inclusive </a:t>
            </a:r>
            <a:r>
              <a:rPr lang="en-GB" dirty="0" smtClean="0"/>
              <a:t>growth (EIA Directive); and,</a:t>
            </a:r>
            <a:endParaRPr lang="en-US" dirty="0"/>
          </a:p>
          <a:p>
            <a:r>
              <a:rPr lang="en-GB" dirty="0"/>
              <a:t>F</a:t>
            </a:r>
            <a:r>
              <a:rPr lang="en-GB" dirty="0" smtClean="0"/>
              <a:t>uture </a:t>
            </a:r>
            <a:r>
              <a:rPr lang="en-GB" dirty="0"/>
              <a:t>improvements in </a:t>
            </a:r>
            <a:r>
              <a:rPr lang="en-GB" dirty="0" smtClean="0"/>
              <a:t>SEA/ EIA </a:t>
            </a:r>
            <a:r>
              <a:rPr lang="en-GB" dirty="0"/>
              <a:t>process and practice, drawing on the information from follow up activities.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0001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Links between SEA and EIA (1)</a:t>
            </a:r>
            <a:endParaRPr lang="en-US" dirty="0"/>
          </a:p>
        </p:txBody>
      </p:sp>
      <p:pic>
        <p:nvPicPr>
          <p:cNvPr id="4" name="Content Placeholder 3" descr="Screen Shot 2014-09-19 at 14.49.47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592" r="-11592"/>
          <a:stretch>
            <a:fillRect/>
          </a:stretch>
        </p:blipFill>
        <p:spPr>
          <a:xfrm>
            <a:off x="1115616" y="1633364"/>
            <a:ext cx="6322010" cy="2664296"/>
          </a:xfrm>
        </p:spPr>
      </p:pic>
    </p:spTree>
    <p:extLst>
      <p:ext uri="{BB962C8B-B14F-4D97-AF65-F5344CB8AC3E}">
        <p14:creationId xmlns:p14="http://schemas.microsoft.com/office/powerpoint/2010/main" xmlns="" val="3560259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ock 4a 2014">
  <a:themeElements>
    <a:clrScheme name="AAU farver">
      <a:dk1>
        <a:srgbClr val="211A52"/>
      </a:dk1>
      <a:lt1>
        <a:srgbClr val="FFFFFF"/>
      </a:lt1>
      <a:dk2>
        <a:srgbClr val="54616E"/>
      </a:dk2>
      <a:lt2>
        <a:srgbClr val="FFFFFF"/>
      </a:lt2>
      <a:accent1>
        <a:srgbClr val="594FBF"/>
      </a:accent1>
      <a:accent2>
        <a:srgbClr val="B2A2C7"/>
      </a:accent2>
      <a:accent3>
        <a:srgbClr val="C3D69B"/>
      </a:accent3>
      <a:accent4>
        <a:srgbClr val="95B3D7"/>
      </a:accent4>
      <a:accent5>
        <a:srgbClr val="548DD4"/>
      </a:accent5>
      <a:accent6>
        <a:srgbClr val="BFBFBF"/>
      </a:accent6>
      <a:hlink>
        <a:srgbClr val="0000BF"/>
      </a:hlink>
      <a:folHlink>
        <a:srgbClr val="800080"/>
      </a:folHlink>
    </a:clrScheme>
    <a:fontScheme name="Klassisk kontor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block 4a 2014.potx</Template>
  <TotalTime>7412</TotalTime>
  <Words>499</Words>
  <Application>Microsoft Office PowerPoint</Application>
  <PresentationFormat>Předvádění na obrazovce (16:10)</PresentationFormat>
  <Paragraphs>85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block 4a 2014</vt:lpstr>
      <vt:lpstr>Main principles of efficient Sea and eia, and linkages between these tools </vt:lpstr>
      <vt:lpstr>Historical basis</vt:lpstr>
      <vt:lpstr>Snímek 3</vt:lpstr>
      <vt:lpstr>Core principles of SEA &amp; EIA (1)</vt:lpstr>
      <vt:lpstr>Core principles of SEA &amp; EIA (2)</vt:lpstr>
      <vt:lpstr>Core principles for SEA &amp; EIA (3)</vt:lpstr>
      <vt:lpstr>2014 Amendments to the EU EIA Directive</vt:lpstr>
      <vt:lpstr>Purposive SEA &amp; EIA</vt:lpstr>
      <vt:lpstr>Links between SEA and EIA (1)</vt:lpstr>
      <vt:lpstr>Links between SEA and EIA (1)</vt:lpstr>
    </vt:vector>
  </TitlesOfParts>
  <Company>Aalborg Universitet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Henning Jensen</dc:creator>
  <cp:lastModifiedBy>Martin</cp:lastModifiedBy>
  <cp:revision>39</cp:revision>
  <cp:lastPrinted>2014-09-19T13:15:26Z</cp:lastPrinted>
  <dcterms:created xsi:type="dcterms:W3CDTF">2013-05-02T08:45:20Z</dcterms:created>
  <dcterms:modified xsi:type="dcterms:W3CDTF">2014-10-03T06:48:47Z</dcterms:modified>
</cp:coreProperties>
</file>