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9" r:id="rId5"/>
    <p:sldId id="274" r:id="rId6"/>
    <p:sldId id="270" r:id="rId7"/>
    <p:sldId id="27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9/25/2014</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2816"/>
            <a:ext cx="7772400" cy="1470025"/>
          </a:xfrm>
        </p:spPr>
        <p:txBody>
          <a:bodyPr>
            <a:normAutofit fontScale="90000"/>
          </a:bodyPr>
          <a:lstStyle/>
          <a:p>
            <a:r>
              <a:rPr lang="en-GB" dirty="0" smtClean="0"/>
              <a:t>Case example – Baseline analysis: </a:t>
            </a:r>
            <a:br>
              <a:rPr lang="en-GB" dirty="0" smtClean="0"/>
            </a:br>
            <a:r>
              <a:rPr lang="en-US" dirty="0" smtClean="0"/>
              <a:t>SEA OP Enterprise and Innovations Czech Republic </a:t>
            </a:r>
            <a:r>
              <a:rPr lang="cs-CZ" dirty="0" smtClean="0"/>
              <a:t/>
            </a:r>
            <a:br>
              <a:rPr lang="cs-CZ" dirty="0" smtClean="0"/>
            </a:br>
            <a:r>
              <a:rPr lang="en-US" dirty="0" smtClean="0"/>
              <a:t>2007 – 2013</a:t>
            </a:r>
            <a:endParaRPr lang="en-US" dirty="0"/>
          </a:p>
        </p:txBody>
      </p:sp>
      <p:sp>
        <p:nvSpPr>
          <p:cNvPr id="3" name="Subtitle 2"/>
          <p:cNvSpPr>
            <a:spLocks noGrp="1"/>
          </p:cNvSpPr>
          <p:nvPr>
            <p:ph type="subTitle" idx="1"/>
          </p:nvPr>
        </p:nvSpPr>
        <p:spPr>
          <a:xfrm>
            <a:off x="1403648" y="4293096"/>
            <a:ext cx="6400800" cy="1752600"/>
          </a:xfrm>
        </p:spPr>
        <p:txBody>
          <a:bodyPr/>
          <a:lstStyle/>
          <a:p>
            <a:r>
              <a:rPr lang="cs-CZ" dirty="0" smtClean="0"/>
              <a:t>Podgorica, September </a:t>
            </a:r>
            <a:r>
              <a:rPr lang="en-GB" dirty="0" smtClean="0"/>
              <a:t>23 – 26, </a:t>
            </a:r>
            <a:r>
              <a:rPr lang="en-US" dirty="0" smtClean="0"/>
              <a:t>2014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 Enterprise and Innovations Czech Republic 2007 – 2013</a:t>
            </a:r>
            <a:endParaRPr lang="en-US" dirty="0"/>
          </a:p>
        </p:txBody>
      </p:sp>
      <p:sp>
        <p:nvSpPr>
          <p:cNvPr id="5" name="Content Placeholder 2"/>
          <p:cNvSpPr>
            <a:spLocks noGrp="1"/>
          </p:cNvSpPr>
          <p:nvPr>
            <p:ph idx="1"/>
          </p:nvPr>
        </p:nvSpPr>
        <p:spPr>
          <a:xfrm>
            <a:off x="457200" y="1556793"/>
            <a:ext cx="8229600" cy="4824536"/>
          </a:xfrm>
        </p:spPr>
        <p:txBody>
          <a:bodyPr>
            <a:normAutofit/>
          </a:bodyPr>
          <a:lstStyle/>
          <a:p>
            <a:r>
              <a:rPr lang="en-US" sz="2400" dirty="0" smtClean="0"/>
              <a:t>Total budget 3,578 mil EUR</a:t>
            </a:r>
          </a:p>
          <a:p>
            <a:endParaRPr lang="en-US" sz="2400" dirty="0" smtClean="0"/>
          </a:p>
          <a:p>
            <a:r>
              <a:rPr lang="en-US" sz="2400" dirty="0" smtClean="0"/>
              <a:t>Structure of document:</a:t>
            </a:r>
          </a:p>
          <a:p>
            <a:pPr lvl="1"/>
            <a:r>
              <a:rPr lang="en-US" sz="2200" dirty="0" smtClean="0"/>
              <a:t>Analysis of economic development (+ SWOT analysis)</a:t>
            </a:r>
          </a:p>
          <a:p>
            <a:pPr lvl="1"/>
            <a:r>
              <a:rPr lang="en-US" sz="2200" dirty="0" smtClean="0"/>
              <a:t>Results of OPEI 2004 – 2006 </a:t>
            </a:r>
          </a:p>
          <a:p>
            <a:pPr lvl="1"/>
            <a:r>
              <a:rPr lang="en-US" sz="2200" dirty="0" smtClean="0"/>
              <a:t>Strategy</a:t>
            </a:r>
          </a:p>
          <a:p>
            <a:pPr lvl="2"/>
            <a:r>
              <a:rPr lang="en-US" sz="2200" dirty="0" smtClean="0"/>
              <a:t>Global and specific objectives</a:t>
            </a:r>
          </a:p>
          <a:p>
            <a:pPr lvl="2"/>
            <a:r>
              <a:rPr lang="en-US" sz="2200" dirty="0" smtClean="0"/>
              <a:t>Priority axes</a:t>
            </a:r>
          </a:p>
          <a:p>
            <a:pPr lvl="2"/>
            <a:r>
              <a:rPr lang="en-US" sz="2200" dirty="0" smtClean="0"/>
              <a:t>Key areas of intervention</a:t>
            </a:r>
          </a:p>
          <a:p>
            <a:pPr lvl="1"/>
            <a:r>
              <a:rPr lang="en-US" sz="2200" dirty="0" smtClean="0"/>
              <a:t>Monitoring </a:t>
            </a:r>
          </a:p>
          <a:p>
            <a:pPr lvl="1"/>
            <a:r>
              <a:rPr lang="en-US" sz="2200" dirty="0" smtClean="0"/>
              <a:t>Implementation (including financial plan)</a:t>
            </a:r>
          </a:p>
          <a:p>
            <a:pPr lvl="1"/>
            <a:endParaRPr lang="cs-CZ"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a:bodyPr>
          <a:lstStyle/>
          <a:p>
            <a:r>
              <a:rPr lang="en-US" dirty="0" smtClean="0"/>
              <a:t>Evaluation of OPEI´s analytical part</a:t>
            </a:r>
            <a:endParaRPr lang="en-US" dirty="0"/>
          </a:p>
        </p:txBody>
      </p:sp>
      <p:sp>
        <p:nvSpPr>
          <p:cNvPr id="3" name="Content Placeholder 2"/>
          <p:cNvSpPr>
            <a:spLocks noGrp="1"/>
          </p:cNvSpPr>
          <p:nvPr>
            <p:ph idx="1"/>
          </p:nvPr>
        </p:nvSpPr>
        <p:spPr>
          <a:xfrm>
            <a:off x="457200" y="1711349"/>
            <a:ext cx="8229600" cy="4525963"/>
          </a:xfrm>
        </p:spPr>
        <p:txBody>
          <a:bodyPr>
            <a:normAutofit lnSpcReduction="10000"/>
          </a:bodyPr>
          <a:lstStyle/>
          <a:p>
            <a:r>
              <a:rPr lang="en-US" sz="2200" dirty="0" smtClean="0"/>
              <a:t>Aim: to examine if the OPEI’s analytical part appropriately reflects relevant environmental issues</a:t>
            </a:r>
          </a:p>
          <a:p>
            <a:r>
              <a:rPr lang="en-US" sz="2200" dirty="0" smtClean="0"/>
              <a:t>SEA team prepared its own analysis and SWOT analysis of the status of environment in the country</a:t>
            </a:r>
          </a:p>
          <a:p>
            <a:pPr lvl="1"/>
            <a:r>
              <a:rPr lang="en-US" sz="2200" b="1" dirty="0" smtClean="0">
                <a:solidFill>
                  <a:srgbClr val="0033CC"/>
                </a:solidFill>
              </a:rPr>
              <a:t>Description of past trends and current status, identification of main drivers </a:t>
            </a:r>
          </a:p>
          <a:p>
            <a:pPr lvl="1"/>
            <a:r>
              <a:rPr lang="en-US" sz="2200" b="1" dirty="0" smtClean="0">
                <a:solidFill>
                  <a:srgbClr val="0033CC"/>
                </a:solidFill>
              </a:rPr>
              <a:t>Estimation of likely future development (“zero alternative”)</a:t>
            </a:r>
          </a:p>
          <a:p>
            <a:pPr lvl="1"/>
            <a:r>
              <a:rPr lang="en-US" sz="2200" dirty="0" smtClean="0"/>
              <a:t>Alternative SWOT</a:t>
            </a:r>
          </a:p>
          <a:p>
            <a:endParaRPr lang="en-US" sz="2200" dirty="0" smtClean="0"/>
          </a:p>
          <a:p>
            <a:r>
              <a:rPr lang="en-US" sz="2200" dirty="0" smtClean="0"/>
              <a:t>Outputs	</a:t>
            </a:r>
          </a:p>
          <a:p>
            <a:pPr lvl="1"/>
            <a:r>
              <a:rPr lang="en-US" sz="2200" dirty="0" smtClean="0"/>
              <a:t>Identification of key envi issues relevant to OPEI </a:t>
            </a:r>
          </a:p>
          <a:p>
            <a:pPr lvl="1"/>
            <a:r>
              <a:rPr lang="en-US" sz="2200" dirty="0" smtClean="0"/>
              <a:t>Providing recommendations for OPEI’s analysis modifications</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600" dirty="0" smtClean="0"/>
              <a:t>Material and energy demands of production</a:t>
            </a:r>
            <a:endParaRPr lang="en-US" sz="3600" dirty="0"/>
          </a:p>
        </p:txBody>
      </p:sp>
      <p:sp>
        <p:nvSpPr>
          <p:cNvPr id="3" name="Content Placeholder 2"/>
          <p:cNvSpPr>
            <a:spLocks noGrp="1"/>
          </p:cNvSpPr>
          <p:nvPr>
            <p:ph idx="1"/>
          </p:nvPr>
        </p:nvSpPr>
        <p:spPr/>
        <p:txBody>
          <a:bodyPr>
            <a:normAutofit fontScale="92500" lnSpcReduction="20000"/>
          </a:bodyPr>
          <a:lstStyle/>
          <a:p>
            <a:pPr marL="0">
              <a:buNone/>
            </a:pPr>
            <a:r>
              <a:rPr lang="en-US" sz="2400" spc="10" dirty="0" smtClean="0"/>
              <a:t>In 2000 – 2003, energy efficiency was stagnating and it began to decrease in 2004 – 2005, </a:t>
            </a:r>
            <a:r>
              <a:rPr lang="en-US" sz="2400" b="1" spc="10" dirty="0" smtClean="0">
                <a:solidFill>
                  <a:srgbClr val="0000FF"/>
                </a:solidFill>
              </a:rPr>
              <a:t>especially due to the economic growth</a:t>
            </a:r>
            <a:r>
              <a:rPr lang="en-US" sz="2400" spc="10" dirty="0" smtClean="0"/>
              <a:t>, not because of any principal structural changes. Nevertheless, energy efficiency in the area of energy transformation (i.e. the ratio of the final energy consumption to the consumption of primary energy sources) is stagnating. </a:t>
            </a:r>
            <a:endParaRPr lang="en-US" sz="2400" spc="10" dirty="0" smtClean="0"/>
          </a:p>
          <a:p>
            <a:pPr marL="0">
              <a:buNone/>
            </a:pPr>
            <a:r>
              <a:rPr lang="en-US" sz="2400" b="1" spc="10" dirty="0" smtClean="0">
                <a:solidFill>
                  <a:srgbClr val="FF0000"/>
                </a:solidFill>
              </a:rPr>
              <a:t>The </a:t>
            </a:r>
            <a:r>
              <a:rPr lang="en-US" sz="2400" b="1" spc="10" dirty="0" smtClean="0">
                <a:solidFill>
                  <a:srgbClr val="FF0000"/>
                </a:solidFill>
              </a:rPr>
              <a:t>targets have not been fulfilled especially in the area of using renewable energy sources </a:t>
            </a:r>
            <a:r>
              <a:rPr lang="en-US" sz="2400" spc="10" dirty="0" smtClean="0"/>
              <a:t>and the fuel mix structure. In the area of renewable sources </a:t>
            </a:r>
            <a:r>
              <a:rPr lang="en-US" sz="2400" spc="10" dirty="0" err="1" smtClean="0"/>
              <a:t>utilisation</a:t>
            </a:r>
            <a:r>
              <a:rPr lang="en-US" sz="2400" spc="10" dirty="0" smtClean="0"/>
              <a:t>, the indicative goal for the year 2005 (5 % – 6 % of renewable sources of the gross electricity consumption) has not been fulfilled, which makes achievement of the indicative goal for the year 2010 (8 %) even less possible. On the other hand, </a:t>
            </a:r>
            <a:r>
              <a:rPr lang="en-US" sz="2400" b="1" spc="10" dirty="0" smtClean="0">
                <a:solidFill>
                  <a:srgbClr val="0033CC"/>
                </a:solidFill>
              </a:rPr>
              <a:t>by the year 2010 there will be a positive impact of the Act no. 180/2005 Coll., on the support to electricity generation from renewable sources of energy</a:t>
            </a:r>
            <a:r>
              <a:rPr lang="en-US" sz="2400" spc="10" dirty="0" smtClean="0"/>
              <a:t>. </a:t>
            </a:r>
            <a:endParaRPr lang="en-US" sz="2400" b="1" spc="1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600" dirty="0" smtClean="0"/>
              <a:t>Material and energy demands of production</a:t>
            </a:r>
            <a:endParaRPr lang="en-US" sz="3600" dirty="0"/>
          </a:p>
        </p:txBody>
      </p:sp>
      <p:sp>
        <p:nvSpPr>
          <p:cNvPr id="3" name="Content Placeholder 2"/>
          <p:cNvSpPr>
            <a:spLocks noGrp="1"/>
          </p:cNvSpPr>
          <p:nvPr>
            <p:ph idx="1"/>
          </p:nvPr>
        </p:nvSpPr>
        <p:spPr/>
        <p:txBody>
          <a:bodyPr>
            <a:normAutofit/>
          </a:bodyPr>
          <a:lstStyle/>
          <a:p>
            <a:pPr marL="0"/>
            <a:r>
              <a:rPr lang="en-US" sz="2400" spc="10" dirty="0" smtClean="0"/>
              <a:t>If </a:t>
            </a:r>
            <a:r>
              <a:rPr lang="en-US" sz="2400" spc="10" dirty="0" smtClean="0"/>
              <a:t>energy efficiency is not </a:t>
            </a:r>
            <a:r>
              <a:rPr lang="en-US" sz="2400" spc="10" dirty="0" smtClean="0"/>
              <a:t>supported…</a:t>
            </a:r>
          </a:p>
          <a:p>
            <a:pPr marL="0">
              <a:buNone/>
            </a:pPr>
            <a:r>
              <a:rPr lang="en-US" sz="2400" spc="10" dirty="0" smtClean="0"/>
              <a:t>…..the </a:t>
            </a:r>
            <a:r>
              <a:rPr lang="en-US" sz="2400" spc="10" dirty="0" smtClean="0"/>
              <a:t>industry sector will be burdened with higher operational costs, which will have a direct impact on its competitiveness. </a:t>
            </a:r>
            <a:endParaRPr lang="en-US" sz="2400" spc="10" dirty="0" smtClean="0"/>
          </a:p>
          <a:p>
            <a:pPr marL="0">
              <a:buNone/>
            </a:pPr>
            <a:endParaRPr lang="en-US" sz="2400" spc="10" dirty="0" smtClean="0"/>
          </a:p>
          <a:p>
            <a:pPr marL="0"/>
            <a:r>
              <a:rPr lang="en-US" sz="2400" spc="10" dirty="0" smtClean="0"/>
              <a:t>If </a:t>
            </a:r>
            <a:r>
              <a:rPr lang="en-US" sz="2400" spc="10" dirty="0" smtClean="0"/>
              <a:t>enterprise </a:t>
            </a:r>
            <a:r>
              <a:rPr lang="en-US" sz="2400" spc="10" dirty="0" smtClean="0"/>
              <a:t>use </a:t>
            </a:r>
            <a:r>
              <a:rPr lang="en-US" sz="2400" spc="10" dirty="0" smtClean="0"/>
              <a:t>of renewable sources is not </a:t>
            </a:r>
            <a:r>
              <a:rPr lang="en-US" sz="2400" spc="10" dirty="0" smtClean="0"/>
              <a:t>supported…</a:t>
            </a:r>
          </a:p>
          <a:p>
            <a:pPr marL="0">
              <a:buNone/>
            </a:pPr>
            <a:r>
              <a:rPr lang="en-US" sz="2400" spc="10" dirty="0" smtClean="0"/>
              <a:t>…..the </a:t>
            </a:r>
            <a:r>
              <a:rPr lang="en-US" sz="2400" spc="10" dirty="0" smtClean="0"/>
              <a:t>indicative goal for the year 2010 will not be fulfilled for sure.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Waste production </a:t>
            </a:r>
            <a:endParaRPr lang="en-US" dirty="0"/>
          </a:p>
        </p:txBody>
      </p:sp>
      <p:sp>
        <p:nvSpPr>
          <p:cNvPr id="3" name="Content Placeholder 2"/>
          <p:cNvSpPr>
            <a:spLocks noGrp="1"/>
          </p:cNvSpPr>
          <p:nvPr>
            <p:ph idx="1"/>
          </p:nvPr>
        </p:nvSpPr>
        <p:spPr/>
        <p:txBody>
          <a:bodyPr>
            <a:noAutofit/>
          </a:bodyPr>
          <a:lstStyle/>
          <a:p>
            <a:pPr marL="0">
              <a:buNone/>
            </a:pPr>
            <a:r>
              <a:rPr lang="en-US" sz="2400" dirty="0" smtClean="0">
                <a:solidFill>
                  <a:srgbClr val="FF0000"/>
                </a:solidFill>
              </a:rPr>
              <a:t>In 2002 – 2004, the overall production of wastes per unit of GDP was decreasing at first, but in 2004 there was an increase in comparison with the year 2003</a:t>
            </a:r>
            <a:r>
              <a:rPr lang="en-US" sz="2400" dirty="0" smtClean="0"/>
              <a:t>. On the other hand, if production of wastes is assessed by means of the total production per one inhabitant, there was an increase for this indicator in 2002 – 2004. </a:t>
            </a:r>
          </a:p>
          <a:p>
            <a:pPr marL="0">
              <a:buNone/>
            </a:pPr>
            <a:r>
              <a:rPr lang="en-US" sz="2400" dirty="0" smtClean="0">
                <a:solidFill>
                  <a:srgbClr val="FF0000"/>
                </a:solidFill>
              </a:rPr>
              <a:t>In 2002 – 2004, the proportion of hazardous wastes in the total production was slightly growing. </a:t>
            </a:r>
            <a:r>
              <a:rPr lang="en-US" sz="2400" dirty="0" smtClean="0"/>
              <a:t>The specific production of hazardous wastes per unit of GDP dropped in 2003 and in 2004, it reached the level of the year 2002. The amount of hazardous wastes per one inhabitant decreased in 2003 and in 2004 it exceeded the level of the starting year 2002.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Waste production </a:t>
            </a:r>
            <a:endParaRPr lang="en-US" dirty="0"/>
          </a:p>
        </p:txBody>
      </p:sp>
      <p:sp>
        <p:nvSpPr>
          <p:cNvPr id="3" name="Content Placeholder 2"/>
          <p:cNvSpPr>
            <a:spLocks noGrp="1"/>
          </p:cNvSpPr>
          <p:nvPr>
            <p:ph idx="1"/>
          </p:nvPr>
        </p:nvSpPr>
        <p:spPr/>
        <p:txBody>
          <a:bodyPr>
            <a:normAutofit/>
          </a:bodyPr>
          <a:lstStyle/>
          <a:p>
            <a:pPr marL="0"/>
            <a:r>
              <a:rPr lang="en-US" sz="2400" dirty="0" smtClean="0"/>
              <a:t>Without </a:t>
            </a:r>
            <a:r>
              <a:rPr lang="en-US" sz="2400" dirty="0" smtClean="0"/>
              <a:t>supporting mechanisms and with cross-supporting waste production through the energy utilization of wastes, it is possible to expect their further growth. </a:t>
            </a:r>
            <a:endParaRPr lang="en-US" sz="2400" dirty="0" smtClean="0"/>
          </a:p>
          <a:p>
            <a:pPr marL="0"/>
            <a:endParaRPr lang="en-US" sz="2400" dirty="0" smtClean="0"/>
          </a:p>
          <a:p>
            <a:pPr marL="0"/>
            <a:r>
              <a:rPr lang="en-US" sz="2400" dirty="0" smtClean="0"/>
              <a:t>Without </a:t>
            </a:r>
            <a:r>
              <a:rPr lang="en-US" sz="2400" dirty="0" smtClean="0"/>
              <a:t>supporting more environment-friendly technologies and low-waste technologies, it will not be possible to fulfill </a:t>
            </a:r>
            <a:r>
              <a:rPr lang="en-US" sz="2400" dirty="0" smtClean="0"/>
              <a:t>the </a:t>
            </a:r>
            <a:r>
              <a:rPr lang="en-US" sz="2400" dirty="0" smtClean="0"/>
              <a:t>indicative </a:t>
            </a:r>
            <a:r>
              <a:rPr lang="en-US" sz="2400" dirty="0" smtClean="0"/>
              <a:t>goal on lower waste production.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TotalTime>
  <Words>550</Words>
  <Application>Microsoft Office PowerPoint</Application>
  <PresentationFormat>Předvádění na obrazovce (4:3)</PresentationFormat>
  <Paragraphs>40</Paragraphs>
  <Slides>7</Slides>
  <Notes>0</Notes>
  <HiddenSlides>0</HiddenSlides>
  <MMClips>0</MMClips>
  <ScaleCrop>false</ScaleCrop>
  <HeadingPairs>
    <vt:vector size="4" baseType="variant">
      <vt:variant>
        <vt:lpstr>Motiv</vt:lpstr>
      </vt:variant>
      <vt:variant>
        <vt:i4>1</vt:i4>
      </vt:variant>
      <vt:variant>
        <vt:lpstr>Nadpisy snímků</vt:lpstr>
      </vt:variant>
      <vt:variant>
        <vt:i4>7</vt:i4>
      </vt:variant>
    </vt:vector>
  </HeadingPairs>
  <TitlesOfParts>
    <vt:vector size="8" baseType="lpstr">
      <vt:lpstr>Office Theme</vt:lpstr>
      <vt:lpstr>Case example – Baseline analysis:  SEA OP Enterprise and Innovations Czech Republic  2007 – 2013</vt:lpstr>
      <vt:lpstr>OP Enterprise and Innovations Czech Republic 2007 – 2013</vt:lpstr>
      <vt:lpstr>Evaluation of OPEI´s analytical part</vt:lpstr>
      <vt:lpstr>Material and energy demands of production</vt:lpstr>
      <vt:lpstr>Material and energy demands of production</vt:lpstr>
      <vt:lpstr>Waste production </vt:lpstr>
      <vt:lpstr>Waste production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Martin</cp:lastModifiedBy>
  <cp:revision>94</cp:revision>
  <dcterms:created xsi:type="dcterms:W3CDTF">2013-10-30T11:37:35Z</dcterms:created>
  <dcterms:modified xsi:type="dcterms:W3CDTF">2014-09-25T04:49:40Z</dcterms:modified>
</cp:coreProperties>
</file>