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77" r:id="rId4"/>
    <p:sldId id="258" r:id="rId5"/>
    <p:sldId id="278" r:id="rId6"/>
    <p:sldId id="279" r:id="rId7"/>
    <p:sldId id="28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26" name="Picture 2" descr="Z:\hd\countries\ZZ Multi-country\IMPLEMENTATION\ECRAN 2013 - 2016\Implementation\Visibility\Final\tmn zelena.png"/>
          <p:cNvPicPr>
            <a:picLocks noChangeAspect="1" noChangeArrowheads="1"/>
          </p:cNvPicPr>
          <p:nvPr userDrawn="1"/>
        </p:nvPicPr>
        <p:blipFill>
          <a:blip r:embed="rId13" cstate="print"/>
          <a:srcRect/>
          <a:stretch>
            <a:fillRect/>
          </a:stretch>
        </p:blipFill>
        <p:spPr bwMode="auto">
          <a:xfrm>
            <a:off x="6444208" y="188640"/>
            <a:ext cx="2252663" cy="252413"/>
          </a:xfrm>
          <a:prstGeom prst="rect">
            <a:avLst/>
          </a:prstGeom>
          <a:noFill/>
        </p:spPr>
      </p:pic>
      <p:pic>
        <p:nvPicPr>
          <p:cNvPr id="8" name="Picture 15"/>
          <p:cNvPicPr>
            <a:picLocks noChangeAspect="1" noChangeArrowheads="1"/>
          </p:cNvPicPr>
          <p:nvPr userDrawn="1"/>
        </p:nvPicPr>
        <p:blipFill>
          <a:blip r:embed="rId14" cstate="print">
            <a:lum bright="-12000"/>
          </a:blip>
          <a:srcRect/>
          <a:stretch>
            <a:fillRect/>
          </a:stretch>
        </p:blipFill>
        <p:spPr bwMode="auto">
          <a:xfrm>
            <a:off x="250825" y="6165850"/>
            <a:ext cx="840000" cy="504000"/>
          </a:xfrm>
          <a:prstGeom prst="rect">
            <a:avLst/>
          </a:prstGeom>
          <a:solidFill>
            <a:srgbClr val="FFFFFF">
              <a:alpha val="0"/>
            </a:srgbClr>
          </a:solidFill>
          <a:ln w="9525">
            <a:noFill/>
            <a:miter lim="800000"/>
            <a:headEnd/>
            <a:tailEnd/>
          </a:ln>
        </p:spPr>
      </p:pic>
      <p:sp>
        <p:nvSpPr>
          <p:cNvPr id="9" name="Rectangle 8"/>
          <p:cNvSpPr>
            <a:spLocks noChangeArrowheads="1"/>
          </p:cNvSpPr>
          <p:nvPr userDrawn="1"/>
        </p:nvSpPr>
        <p:spPr bwMode="auto">
          <a:xfrm>
            <a:off x="1094433" y="6424885"/>
            <a:ext cx="2757487" cy="244475"/>
          </a:xfrm>
          <a:prstGeom prst="rect">
            <a:avLst/>
          </a:prstGeom>
          <a:noFill/>
          <a:ln w="9525">
            <a:noFill/>
            <a:miter lim="800000"/>
            <a:headEnd/>
            <a:tailEnd/>
          </a:ln>
        </p:spPr>
        <p:txBody>
          <a:bodyPr wrap="none" anchor="ctr">
            <a:spAutoFit/>
          </a:bodyPr>
          <a:lstStyle/>
          <a:p>
            <a:r>
              <a:rPr lang="en-GB" sz="1000" dirty="0">
                <a:cs typeface="Times New Roman" pitchFamily="18" charset="0"/>
              </a:rPr>
              <a:t> This Project is funded by the European Union</a:t>
            </a:r>
            <a:endParaRPr lang="en-GB" sz="1000" dirty="0"/>
          </a:p>
        </p:txBody>
      </p:sp>
      <p:pic>
        <p:nvPicPr>
          <p:cNvPr id="10" name="Picture 10"/>
          <p:cNvPicPr>
            <a:picLocks noChangeAspect="1" noChangeArrowheads="1"/>
          </p:cNvPicPr>
          <p:nvPr userDrawn="1"/>
        </p:nvPicPr>
        <p:blipFill>
          <a:blip r:embed="rId15" cstate="print"/>
          <a:srcRect/>
          <a:stretch>
            <a:fillRect/>
          </a:stretch>
        </p:blipFill>
        <p:spPr bwMode="auto">
          <a:xfrm>
            <a:off x="4788024" y="6256340"/>
            <a:ext cx="903892" cy="468000"/>
          </a:xfrm>
          <a:prstGeom prst="rect">
            <a:avLst/>
          </a:prstGeom>
          <a:solidFill>
            <a:srgbClr val="FFFFFF"/>
          </a:solidFill>
          <a:ln w="9525">
            <a:noFill/>
            <a:miter lim="800000"/>
            <a:headEnd/>
            <a:tailEnd/>
          </a:ln>
        </p:spPr>
      </p:pic>
      <p:sp>
        <p:nvSpPr>
          <p:cNvPr id="11" name="Rectangle 7"/>
          <p:cNvSpPr>
            <a:spLocks noChangeArrowheads="1"/>
          </p:cNvSpPr>
          <p:nvPr userDrawn="1"/>
        </p:nvSpPr>
        <p:spPr bwMode="auto">
          <a:xfrm>
            <a:off x="5652121" y="6423139"/>
            <a:ext cx="3384375" cy="246221"/>
          </a:xfrm>
          <a:prstGeom prst="rect">
            <a:avLst/>
          </a:prstGeom>
          <a:noFill/>
          <a:ln w="9525">
            <a:noFill/>
            <a:miter lim="800000"/>
            <a:headEnd/>
            <a:tailEnd/>
          </a:ln>
        </p:spPr>
        <p:txBody>
          <a:bodyPr wrap="square" anchor="ctr">
            <a:spAutoFit/>
          </a:bodyPr>
          <a:lstStyle/>
          <a:p>
            <a:r>
              <a:rPr lang="en-GB" sz="1000" kern="1200" dirty="0">
                <a:solidFill>
                  <a:schemeClr val="tx1"/>
                </a:solidFill>
                <a:latin typeface="+mn-lt"/>
                <a:ea typeface="+mn-ea"/>
                <a:cs typeface="Times New Roman" pitchFamily="18" charset="0"/>
              </a:rPr>
              <a:t>Project implemented by Human </a:t>
            </a:r>
            <a:r>
              <a:rPr lang="en-GB" sz="1000" kern="1200" dirty="0" smtClean="0">
                <a:solidFill>
                  <a:schemeClr val="tx1"/>
                </a:solidFill>
                <a:latin typeface="+mn-lt"/>
                <a:ea typeface="+mn-ea"/>
                <a:cs typeface="Times New Roman" pitchFamily="18" charset="0"/>
              </a:rPr>
              <a:t>Dynamics Consortium</a:t>
            </a:r>
            <a:endParaRPr lang="en-GB" sz="1000" kern="1200" dirty="0">
              <a:solidFill>
                <a:schemeClr val="tx1"/>
              </a:solidFill>
              <a:latin typeface="+mn-lt"/>
              <a:ea typeface="+mn-ea"/>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2816"/>
            <a:ext cx="7772400" cy="1470025"/>
          </a:xfrm>
        </p:spPr>
        <p:txBody>
          <a:bodyPr>
            <a:normAutofit fontScale="90000"/>
          </a:bodyPr>
          <a:lstStyle/>
          <a:p>
            <a:r>
              <a:rPr lang="en-GB" dirty="0" smtClean="0"/>
              <a:t>Case example – Impacts analysis: </a:t>
            </a:r>
            <a:br>
              <a:rPr lang="en-GB" dirty="0" smtClean="0"/>
            </a:br>
            <a:r>
              <a:rPr lang="en-US" dirty="0" smtClean="0"/>
              <a:t>SEA </a:t>
            </a:r>
            <a:r>
              <a:rPr lang="en-US" dirty="0" smtClean="0"/>
              <a:t>for </a:t>
            </a:r>
            <a:r>
              <a:rPr lang="en-US" dirty="0" err="1" smtClean="0"/>
              <a:t>Krasna</a:t>
            </a:r>
            <a:r>
              <a:rPr lang="en-US" dirty="0" smtClean="0"/>
              <a:t> </a:t>
            </a:r>
            <a:r>
              <a:rPr lang="en-US" dirty="0" err="1" smtClean="0"/>
              <a:t>Hora</a:t>
            </a:r>
            <a:r>
              <a:rPr lang="en-US" dirty="0" smtClean="0"/>
              <a:t> municipal spatial plan</a:t>
            </a:r>
            <a:endParaRPr lang="en-US" dirty="0"/>
          </a:p>
        </p:txBody>
      </p:sp>
      <p:sp>
        <p:nvSpPr>
          <p:cNvPr id="3" name="Subtitle 2"/>
          <p:cNvSpPr>
            <a:spLocks noGrp="1"/>
          </p:cNvSpPr>
          <p:nvPr>
            <p:ph type="subTitle" idx="1"/>
          </p:nvPr>
        </p:nvSpPr>
        <p:spPr>
          <a:xfrm>
            <a:off x="1403648" y="4293096"/>
            <a:ext cx="6400800" cy="1752600"/>
          </a:xfrm>
        </p:spPr>
        <p:txBody>
          <a:bodyPr/>
          <a:lstStyle/>
          <a:p>
            <a:r>
              <a:rPr lang="cs-CZ" dirty="0" smtClean="0"/>
              <a:t>Podgorica, September </a:t>
            </a:r>
            <a:r>
              <a:rPr lang="en-GB" dirty="0" smtClean="0"/>
              <a:t>23 – 26, </a:t>
            </a:r>
            <a:r>
              <a:rPr lang="en-US" dirty="0" smtClean="0"/>
              <a:t>2014</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cstate="print"/>
          <a:srcRect/>
          <a:stretch>
            <a:fillRect/>
          </a:stretch>
        </p:blipFill>
        <p:spPr bwMode="auto">
          <a:xfrm>
            <a:off x="251520" y="188640"/>
            <a:ext cx="8640960" cy="648072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cstate="print"/>
          <a:srcRect/>
          <a:stretch>
            <a:fillRect/>
          </a:stretch>
        </p:blipFill>
        <p:spPr bwMode="auto">
          <a:xfrm>
            <a:off x="179513" y="188640"/>
            <a:ext cx="8784976" cy="6563632"/>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Main features of spatial plan</a:t>
            </a:r>
            <a:endParaRPr lang="en-US" dirty="0"/>
          </a:p>
        </p:txBody>
      </p:sp>
      <p:sp>
        <p:nvSpPr>
          <p:cNvPr id="5" name="Content Placeholder 2"/>
          <p:cNvSpPr>
            <a:spLocks noGrp="1"/>
          </p:cNvSpPr>
          <p:nvPr>
            <p:ph idx="1"/>
          </p:nvPr>
        </p:nvSpPr>
        <p:spPr>
          <a:xfrm>
            <a:off x="457200" y="1556793"/>
            <a:ext cx="8229600" cy="4824536"/>
          </a:xfrm>
        </p:spPr>
        <p:txBody>
          <a:bodyPr>
            <a:normAutofit/>
          </a:bodyPr>
          <a:lstStyle/>
          <a:p>
            <a:r>
              <a:rPr lang="en-US" sz="2200" dirty="0" smtClean="0"/>
              <a:t>Amendments of existing plan</a:t>
            </a:r>
          </a:p>
          <a:p>
            <a:pPr lvl="1"/>
            <a:r>
              <a:rPr lang="en-US" sz="2200" dirty="0" smtClean="0"/>
              <a:t>Aim is to “examine and modify current functions of certain localities and to identify new areas for urbanization”</a:t>
            </a:r>
          </a:p>
          <a:p>
            <a:pPr lvl="1"/>
            <a:r>
              <a:rPr lang="en-US" sz="2200" dirty="0" smtClean="0"/>
              <a:t>Purpose is to “define new localities for building, for additional service functions in municipality, and other areas for small businesses and manufactures, which will provide new working places in the area. Important is also recreational function”. </a:t>
            </a:r>
          </a:p>
          <a:p>
            <a:pPr lvl="1"/>
            <a:r>
              <a:rPr lang="en-US" sz="2200" b="1" dirty="0" smtClean="0">
                <a:solidFill>
                  <a:srgbClr val="0033CC"/>
                </a:solidFill>
              </a:rPr>
              <a:t>Altogether 11 localities proposed to be modified </a:t>
            </a:r>
            <a:r>
              <a:rPr lang="en-US" sz="2200" dirty="0" smtClean="0"/>
              <a:t>(i.e. to change their function)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8834" name="Group 2"/>
          <p:cNvGraphicFramePr>
            <a:graphicFrameLocks noGrp="1"/>
          </p:cNvGraphicFramePr>
          <p:nvPr/>
        </p:nvGraphicFramePr>
        <p:xfrm>
          <a:off x="0" y="0"/>
          <a:ext cx="9144000" cy="6858000"/>
        </p:xfrm>
        <a:graphic>
          <a:graphicData uri="http://schemas.openxmlformats.org/drawingml/2006/table">
            <a:tbl>
              <a:tblPr/>
              <a:tblGrid>
                <a:gridCol w="1835150"/>
                <a:gridCol w="7308850"/>
              </a:tblGrid>
              <a:tr h="1492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rgbClr val="000000"/>
                          </a:solidFill>
                          <a:effectLst/>
                          <a:latin typeface="+mn-lt"/>
                          <a:cs typeface="Times New Roman" pitchFamily="18" charset="0"/>
                        </a:rPr>
                        <a:t>Landscape</a:t>
                      </a:r>
                      <a:endParaRPr kumimoji="0" lang="cs-CZ" sz="2000" b="0" i="0" u="none" strike="noStrike" cap="none" normalizeH="0" baseline="0" dirty="0" smtClean="0">
                        <a:ln>
                          <a:noFill/>
                        </a:ln>
                        <a:solidFill>
                          <a:schemeClr val="tx1"/>
                        </a:solidFill>
                        <a:effectLst/>
                        <a:latin typeface="+mn-lt"/>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smtClean="0">
                          <a:ln>
                            <a:noFill/>
                          </a:ln>
                          <a:solidFill>
                            <a:schemeClr val="tx1"/>
                          </a:solidFill>
                          <a:effectLst/>
                          <a:latin typeface="+mn-lt"/>
                          <a:cs typeface="Times New Roman" pitchFamily="18" charset="0"/>
                        </a:rPr>
                        <a:t>Likely adverse impact </a:t>
                      </a:r>
                      <a:r>
                        <a:rPr kumimoji="0" lang="cs-CZ" sz="2000" b="1" i="0" u="none" strike="noStrike" cap="none" normalizeH="0" baseline="0" smtClean="0">
                          <a:ln>
                            <a:noFill/>
                          </a:ln>
                          <a:solidFill>
                            <a:schemeClr val="tx1"/>
                          </a:solidFill>
                          <a:effectLst/>
                          <a:latin typeface="+mn-lt"/>
                          <a:cs typeface="Times New Roman" pitchFamily="18" charset="0"/>
                        </a:rPr>
                        <a:t>(</a:t>
                      </a:r>
                      <a:r>
                        <a:rPr kumimoji="0" lang="en-GB" sz="2000" b="1" i="0" u="none" strike="noStrike" cap="none" normalizeH="0" baseline="0" smtClean="0">
                          <a:ln>
                            <a:noFill/>
                          </a:ln>
                          <a:solidFill>
                            <a:schemeClr val="tx1"/>
                          </a:solidFill>
                          <a:effectLst/>
                          <a:latin typeface="+mn-lt"/>
                          <a:cs typeface="Times New Roman" pitchFamily="18" charset="0"/>
                        </a:rPr>
                        <a:t>less significant, direct, permanent</a:t>
                      </a:r>
                      <a:r>
                        <a:rPr kumimoji="0" lang="cs-CZ" sz="2000" b="1" i="0" u="none" strike="noStrike" cap="none" normalizeH="0" baseline="0" smtClean="0">
                          <a:ln>
                            <a:noFill/>
                          </a:ln>
                          <a:solidFill>
                            <a:schemeClr val="tx1"/>
                          </a:solidFill>
                          <a:effectLst/>
                          <a:latin typeface="+mn-lt"/>
                          <a:cs typeface="Times New Roman" pitchFamily="18" charset="0"/>
                        </a:rPr>
                        <a:t>);</a:t>
                      </a:r>
                      <a:r>
                        <a:rPr kumimoji="0" lang="cs-CZ" sz="2000" b="0" i="0" u="none" strike="noStrike" cap="none" normalizeH="0" baseline="0" smtClean="0">
                          <a:ln>
                            <a:noFill/>
                          </a:ln>
                          <a:solidFill>
                            <a:schemeClr val="tx1"/>
                          </a:solidFill>
                          <a:effectLst/>
                          <a:latin typeface="+mn-lt"/>
                          <a:cs typeface="Times New Roman" pitchFamily="18" charset="0"/>
                        </a:rPr>
                        <a:t> </a:t>
                      </a:r>
                      <a:r>
                        <a:rPr kumimoji="0" lang="en-GB" sz="2000" b="0" i="0" u="none" strike="noStrike" cap="none" normalizeH="0" baseline="0" smtClean="0">
                          <a:ln>
                            <a:noFill/>
                          </a:ln>
                          <a:solidFill>
                            <a:schemeClr val="tx1"/>
                          </a:solidFill>
                          <a:effectLst/>
                          <a:latin typeface="+mn-lt"/>
                          <a:cs typeface="Times New Roman" pitchFamily="18" charset="0"/>
                        </a:rPr>
                        <a:t>location close to inhabited area can cause local change of the landscape character, area use shall not include large buildings.</a:t>
                      </a:r>
                      <a:endParaRPr kumimoji="0" lang="cs-CZ" sz="2000" b="0" i="0" u="none" strike="noStrike" cap="none" normalizeH="0" baseline="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93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rgbClr val="000000"/>
                          </a:solidFill>
                          <a:effectLst/>
                          <a:latin typeface="+mn-lt"/>
                          <a:cs typeface="Times New Roman" pitchFamily="18" charset="0"/>
                        </a:rPr>
                        <a:t>Soil </a:t>
                      </a:r>
                      <a:r>
                        <a:rPr kumimoji="0" lang="cs-CZ" sz="2000" b="0" i="0" u="none" strike="noStrike" cap="none" normalizeH="0" baseline="0" smtClean="0">
                          <a:ln>
                            <a:noFill/>
                          </a:ln>
                          <a:solidFill>
                            <a:srgbClr val="000000"/>
                          </a:solidFill>
                          <a:effectLst/>
                          <a:latin typeface="+mn-lt"/>
                          <a:cs typeface="Times New Roman" pitchFamily="18" charset="0"/>
                        </a:rPr>
                        <a:t> </a:t>
                      </a:r>
                      <a:endParaRPr kumimoji="0" lang="cs-CZ" sz="2000" b="0" i="0" u="none" strike="noStrike" cap="none" normalizeH="0" baseline="0" smtClean="0">
                        <a:ln>
                          <a:noFill/>
                        </a:ln>
                        <a:solidFill>
                          <a:schemeClr val="tx1"/>
                        </a:solidFill>
                        <a:effectLst/>
                        <a:latin typeface="+mn-lt"/>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dirty="0" smtClean="0">
                          <a:ln>
                            <a:noFill/>
                          </a:ln>
                          <a:solidFill>
                            <a:schemeClr val="tx1"/>
                          </a:solidFill>
                          <a:effectLst/>
                          <a:latin typeface="+mn-lt"/>
                          <a:cs typeface="Times New Roman" pitchFamily="18" charset="0"/>
                        </a:rPr>
                        <a:t>Likely adverse impact </a:t>
                      </a:r>
                      <a:r>
                        <a:rPr kumimoji="0" lang="cs-CZ" sz="2000" b="1" i="0" u="none" strike="noStrike" cap="none" normalizeH="0" baseline="0" dirty="0" smtClean="0">
                          <a:ln>
                            <a:noFill/>
                          </a:ln>
                          <a:solidFill>
                            <a:schemeClr val="tx1"/>
                          </a:solidFill>
                          <a:effectLst/>
                          <a:latin typeface="+mn-lt"/>
                          <a:cs typeface="Times New Roman" pitchFamily="18" charset="0"/>
                        </a:rPr>
                        <a:t>(</a:t>
                      </a:r>
                      <a:r>
                        <a:rPr kumimoji="0" lang="en-GB" sz="2000" b="1" i="0" u="none" strike="noStrike" cap="none" normalizeH="0" baseline="0" dirty="0" smtClean="0">
                          <a:ln>
                            <a:noFill/>
                          </a:ln>
                          <a:solidFill>
                            <a:schemeClr val="tx1"/>
                          </a:solidFill>
                          <a:effectLst/>
                          <a:latin typeface="+mn-lt"/>
                          <a:cs typeface="Times New Roman" pitchFamily="18" charset="0"/>
                        </a:rPr>
                        <a:t>less significant, direct, permanent</a:t>
                      </a:r>
                      <a:r>
                        <a:rPr kumimoji="0" lang="cs-CZ" sz="2000" b="1" i="0" u="none" strike="noStrike" cap="none" normalizeH="0" baseline="0" dirty="0" smtClean="0">
                          <a:ln>
                            <a:noFill/>
                          </a:ln>
                          <a:solidFill>
                            <a:schemeClr val="tx1"/>
                          </a:solidFill>
                          <a:effectLst/>
                          <a:latin typeface="+mn-lt"/>
                          <a:cs typeface="Times New Roman" pitchFamily="18" charset="0"/>
                        </a:rPr>
                        <a:t>);</a:t>
                      </a:r>
                      <a:r>
                        <a:rPr kumimoji="0" lang="cs-CZ" sz="2000" b="0" i="0" u="none" strike="noStrike" cap="none" normalizeH="0" baseline="0" dirty="0" smtClean="0">
                          <a:ln>
                            <a:noFill/>
                          </a:ln>
                          <a:solidFill>
                            <a:schemeClr val="tx1"/>
                          </a:solidFill>
                          <a:effectLst/>
                          <a:latin typeface="+mn-lt"/>
                          <a:cs typeface="Times New Roman" pitchFamily="18" charset="0"/>
                        </a:rPr>
                        <a:t> </a:t>
                      </a:r>
                      <a:r>
                        <a:rPr kumimoji="0" lang="en-GB" sz="2000" b="0" i="0" u="none" strike="noStrike" cap="none" normalizeH="0" baseline="0" dirty="0" smtClean="0">
                          <a:ln>
                            <a:noFill/>
                          </a:ln>
                          <a:solidFill>
                            <a:schemeClr val="tx1"/>
                          </a:solidFill>
                          <a:effectLst/>
                          <a:latin typeface="+mn-lt"/>
                          <a:cs typeface="Times New Roman" pitchFamily="18" charset="0"/>
                        </a:rPr>
                        <a:t>change will cause degradation of agriculture land (total area </a:t>
                      </a:r>
                      <a:r>
                        <a:rPr kumimoji="0" lang="cs-CZ" sz="2000" b="0" i="0" u="none" strike="noStrike" cap="none" normalizeH="0" baseline="0" dirty="0" smtClean="0">
                          <a:ln>
                            <a:noFill/>
                          </a:ln>
                          <a:solidFill>
                            <a:schemeClr val="tx1"/>
                          </a:solidFill>
                          <a:effectLst/>
                          <a:latin typeface="+mn-lt"/>
                          <a:cs typeface="Times New Roman" pitchFamily="18" charset="0"/>
                        </a:rPr>
                        <a:t>2,11 ha</a:t>
                      </a:r>
                      <a:r>
                        <a:rPr kumimoji="0" lang="en-GB" sz="2000" b="0" i="0" u="none" strike="noStrike" cap="none" normalizeH="0" baseline="0" dirty="0" smtClean="0">
                          <a:ln>
                            <a:noFill/>
                          </a:ln>
                          <a:solidFill>
                            <a:schemeClr val="tx1"/>
                          </a:solidFill>
                          <a:effectLst/>
                          <a:latin typeface="+mn-lt"/>
                          <a:cs typeface="Times New Roman" pitchFamily="18" charset="0"/>
                        </a:rPr>
                        <a:t>)</a:t>
                      </a:r>
                      <a:r>
                        <a:rPr kumimoji="0" lang="cs-CZ" sz="2000" b="0" i="0" u="none" strike="noStrike" cap="none" normalizeH="0" baseline="0" dirty="0" smtClean="0">
                          <a:ln>
                            <a:noFill/>
                          </a:ln>
                          <a:solidFill>
                            <a:schemeClr val="tx1"/>
                          </a:solidFill>
                          <a:effectLst/>
                          <a:latin typeface="+mn-lt"/>
                          <a:cs typeface="Times New Roman" pitchFamily="18" charset="0"/>
                        </a:rPr>
                        <a:t>, </a:t>
                      </a:r>
                      <a:r>
                        <a:rPr kumimoji="0" lang="en-GB" sz="2000" b="0" i="0" u="none" strike="noStrike" cap="none" normalizeH="0" baseline="0" dirty="0" smtClean="0">
                          <a:ln>
                            <a:noFill/>
                          </a:ln>
                          <a:solidFill>
                            <a:schemeClr val="tx1"/>
                          </a:solidFill>
                          <a:effectLst/>
                          <a:latin typeface="+mn-lt"/>
                          <a:cs typeface="Times New Roman" pitchFamily="18" charset="0"/>
                        </a:rPr>
                        <a:t>it can also cause soil pollution. </a:t>
                      </a:r>
                      <a:endParaRPr kumimoji="0" lang="cs-CZ" sz="2000" b="0" i="0" u="none" strike="noStrike" cap="none" normalizeH="0" baseline="0" dirty="0" smtClean="0">
                        <a:ln>
                          <a:noFill/>
                        </a:ln>
                        <a:solidFill>
                          <a:schemeClr val="tx1"/>
                        </a:solidFill>
                        <a:effectLst/>
                        <a:latin typeface="+mn-lt"/>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71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rgbClr val="000000"/>
                          </a:solidFill>
                          <a:effectLst/>
                          <a:latin typeface="+mn-lt"/>
                          <a:cs typeface="Times New Roman" pitchFamily="18" charset="0"/>
                        </a:rPr>
                        <a:t>Public health </a:t>
                      </a:r>
                      <a:endParaRPr kumimoji="0" lang="cs-CZ" sz="2000" b="0" i="0" u="none" strike="noStrike" cap="none" normalizeH="0" baseline="0" smtClean="0">
                        <a:ln>
                          <a:noFill/>
                        </a:ln>
                        <a:solidFill>
                          <a:schemeClr val="tx1"/>
                        </a:solidFill>
                        <a:effectLst/>
                        <a:latin typeface="+mn-lt"/>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000000"/>
                          </a:solidFill>
                          <a:effectLst/>
                          <a:latin typeface="+mn-lt"/>
                          <a:cs typeface="Times New Roman" pitchFamily="18" charset="0"/>
                        </a:rPr>
                        <a:t>Likely adverse impact </a:t>
                      </a:r>
                      <a:r>
                        <a:rPr kumimoji="0" lang="cs-CZ" sz="2000" b="1" i="0" u="none" strike="noStrike" cap="none" normalizeH="0" baseline="0" dirty="0" smtClean="0">
                          <a:ln>
                            <a:noFill/>
                          </a:ln>
                          <a:solidFill>
                            <a:srgbClr val="000000"/>
                          </a:solidFill>
                          <a:effectLst/>
                          <a:latin typeface="+mn-lt"/>
                          <a:cs typeface="Times New Roman" pitchFamily="18" charset="0"/>
                        </a:rPr>
                        <a:t>(</a:t>
                      </a:r>
                      <a:r>
                        <a:rPr kumimoji="0" lang="en-GB" sz="2000" b="1" i="0" u="none" strike="noStrike" cap="none" normalizeH="0" baseline="0" dirty="0" smtClean="0">
                          <a:ln>
                            <a:noFill/>
                          </a:ln>
                          <a:solidFill>
                            <a:srgbClr val="000000"/>
                          </a:solidFill>
                          <a:effectLst/>
                          <a:latin typeface="+mn-lt"/>
                          <a:cs typeface="Times New Roman" pitchFamily="18" charset="0"/>
                        </a:rPr>
                        <a:t>secondary, short-term, temporary)</a:t>
                      </a:r>
                      <a:r>
                        <a:rPr kumimoji="0" lang="cs-CZ" sz="2000" b="1" i="0" u="none" strike="noStrike" cap="none" normalizeH="0" baseline="0" dirty="0" smtClean="0">
                          <a:ln>
                            <a:noFill/>
                          </a:ln>
                          <a:solidFill>
                            <a:srgbClr val="000000"/>
                          </a:solidFill>
                          <a:effectLst/>
                          <a:latin typeface="+mn-lt"/>
                          <a:cs typeface="Times New Roman" pitchFamily="18" charset="0"/>
                        </a:rPr>
                        <a:t>; </a:t>
                      </a:r>
                      <a:r>
                        <a:rPr kumimoji="0" lang="en-GB" sz="2000" b="0" i="0" u="none" strike="noStrike" cap="none" normalizeH="0" baseline="0" dirty="0" smtClean="0">
                          <a:ln>
                            <a:noFill/>
                          </a:ln>
                          <a:solidFill>
                            <a:srgbClr val="000000"/>
                          </a:solidFill>
                          <a:effectLst/>
                          <a:latin typeface="+mn-lt"/>
                          <a:cs typeface="Times New Roman" pitchFamily="18" charset="0"/>
                        </a:rPr>
                        <a:t>change can cause higher emissions to the air and noise from manufacture and  traffic. Since location neighbours with houses, its necessary to minimize these impacts (to move facility further from houses, find better transport connection, to implement “green belt”). Specific impact to the public health depend on the specific type of manufacture, and have to be addressed in detail within further procedures (building permits and EIA). </a:t>
                      </a:r>
                      <a:endParaRPr kumimoji="0" lang="cs-CZ" sz="20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67544" y="908720"/>
            <a:ext cx="8203956" cy="652934"/>
          </a:xfrm>
        </p:spPr>
        <p:txBody>
          <a:bodyPr>
            <a:normAutofit fontScale="90000"/>
          </a:bodyPr>
          <a:lstStyle/>
          <a:p>
            <a:r>
              <a:rPr lang="en-GB" dirty="0" smtClean="0"/>
              <a:t>Proposed mitigation</a:t>
            </a:r>
            <a:endParaRPr lang="en-GB" dirty="0"/>
          </a:p>
        </p:txBody>
      </p:sp>
      <p:sp>
        <p:nvSpPr>
          <p:cNvPr id="3" name="Ograda vsebine 2"/>
          <p:cNvSpPr>
            <a:spLocks noGrp="1"/>
          </p:cNvSpPr>
          <p:nvPr>
            <p:ph idx="1"/>
          </p:nvPr>
        </p:nvSpPr>
        <p:spPr>
          <a:xfrm>
            <a:off x="457200" y="1628800"/>
            <a:ext cx="8229600" cy="4032448"/>
          </a:xfrm>
        </p:spPr>
        <p:txBody>
          <a:bodyPr>
            <a:normAutofit/>
          </a:bodyPr>
          <a:lstStyle/>
          <a:p>
            <a:pPr>
              <a:spcAft>
                <a:spcPts val="600"/>
              </a:spcAft>
            </a:pPr>
            <a:r>
              <a:rPr lang="en-US" sz="2400" dirty="0" smtClean="0"/>
              <a:t>To exclude of 1 location from the plan</a:t>
            </a:r>
          </a:p>
          <a:p>
            <a:pPr>
              <a:spcAft>
                <a:spcPts val="600"/>
              </a:spcAft>
            </a:pPr>
            <a:r>
              <a:rPr lang="en-US" sz="2400" dirty="0" smtClean="0"/>
              <a:t>To modify 3 locations (area reduction, different land-use) </a:t>
            </a:r>
          </a:p>
          <a:p>
            <a:pPr>
              <a:spcAft>
                <a:spcPts val="600"/>
              </a:spcAft>
            </a:pPr>
            <a:r>
              <a:rPr lang="en-US" sz="2400" dirty="0" smtClean="0"/>
              <a:t>To modify some project proposed for implementation on selected locations</a:t>
            </a:r>
          </a:p>
          <a:p>
            <a:pPr>
              <a:spcAft>
                <a:spcPts val="600"/>
              </a:spcAft>
            </a:pPr>
            <a:r>
              <a:rPr lang="en-US" sz="2400" dirty="0" smtClean="0"/>
              <a:t>+ conditions for implementation </a:t>
            </a:r>
          </a:p>
        </p:txBody>
      </p:sp>
      <p:sp>
        <p:nvSpPr>
          <p:cNvPr id="4" name="Ograda številke diapozitiva 3"/>
          <p:cNvSpPr>
            <a:spLocks noGrp="1"/>
          </p:cNvSpPr>
          <p:nvPr>
            <p:ph type="sldNum" sz="quarter" idx="11"/>
          </p:nvPr>
        </p:nvSpPr>
        <p:spPr/>
        <p:txBody>
          <a:bodyPr/>
          <a:lstStyle/>
          <a:p>
            <a:pPr>
              <a:defRPr/>
            </a:pPr>
            <a:r>
              <a:rPr lang="cs-CZ" smtClean="0"/>
              <a:t> Slide </a:t>
            </a:r>
            <a:fld id="{CCE01C40-9727-46F1-9F43-C2C781E05A08}" type="slidenum">
              <a:rPr lang="cs-CZ" smtClean="0"/>
              <a:pPr>
                <a:defRPr/>
              </a:pPr>
              <a:t>6</a:t>
            </a:fld>
            <a:endParaRPr lang="cs-CZ"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67544" y="908720"/>
            <a:ext cx="8203956" cy="652934"/>
          </a:xfrm>
        </p:spPr>
        <p:txBody>
          <a:bodyPr>
            <a:normAutofit fontScale="90000"/>
          </a:bodyPr>
          <a:lstStyle/>
          <a:p>
            <a:r>
              <a:rPr lang="en-GB" dirty="0" smtClean="0"/>
              <a:t>Conditions for implementation </a:t>
            </a:r>
            <a:endParaRPr lang="en-GB" dirty="0"/>
          </a:p>
        </p:txBody>
      </p:sp>
      <p:sp>
        <p:nvSpPr>
          <p:cNvPr id="3" name="Ograda vsebine 2"/>
          <p:cNvSpPr>
            <a:spLocks noGrp="1"/>
          </p:cNvSpPr>
          <p:nvPr>
            <p:ph idx="1"/>
          </p:nvPr>
        </p:nvSpPr>
        <p:spPr>
          <a:xfrm>
            <a:off x="457200" y="1628800"/>
            <a:ext cx="8229600" cy="4032448"/>
          </a:xfrm>
        </p:spPr>
        <p:txBody>
          <a:bodyPr>
            <a:normAutofit/>
          </a:bodyPr>
          <a:lstStyle/>
          <a:p>
            <a:pPr>
              <a:spcAft>
                <a:spcPts val="600"/>
              </a:spcAft>
            </a:pPr>
            <a:r>
              <a:rPr lang="en-US" sz="2200" dirty="0" smtClean="0"/>
              <a:t>Due to close location to inhabited area, its necessary to conduct detail noise and emission study before the project implementation. Study has to include also assessment of potential cumulative impacts with already existing agriculture production. </a:t>
            </a:r>
          </a:p>
          <a:p>
            <a:pPr>
              <a:spcAft>
                <a:spcPts val="600"/>
              </a:spcAft>
            </a:pPr>
            <a:r>
              <a:rPr lang="en-US" sz="2200" dirty="0" smtClean="0"/>
              <a:t>The most noisy parts of the manufacture place as far from the inhabited area as possible</a:t>
            </a:r>
          </a:p>
          <a:p>
            <a:pPr>
              <a:spcAft>
                <a:spcPts val="600"/>
              </a:spcAft>
            </a:pPr>
            <a:r>
              <a:rPr lang="en-US" sz="2200" dirty="0" smtClean="0"/>
              <a:t>The separate family houses from the manufacture by “green belt”</a:t>
            </a:r>
          </a:p>
          <a:p>
            <a:pPr>
              <a:spcAft>
                <a:spcPts val="600"/>
              </a:spcAft>
            </a:pPr>
            <a:r>
              <a:rPr lang="en-US" sz="2200" dirty="0" smtClean="0"/>
              <a:t>To save trees along the road</a:t>
            </a:r>
          </a:p>
          <a:p>
            <a:pPr>
              <a:spcAft>
                <a:spcPts val="600"/>
              </a:spcAft>
            </a:pPr>
            <a:r>
              <a:rPr lang="en-US" sz="2200" dirty="0" smtClean="0"/>
              <a:t>To solve waste water and rain water management before initiation of development of the area</a:t>
            </a:r>
          </a:p>
        </p:txBody>
      </p:sp>
      <p:sp>
        <p:nvSpPr>
          <p:cNvPr id="4" name="Ograda številke diapozitiva 3"/>
          <p:cNvSpPr>
            <a:spLocks noGrp="1"/>
          </p:cNvSpPr>
          <p:nvPr>
            <p:ph type="sldNum" sz="quarter" idx="11"/>
          </p:nvPr>
        </p:nvSpPr>
        <p:spPr/>
        <p:txBody>
          <a:bodyPr/>
          <a:lstStyle/>
          <a:p>
            <a:pPr>
              <a:defRPr/>
            </a:pPr>
            <a:r>
              <a:rPr lang="cs-CZ" smtClean="0"/>
              <a:t> Slide </a:t>
            </a:r>
            <a:fld id="{CCE01C40-9727-46F1-9F43-C2C781E05A08}" type="slidenum">
              <a:rPr lang="cs-CZ" smtClean="0"/>
              <a:pPr>
                <a:defRPr/>
              </a:pPr>
              <a:t>7</a:t>
            </a:fld>
            <a:endParaRPr lang="cs-CZ"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752</TotalTime>
  <Words>387</Words>
  <Application>Microsoft Office PowerPoint</Application>
  <PresentationFormat>Předvádění na obrazovce (4:3)</PresentationFormat>
  <Paragraphs>26</Paragraphs>
  <Slides>7</Slides>
  <Notes>0</Notes>
  <HiddenSlides>0</HiddenSlides>
  <MMClips>0</MMClips>
  <ScaleCrop>false</ScaleCrop>
  <HeadingPairs>
    <vt:vector size="4" baseType="variant">
      <vt:variant>
        <vt:lpstr>Motiv</vt:lpstr>
      </vt:variant>
      <vt:variant>
        <vt:i4>1</vt:i4>
      </vt:variant>
      <vt:variant>
        <vt:lpstr>Nadpisy snímků</vt:lpstr>
      </vt:variant>
      <vt:variant>
        <vt:i4>7</vt:i4>
      </vt:variant>
    </vt:vector>
  </HeadingPairs>
  <TitlesOfParts>
    <vt:vector size="8" baseType="lpstr">
      <vt:lpstr>Office Theme</vt:lpstr>
      <vt:lpstr>Case example – Impacts analysis:  SEA for Krasna Hora municipal spatial plan</vt:lpstr>
      <vt:lpstr>Snímek 2</vt:lpstr>
      <vt:lpstr>Snímek 3</vt:lpstr>
      <vt:lpstr>Main features of spatial plan</vt:lpstr>
      <vt:lpstr>Snímek 5</vt:lpstr>
      <vt:lpstr>Proposed mitigation</vt:lpstr>
      <vt:lpstr>Conditions for implementation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ruza</dc:creator>
  <cp:lastModifiedBy>Martin</cp:lastModifiedBy>
  <cp:revision>98</cp:revision>
  <dcterms:created xsi:type="dcterms:W3CDTF">2013-10-30T11:37:35Z</dcterms:created>
  <dcterms:modified xsi:type="dcterms:W3CDTF">2014-09-25T04:57:13Z</dcterms:modified>
</cp:coreProperties>
</file>