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9" r:id="rId3"/>
    <p:sldId id="262" r:id="rId4"/>
    <p:sldId id="260" r:id="rId5"/>
    <p:sldId id="257" r:id="rId6"/>
    <p:sldId id="278" r:id="rId7"/>
    <p:sldId id="273" r:id="rId8"/>
    <p:sldId id="267" r:id="rId9"/>
    <p:sldId id="258" r:id="rId10"/>
    <p:sldId id="283" r:id="rId11"/>
    <p:sldId id="281" r:id="rId12"/>
    <p:sldId id="269" r:id="rId13"/>
    <p:sldId id="271" r:id="rId14"/>
    <p:sldId id="266" r:id="rId15"/>
    <p:sldId id="284" r:id="rId16"/>
    <p:sldId id="265" r:id="rId17"/>
    <p:sldId id="282" r:id="rId18"/>
    <p:sldId id="264" r:id="rId19"/>
    <p:sldId id="277" r:id="rId20"/>
    <p:sldId id="272" r:id="rId21"/>
    <p:sldId id="276" r:id="rId22"/>
    <p:sldId id="263" r:id="rId23"/>
    <p:sldId id="270" r:id="rId24"/>
    <p:sldId id="274" r:id="rId25"/>
    <p:sldId id="285" r:id="rId26"/>
    <p:sldId id="275" r:id="rId27"/>
    <p:sldId id="280" r:id="rId28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5FCBFB-45B6-484D-AAEE-C9A3C5966DBB}" type="datetimeFigureOut">
              <a:rPr lang="hu-HU" smtClean="0"/>
              <a:pPr/>
              <a:t>2014.09.22.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BC1B-1615-4C54-ADE0-E74B469DD9BF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ABC1B-1615-4C54-ADE0-E74B469DD9BF}" type="slidenum">
              <a:rPr lang="hu-HU" smtClean="0"/>
              <a:pPr/>
              <a:t>1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ABC1B-1615-4C54-ADE0-E74B469DD9BF}" type="slidenum">
              <a:rPr lang="hu-HU" smtClean="0"/>
              <a:pPr/>
              <a:t>5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1FAA-AD01-4AC3-AF0B-7B80B7CA93C1}" type="datetimeFigureOut">
              <a:rPr lang="hu-HU" smtClean="0"/>
              <a:pPr/>
              <a:t>2014.09.22.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D5DC-099A-4F8B-9B01-1CD412091F5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1FAA-AD01-4AC3-AF0B-7B80B7CA93C1}" type="datetimeFigureOut">
              <a:rPr lang="hu-HU" smtClean="0"/>
              <a:pPr/>
              <a:t>2014.09.22.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D5DC-099A-4F8B-9B01-1CD412091F5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1FAA-AD01-4AC3-AF0B-7B80B7CA93C1}" type="datetimeFigureOut">
              <a:rPr lang="hu-HU" smtClean="0"/>
              <a:pPr/>
              <a:t>2014.09.22.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D5DC-099A-4F8B-9B01-1CD412091F5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1FAA-AD01-4AC3-AF0B-7B80B7CA93C1}" type="datetimeFigureOut">
              <a:rPr lang="hu-HU" smtClean="0"/>
              <a:pPr/>
              <a:t>2014.09.22.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D5DC-099A-4F8B-9B01-1CD412091F5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1FAA-AD01-4AC3-AF0B-7B80B7CA93C1}" type="datetimeFigureOut">
              <a:rPr lang="hu-HU" smtClean="0"/>
              <a:pPr/>
              <a:t>2014.09.22.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D5DC-099A-4F8B-9B01-1CD412091F5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1FAA-AD01-4AC3-AF0B-7B80B7CA93C1}" type="datetimeFigureOut">
              <a:rPr lang="hu-HU" smtClean="0"/>
              <a:pPr/>
              <a:t>2014.09.22.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D5DC-099A-4F8B-9B01-1CD412091F5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1FAA-AD01-4AC3-AF0B-7B80B7CA93C1}" type="datetimeFigureOut">
              <a:rPr lang="hu-HU" smtClean="0"/>
              <a:pPr/>
              <a:t>2014.09.22.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D5DC-099A-4F8B-9B01-1CD412091F5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1FAA-AD01-4AC3-AF0B-7B80B7CA93C1}" type="datetimeFigureOut">
              <a:rPr lang="hu-HU" smtClean="0"/>
              <a:pPr/>
              <a:t>2014.09.22.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D5DC-099A-4F8B-9B01-1CD412091F5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1FAA-AD01-4AC3-AF0B-7B80B7CA93C1}" type="datetimeFigureOut">
              <a:rPr lang="hu-HU" smtClean="0"/>
              <a:pPr/>
              <a:t>2014.09.22.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D5DC-099A-4F8B-9B01-1CD412091F5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1FAA-AD01-4AC3-AF0B-7B80B7CA93C1}" type="datetimeFigureOut">
              <a:rPr lang="hu-HU" smtClean="0"/>
              <a:pPr/>
              <a:t>2014.09.22.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D5DC-099A-4F8B-9B01-1CD412091F5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1FAA-AD01-4AC3-AF0B-7B80B7CA93C1}" type="datetimeFigureOut">
              <a:rPr lang="hu-HU" smtClean="0"/>
              <a:pPr/>
              <a:t>2014.09.22.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D5DC-099A-4F8B-9B01-1CD412091F5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91FAA-AD01-4AC3-AF0B-7B80B7CA93C1}" type="datetimeFigureOut">
              <a:rPr lang="hu-HU" smtClean="0"/>
              <a:pPr/>
              <a:t>2014.09.22.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0D5DC-099A-4F8B-9B01-1CD412091F51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WORKSHOP PLANNING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/>
              <a:t>BASIC ELEMENTS</a:t>
            </a:r>
            <a:endParaRPr lang="hu-HU" dirty="0"/>
          </a:p>
        </p:txBody>
      </p:sp>
      <p:pic>
        <p:nvPicPr>
          <p:cNvPr id="4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48680"/>
            <a:ext cx="3312368" cy="8640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6" name="Content Placeholder 5" descr="learning-heads-cropp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0648"/>
            <a:ext cx="8229600" cy="590465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The Workshop Spiral</a:t>
            </a:r>
            <a:endParaRPr lang="hu-HU" dirty="0"/>
          </a:p>
        </p:txBody>
      </p:sp>
      <p:pic>
        <p:nvPicPr>
          <p:cNvPr id="4" name="Content Placeholder 3" descr="workshop spir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772816"/>
            <a:ext cx="7416823" cy="4680519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PAY ATTENTION TO THE ENERGY CURVE</a:t>
            </a:r>
            <a:endParaRPr lang="hu-H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hu-HU" dirty="0" smtClean="0"/>
              <a:t>KEEPING THE ENERGY HIGH ALL THE TIME</a:t>
            </a:r>
            <a:endParaRPr lang="hu-HU" dirty="0"/>
          </a:p>
        </p:txBody>
      </p:sp>
      <p:pic>
        <p:nvPicPr>
          <p:cNvPr id="7" name="Content Placeholder 6" descr="getting high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2420888"/>
            <a:ext cx="3960440" cy="367240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hu-HU" dirty="0" smtClean="0"/>
              <a:t>ALSO LEADS TO COUNTER-PRODUCTIVE LOWS</a:t>
            </a:r>
            <a:endParaRPr lang="hu-HU" dirty="0"/>
          </a:p>
        </p:txBody>
      </p:sp>
      <p:pic>
        <p:nvPicPr>
          <p:cNvPr id="8" name="Content Placeholder 7" descr="getting high 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60912" y="2420888"/>
            <a:ext cx="3810000" cy="367240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THE WORKSHOP IS FOR THEM, NOT YOU</a:t>
            </a:r>
            <a:endParaRPr lang="hu-H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u-HU" dirty="0" smtClean="0"/>
              <a:t>DO A NEEDS ASSESSMENT</a:t>
            </a:r>
            <a:endParaRPr lang="hu-HU" dirty="0"/>
          </a:p>
        </p:txBody>
      </p:sp>
      <p:pic>
        <p:nvPicPr>
          <p:cNvPr id="7" name="Content Placeholder 6" descr="needy 2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2204864"/>
            <a:ext cx="4032448" cy="388843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hu-HU" dirty="0" smtClean="0"/>
              <a:t>AND DESIGN YOUR TRAINING TO MEET THEIR NEEDS</a:t>
            </a:r>
            <a:endParaRPr lang="hu-HU" dirty="0"/>
          </a:p>
        </p:txBody>
      </p:sp>
      <p:pic>
        <p:nvPicPr>
          <p:cNvPr id="8" name="Content Placeholder 7" descr="needy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3976" y="2174875"/>
            <a:ext cx="3903873" cy="395128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THE TRAINING IS FOR THEM...WHAT DO THEY EXPECT?</a:t>
            </a:r>
            <a:endParaRPr lang="hu-HU" dirty="0"/>
          </a:p>
        </p:txBody>
      </p:sp>
      <p:pic>
        <p:nvPicPr>
          <p:cNvPr id="7" name="Content Placeholder 6" descr="expectations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2348880"/>
            <a:ext cx="3960440" cy="324036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endParaRPr lang="hu-HU" dirty="0" smtClean="0"/>
          </a:p>
          <a:p>
            <a:r>
              <a:rPr lang="hu-HU" dirty="0" smtClean="0"/>
              <a:t>OR RATHER, UNMET EXPECTATIONS</a:t>
            </a:r>
            <a:endParaRPr lang="hu-HU" dirty="0"/>
          </a:p>
        </p:txBody>
      </p:sp>
      <p:pic>
        <p:nvPicPr>
          <p:cNvPr id="8" name="Content Placeholder 7" descr="expectations 2.jpe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420888"/>
            <a:ext cx="3960439" cy="316835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ICEBREAKERS/</a:t>
            </a:r>
            <a:br>
              <a:rPr lang="hu-HU" dirty="0" smtClean="0"/>
            </a:br>
            <a:r>
              <a:rPr lang="hu-HU" dirty="0" smtClean="0"/>
              <a:t>INTRODUCTION EXERCISES</a:t>
            </a:r>
            <a:endParaRPr lang="hu-HU" dirty="0"/>
          </a:p>
        </p:txBody>
      </p:sp>
      <p:pic>
        <p:nvPicPr>
          <p:cNvPr id="4" name="Content Placeholder 3" descr="ice breaker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556792"/>
            <a:ext cx="6768752" cy="431174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AVOID FILIBUSTERS AND GRAND STANDING</a:t>
            </a:r>
            <a:endParaRPr lang="hu-HU" dirty="0"/>
          </a:p>
        </p:txBody>
      </p:sp>
      <p:pic>
        <p:nvPicPr>
          <p:cNvPr id="5" name="Picture Placeholder 4" descr="Filibuster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958" b="95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hu-HU" dirty="0" smtClean="0"/>
              <a:t>BY DESIGNING A PROCESS THAT ALLOWS EVERYONE TO PARTICIPATE AND PARTICIPATE EQUALLY. MAKE THE BEST OF YOUR TIME!</a:t>
            </a:r>
            <a:endParaRPr lang="hu-H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Breaks</a:t>
            </a:r>
            <a:endParaRPr lang="hu-HU" dirty="0"/>
          </a:p>
        </p:txBody>
      </p:sp>
      <p:pic>
        <p:nvPicPr>
          <p:cNvPr id="4" name="Content Placeholder 3" descr="coffee brea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412776"/>
            <a:ext cx="7272808" cy="4464496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USE ENERGISERS</a:t>
            </a:r>
            <a:endParaRPr lang="hu-HU" dirty="0"/>
          </a:p>
        </p:txBody>
      </p:sp>
      <p:pic>
        <p:nvPicPr>
          <p:cNvPr id="5" name="Picture Placeholder 4" descr="energiser bunny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8451" b="845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hu-HU" dirty="0" smtClean="0"/>
              <a:t>PAY ATTENTION TO THE WORKSHOP PLANNING ENERGY CURVE</a:t>
            </a:r>
            <a:endParaRPr lang="hu-H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SMALL GROUP WORK</a:t>
            </a:r>
            <a:endParaRPr lang="hu-H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hu-HU" dirty="0" smtClean="0"/>
              <a:t>INCREASES PARTICIPATION BY ALL</a:t>
            </a:r>
            <a:endParaRPr lang="hu-HU" dirty="0"/>
          </a:p>
        </p:txBody>
      </p:sp>
      <p:pic>
        <p:nvPicPr>
          <p:cNvPr id="7" name="Content Placeholder 6" descr="small group work 2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7" y="2492896"/>
            <a:ext cx="4104456" cy="316835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hu-HU" dirty="0" smtClean="0"/>
              <a:t>REDUCES POWER OBSTACLES BASED ON AGE, GENDER, EDUCATION...</a:t>
            </a:r>
            <a:endParaRPr lang="hu-HU" dirty="0"/>
          </a:p>
        </p:txBody>
      </p:sp>
      <p:pic>
        <p:nvPicPr>
          <p:cNvPr id="8" name="Content Placeholder 7" descr="Small-group-work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492897"/>
            <a:ext cx="4041775" cy="317328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dirty="0" smtClean="0"/>
              <a:t>A </a:t>
            </a:r>
            <a:r>
              <a:rPr lang="hu-HU" dirty="0" err="1" smtClean="0"/>
              <a:t>workshop</a:t>
            </a:r>
            <a:r>
              <a:rPr lang="hu-HU" dirty="0" smtClean="0"/>
              <a:t> </a:t>
            </a:r>
            <a:r>
              <a:rPr lang="hu-HU" dirty="0" err="1" smtClean="0"/>
              <a:t>starts</a:t>
            </a:r>
            <a:r>
              <a:rPr lang="hu-HU" dirty="0" smtClean="0"/>
              <a:t> </a:t>
            </a:r>
            <a:r>
              <a:rPr lang="hu-HU" dirty="0" err="1" smtClean="0"/>
              <a:t>with</a:t>
            </a:r>
            <a:r>
              <a:rPr lang="hu-HU" dirty="0" smtClean="0"/>
              <a:t> </a:t>
            </a:r>
            <a:r>
              <a:rPr lang="hu-HU" dirty="0" err="1" smtClean="0"/>
              <a:t>a</a:t>
            </a:r>
            <a:r>
              <a:rPr lang="hu-HU" dirty="0" smtClean="0"/>
              <a:t> </a:t>
            </a:r>
            <a:r>
              <a:rPr lang="hu-HU" dirty="0" err="1" smtClean="0"/>
              <a:t>concrete</a:t>
            </a:r>
            <a:r>
              <a:rPr lang="hu-HU" dirty="0" smtClean="0"/>
              <a:t> </a:t>
            </a:r>
            <a:r>
              <a:rPr lang="hu-HU" dirty="0" err="1" smtClean="0"/>
              <a:t>problem</a:t>
            </a:r>
            <a:r>
              <a:rPr lang="hu-HU" dirty="0" smtClean="0"/>
              <a:t> and </a:t>
            </a:r>
            <a:r>
              <a:rPr lang="hu-HU" dirty="0" err="1" smtClean="0"/>
              <a:t>ends</a:t>
            </a:r>
            <a:r>
              <a:rPr lang="hu-HU" dirty="0" smtClean="0"/>
              <a:t> </a:t>
            </a:r>
            <a:r>
              <a:rPr lang="hu-HU" dirty="0" err="1" smtClean="0"/>
              <a:t>with</a:t>
            </a:r>
            <a:r>
              <a:rPr lang="hu-HU" dirty="0" smtClean="0"/>
              <a:t> a </a:t>
            </a:r>
            <a:r>
              <a:rPr lang="hu-HU" dirty="0" err="1" smtClean="0"/>
              <a:t>concrete</a:t>
            </a:r>
            <a:r>
              <a:rPr lang="hu-HU" dirty="0" smtClean="0"/>
              <a:t> </a:t>
            </a:r>
            <a:r>
              <a:rPr lang="hu-HU" dirty="0" err="1" smtClean="0"/>
              <a:t>solution</a:t>
            </a:r>
            <a:r>
              <a:rPr lang="hu-HU" dirty="0" smtClean="0"/>
              <a:t>.</a:t>
            </a:r>
            <a:endParaRPr lang="hu-HU" dirty="0"/>
          </a:p>
        </p:txBody>
      </p:sp>
      <p:pic>
        <p:nvPicPr>
          <p:cNvPr id="5" name="Kép helye 4" descr="cocrete problem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4551" r="24551"/>
          <a:stretch>
            <a:fillRect/>
          </a:stretch>
        </p:blipFill>
        <p:spPr>
          <a:xfrm>
            <a:off x="827584" y="612775"/>
            <a:ext cx="7344816" cy="4114800"/>
          </a:xfrm>
        </p:spPr>
      </p:pic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000" dirty="0" smtClean="0"/>
              <a:t>(and no, </a:t>
            </a:r>
            <a:r>
              <a:rPr lang="hu-HU" sz="2000" dirty="0" err="1" smtClean="0"/>
              <a:t>forming</a:t>
            </a:r>
            <a:r>
              <a:rPr lang="hu-HU" sz="2000" dirty="0" smtClean="0"/>
              <a:t> a </a:t>
            </a:r>
            <a:r>
              <a:rPr lang="hu-HU" sz="2000" dirty="0" err="1" smtClean="0"/>
              <a:t>committee</a:t>
            </a:r>
            <a:r>
              <a:rPr lang="hu-HU" sz="2000" dirty="0" smtClean="0"/>
              <a:t> </a:t>
            </a:r>
            <a:r>
              <a:rPr lang="hu-HU" sz="2000" dirty="0" err="1" smtClean="0"/>
              <a:t>or</a:t>
            </a:r>
            <a:r>
              <a:rPr lang="hu-HU" sz="2000" dirty="0" smtClean="0"/>
              <a:t> </a:t>
            </a:r>
            <a:r>
              <a:rPr lang="hu-HU" sz="2000" dirty="0" err="1" smtClean="0"/>
              <a:t>writing</a:t>
            </a:r>
            <a:r>
              <a:rPr lang="hu-HU" sz="2000" dirty="0" smtClean="0"/>
              <a:t> </a:t>
            </a:r>
            <a:r>
              <a:rPr lang="hu-HU" sz="2000" dirty="0" err="1" smtClean="0"/>
              <a:t>a</a:t>
            </a:r>
            <a:r>
              <a:rPr lang="hu-HU" sz="2000" dirty="0" smtClean="0"/>
              <a:t> </a:t>
            </a:r>
            <a:r>
              <a:rPr lang="hu-HU" sz="2000" dirty="0" err="1" smtClean="0"/>
              <a:t>report</a:t>
            </a:r>
            <a:r>
              <a:rPr lang="hu-HU" sz="2000" dirty="0" smtClean="0"/>
              <a:t>, </a:t>
            </a:r>
            <a:r>
              <a:rPr lang="hu-HU" sz="2000" dirty="0" err="1" smtClean="0"/>
              <a:t>or</a:t>
            </a:r>
            <a:r>
              <a:rPr lang="hu-HU" sz="2000" dirty="0" smtClean="0"/>
              <a:t> </a:t>
            </a:r>
            <a:r>
              <a:rPr lang="hu-HU" sz="2000" dirty="0" err="1" smtClean="0"/>
              <a:t>scheduling</a:t>
            </a:r>
            <a:r>
              <a:rPr lang="hu-HU" sz="2000" dirty="0" smtClean="0"/>
              <a:t> </a:t>
            </a:r>
            <a:r>
              <a:rPr lang="hu-HU" sz="2000" dirty="0" err="1" smtClean="0"/>
              <a:t>another</a:t>
            </a:r>
            <a:r>
              <a:rPr lang="hu-HU" sz="2000" dirty="0" smtClean="0"/>
              <a:t> meeting </a:t>
            </a:r>
            <a:r>
              <a:rPr lang="hu-HU" sz="2000" dirty="0" err="1" smtClean="0"/>
              <a:t>does</a:t>
            </a:r>
            <a:r>
              <a:rPr lang="hu-HU" sz="2000" dirty="0" smtClean="0"/>
              <a:t> </a:t>
            </a:r>
            <a:r>
              <a:rPr lang="hu-HU" sz="2000" dirty="0" err="1" smtClean="0"/>
              <a:t>not</a:t>
            </a:r>
            <a:r>
              <a:rPr lang="hu-HU" sz="2000" dirty="0" smtClean="0"/>
              <a:t> </a:t>
            </a:r>
            <a:r>
              <a:rPr lang="hu-HU" sz="2000" dirty="0" err="1" smtClean="0"/>
              <a:t>qualify</a:t>
            </a:r>
            <a:r>
              <a:rPr lang="hu-HU" sz="2000" dirty="0"/>
              <a:t>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4400" dirty="0" smtClean="0"/>
              <a:t>FISHBOWL EXERCISE</a:t>
            </a:r>
            <a:endParaRPr lang="hu-HU" sz="4400" dirty="0"/>
          </a:p>
        </p:txBody>
      </p:sp>
      <p:pic>
        <p:nvPicPr>
          <p:cNvPr id="5" name="Picture Placeholder 4" descr="fishbowl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2571" r="2257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1158006"/>
          </a:xfrm>
        </p:spPr>
        <p:txBody>
          <a:bodyPr>
            <a:noAutofit/>
          </a:bodyPr>
          <a:lstStyle/>
          <a:p>
            <a:pPr algn="ctr"/>
            <a:r>
              <a:rPr lang="hu-HU" sz="2400" dirty="0" smtClean="0"/>
              <a:t>INCREASE PARTICIPATATION OF MORE SILENT PEOPLE, OR GET A NEW PERSPECTIVE</a:t>
            </a:r>
            <a:endParaRPr lang="hu-HU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USE ROLEPLAYS</a:t>
            </a:r>
            <a:endParaRPr lang="hu-H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hu-HU" dirty="0" smtClean="0"/>
              <a:t>SEE WHAT IT IS LIKE IN ANOTHER’S SHOES TO UNDERSTAND THE OTHER SIDE</a:t>
            </a:r>
            <a:endParaRPr lang="hu-HU" dirty="0"/>
          </a:p>
        </p:txBody>
      </p:sp>
      <p:pic>
        <p:nvPicPr>
          <p:cNvPr id="7" name="Content Placeholder 6" descr="role play 2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2492897"/>
            <a:ext cx="3960439" cy="270061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hu-HU" dirty="0" smtClean="0"/>
              <a:t>OR PRACTICE SITUATIONS TO GENERATE SOLUTIONS</a:t>
            </a:r>
            <a:endParaRPr lang="hu-HU" dirty="0"/>
          </a:p>
        </p:txBody>
      </p:sp>
      <p:pic>
        <p:nvPicPr>
          <p:cNvPr id="8" name="Content Placeholder 7" descr="role play 1.jpe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355976" y="2276872"/>
            <a:ext cx="4320480" cy="2711847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BRAINSTORMING</a:t>
            </a:r>
            <a:endParaRPr lang="hu-HU" dirty="0"/>
          </a:p>
        </p:txBody>
      </p:sp>
      <p:pic>
        <p:nvPicPr>
          <p:cNvPr id="4" name="Content Placeholder 3" descr="brain stormin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3" y="1700808"/>
            <a:ext cx="7776864" cy="3960439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STRAW POLLS </a:t>
            </a:r>
            <a:endParaRPr lang="hu-HU" dirty="0"/>
          </a:p>
        </p:txBody>
      </p:sp>
      <p:pic>
        <p:nvPicPr>
          <p:cNvPr id="5" name="Picture Placeholder 4" descr="straw poll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187" b="418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hu-HU" dirty="0" smtClean="0"/>
              <a:t>ALLOW THE GROUP AND FACILITATOR TO JUDGE THE ATMOSPHERE AND WHERE THE PROCESS STANDS WITHOUT YET ATTEMPTING FOR CONCENSUS</a:t>
            </a:r>
            <a:endParaRPr lang="hu-H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USE HANDSIGNS TO REACH CONSENSUS</a:t>
            </a:r>
            <a:endParaRPr lang="hu-HU" dirty="0"/>
          </a:p>
        </p:txBody>
      </p:sp>
      <p:pic>
        <p:nvPicPr>
          <p:cNvPr id="5" name="Picture Placeholder 4" descr="thumbs-up borat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444" r="1644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hu-HU" dirty="0" smtClean="0"/>
              <a:t>HELP AVOID INTERRUPTIONS, AVOID UNNECESSARY USE OF TIME TO INDICATE AGREEMENT OR DISAGREEMENT, MAXIMISE PARTICIPATION EVEN IN A NON-VERBAL WAY TO EQUALISE POWER IN THE PROCESS...</a:t>
            </a:r>
            <a:endParaRPr lang="hu-H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BRAINSTORMING RULES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>
              <a:buFont typeface="Wingdings" pitchFamily="2" charset="2"/>
              <a:buChar char="ü"/>
            </a:pPr>
            <a:r>
              <a:rPr lang="hu-HU" sz="3900" dirty="0" smtClean="0"/>
              <a:t>N</a:t>
            </a:r>
            <a:r>
              <a:rPr lang="en-GB" sz="3900" dirty="0" smtClean="0"/>
              <a:t>o commenting</a:t>
            </a:r>
            <a:endParaRPr lang="hu-HU" sz="3900" dirty="0" smtClean="0"/>
          </a:p>
          <a:p>
            <a:pPr lvl="1">
              <a:buFont typeface="Wingdings" pitchFamily="2" charset="2"/>
              <a:buChar char="ü"/>
            </a:pPr>
            <a:r>
              <a:rPr lang="hu-HU" sz="3900" dirty="0" smtClean="0"/>
              <a:t>A</a:t>
            </a:r>
            <a:r>
              <a:rPr lang="en-GB" sz="3900" dirty="0" err="1" smtClean="0"/>
              <a:t>ll</a:t>
            </a:r>
            <a:r>
              <a:rPr lang="en-GB" sz="3900" dirty="0" smtClean="0"/>
              <a:t> ideas are valid, no matter how crazy</a:t>
            </a:r>
            <a:endParaRPr lang="hu-HU" sz="3900" dirty="0" smtClean="0"/>
          </a:p>
          <a:p>
            <a:pPr lvl="1">
              <a:buNone/>
            </a:pPr>
            <a:r>
              <a:rPr lang="hu-HU" sz="3900" dirty="0" smtClean="0"/>
              <a:t>		- E</a:t>
            </a:r>
            <a:r>
              <a:rPr lang="en-GB" sz="3900" dirty="0" err="1" smtClean="0"/>
              <a:t>ven</a:t>
            </a:r>
            <a:r>
              <a:rPr lang="en-GB" sz="3900" dirty="0" smtClean="0"/>
              <a:t> crazy ideas can perhaps spark more realistic ones in someone else</a:t>
            </a:r>
            <a:endParaRPr lang="hu-HU" sz="3900" dirty="0" smtClean="0"/>
          </a:p>
          <a:p>
            <a:pPr lvl="1">
              <a:buFont typeface="Wingdings" pitchFamily="2" charset="2"/>
              <a:buChar char="ü"/>
            </a:pPr>
            <a:r>
              <a:rPr lang="hu-HU" sz="3900" dirty="0" smtClean="0"/>
              <a:t>W</a:t>
            </a:r>
            <a:r>
              <a:rPr lang="en-GB" sz="3900" dirty="0" smtClean="0"/>
              <a:t>rite down everything (note-keeper)</a:t>
            </a:r>
            <a:endParaRPr lang="hu-HU" sz="3900" dirty="0" smtClean="0"/>
          </a:p>
          <a:p>
            <a:pPr lvl="1">
              <a:buFont typeface="Wingdings" pitchFamily="2" charset="2"/>
              <a:buChar char="ü"/>
            </a:pPr>
            <a:r>
              <a:rPr lang="hu-HU" sz="3900" dirty="0" smtClean="0"/>
              <a:t>C</a:t>
            </a:r>
            <a:r>
              <a:rPr lang="en-GB" sz="3900" dirty="0" err="1" smtClean="0"/>
              <a:t>larification</a:t>
            </a:r>
            <a:r>
              <a:rPr lang="en-GB" sz="3900" dirty="0" smtClean="0"/>
              <a:t>, asking</a:t>
            </a:r>
            <a:r>
              <a:rPr lang="hu-HU" sz="3900" dirty="0" smtClean="0"/>
              <a:t> </a:t>
            </a:r>
            <a:r>
              <a:rPr lang="en-GB" sz="3900" dirty="0" smtClean="0"/>
              <a:t>questions</a:t>
            </a:r>
            <a:endParaRPr lang="hu-HU" sz="3900" dirty="0" smtClean="0"/>
          </a:p>
          <a:p>
            <a:pPr lvl="1">
              <a:buFont typeface="Wingdings" pitchFamily="2" charset="2"/>
              <a:buChar char="ü"/>
            </a:pPr>
            <a:r>
              <a:rPr lang="hu-HU" sz="3900" dirty="0" smtClean="0"/>
              <a:t>S</a:t>
            </a:r>
            <a:r>
              <a:rPr lang="en-GB" sz="3900" dirty="0" smtClean="0"/>
              <a:t>election by vote or consensus</a:t>
            </a:r>
            <a:endParaRPr lang="hu-HU" sz="3900" dirty="0" smtClean="0"/>
          </a:p>
          <a:p>
            <a:pPr>
              <a:buNone/>
            </a:pPr>
            <a:endParaRPr lang="hu-H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BRAINSTORMING OFTEN LEADS TO CRAZY IDEAS</a:t>
            </a:r>
            <a:endParaRPr lang="hu-H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u-HU" dirty="0" smtClean="0"/>
              <a:t>BUT SOMETIMES...</a:t>
            </a:r>
            <a:endParaRPr lang="hu-HU" dirty="0"/>
          </a:p>
        </p:txBody>
      </p:sp>
      <p:pic>
        <p:nvPicPr>
          <p:cNvPr id="7" name="Content Placeholder 6" descr="Problem-solve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hu-HU" dirty="0" smtClean="0"/>
              <a:t>THEY WORK</a:t>
            </a:r>
            <a:endParaRPr lang="hu-HU" dirty="0"/>
          </a:p>
        </p:txBody>
      </p:sp>
      <p:pic>
        <p:nvPicPr>
          <p:cNvPr id="8" name="Content Placeholder 7" descr="Problem-Solving-Grill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Consensus Decision-Making</a:t>
            </a:r>
            <a:endParaRPr lang="hu-HU" dirty="0"/>
          </a:p>
        </p:txBody>
      </p:sp>
      <p:pic>
        <p:nvPicPr>
          <p:cNvPr id="4" name="Content Placeholder 3" descr="consensus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484784"/>
            <a:ext cx="5688632" cy="511256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All Participate and Participate Equally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57784"/>
          </a:xfrm>
        </p:spPr>
        <p:txBody>
          <a:bodyPr>
            <a:noAutofit/>
          </a:bodyPr>
          <a:lstStyle/>
          <a:p>
            <a:pPr algn="ctr"/>
            <a:r>
              <a:rPr lang="hu-HU" dirty="0" err="1" smtClean="0"/>
              <a:t>Traditional</a:t>
            </a:r>
            <a:r>
              <a:rPr lang="hu-HU" dirty="0" smtClean="0"/>
              <a:t> </a:t>
            </a:r>
            <a:r>
              <a:rPr lang="hu-HU" dirty="0" err="1" smtClean="0"/>
              <a:t>Classroom</a:t>
            </a:r>
            <a:endParaRPr lang="hu-HU" dirty="0" smtClean="0"/>
          </a:p>
          <a:p>
            <a:pPr algn="ctr"/>
            <a:r>
              <a:rPr lang="hu-HU" dirty="0" err="1" smtClean="0"/>
              <a:t>Everyone</a:t>
            </a:r>
            <a:r>
              <a:rPr lang="hu-HU" dirty="0" smtClean="0"/>
              <a:t> </a:t>
            </a:r>
            <a:r>
              <a:rPr lang="hu-HU" dirty="0" err="1" smtClean="0"/>
              <a:t>looking</a:t>
            </a:r>
            <a:r>
              <a:rPr lang="hu-HU" dirty="0" smtClean="0"/>
              <a:t> </a:t>
            </a:r>
            <a:r>
              <a:rPr lang="hu-HU" dirty="0" err="1" smtClean="0"/>
              <a:t>at</a:t>
            </a:r>
            <a:r>
              <a:rPr lang="hu-HU" dirty="0" smtClean="0"/>
              <a:t> </a:t>
            </a:r>
            <a:r>
              <a:rPr lang="hu-HU" dirty="0" err="1" smtClean="0"/>
              <a:t>lecturer</a:t>
            </a:r>
            <a:r>
              <a:rPr lang="hu-HU" dirty="0" smtClean="0"/>
              <a:t>, no </a:t>
            </a:r>
            <a:r>
              <a:rPr lang="hu-HU" dirty="0" err="1" smtClean="0"/>
              <a:t>interaction</a:t>
            </a:r>
            <a:r>
              <a:rPr lang="hu-HU" dirty="0" smtClean="0"/>
              <a:t> </a:t>
            </a:r>
            <a:r>
              <a:rPr lang="hu-HU" dirty="0" err="1" smtClean="0"/>
              <a:t>with</a:t>
            </a:r>
            <a:r>
              <a:rPr lang="hu-HU" dirty="0" smtClean="0"/>
              <a:t> </a:t>
            </a:r>
            <a:r>
              <a:rPr lang="hu-HU" dirty="0" err="1" smtClean="0"/>
              <a:t>each</a:t>
            </a:r>
            <a:r>
              <a:rPr lang="hu-HU" dirty="0" smtClean="0"/>
              <a:t> </a:t>
            </a:r>
            <a:r>
              <a:rPr lang="hu-HU" dirty="0" err="1" smtClean="0"/>
              <a:t>other</a:t>
            </a:r>
            <a:endParaRPr lang="hu-HU" dirty="0"/>
          </a:p>
        </p:txBody>
      </p:sp>
      <p:pic>
        <p:nvPicPr>
          <p:cNvPr id="7" name="Tartalom helye 6" descr="classroom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981188"/>
            <a:ext cx="4040188" cy="2338662"/>
          </a:xfrm>
        </p:spPr>
      </p:pic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124744"/>
            <a:ext cx="4041775" cy="1368152"/>
          </a:xfrm>
        </p:spPr>
        <p:txBody>
          <a:bodyPr>
            <a:noAutofit/>
          </a:bodyPr>
          <a:lstStyle/>
          <a:p>
            <a:pPr algn="ctr"/>
            <a:r>
              <a:rPr lang="hu-HU" dirty="0" err="1" smtClean="0"/>
              <a:t>In</a:t>
            </a:r>
            <a:r>
              <a:rPr lang="hu-HU" dirty="0" smtClean="0"/>
              <a:t> a </a:t>
            </a:r>
            <a:r>
              <a:rPr lang="hu-HU" dirty="0" err="1" smtClean="0"/>
              <a:t>circle</a:t>
            </a:r>
            <a:r>
              <a:rPr lang="hu-HU" dirty="0" smtClean="0"/>
              <a:t>, </a:t>
            </a:r>
            <a:r>
              <a:rPr lang="hu-HU" dirty="0" err="1" smtClean="0"/>
              <a:t>where</a:t>
            </a:r>
            <a:r>
              <a:rPr lang="hu-HU" dirty="0" smtClean="0"/>
              <a:t> </a:t>
            </a:r>
            <a:r>
              <a:rPr lang="hu-HU" dirty="0" err="1" smtClean="0"/>
              <a:t>everyone</a:t>
            </a:r>
            <a:r>
              <a:rPr lang="hu-HU" dirty="0" smtClean="0"/>
              <a:t> </a:t>
            </a:r>
            <a:r>
              <a:rPr lang="hu-HU" dirty="0" err="1" smtClean="0"/>
              <a:t>sees</a:t>
            </a:r>
            <a:r>
              <a:rPr lang="hu-HU" dirty="0" smtClean="0"/>
              <a:t> </a:t>
            </a:r>
            <a:r>
              <a:rPr lang="hu-HU" dirty="0" err="1" smtClean="0"/>
              <a:t>each</a:t>
            </a:r>
            <a:r>
              <a:rPr lang="hu-HU" dirty="0" smtClean="0"/>
              <a:t> </a:t>
            </a:r>
            <a:r>
              <a:rPr lang="hu-HU" dirty="0" err="1" smtClean="0"/>
              <a:t>other</a:t>
            </a:r>
            <a:r>
              <a:rPr lang="hu-HU" dirty="0" smtClean="0"/>
              <a:t> and </a:t>
            </a:r>
            <a:r>
              <a:rPr lang="hu-HU" dirty="0" err="1" smtClean="0"/>
              <a:t>can</a:t>
            </a:r>
            <a:r>
              <a:rPr lang="hu-HU" dirty="0" smtClean="0"/>
              <a:t> </a:t>
            </a:r>
            <a:r>
              <a:rPr lang="hu-HU" dirty="0" err="1" smtClean="0"/>
              <a:t>interact</a:t>
            </a:r>
            <a:endParaRPr lang="hu-HU" dirty="0"/>
          </a:p>
        </p:txBody>
      </p:sp>
      <p:pic>
        <p:nvPicPr>
          <p:cNvPr id="8" name="Tartalom helye 7" descr="class in circle small wide pic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88024" y="2996952"/>
            <a:ext cx="3672408" cy="230425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Everyone is an expert, and all experience is relevant.</a:t>
            </a:r>
            <a:endParaRPr lang="en-US" dirty="0"/>
          </a:p>
        </p:txBody>
      </p:sp>
      <p:pic>
        <p:nvPicPr>
          <p:cNvPr id="5" name="Kép helye 4" descr="everyone is an expert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656" r="3656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4400" dirty="0" err="1" smtClean="0"/>
              <a:t>Facilitation</a:t>
            </a:r>
            <a:endParaRPr lang="hu-HU" sz="4400" dirty="0"/>
          </a:p>
        </p:txBody>
      </p:sp>
      <p:pic>
        <p:nvPicPr>
          <p:cNvPr id="5" name="Kép helye 4" descr="12247176_ori tinman getting oiled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2857" b="2857"/>
          <a:stretch>
            <a:fillRect/>
          </a:stretch>
        </p:blipFill>
        <p:spPr/>
      </p:pic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Is like oiling parts to make the engine, or the process run more smoothly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NOTE TAKER</a:t>
            </a:r>
            <a:endParaRPr lang="hu-H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u-HU" dirty="0" smtClean="0"/>
              <a:t>KEEP TRACK OF THE PROCESS</a:t>
            </a:r>
            <a:endParaRPr lang="hu-HU" dirty="0"/>
          </a:p>
        </p:txBody>
      </p:sp>
      <p:pic>
        <p:nvPicPr>
          <p:cNvPr id="7" name="Content Placeholder 6" descr="Note_BS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92896"/>
            <a:ext cx="4040188" cy="324036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hu-HU" dirty="0" smtClean="0"/>
              <a:t>AND ALL THE IDEAS</a:t>
            </a:r>
            <a:endParaRPr lang="hu-HU" dirty="0"/>
          </a:p>
        </p:txBody>
      </p:sp>
      <p:pic>
        <p:nvPicPr>
          <p:cNvPr id="8" name="Content Placeholder 7" descr="note taker with flip chart.jpe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88025" y="2492896"/>
            <a:ext cx="3888432" cy="316835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4800" dirty="0" smtClean="0"/>
              <a:t>TIME-KEEPER</a:t>
            </a:r>
            <a:endParaRPr lang="hu-HU" sz="4800" dirty="0"/>
          </a:p>
        </p:txBody>
      </p:sp>
      <p:pic>
        <p:nvPicPr>
          <p:cNvPr id="5" name="Picture Placeholder 4" descr="time-keeper-26690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56" b="35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hu-HU" dirty="0" smtClean="0"/>
              <a:t>ANOTHER IMPORTANT FACILITATOR ROLE</a:t>
            </a:r>
            <a:endParaRPr lang="hu-H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3600" dirty="0" smtClean="0"/>
              <a:t>VIBES WATCHER</a:t>
            </a:r>
            <a:endParaRPr lang="hu-HU" sz="3600" dirty="0"/>
          </a:p>
        </p:txBody>
      </p:sp>
      <p:pic>
        <p:nvPicPr>
          <p:cNvPr id="5" name="Picture Placeholder 4" descr="good vibes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542" r="1254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hu-HU" sz="1800" dirty="0" smtClean="0"/>
              <a:t>ITS A BIT HIPPIE-ISH, BUT...ARE PEOPLE SHIFTING IN THEIR SEATS, ARE THEY TIRED, DO THEY NEED AN ENERGISER OR A  BREAK?</a:t>
            </a:r>
            <a:endParaRPr lang="hu-HU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3600" dirty="0" err="1" smtClean="0"/>
              <a:t>Authority</a:t>
            </a:r>
            <a:r>
              <a:rPr lang="hu-HU" sz="3600" dirty="0" smtClean="0"/>
              <a:t> is </a:t>
            </a:r>
            <a:r>
              <a:rPr lang="hu-HU" sz="3600" dirty="0" err="1" smtClean="0"/>
              <a:t>in</a:t>
            </a:r>
            <a:r>
              <a:rPr lang="hu-HU" sz="3600" dirty="0" smtClean="0"/>
              <a:t> </a:t>
            </a:r>
            <a:r>
              <a:rPr lang="hu-HU" sz="3600" dirty="0" err="1" smtClean="0"/>
              <a:t>the</a:t>
            </a:r>
            <a:r>
              <a:rPr lang="hu-HU" sz="3600" dirty="0" smtClean="0"/>
              <a:t> </a:t>
            </a:r>
            <a:r>
              <a:rPr lang="hu-HU" sz="3600" dirty="0" err="1" smtClean="0"/>
              <a:t>Process</a:t>
            </a:r>
            <a:endParaRPr lang="hu-HU" sz="3600" dirty="0"/>
          </a:p>
        </p:txBody>
      </p:sp>
      <p:pic>
        <p:nvPicPr>
          <p:cNvPr id="5" name="Kép helye 4" descr="authority in the process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636" r="5636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378</Words>
  <Application>Microsoft Office PowerPoint</Application>
  <PresentationFormat>On-screen Show (4:3)</PresentationFormat>
  <Paragraphs>61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Office-téma</vt:lpstr>
      <vt:lpstr>WORKSHOP PLANNING</vt:lpstr>
      <vt:lpstr>A workshop starts with a concrete problem and ends with a concrete solution.</vt:lpstr>
      <vt:lpstr>All Participate and Participate Equally</vt:lpstr>
      <vt:lpstr>Everyone is an expert, and all experience is relevant.</vt:lpstr>
      <vt:lpstr>Facilitation</vt:lpstr>
      <vt:lpstr>NOTE TAKER</vt:lpstr>
      <vt:lpstr>TIME-KEEPER</vt:lpstr>
      <vt:lpstr>VIBES WATCHER</vt:lpstr>
      <vt:lpstr>Authority is in the Process</vt:lpstr>
      <vt:lpstr>Slide 10</vt:lpstr>
      <vt:lpstr>The Workshop Spiral</vt:lpstr>
      <vt:lpstr>PAY ATTENTION TO THE ENERGY CURVE</vt:lpstr>
      <vt:lpstr>THE WORKSHOP IS FOR THEM, NOT YOU</vt:lpstr>
      <vt:lpstr>THE TRAINING IS FOR THEM...WHAT DO THEY EXPECT?</vt:lpstr>
      <vt:lpstr>ICEBREAKERS/ INTRODUCTION EXERCISES</vt:lpstr>
      <vt:lpstr>AVOID FILIBUSTERS AND GRAND STANDING</vt:lpstr>
      <vt:lpstr>Breaks</vt:lpstr>
      <vt:lpstr>USE ENERGISERS</vt:lpstr>
      <vt:lpstr>SMALL GROUP WORK</vt:lpstr>
      <vt:lpstr>FISHBOWL EXERCISE</vt:lpstr>
      <vt:lpstr>USE ROLEPLAYS</vt:lpstr>
      <vt:lpstr>BRAINSTORMING</vt:lpstr>
      <vt:lpstr>STRAW POLLS </vt:lpstr>
      <vt:lpstr>USE HANDSIGNS TO REACH CONSENSUS</vt:lpstr>
      <vt:lpstr>BRAINSTORMING RULES</vt:lpstr>
      <vt:lpstr>BRAINSTORMING OFTEN LEADS TO CRAZY IDEAS</vt:lpstr>
      <vt:lpstr>Consensus Decision-Making</vt:lpstr>
    </vt:vector>
  </TitlesOfParts>
  <Company>Aggteleki Nemzeti Park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dan</dc:creator>
  <cp:lastModifiedBy>treehuggerdan</cp:lastModifiedBy>
  <cp:revision>36</cp:revision>
  <dcterms:created xsi:type="dcterms:W3CDTF">2014-09-01T09:45:23Z</dcterms:created>
  <dcterms:modified xsi:type="dcterms:W3CDTF">2014-09-22T14:06:21Z</dcterms:modified>
</cp:coreProperties>
</file>