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59" r:id="rId5"/>
    <p:sldId id="269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Case </a:t>
            </a:r>
            <a:r>
              <a:rPr lang="en-GB" dirty="0" smtClean="0"/>
              <a:t>example: </a:t>
            </a:r>
            <a:br>
              <a:rPr lang="en-GB" dirty="0" smtClean="0"/>
            </a:br>
            <a:r>
              <a:rPr lang="cs-CZ" dirty="0" smtClean="0"/>
              <a:t>SEA/EIA </a:t>
            </a:r>
            <a:r>
              <a:rPr lang="en-GB" dirty="0" smtClean="0"/>
              <a:t>quality control in </a:t>
            </a:r>
            <a:r>
              <a:rPr lang="en-GB" dirty="0" smtClean="0"/>
              <a:t>the Czech Republic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cs-CZ" dirty="0" smtClean="0"/>
              <a:t>Podgorica, September </a:t>
            </a:r>
            <a:r>
              <a:rPr lang="en-GB" dirty="0" smtClean="0"/>
              <a:t>23 – 26,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SEA/EIA authorization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24536"/>
          </a:xfrm>
        </p:spPr>
        <p:txBody>
          <a:bodyPr>
            <a:normAutofit/>
          </a:bodyPr>
          <a:lstStyle/>
          <a:p>
            <a:r>
              <a:rPr lang="en-US" sz="2600" dirty="0" smtClean="0"/>
              <a:t>Only SEA/EIA authorized persons can prepared the SEA/EIA report – they are responsible for its quality </a:t>
            </a:r>
          </a:p>
          <a:p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+ Authorization for Health Impacts Assessment </a:t>
            </a:r>
          </a:p>
          <a:p>
            <a:pPr>
              <a:buNone/>
            </a:pPr>
            <a:r>
              <a:rPr lang="en-US" sz="2600" dirty="0" smtClean="0"/>
              <a:t>+ Authorization for Appropriate Assessment </a:t>
            </a:r>
            <a:endParaRPr lang="en-US" sz="2400" dirty="0" smtClean="0"/>
          </a:p>
          <a:p>
            <a:pPr marL="457200" indent="-457200"/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24536"/>
          </a:xfrm>
        </p:spPr>
        <p:txBody>
          <a:bodyPr>
            <a:normAutofit/>
          </a:bodyPr>
          <a:lstStyle/>
          <a:p>
            <a:r>
              <a:rPr lang="en-US" sz="2600" dirty="0" smtClean="0"/>
              <a:t>Quality control shall be performed by SEA competent authority </a:t>
            </a:r>
          </a:p>
          <a:p>
            <a:pPr lvl="1"/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Draft P&amp;P </a:t>
            </a:r>
            <a:r>
              <a:rPr lang="en-US" sz="2400" dirty="0" smtClean="0"/>
              <a:t>and SEA </a:t>
            </a:r>
            <a:r>
              <a:rPr lang="en-US" sz="2400" dirty="0" smtClean="0"/>
              <a:t>report is </a:t>
            </a:r>
            <a:r>
              <a:rPr lang="en-US" sz="2400" dirty="0" smtClean="0"/>
              <a:t>submitted to SEA </a:t>
            </a:r>
            <a:r>
              <a:rPr lang="en-US" sz="2400" dirty="0" smtClean="0"/>
              <a:t>authority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If </a:t>
            </a:r>
            <a:r>
              <a:rPr lang="en-US" sz="2400" b="1" dirty="0" smtClean="0">
                <a:solidFill>
                  <a:srgbClr val="FF0000"/>
                </a:solidFill>
              </a:rPr>
              <a:t>SEA report meets relevant provisions of the SEA/EIA Law</a:t>
            </a:r>
            <a:r>
              <a:rPr lang="en-US" sz="2400" dirty="0" smtClean="0"/>
              <a:t>, SEA authority forwards it to concerned authorities and makes it publicly </a:t>
            </a:r>
            <a:r>
              <a:rPr lang="en-US" sz="2400" dirty="0" smtClean="0"/>
              <a:t>available </a:t>
            </a:r>
            <a:r>
              <a:rPr lang="en-US" sz="2400" b="1" dirty="0" smtClean="0">
                <a:solidFill>
                  <a:srgbClr val="FF0000"/>
                </a:solidFill>
              </a:rPr>
              <a:t>(within 10 days!)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</a:rPr>
              <a:t>If SEA does not meet relevant provisions of the SEA/EIA Law</a:t>
            </a:r>
            <a:r>
              <a:rPr lang="en-US" sz="2400" dirty="0" smtClean="0"/>
              <a:t>, SEA authority sends it back to the planning agency for adjustments </a:t>
            </a:r>
            <a:endParaRPr lang="en-US" sz="2400" dirty="0" smtClean="0"/>
          </a:p>
          <a:p>
            <a:pPr marL="457200" indent="-457200"/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i="1" dirty="0" smtClean="0"/>
              <a:t>Pros</a:t>
            </a:r>
            <a:r>
              <a:rPr lang="en-US" dirty="0" smtClean="0"/>
              <a:t> and </a:t>
            </a:r>
            <a:r>
              <a:rPr lang="en-US" i="1" dirty="0" smtClean="0"/>
              <a:t>cons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2400" dirty="0" smtClean="0"/>
              <a:t>+ Quick step, does not prolong much the SEA process</a:t>
            </a:r>
          </a:p>
          <a:p>
            <a:pPr marL="457200" indent="-457200"/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- </a:t>
            </a:r>
            <a:r>
              <a:rPr lang="en-US" sz="2400" dirty="0" smtClean="0"/>
              <a:t>Often focused only on formal structure of the SEA report and minor details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Quality control shall be performed by </a:t>
            </a:r>
            <a:r>
              <a:rPr lang="en-US" sz="2600" dirty="0" smtClean="0"/>
              <a:t>independent expert</a:t>
            </a:r>
            <a:endParaRPr lang="en-US" sz="2600" dirty="0" smtClean="0"/>
          </a:p>
          <a:p>
            <a:pPr lvl="1"/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EIA report </a:t>
            </a:r>
            <a:r>
              <a:rPr lang="en-US" sz="2400" dirty="0" smtClean="0"/>
              <a:t>is submitted to </a:t>
            </a:r>
            <a:r>
              <a:rPr lang="en-US" sz="2400" dirty="0" smtClean="0"/>
              <a:t>EIA authority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EIA authority distributes the EIA report and contracts an independent expert to prepare expert review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If EIA report does not meet provisions of the SEA/EIA Law, EIA authority (based on opinion received and expert review) sends it back to the project developer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Both EIA report and expert review are subjects of the public hearing 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i="1" dirty="0" smtClean="0"/>
              <a:t>Pros</a:t>
            </a:r>
            <a:r>
              <a:rPr lang="en-US" dirty="0" smtClean="0"/>
              <a:t> and </a:t>
            </a:r>
            <a:r>
              <a:rPr lang="en-US" i="1" dirty="0" smtClean="0"/>
              <a:t>cons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2400" dirty="0" smtClean="0"/>
              <a:t>+ Detailed QA review, often leads to significant improvements of EIA report</a:t>
            </a:r>
          </a:p>
          <a:p>
            <a:pPr marL="457200" indent="-457200"/>
            <a:endParaRPr lang="en-US" sz="2400" dirty="0" smtClean="0"/>
          </a:p>
          <a:p>
            <a:pPr marL="457200" indent="-457200">
              <a:buFontTx/>
              <a:buChar char="-"/>
            </a:pPr>
            <a:r>
              <a:rPr lang="en-US" sz="2400" dirty="0" smtClean="0"/>
              <a:t>Prolongs EIA procedure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Additional costs for project developer (expert is contracted by EIA authority, but funds are provided </a:t>
            </a:r>
            <a:r>
              <a:rPr lang="en-US" sz="2400" smtClean="0"/>
              <a:t>by developer)</a:t>
            </a:r>
            <a:endParaRPr lang="en-US" sz="2400" dirty="0" smtClean="0"/>
          </a:p>
          <a:p>
            <a:pPr marL="457200" indent="-457200">
              <a:buFontTx/>
              <a:buChar char="-"/>
            </a:pPr>
            <a:r>
              <a:rPr lang="en-US" sz="2400" dirty="0" smtClean="0"/>
              <a:t>Even the expert review can be biased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258</Words>
  <Application>Microsoft Office PowerPoint</Application>
  <PresentationFormat>Předvádění na obrazovce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Office Theme</vt:lpstr>
      <vt:lpstr>Case example:  SEA/EIA quality control in the Czech Republic</vt:lpstr>
      <vt:lpstr>SEA/EIA authorization </vt:lpstr>
      <vt:lpstr>SEA</vt:lpstr>
      <vt:lpstr>Pros and cons </vt:lpstr>
      <vt:lpstr>EIA </vt:lpstr>
      <vt:lpstr>Pros and cons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93</cp:revision>
  <dcterms:created xsi:type="dcterms:W3CDTF">2013-10-30T11:37:35Z</dcterms:created>
  <dcterms:modified xsi:type="dcterms:W3CDTF">2014-09-26T04:57:40Z</dcterms:modified>
</cp:coreProperties>
</file>