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6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Case </a:t>
            </a:r>
            <a:r>
              <a:rPr lang="en-GB" dirty="0" smtClean="0"/>
              <a:t>example: </a:t>
            </a:r>
            <a:br>
              <a:rPr lang="en-GB" dirty="0" smtClean="0"/>
            </a:br>
            <a:r>
              <a:rPr lang="en-GB" dirty="0" smtClean="0"/>
              <a:t>SEA/EIA and decision-making in the Czech Republic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cs-CZ" dirty="0" smtClean="0"/>
              <a:t>Podgorica, September </a:t>
            </a:r>
            <a:r>
              <a:rPr lang="en-GB" dirty="0" smtClean="0"/>
              <a:t>23 – 26,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SEA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400" dirty="0" smtClean="0"/>
              <a:t>SEA competent authority issues ´SEA statement´ (based on opinions on draft P&amp;P and SEA report, comments from </a:t>
            </a:r>
            <a:r>
              <a:rPr lang="en-US" sz="2400" dirty="0" smtClean="0"/>
              <a:t>t</a:t>
            </a:r>
            <a:r>
              <a:rPr lang="cs-CZ" sz="2400" dirty="0" smtClean="0"/>
              <a:t>h</a:t>
            </a:r>
            <a:r>
              <a:rPr lang="en-US" sz="2400" dirty="0" smtClean="0"/>
              <a:t>e </a:t>
            </a:r>
            <a:r>
              <a:rPr lang="en-US" sz="2400" dirty="0" smtClean="0"/>
              <a:t>public hearing)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SEA statement provides </a:t>
            </a:r>
          </a:p>
          <a:p>
            <a:pPr marL="857250" lvl="1" indent="-457200"/>
            <a:r>
              <a:rPr lang="en-US" sz="2000" dirty="0" smtClean="0"/>
              <a:t>If P&amp;P can be / cannot be implemented as drafted </a:t>
            </a:r>
          </a:p>
          <a:p>
            <a:pPr marL="857250" lvl="1" indent="-457200"/>
            <a:r>
              <a:rPr lang="en-US" sz="2000" dirty="0" smtClean="0"/>
              <a:t>If P&amp;P needs to be adjusted </a:t>
            </a:r>
          </a:p>
          <a:p>
            <a:pPr marL="857250" lvl="1" indent="-457200"/>
            <a:r>
              <a:rPr lang="en-US" sz="2000" dirty="0" smtClean="0"/>
              <a:t>Conditions for P&amp;P implementation</a:t>
            </a:r>
            <a:endParaRPr lang="en-US" sz="2400" dirty="0" smtClean="0"/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SEA statement is published and distributed to relevant stakeholders </a:t>
            </a:r>
          </a:p>
        </p:txBody>
      </p:sp>
    </p:spTree>
    <p:extLst>
      <p:ext uri="{BB962C8B-B14F-4D97-AF65-F5344CB8AC3E}">
        <p14:creationId xmlns:p14="http://schemas.microsoft.com/office/powerpoint/2010/main" xmlns="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SEA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400" dirty="0" smtClean="0"/>
              <a:t>P&amp;P cannot be adopted without SEA statement 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Decision-making body is obliged to consider requirements and conditions stipulated by the SEA statement 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If decision-making body did not integrated those requirements and conditions (or only partially), justification needs to be provided and published </a:t>
            </a:r>
          </a:p>
        </p:txBody>
      </p:sp>
    </p:spTree>
    <p:extLst>
      <p:ext uri="{BB962C8B-B14F-4D97-AF65-F5344CB8AC3E}">
        <p14:creationId xmlns:p14="http://schemas.microsoft.com/office/powerpoint/2010/main" xmlns="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3956" cy="652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EIA </a:t>
            </a:r>
            <a:endParaRPr lang="en-US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>
            <a:noAutofit/>
          </a:bodyPr>
          <a:lstStyle/>
          <a:p>
            <a:pPr marL="457200" indent="-457200"/>
            <a:r>
              <a:rPr lang="cs-CZ" sz="2400" dirty="0" smtClean="0"/>
              <a:t>EIA </a:t>
            </a:r>
            <a:r>
              <a:rPr lang="en-US" sz="2400" dirty="0" smtClean="0"/>
              <a:t>competent </a:t>
            </a:r>
            <a:r>
              <a:rPr lang="en-US" sz="2400" dirty="0" smtClean="0"/>
              <a:t>authority issues </a:t>
            </a:r>
            <a:r>
              <a:rPr lang="en-US" sz="2400" dirty="0" smtClean="0"/>
              <a:t>´</a:t>
            </a:r>
            <a:r>
              <a:rPr lang="cs-CZ" sz="2400" dirty="0" smtClean="0"/>
              <a:t>EIA</a:t>
            </a:r>
            <a:r>
              <a:rPr lang="en-US" sz="2400" dirty="0" smtClean="0"/>
              <a:t> </a:t>
            </a:r>
            <a:r>
              <a:rPr lang="en-US" sz="2400" dirty="0" smtClean="0"/>
              <a:t>statement´ (based on </a:t>
            </a:r>
            <a:r>
              <a:rPr lang="cs-CZ" sz="2400" dirty="0" smtClean="0"/>
              <a:t>EIA report, expert </a:t>
            </a:r>
            <a:r>
              <a:rPr lang="en-GB" sz="2400" dirty="0" smtClean="0"/>
              <a:t>review and </a:t>
            </a:r>
            <a:r>
              <a:rPr lang="en-US" sz="2400" dirty="0" smtClean="0"/>
              <a:t>comments </a:t>
            </a:r>
            <a:r>
              <a:rPr lang="en-US" sz="2400" dirty="0" smtClean="0"/>
              <a:t>from </a:t>
            </a:r>
            <a:r>
              <a:rPr lang="en-US" sz="2400" dirty="0" smtClean="0"/>
              <a:t>consultations)</a:t>
            </a:r>
            <a:endParaRPr lang="en-US" sz="2400" dirty="0" smtClean="0"/>
          </a:p>
          <a:p>
            <a:pPr marL="457200" indent="-457200"/>
            <a:endParaRPr lang="cs-CZ" sz="2400" dirty="0" smtClean="0"/>
          </a:p>
          <a:p>
            <a:pPr marL="457200" indent="-457200"/>
            <a:r>
              <a:rPr lang="en-US" sz="2400" dirty="0" smtClean="0"/>
              <a:t>EIA statement </a:t>
            </a:r>
            <a:r>
              <a:rPr lang="en-US" sz="2400" dirty="0" smtClean="0"/>
              <a:t>shall be submitted by the </a:t>
            </a:r>
            <a:r>
              <a:rPr lang="en-US" sz="2400" dirty="0" smtClean="0"/>
              <a:t>project developer as </a:t>
            </a:r>
            <a:r>
              <a:rPr lang="en-US" sz="2400" dirty="0" smtClean="0"/>
              <a:t>one of the basic documents for subsequent </a:t>
            </a:r>
            <a:r>
              <a:rPr lang="en-US" sz="2400" dirty="0" smtClean="0"/>
              <a:t>procedures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Agency issuing permit always has to consider </a:t>
            </a:r>
            <a:r>
              <a:rPr lang="en-US" sz="2400" dirty="0" smtClean="0"/>
              <a:t>requirements and conditions stipulated by the </a:t>
            </a:r>
            <a:r>
              <a:rPr lang="en-US" sz="2400" dirty="0" smtClean="0"/>
              <a:t>EIA </a:t>
            </a:r>
            <a:r>
              <a:rPr lang="en-US" sz="2400" dirty="0" smtClean="0"/>
              <a:t>statement </a:t>
            </a:r>
            <a:r>
              <a:rPr lang="en-US" sz="2400" dirty="0" smtClean="0"/>
              <a:t> (if it is not the case, justification </a:t>
            </a:r>
            <a:r>
              <a:rPr lang="en-US" sz="2400" dirty="0" smtClean="0"/>
              <a:t>needs to be provided and published </a:t>
            </a:r>
          </a:p>
        </p:txBody>
      </p:sp>
    </p:spTree>
    <p:extLst>
      <p:ext uri="{BB962C8B-B14F-4D97-AF65-F5344CB8AC3E}">
        <p14:creationId xmlns:p14="http://schemas.microsoft.com/office/powerpoint/2010/main" xmlns="" val="1578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185</Words>
  <Application>Microsoft Office PowerPoint</Application>
  <PresentationFormat>Předvádění na obrazovce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Office Theme</vt:lpstr>
      <vt:lpstr>Case example:  SEA/EIA and decision-making in the Czech Republic</vt:lpstr>
      <vt:lpstr>SEA</vt:lpstr>
      <vt:lpstr>SEA</vt:lpstr>
      <vt:lpstr>EIA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Martin</cp:lastModifiedBy>
  <cp:revision>127</cp:revision>
  <dcterms:created xsi:type="dcterms:W3CDTF">2013-10-30T11:37:35Z</dcterms:created>
  <dcterms:modified xsi:type="dcterms:W3CDTF">2014-09-26T11:36:37Z</dcterms:modified>
</cp:coreProperties>
</file>