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9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33" autoAdjust="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Main requirements of EU SEA Directive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National workshop on </a:t>
            </a:r>
            <a:r>
              <a:rPr lang="en-GB" dirty="0" smtClean="0"/>
              <a:t>SEA </a:t>
            </a:r>
          </a:p>
          <a:p>
            <a:r>
              <a:rPr lang="en-GB" dirty="0" smtClean="0"/>
              <a:t>Tirana, March 11 – 12,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Consultations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Decision on SEA (non)application </a:t>
            </a:r>
            <a:r>
              <a:rPr lang="en-US" sz="2032" dirty="0">
                <a:latin typeface="Corbel" pitchFamily="34" charset="0"/>
              </a:rPr>
              <a:t>shall be made available to the public.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endParaRPr lang="en-US" sz="2032" dirty="0">
              <a:latin typeface="Corbel" pitchFamily="34" charset="0"/>
            </a:endParaRP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Draft PP and environmental report </a:t>
            </a:r>
            <a:r>
              <a:rPr lang="en-US" sz="2032" dirty="0">
                <a:latin typeface="Corbel" pitchFamily="34" charset="0"/>
              </a:rPr>
              <a:t>shall be made available to environmental authorities and public 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endParaRPr lang="en-US" sz="2032" dirty="0">
              <a:latin typeface="Corbel" pitchFamily="34" charset="0"/>
            </a:endParaRP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Environmental authorities and public shall be given an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early and effective opportunity</a:t>
            </a:r>
            <a:r>
              <a:rPr lang="en-US" sz="2032" dirty="0">
                <a:latin typeface="Corbel" pitchFamily="34" charset="0"/>
              </a:rPr>
              <a:t> within appropriate time frames to express their opinion on the draft PP and environmental report before the adoption of the PP </a:t>
            </a:r>
          </a:p>
        </p:txBody>
      </p:sp>
    </p:spTree>
    <p:extLst>
      <p:ext uri="{BB962C8B-B14F-4D97-AF65-F5344CB8AC3E}">
        <p14:creationId xmlns:p14="http://schemas.microsoft.com/office/powerpoint/2010/main" val="328872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Transboundary consultations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In case of likely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significant effects on the environment in another MS than preparing the PP </a:t>
            </a:r>
            <a:r>
              <a:rPr lang="en-US" sz="2032" dirty="0">
                <a:latin typeface="Corbel" pitchFamily="34" charset="0"/>
              </a:rPr>
              <a:t>(if it is considered by a MS preparing the PP or if potentially or if likely affected MS request so) 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MS preparing PP shall – before its adoption or submission to the legislative procedure – 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forward draft PP and environmental report to the other MS</a:t>
            </a:r>
            <a:r>
              <a:rPr lang="en-US" sz="2032" dirty="0">
                <a:latin typeface="Corbel" pitchFamily="34" charset="0"/>
              </a:rPr>
              <a:t> (potentially affected)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Potentially affected MS shall indicate whether it wishes to enter into consultations 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MS preparing PP shall agree on detailed arrangements to ensure that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environmental authorities the public are informed and given an opportunity to forward their opinion</a:t>
            </a:r>
          </a:p>
        </p:txBody>
      </p:sp>
    </p:spTree>
    <p:extLst>
      <p:ext uri="{BB962C8B-B14F-4D97-AF65-F5344CB8AC3E}">
        <p14:creationId xmlns:p14="http://schemas.microsoft.com/office/powerpoint/2010/main" val="211762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Decision-making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Inputs to be considered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during the PP preparation </a:t>
            </a:r>
            <a:r>
              <a:rPr lang="en-US" sz="2032" dirty="0">
                <a:latin typeface="Corbel" pitchFamily="34" charset="0"/>
              </a:rPr>
              <a:t>and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before its adoption</a:t>
            </a:r>
            <a:r>
              <a:rPr lang="en-US" sz="2032" dirty="0">
                <a:latin typeface="Corbel" pitchFamily="34" charset="0"/>
              </a:rPr>
              <a:t> or submission to the legislative procedure: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environmental report 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opinions  on the draft PP and environmental report expressed by environmental authorities and public 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transboundary consultations</a:t>
            </a:r>
          </a:p>
        </p:txBody>
      </p:sp>
    </p:spTree>
    <p:extLst>
      <p:ext uri="{BB962C8B-B14F-4D97-AF65-F5344CB8AC3E}">
        <p14:creationId xmlns:p14="http://schemas.microsoft.com/office/powerpoint/2010/main" val="350394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Information on decision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Environmental authorities and public shall be provided by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the PP as adopted</a:t>
            </a:r>
            <a:r>
              <a:rPr lang="en-US" sz="2032" dirty="0">
                <a:latin typeface="Corbel" pitchFamily="34" charset="0"/>
              </a:rPr>
              <a:t> and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a statement summarising  </a:t>
            </a:r>
            <a:r>
              <a:rPr lang="en-US" sz="2032" dirty="0">
                <a:latin typeface="Corbel" pitchFamily="34" charset="0"/>
              </a:rPr>
              <a:t>how 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environmental considerations 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opinions on the draft PP and environmental report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results of transboundary consultations </a:t>
            </a:r>
          </a:p>
          <a:p>
            <a:pPr marL="811762" lvl="1" indent="-387066">
              <a:spcAft>
                <a:spcPct val="30000"/>
              </a:spcAft>
              <a:defRPr/>
            </a:pPr>
            <a:r>
              <a:rPr lang="en-US" sz="2032" dirty="0">
                <a:latin typeface="Corbel" pitchFamily="34" charset="0"/>
              </a:rPr>
              <a:t>…..have been integrated in the PP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 startAt="4"/>
              <a:defRPr/>
            </a:pPr>
            <a:r>
              <a:rPr lang="en-US" sz="2032" dirty="0">
                <a:latin typeface="Corbel" pitchFamily="34" charset="0"/>
              </a:rPr>
              <a:t>the reasons for choosing the  PP as adopted</a:t>
            </a:r>
          </a:p>
          <a:p>
            <a:pPr marL="811762" lvl="1" indent="-387066">
              <a:spcAft>
                <a:spcPct val="30000"/>
              </a:spcAft>
              <a:buFont typeface="+mj-lt"/>
              <a:buAutoNum type="arabicPeriod" startAt="4"/>
              <a:defRPr/>
            </a:pPr>
            <a:r>
              <a:rPr lang="en-US" sz="2032" dirty="0">
                <a:latin typeface="Corbel" pitchFamily="34" charset="0"/>
              </a:rPr>
              <a:t>monitoring measures </a:t>
            </a:r>
          </a:p>
        </p:txBody>
      </p:sp>
    </p:spTree>
    <p:extLst>
      <p:ext uri="{BB962C8B-B14F-4D97-AF65-F5344CB8AC3E}">
        <p14:creationId xmlns:p14="http://schemas.microsoft.com/office/powerpoint/2010/main" val="387101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Monitoring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Significant environmental effects of the PPs’ implementation shall be monitored 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to identify at an early stage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unforeseen adverse effects</a:t>
            </a:r>
            <a:r>
              <a:rPr lang="en-US" sz="2032" dirty="0">
                <a:latin typeface="Corbel" pitchFamily="34" charset="0"/>
              </a:rPr>
              <a:t>, 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to be able to undertake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appropriate remedial action</a:t>
            </a:r>
            <a:r>
              <a:rPr lang="en-US" sz="2032" dirty="0">
                <a:latin typeface="Corbel" pitchFamily="34" charset="0"/>
              </a:rPr>
              <a:t>.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2032" dirty="0">
              <a:latin typeface="Corbel" pitchFamily="34" charset="0"/>
            </a:endParaRP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Existing monitoring arrangements may be used if appropriate</a:t>
            </a:r>
          </a:p>
        </p:txBody>
      </p:sp>
    </p:spTree>
    <p:extLst>
      <p:ext uri="{BB962C8B-B14F-4D97-AF65-F5344CB8AC3E}">
        <p14:creationId xmlns:p14="http://schemas.microsoft.com/office/powerpoint/2010/main" val="367054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>
          <a:xfrm>
            <a:off x="1646297" y="2453990"/>
            <a:ext cx="6125566" cy="78619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64" dirty="0">
                <a:latin typeface="Corbel" pitchFamily="34" charset="0"/>
              </a:rPr>
              <a:t>Thank you for your attention! </a:t>
            </a:r>
            <a:endParaRPr lang="de-DE" sz="4064" b="1" dirty="0">
              <a:solidFill>
                <a:srgbClr val="17375E"/>
              </a:solidFill>
              <a:latin typeface="Garamond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>
          <a:xfrm>
            <a:off x="1646297" y="1173239"/>
            <a:ext cx="6125566" cy="786190"/>
          </a:xfrm>
        </p:spPr>
        <p:txBody>
          <a:bodyPr/>
          <a:lstStyle/>
          <a:p>
            <a:pPr eaLnBrk="1" hangingPunct="1">
              <a:defRPr/>
            </a:pPr>
            <a:r>
              <a:rPr lang="en-GB" sz="3386" dirty="0">
                <a:latin typeface="Corbel" pitchFamily="34" charset="0"/>
              </a:rPr>
              <a:t>EU SEA Directive </a:t>
            </a:r>
            <a:endParaRPr lang="de-DE" sz="3386" b="1" dirty="0">
              <a:solidFill>
                <a:srgbClr val="17375E"/>
              </a:solidFill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975682" y="2148921"/>
            <a:ext cx="7289397" cy="2499683"/>
          </a:xfrm>
          <a:prstGeom prst="rect">
            <a:avLst/>
          </a:prstGeom>
        </p:spPr>
        <p:txBody>
          <a:bodyPr/>
          <a:lstStyle/>
          <a:p>
            <a:pPr marL="307771" indent="-307771">
              <a:spcBef>
                <a:spcPts val="508"/>
              </a:spcBef>
              <a:spcAft>
                <a:spcPts val="508"/>
              </a:spcAft>
              <a:buFont typeface="Arial" pitchFamily="34" charset="0"/>
              <a:buChar char="•"/>
              <a:defRPr/>
            </a:pPr>
            <a:r>
              <a:rPr lang="en-GB" sz="2032" dirty="0">
                <a:latin typeface="Corbel" pitchFamily="34" charset="0"/>
              </a:rPr>
              <a:t>Directive 2001/42/EC  </a:t>
            </a:r>
            <a:r>
              <a:rPr lang="en-US" sz="2032" dirty="0">
                <a:latin typeface="Corbel" pitchFamily="34" charset="0"/>
              </a:rPr>
              <a:t>on the assessment of the effects of certain plans and programmes on the environment</a:t>
            </a:r>
          </a:p>
          <a:p>
            <a:pPr marL="307771" indent="-307771">
              <a:spcBef>
                <a:spcPts val="508"/>
              </a:spcBef>
              <a:spcAft>
                <a:spcPts val="508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In force since 2001 and should have been transposed by all MSs by July 2004. </a:t>
            </a:r>
          </a:p>
          <a:p>
            <a:pPr marL="307771" indent="-307771">
              <a:spcBef>
                <a:spcPts val="508"/>
              </a:spcBef>
              <a:spcAft>
                <a:spcPts val="508"/>
              </a:spcAft>
              <a:buFont typeface="Arial" pitchFamily="34" charset="0"/>
              <a:buChar char="•"/>
              <a:defRPr/>
            </a:pPr>
            <a:r>
              <a:rPr lang="en-GB" sz="2032" dirty="0">
                <a:latin typeface="Corbel" pitchFamily="34" charset="0"/>
              </a:rPr>
              <a:t>One of the key international legal benchmark for SEA</a:t>
            </a:r>
          </a:p>
          <a:p>
            <a:pPr marL="307771" indent="-307771">
              <a:spcBef>
                <a:spcPts val="508"/>
              </a:spcBef>
              <a:spcAft>
                <a:spcPts val="508"/>
              </a:spcAft>
              <a:buFont typeface="Arial" pitchFamily="34" charset="0"/>
              <a:buChar char="•"/>
              <a:defRPr/>
            </a:pPr>
            <a:r>
              <a:rPr lang="en-GB" sz="2032" dirty="0">
                <a:latin typeface="Corbel" pitchFamily="34" charset="0"/>
              </a:rPr>
              <a:t>Many similarities with UNECE SEA Protocol</a:t>
            </a:r>
          </a:p>
          <a:p>
            <a:pPr marL="319779" indent="-319779">
              <a:spcBef>
                <a:spcPct val="20000"/>
              </a:spcBef>
              <a:spcAft>
                <a:spcPct val="30000"/>
              </a:spcAft>
              <a:buFont typeface="Wingdings" pitchFamily="2" charset="2"/>
              <a:buChar char="ü"/>
              <a:defRPr/>
            </a:pPr>
            <a:endParaRPr lang="en-GB" sz="2032" dirty="0">
              <a:latin typeface="Garamond" pitchFamily="18" charset="0"/>
            </a:endParaRPr>
          </a:p>
          <a:p>
            <a:pPr marL="319779" indent="-319779">
              <a:spcBef>
                <a:spcPct val="20000"/>
              </a:spcBef>
              <a:spcAft>
                <a:spcPct val="30000"/>
              </a:spcAft>
              <a:defRPr/>
            </a:pPr>
            <a:endParaRPr lang="en-GB" sz="2032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90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Main principles i.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b="1" dirty="0">
                <a:latin typeface="Corbel" pitchFamily="34" charset="0"/>
              </a:rPr>
              <a:t>Role and approach to SEA</a:t>
            </a:r>
            <a:r>
              <a:rPr lang="en-US" sz="2032" dirty="0">
                <a:latin typeface="Corbel" pitchFamily="34" charset="0"/>
              </a:rPr>
              <a:t>: Environmental assessment is an important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tool for integrating environmental considerations</a:t>
            </a:r>
            <a:r>
              <a:rPr lang="en-US" sz="2032" dirty="0">
                <a:latin typeface="Corbel" pitchFamily="34" charset="0"/>
              </a:rPr>
              <a:t> into the preparation and adoption of certain plans and programmes ….. it ensures that environmental effects of implementing plans and programmes are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taken into account during their preparation and before their adoption</a:t>
            </a:r>
            <a:r>
              <a:rPr lang="en-US" sz="2032" dirty="0">
                <a:latin typeface="Corbel" pitchFamily="34" charset="0"/>
              </a:rPr>
              <a:t>.</a:t>
            </a:r>
          </a:p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2032" dirty="0">
              <a:latin typeface="Corbel" pitchFamily="34" charset="0"/>
            </a:endParaRPr>
          </a:p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b="1" dirty="0">
                <a:latin typeface="Corbel" pitchFamily="34" charset="0"/>
              </a:rPr>
              <a:t>Benefits of SEA</a:t>
            </a:r>
            <a:r>
              <a:rPr lang="en-US" sz="2032" dirty="0">
                <a:latin typeface="Corbel" pitchFamily="34" charset="0"/>
              </a:rPr>
              <a:t>: The adoption of environmental assessment procedures at the planning and programming level should benefit undertakings by providing a more consistent framework in which to operate by the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inclusion of the relevant environmental information into decision making</a:t>
            </a:r>
            <a:r>
              <a:rPr lang="en-US" sz="2032" dirty="0">
                <a:latin typeface="Corbel" pitchFamily="34" charset="0"/>
              </a:rPr>
              <a:t>. The inclusion of a wider set of factors in decision making should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contribute to more sustainable and effective solutions</a:t>
            </a:r>
            <a:r>
              <a:rPr lang="en-US" sz="2032" dirty="0">
                <a:latin typeface="Corbel" pitchFamily="34" charset="0"/>
              </a:rPr>
              <a:t>.</a:t>
            </a:r>
            <a:endParaRPr lang="en-GB" sz="2032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10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Main principles ii.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b="1" dirty="0">
                <a:latin typeface="Corbel" pitchFamily="34" charset="0"/>
              </a:rPr>
              <a:t>Consultations and participation</a:t>
            </a:r>
            <a:r>
              <a:rPr lang="en-US" sz="2032" dirty="0">
                <a:latin typeface="Corbel" pitchFamily="34" charset="0"/>
              </a:rPr>
              <a:t>: It is necessary to provide that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authorities with relevant environmental responsibilities and the public </a:t>
            </a:r>
            <a:r>
              <a:rPr lang="en-US" sz="2032" dirty="0">
                <a:latin typeface="Corbel" pitchFamily="34" charset="0"/>
              </a:rPr>
              <a:t>are to be consulted during the assessment of plans and programmes. </a:t>
            </a:r>
            <a:r>
              <a:rPr lang="en-US" sz="2032" dirty="0">
                <a:latin typeface="Corbel" pitchFamily="34" charset="0"/>
                <a:cs typeface="Arial" charset="0"/>
              </a:rPr>
              <a:t>When a plan or programme is adopted, the relevant authorities and the public are informed and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  <a:cs typeface="Arial" charset="0"/>
              </a:rPr>
              <a:t>relevant information is made available to them</a:t>
            </a:r>
            <a:r>
              <a:rPr lang="en-US" sz="2032" dirty="0">
                <a:latin typeface="Corbel" pitchFamily="34" charset="0"/>
                <a:cs typeface="Arial" charset="0"/>
              </a:rPr>
              <a:t>.</a:t>
            </a:r>
          </a:p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2032" b="1" dirty="0">
              <a:latin typeface="Corbel" pitchFamily="34" charset="0"/>
            </a:endParaRPr>
          </a:p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b="1" dirty="0">
                <a:latin typeface="Corbel" pitchFamily="34" charset="0"/>
              </a:rPr>
              <a:t>Transboundary assessment</a:t>
            </a:r>
            <a:r>
              <a:rPr lang="en-US" sz="2032" dirty="0">
                <a:latin typeface="Corbel" pitchFamily="34" charset="0"/>
              </a:rPr>
              <a:t>: Where the implementation of a plan or programme prepared in one Member State is likely to have a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significant effect on the environment of other Member States</a:t>
            </a:r>
            <a:r>
              <a:rPr lang="en-US" sz="2032" dirty="0">
                <a:latin typeface="Corbel" pitchFamily="34" charset="0"/>
              </a:rPr>
              <a:t>, provision should be made for the Member States concerned to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enter into consultations </a:t>
            </a:r>
            <a:r>
              <a:rPr lang="en-US" sz="2032" dirty="0">
                <a:latin typeface="Corbel" pitchFamily="34" charset="0"/>
              </a:rPr>
              <a:t>and for the relevant authorities and the public to be informed and enabled to express their opinion.</a:t>
            </a:r>
          </a:p>
          <a:p>
            <a:pPr marL="223100" indent="-223100"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2032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4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Definition of SEA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defRPr/>
            </a:pPr>
            <a:r>
              <a:rPr lang="en-US" sz="2032" dirty="0">
                <a:latin typeface="Corbel" pitchFamily="34" charset="0"/>
              </a:rPr>
              <a:t>The Directive mentions four elements: 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Preparation of an environmental report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Carrying out of consultations,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Taking into account of the environmental report and the results of the consultations in decision-making 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2032" dirty="0">
                <a:latin typeface="Corbel" pitchFamily="34" charset="0"/>
              </a:rPr>
              <a:t>Provision of information on the decision</a:t>
            </a:r>
          </a:p>
          <a:p>
            <a:pPr marL="387066" indent="-387066">
              <a:spcAft>
                <a:spcPct val="30000"/>
              </a:spcAft>
              <a:buFont typeface="+mj-lt"/>
              <a:buAutoNum type="arabicPeriod"/>
              <a:defRPr/>
            </a:pPr>
            <a:endParaRPr lang="en-US" sz="2032" dirty="0">
              <a:latin typeface="Corbel" pitchFamily="34" charset="0"/>
            </a:endParaRP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General definition of SEA: a systematic &amp; anticipatory process, undertaken to analyze environmental effects of proposed plans, programmes &amp; other strategic actions and to integrate findings into decision-making.</a:t>
            </a:r>
          </a:p>
          <a:p>
            <a:pPr marL="387066" indent="-387066">
              <a:spcAft>
                <a:spcPct val="30000"/>
              </a:spcAft>
              <a:defRPr/>
            </a:pPr>
            <a:endParaRPr lang="en-US" sz="2032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3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Scope of application i.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defRPr/>
            </a:pPr>
            <a:r>
              <a:rPr lang="en-US" sz="2032" dirty="0">
                <a:latin typeface="Corbel" pitchFamily="34" charset="0"/>
              </a:rPr>
              <a:t>Plans and programmes (PPs) as well as any modifications of them which: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are subject to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preparation and/or adoption by an authority </a:t>
            </a:r>
            <a:r>
              <a:rPr lang="en-US" sz="2032" dirty="0">
                <a:latin typeface="Corbel" pitchFamily="34" charset="0"/>
              </a:rPr>
              <a:t>at national, regional or local level or which are prepared by an authority for adoption, through a legislative procedure by Parliament or Government, 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are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required by legislative, regulatory or administrative provisions</a:t>
            </a:r>
            <a:r>
              <a:rPr lang="en-US" sz="2032" dirty="0">
                <a:latin typeface="Corbel" pitchFamily="34" charset="0"/>
              </a:rPr>
              <a:t>.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are prepared for agriculture, forestry, fisheries, energy, industry, transport, waste management, water management, telecommunications, tourism, town and country planning or land use 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set the framework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for future development consent </a:t>
            </a:r>
            <a:r>
              <a:rPr lang="en-US" sz="2032" dirty="0">
                <a:latin typeface="Corbel" pitchFamily="34" charset="0"/>
              </a:rPr>
              <a:t>of projects listed in Annexes I and II to Directive 85/337/EEC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require an assessment pursuant to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Article 6 or 7 of Directive 92/43/EEC</a:t>
            </a:r>
            <a:endParaRPr lang="en-US" sz="2032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16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Scope of application ii.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Plans and programmes which determine the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use of small areas </a:t>
            </a:r>
            <a:r>
              <a:rPr lang="en-US" sz="2032" dirty="0">
                <a:latin typeface="Corbel" pitchFamily="34" charset="0"/>
              </a:rPr>
              <a:t>at local level and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minor modifications </a:t>
            </a:r>
            <a:r>
              <a:rPr lang="en-US" sz="2032" dirty="0">
                <a:latin typeface="Corbel" pitchFamily="34" charset="0"/>
              </a:rPr>
              <a:t>to plans and programmes shall require SEA </a:t>
            </a: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only if they are likely to have significant environmental effects</a:t>
            </a:r>
            <a:r>
              <a:rPr lang="en-US" sz="2032" dirty="0">
                <a:latin typeface="Corbel" pitchFamily="34" charset="0"/>
              </a:rPr>
              <a:t>.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Member States shall determine whether others plans and programmes, which set the framework for future development consent of projects, are likely to have significant environmental effects.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Determination whether PPs are likely to have significant environmental effects can be done 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through case-by case examination 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by specifying types of plans and programmes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by combining both approaches.</a:t>
            </a:r>
          </a:p>
        </p:txBody>
      </p:sp>
    </p:spTree>
    <p:extLst>
      <p:ext uri="{BB962C8B-B14F-4D97-AF65-F5344CB8AC3E}">
        <p14:creationId xmlns:p14="http://schemas.microsoft.com/office/powerpoint/2010/main" val="194802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Scope of application iii.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The following plans and programmes are not subject to this Directive: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plans and programmes the sole purpose of which is to serve national defence or civil emergency,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financial or budget plans and programmes.</a:t>
            </a:r>
          </a:p>
        </p:txBody>
      </p:sp>
    </p:spTree>
    <p:extLst>
      <p:ext uri="{BB962C8B-B14F-4D97-AF65-F5344CB8AC3E}">
        <p14:creationId xmlns:p14="http://schemas.microsoft.com/office/powerpoint/2010/main" val="181122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 idx="4294967295"/>
          </p:nvPr>
        </p:nvSpPr>
        <p:spPr>
          <a:xfrm>
            <a:off x="1829070" y="868169"/>
            <a:ext cx="6125566" cy="786191"/>
          </a:xfrm>
        </p:spPr>
        <p:txBody>
          <a:bodyPr/>
          <a:lstStyle/>
          <a:p>
            <a:pPr eaLnBrk="1" hangingPunct="1"/>
            <a:r>
              <a:rPr lang="en-GB" altLang="en-US" sz="3386">
                <a:latin typeface="Corbel" panose="020B0503020204020204" pitchFamily="34" charset="0"/>
              </a:rPr>
              <a:t>Environmental report </a:t>
            </a:r>
            <a:endParaRPr lang="de-DE" altLang="en-US" sz="3386">
              <a:latin typeface="Garamond" panose="02020404030301010803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70615" y="1600604"/>
            <a:ext cx="8107841" cy="4022338"/>
          </a:xfrm>
          <a:prstGeom prst="rect">
            <a:avLst/>
          </a:prstGeom>
        </p:spPr>
        <p:txBody>
          <a:bodyPr/>
          <a:lstStyle/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b="1" i="1" dirty="0">
                <a:solidFill>
                  <a:srgbClr val="FF0000"/>
                </a:solidFill>
                <a:latin typeface="Corbel" pitchFamily="34" charset="0"/>
              </a:rPr>
              <a:t>Identification, description and evaluation </a:t>
            </a:r>
            <a:r>
              <a:rPr lang="en-US" sz="2032" dirty="0">
                <a:latin typeface="Corbel" pitchFamily="34" charset="0"/>
              </a:rPr>
              <a:t>of the likely significant effects on the environment of implementing the plan or programme, and reasonable alternatives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When doing so, it should take into account 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the objectives and the geographical scope of the plan or programme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current knowledge and methods of assessment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the contents and level of detail in the plan or programme</a:t>
            </a:r>
          </a:p>
          <a:p>
            <a:pPr marL="811762" lvl="1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its stage in the decision-making process</a:t>
            </a: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2032" dirty="0">
              <a:latin typeface="Corbel" pitchFamily="34" charset="0"/>
            </a:endParaRPr>
          </a:p>
          <a:p>
            <a:pPr marL="387066" indent="-387066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sz="2032" dirty="0">
                <a:latin typeface="Corbel" pitchFamily="34" charset="0"/>
              </a:rPr>
              <a:t>Annex I specifies information t be included in the report</a:t>
            </a:r>
          </a:p>
        </p:txBody>
      </p:sp>
    </p:spTree>
    <p:extLst>
      <p:ext uri="{BB962C8B-B14F-4D97-AF65-F5344CB8AC3E}">
        <p14:creationId xmlns:p14="http://schemas.microsoft.com/office/powerpoint/2010/main" val="34801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</TotalTime>
  <Words>1019</Words>
  <Application>Microsoft Office PowerPoint</Application>
  <PresentationFormat>Předvádění na obrazovce (4:3)</PresentationFormat>
  <Paragraphs>82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2" baseType="lpstr">
      <vt:lpstr>Arial</vt:lpstr>
      <vt:lpstr>Calibri</vt:lpstr>
      <vt:lpstr>Corbel</vt:lpstr>
      <vt:lpstr>Garamond</vt:lpstr>
      <vt:lpstr>Times New Roman</vt:lpstr>
      <vt:lpstr>Wingdings</vt:lpstr>
      <vt:lpstr>Office Theme</vt:lpstr>
      <vt:lpstr>Main requirements of EU SEA Directive </vt:lpstr>
      <vt:lpstr>EU SEA Directive </vt:lpstr>
      <vt:lpstr>Main principles i. </vt:lpstr>
      <vt:lpstr>Main principles ii. </vt:lpstr>
      <vt:lpstr>Definition of SEA</vt:lpstr>
      <vt:lpstr>Scope of application i. </vt:lpstr>
      <vt:lpstr>Scope of application ii. </vt:lpstr>
      <vt:lpstr>Scope of application iii. </vt:lpstr>
      <vt:lpstr>Environmental report </vt:lpstr>
      <vt:lpstr>Consultations </vt:lpstr>
      <vt:lpstr>Transboundary consultations </vt:lpstr>
      <vt:lpstr>Decision-making </vt:lpstr>
      <vt:lpstr>Information on decision</vt:lpstr>
      <vt:lpstr>Monitoring </vt:lpstr>
      <vt:lpstr>Thank you for your attention!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51</cp:revision>
  <dcterms:created xsi:type="dcterms:W3CDTF">2013-10-30T11:37:35Z</dcterms:created>
  <dcterms:modified xsi:type="dcterms:W3CDTF">2015-03-10T12:43:08Z</dcterms:modified>
</cp:coreProperties>
</file>