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96" r:id="rId3"/>
    <p:sldId id="297" r:id="rId4"/>
    <p:sldId id="298" r:id="rId5"/>
    <p:sldId id="299" r:id="rId6"/>
    <p:sldId id="300" r:id="rId7"/>
    <p:sldId id="301" r:id="rId8"/>
    <p:sldId id="302" r:id="rId9"/>
    <p:sldId id="303" r:id="rId10"/>
    <p:sldId id="304" r:id="rId11"/>
    <p:sldId id="305" r:id="rId12"/>
    <p:sldId id="306" r:id="rId13"/>
    <p:sldId id="307" r:id="rId14"/>
    <p:sldId id="308" r:id="rId15"/>
    <p:sldId id="309" r:id="rId16"/>
    <p:sldId id="29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533" autoAdjust="0"/>
  </p:normalViewPr>
  <p:slideViewPr>
    <p:cSldViewPr>
      <p:cViewPr varScale="1">
        <p:scale>
          <a:sx n="72" d="100"/>
          <a:sy n="72" d="100"/>
        </p:scale>
        <p:origin x="132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B458DC-2538-48B5-B80E-45F7EA864D26}" type="datetimeFigureOut">
              <a:rPr lang="en-GB" smtClean="0"/>
              <a:t>11/03/2015</a:t>
            </a:fld>
            <a:endParaRPr lang="en-GB"/>
          </a:p>
        </p:txBody>
      </p:sp>
      <p:sp>
        <p:nvSpPr>
          <p:cNvPr id="4" name="Zástupný symbol pro obrázek snímk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EDE569-ED80-4382-B347-A8CC1B32E49C}" type="slidenum">
              <a:rPr lang="en-GB" smtClean="0"/>
              <a:t>‹#›</a:t>
            </a:fld>
            <a:endParaRPr lang="en-GB"/>
          </a:p>
        </p:txBody>
      </p:sp>
    </p:spTree>
    <p:extLst>
      <p:ext uri="{BB962C8B-B14F-4D97-AF65-F5344CB8AC3E}">
        <p14:creationId xmlns:p14="http://schemas.microsoft.com/office/powerpoint/2010/main" val="1696654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3/11/2015</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6" name="Picture 2" descr="Z:\hd\countries\ZZ Multi-country\IMPLEMENTATION\ECRAN 2013 - 2016\Implementation\Visibility\Final\tmn zelena.png"/>
          <p:cNvPicPr>
            <a:picLocks noChangeAspect="1" noChangeArrowheads="1"/>
          </p:cNvPicPr>
          <p:nvPr/>
        </p:nvPicPr>
        <p:blipFill>
          <a:blip r:embed="rId13" cstate="print"/>
          <a:srcRect/>
          <a:stretch>
            <a:fillRect/>
          </a:stretch>
        </p:blipFill>
        <p:spPr bwMode="auto">
          <a:xfrm>
            <a:off x="6444208" y="188640"/>
            <a:ext cx="2252663" cy="252413"/>
          </a:xfrm>
          <a:prstGeom prst="rect">
            <a:avLst/>
          </a:prstGeom>
          <a:noFill/>
        </p:spPr>
      </p:pic>
      <p:pic>
        <p:nvPicPr>
          <p:cNvPr id="8" name="Picture 15"/>
          <p:cNvPicPr>
            <a:picLocks noChangeAspect="1" noChangeArrowheads="1"/>
          </p:cNvPicPr>
          <p:nvPr/>
        </p:nvPicPr>
        <p:blipFill>
          <a:blip r:embed="rId14" cstate="print">
            <a:lum bright="-12000"/>
          </a:blip>
          <a:srcRect/>
          <a:stretch>
            <a:fillRect/>
          </a:stretch>
        </p:blipFill>
        <p:spPr bwMode="auto">
          <a:xfrm>
            <a:off x="250825" y="6165850"/>
            <a:ext cx="840000" cy="504000"/>
          </a:xfrm>
          <a:prstGeom prst="rect">
            <a:avLst/>
          </a:prstGeom>
          <a:solidFill>
            <a:srgbClr val="FFFFFF">
              <a:alpha val="0"/>
            </a:srgbClr>
          </a:solidFill>
          <a:ln w="9525">
            <a:noFill/>
            <a:miter lim="800000"/>
            <a:headEnd/>
            <a:tailEnd/>
          </a:ln>
        </p:spPr>
      </p:pic>
      <p:sp>
        <p:nvSpPr>
          <p:cNvPr id="9" name="Rectangle 8"/>
          <p:cNvSpPr>
            <a:spLocks noChangeArrowheads="1"/>
          </p:cNvSpPr>
          <p:nvPr/>
        </p:nvSpPr>
        <p:spPr bwMode="auto">
          <a:xfrm>
            <a:off x="1094433" y="6424885"/>
            <a:ext cx="2757487" cy="244475"/>
          </a:xfrm>
          <a:prstGeom prst="rect">
            <a:avLst/>
          </a:prstGeom>
          <a:noFill/>
          <a:ln w="9525">
            <a:noFill/>
            <a:miter lim="800000"/>
            <a:headEnd/>
            <a:tailEnd/>
          </a:ln>
        </p:spPr>
        <p:txBody>
          <a:bodyPr wrap="none" anchor="ctr">
            <a:spAutoFit/>
          </a:bodyPr>
          <a:lstStyle/>
          <a:p>
            <a:r>
              <a:rPr lang="en-GB" sz="1000" dirty="0">
                <a:cs typeface="Times New Roman" pitchFamily="18" charset="0"/>
              </a:rPr>
              <a:t> This Project is funded by the European Union</a:t>
            </a:r>
            <a:endParaRPr lang="en-GB" sz="1000" dirty="0"/>
          </a:p>
        </p:txBody>
      </p:sp>
      <p:pic>
        <p:nvPicPr>
          <p:cNvPr id="10" name="Picture 10"/>
          <p:cNvPicPr>
            <a:picLocks noChangeAspect="1" noChangeArrowheads="1"/>
          </p:cNvPicPr>
          <p:nvPr/>
        </p:nvPicPr>
        <p:blipFill>
          <a:blip r:embed="rId15" cstate="print"/>
          <a:srcRect/>
          <a:stretch>
            <a:fillRect/>
          </a:stretch>
        </p:blipFill>
        <p:spPr bwMode="auto">
          <a:xfrm>
            <a:off x="4788024" y="6256340"/>
            <a:ext cx="903892" cy="468000"/>
          </a:xfrm>
          <a:prstGeom prst="rect">
            <a:avLst/>
          </a:prstGeom>
          <a:solidFill>
            <a:srgbClr val="FFFFFF"/>
          </a:solidFill>
          <a:ln w="9525">
            <a:noFill/>
            <a:miter lim="800000"/>
            <a:headEnd/>
            <a:tailEnd/>
          </a:ln>
        </p:spPr>
      </p:pic>
      <p:sp>
        <p:nvSpPr>
          <p:cNvPr id="11" name="Rectangle 7"/>
          <p:cNvSpPr>
            <a:spLocks noChangeArrowheads="1"/>
          </p:cNvSpPr>
          <p:nvPr/>
        </p:nvSpPr>
        <p:spPr bwMode="auto">
          <a:xfrm>
            <a:off x="5652121" y="6423139"/>
            <a:ext cx="3384375" cy="246221"/>
          </a:xfrm>
          <a:prstGeom prst="rect">
            <a:avLst/>
          </a:prstGeom>
          <a:noFill/>
          <a:ln w="9525">
            <a:noFill/>
            <a:miter lim="800000"/>
            <a:headEnd/>
            <a:tailEnd/>
          </a:ln>
        </p:spPr>
        <p:txBody>
          <a:bodyPr wrap="square" anchor="ctr">
            <a:spAutoFit/>
          </a:bodyPr>
          <a:lstStyle/>
          <a:p>
            <a:r>
              <a:rPr lang="en-GB" sz="1000" kern="1200" dirty="0">
                <a:solidFill>
                  <a:schemeClr val="tx1"/>
                </a:solidFill>
                <a:latin typeface="+mn-lt"/>
                <a:ea typeface="+mn-ea"/>
                <a:cs typeface="Times New Roman" pitchFamily="18" charset="0"/>
              </a:rPr>
              <a:t>Project implemented by Human </a:t>
            </a:r>
            <a:r>
              <a:rPr lang="en-GB" sz="1000" kern="1200" dirty="0" smtClean="0">
                <a:solidFill>
                  <a:schemeClr val="tx1"/>
                </a:solidFill>
                <a:latin typeface="+mn-lt"/>
                <a:ea typeface="+mn-ea"/>
                <a:cs typeface="Times New Roman" pitchFamily="18" charset="0"/>
              </a:rPr>
              <a:t>Dynamics Consortium</a:t>
            </a:r>
            <a:endParaRPr lang="en-GB" sz="1000" kern="1200" dirty="0">
              <a:solidFill>
                <a:schemeClr val="tx1"/>
              </a:solidFill>
              <a:latin typeface="+mn-lt"/>
              <a:ea typeface="+mn-ea"/>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84784"/>
            <a:ext cx="7772400" cy="1470025"/>
          </a:xfrm>
        </p:spPr>
        <p:txBody>
          <a:bodyPr>
            <a:normAutofit fontScale="90000"/>
          </a:bodyPr>
          <a:lstStyle/>
          <a:p>
            <a:r>
              <a:rPr lang="en-GB" dirty="0" smtClean="0"/>
              <a:t>Case </a:t>
            </a:r>
            <a:r>
              <a:rPr lang="en-GB" dirty="0"/>
              <a:t>example: </a:t>
            </a:r>
            <a:r>
              <a:rPr lang="en-GB" dirty="0" smtClean="0"/>
              <a:t/>
            </a:r>
            <a:br>
              <a:rPr lang="en-GB" dirty="0" smtClean="0"/>
            </a:br>
            <a:r>
              <a:rPr lang="en-GB" dirty="0" smtClean="0"/>
              <a:t>SEA for amendments </a:t>
            </a:r>
            <a:r>
              <a:rPr lang="en-GB" dirty="0"/>
              <a:t>of the Spatial Plan of </a:t>
            </a:r>
            <a:r>
              <a:rPr lang="en-GB" dirty="0" err="1"/>
              <a:t>Krasna</a:t>
            </a:r>
            <a:r>
              <a:rPr lang="en-GB" dirty="0"/>
              <a:t> Hora </a:t>
            </a:r>
            <a:r>
              <a:rPr lang="en-GB" dirty="0" smtClean="0"/>
              <a:t>municipality, Czech Republic </a:t>
            </a:r>
            <a:endParaRPr lang="en-US" dirty="0"/>
          </a:p>
        </p:txBody>
      </p:sp>
      <p:sp>
        <p:nvSpPr>
          <p:cNvPr id="3" name="Subtitle 2"/>
          <p:cNvSpPr>
            <a:spLocks noGrp="1"/>
          </p:cNvSpPr>
          <p:nvPr>
            <p:ph type="subTitle" idx="1"/>
          </p:nvPr>
        </p:nvSpPr>
        <p:spPr/>
        <p:txBody>
          <a:bodyPr>
            <a:normAutofit/>
          </a:bodyPr>
          <a:lstStyle/>
          <a:p>
            <a:r>
              <a:rPr lang="en-GB" dirty="0"/>
              <a:t>National workshop on </a:t>
            </a:r>
            <a:r>
              <a:rPr lang="en-GB" dirty="0" smtClean="0"/>
              <a:t>SEA </a:t>
            </a:r>
          </a:p>
          <a:p>
            <a:r>
              <a:rPr lang="en-GB" dirty="0" smtClean="0"/>
              <a:t>Tirana, March 11 – 12, 2015</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826763"/>
            <a:ext cx="7772400" cy="773463"/>
          </a:xfrm>
        </p:spPr>
        <p:txBody>
          <a:bodyPr/>
          <a:lstStyle/>
          <a:p>
            <a:pPr eaLnBrk="1" hangingPunct="1"/>
            <a:r>
              <a:rPr lang="en-GB" sz="3894" dirty="0">
                <a:latin typeface="Corbel" pitchFamily="34" charset="0"/>
              </a:rPr>
              <a:t>Evaluation of proposed changes</a:t>
            </a:r>
            <a:r>
              <a:rPr lang="en-GB" sz="3894" dirty="0"/>
              <a:t> </a:t>
            </a:r>
          </a:p>
        </p:txBody>
      </p:sp>
      <p:sp>
        <p:nvSpPr>
          <p:cNvPr id="37891" name="Rectangle 3"/>
          <p:cNvSpPr>
            <a:spLocks noGrp="1" noChangeArrowheads="1"/>
          </p:cNvSpPr>
          <p:nvPr>
            <p:ph type="body" idx="1"/>
          </p:nvPr>
        </p:nvSpPr>
        <p:spPr>
          <a:xfrm>
            <a:off x="228541" y="1920225"/>
            <a:ext cx="8610600" cy="4434814"/>
          </a:xfrm>
        </p:spPr>
        <p:txBody>
          <a:bodyPr/>
          <a:lstStyle/>
          <a:p>
            <a:pPr eaLnBrk="1" hangingPunct="1">
              <a:lnSpc>
                <a:spcPct val="80000"/>
              </a:lnSpc>
            </a:pPr>
            <a:r>
              <a:rPr lang="en-GB" sz="2032" dirty="0">
                <a:latin typeface="Corbel" pitchFamily="34" charset="0"/>
              </a:rPr>
              <a:t>Verbal evaluation</a:t>
            </a:r>
            <a:r>
              <a:rPr lang="cs-CZ" sz="2032" dirty="0">
                <a:latin typeface="Corbel" pitchFamily="34" charset="0"/>
              </a:rPr>
              <a:t> </a:t>
            </a:r>
          </a:p>
          <a:p>
            <a:pPr lvl="1" eaLnBrk="1" hangingPunct="1">
              <a:lnSpc>
                <a:spcPct val="80000"/>
              </a:lnSpc>
            </a:pPr>
            <a:r>
              <a:rPr lang="en-GB" sz="2032" b="1" dirty="0">
                <a:latin typeface="Corbel" pitchFamily="34" charset="0"/>
              </a:rPr>
              <a:t>Likely very adverse impact </a:t>
            </a:r>
            <a:r>
              <a:rPr lang="cs-CZ" sz="2032" dirty="0">
                <a:latin typeface="Corbel" pitchFamily="34" charset="0"/>
              </a:rPr>
              <a:t>(</a:t>
            </a:r>
            <a:r>
              <a:rPr lang="en-GB" sz="2032" dirty="0">
                <a:latin typeface="Corbel" pitchFamily="34" charset="0"/>
              </a:rPr>
              <a:t>very significant, irreversible, direct</a:t>
            </a:r>
            <a:r>
              <a:rPr lang="cs-CZ" sz="2032" dirty="0">
                <a:latin typeface="Corbel" pitchFamily="34" charset="0"/>
              </a:rPr>
              <a:t>),</a:t>
            </a:r>
          </a:p>
          <a:p>
            <a:pPr lvl="1" eaLnBrk="1" hangingPunct="1">
              <a:lnSpc>
                <a:spcPct val="80000"/>
              </a:lnSpc>
            </a:pPr>
            <a:r>
              <a:rPr lang="en-GB" sz="2032" b="1" dirty="0">
                <a:latin typeface="Corbel" pitchFamily="34" charset="0"/>
              </a:rPr>
              <a:t>Likely adverse impact </a:t>
            </a:r>
            <a:r>
              <a:rPr lang="cs-CZ" sz="2032" dirty="0">
                <a:latin typeface="Corbel" pitchFamily="34" charset="0"/>
              </a:rPr>
              <a:t>(</a:t>
            </a:r>
            <a:r>
              <a:rPr lang="en-GB" sz="2032" dirty="0">
                <a:latin typeface="Corbel" pitchFamily="34" charset="0"/>
              </a:rPr>
              <a:t>less significant, direct or significant, secondary, temporary)</a:t>
            </a:r>
            <a:r>
              <a:rPr lang="cs-CZ" sz="2032" dirty="0">
                <a:latin typeface="Corbel" pitchFamily="34" charset="0"/>
              </a:rPr>
              <a:t>,</a:t>
            </a:r>
          </a:p>
          <a:p>
            <a:pPr lvl="1" eaLnBrk="1" hangingPunct="1">
              <a:lnSpc>
                <a:spcPct val="80000"/>
              </a:lnSpc>
            </a:pPr>
            <a:r>
              <a:rPr lang="en-GB" sz="2032" b="1" dirty="0">
                <a:latin typeface="Corbel" pitchFamily="34" charset="0"/>
              </a:rPr>
              <a:t>Without impact</a:t>
            </a:r>
            <a:r>
              <a:rPr lang="cs-CZ" sz="2032" b="1" dirty="0">
                <a:latin typeface="Corbel" pitchFamily="34" charset="0"/>
              </a:rPr>
              <a:t>,</a:t>
            </a:r>
            <a:endParaRPr lang="cs-CZ" sz="2032" dirty="0">
              <a:latin typeface="Corbel" pitchFamily="34" charset="0"/>
            </a:endParaRPr>
          </a:p>
          <a:p>
            <a:pPr lvl="1" eaLnBrk="1" hangingPunct="1">
              <a:lnSpc>
                <a:spcPct val="80000"/>
              </a:lnSpc>
            </a:pPr>
            <a:r>
              <a:rPr lang="en-GB" sz="2032" b="1" dirty="0">
                <a:latin typeface="Corbel" pitchFamily="34" charset="0"/>
              </a:rPr>
              <a:t>Likely positive impact </a:t>
            </a:r>
            <a:r>
              <a:rPr lang="cs-CZ" sz="2032" dirty="0">
                <a:latin typeface="Corbel" pitchFamily="34" charset="0"/>
              </a:rPr>
              <a:t>(</a:t>
            </a:r>
            <a:r>
              <a:rPr lang="en-GB" sz="2032" dirty="0">
                <a:latin typeface="Corbel" pitchFamily="34" charset="0"/>
              </a:rPr>
              <a:t>less significant, direct or significant, secondary, temporary)</a:t>
            </a:r>
            <a:r>
              <a:rPr lang="cs-CZ" sz="2032" dirty="0">
                <a:latin typeface="Corbel" pitchFamily="34" charset="0"/>
              </a:rPr>
              <a:t>,</a:t>
            </a:r>
          </a:p>
          <a:p>
            <a:pPr lvl="1" eaLnBrk="1" hangingPunct="1">
              <a:lnSpc>
                <a:spcPct val="80000"/>
              </a:lnSpc>
            </a:pPr>
            <a:r>
              <a:rPr lang="en-GB" sz="2032" b="1" dirty="0">
                <a:latin typeface="Corbel" pitchFamily="34" charset="0"/>
              </a:rPr>
              <a:t>Likely very positive impact </a:t>
            </a:r>
            <a:r>
              <a:rPr lang="cs-CZ" sz="2032" dirty="0">
                <a:latin typeface="Corbel" pitchFamily="34" charset="0"/>
              </a:rPr>
              <a:t>(</a:t>
            </a:r>
            <a:r>
              <a:rPr lang="en-GB" sz="2032" dirty="0">
                <a:latin typeface="Corbel" pitchFamily="34" charset="0"/>
              </a:rPr>
              <a:t>very significant, irreversible, direct</a:t>
            </a:r>
            <a:r>
              <a:rPr lang="cs-CZ" sz="2032" dirty="0">
                <a:latin typeface="Corbel" pitchFamily="34" charset="0"/>
              </a:rPr>
              <a:t>),</a:t>
            </a:r>
            <a:r>
              <a:rPr lang="cs-CZ" sz="2032" b="1" dirty="0">
                <a:latin typeface="Corbel" pitchFamily="34" charset="0"/>
              </a:rPr>
              <a:t> </a:t>
            </a:r>
            <a:endParaRPr lang="en-GB" sz="2032" b="1" dirty="0">
              <a:latin typeface="Corbel" pitchFamily="34" charset="0"/>
            </a:endParaRPr>
          </a:p>
          <a:p>
            <a:pPr lvl="1" eaLnBrk="1" hangingPunct="1">
              <a:lnSpc>
                <a:spcPct val="80000"/>
              </a:lnSpc>
            </a:pPr>
            <a:r>
              <a:rPr lang="en-GB" sz="2032" b="1" dirty="0">
                <a:latin typeface="Corbel" pitchFamily="34" charset="0"/>
              </a:rPr>
              <a:t>Impact cant be evaluated </a:t>
            </a:r>
            <a:r>
              <a:rPr lang="en-GB" sz="2032" dirty="0">
                <a:latin typeface="Corbel" pitchFamily="34" charset="0"/>
              </a:rPr>
              <a:t>(uncertainty, lack of data and information)</a:t>
            </a:r>
            <a:endParaRPr lang="cs-CZ" sz="2032" dirty="0">
              <a:latin typeface="Corbel" pitchFamily="34" charset="0"/>
            </a:endParaRPr>
          </a:p>
        </p:txBody>
      </p:sp>
    </p:spTree>
    <p:extLst>
      <p:ext uri="{BB962C8B-B14F-4D97-AF65-F5344CB8AC3E}">
        <p14:creationId xmlns:p14="http://schemas.microsoft.com/office/powerpoint/2010/main" val="23552022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8834" name="Group 2"/>
          <p:cNvGraphicFramePr>
            <a:graphicFrameLocks noGrp="1"/>
          </p:cNvGraphicFramePr>
          <p:nvPr/>
        </p:nvGraphicFramePr>
        <p:xfrm>
          <a:off x="0" y="807398"/>
          <a:ext cx="9144000" cy="5120926"/>
        </p:xfrm>
        <a:graphic>
          <a:graphicData uri="http://schemas.openxmlformats.org/drawingml/2006/table">
            <a:tbl>
              <a:tblPr/>
              <a:tblGrid>
                <a:gridCol w="1835150"/>
                <a:gridCol w="7308850"/>
              </a:tblGrid>
              <a:tr h="1114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orbel" pitchFamily="34" charset="0"/>
                          <a:cs typeface="Times New Roman" pitchFamily="18" charset="0"/>
                        </a:rPr>
                        <a:t>Landscape</a:t>
                      </a:r>
                      <a:endParaRPr kumimoji="0" lang="cs-CZ" sz="1800" b="0" i="0" u="none" strike="noStrike" cap="none" normalizeH="0" baseline="0" dirty="0" smtClean="0">
                        <a:ln>
                          <a:noFill/>
                        </a:ln>
                        <a:solidFill>
                          <a:schemeClr val="tx1"/>
                        </a:solidFill>
                        <a:effectLst/>
                        <a:latin typeface="Corbel" pitchFamily="34" charset="0"/>
                      </a:endParaRPr>
                    </a:p>
                  </a:txBody>
                  <a:tcPr marT="42673" marB="4267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chemeClr val="tx1"/>
                          </a:solidFill>
                          <a:effectLst/>
                          <a:latin typeface="Corbel" pitchFamily="34" charset="0"/>
                          <a:cs typeface="Times New Roman" pitchFamily="18" charset="0"/>
                        </a:rPr>
                        <a:t>Likely adverse impact </a:t>
                      </a:r>
                      <a:r>
                        <a:rPr kumimoji="0" lang="cs-CZ" sz="1800" b="1" i="0" u="none" strike="noStrike" cap="none" normalizeH="0" baseline="0" smtClean="0">
                          <a:ln>
                            <a:noFill/>
                          </a:ln>
                          <a:solidFill>
                            <a:schemeClr val="tx1"/>
                          </a:solidFill>
                          <a:effectLst/>
                          <a:latin typeface="Corbel" pitchFamily="34" charset="0"/>
                          <a:cs typeface="Times New Roman" pitchFamily="18" charset="0"/>
                        </a:rPr>
                        <a:t>(</a:t>
                      </a:r>
                      <a:r>
                        <a:rPr kumimoji="0" lang="en-GB" sz="1800" b="1" i="0" u="none" strike="noStrike" cap="none" normalizeH="0" baseline="0" smtClean="0">
                          <a:ln>
                            <a:noFill/>
                          </a:ln>
                          <a:solidFill>
                            <a:schemeClr val="tx1"/>
                          </a:solidFill>
                          <a:effectLst/>
                          <a:latin typeface="Corbel" pitchFamily="34" charset="0"/>
                          <a:cs typeface="Times New Roman" pitchFamily="18" charset="0"/>
                        </a:rPr>
                        <a:t>less significant, direct, permanent</a:t>
                      </a:r>
                      <a:r>
                        <a:rPr kumimoji="0" lang="cs-CZ" sz="1800" b="1" i="0" u="none" strike="noStrike" cap="none" normalizeH="0" baseline="0" smtClean="0">
                          <a:ln>
                            <a:noFill/>
                          </a:ln>
                          <a:solidFill>
                            <a:schemeClr val="tx1"/>
                          </a:solidFill>
                          <a:effectLst/>
                          <a:latin typeface="Corbel" pitchFamily="34" charset="0"/>
                          <a:cs typeface="Times New Roman" pitchFamily="18" charset="0"/>
                        </a:rPr>
                        <a:t>);</a:t>
                      </a:r>
                      <a:r>
                        <a:rPr kumimoji="0" lang="cs-CZ" sz="1800" b="0" i="0" u="none" strike="noStrike" cap="none" normalizeH="0" baseline="0" smtClean="0">
                          <a:ln>
                            <a:noFill/>
                          </a:ln>
                          <a:solidFill>
                            <a:schemeClr val="tx1"/>
                          </a:solidFill>
                          <a:effectLst/>
                          <a:latin typeface="Corbel" pitchFamily="34" charset="0"/>
                          <a:cs typeface="Times New Roman" pitchFamily="18" charset="0"/>
                        </a:rPr>
                        <a:t> </a:t>
                      </a:r>
                      <a:r>
                        <a:rPr kumimoji="0" lang="en-GB" sz="1800" b="0" i="0" u="none" strike="noStrike" cap="none" normalizeH="0" baseline="0" smtClean="0">
                          <a:ln>
                            <a:noFill/>
                          </a:ln>
                          <a:solidFill>
                            <a:schemeClr val="tx1"/>
                          </a:solidFill>
                          <a:effectLst/>
                          <a:latin typeface="Corbel" pitchFamily="34" charset="0"/>
                          <a:cs typeface="Times New Roman" pitchFamily="18" charset="0"/>
                        </a:rPr>
                        <a:t>location close to inhabited area can cause local change of the landscape character, area use shall not include large buildings.</a:t>
                      </a:r>
                      <a:endParaRPr kumimoji="0" lang="cs-CZ" sz="1800" b="0" i="0" u="none" strike="noStrike" cap="none" normalizeH="0" baseline="0" smtClean="0">
                        <a:ln>
                          <a:noFill/>
                        </a:ln>
                        <a:solidFill>
                          <a:schemeClr val="tx1"/>
                        </a:solidFill>
                        <a:effectLst/>
                        <a:latin typeface="Corbel" pitchFamily="34" charset="0"/>
                      </a:endParaRPr>
                    </a:p>
                  </a:txBody>
                  <a:tcPr marT="42673" marB="4267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395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orbel" pitchFamily="34" charset="0"/>
                          <a:cs typeface="Times New Roman" pitchFamily="18" charset="0"/>
                        </a:rPr>
                        <a:t>Soil </a:t>
                      </a:r>
                      <a:r>
                        <a:rPr kumimoji="0" lang="cs-CZ" sz="1800" b="0" i="0" u="none" strike="noStrike" cap="none" normalizeH="0" baseline="0" dirty="0" smtClean="0">
                          <a:ln>
                            <a:noFill/>
                          </a:ln>
                          <a:solidFill>
                            <a:srgbClr val="000000"/>
                          </a:solidFill>
                          <a:effectLst/>
                          <a:latin typeface="Corbel" pitchFamily="34" charset="0"/>
                          <a:cs typeface="Times New Roman" pitchFamily="18" charset="0"/>
                        </a:rPr>
                        <a:t> </a:t>
                      </a:r>
                      <a:endParaRPr kumimoji="0" lang="cs-CZ" sz="1800" b="0" i="0" u="none" strike="noStrike" cap="none" normalizeH="0" baseline="0" dirty="0" smtClean="0">
                        <a:ln>
                          <a:noFill/>
                        </a:ln>
                        <a:solidFill>
                          <a:schemeClr val="tx1"/>
                        </a:solidFill>
                        <a:effectLst/>
                        <a:latin typeface="Corbel" pitchFamily="34" charset="0"/>
                      </a:endParaRPr>
                    </a:p>
                  </a:txBody>
                  <a:tcPr marT="42673" marB="4267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chemeClr val="tx1"/>
                          </a:solidFill>
                          <a:effectLst/>
                          <a:latin typeface="Corbel" pitchFamily="34" charset="0"/>
                          <a:cs typeface="Times New Roman" pitchFamily="18" charset="0"/>
                        </a:rPr>
                        <a:t>Likely adverse impact </a:t>
                      </a:r>
                      <a:r>
                        <a:rPr kumimoji="0" lang="cs-CZ" sz="1800" b="1" i="0" u="none" strike="noStrike" cap="none" normalizeH="0" baseline="0" smtClean="0">
                          <a:ln>
                            <a:noFill/>
                          </a:ln>
                          <a:solidFill>
                            <a:schemeClr val="tx1"/>
                          </a:solidFill>
                          <a:effectLst/>
                          <a:latin typeface="Corbel" pitchFamily="34" charset="0"/>
                          <a:cs typeface="Times New Roman" pitchFamily="18" charset="0"/>
                        </a:rPr>
                        <a:t>(</a:t>
                      </a:r>
                      <a:r>
                        <a:rPr kumimoji="0" lang="en-GB" sz="1800" b="1" i="0" u="none" strike="noStrike" cap="none" normalizeH="0" baseline="0" smtClean="0">
                          <a:ln>
                            <a:noFill/>
                          </a:ln>
                          <a:solidFill>
                            <a:schemeClr val="tx1"/>
                          </a:solidFill>
                          <a:effectLst/>
                          <a:latin typeface="Corbel" pitchFamily="34" charset="0"/>
                          <a:cs typeface="Times New Roman" pitchFamily="18" charset="0"/>
                        </a:rPr>
                        <a:t>less significant, direct, permanent</a:t>
                      </a:r>
                      <a:r>
                        <a:rPr kumimoji="0" lang="cs-CZ" sz="1800" b="1" i="0" u="none" strike="noStrike" cap="none" normalizeH="0" baseline="0" smtClean="0">
                          <a:ln>
                            <a:noFill/>
                          </a:ln>
                          <a:solidFill>
                            <a:schemeClr val="tx1"/>
                          </a:solidFill>
                          <a:effectLst/>
                          <a:latin typeface="Corbel" pitchFamily="34" charset="0"/>
                          <a:cs typeface="Times New Roman" pitchFamily="18" charset="0"/>
                        </a:rPr>
                        <a:t>);</a:t>
                      </a:r>
                      <a:r>
                        <a:rPr kumimoji="0" lang="cs-CZ" sz="1800" b="0" i="0" u="none" strike="noStrike" cap="none" normalizeH="0" baseline="0" smtClean="0">
                          <a:ln>
                            <a:noFill/>
                          </a:ln>
                          <a:solidFill>
                            <a:schemeClr val="tx1"/>
                          </a:solidFill>
                          <a:effectLst/>
                          <a:latin typeface="Corbel" pitchFamily="34" charset="0"/>
                          <a:cs typeface="Times New Roman" pitchFamily="18" charset="0"/>
                        </a:rPr>
                        <a:t> </a:t>
                      </a:r>
                      <a:r>
                        <a:rPr kumimoji="0" lang="en-GB" sz="1800" b="0" i="0" u="none" strike="noStrike" cap="none" normalizeH="0" baseline="0" smtClean="0">
                          <a:ln>
                            <a:noFill/>
                          </a:ln>
                          <a:solidFill>
                            <a:schemeClr val="tx1"/>
                          </a:solidFill>
                          <a:effectLst/>
                          <a:latin typeface="Corbel" pitchFamily="34" charset="0"/>
                          <a:cs typeface="Times New Roman" pitchFamily="18" charset="0"/>
                        </a:rPr>
                        <a:t>change will cause degradation of agriculture land (total area </a:t>
                      </a:r>
                      <a:r>
                        <a:rPr kumimoji="0" lang="cs-CZ" sz="1800" b="0" i="0" u="none" strike="noStrike" cap="none" normalizeH="0" baseline="0" smtClean="0">
                          <a:ln>
                            <a:noFill/>
                          </a:ln>
                          <a:solidFill>
                            <a:schemeClr val="tx1"/>
                          </a:solidFill>
                          <a:effectLst/>
                          <a:latin typeface="Corbel" pitchFamily="34" charset="0"/>
                          <a:cs typeface="Times New Roman" pitchFamily="18" charset="0"/>
                        </a:rPr>
                        <a:t>2,11 ha</a:t>
                      </a:r>
                      <a:r>
                        <a:rPr kumimoji="0" lang="en-GB" sz="1800" b="0" i="0" u="none" strike="noStrike" cap="none" normalizeH="0" baseline="0" smtClean="0">
                          <a:ln>
                            <a:noFill/>
                          </a:ln>
                          <a:solidFill>
                            <a:schemeClr val="tx1"/>
                          </a:solidFill>
                          <a:effectLst/>
                          <a:latin typeface="Corbel" pitchFamily="34" charset="0"/>
                          <a:cs typeface="Times New Roman" pitchFamily="18" charset="0"/>
                        </a:rPr>
                        <a:t>)</a:t>
                      </a:r>
                      <a:r>
                        <a:rPr kumimoji="0" lang="cs-CZ" sz="1800" b="0" i="0" u="none" strike="noStrike" cap="none" normalizeH="0" baseline="0" smtClean="0">
                          <a:ln>
                            <a:noFill/>
                          </a:ln>
                          <a:solidFill>
                            <a:schemeClr val="tx1"/>
                          </a:solidFill>
                          <a:effectLst/>
                          <a:latin typeface="Corbel" pitchFamily="34" charset="0"/>
                          <a:cs typeface="Times New Roman" pitchFamily="18" charset="0"/>
                        </a:rPr>
                        <a:t>, </a:t>
                      </a:r>
                      <a:r>
                        <a:rPr kumimoji="0" lang="en-GB" sz="1800" b="0" i="0" u="none" strike="noStrike" cap="none" normalizeH="0" baseline="0" smtClean="0">
                          <a:ln>
                            <a:noFill/>
                          </a:ln>
                          <a:solidFill>
                            <a:schemeClr val="tx1"/>
                          </a:solidFill>
                          <a:effectLst/>
                          <a:latin typeface="Corbel" pitchFamily="34" charset="0"/>
                          <a:cs typeface="Times New Roman" pitchFamily="18" charset="0"/>
                        </a:rPr>
                        <a:t>it can also cause soil pollution. </a:t>
                      </a:r>
                      <a:endParaRPr kumimoji="0" lang="cs-CZ" sz="1800" b="0" i="0" u="none" strike="noStrike" cap="none" normalizeH="0" baseline="0" smtClean="0">
                        <a:ln>
                          <a:noFill/>
                        </a:ln>
                        <a:solidFill>
                          <a:schemeClr val="tx1"/>
                        </a:solidFill>
                        <a:effectLst/>
                        <a:latin typeface="Corbel" pitchFamily="34" charset="0"/>
                        <a:cs typeface="Times New Roman" pitchFamily="18" charset="0"/>
                      </a:endParaRPr>
                    </a:p>
                  </a:txBody>
                  <a:tcPr marT="42673" marB="4267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671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Corbel" pitchFamily="34" charset="0"/>
                          <a:cs typeface="Times New Roman" pitchFamily="18" charset="0"/>
                        </a:rPr>
                        <a:t>Public health </a:t>
                      </a:r>
                      <a:endParaRPr kumimoji="0" lang="cs-CZ" sz="1800" b="0" i="0" u="none" strike="noStrike" cap="none" normalizeH="0" baseline="0" smtClean="0">
                        <a:ln>
                          <a:noFill/>
                        </a:ln>
                        <a:solidFill>
                          <a:schemeClr val="tx1"/>
                        </a:solidFill>
                        <a:effectLst/>
                        <a:latin typeface="Corbel" pitchFamily="34" charset="0"/>
                      </a:endParaRPr>
                    </a:p>
                  </a:txBody>
                  <a:tcPr marT="42673" marB="4267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0000"/>
                          </a:solidFill>
                          <a:effectLst/>
                          <a:latin typeface="Corbel" pitchFamily="34" charset="0"/>
                          <a:cs typeface="Times New Roman" pitchFamily="18" charset="0"/>
                        </a:rPr>
                        <a:t>Likely adverse impact </a:t>
                      </a:r>
                      <a:r>
                        <a:rPr kumimoji="0" lang="cs-CZ" sz="1800" b="1" i="0" u="none" strike="noStrike" cap="none" normalizeH="0" baseline="0" dirty="0" smtClean="0">
                          <a:ln>
                            <a:noFill/>
                          </a:ln>
                          <a:solidFill>
                            <a:srgbClr val="000000"/>
                          </a:solidFill>
                          <a:effectLst/>
                          <a:latin typeface="Corbel" pitchFamily="34" charset="0"/>
                          <a:cs typeface="Times New Roman" pitchFamily="18" charset="0"/>
                        </a:rPr>
                        <a:t>(</a:t>
                      </a:r>
                      <a:r>
                        <a:rPr kumimoji="0" lang="en-GB" sz="1800" b="1" i="0" u="none" strike="noStrike" cap="none" normalizeH="0" baseline="0" dirty="0" smtClean="0">
                          <a:ln>
                            <a:noFill/>
                          </a:ln>
                          <a:solidFill>
                            <a:srgbClr val="000000"/>
                          </a:solidFill>
                          <a:effectLst/>
                          <a:latin typeface="Corbel" pitchFamily="34" charset="0"/>
                          <a:cs typeface="Times New Roman" pitchFamily="18" charset="0"/>
                        </a:rPr>
                        <a:t>secondary, short-term, temporary)</a:t>
                      </a:r>
                      <a:r>
                        <a:rPr kumimoji="0" lang="cs-CZ" sz="1800" b="1" i="0" u="none" strike="noStrike" cap="none" normalizeH="0" baseline="0" dirty="0" smtClean="0">
                          <a:ln>
                            <a:noFill/>
                          </a:ln>
                          <a:solidFill>
                            <a:srgbClr val="000000"/>
                          </a:solidFill>
                          <a:effectLst/>
                          <a:latin typeface="Corbel" pitchFamily="34" charset="0"/>
                          <a:cs typeface="Times New Roman" pitchFamily="18" charset="0"/>
                        </a:rPr>
                        <a:t>; </a:t>
                      </a:r>
                      <a:r>
                        <a:rPr kumimoji="0" lang="en-GB" sz="1800" b="0" i="0" u="none" strike="noStrike" cap="none" normalizeH="0" baseline="0" dirty="0" smtClean="0">
                          <a:ln>
                            <a:noFill/>
                          </a:ln>
                          <a:solidFill>
                            <a:srgbClr val="000000"/>
                          </a:solidFill>
                          <a:effectLst/>
                          <a:latin typeface="Corbel" pitchFamily="34" charset="0"/>
                          <a:cs typeface="Times New Roman" pitchFamily="18" charset="0"/>
                        </a:rPr>
                        <a:t>change can cause higher emissions to the air and noise from manufacture and  traffic. Since location neighbours with houses, its necessary to minimize these impacts (to move facility further from houses, find better transport connection, to implement “green belt”). Specific impact to the public health depend on the specific type of manufacture, and have to be addressed in detail within further procedures (building permits and EIA). </a:t>
                      </a:r>
                      <a:endParaRPr kumimoji="0" lang="cs-CZ" sz="1800" b="0" i="0" u="none" strike="noStrike" cap="none" normalizeH="0" baseline="0" dirty="0" smtClean="0">
                        <a:ln>
                          <a:noFill/>
                        </a:ln>
                        <a:solidFill>
                          <a:schemeClr val="tx1"/>
                        </a:solidFill>
                        <a:effectLst/>
                        <a:latin typeface="Corbel" pitchFamily="34" charset="0"/>
                      </a:endParaRPr>
                    </a:p>
                  </a:txBody>
                  <a:tcPr marT="42673" marB="4267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9990001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228600" y="765804"/>
            <a:ext cx="7772400" cy="773463"/>
          </a:xfrm>
        </p:spPr>
        <p:txBody>
          <a:bodyPr/>
          <a:lstStyle/>
          <a:p>
            <a:pPr eaLnBrk="1" hangingPunct="1"/>
            <a:r>
              <a:rPr lang="en-GB" sz="3894" dirty="0">
                <a:latin typeface="Corbel" pitchFamily="34" charset="0"/>
              </a:rPr>
              <a:t>Conditions for implementation</a:t>
            </a:r>
            <a:r>
              <a:rPr lang="en-GB" sz="3894" dirty="0"/>
              <a:t> </a:t>
            </a:r>
          </a:p>
        </p:txBody>
      </p:sp>
      <p:sp>
        <p:nvSpPr>
          <p:cNvPr id="39939" name="Rectangle 3"/>
          <p:cNvSpPr>
            <a:spLocks noGrp="1" noChangeArrowheads="1"/>
          </p:cNvSpPr>
          <p:nvPr>
            <p:ph type="body" idx="1"/>
          </p:nvPr>
        </p:nvSpPr>
        <p:spPr>
          <a:xfrm>
            <a:off x="179388" y="1859264"/>
            <a:ext cx="8610600" cy="4434816"/>
          </a:xfrm>
        </p:spPr>
        <p:txBody>
          <a:bodyPr/>
          <a:lstStyle/>
          <a:p>
            <a:pPr eaLnBrk="1" hangingPunct="1">
              <a:lnSpc>
                <a:spcPct val="80000"/>
              </a:lnSpc>
              <a:spcAft>
                <a:spcPct val="30000"/>
              </a:spcAft>
            </a:pPr>
            <a:r>
              <a:rPr lang="en-GB" sz="2032" dirty="0">
                <a:latin typeface="Corbel" pitchFamily="34" charset="0"/>
              </a:rPr>
              <a:t>Due to close location to inhabited area, its necessary to conduct detail noise and emission study before the project implementation. Study has to include also assessment of potential cumulative impacts with already existing agriculture production. </a:t>
            </a:r>
          </a:p>
          <a:p>
            <a:pPr eaLnBrk="1" hangingPunct="1">
              <a:lnSpc>
                <a:spcPct val="80000"/>
              </a:lnSpc>
              <a:spcAft>
                <a:spcPct val="30000"/>
              </a:spcAft>
            </a:pPr>
            <a:r>
              <a:rPr lang="en-GB" sz="2032" dirty="0">
                <a:latin typeface="Corbel" pitchFamily="34" charset="0"/>
              </a:rPr>
              <a:t>The most noisy parts of the manufacture place as far from the inhabited area as possible</a:t>
            </a:r>
          </a:p>
          <a:p>
            <a:pPr eaLnBrk="1" hangingPunct="1">
              <a:lnSpc>
                <a:spcPct val="80000"/>
              </a:lnSpc>
              <a:spcAft>
                <a:spcPct val="30000"/>
              </a:spcAft>
            </a:pPr>
            <a:r>
              <a:rPr lang="en-GB" sz="2032" dirty="0">
                <a:latin typeface="Corbel" pitchFamily="34" charset="0"/>
              </a:rPr>
              <a:t>The separate family houses from the manufacture by “green belt”</a:t>
            </a:r>
          </a:p>
          <a:p>
            <a:pPr eaLnBrk="1" hangingPunct="1">
              <a:lnSpc>
                <a:spcPct val="80000"/>
              </a:lnSpc>
              <a:spcAft>
                <a:spcPct val="30000"/>
              </a:spcAft>
            </a:pPr>
            <a:r>
              <a:rPr lang="en-GB" sz="2032" dirty="0">
                <a:latin typeface="Corbel" pitchFamily="34" charset="0"/>
              </a:rPr>
              <a:t>To save trees along the road</a:t>
            </a:r>
          </a:p>
          <a:p>
            <a:pPr eaLnBrk="1" hangingPunct="1">
              <a:lnSpc>
                <a:spcPct val="80000"/>
              </a:lnSpc>
              <a:spcAft>
                <a:spcPct val="30000"/>
              </a:spcAft>
            </a:pPr>
            <a:r>
              <a:rPr lang="en-GB" sz="2032" dirty="0">
                <a:latin typeface="Corbel" pitchFamily="34" charset="0"/>
              </a:rPr>
              <a:t>To solve waste water and rain water management</a:t>
            </a:r>
            <a:endParaRPr lang="cs-CZ" sz="2032" dirty="0">
              <a:latin typeface="Corbel" pitchFamily="34" charset="0"/>
            </a:endParaRPr>
          </a:p>
        </p:txBody>
      </p:sp>
    </p:spTree>
    <p:extLst>
      <p:ext uri="{BB962C8B-B14F-4D97-AF65-F5344CB8AC3E}">
        <p14:creationId xmlns:p14="http://schemas.microsoft.com/office/powerpoint/2010/main" val="16450951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28600" y="704845"/>
            <a:ext cx="7772400" cy="773463"/>
          </a:xfrm>
        </p:spPr>
        <p:txBody>
          <a:bodyPr/>
          <a:lstStyle/>
          <a:p>
            <a:pPr eaLnBrk="1" hangingPunct="1"/>
            <a:r>
              <a:rPr lang="en-GB" sz="3894" dirty="0">
                <a:latin typeface="Corbel" pitchFamily="34" charset="0"/>
              </a:rPr>
              <a:t>Summary of evaluation</a:t>
            </a:r>
          </a:p>
        </p:txBody>
      </p:sp>
      <p:sp>
        <p:nvSpPr>
          <p:cNvPr id="40963" name="Rectangle 3"/>
          <p:cNvSpPr>
            <a:spLocks noGrp="1" noChangeArrowheads="1"/>
          </p:cNvSpPr>
          <p:nvPr>
            <p:ph type="body" idx="1"/>
          </p:nvPr>
        </p:nvSpPr>
        <p:spPr>
          <a:xfrm>
            <a:off x="179388" y="1798307"/>
            <a:ext cx="8610600" cy="4434814"/>
          </a:xfrm>
        </p:spPr>
        <p:txBody>
          <a:bodyPr/>
          <a:lstStyle/>
          <a:p>
            <a:pPr eaLnBrk="1" hangingPunct="1">
              <a:lnSpc>
                <a:spcPct val="80000"/>
              </a:lnSpc>
            </a:pPr>
            <a:r>
              <a:rPr lang="en-GB" sz="2032" dirty="0">
                <a:latin typeface="Corbel" pitchFamily="34" charset="0"/>
              </a:rPr>
              <a:t>Suggestions for </a:t>
            </a:r>
            <a:endParaRPr lang="cs-CZ" sz="2032" dirty="0">
              <a:latin typeface="Corbel" pitchFamily="34" charset="0"/>
            </a:endParaRPr>
          </a:p>
          <a:p>
            <a:pPr lvl="1" eaLnBrk="1" hangingPunct="1">
              <a:lnSpc>
                <a:spcPct val="80000"/>
              </a:lnSpc>
            </a:pPr>
            <a:r>
              <a:rPr lang="en-GB" sz="2032" dirty="0">
                <a:latin typeface="Corbel" pitchFamily="34" charset="0"/>
              </a:rPr>
              <a:t>Exclusion of 1 location from the plan</a:t>
            </a:r>
            <a:endParaRPr lang="cs-CZ" sz="2032" dirty="0">
              <a:latin typeface="Corbel" pitchFamily="34" charset="0"/>
            </a:endParaRPr>
          </a:p>
          <a:p>
            <a:pPr lvl="1" eaLnBrk="1" hangingPunct="1">
              <a:lnSpc>
                <a:spcPct val="80000"/>
              </a:lnSpc>
            </a:pPr>
            <a:r>
              <a:rPr lang="en-GB" sz="2032" dirty="0">
                <a:latin typeface="Corbel" pitchFamily="34" charset="0"/>
              </a:rPr>
              <a:t>Modification (area reduction, different land-use) for 3 locations </a:t>
            </a:r>
          </a:p>
          <a:p>
            <a:pPr lvl="1" eaLnBrk="1" hangingPunct="1">
              <a:lnSpc>
                <a:spcPct val="80000"/>
              </a:lnSpc>
            </a:pPr>
            <a:r>
              <a:rPr lang="en-GB" sz="2032" dirty="0">
                <a:latin typeface="Corbel" pitchFamily="34" charset="0"/>
              </a:rPr>
              <a:t>Modification of some project proposed for implementation on selected locations</a:t>
            </a:r>
          </a:p>
          <a:p>
            <a:pPr eaLnBrk="1" hangingPunct="1">
              <a:lnSpc>
                <a:spcPct val="80000"/>
              </a:lnSpc>
            </a:pPr>
            <a:endParaRPr lang="cs-CZ" sz="2032" dirty="0">
              <a:latin typeface="Corbel" pitchFamily="34" charset="0"/>
            </a:endParaRPr>
          </a:p>
          <a:p>
            <a:pPr eaLnBrk="1" hangingPunct="1">
              <a:lnSpc>
                <a:spcPct val="80000"/>
              </a:lnSpc>
            </a:pPr>
            <a:r>
              <a:rPr lang="en-GB" sz="2032" dirty="0">
                <a:latin typeface="Corbel" pitchFamily="34" charset="0"/>
              </a:rPr>
              <a:t>Environmental indicators </a:t>
            </a:r>
            <a:endParaRPr lang="cs-CZ" sz="2032" dirty="0">
              <a:latin typeface="Corbel" pitchFamily="34" charset="0"/>
            </a:endParaRPr>
          </a:p>
          <a:p>
            <a:pPr lvl="1" eaLnBrk="1" hangingPunct="1">
              <a:lnSpc>
                <a:spcPct val="80000"/>
              </a:lnSpc>
            </a:pPr>
            <a:r>
              <a:rPr lang="en-GB" sz="2032" dirty="0">
                <a:latin typeface="Corbel" pitchFamily="34" charset="0"/>
              </a:rPr>
              <a:t>The plan proponent (municipal authority) has to prepare report on the land-use plan implementation every 4 years. Relevant environmental indicators have to be included in this report in order to monitor environmental impacts of the plan implementation. </a:t>
            </a:r>
            <a:endParaRPr lang="cs-CZ" sz="2032" dirty="0">
              <a:latin typeface="Corbel" pitchFamily="34" charset="0"/>
            </a:endParaRPr>
          </a:p>
        </p:txBody>
      </p:sp>
    </p:spTree>
    <p:extLst>
      <p:ext uri="{BB962C8B-B14F-4D97-AF65-F5344CB8AC3E}">
        <p14:creationId xmlns:p14="http://schemas.microsoft.com/office/powerpoint/2010/main" val="26875464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28600" y="826763"/>
            <a:ext cx="7772400" cy="773463"/>
          </a:xfrm>
        </p:spPr>
        <p:txBody>
          <a:bodyPr/>
          <a:lstStyle/>
          <a:p>
            <a:pPr eaLnBrk="1" hangingPunct="1"/>
            <a:r>
              <a:rPr lang="en-GB" sz="3894" dirty="0">
                <a:latin typeface="Corbel" pitchFamily="34" charset="0"/>
              </a:rPr>
              <a:t>Main benefits of </a:t>
            </a:r>
            <a:r>
              <a:rPr lang="cs-CZ" sz="3894" dirty="0">
                <a:latin typeface="Corbel" pitchFamily="34" charset="0"/>
              </a:rPr>
              <a:t>SEA</a:t>
            </a:r>
            <a:endParaRPr lang="en-GB" sz="3894" dirty="0">
              <a:latin typeface="Corbel" pitchFamily="34" charset="0"/>
            </a:endParaRPr>
          </a:p>
        </p:txBody>
      </p:sp>
      <p:sp>
        <p:nvSpPr>
          <p:cNvPr id="41987" name="Rectangle 3"/>
          <p:cNvSpPr>
            <a:spLocks noGrp="1" noChangeArrowheads="1"/>
          </p:cNvSpPr>
          <p:nvPr>
            <p:ph type="body" idx="1"/>
          </p:nvPr>
        </p:nvSpPr>
        <p:spPr>
          <a:xfrm>
            <a:off x="179388" y="1920224"/>
            <a:ext cx="8610600" cy="4434816"/>
          </a:xfrm>
        </p:spPr>
        <p:txBody>
          <a:bodyPr/>
          <a:lstStyle/>
          <a:p>
            <a:pPr marL="518184" indent="-518184">
              <a:buFont typeface="Wingdings" pitchFamily="2" charset="2"/>
              <a:buChar char="J"/>
            </a:pPr>
            <a:r>
              <a:rPr lang="en-GB" sz="2370" dirty="0">
                <a:latin typeface="Corbel" pitchFamily="34" charset="0"/>
              </a:rPr>
              <a:t>SEA affected the final version of the plan</a:t>
            </a:r>
            <a:r>
              <a:rPr lang="cs-CZ" sz="2370" dirty="0">
                <a:latin typeface="Corbel" pitchFamily="34" charset="0"/>
              </a:rPr>
              <a:t> – </a:t>
            </a:r>
            <a:r>
              <a:rPr lang="en-GB" sz="2370" dirty="0">
                <a:latin typeface="Corbel" pitchFamily="34" charset="0"/>
              </a:rPr>
              <a:t>proposed modification have been included in the plan </a:t>
            </a:r>
          </a:p>
        </p:txBody>
      </p:sp>
    </p:spTree>
    <p:extLst>
      <p:ext uri="{BB962C8B-B14F-4D97-AF65-F5344CB8AC3E}">
        <p14:creationId xmlns:p14="http://schemas.microsoft.com/office/powerpoint/2010/main" val="7375121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28600" y="948681"/>
            <a:ext cx="7772400" cy="773463"/>
          </a:xfrm>
        </p:spPr>
        <p:txBody>
          <a:bodyPr/>
          <a:lstStyle/>
          <a:p>
            <a:pPr eaLnBrk="1" hangingPunct="1"/>
            <a:r>
              <a:rPr lang="en-GB" sz="3894" dirty="0">
                <a:latin typeface="Corbel" pitchFamily="34" charset="0"/>
              </a:rPr>
              <a:t>Main problems</a:t>
            </a:r>
          </a:p>
        </p:txBody>
      </p:sp>
      <p:sp>
        <p:nvSpPr>
          <p:cNvPr id="43011" name="Rectangle 3"/>
          <p:cNvSpPr>
            <a:spLocks noGrp="1" noChangeArrowheads="1"/>
          </p:cNvSpPr>
          <p:nvPr>
            <p:ph type="body" idx="1"/>
          </p:nvPr>
        </p:nvSpPr>
        <p:spPr>
          <a:xfrm>
            <a:off x="179388" y="1798307"/>
            <a:ext cx="8610600" cy="4434814"/>
          </a:xfrm>
        </p:spPr>
        <p:txBody>
          <a:bodyPr/>
          <a:lstStyle/>
          <a:p>
            <a:pPr marL="518184" indent="-518184">
              <a:buFont typeface="Wingdings" pitchFamily="2" charset="2"/>
              <a:buChar char="J"/>
            </a:pPr>
            <a:endParaRPr lang="en-GB" sz="2370" dirty="0"/>
          </a:p>
          <a:p>
            <a:pPr marL="518184" indent="-518184">
              <a:buClr>
                <a:schemeClr val="tx1"/>
              </a:buClr>
              <a:buFont typeface="Wingdings" pitchFamily="2" charset="2"/>
              <a:buChar char="L"/>
            </a:pPr>
            <a:r>
              <a:rPr lang="en-GB" sz="2370" dirty="0">
                <a:latin typeface="Corbel" pitchFamily="34" charset="0"/>
              </a:rPr>
              <a:t>Lack of data</a:t>
            </a:r>
            <a:r>
              <a:rPr lang="cs-CZ" sz="2370" dirty="0">
                <a:latin typeface="Corbel" pitchFamily="34" charset="0"/>
              </a:rPr>
              <a:t> </a:t>
            </a:r>
          </a:p>
          <a:p>
            <a:pPr marL="518184" indent="-518184">
              <a:buClr>
                <a:schemeClr val="tx1"/>
              </a:buClr>
              <a:buFont typeface="Wingdings" pitchFamily="2" charset="2"/>
              <a:buChar char="L"/>
            </a:pPr>
            <a:endParaRPr lang="cs-CZ" sz="2370" dirty="0">
              <a:latin typeface="Corbel" pitchFamily="34" charset="0"/>
            </a:endParaRPr>
          </a:p>
          <a:p>
            <a:pPr marL="518184" indent="-518184">
              <a:buClr>
                <a:schemeClr val="tx1"/>
              </a:buClr>
              <a:buFont typeface="Wingdings" pitchFamily="2" charset="2"/>
              <a:buChar char="L"/>
            </a:pPr>
            <a:r>
              <a:rPr lang="en-GB" sz="2370" dirty="0">
                <a:latin typeface="Corbel" pitchFamily="34" charset="0"/>
              </a:rPr>
              <a:t>Plan has not strategic character (only list of projects)</a:t>
            </a:r>
            <a:endParaRPr lang="cs-CZ" sz="2370" dirty="0">
              <a:latin typeface="Corbel" pitchFamily="34" charset="0"/>
            </a:endParaRPr>
          </a:p>
          <a:p>
            <a:pPr marL="518184" indent="-518184">
              <a:buClr>
                <a:schemeClr val="tx1"/>
              </a:buClr>
              <a:buFont typeface="Wingdings" pitchFamily="2" charset="2"/>
              <a:buChar char="L"/>
            </a:pPr>
            <a:endParaRPr lang="cs-CZ" sz="2370" dirty="0">
              <a:latin typeface="Corbel" pitchFamily="34" charset="0"/>
            </a:endParaRPr>
          </a:p>
          <a:p>
            <a:pPr marL="518184" indent="-518184">
              <a:buClr>
                <a:schemeClr val="tx1"/>
              </a:buClr>
              <a:buFont typeface="Wingdings" pitchFamily="2" charset="2"/>
              <a:buChar char="L"/>
            </a:pPr>
            <a:r>
              <a:rPr lang="en-GB" sz="2370" dirty="0">
                <a:latin typeface="Corbel" pitchFamily="34" charset="0"/>
              </a:rPr>
              <a:t>Problematic acceptance of SEA proposals by plan proponent (municipal authority)</a:t>
            </a:r>
            <a:endParaRPr lang="cs-CZ" sz="2370" dirty="0">
              <a:latin typeface="Corbel" pitchFamily="34" charset="0"/>
            </a:endParaRPr>
          </a:p>
        </p:txBody>
      </p:sp>
    </p:spTree>
    <p:extLst>
      <p:ext uri="{BB962C8B-B14F-4D97-AF65-F5344CB8AC3E}">
        <p14:creationId xmlns:p14="http://schemas.microsoft.com/office/powerpoint/2010/main" val="25262110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idx="4294967295"/>
          </p:nvPr>
        </p:nvSpPr>
        <p:spPr>
          <a:xfrm>
            <a:off x="1646297" y="2453990"/>
            <a:ext cx="6125566" cy="786191"/>
          </a:xfrm>
        </p:spPr>
        <p:txBody>
          <a:bodyPr>
            <a:normAutofit fontScale="90000"/>
          </a:bodyPr>
          <a:lstStyle/>
          <a:p>
            <a:pPr eaLnBrk="1" hangingPunct="1">
              <a:defRPr/>
            </a:pPr>
            <a:r>
              <a:rPr lang="en-GB" sz="4064" dirty="0">
                <a:latin typeface="Corbel" pitchFamily="34" charset="0"/>
              </a:rPr>
              <a:t>Thank you for your attention! </a:t>
            </a:r>
            <a:endParaRPr lang="de-DE" sz="4064" b="1" dirty="0">
              <a:solidFill>
                <a:srgbClr val="17375E"/>
              </a:solidFill>
              <a:latin typeface="Garamond" pitchFamily="18" charset="0"/>
              <a:ea typeface="+mn-ea"/>
              <a:cs typeface="Arial" charset="0"/>
            </a:endParaRPr>
          </a:p>
        </p:txBody>
      </p:sp>
    </p:spTree>
    <p:extLst>
      <p:ext uri="{BB962C8B-B14F-4D97-AF65-F5344CB8AC3E}">
        <p14:creationId xmlns:p14="http://schemas.microsoft.com/office/powerpoint/2010/main" val="3558179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srcRect/>
          <a:stretch>
            <a:fillRect/>
          </a:stretch>
        </p:blipFill>
        <p:spPr bwMode="auto">
          <a:xfrm>
            <a:off x="251520" y="404538"/>
            <a:ext cx="8640960" cy="6048926"/>
          </a:xfrm>
          <a:prstGeom prst="rect">
            <a:avLst/>
          </a:prstGeom>
          <a:noFill/>
          <a:ln w="9525">
            <a:noFill/>
            <a:miter lim="800000"/>
            <a:headEnd/>
            <a:tailEnd/>
          </a:ln>
        </p:spPr>
      </p:pic>
    </p:spTree>
    <p:extLst>
      <p:ext uri="{BB962C8B-B14F-4D97-AF65-F5344CB8AC3E}">
        <p14:creationId xmlns:p14="http://schemas.microsoft.com/office/powerpoint/2010/main" val="2577765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179513" y="404538"/>
            <a:ext cx="8784976" cy="6126314"/>
          </a:xfrm>
          <a:prstGeom prst="rect">
            <a:avLst/>
          </a:prstGeom>
          <a:noFill/>
          <a:ln w="9525">
            <a:noFill/>
            <a:miter lim="800000"/>
            <a:headEnd/>
            <a:tailEnd/>
          </a:ln>
        </p:spPr>
      </p:pic>
    </p:spTree>
    <p:extLst>
      <p:ext uri="{BB962C8B-B14F-4D97-AF65-F5344CB8AC3E}">
        <p14:creationId xmlns:p14="http://schemas.microsoft.com/office/powerpoint/2010/main" val="3025780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26778" y="643885"/>
            <a:ext cx="7772400" cy="773463"/>
          </a:xfrm>
        </p:spPr>
        <p:txBody>
          <a:bodyPr/>
          <a:lstStyle/>
          <a:p>
            <a:pPr eaLnBrk="1" hangingPunct="1"/>
            <a:r>
              <a:rPr lang="en-GB" sz="3894" dirty="0">
                <a:latin typeface="Corbel" pitchFamily="34" charset="0"/>
              </a:rPr>
              <a:t>Background info</a:t>
            </a:r>
          </a:p>
        </p:txBody>
      </p:sp>
      <p:sp>
        <p:nvSpPr>
          <p:cNvPr id="31747" name="Rectangle 3"/>
          <p:cNvSpPr>
            <a:spLocks noGrp="1" noChangeArrowheads="1"/>
          </p:cNvSpPr>
          <p:nvPr>
            <p:ph type="body" idx="1"/>
          </p:nvPr>
        </p:nvSpPr>
        <p:spPr>
          <a:xfrm>
            <a:off x="179388" y="1493511"/>
            <a:ext cx="8610600" cy="4434814"/>
          </a:xfrm>
        </p:spPr>
        <p:txBody>
          <a:bodyPr/>
          <a:lstStyle/>
          <a:p>
            <a:pPr eaLnBrk="1" hangingPunct="1">
              <a:lnSpc>
                <a:spcPct val="80000"/>
              </a:lnSpc>
            </a:pPr>
            <a:r>
              <a:rPr lang="en-GB" sz="2032" dirty="0">
                <a:latin typeface="Corbel" pitchFamily="34" charset="0"/>
              </a:rPr>
              <a:t>Main actors: </a:t>
            </a:r>
            <a:r>
              <a:rPr lang="cs-CZ" sz="2032" dirty="0">
                <a:latin typeface="Corbel" pitchFamily="34" charset="0"/>
              </a:rPr>
              <a:t> </a:t>
            </a:r>
            <a:endParaRPr lang="en-US" sz="2032" dirty="0">
              <a:latin typeface="Corbel" pitchFamily="34" charset="0"/>
            </a:endParaRPr>
          </a:p>
          <a:p>
            <a:pPr lvl="1" algn="just" eaLnBrk="1" hangingPunct="1">
              <a:lnSpc>
                <a:spcPct val="80000"/>
              </a:lnSpc>
            </a:pPr>
            <a:r>
              <a:rPr lang="en-GB" sz="2032" dirty="0">
                <a:latin typeface="Corbel" pitchFamily="34" charset="0"/>
              </a:rPr>
              <a:t>Proponent: Municipal authority</a:t>
            </a:r>
            <a:r>
              <a:rPr lang="cs-CZ" sz="2032" dirty="0">
                <a:latin typeface="Corbel" pitchFamily="34" charset="0"/>
              </a:rPr>
              <a:t> </a:t>
            </a:r>
          </a:p>
          <a:p>
            <a:pPr lvl="1" algn="just" eaLnBrk="1" hangingPunct="1">
              <a:lnSpc>
                <a:spcPct val="80000"/>
              </a:lnSpc>
            </a:pPr>
            <a:r>
              <a:rPr lang="en-GB" sz="2032" dirty="0">
                <a:latin typeface="Corbel" pitchFamily="34" charset="0"/>
              </a:rPr>
              <a:t>Planner: freelance architect </a:t>
            </a:r>
            <a:endParaRPr lang="cs-CZ" sz="2032" dirty="0">
              <a:latin typeface="Corbel" pitchFamily="34" charset="0"/>
            </a:endParaRPr>
          </a:p>
          <a:p>
            <a:pPr lvl="1" algn="just" eaLnBrk="1" hangingPunct="1">
              <a:lnSpc>
                <a:spcPct val="80000"/>
              </a:lnSpc>
            </a:pPr>
            <a:r>
              <a:rPr lang="en-GB" sz="2032" dirty="0">
                <a:latin typeface="Corbel" pitchFamily="34" charset="0"/>
              </a:rPr>
              <a:t>SEA team: consultancy company </a:t>
            </a:r>
            <a:r>
              <a:rPr lang="cs-CZ" sz="2032" dirty="0">
                <a:latin typeface="Corbel" pitchFamily="34" charset="0"/>
              </a:rPr>
              <a:t> </a:t>
            </a:r>
          </a:p>
          <a:p>
            <a:pPr lvl="1" algn="just" eaLnBrk="1" hangingPunct="1">
              <a:lnSpc>
                <a:spcPct val="80000"/>
              </a:lnSpc>
            </a:pPr>
            <a:r>
              <a:rPr lang="en-GB" sz="2032" dirty="0">
                <a:latin typeface="Corbel" pitchFamily="34" charset="0"/>
              </a:rPr>
              <a:t>SEA competent authority : Regional municipality </a:t>
            </a:r>
            <a:endParaRPr lang="cs-CZ" sz="2032" dirty="0">
              <a:latin typeface="Corbel" pitchFamily="34" charset="0"/>
            </a:endParaRPr>
          </a:p>
          <a:p>
            <a:pPr algn="just" eaLnBrk="1" hangingPunct="1">
              <a:lnSpc>
                <a:spcPct val="80000"/>
              </a:lnSpc>
            </a:pPr>
            <a:endParaRPr lang="cs-CZ" sz="2032" dirty="0">
              <a:latin typeface="Corbel" pitchFamily="34" charset="0"/>
            </a:endParaRPr>
          </a:p>
          <a:p>
            <a:pPr algn="just" eaLnBrk="1" hangingPunct="1">
              <a:lnSpc>
                <a:spcPct val="80000"/>
              </a:lnSpc>
            </a:pPr>
            <a:r>
              <a:rPr lang="en-US" sz="2032" dirty="0">
                <a:latin typeface="Corbel" pitchFamily="34" charset="0"/>
              </a:rPr>
              <a:t>SEA</a:t>
            </a:r>
          </a:p>
          <a:p>
            <a:pPr lvl="1" algn="just" eaLnBrk="1" hangingPunct="1">
              <a:lnSpc>
                <a:spcPct val="80000"/>
              </a:lnSpc>
            </a:pPr>
            <a:r>
              <a:rPr lang="en-GB" sz="2032" dirty="0">
                <a:latin typeface="Corbel" pitchFamily="34" charset="0"/>
              </a:rPr>
              <a:t>July / August </a:t>
            </a:r>
            <a:r>
              <a:rPr lang="en-US" sz="2032" dirty="0">
                <a:latin typeface="Corbel" pitchFamily="34" charset="0"/>
              </a:rPr>
              <a:t>200</a:t>
            </a:r>
            <a:r>
              <a:rPr lang="cs-CZ" sz="2032" dirty="0">
                <a:latin typeface="Corbel" pitchFamily="34" charset="0"/>
              </a:rPr>
              <a:t>7</a:t>
            </a:r>
            <a:endParaRPr lang="en-US" sz="2032" dirty="0">
              <a:latin typeface="Corbel" pitchFamily="34" charset="0"/>
            </a:endParaRPr>
          </a:p>
          <a:p>
            <a:pPr lvl="1" algn="just" eaLnBrk="1" hangingPunct="1">
              <a:lnSpc>
                <a:spcPct val="80000"/>
              </a:lnSpc>
            </a:pPr>
            <a:r>
              <a:rPr lang="en-GB" sz="2032" dirty="0">
                <a:latin typeface="Corbel" pitchFamily="34" charset="0"/>
              </a:rPr>
              <a:t>Altogether </a:t>
            </a:r>
            <a:r>
              <a:rPr lang="en-GB" sz="2032" dirty="0" smtClean="0">
                <a:latin typeface="Corbel" pitchFamily="34" charset="0"/>
              </a:rPr>
              <a:t>20</a:t>
            </a:r>
            <a:r>
              <a:rPr lang="cs-CZ" sz="2032" dirty="0" smtClean="0">
                <a:latin typeface="Corbel" pitchFamily="34" charset="0"/>
              </a:rPr>
              <a:t> </a:t>
            </a:r>
            <a:r>
              <a:rPr lang="en-GB" sz="2032" dirty="0">
                <a:latin typeface="Corbel" pitchFamily="34" charset="0"/>
              </a:rPr>
              <a:t>man-days budgeted</a:t>
            </a:r>
          </a:p>
          <a:p>
            <a:pPr algn="just" eaLnBrk="1" hangingPunct="1">
              <a:lnSpc>
                <a:spcPct val="80000"/>
              </a:lnSpc>
            </a:pPr>
            <a:endParaRPr lang="en-US" sz="2032" dirty="0">
              <a:latin typeface="Corbel" pitchFamily="34" charset="0"/>
            </a:endParaRPr>
          </a:p>
          <a:p>
            <a:pPr algn="just" eaLnBrk="1" hangingPunct="1">
              <a:lnSpc>
                <a:spcPct val="80000"/>
              </a:lnSpc>
            </a:pPr>
            <a:r>
              <a:rPr lang="en-US" sz="2032" dirty="0">
                <a:latin typeface="Corbel" pitchFamily="34" charset="0"/>
              </a:rPr>
              <a:t>SEA team: 3 experts, focus on (</a:t>
            </a:r>
            <a:r>
              <a:rPr lang="en-US" sz="2032" dirty="0" err="1">
                <a:latin typeface="Corbel" pitchFamily="34" charset="0"/>
              </a:rPr>
              <a:t>i</a:t>
            </a:r>
            <a:r>
              <a:rPr lang="en-US" sz="2032" dirty="0">
                <a:latin typeface="Corbel" pitchFamily="34" charset="0"/>
              </a:rPr>
              <a:t>) wastes, (ii) </a:t>
            </a:r>
            <a:r>
              <a:rPr lang="en-US" sz="2032" dirty="0" smtClean="0">
                <a:latin typeface="Corbel" pitchFamily="34" charset="0"/>
              </a:rPr>
              <a:t>biodiversity and landscape, </a:t>
            </a:r>
            <a:r>
              <a:rPr lang="en-US" sz="2032" dirty="0">
                <a:latin typeface="Corbel" pitchFamily="34" charset="0"/>
              </a:rPr>
              <a:t>(iii) public </a:t>
            </a:r>
            <a:r>
              <a:rPr lang="en-GB" sz="2032" dirty="0" smtClean="0">
                <a:latin typeface="Corbel" pitchFamily="34" charset="0"/>
              </a:rPr>
              <a:t>health</a:t>
            </a:r>
            <a:endParaRPr lang="en-GB" sz="2032" dirty="0">
              <a:latin typeface="Corbel" pitchFamily="34" charset="0"/>
            </a:endParaRPr>
          </a:p>
          <a:p>
            <a:pPr lvl="1" algn="just" eaLnBrk="1" hangingPunct="1">
              <a:lnSpc>
                <a:spcPct val="80000"/>
              </a:lnSpc>
            </a:pPr>
            <a:endParaRPr lang="en-US" sz="2370" dirty="0">
              <a:latin typeface="Corbel" pitchFamily="34" charset="0"/>
            </a:endParaRPr>
          </a:p>
        </p:txBody>
      </p:sp>
    </p:spTree>
    <p:extLst>
      <p:ext uri="{BB962C8B-B14F-4D97-AF65-F5344CB8AC3E}">
        <p14:creationId xmlns:p14="http://schemas.microsoft.com/office/powerpoint/2010/main" val="3817329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149" y="704845"/>
            <a:ext cx="7772400" cy="773463"/>
          </a:xfrm>
        </p:spPr>
        <p:txBody>
          <a:bodyPr/>
          <a:lstStyle/>
          <a:p>
            <a:pPr eaLnBrk="1" hangingPunct="1"/>
            <a:r>
              <a:rPr lang="en-GB" sz="3894" dirty="0">
                <a:latin typeface="Corbel" pitchFamily="34" charset="0"/>
              </a:rPr>
              <a:t>Amendments of spatial plan</a:t>
            </a:r>
          </a:p>
        </p:txBody>
      </p:sp>
      <p:sp>
        <p:nvSpPr>
          <p:cNvPr id="32771" name="Rectangle 3"/>
          <p:cNvSpPr>
            <a:spLocks noGrp="1" noChangeArrowheads="1"/>
          </p:cNvSpPr>
          <p:nvPr>
            <p:ph type="body" idx="1"/>
          </p:nvPr>
        </p:nvSpPr>
        <p:spPr>
          <a:xfrm>
            <a:off x="426778" y="1783103"/>
            <a:ext cx="8183822" cy="4198917"/>
          </a:xfrm>
        </p:spPr>
        <p:txBody>
          <a:bodyPr/>
          <a:lstStyle/>
          <a:p>
            <a:pPr algn="just" eaLnBrk="1" hangingPunct="1">
              <a:lnSpc>
                <a:spcPct val="80000"/>
              </a:lnSpc>
            </a:pPr>
            <a:r>
              <a:rPr lang="en-GB" sz="2032" dirty="0">
                <a:latin typeface="Corbel" pitchFamily="34" charset="0"/>
              </a:rPr>
              <a:t>Aim is to “examine and modify current functions of certain localities and to identify new areas for urbanization”</a:t>
            </a:r>
          </a:p>
          <a:p>
            <a:pPr algn="just" eaLnBrk="1" hangingPunct="1">
              <a:lnSpc>
                <a:spcPct val="80000"/>
              </a:lnSpc>
            </a:pPr>
            <a:endParaRPr lang="en-GB" sz="2032" dirty="0">
              <a:latin typeface="Corbel" pitchFamily="34" charset="0"/>
            </a:endParaRPr>
          </a:p>
          <a:p>
            <a:pPr algn="just" eaLnBrk="1" hangingPunct="1">
              <a:lnSpc>
                <a:spcPct val="80000"/>
              </a:lnSpc>
            </a:pPr>
            <a:r>
              <a:rPr lang="en-GB" sz="2032" dirty="0">
                <a:latin typeface="Corbel" pitchFamily="34" charset="0"/>
              </a:rPr>
              <a:t>Purpose is to “define new localities for building, for additional service functions in municipality, and other areas for small businesses and manufactures, which will provide new working places in the area. Important is also recreational function”. </a:t>
            </a:r>
          </a:p>
          <a:p>
            <a:pPr algn="just" eaLnBrk="1" hangingPunct="1">
              <a:lnSpc>
                <a:spcPct val="80000"/>
              </a:lnSpc>
            </a:pPr>
            <a:endParaRPr lang="cs-CZ" sz="2032" dirty="0">
              <a:latin typeface="Corbel" pitchFamily="34" charset="0"/>
            </a:endParaRPr>
          </a:p>
          <a:p>
            <a:pPr algn="just" eaLnBrk="1" hangingPunct="1">
              <a:lnSpc>
                <a:spcPct val="80000"/>
              </a:lnSpc>
            </a:pPr>
            <a:r>
              <a:rPr lang="en-GB" sz="2032" dirty="0">
                <a:latin typeface="Corbel" pitchFamily="34" charset="0"/>
              </a:rPr>
              <a:t>Altogether </a:t>
            </a:r>
            <a:r>
              <a:rPr lang="cs-CZ" sz="2032" dirty="0">
                <a:latin typeface="Corbel" pitchFamily="34" charset="0"/>
              </a:rPr>
              <a:t>11 </a:t>
            </a:r>
            <a:r>
              <a:rPr lang="en-GB" sz="2032" dirty="0">
                <a:latin typeface="Corbel" pitchFamily="34" charset="0"/>
              </a:rPr>
              <a:t>localities proposed to be modified (i.e. to change their function) </a:t>
            </a:r>
            <a:endParaRPr lang="cs-CZ" sz="2032" dirty="0">
              <a:latin typeface="Corbel" pitchFamily="34" charset="0"/>
            </a:endParaRPr>
          </a:p>
          <a:p>
            <a:pPr algn="just" eaLnBrk="1" hangingPunct="1">
              <a:lnSpc>
                <a:spcPct val="80000"/>
              </a:lnSpc>
            </a:pPr>
            <a:endParaRPr lang="cs-CZ" sz="2032" dirty="0">
              <a:latin typeface="Corbel" pitchFamily="34" charset="0"/>
            </a:endParaRPr>
          </a:p>
          <a:p>
            <a:pPr algn="just" eaLnBrk="1" hangingPunct="1">
              <a:lnSpc>
                <a:spcPct val="80000"/>
              </a:lnSpc>
            </a:pPr>
            <a:r>
              <a:rPr lang="en-GB" sz="2032" dirty="0">
                <a:latin typeface="Corbel" pitchFamily="34" charset="0"/>
              </a:rPr>
              <a:t>Description of the territory and infrastructure was taken from the original plan </a:t>
            </a:r>
            <a:endParaRPr lang="cs-CZ" sz="2032" dirty="0">
              <a:latin typeface="Corbel" pitchFamily="34" charset="0"/>
            </a:endParaRPr>
          </a:p>
        </p:txBody>
      </p:sp>
    </p:spTree>
    <p:extLst>
      <p:ext uri="{BB962C8B-B14F-4D97-AF65-F5344CB8AC3E}">
        <p14:creationId xmlns:p14="http://schemas.microsoft.com/office/powerpoint/2010/main" val="269388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28600" y="765804"/>
            <a:ext cx="7772400" cy="773463"/>
          </a:xfrm>
        </p:spPr>
        <p:txBody>
          <a:bodyPr/>
          <a:lstStyle/>
          <a:p>
            <a:pPr eaLnBrk="1" hangingPunct="1"/>
            <a:r>
              <a:rPr lang="en-GB" sz="3894" dirty="0">
                <a:latin typeface="Corbel" pitchFamily="34" charset="0"/>
              </a:rPr>
              <a:t>Types of modifications</a:t>
            </a:r>
          </a:p>
        </p:txBody>
      </p:sp>
      <p:sp>
        <p:nvSpPr>
          <p:cNvPr id="33795" name="Rectangle 3"/>
          <p:cNvSpPr>
            <a:spLocks noGrp="1" noChangeArrowheads="1"/>
          </p:cNvSpPr>
          <p:nvPr>
            <p:ph type="body" idx="1"/>
          </p:nvPr>
        </p:nvSpPr>
        <p:spPr>
          <a:xfrm>
            <a:off x="472378" y="1859266"/>
            <a:ext cx="8610600" cy="4434814"/>
          </a:xfrm>
        </p:spPr>
        <p:txBody>
          <a:bodyPr/>
          <a:lstStyle/>
          <a:p>
            <a:pPr algn="just" eaLnBrk="1" hangingPunct="1"/>
            <a:r>
              <a:rPr lang="en-GB" sz="2032" dirty="0">
                <a:latin typeface="Corbel" pitchFamily="34" charset="0"/>
              </a:rPr>
              <a:t>Agriculture land </a:t>
            </a:r>
            <a:r>
              <a:rPr lang="cs-CZ" sz="2032" dirty="0">
                <a:latin typeface="Corbel" pitchFamily="34" charset="0"/>
              </a:rPr>
              <a:t>                   </a:t>
            </a:r>
            <a:r>
              <a:rPr lang="en-GB" sz="2032" dirty="0">
                <a:latin typeface="Corbel" pitchFamily="34" charset="0"/>
              </a:rPr>
              <a:t>	small manufactures and services </a:t>
            </a:r>
          </a:p>
          <a:p>
            <a:pPr algn="just" eaLnBrk="1" hangingPunct="1"/>
            <a:endParaRPr lang="en-GB" sz="2032" dirty="0">
              <a:latin typeface="Corbel" pitchFamily="34" charset="0"/>
            </a:endParaRPr>
          </a:p>
          <a:p>
            <a:pPr algn="just" eaLnBrk="1" hangingPunct="1"/>
            <a:r>
              <a:rPr lang="en-GB" sz="2032" dirty="0">
                <a:latin typeface="Corbel" pitchFamily="34" charset="0"/>
              </a:rPr>
              <a:t>Permanent grass</a:t>
            </a:r>
            <a:r>
              <a:rPr lang="cs-CZ" sz="2032" dirty="0">
                <a:latin typeface="Corbel" pitchFamily="34" charset="0"/>
              </a:rPr>
              <a:t>              </a:t>
            </a:r>
            <a:r>
              <a:rPr lang="en-GB" sz="2032" dirty="0">
                <a:latin typeface="Corbel" pitchFamily="34" charset="0"/>
              </a:rPr>
              <a:t>	recreation, green areas </a:t>
            </a:r>
            <a:endParaRPr lang="cs-CZ" sz="2032" dirty="0">
              <a:latin typeface="Corbel" pitchFamily="34" charset="0"/>
            </a:endParaRPr>
          </a:p>
          <a:p>
            <a:pPr algn="just" eaLnBrk="1" hangingPunct="1"/>
            <a:endParaRPr lang="cs-CZ" sz="2032" dirty="0">
              <a:latin typeface="Corbel" pitchFamily="34" charset="0"/>
            </a:endParaRPr>
          </a:p>
          <a:p>
            <a:pPr algn="just" eaLnBrk="1" hangingPunct="1"/>
            <a:r>
              <a:rPr lang="en-GB" sz="2032" dirty="0">
                <a:latin typeface="Corbel" pitchFamily="34" charset="0"/>
              </a:rPr>
              <a:t>Agriculture land</a:t>
            </a:r>
            <a:r>
              <a:rPr lang="cs-CZ" sz="2032" dirty="0">
                <a:latin typeface="Corbel" pitchFamily="34" charset="0"/>
              </a:rPr>
              <a:t>         </a:t>
            </a:r>
            <a:r>
              <a:rPr lang="en-GB" sz="2032" dirty="0" smtClean="0">
                <a:latin typeface="Corbel" pitchFamily="34" charset="0"/>
              </a:rPr>
              <a:t> </a:t>
            </a:r>
            <a:r>
              <a:rPr lang="cs-CZ" sz="2032" dirty="0" smtClean="0">
                <a:latin typeface="Corbel" pitchFamily="34" charset="0"/>
              </a:rPr>
              <a:t>  </a:t>
            </a:r>
            <a:r>
              <a:rPr lang="en-GB" sz="2032" dirty="0" smtClean="0">
                <a:latin typeface="Corbel" pitchFamily="34" charset="0"/>
              </a:rPr>
              <a:t>  </a:t>
            </a:r>
            <a:r>
              <a:rPr lang="en-GB" sz="2032" dirty="0">
                <a:latin typeface="Corbel" pitchFamily="34" charset="0"/>
              </a:rPr>
              <a:t>	sport facilities, recreation </a:t>
            </a:r>
            <a:endParaRPr lang="cs-CZ" sz="2032" dirty="0">
              <a:latin typeface="Corbel" pitchFamily="34" charset="0"/>
            </a:endParaRPr>
          </a:p>
          <a:p>
            <a:pPr algn="just" eaLnBrk="1" hangingPunct="1"/>
            <a:endParaRPr lang="cs-CZ" sz="2032" dirty="0">
              <a:latin typeface="Corbel" pitchFamily="34" charset="0"/>
            </a:endParaRPr>
          </a:p>
          <a:p>
            <a:pPr algn="just" eaLnBrk="1" hangingPunct="1"/>
            <a:r>
              <a:rPr lang="en-GB" sz="2032" dirty="0">
                <a:latin typeface="Corbel" pitchFamily="34" charset="0"/>
              </a:rPr>
              <a:t>Agriculture land</a:t>
            </a:r>
            <a:r>
              <a:rPr lang="cs-CZ" sz="2032" dirty="0">
                <a:latin typeface="Corbel" pitchFamily="34" charset="0"/>
              </a:rPr>
              <a:t>          </a:t>
            </a:r>
            <a:r>
              <a:rPr lang="en-GB" sz="2032" dirty="0" smtClean="0">
                <a:latin typeface="Corbel" pitchFamily="34" charset="0"/>
              </a:rPr>
              <a:t>   </a:t>
            </a:r>
            <a:r>
              <a:rPr lang="cs-CZ" sz="2032" dirty="0" smtClean="0">
                <a:latin typeface="Corbel" pitchFamily="34" charset="0"/>
              </a:rPr>
              <a:t> </a:t>
            </a:r>
            <a:r>
              <a:rPr lang="en-GB" sz="2032" dirty="0">
                <a:latin typeface="Corbel" pitchFamily="34" charset="0"/>
              </a:rPr>
              <a:t>	buildings, small services </a:t>
            </a:r>
            <a:r>
              <a:rPr lang="cs-CZ" sz="2032" dirty="0">
                <a:latin typeface="Corbel" pitchFamily="34" charset="0"/>
              </a:rPr>
              <a:t> </a:t>
            </a:r>
          </a:p>
          <a:p>
            <a:pPr algn="just" eaLnBrk="1" hangingPunct="1"/>
            <a:endParaRPr lang="cs-CZ" sz="2032" dirty="0">
              <a:latin typeface="Corbel" pitchFamily="34" charset="0"/>
            </a:endParaRPr>
          </a:p>
          <a:p>
            <a:pPr eaLnBrk="1" hangingPunct="1"/>
            <a:r>
              <a:rPr lang="en-GB" sz="2032" dirty="0">
                <a:latin typeface="Corbel" pitchFamily="34" charset="0"/>
              </a:rPr>
              <a:t>Other areas </a:t>
            </a:r>
            <a:r>
              <a:rPr lang="cs-CZ" sz="2032" dirty="0">
                <a:latin typeface="Corbel" pitchFamily="34" charset="0"/>
              </a:rPr>
              <a:t>            </a:t>
            </a:r>
            <a:r>
              <a:rPr lang="en-GB" sz="2032" dirty="0">
                <a:latin typeface="Corbel" pitchFamily="34" charset="0"/>
              </a:rPr>
              <a:t>		family houses </a:t>
            </a:r>
            <a:endParaRPr lang="cs-CZ" sz="2032" dirty="0">
              <a:latin typeface="Corbel" pitchFamily="34" charset="0"/>
            </a:endParaRPr>
          </a:p>
        </p:txBody>
      </p:sp>
      <p:sp>
        <p:nvSpPr>
          <p:cNvPr id="33796" name="Line 4"/>
          <p:cNvSpPr>
            <a:spLocks noChangeShapeType="1"/>
          </p:cNvSpPr>
          <p:nvPr/>
        </p:nvSpPr>
        <p:spPr bwMode="auto">
          <a:xfrm>
            <a:off x="2804184" y="2087899"/>
            <a:ext cx="649287" cy="0"/>
          </a:xfrm>
          <a:prstGeom prst="line">
            <a:avLst/>
          </a:prstGeom>
          <a:noFill/>
          <a:ln w="85725">
            <a:solidFill>
              <a:schemeClr val="tx1"/>
            </a:solidFill>
            <a:round/>
            <a:headEnd/>
            <a:tailEnd type="triangle" w="med" len="med"/>
          </a:ln>
        </p:spPr>
        <p:txBody>
          <a:bodyPr lIns="88827" tIns="44414" rIns="88827" bIns="44414"/>
          <a:lstStyle/>
          <a:p>
            <a:endParaRPr lang="cs-CZ" sz="1524"/>
          </a:p>
        </p:txBody>
      </p:sp>
      <p:sp>
        <p:nvSpPr>
          <p:cNvPr id="33797" name="Line 5"/>
          <p:cNvSpPr>
            <a:spLocks noChangeShapeType="1"/>
          </p:cNvSpPr>
          <p:nvPr/>
        </p:nvSpPr>
        <p:spPr bwMode="auto">
          <a:xfrm>
            <a:off x="2865144" y="2819408"/>
            <a:ext cx="649288" cy="0"/>
          </a:xfrm>
          <a:prstGeom prst="line">
            <a:avLst/>
          </a:prstGeom>
          <a:noFill/>
          <a:ln w="85725">
            <a:solidFill>
              <a:schemeClr val="tx1"/>
            </a:solidFill>
            <a:round/>
            <a:headEnd/>
            <a:tailEnd type="triangle" w="med" len="med"/>
          </a:ln>
        </p:spPr>
        <p:txBody>
          <a:bodyPr lIns="88827" tIns="44414" rIns="88827" bIns="44414"/>
          <a:lstStyle/>
          <a:p>
            <a:endParaRPr lang="cs-CZ" sz="1524"/>
          </a:p>
        </p:txBody>
      </p:sp>
      <p:sp>
        <p:nvSpPr>
          <p:cNvPr id="33798" name="Line 6"/>
          <p:cNvSpPr>
            <a:spLocks noChangeShapeType="1"/>
          </p:cNvSpPr>
          <p:nvPr/>
        </p:nvSpPr>
        <p:spPr bwMode="auto">
          <a:xfrm>
            <a:off x="2804184" y="4282428"/>
            <a:ext cx="649287" cy="0"/>
          </a:xfrm>
          <a:prstGeom prst="line">
            <a:avLst/>
          </a:prstGeom>
          <a:noFill/>
          <a:ln w="85725">
            <a:solidFill>
              <a:schemeClr val="tx1"/>
            </a:solidFill>
            <a:round/>
            <a:headEnd/>
            <a:tailEnd type="triangle" w="med" len="med"/>
          </a:ln>
        </p:spPr>
        <p:txBody>
          <a:bodyPr lIns="88827" tIns="44414" rIns="88827" bIns="44414"/>
          <a:lstStyle/>
          <a:p>
            <a:endParaRPr lang="cs-CZ" sz="1524"/>
          </a:p>
        </p:txBody>
      </p:sp>
      <p:sp>
        <p:nvSpPr>
          <p:cNvPr id="33799" name="Line 7"/>
          <p:cNvSpPr>
            <a:spLocks noChangeShapeType="1"/>
          </p:cNvSpPr>
          <p:nvPr/>
        </p:nvSpPr>
        <p:spPr bwMode="auto">
          <a:xfrm>
            <a:off x="2804184" y="3550918"/>
            <a:ext cx="649287" cy="0"/>
          </a:xfrm>
          <a:prstGeom prst="line">
            <a:avLst/>
          </a:prstGeom>
          <a:noFill/>
          <a:ln w="85725">
            <a:solidFill>
              <a:schemeClr val="tx1"/>
            </a:solidFill>
            <a:round/>
            <a:headEnd/>
            <a:tailEnd type="triangle" w="med" len="med"/>
          </a:ln>
        </p:spPr>
        <p:txBody>
          <a:bodyPr lIns="88827" tIns="44414" rIns="88827" bIns="44414"/>
          <a:lstStyle/>
          <a:p>
            <a:endParaRPr lang="cs-CZ" sz="1524"/>
          </a:p>
        </p:txBody>
      </p:sp>
      <p:sp>
        <p:nvSpPr>
          <p:cNvPr id="33800" name="Line 8"/>
          <p:cNvSpPr>
            <a:spLocks noChangeShapeType="1"/>
          </p:cNvSpPr>
          <p:nvPr/>
        </p:nvSpPr>
        <p:spPr bwMode="auto">
          <a:xfrm>
            <a:off x="2804184" y="5074897"/>
            <a:ext cx="649287" cy="0"/>
          </a:xfrm>
          <a:prstGeom prst="line">
            <a:avLst/>
          </a:prstGeom>
          <a:noFill/>
          <a:ln w="85725">
            <a:solidFill>
              <a:schemeClr val="tx1"/>
            </a:solidFill>
            <a:round/>
            <a:headEnd/>
            <a:tailEnd type="triangle" w="med" len="med"/>
          </a:ln>
        </p:spPr>
        <p:txBody>
          <a:bodyPr lIns="88827" tIns="44414" rIns="88827" bIns="44414"/>
          <a:lstStyle/>
          <a:p>
            <a:endParaRPr lang="cs-CZ" sz="1524"/>
          </a:p>
        </p:txBody>
      </p:sp>
    </p:spTree>
    <p:extLst>
      <p:ext uri="{BB962C8B-B14F-4D97-AF65-F5344CB8AC3E}">
        <p14:creationId xmlns:p14="http://schemas.microsoft.com/office/powerpoint/2010/main" val="2639968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28600" y="765804"/>
            <a:ext cx="7772400" cy="773463"/>
          </a:xfrm>
        </p:spPr>
        <p:txBody>
          <a:bodyPr/>
          <a:lstStyle/>
          <a:p>
            <a:pPr eaLnBrk="1" hangingPunct="1"/>
            <a:r>
              <a:rPr lang="en-GB" sz="3894" dirty="0">
                <a:latin typeface="Corbel" pitchFamily="34" charset="0"/>
              </a:rPr>
              <a:t>Approach to SEA</a:t>
            </a:r>
          </a:p>
        </p:txBody>
      </p:sp>
      <p:sp>
        <p:nvSpPr>
          <p:cNvPr id="34819" name="Rectangle 3"/>
          <p:cNvSpPr>
            <a:spLocks noGrp="1" noChangeArrowheads="1"/>
          </p:cNvSpPr>
          <p:nvPr>
            <p:ph type="body" idx="1"/>
          </p:nvPr>
        </p:nvSpPr>
        <p:spPr>
          <a:xfrm>
            <a:off x="179388" y="1920225"/>
            <a:ext cx="8610600" cy="4434814"/>
          </a:xfrm>
        </p:spPr>
        <p:txBody>
          <a:bodyPr/>
          <a:lstStyle/>
          <a:p>
            <a:pPr eaLnBrk="1" hangingPunct="1"/>
            <a:r>
              <a:rPr lang="cs-CZ" sz="2032" dirty="0">
                <a:latin typeface="Corbel" pitchFamily="34" charset="0"/>
              </a:rPr>
              <a:t>„</a:t>
            </a:r>
            <a:r>
              <a:rPr lang="en-GB" sz="2032" dirty="0">
                <a:latin typeface="Corbel" pitchFamily="34" charset="0"/>
              </a:rPr>
              <a:t>E</a:t>
            </a:r>
            <a:r>
              <a:rPr lang="cs-CZ" sz="2032" dirty="0">
                <a:latin typeface="Corbel" pitchFamily="34" charset="0"/>
              </a:rPr>
              <a:t>x-post“</a:t>
            </a:r>
            <a:r>
              <a:rPr lang="en-GB" sz="2032" dirty="0">
                <a:latin typeface="Corbel" pitchFamily="34" charset="0"/>
              </a:rPr>
              <a:t> assessment</a:t>
            </a:r>
            <a:endParaRPr lang="cs-CZ" sz="2032" dirty="0">
              <a:latin typeface="Corbel" pitchFamily="34" charset="0"/>
            </a:endParaRPr>
          </a:p>
          <a:p>
            <a:pPr eaLnBrk="1" hangingPunct="1"/>
            <a:endParaRPr lang="cs-CZ" sz="2032" dirty="0">
              <a:latin typeface="Corbel" pitchFamily="34" charset="0"/>
            </a:endParaRPr>
          </a:p>
          <a:p>
            <a:pPr eaLnBrk="1" hangingPunct="1"/>
            <a:r>
              <a:rPr lang="en-GB" sz="2032" dirty="0">
                <a:latin typeface="Corbel" pitchFamily="34" charset="0"/>
              </a:rPr>
              <a:t>Focus on </a:t>
            </a:r>
          </a:p>
          <a:p>
            <a:pPr lvl="1" eaLnBrk="1" hangingPunct="1"/>
            <a:r>
              <a:rPr lang="en-GB" sz="2032" dirty="0">
                <a:latin typeface="Corbel" pitchFamily="34" charset="0"/>
              </a:rPr>
              <a:t>evaluation of environmental impact of proposed changes and </a:t>
            </a:r>
          </a:p>
          <a:p>
            <a:pPr lvl="1" eaLnBrk="1" hangingPunct="1"/>
            <a:r>
              <a:rPr lang="en-GB" sz="2032" dirty="0">
                <a:latin typeface="Corbel" pitchFamily="34" charset="0"/>
              </a:rPr>
              <a:t>proposal for the plan modification </a:t>
            </a:r>
            <a:r>
              <a:rPr lang="cs-CZ" sz="2032" dirty="0">
                <a:latin typeface="Corbel" pitchFamily="34" charset="0"/>
              </a:rPr>
              <a:t> </a:t>
            </a:r>
            <a:r>
              <a:rPr lang="en-GB" sz="2032" dirty="0">
                <a:latin typeface="Corbel" pitchFamily="34" charset="0"/>
              </a:rPr>
              <a:t> </a:t>
            </a:r>
          </a:p>
          <a:p>
            <a:pPr eaLnBrk="1" hangingPunct="1"/>
            <a:endParaRPr lang="cs-CZ" sz="2032" dirty="0">
              <a:latin typeface="Corbel" pitchFamily="34" charset="0"/>
            </a:endParaRPr>
          </a:p>
          <a:p>
            <a:pPr eaLnBrk="1" hangingPunct="1"/>
            <a:r>
              <a:rPr lang="en-GB" sz="2032" dirty="0">
                <a:latin typeface="Corbel" pitchFamily="34" charset="0"/>
              </a:rPr>
              <a:t>Public participation ensured within land-use plan preparation </a:t>
            </a:r>
            <a:endParaRPr lang="cs-CZ" sz="2032" dirty="0">
              <a:latin typeface="Corbel" pitchFamily="34" charset="0"/>
            </a:endParaRPr>
          </a:p>
        </p:txBody>
      </p:sp>
    </p:spTree>
    <p:extLst>
      <p:ext uri="{BB962C8B-B14F-4D97-AF65-F5344CB8AC3E}">
        <p14:creationId xmlns:p14="http://schemas.microsoft.com/office/powerpoint/2010/main" val="3569147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28600" y="826763"/>
            <a:ext cx="7772400" cy="773463"/>
          </a:xfrm>
        </p:spPr>
        <p:txBody>
          <a:bodyPr/>
          <a:lstStyle/>
          <a:p>
            <a:pPr eaLnBrk="1" hangingPunct="1"/>
            <a:r>
              <a:rPr lang="en-GB" sz="3894" dirty="0" smtClean="0">
                <a:latin typeface="Corbel" pitchFamily="34" charset="0"/>
              </a:rPr>
              <a:t>Approach to SEA </a:t>
            </a:r>
            <a:endParaRPr lang="en-GB" sz="3894" dirty="0">
              <a:latin typeface="Corbel" pitchFamily="34" charset="0"/>
            </a:endParaRPr>
          </a:p>
        </p:txBody>
      </p:sp>
      <p:sp>
        <p:nvSpPr>
          <p:cNvPr id="35843" name="Rectangle 3"/>
          <p:cNvSpPr>
            <a:spLocks noGrp="1" noChangeArrowheads="1"/>
          </p:cNvSpPr>
          <p:nvPr>
            <p:ph type="body" idx="1"/>
          </p:nvPr>
        </p:nvSpPr>
        <p:spPr>
          <a:xfrm>
            <a:off x="179388" y="1478307"/>
            <a:ext cx="8610600" cy="4434814"/>
          </a:xfrm>
        </p:spPr>
        <p:txBody>
          <a:bodyPr/>
          <a:lstStyle/>
          <a:p>
            <a:pPr eaLnBrk="1" hangingPunct="1"/>
            <a:r>
              <a:rPr lang="en-GB" sz="2032" dirty="0">
                <a:latin typeface="Corbel" pitchFamily="34" charset="0"/>
              </a:rPr>
              <a:t>Identification of key issues / impacts </a:t>
            </a:r>
            <a:endParaRPr lang="cs-CZ" sz="2032" dirty="0">
              <a:latin typeface="Corbel" pitchFamily="34" charset="0"/>
            </a:endParaRPr>
          </a:p>
          <a:p>
            <a:pPr lvl="1" eaLnBrk="1" hangingPunct="1"/>
            <a:r>
              <a:rPr lang="en-GB" sz="2032" dirty="0">
                <a:latin typeface="Corbel" pitchFamily="34" charset="0"/>
              </a:rPr>
              <a:t>Agriculture land</a:t>
            </a:r>
            <a:endParaRPr lang="cs-CZ" sz="2032" dirty="0">
              <a:latin typeface="Corbel" pitchFamily="34" charset="0"/>
            </a:endParaRPr>
          </a:p>
          <a:p>
            <a:pPr lvl="1" eaLnBrk="1" hangingPunct="1"/>
            <a:r>
              <a:rPr lang="en-GB" sz="2032" dirty="0">
                <a:latin typeface="Corbel" pitchFamily="34" charset="0"/>
              </a:rPr>
              <a:t>Landscape character</a:t>
            </a:r>
            <a:endParaRPr lang="cs-CZ" sz="2032" dirty="0">
              <a:latin typeface="Corbel" pitchFamily="34" charset="0"/>
            </a:endParaRPr>
          </a:p>
          <a:p>
            <a:pPr lvl="1" eaLnBrk="1" hangingPunct="1"/>
            <a:r>
              <a:rPr lang="en-GB" sz="2032" dirty="0">
                <a:latin typeface="Corbel" pitchFamily="34" charset="0"/>
              </a:rPr>
              <a:t>Biodiversity </a:t>
            </a:r>
            <a:endParaRPr lang="cs-CZ" sz="2032" dirty="0">
              <a:latin typeface="Corbel" pitchFamily="34" charset="0"/>
            </a:endParaRPr>
          </a:p>
          <a:p>
            <a:pPr lvl="1" eaLnBrk="1" hangingPunct="1"/>
            <a:r>
              <a:rPr lang="en-US" sz="2032" dirty="0">
                <a:latin typeface="Corbel" pitchFamily="34" charset="0"/>
              </a:rPr>
              <a:t>Public health</a:t>
            </a:r>
          </a:p>
          <a:p>
            <a:pPr lvl="1" eaLnBrk="1" hangingPunct="1"/>
            <a:endParaRPr lang="cs-CZ" sz="2032" dirty="0">
              <a:latin typeface="Corbel" pitchFamily="34" charset="0"/>
            </a:endParaRPr>
          </a:p>
          <a:p>
            <a:pPr eaLnBrk="1" hangingPunct="1"/>
            <a:r>
              <a:rPr lang="en-GB" sz="2032" dirty="0">
                <a:latin typeface="Corbel" pitchFamily="34" charset="0"/>
              </a:rPr>
              <a:t>Status of environment</a:t>
            </a:r>
            <a:endParaRPr lang="en-US" sz="2032" dirty="0">
              <a:latin typeface="Corbel" pitchFamily="34" charset="0"/>
            </a:endParaRPr>
          </a:p>
          <a:p>
            <a:pPr lvl="1" eaLnBrk="1" hangingPunct="1"/>
            <a:r>
              <a:rPr lang="en-GB" sz="2032" dirty="0">
                <a:latin typeface="Corbel" pitchFamily="34" charset="0"/>
              </a:rPr>
              <a:t>Objectives from national / regional strategic documents</a:t>
            </a:r>
            <a:r>
              <a:rPr lang="cs-CZ" sz="2032" dirty="0">
                <a:latin typeface="Corbel" pitchFamily="34" charset="0"/>
              </a:rPr>
              <a:t> </a:t>
            </a:r>
          </a:p>
          <a:p>
            <a:pPr lvl="1" eaLnBrk="1" hangingPunct="1"/>
            <a:r>
              <a:rPr lang="en-GB" sz="2032" dirty="0">
                <a:latin typeface="Corbel" pitchFamily="34" charset="0"/>
              </a:rPr>
              <a:t>Current status </a:t>
            </a:r>
            <a:r>
              <a:rPr lang="cs-CZ" sz="2032" dirty="0">
                <a:latin typeface="Corbel" pitchFamily="34" charset="0"/>
              </a:rPr>
              <a:t>– </a:t>
            </a:r>
            <a:r>
              <a:rPr lang="en-GB" sz="2032" dirty="0" smtClean="0">
                <a:latin typeface="Corbel" pitchFamily="34" charset="0"/>
              </a:rPr>
              <a:t>a rapid field survey on </a:t>
            </a:r>
            <a:r>
              <a:rPr lang="en-GB" sz="2032" dirty="0">
                <a:latin typeface="Corbel" pitchFamily="34" charset="0"/>
              </a:rPr>
              <a:t>localities proposed to be changed </a:t>
            </a:r>
            <a:endParaRPr lang="cs-CZ" sz="2032" dirty="0">
              <a:latin typeface="Corbel" pitchFamily="34" charset="0"/>
            </a:endParaRPr>
          </a:p>
          <a:p>
            <a:pPr lvl="1" eaLnBrk="1" hangingPunct="1"/>
            <a:r>
              <a:rPr lang="en-GB" sz="2032" dirty="0">
                <a:latin typeface="Corbel" pitchFamily="34" charset="0"/>
              </a:rPr>
              <a:t>Short description of “zero” alternative (without implementing proposed changes) </a:t>
            </a:r>
            <a:endParaRPr lang="cs-CZ" sz="2032" dirty="0">
              <a:latin typeface="Corbel" pitchFamily="34" charset="0"/>
            </a:endParaRPr>
          </a:p>
        </p:txBody>
      </p:sp>
    </p:spTree>
    <p:extLst>
      <p:ext uri="{BB962C8B-B14F-4D97-AF65-F5344CB8AC3E}">
        <p14:creationId xmlns:p14="http://schemas.microsoft.com/office/powerpoint/2010/main" val="1550579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28600" y="826763"/>
            <a:ext cx="7772400" cy="773463"/>
          </a:xfrm>
        </p:spPr>
        <p:txBody>
          <a:bodyPr/>
          <a:lstStyle/>
          <a:p>
            <a:pPr eaLnBrk="1" hangingPunct="1"/>
            <a:r>
              <a:rPr lang="en-GB" sz="3894" dirty="0">
                <a:latin typeface="Corbel" pitchFamily="34" charset="0"/>
              </a:rPr>
              <a:t>Evaluation of proposed changes</a:t>
            </a:r>
          </a:p>
        </p:txBody>
      </p:sp>
      <p:sp>
        <p:nvSpPr>
          <p:cNvPr id="36867" name="Rectangle 3"/>
          <p:cNvSpPr>
            <a:spLocks noGrp="1" noChangeArrowheads="1"/>
          </p:cNvSpPr>
          <p:nvPr>
            <p:ph type="body" idx="1"/>
          </p:nvPr>
        </p:nvSpPr>
        <p:spPr>
          <a:xfrm>
            <a:off x="179388" y="1844062"/>
            <a:ext cx="8610600" cy="4434814"/>
          </a:xfrm>
        </p:spPr>
        <p:txBody>
          <a:bodyPr/>
          <a:lstStyle/>
          <a:p>
            <a:pPr eaLnBrk="1" hangingPunct="1"/>
            <a:r>
              <a:rPr lang="en-GB" sz="2032" dirty="0">
                <a:latin typeface="Corbel" pitchFamily="34" charset="0"/>
              </a:rPr>
              <a:t>Likely impacts regarding </a:t>
            </a:r>
            <a:r>
              <a:rPr lang="cs-CZ" sz="2032" dirty="0">
                <a:latin typeface="Corbel" pitchFamily="34" charset="0"/>
              </a:rPr>
              <a:t> </a:t>
            </a:r>
          </a:p>
          <a:p>
            <a:pPr lvl="1" eaLnBrk="1" hangingPunct="1"/>
            <a:r>
              <a:rPr lang="en-GB" sz="2032" dirty="0">
                <a:latin typeface="Corbel" pitchFamily="34" charset="0"/>
              </a:rPr>
              <a:t>Environmental components (biodiversity, landscape, agriculture land)</a:t>
            </a:r>
          </a:p>
          <a:p>
            <a:pPr lvl="1" eaLnBrk="1" hangingPunct="1"/>
            <a:r>
              <a:rPr lang="en-GB" sz="2032" dirty="0">
                <a:latin typeface="Corbel" pitchFamily="34" charset="0"/>
              </a:rPr>
              <a:t>Public health</a:t>
            </a:r>
          </a:p>
          <a:p>
            <a:pPr lvl="1" eaLnBrk="1" hangingPunct="1"/>
            <a:endParaRPr lang="cs-CZ" sz="2032" dirty="0">
              <a:latin typeface="Corbel" pitchFamily="34" charset="0"/>
            </a:endParaRPr>
          </a:p>
          <a:p>
            <a:pPr eaLnBrk="1" hangingPunct="1"/>
            <a:r>
              <a:rPr lang="en-GB" sz="2032" dirty="0">
                <a:latin typeface="Corbel" pitchFamily="34" charset="0"/>
              </a:rPr>
              <a:t>Evaluation </a:t>
            </a:r>
            <a:r>
              <a:rPr lang="en-GB" sz="2032" dirty="0" smtClean="0">
                <a:latin typeface="Corbel" pitchFamily="34" charset="0"/>
              </a:rPr>
              <a:t>was based </a:t>
            </a:r>
            <a:r>
              <a:rPr lang="en-GB" sz="2032" dirty="0">
                <a:latin typeface="Corbel" pitchFamily="34" charset="0"/>
              </a:rPr>
              <a:t>on the description of the environmental status i.e. </a:t>
            </a:r>
            <a:r>
              <a:rPr lang="en-GB" sz="2032" dirty="0">
                <a:latin typeface="Corbel" pitchFamily="34" charset="0"/>
              </a:rPr>
              <a:t>status of localities to be changed (done through field survey) </a:t>
            </a:r>
            <a:endParaRPr lang="en-US" sz="2032" dirty="0">
              <a:latin typeface="Corbel" pitchFamily="34" charset="0"/>
            </a:endParaRPr>
          </a:p>
        </p:txBody>
      </p:sp>
    </p:spTree>
    <p:extLst>
      <p:ext uri="{BB962C8B-B14F-4D97-AF65-F5344CB8AC3E}">
        <p14:creationId xmlns:p14="http://schemas.microsoft.com/office/powerpoint/2010/main" val="13866333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728</TotalTime>
  <Words>637</Words>
  <Application>Microsoft Office PowerPoint</Application>
  <PresentationFormat>Předvádění na obrazovce (4:3)</PresentationFormat>
  <Paragraphs>96</Paragraphs>
  <Slides>16</Slides>
  <Notes>0</Notes>
  <HiddenSlides>0</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16</vt:i4>
      </vt:variant>
    </vt:vector>
  </HeadingPairs>
  <TitlesOfParts>
    <vt:vector size="23" baseType="lpstr">
      <vt:lpstr>Arial</vt:lpstr>
      <vt:lpstr>Calibri</vt:lpstr>
      <vt:lpstr>Corbel</vt:lpstr>
      <vt:lpstr>Garamond</vt:lpstr>
      <vt:lpstr>Times New Roman</vt:lpstr>
      <vt:lpstr>Wingdings</vt:lpstr>
      <vt:lpstr>Office Theme</vt:lpstr>
      <vt:lpstr>Case example:  SEA for amendments of the Spatial Plan of Krasna Hora municipality, Czech Republic </vt:lpstr>
      <vt:lpstr>Prezentace aplikace PowerPoint</vt:lpstr>
      <vt:lpstr>Prezentace aplikace PowerPoint</vt:lpstr>
      <vt:lpstr>Background info</vt:lpstr>
      <vt:lpstr>Amendments of spatial plan</vt:lpstr>
      <vt:lpstr>Types of modifications</vt:lpstr>
      <vt:lpstr>Approach to SEA</vt:lpstr>
      <vt:lpstr>Approach to SEA </vt:lpstr>
      <vt:lpstr>Evaluation of proposed changes</vt:lpstr>
      <vt:lpstr>Evaluation of proposed changes </vt:lpstr>
      <vt:lpstr>Prezentace aplikace PowerPoint</vt:lpstr>
      <vt:lpstr>Conditions for implementation </vt:lpstr>
      <vt:lpstr>Summary of evaluation</vt:lpstr>
      <vt:lpstr>Main benefits of SEA</vt:lpstr>
      <vt:lpstr>Main problems</vt:lpstr>
      <vt:lpstr>Thank you for your attention!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martin</cp:lastModifiedBy>
  <cp:revision>54</cp:revision>
  <dcterms:created xsi:type="dcterms:W3CDTF">2013-10-30T11:37:35Z</dcterms:created>
  <dcterms:modified xsi:type="dcterms:W3CDTF">2015-03-11T09:08:19Z</dcterms:modified>
</cp:coreProperties>
</file>