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92" r:id="rId2"/>
    <p:sldId id="293" r:id="rId3"/>
    <p:sldId id="302" r:id="rId4"/>
    <p:sldId id="309" r:id="rId5"/>
    <p:sldId id="310" r:id="rId6"/>
    <p:sldId id="308" r:id="rId7"/>
    <p:sldId id="311" r:id="rId8"/>
    <p:sldId id="312" r:id="rId9"/>
    <p:sldId id="313" r:id="rId10"/>
    <p:sldId id="315" r:id="rId11"/>
    <p:sldId id="294" r:id="rId12"/>
    <p:sldId id="314" r:id="rId13"/>
    <p:sldId id="316" r:id="rId14"/>
    <p:sldId id="291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19" autoAdjust="0"/>
  </p:normalViewPr>
  <p:slideViewPr>
    <p:cSldViewPr>
      <p:cViewPr>
        <p:scale>
          <a:sx n="50" d="100"/>
          <a:sy n="50" d="100"/>
        </p:scale>
        <p:origin x="-1002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68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74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1ED945-49A7-4F2A-8754-7E2D41D1121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22ADCE3-CC84-4618-892F-A80469657568}">
      <dgm:prSet phldrT="[Text]" custT="1"/>
      <dgm:spPr/>
      <dgm:t>
        <a:bodyPr/>
        <a:lstStyle/>
        <a:p>
          <a:r>
            <a:rPr lang="en-US" sz="2000" smtClean="0"/>
            <a:t>1</a:t>
          </a:r>
          <a:endParaRPr lang="en-US" sz="2000" dirty="0"/>
        </a:p>
      </dgm:t>
    </dgm:pt>
    <dgm:pt modelId="{52519D28-9197-4D76-AAD5-18C29A41EBAA}" type="parTrans" cxnId="{20BE6AED-500B-4BB9-81E2-482B37AA55C0}">
      <dgm:prSet/>
      <dgm:spPr/>
      <dgm:t>
        <a:bodyPr/>
        <a:lstStyle/>
        <a:p>
          <a:endParaRPr lang="en-US" sz="2400"/>
        </a:p>
      </dgm:t>
    </dgm:pt>
    <dgm:pt modelId="{D22E5E35-150D-4739-8DAD-29F0F69CE24F}" type="sibTrans" cxnId="{20BE6AED-500B-4BB9-81E2-482B37AA55C0}">
      <dgm:prSet/>
      <dgm:spPr/>
      <dgm:t>
        <a:bodyPr/>
        <a:lstStyle/>
        <a:p>
          <a:endParaRPr lang="en-US" sz="2400"/>
        </a:p>
      </dgm:t>
    </dgm:pt>
    <dgm:pt modelId="{DB0A2A40-F4B8-4DB0-B622-3ED77F58E98A}">
      <dgm:prSet phldrT="[Text]" custT="1"/>
      <dgm:spPr/>
      <dgm:t>
        <a:bodyPr/>
        <a:lstStyle/>
        <a:p>
          <a:r>
            <a:rPr lang="en-US" sz="2000" dirty="0" smtClean="0"/>
            <a:t>2</a:t>
          </a:r>
          <a:endParaRPr lang="en-US" sz="2000" dirty="0"/>
        </a:p>
      </dgm:t>
    </dgm:pt>
    <dgm:pt modelId="{ED72A385-2FBE-444E-85CE-A02171639E57}" type="parTrans" cxnId="{F958C036-0C08-4FD7-B153-0854BD8D6B38}">
      <dgm:prSet/>
      <dgm:spPr/>
      <dgm:t>
        <a:bodyPr/>
        <a:lstStyle/>
        <a:p>
          <a:endParaRPr lang="en-US" sz="2400"/>
        </a:p>
      </dgm:t>
    </dgm:pt>
    <dgm:pt modelId="{EECEA757-E5DB-436E-8985-5107B93E5D12}" type="sibTrans" cxnId="{F958C036-0C08-4FD7-B153-0854BD8D6B38}">
      <dgm:prSet/>
      <dgm:spPr/>
      <dgm:t>
        <a:bodyPr/>
        <a:lstStyle/>
        <a:p>
          <a:endParaRPr lang="en-US" sz="2400"/>
        </a:p>
      </dgm:t>
    </dgm:pt>
    <dgm:pt modelId="{A3B1C894-6995-4FA0-9BA7-C150DFCC4F47}">
      <dgm:prSet phldrT="[Text]" custT="1"/>
      <dgm:spPr/>
      <dgm:t>
        <a:bodyPr/>
        <a:lstStyle/>
        <a:p>
          <a:r>
            <a:rPr lang="en-US" sz="2000" dirty="0" smtClean="0"/>
            <a:t>3</a:t>
          </a:r>
          <a:endParaRPr lang="en-US" sz="2000" dirty="0"/>
        </a:p>
      </dgm:t>
    </dgm:pt>
    <dgm:pt modelId="{BDE4D36A-687D-4FC4-BEBC-65DF81055DE9}" type="parTrans" cxnId="{419D6E06-700A-43B4-9F26-0CC087E0DC6F}">
      <dgm:prSet/>
      <dgm:spPr/>
      <dgm:t>
        <a:bodyPr/>
        <a:lstStyle/>
        <a:p>
          <a:endParaRPr lang="en-US" sz="2400"/>
        </a:p>
      </dgm:t>
    </dgm:pt>
    <dgm:pt modelId="{442D4E80-4096-4E88-9422-714DC0027EE7}" type="sibTrans" cxnId="{419D6E06-700A-43B4-9F26-0CC087E0DC6F}">
      <dgm:prSet/>
      <dgm:spPr/>
      <dgm:t>
        <a:bodyPr/>
        <a:lstStyle/>
        <a:p>
          <a:endParaRPr lang="en-US" sz="2400"/>
        </a:p>
      </dgm:t>
    </dgm:pt>
    <dgm:pt modelId="{6C592B0D-FC97-4746-B21E-273B22C6241C}">
      <dgm:prSet phldrT="[Text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400" b="1" dirty="0" smtClean="0">
              <a:latin typeface="+mn-lt"/>
            </a:rPr>
            <a:t>Shqyrtimi i raportit përfundimtar të VSM-së</a:t>
          </a:r>
          <a:endParaRPr lang="en-US" sz="2000" dirty="0"/>
        </a:p>
      </dgm:t>
    </dgm:pt>
    <dgm:pt modelId="{024D663A-9890-4FBA-BB5A-8E5DD582B8CF}" type="parTrans" cxnId="{DBBC7DEC-DE01-403D-A97A-247D30905CE4}">
      <dgm:prSet/>
      <dgm:spPr/>
      <dgm:t>
        <a:bodyPr/>
        <a:lstStyle/>
        <a:p>
          <a:endParaRPr lang="en-US" sz="2400"/>
        </a:p>
      </dgm:t>
    </dgm:pt>
    <dgm:pt modelId="{6D0325DA-8E98-45AD-994E-C497938799E8}" type="sibTrans" cxnId="{DBBC7DEC-DE01-403D-A97A-247D30905CE4}">
      <dgm:prSet/>
      <dgm:spPr/>
      <dgm:t>
        <a:bodyPr/>
        <a:lstStyle/>
        <a:p>
          <a:endParaRPr lang="en-US" sz="2400"/>
        </a:p>
      </dgm:t>
    </dgm:pt>
    <dgm:pt modelId="{DCE22A49-8F6A-4008-BB54-3BF785ABBC47}">
      <dgm:prSet phldrT="[Text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400" b="1" dirty="0" err="1" smtClean="0">
              <a:latin typeface="+mn-lt"/>
            </a:rPr>
            <a:t>Hartimi</a:t>
          </a:r>
          <a:r>
            <a:rPr lang="en-US" sz="2400" b="1" dirty="0" smtClean="0">
              <a:latin typeface="+mn-lt"/>
            </a:rPr>
            <a:t> </a:t>
          </a:r>
          <a:r>
            <a:rPr lang="en-US" sz="2400" b="1" dirty="0" err="1" smtClean="0">
              <a:latin typeface="+mn-lt"/>
            </a:rPr>
            <a:t>i</a:t>
          </a:r>
          <a:r>
            <a:rPr lang="en-US" sz="2400" b="1" dirty="0" smtClean="0">
              <a:latin typeface="+mn-lt"/>
            </a:rPr>
            <a:t> </a:t>
          </a:r>
          <a:r>
            <a:rPr lang="en-US" sz="2400" b="1" dirty="0" err="1" smtClean="0">
              <a:latin typeface="+mn-lt"/>
            </a:rPr>
            <a:t>raportit</a:t>
          </a:r>
          <a:r>
            <a:rPr lang="en-US" sz="2400" b="1" dirty="0" smtClean="0">
              <a:latin typeface="+mn-lt"/>
            </a:rPr>
            <a:t> </a:t>
          </a:r>
          <a:r>
            <a:rPr lang="it-IT" sz="2400" b="1" dirty="0" smtClean="0">
              <a:latin typeface="+mn-lt"/>
            </a:rPr>
            <a:t>përfundimtar</a:t>
          </a:r>
          <a:r>
            <a:rPr lang="it-IT" sz="2400" b="1" dirty="0" smtClean="0"/>
            <a:t> </a:t>
          </a:r>
          <a:r>
            <a:rPr lang="en-US" sz="2400" b="1" dirty="0" err="1" smtClean="0">
              <a:latin typeface="+mn-lt"/>
            </a:rPr>
            <a:t>të</a:t>
          </a:r>
          <a:r>
            <a:rPr lang="en-US" sz="2400" b="1" dirty="0" smtClean="0">
              <a:latin typeface="+mn-lt"/>
            </a:rPr>
            <a:t> VSM-</a:t>
          </a:r>
          <a:r>
            <a:rPr lang="en-US" sz="2400" b="1" dirty="0" err="1" smtClean="0">
              <a:latin typeface="+mn-lt"/>
            </a:rPr>
            <a:t>së</a:t>
          </a:r>
          <a:endParaRPr lang="en-US" sz="2000" dirty="0"/>
        </a:p>
      </dgm:t>
    </dgm:pt>
    <dgm:pt modelId="{90929279-470D-469F-8178-D65E8D98FB32}" type="sibTrans" cxnId="{C9F4DD64-C5AB-44A0-BFE6-A0A04668B069}">
      <dgm:prSet/>
      <dgm:spPr/>
      <dgm:t>
        <a:bodyPr/>
        <a:lstStyle/>
        <a:p>
          <a:endParaRPr lang="en-US" sz="2400"/>
        </a:p>
      </dgm:t>
    </dgm:pt>
    <dgm:pt modelId="{C3AFEB31-7B89-4B49-9B96-DD03C72BA806}" type="parTrans" cxnId="{C9F4DD64-C5AB-44A0-BFE6-A0A04668B069}">
      <dgm:prSet/>
      <dgm:spPr/>
      <dgm:t>
        <a:bodyPr/>
        <a:lstStyle/>
        <a:p>
          <a:endParaRPr lang="en-US" sz="2400"/>
        </a:p>
      </dgm:t>
    </dgm:pt>
    <dgm:pt modelId="{CCD8D4FA-FF6C-42F1-8528-E875190128EA}">
      <dgm:prSet phldrT="[Text]" custT="1"/>
      <dgm:spPr/>
      <dgm:t>
        <a:bodyPr/>
        <a:lstStyle/>
        <a:p>
          <a:r>
            <a:rPr lang="en-US" sz="2000" dirty="0" smtClean="0"/>
            <a:t>4</a:t>
          </a:r>
          <a:endParaRPr lang="en-US" sz="2000" dirty="0"/>
        </a:p>
      </dgm:t>
    </dgm:pt>
    <dgm:pt modelId="{91DEFCA5-C060-44A8-8982-D903166790DB}" type="parTrans" cxnId="{B71A87EE-4014-401A-B98D-960DC82F28B0}">
      <dgm:prSet/>
      <dgm:spPr/>
      <dgm:t>
        <a:bodyPr/>
        <a:lstStyle/>
        <a:p>
          <a:endParaRPr lang="en-US" sz="2400"/>
        </a:p>
      </dgm:t>
    </dgm:pt>
    <dgm:pt modelId="{27E2C679-3A0F-4C0D-9A0D-FEBB0B789266}" type="sibTrans" cxnId="{B71A87EE-4014-401A-B98D-960DC82F28B0}">
      <dgm:prSet/>
      <dgm:spPr/>
      <dgm:t>
        <a:bodyPr/>
        <a:lstStyle/>
        <a:p>
          <a:endParaRPr lang="en-US" sz="2400"/>
        </a:p>
      </dgm:t>
    </dgm:pt>
    <dgm:pt modelId="{D523BB83-BF3E-4CFF-BA9F-BEFA0BD0A417}">
      <dgm:prSet phldrT="[Text]" custT="1"/>
      <dgm:spPr/>
      <dgm:t>
        <a:bodyPr/>
        <a:lstStyle/>
        <a:p>
          <a:r>
            <a:rPr lang="en-US" sz="2000" dirty="0" smtClean="0"/>
            <a:t>5</a:t>
          </a:r>
          <a:endParaRPr lang="en-US" sz="2000" dirty="0"/>
        </a:p>
      </dgm:t>
    </dgm:pt>
    <dgm:pt modelId="{854318E8-8191-4BA4-B3BD-3BA47B436560}" type="parTrans" cxnId="{11079BAC-4F1A-4F21-A979-A20FB6F07629}">
      <dgm:prSet/>
      <dgm:spPr/>
      <dgm:t>
        <a:bodyPr/>
        <a:lstStyle/>
        <a:p>
          <a:endParaRPr lang="en-US" sz="2400"/>
        </a:p>
      </dgm:t>
    </dgm:pt>
    <dgm:pt modelId="{2C363598-AF6E-4D7A-BF5D-C7C70B78C7A0}" type="sibTrans" cxnId="{11079BAC-4F1A-4F21-A979-A20FB6F07629}">
      <dgm:prSet/>
      <dgm:spPr/>
      <dgm:t>
        <a:bodyPr/>
        <a:lstStyle/>
        <a:p>
          <a:endParaRPr lang="en-US" sz="2400"/>
        </a:p>
      </dgm:t>
    </dgm:pt>
    <dgm:pt modelId="{7445F55E-AF81-48FE-891B-EFA9578EB769}">
      <dgm:prSet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400" b="1" dirty="0" smtClean="0">
              <a:latin typeface="+mn-lt"/>
            </a:rPr>
            <a:t>Deklarata Mjedisore</a:t>
          </a:r>
          <a:endParaRPr lang="en-US" sz="2400" dirty="0"/>
        </a:p>
      </dgm:t>
    </dgm:pt>
    <dgm:pt modelId="{7571CA43-DC64-4022-962A-6132003085C1}" type="parTrans" cxnId="{A5311F8E-B72A-4B06-82E3-A42683ED9CB5}">
      <dgm:prSet/>
      <dgm:spPr/>
      <dgm:t>
        <a:bodyPr/>
        <a:lstStyle/>
        <a:p>
          <a:endParaRPr lang="en-US" sz="2400"/>
        </a:p>
      </dgm:t>
    </dgm:pt>
    <dgm:pt modelId="{CB663A62-F09D-4204-BBDB-5E5342274FD5}" type="sibTrans" cxnId="{A5311F8E-B72A-4B06-82E3-A42683ED9CB5}">
      <dgm:prSet/>
      <dgm:spPr/>
      <dgm:t>
        <a:bodyPr/>
        <a:lstStyle/>
        <a:p>
          <a:endParaRPr lang="en-US" sz="2400"/>
        </a:p>
      </dgm:t>
    </dgm:pt>
    <dgm:pt modelId="{0E32C274-47D7-4AE1-B111-807CBFF73DD8}">
      <dgm:prSet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400" b="1" dirty="0" err="1" smtClean="0">
              <a:latin typeface="+mn-lt"/>
            </a:rPr>
            <a:t>Monitorimi</a:t>
          </a:r>
          <a:endParaRPr lang="en-US" sz="2400" b="1" dirty="0" smtClean="0">
            <a:latin typeface="+mn-lt"/>
          </a:endParaRPr>
        </a:p>
      </dgm:t>
    </dgm:pt>
    <dgm:pt modelId="{E45AE56F-C1ED-43F6-A481-584A79F42381}" type="sibTrans" cxnId="{C82B5997-80F8-4684-9E6B-EDBCF67A4A35}">
      <dgm:prSet/>
      <dgm:spPr/>
      <dgm:t>
        <a:bodyPr/>
        <a:lstStyle/>
        <a:p>
          <a:endParaRPr lang="en-US" sz="2400"/>
        </a:p>
      </dgm:t>
    </dgm:pt>
    <dgm:pt modelId="{D7E73492-4F20-44E9-8689-4B70AA5297A6}" type="parTrans" cxnId="{C82B5997-80F8-4684-9E6B-EDBCF67A4A35}">
      <dgm:prSet/>
      <dgm:spPr/>
      <dgm:t>
        <a:bodyPr/>
        <a:lstStyle/>
        <a:p>
          <a:endParaRPr lang="en-US" sz="2400"/>
        </a:p>
      </dgm:t>
    </dgm:pt>
    <dgm:pt modelId="{F7882D53-051B-4B6F-9C00-2104C0F7F816}">
      <dgm:prSet phldrT="[Text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400" b="1" dirty="0" err="1" smtClean="0">
              <a:latin typeface="+mn-lt"/>
            </a:rPr>
            <a:t>Konsultimi</a:t>
          </a:r>
          <a:r>
            <a:rPr lang="en-US" sz="2400" b="1" dirty="0" smtClean="0">
              <a:latin typeface="+mn-lt"/>
            </a:rPr>
            <a:t> </a:t>
          </a:r>
          <a:r>
            <a:rPr lang="en-US" sz="2400" b="1" dirty="0" err="1" smtClean="0">
              <a:latin typeface="+mn-lt"/>
            </a:rPr>
            <a:t>i</a:t>
          </a:r>
          <a:r>
            <a:rPr lang="en-US" sz="2400" b="1" dirty="0" smtClean="0">
              <a:latin typeface="+mn-lt"/>
            </a:rPr>
            <a:t> </a:t>
          </a:r>
          <a:r>
            <a:rPr lang="en-US" sz="2400" b="1" dirty="0" err="1" smtClean="0">
              <a:latin typeface="+mn-lt"/>
            </a:rPr>
            <a:t>raportit</a:t>
          </a:r>
          <a:r>
            <a:rPr lang="en-US" sz="2400" b="1" dirty="0" smtClean="0">
              <a:latin typeface="+mn-lt"/>
            </a:rPr>
            <a:t> </a:t>
          </a:r>
          <a:r>
            <a:rPr lang="en-US" sz="2400" b="1" dirty="0" err="1" smtClean="0">
              <a:latin typeface="+mn-lt"/>
            </a:rPr>
            <a:t>paraprak</a:t>
          </a:r>
          <a:r>
            <a:rPr lang="en-US" sz="2400" b="1" dirty="0" smtClean="0">
              <a:latin typeface="+mn-lt"/>
            </a:rPr>
            <a:t> me </a:t>
          </a:r>
          <a:r>
            <a:rPr lang="en-US" sz="2400" b="1" dirty="0" err="1" smtClean="0">
              <a:latin typeface="+mn-lt"/>
            </a:rPr>
            <a:t>publikun&amp;grupet</a:t>
          </a:r>
          <a:r>
            <a:rPr lang="en-US" sz="2400" b="1" dirty="0" smtClean="0">
              <a:latin typeface="+mn-lt"/>
            </a:rPr>
            <a:t> e   </a:t>
          </a:r>
          <a:r>
            <a:rPr lang="en-US" sz="2400" b="1" dirty="0" err="1" smtClean="0">
              <a:latin typeface="+mn-lt"/>
            </a:rPr>
            <a:t>interesit</a:t>
          </a:r>
          <a:endParaRPr lang="en-US" sz="2400" dirty="0"/>
        </a:p>
      </dgm:t>
    </dgm:pt>
    <dgm:pt modelId="{A6C34E6F-52F1-4C37-A631-370F1CD7B08F}" type="sibTrans" cxnId="{39E3053C-1D92-48A2-B1B5-1539B33F47F6}">
      <dgm:prSet/>
      <dgm:spPr/>
      <dgm:t>
        <a:bodyPr/>
        <a:lstStyle/>
        <a:p>
          <a:endParaRPr lang="en-US" sz="2400"/>
        </a:p>
      </dgm:t>
    </dgm:pt>
    <dgm:pt modelId="{B5692501-2411-4E33-B2C3-DCE30D283605}" type="parTrans" cxnId="{39E3053C-1D92-48A2-B1B5-1539B33F47F6}">
      <dgm:prSet/>
      <dgm:spPr/>
      <dgm:t>
        <a:bodyPr/>
        <a:lstStyle/>
        <a:p>
          <a:endParaRPr lang="en-US" sz="2400"/>
        </a:p>
      </dgm:t>
    </dgm:pt>
    <dgm:pt modelId="{2946D686-4DA4-44F7-B571-98CF8785C351}" type="pres">
      <dgm:prSet presAssocID="{7E1ED945-49A7-4F2A-8754-7E2D41D1121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1CEC12-20F5-499B-BF85-F785FF880D34}" type="pres">
      <dgm:prSet presAssocID="{922ADCE3-CC84-4618-892F-A80469657568}" presName="composite" presStyleCnt="0"/>
      <dgm:spPr/>
    </dgm:pt>
    <dgm:pt modelId="{54290474-3FC6-494E-8A4D-B36CFFA4A545}" type="pres">
      <dgm:prSet presAssocID="{922ADCE3-CC84-4618-892F-A80469657568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C08440-FF03-40BB-8424-6E1E10415634}" type="pres">
      <dgm:prSet presAssocID="{922ADCE3-CC84-4618-892F-A80469657568}" presName="descendantText" presStyleLbl="alignAcc1" presStyleIdx="0" presStyleCnt="5" custScaleY="158066" custLinFactNeighborX="684" custLinFactNeighborY="-6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07BDFD-8ABF-4A5F-A9AD-C4075DCFC4F2}" type="pres">
      <dgm:prSet presAssocID="{D22E5E35-150D-4739-8DAD-29F0F69CE24F}" presName="sp" presStyleCnt="0"/>
      <dgm:spPr/>
    </dgm:pt>
    <dgm:pt modelId="{22AA4573-ABE7-4060-8266-AADA376C1BC7}" type="pres">
      <dgm:prSet presAssocID="{DB0A2A40-F4B8-4DB0-B622-3ED77F58E98A}" presName="composite" presStyleCnt="0"/>
      <dgm:spPr/>
    </dgm:pt>
    <dgm:pt modelId="{1CC4BCA0-7524-4A0E-8C8D-F321D447BB9C}" type="pres">
      <dgm:prSet presAssocID="{DB0A2A40-F4B8-4DB0-B622-3ED77F58E98A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6D1FAB-4FF3-4310-9DE4-9F65030A622F}" type="pres">
      <dgm:prSet presAssocID="{DB0A2A40-F4B8-4DB0-B622-3ED77F58E98A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5E6A91-E9CA-4DB4-BA1B-9362A6484D47}" type="pres">
      <dgm:prSet presAssocID="{EECEA757-E5DB-436E-8985-5107B93E5D12}" presName="sp" presStyleCnt="0"/>
      <dgm:spPr/>
    </dgm:pt>
    <dgm:pt modelId="{C6764690-7FDA-47F7-A8C7-B58F0AD4A2FC}" type="pres">
      <dgm:prSet presAssocID="{A3B1C894-6995-4FA0-9BA7-C150DFCC4F47}" presName="composite" presStyleCnt="0"/>
      <dgm:spPr/>
    </dgm:pt>
    <dgm:pt modelId="{0C29AF79-4156-4B50-94A8-D17E8C223CFC}" type="pres">
      <dgm:prSet presAssocID="{A3B1C894-6995-4FA0-9BA7-C150DFCC4F47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938859-6F82-4982-8FE4-573AC30EC76A}" type="pres">
      <dgm:prSet presAssocID="{A3B1C894-6995-4FA0-9BA7-C150DFCC4F47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F2CC6B-619F-4CBB-BB26-72322BDB640F}" type="pres">
      <dgm:prSet presAssocID="{442D4E80-4096-4E88-9422-714DC0027EE7}" presName="sp" presStyleCnt="0"/>
      <dgm:spPr/>
    </dgm:pt>
    <dgm:pt modelId="{49FE3131-1F9F-434B-ACA4-6842F7E679B7}" type="pres">
      <dgm:prSet presAssocID="{CCD8D4FA-FF6C-42F1-8528-E875190128EA}" presName="composite" presStyleCnt="0"/>
      <dgm:spPr/>
    </dgm:pt>
    <dgm:pt modelId="{16E2162D-75C3-4212-BA32-36894D72BF40}" type="pres">
      <dgm:prSet presAssocID="{CCD8D4FA-FF6C-42F1-8528-E875190128EA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0CADD5-24E5-4821-99C7-0EB1090B116F}" type="pres">
      <dgm:prSet presAssocID="{CCD8D4FA-FF6C-42F1-8528-E875190128EA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284F4B-D210-4C07-98A9-47599922F980}" type="pres">
      <dgm:prSet presAssocID="{27E2C679-3A0F-4C0D-9A0D-FEBB0B789266}" presName="sp" presStyleCnt="0"/>
      <dgm:spPr/>
    </dgm:pt>
    <dgm:pt modelId="{3695BA14-D428-4B27-B332-98897FA296A2}" type="pres">
      <dgm:prSet presAssocID="{D523BB83-BF3E-4CFF-BA9F-BEFA0BD0A417}" presName="composite" presStyleCnt="0"/>
      <dgm:spPr/>
    </dgm:pt>
    <dgm:pt modelId="{9AB79ED0-E4EE-4B69-BF96-115F86613B0A}" type="pres">
      <dgm:prSet presAssocID="{D523BB83-BF3E-4CFF-BA9F-BEFA0BD0A417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C795B0-82F0-4323-AE3F-D16C31F2C8CC}" type="pres">
      <dgm:prSet presAssocID="{D523BB83-BF3E-4CFF-BA9F-BEFA0BD0A417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079BAC-4F1A-4F21-A979-A20FB6F07629}" srcId="{7E1ED945-49A7-4F2A-8754-7E2D41D11215}" destId="{D523BB83-BF3E-4CFF-BA9F-BEFA0BD0A417}" srcOrd="4" destOrd="0" parTransId="{854318E8-8191-4BA4-B3BD-3BA47B436560}" sibTransId="{2C363598-AF6E-4D7A-BF5D-C7C70B78C7A0}"/>
    <dgm:cxn modelId="{A5311F8E-B72A-4B06-82E3-A42683ED9CB5}" srcId="{CCD8D4FA-FF6C-42F1-8528-E875190128EA}" destId="{7445F55E-AF81-48FE-891B-EFA9578EB769}" srcOrd="0" destOrd="0" parTransId="{7571CA43-DC64-4022-962A-6132003085C1}" sibTransId="{CB663A62-F09D-4204-BBDB-5E5342274FD5}"/>
    <dgm:cxn modelId="{20BE6AED-500B-4BB9-81E2-482B37AA55C0}" srcId="{7E1ED945-49A7-4F2A-8754-7E2D41D11215}" destId="{922ADCE3-CC84-4618-892F-A80469657568}" srcOrd="0" destOrd="0" parTransId="{52519D28-9197-4D76-AAD5-18C29A41EBAA}" sibTransId="{D22E5E35-150D-4739-8DAD-29F0F69CE24F}"/>
    <dgm:cxn modelId="{C9F4DD64-C5AB-44A0-BFE6-A0A04668B069}" srcId="{DB0A2A40-F4B8-4DB0-B622-3ED77F58E98A}" destId="{DCE22A49-8F6A-4008-BB54-3BF785ABBC47}" srcOrd="0" destOrd="0" parTransId="{C3AFEB31-7B89-4B49-9B96-DD03C72BA806}" sibTransId="{90929279-470D-469F-8178-D65E8D98FB32}"/>
    <dgm:cxn modelId="{78A1B153-9DAB-44BD-9181-B136A56E5C12}" type="presOf" srcId="{DB0A2A40-F4B8-4DB0-B622-3ED77F58E98A}" destId="{1CC4BCA0-7524-4A0E-8C8D-F321D447BB9C}" srcOrd="0" destOrd="0" presId="urn:microsoft.com/office/officeart/2005/8/layout/chevron2"/>
    <dgm:cxn modelId="{1FD0E629-B139-431F-B2BE-8EE6C3F9FF04}" type="presOf" srcId="{7445F55E-AF81-48FE-891B-EFA9578EB769}" destId="{1C0CADD5-24E5-4821-99C7-0EB1090B116F}" srcOrd="0" destOrd="0" presId="urn:microsoft.com/office/officeart/2005/8/layout/chevron2"/>
    <dgm:cxn modelId="{F958C036-0C08-4FD7-B153-0854BD8D6B38}" srcId="{7E1ED945-49A7-4F2A-8754-7E2D41D11215}" destId="{DB0A2A40-F4B8-4DB0-B622-3ED77F58E98A}" srcOrd="1" destOrd="0" parTransId="{ED72A385-2FBE-444E-85CE-A02171639E57}" sibTransId="{EECEA757-E5DB-436E-8985-5107B93E5D12}"/>
    <dgm:cxn modelId="{E963F40E-9831-441E-86D4-68527DBDCF3E}" type="presOf" srcId="{D523BB83-BF3E-4CFF-BA9F-BEFA0BD0A417}" destId="{9AB79ED0-E4EE-4B69-BF96-115F86613B0A}" srcOrd="0" destOrd="0" presId="urn:microsoft.com/office/officeart/2005/8/layout/chevron2"/>
    <dgm:cxn modelId="{BF84B9CA-6D1E-425E-9928-4FCCD2AA6154}" type="presOf" srcId="{F7882D53-051B-4B6F-9C00-2104C0F7F816}" destId="{50C08440-FF03-40BB-8424-6E1E10415634}" srcOrd="0" destOrd="0" presId="urn:microsoft.com/office/officeart/2005/8/layout/chevron2"/>
    <dgm:cxn modelId="{419D6E06-700A-43B4-9F26-0CC087E0DC6F}" srcId="{7E1ED945-49A7-4F2A-8754-7E2D41D11215}" destId="{A3B1C894-6995-4FA0-9BA7-C150DFCC4F47}" srcOrd="2" destOrd="0" parTransId="{BDE4D36A-687D-4FC4-BEBC-65DF81055DE9}" sibTransId="{442D4E80-4096-4E88-9422-714DC0027EE7}"/>
    <dgm:cxn modelId="{5F678AAD-F126-438A-86CB-813B98CE2DF4}" type="presOf" srcId="{7E1ED945-49A7-4F2A-8754-7E2D41D11215}" destId="{2946D686-4DA4-44F7-B571-98CF8785C351}" srcOrd="0" destOrd="0" presId="urn:microsoft.com/office/officeart/2005/8/layout/chevron2"/>
    <dgm:cxn modelId="{F2769E4A-8B59-442A-AB10-D036F560B267}" type="presOf" srcId="{922ADCE3-CC84-4618-892F-A80469657568}" destId="{54290474-3FC6-494E-8A4D-B36CFFA4A545}" srcOrd="0" destOrd="0" presId="urn:microsoft.com/office/officeart/2005/8/layout/chevron2"/>
    <dgm:cxn modelId="{03220FF1-7BFC-4E7E-8022-91C7C0BCDECE}" type="presOf" srcId="{DCE22A49-8F6A-4008-BB54-3BF785ABBC47}" destId="{3B6D1FAB-4FF3-4310-9DE4-9F65030A622F}" srcOrd="0" destOrd="0" presId="urn:microsoft.com/office/officeart/2005/8/layout/chevron2"/>
    <dgm:cxn modelId="{39E3053C-1D92-48A2-B1B5-1539B33F47F6}" srcId="{922ADCE3-CC84-4618-892F-A80469657568}" destId="{F7882D53-051B-4B6F-9C00-2104C0F7F816}" srcOrd="0" destOrd="0" parTransId="{B5692501-2411-4E33-B2C3-DCE30D283605}" sibTransId="{A6C34E6F-52F1-4C37-A631-370F1CD7B08F}"/>
    <dgm:cxn modelId="{AB22CB69-8962-4E95-BAF5-71E53D0B7CB8}" type="presOf" srcId="{0E32C274-47D7-4AE1-B111-807CBFF73DD8}" destId="{A5C795B0-82F0-4323-AE3F-D16C31F2C8CC}" srcOrd="0" destOrd="0" presId="urn:microsoft.com/office/officeart/2005/8/layout/chevron2"/>
    <dgm:cxn modelId="{B71A87EE-4014-401A-B98D-960DC82F28B0}" srcId="{7E1ED945-49A7-4F2A-8754-7E2D41D11215}" destId="{CCD8D4FA-FF6C-42F1-8528-E875190128EA}" srcOrd="3" destOrd="0" parTransId="{91DEFCA5-C060-44A8-8982-D903166790DB}" sibTransId="{27E2C679-3A0F-4C0D-9A0D-FEBB0B789266}"/>
    <dgm:cxn modelId="{4B1C5222-974B-4796-B5B2-E75D38912357}" type="presOf" srcId="{A3B1C894-6995-4FA0-9BA7-C150DFCC4F47}" destId="{0C29AF79-4156-4B50-94A8-D17E8C223CFC}" srcOrd="0" destOrd="0" presId="urn:microsoft.com/office/officeart/2005/8/layout/chevron2"/>
    <dgm:cxn modelId="{90FB5444-8500-4DF9-9B00-658615996CCE}" type="presOf" srcId="{CCD8D4FA-FF6C-42F1-8528-E875190128EA}" destId="{16E2162D-75C3-4212-BA32-36894D72BF40}" srcOrd="0" destOrd="0" presId="urn:microsoft.com/office/officeart/2005/8/layout/chevron2"/>
    <dgm:cxn modelId="{FBF91C89-8090-4CEF-BA85-EBA56912B610}" type="presOf" srcId="{6C592B0D-FC97-4746-B21E-273B22C6241C}" destId="{AB938859-6F82-4982-8FE4-573AC30EC76A}" srcOrd="0" destOrd="0" presId="urn:microsoft.com/office/officeart/2005/8/layout/chevron2"/>
    <dgm:cxn modelId="{DBBC7DEC-DE01-403D-A97A-247D30905CE4}" srcId="{A3B1C894-6995-4FA0-9BA7-C150DFCC4F47}" destId="{6C592B0D-FC97-4746-B21E-273B22C6241C}" srcOrd="0" destOrd="0" parTransId="{024D663A-9890-4FBA-BB5A-8E5DD582B8CF}" sibTransId="{6D0325DA-8E98-45AD-994E-C497938799E8}"/>
    <dgm:cxn modelId="{C82B5997-80F8-4684-9E6B-EDBCF67A4A35}" srcId="{D523BB83-BF3E-4CFF-BA9F-BEFA0BD0A417}" destId="{0E32C274-47D7-4AE1-B111-807CBFF73DD8}" srcOrd="0" destOrd="0" parTransId="{D7E73492-4F20-44E9-8689-4B70AA5297A6}" sibTransId="{E45AE56F-C1ED-43F6-A481-584A79F42381}"/>
    <dgm:cxn modelId="{7F0339E0-B26E-4E94-880C-9B012A70E97D}" type="presParOf" srcId="{2946D686-4DA4-44F7-B571-98CF8785C351}" destId="{7A1CEC12-20F5-499B-BF85-F785FF880D34}" srcOrd="0" destOrd="0" presId="urn:microsoft.com/office/officeart/2005/8/layout/chevron2"/>
    <dgm:cxn modelId="{2469D04B-3A93-4A39-AA72-5EA684A21D20}" type="presParOf" srcId="{7A1CEC12-20F5-499B-BF85-F785FF880D34}" destId="{54290474-3FC6-494E-8A4D-B36CFFA4A545}" srcOrd="0" destOrd="0" presId="urn:microsoft.com/office/officeart/2005/8/layout/chevron2"/>
    <dgm:cxn modelId="{28433366-0295-46FB-AE8E-664BAB0CA6E1}" type="presParOf" srcId="{7A1CEC12-20F5-499B-BF85-F785FF880D34}" destId="{50C08440-FF03-40BB-8424-6E1E10415634}" srcOrd="1" destOrd="0" presId="urn:microsoft.com/office/officeart/2005/8/layout/chevron2"/>
    <dgm:cxn modelId="{70C7256B-7D78-4E79-A620-49DDB3DD10C4}" type="presParOf" srcId="{2946D686-4DA4-44F7-B571-98CF8785C351}" destId="{E707BDFD-8ABF-4A5F-A9AD-C4075DCFC4F2}" srcOrd="1" destOrd="0" presId="urn:microsoft.com/office/officeart/2005/8/layout/chevron2"/>
    <dgm:cxn modelId="{EB18D7DD-9444-4034-AD0B-862A8FFC5E45}" type="presParOf" srcId="{2946D686-4DA4-44F7-B571-98CF8785C351}" destId="{22AA4573-ABE7-4060-8266-AADA376C1BC7}" srcOrd="2" destOrd="0" presId="urn:microsoft.com/office/officeart/2005/8/layout/chevron2"/>
    <dgm:cxn modelId="{414ED183-1EEA-43F6-B2A5-199B890CDD57}" type="presParOf" srcId="{22AA4573-ABE7-4060-8266-AADA376C1BC7}" destId="{1CC4BCA0-7524-4A0E-8C8D-F321D447BB9C}" srcOrd="0" destOrd="0" presId="urn:microsoft.com/office/officeart/2005/8/layout/chevron2"/>
    <dgm:cxn modelId="{3B078349-B2B6-4D66-AC44-7DFBF6DEE084}" type="presParOf" srcId="{22AA4573-ABE7-4060-8266-AADA376C1BC7}" destId="{3B6D1FAB-4FF3-4310-9DE4-9F65030A622F}" srcOrd="1" destOrd="0" presId="urn:microsoft.com/office/officeart/2005/8/layout/chevron2"/>
    <dgm:cxn modelId="{FE005D8A-9486-41D0-9EAF-BDDFC0C6AB22}" type="presParOf" srcId="{2946D686-4DA4-44F7-B571-98CF8785C351}" destId="{E65E6A91-E9CA-4DB4-BA1B-9362A6484D47}" srcOrd="3" destOrd="0" presId="urn:microsoft.com/office/officeart/2005/8/layout/chevron2"/>
    <dgm:cxn modelId="{77DB8DAC-A540-437A-A206-C7627BE8F6A0}" type="presParOf" srcId="{2946D686-4DA4-44F7-B571-98CF8785C351}" destId="{C6764690-7FDA-47F7-A8C7-B58F0AD4A2FC}" srcOrd="4" destOrd="0" presId="urn:microsoft.com/office/officeart/2005/8/layout/chevron2"/>
    <dgm:cxn modelId="{38147D5D-F111-4121-900A-A757366358DC}" type="presParOf" srcId="{C6764690-7FDA-47F7-A8C7-B58F0AD4A2FC}" destId="{0C29AF79-4156-4B50-94A8-D17E8C223CFC}" srcOrd="0" destOrd="0" presId="urn:microsoft.com/office/officeart/2005/8/layout/chevron2"/>
    <dgm:cxn modelId="{4C164377-A27C-4833-B366-804F0B55B018}" type="presParOf" srcId="{C6764690-7FDA-47F7-A8C7-B58F0AD4A2FC}" destId="{AB938859-6F82-4982-8FE4-573AC30EC76A}" srcOrd="1" destOrd="0" presId="urn:microsoft.com/office/officeart/2005/8/layout/chevron2"/>
    <dgm:cxn modelId="{89C7EE47-FFB1-4BB6-9156-616A0B507646}" type="presParOf" srcId="{2946D686-4DA4-44F7-B571-98CF8785C351}" destId="{F0F2CC6B-619F-4CBB-BB26-72322BDB640F}" srcOrd="5" destOrd="0" presId="urn:microsoft.com/office/officeart/2005/8/layout/chevron2"/>
    <dgm:cxn modelId="{8E641E5E-062D-43A7-A743-0EBC8E828AE4}" type="presParOf" srcId="{2946D686-4DA4-44F7-B571-98CF8785C351}" destId="{49FE3131-1F9F-434B-ACA4-6842F7E679B7}" srcOrd="6" destOrd="0" presId="urn:microsoft.com/office/officeart/2005/8/layout/chevron2"/>
    <dgm:cxn modelId="{B1B43EA3-0D89-4DC6-BBF4-87C2010D02BF}" type="presParOf" srcId="{49FE3131-1F9F-434B-ACA4-6842F7E679B7}" destId="{16E2162D-75C3-4212-BA32-36894D72BF40}" srcOrd="0" destOrd="0" presId="urn:microsoft.com/office/officeart/2005/8/layout/chevron2"/>
    <dgm:cxn modelId="{817F81BC-40A0-4D2C-ADCE-F3C670AD31DE}" type="presParOf" srcId="{49FE3131-1F9F-434B-ACA4-6842F7E679B7}" destId="{1C0CADD5-24E5-4821-99C7-0EB1090B116F}" srcOrd="1" destOrd="0" presId="urn:microsoft.com/office/officeart/2005/8/layout/chevron2"/>
    <dgm:cxn modelId="{2EB9F85D-BB46-4DE2-AF84-B4FB562A7DB4}" type="presParOf" srcId="{2946D686-4DA4-44F7-B571-98CF8785C351}" destId="{79284F4B-D210-4C07-98A9-47599922F980}" srcOrd="7" destOrd="0" presId="urn:microsoft.com/office/officeart/2005/8/layout/chevron2"/>
    <dgm:cxn modelId="{61F00471-3D02-49C4-83FE-48368D4CA591}" type="presParOf" srcId="{2946D686-4DA4-44F7-B571-98CF8785C351}" destId="{3695BA14-D428-4B27-B332-98897FA296A2}" srcOrd="8" destOrd="0" presId="urn:microsoft.com/office/officeart/2005/8/layout/chevron2"/>
    <dgm:cxn modelId="{BB205783-0EFB-4FE7-98A9-F15BC377FFD3}" type="presParOf" srcId="{3695BA14-D428-4B27-B332-98897FA296A2}" destId="{9AB79ED0-E4EE-4B69-BF96-115F86613B0A}" srcOrd="0" destOrd="0" presId="urn:microsoft.com/office/officeart/2005/8/layout/chevron2"/>
    <dgm:cxn modelId="{232413FE-44C0-4EFE-BEC9-62205A5FA94E}" type="presParOf" srcId="{3695BA14-D428-4B27-B332-98897FA296A2}" destId="{A5C795B0-82F0-4323-AE3F-D16C31F2C8CC}" srcOrd="1" destOrd="0" presId="urn:microsoft.com/office/officeart/2005/8/layout/chevron2"/>
  </dgm:cxnLst>
  <dgm:bg>
    <a:solidFill>
      <a:schemeClr val="accent3">
        <a:lumMod val="40000"/>
        <a:lumOff val="60000"/>
      </a:schemeClr>
    </a:solidFill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58D9557-5A15-449C-AE1A-DC8136943E36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07121B7-2A15-452B-BFE2-688564B3B5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81847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6A6F977-4EDF-4F82-90A5-27A90EB72EB6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22B0B0B-B373-4369-9903-E43B34BC93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5832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800" b="0">
                <a:latin typeface="Garamond" panose="02020404030301010803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5050B-2176-461F-9E11-C43381DF0FE3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0C36A-51A5-4BA9-8C45-3D3432E27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0703D-8903-4138-869E-7A5AA23DD409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B03A-A1EA-4172-ACD1-8207872A7C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8497B-1A21-4BF2-8BF2-48DA8670FE1E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09D15-296F-4B3C-ACA4-EDEFC518E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FA582-DACB-46F0-B5EF-05583522B3BC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B2D9C-C56F-4C05-8A61-099D67F782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FE75-6035-4570-98B9-5BA45067F97A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1E454-B074-4B72-A19D-2097407E42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2F847-AE2E-4139-A76B-19D77797C411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AD7F6-B8FD-4357-A342-2B13B60380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7130D-9B65-4108-87D8-54A3A856F3A3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7DBE4-B00E-49B1-B7C2-DAEA7A352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CCD29-23CA-4BAB-A594-6E89A2D68F4C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D95C1-FE6C-48C9-992B-B36DDC750E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87772-4292-483F-8969-1647D414BA22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49B98-7EB5-4648-A585-5C88E74F69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1A660-B3DD-4909-AE78-5D53C8ACD9D7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320A9-22A6-4823-A02E-86FBC78CF0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F133-757F-423A-BB23-416C25CF66CF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DD16B-77C0-419B-B864-4350CD6B58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2192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286000"/>
            <a:ext cx="82296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940A99B-C1FB-442B-908F-BB02C5C86183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F2D01C-B2CE-4A44-9672-CA7EB46F8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ransition spd="med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Garamond" panose="02020404030301010803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08175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ANALIZA E NDIKIMEVE DHE MASAT ZBUTËSE </a:t>
            </a:r>
            <a:br>
              <a:rPr lang="en-US" sz="3200" b="1" dirty="0" smtClean="0"/>
            </a:br>
            <a:r>
              <a:rPr lang="en-US" sz="3200" b="1" dirty="0" smtClean="0"/>
              <a:t>(</a:t>
            </a:r>
            <a:r>
              <a:rPr lang="en-US" sz="3200" b="1" dirty="0" err="1" smtClean="0"/>
              <a:t>përfshirë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dhe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monitorimin</a:t>
            </a:r>
            <a:r>
              <a:rPr lang="en-US" sz="3200" b="1" dirty="0" smtClean="0"/>
              <a:t>)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600200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charset="0"/>
                <a:cs typeface="Arial" charset="0"/>
              </a:rPr>
              <a:t>Silvamina Alshabani</a:t>
            </a:r>
          </a:p>
          <a:p>
            <a:r>
              <a:rPr lang="en-US" sz="1400" dirty="0" err="1" smtClean="0">
                <a:latin typeface="Arial" charset="0"/>
                <a:cs typeface="Arial" charset="0"/>
              </a:rPr>
              <a:t>Specialiste</a:t>
            </a:r>
            <a:r>
              <a:rPr lang="en-US" sz="1400" dirty="0" smtClean="0">
                <a:latin typeface="Arial" charset="0"/>
                <a:cs typeface="Arial" charset="0"/>
              </a:rPr>
              <a:t>  e </a:t>
            </a:r>
            <a:r>
              <a:rPr lang="en-US" sz="1400" dirty="0" err="1" smtClean="0">
                <a:latin typeface="Arial" charset="0"/>
                <a:cs typeface="Arial" charset="0"/>
              </a:rPr>
              <a:t>Zonave</a:t>
            </a:r>
            <a:r>
              <a:rPr lang="en-US" sz="1400" dirty="0" smtClean="0">
                <a:latin typeface="Arial" charset="0"/>
                <a:cs typeface="Arial" charset="0"/>
              </a:rPr>
              <a:t> </a:t>
            </a:r>
            <a:r>
              <a:rPr lang="en-US" sz="1400" dirty="0" err="1" smtClean="0">
                <a:latin typeface="Arial" charset="0"/>
                <a:cs typeface="Arial" charset="0"/>
              </a:rPr>
              <a:t>te</a:t>
            </a:r>
            <a:r>
              <a:rPr lang="en-US" sz="1400" dirty="0" smtClean="0">
                <a:latin typeface="Arial" charset="0"/>
                <a:cs typeface="Arial" charset="0"/>
              </a:rPr>
              <a:t> </a:t>
            </a:r>
            <a:r>
              <a:rPr lang="en-US" sz="1400" dirty="0" err="1" smtClean="0">
                <a:latin typeface="Arial" charset="0"/>
                <a:cs typeface="Arial" charset="0"/>
              </a:rPr>
              <a:t>Mbrojtura</a:t>
            </a:r>
            <a:r>
              <a:rPr lang="en-US" sz="1400" dirty="0" smtClean="0">
                <a:latin typeface="Arial" charset="0"/>
                <a:cs typeface="Arial" charset="0"/>
              </a:rPr>
              <a:t> </a:t>
            </a:r>
          </a:p>
          <a:p>
            <a:r>
              <a:rPr lang="en-US" sz="1400" dirty="0" err="1" smtClean="0">
                <a:latin typeface="Arial" charset="0"/>
                <a:cs typeface="Arial" charset="0"/>
              </a:rPr>
              <a:t>Drejtoria</a:t>
            </a:r>
            <a:r>
              <a:rPr lang="en-US" sz="1400" dirty="0" smtClean="0">
                <a:latin typeface="Arial" charset="0"/>
                <a:cs typeface="Arial" charset="0"/>
              </a:rPr>
              <a:t> e </a:t>
            </a:r>
            <a:r>
              <a:rPr lang="en-US" sz="1400" dirty="0" err="1" smtClean="0">
                <a:latin typeface="Arial" charset="0"/>
                <a:cs typeface="Arial" charset="0"/>
              </a:rPr>
              <a:t>Biodiversitetit</a:t>
            </a:r>
            <a:r>
              <a:rPr lang="en-US" sz="1400" dirty="0" smtClean="0">
                <a:latin typeface="Arial" charset="0"/>
                <a:cs typeface="Arial" charset="0"/>
              </a:rPr>
              <a:t> </a:t>
            </a:r>
            <a:r>
              <a:rPr lang="en-US" sz="1400" dirty="0" err="1" smtClean="0">
                <a:latin typeface="Arial" charset="0"/>
                <a:cs typeface="Arial" charset="0"/>
              </a:rPr>
              <a:t>dhe</a:t>
            </a:r>
            <a:r>
              <a:rPr lang="en-US" sz="1400" dirty="0" smtClean="0">
                <a:latin typeface="Arial" charset="0"/>
                <a:cs typeface="Arial" charset="0"/>
              </a:rPr>
              <a:t> </a:t>
            </a:r>
            <a:r>
              <a:rPr lang="en-US" sz="1400" dirty="0" err="1" smtClean="0">
                <a:latin typeface="Arial" charset="0"/>
                <a:cs typeface="Arial" charset="0"/>
              </a:rPr>
              <a:t>Zonave</a:t>
            </a:r>
            <a:r>
              <a:rPr lang="en-US" sz="1400" dirty="0" smtClean="0">
                <a:latin typeface="Arial" charset="0"/>
                <a:cs typeface="Arial" charset="0"/>
              </a:rPr>
              <a:t> </a:t>
            </a:r>
            <a:r>
              <a:rPr lang="en-US" sz="1400" dirty="0" err="1" smtClean="0">
                <a:latin typeface="Arial" charset="0"/>
                <a:cs typeface="Arial" charset="0"/>
              </a:rPr>
              <a:t>të</a:t>
            </a:r>
            <a:r>
              <a:rPr lang="en-US" sz="1400" dirty="0" smtClean="0">
                <a:latin typeface="Arial" charset="0"/>
                <a:cs typeface="Arial" charset="0"/>
              </a:rPr>
              <a:t> </a:t>
            </a:r>
            <a:r>
              <a:rPr lang="en-US" sz="1400" dirty="0" err="1" smtClean="0">
                <a:latin typeface="Arial" charset="0"/>
                <a:cs typeface="Arial" charset="0"/>
              </a:rPr>
              <a:t>Mbrojtura</a:t>
            </a:r>
            <a:endParaRPr lang="en-US" sz="1800" dirty="0" smtClean="0">
              <a:latin typeface="Arial" charset="0"/>
              <a:cs typeface="Arial" charset="0"/>
            </a:endParaRPr>
          </a:p>
          <a:p>
            <a:r>
              <a:rPr lang="en-US" sz="1800" b="1" dirty="0" smtClean="0">
                <a:latin typeface="Arial" charset="0"/>
                <a:cs typeface="Arial" charset="0"/>
              </a:rPr>
              <a:t>MINISTRIA E MJEDISIT</a:t>
            </a:r>
          </a:p>
          <a:p>
            <a:endParaRPr lang="en-US" sz="1800" b="1" dirty="0" smtClean="0">
              <a:latin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81800" y="6172200"/>
            <a:ext cx="20574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err="1" smtClean="0"/>
              <a:t>Tirane</a:t>
            </a:r>
            <a:r>
              <a:rPr lang="en-US" sz="1400" b="1" i="1" dirty="0" smtClean="0"/>
              <a:t> 12 Mars 2015</a:t>
            </a:r>
            <a:endParaRPr lang="en-US" sz="1400" b="1" i="1" dirty="0"/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00" y="0"/>
            <a:ext cx="3886200" cy="838200"/>
          </a:xfrm>
        </p:spPr>
        <p:txBody>
          <a:bodyPr/>
          <a:lstStyle/>
          <a:p>
            <a:pPr algn="r"/>
            <a:r>
              <a:rPr lang="en-US" sz="3200" b="1" dirty="0" smtClean="0">
                <a:latin typeface="+mn-lt"/>
              </a:rPr>
              <a:t>MONITORIMI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/>
          <a:lstStyle/>
          <a:p>
            <a:pPr algn="just"/>
            <a:r>
              <a:rPr lang="en-US" b="1" dirty="0" err="1" smtClean="0">
                <a:latin typeface="+mn-lt"/>
              </a:rPr>
              <a:t>Skema</a:t>
            </a:r>
            <a:r>
              <a:rPr lang="en-US" b="1" dirty="0" smtClean="0">
                <a:latin typeface="+mn-lt"/>
              </a:rPr>
              <a:t> e </a:t>
            </a:r>
            <a:r>
              <a:rPr lang="en-US" b="1" dirty="0" err="1" smtClean="0">
                <a:latin typeface="+mn-lt"/>
              </a:rPr>
              <a:t>Monitorimit</a:t>
            </a:r>
            <a:r>
              <a:rPr lang="en-US" b="1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duhet</a:t>
            </a:r>
            <a:r>
              <a:rPr lang="en-US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beje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mundur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monitorimin</a:t>
            </a:r>
            <a:r>
              <a:rPr lang="en-US" b="1" dirty="0" smtClean="0">
                <a:latin typeface="+mn-lt"/>
              </a:rPr>
              <a:t> e </a:t>
            </a:r>
            <a:r>
              <a:rPr lang="en-US" b="1" dirty="0" err="1" smtClean="0">
                <a:latin typeface="+mn-lt"/>
              </a:rPr>
              <a:t>efekteve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reale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mjedisore</a:t>
            </a:r>
            <a:r>
              <a:rPr lang="en-US" b="1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e </a:t>
            </a:r>
            <a:r>
              <a:rPr lang="en-US" b="1" dirty="0" err="1" smtClean="0">
                <a:latin typeface="+mn-lt"/>
              </a:rPr>
              <a:t>shëndetësore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gjatë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zbatimit</a:t>
            </a:r>
            <a:r>
              <a:rPr lang="en-US" b="1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planit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ose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programit</a:t>
            </a:r>
            <a:r>
              <a:rPr lang="en-US" dirty="0" smtClean="0">
                <a:latin typeface="+mn-lt"/>
              </a:rPr>
              <a:t>.</a:t>
            </a:r>
          </a:p>
          <a:p>
            <a:pPr algn="just">
              <a:buNone/>
            </a:pPr>
            <a:endParaRPr lang="en-US" dirty="0" smtClean="0">
              <a:latin typeface="+mn-lt"/>
            </a:endParaRPr>
          </a:p>
          <a:p>
            <a:pPr algn="just">
              <a:buNone/>
            </a:pPr>
            <a:endParaRPr lang="en-US" dirty="0" smtClean="0">
              <a:latin typeface="+mn-lt"/>
            </a:endParaRPr>
          </a:p>
          <a:p>
            <a:pPr algn="just"/>
            <a:r>
              <a:rPr lang="en-US" dirty="0" err="1" smtClean="0">
                <a:latin typeface="+mn-lt"/>
              </a:rPr>
              <a:t>Kur</a:t>
            </a:r>
            <a:r>
              <a:rPr lang="en-US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monitorimi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tregon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efekte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rëndësishme</a:t>
            </a:r>
            <a:r>
              <a:rPr lang="en-US" b="1" dirty="0" smtClean="0">
                <a:latin typeface="+mn-lt"/>
              </a:rPr>
              <a:t> negative</a:t>
            </a:r>
            <a:r>
              <a:rPr lang="en-US" dirty="0" smtClean="0">
                <a:latin typeface="+mn-lt"/>
              </a:rPr>
              <a:t>, </a:t>
            </a:r>
            <a:r>
              <a:rPr lang="en-US" dirty="0" err="1" smtClean="0">
                <a:latin typeface="+mn-lt"/>
              </a:rPr>
              <a:t>është</a:t>
            </a:r>
            <a:r>
              <a:rPr lang="en-US" dirty="0" smtClean="0">
                <a:latin typeface="+mn-lt"/>
              </a:rPr>
              <a:t> e </a:t>
            </a:r>
            <a:r>
              <a:rPr lang="en-US" dirty="0" err="1" smtClean="0">
                <a:latin typeface="+mn-lt"/>
              </a:rPr>
              <a:t>nevojshme</a:t>
            </a:r>
            <a:r>
              <a:rPr lang="en-US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ndërmerren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veprime</a:t>
            </a:r>
            <a:r>
              <a:rPr lang="en-US" b="1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p.sh. </a:t>
            </a:r>
            <a:r>
              <a:rPr lang="en-US" dirty="0" err="1" smtClean="0">
                <a:latin typeface="+mn-lt"/>
              </a:rPr>
              <a:t>për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modifikuar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planin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ose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programit</a:t>
            </a:r>
            <a:r>
              <a:rPr lang="en-US" b="1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apo</a:t>
            </a:r>
            <a:r>
              <a:rPr lang="en-US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për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ndryshuar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mënyrën</a:t>
            </a:r>
            <a:r>
              <a:rPr lang="en-US" b="1" dirty="0" smtClean="0">
                <a:latin typeface="+mn-lt"/>
              </a:rPr>
              <a:t> e </a:t>
            </a:r>
            <a:r>
              <a:rPr lang="en-US" b="1" dirty="0" err="1" smtClean="0">
                <a:latin typeface="+mn-lt"/>
              </a:rPr>
              <a:t>zbatimit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tij</a:t>
            </a:r>
            <a:r>
              <a:rPr lang="en-US" dirty="0" smtClean="0">
                <a:latin typeface="+mn-lt"/>
              </a:rPr>
              <a:t>.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828800" y="76200"/>
            <a:ext cx="7086600" cy="1143000"/>
          </a:xfrm>
        </p:spPr>
        <p:txBody>
          <a:bodyPr/>
          <a:lstStyle/>
          <a:p>
            <a:pPr algn="r"/>
            <a:r>
              <a:rPr lang="en-GB" sz="3600" b="1" dirty="0" err="1" smtClean="0">
                <a:latin typeface="+mn-lt"/>
              </a:rPr>
              <a:t>Kuadri</a:t>
            </a:r>
            <a:r>
              <a:rPr lang="en-GB" sz="3600" b="1" dirty="0" smtClean="0">
                <a:latin typeface="+mn-lt"/>
              </a:rPr>
              <a:t> </a:t>
            </a:r>
            <a:r>
              <a:rPr lang="en-GB" sz="3600" b="1" dirty="0" err="1" smtClean="0">
                <a:latin typeface="+mn-lt"/>
              </a:rPr>
              <a:t>ligjor</a:t>
            </a:r>
            <a:r>
              <a:rPr lang="en-GB" sz="3600" b="1" dirty="0" smtClean="0">
                <a:latin typeface="+mn-lt"/>
              </a:rPr>
              <a:t> </a:t>
            </a:r>
            <a:r>
              <a:rPr lang="en-GB" sz="3600" b="1" dirty="0" err="1" smtClean="0">
                <a:latin typeface="+mn-lt"/>
              </a:rPr>
              <a:t>kombëtar</a:t>
            </a:r>
            <a:endParaRPr lang="en-US" sz="3600" dirty="0" smtClean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05800" cy="4953000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sz="2400" dirty="0" err="1" smtClean="0">
                <a:latin typeface="+mn-lt"/>
              </a:rPr>
              <a:t>Kjo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fazë</a:t>
            </a:r>
            <a:r>
              <a:rPr lang="en-US" sz="2400" dirty="0" smtClean="0">
                <a:latin typeface="+mn-lt"/>
              </a:rPr>
              <a:t> 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lëgjislacionin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Shqipëtar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është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përshtatur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nenin</a:t>
            </a:r>
            <a:r>
              <a:rPr lang="en-US" sz="2400" b="1" dirty="0" smtClean="0">
                <a:latin typeface="+mn-lt"/>
              </a:rPr>
              <a:t> 10, 11, 12 </a:t>
            </a:r>
            <a:r>
              <a:rPr lang="en-US" sz="2400" b="1" dirty="0" err="1" smtClean="0">
                <a:latin typeface="+mn-lt"/>
              </a:rPr>
              <a:t>dhe</a:t>
            </a:r>
            <a:r>
              <a:rPr lang="en-US" sz="2400" b="1" dirty="0" smtClean="0">
                <a:latin typeface="+mn-lt"/>
              </a:rPr>
              <a:t> 13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ligjit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VSM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kalon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këto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procese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kryesore</a:t>
            </a:r>
            <a:r>
              <a:rPr lang="en-US" sz="2400" dirty="0" smtClean="0">
                <a:latin typeface="+mn-lt"/>
              </a:rPr>
              <a:t>:</a:t>
            </a:r>
          </a:p>
          <a:p>
            <a:pPr marL="0" indent="0" algn="just">
              <a:buNone/>
              <a:defRPr/>
            </a:pPr>
            <a:endParaRPr lang="en-US" sz="1400" dirty="0" smtClean="0">
              <a:latin typeface="+mn-lt"/>
            </a:endParaRPr>
          </a:p>
          <a:p>
            <a:pPr marL="0" indent="0" algn="just">
              <a:buFont typeface="Arial" charset="0"/>
              <a:buNone/>
              <a:defRPr/>
            </a:pPr>
            <a:r>
              <a:rPr lang="en-US" sz="1600" b="1" dirty="0" smtClean="0">
                <a:latin typeface="+mn-lt"/>
              </a:rPr>
              <a:t> </a:t>
            </a:r>
          </a:p>
          <a:p>
            <a:pPr marL="0" indent="0">
              <a:buFont typeface="Arial" charset="0"/>
              <a:buNone/>
              <a:defRPr/>
            </a:pPr>
            <a:endParaRPr lang="en-US" sz="2400" b="1" dirty="0">
              <a:latin typeface="+mn-lt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228600" y="2514600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0"/>
            <a:ext cx="4800600" cy="838200"/>
          </a:xfrm>
        </p:spPr>
        <p:txBody>
          <a:bodyPr/>
          <a:lstStyle/>
          <a:p>
            <a:pPr algn="r"/>
            <a:r>
              <a:rPr lang="en-US" sz="3200" b="1" dirty="0" smtClean="0">
                <a:latin typeface="+mn-lt"/>
              </a:rPr>
              <a:t>KËSHILLA</a:t>
            </a:r>
            <a:endParaRPr lang="en-US" sz="32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562600"/>
          </a:xfrm>
        </p:spPr>
        <p:txBody>
          <a:bodyPr/>
          <a:lstStyle/>
          <a:p>
            <a:pPr algn="just"/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Vlerësimet</a:t>
            </a:r>
            <a:r>
              <a:rPr lang="en-GB" sz="21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dhe</a:t>
            </a:r>
            <a:r>
              <a:rPr lang="en-GB" sz="21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rekomandimet</a:t>
            </a:r>
            <a:r>
              <a:rPr lang="en-GB" sz="2100" b="1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që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rrjedhin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nga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procesi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i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 VSM-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së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në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lidhje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me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planin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/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programin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duhet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t’u</a:t>
            </a:r>
            <a:r>
              <a:rPr lang="en-GB" sz="21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komunikohet</a:t>
            </a:r>
            <a:r>
              <a:rPr lang="en-GB" sz="21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në</a:t>
            </a:r>
            <a:r>
              <a:rPr lang="en-GB" sz="21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mënyrën</a:t>
            </a:r>
            <a:r>
              <a:rPr lang="en-GB" sz="21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e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duhur</a:t>
            </a:r>
            <a:r>
              <a:rPr lang="en-GB" sz="21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planifikuesve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,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duhet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të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provohet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me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anë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të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arsyetimit</a:t>
            </a:r>
            <a:r>
              <a:rPr lang="en-GB" sz="21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dhe</a:t>
            </a:r>
            <a:r>
              <a:rPr lang="en-GB" sz="21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shpjegimit</a:t>
            </a:r>
            <a:r>
              <a:rPr lang="en-GB" sz="21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të</a:t>
            </a:r>
            <a:r>
              <a:rPr lang="en-GB" sz="21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b="1" u="sng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detajuar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për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të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shmangur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hezitimin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kundër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përfshirjes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së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sugjerimeve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në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planin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/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programin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nga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pala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e </a:t>
            </a:r>
            <a:r>
              <a:rPr lang="en-GB" sz="2100" dirty="0" err="1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planifikuesve</a:t>
            </a:r>
            <a:r>
              <a:rPr lang="en-GB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;</a:t>
            </a:r>
          </a:p>
          <a:p>
            <a:pPr algn="just"/>
            <a:endParaRPr lang="en-US" sz="1000" dirty="0" smtClean="0">
              <a:solidFill>
                <a:schemeClr val="accent3">
                  <a:lumMod val="50000"/>
                </a:schemeClr>
              </a:solidFill>
              <a:latin typeface="+mn-lt"/>
              <a:cs typeface="Arial" charset="0"/>
            </a:endParaRPr>
          </a:p>
          <a:p>
            <a:pPr algn="just"/>
            <a:r>
              <a:rPr lang="it-IT" sz="22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Renditja qartë e alternativave</a:t>
            </a:r>
            <a:r>
              <a:rPr lang="it-IT" sz="2200" b="1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it-IT" sz="22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nga këndvështrimi i nivelit të ndikimeve;</a:t>
            </a:r>
          </a:p>
          <a:p>
            <a:pPr algn="just"/>
            <a:endParaRPr lang="en-US" sz="1000" dirty="0" smtClean="0">
              <a:solidFill>
                <a:schemeClr val="accent3">
                  <a:lumMod val="50000"/>
                </a:schemeClr>
              </a:solidFill>
              <a:latin typeface="+mn-lt"/>
              <a:cs typeface="Arial" charset="0"/>
            </a:endParaRPr>
          </a:p>
          <a:p>
            <a:pPr algn="just"/>
            <a:r>
              <a:rPr lang="it-IT" sz="22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Të kryhet lidhja mes masave zbutëse</a:t>
            </a:r>
            <a:r>
              <a:rPr lang="it-IT" sz="22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dhe </a:t>
            </a:r>
            <a:r>
              <a:rPr lang="it-IT" sz="22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ndikimeve të identifikuara</a:t>
            </a:r>
            <a:r>
              <a:rPr lang="it-IT" sz="22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;</a:t>
            </a:r>
          </a:p>
          <a:p>
            <a:pPr algn="just"/>
            <a:endParaRPr lang="en-US" sz="1000" dirty="0" smtClean="0">
              <a:solidFill>
                <a:schemeClr val="accent3">
                  <a:lumMod val="50000"/>
                </a:schemeClr>
              </a:solidFill>
              <a:latin typeface="+mn-lt"/>
              <a:cs typeface="Arial" charset="0"/>
            </a:endParaRPr>
          </a:p>
          <a:p>
            <a:pPr algn="just"/>
            <a:r>
              <a:rPr lang="it-IT" sz="21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Masat zbutëse duhet të integrohet në plan/program</a:t>
            </a:r>
            <a:r>
              <a:rPr lang="it-IT" sz="21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 dhe për këtë arsye mund të rekomandohen konsultime me autoritetet përkatëse në mënyrë që të arrihet një marrëveshje për veprimet lehtësuese të propozuara.</a:t>
            </a:r>
          </a:p>
          <a:p>
            <a:pPr algn="just"/>
            <a:endParaRPr lang="en-US" sz="1000" dirty="0" smtClean="0">
              <a:solidFill>
                <a:schemeClr val="accent3">
                  <a:lumMod val="50000"/>
                </a:schemeClr>
              </a:solidFill>
              <a:latin typeface="+mn-lt"/>
              <a:cs typeface="Arial" charset="0"/>
            </a:endParaRPr>
          </a:p>
          <a:p>
            <a:pPr algn="just"/>
            <a:r>
              <a:rPr lang="it-IT" sz="22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Skema e monitorimit duhet të fokusohet në çështjet kyçe mjedisore </a:t>
            </a:r>
            <a:r>
              <a:rPr lang="it-IT" sz="22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dhe </a:t>
            </a:r>
            <a:r>
              <a:rPr lang="it-IT" sz="22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ndikimet e mundshme të identifikuara</a:t>
            </a:r>
            <a:r>
              <a:rPr lang="it-IT" sz="22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.</a:t>
            </a:r>
          </a:p>
          <a:p>
            <a:endParaRPr lang="en-US" sz="900" dirty="0" smtClean="0">
              <a:latin typeface="+mn-lt"/>
              <a:cs typeface="Arial" charset="0"/>
            </a:endParaRPr>
          </a:p>
          <a:p>
            <a:endParaRPr lang="en-US" sz="1800" dirty="0">
              <a:latin typeface="+mn-lt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algn="r"/>
            <a:r>
              <a:rPr lang="en-US" sz="3600" b="1" dirty="0" err="1" smtClean="0">
                <a:latin typeface="+mn-lt"/>
              </a:rPr>
              <a:t>Pyetje</a:t>
            </a:r>
            <a:r>
              <a:rPr lang="en-US" sz="3600" b="1" dirty="0" smtClean="0">
                <a:latin typeface="+mn-lt"/>
              </a:rPr>
              <a:t> </a:t>
            </a:r>
            <a:r>
              <a:rPr lang="en-US" sz="3600" b="1" dirty="0" err="1" smtClean="0">
                <a:latin typeface="+mn-lt"/>
              </a:rPr>
              <a:t>për</a:t>
            </a:r>
            <a:r>
              <a:rPr lang="en-US" sz="3600" b="1" dirty="0" smtClean="0">
                <a:latin typeface="+mn-lt"/>
              </a:rPr>
              <a:t> </a:t>
            </a:r>
            <a:r>
              <a:rPr lang="en-US" sz="3600" b="1" dirty="0" err="1" smtClean="0">
                <a:latin typeface="+mn-lt"/>
              </a:rPr>
              <a:t>pergjigje</a:t>
            </a:r>
            <a:r>
              <a:rPr lang="en-US" sz="3600" b="1" dirty="0" smtClean="0">
                <a:latin typeface="+mn-lt"/>
              </a:rPr>
              <a:t>:</a:t>
            </a:r>
            <a:endParaRPr lang="en-US" sz="3600" b="1" dirty="0">
              <a:latin typeface="+mn-lt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3276600" y="533400"/>
            <a:ext cx="4038600" cy="2514600"/>
          </a:xfrm>
          <a:prstGeom prst="cloud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  <a:buNone/>
              <a:tabLst>
                <a:tab pos="404813" algn="l"/>
              </a:tabLst>
            </a:pPr>
            <a:r>
              <a:rPr lang="en-US" dirty="0" smtClean="0"/>
              <a:t>Si </a:t>
            </a:r>
            <a:r>
              <a:rPr lang="en-US" dirty="0" err="1" smtClean="0"/>
              <a:t>mund</a:t>
            </a:r>
            <a:r>
              <a:rPr lang="en-US" dirty="0" smtClean="0"/>
              <a:t> </a:t>
            </a:r>
            <a:r>
              <a:rPr lang="en-US" dirty="0" err="1" smtClean="0"/>
              <a:t>të</a:t>
            </a:r>
            <a:r>
              <a:rPr lang="en-US" dirty="0" smtClean="0"/>
              <a:t> </a:t>
            </a:r>
            <a:r>
              <a:rPr lang="en-US" dirty="0" err="1" smtClean="0"/>
              <a:t>sigurohemi</a:t>
            </a:r>
            <a:r>
              <a:rPr lang="en-US" dirty="0" smtClean="0"/>
              <a:t> </a:t>
            </a:r>
            <a:r>
              <a:rPr lang="en-US" dirty="0" err="1" smtClean="0"/>
              <a:t>që</a:t>
            </a:r>
            <a:r>
              <a:rPr lang="en-US" dirty="0" smtClean="0"/>
              <a:t> </a:t>
            </a:r>
            <a:r>
              <a:rPr lang="en-US" dirty="0" err="1" smtClean="0"/>
              <a:t>masat</a:t>
            </a:r>
            <a:r>
              <a:rPr lang="en-US" dirty="0" smtClean="0"/>
              <a:t> </a:t>
            </a:r>
            <a:r>
              <a:rPr lang="en-US" dirty="0" err="1" smtClean="0"/>
              <a:t>zbutëse</a:t>
            </a:r>
            <a:r>
              <a:rPr lang="en-US" dirty="0" smtClean="0"/>
              <a:t> do </a:t>
            </a:r>
            <a:r>
              <a:rPr lang="en-US" dirty="0" err="1" smtClean="0"/>
              <a:t>të</a:t>
            </a:r>
            <a:r>
              <a:rPr lang="en-US" dirty="0" smtClean="0"/>
              <a:t> </a:t>
            </a:r>
            <a:r>
              <a:rPr lang="en-US" dirty="0" err="1" smtClean="0"/>
              <a:t>integrohen</a:t>
            </a:r>
            <a:r>
              <a:rPr lang="en-US" dirty="0" smtClean="0"/>
              <a:t> </a:t>
            </a:r>
            <a:r>
              <a:rPr lang="en-US" dirty="0" err="1" smtClean="0"/>
              <a:t>në</a:t>
            </a:r>
            <a:r>
              <a:rPr lang="en-US" dirty="0" smtClean="0"/>
              <a:t> plan/program </a:t>
            </a:r>
            <a:r>
              <a:rPr lang="en-US" dirty="0" err="1" smtClean="0"/>
              <a:t>dhe</a:t>
            </a:r>
            <a:r>
              <a:rPr lang="en-US" dirty="0" smtClean="0"/>
              <a:t> </a:t>
            </a:r>
            <a:r>
              <a:rPr lang="en-US" dirty="0" err="1" smtClean="0"/>
              <a:t>gjatë</a:t>
            </a:r>
            <a:r>
              <a:rPr lang="en-US" dirty="0" smtClean="0"/>
              <a:t> </a:t>
            </a:r>
            <a:r>
              <a:rPr lang="en-US" dirty="0" err="1" smtClean="0"/>
              <a:t>zbatimit</a:t>
            </a:r>
            <a:r>
              <a:rPr lang="en-US" dirty="0" smtClean="0"/>
              <a:t> </a:t>
            </a:r>
            <a:r>
              <a:rPr lang="en-US" dirty="0" err="1" smtClean="0"/>
              <a:t>të</a:t>
            </a:r>
            <a:r>
              <a:rPr lang="en-US" dirty="0" smtClean="0"/>
              <a:t> </a:t>
            </a:r>
            <a:r>
              <a:rPr lang="en-US" dirty="0" err="1" smtClean="0"/>
              <a:t>tij</a:t>
            </a:r>
            <a:r>
              <a:rPr lang="en-US" dirty="0" smtClean="0"/>
              <a:t>?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228600" y="2590800"/>
            <a:ext cx="5181600" cy="2819400"/>
          </a:xfrm>
          <a:prstGeom prst="cloudCallou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  <a:buNone/>
              <a:tabLst>
                <a:tab pos="404813" algn="l"/>
              </a:tabLst>
            </a:pPr>
            <a:r>
              <a:rPr lang="en-US" sz="2000" dirty="0" smtClean="0">
                <a:solidFill>
                  <a:schemeClr val="tx1"/>
                </a:solidFill>
              </a:rPr>
              <a:t>Ku </a:t>
            </a:r>
            <a:r>
              <a:rPr lang="en-US" sz="2000" dirty="0" err="1" smtClean="0">
                <a:solidFill>
                  <a:schemeClr val="tx1"/>
                </a:solidFill>
              </a:rPr>
              <a:t>dhe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duhet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të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përfshihen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palët</a:t>
            </a:r>
            <a:r>
              <a:rPr lang="en-US" sz="2000" dirty="0" smtClean="0">
                <a:solidFill>
                  <a:schemeClr val="tx1"/>
                </a:solidFill>
              </a:rPr>
              <a:t> e </a:t>
            </a:r>
            <a:r>
              <a:rPr lang="en-US" sz="2000" dirty="0" err="1" smtClean="0">
                <a:solidFill>
                  <a:schemeClr val="tx1"/>
                </a:solidFill>
              </a:rPr>
              <a:t>interesit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në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vlerësimin</a:t>
            </a:r>
            <a:r>
              <a:rPr lang="en-US" sz="2000" dirty="0" smtClean="0">
                <a:solidFill>
                  <a:schemeClr val="tx1"/>
                </a:solidFill>
              </a:rPr>
              <a:t> e </a:t>
            </a:r>
            <a:r>
              <a:rPr lang="en-US" sz="2000" dirty="0" err="1" smtClean="0">
                <a:solidFill>
                  <a:schemeClr val="tx1"/>
                </a:solidFill>
              </a:rPr>
              <a:t>ndikimit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dhe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masat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zbutëse</a:t>
            </a:r>
            <a:r>
              <a:rPr lang="en-US" sz="2000" dirty="0" smtClean="0">
                <a:solidFill>
                  <a:schemeClr val="tx1"/>
                </a:solidFill>
              </a:rPr>
              <a:t> (p.sh </a:t>
            </a:r>
            <a:r>
              <a:rPr lang="en-US" sz="2000" dirty="0" err="1" smtClean="0">
                <a:solidFill>
                  <a:schemeClr val="tx1"/>
                </a:solidFill>
              </a:rPr>
              <a:t>krijimi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grupit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të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punës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organizimin</a:t>
            </a:r>
            <a:r>
              <a:rPr lang="en-US" sz="2000" dirty="0" smtClean="0">
                <a:solidFill>
                  <a:schemeClr val="tx1"/>
                </a:solidFill>
              </a:rPr>
              <a:t> e </a:t>
            </a:r>
            <a:r>
              <a:rPr lang="en-US" sz="2000" dirty="0" err="1" smtClean="0">
                <a:solidFill>
                  <a:schemeClr val="tx1"/>
                </a:solidFill>
              </a:rPr>
              <a:t>trajnimeve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të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rregullta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në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zonat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që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mund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të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preken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më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shumë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etj</a:t>
            </a:r>
            <a:r>
              <a:rPr lang="en-US" sz="2000" dirty="0" smtClean="0">
                <a:solidFill>
                  <a:schemeClr val="tx1"/>
                </a:solidFill>
              </a:rPr>
              <a:t>..) ? 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3657600" y="4191000"/>
            <a:ext cx="4724400" cy="2362200"/>
          </a:xfrm>
          <a:prstGeom prst="cloudCallou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1200"/>
              </a:spcAft>
              <a:buNone/>
            </a:pPr>
            <a:r>
              <a:rPr lang="en-US" sz="2000" dirty="0" err="1" smtClean="0"/>
              <a:t>Cila</a:t>
            </a:r>
            <a:r>
              <a:rPr lang="en-US" sz="2000" dirty="0" smtClean="0"/>
              <a:t> </a:t>
            </a:r>
            <a:r>
              <a:rPr lang="en-US" sz="2000" dirty="0" err="1" smtClean="0"/>
              <a:t>duhet</a:t>
            </a:r>
            <a:r>
              <a:rPr lang="en-US" sz="2000" dirty="0" smtClean="0"/>
              <a:t> </a:t>
            </a:r>
            <a:r>
              <a:rPr lang="en-US" sz="2000" dirty="0" err="1" smtClean="0"/>
              <a:t>të</a:t>
            </a:r>
            <a:r>
              <a:rPr lang="en-US" sz="2000" dirty="0" smtClean="0"/>
              <a:t> </a:t>
            </a:r>
            <a:r>
              <a:rPr lang="en-US" sz="2000" dirty="0" err="1" smtClean="0"/>
              <a:t>jetë</a:t>
            </a:r>
            <a:r>
              <a:rPr lang="en-US" sz="2000" dirty="0" smtClean="0"/>
              <a:t> </a:t>
            </a:r>
            <a:r>
              <a:rPr lang="en-US" sz="2000" dirty="0" err="1" smtClean="0"/>
              <a:t>përbërja</a:t>
            </a:r>
            <a:r>
              <a:rPr lang="en-US" sz="2000" dirty="0" smtClean="0"/>
              <a:t> e </a:t>
            </a:r>
            <a:r>
              <a:rPr lang="en-US" sz="2000" dirty="0" err="1" smtClean="0"/>
              <a:t>ekipit</a:t>
            </a:r>
            <a:r>
              <a:rPr lang="en-US" sz="2000" dirty="0" smtClean="0"/>
              <a:t> </a:t>
            </a:r>
            <a:r>
              <a:rPr lang="en-US" sz="2000" dirty="0" err="1" smtClean="0"/>
              <a:t>të</a:t>
            </a:r>
            <a:r>
              <a:rPr lang="en-US" sz="2000" dirty="0" smtClean="0"/>
              <a:t> VSM-</a:t>
            </a:r>
            <a:r>
              <a:rPr lang="en-US" sz="2000" dirty="0" err="1" smtClean="0"/>
              <a:t>së</a:t>
            </a:r>
            <a:r>
              <a:rPr lang="en-US" sz="2000" dirty="0" smtClean="0"/>
              <a:t> (</a:t>
            </a:r>
            <a:r>
              <a:rPr lang="en-US" sz="2000" dirty="0" err="1" smtClean="0"/>
              <a:t>ekspertë</a:t>
            </a:r>
            <a:r>
              <a:rPr lang="en-US" sz="2000" dirty="0" smtClean="0"/>
              <a:t> </a:t>
            </a:r>
            <a:r>
              <a:rPr lang="en-US" sz="2000" dirty="0" err="1" smtClean="0"/>
              <a:t>të</a:t>
            </a:r>
            <a:r>
              <a:rPr lang="en-US" sz="2000" dirty="0" smtClean="0"/>
              <a:t> </a:t>
            </a:r>
            <a:r>
              <a:rPr lang="en-US" sz="2000" dirty="0" err="1" smtClean="0"/>
              <a:t>jashtëm</a:t>
            </a:r>
            <a:r>
              <a:rPr lang="en-US" sz="2000" dirty="0" smtClean="0"/>
              <a:t>, </a:t>
            </a:r>
            <a:r>
              <a:rPr lang="en-US" sz="2000" dirty="0" err="1" smtClean="0"/>
              <a:t>zyrtarë</a:t>
            </a:r>
            <a:r>
              <a:rPr lang="en-US" sz="2000" dirty="0" smtClean="0"/>
              <a:t>, </a:t>
            </a:r>
            <a:r>
              <a:rPr lang="en-US" sz="2000" dirty="0" err="1" smtClean="0"/>
              <a:t>qeveritarë</a:t>
            </a:r>
            <a:r>
              <a:rPr lang="en-US" sz="2000" dirty="0" smtClean="0"/>
              <a:t> </a:t>
            </a:r>
            <a:r>
              <a:rPr lang="en-US" sz="2000" dirty="0" err="1" smtClean="0"/>
              <a:t>etj</a:t>
            </a:r>
            <a:r>
              <a:rPr lang="en-US" sz="2000" dirty="0" smtClean="0"/>
              <a:t>) </a:t>
            </a:r>
            <a:r>
              <a:rPr lang="en-US" sz="2000" dirty="0" err="1" smtClean="0"/>
              <a:t>që</a:t>
            </a:r>
            <a:r>
              <a:rPr lang="en-US" sz="2000" dirty="0" smtClean="0"/>
              <a:t> </a:t>
            </a:r>
            <a:r>
              <a:rPr lang="en-US" sz="2000" dirty="0" err="1" smtClean="0"/>
              <a:t>duhet</a:t>
            </a:r>
            <a:r>
              <a:rPr lang="en-US" sz="2000" dirty="0" smtClean="0"/>
              <a:t> </a:t>
            </a:r>
            <a:r>
              <a:rPr lang="en-US" sz="2000" dirty="0" err="1" smtClean="0"/>
              <a:t>të</a:t>
            </a:r>
            <a:r>
              <a:rPr lang="en-US" sz="2000" dirty="0" smtClean="0"/>
              <a:t> </a:t>
            </a:r>
            <a:r>
              <a:rPr lang="en-US" sz="2000" dirty="0" err="1" smtClean="0"/>
              <a:t>kryejnë</a:t>
            </a:r>
            <a:r>
              <a:rPr lang="en-US" sz="2000" dirty="0" smtClean="0"/>
              <a:t> </a:t>
            </a:r>
            <a:r>
              <a:rPr lang="en-US" sz="2000" dirty="0" err="1" smtClean="0"/>
              <a:t>vlerësimin</a:t>
            </a:r>
            <a:r>
              <a:rPr lang="en-US" sz="2000" dirty="0" smtClean="0"/>
              <a:t>? </a:t>
            </a:r>
          </a:p>
        </p:txBody>
      </p:sp>
      <p:sp>
        <p:nvSpPr>
          <p:cNvPr id="9" name="Cloud Callout 8"/>
          <p:cNvSpPr/>
          <p:nvPr/>
        </p:nvSpPr>
        <p:spPr>
          <a:xfrm>
            <a:off x="5791200" y="1828800"/>
            <a:ext cx="3352800" cy="2209800"/>
          </a:xfrm>
          <a:prstGeom prst="cloudCallou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FF00"/>
                </a:solidFill>
              </a:rPr>
              <a:t>Çfarë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ekspertize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është</a:t>
            </a:r>
            <a:r>
              <a:rPr lang="en-US" dirty="0" smtClean="0">
                <a:solidFill>
                  <a:srgbClr val="FFFF00"/>
                </a:solidFill>
              </a:rPr>
              <a:t> e </a:t>
            </a:r>
            <a:r>
              <a:rPr lang="en-US" dirty="0" err="1" smtClean="0">
                <a:solidFill>
                  <a:srgbClr val="FFFF00"/>
                </a:solidFill>
              </a:rPr>
              <a:t>nevojshme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për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të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vlerësuar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ndikimet</a:t>
            </a:r>
            <a:r>
              <a:rPr lang="en-US" dirty="0" smtClean="0">
                <a:solidFill>
                  <a:srgbClr val="FFFF00"/>
                </a:solidFill>
              </a:rPr>
              <a:t> e </a:t>
            </a:r>
            <a:r>
              <a:rPr lang="en-US" dirty="0" err="1" smtClean="0">
                <a:solidFill>
                  <a:srgbClr val="FFFF00"/>
                </a:solidFill>
              </a:rPr>
              <a:t>ndryshme</a:t>
            </a:r>
            <a:r>
              <a:rPr lang="en-US" dirty="0" smtClean="0">
                <a:solidFill>
                  <a:srgbClr val="FFFF00"/>
                </a:solidFill>
              </a:rPr>
              <a:t>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Cloud Callout 9"/>
          <p:cNvSpPr/>
          <p:nvPr/>
        </p:nvSpPr>
        <p:spPr>
          <a:xfrm>
            <a:off x="533400" y="457200"/>
            <a:ext cx="3352800" cy="2209800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Çfarë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informacioni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dhe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të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dhënash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janë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në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dispozicion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për</a:t>
            </a:r>
            <a:r>
              <a:rPr lang="en-US" dirty="0" smtClean="0">
                <a:solidFill>
                  <a:schemeClr val="tx1"/>
                </a:solidFill>
              </a:rPr>
              <a:t>   </a:t>
            </a:r>
            <a:r>
              <a:rPr lang="en-US" dirty="0" err="1" smtClean="0">
                <a:solidFill>
                  <a:schemeClr val="tx1"/>
                </a:solidFill>
              </a:rPr>
              <a:t>kryerjen</a:t>
            </a:r>
            <a:r>
              <a:rPr lang="en-US" dirty="0" smtClean="0">
                <a:solidFill>
                  <a:schemeClr val="tx1"/>
                </a:solidFill>
              </a:rPr>
              <a:t> e VSM-</a:t>
            </a:r>
            <a:r>
              <a:rPr lang="en-US" dirty="0" err="1" smtClean="0">
                <a:solidFill>
                  <a:schemeClr val="tx1"/>
                </a:solidFill>
              </a:rPr>
              <a:t>së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në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nivel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kombëtar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lokal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qarku</a:t>
            </a:r>
            <a:r>
              <a:rPr lang="en-US" dirty="0" smtClean="0">
                <a:solidFill>
                  <a:schemeClr val="tx1"/>
                </a:solidFill>
              </a:rPr>
              <a:t>?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8229600" cy="3840163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en-US" altLang="en-US" dirty="0" smtClean="0">
              <a:latin typeface="Arial" charset="0"/>
              <a:cs typeface="Arial" charset="0"/>
            </a:endParaRPr>
          </a:p>
          <a:p>
            <a:pPr marL="0" indent="0" algn="ctr">
              <a:buFont typeface="Arial" charset="0"/>
              <a:buNone/>
            </a:pPr>
            <a:r>
              <a:rPr lang="en-US" altLang="en-US" b="1" dirty="0" smtClean="0">
                <a:latin typeface="Garamond" pitchFamily="18" charset="0"/>
                <a:cs typeface="Arial" charset="0"/>
              </a:rPr>
              <a:t>FALEMINDERIT!</a:t>
            </a: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6324600" cy="838200"/>
          </a:xfrm>
        </p:spPr>
        <p:txBody>
          <a:bodyPr/>
          <a:lstStyle/>
          <a:p>
            <a:pPr algn="r"/>
            <a:r>
              <a:rPr lang="en-GB" sz="3200" b="1" dirty="0" smtClean="0"/>
              <a:t>QËLLIMI</a:t>
            </a:r>
            <a:endParaRPr lang="en-US" sz="32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5715000"/>
          </a:xfrm>
        </p:spPr>
        <p:txBody>
          <a:bodyPr/>
          <a:lstStyle/>
          <a:p>
            <a:pPr marL="0" indent="0" algn="just">
              <a:buFont typeface="Wingdings" pitchFamily="2" charset="2"/>
              <a:buChar char="ü"/>
              <a:defRPr/>
            </a:pPr>
            <a:r>
              <a:rPr lang="it-IT" dirty="0" smtClean="0"/>
              <a:t>Kjo fazë ka për qëllim të vlerësojë efektet e rëndësishme negative dhe pozitive të planit ose programit</a:t>
            </a:r>
          </a:p>
          <a:p>
            <a:pPr marL="0" indent="0" algn="just">
              <a:buNone/>
              <a:defRPr/>
            </a:pPr>
            <a:endParaRPr lang="it-IT" dirty="0" smtClean="0"/>
          </a:p>
          <a:p>
            <a:pPr marL="0" indent="0" algn="just">
              <a:buFont typeface="Wingdings" pitchFamily="2" charset="2"/>
              <a:buChar char="ü"/>
              <a:defRPr/>
            </a:pPr>
            <a:r>
              <a:rPr lang="it-IT" dirty="0" smtClean="0"/>
              <a:t>pas nxjerrjes se konkluzioneve nga analiza e ndikimeve merren parasysh alternativat dhe mundësitë,  dhe</a:t>
            </a:r>
          </a:p>
          <a:p>
            <a:pPr marL="0" indent="0" algn="just">
              <a:buFont typeface="Wingdings" pitchFamily="2" charset="2"/>
              <a:buChar char="ü"/>
              <a:defRPr/>
            </a:pPr>
            <a:endParaRPr lang="it-IT" dirty="0" smtClean="0"/>
          </a:p>
          <a:p>
            <a:pPr marL="0" indent="0" algn="just">
              <a:buFont typeface="Wingdings" pitchFamily="2" charset="2"/>
              <a:buChar char="ü"/>
              <a:defRPr/>
            </a:pPr>
            <a:r>
              <a:rPr lang="it-IT" dirty="0" smtClean="0"/>
              <a:t>Formulohen masat për të parandaluar, zvogëluar dhe po të jetë e mundur të kompensohet tërësisht ndonjë efektet i pafavorshëm i rëndësishëm në zbatimin e planit/programit.</a:t>
            </a:r>
            <a:endParaRPr lang="en-US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3962400" y="2209800"/>
            <a:ext cx="609600" cy="76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3962400" y="4191000"/>
            <a:ext cx="609600" cy="76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4863" y="1862138"/>
            <a:ext cx="4222750" cy="263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838200"/>
            <a:ext cx="8001000" cy="838200"/>
          </a:xfrm>
        </p:spPr>
        <p:txBody>
          <a:bodyPr/>
          <a:lstStyle/>
          <a:p>
            <a:pPr algn="r">
              <a:defRPr/>
            </a:pPr>
            <a:r>
              <a:rPr lang="it-IT" sz="2400" b="1" cap="all" dirty="0" smtClean="0">
                <a:latin typeface="+mn-lt"/>
              </a:rPr>
              <a:t>ARSYETIMI</a:t>
            </a:r>
            <a:r>
              <a:rPr lang="it-IT" sz="2400" cap="all" dirty="0" smtClean="0">
                <a:latin typeface="+mn-lt"/>
              </a:rPr>
              <a:t/>
            </a:r>
            <a:br>
              <a:rPr lang="it-IT" sz="2400" cap="all" dirty="0" smtClean="0">
                <a:latin typeface="+mn-lt"/>
              </a:rPr>
            </a:br>
            <a:r>
              <a:rPr lang="it-IT" sz="2400" cap="all" dirty="0" smtClean="0">
                <a:latin typeface="+mn-lt"/>
              </a:rPr>
              <a:t/>
            </a:r>
            <a:br>
              <a:rPr lang="it-IT" sz="2400" cap="all" dirty="0" smtClean="0">
                <a:latin typeface="+mn-lt"/>
              </a:rPr>
            </a:br>
            <a:r>
              <a:rPr lang="it-IT" sz="2400" dirty="0" smtClean="0">
                <a:latin typeface="+mn-lt"/>
              </a:rPr>
              <a:t>VSM duhet të analizojë efektet me ndikim domethënës negativ si dhe efektet pozitive të planit, apo programit të propozuar.</a:t>
            </a:r>
            <a:r>
              <a:rPr lang="en-US" sz="2400" dirty="0" smtClean="0">
                <a:latin typeface="+mn-lt"/>
              </a:rPr>
              <a:t/>
            </a:r>
            <a:br>
              <a:rPr lang="en-US" sz="2400" dirty="0" smtClean="0">
                <a:latin typeface="+mn-lt"/>
              </a:rPr>
            </a:br>
            <a:endParaRPr lang="en-US" sz="2400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1905000"/>
            <a:ext cx="3962400" cy="4670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dirty="0"/>
              <a:t>VSM </a:t>
            </a:r>
          </a:p>
          <a:p>
            <a:pPr>
              <a:defRPr/>
            </a:pPr>
            <a:r>
              <a:rPr lang="it-IT" sz="2000" dirty="0"/>
              <a:t>Një nga përfitimet kryesore të VSM është se ajo mundëson identifikimin e efekteve mjedisore për një numër propozimesh të përfshira në dokumentin strategjik dhe në këtë mënyrë ajo mund të trajtojë ndikimet e mundshme kumulative, të cilat mund të rezultojnë nga veprimet individuale të vogla por kolektivisht të rëndësishme </a:t>
            </a:r>
            <a:r>
              <a:rPr lang="it-IT" sz="2000" dirty="0" smtClean="0"/>
              <a:t>që </a:t>
            </a:r>
            <a:r>
              <a:rPr lang="it-IT" sz="2000" dirty="0"/>
              <a:t>ndodhin gjatë një periudhe kohore.</a:t>
            </a:r>
            <a:endParaRPr lang="en-US" sz="2000" dirty="0"/>
          </a:p>
          <a:p>
            <a:pPr algn="ctr">
              <a:defRPr/>
            </a:pP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4267200" y="4267200"/>
            <a:ext cx="4876800" cy="259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sz="1400" dirty="0"/>
          </a:p>
          <a:p>
            <a:pPr algn="ctr">
              <a:defRPr/>
            </a:pPr>
            <a:r>
              <a:rPr lang="it-IT" sz="2000" dirty="0"/>
              <a:t>Pas identifikimit të ndikimeve dhe risqeve, VSM duhet  të sugjerojë masa për të adresuar efektet e mundshme negative, si dhe për të rritur ndikimet pozitive që rezultojnë nga plani, apo programi.  </a:t>
            </a:r>
          </a:p>
          <a:p>
            <a:pPr algn="ctr">
              <a:defRPr/>
            </a:pPr>
            <a:r>
              <a:rPr lang="it-IT" sz="2000" i="1" u="sng" dirty="0"/>
              <a:t>Skema e përshtatshme e monitorimit mund të kuptohet si një nga llojet e masave lehtësuese.</a:t>
            </a:r>
            <a:endParaRPr lang="en-US" sz="2000" i="1" u="sng" dirty="0"/>
          </a:p>
          <a:p>
            <a:pPr algn="ctr">
              <a:defRPr/>
            </a:pPr>
            <a:endParaRPr lang="en-US" i="1" dirty="0"/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0"/>
            <a:ext cx="4800600" cy="838200"/>
          </a:xfrm>
        </p:spPr>
        <p:txBody>
          <a:bodyPr/>
          <a:lstStyle/>
          <a:p>
            <a:pPr algn="r"/>
            <a:r>
              <a:rPr lang="en-US" sz="3200" b="1" dirty="0" smtClean="0">
                <a:latin typeface="+mn-lt"/>
              </a:rPr>
              <a:t>PËRQASJE DHE METODA</a:t>
            </a:r>
            <a:endParaRPr lang="en-US" sz="32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10600" cy="5334000"/>
          </a:xfrm>
        </p:spPr>
        <p:txBody>
          <a:bodyPr/>
          <a:lstStyle/>
          <a:p>
            <a:pPr algn="just"/>
            <a:r>
              <a:rPr lang="en-US" sz="2400" dirty="0" err="1" smtClean="0">
                <a:latin typeface="+mn-lt"/>
              </a:rPr>
              <a:t>Procesi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i</a:t>
            </a:r>
            <a:r>
              <a:rPr lang="en-US" sz="2400" dirty="0" smtClean="0">
                <a:latin typeface="+mn-lt"/>
              </a:rPr>
              <a:t> VSM-</a:t>
            </a:r>
            <a:r>
              <a:rPr lang="en-US" sz="2400" dirty="0" err="1" smtClean="0">
                <a:latin typeface="+mn-lt"/>
              </a:rPr>
              <a:t>së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supozohet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trajtojë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efektet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kumulative</a:t>
            </a:r>
            <a:r>
              <a:rPr lang="en-US" sz="2400" dirty="0" smtClean="0">
                <a:latin typeface="+mn-lt"/>
              </a:rPr>
              <a:t>, </a:t>
            </a:r>
            <a:r>
              <a:rPr lang="en-US" sz="2400" dirty="0" err="1" smtClean="0">
                <a:latin typeface="+mn-lt"/>
              </a:rPr>
              <a:t>veçanërisht</a:t>
            </a:r>
            <a:r>
              <a:rPr lang="en-US" sz="2400" dirty="0" smtClean="0">
                <a:latin typeface="+mn-lt"/>
              </a:rPr>
              <a:t> duke </a:t>
            </a:r>
            <a:r>
              <a:rPr lang="en-US" sz="2400" dirty="0" err="1" smtClean="0">
                <a:latin typeface="+mn-lt"/>
              </a:rPr>
              <a:t>marrë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parasysh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prirjet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afatgjata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zakonisht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nivel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përgjithshëm</a:t>
            </a:r>
            <a:r>
              <a:rPr lang="en-US" sz="2400" dirty="0" smtClean="0">
                <a:latin typeface="+mn-lt"/>
              </a:rPr>
              <a:t>.</a:t>
            </a:r>
          </a:p>
          <a:p>
            <a:pPr algn="just">
              <a:buNone/>
            </a:pPr>
            <a:endParaRPr lang="en-US" sz="2400" dirty="0" smtClean="0">
              <a:latin typeface="+mn-lt"/>
            </a:endParaRPr>
          </a:p>
          <a:p>
            <a:pPr algn="just"/>
            <a:r>
              <a:rPr lang="en-US" sz="2400" dirty="0" err="1" smtClean="0">
                <a:latin typeface="+mn-lt"/>
              </a:rPr>
              <a:t>Kryesisht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kur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kemi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bëjmë</a:t>
            </a:r>
            <a:r>
              <a:rPr lang="en-US" sz="2400" dirty="0" smtClean="0">
                <a:latin typeface="+mn-lt"/>
              </a:rPr>
              <a:t> me </a:t>
            </a:r>
            <a:r>
              <a:rPr lang="en-US" sz="2400" dirty="0" err="1" smtClean="0">
                <a:latin typeface="+mn-lt"/>
              </a:rPr>
              <a:t>politika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strategji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nëse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procesi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i</a:t>
            </a:r>
            <a:r>
              <a:rPr lang="en-US" sz="2400" dirty="0" smtClean="0">
                <a:latin typeface="+mn-lt"/>
              </a:rPr>
              <a:t> VSM-</a:t>
            </a:r>
            <a:r>
              <a:rPr lang="en-US" sz="2400" dirty="0" err="1" smtClean="0">
                <a:latin typeface="+mn-lt"/>
              </a:rPr>
              <a:t>së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kryhet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përpara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miratimit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tyre</a:t>
            </a:r>
            <a:r>
              <a:rPr lang="en-US" sz="2400" dirty="0" smtClean="0">
                <a:latin typeface="+mn-lt"/>
              </a:rPr>
              <a:t> (</a:t>
            </a:r>
            <a:r>
              <a:rPr lang="en-US" sz="2400" dirty="0" err="1" smtClean="0">
                <a:latin typeface="+mn-lt"/>
              </a:rPr>
              <a:t>dmth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paralelisht</a:t>
            </a:r>
            <a:r>
              <a:rPr lang="en-US" sz="2400" dirty="0" smtClean="0">
                <a:latin typeface="+mn-lt"/>
              </a:rPr>
              <a:t> me </a:t>
            </a:r>
            <a:r>
              <a:rPr lang="en-US" sz="2400" dirty="0" err="1" smtClean="0">
                <a:latin typeface="+mn-lt"/>
              </a:rPr>
              <a:t>përgatitjen</a:t>
            </a:r>
            <a:r>
              <a:rPr lang="en-US" sz="2400" dirty="0" smtClean="0">
                <a:latin typeface="+mn-lt"/>
              </a:rPr>
              <a:t> e </a:t>
            </a:r>
            <a:r>
              <a:rPr lang="en-US" sz="2400" dirty="0" err="1" smtClean="0">
                <a:latin typeface="+mn-lt"/>
              </a:rPr>
              <a:t>planit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ose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programit</a:t>
            </a:r>
            <a:r>
              <a:rPr lang="en-US" sz="2400" dirty="0" smtClean="0">
                <a:latin typeface="+mn-lt"/>
              </a:rPr>
              <a:t>) </a:t>
            </a:r>
            <a:r>
              <a:rPr lang="en-US" sz="2400" b="1" u="sng" dirty="0" err="1" smtClean="0">
                <a:latin typeface="+mn-lt"/>
              </a:rPr>
              <a:t>mund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vlerësojë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prioritetet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dhe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objektivat</a:t>
            </a:r>
            <a:r>
              <a:rPr lang="en-US" sz="2400" b="1" u="sng" dirty="0" smtClean="0">
                <a:latin typeface="+mn-lt"/>
              </a:rPr>
              <a:t> e </a:t>
            </a:r>
            <a:r>
              <a:rPr lang="en-US" sz="2400" b="1" u="sng" dirty="0" err="1" smtClean="0">
                <a:latin typeface="+mn-lt"/>
              </a:rPr>
              <a:t>dokumentit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strategjik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vlerësuar</a:t>
            </a:r>
            <a:r>
              <a:rPr lang="en-US" sz="2400" dirty="0" smtClean="0">
                <a:latin typeface="+mn-lt"/>
              </a:rPr>
              <a:t>.</a:t>
            </a:r>
          </a:p>
          <a:p>
            <a:pPr algn="just"/>
            <a:endParaRPr lang="en-US" sz="2400" dirty="0" smtClean="0">
              <a:latin typeface="+mn-lt"/>
            </a:endParaRPr>
          </a:p>
          <a:p>
            <a:pPr algn="just">
              <a:buNone/>
            </a:pPr>
            <a:r>
              <a:rPr lang="en-US" dirty="0" smtClean="0">
                <a:latin typeface="+mn-lt"/>
              </a:rPr>
              <a:t>	</a:t>
            </a:r>
            <a:r>
              <a:rPr lang="en-US" sz="2000" i="1" dirty="0" err="1" smtClean="0">
                <a:latin typeface="+mn-lt"/>
              </a:rPr>
              <a:t>Direktiva</a:t>
            </a:r>
            <a:r>
              <a:rPr lang="en-US" sz="2000" i="1" dirty="0" smtClean="0">
                <a:latin typeface="+mn-lt"/>
              </a:rPr>
              <a:t> VSM </a:t>
            </a:r>
            <a:r>
              <a:rPr lang="en-US" sz="2000" i="1" dirty="0" err="1" smtClean="0">
                <a:latin typeface="+mn-lt"/>
              </a:rPr>
              <a:t>kërkon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identifikimin</a:t>
            </a:r>
            <a:r>
              <a:rPr lang="en-US" sz="2000" i="1" dirty="0" smtClean="0">
                <a:latin typeface="+mn-lt"/>
              </a:rPr>
              <a:t> e </a:t>
            </a:r>
            <a:r>
              <a:rPr lang="en-US" sz="2000" i="1" dirty="0" err="1" smtClean="0">
                <a:latin typeface="+mn-lt"/>
              </a:rPr>
              <a:t>objektivave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përkatëse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për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mbrojtjen</a:t>
            </a:r>
            <a:r>
              <a:rPr lang="en-US" sz="2000" i="1" dirty="0" smtClean="0">
                <a:latin typeface="+mn-lt"/>
              </a:rPr>
              <a:t> e </a:t>
            </a:r>
            <a:r>
              <a:rPr lang="en-US" sz="2000" i="1" dirty="0" err="1" smtClean="0">
                <a:latin typeface="+mn-lt"/>
              </a:rPr>
              <a:t>mjedisit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dhe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një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analizë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të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mënyrës</a:t>
            </a:r>
            <a:r>
              <a:rPr lang="en-US" sz="2000" i="1" dirty="0" smtClean="0">
                <a:latin typeface="+mn-lt"/>
              </a:rPr>
              <a:t> se </a:t>
            </a:r>
            <a:r>
              <a:rPr lang="en-US" sz="2000" i="1" dirty="0" err="1" smtClean="0">
                <a:latin typeface="+mn-lt"/>
              </a:rPr>
              <a:t>si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objektivat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apo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konsideratat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mjedisore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janë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marrë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parasysh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gjatë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përgatitjes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së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planit</a:t>
            </a:r>
            <a:r>
              <a:rPr lang="en-US" sz="2000" i="1" dirty="0" smtClean="0">
                <a:latin typeface="+mn-lt"/>
              </a:rPr>
              <a:t> / </a:t>
            </a:r>
            <a:r>
              <a:rPr lang="en-US" sz="2000" i="1" dirty="0" err="1" smtClean="0">
                <a:latin typeface="+mn-lt"/>
              </a:rPr>
              <a:t>programit</a:t>
            </a:r>
            <a:r>
              <a:rPr lang="en-US" sz="2000" i="1" dirty="0" smtClean="0">
                <a:latin typeface="+mn-lt"/>
              </a:rPr>
              <a:t>.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10200"/>
          </a:xfrm>
        </p:spPr>
        <p:txBody>
          <a:bodyPr/>
          <a:lstStyle/>
          <a:p>
            <a:pPr algn="just"/>
            <a:endParaRPr lang="en-US" sz="2400" dirty="0" smtClean="0">
              <a:latin typeface="+mn-lt"/>
            </a:endParaRPr>
          </a:p>
          <a:p>
            <a:pPr algn="just"/>
            <a:r>
              <a:rPr lang="en-US" sz="2400" dirty="0" err="1" smtClean="0">
                <a:latin typeface="+mn-lt"/>
              </a:rPr>
              <a:t>Vlerësimi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prioriteteve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zhvillimit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objektivave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duhet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adresojë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sinergjitë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dhe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konfliktet</a:t>
            </a:r>
            <a:r>
              <a:rPr lang="en-US" sz="2400" b="1" u="sng" dirty="0" smtClean="0">
                <a:latin typeface="+mn-lt"/>
              </a:rPr>
              <a:t> midis </a:t>
            </a:r>
            <a:r>
              <a:rPr lang="en-US" sz="2400" b="1" u="sng" dirty="0" err="1" smtClean="0">
                <a:latin typeface="+mn-lt"/>
              </a:rPr>
              <a:t>objektivave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mjedisore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dhe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shëndetësore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(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identifikuara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fazën</a:t>
            </a:r>
            <a:r>
              <a:rPr lang="en-US" sz="2400" dirty="0" smtClean="0">
                <a:latin typeface="+mn-lt"/>
              </a:rPr>
              <a:t> “scoping”) </a:t>
            </a:r>
            <a:r>
              <a:rPr lang="en-US" sz="2400" b="1" u="sng" dirty="0" smtClean="0">
                <a:latin typeface="+mn-lt"/>
              </a:rPr>
              <a:t>me </a:t>
            </a:r>
            <a:r>
              <a:rPr lang="en-US" sz="2400" b="1" u="sng" dirty="0" err="1" smtClean="0">
                <a:latin typeface="+mn-lt"/>
              </a:rPr>
              <a:t>objektivat</a:t>
            </a:r>
            <a:r>
              <a:rPr lang="en-US" sz="2400" b="1" u="sng" dirty="0" smtClean="0">
                <a:latin typeface="+mn-lt"/>
              </a:rPr>
              <a:t> e </a:t>
            </a:r>
            <a:r>
              <a:rPr lang="en-US" sz="2400" b="1" u="sng" dirty="0" err="1" smtClean="0">
                <a:latin typeface="+mn-lt"/>
              </a:rPr>
              <a:t>zhvillimit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dhe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prioriteteve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propozuara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në</a:t>
            </a:r>
            <a:r>
              <a:rPr lang="en-US" sz="2400" b="1" u="sng" dirty="0" smtClean="0">
                <a:latin typeface="+mn-lt"/>
              </a:rPr>
              <a:t> plan </a:t>
            </a:r>
            <a:r>
              <a:rPr lang="en-US" sz="2400" b="1" u="sng" dirty="0" err="1" smtClean="0">
                <a:latin typeface="+mn-lt"/>
              </a:rPr>
              <a:t>apo</a:t>
            </a:r>
            <a:r>
              <a:rPr lang="en-US" sz="2400" b="1" u="sng" dirty="0" smtClean="0">
                <a:latin typeface="+mn-lt"/>
              </a:rPr>
              <a:t> program</a:t>
            </a:r>
            <a:r>
              <a:rPr lang="en-US" sz="2400" dirty="0" smtClean="0">
                <a:latin typeface="+mn-lt"/>
              </a:rPr>
              <a:t>. </a:t>
            </a:r>
          </a:p>
          <a:p>
            <a:pPr algn="just"/>
            <a:endParaRPr lang="en-US" sz="2400" dirty="0" smtClean="0">
              <a:latin typeface="+mn-lt"/>
            </a:endParaRPr>
          </a:p>
          <a:p>
            <a:pPr algn="just"/>
            <a:endParaRPr lang="en-US" sz="2400" dirty="0" smtClean="0">
              <a:latin typeface="+mn-lt"/>
            </a:endParaRPr>
          </a:p>
          <a:p>
            <a:pPr algn="just"/>
            <a:r>
              <a:rPr lang="en-US" sz="2400" dirty="0" err="1" smtClean="0">
                <a:latin typeface="+mn-lt"/>
              </a:rPr>
              <a:t>Kjo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mund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çojë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propozimin</a:t>
            </a:r>
            <a:r>
              <a:rPr lang="en-US" sz="2400" b="1" u="sng" dirty="0" smtClean="0">
                <a:latin typeface="+mn-lt"/>
              </a:rPr>
              <a:t> e </a:t>
            </a:r>
            <a:r>
              <a:rPr lang="en-US" sz="2400" b="1" u="sng" dirty="0" err="1" smtClean="0">
                <a:latin typeface="+mn-lt"/>
              </a:rPr>
              <a:t>modifikimit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objektivave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zhvillimore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propozuara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prioritetet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në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mënyrë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që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rrisë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qëndrueshmërinë</a:t>
            </a:r>
            <a:r>
              <a:rPr lang="en-US" sz="2400" b="1" u="sng" dirty="0" smtClean="0">
                <a:latin typeface="+mn-lt"/>
              </a:rPr>
              <a:t> e </a:t>
            </a:r>
            <a:r>
              <a:rPr lang="en-US" sz="2400" b="1" u="sng" dirty="0" err="1" smtClean="0">
                <a:latin typeface="+mn-lt"/>
              </a:rPr>
              <a:t>strategjisë</a:t>
            </a:r>
            <a:r>
              <a:rPr lang="en-US" sz="2400" b="1" u="sng" dirty="0" smtClean="0">
                <a:latin typeface="+mn-lt"/>
              </a:rPr>
              <a:t>, </a:t>
            </a:r>
            <a:r>
              <a:rPr lang="en-US" sz="2400" b="1" u="sng" dirty="0" err="1" smtClean="0">
                <a:latin typeface="+mn-lt"/>
              </a:rPr>
              <a:t>planit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apo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programit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me </a:t>
            </a:r>
            <a:r>
              <a:rPr lang="en-US" sz="2400" dirty="0" err="1" smtClean="0">
                <a:latin typeface="+mn-lt"/>
              </a:rPr>
              <a:t>objektivat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mjedisore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shëndetësore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mbështetur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integrimin</a:t>
            </a:r>
            <a:r>
              <a:rPr lang="en-US" sz="2400" dirty="0" smtClean="0">
                <a:latin typeface="+mn-lt"/>
              </a:rPr>
              <a:t> e </a:t>
            </a:r>
            <a:r>
              <a:rPr lang="en-US" sz="2400" dirty="0" err="1" smtClean="0">
                <a:latin typeface="+mn-lt"/>
              </a:rPr>
              <a:t>konsideratave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mjedisore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shëndetësore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plan </a:t>
            </a:r>
            <a:r>
              <a:rPr lang="en-US" sz="2400" dirty="0" err="1" smtClean="0">
                <a:latin typeface="+mn-lt"/>
              </a:rPr>
              <a:t>ose</a:t>
            </a:r>
            <a:r>
              <a:rPr lang="en-US" sz="2400" dirty="0" smtClean="0">
                <a:latin typeface="+mn-lt"/>
              </a:rPr>
              <a:t> program.</a:t>
            </a:r>
          </a:p>
          <a:p>
            <a:pPr algn="just"/>
            <a:endParaRPr lang="en-US" sz="2400" dirty="0">
              <a:latin typeface="+mn-lt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62400" y="0"/>
            <a:ext cx="4724400" cy="838200"/>
          </a:xfrm>
        </p:spPr>
        <p:txBody>
          <a:bodyPr/>
          <a:lstStyle/>
          <a:p>
            <a:pPr algn="r"/>
            <a:r>
              <a:rPr lang="en-US" sz="3200" b="1" dirty="0" smtClean="0">
                <a:latin typeface="+mn-lt"/>
              </a:rPr>
              <a:t>PËRQASJE DHE METODA</a:t>
            </a:r>
            <a:endParaRPr lang="en-US" sz="3200" b="1" dirty="0">
              <a:latin typeface="+mn-lt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458200" cy="5410200"/>
          </a:xfrm>
        </p:spPr>
        <p:txBody>
          <a:bodyPr/>
          <a:lstStyle/>
          <a:p>
            <a:pPr marL="0" indent="0" algn="just">
              <a:spcAft>
                <a:spcPts val="600"/>
              </a:spcAft>
              <a:buNone/>
              <a:defRPr/>
            </a:pPr>
            <a:r>
              <a:rPr lang="it-IT" sz="2000" b="1" dirty="0" smtClean="0">
                <a:latin typeface="+mn-lt"/>
              </a:rPr>
              <a:t>Ne këtë fazë të vlerësimit mund të nisin diskutimet në lidhje me alternativat e planit / programit ku lindin nje sere pyetjesh si:</a:t>
            </a:r>
            <a:endParaRPr lang="en-US" sz="2000" b="1" dirty="0" smtClean="0">
              <a:latin typeface="+mn-lt"/>
            </a:endParaRPr>
          </a:p>
          <a:p>
            <a:pPr indent="-176213" algn="just">
              <a:spcAft>
                <a:spcPts val="600"/>
              </a:spcAft>
              <a:defRPr/>
            </a:pPr>
            <a:r>
              <a:rPr lang="it-IT" sz="2000" dirty="0" smtClean="0">
                <a:latin typeface="+mn-lt"/>
              </a:rPr>
              <a:t>A është i nevojshëm zhvillimi i propozuar?</a:t>
            </a:r>
            <a:endParaRPr lang="en-US" sz="2000" dirty="0" smtClean="0">
              <a:latin typeface="+mn-lt"/>
            </a:endParaRPr>
          </a:p>
          <a:p>
            <a:pPr indent="-176213" algn="just">
              <a:spcAft>
                <a:spcPts val="600"/>
              </a:spcAft>
              <a:defRPr/>
            </a:pPr>
            <a:r>
              <a:rPr lang="it-IT" sz="2000" dirty="0" smtClean="0">
                <a:latin typeface="+mn-lt"/>
              </a:rPr>
              <a:t>A mund të realizohet nevoja apo kërkesa pa asnjë zhvillim të ri ose infrastrukturë etj.?</a:t>
            </a:r>
            <a:endParaRPr lang="en-US" sz="2000" dirty="0" smtClean="0">
              <a:latin typeface="+mn-lt"/>
            </a:endParaRPr>
          </a:p>
          <a:p>
            <a:pPr indent="-176213" algn="just">
              <a:spcAft>
                <a:spcPts val="600"/>
              </a:spcAft>
              <a:defRPr/>
            </a:pPr>
            <a:r>
              <a:rPr lang="it-IT" sz="2000" dirty="0" smtClean="0">
                <a:latin typeface="+mn-lt"/>
              </a:rPr>
              <a:t>A ka ndonjë mundësi reale për menaxhimin e kërkesës për zhvillim (p.sh. përmes mjeteve rregullatore, ekonomike apo administrative ose masa të tjera që nxisin ndryshime të sjelljes)?</a:t>
            </a:r>
            <a:endParaRPr lang="en-US" sz="2000" dirty="0" smtClean="0">
              <a:latin typeface="+mn-lt"/>
            </a:endParaRPr>
          </a:p>
          <a:p>
            <a:pPr indent="-176213" algn="just">
              <a:spcAft>
                <a:spcPts val="600"/>
              </a:spcAft>
              <a:defRPr/>
            </a:pPr>
            <a:r>
              <a:rPr lang="en-GB" sz="2000" dirty="0" smtClean="0">
                <a:latin typeface="+mn-lt"/>
              </a:rPr>
              <a:t>Si </a:t>
            </a:r>
            <a:r>
              <a:rPr lang="en-GB" sz="2000" dirty="0" err="1" smtClean="0">
                <a:latin typeface="+mn-lt"/>
              </a:rPr>
              <a:t>duhet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veprohet</a:t>
            </a:r>
            <a:r>
              <a:rPr lang="en-GB" sz="2000" dirty="0" smtClean="0">
                <a:latin typeface="+mn-lt"/>
              </a:rPr>
              <a:t>?</a:t>
            </a:r>
            <a:endParaRPr lang="en-US" sz="2000" dirty="0" smtClean="0">
              <a:latin typeface="+mn-lt"/>
            </a:endParaRPr>
          </a:p>
          <a:p>
            <a:pPr indent="-176213" algn="just">
              <a:spcAft>
                <a:spcPts val="600"/>
              </a:spcAft>
              <a:defRPr/>
            </a:pPr>
            <a:r>
              <a:rPr lang="en-GB" sz="2000" dirty="0" smtClean="0">
                <a:latin typeface="+mn-lt"/>
              </a:rPr>
              <a:t>A ka </a:t>
            </a:r>
            <a:r>
              <a:rPr lang="en-GB" sz="2000" dirty="0" err="1" smtClean="0">
                <a:latin typeface="+mn-lt"/>
              </a:rPr>
              <a:t>metoda</a:t>
            </a:r>
            <a:r>
              <a:rPr lang="en-GB" sz="2000" dirty="0" smtClean="0">
                <a:latin typeface="+mn-lt"/>
              </a:rPr>
              <a:t>, </a:t>
            </a:r>
            <a:r>
              <a:rPr lang="en-GB" sz="2000" dirty="0" err="1" smtClean="0">
                <a:latin typeface="+mn-lt"/>
              </a:rPr>
              <a:t>teknologji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apo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procese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që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mund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plotësojnë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kërkesat</a:t>
            </a:r>
            <a:r>
              <a:rPr lang="en-GB" sz="2000" dirty="0" smtClean="0">
                <a:latin typeface="+mn-lt"/>
              </a:rPr>
              <a:t> e </a:t>
            </a:r>
            <a:r>
              <a:rPr lang="en-GB" sz="2000" dirty="0" err="1" smtClean="0">
                <a:latin typeface="+mn-lt"/>
              </a:rPr>
              <a:t>zhvillimit</a:t>
            </a:r>
            <a:r>
              <a:rPr lang="en-GB" sz="2000" dirty="0" smtClean="0">
                <a:latin typeface="+mn-lt"/>
              </a:rPr>
              <a:t> me </a:t>
            </a:r>
            <a:r>
              <a:rPr lang="en-GB" sz="2000" dirty="0" err="1" smtClean="0">
                <a:latin typeface="+mn-lt"/>
              </a:rPr>
              <a:t>ndikimin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më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vogël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mjedisor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sesa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metodat</a:t>
            </a:r>
            <a:r>
              <a:rPr lang="en-GB" sz="2000" dirty="0" smtClean="0">
                <a:latin typeface="+mn-lt"/>
              </a:rPr>
              <a:t> '</a:t>
            </a:r>
            <a:r>
              <a:rPr lang="en-GB" sz="2000" dirty="0" err="1" smtClean="0">
                <a:latin typeface="+mn-lt"/>
              </a:rPr>
              <a:t>primare</a:t>
            </a:r>
            <a:r>
              <a:rPr lang="en-GB" sz="2000" dirty="0" smtClean="0">
                <a:latin typeface="+mn-lt"/>
              </a:rPr>
              <a:t>' </a:t>
            </a:r>
            <a:r>
              <a:rPr lang="en-GB" sz="2000" dirty="0" err="1" smtClean="0">
                <a:latin typeface="+mn-lt"/>
              </a:rPr>
              <a:t>apo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tradicionale</a:t>
            </a:r>
            <a:r>
              <a:rPr lang="en-GB" sz="2000" dirty="0" smtClean="0">
                <a:latin typeface="+mn-lt"/>
              </a:rPr>
              <a:t> (</a:t>
            </a:r>
            <a:r>
              <a:rPr lang="en-GB" sz="2000" dirty="0" err="1" smtClean="0">
                <a:latin typeface="+mn-lt"/>
              </a:rPr>
              <a:t>psh</a:t>
            </a:r>
            <a:r>
              <a:rPr lang="en-GB" sz="2000" dirty="0" smtClean="0">
                <a:latin typeface="+mn-lt"/>
              </a:rPr>
              <a:t>. </a:t>
            </a:r>
            <a:r>
              <a:rPr lang="en-GB" sz="2000" dirty="0" err="1" smtClean="0">
                <a:latin typeface="+mn-lt"/>
              </a:rPr>
              <a:t>mund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ndryshohet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rendi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i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zhvillimeve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apo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mundet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qe</a:t>
            </a:r>
            <a:r>
              <a:rPr lang="en-GB" sz="2000" dirty="0" smtClean="0">
                <a:latin typeface="+mn-lt"/>
              </a:rPr>
              <a:t>  </a:t>
            </a:r>
            <a:r>
              <a:rPr lang="en-GB" sz="2000" dirty="0" err="1" smtClean="0">
                <a:latin typeface="+mn-lt"/>
              </a:rPr>
              <a:t>zhvillimi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i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propozuar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planifikohet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në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një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mënyrë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tjetër</a:t>
            </a:r>
            <a:r>
              <a:rPr lang="en-GB" sz="2000" dirty="0" smtClean="0">
                <a:latin typeface="+mn-lt"/>
              </a:rPr>
              <a:t>, p.sh.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zhvillohet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në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një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periudhë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më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gjatë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kohore</a:t>
            </a:r>
            <a:r>
              <a:rPr lang="en-GB" sz="2000" dirty="0" smtClean="0">
                <a:latin typeface="+mn-lt"/>
              </a:rPr>
              <a:t>)?</a:t>
            </a:r>
            <a:endParaRPr lang="en-US" sz="2000" dirty="0" smtClean="0">
              <a:latin typeface="+mn-lt"/>
            </a:endParaRPr>
          </a:p>
          <a:p>
            <a:pPr algn="just"/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 rot="1797611">
            <a:off x="7186789" y="-87860"/>
            <a:ext cx="810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?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29200" y="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. . .?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 rot="19271779">
            <a:off x="7262989" y="3645940"/>
            <a:ext cx="810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?</a:t>
            </a:r>
            <a:endParaRPr lang="en-US" b="1" dirty="0"/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algn="just"/>
            <a:r>
              <a:rPr lang="en-US" b="1" dirty="0" err="1" smtClean="0">
                <a:latin typeface="+mn-lt"/>
              </a:rPr>
              <a:t>Procesi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i</a:t>
            </a:r>
            <a:r>
              <a:rPr lang="en-US" b="1" dirty="0" smtClean="0">
                <a:latin typeface="+mn-lt"/>
              </a:rPr>
              <a:t> VSM</a:t>
            </a:r>
            <a:r>
              <a:rPr lang="en-US" dirty="0" smtClean="0">
                <a:latin typeface="+mn-lt"/>
              </a:rPr>
              <a:t>-</a:t>
            </a:r>
            <a:r>
              <a:rPr lang="en-US" dirty="0" err="1" smtClean="0">
                <a:latin typeface="+mn-lt"/>
              </a:rPr>
              <a:t>së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kryesisht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duhet</a:t>
            </a:r>
            <a:r>
              <a:rPr lang="en-US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përqëndrohet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në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tendencat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bazë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dhe</a:t>
            </a:r>
            <a:r>
              <a:rPr lang="en-US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vlerësojë</a:t>
            </a:r>
            <a:r>
              <a:rPr lang="en-US" dirty="0" smtClean="0">
                <a:latin typeface="+mn-lt"/>
              </a:rPr>
              <a:t> se </a:t>
            </a:r>
            <a:r>
              <a:rPr lang="en-US" dirty="0" err="1" smtClean="0">
                <a:latin typeface="+mn-lt"/>
              </a:rPr>
              <a:t>sa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janë</a:t>
            </a:r>
            <a:r>
              <a:rPr lang="en-US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mundësitë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që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tendencat</a:t>
            </a:r>
            <a:r>
              <a:rPr lang="en-US" b="1" dirty="0" smtClean="0">
                <a:latin typeface="+mn-lt"/>
              </a:rPr>
              <a:t> e </a:t>
            </a:r>
            <a:r>
              <a:rPr lang="en-US" b="1" dirty="0" err="1" smtClean="0">
                <a:latin typeface="+mn-lt"/>
              </a:rPr>
              <a:t>ardhshme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mund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preken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nga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implementimi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i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planit</a:t>
            </a:r>
            <a:r>
              <a:rPr lang="en-US" b="1" dirty="0" smtClean="0">
                <a:latin typeface="+mn-lt"/>
              </a:rPr>
              <a:t> / </a:t>
            </a:r>
            <a:r>
              <a:rPr lang="en-US" b="1" dirty="0" err="1" smtClean="0">
                <a:latin typeface="+mn-lt"/>
              </a:rPr>
              <a:t>programit</a:t>
            </a:r>
            <a:r>
              <a:rPr lang="en-US" dirty="0" smtClean="0">
                <a:latin typeface="+mn-lt"/>
              </a:rPr>
              <a:t>.</a:t>
            </a:r>
          </a:p>
          <a:p>
            <a:pPr algn="just"/>
            <a:endParaRPr lang="en-US" dirty="0" smtClean="0">
              <a:latin typeface="+mn-lt"/>
            </a:endParaRPr>
          </a:p>
          <a:p>
            <a:pPr algn="just"/>
            <a:r>
              <a:rPr lang="en-US" b="1" dirty="0" err="1" smtClean="0">
                <a:latin typeface="+mn-lt"/>
              </a:rPr>
              <a:t>Ndikimet</a:t>
            </a:r>
            <a:r>
              <a:rPr lang="en-US" b="1" dirty="0" smtClean="0">
                <a:latin typeface="+mn-lt"/>
              </a:rPr>
              <a:t> e </a:t>
            </a:r>
            <a:r>
              <a:rPr lang="en-US" b="1" dirty="0" err="1" smtClean="0">
                <a:latin typeface="+mn-lt"/>
              </a:rPr>
              <a:t>parashikuara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alternativave</a:t>
            </a:r>
            <a:r>
              <a:rPr lang="en-US" b="1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duhet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krahasohen</a:t>
            </a:r>
            <a:r>
              <a:rPr lang="en-US" b="1" dirty="0" smtClean="0">
                <a:latin typeface="+mn-lt"/>
              </a:rPr>
              <a:t> me </a:t>
            </a:r>
            <a:r>
              <a:rPr lang="en-US" b="1" dirty="0" err="1" smtClean="0">
                <a:latin typeface="+mn-lt"/>
              </a:rPr>
              <a:t>mundshmërinë</a:t>
            </a:r>
            <a:r>
              <a:rPr lang="en-US" b="1" dirty="0" smtClean="0">
                <a:latin typeface="+mn-lt"/>
              </a:rPr>
              <a:t> e </a:t>
            </a:r>
            <a:r>
              <a:rPr lang="en-US" b="1" dirty="0" err="1" smtClean="0">
                <a:latin typeface="+mn-lt"/>
              </a:rPr>
              <a:t>evolimit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tyre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në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ardhmen</a:t>
            </a:r>
            <a:r>
              <a:rPr lang="en-US" dirty="0" smtClean="0">
                <a:latin typeface="+mn-lt"/>
              </a:rPr>
              <a:t>, </a:t>
            </a:r>
            <a:r>
              <a:rPr lang="en-US" dirty="0" err="1" smtClean="0">
                <a:latin typeface="+mn-lt"/>
              </a:rPr>
              <a:t>për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siguruar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renditjen</a:t>
            </a:r>
            <a:r>
              <a:rPr lang="en-US" dirty="0" smtClean="0">
                <a:latin typeface="+mn-lt"/>
              </a:rPr>
              <a:t> e </a:t>
            </a:r>
            <a:r>
              <a:rPr lang="en-US" dirty="0" err="1" smtClean="0">
                <a:latin typeface="+mn-lt"/>
              </a:rPr>
              <a:t>tyre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nga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pikëpamja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mjedisore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dhe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efektet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shëndetësore</a:t>
            </a:r>
            <a:r>
              <a:rPr lang="en-US" dirty="0" smtClean="0">
                <a:latin typeface="+mn-lt"/>
              </a:rPr>
              <a:t>.</a:t>
            </a:r>
            <a:endParaRPr lang="en-US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7400" y="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. . .</a:t>
            </a:r>
            <a:endParaRPr lang="en-US" b="1" dirty="0"/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382000" cy="838200"/>
          </a:xfrm>
        </p:spPr>
        <p:txBody>
          <a:bodyPr/>
          <a:lstStyle/>
          <a:p>
            <a:pPr algn="just"/>
            <a:r>
              <a:rPr lang="en-US" sz="2400" b="1" dirty="0" err="1" smtClean="0">
                <a:latin typeface="+mn-lt"/>
              </a:rPr>
              <a:t>Për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secilën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nga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çështjet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kyçe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identifikuara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në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fazën</a:t>
            </a:r>
            <a:r>
              <a:rPr lang="en-US" sz="2400" b="1" dirty="0" smtClean="0">
                <a:latin typeface="+mn-lt"/>
              </a:rPr>
              <a:t> “scoping” </a:t>
            </a:r>
            <a:r>
              <a:rPr lang="en-US" sz="2400" b="1" dirty="0" err="1" smtClean="0">
                <a:latin typeface="+mn-lt"/>
              </a:rPr>
              <a:t>mund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propozohen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për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t'u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kryer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hapat</a:t>
            </a:r>
            <a:r>
              <a:rPr lang="en-US" sz="2400" b="1" dirty="0" smtClean="0">
                <a:latin typeface="+mn-lt"/>
              </a:rPr>
              <a:t> e </a:t>
            </a:r>
            <a:r>
              <a:rPr lang="en-US" sz="2400" b="1" dirty="0" err="1" smtClean="0">
                <a:latin typeface="+mn-lt"/>
              </a:rPr>
              <a:t>mëposhtëm</a:t>
            </a:r>
            <a:r>
              <a:rPr lang="en-US" sz="2400" b="1" dirty="0" smtClean="0">
                <a:latin typeface="+mn-lt"/>
              </a:rPr>
              <a:t>:</a:t>
            </a:r>
            <a:endParaRPr lang="en-US" sz="24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8915400" cy="4724400"/>
          </a:xfrm>
        </p:spPr>
        <p:txBody>
          <a:bodyPr/>
          <a:lstStyle/>
          <a:p>
            <a:pPr marL="514350" indent="-514350" algn="just">
              <a:buAutoNum type="arabicPeriod"/>
            </a:pPr>
            <a:r>
              <a:rPr lang="en-US" sz="2000" b="1" dirty="0" err="1" smtClean="0">
                <a:latin typeface="+mn-lt"/>
              </a:rPr>
              <a:t>Identifikimi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i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atyre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komponenteve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planit</a:t>
            </a:r>
            <a:r>
              <a:rPr lang="en-US" sz="2000" b="1" dirty="0" smtClean="0">
                <a:latin typeface="+mn-lt"/>
              </a:rPr>
              <a:t> / </a:t>
            </a:r>
            <a:r>
              <a:rPr lang="en-US" sz="2000" b="1" dirty="0" err="1" smtClean="0">
                <a:latin typeface="+mn-lt"/>
              </a:rPr>
              <a:t>programit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propozuar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(p.sh. </a:t>
            </a:r>
            <a:r>
              <a:rPr lang="en-US" sz="2000" dirty="0" err="1" smtClean="0">
                <a:latin typeface="+mn-lt"/>
              </a:rPr>
              <a:t>projekte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individuale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ose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grupimeve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projekteve</a:t>
            </a:r>
            <a:r>
              <a:rPr lang="en-US" sz="2000" dirty="0" smtClean="0">
                <a:latin typeface="+mn-lt"/>
              </a:rPr>
              <a:t>)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cilat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mund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kenë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efekte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rëndësishme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në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çështje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caktuara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mjedisit</a:t>
            </a:r>
            <a:r>
              <a:rPr lang="en-US" sz="2000" b="1" dirty="0" smtClean="0">
                <a:latin typeface="+mn-lt"/>
              </a:rPr>
              <a:t>.</a:t>
            </a:r>
          </a:p>
          <a:p>
            <a:pPr marL="514350" indent="-514350">
              <a:buAutoNum type="arabicPeriod"/>
            </a:pPr>
            <a:endParaRPr lang="en-US" sz="2000" dirty="0" smtClean="0">
              <a:latin typeface="+mn-lt"/>
            </a:endParaRPr>
          </a:p>
          <a:p>
            <a:pPr marL="514350" indent="-514350" algn="just">
              <a:buAutoNum type="arabicPeriod"/>
            </a:pPr>
            <a:r>
              <a:rPr lang="en-US" sz="2000" b="1" dirty="0" err="1" smtClean="0">
                <a:latin typeface="+mn-lt"/>
              </a:rPr>
              <a:t>Përshkrimi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i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ndikimeve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seicilit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prej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këtyre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komponentëve</a:t>
            </a:r>
            <a:r>
              <a:rPr lang="en-US" sz="2000" b="1" dirty="0" smtClean="0">
                <a:latin typeface="+mn-lt"/>
              </a:rPr>
              <a:t>. </a:t>
            </a:r>
          </a:p>
          <a:p>
            <a:pPr marL="514350" indent="-514350" algn="just">
              <a:buNone/>
            </a:pPr>
            <a:r>
              <a:rPr lang="en-US" sz="2000" dirty="0" smtClean="0">
                <a:latin typeface="+mn-lt"/>
              </a:rPr>
              <a:t>	</a:t>
            </a:r>
            <a:r>
              <a:rPr lang="en-US" sz="2000" dirty="0" err="1" smtClean="0">
                <a:latin typeface="+mn-lt"/>
              </a:rPr>
              <a:t>Parashikimet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nuk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duhet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jenë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shprehur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terma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sasiorë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megjithatë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ndikimet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duhet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përshkruhen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drejtim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:</a:t>
            </a:r>
          </a:p>
          <a:p>
            <a:pPr marL="514350" indent="-514350">
              <a:buAutoNum type="arabicPeriod"/>
            </a:pPr>
            <a:endParaRPr lang="en-US" sz="2000" dirty="0" smtClean="0">
              <a:latin typeface="+mn-lt"/>
            </a:endParaRPr>
          </a:p>
          <a:p>
            <a:pPr marL="457200" lvl="1" indent="-228600">
              <a:spcBef>
                <a:spcPts val="200"/>
              </a:spcBef>
              <a:buFont typeface="Arial" pitchFamily="34" charset="0"/>
              <a:buChar char="•"/>
            </a:pPr>
            <a:r>
              <a:rPr lang="en-US" sz="2000" dirty="0" err="1" smtClean="0">
                <a:latin typeface="+mn-lt"/>
              </a:rPr>
              <a:t>Karakterit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rrezikut</a:t>
            </a:r>
            <a:r>
              <a:rPr lang="en-US" sz="2000" dirty="0" smtClean="0">
                <a:latin typeface="+mn-lt"/>
              </a:rPr>
              <a:t> / </a:t>
            </a:r>
            <a:r>
              <a:rPr lang="en-US" sz="2000" dirty="0" err="1" smtClean="0">
                <a:latin typeface="+mn-lt"/>
              </a:rPr>
              <a:t>ndikimit</a:t>
            </a:r>
            <a:r>
              <a:rPr lang="en-US" sz="2000" dirty="0" smtClean="0">
                <a:latin typeface="+mn-lt"/>
              </a:rPr>
              <a:t> (</a:t>
            </a:r>
            <a:r>
              <a:rPr lang="en-US" sz="2000" dirty="0" err="1" smtClean="0">
                <a:latin typeface="+mn-lt"/>
              </a:rPr>
              <a:t>çfarë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saktësisht</a:t>
            </a:r>
            <a:r>
              <a:rPr lang="en-US" sz="2000" dirty="0" smtClean="0">
                <a:latin typeface="+mn-lt"/>
              </a:rPr>
              <a:t> e </a:t>
            </a:r>
            <a:r>
              <a:rPr lang="en-US" sz="2000" dirty="0" err="1" smtClean="0">
                <a:latin typeface="+mn-lt"/>
              </a:rPr>
              <a:t>shkakton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këtë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rrezik</a:t>
            </a:r>
            <a:r>
              <a:rPr lang="en-US" sz="2000" dirty="0" smtClean="0">
                <a:latin typeface="+mn-lt"/>
              </a:rPr>
              <a:t> / </a:t>
            </a:r>
            <a:r>
              <a:rPr lang="en-US" sz="2000" dirty="0" err="1" smtClean="0">
                <a:latin typeface="+mn-lt"/>
              </a:rPr>
              <a:t>ndikim</a:t>
            </a:r>
            <a:r>
              <a:rPr lang="en-US" sz="2000" dirty="0" smtClean="0">
                <a:latin typeface="+mn-lt"/>
              </a:rPr>
              <a:t>)</a:t>
            </a:r>
          </a:p>
          <a:p>
            <a:pPr marL="457200" lvl="1" indent="-228600">
              <a:spcBef>
                <a:spcPts val="200"/>
              </a:spcBef>
              <a:buFont typeface="Arial" pitchFamily="34" charset="0"/>
              <a:buChar char="•"/>
            </a:pPr>
            <a:r>
              <a:rPr lang="it-IT" sz="2000" dirty="0" smtClean="0">
                <a:latin typeface="+mn-lt"/>
              </a:rPr>
              <a:t>Probabilitetit dhe pasigurisë kyçe</a:t>
            </a:r>
          </a:p>
          <a:p>
            <a:pPr marL="457200" lvl="1" indent="-228600">
              <a:spcBef>
                <a:spcPts val="200"/>
              </a:spcBef>
              <a:buFont typeface="Arial" pitchFamily="34" charset="0"/>
              <a:buChar char="•"/>
            </a:pPr>
            <a:r>
              <a:rPr lang="en-US" sz="2000" dirty="0" err="1" smtClean="0">
                <a:latin typeface="+mn-lt"/>
              </a:rPr>
              <a:t>Shkallës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gjeografike</a:t>
            </a:r>
            <a:r>
              <a:rPr lang="en-US" sz="2000" dirty="0" smtClean="0">
                <a:latin typeface="+mn-lt"/>
              </a:rPr>
              <a:t> - </a:t>
            </a:r>
            <a:r>
              <a:rPr lang="en-US" sz="2000" dirty="0" err="1" smtClean="0">
                <a:latin typeface="+mn-lt"/>
              </a:rPr>
              <a:t>zonat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gjeografike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prekura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drejtpërdrejt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dhe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tërthorazi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që</a:t>
            </a:r>
            <a:r>
              <a:rPr lang="en-US" sz="2000" dirty="0" smtClean="0">
                <a:latin typeface="+mn-lt"/>
              </a:rPr>
              <a:t> do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kenë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një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shqetësim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veçantë</a:t>
            </a:r>
            <a:endParaRPr lang="en-US" sz="2000" dirty="0" smtClean="0">
              <a:latin typeface="+mn-lt"/>
            </a:endParaRPr>
          </a:p>
          <a:p>
            <a:pPr marL="457200" lvl="1" indent="-228600">
              <a:spcBef>
                <a:spcPts val="200"/>
              </a:spcBef>
              <a:buFont typeface="Arial" pitchFamily="34" charset="0"/>
              <a:buChar char="•"/>
            </a:pPr>
            <a:r>
              <a:rPr lang="en-US" sz="2000" dirty="0" err="1" smtClean="0">
                <a:latin typeface="+mn-lt"/>
              </a:rPr>
              <a:t>Kohëzgjatjes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së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ndikimit</a:t>
            </a:r>
            <a:r>
              <a:rPr lang="en-US" sz="2000" dirty="0" smtClean="0">
                <a:latin typeface="+mn-lt"/>
              </a:rPr>
              <a:t> (</a:t>
            </a:r>
            <a:r>
              <a:rPr lang="en-US" sz="2000" dirty="0" err="1" smtClean="0">
                <a:latin typeface="+mn-lt"/>
              </a:rPr>
              <a:t>afatshkurtër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afatgjatë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i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përhershëm</a:t>
            </a:r>
            <a:r>
              <a:rPr lang="en-US" sz="2000" dirty="0" smtClean="0">
                <a:latin typeface="+mn-lt"/>
              </a:rPr>
              <a:t>)</a:t>
            </a:r>
          </a:p>
          <a:p>
            <a:pPr marL="457200" lvl="1" indent="-228600">
              <a:spcBef>
                <a:spcPts val="200"/>
              </a:spcBef>
              <a:buFont typeface="Arial" pitchFamily="34" charset="0"/>
              <a:buChar char="•"/>
            </a:pPr>
            <a:r>
              <a:rPr lang="en-US" sz="2000" dirty="0" err="1" smtClean="0">
                <a:latin typeface="+mn-lt"/>
              </a:rPr>
              <a:t>Shqetësimet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kryesore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lidhura</a:t>
            </a:r>
            <a:r>
              <a:rPr lang="en-US" sz="2000" dirty="0" smtClean="0">
                <a:latin typeface="+mn-lt"/>
              </a:rPr>
              <a:t> me </a:t>
            </a:r>
            <a:r>
              <a:rPr lang="en-US" sz="2000" dirty="0" err="1" smtClean="0">
                <a:latin typeface="+mn-lt"/>
              </a:rPr>
              <a:t>këtë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ndikim</a:t>
            </a:r>
            <a:endParaRPr lang="en-US" sz="2000" dirty="0" smtClean="0">
              <a:latin typeface="+mn-lt"/>
            </a:endParaRPr>
          </a:p>
          <a:p>
            <a:pPr marL="514350" indent="-514350">
              <a:buNone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867400" y="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. . .</a:t>
            </a:r>
            <a:endParaRPr lang="en-US" b="1" dirty="0"/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/>
          <a:lstStyle/>
          <a:p>
            <a:pPr indent="-228600">
              <a:buNone/>
              <a:tabLst>
                <a:tab pos="342900" algn="l"/>
                <a:tab pos="571500" algn="l"/>
              </a:tabLst>
            </a:pPr>
            <a:r>
              <a:rPr lang="en-US" sz="2000" dirty="0" smtClean="0"/>
              <a:t>3</a:t>
            </a:r>
            <a:r>
              <a:rPr lang="en-US" sz="2000" b="1" dirty="0" smtClean="0"/>
              <a:t>.		</a:t>
            </a:r>
            <a:r>
              <a:rPr lang="en-US" sz="2400" b="1" dirty="0" err="1" smtClean="0">
                <a:latin typeface="+mn-lt"/>
              </a:rPr>
              <a:t>Identifikimi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i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masave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zbutëse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mundshme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dhe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zgjerimi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i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opsioneve</a:t>
            </a:r>
            <a:r>
              <a:rPr lang="en-US" sz="2400" dirty="0" smtClean="0">
                <a:latin typeface="+mn-lt"/>
              </a:rPr>
              <a:t>. </a:t>
            </a:r>
          </a:p>
          <a:p>
            <a:pPr indent="-228600">
              <a:buNone/>
              <a:tabLst>
                <a:tab pos="342900" algn="l"/>
              </a:tabLst>
            </a:pPr>
            <a:endParaRPr lang="en-US" sz="2400" dirty="0" smtClean="0">
              <a:latin typeface="+mn-lt"/>
            </a:endParaRPr>
          </a:p>
          <a:p>
            <a:pPr indent="-228600" algn="just">
              <a:buNone/>
              <a:tabLst>
                <a:tab pos="342900" algn="l"/>
              </a:tabLst>
            </a:pPr>
            <a:r>
              <a:rPr lang="en-US" sz="2400" dirty="0" smtClean="0">
                <a:latin typeface="+mn-lt"/>
              </a:rPr>
              <a:t>4. </a:t>
            </a:r>
            <a:r>
              <a:rPr lang="en-US" sz="2400" b="1" dirty="0" err="1" smtClean="0">
                <a:latin typeface="+mn-lt"/>
              </a:rPr>
              <a:t>Përmbledhja</a:t>
            </a:r>
            <a:r>
              <a:rPr lang="en-US" sz="2400" b="1" dirty="0" smtClean="0">
                <a:latin typeface="+mn-lt"/>
              </a:rPr>
              <a:t> e </a:t>
            </a:r>
            <a:r>
              <a:rPr lang="en-US" sz="2400" b="1" dirty="0" err="1" smtClean="0">
                <a:latin typeface="+mn-lt"/>
              </a:rPr>
              <a:t>efekteve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kumulative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gjithë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komponentëve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planit</a:t>
            </a:r>
            <a:r>
              <a:rPr lang="en-US" sz="2400" b="1" dirty="0" smtClean="0">
                <a:latin typeface="+mn-lt"/>
              </a:rPr>
              <a:t> / </a:t>
            </a:r>
            <a:r>
              <a:rPr lang="en-US" sz="2400" b="1" dirty="0" err="1" smtClean="0">
                <a:latin typeface="+mn-lt"/>
              </a:rPr>
              <a:t>programin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që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mund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kenë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ndikime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rëndësishme</a:t>
            </a:r>
            <a:r>
              <a:rPr lang="en-US" sz="2400" b="1" dirty="0" smtClean="0">
                <a:latin typeface="+mn-lt"/>
              </a:rPr>
              <a:t> negative </a:t>
            </a:r>
            <a:r>
              <a:rPr lang="en-US" sz="2400" b="1" dirty="0" err="1" smtClean="0">
                <a:latin typeface="+mn-lt"/>
              </a:rPr>
              <a:t>ose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pozitive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çështjen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mjedisore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përkatëse</a:t>
            </a:r>
            <a:r>
              <a:rPr lang="en-US" sz="2400" dirty="0" smtClean="0">
                <a:latin typeface="+mn-lt"/>
              </a:rPr>
              <a:t>.</a:t>
            </a:r>
          </a:p>
          <a:p>
            <a:pPr algn="just">
              <a:buNone/>
            </a:pPr>
            <a:endParaRPr lang="en-US" sz="2400" dirty="0" smtClean="0">
              <a:latin typeface="+mn-lt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400" b="1" dirty="0" err="1" smtClean="0">
                <a:latin typeface="+mn-lt"/>
              </a:rPr>
              <a:t>Gjatë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procesit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VSM-</a:t>
            </a:r>
            <a:r>
              <a:rPr lang="en-US" sz="2400" b="1" dirty="0" err="1" smtClean="0">
                <a:latin typeface="+mn-lt"/>
              </a:rPr>
              <a:t>së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mund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jepen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sugjerime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strategjike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që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mund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merren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parasysh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gjatë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përzgjedhjes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së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alternativës</a:t>
            </a:r>
            <a:r>
              <a:rPr lang="en-US" sz="2400" b="1" dirty="0" smtClean="0">
                <a:latin typeface="+mn-lt"/>
              </a:rPr>
              <a:t> (p.sh. duke </a:t>
            </a:r>
            <a:r>
              <a:rPr lang="en-US" sz="2400" b="1" dirty="0" err="1" smtClean="0">
                <a:latin typeface="+mn-lt"/>
              </a:rPr>
              <a:t>zëvendësuar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lidhjen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rrugore</a:t>
            </a:r>
            <a:r>
              <a:rPr lang="en-US" sz="2400" b="1" dirty="0" smtClean="0">
                <a:latin typeface="+mn-lt"/>
              </a:rPr>
              <a:t> me </a:t>
            </a:r>
            <a:r>
              <a:rPr lang="en-US" sz="2400" b="1" dirty="0" err="1" smtClean="0">
                <a:latin typeface="+mn-lt"/>
              </a:rPr>
              <a:t>hekurudhë</a:t>
            </a:r>
            <a:r>
              <a:rPr lang="en-US" sz="2400" b="1" dirty="0" smtClean="0">
                <a:latin typeface="+mn-lt"/>
              </a:rPr>
              <a:t>) </a:t>
            </a:r>
            <a:r>
              <a:rPr lang="en-US" sz="2400" b="1" dirty="0" err="1" smtClean="0">
                <a:latin typeface="+mn-lt"/>
              </a:rPr>
              <a:t>ose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ndryshimet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në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dizajnin</a:t>
            </a:r>
            <a:r>
              <a:rPr lang="en-US" sz="2400" b="1" dirty="0" smtClean="0">
                <a:latin typeface="+mn-lt"/>
              </a:rPr>
              <a:t> e </a:t>
            </a:r>
            <a:r>
              <a:rPr lang="en-US" sz="2400" b="1" dirty="0" err="1" smtClean="0">
                <a:latin typeface="+mn-lt"/>
              </a:rPr>
              <a:t>përgjithshëm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një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propozimi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caktuar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të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zhvillimit</a:t>
            </a:r>
            <a:r>
              <a:rPr lang="en-US" sz="2400" b="1" dirty="0" smtClean="0">
                <a:latin typeface="+mn-lt"/>
              </a:rPr>
              <a:t>…</a:t>
            </a:r>
            <a:r>
              <a:rPr lang="en-US" sz="2400" b="1" dirty="0" err="1" smtClean="0">
                <a:latin typeface="+mn-lt"/>
              </a:rPr>
              <a:t>etj</a:t>
            </a:r>
            <a:r>
              <a:rPr lang="en-US" sz="2400" b="1" dirty="0" smtClean="0">
                <a:latin typeface="+mn-lt"/>
              </a:rPr>
              <a:t>…</a:t>
            </a:r>
            <a:endParaRPr lang="en-US" sz="24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7400" y="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. . .</a:t>
            </a:r>
            <a:endParaRPr lang="en-US" b="1" dirty="0"/>
          </a:p>
        </p:txBody>
      </p: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</TotalTime>
  <Words>989</Words>
  <Application>Microsoft Office PowerPoint</Application>
  <PresentationFormat>On-screen Show (4:3)</PresentationFormat>
  <Paragraphs>98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 ANALIZA E NDIKIMEVE DHE MASAT ZBUTËSE  (përfshirë dhe monitorimin)</vt:lpstr>
      <vt:lpstr>QËLLIMI</vt:lpstr>
      <vt:lpstr>ARSYETIMI  VSM duhet të analizojë efektet me ndikim domethënës negativ si dhe efektet pozitive të planit, apo programit të propozuar. </vt:lpstr>
      <vt:lpstr>PËRQASJE DHE METODA</vt:lpstr>
      <vt:lpstr>PËRQASJE DHE METODA</vt:lpstr>
      <vt:lpstr>Slide 6</vt:lpstr>
      <vt:lpstr>Slide 7</vt:lpstr>
      <vt:lpstr>Për secilën nga çështjet kyçe të identifikuara në fazën “scoping” mund të propozohen për t'u kryer hapat e mëposhtëm:</vt:lpstr>
      <vt:lpstr>Slide 9</vt:lpstr>
      <vt:lpstr>MONITORIMI</vt:lpstr>
      <vt:lpstr>Kuadri ligjor kombëtar</vt:lpstr>
      <vt:lpstr>KËSHILLA</vt:lpstr>
      <vt:lpstr>Pyetje për pergjigje: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eduart.cani@live.com</dc:creator>
  <cp:lastModifiedBy>SILVAMINA</cp:lastModifiedBy>
  <cp:revision>130</cp:revision>
  <dcterms:created xsi:type="dcterms:W3CDTF">2014-01-26T19:49:37Z</dcterms:created>
  <dcterms:modified xsi:type="dcterms:W3CDTF">2015-03-11T20:15:18Z</dcterms:modified>
</cp:coreProperties>
</file>