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1" r:id="rId3"/>
    <p:sldId id="300" r:id="rId4"/>
    <p:sldId id="257" r:id="rId5"/>
    <p:sldId id="302" r:id="rId6"/>
    <p:sldId id="299" r:id="rId7"/>
    <p:sldId id="301" r:id="rId8"/>
    <p:sldId id="291" r:id="rId9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74" y="-96"/>
      </p:cViewPr>
      <p:guideLst>
        <p:guide orient="horz" pos="3129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064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5754DB-9862-434A-A076-51DA66B745EE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064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53C5C9-E889-4E08-B76F-33BB2AE81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064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7C4DF2E3-F3CE-4A2F-9F53-0C8FF55FCFC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65" y="4718094"/>
            <a:ext cx="5434370" cy="4468792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064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F798AFC2-C387-43B4-9829-91860E29B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B2CC-B367-41E6-9A34-C825951F58F4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2F7B-FA17-4642-A771-EB6A3FDE4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7D017-4987-452C-991D-6CCE134CAFE6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CDE8-6F85-436F-9E9F-EA7251BBF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43C1-F81C-4EDD-A3B2-A40B8FBA1CB3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2ABD-3964-439A-B486-067964FE9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1FAF-1FA0-4226-A4D7-FC483A4FE22D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3FF3-FC54-40D5-B3D8-1FED8CB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20CD4-5A37-40FA-B73E-8DF2F5015E7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2FDA-EA80-475B-B731-1F9DC886F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4592-CDBA-4051-9ADB-8695A5D699B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D5B56-ACE0-4619-8245-7414731B9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F122-8836-4024-8A2F-3C5E374842B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A49C-BCB6-4900-B3D3-9CDF8C98B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2DDB1-AD8A-470D-8AEC-A934112208B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5593-2427-4506-9C53-0CEDFD67E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2126-C6A0-4292-ABD8-B190A2DD21C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4C15A-0252-4DF4-8C54-1F70090BF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879E-20EF-421C-AE18-8FD083AFD941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AF2D-BDBB-43FE-86AC-03000A62A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AFA1-A355-4C28-83F1-B1A1DCB59B8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5BA4-146C-483B-BC2E-1BD9738B26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0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129D9-32B5-4B16-9026-4018950B5B57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E72F2-7001-4B3F-8894-7F725841E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81200"/>
            <a:ext cx="8458200" cy="3508375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>
                <a:latin typeface="+mn-lt"/>
              </a:rPr>
              <a:t>BAZA LIGJORE </a:t>
            </a:r>
            <a:br>
              <a:rPr lang="en-US" altLang="en-US" dirty="0" smtClean="0">
                <a:latin typeface="+mn-lt"/>
              </a:rPr>
            </a:br>
            <a:r>
              <a:rPr lang="en-US" altLang="en-US" dirty="0" smtClean="0">
                <a:latin typeface="+mn-lt"/>
              </a:rPr>
              <a:t>VSM NE SHQIPËRI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altLang="en-US" sz="4000" b="1" dirty="0" smtClean="0"/>
              <a:t/>
            </a:r>
            <a:br>
              <a:rPr lang="en-US" altLang="en-US" sz="4000" b="1" dirty="0" smtClean="0"/>
            </a:br>
            <a:r>
              <a:rPr lang="en-US" altLang="en-US" sz="4000" b="1" dirty="0" smtClean="0"/>
              <a:t/>
            </a:r>
            <a:br>
              <a:rPr lang="en-US" altLang="en-US" sz="4000" b="1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dirty="0" smtClean="0"/>
              <a:t> 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276600" y="5181600"/>
            <a:ext cx="5715000" cy="1295400"/>
          </a:xfrm>
        </p:spPr>
        <p:txBody>
          <a:bodyPr>
            <a:normAutofit fontScale="85000" lnSpcReduction="20000"/>
          </a:bodyPr>
          <a:lstStyle/>
          <a:p>
            <a:pPr algn="r"/>
            <a:endParaRPr lang="en-US" sz="14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algn="r"/>
            <a:r>
              <a:rPr lang="en-US" sz="1600" b="1" dirty="0" smtClean="0">
                <a:latin typeface="+mn-lt"/>
                <a:cs typeface="Arial" charset="0"/>
              </a:rPr>
              <a:t>Alba THOMA</a:t>
            </a:r>
            <a:r>
              <a:rPr lang="en-US" sz="1400" b="1" dirty="0" smtClean="0">
                <a:latin typeface="+mn-lt"/>
                <a:cs typeface="Arial" charset="0"/>
              </a:rPr>
              <a:t/>
            </a:r>
            <a:br>
              <a:rPr lang="en-US" sz="1400" b="1" dirty="0" smtClean="0">
                <a:latin typeface="+mn-lt"/>
                <a:cs typeface="Arial" charset="0"/>
              </a:rPr>
            </a:br>
            <a:endParaRPr lang="en-US" sz="1400" b="1" dirty="0" smtClean="0">
              <a:latin typeface="+mn-lt"/>
              <a:cs typeface="Arial" charset="0"/>
            </a:endParaRPr>
          </a:p>
          <a:p>
            <a:pPr algn="r"/>
            <a:r>
              <a:rPr lang="en-US" sz="1400" dirty="0" err="1" smtClean="0">
                <a:latin typeface="+mn-lt"/>
                <a:cs typeface="Arial" charset="0"/>
              </a:rPr>
              <a:t>Drejtor</a:t>
            </a:r>
            <a:endParaRPr lang="en-US" sz="1400" dirty="0" smtClean="0">
              <a:latin typeface="+mn-lt"/>
              <a:cs typeface="Arial" charset="0"/>
            </a:endParaRPr>
          </a:p>
          <a:p>
            <a:pPr algn="r"/>
            <a:r>
              <a:rPr lang="en-US" sz="1400" dirty="0" err="1" smtClean="0">
                <a:latin typeface="+mn-lt"/>
                <a:cs typeface="Arial" charset="0"/>
              </a:rPr>
              <a:t>Drejtoria</a:t>
            </a:r>
            <a:r>
              <a:rPr lang="en-US" sz="1400" dirty="0" smtClean="0">
                <a:latin typeface="+mn-lt"/>
                <a:cs typeface="Arial" charset="0"/>
              </a:rPr>
              <a:t> </a:t>
            </a:r>
            <a:r>
              <a:rPr lang="en-US" sz="1400" dirty="0" err="1" smtClean="0">
                <a:latin typeface="+mn-lt"/>
                <a:cs typeface="Arial" charset="0"/>
              </a:rPr>
              <a:t>Juridike</a:t>
            </a:r>
            <a:endParaRPr lang="en-US" sz="1400" dirty="0" smtClean="0">
              <a:latin typeface="+mn-lt"/>
              <a:cs typeface="Arial" charset="0"/>
            </a:endParaRPr>
          </a:p>
          <a:p>
            <a:pPr algn="r"/>
            <a:r>
              <a:rPr lang="en-US" sz="1400" dirty="0" smtClean="0">
                <a:latin typeface="+mn-lt"/>
                <a:cs typeface="Arial" charset="0"/>
              </a:rPr>
              <a:t/>
            </a:r>
            <a:br>
              <a:rPr lang="en-US" sz="1400" dirty="0" smtClean="0">
                <a:latin typeface="+mn-lt"/>
                <a:cs typeface="Arial" charset="0"/>
              </a:rPr>
            </a:br>
            <a:r>
              <a:rPr lang="en-US" sz="1400" dirty="0" smtClean="0">
                <a:latin typeface="+mn-lt"/>
                <a:cs typeface="Arial" charset="0"/>
              </a:rPr>
              <a:t>MINISTRIA E MJEDISIT</a:t>
            </a:r>
          </a:p>
          <a:p>
            <a:pPr eaLnBrk="1" hangingPunct="1"/>
            <a:endParaRPr lang="en-US" alt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229600" cy="838200"/>
          </a:xfrm>
        </p:spPr>
        <p:txBody>
          <a:bodyPr/>
          <a:lstStyle/>
          <a:p>
            <a:pPr algn="r"/>
            <a:r>
              <a:rPr lang="en-US" altLang="en-US" sz="3200" b="1" dirty="0" smtClean="0">
                <a:latin typeface="+mn-lt"/>
              </a:rPr>
              <a:t/>
            </a:r>
            <a:br>
              <a:rPr lang="en-US" altLang="en-US" sz="3200" b="1" dirty="0" smtClean="0">
                <a:latin typeface="+mn-lt"/>
              </a:rPr>
            </a:br>
            <a:r>
              <a:rPr lang="en-US" altLang="en-US" sz="3200" b="1" dirty="0" smtClean="0">
                <a:latin typeface="+mn-lt"/>
              </a:rPr>
              <a:t>AKTET LIGJORE NDËRKOMBËTARE</a:t>
            </a:r>
            <a:endParaRPr lang="en-US" sz="3200" b="1" dirty="0" smtClean="0">
              <a:latin typeface="+mn-lt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715000"/>
          </a:xfrm>
        </p:spPr>
        <p:txBody>
          <a:bodyPr/>
          <a:lstStyle/>
          <a:p>
            <a:pPr marL="0" indent="0" algn="just">
              <a:buNone/>
            </a:pPr>
            <a:endParaRPr lang="en-GB" sz="3200" dirty="0" smtClean="0">
              <a:latin typeface="+mn-lt"/>
            </a:endParaRPr>
          </a:p>
          <a:p>
            <a:pPr marL="0" indent="0" algn="just">
              <a:buNone/>
            </a:pPr>
            <a:r>
              <a:rPr lang="en-GB" sz="3200" dirty="0" err="1" smtClean="0">
                <a:latin typeface="+mn-lt"/>
              </a:rPr>
              <a:t>Dokumentet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kryesore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ndërkombëtare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ligjore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për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smtClean="0">
                <a:latin typeface="+mn-lt"/>
              </a:rPr>
              <a:t>VSM-</a:t>
            </a:r>
            <a:r>
              <a:rPr lang="en-GB" sz="3200" dirty="0" err="1" smtClean="0">
                <a:latin typeface="+mn-lt"/>
              </a:rPr>
              <a:t>në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janë</a:t>
            </a:r>
            <a:r>
              <a:rPr lang="en-GB" sz="3200" dirty="0" smtClean="0">
                <a:latin typeface="+mn-lt"/>
              </a:rPr>
              <a:t>:</a:t>
            </a:r>
          </a:p>
          <a:p>
            <a:pPr marL="0" indent="0" algn="just">
              <a:buNone/>
            </a:pPr>
            <a:endParaRPr lang="en-GB" sz="2000" dirty="0" smtClean="0">
              <a:latin typeface="+mn-lt"/>
            </a:endParaRPr>
          </a:p>
          <a:p>
            <a:pPr marL="0" indent="0" algn="just">
              <a:buFont typeface="Wingdings" pitchFamily="2" charset="2"/>
              <a:buChar char="§"/>
            </a:pPr>
            <a:r>
              <a:rPr lang="en-GB" sz="3200" dirty="0" err="1" smtClean="0">
                <a:latin typeface="+mn-lt"/>
              </a:rPr>
              <a:t>Direktiva</a:t>
            </a:r>
            <a:r>
              <a:rPr lang="en-GB" sz="3200" dirty="0" smtClean="0">
                <a:latin typeface="+mn-lt"/>
              </a:rPr>
              <a:t> e </a:t>
            </a:r>
            <a:r>
              <a:rPr lang="en-GB" sz="3200" dirty="0" err="1" smtClean="0">
                <a:latin typeface="+mn-lt"/>
              </a:rPr>
              <a:t>Komisionit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Evropian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smtClean="0">
                <a:latin typeface="+mn-lt"/>
              </a:rPr>
              <a:t>2001/42 </a:t>
            </a:r>
            <a:r>
              <a:rPr lang="en-GB" sz="3200" dirty="0" smtClean="0">
                <a:latin typeface="+mn-lt"/>
              </a:rPr>
              <a:t>/ EC </a:t>
            </a:r>
            <a:r>
              <a:rPr lang="en-GB" sz="3200" dirty="0" err="1" smtClean="0">
                <a:latin typeface="+mn-lt"/>
              </a:rPr>
              <a:t>mbi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vlerësimin</a:t>
            </a:r>
            <a:r>
              <a:rPr lang="en-GB" sz="3200" dirty="0" smtClean="0">
                <a:latin typeface="+mn-lt"/>
              </a:rPr>
              <a:t> e </a:t>
            </a:r>
            <a:r>
              <a:rPr lang="en-GB" sz="3200" dirty="0" err="1" smtClean="0">
                <a:latin typeface="+mn-lt"/>
              </a:rPr>
              <a:t>efekteve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planeve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dhe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programeve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caktuara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në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mjedis</a:t>
            </a:r>
            <a:r>
              <a:rPr lang="en-GB" sz="3200" dirty="0" smtClean="0">
                <a:latin typeface="+mn-lt"/>
              </a:rPr>
              <a:t> (</a:t>
            </a:r>
            <a:r>
              <a:rPr lang="en-GB" sz="3200" dirty="0" err="1" smtClean="0">
                <a:latin typeface="+mn-lt"/>
              </a:rPr>
              <a:t>Direktiva</a:t>
            </a:r>
            <a:r>
              <a:rPr lang="en-GB" sz="3200" dirty="0" smtClean="0">
                <a:latin typeface="+mn-lt"/>
              </a:rPr>
              <a:t> VSM), </a:t>
            </a:r>
            <a:r>
              <a:rPr lang="en-GB" sz="3200" dirty="0" err="1" smtClean="0">
                <a:latin typeface="+mn-lt"/>
              </a:rPr>
              <a:t>dhe</a:t>
            </a:r>
            <a:endParaRPr lang="en-GB" sz="3200" dirty="0" smtClean="0">
              <a:latin typeface="+mn-lt"/>
            </a:endParaRPr>
          </a:p>
          <a:p>
            <a:pPr marL="0" indent="0" algn="just">
              <a:buFont typeface="Wingdings" pitchFamily="2" charset="2"/>
              <a:buChar char="§"/>
            </a:pPr>
            <a:endParaRPr lang="en-GB" sz="2000" dirty="0" smtClean="0">
              <a:latin typeface="+mn-lt"/>
            </a:endParaRPr>
          </a:p>
          <a:p>
            <a:pPr marL="0" indent="0" algn="just">
              <a:buFont typeface="Wingdings" pitchFamily="2" charset="2"/>
              <a:buChar char="§"/>
            </a:pPr>
            <a:r>
              <a:rPr lang="en-GB" sz="3200" dirty="0" err="1" smtClean="0">
                <a:latin typeface="+mn-lt"/>
              </a:rPr>
              <a:t>Protokolli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Vlerësimit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Strategjik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Mjedisor</a:t>
            </a:r>
            <a:r>
              <a:rPr lang="en-GB" sz="3200" dirty="0" smtClean="0">
                <a:latin typeface="+mn-lt"/>
              </a:rPr>
              <a:t> (</a:t>
            </a:r>
            <a:r>
              <a:rPr lang="en-GB" sz="3200" dirty="0" err="1" smtClean="0">
                <a:latin typeface="+mn-lt"/>
              </a:rPr>
              <a:t>i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quajtur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protokolli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i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Kievit</a:t>
            </a:r>
            <a:r>
              <a:rPr lang="en-GB" sz="3200" dirty="0" smtClean="0">
                <a:latin typeface="+mn-lt"/>
              </a:rPr>
              <a:t>)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Konventës</a:t>
            </a:r>
            <a:r>
              <a:rPr lang="en-GB" sz="3200" dirty="0" smtClean="0">
                <a:latin typeface="+mn-lt"/>
              </a:rPr>
              <a:t> Espoo </a:t>
            </a:r>
            <a:r>
              <a:rPr lang="en-GB" sz="3200" dirty="0" err="1" smtClean="0">
                <a:latin typeface="+mn-lt"/>
              </a:rPr>
              <a:t>të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smtClean="0">
                <a:latin typeface="+mn-lt"/>
              </a:rPr>
              <a:t>UNECE.</a:t>
            </a:r>
            <a:endParaRPr lang="en-US" sz="2000" dirty="0" smtClean="0"/>
          </a:p>
          <a:p>
            <a:pPr algn="just">
              <a:buNone/>
            </a:pPr>
            <a:endParaRPr lang="en-US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endParaRPr lang="en-US" sz="14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Arial" charset="0"/>
              <a:buNone/>
            </a:pPr>
            <a:endParaRPr lang="en-US" dirty="0" smtClean="0"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8229600" cy="838200"/>
          </a:xfrm>
        </p:spPr>
        <p:txBody>
          <a:bodyPr/>
          <a:lstStyle/>
          <a:p>
            <a:pPr algn="r"/>
            <a:r>
              <a:rPr lang="en-US" altLang="en-US" sz="3200" b="1" dirty="0" smtClean="0">
                <a:latin typeface="+mn-lt"/>
              </a:rPr>
              <a:t>AKTET LIGJORE NDËRKOMBËTARE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algn="just">
              <a:buNone/>
            </a:pPr>
            <a:r>
              <a:rPr lang="en-US" dirty="0" smtClean="0">
                <a:latin typeface="+mn-lt"/>
              </a:rPr>
              <a:t>    </a:t>
            </a:r>
            <a:r>
              <a:rPr lang="en-US" dirty="0" err="1" smtClean="0">
                <a:latin typeface="+mn-lt"/>
              </a:rPr>
              <a:t>Ekzistojnë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disa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dallime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mes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këtyre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dy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instrumenteve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ligjore</a:t>
            </a:r>
            <a:r>
              <a:rPr lang="en-US" dirty="0" smtClean="0">
                <a:latin typeface="+mn-lt"/>
              </a:rPr>
              <a:t>, duke </a:t>
            </a:r>
            <a:r>
              <a:rPr lang="en-US" dirty="0" err="1" smtClean="0">
                <a:latin typeface="+mn-lt"/>
              </a:rPr>
              <a:t>përfshirë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edhe</a:t>
            </a:r>
            <a:r>
              <a:rPr lang="en-US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shtrirjen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gjeografike</a:t>
            </a:r>
            <a:r>
              <a:rPr lang="en-US" dirty="0" smtClean="0">
                <a:latin typeface="+mn-lt"/>
              </a:rPr>
              <a:t> (</a:t>
            </a:r>
            <a:r>
              <a:rPr lang="en-US" dirty="0" err="1" smtClean="0">
                <a:latin typeface="+mn-lt"/>
              </a:rPr>
              <a:t>vendet</a:t>
            </a:r>
            <a:r>
              <a:rPr lang="en-US" dirty="0" smtClean="0">
                <a:latin typeface="+mn-lt"/>
              </a:rPr>
              <a:t> OKB-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shtetet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anëtare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BE </a:t>
            </a:r>
            <a:r>
              <a:rPr lang="en-US" dirty="0" err="1" smtClean="0">
                <a:latin typeface="+mn-lt"/>
              </a:rPr>
              <a:t>respektivisht</a:t>
            </a:r>
            <a:r>
              <a:rPr lang="en-US" dirty="0" smtClean="0">
                <a:latin typeface="+mn-lt"/>
              </a:rPr>
              <a:t>)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konsiderata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dhe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integrimi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shqetësimeve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mjedisore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në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përgatitjen</a:t>
            </a:r>
            <a:r>
              <a:rPr lang="en-US" b="1" dirty="0" smtClean="0">
                <a:latin typeface="+mn-lt"/>
              </a:rPr>
              <a:t> e </a:t>
            </a:r>
            <a:r>
              <a:rPr lang="en-US" b="1" dirty="0" err="1" smtClean="0">
                <a:latin typeface="+mn-lt"/>
              </a:rPr>
              <a:t>politikave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dhe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>
                <a:latin typeface="+mn-lt"/>
              </a:rPr>
              <a:t>legjislacionit</a:t>
            </a:r>
            <a:r>
              <a:rPr lang="en-US" dirty="0" smtClean="0">
                <a:latin typeface="+mn-lt"/>
              </a:rPr>
              <a:t>: </a:t>
            </a:r>
          </a:p>
          <a:p>
            <a:pPr algn="just">
              <a:buNone/>
            </a:pPr>
            <a:endParaRPr lang="en-US" dirty="0" smtClean="0">
              <a:latin typeface="+mn-lt"/>
            </a:endParaRPr>
          </a:p>
          <a:p>
            <a:pPr algn="just">
              <a:buFont typeface="Wingdings" pitchFamily="2" charset="2"/>
              <a:buChar char="§"/>
            </a:pPr>
            <a:r>
              <a:rPr lang="en-US" i="1" u="sng" dirty="0" err="1" smtClean="0">
                <a:latin typeface="+mn-lt"/>
              </a:rPr>
              <a:t>Direktiva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smtClean="0">
                <a:latin typeface="+mn-lt"/>
              </a:rPr>
              <a:t>VSM </a:t>
            </a:r>
            <a:r>
              <a:rPr lang="en-US" i="1" u="sng" dirty="0" err="1" smtClean="0">
                <a:latin typeface="+mn-lt"/>
              </a:rPr>
              <a:t>përcakton</a:t>
            </a:r>
            <a:r>
              <a:rPr lang="en-US" i="1" u="sng" dirty="0" smtClean="0">
                <a:latin typeface="+mn-lt"/>
              </a:rPr>
              <a:t> VSM </a:t>
            </a:r>
            <a:r>
              <a:rPr lang="en-US" i="1" u="sng" dirty="0" err="1" smtClean="0">
                <a:latin typeface="+mn-lt"/>
              </a:rPr>
              <a:t>vetëm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në</a:t>
            </a:r>
            <a:r>
              <a:rPr lang="en-US" i="1" u="sng" dirty="0" smtClean="0">
                <a:latin typeface="+mn-lt"/>
              </a:rPr>
              <a:t> planet </a:t>
            </a:r>
            <a:r>
              <a:rPr lang="en-US" i="1" u="sng" dirty="0" err="1" smtClean="0">
                <a:latin typeface="+mn-lt"/>
              </a:rPr>
              <a:t>dhe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programe</a:t>
            </a:r>
            <a:r>
              <a:rPr lang="en-US" dirty="0" smtClean="0">
                <a:latin typeface="+mn-lt"/>
              </a:rPr>
              <a:t>: </a:t>
            </a:r>
          </a:p>
          <a:p>
            <a:pPr algn="just">
              <a:buFont typeface="Wingdings" pitchFamily="2" charset="2"/>
              <a:buChar char="§"/>
            </a:pPr>
            <a:endParaRPr lang="en-US" sz="1400" dirty="0" smtClean="0">
              <a:latin typeface="+mn-lt"/>
            </a:endParaRPr>
          </a:p>
          <a:p>
            <a:pPr algn="just">
              <a:buFont typeface="Wingdings" pitchFamily="2" charset="2"/>
              <a:buChar char="§"/>
            </a:pPr>
            <a:r>
              <a:rPr lang="en-US" i="1" u="sng" dirty="0" err="1" smtClean="0">
                <a:latin typeface="+mn-lt"/>
              </a:rPr>
              <a:t>Protokolli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i</a:t>
            </a:r>
            <a:r>
              <a:rPr lang="en-US" i="1" u="sng" dirty="0" smtClean="0">
                <a:latin typeface="+mn-lt"/>
              </a:rPr>
              <a:t> VSM </a:t>
            </a:r>
            <a:r>
              <a:rPr lang="en-US" i="1" u="sng" dirty="0" err="1" smtClean="0">
                <a:latin typeface="+mn-lt"/>
              </a:rPr>
              <a:t>promovon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aplikimin</a:t>
            </a:r>
            <a:r>
              <a:rPr lang="en-US" i="1" u="sng" dirty="0" smtClean="0">
                <a:latin typeface="+mn-lt"/>
              </a:rPr>
              <a:t> e </a:t>
            </a:r>
            <a:r>
              <a:rPr lang="en-US" i="1" u="sng" dirty="0" err="1" smtClean="0">
                <a:latin typeface="+mn-lt"/>
              </a:rPr>
              <a:t>saj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edhe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në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politikat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dhe</a:t>
            </a:r>
            <a:r>
              <a:rPr lang="en-US" i="1" u="sng" dirty="0" smtClean="0">
                <a:latin typeface="+mn-lt"/>
              </a:rPr>
              <a:t> </a:t>
            </a:r>
            <a:r>
              <a:rPr lang="en-US" i="1" u="sng" dirty="0" err="1" smtClean="0">
                <a:latin typeface="+mn-lt"/>
              </a:rPr>
              <a:t>legjislacionin</a:t>
            </a:r>
            <a:r>
              <a:rPr lang="en-US" i="1" u="sng" dirty="0" smtClean="0">
                <a:latin typeface="+mn-lt"/>
              </a:rPr>
              <a:t>.</a:t>
            </a:r>
            <a:endParaRPr lang="en-US" i="1" u="sng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600200" y="152400"/>
            <a:ext cx="7391400" cy="838200"/>
          </a:xfrm>
        </p:spPr>
        <p:txBody>
          <a:bodyPr/>
          <a:lstStyle/>
          <a:p>
            <a:pPr algn="r" eaLnBrk="1" hangingPunct="1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GB" sz="3200" b="1" dirty="0" smtClean="0">
                <a:latin typeface="+mn-lt"/>
              </a:rPr>
              <a:t>LEGJISLACIONI NË SHQIPËRI</a:t>
            </a: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altLang="en-US" sz="3200" b="1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52578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sz="2000" dirty="0" smtClean="0">
                <a:latin typeface="+mn-lt"/>
              </a:rPr>
              <a:t>L</a:t>
            </a:r>
            <a:r>
              <a:rPr lang="sq-AL" sz="2000" dirty="0" smtClean="0">
                <a:latin typeface="+mn-lt"/>
              </a:rPr>
              <a:t>igji</a:t>
            </a:r>
            <a:r>
              <a:rPr lang="en-US" sz="2000" dirty="0" smtClean="0">
                <a:latin typeface="+mn-lt"/>
              </a:rPr>
              <a:t> nr. 91/2013</a:t>
            </a:r>
            <a:r>
              <a:rPr lang="sq-AL" sz="2000" dirty="0" smtClean="0">
                <a:latin typeface="+mn-lt"/>
              </a:rPr>
              <a:t> </a:t>
            </a:r>
            <a:r>
              <a:rPr lang="sq-AL" sz="2000" i="1" dirty="0" smtClean="0">
                <a:latin typeface="+mn-lt"/>
              </a:rPr>
              <a:t>“Për vlerësimin strategjik mjedisor”, </a:t>
            </a:r>
            <a:r>
              <a:rPr lang="sq-AL" sz="2000" b="1" i="1" dirty="0" smtClean="0">
                <a:latin typeface="+mn-lt"/>
              </a:rPr>
              <a:t>transpozon</a:t>
            </a:r>
            <a:r>
              <a:rPr lang="sq-AL" sz="2000" i="1" dirty="0" smtClean="0">
                <a:latin typeface="+mn-lt"/>
              </a:rPr>
              <a:t> </a:t>
            </a:r>
            <a:r>
              <a:rPr lang="sq-AL" sz="2000" b="1" i="1" dirty="0" smtClean="0">
                <a:latin typeface="+mn-lt"/>
              </a:rPr>
              <a:t>D</a:t>
            </a:r>
            <a:r>
              <a:rPr lang="sq-AL" sz="2000" b="1" dirty="0" smtClean="0">
                <a:latin typeface="+mn-lt"/>
              </a:rPr>
              <a:t>irektivën</a:t>
            </a:r>
            <a:r>
              <a:rPr lang="sq-AL" sz="2000" dirty="0" smtClean="0">
                <a:latin typeface="+mn-lt"/>
              </a:rPr>
              <a:t> e Parlamentit dhe të Keshillit Europian  Nr. 2001/42/EC, datë 27 Qershor 2001, </a:t>
            </a:r>
            <a:r>
              <a:rPr lang="sq-AL" sz="2000" b="1" i="1" dirty="0" smtClean="0">
                <a:latin typeface="+mn-lt"/>
              </a:rPr>
              <a:t>“Për vlerësimin e pasojve n</a:t>
            </a:r>
            <a:r>
              <a:rPr lang="en-US" sz="2000" b="1" i="1" dirty="0" smtClean="0">
                <a:latin typeface="+mn-lt"/>
              </a:rPr>
              <a:t>ë</a:t>
            </a:r>
            <a:r>
              <a:rPr lang="sq-AL" sz="2000" b="1" i="1" dirty="0" smtClean="0">
                <a:latin typeface="+mn-lt"/>
              </a:rPr>
              <a:t> mjedis nga plane dhe programe të caktuara në mjedis”</a:t>
            </a:r>
            <a:r>
              <a:rPr lang="sq-AL" sz="2000" dirty="0" smtClean="0">
                <a:latin typeface="+mn-lt"/>
              </a:rPr>
              <a:t>.</a:t>
            </a:r>
            <a:r>
              <a:rPr lang="sq-AL" sz="2000" i="1" dirty="0" smtClean="0">
                <a:latin typeface="+mn-lt"/>
              </a:rPr>
              <a:t> </a:t>
            </a:r>
            <a:endParaRPr lang="en-US" sz="2000" i="1" dirty="0" smtClean="0">
              <a:latin typeface="+mn-lt"/>
            </a:endParaRPr>
          </a:p>
          <a:p>
            <a:pPr marL="0" indent="0" algn="just" eaLnBrk="1" hangingPunct="1">
              <a:buNone/>
              <a:defRPr/>
            </a:pPr>
            <a:endParaRPr lang="en-US" sz="2000" i="1" dirty="0" smtClean="0">
              <a:latin typeface="+mn-lt"/>
            </a:endParaRPr>
          </a:p>
          <a:p>
            <a:pPr algn="just" eaLnBrk="1" hangingPunct="1">
              <a:defRPr/>
            </a:pPr>
            <a:r>
              <a:rPr lang="sq-AL" sz="2000" dirty="0" smtClean="0">
                <a:latin typeface="+mn-lt"/>
              </a:rPr>
              <a:t>Ligji</a:t>
            </a:r>
            <a:r>
              <a:rPr lang="en-US" sz="2000" dirty="0" smtClean="0">
                <a:latin typeface="+mn-lt"/>
              </a:rPr>
              <a:t> nr. 9424/2005 “P</a:t>
            </a:r>
            <a:r>
              <a:rPr lang="en-GB" sz="2000" dirty="0" err="1" smtClean="0">
                <a:latin typeface="+mn-lt"/>
              </a:rPr>
              <a:t>ër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ratifikimin</a:t>
            </a:r>
            <a:r>
              <a:rPr lang="en-GB" sz="2000" dirty="0" smtClean="0">
                <a:latin typeface="+mn-lt"/>
              </a:rPr>
              <a:t> e ‘</a:t>
            </a:r>
            <a:r>
              <a:rPr lang="en-GB" sz="2000" dirty="0" err="1" smtClean="0">
                <a:latin typeface="+mn-lt"/>
              </a:rPr>
              <a:t>Protokollit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të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vlerësimit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strategjik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 err="1" smtClean="0">
                <a:latin typeface="+mn-lt"/>
              </a:rPr>
              <a:t>mjedisor</a:t>
            </a:r>
            <a:r>
              <a:rPr lang="en-GB" sz="2000" dirty="0" smtClean="0">
                <a:latin typeface="+mn-lt"/>
              </a:rPr>
              <a:t>’</a:t>
            </a:r>
            <a:r>
              <a:rPr lang="en-US" sz="2000" dirty="0" smtClean="0">
                <a:latin typeface="+mn-lt"/>
              </a:rPr>
              <a:t>” </a:t>
            </a:r>
            <a:r>
              <a:rPr lang="sq-AL" sz="2000" dirty="0" smtClean="0">
                <a:latin typeface="+mn-lt"/>
              </a:rPr>
              <a:t>realizon </a:t>
            </a:r>
            <a:r>
              <a:rPr lang="sq-AL" sz="2000" dirty="0" smtClean="0">
                <a:latin typeface="+mn-lt"/>
              </a:rPr>
              <a:t>zbatimin e detyrimeve q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Shqip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ria ka n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kuad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r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sq-AL" sz="2000" dirty="0" smtClean="0">
                <a:latin typeface="+mn-lt"/>
              </a:rPr>
              <a:t> </a:t>
            </a:r>
            <a:r>
              <a:rPr lang="sq-AL" sz="2000" b="1" i="1" dirty="0" smtClean="0">
                <a:latin typeface="+mn-lt"/>
              </a:rPr>
              <a:t>Protokollit</a:t>
            </a:r>
            <a:r>
              <a:rPr lang="sq-AL" sz="2000" i="1" dirty="0" smtClean="0">
                <a:latin typeface="+mn-lt"/>
              </a:rPr>
              <a:t> </a:t>
            </a:r>
            <a:r>
              <a:rPr lang="en-US" sz="2000" b="1" i="1" dirty="0" smtClean="0">
                <a:latin typeface="+mn-lt"/>
              </a:rPr>
              <a:t>“</a:t>
            </a:r>
            <a:r>
              <a:rPr lang="en-US" sz="2000" b="1" i="1" dirty="0" err="1" smtClean="0">
                <a:latin typeface="+mn-lt"/>
              </a:rPr>
              <a:t>Për</a:t>
            </a:r>
            <a:r>
              <a:rPr lang="sq-AL" sz="2000" b="1" i="1" dirty="0" smtClean="0">
                <a:latin typeface="+mn-lt"/>
              </a:rPr>
              <a:t> vlerësimi</a:t>
            </a:r>
            <a:r>
              <a:rPr lang="en-US" sz="2000" b="1" i="1" dirty="0" smtClean="0">
                <a:latin typeface="+mn-lt"/>
              </a:rPr>
              <a:t>n</a:t>
            </a:r>
            <a:r>
              <a:rPr lang="sq-AL" sz="2000" b="1" i="1" dirty="0" smtClean="0">
                <a:latin typeface="+mn-lt"/>
              </a:rPr>
              <a:t> strategjik mjedisor”</a:t>
            </a:r>
            <a:r>
              <a:rPr lang="sq-AL" sz="2000" dirty="0" smtClean="0">
                <a:latin typeface="+mn-lt"/>
              </a:rPr>
              <a:t> t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</a:t>
            </a:r>
            <a:r>
              <a:rPr lang="sq-AL" sz="2000" b="1" i="1" dirty="0" smtClean="0">
                <a:latin typeface="+mn-lt"/>
              </a:rPr>
              <a:t>Konventës</a:t>
            </a:r>
            <a:r>
              <a:rPr lang="sq-AL" sz="2000" dirty="0" smtClean="0">
                <a:latin typeface="+mn-lt"/>
              </a:rPr>
              <a:t> “</a:t>
            </a:r>
            <a:r>
              <a:rPr lang="sq-AL" sz="2000" i="1" dirty="0" smtClean="0">
                <a:latin typeface="+mn-lt"/>
              </a:rPr>
              <a:t>Për vlerësimin e ndikimit në mjedis në kontekst ndërkufitar</a:t>
            </a:r>
            <a:r>
              <a:rPr lang="sq-AL" sz="2000" dirty="0" smtClean="0">
                <a:latin typeface="+mn-lt"/>
              </a:rPr>
              <a:t>” </a:t>
            </a:r>
            <a:r>
              <a:rPr lang="sq-AL" sz="2000" b="1" i="1" dirty="0" smtClean="0">
                <a:latin typeface="+mn-lt"/>
              </a:rPr>
              <a:t>(Espoo)</a:t>
            </a:r>
            <a:r>
              <a:rPr lang="sq-AL" sz="2000" dirty="0" smtClean="0">
                <a:latin typeface="+mn-lt"/>
              </a:rPr>
              <a:t> ku vendi yn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sht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pal</a:t>
            </a:r>
            <a:r>
              <a:rPr lang="en-US" sz="2000" dirty="0" smtClean="0">
                <a:latin typeface="+mn-lt"/>
              </a:rPr>
              <a:t>ë.</a:t>
            </a:r>
          </a:p>
          <a:p>
            <a:pPr marL="0" indent="0" algn="just" eaLnBrk="1" hangingPunct="1">
              <a:buNone/>
              <a:defRPr/>
            </a:pPr>
            <a:endParaRPr lang="en-US" sz="2000" dirty="0" smtClean="0">
              <a:latin typeface="+mn-lt"/>
            </a:endParaRPr>
          </a:p>
          <a:p>
            <a:pPr algn="just" eaLnBrk="1" hangingPunct="1">
              <a:defRPr/>
            </a:pPr>
            <a:r>
              <a:rPr lang="sq-AL" sz="2000" dirty="0" smtClean="0">
                <a:latin typeface="+mn-lt"/>
              </a:rPr>
              <a:t>Ligji</a:t>
            </a:r>
            <a:r>
              <a:rPr lang="en-US" sz="2000" dirty="0" smtClean="0">
                <a:latin typeface="+mn-lt"/>
              </a:rPr>
              <a:t> nr. 8672/2000 “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ratifikimin</a:t>
            </a:r>
            <a:r>
              <a:rPr lang="en-US" sz="2000" dirty="0" smtClean="0">
                <a:latin typeface="+mn-lt"/>
              </a:rPr>
              <a:t> e ‘</a:t>
            </a:r>
            <a:r>
              <a:rPr lang="en-US" sz="2000" dirty="0" err="1" smtClean="0">
                <a:latin typeface="+mn-lt"/>
              </a:rPr>
              <a:t>Konventës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së</a:t>
            </a:r>
            <a:r>
              <a:rPr lang="en-US" sz="2000" dirty="0" smtClean="0">
                <a:latin typeface="+mn-lt"/>
              </a:rPr>
              <a:t> Aarhus-it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drejtën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publikut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pasur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informacion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marrë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pjesë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vendimmarrje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t’iu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drejtuar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gjykatës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çështjet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mjedisit</a:t>
            </a:r>
            <a:r>
              <a:rPr lang="en-US" sz="2000" dirty="0" smtClean="0">
                <a:latin typeface="+mn-lt"/>
              </a:rPr>
              <a:t>’” </a:t>
            </a:r>
            <a:r>
              <a:rPr lang="sq-AL" sz="2000" dirty="0" smtClean="0">
                <a:latin typeface="+mn-lt"/>
              </a:rPr>
              <a:t>realizon </a:t>
            </a:r>
            <a:r>
              <a:rPr lang="sq-AL" sz="2000" dirty="0" smtClean="0">
                <a:latin typeface="+mn-lt"/>
              </a:rPr>
              <a:t>zbatimin e detyrimeve q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Shqiperia ka n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kuader t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i="1" dirty="0" smtClean="0">
                <a:latin typeface="+mn-lt"/>
              </a:rPr>
              <a:t> </a:t>
            </a:r>
            <a:r>
              <a:rPr lang="en-US" sz="2000" b="1" i="1" dirty="0" err="1" smtClean="0">
                <a:latin typeface="+mn-lt"/>
              </a:rPr>
              <a:t>Konventës</a:t>
            </a:r>
            <a:r>
              <a:rPr lang="en-US" sz="2000" b="1" i="1" dirty="0" smtClean="0">
                <a:latin typeface="+mn-lt"/>
              </a:rPr>
              <a:t> </a:t>
            </a:r>
            <a:r>
              <a:rPr lang="en-US" sz="2000" b="1" i="1" dirty="0" err="1" smtClean="0">
                <a:latin typeface="+mn-lt"/>
              </a:rPr>
              <a:t>së</a:t>
            </a:r>
            <a:r>
              <a:rPr lang="en-US" sz="2000" b="1" i="1" dirty="0" smtClean="0">
                <a:latin typeface="+mn-lt"/>
              </a:rPr>
              <a:t> Aarhus </a:t>
            </a:r>
            <a:r>
              <a:rPr lang="en-US" sz="2000" dirty="0" smtClean="0">
                <a:latin typeface="+mn-lt"/>
              </a:rPr>
              <a:t>“</a:t>
            </a:r>
            <a:r>
              <a:rPr lang="en-US" sz="2000" dirty="0" err="1" smtClean="0">
                <a:latin typeface="+mn-lt"/>
              </a:rPr>
              <a:t>Mbi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drejtën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informimit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pjesëmarrjen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publikut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vendimmarrje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si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drejtën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tij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t'iu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drejtuar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gjykatës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problemet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mjedisore</a:t>
            </a:r>
            <a:r>
              <a:rPr lang="en-US" sz="2000" dirty="0" smtClean="0">
                <a:latin typeface="+mn-lt"/>
              </a:rPr>
              <a:t>”</a:t>
            </a:r>
            <a:r>
              <a:rPr lang="sq-AL" sz="2000" dirty="0" smtClean="0">
                <a:latin typeface="+mn-lt"/>
              </a:rPr>
              <a:t> ku vendi yn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sht</a:t>
            </a:r>
            <a:r>
              <a:rPr lang="en-US" sz="2000" dirty="0" smtClean="0">
                <a:latin typeface="+mn-lt"/>
              </a:rPr>
              <a:t>ë</a:t>
            </a:r>
            <a:r>
              <a:rPr lang="sq-AL" sz="2000" dirty="0" smtClean="0">
                <a:latin typeface="+mn-lt"/>
              </a:rPr>
              <a:t> pal</a:t>
            </a:r>
            <a:r>
              <a:rPr lang="en-US" sz="2000" dirty="0" smtClean="0">
                <a:latin typeface="+mn-lt"/>
              </a:rPr>
              <a:t>ë.</a:t>
            </a:r>
          </a:p>
          <a:p>
            <a:pPr marL="230188" indent="-230188">
              <a:buNone/>
            </a:pPr>
            <a:endParaRPr lang="en-US" sz="2000" dirty="0" smtClean="0"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LIGJI VSM</a:t>
            </a:r>
            <a:endParaRPr lang="en-US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en-US" sz="2400" dirty="0" err="1" smtClean="0">
                <a:latin typeface="+mn-lt"/>
                <a:cs typeface="Arial" charset="0"/>
              </a:rPr>
              <a:t>Qëllimi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i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ligjit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është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sigurojë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mbrojtje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lartë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mjedisit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dhe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zhvillim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qëndrueshëm</a:t>
            </a:r>
            <a:r>
              <a:rPr lang="en-US" sz="2400" dirty="0" smtClean="0">
                <a:latin typeface="+mn-lt"/>
                <a:cs typeface="Arial" charset="0"/>
              </a:rPr>
              <a:t>, </a:t>
            </a:r>
            <a:r>
              <a:rPr lang="en-US" sz="2400" dirty="0" err="1" smtClean="0">
                <a:latin typeface="+mn-lt"/>
                <a:cs typeface="Arial" charset="0"/>
              </a:rPr>
              <a:t>përmes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përfshirjes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së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çështjeve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mjedisit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gjatë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hartimit</a:t>
            </a:r>
            <a:r>
              <a:rPr lang="en-US" sz="2400" b="1" dirty="0" smtClean="0">
                <a:latin typeface="+mn-lt"/>
                <a:cs typeface="Arial" charset="0"/>
              </a:rPr>
              <a:t>, </a:t>
            </a:r>
            <a:r>
              <a:rPr lang="en-US" sz="2400" b="1" dirty="0" err="1" smtClean="0">
                <a:latin typeface="+mn-lt"/>
                <a:cs typeface="Arial" charset="0"/>
              </a:rPr>
              <a:t>miratimit</a:t>
            </a:r>
            <a:r>
              <a:rPr lang="en-US" sz="2400" b="1" dirty="0" smtClean="0">
                <a:latin typeface="+mn-lt"/>
                <a:cs typeface="Arial" charset="0"/>
              </a:rPr>
              <a:t>, </a:t>
            </a:r>
            <a:r>
              <a:rPr lang="en-US" sz="2400" b="1" dirty="0" err="1" smtClean="0">
                <a:latin typeface="+mn-lt"/>
                <a:cs typeface="Arial" charset="0"/>
              </a:rPr>
              <a:t>rishikimit</a:t>
            </a:r>
            <a:r>
              <a:rPr lang="en-US" sz="2400" b="1" dirty="0" smtClean="0">
                <a:latin typeface="+mn-lt"/>
                <a:cs typeface="Arial" charset="0"/>
              </a:rPr>
              <a:t>, </a:t>
            </a:r>
            <a:r>
              <a:rPr lang="en-US" sz="2400" b="1" dirty="0" err="1" smtClean="0">
                <a:latin typeface="+mn-lt"/>
                <a:cs typeface="Arial" charset="0"/>
              </a:rPr>
              <a:t>ndryshimit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ose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modifikimit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planeve</a:t>
            </a:r>
            <a:r>
              <a:rPr lang="en-US" sz="2400" b="1" dirty="0" smtClean="0">
                <a:latin typeface="+mn-lt"/>
                <a:cs typeface="Arial" charset="0"/>
              </a:rPr>
              <a:t> a </a:t>
            </a:r>
            <a:r>
              <a:rPr lang="en-US" sz="2400" b="1" dirty="0" err="1" smtClean="0">
                <a:latin typeface="+mn-lt"/>
                <a:cs typeface="Arial" charset="0"/>
              </a:rPr>
              <a:t>programeve</a:t>
            </a:r>
            <a:r>
              <a:rPr lang="en-US" sz="2400" b="1" dirty="0" smtClean="0">
                <a:latin typeface="+mn-lt"/>
                <a:cs typeface="Arial" charset="0"/>
              </a:rPr>
              <a:t> me </a:t>
            </a:r>
            <a:r>
              <a:rPr lang="en-US" sz="2400" b="1" dirty="0" err="1" smtClean="0">
                <a:latin typeface="+mn-lt"/>
                <a:cs typeface="Arial" charset="0"/>
              </a:rPr>
              <a:t>pasoja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mundshme</a:t>
            </a:r>
            <a:r>
              <a:rPr lang="en-US" sz="2400" b="1" dirty="0" smtClean="0">
                <a:latin typeface="+mn-lt"/>
                <a:cs typeface="Arial" charset="0"/>
              </a:rPr>
              <a:t> negative </a:t>
            </a:r>
            <a:r>
              <a:rPr lang="en-US" sz="2400" b="1" dirty="0" err="1" smtClean="0">
                <a:latin typeface="+mn-lt"/>
                <a:cs typeface="Arial" charset="0"/>
              </a:rPr>
              <a:t>në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mjedis</a:t>
            </a:r>
            <a:r>
              <a:rPr lang="en-US" sz="2400" b="1" dirty="0" smtClean="0">
                <a:latin typeface="+mn-lt"/>
                <a:cs typeface="Arial" charset="0"/>
              </a:rPr>
              <a:t>;</a:t>
            </a:r>
            <a:endParaRPr lang="en-US" sz="2400" b="1" dirty="0" smtClean="0">
              <a:latin typeface="+mn-lt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endParaRPr lang="en-US" sz="2400" b="1" dirty="0" smtClean="0">
              <a:latin typeface="+mn-lt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2400" dirty="0" err="1" smtClean="0">
                <a:latin typeface="+mn-lt"/>
                <a:cs typeface="Arial" charset="0"/>
              </a:rPr>
              <a:t>Ligji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përcakton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institucionet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dhe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drejtat</a:t>
            </a:r>
            <a:r>
              <a:rPr lang="en-US" sz="2400" b="1" dirty="0" smtClean="0">
                <a:latin typeface="+mn-lt"/>
                <a:cs typeface="Arial" charset="0"/>
              </a:rPr>
              <a:t> e </a:t>
            </a:r>
            <a:r>
              <a:rPr lang="en-US" sz="2400" b="1" dirty="0" err="1" smtClean="0">
                <a:latin typeface="+mn-lt"/>
                <a:cs typeface="Arial" charset="0"/>
              </a:rPr>
              <a:t>përgjegjësitë</a:t>
            </a:r>
            <a:r>
              <a:rPr lang="en-US" sz="2400" b="1" dirty="0" smtClean="0">
                <a:latin typeface="+mn-lt"/>
                <a:cs typeface="Arial" charset="0"/>
              </a:rPr>
              <a:t> e </a:t>
            </a:r>
            <a:r>
              <a:rPr lang="en-US" sz="2400" b="1" dirty="0" err="1" smtClean="0">
                <a:latin typeface="+mn-lt"/>
                <a:cs typeface="Arial" charset="0"/>
              </a:rPr>
              <a:t>tyre</a:t>
            </a:r>
            <a:r>
              <a:rPr lang="en-US" sz="2400" dirty="0" smtClean="0">
                <a:latin typeface="+mn-lt"/>
                <a:cs typeface="Arial" charset="0"/>
              </a:rPr>
              <a:t>, </a:t>
            </a:r>
            <a:r>
              <a:rPr lang="en-US" sz="2400" dirty="0" err="1" smtClean="0">
                <a:latin typeface="+mn-lt"/>
                <a:cs typeface="Arial" charset="0"/>
              </a:rPr>
              <a:t>si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dhe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procedurat</a:t>
            </a:r>
            <a:r>
              <a:rPr lang="en-US" sz="2400" dirty="0" smtClean="0">
                <a:latin typeface="+mn-lt"/>
                <a:cs typeface="Arial" charset="0"/>
              </a:rPr>
              <a:t>, </a:t>
            </a:r>
            <a:r>
              <a:rPr lang="en-US" sz="2400" b="1" dirty="0" err="1" smtClean="0">
                <a:latin typeface="+mn-lt"/>
                <a:cs typeface="Arial" charset="0"/>
              </a:rPr>
              <a:t>sipas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të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cilave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kryhet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vlerësimi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strategjik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mjedisor</a:t>
            </a:r>
            <a:r>
              <a:rPr lang="en-US" sz="2400" b="1" dirty="0" smtClean="0">
                <a:latin typeface="+mn-lt"/>
                <a:cs typeface="Arial" charset="0"/>
              </a:rPr>
              <a:t>;</a:t>
            </a:r>
          </a:p>
          <a:p>
            <a:pPr algn="just">
              <a:buFont typeface="Wingdings" pitchFamily="2" charset="2"/>
              <a:buChar char="ü"/>
            </a:pPr>
            <a:endParaRPr lang="en-US" sz="2400" b="1" dirty="0" smtClean="0">
              <a:latin typeface="+mn-lt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2400" dirty="0" err="1" smtClean="0">
                <a:latin typeface="+mn-lt"/>
                <a:cs typeface="Arial" charset="0"/>
              </a:rPr>
              <a:t>Ligji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përcakton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aktet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b="1" dirty="0" err="1" smtClean="0">
                <a:latin typeface="+mn-lt"/>
                <a:cs typeface="Arial" charset="0"/>
              </a:rPr>
              <a:t>nënligjore</a:t>
            </a:r>
            <a:r>
              <a:rPr lang="en-US" sz="2400" b="1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që</a:t>
            </a:r>
            <a:r>
              <a:rPr lang="en-US" sz="2400" dirty="0" smtClean="0">
                <a:latin typeface="+mn-lt"/>
                <a:cs typeface="Arial" charset="0"/>
              </a:rPr>
              <a:t> do </a:t>
            </a:r>
            <a:r>
              <a:rPr lang="en-US" sz="2400" dirty="0" err="1" smtClean="0">
                <a:latin typeface="+mn-lt"/>
                <a:cs typeface="Arial" charset="0"/>
              </a:rPr>
              <a:t>të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përcaktojnë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rregullat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dhe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procedurat</a:t>
            </a:r>
            <a:r>
              <a:rPr lang="en-US" sz="2400" dirty="0" smtClean="0">
                <a:latin typeface="+mn-lt"/>
                <a:cs typeface="Arial" charset="0"/>
              </a:rPr>
              <a:t> e </a:t>
            </a:r>
            <a:r>
              <a:rPr lang="en-US" sz="2400" dirty="0" err="1" smtClean="0">
                <a:latin typeface="+mn-lt"/>
                <a:cs typeface="Arial" charset="0"/>
              </a:rPr>
              <a:t>hollësishme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për</a:t>
            </a:r>
            <a:r>
              <a:rPr lang="en-US" sz="2400" dirty="0" smtClean="0">
                <a:latin typeface="+mn-lt"/>
                <a:cs typeface="Arial" charset="0"/>
              </a:rPr>
              <a:t> </a:t>
            </a:r>
            <a:r>
              <a:rPr lang="en-US" sz="2400" dirty="0" err="1" smtClean="0">
                <a:latin typeface="+mn-lt"/>
                <a:cs typeface="Arial" charset="0"/>
              </a:rPr>
              <a:t>implementimin</a:t>
            </a:r>
            <a:r>
              <a:rPr lang="en-US" sz="2400" dirty="0" smtClean="0">
                <a:latin typeface="+mn-lt"/>
                <a:cs typeface="Arial" charset="0"/>
              </a:rPr>
              <a:t> e </a:t>
            </a:r>
            <a:r>
              <a:rPr lang="en-US" sz="2400" dirty="0" err="1" smtClean="0">
                <a:latin typeface="+mn-lt"/>
                <a:cs typeface="Arial" charset="0"/>
              </a:rPr>
              <a:t>tij</a:t>
            </a:r>
            <a:r>
              <a:rPr lang="en-US" sz="2400" dirty="0" smtClean="0">
                <a:latin typeface="+mn-lt"/>
                <a:cs typeface="Arial" charset="0"/>
              </a:rPr>
              <a:t>.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534400" cy="5562600"/>
          </a:xfrm>
        </p:spPr>
        <p:txBody>
          <a:bodyPr numCol="1"/>
          <a:lstStyle/>
          <a:p>
            <a:pPr algn="just">
              <a:buNone/>
            </a:pPr>
            <a:r>
              <a:rPr lang="en-US" sz="2000" dirty="0" smtClean="0">
                <a:latin typeface="+mn-lt"/>
              </a:rPr>
              <a:t>	P</a:t>
            </a:r>
            <a:r>
              <a:rPr lang="sq-AL" sz="2000" dirty="0" smtClean="0">
                <a:latin typeface="+mn-lt"/>
              </a:rPr>
              <a:t>rojektvendim</a:t>
            </a:r>
            <a:r>
              <a:rPr lang="en-US" sz="2000" dirty="0" smtClean="0">
                <a:latin typeface="+mn-lt"/>
              </a:rPr>
              <a:t> </a:t>
            </a:r>
            <a:r>
              <a:rPr lang="sq-AL" sz="2000" dirty="0" smtClean="0">
                <a:latin typeface="+mn-lt"/>
              </a:rPr>
              <a:t>“</a:t>
            </a:r>
            <a:r>
              <a:rPr lang="en-US" sz="2000" u="sng" dirty="0" err="1" smtClean="0">
                <a:latin typeface="+mn-lt"/>
              </a:rPr>
              <a:t>Për</a:t>
            </a:r>
            <a:r>
              <a:rPr lang="en-US" sz="2000" u="sng" dirty="0" smtClean="0">
                <a:latin typeface="+mn-lt"/>
              </a:rPr>
              <a:t> </a:t>
            </a:r>
            <a:r>
              <a:rPr lang="sq-AL" sz="2000" u="sng" dirty="0" smtClean="0">
                <a:latin typeface="+mn-lt"/>
              </a:rPr>
              <a:t>regullat e procedurat për konsultimin me grupet e interesit dhe publikun, si dhe dëgjesën publike gjatë procesit të </a:t>
            </a:r>
            <a:r>
              <a:rPr lang="en-US" sz="2000" u="sng" dirty="0" smtClean="0">
                <a:latin typeface="+mn-lt"/>
              </a:rPr>
              <a:t>VSM-</a:t>
            </a:r>
            <a:r>
              <a:rPr lang="en-US" sz="2000" u="sng" dirty="0" err="1" smtClean="0">
                <a:latin typeface="+mn-lt"/>
              </a:rPr>
              <a:t>së</a:t>
            </a:r>
            <a:r>
              <a:rPr lang="sq-AL" sz="2000" dirty="0" smtClean="0">
                <a:latin typeface="+mn-lt"/>
              </a:rPr>
              <a:t>”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cili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synon</a:t>
            </a:r>
            <a:r>
              <a:rPr lang="en-US" sz="2000" dirty="0" smtClean="0">
                <a:latin typeface="+mn-lt"/>
              </a:rPr>
              <a:t>:</a:t>
            </a:r>
          </a:p>
          <a:p>
            <a:pPr algn="just">
              <a:buNone/>
            </a:pPr>
            <a:endParaRPr lang="en-US" sz="14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sq-AL" sz="1800" b="1" u="sng" dirty="0" smtClean="0">
                <a:latin typeface="+mn-lt"/>
              </a:rPr>
              <a:t>një procedurë të re për pjesëmarrjen e grupeve </a:t>
            </a:r>
            <a:r>
              <a:rPr lang="sq-AL" sz="1800" b="1" u="sng" dirty="0" smtClean="0">
                <a:latin typeface="+mn-lt"/>
              </a:rPr>
              <a:t>të </a:t>
            </a:r>
            <a:r>
              <a:rPr lang="sq-AL" sz="1800" b="1" u="sng" dirty="0" smtClean="0">
                <a:latin typeface="+mn-lt"/>
              </a:rPr>
              <a:t>interesit dhe </a:t>
            </a:r>
            <a:r>
              <a:rPr lang="sq-AL" sz="1800" b="1" u="sng" dirty="0" smtClean="0">
                <a:latin typeface="+mn-lt"/>
              </a:rPr>
              <a:t>publikut</a:t>
            </a:r>
            <a:r>
              <a:rPr lang="sq-AL" sz="1800" dirty="0" smtClean="0">
                <a:latin typeface="+mn-lt"/>
              </a:rPr>
              <a:t>;</a:t>
            </a:r>
            <a:endParaRPr lang="en-US" sz="18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en-US" sz="1800" b="1" u="sng" dirty="0" smtClean="0">
                <a:latin typeface="+mn-lt"/>
              </a:rPr>
              <a:t>t</a:t>
            </a:r>
            <a:r>
              <a:rPr lang="sq-AL" sz="1800" b="1" u="sng" dirty="0" smtClean="0">
                <a:latin typeface="+mn-lt"/>
              </a:rPr>
              <a:t>ransparencë për </a:t>
            </a:r>
            <a:r>
              <a:rPr lang="sq-AL" sz="1800" b="1" u="sng" dirty="0" smtClean="0">
                <a:latin typeface="+mn-lt"/>
              </a:rPr>
              <a:t>grupet e interesit dhe publikun </a:t>
            </a:r>
            <a:r>
              <a:rPr lang="sq-AL" sz="1800" dirty="0" smtClean="0">
                <a:latin typeface="+mn-lt"/>
              </a:rPr>
              <a:t>dhe </a:t>
            </a:r>
            <a:r>
              <a:rPr lang="sq-AL" sz="1800" b="1" u="sng" dirty="0" smtClean="0">
                <a:latin typeface="+mn-lt"/>
              </a:rPr>
              <a:t>mundësi për të shprehur </a:t>
            </a:r>
            <a:r>
              <a:rPr lang="sq-AL" sz="1800" b="1" u="sng" dirty="0" smtClean="0">
                <a:latin typeface="+mn-lt"/>
              </a:rPr>
              <a:t>mendimet</a:t>
            </a:r>
            <a:r>
              <a:rPr lang="sq-AL" sz="1800" dirty="0" smtClean="0">
                <a:latin typeface="+mn-lt"/>
              </a:rPr>
              <a:t>;</a:t>
            </a:r>
            <a:endParaRPr lang="en-US" sz="18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sq-AL" sz="1800" b="1" u="sng" dirty="0" smtClean="0">
                <a:latin typeface="+mn-lt"/>
              </a:rPr>
              <a:t>përputhjen plotësisht</a:t>
            </a:r>
            <a:r>
              <a:rPr lang="sq-AL" sz="1800" dirty="0" smtClean="0">
                <a:latin typeface="+mn-lt"/>
              </a:rPr>
              <a:t> me kërkesat e </a:t>
            </a:r>
            <a:r>
              <a:rPr lang="sq-AL" sz="1800" b="1" u="sng" dirty="0" smtClean="0">
                <a:latin typeface="+mn-lt"/>
              </a:rPr>
              <a:t>Direktivës </a:t>
            </a:r>
            <a:r>
              <a:rPr lang="en-US" sz="1800" b="1" u="sng" dirty="0" err="1" smtClean="0">
                <a:latin typeface="+mn-lt"/>
              </a:rPr>
              <a:t>së</a:t>
            </a:r>
            <a:r>
              <a:rPr lang="en-US" sz="1800" b="1" u="sng" dirty="0" smtClean="0">
                <a:latin typeface="+mn-lt"/>
              </a:rPr>
              <a:t> VSM</a:t>
            </a:r>
            <a:r>
              <a:rPr lang="en-US" sz="1800" b="1" dirty="0" smtClean="0">
                <a:latin typeface="+mn-lt"/>
              </a:rPr>
              <a:t> </a:t>
            </a:r>
            <a:r>
              <a:rPr lang="sq-AL" sz="1800" dirty="0" smtClean="0">
                <a:latin typeface="+mn-lt"/>
              </a:rPr>
              <a:t>dhe </a:t>
            </a:r>
            <a:r>
              <a:rPr lang="sq-AL" sz="1800" b="1" u="sng" dirty="0" smtClean="0">
                <a:latin typeface="+mn-lt"/>
              </a:rPr>
              <a:t>Konventës së </a:t>
            </a:r>
            <a:r>
              <a:rPr lang="sq-AL" sz="1800" b="1" u="sng" dirty="0" smtClean="0">
                <a:latin typeface="+mn-lt"/>
              </a:rPr>
              <a:t>Aarhusit</a:t>
            </a:r>
            <a:r>
              <a:rPr lang="en-US" sz="1800" dirty="0" smtClean="0">
                <a:latin typeface="+mn-lt"/>
              </a:rPr>
              <a:t>;</a:t>
            </a:r>
            <a:endParaRPr lang="en-US" sz="18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sq-AL" sz="1800" b="1" u="sng" dirty="0" smtClean="0">
                <a:latin typeface="+mn-lt"/>
              </a:rPr>
              <a:t>rritjen e bashkëpunimit institucional </a:t>
            </a:r>
            <a:r>
              <a:rPr lang="sq-AL" sz="1800" b="1" u="sng" dirty="0" smtClean="0">
                <a:latin typeface="+mn-lt"/>
              </a:rPr>
              <a:t>për </a:t>
            </a:r>
            <a:r>
              <a:rPr lang="sq-AL" sz="1800" b="1" u="sng" dirty="0" smtClean="0">
                <a:latin typeface="+mn-lt"/>
              </a:rPr>
              <a:t>përfshirjen e publikut në vendimarrjen mjedisore</a:t>
            </a:r>
            <a:r>
              <a:rPr lang="sq-AL" sz="1800" dirty="0" smtClean="0">
                <a:latin typeface="+mn-lt"/>
              </a:rPr>
              <a:t>, duke i ngarkuar përgjegjësitë në procedurë sipas funksioneve dhe kompetencave të tyre;</a:t>
            </a:r>
            <a:endParaRPr lang="en-US" sz="18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sq-AL" sz="1800" b="1" u="sng" dirty="0" smtClean="0">
                <a:latin typeface="+mn-lt"/>
              </a:rPr>
              <a:t>krijimin e mundësive të reja shtesë për grupet e interesit dhe publikun</a:t>
            </a:r>
            <a:r>
              <a:rPr lang="sq-AL" sz="1800" dirty="0" smtClean="0">
                <a:latin typeface="+mn-lt"/>
              </a:rPr>
              <a:t>, që të informohet dhe </a:t>
            </a:r>
            <a:r>
              <a:rPr lang="sq-AL" sz="1800" b="1" u="sng" dirty="0" smtClean="0">
                <a:latin typeface="+mn-lt"/>
              </a:rPr>
              <a:t>marrë pjesë në çdo fazë te proçesit  të VSM-së</a:t>
            </a:r>
            <a:r>
              <a:rPr lang="sq-AL" sz="1800" dirty="0" smtClean="0">
                <a:latin typeface="+mn-lt"/>
              </a:rPr>
              <a:t>; </a:t>
            </a:r>
            <a:endParaRPr lang="en-US" sz="1800" dirty="0" smtClean="0">
              <a:latin typeface="+mn-lt"/>
            </a:endParaRPr>
          </a:p>
          <a:p>
            <a:pPr algn="just">
              <a:buNone/>
            </a:pPr>
            <a:endParaRPr lang="en-US" sz="1100" dirty="0" smtClean="0">
              <a:latin typeface="+mn-lt"/>
            </a:endParaRPr>
          </a:p>
          <a:p>
            <a:pPr algn="just">
              <a:buNone/>
            </a:pPr>
            <a:r>
              <a:rPr lang="en-US" sz="2000" b="1" dirty="0" smtClean="0">
                <a:latin typeface="+mn-lt"/>
              </a:rPr>
              <a:t>	</a:t>
            </a:r>
            <a:r>
              <a:rPr lang="en-US" sz="2000" b="1" u="sng" dirty="0" err="1" smtClean="0">
                <a:latin typeface="+mn-lt"/>
              </a:rPr>
              <a:t>Ky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projekt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vendim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është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dërguar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për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miratim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në</a:t>
            </a:r>
            <a:r>
              <a:rPr lang="en-US" sz="2000" b="1" u="sng" dirty="0" smtClean="0">
                <a:latin typeface="+mn-lt"/>
              </a:rPr>
              <a:t> KM </a:t>
            </a:r>
            <a:r>
              <a:rPr lang="en-US" sz="2000" b="1" u="sng" dirty="0" err="1" smtClean="0">
                <a:latin typeface="+mn-lt"/>
              </a:rPr>
              <a:t>dhe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pritet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të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miratohet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brenda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muajit</a:t>
            </a:r>
            <a:r>
              <a:rPr lang="en-US" sz="2000" b="1" u="sng" dirty="0" smtClean="0">
                <a:latin typeface="+mn-lt"/>
              </a:rPr>
              <a:t> Mars 2015.</a:t>
            </a:r>
          </a:p>
          <a:p>
            <a:pPr algn="just"/>
            <a:endParaRPr lang="en-US" sz="2000" dirty="0" smtClean="0">
              <a:latin typeface="+mn-lt"/>
            </a:endParaRPr>
          </a:p>
          <a:p>
            <a:pPr marL="230188" indent="-230188">
              <a:buNone/>
            </a:pPr>
            <a:endParaRPr lang="en-US" sz="2000" dirty="0" smtClean="0">
              <a:latin typeface="+mn-lt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743200" y="1524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30188" indent="-230188" algn="r">
              <a:buNone/>
            </a:pPr>
            <a:r>
              <a:rPr lang="en-US" sz="2800" b="1" dirty="0" smtClean="0"/>
              <a:t>AKTE NËNLIGJORE NË PROCES:</a:t>
            </a:r>
            <a:endParaRPr lang="en-US" sz="2800" b="1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534400" cy="5334000"/>
          </a:xfrm>
        </p:spPr>
        <p:txBody>
          <a:bodyPr numCol="1"/>
          <a:lstStyle/>
          <a:p>
            <a:pPr algn="just">
              <a:buNone/>
            </a:pPr>
            <a:r>
              <a:rPr lang="en-US" sz="2000" dirty="0" smtClean="0">
                <a:latin typeface="+mn-lt"/>
              </a:rPr>
              <a:t>	</a:t>
            </a:r>
          </a:p>
          <a:p>
            <a:pPr algn="just">
              <a:buNone/>
            </a:pPr>
            <a:r>
              <a:rPr lang="en-US" sz="2000" dirty="0" smtClean="0">
                <a:latin typeface="+mn-lt"/>
              </a:rPr>
              <a:t>	</a:t>
            </a:r>
            <a:r>
              <a:rPr lang="en-US" sz="2000" dirty="0" smtClean="0">
                <a:latin typeface="+mn-lt"/>
              </a:rPr>
              <a:t>P</a:t>
            </a:r>
            <a:r>
              <a:rPr lang="sq-AL" sz="2000" dirty="0" smtClean="0">
                <a:latin typeface="+mn-lt"/>
              </a:rPr>
              <a:t>rojektvendim</a:t>
            </a:r>
            <a:r>
              <a:rPr lang="en-US" sz="2000" dirty="0" smtClean="0">
                <a:latin typeface="+mn-lt"/>
              </a:rPr>
              <a:t> </a:t>
            </a:r>
            <a:r>
              <a:rPr lang="sq-AL" sz="2000" dirty="0" smtClean="0">
                <a:latin typeface="+mn-lt"/>
              </a:rPr>
              <a:t>“</a:t>
            </a:r>
            <a:r>
              <a:rPr lang="en-US" sz="2000" u="sng" dirty="0" smtClean="0">
                <a:latin typeface="+mn-lt"/>
              </a:rPr>
              <a:t>P</a:t>
            </a:r>
            <a:r>
              <a:rPr lang="sq-AL" sz="2000" u="sng" dirty="0" smtClean="0">
                <a:latin typeface="+mn-lt"/>
              </a:rPr>
              <a:t>ër rregullat, përgjegjësitë dhe procedurat e detajuara për VSM-në në kontekstin ndërkufitar</a:t>
            </a:r>
            <a:r>
              <a:rPr lang="sq-AL" sz="2000" dirty="0" smtClean="0">
                <a:latin typeface="+mn-lt"/>
              </a:rPr>
              <a:t>”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cili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synon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vlerësojë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nëse</a:t>
            </a:r>
            <a:r>
              <a:rPr lang="en-US" sz="2000" dirty="0" smtClean="0">
                <a:latin typeface="+mn-lt"/>
              </a:rPr>
              <a:t>:</a:t>
            </a:r>
          </a:p>
          <a:p>
            <a:pPr algn="just">
              <a:buNone/>
            </a:pPr>
            <a:endParaRPr lang="en-US" sz="14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en-US" sz="2000" b="1" u="sng" dirty="0" smtClean="0">
                <a:latin typeface="+mn-lt"/>
              </a:rPr>
              <a:t>p</a:t>
            </a:r>
            <a:r>
              <a:rPr lang="sq-AL" sz="2000" b="1" u="sng" dirty="0" smtClean="0">
                <a:latin typeface="+mn-lt"/>
              </a:rPr>
              <a:t>lanet </a:t>
            </a:r>
            <a:r>
              <a:rPr lang="sq-AL" sz="2000" b="1" u="sng" dirty="0" smtClean="0">
                <a:latin typeface="+mn-lt"/>
              </a:rPr>
              <a:t>apo programet e </a:t>
            </a:r>
            <a:r>
              <a:rPr lang="sq-AL" sz="2000" b="1" u="sng" dirty="0" smtClean="0">
                <a:latin typeface="+mn-lt"/>
              </a:rPr>
              <a:t>propozuar</a:t>
            </a:r>
            <a:r>
              <a:rPr lang="en-US" sz="2000" b="1" u="sng" dirty="0" smtClean="0">
                <a:latin typeface="+mn-lt"/>
              </a:rPr>
              <a:t>a</a:t>
            </a:r>
            <a:r>
              <a:rPr lang="sq-AL" sz="2000" b="1" dirty="0" smtClean="0">
                <a:latin typeface="+mn-lt"/>
              </a:rPr>
              <a:t> </a:t>
            </a:r>
            <a:r>
              <a:rPr lang="sq-AL" sz="2000" dirty="0" smtClean="0">
                <a:latin typeface="+mn-lt"/>
              </a:rPr>
              <a:t>që kërkohen të zbatohen brenda territorit të Republikës së Shqipërisë </a:t>
            </a:r>
            <a:r>
              <a:rPr lang="sq-AL" sz="2000" b="1" u="sng" dirty="0" smtClean="0">
                <a:latin typeface="+mn-lt"/>
              </a:rPr>
              <a:t>do të kenë ndikime mjedisore në </a:t>
            </a:r>
            <a:r>
              <a:rPr lang="sq-AL" sz="2000" b="1" u="sng" dirty="0" smtClean="0">
                <a:latin typeface="+mn-lt"/>
              </a:rPr>
              <a:t>shtete</a:t>
            </a:r>
            <a:r>
              <a:rPr lang="en-US" sz="2000" b="1" u="sng" dirty="0" smtClean="0">
                <a:latin typeface="+mn-lt"/>
              </a:rPr>
              <a:t>t</a:t>
            </a:r>
            <a:r>
              <a:rPr lang="sq-AL" sz="2000" b="1" u="sng" dirty="0" smtClean="0">
                <a:latin typeface="+mn-lt"/>
              </a:rPr>
              <a:t> fqinje</a:t>
            </a:r>
            <a:r>
              <a:rPr lang="en-US" sz="2000" dirty="0" smtClean="0">
                <a:latin typeface="+mn-lt"/>
              </a:rPr>
              <a:t>;</a:t>
            </a:r>
            <a:endParaRPr lang="en-US" sz="2000" dirty="0" smtClean="0">
              <a:latin typeface="+mn-lt"/>
            </a:endParaRPr>
          </a:p>
          <a:p>
            <a:pPr lvl="0">
              <a:spcAft>
                <a:spcPts val="600"/>
              </a:spcAft>
            </a:pPr>
            <a:r>
              <a:rPr lang="sq-AL" sz="2000" b="1" u="sng" dirty="0" smtClean="0">
                <a:latin typeface="+mn-lt"/>
              </a:rPr>
              <a:t>rregulla dhe  procedura që do të ndiqet nga vendi ynë</a:t>
            </a:r>
            <a:r>
              <a:rPr lang="sq-AL" sz="2000" b="1" dirty="0" smtClean="0">
                <a:latin typeface="+mn-lt"/>
              </a:rPr>
              <a:t> </a:t>
            </a:r>
            <a:r>
              <a:rPr lang="sq-AL" sz="2000" dirty="0" smtClean="0">
                <a:latin typeface="+mn-lt"/>
              </a:rPr>
              <a:t>në raste të </a:t>
            </a:r>
            <a:r>
              <a:rPr lang="sq-AL" sz="2000" dirty="0" smtClean="0">
                <a:latin typeface="+mn-lt"/>
              </a:rPr>
              <a:t>tilla</a:t>
            </a:r>
            <a:r>
              <a:rPr lang="en-US" sz="2000" dirty="0" smtClean="0">
                <a:latin typeface="+mn-lt"/>
              </a:rPr>
              <a:t>;</a:t>
            </a:r>
            <a:r>
              <a:rPr lang="sq-AL" sz="2000" dirty="0" smtClean="0">
                <a:latin typeface="+mn-lt"/>
              </a:rPr>
              <a:t> </a:t>
            </a:r>
            <a:endParaRPr lang="en-US" sz="2000" dirty="0" smtClean="0">
              <a:latin typeface="+mn-lt"/>
            </a:endParaRPr>
          </a:p>
          <a:p>
            <a:pPr lvl="0" algn="just">
              <a:spcAft>
                <a:spcPts val="600"/>
              </a:spcAft>
            </a:pPr>
            <a:r>
              <a:rPr lang="sq-AL" sz="2000" b="1" u="sng" dirty="0" smtClean="0">
                <a:latin typeface="+mn-lt"/>
              </a:rPr>
              <a:t>organizimin e vlerësimeve ndërkufitare</a:t>
            </a:r>
            <a:r>
              <a:rPr lang="sq-AL" sz="2000" dirty="0" smtClean="0">
                <a:latin typeface="+mn-lt"/>
              </a:rPr>
              <a:t>, rregullimet </a:t>
            </a:r>
            <a:r>
              <a:rPr lang="sq-AL" sz="2000" dirty="0" smtClean="0">
                <a:latin typeface="+mn-lt"/>
              </a:rPr>
              <a:t>institucionale</a:t>
            </a:r>
            <a:r>
              <a:rPr lang="en-US" sz="2000" dirty="0" smtClean="0">
                <a:latin typeface="+mn-lt"/>
              </a:rPr>
              <a:t>, a</a:t>
            </a:r>
            <a:r>
              <a:rPr lang="sq-AL" sz="2000" dirty="0" smtClean="0">
                <a:latin typeface="+mn-lt"/>
              </a:rPr>
              <a:t>dministrative etj</a:t>
            </a:r>
            <a:r>
              <a:rPr lang="en-US" sz="2000" dirty="0" smtClean="0">
                <a:latin typeface="+mn-lt"/>
              </a:rPr>
              <a:t>.</a:t>
            </a:r>
            <a:r>
              <a:rPr lang="sq-AL" sz="2000" dirty="0" smtClean="0">
                <a:latin typeface="+mn-lt"/>
              </a:rPr>
              <a:t> </a:t>
            </a:r>
            <a:r>
              <a:rPr lang="sq-AL" sz="2000" dirty="0" smtClean="0">
                <a:latin typeface="+mn-lt"/>
              </a:rPr>
              <a:t>të këtij </a:t>
            </a:r>
            <a:r>
              <a:rPr lang="sq-AL" sz="2000" dirty="0" smtClean="0">
                <a:latin typeface="+mn-lt"/>
              </a:rPr>
              <a:t>procesi</a:t>
            </a:r>
            <a:r>
              <a:rPr lang="en-US" sz="2000" dirty="0" smtClean="0">
                <a:latin typeface="+mn-lt"/>
              </a:rPr>
              <a:t>;</a:t>
            </a:r>
          </a:p>
          <a:p>
            <a:pPr lvl="0" algn="just">
              <a:spcAft>
                <a:spcPts val="600"/>
              </a:spcAft>
            </a:pPr>
            <a:r>
              <a:rPr lang="sq-AL" sz="2000" dirty="0" smtClean="0">
                <a:latin typeface="+mn-lt"/>
              </a:rPr>
              <a:t>Adreson </a:t>
            </a:r>
            <a:r>
              <a:rPr lang="sq-AL" sz="2000" b="1" u="sng" dirty="0" smtClean="0">
                <a:latin typeface="+mn-lt"/>
              </a:rPr>
              <a:t>kërkesat </a:t>
            </a:r>
            <a:r>
              <a:rPr lang="sq-AL" sz="2000" b="1" u="sng" dirty="0" smtClean="0">
                <a:latin typeface="+mn-lt"/>
              </a:rPr>
              <a:t>e </a:t>
            </a:r>
            <a:r>
              <a:rPr lang="en-US" sz="2000" b="1" u="sng" dirty="0" err="1" smtClean="0">
                <a:latin typeface="+mn-lt"/>
              </a:rPr>
              <a:t>Protokollit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të</a:t>
            </a:r>
            <a:r>
              <a:rPr lang="en-US" sz="2000" b="1" u="sng" dirty="0" smtClean="0">
                <a:latin typeface="+mn-lt"/>
              </a:rPr>
              <a:t> VSM-</a:t>
            </a:r>
            <a:r>
              <a:rPr lang="en-US" sz="2000" b="1" u="sng" dirty="0" err="1" smtClean="0">
                <a:latin typeface="+mn-lt"/>
              </a:rPr>
              <a:t>së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sq-AL" sz="2000" b="1" u="sng" dirty="0" smtClean="0">
                <a:latin typeface="+mn-lt"/>
              </a:rPr>
              <a:t>Konventës </a:t>
            </a:r>
            <a:r>
              <a:rPr lang="sq-AL" sz="2000" b="1" u="sng" dirty="0" smtClean="0">
                <a:latin typeface="+mn-lt"/>
              </a:rPr>
              <a:t>së </a:t>
            </a:r>
            <a:r>
              <a:rPr lang="sq-AL" sz="2000" b="1" u="sng" dirty="0" smtClean="0">
                <a:latin typeface="+mn-lt"/>
              </a:rPr>
              <a:t>Aarhusit</a:t>
            </a:r>
            <a:r>
              <a:rPr lang="en-US" sz="2000" b="1" u="sng" dirty="0" smtClean="0">
                <a:latin typeface="+mn-lt"/>
              </a:rPr>
              <a:t>.</a:t>
            </a:r>
            <a:endParaRPr lang="en-US" sz="2000" b="1" u="sng" dirty="0" smtClean="0">
              <a:latin typeface="+mn-lt"/>
            </a:endParaRPr>
          </a:p>
          <a:p>
            <a:pPr lvl="0">
              <a:spcAft>
                <a:spcPts val="600"/>
              </a:spcAft>
              <a:buNone/>
            </a:pPr>
            <a:r>
              <a:rPr lang="sq-AL" sz="1800" dirty="0" smtClean="0">
                <a:latin typeface="+mn-lt"/>
              </a:rPr>
              <a:t> </a:t>
            </a:r>
            <a:endParaRPr lang="en-US" sz="1800" dirty="0" smtClean="0">
              <a:latin typeface="+mn-lt"/>
            </a:endParaRPr>
          </a:p>
          <a:p>
            <a:pPr algn="just">
              <a:buNone/>
            </a:pPr>
            <a:r>
              <a:rPr lang="en-US" sz="2000" b="1" dirty="0" smtClean="0">
                <a:latin typeface="+mn-lt"/>
              </a:rPr>
              <a:t>	</a:t>
            </a:r>
            <a:r>
              <a:rPr lang="en-US" sz="2000" b="1" u="sng" dirty="0" err="1" smtClean="0">
                <a:latin typeface="+mn-lt"/>
              </a:rPr>
              <a:t>Ky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projekt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vendim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është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dërguar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për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miratim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në</a:t>
            </a:r>
            <a:r>
              <a:rPr lang="en-US" sz="2000" b="1" u="sng" dirty="0" smtClean="0">
                <a:latin typeface="+mn-lt"/>
              </a:rPr>
              <a:t> KM </a:t>
            </a:r>
            <a:r>
              <a:rPr lang="en-US" sz="2000" b="1" u="sng" dirty="0" err="1" smtClean="0">
                <a:latin typeface="+mn-lt"/>
              </a:rPr>
              <a:t>dhe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pritet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të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miratohet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brenda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muajit</a:t>
            </a:r>
            <a:r>
              <a:rPr lang="en-US" sz="2000" b="1" u="sng" dirty="0" smtClean="0">
                <a:latin typeface="+mn-lt"/>
              </a:rPr>
              <a:t> </a:t>
            </a:r>
            <a:r>
              <a:rPr lang="en-US" sz="2000" b="1" u="sng" dirty="0" err="1" smtClean="0">
                <a:latin typeface="+mn-lt"/>
              </a:rPr>
              <a:t>Prill</a:t>
            </a:r>
            <a:r>
              <a:rPr lang="en-US" sz="2000" b="1" u="sng" dirty="0" smtClean="0">
                <a:latin typeface="+mn-lt"/>
              </a:rPr>
              <a:t> 2015.</a:t>
            </a:r>
          </a:p>
          <a:p>
            <a:pPr algn="just"/>
            <a:endParaRPr lang="en-US" sz="2000" dirty="0" smtClean="0">
              <a:latin typeface="+mn-lt"/>
            </a:endParaRPr>
          </a:p>
          <a:p>
            <a:pPr marL="230188" indent="-230188">
              <a:buNone/>
            </a:pPr>
            <a:endParaRPr lang="en-US" sz="2000" dirty="0" smtClean="0">
              <a:latin typeface="+mn-lt"/>
              <a:cs typeface="Arial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743200" y="1524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30188" indent="-230188" algn="r">
              <a:buNone/>
            </a:pPr>
            <a:r>
              <a:rPr lang="en-US" sz="2800" b="1" dirty="0" smtClean="0"/>
              <a:t>AKTE NËNLIGJORE NË PROCES:</a:t>
            </a:r>
            <a:endParaRPr lang="en-US" sz="2800" b="1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en-US" dirty="0" smtClean="0">
              <a:latin typeface="Arial" charset="0"/>
              <a:cs typeface="Arial" charset="0"/>
            </a:endParaRPr>
          </a:p>
          <a:p>
            <a:pPr marL="0" indent="0" algn="ctr">
              <a:buFont typeface="Arial" charset="0"/>
              <a:buNone/>
            </a:pPr>
            <a:r>
              <a:rPr lang="en-US" sz="3600" b="1" dirty="0" smtClean="0">
                <a:latin typeface="+mn-lt"/>
                <a:cs typeface="Arial" charset="0"/>
              </a:rPr>
              <a:t>JU FALEMINDERIT PËR VËMENDJEN!!!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</TotalTime>
  <Words>423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    BAZA LIGJORE  VSM NE SHQIPËRI        </vt:lpstr>
      <vt:lpstr> AKTET LIGJORE NDËRKOMBËTARE</vt:lpstr>
      <vt:lpstr>AKTET LIGJORE NDËRKOMBËTARE</vt:lpstr>
      <vt:lpstr>  LEGJISLACIONI NË SHQIPËRI  </vt:lpstr>
      <vt:lpstr>LIGJI VSM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eduart.cani@live.com</dc:creator>
  <cp:lastModifiedBy>Ornela.Shoshi</cp:lastModifiedBy>
  <cp:revision>160</cp:revision>
  <dcterms:created xsi:type="dcterms:W3CDTF">2014-01-26T19:49:37Z</dcterms:created>
  <dcterms:modified xsi:type="dcterms:W3CDTF">2015-03-10T09:00:43Z</dcterms:modified>
</cp:coreProperties>
</file>