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9" r:id="rId5"/>
    <p:sldId id="272" r:id="rId6"/>
    <p:sldId id="270" r:id="rId7"/>
    <p:sldId id="27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 descr="Z:\hd\countries\ZZ Multi-country\IMPLEMENTATION\ECRAN 2013 - 2016\Implementation\Visibility\Final\tmn zelena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44208" y="188640"/>
            <a:ext cx="2252663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>
            <a:normAutofit/>
          </a:bodyPr>
          <a:lstStyle/>
          <a:p>
            <a:r>
              <a:rPr lang="cs-CZ" dirty="0" smtClean="0"/>
              <a:t>SEA </a:t>
            </a:r>
            <a:r>
              <a:rPr lang="en-GB" dirty="0" smtClean="0"/>
              <a:t>screening in the Czech Republic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752600"/>
          </a:xfrm>
        </p:spPr>
        <p:txBody>
          <a:bodyPr/>
          <a:lstStyle/>
          <a:p>
            <a:r>
              <a:rPr lang="en-GB" dirty="0"/>
              <a:t>National workshop on SEA </a:t>
            </a:r>
          </a:p>
          <a:p>
            <a:r>
              <a:rPr lang="en-GB" dirty="0"/>
              <a:t>Tirana, March 11 – 12, 2015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General design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4824536"/>
          </a:xfrm>
        </p:spPr>
        <p:txBody>
          <a:bodyPr>
            <a:normAutofit lnSpcReduction="10000"/>
          </a:bodyPr>
          <a:lstStyle/>
          <a:p>
            <a:r>
              <a:rPr lang="en-US" sz="2600" dirty="0" smtClean="0"/>
              <a:t>Screening runs together with scoping (´fact-finding procedure´) i.e. </a:t>
            </a:r>
          </a:p>
          <a:p>
            <a:pPr lvl="1"/>
            <a:r>
              <a:rPr lang="en-US" sz="2200" dirty="0" smtClean="0"/>
              <a:t>If SEA should be applied……scope of assessment has to be defined as well</a:t>
            </a:r>
          </a:p>
          <a:p>
            <a:endParaRPr lang="en-US" sz="2600" dirty="0" smtClean="0"/>
          </a:p>
          <a:p>
            <a:r>
              <a:rPr lang="en-US" sz="2600" dirty="0" smtClean="0"/>
              <a:t>Coordinated by SEA competent authority </a:t>
            </a:r>
          </a:p>
          <a:p>
            <a:pPr lvl="1"/>
            <a:r>
              <a:rPr lang="en-US" sz="2000" dirty="0" smtClean="0"/>
              <a:t>MoE for national and regional plans and programmes and large projects </a:t>
            </a:r>
          </a:p>
          <a:p>
            <a:pPr lvl="1"/>
            <a:r>
              <a:rPr lang="en-US" sz="2000" dirty="0" smtClean="0"/>
              <a:t>Regional authorities for local plans and programmes and smaller projects </a:t>
            </a:r>
          </a:p>
          <a:p>
            <a:endParaRPr lang="en-US" sz="2600" dirty="0" smtClean="0"/>
          </a:p>
          <a:p>
            <a:r>
              <a:rPr lang="en-US" sz="2600" dirty="0" smtClean="0"/>
              <a:t>Includes already consultations with all stakeholders</a:t>
            </a:r>
            <a:endParaRPr lang="en-US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5259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solidFill>
                  <a:srgbClr val="FF0000"/>
                </a:solidFill>
              </a:rPr>
              <a:t>Planning agency has to notify</a:t>
            </a:r>
            <a:r>
              <a:rPr lang="en-US" sz="2400" dirty="0" smtClean="0"/>
              <a:t> SEA authority about:</a:t>
            </a:r>
          </a:p>
          <a:p>
            <a:pPr marL="857250" lvl="1" indent="-457200"/>
            <a:r>
              <a:rPr lang="en-US" sz="2000" dirty="0" smtClean="0"/>
              <a:t>Nature of the PPP</a:t>
            </a:r>
          </a:p>
          <a:p>
            <a:pPr marL="857250" lvl="1" indent="-457200"/>
            <a:r>
              <a:rPr lang="en-US" sz="2000" dirty="0" smtClean="0"/>
              <a:t>Affected environment</a:t>
            </a:r>
          </a:p>
          <a:p>
            <a:pPr marL="857250" lvl="1" indent="-457200"/>
            <a:r>
              <a:rPr lang="en-US" sz="2000" dirty="0" smtClean="0"/>
              <a:t>Possible effects of environment and health (incl. possible transboundary effects)</a:t>
            </a:r>
          </a:p>
          <a:p>
            <a:pPr marL="457200" indent="-457200"/>
            <a:endParaRPr lang="en-US" sz="2400" dirty="0" smtClean="0"/>
          </a:p>
          <a:p>
            <a:pPr marL="457200" indent="-457200"/>
            <a:r>
              <a:rPr lang="en-US" sz="2400" dirty="0" smtClean="0"/>
              <a:t>Notification is sent in printed and electronic form</a:t>
            </a:r>
          </a:p>
          <a:p>
            <a:pPr marL="457200" indent="-457200"/>
            <a:endParaRPr lang="en-US" sz="2400" dirty="0" smtClean="0"/>
          </a:p>
          <a:p>
            <a:pPr marL="457200" indent="-457200">
              <a:buFont typeface="+mj-lt"/>
              <a:buAutoNum type="arabicPeriod" startAt="2"/>
            </a:pPr>
            <a:r>
              <a:rPr lang="en-US" sz="2400" b="1" dirty="0" smtClean="0">
                <a:solidFill>
                  <a:srgbClr val="FF0000"/>
                </a:solidFill>
              </a:rPr>
              <a:t>SEA authority makes it publicly available </a:t>
            </a:r>
            <a:r>
              <a:rPr lang="en-US" sz="2400" dirty="0" smtClean="0"/>
              <a:t>and forwards it to possibly concerned authorities (state authorities, regions and municipalities)</a:t>
            </a:r>
          </a:p>
          <a:p>
            <a:endParaRPr lang="en-US" sz="2800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sz="2400" b="1" dirty="0" smtClean="0">
                <a:solidFill>
                  <a:srgbClr val="FF0000"/>
                </a:solidFill>
              </a:rPr>
              <a:t>Concerned authorities and the public </a:t>
            </a:r>
            <a:r>
              <a:rPr lang="en-US" sz="2400" dirty="0" smtClean="0"/>
              <a:t>can within 20 days submit comments on the notification</a:t>
            </a:r>
          </a:p>
          <a:p>
            <a:pPr marL="457200" indent="-457200"/>
            <a:endParaRPr lang="en-US" sz="2400" dirty="0" smtClean="0"/>
          </a:p>
          <a:p>
            <a:pPr marL="457200" indent="-457200">
              <a:buFont typeface="+mj-lt"/>
              <a:buAutoNum type="arabicPeriod" startAt="4"/>
            </a:pPr>
            <a:r>
              <a:rPr lang="en-US" sz="2400" b="1" dirty="0" smtClean="0">
                <a:solidFill>
                  <a:srgbClr val="0000FF"/>
                </a:solidFill>
              </a:rPr>
              <a:t>SEA authority </a:t>
            </a:r>
            <a:r>
              <a:rPr lang="en-US" sz="2400" dirty="0" smtClean="0"/>
              <a:t>on the basis of obtained comments </a:t>
            </a:r>
            <a:r>
              <a:rPr lang="en-US" sz="2400" b="1" dirty="0" smtClean="0">
                <a:solidFill>
                  <a:srgbClr val="0000FF"/>
                </a:solidFill>
              </a:rPr>
              <a:t>determines</a:t>
            </a:r>
            <a:r>
              <a:rPr lang="en-US" sz="2400" dirty="0" smtClean="0"/>
              <a:t>:</a:t>
            </a:r>
          </a:p>
          <a:p>
            <a:pPr marL="857250" lvl="1" indent="-457200"/>
            <a:r>
              <a:rPr lang="en-US" sz="2000" dirty="0" smtClean="0"/>
              <a:t>Whether SEA is required or not </a:t>
            </a:r>
          </a:p>
          <a:p>
            <a:pPr marL="857250" lvl="1" indent="-457200"/>
            <a:r>
              <a:rPr lang="en-US" sz="2000" dirty="0" smtClean="0"/>
              <a:t>Scope of SEA and requirements for alternatives</a:t>
            </a:r>
          </a:p>
          <a:p>
            <a:pPr marL="857250" lvl="1" indent="-457200"/>
            <a:r>
              <a:rPr lang="en-US" sz="2000" dirty="0" smtClean="0"/>
              <a:t>Details of public participation requirements and of SEA approach to be used</a:t>
            </a:r>
          </a:p>
          <a:p>
            <a:pPr marL="457200" indent="-457200"/>
            <a:endParaRPr lang="en-US" sz="2400" dirty="0" smtClean="0"/>
          </a:p>
          <a:p>
            <a:pPr marL="457200" indent="-457200">
              <a:buFont typeface="+mj-lt"/>
              <a:buAutoNum type="arabicPeriod" startAt="5"/>
            </a:pPr>
            <a:r>
              <a:rPr lang="en-US" sz="2400" b="1" dirty="0" smtClean="0">
                <a:solidFill>
                  <a:srgbClr val="FF0000"/>
                </a:solidFill>
              </a:rPr>
              <a:t>Results of screening/scoping </a:t>
            </a:r>
            <a:r>
              <a:rPr lang="en-US" sz="2400" dirty="0" smtClean="0"/>
              <a:t>are sent to planning agency / project developer and concerned authorities  + </a:t>
            </a:r>
            <a:r>
              <a:rPr lang="en-US" sz="2400" b="1" dirty="0" smtClean="0">
                <a:solidFill>
                  <a:srgbClr val="0000FF"/>
                </a:solidFill>
              </a:rPr>
              <a:t>publicly accessible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-684584" y="260648"/>
            <a:ext cx="8203956" cy="65293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Scope of SEA application </a:t>
            </a:r>
            <a:endParaRPr lang="en-US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032448"/>
          </a:xfrm>
        </p:spPr>
        <p:txBody>
          <a:bodyPr>
            <a:noAutofit/>
          </a:bodyPr>
          <a:lstStyle/>
          <a:p>
            <a:r>
              <a:rPr lang="en-US" sz="2200" dirty="0" smtClean="0"/>
              <a:t>SEA </a:t>
            </a:r>
            <a:r>
              <a:rPr lang="en-US" sz="2200" b="1" dirty="0" smtClean="0">
                <a:solidFill>
                  <a:srgbClr val="0033CC"/>
                </a:solidFill>
              </a:rPr>
              <a:t>automatically required </a:t>
            </a:r>
            <a:r>
              <a:rPr lang="en-US" sz="2200" dirty="0" smtClean="0"/>
              <a:t>for:</a:t>
            </a:r>
          </a:p>
          <a:p>
            <a:pPr lvl="1"/>
            <a:r>
              <a:rPr lang="en-US" sz="2200" dirty="0" smtClean="0"/>
              <a:t>all </a:t>
            </a:r>
            <a:r>
              <a:rPr lang="en-US" sz="2200" b="1" dirty="0" smtClean="0">
                <a:solidFill>
                  <a:srgbClr val="FF0000"/>
                </a:solidFill>
              </a:rPr>
              <a:t>concepts</a:t>
            </a:r>
            <a:r>
              <a:rPr lang="en-US" sz="2200" dirty="0" smtClean="0"/>
              <a:t> in sectors stipulated by the SEA Directive (and also for environment and biodiversity protection) that set framework for permitting of activities that require EIA (Annex 1 of the EIA Act)</a:t>
            </a:r>
          </a:p>
          <a:p>
            <a:pPr lvl="1"/>
            <a:r>
              <a:rPr lang="en-US" sz="2200" dirty="0" smtClean="0"/>
              <a:t>all concepts co-financed by EU</a:t>
            </a:r>
          </a:p>
          <a:p>
            <a:endParaRPr lang="en-US" sz="2200" dirty="0" smtClean="0"/>
          </a:p>
          <a:p>
            <a:r>
              <a:rPr lang="en-US" sz="2200" dirty="0" smtClean="0"/>
              <a:t>SEA </a:t>
            </a:r>
            <a:r>
              <a:rPr lang="en-US" sz="2200" b="1" dirty="0" smtClean="0">
                <a:solidFill>
                  <a:srgbClr val="FF0000"/>
                </a:solidFill>
              </a:rPr>
              <a:t>screening required </a:t>
            </a:r>
            <a:r>
              <a:rPr lang="en-US" sz="2200" dirty="0" smtClean="0"/>
              <a:t>for:</a:t>
            </a:r>
          </a:p>
          <a:p>
            <a:pPr lvl="1"/>
            <a:r>
              <a:rPr lang="en-US" sz="2200" dirty="0" smtClean="0"/>
              <a:t>concepts that affect territory of only one municipality or </a:t>
            </a:r>
          </a:p>
          <a:p>
            <a:pPr lvl="1"/>
            <a:r>
              <a:rPr lang="en-US" sz="2200" dirty="0" smtClean="0"/>
              <a:t>modifications of already approved concepts</a:t>
            </a:r>
          </a:p>
          <a:p>
            <a:endParaRPr lang="en-US" sz="2600" dirty="0" smtClean="0"/>
          </a:p>
          <a:p>
            <a:r>
              <a:rPr lang="en-US" sz="2200" b="1" dirty="0">
                <a:solidFill>
                  <a:srgbClr val="FF0000"/>
                </a:solidFill>
              </a:rPr>
              <a:t>SEA not required for defence, emergency plans and budgetary documents </a:t>
            </a: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01909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13792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Plans, programs which typically undergo SEA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>
            <a:noAutofit/>
          </a:bodyPr>
          <a:lstStyle/>
          <a:p>
            <a:r>
              <a:rPr lang="en-US" sz="2200" b="1" dirty="0" smtClean="0"/>
              <a:t>National level (obligatorily)</a:t>
            </a:r>
          </a:p>
          <a:p>
            <a:pPr lvl="1"/>
            <a:r>
              <a:rPr lang="en-US" sz="2200" dirty="0" smtClean="0"/>
              <a:t>National Territorial Policy </a:t>
            </a:r>
          </a:p>
          <a:p>
            <a:pPr lvl="1"/>
            <a:r>
              <a:rPr lang="en-US" sz="2200" dirty="0" smtClean="0"/>
              <a:t>National Transport Strategy </a:t>
            </a:r>
          </a:p>
          <a:p>
            <a:pPr lvl="1"/>
            <a:r>
              <a:rPr lang="en-US" sz="2200" dirty="0" smtClean="0"/>
              <a:t>National Waste Management Plan</a:t>
            </a:r>
          </a:p>
          <a:p>
            <a:pPr lvl="1"/>
            <a:r>
              <a:rPr lang="en-US" sz="2200" dirty="0" smtClean="0"/>
              <a:t>National Strategy on Improving Air Quality </a:t>
            </a:r>
          </a:p>
          <a:p>
            <a:pPr marL="457200" indent="-457200"/>
            <a:endParaRPr lang="en-US" sz="2200" dirty="0" smtClean="0"/>
          </a:p>
          <a:p>
            <a:r>
              <a:rPr lang="en-US" sz="2200" b="1" dirty="0" smtClean="0"/>
              <a:t>Regional level (obligatorily) </a:t>
            </a:r>
          </a:p>
          <a:p>
            <a:pPr lvl="1"/>
            <a:r>
              <a:rPr lang="en-US" sz="2200" dirty="0" smtClean="0"/>
              <a:t>Regional Principles of Territorial Development </a:t>
            </a:r>
          </a:p>
          <a:p>
            <a:pPr lvl="1"/>
            <a:r>
              <a:rPr lang="en-US" sz="2200" dirty="0" smtClean="0"/>
              <a:t>Regional Development Programme </a:t>
            </a:r>
          </a:p>
          <a:p>
            <a:pPr lvl="1"/>
            <a:r>
              <a:rPr lang="en-US" sz="2200" dirty="0" smtClean="0"/>
              <a:t>Regional Waste Management Plan 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44117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13792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Plans, programs which typically undergo SEA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>
            <a:noAutofit/>
          </a:bodyPr>
          <a:lstStyle/>
          <a:p>
            <a:r>
              <a:rPr lang="en-US" sz="2200" b="1" dirty="0" smtClean="0"/>
              <a:t>Local level (if determined by screening)</a:t>
            </a:r>
          </a:p>
          <a:p>
            <a:pPr lvl="1"/>
            <a:r>
              <a:rPr lang="en-US" sz="2200" dirty="0" smtClean="0"/>
              <a:t>Municipal spatial plans</a:t>
            </a:r>
          </a:p>
          <a:p>
            <a:pPr lvl="1"/>
            <a:r>
              <a:rPr lang="en-US" sz="2200" dirty="0" smtClean="0"/>
              <a:t>Municipal Waste Management Plans</a:t>
            </a:r>
          </a:p>
          <a:p>
            <a:pPr lvl="1"/>
            <a:r>
              <a:rPr lang="en-US" sz="2200" dirty="0" smtClean="0"/>
              <a:t>Municipal Development Plans </a:t>
            </a:r>
          </a:p>
        </p:txBody>
      </p:sp>
    </p:spTree>
    <p:extLst>
      <p:ext uri="{BB962C8B-B14F-4D97-AF65-F5344CB8AC3E}">
        <p14:creationId xmlns:p14="http://schemas.microsoft.com/office/powerpoint/2010/main" val="2136288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353</Words>
  <Application>Microsoft Office PowerPoint</Application>
  <PresentationFormat>Předvádění na obrazovce (4:3)</PresentationFormat>
  <Paragraphs>56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SEA screening in the Czech Republic</vt:lpstr>
      <vt:lpstr>General design</vt:lpstr>
      <vt:lpstr>Steps</vt:lpstr>
      <vt:lpstr>Steps</vt:lpstr>
      <vt:lpstr>Scope of SEA application </vt:lpstr>
      <vt:lpstr>Plans, programs which typically undergo SEA</vt:lpstr>
      <vt:lpstr>Plans, programs which typically undergo SEA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martin</cp:lastModifiedBy>
  <cp:revision>76</cp:revision>
  <dcterms:created xsi:type="dcterms:W3CDTF">2013-10-30T11:37:35Z</dcterms:created>
  <dcterms:modified xsi:type="dcterms:W3CDTF">2015-03-10T16:26:25Z</dcterms:modified>
</cp:coreProperties>
</file>