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altLang="en-US" dirty="0">
                <a:latin typeface="Calibri" panose="020F0502020204030204" pitchFamily="34" charset="0"/>
              </a:rPr>
              <a:t>Link programme and </a:t>
            </a:r>
            <a:r>
              <a:rPr lang="cs-CZ" altLang="en-US" dirty="0">
                <a:latin typeface="Calibri" panose="020F0502020204030204" pitchFamily="34" charset="0"/>
              </a:rPr>
              <a:t>SEA</a:t>
            </a:r>
            <a:r>
              <a:rPr lang="en-GB" altLang="en-US" dirty="0">
                <a:latin typeface="Calibri" panose="020F0502020204030204" pitchFamily="34" charset="0"/>
              </a:rPr>
              <a:t/>
            </a:r>
            <a:br>
              <a:rPr lang="en-GB" altLang="en-US" dirty="0">
                <a:latin typeface="Calibri" panose="020F0502020204030204" pitchFamily="34" charset="0"/>
              </a:rPr>
            </a:br>
            <a:r>
              <a:rPr lang="en-GB" altLang="en-US" dirty="0">
                <a:latin typeface="Calibri" panose="020F0502020204030204" pitchFamily="34" charset="0"/>
              </a:rPr>
              <a:t>- </a:t>
            </a:r>
            <a:br>
              <a:rPr lang="en-GB" altLang="en-US" dirty="0">
                <a:latin typeface="Calibri" panose="020F0502020204030204" pitchFamily="34" charset="0"/>
              </a:rPr>
            </a:br>
            <a:r>
              <a:rPr lang="en-GB" altLang="en-US" dirty="0">
                <a:latin typeface="Calibri" panose="020F0502020204030204" pitchFamily="34" charset="0"/>
              </a:rPr>
              <a:t>Case example: SEA for National Development Plan 2007 – 2013 of the Czech Republic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752600"/>
          </a:xfrm>
        </p:spPr>
        <p:txBody>
          <a:bodyPr/>
          <a:lstStyle/>
          <a:p>
            <a:r>
              <a:rPr lang="en-GB" dirty="0"/>
              <a:t>National workshop on SEA </a:t>
            </a:r>
          </a:p>
          <a:p>
            <a:r>
              <a:rPr lang="en-GB" dirty="0"/>
              <a:t>Tirana, March 11 – 12, 2015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772400" cy="1143000"/>
          </a:xfrm>
        </p:spPr>
        <p:txBody>
          <a:bodyPr/>
          <a:lstStyle/>
          <a:p>
            <a:pPr algn="l"/>
            <a:r>
              <a:rPr lang="en-GB" altLang="en-US" sz="4000" dirty="0">
                <a:latin typeface="Calibri" panose="020F0502020204030204" pitchFamily="34" charset="0"/>
              </a:rPr>
              <a:t>Introductory information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610600" cy="441960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GB" altLang="en-US" sz="2400" dirty="0">
                <a:latin typeface="Calibri" panose="020F0502020204030204" pitchFamily="34" charset="0"/>
              </a:rPr>
              <a:t>National Development Plan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GB" altLang="en-US" sz="2400" dirty="0">
                <a:latin typeface="Calibri" panose="020F0502020204030204" pitchFamily="34" charset="0"/>
              </a:rPr>
              <a:t>key planning documents for distribution of the EU funds in the Czech Republic 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GB" altLang="en-US" sz="2400" dirty="0">
                <a:latin typeface="Calibri" panose="020F0502020204030204" pitchFamily="34" charset="0"/>
              </a:rPr>
              <a:t>25 890 000 000 EUR for the period 2007 – 2013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GB" altLang="en-US" sz="2400" dirty="0">
                <a:latin typeface="Calibri" panose="020F0502020204030204" pitchFamily="34" charset="0"/>
              </a:rPr>
              <a:t>sets priorities for Operational Programmes </a:t>
            </a:r>
          </a:p>
          <a:p>
            <a:pPr>
              <a:lnSpc>
                <a:spcPct val="90000"/>
              </a:lnSpc>
            </a:pPr>
            <a:endParaRPr lang="en-US" alt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400" dirty="0">
                <a:latin typeface="Calibri" panose="020F0502020204030204" pitchFamily="34" charset="0"/>
              </a:rPr>
              <a:t>Proponent</a:t>
            </a:r>
            <a:r>
              <a:rPr lang="cs-CZ" altLang="en-US" sz="2400" dirty="0">
                <a:latin typeface="Calibri" panose="020F0502020204030204" pitchFamily="34" charset="0"/>
              </a:rPr>
              <a:t>: Ministr</a:t>
            </a:r>
            <a:r>
              <a:rPr lang="en-US" altLang="en-US" sz="2400" dirty="0">
                <a:latin typeface="Calibri" panose="020F0502020204030204" pitchFamily="34" charset="0"/>
              </a:rPr>
              <a:t>y for Regional Development </a:t>
            </a:r>
            <a:endParaRPr lang="cs-CZ" alt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endParaRPr lang="en-US" alt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400" dirty="0">
                <a:latin typeface="Calibri" panose="020F0502020204030204" pitchFamily="34" charset="0"/>
              </a:rPr>
              <a:t>Approving authority</a:t>
            </a:r>
            <a:r>
              <a:rPr lang="cs-CZ" altLang="en-US" sz="2400" dirty="0">
                <a:latin typeface="Calibri" panose="020F0502020204030204" pitchFamily="34" charset="0"/>
              </a:rPr>
              <a:t>: </a:t>
            </a:r>
            <a:r>
              <a:rPr lang="en-US" altLang="en-US" sz="2400" dirty="0">
                <a:latin typeface="Calibri" panose="020F0502020204030204" pitchFamily="34" charset="0"/>
              </a:rPr>
              <a:t>Czech Government </a:t>
            </a:r>
            <a:endParaRPr lang="cs-CZ" alt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endParaRPr lang="en-US" altLang="en-US" sz="2000" dirty="0">
              <a:latin typeface="Corbel" panose="020B0503020204020204" pitchFamily="34" charset="0"/>
            </a:endParaRPr>
          </a:p>
          <a:p>
            <a:pPr>
              <a:lnSpc>
                <a:spcPct val="90000"/>
              </a:lnSpc>
            </a:pPr>
            <a:endParaRPr lang="en-US" altLang="en-US" sz="20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11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772400" cy="1143000"/>
          </a:xfrm>
        </p:spPr>
        <p:txBody>
          <a:bodyPr/>
          <a:lstStyle/>
          <a:p>
            <a:pPr algn="l"/>
            <a:r>
              <a:rPr lang="en-GB" altLang="en-US" sz="4000" dirty="0">
                <a:latin typeface="Calibri" panose="020F0502020204030204" pitchFamily="34" charset="0"/>
              </a:rPr>
              <a:t>Programming 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610600" cy="4419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US" altLang="en-US" sz="2200" dirty="0">
                <a:latin typeface="Calibri" panose="020F0502020204030204" pitchFamily="34" charset="0"/>
              </a:rPr>
              <a:t>2004 (preparatory works) – 2007 (approved)</a:t>
            </a:r>
          </a:p>
          <a:p>
            <a:pPr>
              <a:lnSpc>
                <a:spcPct val="90000"/>
              </a:lnSpc>
              <a:spcAft>
                <a:spcPct val="30000"/>
              </a:spcAft>
            </a:pPr>
            <a:endParaRPr lang="en-US" altLang="en-US" sz="22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US" altLang="en-US" sz="2200" dirty="0">
                <a:latin typeface="Calibri" panose="020F0502020204030204" pitchFamily="34" charset="0"/>
              </a:rPr>
              <a:t>Managing and Coordination Committee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US" altLang="en-US" sz="2000" dirty="0">
                <a:latin typeface="Calibri" panose="020F0502020204030204" pitchFamily="34" charset="0"/>
              </a:rPr>
              <a:t>Chaired by the </a:t>
            </a:r>
            <a:r>
              <a:rPr lang="en-US" altLang="en-US" sz="2000" dirty="0" err="1">
                <a:latin typeface="Calibri" panose="020F0502020204030204" pitchFamily="34" charset="0"/>
              </a:rPr>
              <a:t>MoRD</a:t>
            </a:r>
            <a:endParaRPr lang="en-US" altLang="en-US" sz="2000" dirty="0">
              <a:latin typeface="Calibri" panose="020F0502020204030204" pitchFamily="34" charset="0"/>
            </a:endParaRP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US" altLang="en-US" sz="2000" dirty="0">
                <a:latin typeface="Calibri" panose="020F0502020204030204" pitchFamily="34" charset="0"/>
              </a:rPr>
              <a:t>Representatives of all ministries and regions 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US" altLang="en-US" sz="2000" dirty="0">
                <a:latin typeface="Calibri" panose="020F0502020204030204" pitchFamily="34" charset="0"/>
              </a:rPr>
              <a:t>Other key stakeholders (NGOs, Business Chamber, </a:t>
            </a:r>
            <a:r>
              <a:rPr lang="en-US" altLang="en-US" sz="2000" dirty="0" err="1">
                <a:latin typeface="Calibri" panose="020F0502020204030204" pitchFamily="34" charset="0"/>
              </a:rPr>
              <a:t>Labour</a:t>
            </a:r>
            <a:r>
              <a:rPr lang="en-US" altLang="en-US" sz="2000" dirty="0">
                <a:latin typeface="Calibri" panose="020F0502020204030204" pitchFamily="34" charset="0"/>
              </a:rPr>
              <a:t> Union etc.)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US" altLang="en-US" sz="2000" dirty="0">
                <a:latin typeface="Calibri" panose="020F0502020204030204" pitchFamily="34" charset="0"/>
              </a:rPr>
              <a:t>Discussions, negotiations of the NDP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endParaRPr lang="en-US" altLang="en-US" sz="22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US" altLang="en-US" sz="2200" dirty="0">
                <a:latin typeface="Calibri" panose="020F0502020204030204" pitchFamily="34" charset="0"/>
              </a:rPr>
              <a:t>External programming team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US" altLang="en-US" sz="2200" dirty="0">
                <a:latin typeface="Calibri" panose="020F0502020204030204" pitchFamily="34" charset="0"/>
              </a:rPr>
              <a:t>Experts from University of Economy (Prague)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US" altLang="en-US" sz="2200" dirty="0">
                <a:latin typeface="Calibri" panose="020F0502020204030204" pitchFamily="34" charset="0"/>
              </a:rPr>
              <a:t>Preparation of draft version of NDP</a:t>
            </a:r>
          </a:p>
        </p:txBody>
      </p:sp>
    </p:spTree>
    <p:extLst>
      <p:ext uri="{BB962C8B-B14F-4D97-AF65-F5344CB8AC3E}">
        <p14:creationId xmlns:p14="http://schemas.microsoft.com/office/powerpoint/2010/main" val="359531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772400" cy="1143000"/>
          </a:xfrm>
        </p:spPr>
        <p:txBody>
          <a:bodyPr/>
          <a:lstStyle/>
          <a:p>
            <a:pPr algn="l"/>
            <a:r>
              <a:rPr lang="en-GB" altLang="en-US" sz="4000" dirty="0">
                <a:latin typeface="Calibri" panose="020F0502020204030204" pitchFamily="34" charset="0"/>
              </a:rPr>
              <a:t>SEA</a:t>
            </a:r>
            <a:r>
              <a:rPr lang="en-GB" altLang="en-US" sz="4000" dirty="0">
                <a:latin typeface="Corbel" panose="020B0503020204020204" pitchFamily="34" charset="0"/>
              </a:rPr>
              <a:t> </a:t>
            </a:r>
            <a:endParaRPr lang="en-GB" altLang="en-US" sz="4000" dirty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610600" cy="4419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altLang="en-US" sz="2400" dirty="0">
                <a:latin typeface="Calibri" panose="020F0502020204030204" pitchFamily="34" charset="0"/>
              </a:rPr>
              <a:t>June 2005 – December 2006</a:t>
            </a:r>
          </a:p>
          <a:p>
            <a:pPr>
              <a:lnSpc>
                <a:spcPct val="90000"/>
              </a:lnSpc>
            </a:pPr>
            <a:endParaRPr lang="en-GB" alt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en-GB" altLang="en-US" sz="2400" dirty="0">
                <a:latin typeface="Calibri" panose="020F0502020204030204" pitchFamily="34" charset="0"/>
              </a:rPr>
              <a:t>SEA team hired by the </a:t>
            </a:r>
            <a:r>
              <a:rPr lang="en-GB" altLang="en-US" sz="2400" dirty="0" err="1">
                <a:latin typeface="Calibri" panose="020F0502020204030204" pitchFamily="34" charset="0"/>
              </a:rPr>
              <a:t>MoRD</a:t>
            </a:r>
            <a:endParaRPr lang="en-GB" alt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endParaRPr lang="en-GB" alt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en-GB" altLang="en-US" sz="2400" dirty="0">
                <a:latin typeface="Calibri" panose="020F0502020204030204" pitchFamily="34" charset="0"/>
              </a:rPr>
              <a:t>Ex-ante approach </a:t>
            </a:r>
          </a:p>
          <a:p>
            <a:pPr>
              <a:lnSpc>
                <a:spcPct val="90000"/>
              </a:lnSpc>
            </a:pPr>
            <a:endParaRPr lang="en-GB" alt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en-GB" altLang="en-US" sz="2400" dirty="0">
                <a:latin typeface="Calibri" panose="020F0502020204030204" pitchFamily="34" charset="0"/>
              </a:rPr>
              <a:t>SEA competent authority: Ministry of Environment</a:t>
            </a:r>
          </a:p>
        </p:txBody>
      </p:sp>
    </p:spTree>
    <p:extLst>
      <p:ext uri="{BB962C8B-B14F-4D97-AF65-F5344CB8AC3E}">
        <p14:creationId xmlns:p14="http://schemas.microsoft.com/office/powerpoint/2010/main" val="130725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144</Words>
  <Application>Microsoft Office PowerPoint</Application>
  <PresentationFormat>Předvádění na obrazovce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9" baseType="lpstr">
      <vt:lpstr>Arial</vt:lpstr>
      <vt:lpstr>Calibri</vt:lpstr>
      <vt:lpstr>Corbel</vt:lpstr>
      <vt:lpstr>Times New Roman</vt:lpstr>
      <vt:lpstr>Office Theme</vt:lpstr>
      <vt:lpstr>Link programme and SEA -  Case example: SEA for National Development Plan 2007 – 2013 of the Czech Republic</vt:lpstr>
      <vt:lpstr>Introductory information</vt:lpstr>
      <vt:lpstr>Programming </vt:lpstr>
      <vt:lpstr>SEA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martin</cp:lastModifiedBy>
  <cp:revision>76</cp:revision>
  <dcterms:created xsi:type="dcterms:W3CDTF">2013-10-30T11:37:35Z</dcterms:created>
  <dcterms:modified xsi:type="dcterms:W3CDTF">2015-03-10T16:24:22Z</dcterms:modified>
</cp:coreProperties>
</file>