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97" r:id="rId3"/>
    <p:sldId id="281" r:id="rId4"/>
    <p:sldId id="271" r:id="rId5"/>
    <p:sldId id="257" r:id="rId6"/>
    <p:sldId id="272" r:id="rId7"/>
    <p:sldId id="292" r:id="rId8"/>
    <p:sldId id="293" r:id="rId9"/>
    <p:sldId id="294" r:id="rId10"/>
    <p:sldId id="296" r:id="rId11"/>
    <p:sldId id="299" r:id="rId12"/>
    <p:sldId id="300" r:id="rId13"/>
    <p:sldId id="301" r:id="rId14"/>
    <p:sldId id="291" r:id="rId15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1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74" y="-96"/>
      </p:cViewPr>
      <p:guideLst>
        <p:guide orient="horz" pos="3127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862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5754DB-9862-434A-A076-51DA66B745EE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862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B53C5C9-E889-4E08-B76F-33BB2AE81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862" y="0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pPr>
              <a:defRPr/>
            </a:pPr>
            <a:fld id="{7C4DF2E3-F3CE-4A2F-9F53-0C8FF55FCFC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383" y="4715831"/>
            <a:ext cx="5436909" cy="4466649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862" y="9428272"/>
            <a:ext cx="2946275" cy="496671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pPr>
              <a:defRPr/>
            </a:pPr>
            <a:fld id="{F798AFC2-C387-43B4-9829-91860E29B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>
            <a:normAutofit/>
          </a:bodyPr>
          <a:lstStyle>
            <a:lvl1pPr algn="ctr">
              <a:defRPr sz="4800" b="0">
                <a:latin typeface="Garamond" panose="02020404030301010803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EB2CC-B367-41E6-9A34-C825951F58F4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22F7B-FA17-4642-A771-EB6A3FDE45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7D017-4987-452C-991D-6CCE134CAFE6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2CDE8-6F85-436F-9E9F-EA7251BBF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43C1-F81C-4EDD-A3B2-A40B8FBA1CB3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62ABD-3964-439A-B486-067964FE9A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51FAF-1FA0-4226-A4D7-FC483A4FE22D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53FF3-FC54-40D5-B3D8-1FED8CB95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20CD4-5A37-40FA-B73E-8DF2F5015E7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42FDA-EA80-475B-B731-1F9DC886F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54592-CDBA-4051-9ADB-8695A5D699BF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D5B56-ACE0-4619-8245-7414731B94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BF122-8836-4024-8A2F-3C5E374842B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1A49C-BCB6-4900-B3D3-9CDF8C98B9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2DDB1-AD8A-470D-8AEC-A934112208BB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95593-2427-4506-9C53-0CEDFD67E7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B2126-C6A0-4292-ABD8-B190A2DD21C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4C15A-0252-4DF4-8C54-1F70090BF5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E879E-20EF-421C-AE18-8FD083AFD941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1AF2D-BDBB-43FE-86AC-03000A62A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AAFA1-A355-4C28-83F1-B1A1DCB59B8C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75BA4-146C-483B-BC2E-1BD9738B26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2192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286008"/>
            <a:ext cx="82296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1129D9-32B5-4B16-9026-4018950B5B57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1E72F2-7001-4B3F-8894-7F725841E3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ransition spd="med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Garamond" panose="02020404030301010803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81208"/>
            <a:ext cx="8458200" cy="3508375"/>
          </a:xfrm>
        </p:spPr>
        <p:txBody>
          <a:bodyPr>
            <a:normAutofit fontScale="90000"/>
          </a:bodyPr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4000" dirty="0" smtClean="0">
                <a:latin typeface="+mn-lt"/>
              </a:rPr>
              <a:t>KONSULTIMI ME GRUPET E INTERESIT PËR ÇËSHTJET QË DO TË TRAJTOHEN NË RAPORTIN E VSM-</a:t>
            </a:r>
            <a:r>
              <a:rPr lang="en-US" sz="4000" dirty="0" err="1" smtClean="0">
                <a:latin typeface="+mn-lt"/>
              </a:rPr>
              <a:t>së</a:t>
            </a:r>
            <a:r>
              <a:rPr lang="en-US" sz="4000" dirty="0" smtClean="0">
                <a:latin typeface="+mn-lt"/>
              </a:rPr>
              <a:t> (SCOPING)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altLang="en-US" sz="4000" b="1" dirty="0" smtClean="0"/>
              <a:t/>
            </a:r>
            <a:br>
              <a:rPr lang="en-US" altLang="en-US" sz="4000" b="1" dirty="0" smtClean="0"/>
            </a:br>
            <a:r>
              <a:rPr lang="en-US" altLang="en-US" sz="4000" b="1" dirty="0" smtClean="0"/>
              <a:t/>
            </a:r>
            <a:br>
              <a:rPr lang="en-US" altLang="en-US" sz="4000" b="1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dirty="0" smtClean="0"/>
              <a:t> </a:t>
            </a:r>
            <a:br>
              <a:rPr lang="en-US" altLang="en-US" dirty="0" smtClean="0"/>
            </a:b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276600" y="5334000"/>
            <a:ext cx="5715000" cy="1295400"/>
          </a:xfrm>
        </p:spPr>
        <p:txBody>
          <a:bodyPr>
            <a:normAutofit lnSpcReduction="10000"/>
          </a:bodyPr>
          <a:lstStyle/>
          <a:p>
            <a:pPr algn="r"/>
            <a:endParaRPr lang="en-US" sz="1400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algn="r"/>
            <a:r>
              <a:rPr lang="en-US" sz="1400" b="1" dirty="0" smtClean="0">
                <a:latin typeface="Garamond" pitchFamily="18" charset="0"/>
                <a:cs typeface="Arial" charset="0"/>
              </a:rPr>
              <a:t>Borana ANTONI</a:t>
            </a:r>
            <a:r>
              <a:rPr lang="en-US" sz="1200" b="1" dirty="0" smtClean="0">
                <a:latin typeface="Garamond" pitchFamily="18" charset="0"/>
                <a:cs typeface="Arial" charset="0"/>
              </a:rPr>
              <a:t/>
            </a:r>
            <a:br>
              <a:rPr lang="en-US" sz="1200" b="1" dirty="0" smtClean="0">
                <a:latin typeface="Garamond" pitchFamily="18" charset="0"/>
                <a:cs typeface="Arial" charset="0"/>
              </a:rPr>
            </a:br>
            <a:r>
              <a:rPr lang="en-US" sz="1200" dirty="0" smtClean="0">
                <a:latin typeface="Garamond" pitchFamily="18" charset="0"/>
                <a:cs typeface="Arial" charset="0"/>
              </a:rPr>
              <a:t>Specialist </a:t>
            </a:r>
          </a:p>
          <a:p>
            <a:pPr algn="r"/>
            <a:r>
              <a:rPr lang="en-US" sz="1200" dirty="0" err="1" smtClean="0">
                <a:latin typeface="Garamond" pitchFamily="18" charset="0"/>
                <a:cs typeface="Arial" charset="0"/>
              </a:rPr>
              <a:t>Sektorit</a:t>
            </a:r>
            <a:r>
              <a:rPr lang="en-US" sz="1200" dirty="0" smtClean="0">
                <a:latin typeface="Garamond" pitchFamily="18" charset="0"/>
                <a:cs typeface="Arial" charset="0"/>
              </a:rPr>
              <a:t> VSM, VNM,  NI </a:t>
            </a:r>
            <a:r>
              <a:rPr lang="en-US" sz="1200" dirty="0" err="1" smtClean="0">
                <a:latin typeface="Garamond" pitchFamily="18" charset="0"/>
                <a:cs typeface="Arial" charset="0"/>
              </a:rPr>
              <a:t>dhe</a:t>
            </a:r>
            <a:r>
              <a:rPr lang="en-US" sz="1200" dirty="0" smtClean="0">
                <a:latin typeface="Garamond" pitchFamily="18" charset="0"/>
                <a:cs typeface="Arial" charset="0"/>
              </a:rPr>
              <a:t> SM</a:t>
            </a:r>
          </a:p>
          <a:p>
            <a:pPr algn="r"/>
            <a:r>
              <a:rPr lang="en-US" sz="1200" dirty="0" err="1" smtClean="0">
                <a:latin typeface="Garamond" pitchFamily="18" charset="0"/>
                <a:cs typeface="Arial" charset="0"/>
              </a:rPr>
              <a:t>Drejtoria</a:t>
            </a:r>
            <a:r>
              <a:rPr lang="en-US" sz="1200" dirty="0" smtClean="0">
                <a:latin typeface="Garamond" pitchFamily="18" charset="0"/>
                <a:cs typeface="Arial" charset="0"/>
              </a:rPr>
              <a:t> e Mjedisit</a:t>
            </a:r>
            <a:br>
              <a:rPr lang="en-US" sz="1200" dirty="0" smtClean="0">
                <a:latin typeface="Garamond" pitchFamily="18" charset="0"/>
                <a:cs typeface="Arial" charset="0"/>
              </a:rPr>
            </a:br>
            <a:r>
              <a:rPr lang="en-US" sz="1200" dirty="0" smtClean="0">
                <a:latin typeface="Garamond" pitchFamily="18" charset="0"/>
                <a:cs typeface="Arial" charset="0"/>
              </a:rPr>
              <a:t>MINISTRIA E MJEDISIT</a:t>
            </a:r>
          </a:p>
          <a:p>
            <a:pPr eaLnBrk="1" hangingPunct="1"/>
            <a:endParaRPr lang="en-US" alt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066800"/>
            <a:ext cx="8229600" cy="838200"/>
          </a:xfrm>
        </p:spPr>
        <p:txBody>
          <a:bodyPr/>
          <a:lstStyle/>
          <a:p>
            <a:r>
              <a:rPr lang="en-US" sz="3200" b="1" dirty="0" err="1" smtClean="0">
                <a:latin typeface="+mn-lt"/>
              </a:rPr>
              <a:t>Grupet</a:t>
            </a:r>
            <a:r>
              <a:rPr lang="en-US" sz="3200" b="1" dirty="0" smtClean="0">
                <a:latin typeface="+mn-lt"/>
              </a:rPr>
              <a:t> e </a:t>
            </a:r>
            <a:r>
              <a:rPr lang="en-US" sz="3200" b="1" dirty="0" err="1" smtClean="0">
                <a:latin typeface="+mn-lt"/>
              </a:rPr>
              <a:t>interesit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që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konsultohen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në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këtë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fazë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b="1" dirty="0" err="1" smtClean="0">
                <a:latin typeface="+mn-lt"/>
              </a:rPr>
              <a:t>janë</a:t>
            </a:r>
            <a:r>
              <a:rPr lang="en-US" sz="3200" b="1" dirty="0" smtClean="0">
                <a:latin typeface="+mn-lt"/>
              </a:rPr>
              <a:t>:</a:t>
            </a:r>
            <a:endParaRPr lang="en-US" sz="32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72000"/>
          </a:xfrm>
        </p:spPr>
        <p:txBody>
          <a:bodyPr/>
          <a:lstStyle/>
          <a:p>
            <a:pPr algn="just">
              <a:buNone/>
              <a:defRPr/>
            </a:pPr>
            <a:endParaRPr lang="pt-BR" sz="3200" dirty="0" smtClean="0">
              <a:latin typeface="+mn-lt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3200" dirty="0" smtClean="0">
                <a:latin typeface="+mn-lt"/>
              </a:rPr>
              <a:t>institucionet e mbrojtjes së shëndetit publik;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en-US" sz="3200" dirty="0" err="1" smtClean="0">
                <a:latin typeface="+mn-lt"/>
              </a:rPr>
              <a:t>njësitë</a:t>
            </a:r>
            <a:r>
              <a:rPr lang="en-US" sz="3200" dirty="0" smtClean="0">
                <a:latin typeface="+mn-lt"/>
              </a:rPr>
              <a:t> e </a:t>
            </a:r>
            <a:r>
              <a:rPr lang="en-US" sz="3200" dirty="0" err="1" smtClean="0">
                <a:latin typeface="+mn-lt"/>
              </a:rPr>
              <a:t>qeverisjes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vendore</a:t>
            </a:r>
            <a:r>
              <a:rPr lang="en-US" sz="3200" dirty="0" smtClean="0">
                <a:latin typeface="+mn-lt"/>
              </a:rPr>
              <a:t>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en-US" sz="3200" dirty="0" err="1" smtClean="0">
                <a:latin typeface="+mn-lt"/>
              </a:rPr>
              <a:t>institucionet</a:t>
            </a:r>
            <a:r>
              <a:rPr lang="en-US" sz="3200" dirty="0" smtClean="0">
                <a:latin typeface="+mn-lt"/>
              </a:rPr>
              <a:t> e </a:t>
            </a:r>
            <a:r>
              <a:rPr lang="en-US" sz="3200" dirty="0" err="1" smtClean="0">
                <a:latin typeface="+mn-lt"/>
              </a:rPr>
              <a:t>mbrojtjes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së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tokës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bujqësore</a:t>
            </a:r>
            <a:r>
              <a:rPr lang="en-US" sz="3200" dirty="0" smtClean="0">
                <a:latin typeface="+mn-lt"/>
              </a:rPr>
              <a:t>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en-US" sz="3200" dirty="0" err="1" smtClean="0">
                <a:latin typeface="+mn-lt"/>
              </a:rPr>
              <a:t>shoqatat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mjedisore</a:t>
            </a:r>
            <a:r>
              <a:rPr lang="en-US" sz="3200" dirty="0" smtClean="0">
                <a:latin typeface="+mn-lt"/>
              </a:rPr>
              <a:t> (OJF) </a:t>
            </a:r>
            <a:r>
              <a:rPr lang="en-US" sz="3200" dirty="0" err="1" smtClean="0">
                <a:latin typeface="+mn-lt"/>
              </a:rPr>
              <a:t>aktive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në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fushën</a:t>
            </a:r>
            <a:r>
              <a:rPr lang="en-US" sz="3200" dirty="0" smtClean="0">
                <a:latin typeface="+mn-lt"/>
              </a:rPr>
              <a:t> e </a:t>
            </a:r>
            <a:r>
              <a:rPr lang="en-US" sz="3200" dirty="0" err="1" smtClean="0">
                <a:latin typeface="+mn-lt"/>
              </a:rPr>
              <a:t>mbrojtjes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së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mjedisit</a:t>
            </a:r>
            <a:r>
              <a:rPr lang="en-US" sz="3200" dirty="0" smtClean="0">
                <a:latin typeface="+mn-lt"/>
              </a:rPr>
              <a:t>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en-US" sz="3200" dirty="0" err="1" smtClean="0">
                <a:latin typeface="+mn-lt"/>
              </a:rPr>
              <a:t>institucionet</a:t>
            </a:r>
            <a:r>
              <a:rPr lang="en-US" sz="3200" dirty="0" smtClean="0">
                <a:latin typeface="+mn-lt"/>
              </a:rPr>
              <a:t> e </a:t>
            </a:r>
            <a:r>
              <a:rPr lang="en-US" sz="3200" dirty="0" err="1" smtClean="0">
                <a:latin typeface="+mn-lt"/>
              </a:rPr>
              <a:t>tjera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që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identifikohen</a:t>
            </a:r>
            <a:r>
              <a:rPr lang="en-US" sz="3200" dirty="0" smtClean="0">
                <a:latin typeface="+mn-lt"/>
              </a:rPr>
              <a:t> me </a:t>
            </a:r>
            <a:r>
              <a:rPr lang="en-US" sz="3200" dirty="0" err="1" smtClean="0">
                <a:latin typeface="+mn-lt"/>
              </a:rPr>
              <a:t>përgjegjësi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në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propozim</a:t>
            </a:r>
            <a:r>
              <a:rPr lang="en-US" sz="3200" dirty="0" smtClean="0">
                <a:latin typeface="+mn-lt"/>
              </a:rPr>
              <a:t> (</a:t>
            </a:r>
            <a:r>
              <a:rPr lang="en-US" sz="3200" dirty="0" err="1" smtClean="0">
                <a:latin typeface="+mn-lt"/>
              </a:rPr>
              <a:t>ministritë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etj</a:t>
            </a:r>
            <a:r>
              <a:rPr lang="en-US" sz="3200" dirty="0" smtClean="0">
                <a:latin typeface="+mn-lt"/>
              </a:rPr>
              <a:t>.).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7150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err="1" smtClean="0">
                <a:latin typeface="+mn-lt"/>
              </a:rPr>
              <a:t>Kur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identifikohen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objektivat</a:t>
            </a:r>
            <a:r>
              <a:rPr lang="en-US" sz="2400" dirty="0" smtClean="0">
                <a:latin typeface="+mn-lt"/>
              </a:rPr>
              <a:t> e VSM-</a:t>
            </a:r>
            <a:r>
              <a:rPr lang="en-US" sz="2400" dirty="0" err="1" smtClean="0">
                <a:latin typeface="+mn-lt"/>
              </a:rPr>
              <a:t>së</a:t>
            </a:r>
            <a:r>
              <a:rPr lang="en-US" sz="2400" dirty="0" smtClean="0">
                <a:latin typeface="+mn-lt"/>
              </a:rPr>
              <a:t>, </a:t>
            </a:r>
            <a:r>
              <a:rPr lang="en-US" sz="2400" dirty="0" err="1" smtClean="0">
                <a:latin typeface="+mn-lt"/>
              </a:rPr>
              <a:t>është</a:t>
            </a:r>
            <a:r>
              <a:rPr lang="en-US" sz="2400" dirty="0" smtClean="0">
                <a:latin typeface="+mn-lt"/>
              </a:rPr>
              <a:t> e </a:t>
            </a:r>
            <a:r>
              <a:rPr lang="en-US" sz="2400" dirty="0" err="1" smtClean="0">
                <a:latin typeface="+mn-lt"/>
              </a:rPr>
              <a:t>rëndësishme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merren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konsideratë</a:t>
            </a:r>
            <a:r>
              <a:rPr lang="en-US" sz="2400" dirty="0" smtClean="0">
                <a:latin typeface="+mn-lt"/>
              </a:rPr>
              <a:t> planet/</a:t>
            </a:r>
            <a:r>
              <a:rPr lang="en-US" sz="2400" dirty="0" err="1" smtClean="0">
                <a:latin typeface="+mn-lt"/>
              </a:rPr>
              <a:t>programet</a:t>
            </a:r>
            <a:r>
              <a:rPr lang="en-US" sz="2400" dirty="0" smtClean="0">
                <a:latin typeface="+mn-lt"/>
              </a:rPr>
              <a:t>  e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njëjtit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nivel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planit</a:t>
            </a:r>
            <a:r>
              <a:rPr lang="en-US" sz="2400" dirty="0" smtClean="0">
                <a:latin typeface="+mn-lt"/>
              </a:rPr>
              <a:t>/</a:t>
            </a:r>
            <a:r>
              <a:rPr lang="en-US" sz="2400" dirty="0" err="1" smtClean="0">
                <a:latin typeface="+mn-lt"/>
              </a:rPr>
              <a:t>programit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vlerësuar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000" i="1" dirty="0" smtClean="0">
                <a:latin typeface="+mn-lt"/>
              </a:rPr>
              <a:t>(p.sh </a:t>
            </a:r>
            <a:r>
              <a:rPr lang="en-US" sz="2000" i="1" dirty="0" err="1" smtClean="0">
                <a:latin typeface="+mn-lt"/>
              </a:rPr>
              <a:t>programet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sektoriale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rajonale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të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zhvillimit</a:t>
            </a:r>
            <a:r>
              <a:rPr lang="en-US" sz="2000" i="1" dirty="0" smtClean="0">
                <a:latin typeface="+mn-lt"/>
              </a:rPr>
              <a:t>, </a:t>
            </a:r>
            <a:r>
              <a:rPr lang="en-US" sz="2000" i="1" dirty="0" err="1" smtClean="0">
                <a:latin typeface="+mn-lt"/>
              </a:rPr>
              <a:t>nëse</a:t>
            </a:r>
            <a:r>
              <a:rPr lang="en-US" sz="2000" i="1" dirty="0" smtClean="0">
                <a:latin typeface="+mn-lt"/>
              </a:rPr>
              <a:t> VSM </a:t>
            </a:r>
            <a:r>
              <a:rPr lang="en-US" sz="2000" i="1" dirty="0" err="1" smtClean="0">
                <a:latin typeface="+mn-lt"/>
              </a:rPr>
              <a:t>përputhet</a:t>
            </a:r>
            <a:r>
              <a:rPr lang="en-US" sz="2000" i="1" dirty="0" smtClean="0">
                <a:latin typeface="+mn-lt"/>
              </a:rPr>
              <a:t> me plane </a:t>
            </a:r>
            <a:r>
              <a:rPr lang="en-US" sz="2000" i="1" dirty="0" err="1" smtClean="0">
                <a:latin typeface="+mn-lt"/>
              </a:rPr>
              <a:t>rajonal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hapësinor</a:t>
            </a:r>
            <a:r>
              <a:rPr lang="en-US" sz="2000" i="1" dirty="0" smtClean="0">
                <a:latin typeface="+mn-lt"/>
              </a:rPr>
              <a:t>)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nivele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lartë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000" i="1" dirty="0" smtClean="0">
                <a:latin typeface="+mn-lt"/>
              </a:rPr>
              <a:t>(p.sh. </a:t>
            </a:r>
            <a:r>
              <a:rPr lang="en-US" sz="2000" i="1" dirty="0" err="1" smtClean="0">
                <a:latin typeface="+mn-lt"/>
              </a:rPr>
              <a:t>politikat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dhe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programet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kombëtare</a:t>
            </a:r>
            <a:r>
              <a:rPr lang="en-US" sz="2000" i="1" dirty="0" smtClean="0">
                <a:latin typeface="+mn-lt"/>
              </a:rPr>
              <a:t>, </a:t>
            </a:r>
            <a:r>
              <a:rPr lang="en-US" sz="2000" i="1" dirty="0" err="1" smtClean="0">
                <a:latin typeface="+mn-lt"/>
              </a:rPr>
              <a:t>nëse</a:t>
            </a:r>
            <a:r>
              <a:rPr lang="en-US" sz="2000" i="1" dirty="0" smtClean="0">
                <a:latin typeface="+mn-lt"/>
              </a:rPr>
              <a:t> VSM </a:t>
            </a:r>
            <a:r>
              <a:rPr lang="en-US" sz="2000" i="1" dirty="0" err="1" smtClean="0">
                <a:latin typeface="+mn-lt"/>
              </a:rPr>
              <a:t>përputhet</a:t>
            </a:r>
            <a:r>
              <a:rPr lang="en-US" sz="2000" i="1" dirty="0" smtClean="0">
                <a:latin typeface="+mn-lt"/>
              </a:rPr>
              <a:t> me planet </a:t>
            </a:r>
            <a:r>
              <a:rPr lang="en-US" sz="2000" i="1" dirty="0" err="1" smtClean="0">
                <a:latin typeface="+mn-lt"/>
              </a:rPr>
              <a:t>rajonal</a:t>
            </a:r>
            <a:r>
              <a:rPr lang="en-US" sz="2000" i="1" dirty="0" smtClean="0">
                <a:latin typeface="+mn-lt"/>
              </a:rPr>
              <a:t> </a:t>
            </a:r>
            <a:r>
              <a:rPr lang="en-US" sz="2000" i="1" dirty="0" err="1" smtClean="0">
                <a:latin typeface="+mn-lt"/>
              </a:rPr>
              <a:t>hapësinor</a:t>
            </a:r>
            <a:r>
              <a:rPr lang="en-US" sz="2000" i="1" dirty="0" smtClean="0">
                <a:latin typeface="+mn-lt"/>
              </a:rPr>
              <a:t>),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mënyrë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që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adresojë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lidhjet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horizontale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vertikale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0" indent="0">
              <a:buNone/>
            </a:pPr>
            <a:endParaRPr lang="en-US" sz="2400" dirty="0" smtClean="0">
              <a:latin typeface="+mn-lt"/>
            </a:endParaRPr>
          </a:p>
          <a:p>
            <a:pPr marL="0" indent="0">
              <a:buFont typeface="Wingdings" pitchFamily="2" charset="2"/>
              <a:buChar char="ü"/>
            </a:pPr>
            <a:r>
              <a:rPr lang="en-US" sz="2400" b="1" u="sng" dirty="0" err="1" smtClean="0">
                <a:latin typeface="+mn-lt"/>
              </a:rPr>
              <a:t>Lista</a:t>
            </a:r>
            <a:r>
              <a:rPr lang="en-US" sz="2400" b="1" u="sng" dirty="0" smtClean="0">
                <a:latin typeface="+mn-lt"/>
              </a:rPr>
              <a:t> me </a:t>
            </a:r>
            <a:r>
              <a:rPr lang="en-US" sz="2400" b="1" u="sng" dirty="0" err="1" smtClean="0">
                <a:latin typeface="+mn-lt"/>
              </a:rPr>
              <a:t>çështjet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kyçe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duhet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mbahet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fleksibël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dhe</a:t>
            </a:r>
            <a:r>
              <a:rPr lang="en-US" sz="2400" b="1" u="sng" dirty="0" smtClean="0">
                <a:latin typeface="+mn-lt"/>
              </a:rPr>
              <a:t> e </a:t>
            </a:r>
            <a:r>
              <a:rPr lang="en-US" sz="2400" b="1" u="sng" dirty="0" err="1" smtClean="0">
                <a:latin typeface="+mn-lt"/>
              </a:rPr>
              <a:t>hapur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-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dhëna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informacione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reja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mund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shfaqen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vonë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VSM duke </a:t>
            </a:r>
            <a:r>
              <a:rPr lang="en-US" sz="2400" dirty="0" err="1" smtClean="0">
                <a:latin typeface="+mn-lt"/>
              </a:rPr>
              <a:t>treguar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që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disa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çështje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tjera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duhet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merren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konsideratë</a:t>
            </a:r>
            <a:r>
              <a:rPr lang="en-US" sz="2400" dirty="0" smtClean="0">
                <a:latin typeface="+mn-lt"/>
              </a:rPr>
              <a:t>.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anën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tjetër</a:t>
            </a:r>
            <a:r>
              <a:rPr lang="en-US" sz="2400" dirty="0" smtClean="0">
                <a:latin typeface="+mn-lt"/>
              </a:rPr>
              <a:t>, </a:t>
            </a:r>
            <a:r>
              <a:rPr lang="en-US" sz="2400" dirty="0" err="1" smtClean="0">
                <a:latin typeface="+mn-lt"/>
              </a:rPr>
              <a:t>mund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ndodhi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që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disa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probleme</a:t>
            </a:r>
            <a:r>
              <a:rPr lang="en-US" sz="2400" dirty="0" smtClean="0">
                <a:latin typeface="+mn-lt"/>
              </a:rPr>
              <a:t> 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mos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jenë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aq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rëndësishme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ishin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gjykuar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parë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këtë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mënyrë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mund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përjashtohen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nga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lista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0" indent="0">
              <a:buNone/>
            </a:pPr>
            <a:endParaRPr lang="en-US" sz="2000" dirty="0" smtClean="0">
              <a:latin typeface="+mn-lt"/>
            </a:endParaRP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43200" y="152400"/>
            <a:ext cx="6019800" cy="838200"/>
          </a:xfrm>
        </p:spPr>
        <p:txBody>
          <a:bodyPr/>
          <a:lstStyle/>
          <a:p>
            <a:pPr algn="r"/>
            <a:r>
              <a:rPr lang="en-US" sz="3200" b="1" dirty="0" smtClean="0">
                <a:latin typeface="+mn-lt"/>
              </a:rPr>
              <a:t>REKOMANDIME</a:t>
            </a:r>
            <a:endParaRPr lang="en-US" sz="3200" b="1" dirty="0">
              <a:latin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715000"/>
          </a:xfrm>
        </p:spPr>
        <p:txBody>
          <a:bodyPr/>
          <a:lstStyle/>
          <a:p>
            <a:pPr marL="287338" indent="-287338">
              <a:buFont typeface="Wingdings" pitchFamily="2" charset="2"/>
              <a:buChar char="ü"/>
            </a:pPr>
            <a:r>
              <a:rPr lang="en-US" sz="2400" b="1" u="sng" dirty="0" err="1" smtClean="0">
                <a:latin typeface="+mn-lt"/>
              </a:rPr>
              <a:t>Mos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kini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frikë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nga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sugjerimi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i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alternativave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- </a:t>
            </a:r>
            <a:r>
              <a:rPr lang="en-US" sz="2400" dirty="0" err="1" smtClean="0">
                <a:latin typeface="+mn-lt"/>
              </a:rPr>
              <a:t>është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mirë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që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që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nga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fillimi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procesit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VSM </a:t>
            </a:r>
            <a:r>
              <a:rPr lang="en-US" sz="2400" dirty="0" err="1" smtClean="0">
                <a:latin typeface="+mn-lt"/>
              </a:rPr>
              <a:t>sesa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përballemi</a:t>
            </a:r>
            <a:r>
              <a:rPr lang="en-US" sz="2400" dirty="0" smtClean="0">
                <a:latin typeface="+mn-lt"/>
              </a:rPr>
              <a:t> me </a:t>
            </a:r>
            <a:r>
              <a:rPr lang="en-US" sz="2400" dirty="0" err="1" smtClean="0">
                <a:latin typeface="+mn-lt"/>
              </a:rPr>
              <a:t>kërkesa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shtesë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fazat</a:t>
            </a:r>
            <a:r>
              <a:rPr lang="en-US" sz="2400" dirty="0" smtClean="0">
                <a:latin typeface="+mn-lt"/>
              </a:rPr>
              <a:t> e </a:t>
            </a:r>
            <a:r>
              <a:rPr lang="en-US" sz="2400" dirty="0" err="1" smtClean="0">
                <a:latin typeface="+mn-lt"/>
              </a:rPr>
              <a:t>fundit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vlerësimit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287338" indent="-287338">
              <a:buNone/>
            </a:pPr>
            <a:endParaRPr lang="en-US" sz="2400" dirty="0" smtClean="0">
              <a:latin typeface="+mn-lt"/>
            </a:endParaRPr>
          </a:p>
          <a:p>
            <a:pPr marL="287338" indent="-287338">
              <a:buFont typeface="Wingdings" pitchFamily="2" charset="2"/>
              <a:buChar char="ü"/>
            </a:pPr>
            <a:r>
              <a:rPr lang="en-US" sz="2400" b="1" u="sng" dirty="0" err="1" smtClean="0">
                <a:latin typeface="+mn-lt"/>
              </a:rPr>
              <a:t>Mos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harroni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për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çështjet</a:t>
            </a:r>
            <a:r>
              <a:rPr lang="en-US" sz="2400" b="1" u="sng" dirty="0" smtClean="0">
                <a:latin typeface="+mn-lt"/>
              </a:rPr>
              <a:t> midis </a:t>
            </a:r>
            <a:r>
              <a:rPr lang="en-US" sz="2400" b="1" u="sng" dirty="0" err="1" smtClean="0">
                <a:latin typeface="+mn-lt"/>
              </a:rPr>
              <a:t>shëndetit</a:t>
            </a:r>
            <a:r>
              <a:rPr lang="en-US" sz="2400" b="1" u="sng" dirty="0" smtClean="0">
                <a:latin typeface="+mn-lt"/>
              </a:rPr>
              <a:t> social </a:t>
            </a:r>
            <a:r>
              <a:rPr lang="en-US" sz="2400" b="1" u="sng" dirty="0" err="1" smtClean="0">
                <a:latin typeface="+mn-lt"/>
              </a:rPr>
              <a:t>dhe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publik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- </a:t>
            </a:r>
            <a:r>
              <a:rPr lang="en-US" sz="2400" dirty="0" err="1" smtClean="0">
                <a:latin typeface="+mn-lt"/>
              </a:rPr>
              <a:t>edhe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pse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ajo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është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quajtur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vlerësim</a:t>
            </a:r>
            <a:r>
              <a:rPr lang="en-US" sz="2400" dirty="0" smtClean="0">
                <a:latin typeface="+mn-lt"/>
              </a:rPr>
              <a:t> "</a:t>
            </a:r>
            <a:r>
              <a:rPr lang="en-US" sz="2400" dirty="0" err="1" smtClean="0">
                <a:latin typeface="+mn-lt"/>
              </a:rPr>
              <a:t>mjedisi</a:t>
            </a:r>
            <a:r>
              <a:rPr lang="en-US" sz="2400" dirty="0" smtClean="0">
                <a:latin typeface="+mn-lt"/>
              </a:rPr>
              <a:t>", </a:t>
            </a:r>
            <a:r>
              <a:rPr lang="en-US" sz="2400" dirty="0" err="1" smtClean="0">
                <a:latin typeface="+mn-lt"/>
              </a:rPr>
              <a:t>shëndetin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publik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është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një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komponent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pandashëm</a:t>
            </a:r>
            <a:r>
              <a:rPr lang="en-US" sz="2400" dirty="0" smtClean="0">
                <a:latin typeface="+mn-lt"/>
              </a:rPr>
              <a:t> I </a:t>
            </a:r>
            <a:r>
              <a:rPr lang="en-US" sz="2400" dirty="0" err="1" smtClean="0">
                <a:latin typeface="+mn-lt"/>
              </a:rPr>
              <a:t>cili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duhet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adresohet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VSM </a:t>
            </a:r>
            <a:r>
              <a:rPr lang="en-US" sz="2400" dirty="0" err="1" smtClean="0">
                <a:latin typeface="+mn-lt"/>
              </a:rPr>
              <a:t>si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efektet</a:t>
            </a:r>
            <a:r>
              <a:rPr lang="en-US" sz="2400" dirty="0" smtClean="0">
                <a:latin typeface="+mn-lt"/>
              </a:rPr>
              <a:t> e </a:t>
            </a:r>
            <a:r>
              <a:rPr lang="en-US" sz="2400" dirty="0" err="1" smtClean="0">
                <a:latin typeface="+mn-lt"/>
              </a:rPr>
              <a:t>mundshme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sociale</a:t>
            </a:r>
            <a:r>
              <a:rPr lang="en-US" sz="2400" dirty="0" smtClean="0">
                <a:latin typeface="+mn-lt"/>
              </a:rPr>
              <a:t> (p.sh. </a:t>
            </a:r>
            <a:r>
              <a:rPr lang="en-US" sz="2400" dirty="0" err="1" smtClean="0">
                <a:latin typeface="+mn-lt"/>
              </a:rPr>
              <a:t>zhvendosja</a:t>
            </a:r>
            <a:r>
              <a:rPr lang="en-US" sz="2400" dirty="0" smtClean="0">
                <a:latin typeface="+mn-lt"/>
              </a:rPr>
              <a:t>, </a:t>
            </a:r>
            <a:r>
              <a:rPr lang="en-US" sz="2400" dirty="0" err="1" smtClean="0">
                <a:latin typeface="+mn-lt"/>
              </a:rPr>
              <a:t>humbje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vendeve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punës</a:t>
            </a:r>
            <a:r>
              <a:rPr lang="en-US" sz="2400" dirty="0" smtClean="0">
                <a:latin typeface="+mn-lt"/>
              </a:rPr>
              <a:t> ).</a:t>
            </a:r>
          </a:p>
          <a:p>
            <a:pPr marL="287338" indent="-287338">
              <a:buNone/>
            </a:pPr>
            <a:endParaRPr lang="en-US" sz="2400" dirty="0" smtClean="0">
              <a:latin typeface="+mn-lt"/>
            </a:endParaRPr>
          </a:p>
          <a:p>
            <a:pPr marL="287338" indent="-287338">
              <a:buFont typeface="Wingdings" pitchFamily="2" charset="2"/>
              <a:buChar char="ü"/>
            </a:pPr>
            <a:r>
              <a:rPr lang="en-US" sz="2400" dirty="0" err="1" smtClean="0">
                <a:latin typeface="+mn-lt"/>
              </a:rPr>
              <a:t>Asnjë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çështje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nuk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duhet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përjashtohet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nga</a:t>
            </a:r>
            <a:r>
              <a:rPr lang="en-US" sz="2400" dirty="0" smtClean="0">
                <a:latin typeface="+mn-lt"/>
              </a:rPr>
              <a:t> VSM-</a:t>
            </a:r>
            <a:r>
              <a:rPr lang="en-US" sz="2400" dirty="0" err="1" smtClean="0">
                <a:latin typeface="+mn-lt"/>
              </a:rPr>
              <a:t>ja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vetëm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shkak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mospajtimit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një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prej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aktorëve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- ka </a:t>
            </a:r>
            <a:r>
              <a:rPr lang="en-US" sz="2400" dirty="0" err="1" smtClean="0">
                <a:latin typeface="+mn-lt"/>
              </a:rPr>
              <a:t>ende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mundësi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modifikuar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apo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reduktuar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listën</a:t>
            </a:r>
            <a:r>
              <a:rPr lang="en-US" sz="2400" dirty="0" smtClean="0">
                <a:latin typeface="+mn-lt"/>
              </a:rPr>
              <a:t> e </a:t>
            </a:r>
            <a:r>
              <a:rPr lang="en-US" sz="2400" dirty="0" err="1" smtClean="0">
                <a:latin typeface="+mn-lt"/>
              </a:rPr>
              <a:t>çështjeve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kryesore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vonë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procesin</a:t>
            </a:r>
            <a:r>
              <a:rPr lang="en-US" sz="2400" dirty="0" smtClean="0">
                <a:latin typeface="+mn-lt"/>
              </a:rPr>
              <a:t> e VSM-</a:t>
            </a:r>
            <a:r>
              <a:rPr lang="en-US" sz="2400" dirty="0" err="1" smtClean="0">
                <a:latin typeface="+mn-lt"/>
              </a:rPr>
              <a:t>së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0" indent="0">
              <a:buNone/>
            </a:pPr>
            <a:endParaRPr lang="en-US" sz="2400" dirty="0" smtClean="0">
              <a:latin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0"/>
            <a:ext cx="6705600" cy="838200"/>
          </a:xfrm>
        </p:spPr>
        <p:txBody>
          <a:bodyPr/>
          <a:lstStyle/>
          <a:p>
            <a:pPr algn="r"/>
            <a:r>
              <a:rPr lang="en-US" b="1" dirty="0" smtClean="0"/>
              <a:t>DISKUTIM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5334000"/>
          </a:xfrm>
        </p:spPr>
        <p:txBody>
          <a:bodyPr/>
          <a:lstStyle/>
          <a:p>
            <a:pPr marL="457200" indent="-392113" algn="just">
              <a:buFont typeface="Wingdings" pitchFamily="2" charset="2"/>
              <a:buChar char="ü"/>
            </a:pPr>
            <a:r>
              <a:rPr lang="en-US" sz="3600" dirty="0" smtClean="0">
                <a:latin typeface="+mn-lt"/>
              </a:rPr>
              <a:t>A </a:t>
            </a:r>
            <a:r>
              <a:rPr lang="en-US" sz="3600" dirty="0" err="1" smtClean="0">
                <a:latin typeface="+mn-lt"/>
              </a:rPr>
              <a:t>është</a:t>
            </a:r>
            <a:r>
              <a:rPr lang="en-US" sz="3600" dirty="0" smtClean="0">
                <a:latin typeface="+mn-lt"/>
              </a:rPr>
              <a:t> e </a:t>
            </a:r>
            <a:r>
              <a:rPr lang="en-US" sz="3600" dirty="0" err="1" smtClean="0">
                <a:latin typeface="+mn-lt"/>
              </a:rPr>
              <a:t>qartë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procedura</a:t>
            </a:r>
            <a:r>
              <a:rPr lang="en-US" sz="3600" dirty="0" smtClean="0">
                <a:latin typeface="+mn-lt"/>
              </a:rPr>
              <a:t> e </a:t>
            </a:r>
            <a:r>
              <a:rPr lang="en-US" sz="3600" dirty="0" err="1" smtClean="0">
                <a:latin typeface="+mn-lt"/>
              </a:rPr>
              <a:t>përcaktuar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në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ligj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për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fazën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smtClean="0">
                <a:latin typeface="+mn-lt"/>
              </a:rPr>
              <a:t>e </a:t>
            </a:r>
            <a:r>
              <a:rPr lang="en-US" sz="3600" dirty="0" err="1" smtClean="0">
                <a:latin typeface="+mn-lt"/>
              </a:rPr>
              <a:t>konsultimit</a:t>
            </a:r>
            <a:r>
              <a:rPr lang="en-US" sz="3600" dirty="0" smtClean="0">
                <a:latin typeface="+mn-lt"/>
              </a:rPr>
              <a:t> me </a:t>
            </a:r>
            <a:r>
              <a:rPr lang="en-US" sz="3600" dirty="0" err="1" smtClean="0">
                <a:latin typeface="+mn-lt"/>
              </a:rPr>
              <a:t>grupet</a:t>
            </a:r>
            <a:r>
              <a:rPr lang="en-US" sz="3600" dirty="0" smtClean="0">
                <a:latin typeface="+mn-lt"/>
              </a:rPr>
              <a:t> e </a:t>
            </a:r>
            <a:r>
              <a:rPr lang="en-US" sz="3600" dirty="0" err="1" smtClean="0">
                <a:latin typeface="+mn-lt"/>
              </a:rPr>
              <a:t>interesit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për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çështjet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që</a:t>
            </a:r>
            <a:r>
              <a:rPr lang="en-US" sz="3600" dirty="0" smtClean="0">
                <a:latin typeface="+mn-lt"/>
              </a:rPr>
              <a:t> do </a:t>
            </a:r>
            <a:r>
              <a:rPr lang="en-US" sz="3600" dirty="0" err="1" smtClean="0">
                <a:latin typeface="+mn-lt"/>
              </a:rPr>
              <a:t>trajtohen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në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raportin</a:t>
            </a:r>
            <a:r>
              <a:rPr lang="en-US" sz="3600" dirty="0" smtClean="0">
                <a:latin typeface="+mn-lt"/>
              </a:rPr>
              <a:t> e </a:t>
            </a:r>
            <a:r>
              <a:rPr lang="en-US" sz="3600" dirty="0" smtClean="0">
                <a:latin typeface="+mn-lt"/>
              </a:rPr>
              <a:t>VSM-</a:t>
            </a:r>
            <a:r>
              <a:rPr lang="en-US" sz="3600" dirty="0" err="1" smtClean="0">
                <a:latin typeface="+mn-lt"/>
              </a:rPr>
              <a:t>së</a:t>
            </a:r>
            <a:r>
              <a:rPr lang="en-US" sz="3600" dirty="0" smtClean="0">
                <a:latin typeface="+mn-lt"/>
              </a:rPr>
              <a:t> (scoping)?</a:t>
            </a:r>
          </a:p>
          <a:p>
            <a:pPr marL="457200" indent="-392113" algn="just">
              <a:buFont typeface="Wingdings" pitchFamily="2" charset="2"/>
              <a:buChar char="ü"/>
            </a:pPr>
            <a:r>
              <a:rPr lang="en-US" sz="3600" dirty="0" smtClean="0">
                <a:latin typeface="+mn-lt"/>
              </a:rPr>
              <a:t> </a:t>
            </a:r>
            <a:r>
              <a:rPr lang="en-US" sz="3600" dirty="0" smtClean="0">
                <a:latin typeface="+mn-lt"/>
              </a:rPr>
              <a:t>- </a:t>
            </a:r>
            <a:r>
              <a:rPr lang="en-US" sz="3600" dirty="0" err="1" smtClean="0">
                <a:latin typeface="+mn-lt"/>
              </a:rPr>
              <a:t>Çfarë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informacioni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duhet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të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jepet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për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smtClean="0">
                <a:latin typeface="+mn-lt"/>
              </a:rPr>
              <a:t>scoping ?</a:t>
            </a:r>
          </a:p>
          <a:p>
            <a:pPr marL="457200" indent="-392113" algn="just">
              <a:buFont typeface="Wingdings" pitchFamily="2" charset="2"/>
              <a:buChar char="ü"/>
            </a:pPr>
            <a:r>
              <a:rPr lang="en-US" sz="3600" dirty="0" smtClean="0">
                <a:latin typeface="+mn-lt"/>
              </a:rPr>
              <a:t> </a:t>
            </a:r>
            <a:r>
              <a:rPr lang="en-US" sz="3600" dirty="0" smtClean="0">
                <a:latin typeface="+mn-lt"/>
              </a:rPr>
              <a:t>- </a:t>
            </a:r>
            <a:r>
              <a:rPr lang="en-US" sz="3600" dirty="0" err="1" smtClean="0">
                <a:latin typeface="+mn-lt"/>
              </a:rPr>
              <a:t>Çfarë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konsultimesh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duhet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të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kryhen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për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fazën</a:t>
            </a:r>
            <a:r>
              <a:rPr lang="en-US" sz="3600" dirty="0" smtClean="0">
                <a:latin typeface="+mn-lt"/>
              </a:rPr>
              <a:t> e </a:t>
            </a:r>
            <a:r>
              <a:rPr lang="en-US" sz="3600" dirty="0" err="1" smtClean="0">
                <a:latin typeface="+mn-lt"/>
              </a:rPr>
              <a:t>konsultimit</a:t>
            </a:r>
            <a:r>
              <a:rPr lang="en-US" sz="3600" dirty="0" smtClean="0">
                <a:latin typeface="+mn-lt"/>
              </a:rPr>
              <a:t>?</a:t>
            </a: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charset="0"/>
              <a:buNone/>
            </a:pPr>
            <a:endParaRPr lang="en-US" dirty="0" smtClean="0">
              <a:latin typeface="Arial" charset="0"/>
              <a:cs typeface="Arial" charset="0"/>
            </a:endParaRPr>
          </a:p>
          <a:p>
            <a:pPr marL="0" indent="0" algn="ctr">
              <a:buFont typeface="Arial" charset="0"/>
              <a:buNone/>
            </a:pPr>
            <a:r>
              <a:rPr lang="en-US" b="1" dirty="0" smtClean="0">
                <a:latin typeface="Garamond" pitchFamily="18" charset="0"/>
                <a:cs typeface="Arial" charset="0"/>
              </a:rPr>
              <a:t>JU FALEMINDERIT PËR VËMENDJEN!!!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marL="339725" indent="-339725" algn="just">
              <a:buNone/>
              <a:defRPr/>
            </a:pPr>
            <a:endParaRPr lang="en-US" sz="3200" b="1" u="sng" dirty="0" smtClean="0">
              <a:latin typeface="+mn-lt"/>
            </a:endParaRPr>
          </a:p>
          <a:p>
            <a:pPr marL="339725" indent="-339725" algn="just">
              <a:buFont typeface="Wingdings" pitchFamily="2" charset="2"/>
              <a:buChar char="ü"/>
              <a:defRPr/>
            </a:pPr>
            <a:r>
              <a:rPr lang="en-US" sz="3200" b="1" u="sng" dirty="0" err="1" smtClean="0">
                <a:latin typeface="+mn-lt"/>
              </a:rPr>
              <a:t>Të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përcaktojë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çështjet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kryesore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që</a:t>
            </a:r>
            <a:r>
              <a:rPr lang="en-US" sz="3200" dirty="0" smtClean="0">
                <a:latin typeface="+mn-lt"/>
              </a:rPr>
              <a:t> do </a:t>
            </a:r>
            <a:r>
              <a:rPr lang="en-US" sz="3200" dirty="0" err="1" smtClean="0">
                <a:latin typeface="+mn-lt"/>
              </a:rPr>
              <a:t>të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trajtohen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në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mënyrë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specifike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në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raportin</a:t>
            </a:r>
            <a:r>
              <a:rPr lang="en-US" sz="3200" b="1" u="sng" dirty="0" smtClean="0">
                <a:latin typeface="+mn-lt"/>
              </a:rPr>
              <a:t> e </a:t>
            </a:r>
            <a:r>
              <a:rPr lang="en-US" sz="3200" b="1" u="sng" dirty="0" err="1" smtClean="0">
                <a:latin typeface="+mn-lt"/>
              </a:rPr>
              <a:t>Vlerësimit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Strategjik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Mjedisor</a:t>
            </a:r>
            <a:r>
              <a:rPr lang="en-US" sz="3200" dirty="0" smtClean="0">
                <a:latin typeface="+mn-lt"/>
              </a:rPr>
              <a:t>, </a:t>
            </a:r>
          </a:p>
          <a:p>
            <a:pPr marL="339725" indent="-339725" algn="just">
              <a:buFont typeface="Wingdings" pitchFamily="2" charset="2"/>
              <a:buChar char="Ø"/>
              <a:defRPr/>
            </a:pPr>
            <a:endParaRPr lang="en-US" sz="3200" dirty="0" smtClean="0">
              <a:latin typeface="+mn-lt"/>
            </a:endParaRPr>
          </a:p>
          <a:p>
            <a:pPr marL="339725" indent="-339725" algn="just">
              <a:buFont typeface="Wingdings" pitchFamily="2" charset="2"/>
              <a:buChar char="ü"/>
              <a:defRPr/>
            </a:pPr>
            <a:r>
              <a:rPr lang="en-US" sz="3200" b="1" dirty="0" smtClean="0">
                <a:latin typeface="+mn-lt"/>
              </a:rPr>
              <a:t>  </a:t>
            </a:r>
            <a:r>
              <a:rPr lang="en-US" sz="3200" b="1" u="sng" dirty="0" err="1" smtClean="0">
                <a:latin typeface="+mn-lt"/>
              </a:rPr>
              <a:t>Të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argumentojë</a:t>
            </a:r>
            <a:r>
              <a:rPr lang="en-US" sz="3200" b="1" dirty="0" smtClean="0">
                <a:latin typeface="+mn-lt"/>
              </a:rPr>
              <a:t> </a:t>
            </a:r>
            <a:r>
              <a:rPr lang="en-US" sz="3200" dirty="0" smtClean="0">
                <a:latin typeface="+mn-lt"/>
              </a:rPr>
              <a:t>se </a:t>
            </a:r>
            <a:r>
              <a:rPr lang="en-US" sz="3200" b="1" u="sng" dirty="0" err="1" smtClean="0">
                <a:latin typeface="+mn-lt"/>
              </a:rPr>
              <a:t>cilat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mund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të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jenë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çështjet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mjedisore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që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nuk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është</a:t>
            </a:r>
            <a:r>
              <a:rPr lang="en-US" sz="3200" b="1" u="sng" dirty="0" smtClean="0">
                <a:latin typeface="+mn-lt"/>
              </a:rPr>
              <a:t> e </a:t>
            </a:r>
            <a:r>
              <a:rPr lang="en-US" sz="3200" b="1" u="sng" dirty="0" err="1" smtClean="0">
                <a:latin typeface="+mn-lt"/>
              </a:rPr>
              <a:t>nevojshme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të</a:t>
            </a:r>
            <a:r>
              <a:rPr lang="en-US" sz="3200" b="1" u="sng" dirty="0" smtClean="0">
                <a:latin typeface="+mn-lt"/>
              </a:rPr>
              <a:t> </a:t>
            </a:r>
            <a:r>
              <a:rPr lang="en-US" sz="3200" b="1" u="sng" dirty="0" err="1" smtClean="0">
                <a:latin typeface="+mn-lt"/>
              </a:rPr>
              <a:t>trajtohen</a:t>
            </a:r>
            <a:r>
              <a:rPr lang="en-US" sz="3200" b="1" u="sng" dirty="0" smtClean="0">
                <a:latin typeface="+mn-lt"/>
              </a:rPr>
              <a:t> me </a:t>
            </a:r>
            <a:r>
              <a:rPr lang="en-US" sz="3200" b="1" u="sng" dirty="0" err="1" smtClean="0">
                <a:latin typeface="+mn-lt"/>
              </a:rPr>
              <a:t>detaje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dhe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që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nuk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është</a:t>
            </a:r>
            <a:r>
              <a:rPr lang="en-US" sz="3200" dirty="0" smtClean="0">
                <a:latin typeface="+mn-lt"/>
              </a:rPr>
              <a:t> e </a:t>
            </a:r>
            <a:r>
              <a:rPr lang="en-US" sz="3200" dirty="0" err="1" smtClean="0">
                <a:latin typeface="+mn-lt"/>
              </a:rPr>
              <a:t>nevojshme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të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përfshihen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në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analizë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të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mëtejshme</a:t>
            </a:r>
            <a:r>
              <a:rPr lang="en-US" sz="3200" dirty="0" smtClean="0">
                <a:latin typeface="+mn-lt"/>
              </a:rPr>
              <a:t>.</a:t>
            </a:r>
            <a:endParaRPr lang="en-US" sz="3200" dirty="0">
              <a:latin typeface="+mn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5867400" y="152400"/>
            <a:ext cx="2743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QËLLIMI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b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5410200"/>
          </a:xfrm>
        </p:spPr>
        <p:txBody>
          <a:bodyPr/>
          <a:lstStyle/>
          <a:p>
            <a:pPr marL="287338" indent="-287338" algn="just">
              <a:buFont typeface="Wingdings" pitchFamily="2" charset="2"/>
              <a:buChar char="ü"/>
              <a:defRPr/>
            </a:pPr>
            <a:r>
              <a:rPr lang="en-US" dirty="0" err="1" smtClean="0">
                <a:latin typeface="+mn-lt"/>
              </a:rPr>
              <a:t>Faza</a:t>
            </a:r>
            <a:r>
              <a:rPr lang="en-US" dirty="0" smtClean="0">
                <a:latin typeface="+mn-lt"/>
              </a:rPr>
              <a:t> e </a:t>
            </a:r>
            <a:r>
              <a:rPr lang="en-US" dirty="0" err="1" smtClean="0">
                <a:latin typeface="+mn-lt"/>
              </a:rPr>
              <a:t>konsultimit</a:t>
            </a:r>
            <a:r>
              <a:rPr lang="en-US" dirty="0" smtClean="0">
                <a:latin typeface="+mn-lt"/>
              </a:rPr>
              <a:t> me </a:t>
            </a:r>
            <a:r>
              <a:rPr lang="en-US" dirty="0" err="1" smtClean="0">
                <a:latin typeface="+mn-lt"/>
              </a:rPr>
              <a:t>grupet</a:t>
            </a:r>
            <a:r>
              <a:rPr lang="en-US" dirty="0" smtClean="0">
                <a:latin typeface="+mn-lt"/>
              </a:rPr>
              <a:t> e </a:t>
            </a:r>
            <a:r>
              <a:rPr lang="en-US" dirty="0" err="1" smtClean="0">
                <a:latin typeface="+mn-lt"/>
              </a:rPr>
              <a:t>interesit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për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çështjet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që</a:t>
            </a:r>
            <a:r>
              <a:rPr lang="en-US" dirty="0" smtClean="0">
                <a:latin typeface="+mn-lt"/>
              </a:rPr>
              <a:t> do </a:t>
            </a:r>
            <a:r>
              <a:rPr lang="en-US" dirty="0" err="1" smtClean="0">
                <a:latin typeface="+mn-lt"/>
              </a:rPr>
              <a:t>trajtohen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në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raportin</a:t>
            </a:r>
            <a:r>
              <a:rPr lang="en-US" dirty="0" smtClean="0">
                <a:latin typeface="+mn-lt"/>
              </a:rPr>
              <a:t> e VSM-</a:t>
            </a:r>
            <a:r>
              <a:rPr lang="en-US" dirty="0" err="1" smtClean="0">
                <a:latin typeface="+mn-lt"/>
              </a:rPr>
              <a:t>së</a:t>
            </a:r>
            <a:r>
              <a:rPr lang="en-US" dirty="0" smtClean="0">
                <a:latin typeface="+mn-lt"/>
              </a:rPr>
              <a:t> (scoping) </a:t>
            </a:r>
            <a:r>
              <a:rPr lang="en-US" b="1" u="sng" dirty="0" err="1" smtClean="0">
                <a:latin typeface="+mn-lt"/>
              </a:rPr>
              <a:t>renditet</a:t>
            </a:r>
            <a:r>
              <a:rPr lang="en-US" b="1" u="sng" dirty="0" smtClean="0">
                <a:latin typeface="+mn-lt"/>
              </a:rPr>
              <a:t> e </a:t>
            </a:r>
            <a:r>
              <a:rPr lang="en-US" b="1" u="sng" dirty="0" err="1" smtClean="0">
                <a:latin typeface="+mn-lt"/>
              </a:rPr>
              <a:t>dyta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gjatë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fazave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procedurës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Vlerësimit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Strategjik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Mjedisor</a:t>
            </a:r>
            <a:r>
              <a:rPr lang="en-US" dirty="0" smtClean="0">
                <a:latin typeface="+mn-lt"/>
              </a:rPr>
              <a:t>.</a:t>
            </a:r>
          </a:p>
          <a:p>
            <a:pPr marL="287338" indent="-287338" algn="just">
              <a:buNone/>
              <a:defRPr/>
            </a:pPr>
            <a:endParaRPr lang="en-US" sz="1200" dirty="0" smtClean="0">
              <a:latin typeface="+mn-lt"/>
            </a:endParaRPr>
          </a:p>
          <a:p>
            <a:pPr marL="287338" indent="-287338" algn="just">
              <a:buFont typeface="Wingdings" pitchFamily="2" charset="2"/>
              <a:buChar char="ü"/>
              <a:defRPr/>
            </a:pPr>
            <a:r>
              <a:rPr lang="en-US" b="1" u="sng" dirty="0" err="1" smtClean="0">
                <a:latin typeface="+mn-lt"/>
              </a:rPr>
              <a:t>Kjo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fazë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nis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direkt</a:t>
            </a:r>
            <a:r>
              <a:rPr lang="en-US" b="1" u="sng" dirty="0" smtClean="0">
                <a:latin typeface="+mn-lt"/>
              </a:rPr>
              <a:t> pas </a:t>
            </a:r>
            <a:r>
              <a:rPr lang="en-US" b="1" u="sng" dirty="0" err="1" smtClean="0">
                <a:latin typeface="+mn-lt"/>
              </a:rPr>
              <a:t>marrjes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së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vendimit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nga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ministria</a:t>
            </a:r>
            <a:r>
              <a:rPr lang="en-US" b="1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nëse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plani</a:t>
            </a:r>
            <a:r>
              <a:rPr lang="en-US" dirty="0" smtClean="0">
                <a:latin typeface="+mn-lt"/>
              </a:rPr>
              <a:t>/</a:t>
            </a:r>
            <a:r>
              <a:rPr lang="en-US" dirty="0" err="1" smtClean="0">
                <a:latin typeface="+mn-lt"/>
              </a:rPr>
              <a:t>programi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duhet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apo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jo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t’i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nënshtrohet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procedurës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Vlerësimit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Strategjik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Mjedisor</a:t>
            </a:r>
            <a:r>
              <a:rPr lang="en-US" dirty="0" smtClean="0">
                <a:latin typeface="+mn-lt"/>
              </a:rPr>
              <a:t>.</a:t>
            </a:r>
          </a:p>
          <a:p>
            <a:pPr marL="287338" indent="-287338" algn="just">
              <a:buNone/>
              <a:defRPr/>
            </a:pPr>
            <a:endParaRPr lang="en-US" sz="1200" dirty="0" smtClean="0">
              <a:latin typeface="+mn-lt"/>
            </a:endParaRPr>
          </a:p>
          <a:p>
            <a:pPr marL="287338" indent="-287338" algn="just">
              <a:buFont typeface="Wingdings" pitchFamily="2" charset="2"/>
              <a:buChar char="ü"/>
              <a:defRPr/>
            </a:pPr>
            <a:r>
              <a:rPr lang="en-US" dirty="0" err="1" smtClean="0">
                <a:latin typeface="+mn-lt"/>
              </a:rPr>
              <a:t>Kjo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fazë</a:t>
            </a:r>
            <a:r>
              <a:rPr lang="en-US" dirty="0" smtClean="0">
                <a:latin typeface="+mn-lt"/>
              </a:rPr>
              <a:t> </a:t>
            </a:r>
            <a:r>
              <a:rPr lang="en-US" b="1" u="sng" dirty="0" smtClean="0">
                <a:latin typeface="+mn-lt"/>
              </a:rPr>
              <a:t>ka </a:t>
            </a:r>
            <a:r>
              <a:rPr lang="en-US" b="1" u="sng" dirty="0" err="1" smtClean="0">
                <a:latin typeface="+mn-lt"/>
              </a:rPr>
              <a:t>rëndësi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të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veçantë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për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fazën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pasardhëse</a:t>
            </a:r>
            <a:r>
              <a:rPr lang="en-US" dirty="0" smtClean="0">
                <a:latin typeface="+mn-lt"/>
              </a:rPr>
              <a:t>, e </a:t>
            </a:r>
            <a:r>
              <a:rPr lang="en-US" dirty="0" err="1" smtClean="0">
                <a:latin typeface="+mn-lt"/>
              </a:rPr>
              <a:t>cila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është</a:t>
            </a:r>
            <a:r>
              <a:rPr lang="en-US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hartimi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i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raportit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të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Vlerësimit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Strategjik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Mjedisor</a:t>
            </a:r>
            <a:r>
              <a:rPr lang="en-US" b="1" dirty="0" smtClean="0">
                <a:latin typeface="+mn-lt"/>
              </a:rPr>
              <a:t>.</a:t>
            </a:r>
            <a:r>
              <a:rPr lang="en-US" b="1" u="sng" dirty="0" smtClean="0">
                <a:latin typeface="+mn-lt"/>
              </a:rPr>
              <a:t> </a:t>
            </a:r>
          </a:p>
          <a:p>
            <a:pPr marL="0" indent="0" algn="just">
              <a:buNone/>
              <a:defRPr/>
            </a:pPr>
            <a:endParaRPr lang="en-US" dirty="0" smtClean="0">
              <a:latin typeface="+mn-lt"/>
            </a:endParaRPr>
          </a:p>
          <a:p>
            <a:pPr marL="0" indent="0" algn="just">
              <a:buNone/>
              <a:defRPr/>
            </a:pP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endParaRPr lang="en-US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67400" y="304800"/>
            <a:ext cx="262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b="1" dirty="0" smtClean="0"/>
              <a:t>SCOPING</a:t>
            </a:r>
            <a:endParaRPr lang="en-US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562600"/>
          </a:xfrm>
        </p:spPr>
        <p:txBody>
          <a:bodyPr/>
          <a:lstStyle/>
          <a:p>
            <a:pPr algn="just">
              <a:spcAft>
                <a:spcPts val="600"/>
              </a:spcAft>
              <a:buNone/>
            </a:pPr>
            <a:r>
              <a:rPr lang="en-US" dirty="0" err="1" smtClean="0">
                <a:latin typeface="+mn-lt"/>
              </a:rPr>
              <a:t>Gjatë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kësaj</a:t>
            </a:r>
            <a:r>
              <a:rPr lang="en-US" dirty="0" smtClean="0">
                <a:latin typeface="+mn-lt"/>
              </a:rPr>
              <a:t> faze, </a:t>
            </a:r>
            <a:r>
              <a:rPr lang="en-US" dirty="0" err="1" smtClean="0">
                <a:latin typeface="+mn-lt"/>
              </a:rPr>
              <a:t>duhet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përshkruhen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paraprakisht</a:t>
            </a:r>
            <a:r>
              <a:rPr lang="en-US" dirty="0" smtClean="0">
                <a:latin typeface="+mn-lt"/>
              </a:rPr>
              <a:t>:</a:t>
            </a:r>
          </a:p>
          <a:p>
            <a:pPr marL="287338" lvl="0" indent="-287338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en-GB" b="1" u="sng" dirty="0" err="1" smtClean="0">
                <a:latin typeface="+mn-lt"/>
              </a:rPr>
              <a:t>alternativat</a:t>
            </a:r>
            <a:r>
              <a:rPr lang="en-GB" dirty="0" smtClean="0">
                <a:latin typeface="+mn-lt"/>
              </a:rPr>
              <a:t> e </a:t>
            </a:r>
            <a:r>
              <a:rPr lang="en-GB" dirty="0" err="1" smtClean="0">
                <a:latin typeface="+mn-lt"/>
              </a:rPr>
              <a:t>mundshme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ose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opsionet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cilat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duhet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adresohen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në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kuadër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të</a:t>
            </a:r>
            <a:r>
              <a:rPr lang="en-GB" dirty="0" smtClean="0">
                <a:latin typeface="+mn-lt"/>
              </a:rPr>
              <a:t> VSM-</a:t>
            </a:r>
            <a:r>
              <a:rPr lang="en-GB" dirty="0" err="1" smtClean="0">
                <a:latin typeface="+mn-lt"/>
              </a:rPr>
              <a:t>së</a:t>
            </a:r>
            <a:r>
              <a:rPr lang="en-GB" dirty="0" smtClean="0">
                <a:latin typeface="+mn-lt"/>
              </a:rPr>
              <a:t>;</a:t>
            </a:r>
            <a:endParaRPr lang="en-US" dirty="0" smtClean="0">
              <a:latin typeface="+mn-lt"/>
            </a:endParaRPr>
          </a:p>
          <a:p>
            <a:pPr marL="287338" indent="-287338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en-US" b="1" u="sng" dirty="0" err="1" smtClean="0">
                <a:latin typeface="+mn-lt"/>
              </a:rPr>
              <a:t>dimensionet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territoriale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ndikimeve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mundshme</a:t>
            </a:r>
            <a:r>
              <a:rPr lang="en-US" dirty="0" smtClean="0">
                <a:latin typeface="+mn-lt"/>
              </a:rPr>
              <a:t>;</a:t>
            </a:r>
          </a:p>
          <a:p>
            <a:pPr marL="287338" indent="-287338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en-US" b="1" u="sng" dirty="0" err="1" smtClean="0">
                <a:latin typeface="+mn-lt"/>
              </a:rPr>
              <a:t>analiza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dhe</a:t>
            </a:r>
            <a:r>
              <a:rPr lang="en-US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sondazhe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që</a:t>
            </a:r>
            <a:r>
              <a:rPr lang="en-US" dirty="0" smtClean="0">
                <a:latin typeface="+mn-lt"/>
              </a:rPr>
              <a:t> do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kryhen</a:t>
            </a:r>
            <a:r>
              <a:rPr lang="en-US" dirty="0" smtClean="0">
                <a:latin typeface="+mn-lt"/>
              </a:rPr>
              <a:t>, </a:t>
            </a:r>
            <a:r>
              <a:rPr lang="en-US" dirty="0" err="1" smtClean="0">
                <a:latin typeface="+mn-lt"/>
              </a:rPr>
              <a:t>si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dhe</a:t>
            </a:r>
            <a:r>
              <a:rPr lang="en-US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metodat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dhe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mjetet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që</a:t>
            </a:r>
            <a:r>
              <a:rPr lang="en-US" b="1" u="sng" dirty="0" smtClean="0">
                <a:latin typeface="+mn-lt"/>
              </a:rPr>
              <a:t> do </a:t>
            </a:r>
            <a:r>
              <a:rPr lang="en-US" b="1" u="sng" dirty="0" err="1" smtClean="0">
                <a:latin typeface="+mn-lt"/>
              </a:rPr>
              <a:t>të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përdoren</a:t>
            </a:r>
            <a:r>
              <a:rPr lang="en-US" dirty="0" smtClean="0">
                <a:latin typeface="+mn-lt"/>
              </a:rPr>
              <a:t>;</a:t>
            </a:r>
          </a:p>
          <a:p>
            <a:pPr marL="287338" indent="-287338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en-US" b="1" u="sng" dirty="0" err="1" smtClean="0">
                <a:latin typeface="+mn-lt"/>
              </a:rPr>
              <a:t>Palët</a:t>
            </a:r>
            <a:r>
              <a:rPr lang="en-US" b="1" u="sng" dirty="0" smtClean="0">
                <a:latin typeface="+mn-lt"/>
              </a:rPr>
              <a:t> e </a:t>
            </a:r>
            <a:r>
              <a:rPr lang="en-US" b="1" u="sng" dirty="0" err="1" smtClean="0">
                <a:latin typeface="+mn-lt"/>
              </a:rPr>
              <a:t>interesuara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që</a:t>
            </a:r>
            <a:r>
              <a:rPr lang="en-US" b="1" u="sng" dirty="0" smtClean="0">
                <a:latin typeface="+mn-lt"/>
              </a:rPr>
              <a:t> do </a:t>
            </a:r>
            <a:r>
              <a:rPr lang="en-US" b="1" u="sng" dirty="0" err="1" smtClean="0">
                <a:latin typeface="+mn-lt"/>
              </a:rPr>
              <a:t>të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jenë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të</a:t>
            </a:r>
            <a:r>
              <a:rPr lang="en-US" b="1" u="sng" dirty="0" smtClean="0">
                <a:latin typeface="+mn-lt"/>
              </a:rPr>
              <a:t> </a:t>
            </a:r>
            <a:r>
              <a:rPr lang="en-US" b="1" u="sng" dirty="0" err="1" smtClean="0">
                <a:latin typeface="+mn-lt"/>
              </a:rPr>
              <a:t>përfshira</a:t>
            </a:r>
            <a:r>
              <a:rPr lang="en-US" dirty="0" smtClean="0">
                <a:latin typeface="+mn-lt"/>
              </a:rPr>
              <a:t> (duke </a:t>
            </a:r>
            <a:r>
              <a:rPr lang="en-US" dirty="0" err="1" smtClean="0">
                <a:latin typeface="+mn-lt"/>
              </a:rPr>
              <a:t>përfshirë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autoritetet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mjedisore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dhe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shëndetësore</a:t>
            </a:r>
            <a:r>
              <a:rPr lang="en-US" dirty="0" smtClean="0">
                <a:latin typeface="+mn-lt"/>
              </a:rPr>
              <a:t>, </a:t>
            </a:r>
            <a:r>
              <a:rPr lang="en-US" dirty="0" err="1" smtClean="0">
                <a:latin typeface="+mn-lt"/>
              </a:rPr>
              <a:t>si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dhe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publikun</a:t>
            </a:r>
            <a:r>
              <a:rPr lang="en-US" dirty="0" smtClean="0">
                <a:latin typeface="+mn-lt"/>
              </a:rPr>
              <a:t>), </a:t>
            </a:r>
            <a:r>
              <a:rPr lang="en-US" dirty="0" err="1" smtClean="0">
                <a:latin typeface="+mn-lt"/>
              </a:rPr>
              <a:t>si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dhe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nivelin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dhe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natyrën</a:t>
            </a:r>
            <a:r>
              <a:rPr lang="en-US" dirty="0" smtClean="0">
                <a:latin typeface="+mn-lt"/>
              </a:rPr>
              <a:t> e </a:t>
            </a:r>
            <a:r>
              <a:rPr lang="en-US" dirty="0" err="1" smtClean="0">
                <a:latin typeface="+mn-lt"/>
              </a:rPr>
              <a:t>përfshirjes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tyre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në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procedurën</a:t>
            </a:r>
            <a:r>
              <a:rPr lang="en-US" dirty="0" smtClean="0">
                <a:latin typeface="+mn-lt"/>
              </a:rPr>
              <a:t> e VSM-</a:t>
            </a:r>
            <a:r>
              <a:rPr lang="en-US" dirty="0" err="1" smtClean="0">
                <a:latin typeface="+mn-lt"/>
              </a:rPr>
              <a:t>së</a:t>
            </a:r>
            <a:r>
              <a:rPr lang="en-US" dirty="0" smtClean="0">
                <a:latin typeface="+mn-lt"/>
              </a:rPr>
              <a:t>.</a:t>
            </a:r>
          </a:p>
          <a:p>
            <a:pPr algn="just">
              <a:buNone/>
            </a:pPr>
            <a:endParaRPr lang="sq-AL" sz="2000" dirty="0" smtClean="0">
              <a:latin typeface="Garamond" pitchFamily="18" charset="0"/>
              <a:cs typeface="Arial" charset="0"/>
            </a:endParaRPr>
          </a:p>
          <a:p>
            <a:pPr algn="just">
              <a:buFont typeface="Wingdings" pitchFamily="2" charset="2"/>
              <a:buChar char="ü"/>
            </a:pPr>
            <a:endParaRPr lang="en-US" sz="2000" dirty="0" smtClean="0">
              <a:latin typeface="Garamond" pitchFamily="18" charset="0"/>
              <a:cs typeface="Arial" charset="0"/>
            </a:endParaRPr>
          </a:p>
          <a:p>
            <a:pPr algn="just">
              <a:buFont typeface="Wingdings" pitchFamily="2" charset="2"/>
              <a:buChar char="ü"/>
            </a:pPr>
            <a:endParaRPr lang="en-US" sz="1400" dirty="0" smtClean="0">
              <a:latin typeface="Garamond" pitchFamily="18" charset="0"/>
              <a:cs typeface="Arial" charset="0"/>
            </a:endParaRPr>
          </a:p>
          <a:p>
            <a:pPr algn="just">
              <a:buFont typeface="Arial" charset="0"/>
              <a:buNone/>
            </a:pPr>
            <a:endParaRPr lang="en-US" dirty="0" smtClean="0">
              <a:latin typeface="Garamond" pitchFamily="18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562600"/>
          </a:xfrm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en-US" sz="2400" b="1" u="sng" dirty="0" err="1" smtClean="0">
                <a:latin typeface="+mn-lt"/>
              </a:rPr>
              <a:t>Çështjet</a:t>
            </a:r>
            <a:r>
              <a:rPr lang="en-US" sz="2400" b="1" u="sng" dirty="0" smtClean="0">
                <a:latin typeface="+mn-lt"/>
              </a:rPr>
              <a:t> e </a:t>
            </a:r>
            <a:r>
              <a:rPr lang="en-US" sz="2400" b="1" u="sng" dirty="0" err="1" smtClean="0">
                <a:latin typeface="+mn-lt"/>
              </a:rPr>
              <a:t>identifikuara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në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këtë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fazë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konsultimit</a:t>
            </a:r>
            <a:r>
              <a:rPr lang="en-US" sz="2400" dirty="0" smtClean="0">
                <a:latin typeface="+mn-lt"/>
              </a:rPr>
              <a:t>, </a:t>
            </a:r>
            <a:r>
              <a:rPr lang="en-US" sz="2400" b="1" u="sng" dirty="0" err="1" smtClean="0">
                <a:latin typeface="+mn-lt"/>
              </a:rPr>
              <a:t>adresojnë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vlerësimin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bazë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mjedisit</a:t>
            </a:r>
            <a:r>
              <a:rPr lang="en-US" sz="2400" dirty="0" smtClean="0">
                <a:latin typeface="+mn-lt"/>
              </a:rPr>
              <a:t>, </a:t>
            </a:r>
            <a:r>
              <a:rPr lang="en-US" sz="2400" dirty="0" err="1" smtClean="0">
                <a:latin typeface="+mn-lt"/>
              </a:rPr>
              <a:t>vlerësimin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aktual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ndikimeve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mundshme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do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mbajë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konsideratë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alternativa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ose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opsione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mundshme</a:t>
            </a:r>
            <a:r>
              <a:rPr lang="en-US" sz="2400" dirty="0" smtClean="0">
                <a:latin typeface="+mn-lt"/>
              </a:rPr>
              <a:t>, </a:t>
            </a:r>
            <a:r>
              <a:rPr lang="en-US" sz="2400" dirty="0" err="1" smtClean="0">
                <a:latin typeface="+mn-lt"/>
              </a:rPr>
              <a:t>prandaj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është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një</a:t>
            </a:r>
            <a:r>
              <a:rPr lang="en-US" sz="2400" dirty="0" smtClean="0">
                <a:latin typeface="+mn-lt"/>
              </a:rPr>
              <a:t> hap </a:t>
            </a:r>
            <a:r>
              <a:rPr lang="en-US" sz="2400" dirty="0" err="1" smtClean="0">
                <a:latin typeface="+mn-lt"/>
              </a:rPr>
              <a:t>kyç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një</a:t>
            </a:r>
            <a:r>
              <a:rPr lang="en-US" sz="2400" dirty="0" smtClean="0">
                <a:latin typeface="+mn-lt"/>
              </a:rPr>
              <a:t> VSM </a:t>
            </a:r>
            <a:r>
              <a:rPr lang="en-US" sz="2400" dirty="0" err="1" smtClean="0">
                <a:latin typeface="+mn-lt"/>
              </a:rPr>
              <a:t>efikas</a:t>
            </a:r>
            <a:r>
              <a:rPr lang="en-US" sz="240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sz="2400" dirty="0" smtClean="0">
              <a:latin typeface="+mn-lt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sz="2400" b="1" u="sng" dirty="0" err="1" smtClean="0">
                <a:latin typeface="+mn-lt"/>
              </a:rPr>
              <a:t>Qëllimi</a:t>
            </a:r>
            <a:r>
              <a:rPr lang="en-US" sz="2400" b="1" u="sng" dirty="0" smtClean="0">
                <a:latin typeface="+mn-lt"/>
              </a:rPr>
              <a:t>  </a:t>
            </a:r>
            <a:r>
              <a:rPr lang="en-US" sz="2400" b="1" u="sng" dirty="0" err="1" smtClean="0">
                <a:latin typeface="+mn-lt"/>
              </a:rPr>
              <a:t>i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përcaktuar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mirë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i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vlerësimi</a:t>
            </a:r>
            <a:r>
              <a:rPr lang="en-US" sz="2400" dirty="0" err="1" smtClean="0">
                <a:latin typeface="+mn-lt"/>
              </a:rPr>
              <a:t>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mundëson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mbajtjen</a:t>
            </a:r>
            <a:r>
              <a:rPr lang="en-US" sz="2400" dirty="0" smtClean="0">
                <a:latin typeface="+mn-lt"/>
              </a:rPr>
              <a:t> e VSM-</a:t>
            </a:r>
            <a:r>
              <a:rPr lang="en-US" sz="2400" dirty="0" err="1" smtClean="0">
                <a:latin typeface="+mn-lt"/>
              </a:rPr>
              <a:t>së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fokusuar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problemet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kyçe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kështu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minimizon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kërkesat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personale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kohën</a:t>
            </a:r>
            <a:r>
              <a:rPr lang="en-US" sz="240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sz="2400" dirty="0" smtClean="0">
              <a:latin typeface="+mn-lt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sz="2400" b="1" u="sng" dirty="0" smtClean="0">
                <a:latin typeface="+mn-lt"/>
              </a:rPr>
              <a:t>Jo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gjitha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aspektet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mjedisore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duhet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adresohen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në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çdo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vlerësim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- </a:t>
            </a:r>
            <a:r>
              <a:rPr lang="en-US" sz="2400" dirty="0" err="1" smtClean="0">
                <a:latin typeface="+mn-lt"/>
              </a:rPr>
              <a:t>nga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ana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tjetër</a:t>
            </a:r>
            <a:r>
              <a:rPr lang="en-US" sz="2400" dirty="0" smtClean="0">
                <a:latin typeface="+mn-lt"/>
              </a:rPr>
              <a:t>, VSM-</a:t>
            </a:r>
            <a:r>
              <a:rPr lang="en-US" sz="2400" dirty="0" err="1" smtClean="0">
                <a:latin typeface="+mn-lt"/>
              </a:rPr>
              <a:t>ja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mund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konsiderojë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përfshirjen</a:t>
            </a:r>
            <a:r>
              <a:rPr lang="en-US" sz="2400" dirty="0" smtClean="0">
                <a:latin typeface="+mn-lt"/>
              </a:rPr>
              <a:t> e </a:t>
            </a:r>
            <a:r>
              <a:rPr lang="en-US" sz="2400" dirty="0" err="1" smtClean="0">
                <a:latin typeface="+mn-lt"/>
              </a:rPr>
              <a:t>temave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gjëra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mjedisore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ose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sociale</a:t>
            </a:r>
            <a:r>
              <a:rPr lang="en-US" sz="2400" dirty="0" smtClean="0">
                <a:latin typeface="+mn-lt"/>
              </a:rPr>
              <a:t> p.sh. </a:t>
            </a:r>
            <a:r>
              <a:rPr lang="en-US" sz="2400" dirty="0" err="1" smtClean="0">
                <a:latin typeface="+mn-lt"/>
              </a:rPr>
              <a:t>përshtatje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ndaj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ndryshimeve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klimatike</a:t>
            </a:r>
            <a:r>
              <a:rPr lang="en-US" sz="2400" dirty="0" smtClean="0">
                <a:latin typeface="+mn-lt"/>
              </a:rPr>
              <a:t>, </a:t>
            </a:r>
            <a:r>
              <a:rPr lang="en-US" sz="2400" dirty="0" err="1" smtClean="0">
                <a:latin typeface="+mn-lt"/>
              </a:rPr>
              <a:t>mundësitë</a:t>
            </a:r>
            <a:r>
              <a:rPr lang="en-US" sz="2400" dirty="0" smtClean="0">
                <a:latin typeface="+mn-lt"/>
              </a:rPr>
              <a:t> e </a:t>
            </a:r>
            <a:r>
              <a:rPr lang="en-US" sz="2400" dirty="0" err="1" smtClean="0">
                <a:latin typeface="+mn-lt"/>
              </a:rPr>
              <a:t>punësimit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etj</a:t>
            </a:r>
            <a:r>
              <a:rPr lang="en-US" sz="2400" dirty="0" smtClean="0">
                <a:latin typeface="+mn-lt"/>
              </a:rPr>
              <a:t>.</a:t>
            </a:r>
            <a:endParaRPr lang="en-US" altLang="en-US" sz="2400" dirty="0" smtClean="0">
              <a:latin typeface="+mn-lt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200400" y="0"/>
            <a:ext cx="5715000" cy="838200"/>
          </a:xfrm>
        </p:spPr>
        <p:txBody>
          <a:bodyPr/>
          <a:lstStyle/>
          <a:p>
            <a:pPr algn="r"/>
            <a:r>
              <a:rPr lang="en-US" sz="3200" b="1" dirty="0" smtClean="0">
                <a:latin typeface="+mn-lt"/>
              </a:rPr>
              <a:t>PËRQASJET DHE METODAT</a:t>
            </a:r>
            <a:endParaRPr lang="en-US" sz="3200" b="1" dirty="0">
              <a:latin typeface="+mn-lt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5562600"/>
          </a:xfrm>
        </p:spPr>
        <p:txBody>
          <a:bodyPr/>
          <a:lstStyle/>
          <a:p>
            <a:pPr algn="just"/>
            <a:endParaRPr lang="en-US" sz="2000" dirty="0" smtClean="0">
              <a:latin typeface="Garamond" pitchFamily="18" charset="0"/>
              <a:cs typeface="Arial" charset="0"/>
            </a:endParaRPr>
          </a:p>
          <a:p>
            <a:pPr algn="just">
              <a:buFont typeface="Arial" charset="0"/>
              <a:buNone/>
            </a:pPr>
            <a:endParaRPr lang="en-US" sz="2000" dirty="0" smtClean="0">
              <a:latin typeface="Garamond" pitchFamily="18" charset="0"/>
              <a:cs typeface="Arial" charset="0"/>
            </a:endParaRPr>
          </a:p>
          <a:p>
            <a:pPr algn="just">
              <a:buFont typeface="Calibri" pitchFamily="34" charset="0"/>
              <a:buAutoNum type="arabicPeriod"/>
            </a:pPr>
            <a:endParaRPr lang="en-US" sz="2000" dirty="0" smtClean="0">
              <a:latin typeface="Garamond" pitchFamily="18" charset="0"/>
              <a:cs typeface="Arial" charset="0"/>
            </a:endParaRPr>
          </a:p>
          <a:p>
            <a:pPr algn="just">
              <a:buFont typeface="Calibri" pitchFamily="34" charset="0"/>
              <a:buAutoNum type="arabicPeriod"/>
            </a:pPr>
            <a:endParaRPr lang="en-US" sz="2400" dirty="0" smtClean="0">
              <a:latin typeface="Garamond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1066800"/>
            <a:ext cx="8763000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n-US" sz="2400" b="1" u="sng" dirty="0" err="1" smtClean="0">
                <a:latin typeface="+mn-lt"/>
              </a:rPr>
              <a:t>Përcaktimi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i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çështjeve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rëndësishme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mund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përfshijë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metoda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dhe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qasje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ndryshme</a:t>
            </a:r>
            <a:r>
              <a:rPr lang="en-US" sz="2400" dirty="0" smtClean="0">
                <a:latin typeface="+mn-lt"/>
              </a:rPr>
              <a:t>, duke </a:t>
            </a:r>
            <a:r>
              <a:rPr lang="en-US" sz="2400" dirty="0" err="1" smtClean="0">
                <a:latin typeface="+mn-lt"/>
              </a:rPr>
              <a:t>filluar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nga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lista</a:t>
            </a:r>
            <a:r>
              <a:rPr lang="en-US" sz="2400" dirty="0" smtClean="0">
                <a:latin typeface="+mn-lt"/>
              </a:rPr>
              <a:t> e </a:t>
            </a:r>
            <a:r>
              <a:rPr lang="en-US" sz="2400" dirty="0" err="1" smtClean="0">
                <a:latin typeface="+mn-lt"/>
              </a:rPr>
              <a:t>temave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përgjithshme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mjedisore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shëndetësore</a:t>
            </a:r>
            <a:r>
              <a:rPr lang="en-US" sz="2400" dirty="0" smtClean="0">
                <a:latin typeface="+mn-lt"/>
              </a:rPr>
              <a:t> - </a:t>
            </a:r>
            <a:r>
              <a:rPr lang="en-US" sz="2400" dirty="0" err="1" smtClean="0">
                <a:latin typeface="+mn-lt"/>
              </a:rPr>
              <a:t>kjo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listë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mund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udhëhiqet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nga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legjislacioni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përkatës</a:t>
            </a:r>
            <a:r>
              <a:rPr lang="en-US" sz="2400" dirty="0" smtClean="0">
                <a:latin typeface="+mn-lt"/>
              </a:rPr>
              <a:t>; </a:t>
            </a:r>
          </a:p>
          <a:p>
            <a:pPr marL="285750" indent="-285750" algn="just"/>
            <a:endParaRPr lang="en-US" sz="2400" dirty="0" smtClean="0">
              <a:latin typeface="+mn-lt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2400" b="1" u="sng" dirty="0" err="1" smtClean="0">
                <a:latin typeface="+mn-lt"/>
              </a:rPr>
              <a:t>Për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çdo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temë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duhet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identifikohen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çështjet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specifike</a:t>
            </a:r>
            <a:r>
              <a:rPr lang="en-US" sz="2400" dirty="0" smtClean="0">
                <a:latin typeface="+mn-lt"/>
              </a:rPr>
              <a:t>,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cilat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janë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rëndësishme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planin</a:t>
            </a:r>
            <a:r>
              <a:rPr lang="en-US" sz="2400" dirty="0" smtClean="0">
                <a:latin typeface="+mn-lt"/>
              </a:rPr>
              <a:t>/</a:t>
            </a:r>
            <a:r>
              <a:rPr lang="en-US" sz="2400" dirty="0" err="1" smtClean="0">
                <a:latin typeface="+mn-lt"/>
              </a:rPr>
              <a:t>programin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dhe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duhet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vlerësohen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së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bashku</a:t>
            </a:r>
            <a:r>
              <a:rPr lang="en-US" sz="2400" b="1" u="sng" dirty="0" smtClean="0">
                <a:latin typeface="+mn-lt"/>
              </a:rPr>
              <a:t> me </a:t>
            </a:r>
            <a:r>
              <a:rPr lang="en-US" sz="2400" b="1" u="sng" dirty="0" err="1" smtClean="0">
                <a:latin typeface="+mn-lt"/>
              </a:rPr>
              <a:t>përshkrimin</a:t>
            </a:r>
            <a:r>
              <a:rPr lang="en-US" sz="2400" b="1" u="sng" dirty="0" smtClean="0">
                <a:latin typeface="+mn-lt"/>
              </a:rPr>
              <a:t> e </a:t>
            </a:r>
            <a:r>
              <a:rPr lang="en-US" sz="2400" b="1" u="sng" dirty="0" err="1" smtClean="0">
                <a:latin typeface="+mn-lt"/>
              </a:rPr>
              <a:t>fushëveprimit</a:t>
            </a:r>
            <a:r>
              <a:rPr lang="en-US" sz="2400" b="1" u="sng" dirty="0" smtClean="0">
                <a:latin typeface="+mn-lt"/>
              </a:rPr>
              <a:t> territorial</a:t>
            </a:r>
            <a:r>
              <a:rPr lang="en-US" sz="2400" dirty="0" smtClean="0">
                <a:latin typeface="+mn-lt"/>
              </a:rPr>
              <a:t>;</a:t>
            </a:r>
          </a:p>
          <a:p>
            <a:pPr marL="285750" indent="-285750" algn="just"/>
            <a:endParaRPr lang="en-US" sz="2400" dirty="0" smtClean="0">
              <a:latin typeface="+mn-lt"/>
            </a:endParaRPr>
          </a:p>
          <a:p>
            <a:pPr marL="285750" lvl="8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2400" dirty="0" err="1" smtClean="0">
                <a:latin typeface="+mn-lt"/>
              </a:rPr>
              <a:t>Veçanërisht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në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rastin</a:t>
            </a:r>
            <a:r>
              <a:rPr lang="en-US" sz="2400" b="1" u="sng" dirty="0" smtClean="0">
                <a:latin typeface="+mn-lt"/>
              </a:rPr>
              <a:t> e </a:t>
            </a:r>
            <a:r>
              <a:rPr lang="en-US" sz="2400" b="1" u="sng" dirty="0" err="1" smtClean="0">
                <a:latin typeface="+mn-lt"/>
              </a:rPr>
              <a:t>strategjive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zhvillimore</a:t>
            </a:r>
            <a:r>
              <a:rPr lang="en-US" sz="2400" b="1" dirty="0" smtClean="0">
                <a:latin typeface="+mn-lt"/>
              </a:rPr>
              <a:t>, </a:t>
            </a:r>
            <a:r>
              <a:rPr lang="en-US" sz="2400" dirty="0" err="1" smtClean="0">
                <a:latin typeface="+mn-lt"/>
              </a:rPr>
              <a:t>kjo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fazë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është</a:t>
            </a:r>
            <a:r>
              <a:rPr lang="en-US" sz="2400" b="1" u="sng" dirty="0" smtClean="0">
                <a:latin typeface="+mn-lt"/>
              </a:rPr>
              <a:t> e </a:t>
            </a:r>
            <a:r>
              <a:rPr lang="en-US" sz="2400" b="1" u="sng" dirty="0" err="1" smtClean="0">
                <a:latin typeface="+mn-lt"/>
              </a:rPr>
              <a:t>dobishme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për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identifikuar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objektivat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ekzistuese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të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rëndësishme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për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çështjet</a:t>
            </a:r>
            <a:r>
              <a:rPr lang="en-US" sz="2400" b="1" u="sng" dirty="0" smtClean="0">
                <a:latin typeface="+mn-lt"/>
              </a:rPr>
              <a:t> </a:t>
            </a:r>
            <a:r>
              <a:rPr lang="en-US" sz="2400" b="1" u="sng" dirty="0" err="1" smtClean="0">
                <a:latin typeface="+mn-lt"/>
              </a:rPr>
              <a:t>kyçe</a:t>
            </a:r>
            <a:r>
              <a:rPr lang="en-US" sz="2400" dirty="0" smtClean="0">
                <a:latin typeface="+mn-lt"/>
              </a:rPr>
              <a:t>,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cilat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janë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të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përcaktuara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në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dokumenta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strategjikë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ose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ligjore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i="1" dirty="0" smtClean="0">
                <a:latin typeface="+mn-lt"/>
              </a:rPr>
              <a:t>(</a:t>
            </a:r>
            <a:r>
              <a:rPr lang="en-US" sz="2400" i="1" dirty="0" err="1" smtClean="0">
                <a:latin typeface="+mn-lt"/>
              </a:rPr>
              <a:t>kjo</a:t>
            </a:r>
            <a:r>
              <a:rPr lang="en-US" sz="2400" i="1" dirty="0" smtClean="0">
                <a:latin typeface="+mn-lt"/>
              </a:rPr>
              <a:t> </a:t>
            </a:r>
            <a:r>
              <a:rPr lang="en-US" sz="2400" i="1" dirty="0" err="1" smtClean="0">
                <a:latin typeface="+mn-lt"/>
              </a:rPr>
              <a:t>mund</a:t>
            </a:r>
            <a:r>
              <a:rPr lang="en-US" sz="2400" i="1" dirty="0" smtClean="0">
                <a:latin typeface="+mn-lt"/>
              </a:rPr>
              <a:t> </a:t>
            </a:r>
            <a:r>
              <a:rPr lang="en-US" sz="2400" i="1" dirty="0" err="1" smtClean="0">
                <a:latin typeface="+mn-lt"/>
              </a:rPr>
              <a:t>të</a:t>
            </a:r>
            <a:r>
              <a:rPr lang="en-US" sz="2400" i="1" dirty="0" smtClean="0">
                <a:latin typeface="+mn-lt"/>
              </a:rPr>
              <a:t> </a:t>
            </a:r>
            <a:r>
              <a:rPr lang="en-US" sz="2400" i="1" dirty="0" err="1" smtClean="0">
                <a:latin typeface="+mn-lt"/>
              </a:rPr>
              <a:t>përfshijë</a:t>
            </a:r>
            <a:r>
              <a:rPr lang="en-US" sz="2400" i="1" dirty="0" smtClean="0">
                <a:latin typeface="+mn-lt"/>
              </a:rPr>
              <a:t> p.sh. </a:t>
            </a:r>
            <a:r>
              <a:rPr lang="en-US" sz="2400" i="1" dirty="0" err="1" smtClean="0">
                <a:latin typeface="+mn-lt"/>
              </a:rPr>
              <a:t>politikat</a:t>
            </a:r>
            <a:r>
              <a:rPr lang="en-US" sz="2400" i="1" dirty="0" smtClean="0">
                <a:latin typeface="+mn-lt"/>
              </a:rPr>
              <a:t> </a:t>
            </a:r>
            <a:r>
              <a:rPr lang="en-US" sz="2400" i="1" dirty="0" err="1" smtClean="0">
                <a:latin typeface="+mn-lt"/>
              </a:rPr>
              <a:t>kombëtare</a:t>
            </a:r>
            <a:r>
              <a:rPr lang="en-US" sz="2400" i="1" dirty="0" smtClean="0">
                <a:latin typeface="+mn-lt"/>
              </a:rPr>
              <a:t> </a:t>
            </a:r>
            <a:r>
              <a:rPr lang="en-US" sz="2400" i="1" dirty="0" err="1" smtClean="0">
                <a:latin typeface="+mn-lt"/>
              </a:rPr>
              <a:t>të</a:t>
            </a:r>
            <a:r>
              <a:rPr lang="en-US" sz="2400" i="1" dirty="0" smtClean="0">
                <a:latin typeface="+mn-lt"/>
              </a:rPr>
              <a:t> </a:t>
            </a:r>
            <a:r>
              <a:rPr lang="en-US" sz="2400" i="1" dirty="0" err="1" smtClean="0">
                <a:latin typeface="+mn-lt"/>
              </a:rPr>
              <a:t>mjedisit</a:t>
            </a:r>
            <a:r>
              <a:rPr lang="en-US" sz="2400" i="1" dirty="0" smtClean="0">
                <a:latin typeface="+mn-lt"/>
              </a:rPr>
              <a:t>, </a:t>
            </a:r>
            <a:r>
              <a:rPr lang="en-US" sz="2400" i="1" dirty="0" err="1" smtClean="0">
                <a:latin typeface="+mn-lt"/>
              </a:rPr>
              <a:t>traktatet</a:t>
            </a:r>
            <a:r>
              <a:rPr lang="en-US" sz="2400" i="1" dirty="0" smtClean="0">
                <a:latin typeface="+mn-lt"/>
              </a:rPr>
              <a:t> </a:t>
            </a:r>
            <a:r>
              <a:rPr lang="en-US" sz="2400" i="1" dirty="0" err="1" smtClean="0">
                <a:latin typeface="+mn-lt"/>
              </a:rPr>
              <a:t>ndërkombëtare</a:t>
            </a:r>
            <a:r>
              <a:rPr lang="en-US" sz="2400" i="1" dirty="0" smtClean="0">
                <a:latin typeface="+mn-lt"/>
              </a:rPr>
              <a:t> </a:t>
            </a:r>
            <a:r>
              <a:rPr lang="en-US" sz="2400" i="1" dirty="0" err="1" smtClean="0">
                <a:latin typeface="+mn-lt"/>
              </a:rPr>
              <a:t>etj</a:t>
            </a:r>
            <a:r>
              <a:rPr lang="en-US" sz="2400" i="1" dirty="0" smtClean="0">
                <a:latin typeface="+mn-lt"/>
              </a:rPr>
              <a:t>).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715000"/>
          </a:xfrm>
        </p:spPr>
        <p:txBody>
          <a:bodyPr/>
          <a:lstStyle/>
          <a:p>
            <a:pPr marL="0" indent="0">
              <a:buNone/>
            </a:pPr>
            <a:endParaRPr lang="en-US" sz="2400" dirty="0" smtClean="0">
              <a:latin typeface="+mn-lt"/>
            </a:endParaRPr>
          </a:p>
          <a:p>
            <a:pPr marL="0" indent="0">
              <a:buNone/>
              <a:tabLst>
                <a:tab pos="339725" algn="l"/>
              </a:tabLst>
            </a:pPr>
            <a:r>
              <a:rPr lang="en-US" dirty="0" err="1" smtClean="0">
                <a:latin typeface="+mn-lt"/>
              </a:rPr>
              <a:t>Kjo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fazë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konsultimi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ndihmon</a:t>
            </a:r>
            <a:r>
              <a:rPr lang="en-US" dirty="0" smtClean="0">
                <a:latin typeface="+mn-lt"/>
              </a:rPr>
              <a:t>:</a:t>
            </a:r>
          </a:p>
          <a:p>
            <a:pPr marL="0" indent="0">
              <a:buNone/>
              <a:tabLst>
                <a:tab pos="339725" algn="l"/>
              </a:tabLst>
            </a:pPr>
            <a:endParaRPr lang="en-US" dirty="0" smtClean="0">
              <a:latin typeface="+mn-lt"/>
            </a:endParaRPr>
          </a:p>
          <a:p>
            <a:pPr marL="509588" indent="-509588">
              <a:buAutoNum type="romanLcParenBoth"/>
              <a:tabLst>
                <a:tab pos="404813" algn="l"/>
              </a:tabLst>
            </a:pPr>
            <a:r>
              <a:rPr lang="en-US" dirty="0" err="1" smtClean="0">
                <a:latin typeface="+mn-lt"/>
              </a:rPr>
              <a:t>për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identifikuar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lidhjet</a:t>
            </a:r>
            <a:r>
              <a:rPr lang="en-US" dirty="0" smtClean="0">
                <a:latin typeface="+mn-lt"/>
              </a:rPr>
              <a:t> midis </a:t>
            </a:r>
            <a:r>
              <a:rPr lang="en-US" dirty="0" err="1" smtClean="0">
                <a:latin typeface="+mn-lt"/>
              </a:rPr>
              <a:t>planit</a:t>
            </a:r>
            <a:r>
              <a:rPr lang="en-US" dirty="0" smtClean="0">
                <a:latin typeface="+mn-lt"/>
              </a:rPr>
              <a:t>/ </a:t>
            </a:r>
            <a:r>
              <a:rPr lang="en-US" dirty="0" err="1" smtClean="0">
                <a:latin typeface="+mn-lt"/>
              </a:rPr>
              <a:t>programit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vlerësuar</a:t>
            </a:r>
            <a:r>
              <a:rPr lang="en-US" dirty="0" smtClean="0">
                <a:latin typeface="+mn-lt"/>
              </a:rPr>
              <a:t> me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dokumente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tjera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strategjike</a:t>
            </a:r>
            <a:r>
              <a:rPr lang="en-US" dirty="0" smtClean="0">
                <a:latin typeface="+mn-lt"/>
              </a:rPr>
              <a:t>; </a:t>
            </a:r>
          </a:p>
          <a:p>
            <a:pPr marL="509588" indent="-509588">
              <a:buAutoNum type="romanLcParenBoth"/>
              <a:tabLst>
                <a:tab pos="404813" algn="l"/>
              </a:tabLst>
            </a:pPr>
            <a:endParaRPr lang="en-US" dirty="0" smtClean="0">
              <a:latin typeface="+mn-lt"/>
            </a:endParaRPr>
          </a:p>
          <a:p>
            <a:pPr marL="509588" indent="-509588" algn="just">
              <a:buAutoNum type="romanLcParenBoth"/>
              <a:tabLst>
                <a:tab pos="404813" algn="l"/>
              </a:tabLst>
            </a:pPr>
            <a:r>
              <a:rPr lang="en-US" dirty="0" err="1" smtClean="0">
                <a:latin typeface="+mn-lt"/>
              </a:rPr>
              <a:t>për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të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mbështetur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zgjedhjen</a:t>
            </a:r>
            <a:r>
              <a:rPr lang="en-US" dirty="0" smtClean="0">
                <a:latin typeface="+mn-lt"/>
              </a:rPr>
              <a:t> e </a:t>
            </a:r>
            <a:r>
              <a:rPr lang="en-US" dirty="0" err="1" smtClean="0">
                <a:latin typeface="+mn-lt"/>
              </a:rPr>
              <a:t>çështjeve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kyçe</a:t>
            </a:r>
            <a:r>
              <a:rPr lang="en-US" dirty="0" smtClean="0">
                <a:latin typeface="+mn-lt"/>
              </a:rPr>
              <a:t> </a:t>
            </a:r>
            <a:r>
              <a:rPr lang="en-US" i="1" dirty="0" smtClean="0">
                <a:latin typeface="+mn-lt"/>
              </a:rPr>
              <a:t>(</a:t>
            </a:r>
            <a:r>
              <a:rPr lang="en-US" i="1" dirty="0" err="1" smtClean="0">
                <a:latin typeface="+mn-lt"/>
              </a:rPr>
              <a:t>pra</a:t>
            </a:r>
            <a:r>
              <a:rPr lang="en-US" i="1" dirty="0" smtClean="0">
                <a:latin typeface="+mn-lt"/>
              </a:rPr>
              <a:t>, </a:t>
            </a:r>
            <a:r>
              <a:rPr lang="en-US" i="1" dirty="0" err="1" smtClean="0">
                <a:latin typeface="+mn-lt"/>
              </a:rPr>
              <a:t>nëse</a:t>
            </a:r>
            <a:r>
              <a:rPr lang="en-US" i="1" dirty="0" smtClean="0">
                <a:latin typeface="+mn-lt"/>
              </a:rPr>
              <a:t> ka </a:t>
            </a:r>
            <a:r>
              <a:rPr lang="en-US" i="1" dirty="0" err="1" smtClean="0">
                <a:latin typeface="+mn-lt"/>
              </a:rPr>
              <a:t>objektiva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të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përcaktuara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në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dokumenta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zyrtar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të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miratuar</a:t>
            </a:r>
            <a:r>
              <a:rPr lang="en-US" i="1" dirty="0" smtClean="0">
                <a:latin typeface="+mn-lt"/>
              </a:rPr>
              <a:t>, </a:t>
            </a:r>
            <a:r>
              <a:rPr lang="en-US" i="1" dirty="0" err="1" smtClean="0">
                <a:latin typeface="+mn-lt"/>
              </a:rPr>
              <a:t>kjo</a:t>
            </a:r>
            <a:r>
              <a:rPr lang="en-US" i="1" dirty="0" smtClean="0">
                <a:latin typeface="+mn-lt"/>
              </a:rPr>
              <a:t> do </a:t>
            </a:r>
            <a:r>
              <a:rPr lang="en-US" i="1" dirty="0" err="1" smtClean="0">
                <a:latin typeface="+mn-lt"/>
              </a:rPr>
              <a:t>të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thotë</a:t>
            </a:r>
            <a:r>
              <a:rPr lang="en-US" i="1" dirty="0" smtClean="0">
                <a:latin typeface="+mn-lt"/>
              </a:rPr>
              <a:t> se </a:t>
            </a:r>
            <a:r>
              <a:rPr lang="en-US" i="1" dirty="0" err="1" smtClean="0">
                <a:latin typeface="+mn-lt"/>
              </a:rPr>
              <a:t>janë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të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rëndësishme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dhe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duhet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të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adresohen</a:t>
            </a:r>
            <a:r>
              <a:rPr lang="en-US" i="1" dirty="0" smtClean="0">
                <a:latin typeface="+mn-lt"/>
              </a:rPr>
              <a:t> </a:t>
            </a:r>
            <a:r>
              <a:rPr lang="en-US" i="1" dirty="0" err="1" smtClean="0">
                <a:latin typeface="+mn-lt"/>
              </a:rPr>
              <a:t>në</a:t>
            </a:r>
            <a:r>
              <a:rPr lang="en-US" i="1" dirty="0" smtClean="0">
                <a:latin typeface="+mn-lt"/>
              </a:rPr>
              <a:t> VSM)</a:t>
            </a:r>
            <a:r>
              <a:rPr lang="en-US" dirty="0" smtClean="0">
                <a:latin typeface="+mn-lt"/>
              </a:rPr>
              <a:t>.</a:t>
            </a:r>
          </a:p>
          <a:p>
            <a:pPr marL="0" indent="0" algn="just">
              <a:buNone/>
            </a:pPr>
            <a:endParaRPr lang="en-US" dirty="0" smtClean="0">
              <a:latin typeface="Garamond" pitchFamily="18" charset="0"/>
            </a:endParaRPr>
          </a:p>
          <a:p>
            <a:pPr>
              <a:buFont typeface="Arial" charset="0"/>
              <a:buNone/>
            </a:pPr>
            <a:endParaRPr 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2" y="0"/>
          <a:ext cx="9143999" cy="6858000"/>
        </p:xfrm>
        <a:graphic>
          <a:graphicData uri="http://schemas.openxmlformats.org/presentationml/2006/ole">
            <p:oleObj spid="_x0000_s5122" name="Acrobat Document" r:id="rId3" imgW="5829300" imgH="7543800" progId="AcroExch.Document.7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838200"/>
          </a:xfrm>
        </p:spPr>
        <p:txBody>
          <a:bodyPr/>
          <a:lstStyle/>
          <a:p>
            <a:pPr algn="r"/>
            <a:r>
              <a:rPr lang="en-US" sz="2000" b="1" dirty="0" smtClean="0">
                <a:latin typeface="+mn-lt"/>
              </a:rPr>
              <a:t>PËRSHTATJA E FAZËS “SCOPING” NË LEGJISLACIONIN SHQIPTAR</a:t>
            </a:r>
            <a:endParaRPr lang="en-US" sz="2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62600"/>
          </a:xfrm>
        </p:spPr>
        <p:txBody>
          <a:bodyPr/>
          <a:lstStyle/>
          <a:p>
            <a:pPr marL="0" indent="0" algn="just">
              <a:buNone/>
            </a:pPr>
            <a:r>
              <a:rPr lang="en-US" sz="2000" dirty="0" err="1" smtClean="0">
                <a:latin typeface="+mn-lt"/>
              </a:rPr>
              <a:t>Në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legjislacionin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Shqiptar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faza</a:t>
            </a:r>
            <a:r>
              <a:rPr lang="en-US" sz="2000" dirty="0" smtClean="0">
                <a:latin typeface="+mn-lt"/>
              </a:rPr>
              <a:t> “scoping” </a:t>
            </a:r>
            <a:r>
              <a:rPr lang="en-US" sz="2000" dirty="0" err="1" smtClean="0">
                <a:latin typeface="+mn-lt"/>
              </a:rPr>
              <a:t>është</a:t>
            </a:r>
            <a:r>
              <a:rPr lang="en-US" sz="2000" dirty="0" smtClean="0">
                <a:latin typeface="+mn-lt"/>
              </a:rPr>
              <a:t> e </a:t>
            </a:r>
            <a:r>
              <a:rPr lang="en-US" sz="2000" dirty="0" err="1" smtClean="0">
                <a:latin typeface="+mn-lt"/>
              </a:rPr>
              <a:t>përcaktuar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nenin</a:t>
            </a:r>
            <a:r>
              <a:rPr lang="en-US" sz="2000" dirty="0" smtClean="0">
                <a:latin typeface="+mn-lt"/>
              </a:rPr>
              <a:t> 9,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ligjit</a:t>
            </a:r>
            <a:r>
              <a:rPr lang="en-US" sz="2000" dirty="0" smtClean="0">
                <a:latin typeface="+mn-lt"/>
              </a:rPr>
              <a:t> 91/2013 ‘</a:t>
            </a:r>
            <a:r>
              <a:rPr lang="en-US" sz="2000" dirty="0" err="1" smtClean="0">
                <a:latin typeface="+mn-lt"/>
              </a:rPr>
              <a:t>Për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vlerësimin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strategjik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mjedisor</a:t>
            </a:r>
            <a:r>
              <a:rPr lang="en-US" sz="2000" dirty="0" smtClean="0">
                <a:latin typeface="+mn-lt"/>
              </a:rPr>
              <a:t>” </a:t>
            </a:r>
            <a:r>
              <a:rPr lang="en-US" sz="2000" dirty="0" err="1" smtClean="0">
                <a:latin typeface="+mn-lt"/>
              </a:rPr>
              <a:t>dhe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konsultimi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kryhet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këtë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mënyrë</a:t>
            </a:r>
            <a:r>
              <a:rPr lang="en-US" sz="2000" dirty="0" smtClean="0">
                <a:latin typeface="+mn-lt"/>
              </a:rPr>
              <a:t> :</a:t>
            </a:r>
          </a:p>
          <a:p>
            <a:pPr marL="0" indent="0">
              <a:buNone/>
            </a:pPr>
            <a:endParaRPr lang="en-US" sz="1400" dirty="0" smtClean="0">
              <a:latin typeface="+mn-lt"/>
            </a:endParaRPr>
          </a:p>
          <a:p>
            <a:pPr marL="233363" indent="-233363" algn="just">
              <a:buFont typeface="Wingdings" pitchFamily="2" charset="2"/>
              <a:buChar char="ü"/>
            </a:pPr>
            <a:r>
              <a:rPr lang="en-US" sz="2000" b="1" dirty="0" err="1" smtClean="0">
                <a:latin typeface="+mn-lt"/>
              </a:rPr>
              <a:t>Autoriteti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propozues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përpara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fillimit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hartimit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raportit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VSM-</a:t>
            </a:r>
            <a:r>
              <a:rPr lang="en-US" sz="2000" dirty="0" err="1" smtClean="0">
                <a:latin typeface="+mn-lt"/>
              </a:rPr>
              <a:t>së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b="1" dirty="0" err="1" smtClean="0">
                <a:latin typeface="+mn-lt"/>
              </a:rPr>
              <a:t>konsultohet</a:t>
            </a:r>
            <a:r>
              <a:rPr lang="en-US" sz="2000" b="1" dirty="0" smtClean="0">
                <a:latin typeface="+mn-lt"/>
              </a:rPr>
              <a:t> me </a:t>
            </a:r>
            <a:r>
              <a:rPr lang="en-US" sz="2000" b="1" dirty="0" err="1" smtClean="0">
                <a:latin typeface="+mn-lt"/>
              </a:rPr>
              <a:t>grupet</a:t>
            </a:r>
            <a:r>
              <a:rPr lang="en-US" sz="2000" b="1" dirty="0" smtClean="0">
                <a:latin typeface="+mn-lt"/>
              </a:rPr>
              <a:t> e </a:t>
            </a:r>
            <a:r>
              <a:rPr lang="en-US" sz="2000" b="1" dirty="0" err="1" smtClean="0">
                <a:latin typeface="+mn-lt"/>
              </a:rPr>
              <a:t>interesit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përgjegjësia</a:t>
            </a:r>
            <a:r>
              <a:rPr lang="en-US" sz="2000" dirty="0" smtClean="0">
                <a:latin typeface="+mn-lt"/>
              </a:rPr>
              <a:t> e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cilave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lidhet</a:t>
            </a:r>
            <a:r>
              <a:rPr lang="en-US" sz="2000" dirty="0" smtClean="0">
                <a:latin typeface="+mn-lt"/>
              </a:rPr>
              <a:t> me </a:t>
            </a:r>
            <a:r>
              <a:rPr lang="en-US" sz="2000" dirty="0" err="1" smtClean="0">
                <a:latin typeface="+mn-lt"/>
              </a:rPr>
              <a:t>planin</a:t>
            </a:r>
            <a:r>
              <a:rPr lang="en-US" sz="2000" dirty="0" smtClean="0">
                <a:latin typeface="+mn-lt"/>
              </a:rPr>
              <a:t> / </a:t>
            </a:r>
            <a:r>
              <a:rPr lang="en-US" sz="2000" dirty="0" err="1" smtClean="0">
                <a:latin typeface="+mn-lt"/>
              </a:rPr>
              <a:t>programin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dhe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b="1" dirty="0" smtClean="0">
                <a:latin typeface="+mn-lt"/>
              </a:rPr>
              <a:t>u </a:t>
            </a:r>
            <a:r>
              <a:rPr lang="en-US" sz="2000" b="1" dirty="0" err="1" smtClean="0">
                <a:latin typeface="+mn-lt"/>
              </a:rPr>
              <a:t>kërkon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paraqesin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sugjerimet</a:t>
            </a:r>
            <a:r>
              <a:rPr lang="en-US" sz="2000" b="1" dirty="0" smtClean="0">
                <a:latin typeface="+mn-lt"/>
              </a:rPr>
              <a:t> e </a:t>
            </a:r>
            <a:r>
              <a:rPr lang="en-US" sz="2000" b="1" dirty="0" err="1" smtClean="0">
                <a:latin typeface="+mn-lt"/>
              </a:rPr>
              <a:t>tyre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për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çështjet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që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duan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trajtohen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në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raportin</a:t>
            </a:r>
            <a:r>
              <a:rPr lang="en-US" sz="2000" b="1" dirty="0" smtClean="0">
                <a:latin typeface="+mn-lt"/>
              </a:rPr>
              <a:t> e VSM-</a:t>
            </a:r>
            <a:r>
              <a:rPr lang="en-US" sz="2000" b="1" dirty="0" err="1" smtClean="0">
                <a:latin typeface="+mn-lt"/>
              </a:rPr>
              <a:t>së</a:t>
            </a:r>
            <a:r>
              <a:rPr lang="en-US" sz="2000" b="1" dirty="0" smtClean="0">
                <a:latin typeface="+mn-lt"/>
              </a:rPr>
              <a:t>;</a:t>
            </a:r>
          </a:p>
          <a:p>
            <a:pPr marL="233363" indent="-233363" algn="just">
              <a:buFont typeface="Wingdings" pitchFamily="2" charset="2"/>
              <a:buChar char="ü"/>
            </a:pPr>
            <a:endParaRPr lang="en-US" sz="2000" dirty="0" smtClean="0">
              <a:latin typeface="+mn-lt"/>
            </a:endParaRPr>
          </a:p>
          <a:p>
            <a:pPr marL="233363" indent="-233363" algn="just">
              <a:buFont typeface="Wingdings" pitchFamily="2" charset="2"/>
              <a:buChar char="ü"/>
            </a:pPr>
            <a:r>
              <a:rPr lang="en-US" sz="2000" b="1" dirty="0" err="1" smtClean="0">
                <a:latin typeface="+mn-lt"/>
              </a:rPr>
              <a:t>Grupet</a:t>
            </a:r>
            <a:r>
              <a:rPr lang="en-US" sz="2000" b="1" dirty="0" smtClean="0">
                <a:latin typeface="+mn-lt"/>
              </a:rPr>
              <a:t> e </a:t>
            </a:r>
            <a:r>
              <a:rPr lang="en-US" sz="2000" b="1" dirty="0" err="1" smtClean="0">
                <a:latin typeface="+mn-lt"/>
              </a:rPr>
              <a:t>interesit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i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përgjigjen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autoritetit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propozues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brenda</a:t>
            </a:r>
            <a:r>
              <a:rPr lang="en-US" sz="2000" dirty="0" smtClean="0">
                <a:latin typeface="+mn-lt"/>
              </a:rPr>
              <a:t> 20 </a:t>
            </a:r>
            <a:r>
              <a:rPr lang="en-US" sz="2000" dirty="0" err="1" smtClean="0">
                <a:latin typeface="+mn-lt"/>
              </a:rPr>
              <a:t>ditëve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nga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marrja</a:t>
            </a:r>
            <a:r>
              <a:rPr lang="en-US" sz="2000" dirty="0" smtClean="0">
                <a:latin typeface="+mn-lt"/>
              </a:rPr>
              <a:t> e </a:t>
            </a:r>
            <a:r>
              <a:rPr lang="en-US" sz="2000" dirty="0" err="1" smtClean="0">
                <a:latin typeface="+mn-lt"/>
              </a:rPr>
              <a:t>kërkesës</a:t>
            </a:r>
            <a:r>
              <a:rPr lang="en-US" sz="2000" dirty="0" smtClean="0">
                <a:latin typeface="+mn-lt"/>
              </a:rPr>
              <a:t>. </a:t>
            </a:r>
            <a:r>
              <a:rPr lang="en-US" sz="2000" b="1" dirty="0" err="1" smtClean="0">
                <a:latin typeface="+mn-lt"/>
              </a:rPr>
              <a:t>Në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rast</a:t>
            </a:r>
            <a:r>
              <a:rPr lang="en-US" sz="2000" b="1" dirty="0" smtClean="0">
                <a:latin typeface="+mn-lt"/>
              </a:rPr>
              <a:t> se </a:t>
            </a:r>
            <a:r>
              <a:rPr lang="en-US" sz="2000" b="1" dirty="0" err="1" smtClean="0">
                <a:latin typeface="+mn-lt"/>
              </a:rPr>
              <a:t>ato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nuk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përgjigjen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brenda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këtij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afati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b="1" dirty="0" err="1" smtClean="0">
                <a:latin typeface="+mn-lt"/>
              </a:rPr>
              <a:t>atëherë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nënkuptohet</a:t>
            </a:r>
            <a:r>
              <a:rPr lang="en-US" sz="2000" b="1" dirty="0" smtClean="0">
                <a:latin typeface="+mn-lt"/>
              </a:rPr>
              <a:t> se </a:t>
            </a:r>
            <a:r>
              <a:rPr lang="en-US" sz="2000" b="1" dirty="0" err="1" smtClean="0">
                <a:latin typeface="+mn-lt"/>
              </a:rPr>
              <a:t>nuk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kanë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kërkesa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veçanta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për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t’u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trajtuar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raportin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paraprak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VSM-</a:t>
            </a:r>
            <a:r>
              <a:rPr lang="en-US" sz="2000" dirty="0" err="1" smtClean="0">
                <a:latin typeface="+mn-lt"/>
              </a:rPr>
              <a:t>së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përveç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atyre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të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përcaktuara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në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ligj</a:t>
            </a:r>
            <a:r>
              <a:rPr lang="en-US" sz="2000" dirty="0" smtClean="0">
                <a:latin typeface="+mn-lt"/>
              </a:rPr>
              <a:t>;</a:t>
            </a:r>
          </a:p>
          <a:p>
            <a:pPr marL="233363" indent="-233363" algn="just">
              <a:buFont typeface="Wingdings" pitchFamily="2" charset="2"/>
              <a:buChar char="ü"/>
            </a:pPr>
            <a:endParaRPr lang="en-US" sz="2000" dirty="0" smtClean="0">
              <a:latin typeface="+mn-lt"/>
            </a:endParaRPr>
          </a:p>
          <a:p>
            <a:pPr marL="233363" indent="-233363" algn="just">
              <a:buFont typeface="Wingdings" pitchFamily="2" charset="2"/>
              <a:buChar char="ü"/>
            </a:pPr>
            <a:r>
              <a:rPr lang="en-US" sz="2000" b="1" dirty="0" err="1" smtClean="0">
                <a:latin typeface="+mn-lt"/>
              </a:rPr>
              <a:t>Nëse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grupet</a:t>
            </a:r>
            <a:r>
              <a:rPr lang="en-US" sz="2000" b="1" dirty="0" smtClean="0">
                <a:latin typeface="+mn-lt"/>
              </a:rPr>
              <a:t> e </a:t>
            </a:r>
            <a:r>
              <a:rPr lang="en-US" sz="2000" b="1" dirty="0" err="1" smtClean="0">
                <a:latin typeface="+mn-lt"/>
              </a:rPr>
              <a:t>interesit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kanë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kërkesa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apo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sugjerime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për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çështjet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që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duhet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trajtohen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në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raportin</a:t>
            </a:r>
            <a:r>
              <a:rPr lang="en-US" sz="2000" b="1" dirty="0" smtClean="0">
                <a:latin typeface="+mn-lt"/>
              </a:rPr>
              <a:t> e VSM-</a:t>
            </a:r>
            <a:r>
              <a:rPr lang="en-US" sz="2000" b="1" dirty="0" err="1" smtClean="0">
                <a:latin typeface="+mn-lt"/>
              </a:rPr>
              <a:t>së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 err="1" smtClean="0">
                <a:latin typeface="+mn-lt"/>
              </a:rPr>
              <a:t>ato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merren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në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konsideratë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nga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autoriteti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propozues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gjatë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hartimit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të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b="1" dirty="0" err="1" smtClean="0">
                <a:latin typeface="+mn-lt"/>
              </a:rPr>
              <a:t>raportit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paraprak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dhe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përfundimtar</a:t>
            </a:r>
            <a:r>
              <a:rPr lang="en-US" sz="2000" dirty="0" smtClean="0">
                <a:latin typeface="+mn-lt"/>
              </a:rPr>
              <a:t>.</a:t>
            </a:r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</TotalTime>
  <Words>1035</Words>
  <Application>Microsoft Office PowerPoint</Application>
  <PresentationFormat>On-screen Show (4:3)</PresentationFormat>
  <Paragraphs>84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Acrobat Document</vt:lpstr>
      <vt:lpstr>     KONSULTIMI ME GRUPET E INTERESIT PËR ÇËSHTJET QË DO TË TRAJTOHEN NË RAPORTIN E VSM-së (SCOPING)      </vt:lpstr>
      <vt:lpstr>Slide 2</vt:lpstr>
      <vt:lpstr>Slide 3</vt:lpstr>
      <vt:lpstr>Slide 4</vt:lpstr>
      <vt:lpstr>Slide 5</vt:lpstr>
      <vt:lpstr>PËRQASJET DHE METODAT</vt:lpstr>
      <vt:lpstr>Slide 7</vt:lpstr>
      <vt:lpstr> </vt:lpstr>
      <vt:lpstr>PËRSHTATJA E FAZËS “SCOPING” NË LEGJISLACIONIN SHQIPTAR</vt:lpstr>
      <vt:lpstr>Grupet e interesit që konsultohen në këtë fazë janë:</vt:lpstr>
      <vt:lpstr>REKOMANDIME</vt:lpstr>
      <vt:lpstr>Slide 12</vt:lpstr>
      <vt:lpstr>DISKUTIM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eduart.cani@live.com</dc:creator>
  <cp:lastModifiedBy>Borana.Antoni</cp:lastModifiedBy>
  <cp:revision>163</cp:revision>
  <dcterms:created xsi:type="dcterms:W3CDTF">2014-01-26T19:49:37Z</dcterms:created>
  <dcterms:modified xsi:type="dcterms:W3CDTF">2015-03-10T15:17:31Z</dcterms:modified>
</cp:coreProperties>
</file>