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1" r:id="rId3"/>
    <p:sldId id="257" r:id="rId4"/>
    <p:sldId id="299" r:id="rId5"/>
    <p:sldId id="293" r:id="rId6"/>
    <p:sldId id="298" r:id="rId7"/>
    <p:sldId id="291" r:id="rId8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3129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064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5754DB-9862-434A-A076-51DA66B745EE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064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3C5C9-E889-4E08-B76F-33BB2AE81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064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C4DF2E3-F3CE-4A2F-9F53-0C8FF55FCFC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65" y="4718094"/>
            <a:ext cx="5434370" cy="4468792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064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F798AFC2-C387-43B4-9829-91860E29B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B2CC-B367-41E6-9A34-C825951F58F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2F7B-FA17-4642-A771-EB6A3FDE4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D017-4987-452C-991D-6CCE134CAFE6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CDE8-6F85-436F-9E9F-EA7251BBF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43C1-F81C-4EDD-A3B2-A40B8FBA1CB3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2ABD-3964-439A-B486-067964FE9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1FAF-1FA0-4226-A4D7-FC483A4FE22D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3FF3-FC54-40D5-B3D8-1FED8CB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0CD4-5A37-40FA-B73E-8DF2F5015E7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2FDA-EA80-475B-B731-1F9DC886F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4592-CDBA-4051-9ADB-8695A5D699B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5B56-ACE0-4619-8245-7414731B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F122-8836-4024-8A2F-3C5E374842B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49C-BCB6-4900-B3D3-9CDF8C98B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DDB1-AD8A-470D-8AEC-A934112208B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5593-2427-4506-9C53-0CEDFD67E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2126-C6A0-4292-ABD8-B190A2DD21C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C15A-0252-4DF4-8C54-1F70090BF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879E-20EF-421C-AE18-8FD083AFD941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AF2D-BDBB-43FE-86AC-03000A62A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AFA1-A355-4C28-83F1-B1A1DCB59B8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BA4-146C-483B-BC2E-1BD9738B26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0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129D9-32B5-4B16-9026-4018950B5B57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E72F2-7001-4B3F-8894-7F725841E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81200"/>
            <a:ext cx="8458200" cy="3508375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>
                <a:latin typeface="+mn-lt"/>
              </a:rPr>
              <a:t>PARIMET KRYESORE TË NJË VLERËSIMI STRATEGJIK MJEDISOR EFIKAS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dirty="0" smtClean="0"/>
              <a:t> 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276600" y="5181600"/>
            <a:ext cx="5715000" cy="1295400"/>
          </a:xfrm>
        </p:spPr>
        <p:txBody>
          <a:bodyPr>
            <a:normAutofit fontScale="92500" lnSpcReduction="20000"/>
          </a:bodyPr>
          <a:lstStyle/>
          <a:p>
            <a:pPr algn="r"/>
            <a:endParaRPr lang="en-US" sz="14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algn="r"/>
            <a:r>
              <a:rPr lang="en-US" sz="1600" b="1" dirty="0" smtClean="0">
                <a:latin typeface="+mn-lt"/>
                <a:cs typeface="Arial" charset="0"/>
              </a:rPr>
              <a:t>Redi BADUNI</a:t>
            </a:r>
            <a:r>
              <a:rPr lang="en-US" sz="1400" b="1" dirty="0" smtClean="0">
                <a:latin typeface="+mn-lt"/>
                <a:cs typeface="Arial" charset="0"/>
              </a:rPr>
              <a:t/>
            </a:r>
            <a:br>
              <a:rPr lang="en-US" sz="1400" b="1" dirty="0" smtClean="0">
                <a:latin typeface="+mn-lt"/>
                <a:cs typeface="Arial" charset="0"/>
              </a:rPr>
            </a:br>
            <a:endParaRPr lang="en-US" sz="1400" b="1" dirty="0" smtClean="0">
              <a:latin typeface="+mn-lt"/>
              <a:cs typeface="Arial" charset="0"/>
            </a:endParaRPr>
          </a:p>
          <a:p>
            <a:pPr algn="r"/>
            <a:r>
              <a:rPr lang="en-US" sz="1400" dirty="0" err="1" smtClean="0">
                <a:latin typeface="+mn-lt"/>
                <a:cs typeface="Arial" charset="0"/>
              </a:rPr>
              <a:t>Drejtor</a:t>
            </a:r>
            <a:endParaRPr lang="en-US" sz="1400" dirty="0" smtClean="0">
              <a:latin typeface="+mn-lt"/>
              <a:cs typeface="Arial" charset="0"/>
            </a:endParaRPr>
          </a:p>
          <a:p>
            <a:pPr algn="r"/>
            <a:r>
              <a:rPr lang="en-US" sz="1400" dirty="0" err="1" smtClean="0">
                <a:latin typeface="+mn-lt"/>
                <a:cs typeface="Arial" charset="0"/>
              </a:rPr>
              <a:t>Drejtoria</a:t>
            </a:r>
            <a:r>
              <a:rPr lang="en-US" sz="1400" dirty="0" smtClean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e Mjedisit</a:t>
            </a:r>
            <a:br>
              <a:rPr lang="en-US" sz="1400" dirty="0" smtClean="0">
                <a:latin typeface="+mn-lt"/>
                <a:cs typeface="Arial" charset="0"/>
              </a:rPr>
            </a:br>
            <a:r>
              <a:rPr lang="en-US" sz="1400" dirty="0" smtClean="0">
                <a:latin typeface="+mn-lt"/>
                <a:cs typeface="Arial" charset="0"/>
              </a:rPr>
              <a:t>MINISTRIA E MJEDISIT</a:t>
            </a:r>
          </a:p>
          <a:p>
            <a:pPr eaLnBrk="1" hangingPunct="1"/>
            <a:endParaRPr lang="en-US" alt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229600" cy="838200"/>
          </a:xfrm>
        </p:spPr>
        <p:txBody>
          <a:bodyPr/>
          <a:lstStyle/>
          <a:p>
            <a:pPr algn="r"/>
            <a:r>
              <a:rPr lang="en-US" altLang="en-US" sz="3200" b="1" dirty="0" smtClean="0">
                <a:latin typeface="+mn-lt"/>
              </a:rPr>
              <a:t/>
            </a:r>
            <a:br>
              <a:rPr lang="en-US" altLang="en-US" sz="3200" b="1" dirty="0" smtClean="0">
                <a:latin typeface="+mn-lt"/>
              </a:rPr>
            </a:br>
            <a:r>
              <a:rPr lang="en-US" altLang="en-US" sz="3200" b="1" dirty="0" smtClean="0">
                <a:latin typeface="+mn-lt"/>
              </a:rPr>
              <a:t>ÇFARË ËSHTË VSM-JA?</a:t>
            </a:r>
            <a:endParaRPr lang="en-US" sz="3200" b="1" dirty="0" smtClean="0">
              <a:latin typeface="+mn-lt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715000"/>
          </a:xfrm>
        </p:spPr>
        <p:txBody>
          <a:bodyPr/>
          <a:lstStyle/>
          <a:p>
            <a:pPr marL="0" indent="0" algn="just">
              <a:buNone/>
            </a:pPr>
            <a:r>
              <a:rPr lang="en-GB" sz="3200" dirty="0" err="1" smtClean="0">
                <a:latin typeface="+mn-lt"/>
              </a:rPr>
              <a:t>Verësimi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Strategjik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Mjedisor</a:t>
            </a:r>
            <a:r>
              <a:rPr lang="en-GB" sz="3200" dirty="0" smtClean="0">
                <a:latin typeface="+mn-lt"/>
              </a:rPr>
              <a:t> (VSM) </a:t>
            </a:r>
            <a:r>
              <a:rPr lang="en-GB" sz="3200" dirty="0" err="1" smtClean="0">
                <a:latin typeface="+mn-lt"/>
              </a:rPr>
              <a:t>është</a:t>
            </a:r>
            <a:r>
              <a:rPr lang="en-GB" sz="3200" dirty="0" smtClean="0">
                <a:latin typeface="+mn-lt"/>
              </a:rPr>
              <a:t>:</a:t>
            </a:r>
          </a:p>
          <a:p>
            <a:pPr marL="341313" indent="-341313" algn="just">
              <a:buFont typeface="Wingdings" pitchFamily="2" charset="2"/>
              <a:buChar char="ü"/>
            </a:pPr>
            <a:r>
              <a:rPr lang="en-GB" sz="3200" dirty="0" err="1" smtClean="0">
                <a:latin typeface="+mn-lt"/>
              </a:rPr>
              <a:t>një</a:t>
            </a:r>
            <a:r>
              <a:rPr lang="en-GB" sz="3200" dirty="0" smtClean="0">
                <a:latin typeface="+mn-lt"/>
              </a:rPr>
              <a:t> instrument </a:t>
            </a:r>
            <a:r>
              <a:rPr lang="en-GB" sz="3200" dirty="0" err="1" smtClean="0">
                <a:latin typeface="+mn-lt"/>
              </a:rPr>
              <a:t>kyç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për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integrimin</a:t>
            </a:r>
            <a:r>
              <a:rPr lang="en-GB" sz="3200" dirty="0" smtClean="0">
                <a:latin typeface="+mn-lt"/>
              </a:rPr>
              <a:t> e </a:t>
            </a:r>
            <a:r>
              <a:rPr lang="en-GB" sz="3200" dirty="0" err="1" smtClean="0">
                <a:latin typeface="+mn-lt"/>
              </a:rPr>
              <a:t>shqetësimeve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mjedisore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parimeve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zhvillimit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qëndrueshëm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planifikimin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strategjik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vendimmarrje</a:t>
            </a:r>
            <a:r>
              <a:rPr lang="en-GB" sz="3200" dirty="0" smtClean="0">
                <a:latin typeface="+mn-lt"/>
              </a:rPr>
              <a:t>;</a:t>
            </a:r>
          </a:p>
          <a:p>
            <a:pPr marL="341313" indent="-341313" algn="just">
              <a:buFont typeface="Wingdings" pitchFamily="2" charset="2"/>
              <a:buChar char="ü"/>
            </a:pPr>
            <a:r>
              <a:rPr lang="en-GB" sz="3200" dirty="0" err="1" smtClean="0">
                <a:latin typeface="+mn-lt"/>
              </a:rPr>
              <a:t>një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mjet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kyç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ndërkombëtar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për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pjesëmarrjen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planifikim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për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përdorur</a:t>
            </a:r>
            <a:r>
              <a:rPr lang="en-GB" sz="3200" dirty="0" smtClean="0">
                <a:latin typeface="+mn-lt"/>
              </a:rPr>
              <a:t>, </a:t>
            </a:r>
            <a:r>
              <a:rPr lang="en-GB" sz="3200" dirty="0" err="1" smtClean="0">
                <a:latin typeface="+mn-lt"/>
              </a:rPr>
              <a:t>analizuar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 </a:t>
            </a:r>
            <a:r>
              <a:rPr lang="en-GB" sz="3200" dirty="0" err="1" smtClean="0">
                <a:latin typeface="+mn-lt"/>
              </a:rPr>
              <a:t>përfshirë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problematikën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mjedisore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shëndetësore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propozimet</a:t>
            </a:r>
            <a:r>
              <a:rPr lang="en-GB" sz="3200" dirty="0" smtClean="0">
                <a:latin typeface="+mn-lt"/>
              </a:rPr>
              <a:t> e </a:t>
            </a:r>
            <a:r>
              <a:rPr lang="en-GB" sz="3200" dirty="0" err="1" smtClean="0">
                <a:latin typeface="+mn-lt"/>
              </a:rPr>
              <a:t>politikave</a:t>
            </a:r>
            <a:r>
              <a:rPr lang="en-GB" sz="3200" dirty="0" smtClean="0">
                <a:latin typeface="+mn-lt"/>
              </a:rPr>
              <a:t>, </a:t>
            </a:r>
            <a:r>
              <a:rPr lang="en-GB" sz="3200" dirty="0" err="1" smtClean="0">
                <a:latin typeface="+mn-lt"/>
              </a:rPr>
              <a:t>planeve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programeve</a:t>
            </a:r>
            <a:r>
              <a:rPr lang="en-GB" sz="3200" dirty="0" smtClean="0">
                <a:latin typeface="+mn-lt"/>
              </a:rPr>
              <a:t>.</a:t>
            </a:r>
            <a:endParaRPr lang="en-US" sz="3200" dirty="0" smtClean="0">
              <a:latin typeface="+mn-lt"/>
            </a:endParaRPr>
          </a:p>
          <a:p>
            <a:pPr algn="just">
              <a:buNone/>
            </a:pPr>
            <a:endParaRPr lang="en-US" sz="2000" dirty="0" smtClean="0"/>
          </a:p>
          <a:p>
            <a:pPr algn="just"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endParaRPr lang="en-US" sz="14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Arial" charset="0"/>
              <a:buNone/>
            </a:pPr>
            <a:endParaRPr lang="en-US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838200"/>
          </a:xfrm>
        </p:spPr>
        <p:txBody>
          <a:bodyPr/>
          <a:lstStyle/>
          <a:p>
            <a:pPr algn="r" eaLnBrk="1" hangingPunct="1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US" altLang="en-US" sz="4000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486400"/>
          </a:xfrm>
        </p:spPr>
        <p:txBody>
          <a:bodyPr/>
          <a:lstStyle/>
          <a:p>
            <a:pPr marL="230188" indent="-230188" algn="just">
              <a:buFont typeface="Wingdings" pitchFamily="2" charset="2"/>
              <a:buChar char="ü"/>
            </a:pPr>
            <a:r>
              <a:rPr lang="en-GB" dirty="0" err="1" smtClean="0">
                <a:latin typeface="+mn-lt"/>
              </a:rPr>
              <a:t>Vlerësimi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Strategjik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Mjedisor</a:t>
            </a:r>
            <a:r>
              <a:rPr lang="en-GB" dirty="0" smtClean="0">
                <a:latin typeface="+mn-lt"/>
              </a:rPr>
              <a:t> (VSM) </a:t>
            </a:r>
            <a:r>
              <a:rPr lang="en-GB" dirty="0" err="1" smtClean="0">
                <a:latin typeface="+mn-lt"/>
              </a:rPr>
              <a:t>mund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kuptohet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si</a:t>
            </a:r>
            <a:r>
              <a:rPr lang="en-GB" dirty="0" smtClean="0">
                <a:latin typeface="+mn-lt"/>
              </a:rPr>
              <a:t> "</a:t>
            </a:r>
            <a:r>
              <a:rPr lang="en-GB" dirty="0" err="1" smtClean="0">
                <a:latin typeface="+mn-lt"/>
              </a:rPr>
              <a:t>një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proces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sistematik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dhe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paraprak</a:t>
            </a:r>
            <a:r>
              <a:rPr lang="en-GB" dirty="0" smtClean="0">
                <a:latin typeface="+mn-lt"/>
              </a:rPr>
              <a:t>,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ndërmarrë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për</a:t>
            </a:r>
            <a:r>
              <a:rPr lang="en-GB" dirty="0" smtClean="0">
                <a:latin typeface="+mn-lt"/>
              </a:rPr>
              <a:t> 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analizuar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efektet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mjedisore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planeve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dhe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programeve</a:t>
            </a:r>
            <a:r>
              <a:rPr lang="en-GB" dirty="0" smtClean="0">
                <a:latin typeface="+mn-lt"/>
              </a:rPr>
              <a:t> 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propozuara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dhe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për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integruar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konstatimet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në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vendimmarrje</a:t>
            </a:r>
            <a:r>
              <a:rPr lang="en-GB" dirty="0" smtClean="0">
                <a:latin typeface="+mn-lt"/>
              </a:rPr>
              <a:t>".</a:t>
            </a:r>
          </a:p>
          <a:p>
            <a:pPr marL="230188" indent="-230188" algn="just">
              <a:buNone/>
            </a:pPr>
            <a:endParaRPr lang="en-GB" dirty="0" smtClean="0">
              <a:latin typeface="+mn-lt"/>
            </a:endParaRPr>
          </a:p>
          <a:p>
            <a:pPr marL="230188" indent="-230188" algn="just">
              <a:buFont typeface="Wingdings" pitchFamily="2" charset="2"/>
              <a:buChar char="ü"/>
            </a:pPr>
            <a:r>
              <a:rPr lang="en-GB" b="1" i="1" u="sng" dirty="0" err="1" smtClean="0">
                <a:latin typeface="+mn-lt"/>
              </a:rPr>
              <a:t>Qëllimi</a:t>
            </a:r>
            <a:r>
              <a:rPr lang="en-GB" b="1" i="1" u="sng" dirty="0" smtClean="0">
                <a:latin typeface="+mn-lt"/>
              </a:rPr>
              <a:t> </a:t>
            </a:r>
            <a:r>
              <a:rPr lang="en-GB" b="1" i="1" u="sng" dirty="0" err="1" smtClean="0">
                <a:latin typeface="+mn-lt"/>
              </a:rPr>
              <a:t>i</a:t>
            </a:r>
            <a:r>
              <a:rPr lang="en-GB" b="1" i="1" u="sng" dirty="0" smtClean="0">
                <a:latin typeface="+mn-lt"/>
              </a:rPr>
              <a:t> VSM-</a:t>
            </a:r>
            <a:r>
              <a:rPr lang="en-GB" b="1" i="1" u="sng" dirty="0" err="1" smtClean="0">
                <a:latin typeface="+mn-lt"/>
              </a:rPr>
              <a:t>së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mund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përkufizohet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si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siguri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për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çështjet</a:t>
            </a:r>
            <a:r>
              <a:rPr lang="en-GB" dirty="0" smtClean="0">
                <a:latin typeface="+mn-lt"/>
              </a:rPr>
              <a:t> e </a:t>
            </a:r>
            <a:r>
              <a:rPr lang="en-GB" dirty="0" err="1" smtClean="0">
                <a:latin typeface="+mn-lt"/>
              </a:rPr>
              <a:t>informimit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mjedisit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dhe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që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janë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përfshira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në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marrjen</a:t>
            </a:r>
            <a:r>
              <a:rPr lang="en-GB" dirty="0" smtClean="0">
                <a:latin typeface="+mn-lt"/>
              </a:rPr>
              <a:t> e </a:t>
            </a:r>
            <a:r>
              <a:rPr lang="en-GB" dirty="0" err="1" smtClean="0">
                <a:latin typeface="+mn-lt"/>
              </a:rPr>
              <a:t>vendimeve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strategjike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në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aspektin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mjedisor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dhe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zhvillimin</a:t>
            </a:r>
            <a:r>
              <a:rPr lang="en-GB" dirty="0" smtClean="0">
                <a:latin typeface="+mn-lt"/>
              </a:rPr>
              <a:t> e </a:t>
            </a:r>
            <a:r>
              <a:rPr lang="en-GB" dirty="0" err="1" smtClean="0">
                <a:latin typeface="+mn-lt"/>
              </a:rPr>
              <a:t>qëndrueshëm</a:t>
            </a:r>
            <a:r>
              <a:rPr lang="en-GB" dirty="0" smtClean="0">
                <a:latin typeface="+mn-lt"/>
              </a:rPr>
              <a:t>.</a:t>
            </a:r>
            <a:endParaRPr lang="en-US" dirty="0" smtClean="0">
              <a:latin typeface="+mn-lt"/>
            </a:endParaRPr>
          </a:p>
          <a:p>
            <a:pPr marL="230188" indent="-230188"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04800" y="1066800"/>
            <a:ext cx="8610600" cy="12954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GB" sz="2400" dirty="0" err="1" smtClean="0">
                <a:latin typeface="+mn-lt"/>
              </a:rPr>
              <a:t>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veçanti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procesi</a:t>
            </a:r>
            <a:r>
              <a:rPr lang="en-GB" sz="2400" dirty="0" smtClean="0">
                <a:latin typeface="+mn-lt"/>
              </a:rPr>
              <a:t> VSM-</a:t>
            </a:r>
            <a:r>
              <a:rPr lang="en-GB" sz="2400" dirty="0" err="1" smtClean="0">
                <a:latin typeface="+mn-lt"/>
              </a:rPr>
              <a:t>së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b="1" i="1" u="sng" dirty="0" err="1" smtClean="0">
                <a:latin typeface="+mn-lt"/>
              </a:rPr>
              <a:t>ndihmon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autoritetet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përgjegjëse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gjatë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hartimit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planeve</a:t>
            </a:r>
            <a:r>
              <a:rPr lang="en-GB" sz="2400" dirty="0" smtClean="0">
                <a:latin typeface="+mn-lt"/>
              </a:rPr>
              <a:t> /</a:t>
            </a:r>
            <a:r>
              <a:rPr lang="en-GB" sz="2400" dirty="0" err="1" smtClean="0">
                <a:latin typeface="+mn-lt"/>
              </a:rPr>
              <a:t>programeve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si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dhe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vendim-marrësit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për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marrë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konsideratë</a:t>
            </a:r>
            <a:r>
              <a:rPr lang="en-GB" sz="2400" dirty="0" smtClean="0">
                <a:latin typeface="+mn-lt"/>
              </a:rPr>
              <a:t>:</a:t>
            </a:r>
            <a:r>
              <a:rPr lang="en-GB" sz="1600" dirty="0" smtClean="0">
                <a:latin typeface="+mn-lt"/>
              </a:rPr>
              <a:t/>
            </a:r>
            <a:br>
              <a:rPr lang="en-GB" sz="1600" dirty="0" smtClean="0">
                <a:latin typeface="+mn-lt"/>
              </a:rPr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US" altLang="en-US" sz="4000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2400" y="2286000"/>
            <a:ext cx="8534400" cy="4267200"/>
          </a:xfrm>
        </p:spPr>
        <p:txBody>
          <a:bodyPr numCol="2"/>
          <a:lstStyle/>
          <a:p>
            <a:pPr marL="457200" indent="-457200">
              <a:buFont typeface="+mj-lt"/>
              <a:buAutoNum type="arabicPeriod"/>
              <a:tabLst>
                <a:tab pos="174625" algn="l"/>
              </a:tabLst>
            </a:pPr>
            <a:r>
              <a:rPr lang="en-GB" sz="2000" i="1" dirty="0" err="1" smtClean="0">
                <a:latin typeface="+mn-lt"/>
              </a:rPr>
              <a:t>Çështjet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kryesore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mjedisore</a:t>
            </a:r>
            <a:r>
              <a:rPr lang="en-GB" sz="2000" i="1" dirty="0" smtClean="0">
                <a:latin typeface="+mn-lt"/>
              </a:rPr>
              <a:t>, </a:t>
            </a:r>
            <a:r>
              <a:rPr lang="en-GB" sz="2000" i="1" dirty="0" err="1" smtClean="0">
                <a:latin typeface="+mn-lt"/>
              </a:rPr>
              <a:t>potencialet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kufizimet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që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mund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ndikojnë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ose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mund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preken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nga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plani</a:t>
            </a:r>
            <a:r>
              <a:rPr lang="en-GB" sz="2000" i="1" dirty="0" smtClean="0">
                <a:latin typeface="+mn-lt"/>
              </a:rPr>
              <a:t> / </a:t>
            </a:r>
            <a:r>
              <a:rPr lang="en-GB" sz="2000" i="1" dirty="0" err="1" smtClean="0">
                <a:latin typeface="+mn-lt"/>
              </a:rPr>
              <a:t>programi</a:t>
            </a:r>
            <a:r>
              <a:rPr lang="en-GB" sz="2000" i="1" dirty="0" smtClean="0">
                <a:latin typeface="+mn-lt"/>
              </a:rPr>
              <a:t>;</a:t>
            </a:r>
          </a:p>
          <a:p>
            <a:pPr marL="457200" indent="-457200">
              <a:buFont typeface="+mj-lt"/>
              <a:buAutoNum type="arabicPeriod"/>
              <a:tabLst>
                <a:tab pos="174625" algn="l"/>
              </a:tabLst>
            </a:pPr>
            <a:endParaRPr lang="en-US" sz="2000" dirty="0" smtClean="0">
              <a:latin typeface="+mn-lt"/>
            </a:endParaRPr>
          </a:p>
          <a:p>
            <a:pPr marL="457200" lvl="0" indent="-457200">
              <a:buFont typeface="+mj-lt"/>
              <a:buAutoNum type="arabicPeriod"/>
              <a:tabLst>
                <a:tab pos="174625" algn="l"/>
              </a:tabLst>
            </a:pPr>
            <a:r>
              <a:rPr lang="en-GB" sz="2000" i="1" dirty="0" err="1" smtClean="0">
                <a:latin typeface="+mn-lt"/>
              </a:rPr>
              <a:t>objektivat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treguesit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mjedisor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që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janë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rëndësishëm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për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planin</a:t>
            </a:r>
            <a:r>
              <a:rPr lang="en-GB" sz="2000" i="1" dirty="0" smtClean="0">
                <a:latin typeface="+mn-lt"/>
              </a:rPr>
              <a:t> / </a:t>
            </a:r>
            <a:r>
              <a:rPr lang="en-GB" sz="2000" i="1" dirty="0" err="1" smtClean="0">
                <a:latin typeface="+mn-lt"/>
              </a:rPr>
              <a:t>programin</a:t>
            </a:r>
            <a:r>
              <a:rPr lang="en-GB" sz="2000" i="1" dirty="0" smtClean="0">
                <a:latin typeface="+mn-lt"/>
              </a:rPr>
              <a:t>;</a:t>
            </a:r>
          </a:p>
          <a:p>
            <a:pPr marL="457200" lvl="0" indent="-457200">
              <a:buFont typeface="+mj-lt"/>
              <a:buAutoNum type="arabicPeriod"/>
              <a:tabLst>
                <a:tab pos="174625" algn="l"/>
              </a:tabLst>
            </a:pPr>
            <a:endParaRPr lang="en-US" sz="2000" dirty="0" smtClean="0">
              <a:latin typeface="+mn-lt"/>
            </a:endParaRPr>
          </a:p>
          <a:p>
            <a:pPr marL="457200" lvl="0" indent="-457200">
              <a:buFont typeface="+mj-lt"/>
              <a:buAutoNum type="arabicPeriod"/>
              <a:tabLst>
                <a:tab pos="174625" algn="l"/>
              </a:tabLst>
            </a:pPr>
            <a:r>
              <a:rPr lang="en-GB" sz="2000" i="1" dirty="0" err="1" smtClean="0">
                <a:latin typeface="+mn-lt"/>
              </a:rPr>
              <a:t>ndikimet</a:t>
            </a:r>
            <a:r>
              <a:rPr lang="en-GB" sz="2000" i="1" dirty="0" smtClean="0">
                <a:latin typeface="+mn-lt"/>
              </a:rPr>
              <a:t> e </a:t>
            </a:r>
            <a:r>
              <a:rPr lang="en-GB" sz="2000" i="1" dirty="0" err="1" smtClean="0">
                <a:latin typeface="+mn-lt"/>
              </a:rPr>
              <a:t>mundshme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mjedisore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opsioneve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propozuara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zbatimi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i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planit</a:t>
            </a:r>
            <a:r>
              <a:rPr lang="en-GB" sz="2000" i="1" dirty="0" smtClean="0">
                <a:latin typeface="+mn-lt"/>
              </a:rPr>
              <a:t> / </a:t>
            </a:r>
            <a:r>
              <a:rPr lang="en-GB" sz="2000" i="1" dirty="0" err="1" smtClean="0">
                <a:latin typeface="+mn-lt"/>
              </a:rPr>
              <a:t>programit</a:t>
            </a:r>
            <a:r>
              <a:rPr lang="en-GB" sz="2000" i="1" dirty="0" smtClean="0">
                <a:latin typeface="+mn-lt"/>
              </a:rPr>
              <a:t>; </a:t>
            </a:r>
          </a:p>
          <a:p>
            <a:pPr marL="687387" indent="-457200">
              <a:buFont typeface="+mj-lt"/>
              <a:buAutoNum type="arabicPeriod"/>
              <a:tabLst>
                <a:tab pos="285750" algn="l"/>
              </a:tabLst>
            </a:pPr>
            <a:r>
              <a:rPr lang="en-GB" sz="2000" i="1" dirty="0" err="1" smtClean="0">
                <a:latin typeface="+mn-lt"/>
              </a:rPr>
              <a:t>masat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për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shmangur</a:t>
            </a:r>
            <a:r>
              <a:rPr lang="en-GB" sz="2000" i="1" dirty="0" smtClean="0">
                <a:latin typeface="+mn-lt"/>
              </a:rPr>
              <a:t>, </a:t>
            </a:r>
            <a:r>
              <a:rPr lang="en-GB" sz="2000" i="1" dirty="0" err="1" smtClean="0">
                <a:latin typeface="+mn-lt"/>
              </a:rPr>
              <a:t>reduktuar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ose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zbutur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efektet</a:t>
            </a:r>
            <a:r>
              <a:rPr lang="en-GB" sz="2000" i="1" dirty="0" smtClean="0">
                <a:latin typeface="+mn-lt"/>
              </a:rPr>
              <a:t> negative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për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përmirësuar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efektet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pozitive</a:t>
            </a:r>
            <a:r>
              <a:rPr lang="en-GB" sz="2000" i="1" dirty="0" smtClean="0">
                <a:latin typeface="+mn-lt"/>
              </a:rPr>
              <a:t>;</a:t>
            </a:r>
          </a:p>
          <a:p>
            <a:pPr marL="687387" indent="-457200">
              <a:buFont typeface="+mj-lt"/>
              <a:buAutoNum type="arabicPeriod"/>
              <a:tabLst>
                <a:tab pos="285750" algn="l"/>
              </a:tabLst>
            </a:pPr>
            <a:endParaRPr lang="en-US" sz="2000" dirty="0" smtClean="0">
              <a:latin typeface="+mn-lt"/>
            </a:endParaRPr>
          </a:p>
          <a:p>
            <a:pPr marL="687387" lvl="0" indent="-457200">
              <a:buFont typeface="+mj-lt"/>
              <a:buAutoNum type="arabicPeriod"/>
              <a:tabLst>
                <a:tab pos="285750" algn="l"/>
              </a:tabLst>
            </a:pPr>
            <a:r>
              <a:rPr lang="en-GB" sz="2000" i="1" dirty="0" err="1" smtClean="0">
                <a:latin typeface="+mn-lt"/>
              </a:rPr>
              <a:t>pikëpamje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informacione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nga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autoritetet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përkatëse</a:t>
            </a:r>
            <a:r>
              <a:rPr lang="en-GB" sz="2000" i="1" dirty="0" smtClean="0">
                <a:latin typeface="+mn-lt"/>
              </a:rPr>
              <a:t>, </a:t>
            </a:r>
            <a:r>
              <a:rPr lang="en-GB" sz="2000" i="1" dirty="0" err="1" smtClean="0">
                <a:latin typeface="+mn-lt"/>
              </a:rPr>
              <a:t>publike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si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dhe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në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rastet</a:t>
            </a:r>
            <a:r>
              <a:rPr lang="en-GB" sz="2000" i="1" dirty="0" smtClean="0">
                <a:latin typeface="+mn-lt"/>
              </a:rPr>
              <a:t> e </a:t>
            </a:r>
            <a:r>
              <a:rPr lang="en-GB" sz="2000" i="1" dirty="0" err="1" smtClean="0">
                <a:latin typeface="+mn-lt"/>
              </a:rPr>
              <a:t>palëve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të</a:t>
            </a:r>
            <a:r>
              <a:rPr lang="en-GB" sz="2000" i="1" dirty="0" smtClean="0">
                <a:latin typeface="+mn-lt"/>
              </a:rPr>
              <a:t> </a:t>
            </a:r>
            <a:r>
              <a:rPr lang="en-GB" sz="2000" i="1" dirty="0" err="1" smtClean="0">
                <a:latin typeface="+mn-lt"/>
              </a:rPr>
              <a:t>prekura</a:t>
            </a:r>
            <a:r>
              <a:rPr lang="en-GB" sz="2000" i="1" dirty="0" smtClean="0">
                <a:latin typeface="+mn-lt"/>
              </a:rPr>
              <a:t>;</a:t>
            </a:r>
            <a:endParaRPr lang="en-US" sz="2000" dirty="0" smtClean="0">
              <a:latin typeface="+mn-lt"/>
            </a:endParaRPr>
          </a:p>
          <a:p>
            <a:pPr marL="230188" indent="-230188"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458200" cy="838200"/>
          </a:xfrm>
        </p:spPr>
        <p:txBody>
          <a:bodyPr/>
          <a:lstStyle/>
          <a:p>
            <a:pPr algn="r"/>
            <a:r>
              <a:rPr lang="en-US" sz="3200" dirty="0" smtClean="0">
                <a:latin typeface="+mn-lt"/>
              </a:rPr>
              <a:t>KU APLIKOHET VSM-</a:t>
            </a:r>
            <a:r>
              <a:rPr lang="en-US" sz="3200" dirty="0" err="1" smtClean="0">
                <a:latin typeface="+mn-lt"/>
              </a:rPr>
              <a:t>ja</a:t>
            </a:r>
            <a:r>
              <a:rPr lang="en-US" sz="3200" dirty="0" smtClean="0">
                <a:latin typeface="+mn-lt"/>
              </a:rPr>
              <a:t>?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486400"/>
          </a:xfrm>
        </p:spPr>
        <p:txBody>
          <a:bodyPr/>
          <a:lstStyle/>
          <a:p>
            <a:pPr marL="0" indent="0">
              <a:buNone/>
              <a:tabLst>
                <a:tab pos="111125" algn="l"/>
              </a:tabLst>
            </a:pPr>
            <a:r>
              <a:rPr lang="en-GB" sz="2400" dirty="0" err="1" smtClean="0">
                <a:latin typeface="+mn-lt"/>
              </a:rPr>
              <a:t>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përgjithësi</a:t>
            </a:r>
            <a:r>
              <a:rPr lang="en-GB" sz="2400" dirty="0" smtClean="0">
                <a:latin typeface="+mn-lt"/>
              </a:rPr>
              <a:t>, VSM-</a:t>
            </a:r>
            <a:r>
              <a:rPr lang="en-GB" sz="2400" dirty="0" err="1" smtClean="0">
                <a:latin typeface="+mn-lt"/>
              </a:rPr>
              <a:t>ja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duhet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aplikohet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për</a:t>
            </a:r>
            <a:r>
              <a:rPr lang="en-GB" sz="2400" dirty="0" smtClean="0">
                <a:latin typeface="+mn-lt"/>
              </a:rPr>
              <a:t> :</a:t>
            </a:r>
          </a:p>
          <a:p>
            <a:pPr marL="457200" indent="-457200">
              <a:buFont typeface="+mj-lt"/>
              <a:buAutoNum type="arabicPeriod"/>
              <a:tabLst>
                <a:tab pos="111125" algn="l"/>
              </a:tabLst>
            </a:pPr>
            <a:r>
              <a:rPr lang="en-GB" sz="2400" dirty="0" smtClean="0">
                <a:latin typeface="+mn-lt"/>
              </a:rPr>
              <a:t>Planet;</a:t>
            </a:r>
          </a:p>
          <a:p>
            <a:pPr marL="457200" indent="-457200">
              <a:buFont typeface="+mj-lt"/>
              <a:buAutoNum type="arabicPeriod"/>
              <a:tabLst>
                <a:tab pos="111125" algn="l"/>
              </a:tabLst>
            </a:pPr>
            <a:r>
              <a:rPr lang="en-GB" sz="2400" dirty="0" err="1" smtClean="0">
                <a:latin typeface="+mn-lt"/>
              </a:rPr>
              <a:t>Programet</a:t>
            </a:r>
            <a:r>
              <a:rPr lang="en-GB" sz="2400" dirty="0" smtClean="0">
                <a:latin typeface="+mn-lt"/>
              </a:rPr>
              <a:t>;</a:t>
            </a:r>
          </a:p>
          <a:p>
            <a:pPr marL="457200" indent="-457200">
              <a:buFont typeface="+mj-lt"/>
              <a:buAutoNum type="arabicPeriod"/>
              <a:tabLst>
                <a:tab pos="111125" algn="l"/>
              </a:tabLst>
            </a:pPr>
            <a:r>
              <a:rPr lang="en-GB" sz="2400" dirty="0" err="1" smtClean="0">
                <a:latin typeface="+mn-lt"/>
              </a:rPr>
              <a:t>Politikat</a:t>
            </a:r>
            <a:r>
              <a:rPr lang="en-GB" sz="2400" dirty="0" smtClean="0">
                <a:latin typeface="+mn-lt"/>
              </a:rPr>
              <a:t>;</a:t>
            </a:r>
          </a:p>
          <a:p>
            <a:pPr marL="457200" indent="-457200" algn="just">
              <a:buFont typeface="+mj-lt"/>
              <a:buAutoNum type="arabicPeriod"/>
              <a:tabLst>
                <a:tab pos="111125" algn="l"/>
              </a:tabLst>
            </a:pPr>
            <a:r>
              <a:rPr lang="en-GB" sz="2400" dirty="0" err="1" smtClean="0">
                <a:latin typeface="+mn-lt"/>
              </a:rPr>
              <a:t>Dokumente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tjera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një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natyre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strategjike</a:t>
            </a:r>
            <a:r>
              <a:rPr lang="en-GB" sz="2400" dirty="0" smtClean="0">
                <a:latin typeface="+mn-lt"/>
              </a:rPr>
              <a:t> (duke </a:t>
            </a:r>
            <a:r>
              <a:rPr lang="en-GB" sz="2400" dirty="0" err="1" smtClean="0">
                <a:latin typeface="+mn-lt"/>
              </a:rPr>
              <a:t>përfshirë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mundësisht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edhe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dokumente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ligjore</a:t>
            </a:r>
            <a:r>
              <a:rPr lang="en-GB" sz="2400" dirty="0" smtClean="0">
                <a:latin typeface="+mn-lt"/>
              </a:rPr>
              <a:t>). </a:t>
            </a:r>
          </a:p>
          <a:p>
            <a:pPr marL="0" indent="0">
              <a:buNone/>
              <a:tabLst>
                <a:tab pos="111125" algn="l"/>
              </a:tabLst>
            </a:pPr>
            <a:endParaRPr lang="en-GB" sz="2400" dirty="0" smtClean="0">
              <a:latin typeface="+mn-lt"/>
            </a:endParaRPr>
          </a:p>
          <a:p>
            <a:pPr marL="0" indent="0" algn="just">
              <a:buFont typeface="Wingdings" pitchFamily="2" charset="2"/>
              <a:buChar char="ü"/>
              <a:tabLst>
                <a:tab pos="111125" algn="l"/>
              </a:tabLst>
            </a:pPr>
            <a:r>
              <a:rPr lang="en-GB" sz="2400" dirty="0" err="1" smtClean="0">
                <a:latin typeface="+mn-lt"/>
              </a:rPr>
              <a:t>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parim</a:t>
            </a:r>
            <a:r>
              <a:rPr lang="en-GB" sz="2400" dirty="0" smtClean="0">
                <a:latin typeface="+mn-lt"/>
              </a:rPr>
              <a:t>, VSM-</a:t>
            </a:r>
            <a:r>
              <a:rPr lang="en-GB" sz="2400" dirty="0" err="1" smtClean="0">
                <a:latin typeface="+mn-lt"/>
              </a:rPr>
              <a:t>ja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duhet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kryhet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për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dokumenta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përgatitura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dhe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miratuara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nga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autoriteti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publik</a:t>
            </a:r>
            <a:r>
              <a:rPr lang="en-GB" sz="2400" dirty="0" smtClean="0">
                <a:latin typeface="+mn-lt"/>
              </a:rPr>
              <a:t>, </a:t>
            </a:r>
            <a:r>
              <a:rPr lang="en-GB" sz="2400" dirty="0" err="1" smtClean="0">
                <a:latin typeface="+mn-lt"/>
              </a:rPr>
              <a:t>bazuar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dispozitat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ligjore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sektorëve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ndryshëm</a:t>
            </a:r>
            <a:r>
              <a:rPr lang="en-GB" sz="2400" dirty="0" smtClean="0">
                <a:latin typeface="+mn-lt"/>
              </a:rPr>
              <a:t>. </a:t>
            </a:r>
            <a:endParaRPr lang="en-GB" sz="3200" dirty="0" smtClean="0">
              <a:latin typeface="+mn-lt"/>
            </a:endParaRPr>
          </a:p>
          <a:p>
            <a:pPr>
              <a:buNone/>
            </a:pPr>
            <a:endParaRPr lang="en-US" sz="1200" dirty="0" smtClean="0"/>
          </a:p>
          <a:p>
            <a:pPr>
              <a:buFont typeface="Arial" charset="0"/>
              <a:buNone/>
            </a:pPr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38200"/>
          </a:xfrm>
        </p:spPr>
        <p:txBody>
          <a:bodyPr/>
          <a:lstStyle/>
          <a:p>
            <a:pPr algn="r"/>
            <a:r>
              <a:rPr lang="en-US" sz="3600" dirty="0" smtClean="0">
                <a:latin typeface="+mn-lt"/>
              </a:rPr>
              <a:t>LISTA E DOKUMENTEVE 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38800"/>
          </a:xfrm>
        </p:spPr>
        <p:txBody>
          <a:bodyPr/>
          <a:lstStyle/>
          <a:p>
            <a:pPr>
              <a:buNone/>
            </a:pPr>
            <a:endParaRPr lang="en-GB" sz="900" dirty="0" smtClean="0">
              <a:latin typeface="+mn-lt"/>
            </a:endParaRPr>
          </a:p>
          <a:p>
            <a:pPr>
              <a:buNone/>
            </a:pPr>
            <a:r>
              <a:rPr lang="en-GB" sz="2400" dirty="0" err="1" smtClean="0">
                <a:latin typeface="+mn-lt"/>
              </a:rPr>
              <a:t>Lista</a:t>
            </a:r>
            <a:r>
              <a:rPr lang="en-GB" sz="2400" dirty="0" smtClean="0">
                <a:latin typeface="+mn-lt"/>
              </a:rPr>
              <a:t> e </a:t>
            </a:r>
            <a:r>
              <a:rPr lang="en-GB" sz="2400" dirty="0" err="1" smtClean="0">
                <a:latin typeface="+mn-lt"/>
              </a:rPr>
              <a:t>dokumenteve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që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mund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të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jenë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subjekt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i</a:t>
            </a:r>
            <a:r>
              <a:rPr lang="en-GB" sz="2400" dirty="0" smtClean="0">
                <a:latin typeface="+mn-lt"/>
              </a:rPr>
              <a:t> VSM-</a:t>
            </a:r>
            <a:r>
              <a:rPr lang="en-GB" sz="2400" dirty="0" err="1" smtClean="0">
                <a:latin typeface="+mn-lt"/>
              </a:rPr>
              <a:t>së</a:t>
            </a:r>
            <a:r>
              <a:rPr lang="en-GB" sz="2000" dirty="0" smtClean="0"/>
              <a:t>:</a:t>
            </a:r>
          </a:p>
          <a:p>
            <a:pPr>
              <a:buNone/>
            </a:pPr>
            <a:endParaRPr lang="en-GB" sz="900" dirty="0" smtClean="0"/>
          </a:p>
          <a:p>
            <a:pPr>
              <a:buNone/>
            </a:pPr>
            <a:endParaRPr lang="en-US" sz="100" dirty="0" smtClean="0"/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err="1" smtClean="0">
                <a:latin typeface="+mn-lt"/>
              </a:rPr>
              <a:t>sektorin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specifik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politikave</a:t>
            </a:r>
            <a:r>
              <a:rPr lang="en-GB" sz="2000" dirty="0" smtClean="0">
                <a:latin typeface="+mn-lt"/>
              </a:rPr>
              <a:t>, </a:t>
            </a:r>
            <a:r>
              <a:rPr lang="en-GB" sz="2000" dirty="0" err="1" smtClean="0">
                <a:latin typeface="+mn-lt"/>
              </a:rPr>
              <a:t>planeve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programeve</a:t>
            </a:r>
            <a:r>
              <a:rPr lang="en-GB" sz="2000" dirty="0" smtClean="0">
                <a:latin typeface="+mn-lt"/>
              </a:rPr>
              <a:t> 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plane </a:t>
            </a:r>
            <a:r>
              <a:rPr lang="en-GB" sz="2000" dirty="0" err="1" smtClean="0">
                <a:latin typeface="+mn-lt"/>
              </a:rPr>
              <a:t>hapësinore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shfrytëzimit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tokës</a:t>
            </a:r>
            <a:r>
              <a:rPr lang="en-GB" sz="2000" dirty="0" smtClean="0">
                <a:latin typeface="+mn-lt"/>
              </a:rPr>
              <a:t> 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programet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rajonale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zhvillimit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strategjitë</a:t>
            </a:r>
            <a:r>
              <a:rPr lang="en-GB" sz="2000" dirty="0" smtClean="0">
                <a:latin typeface="+mn-lt"/>
              </a:rPr>
              <a:t> e </a:t>
            </a:r>
            <a:r>
              <a:rPr lang="en-GB" sz="2000" dirty="0" err="1" smtClean="0">
                <a:latin typeface="+mn-lt"/>
              </a:rPr>
              <a:t>menaxhimit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burimeve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natyrore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faturat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legjislative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rregullative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investime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veprimtari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huadhënies</a:t>
            </a:r>
            <a:r>
              <a:rPr lang="en-GB" sz="2000" dirty="0" smtClean="0">
                <a:latin typeface="+mn-lt"/>
              </a:rPr>
              <a:t> 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ndihmë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ndërkombëtare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asistencë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zhvillimi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fond </a:t>
            </a:r>
            <a:r>
              <a:rPr lang="en-GB" sz="2000" dirty="0" err="1" smtClean="0">
                <a:latin typeface="+mn-lt"/>
              </a:rPr>
              <a:t>strukturore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rregullim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operacionet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politika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makro-ekonomike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buxheti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dhe</a:t>
            </a:r>
            <a:r>
              <a:rPr lang="en-GB" sz="2000" dirty="0" smtClean="0">
                <a:latin typeface="+mn-lt"/>
              </a:rPr>
              <a:t> planet </a:t>
            </a:r>
            <a:r>
              <a:rPr lang="en-GB" sz="2000" dirty="0" err="1" smtClean="0">
                <a:latin typeface="+mn-lt"/>
              </a:rPr>
              <a:t>fiskale</a:t>
            </a:r>
            <a:endParaRPr lang="en-US" sz="2000" dirty="0" smtClean="0">
              <a:latin typeface="+mn-lt"/>
            </a:endParaRPr>
          </a:p>
          <a:p>
            <a:pPr marL="517525" indent="-517525" algn="just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marrëveshjet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ndërkombëtare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tregtisë</a:t>
            </a:r>
            <a:endParaRPr lang="en-US" sz="2000" dirty="0" smtClean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en-US" dirty="0" smtClean="0">
              <a:latin typeface="Arial" charset="0"/>
              <a:cs typeface="Arial" charset="0"/>
            </a:endParaRPr>
          </a:p>
          <a:p>
            <a:pPr marL="0" indent="0" algn="ctr">
              <a:buFont typeface="Arial" charset="0"/>
              <a:buNone/>
            </a:pPr>
            <a:r>
              <a:rPr lang="en-US" sz="3600" b="1" dirty="0" smtClean="0">
                <a:latin typeface="+mn-lt"/>
                <a:cs typeface="Arial" charset="0"/>
              </a:rPr>
              <a:t>JU FALEMINDERIT PËR VËMENDJEN!!!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353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    PARIMET KRYESORE TË NJË VLERËSIMI STRATEGJIK MJEDISOR EFIKAS         </vt:lpstr>
      <vt:lpstr> ÇFARË ËSHTË VSM-JA?</vt:lpstr>
      <vt:lpstr>   </vt:lpstr>
      <vt:lpstr>    Në veçanti, procesi VSM-së ndihmon autoritetet përgjegjëse gjatë hartimit të planeve /programeve, si dhe vendim-marrësit, për të marrë në konsideratë:  </vt:lpstr>
      <vt:lpstr>KU APLIKOHET VSM-ja?</vt:lpstr>
      <vt:lpstr>LISTA E DOKUMENTEVE 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Ornela.Shoshi</cp:lastModifiedBy>
  <cp:revision>145</cp:revision>
  <dcterms:created xsi:type="dcterms:W3CDTF">2014-01-26T19:49:37Z</dcterms:created>
  <dcterms:modified xsi:type="dcterms:W3CDTF">2015-03-10T08:12:52Z</dcterms:modified>
</cp:coreProperties>
</file>