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296" r:id="rId4"/>
    <p:sldId id="297" r:id="rId5"/>
    <p:sldId id="298" r:id="rId6"/>
    <p:sldId id="299" r:id="rId7"/>
    <p:sldId id="300" r:id="rId8"/>
    <p:sldId id="301" r:id="rId9"/>
    <p:sldId id="29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33" autoAdjust="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SEA achievements and challenges in EU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National workshop on </a:t>
            </a:r>
            <a:r>
              <a:rPr lang="en-GB" dirty="0" smtClean="0"/>
              <a:t>SEA </a:t>
            </a:r>
          </a:p>
          <a:p>
            <a:r>
              <a:rPr lang="en-GB" dirty="0" smtClean="0"/>
              <a:t>Tirana, March 11 – 12,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SEA achievements in Europe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SEA is recognized as a standard tool</a:t>
            </a:r>
          </a:p>
          <a:p>
            <a:pPr lvl="1"/>
            <a:r>
              <a:rPr lang="en-US" sz="2400" dirty="0" smtClean="0"/>
              <a:t>Planning agencies and planners are familiar with SEA and know what they can expect from it</a:t>
            </a:r>
          </a:p>
          <a:p>
            <a:pPr lvl="1"/>
            <a:r>
              <a:rPr lang="en-US" sz="2400" dirty="0" smtClean="0"/>
              <a:t>Results are taken seriously – planners often welcome “early warnings” and identification of likely risks</a:t>
            </a:r>
          </a:p>
          <a:p>
            <a:endParaRPr lang="en-US" sz="2400" dirty="0" smtClean="0"/>
          </a:p>
          <a:p>
            <a:r>
              <a:rPr lang="en-US" sz="2400" dirty="0" smtClean="0"/>
              <a:t>In many cases SEA leads to changes of PP </a:t>
            </a:r>
            <a:r>
              <a:rPr lang="en-US" sz="2400" b="1" dirty="0" smtClean="0">
                <a:solidFill>
                  <a:srgbClr val="FF0000"/>
                </a:solidFill>
              </a:rPr>
              <a:t>resulting in better environmental and health performance </a:t>
            </a:r>
            <a:r>
              <a:rPr lang="en-US" sz="2400" dirty="0" smtClean="0"/>
              <a:t>of its implementation </a:t>
            </a:r>
          </a:p>
          <a:p>
            <a:pPr lvl="1"/>
            <a:r>
              <a:rPr lang="en-US" sz="2400" dirty="0" smtClean="0"/>
              <a:t>New development priorities, new alternatives </a:t>
            </a:r>
          </a:p>
          <a:p>
            <a:pPr lvl="1"/>
            <a:r>
              <a:rPr lang="en-US" sz="2400" dirty="0" smtClean="0"/>
              <a:t>Environmental criteria for projects´ selection</a:t>
            </a:r>
          </a:p>
          <a:p>
            <a:pPr lvl="1"/>
            <a:r>
              <a:rPr lang="en-US" sz="2400" dirty="0" smtClean="0"/>
              <a:t>Conditions for implementation (defining “no-go” areas)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4818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3956" cy="6529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Main SEA achievements in Europe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20480"/>
          </a:xfrm>
        </p:spPr>
        <p:txBody>
          <a:bodyPr>
            <a:noAutofit/>
          </a:bodyPr>
          <a:lstStyle/>
          <a:p>
            <a:r>
              <a:rPr lang="en-US" sz="2200" b="1" dirty="0" smtClean="0">
                <a:solidFill>
                  <a:srgbClr val="0000FF"/>
                </a:solidFill>
              </a:rPr>
              <a:t>SEA provides efficient opportunity for public participation  </a:t>
            </a:r>
          </a:p>
          <a:p>
            <a:pPr lvl="1"/>
            <a:r>
              <a:rPr lang="en-US" sz="2200" dirty="0" smtClean="0"/>
              <a:t>Public is using SEA to enter the planning processes </a:t>
            </a:r>
            <a:endParaRPr lang="cs-CZ" sz="2200" dirty="0" smtClean="0"/>
          </a:p>
          <a:p>
            <a:pPr lvl="1"/>
            <a:r>
              <a:rPr lang="en-US" sz="2200" dirty="0" smtClean="0"/>
              <a:t>Public is informed </a:t>
            </a:r>
            <a:r>
              <a:rPr lang="cs-CZ" sz="2200" dirty="0" smtClean="0"/>
              <a:t>about </a:t>
            </a:r>
            <a:r>
              <a:rPr lang="en-US" sz="2200" dirty="0" smtClean="0"/>
              <a:t>PP and its likely environmental and health impacts </a:t>
            </a:r>
          </a:p>
          <a:p>
            <a:endParaRPr lang="en-US" sz="2200" dirty="0" smtClean="0"/>
          </a:p>
          <a:p>
            <a:r>
              <a:rPr lang="en-US" sz="2200" b="1" dirty="0" smtClean="0">
                <a:solidFill>
                  <a:srgbClr val="FF0000"/>
                </a:solidFill>
              </a:rPr>
              <a:t>SEA has improved policy-making and planning systems </a:t>
            </a:r>
          </a:p>
          <a:p>
            <a:pPr lvl="1"/>
            <a:r>
              <a:rPr lang="en-US" sz="2200" dirty="0" smtClean="0"/>
              <a:t>SEA has brought some environmental  and health issues on high policy-making and planning levels</a:t>
            </a:r>
            <a:endParaRPr lang="cs-CZ" sz="2200" dirty="0" smtClean="0"/>
          </a:p>
          <a:p>
            <a:pPr lvl="1"/>
            <a:r>
              <a:rPr lang="cs-CZ" sz="2200" dirty="0"/>
              <a:t>Planning authorities </a:t>
            </a:r>
            <a:r>
              <a:rPr lang="cs-CZ" sz="2200" dirty="0" smtClean="0"/>
              <a:t>pay </a:t>
            </a:r>
            <a:r>
              <a:rPr lang="cs-CZ" sz="2200" dirty="0"/>
              <a:t>more attention to env. issues  </a:t>
            </a:r>
            <a:r>
              <a:rPr lang="cs-CZ" sz="2200" dirty="0" smtClean="0"/>
              <a:t>simply to </a:t>
            </a:r>
            <a:r>
              <a:rPr lang="cs-CZ" sz="2200" dirty="0"/>
              <a:t>avoid </a:t>
            </a:r>
            <a:r>
              <a:rPr lang="cs-CZ" sz="2200" dirty="0" smtClean="0"/>
              <a:t>criticism during the </a:t>
            </a:r>
            <a:r>
              <a:rPr lang="cs-CZ" sz="2200" dirty="0"/>
              <a:t>SEA process</a:t>
            </a:r>
            <a:endParaRPr lang="en-US" sz="2200" dirty="0"/>
          </a:p>
          <a:p>
            <a:pPr lvl="1"/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6508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1176" y="764704"/>
            <a:ext cx="8640960" cy="6529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 challenges of SEA practice in Central Europe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46856" y="1844824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Too wide application – overuse of SEA</a:t>
            </a:r>
          </a:p>
          <a:p>
            <a:r>
              <a:rPr lang="en-US" sz="2400" dirty="0" smtClean="0"/>
              <a:t>Lack of general interests and lack of capacities to focus on the most important cases</a:t>
            </a:r>
          </a:p>
          <a:p>
            <a:r>
              <a:rPr lang="en-US" sz="2400" dirty="0" smtClean="0"/>
              <a:t>Only formal application without any real effects – no modifications of the PP, decision or PP´s implementation</a:t>
            </a:r>
          </a:p>
          <a:p>
            <a:r>
              <a:rPr lang="en-US" sz="2400" dirty="0" smtClean="0"/>
              <a:t>Low quality of analyses and insufficient quality control – may </a:t>
            </a:r>
            <a:r>
              <a:rPr lang="cs-CZ" sz="2400" dirty="0" smtClean="0"/>
              <a:t>discredit </a:t>
            </a:r>
            <a:r>
              <a:rPr lang="en-US" sz="2400" dirty="0" smtClean="0"/>
              <a:t>SEA results and conclusions </a:t>
            </a:r>
          </a:p>
          <a:p>
            <a:endParaRPr lang="en-US" sz="2400" dirty="0" smtClean="0"/>
          </a:p>
          <a:p>
            <a:r>
              <a:rPr lang="en-US" sz="2400" b="1" dirty="0" smtClean="0"/>
              <a:t>Beyond SEA: Poor implementation of the PPs assessed through SEA</a:t>
            </a:r>
          </a:p>
        </p:txBody>
      </p:sp>
    </p:spTree>
    <p:extLst>
      <p:ext uri="{BB962C8B-B14F-4D97-AF65-F5344CB8AC3E}">
        <p14:creationId xmlns:p14="http://schemas.microsoft.com/office/powerpoint/2010/main" val="89964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myths on SEA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 </a:t>
            </a:r>
            <a:r>
              <a:rPr lang="en-US" sz="2400" b="1" dirty="0" smtClean="0">
                <a:solidFill>
                  <a:srgbClr val="FF0000"/>
                </a:solidFill>
              </a:rPr>
              <a:t>Myth 1</a:t>
            </a:r>
            <a:r>
              <a:rPr lang="en-US" sz="2400" dirty="0" smtClean="0"/>
              <a:t> SEA requires detailed analyses which may not be appropriate for a given planning document</a:t>
            </a:r>
          </a:p>
          <a:p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0000FF"/>
                </a:solidFill>
                <a:sym typeface="Wingdings" pitchFamily="2" charset="2"/>
              </a:rPr>
              <a:t> </a:t>
            </a:r>
            <a:r>
              <a:rPr lang="en-US" sz="2400" b="1" dirty="0" smtClean="0">
                <a:solidFill>
                  <a:srgbClr val="0000FF"/>
                </a:solidFill>
              </a:rPr>
              <a:t>Good practice</a:t>
            </a:r>
            <a:endParaRPr lang="en-US" sz="2400" dirty="0" smtClean="0">
              <a:solidFill>
                <a:srgbClr val="0000FF"/>
              </a:solidFill>
            </a:endParaRPr>
          </a:p>
          <a:p>
            <a:pPr lvl="1"/>
            <a:r>
              <a:rPr lang="en-US" sz="2400" dirty="0" smtClean="0"/>
              <a:t>the level of detailed information and analysis provided in the SEA should correspond to that of the planning document, </a:t>
            </a:r>
          </a:p>
          <a:p>
            <a:pPr lvl="1"/>
            <a:r>
              <a:rPr lang="en-US" sz="2400" dirty="0" smtClean="0"/>
              <a:t>this should be determined as part of the scoping process and consultations</a:t>
            </a:r>
          </a:p>
        </p:txBody>
      </p:sp>
    </p:spTree>
    <p:extLst>
      <p:ext uri="{BB962C8B-B14F-4D97-AF65-F5344CB8AC3E}">
        <p14:creationId xmlns:p14="http://schemas.microsoft.com/office/powerpoint/2010/main" val="394578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myths on SEA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 </a:t>
            </a:r>
            <a:r>
              <a:rPr lang="en-US" sz="2400" b="1" dirty="0" smtClean="0">
                <a:solidFill>
                  <a:srgbClr val="FF0000"/>
                </a:solidFill>
              </a:rPr>
              <a:t>Myth 2</a:t>
            </a:r>
            <a:r>
              <a:rPr lang="en-US" sz="2400" dirty="0" smtClean="0"/>
              <a:t> SEA poses significant additional costs and prolongs the planning process</a:t>
            </a:r>
          </a:p>
          <a:p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0000FF"/>
                </a:solidFill>
                <a:sym typeface="Wingdings" pitchFamily="2" charset="2"/>
              </a:rPr>
              <a:t> </a:t>
            </a:r>
            <a:r>
              <a:rPr lang="en-US" sz="2400" b="1" dirty="0" smtClean="0">
                <a:solidFill>
                  <a:srgbClr val="0000FF"/>
                </a:solidFill>
              </a:rPr>
              <a:t>Good practice</a:t>
            </a:r>
            <a:endParaRPr lang="en-US" sz="2400" dirty="0" smtClean="0">
              <a:solidFill>
                <a:srgbClr val="0000FF"/>
              </a:solidFill>
            </a:endParaRPr>
          </a:p>
          <a:p>
            <a:pPr lvl="1"/>
            <a:r>
              <a:rPr lang="en-US" sz="2400" dirty="0" smtClean="0"/>
              <a:t>SEA needs to be properly linked to the planning process and carried out in an ex-ante manner (as required in the SEA Directive)</a:t>
            </a:r>
          </a:p>
          <a:p>
            <a:pPr lvl="1"/>
            <a:r>
              <a:rPr lang="en-US" sz="2400" dirty="0" smtClean="0"/>
              <a:t>Cooperation of planning and SEA experts helps to optimize and share the data generated</a:t>
            </a:r>
          </a:p>
          <a:p>
            <a:pPr lvl="1"/>
            <a:r>
              <a:rPr lang="en-US" sz="2400" dirty="0" smtClean="0"/>
              <a:t>In-house capacity should be utilized </a:t>
            </a:r>
          </a:p>
        </p:txBody>
      </p:sp>
    </p:spTree>
    <p:extLst>
      <p:ext uri="{BB962C8B-B14F-4D97-AF65-F5344CB8AC3E}">
        <p14:creationId xmlns:p14="http://schemas.microsoft.com/office/powerpoint/2010/main" val="11153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myths on SEA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 </a:t>
            </a:r>
            <a:r>
              <a:rPr lang="en-US" sz="2400" b="1" dirty="0" smtClean="0">
                <a:solidFill>
                  <a:srgbClr val="FF0000"/>
                </a:solidFill>
              </a:rPr>
              <a:t>Myth 3</a:t>
            </a:r>
            <a:r>
              <a:rPr lang="en-US" sz="2400" dirty="0" smtClean="0"/>
              <a:t> SEA will decide on the plan or programme</a:t>
            </a:r>
          </a:p>
          <a:p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0000FF"/>
                </a:solidFill>
                <a:sym typeface="Wingdings" pitchFamily="2" charset="2"/>
              </a:rPr>
              <a:t> </a:t>
            </a:r>
            <a:r>
              <a:rPr lang="en-US" sz="2400" b="1" dirty="0" smtClean="0">
                <a:solidFill>
                  <a:srgbClr val="0000FF"/>
                </a:solidFill>
              </a:rPr>
              <a:t>Good practice</a:t>
            </a:r>
            <a:endParaRPr lang="en-US" sz="2400" dirty="0" smtClean="0">
              <a:solidFill>
                <a:srgbClr val="0000FF"/>
              </a:solidFill>
            </a:endParaRPr>
          </a:p>
          <a:p>
            <a:pPr lvl="1"/>
            <a:r>
              <a:rPr lang="en-US" sz="2400" dirty="0" smtClean="0"/>
              <a:t>SEA is should not be a decision-making tool</a:t>
            </a:r>
          </a:p>
          <a:p>
            <a:pPr lvl="1"/>
            <a:r>
              <a:rPr lang="en-US" sz="2400" dirty="0" smtClean="0"/>
              <a:t>SEA shall provides information on likely environmental and health impacts to be caused by the decision</a:t>
            </a:r>
          </a:p>
          <a:p>
            <a:pPr lvl="1"/>
            <a:r>
              <a:rPr lang="en-US" sz="2400" dirty="0" smtClean="0"/>
              <a:t>SEA conclusions, however, have to be considered in the decision (and further on during the plan or programme implementation)</a:t>
            </a:r>
          </a:p>
        </p:txBody>
      </p:sp>
    </p:spTree>
    <p:extLst>
      <p:ext uri="{BB962C8B-B14F-4D97-AF65-F5344CB8AC3E}">
        <p14:creationId xmlns:p14="http://schemas.microsoft.com/office/powerpoint/2010/main" val="13456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myths on SEA</a:t>
            </a:r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 </a:t>
            </a:r>
            <a:r>
              <a:rPr lang="en-US" sz="2400" b="1" dirty="0" smtClean="0">
                <a:solidFill>
                  <a:srgbClr val="FF0000"/>
                </a:solidFill>
              </a:rPr>
              <a:t>Myth 4</a:t>
            </a:r>
            <a:r>
              <a:rPr lang="en-US" sz="2400" dirty="0" smtClean="0"/>
              <a:t> SEA it a tool of environmental authorities </a:t>
            </a:r>
          </a:p>
          <a:p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0000FF"/>
                </a:solidFill>
                <a:sym typeface="Wingdings" pitchFamily="2" charset="2"/>
              </a:rPr>
              <a:t> </a:t>
            </a:r>
            <a:r>
              <a:rPr lang="en-US" sz="2400" b="1" dirty="0" smtClean="0">
                <a:solidFill>
                  <a:srgbClr val="0000FF"/>
                </a:solidFill>
              </a:rPr>
              <a:t>Good practice</a:t>
            </a:r>
            <a:endParaRPr lang="en-US" sz="2400" dirty="0" smtClean="0">
              <a:solidFill>
                <a:srgbClr val="0000FF"/>
              </a:solidFill>
            </a:endParaRPr>
          </a:p>
          <a:p>
            <a:pPr lvl="1"/>
            <a:r>
              <a:rPr lang="en-US" sz="2400" dirty="0" smtClean="0"/>
              <a:t>SEA has been originally designed to support planning process  and as such it is mainly tool for planners </a:t>
            </a:r>
          </a:p>
          <a:p>
            <a:pPr lvl="1"/>
            <a:r>
              <a:rPr lang="en-US" sz="2400" dirty="0" smtClean="0"/>
              <a:t>SEA process shall, however, provide a platform for consultations with environmental and health authorities</a:t>
            </a:r>
          </a:p>
        </p:txBody>
      </p:sp>
    </p:spTree>
    <p:extLst>
      <p:ext uri="{BB962C8B-B14F-4D97-AF65-F5344CB8AC3E}">
        <p14:creationId xmlns:p14="http://schemas.microsoft.com/office/powerpoint/2010/main" val="25587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>
          <a:xfrm>
            <a:off x="1646297" y="2453990"/>
            <a:ext cx="6125566" cy="78619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64" dirty="0">
                <a:latin typeface="Corbel" pitchFamily="34" charset="0"/>
              </a:rPr>
              <a:t>Thank you for your attention! </a:t>
            </a:r>
            <a:endParaRPr lang="de-DE" sz="4064" b="1" dirty="0">
              <a:solidFill>
                <a:srgbClr val="17375E"/>
              </a:solidFill>
              <a:latin typeface="Garamond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</TotalTime>
  <Words>491</Words>
  <Application>Microsoft Office PowerPoint</Application>
  <PresentationFormat>Předvádění na obrazovce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6" baseType="lpstr">
      <vt:lpstr>Arial</vt:lpstr>
      <vt:lpstr>Calibri</vt:lpstr>
      <vt:lpstr>Corbel</vt:lpstr>
      <vt:lpstr>Garamond</vt:lpstr>
      <vt:lpstr>Times New Roman</vt:lpstr>
      <vt:lpstr>Wingdings</vt:lpstr>
      <vt:lpstr>Office Theme</vt:lpstr>
      <vt:lpstr>SEA achievements and challenges in EU</vt:lpstr>
      <vt:lpstr>Main SEA achievements in Europe</vt:lpstr>
      <vt:lpstr>Main SEA achievements in Europe</vt:lpstr>
      <vt:lpstr>Key challenges of SEA practice in Central Europe</vt:lpstr>
      <vt:lpstr>Common myths on SEA</vt:lpstr>
      <vt:lpstr>Common myths on SEA</vt:lpstr>
      <vt:lpstr>Common myths on SEA</vt:lpstr>
      <vt:lpstr>Common myths on SEA</vt:lpstr>
      <vt:lpstr>Thank you for your attention!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53</cp:revision>
  <dcterms:created xsi:type="dcterms:W3CDTF">2013-10-30T11:37:35Z</dcterms:created>
  <dcterms:modified xsi:type="dcterms:W3CDTF">2015-03-10T16:28:07Z</dcterms:modified>
</cp:coreProperties>
</file>