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04" r:id="rId1"/>
  </p:sldMasterIdLst>
  <p:notesMasterIdLst>
    <p:notesMasterId r:id="rId43"/>
  </p:notesMasterIdLst>
  <p:sldIdLst>
    <p:sldId id="778" r:id="rId2"/>
    <p:sldId id="902" r:id="rId3"/>
    <p:sldId id="869" r:id="rId4"/>
    <p:sldId id="959" r:id="rId5"/>
    <p:sldId id="960" r:id="rId6"/>
    <p:sldId id="962" r:id="rId7"/>
    <p:sldId id="963" r:id="rId8"/>
    <p:sldId id="964" r:id="rId9"/>
    <p:sldId id="965" r:id="rId10"/>
    <p:sldId id="966" r:id="rId11"/>
    <p:sldId id="967" r:id="rId12"/>
    <p:sldId id="968" r:id="rId13"/>
    <p:sldId id="977" r:id="rId14"/>
    <p:sldId id="969" r:id="rId15"/>
    <p:sldId id="980" r:id="rId16"/>
    <p:sldId id="971" r:id="rId17"/>
    <p:sldId id="979" r:id="rId18"/>
    <p:sldId id="972" r:id="rId19"/>
    <p:sldId id="973" r:id="rId20"/>
    <p:sldId id="974" r:id="rId21"/>
    <p:sldId id="975" r:id="rId22"/>
    <p:sldId id="976" r:id="rId23"/>
    <p:sldId id="981" r:id="rId24"/>
    <p:sldId id="982" r:id="rId25"/>
    <p:sldId id="915" r:id="rId26"/>
    <p:sldId id="988" r:id="rId27"/>
    <p:sldId id="989" r:id="rId28"/>
    <p:sldId id="991" r:id="rId29"/>
    <p:sldId id="983" r:id="rId30"/>
    <p:sldId id="990" r:id="rId31"/>
    <p:sldId id="992" r:id="rId32"/>
    <p:sldId id="987" r:id="rId33"/>
    <p:sldId id="994" r:id="rId34"/>
    <p:sldId id="996" r:id="rId35"/>
    <p:sldId id="985" r:id="rId36"/>
    <p:sldId id="857" r:id="rId37"/>
    <p:sldId id="986" r:id="rId38"/>
    <p:sldId id="771" r:id="rId39"/>
    <p:sldId id="774" r:id="rId40"/>
    <p:sldId id="748" r:id="rId41"/>
    <p:sldId id="949" r:id="rId42"/>
  </p:sldIdLst>
  <p:sldSz cx="9144000" cy="6858000" type="screen4x3"/>
  <p:notesSz cx="6858000" cy="9144000"/>
  <p:defaultTextStyle>
    <a:defPPr>
      <a:defRPr lang="tr-TR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00"/>
    <a:srgbClr val="0000CC"/>
    <a:srgbClr val="000099"/>
    <a:srgbClr val="080808"/>
    <a:srgbClr val="CC3300"/>
    <a:srgbClr val="660033"/>
    <a:srgbClr val="FF33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 autoAdjust="0"/>
    <p:restoredTop sz="94992" autoAdjust="0"/>
  </p:normalViewPr>
  <p:slideViewPr>
    <p:cSldViewPr>
      <p:cViewPr varScale="1">
        <p:scale>
          <a:sx n="66" d="100"/>
          <a:sy n="66" d="100"/>
        </p:scale>
        <p:origin x="-150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7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5171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5939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71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</a:p>
        </p:txBody>
      </p:sp>
      <p:sp>
        <p:nvSpPr>
          <p:cNvPr id="5171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5171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5DDDFCC9-7A90-4207-B6AC-D3E5E483FA04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4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914406" y="1524000"/>
            <a:ext cx="7623175" cy="1752600"/>
          </a:xfrm>
        </p:spPr>
        <p:txBody>
          <a:bodyPr/>
          <a:lstStyle>
            <a:lvl1pPr>
              <a:defRPr sz="5000"/>
            </a:lvl1pPr>
          </a:lstStyle>
          <a:p>
            <a:r>
              <a:rPr lang="tr-TR" altLang="en-US"/>
              <a:t>Click to edit Master title style</a:t>
            </a:r>
          </a:p>
        </p:txBody>
      </p:sp>
      <p:sp>
        <p:nvSpPr>
          <p:cNvPr id="23449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981200" y="3962400"/>
            <a:ext cx="6553200" cy="1752600"/>
          </a:xfrm>
        </p:spPr>
        <p:txBody>
          <a:bodyPr/>
          <a:lstStyle>
            <a:lvl1pPr marL="0" indent="0">
              <a:buFont typeface="Wingdings" pitchFamily="2" charset="2"/>
              <a:buNone/>
              <a:defRPr sz="2800"/>
            </a:lvl1pPr>
          </a:lstStyle>
          <a:p>
            <a:r>
              <a:rPr lang="tr-TR" altLang="en-US"/>
              <a:t>Click to edit Master subtitle style</a:t>
            </a:r>
          </a:p>
        </p:txBody>
      </p:sp>
      <p:sp>
        <p:nvSpPr>
          <p:cNvPr id="234500" name="Rectangle 4"/>
          <p:cNvSpPr>
            <a:spLocks noGrp="1" noChangeArrowheads="1"/>
          </p:cNvSpPr>
          <p:nvPr>
            <p:ph type="dt" sz="half" idx="2"/>
          </p:nvPr>
        </p:nvSpPr>
        <p:spPr/>
        <p:txBody>
          <a:bodyPr/>
          <a:lstStyle>
            <a:lvl1pPr>
              <a:defRPr/>
            </a:lvl1pPr>
          </a:lstStyle>
          <a:p>
            <a:fld id="{95557D40-3DB6-4342-AF16-6E4A2728E03C}" type="datetimeFigureOut">
              <a:rPr lang="tr-TR"/>
              <a:pPr/>
              <a:t>26.9.2014</a:t>
            </a:fld>
            <a:endParaRPr lang="tr-TR" altLang="en-US"/>
          </a:p>
        </p:txBody>
      </p:sp>
      <p:sp>
        <p:nvSpPr>
          <p:cNvPr id="234501" name="Rectangle 5"/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0" y="6243639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tr-TR" altLang="en-US"/>
          </a:p>
        </p:txBody>
      </p:sp>
      <p:sp>
        <p:nvSpPr>
          <p:cNvPr id="234502" name="Rectangle 6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A4253699-7D32-4D4B-959D-C75819DCEA0E}" type="slidenum">
              <a:rPr lang="tr-TR" altLang="en-US"/>
              <a:pPr/>
              <a:t>‹#›</a:t>
            </a:fld>
            <a:endParaRPr lang="tr-TR" altLang="en-US"/>
          </a:p>
        </p:txBody>
      </p:sp>
      <p:sp>
        <p:nvSpPr>
          <p:cNvPr id="234503" name="Freeform 7"/>
          <p:cNvSpPr>
            <a:spLocks noChangeArrowheads="1"/>
          </p:cNvSpPr>
          <p:nvPr/>
        </p:nvSpPr>
        <p:spPr bwMode="auto">
          <a:xfrm>
            <a:off x="609600" y="1219200"/>
            <a:ext cx="7924800" cy="914400"/>
          </a:xfrm>
          <a:custGeom>
            <a:avLst/>
            <a:gdLst/>
            <a:ahLst/>
            <a:cxnLst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tr-TR"/>
          </a:p>
        </p:txBody>
      </p:sp>
      <p:sp>
        <p:nvSpPr>
          <p:cNvPr id="234504" name="Line 8"/>
          <p:cNvSpPr>
            <a:spLocks noChangeShapeType="1"/>
          </p:cNvSpPr>
          <p:nvPr/>
        </p:nvSpPr>
        <p:spPr bwMode="auto">
          <a:xfrm>
            <a:off x="1981206" y="3962400"/>
            <a:ext cx="6511925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70B3326-30E9-48E3-B074-B7A4C178FD87}" type="datetimeFigureOut">
              <a:rPr lang="tr-TR"/>
              <a:pPr/>
              <a:t>26.9.2014</a:t>
            </a:fld>
            <a:endParaRPr lang="tr-TR" altLang="en-US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r-TR" altLang="en-US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13BEDF4-0F1A-4C5A-825C-56A1887343F0}" type="slidenum">
              <a:rPr lang="tr-TR" altLang="en-US"/>
              <a:pPr/>
              <a:t>‹#›</a:t>
            </a:fld>
            <a:endParaRPr lang="tr-TR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53112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53112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C508E19-6969-4CAC-818F-ABC3CD77C44D}" type="datetimeFigureOut">
              <a:rPr lang="tr-TR"/>
              <a:pPr/>
              <a:t>26.9.2014</a:t>
            </a:fld>
            <a:endParaRPr lang="tr-TR" altLang="en-US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r-TR" altLang="en-US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63E7032-F81D-4AD2-9376-E54E88A98C21}" type="slidenum">
              <a:rPr lang="tr-TR" altLang="en-US"/>
              <a:pPr/>
              <a:t>‹#›</a:t>
            </a:fld>
            <a:endParaRPr lang="tr-TR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Başlık, 4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 sz="quarter"/>
          </p:nvPr>
        </p:nvSpPr>
        <p:spPr>
          <a:xfrm>
            <a:off x="457200" y="277817"/>
            <a:ext cx="8229600" cy="11398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quarter" idx="1"/>
          </p:nvPr>
        </p:nvSpPr>
        <p:spPr>
          <a:xfrm>
            <a:off x="457200" y="1600201"/>
            <a:ext cx="4038600" cy="2189163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quarter" idx="2"/>
          </p:nvPr>
        </p:nvSpPr>
        <p:spPr>
          <a:xfrm>
            <a:off x="4648200" y="1600201"/>
            <a:ext cx="4038600" cy="2189163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İçerik Yer Tutucusu"/>
          <p:cNvSpPr>
            <a:spLocks noGrp="1"/>
          </p:cNvSpPr>
          <p:nvPr>
            <p:ph sz="quarter" idx="3"/>
          </p:nvPr>
        </p:nvSpPr>
        <p:spPr>
          <a:xfrm>
            <a:off x="457200" y="3941765"/>
            <a:ext cx="4038600" cy="2189163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8200" y="3941765"/>
            <a:ext cx="4038600" cy="2189163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>
          <a:xfrm>
            <a:off x="457200" y="6243639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24D38C78-8101-4D77-ABFE-89FF164FD819}" type="datetimeFigureOut">
              <a:rPr lang="tr-TR"/>
              <a:pPr/>
              <a:t>26.9.2014</a:t>
            </a:fld>
            <a:endParaRPr lang="tr-TR" altLang="en-US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tr-TR" altLang="en-US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6553200" y="6243639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315C87A3-A8A2-47C2-931C-AB31F21908C8}" type="slidenum">
              <a:rPr lang="tr-TR" altLang="en-US"/>
              <a:pPr/>
              <a:t>‹#›</a:t>
            </a:fld>
            <a:endParaRPr lang="tr-TR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Başlık, Metin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7817"/>
            <a:ext cx="8229600" cy="11398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>
          <a:xfrm>
            <a:off x="457200" y="6243639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968B7711-6926-44DC-BB57-3A11D431481B}" type="datetimeFigureOut">
              <a:rPr lang="tr-TR"/>
              <a:pPr/>
              <a:t>26.9.2014</a:t>
            </a:fld>
            <a:endParaRPr lang="tr-TR" altLang="en-US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tr-TR" altLang="en-US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6553200" y="6243639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9CF78914-3D3F-4D16-B5FD-0FC0528F2053}" type="slidenum">
              <a:rPr lang="tr-TR" altLang="en-US"/>
              <a:pPr/>
              <a:t>‹#›</a:t>
            </a:fld>
            <a:endParaRPr lang="tr-TR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A6B9911-0E0F-4606-9458-700645519061}" type="datetimeFigureOut">
              <a:rPr lang="tr-TR"/>
              <a:pPr/>
              <a:t>26.9.2014</a:t>
            </a:fld>
            <a:endParaRPr lang="tr-TR" altLang="en-US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r-TR" altLang="en-US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8E66FB0-A75D-4099-A5BC-F1F6B4B164BE}" type="slidenum">
              <a:rPr lang="tr-TR" altLang="en-US"/>
              <a:pPr/>
              <a:t>‹#›</a:t>
            </a:fld>
            <a:endParaRPr lang="tr-TR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DF5F3A4-EC0B-4C62-8BD8-4C2EC66D413A}" type="datetimeFigureOut">
              <a:rPr lang="tr-TR"/>
              <a:pPr/>
              <a:t>26.9.2014</a:t>
            </a:fld>
            <a:endParaRPr lang="tr-TR" altLang="en-US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r-TR" altLang="en-US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81167D1-D4C8-4CA0-B992-1D6EB559BEB4}" type="slidenum">
              <a:rPr lang="tr-TR" altLang="en-US"/>
              <a:pPr/>
              <a:t>‹#›</a:t>
            </a:fld>
            <a:endParaRPr lang="tr-TR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5B91CEE-F279-4126-81C4-E35B22AE2AAC}" type="datetimeFigureOut">
              <a:rPr lang="tr-TR"/>
              <a:pPr/>
              <a:t>26.9.2014</a:t>
            </a:fld>
            <a:endParaRPr lang="tr-TR" altLang="en-US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r-TR" altLang="en-US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BE20B23-D50D-4615-8873-1884F6E551A6}" type="slidenum">
              <a:rPr lang="tr-TR" altLang="en-US"/>
              <a:pPr/>
              <a:t>‹#›</a:t>
            </a:fld>
            <a:endParaRPr lang="tr-TR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31" y="1535113"/>
            <a:ext cx="4041775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31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CB24A91-7D84-42C1-8247-46D4C0B605BD}" type="datetimeFigureOut">
              <a:rPr lang="tr-TR"/>
              <a:pPr/>
              <a:t>26.9.2014</a:t>
            </a:fld>
            <a:endParaRPr lang="tr-TR" altLang="en-US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r-TR" altLang="en-US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36D7213-1BEB-47F4-8DFF-59C0424BF863}" type="slidenum">
              <a:rPr lang="tr-TR" altLang="en-US"/>
              <a:pPr/>
              <a:t>‹#›</a:t>
            </a:fld>
            <a:endParaRPr lang="tr-TR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7A4CF20-DB27-4415-885F-489B4E67FA80}" type="datetimeFigureOut">
              <a:rPr lang="tr-TR"/>
              <a:pPr/>
              <a:t>26.9.2014</a:t>
            </a:fld>
            <a:endParaRPr lang="tr-TR" altLang="en-US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r-TR" altLang="en-US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040E35D-E520-4A83-B5B5-060CF3B549E3}" type="slidenum">
              <a:rPr lang="tr-TR" altLang="en-US"/>
              <a:pPr/>
              <a:t>‹#›</a:t>
            </a:fld>
            <a:endParaRPr lang="tr-TR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E5DE3D1-13E7-4A43-9575-D73DB71C1ADF}" type="datetimeFigureOut">
              <a:rPr lang="tr-TR"/>
              <a:pPr/>
              <a:t>26.9.2014</a:t>
            </a:fld>
            <a:endParaRPr lang="tr-TR" altLang="en-US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r-TR" altLang="en-US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9F72706-C3AA-468B-A2CD-FB4382003C7D}" type="slidenum">
              <a:rPr lang="tr-TR" altLang="en-US"/>
              <a:pPr/>
              <a:t>‹#›</a:t>
            </a:fld>
            <a:endParaRPr lang="tr-TR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6" y="273049"/>
            <a:ext cx="3008313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4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6" y="1435104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49CE408-5A16-4E9A-94F5-86A16AB9878F}" type="datetimeFigureOut">
              <a:rPr lang="tr-TR"/>
              <a:pPr/>
              <a:t>26.9.2014</a:t>
            </a:fld>
            <a:endParaRPr lang="tr-TR" altLang="en-US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r-TR" altLang="en-US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240CFE8-75B5-41F1-B53D-B4D9EE4410F8}" type="slidenum">
              <a:rPr lang="tr-TR" altLang="en-US"/>
              <a:pPr/>
              <a:t>‹#›</a:t>
            </a:fld>
            <a:endParaRPr lang="tr-TR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41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FFC71B5-EB63-45CA-9C7C-C0993F18B1FD}" type="datetimeFigureOut">
              <a:rPr lang="tr-TR"/>
              <a:pPr/>
              <a:t>26.9.2014</a:t>
            </a:fld>
            <a:endParaRPr lang="tr-TR" altLang="en-US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r-TR" altLang="en-US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04CA58-E058-4A31-BC99-2F06F1F94C73}" type="slidenum">
              <a:rPr lang="tr-TR" altLang="en-US"/>
              <a:pPr/>
              <a:t>‹#›</a:t>
            </a:fld>
            <a:endParaRPr lang="tr-TR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47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7"/>
            <a:ext cx="8229600" cy="113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r-TR" altLang="en-US" smtClean="0"/>
              <a:t>Click to edit Master title style</a:t>
            </a:r>
          </a:p>
        </p:txBody>
      </p:sp>
      <p:sp>
        <p:nvSpPr>
          <p:cNvPr id="23347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3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r-TR" altLang="en-US" smtClean="0"/>
              <a:t>Click to edit Master text styles</a:t>
            </a:r>
          </a:p>
          <a:p>
            <a:pPr lvl="1"/>
            <a:r>
              <a:rPr lang="tr-TR" altLang="en-US" smtClean="0"/>
              <a:t>Second level</a:t>
            </a:r>
          </a:p>
          <a:p>
            <a:pPr lvl="2"/>
            <a:r>
              <a:rPr lang="tr-TR" altLang="en-US" smtClean="0"/>
              <a:t>Third level</a:t>
            </a:r>
          </a:p>
          <a:p>
            <a:pPr lvl="3"/>
            <a:r>
              <a:rPr lang="tr-TR" altLang="en-US" smtClean="0"/>
              <a:t>Fourth level</a:t>
            </a:r>
          </a:p>
          <a:p>
            <a:pPr lvl="4"/>
            <a:r>
              <a:rPr lang="tr-TR" altLang="en-US" smtClean="0"/>
              <a:t>Fifth level</a:t>
            </a:r>
          </a:p>
        </p:txBody>
      </p:sp>
      <p:sp>
        <p:nvSpPr>
          <p:cNvPr id="23347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3639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+mj-lt"/>
              </a:defRPr>
            </a:lvl1pPr>
          </a:lstStyle>
          <a:p>
            <a:fld id="{37EE787C-2DAB-488C-A033-A7B12D72315F}" type="datetimeFigureOut">
              <a:rPr lang="tr-TR"/>
              <a:pPr/>
              <a:t>26.9.2014</a:t>
            </a:fld>
            <a:endParaRPr lang="tr-TR" altLang="en-US"/>
          </a:p>
        </p:txBody>
      </p:sp>
      <p:sp>
        <p:nvSpPr>
          <p:cNvPr id="23347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latin typeface="+mj-lt"/>
              </a:defRPr>
            </a:lvl1pPr>
          </a:lstStyle>
          <a:p>
            <a:endParaRPr lang="tr-TR" altLang="en-US"/>
          </a:p>
        </p:txBody>
      </p:sp>
      <p:sp>
        <p:nvSpPr>
          <p:cNvPr id="23347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9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+mj-lt"/>
              </a:defRPr>
            </a:lvl1pPr>
          </a:lstStyle>
          <a:p>
            <a:fld id="{D3CC5392-4121-46AC-81E1-CA3AB4F90105}" type="slidenum">
              <a:rPr lang="tr-TR" altLang="en-US"/>
              <a:pPr/>
              <a:t>‹#›</a:t>
            </a:fld>
            <a:endParaRPr lang="tr-TR" altLang="en-US"/>
          </a:p>
        </p:txBody>
      </p:sp>
      <p:sp>
        <p:nvSpPr>
          <p:cNvPr id="233479" name="Freeform 7"/>
          <p:cNvSpPr>
            <a:spLocks noChangeArrowheads="1"/>
          </p:cNvSpPr>
          <p:nvPr/>
        </p:nvSpPr>
        <p:spPr bwMode="auto">
          <a:xfrm>
            <a:off x="381000" y="228600"/>
            <a:ext cx="8229600" cy="609600"/>
          </a:xfrm>
          <a:custGeom>
            <a:avLst/>
            <a:gdLst/>
            <a:ahLst/>
            <a:cxnLst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19050" cap="flat" cmpd="sng">
            <a:solidFill>
              <a:schemeClr val="accent1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tr-TR"/>
          </a:p>
        </p:txBody>
      </p:sp>
      <p:sp>
        <p:nvSpPr>
          <p:cNvPr id="233480" name="Line 8"/>
          <p:cNvSpPr>
            <a:spLocks noChangeShapeType="1"/>
          </p:cNvSpPr>
          <p:nvPr/>
        </p:nvSpPr>
        <p:spPr bwMode="auto">
          <a:xfrm>
            <a:off x="457200" y="617220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05" r:id="rId1"/>
    <p:sldLayoutId id="2147483906" r:id="rId2"/>
    <p:sldLayoutId id="2147483907" r:id="rId3"/>
    <p:sldLayoutId id="2147483908" r:id="rId4"/>
    <p:sldLayoutId id="2147483909" r:id="rId5"/>
    <p:sldLayoutId id="2147483910" r:id="rId6"/>
    <p:sldLayoutId id="2147483911" r:id="rId7"/>
    <p:sldLayoutId id="2147483912" r:id="rId8"/>
    <p:sldLayoutId id="2147483913" r:id="rId9"/>
    <p:sldLayoutId id="2147483914" r:id="rId10"/>
    <p:sldLayoutId id="2147483915" r:id="rId11"/>
    <p:sldLayoutId id="2147483916" r:id="rId12"/>
    <p:sldLayoutId id="2147483917" r:id="rId13"/>
  </p:sldLayoutIdLst>
  <p:timing>
    <p:tnLst>
      <p:par>
        <p:cTn id="1" dur="indefinite" restart="never" nodeType="tmRoot"/>
      </p:par>
    </p:tnLst>
  </p:timing>
  <p:txStyles>
    <p:titleStyle>
      <a:lvl1pPr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itchFamily="18" charset="0"/>
        </a:defRPr>
      </a:lvl2pPr>
      <a:lvl3pPr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itchFamily="18" charset="0"/>
        </a:defRPr>
      </a:lvl3pPr>
      <a:lvl4pPr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itchFamily="18" charset="0"/>
        </a:defRPr>
      </a:lvl4pPr>
      <a:lvl5pPr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3000">
          <a:solidFill>
            <a:schemeClr val="tx1"/>
          </a:solidFill>
          <a:latin typeface="+mn-lt"/>
          <a:ea typeface="+mn-ea"/>
          <a:cs typeface="+mn-cs"/>
        </a:defRPr>
      </a:lvl1pPr>
      <a:lvl2pPr marL="669925" indent="-325438" algn="l" rtl="0" fontAlgn="base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600">
          <a:solidFill>
            <a:schemeClr val="tx1"/>
          </a:solidFill>
          <a:latin typeface="+mn-lt"/>
        </a:defRPr>
      </a:lvl2pPr>
      <a:lvl3pPr marL="1022350" indent="-350838" algn="l" rtl="0" fontAlgn="base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200">
          <a:solidFill>
            <a:schemeClr val="tx1"/>
          </a:solidFill>
          <a:latin typeface="+mn-lt"/>
        </a:defRPr>
      </a:lvl3pPr>
      <a:lvl4pPr marL="1339850" indent="-315913" algn="l" rtl="0" fontAlgn="base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 sz="2000">
          <a:solidFill>
            <a:schemeClr val="tx1"/>
          </a:solidFill>
          <a:latin typeface="+mn-lt"/>
        </a:defRPr>
      </a:lvl4pPr>
      <a:lvl5pPr marL="16811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20.jpeg"/><Relationship Id="rId4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7" Type="http://schemas.openxmlformats.org/officeDocument/2006/relationships/image" Target="../media/image33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8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wmf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1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0.png"/><Relationship Id="rId4" Type="http://schemas.openxmlformats.org/officeDocument/2006/relationships/image" Target="../media/image6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3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oleObject1.bin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82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539750" y="1052513"/>
            <a:ext cx="8229600" cy="1143000"/>
          </a:xfrm>
        </p:spPr>
        <p:txBody>
          <a:bodyPr anchor="ctr" anchorCtr="1"/>
          <a:lstStyle/>
          <a:p>
            <a:r>
              <a:rPr lang="tr-TR" sz="3000">
                <a:latin typeface="Times New Roman" pitchFamily="18" charset="0"/>
              </a:rPr>
              <a:t>Mevcut Durum ve Geleceğimiz</a:t>
            </a:r>
            <a:r>
              <a:rPr lang="tr-TR" sz="3400">
                <a:latin typeface="Times New Roman" pitchFamily="18" charset="0"/>
              </a:rPr>
              <a:t/>
            </a:r>
            <a:br>
              <a:rPr lang="tr-TR" sz="3400">
                <a:latin typeface="Times New Roman" pitchFamily="18" charset="0"/>
              </a:rPr>
            </a:br>
            <a:endParaRPr lang="tr-TR" sz="3400">
              <a:latin typeface="Times New Roman" pitchFamily="18" charset="0"/>
            </a:endParaRPr>
          </a:p>
        </p:txBody>
      </p:sp>
      <p:pic>
        <p:nvPicPr>
          <p:cNvPr id="83971" name="Picture 4"/>
          <p:cNvPicPr>
            <a:picLocks noGrp="1" noChangeAspect="1" noChangeArrowheads="1"/>
          </p:cNvPicPr>
          <p:nvPr>
            <p:ph type="body"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-61913"/>
            <a:ext cx="9144000" cy="691991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81285" name="Rectangle 5"/>
          <p:cNvSpPr>
            <a:spLocks noChangeArrowheads="1"/>
          </p:cNvSpPr>
          <p:nvPr/>
        </p:nvSpPr>
        <p:spPr bwMode="auto">
          <a:xfrm>
            <a:off x="1727200" y="5"/>
            <a:ext cx="7416800" cy="32162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endParaRPr lang="tr-TR" sz="900" dirty="0">
              <a:solidFill>
                <a:schemeClr val="bg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omic Sans MS" pitchFamily="66" charset="0"/>
            </a:endParaRPr>
          </a:p>
          <a:p>
            <a:pPr marL="742950" lvl="1" indent="-285750"/>
            <a:r>
              <a:rPr lang="tr-TR" sz="2800" dirty="0">
                <a:solidFill>
                  <a:schemeClr val="bg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  </a:t>
            </a:r>
            <a:r>
              <a:rPr lang="tr-TR" sz="2800" dirty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    </a:t>
            </a:r>
            <a:endParaRPr lang="tr-TR" sz="2000" dirty="0"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marL="742950" lvl="1" indent="-285750"/>
            <a:endParaRPr lang="tr-TR" sz="2000" dirty="0"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marL="742950" lvl="1" indent="-285750"/>
            <a:endParaRPr lang="tr-TR" sz="2000" dirty="0"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marL="742950" lvl="1" indent="-285750"/>
            <a:endParaRPr lang="tr-TR" sz="2000" dirty="0">
              <a:solidFill>
                <a:srgbClr val="0000CC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</a:endParaRPr>
          </a:p>
          <a:p>
            <a:pPr marL="742950" lvl="1" indent="-285750"/>
            <a:endParaRPr lang="tr-TR" sz="3200" dirty="0">
              <a:solidFill>
                <a:srgbClr val="0000CC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marL="742950" lvl="1" indent="-285750"/>
            <a:r>
              <a:rPr lang="tr-TR" dirty="0">
                <a:solidFill>
                  <a:srgbClr val="0000CC"/>
                </a:solidFill>
              </a:rPr>
              <a:t>                             </a:t>
            </a:r>
            <a:r>
              <a:rPr lang="tr-TR" dirty="0" smtClean="0">
                <a:solidFill>
                  <a:srgbClr val="0000CC"/>
                </a:solidFill>
              </a:rPr>
              <a:t>               </a:t>
            </a:r>
          </a:p>
          <a:p>
            <a:pPr marL="742950" lvl="1" indent="-285750"/>
            <a:endParaRPr lang="tr-TR" sz="2800" dirty="0" smtClean="0">
              <a:solidFill>
                <a:srgbClr val="0000CC"/>
              </a:solidFill>
              <a:latin typeface="Rage Italic" pitchFamily="66" charset="0"/>
            </a:endParaRPr>
          </a:p>
          <a:p>
            <a:pPr marL="742950" lvl="1" indent="-285750"/>
            <a:r>
              <a:rPr lang="tr-TR" sz="2800" dirty="0" smtClean="0">
                <a:solidFill>
                  <a:srgbClr val="0000CC"/>
                </a:solidFill>
                <a:latin typeface="Rage Italic" pitchFamily="66" charset="0"/>
              </a:rPr>
              <a:t>					</a:t>
            </a:r>
            <a:endParaRPr lang="tr-TR" sz="2800" dirty="0">
              <a:solidFill>
                <a:srgbClr val="0000CC"/>
              </a:solidFill>
              <a:latin typeface="Rage Italic" pitchFamily="66" charset="0"/>
            </a:endParaRPr>
          </a:p>
        </p:txBody>
      </p:sp>
      <p:sp>
        <p:nvSpPr>
          <p:cNvPr id="5" name="4 Dikdörtgen"/>
          <p:cNvSpPr/>
          <p:nvPr/>
        </p:nvSpPr>
        <p:spPr>
          <a:xfrm rot="20359945">
            <a:off x="4531399" y="-677107"/>
            <a:ext cx="6468550" cy="1354217"/>
          </a:xfrm>
          <a:prstGeom prst="rect">
            <a:avLst/>
          </a:prstGeom>
          <a:scene3d>
            <a:camera prst="orthographicFront">
              <a:rot lat="19800000" lon="0" rev="0"/>
            </a:camera>
            <a:lightRig rig="threePt" dir="t"/>
          </a:scene3d>
        </p:spPr>
        <p:txBody>
          <a:bodyPr wrap="square">
            <a:spAutoFit/>
          </a:bodyPr>
          <a:lstStyle/>
          <a:p>
            <a:endParaRPr lang="tr-TR" sz="2800" dirty="0" smtClean="0">
              <a:solidFill>
                <a:srgbClr val="0000CC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</a:endParaRPr>
          </a:p>
          <a:p>
            <a:r>
              <a:rPr lang="tr-TR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AB Uyum Sürecinde Su </a:t>
            </a:r>
          </a:p>
          <a:p>
            <a:r>
              <a:rPr lang="tr-TR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Yönetimindeki Gelişmeler         </a:t>
            </a:r>
          </a:p>
          <a:p>
            <a:r>
              <a:rPr lang="tr-TR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   ve İhtiyaçlar   </a:t>
            </a:r>
            <a:endParaRPr lang="tr-TR" dirty="0"/>
          </a:p>
        </p:txBody>
      </p:sp>
      <p:pic>
        <p:nvPicPr>
          <p:cNvPr id="28673" name="Picture 1" descr="C:\Users\user\Desktop\HPA GENEL DOSYA\AVİM HPA ETKİNLİĞİ\HPA YENİ LOGO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0059968">
            <a:off x="7708914" y="3215279"/>
            <a:ext cx="793963" cy="68012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7" name="6 Dikdörtgen"/>
          <p:cNvSpPr/>
          <p:nvPr/>
        </p:nvSpPr>
        <p:spPr>
          <a:xfrm rot="20126738">
            <a:off x="6034781" y="1640725"/>
            <a:ext cx="3611059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800" dirty="0" smtClean="0">
                <a:latin typeface="Brush Script MT" pitchFamily="66" charset="0"/>
              </a:rPr>
              <a:t>     </a:t>
            </a:r>
            <a:r>
              <a:rPr lang="tr-TR" sz="2800" dirty="0" smtClean="0">
                <a:solidFill>
                  <a:srgbClr val="0070C0"/>
                </a:solidFill>
                <a:latin typeface="Brush Script MT" pitchFamily="66" charset="0"/>
              </a:rPr>
              <a:t>Dursun Yıldız</a:t>
            </a:r>
          </a:p>
          <a:p>
            <a:r>
              <a:rPr lang="tr-TR" dirty="0" smtClean="0">
                <a:solidFill>
                  <a:srgbClr val="0070C0"/>
                </a:solidFill>
                <a:latin typeface="Brush Script MT" pitchFamily="66" charset="0"/>
              </a:rPr>
              <a:t>                 </a:t>
            </a:r>
            <a:r>
              <a:rPr lang="tr-TR" dirty="0" err="1" smtClean="0">
                <a:solidFill>
                  <a:srgbClr val="0070C0"/>
                </a:solidFill>
                <a:latin typeface="Brush Script MT" pitchFamily="66" charset="0"/>
              </a:rPr>
              <a:t>Ins</a:t>
            </a:r>
            <a:r>
              <a:rPr lang="tr-TR" dirty="0" smtClean="0">
                <a:solidFill>
                  <a:srgbClr val="0070C0"/>
                </a:solidFill>
                <a:latin typeface="Brush Script MT" pitchFamily="66" charset="0"/>
              </a:rPr>
              <a:t> Müh </a:t>
            </a:r>
          </a:p>
          <a:p>
            <a:r>
              <a:rPr lang="tr-TR" dirty="0" smtClean="0">
                <a:solidFill>
                  <a:srgbClr val="0070C0"/>
                </a:solidFill>
                <a:latin typeface="Brush Script MT" pitchFamily="66" charset="0"/>
              </a:rPr>
              <a:t>         Su Politikaları Uzmanı </a:t>
            </a:r>
            <a:endParaRPr lang="tr-TR" dirty="0">
              <a:solidFill>
                <a:srgbClr val="0070C0"/>
              </a:solidFill>
              <a:latin typeface="Brush Script MT" pitchFamily="66" charset="0"/>
            </a:endParaRPr>
          </a:p>
        </p:txBody>
      </p:sp>
      <p:sp>
        <p:nvSpPr>
          <p:cNvPr id="8" name="7 Dikdörtgen"/>
          <p:cNvSpPr/>
          <p:nvPr/>
        </p:nvSpPr>
        <p:spPr>
          <a:xfrm rot="20124917">
            <a:off x="3791198" y="4665360"/>
            <a:ext cx="1571636" cy="10310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tr-TR" sz="2800" dirty="0" smtClean="0">
              <a:solidFill>
                <a:srgbClr val="0000CC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</a:endParaRPr>
          </a:p>
          <a:p>
            <a:r>
              <a:rPr lang="tr-TR" sz="1100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ECRAN Çevre </a:t>
            </a:r>
          </a:p>
          <a:p>
            <a:r>
              <a:rPr lang="tr-TR" sz="1100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ve İklim Forumu</a:t>
            </a:r>
          </a:p>
          <a:p>
            <a:r>
              <a:rPr lang="tr-TR" sz="1100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-26 Eylül 2014  </a:t>
            </a:r>
            <a:endParaRPr lang="tr-TR" sz="1100" dirty="0"/>
          </a:p>
        </p:txBody>
      </p:sp>
      <p:pic>
        <p:nvPicPr>
          <p:cNvPr id="1026" name="Picture 2" descr="C:\Users\user\Desktop\Resim1.png"/>
          <p:cNvPicPr>
            <a:picLocks noChangeAspect="1" noChangeArrowheads="1"/>
          </p:cNvPicPr>
          <p:nvPr/>
        </p:nvPicPr>
        <p:blipFill>
          <a:blip r:embed="rId4"/>
          <a:srcRect b="11112"/>
          <a:stretch>
            <a:fillRect/>
          </a:stretch>
        </p:blipFill>
        <p:spPr bwMode="auto">
          <a:xfrm rot="20434232">
            <a:off x="1658869" y="2096571"/>
            <a:ext cx="1146294" cy="42345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27" name="Picture 3" descr="C:\Users\user\Desktop\Tema-Logo.jpg"/>
          <p:cNvPicPr>
            <a:picLocks noChangeAspect="1" noChangeArrowheads="1"/>
          </p:cNvPicPr>
          <p:nvPr/>
        </p:nvPicPr>
        <p:blipFill>
          <a:blip r:embed="rId5" cstate="print"/>
          <a:srcRect t="15600" b="20564"/>
          <a:stretch>
            <a:fillRect/>
          </a:stretch>
        </p:blipFill>
        <p:spPr bwMode="auto">
          <a:xfrm rot="20600326">
            <a:off x="1188138" y="1059711"/>
            <a:ext cx="1129668" cy="64060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Havza Koruma Eylem Planları </a:t>
            </a:r>
            <a:endParaRPr lang="tr-TR" dirty="0"/>
          </a:p>
        </p:txBody>
      </p:sp>
      <p:pic>
        <p:nvPicPr>
          <p:cNvPr id="5" name="Picture 2" descr="C:\Users\rkarakoc\Documents\Alınan Dosyalarım\havza(1).pn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428596" y="2571744"/>
            <a:ext cx="7715304" cy="352427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8" name="7 İçerik Yer Tutucusu"/>
          <p:cNvSpPr>
            <a:spLocks noGrp="1"/>
          </p:cNvSpPr>
          <p:nvPr>
            <p:ph sz="half" idx="2"/>
          </p:nvPr>
        </p:nvSpPr>
        <p:spPr>
          <a:xfrm>
            <a:off x="5357818" y="1600200"/>
            <a:ext cx="3328982" cy="4530725"/>
          </a:xfrm>
        </p:spPr>
        <p:txBody>
          <a:bodyPr/>
          <a:lstStyle/>
          <a:p>
            <a:r>
              <a:rPr lang="tr-TR" sz="14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16 havzada </a:t>
            </a:r>
            <a:r>
              <a:rPr lang="tr-TR" sz="1400" b="1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Havza Koruma Eylem Planları</a:t>
            </a:r>
            <a:r>
              <a:rPr lang="tr-TR" sz="14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tr-TR" sz="1400" b="1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tamamlandı  </a:t>
            </a:r>
            <a:r>
              <a:rPr lang="tr-TR" sz="14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9 havzada </a:t>
            </a:r>
            <a:r>
              <a:rPr lang="tr-TR" sz="1400" b="1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devam ediyor.</a:t>
            </a:r>
            <a:endParaRPr lang="tr-TR" sz="1400" dirty="0"/>
          </a:p>
        </p:txBody>
      </p:sp>
      <p:pic>
        <p:nvPicPr>
          <p:cNvPr id="6" name="Picture 1" descr="C:\Users\user\Desktop\HPA GENEL DOSYA\AVİM HPA ETKİNLİĞİ\HPA YENİ LOGO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58148" y="357169"/>
            <a:ext cx="1052502" cy="90159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z="3200" dirty="0" smtClean="0"/>
              <a:t>Nehir Havzası Yönetim Planları</a:t>
            </a:r>
            <a:endParaRPr lang="tr-TR" sz="3200" dirty="0"/>
          </a:p>
        </p:txBody>
      </p:sp>
      <p:sp>
        <p:nvSpPr>
          <p:cNvPr id="5" name="4 Metin Yer Tutucusu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214282" y="1523987"/>
            <a:ext cx="5143504" cy="43328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6 İçerik Yer Tutucusu"/>
          <p:cNvSpPr>
            <a:spLocks noGrp="1"/>
          </p:cNvSpPr>
          <p:nvPr>
            <p:ph sz="quarter" idx="4"/>
          </p:nvPr>
        </p:nvSpPr>
        <p:spPr>
          <a:xfrm>
            <a:off x="5357819" y="2095491"/>
            <a:ext cx="3186111" cy="3363917"/>
          </a:xfrm>
        </p:spPr>
        <p:txBody>
          <a:bodyPr/>
          <a:lstStyle/>
          <a:p>
            <a:r>
              <a:rPr lang="tr-TR" sz="16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2014 yılı başında  </a:t>
            </a:r>
            <a:r>
              <a:rPr lang="tr-TR" sz="16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‘Nehir Havza Yönetim Planları’</a:t>
            </a:r>
            <a:r>
              <a:rPr lang="tr-TR" sz="16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4 havzada (</a:t>
            </a:r>
            <a:r>
              <a:rPr lang="tr-TR" sz="16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Susurluk,  Meriç-Ergene, Konya Kapalı, Büyük Menderes</a:t>
            </a:r>
            <a:r>
              <a:rPr lang="tr-TR" sz="16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)  hazırlanmaya başlandı.</a:t>
            </a:r>
          </a:p>
          <a:p>
            <a:r>
              <a:rPr lang="tr-TR" sz="14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Çevre Faslı AB Su Sektörü </a:t>
            </a:r>
            <a:r>
              <a:rPr lang="tr-TR" sz="1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2.Kapanış Kriterine </a:t>
            </a:r>
            <a:r>
              <a:rPr lang="tr-TR" sz="14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hizmet edecektir</a:t>
            </a:r>
            <a:r>
              <a:rPr lang="tr-TR" dirty="0" smtClean="0">
                <a:solidFill>
                  <a:srgbClr val="0000FF"/>
                </a:solidFill>
                <a:latin typeface="Verdana" pitchFamily="34" charset="0"/>
              </a:rPr>
              <a:t>.</a:t>
            </a:r>
          </a:p>
          <a:p>
            <a:endParaRPr lang="tr-TR" dirty="0" smtClean="0">
              <a:solidFill>
                <a:srgbClr val="0000FF"/>
              </a:solidFill>
              <a:latin typeface="Verdana" pitchFamily="34" charset="0"/>
            </a:endParaRPr>
          </a:p>
          <a:p>
            <a:endParaRPr lang="tr-TR" dirty="0"/>
          </a:p>
        </p:txBody>
      </p:sp>
      <p:pic>
        <p:nvPicPr>
          <p:cNvPr id="6" name="Picture 1" descr="C:\Users\user\Desktop\HPA GENEL DOSYA\AVİM HPA ETKİNLİĞİ\HPA YENİ LOGO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58148" y="357169"/>
            <a:ext cx="1052502" cy="90159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z="2000" b="1" dirty="0" smtClean="0"/>
              <a:t>ULUSAL  HAVZA  YÖNETİM  STRATEJİSİ  KABUL  EDİLDİ </a:t>
            </a:r>
            <a:endParaRPr lang="tr-TR" sz="2000" b="1" dirty="0"/>
          </a:p>
        </p:txBody>
      </p:sp>
      <p:pic>
        <p:nvPicPr>
          <p:cNvPr id="2050" name="Picture 2" descr="C:\Users\user\AppData\Roaming\Microsoft\Windows\Network Shortcuts\asd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643569" y="1660654"/>
            <a:ext cx="2786083" cy="4014114"/>
          </a:xfrm>
          <a:prstGeom prst="rect">
            <a:avLst/>
          </a:prstGeom>
          <a:noFill/>
        </p:spPr>
      </p:pic>
      <p:sp>
        <p:nvSpPr>
          <p:cNvPr id="5" name="Dikdörtgen 3"/>
          <p:cNvSpPr>
            <a:spLocks noChangeArrowheads="1"/>
          </p:cNvSpPr>
          <p:nvPr/>
        </p:nvSpPr>
        <p:spPr bwMode="auto">
          <a:xfrm>
            <a:off x="571472" y="952483"/>
            <a:ext cx="4429156" cy="39549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tr-TR" sz="1200" dirty="0">
                <a:solidFill>
                  <a:srgbClr val="C00000"/>
                </a:solidFill>
              </a:rPr>
              <a:t>1-</a:t>
            </a:r>
            <a:r>
              <a:rPr lang="tr-TR" sz="1200" dirty="0">
                <a:solidFill>
                  <a:srgbClr val="000099"/>
                </a:solidFill>
              </a:rPr>
              <a:t> Havzaların sürdürülebilir yönetimi için </a:t>
            </a:r>
            <a:r>
              <a:rPr lang="tr-TR" sz="1200" dirty="0">
                <a:solidFill>
                  <a:srgbClr val="C00000"/>
                </a:solidFill>
              </a:rPr>
              <a:t>yasal ve kurumsal kapasitelerin güçlendirilmesi,</a:t>
            </a:r>
            <a:r>
              <a:rPr lang="tr-TR" sz="1200" dirty="0">
                <a:solidFill>
                  <a:srgbClr val="FF0000"/>
                </a:solidFill>
              </a:rPr>
              <a:t>  </a:t>
            </a:r>
            <a:r>
              <a:rPr lang="tr-TR" sz="1200" dirty="0">
                <a:solidFill>
                  <a:srgbClr val="000099"/>
                </a:solidFill>
              </a:rPr>
              <a:t>kurumlar ve paydaşlar arasında </a:t>
            </a:r>
            <a:r>
              <a:rPr lang="tr-TR" sz="1200" dirty="0">
                <a:solidFill>
                  <a:srgbClr val="C00000"/>
                </a:solidFill>
              </a:rPr>
              <a:t>eşgüdüm ve işbirliğinin </a:t>
            </a:r>
            <a:r>
              <a:rPr lang="tr-TR" sz="1200" dirty="0">
                <a:solidFill>
                  <a:srgbClr val="000099"/>
                </a:solidFill>
              </a:rPr>
              <a:t>sağlanması.</a:t>
            </a:r>
          </a:p>
          <a:p>
            <a:pPr>
              <a:spcAft>
                <a:spcPts val="600"/>
              </a:spcAft>
            </a:pPr>
            <a:r>
              <a:rPr lang="tr-TR" sz="1200" dirty="0">
                <a:solidFill>
                  <a:srgbClr val="C00000"/>
                </a:solidFill>
              </a:rPr>
              <a:t>2- </a:t>
            </a:r>
            <a:r>
              <a:rPr lang="tr-TR" sz="1200" dirty="0">
                <a:solidFill>
                  <a:srgbClr val="000099"/>
                </a:solidFill>
              </a:rPr>
              <a:t>Havzaların </a:t>
            </a:r>
            <a:r>
              <a:rPr lang="tr-TR" sz="1200" dirty="0">
                <a:solidFill>
                  <a:srgbClr val="C00000"/>
                </a:solidFill>
              </a:rPr>
              <a:t>su kaynaklarının sürdürülebilir olarak yönetimi</a:t>
            </a:r>
            <a:r>
              <a:rPr lang="tr-TR" sz="1200" dirty="0">
                <a:solidFill>
                  <a:srgbClr val="000099"/>
                </a:solidFill>
              </a:rPr>
              <a:t> ve kullanımı.  </a:t>
            </a:r>
          </a:p>
          <a:p>
            <a:pPr>
              <a:spcAft>
                <a:spcPts val="600"/>
              </a:spcAft>
            </a:pPr>
            <a:r>
              <a:rPr lang="tr-TR" sz="1200" dirty="0">
                <a:solidFill>
                  <a:srgbClr val="C00000"/>
                </a:solidFill>
              </a:rPr>
              <a:t>3- </a:t>
            </a:r>
            <a:r>
              <a:rPr lang="tr-TR" sz="1200" dirty="0">
                <a:solidFill>
                  <a:srgbClr val="000099"/>
                </a:solidFill>
              </a:rPr>
              <a:t>Havza alanları ve </a:t>
            </a:r>
            <a:r>
              <a:rPr lang="tr-TR" sz="1200" dirty="0">
                <a:solidFill>
                  <a:srgbClr val="C00000"/>
                </a:solidFill>
              </a:rPr>
              <a:t>tabii kaynakların tahribatı ve erozyonun önlenmesi</a:t>
            </a:r>
            <a:r>
              <a:rPr lang="tr-TR" sz="1200" u="sng" dirty="0">
                <a:solidFill>
                  <a:srgbClr val="000099"/>
                </a:solidFill>
              </a:rPr>
              <a:t>,</a:t>
            </a:r>
            <a:r>
              <a:rPr lang="tr-TR" sz="1200" dirty="0">
                <a:solidFill>
                  <a:srgbClr val="000099"/>
                </a:solidFill>
              </a:rPr>
              <a:t> bozuk havza  alanlarının ıslahı ve sürdürülebilir kullanımı. </a:t>
            </a:r>
          </a:p>
          <a:p>
            <a:pPr>
              <a:spcAft>
                <a:spcPts val="600"/>
              </a:spcAft>
            </a:pPr>
            <a:r>
              <a:rPr lang="tr-TR" sz="1200" dirty="0">
                <a:solidFill>
                  <a:srgbClr val="C00000"/>
                </a:solidFill>
              </a:rPr>
              <a:t>4- </a:t>
            </a:r>
            <a:r>
              <a:rPr lang="tr-TR" sz="1200" dirty="0">
                <a:solidFill>
                  <a:srgbClr val="000099"/>
                </a:solidFill>
              </a:rPr>
              <a:t>Havzaların </a:t>
            </a:r>
            <a:r>
              <a:rPr lang="tr-TR" sz="1200" dirty="0">
                <a:solidFill>
                  <a:srgbClr val="C00000"/>
                </a:solidFill>
              </a:rPr>
              <a:t>biyolojik çeşitliliğinin ve peyzajın korunması </a:t>
            </a:r>
            <a:r>
              <a:rPr lang="tr-TR" sz="1200" dirty="0">
                <a:solidFill>
                  <a:srgbClr val="000099"/>
                </a:solidFill>
              </a:rPr>
              <a:t>ve sürdürülebilir kullanımı. </a:t>
            </a:r>
          </a:p>
          <a:p>
            <a:pPr>
              <a:spcAft>
                <a:spcPts val="600"/>
              </a:spcAft>
            </a:pPr>
            <a:r>
              <a:rPr lang="tr-TR" sz="1200" dirty="0">
                <a:solidFill>
                  <a:srgbClr val="C00000"/>
                </a:solidFill>
              </a:rPr>
              <a:t> 5-</a:t>
            </a:r>
            <a:r>
              <a:rPr lang="tr-TR" sz="1200" dirty="0">
                <a:solidFill>
                  <a:srgbClr val="000099"/>
                </a:solidFill>
              </a:rPr>
              <a:t> Havzalarda yaşayan </a:t>
            </a:r>
            <a:r>
              <a:rPr lang="tr-TR" sz="1200" dirty="0">
                <a:solidFill>
                  <a:srgbClr val="C00000"/>
                </a:solidFill>
              </a:rPr>
              <a:t>halkın hayat kalitesinin ve refah seviyesinin yükseltilmesi.</a:t>
            </a:r>
            <a:r>
              <a:rPr lang="tr-TR" sz="1200" dirty="0">
                <a:solidFill>
                  <a:srgbClr val="000099"/>
                </a:solidFill>
              </a:rPr>
              <a:t> </a:t>
            </a:r>
          </a:p>
          <a:p>
            <a:pPr>
              <a:spcAft>
                <a:spcPts val="600"/>
              </a:spcAft>
            </a:pPr>
            <a:r>
              <a:rPr lang="tr-TR" sz="1200" dirty="0">
                <a:solidFill>
                  <a:srgbClr val="C00000"/>
                </a:solidFill>
              </a:rPr>
              <a:t>6-</a:t>
            </a:r>
            <a:r>
              <a:rPr lang="tr-TR" sz="1200" dirty="0">
                <a:solidFill>
                  <a:srgbClr val="000099"/>
                </a:solidFill>
              </a:rPr>
              <a:t> Havzalarda tabii kaynakların bozulumundan kaynaklanan </a:t>
            </a:r>
            <a:r>
              <a:rPr lang="tr-TR" sz="1200" dirty="0">
                <a:solidFill>
                  <a:srgbClr val="C00000"/>
                </a:solidFill>
              </a:rPr>
              <a:t>tabii afetler ve zararlarına karşı mücadele </a:t>
            </a:r>
            <a:r>
              <a:rPr lang="tr-TR" sz="1200" dirty="0">
                <a:solidFill>
                  <a:srgbClr val="000099"/>
                </a:solidFill>
              </a:rPr>
              <a:t>mekanizmalarının geliştirilmesi ve etkinleştirmesi.</a:t>
            </a:r>
          </a:p>
          <a:p>
            <a:r>
              <a:rPr lang="tr-TR" sz="1200" dirty="0">
                <a:solidFill>
                  <a:srgbClr val="C00000"/>
                </a:solidFill>
              </a:rPr>
              <a:t>7-</a:t>
            </a:r>
            <a:r>
              <a:rPr lang="tr-TR" sz="1200" dirty="0">
                <a:solidFill>
                  <a:srgbClr val="000099"/>
                </a:solidFill>
              </a:rPr>
              <a:t> Havza yönetimine </a:t>
            </a:r>
            <a:r>
              <a:rPr lang="tr-TR" sz="1200" dirty="0">
                <a:solidFill>
                  <a:srgbClr val="C00000"/>
                </a:solidFill>
              </a:rPr>
              <a:t>iklim değişikliğinin </a:t>
            </a:r>
            <a:r>
              <a:rPr lang="tr-TR" sz="1200" dirty="0">
                <a:solidFill>
                  <a:srgbClr val="000099"/>
                </a:solidFill>
              </a:rPr>
              <a:t>muhtemel etkilerinin ve bu etkilere uyumun dahil edilmesi ve </a:t>
            </a:r>
            <a:r>
              <a:rPr lang="tr-TR" sz="1200" dirty="0">
                <a:solidFill>
                  <a:srgbClr val="C00000"/>
                </a:solidFill>
              </a:rPr>
              <a:t>uyum</a:t>
            </a:r>
            <a:r>
              <a:rPr lang="tr-TR" sz="1200" dirty="0">
                <a:solidFill>
                  <a:srgbClr val="000099"/>
                </a:solidFill>
              </a:rPr>
              <a:t> mekanizmalarının geliştirilmes</a:t>
            </a:r>
            <a:r>
              <a:rPr lang="tr-TR" sz="1700" dirty="0">
                <a:solidFill>
                  <a:srgbClr val="000099"/>
                </a:solidFill>
              </a:rPr>
              <a:t>i.</a:t>
            </a:r>
          </a:p>
        </p:txBody>
      </p:sp>
      <p:pic>
        <p:nvPicPr>
          <p:cNvPr id="6" name="Picture 1" descr="C:\Users\user\Desktop\HPA GENEL DOSYA\AVİM HPA ETKİNLİĞİ\HPA YENİ LOGO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58148" y="357169"/>
            <a:ext cx="1052502" cy="90159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28663" y="1643050"/>
            <a:ext cx="7500991" cy="40719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1" descr="C:\Users\user\Desktop\HPA GENEL DOSYA\AVİM HPA ETKİNLİĞİ\HPA YENİ LOGO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58148" y="357169"/>
            <a:ext cx="1052502" cy="90159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z="2800" dirty="0" smtClean="0">
                <a:latin typeface="Times New Roman" pitchFamily="18" charset="0"/>
                <a:cs typeface="Times New Roman" pitchFamily="18" charset="0"/>
              </a:rPr>
              <a:t>HAVZA YÖNETİMİ </a:t>
            </a:r>
            <a:endParaRPr lang="tr-TR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 descr="http://t3.gstatic.com/images?q=tbn:ANd9GcQDz0tCfnNcee5BkRSnJ8L5Lt1Y4pPRfXQYEumpE2Wf9r7jTXZ3wO3dY0G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6357951" y="1238235"/>
            <a:ext cx="2466975" cy="2463800"/>
          </a:xfrm>
          <a:prstGeom prst="rect">
            <a:avLst/>
          </a:prstGeom>
          <a:noFill/>
          <a:ln w="9525">
            <a:solidFill>
              <a:srgbClr val="0000FF"/>
            </a:solidFill>
            <a:miter lim="800000"/>
            <a:headEnd/>
            <a:tailEnd/>
          </a:ln>
        </p:spPr>
      </p:pic>
      <p:pic>
        <p:nvPicPr>
          <p:cNvPr id="1026" name="Picture 2" descr="C:\Users\user\AppData\Roaming\Microsoft\Windows\Network Shortcuts\DFS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143373" y="1142984"/>
            <a:ext cx="2143125" cy="4800600"/>
          </a:xfrm>
          <a:prstGeom prst="rect">
            <a:avLst/>
          </a:prstGeom>
          <a:noFill/>
        </p:spPr>
      </p:pic>
      <p:pic>
        <p:nvPicPr>
          <p:cNvPr id="1027" name="Picture 3" descr="C:\Users\user\AppData\Roaming\Microsoft\Windows\Network Shortcuts\FG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7159" y="1142984"/>
            <a:ext cx="3614747" cy="4728151"/>
          </a:xfrm>
          <a:prstGeom prst="rect">
            <a:avLst/>
          </a:prstGeom>
          <a:noFill/>
        </p:spPr>
      </p:pic>
      <p:pic>
        <p:nvPicPr>
          <p:cNvPr id="1028" name="Picture 4" descr="C:\Users\user\AppData\Roaming\Microsoft\Windows\Network Shortcuts\Mikrohavza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429388" y="3810003"/>
            <a:ext cx="2393822" cy="2095515"/>
          </a:xfrm>
          <a:prstGeom prst="rect">
            <a:avLst/>
          </a:prstGeom>
          <a:noFill/>
        </p:spPr>
      </p:pic>
      <p:pic>
        <p:nvPicPr>
          <p:cNvPr id="7" name="Picture 1" descr="C:\Users\user\Desktop\HPA GENEL DOSYA\AVİM HPA ETKİNLİĞİ\HPA YENİ LOGO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858148" y="357169"/>
            <a:ext cx="1052502" cy="90159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C:\Users\user\Desktop\TEMA\dfg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43042" y="380979"/>
            <a:ext cx="5715040" cy="569363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z="3200" dirty="0" smtClean="0"/>
              <a:t>Süreç Nasıl İşleyecek </a:t>
            </a:r>
            <a:endParaRPr lang="tr-TR" sz="3200" dirty="0"/>
          </a:p>
        </p:txBody>
      </p:sp>
      <p:pic>
        <p:nvPicPr>
          <p:cNvPr id="4" name="Picture 1" descr="C:\Users\user\Desktop\HPA GENEL DOSYA\AVİM HPA ETKİNLİĞİ\HPA YENİ LOGO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58148" y="357169"/>
            <a:ext cx="1052502" cy="90159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26" name="Picture 2" descr="C:\Users\user\AppData\Roaming\Microsoft\Windows\Network Shortcuts\süreç.png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1214414" y="1142984"/>
            <a:ext cx="6377480" cy="453178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z="3200" dirty="0" smtClean="0"/>
              <a:t>Ulusal Su Planı Hazırlanıyor !</a:t>
            </a:r>
            <a:endParaRPr lang="tr-TR" sz="3200" dirty="0"/>
          </a:p>
        </p:txBody>
      </p:sp>
      <p:pic>
        <p:nvPicPr>
          <p:cNvPr id="4" name="Picture 5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 b="12192"/>
          <a:stretch>
            <a:fillRect/>
          </a:stretch>
        </p:blipFill>
        <p:spPr bwMode="auto">
          <a:xfrm>
            <a:off x="714348" y="1523987"/>
            <a:ext cx="2175852" cy="3214179"/>
          </a:xfrm>
          <a:prstGeom prst="rect">
            <a:avLst/>
          </a:prstGeom>
          <a:solidFill>
            <a:srgbClr val="00B0F0"/>
          </a:solidFill>
          <a:ln w="9525">
            <a:noFill/>
            <a:miter lim="800000"/>
            <a:headEnd/>
            <a:tailEnd/>
          </a:ln>
        </p:spPr>
      </p:pic>
      <p:sp>
        <p:nvSpPr>
          <p:cNvPr id="5" name="4 Dikdörtgen"/>
          <p:cNvSpPr/>
          <p:nvPr/>
        </p:nvSpPr>
        <p:spPr>
          <a:xfrm>
            <a:off x="3428992" y="1904990"/>
            <a:ext cx="4929222" cy="30623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tr-TR" sz="1400" dirty="0" smtClean="0">
                <a:solidFill>
                  <a:srgbClr val="0000FF"/>
                </a:solidFill>
                <a:latin typeface="Verdana" pitchFamily="34" charset="0"/>
                <a:cs typeface="Times New Roman" pitchFamily="18" charset="0"/>
              </a:rPr>
              <a:t>Su yönetiminin tüm bileşenlerini esas alacak ve ülke politikalarını yansıtacak </a:t>
            </a:r>
            <a:r>
              <a:rPr lang="tr-TR" sz="1400" b="1" dirty="0" smtClean="0">
                <a:solidFill>
                  <a:srgbClr val="0000FF"/>
                </a:solidFill>
                <a:latin typeface="Verdana" pitchFamily="34" charset="0"/>
                <a:cs typeface="Times New Roman" pitchFamily="18" charset="0"/>
              </a:rPr>
              <a:t>“Ulusal Su Planı” </a:t>
            </a:r>
            <a:r>
              <a:rPr lang="tr-TR" sz="1400" dirty="0" smtClean="0">
                <a:solidFill>
                  <a:srgbClr val="0000FF"/>
                </a:solidFill>
                <a:latin typeface="Verdana" pitchFamily="34" charset="0"/>
                <a:cs typeface="Times New Roman" pitchFamily="18" charset="0"/>
              </a:rPr>
              <a:t>hazırlanacak.</a:t>
            </a:r>
          </a:p>
          <a:p>
            <a:pPr algn="just"/>
            <a:endParaRPr lang="tr-TR" dirty="0" smtClean="0">
              <a:solidFill>
                <a:srgbClr val="0000FF"/>
              </a:solidFill>
              <a:latin typeface="Verdana" pitchFamily="34" charset="0"/>
              <a:cs typeface="Times New Roman" pitchFamily="18" charset="0"/>
            </a:endParaRPr>
          </a:p>
          <a:p>
            <a:pPr algn="just"/>
            <a:r>
              <a:rPr lang="tr-TR" sz="1400" b="1" dirty="0" smtClean="0">
                <a:solidFill>
                  <a:srgbClr val="0000FF"/>
                </a:solidFill>
                <a:latin typeface="Verdana" pitchFamily="34" charset="0"/>
              </a:rPr>
              <a:t>Ulusal su planı</a:t>
            </a:r>
          </a:p>
          <a:p>
            <a:pPr algn="just"/>
            <a:r>
              <a:rPr lang="tr-TR" sz="1100" dirty="0" smtClean="0">
                <a:solidFill>
                  <a:srgbClr val="0000FF"/>
                </a:solidFill>
                <a:latin typeface="Verdana" pitchFamily="34" charset="0"/>
              </a:rPr>
              <a:t>MADDE 6- (1) Bakanlıkça, </a:t>
            </a:r>
            <a:r>
              <a:rPr lang="tr-TR" sz="1100" u="sng" dirty="0" smtClean="0">
                <a:solidFill>
                  <a:srgbClr val="0000FF"/>
                </a:solidFill>
                <a:latin typeface="Verdana" pitchFamily="34" charset="0"/>
              </a:rPr>
              <a:t>su kaynaklarının miktar ve kalite açısından mevcut ve  gelecekteki durumu dikkate alınarak</a:t>
            </a:r>
            <a:r>
              <a:rPr lang="tr-TR" sz="1100" b="1" dirty="0" smtClean="0">
                <a:solidFill>
                  <a:srgbClr val="0000FF"/>
                </a:solidFill>
                <a:latin typeface="Verdana" pitchFamily="34" charset="0"/>
              </a:rPr>
              <a:t>; sosyal, ekonomik ve ekolojik*</a:t>
            </a:r>
            <a:r>
              <a:rPr lang="tr-TR" sz="1100" dirty="0" smtClean="0">
                <a:solidFill>
                  <a:srgbClr val="0000FF"/>
                </a:solidFill>
                <a:latin typeface="Verdana" pitchFamily="34" charset="0"/>
              </a:rPr>
              <a:t> ihtiyaçları </a:t>
            </a:r>
            <a:r>
              <a:rPr lang="tr-TR" sz="1100" dirty="0" smtClean="0">
                <a:solidFill>
                  <a:srgbClr val="FF0000"/>
                </a:solidFill>
                <a:latin typeface="Verdana" pitchFamily="34" charset="0"/>
              </a:rPr>
              <a:t>(bu kavramlar arasında denge gözeterek)  </a:t>
            </a:r>
            <a:r>
              <a:rPr lang="tr-TR" sz="1100" dirty="0" smtClean="0">
                <a:solidFill>
                  <a:srgbClr val="0000FF"/>
                </a:solidFill>
                <a:latin typeface="Verdana" pitchFamily="34" charset="0"/>
              </a:rPr>
              <a:t>karşılayacak bir Ulusal Su Planı hazırlanır. Bu plan, Yüksek Planlama Kurulu kararı ile yürürlüğe girer ve  ihtiyaç olması durumunda güncellenir</a:t>
            </a:r>
            <a:r>
              <a:rPr lang="tr-TR" dirty="0" smtClean="0">
                <a:solidFill>
                  <a:srgbClr val="0000FF"/>
                </a:solidFill>
                <a:latin typeface="Verdana" pitchFamily="34" charset="0"/>
              </a:rPr>
              <a:t>.</a:t>
            </a:r>
          </a:p>
          <a:p>
            <a:pPr algn="just"/>
            <a:endParaRPr lang="tr-TR" dirty="0" smtClean="0">
              <a:solidFill>
                <a:srgbClr val="0000FF"/>
              </a:solidFill>
              <a:latin typeface="Verdana" pitchFamily="34" charset="0"/>
            </a:endParaRPr>
          </a:p>
          <a:p>
            <a:pPr algn="just"/>
            <a:r>
              <a:rPr lang="tr-TR" sz="1000" dirty="0" smtClean="0">
                <a:solidFill>
                  <a:srgbClr val="0000FF"/>
                </a:solidFill>
                <a:latin typeface="Verdana" pitchFamily="34" charset="0"/>
              </a:rPr>
              <a:t>(*)</a:t>
            </a:r>
            <a:r>
              <a:rPr lang="tr-TR" dirty="0" smtClean="0">
                <a:solidFill>
                  <a:srgbClr val="0000FF"/>
                </a:solidFill>
                <a:latin typeface="Verdana" pitchFamily="34" charset="0"/>
              </a:rPr>
              <a:t> </a:t>
            </a:r>
            <a:r>
              <a:rPr lang="tr-TR" sz="1000" dirty="0" smtClean="0">
                <a:solidFill>
                  <a:srgbClr val="0000FF"/>
                </a:solidFill>
                <a:latin typeface="Verdana" pitchFamily="34" charset="0"/>
              </a:rPr>
              <a:t>Bu hedefler arasında denge kurulması esasına dayalı kalkınma </a:t>
            </a:r>
            <a:r>
              <a:rPr lang="tr-TR" sz="1000" b="1" dirty="0" smtClean="0">
                <a:solidFill>
                  <a:srgbClr val="0000FF"/>
                </a:solidFill>
                <a:latin typeface="Verdana" pitchFamily="34" charset="0"/>
              </a:rPr>
              <a:t>“sürdürülebilir kalkınma” </a:t>
            </a:r>
            <a:r>
              <a:rPr lang="tr-TR" sz="1000" dirty="0" smtClean="0">
                <a:solidFill>
                  <a:srgbClr val="0000FF"/>
                </a:solidFill>
                <a:latin typeface="Verdana" pitchFamily="34" charset="0"/>
              </a:rPr>
              <a:t>dır </a:t>
            </a:r>
            <a:endParaRPr lang="tr-TR" sz="1000" dirty="0">
              <a:solidFill>
                <a:srgbClr val="0000FF"/>
              </a:solidFill>
              <a:latin typeface="Verdana" pitchFamily="34" charset="0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z="3200" dirty="0" smtClean="0">
                <a:latin typeface="Times New Roman" pitchFamily="18" charset="0"/>
                <a:cs typeface="Times New Roman" pitchFamily="18" charset="0"/>
              </a:rPr>
              <a:t>İspanya’da </a:t>
            </a:r>
            <a:r>
              <a:rPr lang="tr-TR" sz="3200" dirty="0" err="1" smtClean="0">
                <a:latin typeface="Times New Roman" pitchFamily="18" charset="0"/>
                <a:cs typeface="Times New Roman" pitchFamily="18" charset="0"/>
              </a:rPr>
              <a:t>Ebro</a:t>
            </a:r>
            <a:r>
              <a:rPr lang="tr-TR" sz="3200" dirty="0" smtClean="0">
                <a:latin typeface="Times New Roman" pitchFamily="18" charset="0"/>
                <a:cs typeface="Times New Roman" pitchFamily="18" charset="0"/>
              </a:rPr>
              <a:t> Nehir Havzası Yönetimi </a:t>
            </a:r>
            <a:endParaRPr lang="tr-TR" sz="3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1" descr="C:\Users\user\Desktop\HPA GENEL DOSYA\AVİM HPA ETKİNLİĞİ\HPA YENİ LOGO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58148" y="357169"/>
            <a:ext cx="1052502" cy="90159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1507" name="Picture 3" descr="C:\Users\user\Desktop\EBRO RIVER BASIN\11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3" y="1238235"/>
            <a:ext cx="6003925" cy="5107516"/>
          </a:xfrm>
          <a:prstGeom prst="rect">
            <a:avLst/>
          </a:prstGeom>
          <a:noFill/>
        </p:spPr>
      </p:pic>
      <p:pic>
        <p:nvPicPr>
          <p:cNvPr id="8" name="Picture 2" descr="C:\Users\user\Desktop\EBRO RIVER BASIN\Resim2.png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29389" y="1238235"/>
            <a:ext cx="2193985" cy="2226731"/>
          </a:xfrm>
          <a:prstGeom prst="rect">
            <a:avLst/>
          </a:prstGeom>
          <a:noFill/>
        </p:spPr>
      </p:pic>
      <p:pic>
        <p:nvPicPr>
          <p:cNvPr id="21508" name="Picture 4" descr="C:\Users\user\Desktop\EBRO RIVER BASIN\Resim3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357950" y="3619502"/>
            <a:ext cx="2465980" cy="247651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z="3200" dirty="0" err="1" smtClean="0"/>
              <a:t>Ebro</a:t>
            </a:r>
            <a:r>
              <a:rPr lang="tr-TR" sz="3200" dirty="0" smtClean="0"/>
              <a:t> ( İspanya) Nehir Havzası Yönetimi </a:t>
            </a:r>
            <a:endParaRPr lang="tr-TR" sz="3200" dirty="0"/>
          </a:p>
        </p:txBody>
      </p:sp>
      <p:pic>
        <p:nvPicPr>
          <p:cNvPr id="4" name="Picture 1" descr="C:\Users\user\Desktop\HPA GENEL DOSYA\AVİM HPA ETKİNLİĞİ\HPA YENİ LOGO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58148" y="357169"/>
            <a:ext cx="1052502" cy="90159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2530" name="Picture 2" descr="C:\Users\user\Desktop\EBRO RIVER BASIN\Resim7.png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500035" y="1523987"/>
            <a:ext cx="4973121" cy="4531784"/>
          </a:xfrm>
          <a:prstGeom prst="rect">
            <a:avLst/>
          </a:prstGeom>
          <a:noFill/>
        </p:spPr>
      </p:pic>
      <p:pic>
        <p:nvPicPr>
          <p:cNvPr id="22531" name="Picture 3" descr="C:\Users\user\Desktop\EBRO RIVER BASIN\Resim6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572132" y="1904989"/>
            <a:ext cx="3382676" cy="337820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dunya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428596" y="1500175"/>
            <a:ext cx="8229600" cy="4114800"/>
          </a:xfrm>
          <a:prstGeom prst="rect">
            <a:avLst/>
          </a:prstGeom>
          <a:ln/>
          <a:effectLst>
            <a:outerShdw blurRad="1270000" dist="50800" dir="5400000" algn="ctr" rotWithShape="0">
              <a:srgbClr val="000000"/>
            </a:outerShdw>
          </a:effectLst>
        </p:spPr>
      </p:pic>
      <p:pic>
        <p:nvPicPr>
          <p:cNvPr id="3" name="Picture 1" descr="C:\Users\user\Desktop\HPA GENEL DOSYA\AVİM HPA ETKİNLİĞİ\HPA YENİ LOGO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58148" y="357169"/>
            <a:ext cx="1052502" cy="90159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 descr="C:\Users\user\Desktop\HPA GENEL DOSYA\AVİM HPA ETKİNLİĞİ\HPA YENİ LOGO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58148" y="357169"/>
            <a:ext cx="1052502" cy="90159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3554" name="Picture 2" descr="C:\Users\user\Desktop\EBRO RIVER BASIN\Resim8.png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428596" y="857232"/>
            <a:ext cx="3027007" cy="2286016"/>
          </a:xfrm>
          <a:prstGeom prst="rect">
            <a:avLst/>
          </a:prstGeom>
          <a:noFill/>
        </p:spPr>
      </p:pic>
      <p:pic>
        <p:nvPicPr>
          <p:cNvPr id="23555" name="Picture 3" descr="C:\Users\user\Desktop\EBRO RIVER BASIN\Resim9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8596" y="3238499"/>
            <a:ext cx="3164724" cy="3111501"/>
          </a:xfrm>
          <a:prstGeom prst="rect">
            <a:avLst/>
          </a:prstGeom>
          <a:noFill/>
        </p:spPr>
      </p:pic>
      <p:pic>
        <p:nvPicPr>
          <p:cNvPr id="23558" name="Picture 6" descr="C:\Users\user\Desktop\EBRO RIVER BASIN\Resim12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714745" y="4476758"/>
            <a:ext cx="1886437" cy="1885943"/>
          </a:xfrm>
          <a:prstGeom prst="rect">
            <a:avLst/>
          </a:prstGeom>
          <a:noFill/>
        </p:spPr>
      </p:pic>
      <p:pic>
        <p:nvPicPr>
          <p:cNvPr id="23559" name="Picture 7" descr="C:\Users\user\Desktop\EBRO RIVER BASIN\Resim13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643570" y="4476759"/>
            <a:ext cx="2071702" cy="1896680"/>
          </a:xfrm>
          <a:prstGeom prst="rect">
            <a:avLst/>
          </a:prstGeom>
          <a:noFill/>
        </p:spPr>
      </p:pic>
      <p:pic>
        <p:nvPicPr>
          <p:cNvPr id="11" name="Picture 2" descr="C:\Users\user\Desktop\EBRO RIVER BASIN\Resim14.png"/>
          <p:cNvPicPr>
            <a:picLocks noChangeAspect="1" noChangeArrowheads="1"/>
          </p:cNvPicPr>
          <p:nvPr/>
        </p:nvPicPr>
        <p:blipFill>
          <a:blip r:embed="rId7"/>
          <a:stretch>
            <a:fillRect/>
          </a:stretch>
        </p:blipFill>
        <p:spPr bwMode="auto">
          <a:xfrm>
            <a:off x="3643307" y="785793"/>
            <a:ext cx="4017267" cy="3500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7 Başlık"/>
          <p:cNvSpPr>
            <a:spLocks noGrp="1"/>
          </p:cNvSpPr>
          <p:nvPr>
            <p:ph type="title"/>
          </p:nvPr>
        </p:nvSpPr>
        <p:spPr>
          <a:xfrm>
            <a:off x="457206" y="273050"/>
            <a:ext cx="3614729" cy="774684"/>
          </a:xfrm>
        </p:spPr>
        <p:txBody>
          <a:bodyPr/>
          <a:lstStyle/>
          <a:p>
            <a:r>
              <a:rPr lang="tr-TR" sz="2400" dirty="0" smtClean="0"/>
              <a:t>Su Konseyi  (93 Üyeli)</a:t>
            </a:r>
            <a:endParaRPr lang="tr-TR" sz="2400" dirty="0"/>
          </a:p>
        </p:txBody>
      </p:sp>
      <p:sp>
        <p:nvSpPr>
          <p:cNvPr id="17" name="16 Metin Yer Tutucusu"/>
          <p:cNvSpPr>
            <a:spLocks noGrp="1"/>
          </p:cNvSpPr>
          <p:nvPr>
            <p:ph type="body" sz="half" idx="2"/>
          </p:nvPr>
        </p:nvSpPr>
        <p:spPr>
          <a:xfrm>
            <a:off x="500035" y="1333486"/>
            <a:ext cx="3008313" cy="5078433"/>
          </a:xfrm>
        </p:spPr>
        <p:txBody>
          <a:bodyPr/>
          <a:lstStyle/>
          <a:p>
            <a:pPr lvl="0">
              <a:buFont typeface="Arial" pitchFamily="34" charset="0"/>
              <a:buChar char="•"/>
            </a:pPr>
            <a:r>
              <a:rPr lang="tr-TR" sz="1200" b="1" dirty="0" smtClean="0">
                <a:latin typeface="Times New Roman" pitchFamily="18" charset="0"/>
                <a:cs typeface="Times New Roman" pitchFamily="18" charset="0"/>
              </a:rPr>
              <a:t>Çeşitli Bakanlıklardan 15  temsilci</a:t>
            </a:r>
          </a:p>
          <a:p>
            <a:pPr lvl="0">
              <a:buFont typeface="Arial" pitchFamily="34" charset="0"/>
              <a:buChar char="•"/>
            </a:pPr>
            <a:r>
              <a:rPr lang="tr-TR" sz="1200" b="1" dirty="0" smtClean="0">
                <a:latin typeface="Times New Roman" pitchFamily="18" charset="0"/>
                <a:cs typeface="Times New Roman" pitchFamily="18" charset="0"/>
              </a:rPr>
              <a:t>Nehir havza Yönetiminden 5 temsilci</a:t>
            </a:r>
          </a:p>
          <a:p>
            <a:pPr lvl="0">
              <a:buFont typeface="Arial" pitchFamily="34" charset="0"/>
              <a:buChar char="•"/>
            </a:pPr>
            <a:r>
              <a:rPr lang="tr-TR" sz="1200" b="1" dirty="0" err="1" smtClean="0">
                <a:latin typeface="Times New Roman" pitchFamily="18" charset="0"/>
                <a:cs typeface="Times New Roman" pitchFamily="18" charset="0"/>
              </a:rPr>
              <a:t>Ebro</a:t>
            </a:r>
            <a:r>
              <a:rPr lang="tr-TR" sz="1200" b="1" dirty="0" smtClean="0">
                <a:latin typeface="Times New Roman" pitchFamily="18" charset="0"/>
                <a:cs typeface="Times New Roman" pitchFamily="18" charset="0"/>
              </a:rPr>
              <a:t> nehir Havzası içinde yer alan otonom yönetimlerinden 34 üye </a:t>
            </a:r>
          </a:p>
          <a:p>
            <a:pPr lvl="0">
              <a:buFont typeface="Arial" pitchFamily="34" charset="0"/>
              <a:buChar char="•"/>
            </a:pPr>
            <a:r>
              <a:rPr lang="tr-TR" sz="1200" b="1" dirty="0" smtClean="0">
                <a:latin typeface="Times New Roman" pitchFamily="18" charset="0"/>
                <a:cs typeface="Times New Roman" pitchFamily="18" charset="0"/>
              </a:rPr>
              <a:t>Yerel yönetim  kurumlarını temsilen  3 üye </a:t>
            </a:r>
          </a:p>
          <a:p>
            <a:pPr lvl="0">
              <a:buFont typeface="Arial" pitchFamily="34" charset="0"/>
              <a:buChar char="•"/>
            </a:pPr>
            <a:r>
              <a:rPr lang="tr-TR" sz="1200" b="1" dirty="0" smtClean="0">
                <a:latin typeface="Times New Roman" pitchFamily="18" charset="0"/>
                <a:cs typeface="Times New Roman" pitchFamily="18" charset="0"/>
              </a:rPr>
              <a:t>Su kullanıcılarını ,(</a:t>
            </a:r>
            <a:r>
              <a:rPr lang="tr-TR" sz="1200" b="1" dirty="0" err="1" smtClean="0">
                <a:latin typeface="Times New Roman" pitchFamily="18" charset="0"/>
                <a:cs typeface="Times New Roman" pitchFamily="18" charset="0"/>
              </a:rPr>
              <a:t>hidroenerji</a:t>
            </a:r>
            <a:r>
              <a:rPr lang="tr-TR" sz="1200" b="1" dirty="0" smtClean="0">
                <a:latin typeface="Times New Roman" pitchFamily="18" charset="0"/>
                <a:cs typeface="Times New Roman" pitchFamily="18" charset="0"/>
              </a:rPr>
              <a:t> üreticilerini,sulama  örgütleri, diğer su kullanan kuruluşları) </a:t>
            </a:r>
            <a:r>
              <a:rPr lang="tr-TR" sz="1200" b="1" dirty="0" err="1" smtClean="0">
                <a:latin typeface="Times New Roman" pitchFamily="18" charset="0"/>
                <a:cs typeface="Times New Roman" pitchFamily="18" charset="0"/>
              </a:rPr>
              <a:t>nı</a:t>
            </a:r>
            <a:r>
              <a:rPr lang="tr-TR" sz="1200" b="1" dirty="0" smtClean="0">
                <a:latin typeface="Times New Roman" pitchFamily="18" charset="0"/>
                <a:cs typeface="Times New Roman" pitchFamily="18" charset="0"/>
              </a:rPr>
              <a:t> temsilen 32 üye </a:t>
            </a:r>
          </a:p>
          <a:p>
            <a:pPr lvl="0">
              <a:buFont typeface="Arial" pitchFamily="34" charset="0"/>
              <a:buChar char="•"/>
            </a:pPr>
            <a:r>
              <a:rPr lang="tr-TR" sz="1200" b="1" dirty="0" smtClean="0">
                <a:latin typeface="Times New Roman" pitchFamily="18" charset="0"/>
                <a:cs typeface="Times New Roman" pitchFamily="18" charset="0"/>
              </a:rPr>
              <a:t>Ziraat odalarını temsilen 2 üye </a:t>
            </a:r>
          </a:p>
          <a:p>
            <a:pPr lvl="0">
              <a:buFont typeface="Arial" pitchFamily="34" charset="0"/>
              <a:buChar char="•"/>
            </a:pPr>
            <a:r>
              <a:rPr lang="tr-TR" sz="1200" b="1" dirty="0" smtClean="0">
                <a:latin typeface="Times New Roman" pitchFamily="18" charset="0"/>
                <a:cs typeface="Times New Roman" pitchFamily="18" charset="0"/>
              </a:rPr>
              <a:t>Çevre kuruluşlarını temsilen 2 üye </a:t>
            </a:r>
          </a:p>
          <a:p>
            <a:pPr lvl="0">
              <a:buFont typeface="Arial" pitchFamily="34" charset="0"/>
              <a:buChar char="•"/>
            </a:pPr>
            <a:r>
              <a:rPr lang="tr-TR" sz="1200" b="1" dirty="0" smtClean="0">
                <a:latin typeface="Times New Roman" pitchFamily="18" charset="0"/>
                <a:cs typeface="Times New Roman" pitchFamily="18" charset="0"/>
              </a:rPr>
              <a:t>İş adamları örgütünden 1 üye </a:t>
            </a:r>
          </a:p>
          <a:p>
            <a:pPr lvl="0">
              <a:buFont typeface="Arial" pitchFamily="34" charset="0"/>
              <a:buChar char="•"/>
            </a:pPr>
            <a:r>
              <a:rPr lang="tr-TR" sz="1200" b="1" dirty="0" smtClean="0">
                <a:latin typeface="Times New Roman" pitchFamily="18" charset="0"/>
                <a:cs typeface="Times New Roman" pitchFamily="18" charset="0"/>
              </a:rPr>
              <a:t>Sendikalardan 1 üye </a:t>
            </a:r>
          </a:p>
          <a:p>
            <a:pPr lvl="0">
              <a:buFont typeface="Arial" pitchFamily="34" charset="0"/>
              <a:buChar char="•"/>
            </a:pPr>
            <a:r>
              <a:rPr lang="tr-TR" sz="1200" b="1" dirty="0" smtClean="0">
                <a:latin typeface="Times New Roman" pitchFamily="18" charset="0"/>
                <a:cs typeface="Times New Roman" pitchFamily="18" charset="0"/>
              </a:rPr>
              <a:t>Rekreasyon kullanıcılarını temsilen 2 gözlemci üye </a:t>
            </a:r>
          </a:p>
          <a:p>
            <a:pPr lvl="0">
              <a:buFont typeface="Arial" pitchFamily="34" charset="0"/>
              <a:buChar char="•"/>
            </a:pPr>
            <a:r>
              <a:rPr lang="tr-TR" sz="1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Ebro</a:t>
            </a:r>
            <a:r>
              <a:rPr lang="tr-TR" sz="1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Nehri Havzasında 2000  su kullanıcı</a:t>
            </a:r>
          </a:p>
          <a:p>
            <a:pPr lvl="0">
              <a:buFont typeface="Arial" pitchFamily="34" charset="0"/>
              <a:buChar char="•"/>
            </a:pPr>
            <a:r>
              <a:rPr lang="tr-TR" sz="1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Kuruluşu yer alıyor.</a:t>
            </a:r>
          </a:p>
          <a:p>
            <a:pPr lvl="0">
              <a:buFont typeface="Arial" pitchFamily="34" charset="0"/>
              <a:buChar char="•"/>
            </a:pPr>
            <a:endParaRPr lang="tr-TR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>
              <a:buFont typeface="Arial" pitchFamily="34" charset="0"/>
              <a:buChar char="•"/>
            </a:pPr>
            <a:endParaRPr lang="tr-TR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>
              <a:buFont typeface="Arial" pitchFamily="34" charset="0"/>
              <a:buChar char="•"/>
            </a:pPr>
            <a:endParaRPr lang="tr-TR" sz="1000" b="1" dirty="0" smtClean="0"/>
          </a:p>
          <a:p>
            <a:pPr lvl="0">
              <a:buFont typeface="Arial" pitchFamily="34" charset="0"/>
              <a:buChar char="•"/>
            </a:pPr>
            <a:endParaRPr lang="tr-TR" sz="1000" b="1" dirty="0" smtClean="0"/>
          </a:p>
          <a:p>
            <a:endParaRPr lang="tr-TR" dirty="0"/>
          </a:p>
        </p:txBody>
      </p:sp>
      <p:pic>
        <p:nvPicPr>
          <p:cNvPr id="4" name="Picture 1" descr="C:\Users\user\Desktop\HPA GENEL DOSYA\AVİM HPA ETKİNLİĞİ\HPA YENİ LOGO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58148" y="357169"/>
            <a:ext cx="1052502" cy="90159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Picture 5" descr="C:\Users\user\Desktop\EBRO RIVER BASIN\Resim11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29058" y="1404320"/>
            <a:ext cx="4643470" cy="460428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z="2800" dirty="0" smtClean="0"/>
              <a:t>İspanya’da Bölgeler Arasında Su Gerilimi</a:t>
            </a:r>
            <a:endParaRPr lang="tr-TR" sz="2800" dirty="0"/>
          </a:p>
        </p:txBody>
      </p:sp>
      <p:sp>
        <p:nvSpPr>
          <p:cNvPr id="5" name="4 Metin Yer Tutucusu"/>
          <p:cNvSpPr>
            <a:spLocks noGrp="1"/>
          </p:cNvSpPr>
          <p:nvPr>
            <p:ph type="body" sz="half" idx="1"/>
          </p:nvPr>
        </p:nvSpPr>
        <p:spPr>
          <a:xfrm>
            <a:off x="571472" y="1047734"/>
            <a:ext cx="4038600" cy="4530725"/>
          </a:xfrm>
        </p:spPr>
        <p:txBody>
          <a:bodyPr/>
          <a:lstStyle/>
          <a:p>
            <a:r>
              <a:rPr lang="tr-TR" sz="1400" dirty="0" smtClean="0">
                <a:latin typeface="Times New Roman" pitchFamily="18" charset="0"/>
                <a:cs typeface="Times New Roman" pitchFamily="18" charset="0"/>
              </a:rPr>
              <a:t>2001 yılında Ulusal Su Planına </a:t>
            </a:r>
            <a:r>
              <a:rPr lang="tr-TR" sz="1400" dirty="0" err="1" smtClean="0">
                <a:latin typeface="Times New Roman" pitchFamily="18" charset="0"/>
                <a:cs typeface="Times New Roman" pitchFamily="18" charset="0"/>
              </a:rPr>
              <a:t>Ebro</a:t>
            </a:r>
            <a:r>
              <a:rPr lang="tr-TR" sz="1400" dirty="0" smtClean="0">
                <a:latin typeface="Times New Roman" pitchFamily="18" charset="0"/>
                <a:cs typeface="Times New Roman" pitchFamily="18" charset="0"/>
              </a:rPr>
              <a:t> nehrinden </a:t>
            </a:r>
            <a:r>
              <a:rPr lang="tr-TR" sz="1400" dirty="0" err="1" smtClean="0">
                <a:latin typeface="Times New Roman" pitchFamily="18" charset="0"/>
                <a:cs typeface="Times New Roman" pitchFamily="18" charset="0"/>
              </a:rPr>
              <a:t>havzalararası</a:t>
            </a:r>
            <a:r>
              <a:rPr lang="tr-TR" sz="1400" dirty="0" smtClean="0">
                <a:latin typeface="Times New Roman" pitchFamily="18" charset="0"/>
                <a:cs typeface="Times New Roman" pitchFamily="18" charset="0"/>
              </a:rPr>
              <a:t> su transferi  ilave edildi </a:t>
            </a:r>
          </a:p>
          <a:p>
            <a:r>
              <a:rPr lang="tr-TR" sz="1400" dirty="0" err="1" smtClean="0">
                <a:latin typeface="Times New Roman" pitchFamily="18" charset="0"/>
                <a:cs typeface="Times New Roman" pitchFamily="18" charset="0"/>
              </a:rPr>
              <a:t>Katalonya</a:t>
            </a:r>
            <a:r>
              <a:rPr lang="tr-TR" sz="1400" dirty="0" smtClean="0">
                <a:latin typeface="Times New Roman" pitchFamily="18" charset="0"/>
                <a:cs typeface="Times New Roman" pitchFamily="18" charset="0"/>
              </a:rPr>
              <a:t> ve </a:t>
            </a:r>
            <a:r>
              <a:rPr lang="tr-TR" sz="1400" dirty="0" err="1" smtClean="0">
                <a:latin typeface="Times New Roman" pitchFamily="18" charset="0"/>
                <a:cs typeface="Times New Roman" pitchFamily="18" charset="0"/>
              </a:rPr>
              <a:t>Aragon</a:t>
            </a:r>
            <a:r>
              <a:rPr lang="tr-TR" sz="1400" dirty="0" smtClean="0">
                <a:latin typeface="Times New Roman" pitchFamily="18" charset="0"/>
                <a:cs typeface="Times New Roman" pitchFamily="18" charset="0"/>
              </a:rPr>
              <a:t>  yönetimleri bu projeye karşı çıktılar. Gösteriler başladı.</a:t>
            </a:r>
          </a:p>
          <a:p>
            <a:r>
              <a:rPr lang="tr-TR" sz="1400" dirty="0" smtClean="0">
                <a:latin typeface="Times New Roman" pitchFamily="18" charset="0"/>
                <a:cs typeface="Times New Roman" pitchFamily="18" charset="0"/>
              </a:rPr>
              <a:t>2004 yılında iktidar değişince Ulusal Su Planını değiştirdi. </a:t>
            </a:r>
            <a:r>
              <a:rPr lang="tr-TR" sz="1400" dirty="0" err="1" smtClean="0">
                <a:latin typeface="Times New Roman" pitchFamily="18" charset="0"/>
                <a:cs typeface="Times New Roman" pitchFamily="18" charset="0"/>
              </a:rPr>
              <a:t>Ebro</a:t>
            </a:r>
            <a:r>
              <a:rPr lang="tr-TR" sz="1400" dirty="0" smtClean="0">
                <a:latin typeface="Times New Roman" pitchFamily="18" charset="0"/>
                <a:cs typeface="Times New Roman" pitchFamily="18" charset="0"/>
              </a:rPr>
              <a:t> nehrinden su transferi projesi yerine yeni bir su yönetimi benimsendi</a:t>
            </a:r>
          </a:p>
          <a:p>
            <a:pPr>
              <a:buNone/>
            </a:pPr>
            <a:r>
              <a:rPr lang="tr-TR" sz="1400" dirty="0" smtClean="0"/>
              <a:t> </a:t>
            </a:r>
          </a:p>
          <a:p>
            <a:endParaRPr lang="tr-TR" dirty="0"/>
          </a:p>
        </p:txBody>
      </p:sp>
      <p:pic>
        <p:nvPicPr>
          <p:cNvPr id="4" name="Picture 1" descr="C:\Users\user\Desktop\HPA GENEL DOSYA\AVİM HPA ETKİNLİĞİ\HPA YENİ LOGO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58148" y="357169"/>
            <a:ext cx="1052502" cy="90159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1506" name="Picture 2" descr="C:\Users\user\AppData\Roaming\Microsoft\Windows\Network Shortcuts\ebro tranfer.pn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5357818" y="1071546"/>
            <a:ext cx="2571767" cy="2248009"/>
          </a:xfrm>
          <a:prstGeom prst="rect">
            <a:avLst/>
          </a:prstGeom>
          <a:noFill/>
        </p:spPr>
      </p:pic>
      <p:pic>
        <p:nvPicPr>
          <p:cNvPr id="21507" name="Picture 3" descr="C:\Users\user\AppData\Roaming\Microsoft\Windows\Network Shortcuts\ispanya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357818" y="3500438"/>
            <a:ext cx="2714644" cy="2492911"/>
          </a:xfrm>
          <a:prstGeom prst="rect">
            <a:avLst/>
          </a:prstGeom>
          <a:noFill/>
        </p:spPr>
      </p:pic>
      <p:pic>
        <p:nvPicPr>
          <p:cNvPr id="21508" name="Picture 4" descr="C:\Users\user\AppData\Roaming\Microsoft\Windows\Network Shortcuts\Ulusal Su Planı ispanya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42910" y="3238499"/>
            <a:ext cx="4357718" cy="281984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etin Yer Tutucusu"/>
          <p:cNvSpPr>
            <a:spLocks noGrp="1"/>
          </p:cNvSpPr>
          <p:nvPr>
            <p:ph type="body" sz="half" idx="1"/>
          </p:nvPr>
        </p:nvSpPr>
        <p:spPr>
          <a:xfrm>
            <a:off x="357158" y="1523963"/>
            <a:ext cx="4038600" cy="5334037"/>
          </a:xfrm>
        </p:spPr>
        <p:txBody>
          <a:bodyPr/>
          <a:lstStyle/>
          <a:p>
            <a:r>
              <a:rPr lang="tr-TR" sz="1200" dirty="0" smtClean="0">
                <a:latin typeface="Times New Roman" pitchFamily="18" charset="0"/>
                <a:cs typeface="Times New Roman" pitchFamily="18" charset="0"/>
              </a:rPr>
              <a:t>Hükümet  bölge için yeni su yönetimi planında (AGUA) su transferi yerine deniz suyu arıtımı tesisleri  önerdi. Bu tesislerin çevre ye daha duyarlı olduğunu düşünerek  bu kararı aldı.</a:t>
            </a:r>
          </a:p>
          <a:p>
            <a:r>
              <a:rPr lang="tr-TR" sz="1200" dirty="0" smtClean="0">
                <a:latin typeface="Times New Roman" pitchFamily="18" charset="0"/>
                <a:cs typeface="Times New Roman" pitchFamily="18" charset="0"/>
              </a:rPr>
              <a:t>Ancak deniz suyu arıtma tesisleri de  en az diğeri kadar ekosisteme zarar verdi.2004 yılında ulusal Su Planında değişiklik yapıldı</a:t>
            </a:r>
          </a:p>
          <a:p>
            <a:r>
              <a:rPr lang="tr-TR" sz="1200" dirty="0" smtClean="0">
                <a:latin typeface="Times New Roman" pitchFamily="18" charset="0"/>
                <a:cs typeface="Times New Roman" pitchFamily="18" charset="0"/>
              </a:rPr>
              <a:t>Su ihtiyacı olan bölgede suyun geri kazanımı,suyun verimli kullanımı ve su temini altyapısında yenileme yapılarak sorun çözülmeye çalışıldı.</a:t>
            </a:r>
          </a:p>
          <a:p>
            <a:r>
              <a:rPr lang="tr-TR" sz="1200" dirty="0" smtClean="0">
                <a:latin typeface="Times New Roman" pitchFamily="18" charset="0"/>
                <a:cs typeface="Times New Roman" pitchFamily="18" charset="0"/>
              </a:rPr>
              <a:t>Su transferi projesinin maliyeti 4,3 milyar Euro,</a:t>
            </a:r>
          </a:p>
          <a:p>
            <a:r>
              <a:rPr lang="tr-TR" sz="1200" dirty="0" smtClean="0">
                <a:latin typeface="Times New Roman" pitchFamily="18" charset="0"/>
                <a:cs typeface="Times New Roman" pitchFamily="18" charset="0"/>
              </a:rPr>
              <a:t>AGUA yeni  su yönetimi planının maliyeti ise 3,9 Milyar Euro oldu.</a:t>
            </a:r>
          </a:p>
          <a:p>
            <a:r>
              <a:rPr lang="tr-TR" sz="1200" dirty="0" smtClean="0">
                <a:latin typeface="Times New Roman" pitchFamily="18" charset="0"/>
                <a:cs typeface="Times New Roman" pitchFamily="18" charset="0"/>
              </a:rPr>
              <a:t>AGUA kapsamında 8 deniz suyu arıtma tesisinden sadece 1 tanesi inşa edildi. O da yaklaşık %45  kapasiteyle çalışıyor. ( 3 milyon m3 /yıl) </a:t>
            </a:r>
            <a:endParaRPr lang="tr-TR" sz="1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1506" name="Picture 2" descr="C:\Users\user\AppData\Roaming\Microsoft\Windows\Network Shortcuts\s.pn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429124" y="380979"/>
            <a:ext cx="4038600" cy="2349847"/>
          </a:xfrm>
          <a:prstGeom prst="rect">
            <a:avLst/>
          </a:prstGeom>
          <a:noFill/>
        </p:spPr>
      </p:pic>
      <p:pic>
        <p:nvPicPr>
          <p:cNvPr id="6" name="6 Imagen" descr="mapaDesala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14943" y="2762246"/>
            <a:ext cx="2376503" cy="32871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1 Başlık"/>
          <p:cNvSpPr>
            <a:spLocks noGrp="1"/>
          </p:cNvSpPr>
          <p:nvPr>
            <p:ph type="title"/>
          </p:nvPr>
        </p:nvSpPr>
        <p:spPr>
          <a:xfrm>
            <a:off x="457200" y="277817"/>
            <a:ext cx="8229600" cy="1139825"/>
          </a:xfrm>
        </p:spPr>
        <p:txBody>
          <a:bodyPr/>
          <a:lstStyle/>
          <a:p>
            <a:r>
              <a:rPr lang="tr-TR" sz="2800" b="1" dirty="0" smtClean="0"/>
              <a:t>İspanya’da Bölgeler Arasında Su Gerilimi</a:t>
            </a:r>
            <a:br>
              <a:rPr lang="tr-TR" sz="2800" b="1" dirty="0" smtClean="0"/>
            </a:br>
            <a:r>
              <a:rPr lang="tr-TR" sz="2800" b="1" dirty="0" smtClean="0"/>
              <a:t>Yeni Su Yönetim Planı </a:t>
            </a:r>
            <a:endParaRPr lang="tr-TR" sz="2800" b="1"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57158" y="285729"/>
            <a:ext cx="5357850" cy="1139825"/>
          </a:xfrm>
        </p:spPr>
        <p:txBody>
          <a:bodyPr/>
          <a:lstStyle/>
          <a:p>
            <a:r>
              <a:rPr lang="tr-TR" sz="2800" b="1" dirty="0" smtClean="0"/>
              <a:t>Suyun arıtılarak tekrar kullanımı </a:t>
            </a:r>
            <a:endParaRPr lang="tr-TR" sz="2800" b="1" dirty="0"/>
          </a:p>
        </p:txBody>
      </p:sp>
      <p:sp>
        <p:nvSpPr>
          <p:cNvPr id="3" name="2 Metin Yer Tutucusu"/>
          <p:cNvSpPr>
            <a:spLocks noGrp="1"/>
          </p:cNvSpPr>
          <p:nvPr>
            <p:ph type="body" sz="half" idx="1"/>
          </p:nvPr>
        </p:nvSpPr>
        <p:spPr>
          <a:xfrm>
            <a:off x="428596" y="952483"/>
            <a:ext cx="4038600" cy="5083192"/>
          </a:xfrm>
        </p:spPr>
        <p:txBody>
          <a:bodyPr/>
          <a:lstStyle/>
          <a:p>
            <a:r>
              <a:rPr lang="tr-TR" sz="1600" dirty="0" smtClean="0"/>
              <a:t>2009 yılında arıtılan toplam su: 625 milyon m3/yıl </a:t>
            </a:r>
          </a:p>
          <a:p>
            <a:r>
              <a:rPr lang="tr-TR" sz="1800" dirty="0" smtClean="0"/>
              <a:t>Kullanılan 145 milyon m3/yıl</a:t>
            </a:r>
          </a:p>
          <a:p>
            <a:r>
              <a:rPr lang="tr-TR" sz="1800" dirty="0" smtClean="0"/>
              <a:t>İlave kapasite 312 milyon m3 /yıl </a:t>
            </a:r>
          </a:p>
          <a:p>
            <a:r>
              <a:rPr lang="tr-TR" sz="1600" dirty="0" smtClean="0"/>
              <a:t>Bölgenin toplam sulama suyu ihtiyacı: 3 milyar m3/yıl</a:t>
            </a:r>
            <a:endParaRPr lang="tr-TR" sz="1600" dirty="0"/>
          </a:p>
        </p:txBody>
      </p:sp>
      <p:pic>
        <p:nvPicPr>
          <p:cNvPr id="5" name="9 Imagen" descr="mapaReut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43504" y="952484"/>
            <a:ext cx="3571868" cy="4941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/>
          <a:srcRect l="6667" t="3944" r="7500" b="4027"/>
          <a:stretch>
            <a:fillRect/>
          </a:stretch>
        </p:blipFill>
        <p:spPr bwMode="auto">
          <a:xfrm>
            <a:off x="857225" y="3330005"/>
            <a:ext cx="3000377" cy="27194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z="3200" dirty="0" smtClean="0"/>
              <a:t>ÇERÇEVE SU YASASI  </a:t>
            </a:r>
            <a:r>
              <a:rPr lang="tr-TR" sz="3200" dirty="0" err="1" smtClean="0"/>
              <a:t>TBMM’inde</a:t>
            </a:r>
            <a:r>
              <a:rPr lang="tr-TR" sz="3200" dirty="0" smtClean="0"/>
              <a:t> </a:t>
            </a:r>
            <a:endParaRPr lang="tr-TR" sz="3200" dirty="0"/>
          </a:p>
        </p:txBody>
      </p:sp>
      <p:pic>
        <p:nvPicPr>
          <p:cNvPr id="4" name="Picture 1" descr="C:\Users\user\Desktop\HPA GENEL DOSYA\AVİM HPA ETKİNLİĞİ\HPA YENİ LOGO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786710" y="428607"/>
            <a:ext cx="1052502" cy="90159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1506" name="Picture 2" descr="C:\Users\user\AppData\Roaming\Microsoft\Windows\Network Shortcuts\adasa.png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1857356" y="1238234"/>
            <a:ext cx="5357850" cy="458257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865168"/>
          </a:xfrm>
        </p:spPr>
        <p:txBody>
          <a:bodyPr/>
          <a:lstStyle/>
          <a:p>
            <a:r>
              <a:rPr lang="tr-TR" sz="3200" dirty="0" smtClean="0"/>
              <a:t>Ücretlendirme</a:t>
            </a:r>
            <a:r>
              <a:rPr lang="tr-TR" dirty="0" smtClean="0"/>
              <a:t> </a:t>
            </a:r>
            <a:endParaRPr lang="tr-TR" dirty="0"/>
          </a:p>
        </p:txBody>
      </p:sp>
      <p:pic>
        <p:nvPicPr>
          <p:cNvPr id="22530" name="Picture 2" descr="C:\Users\user\AppData\Roaming\Microsoft\Windows\Network Shortcuts\dfdfdf.png"/>
          <p:cNvPicPr>
            <a:picLocks noChangeAspect="1" noChangeArrowheads="1"/>
          </p:cNvPicPr>
          <p:nvPr/>
        </p:nvPicPr>
        <p:blipFill>
          <a:blip r:embed="rId2"/>
          <a:srcRect l="641"/>
          <a:stretch>
            <a:fillRect/>
          </a:stretch>
        </p:blipFill>
        <p:spPr bwMode="auto">
          <a:xfrm>
            <a:off x="1186902" y="857232"/>
            <a:ext cx="6814122" cy="503698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user\AppData\Roaming\Microsoft\Windows\Network Shortcuts\ghgh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28663" y="476229"/>
            <a:ext cx="4924423" cy="5677640"/>
          </a:xfrm>
          <a:prstGeom prst="rect">
            <a:avLst/>
          </a:prstGeom>
          <a:noFill/>
        </p:spPr>
      </p:pic>
      <p:pic>
        <p:nvPicPr>
          <p:cNvPr id="5" name="Picture 2" descr="C:\Users\user\Desktop\gaziantep saç ekim merkezileri.jpg"/>
          <p:cNvPicPr>
            <a:picLocks noChangeAspect="1" noChangeArrowheads="1"/>
          </p:cNvPicPr>
          <p:nvPr/>
        </p:nvPicPr>
        <p:blipFill>
          <a:blip r:embed="rId3"/>
          <a:srcRect l="5994" r="20507"/>
          <a:stretch>
            <a:fillRect/>
          </a:stretch>
        </p:blipFill>
        <p:spPr bwMode="auto">
          <a:xfrm>
            <a:off x="5786446" y="1238235"/>
            <a:ext cx="2908584" cy="381002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z="3600" dirty="0" smtClean="0"/>
              <a:t>İl idari sınırları ve Havza Sınırları</a:t>
            </a:r>
            <a:endParaRPr lang="tr-TR" sz="3600" dirty="0"/>
          </a:p>
        </p:txBody>
      </p:sp>
      <p:pic>
        <p:nvPicPr>
          <p:cNvPr id="4" name="Picture 2" descr="C:\Users\user\Documents\MASAÜSTÜ 1\SU YÖN.ENSTİTÜSÜ GENEL DOSYA\türkiye haritası-akarsu havzası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 t="19783" b="21555"/>
          <a:stretch>
            <a:fillRect/>
          </a:stretch>
        </p:blipFill>
        <p:spPr bwMode="auto">
          <a:xfrm>
            <a:off x="285720" y="1643050"/>
            <a:ext cx="8572559" cy="39737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1" descr="C:\Users\user\Desktop\HPA GENEL DOSYA\AVİM HPA ETKİNLİĞİ\HPA YENİ LOGO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786710" y="428607"/>
            <a:ext cx="1052502" cy="90159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z="3200" dirty="0" smtClean="0"/>
              <a:t>Havza Yönetim Heyetleri </a:t>
            </a:r>
            <a:endParaRPr lang="tr-TR" sz="3200" dirty="0"/>
          </a:p>
        </p:txBody>
      </p:sp>
      <p:pic>
        <p:nvPicPr>
          <p:cNvPr id="4" name="Picture 1" descr="C:\Users\user\Desktop\HPA GENEL DOSYA\AVİM HPA ETKİNLİĞİ\HPA YENİ LOGO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786710" y="428607"/>
            <a:ext cx="1052502" cy="90159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Picture 4" descr="P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 b="6601"/>
          <a:stretch>
            <a:fillRect/>
          </a:stretch>
        </p:blipFill>
        <p:spPr bwMode="auto">
          <a:xfrm>
            <a:off x="285721" y="1142984"/>
            <a:ext cx="3593317" cy="47222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" descr="C:\Users\user\Desktop\TEMA\dfg.png"/>
          <p:cNvPicPr>
            <a:picLocks noChangeAspect="1" noChangeArrowheads="1"/>
          </p:cNvPicPr>
          <p:nvPr/>
        </p:nvPicPr>
        <p:blipFill>
          <a:blip r:embed="rId4"/>
          <a:srcRect t="29361"/>
          <a:stretch>
            <a:fillRect/>
          </a:stretch>
        </p:blipFill>
        <p:spPr bwMode="auto">
          <a:xfrm>
            <a:off x="4000496" y="1714489"/>
            <a:ext cx="4786346" cy="336831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16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285732"/>
            <a:ext cx="8229600" cy="1139825"/>
          </a:xfrm>
        </p:spPr>
        <p:txBody>
          <a:bodyPr/>
          <a:lstStyle/>
          <a:p>
            <a:pPr algn="ctr"/>
            <a:r>
              <a:rPr lang="tr-TR" sz="3200" b="1" dirty="0" smtClean="0"/>
              <a:t>SU YÖNETİMİ </a:t>
            </a:r>
            <a:endParaRPr lang="tr-TR" sz="3200" b="1" dirty="0"/>
          </a:p>
        </p:txBody>
      </p:sp>
      <p:pic>
        <p:nvPicPr>
          <p:cNvPr id="26625" name="Picture 1" descr="C:\Users\user\Desktop\HPA GENEL DOSYA\AVİM HPA ETKİNLİĞİ\HPA YENİ LOGO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58148" y="357169"/>
            <a:ext cx="1052502" cy="90159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2 Metin kutusu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357158" y="2095491"/>
            <a:ext cx="8229600" cy="24560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tr-TR" sz="2400" dirty="0">
                <a:solidFill>
                  <a:srgbClr val="0000FF"/>
                </a:solidFill>
                <a:latin typeface="Calibri" pitchFamily="34" charset="0"/>
              </a:rPr>
              <a:t>Toplumun bütün kesimlerinin taleplerini dikkate alarak, su kaynaklarının optimum faydalı kullanımlarını sağlayacak ve olumsuz etkilerini kontrol altına alacak </a:t>
            </a:r>
            <a:r>
              <a:rPr lang="tr-TR" sz="2400" b="1" dirty="0">
                <a:solidFill>
                  <a:srgbClr val="FF0000"/>
                </a:solidFill>
                <a:latin typeface="Calibri" pitchFamily="34" charset="0"/>
              </a:rPr>
              <a:t>planlama, koordinasyon, organizasyon, izleme, denetim ve yaptırım</a:t>
            </a:r>
            <a:r>
              <a:rPr lang="tr-TR" sz="2400" dirty="0">
                <a:solidFill>
                  <a:srgbClr val="0000FF"/>
                </a:solidFill>
                <a:latin typeface="Calibri" pitchFamily="34" charset="0"/>
              </a:rPr>
              <a:t> faaliyetlerinin bütünüdür. </a:t>
            </a:r>
          </a:p>
          <a:p>
            <a:pPr algn="ctr"/>
            <a:endParaRPr lang="tr-TR" sz="2800" dirty="0">
              <a:solidFill>
                <a:srgbClr val="0000FF"/>
              </a:solidFill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z="1800" dirty="0" err="1" smtClean="0"/>
              <a:t>Bütünşehir</a:t>
            </a:r>
            <a:r>
              <a:rPr lang="tr-TR" sz="1800" dirty="0" smtClean="0"/>
              <a:t> Belediye Sınırları-İl Sınırları- Havza Sınırları –DSİ Bölge Sınırları </a:t>
            </a:r>
            <a:endParaRPr lang="tr-TR" sz="1800" dirty="0"/>
          </a:p>
        </p:txBody>
      </p:sp>
      <p:pic>
        <p:nvPicPr>
          <p:cNvPr id="5" name="Picture 5" descr="P1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00034" y="1238235"/>
            <a:ext cx="4698574" cy="48577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" descr="C:\Users\user\Desktop\32130.jpg"/>
          <p:cNvPicPr>
            <a:picLocks noChangeAspect="1" noChangeArrowheads="1"/>
          </p:cNvPicPr>
          <p:nvPr/>
        </p:nvPicPr>
        <p:blipFill>
          <a:blip r:embed="rId3"/>
          <a:srcRect l="19206" r="17349"/>
          <a:stretch>
            <a:fillRect/>
          </a:stretch>
        </p:blipFill>
        <p:spPr bwMode="auto">
          <a:xfrm>
            <a:off x="5429256" y="3429000"/>
            <a:ext cx="3429024" cy="259946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Picture 1" descr="C:\Users\user\Desktop\HPA GENEL DOSYA\AVİM HPA ETKİNLİĞİ\HPA YENİ LOGO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786710" y="428607"/>
            <a:ext cx="1052502" cy="90159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Picture 2" descr="C:\Users\ALTUNKAYA\Desktop\Başlıksız-1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214942" y="1238236"/>
            <a:ext cx="3807968" cy="2235305"/>
          </a:xfrm>
          <a:prstGeom prst="rect">
            <a:avLst/>
          </a:prstGeom>
          <a:ln>
            <a:noFill/>
          </a:ln>
          <a:effectLst>
            <a:outerShdw blurRad="317500" dist="177800" dir="4800000" sx="101000" sy="101000" algn="tl" rotWithShape="0">
              <a:schemeClr val="tx1">
                <a:alpha val="66000"/>
              </a:scheme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z="3200" dirty="0" smtClean="0"/>
              <a:t>DSİ Bölge Müdürlüğü Sınırları </a:t>
            </a:r>
            <a:endParaRPr lang="tr-TR" sz="3200" dirty="0"/>
          </a:p>
        </p:txBody>
      </p:sp>
      <p:pic>
        <p:nvPicPr>
          <p:cNvPr id="4" name="12 İçerik Yer Tutucusu" descr="C:\Users\user\Desktop\dsi bölge müdürlüğü ve iller haritası.jpg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85720" y="2000240"/>
            <a:ext cx="4929222" cy="32385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 descr="C:\Users\user\Desktop\TEMA\dfg.png"/>
          <p:cNvPicPr>
            <a:picLocks noChangeAspect="1" noChangeArrowheads="1"/>
          </p:cNvPicPr>
          <p:nvPr/>
        </p:nvPicPr>
        <p:blipFill>
          <a:blip r:embed="rId3"/>
          <a:srcRect t="29361"/>
          <a:stretch>
            <a:fillRect/>
          </a:stretch>
        </p:blipFill>
        <p:spPr bwMode="auto">
          <a:xfrm>
            <a:off x="5286381" y="2190741"/>
            <a:ext cx="3654455" cy="2571768"/>
          </a:xfrm>
          <a:prstGeom prst="rect">
            <a:avLst/>
          </a:prstGeom>
          <a:noFill/>
        </p:spPr>
      </p:pic>
      <p:pic>
        <p:nvPicPr>
          <p:cNvPr id="6" name="Picture 1" descr="C:\Users\user\Desktop\HPA GENEL DOSYA\AVİM HPA ETKİNLİĞİ\HPA YENİ LOGO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786710" y="428607"/>
            <a:ext cx="1052502" cy="90159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Havza Bölgeleri ?</a:t>
            </a:r>
            <a:endParaRPr lang="tr-TR" dirty="0"/>
          </a:p>
        </p:txBody>
      </p:sp>
      <p:pic>
        <p:nvPicPr>
          <p:cNvPr id="5" name="Picture 1" descr="C:\Users\user\Desktop\HPA GENEL DOSYA\AVİM HPA ETKİNLİĞİ\HPA YENİ LOGO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715272" y="476230"/>
            <a:ext cx="1052502" cy="90159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3554" name="Picture 2" descr="C:\Users\user\AppData\Roaming\Microsoft\Windows\Network Shortcuts\havza bölgesi.png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857225" y="1428736"/>
            <a:ext cx="7000924" cy="444562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500034" y="1"/>
            <a:ext cx="8229600" cy="1139825"/>
          </a:xfrm>
        </p:spPr>
        <p:txBody>
          <a:bodyPr/>
          <a:lstStyle/>
          <a:p>
            <a:r>
              <a:rPr lang="tr-TR" dirty="0" smtClean="0"/>
              <a:t> </a:t>
            </a:r>
            <a:r>
              <a:rPr lang="tr-TR" sz="3200" dirty="0" smtClean="0"/>
              <a:t>YENİ SU YÖNETİMİ </a:t>
            </a:r>
            <a:endParaRPr lang="tr-TR" sz="3200" dirty="0"/>
          </a:p>
        </p:txBody>
      </p:sp>
      <p:pic>
        <p:nvPicPr>
          <p:cNvPr id="12290" name="Picture 2" descr="C:\Users\user\Desktop\YENİ SU YÖNETİMİ.pn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71478" y="927624"/>
            <a:ext cx="8429683" cy="5930376"/>
          </a:xfrm>
          <a:prstGeom prst="rect">
            <a:avLst/>
          </a:prstGeom>
          <a:noFill/>
        </p:spPr>
      </p:pic>
      <p:pic>
        <p:nvPicPr>
          <p:cNvPr id="4" name="Picture 1" descr="C:\Users\user\Desktop\HPA GENEL DOSYA\AVİM HPA ETKİNLİĞİ\HPA YENİ LOGO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58148" y="357169"/>
            <a:ext cx="1052502" cy="90159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z="2800" dirty="0" smtClean="0"/>
              <a:t>YENİ SU YÖNETİMİ </a:t>
            </a:r>
            <a:endParaRPr lang="tr-TR" sz="2800" dirty="0"/>
          </a:p>
        </p:txBody>
      </p:sp>
      <p:pic>
        <p:nvPicPr>
          <p:cNvPr id="13314" name="Picture 2" descr="C:\Users\user\Desktop\YENİ HAVZA YÖNETİMİ.pn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642910" y="1000109"/>
            <a:ext cx="7786742" cy="5444715"/>
          </a:xfrm>
          <a:prstGeom prst="rect">
            <a:avLst/>
          </a:prstGeom>
          <a:noFill/>
        </p:spPr>
      </p:pic>
      <p:pic>
        <p:nvPicPr>
          <p:cNvPr id="4" name="Picture 1" descr="C:\Users\user\Desktop\HPA GENEL DOSYA\AVİM HPA ETKİNLİĞİ\HPA YENİ LOGO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58148" y="357169"/>
            <a:ext cx="1052502" cy="90159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Bazı öneriler !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sz="1600" dirty="0" smtClean="0"/>
              <a:t>Su yönetiminde katılımcılık  esasının uygulanabilmesi için paydaşlardan özellikle su kullanıcı örgütlerinin </a:t>
            </a:r>
            <a:r>
              <a:rPr lang="tr-TR" sz="1600" u="sng" dirty="0" smtClean="0"/>
              <a:t>kurumsal  yapılarının  </a:t>
            </a:r>
            <a:r>
              <a:rPr lang="tr-TR" sz="1600" dirty="0" smtClean="0"/>
              <a:t>güçlendirilmesi  ve /veya</a:t>
            </a:r>
          </a:p>
          <a:p>
            <a:r>
              <a:rPr lang="tr-TR" sz="1600" dirty="0" smtClean="0"/>
              <a:t>Sulama Hizmetleri Yönetiminde  en verimli hizmet sunum modelinin tespit edilmesi </a:t>
            </a:r>
          </a:p>
          <a:p>
            <a:r>
              <a:rPr lang="tr-TR" sz="1600" dirty="0" smtClean="0"/>
              <a:t>Su yasasında,  hazırlanacak  olan  </a:t>
            </a:r>
            <a:r>
              <a:rPr lang="tr-TR" sz="1600" u="sng" dirty="0" smtClean="0"/>
              <a:t>“Ulusal Su Planı “ </a:t>
            </a:r>
            <a:r>
              <a:rPr lang="tr-TR" sz="1600" u="sng" dirty="0" err="1" smtClean="0"/>
              <a:t>nın</a:t>
            </a:r>
            <a:r>
              <a:rPr lang="tr-TR" sz="1600" u="sng" dirty="0" smtClean="0"/>
              <a:t> TEMEL </a:t>
            </a:r>
            <a:r>
              <a:rPr lang="tr-TR" sz="1600" u="sng" dirty="0" err="1" smtClean="0"/>
              <a:t>İLKELERİ</a:t>
            </a:r>
            <a:r>
              <a:rPr lang="tr-TR" sz="1600" dirty="0" err="1" smtClean="0"/>
              <a:t>’nin</a:t>
            </a:r>
            <a:r>
              <a:rPr lang="tr-TR" sz="1600" dirty="0" smtClean="0"/>
              <a:t> daha açık bir şekilde yer alması</a:t>
            </a:r>
          </a:p>
          <a:p>
            <a:r>
              <a:rPr lang="tr-TR" sz="1600" dirty="0" smtClean="0"/>
              <a:t>Havza Yönetim Planları’nın bu temel ilkelere göre hazırlanması </a:t>
            </a:r>
          </a:p>
          <a:p>
            <a:r>
              <a:rPr lang="tr-TR" sz="1600" dirty="0" smtClean="0"/>
              <a:t>Su yönetiminde </a:t>
            </a:r>
            <a:r>
              <a:rPr lang="tr-TR" sz="1600" u="sng" dirty="0" smtClean="0"/>
              <a:t>“ Uyumlaştırılmış Entegre Yönetim” </a:t>
            </a:r>
            <a:r>
              <a:rPr lang="tr-TR" sz="1600" dirty="0" smtClean="0"/>
              <a:t>e geçiş  dikkate alınarak su yönetimi yapan kurumların görev yetki ve sorumluluklarındaki çakışmaların önlenmesi</a:t>
            </a:r>
          </a:p>
          <a:p>
            <a:r>
              <a:rPr lang="tr-TR" sz="1600" dirty="0" smtClean="0"/>
              <a:t>Bu kurumların bilgi ,deneyim ve donanımlarından yararlanıp SU YÖNETİMİNDEKİ BU GEÇİŞ DÖNEMİNİ  daha sağlıklı yürütebilmek  için </a:t>
            </a:r>
            <a:r>
              <a:rPr lang="tr-TR" sz="1600" u="sng" dirty="0" smtClean="0"/>
              <a:t>“üniversite-kamu kurumları- paydaşların” birlikte yürütecekleri  PROJE  </a:t>
            </a:r>
            <a:r>
              <a:rPr lang="tr-TR" sz="1600" dirty="0" err="1" smtClean="0"/>
              <a:t>lerin</a:t>
            </a:r>
            <a:r>
              <a:rPr lang="tr-TR" sz="1600" dirty="0" smtClean="0"/>
              <a:t> artması </a:t>
            </a:r>
          </a:p>
          <a:p>
            <a:endParaRPr lang="tr-TR" sz="1600" dirty="0"/>
          </a:p>
        </p:txBody>
      </p:sp>
      <p:pic>
        <p:nvPicPr>
          <p:cNvPr id="5" name="Picture 1" descr="C:\Users\user\Desktop\HPA GENEL DOSYA\AVİM HPA ETKİNLİĞİ\HPA YENİ LOGO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786710" y="428607"/>
            <a:ext cx="1052502" cy="90159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4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894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189444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28576"/>
            <a:ext cx="9144000" cy="691515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1894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1894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BELİRSİZLİK ARTIYOR !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tr-TR" dirty="0" smtClean="0">
                <a:latin typeface="Brush Script MT" pitchFamily="66" charset="0"/>
              </a:rPr>
              <a:t> </a:t>
            </a:r>
          </a:p>
          <a:p>
            <a:pPr>
              <a:buNone/>
            </a:pPr>
            <a:endParaRPr lang="tr-TR" sz="3200" dirty="0" smtClean="0">
              <a:solidFill>
                <a:schemeClr val="tx2"/>
              </a:solidFill>
              <a:latin typeface="Brush Script MT" pitchFamily="66" charset="0"/>
            </a:endParaRPr>
          </a:p>
          <a:p>
            <a:pPr>
              <a:buNone/>
            </a:pPr>
            <a:r>
              <a:rPr lang="tr-TR" sz="3200" dirty="0" smtClean="0">
                <a:solidFill>
                  <a:schemeClr val="tx2"/>
                </a:solidFill>
                <a:latin typeface="Brush Script MT" pitchFamily="66" charset="0"/>
              </a:rPr>
              <a:t>Nasıl bir gelecek bizi bekliyor ?</a:t>
            </a:r>
            <a:endParaRPr lang="tr-TR" dirty="0" smtClean="0">
              <a:latin typeface="Brush Script MT" pitchFamily="66" charset="0"/>
            </a:endParaRPr>
          </a:p>
          <a:p>
            <a:pPr>
              <a:buNone/>
            </a:pPr>
            <a:r>
              <a:rPr lang="tr-TR" dirty="0" smtClean="0">
                <a:latin typeface="Brush Script MT" pitchFamily="66" charset="0"/>
              </a:rPr>
              <a:t>     </a:t>
            </a:r>
            <a:r>
              <a:rPr lang="tr-TR" sz="3600" dirty="0" smtClean="0">
                <a:solidFill>
                  <a:schemeClr val="tx2"/>
                </a:solidFill>
                <a:latin typeface="Brush Script MT" pitchFamily="66" charset="0"/>
              </a:rPr>
              <a:t>Su Yönetiminde gelecek öngörülebilir mi ?</a:t>
            </a:r>
          </a:p>
          <a:p>
            <a:endParaRPr lang="tr-TR" sz="3600" dirty="0" smtClean="0">
              <a:solidFill>
                <a:schemeClr val="tx2"/>
              </a:solidFill>
              <a:latin typeface="Brush Script MT" pitchFamily="66" charset="0"/>
            </a:endParaRPr>
          </a:p>
          <a:p>
            <a:pPr>
              <a:buNone/>
            </a:pPr>
            <a:r>
              <a:rPr lang="tr-TR" sz="3600" dirty="0" smtClean="0">
                <a:solidFill>
                  <a:schemeClr val="tx2"/>
                </a:solidFill>
                <a:latin typeface="Brush Script MT" pitchFamily="66" charset="0"/>
              </a:rPr>
              <a:t>                           </a:t>
            </a:r>
            <a:endParaRPr lang="tr-TR" sz="3600" dirty="0">
              <a:solidFill>
                <a:schemeClr val="tx2"/>
              </a:solidFill>
              <a:latin typeface="Brush Script MT" pitchFamily="66" charset="0"/>
            </a:endParaRPr>
          </a:p>
        </p:txBody>
      </p:sp>
      <p:pic>
        <p:nvPicPr>
          <p:cNvPr id="5" name="Picture 1" descr="C:\Users\user\Desktop\HPA GENEL DOSYA\AVİM HPA ETKİNLİĞİ\HPA YENİ LOGO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58148" y="357169"/>
            <a:ext cx="1052502" cy="90159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82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539750" y="1052513"/>
            <a:ext cx="8229600" cy="1143000"/>
          </a:xfrm>
        </p:spPr>
        <p:txBody>
          <a:bodyPr anchor="ctr" anchorCtr="1"/>
          <a:lstStyle/>
          <a:p>
            <a:r>
              <a:rPr lang="tr-TR" sz="3000">
                <a:latin typeface="Times New Roman" pitchFamily="18" charset="0"/>
              </a:rPr>
              <a:t>Mevcut Durum ve Geleceğimiz</a:t>
            </a:r>
            <a:r>
              <a:rPr lang="tr-TR" sz="3400">
                <a:latin typeface="Times New Roman" pitchFamily="18" charset="0"/>
              </a:rPr>
              <a:t/>
            </a:r>
            <a:br>
              <a:rPr lang="tr-TR" sz="3400">
                <a:latin typeface="Times New Roman" pitchFamily="18" charset="0"/>
              </a:rPr>
            </a:br>
            <a:endParaRPr lang="tr-TR" sz="3400">
              <a:latin typeface="Times New Roman" pitchFamily="18" charset="0"/>
            </a:endParaRPr>
          </a:p>
        </p:txBody>
      </p:sp>
      <p:pic>
        <p:nvPicPr>
          <p:cNvPr id="56323" name="Picture 4"/>
          <p:cNvPicPr>
            <a:picLocks noGrp="1" noChangeAspect="1" noChangeArrowheads="1"/>
          </p:cNvPicPr>
          <p:nvPr>
            <p:ph type="body"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-61913"/>
            <a:ext cx="9144000" cy="6919913"/>
          </a:xfrm>
          <a:noFill/>
        </p:spPr>
      </p:pic>
      <p:sp>
        <p:nvSpPr>
          <p:cNvPr id="481285" name="Rectangle 5"/>
          <p:cNvSpPr>
            <a:spLocks noChangeArrowheads="1"/>
          </p:cNvSpPr>
          <p:nvPr/>
        </p:nvSpPr>
        <p:spPr bwMode="auto">
          <a:xfrm>
            <a:off x="2786050" y="1142984"/>
            <a:ext cx="7358062" cy="22621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endParaRPr lang="tr-TR" sz="900" dirty="0">
              <a:solidFill>
                <a:schemeClr val="bg2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Comic Sans MS" pitchFamily="66" charset="0"/>
            </a:endParaRPr>
          </a:p>
          <a:p>
            <a:pPr>
              <a:defRPr/>
            </a:pPr>
            <a:r>
              <a:rPr lang="tr-TR" sz="3600" dirty="0">
                <a:solidFill>
                  <a:srgbClr val="00B05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     </a:t>
            </a:r>
            <a:r>
              <a:rPr lang="tr-TR" sz="3600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        </a:t>
            </a:r>
            <a:r>
              <a:rPr lang="tr-TR" sz="3600" dirty="0" err="1" smtClean="0">
                <a:solidFill>
                  <a:srgbClr val="00B050"/>
                </a:solidFill>
                <a:latin typeface="Brush Script MT" pitchFamily="66" charset="0"/>
              </a:rPr>
              <a:t>Gelecegini</a:t>
            </a:r>
            <a:r>
              <a:rPr lang="tr-TR" sz="3600" dirty="0" smtClean="0">
                <a:solidFill>
                  <a:srgbClr val="00B050"/>
                </a:solidFill>
                <a:latin typeface="Brush Script MT" pitchFamily="66" charset="0"/>
              </a:rPr>
              <a:t>  öngörebilmenin</a:t>
            </a:r>
          </a:p>
          <a:p>
            <a:pPr>
              <a:defRPr/>
            </a:pPr>
            <a:r>
              <a:rPr lang="tr-TR" sz="3600" dirty="0" smtClean="0">
                <a:solidFill>
                  <a:srgbClr val="00B050"/>
                </a:solidFill>
                <a:latin typeface="Brush Script MT" pitchFamily="66" charset="0"/>
              </a:rPr>
              <a:t>                    en </a:t>
            </a:r>
            <a:r>
              <a:rPr lang="tr-TR" sz="3600" dirty="0">
                <a:solidFill>
                  <a:srgbClr val="00B050"/>
                </a:solidFill>
                <a:latin typeface="Brush Script MT" pitchFamily="66" charset="0"/>
              </a:rPr>
              <a:t>iyi yolu</a:t>
            </a:r>
            <a:r>
              <a:rPr lang="tr-TR" sz="4800" dirty="0">
                <a:solidFill>
                  <a:srgbClr val="00B050"/>
                </a:solidFill>
                <a:latin typeface="Brush Script MT" pitchFamily="66" charset="0"/>
              </a:rPr>
              <a:t>; </a:t>
            </a:r>
            <a:r>
              <a:rPr lang="tr-TR" sz="48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rush Script MT" pitchFamily="66" charset="0"/>
              </a:rPr>
              <a:t/>
            </a:r>
            <a:br>
              <a:rPr lang="tr-TR" sz="48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rush Script MT" pitchFamily="66" charset="0"/>
              </a:rPr>
            </a:br>
            <a:endParaRPr lang="tr-TR" sz="4800" dirty="0"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Brush Script MT" pitchFamily="66" charset="0"/>
            </a:endParaRPr>
          </a:p>
        </p:txBody>
      </p:sp>
      <p:pic>
        <p:nvPicPr>
          <p:cNvPr id="5" name="Picture 1" descr="C:\Users\user\Desktop\HPA GENEL DOSYA\AVİM HPA ETKİNLİĞİ\HPA YENİ LOGO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715272" y="3"/>
            <a:ext cx="1052502" cy="90159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346" name="Picture 2" descr="KULIBLOK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71451"/>
            <a:ext cx="9144000" cy="70294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6371" name="Rectangle 3"/>
          <p:cNvSpPr>
            <a:spLocks noGrp="1" noChangeArrowheads="1"/>
          </p:cNvSpPr>
          <p:nvPr>
            <p:ph type="ctrTitle" idx="4294967295"/>
          </p:nvPr>
        </p:nvSpPr>
        <p:spPr>
          <a:xfrm rot="19879533">
            <a:off x="2306920" y="1046380"/>
            <a:ext cx="4643470" cy="2366971"/>
          </a:xfrm>
        </p:spPr>
        <p:txBody>
          <a:bodyPr anchor="ctr"/>
          <a:lstStyle/>
          <a:p>
            <a:r>
              <a:rPr lang="tr-TR" sz="5400" dirty="0" smtClean="0">
                <a:solidFill>
                  <a:srgbClr val="00B050"/>
                </a:solidFill>
                <a:latin typeface="Freestyle Script" pitchFamily="66" charset="0"/>
              </a:rPr>
              <a:t> </a:t>
            </a:r>
            <a:r>
              <a:rPr lang="tr-TR" sz="4800" dirty="0" smtClean="0">
                <a:solidFill>
                  <a:srgbClr val="00B050"/>
                </a:solidFill>
                <a:latin typeface="Freestyle Script" pitchFamily="66" charset="0"/>
              </a:rPr>
              <a:t>Onu yaratmaktır</a:t>
            </a:r>
            <a:r>
              <a:rPr lang="tr-TR" sz="4800" dirty="0" smtClean="0">
                <a:solidFill>
                  <a:srgbClr val="00B050"/>
                </a:solidFill>
                <a:latin typeface="Rockwell" pitchFamily="18" charset="0"/>
              </a:rPr>
              <a:t>!</a:t>
            </a:r>
            <a:endParaRPr lang="tr-TR" sz="4800" dirty="0">
              <a:solidFill>
                <a:srgbClr val="00B050"/>
              </a:solidFill>
              <a:latin typeface="Rockwell" pitchFamily="18" charset="0"/>
            </a:endParaRPr>
          </a:p>
        </p:txBody>
      </p:sp>
      <p:sp>
        <p:nvSpPr>
          <p:cNvPr id="186372" name="Text Box 4"/>
          <p:cNvSpPr txBox="1">
            <a:spLocks noChangeArrowheads="1"/>
          </p:cNvSpPr>
          <p:nvPr/>
        </p:nvSpPr>
        <p:spPr bwMode="auto">
          <a:xfrm>
            <a:off x="6" y="5949951"/>
            <a:ext cx="2987675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endParaRPr lang="tr-TR">
              <a:solidFill>
                <a:schemeClr val="bg1"/>
              </a:solidFill>
              <a:effectDag name="">
                <a:cont type="tree" name="">
                  <a:effect ref="fillLine"/>
                  <a:outerShdw dist="38100" dir="13500000" algn="br">
                    <a:srgbClr val="55BBFF"/>
                  </a:outerShdw>
                </a:cont>
                <a:cont type="tree" name="">
                  <a:effect ref="fillLine"/>
                  <a:outerShdw dist="38100" dir="2700000" algn="tl">
                    <a:srgbClr val="003E68"/>
                  </a:outerShdw>
                </a:cont>
                <a:effect ref="fillLine"/>
              </a:effectDag>
              <a:latin typeface="Papyrus" pitchFamily="66" charset="0"/>
            </a:endParaRPr>
          </a:p>
        </p:txBody>
      </p:sp>
      <p:pic>
        <p:nvPicPr>
          <p:cNvPr id="5" name="Picture 1" descr="C:\Users\user\Desktop\HPA GENEL DOSYA\AVİM HPA ETKİNLİĞİ\HPA YENİ LOGO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715272" y="3"/>
            <a:ext cx="1052502" cy="90159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186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6371" grpId="0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z="3600" dirty="0" smtClean="0"/>
              <a:t>Su Kaynakları Yönetimi: AB yaklaşımı </a:t>
            </a:r>
            <a:endParaRPr lang="tr-TR" sz="3600" dirty="0"/>
          </a:p>
        </p:txBody>
      </p:sp>
      <p:sp>
        <p:nvSpPr>
          <p:cNvPr id="3" name="2 Metin Yer Tutucusu"/>
          <p:cNvSpPr>
            <a:spLocks noGrp="1"/>
          </p:cNvSpPr>
          <p:nvPr>
            <p:ph type="body" sz="half" idx="1"/>
          </p:nvPr>
        </p:nvSpPr>
        <p:spPr>
          <a:xfrm>
            <a:off x="428596" y="1142984"/>
            <a:ext cx="4038600" cy="4530725"/>
          </a:xfrm>
        </p:spPr>
        <p:txBody>
          <a:bodyPr/>
          <a:lstStyle/>
          <a:p>
            <a:pPr algn="just"/>
            <a:r>
              <a:rPr lang="tr-TR" sz="1200" dirty="0" smtClean="0">
                <a:solidFill>
                  <a:srgbClr val="0000FF"/>
                </a:solidFill>
                <a:latin typeface="Calibri" pitchFamily="34" charset="0"/>
              </a:rPr>
              <a:t>AB , Aralık 2000’de  yürürlüğe giren Su Çerçeve Direktifi (SÇD) </a:t>
            </a:r>
            <a:r>
              <a:rPr lang="tr-TR" sz="1200" dirty="0" smtClean="0">
                <a:solidFill>
                  <a:srgbClr val="FF0000"/>
                </a:solidFill>
                <a:latin typeface="Calibri" pitchFamily="34" charset="0"/>
              </a:rPr>
              <a:t>ile bütüncül havza temelli yönetim yaklaşımını </a:t>
            </a:r>
            <a:r>
              <a:rPr lang="tr-TR" sz="1200" dirty="0" smtClean="0">
                <a:solidFill>
                  <a:srgbClr val="0000FF"/>
                </a:solidFill>
                <a:latin typeface="Calibri" pitchFamily="34" charset="0"/>
              </a:rPr>
              <a:t>benimsediğini ilan etmiştir. </a:t>
            </a:r>
          </a:p>
          <a:p>
            <a:pPr algn="just"/>
            <a:r>
              <a:rPr lang="tr-TR" sz="1200" dirty="0" err="1" smtClean="0">
                <a:solidFill>
                  <a:srgbClr val="0000FF"/>
                </a:solidFill>
                <a:latin typeface="Calibri" pitchFamily="34" charset="0"/>
              </a:rPr>
              <a:t>SÇD’nin</a:t>
            </a:r>
            <a:r>
              <a:rPr lang="tr-TR" sz="1200" dirty="0" smtClean="0">
                <a:solidFill>
                  <a:srgbClr val="0000FF"/>
                </a:solidFill>
                <a:latin typeface="Calibri" pitchFamily="34" charset="0"/>
              </a:rPr>
              <a:t> amacı;</a:t>
            </a:r>
          </a:p>
          <a:p>
            <a:pPr marL="2171700" lvl="4" indent="-342900" algn="just">
              <a:buFont typeface="Arial" pitchFamily="34" charset="0"/>
              <a:buChar char="•"/>
            </a:pPr>
            <a:r>
              <a:rPr lang="tr-TR" sz="1200" i="1" dirty="0" smtClean="0">
                <a:solidFill>
                  <a:srgbClr val="0000FF"/>
                </a:solidFill>
                <a:latin typeface="Calibri" pitchFamily="34" charset="0"/>
              </a:rPr>
              <a:t>kıta içi suların, </a:t>
            </a:r>
          </a:p>
          <a:p>
            <a:pPr marL="2171700" lvl="4" indent="-342900" algn="just">
              <a:buFont typeface="Arial" pitchFamily="34" charset="0"/>
              <a:buChar char="•"/>
            </a:pPr>
            <a:r>
              <a:rPr lang="tr-TR" sz="1200" i="1" dirty="0" smtClean="0">
                <a:solidFill>
                  <a:srgbClr val="0000FF"/>
                </a:solidFill>
                <a:latin typeface="Calibri" pitchFamily="34" charset="0"/>
              </a:rPr>
              <a:t>geçiş sularının, </a:t>
            </a:r>
          </a:p>
          <a:p>
            <a:pPr marL="2171700" lvl="4" indent="-342900" algn="just">
              <a:buFont typeface="Arial" pitchFamily="34" charset="0"/>
              <a:buChar char="•"/>
            </a:pPr>
            <a:r>
              <a:rPr lang="tr-TR" sz="1200" i="1" dirty="0" smtClean="0">
                <a:solidFill>
                  <a:srgbClr val="0000FF"/>
                </a:solidFill>
                <a:latin typeface="Calibri" pitchFamily="34" charset="0"/>
              </a:rPr>
              <a:t> kıyı sularının,</a:t>
            </a:r>
          </a:p>
          <a:p>
            <a:pPr marL="2171700" lvl="4" indent="-342900" algn="just">
              <a:buFont typeface="Arial" pitchFamily="34" charset="0"/>
              <a:buChar char="•"/>
            </a:pPr>
            <a:r>
              <a:rPr lang="tr-TR" sz="1200" dirty="0" smtClean="0">
                <a:solidFill>
                  <a:srgbClr val="0000FF"/>
                </a:solidFill>
                <a:latin typeface="Calibri" pitchFamily="34" charset="0"/>
              </a:rPr>
              <a:t> </a:t>
            </a:r>
            <a:r>
              <a:rPr lang="tr-TR" sz="1200" i="1" dirty="0" smtClean="0">
                <a:solidFill>
                  <a:srgbClr val="0000FF"/>
                </a:solidFill>
                <a:latin typeface="Calibri" pitchFamily="34" charset="0"/>
              </a:rPr>
              <a:t>yeraltı sularının,	 </a:t>
            </a:r>
          </a:p>
          <a:p>
            <a:pPr algn="just"/>
            <a:r>
              <a:rPr lang="tr-TR" sz="1200" dirty="0" smtClean="0">
                <a:solidFill>
                  <a:srgbClr val="0000FF"/>
                </a:solidFill>
                <a:latin typeface="Calibri" pitchFamily="34" charset="0"/>
              </a:rPr>
              <a:t>bütüncül  anlayışla korunmasına yönelik </a:t>
            </a:r>
          </a:p>
          <a:p>
            <a:pPr marL="2171700" lvl="4" indent="-342900" algn="just">
              <a:buFont typeface="Arial" pitchFamily="34" charset="0"/>
              <a:buChar char="•"/>
            </a:pPr>
            <a:r>
              <a:rPr lang="tr-TR" sz="1200" i="1" dirty="0" smtClean="0">
                <a:solidFill>
                  <a:srgbClr val="0000FF"/>
                </a:solidFill>
                <a:latin typeface="Calibri" pitchFamily="34" charset="0"/>
              </a:rPr>
              <a:t>Havzada yapılan kalkınma planları,</a:t>
            </a:r>
          </a:p>
          <a:p>
            <a:pPr marL="2171700" lvl="4" indent="-342900" algn="just">
              <a:buFont typeface="Arial" pitchFamily="34" charset="0"/>
              <a:buChar char="•"/>
            </a:pPr>
            <a:r>
              <a:rPr lang="tr-TR" sz="1200" i="1" dirty="0" smtClean="0">
                <a:solidFill>
                  <a:srgbClr val="0000FF"/>
                </a:solidFill>
                <a:latin typeface="Calibri" pitchFamily="34" charset="0"/>
              </a:rPr>
              <a:t>Mekansal planlamalar ve</a:t>
            </a:r>
          </a:p>
          <a:p>
            <a:pPr marL="2171700" lvl="4" indent="-342900" algn="just">
              <a:buFont typeface="Arial" pitchFamily="34" charset="0"/>
              <a:buChar char="•"/>
            </a:pPr>
            <a:r>
              <a:rPr lang="tr-TR" sz="1200" i="1" dirty="0" smtClean="0">
                <a:solidFill>
                  <a:srgbClr val="0000FF"/>
                </a:solidFill>
                <a:latin typeface="Calibri" pitchFamily="34" charset="0"/>
              </a:rPr>
              <a:t>Arazi kullanım planları</a:t>
            </a:r>
          </a:p>
          <a:p>
            <a:pPr marL="2171700" lvl="4" indent="-342900" algn="just">
              <a:buFont typeface="Arial" pitchFamily="34" charset="0"/>
              <a:buChar char="•"/>
            </a:pPr>
            <a:r>
              <a:rPr lang="tr-TR" sz="1200" i="1" dirty="0" smtClean="0">
                <a:solidFill>
                  <a:srgbClr val="0000FF"/>
                </a:solidFill>
                <a:latin typeface="Calibri" pitchFamily="34" charset="0"/>
              </a:rPr>
              <a:t>Sürdürülebilir kalkınma programları </a:t>
            </a:r>
          </a:p>
          <a:p>
            <a:pPr algn="just"/>
            <a:endParaRPr lang="tr-TR" sz="1200" i="1" dirty="0" smtClean="0">
              <a:solidFill>
                <a:srgbClr val="0000FF"/>
              </a:solidFill>
              <a:latin typeface="Calibri" pitchFamily="34" charset="0"/>
            </a:endParaRPr>
          </a:p>
          <a:p>
            <a:pPr algn="just"/>
            <a:r>
              <a:rPr lang="tr-TR" sz="1200" dirty="0" smtClean="0">
                <a:solidFill>
                  <a:srgbClr val="0000FF"/>
                </a:solidFill>
                <a:latin typeface="Calibri" pitchFamily="34" charset="0"/>
              </a:rPr>
              <a:t>ile uyum içerisinde bir çerçeve oluşturmak ve çevresel hedefler oluşturmaktır.</a:t>
            </a:r>
          </a:p>
          <a:p>
            <a:endParaRPr lang="tr-TR" sz="1100" dirty="0"/>
          </a:p>
        </p:txBody>
      </p:sp>
      <p:pic>
        <p:nvPicPr>
          <p:cNvPr id="1026" name="Picture 2" descr="C:\Users\user\Desktop\vis_water-framework-directive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857753" y="1714488"/>
            <a:ext cx="3310351" cy="3810027"/>
          </a:xfrm>
          <a:prstGeom prst="rect">
            <a:avLst/>
          </a:prstGeom>
          <a:noFill/>
        </p:spPr>
      </p:pic>
      <p:pic>
        <p:nvPicPr>
          <p:cNvPr id="5" name="Picture 1" descr="C:\Users\user\Desktop\HPA GENEL DOSYA\AVİM HPA ETKİNLİĞİ\HPA YENİ LOGO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58148" y="357169"/>
            <a:ext cx="1052502" cy="90159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82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539750" y="1052513"/>
            <a:ext cx="8229600" cy="1143000"/>
          </a:xfrm>
        </p:spPr>
        <p:txBody>
          <a:bodyPr anchor="ctr" anchorCtr="1"/>
          <a:lstStyle/>
          <a:p>
            <a:r>
              <a:rPr lang="tr-TR" sz="3000">
                <a:latin typeface="Times New Roman" pitchFamily="18" charset="0"/>
              </a:rPr>
              <a:t>Mevcut Durum ve Geleceğimiz</a:t>
            </a:r>
            <a:r>
              <a:rPr lang="tr-TR" sz="3400">
                <a:latin typeface="Times New Roman" pitchFamily="18" charset="0"/>
              </a:rPr>
              <a:t/>
            </a:r>
            <a:br>
              <a:rPr lang="tr-TR" sz="3400">
                <a:latin typeface="Times New Roman" pitchFamily="18" charset="0"/>
              </a:rPr>
            </a:br>
            <a:endParaRPr lang="tr-TR" sz="3400">
              <a:latin typeface="Times New Roman" pitchFamily="18" charset="0"/>
            </a:endParaRPr>
          </a:p>
        </p:txBody>
      </p:sp>
      <p:pic>
        <p:nvPicPr>
          <p:cNvPr id="58371" name="Picture 4"/>
          <p:cNvPicPr>
            <a:picLocks noGrp="1" noChangeAspect="1" noChangeArrowheads="1"/>
          </p:cNvPicPr>
          <p:nvPr>
            <p:ph type="body"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-61913"/>
            <a:ext cx="9144000" cy="6919913"/>
          </a:xfrm>
          <a:noFill/>
        </p:spPr>
      </p:pic>
      <p:sp>
        <p:nvSpPr>
          <p:cNvPr id="481285" name="Rectangle 5"/>
          <p:cNvSpPr>
            <a:spLocks noChangeArrowheads="1"/>
          </p:cNvSpPr>
          <p:nvPr/>
        </p:nvSpPr>
        <p:spPr bwMode="auto">
          <a:xfrm rot="20478908">
            <a:off x="5024511" y="338872"/>
            <a:ext cx="3374492" cy="2800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defRPr/>
            </a:pPr>
            <a:r>
              <a:rPr lang="tr-TR" sz="3600" dirty="0">
                <a:solidFill>
                  <a:schemeClr val="bg2"/>
                </a:solidFill>
                <a:latin typeface="Brush Script MT" pitchFamily="66" charset="0"/>
              </a:rPr>
              <a:t>Teşekkürler….</a:t>
            </a:r>
          </a:p>
          <a:p>
            <a:pPr>
              <a:defRPr/>
            </a:pPr>
            <a:endParaRPr lang="tr-TR" sz="3600" dirty="0">
              <a:solidFill>
                <a:schemeClr val="bg2"/>
              </a:solidFill>
              <a:latin typeface="Brush Script MT" pitchFamily="66" charset="0"/>
            </a:endParaRPr>
          </a:p>
          <a:p>
            <a:pPr>
              <a:defRPr/>
            </a:pPr>
            <a:r>
              <a:rPr lang="tr-TR" sz="3200" dirty="0">
                <a:solidFill>
                  <a:schemeClr val="bg2"/>
                </a:solidFill>
                <a:latin typeface="Brush Script MT" pitchFamily="66" charset="0"/>
              </a:rPr>
              <a:t>Dursun </a:t>
            </a:r>
            <a:r>
              <a:rPr lang="tr-TR" sz="3200" dirty="0" smtClean="0">
                <a:solidFill>
                  <a:schemeClr val="bg2"/>
                </a:solidFill>
                <a:latin typeface="Brush Script MT" pitchFamily="66" charset="0"/>
              </a:rPr>
              <a:t>YILDIZ</a:t>
            </a:r>
          </a:p>
          <a:p>
            <a:pPr>
              <a:defRPr/>
            </a:pPr>
            <a:r>
              <a:rPr lang="tr-TR" sz="3600" dirty="0" smtClean="0">
                <a:solidFill>
                  <a:schemeClr val="bg2"/>
                </a:solidFill>
                <a:latin typeface="Brush Script MT" pitchFamily="66" charset="0"/>
              </a:rPr>
              <a:t>         </a:t>
            </a:r>
            <a:r>
              <a:rPr lang="tr-TR" dirty="0" smtClean="0">
                <a:solidFill>
                  <a:schemeClr val="bg2"/>
                </a:solidFill>
                <a:latin typeface="Brush Script MT" pitchFamily="66" charset="0"/>
              </a:rPr>
              <a:t>DSI Eski Yöneticisi </a:t>
            </a:r>
            <a:r>
              <a:rPr lang="tr-TR" sz="3600" dirty="0" smtClean="0">
                <a:solidFill>
                  <a:schemeClr val="tx2"/>
                </a:solidFill>
                <a:latin typeface="Brush Script MT" pitchFamily="66" charset="0"/>
              </a:rPr>
              <a:t/>
            </a:r>
            <a:br>
              <a:rPr lang="tr-TR" sz="3600" dirty="0" smtClean="0">
                <a:solidFill>
                  <a:schemeClr val="tx2"/>
                </a:solidFill>
                <a:latin typeface="Brush Script MT" pitchFamily="66" charset="0"/>
              </a:rPr>
            </a:br>
            <a:endParaRPr lang="tr-TR" sz="3600" dirty="0">
              <a:solidFill>
                <a:schemeClr val="tx2"/>
              </a:solidFill>
              <a:latin typeface="Brush Script MT" pitchFamily="66" charset="0"/>
            </a:endParaRPr>
          </a:p>
        </p:txBody>
      </p:sp>
      <p:pic>
        <p:nvPicPr>
          <p:cNvPr id="5" name="Picture 1" descr="C:\Users\user\Desktop\HPA GENEL DOSYA\AVİM HPA ETKİNLİĞİ\HPA YENİ LOGO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2910" y="4634245"/>
            <a:ext cx="1928826" cy="165227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esktop\water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500043"/>
            <a:ext cx="8358246" cy="53669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z="3200" dirty="0" smtClean="0"/>
              <a:t>Çevre Faslı Kapanış Kriterleri </a:t>
            </a:r>
            <a:endParaRPr lang="tr-TR" sz="3200" dirty="0"/>
          </a:p>
        </p:txBody>
      </p:sp>
      <p:sp>
        <p:nvSpPr>
          <p:cNvPr id="3" name="2 Metin Yer Tutucusu"/>
          <p:cNvSpPr>
            <a:spLocks noGrp="1"/>
          </p:cNvSpPr>
          <p:nvPr>
            <p:ph type="body" sz="half" idx="1"/>
          </p:nvPr>
        </p:nvSpPr>
        <p:spPr>
          <a:xfrm>
            <a:off x="357158" y="1333486"/>
            <a:ext cx="4143404" cy="4530725"/>
          </a:xfrm>
        </p:spPr>
        <p:txBody>
          <a:bodyPr/>
          <a:lstStyle/>
          <a:p>
            <a:pPr marL="788988" lvl="1" indent="-342900" algn="just">
              <a:lnSpc>
                <a:spcPct val="120000"/>
              </a:lnSpc>
              <a:buClr>
                <a:srgbClr val="FF0000"/>
              </a:buClr>
              <a:buFont typeface="Wingdings" pitchFamily="2" charset="2"/>
              <a:buChar char="Ø"/>
              <a:defRPr/>
            </a:pPr>
            <a:r>
              <a:rPr lang="tr-TR" sz="1200" b="1" dirty="0" smtClean="0">
                <a:solidFill>
                  <a:srgbClr val="0000FF"/>
                </a:solidFill>
                <a:latin typeface="Verdana" pitchFamily="34" charset="0"/>
              </a:rPr>
              <a:t>Çevre Faslı 2008 yılında açılmış ve Ülkemizin “Müzakere Pozisyon Belgesi”ne karşılık olarak 6 adet “</a:t>
            </a:r>
            <a:r>
              <a:rPr lang="tr-TR" sz="1200" b="1" dirty="0" smtClean="0">
                <a:solidFill>
                  <a:srgbClr val="FF0000"/>
                </a:solidFill>
                <a:latin typeface="Verdana" pitchFamily="34" charset="0"/>
              </a:rPr>
              <a:t>Kapanış Kriteri</a:t>
            </a:r>
            <a:r>
              <a:rPr lang="tr-TR" sz="1200" b="1" dirty="0" smtClean="0">
                <a:solidFill>
                  <a:srgbClr val="0000FF"/>
                </a:solidFill>
                <a:latin typeface="Verdana" pitchFamily="34" charset="0"/>
              </a:rPr>
              <a:t>” belirlenmiştir.</a:t>
            </a:r>
          </a:p>
          <a:p>
            <a:pPr marL="788988" lvl="1" indent="-342900" algn="just">
              <a:lnSpc>
                <a:spcPct val="120000"/>
              </a:lnSpc>
              <a:buClr>
                <a:srgbClr val="FF0000"/>
              </a:buClr>
              <a:buFont typeface="Wingdings" pitchFamily="2" charset="2"/>
              <a:buChar char="Ø"/>
              <a:defRPr/>
            </a:pPr>
            <a:endParaRPr lang="tr-TR" sz="1200" b="1" dirty="0" smtClean="0">
              <a:solidFill>
                <a:srgbClr val="0000FF"/>
              </a:solidFill>
              <a:latin typeface="Verdana" pitchFamily="34" charset="0"/>
            </a:endParaRPr>
          </a:p>
          <a:p>
            <a:pPr marL="788988" lvl="1" indent="-342900" algn="just">
              <a:lnSpc>
                <a:spcPct val="120000"/>
              </a:lnSpc>
              <a:buClr>
                <a:srgbClr val="FF0000"/>
              </a:buClr>
              <a:buFont typeface="Wingdings" pitchFamily="2" charset="2"/>
              <a:buChar char="Ø"/>
              <a:defRPr/>
            </a:pPr>
            <a:endParaRPr lang="tr-TR" sz="1200" b="1" dirty="0" smtClean="0">
              <a:solidFill>
                <a:srgbClr val="0000FF"/>
              </a:solidFill>
            </a:endParaRPr>
          </a:p>
          <a:p>
            <a:pPr marL="788988" lvl="1" indent="-342900" algn="just">
              <a:lnSpc>
                <a:spcPct val="120000"/>
              </a:lnSpc>
              <a:buClr>
                <a:srgbClr val="FF0000"/>
              </a:buClr>
              <a:buFont typeface="Wingdings" pitchFamily="2" charset="2"/>
              <a:buChar char="Ø"/>
              <a:defRPr/>
            </a:pPr>
            <a:r>
              <a:rPr lang="tr-TR" sz="1200" b="1" dirty="0" smtClean="0">
                <a:solidFill>
                  <a:srgbClr val="0000FF"/>
                </a:solidFill>
              </a:rPr>
              <a:t>Su Çerçeve Direktifi  Kabul Edilerek İlerleme Sağlaması Ve Uyumlaştırılması. </a:t>
            </a:r>
          </a:p>
          <a:p>
            <a:pPr marL="788988" lvl="1" indent="-342900" algn="just">
              <a:lnSpc>
                <a:spcPct val="120000"/>
              </a:lnSpc>
              <a:buClr>
                <a:srgbClr val="FF0000"/>
              </a:buClr>
              <a:buNone/>
              <a:defRPr/>
            </a:pPr>
            <a:endParaRPr lang="tr-TR" sz="1200" b="1" dirty="0" smtClean="0">
              <a:solidFill>
                <a:srgbClr val="0000FF"/>
              </a:solidFill>
            </a:endParaRPr>
          </a:p>
          <a:p>
            <a:pPr marL="788988" lvl="1" indent="-342900" algn="just">
              <a:lnSpc>
                <a:spcPct val="120000"/>
              </a:lnSpc>
              <a:buClr>
                <a:srgbClr val="FF0000"/>
              </a:buClr>
              <a:buFont typeface="Wingdings" pitchFamily="2" charset="2"/>
              <a:buChar char="Ø"/>
              <a:defRPr/>
            </a:pPr>
            <a:r>
              <a:rPr lang="tr-TR" sz="1200" b="1" dirty="0" smtClean="0">
                <a:solidFill>
                  <a:srgbClr val="0000FF"/>
                </a:solidFill>
              </a:rPr>
              <a:t>Nehir Havza Yönetim Planlarını Hazırlaması</a:t>
            </a:r>
          </a:p>
          <a:p>
            <a:endParaRPr lang="tr-TR" sz="1200" dirty="0"/>
          </a:p>
        </p:txBody>
      </p:sp>
      <p:pic>
        <p:nvPicPr>
          <p:cNvPr id="4" name="Picture 1" descr="C:\Users\user\Desktop\HPA GENEL DOSYA\AVİM HPA ETKİNLİĞİ\HPA YENİ LOGO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58148" y="357169"/>
            <a:ext cx="1052502" cy="90159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aphicFrame>
        <p:nvGraphicFramePr>
          <p:cNvPr id="5" name="Object 10">
            <a:hlinkClick r:id="" action="ppaction://ole?verb=0"/>
          </p:cNvPr>
          <p:cNvGraphicFramePr>
            <a:graphicFrameLocks/>
          </p:cNvGraphicFramePr>
          <p:nvPr/>
        </p:nvGraphicFramePr>
        <p:xfrm>
          <a:off x="4929190" y="1619237"/>
          <a:ext cx="3714744" cy="4000488"/>
        </p:xfrm>
        <a:graphic>
          <a:graphicData uri="http://schemas.openxmlformats.org/presentationml/2006/ole">
            <p:oleObj spid="_x0000_s1026" name="Clip" r:id="rId4" imgW="3860640" imgH="3367080" progId="">
              <p:embed/>
            </p:oleObj>
          </a:graphicData>
        </a:graphic>
      </p:graphicFrame>
      <p:sp>
        <p:nvSpPr>
          <p:cNvPr id="7" name="Rectangle 11"/>
          <p:cNvSpPr>
            <a:spLocks noChangeArrowheads="1"/>
          </p:cNvSpPr>
          <p:nvPr/>
        </p:nvSpPr>
        <p:spPr bwMode="auto">
          <a:xfrm>
            <a:off x="5357819" y="1047734"/>
            <a:ext cx="2798757" cy="5493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0" hangingPunct="0">
              <a:lnSpc>
                <a:spcPct val="125000"/>
              </a:lnSpc>
              <a:spcBef>
                <a:spcPct val="20000"/>
              </a:spcBef>
              <a:buFont typeface="Monotype Sorts" pitchFamily="2" charset="2"/>
              <a:buNone/>
            </a:pPr>
            <a:r>
              <a:rPr lang="tr-TR" sz="1100" b="1" dirty="0">
                <a:solidFill>
                  <a:srgbClr val="FF0066"/>
                </a:solidFill>
                <a:latin typeface="Verdana" pitchFamily="34" charset="0"/>
              </a:rPr>
              <a:t>Su Çerçeve Direktifi </a:t>
            </a:r>
          </a:p>
          <a:p>
            <a:pPr algn="ctr" eaLnBrk="0" hangingPunct="0">
              <a:lnSpc>
                <a:spcPct val="125000"/>
              </a:lnSpc>
              <a:spcBef>
                <a:spcPct val="20000"/>
              </a:spcBef>
              <a:buFont typeface="Monotype Sorts" pitchFamily="2" charset="2"/>
              <a:buNone/>
            </a:pPr>
            <a:r>
              <a:rPr lang="en-US" sz="1100" b="1" dirty="0">
                <a:solidFill>
                  <a:srgbClr val="FF0066"/>
                </a:solidFill>
                <a:latin typeface="Verdana" pitchFamily="34" charset="0"/>
              </a:rPr>
              <a:t>2000/60 /EC</a:t>
            </a:r>
            <a:r>
              <a:rPr lang="tr-TR" sz="1100" b="1" dirty="0">
                <a:solidFill>
                  <a:srgbClr val="FF0066"/>
                </a:solidFill>
                <a:latin typeface="Verdana" pitchFamily="34" charset="0"/>
              </a:rPr>
              <a:t> altındaki önlemler</a:t>
            </a:r>
            <a:endParaRPr lang="en-US" sz="1100" b="1" dirty="0">
              <a:solidFill>
                <a:srgbClr val="FF0066"/>
              </a:solidFill>
              <a:latin typeface="Verdana" pitchFamily="34" charset="0"/>
            </a:endParaRPr>
          </a:p>
        </p:txBody>
      </p:sp>
      <p:sp>
        <p:nvSpPr>
          <p:cNvPr id="8" name="TextBox 13"/>
          <p:cNvSpPr txBox="1">
            <a:spLocks noChangeArrowheads="1"/>
          </p:cNvSpPr>
          <p:nvPr/>
        </p:nvSpPr>
        <p:spPr bwMode="auto">
          <a:xfrm>
            <a:off x="5286381" y="3429000"/>
            <a:ext cx="1296987" cy="40011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r-TR" sz="1000" dirty="0">
                <a:solidFill>
                  <a:srgbClr val="0066FF"/>
                </a:solidFill>
                <a:latin typeface="Tahoma" pitchFamily="34" charset="0"/>
              </a:rPr>
              <a:t>İçme </a:t>
            </a:r>
          </a:p>
          <a:p>
            <a:r>
              <a:rPr lang="tr-TR" sz="1000" dirty="0">
                <a:solidFill>
                  <a:srgbClr val="0066FF"/>
                </a:solidFill>
                <a:latin typeface="Tahoma" pitchFamily="34" charset="0"/>
              </a:rPr>
              <a:t>suyu</a:t>
            </a:r>
          </a:p>
        </p:txBody>
      </p:sp>
      <p:sp>
        <p:nvSpPr>
          <p:cNvPr id="9" name="TextBox 15"/>
          <p:cNvSpPr txBox="1">
            <a:spLocks noChangeArrowheads="1"/>
          </p:cNvSpPr>
          <p:nvPr/>
        </p:nvSpPr>
        <p:spPr bwMode="auto">
          <a:xfrm>
            <a:off x="4929191" y="3905253"/>
            <a:ext cx="1296987" cy="40011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r-TR" sz="1000" dirty="0">
                <a:solidFill>
                  <a:srgbClr val="0066FF"/>
                </a:solidFill>
                <a:latin typeface="Tahoma" pitchFamily="34" charset="0"/>
              </a:rPr>
              <a:t>Yüzme </a:t>
            </a:r>
          </a:p>
          <a:p>
            <a:r>
              <a:rPr lang="tr-TR" sz="1000" dirty="0">
                <a:solidFill>
                  <a:srgbClr val="0066FF"/>
                </a:solidFill>
                <a:latin typeface="Tahoma" pitchFamily="34" charset="0"/>
              </a:rPr>
              <a:t>suyu</a:t>
            </a:r>
          </a:p>
        </p:txBody>
      </p:sp>
      <p:sp>
        <p:nvSpPr>
          <p:cNvPr id="10" name="TextBox 16"/>
          <p:cNvSpPr txBox="1">
            <a:spLocks noChangeArrowheads="1"/>
          </p:cNvSpPr>
          <p:nvPr/>
        </p:nvSpPr>
        <p:spPr bwMode="auto">
          <a:xfrm>
            <a:off x="4714876" y="5048261"/>
            <a:ext cx="1296988" cy="40011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r-TR" sz="1000" dirty="0">
                <a:solidFill>
                  <a:srgbClr val="0066FF"/>
                </a:solidFill>
                <a:latin typeface="Tahoma" pitchFamily="34" charset="0"/>
              </a:rPr>
              <a:t>Kentsel Atık </a:t>
            </a:r>
          </a:p>
          <a:p>
            <a:r>
              <a:rPr lang="tr-TR" sz="1000" dirty="0">
                <a:solidFill>
                  <a:srgbClr val="0066FF"/>
                </a:solidFill>
                <a:latin typeface="Tahoma" pitchFamily="34" charset="0"/>
              </a:rPr>
              <a:t>Su</a:t>
            </a:r>
          </a:p>
        </p:txBody>
      </p:sp>
      <p:sp>
        <p:nvSpPr>
          <p:cNvPr id="11" name="TextBox 17"/>
          <p:cNvSpPr txBox="1">
            <a:spLocks noChangeArrowheads="1"/>
          </p:cNvSpPr>
          <p:nvPr/>
        </p:nvSpPr>
        <p:spPr bwMode="auto">
          <a:xfrm>
            <a:off x="5929323" y="3333750"/>
            <a:ext cx="1008063" cy="246221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r-TR" sz="1000" dirty="0">
                <a:solidFill>
                  <a:srgbClr val="0066FF"/>
                </a:solidFill>
                <a:latin typeface="Tahoma" pitchFamily="34" charset="0"/>
              </a:rPr>
              <a:t>Nitrat</a:t>
            </a:r>
          </a:p>
        </p:txBody>
      </p:sp>
      <p:sp>
        <p:nvSpPr>
          <p:cNvPr id="12" name="TextBox 15"/>
          <p:cNvSpPr txBox="1">
            <a:spLocks noChangeArrowheads="1"/>
          </p:cNvSpPr>
          <p:nvPr/>
        </p:nvSpPr>
        <p:spPr bwMode="auto">
          <a:xfrm>
            <a:off x="5572132" y="4286257"/>
            <a:ext cx="928694" cy="246221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tr-TR" sz="1000" dirty="0">
                <a:solidFill>
                  <a:srgbClr val="0066FF"/>
                </a:solidFill>
                <a:latin typeface="Tahoma" pitchFamily="34" charset="0"/>
              </a:rPr>
              <a:t>Habitat kuş</a:t>
            </a:r>
          </a:p>
        </p:txBody>
      </p:sp>
      <p:sp>
        <p:nvSpPr>
          <p:cNvPr id="13" name="TextBox 22"/>
          <p:cNvSpPr txBox="1">
            <a:spLocks noChangeArrowheads="1"/>
          </p:cNvSpPr>
          <p:nvPr/>
        </p:nvSpPr>
        <p:spPr bwMode="auto">
          <a:xfrm>
            <a:off x="7215206" y="3429000"/>
            <a:ext cx="1295400" cy="707886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r-TR" sz="1000" dirty="0">
                <a:solidFill>
                  <a:srgbClr val="0066FF"/>
                </a:solidFill>
                <a:latin typeface="Tahoma" pitchFamily="34" charset="0"/>
              </a:rPr>
              <a:t>Entegre Kirlilik Önleme ve Kontrol (IPPC) ve diğer sanayi deşarjları</a:t>
            </a:r>
          </a:p>
        </p:txBody>
      </p:sp>
      <p:sp>
        <p:nvSpPr>
          <p:cNvPr id="14" name="TextBox 23"/>
          <p:cNvSpPr txBox="1">
            <a:spLocks noChangeArrowheads="1"/>
          </p:cNvSpPr>
          <p:nvPr/>
        </p:nvSpPr>
        <p:spPr bwMode="auto">
          <a:xfrm>
            <a:off x="7775576" y="4381507"/>
            <a:ext cx="1368425" cy="246221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r-TR" sz="1000" dirty="0">
                <a:solidFill>
                  <a:srgbClr val="0066FF"/>
                </a:solidFill>
                <a:latin typeface="Tahoma" pitchFamily="34" charset="0"/>
              </a:rPr>
              <a:t>Kimyasallar</a:t>
            </a:r>
          </a:p>
        </p:txBody>
      </p:sp>
      <p:sp>
        <p:nvSpPr>
          <p:cNvPr id="15" name="TextBox 24"/>
          <p:cNvSpPr txBox="1">
            <a:spLocks noChangeArrowheads="1"/>
          </p:cNvSpPr>
          <p:nvPr/>
        </p:nvSpPr>
        <p:spPr bwMode="auto">
          <a:xfrm>
            <a:off x="6929455" y="4667259"/>
            <a:ext cx="1368425" cy="246221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r-TR" sz="1000" dirty="0" err="1">
                <a:solidFill>
                  <a:srgbClr val="0066FF"/>
                </a:solidFill>
                <a:latin typeface="Tahoma" pitchFamily="34" charset="0"/>
              </a:rPr>
              <a:t>Pestisitler</a:t>
            </a:r>
            <a:endParaRPr lang="tr-TR" sz="1000" dirty="0">
              <a:solidFill>
                <a:srgbClr val="0066FF"/>
              </a:solidFill>
              <a:latin typeface="Tahoma" pitchFamily="34" charset="0"/>
            </a:endParaRPr>
          </a:p>
        </p:txBody>
      </p:sp>
      <p:sp>
        <p:nvSpPr>
          <p:cNvPr id="16" name="TextBox 25"/>
          <p:cNvSpPr txBox="1">
            <a:spLocks noChangeArrowheads="1"/>
          </p:cNvSpPr>
          <p:nvPr/>
        </p:nvSpPr>
        <p:spPr bwMode="auto">
          <a:xfrm>
            <a:off x="6858017" y="5238763"/>
            <a:ext cx="1368425" cy="246221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r-TR" sz="1000" dirty="0" err="1">
                <a:solidFill>
                  <a:srgbClr val="0066FF"/>
                </a:solidFill>
                <a:latin typeface="Tahoma" pitchFamily="34" charset="0"/>
              </a:rPr>
              <a:t>Biyositler</a:t>
            </a:r>
            <a:endParaRPr lang="tr-TR" sz="1000" dirty="0">
              <a:solidFill>
                <a:srgbClr val="0066FF"/>
              </a:solidFill>
              <a:latin typeface="Tahoma" pitchFamily="34" charset="0"/>
            </a:endParaRPr>
          </a:p>
        </p:txBody>
      </p:sp>
      <p:sp>
        <p:nvSpPr>
          <p:cNvPr id="17" name="TextBox 26"/>
          <p:cNvSpPr txBox="1">
            <a:spLocks noChangeArrowheads="1"/>
          </p:cNvSpPr>
          <p:nvPr/>
        </p:nvSpPr>
        <p:spPr bwMode="auto">
          <a:xfrm>
            <a:off x="7858148" y="5334013"/>
            <a:ext cx="1046192" cy="40011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tr-TR" sz="1000" dirty="0">
                <a:solidFill>
                  <a:srgbClr val="0066FF"/>
                </a:solidFill>
                <a:latin typeface="Tahoma" pitchFamily="34" charset="0"/>
              </a:rPr>
              <a:t>Katı Atık Depolama</a:t>
            </a:r>
          </a:p>
        </p:txBody>
      </p:sp>
      <p:sp>
        <p:nvSpPr>
          <p:cNvPr id="18" name="TextBox 27"/>
          <p:cNvSpPr txBox="1">
            <a:spLocks noChangeArrowheads="1"/>
          </p:cNvSpPr>
          <p:nvPr/>
        </p:nvSpPr>
        <p:spPr bwMode="auto">
          <a:xfrm>
            <a:off x="7643834" y="4857761"/>
            <a:ext cx="1331912" cy="246221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r-TR" sz="1000" dirty="0">
                <a:solidFill>
                  <a:srgbClr val="0066FF"/>
                </a:solidFill>
                <a:latin typeface="Tahoma" pitchFamily="34" charset="0"/>
              </a:rPr>
              <a:t>Arıtma Çamuru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z="3200" dirty="0" smtClean="0">
                <a:latin typeface="Times New Roman" pitchFamily="18" charset="0"/>
                <a:cs typeface="Times New Roman" pitchFamily="18" charset="0"/>
              </a:rPr>
              <a:t>Mevzuat Çalışmaları </a:t>
            </a:r>
            <a:endParaRPr lang="tr-TR" sz="3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Users\user\AppData\Roaming\Microsoft\Windows\Network Shortcuts\100.pn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428728" y="952484"/>
            <a:ext cx="5749868" cy="5093561"/>
          </a:xfrm>
          <a:prstGeom prst="rect">
            <a:avLst/>
          </a:prstGeom>
          <a:noFill/>
        </p:spPr>
      </p:pic>
      <p:pic>
        <p:nvPicPr>
          <p:cNvPr id="4" name="Picture 1" descr="C:\Users\user\Desktop\HPA GENEL DOSYA\AVİM HPA ETKİNLİĞİ\HPA YENİ LOGO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58148" y="357169"/>
            <a:ext cx="1052502" cy="90159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user\AppData\Roaming\Microsoft\Windows\Network Shortcuts\101.pn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142976" y="380979"/>
            <a:ext cx="6143668" cy="5618140"/>
          </a:xfrm>
          <a:prstGeom prst="rect">
            <a:avLst/>
          </a:prstGeom>
          <a:noFill/>
        </p:spPr>
      </p:pic>
      <p:pic>
        <p:nvPicPr>
          <p:cNvPr id="3" name="Picture 1" descr="C:\Users\user\Desktop\HPA GENEL DOSYA\AVİM HPA ETKİNLİĞİ\HPA YENİ LOGO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58148" y="357169"/>
            <a:ext cx="1052502" cy="90159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user\AppData\Roaming\Microsoft\Windows\Network Shortcuts\103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85852" y="476230"/>
            <a:ext cx="5786458" cy="5507228"/>
          </a:xfrm>
          <a:prstGeom prst="rect">
            <a:avLst/>
          </a:prstGeom>
          <a:noFill/>
        </p:spPr>
      </p:pic>
      <p:pic>
        <p:nvPicPr>
          <p:cNvPr id="3" name="Picture 1" descr="C:\Users\user\Desktop\HPA GENEL DOSYA\AVİM HPA ETKİNLİĞİ\HPA YENİ LOGO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58148" y="357169"/>
            <a:ext cx="1052502" cy="90159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z="3200" dirty="0" smtClean="0"/>
              <a:t>Mevzuat çalışmaları </a:t>
            </a:r>
            <a:endParaRPr lang="tr-TR" sz="3200" dirty="0"/>
          </a:p>
        </p:txBody>
      </p:sp>
      <p:pic>
        <p:nvPicPr>
          <p:cNvPr id="4098" name="Picture 2" descr="C:\Users\user\AppData\Roaming\Microsoft\Windows\Network Shortcuts\104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28663" y="1238235"/>
            <a:ext cx="6903033" cy="4476781"/>
          </a:xfrm>
          <a:prstGeom prst="rect">
            <a:avLst/>
          </a:prstGeom>
          <a:noFill/>
        </p:spPr>
      </p:pic>
      <p:pic>
        <p:nvPicPr>
          <p:cNvPr id="4" name="Picture 1" descr="C:\Users\user\Desktop\HPA GENEL DOSYA\AVİM HPA ETKİNLİĞİ\HPA YENİ LOGO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58148" y="357169"/>
            <a:ext cx="1052502" cy="90159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Arial"/>
        <a:ea typeface=""/>
        <a:cs typeface="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Edge</Template>
  <TotalTime>6549</TotalTime>
  <Words>876</Words>
  <Application>Microsoft PowerPoint</Application>
  <PresentationFormat>Ekran Gösterisi (4:3)</PresentationFormat>
  <Paragraphs>152</Paragraphs>
  <Slides>41</Slides>
  <Notes>0</Notes>
  <HiddenSlides>0</HiddenSlides>
  <MMClips>0</MMClips>
  <ScaleCrop>false</ScaleCrop>
  <HeadingPairs>
    <vt:vector size="6" baseType="variant">
      <vt:variant>
        <vt:lpstr>Tema</vt:lpstr>
      </vt:variant>
      <vt:variant>
        <vt:i4>1</vt:i4>
      </vt:variant>
      <vt:variant>
        <vt:lpstr>Katıştırılmış OLE Hizmet Programları</vt:lpstr>
      </vt:variant>
      <vt:variant>
        <vt:i4>1</vt:i4>
      </vt:variant>
      <vt:variant>
        <vt:lpstr>Slayt Başlıkları</vt:lpstr>
      </vt:variant>
      <vt:variant>
        <vt:i4>41</vt:i4>
      </vt:variant>
    </vt:vector>
  </HeadingPairs>
  <TitlesOfParts>
    <vt:vector size="43" baseType="lpstr">
      <vt:lpstr>Edge</vt:lpstr>
      <vt:lpstr>Clip</vt:lpstr>
      <vt:lpstr>Mevcut Durum ve Geleceğimiz </vt:lpstr>
      <vt:lpstr>Slayt 2</vt:lpstr>
      <vt:lpstr>SU YÖNETİMİ </vt:lpstr>
      <vt:lpstr>Su Kaynakları Yönetimi: AB yaklaşımı </vt:lpstr>
      <vt:lpstr>Çevre Faslı Kapanış Kriterleri </vt:lpstr>
      <vt:lpstr>Mevzuat Çalışmaları </vt:lpstr>
      <vt:lpstr>Slayt 7</vt:lpstr>
      <vt:lpstr>Slayt 8</vt:lpstr>
      <vt:lpstr>Mevzuat çalışmaları </vt:lpstr>
      <vt:lpstr>Havza Koruma Eylem Planları </vt:lpstr>
      <vt:lpstr>Nehir Havzası Yönetim Planları</vt:lpstr>
      <vt:lpstr>ULUSAL  HAVZA  YÖNETİM  STRATEJİSİ  KABUL  EDİLDİ </vt:lpstr>
      <vt:lpstr>Slayt 13</vt:lpstr>
      <vt:lpstr>HAVZA YÖNETİMİ </vt:lpstr>
      <vt:lpstr>Slayt 15</vt:lpstr>
      <vt:lpstr>Süreç Nasıl İşleyecek </vt:lpstr>
      <vt:lpstr>Ulusal Su Planı Hazırlanıyor !</vt:lpstr>
      <vt:lpstr>İspanya’da Ebro Nehir Havzası Yönetimi </vt:lpstr>
      <vt:lpstr>Ebro ( İspanya) Nehir Havzası Yönetimi </vt:lpstr>
      <vt:lpstr>Slayt 20</vt:lpstr>
      <vt:lpstr>Su Konseyi  (93 Üyeli)</vt:lpstr>
      <vt:lpstr>İspanya’da Bölgeler Arasında Su Gerilimi</vt:lpstr>
      <vt:lpstr>İspanya’da Bölgeler Arasında Su Gerilimi Yeni Su Yönetim Planı </vt:lpstr>
      <vt:lpstr>Suyun arıtılarak tekrar kullanımı </vt:lpstr>
      <vt:lpstr>ÇERÇEVE SU YASASI  TBMM’inde </vt:lpstr>
      <vt:lpstr>Ücretlendirme </vt:lpstr>
      <vt:lpstr>Slayt 27</vt:lpstr>
      <vt:lpstr>İl idari sınırları ve Havza Sınırları</vt:lpstr>
      <vt:lpstr>Havza Yönetim Heyetleri </vt:lpstr>
      <vt:lpstr>Bütünşehir Belediye Sınırları-İl Sınırları- Havza Sınırları –DSİ Bölge Sınırları </vt:lpstr>
      <vt:lpstr>DSİ Bölge Müdürlüğü Sınırları </vt:lpstr>
      <vt:lpstr>Havza Bölgeleri ?</vt:lpstr>
      <vt:lpstr> YENİ SU YÖNETİMİ </vt:lpstr>
      <vt:lpstr>YENİ SU YÖNETİMİ </vt:lpstr>
      <vt:lpstr>Bazı öneriler !</vt:lpstr>
      <vt:lpstr>Slayt 36</vt:lpstr>
      <vt:lpstr>BELİRSİZLİK ARTIYOR !</vt:lpstr>
      <vt:lpstr>Mevcut Durum ve Geleceğimiz </vt:lpstr>
      <vt:lpstr> Onu yaratmaktır!</vt:lpstr>
      <vt:lpstr>Mevcut Durum ve Geleceğimiz </vt:lpstr>
      <vt:lpstr>Slayt 41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ÜLKEMİZDE SU KAYNAKLARI YÖNETİMİ  KURUMSAL YAPISI  VE  GELECEĞİ</dc:title>
  <dc:creator>1234</dc:creator>
  <cp:lastModifiedBy>user</cp:lastModifiedBy>
  <cp:revision>1174</cp:revision>
  <dcterms:created xsi:type="dcterms:W3CDTF">2007-10-31T14:34:51Z</dcterms:created>
  <dcterms:modified xsi:type="dcterms:W3CDTF">2014-09-26T04:55:19Z</dcterms:modified>
</cp:coreProperties>
</file>