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6" r:id="rId2"/>
    <p:sldId id="341" r:id="rId3"/>
    <p:sldId id="282" r:id="rId4"/>
    <p:sldId id="357" r:id="rId5"/>
    <p:sldId id="273" r:id="rId6"/>
    <p:sldId id="364" r:id="rId7"/>
    <p:sldId id="278" r:id="rId8"/>
    <p:sldId id="313" r:id="rId9"/>
    <p:sldId id="314" r:id="rId10"/>
    <p:sldId id="315" r:id="rId11"/>
    <p:sldId id="328" r:id="rId12"/>
    <p:sldId id="316" r:id="rId13"/>
    <p:sldId id="318" r:id="rId14"/>
    <p:sldId id="319" r:id="rId15"/>
    <p:sldId id="335" r:id="rId16"/>
    <p:sldId id="336" r:id="rId17"/>
    <p:sldId id="320" r:id="rId18"/>
    <p:sldId id="317" r:id="rId19"/>
    <p:sldId id="363" r:id="rId20"/>
    <p:sldId id="337" r:id="rId21"/>
    <p:sldId id="367" r:id="rId22"/>
    <p:sldId id="349" r:id="rId23"/>
    <p:sldId id="350" r:id="rId24"/>
    <p:sldId id="351" r:id="rId25"/>
    <p:sldId id="365" r:id="rId26"/>
    <p:sldId id="280" r:id="rId27"/>
    <p:sldId id="321" r:id="rId28"/>
    <p:sldId id="343" r:id="rId29"/>
    <p:sldId id="344" r:id="rId30"/>
    <p:sldId id="281" r:id="rId31"/>
    <p:sldId id="345" r:id="rId32"/>
    <p:sldId id="346" r:id="rId33"/>
    <p:sldId id="348" r:id="rId34"/>
    <p:sldId id="347" r:id="rId35"/>
    <p:sldId id="283" r:id="rId36"/>
    <p:sldId id="340" r:id="rId37"/>
    <p:sldId id="339" r:id="rId38"/>
    <p:sldId id="342" r:id="rId39"/>
    <p:sldId id="258" r:id="rId40"/>
    <p:sldId id="286" r:id="rId41"/>
    <p:sldId id="329" r:id="rId42"/>
    <p:sldId id="330" r:id="rId43"/>
    <p:sldId id="331" r:id="rId44"/>
    <p:sldId id="332" r:id="rId45"/>
    <p:sldId id="333" r:id="rId46"/>
    <p:sldId id="289" r:id="rId47"/>
    <p:sldId id="290" r:id="rId48"/>
    <p:sldId id="291" r:id="rId49"/>
    <p:sldId id="292" r:id="rId50"/>
    <p:sldId id="257" r:id="rId51"/>
    <p:sldId id="266" r:id="rId52"/>
    <p:sldId id="334" r:id="rId53"/>
    <p:sldId id="287" r:id="rId54"/>
    <p:sldId id="293" r:id="rId55"/>
    <p:sldId id="294" r:id="rId56"/>
    <p:sldId id="284" r:id="rId57"/>
    <p:sldId id="285" r:id="rId58"/>
    <p:sldId id="322" r:id="rId59"/>
    <p:sldId id="295" r:id="rId60"/>
    <p:sldId id="261" r:id="rId61"/>
    <p:sldId id="296" r:id="rId62"/>
    <p:sldId id="358" r:id="rId63"/>
    <p:sldId id="361" r:id="rId64"/>
    <p:sldId id="370" r:id="rId65"/>
    <p:sldId id="368" r:id="rId66"/>
    <p:sldId id="369" r:id="rId67"/>
    <p:sldId id="371" r:id="rId68"/>
    <p:sldId id="304" r:id="rId6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848" y="-23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30FD07-7051-40AB-A526-F308D34DD230}" type="datetimeFigureOut">
              <a:rPr lang="tr-TR" smtClean="0"/>
              <a:t>25.9.2014</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63075E-4062-4D1D-9924-0BDDA86CEBB9}" type="slidenum">
              <a:rPr lang="tr-TR" smtClean="0"/>
              <a:t>‹#›</a:t>
            </a:fld>
            <a:endParaRPr lang="tr-TR"/>
          </a:p>
        </p:txBody>
      </p:sp>
    </p:spTree>
    <p:extLst>
      <p:ext uri="{BB962C8B-B14F-4D97-AF65-F5344CB8AC3E}">
        <p14:creationId xmlns:p14="http://schemas.microsoft.com/office/powerpoint/2010/main" val="1206305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Shape 3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377" name="Shape 377"/>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endParaRPr/>
          </a:p>
        </p:txBody>
      </p:sp>
      <p:sp>
        <p:nvSpPr>
          <p:cNvPr id="378" name="Shape 37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r>
              <a:rPr lang="tr-TR"/>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25.9.2014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25.9.2014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25.9.2014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25.9.2014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25.9.2014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25.9.2014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25.9.2014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25.9.2014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25.9.2014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25.9.2014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25.9.2014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25.9.2014</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hyperlink" Target="http://vimeo.com/89495215"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hyperlink" Target="http://www.cmo.org.tr/"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52099" y="2291614"/>
            <a:ext cx="7772400" cy="1470025"/>
          </a:xfrm>
        </p:spPr>
        <p:txBody>
          <a:bodyPr>
            <a:normAutofit/>
          </a:bodyPr>
          <a:lstStyle/>
          <a:p>
            <a:r>
              <a:rPr lang="tr-TR" dirty="0" smtClean="0"/>
              <a:t>PANEL</a:t>
            </a:r>
            <a:br>
              <a:rPr lang="tr-TR" dirty="0" smtClean="0"/>
            </a:br>
            <a:r>
              <a:rPr lang="tr-TR" dirty="0" smtClean="0"/>
              <a:t>ÇEVRESEL ETKİ DEĞERLENDİRME</a:t>
            </a:r>
            <a:endParaRPr lang="tr-TR" dirty="0"/>
          </a:p>
        </p:txBody>
      </p:sp>
      <p:sp>
        <p:nvSpPr>
          <p:cNvPr id="3" name="Alt Başlık 2"/>
          <p:cNvSpPr>
            <a:spLocks noGrp="1"/>
          </p:cNvSpPr>
          <p:nvPr>
            <p:ph type="subTitle" idx="1"/>
          </p:nvPr>
        </p:nvSpPr>
        <p:spPr/>
        <p:txBody>
          <a:bodyPr/>
          <a:lstStyle/>
          <a:p>
            <a:r>
              <a:rPr lang="tr-TR" dirty="0" smtClean="0"/>
              <a:t>Baran BOZOĞLU</a:t>
            </a:r>
          </a:p>
          <a:p>
            <a:r>
              <a:rPr lang="tr-TR" dirty="0" smtClean="0"/>
              <a:t>TMMOB Çevre Mühendisleri Odası</a:t>
            </a:r>
          </a:p>
          <a:p>
            <a:r>
              <a:rPr lang="tr-TR" dirty="0" smtClean="0"/>
              <a:t>Yönetim Kurulu Başkanı</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4299" y="-21373"/>
            <a:ext cx="3048000" cy="3048000"/>
          </a:xfrm>
          <a:prstGeom prst="rect">
            <a:avLst/>
          </a:prstGeom>
        </p:spPr>
      </p:pic>
    </p:spTree>
    <p:extLst>
      <p:ext uri="{BB962C8B-B14F-4D97-AF65-F5344CB8AC3E}">
        <p14:creationId xmlns:p14="http://schemas.microsoft.com/office/powerpoint/2010/main" val="23988580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476672"/>
            <a:ext cx="8363297" cy="5577483"/>
          </a:xfrm>
        </p:spPr>
      </p:pic>
    </p:spTree>
    <p:extLst>
      <p:ext uri="{BB962C8B-B14F-4D97-AF65-F5344CB8AC3E}">
        <p14:creationId xmlns:p14="http://schemas.microsoft.com/office/powerpoint/2010/main" val="12938231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Shape 374"/>
          <p:cNvSpPr/>
          <p:nvPr/>
        </p:nvSpPr>
        <p:spPr>
          <a:xfrm>
            <a:off x="0" y="428625"/>
            <a:ext cx="9144000" cy="6000750"/>
          </a:xfrm>
          <a:prstGeom prst="rect">
            <a:avLst/>
          </a:prstGeom>
          <a:blipFill>
            <a:blip r:embed="rId3"/>
            <a:stretch>
              <a:fillRect/>
            </a:stretch>
          </a:blipFill>
        </p:spPr>
      </p:sp>
    </p:spTree>
    <p:extLst>
      <p:ext uri="{BB962C8B-B14F-4D97-AF65-F5344CB8AC3E}">
        <p14:creationId xmlns:p14="http://schemas.microsoft.com/office/powerpoint/2010/main" val="3298085098"/>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43608" y="188640"/>
            <a:ext cx="7128792" cy="5937523"/>
          </a:xfrm>
        </p:spPr>
      </p:pic>
    </p:spTree>
    <p:extLst>
      <p:ext uri="{BB962C8B-B14F-4D97-AF65-F5344CB8AC3E}">
        <p14:creationId xmlns:p14="http://schemas.microsoft.com/office/powerpoint/2010/main" val="2140756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67744" y="260648"/>
            <a:ext cx="4752528" cy="5865515"/>
          </a:xfrm>
        </p:spPr>
      </p:pic>
    </p:spTree>
    <p:extLst>
      <p:ext uri="{BB962C8B-B14F-4D97-AF65-F5344CB8AC3E}">
        <p14:creationId xmlns:p14="http://schemas.microsoft.com/office/powerpoint/2010/main" val="13813519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979" y="476672"/>
            <a:ext cx="8964488" cy="5178059"/>
          </a:xfrm>
        </p:spPr>
      </p:pic>
    </p:spTree>
    <p:extLst>
      <p:ext uri="{BB962C8B-B14F-4D97-AF65-F5344CB8AC3E}">
        <p14:creationId xmlns:p14="http://schemas.microsoft.com/office/powerpoint/2010/main" val="39749091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Picture 2" descr="C:\Users\Bozoglu\Desktop\hes yaptırmayacağız.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1124744"/>
            <a:ext cx="6984776" cy="4680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75898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Picture 2" descr="C:\Users\Bozoglu\Desktop\Anadolu_Manşet-BAKAN_EROĞLU'NUN_SU_SIKINTISI_İSYANI-23.04.201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404664"/>
            <a:ext cx="3672408" cy="603297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Bozoglu\Desktop\Milliyet-ELEKTRİĞE_SU_FATURASI-22.04.201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0"/>
            <a:ext cx="4630267" cy="6263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06043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11760" y="404664"/>
            <a:ext cx="4961526" cy="5400600"/>
          </a:xfrm>
        </p:spPr>
      </p:pic>
    </p:spTree>
    <p:extLst>
      <p:ext uri="{BB962C8B-B14F-4D97-AF65-F5344CB8AC3E}">
        <p14:creationId xmlns:p14="http://schemas.microsoft.com/office/powerpoint/2010/main" val="30691590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979712" y="188640"/>
            <a:ext cx="4429524" cy="5920039"/>
          </a:xfrm>
        </p:spPr>
      </p:pic>
    </p:spTree>
    <p:extLst>
      <p:ext uri="{BB962C8B-B14F-4D97-AF65-F5344CB8AC3E}">
        <p14:creationId xmlns:p14="http://schemas.microsoft.com/office/powerpoint/2010/main" val="37093864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71600" y="764704"/>
            <a:ext cx="7306110" cy="4857403"/>
          </a:xfrm>
        </p:spPr>
      </p:pic>
    </p:spTree>
    <p:extLst>
      <p:ext uri="{BB962C8B-B14F-4D97-AF65-F5344CB8AC3E}">
        <p14:creationId xmlns:p14="http://schemas.microsoft.com/office/powerpoint/2010/main" val="12709190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ÇED YÖNETMELİĞİ</a:t>
            </a:r>
            <a:endParaRPr lang="tr-TR" dirty="0"/>
          </a:p>
        </p:txBody>
      </p:sp>
      <p:sp>
        <p:nvSpPr>
          <p:cNvPr id="3" name="İçerik Yer Tutucusu 2"/>
          <p:cNvSpPr>
            <a:spLocks noGrp="1"/>
          </p:cNvSpPr>
          <p:nvPr>
            <p:ph idx="1"/>
          </p:nvPr>
        </p:nvSpPr>
        <p:spPr>
          <a:xfrm>
            <a:off x="457200" y="1340768"/>
            <a:ext cx="8229600" cy="4968552"/>
          </a:xfrm>
        </p:spPr>
        <p:txBody>
          <a:bodyPr>
            <a:normAutofit fontScale="70000" lnSpcReduction="20000"/>
          </a:bodyPr>
          <a:lstStyle/>
          <a:p>
            <a:pPr marL="0" indent="0">
              <a:buNone/>
            </a:pPr>
            <a:r>
              <a:rPr lang="tr-TR" b="1" dirty="0" smtClean="0"/>
              <a:t>03.10.2013 </a:t>
            </a:r>
          </a:p>
          <a:p>
            <a:r>
              <a:rPr lang="tr-TR" b="1" dirty="0" smtClean="0"/>
              <a:t>31 MADDE</a:t>
            </a:r>
          </a:p>
          <a:p>
            <a:endParaRPr lang="tr-TR" b="1" dirty="0" smtClean="0"/>
          </a:p>
          <a:p>
            <a:r>
              <a:rPr lang="tr-TR" b="1" dirty="0" smtClean="0"/>
              <a:t>EK – 1 </a:t>
            </a:r>
            <a:r>
              <a:rPr lang="tr-TR" b="1" dirty="0"/>
              <a:t>ÇEVRESEL ETKİ DEĞERLENDİRMESİ UYGULANACAK PROJELER </a:t>
            </a:r>
            <a:r>
              <a:rPr lang="tr-TR" b="1" dirty="0" smtClean="0"/>
              <a:t>LİSTESİ</a:t>
            </a:r>
          </a:p>
          <a:p>
            <a:endParaRPr lang="tr-TR" b="1" dirty="0" smtClean="0"/>
          </a:p>
          <a:p>
            <a:r>
              <a:rPr lang="tr-TR" b="1" dirty="0" smtClean="0"/>
              <a:t>EK – 2 </a:t>
            </a:r>
            <a:r>
              <a:rPr lang="tr-TR" b="1" dirty="0"/>
              <a:t>SEÇME-ELEME KRİTERLERİ UYGULANACAK PROJELER </a:t>
            </a:r>
            <a:r>
              <a:rPr lang="tr-TR" b="1" dirty="0" smtClean="0"/>
              <a:t>LİSTESİ</a:t>
            </a:r>
          </a:p>
          <a:p>
            <a:endParaRPr lang="tr-TR" b="1" dirty="0" smtClean="0"/>
          </a:p>
          <a:p>
            <a:r>
              <a:rPr lang="tr-TR" b="1" dirty="0" smtClean="0"/>
              <a:t>EK – 3 </a:t>
            </a:r>
            <a:r>
              <a:rPr lang="tr-TR" b="1" dirty="0"/>
              <a:t>ÇEVRESEL ETKİ DEĞERLENDİRMESİ GENEL </a:t>
            </a:r>
            <a:r>
              <a:rPr lang="tr-TR" b="1" dirty="0" smtClean="0"/>
              <a:t>FORMATI</a:t>
            </a:r>
          </a:p>
          <a:p>
            <a:endParaRPr lang="tr-TR" b="1" dirty="0" smtClean="0"/>
          </a:p>
          <a:p>
            <a:r>
              <a:rPr lang="tr-TR" b="1" dirty="0" smtClean="0"/>
              <a:t>EK – 4 </a:t>
            </a:r>
            <a:r>
              <a:rPr lang="tr-TR" b="1" dirty="0"/>
              <a:t>PROJE TANITIM DOSYASININ HAZIRLANMASINDA ESAS ALINACAK SEÇME ELEME </a:t>
            </a:r>
            <a:r>
              <a:rPr lang="tr-TR" b="1" dirty="0" smtClean="0"/>
              <a:t>KRİTERLERİ</a:t>
            </a:r>
          </a:p>
          <a:p>
            <a:endParaRPr lang="tr-TR" b="1" dirty="0" smtClean="0"/>
          </a:p>
          <a:p>
            <a:r>
              <a:rPr lang="tr-TR" b="1" dirty="0" smtClean="0"/>
              <a:t>EK – 5 </a:t>
            </a:r>
            <a:r>
              <a:rPr lang="tr-TR" b="1" dirty="0"/>
              <a:t>DUYARLI YÖRELER</a:t>
            </a:r>
          </a:p>
        </p:txBody>
      </p:sp>
    </p:spTree>
    <p:extLst>
      <p:ext uri="{BB962C8B-B14F-4D97-AF65-F5344CB8AC3E}">
        <p14:creationId xmlns:p14="http://schemas.microsoft.com/office/powerpoint/2010/main" val="28961119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lstStyle/>
          <a:p>
            <a:endParaRPr lang="tr-TR"/>
          </a:p>
        </p:txBody>
      </p:sp>
      <p:pic>
        <p:nvPicPr>
          <p:cNvPr id="3074" name="Picture 2" descr="C:\Users\Bozoglu\Desktop\Zaman-YATIRIM_YAPMAK_İÇİN_ÇED_RAPORU_BEKLENMEYECEK-28.09.20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548680"/>
            <a:ext cx="3884290" cy="568863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Bozoglu\Desktop\Vatan-CED'I_BEKLEMEDEN_MADENİ_BULACAKLAR-28.09.201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80560" y="764703"/>
            <a:ext cx="3923888" cy="5691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1387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HALKIN ÇED KARARLARINA İTİRAZI ENGELLENİYOR</a:t>
            </a:r>
            <a:endParaRPr lang="tr-TR" dirty="0"/>
          </a:p>
        </p:txBody>
      </p:sp>
      <p:sp>
        <p:nvSpPr>
          <p:cNvPr id="3" name="İçerik Yer Tutucusu 2"/>
          <p:cNvSpPr>
            <a:spLocks noGrp="1"/>
          </p:cNvSpPr>
          <p:nvPr>
            <p:ph idx="1"/>
          </p:nvPr>
        </p:nvSpPr>
        <p:spPr/>
        <p:txBody>
          <a:bodyPr/>
          <a:lstStyle/>
          <a:p>
            <a:r>
              <a:rPr lang="tr-TR" sz="2800" dirty="0" smtClean="0"/>
              <a:t>ÇED GEREKLİ DEĞİLDİR KARARINA DAİR DUYURULARIN SAĞLIKLI YAPILAMAMASI NEDENİYLE DAVA AÇMA SÜRELERİ DOLUYOR</a:t>
            </a:r>
          </a:p>
          <a:p>
            <a:endParaRPr lang="tr-TR" dirty="0"/>
          </a:p>
        </p:txBody>
      </p:sp>
      <p:graphicFrame>
        <p:nvGraphicFramePr>
          <p:cNvPr id="4" name="Tablo 3"/>
          <p:cNvGraphicFramePr>
            <a:graphicFrameLocks noGrp="1"/>
          </p:cNvGraphicFramePr>
          <p:nvPr>
            <p:extLst>
              <p:ext uri="{D42A27DB-BD31-4B8C-83A1-F6EECF244321}">
                <p14:modId xmlns:p14="http://schemas.microsoft.com/office/powerpoint/2010/main" val="1631866100"/>
              </p:ext>
            </p:extLst>
          </p:nvPr>
        </p:nvGraphicFramePr>
        <p:xfrm>
          <a:off x="1331640" y="2996952"/>
          <a:ext cx="6552728" cy="3703320"/>
        </p:xfrm>
        <a:graphic>
          <a:graphicData uri="http://schemas.openxmlformats.org/drawingml/2006/table">
            <a:tbl>
              <a:tblPr>
                <a:tableStyleId>{5C22544A-7EE6-4342-B048-85BDC9FD1C3A}</a:tableStyleId>
              </a:tblPr>
              <a:tblGrid>
                <a:gridCol w="6552728"/>
              </a:tblGrid>
              <a:tr h="568836">
                <a:tc>
                  <a:txBody>
                    <a:bodyPr/>
                    <a:lstStyle/>
                    <a:p>
                      <a:pPr algn="ctr" fontAlgn="ctr"/>
                      <a:r>
                        <a:rPr lang="tr-TR" sz="2000" u="none" strike="noStrike" dirty="0">
                          <a:effectLst/>
                        </a:rPr>
                        <a:t>Trabzon, Çaykara, Solaklı</a:t>
                      </a:r>
                      <a:br>
                        <a:rPr lang="tr-TR" sz="2000" u="none" strike="noStrike" dirty="0">
                          <a:effectLst/>
                        </a:rPr>
                      </a:br>
                      <a:r>
                        <a:rPr lang="tr-TR" sz="2000" u="none" strike="noStrike" dirty="0" err="1">
                          <a:effectLst/>
                        </a:rPr>
                        <a:t>Çambaşı</a:t>
                      </a:r>
                      <a:r>
                        <a:rPr lang="tr-TR" sz="2000" u="none" strike="noStrike" dirty="0">
                          <a:effectLst/>
                        </a:rPr>
                        <a:t> HES ÇED gerekli değildir kararı iptal talebi</a:t>
                      </a:r>
                      <a:endParaRPr lang="tr-TR" sz="2000" b="0" i="0" u="none" strike="noStrike" dirty="0">
                        <a:solidFill>
                          <a:srgbClr val="000000"/>
                        </a:solidFill>
                        <a:effectLst/>
                        <a:latin typeface="Calibri"/>
                      </a:endParaRPr>
                    </a:p>
                  </a:txBody>
                  <a:tcPr marL="7620" marR="7620" marT="7620" marB="0" anchor="ctr"/>
                </a:tc>
              </a:tr>
              <a:tr h="576064">
                <a:tc>
                  <a:txBody>
                    <a:bodyPr/>
                    <a:lstStyle/>
                    <a:p>
                      <a:pPr algn="ctr" fontAlgn="ctr"/>
                      <a:r>
                        <a:rPr lang="tr-TR" sz="2000" u="none" strike="noStrike" dirty="0">
                          <a:effectLst/>
                        </a:rPr>
                        <a:t>Ordu, Fatsa, </a:t>
                      </a:r>
                      <a:r>
                        <a:rPr lang="tr-TR" sz="2000" u="none" strike="noStrike" dirty="0" err="1">
                          <a:effectLst/>
                        </a:rPr>
                        <a:t>Bolaman</a:t>
                      </a:r>
                      <a:r>
                        <a:rPr lang="tr-TR" sz="2000" u="none" strike="noStrike" dirty="0">
                          <a:effectLst/>
                        </a:rPr>
                        <a:t/>
                      </a:r>
                      <a:br>
                        <a:rPr lang="tr-TR" sz="2000" u="none" strike="noStrike" dirty="0">
                          <a:effectLst/>
                        </a:rPr>
                      </a:br>
                      <a:r>
                        <a:rPr lang="tr-TR" sz="2000" u="none" strike="noStrike" dirty="0">
                          <a:effectLst/>
                        </a:rPr>
                        <a:t>Atilla 1 ve 1 HES ÇED gerekli değildir kararı iptal talebi</a:t>
                      </a:r>
                      <a:endParaRPr lang="tr-TR" sz="2000" b="0" i="0" u="none" strike="noStrike" dirty="0">
                        <a:solidFill>
                          <a:srgbClr val="000000"/>
                        </a:solidFill>
                        <a:effectLst/>
                        <a:latin typeface="Calibri"/>
                      </a:endParaRPr>
                    </a:p>
                  </a:txBody>
                  <a:tcPr marL="7620" marR="7620" marT="7620" marB="0" anchor="ctr"/>
                </a:tc>
              </a:tr>
              <a:tr h="432048">
                <a:tc>
                  <a:txBody>
                    <a:bodyPr/>
                    <a:lstStyle/>
                    <a:p>
                      <a:pPr algn="ctr" fontAlgn="ctr"/>
                      <a:r>
                        <a:rPr lang="tr-TR" sz="2000" u="none" strike="noStrike" dirty="0">
                          <a:effectLst/>
                        </a:rPr>
                        <a:t>Trabzon, Çaykara, Çaykara</a:t>
                      </a:r>
                      <a:br>
                        <a:rPr lang="tr-TR" sz="2000" u="none" strike="noStrike" dirty="0">
                          <a:effectLst/>
                        </a:rPr>
                      </a:br>
                      <a:r>
                        <a:rPr lang="tr-TR" sz="2000" u="none" strike="noStrike" dirty="0" err="1">
                          <a:effectLst/>
                        </a:rPr>
                        <a:t>Derebaşı</a:t>
                      </a:r>
                      <a:r>
                        <a:rPr lang="tr-TR" sz="2000" u="none" strike="noStrike" dirty="0">
                          <a:effectLst/>
                        </a:rPr>
                        <a:t> HES ÇED gerekli değildir kararı iptal talebi</a:t>
                      </a:r>
                      <a:endParaRPr lang="tr-TR" sz="2000" b="0" i="0" u="none" strike="noStrike" dirty="0">
                        <a:solidFill>
                          <a:srgbClr val="000000"/>
                        </a:solidFill>
                        <a:effectLst/>
                        <a:latin typeface="Calibri"/>
                      </a:endParaRPr>
                    </a:p>
                  </a:txBody>
                  <a:tcPr marL="7620" marR="7620" marT="7620" marB="0" anchor="ctr"/>
                </a:tc>
              </a:tr>
              <a:tr h="504056">
                <a:tc>
                  <a:txBody>
                    <a:bodyPr/>
                    <a:lstStyle/>
                    <a:p>
                      <a:pPr algn="ctr" fontAlgn="ctr"/>
                      <a:r>
                        <a:rPr lang="tr-TR" sz="2000" u="none" strike="noStrike" dirty="0">
                          <a:effectLst/>
                        </a:rPr>
                        <a:t>Kastamonu</a:t>
                      </a:r>
                      <a:br>
                        <a:rPr lang="tr-TR" sz="2000" u="none" strike="noStrike" dirty="0">
                          <a:effectLst/>
                        </a:rPr>
                      </a:br>
                      <a:r>
                        <a:rPr lang="tr-TR" sz="2000" u="none" strike="noStrike" dirty="0">
                          <a:effectLst/>
                        </a:rPr>
                        <a:t>Demirci HES ÇED kararı iptal talebi</a:t>
                      </a:r>
                      <a:endParaRPr lang="tr-TR" sz="2000" b="0" i="0" u="none" strike="noStrike" dirty="0">
                        <a:solidFill>
                          <a:srgbClr val="000000"/>
                        </a:solidFill>
                        <a:effectLst/>
                        <a:latin typeface="Calibri"/>
                      </a:endParaRPr>
                    </a:p>
                  </a:txBody>
                  <a:tcPr marL="7620" marR="7620" marT="7620" marB="0" anchor="ctr"/>
                </a:tc>
              </a:tr>
              <a:tr h="576064">
                <a:tc>
                  <a:txBody>
                    <a:bodyPr/>
                    <a:lstStyle/>
                    <a:p>
                      <a:pPr algn="ctr" fontAlgn="ctr"/>
                      <a:r>
                        <a:rPr lang="tr-TR" sz="2000" u="none" strike="noStrike" dirty="0">
                          <a:effectLst/>
                        </a:rPr>
                        <a:t>Manisa, Saruhanlı, Develi</a:t>
                      </a:r>
                      <a:br>
                        <a:rPr lang="tr-TR" sz="2000" u="none" strike="noStrike" dirty="0">
                          <a:effectLst/>
                        </a:rPr>
                      </a:br>
                      <a:r>
                        <a:rPr lang="tr-TR" sz="2000" u="none" strike="noStrike" dirty="0">
                          <a:effectLst/>
                        </a:rPr>
                        <a:t>Katı atık bertaraf tesisi ÇED kararı iptal talebi</a:t>
                      </a:r>
                      <a:endParaRPr lang="tr-TR" sz="2000" b="0" i="0" u="none" strike="noStrike" dirty="0">
                        <a:solidFill>
                          <a:srgbClr val="000000"/>
                        </a:solidFill>
                        <a:effectLst/>
                        <a:latin typeface="Calibri"/>
                      </a:endParaRPr>
                    </a:p>
                  </a:txBody>
                  <a:tcPr marL="7620" marR="7620" marT="7620" marB="0" anchor="ctr"/>
                </a:tc>
              </a:tr>
              <a:tr h="504056">
                <a:tc>
                  <a:txBody>
                    <a:bodyPr/>
                    <a:lstStyle/>
                    <a:p>
                      <a:pPr algn="ctr" fontAlgn="ctr"/>
                      <a:r>
                        <a:rPr lang="tr-TR" sz="2000" u="none" strike="noStrike" dirty="0">
                          <a:effectLst/>
                        </a:rPr>
                        <a:t>Rize, İkizdere, Şimşirli</a:t>
                      </a:r>
                      <a:br>
                        <a:rPr lang="tr-TR" sz="2000" u="none" strike="noStrike" dirty="0">
                          <a:effectLst/>
                        </a:rPr>
                      </a:br>
                      <a:r>
                        <a:rPr lang="tr-TR" sz="2000" u="none" strike="noStrike" dirty="0" err="1">
                          <a:effectLst/>
                        </a:rPr>
                        <a:t>Şimşirli</a:t>
                      </a:r>
                      <a:r>
                        <a:rPr lang="tr-TR" sz="2000" u="none" strike="noStrike" dirty="0">
                          <a:effectLst/>
                        </a:rPr>
                        <a:t> HES ÇED kararı iptal talebi</a:t>
                      </a:r>
                      <a:endParaRPr lang="tr-TR" sz="2000" b="0" i="0" u="none" strike="noStrike" dirty="0">
                        <a:solidFill>
                          <a:srgbClr val="000000"/>
                        </a:solidFill>
                        <a:effectLst/>
                        <a:latin typeface="Calibri"/>
                      </a:endParaRPr>
                    </a:p>
                  </a:txBody>
                  <a:tcPr marL="7620" marR="7620" marT="7620" marB="0" anchor="ctr"/>
                </a:tc>
              </a:tr>
            </a:tbl>
          </a:graphicData>
        </a:graphic>
      </p:graphicFrame>
    </p:spTree>
    <p:extLst>
      <p:ext uri="{BB962C8B-B14F-4D97-AF65-F5344CB8AC3E}">
        <p14:creationId xmlns:p14="http://schemas.microsoft.com/office/powerpoint/2010/main" val="33979255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YÜRÜTMESİ DURDURULAN MADDELER</a:t>
            </a:r>
            <a:endParaRPr lang="tr-TR" dirty="0"/>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1523629797"/>
              </p:ext>
            </p:extLst>
          </p:nvPr>
        </p:nvGraphicFramePr>
        <p:xfrm>
          <a:off x="611559" y="1556792"/>
          <a:ext cx="7920880" cy="3968479"/>
        </p:xfrm>
        <a:graphic>
          <a:graphicData uri="http://schemas.openxmlformats.org/drawingml/2006/table">
            <a:tbl>
              <a:tblPr firstRow="1" firstCol="1" bandRow="1">
                <a:tableStyleId>{5C22544A-7EE6-4342-B048-85BDC9FD1C3A}</a:tableStyleId>
              </a:tblPr>
              <a:tblGrid>
                <a:gridCol w="3960440"/>
                <a:gridCol w="3960440"/>
              </a:tblGrid>
              <a:tr h="1432005">
                <a:tc>
                  <a:txBody>
                    <a:bodyPr/>
                    <a:lstStyle/>
                    <a:p>
                      <a:pPr>
                        <a:lnSpc>
                          <a:spcPts val="1200"/>
                        </a:lnSpc>
                        <a:spcAft>
                          <a:spcPts val="0"/>
                        </a:spcAft>
                      </a:pPr>
                      <a:endParaRPr lang="tr-TR" sz="1200" dirty="0" smtClean="0">
                        <a:effectLst/>
                      </a:endParaRPr>
                    </a:p>
                    <a:p>
                      <a:pPr>
                        <a:lnSpc>
                          <a:spcPts val="1200"/>
                        </a:lnSpc>
                        <a:spcAft>
                          <a:spcPts val="0"/>
                        </a:spcAft>
                      </a:pPr>
                      <a:r>
                        <a:rPr lang="tr-TR" sz="1200" dirty="0" smtClean="0">
                          <a:effectLst/>
                        </a:rPr>
                        <a:t>17.07.2008 </a:t>
                      </a:r>
                      <a:r>
                        <a:rPr lang="tr-TR" sz="1200" dirty="0">
                          <a:effectLst/>
                        </a:rPr>
                        <a:t>Tarih ve 26939 sayılı Resmi </a:t>
                      </a:r>
                      <a:r>
                        <a:rPr lang="tr-TR" sz="1200" dirty="0" err="1">
                          <a:effectLst/>
                        </a:rPr>
                        <a:t>Gazete’de</a:t>
                      </a:r>
                      <a:r>
                        <a:rPr lang="tr-TR" sz="1200" dirty="0">
                          <a:effectLst/>
                        </a:rPr>
                        <a:t> </a:t>
                      </a:r>
                      <a:endParaRPr lang="tr-TR" sz="1200" dirty="0" smtClean="0">
                        <a:effectLst/>
                      </a:endParaRPr>
                    </a:p>
                    <a:p>
                      <a:pPr>
                        <a:lnSpc>
                          <a:spcPts val="1200"/>
                        </a:lnSpc>
                        <a:spcAft>
                          <a:spcPts val="0"/>
                        </a:spcAft>
                      </a:pPr>
                      <a:endParaRPr lang="tr-TR" sz="1200" dirty="0" smtClean="0">
                        <a:effectLst/>
                      </a:endParaRPr>
                    </a:p>
                    <a:p>
                      <a:pPr>
                        <a:lnSpc>
                          <a:spcPts val="1200"/>
                        </a:lnSpc>
                        <a:spcAft>
                          <a:spcPts val="0"/>
                        </a:spcAft>
                      </a:pPr>
                      <a:r>
                        <a:rPr lang="tr-TR" sz="1200" dirty="0" smtClean="0">
                          <a:effectLst/>
                        </a:rPr>
                        <a:t>Yayımlanarak </a:t>
                      </a:r>
                      <a:r>
                        <a:rPr lang="tr-TR" sz="1200" dirty="0">
                          <a:effectLst/>
                        </a:rPr>
                        <a:t>yürürlüğe giren ÇED Yönetmeliği’nin 4</a:t>
                      </a:r>
                      <a:r>
                        <a:rPr lang="tr-TR" sz="1200" dirty="0" smtClean="0">
                          <a:effectLst/>
                        </a:rPr>
                        <a:t>.</a:t>
                      </a:r>
                    </a:p>
                    <a:p>
                      <a:pPr>
                        <a:lnSpc>
                          <a:spcPts val="1200"/>
                        </a:lnSpc>
                        <a:spcAft>
                          <a:spcPts val="0"/>
                        </a:spcAft>
                      </a:pPr>
                      <a:r>
                        <a:rPr lang="tr-TR" sz="1200" dirty="0" smtClean="0">
                          <a:effectLst/>
                        </a:rPr>
                        <a:t> </a:t>
                      </a:r>
                    </a:p>
                    <a:p>
                      <a:pPr>
                        <a:lnSpc>
                          <a:spcPts val="1200"/>
                        </a:lnSpc>
                        <a:spcAft>
                          <a:spcPts val="0"/>
                        </a:spcAft>
                      </a:pPr>
                      <a:r>
                        <a:rPr lang="tr-TR" sz="1200" dirty="0" smtClean="0">
                          <a:effectLst/>
                        </a:rPr>
                        <a:t>Maddesinin </a:t>
                      </a:r>
                      <a:r>
                        <a:rPr lang="tr-TR" sz="1200" dirty="0">
                          <a:effectLst/>
                        </a:rPr>
                        <a:t>1. Fıkrasının i Bendi</a:t>
                      </a:r>
                      <a:endParaRPr lang="tr-TR" sz="1100" dirty="0">
                        <a:effectLst/>
                        <a:latin typeface="Calibri"/>
                        <a:ea typeface="Calibri"/>
                        <a:cs typeface="Times New Roman"/>
                      </a:endParaRPr>
                    </a:p>
                  </a:txBody>
                  <a:tcPr marL="68580" marR="68580" marT="0" marB="0"/>
                </a:tc>
                <a:tc>
                  <a:txBody>
                    <a:bodyPr/>
                    <a:lstStyle/>
                    <a:p>
                      <a:pPr>
                        <a:lnSpc>
                          <a:spcPts val="1200"/>
                        </a:lnSpc>
                        <a:spcAft>
                          <a:spcPts val="0"/>
                        </a:spcAft>
                      </a:pPr>
                      <a:endParaRPr lang="tr-TR" sz="1200" dirty="0" smtClean="0">
                        <a:effectLst/>
                      </a:endParaRPr>
                    </a:p>
                    <a:p>
                      <a:pPr>
                        <a:lnSpc>
                          <a:spcPts val="1200"/>
                        </a:lnSpc>
                        <a:spcAft>
                          <a:spcPts val="0"/>
                        </a:spcAft>
                      </a:pPr>
                      <a:r>
                        <a:rPr lang="tr-TR" sz="1200" dirty="0" smtClean="0">
                          <a:effectLst/>
                        </a:rPr>
                        <a:t>03.10.2013 </a:t>
                      </a:r>
                      <a:r>
                        <a:rPr lang="tr-TR" sz="1200" dirty="0">
                          <a:effectLst/>
                        </a:rPr>
                        <a:t>tarih ve 28784 sayılı Resmi </a:t>
                      </a:r>
                      <a:r>
                        <a:rPr lang="tr-TR" sz="1200" dirty="0" err="1">
                          <a:effectLst/>
                        </a:rPr>
                        <a:t>Gazete’de</a:t>
                      </a:r>
                      <a:r>
                        <a:rPr lang="tr-TR" sz="1200" dirty="0">
                          <a:effectLst/>
                        </a:rPr>
                        <a:t> Yayımlanarak yürürlüğe giren ÇED Yönetmeliği’nin 4. Maddesinin 1. Fıkrasının i Bendi</a:t>
                      </a:r>
                      <a:endParaRPr lang="tr-TR" sz="1100" dirty="0">
                        <a:effectLst/>
                        <a:latin typeface="Calibri"/>
                        <a:ea typeface="Calibri"/>
                        <a:cs typeface="Times New Roman"/>
                      </a:endParaRPr>
                    </a:p>
                  </a:txBody>
                  <a:tcPr marL="68580" marR="68580" marT="0" marB="0"/>
                </a:tc>
              </a:tr>
              <a:tr h="2536474">
                <a:tc>
                  <a:txBody>
                    <a:bodyPr/>
                    <a:lstStyle/>
                    <a:p>
                      <a:pPr algn="just">
                        <a:spcAft>
                          <a:spcPts val="0"/>
                        </a:spcAft>
                      </a:pPr>
                      <a:endParaRPr lang="tr-TR" sz="1200" dirty="0" smtClean="0">
                        <a:effectLst/>
                      </a:endParaRPr>
                    </a:p>
                    <a:p>
                      <a:pPr algn="just">
                        <a:spcAft>
                          <a:spcPts val="0"/>
                        </a:spcAft>
                      </a:pPr>
                      <a:endParaRPr lang="tr-TR" sz="1200" dirty="0" smtClean="0">
                        <a:effectLst/>
                      </a:endParaRPr>
                    </a:p>
                    <a:p>
                      <a:pPr algn="just">
                        <a:spcAft>
                          <a:spcPts val="0"/>
                        </a:spcAft>
                      </a:pPr>
                      <a:r>
                        <a:rPr lang="tr-TR" sz="1200" dirty="0" smtClean="0">
                          <a:effectLst/>
                        </a:rPr>
                        <a:t>i</a:t>
                      </a:r>
                      <a:r>
                        <a:rPr lang="tr-TR" sz="1200" dirty="0">
                          <a:effectLst/>
                        </a:rPr>
                        <a:t>) Çevresel etki değerlendirmesi süreci: Gerçekleştirilmesi planlanan projenin çevresel etki değerlendirmesinin yapılması için bu Yönetmeliğin 8 inci ve 16 </a:t>
                      </a:r>
                      <a:r>
                        <a:rPr lang="tr-TR" sz="1200" dirty="0" err="1">
                          <a:effectLst/>
                        </a:rPr>
                        <a:t>ncı</a:t>
                      </a:r>
                      <a:r>
                        <a:rPr lang="tr-TR" sz="1200" dirty="0">
                          <a:effectLst/>
                        </a:rPr>
                        <a:t> maddelerinde belirtilen </a:t>
                      </a:r>
                      <a:r>
                        <a:rPr lang="tr-TR" sz="1200" dirty="0">
                          <a:solidFill>
                            <a:srgbClr val="FFFF00"/>
                          </a:solidFill>
                          <a:effectLst/>
                        </a:rPr>
                        <a:t>başvuru ile başlayan ve işletme sonrası çalışmaların uygun hale geldiğinin belirlenmesi ile sona eren süreci,</a:t>
                      </a:r>
                      <a:endParaRPr lang="tr-TR" sz="1100" dirty="0">
                        <a:solidFill>
                          <a:srgbClr val="FFFF00"/>
                        </a:solidFill>
                        <a:effectLst/>
                      </a:endParaRPr>
                    </a:p>
                    <a:p>
                      <a:pPr>
                        <a:lnSpc>
                          <a:spcPts val="1200"/>
                        </a:lnSpc>
                        <a:spcAft>
                          <a:spcPts val="0"/>
                        </a:spcAft>
                      </a:pPr>
                      <a:r>
                        <a:rPr lang="tr-TR" sz="1200" dirty="0">
                          <a:effectLst/>
                        </a:rPr>
                        <a:t> </a:t>
                      </a:r>
                      <a:endParaRPr lang="tr-TR" sz="1100" dirty="0">
                        <a:effectLst/>
                        <a:latin typeface="Calibri"/>
                        <a:ea typeface="Calibri"/>
                        <a:cs typeface="Times New Roman"/>
                      </a:endParaRPr>
                    </a:p>
                  </a:txBody>
                  <a:tcPr marL="68580" marR="68580" marT="0" marB="0"/>
                </a:tc>
                <a:tc>
                  <a:txBody>
                    <a:bodyPr/>
                    <a:lstStyle/>
                    <a:p>
                      <a:pPr algn="just">
                        <a:lnSpc>
                          <a:spcPts val="1200"/>
                        </a:lnSpc>
                        <a:spcAft>
                          <a:spcPts val="0"/>
                        </a:spcAft>
                      </a:pPr>
                      <a:endParaRPr lang="tr-TR" sz="1200" dirty="0" smtClean="0">
                        <a:effectLst/>
                      </a:endParaRPr>
                    </a:p>
                    <a:p>
                      <a:pPr algn="just">
                        <a:lnSpc>
                          <a:spcPts val="1200"/>
                        </a:lnSpc>
                        <a:spcAft>
                          <a:spcPts val="0"/>
                        </a:spcAft>
                      </a:pPr>
                      <a:endParaRPr lang="tr-TR" sz="1200" dirty="0" smtClean="0">
                        <a:effectLst/>
                      </a:endParaRPr>
                    </a:p>
                    <a:p>
                      <a:pPr algn="just">
                        <a:lnSpc>
                          <a:spcPts val="1200"/>
                        </a:lnSpc>
                        <a:spcAft>
                          <a:spcPts val="0"/>
                        </a:spcAft>
                      </a:pPr>
                      <a:r>
                        <a:rPr lang="tr-TR" sz="1200" dirty="0" smtClean="0">
                          <a:effectLst/>
                        </a:rPr>
                        <a:t>i</a:t>
                      </a:r>
                      <a:r>
                        <a:rPr lang="tr-TR" sz="1200" dirty="0">
                          <a:effectLst/>
                        </a:rPr>
                        <a:t>) Çevresel etki değerlendirmesi süreci: Gerçekleştirilmesi planlanan projenin çevresel etki değerlendirmesinin yapılması için </a:t>
                      </a:r>
                      <a:r>
                        <a:rPr lang="tr-TR" sz="1200" b="1" u="sng" dirty="0">
                          <a:solidFill>
                            <a:schemeClr val="tx1"/>
                          </a:solidFill>
                          <a:effectLst/>
                        </a:rPr>
                        <a:t>başvuru ile başlayan ve Bakanlık tarafından kararın verilmesi ile sona eren süreci,</a:t>
                      </a:r>
                      <a:endParaRPr lang="tr-TR" sz="1100" b="1" u="sng" dirty="0">
                        <a:solidFill>
                          <a:schemeClr val="tx1"/>
                        </a:solidFill>
                        <a:effectLst/>
                      </a:endParaRPr>
                    </a:p>
                    <a:p>
                      <a:pPr algn="just">
                        <a:spcAft>
                          <a:spcPts val="0"/>
                        </a:spcAft>
                      </a:pPr>
                      <a:r>
                        <a:rPr lang="tr-TR" sz="1200" dirty="0">
                          <a:effectLst/>
                        </a:rPr>
                        <a:t> </a:t>
                      </a:r>
                      <a:endParaRPr lang="tr-TR" sz="1100" dirty="0">
                        <a:effectLst/>
                      </a:endParaRPr>
                    </a:p>
                    <a:p>
                      <a:pPr>
                        <a:lnSpc>
                          <a:spcPts val="1200"/>
                        </a:lnSpc>
                        <a:spcAft>
                          <a:spcPts val="0"/>
                        </a:spcAft>
                      </a:pPr>
                      <a:r>
                        <a:rPr lang="tr-TR" sz="1200" dirty="0">
                          <a:effectLst/>
                        </a:rPr>
                        <a:t> </a:t>
                      </a:r>
                      <a:endParaRPr lang="tr-TR"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19945242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YÜRÜTMESİ DURDURULAN MADDELER</a:t>
            </a: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605157349"/>
              </p:ext>
            </p:extLst>
          </p:nvPr>
        </p:nvGraphicFramePr>
        <p:xfrm>
          <a:off x="683565" y="1556792"/>
          <a:ext cx="7632850" cy="4484215"/>
        </p:xfrm>
        <a:graphic>
          <a:graphicData uri="http://schemas.openxmlformats.org/drawingml/2006/table">
            <a:tbl>
              <a:tblPr firstRow="1" firstCol="1" bandRow="1">
                <a:tableStyleId>{5C22544A-7EE6-4342-B048-85BDC9FD1C3A}</a:tableStyleId>
              </a:tblPr>
              <a:tblGrid>
                <a:gridCol w="3816425"/>
                <a:gridCol w="3816425"/>
              </a:tblGrid>
              <a:tr h="1728192">
                <a:tc>
                  <a:txBody>
                    <a:bodyPr/>
                    <a:lstStyle/>
                    <a:p>
                      <a:pPr>
                        <a:lnSpc>
                          <a:spcPts val="1200"/>
                        </a:lnSpc>
                        <a:spcAft>
                          <a:spcPts val="0"/>
                        </a:spcAft>
                      </a:pPr>
                      <a:r>
                        <a:rPr lang="tr-TR" sz="1200" dirty="0">
                          <a:effectLst/>
                        </a:rPr>
                        <a:t>17.07.2008 Tarih ve 26939 sayılı Resmi </a:t>
                      </a:r>
                      <a:r>
                        <a:rPr lang="tr-TR" sz="1200" dirty="0" err="1">
                          <a:effectLst/>
                        </a:rPr>
                        <a:t>Gazete’de</a:t>
                      </a:r>
                      <a:r>
                        <a:rPr lang="tr-TR" sz="1200" dirty="0">
                          <a:effectLst/>
                        </a:rPr>
                        <a:t> Yayımlanarak yürürlüğe giren ÇED Yönetmeliği’nin 4. Maddesinin 1. Fıkrasının ö Bendi </a:t>
                      </a:r>
                      <a:endParaRPr lang="tr-TR" sz="1100" dirty="0">
                        <a:effectLst/>
                        <a:latin typeface="Calibri"/>
                        <a:ea typeface="Calibri"/>
                        <a:cs typeface="Times New Roman"/>
                      </a:endParaRPr>
                    </a:p>
                  </a:txBody>
                  <a:tcPr marL="68580" marR="68580" marT="0" marB="0"/>
                </a:tc>
                <a:tc>
                  <a:txBody>
                    <a:bodyPr/>
                    <a:lstStyle/>
                    <a:p>
                      <a:pPr>
                        <a:lnSpc>
                          <a:spcPts val="1200"/>
                        </a:lnSpc>
                        <a:spcAft>
                          <a:spcPts val="0"/>
                        </a:spcAft>
                      </a:pPr>
                      <a:r>
                        <a:rPr lang="tr-TR" sz="1200">
                          <a:effectLst/>
                        </a:rPr>
                        <a:t>03.10.2013 tarih ve 28784 sayılı Resmi Gazete’de Yayımlanarak yürürlüğe giren ÇED Yönetmeliği’nin 4. Maddesinin 1. Fıkrasının p Bendi</a:t>
                      </a:r>
                      <a:endParaRPr lang="tr-TR" sz="1100">
                        <a:effectLst/>
                        <a:latin typeface="Calibri"/>
                        <a:ea typeface="Calibri"/>
                        <a:cs typeface="Times New Roman"/>
                      </a:endParaRPr>
                    </a:p>
                  </a:txBody>
                  <a:tcPr marL="68580" marR="68580" marT="0" marB="0"/>
                </a:tc>
              </a:tr>
              <a:tr h="2756023">
                <a:tc>
                  <a:txBody>
                    <a:bodyPr/>
                    <a:lstStyle/>
                    <a:p>
                      <a:pPr algn="just">
                        <a:spcAft>
                          <a:spcPts val="0"/>
                        </a:spcAft>
                      </a:pPr>
                      <a:r>
                        <a:rPr lang="tr-TR" sz="1200" dirty="0">
                          <a:effectLst/>
                        </a:rPr>
                        <a:t>ö) İzleme ve kontrol: "Çevresel Etki Değerlendirmesi Gerekli Değildir" veya "Çevresel Etki Değerlendirmesi Olumlu" kararı alındıktan sonra, projenin inşaat, işletme ve </a:t>
                      </a:r>
                      <a:r>
                        <a:rPr lang="tr-TR" sz="1200" dirty="0">
                          <a:solidFill>
                            <a:srgbClr val="FFFF00"/>
                          </a:solidFill>
                          <a:effectLst/>
                        </a:rPr>
                        <a:t>işletme sonrası aşamalarında, </a:t>
                      </a:r>
                      <a:r>
                        <a:rPr lang="tr-TR" sz="1200" dirty="0">
                          <a:effectLst/>
                        </a:rPr>
                        <a:t>kararın verilmesine esas teşkil eden şartlar doğrultusunda ve çevre değerlerini olumsuz etkilemeyecek biçimde yürütülmesinin sağlanması için yapılan çalışmaların bütününü, </a:t>
                      </a:r>
                      <a:endParaRPr lang="tr-TR" sz="1100" dirty="0">
                        <a:effectLst/>
                      </a:endParaRPr>
                    </a:p>
                    <a:p>
                      <a:pPr>
                        <a:lnSpc>
                          <a:spcPts val="1200"/>
                        </a:lnSpc>
                        <a:spcAft>
                          <a:spcPts val="0"/>
                        </a:spcAft>
                      </a:pPr>
                      <a:r>
                        <a:rPr lang="tr-TR" sz="1200" dirty="0">
                          <a:effectLst/>
                        </a:rPr>
                        <a:t> </a:t>
                      </a:r>
                      <a:endParaRPr lang="tr-TR" sz="1100" dirty="0">
                        <a:effectLst/>
                        <a:latin typeface="Calibri"/>
                        <a:ea typeface="Calibri"/>
                        <a:cs typeface="Times New Roman"/>
                      </a:endParaRPr>
                    </a:p>
                  </a:txBody>
                  <a:tcPr marL="68580" marR="68580" marT="0" marB="0"/>
                </a:tc>
                <a:tc>
                  <a:txBody>
                    <a:bodyPr/>
                    <a:lstStyle/>
                    <a:p>
                      <a:pPr algn="just">
                        <a:lnSpc>
                          <a:spcPts val="1200"/>
                        </a:lnSpc>
                        <a:spcAft>
                          <a:spcPts val="0"/>
                        </a:spcAft>
                      </a:pPr>
                      <a:r>
                        <a:rPr lang="tr-TR" sz="1200" dirty="0">
                          <a:effectLst/>
                        </a:rPr>
                        <a:t>p) İzleme ve kontrol: Gerçekleştirilmesi planlanan projeye dair "Çevresel Etki Değerlendirmesi Gerekli Değildir" veya "Çevresel Etki Değerlendirmesi Olumlu" kararı alındıktan sonra, </a:t>
                      </a:r>
                      <a:r>
                        <a:rPr lang="tr-TR" sz="1200" b="1" u="sng" dirty="0">
                          <a:effectLst/>
                        </a:rPr>
                        <a:t>başlangıç ve inşaat dönemine ilişkin kararın verilmesine </a:t>
                      </a:r>
                      <a:r>
                        <a:rPr lang="tr-TR" sz="1200" dirty="0">
                          <a:effectLst/>
                        </a:rPr>
                        <a:t>esas teşkil eden şartlar doğrultusunda yürütülmesinin sağlanması için yapılan çalışmaların bütününü,</a:t>
                      </a:r>
                      <a:endParaRPr lang="tr-TR" sz="1100" dirty="0">
                        <a:effectLst/>
                      </a:endParaRPr>
                    </a:p>
                    <a:p>
                      <a:pPr>
                        <a:lnSpc>
                          <a:spcPts val="1200"/>
                        </a:lnSpc>
                        <a:spcAft>
                          <a:spcPts val="0"/>
                        </a:spcAft>
                      </a:pPr>
                      <a:r>
                        <a:rPr lang="tr-TR" sz="1200" dirty="0">
                          <a:effectLst/>
                        </a:rPr>
                        <a:t> </a:t>
                      </a:r>
                      <a:endParaRPr lang="tr-TR"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8828565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YÜRÜTMESİ DURDURULAN MADDELER</a:t>
            </a:r>
            <a:endParaRPr lang="tr-TR"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020629648"/>
              </p:ext>
            </p:extLst>
          </p:nvPr>
        </p:nvGraphicFramePr>
        <p:xfrm>
          <a:off x="1043607" y="1700808"/>
          <a:ext cx="7344817" cy="4105893"/>
        </p:xfrm>
        <a:graphic>
          <a:graphicData uri="http://schemas.openxmlformats.org/drawingml/2006/table">
            <a:tbl>
              <a:tblPr firstRow="1" firstCol="1" bandRow="1">
                <a:tableStyleId>{5C22544A-7EE6-4342-B048-85BDC9FD1C3A}</a:tableStyleId>
              </a:tblPr>
              <a:tblGrid>
                <a:gridCol w="3202789"/>
                <a:gridCol w="4142028"/>
              </a:tblGrid>
              <a:tr h="1944216">
                <a:tc>
                  <a:txBody>
                    <a:bodyPr/>
                    <a:lstStyle/>
                    <a:p>
                      <a:pPr algn="just">
                        <a:spcAft>
                          <a:spcPts val="0"/>
                        </a:spcAft>
                      </a:pPr>
                      <a:r>
                        <a:rPr lang="tr-TR" sz="1200" dirty="0">
                          <a:effectLst/>
                        </a:rPr>
                        <a:t>17.07.2008 Tarih ve 26939 sayılı Resmi </a:t>
                      </a:r>
                      <a:r>
                        <a:rPr lang="tr-TR" sz="1200" dirty="0" err="1">
                          <a:effectLst/>
                        </a:rPr>
                        <a:t>Gazete’de</a:t>
                      </a:r>
                      <a:r>
                        <a:rPr lang="tr-TR" sz="1200" dirty="0">
                          <a:effectLst/>
                        </a:rPr>
                        <a:t> Yayımlanarak yürürlüğe giren ÇED Yönetmeliği’nin Halkın katılımı toplantısı</a:t>
                      </a:r>
                      <a:endParaRPr lang="tr-TR" sz="1100" dirty="0">
                        <a:effectLst/>
                      </a:endParaRPr>
                    </a:p>
                    <a:p>
                      <a:pPr algn="just">
                        <a:spcAft>
                          <a:spcPts val="0"/>
                        </a:spcAft>
                      </a:pPr>
                      <a:r>
                        <a:rPr lang="tr-TR" sz="1200" dirty="0">
                          <a:effectLst/>
                        </a:rPr>
                        <a:t>MADDE 9  </a:t>
                      </a:r>
                      <a:endParaRPr lang="tr-TR" sz="1100" dirty="0">
                        <a:effectLst/>
                      </a:endParaRPr>
                    </a:p>
                    <a:p>
                      <a:pPr algn="just">
                        <a:lnSpc>
                          <a:spcPct val="115000"/>
                        </a:lnSpc>
                        <a:spcAft>
                          <a:spcPts val="0"/>
                        </a:spcAft>
                      </a:pPr>
                      <a:r>
                        <a:rPr lang="tr-TR" sz="1200" dirty="0">
                          <a:effectLst/>
                        </a:rPr>
                        <a:t> </a:t>
                      </a:r>
                      <a:endParaRPr lang="tr-TR" sz="1100" dirty="0">
                        <a:effectLst/>
                        <a:latin typeface="Calibri"/>
                        <a:ea typeface="Calibri"/>
                        <a:cs typeface="Times New Roman"/>
                      </a:endParaRPr>
                    </a:p>
                  </a:txBody>
                  <a:tcPr marL="68580" marR="68580" marT="0" marB="0"/>
                </a:tc>
                <a:tc>
                  <a:txBody>
                    <a:bodyPr/>
                    <a:lstStyle/>
                    <a:p>
                      <a:pPr>
                        <a:lnSpc>
                          <a:spcPts val="1200"/>
                        </a:lnSpc>
                        <a:spcAft>
                          <a:spcPts val="0"/>
                        </a:spcAft>
                      </a:pPr>
                      <a:r>
                        <a:rPr lang="tr-TR" sz="1200">
                          <a:effectLst/>
                        </a:rPr>
                        <a:t>03.10.2013 tarih ve 28784 sayılı Resmi Gazete’de Yayımlanarak yürürlüğe giren ÇED Yönetmeliği’nin Halkın katılımı toplantısı Başlıklı 9. Maddesi’nin 1. Fıkrası </a:t>
                      </a:r>
                      <a:endParaRPr lang="tr-TR" sz="1100">
                        <a:effectLst/>
                      </a:endParaRPr>
                    </a:p>
                    <a:p>
                      <a:pPr algn="just">
                        <a:lnSpc>
                          <a:spcPct val="115000"/>
                        </a:lnSpc>
                        <a:spcAft>
                          <a:spcPts val="0"/>
                        </a:spcAft>
                      </a:pPr>
                      <a:r>
                        <a:rPr lang="tr-TR" sz="1200">
                          <a:effectLst/>
                        </a:rPr>
                        <a:t> </a:t>
                      </a:r>
                      <a:endParaRPr lang="tr-TR" sz="1100">
                        <a:effectLst/>
                        <a:latin typeface="Calibri"/>
                        <a:ea typeface="Calibri"/>
                        <a:cs typeface="Times New Roman"/>
                      </a:endParaRPr>
                    </a:p>
                  </a:txBody>
                  <a:tcPr marL="68580" marR="68580" marT="0" marB="0"/>
                </a:tc>
              </a:tr>
              <a:tr h="2161677">
                <a:tc>
                  <a:txBody>
                    <a:bodyPr/>
                    <a:lstStyle/>
                    <a:p>
                      <a:pPr>
                        <a:lnSpc>
                          <a:spcPct val="115000"/>
                        </a:lnSpc>
                        <a:spcAft>
                          <a:spcPts val="1000"/>
                        </a:spcAft>
                      </a:pPr>
                      <a:r>
                        <a:rPr lang="tr-TR" sz="1200" dirty="0">
                          <a:effectLst/>
                        </a:rPr>
                        <a:t> (2) </a:t>
                      </a:r>
                      <a:br>
                        <a:rPr lang="tr-TR" sz="1200" dirty="0">
                          <a:effectLst/>
                        </a:rPr>
                      </a:br>
                      <a:r>
                        <a:rPr lang="tr-TR" sz="1200" dirty="0">
                          <a:effectLst/>
                        </a:rPr>
                        <a:t>(a) Toplantı yeri, Valilik ve proje sahibi tarafından belirlenir ve Valilik tarafından Bakanlığa bildirilir</a:t>
                      </a:r>
                      <a:r>
                        <a:rPr lang="tr-TR" sz="1200" dirty="0">
                          <a:solidFill>
                            <a:srgbClr val="FFFF00"/>
                          </a:solidFill>
                          <a:effectLst/>
                        </a:rPr>
                        <a:t>. Toplantı için projeden en çok etkilenmesi beklenen ilgili halkın kolaylıkla ulaşabileceği merkezi bir yerin seçilmesine özen gösterilir.</a:t>
                      </a:r>
                      <a:endParaRPr lang="tr-TR" sz="1100" dirty="0">
                        <a:solidFill>
                          <a:srgbClr val="FFFF00"/>
                        </a:solidFill>
                        <a:effectLst/>
                      </a:endParaRPr>
                    </a:p>
                    <a:p>
                      <a:pPr algn="just">
                        <a:lnSpc>
                          <a:spcPct val="115000"/>
                        </a:lnSpc>
                        <a:spcAft>
                          <a:spcPts val="0"/>
                        </a:spcAft>
                      </a:pPr>
                      <a:r>
                        <a:rPr lang="tr-TR" sz="1200" dirty="0">
                          <a:effectLst/>
                        </a:rPr>
                        <a:t> </a:t>
                      </a:r>
                      <a:endParaRPr lang="tr-TR" sz="1100" dirty="0">
                        <a:effectLst/>
                        <a:latin typeface="Calibri"/>
                        <a:ea typeface="Calibri"/>
                        <a:cs typeface="Times New Roman"/>
                      </a:endParaRPr>
                    </a:p>
                  </a:txBody>
                  <a:tcPr marL="68580" marR="68580" marT="0" marB="0"/>
                </a:tc>
                <a:tc>
                  <a:txBody>
                    <a:bodyPr/>
                    <a:lstStyle/>
                    <a:p>
                      <a:pPr>
                        <a:lnSpc>
                          <a:spcPts val="1200"/>
                        </a:lnSpc>
                        <a:spcAft>
                          <a:spcPts val="0"/>
                        </a:spcAft>
                      </a:pPr>
                      <a:r>
                        <a:rPr lang="tr-TR" sz="1200" dirty="0">
                          <a:effectLst/>
                        </a:rPr>
                        <a:t>(1) Halkı yatırım hakkında bilgilendirmek, projeye ilişkin görüş ve önerilerini almak üzere Komisyonun kapsamı belirlemesinden önce, Bakanlıkça yetkilendirilmiş kurum ve kuruluşlar tarafından proje sahibinin katılımı ile </a:t>
                      </a:r>
                      <a:r>
                        <a:rPr lang="tr-TR" sz="1200" b="1" u="sng" dirty="0">
                          <a:effectLst/>
                        </a:rPr>
                        <a:t>Bakanlıkça belirlenen tarihte ve Valilikçe belirlenen yer ve saatte halkın katılımı toplantısı düzenlenir.</a:t>
                      </a:r>
                      <a:endParaRPr lang="tr-TR" sz="1100" b="1" u="sng" dirty="0">
                        <a:effectLst/>
                      </a:endParaRPr>
                    </a:p>
                    <a:p>
                      <a:pPr algn="just">
                        <a:lnSpc>
                          <a:spcPct val="115000"/>
                        </a:lnSpc>
                        <a:spcAft>
                          <a:spcPts val="0"/>
                        </a:spcAft>
                      </a:pPr>
                      <a:r>
                        <a:rPr lang="tr-TR" sz="1200" dirty="0">
                          <a:effectLst/>
                        </a:rPr>
                        <a:t> </a:t>
                      </a:r>
                      <a:endParaRPr lang="tr-TR"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7340516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YÜRÜTMESİ DURDURULAN MADDELER</a:t>
            </a:r>
            <a:endParaRPr lang="tr-TR" dirty="0"/>
          </a:p>
        </p:txBody>
      </p:sp>
      <p:sp>
        <p:nvSpPr>
          <p:cNvPr id="3" name="İçerik Yer Tutucusu 2"/>
          <p:cNvSpPr>
            <a:spLocks noGrp="1"/>
          </p:cNvSpPr>
          <p:nvPr>
            <p:ph idx="1"/>
          </p:nvPr>
        </p:nvSpPr>
        <p:spPr/>
        <p:txBody>
          <a:bodyPr>
            <a:normAutofit fontScale="92500" lnSpcReduction="20000"/>
          </a:bodyPr>
          <a:lstStyle/>
          <a:p>
            <a:pPr marL="0" indent="0">
              <a:buNone/>
            </a:pPr>
            <a:r>
              <a:rPr lang="tr-TR" dirty="0" smtClean="0"/>
              <a:t>Madde 7 (1)</a:t>
            </a:r>
          </a:p>
          <a:p>
            <a:pPr marL="0" indent="0">
              <a:buNone/>
            </a:pPr>
            <a:r>
              <a:rPr lang="tr-TR" dirty="0" smtClean="0"/>
              <a:t>ç</a:t>
            </a:r>
            <a:r>
              <a:rPr lang="tr-TR" dirty="0"/>
              <a:t>) ÇED Olumlu kararı verilmiş projelerde yapılacak kapasite artışı veya kapasite artışları toplamı EK-1’de yer alan eşik değerler ve üzerinde olan projelere,</a:t>
            </a:r>
            <a:endParaRPr lang="tr-TR" dirty="0" smtClean="0"/>
          </a:p>
          <a:p>
            <a:pPr marL="0" indent="0">
              <a:buNone/>
            </a:pPr>
            <a:endParaRPr lang="tr-TR" dirty="0"/>
          </a:p>
          <a:p>
            <a:pPr marL="0" indent="0">
              <a:buNone/>
            </a:pPr>
            <a:r>
              <a:rPr lang="tr-TR" dirty="0" smtClean="0"/>
              <a:t>Madde 15 (1) </a:t>
            </a:r>
          </a:p>
          <a:p>
            <a:r>
              <a:rPr lang="tr-TR" dirty="0" smtClean="0"/>
              <a:t>c</a:t>
            </a:r>
            <a:r>
              <a:rPr lang="tr-TR" dirty="0"/>
              <a:t>) ÇED Olumlu Kararı verilmiş projelerde yapılacak kapasite artışı veya artışları toplamı EK-2’de yer alan eşik değerler ve üzerinde olan projeler,</a:t>
            </a:r>
            <a:endParaRPr lang="tr-TR" dirty="0"/>
          </a:p>
        </p:txBody>
      </p:sp>
    </p:spTree>
    <p:extLst>
      <p:ext uri="{BB962C8B-B14F-4D97-AF65-F5344CB8AC3E}">
        <p14:creationId xmlns:p14="http://schemas.microsoft.com/office/powerpoint/2010/main" val="6670695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16632"/>
            <a:ext cx="8229600" cy="1143000"/>
          </a:xfrm>
        </p:spPr>
        <p:txBody>
          <a:bodyPr/>
          <a:lstStyle/>
          <a:p>
            <a:r>
              <a:rPr lang="tr-TR" dirty="0" smtClean="0"/>
              <a:t>3. HAVALİMANI</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584" y="1052736"/>
            <a:ext cx="7704856" cy="5544616"/>
          </a:xfrm>
        </p:spPr>
      </p:pic>
    </p:spTree>
    <p:extLst>
      <p:ext uri="{BB962C8B-B14F-4D97-AF65-F5344CB8AC3E}">
        <p14:creationId xmlns:p14="http://schemas.microsoft.com/office/powerpoint/2010/main" val="12817787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3. HAVALİMANI</a:t>
            </a:r>
            <a:endParaRPr lang="tr-TR" dirty="0"/>
          </a:p>
        </p:txBody>
      </p:sp>
      <p:pic>
        <p:nvPicPr>
          <p:cNvPr id="6" name="İçerik Yer Tutucusu 5"/>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23528" y="1772816"/>
            <a:ext cx="3971888" cy="3816424"/>
          </a:xfrm>
        </p:spPr>
      </p:pic>
      <p:pic>
        <p:nvPicPr>
          <p:cNvPr id="7" name="İçerik Yer Tutucusu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16016" y="1844824"/>
            <a:ext cx="3816424" cy="3672408"/>
          </a:xfrm>
        </p:spPr>
      </p:pic>
    </p:spTree>
    <p:extLst>
      <p:ext uri="{BB962C8B-B14F-4D97-AF65-F5344CB8AC3E}">
        <p14:creationId xmlns:p14="http://schemas.microsoft.com/office/powerpoint/2010/main" val="39563406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5" name="Picture 2" descr="C:\Users\Bozoglu\Desktop\cmo\3.havalimani\3.havalimani.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51520" y="548680"/>
            <a:ext cx="8704171" cy="5805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01543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5" name="Picture 3" descr="C:\Users\Bozoglu\Desktop\cmo\3.havalimani\3.havalimani_2.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8930252" cy="5760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84543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ÇED YÖNETMELİĞİ DEĞİŞİKLİKLERİ</a:t>
            </a:r>
            <a:br>
              <a:rPr lang="tr-TR" dirty="0" smtClean="0"/>
            </a:br>
            <a:r>
              <a:rPr lang="tr-TR" dirty="0" smtClean="0"/>
              <a:t>20 YILDA 6 ANA DEĞİŞİKLİK….</a:t>
            </a:r>
            <a:br>
              <a:rPr lang="tr-TR" dirty="0" smtClean="0"/>
            </a:br>
            <a:r>
              <a:rPr lang="tr-TR" dirty="0" smtClean="0"/>
              <a:t>TOPLAM 16 DEFA DEĞİŞİKLİK</a:t>
            </a:r>
            <a:endParaRPr lang="tr-TR"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11760" y="1700808"/>
            <a:ext cx="4464496"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66657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3. HAVALİMANI ÇED’İ</a:t>
            </a:r>
            <a:endParaRPr lang="tr-TR" dirty="0"/>
          </a:p>
        </p:txBody>
      </p:sp>
      <p:sp>
        <p:nvSpPr>
          <p:cNvPr id="3" name="İçerik Yer Tutucusu 2"/>
          <p:cNvSpPr>
            <a:spLocks noGrp="1"/>
          </p:cNvSpPr>
          <p:nvPr>
            <p:ph idx="1"/>
          </p:nvPr>
        </p:nvSpPr>
        <p:spPr>
          <a:xfrm>
            <a:off x="457200" y="1268760"/>
            <a:ext cx="8229600" cy="4857403"/>
          </a:xfrm>
        </p:spPr>
        <p:txBody>
          <a:bodyPr>
            <a:normAutofit fontScale="32500" lnSpcReduction="20000"/>
          </a:bodyPr>
          <a:lstStyle/>
          <a:p>
            <a:r>
              <a:rPr lang="tr-TR" sz="3700" dirty="0"/>
              <a:t>7650 hektar alanın  6172 hektarı orman, %80’i orman. ÇED Raporu’nun ilk halinde 2,5 Milyon </a:t>
            </a:r>
            <a:r>
              <a:rPr lang="tr-TR" sz="3700" dirty="0" smtClean="0"/>
              <a:t>ağaç yazıyordu…</a:t>
            </a:r>
            <a:endParaRPr lang="tr-TR" sz="3700" dirty="0"/>
          </a:p>
          <a:p>
            <a:endParaRPr lang="tr-TR" sz="3700" dirty="0"/>
          </a:p>
          <a:p>
            <a:r>
              <a:rPr lang="tr-TR" sz="3700" dirty="0" smtClean="0"/>
              <a:t>70’İ AŞKIN SULAK ALAN</a:t>
            </a:r>
          </a:p>
          <a:p>
            <a:endParaRPr lang="tr-TR" dirty="0"/>
          </a:p>
          <a:p>
            <a:pPr marL="0" indent="0">
              <a:buNone/>
            </a:pPr>
            <a:r>
              <a:rPr lang="tr-TR" sz="4900" b="1" dirty="0" smtClean="0"/>
              <a:t>ÖNLEMLERDEN BAZI ÖRNEKLER</a:t>
            </a:r>
            <a:endParaRPr lang="tr-TR" sz="4900" b="1" dirty="0"/>
          </a:p>
          <a:p>
            <a:r>
              <a:rPr lang="tr-TR" sz="3700" dirty="0" smtClean="0"/>
              <a:t>Ayrıca </a:t>
            </a:r>
            <a:r>
              <a:rPr lang="tr-TR" sz="3700" dirty="0" err="1"/>
              <a:t>topografik</a:t>
            </a:r>
            <a:r>
              <a:rPr lang="tr-TR" sz="3700" dirty="0"/>
              <a:t> değişimler neticesinde yüzeysel akışlarla içme suyu kaynaklarının kirlenmesinin önüne geçilmesi için </a:t>
            </a:r>
            <a:r>
              <a:rPr lang="tr-TR" sz="3700" b="1" u="sng" dirty="0"/>
              <a:t>gerekli önlemler </a:t>
            </a:r>
            <a:r>
              <a:rPr lang="tr-TR" sz="3700" dirty="0"/>
              <a:t>alınacaktır. </a:t>
            </a:r>
          </a:p>
          <a:p>
            <a:endParaRPr lang="tr-TR" sz="3700" dirty="0" smtClean="0"/>
          </a:p>
          <a:p>
            <a:r>
              <a:rPr lang="tr-TR" sz="3700" dirty="0" smtClean="0"/>
              <a:t>Kuş </a:t>
            </a:r>
            <a:r>
              <a:rPr lang="tr-TR" sz="3700" dirty="0"/>
              <a:t>çeken bu unsurların ortadan kaldırılması/giderilmesi için alınabilecek önlemler aşağıdadır.    </a:t>
            </a:r>
            <a:endParaRPr lang="tr-TR" sz="3700" dirty="0" smtClean="0"/>
          </a:p>
          <a:p>
            <a:pPr lvl="1"/>
            <a:r>
              <a:rPr lang="tr-TR" sz="3700" dirty="0" smtClean="0"/>
              <a:t>Kuşları </a:t>
            </a:r>
            <a:r>
              <a:rPr lang="tr-TR" sz="3700" dirty="0"/>
              <a:t>çeken yiyecek, içecek, vb. kaynaklar ortadan kaldırılmalıdır.  </a:t>
            </a:r>
            <a:endParaRPr lang="tr-TR" sz="3700" dirty="0" smtClean="0"/>
          </a:p>
          <a:p>
            <a:pPr lvl="1"/>
            <a:r>
              <a:rPr lang="tr-TR" sz="3700" dirty="0" smtClean="0"/>
              <a:t>Kuşların</a:t>
            </a:r>
            <a:r>
              <a:rPr lang="tr-TR" sz="3700" dirty="0"/>
              <a:t>; fare, köstebek, solucan, örümcek ve her çeşit böcekle beslendiği dikkate alınarak, hava alanı sahalarında otla mücadele </a:t>
            </a:r>
            <a:r>
              <a:rPr lang="tr-TR" sz="3700" dirty="0" smtClean="0"/>
              <a:t>titizlikle </a:t>
            </a:r>
            <a:r>
              <a:rPr lang="tr-TR" sz="3700" dirty="0"/>
              <a:t>yürütülmelidir.    </a:t>
            </a:r>
            <a:endParaRPr lang="tr-TR" sz="3700" dirty="0" smtClean="0"/>
          </a:p>
          <a:p>
            <a:pPr lvl="1"/>
            <a:r>
              <a:rPr lang="tr-TR" sz="6200" b="1" u="sng" dirty="0" smtClean="0"/>
              <a:t>Su </a:t>
            </a:r>
            <a:r>
              <a:rPr lang="tr-TR" sz="6200" b="1" u="sng" dirty="0"/>
              <a:t>havuzları, su birikintileri, bataklık araziler, yok edilmeli, kurutulmalı, pis su akıntılarının üzeri mutlaka kapatılmalıdır. </a:t>
            </a:r>
            <a:endParaRPr lang="tr-TR" sz="6200" b="1" u="sng" dirty="0" smtClean="0"/>
          </a:p>
          <a:p>
            <a:pPr lvl="1"/>
            <a:endParaRPr lang="tr-TR" sz="4900" b="1" u="sng" dirty="0"/>
          </a:p>
          <a:p>
            <a:r>
              <a:rPr lang="tr-TR" dirty="0"/>
              <a:t> 4 etap halinde yapılması planlanan İstanbul 3. Havalimanının PAT sahaları için ortalama 105 m kotuna göre dolgu yapımı düşünüldüğünde Alt Yapı Yatırımları Genel Müdürlüğünden alınan verilere göre yaklaşık 2.500.000.000 m3 dolguya ihtiyaç olduğu öngörülmektedir</a:t>
            </a:r>
            <a:r>
              <a:rPr lang="tr-TR" sz="3100" dirty="0" smtClean="0"/>
              <a:t>.</a:t>
            </a:r>
          </a:p>
          <a:p>
            <a:r>
              <a:rPr lang="tr-TR" sz="6200" dirty="0" smtClean="0"/>
              <a:t>(</a:t>
            </a:r>
            <a:r>
              <a:rPr lang="tr-TR" sz="6200" dirty="0"/>
              <a:t>Bayındır Barajı 6 Milyon m3) 417 adet bayındır barajı kadar beton…</a:t>
            </a:r>
          </a:p>
          <a:p>
            <a:endParaRPr lang="tr-TR" dirty="0"/>
          </a:p>
          <a:p>
            <a:r>
              <a:rPr lang="tr-TR" sz="5500" b="1" u="sng" dirty="0" smtClean="0"/>
              <a:t>….Proje </a:t>
            </a:r>
            <a:r>
              <a:rPr lang="tr-TR" sz="5500" b="1" u="sng" dirty="0"/>
              <a:t>inşaat aşamasında bu yapay geçici su birikintilerinin suları, kullanma ve sulama suyu olarak kullanılacaktır. Daha sonra hafriyat ve dolgu malzemesi ile doldurulacaktır. Dolayısıyla sulak alan vasfını yitirecektir. Bu alanlar ve yakınlarındaki sucul yaşam ve canlı yaşam yok olacaktır.</a:t>
            </a:r>
          </a:p>
          <a:p>
            <a:endParaRPr lang="tr-TR" dirty="0"/>
          </a:p>
        </p:txBody>
      </p:sp>
    </p:spTree>
    <p:extLst>
      <p:ext uri="{BB962C8B-B14F-4D97-AF65-F5344CB8AC3E}">
        <p14:creationId xmlns:p14="http://schemas.microsoft.com/office/powerpoint/2010/main" val="3504917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fontScale="70000" lnSpcReduction="20000"/>
          </a:bodyPr>
          <a:lstStyle/>
          <a:p>
            <a:r>
              <a:rPr lang="tr-TR" b="1" u="sng" dirty="0"/>
              <a:t>"Proje kapsamında yapılması planlanan ünitelerin (pist, </a:t>
            </a:r>
            <a:r>
              <a:rPr lang="tr-TR" b="1" u="sng" dirty="0" err="1"/>
              <a:t>apron</a:t>
            </a:r>
            <a:r>
              <a:rPr lang="tr-TR" b="1" u="sng" dirty="0"/>
              <a:t>, üst yapılar vb.), yapılacağı alanda hafriyat çalışmaları ile doğal ekosistem (orman alanları, 70 adet canlı yaşamı barındıran büyüklü küçüklü su birikintileri, akar ve kuru dereler, tarım alanları, mera alanları) ortadan kaldırılacaktır. Böylece ünitelerin inşa edilmesiyle birlikte bu alanların doğal bitki örtüsü ve doğal özelliği ortadan kalkmış olacaktır."</a:t>
            </a:r>
            <a:endParaRPr lang="tr-TR" dirty="0"/>
          </a:p>
          <a:p>
            <a:r>
              <a:rPr lang="tr-TR" b="1" u="sng" dirty="0"/>
              <a:t>"Havalimanı proje alanı içinde kalan </a:t>
            </a:r>
            <a:r>
              <a:rPr lang="tr-TR" b="1" u="sng" dirty="0" err="1"/>
              <a:t>Kulakçayırı</a:t>
            </a:r>
            <a:r>
              <a:rPr lang="tr-TR" b="1" u="sng" dirty="0"/>
              <a:t> hem tarihi değeri hem de Ekolojik değeri bakımından bölge için önemli bir konumdadır. </a:t>
            </a:r>
            <a:r>
              <a:rPr lang="tr-TR" b="1" u="sng" dirty="0" err="1"/>
              <a:t>Kulakçayırı</a:t>
            </a:r>
            <a:r>
              <a:rPr lang="tr-TR" b="1" u="sng" dirty="0"/>
              <a:t> balık çeşitliliği bakımından da oldukça zengindir. Ancak proje inşaat aşamasında bu yapay su birikintilerinin suları, kullanma ve sulama suyu olarak kullanılacaktır. Daha sonra hafriyat ve dolgu malzemesi ile doldurulacaktır. Dolayısıyla sulak alan vasfını yitirecektir. Bu alanlar ve yakınlarındaki sucul yaşam ve canlı yaşam yok olacaktır.  "</a:t>
            </a:r>
            <a:endParaRPr lang="tr-TR" dirty="0"/>
          </a:p>
          <a:p>
            <a:endParaRPr lang="tr-TR" dirty="0"/>
          </a:p>
        </p:txBody>
      </p:sp>
    </p:spTree>
    <p:extLst>
      <p:ext uri="{BB962C8B-B14F-4D97-AF65-F5344CB8AC3E}">
        <p14:creationId xmlns:p14="http://schemas.microsoft.com/office/powerpoint/2010/main" val="13183304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a:bodyPr>
          <a:lstStyle/>
          <a:p>
            <a:r>
              <a:rPr lang="tr-TR" i="1" dirty="0" smtClean="0"/>
              <a:t>İSTANBUL </a:t>
            </a:r>
            <a:r>
              <a:rPr lang="tr-TR" i="1" dirty="0"/>
              <a:t>BOĞAZINI DOLDURACAK KADAR, 2 MİLYAR 500 MİLYON METREKÜP DOLGU YAPILACAK</a:t>
            </a:r>
            <a:r>
              <a:rPr lang="tr-TR" i="1" dirty="0" smtClean="0"/>
              <a:t>!!!</a:t>
            </a:r>
          </a:p>
          <a:p>
            <a:r>
              <a:rPr lang="tr-TR" i="1" dirty="0" smtClean="0"/>
              <a:t>Bir futbol </a:t>
            </a:r>
            <a:r>
              <a:rPr lang="tr-TR" i="1" smtClean="0"/>
              <a:t>sahasının (ortalama 7500 metrekare) üzerine </a:t>
            </a:r>
            <a:r>
              <a:rPr lang="tr-TR" i="1" dirty="0" smtClean="0"/>
              <a:t>bu dolgu yapılırsa</a:t>
            </a:r>
            <a:r>
              <a:rPr lang="tr-TR" i="1" smtClean="0"/>
              <a:t>, 333 </a:t>
            </a:r>
            <a:r>
              <a:rPr lang="tr-TR" i="1" dirty="0" smtClean="0"/>
              <a:t>km yükseklik elde ediliyor. Everest’in yüksekliği 8,8 km. </a:t>
            </a:r>
          </a:p>
          <a:p>
            <a:endParaRPr lang="tr-TR" dirty="0"/>
          </a:p>
        </p:txBody>
      </p:sp>
    </p:spTree>
    <p:extLst>
      <p:ext uri="{BB962C8B-B14F-4D97-AF65-F5344CB8AC3E}">
        <p14:creationId xmlns:p14="http://schemas.microsoft.com/office/powerpoint/2010/main" val="39228907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Picture 3" descr="C:\Users\Bozoglu\Desktop\havanin-katmanlari.g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3" y="404664"/>
            <a:ext cx="8288611" cy="5616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643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3. HAVALİMANI</a:t>
            </a:r>
          </a:p>
        </p:txBody>
      </p:sp>
      <p:sp>
        <p:nvSpPr>
          <p:cNvPr id="3" name="İçerik Yer Tutucusu 2"/>
          <p:cNvSpPr>
            <a:spLocks noGrp="1"/>
          </p:cNvSpPr>
          <p:nvPr>
            <p:ph idx="1"/>
          </p:nvPr>
        </p:nvSpPr>
        <p:spPr/>
        <p:txBody>
          <a:bodyPr/>
          <a:lstStyle/>
          <a:p>
            <a:r>
              <a:rPr lang="tr-TR" b="1" u="sng" dirty="0" err="1"/>
              <a:t>Terkos</a:t>
            </a:r>
            <a:r>
              <a:rPr lang="tr-TR" b="1" u="sng" dirty="0"/>
              <a:t> gölü havzasını besleyen </a:t>
            </a:r>
            <a:r>
              <a:rPr lang="tr-TR" b="1" u="sng" dirty="0" err="1"/>
              <a:t>Ceko</a:t>
            </a:r>
            <a:r>
              <a:rPr lang="tr-TR" b="1" u="sng" dirty="0"/>
              <a:t> deresi ve devamındaki adı </a:t>
            </a:r>
            <a:r>
              <a:rPr lang="tr-TR" b="1" u="sng" dirty="0" err="1"/>
              <a:t>Üstülük</a:t>
            </a:r>
            <a:r>
              <a:rPr lang="tr-TR" b="1" u="sng" dirty="0"/>
              <a:t> deresi olan dere ile Yeni köy deresinin bir kısmı ve Alibeyköy havzasını besleyen Çıplak deresi, Malkoç deresi ile </a:t>
            </a:r>
            <a:r>
              <a:rPr lang="tr-TR" b="1" u="sng" dirty="0" err="1"/>
              <a:t>Çiftepınar</a:t>
            </a:r>
            <a:r>
              <a:rPr lang="tr-TR" b="1" u="sng" dirty="0"/>
              <a:t> deresi tahrip edilecektir.</a:t>
            </a:r>
          </a:p>
          <a:p>
            <a:endParaRPr lang="tr-TR" dirty="0"/>
          </a:p>
        </p:txBody>
      </p:sp>
    </p:spTree>
    <p:extLst>
      <p:ext uri="{BB962C8B-B14F-4D97-AF65-F5344CB8AC3E}">
        <p14:creationId xmlns:p14="http://schemas.microsoft.com/office/powerpoint/2010/main" val="21855085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3. HAVALİMANI</a:t>
            </a:r>
            <a:endParaRPr lang="tr-TR" dirty="0"/>
          </a:p>
        </p:txBody>
      </p:sp>
      <p:sp>
        <p:nvSpPr>
          <p:cNvPr id="3" name="İçerik Yer Tutucusu 2"/>
          <p:cNvSpPr>
            <a:spLocks noGrp="1"/>
          </p:cNvSpPr>
          <p:nvPr>
            <p:ph idx="1"/>
          </p:nvPr>
        </p:nvSpPr>
        <p:spPr/>
        <p:txBody>
          <a:bodyPr>
            <a:normAutofit fontScale="85000" lnSpcReduction="20000"/>
          </a:bodyPr>
          <a:lstStyle/>
          <a:p>
            <a:r>
              <a:rPr lang="tr-TR" dirty="0" smtClean="0"/>
              <a:t>ÇEVRE MEVZUATI YOK SAYILDI, ÇED OLUMLU KARARI ÇIKMADAN İHALE YAPILDI…</a:t>
            </a:r>
          </a:p>
          <a:p>
            <a:endParaRPr lang="tr-TR" dirty="0"/>
          </a:p>
          <a:p>
            <a:r>
              <a:rPr lang="tr-TR" b="1" u="sng" dirty="0" smtClean="0"/>
              <a:t>ÇEVRE KANUNU 10. MADDE:</a:t>
            </a:r>
          </a:p>
          <a:p>
            <a:pPr marL="0" indent="0">
              <a:buNone/>
            </a:pPr>
            <a:r>
              <a:rPr lang="tr-TR" dirty="0" smtClean="0"/>
              <a:t>Çevresel </a:t>
            </a:r>
            <a:r>
              <a:rPr lang="tr-TR" dirty="0"/>
              <a:t>Etki Değerlendirmesi Olumlu Kararı veya Çevresel Etki Değerlendirmesi Gerekli Değildir Kararı alınmadıkça bu projelerle ilgili onay, izin, teşvik, yapı ve kullanım ruhsatı verilemez; proje için yatırıma başlanamaz ve </a:t>
            </a:r>
            <a:r>
              <a:rPr lang="tr-TR" u="sng" dirty="0"/>
              <a:t>ihale edilemez</a:t>
            </a:r>
            <a:r>
              <a:rPr lang="tr-TR" dirty="0" smtClean="0"/>
              <a:t>.</a:t>
            </a:r>
          </a:p>
          <a:p>
            <a:pPr marL="0" indent="0">
              <a:buNone/>
            </a:pPr>
            <a:r>
              <a:rPr lang="tr-TR" sz="4200" b="1" u="sng" dirty="0" smtClean="0"/>
              <a:t>İHALE TARİHİ: 3 MAYIS 2013</a:t>
            </a:r>
          </a:p>
          <a:p>
            <a:pPr marL="0" indent="0">
              <a:buNone/>
            </a:pPr>
            <a:r>
              <a:rPr lang="tr-TR" sz="4200" b="1" u="sng" dirty="0" smtClean="0"/>
              <a:t>ÇED OLUMLU KARARI: 21.05.2013</a:t>
            </a:r>
            <a:endParaRPr lang="tr-TR" sz="4200" b="1" u="sng" dirty="0"/>
          </a:p>
        </p:txBody>
      </p:sp>
    </p:spTree>
    <p:extLst>
      <p:ext uri="{BB962C8B-B14F-4D97-AF65-F5344CB8AC3E}">
        <p14:creationId xmlns:p14="http://schemas.microsoft.com/office/powerpoint/2010/main" val="11201864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3. HAVALİMANI</a:t>
            </a:r>
            <a:endParaRPr lang="tr-TR" dirty="0"/>
          </a:p>
        </p:txBody>
      </p:sp>
      <p:sp>
        <p:nvSpPr>
          <p:cNvPr id="3" name="İçerik Yer Tutucusu 2"/>
          <p:cNvSpPr>
            <a:spLocks noGrp="1"/>
          </p:cNvSpPr>
          <p:nvPr>
            <p:ph idx="1"/>
          </p:nvPr>
        </p:nvSpPr>
        <p:spPr/>
        <p:txBody>
          <a:bodyPr/>
          <a:lstStyle/>
          <a:p>
            <a:r>
              <a:rPr lang="tr-TR" dirty="0" smtClean="0"/>
              <a:t>HUKUKİ SÜREÇ</a:t>
            </a:r>
          </a:p>
          <a:p>
            <a:pPr lvl="1"/>
            <a:r>
              <a:rPr lang="tr-TR" dirty="0" smtClean="0"/>
              <a:t>İHALE KARARININ İPTALİ</a:t>
            </a:r>
          </a:p>
          <a:p>
            <a:pPr lvl="1"/>
            <a:r>
              <a:rPr lang="tr-TR" dirty="0" smtClean="0"/>
              <a:t>İHALENİN İPTALİ</a:t>
            </a:r>
          </a:p>
          <a:p>
            <a:pPr lvl="1"/>
            <a:r>
              <a:rPr lang="tr-TR" dirty="0" smtClean="0"/>
              <a:t>ÇED OLUMLU KARARININ İPTALİ</a:t>
            </a:r>
            <a:endParaRPr lang="tr-TR" dirty="0"/>
          </a:p>
        </p:txBody>
      </p:sp>
    </p:spTree>
    <p:extLst>
      <p:ext uri="{BB962C8B-B14F-4D97-AF65-F5344CB8AC3E}">
        <p14:creationId xmlns:p14="http://schemas.microsoft.com/office/powerpoint/2010/main" val="3934448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3. HAVALİMANI</a:t>
            </a:r>
            <a:endParaRPr lang="tr-TR" dirty="0"/>
          </a:p>
        </p:txBody>
      </p:sp>
      <p:sp>
        <p:nvSpPr>
          <p:cNvPr id="3" name="İçerik Yer Tutucusu 2"/>
          <p:cNvSpPr>
            <a:spLocks noGrp="1"/>
          </p:cNvSpPr>
          <p:nvPr>
            <p:ph idx="1"/>
          </p:nvPr>
        </p:nvSpPr>
        <p:spPr/>
        <p:txBody>
          <a:bodyPr>
            <a:normAutofit lnSpcReduction="10000"/>
          </a:bodyPr>
          <a:lstStyle/>
          <a:p>
            <a:r>
              <a:rPr lang="tr-TR" dirty="0" smtClean="0"/>
              <a:t>ÇED Yürütmeyi Durdurma Kararı</a:t>
            </a:r>
          </a:p>
          <a:p>
            <a:endParaRPr lang="tr-TR" dirty="0"/>
          </a:p>
          <a:p>
            <a:r>
              <a:rPr lang="tr-TR" dirty="0" smtClean="0"/>
              <a:t>Yama ÇED!</a:t>
            </a:r>
          </a:p>
          <a:p>
            <a:pPr lvl="1"/>
            <a:r>
              <a:rPr lang="tr-TR" dirty="0" smtClean="0"/>
              <a:t>2009/7 Genelgesi</a:t>
            </a:r>
          </a:p>
          <a:p>
            <a:pPr lvl="1"/>
            <a:endParaRPr lang="tr-TR" dirty="0"/>
          </a:p>
          <a:p>
            <a:pPr lvl="1"/>
            <a:endParaRPr lang="tr-TR" dirty="0" smtClean="0"/>
          </a:p>
          <a:p>
            <a:pPr marL="342900" lvl="1" indent="-342900">
              <a:buFont typeface="Arial" pitchFamily="34" charset="0"/>
              <a:buChar char="•"/>
            </a:pPr>
            <a:r>
              <a:rPr lang="tr-TR" sz="3200" dirty="0"/>
              <a:t>Yürütmeyi durdurma kararı kalktı! Ortada aynı proje için iki ÇED dosyası var</a:t>
            </a:r>
            <a:r>
              <a:rPr lang="tr-TR" sz="3200" dirty="0" smtClean="0"/>
              <a:t>! 13.03.2014 yeni ÇED İDK toplantısı…</a:t>
            </a:r>
            <a:endParaRPr lang="tr-TR" sz="3200" dirty="0"/>
          </a:p>
        </p:txBody>
      </p:sp>
      <p:pic>
        <p:nvPicPr>
          <p:cNvPr id="4" name="Picture 2" descr="C:\Users\Bozoglu\Desktop\genelge2009_7_yama_c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2060848"/>
            <a:ext cx="5040560" cy="2945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87716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smtClean="0"/>
              <a:t>1. ÇED RAPORU EKLERLE 753 SAYFA</a:t>
            </a:r>
          </a:p>
          <a:p>
            <a:r>
              <a:rPr lang="tr-TR" dirty="0" smtClean="0"/>
              <a:t>2. ÇED RAPORU EKLERLE 1374 SAYFA</a:t>
            </a:r>
          </a:p>
          <a:p>
            <a:endParaRPr lang="tr-TR" dirty="0"/>
          </a:p>
          <a:p>
            <a:pPr>
              <a:buFontTx/>
              <a:buChar char="-"/>
            </a:pPr>
            <a:r>
              <a:rPr lang="tr-TR" dirty="0" smtClean="0"/>
              <a:t>EK 35, 36, 37</a:t>
            </a:r>
          </a:p>
          <a:p>
            <a:pPr>
              <a:buFontTx/>
              <a:buChar char="-"/>
            </a:pPr>
            <a:r>
              <a:rPr lang="tr-TR" smtClean="0"/>
              <a:t>EK 35, 500 SAYFA, 104 SAYFA FOTOĞRAF HIZLI TREN İÇİN YAPILAN SONDAJLAR</a:t>
            </a:r>
          </a:p>
        </p:txBody>
      </p:sp>
    </p:spTree>
    <p:extLst>
      <p:ext uri="{BB962C8B-B14F-4D97-AF65-F5344CB8AC3E}">
        <p14:creationId xmlns:p14="http://schemas.microsoft.com/office/powerpoint/2010/main" val="9277148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MADEN ARAMA FAALİYETLERİNDE  ÇED MUAFİYETİ</a:t>
            </a:r>
            <a:endParaRPr lang="tr-TR" dirty="0"/>
          </a:p>
        </p:txBody>
      </p:sp>
      <p:sp>
        <p:nvSpPr>
          <p:cNvPr id="3" name="İçerik Yer Tutucusu 2"/>
          <p:cNvSpPr>
            <a:spLocks noGrp="1"/>
          </p:cNvSpPr>
          <p:nvPr>
            <p:ph idx="1"/>
          </p:nvPr>
        </p:nvSpPr>
        <p:spPr/>
        <p:txBody>
          <a:bodyPr>
            <a:normAutofit fontScale="77500" lnSpcReduction="20000"/>
          </a:bodyPr>
          <a:lstStyle/>
          <a:p>
            <a:r>
              <a:rPr lang="tr-TR" dirty="0"/>
              <a:t>"Dava konusu düzenleme Anayasa Mahkemesi kararının gereklerinin yerine getirilmesi amacıyla yapılmış olması iddiası karşısında, verilen yargı kararının gerekçesi göz önünde bulundurulduğunda; maden arama faaliyetlerinin HERHANGİ BİR SINIRLAMAYA TABİ OLMAKSIZIN, BÜTÜNÜYLE ÇEVRESEL ETKİ DEĞERLEDİRMESİNE TABİ TUTULMASI GEREKİRKEN, dava konusu düzenleme ile eşik değerlerin altında kalan maden arama faaliyetlerinin ÇED Yönetmeliği kapsamı dışında bırakılması suretiyle yapılan düzenlemede hukuka uyarlılık bulunmamaktadır" ifadesi ile maden arama faaliyetlerinin limit değer altındakilerin kapsam dışı, üstündekilerin kapsam içi gibi tartışmaların bir kenara bırakılarak istisnasız bir biçimde ÇED kapsamı içinde tutulması gerektiğine vurgu yapılmıştır. </a:t>
            </a:r>
          </a:p>
        </p:txBody>
      </p:sp>
    </p:spTree>
    <p:extLst>
      <p:ext uri="{BB962C8B-B14F-4D97-AF65-F5344CB8AC3E}">
        <p14:creationId xmlns:p14="http://schemas.microsoft.com/office/powerpoint/2010/main" val="769597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1026" name="Picture 2" descr="C:\Users\Bozoglu\Downloads\IMG-20140504-WA00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620688"/>
            <a:ext cx="7772400" cy="5829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740614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ÇED MUAFİYETİ</a:t>
            </a:r>
            <a:br>
              <a:rPr lang="tr-TR" dirty="0" smtClean="0"/>
            </a:br>
            <a:r>
              <a:rPr lang="tr-TR" dirty="0" smtClean="0"/>
              <a:t>GEÇİCİ 3. MADDE </a:t>
            </a:r>
            <a:br>
              <a:rPr lang="tr-TR" dirty="0" smtClean="0"/>
            </a:br>
            <a:r>
              <a:rPr lang="tr-TR" dirty="0" smtClean="0"/>
              <a:t>1. Düzenleme</a:t>
            </a:r>
            <a:endParaRPr lang="tr-TR" dirty="0"/>
          </a:p>
        </p:txBody>
      </p:sp>
      <p:sp>
        <p:nvSpPr>
          <p:cNvPr id="3" name="İçerik Yer Tutucusu 2"/>
          <p:cNvSpPr>
            <a:spLocks noGrp="1"/>
          </p:cNvSpPr>
          <p:nvPr>
            <p:ph idx="1"/>
          </p:nvPr>
        </p:nvSpPr>
        <p:spPr/>
        <p:txBody>
          <a:bodyPr>
            <a:normAutofit fontScale="77500" lnSpcReduction="20000"/>
          </a:bodyPr>
          <a:lstStyle/>
          <a:p>
            <a:endParaRPr lang="tr-TR" dirty="0" smtClean="0"/>
          </a:p>
          <a:p>
            <a:r>
              <a:rPr lang="tr-TR" dirty="0"/>
              <a:t>İptali istenilen geçici 3. madde ile yasa metni haline getirilen ÇED muafiyetine </a:t>
            </a:r>
            <a:r>
              <a:rPr lang="tr-TR" b="1" u="sng" dirty="0"/>
              <a:t>ilk kez </a:t>
            </a:r>
            <a:r>
              <a:rPr lang="tr-TR" dirty="0"/>
              <a:t>7/2/1993 tarih ve 21489 sayılı Resmi Gazete yayınlanan ÇED Yönetmeliğinin geçici 1. maddesinde yer verilmiş olup, şöyle düzenlenmiştir. </a:t>
            </a:r>
          </a:p>
          <a:p>
            <a:r>
              <a:rPr lang="tr-TR" i="1" dirty="0"/>
              <a:t>“Geçici Madde 1: 07 Şubat 1993 tarihinden önce uygulama projeleri onaylanmış veya Çevre Mevzuatı ve diğer ilgili mevzuat uyarınca yetkili mercilerden izin, ruhsat veya onay ya da kamulaştırma kararı alınmış veya ilgili mevzuat gereğince yer seçimi yapılmış veya yatırım programına alınmış veya mevzi imar planları onaylanmış faaliyetlere bu Yönetmelik hükümleri uygulanmaz” </a:t>
            </a:r>
            <a:r>
              <a:rPr lang="tr-TR" b="1" i="1" dirty="0"/>
              <a:t>(7/2/1993 tarih ve 21489 sayılı Resmi Gazete)</a:t>
            </a:r>
            <a:r>
              <a:rPr lang="tr-TR" dirty="0"/>
              <a:t> </a:t>
            </a:r>
          </a:p>
          <a:p>
            <a:endParaRPr lang="tr-TR" dirty="0"/>
          </a:p>
          <a:p>
            <a:pPr marL="0" indent="0">
              <a:buNone/>
            </a:pPr>
            <a:endParaRPr lang="tr-TR" dirty="0" smtClean="0"/>
          </a:p>
          <a:p>
            <a:endParaRPr lang="tr-TR" dirty="0"/>
          </a:p>
        </p:txBody>
      </p:sp>
    </p:spTree>
    <p:extLst>
      <p:ext uri="{BB962C8B-B14F-4D97-AF65-F5344CB8AC3E}">
        <p14:creationId xmlns:p14="http://schemas.microsoft.com/office/powerpoint/2010/main" val="3867456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Geçici 3. Madde</a:t>
            </a:r>
            <a:br>
              <a:rPr lang="tr-TR" dirty="0" smtClean="0"/>
            </a:br>
            <a:r>
              <a:rPr lang="tr-TR" dirty="0" smtClean="0"/>
              <a:t>2. Düzenleme</a:t>
            </a:r>
            <a:endParaRPr lang="tr-TR" dirty="0"/>
          </a:p>
        </p:txBody>
      </p:sp>
      <p:sp>
        <p:nvSpPr>
          <p:cNvPr id="3" name="İçerik Yer Tutucusu 2"/>
          <p:cNvSpPr>
            <a:spLocks noGrp="1"/>
          </p:cNvSpPr>
          <p:nvPr>
            <p:ph idx="1"/>
          </p:nvPr>
        </p:nvSpPr>
        <p:spPr/>
        <p:txBody>
          <a:bodyPr>
            <a:normAutofit fontScale="70000" lnSpcReduction="20000"/>
          </a:bodyPr>
          <a:lstStyle/>
          <a:p>
            <a:pPr marL="0" indent="0">
              <a:buNone/>
            </a:pPr>
            <a:r>
              <a:rPr lang="tr-TR" dirty="0"/>
              <a:t>G</a:t>
            </a:r>
            <a:r>
              <a:rPr lang="tr-TR" dirty="0" smtClean="0"/>
              <a:t>eçici </a:t>
            </a:r>
            <a:r>
              <a:rPr lang="tr-TR" dirty="0"/>
              <a:t>3. madde ile yasa metni haline getirilen ÇED muafiyeti ile ilgili ikinci düzenleme 23/6/1997 tarih ve 23028 sayılı Resmi </a:t>
            </a:r>
            <a:r>
              <a:rPr lang="tr-TR" dirty="0" err="1"/>
              <a:t>Gazete’de</a:t>
            </a:r>
            <a:r>
              <a:rPr lang="tr-TR" dirty="0"/>
              <a:t> Geçici 1. Madde ve 2. Madde olarak yayınlanmıştır.</a:t>
            </a:r>
            <a:r>
              <a:rPr lang="tr-TR" b="1" u="sng" dirty="0"/>
              <a:t> </a:t>
            </a:r>
            <a:endParaRPr lang="tr-TR" dirty="0"/>
          </a:p>
          <a:p>
            <a:r>
              <a:rPr lang="tr-TR" i="1" dirty="0"/>
              <a:t>Geçici Madde 1: 07 Şubat 1993 tarihinden önce uygulama projeleri onaylanmış veya Çevre mevzuatı ve diğer ilgili mevzuat uyarınca yetkili mercilerden izin, ruhsat veya onay ya da kamulaştırma kararı alınmış veya ilgili mevzuat gereğince yer seçimi yapılmış veya yatırım programına alınmış veya mevzi imar planları onaylanmış faaliyetlere bu Yönetmelik hükümleri uygulanmaz.</a:t>
            </a:r>
            <a:endParaRPr lang="tr-TR" dirty="0"/>
          </a:p>
          <a:p>
            <a:r>
              <a:rPr lang="tr-TR" i="1" dirty="0"/>
              <a:t>Geçici Madde 2: Bu Yönetmeliğin yayımından önce güzergah belirlenmesini gerektiren faaliyetlerden ilgili mevzuat gereğince güzergahı belirlenen veya yatırım programına alınan petrol ve gaz boru hatları, enerji nakil hatları, otoyollar, ekspres yollar, devlet yolları ve il yolları faaliyetlerine bu yönetmelik hükümleri uygulanmaz. </a:t>
            </a:r>
            <a:r>
              <a:rPr lang="tr-TR" b="1" i="1" dirty="0"/>
              <a:t>(23/6/1997 tarih ve 23028 sayılı Resmi Gazete)</a:t>
            </a:r>
            <a:r>
              <a:rPr lang="tr-TR" dirty="0"/>
              <a:t> </a:t>
            </a:r>
          </a:p>
          <a:p>
            <a:endParaRPr lang="tr-TR" dirty="0"/>
          </a:p>
        </p:txBody>
      </p:sp>
    </p:spTree>
    <p:extLst>
      <p:ext uri="{BB962C8B-B14F-4D97-AF65-F5344CB8AC3E}">
        <p14:creationId xmlns:p14="http://schemas.microsoft.com/office/powerpoint/2010/main" val="180001678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Geçici 3. Madde</a:t>
            </a:r>
            <a:br>
              <a:rPr lang="tr-TR" dirty="0"/>
            </a:br>
            <a:r>
              <a:rPr lang="tr-TR" dirty="0"/>
              <a:t>2. Düzenleme</a:t>
            </a:r>
          </a:p>
        </p:txBody>
      </p:sp>
      <p:sp>
        <p:nvSpPr>
          <p:cNvPr id="3" name="İçerik Yer Tutucusu 2"/>
          <p:cNvSpPr>
            <a:spLocks noGrp="1"/>
          </p:cNvSpPr>
          <p:nvPr>
            <p:ph idx="1"/>
          </p:nvPr>
        </p:nvSpPr>
        <p:spPr/>
        <p:txBody>
          <a:bodyPr>
            <a:normAutofit fontScale="92500" lnSpcReduction="20000"/>
          </a:bodyPr>
          <a:lstStyle/>
          <a:p>
            <a:pPr marL="0" indent="0">
              <a:buNone/>
            </a:pPr>
            <a:r>
              <a:rPr lang="tr-TR" b="1" i="1" dirty="0"/>
              <a:t>Görüleceği üzere, ÇED muafiyetinin kapsamı bu Yönetmelik değişikliğinin birinci maddesi ile 1993 tarihli düzenleme aynen korunmuş, düzenlemeye eklenen geçici 2. Madde ile 23/6/1997 tarihli Yönetmeliğin yayımından önce güzergah belirlenmesini gerektiren faaliyetlerden ilgili mevzuat gereğince güzergahı belirlenen veya yatırım programına alınan petrol ve gaz boru hatları, enerji nakil hatları, otoyollar, ekspres yollar, devlet yolları ve il yolları faaliyetleri açısından ÇED yönetmeliği hükümlerinin uygulanmayacağı düzenlenmiştir.</a:t>
            </a:r>
            <a:endParaRPr lang="tr-TR" dirty="0"/>
          </a:p>
          <a:p>
            <a:pPr marL="0" indent="0">
              <a:buNone/>
            </a:pPr>
            <a:endParaRPr lang="tr-TR" dirty="0"/>
          </a:p>
        </p:txBody>
      </p:sp>
    </p:spTree>
    <p:extLst>
      <p:ext uri="{BB962C8B-B14F-4D97-AF65-F5344CB8AC3E}">
        <p14:creationId xmlns:p14="http://schemas.microsoft.com/office/powerpoint/2010/main" val="25940500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3. Düzenleme</a:t>
            </a:r>
            <a:endParaRPr lang="tr-TR" dirty="0"/>
          </a:p>
        </p:txBody>
      </p:sp>
      <p:sp>
        <p:nvSpPr>
          <p:cNvPr id="3" name="İçerik Yer Tutucusu 2"/>
          <p:cNvSpPr>
            <a:spLocks noGrp="1"/>
          </p:cNvSpPr>
          <p:nvPr>
            <p:ph idx="1"/>
          </p:nvPr>
        </p:nvSpPr>
        <p:spPr/>
        <p:txBody>
          <a:bodyPr>
            <a:normAutofit fontScale="70000" lnSpcReduction="20000"/>
          </a:bodyPr>
          <a:lstStyle/>
          <a:p>
            <a:pPr marL="0" indent="0">
              <a:buNone/>
            </a:pPr>
            <a:r>
              <a:rPr lang="tr-TR" dirty="0"/>
              <a:t>G</a:t>
            </a:r>
            <a:r>
              <a:rPr lang="tr-TR" dirty="0" smtClean="0"/>
              <a:t>eçici </a:t>
            </a:r>
            <a:r>
              <a:rPr lang="tr-TR" dirty="0"/>
              <a:t>3. madde ile yasa metni haline getirilen ÇED muafiyetine ilişkin üçüncü düzenleme 6/6/2002 tarih ve 24777 sayılı Resmi </a:t>
            </a:r>
            <a:r>
              <a:rPr lang="tr-TR" dirty="0" err="1"/>
              <a:t>Gazete’de</a:t>
            </a:r>
            <a:r>
              <a:rPr lang="tr-TR" dirty="0"/>
              <a:t> Geçici 4. Madde olarak yayınlanmıştır. </a:t>
            </a:r>
          </a:p>
          <a:p>
            <a:r>
              <a:rPr lang="tr-TR" i="1" dirty="0"/>
              <a:t>Geçici Madde 4: 7/2/1993 tarihinden önce uygulama projeleri onaylanmış veya çevre mevzuatı ve ilgili diğer mevzuat uyarınca yetkili mercilerden izin, ruhsat veya onay ya da kamulaştırma kararı alınmış veya yatırım programına alınmış veya mevzi imar planları onaylanmış projelere ve bu tarihten önce üretim ve/veya işletmeye başladığı belgelenen faaliyetlere bu Yönetmelik hükümleri uygulanmaz. </a:t>
            </a:r>
            <a:r>
              <a:rPr lang="tr-TR" b="1" i="1" dirty="0"/>
              <a:t>(6/6/2002 tarih ve 24777 sayılı Resmi Gazete)</a:t>
            </a:r>
            <a:r>
              <a:rPr lang="tr-TR" dirty="0"/>
              <a:t> </a:t>
            </a:r>
          </a:p>
          <a:p>
            <a:pPr marL="0" indent="0">
              <a:buNone/>
            </a:pPr>
            <a:r>
              <a:rPr lang="tr-TR" b="1" i="1" dirty="0"/>
              <a:t>Görüleceği üzere, ÇED muafiyetinin kapsamı 1993 tarihli düzenlemeye ek yapılan 1997 tarihli düzenlemenin ruhuna uygun olarak korunmuş, 7/2/1993 tarihinden önce üretim ve/veya işletmeye başlayan faaliyetlerin belgelenmesi kaydıyla bu faaliyetlere</a:t>
            </a:r>
            <a:r>
              <a:rPr lang="tr-TR" i="1" dirty="0"/>
              <a:t> </a:t>
            </a:r>
            <a:r>
              <a:rPr lang="tr-TR" b="1" i="1" dirty="0"/>
              <a:t>ÇED yönetmeliği hükümlerinin uygulanmayacağı ise ilk kez düzenlenmiştir. </a:t>
            </a:r>
            <a:endParaRPr lang="tr-TR" dirty="0"/>
          </a:p>
          <a:p>
            <a:endParaRPr lang="tr-TR" dirty="0"/>
          </a:p>
        </p:txBody>
      </p:sp>
    </p:spTree>
    <p:extLst>
      <p:ext uri="{BB962C8B-B14F-4D97-AF65-F5344CB8AC3E}">
        <p14:creationId xmlns:p14="http://schemas.microsoft.com/office/powerpoint/2010/main" val="295878111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4. Düzenleme</a:t>
            </a:r>
            <a:endParaRPr lang="tr-TR" dirty="0"/>
          </a:p>
        </p:txBody>
      </p:sp>
      <p:sp>
        <p:nvSpPr>
          <p:cNvPr id="3" name="İçerik Yer Tutucusu 2"/>
          <p:cNvSpPr>
            <a:spLocks noGrp="1"/>
          </p:cNvSpPr>
          <p:nvPr>
            <p:ph idx="1"/>
          </p:nvPr>
        </p:nvSpPr>
        <p:spPr/>
        <p:txBody>
          <a:bodyPr>
            <a:normAutofit fontScale="70000" lnSpcReduction="20000"/>
          </a:bodyPr>
          <a:lstStyle/>
          <a:p>
            <a:pPr marL="0" indent="0">
              <a:buNone/>
            </a:pPr>
            <a:r>
              <a:rPr lang="tr-TR" dirty="0"/>
              <a:t>G</a:t>
            </a:r>
            <a:r>
              <a:rPr lang="tr-TR" dirty="0" smtClean="0"/>
              <a:t>eçici </a:t>
            </a:r>
            <a:r>
              <a:rPr lang="tr-TR" dirty="0"/>
              <a:t>3. madde ile yasa metni haline getirilen ÇED muafiyetine ilişkin dördüncü düzenleme 16/12/2003 tarih ve 25318 sayılı Resmi </a:t>
            </a:r>
            <a:r>
              <a:rPr lang="tr-TR" dirty="0" err="1"/>
              <a:t>Gazete’de</a:t>
            </a:r>
            <a:r>
              <a:rPr lang="tr-TR" dirty="0"/>
              <a:t> Geçici 3 üncü madde olarak yayınlanmıştır. </a:t>
            </a:r>
          </a:p>
          <a:p>
            <a:r>
              <a:rPr lang="tr-TR" i="1" dirty="0"/>
              <a:t>Geçici Madde 3- 7/2/1993 tarihli ve 21489 sayılı Resmi </a:t>
            </a:r>
            <a:r>
              <a:rPr lang="tr-TR" i="1" dirty="0" err="1"/>
              <a:t>Gazete’de</a:t>
            </a:r>
            <a:r>
              <a:rPr lang="tr-TR" i="1" dirty="0"/>
              <a:t> yayımlanan Çevresel Etki Değerlendirmesi Yönetmeliğinden önce uygulama projeleri onaylanmış veya çevre mevzuatı ve ilgili diğer mevzuat uyarınca yetkili mercilerden izin, ruhsat veya onay ya da kamulaştırma kararı alınmış veya yatırım programına alınmış veya mevzi imar planları onaylanmış projelere ve bu tarihten önce üretim ve/veya işletmeye başladığı belgelenen faaliyetlere bu Yönetmelik hükümleri uygulanmaz. </a:t>
            </a:r>
            <a:r>
              <a:rPr lang="tr-TR" b="1" i="1" dirty="0"/>
              <a:t>(16/12/2003 tarih ve 25318 sayılı Resmi Gazete)</a:t>
            </a:r>
            <a:r>
              <a:rPr lang="tr-TR" dirty="0"/>
              <a:t> </a:t>
            </a:r>
          </a:p>
          <a:p>
            <a:pPr marL="0" indent="0">
              <a:buNone/>
            </a:pPr>
            <a:r>
              <a:rPr lang="tr-TR" b="1" i="1" dirty="0"/>
              <a:t>Bu düzenleme ile ÇED muafiyetinin kapsamı 2002 tarihli düzenlemedeki şekli ile aynen korunmuştur.</a:t>
            </a:r>
            <a:endParaRPr lang="tr-TR" dirty="0"/>
          </a:p>
          <a:p>
            <a:pPr marL="0" indent="0">
              <a:buNone/>
            </a:pPr>
            <a:endParaRPr lang="tr-TR" dirty="0"/>
          </a:p>
        </p:txBody>
      </p:sp>
    </p:spTree>
    <p:extLst>
      <p:ext uri="{BB962C8B-B14F-4D97-AF65-F5344CB8AC3E}">
        <p14:creationId xmlns:p14="http://schemas.microsoft.com/office/powerpoint/2010/main" val="18762382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5. Düzenleme</a:t>
            </a:r>
            <a:endParaRPr lang="tr-TR" dirty="0"/>
          </a:p>
        </p:txBody>
      </p:sp>
      <p:sp>
        <p:nvSpPr>
          <p:cNvPr id="3" name="İçerik Yer Tutucusu 2"/>
          <p:cNvSpPr>
            <a:spLocks noGrp="1"/>
          </p:cNvSpPr>
          <p:nvPr>
            <p:ph idx="1"/>
          </p:nvPr>
        </p:nvSpPr>
        <p:spPr/>
        <p:txBody>
          <a:bodyPr>
            <a:normAutofit fontScale="62500" lnSpcReduction="20000"/>
          </a:bodyPr>
          <a:lstStyle/>
          <a:p>
            <a:pPr marL="0" indent="0">
              <a:buNone/>
            </a:pPr>
            <a:r>
              <a:rPr lang="tr-TR" dirty="0"/>
              <a:t>G</a:t>
            </a:r>
            <a:r>
              <a:rPr lang="tr-TR" dirty="0" smtClean="0"/>
              <a:t>eçici </a:t>
            </a:r>
            <a:r>
              <a:rPr lang="tr-TR" dirty="0"/>
              <a:t>3. madde ile yasa metni haline getirilen ÇED muafiyetine ilişkin beşinci düzenleme, 16/12/2004 tarih ve 25672 sayılı Resmi </a:t>
            </a:r>
            <a:r>
              <a:rPr lang="tr-TR" dirty="0" err="1"/>
              <a:t>Gazete’de</a:t>
            </a:r>
            <a:r>
              <a:rPr lang="tr-TR" dirty="0"/>
              <a:t> Geçici 3 üncü madde olarak yayınlanmıştır. </a:t>
            </a:r>
          </a:p>
          <a:p>
            <a:r>
              <a:rPr lang="tr-TR" i="1" dirty="0"/>
              <a:t>Geçici Madde 3 — 7/2/1993 tarihli ve 21489 sayılı Resmi </a:t>
            </a:r>
            <a:r>
              <a:rPr lang="tr-TR" i="1" dirty="0" err="1"/>
              <a:t>Gazete’de</a:t>
            </a:r>
            <a:r>
              <a:rPr lang="tr-TR" i="1" dirty="0"/>
              <a:t> yayımlanan Çevresel Etki Değerlendirmesi Yönetmeliğinden önce uygulama projeleri onaylanmış, çevre mevzuatı ve ilgili diğer mevzuat uyarınca yetkili mercilerden izin, ruhsat veya onay ya da kamulaştırma kararı alınmış, yatırım programına alınmış, mevzi imar planları onaylanmış projelere, bu tarihten önce üretim ve/veya işletmeye başladığı belgelenen faaliyetlere 9/8/1983 tarihli ve 2872 sayılı Çevre Kanunu ve ilgili diğer yönetmeliklerde alınması gereken izinler saklı kalmak kaydıyla bu Yönetmelik hükümleri uygulanmaz. </a:t>
            </a:r>
            <a:r>
              <a:rPr lang="tr-TR" b="1" i="1" dirty="0"/>
              <a:t>(16/12/2004 tarih ve 25672 sayılı Resmi Gazete)</a:t>
            </a:r>
            <a:r>
              <a:rPr lang="tr-TR" dirty="0"/>
              <a:t> </a:t>
            </a:r>
          </a:p>
          <a:p>
            <a:pPr marL="0" indent="0">
              <a:buNone/>
            </a:pPr>
            <a:r>
              <a:rPr lang="tr-TR" b="1" i="1" dirty="0"/>
              <a:t>Bu düzenleme ile ÇED muafiyetinin kapsamı, 2002 tarihli düzenlemedeki şekli ile aynen korunarak, bu faaliyetlere</a:t>
            </a:r>
            <a:r>
              <a:rPr lang="tr-TR" i="1" dirty="0"/>
              <a:t> </a:t>
            </a:r>
            <a:r>
              <a:rPr lang="tr-TR" b="1" i="1" dirty="0"/>
              <a:t>ÇED yönetmeliği hükümlerinin uygulanmayacağı hükmüne ek olarak ilk kez getirilen düzenleme ile bu faaliyetler açısından 9/8/1983 tarihli ve 2872 sayılı Çevre Kanunu ve ilgili diğer yönetmeliklerde alınması gereken izinler saklı tutulmuştur.</a:t>
            </a:r>
            <a:r>
              <a:rPr lang="tr-TR" i="1" dirty="0"/>
              <a:t> </a:t>
            </a:r>
            <a:endParaRPr lang="tr-TR" dirty="0"/>
          </a:p>
          <a:p>
            <a:pPr marL="0" indent="0">
              <a:buNone/>
            </a:pPr>
            <a:endParaRPr lang="tr-TR" dirty="0"/>
          </a:p>
        </p:txBody>
      </p:sp>
    </p:spTree>
    <p:extLst>
      <p:ext uri="{BB962C8B-B14F-4D97-AF65-F5344CB8AC3E}">
        <p14:creationId xmlns:p14="http://schemas.microsoft.com/office/powerpoint/2010/main" val="2866830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6. Düzenleme</a:t>
            </a:r>
            <a:br>
              <a:rPr lang="tr-TR" dirty="0" smtClean="0"/>
            </a:br>
            <a:r>
              <a:rPr lang="tr-TR" dirty="0" smtClean="0"/>
              <a:t>MUAFİYET GENİŞLETİLİYOR</a:t>
            </a:r>
            <a:endParaRPr lang="tr-TR" dirty="0"/>
          </a:p>
        </p:txBody>
      </p:sp>
      <p:sp>
        <p:nvSpPr>
          <p:cNvPr id="3" name="İçerik Yer Tutucusu 2"/>
          <p:cNvSpPr>
            <a:spLocks noGrp="1"/>
          </p:cNvSpPr>
          <p:nvPr>
            <p:ph idx="1"/>
          </p:nvPr>
        </p:nvSpPr>
        <p:spPr/>
        <p:txBody>
          <a:bodyPr>
            <a:normAutofit fontScale="70000" lnSpcReduction="20000"/>
          </a:bodyPr>
          <a:lstStyle/>
          <a:p>
            <a:pPr marL="0" indent="0">
              <a:buNone/>
            </a:pPr>
            <a:r>
              <a:rPr lang="tr-TR" dirty="0"/>
              <a:t>G</a:t>
            </a:r>
            <a:r>
              <a:rPr lang="tr-TR" dirty="0" smtClean="0"/>
              <a:t>eçici </a:t>
            </a:r>
            <a:r>
              <a:rPr lang="tr-TR" dirty="0"/>
              <a:t>3. madde ile yasa metni haline getirilen ÇED muafiyetine ilişkin altıncı düzenleme, 17/7/2008 tarih ve 26939 sayılı Resmi </a:t>
            </a:r>
            <a:r>
              <a:rPr lang="tr-TR" dirty="0" err="1"/>
              <a:t>Gazete’de</a:t>
            </a:r>
            <a:r>
              <a:rPr lang="tr-TR" dirty="0"/>
              <a:t> Geçici 3 üncü madde olarak yayınlanmıştır. </a:t>
            </a:r>
          </a:p>
          <a:p>
            <a:r>
              <a:rPr lang="tr-TR" dirty="0"/>
              <a:t>	</a:t>
            </a:r>
            <a:r>
              <a:rPr lang="tr-TR" i="1" dirty="0"/>
              <a:t>Geçici Madde 3 – (1) 7/2/1993 tarihli ve 21489 sayılı Resmî </a:t>
            </a:r>
            <a:r>
              <a:rPr lang="tr-TR" i="1" dirty="0" err="1"/>
              <a:t>Gazete’de</a:t>
            </a:r>
            <a:r>
              <a:rPr lang="tr-TR" i="1" dirty="0"/>
              <a:t> yayımlanan Çevresel Etki Değerlendirmesi Yönetmeliğinden </a:t>
            </a:r>
            <a:r>
              <a:rPr lang="tr-TR" b="1" i="1" u="sng" dirty="0"/>
              <a:t>önce uygulama projeleri onaylanmış veya çevre mevzuatı ve ilgili diğer mevzuat uyarınca yetkili mercilerden izin, ruhsat veya onay ya da kamulaştırma kararı alınmış veya yatırım programına alınmış veya mevzi imar planları onaylanmış projelere </a:t>
            </a:r>
            <a:r>
              <a:rPr lang="tr-TR" i="1" dirty="0"/>
              <a:t>veya bu tarihten önce üretim ve/veya işletmeye başladığı belgelenen projelere Çevre Kanunu ve ilgili diğer yönetmeliklerde alınması gereken izinler saklı kalmak kaydıyla bu Yönetmelik hükümleri uygulanmaz. </a:t>
            </a:r>
            <a:r>
              <a:rPr lang="tr-TR" b="1" i="1" dirty="0"/>
              <a:t>(17/7/2008 tarih ve 26939 sayılı Resmi Gazete) </a:t>
            </a:r>
            <a:r>
              <a:rPr lang="tr-TR" b="1" dirty="0" smtClean="0"/>
              <a:t>ODAMIZ DAVA AÇTI VE YÜRÜTME DURDURULDU</a:t>
            </a:r>
            <a:endParaRPr lang="tr-TR" b="1" dirty="0"/>
          </a:p>
        </p:txBody>
      </p:sp>
    </p:spTree>
    <p:extLst>
      <p:ext uri="{BB962C8B-B14F-4D97-AF65-F5344CB8AC3E}">
        <p14:creationId xmlns:p14="http://schemas.microsoft.com/office/powerpoint/2010/main" val="286047764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7. Düzenleme </a:t>
            </a:r>
            <a:br>
              <a:rPr lang="tr-TR" dirty="0" smtClean="0"/>
            </a:br>
            <a:r>
              <a:rPr lang="tr-TR" dirty="0" smtClean="0"/>
              <a:t>MAHKEME KARARINA RAĞMEN MUAFİYET DAHA DA GENİŞLETİLİYOR</a:t>
            </a:r>
            <a:endParaRPr lang="tr-TR" dirty="0"/>
          </a:p>
        </p:txBody>
      </p:sp>
      <p:sp>
        <p:nvSpPr>
          <p:cNvPr id="3" name="İçerik Yer Tutucusu 2"/>
          <p:cNvSpPr>
            <a:spLocks noGrp="1"/>
          </p:cNvSpPr>
          <p:nvPr>
            <p:ph idx="1"/>
          </p:nvPr>
        </p:nvSpPr>
        <p:spPr/>
        <p:txBody>
          <a:bodyPr>
            <a:normAutofit fontScale="55000" lnSpcReduction="20000"/>
          </a:bodyPr>
          <a:lstStyle/>
          <a:p>
            <a:r>
              <a:rPr lang="tr-TR" dirty="0"/>
              <a:t>	Danıştay İdari Dava Daireleri Kurulu’nun yürütmeyi durdurma, Danıştay 6. Dairesinin iptal kararı sonrasında geçici 3. Maddesinde 14 Nisan 2011 tarih 27905 sayılı Resmi </a:t>
            </a:r>
            <a:r>
              <a:rPr lang="tr-TR" dirty="0" err="1"/>
              <a:t>Gazete’de</a:t>
            </a:r>
            <a:r>
              <a:rPr lang="tr-TR" dirty="0"/>
              <a:t> aşağıda belirtilen şekilde yeni bir değişiklik yapılmış ve Danıştay’ın 7/2/1993 tarihinden önceki muafiyetlerin geçersiz olduğuna dair tespiti adeta yok sayılarak bu tarih 17/7/2013 ve 17/7/2015 tarihlerine kadar aşağıdaki şekilde genişletilmiştir.</a:t>
            </a:r>
            <a:r>
              <a:rPr lang="tr-TR" i="1" dirty="0"/>
              <a:t> </a:t>
            </a:r>
            <a:endParaRPr lang="tr-TR" dirty="0"/>
          </a:p>
          <a:p>
            <a:r>
              <a:rPr lang="tr-TR" i="1" dirty="0"/>
              <a:t>"Geçici Madde 3 - (1) 7/2/1993 tarihli ve 21489 sayılı Resmî </a:t>
            </a:r>
            <a:r>
              <a:rPr lang="tr-TR" i="1" dirty="0" err="1"/>
              <a:t>Gazete‘de</a:t>
            </a:r>
            <a:r>
              <a:rPr lang="tr-TR" i="1" dirty="0"/>
              <a:t> yayımlanan Çevresel Etki Değerlendirmesi Yönetmeliğinden önce;</a:t>
            </a:r>
            <a:endParaRPr lang="tr-TR" dirty="0"/>
          </a:p>
          <a:p>
            <a:pPr marL="0" indent="0">
              <a:buNone/>
            </a:pPr>
            <a:r>
              <a:rPr lang="tr-TR" i="1" dirty="0"/>
              <a:t>a) Üretime ve/veya işletmeye başladığı belgelenen projelere,</a:t>
            </a:r>
            <a:endParaRPr lang="tr-TR" dirty="0"/>
          </a:p>
          <a:p>
            <a:pPr marL="0" indent="0">
              <a:buNone/>
            </a:pPr>
            <a:r>
              <a:rPr lang="tr-TR" i="1" dirty="0"/>
              <a:t>b) Uygulama projeleri onaylanmış veya çevre mevzuatı ve ilgili diğer mevzuat uyarınca yetkili mercilerden izin, ruhsat veya onay ya da kamulaştırma kararı alınmış veya yatırım programına alınmış veya mevzi imar planları onaylanmış </a:t>
            </a:r>
            <a:r>
              <a:rPr lang="tr-TR" i="1" dirty="0" smtClean="0"/>
              <a:t>projelerden </a:t>
            </a:r>
            <a:r>
              <a:rPr lang="tr-TR" sz="4400" b="1" i="1" dirty="0" smtClean="0"/>
              <a:t>(İPTAL EDİLMİŞ OLMASINA RAĞMEN)</a:t>
            </a:r>
            <a:endParaRPr lang="tr-TR" sz="4400" b="1" dirty="0"/>
          </a:p>
          <a:p>
            <a:pPr marL="0" indent="0">
              <a:buNone/>
            </a:pPr>
            <a:r>
              <a:rPr lang="tr-TR" b="1" i="1" u="sng" dirty="0"/>
              <a:t>1) Bu Yönetmeliğin EK-I Listesinde yer alan projeler için 17/7/2015 tarihine,</a:t>
            </a:r>
            <a:endParaRPr lang="tr-TR" b="1" u="sng" dirty="0"/>
          </a:p>
          <a:p>
            <a:pPr marL="0" indent="0">
              <a:buNone/>
            </a:pPr>
            <a:r>
              <a:rPr lang="tr-TR" b="1" i="1" u="sng" dirty="0"/>
              <a:t>2) EK-II Listesinde yer alan projeler için 17/7/2013 tarihine kadar yatırımına başlanmış projelere,</a:t>
            </a:r>
            <a:endParaRPr lang="tr-TR" b="1" u="sng" dirty="0"/>
          </a:p>
          <a:p>
            <a:pPr marL="0" indent="0">
              <a:buNone/>
            </a:pPr>
            <a:r>
              <a:rPr lang="tr-TR" i="1" dirty="0"/>
              <a:t>Çevre Kanunu ve ilgili diğer yönetmeliklerde alınması gereken izinler saklı kalmak kaydıyla bu Yönetmelik hükümleri uygulanmaz."</a:t>
            </a:r>
            <a:endParaRPr lang="tr-TR" dirty="0"/>
          </a:p>
          <a:p>
            <a:pPr marL="0" indent="0">
              <a:buNone/>
            </a:pPr>
            <a:endParaRPr lang="tr-TR" dirty="0"/>
          </a:p>
        </p:txBody>
      </p:sp>
    </p:spTree>
    <p:extLst>
      <p:ext uri="{BB962C8B-B14F-4D97-AF65-F5344CB8AC3E}">
        <p14:creationId xmlns:p14="http://schemas.microsoft.com/office/powerpoint/2010/main" val="9322272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DANIŞTAY 14. İDARE MAHKEMESİNİN KARARI DERS VERİR NİTELİKTE</a:t>
            </a:r>
            <a:endParaRPr lang="tr-TR" dirty="0"/>
          </a:p>
        </p:txBody>
      </p:sp>
      <p:sp>
        <p:nvSpPr>
          <p:cNvPr id="3" name="İçerik Yer Tutucusu 2"/>
          <p:cNvSpPr>
            <a:spLocks noGrp="1"/>
          </p:cNvSpPr>
          <p:nvPr>
            <p:ph idx="1"/>
          </p:nvPr>
        </p:nvSpPr>
        <p:spPr/>
        <p:txBody>
          <a:bodyPr/>
          <a:lstStyle/>
          <a:p>
            <a:r>
              <a:rPr lang="tr-TR" b="1" u="sng" dirty="0"/>
              <a:t>"Kaldı ki, 2872 Sayılı Kanun yürürlüğe girmesinin üzerinden yaklaşık  30 yıl, ilk yönetmeliğin yürürlük tarihinin üzerinden ise 20 yıl gibi çok uzun bir süre geçmiş ve aradan geçen süre içinde yatırıma başlanmamış projelere yeniden ve tekrar ÇED sürecinden belli süreyle muafiyet sağlayan düzenlemenin çevrenin korunması ilkesi açısından hukuki bir dayanağı bulunamamaktadır"</a:t>
            </a:r>
            <a:endParaRPr lang="tr-TR" dirty="0"/>
          </a:p>
        </p:txBody>
      </p:sp>
    </p:spTree>
    <p:extLst>
      <p:ext uri="{BB962C8B-B14F-4D97-AF65-F5344CB8AC3E}">
        <p14:creationId xmlns:p14="http://schemas.microsoft.com/office/powerpoint/2010/main" val="27394684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MAHKEME KARARI GÖZARDI EDİLDİ</a:t>
            </a:r>
            <a:endParaRPr lang="tr-TR" dirty="0"/>
          </a:p>
        </p:txBody>
      </p:sp>
      <p:sp>
        <p:nvSpPr>
          <p:cNvPr id="3" name="İçerik Yer Tutucusu 2"/>
          <p:cNvSpPr>
            <a:spLocks noGrp="1"/>
          </p:cNvSpPr>
          <p:nvPr>
            <p:ph idx="1"/>
          </p:nvPr>
        </p:nvSpPr>
        <p:spPr/>
        <p:txBody>
          <a:bodyPr>
            <a:normAutofit fontScale="77500" lnSpcReduction="20000"/>
          </a:bodyPr>
          <a:lstStyle/>
          <a:p>
            <a:r>
              <a:rPr lang="tr-TR" dirty="0" smtClean="0"/>
              <a:t>01.04.2013 TARİHİNDE TARAFIMIZA TEBLİĞ EDİLEN MAHKEME KARARININ MÜREKKEBİ KURUMADAN 05.04.2013 TARİHİNDE GEÇİCİ 3. MADDE TEKRAR YÖNETMELİĞE KONULDU</a:t>
            </a:r>
          </a:p>
          <a:p>
            <a:endParaRPr lang="tr-TR" dirty="0"/>
          </a:p>
          <a:p>
            <a:r>
              <a:rPr lang="tr-TR" i="1" dirty="0"/>
              <a:t>"</a:t>
            </a:r>
            <a:r>
              <a:rPr lang="tr-TR" b="1" i="1" dirty="0"/>
              <a:t>GEÇİCİ MADDE 3</a:t>
            </a:r>
            <a:r>
              <a:rPr lang="tr-TR" i="1" dirty="0"/>
              <a:t> - (1) 23/6/1997 tarihinden önce yatırım programına alınmış olup 5/4/2013 tarihi itibarıyla planlama aşaması geçmiş olan veya ihalesi yapılmış olan veya üretim veya işletmeye başlamış olan projeler ile bunların gerçekleştirilmesi için zorunlu olan yapı ve tesislere, Çevre Kanunu ve ilgili diğer yönetmeliklerde alınması gereken izinler saklı kalmak kaydıyla bu Yönetmelik hükümleri uygulanmaz."</a:t>
            </a:r>
            <a:endParaRPr lang="tr-TR" dirty="0"/>
          </a:p>
        </p:txBody>
      </p:sp>
    </p:spTree>
    <p:extLst>
      <p:ext uri="{BB962C8B-B14F-4D97-AF65-F5344CB8AC3E}">
        <p14:creationId xmlns:p14="http://schemas.microsoft.com/office/powerpoint/2010/main" val="22631477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ÇED İLE BAĞLANTILI SÜREÇLER</a:t>
            </a:r>
            <a:endParaRPr lang="tr-TR" dirty="0"/>
          </a:p>
        </p:txBody>
      </p:sp>
      <p:sp>
        <p:nvSpPr>
          <p:cNvPr id="3" name="İçerik Yer Tutucusu 2"/>
          <p:cNvSpPr>
            <a:spLocks noGrp="1"/>
          </p:cNvSpPr>
          <p:nvPr>
            <p:ph idx="1"/>
          </p:nvPr>
        </p:nvSpPr>
        <p:spPr/>
        <p:txBody>
          <a:bodyPr>
            <a:normAutofit/>
          </a:bodyPr>
          <a:lstStyle/>
          <a:p>
            <a:endParaRPr lang="tr-TR" dirty="0"/>
          </a:p>
          <a:p>
            <a:r>
              <a:rPr lang="tr-TR" dirty="0" smtClean="0"/>
              <a:t>İZİN – LİSANS SÜRECİNDE 140.000 TESİSİN SADECE </a:t>
            </a:r>
            <a:r>
              <a:rPr lang="tr-TR" dirty="0" smtClean="0"/>
              <a:t>11.000’İ </a:t>
            </a:r>
            <a:r>
              <a:rPr lang="tr-TR" dirty="0" smtClean="0"/>
              <a:t>YANİ %10’U İZİN-LİSANS SÜRECİNDE</a:t>
            </a:r>
          </a:p>
          <a:p>
            <a:endParaRPr lang="tr-TR" dirty="0"/>
          </a:p>
          <a:p>
            <a:r>
              <a:rPr lang="tr-TR" dirty="0" smtClean="0"/>
              <a:t>YÖNETMELİK YAYIM TARİHİ: </a:t>
            </a:r>
            <a:r>
              <a:rPr lang="tr-TR" b="1" u="sng" dirty="0" smtClean="0"/>
              <a:t>29.04.2009</a:t>
            </a:r>
          </a:p>
          <a:p>
            <a:pPr marL="2286000" lvl="5" indent="0">
              <a:buNone/>
            </a:pPr>
            <a:r>
              <a:rPr lang="tr-TR" sz="4000" b="1" u="sng" dirty="0" smtClean="0"/>
              <a:t>5.5 </a:t>
            </a:r>
            <a:r>
              <a:rPr lang="tr-TR" sz="4000" b="1" u="sng" dirty="0" smtClean="0"/>
              <a:t>YIL…</a:t>
            </a:r>
            <a:endParaRPr lang="tr-TR" sz="4000" b="1" u="sng" dirty="0"/>
          </a:p>
        </p:txBody>
      </p:sp>
    </p:spTree>
    <p:extLst>
      <p:ext uri="{BB962C8B-B14F-4D97-AF65-F5344CB8AC3E}">
        <p14:creationId xmlns:p14="http://schemas.microsoft.com/office/powerpoint/2010/main" val="286803448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GEÇİCİ 3. MADDE</a:t>
            </a:r>
            <a:br>
              <a:rPr lang="tr-TR" dirty="0" smtClean="0"/>
            </a:br>
            <a:r>
              <a:rPr lang="tr-TR" dirty="0" smtClean="0"/>
              <a:t>ÇEVRE KANUNU DEĞİŞİKLİĞİ</a:t>
            </a:r>
            <a:endParaRPr lang="tr-TR" dirty="0"/>
          </a:p>
        </p:txBody>
      </p:sp>
      <p:sp>
        <p:nvSpPr>
          <p:cNvPr id="3" name="İçerik Yer Tutucusu 2"/>
          <p:cNvSpPr>
            <a:spLocks noGrp="1"/>
          </p:cNvSpPr>
          <p:nvPr>
            <p:ph idx="1"/>
          </p:nvPr>
        </p:nvSpPr>
        <p:spPr/>
        <p:txBody>
          <a:bodyPr/>
          <a:lstStyle/>
          <a:p>
            <a:r>
              <a:rPr lang="tr-TR" b="1" i="1" dirty="0"/>
              <a:t>“GEÇİCİ MADDE 3 – 23/6/1997 tarihinden önce kamu yatırım programına alınmış olup, bu maddenin yürürlüğe girdiği </a:t>
            </a:r>
            <a:r>
              <a:rPr lang="tr-TR" b="1" i="1" dirty="0" smtClean="0"/>
              <a:t>tarih (29.05.2013) </a:t>
            </a:r>
            <a:r>
              <a:rPr lang="tr-TR" b="1" i="1" dirty="0"/>
              <a:t>itibarıyla planlama aşaması geçmiş ve ihale süreci başlamış olan veya üretim veya işletmeye başlamış olan projeler ile bunların gerçekleştirilmesi için zorunlu olan yapı ve tesisler Çevresel Etki Değerlendirmesi kapsamı dışındadır.”</a:t>
            </a:r>
            <a:endParaRPr lang="tr-TR" dirty="0"/>
          </a:p>
          <a:p>
            <a:endParaRPr lang="tr-TR" dirty="0"/>
          </a:p>
        </p:txBody>
      </p:sp>
    </p:spTree>
    <p:extLst>
      <p:ext uri="{BB962C8B-B14F-4D97-AF65-F5344CB8AC3E}">
        <p14:creationId xmlns:p14="http://schemas.microsoft.com/office/powerpoint/2010/main" val="188276883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GEÇİCİ 3. MADDE</a:t>
            </a:r>
            <a:br>
              <a:rPr lang="tr-TR" dirty="0" smtClean="0"/>
            </a:br>
            <a:r>
              <a:rPr lang="tr-TR" dirty="0" smtClean="0"/>
              <a:t>YENİ ÇED YÖNETMELİĞİ</a:t>
            </a:r>
            <a:endParaRPr lang="tr-TR" dirty="0"/>
          </a:p>
        </p:txBody>
      </p:sp>
      <p:sp>
        <p:nvSpPr>
          <p:cNvPr id="3" name="İçerik Yer Tutucusu 2"/>
          <p:cNvSpPr>
            <a:spLocks noGrp="1"/>
          </p:cNvSpPr>
          <p:nvPr>
            <p:ph idx="1"/>
          </p:nvPr>
        </p:nvSpPr>
        <p:spPr/>
        <p:txBody>
          <a:bodyPr>
            <a:normAutofit fontScale="77500" lnSpcReduction="20000"/>
          </a:bodyPr>
          <a:lstStyle/>
          <a:p>
            <a:r>
              <a:rPr lang="tr-TR" b="1" dirty="0"/>
              <a:t>Kanuni kapsam dışı projeler</a:t>
            </a:r>
            <a:endParaRPr lang="tr-TR" dirty="0"/>
          </a:p>
          <a:p>
            <a:r>
              <a:rPr lang="tr-TR" b="1" dirty="0"/>
              <a:t>GEÇİCİ MADDE 2 –</a:t>
            </a:r>
            <a:r>
              <a:rPr lang="tr-TR" dirty="0"/>
              <a:t> (1) 23/6/1997 tarihinden önce kamu yatırım programına alınmış olup; 29/5/2013 tarihi itibariyle planlama aşaması geçmiş ve ihale süreci başlamış olan veya üretim veya işletmeye başlamış olan projeler ile bunların gerçekleştirilmesi için zorunlu olan yapı ve tesisler Çevresel Etki Değerlendirmesi kapsamı dışındadır.</a:t>
            </a:r>
          </a:p>
          <a:p>
            <a:r>
              <a:rPr lang="tr-TR" b="1" dirty="0"/>
              <a:t>Diğer kapsam dışı projeler</a:t>
            </a:r>
            <a:endParaRPr lang="tr-TR" dirty="0"/>
          </a:p>
          <a:p>
            <a:r>
              <a:rPr lang="tr-TR" b="1" dirty="0"/>
              <a:t>GEÇİCİ MADDE 3 –</a:t>
            </a:r>
            <a:r>
              <a:rPr lang="tr-TR" dirty="0"/>
              <a:t> (1) Çevresel Etki Değerlendirmesi Yönetmeliğinin ilk yayım tarihi olan 7/2/1993 tarihinden önce üretime ve/veya işletmeye başladığı belgelenen projeler Çevresel Etki Değerlendirmesi kapsamı dışındadır.</a:t>
            </a:r>
          </a:p>
          <a:p>
            <a:pPr marL="0" indent="0">
              <a:buNone/>
            </a:pPr>
            <a:endParaRPr lang="tr-TR" dirty="0"/>
          </a:p>
        </p:txBody>
      </p:sp>
    </p:spTree>
    <p:extLst>
      <p:ext uri="{BB962C8B-B14F-4D97-AF65-F5344CB8AC3E}">
        <p14:creationId xmlns:p14="http://schemas.microsoft.com/office/powerpoint/2010/main" val="20425778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ÜRETİM VE İŞLETMEYE BAŞLADIĞINI BELGELEME ŞARTI DA KALDIRILDI!</a:t>
            </a:r>
            <a:endParaRPr lang="tr-TR" dirty="0"/>
          </a:p>
        </p:txBody>
      </p:sp>
      <p:sp>
        <p:nvSpPr>
          <p:cNvPr id="3" name="İçerik Yer Tutucusu 2"/>
          <p:cNvSpPr>
            <a:spLocks noGrp="1"/>
          </p:cNvSpPr>
          <p:nvPr>
            <p:ph idx="1"/>
          </p:nvPr>
        </p:nvSpPr>
        <p:spPr/>
        <p:txBody>
          <a:bodyPr>
            <a:normAutofit fontScale="62500" lnSpcReduction="20000"/>
          </a:bodyPr>
          <a:lstStyle/>
          <a:p>
            <a:pPr marL="0" indent="0">
              <a:buNone/>
            </a:pPr>
            <a:r>
              <a:rPr lang="tr-TR" b="1" i="1" dirty="0"/>
              <a:t>Bu düzenleme ile ÇED muafiyetinin kapsamı 1993, 1997, 2002, 2003, 2004 2005, 2</a:t>
            </a:r>
            <a:r>
              <a:rPr lang="tr-TR" i="1" dirty="0"/>
              <a:t>008 tarihli düzenlemelerine göre değiştirilmiş, daha önce 7/2/1993 olan tarih, bu kez ‘23/6/1997’ olarak kabul edilmiş; ‘ihalesi yapılmış olan’ kriteri ilk kez getirilmiş, üretim veya işletmeye başladığı belgelenmesi istenilen projelerde belgelenme şartı kaldırılmış ve bu projeler ile bunların gerçekleştirilmesi için zorunlu olan yapı ve tesislerin ÇED Yönetmeliği kapsamı dışında olamayacağına dair Danıştay 14. Dairesinin 28/12/2011 Tarih ve 2011/15826 E. sayılı 8 Aralık 2010 Tarih ve 27779 sayılı Resmi </a:t>
            </a:r>
            <a:r>
              <a:rPr lang="tr-TR" i="1" dirty="0" err="1"/>
              <a:t>Gazete’de</a:t>
            </a:r>
            <a:r>
              <a:rPr lang="tr-TR" i="1" dirty="0"/>
              <a:t> yayınlanan 2010/24 sayılı Gebze-Orhangazi-İzmir Otoyolu Genelgesi’nin 9. Maddesinin yürütmesinin durdurulması kararı ile yine aynı Dairenin 18/10/2012 tarih ve 2012/3269 E. sayılı 4 Nisan 2012 Tarih ve 28254 sayılı Resmi </a:t>
            </a:r>
            <a:r>
              <a:rPr lang="tr-TR" i="1" dirty="0" err="1"/>
              <a:t>Gazete’de</a:t>
            </a:r>
            <a:r>
              <a:rPr lang="tr-TR" i="1" dirty="0"/>
              <a:t> yayınlanan 2012/10 sayılı Ilısu Barajı ve HES Projesi Genelgesi’nin 7. Maddesinin yürütmesinin durdurulması kararına aykırı şekilde bu tesisler de ÇED Yönetmeliğinin kapsamının dışına çıkarılarak 1983 senesinden bugüne bu tesisler açısından daha önce hiç olmayan muafiyetler 40 yıl geriye taşınarak var kabul edilmiştir. </a:t>
            </a:r>
            <a:endParaRPr lang="tr-TR" dirty="0"/>
          </a:p>
          <a:p>
            <a:pPr marL="0" indent="0">
              <a:buNone/>
            </a:pPr>
            <a:endParaRPr lang="tr-TR" dirty="0"/>
          </a:p>
        </p:txBody>
      </p:sp>
    </p:spTree>
    <p:extLst>
      <p:ext uri="{BB962C8B-B14F-4D97-AF65-F5344CB8AC3E}">
        <p14:creationId xmlns:p14="http://schemas.microsoft.com/office/powerpoint/2010/main" val="52260908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
            </a:r>
            <a:br>
              <a:rPr lang="tr-TR" dirty="0" smtClean="0"/>
            </a:br>
            <a:r>
              <a:rPr lang="tr-TR" dirty="0" smtClean="0"/>
              <a:t/>
            </a:r>
            <a:br>
              <a:rPr lang="tr-TR" dirty="0" smtClean="0"/>
            </a:br>
            <a:r>
              <a:rPr lang="tr-TR" dirty="0" smtClean="0"/>
              <a:t>YATIRIM PROGRAMLARI</a:t>
            </a:r>
            <a:br>
              <a:rPr lang="tr-TR" dirty="0" smtClean="0"/>
            </a:br>
            <a:r>
              <a:rPr lang="tr-TR" dirty="0" smtClean="0"/>
              <a:t>www.kalkinma.gov.tr</a:t>
            </a:r>
            <a:br>
              <a:rPr lang="tr-TR" dirty="0" smtClean="0"/>
            </a:br>
            <a:r>
              <a:rPr lang="tr-TR" dirty="0" smtClean="0"/>
              <a:t/>
            </a:r>
            <a:br>
              <a:rPr lang="tr-TR" dirty="0" smtClean="0"/>
            </a:b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5120" y="1600200"/>
            <a:ext cx="7373759" cy="4525963"/>
          </a:xfrm>
        </p:spPr>
      </p:pic>
    </p:spTree>
    <p:extLst>
      <p:ext uri="{BB962C8B-B14F-4D97-AF65-F5344CB8AC3E}">
        <p14:creationId xmlns:p14="http://schemas.microsoft.com/office/powerpoint/2010/main" val="102920979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KALKINMA PROGRAMI</a:t>
            </a:r>
            <a:br>
              <a:rPr lang="tr-TR" dirty="0" smtClean="0"/>
            </a:br>
            <a:r>
              <a:rPr lang="tr-TR" dirty="0" smtClean="0"/>
              <a:t>ÖRNEK - 1994</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1412776"/>
            <a:ext cx="8424936" cy="4713387"/>
          </a:xfrm>
        </p:spPr>
      </p:pic>
    </p:spTree>
    <p:extLst>
      <p:ext uri="{BB962C8B-B14F-4D97-AF65-F5344CB8AC3E}">
        <p14:creationId xmlns:p14="http://schemas.microsoft.com/office/powerpoint/2010/main" val="37421176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KALKINMA PROGRAMI</a:t>
            </a:r>
            <a:br>
              <a:rPr lang="tr-TR" dirty="0"/>
            </a:br>
            <a:r>
              <a:rPr lang="tr-TR" dirty="0"/>
              <a:t>ÖRNEK - </a:t>
            </a:r>
            <a:r>
              <a:rPr lang="tr-TR" dirty="0" smtClean="0"/>
              <a:t>1996</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3569" y="1412776"/>
            <a:ext cx="7848872" cy="4713387"/>
          </a:xfrm>
        </p:spPr>
      </p:pic>
    </p:spTree>
    <p:extLst>
      <p:ext uri="{BB962C8B-B14F-4D97-AF65-F5344CB8AC3E}">
        <p14:creationId xmlns:p14="http://schemas.microsoft.com/office/powerpoint/2010/main" val="6763629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DSİ MUAFİYET ÖRNEĞİ</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1124744"/>
            <a:ext cx="7992888" cy="4765634"/>
          </a:xfrm>
        </p:spPr>
      </p:pic>
    </p:spTree>
    <p:extLst>
      <p:ext uri="{BB962C8B-B14F-4D97-AF65-F5344CB8AC3E}">
        <p14:creationId xmlns:p14="http://schemas.microsoft.com/office/powerpoint/2010/main" val="74482482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DSİ MUAFİYET ÖRNEĞİ - 2</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5536" y="1268760"/>
            <a:ext cx="8511516" cy="4536504"/>
          </a:xfrm>
        </p:spPr>
      </p:pic>
    </p:spTree>
    <p:extLst>
      <p:ext uri="{BB962C8B-B14F-4D97-AF65-F5344CB8AC3E}">
        <p14:creationId xmlns:p14="http://schemas.microsoft.com/office/powerpoint/2010/main" val="314060459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3. </a:t>
            </a:r>
            <a:r>
              <a:rPr lang="tr-TR" smtClean="0"/>
              <a:t>KÖPRÜ</a:t>
            </a:r>
            <a:r>
              <a:rPr lang="tr-TR" dirty="0" smtClean="0"/>
              <a:t/>
            </a:r>
            <a:br>
              <a:rPr lang="tr-TR" dirty="0" smtClean="0"/>
            </a:br>
            <a:r>
              <a:rPr lang="tr-TR" dirty="0" smtClean="0"/>
              <a:t>1993 KALKINMA PROGRAMI</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9552" y="1412776"/>
            <a:ext cx="8002196" cy="4857403"/>
          </a:xfrm>
        </p:spPr>
      </p:pic>
    </p:spTree>
    <p:extLst>
      <p:ext uri="{BB962C8B-B14F-4D97-AF65-F5344CB8AC3E}">
        <p14:creationId xmlns:p14="http://schemas.microsoft.com/office/powerpoint/2010/main" val="152810723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GÜNCEL BİR ÖRNEK: 3. KÖPRÜ</a:t>
            </a:r>
          </a:p>
        </p:txBody>
      </p:sp>
      <p:pic>
        <p:nvPicPr>
          <p:cNvPr id="4" name="İçerik Yer Tutucusu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323156" y="1600200"/>
            <a:ext cx="2306687" cy="4525963"/>
          </a:xfrm>
        </p:spPr>
      </p:pic>
      <p:pic>
        <p:nvPicPr>
          <p:cNvPr id="6" name="İçerik Yer Tutucusu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283968" y="1600200"/>
            <a:ext cx="4182413" cy="4525963"/>
          </a:xfrm>
        </p:spPr>
      </p:pic>
    </p:spTree>
    <p:extLst>
      <p:ext uri="{BB962C8B-B14F-4D97-AF65-F5344CB8AC3E}">
        <p14:creationId xmlns:p14="http://schemas.microsoft.com/office/powerpoint/2010/main" val="5428907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ÇED KAMU SPOTU</a:t>
            </a:r>
            <a:endParaRPr lang="tr-TR" dirty="0"/>
          </a:p>
        </p:txBody>
      </p:sp>
      <p:sp>
        <p:nvSpPr>
          <p:cNvPr id="3" name="İçerik Yer Tutucusu 2"/>
          <p:cNvSpPr>
            <a:spLocks noGrp="1"/>
          </p:cNvSpPr>
          <p:nvPr>
            <p:ph idx="1"/>
          </p:nvPr>
        </p:nvSpPr>
        <p:spPr/>
        <p:txBody>
          <a:bodyPr/>
          <a:lstStyle/>
          <a:p>
            <a:r>
              <a:rPr lang="tr-TR" dirty="0">
                <a:hlinkClick r:id="rId2"/>
              </a:rPr>
              <a:t>http://</a:t>
            </a:r>
            <a:r>
              <a:rPr lang="tr-TR" dirty="0" smtClean="0">
                <a:hlinkClick r:id="rId2"/>
              </a:rPr>
              <a:t>vimeo.com/89495215</a:t>
            </a:r>
            <a:endParaRPr lang="tr-TR" dirty="0" smtClean="0"/>
          </a:p>
          <a:p>
            <a:endParaRPr lang="tr-TR" dirty="0"/>
          </a:p>
          <a:p>
            <a:endParaRPr lang="tr-TR" dirty="0"/>
          </a:p>
        </p:txBody>
      </p:sp>
    </p:spTree>
    <p:extLst>
      <p:ext uri="{BB962C8B-B14F-4D97-AF65-F5344CB8AC3E}">
        <p14:creationId xmlns:p14="http://schemas.microsoft.com/office/powerpoint/2010/main" val="425774441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GÜNCEL BİR ÖRNEK: 3. KÖPRÜ</a:t>
            </a:r>
            <a:endParaRPr lang="tr-TR" dirty="0"/>
          </a:p>
        </p:txBody>
      </p:sp>
      <p:sp>
        <p:nvSpPr>
          <p:cNvPr id="3" name="İçerik Yer Tutucusu 2"/>
          <p:cNvSpPr>
            <a:spLocks noGrp="1"/>
          </p:cNvSpPr>
          <p:nvPr>
            <p:ph idx="1"/>
          </p:nvPr>
        </p:nvSpPr>
        <p:spPr/>
        <p:txBody>
          <a:bodyPr>
            <a:normAutofit lnSpcReduction="10000"/>
          </a:bodyPr>
          <a:lstStyle/>
          <a:p>
            <a:r>
              <a:rPr lang="tr-TR" dirty="0" smtClean="0"/>
              <a:t>16 adet imar planı Ulaştırma, Denizcilik ve Haberleşme Bakanlığı tarafından iptal edildi. </a:t>
            </a:r>
          </a:p>
          <a:p>
            <a:r>
              <a:rPr lang="tr-TR" dirty="0" smtClean="0"/>
              <a:t>Kuş göç yollarının ve yer altı sularının tespit edildiği belirtilerek güzergah değiştirileceği söylendi.</a:t>
            </a:r>
          </a:p>
          <a:p>
            <a:r>
              <a:rPr lang="tr-TR" dirty="0" smtClean="0"/>
              <a:t>21. yüzyıl…</a:t>
            </a:r>
          </a:p>
          <a:p>
            <a:r>
              <a:rPr lang="tr-TR" dirty="0" smtClean="0"/>
              <a:t>Hindistan Mars’a araç gönderdi, biz İstanbul’daki kuş göç yolunu, yer altı suyu kaynaklarını yeni fark ettik…</a:t>
            </a:r>
            <a:endParaRPr lang="tr-TR" dirty="0"/>
          </a:p>
        </p:txBody>
      </p:sp>
    </p:spTree>
    <p:extLst>
      <p:ext uri="{BB962C8B-B14F-4D97-AF65-F5344CB8AC3E}">
        <p14:creationId xmlns:p14="http://schemas.microsoft.com/office/powerpoint/2010/main" val="408208625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KREDİ KURULUŞLARI İÇİN ÇED…</a:t>
            </a:r>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39325" y="1600200"/>
            <a:ext cx="3265349" cy="4525963"/>
          </a:xfrm>
        </p:spPr>
      </p:pic>
    </p:spTree>
    <p:extLst>
      <p:ext uri="{BB962C8B-B14F-4D97-AF65-F5344CB8AC3E}">
        <p14:creationId xmlns:p14="http://schemas.microsoft.com/office/powerpoint/2010/main" val="139547748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GÜNCEL BİR ÖRNEK: ŞEHİR HASTANELERİ</a:t>
            </a:r>
            <a:endParaRPr lang="tr-TR" dirty="0"/>
          </a:p>
        </p:txBody>
      </p:sp>
      <p:sp>
        <p:nvSpPr>
          <p:cNvPr id="3" name="İçerik Yer Tutucusu 2"/>
          <p:cNvSpPr>
            <a:spLocks noGrp="1"/>
          </p:cNvSpPr>
          <p:nvPr>
            <p:ph idx="1"/>
          </p:nvPr>
        </p:nvSpPr>
        <p:spPr/>
        <p:txBody>
          <a:bodyPr>
            <a:normAutofit fontScale="55000" lnSpcReduction="20000"/>
          </a:bodyPr>
          <a:lstStyle/>
          <a:p>
            <a:r>
              <a:rPr lang="tr-TR" dirty="0" smtClean="0"/>
              <a:t>Bilkent Şehir Hastanesi</a:t>
            </a:r>
          </a:p>
          <a:p>
            <a:pPr lvl="1"/>
            <a:r>
              <a:rPr lang="en-US" dirty="0" err="1"/>
              <a:t>Bilkent</a:t>
            </a:r>
            <a:r>
              <a:rPr lang="en-US" dirty="0"/>
              <a:t> </a:t>
            </a:r>
            <a:r>
              <a:rPr lang="en-US" dirty="0" err="1"/>
              <a:t>hastanesinde</a:t>
            </a:r>
            <a:r>
              <a:rPr lang="en-US" dirty="0"/>
              <a:t> </a:t>
            </a:r>
            <a:r>
              <a:rPr lang="en-US" dirty="0" err="1"/>
              <a:t>ise</a:t>
            </a:r>
            <a:r>
              <a:rPr lang="en-US" dirty="0"/>
              <a:t> </a:t>
            </a:r>
            <a:r>
              <a:rPr lang="en-US" dirty="0" err="1"/>
              <a:t>yaklaşık</a:t>
            </a:r>
            <a:r>
              <a:rPr lang="en-US" dirty="0"/>
              <a:t> 70 MW </a:t>
            </a:r>
            <a:r>
              <a:rPr lang="en-US" dirty="0" err="1"/>
              <a:t>ısıl</a:t>
            </a:r>
            <a:r>
              <a:rPr lang="en-US" dirty="0"/>
              <a:t> </a:t>
            </a:r>
            <a:r>
              <a:rPr lang="en-US" dirty="0" err="1"/>
              <a:t>güce</a:t>
            </a:r>
            <a:r>
              <a:rPr lang="en-US" dirty="0"/>
              <a:t> </a:t>
            </a:r>
            <a:r>
              <a:rPr lang="en-US" dirty="0" err="1"/>
              <a:t>sahip</a:t>
            </a:r>
            <a:r>
              <a:rPr lang="en-US" dirty="0"/>
              <a:t> </a:t>
            </a:r>
            <a:r>
              <a:rPr lang="en-US" dirty="0" err="1"/>
              <a:t>trijenerasyon</a:t>
            </a:r>
            <a:r>
              <a:rPr lang="en-US" dirty="0"/>
              <a:t> </a:t>
            </a:r>
            <a:r>
              <a:rPr lang="en-US" dirty="0" err="1"/>
              <a:t>tesisi</a:t>
            </a:r>
            <a:r>
              <a:rPr lang="en-US" dirty="0"/>
              <a:t> </a:t>
            </a:r>
            <a:r>
              <a:rPr lang="en-US" dirty="0" err="1"/>
              <a:t>kurulacaktır</a:t>
            </a:r>
            <a:r>
              <a:rPr lang="en-US" dirty="0"/>
              <a:t>. </a:t>
            </a:r>
            <a:r>
              <a:rPr lang="en-US" dirty="0" err="1"/>
              <a:t>Bunun</a:t>
            </a:r>
            <a:r>
              <a:rPr lang="en-US" dirty="0"/>
              <a:t> </a:t>
            </a:r>
            <a:r>
              <a:rPr lang="en-US" dirty="0" err="1"/>
              <a:t>yanında</a:t>
            </a:r>
            <a:r>
              <a:rPr lang="en-US" dirty="0"/>
              <a:t> </a:t>
            </a:r>
            <a:r>
              <a:rPr lang="en-US" dirty="0" err="1"/>
              <a:t>benzer</a:t>
            </a:r>
            <a:r>
              <a:rPr lang="en-US" dirty="0"/>
              <a:t> </a:t>
            </a:r>
            <a:r>
              <a:rPr lang="en-US" dirty="0" err="1"/>
              <a:t>bir</a:t>
            </a:r>
            <a:r>
              <a:rPr lang="en-US" dirty="0"/>
              <a:t> </a:t>
            </a:r>
            <a:r>
              <a:rPr lang="en-US" dirty="0" err="1"/>
              <a:t>şekilde</a:t>
            </a:r>
            <a:r>
              <a:rPr lang="en-US" dirty="0"/>
              <a:t> </a:t>
            </a:r>
            <a:r>
              <a:rPr lang="en-US" dirty="0" err="1"/>
              <a:t>yaklaşık</a:t>
            </a:r>
            <a:r>
              <a:rPr lang="en-US" dirty="0"/>
              <a:t> 100 MW </a:t>
            </a:r>
            <a:r>
              <a:rPr lang="en-US" dirty="0" err="1"/>
              <a:t>ısıl</a:t>
            </a:r>
            <a:r>
              <a:rPr lang="en-US" dirty="0"/>
              <a:t> </a:t>
            </a:r>
            <a:r>
              <a:rPr lang="en-US" dirty="0" err="1"/>
              <a:t>güce</a:t>
            </a:r>
            <a:r>
              <a:rPr lang="en-US" dirty="0"/>
              <a:t> </a:t>
            </a:r>
            <a:r>
              <a:rPr lang="en-US" dirty="0" err="1"/>
              <a:t>sahip</a:t>
            </a:r>
            <a:r>
              <a:rPr lang="en-US" dirty="0"/>
              <a:t> </a:t>
            </a:r>
            <a:r>
              <a:rPr lang="en-US" dirty="0" err="1"/>
              <a:t>buhar</a:t>
            </a:r>
            <a:r>
              <a:rPr lang="en-US" dirty="0"/>
              <a:t> </a:t>
            </a:r>
            <a:r>
              <a:rPr lang="en-US" dirty="0" err="1"/>
              <a:t>kazanları</a:t>
            </a:r>
            <a:r>
              <a:rPr lang="en-US" dirty="0"/>
              <a:t> </a:t>
            </a:r>
            <a:r>
              <a:rPr lang="en-US" dirty="0" err="1"/>
              <a:t>konulacaktır</a:t>
            </a:r>
            <a:r>
              <a:rPr lang="en-US" dirty="0"/>
              <a:t>. </a:t>
            </a:r>
            <a:r>
              <a:rPr lang="en-US" b="1" u="sng" dirty="0" err="1"/>
              <a:t>Özetle</a:t>
            </a:r>
            <a:r>
              <a:rPr lang="en-US" b="1" u="sng" dirty="0"/>
              <a:t> 170 </a:t>
            </a:r>
            <a:r>
              <a:rPr lang="en-US" b="1" u="sng" dirty="0" err="1"/>
              <a:t>MW’lık</a:t>
            </a:r>
            <a:r>
              <a:rPr lang="en-US" b="1" u="sng" dirty="0"/>
              <a:t> </a:t>
            </a:r>
            <a:r>
              <a:rPr lang="en-US" b="1" u="sng" dirty="0" err="1"/>
              <a:t>bir</a:t>
            </a:r>
            <a:r>
              <a:rPr lang="en-US" b="1" u="sng" dirty="0"/>
              <a:t> </a:t>
            </a:r>
            <a:r>
              <a:rPr lang="en-US" b="1" u="sng" dirty="0" err="1"/>
              <a:t>doğalgaz</a:t>
            </a:r>
            <a:r>
              <a:rPr lang="en-US" b="1" u="sng" dirty="0"/>
              <a:t> </a:t>
            </a:r>
            <a:r>
              <a:rPr lang="en-US" b="1" u="sng" dirty="0" err="1"/>
              <a:t>çevrim</a:t>
            </a:r>
            <a:r>
              <a:rPr lang="en-US" b="1" u="sng" dirty="0"/>
              <a:t> </a:t>
            </a:r>
            <a:r>
              <a:rPr lang="en-US" b="1" u="sng" dirty="0" err="1"/>
              <a:t>santrali</a:t>
            </a:r>
            <a:r>
              <a:rPr lang="en-US" b="1" u="sng" dirty="0"/>
              <a:t> </a:t>
            </a:r>
            <a:r>
              <a:rPr lang="en-US" b="1" u="sng" dirty="0" err="1"/>
              <a:t>Bilkentin</a:t>
            </a:r>
            <a:r>
              <a:rPr lang="en-US" b="1" u="sng" dirty="0"/>
              <a:t>, </a:t>
            </a:r>
            <a:r>
              <a:rPr lang="en-US" b="1" u="sng" dirty="0" err="1"/>
              <a:t>Eskişehir</a:t>
            </a:r>
            <a:r>
              <a:rPr lang="en-US" b="1" u="sng" dirty="0"/>
              <a:t> </a:t>
            </a:r>
            <a:r>
              <a:rPr lang="en-US" b="1" u="sng" dirty="0" err="1"/>
              <a:t>yolunun</a:t>
            </a:r>
            <a:r>
              <a:rPr lang="en-US" b="1" u="sng" dirty="0"/>
              <a:t>, </a:t>
            </a:r>
            <a:r>
              <a:rPr lang="en-US" b="1" u="sng" dirty="0" err="1"/>
              <a:t>ODTÜ’nün</a:t>
            </a:r>
            <a:r>
              <a:rPr lang="en-US" b="1" u="sng" dirty="0"/>
              <a:t> </a:t>
            </a:r>
            <a:r>
              <a:rPr lang="en-US" b="1" u="sng" dirty="0" err="1"/>
              <a:t>göbeğine</a:t>
            </a:r>
            <a:r>
              <a:rPr lang="en-US" b="1" u="sng" dirty="0"/>
              <a:t> </a:t>
            </a:r>
            <a:r>
              <a:rPr lang="en-US" b="1" u="sng" dirty="0" err="1"/>
              <a:t>kurulmaktadır</a:t>
            </a:r>
            <a:r>
              <a:rPr lang="en-US" b="1" u="sng" dirty="0" smtClean="0"/>
              <a:t>!</a:t>
            </a:r>
            <a:endParaRPr lang="tr-TR" b="1" u="sng" dirty="0" smtClean="0"/>
          </a:p>
          <a:p>
            <a:pPr lvl="1"/>
            <a:r>
              <a:rPr lang="en-US" dirty="0"/>
              <a:t>120.000 m</a:t>
            </a:r>
            <a:r>
              <a:rPr lang="en-US" baseline="30000" dirty="0"/>
              <a:t>2</a:t>
            </a:r>
            <a:r>
              <a:rPr lang="en-US" dirty="0"/>
              <a:t> </a:t>
            </a:r>
            <a:r>
              <a:rPr lang="en-US" dirty="0" err="1"/>
              <a:t>yani</a:t>
            </a:r>
            <a:r>
              <a:rPr lang="en-US" dirty="0"/>
              <a:t> </a:t>
            </a:r>
            <a:r>
              <a:rPr lang="en-US" dirty="0" err="1"/>
              <a:t>yaklaşık</a:t>
            </a:r>
            <a:r>
              <a:rPr lang="en-US" dirty="0"/>
              <a:t> 18 </a:t>
            </a:r>
            <a:r>
              <a:rPr lang="en-US" dirty="0" err="1"/>
              <a:t>futbol</a:t>
            </a:r>
            <a:r>
              <a:rPr lang="en-US" dirty="0"/>
              <a:t> </a:t>
            </a:r>
            <a:r>
              <a:rPr lang="en-US" dirty="0" err="1"/>
              <a:t>sahası</a:t>
            </a:r>
            <a:r>
              <a:rPr lang="en-US" dirty="0"/>
              <a:t> </a:t>
            </a:r>
            <a:r>
              <a:rPr lang="en-US" dirty="0" err="1"/>
              <a:t>büyüklüğünde</a:t>
            </a:r>
            <a:r>
              <a:rPr lang="en-US" dirty="0"/>
              <a:t> </a:t>
            </a:r>
            <a:r>
              <a:rPr lang="en-US" dirty="0" err="1"/>
              <a:t>bir</a:t>
            </a:r>
            <a:r>
              <a:rPr lang="en-US" dirty="0"/>
              <a:t> </a:t>
            </a:r>
            <a:r>
              <a:rPr lang="en-US" dirty="0" err="1"/>
              <a:t>alanda</a:t>
            </a:r>
            <a:r>
              <a:rPr lang="en-US" dirty="0"/>
              <a:t> 3.662 </a:t>
            </a:r>
            <a:r>
              <a:rPr lang="en-US" dirty="0" err="1"/>
              <a:t>yatak</a:t>
            </a:r>
            <a:r>
              <a:rPr lang="en-US" dirty="0"/>
              <a:t> </a:t>
            </a:r>
            <a:r>
              <a:rPr lang="en-US" dirty="0" err="1"/>
              <a:t>kapasiteli</a:t>
            </a:r>
            <a:r>
              <a:rPr lang="en-US" dirty="0"/>
              <a:t> </a:t>
            </a:r>
            <a:r>
              <a:rPr lang="en-US" dirty="0" err="1"/>
              <a:t>bir</a:t>
            </a:r>
            <a:r>
              <a:rPr lang="en-US" dirty="0"/>
              <a:t> </a:t>
            </a:r>
            <a:r>
              <a:rPr lang="en-US" dirty="0" err="1"/>
              <a:t>hastane</a:t>
            </a:r>
            <a:r>
              <a:rPr lang="en-US" dirty="0"/>
              <a:t> </a:t>
            </a:r>
            <a:r>
              <a:rPr lang="en-US" dirty="0" err="1"/>
              <a:t>olarak</a:t>
            </a:r>
            <a:r>
              <a:rPr lang="en-US" dirty="0"/>
              <a:t> </a:t>
            </a:r>
            <a:r>
              <a:rPr lang="en-US" dirty="0" err="1"/>
              <a:t>kurulacaktır</a:t>
            </a:r>
            <a:r>
              <a:rPr lang="en-US" dirty="0"/>
              <a:t>. </a:t>
            </a:r>
            <a:r>
              <a:rPr lang="en-US" dirty="0" err="1"/>
              <a:t>İnşaatına</a:t>
            </a:r>
            <a:r>
              <a:rPr lang="en-US" dirty="0"/>
              <a:t> </a:t>
            </a:r>
            <a:r>
              <a:rPr lang="en-US" dirty="0" err="1"/>
              <a:t>başlanan</a:t>
            </a:r>
            <a:r>
              <a:rPr lang="en-US" dirty="0"/>
              <a:t> </a:t>
            </a:r>
            <a:r>
              <a:rPr lang="en-US" dirty="0" err="1"/>
              <a:t>bu</a:t>
            </a:r>
            <a:r>
              <a:rPr lang="en-US" dirty="0"/>
              <a:t> </a:t>
            </a:r>
            <a:r>
              <a:rPr lang="en-US" dirty="0" err="1"/>
              <a:t>hastanede</a:t>
            </a:r>
            <a:r>
              <a:rPr lang="en-US" dirty="0"/>
              <a:t> de </a:t>
            </a:r>
            <a:r>
              <a:rPr lang="en-US" dirty="0" err="1"/>
              <a:t>Etlik</a:t>
            </a:r>
            <a:r>
              <a:rPr lang="en-US" dirty="0"/>
              <a:t> </a:t>
            </a:r>
            <a:r>
              <a:rPr lang="en-US" dirty="0" err="1"/>
              <a:t>hastanesi</a:t>
            </a:r>
            <a:r>
              <a:rPr lang="en-US" dirty="0"/>
              <a:t> </a:t>
            </a:r>
            <a:r>
              <a:rPr lang="en-US" dirty="0" err="1"/>
              <a:t>gibi</a:t>
            </a:r>
            <a:r>
              <a:rPr lang="en-US" dirty="0"/>
              <a:t> 50.000’i </a:t>
            </a:r>
            <a:r>
              <a:rPr lang="en-US" dirty="0" err="1"/>
              <a:t>aşkın</a:t>
            </a:r>
            <a:r>
              <a:rPr lang="en-US" dirty="0"/>
              <a:t> </a:t>
            </a:r>
            <a:r>
              <a:rPr lang="en-US" dirty="0" err="1"/>
              <a:t>kişinin</a:t>
            </a:r>
            <a:r>
              <a:rPr lang="en-US" dirty="0"/>
              <a:t> </a:t>
            </a:r>
            <a:r>
              <a:rPr lang="en-US" dirty="0" err="1"/>
              <a:t>günlük</a:t>
            </a:r>
            <a:r>
              <a:rPr lang="en-US" dirty="0"/>
              <a:t> </a:t>
            </a:r>
            <a:r>
              <a:rPr lang="en-US" dirty="0" err="1"/>
              <a:t>olarak</a:t>
            </a:r>
            <a:r>
              <a:rPr lang="en-US" dirty="0"/>
              <a:t> </a:t>
            </a:r>
            <a:r>
              <a:rPr lang="en-US" dirty="0" err="1"/>
              <a:t>bölgede</a:t>
            </a:r>
            <a:r>
              <a:rPr lang="en-US" dirty="0"/>
              <a:t> </a:t>
            </a:r>
            <a:r>
              <a:rPr lang="en-US" dirty="0" err="1"/>
              <a:t>sirkülasyonu</a:t>
            </a:r>
            <a:r>
              <a:rPr lang="en-US" dirty="0"/>
              <a:t> </a:t>
            </a:r>
            <a:r>
              <a:rPr lang="en-US" dirty="0" err="1"/>
              <a:t>ön</a:t>
            </a:r>
            <a:r>
              <a:rPr lang="en-US" dirty="0"/>
              <a:t> </a:t>
            </a:r>
            <a:r>
              <a:rPr lang="en-US" dirty="0" err="1"/>
              <a:t>görülmektedir</a:t>
            </a:r>
            <a:r>
              <a:rPr lang="en-US" dirty="0"/>
              <a:t>. </a:t>
            </a:r>
            <a:r>
              <a:rPr lang="en-US" dirty="0" err="1"/>
              <a:t>İnşaat</a:t>
            </a:r>
            <a:r>
              <a:rPr lang="en-US" dirty="0"/>
              <a:t> </a:t>
            </a:r>
            <a:r>
              <a:rPr lang="en-US" dirty="0" err="1"/>
              <a:t>sırasında</a:t>
            </a:r>
            <a:r>
              <a:rPr lang="en-US" dirty="0"/>
              <a:t> 7.000 </a:t>
            </a:r>
            <a:r>
              <a:rPr lang="en-US" dirty="0" err="1"/>
              <a:t>işçi</a:t>
            </a:r>
            <a:r>
              <a:rPr lang="en-US" dirty="0"/>
              <a:t> </a:t>
            </a:r>
            <a:r>
              <a:rPr lang="en-US" dirty="0" err="1"/>
              <a:t>çalışacaktır</a:t>
            </a:r>
            <a:r>
              <a:rPr lang="en-US" dirty="0"/>
              <a:t>. </a:t>
            </a:r>
            <a:endParaRPr lang="tr-TR" dirty="0"/>
          </a:p>
          <a:p>
            <a:pPr lvl="1"/>
            <a:endParaRPr lang="tr-TR" dirty="0"/>
          </a:p>
          <a:p>
            <a:pPr lvl="1"/>
            <a:endParaRPr lang="tr-TR" dirty="0" smtClean="0"/>
          </a:p>
          <a:p>
            <a:r>
              <a:rPr lang="tr-TR" dirty="0" smtClean="0"/>
              <a:t>Etlik Şehir Hastanesi </a:t>
            </a:r>
          </a:p>
          <a:p>
            <a:pPr lvl="1"/>
            <a:r>
              <a:rPr lang="en-US" dirty="0" err="1"/>
              <a:t>Trijenerasyon</a:t>
            </a:r>
            <a:r>
              <a:rPr lang="en-US" dirty="0"/>
              <a:t> </a:t>
            </a:r>
            <a:r>
              <a:rPr lang="en-US" dirty="0" err="1"/>
              <a:t>tesisi</a:t>
            </a:r>
            <a:r>
              <a:rPr lang="en-US" dirty="0"/>
              <a:t>, </a:t>
            </a:r>
            <a:r>
              <a:rPr lang="en-US" dirty="0" err="1"/>
              <a:t>herbiri</a:t>
            </a:r>
            <a:r>
              <a:rPr lang="en-US" dirty="0"/>
              <a:t> 2.7 MW </a:t>
            </a:r>
            <a:r>
              <a:rPr lang="en-US" dirty="0" err="1"/>
              <a:t>kapasiteli</a:t>
            </a:r>
            <a:r>
              <a:rPr lang="en-US" dirty="0"/>
              <a:t> </a:t>
            </a:r>
            <a:r>
              <a:rPr lang="en-US" dirty="0" err="1"/>
              <a:t>altı</a:t>
            </a:r>
            <a:r>
              <a:rPr lang="en-US" dirty="0"/>
              <a:t> </a:t>
            </a:r>
            <a:r>
              <a:rPr lang="en-US" dirty="0" err="1"/>
              <a:t>gaz</a:t>
            </a:r>
            <a:r>
              <a:rPr lang="en-US" dirty="0"/>
              <a:t> </a:t>
            </a:r>
            <a:r>
              <a:rPr lang="en-US" dirty="0" err="1"/>
              <a:t>motorundan</a:t>
            </a:r>
            <a:r>
              <a:rPr lang="en-US" dirty="0"/>
              <a:t> </a:t>
            </a:r>
            <a:r>
              <a:rPr lang="en-US" dirty="0" err="1"/>
              <a:t>oluşacaktır</a:t>
            </a:r>
            <a:r>
              <a:rPr lang="en-US" dirty="0"/>
              <a:t>. </a:t>
            </a:r>
            <a:r>
              <a:rPr lang="en-US" dirty="0" err="1"/>
              <a:t>Isıl</a:t>
            </a:r>
            <a:r>
              <a:rPr lang="en-US" dirty="0"/>
              <a:t> </a:t>
            </a:r>
            <a:r>
              <a:rPr lang="en-US" dirty="0" err="1"/>
              <a:t>gücü</a:t>
            </a:r>
            <a:r>
              <a:rPr lang="en-US" dirty="0"/>
              <a:t> </a:t>
            </a:r>
            <a:r>
              <a:rPr lang="en-US" dirty="0" err="1"/>
              <a:t>ortalama</a:t>
            </a:r>
            <a:r>
              <a:rPr lang="en-US" dirty="0"/>
              <a:t> 32,4 MW </a:t>
            </a:r>
            <a:r>
              <a:rPr lang="en-US" dirty="0" err="1"/>
              <a:t>olacaktır</a:t>
            </a:r>
            <a:r>
              <a:rPr lang="en-US" dirty="0"/>
              <a:t>. </a:t>
            </a:r>
            <a:r>
              <a:rPr lang="en-US" dirty="0" err="1"/>
              <a:t>Trijenerasyon</a:t>
            </a:r>
            <a:r>
              <a:rPr lang="en-US" dirty="0"/>
              <a:t> </a:t>
            </a:r>
            <a:r>
              <a:rPr lang="en-US" dirty="0" err="1"/>
              <a:t>ünitesinin</a:t>
            </a:r>
            <a:r>
              <a:rPr lang="en-US" dirty="0"/>
              <a:t> </a:t>
            </a:r>
            <a:r>
              <a:rPr lang="en-US" dirty="0" err="1"/>
              <a:t>yanında</a:t>
            </a:r>
            <a:r>
              <a:rPr lang="en-US" dirty="0"/>
              <a:t> 8 </a:t>
            </a:r>
            <a:r>
              <a:rPr lang="en-US" dirty="0" err="1"/>
              <a:t>adet</a:t>
            </a:r>
            <a:r>
              <a:rPr lang="en-US" dirty="0"/>
              <a:t> 10 MW </a:t>
            </a:r>
            <a:r>
              <a:rPr lang="en-US" dirty="0" err="1"/>
              <a:t>ısıl</a:t>
            </a:r>
            <a:r>
              <a:rPr lang="en-US" dirty="0"/>
              <a:t> </a:t>
            </a:r>
            <a:r>
              <a:rPr lang="en-US" dirty="0" err="1"/>
              <a:t>güce</a:t>
            </a:r>
            <a:r>
              <a:rPr lang="en-US" dirty="0"/>
              <a:t> </a:t>
            </a:r>
            <a:r>
              <a:rPr lang="en-US" dirty="0" err="1"/>
              <a:t>sahip</a:t>
            </a:r>
            <a:r>
              <a:rPr lang="en-US" dirty="0"/>
              <a:t> </a:t>
            </a:r>
            <a:r>
              <a:rPr lang="en-US" dirty="0" err="1"/>
              <a:t>buhar</a:t>
            </a:r>
            <a:r>
              <a:rPr lang="en-US" dirty="0"/>
              <a:t> </a:t>
            </a:r>
            <a:r>
              <a:rPr lang="en-US" dirty="0" err="1"/>
              <a:t>kazanları</a:t>
            </a:r>
            <a:r>
              <a:rPr lang="en-US" dirty="0"/>
              <a:t> </a:t>
            </a:r>
            <a:r>
              <a:rPr lang="en-US" dirty="0" err="1"/>
              <a:t>yer</a:t>
            </a:r>
            <a:r>
              <a:rPr lang="en-US" dirty="0"/>
              <a:t> </a:t>
            </a:r>
            <a:r>
              <a:rPr lang="en-US" dirty="0" err="1"/>
              <a:t>alacaktır</a:t>
            </a:r>
            <a:r>
              <a:rPr lang="en-US" dirty="0"/>
              <a:t>. </a:t>
            </a:r>
            <a:r>
              <a:rPr lang="en-US" dirty="0" err="1"/>
              <a:t>İki</a:t>
            </a:r>
            <a:r>
              <a:rPr lang="en-US" dirty="0"/>
              <a:t> </a:t>
            </a:r>
            <a:r>
              <a:rPr lang="en-US" dirty="0" err="1"/>
              <a:t>yapıda</a:t>
            </a:r>
            <a:r>
              <a:rPr lang="en-US" dirty="0"/>
              <a:t> da </a:t>
            </a:r>
            <a:r>
              <a:rPr lang="en-US" dirty="0" err="1"/>
              <a:t>doğalgaz</a:t>
            </a:r>
            <a:r>
              <a:rPr lang="en-US" dirty="0"/>
              <a:t> </a:t>
            </a:r>
            <a:r>
              <a:rPr lang="en-US" dirty="0" err="1"/>
              <a:t>kullanılacaktır</a:t>
            </a:r>
            <a:r>
              <a:rPr lang="en-US" dirty="0"/>
              <a:t>. </a:t>
            </a:r>
            <a:r>
              <a:rPr lang="en-US" b="1" u="sng" dirty="0" err="1"/>
              <a:t>Özetle</a:t>
            </a:r>
            <a:r>
              <a:rPr lang="en-US" b="1" u="sng" dirty="0"/>
              <a:t> </a:t>
            </a:r>
            <a:r>
              <a:rPr lang="en-US" b="1" u="sng" dirty="0" err="1"/>
              <a:t>Etliğin</a:t>
            </a:r>
            <a:r>
              <a:rPr lang="en-US" b="1" u="sng" dirty="0"/>
              <a:t> </a:t>
            </a:r>
            <a:r>
              <a:rPr lang="en-US" b="1" u="sng" dirty="0" err="1"/>
              <a:t>göbeğine</a:t>
            </a:r>
            <a:r>
              <a:rPr lang="en-US" b="1" u="sng" dirty="0"/>
              <a:t> 110 </a:t>
            </a:r>
            <a:r>
              <a:rPr lang="en-US" b="1" u="sng" dirty="0" err="1"/>
              <a:t>MW’lık</a:t>
            </a:r>
            <a:r>
              <a:rPr lang="en-US" b="1" u="sng" dirty="0"/>
              <a:t> </a:t>
            </a:r>
            <a:r>
              <a:rPr lang="en-US" b="1" u="sng" dirty="0" err="1"/>
              <a:t>bir</a:t>
            </a:r>
            <a:r>
              <a:rPr lang="en-US" b="1" u="sng" dirty="0"/>
              <a:t> </a:t>
            </a:r>
            <a:r>
              <a:rPr lang="en-US" b="1" u="sng" dirty="0" err="1"/>
              <a:t>doğalgaz</a:t>
            </a:r>
            <a:r>
              <a:rPr lang="en-US" b="1" u="sng" dirty="0"/>
              <a:t> </a:t>
            </a:r>
            <a:r>
              <a:rPr lang="en-US" b="1" u="sng" dirty="0" err="1"/>
              <a:t>çevirim</a:t>
            </a:r>
            <a:r>
              <a:rPr lang="en-US" b="1" u="sng" dirty="0"/>
              <a:t> </a:t>
            </a:r>
            <a:r>
              <a:rPr lang="en-US" b="1" u="sng" dirty="0" err="1"/>
              <a:t>santrali</a:t>
            </a:r>
            <a:r>
              <a:rPr lang="en-US" b="1" u="sng" dirty="0"/>
              <a:t> </a:t>
            </a:r>
            <a:r>
              <a:rPr lang="en-US" b="1" u="sng" dirty="0" err="1"/>
              <a:t>kurulmaktadır</a:t>
            </a:r>
            <a:r>
              <a:rPr lang="en-US" b="1" u="sng" dirty="0"/>
              <a:t>!</a:t>
            </a:r>
            <a:endParaRPr lang="tr-TR" dirty="0"/>
          </a:p>
          <a:p>
            <a:pPr lvl="1"/>
            <a:r>
              <a:rPr lang="en-US" dirty="0" err="1"/>
              <a:t>Etlik</a:t>
            </a:r>
            <a:r>
              <a:rPr lang="en-US" dirty="0"/>
              <a:t> </a:t>
            </a:r>
            <a:r>
              <a:rPr lang="en-US" dirty="0" err="1"/>
              <a:t>hastanesinin</a:t>
            </a:r>
            <a:r>
              <a:rPr lang="en-US" dirty="0"/>
              <a:t> </a:t>
            </a:r>
            <a:r>
              <a:rPr lang="en-US" dirty="0" err="1"/>
              <a:t>yapımında</a:t>
            </a:r>
            <a:r>
              <a:rPr lang="en-US" dirty="0"/>
              <a:t> 4.000 </a:t>
            </a:r>
            <a:r>
              <a:rPr lang="en-US" dirty="0" err="1"/>
              <a:t>işçinin</a:t>
            </a:r>
            <a:r>
              <a:rPr lang="en-US" dirty="0"/>
              <a:t> </a:t>
            </a:r>
            <a:r>
              <a:rPr lang="en-US" dirty="0" err="1"/>
              <a:t>çalışması</a:t>
            </a:r>
            <a:r>
              <a:rPr lang="en-US" dirty="0"/>
              <a:t> </a:t>
            </a:r>
            <a:r>
              <a:rPr lang="en-US" dirty="0" err="1"/>
              <a:t>öngörülmektedir</a:t>
            </a:r>
            <a:r>
              <a:rPr lang="en-US" dirty="0"/>
              <a:t>. Bu </a:t>
            </a:r>
            <a:r>
              <a:rPr lang="en-US" dirty="0" err="1"/>
              <a:t>işçilerin</a:t>
            </a:r>
            <a:r>
              <a:rPr lang="en-US" dirty="0"/>
              <a:t> </a:t>
            </a:r>
            <a:r>
              <a:rPr lang="en-US" dirty="0" err="1"/>
              <a:t>yaklaşık</a:t>
            </a:r>
            <a:r>
              <a:rPr lang="en-US" dirty="0"/>
              <a:t> 3.000’i </a:t>
            </a:r>
            <a:r>
              <a:rPr lang="en-US" dirty="0" err="1"/>
              <a:t>sahada</a:t>
            </a:r>
            <a:r>
              <a:rPr lang="en-US" dirty="0"/>
              <a:t> </a:t>
            </a:r>
            <a:r>
              <a:rPr lang="en-US" dirty="0" err="1"/>
              <a:t>ikame</a:t>
            </a:r>
            <a:r>
              <a:rPr lang="en-US" dirty="0"/>
              <a:t> </a:t>
            </a:r>
            <a:r>
              <a:rPr lang="en-US" dirty="0" err="1"/>
              <a:t>edilecektir</a:t>
            </a:r>
            <a:r>
              <a:rPr lang="en-US" dirty="0"/>
              <a:t>. </a:t>
            </a:r>
            <a:r>
              <a:rPr lang="en-US" dirty="0" err="1"/>
              <a:t>Kampüs</a:t>
            </a:r>
            <a:r>
              <a:rPr lang="en-US" dirty="0"/>
              <a:t> </a:t>
            </a:r>
            <a:r>
              <a:rPr lang="en-US" dirty="0" err="1"/>
              <a:t>işletmeye</a:t>
            </a:r>
            <a:r>
              <a:rPr lang="en-US" dirty="0"/>
              <a:t> </a:t>
            </a:r>
            <a:r>
              <a:rPr lang="en-US" dirty="0" err="1"/>
              <a:t>geçtiğinde</a:t>
            </a:r>
            <a:r>
              <a:rPr lang="en-US" dirty="0"/>
              <a:t> </a:t>
            </a:r>
            <a:r>
              <a:rPr lang="en-US" dirty="0" err="1"/>
              <a:t>ise</a:t>
            </a:r>
            <a:r>
              <a:rPr lang="en-US" dirty="0"/>
              <a:t> </a:t>
            </a:r>
            <a:r>
              <a:rPr lang="en-US" dirty="0" err="1"/>
              <a:t>günlük</a:t>
            </a:r>
            <a:r>
              <a:rPr lang="en-US" dirty="0"/>
              <a:t> </a:t>
            </a:r>
            <a:r>
              <a:rPr lang="en-US" dirty="0" err="1"/>
              <a:t>olarak</a:t>
            </a:r>
            <a:r>
              <a:rPr lang="en-US" dirty="0"/>
              <a:t> </a:t>
            </a:r>
            <a:r>
              <a:rPr lang="en-US" dirty="0" err="1"/>
              <a:t>hizmetlerden</a:t>
            </a:r>
            <a:r>
              <a:rPr lang="en-US" dirty="0"/>
              <a:t> </a:t>
            </a:r>
            <a:r>
              <a:rPr lang="en-US" dirty="0" err="1"/>
              <a:t>yararlananlar</a:t>
            </a:r>
            <a:r>
              <a:rPr lang="en-US" dirty="0"/>
              <a:t> </a:t>
            </a:r>
            <a:r>
              <a:rPr lang="en-US" dirty="0" err="1"/>
              <a:t>ve</a:t>
            </a:r>
            <a:r>
              <a:rPr lang="en-US" dirty="0"/>
              <a:t> </a:t>
            </a:r>
            <a:r>
              <a:rPr lang="en-US" dirty="0" err="1"/>
              <a:t>kampüste</a:t>
            </a:r>
            <a:r>
              <a:rPr lang="en-US" dirty="0"/>
              <a:t> </a:t>
            </a:r>
            <a:r>
              <a:rPr lang="en-US" dirty="0" err="1"/>
              <a:t>çalışanlar</a:t>
            </a:r>
            <a:r>
              <a:rPr lang="en-US" dirty="0"/>
              <a:t> </a:t>
            </a:r>
            <a:r>
              <a:rPr lang="en-US" dirty="0" err="1"/>
              <a:t>ile</a:t>
            </a:r>
            <a:r>
              <a:rPr lang="en-US" dirty="0"/>
              <a:t> </a:t>
            </a:r>
            <a:r>
              <a:rPr lang="en-US" dirty="0" err="1"/>
              <a:t>birlikte</a:t>
            </a:r>
            <a:r>
              <a:rPr lang="en-US" dirty="0"/>
              <a:t> </a:t>
            </a:r>
            <a:r>
              <a:rPr lang="en-US" dirty="0" err="1"/>
              <a:t>kampüs</a:t>
            </a:r>
            <a:r>
              <a:rPr lang="en-US" dirty="0"/>
              <a:t> </a:t>
            </a:r>
            <a:r>
              <a:rPr lang="en-US" dirty="0" err="1"/>
              <a:t>alanını</a:t>
            </a:r>
            <a:r>
              <a:rPr lang="en-US" dirty="0"/>
              <a:t> 50.000 </a:t>
            </a:r>
            <a:r>
              <a:rPr lang="en-US" dirty="0" err="1"/>
              <a:t>kişinin</a:t>
            </a:r>
            <a:r>
              <a:rPr lang="en-US" dirty="0"/>
              <a:t> </a:t>
            </a:r>
            <a:r>
              <a:rPr lang="en-US" dirty="0" err="1"/>
              <a:t>kullanması</a:t>
            </a:r>
            <a:r>
              <a:rPr lang="en-US" dirty="0"/>
              <a:t> </a:t>
            </a:r>
            <a:r>
              <a:rPr lang="en-US" dirty="0" err="1"/>
              <a:t>öngörülmektedir</a:t>
            </a:r>
            <a:r>
              <a:rPr lang="en-US" dirty="0"/>
              <a:t>. </a:t>
            </a:r>
            <a:r>
              <a:rPr lang="en-US" dirty="0" smtClean="0"/>
              <a:t>Bu</a:t>
            </a:r>
            <a:r>
              <a:rPr lang="tr-TR" dirty="0"/>
              <a:t> </a:t>
            </a:r>
            <a:r>
              <a:rPr lang="en-US" dirty="0" err="1" smtClean="0"/>
              <a:t>toplamın</a:t>
            </a:r>
            <a:r>
              <a:rPr lang="en-US" dirty="0" smtClean="0"/>
              <a:t> </a:t>
            </a:r>
            <a:r>
              <a:rPr lang="en-US" dirty="0" err="1"/>
              <a:t>içinde</a:t>
            </a:r>
            <a:r>
              <a:rPr lang="en-US" dirty="0"/>
              <a:t> 10.000 </a:t>
            </a:r>
            <a:r>
              <a:rPr lang="en-US" dirty="0" err="1"/>
              <a:t>kişinin</a:t>
            </a:r>
            <a:r>
              <a:rPr lang="en-US" dirty="0"/>
              <a:t> </a:t>
            </a:r>
            <a:r>
              <a:rPr lang="en-US" dirty="0" err="1"/>
              <a:t>işletme</a:t>
            </a:r>
            <a:r>
              <a:rPr lang="en-US" dirty="0"/>
              <a:t> </a:t>
            </a:r>
            <a:r>
              <a:rPr lang="en-US" dirty="0" err="1"/>
              <a:t>dönemi</a:t>
            </a:r>
            <a:r>
              <a:rPr lang="en-US" dirty="0"/>
              <a:t> </a:t>
            </a:r>
            <a:r>
              <a:rPr lang="en-US" dirty="0" err="1"/>
              <a:t>personeli</a:t>
            </a:r>
            <a:r>
              <a:rPr lang="en-US" dirty="0"/>
              <a:t> </a:t>
            </a:r>
            <a:r>
              <a:rPr lang="en-US" dirty="0" err="1"/>
              <a:t>olması</a:t>
            </a:r>
            <a:r>
              <a:rPr lang="en-US" dirty="0"/>
              <a:t> </a:t>
            </a:r>
            <a:r>
              <a:rPr lang="en-US" dirty="0" err="1"/>
              <a:t>beklenmektedir</a:t>
            </a:r>
            <a:r>
              <a:rPr lang="en-US" dirty="0"/>
              <a:t>.</a:t>
            </a:r>
            <a:endParaRPr lang="tr-TR" dirty="0"/>
          </a:p>
          <a:p>
            <a:pPr lvl="1"/>
            <a:endParaRPr lang="tr-TR" dirty="0"/>
          </a:p>
        </p:txBody>
      </p:sp>
    </p:spTree>
    <p:extLst>
      <p:ext uri="{BB962C8B-B14F-4D97-AF65-F5344CB8AC3E}">
        <p14:creationId xmlns:p14="http://schemas.microsoft.com/office/powerpoint/2010/main" val="371987567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a:t>GÜNCEL BİR ÖRNEK: ŞEHİR HASTANELERİ</a:t>
            </a:r>
          </a:p>
        </p:txBody>
      </p:sp>
      <p:sp>
        <p:nvSpPr>
          <p:cNvPr id="3" name="İçerik Yer Tutucusu 2"/>
          <p:cNvSpPr>
            <a:spLocks noGrp="1"/>
          </p:cNvSpPr>
          <p:nvPr>
            <p:ph idx="1"/>
          </p:nvPr>
        </p:nvSpPr>
        <p:spPr/>
        <p:txBody>
          <a:bodyPr>
            <a:normAutofit fontScale="70000" lnSpcReduction="20000"/>
          </a:bodyPr>
          <a:lstStyle/>
          <a:p>
            <a:r>
              <a:rPr lang="en-US" b="1" u="sng" dirty="0" err="1"/>
              <a:t>İnşaat</a:t>
            </a:r>
            <a:r>
              <a:rPr lang="en-US" b="1" u="sng" dirty="0"/>
              <a:t> </a:t>
            </a:r>
            <a:r>
              <a:rPr lang="en-US" b="1" u="sng" dirty="0" err="1"/>
              <a:t>dönemindeki</a:t>
            </a:r>
            <a:r>
              <a:rPr lang="en-US" b="1" u="sng" dirty="0"/>
              <a:t> </a:t>
            </a:r>
            <a:r>
              <a:rPr lang="en-US" b="1" u="sng" dirty="0" err="1"/>
              <a:t>toz</a:t>
            </a:r>
            <a:r>
              <a:rPr lang="en-US" b="1" u="sng" dirty="0"/>
              <a:t>, </a:t>
            </a:r>
            <a:r>
              <a:rPr lang="en-US" b="1" u="sng" dirty="0" err="1"/>
              <a:t>işletme</a:t>
            </a:r>
            <a:r>
              <a:rPr lang="en-US" b="1" u="sng" dirty="0"/>
              <a:t> </a:t>
            </a:r>
            <a:r>
              <a:rPr lang="en-US" b="1" u="sng" dirty="0" err="1"/>
              <a:t>dönemindeki</a:t>
            </a:r>
            <a:r>
              <a:rPr lang="en-US" b="1" u="sng" dirty="0"/>
              <a:t> </a:t>
            </a:r>
            <a:r>
              <a:rPr lang="en-US" b="1" u="sng" dirty="0" err="1"/>
              <a:t>insan</a:t>
            </a:r>
            <a:r>
              <a:rPr lang="en-US" b="1" u="sng" dirty="0"/>
              <a:t> </a:t>
            </a:r>
            <a:r>
              <a:rPr lang="en-US" b="1" u="sng" dirty="0" err="1"/>
              <a:t>sirkülasyonu</a:t>
            </a:r>
            <a:r>
              <a:rPr lang="en-US" b="1" u="sng" dirty="0"/>
              <a:t>, </a:t>
            </a:r>
            <a:r>
              <a:rPr lang="en-US" b="1" u="sng" dirty="0" err="1"/>
              <a:t>tıbbi</a:t>
            </a:r>
            <a:r>
              <a:rPr lang="en-US" b="1" u="sng" dirty="0"/>
              <a:t> </a:t>
            </a:r>
            <a:r>
              <a:rPr lang="en-US" b="1" u="sng" dirty="0" err="1"/>
              <a:t>atık</a:t>
            </a:r>
            <a:r>
              <a:rPr lang="en-US" b="1" u="sng" dirty="0"/>
              <a:t> </a:t>
            </a:r>
            <a:r>
              <a:rPr lang="en-US" b="1" u="sng" dirty="0" err="1"/>
              <a:t>oluşumu</a:t>
            </a:r>
            <a:r>
              <a:rPr lang="en-US" b="1" u="sng" dirty="0"/>
              <a:t>, </a:t>
            </a:r>
            <a:r>
              <a:rPr lang="en-US" b="1" u="sng" dirty="0" err="1"/>
              <a:t>tehlikeli</a:t>
            </a:r>
            <a:r>
              <a:rPr lang="en-US" b="1" u="sng" dirty="0"/>
              <a:t> </a:t>
            </a:r>
            <a:r>
              <a:rPr lang="en-US" b="1" u="sng" dirty="0" err="1"/>
              <a:t>atık</a:t>
            </a:r>
            <a:r>
              <a:rPr lang="en-US" b="1" u="sng" dirty="0"/>
              <a:t> </a:t>
            </a:r>
            <a:r>
              <a:rPr lang="en-US" b="1" u="sng" dirty="0" err="1"/>
              <a:t>oluşumu</a:t>
            </a:r>
            <a:r>
              <a:rPr lang="en-US" b="1" u="sng" dirty="0"/>
              <a:t>, </a:t>
            </a:r>
            <a:r>
              <a:rPr lang="en-US" b="1" u="sng" dirty="0" err="1"/>
              <a:t>trafik</a:t>
            </a:r>
            <a:r>
              <a:rPr lang="en-US" b="1" u="sng" dirty="0"/>
              <a:t> </a:t>
            </a:r>
            <a:r>
              <a:rPr lang="en-US" b="1" u="sng" dirty="0" err="1"/>
              <a:t>yoğunluğu</a:t>
            </a:r>
            <a:r>
              <a:rPr lang="en-US" b="1" u="sng" dirty="0"/>
              <a:t> </a:t>
            </a:r>
            <a:r>
              <a:rPr lang="en-US" b="1" u="sng" dirty="0" err="1"/>
              <a:t>gibi</a:t>
            </a:r>
            <a:r>
              <a:rPr lang="en-US" b="1" u="sng" dirty="0"/>
              <a:t> </a:t>
            </a:r>
            <a:r>
              <a:rPr lang="en-US" b="1" u="sng" dirty="0" err="1"/>
              <a:t>birçok</a:t>
            </a:r>
            <a:r>
              <a:rPr lang="en-US" b="1" u="sng" dirty="0"/>
              <a:t> </a:t>
            </a:r>
            <a:r>
              <a:rPr lang="en-US" b="1" u="sng" dirty="0" err="1"/>
              <a:t>sorunun</a:t>
            </a:r>
            <a:r>
              <a:rPr lang="en-US" b="1" u="sng" dirty="0"/>
              <a:t> </a:t>
            </a:r>
            <a:r>
              <a:rPr lang="en-US" b="1" u="sng" dirty="0" err="1"/>
              <a:t>çevresel</a:t>
            </a:r>
            <a:r>
              <a:rPr lang="en-US" b="1" u="sng" dirty="0"/>
              <a:t> </a:t>
            </a:r>
            <a:r>
              <a:rPr lang="en-US" b="1" u="sng" dirty="0" err="1"/>
              <a:t>ve</a:t>
            </a:r>
            <a:r>
              <a:rPr lang="en-US" b="1" u="sng" dirty="0"/>
              <a:t> </a:t>
            </a:r>
            <a:r>
              <a:rPr lang="en-US" b="1" u="sng" dirty="0" err="1"/>
              <a:t>sosyal</a:t>
            </a:r>
            <a:r>
              <a:rPr lang="en-US" b="1" u="sng" dirty="0"/>
              <a:t> </a:t>
            </a:r>
            <a:r>
              <a:rPr lang="en-US" b="1" u="sng" dirty="0" err="1"/>
              <a:t>etkilerinin</a:t>
            </a:r>
            <a:r>
              <a:rPr lang="en-US" b="1" u="sng" dirty="0"/>
              <a:t> </a:t>
            </a:r>
            <a:r>
              <a:rPr lang="en-US" b="1" u="sng" dirty="0" err="1"/>
              <a:t>değerlendirilmesi</a:t>
            </a:r>
            <a:r>
              <a:rPr lang="en-US" b="1" u="sng" dirty="0"/>
              <a:t> </a:t>
            </a:r>
            <a:r>
              <a:rPr lang="en-US" b="1" u="sng" dirty="0" err="1"/>
              <a:t>için</a:t>
            </a:r>
            <a:r>
              <a:rPr lang="en-US" b="1" u="sng" dirty="0"/>
              <a:t> ÇED </a:t>
            </a:r>
            <a:r>
              <a:rPr lang="en-US" b="1" u="sng" dirty="0" err="1"/>
              <a:t>Yönetmeliği’nde</a:t>
            </a:r>
            <a:r>
              <a:rPr lang="en-US" b="1" u="sng" dirty="0"/>
              <a:t> Ek-1 </a:t>
            </a:r>
            <a:r>
              <a:rPr lang="en-US" b="1" u="sng" dirty="0" err="1"/>
              <a:t>listesi</a:t>
            </a:r>
            <a:r>
              <a:rPr lang="en-US" b="1" u="sng" dirty="0"/>
              <a:t> 46. </a:t>
            </a:r>
            <a:r>
              <a:rPr lang="en-US" b="1" u="sng" dirty="0" err="1"/>
              <a:t>Maddesinde</a:t>
            </a:r>
            <a:r>
              <a:rPr lang="en-US" b="1" u="sng" dirty="0"/>
              <a:t> </a:t>
            </a:r>
            <a:r>
              <a:rPr lang="en-US" b="1" u="sng" dirty="0" err="1"/>
              <a:t>yer</a:t>
            </a:r>
            <a:r>
              <a:rPr lang="en-US" b="1" u="sng" dirty="0"/>
              <a:t> </a:t>
            </a:r>
            <a:r>
              <a:rPr lang="en-US" b="1" u="sng" dirty="0" err="1"/>
              <a:t>almasına</a:t>
            </a:r>
            <a:r>
              <a:rPr lang="en-US" b="1" u="sng" dirty="0"/>
              <a:t> </a:t>
            </a:r>
            <a:r>
              <a:rPr lang="en-US" b="1" u="sng" dirty="0" err="1"/>
              <a:t>rağmen</a:t>
            </a:r>
            <a:r>
              <a:rPr lang="en-US" b="1" u="sng" dirty="0"/>
              <a:t> (500 </a:t>
            </a:r>
            <a:r>
              <a:rPr lang="en-US" b="1" u="sng" dirty="0" err="1"/>
              <a:t>yatak</a:t>
            </a:r>
            <a:r>
              <a:rPr lang="en-US" b="1" u="sng" dirty="0"/>
              <a:t> </a:t>
            </a:r>
            <a:r>
              <a:rPr lang="en-US" b="1" u="sng" dirty="0" err="1"/>
              <a:t>ve</a:t>
            </a:r>
            <a:r>
              <a:rPr lang="en-US" b="1" u="sng" dirty="0"/>
              <a:t> </a:t>
            </a:r>
            <a:r>
              <a:rPr lang="en-US" b="1" u="sng" dirty="0" err="1"/>
              <a:t>üzeri</a:t>
            </a:r>
            <a:r>
              <a:rPr lang="en-US" b="1" u="sng" dirty="0"/>
              <a:t> </a:t>
            </a:r>
            <a:r>
              <a:rPr lang="en-US" b="1" u="sng" dirty="0" err="1"/>
              <a:t>hastaneler</a:t>
            </a:r>
            <a:r>
              <a:rPr lang="en-US" b="1" u="sng" dirty="0"/>
              <a:t>) ÇED </a:t>
            </a:r>
            <a:r>
              <a:rPr lang="en-US" b="1" u="sng" dirty="0" err="1"/>
              <a:t>süreci</a:t>
            </a:r>
            <a:r>
              <a:rPr lang="en-US" b="1" u="sng" dirty="0"/>
              <a:t> her </a:t>
            </a:r>
            <a:r>
              <a:rPr lang="en-US" b="1" u="sng" dirty="0" err="1"/>
              <a:t>iki</a:t>
            </a:r>
            <a:r>
              <a:rPr lang="en-US" b="1" u="sng" dirty="0"/>
              <a:t> </a:t>
            </a:r>
            <a:r>
              <a:rPr lang="en-US" b="1" u="sng" dirty="0" err="1"/>
              <a:t>hastanede</a:t>
            </a:r>
            <a:r>
              <a:rPr lang="en-US" b="1" u="sng" dirty="0"/>
              <a:t> de, </a:t>
            </a:r>
            <a:r>
              <a:rPr lang="en-US" b="1" u="sng" dirty="0" err="1"/>
              <a:t>diğer</a:t>
            </a:r>
            <a:r>
              <a:rPr lang="en-US" b="1" u="sng" dirty="0"/>
              <a:t> </a:t>
            </a:r>
            <a:r>
              <a:rPr lang="en-US" b="1" u="sng" dirty="0" err="1"/>
              <a:t>tüm</a:t>
            </a:r>
            <a:r>
              <a:rPr lang="en-US" b="1" u="sng" dirty="0"/>
              <a:t> </a:t>
            </a:r>
            <a:r>
              <a:rPr lang="en-US" b="1" u="sng" dirty="0" err="1"/>
              <a:t>şehir</a:t>
            </a:r>
            <a:r>
              <a:rPr lang="en-US" b="1" u="sng" dirty="0"/>
              <a:t> </a:t>
            </a:r>
            <a:r>
              <a:rPr lang="en-US" b="1" u="sng" dirty="0" err="1"/>
              <a:t>hastanelerinde</a:t>
            </a:r>
            <a:r>
              <a:rPr lang="en-US" b="1" u="sng" dirty="0"/>
              <a:t> de </a:t>
            </a:r>
            <a:r>
              <a:rPr lang="en-US" b="1" u="sng" dirty="0" err="1"/>
              <a:t>işletilmemiştir</a:t>
            </a:r>
            <a:r>
              <a:rPr lang="en-US" b="1" u="sng" dirty="0"/>
              <a:t>. </a:t>
            </a:r>
            <a:endParaRPr lang="tr-TR" dirty="0"/>
          </a:p>
          <a:p>
            <a:r>
              <a:rPr lang="en-US" dirty="0" err="1"/>
              <a:t>Öte</a:t>
            </a:r>
            <a:r>
              <a:rPr lang="en-US" dirty="0"/>
              <a:t> </a:t>
            </a:r>
            <a:r>
              <a:rPr lang="en-US" dirty="0" err="1"/>
              <a:t>yandan</a:t>
            </a:r>
            <a:r>
              <a:rPr lang="en-US" dirty="0"/>
              <a:t>, ÇED </a:t>
            </a:r>
            <a:r>
              <a:rPr lang="en-US" dirty="0" err="1"/>
              <a:t>yönetmeliği</a:t>
            </a:r>
            <a:r>
              <a:rPr lang="en-US" dirty="0"/>
              <a:t> Ek-2 </a:t>
            </a:r>
            <a:r>
              <a:rPr lang="en-US" dirty="0" err="1"/>
              <a:t>listesinde</a:t>
            </a:r>
            <a:r>
              <a:rPr lang="en-US" dirty="0"/>
              <a:t> 50. </a:t>
            </a:r>
            <a:r>
              <a:rPr lang="en-US" dirty="0" err="1"/>
              <a:t>Madde</a:t>
            </a:r>
            <a:r>
              <a:rPr lang="en-US" dirty="0"/>
              <a:t> de</a:t>
            </a:r>
            <a:r>
              <a:rPr lang="en-US" b="1" u="sng" dirty="0"/>
              <a:t> </a:t>
            </a:r>
            <a:r>
              <a:rPr lang="en-US" i="1" u="sng" dirty="0"/>
              <a:t> “</a:t>
            </a:r>
            <a:r>
              <a:rPr lang="en-US" i="1" u="sng" dirty="0" err="1"/>
              <a:t>Elektrik</a:t>
            </a:r>
            <a:r>
              <a:rPr lang="en-US" i="1" u="sng" dirty="0"/>
              <a:t>, </a:t>
            </a:r>
            <a:r>
              <a:rPr lang="en-US" i="1" u="sng" dirty="0" err="1"/>
              <a:t>gaz</a:t>
            </a:r>
            <a:r>
              <a:rPr lang="en-US" i="1" u="sng" dirty="0"/>
              <a:t>, </a:t>
            </a:r>
            <a:r>
              <a:rPr lang="en-US" i="1" u="sng" dirty="0" err="1"/>
              <a:t>buhar</a:t>
            </a:r>
            <a:r>
              <a:rPr lang="en-US" i="1" u="sng" dirty="0"/>
              <a:t> </a:t>
            </a:r>
            <a:r>
              <a:rPr lang="en-US" i="1" u="sng" dirty="0" err="1"/>
              <a:t>ve</a:t>
            </a:r>
            <a:r>
              <a:rPr lang="en-US" i="1" u="sng" dirty="0"/>
              <a:t> </a:t>
            </a:r>
            <a:r>
              <a:rPr lang="en-US" i="1" u="sng" dirty="0" err="1"/>
              <a:t>sıcak</a:t>
            </a:r>
            <a:r>
              <a:rPr lang="en-US" i="1" u="sng" dirty="0"/>
              <a:t> </a:t>
            </a:r>
            <a:r>
              <a:rPr lang="en-US" i="1" u="sng" dirty="0" err="1"/>
              <a:t>su</a:t>
            </a:r>
            <a:r>
              <a:rPr lang="en-US" i="1" u="sng" dirty="0"/>
              <a:t> </a:t>
            </a:r>
            <a:r>
              <a:rPr lang="en-US" i="1" u="sng" dirty="0" err="1"/>
              <a:t>elde</a:t>
            </a:r>
            <a:r>
              <a:rPr lang="en-US" i="1" u="sng" dirty="0"/>
              <a:t> </a:t>
            </a:r>
            <a:r>
              <a:rPr lang="en-US" i="1" u="sng" dirty="0" err="1"/>
              <a:t>edilmesi</a:t>
            </a:r>
            <a:r>
              <a:rPr lang="en-US" i="1" u="sng" dirty="0"/>
              <a:t> </a:t>
            </a:r>
            <a:r>
              <a:rPr lang="en-US" i="1" u="sng" dirty="0" err="1"/>
              <a:t>için</a:t>
            </a:r>
            <a:r>
              <a:rPr lang="en-US" i="1" u="sng" dirty="0"/>
              <a:t> </a:t>
            </a:r>
            <a:r>
              <a:rPr lang="en-US" i="1" u="sng" dirty="0" err="1"/>
              <a:t>kurulan</a:t>
            </a:r>
            <a:r>
              <a:rPr lang="en-US" i="1" u="sng" dirty="0"/>
              <a:t> </a:t>
            </a:r>
            <a:r>
              <a:rPr lang="en-US" i="1" u="sng" dirty="0" err="1"/>
              <a:t>endüstriyel</a:t>
            </a:r>
            <a:r>
              <a:rPr lang="en-US" i="1" u="sng" dirty="0"/>
              <a:t> </a:t>
            </a:r>
            <a:r>
              <a:rPr lang="en-US" i="1" u="sng" dirty="0" err="1"/>
              <a:t>tesisler</a:t>
            </a:r>
            <a:r>
              <a:rPr lang="en-US" i="1" u="sng" dirty="0"/>
              <a:t> (</a:t>
            </a:r>
            <a:r>
              <a:rPr lang="en-US" i="1" u="sng" dirty="0" err="1"/>
              <a:t>geri</a:t>
            </a:r>
            <a:r>
              <a:rPr lang="en-US" i="1" u="sng" dirty="0"/>
              <a:t> </a:t>
            </a:r>
            <a:r>
              <a:rPr lang="en-US" i="1" u="sng" dirty="0" err="1"/>
              <a:t>kazanım</a:t>
            </a:r>
            <a:r>
              <a:rPr lang="en-US" i="1" u="sng" dirty="0"/>
              <a:t>, </a:t>
            </a:r>
            <a:r>
              <a:rPr lang="en-US" i="1" u="sng" dirty="0" err="1"/>
              <a:t>atık</a:t>
            </a:r>
            <a:r>
              <a:rPr lang="en-US" i="1" u="sng" dirty="0"/>
              <a:t> </a:t>
            </a:r>
            <a:r>
              <a:rPr lang="en-US" i="1" u="sng" dirty="0" err="1"/>
              <a:t>bertarafı</a:t>
            </a:r>
            <a:r>
              <a:rPr lang="en-US" i="1" u="sng" dirty="0"/>
              <a:t> </a:t>
            </a:r>
            <a:r>
              <a:rPr lang="en-US" i="1" u="sng" dirty="0" err="1"/>
              <a:t>ve</a:t>
            </a:r>
            <a:r>
              <a:rPr lang="en-US" i="1" u="sng" dirty="0"/>
              <a:t> </a:t>
            </a:r>
            <a:r>
              <a:rPr lang="en-US" i="1" u="sng" dirty="0" err="1"/>
              <a:t>biyogaz</a:t>
            </a:r>
            <a:r>
              <a:rPr lang="en-US" i="1" u="sng" dirty="0"/>
              <a:t> </a:t>
            </a:r>
            <a:r>
              <a:rPr lang="en-US" i="1" u="sng" dirty="0" err="1"/>
              <a:t>enerji</a:t>
            </a:r>
            <a:r>
              <a:rPr lang="en-US" i="1" u="sng" dirty="0"/>
              <a:t> </a:t>
            </a:r>
            <a:r>
              <a:rPr lang="en-US" i="1" u="sng" dirty="0" err="1"/>
              <a:t>üretim</a:t>
            </a:r>
            <a:r>
              <a:rPr lang="en-US" i="1" u="sng" dirty="0"/>
              <a:t> </a:t>
            </a:r>
            <a:r>
              <a:rPr lang="en-US" i="1" u="sng" dirty="0" err="1"/>
              <a:t>tesisleri</a:t>
            </a:r>
            <a:r>
              <a:rPr lang="en-US" i="1" u="sng" dirty="0"/>
              <a:t> </a:t>
            </a:r>
            <a:r>
              <a:rPr lang="en-US" i="1" u="sng" dirty="0" err="1"/>
              <a:t>dahil</a:t>
            </a:r>
            <a:r>
              <a:rPr lang="en-US" i="1" u="sng" dirty="0"/>
              <a:t>, </a:t>
            </a:r>
            <a:r>
              <a:rPr lang="en-US" i="1" u="sng" dirty="0" err="1"/>
              <a:t>toplam</a:t>
            </a:r>
            <a:r>
              <a:rPr lang="en-US" i="1" u="sng" dirty="0"/>
              <a:t> </a:t>
            </a:r>
            <a:r>
              <a:rPr lang="en-US" i="1" u="sng" dirty="0" err="1"/>
              <a:t>ısıl</a:t>
            </a:r>
            <a:r>
              <a:rPr lang="en-US" i="1" u="sng" dirty="0"/>
              <a:t> </a:t>
            </a:r>
            <a:r>
              <a:rPr lang="en-US" i="1" u="sng" dirty="0" err="1"/>
              <a:t>gücü</a:t>
            </a:r>
            <a:r>
              <a:rPr lang="en-US" i="1" u="sng" dirty="0"/>
              <a:t> 20 </a:t>
            </a:r>
            <a:r>
              <a:rPr lang="en-US" i="1" u="sng" dirty="0" err="1"/>
              <a:t>MWt</a:t>
            </a:r>
            <a:r>
              <a:rPr lang="en-US" i="1" u="sng" dirty="0"/>
              <a:t> – 300 </a:t>
            </a:r>
            <a:r>
              <a:rPr lang="en-US" i="1" u="sng" dirty="0" err="1"/>
              <a:t>MWt</a:t>
            </a:r>
            <a:r>
              <a:rPr lang="en-US" i="1" u="sng" dirty="0"/>
              <a:t> </a:t>
            </a:r>
            <a:r>
              <a:rPr lang="en-US" i="1" u="sng" dirty="0" err="1"/>
              <a:t>arası</a:t>
            </a:r>
            <a:r>
              <a:rPr lang="en-US" i="1" u="sng" dirty="0"/>
              <a:t> </a:t>
            </a:r>
            <a:r>
              <a:rPr lang="en-US" i="1" u="sng" dirty="0" err="1"/>
              <a:t>olanlar</a:t>
            </a:r>
            <a:r>
              <a:rPr lang="en-US" i="1" u="sng" dirty="0"/>
              <a:t>).” </a:t>
            </a:r>
            <a:r>
              <a:rPr lang="en-US" dirty="0" err="1"/>
              <a:t>yer</a:t>
            </a:r>
            <a:r>
              <a:rPr lang="en-US" dirty="0"/>
              <a:t> </a:t>
            </a:r>
            <a:r>
              <a:rPr lang="en-US" dirty="0" err="1"/>
              <a:t>almaktadır</a:t>
            </a:r>
            <a:r>
              <a:rPr lang="en-US" dirty="0"/>
              <a:t>.</a:t>
            </a:r>
            <a:r>
              <a:rPr lang="en-US" b="1" dirty="0"/>
              <a:t> Her </a:t>
            </a:r>
            <a:r>
              <a:rPr lang="en-US" b="1" dirty="0" err="1"/>
              <a:t>iki</a:t>
            </a:r>
            <a:r>
              <a:rPr lang="en-US" b="1" dirty="0"/>
              <a:t> </a:t>
            </a:r>
            <a:r>
              <a:rPr lang="en-US" b="1" dirty="0" err="1"/>
              <a:t>hastanede</a:t>
            </a:r>
            <a:r>
              <a:rPr lang="en-US" b="1" dirty="0"/>
              <a:t> de (</a:t>
            </a:r>
            <a:r>
              <a:rPr lang="en-US" b="1" dirty="0" err="1"/>
              <a:t>Etlikte</a:t>
            </a:r>
            <a:r>
              <a:rPr lang="en-US" b="1" dirty="0"/>
              <a:t> 110 </a:t>
            </a:r>
            <a:r>
              <a:rPr lang="en-US" b="1" dirty="0" err="1"/>
              <a:t>MW’lık</a:t>
            </a:r>
            <a:r>
              <a:rPr lang="en-US" b="1" dirty="0"/>
              <a:t> </a:t>
            </a:r>
            <a:r>
              <a:rPr lang="en-US" b="1" dirty="0" err="1"/>
              <a:t>ve</a:t>
            </a:r>
            <a:r>
              <a:rPr lang="en-US" b="1" dirty="0"/>
              <a:t> </a:t>
            </a:r>
            <a:r>
              <a:rPr lang="en-US" b="1" dirty="0" err="1"/>
              <a:t>Bilkent</a:t>
            </a:r>
            <a:r>
              <a:rPr lang="en-US" b="1" dirty="0"/>
              <a:t> </a:t>
            </a:r>
            <a:r>
              <a:rPr lang="en-US" b="1" dirty="0" err="1"/>
              <a:t>Hastanesinde</a:t>
            </a:r>
            <a:r>
              <a:rPr lang="en-US" b="1" dirty="0"/>
              <a:t> 170 MW </a:t>
            </a:r>
            <a:r>
              <a:rPr lang="en-US" b="1" dirty="0" err="1"/>
              <a:t>lık</a:t>
            </a:r>
            <a:r>
              <a:rPr lang="en-US" b="1" dirty="0"/>
              <a:t> </a:t>
            </a:r>
            <a:r>
              <a:rPr lang="en-US" b="1" dirty="0" err="1"/>
              <a:t>ısıl</a:t>
            </a:r>
            <a:r>
              <a:rPr lang="en-US" b="1" dirty="0"/>
              <a:t> </a:t>
            </a:r>
            <a:r>
              <a:rPr lang="en-US" b="1" dirty="0" err="1"/>
              <a:t>güce</a:t>
            </a:r>
            <a:r>
              <a:rPr lang="en-US" b="1" dirty="0"/>
              <a:t> </a:t>
            </a:r>
            <a:r>
              <a:rPr lang="en-US" b="1" dirty="0" err="1"/>
              <a:t>sahip</a:t>
            </a:r>
            <a:r>
              <a:rPr lang="en-US" b="1" dirty="0"/>
              <a:t>)</a:t>
            </a:r>
            <a:r>
              <a:rPr lang="en-US" b="1" dirty="0" err="1"/>
              <a:t>Doğalgaz</a:t>
            </a:r>
            <a:r>
              <a:rPr lang="en-US" b="1" dirty="0"/>
              <a:t> </a:t>
            </a:r>
            <a:r>
              <a:rPr lang="en-US" b="1" dirty="0" err="1"/>
              <a:t>Çevirim</a:t>
            </a:r>
            <a:r>
              <a:rPr lang="en-US" b="1" dirty="0"/>
              <a:t> </a:t>
            </a:r>
            <a:r>
              <a:rPr lang="en-US" b="1" dirty="0" err="1"/>
              <a:t>Santralleri</a:t>
            </a:r>
            <a:r>
              <a:rPr lang="en-US" b="1" dirty="0"/>
              <a:t> </a:t>
            </a:r>
            <a:r>
              <a:rPr lang="en-US" b="1" dirty="0" err="1"/>
              <a:t>bulunmasına</a:t>
            </a:r>
            <a:r>
              <a:rPr lang="en-US" b="1" dirty="0"/>
              <a:t> </a:t>
            </a:r>
            <a:r>
              <a:rPr lang="en-US" b="1" dirty="0" err="1"/>
              <a:t>rağmen</a:t>
            </a:r>
            <a:r>
              <a:rPr lang="en-US" b="1" dirty="0"/>
              <a:t> ÇED </a:t>
            </a:r>
            <a:r>
              <a:rPr lang="en-US" b="1" dirty="0" err="1"/>
              <a:t>süreci</a:t>
            </a:r>
            <a:r>
              <a:rPr lang="en-US" b="1" dirty="0"/>
              <a:t> </a:t>
            </a:r>
            <a:r>
              <a:rPr lang="en-US" b="1" dirty="0" err="1"/>
              <a:t>işletilmemiştir</a:t>
            </a:r>
            <a:r>
              <a:rPr lang="en-US" b="1" dirty="0"/>
              <a:t>. </a:t>
            </a:r>
            <a:r>
              <a:rPr lang="en-US" dirty="0" err="1"/>
              <a:t>Tüm</a:t>
            </a:r>
            <a:r>
              <a:rPr lang="en-US" dirty="0"/>
              <a:t> </a:t>
            </a:r>
            <a:r>
              <a:rPr lang="en-US" dirty="0" err="1"/>
              <a:t>diğer</a:t>
            </a:r>
            <a:r>
              <a:rPr lang="en-US" dirty="0"/>
              <a:t> </a:t>
            </a:r>
            <a:r>
              <a:rPr lang="en-US" dirty="0" err="1"/>
              <a:t>şehir</a:t>
            </a:r>
            <a:r>
              <a:rPr lang="en-US" dirty="0"/>
              <a:t> </a:t>
            </a:r>
            <a:r>
              <a:rPr lang="en-US" dirty="0" err="1"/>
              <a:t>hastanelerinde</a:t>
            </a:r>
            <a:r>
              <a:rPr lang="en-US" dirty="0"/>
              <a:t> de </a:t>
            </a:r>
            <a:r>
              <a:rPr lang="en-US" dirty="0" err="1"/>
              <a:t>benzer</a:t>
            </a:r>
            <a:r>
              <a:rPr lang="en-US" dirty="0"/>
              <a:t> durum </a:t>
            </a:r>
            <a:r>
              <a:rPr lang="en-US" dirty="0" err="1"/>
              <a:t>yaşanmaktadır</a:t>
            </a:r>
            <a:r>
              <a:rPr lang="en-US" dirty="0"/>
              <a:t>.</a:t>
            </a:r>
            <a:r>
              <a:rPr lang="en-US" i="1" u="sng" dirty="0"/>
              <a:t> </a:t>
            </a:r>
            <a:endParaRPr lang="tr-TR" dirty="0"/>
          </a:p>
        </p:txBody>
      </p:sp>
    </p:spTree>
    <p:extLst>
      <p:ext uri="{BB962C8B-B14F-4D97-AF65-F5344CB8AC3E}">
        <p14:creationId xmlns:p14="http://schemas.microsoft.com/office/powerpoint/2010/main" val="14045529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ÇED DAVALARI İVEDİ YARGILAMAYA KAPSAMINA ALINDI</a:t>
            </a:r>
            <a:endParaRPr lang="tr-TR" dirty="0"/>
          </a:p>
        </p:txBody>
      </p:sp>
      <p:sp>
        <p:nvSpPr>
          <p:cNvPr id="3" name="İçerik Yer Tutucusu 2"/>
          <p:cNvSpPr>
            <a:spLocks noGrp="1"/>
          </p:cNvSpPr>
          <p:nvPr>
            <p:ph idx="1"/>
          </p:nvPr>
        </p:nvSpPr>
        <p:spPr>
          <a:xfrm>
            <a:off x="457200" y="1600200"/>
            <a:ext cx="8229600" cy="4997152"/>
          </a:xfrm>
        </p:spPr>
        <p:txBody>
          <a:bodyPr>
            <a:normAutofit fontScale="25000" lnSpcReduction="20000"/>
          </a:bodyPr>
          <a:lstStyle/>
          <a:p>
            <a:r>
              <a:rPr lang="tr-TR" sz="6400" dirty="0"/>
              <a:t>6545 sayılı kanun birçok düzenleme ile birlikte, 2577 sayılı İdari Yargılama Usulü Kanunu`nda da değişiklikler </a:t>
            </a:r>
            <a:r>
              <a:rPr lang="tr-TR" sz="6400" dirty="0" smtClean="0"/>
              <a:t>yaptı</a:t>
            </a:r>
          </a:p>
          <a:p>
            <a:endParaRPr lang="tr-TR" sz="6400" dirty="0" smtClean="0"/>
          </a:p>
          <a:p>
            <a:r>
              <a:rPr lang="tr-TR" sz="6400" dirty="0" smtClean="0"/>
              <a:t>Bu </a:t>
            </a:r>
            <a:r>
              <a:rPr lang="tr-TR" sz="6400" dirty="0"/>
              <a:t>başlıklara dair davalar, verilen karardan itibaren 30 gün içerisinde açılmak zorunda. İdare Mahkemeleri de dava açılmasından itibaren 7 gün içerisinde incelemesini yapmak ve dava dilekçesini davalı idareye tebliğ etmek zorunda. Tebliğ süresinin de ortalama 7 gün olduğunu düşünürsek, davalı taraf dava dilekçesini tebliğ aldığı günden itibaren 15 gün içerisinde savunmasını yazmak (bir defaya mahsus 15 gün daha ilave süre verilebiliyor) zorunda. Savunmanın zamanında yapılmaması veya savunmanın mahkemeye ulaşması ile dosya "tekemmül" etmiş sayılıyor (TDK, Tekemmül: olgunlaşma, yetkinleşme). Savunmanın mahkemeye ulaşması ile mahkemenin 1 ay içerisinde davanın esası hakkında karar vermesi gerekiyor. Ara karar verilmesi, keşif, bilirkişi incelemesi veya duruşma yapılması söz konusu olduğunda ise bu işlemlerin "ivedilikle" yapılması ve yürütülmesi gerekiyor. </a:t>
            </a:r>
            <a:r>
              <a:rPr lang="tr-TR" sz="6400" b="1" u="sng" dirty="0"/>
              <a:t>Buradaki ivediliğe dair ise net bir süre tanımlanmamış durumda</a:t>
            </a:r>
            <a:r>
              <a:rPr lang="tr-TR" sz="6400" b="1" u="sng" dirty="0" smtClean="0"/>
              <a:t>.</a:t>
            </a:r>
          </a:p>
          <a:p>
            <a:endParaRPr lang="tr-TR" sz="6400" dirty="0"/>
          </a:p>
          <a:p>
            <a:r>
              <a:rPr lang="tr-TR" sz="6400" dirty="0"/>
              <a:t>Mahkemenin davanın esası hakkında verdiği karara ise 15 gün içerisinde itiraz edilebiliyor, </a:t>
            </a:r>
            <a:r>
              <a:rPr lang="tr-TR" sz="6400" dirty="0" err="1"/>
              <a:t>birgün</a:t>
            </a:r>
            <a:r>
              <a:rPr lang="tr-TR" sz="6400" dirty="0"/>
              <a:t> geciktirilemiyor. Temyiz yoluyla yapacağınız itirazı da Danıştay`ın 2 ay içerisinde değerlendirmek zorunda. Danıştay eğer kararın doğru olmadığını düşünürse "kesin" kararı verip tekrar idare mahkemesinde görüşülmeden davayı karara bağlayabiliyor. Yani Danıştay bu ivedi davalarda idare mahkemesinin yerine karar verebiliyor. Olağan usulde Danıştay`a yapılan temyiz başvurularına dair Danıştay temyiz başvurusunu kabul eder ve idare mahkemesinin verdiği kararı bozar ise konu tekrar idare mahkemesinde görüşülmesi ve yeni bir karar alınması gerekirdi. Bu düzenleme ile Danıştay`ın verdiği karar kesin olacak</a:t>
            </a:r>
            <a:r>
              <a:rPr lang="tr-TR" sz="6400" dirty="0" smtClean="0"/>
              <a:t>…</a:t>
            </a:r>
          </a:p>
          <a:p>
            <a:r>
              <a:rPr lang="tr-TR" sz="6400" dirty="0" smtClean="0"/>
              <a:t>120 gün…</a:t>
            </a:r>
            <a:endParaRPr lang="tr-TR" sz="6400" dirty="0"/>
          </a:p>
          <a:p>
            <a:endParaRPr lang="tr-TR" dirty="0"/>
          </a:p>
        </p:txBody>
      </p:sp>
    </p:spTree>
    <p:extLst>
      <p:ext uri="{BB962C8B-B14F-4D97-AF65-F5344CB8AC3E}">
        <p14:creationId xmlns:p14="http://schemas.microsoft.com/office/powerpoint/2010/main" val="299504033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ANAYASA MAHKEMESİ KARARI</a:t>
            </a:r>
            <a:endParaRPr lang="tr-TR" dirty="0"/>
          </a:p>
        </p:txBody>
      </p:sp>
      <p:sp>
        <p:nvSpPr>
          <p:cNvPr id="3" name="İçerik Yer Tutucusu 2"/>
          <p:cNvSpPr>
            <a:spLocks noGrp="1"/>
          </p:cNvSpPr>
          <p:nvPr>
            <p:ph idx="1"/>
          </p:nvPr>
        </p:nvSpPr>
        <p:spPr/>
        <p:txBody>
          <a:bodyPr>
            <a:normAutofit fontScale="85000" lnSpcReduction="20000"/>
          </a:bodyPr>
          <a:lstStyle/>
          <a:p>
            <a:r>
              <a:rPr lang="tr-TR" dirty="0"/>
              <a:t>ÇED Yönetmeliği’nde bulunan “geçici 3. Madde” (son düzenlemeyle 2. Madde) 1993 yılında yayımlanmasının ardından, yargının iptal kararlarına rağmen 8 defa yönetmeliğe konulmuş, yine Odamızın açtığı dava ile 1 Nisan 2014’te iptal kararı verilmiş fakat Danıştay’ın kararı yok sayılarak tekrar 5 Nisan 2014’te yönetmeliğe konulmuştu. Ertesi gün Odamız derhal yeni davayı açmıştı. Davamız nedeniyle bu düzenlemenin de iptal edileceğini ön gören Çevre ve Şehircilik Bakanlığı  yönetmelikle yetinmemiş, aynı düzenlemeyi Çevre Kanunu’na torba kanun ile konulmasını sağlamıştır.</a:t>
            </a:r>
            <a:endParaRPr lang="tr-TR" dirty="0"/>
          </a:p>
        </p:txBody>
      </p:sp>
    </p:spTree>
    <p:extLst>
      <p:ext uri="{BB962C8B-B14F-4D97-AF65-F5344CB8AC3E}">
        <p14:creationId xmlns:p14="http://schemas.microsoft.com/office/powerpoint/2010/main" val="330315109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ANAYASA MAHKEMESİ KARARI</a:t>
            </a:r>
          </a:p>
        </p:txBody>
      </p:sp>
      <p:sp>
        <p:nvSpPr>
          <p:cNvPr id="3" name="İçerik Yer Tutucusu 2"/>
          <p:cNvSpPr>
            <a:spLocks noGrp="1"/>
          </p:cNvSpPr>
          <p:nvPr>
            <p:ph idx="1"/>
          </p:nvPr>
        </p:nvSpPr>
        <p:spPr/>
        <p:txBody>
          <a:bodyPr>
            <a:normAutofit fontScale="70000" lnSpcReduction="20000"/>
          </a:bodyPr>
          <a:lstStyle/>
          <a:p>
            <a:pPr marL="0" indent="0">
              <a:buNone/>
            </a:pPr>
            <a:r>
              <a:rPr lang="tr-TR" dirty="0" smtClean="0"/>
              <a:t>6486 sayılı kanun, 29.05.2014 tarihli</a:t>
            </a:r>
          </a:p>
          <a:p>
            <a:pPr marL="0" indent="0">
              <a:buNone/>
            </a:pPr>
            <a:r>
              <a:rPr lang="tr-TR" dirty="0" smtClean="0"/>
              <a:t>“GEÇİCİ </a:t>
            </a:r>
            <a:r>
              <a:rPr lang="tr-TR" dirty="0"/>
              <a:t>MADDE 3 – 23/6/1997 tarihinden önce kamu yatırım programına alınmış olup, bu maddenin yürürlüğe girdiği tarih itibarıyla planlama aşaması geçmiş ve ihale süreci başlamış olan veya üretim veya işletmeye başlamış olan projeler ile bunların gerçekleştirilmesi için zorunlu olan yapı ve tesisler Çevresel Etki Değerlendirmesi kapsamı dışındadır</a:t>
            </a:r>
            <a:r>
              <a:rPr lang="tr-TR" dirty="0" smtClean="0"/>
              <a:t>.”</a:t>
            </a:r>
          </a:p>
          <a:p>
            <a:pPr marL="0" indent="0">
              <a:buNone/>
            </a:pPr>
            <a:r>
              <a:rPr lang="tr-TR" dirty="0" smtClean="0"/>
              <a:t>Karar:</a:t>
            </a:r>
          </a:p>
          <a:p>
            <a:pPr marL="0" indent="0">
              <a:buNone/>
            </a:pPr>
            <a:r>
              <a:rPr lang="tr-TR" dirty="0" smtClean="0"/>
              <a:t>2872 </a:t>
            </a:r>
            <a:r>
              <a:rPr lang="tr-TR" dirty="0"/>
              <a:t>sayılı Kanun’a </a:t>
            </a:r>
          </a:p>
          <a:p>
            <a:r>
              <a:rPr lang="tr-TR" dirty="0"/>
              <a:t>eklenen geçici 3. maddenin; </a:t>
            </a:r>
          </a:p>
          <a:p>
            <a:r>
              <a:rPr lang="tr-TR" dirty="0"/>
              <a:t>1- “…planlama aşaması geçmiş ve </a:t>
            </a:r>
          </a:p>
          <a:p>
            <a:r>
              <a:rPr lang="tr-TR" dirty="0"/>
              <a:t>ihale süreci başlamış olan veya…”</a:t>
            </a:r>
          </a:p>
          <a:p>
            <a:r>
              <a:rPr lang="tr-TR" dirty="0"/>
              <a:t>ibaresinin Anayasa’ya aykırı olduğuna ve </a:t>
            </a:r>
          </a:p>
          <a:p>
            <a:r>
              <a:rPr lang="tr-TR" dirty="0"/>
              <a:t>İPTALİNE, </a:t>
            </a:r>
          </a:p>
        </p:txBody>
      </p:sp>
    </p:spTree>
    <p:extLst>
      <p:ext uri="{BB962C8B-B14F-4D97-AF65-F5344CB8AC3E}">
        <p14:creationId xmlns:p14="http://schemas.microsoft.com/office/powerpoint/2010/main" val="85806874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ULUSLARARASI ÇED</a:t>
            </a:r>
            <a:endParaRPr lang="tr-TR" dirty="0"/>
          </a:p>
        </p:txBody>
      </p:sp>
      <p:sp>
        <p:nvSpPr>
          <p:cNvPr id="3" name="İçerik Yer Tutucusu 2"/>
          <p:cNvSpPr>
            <a:spLocks noGrp="1"/>
          </p:cNvSpPr>
          <p:nvPr>
            <p:ph idx="1"/>
          </p:nvPr>
        </p:nvSpPr>
        <p:spPr/>
        <p:txBody>
          <a:bodyPr/>
          <a:lstStyle/>
          <a:p>
            <a:r>
              <a:rPr lang="en-US" dirty="0" smtClean="0"/>
              <a:t>International Finance Cooperation (IFC)</a:t>
            </a:r>
          </a:p>
          <a:p>
            <a:r>
              <a:rPr lang="en-US" dirty="0" smtClean="0"/>
              <a:t>European Bank for Reconstruction and Development (EBRD)</a:t>
            </a:r>
          </a:p>
          <a:p>
            <a:r>
              <a:rPr lang="tr-TR" dirty="0" smtClean="0"/>
              <a:t>DÜNYA BANKASI</a:t>
            </a:r>
          </a:p>
          <a:p>
            <a:endParaRPr lang="tr-TR" dirty="0"/>
          </a:p>
        </p:txBody>
      </p:sp>
    </p:spTree>
    <p:extLst>
      <p:ext uri="{BB962C8B-B14F-4D97-AF65-F5344CB8AC3E}">
        <p14:creationId xmlns:p14="http://schemas.microsoft.com/office/powerpoint/2010/main" val="60945321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HER PROJE İÇİN, HERKES İÇİN ÇED!</a:t>
            </a:r>
            <a:endParaRPr lang="tr-TR" dirty="0"/>
          </a:p>
        </p:txBody>
      </p:sp>
      <p:sp>
        <p:nvSpPr>
          <p:cNvPr id="3" name="İçerik Yer Tutucusu 2"/>
          <p:cNvSpPr>
            <a:spLocks noGrp="1"/>
          </p:cNvSpPr>
          <p:nvPr>
            <p:ph idx="1"/>
          </p:nvPr>
        </p:nvSpPr>
        <p:spPr/>
        <p:txBody>
          <a:bodyPr/>
          <a:lstStyle/>
          <a:p>
            <a:pPr marL="0" indent="0" algn="ctr">
              <a:buNone/>
            </a:pPr>
            <a:r>
              <a:rPr lang="tr-TR" dirty="0" smtClean="0"/>
              <a:t>Baran BOZOĞLU</a:t>
            </a:r>
          </a:p>
          <a:p>
            <a:pPr marL="0" indent="0" algn="ctr">
              <a:buNone/>
            </a:pPr>
            <a:r>
              <a:rPr lang="tr-TR" dirty="0" smtClean="0"/>
              <a:t>TMMOB Çevre Mühendisleri Odası</a:t>
            </a:r>
          </a:p>
          <a:p>
            <a:pPr marL="0" indent="0" algn="ctr">
              <a:buNone/>
            </a:pPr>
            <a:r>
              <a:rPr lang="tr-TR" dirty="0" smtClean="0"/>
              <a:t>Yönetim Kurulu Başkanı</a:t>
            </a:r>
          </a:p>
          <a:p>
            <a:pPr marL="0" indent="0" algn="ctr">
              <a:buNone/>
            </a:pPr>
            <a:endParaRPr lang="tr-TR" dirty="0" smtClean="0"/>
          </a:p>
          <a:p>
            <a:pPr marL="0" indent="0" algn="ctr">
              <a:buNone/>
            </a:pPr>
            <a:r>
              <a:rPr lang="tr-TR" dirty="0" smtClean="0"/>
              <a:t>baranbozoglu@gmail.com</a:t>
            </a:r>
            <a:endParaRPr lang="tr-TR" dirty="0"/>
          </a:p>
          <a:p>
            <a:pPr marL="0" indent="0" algn="ctr">
              <a:buNone/>
            </a:pPr>
            <a:r>
              <a:rPr lang="tr-TR" dirty="0" smtClean="0">
                <a:hlinkClick r:id="rId2"/>
              </a:rPr>
              <a:t>www.cmo.org.tr</a:t>
            </a:r>
            <a:endParaRPr lang="tr-TR" dirty="0" smtClean="0"/>
          </a:p>
          <a:p>
            <a:pPr marL="0" indent="0" algn="ctr">
              <a:buNone/>
            </a:pPr>
            <a:r>
              <a:rPr lang="tr-TR" dirty="0" smtClean="0"/>
              <a:t>0312 419 80 71</a:t>
            </a:r>
          </a:p>
          <a:p>
            <a:pPr marL="0" indent="0" algn="ctr">
              <a:buNone/>
            </a:pPr>
            <a:endParaRPr lang="tr-TR" dirty="0" smtClean="0"/>
          </a:p>
        </p:txBody>
      </p:sp>
    </p:spTree>
    <p:extLst>
      <p:ext uri="{BB962C8B-B14F-4D97-AF65-F5344CB8AC3E}">
        <p14:creationId xmlns:p14="http://schemas.microsoft.com/office/powerpoint/2010/main" val="37099016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332656"/>
            <a:ext cx="8229600" cy="1143000"/>
          </a:xfrm>
        </p:spPr>
        <p:txBody>
          <a:bodyPr>
            <a:normAutofit/>
          </a:bodyPr>
          <a:lstStyle/>
          <a:p>
            <a:r>
              <a:rPr lang="tr-TR" sz="3200" b="1" u="sng" dirty="0" smtClean="0"/>
              <a:t>EK – 1  VE EK – 2 LİSTELERİNDEKİ DEĞİŞİKLİKLER</a:t>
            </a:r>
            <a:br>
              <a:rPr lang="tr-TR" sz="3200" b="1" u="sng" dirty="0" smtClean="0"/>
            </a:br>
            <a:r>
              <a:rPr lang="tr-TR" sz="3200" b="1" u="sng" dirty="0" smtClean="0"/>
              <a:t>BİRKAÇ ÖRNEK…</a:t>
            </a:r>
            <a:endParaRPr lang="tr-TR" sz="3200" b="1" u="sng" dirty="0"/>
          </a:p>
        </p:txBody>
      </p:sp>
      <p:sp>
        <p:nvSpPr>
          <p:cNvPr id="3" name="İçerik Yer Tutucusu 2"/>
          <p:cNvSpPr>
            <a:spLocks noGrp="1"/>
          </p:cNvSpPr>
          <p:nvPr>
            <p:ph idx="1"/>
          </p:nvPr>
        </p:nvSpPr>
        <p:spPr/>
        <p:txBody>
          <a:bodyPr>
            <a:normAutofit fontScale="77500" lnSpcReduction="20000"/>
          </a:bodyPr>
          <a:lstStyle/>
          <a:p>
            <a:r>
              <a:rPr lang="tr-TR" b="1" u="sng" dirty="0"/>
              <a:t>Elektrik enerjisi üretimi amacıyla kurulan</a:t>
            </a:r>
            <a:r>
              <a:rPr lang="tr-TR" dirty="0"/>
              <a:t>  su depolama tesisleri (Göl hacmi 10 milyon m3 ve üzeri olan baraj veya göletler).  </a:t>
            </a:r>
          </a:p>
          <a:p>
            <a:pPr marL="0" indent="0">
              <a:buNone/>
            </a:pPr>
            <a:r>
              <a:rPr lang="tr-TR" b="1" dirty="0" smtClean="0"/>
              <a:t>Bayındır </a:t>
            </a:r>
            <a:r>
              <a:rPr lang="tr-TR" b="1" dirty="0"/>
              <a:t>barajı 6 milyon metreküp</a:t>
            </a:r>
            <a:r>
              <a:rPr lang="tr-TR" b="1" dirty="0" smtClean="0"/>
              <a:t>…</a:t>
            </a:r>
          </a:p>
          <a:p>
            <a:r>
              <a:rPr lang="tr-TR" dirty="0" smtClean="0"/>
              <a:t>Madencilik;</a:t>
            </a:r>
          </a:p>
          <a:p>
            <a:pPr marL="0" indent="0">
              <a:buNone/>
            </a:pPr>
            <a:r>
              <a:rPr lang="tr-TR" dirty="0" smtClean="0"/>
              <a:t>25 </a:t>
            </a:r>
            <a:r>
              <a:rPr lang="tr-TR" dirty="0"/>
              <a:t>hektar ve üzeri çalışma alanında (kazı ve döküm alanı toplamı olarak) açık </a:t>
            </a:r>
            <a:r>
              <a:rPr lang="tr-TR" dirty="0" smtClean="0"/>
              <a:t>işletmeler, </a:t>
            </a:r>
            <a:r>
              <a:rPr lang="tr-TR" b="1" u="sng" dirty="0"/>
              <a:t> </a:t>
            </a:r>
            <a:r>
              <a:rPr lang="tr-TR" b="1" u="sng" dirty="0" smtClean="0"/>
              <a:t>(25 </a:t>
            </a:r>
            <a:r>
              <a:rPr lang="tr-TR" b="1" u="sng" dirty="0"/>
              <a:t>futbol </a:t>
            </a:r>
            <a:r>
              <a:rPr lang="tr-TR" b="1" u="sng" dirty="0" smtClean="0"/>
              <a:t>sahası)</a:t>
            </a:r>
          </a:p>
          <a:p>
            <a:r>
              <a:rPr lang="tr-TR" dirty="0"/>
              <a:t>47- Golf tesisleri (50 hektar ve üzeri </a:t>
            </a:r>
            <a:r>
              <a:rPr lang="tr-TR" dirty="0" smtClean="0"/>
              <a:t>).</a:t>
            </a:r>
          </a:p>
          <a:p>
            <a:pPr marL="0" indent="0">
              <a:buNone/>
            </a:pPr>
            <a:r>
              <a:rPr lang="tr-TR" b="1" u="sng" dirty="0" smtClean="0"/>
              <a:t>(50 futbol sahası)</a:t>
            </a:r>
          </a:p>
          <a:p>
            <a:r>
              <a:rPr lang="tr-TR" dirty="0"/>
              <a:t>48- Alışveriş merkezleri (50.000 m2 ve üzeri kapalı inşaat alanı ).</a:t>
            </a:r>
          </a:p>
          <a:p>
            <a:pPr marL="0" indent="0">
              <a:buNone/>
            </a:pPr>
            <a:r>
              <a:rPr lang="tr-TR" b="1" u="sng" dirty="0" smtClean="0"/>
              <a:t>(5 </a:t>
            </a:r>
            <a:r>
              <a:rPr lang="tr-TR" b="1" u="sng" dirty="0"/>
              <a:t>futbol </a:t>
            </a:r>
            <a:r>
              <a:rPr lang="tr-TR" b="1" u="sng" dirty="0" smtClean="0"/>
              <a:t>sahası)</a:t>
            </a:r>
            <a:endParaRPr lang="tr-TR" b="1" u="sng" dirty="0"/>
          </a:p>
          <a:p>
            <a:pPr marL="0" indent="0">
              <a:buNone/>
            </a:pPr>
            <a:endParaRPr lang="tr-TR" b="1" u="sng" dirty="0"/>
          </a:p>
          <a:p>
            <a:pPr marL="0" indent="0">
              <a:buNone/>
            </a:pPr>
            <a:endParaRPr lang="tr-TR" dirty="0"/>
          </a:p>
          <a:p>
            <a:endParaRPr lang="tr-TR" dirty="0"/>
          </a:p>
        </p:txBody>
      </p:sp>
    </p:spTree>
    <p:extLst>
      <p:ext uri="{BB962C8B-B14F-4D97-AF65-F5344CB8AC3E}">
        <p14:creationId xmlns:p14="http://schemas.microsoft.com/office/powerpoint/2010/main" val="4751979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ELEKTRİK PİYASASI KANUNU</a:t>
            </a:r>
            <a:endParaRPr lang="tr-TR" dirty="0"/>
          </a:p>
        </p:txBody>
      </p:sp>
      <p:sp>
        <p:nvSpPr>
          <p:cNvPr id="3" name="İçerik Yer Tutucusu 2"/>
          <p:cNvSpPr>
            <a:spLocks noGrp="1"/>
          </p:cNvSpPr>
          <p:nvPr>
            <p:ph idx="1"/>
          </p:nvPr>
        </p:nvSpPr>
        <p:spPr/>
        <p:txBody>
          <a:bodyPr>
            <a:normAutofit fontScale="62500" lnSpcReduction="20000"/>
          </a:bodyPr>
          <a:lstStyle/>
          <a:p>
            <a:r>
              <a:rPr lang="tr-TR" dirty="0" smtClean="0"/>
              <a:t>ANAYASA MAHKEMESİ İPTAL ETTİ!</a:t>
            </a:r>
          </a:p>
          <a:p>
            <a:endParaRPr lang="tr-TR" dirty="0" smtClean="0"/>
          </a:p>
          <a:p>
            <a:r>
              <a:rPr lang="tr-TR" dirty="0"/>
              <a:t> </a:t>
            </a:r>
            <a:r>
              <a:rPr lang="tr-TR" sz="3400" dirty="0"/>
              <a:t>"GEÇİCİ MADDE 8 - (1) EÜAŞ veya bağlı ortaklık, iştirak, işletme ve işletme birimleri ile varlıklarına ve 4046 sayılı kanun kapsamında oluşturulacak kamu üretim şirketlerine, bunların </a:t>
            </a:r>
            <a:r>
              <a:rPr lang="tr-TR" sz="3400" b="1" u="sng" dirty="0"/>
              <a:t>özelleştirilmeleri hâlinde de geçerli olmak üzere</a:t>
            </a:r>
            <a:r>
              <a:rPr lang="tr-TR" sz="3400" dirty="0"/>
              <a:t>, çevre mevzuatına uyumuna yönelik yatırımların gerçekleştirilmesi ve </a:t>
            </a:r>
            <a:r>
              <a:rPr lang="tr-TR" sz="3400" b="1" u="sng" dirty="0"/>
              <a:t>çevre mevzuatı açısından </a:t>
            </a:r>
            <a:r>
              <a:rPr lang="tr-TR" sz="3400" dirty="0"/>
              <a:t>gerekli izinlerin tamamlanması amacıyla </a:t>
            </a:r>
            <a:r>
              <a:rPr lang="tr-TR" sz="3400" b="1" u="sng" dirty="0"/>
              <a:t>31/12/2018 tarihine kadar süre tanınır</a:t>
            </a:r>
            <a:r>
              <a:rPr lang="tr-TR" sz="3400" dirty="0"/>
              <a:t>. Bu sürenin </a:t>
            </a:r>
            <a:r>
              <a:rPr lang="tr-TR" sz="3400" b="1" u="sng" dirty="0"/>
              <a:t>üç yıla kadar uzatılmasına Bakanlar Kurulu yetkilidir</a:t>
            </a:r>
            <a:r>
              <a:rPr lang="tr-TR" sz="3400" dirty="0"/>
              <a:t>. Bu süre zarfında ve önceki dönemlere ilişkin olarak bu gerekçeyle, EÜAŞ veya bağlı ortaklık, iştirak, işletme ve işletme birimleri ile varlıklarında ve 4046 Sayılı Kanun kapsamında oluşturulacak kamu üretim şirketlerinde, bunların özelleştirilmeleri hâlinde de geçerli olmak üzere, elektrik üretim faaliyeti durdurulamaz, idari para cezası uygulanmaz."</a:t>
            </a:r>
          </a:p>
        </p:txBody>
      </p:sp>
    </p:spTree>
    <p:extLst>
      <p:ext uri="{BB962C8B-B14F-4D97-AF65-F5344CB8AC3E}">
        <p14:creationId xmlns:p14="http://schemas.microsoft.com/office/powerpoint/2010/main" val="15574445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419872" y="44624"/>
            <a:ext cx="1824211" cy="6142326"/>
          </a:xfrm>
        </p:spPr>
      </p:pic>
    </p:spTree>
    <p:extLst>
      <p:ext uri="{BB962C8B-B14F-4D97-AF65-F5344CB8AC3E}">
        <p14:creationId xmlns:p14="http://schemas.microsoft.com/office/powerpoint/2010/main" val="22885202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3468</TotalTime>
  <Words>3044</Words>
  <Application>Microsoft Office PowerPoint</Application>
  <PresentationFormat>Ekran Gösterisi (4:3)</PresentationFormat>
  <Paragraphs>247</Paragraphs>
  <Slides>68</Slides>
  <Notes>1</Notes>
  <HiddenSlides>0</HiddenSlides>
  <MMClips>0</MMClips>
  <ScaleCrop>false</ScaleCrop>
  <HeadingPairs>
    <vt:vector size="4" baseType="variant">
      <vt:variant>
        <vt:lpstr>Tema</vt:lpstr>
      </vt:variant>
      <vt:variant>
        <vt:i4>1</vt:i4>
      </vt:variant>
      <vt:variant>
        <vt:lpstr>Slayt Başlıkları</vt:lpstr>
      </vt:variant>
      <vt:variant>
        <vt:i4>68</vt:i4>
      </vt:variant>
    </vt:vector>
  </HeadingPairs>
  <TitlesOfParts>
    <vt:vector size="69" baseType="lpstr">
      <vt:lpstr>Ofis Teması</vt:lpstr>
      <vt:lpstr>PANEL ÇEVRESEL ETKİ DEĞERLENDİRME</vt:lpstr>
      <vt:lpstr>ÇED YÖNETMELİĞİ</vt:lpstr>
      <vt:lpstr>ÇED YÖNETMELİĞİ DEĞİŞİKLİKLERİ 20 YILDA 6 ANA DEĞİŞİKLİK…. TOPLAM 16 DEFA DEĞİŞİKLİK</vt:lpstr>
      <vt:lpstr>PowerPoint Sunusu</vt:lpstr>
      <vt:lpstr>ÇED İLE BAĞLANTILI SÜREÇLER</vt:lpstr>
      <vt:lpstr>ÇED KAMU SPOTU</vt:lpstr>
      <vt:lpstr>EK – 1  VE EK – 2 LİSTELERİNDEKİ DEĞİŞİKLİKLER BİRKAÇ ÖRNEK…</vt:lpstr>
      <vt:lpstr>ELEKTRİK PİYASASI KANUNU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HALKIN ÇED KARARLARINA İTİRAZI ENGELLENİYOR</vt:lpstr>
      <vt:lpstr>YÜRÜTMESİ DURDURULAN MADDELER</vt:lpstr>
      <vt:lpstr>YÜRÜTMESİ DURDURULAN MADDELER</vt:lpstr>
      <vt:lpstr>YÜRÜTMESİ DURDURULAN MADDELER</vt:lpstr>
      <vt:lpstr>YÜRÜTMESİ DURDURULAN MADDELER</vt:lpstr>
      <vt:lpstr>3. HAVALİMANI</vt:lpstr>
      <vt:lpstr>3. HAVALİMANI</vt:lpstr>
      <vt:lpstr>PowerPoint Sunusu</vt:lpstr>
      <vt:lpstr>PowerPoint Sunusu</vt:lpstr>
      <vt:lpstr>3. HAVALİMANI ÇED’İ</vt:lpstr>
      <vt:lpstr>PowerPoint Sunusu</vt:lpstr>
      <vt:lpstr>PowerPoint Sunusu</vt:lpstr>
      <vt:lpstr>PowerPoint Sunusu</vt:lpstr>
      <vt:lpstr>3. HAVALİMANI</vt:lpstr>
      <vt:lpstr>3. HAVALİMANI</vt:lpstr>
      <vt:lpstr>3. HAVALİMANI</vt:lpstr>
      <vt:lpstr>3. HAVALİMANI</vt:lpstr>
      <vt:lpstr>PowerPoint Sunusu</vt:lpstr>
      <vt:lpstr>MADEN ARAMA FAALİYETLERİNDE  ÇED MUAFİYETİ</vt:lpstr>
      <vt:lpstr>ÇED MUAFİYETİ GEÇİCİ 3. MADDE  1. Düzenleme</vt:lpstr>
      <vt:lpstr>Geçici 3. Madde 2. Düzenleme</vt:lpstr>
      <vt:lpstr>Geçici 3. Madde 2. Düzenleme</vt:lpstr>
      <vt:lpstr>3. Düzenleme</vt:lpstr>
      <vt:lpstr>4. Düzenleme</vt:lpstr>
      <vt:lpstr>5. Düzenleme</vt:lpstr>
      <vt:lpstr>6. Düzenleme MUAFİYET GENİŞLETİLİYOR</vt:lpstr>
      <vt:lpstr>7. Düzenleme  MAHKEME KARARINA RAĞMEN MUAFİYET DAHA DA GENİŞLETİLİYOR</vt:lpstr>
      <vt:lpstr>DANIŞTAY 14. İDARE MAHKEMESİNİN KARARI DERS VERİR NİTELİKTE</vt:lpstr>
      <vt:lpstr>MAHKEME KARARI GÖZARDI EDİLDİ</vt:lpstr>
      <vt:lpstr>GEÇİCİ 3. MADDE ÇEVRE KANUNU DEĞİŞİKLİĞİ</vt:lpstr>
      <vt:lpstr>GEÇİCİ 3. MADDE YENİ ÇED YÖNETMELİĞİ</vt:lpstr>
      <vt:lpstr>ÜRETİM VE İŞLETMEYE BAŞLADIĞINI BELGELEME ŞARTI DA KALDIRILDI!</vt:lpstr>
      <vt:lpstr>  YATIRIM PROGRAMLARI www.kalkinma.gov.tr  </vt:lpstr>
      <vt:lpstr>KALKINMA PROGRAMI ÖRNEK - 1994</vt:lpstr>
      <vt:lpstr>KALKINMA PROGRAMI ÖRNEK - 1996</vt:lpstr>
      <vt:lpstr>DSİ MUAFİYET ÖRNEĞİ</vt:lpstr>
      <vt:lpstr>DSİ MUAFİYET ÖRNEĞİ - 2</vt:lpstr>
      <vt:lpstr>3. KÖPRÜ 1993 KALKINMA PROGRAMI</vt:lpstr>
      <vt:lpstr>GÜNCEL BİR ÖRNEK: 3. KÖPRÜ</vt:lpstr>
      <vt:lpstr>GÜNCEL BİR ÖRNEK: 3. KÖPRÜ</vt:lpstr>
      <vt:lpstr>KREDİ KURULUŞLARI İÇİN ÇED…</vt:lpstr>
      <vt:lpstr>GÜNCEL BİR ÖRNEK: ŞEHİR HASTANELERİ</vt:lpstr>
      <vt:lpstr>GÜNCEL BİR ÖRNEK: ŞEHİR HASTANELERİ</vt:lpstr>
      <vt:lpstr>ÇED DAVALARI İVEDİ YARGILAMAYA KAPSAMINA ALINDI</vt:lpstr>
      <vt:lpstr>ANAYASA MAHKEMESİ KARARI</vt:lpstr>
      <vt:lpstr>ANAYASA MAHKEMESİ KARARI</vt:lpstr>
      <vt:lpstr>ULUSLARARASI ÇED</vt:lpstr>
      <vt:lpstr>HER PROJE İÇİN, HERKES İÇİN ÇED!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Bozoglu</dc:creator>
  <cp:lastModifiedBy>Bozoglu</cp:lastModifiedBy>
  <cp:revision>86</cp:revision>
  <dcterms:created xsi:type="dcterms:W3CDTF">2013-11-07T12:53:07Z</dcterms:created>
  <dcterms:modified xsi:type="dcterms:W3CDTF">2014-09-25T19:49:51Z</dcterms:modified>
</cp:coreProperties>
</file>