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4" r:id="rId1"/>
  </p:sldMasterIdLst>
  <p:notesMasterIdLst>
    <p:notesMasterId r:id="rId43"/>
  </p:notesMasterIdLst>
  <p:sldIdLst>
    <p:sldId id="778" r:id="rId2"/>
    <p:sldId id="902" r:id="rId3"/>
    <p:sldId id="869" r:id="rId4"/>
    <p:sldId id="959" r:id="rId5"/>
    <p:sldId id="960" r:id="rId6"/>
    <p:sldId id="962" r:id="rId7"/>
    <p:sldId id="963" r:id="rId8"/>
    <p:sldId id="964" r:id="rId9"/>
    <p:sldId id="965" r:id="rId10"/>
    <p:sldId id="966" r:id="rId11"/>
    <p:sldId id="967" r:id="rId12"/>
    <p:sldId id="968" r:id="rId13"/>
    <p:sldId id="977" r:id="rId14"/>
    <p:sldId id="969" r:id="rId15"/>
    <p:sldId id="980" r:id="rId16"/>
    <p:sldId id="971" r:id="rId17"/>
    <p:sldId id="979" r:id="rId18"/>
    <p:sldId id="972" r:id="rId19"/>
    <p:sldId id="973" r:id="rId20"/>
    <p:sldId id="974" r:id="rId21"/>
    <p:sldId id="975" r:id="rId22"/>
    <p:sldId id="976" r:id="rId23"/>
    <p:sldId id="981" r:id="rId24"/>
    <p:sldId id="982" r:id="rId25"/>
    <p:sldId id="915" r:id="rId26"/>
    <p:sldId id="988" r:id="rId27"/>
    <p:sldId id="989" r:id="rId28"/>
    <p:sldId id="991" r:id="rId29"/>
    <p:sldId id="983" r:id="rId30"/>
    <p:sldId id="990" r:id="rId31"/>
    <p:sldId id="992" r:id="rId32"/>
    <p:sldId id="987" r:id="rId33"/>
    <p:sldId id="994" r:id="rId34"/>
    <p:sldId id="996" r:id="rId35"/>
    <p:sldId id="985" r:id="rId36"/>
    <p:sldId id="857" r:id="rId37"/>
    <p:sldId id="986" r:id="rId38"/>
    <p:sldId id="771" r:id="rId39"/>
    <p:sldId id="774" r:id="rId40"/>
    <p:sldId id="748" r:id="rId41"/>
    <p:sldId id="949" r:id="rId42"/>
  </p:sldIdLst>
  <p:sldSz cx="9144000" cy="5143500" type="screen16x9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CC"/>
    <a:srgbClr val="000099"/>
    <a:srgbClr val="080808"/>
    <a:srgbClr val="CC3300"/>
    <a:srgbClr val="66003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992" autoAdjust="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7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17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17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DDDFCC9-7A90-4207-B6AC-D3E5E483FA0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5" y="1143000"/>
            <a:ext cx="7623175" cy="1314450"/>
          </a:xfrm>
        </p:spPr>
        <p:txBody>
          <a:bodyPr/>
          <a:lstStyle>
            <a:lvl1pPr>
              <a:defRPr sz="5000"/>
            </a:lvl1pPr>
          </a:lstStyle>
          <a:p>
            <a:r>
              <a:rPr lang="tr-TR" altLang="en-US"/>
              <a:t>Click to edit Master title style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2971800"/>
            <a:ext cx="6553200" cy="13144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tr-TR" altLang="en-US"/>
              <a:t>Click to edit Master subtitle style</a:t>
            </a:r>
          </a:p>
        </p:txBody>
      </p:sp>
      <p:sp>
        <p:nvSpPr>
          <p:cNvPr id="2345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557D40-3DB6-4342-AF16-6E4A2728E03C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2345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2729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2345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4253699-7D32-4D4B-959D-C75819DCEA0E}" type="slidenum">
              <a:rPr lang="tr-TR" altLang="en-US"/>
              <a:pPr/>
              <a:t>‹#›</a:t>
            </a:fld>
            <a:endParaRPr lang="tr-TR" altLang="en-US"/>
          </a:p>
        </p:txBody>
      </p:sp>
      <p:sp>
        <p:nvSpPr>
          <p:cNvPr id="234503" name="Freeform 7"/>
          <p:cNvSpPr>
            <a:spLocks noChangeArrowheads="1"/>
          </p:cNvSpPr>
          <p:nvPr/>
        </p:nvSpPr>
        <p:spPr bwMode="auto">
          <a:xfrm>
            <a:off x="609600" y="914400"/>
            <a:ext cx="7924800" cy="6858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34504" name="Line 8"/>
          <p:cNvSpPr>
            <a:spLocks noChangeShapeType="1"/>
          </p:cNvSpPr>
          <p:nvPr/>
        </p:nvSpPr>
        <p:spPr bwMode="auto">
          <a:xfrm>
            <a:off x="1981205" y="29718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0B3326-30E9-48E3-B074-B7A4C178FD87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EDF4-0F1A-4C5A-825C-56A1887343F0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08360"/>
            <a:ext cx="2057400" cy="438983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08360"/>
            <a:ext cx="6019800" cy="438983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508E19-6969-4CAC-818F-ABC3CD77C44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E7032-F81D-4AD2-9376-E54E88A98C21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Başlık, 4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sz="quarter"/>
          </p:nvPr>
        </p:nvSpPr>
        <p:spPr>
          <a:xfrm>
            <a:off x="457200" y="208362"/>
            <a:ext cx="8229600" cy="8548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200151"/>
            <a:ext cx="4038600" cy="16418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418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57200" y="2956324"/>
            <a:ext cx="4038600" cy="16418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8200" y="2956324"/>
            <a:ext cx="4038600" cy="16418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fld id="{24D38C78-8101-4D77-ABFE-89FF164FD819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fld id="{315C87A3-A8A2-47C2-931C-AB31F21908C8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08362"/>
            <a:ext cx="8229600" cy="8548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57200" y="1200150"/>
            <a:ext cx="4038600" cy="339804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804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fld id="{968B7711-6926-44DC-BB57-3A11D431481B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fld id="{9CF78914-3D3F-4D16-B5FD-0FC0528F205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6B9911-0E0F-4606-9458-700645519061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66FB0-A75D-4099-A5BC-F1F6B4B164BE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F5F3A4-EC0B-4C62-8BD8-4C2EC66D413A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167D1-D4C8-4CA0-B992-1D6EB559BEB4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80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80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B91CEE-F279-4126-81C4-E35B22AE2AAC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E20B23-D50D-4615-8873-1884F6E551A6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B24A91-7D84-42C1-8247-46D4C0B605B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D7213-1BEB-47F4-8DFF-59C0424BF86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A4CF20-DB27-4415-885F-489B4E67FA80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0E35D-E520-4A83-B5B5-060CF3B549E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5DE3D1-13E7-4A43-9575-D73DB71C1AD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72706-C3AA-468B-A2CD-FB4382003C7D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9CE408-5A16-4E9A-94F5-86A16AB9878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0CFE8-75B5-41F1-B53D-B4D9EE4410F8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FC71B5-EB63-45CA-9C7C-C0993F18B1FD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 alt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4CA58-E058-4A31-BC99-2F06F1F94C73}" type="slidenum">
              <a:rPr lang="tr-TR" altLang="en-US"/>
              <a:pPr/>
              <a:t>‹#›</a:t>
            </a:fld>
            <a:endParaRPr lang="tr-T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8362"/>
            <a:ext cx="8229600" cy="85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Click to edit Master title style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Click to edit Master text styles</a:t>
            </a:r>
          </a:p>
          <a:p>
            <a:pPr lvl="1"/>
            <a:r>
              <a:rPr lang="tr-TR" altLang="en-US" smtClean="0"/>
              <a:t>Second level</a:t>
            </a:r>
          </a:p>
          <a:p>
            <a:pPr lvl="2"/>
            <a:r>
              <a:rPr lang="tr-TR" altLang="en-US" smtClean="0"/>
              <a:t>Third level</a:t>
            </a:r>
          </a:p>
          <a:p>
            <a:pPr lvl="3"/>
            <a:r>
              <a:rPr lang="tr-TR" altLang="en-US" smtClean="0"/>
              <a:t>Fourth level</a:t>
            </a:r>
          </a:p>
          <a:p>
            <a:pPr lvl="4"/>
            <a:r>
              <a:rPr lang="tr-TR" altLang="en-US" smtClean="0"/>
              <a:t>Fifth level</a:t>
            </a:r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2729"/>
            <a:ext cx="2133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fld id="{37EE787C-2DAB-488C-A033-A7B12D72315F}" type="datetimeFigureOut">
              <a:rPr lang="tr-TR"/>
              <a:pPr/>
              <a:t>26.9.2014</a:t>
            </a:fld>
            <a:endParaRPr lang="tr-TR" altLang="en-US"/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tr-TR" altLang="en-US"/>
          </a:p>
        </p:txBody>
      </p:sp>
      <p:sp>
        <p:nvSpPr>
          <p:cNvPr id="233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2729"/>
            <a:ext cx="2133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D3CC5392-4121-46AC-81E1-CA3AB4F90105}" type="slidenum">
              <a:rPr lang="tr-TR" altLang="en-US"/>
              <a:pPr/>
              <a:t>‹#›</a:t>
            </a:fld>
            <a:endParaRPr lang="tr-TR" altLang="en-US"/>
          </a:p>
        </p:txBody>
      </p:sp>
      <p:sp>
        <p:nvSpPr>
          <p:cNvPr id="233479" name="Freeform 7"/>
          <p:cNvSpPr>
            <a:spLocks noChangeArrowheads="1"/>
          </p:cNvSpPr>
          <p:nvPr/>
        </p:nvSpPr>
        <p:spPr bwMode="auto">
          <a:xfrm>
            <a:off x="381000" y="171450"/>
            <a:ext cx="8229600" cy="4572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33480" name="Line 8"/>
          <p:cNvSpPr>
            <a:spLocks noChangeShapeType="1"/>
          </p:cNvSpPr>
          <p:nvPr/>
        </p:nvSpPr>
        <p:spPr bwMode="auto">
          <a:xfrm>
            <a:off x="457200" y="46291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789385"/>
            <a:ext cx="8229600" cy="85725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8397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6435"/>
            <a:ext cx="9144000" cy="5189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>
            <a:off x="1727200" y="3"/>
            <a:ext cx="7416800" cy="321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tr-TR" sz="9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742950" lvl="1" indent="-285750"/>
            <a:r>
              <a:rPr lang="tr-TR" sz="2800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tr-TR" sz="28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</a:t>
            </a:r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endParaRPr lang="tr-TR" sz="20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742950" lvl="1" indent="-285750"/>
            <a:endParaRPr lang="tr-TR" sz="320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742950" lvl="1" indent="-285750"/>
            <a:r>
              <a:rPr lang="tr-TR" dirty="0">
                <a:solidFill>
                  <a:srgbClr val="0000CC"/>
                </a:solidFill>
              </a:rPr>
              <a:t>                             </a:t>
            </a:r>
            <a:r>
              <a:rPr lang="tr-TR" dirty="0" smtClean="0">
                <a:solidFill>
                  <a:srgbClr val="0000CC"/>
                </a:solidFill>
              </a:rPr>
              <a:t>               </a:t>
            </a:r>
          </a:p>
          <a:p>
            <a:pPr marL="742950" lvl="1" indent="-285750"/>
            <a:endParaRPr lang="tr-TR" sz="2800" dirty="0" smtClean="0">
              <a:solidFill>
                <a:srgbClr val="0000CC"/>
              </a:solidFill>
              <a:latin typeface="Rage Italic" pitchFamily="66" charset="0"/>
            </a:endParaRPr>
          </a:p>
          <a:p>
            <a:pPr marL="742950" lvl="1" indent="-285750"/>
            <a:r>
              <a:rPr lang="tr-TR" sz="2800" dirty="0" smtClean="0">
                <a:solidFill>
                  <a:srgbClr val="0000CC"/>
                </a:solidFill>
                <a:latin typeface="Rage Italic" pitchFamily="66" charset="0"/>
              </a:rPr>
              <a:t>					</a:t>
            </a:r>
            <a:endParaRPr lang="tr-TR" sz="2800" dirty="0">
              <a:solidFill>
                <a:srgbClr val="0000CC"/>
              </a:solidFill>
              <a:latin typeface="Rage Italic" pitchFamily="66" charset="0"/>
            </a:endParaRPr>
          </a:p>
        </p:txBody>
      </p:sp>
      <p:sp>
        <p:nvSpPr>
          <p:cNvPr id="5" name="4 Dikdörtgen"/>
          <p:cNvSpPr/>
          <p:nvPr/>
        </p:nvSpPr>
        <p:spPr>
          <a:xfrm rot="20359945">
            <a:off x="4531399" y="-677108"/>
            <a:ext cx="6468550" cy="1354217"/>
          </a:xfrm>
          <a:prstGeom prst="rect">
            <a:avLst/>
          </a:prstGeom>
          <a:scene3d>
            <a:camera prst="orthographicFront">
              <a:rot lat="1980000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endParaRPr lang="tr-TR" sz="28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AB Uyum Sürecinde Su </a:t>
            </a: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Yönetimindeki Gelişmeler         </a:t>
            </a:r>
          </a:p>
          <a:p>
            <a:r>
              <a:rPr lang="tr-TR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ve İhtiyaçlar   </a:t>
            </a:r>
            <a:endParaRPr lang="tr-TR" dirty="0"/>
          </a:p>
        </p:txBody>
      </p:sp>
      <p:pic>
        <p:nvPicPr>
          <p:cNvPr id="2867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59968">
            <a:off x="7708913" y="2411459"/>
            <a:ext cx="793963" cy="510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6 Dikdörtgen"/>
          <p:cNvSpPr/>
          <p:nvPr/>
        </p:nvSpPr>
        <p:spPr>
          <a:xfrm rot="20126738">
            <a:off x="6034780" y="1095892"/>
            <a:ext cx="3611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>
                <a:latin typeface="Brush Script MT" pitchFamily="66" charset="0"/>
              </a:rPr>
              <a:t>     </a:t>
            </a:r>
            <a:r>
              <a:rPr lang="tr-TR" sz="2800" dirty="0" smtClean="0">
                <a:solidFill>
                  <a:srgbClr val="0070C0"/>
                </a:solidFill>
                <a:latin typeface="Brush Script MT" pitchFamily="66" charset="0"/>
              </a:rPr>
              <a:t>Dursun Yıldız</a:t>
            </a:r>
          </a:p>
          <a:p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                </a:t>
            </a:r>
            <a:r>
              <a:rPr lang="tr-TR" dirty="0" err="1" smtClean="0">
                <a:solidFill>
                  <a:srgbClr val="0070C0"/>
                </a:solidFill>
                <a:latin typeface="Brush Script MT" pitchFamily="66" charset="0"/>
              </a:rPr>
              <a:t>Ins</a:t>
            </a:r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Müh </a:t>
            </a:r>
          </a:p>
          <a:p>
            <a:r>
              <a:rPr lang="tr-TR" dirty="0" smtClean="0">
                <a:solidFill>
                  <a:srgbClr val="0070C0"/>
                </a:solidFill>
                <a:latin typeface="Brush Script MT" pitchFamily="66" charset="0"/>
              </a:rPr>
              <a:t>         Su Politikaları Uzmanı </a:t>
            </a:r>
            <a:endParaRPr lang="tr-TR" dirty="0">
              <a:solidFill>
                <a:srgbClr val="0070C0"/>
              </a:solidFill>
              <a:latin typeface="Brush Script MT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 rot="20124917">
            <a:off x="3791198" y="3370138"/>
            <a:ext cx="157163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800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ECRAN Çevre </a:t>
            </a: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ve İklim Forumu</a:t>
            </a:r>
          </a:p>
          <a:p>
            <a:r>
              <a:rPr lang="tr-TR" sz="11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-26 Eylül 2014  </a:t>
            </a:r>
            <a:endParaRPr lang="tr-TR" sz="1100" dirty="0"/>
          </a:p>
        </p:txBody>
      </p:sp>
      <p:pic>
        <p:nvPicPr>
          <p:cNvPr id="1026" name="Picture 2" descr="C:\Users\user\Desktop\Resim1.png"/>
          <p:cNvPicPr>
            <a:picLocks noChangeAspect="1" noChangeArrowheads="1"/>
          </p:cNvPicPr>
          <p:nvPr/>
        </p:nvPicPr>
        <p:blipFill>
          <a:blip r:embed="rId4"/>
          <a:srcRect b="11112"/>
          <a:stretch>
            <a:fillRect/>
          </a:stretch>
        </p:blipFill>
        <p:spPr bwMode="auto">
          <a:xfrm rot="20434232">
            <a:off x="1658869" y="1572428"/>
            <a:ext cx="1146294" cy="317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Desktop\Tema-Logo.jpg"/>
          <p:cNvPicPr>
            <a:picLocks noChangeAspect="1" noChangeArrowheads="1"/>
          </p:cNvPicPr>
          <p:nvPr/>
        </p:nvPicPr>
        <p:blipFill>
          <a:blip r:embed="rId5" cstate="print"/>
          <a:srcRect t="15600" b="20564"/>
          <a:stretch>
            <a:fillRect/>
          </a:stretch>
        </p:blipFill>
        <p:spPr bwMode="auto">
          <a:xfrm rot="20600326">
            <a:off x="1188138" y="794783"/>
            <a:ext cx="1129668" cy="480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Havza Koruma Eylem Planları </a:t>
            </a:r>
            <a:endParaRPr lang="tr-TR" dirty="0"/>
          </a:p>
        </p:txBody>
      </p:sp>
      <p:pic>
        <p:nvPicPr>
          <p:cNvPr id="5" name="Picture 2" descr="C:\Users\rkarakoc\Documents\Alınan Dosyalarım\havza(1)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5720" y="1428742"/>
            <a:ext cx="5380041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5357818" y="1200150"/>
            <a:ext cx="3328982" cy="3398044"/>
          </a:xfrm>
        </p:spPr>
        <p:txBody>
          <a:bodyPr/>
          <a:lstStyle/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 havzada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Havza Koruma Eylem Planları</a:t>
            </a:r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tamamlandı  </a:t>
            </a:r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 havzada </a:t>
            </a:r>
            <a:r>
              <a:rPr lang="tr-TR" sz="1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devam ediyor.</a:t>
            </a:r>
            <a:endParaRPr lang="tr-TR" sz="1400" dirty="0"/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Nehir Havzası Yönetim Planları</a:t>
            </a:r>
            <a:endParaRPr lang="tr-TR" sz="3200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142990"/>
            <a:ext cx="5143504" cy="324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İçerik Yer Tutucusu"/>
          <p:cNvSpPr>
            <a:spLocks noGrp="1"/>
          </p:cNvSpPr>
          <p:nvPr>
            <p:ph sz="quarter" idx="4"/>
          </p:nvPr>
        </p:nvSpPr>
        <p:spPr>
          <a:xfrm>
            <a:off x="5357818" y="1571618"/>
            <a:ext cx="3186111" cy="2522938"/>
          </a:xfrm>
        </p:spPr>
        <p:txBody>
          <a:bodyPr/>
          <a:lstStyle/>
          <a:p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2014 yılı başında  </a:t>
            </a:r>
            <a:r>
              <a:rPr lang="tr-TR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‘Nehir Havza Yönetim Planları’</a:t>
            </a:r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4 havzada (</a:t>
            </a:r>
            <a:r>
              <a:rPr lang="tr-TR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Susurluk,  Meriç-Ergene, Konya Kapalı, Büyük Menderes</a:t>
            </a:r>
            <a:r>
              <a:rPr lang="tr-TR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  hazırlanmaya başlandı.</a:t>
            </a:r>
          </a:p>
          <a:p>
            <a:r>
              <a:rPr lang="tr-TR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Çevre Faslı AB Su Sektörü </a:t>
            </a:r>
            <a:r>
              <a:rPr lang="tr-TR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2.Kapanış Kriterine </a:t>
            </a:r>
            <a:r>
              <a:rPr lang="tr-TR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hizmet edecektir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.</a:t>
            </a:r>
          </a:p>
          <a:p>
            <a:endParaRPr lang="tr-TR" dirty="0" smtClean="0">
              <a:solidFill>
                <a:srgbClr val="0000FF"/>
              </a:solidFill>
              <a:latin typeface="Verdana" pitchFamily="34" charset="0"/>
            </a:endParaRPr>
          </a:p>
          <a:p>
            <a:endParaRPr lang="tr-TR" dirty="0"/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000" b="1" dirty="0" smtClean="0"/>
              <a:t>ULUSAL  HAVZA  YÖNETİM  STRATEJİSİ  KABUL  EDİLDİ </a:t>
            </a:r>
            <a:endParaRPr lang="tr-TR" sz="2000" b="1" dirty="0"/>
          </a:p>
        </p:txBody>
      </p:sp>
      <p:pic>
        <p:nvPicPr>
          <p:cNvPr id="2050" name="Picture 2" descr="C:\Users\user\AppData\Roaming\Microsoft\Windows\Network Shortcuts\as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857238"/>
            <a:ext cx="2215765" cy="3398838"/>
          </a:xfrm>
          <a:prstGeom prst="rect">
            <a:avLst/>
          </a:prstGeom>
          <a:noFill/>
        </p:spPr>
      </p:pic>
      <p:sp>
        <p:nvSpPr>
          <p:cNvPr id="5" name="Dikdörtgen 3"/>
          <p:cNvSpPr>
            <a:spLocks noChangeArrowheads="1"/>
          </p:cNvSpPr>
          <p:nvPr/>
        </p:nvSpPr>
        <p:spPr bwMode="auto">
          <a:xfrm>
            <a:off x="571472" y="714362"/>
            <a:ext cx="4429156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1-</a:t>
            </a:r>
            <a:r>
              <a:rPr lang="tr-TR" sz="1200" dirty="0">
                <a:solidFill>
                  <a:srgbClr val="000099"/>
                </a:solidFill>
              </a:rPr>
              <a:t> Havzaların sürdürülebilir yönetimi için </a:t>
            </a:r>
            <a:r>
              <a:rPr lang="tr-TR" sz="1200" dirty="0">
                <a:solidFill>
                  <a:srgbClr val="C00000"/>
                </a:solidFill>
              </a:rPr>
              <a:t>yasal ve kurumsal kapasitelerin güçlendirilmesi,</a:t>
            </a:r>
            <a:r>
              <a:rPr lang="tr-TR" sz="1200" dirty="0">
                <a:solidFill>
                  <a:srgbClr val="FF0000"/>
                </a:solidFill>
              </a:rPr>
              <a:t>  </a:t>
            </a:r>
            <a:r>
              <a:rPr lang="tr-TR" sz="1200" dirty="0">
                <a:solidFill>
                  <a:srgbClr val="000099"/>
                </a:solidFill>
              </a:rPr>
              <a:t>kurumlar ve paydaşlar arasında </a:t>
            </a:r>
            <a:r>
              <a:rPr lang="tr-TR" sz="1200" dirty="0">
                <a:solidFill>
                  <a:srgbClr val="C00000"/>
                </a:solidFill>
              </a:rPr>
              <a:t>eşgüdüm ve işbirliğinin </a:t>
            </a:r>
            <a:r>
              <a:rPr lang="tr-TR" sz="1200" dirty="0">
                <a:solidFill>
                  <a:srgbClr val="000099"/>
                </a:solidFill>
              </a:rPr>
              <a:t>sağlanması.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2- </a:t>
            </a:r>
            <a:r>
              <a:rPr lang="tr-TR" sz="1200" dirty="0">
                <a:solidFill>
                  <a:srgbClr val="000099"/>
                </a:solidFill>
              </a:rPr>
              <a:t>Havzaların </a:t>
            </a:r>
            <a:r>
              <a:rPr lang="tr-TR" sz="1200" dirty="0">
                <a:solidFill>
                  <a:srgbClr val="C00000"/>
                </a:solidFill>
              </a:rPr>
              <a:t>su kaynaklarının sürdürülebilir olarak yönetimi</a:t>
            </a:r>
            <a:r>
              <a:rPr lang="tr-TR" sz="1200" dirty="0">
                <a:solidFill>
                  <a:srgbClr val="000099"/>
                </a:solidFill>
              </a:rPr>
              <a:t> ve kullanımı. 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3- </a:t>
            </a:r>
            <a:r>
              <a:rPr lang="tr-TR" sz="1200" dirty="0">
                <a:solidFill>
                  <a:srgbClr val="000099"/>
                </a:solidFill>
              </a:rPr>
              <a:t>Havza alanları ve </a:t>
            </a:r>
            <a:r>
              <a:rPr lang="tr-TR" sz="1200" dirty="0">
                <a:solidFill>
                  <a:srgbClr val="C00000"/>
                </a:solidFill>
              </a:rPr>
              <a:t>tabii kaynakların tahribatı ve erozyonun önlenmesi</a:t>
            </a:r>
            <a:r>
              <a:rPr lang="tr-TR" sz="1200" u="sng" dirty="0">
                <a:solidFill>
                  <a:srgbClr val="000099"/>
                </a:solidFill>
              </a:rPr>
              <a:t>,</a:t>
            </a:r>
            <a:r>
              <a:rPr lang="tr-TR" sz="1200" dirty="0">
                <a:solidFill>
                  <a:srgbClr val="000099"/>
                </a:solidFill>
              </a:rPr>
              <a:t> bozuk havza  alanlarının ıslahı ve sürdürülebilir kullanımı.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4- </a:t>
            </a:r>
            <a:r>
              <a:rPr lang="tr-TR" sz="1200" dirty="0">
                <a:solidFill>
                  <a:srgbClr val="000099"/>
                </a:solidFill>
              </a:rPr>
              <a:t>Havzaların </a:t>
            </a:r>
            <a:r>
              <a:rPr lang="tr-TR" sz="1200" dirty="0">
                <a:solidFill>
                  <a:srgbClr val="C00000"/>
                </a:solidFill>
              </a:rPr>
              <a:t>biyolojik çeşitliliğinin ve peyzajın korunması </a:t>
            </a:r>
            <a:r>
              <a:rPr lang="tr-TR" sz="1200" dirty="0">
                <a:solidFill>
                  <a:srgbClr val="000099"/>
                </a:solidFill>
              </a:rPr>
              <a:t>ve sürdürülebilir kullanımı.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 5-</a:t>
            </a:r>
            <a:r>
              <a:rPr lang="tr-TR" sz="1200" dirty="0">
                <a:solidFill>
                  <a:srgbClr val="000099"/>
                </a:solidFill>
              </a:rPr>
              <a:t> Havzalarda yaşayan </a:t>
            </a:r>
            <a:r>
              <a:rPr lang="tr-TR" sz="1200" dirty="0">
                <a:solidFill>
                  <a:srgbClr val="C00000"/>
                </a:solidFill>
              </a:rPr>
              <a:t>halkın hayat kalitesinin ve refah seviyesinin yükseltilmesi.</a:t>
            </a:r>
            <a:r>
              <a:rPr lang="tr-TR" sz="1200" dirty="0">
                <a:solidFill>
                  <a:srgbClr val="000099"/>
                </a:solidFill>
              </a:rPr>
              <a:t> </a:t>
            </a:r>
          </a:p>
          <a:p>
            <a:pPr>
              <a:spcAft>
                <a:spcPts val="600"/>
              </a:spcAft>
            </a:pPr>
            <a:r>
              <a:rPr lang="tr-TR" sz="1200" dirty="0">
                <a:solidFill>
                  <a:srgbClr val="C00000"/>
                </a:solidFill>
              </a:rPr>
              <a:t>6-</a:t>
            </a:r>
            <a:r>
              <a:rPr lang="tr-TR" sz="1200" dirty="0">
                <a:solidFill>
                  <a:srgbClr val="000099"/>
                </a:solidFill>
              </a:rPr>
              <a:t> Havzalarda tabii kaynakların bozulumundan kaynaklanan </a:t>
            </a:r>
            <a:r>
              <a:rPr lang="tr-TR" sz="1200" dirty="0">
                <a:solidFill>
                  <a:srgbClr val="C00000"/>
                </a:solidFill>
              </a:rPr>
              <a:t>tabii afetler ve zararlarına karşı mücadele </a:t>
            </a:r>
            <a:r>
              <a:rPr lang="tr-TR" sz="1200" dirty="0">
                <a:solidFill>
                  <a:srgbClr val="000099"/>
                </a:solidFill>
              </a:rPr>
              <a:t>mekanizmalarının geliştirilmesi ve etkinleştirmesi.</a:t>
            </a:r>
          </a:p>
          <a:p>
            <a:r>
              <a:rPr lang="tr-TR" sz="1200" dirty="0">
                <a:solidFill>
                  <a:srgbClr val="C00000"/>
                </a:solidFill>
              </a:rPr>
              <a:t>7-</a:t>
            </a:r>
            <a:r>
              <a:rPr lang="tr-TR" sz="1200" dirty="0">
                <a:solidFill>
                  <a:srgbClr val="000099"/>
                </a:solidFill>
              </a:rPr>
              <a:t> Havza yönetimine </a:t>
            </a:r>
            <a:r>
              <a:rPr lang="tr-TR" sz="1200" dirty="0">
                <a:solidFill>
                  <a:srgbClr val="C00000"/>
                </a:solidFill>
              </a:rPr>
              <a:t>iklim değişikliğinin </a:t>
            </a:r>
            <a:r>
              <a:rPr lang="tr-TR" sz="1200" dirty="0">
                <a:solidFill>
                  <a:srgbClr val="000099"/>
                </a:solidFill>
              </a:rPr>
              <a:t>muhtemel etkilerinin ve bu etkilere uyumun dahil edilmesi ve </a:t>
            </a:r>
            <a:r>
              <a:rPr lang="tr-TR" sz="1200" dirty="0">
                <a:solidFill>
                  <a:srgbClr val="C00000"/>
                </a:solidFill>
              </a:rPr>
              <a:t>uyum</a:t>
            </a:r>
            <a:r>
              <a:rPr lang="tr-TR" sz="1200" dirty="0">
                <a:solidFill>
                  <a:srgbClr val="000099"/>
                </a:solidFill>
              </a:rPr>
              <a:t> mekanizmalarının geliştirilmes</a:t>
            </a:r>
            <a:r>
              <a:rPr lang="tr-TR" sz="1700" dirty="0">
                <a:solidFill>
                  <a:srgbClr val="000099"/>
                </a:solidFill>
              </a:rPr>
              <a:t>i.</a:t>
            </a:r>
          </a:p>
        </p:txBody>
      </p:sp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8"/>
            <a:ext cx="75009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HAVZA YÖNETİMİ </a:t>
            </a:r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t3.gstatic.com/images?q=tbn:ANd9GcQDz0tCfnNcee5BkRSnJ8L5Lt1Y4pPRfXQYEumpE2Wf9r7jTXZ3wO3dY0G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57950" y="928676"/>
            <a:ext cx="2466975" cy="18478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026" name="Picture 2" descr="C:\Users\user\AppData\Roaming\Microsoft\Windows\Network Shortcuts\DF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857238"/>
            <a:ext cx="2143125" cy="3600450"/>
          </a:xfrm>
          <a:prstGeom prst="rect">
            <a:avLst/>
          </a:prstGeom>
          <a:noFill/>
        </p:spPr>
      </p:pic>
      <p:pic>
        <p:nvPicPr>
          <p:cNvPr id="1027" name="Picture 3" descr="C:\Users\user\AppData\Roaming\Microsoft\Windows\Network Shortcuts\F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857238"/>
            <a:ext cx="3614747" cy="3546113"/>
          </a:xfrm>
          <a:prstGeom prst="rect">
            <a:avLst/>
          </a:prstGeom>
          <a:noFill/>
        </p:spPr>
      </p:pic>
      <p:pic>
        <p:nvPicPr>
          <p:cNvPr id="1028" name="Picture 4" descr="C:\Users\user\AppData\Roaming\Microsoft\Windows\Network Shortcuts\Mikrohavz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857502"/>
            <a:ext cx="2393822" cy="1571636"/>
          </a:xfrm>
          <a:prstGeom prst="rect">
            <a:avLst/>
          </a:prstGeom>
          <a:noFill/>
        </p:spPr>
      </p:pic>
      <p:pic>
        <p:nvPicPr>
          <p:cNvPr id="7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TEMA\df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85734"/>
            <a:ext cx="5715040" cy="4270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Süreç Nasıl İşleyecek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\AppData\Roaming\Microsoft\Windows\Network Shortcuts\süreç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57238"/>
            <a:ext cx="6377480" cy="3398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Ulusal Su Planı Hazırlanıyor !</a:t>
            </a:r>
            <a:endParaRPr lang="tr-TR" sz="3200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2192"/>
          <a:stretch>
            <a:fillRect/>
          </a:stretch>
        </p:blipFill>
        <p:spPr bwMode="auto">
          <a:xfrm>
            <a:off x="714348" y="1142990"/>
            <a:ext cx="2175852" cy="241063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428992" y="1428742"/>
            <a:ext cx="4929222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1400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Su yönetiminin tüm bileşenlerini esas alacak ve ülke politikalarını yansıtacak </a:t>
            </a:r>
            <a:r>
              <a:rPr lang="tr-TR" sz="1400" b="1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“Ulusal Su Planı” </a:t>
            </a:r>
            <a:r>
              <a:rPr lang="tr-TR" sz="1400" dirty="0" smtClean="0">
                <a:solidFill>
                  <a:srgbClr val="0000FF"/>
                </a:solidFill>
                <a:latin typeface="Verdana" pitchFamily="34" charset="0"/>
                <a:cs typeface="Times New Roman" pitchFamily="18" charset="0"/>
              </a:rPr>
              <a:t>hazırlanacak.</a:t>
            </a:r>
          </a:p>
          <a:p>
            <a:pPr algn="just"/>
            <a:endParaRPr lang="tr-TR" dirty="0" smtClean="0">
              <a:solidFill>
                <a:srgbClr val="0000FF"/>
              </a:solidFill>
              <a:latin typeface="Verdana" pitchFamily="34" charset="0"/>
              <a:cs typeface="Times New Roman" pitchFamily="18" charset="0"/>
            </a:endParaRPr>
          </a:p>
          <a:p>
            <a:pPr algn="just"/>
            <a:r>
              <a:rPr lang="tr-TR" sz="1400" b="1" dirty="0" smtClean="0">
                <a:solidFill>
                  <a:srgbClr val="0000FF"/>
                </a:solidFill>
                <a:latin typeface="Verdana" pitchFamily="34" charset="0"/>
              </a:rPr>
              <a:t>Ulusal su planı</a:t>
            </a:r>
          </a:p>
          <a:p>
            <a:pPr algn="just"/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MADDE 6- (1) Bakanlıkça, </a:t>
            </a:r>
            <a:r>
              <a:rPr lang="tr-TR" sz="1100" u="sng" dirty="0" smtClean="0">
                <a:solidFill>
                  <a:srgbClr val="0000FF"/>
                </a:solidFill>
                <a:latin typeface="Verdana" pitchFamily="34" charset="0"/>
              </a:rPr>
              <a:t>su kaynaklarının miktar ve kalite açısından mevcut ve  gelecekteki durumu dikkate alınarak</a:t>
            </a:r>
            <a:r>
              <a:rPr lang="tr-TR" sz="1100" b="1" dirty="0" smtClean="0">
                <a:solidFill>
                  <a:srgbClr val="0000FF"/>
                </a:solidFill>
                <a:latin typeface="Verdana" pitchFamily="34" charset="0"/>
              </a:rPr>
              <a:t>; sosyal, ekonomik ve ekolojik*</a:t>
            </a:r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 ihtiyaçları </a:t>
            </a:r>
            <a:r>
              <a:rPr lang="tr-TR" sz="1100" dirty="0" smtClean="0">
                <a:solidFill>
                  <a:srgbClr val="FF0000"/>
                </a:solidFill>
                <a:latin typeface="Verdana" pitchFamily="34" charset="0"/>
              </a:rPr>
              <a:t>(bu kavramlar arasında denge gözeterek)  </a:t>
            </a:r>
            <a:r>
              <a:rPr lang="tr-TR" sz="1100" dirty="0" smtClean="0">
                <a:solidFill>
                  <a:srgbClr val="0000FF"/>
                </a:solidFill>
                <a:latin typeface="Verdana" pitchFamily="34" charset="0"/>
              </a:rPr>
              <a:t>karşılayacak bir Ulusal Su Planı hazırlanır. Bu plan, Yüksek Planlama Kurulu kararı ile yürürlüğe girer ve  ihtiyaç olması durumunda güncellenir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.</a:t>
            </a:r>
          </a:p>
          <a:p>
            <a:pPr algn="just"/>
            <a:endParaRPr lang="tr-TR" dirty="0" smtClean="0">
              <a:solidFill>
                <a:srgbClr val="0000FF"/>
              </a:solidFill>
              <a:latin typeface="Verdana" pitchFamily="34" charset="0"/>
            </a:endParaRPr>
          </a:p>
          <a:p>
            <a:pPr algn="just"/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(*)</a:t>
            </a:r>
            <a:r>
              <a:rPr lang="tr-TR" dirty="0" smtClean="0">
                <a:solidFill>
                  <a:srgbClr val="0000FF"/>
                </a:solidFill>
                <a:latin typeface="Verdana" pitchFamily="34" charset="0"/>
              </a:rPr>
              <a:t> </a:t>
            </a:r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Bu hedefler arasında denge kurulması esasına dayalı kalkınma </a:t>
            </a:r>
            <a:r>
              <a:rPr lang="tr-TR" sz="1000" b="1" dirty="0" smtClean="0">
                <a:solidFill>
                  <a:srgbClr val="0000FF"/>
                </a:solidFill>
                <a:latin typeface="Verdana" pitchFamily="34" charset="0"/>
              </a:rPr>
              <a:t>“sürdürülebilir kalkınma” </a:t>
            </a:r>
            <a:r>
              <a:rPr lang="tr-TR" sz="1000" dirty="0" smtClean="0">
                <a:solidFill>
                  <a:srgbClr val="0000FF"/>
                </a:solidFill>
                <a:latin typeface="Verdana" pitchFamily="34" charset="0"/>
              </a:rPr>
              <a:t>dır </a:t>
            </a:r>
            <a:endParaRPr lang="tr-TR" sz="1000" dirty="0">
              <a:solidFill>
                <a:srgbClr val="0000FF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İspanya’da </a:t>
            </a:r>
            <a:r>
              <a:rPr lang="tr-TR" sz="32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 Nehir Havzası Yönetimi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7" name="Picture 3" descr="C:\Users\user\Desktop\EBRO RIVER BASIN\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928676"/>
            <a:ext cx="6003925" cy="3830637"/>
          </a:xfrm>
          <a:prstGeom prst="rect">
            <a:avLst/>
          </a:prstGeom>
          <a:noFill/>
        </p:spPr>
      </p:pic>
      <p:pic>
        <p:nvPicPr>
          <p:cNvPr id="8" name="Picture 2" descr="C:\Users\user\Desktop\EBRO RIVER BASIN\Resim2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928676"/>
            <a:ext cx="2193985" cy="1670048"/>
          </a:xfrm>
          <a:prstGeom prst="rect">
            <a:avLst/>
          </a:prstGeom>
          <a:noFill/>
        </p:spPr>
      </p:pic>
      <p:pic>
        <p:nvPicPr>
          <p:cNvPr id="21508" name="Picture 4" descr="C:\Users\user\Desktop\EBRO RIVER BASIN\Resim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714626"/>
            <a:ext cx="246598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err="1" smtClean="0"/>
              <a:t>Ebro</a:t>
            </a:r>
            <a:r>
              <a:rPr lang="tr-TR" sz="3200" dirty="0" smtClean="0"/>
              <a:t> ( İspanya) Nehir Havzası Yönetimi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0" name="Picture 2" descr="C:\Users\user\Desktop\EBRO RIVER BASIN\Resim7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90"/>
            <a:ext cx="4973121" cy="3398838"/>
          </a:xfrm>
          <a:prstGeom prst="rect">
            <a:avLst/>
          </a:prstGeom>
          <a:noFill/>
        </p:spPr>
      </p:pic>
      <p:pic>
        <p:nvPicPr>
          <p:cNvPr id="22531" name="Picture 3" descr="C:\Users\user\Desktop\EBRO RIVER BASIN\Resim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428742"/>
            <a:ext cx="3382676" cy="2533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uny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596" y="1125131"/>
            <a:ext cx="8229600" cy="3086100"/>
          </a:xfrm>
          <a:prstGeom prst="rect">
            <a:avLst/>
          </a:prstGeom>
          <a:ln/>
          <a:effectLst>
            <a:outerShdw blurRad="1270000" dist="50800" dir="5400000" algn="ctr" rotWithShape="0">
              <a:srgbClr val="000000"/>
            </a:outerShdw>
          </a:effectLst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C:\Users\user\Desktop\EBRO RIVER BASIN\Resim8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5" y="214296"/>
            <a:ext cx="3027007" cy="2143140"/>
          </a:xfrm>
          <a:prstGeom prst="rect">
            <a:avLst/>
          </a:prstGeom>
          <a:noFill/>
        </p:spPr>
      </p:pic>
      <p:pic>
        <p:nvPicPr>
          <p:cNvPr id="23555" name="Picture 3" descr="C:\Users\user\Desktop\EBRO RIVER BASIN\Resim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428874"/>
            <a:ext cx="3164724" cy="2333626"/>
          </a:xfrm>
          <a:prstGeom prst="rect">
            <a:avLst/>
          </a:prstGeom>
          <a:noFill/>
        </p:spPr>
      </p:pic>
      <p:pic>
        <p:nvPicPr>
          <p:cNvPr id="23558" name="Picture 6" descr="C:\Users\user\Desktop\EBRO RIVER BASIN\Resim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357568"/>
            <a:ext cx="1886437" cy="1414457"/>
          </a:xfrm>
          <a:prstGeom prst="rect">
            <a:avLst/>
          </a:prstGeom>
          <a:noFill/>
        </p:spPr>
      </p:pic>
      <p:pic>
        <p:nvPicPr>
          <p:cNvPr id="23559" name="Picture 7" descr="C:\Users\user\Desktop\EBRO RIVER BASIN\Resim1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357569"/>
            <a:ext cx="2071702" cy="1422510"/>
          </a:xfrm>
          <a:prstGeom prst="rect">
            <a:avLst/>
          </a:prstGeom>
          <a:noFill/>
        </p:spPr>
      </p:pic>
      <p:pic>
        <p:nvPicPr>
          <p:cNvPr id="11" name="Picture 2" descr="C:\Users\user\Desktop\EBRO RIVER BASIN\Resim14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3643306" y="214297"/>
            <a:ext cx="401726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457205" y="204787"/>
            <a:ext cx="3614729" cy="581013"/>
          </a:xfrm>
        </p:spPr>
        <p:txBody>
          <a:bodyPr/>
          <a:lstStyle/>
          <a:p>
            <a:r>
              <a:rPr lang="tr-TR" sz="2400" dirty="0" smtClean="0"/>
              <a:t>Su Konseyi  (93 Üyeli)</a:t>
            </a:r>
            <a:endParaRPr lang="tr-TR" sz="2400" dirty="0"/>
          </a:p>
        </p:txBody>
      </p:sp>
      <p:sp>
        <p:nvSpPr>
          <p:cNvPr id="17" name="16 Metin Yer Tutucusu"/>
          <p:cNvSpPr>
            <a:spLocks noGrp="1"/>
          </p:cNvSpPr>
          <p:nvPr>
            <p:ph type="body" sz="half" idx="2"/>
          </p:nvPr>
        </p:nvSpPr>
        <p:spPr>
          <a:xfrm>
            <a:off x="500034" y="1000114"/>
            <a:ext cx="3008313" cy="3808825"/>
          </a:xfrm>
        </p:spPr>
        <p:txBody>
          <a:bodyPr/>
          <a:lstStyle/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Çeşitli Bakanlıklardan 15  temsilci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Nehir havza Yönetiminden 5 temsilci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nehir Havzası içinde yer alan otonom yönetimlerinden 34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Yerel yönetim  kurumlarını temsilen  3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Su kullanıcılarını ,(</a:t>
            </a: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hidroenerji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üreticilerini,sulama  örgütleri, diğer su kullanan kuruluşları) </a:t>
            </a:r>
            <a:r>
              <a:rPr lang="tr-TR" sz="1200" b="1" dirty="0" err="1" smtClean="0">
                <a:latin typeface="Times New Roman" pitchFamily="18" charset="0"/>
                <a:cs typeface="Times New Roman" pitchFamily="18" charset="0"/>
              </a:rPr>
              <a:t>nı</a:t>
            </a: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 temsilen 32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Ziraat odalarını temsilen 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Çevre kuruluşlarını temsilen 2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İş adamları örgütünden 1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Sendikalardan 1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latin typeface="Times New Roman" pitchFamily="18" charset="0"/>
                <a:cs typeface="Times New Roman" pitchFamily="18" charset="0"/>
              </a:rPr>
              <a:t>Rekreasyon kullanıcılarını temsilen 2 gözlemci üye 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Nehri Havzasında 2000  su kullanıcı</a:t>
            </a:r>
          </a:p>
          <a:p>
            <a:pPr lvl="0">
              <a:buFont typeface="Arial" pitchFamily="34" charset="0"/>
              <a:buChar char="•"/>
            </a:pPr>
            <a:r>
              <a:rPr lang="tr-TR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Kuruluşu yer alıyor.</a:t>
            </a:r>
          </a:p>
          <a:p>
            <a:pPr lvl="0">
              <a:buFont typeface="Arial" pitchFamily="34" charset="0"/>
              <a:buChar char="•"/>
            </a:pPr>
            <a:endParaRPr lang="tr-TR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tr-TR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tr-TR" sz="1000" b="1" dirty="0" smtClean="0"/>
          </a:p>
          <a:p>
            <a:pPr lvl="0">
              <a:buFont typeface="Arial" pitchFamily="34" charset="0"/>
              <a:buChar char="•"/>
            </a:pPr>
            <a:endParaRPr lang="tr-TR" sz="1000" b="1" dirty="0" smtClean="0"/>
          </a:p>
          <a:p>
            <a:endParaRPr lang="tr-TR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C:\Users\user\Desktop\EBRO RIVER BASIN\Resim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053240"/>
            <a:ext cx="4643470" cy="3453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İspanya’da Bölgeler Arasında Su Gerilimi</a:t>
            </a:r>
            <a:endParaRPr lang="tr-TR" sz="2800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half" idx="1"/>
          </p:nvPr>
        </p:nvSpPr>
        <p:spPr>
          <a:xfrm>
            <a:off x="571472" y="785800"/>
            <a:ext cx="4038600" cy="3398044"/>
          </a:xfrm>
        </p:spPr>
        <p:txBody>
          <a:bodyPr/>
          <a:lstStyle/>
          <a:p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2001 yılında Ulusal Su Planına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nehrinden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havzalararası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su transferi  ilave edildi </a:t>
            </a:r>
          </a:p>
          <a:p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Katalonya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ve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Aragon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 yönetimleri bu projeye karşı çıktılar. Gösteriler başladı.</a:t>
            </a:r>
          </a:p>
          <a:p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2004 yılında iktidar değişince Ulusal Su Planını değiştirdi. </a:t>
            </a:r>
            <a:r>
              <a:rPr lang="tr-TR" sz="1400" dirty="0" err="1" smtClean="0">
                <a:latin typeface="Times New Roman" pitchFamily="18" charset="0"/>
                <a:cs typeface="Times New Roman" pitchFamily="18" charset="0"/>
              </a:rPr>
              <a:t>Ebro</a:t>
            </a:r>
            <a:r>
              <a:rPr lang="tr-TR" sz="1400" dirty="0" smtClean="0">
                <a:latin typeface="Times New Roman" pitchFamily="18" charset="0"/>
                <a:cs typeface="Times New Roman" pitchFamily="18" charset="0"/>
              </a:rPr>
              <a:t> nehrinden su transferi projesi yerine yeni bir su yönetimi benimsendi</a:t>
            </a:r>
          </a:p>
          <a:p>
            <a:pPr>
              <a:buNone/>
            </a:pPr>
            <a:r>
              <a:rPr lang="tr-TR" sz="1400" dirty="0" smtClean="0"/>
              <a:t> </a:t>
            </a:r>
          </a:p>
          <a:p>
            <a:endParaRPr lang="tr-TR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C:\Users\user\AppData\Roaming\Microsoft\Windows\Network Shortcuts\ebro tranfer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00694" y="785800"/>
            <a:ext cx="2145827" cy="1686007"/>
          </a:xfrm>
          <a:prstGeom prst="rect">
            <a:avLst/>
          </a:prstGeom>
          <a:noFill/>
        </p:spPr>
      </p:pic>
      <p:pic>
        <p:nvPicPr>
          <p:cNvPr id="21507" name="Picture 3" descr="C:\Users\user\AppData\Roaming\Microsoft\Windows\Network Shortcuts\ispany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571750"/>
            <a:ext cx="2314578" cy="1869683"/>
          </a:xfrm>
          <a:prstGeom prst="rect">
            <a:avLst/>
          </a:prstGeom>
          <a:noFill/>
        </p:spPr>
      </p:pic>
      <p:pic>
        <p:nvPicPr>
          <p:cNvPr id="21508" name="Picture 4" descr="C:\Users\user\AppData\Roaming\Microsoft\Windows\Network Shortcuts\Ulusal Su Planı ispany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2428874"/>
            <a:ext cx="3143272" cy="21148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57158" y="1142972"/>
            <a:ext cx="4038600" cy="4000528"/>
          </a:xfrm>
        </p:spPr>
        <p:txBody>
          <a:bodyPr/>
          <a:lstStyle/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Hükümet  bölge için yeni su yönetimi planında (AGUA) su transferi yerine deniz suyu arıtımı tesisleri  önerdi. Bu tesislerin çevre ye daha duyarlı olduğunu düşünerek  bu kararı aldı.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Ancak deniz suyu arıtma tesisleri de  en az diğeri kadar ekosisteme zarar verdi.2004 yılında ulusal Su Planında değişiklik yapıldı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Su ihtiyacı olan bölgede suyun geri kazanımı,suyun verimli kullanımı ve su temini altyapısında yenileme yapılarak sorun çözülmeye çalışıldı.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Su transferi projesinin maliyeti 4,3 milyar Euro,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AGUA yeni  su yönetimi planının maliyeti ise 3,9 Milyar Euro oldu.</a:t>
            </a:r>
          </a:p>
          <a:p>
            <a:r>
              <a:rPr lang="tr-TR" sz="1200" dirty="0" smtClean="0">
                <a:latin typeface="Times New Roman" pitchFamily="18" charset="0"/>
                <a:cs typeface="Times New Roman" pitchFamily="18" charset="0"/>
              </a:rPr>
              <a:t>AGUA kapsamında 8 deniz suyu arıtma tesisinden sadece 1 tanesi inşa edildi. O da yaklaşık %45  kapasiteyle çalışıyor. ( 3 milyon m3 /yıl) </a:t>
            </a:r>
            <a:endParaRPr lang="tr-T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AppData\Roaming\Microsoft\Windows\Network Shortcuts\s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85734"/>
            <a:ext cx="4038600" cy="1762385"/>
          </a:xfrm>
          <a:prstGeom prst="rect">
            <a:avLst/>
          </a:prstGeom>
          <a:noFill/>
        </p:spPr>
      </p:pic>
      <p:pic>
        <p:nvPicPr>
          <p:cNvPr id="6" name="6 Imagen" descr="mapaDesal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84"/>
            <a:ext cx="2376503" cy="246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457200" y="208362"/>
            <a:ext cx="8229600" cy="854869"/>
          </a:xfrm>
        </p:spPr>
        <p:txBody>
          <a:bodyPr/>
          <a:lstStyle/>
          <a:p>
            <a:r>
              <a:rPr lang="tr-TR" sz="2800" b="1" dirty="0" smtClean="0"/>
              <a:t>İspanya’da Bölgeler Arasında Su Gerilimi</a:t>
            </a:r>
            <a:br>
              <a:rPr lang="tr-TR" sz="2800" b="1" dirty="0" smtClean="0"/>
            </a:br>
            <a:r>
              <a:rPr lang="tr-TR" sz="2800" b="1" dirty="0" smtClean="0"/>
              <a:t>Yeni Su Yönetim Planı </a:t>
            </a:r>
            <a:endParaRPr lang="tr-TR" sz="2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214296"/>
            <a:ext cx="5357850" cy="854869"/>
          </a:xfrm>
        </p:spPr>
        <p:txBody>
          <a:bodyPr/>
          <a:lstStyle/>
          <a:p>
            <a:r>
              <a:rPr lang="tr-TR" sz="2800" b="1" dirty="0" smtClean="0"/>
              <a:t>Suyun arıtılarak tekrar kullanımı </a:t>
            </a:r>
            <a:endParaRPr lang="tr-TR" sz="2800" b="1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28596" y="714362"/>
            <a:ext cx="4038600" cy="3812394"/>
          </a:xfrm>
        </p:spPr>
        <p:txBody>
          <a:bodyPr/>
          <a:lstStyle/>
          <a:p>
            <a:r>
              <a:rPr lang="tr-TR" sz="1600" dirty="0" smtClean="0"/>
              <a:t>2009 yılında arıtılan toplam su: 625 milyon m3/yıl </a:t>
            </a:r>
          </a:p>
          <a:p>
            <a:r>
              <a:rPr lang="tr-TR" sz="1800" dirty="0" smtClean="0"/>
              <a:t>Kullanılan 145 milyon m3/yıl</a:t>
            </a:r>
          </a:p>
          <a:p>
            <a:r>
              <a:rPr lang="tr-TR" sz="1800" dirty="0" smtClean="0"/>
              <a:t>İlave kapasite 312 milyon m3 /yıl </a:t>
            </a:r>
          </a:p>
          <a:p>
            <a:r>
              <a:rPr lang="tr-TR" sz="1600" dirty="0" smtClean="0"/>
              <a:t>Bölgenin toplam sulama suyu ihtiyacı: 3 milyar m3/yıl</a:t>
            </a:r>
            <a:endParaRPr lang="tr-TR" sz="1600" dirty="0"/>
          </a:p>
        </p:txBody>
      </p:sp>
      <p:pic>
        <p:nvPicPr>
          <p:cNvPr id="5" name="9 Imagen" descr="mapaReu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14362"/>
            <a:ext cx="3571868" cy="3706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6667" t="3944" r="7500" b="4027"/>
          <a:stretch>
            <a:fillRect/>
          </a:stretch>
        </p:blipFill>
        <p:spPr bwMode="auto">
          <a:xfrm>
            <a:off x="857224" y="2497503"/>
            <a:ext cx="3000377" cy="203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ÇERÇEVE SU YASASI  </a:t>
            </a:r>
            <a:r>
              <a:rPr lang="tr-TR" sz="3200" dirty="0" err="1" smtClean="0"/>
              <a:t>TBMM’inde</a:t>
            </a:r>
            <a:r>
              <a:rPr lang="tr-TR" sz="3200" dirty="0" smtClean="0"/>
              <a:t>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6" name="Picture 2" descr="C:\Users\user\AppData\Roaming\Microsoft\Windows\Network Shortcuts\adasa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928676"/>
            <a:ext cx="5357850" cy="3436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8876"/>
          </a:xfrm>
        </p:spPr>
        <p:txBody>
          <a:bodyPr/>
          <a:lstStyle/>
          <a:p>
            <a:r>
              <a:rPr lang="tr-TR" sz="3200" dirty="0" smtClean="0"/>
              <a:t>Ücretlendirme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2530" name="Picture 2" descr="C:\Users\user\AppData\Roaming\Microsoft\Windows\Network Shortcuts\dfdfdf.png"/>
          <p:cNvPicPr>
            <a:picLocks noChangeAspect="1" noChangeArrowheads="1"/>
          </p:cNvPicPr>
          <p:nvPr/>
        </p:nvPicPr>
        <p:blipFill>
          <a:blip r:embed="rId2"/>
          <a:srcRect l="641"/>
          <a:stretch>
            <a:fillRect/>
          </a:stretch>
        </p:blipFill>
        <p:spPr bwMode="auto">
          <a:xfrm>
            <a:off x="1186902" y="642924"/>
            <a:ext cx="6814122" cy="3777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AppData\Roaming\Microsoft\Windows\Network Shortcuts\ghg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7172"/>
            <a:ext cx="4924423" cy="4258230"/>
          </a:xfrm>
          <a:prstGeom prst="rect">
            <a:avLst/>
          </a:prstGeom>
          <a:noFill/>
        </p:spPr>
      </p:pic>
      <p:pic>
        <p:nvPicPr>
          <p:cNvPr id="5" name="Picture 2" descr="C:\Users\user\Desktop\gaziantep saç ekim merkezileri.jpg"/>
          <p:cNvPicPr>
            <a:picLocks noChangeAspect="1" noChangeArrowheads="1"/>
          </p:cNvPicPr>
          <p:nvPr/>
        </p:nvPicPr>
        <p:blipFill>
          <a:blip r:embed="rId3"/>
          <a:srcRect l="5994" r="20507"/>
          <a:stretch>
            <a:fillRect/>
          </a:stretch>
        </p:blipFill>
        <p:spPr bwMode="auto">
          <a:xfrm>
            <a:off x="5786446" y="928676"/>
            <a:ext cx="2908584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İl idari sınırları ve Havza Sınırları</a:t>
            </a:r>
            <a:endParaRPr lang="tr-TR" sz="3600" dirty="0"/>
          </a:p>
        </p:txBody>
      </p:sp>
      <p:pic>
        <p:nvPicPr>
          <p:cNvPr id="4" name="Picture 2" descr="C:\Users\user\Documents\MASAÜSTÜ 1\SU YÖN.ENSTİTÜSÜ GENEL DOSYA\türkiye haritası-akarsu havzas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9783" b="21555"/>
          <a:stretch>
            <a:fillRect/>
          </a:stretch>
        </p:blipFill>
        <p:spPr bwMode="auto">
          <a:xfrm>
            <a:off x="571472" y="857238"/>
            <a:ext cx="7422911" cy="3730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Havza Yönetim Heyetleri </a:t>
            </a:r>
            <a:endParaRPr lang="tr-TR" sz="3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6601"/>
          <a:stretch>
            <a:fillRect/>
          </a:stretch>
        </p:blipFill>
        <p:spPr bwMode="auto">
          <a:xfrm>
            <a:off x="285720" y="857238"/>
            <a:ext cx="3593317" cy="354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TEMA\dfg.png"/>
          <p:cNvPicPr>
            <a:picLocks noChangeAspect="1" noChangeArrowheads="1"/>
          </p:cNvPicPr>
          <p:nvPr/>
        </p:nvPicPr>
        <p:blipFill>
          <a:blip r:embed="rId4"/>
          <a:srcRect t="29361"/>
          <a:stretch>
            <a:fillRect/>
          </a:stretch>
        </p:blipFill>
        <p:spPr bwMode="auto">
          <a:xfrm>
            <a:off x="4000496" y="1285866"/>
            <a:ext cx="4786346" cy="2526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298"/>
            <a:ext cx="8229600" cy="854869"/>
          </a:xfrm>
        </p:spPr>
        <p:txBody>
          <a:bodyPr/>
          <a:lstStyle/>
          <a:p>
            <a:pPr algn="ctr"/>
            <a:r>
              <a:rPr lang="tr-TR" sz="3200" b="1" dirty="0" smtClean="0"/>
              <a:t>SU YÖNETİMİ </a:t>
            </a:r>
            <a:endParaRPr lang="tr-TR" sz="3200" b="1" dirty="0"/>
          </a:p>
        </p:txBody>
      </p:sp>
      <p:pic>
        <p:nvPicPr>
          <p:cNvPr id="2662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2 Metin kutusu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357158" y="1571618"/>
            <a:ext cx="8229600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Toplumun bütün kesimlerinin taleplerini dikkate alarak, su kaynaklarının optimum faydalı kullanımlarını sağlayacak ve olumsuz etkilerini kontrol altına alacak </a:t>
            </a:r>
            <a:r>
              <a:rPr lang="tr-TR" sz="2400" b="1" dirty="0">
                <a:solidFill>
                  <a:srgbClr val="FF0000"/>
                </a:solidFill>
                <a:latin typeface="Calibri" pitchFamily="34" charset="0"/>
              </a:rPr>
              <a:t>planlama, koordinasyon, organizasyon, izleme, denetim ve yaptırım</a:t>
            </a:r>
            <a:r>
              <a:rPr lang="tr-TR" sz="2400" dirty="0">
                <a:solidFill>
                  <a:srgbClr val="0000FF"/>
                </a:solidFill>
                <a:latin typeface="Calibri" pitchFamily="34" charset="0"/>
              </a:rPr>
              <a:t> faaliyetlerinin bütünüdür. </a:t>
            </a:r>
          </a:p>
          <a:p>
            <a:pPr algn="ctr"/>
            <a:endParaRPr lang="tr-TR" sz="2800" dirty="0">
              <a:solidFill>
                <a:srgbClr val="0000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1800" dirty="0" err="1" smtClean="0"/>
              <a:t>Bütünşehir</a:t>
            </a:r>
            <a:r>
              <a:rPr lang="tr-TR" sz="1800" dirty="0" smtClean="0"/>
              <a:t> Belediye Sınırları-İl Sınırları- Havza Sınırları –DSİ Bölge Sınırları </a:t>
            </a:r>
            <a:endParaRPr lang="tr-TR" sz="1800" dirty="0"/>
          </a:p>
        </p:txBody>
      </p:sp>
      <p:pic>
        <p:nvPicPr>
          <p:cNvPr id="5" name="Picture 5" descr="P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6"/>
            <a:ext cx="469857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user\Desktop\32130.jpg"/>
          <p:cNvPicPr>
            <a:picLocks noChangeAspect="1" noChangeArrowheads="1"/>
          </p:cNvPicPr>
          <p:nvPr/>
        </p:nvPicPr>
        <p:blipFill>
          <a:blip r:embed="rId3"/>
          <a:srcRect l="19206" r="17349"/>
          <a:stretch>
            <a:fillRect/>
          </a:stretch>
        </p:blipFill>
        <p:spPr bwMode="auto">
          <a:xfrm>
            <a:off x="5429256" y="2571750"/>
            <a:ext cx="3429024" cy="1949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C:\Users\ALTUNKAYA\Desktop\Başlıksız-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928676"/>
            <a:ext cx="3807968" cy="1676479"/>
          </a:xfrm>
          <a:prstGeom prst="rect">
            <a:avLst/>
          </a:prstGeom>
          <a:ln>
            <a:noFill/>
          </a:ln>
          <a:effectLst>
            <a:outerShdw blurRad="317500" dist="177800" dir="4800000" sx="101000" sy="101000" algn="tl" rotWithShape="0">
              <a:schemeClr val="tx1">
                <a:alpha val="66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DSİ Bölge Müdürlüğü Sınırları </a:t>
            </a:r>
            <a:endParaRPr lang="tr-TR" sz="3200" dirty="0"/>
          </a:p>
        </p:txBody>
      </p:sp>
      <p:pic>
        <p:nvPicPr>
          <p:cNvPr id="4" name="12 İçerik Yer Tutucusu" descr="C:\Users\user\Desktop\dsi bölge müdürlüğü ve iller haritası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80"/>
            <a:ext cx="492922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TEMA\dfg.png"/>
          <p:cNvPicPr>
            <a:picLocks noChangeAspect="1" noChangeArrowheads="1"/>
          </p:cNvPicPr>
          <p:nvPr/>
        </p:nvPicPr>
        <p:blipFill>
          <a:blip r:embed="rId3"/>
          <a:srcRect t="29361"/>
          <a:stretch>
            <a:fillRect/>
          </a:stretch>
        </p:blipFill>
        <p:spPr bwMode="auto">
          <a:xfrm>
            <a:off x="5286380" y="1643056"/>
            <a:ext cx="3654455" cy="1928826"/>
          </a:xfrm>
          <a:prstGeom prst="rect">
            <a:avLst/>
          </a:prstGeom>
          <a:noFill/>
        </p:spPr>
      </p:pic>
      <p:pic>
        <p:nvPicPr>
          <p:cNvPr id="6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Havza Bölgeleri ?</a:t>
            </a:r>
            <a:endParaRPr lang="tr-TR" dirty="0"/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357172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C:\Users\user\AppData\Roaming\Microsoft\Windows\Network Shortcuts\havza bölgesi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071552"/>
            <a:ext cx="4877481" cy="333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4869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sz="3200" dirty="0" smtClean="0"/>
              <a:t>YENİ SU YÖNETİMİ </a:t>
            </a:r>
            <a:endParaRPr lang="tr-TR" sz="3200" dirty="0"/>
          </a:p>
        </p:txBody>
      </p:sp>
      <p:pic>
        <p:nvPicPr>
          <p:cNvPr id="12290" name="Picture 2" descr="C:\Users\user\Desktop\YENİ SU YÖNETİMİ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7" y="695718"/>
            <a:ext cx="8429683" cy="4447782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smtClean="0"/>
              <a:t>YENİ SU YÖNETİMİ </a:t>
            </a:r>
            <a:endParaRPr lang="tr-TR" sz="2800" dirty="0"/>
          </a:p>
        </p:txBody>
      </p:sp>
      <p:pic>
        <p:nvPicPr>
          <p:cNvPr id="13314" name="Picture 2" descr="C:\Users\user\Desktop\YENİ HAVZA YÖNETİMİ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50082"/>
            <a:ext cx="7786742" cy="4083536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</a:t>
            </a:r>
            <a:r>
              <a:rPr lang="tr-TR" dirty="0" smtClean="0"/>
              <a:t>azı öneriler 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00" dirty="0" smtClean="0"/>
              <a:t>Su yönetiminde katılımcılık  esasının uygulanabilmesi için paydaşlardan özellikle su kullanıcı örgütlerinin </a:t>
            </a:r>
            <a:r>
              <a:rPr lang="tr-TR" sz="1600" u="sng" dirty="0" smtClean="0"/>
              <a:t>kurumsal  yapılarının  </a:t>
            </a:r>
            <a:r>
              <a:rPr lang="tr-TR" sz="1600" dirty="0" smtClean="0"/>
              <a:t>güçlendirilmesi  ve /veya</a:t>
            </a:r>
          </a:p>
          <a:p>
            <a:r>
              <a:rPr lang="tr-TR" sz="1600" dirty="0" smtClean="0"/>
              <a:t>Sulama Hizmetleri Yönetiminde  en verimli hizmet sunum modelinin tespit edilmesi </a:t>
            </a:r>
            <a:endParaRPr lang="tr-TR" sz="1600" dirty="0" smtClean="0"/>
          </a:p>
          <a:p>
            <a:r>
              <a:rPr lang="tr-TR" sz="1600" dirty="0" smtClean="0"/>
              <a:t>Su yasasında,  hazırlanacak  olan  </a:t>
            </a:r>
            <a:r>
              <a:rPr lang="tr-TR" sz="1600" u="sng" dirty="0" smtClean="0"/>
              <a:t>“Ulusal Su Planı “ </a:t>
            </a:r>
            <a:r>
              <a:rPr lang="tr-TR" sz="1600" u="sng" dirty="0" err="1" smtClean="0"/>
              <a:t>nın</a:t>
            </a:r>
            <a:r>
              <a:rPr lang="tr-TR" sz="1600" u="sng" dirty="0" smtClean="0"/>
              <a:t> TEMEL </a:t>
            </a:r>
            <a:r>
              <a:rPr lang="tr-TR" sz="1600" u="sng" dirty="0" err="1" smtClean="0"/>
              <a:t>İLKELERİ</a:t>
            </a:r>
            <a:r>
              <a:rPr lang="tr-TR" sz="1600" dirty="0" err="1" smtClean="0"/>
              <a:t>’nin</a:t>
            </a:r>
            <a:r>
              <a:rPr lang="tr-TR" sz="1600" dirty="0" smtClean="0"/>
              <a:t> daha açık bir şekilde yer alması</a:t>
            </a:r>
          </a:p>
          <a:p>
            <a:r>
              <a:rPr lang="tr-TR" sz="1600" dirty="0" smtClean="0"/>
              <a:t>Havza Yönetim Planları’nın bu temel ilkelere göre hazırlanması </a:t>
            </a:r>
          </a:p>
          <a:p>
            <a:r>
              <a:rPr lang="tr-TR" sz="1600" dirty="0" smtClean="0"/>
              <a:t>Su yönetiminde </a:t>
            </a:r>
            <a:r>
              <a:rPr lang="tr-TR" sz="1600" u="sng" dirty="0" smtClean="0"/>
              <a:t>“ Uyumlaştırılmış Entegre Yönetim” </a:t>
            </a:r>
            <a:r>
              <a:rPr lang="tr-TR" sz="1600" dirty="0" smtClean="0"/>
              <a:t>e geçiş  dikkate alınarak su yönetimi yapan kurumların görev yetki ve sorumluluklarındaki çakışmaların önlenmesi</a:t>
            </a:r>
          </a:p>
          <a:p>
            <a:r>
              <a:rPr lang="tr-TR" sz="1600" dirty="0" smtClean="0"/>
              <a:t>Bu kurumların bilgi ,deneyim ve donanımlarından yararlanıp SU YÖNETİMİNDEKİ BU GEÇİŞ DÖNEMİNİ  daha sağlıklı yürütebilmek  için </a:t>
            </a:r>
            <a:r>
              <a:rPr lang="tr-TR" sz="1600" u="sng" dirty="0" smtClean="0"/>
              <a:t>“üniversite-kamu kurumları- paydaşların” birlikte yürütecekleri  PROJE  </a:t>
            </a:r>
            <a:r>
              <a:rPr lang="tr-TR" sz="1600" dirty="0" err="1" smtClean="0"/>
              <a:t>lerin</a:t>
            </a:r>
            <a:r>
              <a:rPr lang="tr-TR" sz="1600" dirty="0" smtClean="0"/>
              <a:t> artması </a:t>
            </a:r>
          </a:p>
          <a:p>
            <a:endParaRPr lang="tr-TR" sz="1600" dirty="0"/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321455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89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2"/>
            <a:ext cx="9144000" cy="5186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BELİRSİZLİK ARTIYOR 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Brush Script MT" pitchFamily="66" charset="0"/>
              </a:rPr>
              <a:t> </a:t>
            </a:r>
            <a:endParaRPr lang="tr-TR" dirty="0" smtClean="0">
              <a:latin typeface="Brush Script MT" pitchFamily="66" charset="0"/>
            </a:endParaRPr>
          </a:p>
          <a:p>
            <a:pPr>
              <a:buNone/>
            </a:pPr>
            <a:endParaRPr lang="tr-TR" sz="3200" dirty="0" smtClean="0">
              <a:solidFill>
                <a:schemeClr val="tx2"/>
              </a:solidFill>
              <a:latin typeface="Brush Script MT" pitchFamily="66" charset="0"/>
            </a:endParaRPr>
          </a:p>
          <a:p>
            <a:pPr>
              <a:buNone/>
            </a:pPr>
            <a:r>
              <a:rPr lang="tr-TR" sz="3200" dirty="0" smtClean="0">
                <a:solidFill>
                  <a:schemeClr val="tx2"/>
                </a:solidFill>
                <a:latin typeface="Brush Script MT" pitchFamily="66" charset="0"/>
              </a:rPr>
              <a:t>Nasıl </a:t>
            </a:r>
            <a:r>
              <a:rPr lang="tr-TR" sz="3200" dirty="0" smtClean="0">
                <a:solidFill>
                  <a:schemeClr val="tx2"/>
                </a:solidFill>
                <a:latin typeface="Brush Script MT" pitchFamily="66" charset="0"/>
              </a:rPr>
              <a:t>bir gelecek bizi bekliyor ?</a:t>
            </a:r>
            <a:endParaRPr lang="tr-TR" dirty="0" smtClean="0">
              <a:latin typeface="Brush Script MT" pitchFamily="66" charset="0"/>
            </a:endParaRPr>
          </a:p>
          <a:p>
            <a:pPr>
              <a:buNone/>
            </a:pPr>
            <a:r>
              <a:rPr lang="tr-TR" dirty="0" smtClean="0">
                <a:latin typeface="Brush Script MT" pitchFamily="66" charset="0"/>
              </a:rPr>
              <a:t>     </a:t>
            </a: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>Su Yönetiminde gelecek öngörülebilir mi ?</a:t>
            </a:r>
          </a:p>
          <a:p>
            <a:endParaRPr lang="tr-TR" sz="3600" dirty="0" smtClean="0">
              <a:solidFill>
                <a:schemeClr val="tx2"/>
              </a:solidFill>
              <a:latin typeface="Brush Script MT" pitchFamily="66" charset="0"/>
            </a:endParaRPr>
          </a:p>
          <a:p>
            <a:pPr>
              <a:buNone/>
            </a:pP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>                           </a:t>
            </a:r>
            <a:endParaRPr lang="tr-TR" sz="3600" dirty="0">
              <a:solidFill>
                <a:schemeClr val="tx2"/>
              </a:solidFill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789385"/>
            <a:ext cx="8229600" cy="85725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56323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6435"/>
            <a:ext cx="9144000" cy="5189935"/>
          </a:xfrm>
          <a:noFill/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>
            <a:off x="2786050" y="857238"/>
            <a:ext cx="7358062" cy="2262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tr-TR" sz="90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r>
              <a:rPr lang="tr-TR" sz="3600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</a:t>
            </a:r>
            <a:r>
              <a:rPr lang="tr-TR" sz="3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 </a:t>
            </a:r>
            <a:r>
              <a:rPr lang="tr-TR" sz="3600" dirty="0" err="1" smtClean="0">
                <a:solidFill>
                  <a:srgbClr val="00B050"/>
                </a:solidFill>
                <a:latin typeface="Brush Script MT" pitchFamily="66" charset="0"/>
              </a:rPr>
              <a:t>Gelecegini</a:t>
            </a:r>
            <a:r>
              <a:rPr lang="tr-TR" sz="3600" dirty="0" smtClean="0">
                <a:solidFill>
                  <a:srgbClr val="00B050"/>
                </a:solidFill>
                <a:latin typeface="Brush Script MT" pitchFamily="66" charset="0"/>
              </a:rPr>
              <a:t>  öngörebilmenin</a:t>
            </a:r>
          </a:p>
          <a:p>
            <a:pPr>
              <a:defRPr/>
            </a:pPr>
            <a:r>
              <a:rPr lang="tr-TR" sz="3600" dirty="0" smtClean="0">
                <a:solidFill>
                  <a:srgbClr val="00B050"/>
                </a:solidFill>
                <a:latin typeface="Brush Script MT" pitchFamily="66" charset="0"/>
              </a:rPr>
              <a:t>                    en </a:t>
            </a:r>
            <a:r>
              <a:rPr lang="tr-TR" sz="3600" dirty="0">
                <a:solidFill>
                  <a:srgbClr val="00B050"/>
                </a:solidFill>
                <a:latin typeface="Brush Script MT" pitchFamily="66" charset="0"/>
              </a:rPr>
              <a:t>iyi yolu</a:t>
            </a:r>
            <a:r>
              <a:rPr lang="tr-TR" sz="4800" dirty="0">
                <a:solidFill>
                  <a:srgbClr val="00B050"/>
                </a:solidFill>
                <a:latin typeface="Brush Script MT" pitchFamily="66" charset="0"/>
              </a:rPr>
              <a:t>; </a:t>
            </a:r>
            <a:r>
              <a:rPr lang="tr-TR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ush Script MT" pitchFamily="66" charset="0"/>
              </a:rPr>
              <a:t/>
            </a:r>
            <a:br>
              <a:rPr lang="tr-TR" sz="4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ush Script MT" pitchFamily="66" charset="0"/>
              </a:rPr>
            </a:br>
            <a:endParaRPr lang="tr-TR" sz="4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2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KULIBL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8588"/>
            <a:ext cx="9144000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Rectangle 3"/>
          <p:cNvSpPr>
            <a:spLocks noGrp="1" noChangeArrowheads="1"/>
          </p:cNvSpPr>
          <p:nvPr>
            <p:ph type="ctrTitle" idx="4294967295"/>
          </p:nvPr>
        </p:nvSpPr>
        <p:spPr>
          <a:xfrm rot="20318181">
            <a:off x="2306920" y="784785"/>
            <a:ext cx="4643470" cy="1775228"/>
          </a:xfrm>
        </p:spPr>
        <p:txBody>
          <a:bodyPr anchor="ctr"/>
          <a:lstStyle/>
          <a:p>
            <a:r>
              <a:rPr lang="tr-TR" sz="5400" dirty="0" smtClean="0">
                <a:solidFill>
                  <a:srgbClr val="00B050"/>
                </a:solidFill>
                <a:latin typeface="Freestyle Script" pitchFamily="66" charset="0"/>
              </a:rPr>
              <a:t> </a:t>
            </a:r>
            <a:r>
              <a:rPr lang="tr-TR" sz="4800" dirty="0" smtClean="0">
                <a:solidFill>
                  <a:srgbClr val="00B050"/>
                </a:solidFill>
                <a:latin typeface="Freestyle Script" pitchFamily="66" charset="0"/>
              </a:rPr>
              <a:t>Onu yaratmaktır</a:t>
            </a:r>
            <a:r>
              <a:rPr lang="tr-TR" sz="4800" dirty="0" smtClean="0">
                <a:solidFill>
                  <a:srgbClr val="00B050"/>
                </a:solidFill>
                <a:latin typeface="Rockwell" pitchFamily="18" charset="0"/>
              </a:rPr>
              <a:t>!</a:t>
            </a:r>
            <a:endParaRPr lang="tr-TR" sz="4800" dirty="0">
              <a:solidFill>
                <a:srgbClr val="00B050"/>
              </a:solidFill>
              <a:latin typeface="Rockwell" pitchFamily="18" charset="0"/>
            </a:endParaRP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5" y="4462463"/>
            <a:ext cx="29876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tr-TR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55BBFF"/>
                  </a:outerShdw>
                </a:cont>
                <a:cont type="tree" name="">
                  <a:effect ref="fillLine"/>
                  <a:outerShdw dist="38100" dir="2700000" algn="tl">
                    <a:srgbClr val="003E68"/>
                  </a:outerShdw>
                </a:cont>
                <a:effect ref="fillLine"/>
              </a:effectDag>
              <a:latin typeface="Papyrus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2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Su Kaynakları Yönetimi: AB yaklaşımı </a:t>
            </a:r>
            <a:endParaRPr lang="tr-TR" sz="3600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428596" y="857238"/>
            <a:ext cx="4038600" cy="3398044"/>
          </a:xfrm>
        </p:spPr>
        <p:txBody>
          <a:bodyPr/>
          <a:lstStyle/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AB , Aralık 2000’de  yürürlüğe giren Su Çerçeve Direktifi (SÇD) </a:t>
            </a:r>
            <a:r>
              <a:rPr lang="tr-TR" sz="1200" dirty="0" smtClean="0">
                <a:solidFill>
                  <a:srgbClr val="FF0000"/>
                </a:solidFill>
                <a:latin typeface="Calibri" pitchFamily="34" charset="0"/>
              </a:rPr>
              <a:t>ile bütüncül havza temelli yönetim yaklaşımını </a:t>
            </a: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benimsediğini ilan etmiştir. </a:t>
            </a:r>
          </a:p>
          <a:p>
            <a:pPr algn="just"/>
            <a:r>
              <a:rPr lang="tr-TR" sz="1200" dirty="0" err="1" smtClean="0">
                <a:solidFill>
                  <a:srgbClr val="0000FF"/>
                </a:solidFill>
                <a:latin typeface="Calibri" pitchFamily="34" charset="0"/>
              </a:rPr>
              <a:t>SÇD’nin</a:t>
            </a: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 amacı;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kıta içi suların,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geçiş sularının,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 kıyı sularının,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yeraltı sularının,	 </a:t>
            </a:r>
          </a:p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bütüncül  anlayışla korunmasına yönelik 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Havzada yapılan kalkınma planları,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Mekansal planlamalar ve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Arazi kullanım planları</a:t>
            </a:r>
          </a:p>
          <a:p>
            <a:pPr marL="2171700" lvl="4" indent="-342900" algn="just">
              <a:buFont typeface="Arial" pitchFamily="34" charset="0"/>
              <a:buChar char="•"/>
            </a:pPr>
            <a:r>
              <a:rPr lang="tr-TR" sz="1200" i="1" dirty="0" smtClean="0">
                <a:solidFill>
                  <a:srgbClr val="0000FF"/>
                </a:solidFill>
                <a:latin typeface="Calibri" pitchFamily="34" charset="0"/>
              </a:rPr>
              <a:t>Sürdürülebilir kalkınma programları </a:t>
            </a:r>
          </a:p>
          <a:p>
            <a:pPr algn="just"/>
            <a:endParaRPr lang="tr-TR" sz="1200" i="1" dirty="0" smtClean="0">
              <a:solidFill>
                <a:srgbClr val="0000FF"/>
              </a:solidFill>
              <a:latin typeface="Calibri" pitchFamily="34" charset="0"/>
            </a:endParaRPr>
          </a:p>
          <a:p>
            <a:pPr algn="just"/>
            <a:r>
              <a:rPr lang="tr-TR" sz="1200" dirty="0" smtClean="0">
                <a:solidFill>
                  <a:srgbClr val="0000FF"/>
                </a:solidFill>
                <a:latin typeface="Calibri" pitchFamily="34" charset="0"/>
              </a:rPr>
              <a:t>ile uyum içerisinde bir çerçeve oluşturmak ve çevresel hedefler oluşturmaktır.</a:t>
            </a:r>
          </a:p>
          <a:p>
            <a:endParaRPr lang="tr-TR" sz="1100" dirty="0"/>
          </a:p>
        </p:txBody>
      </p:sp>
      <p:pic>
        <p:nvPicPr>
          <p:cNvPr id="1026" name="Picture 2" descr="C:\Users\user\Desktop\vis_water-framework-directiv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285866"/>
            <a:ext cx="3310351" cy="2857520"/>
          </a:xfrm>
          <a:prstGeom prst="rect">
            <a:avLst/>
          </a:prstGeom>
          <a:noFill/>
        </p:spPr>
      </p:pic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789385"/>
            <a:ext cx="8229600" cy="857250"/>
          </a:xfrm>
        </p:spPr>
        <p:txBody>
          <a:bodyPr anchor="ctr" anchorCtr="1"/>
          <a:lstStyle/>
          <a:p>
            <a:r>
              <a:rPr lang="tr-TR" sz="3000">
                <a:latin typeface="Times New Roman" pitchFamily="18" charset="0"/>
              </a:rPr>
              <a:t>Mevcut Durum ve Geleceğimiz</a:t>
            </a:r>
            <a:r>
              <a:rPr lang="tr-TR" sz="3400">
                <a:latin typeface="Times New Roman" pitchFamily="18" charset="0"/>
              </a:rPr>
              <a:t/>
            </a:r>
            <a:br>
              <a:rPr lang="tr-TR" sz="3400">
                <a:latin typeface="Times New Roman" pitchFamily="18" charset="0"/>
              </a:rPr>
            </a:br>
            <a:endParaRPr lang="tr-TR" sz="3400">
              <a:latin typeface="Times New Roman" pitchFamily="18" charset="0"/>
            </a:endParaRPr>
          </a:p>
        </p:txBody>
      </p:sp>
      <p:pic>
        <p:nvPicPr>
          <p:cNvPr id="58371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6435"/>
            <a:ext cx="9144000" cy="5189935"/>
          </a:xfrm>
          <a:noFill/>
        </p:spPr>
      </p:pic>
      <p:sp>
        <p:nvSpPr>
          <p:cNvPr id="481285" name="Rectangle 5"/>
          <p:cNvSpPr>
            <a:spLocks noChangeArrowheads="1"/>
          </p:cNvSpPr>
          <p:nvPr/>
        </p:nvSpPr>
        <p:spPr bwMode="auto">
          <a:xfrm rot="20478908">
            <a:off x="5024511" y="-95942"/>
            <a:ext cx="337449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3600" dirty="0">
                <a:solidFill>
                  <a:schemeClr val="bg2"/>
                </a:solidFill>
                <a:latin typeface="Brush Script MT" pitchFamily="66" charset="0"/>
              </a:rPr>
              <a:t>Teşekkürler….</a:t>
            </a:r>
          </a:p>
          <a:p>
            <a:pPr>
              <a:defRPr/>
            </a:pPr>
            <a:endParaRPr lang="tr-TR" sz="3600" dirty="0">
              <a:solidFill>
                <a:schemeClr val="bg2"/>
              </a:solidFill>
              <a:latin typeface="Brush Script MT" pitchFamily="66" charset="0"/>
            </a:endParaRPr>
          </a:p>
          <a:p>
            <a:pPr>
              <a:defRPr/>
            </a:pPr>
            <a:r>
              <a:rPr lang="tr-TR" sz="3200" dirty="0">
                <a:solidFill>
                  <a:schemeClr val="bg2"/>
                </a:solidFill>
                <a:latin typeface="Brush Script MT" pitchFamily="66" charset="0"/>
              </a:rPr>
              <a:t>Dursun </a:t>
            </a:r>
            <a:r>
              <a:rPr lang="tr-TR" sz="3200" dirty="0" smtClean="0">
                <a:solidFill>
                  <a:schemeClr val="bg2"/>
                </a:solidFill>
                <a:latin typeface="Brush Script MT" pitchFamily="66" charset="0"/>
              </a:rPr>
              <a:t>YILDIZ</a:t>
            </a:r>
          </a:p>
          <a:p>
            <a:pPr>
              <a:defRPr/>
            </a:pPr>
            <a:r>
              <a:rPr lang="tr-TR" sz="3600" dirty="0" smtClean="0">
                <a:solidFill>
                  <a:schemeClr val="bg2"/>
                </a:solidFill>
                <a:latin typeface="Brush Script MT" pitchFamily="66" charset="0"/>
              </a:rPr>
              <a:t>         </a:t>
            </a:r>
            <a:r>
              <a:rPr lang="tr-TR" dirty="0" smtClean="0">
                <a:solidFill>
                  <a:schemeClr val="bg2"/>
                </a:solidFill>
                <a:latin typeface="Brush Script MT" pitchFamily="66" charset="0"/>
              </a:rPr>
              <a:t>DSI </a:t>
            </a:r>
            <a:r>
              <a:rPr lang="tr-TR" dirty="0" smtClean="0">
                <a:solidFill>
                  <a:schemeClr val="bg2"/>
                </a:solidFill>
                <a:latin typeface="Brush Script MT" pitchFamily="66" charset="0"/>
              </a:rPr>
              <a:t>Eski Yöneticisi </a:t>
            </a:r>
            <a: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  <a:t/>
            </a:r>
            <a:br>
              <a:rPr lang="tr-TR" sz="3600" dirty="0" smtClean="0">
                <a:solidFill>
                  <a:schemeClr val="tx2"/>
                </a:solidFill>
                <a:latin typeface="Brush Script MT" pitchFamily="66" charset="0"/>
              </a:rPr>
            </a:br>
            <a:endParaRPr lang="tr-TR" sz="3600" dirty="0">
              <a:solidFill>
                <a:schemeClr val="tx2"/>
              </a:solidFill>
              <a:latin typeface="Brush Script MT" pitchFamily="66" charset="0"/>
            </a:endParaRPr>
          </a:p>
        </p:txBody>
      </p:sp>
      <p:pic>
        <p:nvPicPr>
          <p:cNvPr id="5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75683"/>
            <a:ext cx="1928826" cy="12392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wa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5032"/>
            <a:ext cx="8358246" cy="402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Çevre Faslı Kapanış Kriterleri </a:t>
            </a:r>
            <a:endParaRPr lang="tr-TR" sz="3200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357158" y="1000114"/>
            <a:ext cx="4143404" cy="3398044"/>
          </a:xfrm>
        </p:spPr>
        <p:txBody>
          <a:bodyPr/>
          <a:lstStyle/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  <a:latin typeface="Verdana" pitchFamily="34" charset="0"/>
              </a:rPr>
              <a:t>Çevre Faslı 2008 yılında açılmış ve Ülkemizin “Müzakere Pozisyon Belgesi”ne karşılık olarak 6 adet “</a:t>
            </a:r>
            <a:r>
              <a:rPr lang="tr-TR" sz="1200" b="1" dirty="0" smtClean="0">
                <a:solidFill>
                  <a:srgbClr val="FF0000"/>
                </a:solidFill>
                <a:latin typeface="Verdana" pitchFamily="34" charset="0"/>
              </a:rPr>
              <a:t>Kapanış Kriteri</a:t>
            </a:r>
            <a:r>
              <a:rPr lang="tr-TR" sz="1200" b="1" dirty="0" smtClean="0">
                <a:solidFill>
                  <a:srgbClr val="0000FF"/>
                </a:solidFill>
                <a:latin typeface="Verdana" pitchFamily="34" charset="0"/>
              </a:rPr>
              <a:t>” belirlenmiştir.</a:t>
            </a: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tr-TR" sz="1200" b="1" dirty="0" smtClean="0">
              <a:solidFill>
                <a:srgbClr val="0000FF"/>
              </a:solidFill>
              <a:latin typeface="Verdana" pitchFamily="34" charset="0"/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</a:rPr>
              <a:t>Su Çerçeve Direktifi  Kabul Edilerek İlerleme Sağlaması Ve Uyumlaştırılması. </a:t>
            </a: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None/>
              <a:defRPr/>
            </a:pPr>
            <a:endParaRPr lang="tr-TR" sz="1200" b="1" dirty="0" smtClean="0">
              <a:solidFill>
                <a:srgbClr val="0000FF"/>
              </a:solidFill>
            </a:endParaRPr>
          </a:p>
          <a:p>
            <a:pPr marL="788988" lvl="1" indent="-342900" algn="just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tr-TR" sz="1200" b="1" dirty="0" smtClean="0">
                <a:solidFill>
                  <a:srgbClr val="0000FF"/>
                </a:solidFill>
              </a:rPr>
              <a:t>Nehir Havza Yönetim Planlarını Hazırlaması</a:t>
            </a:r>
          </a:p>
          <a:p>
            <a:endParaRPr lang="tr-TR" sz="1200" dirty="0"/>
          </a:p>
        </p:txBody>
      </p:sp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Object 10">
            <a:hlinkClick r:id="" action="ppaction://ole?verb=0"/>
          </p:cNvPr>
          <p:cNvGraphicFramePr>
            <a:graphicFrameLocks/>
          </p:cNvGraphicFramePr>
          <p:nvPr/>
        </p:nvGraphicFramePr>
        <p:xfrm>
          <a:off x="4929190" y="1214428"/>
          <a:ext cx="3714744" cy="3000366"/>
        </p:xfrm>
        <a:graphic>
          <a:graphicData uri="http://schemas.openxmlformats.org/presentationml/2006/ole">
            <p:oleObj spid="_x0000_s1026" name="Clip" r:id="rId4" imgW="3860640" imgH="3367080" progId="">
              <p:embed/>
            </p:oleObj>
          </a:graphicData>
        </a:graphic>
      </p:graphicFrame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357818" y="785800"/>
            <a:ext cx="2798757" cy="525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25000"/>
              </a:lnSpc>
              <a:spcBef>
                <a:spcPct val="20000"/>
              </a:spcBef>
              <a:buFont typeface="Monotype Sorts" pitchFamily="2" charset="2"/>
              <a:buNone/>
            </a:pPr>
            <a:r>
              <a:rPr lang="tr-TR" sz="1100" b="1" dirty="0">
                <a:solidFill>
                  <a:srgbClr val="FF0066"/>
                </a:solidFill>
                <a:latin typeface="Verdana" pitchFamily="34" charset="0"/>
              </a:rPr>
              <a:t>Su Çerçeve Direktifi </a:t>
            </a:r>
          </a:p>
          <a:p>
            <a:pPr algn="ctr" eaLnBrk="0" hangingPunct="0">
              <a:lnSpc>
                <a:spcPct val="125000"/>
              </a:lnSpc>
              <a:spcBef>
                <a:spcPct val="20000"/>
              </a:spcBef>
              <a:buFont typeface="Monotype Sorts" pitchFamily="2" charset="2"/>
              <a:buNone/>
            </a:pPr>
            <a:r>
              <a:rPr lang="en-US" sz="1100" b="1" dirty="0">
                <a:solidFill>
                  <a:srgbClr val="FF0066"/>
                </a:solidFill>
                <a:latin typeface="Verdana" pitchFamily="34" charset="0"/>
              </a:rPr>
              <a:t>2000/60 /EC</a:t>
            </a:r>
            <a:r>
              <a:rPr lang="tr-TR" sz="1100" b="1" dirty="0">
                <a:solidFill>
                  <a:srgbClr val="FF0066"/>
                </a:solidFill>
                <a:latin typeface="Verdana" pitchFamily="34" charset="0"/>
              </a:rPr>
              <a:t> altındaki önlemler</a:t>
            </a:r>
            <a:endParaRPr lang="en-US" sz="1100" b="1" dirty="0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286380" y="2571750"/>
            <a:ext cx="1296987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İçme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suyu</a:t>
            </a: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929190" y="2928940"/>
            <a:ext cx="1296987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Yüzme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suyu</a:t>
            </a: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4714876" y="3786196"/>
            <a:ext cx="129698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Kentsel Atık </a:t>
            </a:r>
          </a:p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Su</a:t>
            </a:r>
          </a:p>
        </p:txBody>
      </p:sp>
      <p:sp>
        <p:nvSpPr>
          <p:cNvPr id="11" name="TextBox 17"/>
          <p:cNvSpPr txBox="1">
            <a:spLocks noChangeArrowheads="1"/>
          </p:cNvSpPr>
          <p:nvPr/>
        </p:nvSpPr>
        <p:spPr bwMode="auto">
          <a:xfrm>
            <a:off x="5929322" y="2500312"/>
            <a:ext cx="1008063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Nitrat</a:t>
            </a: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572132" y="3214692"/>
            <a:ext cx="92869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Habitat kuş</a:t>
            </a:r>
          </a:p>
        </p:txBody>
      </p: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7215206" y="2571750"/>
            <a:ext cx="12954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Entegre Kirlilik Önleme ve Kontrol (IPPC) ve diğer sanayi deşarjları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7775575" y="3286130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Kimyasallar</a:t>
            </a: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6929454" y="3500444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 err="1">
                <a:solidFill>
                  <a:srgbClr val="0066FF"/>
                </a:solidFill>
                <a:latin typeface="Tahoma" pitchFamily="34" charset="0"/>
              </a:rPr>
              <a:t>Pestisitler</a:t>
            </a:r>
            <a:endParaRPr lang="tr-TR" sz="10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6858016" y="3929072"/>
            <a:ext cx="1368425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 err="1">
                <a:solidFill>
                  <a:srgbClr val="0066FF"/>
                </a:solidFill>
                <a:latin typeface="Tahoma" pitchFamily="34" charset="0"/>
              </a:rPr>
              <a:t>Biyositler</a:t>
            </a:r>
            <a:endParaRPr lang="tr-TR" sz="1000" dirty="0">
              <a:solidFill>
                <a:srgbClr val="0066FF"/>
              </a:solidFill>
              <a:latin typeface="Tahoma" pitchFamily="34" charset="0"/>
            </a:endParaRPr>
          </a:p>
        </p:txBody>
      </p:sp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7858148" y="4000510"/>
            <a:ext cx="1046192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Katı Atık Depolama</a:t>
            </a:r>
          </a:p>
        </p:txBody>
      </p:sp>
      <p:sp>
        <p:nvSpPr>
          <p:cNvPr id="18" name="TextBox 27"/>
          <p:cNvSpPr txBox="1">
            <a:spLocks noChangeArrowheads="1"/>
          </p:cNvSpPr>
          <p:nvPr/>
        </p:nvSpPr>
        <p:spPr bwMode="auto">
          <a:xfrm>
            <a:off x="7643834" y="3643320"/>
            <a:ext cx="1331912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000" dirty="0">
                <a:solidFill>
                  <a:srgbClr val="0066FF"/>
                </a:solidFill>
                <a:latin typeface="Tahoma" pitchFamily="34" charset="0"/>
              </a:rPr>
              <a:t>Arıtma Çamuru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>
                <a:latin typeface="Times New Roman" pitchFamily="18" charset="0"/>
                <a:cs typeface="Times New Roman" pitchFamily="18" charset="0"/>
              </a:rPr>
              <a:t>Mevzuat Çalışmaları </a:t>
            </a:r>
            <a:endParaRPr lang="tr-T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AppData\Roaming\Microsoft\Windows\Network Shortcuts\100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14362"/>
            <a:ext cx="5749868" cy="3820171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AppData\Roaming\Microsoft\Windows\Network Shortcuts\10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34"/>
            <a:ext cx="6143668" cy="4213605"/>
          </a:xfrm>
          <a:prstGeom prst="rect">
            <a:avLst/>
          </a:prstGeom>
          <a:noFill/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AppData\Roaming\Microsoft\Windows\Network Shortcuts\1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72"/>
            <a:ext cx="5786458" cy="4130421"/>
          </a:xfrm>
          <a:prstGeom prst="rect">
            <a:avLst/>
          </a:prstGeom>
          <a:noFill/>
        </p:spPr>
      </p:pic>
      <p:pic>
        <p:nvPicPr>
          <p:cNvPr id="3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dirty="0" smtClean="0"/>
              <a:t>Mevzuat çalışmaları </a:t>
            </a:r>
            <a:endParaRPr lang="tr-TR" sz="3200" dirty="0"/>
          </a:p>
        </p:txBody>
      </p:sp>
      <p:pic>
        <p:nvPicPr>
          <p:cNvPr id="4098" name="Picture 2" descr="C:\Users\user\AppData\Roaming\Microsoft\Windows\Network Shortcuts\1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6"/>
            <a:ext cx="6903033" cy="3357586"/>
          </a:xfrm>
          <a:prstGeom prst="rect">
            <a:avLst/>
          </a:prstGeom>
          <a:noFill/>
        </p:spPr>
      </p:pic>
      <p:pic>
        <p:nvPicPr>
          <p:cNvPr id="4" name="Picture 1" descr="C:\Users\user\Desktop\HPA GENEL DOSYA\AVİM HPA ETKİNLİĞİ\HPA YENİ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267876"/>
            <a:ext cx="1052502" cy="6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6547</TotalTime>
  <Words>876</Words>
  <Application>Microsoft PowerPoint</Application>
  <PresentationFormat>Ekran Gösterisi (16:9)</PresentationFormat>
  <Paragraphs>152</Paragraphs>
  <Slides>41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41</vt:i4>
      </vt:variant>
    </vt:vector>
  </HeadingPairs>
  <TitlesOfParts>
    <vt:vector size="43" baseType="lpstr">
      <vt:lpstr>Edge</vt:lpstr>
      <vt:lpstr>Clip</vt:lpstr>
      <vt:lpstr>Mevcut Durum ve Geleceğimiz </vt:lpstr>
      <vt:lpstr>Slayt 2</vt:lpstr>
      <vt:lpstr>SU YÖNETİMİ </vt:lpstr>
      <vt:lpstr>Su Kaynakları Yönetimi: AB yaklaşımı </vt:lpstr>
      <vt:lpstr>Çevre Faslı Kapanış Kriterleri </vt:lpstr>
      <vt:lpstr>Mevzuat Çalışmaları </vt:lpstr>
      <vt:lpstr>Slayt 7</vt:lpstr>
      <vt:lpstr>Slayt 8</vt:lpstr>
      <vt:lpstr>Mevzuat çalışmaları </vt:lpstr>
      <vt:lpstr>Havza Koruma Eylem Planları </vt:lpstr>
      <vt:lpstr>Nehir Havzası Yönetim Planları</vt:lpstr>
      <vt:lpstr>ULUSAL  HAVZA  YÖNETİM  STRATEJİSİ  KABUL  EDİLDİ </vt:lpstr>
      <vt:lpstr>Slayt 13</vt:lpstr>
      <vt:lpstr>HAVZA YÖNETİMİ </vt:lpstr>
      <vt:lpstr>Slayt 15</vt:lpstr>
      <vt:lpstr>Süreç Nasıl İşleyecek </vt:lpstr>
      <vt:lpstr>Ulusal Su Planı Hazırlanıyor !</vt:lpstr>
      <vt:lpstr>İspanya’da Ebro Nehir Havzası Yönetimi </vt:lpstr>
      <vt:lpstr>Ebro ( İspanya) Nehir Havzası Yönetimi </vt:lpstr>
      <vt:lpstr>Slayt 20</vt:lpstr>
      <vt:lpstr>Su Konseyi  (93 Üyeli)</vt:lpstr>
      <vt:lpstr>İspanya’da Bölgeler Arasında Su Gerilimi</vt:lpstr>
      <vt:lpstr>İspanya’da Bölgeler Arasında Su Gerilimi Yeni Su Yönetim Planı </vt:lpstr>
      <vt:lpstr>Suyun arıtılarak tekrar kullanımı </vt:lpstr>
      <vt:lpstr>ÇERÇEVE SU YASASI  TBMM’inde </vt:lpstr>
      <vt:lpstr>Ücretlendirme </vt:lpstr>
      <vt:lpstr>Slayt 27</vt:lpstr>
      <vt:lpstr>İl idari sınırları ve Havza Sınırları</vt:lpstr>
      <vt:lpstr>Havza Yönetim Heyetleri </vt:lpstr>
      <vt:lpstr>Bütünşehir Belediye Sınırları-İl Sınırları- Havza Sınırları –DSİ Bölge Sınırları </vt:lpstr>
      <vt:lpstr>DSİ Bölge Müdürlüğü Sınırları </vt:lpstr>
      <vt:lpstr>Havza Bölgeleri ?</vt:lpstr>
      <vt:lpstr> YENİ SU YÖNETİMİ </vt:lpstr>
      <vt:lpstr>YENİ SU YÖNETİMİ </vt:lpstr>
      <vt:lpstr>Bazı öneriler !</vt:lpstr>
      <vt:lpstr>Slayt 36</vt:lpstr>
      <vt:lpstr>BELİRSİZLİK ARTIYOR !</vt:lpstr>
      <vt:lpstr>Mevcut Durum ve Geleceğimiz </vt:lpstr>
      <vt:lpstr> Onu yaratmaktır!</vt:lpstr>
      <vt:lpstr>Mevcut Durum ve Geleceğimiz </vt:lpstr>
      <vt:lpstr>Slayt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ÜLKEMİZDE SU KAYNAKLARI YÖNETİMİ  KURUMSAL YAPISI  VE  GELECEĞİ</dc:title>
  <dc:creator>1234</dc:creator>
  <cp:lastModifiedBy>user</cp:lastModifiedBy>
  <cp:revision>1173</cp:revision>
  <dcterms:created xsi:type="dcterms:W3CDTF">2007-10-31T14:34:51Z</dcterms:created>
  <dcterms:modified xsi:type="dcterms:W3CDTF">2014-09-26T04:22:18Z</dcterms:modified>
</cp:coreProperties>
</file>