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58" r:id="rId3"/>
    <p:sldId id="262" r:id="rId4"/>
    <p:sldId id="263" r:id="rId5"/>
    <p:sldId id="264" r:id="rId6"/>
    <p:sldId id="272" r:id="rId7"/>
    <p:sldId id="267" r:id="rId8"/>
    <p:sldId id="269" r:id="rId9"/>
    <p:sldId id="271" r:id="rId10"/>
    <p:sldId id="281" r:id="rId11"/>
    <p:sldId id="273" r:id="rId12"/>
    <p:sldId id="282"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1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5" Type="http://schemas.openxmlformats.org/officeDocument/2006/relationships/image" Target="../media/image7.jpeg"/><Relationship Id="rId4"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 Id="rId5" Type="http://schemas.openxmlformats.org/officeDocument/2006/relationships/image" Target="../media/image7.jpeg"/><Relationship Id="rId4"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4E0F03-BFE1-4BB6-B02E-7BD908C9A35B}" type="doc">
      <dgm:prSet loTypeId="urn:microsoft.com/office/officeart/2005/8/layout/vList3" loCatId="list" qsTypeId="urn:microsoft.com/office/officeart/2005/8/quickstyle/simple1" qsCatId="simple" csTypeId="urn:microsoft.com/office/officeart/2005/8/colors/accent1_2" csCatId="accent1"/>
      <dgm:spPr/>
      <dgm:t>
        <a:bodyPr/>
        <a:lstStyle/>
        <a:p>
          <a:endParaRPr lang="en-US"/>
        </a:p>
      </dgm:t>
    </dgm:pt>
    <dgm:pt modelId="{66D22FBC-707A-49D2-94E8-B0A6B37032E5}">
      <dgm:prSet/>
      <dgm:spPr/>
      <dgm:t>
        <a:bodyPr/>
        <a:lstStyle/>
        <a:p>
          <a:pPr rtl="0"/>
          <a:r>
            <a:rPr lang="en-US" dirty="0" smtClean="0"/>
            <a:t>Convention on Wetlands of International Importance Especially as Waterfowl Habitats (RAMSAR)</a:t>
          </a:r>
          <a:endParaRPr lang="en-US" dirty="0"/>
        </a:p>
      </dgm:t>
    </dgm:pt>
    <dgm:pt modelId="{CC50B205-57A9-4E88-A964-BC1177C239A4}" type="parTrans" cxnId="{F22038D0-ED28-426D-9752-D8AEBC077285}">
      <dgm:prSet/>
      <dgm:spPr/>
      <dgm:t>
        <a:bodyPr/>
        <a:lstStyle/>
        <a:p>
          <a:endParaRPr lang="en-US"/>
        </a:p>
      </dgm:t>
    </dgm:pt>
    <dgm:pt modelId="{E4429F8C-D01D-4BD4-890E-333CE00B92CE}" type="sibTrans" cxnId="{F22038D0-ED28-426D-9752-D8AEBC077285}">
      <dgm:prSet/>
      <dgm:spPr/>
      <dgm:t>
        <a:bodyPr/>
        <a:lstStyle/>
        <a:p>
          <a:endParaRPr lang="en-US"/>
        </a:p>
      </dgm:t>
    </dgm:pt>
    <dgm:pt modelId="{565919D2-53D8-4C7F-B576-D38B359CCFAD}">
      <dgm:prSet/>
      <dgm:spPr/>
      <dgm:t>
        <a:bodyPr/>
        <a:lstStyle/>
        <a:p>
          <a:pPr rtl="0"/>
          <a:r>
            <a:rPr lang="en-US" dirty="0" smtClean="0"/>
            <a:t>Convention on Biological Diversity</a:t>
          </a:r>
          <a:endParaRPr lang="en-US" dirty="0"/>
        </a:p>
      </dgm:t>
    </dgm:pt>
    <dgm:pt modelId="{57A7C0E2-192E-452B-9B85-644686AE5924}" type="parTrans" cxnId="{35F88C17-EA88-4E76-8A4B-417534F6E645}">
      <dgm:prSet/>
      <dgm:spPr/>
      <dgm:t>
        <a:bodyPr/>
        <a:lstStyle/>
        <a:p>
          <a:endParaRPr lang="en-US"/>
        </a:p>
      </dgm:t>
    </dgm:pt>
    <dgm:pt modelId="{85334F5F-2CDB-4DDF-BEC3-BDB119A4E527}" type="sibTrans" cxnId="{35F88C17-EA88-4E76-8A4B-417534F6E645}">
      <dgm:prSet/>
      <dgm:spPr/>
      <dgm:t>
        <a:bodyPr/>
        <a:lstStyle/>
        <a:p>
          <a:endParaRPr lang="en-US"/>
        </a:p>
      </dgm:t>
    </dgm:pt>
    <dgm:pt modelId="{65CC352C-F76A-4B18-8D0F-3ABF6444143D}">
      <dgm:prSet/>
      <dgm:spPr/>
      <dgm:t>
        <a:bodyPr/>
        <a:lstStyle/>
        <a:p>
          <a:pPr rtl="0"/>
          <a:r>
            <a:rPr lang="en-US" dirty="0" smtClean="0"/>
            <a:t>Convention on International Trade in Endangered Species of Wild Fauna and Flora (CITES)</a:t>
          </a:r>
          <a:endParaRPr lang="en-US" dirty="0"/>
        </a:p>
      </dgm:t>
    </dgm:pt>
    <dgm:pt modelId="{E16D1418-2CEB-4F1F-BA33-13F4D1E07C41}" type="parTrans" cxnId="{E0826691-59D5-4661-9CB4-AD36EB8D7DFA}">
      <dgm:prSet/>
      <dgm:spPr/>
      <dgm:t>
        <a:bodyPr/>
        <a:lstStyle/>
        <a:p>
          <a:endParaRPr lang="en-US"/>
        </a:p>
      </dgm:t>
    </dgm:pt>
    <dgm:pt modelId="{199D12A1-1FF4-40B4-9217-EE1C0D6CD716}" type="sibTrans" cxnId="{E0826691-59D5-4661-9CB4-AD36EB8D7DFA}">
      <dgm:prSet/>
      <dgm:spPr/>
      <dgm:t>
        <a:bodyPr/>
        <a:lstStyle/>
        <a:p>
          <a:endParaRPr lang="en-US"/>
        </a:p>
      </dgm:t>
    </dgm:pt>
    <dgm:pt modelId="{F11EB243-4AE1-4A66-8D66-0858B1B25237}">
      <dgm:prSet/>
      <dgm:spPr/>
      <dgm:t>
        <a:bodyPr/>
        <a:lstStyle/>
        <a:p>
          <a:pPr rtl="0"/>
          <a:r>
            <a:rPr lang="en-US" dirty="0" smtClean="0"/>
            <a:t>Convention on Conservation of Migratory Species of Wild Animals (Bonn Convention)</a:t>
          </a:r>
          <a:endParaRPr lang="en-US" dirty="0"/>
        </a:p>
      </dgm:t>
    </dgm:pt>
    <dgm:pt modelId="{E608C52A-0157-484D-B72E-FC1FD79ED7BA}" type="parTrans" cxnId="{29F34A02-1611-4358-B5A1-A8DCBC048486}">
      <dgm:prSet/>
      <dgm:spPr/>
      <dgm:t>
        <a:bodyPr/>
        <a:lstStyle/>
        <a:p>
          <a:endParaRPr lang="en-US"/>
        </a:p>
      </dgm:t>
    </dgm:pt>
    <dgm:pt modelId="{C91A889E-EF65-447B-8B28-C9509CB0B499}" type="sibTrans" cxnId="{29F34A02-1611-4358-B5A1-A8DCBC048486}">
      <dgm:prSet/>
      <dgm:spPr/>
      <dgm:t>
        <a:bodyPr/>
        <a:lstStyle/>
        <a:p>
          <a:endParaRPr lang="en-US"/>
        </a:p>
      </dgm:t>
    </dgm:pt>
    <dgm:pt modelId="{7C880613-CA15-45FD-AC15-333AD4697FF6}">
      <dgm:prSet/>
      <dgm:spPr/>
      <dgm:t>
        <a:bodyPr/>
        <a:lstStyle/>
        <a:p>
          <a:pPr rtl="0"/>
          <a:r>
            <a:rPr lang="en-US" dirty="0" smtClean="0"/>
            <a:t>Convention on the Conservation of European Wildlife and Natural Habitats (Bern Convention)</a:t>
          </a:r>
          <a:endParaRPr lang="en-US" dirty="0"/>
        </a:p>
      </dgm:t>
    </dgm:pt>
    <dgm:pt modelId="{6B74176B-AD01-4337-9129-3942CDB49C0F}" type="parTrans" cxnId="{4D873E36-96CE-4AEC-9CBF-FBC9CBD3393E}">
      <dgm:prSet/>
      <dgm:spPr/>
      <dgm:t>
        <a:bodyPr/>
        <a:lstStyle/>
        <a:p>
          <a:endParaRPr lang="en-US"/>
        </a:p>
      </dgm:t>
    </dgm:pt>
    <dgm:pt modelId="{A3B2F577-E288-4EC6-8A4D-E9ABF961292E}" type="sibTrans" cxnId="{4D873E36-96CE-4AEC-9CBF-FBC9CBD3393E}">
      <dgm:prSet/>
      <dgm:spPr/>
      <dgm:t>
        <a:bodyPr/>
        <a:lstStyle/>
        <a:p>
          <a:endParaRPr lang="en-US"/>
        </a:p>
      </dgm:t>
    </dgm:pt>
    <dgm:pt modelId="{FAF4C9B7-4C7E-46ED-BA7D-5E63B72482F4}" type="pres">
      <dgm:prSet presAssocID="{9E4E0F03-BFE1-4BB6-B02E-7BD908C9A35B}" presName="linearFlow" presStyleCnt="0">
        <dgm:presLayoutVars>
          <dgm:dir/>
          <dgm:resizeHandles val="exact"/>
        </dgm:presLayoutVars>
      </dgm:prSet>
      <dgm:spPr/>
      <dgm:t>
        <a:bodyPr/>
        <a:lstStyle/>
        <a:p>
          <a:endParaRPr lang="en-US"/>
        </a:p>
      </dgm:t>
    </dgm:pt>
    <dgm:pt modelId="{76951A70-0D49-4750-9AB9-548786435DAB}" type="pres">
      <dgm:prSet presAssocID="{66D22FBC-707A-49D2-94E8-B0A6B37032E5}" presName="composite" presStyleCnt="0"/>
      <dgm:spPr/>
    </dgm:pt>
    <dgm:pt modelId="{18117112-5B36-4F89-B94C-AA8C703F7C52}" type="pres">
      <dgm:prSet presAssocID="{66D22FBC-707A-49D2-94E8-B0A6B37032E5}" presName="imgShp" presStyleLbl="fgImgPlace1" presStyleIdx="0" presStyleCnt="5"/>
      <dgm:spPr>
        <a:blipFill rotWithShape="0">
          <a:blip xmlns:r="http://schemas.openxmlformats.org/officeDocument/2006/relationships" r:embed="rId1"/>
          <a:stretch>
            <a:fillRect/>
          </a:stretch>
        </a:blipFill>
      </dgm:spPr>
      <dgm:t>
        <a:bodyPr/>
        <a:lstStyle/>
        <a:p>
          <a:endParaRPr lang="en-US"/>
        </a:p>
      </dgm:t>
    </dgm:pt>
    <dgm:pt modelId="{AC841EBC-A6F1-4111-8613-4C58758A4438}" type="pres">
      <dgm:prSet presAssocID="{66D22FBC-707A-49D2-94E8-B0A6B37032E5}" presName="txShp" presStyleLbl="node1" presStyleIdx="0" presStyleCnt="5">
        <dgm:presLayoutVars>
          <dgm:bulletEnabled val="1"/>
        </dgm:presLayoutVars>
      </dgm:prSet>
      <dgm:spPr/>
      <dgm:t>
        <a:bodyPr/>
        <a:lstStyle/>
        <a:p>
          <a:endParaRPr lang="en-US"/>
        </a:p>
      </dgm:t>
    </dgm:pt>
    <dgm:pt modelId="{97D3E988-EA9E-4F7D-921B-FB1D187CCFCD}" type="pres">
      <dgm:prSet presAssocID="{E4429F8C-D01D-4BD4-890E-333CE00B92CE}" presName="spacing" presStyleCnt="0"/>
      <dgm:spPr/>
    </dgm:pt>
    <dgm:pt modelId="{3236C4C5-AD38-464C-92E0-F52BDBACB2E1}" type="pres">
      <dgm:prSet presAssocID="{565919D2-53D8-4C7F-B576-D38B359CCFAD}" presName="composite" presStyleCnt="0"/>
      <dgm:spPr/>
    </dgm:pt>
    <dgm:pt modelId="{FE615635-B4B7-414A-BC59-0D00A5FAD46E}" type="pres">
      <dgm:prSet presAssocID="{565919D2-53D8-4C7F-B576-D38B359CCFAD}" presName="imgShp" presStyleLbl="fgImgPlace1" presStyleIdx="1" presStyleCnt="5"/>
      <dgm:spPr>
        <a:blipFill rotWithShape="0">
          <a:blip xmlns:r="http://schemas.openxmlformats.org/officeDocument/2006/relationships" r:embed="rId2"/>
          <a:stretch>
            <a:fillRect/>
          </a:stretch>
        </a:blipFill>
      </dgm:spPr>
      <dgm:t>
        <a:bodyPr/>
        <a:lstStyle/>
        <a:p>
          <a:endParaRPr lang="en-US"/>
        </a:p>
      </dgm:t>
    </dgm:pt>
    <dgm:pt modelId="{3151D848-968F-4A70-91E1-8FE180F89FEC}" type="pres">
      <dgm:prSet presAssocID="{565919D2-53D8-4C7F-B576-D38B359CCFAD}" presName="txShp" presStyleLbl="node1" presStyleIdx="1" presStyleCnt="5">
        <dgm:presLayoutVars>
          <dgm:bulletEnabled val="1"/>
        </dgm:presLayoutVars>
      </dgm:prSet>
      <dgm:spPr/>
      <dgm:t>
        <a:bodyPr/>
        <a:lstStyle/>
        <a:p>
          <a:endParaRPr lang="en-US"/>
        </a:p>
      </dgm:t>
    </dgm:pt>
    <dgm:pt modelId="{2B09BBD6-A9ED-4029-9DDD-414D9F883B3A}" type="pres">
      <dgm:prSet presAssocID="{85334F5F-2CDB-4DDF-BEC3-BDB119A4E527}" presName="spacing" presStyleCnt="0"/>
      <dgm:spPr/>
    </dgm:pt>
    <dgm:pt modelId="{7849E6CB-BF7D-4E4E-B8FD-71467932F5B6}" type="pres">
      <dgm:prSet presAssocID="{65CC352C-F76A-4B18-8D0F-3ABF6444143D}" presName="composite" presStyleCnt="0"/>
      <dgm:spPr/>
    </dgm:pt>
    <dgm:pt modelId="{E97FD41F-31DF-41EE-AA2E-FCA3850831EA}" type="pres">
      <dgm:prSet presAssocID="{65CC352C-F76A-4B18-8D0F-3ABF6444143D}" presName="imgShp" presStyleLbl="fgImgPlace1" presStyleIdx="2" presStyleCnt="5"/>
      <dgm:spPr>
        <a:blipFill rotWithShape="0">
          <a:blip xmlns:r="http://schemas.openxmlformats.org/officeDocument/2006/relationships" r:embed="rId3"/>
          <a:stretch>
            <a:fillRect/>
          </a:stretch>
        </a:blipFill>
      </dgm:spPr>
      <dgm:t>
        <a:bodyPr/>
        <a:lstStyle/>
        <a:p>
          <a:endParaRPr lang="en-US"/>
        </a:p>
      </dgm:t>
    </dgm:pt>
    <dgm:pt modelId="{57D6984F-776C-4B07-83F9-A2BA5420DF26}" type="pres">
      <dgm:prSet presAssocID="{65CC352C-F76A-4B18-8D0F-3ABF6444143D}" presName="txShp" presStyleLbl="node1" presStyleIdx="2" presStyleCnt="5">
        <dgm:presLayoutVars>
          <dgm:bulletEnabled val="1"/>
        </dgm:presLayoutVars>
      </dgm:prSet>
      <dgm:spPr/>
      <dgm:t>
        <a:bodyPr/>
        <a:lstStyle/>
        <a:p>
          <a:endParaRPr lang="en-US"/>
        </a:p>
      </dgm:t>
    </dgm:pt>
    <dgm:pt modelId="{0565DED4-A40B-4772-A67C-35E591669869}" type="pres">
      <dgm:prSet presAssocID="{199D12A1-1FF4-40B4-9217-EE1C0D6CD716}" presName="spacing" presStyleCnt="0"/>
      <dgm:spPr/>
    </dgm:pt>
    <dgm:pt modelId="{748E37F2-FA2D-4A6E-9906-20B4621A0312}" type="pres">
      <dgm:prSet presAssocID="{F11EB243-4AE1-4A66-8D66-0858B1B25237}" presName="composite" presStyleCnt="0"/>
      <dgm:spPr/>
    </dgm:pt>
    <dgm:pt modelId="{432F1846-FC86-4EAE-BC6B-925769A3496C}" type="pres">
      <dgm:prSet presAssocID="{F11EB243-4AE1-4A66-8D66-0858B1B25237}" presName="imgShp" presStyleLbl="fgImgPlace1" presStyleIdx="3" presStyleCnt="5"/>
      <dgm:spPr>
        <a:blipFill rotWithShape="0">
          <a:blip xmlns:r="http://schemas.openxmlformats.org/officeDocument/2006/relationships" r:embed="rId4"/>
          <a:stretch>
            <a:fillRect/>
          </a:stretch>
        </a:blipFill>
      </dgm:spPr>
      <dgm:t>
        <a:bodyPr/>
        <a:lstStyle/>
        <a:p>
          <a:endParaRPr lang="en-US"/>
        </a:p>
      </dgm:t>
    </dgm:pt>
    <dgm:pt modelId="{F2FBCCC7-F29B-40C5-90D6-96A1DB267DDF}" type="pres">
      <dgm:prSet presAssocID="{F11EB243-4AE1-4A66-8D66-0858B1B25237}" presName="txShp" presStyleLbl="node1" presStyleIdx="3" presStyleCnt="5">
        <dgm:presLayoutVars>
          <dgm:bulletEnabled val="1"/>
        </dgm:presLayoutVars>
      </dgm:prSet>
      <dgm:spPr/>
      <dgm:t>
        <a:bodyPr/>
        <a:lstStyle/>
        <a:p>
          <a:endParaRPr lang="en-US"/>
        </a:p>
      </dgm:t>
    </dgm:pt>
    <dgm:pt modelId="{6F80914D-3B1A-457B-B637-B75DBA9CC924}" type="pres">
      <dgm:prSet presAssocID="{C91A889E-EF65-447B-8B28-C9509CB0B499}" presName="spacing" presStyleCnt="0"/>
      <dgm:spPr/>
    </dgm:pt>
    <dgm:pt modelId="{75E69775-E2C3-4C2C-985D-3D1935B5EED7}" type="pres">
      <dgm:prSet presAssocID="{7C880613-CA15-45FD-AC15-333AD4697FF6}" presName="composite" presStyleCnt="0"/>
      <dgm:spPr/>
    </dgm:pt>
    <dgm:pt modelId="{076A81E5-78EC-4F27-AB2A-B7C4160F075D}" type="pres">
      <dgm:prSet presAssocID="{7C880613-CA15-45FD-AC15-333AD4697FF6}" presName="imgShp" presStyleLbl="fgImgPlace1" presStyleIdx="4" presStyleCnt="5"/>
      <dgm:spPr>
        <a:blipFill rotWithShape="0">
          <a:blip xmlns:r="http://schemas.openxmlformats.org/officeDocument/2006/relationships" r:embed="rId5"/>
          <a:stretch>
            <a:fillRect/>
          </a:stretch>
        </a:blipFill>
      </dgm:spPr>
      <dgm:t>
        <a:bodyPr/>
        <a:lstStyle/>
        <a:p>
          <a:endParaRPr lang="en-US"/>
        </a:p>
      </dgm:t>
    </dgm:pt>
    <dgm:pt modelId="{C3D92B84-B259-48E2-91E2-A715FBCC2E68}" type="pres">
      <dgm:prSet presAssocID="{7C880613-CA15-45FD-AC15-333AD4697FF6}" presName="txShp" presStyleLbl="node1" presStyleIdx="4" presStyleCnt="5">
        <dgm:presLayoutVars>
          <dgm:bulletEnabled val="1"/>
        </dgm:presLayoutVars>
      </dgm:prSet>
      <dgm:spPr/>
      <dgm:t>
        <a:bodyPr/>
        <a:lstStyle/>
        <a:p>
          <a:endParaRPr lang="en-US"/>
        </a:p>
      </dgm:t>
    </dgm:pt>
  </dgm:ptLst>
  <dgm:cxnLst>
    <dgm:cxn modelId="{7C2B9AD6-5F73-435C-AA60-44CA6EF544C4}" type="presOf" srcId="{9E4E0F03-BFE1-4BB6-B02E-7BD908C9A35B}" destId="{FAF4C9B7-4C7E-46ED-BA7D-5E63B72482F4}" srcOrd="0" destOrd="0" presId="urn:microsoft.com/office/officeart/2005/8/layout/vList3"/>
    <dgm:cxn modelId="{FD1D3A3E-6C0E-4618-9EE8-B97829AF0091}" type="presOf" srcId="{66D22FBC-707A-49D2-94E8-B0A6B37032E5}" destId="{AC841EBC-A6F1-4111-8613-4C58758A4438}" srcOrd="0" destOrd="0" presId="urn:microsoft.com/office/officeart/2005/8/layout/vList3"/>
    <dgm:cxn modelId="{F22038D0-ED28-426D-9752-D8AEBC077285}" srcId="{9E4E0F03-BFE1-4BB6-B02E-7BD908C9A35B}" destId="{66D22FBC-707A-49D2-94E8-B0A6B37032E5}" srcOrd="0" destOrd="0" parTransId="{CC50B205-57A9-4E88-A964-BC1177C239A4}" sibTransId="{E4429F8C-D01D-4BD4-890E-333CE00B92CE}"/>
    <dgm:cxn modelId="{35F88C17-EA88-4E76-8A4B-417534F6E645}" srcId="{9E4E0F03-BFE1-4BB6-B02E-7BD908C9A35B}" destId="{565919D2-53D8-4C7F-B576-D38B359CCFAD}" srcOrd="1" destOrd="0" parTransId="{57A7C0E2-192E-452B-9B85-644686AE5924}" sibTransId="{85334F5F-2CDB-4DDF-BEC3-BDB119A4E527}"/>
    <dgm:cxn modelId="{7A5D9B06-1A5C-4138-B782-47C01182D96C}" type="presOf" srcId="{65CC352C-F76A-4B18-8D0F-3ABF6444143D}" destId="{57D6984F-776C-4B07-83F9-A2BA5420DF26}" srcOrd="0" destOrd="0" presId="urn:microsoft.com/office/officeart/2005/8/layout/vList3"/>
    <dgm:cxn modelId="{295C2EAA-9BF4-4D6F-8A8C-4843FFD4A792}" type="presOf" srcId="{7C880613-CA15-45FD-AC15-333AD4697FF6}" destId="{C3D92B84-B259-48E2-91E2-A715FBCC2E68}" srcOrd="0" destOrd="0" presId="urn:microsoft.com/office/officeart/2005/8/layout/vList3"/>
    <dgm:cxn modelId="{4D873E36-96CE-4AEC-9CBF-FBC9CBD3393E}" srcId="{9E4E0F03-BFE1-4BB6-B02E-7BD908C9A35B}" destId="{7C880613-CA15-45FD-AC15-333AD4697FF6}" srcOrd="4" destOrd="0" parTransId="{6B74176B-AD01-4337-9129-3942CDB49C0F}" sibTransId="{A3B2F577-E288-4EC6-8A4D-E9ABF961292E}"/>
    <dgm:cxn modelId="{29F34A02-1611-4358-B5A1-A8DCBC048486}" srcId="{9E4E0F03-BFE1-4BB6-B02E-7BD908C9A35B}" destId="{F11EB243-4AE1-4A66-8D66-0858B1B25237}" srcOrd="3" destOrd="0" parTransId="{E608C52A-0157-484D-B72E-FC1FD79ED7BA}" sibTransId="{C91A889E-EF65-447B-8B28-C9509CB0B499}"/>
    <dgm:cxn modelId="{E0826691-59D5-4661-9CB4-AD36EB8D7DFA}" srcId="{9E4E0F03-BFE1-4BB6-B02E-7BD908C9A35B}" destId="{65CC352C-F76A-4B18-8D0F-3ABF6444143D}" srcOrd="2" destOrd="0" parTransId="{E16D1418-2CEB-4F1F-BA33-13F4D1E07C41}" sibTransId="{199D12A1-1FF4-40B4-9217-EE1C0D6CD716}"/>
    <dgm:cxn modelId="{D033B08E-6D95-4852-B222-27624E79D023}" type="presOf" srcId="{F11EB243-4AE1-4A66-8D66-0858B1B25237}" destId="{F2FBCCC7-F29B-40C5-90D6-96A1DB267DDF}" srcOrd="0" destOrd="0" presId="urn:microsoft.com/office/officeart/2005/8/layout/vList3"/>
    <dgm:cxn modelId="{2BC97FF5-68CE-4267-A0BE-213A21C03ABE}" type="presOf" srcId="{565919D2-53D8-4C7F-B576-D38B359CCFAD}" destId="{3151D848-968F-4A70-91E1-8FE180F89FEC}" srcOrd="0" destOrd="0" presId="urn:microsoft.com/office/officeart/2005/8/layout/vList3"/>
    <dgm:cxn modelId="{BDF44A1E-6E2E-480A-8D61-2351A706C633}" type="presParOf" srcId="{FAF4C9B7-4C7E-46ED-BA7D-5E63B72482F4}" destId="{76951A70-0D49-4750-9AB9-548786435DAB}" srcOrd="0" destOrd="0" presId="urn:microsoft.com/office/officeart/2005/8/layout/vList3"/>
    <dgm:cxn modelId="{BD368315-E6B9-42A6-AE13-6BAA0E4637E5}" type="presParOf" srcId="{76951A70-0D49-4750-9AB9-548786435DAB}" destId="{18117112-5B36-4F89-B94C-AA8C703F7C52}" srcOrd="0" destOrd="0" presId="urn:microsoft.com/office/officeart/2005/8/layout/vList3"/>
    <dgm:cxn modelId="{595FEFB4-19B8-4183-B0F5-182C84341FAA}" type="presParOf" srcId="{76951A70-0D49-4750-9AB9-548786435DAB}" destId="{AC841EBC-A6F1-4111-8613-4C58758A4438}" srcOrd="1" destOrd="0" presId="urn:microsoft.com/office/officeart/2005/8/layout/vList3"/>
    <dgm:cxn modelId="{933B4CBA-54C0-43A0-A369-FD7660F899F5}" type="presParOf" srcId="{FAF4C9B7-4C7E-46ED-BA7D-5E63B72482F4}" destId="{97D3E988-EA9E-4F7D-921B-FB1D187CCFCD}" srcOrd="1" destOrd="0" presId="urn:microsoft.com/office/officeart/2005/8/layout/vList3"/>
    <dgm:cxn modelId="{33FB6542-ED82-4284-8C8B-EBCA557061C6}" type="presParOf" srcId="{FAF4C9B7-4C7E-46ED-BA7D-5E63B72482F4}" destId="{3236C4C5-AD38-464C-92E0-F52BDBACB2E1}" srcOrd="2" destOrd="0" presId="urn:microsoft.com/office/officeart/2005/8/layout/vList3"/>
    <dgm:cxn modelId="{CFCD63F4-5101-4B58-AB41-0B10516214C8}" type="presParOf" srcId="{3236C4C5-AD38-464C-92E0-F52BDBACB2E1}" destId="{FE615635-B4B7-414A-BC59-0D00A5FAD46E}" srcOrd="0" destOrd="0" presId="urn:microsoft.com/office/officeart/2005/8/layout/vList3"/>
    <dgm:cxn modelId="{44B2C263-02D5-4205-AFC9-5D9355777690}" type="presParOf" srcId="{3236C4C5-AD38-464C-92E0-F52BDBACB2E1}" destId="{3151D848-968F-4A70-91E1-8FE180F89FEC}" srcOrd="1" destOrd="0" presId="urn:microsoft.com/office/officeart/2005/8/layout/vList3"/>
    <dgm:cxn modelId="{3CD10438-3861-4FA5-9F3F-7B56DA866EA7}" type="presParOf" srcId="{FAF4C9B7-4C7E-46ED-BA7D-5E63B72482F4}" destId="{2B09BBD6-A9ED-4029-9DDD-414D9F883B3A}" srcOrd="3" destOrd="0" presId="urn:microsoft.com/office/officeart/2005/8/layout/vList3"/>
    <dgm:cxn modelId="{0630AF4C-5621-460B-A279-B31BCFE749A9}" type="presParOf" srcId="{FAF4C9B7-4C7E-46ED-BA7D-5E63B72482F4}" destId="{7849E6CB-BF7D-4E4E-B8FD-71467932F5B6}" srcOrd="4" destOrd="0" presId="urn:microsoft.com/office/officeart/2005/8/layout/vList3"/>
    <dgm:cxn modelId="{3009F2A9-51DD-4D0D-ADED-BAECEA2ABF5D}" type="presParOf" srcId="{7849E6CB-BF7D-4E4E-B8FD-71467932F5B6}" destId="{E97FD41F-31DF-41EE-AA2E-FCA3850831EA}" srcOrd="0" destOrd="0" presId="urn:microsoft.com/office/officeart/2005/8/layout/vList3"/>
    <dgm:cxn modelId="{C4FE403D-6A44-45BC-A946-3FC326D104DF}" type="presParOf" srcId="{7849E6CB-BF7D-4E4E-B8FD-71467932F5B6}" destId="{57D6984F-776C-4B07-83F9-A2BA5420DF26}" srcOrd="1" destOrd="0" presId="urn:microsoft.com/office/officeart/2005/8/layout/vList3"/>
    <dgm:cxn modelId="{13B89736-7A15-41C5-A8D1-E68B968D76F0}" type="presParOf" srcId="{FAF4C9B7-4C7E-46ED-BA7D-5E63B72482F4}" destId="{0565DED4-A40B-4772-A67C-35E591669869}" srcOrd="5" destOrd="0" presId="urn:microsoft.com/office/officeart/2005/8/layout/vList3"/>
    <dgm:cxn modelId="{B65021D0-F82A-4D65-9427-D1270AC4DFFD}" type="presParOf" srcId="{FAF4C9B7-4C7E-46ED-BA7D-5E63B72482F4}" destId="{748E37F2-FA2D-4A6E-9906-20B4621A0312}" srcOrd="6" destOrd="0" presId="urn:microsoft.com/office/officeart/2005/8/layout/vList3"/>
    <dgm:cxn modelId="{8AB93C6C-E593-4E2D-9EEB-BE67D5C60827}" type="presParOf" srcId="{748E37F2-FA2D-4A6E-9906-20B4621A0312}" destId="{432F1846-FC86-4EAE-BC6B-925769A3496C}" srcOrd="0" destOrd="0" presId="urn:microsoft.com/office/officeart/2005/8/layout/vList3"/>
    <dgm:cxn modelId="{471E2994-E727-4D9B-AE73-4D8306560087}" type="presParOf" srcId="{748E37F2-FA2D-4A6E-9906-20B4621A0312}" destId="{F2FBCCC7-F29B-40C5-90D6-96A1DB267DDF}" srcOrd="1" destOrd="0" presId="urn:microsoft.com/office/officeart/2005/8/layout/vList3"/>
    <dgm:cxn modelId="{5E980E89-80FD-4FF9-8F73-6C64B4DF4B0C}" type="presParOf" srcId="{FAF4C9B7-4C7E-46ED-BA7D-5E63B72482F4}" destId="{6F80914D-3B1A-457B-B637-B75DBA9CC924}" srcOrd="7" destOrd="0" presId="urn:microsoft.com/office/officeart/2005/8/layout/vList3"/>
    <dgm:cxn modelId="{190111C2-D5BA-4BD2-B241-DA5FE90EBB6F}" type="presParOf" srcId="{FAF4C9B7-4C7E-46ED-BA7D-5E63B72482F4}" destId="{75E69775-E2C3-4C2C-985D-3D1935B5EED7}" srcOrd="8" destOrd="0" presId="urn:microsoft.com/office/officeart/2005/8/layout/vList3"/>
    <dgm:cxn modelId="{03A28C5C-33F6-4A6A-81C3-769EE4E09613}" type="presParOf" srcId="{75E69775-E2C3-4C2C-985D-3D1935B5EED7}" destId="{076A81E5-78EC-4F27-AB2A-B7C4160F075D}" srcOrd="0" destOrd="0" presId="urn:microsoft.com/office/officeart/2005/8/layout/vList3"/>
    <dgm:cxn modelId="{0EF4043F-EA2F-453B-AB6F-04A687EE3765}" type="presParOf" srcId="{75E69775-E2C3-4C2C-985D-3D1935B5EED7}" destId="{C3D92B84-B259-48E2-91E2-A715FBCC2E68}"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D35EA0-2342-4817-8BAE-EE8996D46373}"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025C9FFC-F6C5-4236-AD8E-BA2FFCC34923}">
      <dgm:prSet/>
      <dgm:spPr>
        <a:solidFill>
          <a:srgbClr val="92D050"/>
        </a:solidFill>
      </dgm:spPr>
      <dgm:t>
        <a:bodyPr/>
        <a:lstStyle/>
        <a:p>
          <a:pPr rtl="0"/>
          <a:r>
            <a:rPr lang="en-US" b="1" dirty="0" smtClean="0"/>
            <a:t>Environmental Impact Assessment Directive</a:t>
          </a:r>
          <a:endParaRPr lang="en-US" b="1" dirty="0"/>
        </a:p>
      </dgm:t>
    </dgm:pt>
    <dgm:pt modelId="{974CB42D-5402-4B17-91DE-5E1371D57E46}" type="parTrans" cxnId="{14A57A8A-8FCD-41DD-ADA1-90DE9F0A1510}">
      <dgm:prSet/>
      <dgm:spPr/>
      <dgm:t>
        <a:bodyPr/>
        <a:lstStyle/>
        <a:p>
          <a:endParaRPr lang="en-US"/>
        </a:p>
      </dgm:t>
    </dgm:pt>
    <dgm:pt modelId="{CF6DEBAF-9F14-47AD-BAEC-2A9408459F31}" type="sibTrans" cxnId="{14A57A8A-8FCD-41DD-ADA1-90DE9F0A1510}">
      <dgm:prSet/>
      <dgm:spPr/>
      <dgm:t>
        <a:bodyPr/>
        <a:lstStyle/>
        <a:p>
          <a:endParaRPr lang="en-US"/>
        </a:p>
      </dgm:t>
    </dgm:pt>
    <dgm:pt modelId="{7B25E9F1-1AF3-49DC-AE04-B1C11B8EF855}">
      <dgm:prSet/>
      <dgm:spPr/>
      <dgm:t>
        <a:bodyPr/>
        <a:lstStyle/>
        <a:p>
          <a:pPr rtl="0"/>
          <a:r>
            <a:rPr lang="en-US" b="1" dirty="0" smtClean="0"/>
            <a:t>Access to Environmental Information Directive</a:t>
          </a:r>
          <a:endParaRPr lang="en-US" b="1" dirty="0"/>
        </a:p>
      </dgm:t>
    </dgm:pt>
    <dgm:pt modelId="{88E25CA6-0A75-4CA2-9F5B-0CFB5A89B425}" type="parTrans" cxnId="{D3B3207B-F362-437F-BD07-F907A11BA3DF}">
      <dgm:prSet/>
      <dgm:spPr/>
      <dgm:t>
        <a:bodyPr/>
        <a:lstStyle/>
        <a:p>
          <a:endParaRPr lang="en-US"/>
        </a:p>
      </dgm:t>
    </dgm:pt>
    <dgm:pt modelId="{46AB40DE-2021-4B04-B0D4-A06D1126ABB0}" type="sibTrans" cxnId="{D3B3207B-F362-437F-BD07-F907A11BA3DF}">
      <dgm:prSet/>
      <dgm:spPr/>
      <dgm:t>
        <a:bodyPr/>
        <a:lstStyle/>
        <a:p>
          <a:endParaRPr lang="en-US"/>
        </a:p>
      </dgm:t>
    </dgm:pt>
    <dgm:pt modelId="{D5184B28-EE1E-441D-97C3-0792D8132BEB}">
      <dgm:prSet/>
      <dgm:spPr>
        <a:solidFill>
          <a:srgbClr val="FFFF00"/>
        </a:solidFill>
      </dgm:spPr>
      <dgm:t>
        <a:bodyPr/>
        <a:lstStyle/>
        <a:p>
          <a:pPr rtl="0"/>
          <a:r>
            <a:rPr lang="en-US" b="1" dirty="0" smtClean="0"/>
            <a:t>Reporting Directive</a:t>
          </a:r>
          <a:endParaRPr lang="en-US" b="1" dirty="0"/>
        </a:p>
      </dgm:t>
    </dgm:pt>
    <dgm:pt modelId="{F9C3C262-2A48-4CE8-BE0E-4B0E16F9435A}" type="parTrans" cxnId="{490BCBCE-617A-42C7-A4D4-61401995B813}">
      <dgm:prSet/>
      <dgm:spPr/>
      <dgm:t>
        <a:bodyPr/>
        <a:lstStyle/>
        <a:p>
          <a:endParaRPr lang="en-US"/>
        </a:p>
      </dgm:t>
    </dgm:pt>
    <dgm:pt modelId="{CE62B4DE-65C8-467D-AD6B-1A43E3DAC076}" type="sibTrans" cxnId="{490BCBCE-617A-42C7-A4D4-61401995B813}">
      <dgm:prSet/>
      <dgm:spPr/>
      <dgm:t>
        <a:bodyPr/>
        <a:lstStyle/>
        <a:p>
          <a:endParaRPr lang="en-US"/>
        </a:p>
      </dgm:t>
    </dgm:pt>
    <dgm:pt modelId="{57FD1F52-ED8F-43CF-A105-4CD72684D107}" type="pres">
      <dgm:prSet presAssocID="{BDD35EA0-2342-4817-8BAE-EE8996D46373}" presName="compositeShape" presStyleCnt="0">
        <dgm:presLayoutVars>
          <dgm:chMax val="7"/>
          <dgm:dir/>
          <dgm:resizeHandles val="exact"/>
        </dgm:presLayoutVars>
      </dgm:prSet>
      <dgm:spPr/>
      <dgm:t>
        <a:bodyPr/>
        <a:lstStyle/>
        <a:p>
          <a:endParaRPr lang="en-US"/>
        </a:p>
      </dgm:t>
    </dgm:pt>
    <dgm:pt modelId="{056454C1-0260-446E-ACE2-76600558425C}" type="pres">
      <dgm:prSet presAssocID="{025C9FFC-F6C5-4236-AD8E-BA2FFCC34923}" presName="circ1" presStyleLbl="vennNode1" presStyleIdx="0" presStyleCnt="3"/>
      <dgm:spPr/>
      <dgm:t>
        <a:bodyPr/>
        <a:lstStyle/>
        <a:p>
          <a:endParaRPr lang="en-US"/>
        </a:p>
      </dgm:t>
    </dgm:pt>
    <dgm:pt modelId="{5E6C0F40-BC54-4D97-868A-68E7B201E20D}" type="pres">
      <dgm:prSet presAssocID="{025C9FFC-F6C5-4236-AD8E-BA2FFCC34923}" presName="circ1Tx" presStyleLbl="revTx" presStyleIdx="0" presStyleCnt="0">
        <dgm:presLayoutVars>
          <dgm:chMax val="0"/>
          <dgm:chPref val="0"/>
          <dgm:bulletEnabled val="1"/>
        </dgm:presLayoutVars>
      </dgm:prSet>
      <dgm:spPr/>
      <dgm:t>
        <a:bodyPr/>
        <a:lstStyle/>
        <a:p>
          <a:endParaRPr lang="en-US"/>
        </a:p>
      </dgm:t>
    </dgm:pt>
    <dgm:pt modelId="{940E2079-6DE0-4B39-A66D-C3D11F41F97B}" type="pres">
      <dgm:prSet presAssocID="{7B25E9F1-1AF3-49DC-AE04-B1C11B8EF855}" presName="circ2" presStyleLbl="vennNode1" presStyleIdx="1" presStyleCnt="3"/>
      <dgm:spPr/>
      <dgm:t>
        <a:bodyPr/>
        <a:lstStyle/>
        <a:p>
          <a:endParaRPr lang="en-US"/>
        </a:p>
      </dgm:t>
    </dgm:pt>
    <dgm:pt modelId="{CA83BDAE-D34E-4DD5-9923-DCE458B095C7}" type="pres">
      <dgm:prSet presAssocID="{7B25E9F1-1AF3-49DC-AE04-B1C11B8EF855}" presName="circ2Tx" presStyleLbl="revTx" presStyleIdx="0" presStyleCnt="0">
        <dgm:presLayoutVars>
          <dgm:chMax val="0"/>
          <dgm:chPref val="0"/>
          <dgm:bulletEnabled val="1"/>
        </dgm:presLayoutVars>
      </dgm:prSet>
      <dgm:spPr/>
      <dgm:t>
        <a:bodyPr/>
        <a:lstStyle/>
        <a:p>
          <a:endParaRPr lang="en-US"/>
        </a:p>
      </dgm:t>
    </dgm:pt>
    <dgm:pt modelId="{143BC7B8-FC61-43C4-98B0-5EFE7687CFA6}" type="pres">
      <dgm:prSet presAssocID="{D5184B28-EE1E-441D-97C3-0792D8132BEB}" presName="circ3" presStyleLbl="vennNode1" presStyleIdx="2" presStyleCnt="3"/>
      <dgm:spPr/>
      <dgm:t>
        <a:bodyPr/>
        <a:lstStyle/>
        <a:p>
          <a:endParaRPr lang="en-US"/>
        </a:p>
      </dgm:t>
    </dgm:pt>
    <dgm:pt modelId="{1CFF5EE4-76E0-410E-ABFB-97B697E3C191}" type="pres">
      <dgm:prSet presAssocID="{D5184B28-EE1E-441D-97C3-0792D8132BEB}" presName="circ3Tx" presStyleLbl="revTx" presStyleIdx="0" presStyleCnt="0">
        <dgm:presLayoutVars>
          <dgm:chMax val="0"/>
          <dgm:chPref val="0"/>
          <dgm:bulletEnabled val="1"/>
        </dgm:presLayoutVars>
      </dgm:prSet>
      <dgm:spPr/>
      <dgm:t>
        <a:bodyPr/>
        <a:lstStyle/>
        <a:p>
          <a:endParaRPr lang="en-US"/>
        </a:p>
      </dgm:t>
    </dgm:pt>
  </dgm:ptLst>
  <dgm:cxnLst>
    <dgm:cxn modelId="{50ECE9D8-E1EE-4DE7-989A-495C35934B36}" type="presOf" srcId="{7B25E9F1-1AF3-49DC-AE04-B1C11B8EF855}" destId="{940E2079-6DE0-4B39-A66D-C3D11F41F97B}" srcOrd="0" destOrd="0" presId="urn:microsoft.com/office/officeart/2005/8/layout/venn1"/>
    <dgm:cxn modelId="{EA748EDC-9A6A-43F1-BC78-521008EE3911}" type="presOf" srcId="{025C9FFC-F6C5-4236-AD8E-BA2FFCC34923}" destId="{5E6C0F40-BC54-4D97-868A-68E7B201E20D}" srcOrd="1" destOrd="0" presId="urn:microsoft.com/office/officeart/2005/8/layout/venn1"/>
    <dgm:cxn modelId="{1E7820CB-A7F8-4300-A90D-57BDBFA026FC}" type="presOf" srcId="{D5184B28-EE1E-441D-97C3-0792D8132BEB}" destId="{1CFF5EE4-76E0-410E-ABFB-97B697E3C191}" srcOrd="1" destOrd="0" presId="urn:microsoft.com/office/officeart/2005/8/layout/venn1"/>
    <dgm:cxn modelId="{91CCA1BC-5B01-483C-A64C-5210467A73E1}" type="presOf" srcId="{7B25E9F1-1AF3-49DC-AE04-B1C11B8EF855}" destId="{CA83BDAE-D34E-4DD5-9923-DCE458B095C7}" srcOrd="1" destOrd="0" presId="urn:microsoft.com/office/officeart/2005/8/layout/venn1"/>
    <dgm:cxn modelId="{D3B3207B-F362-437F-BD07-F907A11BA3DF}" srcId="{BDD35EA0-2342-4817-8BAE-EE8996D46373}" destId="{7B25E9F1-1AF3-49DC-AE04-B1C11B8EF855}" srcOrd="1" destOrd="0" parTransId="{88E25CA6-0A75-4CA2-9F5B-0CFB5A89B425}" sibTransId="{46AB40DE-2021-4B04-B0D4-A06D1126ABB0}"/>
    <dgm:cxn modelId="{490BCBCE-617A-42C7-A4D4-61401995B813}" srcId="{BDD35EA0-2342-4817-8BAE-EE8996D46373}" destId="{D5184B28-EE1E-441D-97C3-0792D8132BEB}" srcOrd="2" destOrd="0" parTransId="{F9C3C262-2A48-4CE8-BE0E-4B0E16F9435A}" sibTransId="{CE62B4DE-65C8-467D-AD6B-1A43E3DAC076}"/>
    <dgm:cxn modelId="{BA0982F5-95D0-4108-A61E-2465AB1478F1}" type="presOf" srcId="{D5184B28-EE1E-441D-97C3-0792D8132BEB}" destId="{143BC7B8-FC61-43C4-98B0-5EFE7687CFA6}" srcOrd="0" destOrd="0" presId="urn:microsoft.com/office/officeart/2005/8/layout/venn1"/>
    <dgm:cxn modelId="{B53595D1-CBE1-4182-956B-22A6CA7704E7}" type="presOf" srcId="{025C9FFC-F6C5-4236-AD8E-BA2FFCC34923}" destId="{056454C1-0260-446E-ACE2-76600558425C}" srcOrd="0" destOrd="0" presId="urn:microsoft.com/office/officeart/2005/8/layout/venn1"/>
    <dgm:cxn modelId="{F6570E8C-3B9E-431C-961C-69E604C8B34E}" type="presOf" srcId="{BDD35EA0-2342-4817-8BAE-EE8996D46373}" destId="{57FD1F52-ED8F-43CF-A105-4CD72684D107}" srcOrd="0" destOrd="0" presId="urn:microsoft.com/office/officeart/2005/8/layout/venn1"/>
    <dgm:cxn modelId="{14A57A8A-8FCD-41DD-ADA1-90DE9F0A1510}" srcId="{BDD35EA0-2342-4817-8BAE-EE8996D46373}" destId="{025C9FFC-F6C5-4236-AD8E-BA2FFCC34923}" srcOrd="0" destOrd="0" parTransId="{974CB42D-5402-4B17-91DE-5E1371D57E46}" sibTransId="{CF6DEBAF-9F14-47AD-BAEC-2A9408459F31}"/>
    <dgm:cxn modelId="{7D27C970-3CB0-47BE-86D2-3A7402B30869}" type="presParOf" srcId="{57FD1F52-ED8F-43CF-A105-4CD72684D107}" destId="{056454C1-0260-446E-ACE2-76600558425C}" srcOrd="0" destOrd="0" presId="urn:microsoft.com/office/officeart/2005/8/layout/venn1"/>
    <dgm:cxn modelId="{CC07E89E-6BFC-4A72-B966-6062F63CD2C9}" type="presParOf" srcId="{57FD1F52-ED8F-43CF-A105-4CD72684D107}" destId="{5E6C0F40-BC54-4D97-868A-68E7B201E20D}" srcOrd="1" destOrd="0" presId="urn:microsoft.com/office/officeart/2005/8/layout/venn1"/>
    <dgm:cxn modelId="{0DEC20C7-F601-4C8A-9FC1-A1E922980F36}" type="presParOf" srcId="{57FD1F52-ED8F-43CF-A105-4CD72684D107}" destId="{940E2079-6DE0-4B39-A66D-C3D11F41F97B}" srcOrd="2" destOrd="0" presId="urn:microsoft.com/office/officeart/2005/8/layout/venn1"/>
    <dgm:cxn modelId="{C2484E89-D9D3-4CB5-ACBF-7BE8C7A784B7}" type="presParOf" srcId="{57FD1F52-ED8F-43CF-A105-4CD72684D107}" destId="{CA83BDAE-D34E-4DD5-9923-DCE458B095C7}" srcOrd="3" destOrd="0" presId="urn:microsoft.com/office/officeart/2005/8/layout/venn1"/>
    <dgm:cxn modelId="{456DE468-5105-4DBF-883C-8A7C76C3EFFE}" type="presParOf" srcId="{57FD1F52-ED8F-43CF-A105-4CD72684D107}" destId="{143BC7B8-FC61-43C4-98B0-5EFE7687CFA6}" srcOrd="4" destOrd="0" presId="urn:microsoft.com/office/officeart/2005/8/layout/venn1"/>
    <dgm:cxn modelId="{6455E2A8-3D52-4CFF-A1C4-2959FA87DCB3}" type="presParOf" srcId="{57FD1F52-ED8F-43CF-A105-4CD72684D107}" destId="{1CFF5EE4-76E0-410E-ABFB-97B697E3C191}" srcOrd="5" destOrd="0" presId="urn:microsoft.com/office/officeart/2005/8/layout/venn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841EBC-A6F1-4111-8613-4C58758A4438}">
      <dsp:nvSpPr>
        <dsp:cNvPr id="0" name=""/>
        <dsp:cNvSpPr/>
      </dsp:nvSpPr>
      <dsp:spPr>
        <a:xfrm rot="10800000">
          <a:off x="1602976" y="2136"/>
          <a:ext cx="5609461" cy="76026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5256" tIns="68580" rIns="128016" bIns="68580" numCol="1" spcCol="1270" anchor="ctr" anchorCtr="0">
          <a:noAutofit/>
        </a:bodyPr>
        <a:lstStyle/>
        <a:p>
          <a:pPr lvl="0" algn="ctr" defTabSz="800100" rtl="0">
            <a:lnSpc>
              <a:spcPct val="90000"/>
            </a:lnSpc>
            <a:spcBef>
              <a:spcPct val="0"/>
            </a:spcBef>
            <a:spcAft>
              <a:spcPct val="35000"/>
            </a:spcAft>
          </a:pPr>
          <a:r>
            <a:rPr lang="en-US" sz="1800" kern="1200" dirty="0" smtClean="0"/>
            <a:t>Convention on Wetlands of International Importance Especially as Waterfowl Habitats (RAMSAR)</a:t>
          </a:r>
          <a:endParaRPr lang="en-US" sz="1800" kern="1200" dirty="0"/>
        </a:p>
      </dsp:txBody>
      <dsp:txXfrm rot="10800000">
        <a:off x="1602976" y="2136"/>
        <a:ext cx="5609461" cy="760266"/>
      </dsp:txXfrm>
    </dsp:sp>
    <dsp:sp modelId="{18117112-5B36-4F89-B94C-AA8C703F7C52}">
      <dsp:nvSpPr>
        <dsp:cNvPr id="0" name=""/>
        <dsp:cNvSpPr/>
      </dsp:nvSpPr>
      <dsp:spPr>
        <a:xfrm>
          <a:off x="1222842" y="2136"/>
          <a:ext cx="760266" cy="76026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51D848-968F-4A70-91E1-8FE180F89FEC}">
      <dsp:nvSpPr>
        <dsp:cNvPr id="0" name=""/>
        <dsp:cNvSpPr/>
      </dsp:nvSpPr>
      <dsp:spPr>
        <a:xfrm rot="10800000">
          <a:off x="1602976" y="989348"/>
          <a:ext cx="5609461" cy="76026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5256" tIns="68580" rIns="128016" bIns="68580" numCol="1" spcCol="1270" anchor="ctr" anchorCtr="0">
          <a:noAutofit/>
        </a:bodyPr>
        <a:lstStyle/>
        <a:p>
          <a:pPr lvl="0" algn="ctr" defTabSz="800100" rtl="0">
            <a:lnSpc>
              <a:spcPct val="90000"/>
            </a:lnSpc>
            <a:spcBef>
              <a:spcPct val="0"/>
            </a:spcBef>
            <a:spcAft>
              <a:spcPct val="35000"/>
            </a:spcAft>
          </a:pPr>
          <a:r>
            <a:rPr lang="en-US" sz="1800" kern="1200" dirty="0" smtClean="0"/>
            <a:t>Convention on Biological Diversity</a:t>
          </a:r>
          <a:endParaRPr lang="en-US" sz="1800" kern="1200" dirty="0"/>
        </a:p>
      </dsp:txBody>
      <dsp:txXfrm rot="10800000">
        <a:off x="1602976" y="989348"/>
        <a:ext cx="5609461" cy="760266"/>
      </dsp:txXfrm>
    </dsp:sp>
    <dsp:sp modelId="{FE615635-B4B7-414A-BC59-0D00A5FAD46E}">
      <dsp:nvSpPr>
        <dsp:cNvPr id="0" name=""/>
        <dsp:cNvSpPr/>
      </dsp:nvSpPr>
      <dsp:spPr>
        <a:xfrm>
          <a:off x="1222842" y="989348"/>
          <a:ext cx="760266" cy="76026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D6984F-776C-4B07-83F9-A2BA5420DF26}">
      <dsp:nvSpPr>
        <dsp:cNvPr id="0" name=""/>
        <dsp:cNvSpPr/>
      </dsp:nvSpPr>
      <dsp:spPr>
        <a:xfrm rot="10800000">
          <a:off x="1602976" y="1976560"/>
          <a:ext cx="5609461" cy="76026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5256" tIns="68580" rIns="128016" bIns="68580" numCol="1" spcCol="1270" anchor="ctr" anchorCtr="0">
          <a:noAutofit/>
        </a:bodyPr>
        <a:lstStyle/>
        <a:p>
          <a:pPr lvl="0" algn="ctr" defTabSz="800100" rtl="0">
            <a:lnSpc>
              <a:spcPct val="90000"/>
            </a:lnSpc>
            <a:spcBef>
              <a:spcPct val="0"/>
            </a:spcBef>
            <a:spcAft>
              <a:spcPct val="35000"/>
            </a:spcAft>
          </a:pPr>
          <a:r>
            <a:rPr lang="en-US" sz="1800" kern="1200" dirty="0" smtClean="0"/>
            <a:t>Convention on International Trade in Endangered Species of Wild Fauna and Flora (CITES)</a:t>
          </a:r>
          <a:endParaRPr lang="en-US" sz="1800" kern="1200" dirty="0"/>
        </a:p>
      </dsp:txBody>
      <dsp:txXfrm rot="10800000">
        <a:off x="1602976" y="1976560"/>
        <a:ext cx="5609461" cy="760266"/>
      </dsp:txXfrm>
    </dsp:sp>
    <dsp:sp modelId="{E97FD41F-31DF-41EE-AA2E-FCA3850831EA}">
      <dsp:nvSpPr>
        <dsp:cNvPr id="0" name=""/>
        <dsp:cNvSpPr/>
      </dsp:nvSpPr>
      <dsp:spPr>
        <a:xfrm>
          <a:off x="1222842" y="1976560"/>
          <a:ext cx="760266" cy="760266"/>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FBCCC7-F29B-40C5-90D6-96A1DB267DDF}">
      <dsp:nvSpPr>
        <dsp:cNvPr id="0" name=""/>
        <dsp:cNvSpPr/>
      </dsp:nvSpPr>
      <dsp:spPr>
        <a:xfrm rot="10800000">
          <a:off x="1602976" y="2963772"/>
          <a:ext cx="5609461" cy="76026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5256" tIns="68580" rIns="128016" bIns="68580" numCol="1" spcCol="1270" anchor="ctr" anchorCtr="0">
          <a:noAutofit/>
        </a:bodyPr>
        <a:lstStyle/>
        <a:p>
          <a:pPr lvl="0" algn="ctr" defTabSz="800100" rtl="0">
            <a:lnSpc>
              <a:spcPct val="90000"/>
            </a:lnSpc>
            <a:spcBef>
              <a:spcPct val="0"/>
            </a:spcBef>
            <a:spcAft>
              <a:spcPct val="35000"/>
            </a:spcAft>
          </a:pPr>
          <a:r>
            <a:rPr lang="en-US" sz="1800" kern="1200" dirty="0" smtClean="0"/>
            <a:t>Convention on Conservation of Migratory Species of Wild Animals (Bonn Convention)</a:t>
          </a:r>
          <a:endParaRPr lang="en-US" sz="1800" kern="1200" dirty="0"/>
        </a:p>
      </dsp:txBody>
      <dsp:txXfrm rot="10800000">
        <a:off x="1602976" y="2963772"/>
        <a:ext cx="5609461" cy="760266"/>
      </dsp:txXfrm>
    </dsp:sp>
    <dsp:sp modelId="{432F1846-FC86-4EAE-BC6B-925769A3496C}">
      <dsp:nvSpPr>
        <dsp:cNvPr id="0" name=""/>
        <dsp:cNvSpPr/>
      </dsp:nvSpPr>
      <dsp:spPr>
        <a:xfrm>
          <a:off x="1222842" y="2963772"/>
          <a:ext cx="760266" cy="760266"/>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D92B84-B259-48E2-91E2-A715FBCC2E68}">
      <dsp:nvSpPr>
        <dsp:cNvPr id="0" name=""/>
        <dsp:cNvSpPr/>
      </dsp:nvSpPr>
      <dsp:spPr>
        <a:xfrm rot="10800000">
          <a:off x="1602976" y="3950984"/>
          <a:ext cx="5609461" cy="76026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5256" tIns="68580" rIns="128016" bIns="68580" numCol="1" spcCol="1270" anchor="ctr" anchorCtr="0">
          <a:noAutofit/>
        </a:bodyPr>
        <a:lstStyle/>
        <a:p>
          <a:pPr lvl="0" algn="ctr" defTabSz="800100" rtl="0">
            <a:lnSpc>
              <a:spcPct val="90000"/>
            </a:lnSpc>
            <a:spcBef>
              <a:spcPct val="0"/>
            </a:spcBef>
            <a:spcAft>
              <a:spcPct val="35000"/>
            </a:spcAft>
          </a:pPr>
          <a:r>
            <a:rPr lang="en-US" sz="1800" kern="1200" dirty="0" smtClean="0"/>
            <a:t>Convention on the Conservation of European Wildlife and Natural Habitats (Bern Convention)</a:t>
          </a:r>
          <a:endParaRPr lang="en-US" sz="1800" kern="1200" dirty="0"/>
        </a:p>
      </dsp:txBody>
      <dsp:txXfrm rot="10800000">
        <a:off x="1602976" y="3950984"/>
        <a:ext cx="5609461" cy="760266"/>
      </dsp:txXfrm>
    </dsp:sp>
    <dsp:sp modelId="{076A81E5-78EC-4F27-AB2A-B7C4160F075D}">
      <dsp:nvSpPr>
        <dsp:cNvPr id="0" name=""/>
        <dsp:cNvSpPr/>
      </dsp:nvSpPr>
      <dsp:spPr>
        <a:xfrm>
          <a:off x="1222842" y="3950984"/>
          <a:ext cx="760266" cy="760266"/>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6454C1-0260-446E-ACE2-76600558425C}">
      <dsp:nvSpPr>
        <dsp:cNvPr id="0" name=""/>
        <dsp:cNvSpPr/>
      </dsp:nvSpPr>
      <dsp:spPr>
        <a:xfrm>
          <a:off x="2757011" y="56574"/>
          <a:ext cx="2715577" cy="2715577"/>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933450" rtl="0">
            <a:lnSpc>
              <a:spcPct val="90000"/>
            </a:lnSpc>
            <a:spcBef>
              <a:spcPct val="0"/>
            </a:spcBef>
            <a:spcAft>
              <a:spcPct val="35000"/>
            </a:spcAft>
          </a:pPr>
          <a:r>
            <a:rPr lang="en-US" sz="2100" b="1" kern="1200" dirty="0" smtClean="0"/>
            <a:t>Environmental Impact Assessment Directive</a:t>
          </a:r>
          <a:endParaRPr lang="en-US" sz="2100" b="1" kern="1200" dirty="0"/>
        </a:p>
      </dsp:txBody>
      <dsp:txXfrm>
        <a:off x="3119088" y="531800"/>
        <a:ext cx="1991423" cy="1222010"/>
      </dsp:txXfrm>
    </dsp:sp>
    <dsp:sp modelId="{940E2079-6DE0-4B39-A66D-C3D11F41F97B}">
      <dsp:nvSpPr>
        <dsp:cNvPr id="0" name=""/>
        <dsp:cNvSpPr/>
      </dsp:nvSpPr>
      <dsp:spPr>
        <a:xfrm>
          <a:off x="3736882" y="1753810"/>
          <a:ext cx="2715577" cy="271557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933450" rtl="0">
            <a:lnSpc>
              <a:spcPct val="90000"/>
            </a:lnSpc>
            <a:spcBef>
              <a:spcPct val="0"/>
            </a:spcBef>
            <a:spcAft>
              <a:spcPct val="35000"/>
            </a:spcAft>
          </a:pPr>
          <a:r>
            <a:rPr lang="en-US" sz="2100" b="1" kern="1200" dirty="0" smtClean="0"/>
            <a:t>Access to Environmental Information Directive</a:t>
          </a:r>
          <a:endParaRPr lang="en-US" sz="2100" b="1" kern="1200" dirty="0"/>
        </a:p>
      </dsp:txBody>
      <dsp:txXfrm>
        <a:off x="4567396" y="2455334"/>
        <a:ext cx="1629346" cy="1493567"/>
      </dsp:txXfrm>
    </dsp:sp>
    <dsp:sp modelId="{143BC7B8-FC61-43C4-98B0-5EFE7687CFA6}">
      <dsp:nvSpPr>
        <dsp:cNvPr id="0" name=""/>
        <dsp:cNvSpPr/>
      </dsp:nvSpPr>
      <dsp:spPr>
        <a:xfrm>
          <a:off x="1777140" y="1753810"/>
          <a:ext cx="2715577" cy="2715577"/>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933450" rtl="0">
            <a:lnSpc>
              <a:spcPct val="90000"/>
            </a:lnSpc>
            <a:spcBef>
              <a:spcPct val="0"/>
            </a:spcBef>
            <a:spcAft>
              <a:spcPct val="35000"/>
            </a:spcAft>
          </a:pPr>
          <a:r>
            <a:rPr lang="en-US" sz="2100" b="1" kern="1200" dirty="0" smtClean="0"/>
            <a:t>Reporting Directive</a:t>
          </a:r>
          <a:endParaRPr lang="en-US" sz="2100" b="1" kern="1200" dirty="0"/>
        </a:p>
      </dsp:txBody>
      <dsp:txXfrm>
        <a:off x="2032857" y="2455334"/>
        <a:ext cx="1629346" cy="1493567"/>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DA112D-609D-497E-AF74-3710BDD8F4A2}" type="datetimeFigureOut">
              <a:rPr lang="en-US" smtClean="0"/>
              <a:pPr/>
              <a:t>11/3/2014</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2CE468-300D-4A85-B25B-1AAF5B6F3742}" type="slidenum">
              <a:rPr lang="en-US" smtClean="0"/>
              <a:pPr/>
              <a:t>‹Nr.›</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6"/>
          <p:cNvSpPr>
            <a:spLocks noGrp="1" noChangeArrowheads="1"/>
          </p:cNvSpPr>
          <p:nvPr>
            <p:ph type="sldNum" sz="quarter"/>
          </p:nvPr>
        </p:nvSpPr>
        <p:spPr>
          <a:noFill/>
          <a:ln>
            <a:round/>
            <a:headEnd/>
            <a:tailEnd/>
          </a:ln>
        </p:spPr>
        <p:txBody>
          <a:bodyPr/>
          <a:lstStyle/>
          <a:p>
            <a:r>
              <a:rPr lang="de-DE" altLang="de-DE" smtClean="0">
                <a:ea typeface="DejaVu Sans" pitchFamily="34" charset="0"/>
                <a:cs typeface="DejaVu Sans" pitchFamily="34" charset="0"/>
              </a:rPr>
              <a:t>Seite </a:t>
            </a:r>
            <a:fld id="{1988FFA4-168B-48E6-BF52-F8668E8F1666}" type="slidenum">
              <a:rPr lang="de-DE" altLang="de-DE" smtClean="0">
                <a:ea typeface="DejaVu Sans" pitchFamily="34" charset="0"/>
                <a:cs typeface="DejaVu Sans" pitchFamily="34" charset="0"/>
              </a:rPr>
              <a:pPr/>
              <a:t>1</a:t>
            </a:fld>
            <a:endParaRPr lang="de-DE" altLang="de-DE" smtClean="0">
              <a:ea typeface="DejaVu Sans" pitchFamily="34" charset="0"/>
              <a:cs typeface="DejaVu Sans" pitchFamily="34" charset="0"/>
            </a:endParaRPr>
          </a:p>
        </p:txBody>
      </p:sp>
      <p:sp>
        <p:nvSpPr>
          <p:cNvPr id="80899" name="Text Box 1"/>
          <p:cNvSpPr txBox="1">
            <a:spLocks noChangeArrowheads="1"/>
          </p:cNvSpPr>
          <p:nvPr/>
        </p:nvSpPr>
        <p:spPr bwMode="auto">
          <a:xfrm>
            <a:off x="1143801" y="304215"/>
            <a:ext cx="1009236" cy="141870"/>
          </a:xfrm>
          <a:prstGeom prst="rect">
            <a:avLst/>
          </a:prstGeom>
          <a:noFill/>
          <a:ln w="9525">
            <a:noFill/>
            <a:round/>
            <a:headEnd/>
            <a:tailEnd/>
          </a:ln>
          <a:effectLst/>
        </p:spPr>
        <p:txBody>
          <a:bodyPr wrap="none" anchor="ctr"/>
          <a:lstStyle/>
          <a:p>
            <a:endParaRPr lang="de-DE" altLang="de-DE"/>
          </a:p>
        </p:txBody>
      </p:sp>
      <p:sp>
        <p:nvSpPr>
          <p:cNvPr id="80900" name="Text Box 2"/>
          <p:cNvSpPr txBox="1">
            <a:spLocks noChangeArrowheads="1"/>
          </p:cNvSpPr>
          <p:nvPr/>
        </p:nvSpPr>
        <p:spPr bwMode="auto">
          <a:xfrm>
            <a:off x="1219094" y="8728630"/>
            <a:ext cx="2007258" cy="141870"/>
          </a:xfrm>
          <a:prstGeom prst="rect">
            <a:avLst/>
          </a:prstGeom>
          <a:noFill/>
          <a:ln w="9525">
            <a:noFill/>
            <a:round/>
            <a:headEnd/>
            <a:tailEnd/>
          </a:ln>
          <a:effectLst/>
        </p:spPr>
        <p:txBody>
          <a:bodyPr wrap="none" anchor="ctr"/>
          <a:lstStyle/>
          <a:p>
            <a:endParaRPr lang="de-DE" altLang="de-DE"/>
          </a:p>
        </p:txBody>
      </p:sp>
      <p:sp>
        <p:nvSpPr>
          <p:cNvPr id="80901" name="Text Box 3"/>
          <p:cNvSpPr txBox="1">
            <a:spLocks noChangeArrowheads="1"/>
          </p:cNvSpPr>
          <p:nvPr/>
        </p:nvSpPr>
        <p:spPr bwMode="auto">
          <a:xfrm>
            <a:off x="5287820" y="8716612"/>
            <a:ext cx="395941" cy="153888"/>
          </a:xfrm>
          <a:prstGeom prst="rect">
            <a:avLst/>
          </a:prstGeom>
          <a:noFill/>
          <a:ln w="9525">
            <a:noFill/>
            <a:round/>
            <a:headEnd/>
            <a:tailEnd/>
          </a:ln>
          <a:effectLst/>
        </p:spPr>
        <p:txBody>
          <a:bodyPr wrap="none" lIns="0" tIns="0" rIns="0" bIns="0" anchor="b">
            <a:spAutoFit/>
          </a:bodyPr>
          <a:lstStyle/>
          <a:p>
            <a:pPr algn="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sz="1000" i="1">
                <a:solidFill>
                  <a:srgbClr val="000000"/>
                </a:solidFill>
                <a:latin typeface="Arial" charset="0"/>
              </a:rPr>
              <a:t>Seite </a:t>
            </a:r>
            <a:fld id="{46A2ABF7-180E-4FAB-B4DB-A5D27CE384CC}" type="slidenum">
              <a:rPr lang="de-DE" altLang="de-DE" sz="1000" i="1">
                <a:solidFill>
                  <a:srgbClr val="000000"/>
                </a:solidFill>
                <a:latin typeface="Arial" charset="0"/>
              </a:rPr>
              <a:pPr algn="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a:t>
            </a:fld>
            <a:endParaRPr lang="de-DE" altLang="de-DE" sz="1000" i="1">
              <a:solidFill>
                <a:srgbClr val="000000"/>
              </a:solidFill>
              <a:latin typeface="Arial" charset="0"/>
            </a:endParaRPr>
          </a:p>
        </p:txBody>
      </p:sp>
      <p:sp>
        <p:nvSpPr>
          <p:cNvPr id="80902" name="Rectangle 4"/>
          <p:cNvSpPr>
            <a:spLocks noGrp="1" noRot="1" noChangeAspect="1" noChangeArrowheads="1" noTextEdit="1"/>
          </p:cNvSpPr>
          <p:nvPr>
            <p:ph type="sldImg"/>
          </p:nvPr>
        </p:nvSpPr>
        <p:spPr>
          <a:xfrm>
            <a:off x="1143000" y="685800"/>
            <a:ext cx="4573588" cy="3430588"/>
          </a:xfrm>
          <a:solidFill>
            <a:srgbClr val="FFFFFF"/>
          </a:solidFill>
          <a:ln/>
        </p:spPr>
      </p:sp>
      <p:sp>
        <p:nvSpPr>
          <p:cNvPr id="80903" name="Text Box 5"/>
          <p:cNvSpPr txBox="1">
            <a:spLocks noChangeArrowheads="1"/>
          </p:cNvSpPr>
          <p:nvPr/>
        </p:nvSpPr>
        <p:spPr bwMode="auto">
          <a:xfrm>
            <a:off x="1143801" y="4343839"/>
            <a:ext cx="4572000" cy="4115678"/>
          </a:xfrm>
          <a:prstGeom prst="rect">
            <a:avLst/>
          </a:prstGeom>
          <a:noFill/>
          <a:ln w="9525">
            <a:noFill/>
            <a:round/>
            <a:headEnd/>
            <a:tailEnd/>
          </a:ln>
          <a:effectLst/>
        </p:spPr>
        <p:txBody>
          <a:bodyPr wrap="none" anchor="ctr"/>
          <a:lstStyle/>
          <a:p>
            <a:endParaRPr lang="de-DE" alt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lienbildplatzhalter 1"/>
          <p:cNvSpPr>
            <a:spLocks noGrp="1" noRot="1" noChangeAspect="1" noTextEdit="1"/>
          </p:cNvSpPr>
          <p:nvPr>
            <p:ph type="sldImg"/>
          </p:nvPr>
        </p:nvSpPr>
        <p:spPr>
          <a:ln/>
        </p:spPr>
      </p:sp>
      <p:sp>
        <p:nvSpPr>
          <p:cNvPr id="81923" name="Notizenplatzhalter 2"/>
          <p:cNvSpPr>
            <a:spLocks noGrp="1"/>
          </p:cNvSpPr>
          <p:nvPr>
            <p:ph type="body" idx="1"/>
          </p:nvPr>
        </p:nvSpPr>
        <p:spPr>
          <a:noFill/>
        </p:spPr>
        <p:txBody>
          <a:bodyPr/>
          <a:lstStyle/>
          <a:p>
            <a:r>
              <a:rPr lang="de-DE" altLang="de-DE" smtClean="0">
                <a:latin typeface="Times New Roman" pitchFamily="18" charset="0"/>
              </a:rPr>
              <a:t>Europa verfügt über einzigartige Lebensräume mit einer reichen Vielfalt von Wildpflanzen und Tiere, von denen viele sind einzigartig auf diesem Kontinent und existieren nirgendwo sonst auf der Welt. </a:t>
            </a:r>
            <a:br>
              <a:rPr lang="de-DE" altLang="de-DE" smtClean="0">
                <a:latin typeface="Times New Roman" pitchFamily="18" charset="0"/>
              </a:rPr>
            </a:br>
            <a:r>
              <a:rPr lang="de-DE" altLang="de-DE" smtClean="0">
                <a:latin typeface="Times New Roman" pitchFamily="18" charset="0"/>
              </a:rPr>
              <a:t/>
            </a:r>
            <a:br>
              <a:rPr lang="de-DE" altLang="de-DE" smtClean="0">
                <a:latin typeface="Times New Roman" pitchFamily="18" charset="0"/>
              </a:rPr>
            </a:br>
            <a:r>
              <a:rPr lang="de-DE" altLang="de-DE" smtClean="0">
                <a:latin typeface="Times New Roman" pitchFamily="18" charset="0"/>
              </a:rPr>
              <a:t>Wie an anderer Stelle jedoch sind unsere Wildtierarten zunehmend in Gefahr. </a:t>
            </a:r>
            <a:br>
              <a:rPr lang="de-DE" altLang="de-DE" smtClean="0">
                <a:latin typeface="Times New Roman" pitchFamily="18" charset="0"/>
              </a:rPr>
            </a:br>
            <a:r>
              <a:rPr lang="de-DE" altLang="de-DE" smtClean="0">
                <a:latin typeface="Times New Roman" pitchFamily="18" charset="0"/>
              </a:rPr>
              <a:t/>
            </a:r>
            <a:br>
              <a:rPr lang="de-DE" altLang="de-DE" smtClean="0">
                <a:latin typeface="Times New Roman" pitchFamily="18" charset="0"/>
              </a:rPr>
            </a:br>
            <a:r>
              <a:rPr lang="de-DE" altLang="de-DE" smtClean="0">
                <a:latin typeface="Times New Roman" pitchFamily="18" charset="0"/>
              </a:rPr>
              <a:t/>
            </a:r>
            <a:br>
              <a:rPr lang="de-DE" altLang="de-DE" smtClean="0">
                <a:latin typeface="Times New Roman" pitchFamily="18" charset="0"/>
              </a:rPr>
            </a:br>
            <a:r>
              <a:rPr lang="de-DE" altLang="de-DE" smtClean="0">
                <a:latin typeface="Times New Roman" pitchFamily="18" charset="0"/>
              </a:rPr>
              <a:t>Eine aktuelle europäische Beurteilung der Erhaltungszustand von rund 6000 europäischen Arten der IUCN geführt ergab, dass bis zu 25% der europäischen Tierarten sind nun vom Aussterben bedroht.</a:t>
            </a:r>
          </a:p>
          <a:p>
            <a:endParaRPr lang="de-DE" altLang="de-DE" smtClean="0">
              <a:latin typeface="Times New Roman" pitchFamily="18" charset="0"/>
            </a:endParaRPr>
          </a:p>
        </p:txBody>
      </p:sp>
      <p:sp>
        <p:nvSpPr>
          <p:cNvPr id="81924" name="Foliennummernplatzhalter 3"/>
          <p:cNvSpPr>
            <a:spLocks noGrp="1"/>
          </p:cNvSpPr>
          <p:nvPr>
            <p:ph type="sldNum" sz="quarter"/>
          </p:nvPr>
        </p:nvSpPr>
        <p:spPr>
          <a:noFill/>
          <a:ln>
            <a:round/>
            <a:headEnd/>
            <a:tailEnd/>
          </a:ln>
        </p:spPr>
        <p:txBody>
          <a:bodyPr/>
          <a:lstStyle/>
          <a:p>
            <a:r>
              <a:rPr lang="de-DE" altLang="de-DE" smtClean="0">
                <a:cs typeface="Arial" charset="0"/>
              </a:rPr>
              <a:t>Seite </a:t>
            </a:r>
            <a:fld id="{4409E676-ED2C-4D81-9BD1-B73E043F8179}" type="slidenum">
              <a:rPr lang="de-DE" altLang="de-DE" smtClean="0">
                <a:cs typeface="Arial" charset="0"/>
              </a:rPr>
              <a:pPr/>
              <a:t>2</a:t>
            </a:fld>
            <a:endParaRPr lang="de-DE" altLang="de-DE" smtClean="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lienbildplatzhalter 1"/>
          <p:cNvSpPr>
            <a:spLocks noGrp="1" noRot="1" noChangeAspect="1" noTextEdit="1"/>
          </p:cNvSpPr>
          <p:nvPr>
            <p:ph type="sldImg"/>
          </p:nvPr>
        </p:nvSpPr>
        <p:spPr bwMode="auto">
          <a:noFill/>
          <a:ln>
            <a:solidFill>
              <a:srgbClr val="000000"/>
            </a:solidFill>
            <a:miter lim="800000"/>
            <a:headEnd/>
            <a:tailEnd/>
          </a:ln>
        </p:spPr>
      </p:sp>
      <p:sp>
        <p:nvSpPr>
          <p:cNvPr id="21507"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4"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157918-CECD-4B05-8C1A-ADA11CBB7D09}" type="slidenum">
              <a:rPr lang="en-US" smtClean="0"/>
              <a:pPr fontAlgn="base">
                <a:spcBef>
                  <a:spcPct val="0"/>
                </a:spcBef>
                <a:spcAft>
                  <a:spcPct val="0"/>
                </a:spcAft>
                <a:defRPr/>
              </a:pPr>
              <a:t>7</a:t>
            </a:fld>
            <a:endParaRPr lang="en-US" smtClean="0"/>
          </a:p>
        </p:txBody>
      </p:sp>
      <p:sp>
        <p:nvSpPr>
          <p:cNvPr id="5" name="Datumsplatzhalter 4"/>
          <p:cNvSpPr>
            <a:spLocks noGrp="1"/>
          </p:cNvSpPr>
          <p:nvPr>
            <p:ph type="dt" sz="quarter" idx="1"/>
          </p:nvPr>
        </p:nvSpPr>
        <p:spPr/>
        <p:txBody>
          <a:bodyPr/>
          <a:lstStyle/>
          <a:p>
            <a:pPr>
              <a:defRPr/>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en-US"/>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a:p>
        </p:txBody>
      </p:sp>
      <p:sp>
        <p:nvSpPr>
          <p:cNvPr id="4" name="Datumsplatzhalter 3"/>
          <p:cNvSpPr>
            <a:spLocks noGrp="1"/>
          </p:cNvSpPr>
          <p:nvPr>
            <p:ph type="dt" sz="half" idx="10"/>
          </p:nvPr>
        </p:nvSpPr>
        <p:spPr/>
        <p:txBody>
          <a:bodyPr/>
          <a:lstStyle/>
          <a:p>
            <a:fld id="{711B8919-7092-4FBF-A983-DCBB6A5270D5}" type="datetimeFigureOut">
              <a:rPr lang="en-US" smtClean="0"/>
              <a:pPr/>
              <a:t>11/3/2014</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711B8919-7092-4FBF-A983-DCBB6A5270D5}" type="datetimeFigureOut">
              <a:rPr lang="en-US" smtClean="0"/>
              <a:pPr/>
              <a:t>11/3/2014</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711B8919-7092-4FBF-A983-DCBB6A5270D5}" type="datetimeFigureOut">
              <a:rPr lang="en-US" smtClean="0"/>
              <a:pPr/>
              <a:t>11/3/2014</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711B8919-7092-4FBF-A983-DCBB6A5270D5}" type="datetimeFigureOut">
              <a:rPr lang="en-US" smtClean="0"/>
              <a:pPr/>
              <a:t>11/3/2014</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en-US"/>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711B8919-7092-4FBF-A983-DCBB6A5270D5}" type="datetimeFigureOut">
              <a:rPr lang="en-US" smtClean="0"/>
              <a:pPr/>
              <a:t>11/3/2014</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Datumsplatzhalter 4"/>
          <p:cNvSpPr>
            <a:spLocks noGrp="1"/>
          </p:cNvSpPr>
          <p:nvPr>
            <p:ph type="dt" sz="half" idx="10"/>
          </p:nvPr>
        </p:nvSpPr>
        <p:spPr/>
        <p:txBody>
          <a:bodyPr/>
          <a:lstStyle/>
          <a:p>
            <a:fld id="{711B8919-7092-4FBF-A983-DCBB6A5270D5}" type="datetimeFigureOut">
              <a:rPr lang="en-US" smtClean="0"/>
              <a:pPr/>
              <a:t>11/3/2014</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en-US"/>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Datumsplatzhalter 6"/>
          <p:cNvSpPr>
            <a:spLocks noGrp="1"/>
          </p:cNvSpPr>
          <p:nvPr>
            <p:ph type="dt" sz="half" idx="10"/>
          </p:nvPr>
        </p:nvSpPr>
        <p:spPr/>
        <p:txBody>
          <a:bodyPr/>
          <a:lstStyle/>
          <a:p>
            <a:fld id="{711B8919-7092-4FBF-A983-DCBB6A5270D5}" type="datetimeFigureOut">
              <a:rPr lang="en-US" smtClean="0"/>
              <a:pPr/>
              <a:t>11/3/2014</a:t>
            </a:fld>
            <a:endParaRPr lang="en-US"/>
          </a:p>
        </p:txBody>
      </p:sp>
      <p:sp>
        <p:nvSpPr>
          <p:cNvPr id="8" name="Fußzeilenplatzhalter 7"/>
          <p:cNvSpPr>
            <a:spLocks noGrp="1"/>
          </p:cNvSpPr>
          <p:nvPr>
            <p:ph type="ftr" sz="quarter" idx="11"/>
          </p:nvPr>
        </p:nvSpPr>
        <p:spPr/>
        <p:txBody>
          <a:bodyPr/>
          <a:lstStyle/>
          <a:p>
            <a:endParaRPr lang="en-US"/>
          </a:p>
        </p:txBody>
      </p:sp>
      <p:sp>
        <p:nvSpPr>
          <p:cNvPr id="9" name="Foliennummernplatzhalter 8"/>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Datumsplatzhalter 2"/>
          <p:cNvSpPr>
            <a:spLocks noGrp="1"/>
          </p:cNvSpPr>
          <p:nvPr>
            <p:ph type="dt" sz="half" idx="10"/>
          </p:nvPr>
        </p:nvSpPr>
        <p:spPr/>
        <p:txBody>
          <a:bodyPr/>
          <a:lstStyle/>
          <a:p>
            <a:fld id="{711B8919-7092-4FBF-A983-DCBB6A5270D5}" type="datetimeFigureOut">
              <a:rPr lang="en-US" smtClean="0"/>
              <a:pPr/>
              <a:t>11/3/2014</a:t>
            </a:fld>
            <a:endParaRPr lang="en-US"/>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11B8919-7092-4FBF-A983-DCBB6A5270D5}" type="datetimeFigureOut">
              <a:rPr lang="en-US" smtClean="0"/>
              <a:pPr/>
              <a:t>11/3/2014</a:t>
            </a:fld>
            <a:endParaRPr lang="en-US"/>
          </a:p>
        </p:txBody>
      </p:sp>
      <p:sp>
        <p:nvSpPr>
          <p:cNvPr id="3" name="Fußzeilenplatzhalter 2"/>
          <p:cNvSpPr>
            <a:spLocks noGrp="1"/>
          </p:cNvSpPr>
          <p:nvPr>
            <p:ph type="ftr" sz="quarter" idx="11"/>
          </p:nvPr>
        </p:nvSpPr>
        <p:spPr/>
        <p:txBody>
          <a:bodyPr/>
          <a:lstStyle/>
          <a:p>
            <a:endParaRPr lang="en-US"/>
          </a:p>
        </p:txBody>
      </p:sp>
      <p:sp>
        <p:nvSpPr>
          <p:cNvPr id="4" name="Foliennummernplatzhalter 3"/>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en-US"/>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711B8919-7092-4FBF-A983-DCBB6A5270D5}" type="datetimeFigureOut">
              <a:rPr lang="en-US" smtClean="0"/>
              <a:pPr/>
              <a:t>11/3/2014</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US"/>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711B8919-7092-4FBF-A983-DCBB6A5270D5}" type="datetimeFigureOut">
              <a:rPr lang="en-US" smtClean="0"/>
              <a:pPr/>
              <a:t>11/3/2014</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34F36553-55E7-4F16-98CD-E6F190E7A11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en-US"/>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B8919-7092-4FBF-A983-DCBB6A5270D5}" type="datetimeFigureOut">
              <a:rPr lang="en-US" smtClean="0"/>
              <a:pPr/>
              <a:t>11/3/2014</a:t>
            </a:fld>
            <a:endParaRPr lang="en-US"/>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36553-55E7-4F16-98CD-E6F190E7A11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2"/>
          <p:cNvSpPr txBox="1">
            <a:spLocks noChangeArrowheads="1"/>
          </p:cNvSpPr>
          <p:nvPr/>
        </p:nvSpPr>
        <p:spPr bwMode="auto">
          <a:xfrm>
            <a:off x="467544" y="2132856"/>
            <a:ext cx="8060432" cy="1224136"/>
          </a:xfrm>
          <a:prstGeom prst="rect">
            <a:avLst/>
          </a:prstGeom>
          <a:noFill/>
          <a:ln w="9525">
            <a:noFill/>
            <a:round/>
            <a:headEnd/>
            <a:tailEnd/>
          </a:ln>
          <a:effectLst/>
        </p:spPr>
        <p:txBody>
          <a:bodyPr lIns="0" tIns="0" rIns="0" bIns="0"/>
          <a:lstStyle/>
          <a:p>
            <a:pPr algn="ctr">
              <a:lnSpc>
                <a:spcPct val="120000"/>
              </a:lnSpc>
              <a:spcBef>
                <a:spcPts val="6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sz="2400" dirty="0">
                <a:solidFill>
                  <a:srgbClr val="000000"/>
                </a:solidFill>
                <a:latin typeface="Arial" charset="0"/>
              </a:rPr>
              <a:t>ECRAN 57927 </a:t>
            </a:r>
            <a:r>
              <a:rPr lang="en-US" altLang="de-DE" sz="2800" dirty="0" smtClean="0">
                <a:solidFill>
                  <a:srgbClr val="000000"/>
                </a:solidFill>
                <a:latin typeface="Arial" charset="0"/>
              </a:rPr>
              <a:t>– </a:t>
            </a:r>
            <a:r>
              <a:rPr lang="en-US" altLang="de-DE" sz="2400" b="1" dirty="0" smtClean="0">
                <a:solidFill>
                  <a:srgbClr val="000000"/>
                </a:solidFill>
                <a:latin typeface="Arial" charset="0"/>
              </a:rPr>
              <a:t>Inception Event and</a:t>
            </a:r>
          </a:p>
          <a:p>
            <a:pPr algn="ctr">
              <a:lnSpc>
                <a:spcPct val="120000"/>
              </a:lnSpc>
              <a:spcBef>
                <a:spcPts val="6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de-DE" sz="2400" b="1" dirty="0" smtClean="0">
                <a:solidFill>
                  <a:srgbClr val="000000"/>
                </a:solidFill>
                <a:latin typeface="Arial" charset="0"/>
              </a:rPr>
              <a:t>Situation Analysis Workshop</a:t>
            </a:r>
          </a:p>
          <a:p>
            <a:pPr algn="r">
              <a:lnSpc>
                <a:spcPct val="120000"/>
              </a:lnSpc>
              <a:spcBef>
                <a:spcPts val="6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b="1" dirty="0" smtClean="0">
              <a:solidFill>
                <a:srgbClr val="000000"/>
              </a:solidFill>
              <a:latin typeface="Arial" charset="0"/>
            </a:endParaRPr>
          </a:p>
          <a:p>
            <a:pPr algn="r">
              <a:lnSpc>
                <a:spcPct val="120000"/>
              </a:lnSpc>
              <a:spcBef>
                <a:spcPts val="6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smtClean="0">
                <a:solidFill>
                  <a:srgbClr val="000000"/>
                </a:solidFill>
                <a:latin typeface="Arial" charset="0"/>
              </a:rPr>
              <a:t>Sissi Samec</a:t>
            </a:r>
            <a:endParaRPr lang="de-DE" altLang="de-DE" b="1" dirty="0">
              <a:solidFill>
                <a:srgbClr val="000000"/>
              </a:solidFill>
              <a:latin typeface="Arial" charset="0"/>
            </a:endParaRPr>
          </a:p>
          <a:p>
            <a:pPr algn="r">
              <a:spcBef>
                <a:spcPts val="9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a:solidFill>
                  <a:srgbClr val="000000"/>
                </a:solidFill>
                <a:latin typeface="Arial" charset="0"/>
              </a:rPr>
              <a:t>Bajram </a:t>
            </a:r>
            <a:r>
              <a:rPr lang="de-DE" altLang="de-DE" b="1" dirty="0" err="1">
                <a:solidFill>
                  <a:srgbClr val="000000"/>
                </a:solidFill>
                <a:latin typeface="Arial" charset="0"/>
              </a:rPr>
              <a:t>Curri</a:t>
            </a:r>
            <a:r>
              <a:rPr lang="de-DE" altLang="de-DE" b="1" dirty="0">
                <a:solidFill>
                  <a:srgbClr val="000000"/>
                </a:solidFill>
                <a:latin typeface="Arial" charset="0"/>
              </a:rPr>
              <a:t>, </a:t>
            </a:r>
            <a:r>
              <a:rPr lang="de-DE" altLang="de-DE" b="1" dirty="0" err="1">
                <a:solidFill>
                  <a:srgbClr val="000000"/>
                </a:solidFill>
                <a:latin typeface="Arial" charset="0"/>
              </a:rPr>
              <a:t>Albania</a:t>
            </a:r>
            <a:endParaRPr lang="de-DE" altLang="de-DE" b="1" dirty="0">
              <a:solidFill>
                <a:srgbClr val="000000"/>
              </a:solidFill>
              <a:latin typeface="Arial" charset="0"/>
            </a:endParaRPr>
          </a:p>
          <a:p>
            <a:pPr algn="r">
              <a:spcBef>
                <a:spcPts val="9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e-DE" altLang="de-DE" b="1" dirty="0">
                <a:solidFill>
                  <a:srgbClr val="000000"/>
                </a:solidFill>
                <a:latin typeface="Arial" charset="0"/>
              </a:rPr>
              <a:t>Date 10 – 14 November 2014</a:t>
            </a:r>
          </a:p>
          <a:p>
            <a:pPr algn="ctr">
              <a:spcBef>
                <a:spcPts val="900"/>
              </a:spcBef>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de-DE" altLang="de-DE" sz="1600" b="1" dirty="0">
              <a:solidFill>
                <a:srgbClr val="000000"/>
              </a:solidFill>
              <a:latin typeface="Arial" charset="0"/>
            </a:endParaRPr>
          </a:p>
        </p:txBody>
      </p:sp>
      <p:pic>
        <p:nvPicPr>
          <p:cNvPr id="4" name="Picture 2" descr="\\Pcsrv3\organisation\756\Intern\01_CorporateDesign_neu_2009\Logo\Nachbau manu\JPG\Umweltbundesamt_RGB_TL-links_engl.jpg"/>
          <p:cNvPicPr>
            <a:picLocks noChangeAspect="1" noChangeArrowheads="1"/>
          </p:cNvPicPr>
          <p:nvPr/>
        </p:nvPicPr>
        <p:blipFill>
          <a:blip r:embed="rId3" cstate="print"/>
          <a:srcRect/>
          <a:stretch>
            <a:fillRect/>
          </a:stretch>
        </p:blipFill>
        <p:spPr bwMode="auto">
          <a:xfrm>
            <a:off x="4500563" y="5949950"/>
            <a:ext cx="4213225" cy="377825"/>
          </a:xfrm>
          <a:prstGeom prst="rect">
            <a:avLst/>
          </a:prstGeom>
          <a:noFill/>
          <a:ln w="9525">
            <a:noFill/>
            <a:miter lim="800000"/>
            <a:headEnd/>
            <a:tailEnd/>
          </a:ln>
        </p:spPr>
      </p:pic>
      <p:pic>
        <p:nvPicPr>
          <p:cNvPr id="5" name="Grafik 4" descr="IMG_0068_crop.jpg"/>
          <p:cNvPicPr>
            <a:picLocks noChangeAspect="1"/>
          </p:cNvPicPr>
          <p:nvPr/>
        </p:nvPicPr>
        <p:blipFill>
          <a:blip r:embed="rId4" cstate="print"/>
          <a:stretch>
            <a:fillRect/>
          </a:stretch>
        </p:blipFill>
        <p:spPr>
          <a:xfrm>
            <a:off x="395536" y="3717032"/>
            <a:ext cx="3616694" cy="2685664"/>
          </a:xfrm>
          <a:prstGeom prst="rect">
            <a:avLst/>
          </a:prstGeom>
        </p:spPr>
      </p:pic>
      <p:sp>
        <p:nvSpPr>
          <p:cNvPr id="6" name="Textfeld 5"/>
          <p:cNvSpPr txBox="1"/>
          <p:nvPr/>
        </p:nvSpPr>
        <p:spPr>
          <a:xfrm>
            <a:off x="1619672" y="908720"/>
            <a:ext cx="5221558" cy="954107"/>
          </a:xfrm>
          <a:prstGeom prst="rect">
            <a:avLst/>
          </a:prstGeom>
          <a:noFill/>
        </p:spPr>
        <p:txBody>
          <a:bodyPr wrap="none" rtlCol="0">
            <a:spAutoFit/>
          </a:bodyPr>
          <a:lstStyle/>
          <a:p>
            <a:pPr algn="ctr"/>
            <a:r>
              <a:rPr lang="en-US" altLang="de-DE" sz="2800" b="1" dirty="0">
                <a:solidFill>
                  <a:srgbClr val="000000"/>
                </a:solidFill>
                <a:latin typeface="Arial Black" pitchFamily="34" charset="0"/>
              </a:rPr>
              <a:t>EU Legal Instruments for </a:t>
            </a:r>
            <a:br>
              <a:rPr lang="en-US" altLang="de-DE" sz="2800" b="1" dirty="0">
                <a:solidFill>
                  <a:srgbClr val="000000"/>
                </a:solidFill>
                <a:latin typeface="Arial Black" pitchFamily="34" charset="0"/>
              </a:rPr>
            </a:br>
            <a:r>
              <a:rPr lang="en-US" altLang="de-DE" sz="2800" b="1" dirty="0">
                <a:solidFill>
                  <a:srgbClr val="000000"/>
                </a:solidFill>
                <a:latin typeface="Arial Black" pitchFamily="34" charset="0"/>
              </a:rPr>
              <a:t>Nature Protection</a:t>
            </a:r>
            <a:endParaRPr lang="en-US" dirty="0"/>
          </a:p>
        </p:txBody>
      </p:sp>
    </p:spTree>
  </p:cSld>
  <p:clrMapOvr>
    <a:masterClrMapping/>
  </p:clrMapOvr>
  <p:transition>
    <p:pull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normAutofit fontScale="90000"/>
          </a:bodyPr>
          <a:lstStyle/>
          <a:p>
            <a:pPr algn="r" eaLnBrk="1" hangingPunct="1"/>
            <a:r>
              <a:rPr lang="en-US" sz="3600" b="1" smtClean="0">
                <a:latin typeface="Arial Narrow" pitchFamily="34" charset="0"/>
              </a:rPr>
              <a:t>EU Legislation in other Sectors</a:t>
            </a:r>
            <a:br>
              <a:rPr lang="en-US" sz="3600" b="1" smtClean="0">
                <a:latin typeface="Arial Narrow" pitchFamily="34" charset="0"/>
              </a:rPr>
            </a:br>
            <a:r>
              <a:rPr lang="en-US" sz="3600" b="1" smtClean="0">
                <a:latin typeface="Arial Narrow" pitchFamily="34" charset="0"/>
              </a:rPr>
              <a:t>of Relevance to Nature Protection</a:t>
            </a:r>
          </a:p>
        </p:txBody>
      </p:sp>
      <p:graphicFrame>
        <p:nvGraphicFramePr>
          <p:cNvPr id="4" name="Inhaltsplatzhalt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27984" y="274638"/>
            <a:ext cx="4258816" cy="1143000"/>
          </a:xfrm>
        </p:spPr>
        <p:txBody>
          <a:bodyPr/>
          <a:lstStyle/>
          <a:p>
            <a:pPr algn="r"/>
            <a:r>
              <a:rPr lang="en-US" b="1" dirty="0" smtClean="0">
                <a:latin typeface="Arial" pitchFamily="34" charset="0"/>
                <a:cs typeface="Arial" pitchFamily="34" charset="0"/>
              </a:rPr>
              <a:t>NATURA 2000</a:t>
            </a:r>
            <a:endParaRPr lang="en-US" dirty="0"/>
          </a:p>
        </p:txBody>
      </p:sp>
      <p:sp>
        <p:nvSpPr>
          <p:cNvPr id="3" name="Inhaltsplatzhalter 2"/>
          <p:cNvSpPr>
            <a:spLocks noGrp="1"/>
          </p:cNvSpPr>
          <p:nvPr>
            <p:ph idx="1"/>
          </p:nvPr>
        </p:nvSpPr>
        <p:spPr>
          <a:xfrm>
            <a:off x="539552" y="1988840"/>
            <a:ext cx="8229600" cy="4525963"/>
          </a:xfrm>
        </p:spPr>
        <p:txBody>
          <a:bodyPr>
            <a:normAutofit lnSpcReduction="10000"/>
          </a:bodyPr>
          <a:lstStyle/>
          <a:p>
            <a:pPr marL="0" indent="0">
              <a:buNone/>
              <a:defRPr/>
            </a:pPr>
            <a:r>
              <a:rPr lang="en-US" dirty="0" smtClean="0">
                <a:latin typeface="Arial Narrow" pitchFamily="34" charset="0"/>
              </a:rPr>
              <a:t>European </a:t>
            </a:r>
            <a:r>
              <a:rPr lang="en-US" dirty="0">
                <a:latin typeface="Arial Narrow" pitchFamily="34" charset="0"/>
              </a:rPr>
              <a:t>ecological network of </a:t>
            </a:r>
            <a:r>
              <a:rPr lang="en-US" b="1" dirty="0">
                <a:latin typeface="Arial Narrow" pitchFamily="34" charset="0"/>
              </a:rPr>
              <a:t>S</a:t>
            </a:r>
            <a:r>
              <a:rPr lang="en-US" dirty="0">
                <a:latin typeface="Arial Narrow" pitchFamily="34" charset="0"/>
              </a:rPr>
              <a:t>pecial </a:t>
            </a:r>
            <a:r>
              <a:rPr lang="en-US" b="1" dirty="0">
                <a:latin typeface="Arial Narrow" pitchFamily="34" charset="0"/>
              </a:rPr>
              <a:t>A</a:t>
            </a:r>
            <a:r>
              <a:rPr lang="en-US" dirty="0">
                <a:latin typeface="Arial Narrow" pitchFamily="34" charset="0"/>
              </a:rPr>
              <a:t>reas of </a:t>
            </a:r>
            <a:r>
              <a:rPr lang="en-US" b="1" dirty="0">
                <a:latin typeface="Arial Narrow" pitchFamily="34" charset="0"/>
              </a:rPr>
              <a:t>C</a:t>
            </a:r>
            <a:r>
              <a:rPr lang="en-US" dirty="0">
                <a:latin typeface="Arial Narrow" pitchFamily="34" charset="0"/>
              </a:rPr>
              <a:t>onservation (SACs under the </a:t>
            </a:r>
            <a:r>
              <a:rPr lang="en-US" b="1" dirty="0">
                <a:latin typeface="Arial Narrow" pitchFamily="34" charset="0"/>
              </a:rPr>
              <a:t>Habitat Directive</a:t>
            </a:r>
            <a:r>
              <a:rPr lang="en-US" dirty="0">
                <a:latin typeface="Arial Narrow" pitchFamily="34" charset="0"/>
              </a:rPr>
              <a:t>) and </a:t>
            </a:r>
            <a:r>
              <a:rPr lang="en-US" b="1" dirty="0">
                <a:latin typeface="Arial Narrow" pitchFamily="34" charset="0"/>
              </a:rPr>
              <a:t>S</a:t>
            </a:r>
            <a:r>
              <a:rPr lang="en-US" dirty="0">
                <a:latin typeface="Arial Narrow" pitchFamily="34" charset="0"/>
              </a:rPr>
              <a:t>pecial </a:t>
            </a:r>
            <a:r>
              <a:rPr lang="en-US" b="1" dirty="0">
                <a:latin typeface="Arial Narrow" pitchFamily="34" charset="0"/>
              </a:rPr>
              <a:t>P</a:t>
            </a:r>
            <a:r>
              <a:rPr lang="en-US" dirty="0">
                <a:latin typeface="Arial Narrow" pitchFamily="34" charset="0"/>
              </a:rPr>
              <a:t>rotection </a:t>
            </a:r>
            <a:r>
              <a:rPr lang="en-US" b="1" dirty="0">
                <a:latin typeface="Arial Narrow" pitchFamily="34" charset="0"/>
              </a:rPr>
              <a:t>A</a:t>
            </a:r>
            <a:r>
              <a:rPr lang="en-US" dirty="0">
                <a:latin typeface="Arial Narrow" pitchFamily="34" charset="0"/>
              </a:rPr>
              <a:t>reas (SPAs of the </a:t>
            </a:r>
            <a:r>
              <a:rPr lang="en-US" b="1" dirty="0">
                <a:latin typeface="Arial Narrow" pitchFamily="34" charset="0"/>
              </a:rPr>
              <a:t>Birds Directive</a:t>
            </a:r>
            <a:r>
              <a:rPr lang="en-US" dirty="0">
                <a:latin typeface="Arial Narrow" pitchFamily="34" charset="0"/>
              </a:rPr>
              <a:t>)</a:t>
            </a:r>
          </a:p>
          <a:p>
            <a:pPr marL="0" indent="0">
              <a:buNone/>
              <a:defRPr/>
            </a:pPr>
            <a:endParaRPr lang="en-US" sz="1200" dirty="0">
              <a:latin typeface="Arial Narrow" pitchFamily="34" charset="0"/>
            </a:endParaRPr>
          </a:p>
          <a:p>
            <a:pPr marL="1081088" lvl="1" indent="-623888">
              <a:buFont typeface="Symbol" pitchFamily="18" charset="2"/>
              <a:buChar char="®"/>
              <a:defRPr/>
            </a:pPr>
            <a:r>
              <a:rPr lang="en-US" dirty="0">
                <a:latin typeface="Arial Narrow" pitchFamily="34" charset="0"/>
              </a:rPr>
              <a:t>hosting habitat types of Annex I and species of Annex II of the Habitat Directive subdivided on a </a:t>
            </a:r>
            <a:r>
              <a:rPr lang="en-US" dirty="0" err="1">
                <a:latin typeface="Arial Narrow" pitchFamily="34" charset="0"/>
              </a:rPr>
              <a:t>biogeographical</a:t>
            </a:r>
            <a:r>
              <a:rPr lang="en-US" dirty="0">
                <a:latin typeface="Arial Narrow" pitchFamily="34" charset="0"/>
              </a:rPr>
              <a:t> basis</a:t>
            </a:r>
          </a:p>
          <a:p>
            <a:pPr marL="1081088" lvl="1" indent="-623888">
              <a:buNone/>
              <a:defRPr/>
            </a:pPr>
            <a:endParaRPr lang="en-US" sz="1100" dirty="0">
              <a:latin typeface="Arial Narrow" pitchFamily="34" charset="0"/>
            </a:endParaRPr>
          </a:p>
          <a:p>
            <a:pPr marL="1081088" lvl="1" indent="-623888">
              <a:buFont typeface="Symbol" pitchFamily="18" charset="2"/>
              <a:buChar char="®"/>
              <a:defRPr/>
            </a:pPr>
            <a:r>
              <a:rPr lang="en-US" dirty="0">
                <a:latin typeface="Arial Narrow" pitchFamily="34" charset="0"/>
              </a:rPr>
              <a:t>to maintain or restore at</a:t>
            </a:r>
          </a:p>
          <a:p>
            <a:pPr marL="1081088" lvl="1" indent="-623888">
              <a:buNone/>
              <a:defRPr/>
            </a:pPr>
            <a:r>
              <a:rPr lang="en-US" dirty="0">
                <a:latin typeface="Arial Narrow" pitchFamily="34" charset="0"/>
              </a:rPr>
              <a:t>	</a:t>
            </a:r>
            <a:r>
              <a:rPr lang="en-US" b="1" dirty="0">
                <a:latin typeface="Arial Narrow" pitchFamily="34" charset="0"/>
              </a:rPr>
              <a:t>favourable conservation status</a:t>
            </a:r>
          </a:p>
          <a:p>
            <a:pPr>
              <a:buNone/>
            </a:pPr>
            <a:endParaRPr lang="en-US" dirty="0"/>
          </a:p>
        </p:txBody>
      </p:sp>
      <p:pic>
        <p:nvPicPr>
          <p:cNvPr id="4" name="Inhaltsplatzhalter 6" descr="logoNatura 2000.JPG"/>
          <p:cNvPicPr>
            <a:picLocks noChangeAspect="1"/>
          </p:cNvPicPr>
          <p:nvPr/>
        </p:nvPicPr>
        <p:blipFill>
          <a:blip r:embed="rId2" cstate="print"/>
          <a:srcRect/>
          <a:stretch>
            <a:fillRect/>
          </a:stretch>
        </p:blipFill>
        <p:spPr>
          <a:xfrm>
            <a:off x="539552" y="0"/>
            <a:ext cx="2054225" cy="17748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p:txBody>
          <a:bodyPr>
            <a:normAutofit/>
          </a:bodyPr>
          <a:lstStyle/>
          <a:p>
            <a:pPr algn="r" eaLnBrk="1" hangingPunct="1"/>
            <a:r>
              <a:rPr lang="en-US" sz="2800" b="1" dirty="0" smtClean="0">
                <a:latin typeface="Arial" pitchFamily="34" charset="0"/>
                <a:cs typeface="Arial" pitchFamily="34" charset="0"/>
              </a:rPr>
              <a:t>Why do we need NATURA 2000 ?</a:t>
            </a:r>
          </a:p>
        </p:txBody>
      </p:sp>
      <p:sp>
        <p:nvSpPr>
          <p:cNvPr id="3" name="Inhaltsplatzhalter 2"/>
          <p:cNvSpPr>
            <a:spLocks noGrp="1"/>
          </p:cNvSpPr>
          <p:nvPr>
            <p:ph idx="1"/>
          </p:nvPr>
        </p:nvSpPr>
        <p:spPr/>
        <p:txBody>
          <a:bodyPr rtlCol="0">
            <a:normAutofit fontScale="92500" lnSpcReduction="20000"/>
          </a:bodyPr>
          <a:lstStyle/>
          <a:p>
            <a:pPr marL="0" indent="0" eaLnBrk="1" fontAlgn="auto" hangingPunct="1">
              <a:spcAft>
                <a:spcPts val="0"/>
              </a:spcAft>
              <a:buFont typeface="Arial" pitchFamily="34" charset="0"/>
              <a:buNone/>
              <a:defRPr/>
            </a:pPr>
            <a:endParaRPr lang="en-US" dirty="0" smtClean="0">
              <a:latin typeface="Arial Narrow" pitchFamily="34" charset="0"/>
            </a:endParaRPr>
          </a:p>
          <a:p>
            <a:pPr>
              <a:buNone/>
              <a:defRPr/>
            </a:pPr>
            <a:r>
              <a:rPr lang="en-US" b="1" dirty="0" smtClean="0">
                <a:latin typeface="Arial Narrow" pitchFamily="34" charset="0"/>
                <a:sym typeface="Symbol"/>
              </a:rPr>
              <a:t> rapid </a:t>
            </a:r>
            <a:r>
              <a:rPr lang="en-US" b="1" dirty="0">
                <a:latin typeface="Arial Narrow" pitchFamily="34" charset="0"/>
                <a:sym typeface="Symbol"/>
              </a:rPr>
              <a:t>loss of nature in Europe</a:t>
            </a:r>
          </a:p>
          <a:p>
            <a:pPr eaLnBrk="1" fontAlgn="auto" hangingPunct="1">
              <a:spcAft>
                <a:spcPts val="0"/>
              </a:spcAft>
              <a:buFont typeface="Arial" pitchFamily="34" charset="0"/>
              <a:buNone/>
              <a:defRPr/>
            </a:pPr>
            <a:endParaRPr lang="en-US" sz="1700" dirty="0">
              <a:latin typeface="Arial Narrow" pitchFamily="34" charset="0"/>
            </a:endParaRPr>
          </a:p>
          <a:p>
            <a:pPr eaLnBrk="1" fontAlgn="auto" hangingPunct="1">
              <a:spcAft>
                <a:spcPts val="0"/>
              </a:spcAft>
              <a:buFont typeface="Arial" pitchFamily="34" charset="0"/>
              <a:buNone/>
              <a:defRPr/>
            </a:pPr>
            <a:r>
              <a:rPr lang="en-US" b="1" dirty="0" smtClean="0">
                <a:latin typeface="Arial Narrow" pitchFamily="34" charset="0"/>
                <a:sym typeface="Symbol"/>
              </a:rPr>
              <a:t> s</a:t>
            </a:r>
            <a:r>
              <a:rPr lang="en-US" b="1" dirty="0" smtClean="0">
                <a:latin typeface="Arial Narrow" pitchFamily="34" charset="0"/>
              </a:rPr>
              <a:t>trong need for</a:t>
            </a:r>
            <a:r>
              <a:rPr lang="en-US" dirty="0" smtClean="0">
                <a:latin typeface="Arial Narrow" pitchFamily="34" charset="0"/>
              </a:rPr>
              <a:t>:</a:t>
            </a:r>
          </a:p>
          <a:p>
            <a:pPr eaLnBrk="1" fontAlgn="auto" hangingPunct="1">
              <a:spcAft>
                <a:spcPts val="0"/>
              </a:spcAft>
              <a:buFont typeface="Arial" pitchFamily="34" charset="0"/>
              <a:buNone/>
              <a:defRPr/>
            </a:pPr>
            <a:endParaRPr lang="en-US" sz="1400" dirty="0" smtClean="0">
              <a:latin typeface="Arial Narrow" pitchFamily="34" charset="0"/>
            </a:endParaRPr>
          </a:p>
          <a:p>
            <a:pPr lvl="1" eaLnBrk="1" fontAlgn="auto" hangingPunct="1">
              <a:spcAft>
                <a:spcPts val="1200"/>
              </a:spcAft>
              <a:buFont typeface="Arial" pitchFamily="34" charset="0"/>
              <a:buChar char="–"/>
              <a:defRPr/>
            </a:pPr>
            <a:r>
              <a:rPr lang="en-US" dirty="0" smtClean="0">
                <a:latin typeface="Arial Narrow" pitchFamily="34" charset="0"/>
              </a:rPr>
              <a:t>protection of animal and plant species of European importance and their habitats for us and the future generation</a:t>
            </a:r>
          </a:p>
          <a:p>
            <a:pPr lvl="1" eaLnBrk="1" fontAlgn="auto" hangingPunct="1">
              <a:spcAft>
                <a:spcPts val="1200"/>
              </a:spcAft>
              <a:buFont typeface="Arial" pitchFamily="34" charset="0"/>
              <a:buChar char="–"/>
              <a:defRPr/>
            </a:pPr>
            <a:r>
              <a:rPr lang="en-US" dirty="0" smtClean="0">
                <a:latin typeface="Arial Narrow" pitchFamily="34" charset="0"/>
              </a:rPr>
              <a:t>systematic approach for site selection and a coherent network of protected areas</a:t>
            </a:r>
          </a:p>
          <a:p>
            <a:pPr lvl="1" eaLnBrk="1" fontAlgn="auto" hangingPunct="1">
              <a:spcAft>
                <a:spcPts val="0"/>
              </a:spcAft>
              <a:buFont typeface="Arial" pitchFamily="34" charset="0"/>
              <a:buChar char="–"/>
              <a:defRPr/>
            </a:pPr>
            <a:r>
              <a:rPr lang="en-US" dirty="0" smtClean="0">
                <a:latin typeface="Arial Narrow" pitchFamily="34" charset="0"/>
              </a:rPr>
              <a:t>regular evaluation </a:t>
            </a:r>
          </a:p>
          <a:p>
            <a:pPr eaLnBrk="1" fontAlgn="auto" hangingPunct="1">
              <a:spcAft>
                <a:spcPts val="0"/>
              </a:spcAft>
              <a:buFont typeface="Arial" pitchFamily="34" charset="0"/>
              <a:buNone/>
              <a:defRPr/>
            </a:pPr>
            <a:endParaRPr lang="en-US" dirty="0">
              <a:latin typeface="Arial Narrow" pitchFamily="34" charset="0"/>
            </a:endParaRPr>
          </a:p>
        </p:txBody>
      </p:sp>
      <p:sp>
        <p:nvSpPr>
          <p:cNvPr id="4" name="Foliennummernplatzhalter 3"/>
          <p:cNvSpPr>
            <a:spLocks noGrp="1"/>
          </p:cNvSpPr>
          <p:nvPr>
            <p:ph type="sldNum" sz="quarter" idx="12"/>
          </p:nvPr>
        </p:nvSpPr>
        <p:spPr/>
        <p:txBody>
          <a:bodyPr/>
          <a:lstStyle/>
          <a:p>
            <a:pPr>
              <a:defRPr/>
            </a:pPr>
            <a:fld id="{AD83C2BF-9F28-41CC-B787-BCFC65E628DB}" type="slidenum">
              <a:rPr lang="en-US"/>
              <a:pPr>
                <a:defRPr/>
              </a:pPr>
              <a:t>12</a:t>
            </a:fld>
            <a:endParaRPr lang="en-US"/>
          </a:p>
        </p:txBody>
      </p:sp>
      <p:pic>
        <p:nvPicPr>
          <p:cNvPr id="5" name="Inhaltsplatzhalter 6" descr="logoNatura 2000.JPG"/>
          <p:cNvPicPr>
            <a:picLocks noChangeAspect="1"/>
          </p:cNvPicPr>
          <p:nvPr/>
        </p:nvPicPr>
        <p:blipFill>
          <a:blip r:embed="rId2" cstate="print"/>
          <a:srcRect/>
          <a:stretch>
            <a:fillRect/>
          </a:stretch>
        </p:blipFill>
        <p:spPr>
          <a:xfrm>
            <a:off x="539552" y="188640"/>
            <a:ext cx="1550169" cy="1339327"/>
          </a:xfrm>
          <a:prstGeom prst="rect">
            <a:avLst/>
          </a:prstGeom>
        </p:spPr>
      </p:pic>
      <p:pic>
        <p:nvPicPr>
          <p:cNvPr id="6" name="Inhaltsplatzhalter 6" descr="logoNatura 2000.JPG"/>
          <p:cNvPicPr>
            <a:picLocks noChangeAspect="1"/>
          </p:cNvPicPr>
          <p:nvPr/>
        </p:nvPicPr>
        <p:blipFill>
          <a:blip r:embed="rId2" cstate="print"/>
          <a:srcRect/>
          <a:stretch>
            <a:fillRect/>
          </a:stretch>
        </p:blipFill>
        <p:spPr>
          <a:xfrm>
            <a:off x="539552" y="0"/>
            <a:ext cx="2054225" cy="177482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hteck 2"/>
          <p:cNvSpPr>
            <a:spLocks noChangeArrowheads="1"/>
          </p:cNvSpPr>
          <p:nvPr/>
        </p:nvSpPr>
        <p:spPr bwMode="auto">
          <a:xfrm>
            <a:off x="539750" y="1641474"/>
            <a:ext cx="7993063" cy="4585871"/>
          </a:xfrm>
          <a:prstGeom prst="rect">
            <a:avLst/>
          </a:prstGeom>
          <a:noFill/>
          <a:ln w="9525">
            <a:noFill/>
            <a:miter lim="800000"/>
            <a:headEnd/>
            <a:tailEnd/>
          </a:ln>
        </p:spPr>
        <p:txBody>
          <a:bodyPr wrap="square">
            <a:spAutoFit/>
          </a:bodyPr>
          <a:lstStyle/>
          <a:p>
            <a:r>
              <a:rPr lang="en-US" altLang="de-DE" sz="2000" dirty="0">
                <a:solidFill>
                  <a:schemeClr val="tx1"/>
                </a:solidFill>
                <a:latin typeface="Arial" pitchFamily="34" charset="0"/>
                <a:cs typeface="Arial" pitchFamily="34" charset="0"/>
              </a:rPr>
              <a:t>Europe has unique habitats with a rich variety of wild plants and animals, many of which are unique to this continent and exist nowhere else in the world. </a:t>
            </a:r>
          </a:p>
          <a:p>
            <a:endParaRPr lang="en-US" altLang="de-DE" sz="2000" dirty="0">
              <a:solidFill>
                <a:schemeClr val="tx1"/>
              </a:solidFill>
              <a:latin typeface="Arial" pitchFamily="34" charset="0"/>
              <a:cs typeface="Arial" pitchFamily="34" charset="0"/>
            </a:endParaRPr>
          </a:p>
          <a:p>
            <a:r>
              <a:rPr lang="en-US" altLang="de-DE" sz="2000" dirty="0">
                <a:solidFill>
                  <a:schemeClr val="tx1"/>
                </a:solidFill>
                <a:latin typeface="Arial" pitchFamily="34" charset="0"/>
                <a:cs typeface="Arial" pitchFamily="34" charset="0"/>
              </a:rPr>
              <a:t>As elsewhere, </a:t>
            </a:r>
            <a:r>
              <a:rPr lang="en-US" altLang="de-DE" sz="2000" dirty="0" smtClean="0">
                <a:solidFill>
                  <a:schemeClr val="tx1"/>
                </a:solidFill>
                <a:latin typeface="Arial" pitchFamily="34" charset="0"/>
                <a:cs typeface="Arial" pitchFamily="34" charset="0"/>
              </a:rPr>
              <a:t>there is a rapid loss of nature in Europe – biodiversity loss and species extinction due to:</a:t>
            </a:r>
          </a:p>
          <a:p>
            <a:pPr marL="539750"/>
            <a:endParaRPr lang="en-US" altLang="de-DE" sz="2000" dirty="0" smtClean="0">
              <a:solidFill>
                <a:schemeClr val="tx1"/>
              </a:solidFill>
              <a:latin typeface="Arial" pitchFamily="34" charset="0"/>
              <a:cs typeface="Arial" pitchFamily="34" charset="0"/>
            </a:endParaRPr>
          </a:p>
          <a:p>
            <a:pPr marL="720725" indent="-180975">
              <a:buFontTx/>
              <a:buChar char="-"/>
            </a:pPr>
            <a:r>
              <a:rPr lang="en-US" altLang="de-DE" sz="2000" dirty="0" smtClean="0">
                <a:latin typeface="Arial" pitchFamily="34" charset="0"/>
                <a:cs typeface="Arial" pitchFamily="34" charset="0"/>
              </a:rPr>
              <a:t>habitat fragmentation (e.g. industrial agriculture, transport networks)</a:t>
            </a:r>
          </a:p>
          <a:p>
            <a:pPr marL="720725" indent="-180975">
              <a:buFontTx/>
              <a:buChar char="-"/>
            </a:pPr>
            <a:r>
              <a:rPr lang="en-US" altLang="de-DE" sz="2000" dirty="0">
                <a:latin typeface="Arial" pitchFamily="34" charset="0"/>
                <a:cs typeface="Arial" pitchFamily="34" charset="0"/>
              </a:rPr>
              <a:t>p</a:t>
            </a:r>
            <a:r>
              <a:rPr lang="en-US" altLang="de-DE" sz="2000" dirty="0" smtClean="0">
                <a:solidFill>
                  <a:schemeClr val="tx1"/>
                </a:solidFill>
                <a:latin typeface="Arial" pitchFamily="34" charset="0"/>
                <a:cs typeface="Arial" pitchFamily="34" charset="0"/>
              </a:rPr>
              <a:t>ollution and climate change</a:t>
            </a:r>
          </a:p>
          <a:p>
            <a:pPr marL="720725" indent="-180975">
              <a:buFontTx/>
              <a:buChar char="-"/>
            </a:pPr>
            <a:r>
              <a:rPr lang="en-US" altLang="de-DE" sz="2000" dirty="0" smtClean="0">
                <a:latin typeface="Arial" pitchFamily="34" charset="0"/>
                <a:cs typeface="Arial" pitchFamily="34" charset="0"/>
              </a:rPr>
              <a:t>overexploitation of natural resources, etc.</a:t>
            </a:r>
            <a:endParaRPr lang="en-US" altLang="de-DE" dirty="0">
              <a:solidFill>
                <a:schemeClr val="tx1"/>
              </a:solidFill>
            </a:endParaRPr>
          </a:p>
          <a:p>
            <a:endParaRPr lang="en-US" altLang="de-DE" dirty="0">
              <a:solidFill>
                <a:schemeClr val="tx1"/>
              </a:solidFill>
            </a:endParaRPr>
          </a:p>
          <a:p>
            <a:r>
              <a:rPr lang="en-US" altLang="de-DE" b="1" i="1" dirty="0">
                <a:solidFill>
                  <a:schemeClr val="tx1"/>
                </a:solidFill>
                <a:latin typeface="Arial" pitchFamily="34" charset="0"/>
                <a:cs typeface="Arial" pitchFamily="34" charset="0"/>
              </a:rPr>
              <a:t>A recent European assessment </a:t>
            </a:r>
            <a:r>
              <a:rPr lang="en-US" altLang="de-DE" b="1" i="1" dirty="0" smtClean="0">
                <a:solidFill>
                  <a:schemeClr val="tx1"/>
                </a:solidFill>
                <a:latin typeface="Arial" pitchFamily="34" charset="0"/>
                <a:cs typeface="Arial" pitchFamily="34" charset="0"/>
              </a:rPr>
              <a:t> of </a:t>
            </a:r>
            <a:r>
              <a:rPr lang="en-US" altLang="de-DE" b="1" i="1" dirty="0">
                <a:solidFill>
                  <a:schemeClr val="tx1"/>
                </a:solidFill>
                <a:latin typeface="Arial" pitchFamily="34" charset="0"/>
                <a:cs typeface="Arial" pitchFamily="34" charset="0"/>
              </a:rPr>
              <a:t>around </a:t>
            </a:r>
            <a:r>
              <a:rPr lang="en-US" altLang="de-DE" b="1" i="1" dirty="0" smtClean="0">
                <a:solidFill>
                  <a:schemeClr val="tx1"/>
                </a:solidFill>
                <a:latin typeface="Arial" pitchFamily="34" charset="0"/>
                <a:cs typeface="Arial" pitchFamily="34" charset="0"/>
              </a:rPr>
              <a:t>6.000 </a:t>
            </a:r>
            <a:r>
              <a:rPr lang="en-US" altLang="de-DE" b="1" i="1" dirty="0">
                <a:solidFill>
                  <a:schemeClr val="tx1"/>
                </a:solidFill>
                <a:latin typeface="Arial" pitchFamily="34" charset="0"/>
                <a:cs typeface="Arial" pitchFamily="34" charset="0"/>
              </a:rPr>
              <a:t>European species </a:t>
            </a:r>
            <a:r>
              <a:rPr lang="en-US" altLang="de-DE" b="1" i="1" dirty="0" smtClean="0">
                <a:solidFill>
                  <a:schemeClr val="tx1"/>
                </a:solidFill>
                <a:latin typeface="Arial" pitchFamily="34" charset="0"/>
                <a:cs typeface="Arial" pitchFamily="34" charset="0"/>
              </a:rPr>
              <a:t>undertaken by IUCN revealed </a:t>
            </a:r>
            <a:r>
              <a:rPr lang="en-US" altLang="de-DE" b="1" i="1" dirty="0">
                <a:solidFill>
                  <a:schemeClr val="tx1"/>
                </a:solidFill>
                <a:latin typeface="Arial" pitchFamily="34" charset="0"/>
                <a:cs typeface="Arial" pitchFamily="34" charset="0"/>
              </a:rPr>
              <a:t>that up to 25% of European animal species are now threatened with extinction.</a:t>
            </a:r>
            <a:r>
              <a:rPr lang="en-US" altLang="de-DE" b="1" dirty="0">
                <a:solidFill>
                  <a:schemeClr val="tx1"/>
                </a:solidFill>
                <a:latin typeface="Arial" pitchFamily="34" charset="0"/>
                <a:cs typeface="Arial" pitchFamily="34" charset="0"/>
              </a:rPr>
              <a:t>   </a:t>
            </a:r>
          </a:p>
        </p:txBody>
      </p:sp>
      <p:sp>
        <p:nvSpPr>
          <p:cNvPr id="27651" name="Titel 2"/>
          <p:cNvSpPr>
            <a:spLocks noGrp="1"/>
          </p:cNvSpPr>
          <p:nvPr>
            <p:ph type="title"/>
          </p:nvPr>
        </p:nvSpPr>
        <p:spPr/>
        <p:txBody>
          <a:bodyPr>
            <a:normAutofit/>
          </a:bodyPr>
          <a:lstStyle/>
          <a:p>
            <a:pPr algn="l" eaLnBrk="1" hangingPunct="1"/>
            <a:r>
              <a:rPr lang="en-US" altLang="de-DE" sz="3600" b="1" dirty="0" smtClean="0">
                <a:latin typeface="Arial" pitchFamily="34" charset="0"/>
                <a:cs typeface="Arial" pitchFamily="34" charset="0"/>
              </a:rPr>
              <a:t>Europe’s Natural </a:t>
            </a:r>
            <a:r>
              <a:rPr lang="en-US" altLang="de-DE" sz="3600" b="1" dirty="0">
                <a:latin typeface="Arial" pitchFamily="34" charset="0"/>
                <a:cs typeface="Arial" pitchFamily="34" charset="0"/>
              </a:rPr>
              <a:t>V</a:t>
            </a:r>
            <a:r>
              <a:rPr lang="en-US" altLang="de-DE" sz="3600" b="1" dirty="0" smtClean="0">
                <a:latin typeface="Arial" pitchFamily="34" charset="0"/>
                <a:cs typeface="Arial" pitchFamily="34" charset="0"/>
              </a:rPr>
              <a:t>alues</a:t>
            </a:r>
            <a:endParaRPr lang="de-DE" altLang="de-DE" sz="36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ormAutofit/>
          </a:bodyPr>
          <a:lstStyle/>
          <a:p>
            <a:pPr algn="r" eaLnBrk="1" fontAlgn="auto" hangingPunct="1">
              <a:spcAft>
                <a:spcPts val="0"/>
              </a:spcAft>
              <a:defRPr/>
            </a:pPr>
            <a:r>
              <a:rPr lang="en-US" sz="2800" b="1" dirty="0" smtClean="0">
                <a:latin typeface="Arial" pitchFamily="34" charset="0"/>
                <a:cs typeface="Arial" pitchFamily="34" charset="0"/>
              </a:rPr>
              <a:t>International Agreements on Nature Protection</a:t>
            </a:r>
            <a:endParaRPr lang="en-US" sz="2800" b="1" dirty="0">
              <a:latin typeface="Arial" pitchFamily="34" charset="0"/>
              <a:cs typeface="Arial" pitchFamily="34" charset="0"/>
            </a:endParaRPr>
          </a:p>
        </p:txBody>
      </p:sp>
      <p:graphicFrame>
        <p:nvGraphicFramePr>
          <p:cNvPr id="4" name="Inhaltsplatzhalter 3"/>
          <p:cNvGraphicFramePr>
            <a:graphicFrameLocks noGrp="1"/>
          </p:cNvGraphicFramePr>
          <p:nvPr>
            <p:ph idx="1"/>
          </p:nvPr>
        </p:nvGraphicFramePr>
        <p:xfrm>
          <a:off x="457200" y="1412776"/>
          <a:ext cx="8435280" cy="4713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p:txBody>
          <a:bodyPr/>
          <a:lstStyle/>
          <a:p>
            <a:pPr algn="r" eaLnBrk="1" hangingPunct="1"/>
            <a:r>
              <a:rPr lang="en-US" sz="3600" b="1" dirty="0" smtClean="0">
                <a:solidFill>
                  <a:srgbClr val="000000"/>
                </a:solidFill>
                <a:latin typeface="Arial" pitchFamily="34" charset="0"/>
                <a:cs typeface="Arial" pitchFamily="34" charset="0"/>
              </a:rPr>
              <a:t>EU Legal Instruments</a:t>
            </a:r>
            <a:endParaRPr lang="en-US" dirty="0" smtClean="0">
              <a:latin typeface="Arial" pitchFamily="34" charset="0"/>
              <a:cs typeface="Arial" pitchFamily="34" charset="0"/>
            </a:endParaRPr>
          </a:p>
        </p:txBody>
      </p:sp>
      <p:sp>
        <p:nvSpPr>
          <p:cNvPr id="4099" name="Inhaltsplatzhalter 2"/>
          <p:cNvSpPr>
            <a:spLocks noGrp="1"/>
          </p:cNvSpPr>
          <p:nvPr>
            <p:ph idx="1"/>
          </p:nvPr>
        </p:nvSpPr>
        <p:spPr>
          <a:xfrm>
            <a:off x="468313" y="1989138"/>
            <a:ext cx="8229600" cy="4525962"/>
          </a:xfrm>
        </p:spPr>
        <p:txBody>
          <a:bodyPr/>
          <a:lstStyle/>
          <a:p>
            <a:pPr marL="720725" indent="-720725" eaLnBrk="1" hangingPunct="1">
              <a:lnSpc>
                <a:spcPct val="110000"/>
              </a:lnSpc>
              <a:spcAft>
                <a:spcPts val="1200"/>
              </a:spcAft>
              <a:buFont typeface="Symbol" pitchFamily="18" charset="2"/>
              <a:buChar char=""/>
            </a:pPr>
            <a:r>
              <a:rPr lang="en-US" sz="2800" b="1" dirty="0" smtClean="0">
                <a:latin typeface="Arial Narrow" pitchFamily="34" charset="0"/>
              </a:rPr>
              <a:t>The EU response to biodiversity loss</a:t>
            </a:r>
            <a:r>
              <a:rPr lang="en-US" sz="2800" dirty="0" smtClean="0">
                <a:latin typeface="Arial Narrow" pitchFamily="34" charset="0"/>
              </a:rPr>
              <a:t>: the nature protection legislation comprises </a:t>
            </a:r>
            <a:r>
              <a:rPr lang="en-US" sz="2800" b="1" dirty="0" smtClean="0">
                <a:latin typeface="Arial Narrow" pitchFamily="34" charset="0"/>
              </a:rPr>
              <a:t>4 Directives, 4 Regulations and </a:t>
            </a:r>
            <a:r>
              <a:rPr lang="en-US" sz="2800" b="1" dirty="0">
                <a:latin typeface="Arial Narrow" pitchFamily="34" charset="0"/>
              </a:rPr>
              <a:t>1</a:t>
            </a:r>
            <a:r>
              <a:rPr lang="en-US" sz="2800" b="1" dirty="0" smtClean="0">
                <a:latin typeface="Arial Narrow" pitchFamily="34" charset="0"/>
              </a:rPr>
              <a:t> Council Decision</a:t>
            </a:r>
          </a:p>
          <a:p>
            <a:pPr marL="720725" indent="-720725" eaLnBrk="1" hangingPunct="1">
              <a:lnSpc>
                <a:spcPct val="110000"/>
              </a:lnSpc>
              <a:spcAft>
                <a:spcPts val="1200"/>
              </a:spcAft>
              <a:buFont typeface="Symbol" pitchFamily="18" charset="2"/>
              <a:buChar char=""/>
            </a:pPr>
            <a:r>
              <a:rPr lang="en-US" sz="2800" dirty="0" smtClean="0">
                <a:latin typeface="Arial Narrow" pitchFamily="34" charset="0"/>
              </a:rPr>
              <a:t>Many instruments have been amended, e.g. Birds Directive</a:t>
            </a:r>
          </a:p>
          <a:p>
            <a:pPr marL="720725" indent="-720725" eaLnBrk="1" hangingPunct="1">
              <a:lnSpc>
                <a:spcPct val="110000"/>
              </a:lnSpc>
              <a:buFont typeface="Symbol" pitchFamily="18" charset="2"/>
              <a:buChar char=""/>
            </a:pPr>
            <a:r>
              <a:rPr lang="en-US" sz="2800" dirty="0" smtClean="0">
                <a:latin typeface="Arial Narrow" pitchFamily="34" charset="0"/>
              </a:rPr>
              <a:t>Not all are relevant for Albania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Inhaltsplatzhalter 4"/>
          <p:cNvSpPr>
            <a:spLocks noGrp="1"/>
          </p:cNvSpPr>
          <p:nvPr>
            <p:ph sz="half" idx="4294967295"/>
          </p:nvPr>
        </p:nvSpPr>
        <p:spPr>
          <a:xfrm>
            <a:off x="395288" y="549275"/>
            <a:ext cx="3889375" cy="4525963"/>
          </a:xfrm>
        </p:spPr>
        <p:txBody>
          <a:bodyPr/>
          <a:lstStyle/>
          <a:p>
            <a:pPr marL="0" indent="0" eaLnBrk="1" hangingPunct="1">
              <a:buFont typeface="Arial" charset="0"/>
              <a:buNone/>
            </a:pPr>
            <a:r>
              <a:rPr lang="en-US" sz="2800" smtClean="0">
                <a:latin typeface="Arial Narrow" pitchFamily="34" charset="0"/>
              </a:rPr>
              <a:t>Directive 2009/147/EEC of the European Parliament and of the Council of 30 November 2009 on the conservation of wild birds</a:t>
            </a:r>
          </a:p>
          <a:p>
            <a:pPr marL="0" indent="0" eaLnBrk="1" hangingPunct="1">
              <a:buFont typeface="Arial" charset="0"/>
              <a:buNone/>
            </a:pPr>
            <a:endParaRPr lang="en-US" sz="2800" smtClean="0">
              <a:latin typeface="Arial Narrow" pitchFamily="34" charset="0"/>
            </a:endParaRPr>
          </a:p>
          <a:p>
            <a:pPr marL="0" indent="0" algn="ctr" eaLnBrk="1" hangingPunct="1">
              <a:buFont typeface="Arial" charset="0"/>
              <a:buNone/>
            </a:pPr>
            <a:r>
              <a:rPr lang="en-US" sz="2800" b="1" smtClean="0">
                <a:latin typeface="Arial Narrow" pitchFamily="34" charset="0"/>
              </a:rPr>
              <a:t>Birds Directive </a:t>
            </a:r>
          </a:p>
          <a:p>
            <a:pPr marL="0" indent="0" eaLnBrk="1" hangingPunct="1">
              <a:buFont typeface="Arial" charset="0"/>
              <a:buNone/>
            </a:pPr>
            <a:r>
              <a:rPr lang="en-US" sz="2400" smtClean="0">
                <a:latin typeface="Arial Narrow" pitchFamily="34" charset="0"/>
              </a:rPr>
              <a:t>(formerly Council Directive 79/409/EEC of 2 April 1979)</a:t>
            </a:r>
          </a:p>
        </p:txBody>
      </p:sp>
      <p:pic>
        <p:nvPicPr>
          <p:cNvPr id="5123" name="Inhaltsplatzhalter 6" descr="logoNatura 2000.JPG"/>
          <p:cNvPicPr>
            <a:picLocks noGrp="1" noChangeAspect="1"/>
          </p:cNvPicPr>
          <p:nvPr>
            <p:ph sz="half" idx="4294967295"/>
          </p:nvPr>
        </p:nvPicPr>
        <p:blipFill>
          <a:blip r:embed="rId2" cstate="print"/>
          <a:srcRect/>
          <a:stretch>
            <a:fillRect/>
          </a:stretch>
        </p:blipFill>
        <p:spPr>
          <a:xfrm>
            <a:off x="3563938" y="4797425"/>
            <a:ext cx="2054225" cy="1774825"/>
          </a:xfrm>
        </p:spPr>
      </p:pic>
      <p:sp>
        <p:nvSpPr>
          <p:cNvPr id="5124" name="Rechteck 7"/>
          <p:cNvSpPr>
            <a:spLocks noChangeArrowheads="1"/>
          </p:cNvSpPr>
          <p:nvPr/>
        </p:nvSpPr>
        <p:spPr bwMode="auto">
          <a:xfrm>
            <a:off x="4572000" y="549275"/>
            <a:ext cx="4103688" cy="3279775"/>
          </a:xfrm>
          <a:prstGeom prst="rect">
            <a:avLst/>
          </a:prstGeom>
          <a:noFill/>
          <a:ln w="9525">
            <a:noFill/>
            <a:miter lim="800000"/>
            <a:headEnd/>
            <a:tailEnd/>
          </a:ln>
        </p:spPr>
        <p:txBody>
          <a:bodyPr>
            <a:spAutoFit/>
          </a:bodyPr>
          <a:lstStyle/>
          <a:p>
            <a:pPr>
              <a:spcBef>
                <a:spcPct val="20000"/>
              </a:spcBef>
            </a:pPr>
            <a:r>
              <a:rPr lang="en-US" sz="2800">
                <a:solidFill>
                  <a:srgbClr val="000000"/>
                </a:solidFill>
                <a:latin typeface="Arial Narrow" pitchFamily="34" charset="0"/>
              </a:rPr>
              <a:t>Directive 92/43/EEC of the European Parliament of 21 May 1992 on the conservation of natural habitats and of wild flora and fauna</a:t>
            </a:r>
          </a:p>
          <a:p>
            <a:pPr>
              <a:spcBef>
                <a:spcPct val="20000"/>
              </a:spcBef>
            </a:pPr>
            <a:endParaRPr lang="en-US" sz="2800">
              <a:solidFill>
                <a:srgbClr val="000000"/>
              </a:solidFill>
              <a:latin typeface="Arial Narrow" pitchFamily="34" charset="0"/>
            </a:endParaRPr>
          </a:p>
          <a:p>
            <a:pPr algn="ctr">
              <a:spcBef>
                <a:spcPct val="20000"/>
              </a:spcBef>
            </a:pPr>
            <a:r>
              <a:rPr lang="en-US" sz="2800" b="1">
                <a:solidFill>
                  <a:srgbClr val="000000"/>
                </a:solidFill>
                <a:latin typeface="Arial Narrow" pitchFamily="34" charset="0"/>
              </a:rPr>
              <a:t>Habitats Directive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Inhaltsplatzhalter 4"/>
          <p:cNvSpPr>
            <a:spLocks noGrp="1"/>
          </p:cNvSpPr>
          <p:nvPr>
            <p:ph sz="half" idx="4294967295"/>
          </p:nvPr>
        </p:nvSpPr>
        <p:spPr>
          <a:xfrm>
            <a:off x="395288" y="549275"/>
            <a:ext cx="3889375" cy="5904061"/>
          </a:xfrm>
        </p:spPr>
        <p:txBody>
          <a:bodyPr>
            <a:normAutofit fontScale="47500" lnSpcReduction="20000"/>
          </a:bodyPr>
          <a:lstStyle/>
          <a:p>
            <a:pPr marL="0" indent="0" algn="ctr" eaLnBrk="1" hangingPunct="1">
              <a:buFont typeface="Arial" charset="0"/>
              <a:buNone/>
            </a:pPr>
            <a:endParaRPr lang="en-US" sz="2800" b="1" dirty="0" smtClean="0">
              <a:latin typeface="Arial Narrow" pitchFamily="34" charset="0"/>
            </a:endParaRPr>
          </a:p>
          <a:p>
            <a:pPr marL="0" indent="0" algn="ctr" eaLnBrk="1" hangingPunct="1">
              <a:buFont typeface="Arial" charset="0"/>
              <a:buNone/>
            </a:pPr>
            <a:endParaRPr lang="en-US" sz="2800" b="1" dirty="0">
              <a:latin typeface="Arial Narrow" pitchFamily="34" charset="0"/>
            </a:endParaRPr>
          </a:p>
          <a:p>
            <a:pPr marL="0" indent="0" algn="ctr" eaLnBrk="1" hangingPunct="1">
              <a:buFont typeface="Arial" charset="0"/>
              <a:buNone/>
            </a:pPr>
            <a:endParaRPr lang="en-US" sz="2800" b="1" dirty="0" smtClean="0">
              <a:latin typeface="Arial Narrow" pitchFamily="34" charset="0"/>
            </a:endParaRPr>
          </a:p>
          <a:p>
            <a:pPr marL="0" indent="0" algn="ctr" eaLnBrk="1" hangingPunct="1">
              <a:buFont typeface="Arial" charset="0"/>
              <a:buNone/>
            </a:pPr>
            <a:endParaRPr lang="en-US" sz="2800" b="1" dirty="0">
              <a:latin typeface="Arial Narrow" pitchFamily="34" charset="0"/>
            </a:endParaRPr>
          </a:p>
          <a:p>
            <a:pPr marL="0" indent="0" algn="ctr" eaLnBrk="1" hangingPunct="1">
              <a:buFont typeface="Arial" charset="0"/>
              <a:buNone/>
            </a:pPr>
            <a:endParaRPr lang="en-US" sz="2800" b="1" dirty="0" smtClean="0">
              <a:latin typeface="Arial Narrow" pitchFamily="34" charset="0"/>
            </a:endParaRPr>
          </a:p>
          <a:p>
            <a:pPr marL="0" indent="0" algn="ctr" eaLnBrk="1" hangingPunct="1">
              <a:buFont typeface="Arial" charset="0"/>
              <a:buNone/>
            </a:pPr>
            <a:endParaRPr lang="en-US" sz="2800" b="1" dirty="0">
              <a:latin typeface="Arial Narrow" pitchFamily="34" charset="0"/>
            </a:endParaRPr>
          </a:p>
          <a:p>
            <a:pPr marL="0" indent="0" algn="ctr" eaLnBrk="1" hangingPunct="1">
              <a:buFont typeface="Arial" charset="0"/>
              <a:buNone/>
            </a:pPr>
            <a:endParaRPr lang="en-US" sz="4500" b="1" dirty="0" smtClean="0">
              <a:latin typeface="Arial Narrow" pitchFamily="34" charset="0"/>
            </a:endParaRPr>
          </a:p>
          <a:p>
            <a:pPr marL="0" indent="0" algn="ctr" eaLnBrk="1" hangingPunct="1">
              <a:buFont typeface="Arial" charset="0"/>
              <a:buNone/>
            </a:pPr>
            <a:r>
              <a:rPr lang="en-US" sz="4500" b="1" dirty="0" smtClean="0">
                <a:latin typeface="Arial" pitchFamily="34" charset="0"/>
                <a:cs typeface="Arial" pitchFamily="34" charset="0"/>
              </a:rPr>
              <a:t>Zoo Directive</a:t>
            </a:r>
          </a:p>
          <a:p>
            <a:pPr marL="0" indent="0" eaLnBrk="1" hangingPunct="1">
              <a:buFont typeface="Arial" charset="0"/>
              <a:buNone/>
            </a:pPr>
            <a:endParaRPr lang="en-US" sz="2900" b="1" dirty="0" smtClean="0">
              <a:latin typeface="Arial Narrow" pitchFamily="34" charset="0"/>
            </a:endParaRPr>
          </a:p>
          <a:p>
            <a:pPr marL="0" indent="0" eaLnBrk="1" hangingPunct="1">
              <a:buFont typeface="Arial" charset="0"/>
              <a:buNone/>
            </a:pPr>
            <a:r>
              <a:rPr lang="en-US" sz="3300" dirty="0" smtClean="0">
                <a:latin typeface="Arial" pitchFamily="34" charset="0"/>
                <a:cs typeface="Arial" pitchFamily="34" charset="0"/>
              </a:rPr>
              <a:t>Requires Member States to ensure that all zoos</a:t>
            </a:r>
          </a:p>
          <a:p>
            <a:pPr marL="0" indent="0" eaLnBrk="1" hangingPunct="1">
              <a:buFont typeface="Arial" charset="0"/>
              <a:buNone/>
            </a:pPr>
            <a:endParaRPr lang="en-US" sz="3300" dirty="0" smtClean="0">
              <a:latin typeface="Arial" pitchFamily="34" charset="0"/>
              <a:cs typeface="Arial" pitchFamily="34" charset="0"/>
            </a:endParaRPr>
          </a:p>
          <a:p>
            <a:pPr marL="179388" indent="-179388" eaLnBrk="1" hangingPunct="1">
              <a:buFontTx/>
              <a:buChar char="-"/>
            </a:pPr>
            <a:r>
              <a:rPr lang="en-US" sz="3300" dirty="0" smtClean="0">
                <a:latin typeface="Arial" pitchFamily="34" charset="0"/>
                <a:cs typeface="Arial" pitchFamily="34" charset="0"/>
              </a:rPr>
              <a:t>participate in research</a:t>
            </a:r>
          </a:p>
          <a:p>
            <a:pPr marL="179388" indent="-179388" eaLnBrk="1" hangingPunct="1">
              <a:buNone/>
            </a:pPr>
            <a:endParaRPr lang="en-US" sz="3300" dirty="0" smtClean="0">
              <a:latin typeface="Arial" pitchFamily="34" charset="0"/>
              <a:cs typeface="Arial" pitchFamily="34" charset="0"/>
            </a:endParaRPr>
          </a:p>
          <a:p>
            <a:pPr marL="179388" indent="-179388" eaLnBrk="1" hangingPunct="1">
              <a:buFontTx/>
              <a:buChar char="-"/>
            </a:pPr>
            <a:r>
              <a:rPr lang="en-US" sz="3300" dirty="0" smtClean="0">
                <a:latin typeface="Arial" pitchFamily="34" charset="0"/>
                <a:cs typeface="Arial" pitchFamily="34" charset="0"/>
              </a:rPr>
              <a:t>promote public education and awareness</a:t>
            </a:r>
          </a:p>
          <a:p>
            <a:pPr marL="179388" indent="-179388" eaLnBrk="1" hangingPunct="1">
              <a:buNone/>
            </a:pPr>
            <a:endParaRPr lang="en-US" sz="3300" dirty="0" smtClean="0">
              <a:latin typeface="Arial" pitchFamily="34" charset="0"/>
              <a:cs typeface="Arial" pitchFamily="34" charset="0"/>
            </a:endParaRPr>
          </a:p>
          <a:p>
            <a:pPr marL="179388" indent="-179388" eaLnBrk="1" hangingPunct="1">
              <a:buFontTx/>
              <a:buChar char="-"/>
            </a:pPr>
            <a:r>
              <a:rPr lang="en-US" sz="3300" dirty="0" smtClean="0">
                <a:latin typeface="Arial" pitchFamily="34" charset="0"/>
                <a:cs typeface="Arial" pitchFamily="34" charset="0"/>
              </a:rPr>
              <a:t>accommodate the animals applying high standards</a:t>
            </a:r>
          </a:p>
          <a:p>
            <a:pPr marL="179388" indent="-179388" eaLnBrk="1" hangingPunct="1">
              <a:buNone/>
            </a:pPr>
            <a:endParaRPr lang="en-US" sz="3300" dirty="0" smtClean="0">
              <a:latin typeface="Arial" pitchFamily="34" charset="0"/>
              <a:cs typeface="Arial" pitchFamily="34" charset="0"/>
            </a:endParaRPr>
          </a:p>
          <a:p>
            <a:pPr marL="179388" indent="-179388" eaLnBrk="1" hangingPunct="1">
              <a:buFontTx/>
              <a:buChar char="-"/>
            </a:pPr>
            <a:r>
              <a:rPr lang="en-US" sz="3300" dirty="0" smtClean="0">
                <a:latin typeface="Arial" pitchFamily="34" charset="0"/>
                <a:cs typeface="Arial" pitchFamily="34" charset="0"/>
              </a:rPr>
              <a:t>prevent the escape of the animals</a:t>
            </a:r>
          </a:p>
          <a:p>
            <a:pPr marL="179388" indent="-179388" eaLnBrk="1" hangingPunct="1">
              <a:buNone/>
            </a:pPr>
            <a:endParaRPr lang="en-US" sz="3300" dirty="0" smtClean="0">
              <a:latin typeface="Arial" pitchFamily="34" charset="0"/>
              <a:cs typeface="Arial" pitchFamily="34" charset="0"/>
            </a:endParaRPr>
          </a:p>
          <a:p>
            <a:pPr marL="179388" indent="-179388" eaLnBrk="1" hangingPunct="1">
              <a:buFontTx/>
              <a:buChar char="-"/>
            </a:pPr>
            <a:r>
              <a:rPr lang="en-US" sz="3300" dirty="0" smtClean="0">
                <a:latin typeface="Arial" pitchFamily="34" charset="0"/>
                <a:cs typeface="Arial" pitchFamily="34" charset="0"/>
              </a:rPr>
              <a:t>keep up to date records</a:t>
            </a:r>
          </a:p>
          <a:p>
            <a:pPr marL="179388" indent="-179388" eaLnBrk="1" hangingPunct="1">
              <a:buFontTx/>
              <a:buChar char="-"/>
            </a:pPr>
            <a:endParaRPr lang="en-US" sz="1600" dirty="0">
              <a:latin typeface="Arial" pitchFamily="34" charset="0"/>
              <a:cs typeface="Arial" pitchFamily="34" charset="0"/>
            </a:endParaRPr>
          </a:p>
          <a:p>
            <a:pPr marL="179388" indent="-179388" eaLnBrk="1" hangingPunct="1">
              <a:buFontTx/>
              <a:buChar char="-"/>
            </a:pPr>
            <a:endParaRPr lang="en-US" sz="1600" dirty="0" smtClean="0">
              <a:latin typeface="Arial" pitchFamily="34" charset="0"/>
              <a:cs typeface="Arial" pitchFamily="34" charset="0"/>
            </a:endParaRPr>
          </a:p>
          <a:p>
            <a:pPr marL="0" indent="0" algn="ctr" eaLnBrk="1" hangingPunct="1">
              <a:buFont typeface="Arial" charset="0"/>
              <a:buNone/>
            </a:pPr>
            <a:r>
              <a:rPr lang="en-US" sz="2800" b="1" dirty="0" smtClean="0">
                <a:latin typeface="Arial Narrow" pitchFamily="34" charset="0"/>
              </a:rPr>
              <a:t> </a:t>
            </a:r>
          </a:p>
        </p:txBody>
      </p:sp>
      <p:sp>
        <p:nvSpPr>
          <p:cNvPr id="5124" name="Rechteck 7"/>
          <p:cNvSpPr>
            <a:spLocks noChangeArrowheads="1"/>
          </p:cNvSpPr>
          <p:nvPr/>
        </p:nvSpPr>
        <p:spPr bwMode="auto">
          <a:xfrm>
            <a:off x="4499992" y="1412776"/>
            <a:ext cx="4103688" cy="3145476"/>
          </a:xfrm>
          <a:prstGeom prst="rect">
            <a:avLst/>
          </a:prstGeom>
          <a:noFill/>
          <a:ln w="9525">
            <a:noFill/>
            <a:miter lim="800000"/>
            <a:headEnd/>
            <a:tailEnd/>
          </a:ln>
        </p:spPr>
        <p:txBody>
          <a:bodyPr wrap="square">
            <a:spAutoFit/>
          </a:bodyPr>
          <a:lstStyle/>
          <a:p>
            <a:pPr>
              <a:spcBef>
                <a:spcPct val="20000"/>
              </a:spcBef>
            </a:pPr>
            <a:r>
              <a:rPr lang="en-US" sz="2800" b="1" dirty="0" smtClean="0">
                <a:solidFill>
                  <a:srgbClr val="000000"/>
                </a:solidFill>
                <a:latin typeface="Arial" pitchFamily="34" charset="0"/>
                <a:cs typeface="Arial" pitchFamily="34" charset="0"/>
              </a:rPr>
              <a:t>Sea Pups Directive</a:t>
            </a:r>
          </a:p>
          <a:p>
            <a:pPr>
              <a:spcBef>
                <a:spcPct val="20000"/>
              </a:spcBef>
            </a:pPr>
            <a:endParaRPr lang="en-US" sz="2800" b="1" dirty="0">
              <a:solidFill>
                <a:srgbClr val="000000"/>
              </a:solidFill>
              <a:latin typeface="Arial Narrow" pitchFamily="34" charset="0"/>
            </a:endParaRPr>
          </a:p>
          <a:p>
            <a:pPr>
              <a:spcBef>
                <a:spcPct val="20000"/>
              </a:spcBef>
            </a:pPr>
            <a:r>
              <a:rPr lang="en-US" dirty="0" smtClean="0">
                <a:solidFill>
                  <a:srgbClr val="000000"/>
                </a:solidFill>
                <a:latin typeface="Arial" pitchFamily="34" charset="0"/>
                <a:cs typeface="Arial" pitchFamily="34" charset="0"/>
              </a:rPr>
              <a:t>Aims to protect certain species of seal from over-exploitation through the prohibition of commercial importation of skins (+ their products)</a:t>
            </a:r>
          </a:p>
          <a:p>
            <a:pPr>
              <a:spcBef>
                <a:spcPct val="20000"/>
              </a:spcBef>
            </a:pPr>
            <a:endParaRPr lang="en-US" dirty="0">
              <a:solidFill>
                <a:srgbClr val="000000"/>
              </a:solidFill>
              <a:latin typeface="Arial" pitchFamily="34" charset="0"/>
              <a:cs typeface="Arial" pitchFamily="34" charset="0"/>
            </a:endParaRPr>
          </a:p>
          <a:p>
            <a:pPr>
              <a:spcBef>
                <a:spcPct val="20000"/>
              </a:spcBef>
            </a:pPr>
            <a:r>
              <a:rPr lang="en-US" dirty="0" smtClean="0">
                <a:solidFill>
                  <a:srgbClr val="000000"/>
                </a:solidFill>
                <a:latin typeface="Arial" pitchFamily="34" charset="0"/>
                <a:cs typeface="Arial" pitchFamily="34" charset="0"/>
              </a:rPr>
              <a:t>The Member States have to take or maintain all necessary measures </a:t>
            </a:r>
            <a:endParaRPr lang="en-US" dirty="0">
              <a:solidFill>
                <a:srgbClr val="000000"/>
              </a:solidFill>
              <a:latin typeface="Arial" pitchFamily="34" charset="0"/>
              <a:cs typeface="Arial" pitchFamily="34" charset="0"/>
            </a:endParaRPr>
          </a:p>
        </p:txBody>
      </p:sp>
      <p:sp>
        <p:nvSpPr>
          <p:cNvPr id="5" name="Wolkenförmige Legende 4"/>
          <p:cNvSpPr/>
          <p:nvPr/>
        </p:nvSpPr>
        <p:spPr>
          <a:xfrm rot="21093738">
            <a:off x="1194704" y="190395"/>
            <a:ext cx="2689225" cy="1276350"/>
          </a:xfrm>
          <a:prstGeom prst="cloudCallou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chemeClr val="tx1"/>
                </a:solidFill>
              </a:rPr>
              <a:t>R</a:t>
            </a:r>
            <a:r>
              <a:rPr lang="en-US" sz="2400" b="1" dirty="0" smtClean="0">
                <a:solidFill>
                  <a:schemeClr val="tx1"/>
                </a:solidFill>
              </a:rPr>
              <a:t>elevant </a:t>
            </a:r>
            <a:r>
              <a:rPr lang="en-US" sz="2400" b="1" dirty="0">
                <a:solidFill>
                  <a:schemeClr val="tx1"/>
                </a:solidFill>
              </a:rPr>
              <a: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p:cNvSpPr>
            <a:spLocks noGrp="1"/>
          </p:cNvSpPr>
          <p:nvPr>
            <p:ph type="title"/>
          </p:nvPr>
        </p:nvSpPr>
        <p:spPr>
          <a:xfrm>
            <a:off x="457200" y="274638"/>
            <a:ext cx="8229600" cy="922114"/>
          </a:xfrm>
        </p:spPr>
        <p:txBody>
          <a:bodyPr>
            <a:normAutofit/>
          </a:bodyPr>
          <a:lstStyle/>
          <a:p>
            <a:pPr algn="l" eaLnBrk="1" hangingPunct="1"/>
            <a:r>
              <a:rPr lang="en-US" sz="2800" b="1" dirty="0" smtClean="0">
                <a:latin typeface="Arial" pitchFamily="34" charset="0"/>
                <a:cs typeface="Arial" pitchFamily="34" charset="0"/>
              </a:rPr>
              <a:t>Endangered Species Regulation</a:t>
            </a:r>
          </a:p>
        </p:txBody>
      </p:sp>
      <p:sp>
        <p:nvSpPr>
          <p:cNvPr id="3" name="Inhaltsplatzhalter 2"/>
          <p:cNvSpPr>
            <a:spLocks noGrp="1"/>
          </p:cNvSpPr>
          <p:nvPr>
            <p:ph idx="1"/>
          </p:nvPr>
        </p:nvSpPr>
        <p:spPr>
          <a:xfrm>
            <a:off x="539552" y="1052736"/>
            <a:ext cx="5616575" cy="2016224"/>
          </a:xfrm>
        </p:spPr>
        <p:txBody>
          <a:bodyPr rtlCol="0">
            <a:normAutofit/>
          </a:bodyPr>
          <a:lstStyle/>
          <a:p>
            <a:pPr eaLnBrk="1" fontAlgn="auto" hangingPunct="1">
              <a:spcAft>
                <a:spcPts val="0"/>
              </a:spcAft>
              <a:buFont typeface="Arial" pitchFamily="34" charset="0"/>
              <a:buNone/>
              <a:defRPr/>
            </a:pPr>
            <a:r>
              <a:rPr lang="en-US" sz="1600" dirty="0" smtClean="0">
                <a:latin typeface="Arial" pitchFamily="34" charset="0"/>
                <a:cs typeface="Arial" pitchFamily="34" charset="0"/>
              </a:rPr>
              <a:t>Council Regulation (EC) No. 338/97</a:t>
            </a:r>
          </a:p>
          <a:p>
            <a:pPr marL="0" indent="0" eaLnBrk="1" fontAlgn="auto" hangingPunct="1">
              <a:spcAft>
                <a:spcPts val="0"/>
              </a:spcAft>
              <a:buFont typeface="Arial" pitchFamily="34" charset="0"/>
              <a:buNone/>
              <a:defRPr/>
            </a:pPr>
            <a:endParaRPr lang="en-US" sz="1600" dirty="0" smtClean="0">
              <a:latin typeface="Arial" pitchFamily="34" charset="0"/>
              <a:cs typeface="Arial" pitchFamily="34" charset="0"/>
            </a:endParaRPr>
          </a:p>
          <a:p>
            <a:pPr marL="0" indent="0" eaLnBrk="1" fontAlgn="auto" hangingPunct="1">
              <a:spcAft>
                <a:spcPts val="0"/>
              </a:spcAft>
              <a:buFont typeface="Arial" pitchFamily="34" charset="0"/>
              <a:buNone/>
              <a:defRPr/>
            </a:pPr>
            <a:r>
              <a:rPr lang="en-US" sz="1600" dirty="0" smtClean="0">
                <a:latin typeface="Arial" pitchFamily="34" charset="0"/>
                <a:cs typeface="Arial" pitchFamily="34" charset="0"/>
              </a:rPr>
              <a:t>This regulation implements the Washington Convention on International Trade in Endangered Species of Wild Fauna and Flora (CITES) by regulating trade in certain plant and animal species that are or may be threatened by trade</a:t>
            </a:r>
            <a:endParaRPr lang="en-US" sz="1600" dirty="0">
              <a:latin typeface="Arial" pitchFamily="34" charset="0"/>
              <a:cs typeface="Arial" pitchFamily="34" charset="0"/>
            </a:endParaRPr>
          </a:p>
        </p:txBody>
      </p:sp>
      <p:pic>
        <p:nvPicPr>
          <p:cNvPr id="8196" name="Grafik 4" descr="Aquila pomarina_crop.jpg"/>
          <p:cNvPicPr>
            <a:picLocks noChangeAspect="1"/>
          </p:cNvPicPr>
          <p:nvPr/>
        </p:nvPicPr>
        <p:blipFill>
          <a:blip r:embed="rId3" cstate="print"/>
          <a:srcRect/>
          <a:stretch>
            <a:fillRect/>
          </a:stretch>
        </p:blipFill>
        <p:spPr bwMode="auto">
          <a:xfrm>
            <a:off x="6516216" y="1052736"/>
            <a:ext cx="2232248" cy="1888920"/>
          </a:xfrm>
          <a:prstGeom prst="rect">
            <a:avLst/>
          </a:prstGeom>
          <a:noFill/>
          <a:ln w="9525">
            <a:noFill/>
            <a:miter lim="800000"/>
            <a:headEnd/>
            <a:tailEnd/>
          </a:ln>
        </p:spPr>
      </p:pic>
      <p:sp>
        <p:nvSpPr>
          <p:cNvPr id="8197" name="Textfeld 5"/>
          <p:cNvSpPr txBox="1">
            <a:spLocks noChangeArrowheads="1"/>
          </p:cNvSpPr>
          <p:nvPr/>
        </p:nvSpPr>
        <p:spPr bwMode="auto">
          <a:xfrm>
            <a:off x="6084888" y="5229225"/>
            <a:ext cx="3059112" cy="246063"/>
          </a:xfrm>
          <a:prstGeom prst="rect">
            <a:avLst/>
          </a:prstGeom>
          <a:noFill/>
          <a:ln w="9525">
            <a:noFill/>
            <a:miter lim="800000"/>
            <a:headEnd/>
            <a:tailEnd/>
          </a:ln>
        </p:spPr>
        <p:txBody>
          <a:bodyPr>
            <a:spAutoFit/>
          </a:bodyPr>
          <a:lstStyle/>
          <a:p>
            <a:r>
              <a:rPr lang="en-US" sz="1000" b="1">
                <a:solidFill>
                  <a:schemeClr val="bg1"/>
                </a:solidFill>
                <a:latin typeface="Arial Narrow" pitchFamily="34" charset="0"/>
              </a:rPr>
              <a:t>                         © K. Ferenc, LIFE+ Nature RO 00051</a:t>
            </a:r>
          </a:p>
        </p:txBody>
      </p:sp>
      <p:sp>
        <p:nvSpPr>
          <p:cNvPr id="8" name="Rechteck 7"/>
          <p:cNvSpPr/>
          <p:nvPr/>
        </p:nvSpPr>
        <p:spPr>
          <a:xfrm>
            <a:off x="503040" y="3212976"/>
            <a:ext cx="8173416" cy="523220"/>
          </a:xfrm>
          <a:prstGeom prst="rect">
            <a:avLst/>
          </a:prstGeom>
        </p:spPr>
        <p:txBody>
          <a:bodyPr wrap="square">
            <a:spAutoFit/>
          </a:bodyPr>
          <a:lstStyle/>
          <a:p>
            <a:r>
              <a:rPr lang="en-US" sz="2800" b="1" dirty="0" smtClean="0">
                <a:solidFill>
                  <a:prstClr val="black"/>
                </a:solidFill>
                <a:latin typeface="Arial" pitchFamily="34" charset="0"/>
                <a:ea typeface="+mj-ea"/>
                <a:cs typeface="Arial" pitchFamily="34" charset="0"/>
              </a:rPr>
              <a:t>Regulation </a:t>
            </a:r>
            <a:r>
              <a:rPr lang="en-US" sz="2800" b="1" dirty="0">
                <a:solidFill>
                  <a:prstClr val="black"/>
                </a:solidFill>
                <a:latin typeface="Arial" pitchFamily="34" charset="0"/>
                <a:ea typeface="+mj-ea"/>
                <a:cs typeface="Arial" pitchFamily="34" charset="0"/>
              </a:rPr>
              <a:t>on Imports of Cetacean Products</a:t>
            </a:r>
            <a:endParaRPr lang="en-US" sz="2800" dirty="0">
              <a:latin typeface="Arial" pitchFamily="34" charset="0"/>
              <a:cs typeface="Arial" pitchFamily="34" charset="0"/>
            </a:endParaRPr>
          </a:p>
        </p:txBody>
      </p:sp>
      <p:sp>
        <p:nvSpPr>
          <p:cNvPr id="9" name="Textfeld 8"/>
          <p:cNvSpPr txBox="1"/>
          <p:nvPr/>
        </p:nvSpPr>
        <p:spPr>
          <a:xfrm>
            <a:off x="2771800" y="4149080"/>
            <a:ext cx="6120680" cy="1280351"/>
          </a:xfrm>
          <a:prstGeom prst="rect">
            <a:avLst/>
          </a:prstGeom>
          <a:noFill/>
        </p:spPr>
        <p:txBody>
          <a:bodyPr wrap="square" rtlCol="0">
            <a:spAutoFit/>
          </a:bodyPr>
          <a:lstStyle/>
          <a:p>
            <a:pPr>
              <a:spcBef>
                <a:spcPct val="20000"/>
              </a:spcBef>
              <a:spcAft>
                <a:spcPts val="1200"/>
              </a:spcAft>
              <a:defRPr/>
            </a:pPr>
            <a:r>
              <a:rPr lang="en-US" sz="1600" dirty="0" smtClean="0">
                <a:latin typeface="Arial" pitchFamily="34" charset="0"/>
                <a:cs typeface="Arial" pitchFamily="34" charset="0"/>
              </a:rPr>
              <a:t>Council </a:t>
            </a:r>
            <a:r>
              <a:rPr lang="en-US" sz="1600" dirty="0">
                <a:latin typeface="Arial" pitchFamily="34" charset="0"/>
                <a:cs typeface="Arial" pitchFamily="34" charset="0"/>
              </a:rPr>
              <a:t>Regulation  (EEC) No. 348/81 </a:t>
            </a:r>
          </a:p>
          <a:p>
            <a:pPr lvl="0">
              <a:spcBef>
                <a:spcPct val="20000"/>
              </a:spcBef>
              <a:spcAft>
                <a:spcPts val="1200"/>
              </a:spcAft>
              <a:defRPr/>
            </a:pPr>
            <a:r>
              <a:rPr lang="en-US" sz="1600" dirty="0" smtClean="0">
                <a:solidFill>
                  <a:prstClr val="black"/>
                </a:solidFill>
                <a:latin typeface="Arial" pitchFamily="34" charset="0"/>
                <a:cs typeface="Arial" pitchFamily="34" charset="0"/>
              </a:rPr>
              <a:t>The </a:t>
            </a:r>
            <a:r>
              <a:rPr lang="en-US" sz="1600" dirty="0">
                <a:solidFill>
                  <a:prstClr val="black"/>
                </a:solidFill>
                <a:latin typeface="Arial" pitchFamily="34" charset="0"/>
                <a:cs typeface="Arial" pitchFamily="34" charset="0"/>
              </a:rPr>
              <a:t>Regulation aims to contribute to the conservation of marine mammals </a:t>
            </a:r>
            <a:r>
              <a:rPr lang="en-US" sz="1600" dirty="0" smtClean="0">
                <a:solidFill>
                  <a:prstClr val="black"/>
                </a:solidFill>
                <a:latin typeface="Arial" pitchFamily="34" charset="0"/>
                <a:cs typeface="Arial" pitchFamily="34" charset="0"/>
              </a:rPr>
              <a:t>,e.g</a:t>
            </a:r>
            <a:r>
              <a:rPr lang="en-US" sz="1600" dirty="0">
                <a:solidFill>
                  <a:prstClr val="black"/>
                </a:solidFill>
                <a:latin typeface="Arial" pitchFamily="34" charset="0"/>
                <a:cs typeface="Arial" pitchFamily="34" charset="0"/>
              </a:rPr>
              <a:t>. </a:t>
            </a:r>
            <a:r>
              <a:rPr lang="en-US" sz="1600" dirty="0" smtClean="0">
                <a:solidFill>
                  <a:prstClr val="black"/>
                </a:solidFill>
                <a:latin typeface="Arial" pitchFamily="34" charset="0"/>
                <a:cs typeface="Arial" pitchFamily="34" charset="0"/>
              </a:rPr>
              <a:t>whales and </a:t>
            </a:r>
            <a:r>
              <a:rPr lang="en-US" sz="1600" dirty="0">
                <a:solidFill>
                  <a:prstClr val="black"/>
                </a:solidFill>
                <a:latin typeface="Arial" pitchFamily="34" charset="0"/>
                <a:cs typeface="Arial" pitchFamily="34" charset="0"/>
              </a:rPr>
              <a:t>dolphins, by controlling the import of certain cetacean products into the Community</a:t>
            </a:r>
          </a:p>
        </p:txBody>
      </p:sp>
      <p:pic>
        <p:nvPicPr>
          <p:cNvPr id="10" name="Picture 2"/>
          <p:cNvPicPr>
            <a:picLocks noChangeAspect="1" noChangeArrowheads="1"/>
          </p:cNvPicPr>
          <p:nvPr/>
        </p:nvPicPr>
        <p:blipFill>
          <a:blip r:embed="rId4" cstate="print"/>
          <a:srcRect/>
          <a:stretch>
            <a:fillRect/>
          </a:stretch>
        </p:blipFill>
        <p:spPr bwMode="auto">
          <a:xfrm>
            <a:off x="755576" y="4077072"/>
            <a:ext cx="1868488" cy="1401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p:cNvSpPr>
          <p:nvPr>
            <p:ph type="title"/>
          </p:nvPr>
        </p:nvSpPr>
        <p:spPr/>
        <p:txBody>
          <a:bodyPr>
            <a:normAutofit/>
          </a:bodyPr>
          <a:lstStyle/>
          <a:p>
            <a:pPr algn="r" eaLnBrk="1" hangingPunct="1"/>
            <a:r>
              <a:rPr lang="en-US" sz="3200" b="1" dirty="0" smtClean="0">
                <a:latin typeface="Arial" pitchFamily="34" charset="0"/>
                <a:cs typeface="Arial" pitchFamily="34" charset="0"/>
              </a:rPr>
              <a:t>The Regulation on </a:t>
            </a:r>
            <a:r>
              <a:rPr lang="en-US" sz="3200" b="1" dirty="0" err="1" smtClean="0">
                <a:latin typeface="Arial" pitchFamily="34" charset="0"/>
                <a:cs typeface="Arial" pitchFamily="34" charset="0"/>
              </a:rPr>
              <a:t>Leghold</a:t>
            </a:r>
            <a:r>
              <a:rPr lang="en-US" sz="3200" b="1" dirty="0" smtClean="0">
                <a:latin typeface="Arial" pitchFamily="34" charset="0"/>
                <a:cs typeface="Arial" pitchFamily="34" charset="0"/>
              </a:rPr>
              <a:t> Traps</a:t>
            </a:r>
          </a:p>
        </p:txBody>
      </p:sp>
      <p:sp>
        <p:nvSpPr>
          <p:cNvPr id="3" name="Inhaltsplatzhalter 2"/>
          <p:cNvSpPr>
            <a:spLocks noGrp="1"/>
          </p:cNvSpPr>
          <p:nvPr>
            <p:ph idx="1"/>
          </p:nvPr>
        </p:nvSpPr>
        <p:spPr>
          <a:xfrm>
            <a:off x="457200" y="1600201"/>
            <a:ext cx="8229600" cy="1252735"/>
          </a:xfrm>
        </p:spPr>
        <p:txBody>
          <a:bodyPr rtlCol="0">
            <a:normAutofit/>
          </a:bodyPr>
          <a:lstStyle/>
          <a:p>
            <a:pPr eaLnBrk="1" fontAlgn="auto" hangingPunct="1">
              <a:spcAft>
                <a:spcPts val="0"/>
              </a:spcAft>
              <a:buFont typeface="Arial" pitchFamily="34" charset="0"/>
              <a:buNone/>
              <a:defRPr/>
            </a:pPr>
            <a:r>
              <a:rPr lang="en-US" sz="1800" dirty="0" smtClean="0">
                <a:latin typeface="Arial" pitchFamily="34" charset="0"/>
                <a:cs typeface="Arial" pitchFamily="34" charset="0"/>
              </a:rPr>
              <a:t>Council Regulation (EEC) No 3254/91</a:t>
            </a:r>
          </a:p>
          <a:p>
            <a:pPr eaLnBrk="1" fontAlgn="auto" hangingPunct="1">
              <a:spcAft>
                <a:spcPts val="0"/>
              </a:spcAft>
              <a:buFont typeface="Arial" pitchFamily="34" charset="0"/>
              <a:buNone/>
              <a:defRPr/>
            </a:pPr>
            <a:endParaRPr lang="en-US" sz="1800" dirty="0" smtClean="0">
              <a:latin typeface="Arial" pitchFamily="34" charset="0"/>
              <a:cs typeface="Arial" pitchFamily="34" charset="0"/>
            </a:endParaRPr>
          </a:p>
          <a:p>
            <a:pPr marL="360363" indent="-360363" eaLnBrk="1" fontAlgn="auto" hangingPunct="1">
              <a:spcAft>
                <a:spcPts val="1200"/>
              </a:spcAft>
              <a:buNone/>
              <a:defRPr/>
            </a:pPr>
            <a:r>
              <a:rPr lang="en-US" sz="1800" dirty="0" smtClean="0">
                <a:latin typeface="Arial" pitchFamily="34" charset="0"/>
                <a:cs typeface="Arial" pitchFamily="34" charset="0"/>
              </a:rPr>
              <a:t>The Regulation is prohibiting the use of </a:t>
            </a:r>
            <a:r>
              <a:rPr lang="en-US" sz="1800" dirty="0" err="1" smtClean="0">
                <a:latin typeface="Arial" pitchFamily="34" charset="0"/>
                <a:cs typeface="Arial" pitchFamily="34" charset="0"/>
              </a:rPr>
              <a:t>leghold</a:t>
            </a:r>
            <a:r>
              <a:rPr lang="en-US" sz="1800" dirty="0" smtClean="0">
                <a:latin typeface="Arial" pitchFamily="34" charset="0"/>
                <a:cs typeface="Arial" pitchFamily="34" charset="0"/>
              </a:rPr>
              <a:t> traps in the Community </a:t>
            </a:r>
          </a:p>
        </p:txBody>
      </p:sp>
      <p:sp>
        <p:nvSpPr>
          <p:cNvPr id="6" name="Titel 1"/>
          <p:cNvSpPr txBox="1">
            <a:spLocks/>
          </p:cNvSpPr>
          <p:nvPr/>
        </p:nvSpPr>
        <p:spPr>
          <a:xfrm>
            <a:off x="323528" y="2780928"/>
            <a:ext cx="8147248" cy="113813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Arial Narrow" pitchFamily="34" charset="0"/>
                <a:ea typeface="+mj-ea"/>
                <a:cs typeface="+mj-cs"/>
              </a:rPr>
              <a:t>Tropical Forest Regulation</a:t>
            </a:r>
          </a:p>
        </p:txBody>
      </p:sp>
      <p:sp>
        <p:nvSpPr>
          <p:cNvPr id="7" name="Textfeld 6"/>
          <p:cNvSpPr txBox="1"/>
          <p:nvPr/>
        </p:nvSpPr>
        <p:spPr>
          <a:xfrm>
            <a:off x="539552" y="4293096"/>
            <a:ext cx="5256584" cy="1809726"/>
          </a:xfrm>
          <a:prstGeom prst="rect">
            <a:avLst/>
          </a:prstGeom>
          <a:noFill/>
        </p:spPr>
        <p:txBody>
          <a:bodyPr wrap="square" rtlCol="0">
            <a:spAutoFit/>
          </a:bodyPr>
          <a:lstStyle/>
          <a:p>
            <a:pPr marL="360363" lvl="0" indent="-360363">
              <a:spcBef>
                <a:spcPct val="20000"/>
              </a:spcBef>
              <a:defRPr/>
            </a:pPr>
            <a:r>
              <a:rPr lang="en-US" dirty="0">
                <a:solidFill>
                  <a:prstClr val="black"/>
                </a:solidFill>
                <a:latin typeface="Arial" pitchFamily="34" charset="0"/>
                <a:cs typeface="Arial" pitchFamily="34" charset="0"/>
              </a:rPr>
              <a:t>Regulation (EC) No. 2494/2000</a:t>
            </a:r>
          </a:p>
          <a:p>
            <a:pPr lvl="0">
              <a:spcBef>
                <a:spcPct val="20000"/>
              </a:spcBef>
              <a:spcAft>
                <a:spcPts val="1200"/>
              </a:spcAft>
              <a:defRPr/>
            </a:pPr>
            <a:r>
              <a:rPr lang="en-US" dirty="0" smtClean="0">
                <a:solidFill>
                  <a:prstClr val="black"/>
                </a:solidFill>
                <a:latin typeface="Arial" pitchFamily="34" charset="0"/>
                <a:cs typeface="Arial" pitchFamily="34" charset="0"/>
              </a:rPr>
              <a:t>The </a:t>
            </a:r>
            <a:r>
              <a:rPr lang="en-US" dirty="0">
                <a:solidFill>
                  <a:prstClr val="black"/>
                </a:solidFill>
                <a:latin typeface="Arial" pitchFamily="34" charset="0"/>
                <a:cs typeface="Arial" pitchFamily="34" charset="0"/>
              </a:rPr>
              <a:t>European Union gives financial support to promote the conservation and sustainable management of forests in developing countries, with a view to meeting economic, social and environmental demands</a:t>
            </a:r>
          </a:p>
        </p:txBody>
      </p:sp>
      <p:pic>
        <p:nvPicPr>
          <p:cNvPr id="8" name="Picture 2" descr="C:\Users\sissi\DATA\Private\Herpetologie\00 Vortrag NHM\24 V+E-03-06 NW Ecuado_02.JPG"/>
          <p:cNvPicPr>
            <a:picLocks noChangeAspect="1" noChangeArrowheads="1"/>
          </p:cNvPicPr>
          <p:nvPr/>
        </p:nvPicPr>
        <p:blipFill>
          <a:blip r:embed="rId2" cstate="print"/>
          <a:srcRect/>
          <a:stretch>
            <a:fillRect/>
          </a:stretch>
        </p:blipFill>
        <p:spPr bwMode="auto">
          <a:xfrm>
            <a:off x="6228185" y="4635705"/>
            <a:ext cx="2679278" cy="1809545"/>
          </a:xfrm>
          <a:prstGeom prst="rect">
            <a:avLst/>
          </a:prstGeom>
          <a:noFill/>
          <a:ln w="9525">
            <a:noFill/>
            <a:miter lim="800000"/>
            <a:headEnd/>
            <a:tailEnd/>
          </a:ln>
        </p:spPr>
      </p:pic>
      <p:sp>
        <p:nvSpPr>
          <p:cNvPr id="9" name="Wolkenförmige Legende 8"/>
          <p:cNvSpPr/>
          <p:nvPr/>
        </p:nvSpPr>
        <p:spPr>
          <a:xfrm rot="21093738">
            <a:off x="5299277" y="2827296"/>
            <a:ext cx="2689225" cy="1277938"/>
          </a:xfrm>
          <a:prstGeom prst="cloudCallou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solidFill>
                  <a:schemeClr val="tx1"/>
                </a:solidFill>
              </a:rPr>
              <a:t>Not relevant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pPr algn="r" eaLnBrk="1" hangingPunct="1"/>
            <a:r>
              <a:rPr lang="en-US" sz="3600" b="1" smtClean="0">
                <a:latin typeface="Arial Narrow" pitchFamily="34" charset="0"/>
              </a:rPr>
              <a:t>Amendments to the Bonn Convention</a:t>
            </a:r>
          </a:p>
        </p:txBody>
      </p:sp>
      <p:sp>
        <p:nvSpPr>
          <p:cNvPr id="3" name="Inhaltsplatzhalter 2"/>
          <p:cNvSpPr>
            <a:spLocks noGrp="1"/>
          </p:cNvSpPr>
          <p:nvPr>
            <p:ph idx="1"/>
          </p:nvPr>
        </p:nvSpPr>
        <p:spPr>
          <a:xfrm>
            <a:off x="457200" y="1600200"/>
            <a:ext cx="4978400" cy="4525963"/>
          </a:xfrm>
        </p:spPr>
        <p:txBody>
          <a:bodyPr rtlCol="0">
            <a:normAutofit/>
          </a:bodyPr>
          <a:lstStyle/>
          <a:p>
            <a:pPr eaLnBrk="1" fontAlgn="auto" hangingPunct="1">
              <a:spcAft>
                <a:spcPts val="0"/>
              </a:spcAft>
              <a:buFont typeface="Arial" pitchFamily="34" charset="0"/>
              <a:buNone/>
              <a:defRPr/>
            </a:pPr>
            <a:r>
              <a:rPr lang="en-US" sz="2400" dirty="0" smtClean="0">
                <a:latin typeface="Arial" pitchFamily="34" charset="0"/>
                <a:cs typeface="Arial" pitchFamily="34" charset="0"/>
              </a:rPr>
              <a:t>Council Decision 98/145/EC</a:t>
            </a:r>
          </a:p>
          <a:p>
            <a:pPr eaLnBrk="1" fontAlgn="auto" hangingPunct="1">
              <a:spcAft>
                <a:spcPts val="0"/>
              </a:spcAft>
              <a:buFont typeface="Arial" pitchFamily="34" charset="0"/>
              <a:buNone/>
              <a:defRPr/>
            </a:pPr>
            <a:endParaRPr lang="en-US" sz="2400" dirty="0">
              <a:latin typeface="Arial" pitchFamily="34" charset="0"/>
              <a:cs typeface="Arial" pitchFamily="34" charset="0"/>
            </a:endParaRPr>
          </a:p>
          <a:p>
            <a:pPr eaLnBrk="1" fontAlgn="auto" hangingPunct="1">
              <a:spcAft>
                <a:spcPts val="0"/>
              </a:spcAft>
              <a:buFont typeface="Arial" pitchFamily="34" charset="0"/>
              <a:buChar char="•"/>
              <a:defRPr/>
            </a:pPr>
            <a:r>
              <a:rPr lang="en-US" sz="2400" dirty="0" smtClean="0">
                <a:latin typeface="Arial" pitchFamily="34" charset="0"/>
                <a:cs typeface="Arial" pitchFamily="34" charset="0"/>
              </a:rPr>
              <a:t>The Decision is aimed at amending the appendices I and II to the Bonn Convention on the conservation of migratory species of wild animals</a:t>
            </a:r>
          </a:p>
          <a:p>
            <a:pPr eaLnBrk="1" fontAlgn="auto" hangingPunct="1">
              <a:spcAft>
                <a:spcPts val="0"/>
              </a:spcAft>
              <a:buNone/>
              <a:defRPr/>
            </a:pPr>
            <a:endParaRPr lang="en-US" sz="2400" dirty="0">
              <a:latin typeface="Arial" pitchFamily="34" charset="0"/>
              <a:cs typeface="Arial" pitchFamily="34" charset="0"/>
            </a:endParaRPr>
          </a:p>
          <a:p>
            <a:pPr eaLnBrk="1" fontAlgn="auto" hangingPunct="1">
              <a:spcAft>
                <a:spcPts val="0"/>
              </a:spcAft>
              <a:buFont typeface="Arial" pitchFamily="34" charset="0"/>
              <a:buChar char="•"/>
              <a:defRPr/>
            </a:pPr>
            <a:r>
              <a:rPr lang="en-US" sz="2400" dirty="0" smtClean="0">
                <a:latin typeface="Arial" pitchFamily="34" charset="0"/>
                <a:cs typeface="Arial" pitchFamily="34" charset="0"/>
              </a:rPr>
              <a:t>It was decided by the 5</a:t>
            </a:r>
            <a:r>
              <a:rPr lang="en-US" sz="2400" baseline="30000" dirty="0" smtClean="0">
                <a:latin typeface="Arial" pitchFamily="34" charset="0"/>
                <a:cs typeface="Arial" pitchFamily="34" charset="0"/>
              </a:rPr>
              <a:t>th</a:t>
            </a:r>
            <a:r>
              <a:rPr lang="en-US" sz="2400" dirty="0" smtClean="0">
                <a:latin typeface="Arial" pitchFamily="34" charset="0"/>
                <a:cs typeface="Arial" pitchFamily="34" charset="0"/>
              </a:rPr>
              <a:t> Meeting of the Conference of Parties  to the Convention</a:t>
            </a:r>
            <a:endParaRPr lang="en-US" sz="2400" dirty="0">
              <a:latin typeface="Arial" pitchFamily="34" charset="0"/>
              <a:cs typeface="Arial" pitchFamily="34" charset="0"/>
            </a:endParaRPr>
          </a:p>
        </p:txBody>
      </p:sp>
      <p:pic>
        <p:nvPicPr>
          <p:cNvPr id="12292" name="Grafik 3" descr="storchs in Cristian_crop.jpg"/>
          <p:cNvPicPr>
            <a:picLocks noChangeAspect="1"/>
          </p:cNvPicPr>
          <p:nvPr/>
        </p:nvPicPr>
        <p:blipFill>
          <a:blip r:embed="rId2" cstate="print"/>
          <a:srcRect/>
          <a:stretch>
            <a:fillRect/>
          </a:stretch>
        </p:blipFill>
        <p:spPr bwMode="auto">
          <a:xfrm>
            <a:off x="5438786" y="1844675"/>
            <a:ext cx="3495663" cy="4104605"/>
          </a:xfrm>
          <a:prstGeom prst="rect">
            <a:avLst/>
          </a:prstGeom>
          <a:noFill/>
          <a:ln w="9525">
            <a:noFill/>
            <a:miter lim="800000"/>
            <a:headEnd/>
            <a:tailEnd/>
          </a:ln>
        </p:spPr>
      </p:pic>
      <p:sp>
        <p:nvSpPr>
          <p:cNvPr id="12293" name="Textfeld 4"/>
          <p:cNvSpPr txBox="1">
            <a:spLocks noChangeArrowheads="1"/>
          </p:cNvSpPr>
          <p:nvPr/>
        </p:nvSpPr>
        <p:spPr bwMode="auto">
          <a:xfrm>
            <a:off x="7885113" y="5732463"/>
            <a:ext cx="1047750" cy="338137"/>
          </a:xfrm>
          <a:prstGeom prst="rect">
            <a:avLst/>
          </a:prstGeom>
          <a:noFill/>
          <a:ln w="9525">
            <a:noFill/>
            <a:miter lim="800000"/>
            <a:headEnd/>
            <a:tailEnd/>
          </a:ln>
        </p:spPr>
        <p:txBody>
          <a:bodyPr wrap="none">
            <a:spAutoFit/>
          </a:bodyPr>
          <a:lstStyle/>
          <a:p>
            <a:endParaRPr lang="en-US" sz="800">
              <a:solidFill>
                <a:schemeClr val="bg1"/>
              </a:solidFill>
              <a:latin typeface="Arial Narrow" pitchFamily="34" charset="0"/>
            </a:endParaRPr>
          </a:p>
          <a:p>
            <a:r>
              <a:rPr lang="en-US" sz="800">
                <a:solidFill>
                  <a:schemeClr val="bg1"/>
                </a:solidFill>
                <a:latin typeface="Arial Narrow" pitchFamily="34" charset="0"/>
              </a:rPr>
              <a:t>             © Sissi Samec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740</Words>
  <Application>Microsoft Office PowerPoint</Application>
  <PresentationFormat>Bildschirmpräsentation (4:3)</PresentationFormat>
  <Paragraphs>113</Paragraphs>
  <Slides>12</Slides>
  <Notes>3</Notes>
  <HiddenSlides>0</HiddenSlides>
  <MMClips>0</MMClips>
  <ScaleCrop>false</ScaleCrop>
  <HeadingPairs>
    <vt:vector size="4" baseType="variant">
      <vt:variant>
        <vt:lpstr>Design</vt:lpstr>
      </vt:variant>
      <vt:variant>
        <vt:i4>1</vt:i4>
      </vt:variant>
      <vt:variant>
        <vt:lpstr>Folientitel</vt:lpstr>
      </vt:variant>
      <vt:variant>
        <vt:i4>12</vt:i4>
      </vt:variant>
    </vt:vector>
  </HeadingPairs>
  <TitlesOfParts>
    <vt:vector size="13" baseType="lpstr">
      <vt:lpstr>Larissa-Design</vt:lpstr>
      <vt:lpstr>Folie 1</vt:lpstr>
      <vt:lpstr>Europe’s Natural Values</vt:lpstr>
      <vt:lpstr>International Agreements on Nature Protection</vt:lpstr>
      <vt:lpstr>EU Legal Instruments</vt:lpstr>
      <vt:lpstr>Folie 5</vt:lpstr>
      <vt:lpstr>Folie 6</vt:lpstr>
      <vt:lpstr>Endangered Species Regulation</vt:lpstr>
      <vt:lpstr>The Regulation on Leghold Traps</vt:lpstr>
      <vt:lpstr>Amendments to the Bonn Convention</vt:lpstr>
      <vt:lpstr>EU Legislation in other Sectors of Relevance to Nature Protection</vt:lpstr>
      <vt:lpstr>NATURA 2000</vt:lpstr>
      <vt:lpstr>Why do we need NATURA 2000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sissi</dc:creator>
  <cp:lastModifiedBy>sissi</cp:lastModifiedBy>
  <cp:revision>9</cp:revision>
  <dcterms:created xsi:type="dcterms:W3CDTF">2014-11-03T10:04:46Z</dcterms:created>
  <dcterms:modified xsi:type="dcterms:W3CDTF">2014-11-03T13:38:16Z</dcterms:modified>
</cp:coreProperties>
</file>