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0" r:id="rId3"/>
    <p:sldId id="278" r:id="rId4"/>
    <p:sldId id="262" r:id="rId5"/>
    <p:sldId id="263" r:id="rId6"/>
    <p:sldId id="261" r:id="rId7"/>
    <p:sldId id="264" r:id="rId8"/>
    <p:sldId id="265" r:id="rId9"/>
    <p:sldId id="266" r:id="rId10"/>
    <p:sldId id="276" r:id="rId11"/>
    <p:sldId id="269" r:id="rId12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3BCCFF"/>
    <a:srgbClr val="0033CC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86424" autoAdjust="0"/>
  </p:normalViewPr>
  <p:slideViewPr>
    <p:cSldViewPr>
      <p:cViewPr varScale="1">
        <p:scale>
          <a:sx n="95" d="100"/>
          <a:sy n="95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469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5" d="100"/>
          <a:sy n="105" d="100"/>
        </p:scale>
        <p:origin x="-3438" y="-9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3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0DC3FA7F-46B6-426A-9614-3B00531E17EA}" type="datetimeFigureOut">
              <a:rPr lang="hr-HR" smtClean="0"/>
              <a:t>6.3.2014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7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378827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97407B9D-4D73-4EA0-859F-03CF34D3B12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8634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3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FA2A171C-BE39-49EB-99C8-735E5CD6724D}" type="datetimeFigureOut">
              <a:rPr lang="hr-HR" smtClean="0"/>
              <a:t>6.3.2014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3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7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7"/>
            <a:ext cx="2945659" cy="493713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6DA468B1-C26C-421B-B17F-40B07858BFD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88838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51520" y="6597352"/>
            <a:ext cx="8640960" cy="0"/>
          </a:xfrm>
          <a:prstGeom prst="line">
            <a:avLst/>
          </a:prstGeom>
          <a:ln w="1905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104" y="6093296"/>
            <a:ext cx="1400944" cy="6654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600" y="548680"/>
            <a:ext cx="8229600" cy="990600"/>
          </a:xfrm>
        </p:spPr>
        <p:txBody>
          <a:bodyPr/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27584" y="6525344"/>
            <a:ext cx="7848600" cy="1588"/>
          </a:xfrm>
          <a:prstGeom prst="line">
            <a:avLst/>
          </a:prstGeom>
          <a:ln w="1905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897" y="5805264"/>
            <a:ext cx="1905000" cy="904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Thursday, March 06,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63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5208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gradFill>
            <a:gsLst>
              <a:gs pos="0">
                <a:srgbClr val="003399"/>
              </a:gs>
              <a:gs pos="67000">
                <a:srgbClr val="C4D6EB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Thursday, March 06,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u="sng" kern="1200" spc="-100" baseline="0">
          <a:solidFill>
            <a:srgbClr val="00339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rgbClr val="003399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rgbClr val="003399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rgbClr val="003399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rgbClr val="003399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rgbClr val="003399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w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848600" cy="864096"/>
          </a:xfrm>
        </p:spPr>
        <p:txBody>
          <a:bodyPr/>
          <a:lstStyle/>
          <a:p>
            <a:pPr algn="ctr"/>
            <a:r>
              <a:rPr lang="en-US" sz="2000" b="1" u="none" dirty="0"/>
              <a:t>GHG emission </a:t>
            </a:r>
            <a:r>
              <a:rPr lang="hr-HR" sz="2000" b="1" u="none" dirty="0" smtClean="0"/>
              <a:t> </a:t>
            </a:r>
            <a:r>
              <a:rPr lang="en-US" sz="2000" b="1" u="none" dirty="0" smtClean="0"/>
              <a:t>calculation </a:t>
            </a:r>
            <a:r>
              <a:rPr lang="hr-HR" sz="2000" b="1" u="none" dirty="0" smtClean="0"/>
              <a:t>  </a:t>
            </a:r>
            <a:r>
              <a:rPr lang="en-US" sz="2000" b="1" u="none" dirty="0" smtClean="0"/>
              <a:t>and </a:t>
            </a:r>
            <a:r>
              <a:rPr lang="hr-HR" sz="2000" b="1" u="none" dirty="0" smtClean="0"/>
              <a:t>  </a:t>
            </a:r>
            <a:r>
              <a:rPr lang="en-US" sz="2000" b="1" u="none" dirty="0" smtClean="0"/>
              <a:t>reporting </a:t>
            </a:r>
            <a:r>
              <a:rPr lang="hr-HR" sz="2000" b="1" u="none" dirty="0" smtClean="0"/>
              <a:t>  </a:t>
            </a:r>
            <a:r>
              <a:rPr lang="en-US" sz="2000" b="1" u="none" dirty="0" smtClean="0"/>
              <a:t>obligations </a:t>
            </a:r>
            <a:r>
              <a:rPr lang="en-US" sz="2000" b="1" u="none" dirty="0"/>
              <a:t>of </a:t>
            </a:r>
            <a:r>
              <a:rPr lang="hr-HR" sz="2000" b="1" u="none" dirty="0" smtClean="0"/>
              <a:t>  </a:t>
            </a:r>
            <a:r>
              <a:rPr lang="en-US" sz="2000" b="1" u="none" dirty="0" smtClean="0"/>
              <a:t>TPP </a:t>
            </a:r>
            <a:r>
              <a:rPr lang="hr-HR" sz="2000" b="1" u="none" dirty="0" smtClean="0"/>
              <a:t>  </a:t>
            </a:r>
            <a:r>
              <a:rPr lang="en-US" sz="2000" b="1" u="none" dirty="0" err="1" smtClean="0"/>
              <a:t>Plomin</a:t>
            </a:r>
            <a:r>
              <a:rPr lang="en-US" sz="2000" b="1" u="none" dirty="0" smtClean="0"/>
              <a:t> </a:t>
            </a:r>
            <a:r>
              <a:rPr lang="hr-HR" sz="2000" b="1" u="none" dirty="0" smtClean="0"/>
              <a:t>  </a:t>
            </a:r>
            <a:r>
              <a:rPr lang="en-US" sz="2000" b="1" u="none" dirty="0" smtClean="0"/>
              <a:t>under </a:t>
            </a:r>
            <a:r>
              <a:rPr lang="hr-HR" sz="2000" b="1" u="none" dirty="0" smtClean="0"/>
              <a:t>  </a:t>
            </a:r>
            <a:r>
              <a:rPr lang="en-US" sz="2000" b="1" u="none" dirty="0" smtClean="0"/>
              <a:t>national</a:t>
            </a:r>
            <a:r>
              <a:rPr lang="hr-HR" sz="2000" b="1" u="none" dirty="0" smtClean="0"/>
              <a:t>  </a:t>
            </a:r>
            <a:r>
              <a:rPr lang="en-US" sz="2000" b="1" u="none" dirty="0" smtClean="0"/>
              <a:t> </a:t>
            </a:r>
            <a:r>
              <a:rPr lang="en-US" sz="2000" b="1" u="none" dirty="0"/>
              <a:t>regulation</a:t>
            </a:r>
            <a:endParaRPr lang="hr-HR" sz="2000" b="1" u="none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810" y="1988840"/>
            <a:ext cx="4388325" cy="3456384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ffectLst>
            <a:outerShdw dist="180501" dir="19242636" algn="ctr" rotWithShape="0">
              <a:srgbClr val="003399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5698727"/>
            <a:ext cx="3419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solidFill>
                  <a:srgbClr val="003399"/>
                </a:solidFill>
              </a:rPr>
              <a:t>Ivana Laković,dipl.ing</a:t>
            </a:r>
          </a:p>
          <a:p>
            <a:r>
              <a:rPr lang="hr-HR" sz="1600" dirty="0" smtClean="0">
                <a:solidFill>
                  <a:srgbClr val="003399"/>
                </a:solidFill>
              </a:rPr>
              <a:t>HEP Proizvodnja d.o.o TE Plomin</a:t>
            </a:r>
            <a:endParaRPr lang="hr-HR" sz="1600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14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84304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0" indent="0" algn="ctr">
              <a:buNone/>
            </a:pPr>
            <a:endParaRPr lang="hr-HR" sz="3200" b="1" dirty="0" smtClean="0"/>
          </a:p>
          <a:p>
            <a:pPr marL="0" indent="0" algn="ctr">
              <a:buNone/>
            </a:pPr>
            <a:endParaRPr lang="hr-HR" sz="3200" b="1" dirty="0"/>
          </a:p>
          <a:p>
            <a:pPr marL="0" indent="0" algn="ctr">
              <a:buNone/>
            </a:pPr>
            <a:r>
              <a:rPr lang="hr-HR" sz="6600" b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THANK YOU !</a:t>
            </a:r>
            <a:endParaRPr lang="hr-HR" sz="66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6" name="Picture 2" descr="https://encrypted-tbn1.gstatic.com/images?q=tbn:ANd9GcTBZWo0N7zDHOirObWBTWJb-MOzGtoZGy1zszRvPIQwkLMIBCZ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17032"/>
            <a:ext cx="3096344" cy="243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7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632176"/>
          </a:xfrm>
        </p:spPr>
        <p:txBody>
          <a:bodyPr/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887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89872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hr-HR" sz="2800" b="1" dirty="0" smtClean="0"/>
              <a:t>Reporting obligation under Croatian national regulation</a:t>
            </a:r>
            <a:endParaRPr lang="hr-HR" sz="28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392488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hr-HR" sz="1400" dirty="0" smtClean="0"/>
              <a:t> </a:t>
            </a:r>
            <a:r>
              <a:rPr lang="hr-HR" sz="1400" b="1" dirty="0" smtClean="0"/>
              <a:t>GHG Emission:</a:t>
            </a:r>
          </a:p>
          <a:p>
            <a:pPr>
              <a:buClrTx/>
            </a:pPr>
            <a:r>
              <a:rPr lang="hr-HR" sz="1400" b="1" u="sng" dirty="0" smtClean="0"/>
              <a:t>31.03.2014. :</a:t>
            </a:r>
          </a:p>
          <a:p>
            <a:pPr marL="0" indent="0">
              <a:buClrTx/>
              <a:buNone/>
            </a:pPr>
            <a:r>
              <a:rPr lang="hr-HR" sz="1200" dirty="0" smtClean="0"/>
              <a:t> </a:t>
            </a:r>
            <a:r>
              <a:rPr lang="hr-HR" sz="1400" dirty="0" smtClean="0"/>
              <a:t>- The Verifier must finish the verification and issue verification report to the </a:t>
            </a:r>
          </a:p>
          <a:p>
            <a:pPr marL="0" indent="0">
              <a:buClrTx/>
              <a:buNone/>
            </a:pPr>
            <a:r>
              <a:rPr lang="hr-HR" sz="1400" dirty="0"/>
              <a:t> </a:t>
            </a:r>
            <a:r>
              <a:rPr lang="hr-HR" sz="1400" dirty="0" smtClean="0"/>
              <a:t>  operater</a:t>
            </a:r>
          </a:p>
          <a:p>
            <a:pPr>
              <a:buClrTx/>
              <a:buFontTx/>
              <a:buChar char="-"/>
            </a:pPr>
            <a:r>
              <a:rPr lang="hr-HR" sz="1400" dirty="0" smtClean="0"/>
              <a:t>Operator must submitt verified annual emission report</a:t>
            </a:r>
          </a:p>
          <a:p>
            <a:pPr>
              <a:buClrTx/>
              <a:buFontTx/>
              <a:buChar char="-"/>
            </a:pPr>
            <a:r>
              <a:rPr lang="hr-HR" sz="1400" b="1" u="sng" dirty="0" smtClean="0"/>
              <a:t>30.04.2014</a:t>
            </a:r>
            <a:r>
              <a:rPr lang="hr-HR" sz="1400" b="1" u="sng" dirty="0"/>
              <a:t>. </a:t>
            </a:r>
            <a:r>
              <a:rPr lang="hr-HR" sz="1400" b="1" u="sng" dirty="0" smtClean="0"/>
              <a:t>:</a:t>
            </a:r>
            <a:endParaRPr lang="hr-HR" sz="1400" dirty="0" smtClean="0"/>
          </a:p>
          <a:p>
            <a:pPr marL="0" indent="0">
              <a:buClrTx/>
              <a:buNone/>
            </a:pPr>
            <a:r>
              <a:rPr lang="hr-HR" sz="1400" dirty="0" smtClean="0"/>
              <a:t>- Operator must surrender allowances (amount corresponding to verified    </a:t>
            </a:r>
          </a:p>
          <a:p>
            <a:pPr marL="0" indent="0">
              <a:buClrTx/>
              <a:buNone/>
            </a:pPr>
            <a:r>
              <a:rPr lang="hr-HR" sz="1400" dirty="0"/>
              <a:t> </a:t>
            </a:r>
            <a:r>
              <a:rPr lang="hr-HR" sz="1400" dirty="0" smtClean="0"/>
              <a:t> annual emissions) in Registry system</a:t>
            </a:r>
          </a:p>
          <a:p>
            <a:pPr marL="0" indent="0">
              <a:buClrTx/>
              <a:buNone/>
            </a:pPr>
            <a:endParaRPr lang="hr-HR" sz="1200" dirty="0" smtClean="0"/>
          </a:p>
          <a:p>
            <a:pPr>
              <a:buClrTx/>
              <a:buFont typeface="Wingdings" pitchFamily="2" charset="2"/>
              <a:buChar char="Ø"/>
            </a:pPr>
            <a:r>
              <a:rPr lang="hr-HR" sz="1400" dirty="0"/>
              <a:t> </a:t>
            </a:r>
            <a:r>
              <a:rPr lang="hr-HR" sz="1400" b="1" dirty="0" smtClean="0"/>
              <a:t>REGISTRY OF ENVIROMENTAL POLUTION (ROO):</a:t>
            </a:r>
          </a:p>
          <a:p>
            <a:pPr>
              <a:buClr>
                <a:srgbClr val="003399"/>
              </a:buClr>
            </a:pPr>
            <a:r>
              <a:rPr lang="hr-HR" sz="1400" b="1" u="sng" dirty="0" smtClean="0"/>
              <a:t>1.03.2014</a:t>
            </a:r>
            <a:r>
              <a:rPr lang="hr-HR" sz="1400" b="1" u="sng" dirty="0"/>
              <a:t>. </a:t>
            </a:r>
            <a:r>
              <a:rPr lang="hr-HR" sz="1400" b="1" u="sng" dirty="0" smtClean="0"/>
              <a:t>:</a:t>
            </a:r>
          </a:p>
          <a:p>
            <a:pPr>
              <a:buClr>
                <a:srgbClr val="003399"/>
              </a:buClr>
              <a:buFontTx/>
              <a:buChar char="-"/>
            </a:pPr>
            <a:r>
              <a:rPr lang="hr-HR" sz="1400" dirty="0" smtClean="0"/>
              <a:t>The operater must fill the registry with data: emissions in water,air,land and amount of wast produced in the past year (2013.)</a:t>
            </a:r>
          </a:p>
          <a:p>
            <a:pPr>
              <a:buClr>
                <a:srgbClr val="003399"/>
              </a:buClr>
              <a:buFontTx/>
              <a:buChar char="-"/>
            </a:pPr>
            <a:r>
              <a:rPr lang="hr-HR" sz="1400" dirty="0" smtClean="0"/>
              <a:t>Until </a:t>
            </a:r>
            <a:r>
              <a:rPr lang="hr-HR" sz="1400" u="sng" dirty="0" smtClean="0"/>
              <a:t>01.01.2013</a:t>
            </a:r>
            <a:r>
              <a:rPr lang="hr-HR" sz="1400" dirty="0" smtClean="0"/>
              <a:t>. -  CO2 emissions(data from the Registry)/tone  x 18 kn </a:t>
            </a:r>
            <a:r>
              <a:rPr lang="hr-HR" sz="1400" dirty="0" smtClean="0">
                <a:latin typeface="Arial"/>
                <a:cs typeface="Arial"/>
              </a:rPr>
              <a:t>→ payed to Fond for enviromental protection and energy efficiency</a:t>
            </a:r>
          </a:p>
          <a:p>
            <a:pPr>
              <a:buClr>
                <a:srgbClr val="003399"/>
              </a:buClr>
              <a:buFontTx/>
              <a:buChar char="-"/>
            </a:pPr>
            <a:r>
              <a:rPr lang="hr-HR" sz="1400" dirty="0" smtClean="0">
                <a:latin typeface="Arial"/>
                <a:cs typeface="Arial"/>
              </a:rPr>
              <a:t>From </a:t>
            </a:r>
            <a:r>
              <a:rPr lang="hr-HR" sz="1400" u="sng" dirty="0" smtClean="0">
                <a:latin typeface="Arial"/>
                <a:cs typeface="Arial"/>
              </a:rPr>
              <a:t>01.01.2013.</a:t>
            </a:r>
            <a:r>
              <a:rPr lang="hr-HR" sz="1400" dirty="0" smtClean="0">
                <a:latin typeface="Arial"/>
                <a:cs typeface="Arial"/>
              </a:rPr>
              <a:t> part of EU ETS </a:t>
            </a:r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373429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hr-HR" dirty="0" smtClean="0"/>
              <a:t>TPP Plomin</a:t>
            </a:r>
            <a:endParaRPr lang="hr-HR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23528" y="1673352"/>
            <a:ext cx="2890664" cy="3843880"/>
          </a:xfrm>
          <a:gradFill flip="none" rotWithShape="1">
            <a:gsLst>
              <a:gs pos="0">
                <a:srgbClr val="5E9EFF"/>
              </a:gs>
              <a:gs pos="40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1800" dirty="0" smtClean="0"/>
              <a:t>TPP </a:t>
            </a:r>
            <a:r>
              <a:rPr lang="hr-HR" sz="1800" b="1" dirty="0" smtClean="0"/>
              <a:t>Plomin 1</a:t>
            </a:r>
          </a:p>
          <a:p>
            <a:pPr marL="0" indent="0" algn="ctr">
              <a:buNone/>
            </a:pPr>
            <a:r>
              <a:rPr lang="hr-HR" sz="1600" dirty="0" smtClean="0"/>
              <a:t>(1970.)</a:t>
            </a:r>
          </a:p>
          <a:p>
            <a:pPr marL="0" indent="0" algn="ctr">
              <a:buNone/>
            </a:pPr>
            <a:r>
              <a:rPr lang="hr-HR" sz="1600" u="sng" dirty="0" smtClean="0"/>
              <a:t>339 MW</a:t>
            </a:r>
            <a:r>
              <a:rPr lang="hr-HR" sz="1200" u="sng" dirty="0" smtClean="0"/>
              <a:t>th</a:t>
            </a:r>
          </a:p>
          <a:p>
            <a:pPr marL="0" indent="0">
              <a:buNone/>
            </a:pPr>
            <a:endParaRPr lang="hr-HR" sz="1200" dirty="0" smtClean="0"/>
          </a:p>
          <a:p>
            <a:pPr marL="0" indent="0" algn="ctr">
              <a:buNone/>
            </a:pPr>
            <a:r>
              <a:rPr lang="hr-HR" sz="1000" dirty="0" smtClean="0"/>
              <a:t>         </a:t>
            </a:r>
            <a:r>
              <a:rPr lang="hr-HR" sz="1000" i="1" dirty="0" smtClean="0"/>
              <a:t>CO2 emission from </a:t>
            </a:r>
            <a:r>
              <a:rPr lang="hr-HR" sz="1000" b="1" i="1" dirty="0" smtClean="0">
                <a:solidFill>
                  <a:srgbClr val="FF0000"/>
                </a:solidFill>
              </a:rPr>
              <a:t>combustion</a:t>
            </a:r>
            <a:r>
              <a:rPr lang="hr-HR" sz="1000" b="1" dirty="0" smtClean="0">
                <a:solidFill>
                  <a:srgbClr val="FF0000"/>
                </a:solidFill>
              </a:rPr>
              <a:t>:  </a:t>
            </a:r>
          </a:p>
          <a:p>
            <a:pPr marL="0" indent="0" algn="ctr">
              <a:buNone/>
            </a:pPr>
            <a:r>
              <a:rPr lang="hr-HR" sz="1000" dirty="0"/>
              <a:t> </a:t>
            </a:r>
            <a:r>
              <a:rPr lang="hr-HR" sz="1000" dirty="0" smtClean="0"/>
              <a:t>                                </a:t>
            </a:r>
          </a:p>
          <a:p>
            <a:pPr marL="0" indent="0" algn="ctr">
              <a:buNone/>
            </a:pPr>
            <a:r>
              <a:rPr lang="hr-HR" sz="1000" dirty="0" smtClean="0"/>
              <a:t> </a:t>
            </a:r>
            <a:r>
              <a:rPr lang="hr-HR" sz="1000" b="1" dirty="0" smtClean="0"/>
              <a:t>COAL </a:t>
            </a:r>
            <a:r>
              <a:rPr lang="hr-HR" sz="1000" dirty="0" smtClean="0"/>
              <a:t> (</a:t>
            </a:r>
            <a:r>
              <a:rPr lang="hr-HR" sz="1000" dirty="0" smtClean="0">
                <a:latin typeface="Arial"/>
                <a:cs typeface="Arial"/>
              </a:rPr>
              <a:t>≈</a:t>
            </a:r>
            <a:r>
              <a:rPr lang="hr-HR" sz="1000" dirty="0" smtClean="0"/>
              <a:t>350 000t/y </a:t>
            </a:r>
            <a:r>
              <a:rPr lang="hr-HR" sz="1000" dirty="0" smtClean="0">
                <a:latin typeface="Arial"/>
                <a:cs typeface="Arial"/>
              </a:rPr>
              <a:t>→780000 t CO2)</a:t>
            </a:r>
            <a:endParaRPr lang="hr-HR" sz="1000" b="1" dirty="0" smtClean="0"/>
          </a:p>
          <a:p>
            <a:pPr marL="0" indent="0" algn="ctr">
              <a:buNone/>
            </a:pPr>
            <a:endParaRPr lang="hr-HR" sz="1000" b="1" dirty="0" smtClean="0"/>
          </a:p>
          <a:p>
            <a:pPr marL="0" indent="0" algn="ctr">
              <a:buNone/>
            </a:pPr>
            <a:r>
              <a:rPr lang="hr-HR" sz="1000" b="1" dirty="0"/>
              <a:t> </a:t>
            </a:r>
            <a:r>
              <a:rPr lang="hr-HR" sz="1000" b="1" dirty="0" smtClean="0"/>
              <a:t>                                  </a:t>
            </a:r>
          </a:p>
          <a:p>
            <a:pPr marL="0" indent="0" algn="ctr">
              <a:buNone/>
            </a:pPr>
            <a:r>
              <a:rPr lang="hr-HR" sz="1000" b="1" dirty="0" smtClean="0"/>
              <a:t>LIGHT OIL DESTILATE </a:t>
            </a:r>
            <a:r>
              <a:rPr lang="hr-HR" sz="1000" dirty="0" smtClean="0"/>
              <a:t>(</a:t>
            </a:r>
            <a:r>
              <a:rPr lang="hr-HR" sz="1000" dirty="0" smtClean="0">
                <a:latin typeface="Arial"/>
                <a:cs typeface="Arial"/>
              </a:rPr>
              <a:t>≈150t/y→450t CO2)</a:t>
            </a:r>
            <a:endParaRPr lang="hr-HR" sz="1000" dirty="0" smtClean="0"/>
          </a:p>
          <a:p>
            <a:pPr marL="0" indent="0" algn="ctr">
              <a:buNone/>
            </a:pPr>
            <a:endParaRPr lang="hr-HR" sz="1000" b="1" dirty="0" smtClean="0"/>
          </a:p>
          <a:p>
            <a:pPr marL="0" indent="0" algn="ctr">
              <a:buNone/>
            </a:pPr>
            <a:r>
              <a:rPr lang="hr-HR" sz="1000" b="1" dirty="0"/>
              <a:t> </a:t>
            </a:r>
            <a:r>
              <a:rPr lang="hr-HR" sz="1000" b="1" dirty="0" smtClean="0"/>
              <a:t>                                  </a:t>
            </a:r>
          </a:p>
          <a:p>
            <a:pPr marL="0" indent="0" algn="ctr">
              <a:buNone/>
            </a:pPr>
            <a:r>
              <a:rPr lang="hr-HR" sz="1000" b="1" dirty="0" smtClean="0"/>
              <a:t>DIESEL  OIL </a:t>
            </a:r>
            <a:r>
              <a:rPr lang="hr-HR" sz="1000" dirty="0"/>
              <a:t>(</a:t>
            </a:r>
            <a:r>
              <a:rPr lang="hr-HR" sz="1000" dirty="0" smtClean="0">
                <a:cs typeface="Arial"/>
              </a:rPr>
              <a:t>≈0,2 t/y</a:t>
            </a:r>
            <a:r>
              <a:rPr lang="hr-HR" sz="1000" dirty="0" smtClean="0">
                <a:latin typeface="Arial"/>
                <a:cs typeface="Arial"/>
              </a:rPr>
              <a:t>→0,8t CO2</a:t>
            </a:r>
            <a:r>
              <a:rPr lang="hr-HR" sz="1000" dirty="0" smtClean="0">
                <a:cs typeface="Arial"/>
              </a:rPr>
              <a:t>)</a:t>
            </a:r>
            <a:endParaRPr lang="hr-HR" sz="1000" dirty="0"/>
          </a:p>
          <a:p>
            <a:pPr marL="0" indent="0" algn="ctr">
              <a:buNone/>
            </a:pPr>
            <a:endParaRPr lang="hr-HR" sz="1400" b="1" dirty="0" smtClean="0"/>
          </a:p>
          <a:p>
            <a:pPr marL="0" indent="0">
              <a:buNone/>
            </a:pPr>
            <a:r>
              <a:rPr lang="hr-HR" sz="1200" dirty="0"/>
              <a:t> </a:t>
            </a:r>
            <a:r>
              <a:rPr lang="hr-HR" sz="1200" dirty="0" smtClean="0"/>
              <a:t>                            </a:t>
            </a:r>
            <a:endParaRPr lang="hr-HR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724128" y="1673352"/>
            <a:ext cx="3024336" cy="4131912"/>
          </a:xfrm>
          <a:gradFill>
            <a:gsLst>
              <a:gs pos="0">
                <a:srgbClr val="5E9EFF"/>
              </a:gs>
              <a:gs pos="42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1800" dirty="0" smtClean="0"/>
              <a:t>TPP </a:t>
            </a:r>
            <a:r>
              <a:rPr lang="hr-HR" sz="1800" b="1" dirty="0" smtClean="0"/>
              <a:t>Plomin 2</a:t>
            </a:r>
          </a:p>
          <a:p>
            <a:pPr marL="0" indent="0" algn="ctr">
              <a:buNone/>
            </a:pPr>
            <a:r>
              <a:rPr lang="hr-HR" sz="1600" dirty="0" smtClean="0"/>
              <a:t>(2000.)</a:t>
            </a:r>
          </a:p>
          <a:p>
            <a:pPr marL="0" indent="0" algn="ctr">
              <a:buNone/>
            </a:pPr>
            <a:r>
              <a:rPr lang="hr-HR" sz="1600" u="sng" dirty="0" smtClean="0"/>
              <a:t>556MW</a:t>
            </a:r>
            <a:r>
              <a:rPr lang="hr-HR" sz="1200" u="sng" dirty="0" smtClean="0"/>
              <a:t>th</a:t>
            </a:r>
          </a:p>
          <a:p>
            <a:pPr marL="0" indent="0" algn="ctr">
              <a:buNone/>
            </a:pPr>
            <a:endParaRPr lang="hr-HR" sz="1200" dirty="0" smtClean="0"/>
          </a:p>
          <a:p>
            <a:pPr marL="0" indent="0" algn="ctr">
              <a:buNone/>
            </a:pPr>
            <a:r>
              <a:rPr lang="hr-HR" sz="1000" dirty="0"/>
              <a:t> </a:t>
            </a:r>
            <a:r>
              <a:rPr lang="hr-HR" sz="1000" dirty="0" smtClean="0"/>
              <a:t>      </a:t>
            </a:r>
            <a:r>
              <a:rPr lang="en-US" sz="1000" dirty="0" smtClean="0"/>
              <a:t> </a:t>
            </a:r>
            <a:r>
              <a:rPr lang="en-US" sz="1000" i="1" dirty="0" smtClean="0"/>
              <a:t>CO2 emission</a:t>
            </a:r>
            <a:r>
              <a:rPr lang="hr-HR" sz="1000" i="1" dirty="0" smtClean="0"/>
              <a:t> from </a:t>
            </a:r>
            <a:r>
              <a:rPr lang="hr-HR" sz="1000" b="1" i="1" dirty="0" smtClean="0">
                <a:solidFill>
                  <a:srgbClr val="FF0000"/>
                </a:solidFill>
              </a:rPr>
              <a:t>combustion</a:t>
            </a:r>
            <a:r>
              <a:rPr lang="en-US" sz="1000" b="1" dirty="0" smtClean="0">
                <a:solidFill>
                  <a:srgbClr val="FF0000"/>
                </a:solidFill>
              </a:rPr>
              <a:t>:</a:t>
            </a:r>
            <a:r>
              <a:rPr lang="en-US" sz="1000" dirty="0" smtClean="0"/>
              <a:t>   </a:t>
            </a:r>
            <a:endParaRPr lang="hr-HR" sz="1000" dirty="0" smtClean="0"/>
          </a:p>
          <a:p>
            <a:pPr marL="0" indent="0" algn="ctr">
              <a:buNone/>
            </a:pPr>
            <a:r>
              <a:rPr lang="en-US" sz="1000" dirty="0" smtClean="0"/>
              <a:t> </a:t>
            </a:r>
            <a:endParaRPr lang="hr-HR" sz="1000" dirty="0" smtClean="0"/>
          </a:p>
          <a:p>
            <a:pPr marL="0" indent="0" algn="ctr">
              <a:buNone/>
            </a:pPr>
            <a:r>
              <a:rPr lang="en-US" sz="1000" dirty="0" smtClean="0"/>
              <a:t> </a:t>
            </a:r>
            <a:r>
              <a:rPr lang="hr-HR" sz="1000" dirty="0" smtClean="0"/>
              <a:t>      </a:t>
            </a:r>
            <a:r>
              <a:rPr lang="en-US" sz="1000" dirty="0" smtClean="0"/>
              <a:t> </a:t>
            </a:r>
            <a:r>
              <a:rPr lang="en-US" sz="1000" b="1" dirty="0" smtClean="0"/>
              <a:t>COAL</a:t>
            </a:r>
            <a:r>
              <a:rPr lang="hr-HR" sz="1000" b="1" dirty="0" smtClean="0"/>
              <a:t> </a:t>
            </a:r>
            <a:r>
              <a:rPr lang="hr-HR" sz="1000" dirty="0"/>
              <a:t>(</a:t>
            </a:r>
            <a:r>
              <a:rPr lang="hr-HR" sz="1000" dirty="0" smtClean="0"/>
              <a:t>≈600 000t/y</a:t>
            </a:r>
            <a:r>
              <a:rPr lang="hr-HR" sz="1000" dirty="0" smtClean="0">
                <a:latin typeface="Arial"/>
                <a:cs typeface="Arial"/>
              </a:rPr>
              <a:t>→1 389 000t CO2</a:t>
            </a:r>
            <a:r>
              <a:rPr lang="hr-HR" sz="1000" dirty="0" smtClean="0"/>
              <a:t>)</a:t>
            </a:r>
            <a:endParaRPr lang="hr-HR" sz="1000" dirty="0"/>
          </a:p>
          <a:p>
            <a:pPr marL="0" indent="0" algn="ctr">
              <a:buNone/>
            </a:pPr>
            <a:endParaRPr lang="hr-HR" sz="1000" b="1" dirty="0" smtClean="0"/>
          </a:p>
          <a:p>
            <a:pPr marL="0" indent="0" algn="ctr">
              <a:buNone/>
            </a:pPr>
            <a:endParaRPr lang="en-US" sz="1000" b="1" dirty="0"/>
          </a:p>
          <a:p>
            <a:pPr marL="0" indent="0">
              <a:buNone/>
            </a:pPr>
            <a:r>
              <a:rPr lang="en-US" sz="1000" b="1" dirty="0"/>
              <a:t>  </a:t>
            </a:r>
            <a:r>
              <a:rPr lang="en-US" sz="1000" b="1" dirty="0" smtClean="0"/>
              <a:t>LIGHT OIL</a:t>
            </a:r>
            <a:r>
              <a:rPr lang="hr-HR" sz="1000" b="1" dirty="0" smtClean="0"/>
              <a:t>  DESTILATE</a:t>
            </a:r>
            <a:r>
              <a:rPr lang="hr-HR" sz="1000" dirty="0" smtClean="0"/>
              <a:t>(≈500t/y</a:t>
            </a:r>
            <a:r>
              <a:rPr lang="hr-HR" sz="1000" dirty="0" smtClean="0">
                <a:latin typeface="Arial"/>
                <a:cs typeface="Arial"/>
              </a:rPr>
              <a:t>→1460t CO2</a:t>
            </a:r>
            <a:r>
              <a:rPr lang="hr-HR" sz="1000" dirty="0" smtClean="0"/>
              <a:t>)</a:t>
            </a:r>
            <a:endParaRPr lang="hr-HR" sz="1000" dirty="0"/>
          </a:p>
          <a:p>
            <a:pPr marL="0" indent="0" algn="ctr">
              <a:buNone/>
            </a:pPr>
            <a:endParaRPr lang="hr-HR" sz="1000" b="1" dirty="0" smtClean="0"/>
          </a:p>
          <a:p>
            <a:pPr marL="0" indent="0" algn="ctr">
              <a:buNone/>
            </a:pPr>
            <a:endParaRPr lang="hr-HR" sz="1000" b="1" dirty="0" smtClean="0"/>
          </a:p>
          <a:p>
            <a:pPr marL="0" indent="0" algn="ctr">
              <a:buNone/>
            </a:pPr>
            <a:r>
              <a:rPr lang="en-US" sz="1000" b="1" dirty="0" smtClean="0"/>
              <a:t>       DIESEL</a:t>
            </a:r>
            <a:r>
              <a:rPr lang="hr-HR" sz="1000" b="1" dirty="0" smtClean="0"/>
              <a:t> OIL  </a:t>
            </a:r>
            <a:r>
              <a:rPr lang="hr-HR" sz="1000" dirty="0" smtClean="0"/>
              <a:t>(</a:t>
            </a:r>
            <a:r>
              <a:rPr lang="en-US" sz="1000" dirty="0" smtClean="0"/>
              <a:t>≈</a:t>
            </a:r>
            <a:r>
              <a:rPr lang="hr-HR" sz="1000" dirty="0" smtClean="0"/>
              <a:t>0,2 </a:t>
            </a:r>
            <a:r>
              <a:rPr lang="en-US" sz="1000" dirty="0" smtClean="0"/>
              <a:t>t/y</a:t>
            </a:r>
            <a:r>
              <a:rPr lang="en-US" sz="1000" dirty="0" smtClean="0">
                <a:latin typeface="Arial"/>
                <a:cs typeface="Arial"/>
              </a:rPr>
              <a:t>→</a:t>
            </a:r>
            <a:r>
              <a:rPr lang="hr-HR" sz="1000" dirty="0" smtClean="0">
                <a:latin typeface="Arial"/>
                <a:cs typeface="Arial"/>
              </a:rPr>
              <a:t>0,9t CO2</a:t>
            </a:r>
            <a:r>
              <a:rPr lang="en-US" sz="1000" dirty="0" smtClean="0"/>
              <a:t>)</a:t>
            </a:r>
            <a:endParaRPr lang="hr-HR" sz="1000" dirty="0" smtClean="0"/>
          </a:p>
          <a:p>
            <a:pPr marL="0" indent="0" algn="ctr">
              <a:buNone/>
            </a:pPr>
            <a:endParaRPr lang="en-US" sz="1000" dirty="0"/>
          </a:p>
          <a:p>
            <a:pPr marL="0" indent="0" algn="ctr">
              <a:buNone/>
            </a:pPr>
            <a:r>
              <a:rPr lang="hr-HR" sz="1000" dirty="0" smtClean="0"/>
              <a:t> </a:t>
            </a:r>
            <a:r>
              <a:rPr lang="en-US" sz="1000" i="1" dirty="0"/>
              <a:t>CO2 emission</a:t>
            </a:r>
            <a:r>
              <a:rPr lang="hr-HR" sz="1000" i="1" dirty="0"/>
              <a:t> </a:t>
            </a:r>
            <a:r>
              <a:rPr lang="hr-HR" sz="1000" i="1" dirty="0" smtClean="0"/>
              <a:t>– </a:t>
            </a:r>
            <a:r>
              <a:rPr lang="hr-HR" sz="1000" b="1" i="1" dirty="0" smtClean="0">
                <a:solidFill>
                  <a:srgbClr val="FF0000"/>
                </a:solidFill>
              </a:rPr>
              <a:t>process emission</a:t>
            </a:r>
            <a:r>
              <a:rPr lang="hr-HR" sz="1000" i="1" dirty="0" smtClean="0"/>
              <a:t>:</a:t>
            </a:r>
          </a:p>
          <a:p>
            <a:pPr marL="0" indent="0" algn="ctr">
              <a:buNone/>
            </a:pPr>
            <a:r>
              <a:rPr lang="hr-HR" sz="1000" dirty="0" smtClean="0"/>
              <a:t>    </a:t>
            </a:r>
          </a:p>
          <a:p>
            <a:pPr marL="0" indent="0" algn="ctr">
              <a:buNone/>
            </a:pPr>
            <a:r>
              <a:rPr lang="hr-HR" sz="1000" dirty="0"/>
              <a:t> </a:t>
            </a:r>
            <a:r>
              <a:rPr lang="hr-HR" sz="1000" dirty="0" smtClean="0"/>
              <a:t>                </a:t>
            </a:r>
            <a:r>
              <a:rPr lang="hr-HR" sz="1000" b="1" dirty="0" smtClean="0"/>
              <a:t>LIMESTONE </a:t>
            </a:r>
            <a:r>
              <a:rPr lang="hr-HR" sz="1000" dirty="0" smtClean="0"/>
              <a:t>(≈15000t/y</a:t>
            </a:r>
            <a:r>
              <a:rPr lang="hr-HR" sz="1000" dirty="0" smtClean="0">
                <a:latin typeface="Arial"/>
                <a:cs typeface="Arial"/>
              </a:rPr>
              <a:t>→6470t CO2</a:t>
            </a:r>
            <a:r>
              <a:rPr lang="hr-HR" sz="1000" dirty="0" smtClean="0"/>
              <a:t>)</a:t>
            </a:r>
            <a:endParaRPr lang="hr-HR" sz="1000" dirty="0"/>
          </a:p>
          <a:p>
            <a:pPr marL="0" indent="0" algn="ctr">
              <a:buNone/>
            </a:pPr>
            <a:endParaRPr lang="hr-HR" sz="1200" b="1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987824" y="1196752"/>
            <a:ext cx="720080" cy="360040"/>
          </a:xfrm>
          <a:prstGeom prst="straightConnector1">
            <a:avLst/>
          </a:prstGeom>
          <a:ln w="22225" cap="sq" cmpd="sng">
            <a:solidFill>
              <a:srgbClr val="003399"/>
            </a:solidFill>
            <a:tailEnd type="arrow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364088" y="1196752"/>
            <a:ext cx="648072" cy="360040"/>
          </a:xfrm>
          <a:prstGeom prst="straightConnector1">
            <a:avLst/>
          </a:prstGeom>
          <a:ln w="22225" cmpd="sng">
            <a:solidFill>
              <a:srgbClr val="003399"/>
            </a:solidFill>
            <a:tailEnd type="arrow"/>
          </a:ln>
          <a:effectLst>
            <a:outerShdw blurRad="50800" dist="12700" dir="1794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707904" y="2924944"/>
            <a:ext cx="1512168" cy="738664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hr-HR" sz="1400" b="1" dirty="0" smtClean="0">
                <a:solidFill>
                  <a:schemeClr val="tx2">
                    <a:lumMod val="75000"/>
                  </a:schemeClr>
                </a:solidFill>
              </a:rPr>
              <a:t>USA</a:t>
            </a:r>
          </a:p>
          <a:p>
            <a:pPr algn="ctr"/>
            <a:r>
              <a:rPr lang="hr-HR" sz="1400" b="1" dirty="0" smtClean="0">
                <a:solidFill>
                  <a:schemeClr val="tx2">
                    <a:lumMod val="75000"/>
                  </a:schemeClr>
                </a:solidFill>
              </a:rPr>
              <a:t>Columbija</a:t>
            </a:r>
          </a:p>
          <a:p>
            <a:pPr algn="ctr"/>
            <a:r>
              <a:rPr lang="hr-HR" sz="1400" b="1" dirty="0" smtClean="0">
                <a:solidFill>
                  <a:schemeClr val="tx2">
                    <a:lumMod val="75000"/>
                  </a:schemeClr>
                </a:solidFill>
              </a:rPr>
              <a:t>Russia</a:t>
            </a:r>
            <a:endParaRPr lang="hr-HR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Straight Arrow Connector 7"/>
          <p:cNvCxnSpPr>
            <a:stCxn id="4" idx="1"/>
          </p:cNvCxnSpPr>
          <p:nvPr/>
        </p:nvCxnSpPr>
        <p:spPr>
          <a:xfrm flipH="1" flipV="1">
            <a:off x="3203848" y="3284984"/>
            <a:ext cx="504056" cy="9292"/>
          </a:xfrm>
          <a:prstGeom prst="straightConnector1">
            <a:avLst/>
          </a:prstGeom>
          <a:ln w="2222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4" idx="3"/>
          </p:cNvCxnSpPr>
          <p:nvPr/>
        </p:nvCxnSpPr>
        <p:spPr>
          <a:xfrm flipV="1">
            <a:off x="5220072" y="3284984"/>
            <a:ext cx="504056" cy="9292"/>
          </a:xfrm>
          <a:prstGeom prst="straightConnector1">
            <a:avLst/>
          </a:prstGeom>
          <a:ln w="2222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88124" y="49411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b="1" dirty="0" smtClean="0">
                <a:solidFill>
                  <a:schemeClr val="tx2">
                    <a:lumMod val="75000"/>
                  </a:schemeClr>
                </a:solidFill>
              </a:rPr>
              <a:t>FGD</a:t>
            </a:r>
            <a:endParaRPr lang="hr-HR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192180" y="5085184"/>
            <a:ext cx="180020" cy="0"/>
          </a:xfrm>
          <a:prstGeom prst="straightConnector1">
            <a:avLst/>
          </a:prstGeom>
          <a:ln w="2222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27584" y="4941168"/>
            <a:ext cx="1872208" cy="432048"/>
          </a:xfrm>
          <a:prstGeom prst="rect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 smtClean="0"/>
              <a:t>780 450 t CO2</a:t>
            </a:r>
            <a:endParaRPr lang="hr-HR" b="1" dirty="0"/>
          </a:p>
        </p:txBody>
      </p:sp>
      <p:sp>
        <p:nvSpPr>
          <p:cNvPr id="17" name="Rectangle 16"/>
          <p:cNvSpPr/>
          <p:nvPr/>
        </p:nvSpPr>
        <p:spPr>
          <a:xfrm>
            <a:off x="6192180" y="5301208"/>
            <a:ext cx="2268252" cy="360040"/>
          </a:xfrm>
          <a:prstGeom prst="rect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 smtClean="0"/>
              <a:t>1 396 930t CO2</a:t>
            </a:r>
            <a:endParaRPr lang="hr-HR" b="1" dirty="0"/>
          </a:p>
        </p:txBody>
      </p:sp>
      <p:cxnSp>
        <p:nvCxnSpPr>
          <p:cNvPr id="21" name="Elbow Connector 20"/>
          <p:cNvCxnSpPr>
            <a:stCxn id="3" idx="2"/>
            <a:endCxn id="24" idx="3"/>
          </p:cNvCxnSpPr>
          <p:nvPr/>
        </p:nvCxnSpPr>
        <p:spPr>
          <a:xfrm rot="5400000">
            <a:off x="6210182" y="5175194"/>
            <a:ext cx="396044" cy="1656184"/>
          </a:xfrm>
          <a:prstGeom prst="bentConnector2">
            <a:avLst/>
          </a:prstGeom>
          <a:ln w="2222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419872" y="5877272"/>
            <a:ext cx="2160240" cy="64807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b="1" dirty="0" smtClean="0"/>
              <a:t>2 177 380 t CO2</a:t>
            </a:r>
            <a:endParaRPr lang="hr-HR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779912" y="550794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/>
              <a:t>TOTAL </a:t>
            </a:r>
            <a:r>
              <a:rPr lang="hr-HR" dirty="0" smtClean="0"/>
              <a:t> </a:t>
            </a:r>
            <a:endParaRPr lang="hr-HR" dirty="0"/>
          </a:p>
        </p:txBody>
      </p:sp>
      <p:cxnSp>
        <p:nvCxnSpPr>
          <p:cNvPr id="16" name="Elbow Connector 15"/>
          <p:cNvCxnSpPr>
            <a:stCxn id="2" idx="2"/>
            <a:endCxn id="24" idx="1"/>
          </p:cNvCxnSpPr>
          <p:nvPr/>
        </p:nvCxnSpPr>
        <p:spPr>
          <a:xfrm rot="16200000" flipH="1">
            <a:off x="2252328" y="5033764"/>
            <a:ext cx="684076" cy="1651012"/>
          </a:xfrm>
          <a:prstGeom prst="bentConnector2">
            <a:avLst/>
          </a:prstGeom>
          <a:ln w="1587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76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j031905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92600"/>
            <a:ext cx="8731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Line 3"/>
          <p:cNvSpPr>
            <a:spLocks noChangeShapeType="1"/>
          </p:cNvSpPr>
          <p:nvPr/>
        </p:nvSpPr>
        <p:spPr bwMode="auto">
          <a:xfrm flipV="1">
            <a:off x="395288" y="3789363"/>
            <a:ext cx="0" cy="5762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114401" y="3789363"/>
            <a:ext cx="6492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1732880" y="3284538"/>
            <a:ext cx="750888" cy="1655762"/>
          </a:xfrm>
          <a:prstGeom prst="roundRect">
            <a:avLst>
              <a:gd name="adj" fmla="val 16667"/>
            </a:avLst>
          </a:prstGeom>
          <a:solidFill>
            <a:srgbClr val="96969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hr-HR" dirty="0">
                <a:latin typeface="Tahoma" pitchFamily="34" charset="0"/>
              </a:rPr>
              <a:t>COAL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292725" y="1916113"/>
            <a:ext cx="1511300" cy="2376487"/>
          </a:xfrm>
          <a:prstGeom prst="rect">
            <a:avLst/>
          </a:prstGeom>
          <a:solidFill>
            <a:srgbClr val="D5D5D5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1600" dirty="0">
                <a:latin typeface="Tahoma" pitchFamily="34" charset="0"/>
              </a:rPr>
              <a:t>BOILER</a:t>
            </a:r>
          </a:p>
          <a:p>
            <a:pPr algn="ctr"/>
            <a:r>
              <a:rPr lang="hr-HR" dirty="0">
                <a:latin typeface="Tahoma" pitchFamily="34" charset="0"/>
              </a:rPr>
              <a:t>TEP </a:t>
            </a:r>
            <a:r>
              <a:rPr lang="hr-HR" dirty="0" smtClean="0">
                <a:latin typeface="Tahoma" pitchFamily="34" charset="0"/>
              </a:rPr>
              <a:t>2</a:t>
            </a:r>
            <a:endParaRPr lang="hr-HR" dirty="0">
              <a:latin typeface="Tahoma" pitchFamily="34" charset="0"/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6804025" y="4508500"/>
            <a:ext cx="1258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4932363" y="817563"/>
            <a:ext cx="2303462" cy="4843462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4284663" y="4076700"/>
            <a:ext cx="1003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916238" y="3644900"/>
            <a:ext cx="1368425" cy="3317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hr-HR" sz="1200">
                <a:latin typeface="Tahoma" pitchFamily="34" charset="0"/>
              </a:rPr>
              <a:t>B EAC 61CW002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4356100" y="3716338"/>
            <a:ext cx="273050" cy="2254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1000" dirty="0"/>
              <a:t>M1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4500563" y="3933825"/>
            <a:ext cx="0" cy="1349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2484438" y="4076700"/>
            <a:ext cx="18002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1803400" y="2105025"/>
            <a:ext cx="409575" cy="606425"/>
          </a:xfrm>
          <a:prstGeom prst="flowChartMagneticDisk">
            <a:avLst/>
          </a:prstGeom>
          <a:solidFill>
            <a:srgbClr val="C0C0C0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1200" dirty="0" smtClean="0">
                <a:latin typeface="Tahoma" pitchFamily="34" charset="0"/>
              </a:rPr>
              <a:t>LOD</a:t>
            </a:r>
            <a:endParaRPr lang="hr-HR" sz="1200" dirty="0">
              <a:latin typeface="Tahoma" pitchFamily="34" charset="0"/>
            </a:endParaRPr>
          </a:p>
        </p:txBody>
      </p:sp>
      <p:pic>
        <p:nvPicPr>
          <p:cNvPr id="9233" name="Picture 19" descr="j0298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133600"/>
            <a:ext cx="638175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Rectangle 20"/>
          <p:cNvSpPr>
            <a:spLocks noChangeArrowheads="1"/>
          </p:cNvSpPr>
          <p:nvPr/>
        </p:nvSpPr>
        <p:spPr bwMode="auto">
          <a:xfrm>
            <a:off x="5292725" y="981075"/>
            <a:ext cx="1536700" cy="449263"/>
          </a:xfrm>
          <a:prstGeom prst="rect">
            <a:avLst/>
          </a:prstGeom>
          <a:solidFill>
            <a:srgbClr val="D5D5D5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hr-HR" sz="1200" dirty="0" smtClean="0">
                <a:latin typeface="Tahoma" pitchFamily="34" charset="0"/>
              </a:rPr>
              <a:t>SMALL BOILER - PK2</a:t>
            </a:r>
            <a:endParaRPr lang="hr-HR" sz="1200" dirty="0">
              <a:latin typeface="Tahoma" pitchFamily="34" charset="0"/>
            </a:endParaRPr>
          </a:p>
        </p:txBody>
      </p:sp>
      <p:pic>
        <p:nvPicPr>
          <p:cNvPr id="9235" name="Picture 21" descr="in0049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1384300"/>
            <a:ext cx="7921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6" name="Line 22"/>
          <p:cNvSpPr>
            <a:spLocks noChangeShapeType="1"/>
          </p:cNvSpPr>
          <p:nvPr/>
        </p:nvSpPr>
        <p:spPr bwMode="auto">
          <a:xfrm>
            <a:off x="1227138" y="2536825"/>
            <a:ext cx="576262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37" name="Text Box 23"/>
          <p:cNvSpPr txBox="1">
            <a:spLocks noChangeArrowheads="1"/>
          </p:cNvSpPr>
          <p:nvPr/>
        </p:nvSpPr>
        <p:spPr bwMode="auto">
          <a:xfrm>
            <a:off x="436563" y="1155700"/>
            <a:ext cx="9429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hr-HR" sz="1200" dirty="0" smtClean="0">
                <a:latin typeface="Tahoma" pitchFamily="34" charset="0"/>
              </a:rPr>
              <a:t>Fuel tanks</a:t>
            </a:r>
            <a:endParaRPr lang="hr-HR" sz="1200" dirty="0">
              <a:latin typeface="Tahoma" pitchFamily="34" charset="0"/>
            </a:endParaRPr>
          </a:p>
        </p:txBody>
      </p:sp>
      <p:sp>
        <p:nvSpPr>
          <p:cNvPr id="9238" name="Rectangle 24"/>
          <p:cNvSpPr>
            <a:spLocks noChangeArrowheads="1"/>
          </p:cNvSpPr>
          <p:nvPr/>
        </p:nvSpPr>
        <p:spPr bwMode="auto">
          <a:xfrm>
            <a:off x="147638" y="2349500"/>
            <a:ext cx="1079500" cy="2873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hr-HR" sz="1100" dirty="0" smtClean="0">
                <a:latin typeface="Tahoma" pitchFamily="34" charset="0"/>
              </a:rPr>
              <a:t>Bill of lading</a:t>
            </a:r>
            <a:endParaRPr lang="hr-HR" sz="1100" dirty="0">
              <a:latin typeface="Tahoma" pitchFamily="34" charset="0"/>
            </a:endParaRPr>
          </a:p>
        </p:txBody>
      </p:sp>
      <p:sp>
        <p:nvSpPr>
          <p:cNvPr id="9239" name="Line 25"/>
          <p:cNvSpPr>
            <a:spLocks noChangeShapeType="1"/>
          </p:cNvSpPr>
          <p:nvPr/>
        </p:nvSpPr>
        <p:spPr bwMode="auto">
          <a:xfrm flipV="1">
            <a:off x="652463" y="1889125"/>
            <a:ext cx="0" cy="468313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40" name="Line 27"/>
          <p:cNvSpPr>
            <a:spLocks noChangeShapeType="1"/>
          </p:cNvSpPr>
          <p:nvPr/>
        </p:nvSpPr>
        <p:spPr bwMode="auto">
          <a:xfrm>
            <a:off x="395288" y="3789363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41" name="Text Box 28"/>
          <p:cNvSpPr txBox="1">
            <a:spLocks noChangeArrowheads="1"/>
          </p:cNvSpPr>
          <p:nvPr/>
        </p:nvSpPr>
        <p:spPr bwMode="auto">
          <a:xfrm>
            <a:off x="395288" y="3284538"/>
            <a:ext cx="10795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hr-HR" sz="1200">
                <a:latin typeface="Tahoma" pitchFamily="34" charset="0"/>
              </a:rPr>
              <a:t>Draft broda</a:t>
            </a:r>
          </a:p>
        </p:txBody>
      </p:sp>
      <p:sp>
        <p:nvSpPr>
          <p:cNvPr id="9242" name="Text Box 29"/>
          <p:cNvSpPr txBox="1">
            <a:spLocks noChangeArrowheads="1"/>
          </p:cNvSpPr>
          <p:nvPr/>
        </p:nvSpPr>
        <p:spPr bwMode="auto">
          <a:xfrm>
            <a:off x="468313" y="4005263"/>
            <a:ext cx="10795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hr-HR" sz="1000" dirty="0">
                <a:latin typeface="Tahoma" pitchFamily="34" charset="0"/>
              </a:rPr>
              <a:t>Coal </a:t>
            </a:r>
            <a:r>
              <a:rPr lang="hr-HR" sz="1000" dirty="0" smtClean="0">
                <a:latin typeface="Tahoma" pitchFamily="34" charset="0"/>
              </a:rPr>
              <a:t>analysis</a:t>
            </a:r>
            <a:endParaRPr lang="hr-HR" sz="1000" dirty="0">
              <a:latin typeface="Tahoma" pitchFamily="34" charset="0"/>
            </a:endParaRPr>
          </a:p>
        </p:txBody>
      </p:sp>
      <p:sp>
        <p:nvSpPr>
          <p:cNvPr id="9243" name="Line 30"/>
          <p:cNvSpPr>
            <a:spLocks noChangeShapeType="1"/>
          </p:cNvSpPr>
          <p:nvPr/>
        </p:nvSpPr>
        <p:spPr bwMode="auto">
          <a:xfrm>
            <a:off x="4211638" y="1196975"/>
            <a:ext cx="1079500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44" name="Line 31"/>
          <p:cNvSpPr>
            <a:spLocks noChangeShapeType="1"/>
          </p:cNvSpPr>
          <p:nvPr/>
        </p:nvSpPr>
        <p:spPr bwMode="auto">
          <a:xfrm>
            <a:off x="2843213" y="2133600"/>
            <a:ext cx="2449512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45" name="Line 32"/>
          <p:cNvSpPr>
            <a:spLocks noChangeShapeType="1"/>
          </p:cNvSpPr>
          <p:nvPr/>
        </p:nvSpPr>
        <p:spPr bwMode="auto">
          <a:xfrm>
            <a:off x="6804025" y="1268413"/>
            <a:ext cx="13683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pic>
        <p:nvPicPr>
          <p:cNvPr id="9246" name="Picture 33" descr="j0298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289" y="333375"/>
            <a:ext cx="638175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7" name="Line 36"/>
          <p:cNvSpPr>
            <a:spLocks noChangeShapeType="1"/>
          </p:cNvSpPr>
          <p:nvPr/>
        </p:nvSpPr>
        <p:spPr bwMode="auto">
          <a:xfrm flipV="1">
            <a:off x="2700338" y="1196975"/>
            <a:ext cx="0" cy="129540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pic>
        <p:nvPicPr>
          <p:cNvPr id="9248" name="Picture 37" descr="j03190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0825" y="6165850"/>
            <a:ext cx="8636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9" name="Rectangle 38"/>
          <p:cNvSpPr>
            <a:spLocks noChangeArrowheads="1"/>
          </p:cNvSpPr>
          <p:nvPr/>
        </p:nvSpPr>
        <p:spPr bwMode="auto">
          <a:xfrm>
            <a:off x="179388" y="5373688"/>
            <a:ext cx="1081087" cy="2873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hr-HR" sz="1100" dirty="0" smtClean="0">
                <a:latin typeface="Tahoma" pitchFamily="34" charset="0"/>
              </a:rPr>
              <a:t>Bill of lading</a:t>
            </a:r>
            <a:endParaRPr lang="hr-HR" sz="1100" dirty="0">
              <a:latin typeface="Tahoma" pitchFamily="34" charset="0"/>
            </a:endParaRPr>
          </a:p>
        </p:txBody>
      </p:sp>
      <p:sp>
        <p:nvSpPr>
          <p:cNvPr id="9250" name="Line 39"/>
          <p:cNvSpPr>
            <a:spLocks noChangeShapeType="1"/>
          </p:cNvSpPr>
          <p:nvPr/>
        </p:nvSpPr>
        <p:spPr bwMode="auto">
          <a:xfrm>
            <a:off x="1258888" y="5516563"/>
            <a:ext cx="50482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51" name="Rectangle 41"/>
          <p:cNvSpPr>
            <a:spLocks noChangeArrowheads="1"/>
          </p:cNvSpPr>
          <p:nvPr/>
        </p:nvSpPr>
        <p:spPr bwMode="auto">
          <a:xfrm>
            <a:off x="1331913" y="5084763"/>
            <a:ext cx="273050" cy="2698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1200"/>
              <a:t>M2</a:t>
            </a:r>
            <a:endParaRPr lang="hr-HR" sz="800"/>
          </a:p>
        </p:txBody>
      </p:sp>
      <p:sp>
        <p:nvSpPr>
          <p:cNvPr id="9252" name="Line 42"/>
          <p:cNvSpPr>
            <a:spLocks noChangeShapeType="1"/>
          </p:cNvSpPr>
          <p:nvPr/>
        </p:nvSpPr>
        <p:spPr bwMode="auto">
          <a:xfrm flipV="1">
            <a:off x="1476375" y="5373688"/>
            <a:ext cx="0" cy="134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53" name="Line 43"/>
          <p:cNvSpPr>
            <a:spLocks noChangeShapeType="1"/>
          </p:cNvSpPr>
          <p:nvPr/>
        </p:nvSpPr>
        <p:spPr bwMode="auto">
          <a:xfrm flipV="1">
            <a:off x="5580063" y="5229225"/>
            <a:ext cx="0" cy="288925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54" name="AutoShape 44"/>
          <p:cNvSpPr>
            <a:spLocks noChangeArrowheads="1"/>
          </p:cNvSpPr>
          <p:nvPr/>
        </p:nvSpPr>
        <p:spPr bwMode="auto">
          <a:xfrm>
            <a:off x="1692275" y="5229225"/>
            <a:ext cx="647700" cy="792163"/>
          </a:xfrm>
          <a:custGeom>
            <a:avLst/>
            <a:gdLst>
              <a:gd name="T0" fmla="*/ 16994269 w 21600"/>
              <a:gd name="T1" fmla="*/ 14525996 h 21600"/>
              <a:gd name="T2" fmla="*/ 9711002 w 21600"/>
              <a:gd name="T3" fmla="*/ 29051955 h 21600"/>
              <a:gd name="T4" fmla="*/ 2427766 w 21600"/>
              <a:gd name="T5" fmla="*/ 14525996 h 21600"/>
              <a:gd name="T6" fmla="*/ 971100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C0C0">
              <a:alpha val="74901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hr-HR"/>
          </a:p>
        </p:txBody>
      </p:sp>
      <p:sp>
        <p:nvSpPr>
          <p:cNvPr id="9255" name="Line 45"/>
          <p:cNvSpPr>
            <a:spLocks noChangeShapeType="1"/>
          </p:cNvSpPr>
          <p:nvPr/>
        </p:nvSpPr>
        <p:spPr bwMode="auto">
          <a:xfrm>
            <a:off x="2268538" y="5516563"/>
            <a:ext cx="331152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56" name="Text Box 46"/>
          <p:cNvSpPr txBox="1">
            <a:spLocks noChangeArrowheads="1"/>
          </p:cNvSpPr>
          <p:nvPr/>
        </p:nvSpPr>
        <p:spPr bwMode="auto">
          <a:xfrm>
            <a:off x="5724525" y="5704805"/>
            <a:ext cx="10795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hr-HR" sz="1000" dirty="0">
                <a:solidFill>
                  <a:srgbClr val="FF0000"/>
                </a:solidFill>
                <a:latin typeface="Tahoma" pitchFamily="34" charset="0"/>
              </a:rPr>
              <a:t>CO</a:t>
            </a:r>
            <a:r>
              <a:rPr lang="hr-HR" sz="700" dirty="0">
                <a:solidFill>
                  <a:srgbClr val="FF0000"/>
                </a:solidFill>
                <a:latin typeface="Tahoma" pitchFamily="34" charset="0"/>
              </a:rPr>
              <a:t>2  </a:t>
            </a:r>
            <a:r>
              <a:rPr lang="hr-HR" sz="800" dirty="0">
                <a:solidFill>
                  <a:srgbClr val="FF0000"/>
                </a:solidFill>
                <a:latin typeface="Tahoma" pitchFamily="34" charset="0"/>
              </a:rPr>
              <a:t>BORDERS</a:t>
            </a:r>
          </a:p>
        </p:txBody>
      </p:sp>
      <p:sp>
        <p:nvSpPr>
          <p:cNvPr id="9257" name="Text Box 47"/>
          <p:cNvSpPr txBox="1">
            <a:spLocks noChangeArrowheads="1"/>
          </p:cNvSpPr>
          <p:nvPr/>
        </p:nvSpPr>
        <p:spPr bwMode="auto">
          <a:xfrm>
            <a:off x="1476375" y="1557338"/>
            <a:ext cx="10795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hr-HR" sz="1000">
                <a:latin typeface="Tahoma" pitchFamily="34" charset="0"/>
              </a:rPr>
              <a:t>SOURCES OF EMISSION</a:t>
            </a:r>
          </a:p>
        </p:txBody>
      </p:sp>
      <p:sp>
        <p:nvSpPr>
          <p:cNvPr id="9258" name="Rectangle 48"/>
          <p:cNvSpPr>
            <a:spLocks noChangeArrowheads="1"/>
          </p:cNvSpPr>
          <p:nvPr/>
        </p:nvSpPr>
        <p:spPr bwMode="auto">
          <a:xfrm>
            <a:off x="-3969" y="26224"/>
            <a:ext cx="9144000" cy="6831776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 dirty="0"/>
          </a:p>
        </p:txBody>
      </p:sp>
      <p:sp>
        <p:nvSpPr>
          <p:cNvPr id="9259" name="Line 49"/>
          <p:cNvSpPr>
            <a:spLocks noChangeShapeType="1"/>
          </p:cNvSpPr>
          <p:nvPr/>
        </p:nvSpPr>
        <p:spPr bwMode="auto">
          <a:xfrm>
            <a:off x="611188" y="5661025"/>
            <a:ext cx="0" cy="43180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60" name="Rectangle 50"/>
          <p:cNvSpPr>
            <a:spLocks noChangeArrowheads="1"/>
          </p:cNvSpPr>
          <p:nvPr/>
        </p:nvSpPr>
        <p:spPr bwMode="auto">
          <a:xfrm>
            <a:off x="1476375" y="5229225"/>
            <a:ext cx="1098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hr-HR" sz="900" b="1" dirty="0"/>
              <a:t>Limestone</a:t>
            </a:r>
          </a:p>
        </p:txBody>
      </p:sp>
      <p:sp>
        <p:nvSpPr>
          <p:cNvPr id="9261" name="Line 52"/>
          <p:cNvSpPr>
            <a:spLocks noChangeShapeType="1"/>
          </p:cNvSpPr>
          <p:nvPr/>
        </p:nvSpPr>
        <p:spPr bwMode="auto">
          <a:xfrm flipV="1">
            <a:off x="2195513" y="2492375"/>
            <a:ext cx="647700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62" name="Line 54"/>
          <p:cNvSpPr>
            <a:spLocks noChangeShapeType="1"/>
          </p:cNvSpPr>
          <p:nvPr/>
        </p:nvSpPr>
        <p:spPr bwMode="auto">
          <a:xfrm>
            <a:off x="2484438" y="4508500"/>
            <a:ext cx="6477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63" name="Rectangle 55"/>
          <p:cNvSpPr>
            <a:spLocks noChangeArrowheads="1"/>
          </p:cNvSpPr>
          <p:nvPr/>
        </p:nvSpPr>
        <p:spPr bwMode="auto">
          <a:xfrm>
            <a:off x="2195513" y="549275"/>
            <a:ext cx="720725" cy="2682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hr-HR" sz="1200">
                <a:latin typeface="Tahoma" pitchFamily="34" charset="0"/>
              </a:rPr>
              <a:t>TEP 1</a:t>
            </a:r>
          </a:p>
        </p:txBody>
      </p:sp>
      <p:sp>
        <p:nvSpPr>
          <p:cNvPr id="9264" name="Line 56"/>
          <p:cNvSpPr>
            <a:spLocks noChangeShapeType="1"/>
          </p:cNvSpPr>
          <p:nvPr/>
        </p:nvSpPr>
        <p:spPr bwMode="auto">
          <a:xfrm rot="-5400000">
            <a:off x="1727994" y="1664494"/>
            <a:ext cx="1655762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65" name="Line 57"/>
          <p:cNvSpPr>
            <a:spLocks noChangeShapeType="1"/>
          </p:cNvSpPr>
          <p:nvPr/>
        </p:nvSpPr>
        <p:spPr bwMode="auto">
          <a:xfrm rot="5400000">
            <a:off x="2376488" y="5264150"/>
            <a:ext cx="1512888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66" name="Rectangle 58"/>
          <p:cNvSpPr>
            <a:spLocks noChangeArrowheads="1"/>
          </p:cNvSpPr>
          <p:nvPr/>
        </p:nvSpPr>
        <p:spPr bwMode="auto">
          <a:xfrm>
            <a:off x="2771775" y="6021388"/>
            <a:ext cx="720725" cy="2682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hr-HR" sz="1200">
                <a:latin typeface="Tahoma" pitchFamily="34" charset="0"/>
              </a:rPr>
              <a:t>TEP 1</a:t>
            </a:r>
          </a:p>
        </p:txBody>
      </p:sp>
      <p:sp>
        <p:nvSpPr>
          <p:cNvPr id="9267" name="Line 59"/>
          <p:cNvSpPr>
            <a:spLocks noChangeShapeType="1"/>
          </p:cNvSpPr>
          <p:nvPr/>
        </p:nvSpPr>
        <p:spPr bwMode="auto">
          <a:xfrm>
            <a:off x="3132138" y="5661025"/>
            <a:ext cx="1079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68" name="Line 60"/>
          <p:cNvSpPr>
            <a:spLocks noChangeShapeType="1"/>
          </p:cNvSpPr>
          <p:nvPr/>
        </p:nvSpPr>
        <p:spPr bwMode="auto">
          <a:xfrm rot="5400000">
            <a:off x="4031456" y="5841207"/>
            <a:ext cx="360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69" name="Rectangle 61"/>
          <p:cNvSpPr>
            <a:spLocks noChangeArrowheads="1"/>
          </p:cNvSpPr>
          <p:nvPr/>
        </p:nvSpPr>
        <p:spPr bwMode="auto">
          <a:xfrm>
            <a:off x="3635375" y="6021388"/>
            <a:ext cx="1081088" cy="2682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hr-HR" sz="1200" dirty="0">
                <a:latin typeface="Tahoma" pitchFamily="34" charset="0"/>
              </a:rPr>
              <a:t>Other buyers</a:t>
            </a:r>
          </a:p>
        </p:txBody>
      </p:sp>
      <p:sp>
        <p:nvSpPr>
          <p:cNvPr id="9270" name="Line 62"/>
          <p:cNvSpPr>
            <a:spLocks noChangeShapeType="1"/>
          </p:cNvSpPr>
          <p:nvPr/>
        </p:nvSpPr>
        <p:spPr bwMode="auto">
          <a:xfrm>
            <a:off x="2843213" y="2492375"/>
            <a:ext cx="2449512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71" name="Line 63"/>
          <p:cNvSpPr>
            <a:spLocks noChangeShapeType="1"/>
          </p:cNvSpPr>
          <p:nvPr/>
        </p:nvSpPr>
        <p:spPr bwMode="auto">
          <a:xfrm>
            <a:off x="2843213" y="2852738"/>
            <a:ext cx="2449512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hr-HR" dirty="0"/>
          </a:p>
        </p:txBody>
      </p:sp>
      <p:sp>
        <p:nvSpPr>
          <p:cNvPr id="9272" name="Freeform 64"/>
          <p:cNvSpPr>
            <a:spLocks/>
          </p:cNvSpPr>
          <p:nvPr/>
        </p:nvSpPr>
        <p:spPr bwMode="auto">
          <a:xfrm>
            <a:off x="2187575" y="2698750"/>
            <a:ext cx="369888" cy="517525"/>
          </a:xfrm>
          <a:custGeom>
            <a:avLst/>
            <a:gdLst>
              <a:gd name="T0" fmla="*/ 587197994 w 233"/>
              <a:gd name="T1" fmla="*/ 821570938 h 326"/>
              <a:gd name="T2" fmla="*/ 0 w 233"/>
              <a:gd name="T3" fmla="*/ 0 h 32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33" h="326">
                <a:moveTo>
                  <a:pt x="233" y="326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73" name="Line 69"/>
          <p:cNvSpPr>
            <a:spLocks noChangeShapeType="1"/>
          </p:cNvSpPr>
          <p:nvPr/>
        </p:nvSpPr>
        <p:spPr bwMode="auto">
          <a:xfrm flipV="1">
            <a:off x="2843213" y="2133600"/>
            <a:ext cx="0" cy="719138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74" name="Line 75"/>
          <p:cNvSpPr>
            <a:spLocks noChangeShapeType="1"/>
          </p:cNvSpPr>
          <p:nvPr/>
        </p:nvSpPr>
        <p:spPr bwMode="auto">
          <a:xfrm flipV="1">
            <a:off x="2555875" y="3213100"/>
            <a:ext cx="2736850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75" name="Rectangle 76"/>
          <p:cNvSpPr>
            <a:spLocks noChangeArrowheads="1"/>
          </p:cNvSpPr>
          <p:nvPr/>
        </p:nvSpPr>
        <p:spPr bwMode="auto">
          <a:xfrm>
            <a:off x="5292725" y="4292600"/>
            <a:ext cx="1511300" cy="360363"/>
          </a:xfrm>
          <a:prstGeom prst="rect">
            <a:avLst/>
          </a:prstGeom>
          <a:solidFill>
            <a:srgbClr val="D5D5D5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hr-HR" sz="1200">
                <a:latin typeface="Tahoma" pitchFamily="34" charset="0"/>
              </a:rPr>
              <a:t>Diesel aggregat DA 2</a:t>
            </a:r>
          </a:p>
        </p:txBody>
      </p:sp>
      <p:sp>
        <p:nvSpPr>
          <p:cNvPr id="9276" name="Rectangle 77"/>
          <p:cNvSpPr>
            <a:spLocks noChangeArrowheads="1"/>
          </p:cNvSpPr>
          <p:nvPr/>
        </p:nvSpPr>
        <p:spPr bwMode="auto">
          <a:xfrm>
            <a:off x="5292725" y="4652963"/>
            <a:ext cx="1511300" cy="593725"/>
          </a:xfrm>
          <a:prstGeom prst="rect">
            <a:avLst/>
          </a:prstGeom>
          <a:solidFill>
            <a:srgbClr val="D5D5D5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1600" dirty="0">
                <a:latin typeface="Tahoma" pitchFamily="34" charset="0"/>
              </a:rPr>
              <a:t>FGD</a:t>
            </a:r>
          </a:p>
        </p:txBody>
      </p:sp>
      <p:sp>
        <p:nvSpPr>
          <p:cNvPr id="9277" name="AutoShape 78"/>
          <p:cNvSpPr>
            <a:spLocks noChangeArrowheads="1"/>
          </p:cNvSpPr>
          <p:nvPr/>
        </p:nvSpPr>
        <p:spPr bwMode="auto">
          <a:xfrm>
            <a:off x="3492500" y="4668837"/>
            <a:ext cx="431800" cy="488355"/>
          </a:xfrm>
          <a:prstGeom prst="flowChartMagneticDisk">
            <a:avLst/>
          </a:prstGeom>
          <a:solidFill>
            <a:srgbClr val="969696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hr-HR" sz="900" dirty="0" smtClean="0">
                <a:latin typeface="Tahoma" pitchFamily="34" charset="0"/>
              </a:rPr>
              <a:t>Diesel</a:t>
            </a:r>
          </a:p>
          <a:p>
            <a:r>
              <a:rPr lang="hr-HR" sz="900" dirty="0" smtClean="0">
                <a:latin typeface="Tahoma" pitchFamily="34" charset="0"/>
              </a:rPr>
              <a:t> oil</a:t>
            </a:r>
            <a:endParaRPr lang="hr-HR" sz="900" dirty="0">
              <a:latin typeface="Tahoma" pitchFamily="34" charset="0"/>
            </a:endParaRPr>
          </a:p>
        </p:txBody>
      </p:sp>
      <p:sp>
        <p:nvSpPr>
          <p:cNvPr id="9278" name="Line 79"/>
          <p:cNvSpPr>
            <a:spLocks noChangeShapeType="1"/>
          </p:cNvSpPr>
          <p:nvPr/>
        </p:nvSpPr>
        <p:spPr bwMode="auto">
          <a:xfrm flipV="1">
            <a:off x="3924300" y="4941888"/>
            <a:ext cx="863600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79" name="Line 82"/>
          <p:cNvSpPr>
            <a:spLocks noChangeShapeType="1"/>
          </p:cNvSpPr>
          <p:nvPr/>
        </p:nvSpPr>
        <p:spPr bwMode="auto">
          <a:xfrm flipV="1">
            <a:off x="4787900" y="4508500"/>
            <a:ext cx="0" cy="43180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280" name="Line 83"/>
          <p:cNvSpPr>
            <a:spLocks noChangeShapeType="1"/>
          </p:cNvSpPr>
          <p:nvPr/>
        </p:nvSpPr>
        <p:spPr bwMode="auto">
          <a:xfrm>
            <a:off x="4787900" y="4508500"/>
            <a:ext cx="504825" cy="0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cxnSp>
        <p:nvCxnSpPr>
          <p:cNvPr id="9281" name="Straight Connector 2"/>
          <p:cNvCxnSpPr>
            <a:cxnSpLocks noChangeShapeType="1"/>
            <a:stCxn id="9240" idx="1"/>
            <a:endCxn id="9220" idx="0"/>
          </p:cNvCxnSpPr>
          <p:nvPr/>
        </p:nvCxnSpPr>
        <p:spPr bwMode="auto">
          <a:xfrm flipV="1">
            <a:off x="755650" y="3789363"/>
            <a:ext cx="358751" cy="1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282" name="Line 7"/>
          <p:cNvSpPr>
            <a:spLocks noChangeShapeType="1"/>
          </p:cNvSpPr>
          <p:nvPr/>
        </p:nvSpPr>
        <p:spPr bwMode="auto">
          <a:xfrm>
            <a:off x="6804025" y="2997200"/>
            <a:ext cx="129636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pic>
        <p:nvPicPr>
          <p:cNvPr id="9283" name="Picture 19" descr="j0298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3716338"/>
            <a:ext cx="638175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84" name="Straight Connector 4"/>
          <p:cNvCxnSpPr>
            <a:cxnSpLocks noChangeShapeType="1"/>
            <a:stCxn id="9247" idx="1"/>
          </p:cNvCxnSpPr>
          <p:nvPr/>
        </p:nvCxnSpPr>
        <p:spPr bwMode="auto">
          <a:xfrm flipV="1">
            <a:off x="2700338" y="1187450"/>
            <a:ext cx="433387" cy="9525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285" name="Straight Connector 2"/>
          <p:cNvCxnSpPr>
            <a:cxnSpLocks noChangeShapeType="1"/>
          </p:cNvCxnSpPr>
          <p:nvPr/>
        </p:nvCxnSpPr>
        <p:spPr bwMode="auto">
          <a:xfrm>
            <a:off x="3132138" y="1187450"/>
            <a:ext cx="252412" cy="0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286" name="Straight Connector 4"/>
          <p:cNvCxnSpPr>
            <a:cxnSpLocks noChangeShapeType="1"/>
          </p:cNvCxnSpPr>
          <p:nvPr/>
        </p:nvCxnSpPr>
        <p:spPr bwMode="auto">
          <a:xfrm>
            <a:off x="3384550" y="1187450"/>
            <a:ext cx="971550" cy="9525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" name="TextBox 1"/>
          <p:cNvSpPr txBox="1"/>
          <p:nvPr/>
        </p:nvSpPr>
        <p:spPr>
          <a:xfrm>
            <a:off x="2915444" y="3316725"/>
            <a:ext cx="1512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200" dirty="0" smtClean="0">
                <a:latin typeface="Tahoma" pitchFamily="34" charset="0"/>
                <a:cs typeface="Tahoma" pitchFamily="34" charset="0"/>
              </a:rPr>
              <a:t>Conveyor belt scale</a:t>
            </a:r>
            <a:endParaRPr lang="hr-HR" sz="1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52316" y="260648"/>
            <a:ext cx="2664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rgbClr val="003399"/>
                </a:solidFill>
              </a:rPr>
              <a:t>TPP Plomin 2</a:t>
            </a:r>
            <a:endParaRPr lang="hr-HR" sz="20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04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7025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hr-HR" sz="2400" b="1" dirty="0" smtClean="0"/>
              <a:t>GHG  MONITORING  PLAN FOR  TPP  PLOMIN 2</a:t>
            </a:r>
            <a:endParaRPr lang="hr-HR" sz="24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184576"/>
          </a:xfrm>
        </p:spPr>
        <p:txBody>
          <a:bodyPr>
            <a:normAutofit lnSpcReduction="10000"/>
          </a:bodyPr>
          <a:lstStyle/>
          <a:p>
            <a:pPr marL="0" indent="0">
              <a:buClrTx/>
              <a:buNone/>
            </a:pPr>
            <a:r>
              <a:rPr lang="hr-HR" sz="1600" b="1" dirty="0" smtClean="0"/>
              <a:t> </a:t>
            </a:r>
            <a:r>
              <a:rPr lang="hr-HR" sz="1600" b="1" u="sng" dirty="0" smtClean="0"/>
              <a:t>Categorisation </a:t>
            </a:r>
            <a:r>
              <a:rPr lang="hr-HR" sz="1600" b="1" u="sng" dirty="0"/>
              <a:t>of installation, emission sources </a:t>
            </a:r>
            <a:r>
              <a:rPr lang="hr-HR" sz="1600" b="1" u="sng" dirty="0" smtClean="0"/>
              <a:t>and source </a:t>
            </a:r>
            <a:r>
              <a:rPr lang="hr-HR" sz="1600" b="1" u="sng" dirty="0"/>
              <a:t>streams</a:t>
            </a:r>
            <a:endParaRPr lang="hr-HR" sz="1600" b="1" u="sng" dirty="0" smtClean="0">
              <a:solidFill>
                <a:schemeClr val="tx1"/>
              </a:solidFill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hr-HR" sz="1600" b="1" dirty="0" smtClean="0">
                <a:solidFill>
                  <a:schemeClr val="tx1"/>
                </a:solidFill>
              </a:rPr>
              <a:t>Instalation categorisation</a:t>
            </a:r>
            <a:r>
              <a:rPr lang="hr-HR" sz="1800" b="1" dirty="0" smtClean="0"/>
              <a:t>:</a:t>
            </a:r>
          </a:p>
          <a:p>
            <a:pPr marL="0" indent="0">
              <a:buClrTx/>
              <a:buNone/>
            </a:pPr>
            <a:r>
              <a:rPr lang="hr-HR" sz="1400" dirty="0" smtClean="0"/>
              <a:t>    TP Plomin 2 </a:t>
            </a:r>
            <a:r>
              <a:rPr lang="hr-HR" sz="1400" dirty="0" smtClean="0">
                <a:latin typeface="Arial"/>
                <a:cs typeface="Arial"/>
              </a:rPr>
              <a:t>→ </a:t>
            </a:r>
            <a:r>
              <a:rPr lang="en-US" sz="1400" b="1" dirty="0" smtClean="0">
                <a:solidFill>
                  <a:srgbClr val="FF0000"/>
                </a:solidFill>
              </a:rPr>
              <a:t>Category </a:t>
            </a:r>
            <a:r>
              <a:rPr lang="en-US" sz="1400" b="1" dirty="0">
                <a:solidFill>
                  <a:srgbClr val="FF0000"/>
                </a:solidFill>
              </a:rPr>
              <a:t>C</a:t>
            </a:r>
            <a:r>
              <a:rPr lang="en-US" sz="1400" dirty="0"/>
              <a:t>: Annual average emissions are more than 500 000 </a:t>
            </a:r>
            <a:r>
              <a:rPr lang="en-US" sz="1400" dirty="0" err="1"/>
              <a:t>tonnes</a:t>
            </a:r>
            <a:r>
              <a:rPr lang="en-US" sz="1400" dirty="0"/>
              <a:t> </a:t>
            </a:r>
            <a:r>
              <a:rPr lang="en-US" sz="1400" dirty="0" smtClean="0"/>
              <a:t>of</a:t>
            </a:r>
            <a:r>
              <a:rPr lang="hr-HR" sz="1400" dirty="0" smtClean="0"/>
              <a:t> CO</a:t>
            </a:r>
            <a:r>
              <a:rPr lang="hr-HR" sz="1100" dirty="0" smtClean="0"/>
              <a:t>2</a:t>
            </a:r>
            <a:endParaRPr lang="hr-HR" sz="1800" b="1" i="1" dirty="0" smtClean="0">
              <a:solidFill>
                <a:schemeClr val="tx1"/>
              </a:solidFill>
            </a:endParaRPr>
          </a:p>
          <a:p>
            <a:pPr lvl="0">
              <a:buClrTx/>
              <a:buFont typeface="Wingdings" pitchFamily="2" charset="2"/>
              <a:buChar char="Ø"/>
            </a:pPr>
            <a:r>
              <a:rPr lang="hr-HR" sz="1600" b="1" dirty="0" smtClean="0">
                <a:solidFill>
                  <a:schemeClr val="tx1"/>
                </a:solidFill>
              </a:rPr>
              <a:t>Source streams </a:t>
            </a:r>
            <a:r>
              <a:rPr lang="hr-HR" sz="1600" b="1" dirty="0" smtClean="0"/>
              <a:t>: </a:t>
            </a:r>
          </a:p>
          <a:p>
            <a:pPr marL="0" lvl="0" indent="0">
              <a:buClrTx/>
              <a:buNone/>
            </a:pPr>
            <a:r>
              <a:rPr lang="hr-HR" sz="1600" b="1" dirty="0"/>
              <a:t> </a:t>
            </a:r>
            <a:r>
              <a:rPr lang="hr-HR" sz="1600" b="1" dirty="0" smtClean="0"/>
              <a:t>  </a:t>
            </a:r>
            <a:r>
              <a:rPr lang="hr-HR" sz="1400" b="1" dirty="0" smtClean="0">
                <a:solidFill>
                  <a:srgbClr val="FF0000"/>
                </a:solidFill>
              </a:rPr>
              <a:t>major source </a:t>
            </a:r>
            <a:r>
              <a:rPr lang="hr-HR" sz="1400" b="1" dirty="0" smtClean="0"/>
              <a:t>– </a:t>
            </a:r>
            <a:r>
              <a:rPr lang="hr-HR" sz="1600" b="1" i="1" dirty="0" smtClean="0">
                <a:solidFill>
                  <a:schemeClr val="tx1"/>
                </a:solidFill>
              </a:rPr>
              <a:t>Coal</a:t>
            </a:r>
            <a:r>
              <a:rPr lang="hr-HR" sz="1400" b="1" dirty="0" smtClean="0"/>
              <a:t>,</a:t>
            </a:r>
            <a:r>
              <a:rPr lang="hr-HR" sz="1400" dirty="0"/>
              <a:t> around 1400 000 t/y CO</a:t>
            </a:r>
            <a:r>
              <a:rPr lang="hr-HR" sz="1100" dirty="0"/>
              <a:t>2</a:t>
            </a:r>
            <a:endParaRPr lang="hr-HR" sz="1400" b="1" dirty="0"/>
          </a:p>
          <a:p>
            <a:pPr marL="0" indent="0">
              <a:buNone/>
            </a:pPr>
            <a:r>
              <a:rPr lang="hr-HR" sz="1100" b="1" dirty="0"/>
              <a:t> </a:t>
            </a:r>
            <a:r>
              <a:rPr lang="hr-HR" sz="1100" b="1" dirty="0" smtClean="0"/>
              <a:t>   </a:t>
            </a:r>
            <a:r>
              <a:rPr lang="hr-HR" sz="1400" b="1" dirty="0" smtClean="0">
                <a:solidFill>
                  <a:srgbClr val="FF0000"/>
                </a:solidFill>
              </a:rPr>
              <a:t>de-minimis </a:t>
            </a:r>
            <a:r>
              <a:rPr lang="hr-HR" sz="1400" b="1" dirty="0">
                <a:solidFill>
                  <a:srgbClr val="FF0000"/>
                </a:solidFill>
              </a:rPr>
              <a:t>source </a:t>
            </a:r>
            <a:r>
              <a:rPr lang="hr-HR" sz="1400" b="1" dirty="0" smtClean="0">
                <a:solidFill>
                  <a:srgbClr val="FF0000"/>
                </a:solidFill>
              </a:rPr>
              <a:t>streams</a:t>
            </a:r>
            <a:r>
              <a:rPr lang="hr-HR" sz="1400" b="1" dirty="0"/>
              <a:t> </a:t>
            </a:r>
            <a:r>
              <a:rPr lang="hr-HR" sz="1400" dirty="0" smtClean="0"/>
              <a:t>(</a:t>
            </a:r>
            <a:r>
              <a:rPr lang="en-US" sz="1400" dirty="0" smtClean="0"/>
              <a:t>less </a:t>
            </a:r>
            <a:r>
              <a:rPr lang="en-US" sz="1400" dirty="0"/>
              <a:t>than 1 000 </a:t>
            </a:r>
            <a:r>
              <a:rPr lang="en-US" sz="1400" dirty="0" err="1"/>
              <a:t>tonnes</a:t>
            </a:r>
            <a:r>
              <a:rPr lang="en-US" sz="1400" dirty="0"/>
              <a:t> of fossil CO</a:t>
            </a:r>
            <a:r>
              <a:rPr lang="en-US" sz="1100" dirty="0"/>
              <a:t>2</a:t>
            </a:r>
            <a:r>
              <a:rPr lang="en-US" sz="1400" dirty="0"/>
              <a:t> per year or to</a:t>
            </a:r>
          </a:p>
          <a:p>
            <a:pPr marL="0" indent="0">
              <a:buNone/>
            </a:pPr>
            <a:r>
              <a:rPr lang="hr-HR" sz="1400" dirty="0" smtClean="0"/>
              <a:t>   </a:t>
            </a:r>
            <a:r>
              <a:rPr lang="en-US" sz="1400" dirty="0" smtClean="0"/>
              <a:t>less </a:t>
            </a:r>
            <a:r>
              <a:rPr lang="en-US" sz="1400" dirty="0"/>
              <a:t>than 2% of the “total of all monitored items</a:t>
            </a:r>
            <a:r>
              <a:rPr lang="en-US" sz="1400" dirty="0" smtClean="0"/>
              <a:t>”</a:t>
            </a:r>
            <a:r>
              <a:rPr lang="hr-HR" sz="1400" dirty="0" smtClean="0"/>
              <a:t>,</a:t>
            </a:r>
            <a:r>
              <a:rPr lang="en-US" sz="1400" dirty="0"/>
              <a:t> up to a total maximum contribution</a:t>
            </a:r>
          </a:p>
          <a:p>
            <a:pPr marL="0" indent="0">
              <a:buNone/>
            </a:pPr>
            <a:r>
              <a:rPr lang="hr-HR" sz="1400" dirty="0" smtClean="0"/>
              <a:t>   </a:t>
            </a:r>
            <a:r>
              <a:rPr lang="en-US" sz="1400" dirty="0" smtClean="0"/>
              <a:t>of </a:t>
            </a:r>
            <a:r>
              <a:rPr lang="en-US" sz="1400" dirty="0"/>
              <a:t>20 </a:t>
            </a:r>
            <a:r>
              <a:rPr lang="en-US" sz="1400" dirty="0" smtClean="0"/>
              <a:t>000 </a:t>
            </a:r>
            <a:r>
              <a:rPr lang="en-US" sz="1400" dirty="0" err="1"/>
              <a:t>tonnes</a:t>
            </a:r>
            <a:r>
              <a:rPr lang="en-US" sz="1400" dirty="0"/>
              <a:t> of fossil CO2 per </a:t>
            </a:r>
            <a:r>
              <a:rPr lang="en-US" sz="1400" dirty="0" smtClean="0"/>
              <a:t>year</a:t>
            </a:r>
            <a:r>
              <a:rPr lang="hr-HR" sz="1400" dirty="0" smtClean="0"/>
              <a:t>) – emissions from </a:t>
            </a:r>
            <a:r>
              <a:rPr lang="hr-HR" sz="1400" b="1" i="1" dirty="0" smtClean="0">
                <a:solidFill>
                  <a:schemeClr val="tx1"/>
                </a:solidFill>
              </a:rPr>
              <a:t>Liquid fuels</a:t>
            </a:r>
            <a:r>
              <a:rPr lang="hr-HR" sz="1400" dirty="0" smtClean="0"/>
              <a:t>( light oil destilate, diesel oil)  </a:t>
            </a:r>
          </a:p>
          <a:p>
            <a:pPr marL="0" indent="0">
              <a:buNone/>
            </a:pPr>
            <a:r>
              <a:rPr lang="hr-HR" sz="1400" dirty="0"/>
              <a:t> </a:t>
            </a:r>
            <a:r>
              <a:rPr lang="hr-HR" sz="1400" dirty="0" smtClean="0"/>
              <a:t>  and </a:t>
            </a:r>
            <a:r>
              <a:rPr lang="hr-HR" sz="1400" b="1" i="1" dirty="0" smtClean="0">
                <a:solidFill>
                  <a:schemeClr val="tx1"/>
                </a:solidFill>
              </a:rPr>
              <a:t>Limestone</a:t>
            </a:r>
          </a:p>
          <a:p>
            <a:pPr marL="0" indent="0">
              <a:buNone/>
            </a:pPr>
            <a:endParaRPr lang="hr-HR" sz="1600" b="1" u="sng" dirty="0" smtClean="0"/>
          </a:p>
          <a:p>
            <a:pPr marL="0" indent="0">
              <a:buNone/>
            </a:pPr>
            <a:r>
              <a:rPr lang="hr-HR" sz="1600" b="1" u="sng" dirty="0" smtClean="0"/>
              <a:t> Monitoring approach</a:t>
            </a:r>
          </a:p>
          <a:p>
            <a:pPr lvl="0">
              <a:buClrTx/>
              <a:buFont typeface="Wingdings" pitchFamily="2" charset="2"/>
              <a:buChar char="Ø"/>
            </a:pPr>
            <a:r>
              <a:rPr lang="hr-HR" sz="1600" b="1" dirty="0" smtClean="0">
                <a:solidFill>
                  <a:srgbClr val="292934"/>
                </a:solidFill>
              </a:rPr>
              <a:t>Calculation based approach</a:t>
            </a:r>
          </a:p>
          <a:p>
            <a:pPr marL="0" indent="0">
              <a:buNone/>
            </a:pPr>
            <a:endParaRPr lang="hr-HR" sz="1600" b="1" u="sng" dirty="0"/>
          </a:p>
          <a:p>
            <a:pPr marL="0" indent="0">
              <a:buNone/>
            </a:pPr>
            <a:r>
              <a:rPr lang="hr-HR" sz="1600" b="1" u="sng" dirty="0" smtClean="0"/>
              <a:t>The tier system</a:t>
            </a:r>
            <a:endParaRPr lang="hr-HR" sz="1600" b="1" u="sng" dirty="0"/>
          </a:p>
          <a:p>
            <a:pPr marL="0" indent="0">
              <a:buNone/>
            </a:pPr>
            <a:r>
              <a:rPr lang="en-US" sz="1400" dirty="0"/>
              <a:t>Each </a:t>
            </a:r>
            <a:r>
              <a:rPr lang="en-US" sz="1400" dirty="0" smtClean="0"/>
              <a:t>parameter</a:t>
            </a:r>
            <a:r>
              <a:rPr lang="hr-HR" sz="1400" dirty="0" smtClean="0"/>
              <a:t> </a:t>
            </a:r>
            <a:r>
              <a:rPr lang="en-US" sz="1400" dirty="0" smtClean="0"/>
              <a:t>needed </a:t>
            </a:r>
            <a:r>
              <a:rPr lang="en-US" sz="1400" dirty="0"/>
              <a:t>for the determination of </a:t>
            </a:r>
            <a:r>
              <a:rPr lang="en-US" sz="1400" dirty="0" smtClean="0"/>
              <a:t>emissions</a:t>
            </a:r>
            <a:endParaRPr lang="hr-HR" sz="1400" dirty="0" smtClean="0"/>
          </a:p>
          <a:p>
            <a:pPr marL="0" indent="0">
              <a:buNone/>
            </a:pPr>
            <a:r>
              <a:rPr lang="en-US" sz="1400" dirty="0" smtClean="0"/>
              <a:t>can </a:t>
            </a:r>
            <a:r>
              <a:rPr lang="en-US" sz="1400" dirty="0"/>
              <a:t>be determined by different “</a:t>
            </a:r>
            <a:r>
              <a:rPr lang="en-US" sz="1400" dirty="0" smtClean="0"/>
              <a:t>data</a:t>
            </a:r>
            <a:r>
              <a:rPr lang="hr-HR" sz="1400" dirty="0" smtClean="0"/>
              <a:t> </a:t>
            </a:r>
            <a:r>
              <a:rPr lang="en-US" sz="1400" dirty="0" smtClean="0"/>
              <a:t>quality </a:t>
            </a:r>
            <a:r>
              <a:rPr lang="en-US" sz="1400" dirty="0"/>
              <a:t>levels”. </a:t>
            </a:r>
            <a:endParaRPr lang="hr-HR" sz="1400" dirty="0" smtClean="0"/>
          </a:p>
          <a:p>
            <a:pPr marL="0" indent="0">
              <a:buNone/>
            </a:pPr>
            <a:r>
              <a:rPr lang="en-US" sz="1400" dirty="0" smtClean="0"/>
              <a:t>These </a:t>
            </a:r>
            <a:r>
              <a:rPr lang="en-US" sz="1400" dirty="0"/>
              <a:t>“data quality levels” are called “tiers</a:t>
            </a:r>
            <a:r>
              <a:rPr lang="en-US" sz="1400" dirty="0" smtClean="0"/>
              <a:t>”</a:t>
            </a:r>
            <a:endParaRPr lang="hr-HR" sz="1400" dirty="0" smtClean="0"/>
          </a:p>
          <a:p>
            <a:pPr marL="0" indent="0">
              <a:buNone/>
            </a:pPr>
            <a:r>
              <a:rPr lang="hr-HR" sz="1600" b="1" u="sng" dirty="0" smtClean="0"/>
              <a:t> </a:t>
            </a:r>
          </a:p>
          <a:p>
            <a:pPr marL="0" indent="0">
              <a:buNone/>
            </a:pPr>
            <a:r>
              <a:rPr lang="hr-HR" sz="1600" b="1" u="sng" dirty="0" smtClean="0"/>
              <a:t>Uncertainty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1048"/>
            <a:ext cx="3384376" cy="2155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7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425302"/>
              </p:ext>
            </p:extLst>
          </p:nvPr>
        </p:nvGraphicFramePr>
        <p:xfrm>
          <a:off x="467544" y="704480"/>
          <a:ext cx="6984776" cy="5398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6657"/>
                <a:gridCol w="824249"/>
                <a:gridCol w="653918"/>
                <a:gridCol w="2230952"/>
                <a:gridCol w="1099000"/>
              </a:tblGrid>
              <a:tr h="421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050" dirty="0" smtClean="0">
                          <a:solidFill>
                            <a:schemeClr val="tx1"/>
                          </a:solidFill>
                          <a:effectLst/>
                        </a:rPr>
                        <a:t>Caregory </a:t>
                      </a:r>
                      <a:r>
                        <a:rPr lang="hr-HR" sz="1050" dirty="0">
                          <a:solidFill>
                            <a:schemeClr val="tx1"/>
                          </a:solidFill>
                          <a:effectLst/>
                        </a:rPr>
                        <a:t>C; </a:t>
                      </a:r>
                      <a:r>
                        <a:rPr lang="hr-HR" sz="1050" dirty="0" smtClean="0">
                          <a:solidFill>
                            <a:schemeClr val="tx1"/>
                          </a:solidFill>
                          <a:effectLst/>
                        </a:rPr>
                        <a:t>solid fuel</a:t>
                      </a:r>
                      <a:endParaRPr lang="hr-HR" sz="105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000" b="1" dirty="0" smtClean="0">
                          <a:solidFill>
                            <a:schemeClr val="tx1"/>
                          </a:solidFill>
                          <a:effectLst/>
                        </a:rPr>
                        <a:t>Tier required</a:t>
                      </a:r>
                      <a:endParaRPr lang="hr-HR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92934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Tier achieved</a:t>
                      </a:r>
                      <a:endParaRPr kumimoji="0" lang="hr-HR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92934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1" dirty="0" smtClean="0">
                          <a:solidFill>
                            <a:schemeClr val="tx1"/>
                          </a:solidFill>
                          <a:effectLst/>
                        </a:rPr>
                        <a:t>Uncertainty required  /achieved</a:t>
                      </a:r>
                      <a:endParaRPr lang="hr-HR" sz="9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</a:tr>
              <a:tr h="247914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COAL                                                                                                   </a:t>
                      </a:r>
                      <a:endParaRPr lang="hr-HR" sz="10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2965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hr-HR" sz="900" b="1" dirty="0" smtClean="0">
                          <a:effectLst/>
                        </a:rPr>
                        <a:t> of</a:t>
                      </a:r>
                      <a:r>
                        <a:rPr lang="hr-HR" sz="900" b="1" baseline="0" dirty="0" smtClean="0">
                          <a:effectLst/>
                        </a:rPr>
                        <a:t> fuel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4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hr-HR" sz="9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Conveyor belt scale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±1,5%/±1,5%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84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b="1" dirty="0" smtClean="0">
                          <a:effectLst/>
                        </a:rPr>
                        <a:t>Net Calorific value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3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hr-HR" sz="9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Laboratory analysis (every 20 000t)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 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91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Emmision factor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3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hr-HR" sz="9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Laboratory analysis(every 20 000t)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42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Oxidation factor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hr-HR" sz="9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1,0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42639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LIGHT OIL DESTILATE </a:t>
                      </a:r>
                      <a:r>
                        <a:rPr lang="hr-HR" sz="1000" b="1" dirty="0">
                          <a:solidFill>
                            <a:srgbClr val="FF0000"/>
                          </a:solidFill>
                          <a:effectLst/>
                        </a:rPr>
                        <a:t>– </a:t>
                      </a:r>
                      <a:r>
                        <a:rPr lang="hr-HR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de </a:t>
                      </a:r>
                      <a:r>
                        <a:rPr lang="hr-HR" sz="1000" b="1" dirty="0">
                          <a:solidFill>
                            <a:srgbClr val="FF0000"/>
                          </a:solidFill>
                          <a:effectLst/>
                        </a:rPr>
                        <a:t>minimis </a:t>
                      </a:r>
                      <a:r>
                        <a:rPr lang="hr-HR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source</a:t>
                      </a:r>
                      <a:endParaRPr lang="hr-HR" sz="10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318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hr-HR" sz="900" b="1" dirty="0" smtClean="0">
                          <a:effectLst/>
                        </a:rPr>
                        <a:t> of</a:t>
                      </a:r>
                      <a:r>
                        <a:rPr lang="hr-HR" sz="900" b="1" baseline="0" dirty="0" smtClean="0">
                          <a:effectLst/>
                        </a:rPr>
                        <a:t> fuel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1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Bill for lading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bill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84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b="1" dirty="0" smtClean="0">
                          <a:effectLst/>
                        </a:rPr>
                        <a:t>Net Calorific value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1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2a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Default values/NIR 2013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800" dirty="0" smtClean="0">
                          <a:effectLst/>
                        </a:rPr>
                        <a:t>42,71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91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Emmision factor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1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2a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Default values/NIR 2013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800" dirty="0" smtClean="0">
                          <a:effectLst/>
                        </a:rPr>
                        <a:t>74,07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42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Oxidation factor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>
                          <a:effectLst/>
                        </a:rPr>
                        <a:t>1,0</a:t>
                      </a:r>
                      <a:endParaRPr lang="hr-HR" sz="9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42639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Diesel  Oil –de minimis source </a:t>
                      </a:r>
                      <a:endParaRPr lang="hr-HR" sz="10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 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341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hr-HR" sz="900" b="1" dirty="0" smtClean="0">
                          <a:effectLst/>
                        </a:rPr>
                        <a:t> of</a:t>
                      </a:r>
                      <a:r>
                        <a:rPr lang="hr-HR" sz="900" b="1" baseline="0" dirty="0" smtClean="0">
                          <a:effectLst/>
                        </a:rPr>
                        <a:t> fuel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+mn-lt"/>
                        </a:rPr>
                        <a:t>1</a:t>
                      </a:r>
                      <a:endParaRPr lang="hr-HR" sz="9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Estimation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84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b="1" dirty="0" smtClean="0">
                          <a:effectLst/>
                        </a:rPr>
                        <a:t>Net Calorific value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>
                          <a:effectLst/>
                          <a:latin typeface="+mn-lt"/>
                        </a:rPr>
                        <a:t>1</a:t>
                      </a:r>
                      <a:endParaRPr lang="hr-HR" sz="900" b="1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2a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Default values/NIR 2013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800" dirty="0" smtClean="0">
                          <a:effectLst/>
                        </a:rPr>
                        <a:t>42,71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91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Emmision factor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+mn-lt"/>
                        </a:rPr>
                        <a:t>1</a:t>
                      </a:r>
                      <a:endParaRPr lang="hr-HR" sz="9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2a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Default values/NIR 2013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800" dirty="0" smtClean="0">
                          <a:effectLst/>
                        </a:rPr>
                        <a:t>74,07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42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Oxidation factor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+mn-lt"/>
                        </a:rPr>
                        <a:t>1</a:t>
                      </a:r>
                      <a:endParaRPr lang="hr-HR" sz="9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1,0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800" dirty="0">
                          <a:effectLst/>
                        </a:rPr>
                        <a:t> 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42639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000" dirty="0" smtClean="0">
                          <a:solidFill>
                            <a:srgbClr val="FF0000"/>
                          </a:solidFill>
                          <a:effectLst/>
                        </a:rPr>
                        <a:t>Limestone -</a:t>
                      </a:r>
                      <a:r>
                        <a:rPr lang="hr-HR" sz="10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hr-HR" sz="1000" b="1" dirty="0" smtClean="0">
                          <a:solidFill>
                            <a:srgbClr val="FF0000"/>
                          </a:solidFill>
                          <a:effectLst/>
                        </a:rPr>
                        <a:t>de minimis source </a:t>
                      </a:r>
                      <a:endParaRPr lang="hr-HR" sz="10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965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hr-HR" sz="900" b="1" dirty="0" smtClean="0">
                          <a:effectLst/>
                        </a:rPr>
                        <a:t> of</a:t>
                      </a:r>
                      <a:r>
                        <a:rPr lang="hr-HR" sz="900" b="1" baseline="0" dirty="0" smtClean="0">
                          <a:effectLst/>
                        </a:rPr>
                        <a:t> fuel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+mn-lt"/>
                        </a:rPr>
                        <a:t>1</a:t>
                      </a:r>
                      <a:endParaRPr lang="hr-HR" sz="9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Bill for lading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smtClean="0">
                          <a:effectLst/>
                        </a:rPr>
                        <a:t> </a:t>
                      </a:r>
                      <a:r>
                        <a:rPr lang="hr-HR" sz="900" dirty="0" smtClean="0">
                          <a:effectLst/>
                        </a:rPr>
                        <a:t>bill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  <a:tr h="2918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Emmision factor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+mn-lt"/>
                        </a:rPr>
                        <a:t>1</a:t>
                      </a:r>
                      <a:endParaRPr lang="hr-HR" sz="9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b="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hr-HR" sz="9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 smtClean="0">
                          <a:effectLst/>
                        </a:rPr>
                        <a:t>Default values</a:t>
                      </a:r>
                      <a:endParaRPr lang="hr-HR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</a:rPr>
                        <a:t> </a:t>
                      </a:r>
                      <a:endParaRPr lang="hr-H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546" marR="61546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75656" y="188640"/>
            <a:ext cx="5582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/>
              <a:t>Emission sources -Tiers </a:t>
            </a:r>
            <a:r>
              <a:rPr lang="hr-HR" sz="2000" b="1" dirty="0"/>
              <a:t>-</a:t>
            </a:r>
            <a:r>
              <a:rPr lang="hr-HR" sz="2000" b="1" dirty="0" smtClean="0"/>
              <a:t> Uncertainty Tabel</a:t>
            </a:r>
            <a:endParaRPr lang="hr-HR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503" y="5836124"/>
            <a:ext cx="600066" cy="257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4499992" y="1340768"/>
            <a:ext cx="2952328" cy="341761"/>
          </a:xfrm>
          <a:prstGeom prst="ellipse">
            <a:avLst/>
          </a:prstGeom>
          <a:noFill/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5" name="Straight Arrow Connector 4"/>
          <p:cNvCxnSpPr>
            <a:endCxn id="7" idx="1"/>
          </p:cNvCxnSpPr>
          <p:nvPr/>
        </p:nvCxnSpPr>
        <p:spPr>
          <a:xfrm flipV="1">
            <a:off x="7058012" y="1149229"/>
            <a:ext cx="598331" cy="231654"/>
          </a:xfrm>
          <a:prstGeom prst="straightConnector1">
            <a:avLst/>
          </a:prstGeom>
          <a:ln w="2222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656343" y="786810"/>
            <a:ext cx="1308145" cy="724838"/>
          </a:xfrm>
          <a:prstGeom prst="rect">
            <a:avLst/>
          </a:prstGeom>
          <a:noFill/>
          <a:ln w="19050">
            <a:solidFill>
              <a:srgbClr val="003399"/>
            </a:solidFill>
          </a:ln>
        </p:spPr>
        <p:txBody>
          <a:bodyPr wrap="square" rtlCol="0">
            <a:spAutoFit/>
          </a:bodyPr>
          <a:lstStyle/>
          <a:p>
            <a:r>
              <a:rPr lang="hr-HR" sz="1000" dirty="0" smtClean="0"/>
              <a:t>Measuring instrument </a:t>
            </a:r>
            <a:r>
              <a:rPr lang="hr-HR" sz="1000" b="1" u="sng" dirty="0" smtClean="0"/>
              <a:t>must achieve </a:t>
            </a:r>
            <a:r>
              <a:rPr lang="hr-HR" sz="1000" dirty="0" smtClean="0"/>
              <a:t>the required uncertainty</a:t>
            </a:r>
            <a:endParaRPr lang="hr-HR" sz="1000" dirty="0"/>
          </a:p>
        </p:txBody>
      </p:sp>
    </p:spTree>
    <p:extLst>
      <p:ext uri="{BB962C8B-B14F-4D97-AF65-F5344CB8AC3E}">
        <p14:creationId xmlns:p14="http://schemas.microsoft.com/office/powerpoint/2010/main" val="63719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0600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hr-HR" sz="2400" b="1" u="none" dirty="0">
                <a:solidFill>
                  <a:schemeClr val="tx1"/>
                </a:solidFill>
              </a:rPr>
              <a:t>Monitoring approach - Calculation based approach</a:t>
            </a:r>
            <a:r>
              <a:rPr lang="hr-HR" sz="2400" b="1" u="none" dirty="0"/>
              <a:t/>
            </a:r>
            <a:br>
              <a:rPr lang="hr-HR" sz="2400" b="1" u="none" dirty="0"/>
            </a:br>
            <a:endParaRPr lang="hr-HR" sz="2400" b="1" u="non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1800" b="1" u="sng" dirty="0" smtClean="0"/>
              <a:t>1.CO2 emission from Coal</a:t>
            </a:r>
            <a:r>
              <a:rPr lang="hr-HR" sz="1800" dirty="0" smtClean="0"/>
              <a:t>:</a:t>
            </a:r>
          </a:p>
          <a:p>
            <a:pPr marL="0" indent="0">
              <a:buNone/>
            </a:pPr>
            <a:endParaRPr lang="hr-HR" sz="1400" dirty="0" smtClean="0"/>
          </a:p>
          <a:p>
            <a:pPr marL="0" indent="0" algn="ctr">
              <a:buNone/>
            </a:pPr>
            <a:r>
              <a:rPr lang="hr-HR" sz="1600" b="1" i="1" dirty="0" smtClean="0">
                <a:solidFill>
                  <a:srgbClr val="00B050"/>
                </a:solidFill>
              </a:rPr>
              <a:t>CO</a:t>
            </a:r>
            <a:r>
              <a:rPr lang="hr-HR" sz="1600" b="1" i="1" baseline="-25000" dirty="0" smtClean="0">
                <a:solidFill>
                  <a:srgbClr val="00B050"/>
                </a:solidFill>
              </a:rPr>
              <a:t>2 </a:t>
            </a:r>
            <a:r>
              <a:rPr lang="hr-HR" sz="1600" b="1" i="1" dirty="0" smtClean="0">
                <a:solidFill>
                  <a:srgbClr val="00B050"/>
                </a:solidFill>
              </a:rPr>
              <a:t>(COAL) </a:t>
            </a:r>
            <a:r>
              <a:rPr lang="hr-HR" sz="1600" b="1" i="1" dirty="0">
                <a:solidFill>
                  <a:srgbClr val="00B050"/>
                </a:solidFill>
              </a:rPr>
              <a:t>= </a:t>
            </a:r>
            <a:r>
              <a:rPr lang="hr-HR" sz="1600" b="1" i="1" dirty="0" smtClean="0">
                <a:solidFill>
                  <a:srgbClr val="00B050"/>
                </a:solidFill>
              </a:rPr>
              <a:t>consumption (t) x NCV (TJ/t) </a:t>
            </a:r>
            <a:r>
              <a:rPr lang="hr-HR" sz="1600" b="1" i="1" dirty="0">
                <a:solidFill>
                  <a:srgbClr val="00B050"/>
                </a:solidFill>
              </a:rPr>
              <a:t>x EF </a:t>
            </a:r>
            <a:r>
              <a:rPr lang="hr-HR" sz="1600" b="1" i="1" dirty="0" smtClean="0">
                <a:solidFill>
                  <a:srgbClr val="00B050"/>
                </a:solidFill>
              </a:rPr>
              <a:t>(tCO2/TJ) </a:t>
            </a:r>
            <a:r>
              <a:rPr lang="hr-HR" sz="1600" b="1" i="1" dirty="0">
                <a:solidFill>
                  <a:srgbClr val="00B050"/>
                </a:solidFill>
              </a:rPr>
              <a:t>x </a:t>
            </a:r>
            <a:r>
              <a:rPr lang="hr-HR" sz="1600" b="1" i="1" dirty="0" smtClean="0">
                <a:solidFill>
                  <a:srgbClr val="00B050"/>
                </a:solidFill>
              </a:rPr>
              <a:t>OF</a:t>
            </a:r>
          </a:p>
          <a:p>
            <a:pPr marL="0" indent="0" algn="ctr">
              <a:buNone/>
            </a:pPr>
            <a:endParaRPr lang="hr-HR" sz="1400" dirty="0"/>
          </a:p>
          <a:p>
            <a:pPr marL="0" indent="0" algn="ctr">
              <a:buNone/>
            </a:pPr>
            <a:endParaRPr lang="hr-HR" sz="1400" dirty="0" smtClean="0"/>
          </a:p>
          <a:p>
            <a:pPr marL="0" indent="0" algn="ctr">
              <a:buNone/>
            </a:pPr>
            <a:endParaRPr lang="hr-HR" sz="1400" dirty="0"/>
          </a:p>
          <a:p>
            <a:pPr marL="0" indent="0" algn="ctr">
              <a:buNone/>
            </a:pPr>
            <a:endParaRPr lang="hr-HR" sz="1400" dirty="0" smtClean="0"/>
          </a:p>
          <a:p>
            <a:pPr marL="0" indent="0" algn="ctr">
              <a:buNone/>
            </a:pPr>
            <a:endParaRPr lang="hr-HR" sz="1400" dirty="0"/>
          </a:p>
          <a:p>
            <a:pPr marL="0" indent="0" algn="ctr">
              <a:buNone/>
            </a:pPr>
            <a:r>
              <a:rPr lang="hr-HR" sz="1400" dirty="0" smtClean="0"/>
              <a:t>For all types of coal in one year fron 1 to n</a:t>
            </a:r>
            <a:endParaRPr lang="hr-HR" sz="1400" dirty="0"/>
          </a:p>
          <a:p>
            <a:pPr marL="0" indent="0" algn="ctr">
              <a:buNone/>
            </a:pPr>
            <a:endParaRPr lang="hr-HR" sz="1400" dirty="0" smtClean="0"/>
          </a:p>
          <a:p>
            <a:pPr marL="0" indent="0" algn="just">
              <a:buNone/>
            </a:pPr>
            <a:r>
              <a:rPr lang="hr-HR" sz="1600" b="1" u="sng" dirty="0" smtClean="0"/>
              <a:t>2.CO2 </a:t>
            </a:r>
            <a:r>
              <a:rPr lang="hr-HR" sz="1600" b="1" u="sng" dirty="0"/>
              <a:t>emission from </a:t>
            </a:r>
            <a:r>
              <a:rPr lang="hr-HR" sz="1600" b="1" u="sng" dirty="0" smtClean="0"/>
              <a:t>Light oil and Diesel oil</a:t>
            </a:r>
            <a:r>
              <a:rPr lang="hr-HR" sz="1600" dirty="0" smtClean="0"/>
              <a:t>:</a:t>
            </a:r>
          </a:p>
          <a:p>
            <a:pPr marL="0" indent="0" algn="just">
              <a:buNone/>
            </a:pPr>
            <a:endParaRPr lang="hr-HR" sz="1600" dirty="0"/>
          </a:p>
          <a:p>
            <a:pPr marL="0" indent="0" algn="ctr">
              <a:buNone/>
            </a:pPr>
            <a:r>
              <a:rPr lang="hr-HR" sz="1600" b="1" i="1" dirty="0">
                <a:solidFill>
                  <a:srgbClr val="00B050"/>
                </a:solidFill>
              </a:rPr>
              <a:t>CO2 </a:t>
            </a:r>
            <a:r>
              <a:rPr lang="hr-HR" sz="1600" b="1" i="1" dirty="0" smtClean="0">
                <a:solidFill>
                  <a:srgbClr val="00B050"/>
                </a:solidFill>
              </a:rPr>
              <a:t>(LO) </a:t>
            </a:r>
            <a:r>
              <a:rPr lang="hr-HR" sz="1600" b="1" i="1" dirty="0">
                <a:solidFill>
                  <a:srgbClr val="00B050"/>
                </a:solidFill>
              </a:rPr>
              <a:t>= </a:t>
            </a:r>
            <a:r>
              <a:rPr lang="hr-HR" sz="1600" b="1" i="1" dirty="0" smtClean="0">
                <a:solidFill>
                  <a:srgbClr val="00B050"/>
                </a:solidFill>
              </a:rPr>
              <a:t>consumption (t) </a:t>
            </a:r>
            <a:r>
              <a:rPr lang="hr-HR" sz="1600" b="1" i="1" dirty="0">
                <a:solidFill>
                  <a:srgbClr val="00B050"/>
                </a:solidFill>
              </a:rPr>
              <a:t>x NCV(TJ/t)  </a:t>
            </a:r>
            <a:r>
              <a:rPr lang="hr-HR" sz="1600" b="1" i="1" dirty="0" smtClean="0">
                <a:solidFill>
                  <a:srgbClr val="00B050"/>
                </a:solidFill>
              </a:rPr>
              <a:t>x EF</a:t>
            </a:r>
            <a:r>
              <a:rPr lang="hr-HR" sz="1600" b="1" i="1" dirty="0">
                <a:solidFill>
                  <a:srgbClr val="00B050"/>
                </a:solidFill>
              </a:rPr>
              <a:t> (tCO2/TJ)</a:t>
            </a:r>
            <a:r>
              <a:rPr lang="hr-HR" sz="1600" b="1" i="1" dirty="0" smtClean="0">
                <a:solidFill>
                  <a:srgbClr val="00B050"/>
                </a:solidFill>
              </a:rPr>
              <a:t> x OF</a:t>
            </a:r>
          </a:p>
          <a:p>
            <a:pPr marL="0" indent="0" algn="ctr">
              <a:buNone/>
            </a:pPr>
            <a:endParaRPr lang="hr-HR" sz="1600" b="1" i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hr-HR" sz="1600" b="1" i="1" dirty="0">
                <a:solidFill>
                  <a:srgbClr val="00B050"/>
                </a:solidFill>
              </a:rPr>
              <a:t>CO2 </a:t>
            </a:r>
            <a:r>
              <a:rPr lang="hr-HR" sz="1600" b="1" i="1" dirty="0" smtClean="0">
                <a:solidFill>
                  <a:srgbClr val="00B050"/>
                </a:solidFill>
              </a:rPr>
              <a:t>(</a:t>
            </a:r>
            <a:r>
              <a:rPr lang="hr-HR" sz="1600" b="1" i="1" dirty="0">
                <a:solidFill>
                  <a:srgbClr val="00B050"/>
                </a:solidFill>
              </a:rPr>
              <a:t>D</a:t>
            </a:r>
            <a:r>
              <a:rPr lang="hr-HR" sz="1600" b="1" i="1" dirty="0" smtClean="0">
                <a:solidFill>
                  <a:srgbClr val="00B050"/>
                </a:solidFill>
              </a:rPr>
              <a:t>) </a:t>
            </a:r>
            <a:r>
              <a:rPr lang="hr-HR" sz="1600" b="1" i="1" dirty="0">
                <a:solidFill>
                  <a:srgbClr val="00B050"/>
                </a:solidFill>
              </a:rPr>
              <a:t>= consumption (t) x NCV(TJ/t)  x EF (tCO2/TJ) x OF</a:t>
            </a:r>
          </a:p>
          <a:p>
            <a:pPr marL="0" indent="0" algn="ctr">
              <a:buNone/>
            </a:pPr>
            <a:endParaRPr lang="hr-HR" sz="1600" b="1" i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hr-HR" sz="1400" b="1" i="1" dirty="0" smtClean="0"/>
              <a:t>NVC = 42,71 </a:t>
            </a:r>
            <a:r>
              <a:rPr lang="hr-HR" sz="1400" b="1" i="1" dirty="0"/>
              <a:t>TJ/Gg              EF = 74,07 tCO2/TJ </a:t>
            </a:r>
            <a:endParaRPr lang="hr-HR" sz="1400" b="1" i="1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348880"/>
            <a:ext cx="4248473" cy="77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472" y="2348880"/>
            <a:ext cx="3398939" cy="77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>
            <a:stCxn id="8" idx="3"/>
          </p:cNvCxnSpPr>
          <p:nvPr/>
        </p:nvCxnSpPr>
        <p:spPr>
          <a:xfrm flipH="1">
            <a:off x="3851920" y="1892161"/>
            <a:ext cx="793897" cy="384711"/>
          </a:xfrm>
          <a:prstGeom prst="straightConnector1">
            <a:avLst/>
          </a:prstGeom>
          <a:ln w="2222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940152" y="1916832"/>
            <a:ext cx="648072" cy="360040"/>
          </a:xfrm>
          <a:prstGeom prst="straightConnector1">
            <a:avLst/>
          </a:prstGeom>
          <a:ln w="2222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5796136" y="1628800"/>
            <a:ext cx="360040" cy="288032"/>
          </a:xfrm>
          <a:prstGeom prst="ellipse">
            <a:avLst/>
          </a:prstGeom>
          <a:noFill/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Oval 7"/>
          <p:cNvSpPr/>
          <p:nvPr/>
        </p:nvSpPr>
        <p:spPr>
          <a:xfrm>
            <a:off x="4572000" y="1556792"/>
            <a:ext cx="504056" cy="392909"/>
          </a:xfrm>
          <a:prstGeom prst="ellipse">
            <a:avLst/>
          </a:prstGeom>
          <a:noFill/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87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40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1800" b="1" u="sng" dirty="0" smtClean="0"/>
              <a:t>3.CO2 </a:t>
            </a:r>
            <a:r>
              <a:rPr lang="hr-HR" sz="1800" b="1" u="sng" dirty="0"/>
              <a:t>emission from </a:t>
            </a:r>
            <a:r>
              <a:rPr lang="hr-HR" sz="1800" b="1" u="sng" dirty="0" smtClean="0"/>
              <a:t>Limestone:</a:t>
            </a:r>
          </a:p>
          <a:p>
            <a:pPr marL="0" indent="0">
              <a:buNone/>
            </a:pPr>
            <a:endParaRPr lang="hr-HR" sz="1800" b="1" u="sng" dirty="0" smtClean="0"/>
          </a:p>
          <a:p>
            <a:pPr marL="0" indent="0" algn="ctr">
              <a:buNone/>
            </a:pPr>
            <a:r>
              <a:rPr lang="hr-HR" sz="1800" b="1" i="1" dirty="0">
                <a:solidFill>
                  <a:srgbClr val="00B050"/>
                </a:solidFill>
              </a:rPr>
              <a:t>CO2 </a:t>
            </a:r>
            <a:r>
              <a:rPr lang="hr-HR" sz="1800" b="1" i="1" dirty="0" smtClean="0">
                <a:solidFill>
                  <a:srgbClr val="00B050"/>
                </a:solidFill>
              </a:rPr>
              <a:t>(Limestone) </a:t>
            </a:r>
            <a:r>
              <a:rPr lang="hr-HR" sz="1800" b="1" i="1" dirty="0">
                <a:solidFill>
                  <a:srgbClr val="00B050"/>
                </a:solidFill>
              </a:rPr>
              <a:t>= consumption (t) </a:t>
            </a:r>
            <a:r>
              <a:rPr lang="hr-HR" sz="1800" b="1" i="1" dirty="0" smtClean="0">
                <a:solidFill>
                  <a:srgbClr val="00B050"/>
                </a:solidFill>
              </a:rPr>
              <a:t>x </a:t>
            </a:r>
            <a:r>
              <a:rPr lang="hr-HR" sz="1800" b="1" i="1" dirty="0">
                <a:solidFill>
                  <a:srgbClr val="00B050"/>
                </a:solidFill>
              </a:rPr>
              <a:t>EF (</a:t>
            </a:r>
            <a:r>
              <a:rPr lang="hr-HR" sz="1800" b="1" i="1" dirty="0" smtClean="0">
                <a:solidFill>
                  <a:srgbClr val="00B050"/>
                </a:solidFill>
              </a:rPr>
              <a:t>tCO2/tCaCO3)</a:t>
            </a:r>
          </a:p>
          <a:p>
            <a:pPr marL="0" indent="0" algn="ctr">
              <a:buNone/>
            </a:pPr>
            <a:r>
              <a:rPr lang="hr-HR" sz="1800" b="1" i="1" dirty="0" smtClean="0">
                <a:solidFill>
                  <a:srgbClr val="00B050"/>
                </a:solidFill>
              </a:rPr>
              <a:t>= </a:t>
            </a:r>
            <a:r>
              <a:rPr lang="hr-HR" sz="1800" b="1" i="1" dirty="0">
                <a:solidFill>
                  <a:srgbClr val="00B050"/>
                </a:solidFill>
              </a:rPr>
              <a:t>consumption (t</a:t>
            </a:r>
            <a:r>
              <a:rPr lang="hr-HR" sz="1800" b="1" i="1" dirty="0" smtClean="0">
                <a:solidFill>
                  <a:srgbClr val="00B050"/>
                </a:solidFill>
              </a:rPr>
              <a:t>) x 0,44</a:t>
            </a:r>
          </a:p>
          <a:p>
            <a:pPr marL="0" indent="0" algn="ctr">
              <a:buNone/>
            </a:pPr>
            <a:endParaRPr lang="hr-HR" sz="1800" b="1" i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hr-HR" sz="1800" b="1" u="sng" dirty="0" smtClean="0"/>
              <a:t>TOTAL  CO2 </a:t>
            </a:r>
            <a:r>
              <a:rPr lang="hr-HR" sz="1800" b="1" u="sng" dirty="0"/>
              <a:t>emission </a:t>
            </a:r>
            <a:r>
              <a:rPr lang="hr-HR" sz="1800" b="1" u="sng" dirty="0" smtClean="0"/>
              <a:t>:</a:t>
            </a:r>
          </a:p>
          <a:p>
            <a:pPr marL="0" indent="0" algn="ctr">
              <a:buNone/>
            </a:pPr>
            <a:endParaRPr lang="hr-HR" sz="1800" b="1" u="sng" dirty="0"/>
          </a:p>
          <a:p>
            <a:pPr marL="0" indent="0" algn="ctr">
              <a:buNone/>
            </a:pPr>
            <a:endParaRPr lang="hr-HR" sz="1800" b="1" i="1" dirty="0" smtClean="0">
              <a:solidFill>
                <a:srgbClr val="00B05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3212976"/>
            <a:ext cx="7848872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CO2 (All fuels) = CO2 </a:t>
            </a:r>
            <a:r>
              <a:rPr lang="hr-HR" b="1" dirty="0" smtClean="0"/>
              <a:t>(COAL) </a:t>
            </a:r>
            <a:r>
              <a:rPr lang="hr-HR" b="1" dirty="0"/>
              <a:t>+CO2 (LOD)+CO2(DO)+CO2(Limestone</a:t>
            </a:r>
            <a:r>
              <a:rPr lang="hr-H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887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888940"/>
            <a:ext cx="3456384" cy="1476164"/>
          </a:xfrm>
          <a:prstGeom prst="rect">
            <a:avLst/>
          </a:prstGeom>
          <a:solidFill>
            <a:srgbClr val="3BCC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0600" y="332656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hr-HR" sz="2400" b="1" u="none" dirty="0">
                <a:solidFill>
                  <a:schemeClr val="tx1"/>
                </a:solidFill>
              </a:rPr>
              <a:t>U</a:t>
            </a:r>
            <a:r>
              <a:rPr lang="hr-HR" sz="2400" b="1" u="none" dirty="0" smtClean="0">
                <a:solidFill>
                  <a:schemeClr val="tx1"/>
                </a:solidFill>
              </a:rPr>
              <a:t>ncertainty for calculation-based approaches</a:t>
            </a:r>
            <a:endParaRPr lang="hr-HR" sz="2400" b="1" u="none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09836" y="836712"/>
            <a:ext cx="8507288" cy="5568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1800" dirty="0" smtClean="0"/>
              <a:t>Only </a:t>
            </a:r>
            <a:r>
              <a:rPr lang="hr-HR" sz="1800" u="sng" dirty="0" smtClean="0"/>
              <a:t>one measuring instrument  </a:t>
            </a:r>
            <a:r>
              <a:rPr lang="hr-HR" sz="1800" dirty="0" smtClean="0"/>
              <a:t>must  acchieve required uncertainy :</a:t>
            </a:r>
          </a:p>
          <a:p>
            <a:pPr marL="0" indent="0">
              <a:buNone/>
            </a:pPr>
            <a:r>
              <a:rPr lang="hr-HR" sz="1600" b="1" u="sng" dirty="0" smtClean="0">
                <a:solidFill>
                  <a:schemeClr val="tx1"/>
                </a:solidFill>
              </a:rPr>
              <a:t>CONVEYOR BELT SCALE </a:t>
            </a:r>
          </a:p>
          <a:p>
            <a:pPr marL="0" indent="0">
              <a:buNone/>
            </a:pPr>
            <a:endParaRPr lang="hr-HR" sz="1600" b="1" u="sng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hr-HR" sz="1600" dirty="0" smtClean="0"/>
              <a:t>Consumption of coal </a:t>
            </a:r>
            <a:r>
              <a:rPr lang="hr-HR" sz="1600" dirty="0" smtClean="0">
                <a:latin typeface="Arial"/>
                <a:cs typeface="Arial"/>
              </a:rPr>
              <a:t>→ Conveyor belt scale → Tier 4→ </a:t>
            </a:r>
            <a:r>
              <a:rPr lang="hr-HR" sz="1600" b="1" dirty="0" smtClean="0">
                <a:latin typeface="Arial"/>
                <a:cs typeface="Arial"/>
              </a:rPr>
              <a:t>Uncertainty= ±1,5%</a:t>
            </a:r>
          </a:p>
          <a:p>
            <a:pPr marL="0" indent="0" algn="r">
              <a:buNone/>
            </a:pPr>
            <a:endParaRPr lang="hr-HR" sz="1600" b="1" dirty="0" smtClean="0">
              <a:cs typeface="Arial"/>
            </a:endParaRPr>
          </a:p>
          <a:p>
            <a:pPr marL="0" indent="0">
              <a:buNone/>
            </a:pPr>
            <a:r>
              <a:rPr lang="hr-HR" sz="1600" i="1" dirty="0" smtClean="0">
                <a:cs typeface="Arial"/>
              </a:rPr>
              <a:t>In our case  </a:t>
            </a:r>
            <a:r>
              <a:rPr lang="hr-HR" sz="1600" b="1" u="sng" dirty="0" smtClean="0">
                <a:solidFill>
                  <a:srgbClr val="FF0000"/>
                </a:solidFill>
                <a:cs typeface="Arial"/>
              </a:rPr>
              <a:t>ROUTE </a:t>
            </a:r>
            <a:r>
              <a:rPr lang="hr-HR" sz="1600" b="1" u="sng" dirty="0" smtClean="0">
                <a:solidFill>
                  <a:srgbClr val="FF0000"/>
                </a:solidFill>
                <a:cs typeface="Arial"/>
              </a:rPr>
              <a:t>CO- 2b</a:t>
            </a:r>
            <a:endParaRPr lang="hr-HR" sz="1600" b="1" u="sng" dirty="0" smtClean="0">
              <a:solidFill>
                <a:srgbClr val="FF0000"/>
              </a:solidFill>
              <a:cs typeface="Arial"/>
            </a:endParaRPr>
          </a:p>
          <a:p>
            <a:pPr marL="0" indent="0">
              <a:buNone/>
            </a:pPr>
            <a:endParaRPr lang="hr-HR" sz="1600" b="1" dirty="0">
              <a:cs typeface="Arial"/>
            </a:endParaRPr>
          </a:p>
          <a:p>
            <a:pPr marL="0" indent="0">
              <a:buNone/>
            </a:pPr>
            <a:r>
              <a:rPr lang="hr-HR" sz="1600" b="1" dirty="0" smtClean="0">
                <a:cs typeface="Arial"/>
              </a:rPr>
              <a:t>               Uncertainty   =</a:t>
            </a:r>
          </a:p>
          <a:p>
            <a:pPr marL="0" indent="0">
              <a:buNone/>
            </a:pPr>
            <a:endParaRPr lang="hr-HR" sz="900" b="1" dirty="0" smtClean="0">
              <a:cs typeface="Arial"/>
            </a:endParaRPr>
          </a:p>
          <a:p>
            <a:pPr marL="0" indent="0">
              <a:buNone/>
            </a:pPr>
            <a:r>
              <a:rPr lang="hr-HR" sz="1600" b="1" dirty="0" smtClean="0">
                <a:cs typeface="Arial"/>
              </a:rPr>
              <a:t>            Uncertainty</a:t>
            </a:r>
            <a:r>
              <a:rPr lang="hr-HR" sz="1000" b="1" dirty="0" smtClean="0">
                <a:cs typeface="Arial"/>
              </a:rPr>
              <a:t>calibration  </a:t>
            </a:r>
            <a:r>
              <a:rPr lang="hr-HR" sz="1600" b="1" dirty="0" smtClean="0">
                <a:cs typeface="Arial"/>
              </a:rPr>
              <a:t>   </a:t>
            </a:r>
          </a:p>
          <a:p>
            <a:pPr marL="0" indent="0">
              <a:buNone/>
            </a:pPr>
            <a:r>
              <a:rPr lang="hr-HR" sz="1600" b="1" dirty="0">
                <a:cs typeface="Arial"/>
              </a:rPr>
              <a:t> </a:t>
            </a:r>
            <a:r>
              <a:rPr lang="hr-HR" sz="1600" b="1" dirty="0" smtClean="0">
                <a:cs typeface="Arial"/>
              </a:rPr>
              <a:t>                          X</a:t>
            </a:r>
          </a:p>
          <a:p>
            <a:pPr marL="0" indent="0">
              <a:buNone/>
            </a:pPr>
            <a:r>
              <a:rPr lang="hr-HR" sz="1600" b="1" dirty="0" smtClean="0">
                <a:cs typeface="Arial"/>
              </a:rPr>
              <a:t>   Conservative Adjustment Factor   </a:t>
            </a:r>
          </a:p>
          <a:p>
            <a:pPr marL="0" indent="0">
              <a:buNone/>
            </a:pPr>
            <a:endParaRPr lang="hr-HR" sz="1600" b="1" dirty="0">
              <a:cs typeface="Arial"/>
            </a:endParaRPr>
          </a:p>
          <a:p>
            <a:pPr marL="0" indent="0">
              <a:buNone/>
            </a:pPr>
            <a:r>
              <a:rPr lang="hr-HR" sz="1600" b="1" dirty="0">
                <a:cs typeface="Arial"/>
              </a:rPr>
              <a:t> </a:t>
            </a:r>
            <a:r>
              <a:rPr lang="hr-HR" sz="1600" dirty="0" smtClean="0">
                <a:cs typeface="Arial"/>
              </a:rPr>
              <a:t>Uncertainty</a:t>
            </a:r>
            <a:r>
              <a:rPr lang="hr-HR" sz="1050" dirty="0" smtClean="0">
                <a:cs typeface="Arial"/>
              </a:rPr>
              <a:t>calib</a:t>
            </a:r>
            <a:r>
              <a:rPr lang="hr-HR" sz="1600" dirty="0" smtClean="0">
                <a:cs typeface="Arial"/>
              </a:rPr>
              <a:t>. = ± 0,75 </a:t>
            </a:r>
            <a:r>
              <a:rPr lang="hr-HR" sz="1600" dirty="0" smtClean="0">
                <a:latin typeface="Arial"/>
                <a:cs typeface="Arial"/>
              </a:rPr>
              <a:t>%</a:t>
            </a:r>
            <a:endParaRPr lang="hr-HR" sz="1600" dirty="0">
              <a:cs typeface="Arial"/>
            </a:endParaRPr>
          </a:p>
          <a:p>
            <a:pPr marL="0" indent="0">
              <a:buNone/>
            </a:pPr>
            <a:r>
              <a:rPr lang="hr-HR" sz="1600" b="1" dirty="0">
                <a:cs typeface="Arial"/>
              </a:rPr>
              <a:t> </a:t>
            </a:r>
            <a:r>
              <a:rPr lang="hr-HR" sz="1600" dirty="0" smtClean="0">
                <a:cs typeface="Arial"/>
              </a:rPr>
              <a:t>Conservative </a:t>
            </a:r>
            <a:r>
              <a:rPr lang="hr-HR" sz="1600" dirty="0">
                <a:cs typeface="Arial"/>
              </a:rPr>
              <a:t>Adjustment </a:t>
            </a:r>
            <a:r>
              <a:rPr lang="hr-HR" sz="1600" dirty="0" smtClean="0">
                <a:cs typeface="Arial"/>
              </a:rPr>
              <a:t>Factor =  2 </a:t>
            </a:r>
          </a:p>
          <a:p>
            <a:pPr marL="0" indent="0">
              <a:buNone/>
            </a:pPr>
            <a:endParaRPr lang="hr-HR" sz="1600" dirty="0" smtClean="0">
              <a:cs typeface="Arial"/>
            </a:endParaRPr>
          </a:p>
          <a:p>
            <a:pPr marL="0" indent="0">
              <a:buNone/>
            </a:pPr>
            <a:r>
              <a:rPr lang="hr-HR" sz="1600" dirty="0" smtClean="0">
                <a:cs typeface="Arial"/>
              </a:rPr>
              <a:t>Uncertainty= 0,75 x 2=  ±1,5  </a:t>
            </a:r>
            <a:r>
              <a:rPr lang="hr-HR" sz="1600" dirty="0" smtClean="0">
                <a:latin typeface="Arial"/>
                <a:cs typeface="Arial"/>
              </a:rPr>
              <a:t>%</a:t>
            </a:r>
            <a:r>
              <a:rPr lang="hr-HR" sz="1600" dirty="0" smtClean="0">
                <a:cs typeface="Arial"/>
              </a:rPr>
              <a:t>                         </a:t>
            </a:r>
            <a:endParaRPr lang="en-US" sz="1600" dirty="0">
              <a:cs typeface="Arial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1835696" y="2636912"/>
            <a:ext cx="108012" cy="180020"/>
          </a:xfrm>
          <a:prstGeom prst="down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Oval 7"/>
          <p:cNvSpPr/>
          <p:nvPr/>
        </p:nvSpPr>
        <p:spPr>
          <a:xfrm>
            <a:off x="2411760" y="5373216"/>
            <a:ext cx="792088" cy="504056"/>
          </a:xfrm>
          <a:prstGeom prst="ellipse">
            <a:avLst/>
          </a:prstGeom>
          <a:noFill/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0" name="Straight Arrow Connector 9"/>
          <p:cNvCxnSpPr>
            <a:stCxn id="8" idx="7"/>
          </p:cNvCxnSpPr>
          <p:nvPr/>
        </p:nvCxnSpPr>
        <p:spPr>
          <a:xfrm flipV="1">
            <a:off x="3087849" y="2060848"/>
            <a:ext cx="2204231" cy="3386185"/>
          </a:xfrm>
          <a:prstGeom prst="straightConnector1">
            <a:avLst/>
          </a:prstGeom>
          <a:ln w="15875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386" y="2279057"/>
            <a:ext cx="4987877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7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31817</TotalTime>
  <Words>867</Words>
  <Application>Microsoft Office PowerPoint</Application>
  <PresentationFormat>On-screen Show (4:3)</PresentationFormat>
  <Paragraphs>232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Clarity</vt:lpstr>
      <vt:lpstr>GHG emission  calculation   and   reporting   obligations of   TPP   Plomin   under   national   regulation</vt:lpstr>
      <vt:lpstr>Reporting obligation under Croatian national regulation</vt:lpstr>
      <vt:lpstr>TPP Plomin</vt:lpstr>
      <vt:lpstr>PowerPoint Presentation</vt:lpstr>
      <vt:lpstr>GHG  MONITORING  PLAN FOR  TPP  PLOMIN 2</vt:lpstr>
      <vt:lpstr>PowerPoint Presentation</vt:lpstr>
      <vt:lpstr>Monitoring approach - Calculation based approach </vt:lpstr>
      <vt:lpstr>PowerPoint Presentation</vt:lpstr>
      <vt:lpstr>Uncertainty for calculation-based approaches</vt:lpstr>
      <vt:lpstr>PowerPoint Presentation</vt:lpstr>
      <vt:lpstr>PowerPoint Presentation</vt:lpstr>
    </vt:vector>
  </TitlesOfParts>
  <Company>HEP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Sastanak direktora hep grupe</dc:title>
  <dc:creator>Mihajlo Mirković</dc:creator>
  <cp:lastModifiedBy>Ivana Laković</cp:lastModifiedBy>
  <cp:revision>182</cp:revision>
  <cp:lastPrinted>2014-02-07T06:18:46Z</cp:lastPrinted>
  <dcterms:created xsi:type="dcterms:W3CDTF">2013-12-16T06:22:18Z</dcterms:created>
  <dcterms:modified xsi:type="dcterms:W3CDTF">2014-03-06T06:46:08Z</dcterms:modified>
</cp:coreProperties>
</file>