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1" r:id="rId2"/>
  </p:sldMasterIdLst>
  <p:notesMasterIdLst>
    <p:notesMasterId r:id="rId35"/>
  </p:notesMasterIdLst>
  <p:sldIdLst>
    <p:sldId id="256" r:id="rId3"/>
    <p:sldId id="257" r:id="rId4"/>
    <p:sldId id="260" r:id="rId5"/>
    <p:sldId id="261" r:id="rId6"/>
    <p:sldId id="262" r:id="rId7"/>
    <p:sldId id="259" r:id="rId8"/>
    <p:sldId id="271" r:id="rId9"/>
    <p:sldId id="270" r:id="rId10"/>
    <p:sldId id="263" r:id="rId11"/>
    <p:sldId id="272" r:id="rId12"/>
    <p:sldId id="273" r:id="rId13"/>
    <p:sldId id="274" r:id="rId14"/>
    <p:sldId id="275" r:id="rId15"/>
    <p:sldId id="276" r:id="rId16"/>
    <p:sldId id="277" r:id="rId17"/>
    <p:sldId id="278" r:id="rId18"/>
    <p:sldId id="279" r:id="rId19"/>
    <p:sldId id="280" r:id="rId20"/>
    <p:sldId id="283" r:id="rId21"/>
    <p:sldId id="282" r:id="rId22"/>
    <p:sldId id="293" r:id="rId23"/>
    <p:sldId id="294" r:id="rId24"/>
    <p:sldId id="284" r:id="rId25"/>
    <p:sldId id="285" r:id="rId26"/>
    <p:sldId id="286" r:id="rId27"/>
    <p:sldId id="287" r:id="rId28"/>
    <p:sldId id="288" r:id="rId29"/>
    <p:sldId id="289" r:id="rId30"/>
    <p:sldId id="292" r:id="rId31"/>
    <p:sldId id="295" r:id="rId32"/>
    <p:sldId id="291" r:id="rId33"/>
    <p:sldId id="28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FA1416-7E47-43A1-A819-AA7C4A6F330F}" type="datetimeFigureOut">
              <a:rPr lang="en-GB" smtClean="0"/>
              <a:pPr/>
              <a:t>05/03/2014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E1F115-86DD-4EBA-9C6D-5452B465A03B}" type="slidenum">
              <a:rPr lang="en-GB" smtClean="0"/>
              <a:pPr/>
              <a:t>‹#›</a:t>
            </a:fld>
            <a:endParaRPr lang="en-GB"/>
          </a:p>
        </p:txBody>
      </p:sp>
    </p:spTree>
    <p:extLst>
      <p:ext uri="{BB962C8B-B14F-4D97-AF65-F5344CB8AC3E}">
        <p14:creationId xmlns:p14="http://schemas.microsoft.com/office/powerpoint/2010/main" val="814524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ec.europa.eu/clima/policies/g-gas/monitoring/docs/swd_2013_308_en.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100" dirty="0" smtClean="0">
              <a:hlinkClick r:id="rId3"/>
            </a:endParaRPr>
          </a:p>
          <a:p>
            <a:r>
              <a:rPr lang="en-GB" sz="1100" dirty="0" smtClean="0">
                <a:hlinkClick r:id="rId3"/>
              </a:rPr>
              <a:t>http</a:t>
            </a:r>
            <a:r>
              <a:rPr lang="en-GB" sz="1100" dirty="0">
                <a:hlinkClick r:id="rId3"/>
              </a:rPr>
              <a:t>://ec.europa.eu/clima/policies/g-gas/monitoring/docs/swd_2013_308_en.pdf</a:t>
            </a:r>
            <a:endParaRPr lang="en-GB" sz="1100" dirty="0"/>
          </a:p>
          <a:p>
            <a:endParaRPr lang="en-GB" sz="1100" dirty="0" smtClean="0"/>
          </a:p>
          <a:p>
            <a:r>
              <a:rPr lang="en-GB" sz="1100" dirty="0" smtClean="0"/>
              <a:t>As it is clear from the above, a key element of the Union</a:t>
            </a:r>
            <a:r>
              <a:rPr lang="en-GB" sz="1100" baseline="0" dirty="0" smtClean="0"/>
              <a:t> system’s functions is the QA/QC procedures.</a:t>
            </a:r>
            <a:endParaRPr lang="en-GB" sz="1100" dirty="0" smtClean="0"/>
          </a:p>
          <a:p>
            <a:r>
              <a:rPr lang="en-GB" sz="1100" dirty="0" smtClean="0"/>
              <a:t>The </a:t>
            </a:r>
            <a:r>
              <a:rPr lang="en-GB" sz="1100" dirty="0"/>
              <a:t>provisions for the </a:t>
            </a:r>
            <a:r>
              <a:rPr lang="en-GB" sz="1100" dirty="0" err="1"/>
              <a:t>qa</a:t>
            </a:r>
            <a:r>
              <a:rPr lang="en-GB" sz="1100" dirty="0"/>
              <a:t>/qc procedures in the EU are laid out in chapter 2 of the Commission’s Staff Working </a:t>
            </a:r>
            <a:r>
              <a:rPr lang="en-GB" sz="1100" dirty="0" smtClean="0"/>
              <a:t>Paper</a:t>
            </a:r>
            <a:r>
              <a:rPr lang="en-GB" sz="1100" baseline="0" dirty="0" smtClean="0"/>
              <a:t> which is available online. The NIR also provides detailed information on the QA/QC procedures implemented. The same procedures are implemented for both the EU-15 and the EU-28</a:t>
            </a:r>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10</a:t>
            </a:fld>
            <a:endParaRPr lang="en-GB"/>
          </a:p>
        </p:txBody>
      </p:sp>
    </p:spTree>
    <p:extLst>
      <p:ext uri="{BB962C8B-B14F-4D97-AF65-F5344CB8AC3E}">
        <p14:creationId xmlns:p14="http://schemas.microsoft.com/office/powerpoint/2010/main" val="1886017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ltLang="ja-JP" sz="1100" dirty="0">
              <a:latin typeface="Arial Narrow" pitchFamily="34" charset="0"/>
              <a:ea typeface="ＭＳ Ｐゴシック" charset="-128"/>
            </a:endParaRPr>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28193">
              <a:lnSpc>
                <a:spcPct val="80000"/>
              </a:lnSpc>
              <a:tabLst>
                <a:tab pos="338922" algn="l"/>
                <a:tab pos="868489" algn="l"/>
                <a:tab pos="1740003" algn="l"/>
                <a:tab pos="2611518" algn="l"/>
                <a:tab pos="3483032" algn="l"/>
                <a:tab pos="4354547" algn="l"/>
                <a:tab pos="5226062" algn="l"/>
                <a:tab pos="6097576" algn="l"/>
                <a:tab pos="6969091" algn="l"/>
                <a:tab pos="7840606" algn="l"/>
                <a:tab pos="8712120" algn="l"/>
                <a:tab pos="9583635" algn="l"/>
              </a:tabLst>
              <a:defRPr/>
            </a:pPr>
            <a:r>
              <a:rPr lang="en-GB" altLang="ja-JP" dirty="0" smtClean="0"/>
              <a:t>Our QA/QC programme includes 7 distinctive</a:t>
            </a:r>
            <a:r>
              <a:rPr lang="en-GB" altLang="ja-JP" baseline="0" dirty="0" smtClean="0"/>
              <a:t> general objectives. The first one asks for the establishment of specific quality objectives, taking into account that the EU inventory is the sum of MS </a:t>
            </a:r>
            <a:r>
              <a:rPr lang="en-GB" altLang="ja-JP" baseline="0" dirty="0" err="1" smtClean="0"/>
              <a:t>inventories.The</a:t>
            </a:r>
            <a:r>
              <a:rPr lang="en-GB" altLang="ja-JP" baseline="0" dirty="0" smtClean="0"/>
              <a:t> </a:t>
            </a:r>
            <a:r>
              <a:rPr lang="en-GB" altLang="ja-JP" baseline="0" dirty="0" err="1" smtClean="0"/>
              <a:t>qA</a:t>
            </a:r>
            <a:r>
              <a:rPr lang="en-GB" altLang="ja-JP" baseline="0" dirty="0" smtClean="0"/>
              <a:t> QC programme includes these specific objectives structured in a way that ensures that all the UNFCCC inventory principles and timeliness are fulfilled. </a:t>
            </a:r>
          </a:p>
          <a:p>
            <a:pPr defTabSz="428193">
              <a:lnSpc>
                <a:spcPct val="80000"/>
              </a:lnSpc>
              <a:tabLst>
                <a:tab pos="338922" algn="l"/>
                <a:tab pos="868489" algn="l"/>
                <a:tab pos="1740003" algn="l"/>
                <a:tab pos="2611518" algn="l"/>
                <a:tab pos="3483032" algn="l"/>
                <a:tab pos="4354547" algn="l"/>
                <a:tab pos="5226062" algn="l"/>
                <a:tab pos="6097576" algn="l"/>
                <a:tab pos="6969091" algn="l"/>
                <a:tab pos="7840606" algn="l"/>
                <a:tab pos="8712120" algn="l"/>
                <a:tab pos="9583635" algn="l"/>
              </a:tabLst>
              <a:defRPr/>
            </a:pPr>
            <a:r>
              <a:rPr lang="en-GB" altLang="ja-JP" baseline="0" dirty="0" smtClean="0"/>
              <a:t>The second objective defines that their implementation via a QA/QC plan that will, among others ensure the consistency of the Union inventory and its completeness in terms of both geographical and </a:t>
            </a:r>
            <a:r>
              <a:rPr lang="en-GB" altLang="ja-JP" baseline="0" dirty="0" err="1" smtClean="0"/>
              <a:t>sectoral</a:t>
            </a:r>
            <a:r>
              <a:rPr lang="en-GB" altLang="ja-JP" baseline="0" dirty="0" smtClean="0"/>
              <a:t> coverage. The timeliness is ensured by the detailed annual time schedule that has been already presented whereas the union system should also strive to contribute to the improvement of the MS’s inventories qualities and the provision of assistance whenever required.</a:t>
            </a:r>
            <a:endParaRPr lang="en-GB" altLang="ja-JP" dirty="0" smtClean="0"/>
          </a:p>
          <a:p>
            <a:pPr defTabSz="428193">
              <a:lnSpc>
                <a:spcPct val="80000"/>
              </a:lnSpc>
              <a:tabLst>
                <a:tab pos="338922" algn="l"/>
                <a:tab pos="868489" algn="l"/>
                <a:tab pos="1740003" algn="l"/>
                <a:tab pos="2611518" algn="l"/>
                <a:tab pos="3483032" algn="l"/>
                <a:tab pos="4354547" algn="l"/>
                <a:tab pos="5226062" algn="l"/>
                <a:tab pos="6097576" algn="l"/>
                <a:tab pos="6969091" algn="l"/>
                <a:tab pos="7840606" algn="l"/>
                <a:tab pos="8712120" algn="l"/>
                <a:tab pos="9583635" algn="l"/>
              </a:tabLst>
              <a:defRPr/>
            </a:pPr>
            <a:r>
              <a:rPr lang="en-GB" altLang="ja-JP" dirty="0" smtClean="0"/>
              <a:t>General objectives</a:t>
            </a:r>
            <a:endParaRPr lang="en-GB" altLang="ja-JP" sz="1000" dirty="0">
              <a:latin typeface="Arial Narrow" pitchFamily="34" charset="0"/>
              <a:ea typeface="ＭＳ Ｐゴシック" charset="-128"/>
            </a:endParaRPr>
          </a:p>
          <a:p>
            <a:r>
              <a:rPr lang="en-GB" dirty="0" smtClean="0"/>
              <a:t>The specific ones are based on the reporting principles</a:t>
            </a:r>
          </a:p>
          <a:p>
            <a:r>
              <a:rPr lang="en-GB" dirty="0" smtClean="0"/>
              <a:t>How do you make sure/evaluate that the objectives are fulfilled? [manual?/checklist/table?]	 </a:t>
            </a:r>
          </a:p>
          <a:p>
            <a:endParaRPr lang="el-GR"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13</a:t>
            </a:fld>
            <a:endParaRPr lang="en-GB"/>
          </a:p>
        </p:txBody>
      </p:sp>
    </p:spTree>
    <p:extLst>
      <p:ext uri="{BB962C8B-B14F-4D97-AF65-F5344CB8AC3E}">
        <p14:creationId xmlns:p14="http://schemas.microsoft.com/office/powerpoint/2010/main" val="257303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871515" eaLnBrk="0" fontAlgn="base" hangingPunct="0">
              <a:spcBef>
                <a:spcPct val="30000"/>
              </a:spcBef>
              <a:spcAft>
                <a:spcPct val="0"/>
              </a:spcAft>
              <a:defRPr/>
            </a:pPr>
            <a:r>
              <a:rPr lang="en-GB" baseline="0" dirty="0" smtClean="0"/>
              <a:t>The </a:t>
            </a:r>
            <a:r>
              <a:rPr lang="en-GB" baseline="0" dirty="0" smtClean="0"/>
              <a:t>vast majority of these procedures are carried out by the WG1 under the coordination of the Union system. Examples...</a:t>
            </a:r>
            <a:endParaRPr lang="en-GB" dirty="0" smtClean="0"/>
          </a:p>
          <a:p>
            <a:pPr marL="0" lvl="1" defTabSz="871515" eaLnBrk="0" fontAlgn="base" hangingPunct="0">
              <a:spcBef>
                <a:spcPct val="30000"/>
              </a:spcBef>
              <a:spcAft>
                <a:spcPct val="0"/>
              </a:spcAft>
              <a:defRPr/>
            </a:pPr>
            <a:r>
              <a:rPr lang="en-GB" dirty="0" smtClean="0"/>
              <a:t>Annually 2 Working Group 1 Meetings:</a:t>
            </a:r>
          </a:p>
          <a:p>
            <a:pPr marL="0" lvl="1" defTabSz="871515" eaLnBrk="0" fontAlgn="base" hangingPunct="0">
              <a:spcBef>
                <a:spcPct val="30000"/>
              </a:spcBef>
              <a:spcAft>
                <a:spcPct val="0"/>
              </a:spcAft>
              <a:defRPr/>
            </a:pPr>
            <a:r>
              <a:rPr lang="en-GB" dirty="0" smtClean="0"/>
              <a:t>-One in Spring to discuss/communicate</a:t>
            </a:r>
            <a:r>
              <a:rPr lang="en-GB" baseline="0" dirty="0" smtClean="0"/>
              <a:t> the results of the QA/QC checks and to take stock on any findings/concerns from Member States. Usually an agenda item is included concerning the focus of the EU internal review for the next reporting year.</a:t>
            </a:r>
            <a:endParaRPr lang="en-GB" dirty="0" smtClean="0"/>
          </a:p>
          <a:p>
            <a:pPr marL="0" lvl="1" defTabSz="871515" eaLnBrk="0" fontAlgn="base" hangingPunct="0">
              <a:spcBef>
                <a:spcPct val="30000"/>
              </a:spcBef>
              <a:spcAft>
                <a:spcPct val="0"/>
              </a:spcAft>
              <a:defRPr/>
            </a:pPr>
            <a:r>
              <a:rPr lang="en-GB" dirty="0" smtClean="0"/>
              <a:t>-One</a:t>
            </a:r>
            <a:r>
              <a:rPr lang="en-GB" baseline="0" dirty="0" smtClean="0"/>
              <a:t> in Autumn to discuss the results of the reviews and to identify the topics to focus on depending on MSs and Union’s needs in year X+1 (improvement plan)</a:t>
            </a:r>
          </a:p>
          <a:p>
            <a:pPr marL="0" lvl="1" defTabSz="871515" eaLnBrk="0" fontAlgn="base" hangingPunct="0">
              <a:spcBef>
                <a:spcPct val="30000"/>
              </a:spcBef>
              <a:spcAft>
                <a:spcPct val="0"/>
              </a:spcAft>
              <a:defRPr/>
            </a:pPr>
            <a:endParaRPr lang="en-GB" baseline="0" dirty="0" smtClean="0"/>
          </a:p>
          <a:p>
            <a:pPr marL="0" lvl="1" defTabSz="871515" eaLnBrk="0" fontAlgn="base" hangingPunct="0">
              <a:spcBef>
                <a:spcPct val="30000"/>
              </a:spcBef>
              <a:spcAft>
                <a:spcPct val="0"/>
              </a:spcAft>
              <a:defRPr/>
            </a:pPr>
            <a:r>
              <a:rPr lang="en-GB" baseline="0" dirty="0" smtClean="0"/>
              <a:t>ESD review: </a:t>
            </a:r>
            <a:r>
              <a:rPr lang="en-GB" dirty="0" smtClean="0"/>
              <a:t>Mainly targeted in the verification of the annual national emissions data</a:t>
            </a:r>
          </a:p>
          <a:p>
            <a:pPr marL="0" lvl="1" defTabSz="871515" eaLnBrk="0" fontAlgn="base" hangingPunct="0">
              <a:spcBef>
                <a:spcPct val="30000"/>
              </a:spcBef>
              <a:spcAft>
                <a:spcPct val="0"/>
              </a:spcAft>
              <a:defRPr/>
            </a:pP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14</a:t>
            </a:fld>
            <a:endParaRPr lang="en-GB"/>
          </a:p>
        </p:txBody>
      </p:sp>
    </p:spTree>
    <p:extLst>
      <p:ext uri="{BB962C8B-B14F-4D97-AF65-F5344CB8AC3E}">
        <p14:creationId xmlns:p14="http://schemas.microsoft.com/office/powerpoint/2010/main" val="2643896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871515" eaLnBrk="0" fontAlgn="base" hangingPunct="0">
              <a:spcBef>
                <a:spcPct val="30000"/>
              </a:spcBef>
              <a:spcAft>
                <a:spcPct val="0"/>
              </a:spcAft>
              <a:defRPr/>
            </a:pPr>
            <a:r>
              <a:rPr lang="en-GB" dirty="0" smtClean="0"/>
              <a:t>The annual improvement plan is designed on</a:t>
            </a:r>
            <a:r>
              <a:rPr lang="en-GB" baseline="0" dirty="0" smtClean="0"/>
              <a:t> the basis of the outcome of the QA/QC activities and the issues identified in the UNFCCC reviews,</a:t>
            </a:r>
            <a:endParaRPr lang="en-GB" dirty="0" smtClean="0"/>
          </a:p>
          <a:p>
            <a:pPr marL="0" lvl="1" defTabSz="871515" eaLnBrk="0" fontAlgn="base" hangingPunct="0">
              <a:spcBef>
                <a:spcPct val="30000"/>
              </a:spcBef>
              <a:spcAft>
                <a:spcPct val="0"/>
              </a:spcAft>
              <a:defRPr/>
            </a:pPr>
            <a:r>
              <a:rPr lang="en-GB" dirty="0" smtClean="0"/>
              <a:t>+Excel file</a:t>
            </a:r>
            <a:r>
              <a:rPr lang="en-GB" baseline="0" dirty="0" smtClean="0"/>
              <a:t> on improvement plan</a:t>
            </a:r>
            <a:endParaRPr lang="en-GB" dirty="0" smtClean="0"/>
          </a:p>
          <a:p>
            <a:pPr marL="0" lvl="1" defTabSz="871515" eaLnBrk="0" fontAlgn="base" hangingPunct="0">
              <a:spcBef>
                <a:spcPct val="30000"/>
              </a:spcBef>
              <a:spcAft>
                <a:spcPct val="0"/>
              </a:spcAft>
              <a:defRPr/>
            </a:pPr>
            <a:endParaRPr lang="en-GB" dirty="0" smtClean="0"/>
          </a:p>
          <a:p>
            <a:pPr marL="0" lvl="1" defTabSz="871515" eaLnBrk="0" fontAlgn="base" hangingPunct="0">
              <a:spcBef>
                <a:spcPct val="30000"/>
              </a:spcBef>
              <a:spcAft>
                <a:spcPct val="0"/>
              </a:spcAft>
              <a:defRPr/>
            </a:pPr>
            <a:r>
              <a:rPr lang="en-GB" dirty="0" smtClean="0"/>
              <a:t>Annually 2 Working Group 1 Meetings:</a:t>
            </a:r>
          </a:p>
          <a:p>
            <a:pPr marL="0" lvl="1" defTabSz="871515" eaLnBrk="0" fontAlgn="base" hangingPunct="0">
              <a:spcBef>
                <a:spcPct val="30000"/>
              </a:spcBef>
              <a:spcAft>
                <a:spcPct val="0"/>
              </a:spcAft>
              <a:defRPr/>
            </a:pPr>
            <a:r>
              <a:rPr lang="en-GB" dirty="0" smtClean="0"/>
              <a:t>-One in Spring to discuss/communicate</a:t>
            </a:r>
            <a:r>
              <a:rPr lang="en-GB" baseline="0" dirty="0" smtClean="0"/>
              <a:t> the results of the QA/QC checks and to take stock on any findings/concerns from Member States. Usually an agenda item is included concerning the focus of the EU internal review for the next reporting year.</a:t>
            </a:r>
            <a:endParaRPr lang="en-GB" dirty="0" smtClean="0"/>
          </a:p>
          <a:p>
            <a:pPr marL="0" lvl="1" defTabSz="871515" eaLnBrk="0" fontAlgn="base" hangingPunct="0">
              <a:spcBef>
                <a:spcPct val="30000"/>
              </a:spcBef>
              <a:spcAft>
                <a:spcPct val="0"/>
              </a:spcAft>
              <a:defRPr/>
            </a:pPr>
            <a:r>
              <a:rPr lang="en-GB" dirty="0" smtClean="0"/>
              <a:t>-One</a:t>
            </a:r>
            <a:r>
              <a:rPr lang="en-GB" baseline="0" dirty="0" smtClean="0"/>
              <a:t> in Autumn to discuss the results of the reviews and to identify the topics to focus on depending on MSs and Union’s needs in year X+1 (improvement plan)</a:t>
            </a:r>
          </a:p>
          <a:p>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15</a:t>
            </a:fld>
            <a:endParaRPr lang="en-GB"/>
          </a:p>
        </p:txBody>
      </p:sp>
    </p:spTree>
    <p:extLst>
      <p:ext uri="{BB962C8B-B14F-4D97-AF65-F5344CB8AC3E}">
        <p14:creationId xmlns:p14="http://schemas.microsoft.com/office/powerpoint/2010/main" val="2643896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smtClean="0">
                <a:latin typeface="Arial" charset="0"/>
              </a:rPr>
              <a:t>Another important aspect of the QA/QC programme refers to the Documentation</a:t>
            </a:r>
            <a:r>
              <a:rPr lang="en-GB" sz="1100" baseline="0" dirty="0" smtClean="0">
                <a:latin typeface="Arial" charset="0"/>
              </a:rPr>
              <a:t> and Archiving procedures.</a:t>
            </a:r>
          </a:p>
          <a:p>
            <a:r>
              <a:rPr lang="en-GB" sz="1100" baseline="0" dirty="0" smtClean="0">
                <a:latin typeface="Arial" charset="0"/>
              </a:rPr>
              <a:t>In practice the annual archiving process starts when a MS makes a submission to the EEA.</a:t>
            </a:r>
            <a:endParaRPr lang="en-GB" sz="1100" dirty="0" smtClean="0">
              <a:latin typeface="Arial" charset="0"/>
            </a:endParaRPr>
          </a:p>
          <a:p>
            <a:r>
              <a:rPr lang="en-GB" sz="1100" dirty="0" smtClean="0">
                <a:latin typeface="Arial" charset="0"/>
              </a:rPr>
              <a:t>The </a:t>
            </a:r>
            <a:r>
              <a:rPr lang="en-GB" sz="1100" dirty="0">
                <a:latin typeface="Arial" charset="0"/>
              </a:rPr>
              <a:t>Central Data Repository is a service provided and maintained by EEA where countries can upload their official submissions to different reporting obligation through nominated persons EEA’s  servers </a:t>
            </a:r>
          </a:p>
          <a:p>
            <a:r>
              <a:rPr lang="en-GB" sz="1100" dirty="0">
                <a:latin typeface="Arial" charset="0"/>
              </a:rPr>
              <a:t>regular</a:t>
            </a:r>
          </a:p>
          <a:p>
            <a:r>
              <a:rPr lang="en-GB" sz="1100" dirty="0">
                <a:latin typeface="Arial" charset="0"/>
              </a:rPr>
              <a:t>. The Central Data Repository is like a bookshelf, with data reports on the environment as submitted to international clients.</a:t>
            </a:r>
          </a:p>
          <a:p>
            <a:r>
              <a:rPr lang="en-GB" sz="1100" dirty="0">
                <a:latin typeface="Arial" charset="0"/>
              </a:rPr>
              <a:t>Each country either has a collection for its deliveries or a referral to a different preferred repository. The data reports within each country collection are arranged under the relevant reporting obligations or agreements.</a:t>
            </a:r>
          </a:p>
          <a:p>
            <a:r>
              <a:rPr lang="en-GB" sz="1100" dirty="0">
                <a:latin typeface="Arial" charset="0"/>
              </a:rPr>
              <a:t>The users are members of the EIONET</a:t>
            </a:r>
          </a:p>
          <a:p>
            <a:r>
              <a:rPr lang="en-GB" sz="1100" dirty="0">
                <a:latin typeface="Arial" charset="0"/>
              </a:rPr>
              <a:t>Authorized persons/nominated</a:t>
            </a:r>
          </a:p>
          <a:p>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16</a:t>
            </a:fld>
            <a:endParaRPr lang="en-GB"/>
          </a:p>
        </p:txBody>
      </p:sp>
    </p:spTree>
    <p:extLst>
      <p:ext uri="{BB962C8B-B14F-4D97-AF65-F5344CB8AC3E}">
        <p14:creationId xmlns:p14="http://schemas.microsoft.com/office/powerpoint/2010/main" val="1886017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Once</a:t>
            </a:r>
            <a:r>
              <a:rPr lang="en-GB" baseline="0" dirty="0" smtClean="0"/>
              <a:t> a new submission is made in the CDR, it needs to be imported to the Union’s central database which is maintained in UBA-Vienna. During this process important information such as...is also registered.</a:t>
            </a:r>
          </a:p>
          <a:p>
            <a:r>
              <a:rPr lang="en-GB" baseline="0" dirty="0" smtClean="0"/>
              <a:t>Once the submission is registered, the MSs inventory and other information becomes part of the Union’s archives.</a:t>
            </a:r>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17</a:t>
            </a:fld>
            <a:endParaRPr lang="en-GB"/>
          </a:p>
        </p:txBody>
      </p:sp>
    </p:spTree>
    <p:extLst>
      <p:ext uri="{BB962C8B-B14F-4D97-AF65-F5344CB8AC3E}">
        <p14:creationId xmlns:p14="http://schemas.microsoft.com/office/powerpoint/2010/main" val="1886017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Once the annual</a:t>
            </a:r>
            <a:r>
              <a:rPr lang="en-GB" baseline="0" dirty="0" smtClean="0"/>
              <a:t> Union inventory is finalized the Union inventory archive is complete. At this moment it should include...</a:t>
            </a:r>
          </a:p>
          <a:p>
            <a:r>
              <a:rPr lang="en-GB" baseline="0" dirty="0" smtClean="0"/>
              <a:t>The final Union inv are also uploaded...</a:t>
            </a:r>
            <a:endParaRPr lang="en-GB" dirty="0" smtClean="0"/>
          </a:p>
          <a:p>
            <a:endParaRPr lang="en-GB" dirty="0" smtClean="0"/>
          </a:p>
          <a:p>
            <a:endParaRPr lang="en-GB" dirty="0" smtClean="0"/>
          </a:p>
          <a:p>
            <a:r>
              <a:rPr lang="en-GB" dirty="0" smtClean="0"/>
              <a:t>http://forum.eionet.europa.eu/etc-acm-consortium/library/subvention-2013/task-deliveries-ip2013-3/1311-eu-data-capture-ghg-and-inventory-report/c.-final-versions-approved-eea/index_html</a:t>
            </a:r>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18</a:t>
            </a:fld>
            <a:endParaRPr lang="en-GB"/>
          </a:p>
        </p:txBody>
      </p:sp>
    </p:spTree>
    <p:extLst>
      <p:ext uri="{BB962C8B-B14F-4D97-AF65-F5344CB8AC3E}">
        <p14:creationId xmlns:p14="http://schemas.microsoft.com/office/powerpoint/2010/main" val="1886017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ED55FFA3-3C1C-4307-A018-8351E0D81DB3}" type="slidenum">
              <a:rPr lang="en-GB" sz="1200" smtClean="0">
                <a:solidFill>
                  <a:schemeClr val="tx1"/>
                </a:solidFill>
                <a:latin typeface="Times New Roman" pitchFamily="18" charset="0"/>
              </a:rPr>
              <a:pPr/>
              <a:t>19</a:t>
            </a:fld>
            <a:endParaRPr lang="en-GB" sz="1200" smtClean="0">
              <a:solidFill>
                <a:schemeClr val="tx1"/>
              </a:solidFill>
              <a:latin typeface="Times New Roman" pitchFamily="18" charset="0"/>
            </a:endParaRPr>
          </a:p>
        </p:txBody>
      </p:sp>
      <p:sp>
        <p:nvSpPr>
          <p:cNvPr id="46083"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46084" name="Rectangle 3"/>
          <p:cNvSpPr>
            <a:spLocks noGrp="1" noChangeArrowheads="1"/>
          </p:cNvSpPr>
          <p:nvPr>
            <p:ph type="body" idx="1"/>
          </p:nvPr>
        </p:nvSpPr>
        <p:spPr>
          <a:xfrm>
            <a:off x="914692" y="4343508"/>
            <a:ext cx="5027518" cy="41150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de-DE" dirty="0" smtClean="0"/>
              <a:t>Although</a:t>
            </a:r>
            <a:r>
              <a:rPr lang="de-DE" baseline="0" dirty="0" smtClean="0"/>
              <a:t> the compilation is finalized in the end of May, the QA/QC runs thoughout the whole year, together with...</a:t>
            </a:r>
            <a:endParaRPr lang="de-DE"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B263FA45-3CB0-4BCA-8519-92CF7CF17ED1}" type="slidenum">
              <a:rPr lang="en-GB" sz="1200" smtClean="0">
                <a:solidFill>
                  <a:schemeClr val="tx1"/>
                </a:solidFill>
                <a:latin typeface="Times New Roman" pitchFamily="18" charset="0"/>
              </a:rPr>
              <a:pPr/>
              <a:t>20</a:t>
            </a:fld>
            <a:endParaRPr lang="en-GB" sz="1200" smtClean="0">
              <a:solidFill>
                <a:schemeClr val="tx1"/>
              </a:solidFill>
              <a:latin typeface="Times New Roman" pitchFamily="18" charset="0"/>
            </a:endParaRPr>
          </a:p>
        </p:txBody>
      </p:sp>
      <p:sp>
        <p:nvSpPr>
          <p:cNvPr id="5427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54276" name="Rectangle 3"/>
          <p:cNvSpPr>
            <a:spLocks noGrp="1" noChangeArrowheads="1"/>
          </p:cNvSpPr>
          <p:nvPr>
            <p:ph type="body" idx="1"/>
          </p:nvPr>
        </p:nvSpPr>
        <p:spPr>
          <a:xfrm>
            <a:off x="914692" y="4343508"/>
            <a:ext cx="5027518" cy="41150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de-DE" dirty="0" smtClean="0"/>
              <a:t>The reviews also</a:t>
            </a:r>
            <a:r>
              <a:rPr lang="de-DE" baseline="0" dirty="0" smtClean="0"/>
              <a:t> require a strong and effective collaboration between the Union system and the MSs. Although the reviews are independent, the EU inventory is closely connected to the MS‘s inventories and therefore during the reviews their cooperation is a must-</a:t>
            </a:r>
            <a:r>
              <a:rPr lang="de-DE" baseline="0" dirty="0" err="1" smtClean="0"/>
              <a:t>have</a:t>
            </a:r>
            <a:r>
              <a:rPr lang="de-DE" baseline="0" dirty="0" smtClean="0"/>
              <a:t>.</a:t>
            </a:r>
            <a:endParaRPr lang="de-DE" baseline="0"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21</a:t>
            </a:fld>
            <a:endParaRPr lang="en-GB"/>
          </a:p>
        </p:txBody>
      </p:sp>
    </p:spTree>
    <p:extLst>
      <p:ext uri="{BB962C8B-B14F-4D97-AF65-F5344CB8AC3E}">
        <p14:creationId xmlns:p14="http://schemas.microsoft.com/office/powerpoint/2010/main" val="27377141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latin typeface="Arial" charset="0"/>
              </a:rPr>
              <a:t> </a:t>
            </a:r>
            <a:endParaRPr lang="en-GB" dirty="0"/>
          </a:p>
        </p:txBody>
      </p:sp>
      <p:sp>
        <p:nvSpPr>
          <p:cNvPr id="4" name="Slide Number Placeholder 3"/>
          <p:cNvSpPr>
            <a:spLocks noGrp="1"/>
          </p:cNvSpPr>
          <p:nvPr>
            <p:ph type="sldNum" sz="quarter" idx="10"/>
          </p:nvPr>
        </p:nvSpPr>
        <p:spPr/>
        <p:txBody>
          <a:bodyPr/>
          <a:lstStyle/>
          <a:p>
            <a:pPr>
              <a:defRPr/>
            </a:pPr>
            <a:fld id="{03F2D155-5766-4D27-9536-FF9B14B41A90}" type="slidenum">
              <a:rPr lang="en-GB" smtClean="0"/>
              <a:pPr>
                <a:defRPr/>
              </a:pPr>
              <a:t>22</a:t>
            </a:fld>
            <a:endParaRPr lang="en-GB"/>
          </a:p>
        </p:txBody>
      </p:sp>
    </p:spTree>
    <p:extLst>
      <p:ext uri="{BB962C8B-B14F-4D97-AF65-F5344CB8AC3E}">
        <p14:creationId xmlns:p14="http://schemas.microsoft.com/office/powerpoint/2010/main" val="2737714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CF80D05A-15B3-4B74-A64B-D90721B1C6CA}" type="slidenum">
              <a:rPr lang="en-GB" sz="1200" smtClean="0">
                <a:solidFill>
                  <a:schemeClr val="tx1"/>
                </a:solidFill>
                <a:latin typeface="Times New Roman" pitchFamily="18" charset="0"/>
              </a:rPr>
              <a:pPr/>
              <a:t>23</a:t>
            </a:fld>
            <a:endParaRPr lang="en-GB" sz="1200" smtClean="0">
              <a:solidFill>
                <a:schemeClr val="tx1"/>
              </a:solidFill>
              <a:latin typeface="Times New Roman" pitchFamily="18" charset="0"/>
            </a:endParaRPr>
          </a:p>
        </p:txBody>
      </p:sp>
      <p:sp>
        <p:nvSpPr>
          <p:cNvPr id="6451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64516" name="Rectangle 3"/>
          <p:cNvSpPr>
            <a:spLocks noGrp="1" noChangeArrowheads="1"/>
          </p:cNvSpPr>
          <p:nvPr>
            <p:ph type="body" idx="1"/>
          </p:nvPr>
        </p:nvSpPr>
        <p:spPr>
          <a:xfrm>
            <a:off x="914692" y="4345643"/>
            <a:ext cx="5027518" cy="411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de-DE"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CF80D05A-15B3-4B74-A64B-D90721B1C6CA}" type="slidenum">
              <a:rPr lang="en-GB" sz="1200" smtClean="0">
                <a:solidFill>
                  <a:schemeClr val="tx1"/>
                </a:solidFill>
                <a:latin typeface="Times New Roman" pitchFamily="18" charset="0"/>
              </a:rPr>
              <a:pPr/>
              <a:t>24</a:t>
            </a:fld>
            <a:endParaRPr lang="en-GB" sz="1200" smtClean="0">
              <a:solidFill>
                <a:schemeClr val="tx1"/>
              </a:solidFill>
              <a:latin typeface="Times New Roman" pitchFamily="18" charset="0"/>
            </a:endParaRPr>
          </a:p>
        </p:txBody>
      </p:sp>
      <p:sp>
        <p:nvSpPr>
          <p:cNvPr id="6451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64516" name="Rectangle 3"/>
          <p:cNvSpPr>
            <a:spLocks noGrp="1" noChangeArrowheads="1"/>
          </p:cNvSpPr>
          <p:nvPr>
            <p:ph type="body" idx="1"/>
          </p:nvPr>
        </p:nvSpPr>
        <p:spPr>
          <a:xfrm>
            <a:off x="914692" y="4345643"/>
            <a:ext cx="5027518" cy="411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de-DE"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CF80D05A-15B3-4B74-A64B-D90721B1C6CA}" type="slidenum">
              <a:rPr lang="en-GB" sz="1200" smtClean="0">
                <a:solidFill>
                  <a:schemeClr val="tx1"/>
                </a:solidFill>
                <a:latin typeface="Times New Roman" pitchFamily="18" charset="0"/>
              </a:rPr>
              <a:pPr/>
              <a:t>25</a:t>
            </a:fld>
            <a:endParaRPr lang="en-GB" sz="1200" smtClean="0">
              <a:solidFill>
                <a:schemeClr val="tx1"/>
              </a:solidFill>
              <a:latin typeface="Times New Roman" pitchFamily="18" charset="0"/>
            </a:endParaRPr>
          </a:p>
        </p:txBody>
      </p:sp>
      <p:sp>
        <p:nvSpPr>
          <p:cNvPr id="6451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64516" name="Rectangle 3"/>
          <p:cNvSpPr>
            <a:spLocks noGrp="1" noChangeArrowheads="1"/>
          </p:cNvSpPr>
          <p:nvPr>
            <p:ph type="body" idx="1"/>
          </p:nvPr>
        </p:nvSpPr>
        <p:spPr>
          <a:xfrm>
            <a:off x="914692" y="4345643"/>
            <a:ext cx="5027518" cy="411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de-DE"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CF80D05A-15B3-4B74-A64B-D90721B1C6CA}" type="slidenum">
              <a:rPr lang="en-GB" sz="1200" smtClean="0">
                <a:solidFill>
                  <a:schemeClr val="tx1"/>
                </a:solidFill>
                <a:latin typeface="Times New Roman" pitchFamily="18" charset="0"/>
              </a:rPr>
              <a:pPr/>
              <a:t>26</a:t>
            </a:fld>
            <a:endParaRPr lang="en-GB" sz="1200" smtClean="0">
              <a:solidFill>
                <a:schemeClr val="tx1"/>
              </a:solidFill>
              <a:latin typeface="Times New Roman" pitchFamily="18" charset="0"/>
            </a:endParaRPr>
          </a:p>
        </p:txBody>
      </p:sp>
      <p:sp>
        <p:nvSpPr>
          <p:cNvPr id="6451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64516" name="Rectangle 3"/>
          <p:cNvSpPr>
            <a:spLocks noGrp="1" noChangeArrowheads="1"/>
          </p:cNvSpPr>
          <p:nvPr>
            <p:ph type="body" idx="1"/>
          </p:nvPr>
        </p:nvSpPr>
        <p:spPr>
          <a:xfrm>
            <a:off x="914692" y="4345643"/>
            <a:ext cx="5027518" cy="411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de-DE"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CF80D05A-15B3-4B74-A64B-D90721B1C6CA}" type="slidenum">
              <a:rPr lang="en-GB" sz="1200" smtClean="0">
                <a:solidFill>
                  <a:schemeClr val="tx1"/>
                </a:solidFill>
                <a:latin typeface="Times New Roman" pitchFamily="18" charset="0"/>
              </a:rPr>
              <a:pPr/>
              <a:t>27</a:t>
            </a:fld>
            <a:endParaRPr lang="en-GB" sz="1200" smtClean="0">
              <a:solidFill>
                <a:schemeClr val="tx1"/>
              </a:solidFill>
              <a:latin typeface="Times New Roman" pitchFamily="18" charset="0"/>
            </a:endParaRPr>
          </a:p>
        </p:txBody>
      </p:sp>
      <p:sp>
        <p:nvSpPr>
          <p:cNvPr id="6451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64516" name="Rectangle 3"/>
          <p:cNvSpPr>
            <a:spLocks noGrp="1" noChangeArrowheads="1"/>
          </p:cNvSpPr>
          <p:nvPr>
            <p:ph type="body" idx="1"/>
          </p:nvPr>
        </p:nvSpPr>
        <p:spPr>
          <a:xfrm>
            <a:off x="914692" y="4345643"/>
            <a:ext cx="5027518" cy="411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de-DE"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D4E44885-7B3C-4924-8B3A-5F7C04BA4A3B}" type="slidenum">
              <a:rPr lang="en-GB" sz="1200" smtClean="0">
                <a:solidFill>
                  <a:schemeClr val="tx1"/>
                </a:solidFill>
                <a:latin typeface="Times New Roman" pitchFamily="18" charset="0"/>
              </a:rPr>
              <a:pPr/>
              <a:t>32</a:t>
            </a:fld>
            <a:endParaRPr lang="en-GB" sz="1200" smtClean="0">
              <a:solidFill>
                <a:schemeClr val="tx1"/>
              </a:solidFill>
              <a:latin typeface="Times New Roman" pitchFamily="18" charset="0"/>
            </a:endParaRPr>
          </a:p>
        </p:txBody>
      </p:sp>
      <p:sp>
        <p:nvSpPr>
          <p:cNvPr id="29699"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29700" name="Rectangle 3"/>
          <p:cNvSpPr>
            <a:spLocks noGrp="1" noChangeArrowheads="1"/>
          </p:cNvSpPr>
          <p:nvPr>
            <p:ph type="body" idx="1"/>
          </p:nvPr>
        </p:nvSpPr>
        <p:spPr>
          <a:xfrm>
            <a:off x="914692" y="4343508"/>
            <a:ext cx="5027518" cy="41150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de-DE"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has </a:t>
            </a:r>
            <a:r>
              <a:rPr lang="en-US" baseline="0" dirty="0" smtClean="0"/>
              <a:t>been recently replaced by the MMR. In this legal provisions we ensure that the institutional arrangements are in place so that both the EU and the MSs have a clear obligation to establish and operate their national systems. All these actors find a common terrain for exchange of opinions and coordination in the Working Group 1 of the CCC.</a:t>
            </a:r>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Similar</a:t>
            </a:r>
            <a:r>
              <a:rPr lang="en-US" baseline="0" dirty="0" smtClean="0"/>
              <a:t> to the national inventories, Article 6 of the MMR establishes the Union Inventory System which aims to ensure the transparency, accuracy, completeness, consistency and comparability of the Union GHG inventory and also it’s timeliness. The MMR mentions specifically the requirement for the system to include a QA/QC </a:t>
            </a:r>
            <a:r>
              <a:rPr lang="en-US" baseline="0" dirty="0" err="1" smtClean="0"/>
              <a:t>Programme</a:t>
            </a:r>
            <a:r>
              <a:rPr lang="en-US" baseline="0" dirty="0" smtClean="0"/>
              <a:t> where the objectives of the system are set out and the QA/QC plan is described and also an procedure for the estimation of missing data to ensure the completeness of the EU inventory. </a:t>
            </a:r>
          </a:p>
          <a:p>
            <a:r>
              <a:rPr lang="en-US" baseline="0" dirty="0" smtClean="0"/>
              <a:t>Additional to the previous MMD, the reviews of the MSs inventories are also envisaged as part of this system in line with the Effort Sharing Decision’s rules. Finally, the MMR empowers the Commission to adopt a delegated act in order to further ensure the covering of the UNFCCC requirements for the Union system.</a:t>
            </a:r>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0D1A0A83-B331-4A38-B48E-7930ED3EC331}" type="slidenum">
              <a:rPr lang="en-GB" sz="1200" smtClean="0">
                <a:solidFill>
                  <a:schemeClr val="tx1"/>
                </a:solidFill>
                <a:latin typeface="Times New Roman" pitchFamily="18" charset="0"/>
              </a:rPr>
              <a:pPr/>
              <a:t>7</a:t>
            </a:fld>
            <a:endParaRPr lang="en-GB" sz="1200" smtClean="0">
              <a:solidFill>
                <a:schemeClr val="tx1"/>
              </a:solidFill>
              <a:latin typeface="Times New Roman" pitchFamily="18" charset="0"/>
            </a:endParaRPr>
          </a:p>
        </p:txBody>
      </p:sp>
      <p:sp>
        <p:nvSpPr>
          <p:cNvPr id="23555" name="Rectangle 2"/>
          <p:cNvSpPr>
            <a:spLocks noGrp="1" noRot="1" noChangeAspect="1" noChangeArrowheads="1" noTextEdit="1"/>
          </p:cNvSpPr>
          <p:nvPr>
            <p:ph type="sldImg"/>
          </p:nvPr>
        </p:nvSpPr>
        <p:spPr>
          <a:xfrm>
            <a:off x="1139825" y="682625"/>
            <a:ext cx="4578350" cy="3433763"/>
          </a:xfrm>
          <a:solidFill>
            <a:srgbClr val="FFFFFF"/>
          </a:solidFill>
          <a:ln/>
        </p:spPr>
      </p:sp>
      <p:sp>
        <p:nvSpPr>
          <p:cNvPr id="23556" name="Rectangle 3"/>
          <p:cNvSpPr>
            <a:spLocks noGrp="1" noChangeArrowheads="1"/>
          </p:cNvSpPr>
          <p:nvPr>
            <p:ph type="body" idx="1"/>
          </p:nvPr>
        </p:nvSpPr>
        <p:spPr>
          <a:xfrm>
            <a:off x="914692" y="4345643"/>
            <a:ext cx="5027518" cy="411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de-DE" dirty="0" smtClean="0"/>
              <a:t>In</a:t>
            </a:r>
            <a:r>
              <a:rPr lang="de-DE" baseline="0" dirty="0" smtClean="0"/>
              <a:t> this slide you may see the institutions that participate in the Union system. The coordinating role in the EU GHG inventory compilation and the implementation of the QA/QC programme is held by the EEA. In this work, we get full support by the ETC who is doing the technical compilation of the inventory and is implementing the QA/QC procedures. The JRC is compiling the information on the Agriculture and LULUCF Sector and Eurostat is providing the information for the Union‘s reference approach and also supports the Qa/QC of the energy sector. Finally DG Clima is responsible for the official submission to the UNFCCC as the single entity with overall responsibility in accordance ith the UN rules.</a:t>
            </a:r>
          </a:p>
          <a:p>
            <a:pPr eaLnBrk="1" hangingPunct="1"/>
            <a:r>
              <a:rPr lang="de-DE" baseline="0" dirty="0" smtClean="0"/>
              <a:t>Finally the 28 Member States are also participating in the system as full consistency between the Union inventory and the total of the MSs national inventories is one of the key objectives. In practical terms, the MS coordinate with their national agencies but at EU level we coordinate with the 28 MSs inventories.</a:t>
            </a:r>
            <a:endParaRPr lang="de-DE"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full picture</a:t>
            </a:r>
            <a:r>
              <a:rPr lang="en-US" baseline="0" dirty="0" smtClean="0"/>
              <a:t> of the inventory system is presented in this slide. As you can see, the EEA and its ETC, the JRC and </a:t>
            </a:r>
            <a:r>
              <a:rPr lang="en-US" baseline="0" dirty="0" err="1" smtClean="0"/>
              <a:t>Eurostat</a:t>
            </a:r>
            <a:r>
              <a:rPr lang="en-US" baseline="0" dirty="0" smtClean="0"/>
              <a:t> are the key actors for the </a:t>
            </a:r>
            <a:r>
              <a:rPr lang="en-US" baseline="0" dirty="0" err="1" smtClean="0"/>
              <a:t>ivnentory</a:t>
            </a:r>
            <a:r>
              <a:rPr lang="en-US" baseline="0" dirty="0" smtClean="0"/>
              <a:t> compilation which is then submitted to the UN. The MSs formally make their submissions to the EU using the EEA’s platforms, whereas all of them meet in the framework of the WG1 to exchange experiences, discuss the improvement of the inventory and evaluate the Union inventory system.</a:t>
            </a:r>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timeliness is a key principle</a:t>
            </a:r>
            <a:r>
              <a:rPr lang="en-US" baseline="0" dirty="0" smtClean="0"/>
              <a:t> for the Union inventory system, a very clear and tight timeframe is in place to ensure that the </a:t>
            </a:r>
            <a:r>
              <a:rPr lang="en-US" baseline="0" dirty="0" err="1" smtClean="0"/>
              <a:t>Eu</a:t>
            </a:r>
            <a:r>
              <a:rPr lang="en-US" baseline="0" dirty="0" smtClean="0"/>
              <a:t> will submit a consistent, complete, accurate, and to the extent possible comparable and transparent inventory as every Party to the KP and to the UN.</a:t>
            </a:r>
          </a:p>
          <a:p>
            <a:r>
              <a:rPr lang="en-US" baseline="0" dirty="0" smtClean="0"/>
              <a:t>MSs submit their preliminary data in January 15 each year, which then undergo the general and sector specific quality checks in conformity with the Union’s QA/QC plan. The outcome of this QA/QC process is provided to the MSs via a web communication tool by the 28</a:t>
            </a:r>
            <a:r>
              <a:rPr lang="en-US" baseline="30000" dirty="0" smtClean="0"/>
              <a:t>th</a:t>
            </a:r>
            <a:r>
              <a:rPr lang="en-US" baseline="0" dirty="0" smtClean="0"/>
              <a:t> of February, together with the Union draft inventory and inventory report. The MS have 15 days to interact and provide their updated estimates and then the EU team follows up the </a:t>
            </a:r>
            <a:r>
              <a:rPr lang="en-US" baseline="0" dirty="0" err="1" smtClean="0"/>
              <a:t>qa</a:t>
            </a:r>
            <a:r>
              <a:rPr lang="en-US" baseline="0" dirty="0" smtClean="0"/>
              <a:t>/qc, performs any gap-filling if required and compiles the full EU NIR. On the 15</a:t>
            </a:r>
            <a:r>
              <a:rPr lang="en-US" baseline="30000" dirty="0" smtClean="0"/>
              <a:t>th</a:t>
            </a:r>
            <a:r>
              <a:rPr lang="en-US" baseline="0" dirty="0" smtClean="0"/>
              <a:t> of April both the EU and the MSs submit to the UNFCCC. In case a MS has to resubmit to the UN, they must provide their estimates by the 8</a:t>
            </a:r>
            <a:r>
              <a:rPr lang="en-US" baseline="30000" dirty="0" smtClean="0"/>
              <a:t>th</a:t>
            </a:r>
            <a:r>
              <a:rPr lang="en-US" baseline="0" dirty="0" smtClean="0"/>
              <a:t> of May to the EU to ensure that the final EU submission is correctly depicting the sum of the MSs inventories. By the end of May, EEA also publishes the final official Union inventory, together with more detailed information about the Union trends.</a:t>
            </a:r>
            <a:endParaRPr lang="en-US" dirty="0"/>
          </a:p>
        </p:txBody>
      </p:sp>
      <p:sp>
        <p:nvSpPr>
          <p:cNvPr id="4" name="Slide Number Placeholder 3"/>
          <p:cNvSpPr>
            <a:spLocks noGrp="1"/>
          </p:cNvSpPr>
          <p:nvPr>
            <p:ph type="sldNum" sz="quarter" idx="10"/>
          </p:nvPr>
        </p:nvSpPr>
        <p:spPr/>
        <p:txBody>
          <a:bodyPr/>
          <a:lstStyle/>
          <a:p>
            <a:fld id="{BBE1F115-86DD-4EBA-9C6D-5452B465A03B}"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846532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4013878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9413" y="0"/>
            <a:ext cx="2159000" cy="58769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0825" y="0"/>
            <a:ext cx="6326188" cy="5876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8670990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50825" y="0"/>
            <a:ext cx="6049963" cy="11604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50825" y="1484313"/>
            <a:ext cx="8637588" cy="4392612"/>
          </a:xfrm>
        </p:spPr>
        <p:txBody>
          <a:bodyPr/>
          <a:lstStyle/>
          <a:p>
            <a:pPr lvl="0"/>
            <a:r>
              <a:rPr lang="en-US" noProof="0" smtClean="0"/>
              <a:t>Click icon to add table</a:t>
            </a:r>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332033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EFE7A151-52A0-4960-823B-1F5F6E9B24D4}" type="slidenum">
              <a:rPr lang="da-DK">
                <a:solidFill>
                  <a:srgbClr val="000000"/>
                </a:solidFill>
              </a:rPr>
              <a:pPr>
                <a:defRPr/>
              </a:pPr>
              <a:t>‹#›</a:t>
            </a:fld>
            <a:endParaRPr lang="da-DK">
              <a:solidFill>
                <a:srgbClr val="000000"/>
              </a:solidFill>
            </a:endParaRPr>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5592529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E1D9ADE-7472-408B-B51C-0EC3981C16B2}" type="slidenum">
              <a:rPr lang="da-DK">
                <a:solidFill>
                  <a:srgbClr val="000000"/>
                </a:solidFill>
              </a:rPr>
              <a:pPr>
                <a:defRPr/>
              </a:pPr>
              <a:t>‹#›</a:t>
            </a:fld>
            <a:endParaRPr lang="da-DK">
              <a:solidFill>
                <a:srgbClr val="000000"/>
              </a:solidFill>
            </a:endParaRPr>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1302788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FB0A3E2F-C3C2-43B8-90FB-0AACD9A78BB0}" type="slidenum">
              <a:rPr lang="da-DK">
                <a:solidFill>
                  <a:srgbClr val="000000"/>
                </a:solidFill>
              </a:rPr>
              <a:pPr>
                <a:defRPr/>
              </a:pPr>
              <a:t>‹#›</a:t>
            </a:fld>
            <a:endParaRPr lang="da-DK">
              <a:solidFill>
                <a:srgbClr val="000000"/>
              </a:solidFill>
            </a:endParaRPr>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094912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0825" y="1484313"/>
            <a:ext cx="42418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5025" y="1484313"/>
            <a:ext cx="42433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F62C4757-0A5B-407E-9C23-BA9CC4C4C2B9}" type="slidenum">
              <a:rPr lang="da-DK">
                <a:solidFill>
                  <a:srgbClr val="000000"/>
                </a:solidFill>
              </a:rPr>
              <a:pPr>
                <a:defRPr/>
              </a:pPr>
              <a:t>‹#›</a:t>
            </a:fld>
            <a:endParaRPr lang="da-DK">
              <a:solidFill>
                <a:srgbClr val="000000"/>
              </a:solidFill>
            </a:endParaRPr>
          </a:p>
        </p:txBody>
      </p:sp>
      <p:sp>
        <p:nvSpPr>
          <p:cNvPr id="7"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7136115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8" name="Rectangle 6"/>
          <p:cNvSpPr>
            <a:spLocks noGrp="1" noChangeArrowheads="1"/>
          </p:cNvSpPr>
          <p:nvPr>
            <p:ph type="sldNum" sz="quarter" idx="11"/>
          </p:nvPr>
        </p:nvSpPr>
        <p:spPr>
          <a:ln/>
        </p:spPr>
        <p:txBody>
          <a:bodyPr/>
          <a:lstStyle>
            <a:lvl1pPr>
              <a:defRPr/>
            </a:lvl1pPr>
          </a:lstStyle>
          <a:p>
            <a:pPr>
              <a:defRPr/>
            </a:pPr>
            <a:fld id="{CFE374FB-E38D-43C2-8A61-6499E1E4A86F}" type="slidenum">
              <a:rPr lang="da-DK">
                <a:solidFill>
                  <a:srgbClr val="000000"/>
                </a:solidFill>
              </a:rPr>
              <a:pPr>
                <a:defRPr/>
              </a:pPr>
              <a:t>‹#›</a:t>
            </a:fld>
            <a:endParaRPr lang="da-DK">
              <a:solidFill>
                <a:srgbClr val="000000"/>
              </a:solidFill>
            </a:endParaRPr>
          </a:p>
        </p:txBody>
      </p:sp>
      <p:sp>
        <p:nvSpPr>
          <p:cNvPr id="9"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5398413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BA02DF0A-EFE3-4C11-B4FE-A2B3D7ECCA59}" type="slidenum">
              <a:rPr lang="da-DK">
                <a:solidFill>
                  <a:srgbClr val="000000"/>
                </a:solidFill>
              </a:rPr>
              <a:pPr>
                <a:defRPr/>
              </a:pPr>
              <a:t>‹#›</a:t>
            </a:fld>
            <a:endParaRPr lang="da-DK">
              <a:solidFill>
                <a:srgbClr val="000000"/>
              </a:solidFill>
            </a:endParaRPr>
          </a:p>
        </p:txBody>
      </p:sp>
      <p:sp>
        <p:nvSpPr>
          <p:cNvPr id="5"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1176852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7CAD5E5C-25E6-4B64-907C-3254AE0DB8AD}" type="slidenum">
              <a:rPr lang="da-DK">
                <a:solidFill>
                  <a:srgbClr val="000000"/>
                </a:solidFill>
              </a:rPr>
              <a:pPr>
                <a:defRPr/>
              </a:pPr>
              <a:t>‹#›</a:t>
            </a:fld>
            <a:endParaRPr lang="da-DK">
              <a:solidFill>
                <a:srgbClr val="000000"/>
              </a:solidFill>
            </a:endParaRPr>
          </a:p>
        </p:txBody>
      </p:sp>
      <p:sp>
        <p:nvSpPr>
          <p:cNvPr id="4"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66491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448694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705AE0D5-75B0-4A9A-8212-06946338A6DD}" type="slidenum">
              <a:rPr lang="da-DK">
                <a:solidFill>
                  <a:srgbClr val="000000"/>
                </a:solidFill>
              </a:rPr>
              <a:pPr>
                <a:defRPr/>
              </a:pPr>
              <a:t>‹#›</a:t>
            </a:fld>
            <a:endParaRPr lang="da-DK">
              <a:solidFill>
                <a:srgbClr val="000000"/>
              </a:solidFill>
            </a:endParaRPr>
          </a:p>
        </p:txBody>
      </p:sp>
      <p:sp>
        <p:nvSpPr>
          <p:cNvPr id="7"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11391207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E09F035F-1CF7-4AC1-8713-890E05D2E126}" type="slidenum">
              <a:rPr lang="da-DK">
                <a:solidFill>
                  <a:srgbClr val="000000"/>
                </a:solidFill>
              </a:rPr>
              <a:pPr>
                <a:defRPr/>
              </a:pPr>
              <a:t>‹#›</a:t>
            </a:fld>
            <a:endParaRPr lang="da-DK">
              <a:solidFill>
                <a:srgbClr val="000000"/>
              </a:solidFill>
            </a:endParaRPr>
          </a:p>
        </p:txBody>
      </p:sp>
      <p:sp>
        <p:nvSpPr>
          <p:cNvPr id="7"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26579330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A7A1634F-C630-4CD8-9DB5-7E7FAE6BDD29}" type="slidenum">
              <a:rPr lang="da-DK">
                <a:solidFill>
                  <a:srgbClr val="000000"/>
                </a:solidFill>
              </a:rPr>
              <a:pPr>
                <a:defRPr/>
              </a:pPr>
              <a:t>‹#›</a:t>
            </a:fld>
            <a:endParaRPr lang="da-DK">
              <a:solidFill>
                <a:srgbClr val="000000"/>
              </a:solidFill>
            </a:endParaRPr>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173041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9413" y="0"/>
            <a:ext cx="2159000" cy="58769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50825" y="0"/>
            <a:ext cx="6326188" cy="58769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9B10DB04-D001-4E2F-A280-3C4B794DDF48}" type="slidenum">
              <a:rPr lang="da-DK">
                <a:solidFill>
                  <a:srgbClr val="000000"/>
                </a:solidFill>
              </a:rPr>
              <a:pPr>
                <a:defRPr/>
              </a:pPr>
              <a:t>‹#›</a:t>
            </a:fld>
            <a:endParaRPr lang="da-DK">
              <a:solidFill>
                <a:srgbClr val="000000"/>
              </a:solidFill>
            </a:endParaRPr>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6172734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50825" y="0"/>
            <a:ext cx="6049963" cy="11604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250825" y="1484313"/>
            <a:ext cx="8637588" cy="4392612"/>
          </a:xfrm>
        </p:spPr>
        <p:txBody>
          <a:bodyPr/>
          <a:lstStyle/>
          <a:p>
            <a:pPr lvl="0"/>
            <a:r>
              <a:rPr lang="en-US" noProof="0" smtClean="0"/>
              <a:t>Click icon to add table</a:t>
            </a:r>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840DC697-AD20-4FF9-A814-241D4F7F9273}" type="slidenum">
              <a:rPr lang="da-DK">
                <a:solidFill>
                  <a:srgbClr val="000000"/>
                </a:solidFill>
              </a:rPr>
              <a:pPr>
                <a:defRPr/>
              </a:pPr>
              <a:t>‹#›</a:t>
            </a:fld>
            <a:endParaRPr lang="da-DK">
              <a:solidFill>
                <a:srgbClr val="000000"/>
              </a:solidFill>
            </a:endParaRPr>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4139932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5"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6"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300641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50825" y="1484313"/>
            <a:ext cx="4241800"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5025" y="1484313"/>
            <a:ext cx="42433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7"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26353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8"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9"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1707123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4"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5"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041512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3"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4"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1142425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7"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2059782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a-DK">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fld id="{9877CB0E-DC99-4B36-A07F-96769E06D517}" type="slidenum">
              <a:rPr lang="en-GB" smtClean="0"/>
              <a:pPr/>
              <a:t>‹#›</a:t>
            </a:fld>
            <a:endParaRPr lang="en-GB"/>
          </a:p>
        </p:txBody>
      </p:sp>
      <p:sp>
        <p:nvSpPr>
          <p:cNvPr id="7" name="Rectangle 5"/>
          <p:cNvSpPr>
            <a:spLocks noGrp="1" noChangeArrowheads="1"/>
          </p:cNvSpPr>
          <p:nvPr>
            <p:ph type="ftr" sz="quarter" idx="12"/>
          </p:nvPr>
        </p:nvSpPr>
        <p:spPr>
          <a:ln/>
        </p:spPr>
        <p:txBody>
          <a:bodyPr/>
          <a:lstStyle>
            <a:lvl1pPr>
              <a:defRPr/>
            </a:lvl1pPr>
          </a:lstStyle>
          <a:p>
            <a:pPr>
              <a:defRPr/>
            </a:pPr>
            <a:endParaRPr lang="en-GB">
              <a:solidFill>
                <a:srgbClr val="000000"/>
              </a:solidFill>
            </a:endParaRPr>
          </a:p>
        </p:txBody>
      </p:sp>
    </p:spTree>
    <p:extLst>
      <p:ext uri="{BB962C8B-B14F-4D97-AF65-F5344CB8AC3E}">
        <p14:creationId xmlns:p14="http://schemas.microsoft.com/office/powerpoint/2010/main" val="3760033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0"/>
            <a:ext cx="6049963" cy="1160463"/>
          </a:xfrm>
          <a:prstGeom prst="rect">
            <a:avLst/>
          </a:prstGeom>
          <a:solidFill>
            <a:srgbClr val="B4CB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8000" tIns="0" rIns="0" bIns="36000" numCol="1" anchor="b" anchorCtr="0" compatLnSpc="1">
            <a:prstTxWarp prst="textNoShape">
              <a:avLst/>
            </a:prstTxWarp>
          </a:bodyPr>
          <a:lstStyle/>
          <a:p>
            <a:pPr lvl="0"/>
            <a:r>
              <a:rPr lang="da-DK" smtClean="0"/>
              <a:t>Klik for at redigere titeltypografi i masteren</a:t>
            </a:r>
          </a:p>
        </p:txBody>
      </p:sp>
      <p:sp>
        <p:nvSpPr>
          <p:cNvPr id="1027" name="Rectangle 3"/>
          <p:cNvSpPr>
            <a:spLocks noGrp="1" noChangeArrowheads="1"/>
          </p:cNvSpPr>
          <p:nvPr>
            <p:ph type="body" idx="1"/>
          </p:nvPr>
        </p:nvSpPr>
        <p:spPr bwMode="auto">
          <a:xfrm>
            <a:off x="250825" y="1484313"/>
            <a:ext cx="8637588"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0" tIns="0" rIns="0" bIns="0" numCol="1" anchor="t" anchorCtr="0" compatLnSpc="1">
            <a:prstTxWarp prst="textNoShape">
              <a:avLst/>
            </a:prstTxWarp>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1028" name="Rectangle 4"/>
          <p:cNvSpPr>
            <a:spLocks noGrp="1" noChangeArrowheads="1"/>
          </p:cNvSpPr>
          <p:nvPr>
            <p:ph type="dt" sz="half" idx="2"/>
          </p:nvPr>
        </p:nvSpPr>
        <p:spPr bwMode="auto">
          <a:xfrm>
            <a:off x="4211638" y="6245225"/>
            <a:ext cx="2133600" cy="4762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100000"/>
              </a:lnSpc>
              <a:spcBef>
                <a:spcPct val="0"/>
              </a:spcBef>
              <a:buClrTx/>
              <a:buFontTx/>
              <a:buNone/>
              <a:defRPr sz="1200">
                <a:latin typeface="+mn-lt"/>
              </a:defRPr>
            </a:lvl1pPr>
          </a:lstStyle>
          <a:p>
            <a:pPr fontAlgn="base">
              <a:spcAft>
                <a:spcPct val="0"/>
              </a:spcAft>
              <a:defRPr/>
            </a:pPr>
            <a:endParaRPr lang="da-DK">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FontTx/>
              <a:buNone/>
              <a:defRPr sz="1200">
                <a:latin typeface="Arial Unicode MS" pitchFamily="34" charset="-128"/>
              </a:defRPr>
            </a:lvl1pPr>
          </a:lstStyle>
          <a:p>
            <a:fld id="{9877CB0E-DC99-4B36-A07F-96769E06D517}" type="slidenum">
              <a:rPr lang="en-GB" smtClean="0"/>
              <a:pPr/>
              <a:t>‹#›</a:t>
            </a:fld>
            <a:endParaRPr lang="en-GB"/>
          </a:p>
        </p:txBody>
      </p:sp>
      <p:pic>
        <p:nvPicPr>
          <p:cNvPr id="2" name="Picture 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756400" y="6267450"/>
            <a:ext cx="213201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9"/>
          <p:cNvSpPr>
            <a:spLocks noChangeShapeType="1"/>
          </p:cNvSpPr>
          <p:nvPr/>
        </p:nvSpPr>
        <p:spPr bwMode="auto">
          <a:xfrm>
            <a:off x="250825" y="1243013"/>
            <a:ext cx="86375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lnSpc>
                <a:spcPct val="90000"/>
              </a:lnSpc>
              <a:spcBef>
                <a:spcPct val="20000"/>
              </a:spcBef>
              <a:spcAft>
                <a:spcPct val="0"/>
              </a:spcAft>
              <a:buClr>
                <a:srgbClr val="B4CB4C"/>
              </a:buClr>
              <a:buFontTx/>
              <a:buChar char="•"/>
            </a:pPr>
            <a:endParaRPr lang="en-GB">
              <a:solidFill>
                <a:srgbClr val="000000"/>
              </a:solidFill>
              <a:latin typeface="Cambria" pitchFamily="18" charset="0"/>
            </a:endParaRPr>
          </a:p>
        </p:txBody>
      </p:sp>
      <p:sp>
        <p:nvSpPr>
          <p:cNvPr id="1032" name="Line 10"/>
          <p:cNvSpPr>
            <a:spLocks noChangeShapeType="1"/>
          </p:cNvSpPr>
          <p:nvPr/>
        </p:nvSpPr>
        <p:spPr bwMode="auto">
          <a:xfrm>
            <a:off x="250825" y="6116638"/>
            <a:ext cx="86375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lnSpc>
                <a:spcPct val="90000"/>
              </a:lnSpc>
              <a:spcBef>
                <a:spcPct val="20000"/>
              </a:spcBef>
              <a:spcAft>
                <a:spcPct val="0"/>
              </a:spcAft>
              <a:buClr>
                <a:srgbClr val="B4CB4C"/>
              </a:buClr>
              <a:buFontTx/>
              <a:buChar char="•"/>
            </a:pPr>
            <a:endParaRPr lang="en-GB">
              <a:solidFill>
                <a:srgbClr val="000000"/>
              </a:solidFill>
              <a:latin typeface="Cambria" pitchFamily="18" charset="0"/>
            </a:endParaRPr>
          </a:p>
        </p:txBody>
      </p:sp>
      <p:sp>
        <p:nvSpPr>
          <p:cNvPr id="1029" name="Rectangle 5"/>
          <p:cNvSpPr>
            <a:spLocks noGrp="1" noChangeArrowheads="1"/>
          </p:cNvSpPr>
          <p:nvPr>
            <p:ph type="ftr" sz="quarter" idx="3"/>
          </p:nvPr>
        </p:nvSpPr>
        <p:spPr bwMode="auto">
          <a:xfrm>
            <a:off x="250825" y="6237288"/>
            <a:ext cx="3744913" cy="4762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100000"/>
              </a:lnSpc>
              <a:spcBef>
                <a:spcPct val="0"/>
              </a:spcBef>
              <a:buClrTx/>
              <a:buFontTx/>
              <a:buNone/>
              <a:defRPr sz="1100" i="1">
                <a:latin typeface="Arial" charset="0"/>
              </a:defRPr>
            </a:lvl1pPr>
          </a:lstStyle>
          <a:p>
            <a:pPr fontAlgn="base">
              <a:spcAft>
                <a:spcPct val="0"/>
              </a:spcAft>
              <a:defRPr/>
            </a:pPr>
            <a:endParaRPr lang="en-GB">
              <a:solidFill>
                <a:srgbClr val="000000"/>
              </a:solidFill>
            </a:endParaRPr>
          </a:p>
        </p:txBody>
      </p:sp>
    </p:spTree>
    <p:extLst>
      <p:ext uri="{BB962C8B-B14F-4D97-AF65-F5344CB8AC3E}">
        <p14:creationId xmlns:p14="http://schemas.microsoft.com/office/powerpoint/2010/main" val="338537179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charset="0"/>
        </a:defRPr>
      </a:lvl2pPr>
      <a:lvl3pPr algn="l" rtl="0" eaLnBrk="1" fontAlgn="base" hangingPunct="1">
        <a:spcBef>
          <a:spcPct val="0"/>
        </a:spcBef>
        <a:spcAft>
          <a:spcPct val="0"/>
        </a:spcAft>
        <a:defRPr sz="2400">
          <a:solidFill>
            <a:schemeClr val="bg1"/>
          </a:solidFill>
          <a:latin typeface="Arial" charset="0"/>
        </a:defRPr>
      </a:lvl3pPr>
      <a:lvl4pPr algn="l" rtl="0" eaLnBrk="1" fontAlgn="base" hangingPunct="1">
        <a:spcBef>
          <a:spcPct val="0"/>
        </a:spcBef>
        <a:spcAft>
          <a:spcPct val="0"/>
        </a:spcAft>
        <a:defRPr sz="2400">
          <a:solidFill>
            <a:schemeClr val="bg1"/>
          </a:solidFill>
          <a:latin typeface="Arial" charset="0"/>
        </a:defRPr>
      </a:lvl4pPr>
      <a:lvl5pPr algn="l" rtl="0" eaLnBrk="1" fontAlgn="base" hangingPunct="1">
        <a:spcBef>
          <a:spcPct val="0"/>
        </a:spcBef>
        <a:spcAft>
          <a:spcPct val="0"/>
        </a:spcAft>
        <a:defRPr sz="2400">
          <a:solidFill>
            <a:schemeClr val="bg1"/>
          </a:solidFill>
          <a:latin typeface="Arial" charset="0"/>
        </a:defRPr>
      </a:lvl5pPr>
      <a:lvl6pPr marL="457200" algn="l" rtl="0" eaLnBrk="1" fontAlgn="base" hangingPunct="1">
        <a:spcBef>
          <a:spcPct val="0"/>
        </a:spcBef>
        <a:spcAft>
          <a:spcPct val="0"/>
        </a:spcAft>
        <a:defRPr sz="2400">
          <a:solidFill>
            <a:schemeClr val="bg1"/>
          </a:solidFill>
          <a:latin typeface="Arial" charset="0"/>
        </a:defRPr>
      </a:lvl6pPr>
      <a:lvl7pPr marL="914400" algn="l" rtl="0" eaLnBrk="1" fontAlgn="base" hangingPunct="1">
        <a:spcBef>
          <a:spcPct val="0"/>
        </a:spcBef>
        <a:spcAft>
          <a:spcPct val="0"/>
        </a:spcAft>
        <a:defRPr sz="2400">
          <a:solidFill>
            <a:schemeClr val="bg1"/>
          </a:solidFill>
          <a:latin typeface="Arial" charset="0"/>
        </a:defRPr>
      </a:lvl7pPr>
      <a:lvl8pPr marL="1371600" algn="l" rtl="0" eaLnBrk="1" fontAlgn="base" hangingPunct="1">
        <a:spcBef>
          <a:spcPct val="0"/>
        </a:spcBef>
        <a:spcAft>
          <a:spcPct val="0"/>
        </a:spcAft>
        <a:defRPr sz="2400">
          <a:solidFill>
            <a:schemeClr val="bg1"/>
          </a:solidFill>
          <a:latin typeface="Arial" charset="0"/>
        </a:defRPr>
      </a:lvl8pPr>
      <a:lvl9pPr marL="1828800" algn="l" rtl="0" eaLnBrk="1" fontAlgn="base" hangingPunct="1">
        <a:spcBef>
          <a:spcPct val="0"/>
        </a:spcBef>
        <a:spcAft>
          <a:spcPct val="0"/>
        </a:spcAft>
        <a:defRPr sz="2400">
          <a:solidFill>
            <a:schemeClr val="bg1"/>
          </a:solidFill>
          <a:latin typeface="Arial" charset="0"/>
        </a:defRPr>
      </a:lvl9pPr>
    </p:titleStyle>
    <p:bodyStyle>
      <a:lvl1pPr marL="342900" indent="-342900" algn="l" rtl="0" eaLnBrk="1" fontAlgn="base" hangingPunct="1">
        <a:spcBef>
          <a:spcPct val="20000"/>
        </a:spcBef>
        <a:spcAft>
          <a:spcPct val="0"/>
        </a:spcAft>
        <a:buClr>
          <a:srgbClr val="B4CB4C"/>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rgbClr val="B4CB4C"/>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Clr>
          <a:srgbClr val="B4CB4C"/>
        </a:buClr>
        <a:buChar char="•"/>
        <a:defRPr sz="2400">
          <a:solidFill>
            <a:schemeClr val="tx1"/>
          </a:solidFill>
          <a:latin typeface="+mn-lt"/>
        </a:defRPr>
      </a:lvl3pPr>
      <a:lvl4pPr marL="1600200" indent="-228600" algn="l" rtl="0" eaLnBrk="1" fontAlgn="base" hangingPunct="1">
        <a:spcBef>
          <a:spcPct val="20000"/>
        </a:spcBef>
        <a:spcAft>
          <a:spcPct val="0"/>
        </a:spcAft>
        <a:buClr>
          <a:srgbClr val="B4CB4C"/>
        </a:buClr>
        <a:buChar char="•"/>
        <a:defRPr sz="2000">
          <a:solidFill>
            <a:schemeClr val="tx1"/>
          </a:solidFill>
          <a:latin typeface="+mn-lt"/>
        </a:defRPr>
      </a:lvl4pPr>
      <a:lvl5pPr marL="2057400" indent="-228600" algn="l" rtl="0" eaLnBrk="1" fontAlgn="base" hangingPunct="1">
        <a:spcBef>
          <a:spcPct val="20000"/>
        </a:spcBef>
        <a:spcAft>
          <a:spcPct val="0"/>
        </a:spcAft>
        <a:buClr>
          <a:srgbClr val="B4CB4C"/>
        </a:buClr>
        <a:buChar char="•"/>
        <a:defRPr sz="2000">
          <a:solidFill>
            <a:schemeClr val="tx1"/>
          </a:solidFill>
          <a:latin typeface="+mn-lt"/>
        </a:defRPr>
      </a:lvl5pPr>
      <a:lvl6pPr marL="2514600" indent="-228600" algn="l" rtl="0" eaLnBrk="1" fontAlgn="base" hangingPunct="1">
        <a:spcBef>
          <a:spcPct val="20000"/>
        </a:spcBef>
        <a:spcAft>
          <a:spcPct val="0"/>
        </a:spcAft>
        <a:buClr>
          <a:srgbClr val="B4CB4C"/>
        </a:buClr>
        <a:buChar char="•"/>
        <a:defRPr sz="2000">
          <a:solidFill>
            <a:schemeClr val="tx1"/>
          </a:solidFill>
          <a:latin typeface="+mn-lt"/>
        </a:defRPr>
      </a:lvl6pPr>
      <a:lvl7pPr marL="2971800" indent="-228600" algn="l" rtl="0" eaLnBrk="1" fontAlgn="base" hangingPunct="1">
        <a:spcBef>
          <a:spcPct val="20000"/>
        </a:spcBef>
        <a:spcAft>
          <a:spcPct val="0"/>
        </a:spcAft>
        <a:buClr>
          <a:srgbClr val="B4CB4C"/>
        </a:buClr>
        <a:buChar char="•"/>
        <a:defRPr sz="2000">
          <a:solidFill>
            <a:schemeClr val="tx1"/>
          </a:solidFill>
          <a:latin typeface="+mn-lt"/>
        </a:defRPr>
      </a:lvl7pPr>
      <a:lvl8pPr marL="3429000" indent="-228600" algn="l" rtl="0" eaLnBrk="1" fontAlgn="base" hangingPunct="1">
        <a:spcBef>
          <a:spcPct val="20000"/>
        </a:spcBef>
        <a:spcAft>
          <a:spcPct val="0"/>
        </a:spcAft>
        <a:buClr>
          <a:srgbClr val="B4CB4C"/>
        </a:buClr>
        <a:buChar char="•"/>
        <a:defRPr sz="2000">
          <a:solidFill>
            <a:schemeClr val="tx1"/>
          </a:solidFill>
          <a:latin typeface="+mn-lt"/>
        </a:defRPr>
      </a:lvl8pPr>
      <a:lvl9pPr marL="3886200" indent="-228600" algn="l" rtl="0" eaLnBrk="1" fontAlgn="base" hangingPunct="1">
        <a:spcBef>
          <a:spcPct val="20000"/>
        </a:spcBef>
        <a:spcAft>
          <a:spcPct val="0"/>
        </a:spcAft>
        <a:buClr>
          <a:srgbClr val="B4CB4C"/>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0"/>
            <a:ext cx="6049963" cy="1160463"/>
          </a:xfrm>
          <a:prstGeom prst="rect">
            <a:avLst/>
          </a:prstGeom>
          <a:solidFill>
            <a:srgbClr val="B4CB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8000" tIns="0" rIns="0" bIns="36000" numCol="1" anchor="b" anchorCtr="0" compatLnSpc="1">
            <a:prstTxWarp prst="textNoShape">
              <a:avLst/>
            </a:prstTxWarp>
          </a:bodyPr>
          <a:lstStyle/>
          <a:p>
            <a:pPr lvl="0"/>
            <a:r>
              <a:rPr lang="da-DK" smtClean="0"/>
              <a:t>Klik for at redigere titeltypografi i masteren</a:t>
            </a:r>
          </a:p>
        </p:txBody>
      </p:sp>
      <p:sp>
        <p:nvSpPr>
          <p:cNvPr id="1027" name="Rectangle 3"/>
          <p:cNvSpPr>
            <a:spLocks noGrp="1" noChangeArrowheads="1"/>
          </p:cNvSpPr>
          <p:nvPr>
            <p:ph type="body" idx="1"/>
          </p:nvPr>
        </p:nvSpPr>
        <p:spPr bwMode="auto">
          <a:xfrm>
            <a:off x="250825" y="1484313"/>
            <a:ext cx="8637588"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0" tIns="0" rIns="0" bIns="0" numCol="1" anchor="t" anchorCtr="0" compatLnSpc="1">
            <a:prstTxWarp prst="textNoShape">
              <a:avLst/>
            </a:prstTxWarp>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1028" name="Rectangle 4"/>
          <p:cNvSpPr>
            <a:spLocks noGrp="1" noChangeArrowheads="1"/>
          </p:cNvSpPr>
          <p:nvPr>
            <p:ph type="dt" sz="half" idx="2"/>
          </p:nvPr>
        </p:nvSpPr>
        <p:spPr bwMode="auto">
          <a:xfrm>
            <a:off x="4211638" y="6245225"/>
            <a:ext cx="2133600" cy="4762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100000"/>
              </a:lnSpc>
              <a:spcBef>
                <a:spcPct val="0"/>
              </a:spcBef>
              <a:buClrTx/>
              <a:buFontTx/>
              <a:buNone/>
              <a:defRPr sz="1200">
                <a:latin typeface="+mn-lt"/>
              </a:defRPr>
            </a:lvl1pPr>
          </a:lstStyle>
          <a:p>
            <a:pPr fontAlgn="base">
              <a:spcAft>
                <a:spcPct val="0"/>
              </a:spcAft>
              <a:defRPr/>
            </a:pPr>
            <a:endParaRPr lang="da-DK">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FontTx/>
              <a:buNone/>
              <a:defRPr sz="1200">
                <a:latin typeface="Arial Unicode MS" pitchFamily="34" charset="-128"/>
              </a:defRPr>
            </a:lvl1pPr>
          </a:lstStyle>
          <a:p>
            <a:pPr fontAlgn="base">
              <a:spcAft>
                <a:spcPct val="0"/>
              </a:spcAft>
              <a:defRPr/>
            </a:pPr>
            <a:fld id="{309E55AC-5D91-426C-8AD5-D9B7709F0DFC}" type="slidenum">
              <a:rPr lang="da-DK">
                <a:solidFill>
                  <a:srgbClr val="000000"/>
                </a:solidFill>
              </a:rPr>
              <a:pPr fontAlgn="base">
                <a:spcAft>
                  <a:spcPct val="0"/>
                </a:spcAft>
                <a:defRPr/>
              </a:pPr>
              <a:t>‹#›</a:t>
            </a:fld>
            <a:endParaRPr lang="da-DK">
              <a:solidFill>
                <a:srgbClr val="000000"/>
              </a:solidFill>
            </a:endParaRPr>
          </a:p>
        </p:txBody>
      </p:sp>
      <p:pic>
        <p:nvPicPr>
          <p:cNvPr id="2" name="Picture 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756400" y="6267450"/>
            <a:ext cx="213201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9"/>
          <p:cNvSpPr>
            <a:spLocks noChangeShapeType="1"/>
          </p:cNvSpPr>
          <p:nvPr/>
        </p:nvSpPr>
        <p:spPr bwMode="auto">
          <a:xfrm>
            <a:off x="250825" y="1243013"/>
            <a:ext cx="86375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lnSpc>
                <a:spcPct val="90000"/>
              </a:lnSpc>
              <a:spcBef>
                <a:spcPct val="20000"/>
              </a:spcBef>
              <a:spcAft>
                <a:spcPct val="0"/>
              </a:spcAft>
              <a:buClr>
                <a:srgbClr val="B4CB4C"/>
              </a:buClr>
              <a:buFontTx/>
              <a:buChar char="•"/>
            </a:pPr>
            <a:endParaRPr lang="en-GB">
              <a:solidFill>
                <a:srgbClr val="000000"/>
              </a:solidFill>
              <a:latin typeface="Cambria" pitchFamily="18" charset="0"/>
            </a:endParaRPr>
          </a:p>
        </p:txBody>
      </p:sp>
      <p:sp>
        <p:nvSpPr>
          <p:cNvPr id="1032" name="Line 10"/>
          <p:cNvSpPr>
            <a:spLocks noChangeShapeType="1"/>
          </p:cNvSpPr>
          <p:nvPr/>
        </p:nvSpPr>
        <p:spPr bwMode="auto">
          <a:xfrm>
            <a:off x="250825" y="6116638"/>
            <a:ext cx="86375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lnSpc>
                <a:spcPct val="90000"/>
              </a:lnSpc>
              <a:spcBef>
                <a:spcPct val="20000"/>
              </a:spcBef>
              <a:spcAft>
                <a:spcPct val="0"/>
              </a:spcAft>
              <a:buClr>
                <a:srgbClr val="B4CB4C"/>
              </a:buClr>
              <a:buFontTx/>
              <a:buChar char="•"/>
            </a:pPr>
            <a:endParaRPr lang="en-GB">
              <a:solidFill>
                <a:srgbClr val="000000"/>
              </a:solidFill>
              <a:latin typeface="Cambria" pitchFamily="18" charset="0"/>
            </a:endParaRPr>
          </a:p>
        </p:txBody>
      </p:sp>
      <p:sp>
        <p:nvSpPr>
          <p:cNvPr id="1029" name="Rectangle 5"/>
          <p:cNvSpPr>
            <a:spLocks noGrp="1" noChangeArrowheads="1"/>
          </p:cNvSpPr>
          <p:nvPr>
            <p:ph type="ftr" sz="quarter" idx="3"/>
          </p:nvPr>
        </p:nvSpPr>
        <p:spPr bwMode="auto">
          <a:xfrm>
            <a:off x="250825" y="6237288"/>
            <a:ext cx="3744913" cy="4762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100000"/>
              </a:lnSpc>
              <a:spcBef>
                <a:spcPct val="0"/>
              </a:spcBef>
              <a:buClrTx/>
              <a:buFontTx/>
              <a:buNone/>
              <a:defRPr sz="1100" i="1">
                <a:latin typeface="Arial" charset="0"/>
              </a:defRPr>
            </a:lvl1pPr>
          </a:lstStyle>
          <a:p>
            <a:pPr fontAlgn="base">
              <a:spcAft>
                <a:spcPct val="0"/>
              </a:spcAft>
              <a:defRPr/>
            </a:pPr>
            <a:endParaRPr lang="en-GB">
              <a:solidFill>
                <a:srgbClr val="000000"/>
              </a:solidFill>
            </a:endParaRPr>
          </a:p>
        </p:txBody>
      </p:sp>
    </p:spTree>
    <p:extLst>
      <p:ext uri="{BB962C8B-B14F-4D97-AF65-F5344CB8AC3E}">
        <p14:creationId xmlns:p14="http://schemas.microsoft.com/office/powerpoint/2010/main" val="336827006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sldNum="0" hdr="0" dt="0"/>
  <p:txStyles>
    <p:title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charset="0"/>
        </a:defRPr>
      </a:lvl2pPr>
      <a:lvl3pPr algn="l" rtl="0" eaLnBrk="1" fontAlgn="base" hangingPunct="1">
        <a:spcBef>
          <a:spcPct val="0"/>
        </a:spcBef>
        <a:spcAft>
          <a:spcPct val="0"/>
        </a:spcAft>
        <a:defRPr sz="2400">
          <a:solidFill>
            <a:schemeClr val="bg1"/>
          </a:solidFill>
          <a:latin typeface="Arial" charset="0"/>
        </a:defRPr>
      </a:lvl3pPr>
      <a:lvl4pPr algn="l" rtl="0" eaLnBrk="1" fontAlgn="base" hangingPunct="1">
        <a:spcBef>
          <a:spcPct val="0"/>
        </a:spcBef>
        <a:spcAft>
          <a:spcPct val="0"/>
        </a:spcAft>
        <a:defRPr sz="2400">
          <a:solidFill>
            <a:schemeClr val="bg1"/>
          </a:solidFill>
          <a:latin typeface="Arial" charset="0"/>
        </a:defRPr>
      </a:lvl4pPr>
      <a:lvl5pPr algn="l" rtl="0" eaLnBrk="1" fontAlgn="base" hangingPunct="1">
        <a:spcBef>
          <a:spcPct val="0"/>
        </a:spcBef>
        <a:spcAft>
          <a:spcPct val="0"/>
        </a:spcAft>
        <a:defRPr sz="2400">
          <a:solidFill>
            <a:schemeClr val="bg1"/>
          </a:solidFill>
          <a:latin typeface="Arial" charset="0"/>
        </a:defRPr>
      </a:lvl5pPr>
      <a:lvl6pPr marL="457200" algn="l" rtl="0" eaLnBrk="1" fontAlgn="base" hangingPunct="1">
        <a:spcBef>
          <a:spcPct val="0"/>
        </a:spcBef>
        <a:spcAft>
          <a:spcPct val="0"/>
        </a:spcAft>
        <a:defRPr sz="2400">
          <a:solidFill>
            <a:schemeClr val="bg1"/>
          </a:solidFill>
          <a:latin typeface="Arial" charset="0"/>
        </a:defRPr>
      </a:lvl6pPr>
      <a:lvl7pPr marL="914400" algn="l" rtl="0" eaLnBrk="1" fontAlgn="base" hangingPunct="1">
        <a:spcBef>
          <a:spcPct val="0"/>
        </a:spcBef>
        <a:spcAft>
          <a:spcPct val="0"/>
        </a:spcAft>
        <a:defRPr sz="2400">
          <a:solidFill>
            <a:schemeClr val="bg1"/>
          </a:solidFill>
          <a:latin typeface="Arial" charset="0"/>
        </a:defRPr>
      </a:lvl7pPr>
      <a:lvl8pPr marL="1371600" algn="l" rtl="0" eaLnBrk="1" fontAlgn="base" hangingPunct="1">
        <a:spcBef>
          <a:spcPct val="0"/>
        </a:spcBef>
        <a:spcAft>
          <a:spcPct val="0"/>
        </a:spcAft>
        <a:defRPr sz="2400">
          <a:solidFill>
            <a:schemeClr val="bg1"/>
          </a:solidFill>
          <a:latin typeface="Arial" charset="0"/>
        </a:defRPr>
      </a:lvl8pPr>
      <a:lvl9pPr marL="1828800" algn="l" rtl="0" eaLnBrk="1" fontAlgn="base" hangingPunct="1">
        <a:spcBef>
          <a:spcPct val="0"/>
        </a:spcBef>
        <a:spcAft>
          <a:spcPct val="0"/>
        </a:spcAft>
        <a:defRPr sz="2400">
          <a:solidFill>
            <a:schemeClr val="bg1"/>
          </a:solidFill>
          <a:latin typeface="Arial" charset="0"/>
        </a:defRPr>
      </a:lvl9pPr>
    </p:titleStyle>
    <p:bodyStyle>
      <a:lvl1pPr marL="342900" indent="-342900" algn="l" rtl="0" eaLnBrk="1" fontAlgn="base" hangingPunct="1">
        <a:spcBef>
          <a:spcPct val="20000"/>
        </a:spcBef>
        <a:spcAft>
          <a:spcPct val="0"/>
        </a:spcAft>
        <a:buClr>
          <a:srgbClr val="B4CB4C"/>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rgbClr val="B4CB4C"/>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Clr>
          <a:srgbClr val="B4CB4C"/>
        </a:buClr>
        <a:buChar char="•"/>
        <a:defRPr sz="2400">
          <a:solidFill>
            <a:schemeClr val="tx1"/>
          </a:solidFill>
          <a:latin typeface="+mn-lt"/>
        </a:defRPr>
      </a:lvl3pPr>
      <a:lvl4pPr marL="1600200" indent="-228600" algn="l" rtl="0" eaLnBrk="1" fontAlgn="base" hangingPunct="1">
        <a:spcBef>
          <a:spcPct val="20000"/>
        </a:spcBef>
        <a:spcAft>
          <a:spcPct val="0"/>
        </a:spcAft>
        <a:buClr>
          <a:srgbClr val="B4CB4C"/>
        </a:buClr>
        <a:buChar char="•"/>
        <a:defRPr sz="2000">
          <a:solidFill>
            <a:schemeClr val="tx1"/>
          </a:solidFill>
          <a:latin typeface="+mn-lt"/>
        </a:defRPr>
      </a:lvl4pPr>
      <a:lvl5pPr marL="2057400" indent="-228600" algn="l" rtl="0" eaLnBrk="1" fontAlgn="base" hangingPunct="1">
        <a:spcBef>
          <a:spcPct val="20000"/>
        </a:spcBef>
        <a:spcAft>
          <a:spcPct val="0"/>
        </a:spcAft>
        <a:buClr>
          <a:srgbClr val="B4CB4C"/>
        </a:buClr>
        <a:buChar char="•"/>
        <a:defRPr sz="2000">
          <a:solidFill>
            <a:schemeClr val="tx1"/>
          </a:solidFill>
          <a:latin typeface="+mn-lt"/>
        </a:defRPr>
      </a:lvl5pPr>
      <a:lvl6pPr marL="2514600" indent="-228600" algn="l" rtl="0" eaLnBrk="1" fontAlgn="base" hangingPunct="1">
        <a:spcBef>
          <a:spcPct val="20000"/>
        </a:spcBef>
        <a:spcAft>
          <a:spcPct val="0"/>
        </a:spcAft>
        <a:buClr>
          <a:srgbClr val="B4CB4C"/>
        </a:buClr>
        <a:buChar char="•"/>
        <a:defRPr sz="2000">
          <a:solidFill>
            <a:schemeClr val="tx1"/>
          </a:solidFill>
          <a:latin typeface="+mn-lt"/>
        </a:defRPr>
      </a:lvl6pPr>
      <a:lvl7pPr marL="2971800" indent="-228600" algn="l" rtl="0" eaLnBrk="1" fontAlgn="base" hangingPunct="1">
        <a:spcBef>
          <a:spcPct val="20000"/>
        </a:spcBef>
        <a:spcAft>
          <a:spcPct val="0"/>
        </a:spcAft>
        <a:buClr>
          <a:srgbClr val="B4CB4C"/>
        </a:buClr>
        <a:buChar char="•"/>
        <a:defRPr sz="2000">
          <a:solidFill>
            <a:schemeClr val="tx1"/>
          </a:solidFill>
          <a:latin typeface="+mn-lt"/>
        </a:defRPr>
      </a:lvl7pPr>
      <a:lvl8pPr marL="3429000" indent="-228600" algn="l" rtl="0" eaLnBrk="1" fontAlgn="base" hangingPunct="1">
        <a:spcBef>
          <a:spcPct val="20000"/>
        </a:spcBef>
        <a:spcAft>
          <a:spcPct val="0"/>
        </a:spcAft>
        <a:buClr>
          <a:srgbClr val="B4CB4C"/>
        </a:buClr>
        <a:buChar char="•"/>
        <a:defRPr sz="2000">
          <a:solidFill>
            <a:schemeClr val="tx1"/>
          </a:solidFill>
          <a:latin typeface="+mn-lt"/>
        </a:defRPr>
      </a:lvl8pPr>
      <a:lvl9pPr marL="3886200" indent="-228600" algn="l" rtl="0" eaLnBrk="1" fontAlgn="base" hangingPunct="1">
        <a:spcBef>
          <a:spcPct val="20000"/>
        </a:spcBef>
        <a:spcAft>
          <a:spcPct val="0"/>
        </a:spcAft>
        <a:buClr>
          <a:srgbClr val="B4CB4C"/>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ec.europa.eu/clima/policies/g-gas/monitoring/docs/swd_2013_308_en.pdf"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ebdab1.umweltbundesamt.at/QAQC_Communication_Tool/"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hyperlink" Target="http://forum.eionet.europa.eu/etc-acm-consortium/library/subvention-2013/task-deliveries-ip2013-3/1311-eu-data-capture-ghg-and-inventory-report/c.-final-versions-approved-eea/index_html"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cdr.eionet.europa.eu/gb/eu/ghgmm/envuwwkuw"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forum.eionet.europa.eu/etc-acm-consortium/library/subvention-2013/task-deliveries-ip2013-3/1311-eu-data-capture-ghg-and-inventory-report/eea-checks-crf-data-20130123"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forum.eionet.europa.eu/etc-acm-consortium/library/subvention-2013/task-deliveries-ip2013-3/1311-eu-data-capture-ghg-and-inventory-report/eea-checks-crf-data-20130415"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eea.europa.eu/data-and-maps/indicators/greenhouse-gas-emission-trends/greenhouse-gas-emission-trends-assessment-5" TargetMode="External"/><Relationship Id="rId2" Type="http://schemas.openxmlformats.org/officeDocument/2006/relationships/hyperlink" Target="http://www.eea.europa.eu/publications/european-union-greenhouse-gas-inventory-2013"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mailto:ricardo.fernandez@eea.europa.eu"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unfccc.int/resource/docs/cop8/08.pd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eea.europa.eu/" TargetMode="External"/><Relationship Id="rId7" Type="http://schemas.openxmlformats.org/officeDocument/2006/relationships/hyperlink" Target="http://ec.europa.eu/clim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ec.europa.eu/eurostat" TargetMode="External"/><Relationship Id="rId5" Type="http://schemas.openxmlformats.org/officeDocument/2006/relationships/hyperlink" Target="http://ec.europa.eu/dgs/jrc/" TargetMode="External"/><Relationship Id="rId4" Type="http://schemas.openxmlformats.org/officeDocument/2006/relationships/hyperlink" Target="http://acm.eionet.europa.eu/"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3530823"/>
          </a:xfrm>
        </p:spPr>
        <p:txBody>
          <a:bodyPr anchor="t" anchorCtr="0"/>
          <a:lstStyle/>
          <a:p>
            <a:pPr algn="ctr"/>
            <a:r>
              <a:rPr lang="en-GB" dirty="0" smtClean="0"/>
              <a:t/>
            </a:r>
            <a:br>
              <a:rPr lang="en-GB" dirty="0" smtClean="0"/>
            </a:br>
            <a:r>
              <a:rPr lang="en-GB" sz="3200" dirty="0" smtClean="0"/>
              <a:t>National &amp; Union Inventory Systems under the EU Monitoring and Reporting Regulation</a:t>
            </a:r>
            <a:endParaRPr lang="en-GB" sz="3200" dirty="0"/>
          </a:p>
        </p:txBody>
      </p:sp>
      <p:sp>
        <p:nvSpPr>
          <p:cNvPr id="3" name="Subtitle 2"/>
          <p:cNvSpPr>
            <a:spLocks noGrp="1"/>
          </p:cNvSpPr>
          <p:nvPr>
            <p:ph type="subTitle" idx="1"/>
          </p:nvPr>
        </p:nvSpPr>
        <p:spPr>
          <a:xfrm>
            <a:off x="1371600" y="4005064"/>
            <a:ext cx="6400800" cy="1633736"/>
          </a:xfrm>
        </p:spPr>
        <p:txBody>
          <a:bodyPr/>
          <a:lstStyle/>
          <a:p>
            <a:endParaRPr lang="en-GB" sz="1800" dirty="0" smtClean="0">
              <a:solidFill>
                <a:schemeClr val="bg1"/>
              </a:solidFill>
            </a:endParaRPr>
          </a:p>
          <a:p>
            <a:r>
              <a:rPr lang="en-GB" sz="1800" dirty="0" smtClean="0">
                <a:solidFill>
                  <a:schemeClr val="bg1"/>
                </a:solidFill>
              </a:rPr>
              <a:t>ECRAN Climate Workshop</a:t>
            </a:r>
          </a:p>
          <a:p>
            <a:r>
              <a:rPr lang="en-GB" sz="1800" dirty="0" smtClean="0">
                <a:solidFill>
                  <a:schemeClr val="bg1"/>
                </a:solidFill>
              </a:rPr>
              <a:t>Zagreb, 5 March 2014</a:t>
            </a:r>
          </a:p>
          <a:p>
            <a:endParaRPr lang="en-GB" sz="1800" dirty="0">
              <a:solidFill>
                <a:schemeClr val="bg1"/>
              </a:solidFill>
            </a:endParaRPr>
          </a:p>
          <a:p>
            <a:r>
              <a:rPr lang="en-GB" sz="1600" i="1" dirty="0" smtClean="0">
                <a:solidFill>
                  <a:schemeClr val="bg1"/>
                </a:solidFill>
              </a:rPr>
              <a:t>Spyridoula Ntemiri, EEA</a:t>
            </a:r>
            <a:endParaRPr lang="en-GB" sz="1600" i="1" dirty="0">
              <a:solidFill>
                <a:schemeClr val="bg1"/>
              </a:solidFill>
            </a:endParaRPr>
          </a:p>
        </p:txBody>
      </p:sp>
    </p:spTree>
    <p:extLst>
      <p:ext uri="{BB962C8B-B14F-4D97-AF65-F5344CB8AC3E}">
        <p14:creationId xmlns:p14="http://schemas.microsoft.com/office/powerpoint/2010/main" val="980828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3"/>
            <a:ext cx="6192936" cy="1080120"/>
          </a:xfrm>
        </p:spPr>
        <p:txBody>
          <a:bodyPr/>
          <a:lstStyle/>
          <a:p>
            <a:r>
              <a:rPr lang="en-GB" dirty="0" smtClean="0"/>
              <a:t>The QA/QC in the Union Inventory System</a:t>
            </a:r>
            <a:br>
              <a:rPr lang="en-GB" dirty="0" smtClean="0"/>
            </a:br>
            <a:endParaRPr lang="en-GB" dirty="0"/>
          </a:p>
        </p:txBody>
      </p:sp>
      <p:pic>
        <p:nvPicPr>
          <p:cNvPr id="1026" name="Picture 2" descr="H:\ntemiri\GHG Inventory\QA QC ICR EU 2013\SWD First Page.pn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bwMode="auto">
          <a:xfrm>
            <a:off x="5236856" y="1340768"/>
            <a:ext cx="3367592" cy="4753469"/>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2"/>
          </p:nvPr>
        </p:nvSpPr>
        <p:spPr>
          <a:xfrm>
            <a:off x="447136" y="1792225"/>
            <a:ext cx="4567316" cy="4194658"/>
          </a:xfrm>
        </p:spPr>
        <p:txBody>
          <a:bodyPr/>
          <a:lstStyle/>
          <a:p>
            <a:pPr>
              <a:buClr>
                <a:srgbClr val="92D050"/>
              </a:buClr>
              <a:buFont typeface="Wingdings" panose="05000000000000000000" pitchFamily="2" charset="2"/>
              <a:buChar char="Ø"/>
            </a:pPr>
            <a:r>
              <a:rPr lang="en-GB" sz="2400" dirty="0" smtClean="0"/>
              <a:t>QA/QC procedures</a:t>
            </a:r>
          </a:p>
          <a:p>
            <a:pPr lvl="1">
              <a:buFont typeface="Wingdings" panose="05000000000000000000" pitchFamily="2" charset="2"/>
              <a:buChar char="ü"/>
            </a:pPr>
            <a:r>
              <a:rPr lang="en-GB" sz="1800" dirty="0" smtClean="0">
                <a:sym typeface="Wingdings" panose="05000000000000000000" pitchFamily="2" charset="2"/>
              </a:rPr>
              <a:t>QA/QC Programme established </a:t>
            </a:r>
            <a:r>
              <a:rPr lang="en-GB" sz="1800" dirty="0">
                <a:sym typeface="Wingdings" panose="05000000000000000000" pitchFamily="2" charset="2"/>
              </a:rPr>
              <a:t>in </a:t>
            </a:r>
            <a:r>
              <a:rPr lang="en-GB" sz="1800" dirty="0" smtClean="0">
                <a:sym typeface="Wingdings" panose="05000000000000000000" pitchFamily="2" charset="2"/>
              </a:rPr>
              <a:t>Ch. 2 of the </a:t>
            </a:r>
            <a:r>
              <a:rPr lang="en-GB" sz="1800" dirty="0">
                <a:sym typeface="Wingdings" panose="05000000000000000000" pitchFamily="2" charset="2"/>
                <a:hlinkClick r:id="rId4"/>
              </a:rPr>
              <a:t>Staff Working Document of the </a:t>
            </a:r>
            <a:r>
              <a:rPr lang="en-GB" sz="1800" dirty="0" smtClean="0">
                <a:sym typeface="Wingdings" panose="05000000000000000000" pitchFamily="2" charset="2"/>
                <a:hlinkClick r:id="rId4"/>
              </a:rPr>
              <a:t>EC </a:t>
            </a:r>
            <a:r>
              <a:rPr lang="en-GB" sz="1800" dirty="0" smtClean="0">
                <a:sym typeface="Wingdings" panose="05000000000000000000" pitchFamily="2" charset="2"/>
              </a:rPr>
              <a:t>(August 2013, available in DG CLIMA’s website)</a:t>
            </a:r>
          </a:p>
          <a:p>
            <a:pPr lvl="1">
              <a:buFont typeface="Wingdings" panose="05000000000000000000" pitchFamily="2" charset="2"/>
              <a:buChar char="ü"/>
            </a:pPr>
            <a:r>
              <a:rPr lang="en-GB" sz="1800" dirty="0" smtClean="0">
                <a:sym typeface="Wingdings" panose="05000000000000000000" pitchFamily="2" charset="2"/>
              </a:rPr>
              <a:t>described in the Union’s NIR</a:t>
            </a:r>
          </a:p>
          <a:p>
            <a:pPr marL="457200" lvl="1" indent="0">
              <a:buNone/>
            </a:pPr>
            <a:endParaRPr lang="en-GB" sz="1800" dirty="0" smtClean="0">
              <a:sym typeface="Wingdings" panose="05000000000000000000" pitchFamily="2" charset="2"/>
            </a:endParaRPr>
          </a:p>
          <a:p>
            <a:pPr>
              <a:buClr>
                <a:srgbClr val="92D050"/>
              </a:buClr>
              <a:buFont typeface="Wingdings" panose="05000000000000000000" pitchFamily="2" charset="2"/>
              <a:buChar char="Ø"/>
            </a:pPr>
            <a:r>
              <a:rPr lang="en-GB" sz="2400" dirty="0" smtClean="0">
                <a:sym typeface="Wingdings" panose="05000000000000000000" pitchFamily="2" charset="2"/>
              </a:rPr>
              <a:t>Cover the ‘Union GHG Inventory System’</a:t>
            </a:r>
          </a:p>
          <a:p>
            <a:pPr lvl="1">
              <a:buFont typeface="Wingdings" panose="05000000000000000000" pitchFamily="2" charset="2"/>
              <a:buChar char="ü"/>
            </a:pPr>
            <a:r>
              <a:rPr lang="en-GB" sz="2000" dirty="0" smtClean="0">
                <a:sym typeface="Wingdings" panose="05000000000000000000" pitchFamily="2" charset="2"/>
              </a:rPr>
              <a:t> EU-15</a:t>
            </a:r>
          </a:p>
          <a:p>
            <a:pPr lvl="1">
              <a:buFont typeface="Wingdings" panose="05000000000000000000" pitchFamily="2" charset="2"/>
              <a:buChar char="ü"/>
            </a:pPr>
            <a:r>
              <a:rPr lang="en-GB" sz="2000" dirty="0" smtClean="0">
                <a:sym typeface="Wingdings" panose="05000000000000000000" pitchFamily="2" charset="2"/>
              </a:rPr>
              <a:t> EU-28</a:t>
            </a:r>
            <a:endParaRPr lang="en-GB" sz="2000" dirty="0"/>
          </a:p>
        </p:txBody>
      </p:sp>
    </p:spTree>
    <p:extLst>
      <p:ext uri="{BB962C8B-B14F-4D97-AF65-F5344CB8AC3E}">
        <p14:creationId xmlns:p14="http://schemas.microsoft.com/office/powerpoint/2010/main" val="20341018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116632"/>
            <a:ext cx="6049963" cy="1043831"/>
          </a:xfrm>
        </p:spPr>
        <p:txBody>
          <a:bodyPr/>
          <a:lstStyle/>
          <a:p>
            <a:r>
              <a:rPr lang="en-GB" dirty="0" smtClean="0"/>
              <a:t>General Responsibilities for QA/QC</a:t>
            </a:r>
            <a:endParaRPr lang="en-GB" dirty="0"/>
          </a:p>
        </p:txBody>
      </p:sp>
      <p:sp>
        <p:nvSpPr>
          <p:cNvPr id="3" name="Content Placeholder 2"/>
          <p:cNvSpPr>
            <a:spLocks noGrp="1"/>
          </p:cNvSpPr>
          <p:nvPr>
            <p:ph idx="1"/>
          </p:nvPr>
        </p:nvSpPr>
        <p:spPr/>
        <p:txBody>
          <a:bodyPr/>
          <a:lstStyle/>
          <a:p>
            <a:pPr defTabSz="914400">
              <a:lnSpc>
                <a:spcPct val="90000"/>
              </a:lnSpc>
              <a:buClr>
                <a:srgbClr val="92D050"/>
              </a:buClr>
              <a:buFont typeface="Wingdings" panose="05000000000000000000" pitchFamily="2" charset="2"/>
              <a:buChar char="Ø"/>
            </a:pPr>
            <a:r>
              <a:rPr lang="en-GB" altLang="ja-JP" dirty="0" smtClean="0">
                <a:ea typeface="ＭＳ Ｐゴシック" charset="-128"/>
              </a:rPr>
              <a:t>MS responsibilities </a:t>
            </a:r>
          </a:p>
          <a:p>
            <a:pPr lvl="1" defTabSz="914400">
              <a:lnSpc>
                <a:spcPct val="90000"/>
              </a:lnSpc>
              <a:buFont typeface="Wingdings" panose="05000000000000000000" pitchFamily="2" charset="2"/>
              <a:buChar char="ü"/>
            </a:pPr>
            <a:r>
              <a:rPr lang="en-GB" altLang="ja-JP" sz="1800" dirty="0" smtClean="0">
                <a:ea typeface="ＭＳ Ｐゴシック" charset="-128"/>
              </a:rPr>
              <a:t>Quality of activity data, emission factors and other parameters used for their inventories, for adherence to IPCC methodologies, establishment of national QA/QC programmes</a:t>
            </a:r>
          </a:p>
          <a:p>
            <a:pPr defTabSz="914400">
              <a:lnSpc>
                <a:spcPct val="90000"/>
              </a:lnSpc>
              <a:buClr>
                <a:srgbClr val="92D050"/>
              </a:buClr>
              <a:buFont typeface="Wingdings" panose="05000000000000000000" pitchFamily="2" charset="2"/>
              <a:buChar char="Ø"/>
            </a:pPr>
            <a:r>
              <a:rPr lang="en-GB" altLang="ja-JP" dirty="0" smtClean="0">
                <a:ea typeface="ＭＳ Ｐゴシック" charset="-128"/>
              </a:rPr>
              <a:t>The European Commission (DG CLIMA) responsibility</a:t>
            </a:r>
          </a:p>
          <a:p>
            <a:pPr lvl="1" defTabSz="914400">
              <a:lnSpc>
                <a:spcPct val="90000"/>
              </a:lnSpc>
              <a:buFont typeface="Wingdings" panose="05000000000000000000" pitchFamily="2" charset="2"/>
              <a:buChar char="ü"/>
            </a:pPr>
            <a:r>
              <a:rPr lang="en-GB" altLang="ja-JP" sz="1800" dirty="0" smtClean="0">
                <a:ea typeface="ＭＳ Ｐゴシック" charset="-128"/>
              </a:rPr>
              <a:t>Sets up the QA/QC Programme</a:t>
            </a:r>
          </a:p>
          <a:p>
            <a:pPr lvl="1" defTabSz="914400">
              <a:lnSpc>
                <a:spcPct val="90000"/>
              </a:lnSpc>
              <a:buFont typeface="Wingdings" panose="05000000000000000000" pitchFamily="2" charset="2"/>
              <a:buChar char="ü"/>
            </a:pPr>
            <a:r>
              <a:rPr lang="en-GB" altLang="ja-JP" sz="1800" dirty="0" smtClean="0">
                <a:ea typeface="ＭＳ Ｐゴシック" charset="-128"/>
              </a:rPr>
              <a:t>Ensures that the objectives of the QA/QC Programme are established and fulfilled</a:t>
            </a:r>
          </a:p>
          <a:p>
            <a:pPr lvl="1" defTabSz="914400">
              <a:lnSpc>
                <a:spcPct val="90000"/>
              </a:lnSpc>
              <a:buFont typeface="Wingdings" panose="05000000000000000000" pitchFamily="2" charset="2"/>
              <a:buChar char="ü"/>
            </a:pPr>
            <a:r>
              <a:rPr lang="en-GB" altLang="ja-JP" sz="1800" dirty="0" smtClean="0">
                <a:ea typeface="ＭＳ Ｐゴシック" charset="-128"/>
              </a:rPr>
              <a:t>Ensures that the QA/QC Plan is developed</a:t>
            </a:r>
          </a:p>
          <a:p>
            <a:pPr defTabSz="914400">
              <a:lnSpc>
                <a:spcPct val="90000"/>
              </a:lnSpc>
              <a:buClr>
                <a:srgbClr val="92D050"/>
              </a:buClr>
              <a:buFont typeface="Wingdings" panose="05000000000000000000" pitchFamily="2" charset="2"/>
              <a:buChar char="Ø"/>
            </a:pPr>
            <a:r>
              <a:rPr lang="en-GB" altLang="ja-JP" dirty="0" smtClean="0">
                <a:ea typeface="ＭＳ Ｐゴシック" charset="-128"/>
              </a:rPr>
              <a:t>The EEA’s and it’s ETC/ACM responsibility</a:t>
            </a:r>
          </a:p>
          <a:p>
            <a:pPr lvl="1" defTabSz="914400">
              <a:lnSpc>
                <a:spcPct val="90000"/>
              </a:lnSpc>
              <a:buFont typeface="Wingdings" panose="05000000000000000000" pitchFamily="2" charset="2"/>
              <a:buChar char="ü"/>
            </a:pPr>
            <a:r>
              <a:rPr lang="en-GB" altLang="ja-JP" sz="1800" dirty="0" smtClean="0">
                <a:ea typeface="ＭＳ Ｐゴシック" charset="-128"/>
              </a:rPr>
              <a:t>Annual practical implementation &amp; coordination of QA/QC procedures for the Union inventory</a:t>
            </a:r>
          </a:p>
          <a:p>
            <a:pPr lvl="1" defTabSz="914400">
              <a:lnSpc>
                <a:spcPct val="90000"/>
              </a:lnSpc>
              <a:buFont typeface="Wingdings" panose="05000000000000000000" pitchFamily="2" charset="2"/>
              <a:buChar char="ü"/>
            </a:pPr>
            <a:r>
              <a:rPr lang="en-GB" altLang="ja-JP" sz="1800" dirty="0" smtClean="0">
                <a:ea typeface="ＭＳ Ｐゴシック" charset="-128"/>
              </a:rPr>
              <a:t>Archiving and documentation</a:t>
            </a:r>
          </a:p>
          <a:p>
            <a:pPr marL="735013" indent="-285750" defTabSz="449263">
              <a:lnSpc>
                <a:spcPct val="80000"/>
              </a:lnSpc>
              <a:spcBef>
                <a:spcPts val="600"/>
              </a:spcBef>
              <a:buFont typeface="Wingdings" pitchFamily="2" charset="2"/>
              <a:buChar char="ü"/>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altLang="ja-JP" sz="1800" dirty="0" smtClean="0">
              <a:latin typeface="Arial Narrow" pitchFamily="34" charset="0"/>
              <a:ea typeface="ＭＳ Ｐゴシック" charset="-128"/>
            </a:endParaRPr>
          </a:p>
          <a:p>
            <a:pPr>
              <a:buNone/>
            </a:pPr>
            <a:endParaRPr lang="en-GB" dirty="0"/>
          </a:p>
        </p:txBody>
      </p:sp>
      <p:sp>
        <p:nvSpPr>
          <p:cNvPr id="5" name="Rectangle 4"/>
          <p:cNvSpPr/>
          <p:nvPr/>
        </p:nvSpPr>
        <p:spPr>
          <a:xfrm>
            <a:off x="611560" y="5647659"/>
            <a:ext cx="7992888" cy="313932"/>
          </a:xfrm>
          <a:prstGeom prst="rect">
            <a:avLst/>
          </a:prstGeom>
        </p:spPr>
        <p:txBody>
          <a:bodyPr wrap="square">
            <a:spAutoFit/>
          </a:bodyPr>
          <a:lstStyle/>
          <a:p>
            <a:pPr marL="0" lvl="1" indent="0" algn="ctr" defTabSz="449263">
              <a:lnSpc>
                <a:spcPct val="80000"/>
              </a:lnSpc>
              <a:spcBef>
                <a:spcPts val="300"/>
              </a:spcBef>
              <a:spcAft>
                <a:spcPts val="300"/>
              </a:spcAft>
              <a:buNone/>
              <a:tabLst>
                <a:tab pos="0" algn="l"/>
                <a:tab pos="1825625" algn="l"/>
                <a:tab pos="2740025" algn="l"/>
                <a:tab pos="3654425" algn="l"/>
                <a:tab pos="4568825" algn="l"/>
                <a:tab pos="5483225" algn="l"/>
                <a:tab pos="6397625" algn="l"/>
                <a:tab pos="7312025" algn="l"/>
                <a:tab pos="8226425" algn="l"/>
                <a:tab pos="9140825" algn="l"/>
                <a:tab pos="10055225" algn="l"/>
              </a:tabLst>
              <a:defRPr/>
            </a:pPr>
            <a:r>
              <a:rPr lang="en-GB" b="1" i="1" dirty="0" smtClean="0">
                <a:solidFill>
                  <a:srgbClr val="FFC000"/>
                </a:solidFill>
                <a:latin typeface="Cambria" pitchFamily="18" charset="0"/>
              </a:rPr>
              <a:t>The quality of EU GHG estimates reflects the quality of MS GHG estimates!</a:t>
            </a:r>
            <a:endParaRPr lang="en-GB" b="1" i="1" dirty="0">
              <a:solidFill>
                <a:srgbClr val="FFC000"/>
              </a:solidFill>
              <a:latin typeface="Cambria" pitchFamily="18" charset="0"/>
            </a:endParaRPr>
          </a:p>
        </p:txBody>
      </p:sp>
    </p:spTree>
    <p:extLst>
      <p:ext uri="{BB962C8B-B14F-4D97-AF65-F5344CB8AC3E}">
        <p14:creationId xmlns:p14="http://schemas.microsoft.com/office/powerpoint/2010/main" val="10254745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119"/>
            <a:ext cx="5976664" cy="936625"/>
          </a:xfrm>
        </p:spPr>
        <p:txBody>
          <a:bodyPr/>
          <a:lstStyle/>
          <a:p>
            <a:r>
              <a:rPr lang="en-GB" dirty="0" smtClean="0"/>
              <a:t>Objectives of the QA/QC Programme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43239179"/>
              </p:ext>
            </p:extLst>
          </p:nvPr>
        </p:nvGraphicFramePr>
        <p:xfrm>
          <a:off x="258792" y="1412776"/>
          <a:ext cx="8695427" cy="4464496"/>
        </p:xfrm>
        <a:graphic>
          <a:graphicData uri="http://schemas.openxmlformats.org/drawingml/2006/table">
            <a:tbl>
              <a:tblPr firstRow="1" bandRow="1">
                <a:tableStyleId>{5C22544A-7EE6-4342-B048-85BDC9FD1C3A}</a:tableStyleId>
              </a:tblPr>
              <a:tblGrid>
                <a:gridCol w="6133382"/>
                <a:gridCol w="2562045"/>
              </a:tblGrid>
              <a:tr h="451694">
                <a:tc>
                  <a:txBody>
                    <a:bodyPr/>
                    <a:lstStyle/>
                    <a:p>
                      <a:r>
                        <a:rPr lang="en-GB" sz="1700" dirty="0" smtClean="0"/>
                        <a:t>General Quality Objectives</a:t>
                      </a:r>
                      <a:endParaRPr lang="en-GB" sz="1700" dirty="0"/>
                    </a:p>
                  </a:txBody>
                  <a:tcPr/>
                </a:tc>
                <a:tc>
                  <a:txBody>
                    <a:bodyPr/>
                    <a:lstStyle/>
                    <a:p>
                      <a:r>
                        <a:rPr lang="en-GB" sz="1700" dirty="0" smtClean="0"/>
                        <a:t>QA/QC Programme</a:t>
                      </a:r>
                      <a:endParaRPr lang="en-GB" sz="1700" dirty="0"/>
                    </a:p>
                  </a:txBody>
                  <a:tcPr/>
                </a:tc>
              </a:tr>
              <a:tr h="6311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u="none" dirty="0" smtClean="0"/>
                        <a:t>1. </a:t>
                      </a:r>
                      <a:r>
                        <a:rPr lang="en-GB" sz="1400" i="0" u="sng" dirty="0" smtClean="0"/>
                        <a:t>Establish</a:t>
                      </a:r>
                      <a:r>
                        <a:rPr lang="en-GB" sz="1400" i="0" dirty="0" smtClean="0"/>
                        <a:t> quality objectives for the Union GHG inventory (=sum of MSs inventories)</a:t>
                      </a:r>
                    </a:p>
                  </a:txBody>
                  <a:tcPr/>
                </a:tc>
                <a:tc>
                  <a:txBody>
                    <a:bodyPr/>
                    <a:lstStyle/>
                    <a:p>
                      <a:r>
                        <a:rPr lang="en-GB" sz="1400" dirty="0" smtClean="0"/>
                        <a:t>Specific quality objectives (§3.2)</a:t>
                      </a:r>
                      <a:r>
                        <a:rPr lang="en-GB" sz="1400" dirty="0" smtClean="0">
                          <a:sym typeface="Wingdings" panose="05000000000000000000" pitchFamily="2" charset="2"/>
                        </a:rPr>
                        <a:t></a:t>
                      </a:r>
                      <a:r>
                        <a:rPr lang="en-GB" sz="1400" dirty="0" smtClean="0"/>
                        <a:t>TACCC+1</a:t>
                      </a:r>
                      <a:r>
                        <a:rPr lang="en-GB" sz="1400" baseline="0" dirty="0" smtClean="0"/>
                        <a:t> principles</a:t>
                      </a:r>
                      <a:endParaRPr lang="en-GB" sz="1400" dirty="0"/>
                    </a:p>
                  </a:txBody>
                  <a:tcPr/>
                </a:tc>
              </a:tr>
              <a:tr h="6311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u="none" dirty="0" smtClean="0"/>
                        <a:t>2. </a:t>
                      </a:r>
                      <a:r>
                        <a:rPr lang="en-GB" sz="1400" i="0" u="sng" dirty="0" smtClean="0"/>
                        <a:t>Implement</a:t>
                      </a:r>
                      <a:r>
                        <a:rPr lang="en-GB" sz="1400" i="0" dirty="0" smtClean="0"/>
                        <a:t> the quality objectives in the design of the </a:t>
                      </a:r>
                      <a:r>
                        <a:rPr lang="en-GB" sz="1400" b="1" dirty="0" smtClean="0"/>
                        <a:t>QA/QC plan</a:t>
                      </a:r>
                      <a:r>
                        <a:rPr lang="en-GB" sz="1400" i="0" dirty="0" smtClean="0"/>
                        <a:t> </a:t>
                      </a:r>
                      <a:r>
                        <a:rPr lang="en-GB" sz="1400" i="0" dirty="0" smtClean="0">
                          <a:sym typeface="Wingdings" panose="05000000000000000000" pitchFamily="2" charset="2"/>
                        </a:rPr>
                        <a:t> define qc procedures</a:t>
                      </a:r>
                    </a:p>
                  </a:txBody>
                  <a:tcPr/>
                </a:tc>
                <a:tc rowSpan="2">
                  <a:txBody>
                    <a:bodyPr/>
                    <a:lstStyle/>
                    <a:p>
                      <a:pPr algn="l"/>
                      <a:r>
                        <a:rPr lang="en-GB" sz="1400" dirty="0" smtClean="0"/>
                        <a:t>QA/QC plan (§4)</a:t>
                      </a:r>
                      <a:endParaRPr lang="en-GB" sz="1400" dirty="0"/>
                    </a:p>
                  </a:txBody>
                  <a:tcPr anchor="ctr"/>
                </a:tc>
              </a:tr>
              <a:tr h="6520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u="none" dirty="0" smtClean="0">
                          <a:sym typeface="Wingdings" panose="05000000000000000000" pitchFamily="2" charset="2"/>
                        </a:rPr>
                        <a:t>3. </a:t>
                      </a:r>
                      <a:r>
                        <a:rPr lang="en-GB" sz="1400" i="0" u="sng" dirty="0" smtClean="0">
                          <a:sym typeface="Wingdings" panose="05000000000000000000" pitchFamily="2" charset="2"/>
                        </a:rPr>
                        <a:t>Provide</a:t>
                      </a:r>
                      <a:r>
                        <a:rPr lang="en-GB" sz="1400" i="0" dirty="0" smtClean="0">
                          <a:sym typeface="Wingdings" panose="05000000000000000000" pitchFamily="2" charset="2"/>
                        </a:rPr>
                        <a:t> a Union inventory, </a:t>
                      </a:r>
                      <a:r>
                        <a:rPr lang="en-GB" sz="1400" b="1" dirty="0" smtClean="0">
                          <a:sym typeface="Wingdings" panose="05000000000000000000" pitchFamily="2" charset="2"/>
                        </a:rPr>
                        <a:t>consistent </a:t>
                      </a:r>
                      <a:r>
                        <a:rPr lang="en-GB" sz="1400" i="0" dirty="0" smtClean="0">
                          <a:sym typeface="Wingdings" panose="05000000000000000000" pitchFamily="2" charset="2"/>
                        </a:rPr>
                        <a:t>with the sum of MSs inventories, covering the </a:t>
                      </a:r>
                      <a:r>
                        <a:rPr lang="en-GB" sz="1400" b="1" dirty="0" smtClean="0">
                          <a:sym typeface="Wingdings" panose="05000000000000000000" pitchFamily="2" charset="2"/>
                        </a:rPr>
                        <a:t>EU geographical area</a:t>
                      </a:r>
                      <a:endParaRPr lang="en-GB" sz="1400" i="0" dirty="0" smtClean="0">
                        <a:sym typeface="Wingdings" panose="05000000000000000000" pitchFamily="2" charset="2"/>
                      </a:endParaRPr>
                    </a:p>
                  </a:txBody>
                  <a:tcPr/>
                </a:tc>
                <a:tc vMerge="1">
                  <a:txBody>
                    <a:bodyPr/>
                    <a:lstStyle/>
                    <a:p>
                      <a:endParaRPr lang="en-GB" sz="1400" dirty="0"/>
                    </a:p>
                  </a:txBody>
                  <a:tcPr/>
                </a:tc>
              </a:tr>
              <a:tr h="6311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u="none" dirty="0" smtClean="0">
                          <a:sym typeface="Wingdings" panose="05000000000000000000" pitchFamily="2" charset="2"/>
                        </a:rPr>
                        <a:t>4. </a:t>
                      </a:r>
                      <a:r>
                        <a:rPr lang="en-GB" sz="1400" i="0" u="sng" dirty="0" smtClean="0">
                          <a:sym typeface="Wingdings" panose="05000000000000000000" pitchFamily="2" charset="2"/>
                        </a:rPr>
                        <a:t>Ensure</a:t>
                      </a:r>
                      <a:r>
                        <a:rPr lang="en-GB" sz="1400" i="0" dirty="0" smtClean="0">
                          <a:sym typeface="Wingdings" panose="05000000000000000000" pitchFamily="2" charset="2"/>
                        </a:rPr>
                        <a:t> </a:t>
                      </a:r>
                      <a:r>
                        <a:rPr lang="en-GB" sz="1400" b="1" dirty="0" smtClean="0">
                          <a:sym typeface="Wingdings" panose="05000000000000000000" pitchFamily="2" charset="2"/>
                        </a:rPr>
                        <a:t>timeliness </a:t>
                      </a:r>
                      <a:r>
                        <a:rPr lang="en-GB" sz="1400" i="0" dirty="0" smtClean="0">
                          <a:sym typeface="Wingdings" panose="05000000000000000000" pitchFamily="2" charset="2"/>
                        </a:rPr>
                        <a:t>of MSs inventory submissions for the compilation of the Union inventory</a:t>
                      </a:r>
                    </a:p>
                  </a:txBody>
                  <a:tcPr/>
                </a:tc>
                <a:tc>
                  <a:txBody>
                    <a:bodyPr/>
                    <a:lstStyle/>
                    <a:p>
                      <a:r>
                        <a:rPr lang="en-GB" sz="1400" dirty="0" smtClean="0"/>
                        <a:t>Schedules</a:t>
                      </a:r>
                      <a:r>
                        <a:rPr lang="en-GB" sz="1400" baseline="0" dirty="0" smtClean="0"/>
                        <a:t> for QA/QC procedures (§9)</a:t>
                      </a:r>
                      <a:endParaRPr lang="en-GB" sz="1400" dirty="0"/>
                    </a:p>
                  </a:txBody>
                  <a:tcPr/>
                </a:tc>
              </a:tr>
              <a:tr h="4516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u="none" dirty="0" smtClean="0">
                          <a:sym typeface="Wingdings" panose="05000000000000000000" pitchFamily="2" charset="2"/>
                        </a:rPr>
                        <a:t>5. </a:t>
                      </a:r>
                      <a:r>
                        <a:rPr lang="en-GB" sz="1400" i="0" u="sng" dirty="0" smtClean="0">
                          <a:sym typeface="Wingdings" panose="05000000000000000000" pitchFamily="2" charset="2"/>
                        </a:rPr>
                        <a:t>Ensure</a:t>
                      </a:r>
                      <a:r>
                        <a:rPr lang="en-GB" sz="1400" i="0" dirty="0" smtClean="0">
                          <a:sym typeface="Wingdings" panose="05000000000000000000" pitchFamily="2" charset="2"/>
                        </a:rPr>
                        <a:t> completeness (</a:t>
                      </a:r>
                      <a:r>
                        <a:rPr lang="en-GB" sz="1400" b="1" i="1" u="none" dirty="0" smtClean="0">
                          <a:sym typeface="Wingdings" panose="05000000000000000000" pitchFamily="2" charset="2"/>
                        </a:rPr>
                        <a:t>gap-filling </a:t>
                      </a:r>
                      <a:r>
                        <a:rPr lang="en-GB" sz="1400" i="0" dirty="0" smtClean="0">
                          <a:sym typeface="Wingdings" panose="05000000000000000000" pitchFamily="2" charset="2"/>
                        </a:rPr>
                        <a:t>procedures for missing data)</a:t>
                      </a:r>
                    </a:p>
                  </a:txBody>
                  <a:tcPr/>
                </a:tc>
                <a:tc>
                  <a:txBody>
                    <a:bodyPr/>
                    <a:lstStyle/>
                    <a:p>
                      <a:r>
                        <a:rPr lang="en-GB" sz="1400" dirty="0" smtClean="0"/>
                        <a:t>QA/QC plan (§4)</a:t>
                      </a:r>
                      <a:endParaRPr lang="en-GB" sz="1400" dirty="0"/>
                    </a:p>
                  </a:txBody>
                  <a:tcPr/>
                </a:tc>
              </a:tr>
              <a:tr h="4516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u="none" dirty="0" smtClean="0">
                          <a:sym typeface="Wingdings" panose="05000000000000000000" pitchFamily="2" charset="2"/>
                        </a:rPr>
                        <a:t>6. </a:t>
                      </a:r>
                      <a:r>
                        <a:rPr lang="en-GB" sz="1400" i="0" u="sng" dirty="0" smtClean="0">
                          <a:sym typeface="Wingdings" panose="05000000000000000000" pitchFamily="2" charset="2"/>
                        </a:rPr>
                        <a:t>Contribute to improving</a:t>
                      </a:r>
                      <a:r>
                        <a:rPr lang="en-GB" sz="1400" i="0" u="none" dirty="0" smtClean="0">
                          <a:sym typeface="Wingdings" panose="05000000000000000000" pitchFamily="2" charset="2"/>
                        </a:rPr>
                        <a:t> </a:t>
                      </a:r>
                      <a:r>
                        <a:rPr lang="en-GB" sz="1400" i="0" dirty="0" smtClean="0">
                          <a:sym typeface="Wingdings" panose="05000000000000000000" pitchFamily="2" charset="2"/>
                        </a:rPr>
                        <a:t>the quality of MSs inventories</a:t>
                      </a:r>
                    </a:p>
                  </a:txBody>
                  <a:tcPr/>
                </a:tc>
                <a:tc rowSpan="2">
                  <a:txBody>
                    <a:bodyPr/>
                    <a:lstStyle/>
                    <a:p>
                      <a:r>
                        <a:rPr lang="en-GB" sz="1400" dirty="0" smtClean="0"/>
                        <a:t>QA </a:t>
                      </a:r>
                      <a:r>
                        <a:rPr lang="en-GB" sz="1400" baseline="0" dirty="0" smtClean="0"/>
                        <a:t>procedures (</a:t>
                      </a:r>
                      <a:r>
                        <a:rPr lang="en-GB" sz="1400" dirty="0" smtClean="0"/>
                        <a:t>§5-7)</a:t>
                      </a:r>
                      <a:endParaRPr lang="en-GB" sz="1400" dirty="0"/>
                    </a:p>
                    <a:p>
                      <a:r>
                        <a:rPr lang="en-GB" sz="1400" dirty="0" smtClean="0"/>
                        <a:t>Inventory improvement plan (§10)</a:t>
                      </a:r>
                      <a:endParaRPr lang="en-GB" sz="1400" dirty="0"/>
                    </a:p>
                  </a:txBody>
                  <a:tcPr anchor="ctr"/>
                </a:tc>
              </a:tr>
              <a:tr h="5639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i="0" dirty="0" smtClean="0">
                          <a:sym typeface="Wingdings" panose="05000000000000000000" pitchFamily="2" charset="2"/>
                        </a:rPr>
                        <a:t>7. Provide </a:t>
                      </a:r>
                      <a:r>
                        <a:rPr lang="en-GB" sz="1400" i="0" u="sng" dirty="0" smtClean="0">
                          <a:sym typeface="Wingdings" panose="05000000000000000000" pitchFamily="2" charset="2"/>
                        </a:rPr>
                        <a:t>assistance</a:t>
                      </a:r>
                      <a:r>
                        <a:rPr lang="en-GB" sz="1400" i="0" dirty="0" smtClean="0">
                          <a:sym typeface="Wingdings" panose="05000000000000000000" pitchFamily="2" charset="2"/>
                        </a:rPr>
                        <a:t> in the implementation of national QA/QC programmes</a:t>
                      </a:r>
                      <a:endParaRPr lang="en-GB" sz="1400" dirty="0" smtClean="0">
                        <a:sym typeface="Wingdings" panose="05000000000000000000" pitchFamily="2" charset="2"/>
                      </a:endParaRPr>
                    </a:p>
                  </a:txBody>
                  <a:tcPr/>
                </a:tc>
                <a:tc vMerge="1">
                  <a:txBody>
                    <a:bodyPr/>
                    <a:lstStyle/>
                    <a:p>
                      <a:endParaRPr lang="en-GB" sz="1400" dirty="0"/>
                    </a:p>
                  </a:txBody>
                  <a:tcPr/>
                </a:tc>
              </a:tr>
            </a:tbl>
          </a:graphicData>
        </a:graphic>
      </p:graphicFrame>
    </p:spTree>
    <p:extLst>
      <p:ext uri="{BB962C8B-B14F-4D97-AF65-F5344CB8AC3E}">
        <p14:creationId xmlns:p14="http://schemas.microsoft.com/office/powerpoint/2010/main" val="5402575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3"/>
            <a:ext cx="5832648" cy="1080120"/>
          </a:xfrm>
        </p:spPr>
        <p:txBody>
          <a:bodyPr/>
          <a:lstStyle/>
          <a:p>
            <a:r>
              <a:rPr lang="en-GB" dirty="0" smtClean="0"/>
              <a:t>QC Procedures</a:t>
            </a:r>
            <a:endParaRPr lang="en-GB" dirty="0"/>
          </a:p>
        </p:txBody>
      </p:sp>
      <p:sp>
        <p:nvSpPr>
          <p:cNvPr id="3" name="Content Placeholder 2"/>
          <p:cNvSpPr>
            <a:spLocks noGrp="1"/>
          </p:cNvSpPr>
          <p:nvPr>
            <p:ph idx="1"/>
          </p:nvPr>
        </p:nvSpPr>
        <p:spPr>
          <a:xfrm>
            <a:off x="439946" y="1556793"/>
            <a:ext cx="8497019" cy="4162672"/>
          </a:xfrm>
        </p:spPr>
        <p:txBody>
          <a:bodyPr/>
          <a:lstStyle/>
          <a:p>
            <a:pPr>
              <a:buClr>
                <a:srgbClr val="92D050"/>
              </a:buClr>
              <a:buFont typeface="Wingdings" panose="05000000000000000000" pitchFamily="2" charset="2"/>
              <a:buChar char="Ø"/>
            </a:pPr>
            <a:r>
              <a:rPr lang="en-GB" dirty="0" smtClean="0"/>
              <a:t>Initial checks of MSs inventory submissions</a:t>
            </a:r>
          </a:p>
          <a:p>
            <a:pPr lvl="1">
              <a:buFont typeface="Wingdings" panose="05000000000000000000" pitchFamily="2" charset="2"/>
              <a:buChar char="§"/>
            </a:pPr>
            <a:r>
              <a:rPr lang="en-GB" sz="1800" dirty="0" smtClean="0"/>
              <a:t>As soon as MSs submissions are received</a:t>
            </a:r>
          </a:p>
          <a:p>
            <a:pPr lvl="1">
              <a:buFont typeface="Wingdings" panose="05000000000000000000" pitchFamily="2" charset="2"/>
              <a:buChar char="§"/>
            </a:pPr>
            <a:r>
              <a:rPr lang="en-GB" sz="1800" dirty="0" smtClean="0"/>
              <a:t>All identified issues </a:t>
            </a:r>
            <a:r>
              <a:rPr lang="en-GB" sz="1800" dirty="0" smtClean="0">
                <a:sym typeface="Wingdings" panose="05000000000000000000" pitchFamily="2" charset="2"/>
              </a:rPr>
              <a:t></a:t>
            </a:r>
            <a:r>
              <a:rPr lang="en-GB" sz="1800" dirty="0" smtClean="0">
                <a:sym typeface="Wingdings" panose="05000000000000000000" pitchFamily="2" charset="2"/>
                <a:hlinkClick r:id="rId3"/>
              </a:rPr>
              <a:t>Web Communication Tool</a:t>
            </a:r>
            <a:r>
              <a:rPr lang="en-GB" sz="1800" dirty="0" smtClean="0">
                <a:sym typeface="Wingdings" panose="05000000000000000000" pitchFamily="2" charset="2"/>
              </a:rPr>
              <a:t> by 28.02</a:t>
            </a:r>
          </a:p>
          <a:p>
            <a:pPr lvl="1">
              <a:buFont typeface="Wingdings" panose="05000000000000000000" pitchFamily="2" charset="2"/>
              <a:buChar char="§"/>
            </a:pPr>
            <a:r>
              <a:rPr lang="en-GB" sz="1800" dirty="0" smtClean="0">
                <a:sym typeface="Wingdings" panose="05000000000000000000" pitchFamily="2" charset="2"/>
              </a:rPr>
              <a:t>‘Status reports’ [T1-general], ‘Consistency reports’ [T2-sector specific]</a:t>
            </a:r>
            <a:endParaRPr lang="en-GB" sz="1800" dirty="0" smtClean="0"/>
          </a:p>
          <a:p>
            <a:pPr>
              <a:buClr>
                <a:srgbClr val="92D050"/>
              </a:buClr>
              <a:buFont typeface="Wingdings" panose="05000000000000000000" pitchFamily="2" charset="2"/>
              <a:buChar char="Ø"/>
            </a:pPr>
            <a:r>
              <a:rPr lang="en-GB" dirty="0" smtClean="0"/>
              <a:t>QC procedures during the Union inventory compilation</a:t>
            </a:r>
          </a:p>
          <a:p>
            <a:pPr lvl="1">
              <a:buFont typeface="Wingdings" panose="05000000000000000000" pitchFamily="2" charset="2"/>
              <a:buChar char="§"/>
            </a:pPr>
            <a:r>
              <a:rPr lang="en-GB" sz="1800" dirty="0" smtClean="0"/>
              <a:t>Electronic &amp; manual </a:t>
            </a:r>
            <a:r>
              <a:rPr lang="en-GB" sz="1800" dirty="0"/>
              <a:t>error prevention procedures</a:t>
            </a:r>
          </a:p>
          <a:p>
            <a:pPr lvl="1">
              <a:buFont typeface="Wingdings" panose="05000000000000000000" pitchFamily="2" charset="2"/>
              <a:buChar char="§"/>
            </a:pPr>
            <a:r>
              <a:rPr lang="en-GB" sz="1800" dirty="0" smtClean="0"/>
              <a:t>Use of CRF Aggregator tool</a:t>
            </a:r>
            <a:r>
              <a:rPr lang="en-GB" sz="1800" dirty="0" smtClean="0">
                <a:sym typeface="Wingdings" panose="05000000000000000000" pitchFamily="2" charset="2"/>
              </a:rPr>
              <a:t> automatic data processing </a:t>
            </a:r>
            <a:endParaRPr lang="en-GB" sz="1800" dirty="0"/>
          </a:p>
          <a:p>
            <a:pPr lvl="1">
              <a:buFont typeface="Wingdings" panose="05000000000000000000" pitchFamily="2" charset="2"/>
              <a:buChar char="§"/>
            </a:pPr>
            <a:r>
              <a:rPr lang="en-GB" sz="1800" dirty="0" smtClean="0"/>
              <a:t>Circulation of draft Union inventory &amp; NIR </a:t>
            </a:r>
            <a:r>
              <a:rPr lang="en-GB" sz="1800" dirty="0"/>
              <a:t>to MSs for checking/comments</a:t>
            </a:r>
            <a:endParaRPr lang="en-GB" sz="1800" dirty="0" smtClean="0"/>
          </a:p>
          <a:p>
            <a:pPr>
              <a:buClr>
                <a:srgbClr val="92D050"/>
              </a:buClr>
              <a:buFont typeface="Wingdings" panose="05000000000000000000" pitchFamily="2" charset="2"/>
              <a:buChar char="Ø"/>
            </a:pPr>
            <a:r>
              <a:rPr lang="en-GB" dirty="0" smtClean="0"/>
              <a:t>Other Inventory Level QC procedures</a:t>
            </a:r>
          </a:p>
          <a:p>
            <a:pPr lvl="1">
              <a:buFont typeface="Wingdings" panose="05000000000000000000" pitchFamily="2" charset="2"/>
              <a:buChar char="§"/>
            </a:pPr>
            <a:r>
              <a:rPr lang="en-GB" sz="1800" dirty="0" smtClean="0"/>
              <a:t>Documentation &amp; archiving</a:t>
            </a:r>
            <a:endParaRPr lang="en-GB" sz="1800" dirty="0"/>
          </a:p>
          <a:p>
            <a:pPr lvl="1">
              <a:buFont typeface="Wingdings" panose="05000000000000000000" pitchFamily="2" charset="2"/>
              <a:buChar char="§"/>
            </a:pPr>
            <a:r>
              <a:rPr lang="en-GB" sz="1800" dirty="0" smtClean="0"/>
              <a:t>Trends &amp; consistency of time-series</a:t>
            </a:r>
          </a:p>
          <a:p>
            <a:pPr marL="355600" lvl="1" indent="-355600">
              <a:buFont typeface="Wingdings" panose="05000000000000000000" pitchFamily="2" charset="2"/>
              <a:buChar char="Ø"/>
            </a:pPr>
            <a:r>
              <a:rPr lang="en-GB" dirty="0" smtClean="0">
                <a:ea typeface="+mn-ea"/>
                <a:cs typeface="+mn-cs"/>
              </a:rPr>
              <a:t>Bulk </a:t>
            </a:r>
            <a:r>
              <a:rPr lang="en-GB" dirty="0">
                <a:ea typeface="+mn-ea"/>
                <a:cs typeface="+mn-cs"/>
              </a:rPr>
              <a:t>of the QC </a:t>
            </a:r>
            <a:r>
              <a:rPr lang="en-GB" dirty="0" smtClean="0">
                <a:ea typeface="+mn-ea"/>
                <a:cs typeface="+mn-cs"/>
              </a:rPr>
              <a:t>checks: </a:t>
            </a:r>
            <a:r>
              <a:rPr lang="en-GB" dirty="0">
                <a:ea typeface="+mn-ea"/>
                <a:cs typeface="+mn-cs"/>
              </a:rPr>
              <a:t>I</a:t>
            </a:r>
            <a:r>
              <a:rPr lang="en-GB" dirty="0" smtClean="0">
                <a:ea typeface="+mn-ea"/>
                <a:cs typeface="+mn-cs"/>
              </a:rPr>
              <a:t>ncluded </a:t>
            </a:r>
            <a:r>
              <a:rPr lang="en-GB" dirty="0">
                <a:ea typeface="+mn-ea"/>
                <a:cs typeface="+mn-cs"/>
              </a:rPr>
              <a:t>in EU’s QA/QC manual</a:t>
            </a:r>
          </a:p>
        </p:txBody>
      </p:sp>
    </p:spTree>
    <p:extLst>
      <p:ext uri="{BB962C8B-B14F-4D97-AF65-F5344CB8AC3E}">
        <p14:creationId xmlns:p14="http://schemas.microsoft.com/office/powerpoint/2010/main" val="42185267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1120"/>
            <a:ext cx="5832648" cy="1088998"/>
          </a:xfrm>
        </p:spPr>
        <p:txBody>
          <a:bodyPr/>
          <a:lstStyle/>
          <a:p>
            <a:r>
              <a:rPr lang="en-GB" dirty="0" smtClean="0"/>
              <a:t>QA Procedures</a:t>
            </a:r>
            <a:endParaRPr lang="en-GB" dirty="0"/>
          </a:p>
        </p:txBody>
      </p:sp>
      <p:sp>
        <p:nvSpPr>
          <p:cNvPr id="3" name="Content Placeholder 2"/>
          <p:cNvSpPr>
            <a:spLocks noGrp="1"/>
          </p:cNvSpPr>
          <p:nvPr>
            <p:ph idx="1"/>
          </p:nvPr>
        </p:nvSpPr>
        <p:spPr>
          <a:xfrm>
            <a:off x="342410" y="1412776"/>
            <a:ext cx="8497019" cy="4661453"/>
          </a:xfrm>
        </p:spPr>
        <p:txBody>
          <a:bodyPr/>
          <a:lstStyle/>
          <a:p>
            <a:pPr>
              <a:buClr>
                <a:srgbClr val="0F5494"/>
              </a:buClr>
              <a:buFont typeface="Wingdings" panose="05000000000000000000" pitchFamily="2" charset="2"/>
              <a:buChar char="Ø"/>
            </a:pPr>
            <a:r>
              <a:rPr lang="en-GB" sz="2200" dirty="0" smtClean="0"/>
              <a:t>Objectives</a:t>
            </a:r>
          </a:p>
          <a:p>
            <a:pPr lvl="1">
              <a:buFont typeface="Wingdings" panose="05000000000000000000" pitchFamily="2" charset="2"/>
              <a:buChar char="§"/>
            </a:pPr>
            <a:r>
              <a:rPr lang="en-GB" sz="1800" dirty="0"/>
              <a:t>Assess the quality of the inventory</a:t>
            </a:r>
          </a:p>
          <a:p>
            <a:pPr lvl="1">
              <a:buFont typeface="Wingdings" panose="05000000000000000000" pitchFamily="2" charset="2"/>
              <a:buChar char="§"/>
            </a:pPr>
            <a:r>
              <a:rPr lang="en-GB" sz="1800" dirty="0"/>
              <a:t>Identify areas for </a:t>
            </a:r>
            <a:r>
              <a:rPr lang="en-GB" sz="1800" dirty="0" smtClean="0"/>
              <a:t>improvement</a:t>
            </a:r>
          </a:p>
          <a:p>
            <a:pPr>
              <a:buClr>
                <a:srgbClr val="0F5494"/>
              </a:buClr>
              <a:buFont typeface="Wingdings" panose="05000000000000000000" pitchFamily="2" charset="2"/>
              <a:buChar char="Ø"/>
            </a:pPr>
            <a:r>
              <a:rPr lang="en-GB" sz="2200" dirty="0" smtClean="0"/>
              <a:t>Type of QA activities</a:t>
            </a:r>
          </a:p>
          <a:p>
            <a:pPr lvl="1">
              <a:buFont typeface="Wingdings" panose="05000000000000000000" pitchFamily="2" charset="2"/>
              <a:buChar char="§"/>
            </a:pPr>
            <a:r>
              <a:rPr lang="en-GB" sz="1800" dirty="0" smtClean="0"/>
              <a:t>EU inventory internal reviews (Union experts &amp; WG1 members)</a:t>
            </a:r>
          </a:p>
          <a:p>
            <a:pPr lvl="1">
              <a:buFont typeface="Wingdings" panose="05000000000000000000" pitchFamily="2" charset="2"/>
              <a:buChar char="§"/>
            </a:pPr>
            <a:r>
              <a:rPr lang="en-GB" sz="1800" dirty="0"/>
              <a:t>Internal review under Art. 19 of the MMR on MS </a:t>
            </a:r>
            <a:r>
              <a:rPr lang="en-GB" sz="1800" dirty="0" smtClean="0"/>
              <a:t>inventories</a:t>
            </a:r>
          </a:p>
          <a:p>
            <a:pPr lvl="2">
              <a:buFont typeface="Wingdings" panose="05000000000000000000" pitchFamily="2" charset="2"/>
              <a:buChar char="§"/>
            </a:pPr>
            <a:r>
              <a:rPr lang="en-GB" sz="1800" dirty="0" smtClean="0"/>
              <a:t>Initial Effort-Sharing Decision review on MS inventories (ESD Review, 2012)</a:t>
            </a:r>
          </a:p>
          <a:p>
            <a:pPr lvl="2">
              <a:buFont typeface="Wingdings" panose="05000000000000000000" pitchFamily="2" charset="2"/>
              <a:buChar char="§"/>
            </a:pPr>
            <a:r>
              <a:rPr lang="en-GB" sz="1800" dirty="0" smtClean="0"/>
              <a:t>Comprehensive (2016, 2022)</a:t>
            </a:r>
          </a:p>
          <a:p>
            <a:pPr lvl="2">
              <a:buFont typeface="Wingdings" panose="05000000000000000000" pitchFamily="2" charset="2"/>
              <a:buChar char="§"/>
            </a:pPr>
            <a:r>
              <a:rPr lang="en-GB" sz="1800" dirty="0" smtClean="0"/>
              <a:t>Annual (checks focused on the fulfilment of TACCC)</a:t>
            </a:r>
          </a:p>
          <a:p>
            <a:pPr lvl="1">
              <a:buFont typeface="Wingdings" panose="05000000000000000000" pitchFamily="2" charset="2"/>
              <a:buChar char="§"/>
            </a:pPr>
            <a:r>
              <a:rPr lang="en-GB" sz="1800" dirty="0" err="1" smtClean="0"/>
              <a:t>Sectoral</a:t>
            </a:r>
            <a:r>
              <a:rPr lang="en-GB" sz="1800" dirty="0" smtClean="0"/>
              <a:t> workshops (announced in WG1 meetings)</a:t>
            </a:r>
          </a:p>
          <a:p>
            <a:pPr lvl="1">
              <a:buFont typeface="Wingdings" panose="05000000000000000000" pitchFamily="2" charset="2"/>
              <a:buChar char="§"/>
            </a:pPr>
            <a:r>
              <a:rPr lang="en-GB" sz="1800" dirty="0" smtClean="0"/>
              <a:t>MSs </a:t>
            </a:r>
            <a:r>
              <a:rPr lang="en-GB" sz="1800" dirty="0"/>
              <a:t>assistance </a:t>
            </a:r>
            <a:r>
              <a:rPr lang="en-GB" sz="1800" dirty="0" smtClean="0"/>
              <a:t>project including relevant workshops</a:t>
            </a:r>
            <a:endParaRPr lang="en-GB" sz="1800" dirty="0"/>
          </a:p>
        </p:txBody>
      </p:sp>
    </p:spTree>
    <p:extLst>
      <p:ext uri="{BB962C8B-B14F-4D97-AF65-F5344CB8AC3E}">
        <p14:creationId xmlns:p14="http://schemas.microsoft.com/office/powerpoint/2010/main" val="11383849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904" y="44625"/>
            <a:ext cx="5929288" cy="1080120"/>
          </a:xfrm>
        </p:spPr>
        <p:txBody>
          <a:bodyPr/>
          <a:lstStyle/>
          <a:p>
            <a:r>
              <a:rPr lang="en-GB" dirty="0" smtClean="0"/>
              <a:t>Annual Improvement plan</a:t>
            </a:r>
            <a:endParaRPr lang="en-GB" dirty="0"/>
          </a:p>
        </p:txBody>
      </p:sp>
      <p:sp>
        <p:nvSpPr>
          <p:cNvPr id="3" name="Content Placeholder 2"/>
          <p:cNvSpPr>
            <a:spLocks noGrp="1"/>
          </p:cNvSpPr>
          <p:nvPr>
            <p:ph idx="1"/>
          </p:nvPr>
        </p:nvSpPr>
        <p:spPr>
          <a:xfrm>
            <a:off x="342410" y="1560242"/>
            <a:ext cx="8497019" cy="4317030"/>
          </a:xfrm>
        </p:spPr>
        <p:txBody>
          <a:bodyPr/>
          <a:lstStyle/>
          <a:p>
            <a:pPr>
              <a:buClr>
                <a:srgbClr val="92D050"/>
              </a:buClr>
              <a:buFont typeface="Wingdings" panose="05000000000000000000" pitchFamily="2" charset="2"/>
              <a:buChar char="Ø"/>
            </a:pPr>
            <a:r>
              <a:rPr lang="en-GB" dirty="0" smtClean="0"/>
              <a:t>Closely connected to</a:t>
            </a:r>
          </a:p>
          <a:p>
            <a:pPr lvl="1">
              <a:buFont typeface="Wingdings" panose="05000000000000000000" pitchFamily="2" charset="2"/>
              <a:buChar char="§"/>
            </a:pPr>
            <a:r>
              <a:rPr lang="en-GB" dirty="0"/>
              <a:t>the results of QA/QC procedures </a:t>
            </a:r>
          </a:p>
          <a:p>
            <a:pPr lvl="1">
              <a:buFont typeface="Wingdings" panose="05000000000000000000" pitchFamily="2" charset="2"/>
              <a:buChar char="§"/>
            </a:pPr>
            <a:r>
              <a:rPr lang="en-GB" dirty="0"/>
              <a:t>the issues identified in the UNFCCC reviews  (Union inventory, MSs inventories)</a:t>
            </a:r>
          </a:p>
          <a:p>
            <a:pPr lvl="1">
              <a:buFont typeface="Wingdings" panose="05000000000000000000" pitchFamily="2" charset="2"/>
              <a:buChar char="§"/>
            </a:pPr>
            <a:r>
              <a:rPr lang="en-GB" dirty="0" smtClean="0"/>
              <a:t>the </a:t>
            </a:r>
            <a:r>
              <a:rPr lang="en-GB" dirty="0"/>
              <a:t>fulfilment of the specific quality objectives</a:t>
            </a:r>
          </a:p>
          <a:p>
            <a:pPr lvl="1">
              <a:buFont typeface="Wingdings" panose="05000000000000000000" pitchFamily="2" charset="2"/>
              <a:buChar char="§"/>
            </a:pPr>
            <a:r>
              <a:rPr lang="en-GB" dirty="0"/>
              <a:t>Union’s KCA and Uncertainty </a:t>
            </a:r>
            <a:r>
              <a:rPr lang="en-GB" dirty="0" smtClean="0"/>
              <a:t>assessment</a:t>
            </a:r>
          </a:p>
          <a:p>
            <a:pPr lvl="1">
              <a:buFont typeface="Wingdings" panose="05000000000000000000" pitchFamily="2" charset="2"/>
              <a:buChar char="§"/>
            </a:pPr>
            <a:r>
              <a:rPr lang="en-GB" dirty="0"/>
              <a:t>t</a:t>
            </a:r>
            <a:r>
              <a:rPr lang="en-GB" dirty="0" smtClean="0"/>
              <a:t>he implementation of the previous IP</a:t>
            </a:r>
          </a:p>
          <a:p>
            <a:pPr>
              <a:buClr>
                <a:srgbClr val="92D050"/>
              </a:buClr>
              <a:buFont typeface="Wingdings" panose="05000000000000000000" pitchFamily="2" charset="2"/>
              <a:buChar char="Ø"/>
            </a:pPr>
            <a:r>
              <a:rPr lang="en-GB" dirty="0" smtClean="0"/>
              <a:t>Discussed in WG1 meetings</a:t>
            </a:r>
          </a:p>
          <a:p>
            <a:pPr>
              <a:buClr>
                <a:srgbClr val="92D050"/>
              </a:buClr>
              <a:buFont typeface="Wingdings" panose="05000000000000000000" pitchFamily="2" charset="2"/>
              <a:buChar char="Ø"/>
            </a:pPr>
            <a:r>
              <a:rPr lang="en-GB" dirty="0" smtClean="0"/>
              <a:t>Addressed during the Union GHG inventory compilation</a:t>
            </a:r>
            <a:endParaRPr lang="en-GB" dirty="0"/>
          </a:p>
          <a:p>
            <a:pPr>
              <a:buClr>
                <a:srgbClr val="92D050"/>
              </a:buClr>
              <a:buFont typeface="Wingdings" panose="05000000000000000000" pitchFamily="2" charset="2"/>
              <a:buChar char="Ø"/>
            </a:pPr>
            <a:r>
              <a:rPr lang="en-GB" dirty="0" smtClean="0"/>
              <a:t>Workshops and expert meetings</a:t>
            </a:r>
          </a:p>
        </p:txBody>
      </p:sp>
    </p:spTree>
    <p:extLst>
      <p:ext uri="{BB962C8B-B14F-4D97-AF65-F5344CB8AC3E}">
        <p14:creationId xmlns:p14="http://schemas.microsoft.com/office/powerpoint/2010/main" val="18716738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5688632" cy="1008112"/>
          </a:xfrm>
        </p:spPr>
        <p:txBody>
          <a:bodyPr/>
          <a:lstStyle/>
          <a:p>
            <a:r>
              <a:rPr lang="en-GB" dirty="0" smtClean="0"/>
              <a:t>Documentation &amp; Archiving (1)</a:t>
            </a:r>
            <a:endParaRPr lang="en-GB" dirty="0"/>
          </a:p>
        </p:txBody>
      </p:sp>
      <p:sp>
        <p:nvSpPr>
          <p:cNvPr id="3" name="Content Placeholder 2"/>
          <p:cNvSpPr>
            <a:spLocks noGrp="1"/>
          </p:cNvSpPr>
          <p:nvPr>
            <p:ph sz="half" idx="1"/>
          </p:nvPr>
        </p:nvSpPr>
        <p:spPr>
          <a:xfrm>
            <a:off x="251520" y="1700808"/>
            <a:ext cx="3264408" cy="4223473"/>
          </a:xfrm>
        </p:spPr>
        <p:txBody>
          <a:bodyPr/>
          <a:lstStyle/>
          <a:p>
            <a:pPr>
              <a:buClr>
                <a:srgbClr val="92D050"/>
              </a:buClr>
              <a:buFont typeface="Wingdings" panose="05000000000000000000" pitchFamily="2" charset="2"/>
              <a:buChar char="Ø"/>
            </a:pPr>
            <a:r>
              <a:rPr lang="en-GB" sz="2200" dirty="0" smtClean="0"/>
              <a:t>EEA’s Central Data Repository (CDR)</a:t>
            </a:r>
          </a:p>
          <a:p>
            <a:pPr marL="361950" lvl="1" indent="-180975">
              <a:buFont typeface="Wingdings" panose="05000000000000000000" pitchFamily="2" charset="2"/>
              <a:buChar char="ü"/>
            </a:pPr>
            <a:r>
              <a:rPr lang="en-GB" sz="1800" dirty="0" smtClean="0"/>
              <a:t>Envelope: ‘Greenhouse gas inventory obligations (EU)</a:t>
            </a:r>
          </a:p>
          <a:p>
            <a:pPr marL="361950" lvl="1" indent="-180975">
              <a:buFont typeface="Wingdings" panose="05000000000000000000" pitchFamily="2" charset="2"/>
              <a:buChar char="ü"/>
            </a:pPr>
            <a:r>
              <a:rPr lang="en-GB" sz="1800" dirty="0" smtClean="0"/>
              <a:t>Stored in EEA’s servers</a:t>
            </a:r>
          </a:p>
          <a:p>
            <a:pPr marL="361950" lvl="1" indent="-180975">
              <a:buFont typeface="Wingdings" panose="05000000000000000000" pitchFamily="2" charset="2"/>
              <a:buChar char="ü"/>
            </a:pPr>
            <a:r>
              <a:rPr lang="en-GB" sz="1800" dirty="0" smtClean="0"/>
              <a:t>Nominated users can upload</a:t>
            </a:r>
          </a:p>
          <a:p>
            <a:pPr marL="361950" lvl="1" indent="-180975">
              <a:buFont typeface="Wingdings" panose="05000000000000000000" pitchFamily="2" charset="2"/>
              <a:buChar char="ü"/>
            </a:pPr>
            <a:r>
              <a:rPr lang="en-GB" sz="1800" dirty="0" smtClean="0"/>
              <a:t>Public, traceable information</a:t>
            </a:r>
          </a:p>
          <a:p>
            <a:pPr marL="361950" lvl="1" indent="-180975">
              <a:buFont typeface="Wingdings" panose="05000000000000000000" pitchFamily="2" charset="2"/>
              <a:buChar char="ü"/>
            </a:pPr>
            <a:r>
              <a:rPr lang="en-GB" sz="1800" dirty="0" smtClean="0"/>
              <a:t>Regular back-ups </a:t>
            </a:r>
            <a:endParaRPr lang="en-GB" sz="1800" dirty="0"/>
          </a:p>
        </p:txBody>
      </p:sp>
      <p:pic>
        <p:nvPicPr>
          <p:cNvPr id="1027" name="Picture 3" descr="C:\Users\ntemiri\Desktop\Example of CDR.pn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3635896" y="1556792"/>
            <a:ext cx="5499591" cy="4104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31286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0"/>
            <a:ext cx="6049367" cy="1160463"/>
          </a:xfrm>
        </p:spPr>
        <p:txBody>
          <a:bodyPr/>
          <a:lstStyle/>
          <a:p>
            <a:r>
              <a:rPr lang="en-GB" dirty="0" smtClean="0"/>
              <a:t>Documentation &amp; Archiving (2)</a:t>
            </a:r>
            <a:br>
              <a:rPr lang="en-GB" dirty="0" smtClean="0"/>
            </a:br>
            <a:endParaRPr lang="en-GB" dirty="0"/>
          </a:p>
        </p:txBody>
      </p:sp>
      <p:sp>
        <p:nvSpPr>
          <p:cNvPr id="3" name="Content Placeholder 2"/>
          <p:cNvSpPr>
            <a:spLocks noGrp="1"/>
          </p:cNvSpPr>
          <p:nvPr>
            <p:ph sz="half" idx="1"/>
          </p:nvPr>
        </p:nvSpPr>
        <p:spPr>
          <a:xfrm>
            <a:off x="457200" y="1517415"/>
            <a:ext cx="8491728" cy="543433"/>
          </a:xfrm>
        </p:spPr>
        <p:txBody>
          <a:bodyPr/>
          <a:lstStyle/>
          <a:p>
            <a:pPr>
              <a:buClr>
                <a:srgbClr val="92D050"/>
              </a:buClr>
              <a:buFont typeface="Wingdings" panose="05000000000000000000" pitchFamily="2" charset="2"/>
              <a:buChar char="Ø"/>
            </a:pPr>
            <a:r>
              <a:rPr lang="en-GB" sz="2400" dirty="0" smtClean="0"/>
              <a:t>ETC/ACM archive database</a:t>
            </a:r>
            <a:endParaRPr lang="en-GB" sz="2400" dirty="0"/>
          </a:p>
        </p:txBody>
      </p:sp>
      <p:pic>
        <p:nvPicPr>
          <p:cNvPr id="7" name="Grafik 1"/>
          <p:cNvPicPr>
            <a:picLocks noGrp="1"/>
          </p:cNvPicPr>
          <p:nvPr>
            <p:ph sz="half" idx="2"/>
          </p:nvPr>
        </p:nvPicPr>
        <p:blipFill>
          <a:blip r:embed="rId3" cstate="print"/>
          <a:stretch>
            <a:fillRect/>
          </a:stretch>
        </p:blipFill>
        <p:spPr>
          <a:xfrm>
            <a:off x="2217420" y="2008976"/>
            <a:ext cx="5306568" cy="4084320"/>
          </a:xfrm>
          <a:prstGeom prst="rect">
            <a:avLst/>
          </a:prstGeom>
        </p:spPr>
      </p:pic>
      <p:sp>
        <p:nvSpPr>
          <p:cNvPr id="6" name="Oval 5"/>
          <p:cNvSpPr/>
          <p:nvPr/>
        </p:nvSpPr>
        <p:spPr bwMode="auto">
          <a:xfrm>
            <a:off x="2798064" y="2924944"/>
            <a:ext cx="502920" cy="192024"/>
          </a:xfrm>
          <a:prstGeom prst="ellipse">
            <a:avLst/>
          </a:prstGeom>
          <a:noFill/>
          <a:ln w="9525" cap="flat" cmpd="sng" algn="ctr">
            <a:solidFill>
              <a:srgbClr val="009FBA"/>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cxnSp>
        <p:nvCxnSpPr>
          <p:cNvPr id="9" name="Straight Arrow Connector 8"/>
          <p:cNvCxnSpPr/>
          <p:nvPr/>
        </p:nvCxnSpPr>
        <p:spPr bwMode="auto">
          <a:xfrm flipH="1" flipV="1">
            <a:off x="1636776" y="2682584"/>
            <a:ext cx="1161288" cy="370332"/>
          </a:xfrm>
          <a:prstGeom prst="straightConnector1">
            <a:avLst/>
          </a:prstGeom>
          <a:solidFill>
            <a:schemeClr val="accent1"/>
          </a:solidFill>
          <a:ln w="9525" cap="flat" cmpd="sng" algn="ctr">
            <a:solidFill>
              <a:srgbClr val="009FBA"/>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224567" y="2313252"/>
            <a:ext cx="1992853" cy="369332"/>
          </a:xfrm>
          <a:prstGeom prst="rect">
            <a:avLst/>
          </a:prstGeom>
          <a:noFill/>
        </p:spPr>
        <p:txBody>
          <a:bodyPr wrap="none" rtlCol="0">
            <a:spAutoFit/>
          </a:bodyPr>
          <a:lstStyle/>
          <a:p>
            <a:r>
              <a:rPr lang="en-GB" sz="1800" dirty="0" smtClean="0">
                <a:solidFill>
                  <a:srgbClr val="009FBA"/>
                </a:solidFill>
              </a:rPr>
              <a:t>Member State</a:t>
            </a:r>
            <a:endParaRPr lang="en-GB" sz="1800" dirty="0">
              <a:solidFill>
                <a:srgbClr val="009FBA"/>
              </a:solidFill>
            </a:endParaRPr>
          </a:p>
        </p:txBody>
      </p:sp>
      <p:sp>
        <p:nvSpPr>
          <p:cNvPr id="14" name="Oval 13"/>
          <p:cNvSpPr/>
          <p:nvPr/>
        </p:nvSpPr>
        <p:spPr bwMode="auto">
          <a:xfrm>
            <a:off x="2541272" y="3717032"/>
            <a:ext cx="1886712" cy="576442"/>
          </a:xfrm>
          <a:prstGeom prst="ellipse">
            <a:avLst/>
          </a:prstGeom>
          <a:noFill/>
          <a:ln w="9525" cap="flat" cmpd="sng" algn="ctr">
            <a:solidFill>
              <a:srgbClr val="009FBA"/>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cxnSp>
        <p:nvCxnSpPr>
          <p:cNvPr id="15" name="Straight Arrow Connector 14"/>
          <p:cNvCxnSpPr>
            <a:stCxn id="14" idx="2"/>
            <a:endCxn id="16" idx="2"/>
          </p:cNvCxnSpPr>
          <p:nvPr/>
        </p:nvCxnSpPr>
        <p:spPr bwMode="auto">
          <a:xfrm flipH="1" flipV="1">
            <a:off x="1019613" y="3651479"/>
            <a:ext cx="1521659" cy="353774"/>
          </a:xfrm>
          <a:prstGeom prst="straightConnector1">
            <a:avLst/>
          </a:prstGeom>
          <a:solidFill>
            <a:schemeClr val="accent1"/>
          </a:solidFill>
          <a:ln w="9525" cap="flat" cmpd="sng" algn="ctr">
            <a:solidFill>
              <a:srgbClr val="009FBA"/>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p:cNvSpPr txBox="1"/>
          <p:nvPr/>
        </p:nvSpPr>
        <p:spPr>
          <a:xfrm>
            <a:off x="166655" y="3005148"/>
            <a:ext cx="1705916" cy="646331"/>
          </a:xfrm>
          <a:prstGeom prst="rect">
            <a:avLst/>
          </a:prstGeom>
          <a:noFill/>
        </p:spPr>
        <p:txBody>
          <a:bodyPr wrap="none" rtlCol="0">
            <a:spAutoFit/>
          </a:bodyPr>
          <a:lstStyle/>
          <a:p>
            <a:pPr algn="ctr"/>
            <a:r>
              <a:rPr lang="en-GB" sz="1800" dirty="0" smtClean="0">
                <a:solidFill>
                  <a:srgbClr val="009FBA"/>
                </a:solidFill>
              </a:rPr>
              <a:t>Source </a:t>
            </a:r>
          </a:p>
          <a:p>
            <a:pPr algn="ctr"/>
            <a:r>
              <a:rPr lang="en-GB" sz="1800" dirty="0" smtClean="0">
                <a:solidFill>
                  <a:srgbClr val="009FBA"/>
                </a:solidFill>
              </a:rPr>
              <a:t>information</a:t>
            </a:r>
            <a:endParaRPr lang="en-GB" sz="1800" dirty="0">
              <a:solidFill>
                <a:srgbClr val="009FBA"/>
              </a:solidFill>
            </a:endParaRPr>
          </a:p>
        </p:txBody>
      </p:sp>
      <p:sp>
        <p:nvSpPr>
          <p:cNvPr id="19" name="Oval 18"/>
          <p:cNvSpPr/>
          <p:nvPr/>
        </p:nvSpPr>
        <p:spPr bwMode="auto">
          <a:xfrm>
            <a:off x="4636008" y="3064738"/>
            <a:ext cx="649224" cy="477381"/>
          </a:xfrm>
          <a:prstGeom prst="ellipse">
            <a:avLst/>
          </a:prstGeom>
          <a:noFill/>
          <a:ln w="9525" cap="flat" cmpd="sng" algn="ctr">
            <a:solidFill>
              <a:srgbClr val="009FBA"/>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cxnSp>
        <p:nvCxnSpPr>
          <p:cNvPr id="20" name="Straight Arrow Connector 19"/>
          <p:cNvCxnSpPr/>
          <p:nvPr/>
        </p:nvCxnSpPr>
        <p:spPr bwMode="auto">
          <a:xfrm>
            <a:off x="5285232" y="3328314"/>
            <a:ext cx="547655" cy="323165"/>
          </a:xfrm>
          <a:prstGeom prst="straightConnector1">
            <a:avLst/>
          </a:prstGeom>
          <a:solidFill>
            <a:schemeClr val="accent1"/>
          </a:solidFill>
          <a:ln w="9525" cap="flat" cmpd="sng" algn="ctr">
            <a:solidFill>
              <a:srgbClr val="009FBA"/>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0"/>
          <p:cNvSpPr txBox="1"/>
          <p:nvPr/>
        </p:nvSpPr>
        <p:spPr>
          <a:xfrm>
            <a:off x="5832887" y="3326419"/>
            <a:ext cx="1829347" cy="646331"/>
          </a:xfrm>
          <a:prstGeom prst="rect">
            <a:avLst/>
          </a:prstGeom>
          <a:noFill/>
        </p:spPr>
        <p:txBody>
          <a:bodyPr wrap="none" rtlCol="0">
            <a:spAutoFit/>
          </a:bodyPr>
          <a:lstStyle/>
          <a:p>
            <a:r>
              <a:rPr lang="en-GB" sz="1800" dirty="0" smtClean="0">
                <a:solidFill>
                  <a:srgbClr val="009FBA"/>
                </a:solidFill>
              </a:rPr>
              <a:t>Archiving of </a:t>
            </a:r>
          </a:p>
          <a:p>
            <a:r>
              <a:rPr lang="en-GB" sz="1800" dirty="0" smtClean="0">
                <a:solidFill>
                  <a:srgbClr val="009FBA"/>
                </a:solidFill>
              </a:rPr>
              <a:t>information</a:t>
            </a:r>
            <a:endParaRPr lang="en-GB" sz="1800" dirty="0">
              <a:solidFill>
                <a:srgbClr val="009FBA"/>
              </a:solidFill>
            </a:endParaRPr>
          </a:p>
        </p:txBody>
      </p:sp>
      <p:cxnSp>
        <p:nvCxnSpPr>
          <p:cNvPr id="35" name="Straight Arrow Connector 34"/>
          <p:cNvCxnSpPr>
            <a:endCxn id="36" idx="3"/>
          </p:cNvCxnSpPr>
          <p:nvPr/>
        </p:nvCxnSpPr>
        <p:spPr bwMode="auto">
          <a:xfrm flipH="1">
            <a:off x="1893525" y="4898034"/>
            <a:ext cx="669843" cy="0"/>
          </a:xfrm>
          <a:prstGeom prst="straightConnector1">
            <a:avLst/>
          </a:prstGeom>
          <a:solidFill>
            <a:schemeClr val="accent1"/>
          </a:solidFill>
          <a:ln w="9525" cap="flat" cmpd="sng" algn="ctr">
            <a:solidFill>
              <a:srgbClr val="009FBA"/>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p:cNvSpPr txBox="1"/>
          <p:nvPr/>
        </p:nvSpPr>
        <p:spPr>
          <a:xfrm>
            <a:off x="319055" y="4574868"/>
            <a:ext cx="1574470" cy="646331"/>
          </a:xfrm>
          <a:prstGeom prst="rect">
            <a:avLst/>
          </a:prstGeom>
          <a:noFill/>
        </p:spPr>
        <p:txBody>
          <a:bodyPr wrap="none" rtlCol="0">
            <a:spAutoFit/>
          </a:bodyPr>
          <a:lstStyle/>
          <a:p>
            <a:pPr algn="ctr"/>
            <a:r>
              <a:rPr lang="en-GB" sz="1800" dirty="0" smtClean="0">
                <a:solidFill>
                  <a:srgbClr val="009FBA"/>
                </a:solidFill>
              </a:rPr>
              <a:t>Hyperlinks</a:t>
            </a:r>
          </a:p>
          <a:p>
            <a:pPr algn="ctr"/>
            <a:r>
              <a:rPr lang="en-GB" sz="1800" dirty="0" smtClean="0">
                <a:solidFill>
                  <a:srgbClr val="009FBA"/>
                </a:solidFill>
              </a:rPr>
              <a:t>to files</a:t>
            </a:r>
            <a:endParaRPr lang="en-GB" sz="1800" dirty="0">
              <a:solidFill>
                <a:srgbClr val="009FBA"/>
              </a:solidFill>
            </a:endParaRPr>
          </a:p>
        </p:txBody>
      </p:sp>
      <p:cxnSp>
        <p:nvCxnSpPr>
          <p:cNvPr id="44" name="Straight Arrow Connector 43"/>
          <p:cNvCxnSpPr>
            <a:stCxn id="22" idx="3"/>
          </p:cNvCxnSpPr>
          <p:nvPr/>
        </p:nvCxnSpPr>
        <p:spPr bwMode="auto">
          <a:xfrm flipV="1">
            <a:off x="4934596" y="4785258"/>
            <a:ext cx="1036436" cy="54901"/>
          </a:xfrm>
          <a:prstGeom prst="straightConnector1">
            <a:avLst/>
          </a:prstGeom>
          <a:solidFill>
            <a:schemeClr val="accent1"/>
          </a:solidFill>
          <a:ln w="9525" cap="flat" cmpd="sng" algn="ctr">
            <a:solidFill>
              <a:srgbClr val="009FBA"/>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46"/>
          <p:cNvSpPr txBox="1"/>
          <p:nvPr/>
        </p:nvSpPr>
        <p:spPr>
          <a:xfrm>
            <a:off x="5902991" y="4574867"/>
            <a:ext cx="1745991" cy="646331"/>
          </a:xfrm>
          <a:prstGeom prst="rect">
            <a:avLst/>
          </a:prstGeom>
          <a:noFill/>
        </p:spPr>
        <p:txBody>
          <a:bodyPr wrap="none" rtlCol="0">
            <a:spAutoFit/>
          </a:bodyPr>
          <a:lstStyle/>
          <a:p>
            <a:r>
              <a:rPr lang="en-GB" sz="1800" dirty="0" smtClean="0">
                <a:solidFill>
                  <a:srgbClr val="009FBA"/>
                </a:solidFill>
              </a:rPr>
              <a:t>Description </a:t>
            </a:r>
          </a:p>
          <a:p>
            <a:r>
              <a:rPr lang="en-GB" sz="1800" dirty="0" smtClean="0">
                <a:solidFill>
                  <a:srgbClr val="009FBA"/>
                </a:solidFill>
              </a:rPr>
              <a:t>of content</a:t>
            </a:r>
            <a:endParaRPr lang="en-GB" sz="1800" dirty="0">
              <a:solidFill>
                <a:srgbClr val="009FBA"/>
              </a:solidFill>
            </a:endParaRPr>
          </a:p>
        </p:txBody>
      </p:sp>
      <p:sp>
        <p:nvSpPr>
          <p:cNvPr id="4" name="Rectangle 3"/>
          <p:cNvSpPr/>
          <p:nvPr/>
        </p:nvSpPr>
        <p:spPr bwMode="auto">
          <a:xfrm>
            <a:off x="2554489" y="4347348"/>
            <a:ext cx="1179957" cy="1055816"/>
          </a:xfrm>
          <a:prstGeom prst="rect">
            <a:avLst/>
          </a:prstGeom>
          <a:noFill/>
          <a:ln w="9525" cap="flat" cmpd="sng" algn="ctr">
            <a:solidFill>
              <a:srgbClr val="009FBA"/>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sp>
        <p:nvSpPr>
          <p:cNvPr id="22" name="Rectangle 21"/>
          <p:cNvSpPr/>
          <p:nvPr/>
        </p:nvSpPr>
        <p:spPr bwMode="auto">
          <a:xfrm>
            <a:off x="3754639" y="4312251"/>
            <a:ext cx="1179957" cy="1055816"/>
          </a:xfrm>
          <a:prstGeom prst="rect">
            <a:avLst/>
          </a:prstGeom>
          <a:noFill/>
          <a:ln w="9525" cap="flat" cmpd="sng" algn="ctr">
            <a:solidFill>
              <a:srgbClr val="009FBA"/>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smtClean="0">
              <a:ln>
                <a:noFill/>
              </a:ln>
              <a:solidFill>
                <a:srgbClr val="FFD624"/>
              </a:solidFill>
              <a:effectLst/>
              <a:latin typeface="Verdana" pitchFamily="34" charset="0"/>
            </a:endParaRPr>
          </a:p>
        </p:txBody>
      </p:sp>
    </p:spTree>
    <p:extLst>
      <p:ext uri="{BB962C8B-B14F-4D97-AF65-F5344CB8AC3E}">
        <p14:creationId xmlns:p14="http://schemas.microsoft.com/office/powerpoint/2010/main" val="471327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116632"/>
            <a:ext cx="5904904" cy="1080120"/>
          </a:xfrm>
        </p:spPr>
        <p:txBody>
          <a:bodyPr/>
          <a:lstStyle/>
          <a:p>
            <a:r>
              <a:rPr lang="en-GB" dirty="0" smtClean="0"/>
              <a:t>Documentation &amp; Archiving (3)</a:t>
            </a:r>
            <a:endParaRPr lang="en-GB" dirty="0"/>
          </a:p>
        </p:txBody>
      </p:sp>
      <p:sp>
        <p:nvSpPr>
          <p:cNvPr id="3" name="Content Placeholder 2"/>
          <p:cNvSpPr>
            <a:spLocks noGrp="1"/>
          </p:cNvSpPr>
          <p:nvPr>
            <p:ph sz="half" idx="1"/>
          </p:nvPr>
        </p:nvSpPr>
        <p:spPr>
          <a:xfrm>
            <a:off x="0" y="2218398"/>
            <a:ext cx="4041648" cy="3946906"/>
          </a:xfrm>
        </p:spPr>
        <p:txBody>
          <a:bodyPr/>
          <a:lstStyle/>
          <a:p>
            <a:pPr lvl="1">
              <a:buFont typeface="Wingdings" panose="05000000000000000000" pitchFamily="2" charset="2"/>
              <a:buChar char="ü"/>
            </a:pPr>
            <a:r>
              <a:rPr lang="en-GB" sz="1800" dirty="0" smtClean="0"/>
              <a:t>Draft &amp; final Union NIR, CRF tables, xml files</a:t>
            </a:r>
          </a:p>
          <a:p>
            <a:pPr lvl="1">
              <a:buFont typeface="Wingdings" panose="05000000000000000000" pitchFamily="2" charset="2"/>
              <a:buChar char="ü"/>
            </a:pPr>
            <a:r>
              <a:rPr lang="en-GB" sz="1800" dirty="0" smtClean="0"/>
              <a:t>Relevant  source category .</a:t>
            </a:r>
            <a:r>
              <a:rPr lang="en-GB" sz="1800" dirty="0" err="1" smtClean="0"/>
              <a:t>xls</a:t>
            </a:r>
            <a:r>
              <a:rPr lang="en-GB" sz="1800" dirty="0" smtClean="0"/>
              <a:t> files (Union level)</a:t>
            </a:r>
          </a:p>
          <a:p>
            <a:pPr lvl="1">
              <a:buFont typeface="Wingdings" panose="05000000000000000000" pitchFamily="2" charset="2"/>
              <a:buChar char="ü"/>
            </a:pPr>
            <a:r>
              <a:rPr lang="en-GB" sz="1800" dirty="0" smtClean="0"/>
              <a:t>Information and data files received from MSs</a:t>
            </a:r>
          </a:p>
          <a:p>
            <a:pPr lvl="1">
              <a:buFont typeface="Wingdings" panose="05000000000000000000" pitchFamily="2" charset="2"/>
              <a:buChar char="ü"/>
            </a:pPr>
            <a:r>
              <a:rPr lang="en-GB" sz="1800" dirty="0" smtClean="0"/>
              <a:t>Additional material received</a:t>
            </a:r>
          </a:p>
          <a:p>
            <a:pPr lvl="1">
              <a:buFont typeface="Wingdings" panose="05000000000000000000" pitchFamily="2" charset="2"/>
              <a:buChar char="ü"/>
            </a:pPr>
            <a:r>
              <a:rPr lang="en-GB" sz="1800" dirty="0" smtClean="0"/>
              <a:t>Electronic copies of completed QC checklists, reports, forms</a:t>
            </a:r>
          </a:p>
        </p:txBody>
      </p:sp>
      <p:sp>
        <p:nvSpPr>
          <p:cNvPr id="9" name="Content Placeholder 2"/>
          <p:cNvSpPr txBox="1">
            <a:spLocks/>
          </p:cNvSpPr>
          <p:nvPr/>
        </p:nvSpPr>
        <p:spPr bwMode="auto">
          <a:xfrm>
            <a:off x="448056" y="1412776"/>
            <a:ext cx="7900416" cy="54038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8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400" b="1">
                <a:solidFill>
                  <a:srgbClr val="0F5494"/>
                </a:solidFill>
                <a:latin typeface="+mn-lt"/>
              </a:defRPr>
            </a:lvl2pPr>
            <a:lvl3pPr marL="1143000" indent="-228600" algn="l" rtl="0" eaLnBrk="0" fontAlgn="base" hangingPunct="0">
              <a:spcBef>
                <a:spcPct val="20000"/>
              </a:spcBef>
              <a:spcAft>
                <a:spcPct val="0"/>
              </a:spcAft>
              <a:defRPr sz="2000">
                <a:solidFill>
                  <a:srgbClr val="0F5494"/>
                </a:solidFill>
                <a:latin typeface="+mn-lt"/>
              </a:defRPr>
            </a:lvl3pPr>
            <a:lvl4pPr marL="1600200" indent="-228600" algn="l" rtl="0" eaLnBrk="0" fontAlgn="base" hangingPunct="0">
              <a:spcBef>
                <a:spcPct val="20000"/>
              </a:spcBef>
              <a:spcAft>
                <a:spcPct val="0"/>
              </a:spcAft>
              <a:buChar char="–"/>
              <a:defRPr sz="1800">
                <a:solidFill>
                  <a:schemeClr val="tx1"/>
                </a:solidFill>
                <a:latin typeface="Arial" charset="0"/>
              </a:defRPr>
            </a:lvl4pPr>
            <a:lvl5pPr marL="2057400" indent="-228600" algn="l" rtl="0" eaLnBrk="0" fontAlgn="base" hangingPunct="0">
              <a:spcBef>
                <a:spcPct val="20000"/>
              </a:spcBef>
              <a:spcAft>
                <a:spcPct val="0"/>
              </a:spcAft>
              <a:buChar char="»"/>
              <a:defRPr sz="1800">
                <a:solidFill>
                  <a:schemeClr val="tx1"/>
                </a:solidFill>
                <a:latin typeface="Arial" charset="0"/>
              </a:defRPr>
            </a:lvl5pPr>
            <a:lvl6pPr marL="2514600" indent="-228600" algn="l" rtl="0" fontAlgn="base">
              <a:spcBef>
                <a:spcPct val="20000"/>
              </a:spcBef>
              <a:spcAft>
                <a:spcPct val="0"/>
              </a:spcAft>
              <a:buChar char="»"/>
              <a:defRPr sz="1800">
                <a:solidFill>
                  <a:schemeClr val="tx1"/>
                </a:solidFill>
                <a:latin typeface="Arial" charset="0"/>
              </a:defRPr>
            </a:lvl6pPr>
            <a:lvl7pPr marL="2971800" indent="-228600" algn="l" rtl="0" fontAlgn="base">
              <a:spcBef>
                <a:spcPct val="20000"/>
              </a:spcBef>
              <a:spcAft>
                <a:spcPct val="0"/>
              </a:spcAft>
              <a:buChar char="»"/>
              <a:defRPr sz="1800">
                <a:solidFill>
                  <a:schemeClr val="tx1"/>
                </a:solidFill>
                <a:latin typeface="Arial" charset="0"/>
              </a:defRPr>
            </a:lvl7pPr>
            <a:lvl8pPr marL="3429000" indent="-228600" algn="l" rtl="0" fontAlgn="base">
              <a:spcBef>
                <a:spcPct val="20000"/>
              </a:spcBef>
              <a:spcAft>
                <a:spcPct val="0"/>
              </a:spcAft>
              <a:buChar char="»"/>
              <a:defRPr sz="1800">
                <a:solidFill>
                  <a:schemeClr val="tx1"/>
                </a:solidFill>
                <a:latin typeface="Arial" charset="0"/>
              </a:defRPr>
            </a:lvl8pPr>
            <a:lvl9pPr marL="3886200" indent="-228600" algn="l" rtl="0" fontAlgn="base">
              <a:spcBef>
                <a:spcPct val="20000"/>
              </a:spcBef>
              <a:spcAft>
                <a:spcPct val="0"/>
              </a:spcAft>
              <a:buChar char="»"/>
              <a:defRPr sz="1800">
                <a:solidFill>
                  <a:schemeClr val="tx1"/>
                </a:solidFill>
                <a:latin typeface="Arial" charset="0"/>
              </a:defRPr>
            </a:lvl9pPr>
          </a:lstStyle>
          <a:p>
            <a:pPr>
              <a:buClr>
                <a:srgbClr val="92D050"/>
              </a:buClr>
              <a:buFont typeface="Wingdings" panose="05000000000000000000" pitchFamily="2" charset="2"/>
              <a:buChar char="Ø"/>
            </a:pPr>
            <a:r>
              <a:rPr lang="en-GB" sz="2200" b="0" i="0" kern="0" dirty="0" smtClean="0">
                <a:solidFill>
                  <a:schemeClr val="tx1"/>
                </a:solidFill>
              </a:rPr>
              <a:t>Archiving of the Union inventory</a:t>
            </a:r>
          </a:p>
        </p:txBody>
      </p:sp>
      <p:pic>
        <p:nvPicPr>
          <p:cNvPr id="2051" name="Picture 3" descr="C:\Users\ntemiri\Desktop\Example of Forum 2.pn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3989832" y="3312353"/>
            <a:ext cx="4919116" cy="22220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398264" y="2132856"/>
            <a:ext cx="4224528" cy="923330"/>
          </a:xfrm>
          <a:prstGeom prst="rect">
            <a:avLst/>
          </a:prstGeom>
          <a:noFill/>
          <a:ln>
            <a:solidFill>
              <a:srgbClr val="0F5494"/>
            </a:solidFill>
          </a:ln>
        </p:spPr>
        <p:txBody>
          <a:bodyPr wrap="square" rtlCol="0">
            <a:spAutoFit/>
          </a:bodyPr>
          <a:lstStyle/>
          <a:p>
            <a:pPr algn="ctr"/>
            <a:r>
              <a:rPr lang="en-GB" sz="1800" dirty="0" smtClean="0">
                <a:solidFill>
                  <a:srgbClr val="FFC000"/>
                </a:solidFill>
              </a:rPr>
              <a:t>The ‘Union inventory’ files are also uploaded to </a:t>
            </a:r>
            <a:r>
              <a:rPr lang="en-GB" sz="1800" dirty="0" smtClean="0">
                <a:solidFill>
                  <a:srgbClr val="FF0000"/>
                </a:solidFill>
                <a:hlinkClick r:id="rId4"/>
              </a:rPr>
              <a:t>EEA’s EIONET Forum</a:t>
            </a:r>
            <a:r>
              <a:rPr lang="en-GB" sz="1800" dirty="0" smtClean="0">
                <a:solidFill>
                  <a:srgbClr val="FF0000"/>
                </a:solidFill>
              </a:rPr>
              <a:t> </a:t>
            </a:r>
            <a:r>
              <a:rPr lang="en-GB" sz="1800" dirty="0" smtClean="0">
                <a:solidFill>
                  <a:srgbClr val="FFC000"/>
                </a:solidFill>
              </a:rPr>
              <a:t>by the ETC/ACM</a:t>
            </a:r>
          </a:p>
        </p:txBody>
      </p:sp>
    </p:spTree>
    <p:extLst>
      <p:ext uri="{BB962C8B-B14F-4D97-AF65-F5344CB8AC3E}">
        <p14:creationId xmlns:p14="http://schemas.microsoft.com/office/powerpoint/2010/main" val="12950260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mn-lt"/>
                <a:cs typeface="Andalus" pitchFamily="18" charset="-78"/>
              </a:rPr>
              <a:t>Schedule </a:t>
            </a:r>
            <a:r>
              <a:rPr lang="en-GB" dirty="0">
                <a:latin typeface="+mn-lt"/>
                <a:cs typeface="Andalus" pitchFamily="18" charset="-78"/>
              </a:rPr>
              <a:t>for QA/QC procedures: Non-stop!</a:t>
            </a:r>
          </a:p>
        </p:txBody>
      </p:sp>
      <p:sp>
        <p:nvSpPr>
          <p:cNvPr id="106498" name="Rectangle 2"/>
          <p:cNvSpPr>
            <a:spLocks noGrp="1" noChangeArrowheads="1"/>
          </p:cNvSpPr>
          <p:nvPr>
            <p:ph idx="1"/>
          </p:nvPr>
        </p:nvSpPr>
        <p:spPr>
          <a:extLst/>
        </p:spPr>
        <p:txBody>
          <a:bodyPr lIns="90000" tIns="46800" rIns="90000" bIns="46800"/>
          <a:lstStyle/>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During compilation (t-2) ~ Between 15/01–27/05</a:t>
            </a:r>
          </a:p>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During UNFCCC review ~ From September to March/June of the following year</a:t>
            </a:r>
          </a:p>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EU internal review ~ 2</a:t>
            </a:r>
            <a:r>
              <a:rPr lang="en-GB" baseline="30000" dirty="0" smtClean="0"/>
              <a:t>nd</a:t>
            </a:r>
            <a:r>
              <a:rPr lang="en-GB" dirty="0" smtClean="0"/>
              <a:t> half of the year</a:t>
            </a:r>
          </a:p>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WG1 regular meetings ~ Spring and Autumn</a:t>
            </a:r>
          </a:p>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Workshops and expert meetings ~ throughout the year</a:t>
            </a:r>
          </a:p>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Assisting MS with GHG reporting and national systems ~ throughout the year</a:t>
            </a:r>
          </a:p>
          <a:p>
            <a:pPr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a:p>
            <a:pPr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p:txBody>
      </p:sp>
      <p:sp>
        <p:nvSpPr>
          <p:cNvPr id="45057"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8825F88A-346E-42F3-B337-7A5332E86ADC}" type="slidenum">
              <a:rPr lang="en-GB" sz="1000" smtClean="0">
                <a:solidFill>
                  <a:schemeClr val="tx2"/>
                </a:solidFill>
              </a:rPr>
              <a:pPr/>
              <a:t>19</a:t>
            </a:fld>
            <a:endParaRPr lang="en-GB" sz="1000" smtClean="0">
              <a:solidFill>
                <a:schemeClr val="tx2"/>
              </a:solidFill>
            </a:endParaRPr>
          </a:p>
        </p:txBody>
      </p:sp>
    </p:spTree>
    <p:extLst>
      <p:ext uri="{BB962C8B-B14F-4D97-AF65-F5344CB8AC3E}">
        <p14:creationId xmlns:p14="http://schemas.microsoft.com/office/powerpoint/2010/main" val="241764611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 of the Presentation	</a:t>
            </a:r>
            <a:endParaRPr lang="en-GB" dirty="0"/>
          </a:p>
        </p:txBody>
      </p:sp>
      <p:sp>
        <p:nvSpPr>
          <p:cNvPr id="3" name="Content Placeholder 2"/>
          <p:cNvSpPr>
            <a:spLocks noGrp="1"/>
          </p:cNvSpPr>
          <p:nvPr>
            <p:ph idx="1"/>
          </p:nvPr>
        </p:nvSpPr>
        <p:spPr>
          <a:xfrm>
            <a:off x="250825" y="1700684"/>
            <a:ext cx="8637588" cy="4392612"/>
          </a:xfrm>
        </p:spPr>
        <p:txBody>
          <a:bodyPr/>
          <a:lstStyle/>
          <a:p>
            <a:r>
              <a:rPr lang="en-GB" dirty="0" smtClean="0"/>
              <a:t>Introduction – Legal provisions</a:t>
            </a:r>
          </a:p>
          <a:p>
            <a:r>
              <a:rPr lang="en-GB" dirty="0" smtClean="0"/>
              <a:t>Union GHG inventory system: Roles and responsibilities of different institutions (Who does what)</a:t>
            </a:r>
          </a:p>
          <a:p>
            <a:r>
              <a:rPr lang="en-GB" dirty="0" smtClean="0"/>
              <a:t>The annual process of inventory compilation</a:t>
            </a:r>
          </a:p>
          <a:p>
            <a:r>
              <a:rPr lang="en-GB" dirty="0" smtClean="0"/>
              <a:t>EU QA/QC Programme: How to ensure high quality emission estimates &amp; conformity with IPCC/UNFCCC Guidelines</a:t>
            </a:r>
          </a:p>
          <a:p>
            <a:r>
              <a:rPr lang="en-GB" dirty="0" smtClean="0"/>
              <a:t>Examples of QA/QC checks</a:t>
            </a:r>
          </a:p>
          <a:p>
            <a:r>
              <a:rPr lang="en-GB" dirty="0" smtClean="0"/>
              <a:t>Related EEA products</a:t>
            </a:r>
          </a:p>
        </p:txBody>
      </p:sp>
    </p:spTree>
    <p:extLst>
      <p:ext uri="{BB962C8B-B14F-4D97-AF65-F5344CB8AC3E}">
        <p14:creationId xmlns:p14="http://schemas.microsoft.com/office/powerpoint/2010/main" val="1605645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755576" y="1340768"/>
            <a:ext cx="8064896" cy="4896544"/>
          </a:xfrm>
          <a:extLst/>
        </p:spPr>
        <p:txBody>
          <a:bodyPr lIns="90000" tIns="46800" rIns="90000" bIns="46800"/>
          <a:lstStyle/>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t>Coordination/collaboration between Member States (WG1) and EU national system is key – just as with compilation!</a:t>
            </a:r>
          </a:p>
          <a:p>
            <a:pPr lvl="1" defTabSz="449263" eaLnBrk="1" hangingPunct="1">
              <a:lnSpc>
                <a:spcPct val="90000"/>
              </a:lnSpc>
              <a:spcBef>
                <a:spcPts val="300"/>
              </a:spcBef>
              <a:spcAft>
                <a:spcPts val="300"/>
              </a:spcAft>
              <a:buFont typeface="+mj-lt"/>
              <a:buAutoNum type="alphaLcParen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solidFill>
                  <a:schemeClr val="accent2"/>
                </a:solidFill>
              </a:rPr>
              <a:t>EU and MS are reviewed independently under UNFCCC/KP but EU’s GHG inventory is not independent of MS’ GHG inventories!</a:t>
            </a:r>
          </a:p>
          <a:p>
            <a:pPr lvl="1" defTabSz="449263" eaLnBrk="1" hangingPunct="1">
              <a:lnSpc>
                <a:spcPct val="90000"/>
              </a:lnSpc>
              <a:spcBef>
                <a:spcPts val="300"/>
              </a:spcBef>
              <a:spcAft>
                <a:spcPts val="300"/>
              </a:spcAft>
              <a:buFont typeface="+mj-lt"/>
              <a:buAutoNum type="alphaLcParen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t>Link between MS GHG inventories and EU national system! </a:t>
            </a:r>
          </a:p>
          <a:p>
            <a:pPr defTabSz="449263" eaLnBrk="1" hangingPunct="1">
              <a:lnSpc>
                <a:spcPct val="90000"/>
              </a:lnSpc>
              <a:spcBef>
                <a:spcPts val="1200"/>
              </a:spcBef>
              <a:spcAft>
                <a:spcPts val="600"/>
              </a:spcAft>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dirty="0" smtClean="0"/>
          </a:p>
          <a:p>
            <a:pPr defTabSz="449263" eaLnBrk="1" hangingPunct="1">
              <a:lnSpc>
                <a:spcPct val="90000"/>
              </a:lnSpc>
              <a:spcBef>
                <a:spcPts val="600"/>
              </a:spcBef>
              <a:spcAft>
                <a:spcPts val="6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t>Quality of GHG inventory depends on well functioning national system - both the EU’s and its MS’</a:t>
            </a:r>
          </a:p>
          <a:p>
            <a:pPr lvl="1" defTabSz="449263" eaLnBrk="1" hangingPunct="1">
              <a:lnSpc>
                <a:spcPct val="90000"/>
              </a:lnSpc>
              <a:spcBef>
                <a:spcPts val="300"/>
              </a:spcBef>
              <a:spcAft>
                <a:spcPts val="600"/>
              </a:spcAft>
              <a:buFont typeface="+mj-lt"/>
              <a:buAutoNum type="alphaLcParen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t>Planning ~ e.g. allocate responsibilities and ensure sufficient capacity &amp; establish a QA/QC Plan and define quality objectives</a:t>
            </a:r>
          </a:p>
          <a:p>
            <a:pPr lvl="1" defTabSz="449263" eaLnBrk="1" hangingPunct="1">
              <a:lnSpc>
                <a:spcPct val="90000"/>
              </a:lnSpc>
              <a:spcBef>
                <a:spcPts val="600"/>
              </a:spcBef>
              <a:spcAft>
                <a:spcPts val="600"/>
              </a:spcAft>
              <a:buFont typeface="+mj-lt"/>
              <a:buAutoNum type="alphaLcParen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t>Preparation ~ e.g. estimate GHG emissions/removals using appropriate methods (IPCC) &amp; collect sufficient activity data and EFs</a:t>
            </a:r>
          </a:p>
          <a:p>
            <a:pPr lvl="1" defTabSz="449263" eaLnBrk="1" hangingPunct="1">
              <a:lnSpc>
                <a:spcPct val="90000"/>
              </a:lnSpc>
              <a:spcBef>
                <a:spcPts val="600"/>
              </a:spcBef>
              <a:spcAft>
                <a:spcPts val="600"/>
              </a:spcAft>
              <a:buFont typeface="+mj-lt"/>
              <a:buAutoNum type="alphaLcParen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smtClean="0"/>
              <a:t>Management ~ e.g. documentation/archiving &amp; responding to questions during UNFCCC reviews</a:t>
            </a:r>
          </a:p>
          <a:p>
            <a:pPr marL="0" lvl="1" indent="0" defTabSz="449263" eaLnBrk="1" hangingPunct="1">
              <a:lnSpc>
                <a:spcPct val="90000"/>
              </a:lnSpc>
              <a:spcBef>
                <a:spcPts val="1800"/>
              </a:spcBef>
              <a:spcAft>
                <a:spcPts val="600"/>
              </a:spcAft>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i="1" dirty="0" smtClean="0">
                <a:solidFill>
                  <a:srgbClr val="FFC000"/>
                </a:solidFill>
              </a:rPr>
              <a:t>GHG Inventory cannot be perfect but needs to reflect continuous quality improvements! </a:t>
            </a:r>
          </a:p>
        </p:txBody>
      </p:sp>
      <p:sp>
        <p:nvSpPr>
          <p:cNvPr id="2" name="Title 1"/>
          <p:cNvSpPr>
            <a:spLocks noGrp="1"/>
          </p:cNvSpPr>
          <p:nvPr>
            <p:ph type="title"/>
          </p:nvPr>
        </p:nvSpPr>
        <p:spPr/>
        <p:txBody>
          <a:bodyPr/>
          <a:lstStyle/>
          <a:p>
            <a:r>
              <a:rPr lang="en-GB" dirty="0" smtClean="0"/>
              <a:t>Reviews and general conclusions</a:t>
            </a:r>
            <a:endParaRPr lang="en-GB" dirty="0"/>
          </a:p>
        </p:txBody>
      </p:sp>
    </p:spTree>
    <p:extLst>
      <p:ext uri="{BB962C8B-B14F-4D97-AF65-F5344CB8AC3E}">
        <p14:creationId xmlns:p14="http://schemas.microsoft.com/office/powerpoint/2010/main" val="588440627"/>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1" y="188640"/>
            <a:ext cx="6109692" cy="1008112"/>
          </a:xfrm>
        </p:spPr>
        <p:txBody>
          <a:bodyPr/>
          <a:lstStyle/>
          <a:p>
            <a:r>
              <a:rPr lang="en-GB" sz="2500" dirty="0" smtClean="0"/>
              <a:t>Examples of QC procedures performed in EEA (1)</a:t>
            </a:r>
            <a:endParaRPr lang="en-GB" sz="2500" dirty="0"/>
          </a:p>
        </p:txBody>
      </p:sp>
      <p:sp>
        <p:nvSpPr>
          <p:cNvPr id="14" name="Content Placeholder 2"/>
          <p:cNvSpPr txBox="1">
            <a:spLocks/>
          </p:cNvSpPr>
          <p:nvPr/>
        </p:nvSpPr>
        <p:spPr bwMode="auto">
          <a:xfrm>
            <a:off x="581907" y="2800348"/>
            <a:ext cx="8010790" cy="358140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buClr>
                <a:srgbClr val="92D050"/>
              </a:buClr>
              <a:buFont typeface="Wingdings" panose="05000000000000000000" pitchFamily="2" charset="2"/>
              <a:buChar char="Ø"/>
            </a:pPr>
            <a:r>
              <a:rPr lang="en-GB" sz="1800" b="0" kern="0" dirty="0" smtClean="0">
                <a:solidFill>
                  <a:schemeClr val="tx1"/>
                </a:solidFill>
              </a:rPr>
              <a:t>Automatic checks </a:t>
            </a:r>
            <a:r>
              <a:rPr lang="en-GB" sz="1800" b="0" u="sng" kern="0" dirty="0" smtClean="0">
                <a:solidFill>
                  <a:schemeClr val="tx1"/>
                </a:solidFill>
              </a:rPr>
              <a:t>every time</a:t>
            </a:r>
            <a:r>
              <a:rPr lang="en-GB" sz="1800" b="0" kern="0" dirty="0" smtClean="0">
                <a:solidFill>
                  <a:schemeClr val="tx1"/>
                </a:solidFill>
              </a:rPr>
              <a:t> a MS uploads an xml in the CDR</a:t>
            </a:r>
          </a:p>
          <a:p>
            <a:pPr marL="742950" lvl="2" indent="-342900">
              <a:buClr>
                <a:srgbClr val="92D050"/>
              </a:buClr>
              <a:buFont typeface="+mj-lt"/>
              <a:buAutoNum type="arabicPeriod"/>
            </a:pPr>
            <a:r>
              <a:rPr lang="en-GB" b="0" kern="0" dirty="0" smtClean="0">
                <a:solidFill>
                  <a:schemeClr val="tx1"/>
                </a:solidFill>
              </a:rPr>
              <a:t>NEs in latest inventory year:</a:t>
            </a:r>
          </a:p>
          <a:p>
            <a:pPr marL="400050" lvl="2" indent="0">
              <a:buClr>
                <a:srgbClr val="009FBA"/>
              </a:buClr>
            </a:pPr>
            <a:r>
              <a:rPr lang="en-GB" b="0" kern="0" dirty="0">
                <a:solidFill>
                  <a:schemeClr val="tx1"/>
                </a:solidFill>
              </a:rPr>
              <a:t>The automatic </a:t>
            </a:r>
            <a:r>
              <a:rPr lang="en-GB" b="0" kern="0" dirty="0" smtClean="0">
                <a:solidFill>
                  <a:schemeClr val="tx1"/>
                </a:solidFill>
              </a:rPr>
              <a:t>Quality Assessment </a:t>
            </a:r>
            <a:r>
              <a:rPr lang="en-GB" b="0" kern="0" dirty="0">
                <a:solidFill>
                  <a:schemeClr val="tx1"/>
                </a:solidFill>
              </a:rPr>
              <a:t>highlights all key source/sink categories </a:t>
            </a:r>
            <a:r>
              <a:rPr lang="en-GB" b="0" kern="0" dirty="0" smtClean="0">
                <a:solidFill>
                  <a:schemeClr val="tx1"/>
                </a:solidFill>
              </a:rPr>
              <a:t>where:</a:t>
            </a:r>
            <a:endParaRPr lang="en-GB" b="0" kern="0" dirty="0">
              <a:solidFill>
                <a:schemeClr val="tx1"/>
              </a:solidFill>
            </a:endParaRPr>
          </a:p>
          <a:p>
            <a:pPr marL="400050" lvl="2" indent="0">
              <a:buClr>
                <a:srgbClr val="009FBA"/>
              </a:buClr>
            </a:pPr>
            <a:r>
              <a:rPr lang="en-GB" b="0" kern="0" dirty="0">
                <a:solidFill>
                  <a:schemeClr val="tx1"/>
                </a:solidFill>
              </a:rPr>
              <a:t>a) the notation key 'NE' (not estimated) is reported and there are IPCC methods available (IPCC)</a:t>
            </a:r>
          </a:p>
          <a:p>
            <a:pPr marL="400050" lvl="2" indent="0">
              <a:buClr>
                <a:srgbClr val="009FBA"/>
              </a:buClr>
            </a:pPr>
            <a:r>
              <a:rPr lang="en-GB" b="0" kern="0" dirty="0">
                <a:solidFill>
                  <a:schemeClr val="tx1"/>
                </a:solidFill>
              </a:rPr>
              <a:t>b) the issue has been flagged in Member States' Saturday papers (SPs</a:t>
            </a:r>
            <a:r>
              <a:rPr lang="en-GB" b="0" kern="0" dirty="0" smtClean="0">
                <a:solidFill>
                  <a:schemeClr val="tx1"/>
                </a:solidFill>
              </a:rPr>
              <a:t>)</a:t>
            </a:r>
          </a:p>
          <a:p>
            <a:pPr marL="742950" lvl="2" indent="-342900">
              <a:buClr>
                <a:srgbClr val="92D050"/>
              </a:buClr>
              <a:buAutoNum type="arabicPeriod" startAt="2"/>
            </a:pPr>
            <a:r>
              <a:rPr lang="en-GB" b="0" kern="0" dirty="0" smtClean="0">
                <a:solidFill>
                  <a:schemeClr val="tx1"/>
                </a:solidFill>
              </a:rPr>
              <a:t>Xml schema validation (against the latest xml schema available in the UNFCCC website)</a:t>
            </a:r>
          </a:p>
          <a:p>
            <a:pPr marL="400050" lvl="2" indent="0">
              <a:buClr>
                <a:srgbClr val="009FBA"/>
              </a:buClr>
            </a:pPr>
            <a:endParaRPr lang="en-GB" b="0" kern="0" dirty="0" smtClean="0">
              <a:solidFill>
                <a:schemeClr val="tx1"/>
              </a:solidFill>
            </a:endParaRPr>
          </a:p>
          <a:p>
            <a:pPr marL="400050" lvl="2" indent="0">
              <a:buClr>
                <a:srgbClr val="009FBA"/>
              </a:buClr>
            </a:pPr>
            <a:r>
              <a:rPr lang="en-GB" sz="1800" b="0" kern="0" dirty="0" smtClean="0">
                <a:solidFill>
                  <a:schemeClr val="tx1"/>
                </a:solidFill>
              </a:rPr>
              <a:t>Example (UK 15.04.2013): </a:t>
            </a:r>
            <a:r>
              <a:rPr lang="en-GB" sz="1800" dirty="0">
                <a:solidFill>
                  <a:srgbClr val="92D050"/>
                </a:solidFill>
                <a:hlinkClick r:id="rId3"/>
              </a:rPr>
              <a:t>http://cdr.eionet.europa.eu/gb/eu/ghgmm/envuwwkuw</a:t>
            </a:r>
            <a:endParaRPr lang="en-GB" sz="1800" b="0" kern="0" dirty="0">
              <a:solidFill>
                <a:srgbClr val="92D050"/>
              </a:solidFill>
            </a:endParaRPr>
          </a:p>
        </p:txBody>
      </p:sp>
      <p:grpSp>
        <p:nvGrpSpPr>
          <p:cNvPr id="22" name="Group 21"/>
          <p:cNvGrpSpPr/>
          <p:nvPr/>
        </p:nvGrpSpPr>
        <p:grpSpPr>
          <a:xfrm>
            <a:off x="542925" y="1847851"/>
            <a:ext cx="8420100" cy="590550"/>
            <a:chOff x="447675" y="1905000"/>
            <a:chExt cx="8229600" cy="809625"/>
          </a:xfrm>
        </p:grpSpPr>
        <p:sp>
          <p:nvSpPr>
            <p:cNvPr id="23" name="Right Arrow 22"/>
            <p:cNvSpPr/>
            <p:nvPr/>
          </p:nvSpPr>
          <p:spPr bwMode="auto">
            <a:xfrm>
              <a:off x="447675" y="1905000"/>
              <a:ext cx="8229600" cy="809625"/>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dirty="0" smtClean="0">
                <a:ln>
                  <a:noFill/>
                </a:ln>
                <a:solidFill>
                  <a:srgbClr val="FFD624"/>
                </a:solidFill>
                <a:effectLst/>
                <a:latin typeface="Verdana" pitchFamily="34" charset="0"/>
              </a:endParaRPr>
            </a:p>
          </p:txBody>
        </p:sp>
        <p:sp>
          <p:nvSpPr>
            <p:cNvPr id="24" name="Rectangle 23"/>
            <p:cNvSpPr/>
            <p:nvPr/>
          </p:nvSpPr>
          <p:spPr bwMode="auto">
            <a:xfrm>
              <a:off x="485775" y="2190749"/>
              <a:ext cx="7829550" cy="304801"/>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lang="en-GB" sz="1100" dirty="0" smtClean="0">
                  <a:solidFill>
                    <a:srgbClr val="0F5494"/>
                  </a:solidFill>
                </a:rPr>
                <a:t>JAN       FEB       MAR</a:t>
              </a:r>
              <a:r>
                <a:rPr lang="en-GB" sz="1100" dirty="0">
                  <a:solidFill>
                    <a:srgbClr val="0F5494"/>
                  </a:solidFill>
                </a:rPr>
                <a:t> </a:t>
              </a:r>
              <a:r>
                <a:rPr lang="en-GB" sz="1100" dirty="0" smtClean="0">
                  <a:solidFill>
                    <a:srgbClr val="0F5494"/>
                  </a:solidFill>
                </a:rPr>
                <a:t>      APR       MAY       JUN</a:t>
              </a:r>
              <a:r>
                <a:rPr lang="en-GB" sz="1100" dirty="0">
                  <a:solidFill>
                    <a:srgbClr val="0F5494"/>
                  </a:solidFill>
                </a:rPr>
                <a:t> </a:t>
              </a:r>
              <a:r>
                <a:rPr lang="en-GB" sz="1100" dirty="0" smtClean="0">
                  <a:solidFill>
                    <a:srgbClr val="0F5494"/>
                  </a:solidFill>
                </a:rPr>
                <a:t>      JUL       AUG       SEP</a:t>
              </a:r>
              <a:r>
                <a:rPr lang="en-GB" sz="1100" dirty="0">
                  <a:solidFill>
                    <a:srgbClr val="0F5494"/>
                  </a:solidFill>
                </a:rPr>
                <a:t> </a:t>
              </a:r>
              <a:r>
                <a:rPr lang="en-GB" sz="1100" dirty="0" smtClean="0">
                  <a:solidFill>
                    <a:srgbClr val="0F5494"/>
                  </a:solidFill>
                </a:rPr>
                <a:t>     OCT      NOV      DEC</a:t>
              </a:r>
              <a:r>
                <a:rPr lang="en-GB" sz="1200" dirty="0" smtClean="0">
                  <a:solidFill>
                    <a:srgbClr val="0F5494"/>
                  </a:solidFill>
                </a:rPr>
                <a:t>	</a:t>
              </a:r>
              <a:endParaRPr kumimoji="0" lang="en-GB" sz="1200" b="1" i="0" u="none" strike="noStrike" cap="none" normalizeH="0" baseline="0" dirty="0" smtClean="0">
                <a:ln>
                  <a:noFill/>
                </a:ln>
                <a:solidFill>
                  <a:srgbClr val="0F5494"/>
                </a:solidFill>
                <a:effectLst/>
              </a:endParaRPr>
            </a:p>
          </p:txBody>
        </p:sp>
      </p:grpSp>
      <p:cxnSp>
        <p:nvCxnSpPr>
          <p:cNvPr id="16" name="Straight Connector 15"/>
          <p:cNvCxnSpPr/>
          <p:nvPr/>
        </p:nvCxnSpPr>
        <p:spPr bwMode="auto">
          <a:xfrm>
            <a:off x="2124075" y="1872167"/>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819150" y="1872167"/>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p:cNvCxnSpPr/>
          <p:nvPr/>
        </p:nvCxnSpPr>
        <p:spPr bwMode="auto">
          <a:xfrm>
            <a:off x="3114675" y="1872167"/>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872733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116632"/>
            <a:ext cx="6147791" cy="936104"/>
          </a:xfrm>
        </p:spPr>
        <p:txBody>
          <a:bodyPr/>
          <a:lstStyle/>
          <a:p>
            <a:r>
              <a:rPr lang="en-GB" sz="2500" dirty="0" smtClean="0"/>
              <a:t>Examples of QC procedures performed in EEA (2)</a:t>
            </a:r>
            <a:endParaRPr lang="en-GB" sz="2500" dirty="0"/>
          </a:p>
        </p:txBody>
      </p:sp>
      <p:sp>
        <p:nvSpPr>
          <p:cNvPr id="14" name="Content Placeholder 2"/>
          <p:cNvSpPr txBox="1">
            <a:spLocks/>
          </p:cNvSpPr>
          <p:nvPr/>
        </p:nvSpPr>
        <p:spPr bwMode="auto">
          <a:xfrm>
            <a:off x="581907" y="2276872"/>
            <a:ext cx="8010790" cy="358140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a:buClr>
                <a:srgbClr val="92D050"/>
              </a:buClr>
              <a:buFont typeface="Wingdings" panose="05000000000000000000" pitchFamily="2" charset="2"/>
              <a:buChar char="Ø"/>
            </a:pPr>
            <a:r>
              <a:rPr lang="en-GB" sz="1800" b="0" kern="0" dirty="0" smtClean="0">
                <a:solidFill>
                  <a:schemeClr val="tx1"/>
                </a:solidFill>
              </a:rPr>
              <a:t>QC checks on Notation Keys (January)</a:t>
            </a:r>
          </a:p>
          <a:p>
            <a:pPr marL="800100" lvl="1" indent="-342900">
              <a:buClr>
                <a:srgbClr val="92D050"/>
              </a:buClr>
              <a:buFont typeface="+mj-lt"/>
              <a:buAutoNum type="arabicPeriod"/>
            </a:pPr>
            <a:r>
              <a:rPr lang="en-GB" sz="1400" b="0" kern="0" dirty="0" smtClean="0">
                <a:solidFill>
                  <a:schemeClr val="tx1"/>
                </a:solidFill>
              </a:rPr>
              <a:t>List of MSs </a:t>
            </a:r>
            <a:r>
              <a:rPr lang="en-GB" sz="1400" b="0" kern="0" dirty="0">
                <a:solidFill>
                  <a:schemeClr val="tx1"/>
                </a:solidFill>
              </a:rPr>
              <a:t>and variables </a:t>
            </a:r>
            <a:r>
              <a:rPr lang="en-GB" sz="1400" b="0" kern="0" dirty="0" smtClean="0">
                <a:solidFill>
                  <a:schemeClr val="tx1"/>
                </a:solidFill>
              </a:rPr>
              <a:t>where more than 20 but less than 28 MSs report numeric values</a:t>
            </a:r>
          </a:p>
          <a:p>
            <a:pPr marL="800100" lvl="1" indent="-342900">
              <a:buClr>
                <a:srgbClr val="92D050"/>
              </a:buClr>
              <a:buFont typeface="+mj-lt"/>
              <a:buAutoNum type="arabicPeriod"/>
            </a:pPr>
            <a:r>
              <a:rPr lang="en-GB" sz="1400" b="0" kern="0" dirty="0" smtClean="0">
                <a:solidFill>
                  <a:schemeClr val="tx1"/>
                </a:solidFill>
              </a:rPr>
              <a:t>List of MSs</a:t>
            </a:r>
            <a:r>
              <a:rPr lang="en-GB" sz="1400" b="0" kern="0" dirty="0">
                <a:solidFill>
                  <a:schemeClr val="tx1"/>
                </a:solidFill>
              </a:rPr>
              <a:t> and </a:t>
            </a:r>
            <a:r>
              <a:rPr lang="en-GB" sz="1400" b="0" kern="0" dirty="0" smtClean="0">
                <a:solidFill>
                  <a:schemeClr val="tx1"/>
                </a:solidFill>
              </a:rPr>
              <a:t>variables for which the notation key is NO for (X-3) reported in 2013 and was NE for (X-2) reported in 2012</a:t>
            </a:r>
          </a:p>
          <a:p>
            <a:pPr marL="457200" lvl="1" indent="0">
              <a:buNone/>
            </a:pPr>
            <a:r>
              <a:rPr lang="en-GB" sz="1400" b="0" kern="0" dirty="0" smtClean="0">
                <a:solidFill>
                  <a:srgbClr val="92D050"/>
                </a:solidFill>
                <a:hlinkClick r:id="rId3"/>
              </a:rPr>
              <a:t>Example</a:t>
            </a:r>
            <a:endParaRPr lang="en-GB" sz="1400" b="0" kern="0" dirty="0" smtClean="0">
              <a:solidFill>
                <a:srgbClr val="92D050"/>
              </a:solidFill>
            </a:endParaRPr>
          </a:p>
          <a:p>
            <a:pPr>
              <a:buClr>
                <a:srgbClr val="92D050"/>
              </a:buClr>
              <a:buFont typeface="Wingdings" panose="05000000000000000000" pitchFamily="2" charset="2"/>
              <a:buChar char="Ø"/>
            </a:pPr>
            <a:r>
              <a:rPr lang="en-GB" sz="1800" b="0" kern="0" dirty="0" smtClean="0">
                <a:solidFill>
                  <a:schemeClr val="tx1"/>
                </a:solidFill>
              </a:rPr>
              <a:t>QC checks on aggregation</a:t>
            </a:r>
          </a:p>
          <a:p>
            <a:pPr marL="742950" lvl="2" indent="-342900">
              <a:buClr>
                <a:srgbClr val="92D050"/>
              </a:buClr>
              <a:buFont typeface="+mj-lt"/>
              <a:buAutoNum type="arabicPeriod"/>
            </a:pPr>
            <a:r>
              <a:rPr lang="en-GB" b="0" kern="0" dirty="0" smtClean="0">
                <a:solidFill>
                  <a:schemeClr val="tx1"/>
                </a:solidFill>
              </a:rPr>
              <a:t>Sector Comparison (Correctness of summing of sub-categories)</a:t>
            </a:r>
          </a:p>
          <a:p>
            <a:pPr marL="400050" lvl="2" indent="0">
              <a:buClr>
                <a:srgbClr val="92D050"/>
              </a:buClr>
            </a:pPr>
            <a:r>
              <a:rPr lang="en-GB" b="0" i="1" kern="0" dirty="0" smtClean="0">
                <a:solidFill>
                  <a:schemeClr val="tx1"/>
                </a:solidFill>
              </a:rPr>
              <a:t>Performed on MSs inventories (January, March) &amp; on the Union inventory (April, May)</a:t>
            </a:r>
          </a:p>
          <a:p>
            <a:pPr marL="742950" lvl="2" indent="-342900">
              <a:buClr>
                <a:srgbClr val="92D050"/>
              </a:buClr>
              <a:buFont typeface="+mj-lt"/>
              <a:buAutoNum type="arabicPeriod" startAt="2"/>
            </a:pPr>
            <a:r>
              <a:rPr lang="en-GB" b="0" kern="0" dirty="0" smtClean="0">
                <a:solidFill>
                  <a:schemeClr val="tx1"/>
                </a:solidFill>
              </a:rPr>
              <a:t>Check that the total of the MSs emissions equals the EUC (EU15)/EUA (EU28) GHG inventory</a:t>
            </a:r>
          </a:p>
          <a:p>
            <a:pPr marL="400050" lvl="2" indent="0">
              <a:buClr>
                <a:srgbClr val="009FBA"/>
              </a:buClr>
            </a:pPr>
            <a:r>
              <a:rPr lang="en-GB" b="0" i="1" kern="0" dirty="0" smtClean="0">
                <a:solidFill>
                  <a:schemeClr val="tx1"/>
                </a:solidFill>
              </a:rPr>
              <a:t>Performed on the Union inventory (April, May) </a:t>
            </a:r>
          </a:p>
          <a:p>
            <a:pPr marL="400050" lvl="2" indent="0">
              <a:buClr>
                <a:srgbClr val="009FBA"/>
              </a:buClr>
            </a:pPr>
            <a:r>
              <a:rPr lang="en-GB" b="0" i="1" kern="0" dirty="0" smtClean="0">
                <a:solidFill>
                  <a:schemeClr val="tx1"/>
                </a:solidFill>
              </a:rPr>
              <a:t>Comments are provided by the ETC/ACM</a:t>
            </a:r>
          </a:p>
          <a:p>
            <a:pPr marL="400050" lvl="2" indent="0">
              <a:buClr>
                <a:srgbClr val="009FBA"/>
              </a:buClr>
            </a:pPr>
            <a:r>
              <a:rPr lang="en-GB" b="0" kern="0" dirty="0" smtClean="0">
                <a:solidFill>
                  <a:srgbClr val="92D050"/>
                </a:solidFill>
                <a:hlinkClick r:id="rId4"/>
              </a:rPr>
              <a:t>Example</a:t>
            </a:r>
            <a:endParaRPr lang="en-GB" b="0" kern="0" dirty="0">
              <a:solidFill>
                <a:srgbClr val="92D050"/>
              </a:solidFill>
            </a:endParaRPr>
          </a:p>
        </p:txBody>
      </p:sp>
      <p:grpSp>
        <p:nvGrpSpPr>
          <p:cNvPr id="22" name="Group 21"/>
          <p:cNvGrpSpPr/>
          <p:nvPr/>
        </p:nvGrpSpPr>
        <p:grpSpPr>
          <a:xfrm>
            <a:off x="542925" y="1556792"/>
            <a:ext cx="8420100" cy="590550"/>
            <a:chOff x="447675" y="1905000"/>
            <a:chExt cx="8229600" cy="809625"/>
          </a:xfrm>
        </p:grpSpPr>
        <p:sp>
          <p:nvSpPr>
            <p:cNvPr id="23" name="Right Arrow 22"/>
            <p:cNvSpPr/>
            <p:nvPr/>
          </p:nvSpPr>
          <p:spPr bwMode="auto">
            <a:xfrm>
              <a:off x="447675" y="1905000"/>
              <a:ext cx="8229600" cy="809625"/>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dirty="0" smtClean="0">
                <a:ln>
                  <a:noFill/>
                </a:ln>
                <a:solidFill>
                  <a:srgbClr val="FFD624"/>
                </a:solidFill>
                <a:effectLst/>
                <a:latin typeface="Verdana" pitchFamily="34" charset="0"/>
              </a:endParaRPr>
            </a:p>
          </p:txBody>
        </p:sp>
        <p:sp>
          <p:nvSpPr>
            <p:cNvPr id="24" name="Rectangle 23"/>
            <p:cNvSpPr/>
            <p:nvPr/>
          </p:nvSpPr>
          <p:spPr bwMode="auto">
            <a:xfrm>
              <a:off x="485775" y="2190749"/>
              <a:ext cx="7829550" cy="304801"/>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lang="en-GB" sz="1100" dirty="0" smtClean="0">
                  <a:solidFill>
                    <a:srgbClr val="0F5494"/>
                  </a:solidFill>
                </a:rPr>
                <a:t>JAN       FEB       MAR</a:t>
              </a:r>
              <a:r>
                <a:rPr lang="en-GB" sz="1100" dirty="0">
                  <a:solidFill>
                    <a:srgbClr val="0F5494"/>
                  </a:solidFill>
                </a:rPr>
                <a:t> </a:t>
              </a:r>
              <a:r>
                <a:rPr lang="en-GB" sz="1100" dirty="0" smtClean="0">
                  <a:solidFill>
                    <a:srgbClr val="0F5494"/>
                  </a:solidFill>
                </a:rPr>
                <a:t>      APR       MAY       JUN</a:t>
              </a:r>
              <a:r>
                <a:rPr lang="en-GB" sz="1100" dirty="0">
                  <a:solidFill>
                    <a:srgbClr val="0F5494"/>
                  </a:solidFill>
                </a:rPr>
                <a:t> </a:t>
              </a:r>
              <a:r>
                <a:rPr lang="en-GB" sz="1100" dirty="0" smtClean="0">
                  <a:solidFill>
                    <a:srgbClr val="0F5494"/>
                  </a:solidFill>
                </a:rPr>
                <a:t>      JUL       AUG       SEP</a:t>
              </a:r>
              <a:r>
                <a:rPr lang="en-GB" sz="1100" dirty="0">
                  <a:solidFill>
                    <a:srgbClr val="0F5494"/>
                  </a:solidFill>
                </a:rPr>
                <a:t> </a:t>
              </a:r>
              <a:r>
                <a:rPr lang="en-GB" sz="1100" dirty="0" smtClean="0">
                  <a:solidFill>
                    <a:srgbClr val="0F5494"/>
                  </a:solidFill>
                </a:rPr>
                <a:t>     OCT      NOV      DEC</a:t>
              </a:r>
              <a:r>
                <a:rPr lang="en-GB" sz="1200" dirty="0" smtClean="0">
                  <a:solidFill>
                    <a:srgbClr val="0F5494"/>
                  </a:solidFill>
                </a:rPr>
                <a:t>	</a:t>
              </a:r>
              <a:endParaRPr kumimoji="0" lang="en-GB" sz="1200" b="1" i="0" u="none" strike="noStrike" cap="none" normalizeH="0" baseline="0" dirty="0" smtClean="0">
                <a:ln>
                  <a:noFill/>
                </a:ln>
                <a:solidFill>
                  <a:srgbClr val="0F5494"/>
                </a:solidFill>
                <a:effectLst/>
              </a:endParaRPr>
            </a:p>
          </p:txBody>
        </p:sp>
      </p:grpSp>
      <p:cxnSp>
        <p:nvCxnSpPr>
          <p:cNvPr id="11" name="Straight Connector 10"/>
          <p:cNvCxnSpPr/>
          <p:nvPr/>
        </p:nvCxnSpPr>
        <p:spPr bwMode="auto">
          <a:xfrm>
            <a:off x="1657350" y="1595900"/>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a:off x="2790825" y="1595900"/>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a:off x="2352675" y="1595900"/>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p:cNvCxnSpPr/>
          <p:nvPr/>
        </p:nvCxnSpPr>
        <p:spPr bwMode="auto">
          <a:xfrm>
            <a:off x="3667125" y="1605425"/>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a:off x="1038225" y="1605425"/>
            <a:ext cx="0" cy="590550"/>
          </a:xfrm>
          <a:prstGeom prst="line">
            <a:avLst/>
          </a:prstGeom>
          <a:solidFill>
            <a:schemeClr val="accent1"/>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92157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FA09B420-6B11-4C6C-BD15-A1EF49E923C5}" type="slidenum">
              <a:rPr lang="en-GB" sz="1000" smtClean="0">
                <a:solidFill>
                  <a:schemeClr val="tx2"/>
                </a:solidFill>
              </a:rPr>
              <a:pPr/>
              <a:t>23</a:t>
            </a:fld>
            <a:endParaRPr lang="en-GB" sz="1000" smtClean="0">
              <a:solidFill>
                <a:schemeClr val="tx2"/>
              </a:solidFill>
            </a:endParaRPr>
          </a:p>
        </p:txBody>
      </p:sp>
      <p:sp>
        <p:nvSpPr>
          <p:cNvPr id="8" name="Rectangle 3"/>
          <p:cNvSpPr>
            <a:spLocks noChangeArrowheads="1"/>
          </p:cNvSpPr>
          <p:nvPr/>
        </p:nvSpPr>
        <p:spPr bwMode="auto">
          <a:xfrm>
            <a:off x="4788024" y="191840"/>
            <a:ext cx="4176464" cy="5736523"/>
          </a:xfrm>
          <a:prstGeom prst="rect">
            <a:avLst/>
          </a:prstGeom>
          <a:solidFill>
            <a:schemeClr val="accent1">
              <a:lumMod val="90000"/>
            </a:schemeClr>
          </a:solidFill>
          <a:ln>
            <a:noFill/>
          </a:ln>
          <a:effectLst/>
          <a:extLst/>
        </p:spPr>
        <p:txBody>
          <a:bodyPr anchor="ctr"/>
          <a:lstStyle/>
          <a:p>
            <a:pPr>
              <a:defRPr/>
            </a:pPr>
            <a:r>
              <a:rPr lang="en-GB" sz="1800" u="sng" dirty="0" smtClean="0">
                <a:effectLst>
                  <a:outerShdw blurRad="38100" dist="38100" dir="2700000" algn="tl">
                    <a:srgbClr val="C0C0C0"/>
                  </a:outerShdw>
                </a:effectLst>
                <a:latin typeface="Cambria" pitchFamily="18" charset="0"/>
              </a:rPr>
              <a:t>Examples</a:t>
            </a:r>
            <a:r>
              <a:rPr lang="en-GB" sz="1800" u="sng" dirty="0">
                <a:effectLst>
                  <a:outerShdw blurRad="38100" dist="38100" dir="2700000" algn="tl">
                    <a:srgbClr val="C0C0C0"/>
                  </a:outerShdw>
                </a:effectLst>
                <a:latin typeface="Cambria" pitchFamily="18" charset="0"/>
              </a:rPr>
              <a:t> </a:t>
            </a:r>
            <a:r>
              <a:rPr lang="en-GB" sz="1800" u="sng" dirty="0" smtClean="0">
                <a:effectLst>
                  <a:outerShdw blurRad="38100" dist="38100" dir="2700000" algn="tl">
                    <a:srgbClr val="C0C0C0"/>
                  </a:outerShdw>
                </a:effectLst>
                <a:latin typeface="Cambria" pitchFamily="18" charset="0"/>
              </a:rPr>
              <a:t>of QA/QC during compilation</a:t>
            </a:r>
          </a:p>
          <a:p>
            <a:pPr>
              <a:defRPr/>
            </a:pPr>
            <a:endParaRPr lang="en-GB" sz="1800" dirty="0">
              <a:effectLst>
                <a:outerShdw blurRad="38100" dist="38100" dir="2700000" algn="tl">
                  <a:srgbClr val="C0C0C0"/>
                </a:outerShdw>
              </a:effectLst>
              <a:latin typeface="Cambria" pitchFamily="18" charset="0"/>
            </a:endParaRPr>
          </a:p>
          <a:p>
            <a:pPr marL="342900" indent="-342900">
              <a:buFont typeface="+mj-lt"/>
              <a:buAutoNum type="alphaLcPeriod"/>
              <a:defRPr/>
            </a:pPr>
            <a:r>
              <a:rPr lang="en-GB" sz="1500" dirty="0" smtClean="0">
                <a:effectLst>
                  <a:outerShdw blurRad="38100" dist="38100" dir="2700000" algn="tl">
                    <a:srgbClr val="C0C0C0"/>
                  </a:outerShdw>
                </a:effectLst>
                <a:latin typeface="Cambria" pitchFamily="18" charset="0"/>
              </a:rPr>
              <a:t>‘Status/completeness reports’: Complete reporting in MS GHG inventories: Sectoral and background CRF tables for all years, gases and sectors, plus info on recalculations (automatized)</a:t>
            </a:r>
          </a:p>
          <a:p>
            <a:pPr marL="342900" indent="-342900">
              <a:buFont typeface="+mj-lt"/>
              <a:buAutoNum type="alphaLcPeriod"/>
              <a:defRPr/>
            </a:pPr>
            <a:endParaRPr lang="en-GB" sz="1500" dirty="0" smtClean="0">
              <a:effectLst>
                <a:outerShdw blurRad="38100" dist="38100" dir="2700000" algn="tl">
                  <a:srgbClr val="C0C0C0"/>
                </a:outerShdw>
              </a:effectLst>
              <a:latin typeface="Cambria" pitchFamily="18" charset="0"/>
            </a:endParaRPr>
          </a:p>
          <a:p>
            <a:pPr marL="342900" indent="-342900">
              <a:buFont typeface="+mj-lt"/>
              <a:buAutoNum type="alphaLcPeriod"/>
              <a:defRPr/>
            </a:pPr>
            <a:r>
              <a:rPr lang="en-GB" sz="1500" dirty="0" smtClean="0">
                <a:effectLst>
                  <a:outerShdw blurRad="38100" dist="38100" dir="2700000" algn="tl">
                    <a:srgbClr val="C0C0C0"/>
                  </a:outerShdw>
                </a:effectLst>
                <a:latin typeface="Cambria" pitchFamily="18" charset="0"/>
              </a:rPr>
              <a:t>‘Consistency reports’: Sectoral QA/QC checks by EU experts (examples left): Assessing potential underestimates by e.g. comparing MS’ IEFs and trends in IEFs by MS</a:t>
            </a:r>
            <a:endParaRPr lang="hr-HR" sz="1500" dirty="0" smtClean="0">
              <a:effectLst>
                <a:outerShdw blurRad="38100" dist="38100" dir="2700000" algn="tl">
                  <a:srgbClr val="C0C0C0"/>
                </a:outerShdw>
              </a:effectLst>
              <a:latin typeface="Cambria" pitchFamily="18" charset="0"/>
            </a:endParaRPr>
          </a:p>
          <a:p>
            <a:pPr>
              <a:defRPr/>
            </a:pPr>
            <a:endParaRPr lang="en-GB" sz="1500" dirty="0">
              <a:effectLst>
                <a:outerShdw blurRad="38100" dist="38100" dir="2700000" algn="tl">
                  <a:srgbClr val="C0C0C0"/>
                </a:outerShdw>
              </a:effectLst>
              <a:latin typeface="Cambria" pitchFamily="18" charset="0"/>
            </a:endParaRPr>
          </a:p>
          <a:p>
            <a:pPr marL="342900" indent="-342900">
              <a:buFont typeface="+mj-lt"/>
              <a:buAutoNum type="alphaLcPeriod" startAt="3"/>
              <a:defRPr/>
            </a:pPr>
            <a:r>
              <a:rPr lang="en-GB" sz="1500" dirty="0" smtClean="0">
                <a:effectLst>
                  <a:outerShdw blurRad="38100" dist="38100" dir="2700000" algn="tl">
                    <a:srgbClr val="C0C0C0"/>
                  </a:outerShdw>
                </a:effectLst>
                <a:latin typeface="Cambria" pitchFamily="18" charset="0"/>
              </a:rPr>
              <a:t>Improving the transparency of EU reporting in its NIR i.e. changes </a:t>
            </a:r>
            <a:r>
              <a:rPr lang="en-GB" sz="1500" dirty="0">
                <a:effectLst>
                  <a:outerShdw blurRad="38100" dist="38100" dir="2700000" algn="tl">
                    <a:srgbClr val="C0C0C0"/>
                  </a:outerShdw>
                </a:effectLst>
                <a:latin typeface="Cambria" pitchFamily="18" charset="0"/>
              </a:rPr>
              <a:t>in </a:t>
            </a:r>
            <a:r>
              <a:rPr lang="en-GB" sz="1500" dirty="0" smtClean="0">
                <a:effectLst>
                  <a:outerShdw blurRad="38100" dist="38100" dir="2700000" algn="tl">
                    <a:srgbClr val="C0C0C0"/>
                  </a:outerShdw>
                </a:effectLst>
                <a:latin typeface="Cambria" pitchFamily="18" charset="0"/>
              </a:rPr>
              <a:t>EU emissions and IEFs mostly affected </a:t>
            </a:r>
            <a:r>
              <a:rPr lang="en-GB" sz="1500" dirty="0">
                <a:effectLst>
                  <a:outerShdw blurRad="38100" dist="38100" dir="2700000" algn="tl">
                    <a:srgbClr val="C0C0C0"/>
                  </a:outerShdw>
                </a:effectLst>
                <a:latin typeface="Cambria" pitchFamily="18" charset="0"/>
              </a:rPr>
              <a:t>by bigger </a:t>
            </a:r>
            <a:r>
              <a:rPr lang="en-GB" sz="1500" dirty="0" smtClean="0">
                <a:effectLst>
                  <a:outerShdw blurRad="38100" dist="38100" dir="2700000" algn="tl">
                    <a:srgbClr val="C0C0C0"/>
                  </a:outerShdw>
                </a:effectLst>
                <a:latin typeface="Cambria" pitchFamily="18" charset="0"/>
              </a:rPr>
              <a:t>MS</a:t>
            </a:r>
            <a:endParaRPr lang="en-GB" sz="1500" dirty="0">
              <a:effectLst>
                <a:outerShdw blurRad="38100" dist="38100" dir="2700000" algn="tl">
                  <a:srgbClr val="C0C0C0"/>
                </a:outerShdw>
              </a:effectLst>
              <a:latin typeface="Cambria" pitchFamily="18" charset="0"/>
            </a:endParaRPr>
          </a:p>
          <a:p>
            <a:pPr marL="342900" indent="-342900">
              <a:buFont typeface="+mj-lt"/>
              <a:buAutoNum type="alphaLcPeriod" startAt="3"/>
              <a:defRPr/>
            </a:pPr>
            <a:endParaRPr lang="en-GB" sz="1500" dirty="0" smtClean="0">
              <a:effectLst>
                <a:outerShdw blurRad="38100" dist="38100" dir="2700000" algn="tl">
                  <a:srgbClr val="C0C0C0"/>
                </a:outerShdw>
              </a:effectLst>
              <a:latin typeface="Cambria" pitchFamily="18" charset="0"/>
            </a:endParaRPr>
          </a:p>
          <a:p>
            <a:pPr marL="342900" indent="-342900">
              <a:buFont typeface="+mj-lt"/>
              <a:buAutoNum type="alphaLcPeriod" startAt="3"/>
              <a:defRPr/>
            </a:pPr>
            <a:r>
              <a:rPr lang="en-GB" sz="1500" dirty="0" smtClean="0">
                <a:effectLst>
                  <a:outerShdw blurRad="38100" dist="38100" dir="2700000" algn="tl">
                    <a:srgbClr val="C0C0C0"/>
                  </a:outerShdw>
                </a:effectLst>
                <a:latin typeface="Cambria" pitchFamily="18" charset="0"/>
              </a:rPr>
              <a:t>Regular communication between EU experts and MS experts on the above</a:t>
            </a:r>
            <a:endParaRPr lang="en-GB" sz="1500" dirty="0">
              <a:effectLst>
                <a:outerShdw blurRad="38100" dist="38100" dir="2700000" algn="tl">
                  <a:srgbClr val="C0C0C0"/>
                </a:outerShdw>
              </a:effectLst>
              <a:latin typeface="Cambria" pitchFamily="18"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07" y="0"/>
            <a:ext cx="46149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4062493"/>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FA09B420-6B11-4C6C-BD15-A1EF49E923C5}" type="slidenum">
              <a:rPr lang="en-GB" sz="1000" smtClean="0">
                <a:solidFill>
                  <a:schemeClr val="tx2"/>
                </a:solidFill>
              </a:rPr>
              <a:pPr/>
              <a:t>24</a:t>
            </a:fld>
            <a:endParaRPr lang="en-GB" sz="1000" smtClean="0">
              <a:solidFill>
                <a:schemeClr val="tx2"/>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19" y="-8632"/>
            <a:ext cx="9144001" cy="6821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bwMode="auto">
          <a:xfrm>
            <a:off x="7228837" y="2743831"/>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5" name="Oval 4"/>
          <p:cNvSpPr/>
          <p:nvPr/>
        </p:nvSpPr>
        <p:spPr bwMode="auto">
          <a:xfrm>
            <a:off x="8604448" y="2752215"/>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6" name="Oval 5"/>
          <p:cNvSpPr/>
          <p:nvPr/>
        </p:nvSpPr>
        <p:spPr bwMode="auto">
          <a:xfrm>
            <a:off x="7669269" y="6165304"/>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7" name="Oval 6"/>
          <p:cNvSpPr/>
          <p:nvPr/>
        </p:nvSpPr>
        <p:spPr bwMode="auto">
          <a:xfrm>
            <a:off x="6588224" y="6165304"/>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67157" y="4581128"/>
            <a:ext cx="2592289" cy="183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Callout 2"/>
          <p:cNvSpPr/>
          <p:nvPr/>
        </p:nvSpPr>
        <p:spPr bwMode="auto">
          <a:xfrm>
            <a:off x="1667157" y="5240447"/>
            <a:ext cx="2688819" cy="936104"/>
          </a:xfrm>
          <a:prstGeom prst="wedgeEllipseCallout">
            <a:avLst>
              <a:gd name="adj1" fmla="val 174226"/>
              <a:gd name="adj2" fmla="val 53198"/>
            </a:avLst>
          </a:prstGeom>
          <a:solidFill>
            <a:schemeClr val="accent1">
              <a:alpha val="10000"/>
            </a:schemeClr>
          </a:solidFill>
          <a:ln w="9525" cap="flat" cmpd="sng" algn="ctr">
            <a:solidFill>
              <a:schemeClr val="accent2">
                <a:alpha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GB" sz="1200" dirty="0" smtClean="0">
                <a:latin typeface="Cambria" pitchFamily="18" charset="0"/>
              </a:rPr>
              <a:t>Sharp increase of residual chemical gas with high hydrogen content</a:t>
            </a:r>
            <a:endParaRPr kumimoji="0" lang="en-GB" sz="1200" b="0" i="0" u="none" strike="noStrike" cap="none" normalizeH="0" baseline="0" dirty="0" smtClean="0">
              <a:ln>
                <a:noFill/>
              </a:ln>
              <a:solidFill>
                <a:srgbClr val="00007E"/>
              </a:solidFill>
              <a:effectLst/>
              <a:latin typeface="Cambria" pitchFamily="18" charset="0"/>
            </a:endParaRPr>
          </a:p>
        </p:txBody>
      </p:sp>
      <p:sp>
        <p:nvSpPr>
          <p:cNvPr id="11" name="Oval Callout 10"/>
          <p:cNvSpPr/>
          <p:nvPr/>
        </p:nvSpPr>
        <p:spPr bwMode="auto">
          <a:xfrm>
            <a:off x="3356687" y="3212976"/>
            <a:ext cx="2400787" cy="936104"/>
          </a:xfrm>
          <a:prstGeom prst="wedgeEllipseCallout">
            <a:avLst>
              <a:gd name="adj1" fmla="val 87661"/>
              <a:gd name="adj2" fmla="val 274919"/>
            </a:avLst>
          </a:prstGeom>
          <a:solidFill>
            <a:schemeClr val="accent1">
              <a:alpha val="10000"/>
            </a:schemeClr>
          </a:solidFill>
          <a:ln w="9525" cap="flat" cmpd="sng" algn="ctr">
            <a:solidFill>
              <a:schemeClr val="accent2">
                <a:alpha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GB" sz="1200" dirty="0" smtClean="0">
                <a:latin typeface="Cambria" pitchFamily="18" charset="0"/>
              </a:rPr>
              <a:t>Increased use of petroleum coke for electricity production</a:t>
            </a:r>
            <a:endParaRPr kumimoji="0" lang="en-GB" sz="1200" b="0" i="0" u="none" strike="noStrike" cap="none" normalizeH="0" baseline="0" dirty="0" smtClean="0">
              <a:ln>
                <a:noFill/>
              </a:ln>
              <a:solidFill>
                <a:srgbClr val="00007E"/>
              </a:solidFill>
              <a:effectLst/>
              <a:latin typeface="Cambria" pitchFamily="18" charset="0"/>
            </a:endParaRPr>
          </a:p>
        </p:txBody>
      </p:sp>
    </p:spTree>
    <p:extLst>
      <p:ext uri="{BB962C8B-B14F-4D97-AF65-F5344CB8AC3E}">
        <p14:creationId xmlns:p14="http://schemas.microsoft.com/office/powerpoint/2010/main" val="3266128371"/>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FA09B420-6B11-4C6C-BD15-A1EF49E923C5}" type="slidenum">
              <a:rPr lang="en-GB" sz="1000" smtClean="0">
                <a:solidFill>
                  <a:schemeClr val="tx2"/>
                </a:solidFill>
              </a:rPr>
              <a:pPr/>
              <a:t>25</a:t>
            </a:fld>
            <a:endParaRPr lang="en-GB" sz="1000" smtClean="0">
              <a:solidFill>
                <a:schemeClr val="tx2"/>
              </a:solidFill>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7" y="0"/>
            <a:ext cx="91472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5652120" y="6159783"/>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5" name="Oval 4"/>
          <p:cNvSpPr/>
          <p:nvPr/>
        </p:nvSpPr>
        <p:spPr bwMode="auto">
          <a:xfrm>
            <a:off x="8388424" y="6168167"/>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6" name="Oval Callout 5"/>
          <p:cNvSpPr/>
          <p:nvPr/>
        </p:nvSpPr>
        <p:spPr bwMode="auto">
          <a:xfrm>
            <a:off x="1331640" y="5552776"/>
            <a:ext cx="2736303" cy="728238"/>
          </a:xfrm>
          <a:prstGeom prst="wedgeEllipseCallout">
            <a:avLst>
              <a:gd name="adj1" fmla="val 105893"/>
              <a:gd name="adj2" fmla="val 59177"/>
            </a:avLst>
          </a:prstGeom>
          <a:solidFill>
            <a:schemeClr val="accent1">
              <a:alpha val="10000"/>
            </a:schemeClr>
          </a:solidFill>
          <a:ln w="9525" cap="flat" cmpd="sng" algn="ctr">
            <a:solidFill>
              <a:schemeClr val="accent2">
                <a:alpha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GB" sz="1200" dirty="0" smtClean="0">
                <a:latin typeface="Cambria" pitchFamily="18" charset="0"/>
              </a:rPr>
              <a:t>Both BE and SE increased use of blast furnace gas</a:t>
            </a:r>
            <a:endParaRPr kumimoji="0" lang="en-GB" sz="1200" b="0" i="0" u="none" strike="noStrike" cap="none" normalizeH="0" baseline="0" dirty="0" smtClean="0">
              <a:ln>
                <a:noFill/>
              </a:ln>
              <a:solidFill>
                <a:srgbClr val="00007E"/>
              </a:solidFill>
              <a:effectLst/>
              <a:latin typeface="Cambria" pitchFamily="18" charset="0"/>
            </a:endParaRPr>
          </a:p>
        </p:txBody>
      </p:sp>
      <p:sp>
        <p:nvSpPr>
          <p:cNvPr id="7" name="Oval 6"/>
          <p:cNvSpPr/>
          <p:nvPr/>
        </p:nvSpPr>
        <p:spPr bwMode="auto">
          <a:xfrm>
            <a:off x="8661538" y="2743831"/>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8" name="Oval 7"/>
          <p:cNvSpPr/>
          <p:nvPr/>
        </p:nvSpPr>
        <p:spPr bwMode="auto">
          <a:xfrm>
            <a:off x="6588224" y="2743831"/>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9" name="Oval 8"/>
          <p:cNvSpPr/>
          <p:nvPr/>
        </p:nvSpPr>
        <p:spPr bwMode="auto">
          <a:xfrm>
            <a:off x="8100392" y="2743831"/>
            <a:ext cx="288032"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Tree>
    <p:extLst>
      <p:ext uri="{BB962C8B-B14F-4D97-AF65-F5344CB8AC3E}">
        <p14:creationId xmlns:p14="http://schemas.microsoft.com/office/powerpoint/2010/main" val="915797872"/>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FA09B420-6B11-4C6C-BD15-A1EF49E923C5}" type="slidenum">
              <a:rPr lang="en-GB" sz="1000" smtClean="0">
                <a:solidFill>
                  <a:schemeClr val="tx2"/>
                </a:solidFill>
              </a:rPr>
              <a:pPr/>
              <a:t>26</a:t>
            </a:fld>
            <a:endParaRPr lang="en-GB" sz="1000" smtClean="0">
              <a:solidFill>
                <a:schemeClr val="tx2"/>
              </a:solidFill>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10"/>
            <a:ext cx="9130954" cy="6867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5292080" y="2743831"/>
            <a:ext cx="3672408" cy="288032"/>
          </a:xfrm>
          <a:prstGeom prst="ellipse">
            <a:avLst/>
          </a:prstGeom>
          <a:solidFill>
            <a:schemeClr val="accent1">
              <a:alpha val="0"/>
            </a:schemeClr>
          </a:solidFill>
          <a:ln w="19050" cap="flat" cmpd="sng" algn="ctr">
            <a:solidFill>
              <a:schemeClr val="accent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smtClean="0">
              <a:ln>
                <a:noFill/>
              </a:ln>
              <a:solidFill>
                <a:srgbClr val="00007E"/>
              </a:solidFill>
              <a:effectLst/>
              <a:latin typeface="Verdana" pitchFamily="34" charset="0"/>
            </a:endParaRPr>
          </a:p>
        </p:txBody>
      </p:sp>
      <p:sp>
        <p:nvSpPr>
          <p:cNvPr id="5" name="Oval Callout 4"/>
          <p:cNvSpPr/>
          <p:nvPr/>
        </p:nvSpPr>
        <p:spPr bwMode="auto">
          <a:xfrm>
            <a:off x="2267744" y="2288615"/>
            <a:ext cx="2088231" cy="728238"/>
          </a:xfrm>
          <a:prstGeom prst="wedgeEllipseCallout">
            <a:avLst>
              <a:gd name="adj1" fmla="val 101056"/>
              <a:gd name="adj2" fmla="val 31274"/>
            </a:avLst>
          </a:prstGeom>
          <a:solidFill>
            <a:schemeClr val="accent1">
              <a:alpha val="10000"/>
            </a:schemeClr>
          </a:solidFill>
          <a:ln w="9525" cap="flat" cmpd="sng" algn="ctr">
            <a:solidFill>
              <a:schemeClr val="accent2">
                <a:alpha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GB" sz="1200" dirty="0" smtClean="0">
                <a:latin typeface="Cambria" pitchFamily="18" charset="0"/>
              </a:rPr>
              <a:t>Gas consumption increased in all EU-15 MS</a:t>
            </a:r>
            <a:endParaRPr kumimoji="0" lang="en-GB" sz="1200" b="0" i="0" u="none" strike="noStrike" cap="none" normalizeH="0" baseline="0" dirty="0" smtClean="0">
              <a:ln>
                <a:noFill/>
              </a:ln>
              <a:solidFill>
                <a:srgbClr val="00007E"/>
              </a:solidFill>
              <a:effectLst/>
              <a:latin typeface="Cambria" pitchFamily="18" charset="0"/>
            </a:endParaRPr>
          </a:p>
        </p:txBody>
      </p:sp>
      <p:sp>
        <p:nvSpPr>
          <p:cNvPr id="6" name="Oval Callout 5"/>
          <p:cNvSpPr/>
          <p:nvPr/>
        </p:nvSpPr>
        <p:spPr bwMode="auto">
          <a:xfrm>
            <a:off x="971600" y="5013176"/>
            <a:ext cx="3240360" cy="1299903"/>
          </a:xfrm>
          <a:prstGeom prst="wedgeEllipseCallout">
            <a:avLst>
              <a:gd name="adj1" fmla="val -33941"/>
              <a:gd name="adj2" fmla="val -106861"/>
            </a:avLst>
          </a:prstGeom>
          <a:solidFill>
            <a:schemeClr val="accent1">
              <a:alpha val="10000"/>
            </a:schemeClr>
          </a:solidFill>
          <a:ln w="9525" cap="flat" cmpd="sng" algn="ctr">
            <a:solidFill>
              <a:schemeClr val="accent2">
                <a:alpha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GB" sz="1200" dirty="0" smtClean="0">
                <a:latin typeface="Cambria" pitchFamily="18" charset="0"/>
              </a:rPr>
              <a:t>EU IEF increased in the early 1990s due to the </a:t>
            </a:r>
            <a:r>
              <a:rPr lang="en-GB" sz="1200" dirty="0">
                <a:latin typeface="Cambria" pitchFamily="18" charset="0"/>
              </a:rPr>
              <a:t> </a:t>
            </a:r>
            <a:r>
              <a:rPr lang="en-GB" sz="1200" dirty="0" smtClean="0">
                <a:latin typeface="Cambria" pitchFamily="18" charset="0"/>
              </a:rPr>
              <a:t>commissioning of the Peterhead power station (UK) which uses sour gas (not natural gas)</a:t>
            </a:r>
            <a:endParaRPr kumimoji="0" lang="en-GB" sz="1200" b="0" i="0" u="none" strike="noStrike" cap="none" normalizeH="0" baseline="0" dirty="0" smtClean="0">
              <a:ln>
                <a:noFill/>
              </a:ln>
              <a:solidFill>
                <a:srgbClr val="00007E"/>
              </a:solidFill>
              <a:effectLst/>
              <a:latin typeface="Cambria" pitchFamily="18" charset="0"/>
            </a:endParaRPr>
          </a:p>
        </p:txBody>
      </p:sp>
    </p:spTree>
    <p:extLst>
      <p:ext uri="{BB962C8B-B14F-4D97-AF65-F5344CB8AC3E}">
        <p14:creationId xmlns:p14="http://schemas.microsoft.com/office/powerpoint/2010/main" val="3776161234"/>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FA09B420-6B11-4C6C-BD15-A1EF49E923C5}" type="slidenum">
              <a:rPr lang="en-GB" sz="1000" smtClean="0">
                <a:solidFill>
                  <a:schemeClr val="tx2"/>
                </a:solidFill>
              </a:rPr>
              <a:pPr/>
              <a:t>27</a:t>
            </a:fld>
            <a:endParaRPr lang="en-GB" sz="1000" smtClean="0">
              <a:solidFill>
                <a:schemeClr val="tx2"/>
              </a:solidFill>
            </a:endParaRPr>
          </a:p>
        </p:txBody>
      </p:sp>
      <p:sp>
        <p:nvSpPr>
          <p:cNvPr id="6" name="Rectangle 3"/>
          <p:cNvSpPr>
            <a:spLocks noChangeArrowheads="1"/>
          </p:cNvSpPr>
          <p:nvPr/>
        </p:nvSpPr>
        <p:spPr bwMode="auto">
          <a:xfrm>
            <a:off x="5940152" y="0"/>
            <a:ext cx="3203848" cy="6858000"/>
          </a:xfrm>
          <a:prstGeom prst="rect">
            <a:avLst/>
          </a:prstGeom>
          <a:solidFill>
            <a:schemeClr val="accent1">
              <a:lumMod val="90000"/>
            </a:schemeClr>
          </a:solidFill>
          <a:ln>
            <a:noFill/>
          </a:ln>
          <a:effectLst/>
          <a:extLst/>
        </p:spPr>
        <p:txBody>
          <a:bodyPr anchor="ctr"/>
          <a:lstStyle/>
          <a:p>
            <a:pPr>
              <a:defRPr/>
            </a:pPr>
            <a:r>
              <a:rPr lang="en-GB" sz="1800" b="1" cap="small" dirty="0" smtClean="0">
                <a:effectLst>
                  <a:outerShdw blurRad="38100" dist="38100" dir="2700000" algn="tl">
                    <a:srgbClr val="C0C0C0"/>
                  </a:outerShdw>
                </a:effectLst>
                <a:latin typeface="Cambria" pitchFamily="18" charset="0"/>
              </a:rPr>
              <a:t>Transparency! </a:t>
            </a:r>
          </a:p>
          <a:p>
            <a:pPr>
              <a:defRPr/>
            </a:pPr>
            <a:r>
              <a:rPr lang="en-GB" sz="1800" u="sng" cap="small" dirty="0" err="1" smtClean="0">
                <a:effectLst>
                  <a:outerShdw blurRad="38100" dist="38100" dir="2700000" algn="tl">
                    <a:srgbClr val="C0C0C0"/>
                  </a:outerShdw>
                </a:effectLst>
                <a:latin typeface="Cambria" pitchFamily="18" charset="0"/>
              </a:rPr>
              <a:t>eu</a:t>
            </a:r>
            <a:r>
              <a:rPr lang="en-GB" sz="1800" u="sng" cap="small" dirty="0" smtClean="0">
                <a:effectLst>
                  <a:outerShdw blurRad="38100" dist="38100" dir="2700000" algn="tl">
                    <a:srgbClr val="C0C0C0"/>
                  </a:outerShdw>
                </a:effectLst>
                <a:latin typeface="Cambria" pitchFamily="18" charset="0"/>
              </a:rPr>
              <a:t>-ets &amp; ghg inventories</a:t>
            </a:r>
          </a:p>
          <a:p>
            <a:pPr>
              <a:defRPr/>
            </a:pPr>
            <a:endParaRPr lang="en-GB" sz="1500" dirty="0" smtClean="0">
              <a:effectLst>
                <a:outerShdw blurRad="38100" dist="38100" dir="2700000" algn="tl">
                  <a:srgbClr val="C0C0C0"/>
                </a:outerShdw>
              </a:effectLst>
              <a:latin typeface="Cambria" pitchFamily="18" charset="0"/>
            </a:endParaRPr>
          </a:p>
          <a:p>
            <a:pPr>
              <a:defRPr/>
            </a:pPr>
            <a:r>
              <a:rPr lang="en-GB" sz="1400" dirty="0" smtClean="0">
                <a:effectLst>
                  <a:outerShdw blurRad="38100" dist="38100" dir="2700000" algn="tl">
                    <a:srgbClr val="C0C0C0"/>
                  </a:outerShdw>
                </a:effectLst>
                <a:latin typeface="Cambria" pitchFamily="18" charset="0"/>
              </a:rPr>
              <a:t>*EU MS make use of ETS data (third party verified) in their GHG emission inventories: Emissions, AD, EFs,  QA/QC </a:t>
            </a:r>
          </a:p>
          <a:p>
            <a:pPr>
              <a:defRPr/>
            </a:pPr>
            <a:endParaRPr lang="en-GB" sz="1400" dirty="0">
              <a:effectLst>
                <a:outerShdw blurRad="38100" dist="38100" dir="2700000" algn="tl">
                  <a:srgbClr val="C0C0C0"/>
                </a:outerShdw>
              </a:effectLst>
              <a:latin typeface="Cambria" pitchFamily="18" charset="0"/>
            </a:endParaRPr>
          </a:p>
          <a:p>
            <a:pPr>
              <a:defRPr/>
            </a:pPr>
            <a:r>
              <a:rPr lang="en-GB" sz="1400" dirty="0" smtClean="0">
                <a:effectLst>
                  <a:outerShdw blurRad="38100" dist="38100" dir="2700000" algn="tl">
                    <a:srgbClr val="C0C0C0"/>
                  </a:outerShdw>
                </a:effectLst>
                <a:latin typeface="Cambria" pitchFamily="18" charset="0"/>
              </a:rPr>
              <a:t>*EU ETS own ‘Reporting Guidelines’</a:t>
            </a:r>
          </a:p>
          <a:p>
            <a:pPr>
              <a:defRPr/>
            </a:pPr>
            <a:endParaRPr lang="en-GB" sz="1400" dirty="0" smtClean="0">
              <a:effectLst>
                <a:outerShdw blurRad="38100" dist="38100" dir="2700000" algn="tl">
                  <a:srgbClr val="C0C0C0"/>
                </a:outerShdw>
              </a:effectLst>
              <a:latin typeface="Cambria" pitchFamily="18" charset="0"/>
            </a:endParaRPr>
          </a:p>
          <a:p>
            <a:pPr>
              <a:defRPr/>
            </a:pPr>
            <a:r>
              <a:rPr lang="en-GB" sz="1400" dirty="0" smtClean="0">
                <a:effectLst>
                  <a:outerShdw blurRad="38100" dist="38100" dir="2700000" algn="tl">
                    <a:srgbClr val="C0C0C0"/>
                  </a:outerShdw>
                </a:effectLst>
                <a:latin typeface="Cambria" pitchFamily="18" charset="0"/>
              </a:rPr>
              <a:t>*MS are responsible for AD, EFs and emissions in their inventories – including ETS data</a:t>
            </a:r>
          </a:p>
          <a:p>
            <a:pPr>
              <a:defRPr/>
            </a:pPr>
            <a:endParaRPr lang="en-GB" sz="1400" dirty="0" smtClean="0">
              <a:effectLst>
                <a:outerShdw blurRad="38100" dist="38100" dir="2700000" algn="tl">
                  <a:srgbClr val="C0C0C0"/>
                </a:outerShdw>
              </a:effectLst>
              <a:latin typeface="Cambria" pitchFamily="18" charset="0"/>
            </a:endParaRPr>
          </a:p>
          <a:p>
            <a:pPr>
              <a:defRPr/>
            </a:pPr>
            <a:r>
              <a:rPr lang="en-GB" sz="1400" dirty="0" smtClean="0">
                <a:effectLst>
                  <a:outerShdw blurRad="38100" dist="38100" dir="2700000" algn="tl">
                    <a:srgbClr val="C0C0C0"/>
                  </a:outerShdw>
                </a:effectLst>
                <a:latin typeface="Cambria" pitchFamily="18" charset="0"/>
              </a:rPr>
              <a:t>*EU inventory team has no access to AD/EFs used in ETS (confidentiality) &gt; QA/QC at aggregated MS source category</a:t>
            </a:r>
          </a:p>
          <a:p>
            <a:pPr>
              <a:defRPr/>
            </a:pPr>
            <a:endParaRPr lang="en-GB" sz="1400" dirty="0" smtClean="0">
              <a:effectLst>
                <a:outerShdw blurRad="38100" dist="38100" dir="2700000" algn="tl">
                  <a:srgbClr val="C0C0C0"/>
                </a:outerShdw>
              </a:effectLst>
              <a:latin typeface="Cambria" pitchFamily="18" charset="0"/>
            </a:endParaRPr>
          </a:p>
          <a:p>
            <a:pPr>
              <a:defRPr/>
            </a:pPr>
            <a:r>
              <a:rPr lang="en-GB" sz="1400" dirty="0" smtClean="0">
                <a:effectLst>
                  <a:outerShdw blurRad="38100" dist="38100" dir="2700000" algn="tl">
                    <a:srgbClr val="C0C0C0"/>
                  </a:outerShdw>
                </a:effectLst>
                <a:latin typeface="Cambria" pitchFamily="18" charset="0"/>
              </a:rPr>
              <a:t>*Key issue for EU: Transparency of how ETS is reflected (by MS) in the EU inventory</a:t>
            </a:r>
          </a:p>
          <a:p>
            <a:pPr>
              <a:defRPr/>
            </a:pPr>
            <a:endParaRPr lang="en-GB" sz="1400" dirty="0" smtClean="0">
              <a:effectLst>
                <a:outerShdw blurRad="38100" dist="38100" dir="2700000" algn="tl">
                  <a:srgbClr val="C0C0C0"/>
                </a:outerShdw>
              </a:effectLst>
              <a:latin typeface="Cambria" pitchFamily="18" charset="0"/>
            </a:endParaRPr>
          </a:p>
          <a:p>
            <a:pPr>
              <a:spcAft>
                <a:spcPts val="300"/>
              </a:spcAft>
              <a:defRPr/>
            </a:pPr>
            <a:r>
              <a:rPr lang="en-GB" sz="1400" dirty="0" smtClean="0">
                <a:effectLst>
                  <a:outerShdw blurRad="38100" dist="38100" dir="2700000" algn="tl">
                    <a:srgbClr val="C0C0C0"/>
                  </a:outerShdw>
                </a:effectLst>
                <a:latin typeface="Cambria" pitchFamily="18" charset="0"/>
              </a:rPr>
              <a:t>*Strong policy need to better understand trends! </a:t>
            </a:r>
          </a:p>
          <a:p>
            <a:pPr marL="180000" indent="-180000">
              <a:buFont typeface="+mj-lt"/>
              <a:buAutoNum type="romanLcPeriod"/>
              <a:defRPr/>
            </a:pPr>
            <a:r>
              <a:rPr lang="en-GB" sz="1400" dirty="0" smtClean="0">
                <a:effectLst>
                  <a:outerShdw blurRad="38100" dist="38100" dir="2700000" algn="tl">
                    <a:srgbClr val="C0C0C0"/>
                  </a:outerShdw>
                </a:effectLst>
                <a:latin typeface="Cambria" pitchFamily="18" charset="0"/>
              </a:rPr>
              <a:t>ETS market-driven (~40%)</a:t>
            </a:r>
          </a:p>
          <a:p>
            <a:pPr marL="180000" indent="-180000">
              <a:buFont typeface="+mj-lt"/>
              <a:buAutoNum type="romanLcPeriod"/>
              <a:defRPr/>
            </a:pPr>
            <a:r>
              <a:rPr lang="en-GB" sz="1400" dirty="0" smtClean="0">
                <a:effectLst>
                  <a:outerShdw blurRad="38100" dist="38100" dir="2700000" algn="tl">
                    <a:srgbClr val="C0C0C0"/>
                  </a:outerShdw>
                </a:effectLst>
                <a:latin typeface="Cambria" pitchFamily="18" charset="0"/>
              </a:rPr>
              <a:t>Non-ETS: national targets (KP/2020)</a:t>
            </a:r>
            <a:endParaRPr lang="en-GB" sz="1400" dirty="0">
              <a:effectLst>
                <a:outerShdw blurRad="38100" dist="38100" dir="2700000" algn="tl">
                  <a:srgbClr val="C0C0C0"/>
                </a:outerShdw>
              </a:effectLst>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594015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5458371"/>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858000" y="18288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endParaRPr lang="en-US" sz="2000" b="0">
              <a:solidFill>
                <a:schemeClr val="tx1"/>
              </a:solidFill>
              <a:latin typeface="Avenir 55" pitchFamily="34" charset="0"/>
            </a:endParaRPr>
          </a:p>
        </p:txBody>
      </p:sp>
      <p:sp>
        <p:nvSpPr>
          <p:cNvPr id="8195" name="Text Box 3"/>
          <p:cNvSpPr txBox="1">
            <a:spLocks noChangeArrowheads="1"/>
          </p:cNvSpPr>
          <p:nvPr/>
        </p:nvSpPr>
        <p:spPr bwMode="auto">
          <a:xfrm>
            <a:off x="6629400" y="1676400"/>
            <a:ext cx="1143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8196" name="Text Box 4"/>
          <p:cNvSpPr txBox="1">
            <a:spLocks noChangeArrowheads="1"/>
          </p:cNvSpPr>
          <p:nvPr/>
        </p:nvSpPr>
        <p:spPr bwMode="auto">
          <a:xfrm>
            <a:off x="6781800" y="2667000"/>
            <a:ext cx="1981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8198" name="Text Box 6"/>
          <p:cNvSpPr txBox="1">
            <a:spLocks noChangeArrowheads="1"/>
          </p:cNvSpPr>
          <p:nvPr/>
        </p:nvSpPr>
        <p:spPr bwMode="auto">
          <a:xfrm>
            <a:off x="6553200" y="2362200"/>
            <a:ext cx="2286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2" name="Title 1"/>
          <p:cNvSpPr>
            <a:spLocks noGrp="1"/>
          </p:cNvSpPr>
          <p:nvPr>
            <p:ph type="title"/>
          </p:nvPr>
        </p:nvSpPr>
        <p:spPr>
          <a:xfrm>
            <a:off x="250825" y="0"/>
            <a:ext cx="5977359" cy="1196751"/>
          </a:xfrm>
        </p:spPr>
        <p:txBody>
          <a:bodyPr/>
          <a:lstStyle/>
          <a:p>
            <a:r>
              <a:rPr lang="en-GB" dirty="0">
                <a:latin typeface="+mn-lt"/>
              </a:rPr>
              <a:t>Related EEA </a:t>
            </a:r>
            <a:r>
              <a:rPr lang="en-GB" dirty="0" smtClean="0">
                <a:latin typeface="+mn-lt"/>
              </a:rPr>
              <a:t>products: GHG </a:t>
            </a:r>
            <a:r>
              <a:rPr lang="en-GB" dirty="0">
                <a:latin typeface="+mn-lt"/>
              </a:rPr>
              <a:t>data </a:t>
            </a:r>
            <a:r>
              <a:rPr lang="en-GB" dirty="0" smtClean="0">
                <a:latin typeface="+mn-lt"/>
              </a:rPr>
              <a:t>viewer (t-2)</a:t>
            </a:r>
            <a:endParaRPr lang="en-GB" dirty="0">
              <a:latin typeface="+mn-lt"/>
            </a:endParaRP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80478" y="1262163"/>
            <a:ext cx="7407946" cy="5407197"/>
          </a:xfrm>
        </p:spPr>
      </p:pic>
    </p:spTree>
    <p:extLst>
      <p:ext uri="{BB962C8B-B14F-4D97-AF65-F5344CB8AC3E}">
        <p14:creationId xmlns:p14="http://schemas.microsoft.com/office/powerpoint/2010/main" val="2429995185"/>
      </p:ext>
    </p:extLst>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858000" y="18288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endParaRPr lang="en-US" sz="2000" b="0">
              <a:solidFill>
                <a:schemeClr val="tx1"/>
              </a:solidFill>
              <a:latin typeface="Avenir 55" pitchFamily="34" charset="0"/>
            </a:endParaRPr>
          </a:p>
        </p:txBody>
      </p:sp>
      <p:sp>
        <p:nvSpPr>
          <p:cNvPr id="8195" name="Text Box 3"/>
          <p:cNvSpPr txBox="1">
            <a:spLocks noChangeArrowheads="1"/>
          </p:cNvSpPr>
          <p:nvPr/>
        </p:nvSpPr>
        <p:spPr bwMode="auto">
          <a:xfrm>
            <a:off x="6629400" y="1676400"/>
            <a:ext cx="1143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8196" name="Text Box 4"/>
          <p:cNvSpPr txBox="1">
            <a:spLocks noChangeArrowheads="1"/>
          </p:cNvSpPr>
          <p:nvPr/>
        </p:nvSpPr>
        <p:spPr bwMode="auto">
          <a:xfrm>
            <a:off x="6781800" y="2667000"/>
            <a:ext cx="1981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8198" name="Text Box 6"/>
          <p:cNvSpPr txBox="1">
            <a:spLocks noChangeArrowheads="1"/>
          </p:cNvSpPr>
          <p:nvPr/>
        </p:nvSpPr>
        <p:spPr bwMode="auto">
          <a:xfrm>
            <a:off x="6553200" y="2362200"/>
            <a:ext cx="2286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2" name="Title 1"/>
          <p:cNvSpPr>
            <a:spLocks noGrp="1"/>
          </p:cNvSpPr>
          <p:nvPr>
            <p:ph type="title"/>
          </p:nvPr>
        </p:nvSpPr>
        <p:spPr>
          <a:xfrm>
            <a:off x="250825" y="0"/>
            <a:ext cx="6121375" cy="1124743"/>
          </a:xfrm>
        </p:spPr>
        <p:txBody>
          <a:bodyPr/>
          <a:lstStyle/>
          <a:p>
            <a:r>
              <a:rPr lang="en-GB" dirty="0">
                <a:latin typeface="+mn-lt"/>
              </a:rPr>
              <a:t>Related EEA </a:t>
            </a:r>
            <a:r>
              <a:rPr lang="en-GB" dirty="0" smtClean="0">
                <a:latin typeface="+mn-lt"/>
              </a:rPr>
              <a:t>products: EU-ETS </a:t>
            </a:r>
            <a:r>
              <a:rPr lang="en-GB" dirty="0">
                <a:latin typeface="+mn-lt"/>
              </a:rPr>
              <a:t>data viewer  </a:t>
            </a:r>
            <a:r>
              <a:rPr lang="en-GB" dirty="0" smtClean="0">
                <a:latin typeface="+mn-lt"/>
              </a:rPr>
              <a:t>(t-1)</a:t>
            </a:r>
            <a:endParaRPr lang="en-GB" dirty="0">
              <a:latin typeface="+mn-lt"/>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87624" y="1448800"/>
            <a:ext cx="7253646" cy="5373688"/>
          </a:xfrm>
        </p:spPr>
      </p:pic>
    </p:spTree>
    <p:extLst>
      <p:ext uri="{BB962C8B-B14F-4D97-AF65-F5344CB8AC3E}">
        <p14:creationId xmlns:p14="http://schemas.microsoft.com/office/powerpoint/2010/main" val="2548043236"/>
      </p:ext>
    </p:extLst>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EU GHG Inventory: Two submissions</a:t>
            </a:r>
            <a:endParaRPr lang="en-GB" dirty="0"/>
          </a:p>
        </p:txBody>
      </p:sp>
      <p:sp>
        <p:nvSpPr>
          <p:cNvPr id="3" name="Content Placeholder 2"/>
          <p:cNvSpPr>
            <a:spLocks noGrp="1"/>
          </p:cNvSpPr>
          <p:nvPr>
            <p:ph idx="1"/>
          </p:nvPr>
        </p:nvSpPr>
        <p:spPr>
          <a:xfrm>
            <a:off x="250825" y="1484313"/>
            <a:ext cx="8637588" cy="1080592"/>
          </a:xfrm>
        </p:spPr>
        <p:txBody>
          <a:bodyPr/>
          <a:lstStyle/>
          <a:p>
            <a:pPr defTabSz="449263">
              <a:spcBef>
                <a:spcPts val="300"/>
              </a:spcBef>
              <a:spcAft>
                <a:spcPts val="3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a:latin typeface="Arial" panose="020B0604020202020204" pitchFamily="34" charset="0"/>
                <a:cs typeface="Arial" panose="020B0604020202020204" pitchFamily="34" charset="0"/>
              </a:rPr>
              <a:t>The EU GHG inventory: 2 submissions to UNFCCC (EUC &amp; EUA</a:t>
            </a:r>
            <a:r>
              <a:rPr lang="en-GB" sz="1800" dirty="0" smtClean="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a:p>
            <a:pPr marL="400050" indent="-400050" defTabSz="449263">
              <a:spcBef>
                <a:spcPts val="300"/>
              </a:spcBef>
              <a:spcAft>
                <a:spcPts val="3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smtClean="0">
                <a:latin typeface="Arial" panose="020B0604020202020204" pitchFamily="34" charset="0"/>
                <a:cs typeface="Arial" panose="020B0604020202020204" pitchFamily="34" charset="0"/>
              </a:rPr>
              <a:t>EUA: EU-28 </a:t>
            </a:r>
            <a:r>
              <a:rPr lang="en-GB" sz="1800" dirty="0">
                <a:latin typeface="Arial" panose="020B0604020202020204" pitchFamily="34" charset="0"/>
                <a:cs typeface="Arial" panose="020B0604020202020204" pitchFamily="34" charset="0"/>
              </a:rPr>
              <a:t>~ UNFCCC [</a:t>
            </a:r>
            <a:r>
              <a:rPr lang="en-GB" sz="1800" dirty="0" smtClean="0">
                <a:latin typeface="Arial" panose="020B0604020202020204" pitchFamily="34" charset="0"/>
                <a:cs typeface="Arial" panose="020B0604020202020204" pitchFamily="34" charset="0"/>
              </a:rPr>
              <a:t>27 </a:t>
            </a:r>
            <a:r>
              <a:rPr lang="en-GB" sz="1800" dirty="0">
                <a:latin typeface="Arial" panose="020B0604020202020204" pitchFamily="34" charset="0"/>
                <a:cs typeface="Arial" panose="020B0604020202020204" pitchFamily="34" charset="0"/>
              </a:rPr>
              <a:t>MS ‘Annex I’ + Cyprus </a:t>
            </a:r>
            <a:r>
              <a:rPr lang="en-GB" sz="1800" dirty="0" smtClean="0">
                <a:latin typeface="Arial" panose="020B0604020202020204" pitchFamily="34" charset="0"/>
                <a:cs typeface="Arial" panose="020B0604020202020204" pitchFamily="34" charset="0"/>
              </a:rPr>
              <a:t>01/01/13]</a:t>
            </a:r>
          </a:p>
          <a:p>
            <a:pPr marL="400050" indent="-400050" defTabSz="449263">
              <a:spcBef>
                <a:spcPts val="300"/>
              </a:spcBef>
              <a:spcAft>
                <a:spcPts val="3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smtClean="0">
                <a:latin typeface="Arial" panose="020B0604020202020204" pitchFamily="34" charset="0"/>
                <a:cs typeface="Arial" panose="020B0604020202020204" pitchFamily="34" charset="0"/>
              </a:rPr>
              <a:t>EUC: EU-15 </a:t>
            </a:r>
            <a:r>
              <a:rPr lang="en-GB" sz="1800" dirty="0">
                <a:latin typeface="Arial" panose="020B0604020202020204" pitchFamily="34" charset="0"/>
                <a:cs typeface="Arial" panose="020B0604020202020204" pitchFamily="34" charset="0"/>
              </a:rPr>
              <a:t>~ Kyoto Protocol </a:t>
            </a:r>
            <a:r>
              <a:rPr lang="en-GB" sz="1800" dirty="0" smtClean="0">
                <a:latin typeface="Arial" panose="020B0604020202020204" pitchFamily="34" charset="0"/>
                <a:cs typeface="Arial" panose="020B0604020202020204" pitchFamily="34" charset="0"/>
              </a:rPr>
              <a:t>[CP1, MT &amp; CY no targets under KP]</a:t>
            </a:r>
          </a:p>
          <a:p>
            <a:pPr defTabSz="449263">
              <a:spcBef>
                <a:spcPts val="300"/>
              </a:spcBef>
              <a:spcAft>
                <a:spcPts val="30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smtClean="0">
                <a:latin typeface="Arial" panose="020B0604020202020204" pitchFamily="34" charset="0"/>
                <a:cs typeface="Arial" panose="020B0604020202020204" pitchFamily="34" charset="0"/>
              </a:rPr>
              <a:t>3 pillars/instruments to make things work:</a:t>
            </a:r>
            <a:endParaRPr lang="en-GB" sz="1800" dirty="0">
              <a:latin typeface="Arial" panose="020B0604020202020204" pitchFamily="34" charset="0"/>
              <a:cs typeface="Arial" panose="020B0604020202020204" pitchFamily="34" charset="0"/>
            </a:endParaRPr>
          </a:p>
          <a:p>
            <a:pPr marL="0" indent="0" defTabSz="449263">
              <a:lnSpc>
                <a:spcPct val="80000"/>
              </a:lnSpc>
              <a:spcBef>
                <a:spcPts val="300"/>
              </a:spcBef>
              <a:spcAft>
                <a:spcPts val="300"/>
              </a:spcAft>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800" dirty="0" smtClean="0">
              <a:latin typeface="Arial" panose="020B0604020202020204" pitchFamily="34" charset="0"/>
              <a:cs typeface="Arial" panose="020B0604020202020204" pitchFamily="34" charset="0"/>
            </a:endParaRPr>
          </a:p>
          <a:p>
            <a:pPr marL="0" indent="0">
              <a:buNone/>
            </a:pPr>
            <a:endParaRPr lang="en-GB" dirty="0"/>
          </a:p>
        </p:txBody>
      </p:sp>
      <p:sp>
        <p:nvSpPr>
          <p:cNvPr id="5" name="Rectangle 4"/>
          <p:cNvSpPr/>
          <p:nvPr/>
        </p:nvSpPr>
        <p:spPr bwMode="auto">
          <a:xfrm>
            <a:off x="683568" y="2924944"/>
            <a:ext cx="2520280" cy="2448272"/>
          </a:xfrm>
          <a:prstGeom prst="rect">
            <a:avLst/>
          </a:prstGeom>
          <a:noFill/>
          <a:ln w="9525" cap="flat" cmpd="sng" algn="ctr">
            <a:solidFill>
              <a:srgbClr val="00B05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u="sng" dirty="0" smtClean="0">
                <a:latin typeface="Arial" panose="020B0604020202020204" pitchFamily="34" charset="0"/>
                <a:cs typeface="Arial" panose="020B0604020202020204" pitchFamily="34" charset="0"/>
              </a:rPr>
              <a:t>LEGAL BASIS</a:t>
            </a: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smtClean="0">
                <a:latin typeface="Arial" panose="020B0604020202020204" pitchFamily="34" charset="0"/>
                <a:cs typeface="Arial" panose="020B0604020202020204" pitchFamily="34" charset="0"/>
              </a:rPr>
              <a:t>EU </a:t>
            </a:r>
            <a:r>
              <a:rPr lang="en-GB" dirty="0">
                <a:latin typeface="Arial" panose="020B0604020202020204" pitchFamily="34" charset="0"/>
                <a:cs typeface="Arial" panose="020B0604020202020204" pitchFamily="34" charset="0"/>
              </a:rPr>
              <a:t>GHG Monitoring Mechanism Decision [280/2004]</a:t>
            </a: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dirty="0">
              <a:latin typeface="Arial" panose="020B0604020202020204" pitchFamily="34" charset="0"/>
              <a:cs typeface="Arial" panose="020B0604020202020204" pitchFamily="34" charset="0"/>
            </a:endParaRPr>
          </a:p>
          <a:p>
            <a:pPr algn="ctr" defTabSz="449263">
              <a:spcBef>
                <a:spcPts val="300"/>
              </a:spcBef>
              <a:spcAft>
                <a:spcPts val="300"/>
              </a:spcAft>
              <a:tabLst>
                <a:tab pos="0" algn="l"/>
                <a:tab pos="88900" algn="l"/>
                <a:tab pos="2740025" algn="l"/>
                <a:tab pos="3654425" algn="l"/>
                <a:tab pos="4568825" algn="l"/>
                <a:tab pos="5483225" algn="l"/>
                <a:tab pos="6397625" algn="l"/>
                <a:tab pos="7312025" algn="l"/>
                <a:tab pos="8226425" algn="l"/>
                <a:tab pos="9140825" algn="l"/>
                <a:tab pos="10055225" algn="l"/>
              </a:tabLst>
              <a:defRPr/>
            </a:pPr>
            <a:r>
              <a:rPr lang="en-GB" dirty="0">
                <a:solidFill>
                  <a:srgbClr val="00B050"/>
                </a:solidFill>
                <a:latin typeface="Arial" panose="020B0604020202020204" pitchFamily="34" charset="0"/>
                <a:cs typeface="Arial" panose="020B0604020202020204" pitchFamily="34" charset="0"/>
              </a:rPr>
              <a:t>EU GHG Monitoring Mechanism Regulation [525/2013</a:t>
            </a:r>
            <a:r>
              <a:rPr lang="en-GB" dirty="0" smtClean="0">
                <a:solidFill>
                  <a:srgbClr val="00B050"/>
                </a:solidFill>
                <a:latin typeface="Arial" panose="020B0604020202020204" pitchFamily="34" charset="0"/>
                <a:cs typeface="Arial" panose="020B0604020202020204" pitchFamily="34" charset="0"/>
              </a:rPr>
              <a:t>]</a:t>
            </a:r>
            <a:endParaRPr lang="en-GB" dirty="0">
              <a:solidFill>
                <a:srgbClr val="00B050"/>
              </a:solidFill>
              <a:latin typeface="Arial" panose="020B0604020202020204" pitchFamily="34" charset="0"/>
              <a:cs typeface="Arial" panose="020B0604020202020204" pitchFamily="34" charset="0"/>
            </a:endParaRPr>
          </a:p>
        </p:txBody>
      </p:sp>
      <p:sp>
        <p:nvSpPr>
          <p:cNvPr id="6" name="TextBox 5"/>
          <p:cNvSpPr txBox="1"/>
          <p:nvPr/>
        </p:nvSpPr>
        <p:spPr>
          <a:xfrm>
            <a:off x="1023683" y="5517232"/>
            <a:ext cx="7378943" cy="612475"/>
          </a:xfrm>
          <a:prstGeom prst="rect">
            <a:avLst/>
          </a:prstGeom>
          <a:noFill/>
        </p:spPr>
        <p:txBody>
          <a:bodyPr wrap="none" rtlCol="0">
            <a:spAutoFit/>
          </a:bodyPr>
          <a:lstStyle/>
          <a:p>
            <a:pPr algn="ctr" defTabSz="449263">
              <a:lnSpc>
                <a:spcPct val="80000"/>
              </a:lnSpc>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b="1" dirty="0" smtClean="0">
                <a:solidFill>
                  <a:srgbClr val="FFC000"/>
                </a:solidFill>
                <a:latin typeface="Arial" panose="020B0604020202020204" pitchFamily="34" charset="0"/>
                <a:cs typeface="Arial" panose="020B0604020202020204" pitchFamily="34" charset="0"/>
              </a:rPr>
              <a:t>Effective </a:t>
            </a:r>
            <a:r>
              <a:rPr lang="en-GB" b="1" dirty="0">
                <a:solidFill>
                  <a:srgbClr val="FFC000"/>
                </a:solidFill>
                <a:latin typeface="Arial" panose="020B0604020202020204" pitchFamily="34" charset="0"/>
                <a:cs typeface="Arial" panose="020B0604020202020204" pitchFamily="34" charset="0"/>
              </a:rPr>
              <a:t>cooperation/coordination between EU &amp; MS is essential </a:t>
            </a:r>
          </a:p>
          <a:p>
            <a:pPr algn="ctr" defTabSz="449263">
              <a:lnSpc>
                <a:spcPct val="80000"/>
              </a:lnSpc>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b="1" dirty="0">
                <a:solidFill>
                  <a:srgbClr val="FFC000"/>
                </a:solidFill>
                <a:latin typeface="Arial" panose="020B0604020202020204" pitchFamily="34" charset="0"/>
                <a:cs typeface="Arial" panose="020B0604020202020204" pitchFamily="34" charset="0"/>
              </a:rPr>
              <a:t>for the GHG inventory compilation &amp; review</a:t>
            </a:r>
            <a:r>
              <a:rPr lang="en-GB" b="1" dirty="0" smtClean="0">
                <a:solidFill>
                  <a:srgbClr val="FFC000"/>
                </a:solidFill>
                <a:latin typeface="Arial" panose="020B0604020202020204" pitchFamily="34" charset="0"/>
                <a:cs typeface="Arial" panose="020B0604020202020204" pitchFamily="34" charset="0"/>
              </a:rPr>
              <a:t>!</a:t>
            </a:r>
            <a:endParaRPr lang="en-GB" b="1" dirty="0">
              <a:solidFill>
                <a:srgbClr val="FFC000"/>
              </a:solidFill>
              <a:latin typeface="Arial" panose="020B0604020202020204" pitchFamily="34" charset="0"/>
              <a:cs typeface="Arial" panose="020B0604020202020204" pitchFamily="34" charset="0"/>
            </a:endParaRPr>
          </a:p>
        </p:txBody>
      </p:sp>
      <p:sp>
        <p:nvSpPr>
          <p:cNvPr id="8" name="Rectangle 7"/>
          <p:cNvSpPr/>
          <p:nvPr/>
        </p:nvSpPr>
        <p:spPr bwMode="auto">
          <a:xfrm>
            <a:off x="3491880" y="2924944"/>
            <a:ext cx="2520280" cy="2448272"/>
          </a:xfrm>
          <a:prstGeom prst="rect">
            <a:avLst/>
          </a:prstGeom>
          <a:noFill/>
          <a:ln w="9525" cap="flat" cmpd="sng" algn="ctr">
            <a:solidFill>
              <a:srgbClr val="00B05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u="sng" dirty="0" smtClean="0">
                <a:latin typeface="Arial" panose="020B0604020202020204" pitchFamily="34" charset="0"/>
                <a:cs typeface="Arial" panose="020B0604020202020204" pitchFamily="34" charset="0"/>
              </a:rPr>
              <a:t>INSTITUTIONAL ARRANGEMENTS</a:t>
            </a: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smtClean="0">
                <a:latin typeface="Arial" panose="020B0604020202020204" pitchFamily="34" charset="0"/>
                <a:cs typeface="Arial" panose="020B0604020202020204" pitchFamily="34" charset="0"/>
              </a:rPr>
              <a:t>Union Inventory System</a:t>
            </a:r>
            <a:endParaRPr lang="en-GB" dirty="0">
              <a:latin typeface="Arial" panose="020B0604020202020204" pitchFamily="34" charset="0"/>
              <a:cs typeface="Arial" panose="020B0604020202020204" pitchFamily="34" charset="0"/>
            </a:endParaRP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smtClean="0">
                <a:latin typeface="Arial" panose="020B0604020202020204" pitchFamily="34" charset="0"/>
                <a:cs typeface="Arial" panose="020B0604020202020204" pitchFamily="34" charset="0"/>
              </a:rPr>
              <a:t>&amp;</a:t>
            </a: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smtClean="0">
                <a:latin typeface="Arial" panose="020B0604020202020204" pitchFamily="34" charset="0"/>
                <a:cs typeface="Arial" panose="020B0604020202020204" pitchFamily="34" charset="0"/>
              </a:rPr>
              <a:t>MSs National Inventory Systems</a:t>
            </a:r>
            <a:endParaRPr lang="en-GB" dirty="0">
              <a:latin typeface="Arial" panose="020B0604020202020204" pitchFamily="34" charset="0"/>
              <a:cs typeface="Arial" panose="020B0604020202020204" pitchFamily="34" charset="0"/>
            </a:endParaRPr>
          </a:p>
        </p:txBody>
      </p:sp>
      <p:sp>
        <p:nvSpPr>
          <p:cNvPr id="9" name="Down Arrow 8"/>
          <p:cNvSpPr/>
          <p:nvPr/>
        </p:nvSpPr>
        <p:spPr bwMode="auto">
          <a:xfrm>
            <a:off x="1835696" y="4149080"/>
            <a:ext cx="288032" cy="360040"/>
          </a:xfrm>
          <a:prstGeom prst="downArrow">
            <a:avLst/>
          </a:prstGeom>
          <a:solidFill>
            <a:srgbClr val="B4CB4C"/>
          </a:solidFill>
          <a:ln w="9525" cap="flat" cmpd="sng" algn="ctr">
            <a:noFill/>
            <a:prstDash val="solid"/>
            <a:round/>
            <a:headEnd type="none" w="med" len="med"/>
            <a:tailEnd type="none" w="med" len="med"/>
          </a:ln>
          <a:effectLst/>
        </p:spPr>
        <p:txBody>
          <a:bodyPr vert="horz" wrap="square" lIns="360000" tIns="0" rIns="0" bIns="0" numCol="1" rtlCol="0" anchor="t" anchorCtr="0" compatLnSpc="1">
            <a:prstTxWarp prst="textNoShape">
              <a:avLst/>
            </a:prstTxWarp>
          </a:bodyPr>
          <a:lstStyle/>
          <a:p>
            <a:pPr marL="179388" marR="0" indent="-179388" algn="l" defTabSz="914400" rtl="0" eaLnBrk="1" fontAlgn="base" latinLnBrk="0" hangingPunct="1">
              <a:lnSpc>
                <a:spcPct val="90000"/>
              </a:lnSpc>
              <a:spcBef>
                <a:spcPct val="20000"/>
              </a:spcBef>
              <a:spcAft>
                <a:spcPct val="0"/>
              </a:spcAft>
              <a:buClr>
                <a:srgbClr val="B4CB4C"/>
              </a:buClr>
              <a:buSzTx/>
              <a:buFontTx/>
              <a:buChar char="•"/>
              <a:tabLst/>
            </a:pPr>
            <a:endParaRPr kumimoji="0" lang="en-GB" sz="1800" b="0" i="0" u="none" strike="noStrike" cap="none" normalizeH="0" baseline="0" smtClean="0">
              <a:ln>
                <a:noFill/>
              </a:ln>
              <a:solidFill>
                <a:schemeClr val="tx1"/>
              </a:solidFill>
              <a:effectLst/>
              <a:latin typeface="Cambria" pitchFamily="18" charset="0"/>
            </a:endParaRPr>
          </a:p>
        </p:txBody>
      </p:sp>
      <p:sp>
        <p:nvSpPr>
          <p:cNvPr id="10" name="Rectangle 9"/>
          <p:cNvSpPr/>
          <p:nvPr/>
        </p:nvSpPr>
        <p:spPr bwMode="auto">
          <a:xfrm>
            <a:off x="6300192" y="2924944"/>
            <a:ext cx="2520280" cy="2448272"/>
          </a:xfrm>
          <a:prstGeom prst="rect">
            <a:avLst/>
          </a:prstGeom>
          <a:noFill/>
          <a:ln w="9525" cap="flat" cmpd="sng" algn="ctr">
            <a:solidFill>
              <a:srgbClr val="00B050"/>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u="sng" dirty="0">
                <a:latin typeface="Arial" panose="020B0604020202020204" pitchFamily="34" charset="0"/>
                <a:cs typeface="Arial" panose="020B0604020202020204" pitchFamily="34" charset="0"/>
              </a:rPr>
              <a:t>EU’s WG1 of the Climate Change </a:t>
            </a:r>
            <a:r>
              <a:rPr lang="en-GB" u="sng" dirty="0" smtClean="0">
                <a:latin typeface="Arial" panose="020B0604020202020204" pitchFamily="34" charset="0"/>
                <a:cs typeface="Arial" panose="020B0604020202020204" pitchFamily="34" charset="0"/>
              </a:rPr>
              <a:t>Committee</a:t>
            </a: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dirty="0">
              <a:latin typeface="Arial" panose="020B0604020202020204" pitchFamily="34" charset="0"/>
              <a:cs typeface="Arial" panose="020B0604020202020204" pitchFamily="34" charset="0"/>
            </a:endParaRP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smtClean="0">
                <a:latin typeface="Arial" panose="020B0604020202020204" pitchFamily="34" charset="0"/>
                <a:cs typeface="Arial" panose="020B0604020202020204" pitchFamily="34" charset="0"/>
              </a:rPr>
              <a:t>28 MSs + </a:t>
            </a:r>
          </a:p>
          <a:p>
            <a:pPr algn="ctr" defTabSz="449263">
              <a:spcBef>
                <a:spcPts val="300"/>
              </a:spcBef>
              <a:spcAft>
                <a:spcPts val="30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smtClean="0">
                <a:latin typeface="Arial" panose="020B0604020202020204" pitchFamily="34" charset="0"/>
                <a:cs typeface="Arial" panose="020B0604020202020204" pitchFamily="34" charset="0"/>
              </a:rPr>
              <a:t>EU National System</a:t>
            </a:r>
            <a:endParaRPr lang="en-GB" dirty="0">
              <a:latin typeface="Arial" panose="020B0604020202020204" pitchFamily="34" charset="0"/>
              <a:cs typeface="Arial" panose="020B0604020202020204" pitchFamily="34" charset="0"/>
            </a:endParaRPr>
          </a:p>
        </p:txBody>
      </p:sp>
      <p:sp>
        <p:nvSpPr>
          <p:cNvPr id="11" name="Down Arrow 10"/>
          <p:cNvSpPr/>
          <p:nvPr/>
        </p:nvSpPr>
        <p:spPr bwMode="auto">
          <a:xfrm>
            <a:off x="7452320" y="4149080"/>
            <a:ext cx="288032" cy="360040"/>
          </a:xfrm>
          <a:prstGeom prst="downArrow">
            <a:avLst/>
          </a:prstGeom>
          <a:solidFill>
            <a:srgbClr val="B4CB4C"/>
          </a:solidFill>
          <a:ln w="9525" cap="flat" cmpd="sng" algn="ctr">
            <a:noFill/>
            <a:prstDash val="solid"/>
            <a:round/>
            <a:headEnd type="none" w="med" len="med"/>
            <a:tailEnd type="none" w="med" len="med"/>
          </a:ln>
          <a:effectLst/>
        </p:spPr>
        <p:txBody>
          <a:bodyPr vert="horz" wrap="square" lIns="360000" tIns="0" rIns="0" bIns="0" numCol="1" rtlCol="0" anchor="t" anchorCtr="0" compatLnSpc="1">
            <a:prstTxWarp prst="textNoShape">
              <a:avLst/>
            </a:prstTxWarp>
          </a:bodyPr>
          <a:lstStyle/>
          <a:p>
            <a:pPr marL="179388" marR="0" indent="-179388" algn="l" defTabSz="914400" rtl="0" eaLnBrk="1" fontAlgn="base" latinLnBrk="0" hangingPunct="1">
              <a:lnSpc>
                <a:spcPct val="90000"/>
              </a:lnSpc>
              <a:spcBef>
                <a:spcPct val="20000"/>
              </a:spcBef>
              <a:spcAft>
                <a:spcPct val="0"/>
              </a:spcAft>
              <a:buClr>
                <a:srgbClr val="B4CB4C"/>
              </a:buClr>
              <a:buSzTx/>
              <a:buFontTx/>
              <a:buChar char="•"/>
              <a:tabLst/>
            </a:pPr>
            <a:endParaRPr kumimoji="0" lang="en-GB" sz="1800" b="0" i="0" u="none" strike="noStrike" cap="none" normalizeH="0" baseline="0" smtClean="0">
              <a:ln>
                <a:noFill/>
              </a:ln>
              <a:solidFill>
                <a:schemeClr val="tx1"/>
              </a:solidFill>
              <a:effectLst/>
              <a:latin typeface="Cambria" pitchFamily="18" charset="0"/>
            </a:endParaRPr>
          </a:p>
        </p:txBody>
      </p:sp>
      <p:cxnSp>
        <p:nvCxnSpPr>
          <p:cNvPr id="13" name="Straight Arrow Connector 12"/>
          <p:cNvCxnSpPr>
            <a:stCxn id="5" idx="3"/>
            <a:endCxn id="8" idx="1"/>
          </p:cNvCxnSpPr>
          <p:nvPr/>
        </p:nvCxnSpPr>
        <p:spPr bwMode="auto">
          <a:xfrm>
            <a:off x="3203848" y="4149080"/>
            <a:ext cx="288032" cy="0"/>
          </a:xfrm>
          <a:prstGeom prst="straightConnector1">
            <a:avLst/>
          </a:prstGeom>
          <a:noFill/>
          <a:ln w="9525" cap="flat" cmpd="sng" algn="ctr">
            <a:solidFill>
              <a:srgbClr val="002060"/>
            </a:solidFill>
            <a:prstDash val="solid"/>
            <a:round/>
            <a:headEnd type="none" w="med" len="med"/>
            <a:tailEnd type="arrow"/>
          </a:ln>
          <a:effectLst/>
        </p:spPr>
      </p:cxnSp>
      <p:cxnSp>
        <p:nvCxnSpPr>
          <p:cNvPr id="14" name="Straight Arrow Connector 13"/>
          <p:cNvCxnSpPr>
            <a:stCxn id="8" idx="3"/>
            <a:endCxn id="10" idx="1"/>
          </p:cNvCxnSpPr>
          <p:nvPr/>
        </p:nvCxnSpPr>
        <p:spPr bwMode="auto">
          <a:xfrm>
            <a:off x="6012160" y="4149080"/>
            <a:ext cx="288032" cy="0"/>
          </a:xfrm>
          <a:prstGeom prst="straightConnector1">
            <a:avLst/>
          </a:prstGeom>
          <a:noFill/>
          <a:ln w="9525" cap="flat" cmpd="sng" algn="ctr">
            <a:solidFill>
              <a:srgbClr val="002060"/>
            </a:solidFill>
            <a:prstDash val="solid"/>
            <a:round/>
            <a:headEnd type="none" w="med" len="med"/>
            <a:tailEnd type="arrow"/>
          </a:ln>
          <a:effectLst/>
        </p:spPr>
      </p:cxnSp>
    </p:spTree>
    <p:extLst>
      <p:ext uri="{BB962C8B-B14F-4D97-AF65-F5344CB8AC3E}">
        <p14:creationId xmlns:p14="http://schemas.microsoft.com/office/powerpoint/2010/main" val="10324080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858000" y="18288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endParaRPr lang="en-US" sz="2000" b="0">
              <a:solidFill>
                <a:schemeClr val="tx1"/>
              </a:solidFill>
              <a:latin typeface="Avenir 55" pitchFamily="34" charset="0"/>
            </a:endParaRPr>
          </a:p>
        </p:txBody>
      </p:sp>
      <p:sp>
        <p:nvSpPr>
          <p:cNvPr id="8195" name="Text Box 3"/>
          <p:cNvSpPr txBox="1">
            <a:spLocks noChangeArrowheads="1"/>
          </p:cNvSpPr>
          <p:nvPr/>
        </p:nvSpPr>
        <p:spPr bwMode="auto">
          <a:xfrm>
            <a:off x="6629400" y="1676400"/>
            <a:ext cx="1143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8196" name="Text Box 4"/>
          <p:cNvSpPr txBox="1">
            <a:spLocks noChangeArrowheads="1"/>
          </p:cNvSpPr>
          <p:nvPr/>
        </p:nvSpPr>
        <p:spPr bwMode="auto">
          <a:xfrm>
            <a:off x="6781800" y="2667000"/>
            <a:ext cx="1981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8198" name="Text Box 6"/>
          <p:cNvSpPr txBox="1">
            <a:spLocks noChangeArrowheads="1"/>
          </p:cNvSpPr>
          <p:nvPr/>
        </p:nvSpPr>
        <p:spPr bwMode="auto">
          <a:xfrm>
            <a:off x="6553200" y="2362200"/>
            <a:ext cx="2286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b="1">
                <a:solidFill>
                  <a:schemeClr val="bg1"/>
                </a:solidFill>
                <a:latin typeface="Tahoma" pitchFamily="34" charset="0"/>
              </a:defRPr>
            </a:lvl1pPr>
            <a:lvl2pPr marL="742950" indent="-285750" eaLnBrk="0" hangingPunct="0">
              <a:defRPr sz="1400" b="1">
                <a:solidFill>
                  <a:schemeClr val="bg1"/>
                </a:solidFill>
                <a:latin typeface="Tahoma" pitchFamily="34" charset="0"/>
              </a:defRPr>
            </a:lvl2pPr>
            <a:lvl3pPr marL="1143000" indent="-228600" eaLnBrk="0" hangingPunct="0">
              <a:defRPr sz="1400" b="1">
                <a:solidFill>
                  <a:schemeClr val="bg1"/>
                </a:solidFill>
                <a:latin typeface="Tahoma" pitchFamily="34" charset="0"/>
              </a:defRPr>
            </a:lvl3pPr>
            <a:lvl4pPr marL="1600200" indent="-228600" eaLnBrk="0" hangingPunct="0">
              <a:defRPr sz="1400" b="1">
                <a:solidFill>
                  <a:schemeClr val="bg1"/>
                </a:solidFill>
                <a:latin typeface="Tahoma" pitchFamily="34" charset="0"/>
              </a:defRPr>
            </a:lvl4pPr>
            <a:lvl5pPr marL="2057400" indent="-228600" eaLnBrk="0" hangingPunct="0">
              <a:defRPr sz="1400" b="1">
                <a:solidFill>
                  <a:schemeClr val="bg1"/>
                </a:solidFill>
                <a:latin typeface="Tahoma" pitchFamily="34" charset="0"/>
              </a:defRPr>
            </a:lvl5pPr>
            <a:lvl6pPr marL="2514600" indent="-228600" algn="ctr" eaLnBrk="0" fontAlgn="base" hangingPunct="0">
              <a:spcBef>
                <a:spcPct val="0"/>
              </a:spcBef>
              <a:spcAft>
                <a:spcPct val="0"/>
              </a:spcAft>
              <a:defRPr sz="1400" b="1">
                <a:solidFill>
                  <a:schemeClr val="bg1"/>
                </a:solidFill>
                <a:latin typeface="Tahoma" pitchFamily="34" charset="0"/>
              </a:defRPr>
            </a:lvl6pPr>
            <a:lvl7pPr marL="2971800" indent="-228600" algn="ctr" eaLnBrk="0" fontAlgn="base" hangingPunct="0">
              <a:spcBef>
                <a:spcPct val="0"/>
              </a:spcBef>
              <a:spcAft>
                <a:spcPct val="0"/>
              </a:spcAft>
              <a:defRPr sz="1400" b="1">
                <a:solidFill>
                  <a:schemeClr val="bg1"/>
                </a:solidFill>
                <a:latin typeface="Tahoma" pitchFamily="34" charset="0"/>
              </a:defRPr>
            </a:lvl7pPr>
            <a:lvl8pPr marL="3429000" indent="-228600" algn="ctr" eaLnBrk="0" fontAlgn="base" hangingPunct="0">
              <a:spcBef>
                <a:spcPct val="0"/>
              </a:spcBef>
              <a:spcAft>
                <a:spcPct val="0"/>
              </a:spcAft>
              <a:defRPr sz="1400" b="1">
                <a:solidFill>
                  <a:schemeClr val="bg1"/>
                </a:solidFill>
                <a:latin typeface="Tahoma" pitchFamily="34" charset="0"/>
              </a:defRPr>
            </a:lvl8pPr>
            <a:lvl9pPr marL="3886200" indent="-228600" algn="ctr" eaLnBrk="0" fontAlgn="base" hangingPunct="0">
              <a:spcBef>
                <a:spcPct val="0"/>
              </a:spcBef>
              <a:spcAft>
                <a:spcPct val="0"/>
              </a:spcAft>
              <a:defRPr sz="1400" b="1">
                <a:solidFill>
                  <a:schemeClr val="bg1"/>
                </a:solidFill>
                <a:latin typeface="Tahoma" pitchFamily="34" charset="0"/>
              </a:defRPr>
            </a:lvl9pPr>
          </a:lstStyle>
          <a:p>
            <a:pPr algn="l">
              <a:spcBef>
                <a:spcPct val="50000"/>
              </a:spcBef>
            </a:pPr>
            <a:r>
              <a:rPr lang="en-GB" sz="1200">
                <a:solidFill>
                  <a:schemeClr val="tx1"/>
                </a:solidFill>
                <a:latin typeface="Avenir 55" pitchFamily="34" charset="0"/>
              </a:rPr>
              <a:t>   </a:t>
            </a:r>
          </a:p>
        </p:txBody>
      </p:sp>
      <p:sp>
        <p:nvSpPr>
          <p:cNvPr id="2" name="Title 1"/>
          <p:cNvSpPr>
            <a:spLocks noGrp="1"/>
          </p:cNvSpPr>
          <p:nvPr>
            <p:ph type="title"/>
          </p:nvPr>
        </p:nvSpPr>
        <p:spPr>
          <a:xfrm>
            <a:off x="250825" y="0"/>
            <a:ext cx="6121375" cy="1124743"/>
          </a:xfrm>
        </p:spPr>
        <p:txBody>
          <a:bodyPr/>
          <a:lstStyle/>
          <a:p>
            <a:r>
              <a:rPr lang="en-GB" dirty="0">
                <a:latin typeface="+mn-lt"/>
              </a:rPr>
              <a:t>Related EEA </a:t>
            </a:r>
            <a:r>
              <a:rPr lang="en-GB" dirty="0" smtClean="0">
                <a:latin typeface="+mn-lt"/>
              </a:rPr>
              <a:t>products</a:t>
            </a:r>
            <a:endParaRPr lang="en-GB" dirty="0">
              <a:latin typeface="+mn-lt"/>
            </a:endParaRPr>
          </a:p>
        </p:txBody>
      </p:sp>
      <p:sp>
        <p:nvSpPr>
          <p:cNvPr id="3" name="Content Placeholder 2"/>
          <p:cNvSpPr>
            <a:spLocks noGrp="1"/>
          </p:cNvSpPr>
          <p:nvPr>
            <p:ph idx="1"/>
          </p:nvPr>
        </p:nvSpPr>
        <p:spPr>
          <a:xfrm>
            <a:off x="250825" y="1484313"/>
            <a:ext cx="8637588" cy="1944687"/>
          </a:xfrm>
        </p:spPr>
        <p:txBody>
          <a:bodyPr/>
          <a:lstStyle/>
          <a:p>
            <a:r>
              <a:rPr lang="en-GB" dirty="0" smtClean="0"/>
              <a:t>End May/Early June </a:t>
            </a:r>
            <a:r>
              <a:rPr lang="en-GB" dirty="0" smtClean="0">
                <a:sym typeface="Wingdings" panose="05000000000000000000" pitchFamily="2" charset="2"/>
              </a:rPr>
              <a:t> EEA publication:</a:t>
            </a:r>
          </a:p>
          <a:p>
            <a:pPr marL="0" lvl="1" indent="0">
              <a:buNone/>
            </a:pPr>
            <a:r>
              <a:rPr lang="en-GB" sz="2000" dirty="0">
                <a:latin typeface="Cambria" pitchFamily="18" charset="0"/>
                <a:hlinkClick r:id="rId2"/>
              </a:rPr>
              <a:t>http://</a:t>
            </a:r>
            <a:r>
              <a:rPr lang="en-GB" sz="2000" dirty="0" smtClean="0">
                <a:latin typeface="Cambria" pitchFamily="18" charset="0"/>
                <a:hlinkClick r:id="rId2"/>
              </a:rPr>
              <a:t>www.eea.europa.eu/publications/european-union-greenhouse-gas-inventory-2013</a:t>
            </a:r>
            <a:endParaRPr lang="en-GB" sz="2000" dirty="0" smtClean="0">
              <a:latin typeface="Cambria" pitchFamily="18" charset="0"/>
            </a:endParaRPr>
          </a:p>
          <a:p>
            <a:pPr marL="0" lvl="1" indent="0">
              <a:buNone/>
            </a:pPr>
            <a:endParaRPr lang="en-GB" sz="2000" dirty="0" smtClean="0">
              <a:sym typeface="Wingdings" panose="05000000000000000000" pitchFamily="2" charset="2"/>
            </a:endParaRPr>
          </a:p>
          <a:p>
            <a:pPr lvl="1" defTabSz="449263">
              <a:lnSpc>
                <a:spcPct val="90000"/>
              </a:lnSpc>
              <a:spcBef>
                <a:spcPts val="600"/>
              </a:spcBef>
              <a:spcAft>
                <a:spcPts val="0"/>
              </a:spcAft>
              <a:buFont typeface="Wingdings" panose="05000000000000000000" pitchFamily="2" charset="2"/>
              <a:buChar char="ü"/>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000" dirty="0"/>
              <a:t>Full GHG inventory submission (NIR and 26 Annexes, EU-15 &amp; EU-27)</a:t>
            </a:r>
          </a:p>
          <a:p>
            <a:pPr lvl="1" defTabSz="449263">
              <a:lnSpc>
                <a:spcPct val="90000"/>
              </a:lnSpc>
              <a:spcBef>
                <a:spcPts val="600"/>
              </a:spcBef>
              <a:spcAft>
                <a:spcPts val="0"/>
              </a:spcAft>
              <a:buFont typeface="Wingdings" panose="05000000000000000000" pitchFamily="2" charset="2"/>
              <a:buChar char="ü"/>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000" dirty="0"/>
              <a:t>Press release</a:t>
            </a:r>
          </a:p>
          <a:p>
            <a:pPr lvl="1" defTabSz="449263">
              <a:lnSpc>
                <a:spcPct val="90000"/>
              </a:lnSpc>
              <a:spcBef>
                <a:spcPts val="600"/>
              </a:spcBef>
              <a:spcAft>
                <a:spcPts val="0"/>
              </a:spcAft>
              <a:buFont typeface="Wingdings" panose="05000000000000000000" pitchFamily="2" charset="2"/>
              <a:buChar char="ü"/>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000" dirty="0"/>
              <a:t>Analysis ‘Why did greenhouse gas emissions fall/increase in the EU in t-2</a:t>
            </a:r>
            <a:r>
              <a:rPr lang="en-GB" sz="2000" dirty="0" smtClean="0"/>
              <a:t>?’</a:t>
            </a:r>
          </a:p>
          <a:p>
            <a:pPr lvl="1" defTabSz="449263">
              <a:lnSpc>
                <a:spcPct val="90000"/>
              </a:lnSpc>
              <a:spcBef>
                <a:spcPts val="600"/>
              </a:spcBef>
              <a:spcAft>
                <a:spcPts val="0"/>
              </a:spcAft>
              <a:buFont typeface="Wingdings" panose="05000000000000000000" pitchFamily="2" charset="2"/>
              <a:buChar char="ü"/>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000" dirty="0" smtClean="0">
                <a:hlinkClick r:id="rId3"/>
              </a:rPr>
              <a:t>EEA’s Indicator on Greenhouse </a:t>
            </a:r>
            <a:r>
              <a:rPr lang="en-GB" sz="2000" dirty="0">
                <a:hlinkClick r:id="rId3"/>
              </a:rPr>
              <a:t>gas emission trends (CSI 010/CLIM 050</a:t>
            </a:r>
            <a:r>
              <a:rPr lang="en-GB" sz="2000" dirty="0" smtClean="0">
                <a:hlinkClick r:id="rId3"/>
              </a:rPr>
              <a:t>)</a:t>
            </a:r>
            <a:endParaRPr lang="en-GB" sz="2000" dirty="0" smtClean="0">
              <a:latin typeface="Cambria" pitchFamily="18" charset="0"/>
            </a:endParaRPr>
          </a:p>
          <a:p>
            <a:pPr marL="457200" lvl="1" indent="0" defTabSz="449263">
              <a:lnSpc>
                <a:spcPct val="90000"/>
              </a:lnSpc>
              <a:spcBef>
                <a:spcPts val="600"/>
              </a:spcBef>
              <a:spcAft>
                <a:spcPts val="0"/>
              </a:spcAft>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400" dirty="0">
              <a:latin typeface="Cambria" pitchFamily="18" charset="0"/>
            </a:endParaRPr>
          </a:p>
          <a:p>
            <a:pPr marL="457200" lvl="1" indent="0" defTabSz="449263">
              <a:lnSpc>
                <a:spcPct val="90000"/>
              </a:lnSpc>
              <a:spcBef>
                <a:spcPts val="600"/>
              </a:spcBef>
              <a:spcAft>
                <a:spcPts val="0"/>
              </a:spcAft>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400" dirty="0">
              <a:latin typeface="Cambria" pitchFamily="18" charset="0"/>
            </a:endParaRPr>
          </a:p>
          <a:p>
            <a:pPr marL="457200" lvl="1" indent="0" defTabSz="449263">
              <a:lnSpc>
                <a:spcPct val="90000"/>
              </a:lnSpc>
              <a:spcBef>
                <a:spcPts val="600"/>
              </a:spcBef>
              <a:spcAft>
                <a:spcPts val="0"/>
              </a:spcAft>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400" dirty="0">
              <a:latin typeface="Cambria" pitchFamily="18" charset="0"/>
            </a:endParaRPr>
          </a:p>
        </p:txBody>
      </p:sp>
    </p:spTree>
    <p:extLst>
      <p:ext uri="{BB962C8B-B14F-4D97-AF65-F5344CB8AC3E}">
        <p14:creationId xmlns:p14="http://schemas.microsoft.com/office/powerpoint/2010/main" val="3077827682"/>
      </p:ext>
    </p:extLst>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3581400" y="19812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endParaRPr lang="da-DK">
              <a:solidFill>
                <a:schemeClr val="bg1"/>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354"/>
            <a:ext cx="9144000" cy="6161207"/>
          </a:xfrm>
          <a:prstGeom prst="rect">
            <a:avLst/>
          </a:prstGeom>
        </p:spPr>
      </p:pic>
      <p:sp>
        <p:nvSpPr>
          <p:cNvPr id="418819" name="Text Box 3"/>
          <p:cNvSpPr txBox="1">
            <a:spLocks noChangeArrowheads="1"/>
          </p:cNvSpPr>
          <p:nvPr/>
        </p:nvSpPr>
        <p:spPr bwMode="auto">
          <a:xfrm>
            <a:off x="4716015" y="5560204"/>
            <a:ext cx="4392489" cy="677108"/>
          </a:xfrm>
          <a:prstGeom prst="rect">
            <a:avLst/>
          </a:prstGeom>
          <a:noFill/>
          <a:ln w="9525">
            <a:noFill/>
            <a:miter lim="800000"/>
            <a:headEnd/>
            <a:tailEnd/>
          </a:ln>
          <a:effectLst/>
        </p:spPr>
        <p:txBody>
          <a:bodyPr wrap="square">
            <a:spAutoFit/>
          </a:bodyPr>
          <a:lstStyle/>
          <a:p>
            <a:pPr algn="ctr">
              <a:spcBef>
                <a:spcPct val="50000"/>
              </a:spcBef>
              <a:defRPr/>
            </a:pPr>
            <a:r>
              <a:rPr lang="en-GB" dirty="0">
                <a:solidFill>
                  <a:schemeClr val="accent2"/>
                </a:solidFill>
                <a:effectLst>
                  <a:outerShdw blurRad="38100" dist="38100" dir="2700000" algn="tl">
                    <a:srgbClr val="C0C0C0"/>
                  </a:outerShdw>
                </a:effectLst>
                <a:latin typeface="Cambria" pitchFamily="18" charset="0"/>
              </a:rPr>
              <a:t>Thank you for </a:t>
            </a:r>
            <a:r>
              <a:rPr lang="en-GB" dirty="0" smtClean="0">
                <a:solidFill>
                  <a:schemeClr val="accent2"/>
                </a:solidFill>
                <a:effectLst>
                  <a:outerShdw blurRad="38100" dist="38100" dir="2700000" algn="tl">
                    <a:srgbClr val="C0C0C0"/>
                  </a:outerShdw>
                </a:effectLst>
                <a:latin typeface="Cambria" pitchFamily="18" charset="0"/>
              </a:rPr>
              <a:t>your attention! </a:t>
            </a:r>
            <a:r>
              <a:rPr lang="en-GB" sz="2000" dirty="0" smtClean="0">
                <a:solidFill>
                  <a:schemeClr val="accent2"/>
                </a:solidFill>
                <a:effectLst>
                  <a:outerShdw blurRad="38100" dist="38100" dir="2700000" algn="tl">
                    <a:srgbClr val="C0C0C0"/>
                  </a:outerShdw>
                </a:effectLst>
                <a:latin typeface="Cambria" pitchFamily="18" charset="0"/>
                <a:hlinkClick r:id="rId3"/>
              </a:rPr>
              <a:t>Spyridoula.Ntemiri@eea.europa.eu</a:t>
            </a:r>
            <a:r>
              <a:rPr lang="en-GB" sz="2000" dirty="0" smtClean="0">
                <a:solidFill>
                  <a:schemeClr val="accent2"/>
                </a:solidFill>
                <a:effectLst>
                  <a:outerShdw blurRad="38100" dist="38100" dir="2700000" algn="tl">
                    <a:srgbClr val="C0C0C0"/>
                  </a:outerShdw>
                </a:effectLst>
                <a:latin typeface="Cambria" pitchFamily="18" charset="0"/>
              </a:rPr>
              <a:t>  </a:t>
            </a:r>
            <a:endParaRPr lang="en-GB" sz="2000" dirty="0">
              <a:solidFill>
                <a:schemeClr val="accent2"/>
              </a:solidFill>
              <a:latin typeface="Cambria" pitchFamily="18" charset="0"/>
            </a:endParaRPr>
          </a:p>
        </p:txBody>
      </p:sp>
      <p:sp>
        <p:nvSpPr>
          <p:cNvPr id="3" name="TextBox 2"/>
          <p:cNvSpPr txBox="1"/>
          <p:nvPr/>
        </p:nvSpPr>
        <p:spPr>
          <a:xfrm>
            <a:off x="1497944" y="2348880"/>
            <a:ext cx="5900398" cy="800219"/>
          </a:xfrm>
          <a:prstGeom prst="rect">
            <a:avLst/>
          </a:prstGeom>
          <a:noFill/>
        </p:spPr>
        <p:txBody>
          <a:bodyPr wrap="none" rtlCol="0">
            <a:spAutoFit/>
          </a:bodyPr>
          <a:lstStyle/>
          <a:p>
            <a:pPr algn="ctr"/>
            <a:r>
              <a:rPr lang="en-GB" sz="2800" dirty="0" smtClean="0">
                <a:solidFill>
                  <a:schemeClr val="bg1"/>
                </a:solidFill>
              </a:rPr>
              <a:t>Discussion, Questions and Answers</a:t>
            </a:r>
          </a:p>
          <a:p>
            <a:pPr algn="ctr"/>
            <a:endParaRPr lang="en-GB" dirty="0">
              <a:solidFill>
                <a:schemeClr val="bg1"/>
              </a:solidFill>
            </a:endParaRPr>
          </a:p>
        </p:txBody>
      </p:sp>
    </p:spTree>
    <p:extLst>
      <p:ext uri="{BB962C8B-B14F-4D97-AF65-F5344CB8AC3E}">
        <p14:creationId xmlns:p14="http://schemas.microsoft.com/office/powerpoint/2010/main" val="10979193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8819"/>
                                        </p:tgtEl>
                                        <p:attrNameLst>
                                          <p:attrName>style.visibility</p:attrName>
                                        </p:attrNameLst>
                                      </p:cBhvr>
                                      <p:to>
                                        <p:strVal val="visible"/>
                                      </p:to>
                                    </p:set>
                                    <p:animEffect transition="in" filter="fade">
                                      <p:cBhvr>
                                        <p:cTn id="7" dur="2000"/>
                                        <p:tgtEl>
                                          <p:spTgt spid="418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539552" y="908720"/>
            <a:ext cx="7848872" cy="5266184"/>
          </a:xfrm>
          <a:extLst/>
        </p:spPr>
        <p:txBody>
          <a:bodyPr lIns="90000" tIns="46800" rIns="90000" bIns="46800"/>
          <a:lstStyle/>
          <a:p>
            <a:pPr marL="341313" indent="-341313"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	</a:t>
            </a:r>
          </a:p>
          <a:p>
            <a:pPr defTabSz="449263" eaLnBrk="1" hangingPunct="1">
              <a:lnSpc>
                <a:spcPct val="90000"/>
              </a:lnSpc>
              <a:spcAft>
                <a:spcPts val="0"/>
              </a:spcAft>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700" dirty="0" smtClean="0">
                <a:solidFill>
                  <a:schemeClr val="tx1"/>
                </a:solidFill>
              </a:rPr>
              <a:t>Overall objective: Implementation of the UNFCCC/KP and conformity </a:t>
            </a:r>
            <a:r>
              <a:rPr lang="en-GB" sz="1700" dirty="0">
                <a:solidFill>
                  <a:schemeClr val="tx1"/>
                </a:solidFill>
              </a:rPr>
              <a:t>with </a:t>
            </a:r>
            <a:r>
              <a:rPr lang="en-GB" sz="1700" dirty="0" smtClean="0">
                <a:solidFill>
                  <a:schemeClr val="tx1"/>
                </a:solidFill>
              </a:rPr>
              <a:t>UNFCCC &amp; IPCC Guidelines</a:t>
            </a:r>
          </a:p>
          <a:p>
            <a:pPr defTabSz="449263" eaLnBrk="1" hangingPunct="1">
              <a:lnSpc>
                <a:spcPct val="90000"/>
              </a:lnSpc>
              <a:spcBef>
                <a:spcPts val="0"/>
              </a:spcBef>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700" dirty="0" smtClean="0">
              <a:solidFill>
                <a:schemeClr val="tx1"/>
              </a:solidFill>
            </a:endParaRPr>
          </a:p>
          <a:p>
            <a:pPr defTabSz="449263" eaLnBrk="1" hangingPunct="1">
              <a:lnSpc>
                <a:spcPct val="90000"/>
              </a:lnSpc>
              <a:spcBef>
                <a:spcPts val="0"/>
              </a:spcBef>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700" dirty="0" smtClean="0">
                <a:solidFill>
                  <a:schemeClr val="tx1"/>
                </a:solidFill>
              </a:rPr>
              <a:t>Quality principles are defined in the UNFCCC Reporting Guidelines (TACCC)</a:t>
            </a:r>
            <a:r>
              <a:rPr lang="en-GB" sz="1800" dirty="0" smtClean="0">
                <a:solidFill>
                  <a:schemeClr val="tx1"/>
                </a:solidFill>
              </a:rPr>
              <a:t> </a:t>
            </a:r>
            <a:r>
              <a:rPr lang="en-GB" sz="1400" dirty="0">
                <a:hlinkClick r:id="rId3"/>
              </a:rPr>
              <a:t>http://unfccc.int/resource/docs/cop8/08.pdf</a:t>
            </a:r>
            <a:r>
              <a:rPr lang="en-GB" sz="1400" dirty="0"/>
              <a:t> </a:t>
            </a:r>
          </a:p>
          <a:p>
            <a:pPr marL="341313" indent="-341313"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800" dirty="0" smtClean="0">
                <a:solidFill>
                  <a:schemeClr val="tx1"/>
                </a:solidFill>
              </a:rPr>
              <a:t> </a:t>
            </a:r>
            <a:endParaRPr lang="en-GB" sz="1800" dirty="0">
              <a:solidFill>
                <a:schemeClr val="tx1"/>
              </a:solidFill>
            </a:endParaRPr>
          </a:p>
          <a:p>
            <a:pPr lvl="1" defTabSz="449263" eaLnBrk="1" hangingPunct="1">
              <a:lnSpc>
                <a:spcPct val="90000"/>
              </a:lnSpc>
              <a:spcBef>
                <a:spcPts val="600"/>
              </a:spcBef>
              <a:spcAft>
                <a:spcPts val="6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500" dirty="0" smtClean="0"/>
              <a:t>Transparency</a:t>
            </a:r>
            <a:r>
              <a:rPr lang="en-GB" sz="1500" dirty="0"/>
              <a:t>: Clear assumptions and </a:t>
            </a:r>
            <a:r>
              <a:rPr lang="en-GB" sz="1500" dirty="0" smtClean="0"/>
              <a:t>methodologies</a:t>
            </a:r>
            <a:endParaRPr lang="en-GB" sz="1500" dirty="0"/>
          </a:p>
          <a:p>
            <a:pPr lvl="1" defTabSz="449263" eaLnBrk="1" hangingPunct="1">
              <a:lnSpc>
                <a:spcPct val="90000"/>
              </a:lnSpc>
              <a:spcBef>
                <a:spcPts val="600"/>
              </a:spcBef>
              <a:spcAft>
                <a:spcPts val="6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500" dirty="0" smtClean="0"/>
              <a:t>Accuracy</a:t>
            </a:r>
            <a:r>
              <a:rPr lang="en-GB" sz="1500" dirty="0"/>
              <a:t>: unbiased estimates reflecting true emissions (no systematic error) + reduce uncertainty (improve precision</a:t>
            </a:r>
            <a:r>
              <a:rPr lang="en-GB" sz="1500" dirty="0" smtClean="0"/>
              <a:t>)</a:t>
            </a:r>
            <a:endParaRPr lang="en-GB" sz="1500" dirty="0"/>
          </a:p>
          <a:p>
            <a:pPr lvl="1" defTabSz="449263" eaLnBrk="1" hangingPunct="1">
              <a:lnSpc>
                <a:spcPct val="90000"/>
              </a:lnSpc>
              <a:spcBef>
                <a:spcPts val="600"/>
              </a:spcBef>
              <a:spcAft>
                <a:spcPts val="6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500" dirty="0" smtClean="0"/>
              <a:t>Consistency</a:t>
            </a:r>
            <a:r>
              <a:rPr lang="en-GB" sz="1500" dirty="0"/>
              <a:t>: Over all its elements and over time (time series</a:t>
            </a:r>
            <a:r>
              <a:rPr lang="en-GB" sz="1500" dirty="0" smtClean="0"/>
              <a:t>)</a:t>
            </a:r>
            <a:endParaRPr lang="en-GB" sz="1500" dirty="0"/>
          </a:p>
          <a:p>
            <a:pPr lvl="1" defTabSz="449263" eaLnBrk="1" hangingPunct="1">
              <a:lnSpc>
                <a:spcPct val="90000"/>
              </a:lnSpc>
              <a:spcBef>
                <a:spcPts val="600"/>
              </a:spcBef>
              <a:spcAft>
                <a:spcPts val="6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500" dirty="0" smtClean="0"/>
              <a:t>Comparability</a:t>
            </a:r>
            <a:r>
              <a:rPr lang="en-GB" sz="1500" dirty="0"/>
              <a:t>: Spatial, through agreed </a:t>
            </a:r>
            <a:r>
              <a:rPr lang="en-GB" sz="1500" dirty="0" smtClean="0"/>
              <a:t>methodologies</a:t>
            </a:r>
            <a:endParaRPr lang="en-GB" sz="1500" dirty="0"/>
          </a:p>
          <a:p>
            <a:pPr lvl="1" defTabSz="449263" eaLnBrk="1" hangingPunct="1">
              <a:lnSpc>
                <a:spcPct val="90000"/>
              </a:lnSpc>
              <a:spcBef>
                <a:spcPts val="600"/>
              </a:spcBef>
              <a:spcAft>
                <a:spcPts val="6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500" dirty="0" smtClean="0"/>
              <a:t>Completeness</a:t>
            </a:r>
            <a:r>
              <a:rPr lang="en-GB" sz="1500" dirty="0"/>
              <a:t>: All countries + all sources &amp; </a:t>
            </a:r>
            <a:r>
              <a:rPr lang="en-GB" sz="1500" dirty="0" smtClean="0"/>
              <a:t>gases</a:t>
            </a:r>
            <a:endParaRPr lang="en-GB" sz="1500" dirty="0"/>
          </a:p>
          <a:p>
            <a:pPr lvl="1" defTabSz="449263" eaLnBrk="1" hangingPunct="1">
              <a:lnSpc>
                <a:spcPct val="90000"/>
              </a:lnSpc>
              <a:spcBef>
                <a:spcPts val="600"/>
              </a:spcBef>
              <a:spcAft>
                <a:spcPts val="600"/>
              </a:spcAft>
              <a:buFont typeface="+mj-lt"/>
              <a:buAutoNum type="romanLcPeriod"/>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500" dirty="0" smtClean="0"/>
              <a:t>+ Timeliness</a:t>
            </a:r>
            <a:r>
              <a:rPr lang="en-GB" sz="1500" dirty="0"/>
              <a:t>: </a:t>
            </a:r>
            <a:r>
              <a:rPr lang="en-GB" sz="1500" dirty="0" smtClean="0"/>
              <a:t>Process for EU (internal) inventory compilation moved 3 months forward compared to official submissions to UNFCCC</a:t>
            </a:r>
            <a:endParaRPr lang="en-GB" sz="1500" dirty="0"/>
          </a:p>
          <a:p>
            <a:pPr marL="741363" lvl="1" indent="-284163" defTabSz="449263" eaLnBrk="1" hangingPunct="1">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800" i="1" dirty="0">
              <a:latin typeface="Cambria" pitchFamily="18" charset="0"/>
            </a:endParaRPr>
          </a:p>
          <a:p>
            <a:pPr defTabSz="449263">
              <a:lnSpc>
                <a:spcPct val="80000"/>
              </a:lnSpc>
              <a:spcBef>
                <a:spcPts val="600"/>
              </a:spcBef>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800" i="1" dirty="0">
              <a:latin typeface="Cambria" pitchFamily="18" charset="0"/>
            </a:endParaRPr>
          </a:p>
          <a:p>
            <a:pPr marL="341313" indent="-341313"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dirty="0"/>
          </a:p>
          <a:p>
            <a:pPr marL="341313" indent="-341313"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dirty="0"/>
          </a:p>
          <a:p>
            <a:pPr marL="341313" indent="-341313" defTabSz="449263" eaLnBrk="1" hangingPunct="1">
              <a:lnSpc>
                <a:spcPct val="90000"/>
              </a:lnSpc>
              <a:buFontTx/>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dirty="0"/>
          </a:p>
        </p:txBody>
      </p:sp>
      <p:sp>
        <p:nvSpPr>
          <p:cNvPr id="2" name="Title 1"/>
          <p:cNvSpPr>
            <a:spLocks noGrp="1"/>
          </p:cNvSpPr>
          <p:nvPr>
            <p:ph type="title"/>
          </p:nvPr>
        </p:nvSpPr>
        <p:spPr/>
        <p:txBody>
          <a:bodyPr/>
          <a:lstStyle/>
          <a:p>
            <a:r>
              <a:rPr lang="en-GB" dirty="0" smtClean="0"/>
              <a:t>Quality Objectives in the Union National System</a:t>
            </a:r>
            <a:endParaRPr lang="en-GB" dirty="0"/>
          </a:p>
        </p:txBody>
      </p:sp>
    </p:spTree>
    <p:extLst>
      <p:ext uri="{BB962C8B-B14F-4D97-AF65-F5344CB8AC3E}">
        <p14:creationId xmlns:p14="http://schemas.microsoft.com/office/powerpoint/2010/main" val="2216542131"/>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44624"/>
            <a:ext cx="6121375" cy="1115839"/>
          </a:xfrm>
        </p:spPr>
        <p:txBody>
          <a:bodyPr/>
          <a:lstStyle/>
          <a:p>
            <a:r>
              <a:rPr lang="en-GB" dirty="0" smtClean="0"/>
              <a:t>Monitoring Mechanism Regulation 525/2013</a:t>
            </a:r>
            <a:br>
              <a:rPr lang="en-GB" dirty="0" smtClean="0"/>
            </a:br>
            <a:r>
              <a:rPr lang="en-GB" dirty="0" smtClean="0"/>
              <a:t>National Inventory Systems [Article 5]</a:t>
            </a:r>
            <a:endParaRPr lang="en-GB" dirty="0"/>
          </a:p>
        </p:txBody>
      </p:sp>
      <p:sp>
        <p:nvSpPr>
          <p:cNvPr id="3" name="Content Placeholder 2"/>
          <p:cNvSpPr>
            <a:spLocks noGrp="1"/>
          </p:cNvSpPr>
          <p:nvPr>
            <p:ph idx="1"/>
          </p:nvPr>
        </p:nvSpPr>
        <p:spPr/>
        <p:txBody>
          <a:bodyPr/>
          <a:lstStyle/>
          <a:p>
            <a:pPr>
              <a:buFont typeface="Wingdings" panose="05000000000000000000" pitchFamily="2" charset="2"/>
              <a:buChar char="Ø"/>
            </a:pPr>
            <a:r>
              <a:rPr lang="en-GB" sz="2000" dirty="0" smtClean="0"/>
              <a:t>The MS shall establish, operate and continuously improve the National Inventory Systems in accordance with the UNFCCC requirements</a:t>
            </a:r>
          </a:p>
          <a:p>
            <a:pPr>
              <a:buFont typeface="Wingdings" panose="05000000000000000000" pitchFamily="2" charset="2"/>
              <a:buChar char="Ø"/>
            </a:pPr>
            <a:r>
              <a:rPr lang="en-GB" sz="2000" dirty="0" smtClean="0">
                <a:solidFill>
                  <a:srgbClr val="00B050"/>
                </a:solidFill>
              </a:rPr>
              <a:t>New element: MSs competent authorities to get access to:</a:t>
            </a:r>
          </a:p>
          <a:p>
            <a:pPr lvl="1">
              <a:buFont typeface="Wingdings" panose="05000000000000000000" pitchFamily="2" charset="2"/>
              <a:buChar char="ü"/>
            </a:pPr>
            <a:r>
              <a:rPr lang="en-GB" sz="2000" dirty="0"/>
              <a:t>Data &amp; methods </a:t>
            </a:r>
            <a:r>
              <a:rPr lang="en-GB" sz="2000" dirty="0" smtClean="0"/>
              <a:t>reported under the ETS Directive (2003/87/EC</a:t>
            </a:r>
            <a:r>
              <a:rPr lang="en-GB" sz="2000" dirty="0"/>
              <a:t>)</a:t>
            </a:r>
          </a:p>
          <a:p>
            <a:pPr lvl="1">
              <a:buFont typeface="Wingdings" panose="05000000000000000000" pitchFamily="2" charset="2"/>
              <a:buChar char="ü"/>
            </a:pPr>
            <a:r>
              <a:rPr lang="en-GB" sz="2000" dirty="0"/>
              <a:t>Data collected under </a:t>
            </a:r>
            <a:r>
              <a:rPr lang="en-GB" sz="2000" dirty="0" smtClean="0"/>
              <a:t>the </a:t>
            </a:r>
            <a:r>
              <a:rPr lang="en-GB" sz="2000" dirty="0"/>
              <a:t>F-gas </a:t>
            </a:r>
            <a:r>
              <a:rPr lang="en-GB" sz="2000" dirty="0" smtClean="0"/>
              <a:t>regulation (</a:t>
            </a:r>
            <a:r>
              <a:rPr lang="en-GB" sz="2000" dirty="0" smtClean="0">
                <a:solidFill>
                  <a:srgbClr val="FF0000"/>
                </a:solidFill>
              </a:rPr>
              <a:t>*</a:t>
            </a:r>
            <a:r>
              <a:rPr lang="en-GB" sz="2000" dirty="0" smtClean="0"/>
              <a:t>) </a:t>
            </a:r>
            <a:r>
              <a:rPr lang="en-GB" sz="2000" dirty="0"/>
              <a:t>(EC No 842/2006)</a:t>
            </a:r>
          </a:p>
          <a:p>
            <a:pPr lvl="1">
              <a:buFont typeface="Wingdings" panose="05000000000000000000" pitchFamily="2" charset="2"/>
              <a:buChar char="ü"/>
            </a:pPr>
            <a:r>
              <a:rPr lang="en-GB" sz="2000" dirty="0"/>
              <a:t>Emissions, data </a:t>
            </a:r>
            <a:r>
              <a:rPr lang="en-GB" sz="2000" dirty="0" smtClean="0"/>
              <a:t>&amp; methods </a:t>
            </a:r>
            <a:r>
              <a:rPr lang="en-GB" sz="2000" dirty="0"/>
              <a:t>reported under </a:t>
            </a:r>
            <a:r>
              <a:rPr lang="en-GB" sz="2000" dirty="0" smtClean="0"/>
              <a:t>E-PRTR (</a:t>
            </a:r>
            <a:r>
              <a:rPr lang="en-GB" sz="2000" dirty="0" smtClean="0">
                <a:solidFill>
                  <a:srgbClr val="FF0000"/>
                </a:solidFill>
              </a:rPr>
              <a:t>*</a:t>
            </a:r>
            <a:r>
              <a:rPr lang="en-GB" sz="2000" dirty="0" smtClean="0"/>
              <a:t>) </a:t>
            </a:r>
            <a:r>
              <a:rPr lang="en-GB" sz="2000" dirty="0"/>
              <a:t>(No 166/2006)</a:t>
            </a:r>
          </a:p>
          <a:p>
            <a:pPr lvl="1">
              <a:buFont typeface="Wingdings" panose="05000000000000000000" pitchFamily="2" charset="2"/>
              <a:buChar char="ü"/>
            </a:pPr>
            <a:r>
              <a:rPr lang="en-GB" sz="2000" dirty="0"/>
              <a:t>Data reported under the Energy Statistics Regulation (EC No 1099/2008</a:t>
            </a:r>
            <a:r>
              <a:rPr lang="en-GB" sz="2000" dirty="0" smtClean="0"/>
              <a:t>)</a:t>
            </a:r>
            <a:endParaRPr lang="en-GB" sz="2000" dirty="0" smtClean="0">
              <a:solidFill>
                <a:srgbClr val="00B050"/>
              </a:solidFill>
            </a:endParaRPr>
          </a:p>
          <a:p>
            <a:pPr>
              <a:buFont typeface="Wingdings" panose="05000000000000000000" pitchFamily="2" charset="2"/>
              <a:buChar char="Ø"/>
            </a:pPr>
            <a:r>
              <a:rPr lang="en-GB" sz="2000" dirty="0" smtClean="0">
                <a:solidFill>
                  <a:srgbClr val="00B050"/>
                </a:solidFill>
              </a:rPr>
              <a:t>New element: MS’s competent authorities to(</a:t>
            </a:r>
            <a:r>
              <a:rPr lang="en-GB" sz="2000" dirty="0" smtClean="0">
                <a:solidFill>
                  <a:srgbClr val="FF0000"/>
                </a:solidFill>
              </a:rPr>
              <a:t>*</a:t>
            </a:r>
            <a:r>
              <a:rPr lang="en-GB" sz="2000" dirty="0" smtClean="0">
                <a:solidFill>
                  <a:srgbClr val="00B050"/>
                </a:solidFill>
              </a:rPr>
              <a:t>):</a:t>
            </a:r>
          </a:p>
          <a:p>
            <a:pPr lvl="1">
              <a:buFont typeface="Wingdings" panose="05000000000000000000" pitchFamily="2" charset="2"/>
              <a:buChar char="Ø"/>
            </a:pPr>
            <a:r>
              <a:rPr lang="en-GB" sz="2000" dirty="0" smtClean="0"/>
              <a:t>Make use of the F-gas reporting system</a:t>
            </a:r>
          </a:p>
          <a:p>
            <a:pPr lvl="1">
              <a:buFont typeface="Wingdings" panose="05000000000000000000" pitchFamily="2" charset="2"/>
              <a:buChar char="Ø"/>
            </a:pPr>
            <a:r>
              <a:rPr lang="sv-SE" sz="2000" dirty="0" smtClean="0">
                <a:sym typeface="Wingdings" panose="05000000000000000000" pitchFamily="2" charset="2"/>
              </a:rPr>
              <a:t>Undertake </a:t>
            </a:r>
            <a:r>
              <a:rPr lang="sv-SE" sz="2000" i="1" dirty="0">
                <a:sym typeface="Wingdings" panose="05000000000000000000" pitchFamily="2" charset="2"/>
              </a:rPr>
              <a:t>annual consistency checks </a:t>
            </a:r>
            <a:r>
              <a:rPr lang="sv-SE" sz="2000" dirty="0">
                <a:sym typeface="Wingdings" panose="05000000000000000000" pitchFamily="2" charset="2"/>
              </a:rPr>
              <a:t>defined in Art. 7(1) points (l),(m</a:t>
            </a:r>
            <a:r>
              <a:rPr lang="sv-SE" sz="2000" dirty="0" smtClean="0">
                <a:sym typeface="Wingdings" panose="05000000000000000000" pitchFamily="2" charset="2"/>
              </a:rPr>
              <a:t>)</a:t>
            </a:r>
            <a:endParaRPr lang="en-GB" sz="2000" dirty="0" smtClean="0">
              <a:solidFill>
                <a:srgbClr val="00B050"/>
              </a:solidFill>
            </a:endParaRPr>
          </a:p>
          <a:p>
            <a:pPr marL="457200" lvl="1" indent="0">
              <a:buNone/>
            </a:pPr>
            <a:endParaRPr lang="en-GB" dirty="0" smtClean="0"/>
          </a:p>
        </p:txBody>
      </p:sp>
      <p:sp>
        <p:nvSpPr>
          <p:cNvPr id="4" name="Rectangle 3"/>
          <p:cNvSpPr/>
          <p:nvPr/>
        </p:nvSpPr>
        <p:spPr bwMode="auto">
          <a:xfrm>
            <a:off x="6948264" y="5733256"/>
            <a:ext cx="1944216" cy="288032"/>
          </a:xfrm>
          <a:prstGeom prst="rect">
            <a:avLst/>
          </a:prstGeom>
          <a:noFill/>
          <a:ln w="9525" cap="flat" cmpd="sng" algn="ctr">
            <a:solidFill>
              <a:srgbClr val="FF0000"/>
            </a:solidFill>
            <a:prstDash val="dash"/>
            <a:round/>
            <a:headEnd type="none" w="med" len="med"/>
            <a:tailEnd type="none" w="med" len="med"/>
          </a:ln>
          <a:effectLst/>
        </p:spPr>
        <p:txBody>
          <a:bodyPr vert="horz" wrap="square" lIns="360000" tIns="0" rIns="0" bIns="0" numCol="1" rtlCol="0" anchor="t" anchorCtr="0" compatLnSpc="1">
            <a:prstTxWarp prst="textNoShape">
              <a:avLst/>
            </a:prstTxWarp>
          </a:bodyPr>
          <a:lstStyle/>
          <a:p>
            <a:pPr marR="0" algn="l" defTabSz="914400" rtl="0" eaLnBrk="1" fontAlgn="base" latinLnBrk="0" hangingPunct="1">
              <a:lnSpc>
                <a:spcPct val="90000"/>
              </a:lnSpc>
              <a:spcBef>
                <a:spcPct val="20000"/>
              </a:spcBef>
              <a:spcAft>
                <a:spcPct val="0"/>
              </a:spcAft>
              <a:buClr>
                <a:srgbClr val="B4CB4C"/>
              </a:buClr>
              <a:buSzTx/>
              <a:tabLst/>
            </a:pPr>
            <a:r>
              <a:rPr kumimoji="0" lang="en-GB" sz="1400" b="0" i="1" u="none" strike="noStrike" cap="none" normalizeH="0" baseline="0" dirty="0" smtClean="0">
                <a:ln>
                  <a:noFill/>
                </a:ln>
                <a:solidFill>
                  <a:schemeClr val="tx1"/>
                </a:solidFill>
                <a:effectLst/>
                <a:latin typeface="Cambria" pitchFamily="18" charset="0"/>
              </a:rPr>
              <a:t>(</a:t>
            </a:r>
            <a:r>
              <a:rPr kumimoji="0" lang="en-GB" sz="1400" b="0" i="1" u="none" strike="noStrike" cap="none" normalizeH="0" baseline="0" dirty="0" smtClean="0">
                <a:ln>
                  <a:noFill/>
                </a:ln>
                <a:solidFill>
                  <a:srgbClr val="FF0000"/>
                </a:solidFill>
                <a:effectLst/>
                <a:latin typeface="Cambria" pitchFamily="18" charset="0"/>
              </a:rPr>
              <a:t>*</a:t>
            </a:r>
            <a:r>
              <a:rPr kumimoji="0" lang="en-GB" sz="1400" b="0" i="1" u="none" strike="noStrike" cap="none" normalizeH="0" baseline="0" dirty="0" smtClean="0">
                <a:ln>
                  <a:noFill/>
                </a:ln>
                <a:solidFill>
                  <a:schemeClr val="tx1"/>
                </a:solidFill>
                <a:effectLst/>
                <a:latin typeface="Cambria" pitchFamily="18" charset="0"/>
              </a:rPr>
              <a:t>) where relevant</a:t>
            </a:r>
          </a:p>
        </p:txBody>
      </p:sp>
    </p:spTree>
    <p:extLst>
      <p:ext uri="{BB962C8B-B14F-4D97-AF65-F5344CB8AC3E}">
        <p14:creationId xmlns:p14="http://schemas.microsoft.com/office/powerpoint/2010/main" val="1953877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44624"/>
            <a:ext cx="6121375" cy="1115839"/>
          </a:xfrm>
        </p:spPr>
        <p:txBody>
          <a:bodyPr/>
          <a:lstStyle/>
          <a:p>
            <a:r>
              <a:rPr lang="en-GB" dirty="0" smtClean="0"/>
              <a:t>Monitoring Mechanism Regulation 525/2013</a:t>
            </a:r>
            <a:br>
              <a:rPr lang="en-GB" dirty="0" smtClean="0"/>
            </a:br>
            <a:r>
              <a:rPr lang="en-GB" dirty="0" smtClean="0"/>
              <a:t>MSs reporting [Article </a:t>
            </a:r>
            <a:r>
              <a:rPr lang="en-GB" dirty="0"/>
              <a:t>7</a:t>
            </a:r>
            <a:r>
              <a:rPr lang="en-GB" dirty="0" smtClean="0"/>
              <a:t>]</a:t>
            </a:r>
            <a:endParaRPr lang="en-GB" dirty="0"/>
          </a:p>
        </p:txBody>
      </p:sp>
      <p:sp>
        <p:nvSpPr>
          <p:cNvPr id="3" name="Content Placeholder 2"/>
          <p:cNvSpPr>
            <a:spLocks noGrp="1"/>
          </p:cNvSpPr>
          <p:nvPr>
            <p:ph idx="1"/>
          </p:nvPr>
        </p:nvSpPr>
        <p:spPr/>
        <p:txBody>
          <a:bodyPr/>
          <a:lstStyle/>
          <a:p>
            <a:pPr marL="609600" lvl="2" indent="-342900">
              <a:buFont typeface="Wingdings" panose="05000000000000000000" pitchFamily="2" charset="2"/>
              <a:buChar char="Ø"/>
            </a:pPr>
            <a:r>
              <a:rPr lang="sv-SE" dirty="0" smtClean="0">
                <a:solidFill>
                  <a:srgbClr val="00B050"/>
                </a:solidFill>
              </a:rPr>
              <a:t>New elements:</a:t>
            </a:r>
            <a:endParaRPr lang="sv-SE" dirty="0">
              <a:solidFill>
                <a:srgbClr val="00B050"/>
              </a:solidFill>
            </a:endParaRPr>
          </a:p>
          <a:p>
            <a:pPr marL="552450" lvl="2" indent="-285750">
              <a:buFont typeface="Wingdings" panose="05000000000000000000" pitchFamily="2" charset="2"/>
              <a:buChar char="ü"/>
            </a:pPr>
            <a:r>
              <a:rPr lang="sv-SE" sz="2000" dirty="0"/>
              <a:t>Indirect gases consistent with data under LRTAP Convention</a:t>
            </a:r>
          </a:p>
          <a:p>
            <a:pPr marL="552450" lvl="2" indent="-285750">
              <a:buFont typeface="Wingdings" panose="05000000000000000000" pitchFamily="2" charset="2"/>
              <a:buChar char="ü"/>
            </a:pPr>
            <a:r>
              <a:rPr lang="sv-SE" sz="2000" dirty="0"/>
              <a:t>Reasons for recalculations between [BY, (X-3)]</a:t>
            </a:r>
          </a:p>
          <a:p>
            <a:pPr marL="552450" lvl="2" indent="-285750">
              <a:buFont typeface="Wingdings" panose="05000000000000000000" pitchFamily="2" charset="2"/>
              <a:buChar char="ü"/>
            </a:pPr>
            <a:r>
              <a:rPr lang="sv-SE" sz="2000" dirty="0"/>
              <a:t>Information on response to adjustments/recommendations from expert reviews (UNFCCC, Union)</a:t>
            </a:r>
          </a:p>
          <a:p>
            <a:pPr marL="552450" lvl="2" indent="-285750">
              <a:buFont typeface="Wingdings" panose="05000000000000000000" pitchFamily="2" charset="2"/>
              <a:buChar char="ü"/>
            </a:pPr>
            <a:r>
              <a:rPr lang="sv-SE" sz="2000" dirty="0"/>
              <a:t>Allocation of ETS emissions to source categories </a:t>
            </a:r>
            <a:r>
              <a:rPr lang="sv-SE" sz="2000" dirty="0" smtClean="0"/>
              <a:t>&amp; share </a:t>
            </a:r>
            <a:r>
              <a:rPr lang="sv-SE" sz="2000" dirty="0"/>
              <a:t>of ETS for (X-2)</a:t>
            </a:r>
          </a:p>
          <a:p>
            <a:pPr marL="552450" lvl="2" indent="-285750">
              <a:buFont typeface="Wingdings" panose="05000000000000000000" pitchFamily="2" charset="2"/>
              <a:buChar char="ü"/>
            </a:pPr>
            <a:r>
              <a:rPr lang="sv-SE" sz="2000" dirty="0"/>
              <a:t>Results of consistency checks with ETS for (X-2)(</a:t>
            </a:r>
            <a:r>
              <a:rPr lang="sv-SE" sz="2000" dirty="0">
                <a:solidFill>
                  <a:srgbClr val="FF0000"/>
                </a:solidFill>
              </a:rPr>
              <a:t>*</a:t>
            </a:r>
            <a:r>
              <a:rPr lang="sv-SE" sz="2000" dirty="0"/>
              <a:t>)</a:t>
            </a:r>
          </a:p>
          <a:p>
            <a:pPr marL="552450" lvl="2" indent="-285750">
              <a:buFont typeface="Wingdings" panose="05000000000000000000" pitchFamily="2" charset="2"/>
              <a:buChar char="ü"/>
            </a:pPr>
            <a:r>
              <a:rPr lang="sv-SE" sz="2000" dirty="0"/>
              <a:t>Results of consistency checks with (i) NEC Directive, (ii)F-gases reg., (iii)energy data reported under ESR </a:t>
            </a:r>
            <a:r>
              <a:rPr lang="sv-SE" sz="2000" dirty="0" smtClean="0"/>
              <a:t>(</a:t>
            </a:r>
            <a:r>
              <a:rPr lang="sv-SE" sz="2000" dirty="0" smtClean="0">
                <a:solidFill>
                  <a:srgbClr val="FF0000"/>
                </a:solidFill>
              </a:rPr>
              <a:t>*</a:t>
            </a:r>
            <a:r>
              <a:rPr lang="sv-SE" sz="2000" dirty="0" smtClean="0"/>
              <a:t>)</a:t>
            </a:r>
          </a:p>
          <a:p>
            <a:pPr marL="609600" lvl="2" indent="-342900">
              <a:buFont typeface="Wingdings" panose="05000000000000000000" pitchFamily="2" charset="2"/>
              <a:buChar char="Ø"/>
            </a:pPr>
            <a:r>
              <a:rPr lang="sv-SE" dirty="0" smtClean="0">
                <a:sym typeface="Wingdings" panose="05000000000000000000" pitchFamily="2" charset="2"/>
              </a:rPr>
              <a:t>Preliminary </a:t>
            </a:r>
            <a:r>
              <a:rPr lang="sv-SE" dirty="0">
                <a:sym typeface="Wingdings" panose="05000000000000000000" pitchFamily="2" charset="2"/>
              </a:rPr>
              <a:t>data: 15 </a:t>
            </a:r>
            <a:r>
              <a:rPr lang="sv-SE" dirty="0" smtClean="0">
                <a:sym typeface="Wingdings" panose="05000000000000000000" pitchFamily="2" charset="2"/>
              </a:rPr>
              <a:t>January</a:t>
            </a:r>
          </a:p>
          <a:p>
            <a:pPr marL="609600" lvl="2" indent="-342900">
              <a:buFont typeface="Wingdings" panose="05000000000000000000" pitchFamily="2" charset="2"/>
              <a:buChar char="Ø"/>
            </a:pPr>
            <a:r>
              <a:rPr lang="sv-SE" dirty="0" smtClean="0">
                <a:sym typeface="Wingdings" panose="05000000000000000000" pitchFamily="2" charset="2"/>
              </a:rPr>
              <a:t>Final </a:t>
            </a:r>
            <a:r>
              <a:rPr lang="sv-SE" dirty="0">
                <a:sym typeface="Wingdings" panose="05000000000000000000" pitchFamily="2" charset="2"/>
              </a:rPr>
              <a:t>data </a:t>
            </a:r>
            <a:r>
              <a:rPr lang="sv-SE" dirty="0" smtClean="0">
                <a:sym typeface="Wingdings" panose="05000000000000000000" pitchFamily="2" charset="2"/>
              </a:rPr>
              <a:t>(&amp; complete NIR</a:t>
            </a:r>
            <a:r>
              <a:rPr lang="sv-SE" dirty="0">
                <a:sym typeface="Wingdings" panose="05000000000000000000" pitchFamily="2" charset="2"/>
              </a:rPr>
              <a:t>): 15 </a:t>
            </a:r>
            <a:r>
              <a:rPr lang="sv-SE" dirty="0" smtClean="0">
                <a:sym typeface="Wingdings" panose="05000000000000000000" pitchFamily="2" charset="2"/>
              </a:rPr>
              <a:t>March</a:t>
            </a:r>
            <a:endParaRPr lang="sv-SE" dirty="0"/>
          </a:p>
          <a:p>
            <a:pPr marL="457200" lvl="1" indent="0">
              <a:buNone/>
            </a:pPr>
            <a:endParaRPr lang="en-GB" dirty="0" smtClean="0"/>
          </a:p>
        </p:txBody>
      </p:sp>
      <p:sp>
        <p:nvSpPr>
          <p:cNvPr id="4" name="Rectangle 3"/>
          <p:cNvSpPr/>
          <p:nvPr/>
        </p:nvSpPr>
        <p:spPr bwMode="auto">
          <a:xfrm>
            <a:off x="6948264" y="5733256"/>
            <a:ext cx="1944216" cy="288032"/>
          </a:xfrm>
          <a:prstGeom prst="rect">
            <a:avLst/>
          </a:prstGeom>
          <a:noFill/>
          <a:ln w="9525" cap="flat" cmpd="sng" algn="ctr">
            <a:solidFill>
              <a:srgbClr val="FF0000"/>
            </a:solidFill>
            <a:prstDash val="dash"/>
            <a:round/>
            <a:headEnd type="none" w="med" len="med"/>
            <a:tailEnd type="none" w="med" len="med"/>
          </a:ln>
          <a:effectLst/>
        </p:spPr>
        <p:txBody>
          <a:bodyPr vert="horz" wrap="square" lIns="360000" tIns="0" rIns="0" bIns="0" numCol="1" rtlCol="0" anchor="t" anchorCtr="0" compatLnSpc="1">
            <a:prstTxWarp prst="textNoShape">
              <a:avLst/>
            </a:prstTxWarp>
          </a:bodyPr>
          <a:lstStyle/>
          <a:p>
            <a:pPr marR="0" algn="l" defTabSz="914400" rtl="0" eaLnBrk="1" fontAlgn="base" latinLnBrk="0" hangingPunct="1">
              <a:lnSpc>
                <a:spcPct val="90000"/>
              </a:lnSpc>
              <a:spcBef>
                <a:spcPct val="20000"/>
              </a:spcBef>
              <a:spcAft>
                <a:spcPct val="0"/>
              </a:spcAft>
              <a:buClr>
                <a:srgbClr val="B4CB4C"/>
              </a:buClr>
              <a:buSzTx/>
              <a:tabLst/>
            </a:pPr>
            <a:r>
              <a:rPr kumimoji="0" lang="en-GB" sz="1400" b="0" i="1" u="none" strike="noStrike" cap="none" normalizeH="0" baseline="0" dirty="0" smtClean="0">
                <a:ln>
                  <a:noFill/>
                </a:ln>
                <a:solidFill>
                  <a:schemeClr val="tx1"/>
                </a:solidFill>
                <a:effectLst/>
                <a:latin typeface="Cambria" pitchFamily="18" charset="0"/>
              </a:rPr>
              <a:t>(</a:t>
            </a:r>
            <a:r>
              <a:rPr kumimoji="0" lang="en-GB" sz="1400" b="0" i="1" u="none" strike="noStrike" cap="none" normalizeH="0" baseline="0" dirty="0" smtClean="0">
                <a:ln>
                  <a:noFill/>
                </a:ln>
                <a:solidFill>
                  <a:srgbClr val="FF0000"/>
                </a:solidFill>
                <a:effectLst/>
                <a:latin typeface="Cambria" pitchFamily="18" charset="0"/>
              </a:rPr>
              <a:t>*</a:t>
            </a:r>
            <a:r>
              <a:rPr kumimoji="0" lang="en-GB" sz="1400" b="0" i="1" u="none" strike="noStrike" cap="none" normalizeH="0" baseline="0" dirty="0" smtClean="0">
                <a:ln>
                  <a:noFill/>
                </a:ln>
                <a:solidFill>
                  <a:schemeClr val="tx1"/>
                </a:solidFill>
                <a:effectLst/>
                <a:latin typeface="Cambria" pitchFamily="18" charset="0"/>
              </a:rPr>
              <a:t>) where relevant</a:t>
            </a:r>
          </a:p>
        </p:txBody>
      </p:sp>
    </p:spTree>
    <p:extLst>
      <p:ext uri="{BB962C8B-B14F-4D97-AF65-F5344CB8AC3E}">
        <p14:creationId xmlns:p14="http://schemas.microsoft.com/office/powerpoint/2010/main" val="24684559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44624"/>
            <a:ext cx="6337399" cy="1115839"/>
          </a:xfrm>
        </p:spPr>
        <p:txBody>
          <a:bodyPr/>
          <a:lstStyle/>
          <a:p>
            <a:r>
              <a:rPr lang="en-GB" dirty="0" smtClean="0"/>
              <a:t>Monitoring Mechanism Regulation 525/2013</a:t>
            </a:r>
            <a:br>
              <a:rPr lang="en-GB" dirty="0" smtClean="0"/>
            </a:br>
            <a:r>
              <a:rPr lang="en-GB" dirty="0" smtClean="0"/>
              <a:t>Union Inventory System [Article 6]</a:t>
            </a:r>
            <a:endParaRPr lang="en-GB" dirty="0"/>
          </a:p>
        </p:txBody>
      </p:sp>
      <p:sp>
        <p:nvSpPr>
          <p:cNvPr id="3" name="Content Placeholder 2"/>
          <p:cNvSpPr>
            <a:spLocks noGrp="1"/>
          </p:cNvSpPr>
          <p:nvPr>
            <p:ph idx="1"/>
          </p:nvPr>
        </p:nvSpPr>
        <p:spPr/>
        <p:txBody>
          <a:bodyPr/>
          <a:lstStyle/>
          <a:p>
            <a:pPr>
              <a:buFont typeface="Wingdings" panose="05000000000000000000" pitchFamily="2" charset="2"/>
              <a:buChar char="Ø"/>
            </a:pPr>
            <a:r>
              <a:rPr lang="en-GB" dirty="0" smtClean="0"/>
              <a:t>Art. 6 establishes a Union Inventory System (MMD Art. 4)</a:t>
            </a:r>
          </a:p>
          <a:p>
            <a:pPr>
              <a:buFont typeface="Wingdings" panose="05000000000000000000" pitchFamily="2" charset="2"/>
              <a:buChar char="Ø"/>
            </a:pPr>
            <a:r>
              <a:rPr lang="en-GB" dirty="0" smtClean="0"/>
              <a:t> Objective: to ensure </a:t>
            </a:r>
            <a:r>
              <a:rPr lang="en-GB" dirty="0" smtClean="0">
                <a:solidFill>
                  <a:srgbClr val="FF0000"/>
                </a:solidFill>
              </a:rPr>
              <a:t>T</a:t>
            </a:r>
            <a:r>
              <a:rPr lang="en-GB" dirty="0" smtClean="0"/>
              <a:t>TACCC of the Union GHG inventory</a:t>
            </a:r>
          </a:p>
          <a:p>
            <a:pPr>
              <a:buFont typeface="Wingdings" panose="05000000000000000000" pitchFamily="2" charset="2"/>
              <a:buChar char="Ø"/>
            </a:pPr>
            <a:r>
              <a:rPr lang="en-GB" dirty="0" smtClean="0"/>
              <a:t>The system includes:</a:t>
            </a:r>
          </a:p>
          <a:p>
            <a:pPr marL="514350" indent="-514350">
              <a:buFont typeface="+mj-lt"/>
              <a:buAutoNum type="romanLcPeriod"/>
            </a:pPr>
            <a:r>
              <a:rPr lang="en-GB" dirty="0" smtClean="0"/>
              <a:t>QA/QC programme </a:t>
            </a:r>
            <a:r>
              <a:rPr lang="en-GB" dirty="0" smtClean="0">
                <a:sym typeface="Wingdings" panose="05000000000000000000" pitchFamily="2" charset="2"/>
              </a:rPr>
              <a:t> Quality objectives, QA/QC Plan</a:t>
            </a:r>
          </a:p>
          <a:p>
            <a:pPr marL="514350" indent="-514350">
              <a:buFont typeface="+mj-lt"/>
              <a:buAutoNum type="romanLcPeriod"/>
            </a:pPr>
            <a:r>
              <a:rPr lang="en-GB" dirty="0" smtClean="0">
                <a:sym typeface="Wingdings" panose="05000000000000000000" pitchFamily="2" charset="2"/>
              </a:rPr>
              <a:t>Procedure to estimate missing data (‘Gap filling’) in consultation with the MS concerned</a:t>
            </a:r>
          </a:p>
          <a:p>
            <a:pPr marL="514350" indent="-514350">
              <a:buFont typeface="+mj-lt"/>
              <a:buAutoNum type="romanLcPeriod"/>
            </a:pPr>
            <a:r>
              <a:rPr lang="en-GB" dirty="0" smtClean="0">
                <a:solidFill>
                  <a:srgbClr val="00B050"/>
                </a:solidFill>
                <a:sym typeface="Wingdings" panose="05000000000000000000" pitchFamily="2" charset="2"/>
              </a:rPr>
              <a:t>New element: The ‘Union Review’ of the MSs inventories</a:t>
            </a:r>
          </a:p>
          <a:p>
            <a:pPr>
              <a:buFont typeface="Wingdings" panose="05000000000000000000" pitchFamily="2" charset="2"/>
              <a:buChar char="Ø"/>
            </a:pPr>
            <a:r>
              <a:rPr lang="en-GB" dirty="0">
                <a:sym typeface="Wingdings" panose="05000000000000000000" pitchFamily="2" charset="2"/>
              </a:rPr>
              <a:t>Delegated Act for the requirements under Decision </a:t>
            </a:r>
            <a:r>
              <a:rPr lang="en-GB" dirty="0" smtClean="0">
                <a:sym typeface="Wingdings" panose="05000000000000000000" pitchFamily="2" charset="2"/>
              </a:rPr>
              <a:t>19/CMP.1			</a:t>
            </a:r>
            <a:endParaRPr lang="en-GB" dirty="0" smtClean="0"/>
          </a:p>
        </p:txBody>
      </p:sp>
    </p:spTree>
    <p:extLst>
      <p:ext uri="{BB962C8B-B14F-4D97-AF65-F5344CB8AC3E}">
        <p14:creationId xmlns:p14="http://schemas.microsoft.com/office/powerpoint/2010/main" val="21968182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7E"/>
                </a:solidFill>
                <a:latin typeface="Verdana" pitchFamily="34" charset="0"/>
              </a:defRPr>
            </a:lvl1pPr>
            <a:lvl2pPr marL="742950" indent="-285750">
              <a:defRPr sz="2400">
                <a:solidFill>
                  <a:srgbClr val="00007E"/>
                </a:solidFill>
                <a:latin typeface="Verdana" pitchFamily="34" charset="0"/>
              </a:defRPr>
            </a:lvl2pPr>
            <a:lvl3pPr marL="1143000" indent="-228600">
              <a:defRPr sz="2400">
                <a:solidFill>
                  <a:srgbClr val="00007E"/>
                </a:solidFill>
                <a:latin typeface="Verdana" pitchFamily="34" charset="0"/>
              </a:defRPr>
            </a:lvl3pPr>
            <a:lvl4pPr marL="1600200" indent="-228600">
              <a:defRPr sz="2400">
                <a:solidFill>
                  <a:srgbClr val="00007E"/>
                </a:solidFill>
                <a:latin typeface="Verdana" pitchFamily="34" charset="0"/>
              </a:defRPr>
            </a:lvl4pPr>
            <a:lvl5pPr marL="2057400" indent="-228600">
              <a:defRPr sz="2400">
                <a:solidFill>
                  <a:srgbClr val="00007E"/>
                </a:solidFill>
                <a:latin typeface="Verdana" pitchFamily="34" charset="0"/>
              </a:defRPr>
            </a:lvl5pPr>
            <a:lvl6pPr marL="2514600" indent="-228600" fontAlgn="base">
              <a:spcBef>
                <a:spcPct val="0"/>
              </a:spcBef>
              <a:spcAft>
                <a:spcPct val="0"/>
              </a:spcAft>
              <a:defRPr sz="2400">
                <a:solidFill>
                  <a:srgbClr val="00007E"/>
                </a:solidFill>
                <a:latin typeface="Verdana" pitchFamily="34" charset="0"/>
              </a:defRPr>
            </a:lvl6pPr>
            <a:lvl7pPr marL="2971800" indent="-228600" fontAlgn="base">
              <a:spcBef>
                <a:spcPct val="0"/>
              </a:spcBef>
              <a:spcAft>
                <a:spcPct val="0"/>
              </a:spcAft>
              <a:defRPr sz="2400">
                <a:solidFill>
                  <a:srgbClr val="00007E"/>
                </a:solidFill>
                <a:latin typeface="Verdana" pitchFamily="34" charset="0"/>
              </a:defRPr>
            </a:lvl7pPr>
            <a:lvl8pPr marL="3429000" indent="-228600" fontAlgn="base">
              <a:spcBef>
                <a:spcPct val="0"/>
              </a:spcBef>
              <a:spcAft>
                <a:spcPct val="0"/>
              </a:spcAft>
              <a:defRPr sz="2400">
                <a:solidFill>
                  <a:srgbClr val="00007E"/>
                </a:solidFill>
                <a:latin typeface="Verdana" pitchFamily="34" charset="0"/>
              </a:defRPr>
            </a:lvl8pPr>
            <a:lvl9pPr marL="3886200" indent="-228600" fontAlgn="base">
              <a:spcBef>
                <a:spcPct val="0"/>
              </a:spcBef>
              <a:spcAft>
                <a:spcPct val="0"/>
              </a:spcAft>
              <a:defRPr sz="2400">
                <a:solidFill>
                  <a:srgbClr val="00007E"/>
                </a:solidFill>
                <a:latin typeface="Verdana" pitchFamily="34" charset="0"/>
              </a:defRPr>
            </a:lvl9pPr>
          </a:lstStyle>
          <a:p>
            <a:fld id="{185027E4-15B3-4888-9410-E8959819CBE3}" type="slidenum">
              <a:rPr lang="en-GB" sz="1000" smtClean="0">
                <a:solidFill>
                  <a:schemeClr val="tx2"/>
                </a:solidFill>
              </a:rPr>
              <a:pPr/>
              <a:t>7</a:t>
            </a:fld>
            <a:endParaRPr lang="en-GB" sz="1000" smtClean="0">
              <a:solidFill>
                <a:schemeClr val="tx2"/>
              </a:solidFill>
            </a:endParaRPr>
          </a:p>
        </p:txBody>
      </p:sp>
      <p:sp>
        <p:nvSpPr>
          <p:cNvPr id="22530" name="Rectangle 2"/>
          <p:cNvSpPr>
            <a:spLocks noGrp="1" noChangeArrowheads="1"/>
          </p:cNvSpPr>
          <p:nvPr>
            <p:ph type="body" idx="1"/>
          </p:nvPr>
        </p:nvSpPr>
        <p:spPr>
          <a:xfrm>
            <a:off x="609600" y="1143000"/>
            <a:ext cx="8088313" cy="2286000"/>
          </a:xfrm>
        </p:spPr>
        <p:txBody>
          <a:bodyPr lIns="90000" tIns="46800" rIns="90000" bIns="46800"/>
          <a:lstStyle/>
          <a:p>
            <a:pPr marL="341313" indent="-341313" defTabSz="449263" eaLnBrk="1" hangingPunct="1">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	</a:t>
            </a:r>
          </a:p>
        </p:txBody>
      </p:sp>
      <p:sp>
        <p:nvSpPr>
          <p:cNvPr id="5" name="Rectangle 4"/>
          <p:cNvSpPr>
            <a:spLocks noChangeArrowheads="1"/>
          </p:cNvSpPr>
          <p:nvPr/>
        </p:nvSpPr>
        <p:spPr bwMode="auto">
          <a:xfrm>
            <a:off x="714375" y="1146075"/>
            <a:ext cx="7890073" cy="4875213"/>
          </a:xfrm>
          <a:prstGeom prst="rect">
            <a:avLst/>
          </a:prstGeom>
          <a:noFill/>
          <a:ln w="9525">
            <a:noFill/>
            <a:miter lim="800000"/>
            <a:headEnd/>
            <a:tailEnd/>
          </a:ln>
        </p:spPr>
        <p:txBody>
          <a:bodyPr lIns="90000" tIns="46800" rIns="90000" bIns="46800"/>
          <a:lstStyle/>
          <a:p>
            <a:pPr defTabSz="449263" fontAlgn="base">
              <a:lnSpc>
                <a:spcPct val="80000"/>
              </a:lnSpc>
              <a:spcBef>
                <a:spcPct val="20000"/>
              </a:spcBef>
              <a:spcAft>
                <a:spcPct val="0"/>
              </a:spcAft>
              <a:buClr>
                <a:srgbClr val="B4CB4C"/>
              </a:buCl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000" dirty="0">
                <a:solidFill>
                  <a:schemeClr val="tx2"/>
                </a:solidFill>
              </a:rPr>
              <a:t>	</a:t>
            </a:r>
            <a:endParaRPr lang="en-GB" sz="2400" dirty="0"/>
          </a:p>
          <a:p>
            <a:pPr marL="342900" indent="-342900" defTabSz="449263" fontAlgn="base">
              <a:lnSpc>
                <a:spcPct val="80000"/>
              </a:lnSpc>
              <a:spcBef>
                <a:spcPct val="20000"/>
              </a:spcBef>
              <a:spcAft>
                <a:spcPct val="0"/>
              </a:spcAft>
              <a:buClr>
                <a:srgbClr val="B4CB4C"/>
              </a:buClr>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European Environment Agency </a:t>
            </a:r>
            <a:r>
              <a:rPr lang="en-GB" dirty="0">
                <a:hlinkClick r:id="rId3"/>
              </a:rPr>
              <a:t>http://www.eea.europa.eu/</a:t>
            </a:r>
            <a:r>
              <a:rPr lang="en-GB" dirty="0"/>
              <a:t> </a:t>
            </a:r>
            <a:endParaRPr lang="en-GB" dirty="0" smtClean="0"/>
          </a:p>
          <a:p>
            <a:pPr defTabSz="449263" fontAlgn="base">
              <a:lnSpc>
                <a:spcPct val="80000"/>
              </a:lnSpc>
              <a:spcBef>
                <a:spcPct val="20000"/>
              </a:spcBef>
              <a:spcAft>
                <a:spcPct val="0"/>
              </a:spcAft>
              <a:buClr>
                <a:srgbClr val="B4CB4C"/>
              </a:buClr>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600" dirty="0" smtClean="0"/>
              <a:t>‘</a:t>
            </a:r>
            <a:r>
              <a:rPr lang="en-GB" sz="1600" dirty="0"/>
              <a:t>Inventory Agency’: Coordination role in compilation &amp; implementation of QA/QC Programme </a:t>
            </a:r>
          </a:p>
          <a:p>
            <a:pPr marL="342900" indent="-342900" defTabSz="449263" fontAlgn="base">
              <a:lnSpc>
                <a:spcPct val="80000"/>
              </a:lnSpc>
              <a:spcBef>
                <a:spcPct val="20000"/>
              </a:spcBef>
              <a:spcAft>
                <a:spcPct val="0"/>
              </a:spcAft>
              <a:buClr>
                <a:srgbClr val="B4CB4C"/>
              </a:buClr>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European Topic Centre on Air and Climate Mitigation </a:t>
            </a:r>
            <a:r>
              <a:rPr lang="en-GB" dirty="0" smtClean="0"/>
              <a:t>(ETC/ACM) </a:t>
            </a:r>
            <a:r>
              <a:rPr lang="en-GB" dirty="0" smtClean="0">
                <a:hlinkClick r:id="rId4"/>
              </a:rPr>
              <a:t>http</a:t>
            </a:r>
            <a:r>
              <a:rPr lang="en-GB" dirty="0">
                <a:hlinkClick r:id="rId4"/>
              </a:rPr>
              <a:t>://acm.eionet.europa.eu/</a:t>
            </a:r>
            <a:r>
              <a:rPr lang="en-GB" dirty="0"/>
              <a:t> </a:t>
            </a:r>
          </a:p>
          <a:p>
            <a:pPr marL="0" lvl="1" defTabSz="449263" fontAlgn="base">
              <a:lnSpc>
                <a:spcPct val="80000"/>
              </a:lnSpc>
              <a:spcBef>
                <a:spcPct val="20000"/>
              </a:spcBef>
              <a:spcAft>
                <a:spcPct val="0"/>
              </a:spcAft>
              <a:buClr>
                <a:srgbClr val="B4CB4C"/>
              </a:buClr>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600" dirty="0"/>
              <a:t>EEA’s right hand: technical compilation &amp; QA/QC (UBA-Vienna</a:t>
            </a:r>
            <a:r>
              <a:rPr lang="en-GB" sz="1600" dirty="0" smtClean="0"/>
              <a:t>)</a:t>
            </a:r>
            <a:endParaRPr lang="en-GB" sz="1600" dirty="0"/>
          </a:p>
          <a:p>
            <a:pPr marL="342900" indent="-342900" defTabSz="449263" fontAlgn="base">
              <a:lnSpc>
                <a:spcPct val="80000"/>
              </a:lnSpc>
              <a:spcBef>
                <a:spcPct val="20000"/>
              </a:spcBef>
              <a:spcAft>
                <a:spcPct val="0"/>
              </a:spcAft>
              <a:buClr>
                <a:srgbClr val="B4CB4C"/>
              </a:buClr>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DG Joint Research Centre </a:t>
            </a:r>
            <a:r>
              <a:rPr lang="en-GB" dirty="0">
                <a:hlinkClick r:id="rId5"/>
              </a:rPr>
              <a:t>http://ec.europa.eu/dgs/jrc/</a:t>
            </a:r>
            <a:r>
              <a:rPr lang="en-GB" dirty="0"/>
              <a:t> </a:t>
            </a:r>
          </a:p>
          <a:p>
            <a:pPr marL="0" lvl="1" defTabSz="449263" fontAlgn="base">
              <a:lnSpc>
                <a:spcPct val="80000"/>
              </a:lnSpc>
              <a:spcBef>
                <a:spcPct val="20000"/>
              </a:spcBef>
              <a:spcAft>
                <a:spcPct val="0"/>
              </a:spcAft>
              <a:buClr>
                <a:srgbClr val="B4CB4C"/>
              </a:buClr>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600" dirty="0"/>
              <a:t>Agriculture and LULUCF</a:t>
            </a:r>
          </a:p>
          <a:p>
            <a:pPr marL="342900" indent="-342900" defTabSz="449263" fontAlgn="base">
              <a:lnSpc>
                <a:spcPct val="80000"/>
              </a:lnSpc>
              <a:spcBef>
                <a:spcPct val="20000"/>
              </a:spcBef>
              <a:spcAft>
                <a:spcPct val="0"/>
              </a:spcAft>
              <a:buClr>
                <a:srgbClr val="B4CB4C"/>
              </a:buClr>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DG Eurostat </a:t>
            </a:r>
            <a:r>
              <a:rPr lang="en-GB" dirty="0">
                <a:hlinkClick r:id="rId6"/>
              </a:rPr>
              <a:t>http://ec.europa.eu/eurostat</a:t>
            </a:r>
            <a:r>
              <a:rPr lang="en-GB" dirty="0"/>
              <a:t> </a:t>
            </a:r>
          </a:p>
          <a:p>
            <a:pPr marL="0" lvl="1" defTabSz="449263" fontAlgn="base">
              <a:lnSpc>
                <a:spcPct val="80000"/>
              </a:lnSpc>
              <a:spcBef>
                <a:spcPct val="20000"/>
              </a:spcBef>
              <a:spcAft>
                <a:spcPct val="0"/>
              </a:spcAft>
              <a:buClr>
                <a:srgbClr val="B4CB4C"/>
              </a:buClr>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600" dirty="0"/>
              <a:t>IPCC reference approach for CO2 emissions from fossil fuel combustion</a:t>
            </a:r>
          </a:p>
          <a:p>
            <a:pPr marL="342900" indent="-342900" defTabSz="449263" fontAlgn="base">
              <a:lnSpc>
                <a:spcPct val="80000"/>
              </a:lnSpc>
              <a:spcBef>
                <a:spcPct val="20000"/>
              </a:spcBef>
              <a:spcAft>
                <a:spcPct val="0"/>
              </a:spcAft>
              <a:buClr>
                <a:srgbClr val="B4CB4C"/>
              </a:buClr>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DG CLIMA </a:t>
            </a:r>
            <a:r>
              <a:rPr lang="en-GB" dirty="0">
                <a:hlinkClick r:id="rId7"/>
              </a:rPr>
              <a:t>http://ec.europa.eu/clima/</a:t>
            </a:r>
            <a:r>
              <a:rPr lang="en-GB" dirty="0"/>
              <a:t> </a:t>
            </a:r>
          </a:p>
          <a:p>
            <a:pPr marL="0" lvl="1" defTabSz="449263" fontAlgn="base">
              <a:lnSpc>
                <a:spcPct val="80000"/>
              </a:lnSpc>
              <a:spcBef>
                <a:spcPct val="20000"/>
              </a:spcBef>
              <a:spcAft>
                <a:spcPct val="0"/>
              </a:spcAft>
              <a:buClr>
                <a:srgbClr val="B4CB4C"/>
              </a:buClr>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600" dirty="0"/>
              <a:t>European Commission’s official submission to UNFCCC on behalf of the EU</a:t>
            </a:r>
          </a:p>
          <a:p>
            <a:pPr marL="342900" indent="-342900" defTabSz="449263" fontAlgn="base">
              <a:lnSpc>
                <a:spcPct val="80000"/>
              </a:lnSpc>
              <a:spcBef>
                <a:spcPct val="20000"/>
              </a:spcBef>
              <a:spcAft>
                <a:spcPct val="0"/>
              </a:spcAft>
              <a:buClr>
                <a:srgbClr val="B4CB4C"/>
              </a:buClr>
              <a:buFont typeface="Wingdings" panose="05000000000000000000"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dirty="0"/>
              <a:t>and …  28 EU Member States!</a:t>
            </a:r>
          </a:p>
          <a:p>
            <a:pPr defTabSz="449263" fontAlgn="base">
              <a:lnSpc>
                <a:spcPct val="80000"/>
              </a:lnSpc>
              <a:spcBef>
                <a:spcPct val="20000"/>
              </a:spcBef>
              <a:spcAft>
                <a:spcPct val="0"/>
              </a:spcAft>
              <a:buClr>
                <a:srgbClr val="B4CB4C"/>
              </a:buClr>
              <a:tabLst>
                <a:tab pos="355600" algn="l"/>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1600" dirty="0" smtClean="0"/>
              <a:t>Full </a:t>
            </a:r>
            <a:r>
              <a:rPr lang="en-GB" sz="1600" dirty="0"/>
              <a:t>consistency between the EU GHG inventory and MS GHG national inventories </a:t>
            </a:r>
          </a:p>
          <a:p>
            <a:pPr marL="0" lvl="1" algn="ctr" defTabSz="449263">
              <a:lnSpc>
                <a:spcPct val="80000"/>
              </a:lnSpc>
              <a:spcBef>
                <a:spcPts val="300"/>
              </a:spcBef>
              <a:spcAft>
                <a:spcPts val="300"/>
              </a:spcAft>
              <a:buClr>
                <a:srgbClr val="00007E"/>
              </a:buClr>
              <a:tabLst>
                <a:tab pos="0" algn="l"/>
                <a:tab pos="1825625" algn="l"/>
                <a:tab pos="2740025" algn="l"/>
                <a:tab pos="3654425" algn="l"/>
                <a:tab pos="4568825" algn="l"/>
                <a:tab pos="5483225" algn="l"/>
                <a:tab pos="6397625" algn="l"/>
                <a:tab pos="7312025" algn="l"/>
                <a:tab pos="8226425" algn="l"/>
                <a:tab pos="9140825" algn="l"/>
                <a:tab pos="10055225" algn="l"/>
              </a:tabLst>
              <a:defRPr/>
            </a:pPr>
            <a:endParaRPr lang="en-GB" sz="1800" b="1" i="1" dirty="0" smtClean="0">
              <a:solidFill>
                <a:srgbClr val="FF0000"/>
              </a:solidFill>
              <a:latin typeface="Arial" panose="020B0604020202020204" pitchFamily="34" charset="0"/>
              <a:cs typeface="Arial" panose="020B0604020202020204" pitchFamily="34" charset="0"/>
            </a:endParaRPr>
          </a:p>
          <a:p>
            <a:pPr marL="0" lvl="1" algn="ctr" defTabSz="449263">
              <a:lnSpc>
                <a:spcPct val="80000"/>
              </a:lnSpc>
              <a:spcBef>
                <a:spcPts val="300"/>
              </a:spcBef>
              <a:spcAft>
                <a:spcPts val="300"/>
              </a:spcAft>
              <a:buClr>
                <a:srgbClr val="00007E"/>
              </a:buClr>
              <a:tabLst>
                <a:tab pos="0" algn="l"/>
                <a:tab pos="1825625" algn="l"/>
                <a:tab pos="2740025" algn="l"/>
                <a:tab pos="3654425" algn="l"/>
                <a:tab pos="4568825" algn="l"/>
                <a:tab pos="5483225" algn="l"/>
                <a:tab pos="6397625" algn="l"/>
                <a:tab pos="7312025" algn="l"/>
                <a:tab pos="8226425" algn="l"/>
                <a:tab pos="9140825" algn="l"/>
                <a:tab pos="10055225" algn="l"/>
              </a:tabLst>
              <a:defRPr/>
            </a:pPr>
            <a:r>
              <a:rPr lang="en-GB" sz="2000" i="1" dirty="0" smtClean="0">
                <a:solidFill>
                  <a:srgbClr val="FFC000"/>
                </a:solidFill>
                <a:latin typeface="Arial" panose="020B0604020202020204" pitchFamily="34" charset="0"/>
                <a:cs typeface="Arial" panose="020B0604020202020204" pitchFamily="34" charset="0"/>
              </a:rPr>
              <a:t>MS </a:t>
            </a:r>
            <a:r>
              <a:rPr lang="en-GB" sz="2000" i="1" dirty="0">
                <a:solidFill>
                  <a:srgbClr val="FFC000"/>
                </a:solidFill>
                <a:latin typeface="Arial" panose="020B0604020202020204" pitchFamily="34" charset="0"/>
                <a:cs typeface="Arial" panose="020B0604020202020204" pitchFamily="34" charset="0"/>
              </a:rPr>
              <a:t>coordinate with national </a:t>
            </a:r>
            <a:r>
              <a:rPr lang="en-GB" sz="2000" i="1" dirty="0" smtClean="0">
                <a:solidFill>
                  <a:srgbClr val="FFC000"/>
                </a:solidFill>
                <a:latin typeface="Arial" panose="020B0604020202020204" pitchFamily="34" charset="0"/>
                <a:cs typeface="Arial" panose="020B0604020202020204" pitchFamily="34" charset="0"/>
              </a:rPr>
              <a:t>agencies; </a:t>
            </a:r>
            <a:r>
              <a:rPr lang="en-GB" sz="2000" i="1" dirty="0">
                <a:solidFill>
                  <a:srgbClr val="FFC000"/>
                </a:solidFill>
                <a:latin typeface="Arial" panose="020B0604020202020204" pitchFamily="34" charset="0"/>
                <a:cs typeface="Arial" panose="020B0604020202020204" pitchFamily="34" charset="0"/>
              </a:rPr>
              <a:t>EU coordinates with </a:t>
            </a:r>
            <a:r>
              <a:rPr lang="en-GB" sz="2000" i="1" dirty="0" smtClean="0">
                <a:solidFill>
                  <a:srgbClr val="FFC000"/>
                </a:solidFill>
                <a:latin typeface="Arial" panose="020B0604020202020204" pitchFamily="34" charset="0"/>
                <a:cs typeface="Arial" panose="020B0604020202020204" pitchFamily="34" charset="0"/>
              </a:rPr>
              <a:t>28 </a:t>
            </a:r>
            <a:r>
              <a:rPr lang="en-GB" sz="2000" i="1" dirty="0">
                <a:solidFill>
                  <a:srgbClr val="FFC000"/>
                </a:solidFill>
                <a:latin typeface="Arial" panose="020B0604020202020204" pitchFamily="34" charset="0"/>
                <a:cs typeface="Arial" panose="020B0604020202020204" pitchFamily="34" charset="0"/>
              </a:rPr>
              <a:t>MS!</a:t>
            </a:r>
          </a:p>
          <a:p>
            <a:pPr marL="342900" indent="-342900" defTabSz="449263">
              <a:lnSpc>
                <a:spcPct val="80000"/>
              </a:lnSpc>
              <a:spcBef>
                <a:spcPts val="1800"/>
              </a:spcBef>
              <a:spcAft>
                <a:spcPts val="600"/>
              </a:spcAft>
              <a:buClr>
                <a:srgbClr val="00007E"/>
              </a:buCl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1800" dirty="0">
              <a:solidFill>
                <a:schemeClr val="tx2"/>
              </a:solidFill>
              <a:latin typeface="Cambria" pitchFamily="18" charset="0"/>
            </a:endParaRPr>
          </a:p>
          <a:p>
            <a:pPr marL="341313" indent="-341313" defTabSz="449263">
              <a:lnSpc>
                <a:spcPct val="80000"/>
              </a:lnSpc>
              <a:spcBef>
                <a:spcPct val="20000"/>
              </a:spcBef>
              <a:buClr>
                <a:srgbClr val="00007E"/>
              </a:buCl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2000" dirty="0">
              <a:solidFill>
                <a:schemeClr val="tx2"/>
              </a:solidFill>
              <a:latin typeface="Cambria" pitchFamily="18" charset="0"/>
            </a:endParaRPr>
          </a:p>
          <a:p>
            <a:pPr marL="341313" indent="-341313" defTabSz="449263">
              <a:lnSpc>
                <a:spcPct val="80000"/>
              </a:lnSpc>
              <a:spcBef>
                <a:spcPct val="20000"/>
              </a:spcBef>
              <a:buClr>
                <a:srgbClr val="00007E"/>
              </a:buClr>
              <a:buFontTx/>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GB" sz="2000" dirty="0">
              <a:solidFill>
                <a:schemeClr val="tx2"/>
              </a:solidFill>
              <a:latin typeface="Cambria" pitchFamily="18" charset="0"/>
            </a:endParaRPr>
          </a:p>
        </p:txBody>
      </p:sp>
      <p:sp>
        <p:nvSpPr>
          <p:cNvPr id="6" name="Title 1"/>
          <p:cNvSpPr>
            <a:spLocks noGrp="1"/>
          </p:cNvSpPr>
          <p:nvPr>
            <p:ph type="title"/>
          </p:nvPr>
        </p:nvSpPr>
        <p:spPr>
          <a:xfrm>
            <a:off x="250825" y="44624"/>
            <a:ext cx="6265391" cy="1115839"/>
          </a:xfrm>
        </p:spPr>
        <p:txBody>
          <a:bodyPr/>
          <a:lstStyle/>
          <a:p>
            <a:r>
              <a:rPr lang="en-GB" dirty="0" smtClean="0"/>
              <a:t>Who is who in the Union Inventory System</a:t>
            </a:r>
            <a:endParaRPr lang="en-GB" dirty="0"/>
          </a:p>
        </p:txBody>
      </p:sp>
    </p:spTree>
    <p:extLst>
      <p:ext uri="{BB962C8B-B14F-4D97-AF65-F5344CB8AC3E}">
        <p14:creationId xmlns:p14="http://schemas.microsoft.com/office/powerpoint/2010/main" val="836647876"/>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022555" y="0"/>
            <a:ext cx="8603225" cy="683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73671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39552" y="2982466"/>
            <a:ext cx="8136904" cy="590550"/>
            <a:chOff x="447675" y="1905000"/>
            <a:chExt cx="8409432" cy="809625"/>
          </a:xfrm>
        </p:grpSpPr>
        <p:sp>
          <p:nvSpPr>
            <p:cNvPr id="4" name="Right Arrow 3"/>
            <p:cNvSpPr/>
            <p:nvPr/>
          </p:nvSpPr>
          <p:spPr bwMode="auto">
            <a:xfrm>
              <a:off x="447675" y="1905000"/>
              <a:ext cx="8409432" cy="809625"/>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dirty="0" smtClean="0">
                <a:ln>
                  <a:noFill/>
                </a:ln>
                <a:solidFill>
                  <a:srgbClr val="FFD624"/>
                </a:solidFill>
                <a:effectLst/>
                <a:latin typeface="Verdana" pitchFamily="34" charset="0"/>
              </a:endParaRPr>
            </a:p>
          </p:txBody>
        </p:sp>
        <p:sp>
          <p:nvSpPr>
            <p:cNvPr id="5" name="Rectangle 4"/>
            <p:cNvSpPr/>
            <p:nvPr/>
          </p:nvSpPr>
          <p:spPr bwMode="auto">
            <a:xfrm>
              <a:off x="485774" y="2190749"/>
              <a:ext cx="8109973" cy="304800"/>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lang="en-GB" sz="1200" b="1" dirty="0" smtClean="0">
                  <a:solidFill>
                    <a:srgbClr val="0F5494"/>
                  </a:solidFill>
                </a:rPr>
                <a:t>JAN       		FEB       		MAR       		APR       		MAY </a:t>
              </a:r>
              <a:r>
                <a:rPr lang="en-GB" sz="1200" dirty="0" smtClean="0">
                  <a:solidFill>
                    <a:srgbClr val="0F5494"/>
                  </a:solidFill>
                </a:rPr>
                <a:t>	</a:t>
              </a:r>
              <a:endParaRPr kumimoji="0" lang="en-GB" sz="1200" b="1" i="0" u="none" strike="noStrike" cap="none" normalizeH="0" baseline="0" dirty="0" smtClean="0">
                <a:ln>
                  <a:noFill/>
                </a:ln>
                <a:solidFill>
                  <a:srgbClr val="0F5494"/>
                </a:solidFill>
                <a:effectLst/>
              </a:endParaRPr>
            </a:p>
          </p:txBody>
        </p:sp>
      </p:grpSp>
      <p:sp>
        <p:nvSpPr>
          <p:cNvPr id="9" name="TextBox 8"/>
          <p:cNvSpPr txBox="1"/>
          <p:nvPr/>
        </p:nvSpPr>
        <p:spPr>
          <a:xfrm>
            <a:off x="107505" y="1412776"/>
            <a:ext cx="2160240" cy="954107"/>
          </a:xfrm>
          <a:prstGeom prst="rect">
            <a:avLst/>
          </a:prstGeom>
          <a:noFill/>
        </p:spPr>
        <p:txBody>
          <a:bodyPr wrap="square" rtlCol="0">
            <a:spAutoFit/>
          </a:bodyPr>
          <a:lstStyle/>
          <a:p>
            <a:r>
              <a:rPr lang="en-GB" sz="1400" u="sng" dirty="0" smtClean="0">
                <a:solidFill>
                  <a:srgbClr val="0070C0"/>
                </a:solidFill>
              </a:rPr>
              <a:t>15 January</a:t>
            </a:r>
          </a:p>
          <a:p>
            <a:r>
              <a:rPr lang="en-GB" sz="1400" dirty="0" smtClean="0">
                <a:solidFill>
                  <a:srgbClr val="0070C0"/>
                </a:solidFill>
              </a:rPr>
              <a:t>MS </a:t>
            </a:r>
            <a:r>
              <a:rPr lang="en-GB" sz="1400" dirty="0">
                <a:solidFill>
                  <a:srgbClr val="0070C0"/>
                </a:solidFill>
              </a:rPr>
              <a:t>Draft </a:t>
            </a:r>
            <a:r>
              <a:rPr lang="en-GB" sz="1400" dirty="0" smtClean="0">
                <a:solidFill>
                  <a:srgbClr val="0070C0"/>
                </a:solidFill>
              </a:rPr>
              <a:t>inventory submissions to EU: </a:t>
            </a:r>
          </a:p>
          <a:p>
            <a:pPr algn="ctr"/>
            <a:r>
              <a:rPr lang="en-GB" sz="1400" dirty="0" smtClean="0">
                <a:solidFill>
                  <a:srgbClr val="0070C0"/>
                </a:solidFill>
              </a:rPr>
              <a:t>CRFs &amp; elements </a:t>
            </a:r>
            <a:r>
              <a:rPr lang="en-GB" sz="1400" dirty="0">
                <a:solidFill>
                  <a:srgbClr val="0070C0"/>
                </a:solidFill>
              </a:rPr>
              <a:t>of </a:t>
            </a:r>
            <a:r>
              <a:rPr lang="en-GB" sz="1400" dirty="0" smtClean="0">
                <a:solidFill>
                  <a:srgbClr val="0070C0"/>
                </a:solidFill>
              </a:rPr>
              <a:t>NIR</a:t>
            </a:r>
            <a:endParaRPr lang="en-GB" sz="1400" dirty="0">
              <a:solidFill>
                <a:srgbClr val="0070C0"/>
              </a:solidFill>
            </a:endParaRPr>
          </a:p>
        </p:txBody>
      </p:sp>
      <p:sp>
        <p:nvSpPr>
          <p:cNvPr id="10" name="TextBox 9"/>
          <p:cNvSpPr txBox="1"/>
          <p:nvPr/>
        </p:nvSpPr>
        <p:spPr>
          <a:xfrm>
            <a:off x="3563889" y="1412776"/>
            <a:ext cx="2304255" cy="954107"/>
          </a:xfrm>
          <a:prstGeom prst="rect">
            <a:avLst/>
          </a:prstGeom>
          <a:noFill/>
        </p:spPr>
        <p:txBody>
          <a:bodyPr wrap="square" rtlCol="0">
            <a:spAutoFit/>
          </a:bodyPr>
          <a:lstStyle/>
          <a:p>
            <a:pPr algn="ctr"/>
            <a:r>
              <a:rPr lang="en-GB" sz="1400" u="sng" dirty="0" smtClean="0">
                <a:solidFill>
                  <a:srgbClr val="0070C0"/>
                </a:solidFill>
              </a:rPr>
              <a:t>15 March</a:t>
            </a:r>
          </a:p>
          <a:p>
            <a:pPr algn="ctr"/>
            <a:r>
              <a:rPr lang="en-GB" sz="1400" dirty="0">
                <a:solidFill>
                  <a:srgbClr val="0070C0"/>
                </a:solidFill>
              </a:rPr>
              <a:t>MS Final inventory </a:t>
            </a:r>
            <a:r>
              <a:rPr lang="en-GB" sz="1400" dirty="0" smtClean="0">
                <a:solidFill>
                  <a:srgbClr val="0070C0"/>
                </a:solidFill>
              </a:rPr>
              <a:t>submissions to EU: Final </a:t>
            </a:r>
            <a:r>
              <a:rPr lang="en-GB" sz="1400" dirty="0">
                <a:solidFill>
                  <a:srgbClr val="0070C0"/>
                </a:solidFill>
              </a:rPr>
              <a:t>CRFs and full NIR</a:t>
            </a:r>
          </a:p>
        </p:txBody>
      </p:sp>
      <p:sp>
        <p:nvSpPr>
          <p:cNvPr id="21" name="TextBox 20"/>
          <p:cNvSpPr txBox="1"/>
          <p:nvPr/>
        </p:nvSpPr>
        <p:spPr>
          <a:xfrm>
            <a:off x="7160340" y="1340768"/>
            <a:ext cx="1948164" cy="1384995"/>
          </a:xfrm>
          <a:prstGeom prst="rect">
            <a:avLst/>
          </a:prstGeom>
          <a:noFill/>
        </p:spPr>
        <p:txBody>
          <a:bodyPr wrap="square" rtlCol="0">
            <a:spAutoFit/>
          </a:bodyPr>
          <a:lstStyle/>
          <a:p>
            <a:r>
              <a:rPr lang="en-GB" sz="1400" u="sng" dirty="0" smtClean="0">
                <a:solidFill>
                  <a:srgbClr val="FF0000"/>
                </a:solidFill>
              </a:rPr>
              <a:t>27 May</a:t>
            </a:r>
          </a:p>
          <a:p>
            <a:r>
              <a:rPr lang="en-GB" sz="1400" dirty="0">
                <a:solidFill>
                  <a:srgbClr val="FF0000"/>
                </a:solidFill>
              </a:rPr>
              <a:t>MS and EU </a:t>
            </a:r>
            <a:r>
              <a:rPr lang="en-GB" sz="1400" dirty="0" smtClean="0">
                <a:solidFill>
                  <a:srgbClr val="FF0000"/>
                </a:solidFill>
              </a:rPr>
              <a:t>Final inventory </a:t>
            </a:r>
            <a:r>
              <a:rPr lang="en-GB" sz="1400" dirty="0">
                <a:solidFill>
                  <a:srgbClr val="FF0000"/>
                </a:solidFill>
              </a:rPr>
              <a:t>submissions to </a:t>
            </a:r>
            <a:r>
              <a:rPr lang="en-GB" sz="1400" dirty="0" smtClean="0">
                <a:solidFill>
                  <a:srgbClr val="FF0000"/>
                </a:solidFill>
              </a:rPr>
              <a:t>UNFCCC</a:t>
            </a:r>
          </a:p>
          <a:p>
            <a:r>
              <a:rPr lang="en-GB" sz="1400" u="sng" dirty="0" smtClean="0">
                <a:solidFill>
                  <a:srgbClr val="FF0000"/>
                </a:solidFill>
              </a:rPr>
              <a:t>End May</a:t>
            </a:r>
            <a:r>
              <a:rPr lang="en-GB" sz="1400" dirty="0" smtClean="0">
                <a:solidFill>
                  <a:srgbClr val="FF0000"/>
                </a:solidFill>
              </a:rPr>
              <a:t> Publication at the EEA website</a:t>
            </a:r>
            <a:endParaRPr lang="en-GB" sz="1400" u="sng" dirty="0">
              <a:solidFill>
                <a:srgbClr val="FF0000"/>
              </a:solidFill>
            </a:endParaRPr>
          </a:p>
        </p:txBody>
      </p:sp>
      <p:sp>
        <p:nvSpPr>
          <p:cNvPr id="26" name="TextBox 25"/>
          <p:cNvSpPr txBox="1"/>
          <p:nvPr/>
        </p:nvSpPr>
        <p:spPr>
          <a:xfrm>
            <a:off x="512912" y="4099012"/>
            <a:ext cx="2304255" cy="954107"/>
          </a:xfrm>
          <a:prstGeom prst="rect">
            <a:avLst/>
          </a:prstGeom>
          <a:noFill/>
        </p:spPr>
        <p:txBody>
          <a:bodyPr wrap="square" rtlCol="0">
            <a:spAutoFit/>
          </a:bodyPr>
          <a:lstStyle/>
          <a:p>
            <a:pPr algn="ctr"/>
            <a:r>
              <a:rPr lang="en-GB" sz="1400" u="sng" dirty="0" smtClean="0">
                <a:solidFill>
                  <a:srgbClr val="00B050"/>
                </a:solidFill>
              </a:rPr>
              <a:t>15 Jan – 28 Feb</a:t>
            </a:r>
          </a:p>
          <a:p>
            <a:r>
              <a:rPr lang="en-GB" sz="1400" dirty="0">
                <a:solidFill>
                  <a:srgbClr val="00B050"/>
                </a:solidFill>
              </a:rPr>
              <a:t>Initial QA/QC </a:t>
            </a:r>
            <a:r>
              <a:rPr lang="en-GB" sz="1400" dirty="0" smtClean="0">
                <a:solidFill>
                  <a:srgbClr val="00B050"/>
                </a:solidFill>
              </a:rPr>
              <a:t>&amp; consistency checks =&gt; </a:t>
            </a:r>
            <a:r>
              <a:rPr lang="en-GB" sz="1400" dirty="0">
                <a:solidFill>
                  <a:srgbClr val="00B050"/>
                </a:solidFill>
              </a:rPr>
              <a:t>findings on web-based tool </a:t>
            </a:r>
          </a:p>
        </p:txBody>
      </p:sp>
      <p:cxnSp>
        <p:nvCxnSpPr>
          <p:cNvPr id="27" name="Straight Arrow Connector 26"/>
          <p:cNvCxnSpPr/>
          <p:nvPr/>
        </p:nvCxnSpPr>
        <p:spPr bwMode="auto">
          <a:xfrm flipH="1">
            <a:off x="1665039" y="3573016"/>
            <a:ext cx="602706" cy="558061"/>
          </a:xfrm>
          <a:prstGeom prst="straightConnector1">
            <a:avLst/>
          </a:prstGeom>
          <a:noFill/>
          <a:ln w="9525" cap="flat" cmpd="sng" algn="ctr">
            <a:solidFill>
              <a:srgbClr val="00B050"/>
            </a:solidFill>
            <a:prstDash val="solid"/>
            <a:round/>
            <a:headEnd type="none" w="med" len="med"/>
            <a:tailEnd type="arrow"/>
          </a:ln>
          <a:effectLst/>
        </p:spPr>
      </p:cxnSp>
      <p:cxnSp>
        <p:nvCxnSpPr>
          <p:cNvPr id="31" name="Straight Connector 30"/>
          <p:cNvCxnSpPr/>
          <p:nvPr/>
        </p:nvCxnSpPr>
        <p:spPr bwMode="auto">
          <a:xfrm>
            <a:off x="827584" y="2484265"/>
            <a:ext cx="0" cy="1543579"/>
          </a:xfrm>
          <a:prstGeom prst="line">
            <a:avLst/>
          </a:prstGeom>
          <a:solidFill>
            <a:schemeClr val="accent1"/>
          </a:solidFill>
          <a:ln w="25400" cap="flat" cmpd="sng" algn="ctr">
            <a:solidFill>
              <a:srgbClr val="0070C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a:off x="3347864" y="2924944"/>
            <a:ext cx="0" cy="1174068"/>
          </a:xfrm>
          <a:prstGeom prst="line">
            <a:avLst/>
          </a:prstGeom>
          <a:solidFill>
            <a:schemeClr val="accent1"/>
          </a:solidFill>
          <a:ln w="25400" cap="flat" cmpd="sng" algn="ctr">
            <a:solidFill>
              <a:srgbClr val="00B05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Rectangle 35"/>
          <p:cNvSpPr/>
          <p:nvPr/>
        </p:nvSpPr>
        <p:spPr bwMode="auto">
          <a:xfrm>
            <a:off x="899592" y="2938074"/>
            <a:ext cx="2376264" cy="634942"/>
          </a:xfrm>
          <a:prstGeom prst="rect">
            <a:avLst/>
          </a:prstGeom>
          <a:noFill/>
          <a:ln w="25400" cap="flat" cmpd="sng" algn="ctr">
            <a:solidFill>
              <a:srgbClr val="00B050"/>
            </a:solidFill>
            <a:prstDash val="solid"/>
            <a:round/>
            <a:headEnd type="none" w="med" len="med"/>
            <a:tailEnd type="none" w="med" len="med"/>
          </a:ln>
          <a:effectLst/>
        </p:spPr>
        <p:txBody>
          <a:bodyPr vert="horz" wrap="square" lIns="360000" tIns="0" rIns="0" bIns="0" numCol="1" rtlCol="0" anchor="t" anchorCtr="0" compatLnSpc="1">
            <a:prstTxWarp prst="textNoShape">
              <a:avLst/>
            </a:prstTxWarp>
          </a:bodyPr>
          <a:lstStyle/>
          <a:p>
            <a:pPr marL="179388" marR="0" indent="-179388" algn="l" defTabSz="914400" rtl="0" eaLnBrk="1" fontAlgn="base" latinLnBrk="0" hangingPunct="1">
              <a:lnSpc>
                <a:spcPct val="90000"/>
              </a:lnSpc>
              <a:spcBef>
                <a:spcPct val="20000"/>
              </a:spcBef>
              <a:spcAft>
                <a:spcPct val="0"/>
              </a:spcAft>
              <a:buClr>
                <a:srgbClr val="B4CB4C"/>
              </a:buClr>
              <a:buSzTx/>
              <a:buFontTx/>
              <a:buChar char="•"/>
              <a:tabLst/>
            </a:pPr>
            <a:endParaRPr kumimoji="0" lang="en-GB" sz="1800" b="0" i="0" u="none" strike="noStrike" cap="none" normalizeH="0" baseline="0" smtClean="0">
              <a:ln>
                <a:noFill/>
              </a:ln>
              <a:solidFill>
                <a:schemeClr val="tx1"/>
              </a:solidFill>
              <a:effectLst/>
              <a:latin typeface="Cambria" pitchFamily="18" charset="0"/>
            </a:endParaRPr>
          </a:p>
        </p:txBody>
      </p:sp>
      <p:cxnSp>
        <p:nvCxnSpPr>
          <p:cNvPr id="44" name="Straight Connector 43"/>
          <p:cNvCxnSpPr/>
          <p:nvPr/>
        </p:nvCxnSpPr>
        <p:spPr bwMode="auto">
          <a:xfrm>
            <a:off x="6300192" y="2982466"/>
            <a:ext cx="0" cy="851870"/>
          </a:xfrm>
          <a:prstGeom prst="line">
            <a:avLst/>
          </a:prstGeom>
          <a:solidFill>
            <a:schemeClr val="accent1"/>
          </a:solidFill>
          <a:ln w="25400" cap="flat" cmpd="sng" algn="ctr">
            <a:solidFill>
              <a:srgbClr val="FF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p:nvPr/>
        </p:nvCxnSpPr>
        <p:spPr bwMode="auto">
          <a:xfrm>
            <a:off x="8388425" y="2721504"/>
            <a:ext cx="0" cy="1574640"/>
          </a:xfrm>
          <a:prstGeom prst="line">
            <a:avLst/>
          </a:prstGeom>
          <a:solidFill>
            <a:schemeClr val="accent1"/>
          </a:solidFill>
          <a:ln w="25400" cap="flat" cmpd="sng" algn="ctr">
            <a:solidFill>
              <a:srgbClr val="FF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Rectangle 49"/>
          <p:cNvSpPr/>
          <p:nvPr/>
        </p:nvSpPr>
        <p:spPr bwMode="auto">
          <a:xfrm>
            <a:off x="3419872" y="2933822"/>
            <a:ext cx="1080120" cy="634942"/>
          </a:xfrm>
          <a:prstGeom prst="rect">
            <a:avLst/>
          </a:prstGeom>
          <a:noFill/>
          <a:ln w="25400" cap="flat" cmpd="sng" algn="ctr">
            <a:solidFill>
              <a:srgbClr val="0070C0"/>
            </a:solidFill>
            <a:prstDash val="solid"/>
            <a:round/>
            <a:headEnd type="none" w="med" len="med"/>
            <a:tailEnd type="none" w="med" len="med"/>
          </a:ln>
          <a:effectLst/>
        </p:spPr>
        <p:txBody>
          <a:bodyPr vert="horz" wrap="square" lIns="360000" tIns="0" rIns="0" bIns="0" numCol="1" rtlCol="0" anchor="t" anchorCtr="0" compatLnSpc="1">
            <a:prstTxWarp prst="textNoShape">
              <a:avLst/>
            </a:prstTxWarp>
          </a:bodyPr>
          <a:lstStyle/>
          <a:p>
            <a:pPr marL="179388" marR="0" indent="-179388" algn="l" defTabSz="914400" rtl="0" eaLnBrk="1" fontAlgn="base" latinLnBrk="0" hangingPunct="1">
              <a:lnSpc>
                <a:spcPct val="90000"/>
              </a:lnSpc>
              <a:spcBef>
                <a:spcPct val="20000"/>
              </a:spcBef>
              <a:spcAft>
                <a:spcPct val="0"/>
              </a:spcAft>
              <a:buClr>
                <a:srgbClr val="B4CB4C"/>
              </a:buClr>
              <a:buSzTx/>
              <a:buFontTx/>
              <a:buChar char="•"/>
              <a:tabLst/>
            </a:pPr>
            <a:endParaRPr kumimoji="0" lang="en-GB" sz="1800" b="0" i="0" u="none" strike="noStrike" cap="none" normalizeH="0" baseline="0" smtClean="0">
              <a:ln>
                <a:noFill/>
              </a:ln>
              <a:solidFill>
                <a:schemeClr val="tx1"/>
              </a:solidFill>
              <a:effectLst/>
              <a:latin typeface="Cambria" pitchFamily="18" charset="0"/>
            </a:endParaRPr>
          </a:p>
        </p:txBody>
      </p:sp>
      <p:cxnSp>
        <p:nvCxnSpPr>
          <p:cNvPr id="52" name="Straight Arrow Connector 51"/>
          <p:cNvCxnSpPr>
            <a:stCxn id="50" idx="2"/>
            <a:endCxn id="51" idx="0"/>
          </p:cNvCxnSpPr>
          <p:nvPr/>
        </p:nvCxnSpPr>
        <p:spPr bwMode="auto">
          <a:xfrm flipH="1">
            <a:off x="3707904" y="3568764"/>
            <a:ext cx="252028" cy="562313"/>
          </a:xfrm>
          <a:prstGeom prst="straightConnector1">
            <a:avLst/>
          </a:prstGeom>
          <a:noFill/>
          <a:ln w="9525" cap="flat" cmpd="sng" algn="ctr">
            <a:solidFill>
              <a:srgbClr val="002060"/>
            </a:solidFill>
            <a:prstDash val="solid"/>
            <a:round/>
            <a:headEnd type="none" w="med" len="med"/>
            <a:tailEnd type="arrow"/>
          </a:ln>
          <a:effectLst/>
        </p:spPr>
      </p:cxnSp>
      <p:cxnSp>
        <p:nvCxnSpPr>
          <p:cNvPr id="60" name="Straight Connector 59"/>
          <p:cNvCxnSpPr/>
          <p:nvPr/>
        </p:nvCxnSpPr>
        <p:spPr bwMode="auto">
          <a:xfrm flipH="1">
            <a:off x="4553256" y="2366883"/>
            <a:ext cx="988" cy="1643205"/>
          </a:xfrm>
          <a:prstGeom prst="line">
            <a:avLst/>
          </a:prstGeom>
          <a:solidFill>
            <a:schemeClr val="accent1"/>
          </a:solidFill>
          <a:ln w="25400" cap="flat" cmpd="sng" algn="ctr">
            <a:solidFill>
              <a:srgbClr val="0070C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TextBox 63"/>
          <p:cNvSpPr txBox="1"/>
          <p:nvPr/>
        </p:nvSpPr>
        <p:spPr>
          <a:xfrm>
            <a:off x="1907704" y="1970837"/>
            <a:ext cx="2304255" cy="954107"/>
          </a:xfrm>
          <a:prstGeom prst="rect">
            <a:avLst/>
          </a:prstGeom>
          <a:noFill/>
        </p:spPr>
        <p:txBody>
          <a:bodyPr wrap="square" rtlCol="0">
            <a:spAutoFit/>
          </a:bodyPr>
          <a:lstStyle/>
          <a:p>
            <a:pPr algn="ctr"/>
            <a:r>
              <a:rPr lang="en-GB" sz="1400" u="sng" dirty="0" smtClean="0">
                <a:solidFill>
                  <a:srgbClr val="00B050"/>
                </a:solidFill>
              </a:rPr>
              <a:t>28 February</a:t>
            </a:r>
          </a:p>
          <a:p>
            <a:pPr algn="ctr"/>
            <a:r>
              <a:rPr lang="en-GB" sz="1400" dirty="0">
                <a:solidFill>
                  <a:srgbClr val="00B050"/>
                </a:solidFill>
              </a:rPr>
              <a:t>Draft Union inventory: CRFs and NIR, Official consultation with MS</a:t>
            </a:r>
          </a:p>
        </p:txBody>
      </p:sp>
      <p:sp>
        <p:nvSpPr>
          <p:cNvPr id="51" name="TextBox 50"/>
          <p:cNvSpPr txBox="1"/>
          <p:nvPr/>
        </p:nvSpPr>
        <p:spPr>
          <a:xfrm>
            <a:off x="2555776" y="4131077"/>
            <a:ext cx="2304255" cy="954107"/>
          </a:xfrm>
          <a:prstGeom prst="rect">
            <a:avLst/>
          </a:prstGeom>
          <a:noFill/>
        </p:spPr>
        <p:txBody>
          <a:bodyPr wrap="square" rtlCol="0">
            <a:spAutoFit/>
          </a:bodyPr>
          <a:lstStyle/>
          <a:p>
            <a:pPr algn="ctr"/>
            <a:r>
              <a:rPr lang="en-GB" sz="1400" u="sng" dirty="0">
                <a:solidFill>
                  <a:srgbClr val="0070C0"/>
                </a:solidFill>
              </a:rPr>
              <a:t>28 Feb – 15 Mar</a:t>
            </a:r>
          </a:p>
          <a:p>
            <a:pPr algn="ctr"/>
            <a:r>
              <a:rPr lang="en-GB" sz="1400" dirty="0">
                <a:solidFill>
                  <a:srgbClr val="0070C0"/>
                </a:solidFill>
              </a:rPr>
              <a:t>MS consider QA/QC findings and interact with EU experts</a:t>
            </a:r>
          </a:p>
        </p:txBody>
      </p:sp>
      <p:sp>
        <p:nvSpPr>
          <p:cNvPr id="80" name="TextBox 79"/>
          <p:cNvSpPr txBox="1"/>
          <p:nvPr/>
        </p:nvSpPr>
        <p:spPr>
          <a:xfrm>
            <a:off x="3635896" y="5229200"/>
            <a:ext cx="2736302" cy="738664"/>
          </a:xfrm>
          <a:prstGeom prst="rect">
            <a:avLst/>
          </a:prstGeom>
          <a:noFill/>
        </p:spPr>
        <p:txBody>
          <a:bodyPr wrap="square" rtlCol="0">
            <a:spAutoFit/>
          </a:bodyPr>
          <a:lstStyle/>
          <a:p>
            <a:pPr algn="ctr"/>
            <a:r>
              <a:rPr lang="en-GB" sz="1400" u="sng" dirty="0" smtClean="0">
                <a:solidFill>
                  <a:srgbClr val="00B050"/>
                </a:solidFill>
              </a:rPr>
              <a:t>15 Mar – 31 Mar</a:t>
            </a:r>
          </a:p>
          <a:p>
            <a:pPr algn="ctr">
              <a:defRPr/>
            </a:pPr>
            <a:r>
              <a:rPr lang="en-GB" sz="1400" dirty="0">
                <a:solidFill>
                  <a:srgbClr val="00B050"/>
                </a:solidFill>
              </a:rPr>
              <a:t>Follow-up QA/QC by EU experts [gap-filling, NIR]</a:t>
            </a:r>
          </a:p>
        </p:txBody>
      </p:sp>
      <p:cxnSp>
        <p:nvCxnSpPr>
          <p:cNvPr id="81" name="Straight Arrow Connector 80"/>
          <p:cNvCxnSpPr/>
          <p:nvPr/>
        </p:nvCxnSpPr>
        <p:spPr bwMode="auto">
          <a:xfrm>
            <a:off x="5002333" y="3636172"/>
            <a:ext cx="0" cy="1593028"/>
          </a:xfrm>
          <a:prstGeom prst="straightConnector1">
            <a:avLst/>
          </a:prstGeom>
          <a:noFill/>
          <a:ln w="9525" cap="flat" cmpd="sng" algn="ctr">
            <a:solidFill>
              <a:srgbClr val="00B050"/>
            </a:solidFill>
            <a:prstDash val="solid"/>
            <a:round/>
            <a:headEnd type="none" w="med" len="med"/>
            <a:tailEnd type="arrow"/>
          </a:ln>
          <a:effectLst/>
        </p:spPr>
      </p:cxnSp>
      <p:sp>
        <p:nvSpPr>
          <p:cNvPr id="82" name="Rectangle 81"/>
          <p:cNvSpPr/>
          <p:nvPr/>
        </p:nvSpPr>
        <p:spPr bwMode="auto">
          <a:xfrm>
            <a:off x="4598641" y="2970139"/>
            <a:ext cx="765447" cy="634942"/>
          </a:xfrm>
          <a:prstGeom prst="rect">
            <a:avLst/>
          </a:prstGeom>
          <a:noFill/>
          <a:ln w="25400" cap="flat" cmpd="sng" algn="ctr">
            <a:solidFill>
              <a:srgbClr val="00B050"/>
            </a:solidFill>
            <a:prstDash val="solid"/>
            <a:round/>
            <a:headEnd type="none" w="med" len="med"/>
            <a:tailEnd type="none" w="med" len="med"/>
          </a:ln>
          <a:effectLst/>
        </p:spPr>
        <p:txBody>
          <a:bodyPr vert="horz" wrap="square" lIns="360000" tIns="0" rIns="0" bIns="0" numCol="1" rtlCol="0" anchor="t" anchorCtr="0" compatLnSpc="1">
            <a:prstTxWarp prst="textNoShape">
              <a:avLst/>
            </a:prstTxWarp>
          </a:bodyPr>
          <a:lstStyle/>
          <a:p>
            <a:pPr marL="179388" marR="0" indent="-179388" algn="l" defTabSz="914400" rtl="0" eaLnBrk="1" fontAlgn="base" latinLnBrk="0" hangingPunct="1">
              <a:lnSpc>
                <a:spcPct val="90000"/>
              </a:lnSpc>
              <a:spcBef>
                <a:spcPct val="20000"/>
              </a:spcBef>
              <a:spcAft>
                <a:spcPct val="0"/>
              </a:spcAft>
              <a:buClr>
                <a:srgbClr val="B4CB4C"/>
              </a:buClr>
              <a:buSzTx/>
              <a:buFontTx/>
              <a:buChar char="•"/>
              <a:tabLst/>
            </a:pPr>
            <a:endParaRPr kumimoji="0" lang="en-GB" sz="1800" b="0" i="0" u="none" strike="noStrike" cap="none" normalizeH="0" baseline="0" smtClean="0">
              <a:ln>
                <a:noFill/>
              </a:ln>
              <a:solidFill>
                <a:schemeClr val="tx1"/>
              </a:solidFill>
              <a:effectLst/>
              <a:latin typeface="Cambria" pitchFamily="18" charset="0"/>
            </a:endParaRPr>
          </a:p>
        </p:txBody>
      </p:sp>
      <p:cxnSp>
        <p:nvCxnSpPr>
          <p:cNvPr id="99" name="Straight Connector 98"/>
          <p:cNvCxnSpPr/>
          <p:nvPr/>
        </p:nvCxnSpPr>
        <p:spPr bwMode="auto">
          <a:xfrm>
            <a:off x="7884368" y="2780928"/>
            <a:ext cx="0" cy="1651758"/>
          </a:xfrm>
          <a:prstGeom prst="line">
            <a:avLst/>
          </a:prstGeom>
          <a:solidFill>
            <a:schemeClr val="accent1"/>
          </a:solidFill>
          <a:ln w="25400" cap="flat" cmpd="sng" algn="ctr">
            <a:solidFill>
              <a:srgbClr val="0070C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0" name="TextBox 99"/>
          <p:cNvSpPr txBox="1"/>
          <p:nvPr/>
        </p:nvSpPr>
        <p:spPr>
          <a:xfrm>
            <a:off x="6660232" y="4440449"/>
            <a:ext cx="2304255" cy="954107"/>
          </a:xfrm>
          <a:prstGeom prst="rect">
            <a:avLst/>
          </a:prstGeom>
          <a:noFill/>
        </p:spPr>
        <p:txBody>
          <a:bodyPr wrap="square" rtlCol="0">
            <a:spAutoFit/>
          </a:bodyPr>
          <a:lstStyle/>
          <a:p>
            <a:pPr algn="ctr"/>
            <a:r>
              <a:rPr lang="en-GB" sz="1400" u="sng" dirty="0" smtClean="0">
                <a:solidFill>
                  <a:srgbClr val="0070C0"/>
                </a:solidFill>
              </a:rPr>
              <a:t>08 May</a:t>
            </a:r>
          </a:p>
          <a:p>
            <a:pPr algn="ctr"/>
            <a:r>
              <a:rPr lang="en-GB" sz="1400" dirty="0">
                <a:solidFill>
                  <a:srgbClr val="0070C0"/>
                </a:solidFill>
              </a:rPr>
              <a:t>I</a:t>
            </a:r>
            <a:r>
              <a:rPr lang="en-GB" sz="1400" dirty="0" smtClean="0">
                <a:solidFill>
                  <a:srgbClr val="0070C0"/>
                </a:solidFill>
              </a:rPr>
              <a:t>f </a:t>
            </a:r>
            <a:r>
              <a:rPr lang="en-GB" sz="1400" dirty="0">
                <a:solidFill>
                  <a:srgbClr val="0070C0"/>
                </a:solidFill>
              </a:rPr>
              <a:t>MS plan to resubmit to UNFCCC: revised CRFs </a:t>
            </a:r>
            <a:r>
              <a:rPr lang="en-GB" sz="1400" dirty="0" smtClean="0">
                <a:solidFill>
                  <a:srgbClr val="0070C0"/>
                </a:solidFill>
              </a:rPr>
              <a:t>&amp; NIR to the EU</a:t>
            </a:r>
            <a:endParaRPr lang="en-GB" sz="1400" dirty="0">
              <a:solidFill>
                <a:srgbClr val="0070C0"/>
              </a:solidFill>
            </a:endParaRPr>
          </a:p>
        </p:txBody>
      </p:sp>
      <p:sp>
        <p:nvSpPr>
          <p:cNvPr id="104" name="Rectangle 103"/>
          <p:cNvSpPr/>
          <p:nvPr/>
        </p:nvSpPr>
        <p:spPr bwMode="auto">
          <a:xfrm>
            <a:off x="5418340" y="3022602"/>
            <a:ext cx="665828" cy="584205"/>
          </a:xfrm>
          <a:prstGeom prst="rect">
            <a:avLst/>
          </a:prstGeom>
          <a:noFill/>
          <a:ln w="25400" cap="flat" cmpd="sng" algn="ctr">
            <a:solidFill>
              <a:srgbClr val="0070C0"/>
            </a:solidFill>
            <a:prstDash val="solid"/>
            <a:round/>
            <a:headEnd type="none" w="med" len="med"/>
            <a:tailEnd type="none" w="med" len="med"/>
          </a:ln>
          <a:effectLst/>
        </p:spPr>
        <p:txBody>
          <a:bodyPr vert="horz" wrap="square" lIns="360000" tIns="0" rIns="0" bIns="0" numCol="1" rtlCol="0" anchor="t" anchorCtr="0" compatLnSpc="1">
            <a:prstTxWarp prst="textNoShape">
              <a:avLst/>
            </a:prstTxWarp>
          </a:bodyPr>
          <a:lstStyle/>
          <a:p>
            <a:pPr marL="179388" marR="0" indent="-179388" algn="l" defTabSz="914400" rtl="0" eaLnBrk="1" fontAlgn="base" latinLnBrk="0" hangingPunct="1">
              <a:lnSpc>
                <a:spcPct val="90000"/>
              </a:lnSpc>
              <a:spcBef>
                <a:spcPct val="20000"/>
              </a:spcBef>
              <a:spcAft>
                <a:spcPct val="0"/>
              </a:spcAft>
              <a:buClr>
                <a:srgbClr val="B4CB4C"/>
              </a:buClr>
              <a:buSzTx/>
              <a:buFontTx/>
              <a:buChar char="•"/>
              <a:tabLst/>
            </a:pPr>
            <a:endParaRPr kumimoji="0" lang="en-GB" sz="1800" b="0" i="0" u="none" strike="noStrike" cap="none" normalizeH="0" baseline="0" smtClean="0">
              <a:ln>
                <a:noFill/>
              </a:ln>
              <a:solidFill>
                <a:schemeClr val="tx1"/>
              </a:solidFill>
              <a:effectLst/>
              <a:latin typeface="Cambria" pitchFamily="18" charset="0"/>
            </a:endParaRPr>
          </a:p>
        </p:txBody>
      </p:sp>
      <p:sp>
        <p:nvSpPr>
          <p:cNvPr id="12" name="TextBox 11"/>
          <p:cNvSpPr txBox="1"/>
          <p:nvPr/>
        </p:nvSpPr>
        <p:spPr>
          <a:xfrm>
            <a:off x="5220072" y="2343294"/>
            <a:ext cx="2304255" cy="738664"/>
          </a:xfrm>
          <a:prstGeom prst="rect">
            <a:avLst/>
          </a:prstGeom>
          <a:noFill/>
        </p:spPr>
        <p:txBody>
          <a:bodyPr wrap="square" rtlCol="0">
            <a:spAutoFit/>
          </a:bodyPr>
          <a:lstStyle/>
          <a:p>
            <a:pPr algn="ctr"/>
            <a:r>
              <a:rPr lang="en-GB" sz="1400" u="sng" dirty="0" smtClean="0">
                <a:solidFill>
                  <a:srgbClr val="FF0000"/>
                </a:solidFill>
              </a:rPr>
              <a:t>15 April</a:t>
            </a:r>
          </a:p>
          <a:p>
            <a:pPr algn="ctr"/>
            <a:r>
              <a:rPr lang="en-GB" sz="1400" dirty="0">
                <a:solidFill>
                  <a:srgbClr val="FF0000"/>
                </a:solidFill>
              </a:rPr>
              <a:t>MS and EU Draft inventory submissions to </a:t>
            </a:r>
            <a:r>
              <a:rPr lang="en-GB" sz="1400" dirty="0" smtClean="0">
                <a:solidFill>
                  <a:srgbClr val="FF0000"/>
                </a:solidFill>
              </a:rPr>
              <a:t>UNFCCC</a:t>
            </a:r>
            <a:endParaRPr lang="en-GB" sz="1400" dirty="0">
              <a:solidFill>
                <a:srgbClr val="FF0000"/>
              </a:solidFill>
            </a:endParaRPr>
          </a:p>
        </p:txBody>
      </p:sp>
      <p:cxnSp>
        <p:nvCxnSpPr>
          <p:cNvPr id="105" name="Straight Arrow Connector 104"/>
          <p:cNvCxnSpPr>
            <a:stCxn id="104" idx="2"/>
            <a:endCxn id="106" idx="0"/>
          </p:cNvCxnSpPr>
          <p:nvPr/>
        </p:nvCxnSpPr>
        <p:spPr bwMode="auto">
          <a:xfrm>
            <a:off x="5751254" y="3606807"/>
            <a:ext cx="133658" cy="574249"/>
          </a:xfrm>
          <a:prstGeom prst="straightConnector1">
            <a:avLst/>
          </a:prstGeom>
          <a:noFill/>
          <a:ln w="9525" cap="flat" cmpd="sng" algn="ctr">
            <a:solidFill>
              <a:srgbClr val="002060"/>
            </a:solidFill>
            <a:prstDash val="solid"/>
            <a:round/>
            <a:headEnd type="none" w="med" len="med"/>
            <a:tailEnd type="arrow"/>
          </a:ln>
          <a:effectLst/>
        </p:spPr>
      </p:cxnSp>
      <p:sp>
        <p:nvSpPr>
          <p:cNvPr id="106" name="TextBox 105"/>
          <p:cNvSpPr txBox="1"/>
          <p:nvPr/>
        </p:nvSpPr>
        <p:spPr>
          <a:xfrm>
            <a:off x="4732784" y="4181056"/>
            <a:ext cx="2304255" cy="954107"/>
          </a:xfrm>
          <a:prstGeom prst="rect">
            <a:avLst/>
          </a:prstGeom>
          <a:noFill/>
        </p:spPr>
        <p:txBody>
          <a:bodyPr wrap="square" rtlCol="0">
            <a:spAutoFit/>
          </a:bodyPr>
          <a:lstStyle/>
          <a:p>
            <a:pPr algn="ctr"/>
            <a:r>
              <a:rPr lang="en-GB" sz="1400" u="sng" dirty="0" smtClean="0">
                <a:solidFill>
                  <a:srgbClr val="0070C0"/>
                </a:solidFill>
              </a:rPr>
              <a:t>31 Mar - 07 Apr</a:t>
            </a:r>
          </a:p>
          <a:p>
            <a:pPr algn="ctr"/>
            <a:r>
              <a:rPr lang="en-GB" sz="1400" dirty="0">
                <a:solidFill>
                  <a:srgbClr val="0070C0"/>
                </a:solidFill>
              </a:rPr>
              <a:t>MS provide comments on gap-filling/ follow-up </a:t>
            </a:r>
            <a:r>
              <a:rPr lang="en-GB" sz="1400" dirty="0" smtClean="0">
                <a:solidFill>
                  <a:srgbClr val="0070C0"/>
                </a:solidFill>
              </a:rPr>
              <a:t>checks</a:t>
            </a:r>
            <a:endParaRPr lang="en-GB" sz="1400" dirty="0">
              <a:solidFill>
                <a:srgbClr val="0070C0"/>
              </a:solidFill>
            </a:endParaRPr>
          </a:p>
        </p:txBody>
      </p:sp>
      <p:sp>
        <p:nvSpPr>
          <p:cNvPr id="110" name="Title 1"/>
          <p:cNvSpPr txBox="1">
            <a:spLocks/>
          </p:cNvSpPr>
          <p:nvPr/>
        </p:nvSpPr>
        <p:spPr bwMode="auto">
          <a:xfrm>
            <a:off x="250825" y="116633"/>
            <a:ext cx="6121373" cy="1043830"/>
          </a:xfrm>
          <a:prstGeom prst="rect">
            <a:avLst/>
          </a:prstGeom>
          <a:solidFill>
            <a:srgbClr val="B4CB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8000" tIns="0" rIns="0" bIns="36000" numCol="1" anchor="b"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charset="0"/>
              </a:defRPr>
            </a:lvl2pPr>
            <a:lvl3pPr algn="l" rtl="0" eaLnBrk="1" fontAlgn="base" hangingPunct="1">
              <a:spcBef>
                <a:spcPct val="0"/>
              </a:spcBef>
              <a:spcAft>
                <a:spcPct val="0"/>
              </a:spcAft>
              <a:defRPr sz="2400">
                <a:solidFill>
                  <a:schemeClr val="bg1"/>
                </a:solidFill>
                <a:latin typeface="Arial" charset="0"/>
              </a:defRPr>
            </a:lvl3pPr>
            <a:lvl4pPr algn="l" rtl="0" eaLnBrk="1" fontAlgn="base" hangingPunct="1">
              <a:spcBef>
                <a:spcPct val="0"/>
              </a:spcBef>
              <a:spcAft>
                <a:spcPct val="0"/>
              </a:spcAft>
              <a:defRPr sz="2400">
                <a:solidFill>
                  <a:schemeClr val="bg1"/>
                </a:solidFill>
                <a:latin typeface="Arial" charset="0"/>
              </a:defRPr>
            </a:lvl4pPr>
            <a:lvl5pPr algn="l" rtl="0" eaLnBrk="1" fontAlgn="base" hangingPunct="1">
              <a:spcBef>
                <a:spcPct val="0"/>
              </a:spcBef>
              <a:spcAft>
                <a:spcPct val="0"/>
              </a:spcAft>
              <a:defRPr sz="2400">
                <a:solidFill>
                  <a:schemeClr val="bg1"/>
                </a:solidFill>
                <a:latin typeface="Arial" charset="0"/>
              </a:defRPr>
            </a:lvl5pPr>
            <a:lvl6pPr marL="457200" algn="l" rtl="0" eaLnBrk="1" fontAlgn="base" hangingPunct="1">
              <a:spcBef>
                <a:spcPct val="0"/>
              </a:spcBef>
              <a:spcAft>
                <a:spcPct val="0"/>
              </a:spcAft>
              <a:defRPr sz="2400">
                <a:solidFill>
                  <a:schemeClr val="bg1"/>
                </a:solidFill>
                <a:latin typeface="Arial" charset="0"/>
              </a:defRPr>
            </a:lvl6pPr>
            <a:lvl7pPr marL="914400" algn="l" rtl="0" eaLnBrk="1" fontAlgn="base" hangingPunct="1">
              <a:spcBef>
                <a:spcPct val="0"/>
              </a:spcBef>
              <a:spcAft>
                <a:spcPct val="0"/>
              </a:spcAft>
              <a:defRPr sz="2400">
                <a:solidFill>
                  <a:schemeClr val="bg1"/>
                </a:solidFill>
                <a:latin typeface="Arial" charset="0"/>
              </a:defRPr>
            </a:lvl7pPr>
            <a:lvl8pPr marL="1371600" algn="l" rtl="0" eaLnBrk="1" fontAlgn="base" hangingPunct="1">
              <a:spcBef>
                <a:spcPct val="0"/>
              </a:spcBef>
              <a:spcAft>
                <a:spcPct val="0"/>
              </a:spcAft>
              <a:defRPr sz="2400">
                <a:solidFill>
                  <a:schemeClr val="bg1"/>
                </a:solidFill>
                <a:latin typeface="Arial" charset="0"/>
              </a:defRPr>
            </a:lvl8pPr>
            <a:lvl9pPr marL="1828800" algn="l" rtl="0" eaLnBrk="1" fontAlgn="base" hangingPunct="1">
              <a:spcBef>
                <a:spcPct val="0"/>
              </a:spcBef>
              <a:spcAft>
                <a:spcPct val="0"/>
              </a:spcAft>
              <a:defRPr sz="2400">
                <a:solidFill>
                  <a:schemeClr val="bg1"/>
                </a:solidFill>
                <a:latin typeface="Arial" charset="0"/>
              </a:defRPr>
            </a:lvl9pPr>
          </a:lstStyle>
          <a:p>
            <a:r>
              <a:rPr lang="en-GB" kern="0" dirty="0" smtClean="0"/>
              <a:t>The annual process of the Union inventory preparation</a:t>
            </a:r>
            <a:endParaRPr lang="en-GB" kern="0" dirty="0"/>
          </a:p>
        </p:txBody>
      </p:sp>
      <p:sp>
        <p:nvSpPr>
          <p:cNvPr id="111" name="Rectangle 110"/>
          <p:cNvSpPr/>
          <p:nvPr/>
        </p:nvSpPr>
        <p:spPr bwMode="auto">
          <a:xfrm>
            <a:off x="395536" y="5526524"/>
            <a:ext cx="2114872" cy="494764"/>
          </a:xfrm>
          <a:prstGeom prst="rect">
            <a:avLst/>
          </a:prstGeom>
          <a:noFill/>
          <a:ln w="9525" cap="flat" cmpd="sng" algn="ctr">
            <a:solidFill>
              <a:srgbClr val="FF0000"/>
            </a:solidFill>
            <a:prstDash val="dash"/>
            <a:round/>
            <a:headEnd type="none" w="med" len="med"/>
            <a:tailEnd type="none" w="med" len="med"/>
          </a:ln>
          <a:effectLst/>
        </p:spPr>
        <p:txBody>
          <a:bodyPr vert="horz" wrap="square" lIns="360000" tIns="0" rIns="0" bIns="0" numCol="1" rtlCol="0" anchor="t" anchorCtr="0" compatLnSpc="1">
            <a:prstTxWarp prst="textNoShape">
              <a:avLst/>
            </a:prstTxWarp>
          </a:bodyPr>
          <a:lstStyle/>
          <a:p>
            <a:pPr marR="0" algn="l" defTabSz="914400" rtl="0" eaLnBrk="1" fontAlgn="base" latinLnBrk="0" hangingPunct="1">
              <a:lnSpc>
                <a:spcPct val="90000"/>
              </a:lnSpc>
              <a:spcBef>
                <a:spcPct val="20000"/>
              </a:spcBef>
              <a:spcAft>
                <a:spcPct val="0"/>
              </a:spcAft>
              <a:buClr>
                <a:srgbClr val="B4CB4C"/>
              </a:buClr>
              <a:buSzTx/>
              <a:tabLst/>
            </a:pPr>
            <a:r>
              <a:rPr kumimoji="0" lang="en-GB" sz="1400" b="0" i="1" u="none" strike="noStrike" cap="none" normalizeH="0" baseline="0" dirty="0" smtClean="0">
                <a:ln>
                  <a:noFill/>
                </a:ln>
                <a:solidFill>
                  <a:srgbClr val="0070C0"/>
                </a:solidFill>
                <a:effectLst/>
                <a:latin typeface="Cambria" pitchFamily="18" charset="0"/>
              </a:rPr>
              <a:t>Member</a:t>
            </a:r>
            <a:r>
              <a:rPr kumimoji="0" lang="en-GB" sz="1400" b="0" i="1" u="none" strike="noStrike" cap="none" normalizeH="0" dirty="0" smtClean="0">
                <a:ln>
                  <a:noFill/>
                </a:ln>
                <a:solidFill>
                  <a:srgbClr val="0070C0"/>
                </a:solidFill>
                <a:effectLst/>
                <a:latin typeface="Cambria" pitchFamily="18" charset="0"/>
              </a:rPr>
              <a:t> States</a:t>
            </a:r>
          </a:p>
          <a:p>
            <a:pPr marR="0" algn="l" defTabSz="914400" rtl="0" eaLnBrk="1" fontAlgn="base" latinLnBrk="0" hangingPunct="1">
              <a:lnSpc>
                <a:spcPct val="90000"/>
              </a:lnSpc>
              <a:spcBef>
                <a:spcPct val="20000"/>
              </a:spcBef>
              <a:spcAft>
                <a:spcPct val="0"/>
              </a:spcAft>
              <a:buClr>
                <a:srgbClr val="B4CB4C"/>
              </a:buClr>
              <a:buSzTx/>
              <a:tabLst/>
            </a:pPr>
            <a:r>
              <a:rPr lang="en-GB" sz="1400" i="1" dirty="0" smtClean="0">
                <a:solidFill>
                  <a:srgbClr val="00B050"/>
                </a:solidFill>
                <a:latin typeface="Cambria" pitchFamily="18" charset="0"/>
              </a:rPr>
              <a:t>EU inventory team</a:t>
            </a:r>
          </a:p>
          <a:p>
            <a:pPr marR="0" algn="l" defTabSz="914400" rtl="0" eaLnBrk="1" fontAlgn="base" latinLnBrk="0" hangingPunct="1">
              <a:lnSpc>
                <a:spcPct val="90000"/>
              </a:lnSpc>
              <a:spcBef>
                <a:spcPct val="20000"/>
              </a:spcBef>
              <a:spcAft>
                <a:spcPct val="0"/>
              </a:spcAft>
              <a:buClr>
                <a:srgbClr val="B4CB4C"/>
              </a:buClr>
              <a:buSzTx/>
              <a:tabLst/>
            </a:pPr>
            <a:endParaRPr kumimoji="0" lang="en-GB" sz="1400" b="0" i="1" u="none" strike="noStrike" cap="none" normalizeH="0" baseline="0" dirty="0" smtClean="0">
              <a:ln>
                <a:noFill/>
              </a:ln>
              <a:solidFill>
                <a:srgbClr val="00B050"/>
              </a:solidFill>
              <a:effectLst/>
              <a:latin typeface="Cambria" pitchFamily="18" charset="0"/>
            </a:endParaRPr>
          </a:p>
        </p:txBody>
      </p:sp>
    </p:spTree>
    <p:extLst>
      <p:ext uri="{BB962C8B-B14F-4D97-AF65-F5344CB8AC3E}">
        <p14:creationId xmlns:p14="http://schemas.microsoft.com/office/powerpoint/2010/main" val="702909056"/>
      </p:ext>
    </p:extLst>
  </p:cSld>
  <p:clrMapOvr>
    <a:masterClrMapping/>
  </p:clrMapOvr>
  <p:timing>
    <p:tnLst>
      <p:par>
        <p:cTn id="1" dur="indefinite" restart="never" nodeType="tmRoot"/>
      </p:par>
    </p:tnLst>
  </p:timing>
</p:sld>
</file>

<file path=ppt/theme/theme1.xml><?xml version="1.0" encoding="utf-8"?>
<a:theme xmlns:a="http://schemas.openxmlformats.org/drawingml/2006/main" name="EEA2">
  <a:themeElements>
    <a:clrScheme name="EEA G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EA Gre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360000" tIns="0" rIns="0" bIns="0" numCol="1" anchor="t" anchorCtr="0" compatLnSpc="1">
        <a:prstTxWarp prst="textNoShape">
          <a:avLst/>
        </a:prstTxWarp>
      </a:bodyPr>
      <a:lstStyle>
        <a:defPPr marL="179388" marR="0" indent="-179388" algn="l" defTabSz="914400" rtl="0" eaLnBrk="1" fontAlgn="base" latinLnBrk="0" hangingPunct="1">
          <a:lnSpc>
            <a:spcPct val="90000"/>
          </a:lnSpc>
          <a:spcBef>
            <a:spcPct val="20000"/>
          </a:spcBef>
          <a:spcAft>
            <a:spcPct val="0"/>
          </a:spcAft>
          <a:buClr>
            <a:srgbClr val="B4CB4C"/>
          </a:buClr>
          <a:buSzTx/>
          <a:buFontTx/>
          <a:buChar char="•"/>
          <a:tabLst/>
          <a:defRPr kumimoji="0" lang="da-DK" sz="1800" b="0" i="0" u="none" strike="noStrike" cap="none" normalizeH="0" baseline="0" smtClean="0">
            <a:ln>
              <a:noFill/>
            </a:ln>
            <a:solidFill>
              <a:schemeClr val="tx1"/>
            </a:solidFill>
            <a:effectLst/>
            <a:latin typeface="Cambria"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360000" tIns="0" rIns="0" bIns="0" numCol="1" anchor="t" anchorCtr="0" compatLnSpc="1">
        <a:prstTxWarp prst="textNoShape">
          <a:avLst/>
        </a:prstTxWarp>
      </a:bodyPr>
      <a:lstStyle>
        <a:defPPr marL="179388" marR="0" indent="-179388" algn="l" defTabSz="914400" rtl="0" eaLnBrk="1" fontAlgn="base" latinLnBrk="0" hangingPunct="1">
          <a:lnSpc>
            <a:spcPct val="90000"/>
          </a:lnSpc>
          <a:spcBef>
            <a:spcPct val="20000"/>
          </a:spcBef>
          <a:spcAft>
            <a:spcPct val="0"/>
          </a:spcAft>
          <a:buClr>
            <a:srgbClr val="B4CB4C"/>
          </a:buClr>
          <a:buSzTx/>
          <a:buFontTx/>
          <a:buChar char="•"/>
          <a:tabLst/>
          <a:defRPr kumimoji="0" lang="da-DK" sz="1800" b="0" i="0" u="none" strike="noStrike" cap="none" normalizeH="0" baseline="0" smtClean="0">
            <a:ln>
              <a:noFill/>
            </a:ln>
            <a:solidFill>
              <a:schemeClr val="tx1"/>
            </a:solidFill>
            <a:effectLst/>
            <a:latin typeface="Cambria" pitchFamily="18" charset="0"/>
          </a:defRPr>
        </a:defPPr>
      </a:lstStyle>
    </a:lnDef>
  </a:objectDefaults>
  <a:extraClrSchemeLst>
    <a:extraClrScheme>
      <a:clrScheme name="EEA G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EA Gre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EA Gre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EA Gre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EA Gre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EA Gre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EA Gree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EA Gre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EA Gre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EA Gre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EA Gre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EA Gre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EA Green">
  <a:themeElements>
    <a:clrScheme name="EEA G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EA Gre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360000" tIns="0" rIns="0" bIns="0" numCol="1" anchor="t" anchorCtr="0" compatLnSpc="1">
        <a:prstTxWarp prst="textNoShape">
          <a:avLst/>
        </a:prstTxWarp>
      </a:bodyPr>
      <a:lstStyle>
        <a:defPPr marL="179388" marR="0" indent="-179388" algn="l" defTabSz="914400" rtl="0" eaLnBrk="1" fontAlgn="base" latinLnBrk="0" hangingPunct="1">
          <a:lnSpc>
            <a:spcPct val="90000"/>
          </a:lnSpc>
          <a:spcBef>
            <a:spcPct val="20000"/>
          </a:spcBef>
          <a:spcAft>
            <a:spcPct val="0"/>
          </a:spcAft>
          <a:buClr>
            <a:srgbClr val="B4CB4C"/>
          </a:buClr>
          <a:buSzTx/>
          <a:buFontTx/>
          <a:buChar char="•"/>
          <a:tabLst/>
          <a:defRPr kumimoji="0" lang="da-DK" sz="1800" b="0" i="0" u="none" strike="noStrike" cap="none" normalizeH="0" baseline="0" smtClean="0">
            <a:ln>
              <a:noFill/>
            </a:ln>
            <a:solidFill>
              <a:schemeClr val="tx1"/>
            </a:solidFill>
            <a:effectLst/>
            <a:latin typeface="Cambria"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360000" tIns="0" rIns="0" bIns="0" numCol="1" anchor="t" anchorCtr="0" compatLnSpc="1">
        <a:prstTxWarp prst="textNoShape">
          <a:avLst/>
        </a:prstTxWarp>
      </a:bodyPr>
      <a:lstStyle>
        <a:defPPr marL="179388" marR="0" indent="-179388" algn="l" defTabSz="914400" rtl="0" eaLnBrk="1" fontAlgn="base" latinLnBrk="0" hangingPunct="1">
          <a:lnSpc>
            <a:spcPct val="90000"/>
          </a:lnSpc>
          <a:spcBef>
            <a:spcPct val="20000"/>
          </a:spcBef>
          <a:spcAft>
            <a:spcPct val="0"/>
          </a:spcAft>
          <a:buClr>
            <a:srgbClr val="B4CB4C"/>
          </a:buClr>
          <a:buSzTx/>
          <a:buFontTx/>
          <a:buChar char="•"/>
          <a:tabLst/>
          <a:defRPr kumimoji="0" lang="da-DK" sz="1800" b="0" i="0" u="none" strike="noStrike" cap="none" normalizeH="0" baseline="0" smtClean="0">
            <a:ln>
              <a:noFill/>
            </a:ln>
            <a:solidFill>
              <a:schemeClr val="tx1"/>
            </a:solidFill>
            <a:effectLst/>
            <a:latin typeface="Cambria" pitchFamily="18" charset="0"/>
          </a:defRPr>
        </a:defPPr>
      </a:lstStyle>
    </a:lnDef>
  </a:objectDefaults>
  <a:extraClrSchemeLst>
    <a:extraClrScheme>
      <a:clrScheme name="EEA G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EA Gre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EA Gre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EA Gre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EA Gre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EA Gre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EA Gree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EA Gre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EA Gre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EA Gre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EA Gre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EA Gre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EEA2</Template>
  <TotalTime>884</TotalTime>
  <Words>3633</Words>
  <Application>Microsoft Office PowerPoint</Application>
  <PresentationFormat>On-screen Show (4:3)</PresentationFormat>
  <Paragraphs>392</Paragraphs>
  <Slides>32</Slides>
  <Notes>28</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EEA2</vt:lpstr>
      <vt:lpstr>1_EEA Green</vt:lpstr>
      <vt:lpstr> National &amp; Union Inventory Systems under the EU Monitoring and Reporting Regulation</vt:lpstr>
      <vt:lpstr>Outline of the Presentation </vt:lpstr>
      <vt:lpstr>The EU GHG Inventory: Two submissions</vt:lpstr>
      <vt:lpstr>Monitoring Mechanism Regulation 525/2013 National Inventory Systems [Article 5]</vt:lpstr>
      <vt:lpstr>Monitoring Mechanism Regulation 525/2013 MSs reporting [Article 7]</vt:lpstr>
      <vt:lpstr>Monitoring Mechanism Regulation 525/2013 Union Inventory System [Article 6]</vt:lpstr>
      <vt:lpstr>Who is who in the Union Inventory System</vt:lpstr>
      <vt:lpstr>PowerPoint Presentation</vt:lpstr>
      <vt:lpstr>PowerPoint Presentation</vt:lpstr>
      <vt:lpstr>The QA/QC in the Union Inventory System </vt:lpstr>
      <vt:lpstr>General Responsibilities for QA/QC</vt:lpstr>
      <vt:lpstr>Objectives of the QA/QC Programme</vt:lpstr>
      <vt:lpstr>QC Procedures</vt:lpstr>
      <vt:lpstr>QA Procedures</vt:lpstr>
      <vt:lpstr>Annual Improvement plan</vt:lpstr>
      <vt:lpstr>Documentation &amp; Archiving (1)</vt:lpstr>
      <vt:lpstr>Documentation &amp; Archiving (2) </vt:lpstr>
      <vt:lpstr>Documentation &amp; Archiving (3)</vt:lpstr>
      <vt:lpstr>Schedule for QA/QC procedures: Non-stop!</vt:lpstr>
      <vt:lpstr>Reviews and general conclusions</vt:lpstr>
      <vt:lpstr>Examples of QC procedures performed in EEA (1)</vt:lpstr>
      <vt:lpstr>Examples of QC procedures performed in EEA (2)</vt:lpstr>
      <vt:lpstr>PowerPoint Presentation</vt:lpstr>
      <vt:lpstr>PowerPoint Presentation</vt:lpstr>
      <vt:lpstr>PowerPoint Presentation</vt:lpstr>
      <vt:lpstr>PowerPoint Presentation</vt:lpstr>
      <vt:lpstr>PowerPoint Presentation</vt:lpstr>
      <vt:lpstr>Related EEA products: GHG data viewer (t-2)</vt:lpstr>
      <vt:lpstr>Related EEA products: EU-ETS data viewer  (t-1)</vt:lpstr>
      <vt:lpstr>Related EEA products</vt:lpstr>
      <vt:lpstr>PowerPoint Presentation</vt:lpstr>
      <vt:lpstr>Quality Objectives in the Union National System</vt:lpstr>
    </vt:vector>
  </TitlesOfParts>
  <Company>European Environment Agency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Spyridoula</dc:creator>
  <cp:lastModifiedBy>Davor Vesligaj</cp:lastModifiedBy>
  <cp:revision>70</cp:revision>
  <dcterms:created xsi:type="dcterms:W3CDTF">2014-02-28T12:57:42Z</dcterms:created>
  <dcterms:modified xsi:type="dcterms:W3CDTF">2014-03-05T11:17:54Z</dcterms:modified>
</cp:coreProperties>
</file>