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2"/>
  </p:notesMasterIdLst>
  <p:handoutMasterIdLst>
    <p:handoutMasterId r:id="rId23"/>
  </p:handoutMasterIdLst>
  <p:sldIdLst>
    <p:sldId id="256" r:id="rId3"/>
    <p:sldId id="360" r:id="rId4"/>
    <p:sldId id="411" r:id="rId5"/>
    <p:sldId id="412" r:id="rId6"/>
    <p:sldId id="422" r:id="rId7"/>
    <p:sldId id="413" r:id="rId8"/>
    <p:sldId id="364" r:id="rId9"/>
    <p:sldId id="414" r:id="rId10"/>
    <p:sldId id="415" r:id="rId11"/>
    <p:sldId id="416" r:id="rId12"/>
    <p:sldId id="417" r:id="rId13"/>
    <p:sldId id="418" r:id="rId14"/>
    <p:sldId id="419" r:id="rId15"/>
    <p:sldId id="420" r:id="rId16"/>
    <p:sldId id="421" r:id="rId17"/>
    <p:sldId id="396" r:id="rId18"/>
    <p:sldId id="426" r:id="rId19"/>
    <p:sldId id="423" r:id="rId20"/>
    <p:sldId id="410" r:id="rId21"/>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8000"/>
    <a:srgbClr val="19A31C"/>
    <a:srgbClr val="5EBC00"/>
    <a:srgbClr val="78B428"/>
    <a:srgbClr val="CCFF99"/>
    <a:srgbClr val="C0F737"/>
    <a:srgbClr val="D8FF89"/>
    <a:srgbClr val="FFFFCC"/>
    <a:srgbClr val="E6FF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rednji stil 2 - Isticanj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6912" autoAdjust="0"/>
    <p:restoredTop sz="66626" autoAdjust="0"/>
  </p:normalViewPr>
  <p:slideViewPr>
    <p:cSldViewPr snapToObjects="1">
      <p:cViewPr>
        <p:scale>
          <a:sx n="69" d="100"/>
          <a:sy n="69" d="100"/>
        </p:scale>
        <p:origin x="-924" y="-30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88" d="100"/>
          <a:sy n="88" d="100"/>
        </p:scale>
        <p:origin x="-3870" y="-12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9A8274-2608-4F68-BA32-6C0B975534EE}" type="doc">
      <dgm:prSet loTypeId="urn:microsoft.com/office/officeart/2005/8/layout/process2" loCatId="process" qsTypeId="urn:microsoft.com/office/officeart/2005/8/quickstyle/simple3" qsCatId="simple" csTypeId="urn:microsoft.com/office/officeart/2005/8/colors/accent1_2" csCatId="accent1" phldr="1"/>
      <dgm:spPr/>
      <dgm:t>
        <a:bodyPr/>
        <a:lstStyle/>
        <a:p>
          <a:endParaRPr lang="hr-HR"/>
        </a:p>
      </dgm:t>
    </dgm:pt>
    <dgm:pt modelId="{6591B154-B6B2-47A2-AAD8-B29ADA2B0F77}">
      <dgm:prSet phldrT="[Text]" custT="1"/>
      <dgm:spPr/>
      <dgm:t>
        <a:bodyPr lIns="0"/>
        <a:lstStyle/>
        <a:p>
          <a:pPr algn="l"/>
          <a:r>
            <a:rPr lang="hr-HR" sz="1000" b="1" dirty="0" smtClean="0"/>
            <a:t>CEA</a:t>
          </a:r>
        </a:p>
        <a:p>
          <a:pPr algn="l"/>
          <a:r>
            <a:rPr lang="hr-HR" sz="800" b="1" dirty="0" smtClean="0"/>
            <a:t>* </a:t>
          </a:r>
          <a:r>
            <a:rPr lang="hr-HR" sz="800" b="1" dirty="0" err="1" smtClean="0"/>
            <a:t>Preparation</a:t>
          </a:r>
          <a:r>
            <a:rPr lang="hr-HR" sz="800" b="1" dirty="0" smtClean="0"/>
            <a:t> </a:t>
          </a:r>
          <a:r>
            <a:rPr lang="hr-HR" sz="800" b="1" dirty="0" err="1" smtClean="0"/>
            <a:t>of</a:t>
          </a:r>
          <a:r>
            <a:rPr lang="hr-HR" sz="800" b="1" dirty="0" smtClean="0"/>
            <a:t> NIR</a:t>
          </a:r>
        </a:p>
        <a:p>
          <a:pPr marL="87313" indent="-87313" algn="l"/>
          <a:r>
            <a:rPr lang="hr-HR" sz="800" b="1" dirty="0" smtClean="0"/>
            <a:t>* </a:t>
          </a:r>
          <a:r>
            <a:rPr lang="hr-HR" sz="800" b="1" dirty="0" err="1" smtClean="0"/>
            <a:t>Control</a:t>
          </a:r>
          <a:r>
            <a:rPr lang="hr-HR" sz="800" b="1" dirty="0" smtClean="0"/>
            <a:t> </a:t>
          </a:r>
          <a:r>
            <a:rPr lang="hr-HR" sz="800" b="1" dirty="0" err="1" smtClean="0"/>
            <a:t>of</a:t>
          </a:r>
          <a:r>
            <a:rPr lang="hr-HR" sz="800" b="1" dirty="0" smtClean="0"/>
            <a:t> </a:t>
          </a:r>
          <a:r>
            <a:rPr lang="hr-HR" sz="800" b="1" dirty="0" err="1" smtClean="0"/>
            <a:t>Report</a:t>
          </a:r>
          <a:r>
            <a:rPr lang="hr-HR" sz="800" b="1" dirty="0" smtClean="0"/>
            <a:t> </a:t>
          </a:r>
          <a:r>
            <a:rPr lang="hr-HR" sz="800" b="1" dirty="0" err="1" smtClean="0"/>
            <a:t>Preparation</a:t>
          </a:r>
          <a:endParaRPr lang="hr-HR" sz="800" b="1" dirty="0"/>
        </a:p>
      </dgm:t>
    </dgm:pt>
    <dgm:pt modelId="{89F04A0C-0F7C-46CF-804D-CB0CDE28AD5A}" type="parTrans" cxnId="{9F6E6056-5264-4B0B-A4EB-84DB252BB077}">
      <dgm:prSet/>
      <dgm:spPr/>
      <dgm:t>
        <a:bodyPr/>
        <a:lstStyle/>
        <a:p>
          <a:pPr algn="l"/>
          <a:endParaRPr lang="hr-HR" sz="1000"/>
        </a:p>
      </dgm:t>
    </dgm:pt>
    <dgm:pt modelId="{5AC02EB7-4634-4210-A1D9-E1A4D2268E91}" type="sibTrans" cxnId="{9F6E6056-5264-4B0B-A4EB-84DB252BB077}">
      <dgm:prSet custT="1"/>
      <dgm:spPr/>
      <dgm:t>
        <a:bodyPr/>
        <a:lstStyle/>
        <a:p>
          <a:pPr algn="l"/>
          <a:endParaRPr lang="hr-HR" sz="1000" dirty="0"/>
        </a:p>
      </dgm:t>
    </dgm:pt>
    <dgm:pt modelId="{4855611D-DBFF-4A20-BD31-870CCB7A2D72}">
      <dgm:prSet phldrT="[Text]" custT="1"/>
      <dgm:spPr/>
      <dgm:t>
        <a:bodyPr/>
        <a:lstStyle/>
        <a:p>
          <a:pPr algn="ctr"/>
          <a:r>
            <a:rPr lang="hr-HR" sz="1000" b="1" dirty="0" smtClean="0"/>
            <a:t>EC</a:t>
          </a:r>
          <a:endParaRPr lang="hr-HR" sz="1000" b="1" dirty="0"/>
        </a:p>
      </dgm:t>
    </dgm:pt>
    <dgm:pt modelId="{637ACC1E-59B2-48A6-BD00-F0D4652823B3}" type="sibTrans" cxnId="{76CB3579-90C1-4E45-8D16-C2C8D536E222}">
      <dgm:prSet custT="1"/>
      <dgm:spPr/>
      <dgm:t>
        <a:bodyPr/>
        <a:lstStyle/>
        <a:p>
          <a:pPr algn="l"/>
          <a:endParaRPr lang="hr-HR" sz="1000" dirty="0"/>
        </a:p>
      </dgm:t>
    </dgm:pt>
    <dgm:pt modelId="{4615F4DA-0134-4A1F-A3D3-3B3064B10D43}" type="parTrans" cxnId="{76CB3579-90C1-4E45-8D16-C2C8D536E222}">
      <dgm:prSet/>
      <dgm:spPr/>
      <dgm:t>
        <a:bodyPr/>
        <a:lstStyle/>
        <a:p>
          <a:pPr algn="l"/>
          <a:endParaRPr lang="hr-HR" sz="1000"/>
        </a:p>
      </dgm:t>
    </dgm:pt>
    <dgm:pt modelId="{F8144A65-3974-4A8F-8400-52C6966FFFEA}">
      <dgm:prSet custT="1"/>
      <dgm:spPr/>
      <dgm:t>
        <a:bodyPr/>
        <a:lstStyle/>
        <a:p>
          <a:r>
            <a:rPr lang="hr-HR" sz="1100" b="1" dirty="0" smtClean="0"/>
            <a:t>UNFCCC</a:t>
          </a:r>
          <a:endParaRPr lang="hr-HR" sz="1100" b="1" dirty="0"/>
        </a:p>
      </dgm:t>
    </dgm:pt>
    <dgm:pt modelId="{32444190-D38A-43E8-99C0-C0DAC220C01E}" type="parTrans" cxnId="{734AD0F3-999B-4C87-980B-9CD9406243C1}">
      <dgm:prSet/>
      <dgm:spPr/>
      <dgm:t>
        <a:bodyPr/>
        <a:lstStyle/>
        <a:p>
          <a:endParaRPr lang="hr-HR"/>
        </a:p>
      </dgm:t>
    </dgm:pt>
    <dgm:pt modelId="{AAD6E818-BBA7-40D7-B11C-88D29B60A0C6}" type="sibTrans" cxnId="{734AD0F3-999B-4C87-980B-9CD9406243C1}">
      <dgm:prSet/>
      <dgm:spPr/>
      <dgm:t>
        <a:bodyPr/>
        <a:lstStyle/>
        <a:p>
          <a:endParaRPr lang="hr-HR"/>
        </a:p>
      </dgm:t>
    </dgm:pt>
    <dgm:pt modelId="{CD45EBC6-913E-4686-8606-D39AB7A8B025}">
      <dgm:prSet custT="1"/>
      <dgm:spPr/>
      <dgm:t>
        <a:bodyPr/>
        <a:lstStyle/>
        <a:p>
          <a:pPr algn="l"/>
          <a:r>
            <a:rPr lang="hr-HR" sz="900" b="1" dirty="0" smtClean="0"/>
            <a:t>MENP</a:t>
          </a:r>
        </a:p>
        <a:p>
          <a:pPr marL="87313" indent="-87313" algn="l"/>
          <a:r>
            <a:rPr lang="hr-HR" sz="1000" b="1" dirty="0" smtClean="0"/>
            <a:t>* </a:t>
          </a:r>
          <a:r>
            <a:rPr lang="hr-HR" sz="1000" b="1" dirty="0" err="1" smtClean="0"/>
            <a:t>Managment</a:t>
          </a:r>
          <a:r>
            <a:rPr lang="hr-HR" sz="1000" b="1" dirty="0" smtClean="0"/>
            <a:t> </a:t>
          </a:r>
          <a:r>
            <a:rPr lang="hr-HR" sz="1000" b="1" dirty="0" err="1" smtClean="0"/>
            <a:t>of</a:t>
          </a:r>
          <a:r>
            <a:rPr lang="hr-HR" sz="1000" b="1" dirty="0" smtClean="0"/>
            <a:t> National </a:t>
          </a:r>
          <a:r>
            <a:rPr lang="hr-HR" sz="1000" b="1" dirty="0" err="1" smtClean="0"/>
            <a:t>system</a:t>
          </a:r>
          <a:endParaRPr lang="hr-HR" sz="1000" b="1" dirty="0" smtClean="0"/>
        </a:p>
        <a:p>
          <a:pPr marL="87313" indent="-87313" algn="l"/>
          <a:r>
            <a:rPr lang="hr-HR" sz="1000" b="1" dirty="0" smtClean="0"/>
            <a:t>* </a:t>
          </a:r>
          <a:r>
            <a:rPr lang="hr-HR" sz="1000" b="1" dirty="0" err="1" smtClean="0"/>
            <a:t>Control</a:t>
          </a:r>
          <a:r>
            <a:rPr lang="hr-HR" sz="1000" b="1" dirty="0" smtClean="0"/>
            <a:t> </a:t>
          </a:r>
          <a:r>
            <a:rPr lang="hr-HR" sz="1000" b="1" dirty="0" err="1" smtClean="0"/>
            <a:t>of</a:t>
          </a:r>
          <a:r>
            <a:rPr lang="hr-HR" sz="1000" b="1" dirty="0" smtClean="0"/>
            <a:t> </a:t>
          </a:r>
          <a:r>
            <a:rPr lang="hr-HR" sz="1000" b="1" dirty="0" err="1" smtClean="0"/>
            <a:t>Report</a:t>
          </a:r>
          <a:r>
            <a:rPr lang="hr-HR" sz="1000" b="1" dirty="0" smtClean="0"/>
            <a:t> </a:t>
          </a:r>
          <a:r>
            <a:rPr lang="hr-HR" sz="1000" b="1" dirty="0" err="1" smtClean="0"/>
            <a:t>Preparation</a:t>
          </a:r>
          <a:endParaRPr lang="hr-HR" sz="1000" b="1" dirty="0"/>
        </a:p>
      </dgm:t>
    </dgm:pt>
    <dgm:pt modelId="{482844D1-1A20-4AA6-98E2-BAC67314BF39}" type="sibTrans" cxnId="{88B1EFDB-1C21-4F2F-9DED-21AE20739A0A}">
      <dgm:prSet custT="1"/>
      <dgm:spPr/>
      <dgm:t>
        <a:bodyPr/>
        <a:lstStyle/>
        <a:p>
          <a:pPr algn="l"/>
          <a:endParaRPr lang="hr-HR" sz="1000" dirty="0"/>
        </a:p>
      </dgm:t>
    </dgm:pt>
    <dgm:pt modelId="{2FD9266F-4CEC-4A1F-B8E5-036E65D129A0}" type="parTrans" cxnId="{88B1EFDB-1C21-4F2F-9DED-21AE20739A0A}">
      <dgm:prSet/>
      <dgm:spPr/>
      <dgm:t>
        <a:bodyPr/>
        <a:lstStyle/>
        <a:p>
          <a:pPr algn="l"/>
          <a:endParaRPr lang="hr-HR" sz="1000"/>
        </a:p>
      </dgm:t>
    </dgm:pt>
    <dgm:pt modelId="{D5ECC089-2C35-4608-8D08-D5AD47EE2373}">
      <dgm:prSet custT="1"/>
      <dgm:spPr/>
      <dgm:t>
        <a:bodyPr/>
        <a:lstStyle/>
        <a:p>
          <a:pPr algn="l"/>
          <a:r>
            <a:rPr lang="hr-HR" sz="900" b="1" dirty="0" smtClean="0"/>
            <a:t>COMMITEE</a:t>
          </a:r>
        </a:p>
        <a:p>
          <a:pPr marL="87313" indent="-87313" algn="l"/>
          <a:r>
            <a:rPr lang="hr-HR" sz="1000" b="1" dirty="0" smtClean="0"/>
            <a:t>* </a:t>
          </a:r>
          <a:r>
            <a:rPr lang="hr-HR" sz="1000" b="1" dirty="0" err="1" smtClean="0"/>
            <a:t>Control</a:t>
          </a:r>
          <a:r>
            <a:rPr lang="hr-HR" sz="1000" b="1" dirty="0" smtClean="0"/>
            <a:t> </a:t>
          </a:r>
          <a:r>
            <a:rPr lang="hr-HR" sz="1000" b="1" dirty="0" err="1" smtClean="0"/>
            <a:t>of</a:t>
          </a:r>
          <a:r>
            <a:rPr lang="hr-HR" sz="1000" b="1" dirty="0" smtClean="0"/>
            <a:t> </a:t>
          </a:r>
          <a:r>
            <a:rPr lang="hr-HR" sz="1000" b="1" dirty="0" err="1" smtClean="0"/>
            <a:t>Report</a:t>
          </a:r>
          <a:r>
            <a:rPr lang="hr-HR" sz="1000" b="1" dirty="0" smtClean="0"/>
            <a:t> </a:t>
          </a:r>
          <a:r>
            <a:rPr lang="hr-HR" sz="1000" b="1" dirty="0" err="1" smtClean="0"/>
            <a:t>Preparation</a:t>
          </a:r>
          <a:endParaRPr lang="hr-HR" sz="1000" b="1" dirty="0" smtClean="0"/>
        </a:p>
      </dgm:t>
    </dgm:pt>
    <dgm:pt modelId="{16D1D8F4-7299-4FA5-B714-FF03B50D1FC6}" type="sibTrans" cxnId="{052F37B2-8AF1-4879-9C44-393F95E19212}">
      <dgm:prSet custT="1"/>
      <dgm:spPr/>
      <dgm:t>
        <a:bodyPr/>
        <a:lstStyle/>
        <a:p>
          <a:pPr algn="l"/>
          <a:endParaRPr lang="hr-HR" sz="1000" dirty="0"/>
        </a:p>
      </dgm:t>
    </dgm:pt>
    <dgm:pt modelId="{A9EC0672-CE95-4B3E-ADA3-35765C286AC3}" type="parTrans" cxnId="{052F37B2-8AF1-4879-9C44-393F95E19212}">
      <dgm:prSet/>
      <dgm:spPr/>
      <dgm:t>
        <a:bodyPr/>
        <a:lstStyle/>
        <a:p>
          <a:pPr algn="l"/>
          <a:endParaRPr lang="hr-HR" sz="1000"/>
        </a:p>
      </dgm:t>
    </dgm:pt>
    <dgm:pt modelId="{B5B091BD-5D8F-4BC3-ADEB-384682BCC799}" type="pres">
      <dgm:prSet presAssocID="{D69A8274-2608-4F68-BA32-6C0B975534EE}" presName="linearFlow" presStyleCnt="0">
        <dgm:presLayoutVars>
          <dgm:resizeHandles val="exact"/>
        </dgm:presLayoutVars>
      </dgm:prSet>
      <dgm:spPr/>
      <dgm:t>
        <a:bodyPr/>
        <a:lstStyle/>
        <a:p>
          <a:endParaRPr lang="hr-HR"/>
        </a:p>
      </dgm:t>
    </dgm:pt>
    <dgm:pt modelId="{BCF8F3D4-1D5C-4030-A314-CF7DDEFA1C10}" type="pres">
      <dgm:prSet presAssocID="{6591B154-B6B2-47A2-AAD8-B29ADA2B0F77}" presName="node" presStyleLbl="node1" presStyleIdx="0" presStyleCnt="5" custScaleY="84760">
        <dgm:presLayoutVars>
          <dgm:bulletEnabled val="1"/>
        </dgm:presLayoutVars>
      </dgm:prSet>
      <dgm:spPr/>
      <dgm:t>
        <a:bodyPr/>
        <a:lstStyle/>
        <a:p>
          <a:endParaRPr lang="hr-HR"/>
        </a:p>
      </dgm:t>
    </dgm:pt>
    <dgm:pt modelId="{EB943834-4208-43A4-A009-185685FDD2A9}" type="pres">
      <dgm:prSet presAssocID="{5AC02EB7-4634-4210-A1D9-E1A4D2268E91}" presName="sibTrans" presStyleLbl="sibTrans2D1" presStyleIdx="0" presStyleCnt="4"/>
      <dgm:spPr>
        <a:prstGeom prst="leftRightArrow">
          <a:avLst/>
        </a:prstGeom>
      </dgm:spPr>
      <dgm:t>
        <a:bodyPr/>
        <a:lstStyle/>
        <a:p>
          <a:endParaRPr lang="hr-HR"/>
        </a:p>
      </dgm:t>
    </dgm:pt>
    <dgm:pt modelId="{641B9420-2F28-4FAA-84FE-F76CDEE0E02E}" type="pres">
      <dgm:prSet presAssocID="{5AC02EB7-4634-4210-A1D9-E1A4D2268E91}" presName="connectorText" presStyleLbl="sibTrans2D1" presStyleIdx="0" presStyleCnt="4"/>
      <dgm:spPr/>
      <dgm:t>
        <a:bodyPr/>
        <a:lstStyle/>
        <a:p>
          <a:endParaRPr lang="hr-HR"/>
        </a:p>
      </dgm:t>
    </dgm:pt>
    <dgm:pt modelId="{1D73FFA0-A397-4CCB-B8B2-9A8106D56CF9}" type="pres">
      <dgm:prSet presAssocID="{D5ECC089-2C35-4608-8D08-D5AD47EE2373}" presName="node" presStyleLbl="node1" presStyleIdx="1" presStyleCnt="5" custScaleY="98435">
        <dgm:presLayoutVars>
          <dgm:bulletEnabled val="1"/>
        </dgm:presLayoutVars>
      </dgm:prSet>
      <dgm:spPr/>
      <dgm:t>
        <a:bodyPr/>
        <a:lstStyle/>
        <a:p>
          <a:endParaRPr lang="hr-HR"/>
        </a:p>
      </dgm:t>
    </dgm:pt>
    <dgm:pt modelId="{698A2AEB-64BE-483E-99BF-32A03519995D}" type="pres">
      <dgm:prSet presAssocID="{16D1D8F4-7299-4FA5-B714-FF03B50D1FC6}" presName="sibTrans" presStyleLbl="sibTrans2D1" presStyleIdx="1" presStyleCnt="4"/>
      <dgm:spPr>
        <a:prstGeom prst="leftRightArrow">
          <a:avLst/>
        </a:prstGeom>
      </dgm:spPr>
      <dgm:t>
        <a:bodyPr/>
        <a:lstStyle/>
        <a:p>
          <a:endParaRPr lang="hr-HR"/>
        </a:p>
      </dgm:t>
    </dgm:pt>
    <dgm:pt modelId="{6101F108-5155-4502-83F7-2FAF16581298}" type="pres">
      <dgm:prSet presAssocID="{16D1D8F4-7299-4FA5-B714-FF03B50D1FC6}" presName="connectorText" presStyleLbl="sibTrans2D1" presStyleIdx="1" presStyleCnt="4"/>
      <dgm:spPr/>
      <dgm:t>
        <a:bodyPr/>
        <a:lstStyle/>
        <a:p>
          <a:endParaRPr lang="hr-HR"/>
        </a:p>
      </dgm:t>
    </dgm:pt>
    <dgm:pt modelId="{8C2D69CA-17F5-44FD-BA72-293332952201}" type="pres">
      <dgm:prSet presAssocID="{CD45EBC6-913E-4686-8606-D39AB7A8B025}" presName="node" presStyleLbl="node1" presStyleIdx="2" presStyleCnt="5" custScaleY="175927">
        <dgm:presLayoutVars>
          <dgm:bulletEnabled val="1"/>
        </dgm:presLayoutVars>
      </dgm:prSet>
      <dgm:spPr/>
      <dgm:t>
        <a:bodyPr/>
        <a:lstStyle/>
        <a:p>
          <a:endParaRPr lang="hr-HR"/>
        </a:p>
      </dgm:t>
    </dgm:pt>
    <dgm:pt modelId="{26939970-7672-49E5-B758-B4E09FB7FA15}" type="pres">
      <dgm:prSet presAssocID="{482844D1-1A20-4AA6-98E2-BAC67314BF39}" presName="sibTrans" presStyleLbl="sibTrans2D1" presStyleIdx="2" presStyleCnt="4"/>
      <dgm:spPr>
        <a:prstGeom prst="leftRightArrow">
          <a:avLst/>
        </a:prstGeom>
      </dgm:spPr>
      <dgm:t>
        <a:bodyPr/>
        <a:lstStyle/>
        <a:p>
          <a:endParaRPr lang="hr-HR"/>
        </a:p>
      </dgm:t>
    </dgm:pt>
    <dgm:pt modelId="{10334E13-F21B-427F-B806-380DC0472F2D}" type="pres">
      <dgm:prSet presAssocID="{482844D1-1A20-4AA6-98E2-BAC67314BF39}" presName="connectorText" presStyleLbl="sibTrans2D1" presStyleIdx="2" presStyleCnt="4"/>
      <dgm:spPr/>
      <dgm:t>
        <a:bodyPr/>
        <a:lstStyle/>
        <a:p>
          <a:endParaRPr lang="hr-HR"/>
        </a:p>
      </dgm:t>
    </dgm:pt>
    <dgm:pt modelId="{7E9F4C33-255C-44E6-8BD1-F65060440680}" type="pres">
      <dgm:prSet presAssocID="{4855611D-DBFF-4A20-BD31-870CCB7A2D72}" presName="node" presStyleLbl="node1" presStyleIdx="3" presStyleCnt="5" custScaleY="41343" custLinFactNeighborX="-14286" custLinFactNeighborY="16628">
        <dgm:presLayoutVars>
          <dgm:bulletEnabled val="1"/>
        </dgm:presLayoutVars>
      </dgm:prSet>
      <dgm:spPr/>
      <dgm:t>
        <a:bodyPr/>
        <a:lstStyle/>
        <a:p>
          <a:endParaRPr lang="hr-HR"/>
        </a:p>
      </dgm:t>
    </dgm:pt>
    <dgm:pt modelId="{385C7590-AD2A-4174-86B5-A903110FB45C}" type="pres">
      <dgm:prSet presAssocID="{637ACC1E-59B2-48A6-BD00-F0D4652823B3}" presName="sibTrans" presStyleLbl="sibTrans2D1" presStyleIdx="3" presStyleCnt="4"/>
      <dgm:spPr/>
      <dgm:t>
        <a:bodyPr/>
        <a:lstStyle/>
        <a:p>
          <a:endParaRPr lang="hr-HR"/>
        </a:p>
      </dgm:t>
    </dgm:pt>
    <dgm:pt modelId="{9D0F3E5A-E00C-4B9F-8DE0-5DA80F815410}" type="pres">
      <dgm:prSet presAssocID="{637ACC1E-59B2-48A6-BD00-F0D4652823B3}" presName="connectorText" presStyleLbl="sibTrans2D1" presStyleIdx="3" presStyleCnt="4"/>
      <dgm:spPr/>
      <dgm:t>
        <a:bodyPr/>
        <a:lstStyle/>
        <a:p>
          <a:endParaRPr lang="hr-HR"/>
        </a:p>
      </dgm:t>
    </dgm:pt>
    <dgm:pt modelId="{92C7B9FE-0BF6-4293-8132-639DCC5D0B4C}" type="pres">
      <dgm:prSet presAssocID="{F8144A65-3974-4A8F-8400-52C6966FFFEA}" presName="node" presStyleLbl="node1" presStyleIdx="4" presStyleCnt="5" custScaleY="46602">
        <dgm:presLayoutVars>
          <dgm:bulletEnabled val="1"/>
        </dgm:presLayoutVars>
      </dgm:prSet>
      <dgm:spPr/>
      <dgm:t>
        <a:bodyPr/>
        <a:lstStyle/>
        <a:p>
          <a:endParaRPr lang="hr-HR"/>
        </a:p>
      </dgm:t>
    </dgm:pt>
  </dgm:ptLst>
  <dgm:cxnLst>
    <dgm:cxn modelId="{8BA5831B-622E-4E23-8783-65750A57DC87}" type="presOf" srcId="{637ACC1E-59B2-48A6-BD00-F0D4652823B3}" destId="{385C7590-AD2A-4174-86B5-A903110FB45C}" srcOrd="0" destOrd="0" presId="urn:microsoft.com/office/officeart/2005/8/layout/process2"/>
    <dgm:cxn modelId="{052F37B2-8AF1-4879-9C44-393F95E19212}" srcId="{D69A8274-2608-4F68-BA32-6C0B975534EE}" destId="{D5ECC089-2C35-4608-8D08-D5AD47EE2373}" srcOrd="1" destOrd="0" parTransId="{A9EC0672-CE95-4B3E-ADA3-35765C286AC3}" sibTransId="{16D1D8F4-7299-4FA5-B714-FF03B50D1FC6}"/>
    <dgm:cxn modelId="{02A405EB-A049-42D8-95AF-605AED158656}" type="presOf" srcId="{5AC02EB7-4634-4210-A1D9-E1A4D2268E91}" destId="{641B9420-2F28-4FAA-84FE-F76CDEE0E02E}" srcOrd="1" destOrd="0" presId="urn:microsoft.com/office/officeart/2005/8/layout/process2"/>
    <dgm:cxn modelId="{B4987277-125B-4E62-BA32-6555894552FF}" type="presOf" srcId="{482844D1-1A20-4AA6-98E2-BAC67314BF39}" destId="{26939970-7672-49E5-B758-B4E09FB7FA15}" srcOrd="0" destOrd="0" presId="urn:microsoft.com/office/officeart/2005/8/layout/process2"/>
    <dgm:cxn modelId="{88B1EFDB-1C21-4F2F-9DED-21AE20739A0A}" srcId="{D69A8274-2608-4F68-BA32-6C0B975534EE}" destId="{CD45EBC6-913E-4686-8606-D39AB7A8B025}" srcOrd="2" destOrd="0" parTransId="{2FD9266F-4CEC-4A1F-B8E5-036E65D129A0}" sibTransId="{482844D1-1A20-4AA6-98E2-BAC67314BF39}"/>
    <dgm:cxn modelId="{B3793B54-0F6A-40F5-B442-15D9CB6F9B2C}" type="presOf" srcId="{16D1D8F4-7299-4FA5-B714-FF03B50D1FC6}" destId="{6101F108-5155-4502-83F7-2FAF16581298}" srcOrd="1" destOrd="0" presId="urn:microsoft.com/office/officeart/2005/8/layout/process2"/>
    <dgm:cxn modelId="{9F6E6056-5264-4B0B-A4EB-84DB252BB077}" srcId="{D69A8274-2608-4F68-BA32-6C0B975534EE}" destId="{6591B154-B6B2-47A2-AAD8-B29ADA2B0F77}" srcOrd="0" destOrd="0" parTransId="{89F04A0C-0F7C-46CF-804D-CB0CDE28AD5A}" sibTransId="{5AC02EB7-4634-4210-A1D9-E1A4D2268E91}"/>
    <dgm:cxn modelId="{C07D891D-4CF2-4E6F-AB04-FA877380A19D}" type="presOf" srcId="{6591B154-B6B2-47A2-AAD8-B29ADA2B0F77}" destId="{BCF8F3D4-1D5C-4030-A314-CF7DDEFA1C10}" srcOrd="0" destOrd="0" presId="urn:microsoft.com/office/officeart/2005/8/layout/process2"/>
    <dgm:cxn modelId="{B1D96013-F92B-44DC-9883-E617F90A6917}" type="presOf" srcId="{D69A8274-2608-4F68-BA32-6C0B975534EE}" destId="{B5B091BD-5D8F-4BC3-ADEB-384682BCC799}" srcOrd="0" destOrd="0" presId="urn:microsoft.com/office/officeart/2005/8/layout/process2"/>
    <dgm:cxn modelId="{76CB3579-90C1-4E45-8D16-C2C8D536E222}" srcId="{D69A8274-2608-4F68-BA32-6C0B975534EE}" destId="{4855611D-DBFF-4A20-BD31-870CCB7A2D72}" srcOrd="3" destOrd="0" parTransId="{4615F4DA-0134-4A1F-A3D3-3B3064B10D43}" sibTransId="{637ACC1E-59B2-48A6-BD00-F0D4652823B3}"/>
    <dgm:cxn modelId="{98868D49-097B-44E1-9766-2D2EBC29AF6B}" type="presOf" srcId="{16D1D8F4-7299-4FA5-B714-FF03B50D1FC6}" destId="{698A2AEB-64BE-483E-99BF-32A03519995D}" srcOrd="0" destOrd="0" presId="urn:microsoft.com/office/officeart/2005/8/layout/process2"/>
    <dgm:cxn modelId="{02BB20FE-4C68-48E4-A8CB-ACDEECE58A83}" type="presOf" srcId="{482844D1-1A20-4AA6-98E2-BAC67314BF39}" destId="{10334E13-F21B-427F-B806-380DC0472F2D}" srcOrd="1" destOrd="0" presId="urn:microsoft.com/office/officeart/2005/8/layout/process2"/>
    <dgm:cxn modelId="{734AD0F3-999B-4C87-980B-9CD9406243C1}" srcId="{D69A8274-2608-4F68-BA32-6C0B975534EE}" destId="{F8144A65-3974-4A8F-8400-52C6966FFFEA}" srcOrd="4" destOrd="0" parTransId="{32444190-D38A-43E8-99C0-C0DAC220C01E}" sibTransId="{AAD6E818-BBA7-40D7-B11C-88D29B60A0C6}"/>
    <dgm:cxn modelId="{70A65019-6D19-453F-A866-BC281E91D855}" type="presOf" srcId="{637ACC1E-59B2-48A6-BD00-F0D4652823B3}" destId="{9D0F3E5A-E00C-4B9F-8DE0-5DA80F815410}" srcOrd="1" destOrd="0" presId="urn:microsoft.com/office/officeart/2005/8/layout/process2"/>
    <dgm:cxn modelId="{69D40B4E-419D-4F71-AEB1-5B798926C1F4}" type="presOf" srcId="{D5ECC089-2C35-4608-8D08-D5AD47EE2373}" destId="{1D73FFA0-A397-4CCB-B8B2-9A8106D56CF9}" srcOrd="0" destOrd="0" presId="urn:microsoft.com/office/officeart/2005/8/layout/process2"/>
    <dgm:cxn modelId="{FE9530DD-B7FB-4805-93A4-04379B7202C3}" type="presOf" srcId="{4855611D-DBFF-4A20-BD31-870CCB7A2D72}" destId="{7E9F4C33-255C-44E6-8BD1-F65060440680}" srcOrd="0" destOrd="0" presId="urn:microsoft.com/office/officeart/2005/8/layout/process2"/>
    <dgm:cxn modelId="{90DBFCA1-1E7B-4E4A-AE60-E355AFAB7D75}" type="presOf" srcId="{F8144A65-3974-4A8F-8400-52C6966FFFEA}" destId="{92C7B9FE-0BF6-4293-8132-639DCC5D0B4C}" srcOrd="0" destOrd="0" presId="urn:microsoft.com/office/officeart/2005/8/layout/process2"/>
    <dgm:cxn modelId="{56F768F1-5C25-4B8E-9D54-9AC9C9462AAB}" type="presOf" srcId="{CD45EBC6-913E-4686-8606-D39AB7A8B025}" destId="{8C2D69CA-17F5-44FD-BA72-293332952201}" srcOrd="0" destOrd="0" presId="urn:microsoft.com/office/officeart/2005/8/layout/process2"/>
    <dgm:cxn modelId="{24CAD0C2-163D-4B6B-9994-EF0581AA3133}" type="presOf" srcId="{5AC02EB7-4634-4210-A1D9-E1A4D2268E91}" destId="{EB943834-4208-43A4-A009-185685FDD2A9}" srcOrd="0" destOrd="0" presId="urn:microsoft.com/office/officeart/2005/8/layout/process2"/>
    <dgm:cxn modelId="{2159A138-1467-4F83-A7CC-1B824913E985}" type="presParOf" srcId="{B5B091BD-5D8F-4BC3-ADEB-384682BCC799}" destId="{BCF8F3D4-1D5C-4030-A314-CF7DDEFA1C10}" srcOrd="0" destOrd="0" presId="urn:microsoft.com/office/officeart/2005/8/layout/process2"/>
    <dgm:cxn modelId="{BD7ED20E-986B-4C0A-AA5B-9B02331DE00E}" type="presParOf" srcId="{B5B091BD-5D8F-4BC3-ADEB-384682BCC799}" destId="{EB943834-4208-43A4-A009-185685FDD2A9}" srcOrd="1" destOrd="0" presId="urn:microsoft.com/office/officeart/2005/8/layout/process2"/>
    <dgm:cxn modelId="{F7C48A2A-34D1-4211-908E-A9B1F1F71F9B}" type="presParOf" srcId="{EB943834-4208-43A4-A009-185685FDD2A9}" destId="{641B9420-2F28-4FAA-84FE-F76CDEE0E02E}" srcOrd="0" destOrd="0" presId="urn:microsoft.com/office/officeart/2005/8/layout/process2"/>
    <dgm:cxn modelId="{A438A127-24F8-4EAB-916C-92D605E71C15}" type="presParOf" srcId="{B5B091BD-5D8F-4BC3-ADEB-384682BCC799}" destId="{1D73FFA0-A397-4CCB-B8B2-9A8106D56CF9}" srcOrd="2" destOrd="0" presId="urn:microsoft.com/office/officeart/2005/8/layout/process2"/>
    <dgm:cxn modelId="{24A69323-5130-4AF7-A73D-3BF31F97E005}" type="presParOf" srcId="{B5B091BD-5D8F-4BC3-ADEB-384682BCC799}" destId="{698A2AEB-64BE-483E-99BF-32A03519995D}" srcOrd="3" destOrd="0" presId="urn:microsoft.com/office/officeart/2005/8/layout/process2"/>
    <dgm:cxn modelId="{342E8C14-715B-492A-B4EB-D7F5A34A21B8}" type="presParOf" srcId="{698A2AEB-64BE-483E-99BF-32A03519995D}" destId="{6101F108-5155-4502-83F7-2FAF16581298}" srcOrd="0" destOrd="0" presId="urn:microsoft.com/office/officeart/2005/8/layout/process2"/>
    <dgm:cxn modelId="{20C3A633-8CFE-4228-8342-B7C0E731BF29}" type="presParOf" srcId="{B5B091BD-5D8F-4BC3-ADEB-384682BCC799}" destId="{8C2D69CA-17F5-44FD-BA72-293332952201}" srcOrd="4" destOrd="0" presId="urn:microsoft.com/office/officeart/2005/8/layout/process2"/>
    <dgm:cxn modelId="{8CD85821-BFD2-4F76-BEF6-BA06C980D99D}" type="presParOf" srcId="{B5B091BD-5D8F-4BC3-ADEB-384682BCC799}" destId="{26939970-7672-49E5-B758-B4E09FB7FA15}" srcOrd="5" destOrd="0" presId="urn:microsoft.com/office/officeart/2005/8/layout/process2"/>
    <dgm:cxn modelId="{E743CFF4-C195-4289-B585-3A5F7BEC0A92}" type="presParOf" srcId="{26939970-7672-49E5-B758-B4E09FB7FA15}" destId="{10334E13-F21B-427F-B806-380DC0472F2D}" srcOrd="0" destOrd="0" presId="urn:microsoft.com/office/officeart/2005/8/layout/process2"/>
    <dgm:cxn modelId="{ED6F9165-9D88-4DF8-82E5-6FF9E0D2D1B0}" type="presParOf" srcId="{B5B091BD-5D8F-4BC3-ADEB-384682BCC799}" destId="{7E9F4C33-255C-44E6-8BD1-F65060440680}" srcOrd="6" destOrd="0" presId="urn:microsoft.com/office/officeart/2005/8/layout/process2"/>
    <dgm:cxn modelId="{24874AAD-E032-4106-8118-54A5B170C2CE}" type="presParOf" srcId="{B5B091BD-5D8F-4BC3-ADEB-384682BCC799}" destId="{385C7590-AD2A-4174-86B5-A903110FB45C}" srcOrd="7" destOrd="0" presId="urn:microsoft.com/office/officeart/2005/8/layout/process2"/>
    <dgm:cxn modelId="{B690EFA4-8D4E-4126-9410-C9BDB32A84C3}" type="presParOf" srcId="{385C7590-AD2A-4174-86B5-A903110FB45C}" destId="{9D0F3E5A-E00C-4B9F-8DE0-5DA80F815410}" srcOrd="0" destOrd="0" presId="urn:microsoft.com/office/officeart/2005/8/layout/process2"/>
    <dgm:cxn modelId="{C6BB7DD3-7F59-4FFC-A4B4-5EECA3BA2ADD}" type="presParOf" srcId="{B5B091BD-5D8F-4BC3-ADEB-384682BCC799}" destId="{92C7B9FE-0BF6-4293-8132-639DCC5D0B4C}" srcOrd="8"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F8F3D4-1D5C-4030-A314-CF7DDEFA1C10}">
      <dsp:nvSpPr>
        <dsp:cNvPr id="0" name=""/>
        <dsp:cNvSpPr/>
      </dsp:nvSpPr>
      <dsp:spPr>
        <a:xfrm>
          <a:off x="0" y="2193"/>
          <a:ext cx="1066800" cy="57835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38100" rIns="38100" bIns="38100" numCol="1" spcCol="1270" anchor="ctr" anchorCtr="0">
          <a:noAutofit/>
        </a:bodyPr>
        <a:lstStyle/>
        <a:p>
          <a:pPr lvl="0" algn="l" defTabSz="444500">
            <a:lnSpc>
              <a:spcPct val="90000"/>
            </a:lnSpc>
            <a:spcBef>
              <a:spcPct val="0"/>
            </a:spcBef>
            <a:spcAft>
              <a:spcPct val="35000"/>
            </a:spcAft>
          </a:pPr>
          <a:r>
            <a:rPr lang="hr-HR" sz="1000" b="1" kern="1200" dirty="0" smtClean="0"/>
            <a:t>CEA</a:t>
          </a:r>
        </a:p>
        <a:p>
          <a:pPr lvl="0" algn="l" defTabSz="444500">
            <a:lnSpc>
              <a:spcPct val="90000"/>
            </a:lnSpc>
            <a:spcBef>
              <a:spcPct val="0"/>
            </a:spcBef>
            <a:spcAft>
              <a:spcPct val="35000"/>
            </a:spcAft>
          </a:pPr>
          <a:r>
            <a:rPr lang="hr-HR" sz="800" b="1" kern="1200" dirty="0" smtClean="0"/>
            <a:t>* </a:t>
          </a:r>
          <a:r>
            <a:rPr lang="hr-HR" sz="800" b="1" kern="1200" dirty="0" err="1" smtClean="0"/>
            <a:t>Preparation</a:t>
          </a:r>
          <a:r>
            <a:rPr lang="hr-HR" sz="800" b="1" kern="1200" dirty="0" smtClean="0"/>
            <a:t> </a:t>
          </a:r>
          <a:r>
            <a:rPr lang="hr-HR" sz="800" b="1" kern="1200" dirty="0" err="1" smtClean="0"/>
            <a:t>of</a:t>
          </a:r>
          <a:r>
            <a:rPr lang="hr-HR" sz="800" b="1" kern="1200" dirty="0" smtClean="0"/>
            <a:t> NIR</a:t>
          </a:r>
        </a:p>
        <a:p>
          <a:pPr marL="87313" lvl="0" indent="-87313" algn="l" defTabSz="444500">
            <a:lnSpc>
              <a:spcPct val="90000"/>
            </a:lnSpc>
            <a:spcBef>
              <a:spcPct val="0"/>
            </a:spcBef>
            <a:spcAft>
              <a:spcPct val="35000"/>
            </a:spcAft>
          </a:pPr>
          <a:r>
            <a:rPr lang="hr-HR" sz="800" b="1" kern="1200" dirty="0" smtClean="0"/>
            <a:t>* </a:t>
          </a:r>
          <a:r>
            <a:rPr lang="hr-HR" sz="800" b="1" kern="1200" dirty="0" err="1" smtClean="0"/>
            <a:t>Control</a:t>
          </a:r>
          <a:r>
            <a:rPr lang="hr-HR" sz="800" b="1" kern="1200" dirty="0" smtClean="0"/>
            <a:t> </a:t>
          </a:r>
          <a:r>
            <a:rPr lang="hr-HR" sz="800" b="1" kern="1200" dirty="0" err="1" smtClean="0"/>
            <a:t>of</a:t>
          </a:r>
          <a:r>
            <a:rPr lang="hr-HR" sz="800" b="1" kern="1200" dirty="0" smtClean="0"/>
            <a:t> </a:t>
          </a:r>
          <a:r>
            <a:rPr lang="hr-HR" sz="800" b="1" kern="1200" dirty="0" err="1" smtClean="0"/>
            <a:t>Report</a:t>
          </a:r>
          <a:r>
            <a:rPr lang="hr-HR" sz="800" b="1" kern="1200" dirty="0" smtClean="0"/>
            <a:t> </a:t>
          </a:r>
          <a:r>
            <a:rPr lang="hr-HR" sz="800" b="1" kern="1200" dirty="0" err="1" smtClean="0"/>
            <a:t>Preparation</a:t>
          </a:r>
          <a:endParaRPr lang="hr-HR" sz="800" b="1" kern="1200" dirty="0"/>
        </a:p>
      </dsp:txBody>
      <dsp:txXfrm>
        <a:off x="16939" y="19132"/>
        <a:ext cx="1032922" cy="544475"/>
      </dsp:txXfrm>
    </dsp:sp>
    <dsp:sp modelId="{EB943834-4208-43A4-A009-185685FDD2A9}">
      <dsp:nvSpPr>
        <dsp:cNvPr id="0" name=""/>
        <dsp:cNvSpPr/>
      </dsp:nvSpPr>
      <dsp:spPr>
        <a:xfrm rot="5400000">
          <a:off x="405460" y="597605"/>
          <a:ext cx="255878" cy="307054"/>
        </a:xfrm>
        <a:prstGeom prst="leftRightArrow">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l" defTabSz="444500">
            <a:lnSpc>
              <a:spcPct val="90000"/>
            </a:lnSpc>
            <a:spcBef>
              <a:spcPct val="0"/>
            </a:spcBef>
            <a:spcAft>
              <a:spcPct val="35000"/>
            </a:spcAft>
          </a:pPr>
          <a:endParaRPr lang="hr-HR" sz="1000" kern="1200" dirty="0"/>
        </a:p>
      </dsp:txBody>
      <dsp:txXfrm rot="-5400000">
        <a:off x="441284" y="623193"/>
        <a:ext cx="184232" cy="179115"/>
      </dsp:txXfrm>
    </dsp:sp>
    <dsp:sp modelId="{1D73FFA0-A397-4CCB-B8B2-9A8106D56CF9}">
      <dsp:nvSpPr>
        <dsp:cNvPr id="0" name=""/>
        <dsp:cNvSpPr/>
      </dsp:nvSpPr>
      <dsp:spPr>
        <a:xfrm>
          <a:off x="0" y="921718"/>
          <a:ext cx="1066800" cy="67166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l" defTabSz="400050">
            <a:lnSpc>
              <a:spcPct val="90000"/>
            </a:lnSpc>
            <a:spcBef>
              <a:spcPct val="0"/>
            </a:spcBef>
            <a:spcAft>
              <a:spcPct val="35000"/>
            </a:spcAft>
          </a:pPr>
          <a:r>
            <a:rPr lang="hr-HR" sz="900" b="1" kern="1200" dirty="0" smtClean="0"/>
            <a:t>COMMITEE</a:t>
          </a:r>
        </a:p>
        <a:p>
          <a:pPr marL="87313" lvl="0" indent="-87313" algn="l" defTabSz="400050">
            <a:lnSpc>
              <a:spcPct val="90000"/>
            </a:lnSpc>
            <a:spcBef>
              <a:spcPct val="0"/>
            </a:spcBef>
            <a:spcAft>
              <a:spcPct val="35000"/>
            </a:spcAft>
          </a:pPr>
          <a:r>
            <a:rPr lang="hr-HR" sz="1000" b="1" kern="1200" dirty="0" smtClean="0"/>
            <a:t>* </a:t>
          </a:r>
          <a:r>
            <a:rPr lang="hr-HR" sz="1000" b="1" kern="1200" dirty="0" err="1" smtClean="0"/>
            <a:t>Control</a:t>
          </a:r>
          <a:r>
            <a:rPr lang="hr-HR" sz="1000" b="1" kern="1200" dirty="0" smtClean="0"/>
            <a:t> </a:t>
          </a:r>
          <a:r>
            <a:rPr lang="hr-HR" sz="1000" b="1" kern="1200" dirty="0" err="1" smtClean="0"/>
            <a:t>of</a:t>
          </a:r>
          <a:r>
            <a:rPr lang="hr-HR" sz="1000" b="1" kern="1200" dirty="0" smtClean="0"/>
            <a:t> </a:t>
          </a:r>
          <a:r>
            <a:rPr lang="hr-HR" sz="1000" b="1" kern="1200" dirty="0" err="1" smtClean="0"/>
            <a:t>Report</a:t>
          </a:r>
          <a:r>
            <a:rPr lang="hr-HR" sz="1000" b="1" kern="1200" dirty="0" smtClean="0"/>
            <a:t> </a:t>
          </a:r>
          <a:r>
            <a:rPr lang="hr-HR" sz="1000" b="1" kern="1200" dirty="0" err="1" smtClean="0"/>
            <a:t>Preparation</a:t>
          </a:r>
          <a:endParaRPr lang="hr-HR" sz="1000" b="1" kern="1200" dirty="0" smtClean="0"/>
        </a:p>
      </dsp:txBody>
      <dsp:txXfrm>
        <a:off x="19672" y="941390"/>
        <a:ext cx="1027456" cy="632319"/>
      </dsp:txXfrm>
    </dsp:sp>
    <dsp:sp modelId="{698A2AEB-64BE-483E-99BF-32A03519995D}">
      <dsp:nvSpPr>
        <dsp:cNvPr id="0" name=""/>
        <dsp:cNvSpPr/>
      </dsp:nvSpPr>
      <dsp:spPr>
        <a:xfrm rot="5400000">
          <a:off x="405460" y="1610440"/>
          <a:ext cx="255878" cy="307054"/>
        </a:xfrm>
        <a:prstGeom prst="leftRightArrow">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l" defTabSz="444500">
            <a:lnSpc>
              <a:spcPct val="90000"/>
            </a:lnSpc>
            <a:spcBef>
              <a:spcPct val="0"/>
            </a:spcBef>
            <a:spcAft>
              <a:spcPct val="35000"/>
            </a:spcAft>
          </a:pPr>
          <a:endParaRPr lang="hr-HR" sz="1000" kern="1200" dirty="0"/>
        </a:p>
      </dsp:txBody>
      <dsp:txXfrm rot="-5400000">
        <a:off x="441284" y="1636028"/>
        <a:ext cx="184232" cy="179115"/>
      </dsp:txXfrm>
    </dsp:sp>
    <dsp:sp modelId="{8C2D69CA-17F5-44FD-BA72-293332952201}">
      <dsp:nvSpPr>
        <dsp:cNvPr id="0" name=""/>
        <dsp:cNvSpPr/>
      </dsp:nvSpPr>
      <dsp:spPr>
        <a:xfrm>
          <a:off x="0" y="1934553"/>
          <a:ext cx="1066800" cy="120042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l" defTabSz="400050">
            <a:lnSpc>
              <a:spcPct val="90000"/>
            </a:lnSpc>
            <a:spcBef>
              <a:spcPct val="0"/>
            </a:spcBef>
            <a:spcAft>
              <a:spcPct val="35000"/>
            </a:spcAft>
          </a:pPr>
          <a:r>
            <a:rPr lang="hr-HR" sz="900" b="1" kern="1200" dirty="0" smtClean="0"/>
            <a:t>MENP</a:t>
          </a:r>
        </a:p>
        <a:p>
          <a:pPr marL="87313" lvl="0" indent="-87313" algn="l" defTabSz="400050">
            <a:lnSpc>
              <a:spcPct val="90000"/>
            </a:lnSpc>
            <a:spcBef>
              <a:spcPct val="0"/>
            </a:spcBef>
            <a:spcAft>
              <a:spcPct val="35000"/>
            </a:spcAft>
          </a:pPr>
          <a:r>
            <a:rPr lang="hr-HR" sz="1000" b="1" kern="1200" dirty="0" smtClean="0"/>
            <a:t>* </a:t>
          </a:r>
          <a:r>
            <a:rPr lang="hr-HR" sz="1000" b="1" kern="1200" dirty="0" err="1" smtClean="0"/>
            <a:t>Managment</a:t>
          </a:r>
          <a:r>
            <a:rPr lang="hr-HR" sz="1000" b="1" kern="1200" dirty="0" smtClean="0"/>
            <a:t> </a:t>
          </a:r>
          <a:r>
            <a:rPr lang="hr-HR" sz="1000" b="1" kern="1200" dirty="0" err="1" smtClean="0"/>
            <a:t>of</a:t>
          </a:r>
          <a:r>
            <a:rPr lang="hr-HR" sz="1000" b="1" kern="1200" dirty="0" smtClean="0"/>
            <a:t> National </a:t>
          </a:r>
          <a:r>
            <a:rPr lang="hr-HR" sz="1000" b="1" kern="1200" dirty="0" err="1" smtClean="0"/>
            <a:t>system</a:t>
          </a:r>
          <a:endParaRPr lang="hr-HR" sz="1000" b="1" kern="1200" dirty="0" smtClean="0"/>
        </a:p>
        <a:p>
          <a:pPr marL="87313" lvl="0" indent="-87313" algn="l" defTabSz="400050">
            <a:lnSpc>
              <a:spcPct val="90000"/>
            </a:lnSpc>
            <a:spcBef>
              <a:spcPct val="0"/>
            </a:spcBef>
            <a:spcAft>
              <a:spcPct val="35000"/>
            </a:spcAft>
          </a:pPr>
          <a:r>
            <a:rPr lang="hr-HR" sz="1000" b="1" kern="1200" dirty="0" smtClean="0"/>
            <a:t>* </a:t>
          </a:r>
          <a:r>
            <a:rPr lang="hr-HR" sz="1000" b="1" kern="1200" dirty="0" err="1" smtClean="0"/>
            <a:t>Control</a:t>
          </a:r>
          <a:r>
            <a:rPr lang="hr-HR" sz="1000" b="1" kern="1200" dirty="0" smtClean="0"/>
            <a:t> </a:t>
          </a:r>
          <a:r>
            <a:rPr lang="hr-HR" sz="1000" b="1" kern="1200" dirty="0" err="1" smtClean="0"/>
            <a:t>of</a:t>
          </a:r>
          <a:r>
            <a:rPr lang="hr-HR" sz="1000" b="1" kern="1200" dirty="0" smtClean="0"/>
            <a:t> </a:t>
          </a:r>
          <a:r>
            <a:rPr lang="hr-HR" sz="1000" b="1" kern="1200" dirty="0" err="1" smtClean="0"/>
            <a:t>Report</a:t>
          </a:r>
          <a:r>
            <a:rPr lang="hr-HR" sz="1000" b="1" kern="1200" dirty="0" smtClean="0"/>
            <a:t> </a:t>
          </a:r>
          <a:r>
            <a:rPr lang="hr-HR" sz="1000" b="1" kern="1200" dirty="0" err="1" smtClean="0"/>
            <a:t>Preparation</a:t>
          </a:r>
          <a:endParaRPr lang="hr-HR" sz="1000" b="1" kern="1200" dirty="0"/>
        </a:p>
      </dsp:txBody>
      <dsp:txXfrm>
        <a:off x="31246" y="1965799"/>
        <a:ext cx="1004308" cy="1137932"/>
      </dsp:txXfrm>
    </dsp:sp>
    <dsp:sp modelId="{26939970-7672-49E5-B758-B4E09FB7FA15}">
      <dsp:nvSpPr>
        <dsp:cNvPr id="0" name=""/>
        <dsp:cNvSpPr/>
      </dsp:nvSpPr>
      <dsp:spPr>
        <a:xfrm rot="5400000">
          <a:off x="384187" y="3180401"/>
          <a:ext cx="298425" cy="307054"/>
        </a:xfrm>
        <a:prstGeom prst="leftRightArrow">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l" defTabSz="444500">
            <a:lnSpc>
              <a:spcPct val="90000"/>
            </a:lnSpc>
            <a:spcBef>
              <a:spcPct val="0"/>
            </a:spcBef>
            <a:spcAft>
              <a:spcPct val="35000"/>
            </a:spcAft>
          </a:pPr>
          <a:endParaRPr lang="hr-HR" sz="1000" kern="1200" dirty="0"/>
        </a:p>
      </dsp:txBody>
      <dsp:txXfrm rot="-5400000">
        <a:off x="441284" y="3184716"/>
        <a:ext cx="184232" cy="208898"/>
      </dsp:txXfrm>
    </dsp:sp>
    <dsp:sp modelId="{7E9F4C33-255C-44E6-8BD1-F65060440680}">
      <dsp:nvSpPr>
        <dsp:cNvPr id="0" name=""/>
        <dsp:cNvSpPr/>
      </dsp:nvSpPr>
      <dsp:spPr>
        <a:xfrm>
          <a:off x="0" y="3532879"/>
          <a:ext cx="1066800" cy="28210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hr-HR" sz="1000" b="1" kern="1200" dirty="0" smtClean="0"/>
            <a:t>EC</a:t>
          </a:r>
          <a:endParaRPr lang="hr-HR" sz="1000" b="1" kern="1200" dirty="0"/>
        </a:p>
      </dsp:txBody>
      <dsp:txXfrm>
        <a:off x="8262" y="3541141"/>
        <a:ext cx="1050276" cy="265576"/>
      </dsp:txXfrm>
    </dsp:sp>
    <dsp:sp modelId="{385C7590-AD2A-4174-86B5-A903110FB45C}">
      <dsp:nvSpPr>
        <dsp:cNvPr id="0" name=""/>
        <dsp:cNvSpPr/>
      </dsp:nvSpPr>
      <dsp:spPr>
        <a:xfrm rot="5400000">
          <a:off x="426734" y="3803673"/>
          <a:ext cx="213330" cy="307054"/>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l" defTabSz="444500">
            <a:lnSpc>
              <a:spcPct val="90000"/>
            </a:lnSpc>
            <a:spcBef>
              <a:spcPct val="0"/>
            </a:spcBef>
            <a:spcAft>
              <a:spcPct val="35000"/>
            </a:spcAft>
          </a:pPr>
          <a:endParaRPr lang="hr-HR" sz="1000" kern="1200" dirty="0"/>
        </a:p>
      </dsp:txBody>
      <dsp:txXfrm rot="-5400000">
        <a:off x="441284" y="3850535"/>
        <a:ext cx="184232" cy="149331"/>
      </dsp:txXfrm>
    </dsp:sp>
    <dsp:sp modelId="{92C7B9FE-0BF6-4293-8132-639DCC5D0B4C}">
      <dsp:nvSpPr>
        <dsp:cNvPr id="0" name=""/>
        <dsp:cNvSpPr/>
      </dsp:nvSpPr>
      <dsp:spPr>
        <a:xfrm>
          <a:off x="0" y="4099421"/>
          <a:ext cx="1066800" cy="317985"/>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hr-HR" sz="1100" b="1" kern="1200" dirty="0" smtClean="0"/>
            <a:t>UNFCCC</a:t>
          </a:r>
          <a:endParaRPr lang="hr-HR" sz="1100" b="1" kern="1200" dirty="0"/>
        </a:p>
      </dsp:txBody>
      <dsp:txXfrm>
        <a:off x="9313" y="4108734"/>
        <a:ext cx="1048174" cy="299359"/>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3F2D2BDF-50CF-4DA7-A739-BFF10418D413}" type="datetimeFigureOut">
              <a:rPr lang="hr-HR" smtClean="0"/>
              <a:pPr/>
              <a:t>5.3.2014.</a:t>
            </a:fld>
            <a:endParaRPr lang="hr-HR"/>
          </a:p>
        </p:txBody>
      </p:sp>
      <p:sp>
        <p:nvSpPr>
          <p:cNvPr id="4" name="Rezervirano mjesto podnožja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hr-HR"/>
          </a:p>
        </p:txBody>
      </p:sp>
      <p:sp>
        <p:nvSpPr>
          <p:cNvPr id="5" name="Rezervirano mjesto broja slajda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B2D0F62F-E245-47F0-B059-A5D7733AA745}" type="slidenum">
              <a:rPr lang="hr-HR" smtClean="0"/>
              <a:pPr/>
              <a:t>‹#›</a:t>
            </a:fld>
            <a:endParaRPr lang="hr-HR"/>
          </a:p>
        </p:txBody>
      </p:sp>
    </p:spTree>
    <p:extLst>
      <p:ext uri="{BB962C8B-B14F-4D97-AF65-F5344CB8AC3E}">
        <p14:creationId xmlns:p14="http://schemas.microsoft.com/office/powerpoint/2010/main" val="3634893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0786FEEF-DDD5-4167-8912-D8BC166ECA79}" type="datetimeFigureOut">
              <a:rPr lang="hr-HR" smtClean="0"/>
              <a:pPr/>
              <a:t>5.3.2014.</a:t>
            </a:fld>
            <a:endParaRPr lang="hr-HR"/>
          </a:p>
        </p:txBody>
      </p:sp>
      <p:sp>
        <p:nvSpPr>
          <p:cNvPr id="4" name="Rezervirano mjesto slike slajda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6" name="Rezervirano mjesto podnožja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06D1E282-BAB1-418A-A0CE-37C554B8C91D}" type="slidenum">
              <a:rPr lang="hr-HR" smtClean="0"/>
              <a:pPr/>
              <a:t>‹#›</a:t>
            </a:fld>
            <a:endParaRPr lang="hr-HR"/>
          </a:p>
        </p:txBody>
      </p:sp>
    </p:spTree>
    <p:extLst>
      <p:ext uri="{BB962C8B-B14F-4D97-AF65-F5344CB8AC3E}">
        <p14:creationId xmlns:p14="http://schemas.microsoft.com/office/powerpoint/2010/main" val="4232713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sz="quarter" idx="10"/>
          </p:nvPr>
        </p:nvSpPr>
        <p:spPr/>
        <p:txBody>
          <a:bodyPr/>
          <a:lstStyle/>
          <a:p>
            <a:fld id="{06D1E282-BAB1-418A-A0CE-37C554B8C91D}" type="slidenum">
              <a:rPr lang="hr-HR" smtClean="0"/>
              <a:pPr/>
              <a:t>1</a:t>
            </a:fld>
            <a:endParaRPr lang="hr-HR" dirty="0"/>
          </a:p>
        </p:txBody>
      </p:sp>
    </p:spTree>
    <p:extLst>
      <p:ext uri="{BB962C8B-B14F-4D97-AF65-F5344CB8AC3E}">
        <p14:creationId xmlns:p14="http://schemas.microsoft.com/office/powerpoint/2010/main" val="17180076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zervirano mjesto slike slajda 1"/>
          <p:cNvSpPr>
            <a:spLocks noGrp="1" noRot="1" noChangeAspect="1" noTextEdit="1"/>
          </p:cNvSpPr>
          <p:nvPr>
            <p:ph type="sldImg"/>
          </p:nvPr>
        </p:nvSpPr>
        <p:spPr>
          <a:ln/>
        </p:spPr>
      </p:sp>
      <p:sp>
        <p:nvSpPr>
          <p:cNvPr id="20483" name="Rezervirano mjesto bilježaka 2"/>
          <p:cNvSpPr>
            <a:spLocks noGrp="1"/>
          </p:cNvSpPr>
          <p:nvPr>
            <p:ph type="body" idx="1"/>
          </p:nvPr>
        </p:nvSpPr>
        <p:spPr>
          <a:noFill/>
        </p:spPr>
        <p:txBody>
          <a:bodyPr/>
          <a:lstStyle/>
          <a:p>
            <a:r>
              <a:rPr lang="hr-HR" dirty="0" smtClean="0"/>
              <a:t>U Hrvatskoj je sustav trgovanja uveden 2010. godine i postrojenja su</a:t>
            </a:r>
            <a:r>
              <a:rPr lang="hr-HR" baseline="0" dirty="0" smtClean="0"/>
              <a:t> do 31. 12. 2012. imala obvezu praćenja i izvješćivanja o emisijama iz postrojenja</a:t>
            </a:r>
          </a:p>
          <a:p>
            <a:endParaRPr lang="hr-HR" dirty="0" smtClean="0"/>
          </a:p>
          <a:p>
            <a:r>
              <a:rPr lang="hr-HR" dirty="0" smtClean="0"/>
              <a:t>Od 1. siječnja 2013.-</a:t>
            </a:r>
            <a:r>
              <a:rPr lang="hr-HR" baseline="0" dirty="0" smtClean="0"/>
              <a:t> se u Hrvatskoj sustav primjenjuje na isti način kao i u EU</a:t>
            </a:r>
            <a:endParaRPr lang="hr-HR" dirty="0" smtClean="0"/>
          </a:p>
          <a:p>
            <a:endParaRPr lang="hr-HR" dirty="0" smtClean="0"/>
          </a:p>
          <a:p>
            <a:r>
              <a:rPr lang="hr-HR" dirty="0" smtClean="0"/>
              <a:t>U Sporazumu o pristupanju </a:t>
            </a:r>
            <a:r>
              <a:rPr lang="vi-VN" dirty="0" smtClean="0"/>
              <a:t>utvrđen je postotak za izračun iznosa emisijskih jedinica</a:t>
            </a:r>
            <a:r>
              <a:rPr lang="hr-HR" dirty="0" smtClean="0"/>
              <a:t> od kojih će</a:t>
            </a:r>
            <a:r>
              <a:rPr lang="vi-VN" dirty="0" smtClean="0"/>
              <a:t> Republika Hrvatska </a:t>
            </a:r>
            <a:r>
              <a:rPr lang="hr-HR" dirty="0" smtClean="0"/>
              <a:t>dobivati financijska sredstva od</a:t>
            </a:r>
            <a:r>
              <a:rPr lang="vi-VN" dirty="0" smtClean="0"/>
              <a:t> dražbi. </a:t>
            </a:r>
            <a:endParaRPr lang="hr-HR" dirty="0" smtClean="0"/>
          </a:p>
          <a:p>
            <a:r>
              <a:rPr lang="hr-HR" dirty="0" smtClean="0"/>
              <a:t>Ministarstvo financija je  dražbovatelj za Republiku Hrvatsku</a:t>
            </a:r>
          </a:p>
          <a:p>
            <a:endParaRPr lang="hr-HR" dirty="0" smtClean="0"/>
          </a:p>
          <a:p>
            <a:endParaRPr lang="hr-HR" dirty="0" smtClean="0"/>
          </a:p>
          <a:p>
            <a:r>
              <a:rPr lang="hr-HR" dirty="0" smtClean="0"/>
              <a:t>Hrvatska postrojenja uključena u sustav trgovanja emisijskim jedinicama od 1. siječnja 2013. godine ne plaćaju naknadu na emisije ugljikovog dioksida u FZOEU. </a:t>
            </a:r>
          </a:p>
          <a:p>
            <a:endParaRPr lang="hr-HR" dirty="0" smtClean="0"/>
          </a:p>
          <a:p>
            <a:r>
              <a:rPr lang="hr-HR" dirty="0" smtClean="0"/>
              <a:t>Stoga je Zakonom o zaštiti zraka propisano uplaćivanja 95% financijskih sredstava ostvarenih prodajom emisijskih jedinica na dražbi na poseban račun Fonda za zaštitu okoliša i energetsku učinkovitost te 5% u državni proračun. </a:t>
            </a:r>
          </a:p>
          <a:p>
            <a:endParaRPr lang="hr-HR" dirty="0" smtClean="0"/>
          </a:p>
          <a:p>
            <a:endParaRPr lang="hr-HR" dirty="0" smtClean="0"/>
          </a:p>
        </p:txBody>
      </p:sp>
      <p:sp>
        <p:nvSpPr>
          <p:cNvPr id="20484" name="Rezervirano mjesto broja slajda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B67AD39-4AD3-4502-8625-05E8BD31B63B}" type="slidenum">
              <a:rPr lang="en-US" smtClean="0"/>
              <a:pPr eaLnBrk="1" hangingPunct="1"/>
              <a:t>11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zervirano mjesto slike slajda 1"/>
          <p:cNvSpPr>
            <a:spLocks noGrp="1" noRot="1" noChangeAspect="1" noTextEdit="1"/>
          </p:cNvSpPr>
          <p:nvPr>
            <p:ph type="sldImg"/>
          </p:nvPr>
        </p:nvSpPr>
        <p:spPr>
          <a:ln/>
        </p:spPr>
      </p:sp>
      <p:sp>
        <p:nvSpPr>
          <p:cNvPr id="20483" name="Rezervirano mjesto bilježaka 2"/>
          <p:cNvSpPr>
            <a:spLocks noGrp="1"/>
          </p:cNvSpPr>
          <p:nvPr>
            <p:ph type="body" idx="1"/>
          </p:nvPr>
        </p:nvSpPr>
        <p:spPr>
          <a:noFill/>
        </p:spPr>
        <p:txBody>
          <a:bodyPr/>
          <a:lstStyle/>
          <a:p>
            <a:r>
              <a:rPr lang="hr-HR" dirty="0" smtClean="0"/>
              <a:t>U Hrvatskoj je sustav trgovanja uveden 2010. godine i postrojenja su</a:t>
            </a:r>
            <a:r>
              <a:rPr lang="hr-HR" baseline="0" dirty="0" smtClean="0"/>
              <a:t> do 31. 12. 2012. imala obvezu praćenja i izvješćivanja o emisijama iz postrojenja</a:t>
            </a:r>
          </a:p>
          <a:p>
            <a:endParaRPr lang="hr-HR" dirty="0" smtClean="0"/>
          </a:p>
          <a:p>
            <a:r>
              <a:rPr lang="hr-HR" dirty="0" smtClean="0"/>
              <a:t>Od 1. siječnja 2013.-</a:t>
            </a:r>
            <a:r>
              <a:rPr lang="hr-HR" baseline="0" dirty="0" smtClean="0"/>
              <a:t> se u Hrvatskoj sustav primjenjuje na isti način kao i u EU</a:t>
            </a:r>
            <a:endParaRPr lang="hr-HR" dirty="0" smtClean="0"/>
          </a:p>
          <a:p>
            <a:endParaRPr lang="hr-HR" dirty="0" smtClean="0"/>
          </a:p>
          <a:p>
            <a:r>
              <a:rPr lang="hr-HR" dirty="0" smtClean="0"/>
              <a:t>U Sporazumu o pristupanju </a:t>
            </a:r>
            <a:r>
              <a:rPr lang="vi-VN" dirty="0" smtClean="0"/>
              <a:t>utvrđen je postotak za izračun iznosa emisijskih jedinica</a:t>
            </a:r>
            <a:r>
              <a:rPr lang="hr-HR" dirty="0" smtClean="0"/>
              <a:t> od kojih će</a:t>
            </a:r>
            <a:r>
              <a:rPr lang="vi-VN" dirty="0" smtClean="0"/>
              <a:t> Republika Hrvatska </a:t>
            </a:r>
            <a:r>
              <a:rPr lang="hr-HR" dirty="0" smtClean="0"/>
              <a:t>dobivati financijska sredstva od</a:t>
            </a:r>
            <a:r>
              <a:rPr lang="vi-VN" dirty="0" smtClean="0"/>
              <a:t> dražbi. </a:t>
            </a:r>
            <a:endParaRPr lang="hr-HR" dirty="0" smtClean="0"/>
          </a:p>
          <a:p>
            <a:r>
              <a:rPr lang="hr-HR" dirty="0" smtClean="0"/>
              <a:t>Ministarstvo financija je  dražbovatelj za Republiku Hrvatsku</a:t>
            </a:r>
          </a:p>
          <a:p>
            <a:endParaRPr lang="hr-HR" dirty="0" smtClean="0"/>
          </a:p>
          <a:p>
            <a:endParaRPr lang="hr-HR" dirty="0" smtClean="0"/>
          </a:p>
          <a:p>
            <a:r>
              <a:rPr lang="hr-HR" dirty="0" smtClean="0"/>
              <a:t>Hrvatska postrojenja uključena u sustav trgovanja emisijskim jedinicama od 1. siječnja 2013. godine ne plaćaju naknadu na emisije ugljikovog dioksida u FZOEU. </a:t>
            </a:r>
          </a:p>
          <a:p>
            <a:endParaRPr lang="hr-HR" dirty="0" smtClean="0"/>
          </a:p>
          <a:p>
            <a:r>
              <a:rPr lang="hr-HR" dirty="0" smtClean="0"/>
              <a:t>Stoga je Zakonom o zaštiti zraka propisano uplaćivanja 95% financijskih sredstava ostvarenih prodajom emisijskih jedinica na dražbi na poseban račun Fonda za zaštitu okoliša i energetsku učinkovitost te 5% u državni proračun. </a:t>
            </a:r>
          </a:p>
          <a:p>
            <a:endParaRPr lang="hr-HR" dirty="0" smtClean="0"/>
          </a:p>
          <a:p>
            <a:endParaRPr lang="hr-HR" dirty="0" smtClean="0"/>
          </a:p>
        </p:txBody>
      </p:sp>
      <p:sp>
        <p:nvSpPr>
          <p:cNvPr id="20484" name="Rezervirano mjesto broja slajda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B67AD39-4AD3-4502-8625-05E8BD31B63B}" type="slidenum">
              <a:rPr lang="en-US" smtClean="0"/>
              <a:pPr eaLnBrk="1" hangingPunct="1"/>
              <a:t>12</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zervirano mjesto slike slajda 1"/>
          <p:cNvSpPr>
            <a:spLocks noGrp="1" noRot="1" noChangeAspect="1" noTextEdit="1"/>
          </p:cNvSpPr>
          <p:nvPr>
            <p:ph type="sldImg"/>
          </p:nvPr>
        </p:nvSpPr>
        <p:spPr>
          <a:ln/>
        </p:spPr>
      </p:sp>
      <p:sp>
        <p:nvSpPr>
          <p:cNvPr id="20483" name="Rezervirano mjesto bilježaka 2"/>
          <p:cNvSpPr>
            <a:spLocks noGrp="1"/>
          </p:cNvSpPr>
          <p:nvPr>
            <p:ph type="body" idx="1"/>
          </p:nvPr>
        </p:nvSpPr>
        <p:spPr>
          <a:noFill/>
        </p:spPr>
        <p:txBody>
          <a:bodyPr/>
          <a:lstStyle/>
          <a:p>
            <a:r>
              <a:rPr lang="hr-HR" dirty="0" smtClean="0"/>
              <a:t>U Hrvatskoj je sustav trgovanja uveden 2010. godine i postrojenja su</a:t>
            </a:r>
            <a:r>
              <a:rPr lang="hr-HR" baseline="0" dirty="0" smtClean="0"/>
              <a:t> do 31. 12. 2012. imala obvezu praćenja i izvješćivanja o emisijama iz postrojenja</a:t>
            </a:r>
          </a:p>
          <a:p>
            <a:endParaRPr lang="hr-HR" dirty="0" smtClean="0"/>
          </a:p>
          <a:p>
            <a:r>
              <a:rPr lang="hr-HR" dirty="0" smtClean="0"/>
              <a:t>Od 1. siječnja 2013.-</a:t>
            </a:r>
            <a:r>
              <a:rPr lang="hr-HR" baseline="0" dirty="0" smtClean="0"/>
              <a:t> se u Hrvatskoj sustav primjenjuje na isti način kao i u EU</a:t>
            </a:r>
            <a:endParaRPr lang="hr-HR" dirty="0" smtClean="0"/>
          </a:p>
          <a:p>
            <a:endParaRPr lang="hr-HR" dirty="0" smtClean="0"/>
          </a:p>
          <a:p>
            <a:r>
              <a:rPr lang="hr-HR" dirty="0" smtClean="0"/>
              <a:t>U Sporazumu o pristupanju </a:t>
            </a:r>
            <a:r>
              <a:rPr lang="vi-VN" dirty="0" smtClean="0"/>
              <a:t>utvrđen je postotak za izračun iznosa emisijskih jedinica</a:t>
            </a:r>
            <a:r>
              <a:rPr lang="hr-HR" dirty="0" smtClean="0"/>
              <a:t> od kojih će</a:t>
            </a:r>
            <a:r>
              <a:rPr lang="vi-VN" dirty="0" smtClean="0"/>
              <a:t> Republika Hrvatska </a:t>
            </a:r>
            <a:r>
              <a:rPr lang="hr-HR" dirty="0" smtClean="0"/>
              <a:t>dobivati financijska sredstva od</a:t>
            </a:r>
            <a:r>
              <a:rPr lang="vi-VN" dirty="0" smtClean="0"/>
              <a:t> dražbi. </a:t>
            </a:r>
            <a:endParaRPr lang="hr-HR" dirty="0" smtClean="0"/>
          </a:p>
          <a:p>
            <a:r>
              <a:rPr lang="hr-HR" dirty="0" smtClean="0"/>
              <a:t>Ministarstvo financija je  dražbovatelj za Republiku Hrvatsku</a:t>
            </a:r>
          </a:p>
          <a:p>
            <a:endParaRPr lang="hr-HR" dirty="0" smtClean="0"/>
          </a:p>
          <a:p>
            <a:endParaRPr lang="hr-HR" dirty="0" smtClean="0"/>
          </a:p>
          <a:p>
            <a:r>
              <a:rPr lang="hr-HR" dirty="0" smtClean="0"/>
              <a:t>Hrvatska postrojenja uključena u sustav trgovanja emisijskim jedinicama od 1. siječnja 2013. godine ne plaćaju naknadu na emisije ugljikovog dioksida u FZOEU. </a:t>
            </a:r>
          </a:p>
          <a:p>
            <a:endParaRPr lang="hr-HR" dirty="0" smtClean="0"/>
          </a:p>
          <a:p>
            <a:r>
              <a:rPr lang="hr-HR" dirty="0" smtClean="0"/>
              <a:t>Stoga je Zakonom o zaštiti zraka propisano uplaćivanja 95% financijskih sredstava ostvarenih prodajom emisijskih jedinica na dražbi na poseban račun Fonda za zaštitu okoliša i energetsku učinkovitost te 5% u državni proračun. </a:t>
            </a:r>
          </a:p>
          <a:p>
            <a:endParaRPr lang="hr-HR" dirty="0" smtClean="0"/>
          </a:p>
          <a:p>
            <a:endParaRPr lang="hr-HR" dirty="0" smtClean="0"/>
          </a:p>
        </p:txBody>
      </p:sp>
      <p:sp>
        <p:nvSpPr>
          <p:cNvPr id="20484" name="Rezervirano mjesto broja slajda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B67AD39-4AD3-4502-8625-05E8BD31B63B}" type="slidenum">
              <a:rPr lang="en-US" smtClean="0"/>
              <a:pPr eaLnBrk="1" hangingPunct="1"/>
              <a:t>13</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zervirano mjesto slike slajda 1"/>
          <p:cNvSpPr>
            <a:spLocks noGrp="1" noRot="1" noChangeAspect="1" noTextEdit="1"/>
          </p:cNvSpPr>
          <p:nvPr>
            <p:ph type="sldImg"/>
          </p:nvPr>
        </p:nvSpPr>
        <p:spPr>
          <a:ln/>
        </p:spPr>
      </p:sp>
      <p:sp>
        <p:nvSpPr>
          <p:cNvPr id="20483" name="Rezervirano mjesto bilježaka 2"/>
          <p:cNvSpPr>
            <a:spLocks noGrp="1"/>
          </p:cNvSpPr>
          <p:nvPr>
            <p:ph type="body" idx="1"/>
          </p:nvPr>
        </p:nvSpPr>
        <p:spPr>
          <a:noFill/>
        </p:spPr>
        <p:txBody>
          <a:bodyPr/>
          <a:lstStyle/>
          <a:p>
            <a:r>
              <a:rPr lang="hr-HR" dirty="0" smtClean="0"/>
              <a:t>U Hrvatskoj je sustav trgovanja uveden 2010. godine i postrojenja su</a:t>
            </a:r>
            <a:r>
              <a:rPr lang="hr-HR" baseline="0" dirty="0" smtClean="0"/>
              <a:t> do 31. 12. 2012. imala obvezu praćenja i izvješćivanja o emisijama iz postrojenja</a:t>
            </a:r>
          </a:p>
          <a:p>
            <a:endParaRPr lang="hr-HR" dirty="0" smtClean="0"/>
          </a:p>
          <a:p>
            <a:r>
              <a:rPr lang="hr-HR" dirty="0" smtClean="0"/>
              <a:t>Od 1. siječnja 2013.-</a:t>
            </a:r>
            <a:r>
              <a:rPr lang="hr-HR" baseline="0" dirty="0" smtClean="0"/>
              <a:t> se u Hrvatskoj sustav primjenjuje na isti način kao i u EU</a:t>
            </a:r>
            <a:endParaRPr lang="hr-HR" dirty="0" smtClean="0"/>
          </a:p>
          <a:p>
            <a:endParaRPr lang="hr-HR" dirty="0" smtClean="0"/>
          </a:p>
          <a:p>
            <a:r>
              <a:rPr lang="hr-HR" dirty="0" smtClean="0"/>
              <a:t>U Sporazumu o pristupanju </a:t>
            </a:r>
            <a:r>
              <a:rPr lang="vi-VN" dirty="0" smtClean="0"/>
              <a:t>utvrđen je postotak za izračun iznosa emisijskih jedinica</a:t>
            </a:r>
            <a:r>
              <a:rPr lang="hr-HR" dirty="0" smtClean="0"/>
              <a:t> od kojih će</a:t>
            </a:r>
            <a:r>
              <a:rPr lang="vi-VN" dirty="0" smtClean="0"/>
              <a:t> Republika Hrvatska </a:t>
            </a:r>
            <a:r>
              <a:rPr lang="hr-HR" dirty="0" smtClean="0"/>
              <a:t>dobivati financijska sredstva od</a:t>
            </a:r>
            <a:r>
              <a:rPr lang="vi-VN" dirty="0" smtClean="0"/>
              <a:t> dražbi. </a:t>
            </a:r>
            <a:endParaRPr lang="hr-HR" dirty="0" smtClean="0"/>
          </a:p>
          <a:p>
            <a:r>
              <a:rPr lang="hr-HR" dirty="0" smtClean="0"/>
              <a:t>Ministarstvo financija je  dražbovatelj za Republiku Hrvatsku</a:t>
            </a:r>
          </a:p>
          <a:p>
            <a:endParaRPr lang="hr-HR" dirty="0" smtClean="0"/>
          </a:p>
          <a:p>
            <a:endParaRPr lang="hr-HR" dirty="0" smtClean="0"/>
          </a:p>
          <a:p>
            <a:r>
              <a:rPr lang="hr-HR" dirty="0" smtClean="0"/>
              <a:t>Hrvatska postrojenja uključena u sustav trgovanja emisijskim jedinicama od 1. siječnja 2013. godine ne plaćaju naknadu na emisije ugljikovog dioksida u FZOEU. </a:t>
            </a:r>
          </a:p>
          <a:p>
            <a:endParaRPr lang="hr-HR" dirty="0" smtClean="0"/>
          </a:p>
          <a:p>
            <a:r>
              <a:rPr lang="hr-HR" dirty="0" smtClean="0"/>
              <a:t>Stoga je Zakonom o zaštiti zraka propisano uplaćivanja 95% financijskih sredstava ostvarenih prodajom emisijskih jedinica na dražbi na poseban račun Fonda za zaštitu okoliša i energetsku učinkovitost te 5% u državni proračun. </a:t>
            </a:r>
          </a:p>
          <a:p>
            <a:endParaRPr lang="hr-HR" dirty="0" smtClean="0"/>
          </a:p>
          <a:p>
            <a:endParaRPr lang="hr-HR" dirty="0" smtClean="0"/>
          </a:p>
        </p:txBody>
      </p:sp>
      <p:sp>
        <p:nvSpPr>
          <p:cNvPr id="20484" name="Rezervirano mjesto broja slajda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B67AD39-4AD3-4502-8625-05E8BD31B63B}" type="slidenum">
              <a:rPr lang="en-US" smtClean="0"/>
              <a:pPr eaLnBrk="1" hangingPunct="1"/>
              <a:t>14</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zervirano mjesto slike slajda 1"/>
          <p:cNvSpPr>
            <a:spLocks noGrp="1" noRot="1" noChangeAspect="1" noTextEdit="1"/>
          </p:cNvSpPr>
          <p:nvPr>
            <p:ph type="sldImg"/>
          </p:nvPr>
        </p:nvSpPr>
        <p:spPr>
          <a:ln/>
        </p:spPr>
      </p:sp>
      <p:sp>
        <p:nvSpPr>
          <p:cNvPr id="20483" name="Rezervirano mjesto bilježaka 2"/>
          <p:cNvSpPr>
            <a:spLocks noGrp="1"/>
          </p:cNvSpPr>
          <p:nvPr>
            <p:ph type="body" idx="1"/>
          </p:nvPr>
        </p:nvSpPr>
        <p:spPr>
          <a:noFill/>
        </p:spPr>
        <p:txBody>
          <a:bodyPr/>
          <a:lstStyle/>
          <a:p>
            <a:r>
              <a:rPr lang="hr-HR" dirty="0" smtClean="0"/>
              <a:t>U Hrvatskoj je sustav trgovanja uveden 2010. godine i postrojenja su</a:t>
            </a:r>
            <a:r>
              <a:rPr lang="hr-HR" baseline="0" dirty="0" smtClean="0"/>
              <a:t> do 31. 12. 2012. imala obvezu praćenja i izvješćivanja o emisijama iz postrojenja</a:t>
            </a:r>
          </a:p>
          <a:p>
            <a:endParaRPr lang="hr-HR" dirty="0" smtClean="0"/>
          </a:p>
          <a:p>
            <a:r>
              <a:rPr lang="hr-HR" dirty="0" smtClean="0"/>
              <a:t>Od 1. siječnja 2013.-</a:t>
            </a:r>
            <a:r>
              <a:rPr lang="hr-HR" baseline="0" dirty="0" smtClean="0"/>
              <a:t> se u Hrvatskoj sustav primjenjuje na isti način kao i u EU</a:t>
            </a:r>
            <a:endParaRPr lang="hr-HR" dirty="0" smtClean="0"/>
          </a:p>
          <a:p>
            <a:endParaRPr lang="hr-HR" dirty="0" smtClean="0"/>
          </a:p>
          <a:p>
            <a:r>
              <a:rPr lang="hr-HR" dirty="0" smtClean="0"/>
              <a:t>U Sporazumu o pristupanju </a:t>
            </a:r>
            <a:r>
              <a:rPr lang="vi-VN" dirty="0" smtClean="0"/>
              <a:t>utvrđen je postotak za izračun iznosa emisijskih jedinica</a:t>
            </a:r>
            <a:r>
              <a:rPr lang="hr-HR" dirty="0" smtClean="0"/>
              <a:t> od kojih će</a:t>
            </a:r>
            <a:r>
              <a:rPr lang="vi-VN" dirty="0" smtClean="0"/>
              <a:t> Republika Hrvatska </a:t>
            </a:r>
            <a:r>
              <a:rPr lang="hr-HR" dirty="0" smtClean="0"/>
              <a:t>dobivati financijska sredstva od</a:t>
            </a:r>
            <a:r>
              <a:rPr lang="vi-VN" dirty="0" smtClean="0"/>
              <a:t> dražbi. </a:t>
            </a:r>
            <a:endParaRPr lang="hr-HR" dirty="0" smtClean="0"/>
          </a:p>
          <a:p>
            <a:r>
              <a:rPr lang="hr-HR" dirty="0" smtClean="0"/>
              <a:t>Ministarstvo financija je  dražbovatelj za Republiku Hrvatsku</a:t>
            </a:r>
          </a:p>
          <a:p>
            <a:endParaRPr lang="hr-HR" dirty="0" smtClean="0"/>
          </a:p>
          <a:p>
            <a:endParaRPr lang="hr-HR" dirty="0" smtClean="0"/>
          </a:p>
          <a:p>
            <a:r>
              <a:rPr lang="hr-HR" dirty="0" smtClean="0"/>
              <a:t>Hrvatska postrojenja uključena u sustav trgovanja emisijskim jedinicama od 1. siječnja 2013. godine ne plaćaju naknadu na emisije ugljikovog dioksida u FZOEU. </a:t>
            </a:r>
          </a:p>
          <a:p>
            <a:endParaRPr lang="hr-HR" dirty="0" smtClean="0"/>
          </a:p>
          <a:p>
            <a:r>
              <a:rPr lang="hr-HR" dirty="0" smtClean="0"/>
              <a:t>Stoga je Zakonom o zaštiti zraka propisano uplaćivanja 95% financijskih sredstava ostvarenih prodajom emisijskih jedinica na dražbi na poseban račun Fonda za zaštitu okoliša i energetsku učinkovitost te 5% u državni proračun. </a:t>
            </a:r>
          </a:p>
          <a:p>
            <a:endParaRPr lang="hr-HR" dirty="0" smtClean="0"/>
          </a:p>
          <a:p>
            <a:endParaRPr lang="hr-HR" dirty="0" smtClean="0"/>
          </a:p>
        </p:txBody>
      </p:sp>
      <p:sp>
        <p:nvSpPr>
          <p:cNvPr id="20484" name="Rezervirano mjesto broja slajda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B67AD39-4AD3-4502-8625-05E8BD31B63B}" type="slidenum">
              <a:rPr lang="en-US" smtClean="0"/>
              <a:pPr eaLnBrk="1" hangingPunct="1"/>
              <a:t>15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zervirano mjesto slike slajda 1"/>
          <p:cNvSpPr>
            <a:spLocks noGrp="1" noRot="1" noChangeAspect="1" noTextEdit="1"/>
          </p:cNvSpPr>
          <p:nvPr>
            <p:ph type="sldImg"/>
          </p:nvPr>
        </p:nvSpPr>
        <p:spPr>
          <a:ln/>
        </p:spPr>
      </p:sp>
      <p:sp>
        <p:nvSpPr>
          <p:cNvPr id="20483" name="Rezervirano mjesto bilježaka 2"/>
          <p:cNvSpPr>
            <a:spLocks noGrp="1"/>
          </p:cNvSpPr>
          <p:nvPr>
            <p:ph type="body" idx="1"/>
          </p:nvPr>
        </p:nvSpPr>
        <p:spPr>
          <a:noFill/>
        </p:spPr>
        <p:txBody>
          <a:bodyPr/>
          <a:lstStyle/>
          <a:p>
            <a:r>
              <a:rPr lang="hr-HR" dirty="0" smtClean="0"/>
              <a:t>U Hrvatskoj je sustav trgovanja uveden 2010. godine i postrojenja su</a:t>
            </a:r>
            <a:r>
              <a:rPr lang="hr-HR" baseline="0" dirty="0" smtClean="0"/>
              <a:t> do 31. 12. 2012. imala obvezu praćenja i izvješćivanja o emisijama iz postrojenja</a:t>
            </a:r>
          </a:p>
          <a:p>
            <a:endParaRPr lang="hr-HR" dirty="0" smtClean="0"/>
          </a:p>
          <a:p>
            <a:r>
              <a:rPr lang="hr-HR" dirty="0" smtClean="0"/>
              <a:t>Od 1. siječnja 2013.-</a:t>
            </a:r>
            <a:r>
              <a:rPr lang="hr-HR" baseline="0" dirty="0" smtClean="0"/>
              <a:t> se u Hrvatskoj sustav primjenjuje na isti način kao i u EU</a:t>
            </a:r>
            <a:endParaRPr lang="hr-HR" dirty="0" smtClean="0"/>
          </a:p>
          <a:p>
            <a:endParaRPr lang="hr-HR" dirty="0" smtClean="0"/>
          </a:p>
          <a:p>
            <a:r>
              <a:rPr lang="hr-HR" dirty="0" smtClean="0"/>
              <a:t>U Sporazumu o pristupanju </a:t>
            </a:r>
            <a:r>
              <a:rPr lang="vi-VN" dirty="0" smtClean="0"/>
              <a:t>utvrđen je postotak za izračun iznosa emisijskih jedinica</a:t>
            </a:r>
            <a:r>
              <a:rPr lang="hr-HR" dirty="0" smtClean="0"/>
              <a:t> od kojih će</a:t>
            </a:r>
            <a:r>
              <a:rPr lang="vi-VN" dirty="0" smtClean="0"/>
              <a:t> Republika Hrvatska </a:t>
            </a:r>
            <a:r>
              <a:rPr lang="hr-HR" dirty="0" smtClean="0"/>
              <a:t>dobivati financijska sredstva od</a:t>
            </a:r>
            <a:r>
              <a:rPr lang="vi-VN" dirty="0" smtClean="0"/>
              <a:t> dražbi. </a:t>
            </a:r>
            <a:endParaRPr lang="hr-HR" dirty="0" smtClean="0"/>
          </a:p>
          <a:p>
            <a:r>
              <a:rPr lang="hr-HR" dirty="0" smtClean="0"/>
              <a:t>Ministarstvo financija je  dražbovatelj za Republiku Hrvatsku</a:t>
            </a:r>
          </a:p>
          <a:p>
            <a:endParaRPr lang="hr-HR" dirty="0" smtClean="0"/>
          </a:p>
          <a:p>
            <a:endParaRPr lang="hr-HR" dirty="0" smtClean="0"/>
          </a:p>
          <a:p>
            <a:r>
              <a:rPr lang="hr-HR" dirty="0" smtClean="0"/>
              <a:t>Hrvatska postrojenja uključena u sustav trgovanja emisijskim jedinicama od 1. siječnja 2013. godine ne plaćaju naknadu na emisije ugljikovog dioksida u FZOEU. </a:t>
            </a:r>
          </a:p>
          <a:p>
            <a:endParaRPr lang="hr-HR" dirty="0" smtClean="0"/>
          </a:p>
          <a:p>
            <a:r>
              <a:rPr lang="hr-HR" dirty="0" smtClean="0"/>
              <a:t>Stoga je Zakonom o zaštiti zraka propisano uplaćivanja 95% financijskih sredstava ostvarenih prodajom emisijskih jedinica na dražbi na poseban račun Fonda za zaštitu okoliša i energetsku učinkovitost te 5% u državni proračun. </a:t>
            </a:r>
          </a:p>
          <a:p>
            <a:endParaRPr lang="hr-HR" dirty="0" smtClean="0"/>
          </a:p>
          <a:p>
            <a:endParaRPr lang="hr-HR" dirty="0" smtClean="0"/>
          </a:p>
        </p:txBody>
      </p:sp>
      <p:sp>
        <p:nvSpPr>
          <p:cNvPr id="20484" name="Rezervirano mjesto broja slajda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B67AD39-4AD3-4502-8625-05E8BD31B63B}" type="slidenum">
              <a:rPr lang="en-US" smtClean="0"/>
              <a:pPr eaLnBrk="1" hangingPunct="1"/>
              <a:t>18</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smtClean="0"/>
              <a:t>Sustav trgovanja emisijskim jedinicama</a:t>
            </a:r>
            <a:r>
              <a:rPr lang="hr-HR" baseline="0" dirty="0" smtClean="0"/>
              <a:t> obuhvaća gospodarske subjekte elektroenergetskog sektora veće od 20 MW, energetski intenzivne industrije (proizvodnju željeza i čelika, cementa, vapna, keramike, papira, stakla, aluminija)</a:t>
            </a:r>
          </a:p>
          <a:p>
            <a:endParaRPr lang="hr-HR" baseline="0" dirty="0" smtClean="0"/>
          </a:p>
          <a:p>
            <a:r>
              <a:rPr lang="hr-HR" baseline="0" dirty="0" smtClean="0"/>
              <a:t>Od 2012. je obuhvaćeno i zrakoplovstvo, a na Hrvatsku se u potpunosti primjenjuje od 2014. godine</a:t>
            </a:r>
          </a:p>
          <a:p>
            <a:endParaRPr lang="hr-HR" baseline="0" dirty="0" smtClean="0"/>
          </a:p>
          <a:p>
            <a:r>
              <a:rPr lang="hr-HR" baseline="0" dirty="0" smtClean="0"/>
              <a:t>Operateri moraju u travnju svake godine u Registru unije predati količinu emisijskih jedinica koja odgovara njihovoj emisiji iz prethodne godine.</a:t>
            </a:r>
            <a:endParaRPr lang="hr-HR" dirty="0"/>
          </a:p>
        </p:txBody>
      </p:sp>
      <p:sp>
        <p:nvSpPr>
          <p:cNvPr id="4" name="Rezervirano mjesto broja slajda 3"/>
          <p:cNvSpPr>
            <a:spLocks noGrp="1"/>
          </p:cNvSpPr>
          <p:nvPr>
            <p:ph type="sldNum" sz="quarter" idx="10"/>
          </p:nvPr>
        </p:nvSpPr>
        <p:spPr/>
        <p:txBody>
          <a:bodyPr/>
          <a:lstStyle/>
          <a:p>
            <a:fld id="{06D1E282-BAB1-418A-A0CE-37C554B8C91D}" type="slidenum">
              <a:rPr lang="hr-HR" smtClean="0"/>
              <a:pPr/>
              <a:t>2</a:t>
            </a:fld>
            <a:endParaRPr lang="hr-HR"/>
          </a:p>
        </p:txBody>
      </p:sp>
    </p:spTree>
    <p:extLst>
      <p:ext uri="{BB962C8B-B14F-4D97-AF65-F5344CB8AC3E}">
        <p14:creationId xmlns:p14="http://schemas.microsoft.com/office/powerpoint/2010/main" val="1704628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smtClean="0"/>
              <a:t>Sustav trgovanja emisijskim jedinicama</a:t>
            </a:r>
            <a:r>
              <a:rPr lang="hr-HR" baseline="0" dirty="0" smtClean="0"/>
              <a:t> obuhvaća gospodarske subjekte elektroenergetskog sektora veće od 20 MW, energetski intenzivne industrije (proizvodnju željeza i čelika, cementa, vapna, keramike, papira, stakla, aluminija)</a:t>
            </a:r>
          </a:p>
          <a:p>
            <a:endParaRPr lang="hr-HR" baseline="0" dirty="0" smtClean="0"/>
          </a:p>
          <a:p>
            <a:r>
              <a:rPr lang="hr-HR" baseline="0" dirty="0" smtClean="0"/>
              <a:t>Od 2012. je obuhvaćeno i zrakoplovstvo, a na Hrvatsku se u potpunosti primjenjuje od 2014. godine</a:t>
            </a:r>
          </a:p>
          <a:p>
            <a:endParaRPr lang="hr-HR" baseline="0" dirty="0" smtClean="0"/>
          </a:p>
          <a:p>
            <a:r>
              <a:rPr lang="hr-HR" baseline="0" dirty="0" smtClean="0"/>
              <a:t>Operateri moraju u travnju svake godine u Registru unije predati količinu emisijskih jedinica koja odgovara njihovoj emisiji iz prethodne godine.</a:t>
            </a:r>
            <a:endParaRPr lang="hr-HR" dirty="0"/>
          </a:p>
        </p:txBody>
      </p:sp>
      <p:sp>
        <p:nvSpPr>
          <p:cNvPr id="4" name="Rezervirano mjesto broja slajda 3"/>
          <p:cNvSpPr>
            <a:spLocks noGrp="1"/>
          </p:cNvSpPr>
          <p:nvPr>
            <p:ph type="sldNum" sz="quarter" idx="10"/>
          </p:nvPr>
        </p:nvSpPr>
        <p:spPr/>
        <p:txBody>
          <a:bodyPr/>
          <a:lstStyle/>
          <a:p>
            <a:fld id="{06D1E282-BAB1-418A-A0CE-37C554B8C91D}" type="slidenum">
              <a:rPr lang="hr-HR" smtClean="0"/>
              <a:pPr/>
              <a:t>3</a:t>
            </a:fld>
            <a:endParaRPr lang="hr-HR"/>
          </a:p>
        </p:txBody>
      </p:sp>
    </p:spTree>
    <p:extLst>
      <p:ext uri="{BB962C8B-B14F-4D97-AF65-F5344CB8AC3E}">
        <p14:creationId xmlns:p14="http://schemas.microsoft.com/office/powerpoint/2010/main" val="1704628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smtClean="0"/>
              <a:t>Sustav trgovanja emisijskim jedinicama</a:t>
            </a:r>
            <a:r>
              <a:rPr lang="hr-HR" baseline="0" dirty="0" smtClean="0"/>
              <a:t> obuhvaća gospodarske subjekte elektroenergetskog sektora veće od 20 MW, energetski intenzivne industrije (proizvodnju željeza i čelika, cementa, vapna, keramike, papira, stakla, aluminija)</a:t>
            </a:r>
          </a:p>
          <a:p>
            <a:endParaRPr lang="hr-HR" baseline="0" dirty="0" smtClean="0"/>
          </a:p>
          <a:p>
            <a:r>
              <a:rPr lang="hr-HR" baseline="0" dirty="0" smtClean="0"/>
              <a:t>Od 2012. je obuhvaćeno i zrakoplovstvo, a na Hrvatsku se u potpunosti primjenjuje od 2014. godine</a:t>
            </a:r>
          </a:p>
          <a:p>
            <a:endParaRPr lang="hr-HR" baseline="0" dirty="0" smtClean="0"/>
          </a:p>
          <a:p>
            <a:r>
              <a:rPr lang="hr-HR" baseline="0" dirty="0" smtClean="0"/>
              <a:t>Operateri moraju u travnju svake godine u Registru unije predati količinu emisijskih jedinica koja odgovara njihovoj emisiji iz prethodne godine.</a:t>
            </a:r>
            <a:endParaRPr lang="hr-HR" dirty="0"/>
          </a:p>
        </p:txBody>
      </p:sp>
      <p:sp>
        <p:nvSpPr>
          <p:cNvPr id="4" name="Rezervirano mjesto broja slajda 3"/>
          <p:cNvSpPr>
            <a:spLocks noGrp="1"/>
          </p:cNvSpPr>
          <p:nvPr>
            <p:ph type="sldNum" sz="quarter" idx="10"/>
          </p:nvPr>
        </p:nvSpPr>
        <p:spPr/>
        <p:txBody>
          <a:bodyPr/>
          <a:lstStyle/>
          <a:p>
            <a:fld id="{06D1E282-BAB1-418A-A0CE-37C554B8C91D}" type="slidenum">
              <a:rPr lang="hr-HR" smtClean="0"/>
              <a:pPr/>
              <a:t>4</a:t>
            </a:fld>
            <a:endParaRPr lang="hr-HR"/>
          </a:p>
        </p:txBody>
      </p:sp>
    </p:spTree>
    <p:extLst>
      <p:ext uri="{BB962C8B-B14F-4D97-AF65-F5344CB8AC3E}">
        <p14:creationId xmlns:p14="http://schemas.microsoft.com/office/powerpoint/2010/main" val="1704628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smtClean="0"/>
              <a:t>U okviru sustava trgovanja, od 1. siječnja 2013.</a:t>
            </a:r>
            <a:r>
              <a:rPr lang="hr-HR" baseline="0" dirty="0" smtClean="0"/>
              <a:t>  svi</a:t>
            </a:r>
            <a:r>
              <a:rPr lang="hr-HR" dirty="0" smtClean="0"/>
              <a:t> </a:t>
            </a:r>
            <a:r>
              <a:rPr lang="vi-VN" dirty="0" smtClean="0"/>
              <a:t>proizvođač</a:t>
            </a:r>
            <a:r>
              <a:rPr lang="hr-HR" dirty="0" smtClean="0"/>
              <a:t>i</a:t>
            </a:r>
            <a:r>
              <a:rPr lang="vi-VN" dirty="0" smtClean="0"/>
              <a:t> električne energije </a:t>
            </a:r>
            <a:r>
              <a:rPr lang="hr-HR" dirty="0" smtClean="0"/>
              <a:t>moraju kupiti emisijske jedinice putem dražbe</a:t>
            </a:r>
          </a:p>
          <a:p>
            <a:endParaRPr lang="hr-HR" dirty="0" smtClean="0"/>
          </a:p>
          <a:p>
            <a:r>
              <a:rPr lang="hr-HR" dirty="0" smtClean="0"/>
              <a:t>Industrijska postrojenja dobivaju emisijske jedinice dijelom ili u potpunosti besplatno, ali temeljem referentnih</a:t>
            </a:r>
            <a:r>
              <a:rPr lang="hr-HR" baseline="0" dirty="0" smtClean="0"/>
              <a:t> vrijednosti</a:t>
            </a:r>
            <a:endParaRPr lang="hr-HR" dirty="0"/>
          </a:p>
        </p:txBody>
      </p:sp>
      <p:sp>
        <p:nvSpPr>
          <p:cNvPr id="4" name="Rezervirano mjesto broja slajda 3"/>
          <p:cNvSpPr>
            <a:spLocks noGrp="1"/>
          </p:cNvSpPr>
          <p:nvPr>
            <p:ph type="sldNum" sz="quarter" idx="10"/>
          </p:nvPr>
        </p:nvSpPr>
        <p:spPr/>
        <p:txBody>
          <a:bodyPr/>
          <a:lstStyle/>
          <a:p>
            <a:fld id="{06D1E282-BAB1-418A-A0CE-37C554B8C91D}" type="slidenum">
              <a:rPr lang="hr-HR" smtClean="0"/>
              <a:pPr/>
              <a:t>6</a:t>
            </a:fld>
            <a:endParaRPr lang="hr-HR"/>
          </a:p>
        </p:txBody>
      </p:sp>
    </p:spTree>
    <p:extLst>
      <p:ext uri="{BB962C8B-B14F-4D97-AF65-F5344CB8AC3E}">
        <p14:creationId xmlns:p14="http://schemas.microsoft.com/office/powerpoint/2010/main" val="4045989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zervirano mjesto slike slajda 1"/>
          <p:cNvSpPr>
            <a:spLocks noGrp="1" noRot="1" noChangeAspect="1" noTextEdit="1"/>
          </p:cNvSpPr>
          <p:nvPr>
            <p:ph type="sldImg"/>
          </p:nvPr>
        </p:nvSpPr>
        <p:spPr>
          <a:ln/>
        </p:spPr>
      </p:sp>
      <p:sp>
        <p:nvSpPr>
          <p:cNvPr id="20483" name="Rezervirano mjesto bilježaka 2"/>
          <p:cNvSpPr>
            <a:spLocks noGrp="1"/>
          </p:cNvSpPr>
          <p:nvPr>
            <p:ph type="body" idx="1"/>
          </p:nvPr>
        </p:nvSpPr>
        <p:spPr>
          <a:noFill/>
        </p:spPr>
        <p:txBody>
          <a:bodyPr/>
          <a:lstStyle/>
          <a:p>
            <a:r>
              <a:rPr lang="hr-HR" dirty="0" smtClean="0"/>
              <a:t>U Hrvatskoj je sustav trgovanja uveden 2010. godine i postrojenja su</a:t>
            </a:r>
            <a:r>
              <a:rPr lang="hr-HR" baseline="0" dirty="0" smtClean="0"/>
              <a:t> do 31. 12. 2012. imala obvezu praćenja i izvješćivanja o emisijama iz postrojenja</a:t>
            </a:r>
          </a:p>
          <a:p>
            <a:endParaRPr lang="hr-HR" dirty="0" smtClean="0"/>
          </a:p>
          <a:p>
            <a:r>
              <a:rPr lang="hr-HR" dirty="0" smtClean="0"/>
              <a:t>Od 1. siječnja 2013.-</a:t>
            </a:r>
            <a:r>
              <a:rPr lang="hr-HR" baseline="0" dirty="0" smtClean="0"/>
              <a:t> se u Hrvatskoj sustav primjenjuje na isti način kao i u EU</a:t>
            </a:r>
            <a:endParaRPr lang="hr-HR" dirty="0" smtClean="0"/>
          </a:p>
          <a:p>
            <a:endParaRPr lang="hr-HR" dirty="0" smtClean="0"/>
          </a:p>
          <a:p>
            <a:r>
              <a:rPr lang="hr-HR" dirty="0" smtClean="0"/>
              <a:t>U Sporazumu o pristupanju </a:t>
            </a:r>
            <a:r>
              <a:rPr lang="vi-VN" dirty="0" smtClean="0"/>
              <a:t>utvrđen je postotak za izračun iznosa emisijskih jedinica</a:t>
            </a:r>
            <a:r>
              <a:rPr lang="hr-HR" dirty="0" smtClean="0"/>
              <a:t> od kojih će</a:t>
            </a:r>
            <a:r>
              <a:rPr lang="vi-VN" dirty="0" smtClean="0"/>
              <a:t> Republika Hrvatska </a:t>
            </a:r>
            <a:r>
              <a:rPr lang="hr-HR" dirty="0" smtClean="0"/>
              <a:t>dobivati financijska sredstva od</a:t>
            </a:r>
            <a:r>
              <a:rPr lang="vi-VN" dirty="0" smtClean="0"/>
              <a:t> dražbi. </a:t>
            </a:r>
            <a:endParaRPr lang="hr-HR" dirty="0" smtClean="0"/>
          </a:p>
          <a:p>
            <a:r>
              <a:rPr lang="hr-HR" dirty="0" smtClean="0"/>
              <a:t>Ministarstvo financija je  dražbovatelj za Republiku Hrvatsku</a:t>
            </a:r>
          </a:p>
          <a:p>
            <a:endParaRPr lang="hr-HR" dirty="0" smtClean="0"/>
          </a:p>
          <a:p>
            <a:endParaRPr lang="hr-HR" dirty="0" smtClean="0"/>
          </a:p>
          <a:p>
            <a:r>
              <a:rPr lang="hr-HR" dirty="0" smtClean="0"/>
              <a:t>Hrvatska postrojenja uključena u sustav trgovanja emisijskim jedinicama od 1. siječnja 2013. godine ne plaćaju naknadu na emisije ugljikovog dioksida u FZOEU. </a:t>
            </a:r>
          </a:p>
          <a:p>
            <a:endParaRPr lang="hr-HR" dirty="0" smtClean="0"/>
          </a:p>
          <a:p>
            <a:r>
              <a:rPr lang="hr-HR" dirty="0" smtClean="0"/>
              <a:t>Stoga je Zakonom o zaštiti zraka propisano uplaćivanja 95% financijskih sredstava ostvarenih prodajom emisijskih jedinica na dražbi na poseban račun Fonda za zaštitu okoliša i energetsku učinkovitost te 5% u državni proračun. </a:t>
            </a:r>
          </a:p>
          <a:p>
            <a:endParaRPr lang="hr-HR" dirty="0" smtClean="0"/>
          </a:p>
          <a:p>
            <a:endParaRPr lang="hr-HR" dirty="0" smtClean="0"/>
          </a:p>
        </p:txBody>
      </p:sp>
      <p:sp>
        <p:nvSpPr>
          <p:cNvPr id="20484" name="Rezervirano mjesto broja slajda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B67AD39-4AD3-4502-8625-05E8BD31B63B}" type="slidenum">
              <a:rPr lang="en-US" smtClean="0"/>
              <a:pPr eaLnBrk="1" hangingPunct="1"/>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zervirano mjesto slike slajda 1"/>
          <p:cNvSpPr>
            <a:spLocks noGrp="1" noRot="1" noChangeAspect="1" noTextEdit="1"/>
          </p:cNvSpPr>
          <p:nvPr>
            <p:ph type="sldImg"/>
          </p:nvPr>
        </p:nvSpPr>
        <p:spPr>
          <a:ln/>
        </p:spPr>
      </p:sp>
      <p:sp>
        <p:nvSpPr>
          <p:cNvPr id="20483" name="Rezervirano mjesto bilježaka 2"/>
          <p:cNvSpPr>
            <a:spLocks noGrp="1"/>
          </p:cNvSpPr>
          <p:nvPr>
            <p:ph type="body" idx="1"/>
          </p:nvPr>
        </p:nvSpPr>
        <p:spPr>
          <a:noFill/>
        </p:spPr>
        <p:txBody>
          <a:bodyPr/>
          <a:lstStyle/>
          <a:p>
            <a:r>
              <a:rPr lang="hr-HR" dirty="0" smtClean="0"/>
              <a:t>U Hrvatskoj je sustav trgovanja uveden 2010. godine i postrojenja su</a:t>
            </a:r>
            <a:r>
              <a:rPr lang="hr-HR" baseline="0" dirty="0" smtClean="0"/>
              <a:t> do 31. 12. 2012. imala obvezu praćenja i izvješćivanja o emisijama iz postrojenja</a:t>
            </a:r>
          </a:p>
          <a:p>
            <a:endParaRPr lang="hr-HR" dirty="0" smtClean="0"/>
          </a:p>
          <a:p>
            <a:r>
              <a:rPr lang="hr-HR" dirty="0" smtClean="0"/>
              <a:t>Od 1. siječnja 2013.-</a:t>
            </a:r>
            <a:r>
              <a:rPr lang="hr-HR" baseline="0" dirty="0" smtClean="0"/>
              <a:t> se u Hrvatskoj sustav primjenjuje na isti način kao i u EU</a:t>
            </a:r>
            <a:endParaRPr lang="hr-HR" dirty="0" smtClean="0"/>
          </a:p>
          <a:p>
            <a:endParaRPr lang="hr-HR" dirty="0" smtClean="0"/>
          </a:p>
          <a:p>
            <a:r>
              <a:rPr lang="hr-HR" dirty="0" smtClean="0"/>
              <a:t>U Sporazumu o pristupanju </a:t>
            </a:r>
            <a:r>
              <a:rPr lang="vi-VN" dirty="0" smtClean="0"/>
              <a:t>utvrđen je postotak za izračun iznosa emisijskih jedinica</a:t>
            </a:r>
            <a:r>
              <a:rPr lang="hr-HR" dirty="0" smtClean="0"/>
              <a:t> od kojih će</a:t>
            </a:r>
            <a:r>
              <a:rPr lang="vi-VN" dirty="0" smtClean="0"/>
              <a:t> Republika Hrvatska </a:t>
            </a:r>
            <a:r>
              <a:rPr lang="hr-HR" dirty="0" smtClean="0"/>
              <a:t>dobivati financijska sredstva od</a:t>
            </a:r>
            <a:r>
              <a:rPr lang="vi-VN" dirty="0" smtClean="0"/>
              <a:t> dražbi. </a:t>
            </a:r>
            <a:endParaRPr lang="hr-HR" dirty="0" smtClean="0"/>
          </a:p>
          <a:p>
            <a:r>
              <a:rPr lang="hr-HR" dirty="0" smtClean="0"/>
              <a:t>Ministarstvo financija je  dražbovatelj za Republiku Hrvatsku</a:t>
            </a:r>
          </a:p>
          <a:p>
            <a:endParaRPr lang="hr-HR" dirty="0" smtClean="0"/>
          </a:p>
          <a:p>
            <a:endParaRPr lang="hr-HR" dirty="0" smtClean="0"/>
          </a:p>
          <a:p>
            <a:r>
              <a:rPr lang="hr-HR" dirty="0" smtClean="0"/>
              <a:t>Hrvatska postrojenja uključena u sustav trgovanja emisijskim jedinicama od 1. siječnja 2013. godine ne plaćaju naknadu na emisije ugljikovog dioksida u FZOEU. </a:t>
            </a:r>
          </a:p>
          <a:p>
            <a:endParaRPr lang="hr-HR" dirty="0" smtClean="0"/>
          </a:p>
          <a:p>
            <a:r>
              <a:rPr lang="hr-HR" dirty="0" smtClean="0"/>
              <a:t>Stoga je Zakonom o zaštiti zraka propisano uplaćivanja 95% financijskih sredstava ostvarenih prodajom emisijskih jedinica na dražbi na poseban račun Fonda za zaštitu okoliša i energetsku učinkovitost te 5% u državni proračun. </a:t>
            </a:r>
          </a:p>
          <a:p>
            <a:endParaRPr lang="hr-HR" dirty="0" smtClean="0"/>
          </a:p>
          <a:p>
            <a:endParaRPr lang="hr-HR" dirty="0" smtClean="0"/>
          </a:p>
        </p:txBody>
      </p:sp>
      <p:sp>
        <p:nvSpPr>
          <p:cNvPr id="20484" name="Rezervirano mjesto broja slajda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B67AD39-4AD3-4502-8625-05E8BD31B63B}" type="slidenum">
              <a:rPr lang="en-US" smtClean="0"/>
              <a:pPr eaLnBrk="1" hangingPunct="1"/>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zervirano mjesto slike slajda 1"/>
          <p:cNvSpPr>
            <a:spLocks noGrp="1" noRot="1" noChangeAspect="1" noTextEdit="1"/>
          </p:cNvSpPr>
          <p:nvPr>
            <p:ph type="sldImg"/>
          </p:nvPr>
        </p:nvSpPr>
        <p:spPr>
          <a:ln/>
        </p:spPr>
      </p:sp>
      <p:sp>
        <p:nvSpPr>
          <p:cNvPr id="20483" name="Rezervirano mjesto bilježaka 2"/>
          <p:cNvSpPr>
            <a:spLocks noGrp="1"/>
          </p:cNvSpPr>
          <p:nvPr>
            <p:ph type="body" idx="1"/>
          </p:nvPr>
        </p:nvSpPr>
        <p:spPr>
          <a:noFill/>
        </p:spPr>
        <p:txBody>
          <a:bodyPr/>
          <a:lstStyle/>
          <a:p>
            <a:r>
              <a:rPr lang="hr-HR" dirty="0" smtClean="0"/>
              <a:t>U Hrvatskoj je sustav trgovanja uveden 2010. godine i postrojenja su</a:t>
            </a:r>
            <a:r>
              <a:rPr lang="hr-HR" baseline="0" dirty="0" smtClean="0"/>
              <a:t> do 31. 12. 2012. imala obvezu praćenja i izvješćivanja o emisijama iz postrojenja</a:t>
            </a:r>
          </a:p>
          <a:p>
            <a:endParaRPr lang="hr-HR" dirty="0" smtClean="0"/>
          </a:p>
          <a:p>
            <a:r>
              <a:rPr lang="hr-HR" dirty="0" smtClean="0"/>
              <a:t>Od 1. siječnja 2013.-</a:t>
            </a:r>
            <a:r>
              <a:rPr lang="hr-HR" baseline="0" dirty="0" smtClean="0"/>
              <a:t> se u Hrvatskoj sustav primjenjuje na isti način kao i u EU</a:t>
            </a:r>
            <a:endParaRPr lang="hr-HR" dirty="0" smtClean="0"/>
          </a:p>
          <a:p>
            <a:endParaRPr lang="hr-HR" dirty="0" smtClean="0"/>
          </a:p>
          <a:p>
            <a:r>
              <a:rPr lang="hr-HR" dirty="0" smtClean="0"/>
              <a:t>U Sporazumu o pristupanju </a:t>
            </a:r>
            <a:r>
              <a:rPr lang="vi-VN" dirty="0" smtClean="0"/>
              <a:t>utvrđen je postotak za izračun iznosa emisijskih jedinica</a:t>
            </a:r>
            <a:r>
              <a:rPr lang="hr-HR" dirty="0" smtClean="0"/>
              <a:t> od kojih će</a:t>
            </a:r>
            <a:r>
              <a:rPr lang="vi-VN" dirty="0" smtClean="0"/>
              <a:t> Republika Hrvatska </a:t>
            </a:r>
            <a:r>
              <a:rPr lang="hr-HR" dirty="0" smtClean="0"/>
              <a:t>dobivati financijska sredstva od</a:t>
            </a:r>
            <a:r>
              <a:rPr lang="vi-VN" dirty="0" smtClean="0"/>
              <a:t> dražbi. </a:t>
            </a:r>
            <a:endParaRPr lang="hr-HR" dirty="0" smtClean="0"/>
          </a:p>
          <a:p>
            <a:r>
              <a:rPr lang="hr-HR" dirty="0" smtClean="0"/>
              <a:t>Ministarstvo financija je  dražbovatelj za Republiku Hrvatsku</a:t>
            </a:r>
          </a:p>
          <a:p>
            <a:endParaRPr lang="hr-HR" dirty="0" smtClean="0"/>
          </a:p>
          <a:p>
            <a:endParaRPr lang="hr-HR" dirty="0" smtClean="0"/>
          </a:p>
          <a:p>
            <a:r>
              <a:rPr lang="hr-HR" dirty="0" smtClean="0"/>
              <a:t>Hrvatska postrojenja uključena u sustav trgovanja emisijskim jedinicama od 1. siječnja 2013. godine ne plaćaju naknadu na emisije ugljikovog dioksida u FZOEU. </a:t>
            </a:r>
          </a:p>
          <a:p>
            <a:endParaRPr lang="hr-HR" dirty="0" smtClean="0"/>
          </a:p>
          <a:p>
            <a:r>
              <a:rPr lang="hr-HR" dirty="0" smtClean="0"/>
              <a:t>Stoga je Zakonom o zaštiti zraka propisano uplaćivanja 95% financijskih sredstava ostvarenih prodajom emisijskih jedinica na dražbi na poseban račun Fonda za zaštitu okoliša i energetsku učinkovitost te 5% u državni proračun. </a:t>
            </a:r>
          </a:p>
          <a:p>
            <a:endParaRPr lang="hr-HR" dirty="0" smtClean="0"/>
          </a:p>
          <a:p>
            <a:endParaRPr lang="hr-HR" dirty="0" smtClean="0"/>
          </a:p>
        </p:txBody>
      </p:sp>
      <p:sp>
        <p:nvSpPr>
          <p:cNvPr id="20484" name="Rezervirano mjesto broja slajda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B67AD39-4AD3-4502-8625-05E8BD31B63B}" type="slidenum">
              <a:rPr lang="en-US" smtClean="0"/>
              <a:pPr eaLnBrk="1" hangingPunct="1"/>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zervirano mjesto slike slajda 1"/>
          <p:cNvSpPr>
            <a:spLocks noGrp="1" noRot="1" noChangeAspect="1" noTextEdit="1"/>
          </p:cNvSpPr>
          <p:nvPr>
            <p:ph type="sldImg"/>
          </p:nvPr>
        </p:nvSpPr>
        <p:spPr>
          <a:ln/>
        </p:spPr>
      </p:sp>
      <p:sp>
        <p:nvSpPr>
          <p:cNvPr id="20483" name="Rezervirano mjesto bilježaka 2"/>
          <p:cNvSpPr>
            <a:spLocks noGrp="1"/>
          </p:cNvSpPr>
          <p:nvPr>
            <p:ph type="body" idx="1"/>
          </p:nvPr>
        </p:nvSpPr>
        <p:spPr>
          <a:noFill/>
        </p:spPr>
        <p:txBody>
          <a:bodyPr/>
          <a:lstStyle/>
          <a:p>
            <a:r>
              <a:rPr lang="hr-HR" dirty="0" smtClean="0"/>
              <a:t>U Hrvatskoj je sustav trgovanja uveden 2010. godine i postrojenja su</a:t>
            </a:r>
            <a:r>
              <a:rPr lang="hr-HR" baseline="0" dirty="0" smtClean="0"/>
              <a:t> do 31. 12. 2012. imala obvezu praćenja i izvješćivanja o emisijama iz postrojenja</a:t>
            </a:r>
          </a:p>
          <a:p>
            <a:endParaRPr lang="hr-HR" dirty="0" smtClean="0"/>
          </a:p>
          <a:p>
            <a:r>
              <a:rPr lang="hr-HR" dirty="0" smtClean="0"/>
              <a:t>Od 1. siječnja 2013.-</a:t>
            </a:r>
            <a:r>
              <a:rPr lang="hr-HR" baseline="0" dirty="0" smtClean="0"/>
              <a:t> se u Hrvatskoj sustav primjenjuje na isti način kao i u EU</a:t>
            </a:r>
            <a:endParaRPr lang="hr-HR" dirty="0" smtClean="0"/>
          </a:p>
          <a:p>
            <a:endParaRPr lang="hr-HR" dirty="0" smtClean="0"/>
          </a:p>
          <a:p>
            <a:r>
              <a:rPr lang="hr-HR" dirty="0" smtClean="0"/>
              <a:t>U Sporazumu o pristupanju </a:t>
            </a:r>
            <a:r>
              <a:rPr lang="vi-VN" dirty="0" smtClean="0"/>
              <a:t>utvrđen je postotak za izračun iznosa emisijskih jedinica</a:t>
            </a:r>
            <a:r>
              <a:rPr lang="hr-HR" dirty="0" smtClean="0"/>
              <a:t> od kojih će</a:t>
            </a:r>
            <a:r>
              <a:rPr lang="vi-VN" dirty="0" smtClean="0"/>
              <a:t> Republika Hrvatska </a:t>
            </a:r>
            <a:r>
              <a:rPr lang="hr-HR" dirty="0" smtClean="0"/>
              <a:t>dobivati financijska sredstva od</a:t>
            </a:r>
            <a:r>
              <a:rPr lang="vi-VN" dirty="0" smtClean="0"/>
              <a:t> dražbi. </a:t>
            </a:r>
            <a:endParaRPr lang="hr-HR" dirty="0" smtClean="0"/>
          </a:p>
          <a:p>
            <a:r>
              <a:rPr lang="hr-HR" dirty="0" smtClean="0"/>
              <a:t>Ministarstvo financija je  dražbovatelj za Republiku Hrvatsku</a:t>
            </a:r>
          </a:p>
          <a:p>
            <a:endParaRPr lang="hr-HR" dirty="0" smtClean="0"/>
          </a:p>
          <a:p>
            <a:endParaRPr lang="hr-HR" dirty="0" smtClean="0"/>
          </a:p>
          <a:p>
            <a:r>
              <a:rPr lang="hr-HR" dirty="0" smtClean="0"/>
              <a:t>Hrvatska postrojenja uključena u sustav trgovanja emisijskim jedinicama od 1. siječnja 2013. godine ne plaćaju naknadu na emisije ugljikovog dioksida u FZOEU. </a:t>
            </a:r>
          </a:p>
          <a:p>
            <a:endParaRPr lang="hr-HR" dirty="0" smtClean="0"/>
          </a:p>
          <a:p>
            <a:r>
              <a:rPr lang="hr-HR" dirty="0" smtClean="0"/>
              <a:t>Stoga je Zakonom o zaštiti zraka propisano uplaćivanja 95% financijskih sredstava ostvarenih prodajom emisijskih jedinica na dražbi na poseban račun Fonda za zaštitu okoliša i energetsku učinkovitost te 5% u državni proračun. </a:t>
            </a:r>
          </a:p>
          <a:p>
            <a:endParaRPr lang="hr-HR" dirty="0" smtClean="0"/>
          </a:p>
          <a:p>
            <a:endParaRPr lang="hr-HR" dirty="0" smtClean="0"/>
          </a:p>
        </p:txBody>
      </p:sp>
      <p:sp>
        <p:nvSpPr>
          <p:cNvPr id="20484" name="Rezervirano mjesto broja slajda 3"/>
          <p:cNvSpPr>
            <a:spLocks noGrp="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B67AD39-4AD3-4502-8625-05E8BD31B63B}" type="slidenum">
              <a:rPr lang="en-US" smtClean="0"/>
              <a:pPr eaLnBrk="1" hangingPunct="1"/>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D5BF1FD-49F0-412D-9E47-AD732FD37F3B}" type="datetime1">
              <a:rPr lang="en-US" smtClean="0"/>
              <a:pPr/>
              <a:t>3/5/2014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a-IN"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4" name="Date Placeholder 3"/>
          <p:cNvSpPr>
            <a:spLocks noGrp="1"/>
          </p:cNvSpPr>
          <p:nvPr>
            <p:ph type="dt" sz="half" idx="10"/>
          </p:nvPr>
        </p:nvSpPr>
        <p:spPr/>
        <p:txBody>
          <a:bodyPr/>
          <a:lstStyle/>
          <a:p>
            <a:fld id="{8CFCCFEB-3B1E-4FEA-84D3-145779C948D7}" type="datetime1">
              <a:rPr lang="en-US" smtClean="0"/>
              <a:pPr/>
              <a:t>3/5/2014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a-IN"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4" name="Date Placeholder 3"/>
          <p:cNvSpPr>
            <a:spLocks noGrp="1"/>
          </p:cNvSpPr>
          <p:nvPr>
            <p:ph type="dt" sz="half" idx="10"/>
          </p:nvPr>
        </p:nvSpPr>
        <p:spPr/>
        <p:txBody>
          <a:bodyPr/>
          <a:lstStyle/>
          <a:p>
            <a:fld id="{EF9BF7E2-8850-47A6-B4BE-681ADC0EE6E1}" type="datetime1">
              <a:rPr lang="en-US" smtClean="0"/>
              <a:pPr/>
              <a:t>3/5/2014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hr-H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hr-HR"/>
          </a:p>
        </p:txBody>
      </p:sp>
      <p:sp>
        <p:nvSpPr>
          <p:cNvPr id="4" name="Date Placeholder 3"/>
          <p:cNvSpPr>
            <a:spLocks noGrp="1"/>
          </p:cNvSpPr>
          <p:nvPr>
            <p:ph type="dt" sz="half" idx="10"/>
          </p:nvPr>
        </p:nvSpPr>
        <p:spPr/>
        <p:txBody>
          <a:bodyPr/>
          <a:lstStyle>
            <a:lvl1pPr>
              <a:defRPr/>
            </a:lvl1pPr>
          </a:lstStyle>
          <a:p>
            <a:endParaRPr lang="hr-HR"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hr-HR"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265E416-3A5D-42EB-B9F0-0B4D5D89DF69}"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2719946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lvl1pPr>
              <a:defRPr/>
            </a:lvl1pPr>
          </a:lstStyle>
          <a:p>
            <a:endParaRPr lang="hr-HR"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hr-HR"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8082E72-462D-4599-B199-E446C574FE00}"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37894742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hr-H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hr-HR"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hr-HR"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0B98196-505B-45A5-9BED-AA3B784BB2A5}"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41009188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Date Placeholder 4"/>
          <p:cNvSpPr>
            <a:spLocks noGrp="1"/>
          </p:cNvSpPr>
          <p:nvPr>
            <p:ph type="dt" sz="half" idx="10"/>
          </p:nvPr>
        </p:nvSpPr>
        <p:spPr/>
        <p:txBody>
          <a:bodyPr/>
          <a:lstStyle>
            <a:lvl1pPr>
              <a:defRPr/>
            </a:lvl1pPr>
          </a:lstStyle>
          <a:p>
            <a:endParaRPr lang="hr-HR"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hr-HR"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AA032320-F8F0-4D08-9807-C308EF6DD70C}"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4251257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hr-H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7" name="Date Placeholder 6"/>
          <p:cNvSpPr>
            <a:spLocks noGrp="1"/>
          </p:cNvSpPr>
          <p:nvPr>
            <p:ph type="dt" sz="half" idx="10"/>
          </p:nvPr>
        </p:nvSpPr>
        <p:spPr/>
        <p:txBody>
          <a:bodyPr/>
          <a:lstStyle>
            <a:lvl1pPr>
              <a:defRPr/>
            </a:lvl1pPr>
          </a:lstStyle>
          <a:p>
            <a:endParaRPr lang="hr-HR" dirty="0">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hr-HR" dirty="0">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9BF7152C-95CF-4FDC-9B36-08AA780012EB}"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13200643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Date Placeholder 2"/>
          <p:cNvSpPr>
            <a:spLocks noGrp="1"/>
          </p:cNvSpPr>
          <p:nvPr>
            <p:ph type="dt" sz="half" idx="10"/>
          </p:nvPr>
        </p:nvSpPr>
        <p:spPr/>
        <p:txBody>
          <a:bodyPr/>
          <a:lstStyle>
            <a:lvl1pPr>
              <a:defRPr/>
            </a:lvl1pPr>
          </a:lstStyle>
          <a:p>
            <a:endParaRPr lang="hr-HR" dirty="0">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hr-HR" dirty="0">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3F9BA2AB-266B-4AE9-8174-F4E68F929BF4}"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2529073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hr-HR" dirty="0">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hr-HR" dirty="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79A85BE9-E86A-400A-A2FD-FABDBF18B1C6}"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25664810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hr-H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hr-HR"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hr-HR"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143DDB7-A129-4DC4-B6F4-E8EE4DAD8D7E}"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1643102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496" y="44624"/>
            <a:ext cx="8856984" cy="504056"/>
          </a:xfrm>
        </p:spPr>
        <p:txBody>
          <a:bodyPr>
            <a:normAutofit/>
          </a:bodyPr>
          <a:lstStyle>
            <a:lvl1pPr algn="l">
              <a:defRPr sz="2800" b="1">
                <a:solidFill>
                  <a:schemeClr val="tx1">
                    <a:lumMod val="50000"/>
                    <a:lumOff val="50000"/>
                  </a:schemeClr>
                </a:solidFill>
              </a:defRPr>
            </a:lvl1pPr>
          </a:lstStyle>
          <a:p>
            <a:r>
              <a:rPr lang="ta-IN" dirty="0" smtClean="0"/>
              <a:t>CLICK TO EDIT MASTER TITLE STYLE</a:t>
            </a:r>
            <a:endParaRPr lang="en-US" dirty="0"/>
          </a:p>
        </p:txBody>
      </p:sp>
      <p:sp>
        <p:nvSpPr>
          <p:cNvPr id="3" name="Content Placeholder 2"/>
          <p:cNvSpPr>
            <a:spLocks noGrp="1"/>
          </p:cNvSpPr>
          <p:nvPr>
            <p:ph idx="1"/>
          </p:nvPr>
        </p:nvSpPr>
        <p:spPr>
          <a:xfrm>
            <a:off x="107504" y="692696"/>
            <a:ext cx="8784976" cy="5544616"/>
          </a:xfrm>
        </p:spPr>
        <p:txBody>
          <a:bodyPr>
            <a:normAutofit/>
          </a:bodyPr>
          <a:lstStyle>
            <a:lvl1pPr>
              <a:defRPr sz="2800"/>
            </a:lvl1pPr>
            <a:lvl2pPr>
              <a:defRPr sz="2400"/>
            </a:lvl2pPr>
            <a:lvl3pPr>
              <a:defRPr sz="2000"/>
            </a:lvl3pPr>
            <a:lvl4pPr>
              <a:defRPr sz="1800"/>
            </a:lvl4pPr>
            <a:lvl5pPr>
              <a:defRPr sz="1800"/>
            </a:lvl5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4" name="Date Placeholder 3"/>
          <p:cNvSpPr>
            <a:spLocks noGrp="1"/>
          </p:cNvSpPr>
          <p:nvPr>
            <p:ph type="dt" sz="half" idx="10"/>
          </p:nvPr>
        </p:nvSpPr>
        <p:spPr/>
        <p:txBody>
          <a:bodyPr/>
          <a:lstStyle/>
          <a:p>
            <a:fld id="{CD5EBDF7-8017-466D-AD7C-FDFF81DA14E2}" type="datetime1">
              <a:rPr lang="en-US" smtClean="0"/>
              <a:pPr/>
              <a:t>3/5/2014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hr-H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hr-HR" dirty="0">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hr-HR" dirty="0">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A5532168-D085-4BB5-BAE2-A54356BEFBAE}"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22739599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lvl1pPr>
              <a:defRPr/>
            </a:lvl1pPr>
          </a:lstStyle>
          <a:p>
            <a:endParaRPr lang="hr-HR"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hr-HR"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C823A59-1E9A-40FA-A659-A6941D1D1D97}"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1757117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hr-H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lvl1pPr>
              <a:defRPr/>
            </a:lvl1pPr>
          </a:lstStyle>
          <a:p>
            <a:endParaRPr lang="hr-HR"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hr-HR"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6D4652C-724F-48C8-9E27-70D2873CDAA8}" type="slidenum">
              <a:rPr lang="hr-HR">
                <a:solidFill>
                  <a:srgbClr val="000000"/>
                </a:solidFill>
              </a:rPr>
              <a:pPr/>
              <a:t>‹#›</a:t>
            </a:fld>
            <a:endParaRPr lang="hr-HR" dirty="0">
              <a:solidFill>
                <a:srgbClr val="000000"/>
              </a:solidFill>
            </a:endParaRPr>
          </a:p>
        </p:txBody>
      </p:sp>
    </p:spTree>
    <p:extLst>
      <p:ext uri="{BB962C8B-B14F-4D97-AF65-F5344CB8AC3E}">
        <p14:creationId xmlns:p14="http://schemas.microsoft.com/office/powerpoint/2010/main" val="281469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a-IN"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a-IN" smtClean="0"/>
              <a:t>Click to edit Master text styles</a:t>
            </a:r>
          </a:p>
        </p:txBody>
      </p:sp>
      <p:sp>
        <p:nvSpPr>
          <p:cNvPr id="4" name="Date Placeholder 3"/>
          <p:cNvSpPr>
            <a:spLocks noGrp="1"/>
          </p:cNvSpPr>
          <p:nvPr>
            <p:ph type="dt" sz="half" idx="10"/>
          </p:nvPr>
        </p:nvSpPr>
        <p:spPr/>
        <p:txBody>
          <a:bodyPr/>
          <a:lstStyle/>
          <a:p>
            <a:fld id="{FD0B3944-B0CB-4C56-9642-6F41C22B390F}" type="datetime1">
              <a:rPr lang="en-US" smtClean="0"/>
              <a:pPr/>
              <a:t>3/5/2014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a-IN"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5" name="Date Placeholder 4"/>
          <p:cNvSpPr>
            <a:spLocks noGrp="1"/>
          </p:cNvSpPr>
          <p:nvPr>
            <p:ph type="dt" sz="half" idx="10"/>
          </p:nvPr>
        </p:nvSpPr>
        <p:spPr/>
        <p:txBody>
          <a:bodyPr/>
          <a:lstStyle/>
          <a:p>
            <a:fld id="{59392119-B7B2-44A9-8B65-94EB722E63E2}" type="datetime1">
              <a:rPr lang="en-US" smtClean="0"/>
              <a:pPr/>
              <a:t>3/5/2014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a-IN"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a-I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a-I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7" name="Date Placeholder 6"/>
          <p:cNvSpPr>
            <a:spLocks noGrp="1"/>
          </p:cNvSpPr>
          <p:nvPr>
            <p:ph type="dt" sz="half" idx="10"/>
          </p:nvPr>
        </p:nvSpPr>
        <p:spPr/>
        <p:txBody>
          <a:bodyPr/>
          <a:lstStyle/>
          <a:p>
            <a:fld id="{EE4C33A9-D263-473F-9A6F-BEB6F2A84E59}" type="datetime1">
              <a:rPr lang="en-US" smtClean="0"/>
              <a:pPr/>
              <a:t>3/5/2014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a-IN" smtClean="0"/>
              <a:t>Click to edit Master title style</a:t>
            </a:r>
            <a:endParaRPr lang="en-US"/>
          </a:p>
        </p:txBody>
      </p:sp>
      <p:sp>
        <p:nvSpPr>
          <p:cNvPr id="3" name="Date Placeholder 2"/>
          <p:cNvSpPr>
            <a:spLocks noGrp="1"/>
          </p:cNvSpPr>
          <p:nvPr>
            <p:ph type="dt" sz="half" idx="10"/>
          </p:nvPr>
        </p:nvSpPr>
        <p:spPr/>
        <p:txBody>
          <a:bodyPr/>
          <a:lstStyle/>
          <a:p>
            <a:fld id="{14CE09CB-A129-4D87-B175-5D7E7759A391}" type="datetime1">
              <a:rPr lang="en-US" smtClean="0"/>
              <a:pPr/>
              <a:t>3/5/2014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ED2981-093F-42C9-84AA-84DED05FFF46}" type="datetime1">
              <a:rPr lang="en-US" smtClean="0"/>
              <a:pPr/>
              <a:t>3/5/2014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ta-IN"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a-IN" smtClean="0"/>
              <a:t>Click to edit Master text styles</a:t>
            </a:r>
          </a:p>
          <a:p>
            <a:pPr lvl="1"/>
            <a:r>
              <a:rPr lang="ta-IN" smtClean="0"/>
              <a:t>Second level</a:t>
            </a:r>
          </a:p>
          <a:p>
            <a:pPr lvl="2"/>
            <a:r>
              <a:rPr lang="ta-IN" smtClean="0"/>
              <a:t>Third level</a:t>
            </a:r>
          </a:p>
          <a:p>
            <a:pPr lvl="3"/>
            <a:r>
              <a:rPr lang="ta-IN" smtClean="0"/>
              <a:t>Fourth level</a:t>
            </a:r>
          </a:p>
          <a:p>
            <a:pPr lvl="4"/>
            <a:r>
              <a:rPr lang="ta-IN"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a-IN" smtClean="0"/>
              <a:t>Click to edit Master text styles</a:t>
            </a:r>
          </a:p>
        </p:txBody>
      </p:sp>
      <p:sp>
        <p:nvSpPr>
          <p:cNvPr id="5" name="Date Placeholder 4"/>
          <p:cNvSpPr>
            <a:spLocks noGrp="1"/>
          </p:cNvSpPr>
          <p:nvPr>
            <p:ph type="dt" sz="half" idx="10"/>
          </p:nvPr>
        </p:nvSpPr>
        <p:spPr/>
        <p:txBody>
          <a:bodyPr/>
          <a:lstStyle/>
          <a:p>
            <a:fld id="{0A98B6F4-DD67-46C9-BAB7-A45A7F36559E}" type="datetime1">
              <a:rPr lang="en-US" smtClean="0"/>
              <a:pPr/>
              <a:t>3/5/2014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a-IN"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a-IN" smtClean="0"/>
              <a:t>Click to edit Master text styles</a:t>
            </a:r>
          </a:p>
        </p:txBody>
      </p:sp>
      <p:sp>
        <p:nvSpPr>
          <p:cNvPr id="5" name="Date Placeholder 4"/>
          <p:cNvSpPr>
            <a:spLocks noGrp="1"/>
          </p:cNvSpPr>
          <p:nvPr>
            <p:ph type="dt" sz="half" idx="10"/>
          </p:nvPr>
        </p:nvSpPr>
        <p:spPr/>
        <p:txBody>
          <a:bodyPr/>
          <a:lstStyle/>
          <a:p>
            <a:fld id="{2818D805-6C8C-4CD5-9A33-4B7DDAA0FEA4}" type="datetime1">
              <a:rPr lang="en-US" smtClean="0"/>
              <a:pPr/>
              <a:t>3/5/2014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08C193-0B1C-FA4E-9980-ADC1DEF5110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C5C774-8339-41DE-BFFB-F36856149ABE}" type="datetime1">
              <a:rPr lang="en-US" smtClean="0"/>
              <a:pPr/>
              <a:t>3/5/2014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08C193-0B1C-FA4E-9980-ADC1DEF5110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hr-HR" smtClean="0"/>
              <a:t>Kliknite da biste uredili stil naslova matrice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hr-HR" smtClean="0"/>
              <a:t>Kliknite da biste uredili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defTabSz="914400" fontAlgn="base">
              <a:spcBef>
                <a:spcPct val="0"/>
              </a:spcBef>
              <a:spcAft>
                <a:spcPct val="0"/>
              </a:spcAft>
            </a:pPr>
            <a:endParaRPr lang="hr-HR"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defTabSz="914400" fontAlgn="base">
              <a:spcBef>
                <a:spcPct val="0"/>
              </a:spcBef>
              <a:spcAft>
                <a:spcPct val="0"/>
              </a:spcAft>
            </a:pPr>
            <a:endParaRPr lang="hr-HR"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B9B030D5-EB8E-4CB2-88CA-2A9ECA45C704}" type="slidenum">
              <a:rPr lang="hr-HR">
                <a:solidFill>
                  <a:srgbClr val="000000"/>
                </a:solidFill>
              </a:rPr>
              <a:pPr defTabSz="914400" fontAlgn="base">
                <a:spcBef>
                  <a:spcPct val="0"/>
                </a:spcBef>
                <a:spcAft>
                  <a:spcPct val="0"/>
                </a:spcAft>
              </a:pPr>
              <a:t>‹#›</a:t>
            </a:fld>
            <a:endParaRPr lang="hr-HR" dirty="0">
              <a:solidFill>
                <a:srgbClr val="000000"/>
              </a:solidFill>
            </a:endParaRPr>
          </a:p>
        </p:txBody>
      </p:sp>
    </p:spTree>
    <p:extLst>
      <p:ext uri="{BB962C8B-B14F-4D97-AF65-F5344CB8AC3E}">
        <p14:creationId xmlns:p14="http://schemas.microsoft.com/office/powerpoint/2010/main" val="17906831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mailto:vlatka.palcic@mzoip.hr"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zadina_01.jpg"/>
          <p:cNvPicPr>
            <a:picLocks noChangeAspect="1"/>
          </p:cNvPicPr>
          <p:nvPr/>
        </p:nvPicPr>
        <p:blipFill>
          <a:blip r:embed="rId3"/>
          <a:stretch>
            <a:fillRect/>
          </a:stretch>
        </p:blipFill>
        <p:spPr>
          <a:xfrm>
            <a:off x="0" y="0"/>
            <a:ext cx="9144000" cy="7315200"/>
          </a:xfrm>
          <a:prstGeom prst="rect">
            <a:avLst/>
          </a:prstGeom>
        </p:spPr>
      </p:pic>
      <p:sp>
        <p:nvSpPr>
          <p:cNvPr id="5" name="TextBox 4"/>
          <p:cNvSpPr txBox="1"/>
          <p:nvPr/>
        </p:nvSpPr>
        <p:spPr>
          <a:xfrm>
            <a:off x="899592" y="2393176"/>
            <a:ext cx="7020780" cy="3539430"/>
          </a:xfrm>
          <a:prstGeom prst="rect">
            <a:avLst/>
          </a:prstGeom>
          <a:noFill/>
          <a:effectLst/>
        </p:spPr>
        <p:txBody>
          <a:bodyPr wrap="square" rtlCol="0">
            <a:spAutoFit/>
          </a:bodyPr>
          <a:lstStyle/>
          <a:p>
            <a:pPr algn="ctr" eaLnBrk="0" hangingPunct="0"/>
            <a:endParaRPr lang="hr-HR" sz="3200" b="1" dirty="0" smtClean="0">
              <a:solidFill>
                <a:schemeClr val="bg1"/>
              </a:solidFill>
              <a:ea typeface="Times New Roman" pitchFamily="18" charset="0"/>
              <a:cs typeface="Arial" charset="0"/>
            </a:endParaRPr>
          </a:p>
          <a:p>
            <a:pPr algn="ctr" eaLnBrk="0" hangingPunct="0"/>
            <a:endParaRPr lang="hr-HR" sz="3200" b="1" dirty="0">
              <a:solidFill>
                <a:schemeClr val="bg1"/>
              </a:solidFill>
              <a:ea typeface="Times New Roman" pitchFamily="18" charset="0"/>
              <a:cs typeface="Arial" charset="0"/>
            </a:endParaRPr>
          </a:p>
          <a:p>
            <a:pPr algn="ctr" eaLnBrk="0" hangingPunct="0"/>
            <a:r>
              <a:rPr lang="hr-HR" sz="3200" b="1" dirty="0" smtClean="0">
                <a:solidFill>
                  <a:schemeClr val="bg1"/>
                </a:solidFill>
                <a:ea typeface="Times New Roman" pitchFamily="18" charset="0"/>
                <a:cs typeface="Arial" charset="0"/>
              </a:rPr>
              <a:t>CASE STUDY: „DEVELOPMENT OF CROATIAN NATIONAL SYSTEM”</a:t>
            </a:r>
            <a:endParaRPr lang="hr-HR" sz="2400" b="1" dirty="0" smtClean="0">
              <a:solidFill>
                <a:schemeClr val="bg1"/>
              </a:solidFill>
              <a:ea typeface="Times New Roman" pitchFamily="18" charset="0"/>
              <a:cs typeface="Arial" charset="0"/>
            </a:endParaRPr>
          </a:p>
          <a:p>
            <a:pPr algn="ctr" eaLnBrk="0" hangingPunct="0"/>
            <a:endParaRPr lang="hr-HR" sz="2400" b="1" dirty="0" smtClean="0">
              <a:solidFill>
                <a:schemeClr val="bg1"/>
              </a:solidFill>
              <a:ea typeface="Times New Roman" pitchFamily="18" charset="0"/>
              <a:cs typeface="Arial" charset="0"/>
            </a:endParaRPr>
          </a:p>
          <a:p>
            <a:pPr algn="ctr" eaLnBrk="0" hangingPunct="0"/>
            <a:r>
              <a:rPr lang="hr-HR" sz="2400" b="1" dirty="0" smtClean="0">
                <a:solidFill>
                  <a:schemeClr val="bg1"/>
                </a:solidFill>
                <a:ea typeface="Times New Roman" pitchFamily="18" charset="0"/>
                <a:cs typeface="Arial" charset="0"/>
              </a:rPr>
              <a:t>Vlatka Palčić</a:t>
            </a:r>
          </a:p>
          <a:p>
            <a:pPr algn="ctr" eaLnBrk="0" hangingPunct="0"/>
            <a:r>
              <a:rPr lang="hr-HR" sz="2400" b="1" dirty="0" smtClean="0">
                <a:solidFill>
                  <a:schemeClr val="bg1"/>
                </a:solidFill>
                <a:ea typeface="Times New Roman" pitchFamily="18" charset="0"/>
                <a:cs typeface="Arial" charset="0"/>
              </a:rPr>
              <a:t>ECRAN 5-7 </a:t>
            </a:r>
            <a:r>
              <a:rPr lang="hr-HR" sz="2400" b="1" dirty="0" err="1" smtClean="0">
                <a:solidFill>
                  <a:schemeClr val="bg1"/>
                </a:solidFill>
                <a:ea typeface="Times New Roman" pitchFamily="18" charset="0"/>
                <a:cs typeface="Arial" charset="0"/>
              </a:rPr>
              <a:t>March</a:t>
            </a:r>
            <a:r>
              <a:rPr lang="hr-HR" sz="2400" b="1" dirty="0" smtClean="0">
                <a:solidFill>
                  <a:schemeClr val="bg1"/>
                </a:solidFill>
                <a:ea typeface="Times New Roman" pitchFamily="18" charset="0"/>
                <a:cs typeface="Arial" charset="0"/>
              </a:rPr>
              <a:t> 2014</a:t>
            </a:r>
          </a:p>
          <a:p>
            <a:pPr algn="ctr" eaLnBrk="0" hangingPunct="0"/>
            <a:endParaRPr lang="hr-HR" sz="2400" b="1" dirty="0">
              <a:solidFill>
                <a:schemeClr val="bg1"/>
              </a:solidFill>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1438" y="116632"/>
            <a:ext cx="9144000" cy="762000"/>
          </a:xfrm>
        </p:spPr>
        <p:txBody>
          <a:bodyPr>
            <a:noAutofit/>
          </a:bodyPr>
          <a:lstStyle/>
          <a:p>
            <a:pPr>
              <a:defRPr/>
            </a:pPr>
            <a:r>
              <a:rPr lang="en-GB" sz="2000" dirty="0" smtClean="0">
                <a:solidFill>
                  <a:schemeClr val="tx1"/>
                </a:solidFill>
              </a:rPr>
              <a:t>INSTITUTIONAL AND ORGANIZATIONAL STRUCTURE</a:t>
            </a:r>
            <a:r>
              <a:rPr lang="en-GB" sz="2000" dirty="0">
                <a:solidFill>
                  <a:schemeClr val="tx1"/>
                </a:solidFill>
              </a:rPr>
              <a:t/>
            </a:r>
            <a:br>
              <a:rPr lang="en-GB" sz="2000" dirty="0">
                <a:solidFill>
                  <a:schemeClr val="tx1"/>
                </a:solidFill>
              </a:rPr>
            </a:br>
            <a:endParaRPr lang="en-GB" sz="2000" dirty="0">
              <a:solidFill>
                <a:schemeClr val="tx1"/>
              </a:solidFill>
            </a:endParaRPr>
          </a:p>
        </p:txBody>
      </p:sp>
      <p:sp>
        <p:nvSpPr>
          <p:cNvPr id="10243" name="Rectangle 3"/>
          <p:cNvSpPr>
            <a:spLocks noGrp="1" noChangeArrowheads="1"/>
          </p:cNvSpPr>
          <p:nvPr>
            <p:ph type="body" idx="1"/>
          </p:nvPr>
        </p:nvSpPr>
        <p:spPr>
          <a:xfrm>
            <a:off x="107504" y="602680"/>
            <a:ext cx="8784976" cy="5874321"/>
          </a:xfrm>
        </p:spPr>
        <p:txBody>
          <a:bodyPr>
            <a:noAutofit/>
          </a:bodyPr>
          <a:lstStyle/>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Croatian </a:t>
            </a:r>
            <a:r>
              <a:rPr lang="en-US" altLang="sr-Latn-RS" sz="2000" dirty="0">
                <a:latin typeface="Arial" panose="020B0604020202020204" pitchFamily="34" charset="0"/>
                <a:cs typeface="Arial" panose="020B0604020202020204" pitchFamily="34" charset="0"/>
              </a:rPr>
              <a:t>Environment Agency </a:t>
            </a:r>
            <a:r>
              <a:rPr lang="hr-HR" altLang="sr-Latn-RS" sz="2000" dirty="0" smtClean="0">
                <a:latin typeface="Arial" panose="020B0604020202020204" pitchFamily="34" charset="0"/>
                <a:cs typeface="Arial" panose="020B0604020202020204" pitchFamily="34" charset="0"/>
              </a:rPr>
              <a:t>(CEA) </a:t>
            </a:r>
            <a:r>
              <a:rPr lang="en-US" altLang="sr-Latn-RS" sz="2000" dirty="0" smtClean="0">
                <a:latin typeface="Arial" panose="020B0604020202020204" pitchFamily="34" charset="0"/>
                <a:cs typeface="Arial" panose="020B0604020202020204" pitchFamily="34" charset="0"/>
              </a:rPr>
              <a:t>is </a:t>
            </a:r>
            <a:r>
              <a:rPr lang="en-US" altLang="sr-Latn-RS" sz="2000" dirty="0">
                <a:latin typeface="Arial" panose="020B0604020202020204" pitchFamily="34" charset="0"/>
                <a:cs typeface="Arial" panose="020B0604020202020204" pitchFamily="34" charset="0"/>
              </a:rPr>
              <a:t>responsible for </a:t>
            </a:r>
            <a:r>
              <a:rPr lang="hr-HR" altLang="sr-Latn-RS" sz="2000" dirty="0" err="1" smtClean="0">
                <a:latin typeface="Arial" panose="020B0604020202020204" pitchFamily="34" charset="0"/>
                <a:cs typeface="Arial" panose="020B0604020202020204" pitchFamily="34" charset="0"/>
              </a:rPr>
              <a:t>the</a:t>
            </a:r>
            <a:r>
              <a:rPr lang="hr-HR" altLang="sr-Latn-RS" sz="2000" dirty="0" smtClean="0">
                <a:latin typeface="Arial" panose="020B0604020202020204" pitchFamily="34" charset="0"/>
                <a:cs typeface="Arial" panose="020B0604020202020204" pitchFamily="34" charset="0"/>
              </a:rPr>
              <a:t> </a:t>
            </a:r>
            <a:r>
              <a:rPr lang="hr-HR" altLang="sr-Latn-RS" sz="2000" dirty="0" err="1" smtClean="0">
                <a:latin typeface="Arial" panose="020B0604020202020204" pitchFamily="34" charset="0"/>
                <a:cs typeface="Arial" panose="020B0604020202020204" pitchFamily="34" charset="0"/>
              </a:rPr>
              <a:t>following</a:t>
            </a:r>
            <a:r>
              <a:rPr lang="hr-HR" altLang="sr-Latn-RS" sz="2000" dirty="0" smtClean="0">
                <a:latin typeface="Arial" panose="020B0604020202020204" pitchFamily="34" charset="0"/>
                <a:cs typeface="Arial" panose="020B0604020202020204" pitchFamily="34" charset="0"/>
              </a:rPr>
              <a:t>:</a:t>
            </a:r>
          </a:p>
          <a:p>
            <a:pPr marL="0" indent="0">
              <a:buClr>
                <a:srgbClr val="C00000"/>
              </a:buClr>
              <a:buNone/>
            </a:pPr>
            <a:r>
              <a:rPr lang="en-US" altLang="sr-Latn-RS" sz="2000" dirty="0" smtClean="0">
                <a:latin typeface="Arial" panose="020B0604020202020204" pitchFamily="34" charset="0"/>
                <a:cs typeface="Arial" panose="020B0604020202020204" pitchFamily="34" charset="0"/>
              </a:rPr>
              <a:t>•</a:t>
            </a:r>
            <a:r>
              <a:rPr lang="en-US" altLang="sr-Latn-RS" sz="2000" dirty="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organization </a:t>
            </a:r>
            <a:r>
              <a:rPr lang="en-US" altLang="sr-Latn-RS" sz="1800" dirty="0">
                <a:latin typeface="Arial" panose="020B0604020202020204" pitchFamily="34" charset="0"/>
                <a:cs typeface="Arial" panose="020B0604020202020204" pitchFamily="34" charset="0"/>
              </a:rPr>
              <a:t>of greenhouse gas inventory preparation with the aim of meeting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the </a:t>
            </a:r>
            <a:r>
              <a:rPr lang="en-US" altLang="sr-Latn-RS" sz="1800" dirty="0">
                <a:latin typeface="Arial" panose="020B0604020202020204" pitchFamily="34" charset="0"/>
                <a:cs typeface="Arial" panose="020B0604020202020204" pitchFamily="34" charset="0"/>
              </a:rPr>
              <a:t>due deadlines referred to in Article 12 of </a:t>
            </a:r>
            <a:r>
              <a:rPr lang="hr-HR" altLang="sr-Latn-RS" sz="1800" dirty="0" smtClean="0">
                <a:latin typeface="Arial" panose="020B0604020202020204" pitchFamily="34" charset="0"/>
                <a:cs typeface="Arial" panose="020B0604020202020204" pitchFamily="34" charset="0"/>
              </a:rPr>
              <a:t>R</a:t>
            </a:r>
            <a:r>
              <a:rPr lang="en-US" altLang="sr-Latn-RS" sz="1800" dirty="0" err="1" smtClean="0">
                <a:latin typeface="Arial" panose="020B0604020202020204" pitchFamily="34" charset="0"/>
                <a:cs typeface="Arial" panose="020B0604020202020204" pitchFamily="34" charset="0"/>
              </a:rPr>
              <a:t>egulation</a:t>
            </a:r>
            <a:r>
              <a:rPr lang="hr-HR" altLang="sr-Latn-RS" sz="1800" dirty="0" smtClean="0">
                <a:latin typeface="Arial" panose="020B0604020202020204" pitchFamily="34" charset="0"/>
                <a:cs typeface="Arial" panose="020B0604020202020204" pitchFamily="34" charset="0"/>
              </a:rPr>
              <a:t> (OG 87/12)</a:t>
            </a:r>
            <a:r>
              <a:rPr lang="en-US" altLang="sr-Latn-RS" sz="1800" dirty="0" smtClean="0">
                <a:latin typeface="Arial" panose="020B0604020202020204" pitchFamily="34" charset="0"/>
                <a:cs typeface="Arial" panose="020B0604020202020204" pitchFamily="34" charset="0"/>
              </a:rPr>
              <a:t>;</a:t>
            </a:r>
            <a:endParaRPr lang="en-US" altLang="sr-Latn-RS" sz="1800" dirty="0">
              <a:latin typeface="Arial" panose="020B0604020202020204" pitchFamily="34" charset="0"/>
              <a:cs typeface="Arial" panose="020B0604020202020204" pitchFamily="34" charset="0"/>
            </a:endParaRPr>
          </a:p>
          <a:p>
            <a:pPr marL="0" indent="0">
              <a:buClr>
                <a:srgbClr val="C00000"/>
              </a:buClr>
              <a:buNone/>
            </a:pPr>
            <a:r>
              <a:rPr lang="en-US" altLang="sr-Latn-RS" sz="1800" dirty="0">
                <a:latin typeface="Arial" panose="020B0604020202020204" pitchFamily="34" charset="0"/>
                <a:cs typeface="Arial" panose="020B0604020202020204" pitchFamily="34" charset="0"/>
              </a:rPr>
              <a:t>•	collection of activity data referred to in Article 11 </a:t>
            </a:r>
            <a:r>
              <a:rPr lang="hr-HR" altLang="sr-Latn-RS" sz="1800" dirty="0" err="1" smtClean="0">
                <a:latin typeface="Arial" panose="020B0604020202020204" pitchFamily="34" charset="0"/>
                <a:cs typeface="Arial" panose="020B0604020202020204" pitchFamily="34" charset="0"/>
              </a:rPr>
              <a:t>of</a:t>
            </a:r>
            <a:r>
              <a:rPr lang="en-US" altLang="sr-Latn-RS" sz="1800" dirty="0" smtClean="0">
                <a:latin typeface="Arial" panose="020B0604020202020204" pitchFamily="34" charset="0"/>
                <a:cs typeface="Arial" panose="020B0604020202020204" pitchFamily="34" charset="0"/>
              </a:rPr>
              <a:t> </a:t>
            </a:r>
            <a:r>
              <a:rPr lang="en-US" altLang="sr-Latn-RS" sz="1800" dirty="0">
                <a:latin typeface="Arial" panose="020B0604020202020204" pitchFamily="34" charset="0"/>
                <a:cs typeface="Arial" panose="020B0604020202020204" pitchFamily="34" charset="0"/>
              </a:rPr>
              <a:t>Regulation;  </a:t>
            </a:r>
          </a:p>
          <a:p>
            <a:pPr marL="0" indent="0">
              <a:buClr>
                <a:srgbClr val="C00000"/>
              </a:buClr>
              <a:buNone/>
            </a:pPr>
            <a:r>
              <a:rPr lang="en-US" altLang="sr-Latn-RS" sz="1800" dirty="0">
                <a:latin typeface="Arial" panose="020B0604020202020204" pitchFamily="34" charset="0"/>
                <a:cs typeface="Arial" panose="020B0604020202020204" pitchFamily="34" charset="0"/>
              </a:rPr>
              <a:t>•	development of quality assurance and quality control plan (QA/QC plan) related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to </a:t>
            </a:r>
            <a:r>
              <a:rPr lang="en-US" altLang="sr-Latn-RS" sz="1800" dirty="0">
                <a:latin typeface="Arial" panose="020B0604020202020204" pitchFamily="34" charset="0"/>
                <a:cs typeface="Arial" panose="020B0604020202020204" pitchFamily="34" charset="0"/>
              </a:rPr>
              <a:t>the greenhouse gas inventory in line with the guidelines on good practices of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the </a:t>
            </a:r>
            <a:r>
              <a:rPr lang="en-US" altLang="sr-Latn-RS" sz="1800" dirty="0">
                <a:latin typeface="Arial" panose="020B0604020202020204" pitchFamily="34" charset="0"/>
                <a:cs typeface="Arial" panose="020B0604020202020204" pitchFamily="34" charset="0"/>
              </a:rPr>
              <a:t>Intergovernmental Panel on Climate Change; </a:t>
            </a:r>
          </a:p>
          <a:p>
            <a:pPr marL="0" indent="0">
              <a:buClr>
                <a:srgbClr val="C00000"/>
              </a:buClr>
              <a:buNone/>
            </a:pPr>
            <a:r>
              <a:rPr lang="en-US" altLang="sr-Latn-RS" sz="1800" dirty="0">
                <a:latin typeface="Arial" panose="020B0604020202020204" pitchFamily="34" charset="0"/>
                <a:cs typeface="Arial" panose="020B0604020202020204" pitchFamily="34" charset="0"/>
              </a:rPr>
              <a:t>•	implementation of the quality assurance procedure with regard to the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greenhouse </a:t>
            </a:r>
            <a:r>
              <a:rPr lang="en-US" altLang="sr-Latn-RS" sz="1800" dirty="0">
                <a:latin typeface="Arial" panose="020B0604020202020204" pitchFamily="34" charset="0"/>
                <a:cs typeface="Arial" panose="020B0604020202020204" pitchFamily="34" charset="0"/>
              </a:rPr>
              <a:t>gas inventory in line with the quality assurance and quality control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plan</a:t>
            </a:r>
            <a:r>
              <a:rPr lang="en-US" altLang="sr-Latn-RS" sz="1800" dirty="0">
                <a:latin typeface="Arial" panose="020B0604020202020204" pitchFamily="34" charset="0"/>
                <a:cs typeface="Arial" panose="020B0604020202020204" pitchFamily="34" charset="0"/>
              </a:rPr>
              <a:t>; </a:t>
            </a:r>
          </a:p>
          <a:p>
            <a:pPr marL="0" indent="0">
              <a:buClr>
                <a:srgbClr val="C00000"/>
              </a:buClr>
              <a:buNone/>
            </a:pPr>
            <a:r>
              <a:rPr lang="en-US" altLang="sr-Latn-RS" sz="1800" dirty="0">
                <a:latin typeface="Arial" panose="020B0604020202020204" pitchFamily="34" charset="0"/>
                <a:cs typeface="Arial" panose="020B0604020202020204" pitchFamily="34" charset="0"/>
              </a:rPr>
              <a:t>•	archiving of activity data on calculation of emissions, emission factors, and of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documents </a:t>
            </a:r>
            <a:r>
              <a:rPr lang="en-US" altLang="sr-Latn-RS" sz="1800" dirty="0">
                <a:latin typeface="Arial" panose="020B0604020202020204" pitchFamily="34" charset="0"/>
                <a:cs typeface="Arial" panose="020B0604020202020204" pitchFamily="34" charset="0"/>
              </a:rPr>
              <a:t>used for inventory planning, preparation, quality control and quality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assurance</a:t>
            </a:r>
            <a:r>
              <a:rPr lang="en-US" altLang="sr-Latn-RS" sz="1800" dirty="0">
                <a:latin typeface="Arial" panose="020B0604020202020204" pitchFamily="34" charset="0"/>
                <a:cs typeface="Arial" panose="020B0604020202020204" pitchFamily="34" charset="0"/>
              </a:rPr>
              <a:t>;  </a:t>
            </a:r>
          </a:p>
          <a:p>
            <a:pPr marL="0" indent="0">
              <a:buClr>
                <a:srgbClr val="C00000"/>
              </a:buClr>
              <a:buNone/>
            </a:pPr>
            <a:r>
              <a:rPr lang="en-US" altLang="sr-Latn-RS" sz="1800" dirty="0">
                <a:latin typeface="Arial" panose="020B0604020202020204" pitchFamily="34" charset="0"/>
                <a:cs typeface="Arial" panose="020B0604020202020204" pitchFamily="34" charset="0"/>
              </a:rPr>
              <a:t>•	maintaining of records and reporting on </a:t>
            </a:r>
            <a:r>
              <a:rPr lang="en-US" altLang="sr-Latn-RS" sz="1800" dirty="0" smtClean="0">
                <a:latin typeface="Arial" panose="020B0604020202020204" pitchFamily="34" charset="0"/>
                <a:cs typeface="Arial" panose="020B0604020202020204" pitchFamily="34" charset="0"/>
              </a:rPr>
              <a:t>authorized </a:t>
            </a:r>
            <a:r>
              <a:rPr lang="en-US" altLang="sr-Latn-RS" sz="1800" dirty="0">
                <a:latin typeface="Arial" panose="020B0604020202020204" pitchFamily="34" charset="0"/>
                <a:cs typeface="Arial" panose="020B0604020202020204" pitchFamily="34" charset="0"/>
              </a:rPr>
              <a:t>legal persons participating in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the </a:t>
            </a:r>
            <a:r>
              <a:rPr lang="en-US" altLang="sr-Latn-RS" sz="1800" dirty="0">
                <a:latin typeface="Arial" panose="020B0604020202020204" pitchFamily="34" charset="0"/>
                <a:cs typeface="Arial" panose="020B0604020202020204" pitchFamily="34" charset="0"/>
              </a:rPr>
              <a:t>Kyoto Protocol flexible mechanisms;</a:t>
            </a:r>
          </a:p>
          <a:p>
            <a:pPr marL="0" indent="0">
              <a:buClr>
                <a:srgbClr val="C00000"/>
              </a:buClr>
              <a:buNone/>
            </a:pPr>
            <a:r>
              <a:rPr lang="en-US" altLang="sr-Latn-RS" sz="1800" dirty="0">
                <a:latin typeface="Arial" panose="020B0604020202020204" pitchFamily="34" charset="0"/>
                <a:cs typeface="Arial" panose="020B0604020202020204" pitchFamily="34" charset="0"/>
              </a:rPr>
              <a:t>•	selection of </a:t>
            </a:r>
            <a:r>
              <a:rPr lang="en-US" altLang="sr-Latn-RS" sz="1800" dirty="0" smtClean="0">
                <a:latin typeface="Arial" panose="020B0604020202020204" pitchFamily="34" charset="0"/>
                <a:cs typeface="Arial" panose="020B0604020202020204" pitchFamily="34" charset="0"/>
              </a:rPr>
              <a:t>Authorized </a:t>
            </a:r>
            <a:r>
              <a:rPr lang="en-US" altLang="sr-Latn-RS" sz="1800" dirty="0">
                <a:latin typeface="Arial" panose="020B0604020202020204" pitchFamily="34" charset="0"/>
                <a:cs typeface="Arial" panose="020B0604020202020204" pitchFamily="34" charset="0"/>
              </a:rPr>
              <a:t>Institution (in Croatian: </a:t>
            </a:r>
            <a:r>
              <a:rPr lang="en-US" altLang="sr-Latn-RS" sz="1800" dirty="0" err="1">
                <a:latin typeface="Arial" panose="020B0604020202020204" pitchFamily="34" charset="0"/>
                <a:cs typeface="Arial" panose="020B0604020202020204" pitchFamily="34" charset="0"/>
              </a:rPr>
              <a:t>Ovlaštenik</a:t>
            </a:r>
            <a:r>
              <a:rPr lang="en-US" altLang="sr-Latn-RS" sz="1800" dirty="0">
                <a:latin typeface="Arial" panose="020B0604020202020204" pitchFamily="34" charset="0"/>
                <a:cs typeface="Arial" panose="020B0604020202020204" pitchFamily="34" charset="0"/>
              </a:rPr>
              <a:t>) for preparation of the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greenhouse </a:t>
            </a:r>
            <a:r>
              <a:rPr lang="en-US" altLang="sr-Latn-RS" sz="1800" dirty="0">
                <a:latin typeface="Arial" panose="020B0604020202020204" pitchFamily="34" charset="0"/>
                <a:cs typeface="Arial" panose="020B0604020202020204" pitchFamily="34" charset="0"/>
              </a:rPr>
              <a:t>gas inventory. </a:t>
            </a:r>
          </a:p>
          <a:p>
            <a:pPr marL="0" indent="0">
              <a:buClr>
                <a:srgbClr val="C00000"/>
              </a:buClr>
              <a:buNone/>
            </a:pPr>
            <a:r>
              <a:rPr lang="en-US" altLang="sr-Latn-RS" sz="1800" dirty="0">
                <a:latin typeface="Arial" panose="020B0604020202020204" pitchFamily="34" charset="0"/>
                <a:cs typeface="Arial" panose="020B0604020202020204" pitchFamily="34" charset="0"/>
              </a:rPr>
              <a:t>•	provide insight into data and documents for the purpose of technical reviews. </a:t>
            </a:r>
          </a:p>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a:latin typeface="Arial" panose="020B0604020202020204" pitchFamily="34" charset="0"/>
              <a:cs typeface="Arial" panose="020B0604020202020204" pitchFamily="34" charset="0"/>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3693" y="5888037"/>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15136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1438" y="116632"/>
            <a:ext cx="9144000" cy="762000"/>
          </a:xfrm>
        </p:spPr>
        <p:txBody>
          <a:bodyPr>
            <a:noAutofit/>
          </a:bodyPr>
          <a:lstStyle/>
          <a:p>
            <a:pPr>
              <a:defRPr/>
            </a:pPr>
            <a:r>
              <a:rPr lang="en-GB" sz="2000" dirty="0" smtClean="0">
                <a:solidFill>
                  <a:schemeClr val="tx1"/>
                </a:solidFill>
              </a:rPr>
              <a:t>INSTITUTIONAL AND ORGANIZATIONAL STRUCTURE</a:t>
            </a:r>
            <a:r>
              <a:rPr lang="en-GB" sz="2000" dirty="0">
                <a:solidFill>
                  <a:schemeClr val="tx1"/>
                </a:solidFill>
              </a:rPr>
              <a:t/>
            </a:r>
            <a:br>
              <a:rPr lang="en-GB" sz="2000" dirty="0">
                <a:solidFill>
                  <a:schemeClr val="tx1"/>
                </a:solidFill>
              </a:rPr>
            </a:br>
            <a:endParaRPr lang="en-GB" sz="2000" dirty="0">
              <a:solidFill>
                <a:schemeClr val="tx1"/>
              </a:solidFill>
            </a:endParaRPr>
          </a:p>
        </p:txBody>
      </p:sp>
      <p:sp>
        <p:nvSpPr>
          <p:cNvPr id="10243" name="Rectangle 3"/>
          <p:cNvSpPr>
            <a:spLocks noGrp="1" noChangeArrowheads="1"/>
          </p:cNvSpPr>
          <p:nvPr>
            <p:ph type="body" idx="1"/>
          </p:nvPr>
        </p:nvSpPr>
        <p:spPr>
          <a:xfrm>
            <a:off x="107504" y="602680"/>
            <a:ext cx="8784976" cy="5874321"/>
          </a:xfrm>
        </p:spPr>
        <p:txBody>
          <a:bodyPr>
            <a:noAutofit/>
          </a:bodyPr>
          <a:lstStyle/>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Authorized </a:t>
            </a:r>
            <a:r>
              <a:rPr lang="en-US" altLang="sr-Latn-RS" sz="2000" dirty="0">
                <a:latin typeface="Arial" panose="020B0604020202020204" pitchFamily="34" charset="0"/>
                <a:cs typeface="Arial" panose="020B0604020202020204" pitchFamily="34" charset="0"/>
              </a:rPr>
              <a:t>Institution is responsible for preparation of inventory, which include:</a:t>
            </a:r>
          </a:p>
          <a:p>
            <a:pPr>
              <a:buClr>
                <a:srgbClr val="C00000"/>
              </a:buClr>
              <a:buFont typeface="Wingdings" pitchFamily="2" charset="2"/>
              <a:buChar char="Ø"/>
            </a:pPr>
            <a:r>
              <a:rPr lang="en-US" altLang="sr-Latn-RS" sz="1800" dirty="0" smtClean="0">
                <a:latin typeface="Arial" panose="020B0604020202020204" pitchFamily="34" charset="0"/>
                <a:cs typeface="Arial" panose="020B0604020202020204" pitchFamily="34" charset="0"/>
              </a:rPr>
              <a:t>emission </a:t>
            </a:r>
            <a:r>
              <a:rPr lang="en-US" altLang="sr-Latn-RS" sz="1800" dirty="0">
                <a:latin typeface="Arial" panose="020B0604020202020204" pitchFamily="34" charset="0"/>
                <a:cs typeface="Arial" panose="020B0604020202020204" pitchFamily="34" charset="0"/>
              </a:rPr>
              <a:t>calculation of all anthropogenic emissions from sources and removals by greenhouse gas sinks, and calculation of indirect greenhouse gas emissions, in line with the methodology stipulated by the effective guidelines of the Convention, guidelines of the Intergovernmental Panel on Climate Change, Instructions for reporting on greenhouse gas emissions as published on the Ministry's website, and on the basis of the activities data referred to in Article 11 of </a:t>
            </a:r>
            <a:r>
              <a:rPr lang="en-US" altLang="sr-Latn-RS" sz="1800" dirty="0" smtClean="0">
                <a:latin typeface="Arial" panose="020B0604020202020204" pitchFamily="34" charset="0"/>
                <a:cs typeface="Arial" panose="020B0604020202020204" pitchFamily="34" charset="0"/>
              </a:rPr>
              <a:t>Regulation</a:t>
            </a:r>
            <a:r>
              <a:rPr lang="en-US" altLang="sr-Latn-RS" sz="1800" dirty="0">
                <a:latin typeface="Arial" panose="020B0604020202020204" pitchFamily="34" charset="0"/>
                <a:cs typeface="Arial" panose="020B0604020202020204" pitchFamily="34" charset="0"/>
              </a:rPr>
              <a:t>;  </a:t>
            </a:r>
          </a:p>
          <a:p>
            <a:pPr>
              <a:buClr>
                <a:srgbClr val="C00000"/>
              </a:buClr>
              <a:buFont typeface="Wingdings" pitchFamily="2" charset="2"/>
              <a:buChar char="Ø"/>
            </a:pPr>
            <a:r>
              <a:rPr lang="en-US" altLang="sr-Latn-RS" sz="1800" dirty="0" smtClean="0">
                <a:latin typeface="Arial" panose="020B0604020202020204" pitchFamily="34" charset="0"/>
                <a:cs typeface="Arial" panose="020B0604020202020204" pitchFamily="34" charset="0"/>
              </a:rPr>
              <a:t>quantitative </a:t>
            </a:r>
            <a:r>
              <a:rPr lang="en-US" altLang="sr-Latn-RS" sz="1800" dirty="0">
                <a:latin typeface="Arial" panose="020B0604020202020204" pitchFamily="34" charset="0"/>
                <a:cs typeface="Arial" panose="020B0604020202020204" pitchFamily="34" charset="0"/>
              </a:rPr>
              <a:t>estimate of the calculation uncertainty referred to in indent 1 of this Article for each category of source and removal of greenhouse gas emissions, as well as for the inventory as a whole, in line with the guidelines of the Intergovernmental Panel on Climate Change; </a:t>
            </a:r>
          </a:p>
          <a:p>
            <a:pPr>
              <a:buClr>
                <a:srgbClr val="C00000"/>
              </a:buClr>
              <a:buFont typeface="Wingdings" pitchFamily="2" charset="2"/>
              <a:buChar char="Ø"/>
            </a:pPr>
            <a:r>
              <a:rPr lang="hr-HR" altLang="sr-Latn-RS" sz="1800" dirty="0" smtClean="0">
                <a:latin typeface="Arial" panose="020B0604020202020204" pitchFamily="34" charset="0"/>
                <a:cs typeface="Arial" panose="020B0604020202020204" pitchFamily="34" charset="0"/>
              </a:rPr>
              <a:t>i</a:t>
            </a:r>
            <a:r>
              <a:rPr lang="en-GB" altLang="sr-Latn-RS" sz="1800" dirty="0" err="1" smtClean="0">
                <a:latin typeface="Arial" panose="020B0604020202020204" pitchFamily="34" charset="0"/>
                <a:cs typeface="Arial" panose="020B0604020202020204" pitchFamily="34" charset="0"/>
              </a:rPr>
              <a:t>dentification</a:t>
            </a:r>
            <a:r>
              <a:rPr lang="en-GB"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of </a:t>
            </a:r>
            <a:r>
              <a:rPr lang="en-US" altLang="sr-Latn-RS" sz="1800" dirty="0">
                <a:latin typeface="Arial" panose="020B0604020202020204" pitchFamily="34" charset="0"/>
                <a:cs typeface="Arial" panose="020B0604020202020204" pitchFamily="34" charset="0"/>
              </a:rPr>
              <a:t>key categories of greenhouse gas emission sources and removals;</a:t>
            </a:r>
          </a:p>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a:latin typeface="Arial" panose="020B0604020202020204" pitchFamily="34" charset="0"/>
              <a:cs typeface="Arial" panose="020B0604020202020204" pitchFamily="34" charset="0"/>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5507037"/>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0632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1438" y="116632"/>
            <a:ext cx="9144000" cy="762000"/>
          </a:xfrm>
        </p:spPr>
        <p:txBody>
          <a:bodyPr>
            <a:noAutofit/>
          </a:bodyPr>
          <a:lstStyle/>
          <a:p>
            <a:pPr>
              <a:defRPr/>
            </a:pPr>
            <a:r>
              <a:rPr lang="en-GB" sz="2000" dirty="0" smtClean="0">
                <a:solidFill>
                  <a:schemeClr val="tx1"/>
                </a:solidFill>
              </a:rPr>
              <a:t>INSTITUTIONAL AND ORGANIZATIONAL STRUCTURE</a:t>
            </a:r>
            <a:r>
              <a:rPr lang="en-GB" sz="2000" dirty="0">
                <a:solidFill>
                  <a:schemeClr val="bg1">
                    <a:lumMod val="50000"/>
                  </a:schemeClr>
                </a:solidFill>
              </a:rPr>
              <a:t/>
            </a:r>
            <a:br>
              <a:rPr lang="en-GB" sz="2000" dirty="0">
                <a:solidFill>
                  <a:schemeClr val="bg1">
                    <a:lumMod val="50000"/>
                  </a:schemeClr>
                </a:solidFill>
              </a:rPr>
            </a:br>
            <a:endParaRPr lang="en-GB" sz="2000" dirty="0">
              <a:solidFill>
                <a:schemeClr val="bg1">
                  <a:lumMod val="50000"/>
                </a:schemeClr>
              </a:solidFill>
            </a:endParaRPr>
          </a:p>
        </p:txBody>
      </p:sp>
      <p:sp>
        <p:nvSpPr>
          <p:cNvPr id="10243" name="Rectangle 3"/>
          <p:cNvSpPr>
            <a:spLocks noGrp="1" noChangeArrowheads="1"/>
          </p:cNvSpPr>
          <p:nvPr>
            <p:ph type="body" idx="1"/>
          </p:nvPr>
        </p:nvSpPr>
        <p:spPr>
          <a:xfrm>
            <a:off x="107504" y="602680"/>
            <a:ext cx="8784976" cy="5874321"/>
          </a:xfrm>
        </p:spPr>
        <p:txBody>
          <a:bodyPr>
            <a:noAutofit/>
          </a:bodyPr>
          <a:lstStyle/>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1800" dirty="0" smtClean="0">
                <a:latin typeface="Arial" panose="020B0604020202020204" pitchFamily="34" charset="0"/>
                <a:cs typeface="Arial" panose="020B0604020202020204" pitchFamily="34" charset="0"/>
              </a:rPr>
              <a:t>recalculation </a:t>
            </a:r>
            <a:r>
              <a:rPr lang="en-US" altLang="sr-Latn-RS" sz="1800" dirty="0">
                <a:latin typeface="Arial" panose="020B0604020202020204" pitchFamily="34" charset="0"/>
                <a:cs typeface="Arial" panose="020B0604020202020204" pitchFamily="34" charset="0"/>
              </a:rPr>
              <a:t>of greenhouse gas emissions and removals in cases of improvement of methodology, emission factors or activity data, inclusion of new categories of sources and sinks, or application of coordination/adjustment methods;  </a:t>
            </a:r>
            <a:endParaRPr lang="hr-HR" altLang="sr-Latn-RS" sz="18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1800" dirty="0" smtClean="0">
                <a:latin typeface="Arial" panose="020B0604020202020204" pitchFamily="34" charset="0"/>
                <a:cs typeface="Arial" panose="020B0604020202020204" pitchFamily="34" charset="0"/>
              </a:rPr>
              <a:t>calculation </a:t>
            </a:r>
            <a:r>
              <a:rPr lang="en-US" altLang="sr-Latn-RS" sz="1800" dirty="0">
                <a:latin typeface="Arial" panose="020B0604020202020204" pitchFamily="34" charset="0"/>
                <a:cs typeface="Arial" panose="020B0604020202020204" pitchFamily="34" charset="0"/>
              </a:rPr>
              <a:t>of greenhouse gas emissions or removal from mandatory and selected activities in the sector of land use, land-use change and forestry;  </a:t>
            </a:r>
            <a:endParaRPr lang="hr-HR" altLang="sr-Latn-RS" sz="18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1800" dirty="0" smtClean="0">
                <a:latin typeface="Arial" panose="020B0604020202020204" pitchFamily="34" charset="0"/>
                <a:cs typeface="Arial" panose="020B0604020202020204" pitchFamily="34" charset="0"/>
              </a:rPr>
              <a:t>reporting </a:t>
            </a:r>
            <a:r>
              <a:rPr lang="en-US" altLang="sr-Latn-RS" sz="1800" dirty="0">
                <a:latin typeface="Arial" panose="020B0604020202020204" pitchFamily="34" charset="0"/>
                <a:cs typeface="Arial" panose="020B0604020202020204" pitchFamily="34" charset="0"/>
              </a:rPr>
              <a:t>on issuance, holding, transfer, acquisition, cancellation and retirement of emission reduction units, certified emission reduction units, assigned amount units and removal units, and carry-over, into the next commitment period, of emission reduction units, certified emission reduction units and assigned amount units, from the Registry in line with the effective decisions and guidelines of the Convention and supporting international treaties</a:t>
            </a:r>
            <a:r>
              <a:rPr lang="en-US" altLang="sr-Latn-RS" sz="1800" dirty="0" smtClean="0">
                <a:latin typeface="Arial" panose="020B0604020202020204" pitchFamily="34" charset="0"/>
                <a:cs typeface="Arial" panose="020B0604020202020204" pitchFamily="34" charset="0"/>
              </a:rPr>
              <a:t>;</a:t>
            </a:r>
            <a:endParaRPr lang="hr-HR" altLang="sr-Latn-RS" sz="18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1800" dirty="0" smtClean="0">
                <a:latin typeface="Arial" panose="020B0604020202020204" pitchFamily="34" charset="0"/>
                <a:cs typeface="Arial" panose="020B0604020202020204" pitchFamily="34" charset="0"/>
              </a:rPr>
              <a:t>implementation </a:t>
            </a:r>
            <a:r>
              <a:rPr lang="en-US" altLang="sr-Latn-RS" sz="1800" dirty="0">
                <a:latin typeface="Arial" panose="020B0604020202020204" pitchFamily="34" charset="0"/>
                <a:cs typeface="Arial" panose="020B0604020202020204" pitchFamily="34" charset="0"/>
              </a:rPr>
              <a:t>of and reporting on quality control procedures in line with the quality control and quality assessment plan</a:t>
            </a:r>
            <a:r>
              <a:rPr lang="en-US" altLang="sr-Latn-RS" sz="1800" dirty="0" smtClean="0">
                <a:latin typeface="Arial" panose="020B0604020202020204" pitchFamily="34" charset="0"/>
                <a:cs typeface="Arial" panose="020B0604020202020204" pitchFamily="34" charset="0"/>
              </a:rPr>
              <a:t>;</a:t>
            </a:r>
            <a:endParaRPr lang="hr-HR" altLang="sr-Latn-RS" sz="18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1800" dirty="0">
                <a:latin typeface="Arial" panose="020B0604020202020204" pitchFamily="34" charset="0"/>
                <a:cs typeface="Arial" panose="020B0604020202020204" pitchFamily="34" charset="0"/>
              </a:rPr>
              <a:t>preparation of the greenhouse gas inventory report, including also all additional requirements in line with the Convention and supporting international treaties and decisions;</a:t>
            </a:r>
          </a:p>
          <a:p>
            <a:pPr>
              <a:buClr>
                <a:srgbClr val="C00000"/>
              </a:buClr>
              <a:buFont typeface="Wingdings" pitchFamily="2" charset="2"/>
              <a:buChar char="Ø"/>
            </a:pPr>
            <a:endParaRPr lang="en-US" altLang="sr-Latn-RS" sz="1800" dirty="0">
              <a:latin typeface="Arial" panose="020B0604020202020204" pitchFamily="34" charset="0"/>
              <a:cs typeface="Arial" panose="020B0604020202020204" pitchFamily="34" charset="0"/>
            </a:endParaRPr>
          </a:p>
          <a:p>
            <a:pPr marL="0" indent="0">
              <a:buClr>
                <a:srgbClr val="C00000"/>
              </a:buClr>
              <a:buNone/>
            </a:pPr>
            <a:r>
              <a:rPr lang="en-US" altLang="sr-Latn-RS" sz="1800" dirty="0" smtClean="0">
                <a:latin typeface="Arial" panose="020B0604020202020204" pitchFamily="34" charset="0"/>
                <a:cs typeface="Arial" panose="020B0604020202020204" pitchFamily="34" charset="0"/>
              </a:rPr>
              <a:t> </a:t>
            </a:r>
            <a:endParaRPr lang="en-US" altLang="sr-Latn-RS" sz="18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en-US" altLang="sr-Latn-RS" sz="18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en-US" altLang="sr-Latn-RS" sz="18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en-US" altLang="sr-Latn-RS" sz="18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a:latin typeface="Arial" panose="020B0604020202020204" pitchFamily="34" charset="0"/>
              <a:cs typeface="Arial" panose="020B0604020202020204" pitchFamily="34" charset="0"/>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8444" y="5733256"/>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0345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1438" y="116632"/>
            <a:ext cx="9144000" cy="762000"/>
          </a:xfrm>
        </p:spPr>
        <p:txBody>
          <a:bodyPr>
            <a:noAutofit/>
          </a:bodyPr>
          <a:lstStyle/>
          <a:p>
            <a:pPr>
              <a:defRPr/>
            </a:pPr>
            <a:r>
              <a:rPr lang="en-GB" sz="2000" dirty="0" smtClean="0">
                <a:solidFill>
                  <a:schemeClr val="tx1"/>
                </a:solidFill>
              </a:rPr>
              <a:t>INSTITUTIONAL AND ORGANIZATIONAL STRUCTURE</a:t>
            </a:r>
            <a:r>
              <a:rPr lang="en-GB" sz="2000" dirty="0">
                <a:solidFill>
                  <a:schemeClr val="bg1">
                    <a:lumMod val="50000"/>
                  </a:schemeClr>
                </a:solidFill>
              </a:rPr>
              <a:t/>
            </a:r>
            <a:br>
              <a:rPr lang="en-GB" sz="2000" dirty="0">
                <a:solidFill>
                  <a:schemeClr val="bg1">
                    <a:lumMod val="50000"/>
                  </a:schemeClr>
                </a:solidFill>
              </a:rPr>
            </a:br>
            <a:endParaRPr lang="en-GB" sz="2000" dirty="0">
              <a:solidFill>
                <a:schemeClr val="bg1">
                  <a:lumMod val="50000"/>
                </a:schemeClr>
              </a:solidFill>
            </a:endParaRPr>
          </a:p>
        </p:txBody>
      </p:sp>
      <p:sp>
        <p:nvSpPr>
          <p:cNvPr id="10243" name="Rectangle 3"/>
          <p:cNvSpPr>
            <a:spLocks noGrp="1" noChangeArrowheads="1"/>
          </p:cNvSpPr>
          <p:nvPr>
            <p:ph type="body" idx="1"/>
          </p:nvPr>
        </p:nvSpPr>
        <p:spPr>
          <a:xfrm>
            <a:off x="107504" y="602680"/>
            <a:ext cx="8784976" cy="5874321"/>
          </a:xfrm>
        </p:spPr>
        <p:txBody>
          <a:bodyPr>
            <a:noAutofit/>
          </a:bodyPr>
          <a:lstStyle/>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marL="0" indent="0">
              <a:buClr>
                <a:srgbClr val="C00000"/>
              </a:buClr>
              <a:buNone/>
            </a:pPr>
            <a:endParaRPr lang="en-US" altLang="sr-Latn-RS" sz="1800" dirty="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1800" dirty="0" smtClean="0">
                <a:latin typeface="Arial" panose="020B0604020202020204" pitchFamily="34" charset="0"/>
                <a:cs typeface="Arial" panose="020B0604020202020204" pitchFamily="34" charset="0"/>
              </a:rPr>
              <a:t>cooperation </a:t>
            </a:r>
            <a:r>
              <a:rPr lang="en-US" altLang="sr-Latn-RS" sz="1800" dirty="0">
                <a:latin typeface="Arial" panose="020B0604020202020204" pitchFamily="34" charset="0"/>
                <a:cs typeface="Arial" panose="020B0604020202020204" pitchFamily="34" charset="0"/>
              </a:rPr>
              <a:t>with the Secretariat’s ERTs for the purpose of technical review and assessment/evaluation of the inventory submissions. </a:t>
            </a:r>
            <a:endParaRPr lang="hr-HR" altLang="sr-Latn-RS" sz="18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1800" dirty="0">
              <a:latin typeface="Arial" panose="020B0604020202020204" pitchFamily="34" charset="0"/>
              <a:cs typeface="Arial" panose="020B0604020202020204" pitchFamily="34" charset="0"/>
            </a:endParaRPr>
          </a:p>
          <a:p>
            <a:pPr>
              <a:buClr>
                <a:srgbClr val="C00000"/>
              </a:buClr>
              <a:buFont typeface="Wingdings" pitchFamily="2" charset="2"/>
              <a:buChar char="Ø"/>
            </a:pPr>
            <a:r>
              <a:rPr lang="en-GB" altLang="sr-Latn-RS" sz="1800" dirty="0" smtClean="0">
                <a:latin typeface="Arial" panose="020B0604020202020204" pitchFamily="34" charset="0"/>
                <a:cs typeface="Arial" panose="020B0604020202020204" pitchFamily="34" charset="0"/>
              </a:rPr>
              <a:t>From 2014 Committee (Government decision) responsible for monitoring the preparation of reports on greenhouse gas emissions, including removals by sinks, giving opinions on these reports and to participating in the review of these reports (Article 78. of the Air Protection Act (OG 130/2011) have been established </a:t>
            </a:r>
          </a:p>
          <a:p>
            <a:pPr>
              <a:buClr>
                <a:srgbClr val="C00000"/>
              </a:buClr>
              <a:buFont typeface="Wingdings" pitchFamily="2" charset="2"/>
              <a:buChar char="Ø"/>
            </a:pPr>
            <a:r>
              <a:rPr lang="en-US" altLang="sr-Latn-RS" sz="1800" dirty="0" smtClean="0">
                <a:latin typeface="Arial" panose="020B0604020202020204" pitchFamily="34" charset="0"/>
                <a:cs typeface="Arial" panose="020B0604020202020204" pitchFamily="34" charset="0"/>
              </a:rPr>
              <a:t>Includes </a:t>
            </a:r>
            <a:r>
              <a:rPr lang="en-US" altLang="sr-Latn-RS" sz="1800" dirty="0">
                <a:latin typeface="Arial" panose="020B0604020202020204" pitchFamily="34" charset="0"/>
                <a:cs typeface="Arial" panose="020B0604020202020204" pitchFamily="34" charset="0"/>
              </a:rPr>
              <a:t>representatives from:</a:t>
            </a:r>
          </a:p>
          <a:p>
            <a:pPr marL="0" indent="0">
              <a:buClr>
                <a:srgbClr val="C00000"/>
              </a:buClr>
              <a:buNone/>
            </a:pPr>
            <a:r>
              <a:rPr lang="en-US" altLang="sr-Latn-RS" sz="1800" dirty="0">
                <a:latin typeface="Arial" panose="020B0604020202020204" pitchFamily="34" charset="0"/>
                <a:cs typeface="Arial" panose="020B0604020202020204" pitchFamily="34" charset="0"/>
              </a:rPr>
              <a:t>	- Ministry of Environmental and Nature Protection</a:t>
            </a:r>
          </a:p>
          <a:p>
            <a:pPr marL="0" indent="0">
              <a:buClr>
                <a:srgbClr val="C00000"/>
              </a:buClr>
              <a:buNone/>
            </a:pPr>
            <a:r>
              <a:rPr lang="en-US" altLang="sr-Latn-RS" sz="1800" dirty="0">
                <a:latin typeface="Arial" panose="020B0604020202020204" pitchFamily="34" charset="0"/>
                <a:cs typeface="Arial" panose="020B0604020202020204" pitchFamily="34" charset="0"/>
              </a:rPr>
              <a:t>	- Ministry of Economy</a:t>
            </a:r>
          </a:p>
          <a:p>
            <a:pPr marL="0" indent="0">
              <a:buClr>
                <a:srgbClr val="C00000"/>
              </a:buClr>
              <a:buNone/>
            </a:pPr>
            <a:r>
              <a:rPr lang="en-US" altLang="sr-Latn-RS" sz="1800" dirty="0">
                <a:latin typeface="Arial" panose="020B0604020202020204" pitchFamily="34" charset="0"/>
                <a:cs typeface="Arial" panose="020B0604020202020204" pitchFamily="34" charset="0"/>
              </a:rPr>
              <a:t>	- Ministry of the Interior</a:t>
            </a:r>
          </a:p>
          <a:p>
            <a:pPr marL="0" indent="0">
              <a:buClr>
                <a:srgbClr val="C00000"/>
              </a:buClr>
              <a:buNone/>
            </a:pPr>
            <a:r>
              <a:rPr lang="en-US" altLang="sr-Latn-RS" sz="1800" dirty="0">
                <a:latin typeface="Arial" panose="020B0604020202020204" pitchFamily="34" charset="0"/>
                <a:cs typeface="Arial" panose="020B0604020202020204" pitchFamily="34" charset="0"/>
              </a:rPr>
              <a:t>	- Ministry of Maritime Affairs, Transport and Infrastructure</a:t>
            </a:r>
          </a:p>
          <a:p>
            <a:pPr marL="0" indent="0">
              <a:buClr>
                <a:srgbClr val="C00000"/>
              </a:buClr>
              <a:buNone/>
            </a:pPr>
            <a:r>
              <a:rPr lang="en-US" altLang="sr-Latn-RS" sz="1800" dirty="0">
                <a:latin typeface="Arial" panose="020B0604020202020204" pitchFamily="34" charset="0"/>
                <a:cs typeface="Arial" panose="020B0604020202020204" pitchFamily="34" charset="0"/>
              </a:rPr>
              <a:t>	- Ministry of Agriculture</a:t>
            </a:r>
          </a:p>
          <a:p>
            <a:pPr marL="0" indent="0">
              <a:buClr>
                <a:srgbClr val="C00000"/>
              </a:buClr>
              <a:buNone/>
            </a:pPr>
            <a:r>
              <a:rPr lang="en-US" altLang="sr-Latn-RS" sz="1800" dirty="0">
                <a:latin typeface="Arial" panose="020B0604020202020204" pitchFamily="34" charset="0"/>
                <a:cs typeface="Arial" panose="020B0604020202020204" pitchFamily="34" charset="0"/>
              </a:rPr>
              <a:t>	- Paying Agency for Agriculture, Fisheries and Rural Development</a:t>
            </a:r>
          </a:p>
          <a:p>
            <a:pPr marL="0" indent="0">
              <a:buClr>
                <a:srgbClr val="C00000"/>
              </a:buClr>
              <a:buNone/>
            </a:pPr>
            <a:r>
              <a:rPr lang="en-US" altLang="sr-Latn-RS" sz="1800" dirty="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Ministry </a:t>
            </a:r>
            <a:r>
              <a:rPr lang="en-US" altLang="sr-Latn-RS" sz="1800" dirty="0">
                <a:latin typeface="Arial" panose="020B0604020202020204" pitchFamily="34" charset="0"/>
                <a:cs typeface="Arial" panose="020B0604020202020204" pitchFamily="34" charset="0"/>
              </a:rPr>
              <a:t>of Regional Development and EU Funds</a:t>
            </a:r>
          </a:p>
          <a:p>
            <a:pPr>
              <a:buClr>
                <a:srgbClr val="C00000"/>
              </a:buClr>
              <a:buFont typeface="Wingdings" pitchFamily="2" charset="2"/>
              <a:buChar char="Ø"/>
            </a:pPr>
            <a:endParaRPr lang="en-US" altLang="sr-Latn-RS" sz="18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a:latin typeface="Arial" panose="020B0604020202020204" pitchFamily="34" charset="0"/>
              <a:cs typeface="Arial" panose="020B0604020202020204" pitchFamily="34" charset="0"/>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5507037"/>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6227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1438" y="116632"/>
            <a:ext cx="9144000" cy="762000"/>
          </a:xfrm>
        </p:spPr>
        <p:txBody>
          <a:bodyPr>
            <a:noAutofit/>
          </a:bodyPr>
          <a:lstStyle/>
          <a:p>
            <a:pPr>
              <a:defRPr/>
            </a:pPr>
            <a:r>
              <a:rPr lang="en-GB" sz="2000" dirty="0" smtClean="0">
                <a:solidFill>
                  <a:schemeClr val="tx1"/>
                </a:solidFill>
              </a:rPr>
              <a:t>INSTITUTIONAL AND ORGANIZATIONAL STRUCTURE</a:t>
            </a:r>
            <a:r>
              <a:rPr lang="en-GB" sz="2000" dirty="0">
                <a:solidFill>
                  <a:schemeClr val="bg1">
                    <a:lumMod val="50000"/>
                  </a:schemeClr>
                </a:solidFill>
              </a:rPr>
              <a:t/>
            </a:r>
            <a:br>
              <a:rPr lang="en-GB" sz="2000" dirty="0">
                <a:solidFill>
                  <a:schemeClr val="bg1">
                    <a:lumMod val="50000"/>
                  </a:schemeClr>
                </a:solidFill>
              </a:rPr>
            </a:br>
            <a:endParaRPr lang="en-GB" sz="2000" dirty="0">
              <a:solidFill>
                <a:schemeClr val="bg1">
                  <a:lumMod val="50000"/>
                </a:schemeClr>
              </a:solidFill>
            </a:endParaRPr>
          </a:p>
        </p:txBody>
      </p:sp>
      <p:sp>
        <p:nvSpPr>
          <p:cNvPr id="10243" name="Rectangle 3"/>
          <p:cNvSpPr>
            <a:spLocks noGrp="1" noChangeArrowheads="1"/>
          </p:cNvSpPr>
          <p:nvPr>
            <p:ph type="body" idx="1"/>
          </p:nvPr>
        </p:nvSpPr>
        <p:spPr>
          <a:xfrm>
            <a:off x="107504" y="602680"/>
            <a:ext cx="8784976" cy="5874321"/>
          </a:xfrm>
        </p:spPr>
        <p:txBody>
          <a:bodyPr>
            <a:noAutofit/>
          </a:bodyPr>
          <a:lstStyle/>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marL="0" indent="0">
              <a:buClr>
                <a:srgbClr val="C00000"/>
              </a:buClr>
              <a:buNone/>
            </a:pPr>
            <a:r>
              <a:rPr lang="hr-HR" altLang="sr-Latn-RS" sz="2000" dirty="0" smtClean="0">
                <a:latin typeface="Arial" panose="020B0604020202020204" pitchFamily="34" charset="0"/>
                <a:cs typeface="Arial" panose="020B0604020202020204" pitchFamily="34" charset="0"/>
              </a:rPr>
              <a:t>	</a:t>
            </a:r>
            <a:r>
              <a:rPr lang="hr-HR" altLang="sr-Latn-RS" sz="1800" dirty="0" smtClean="0">
                <a:latin typeface="Arial" panose="020B0604020202020204" pitchFamily="34" charset="0"/>
                <a:cs typeface="Arial" panose="020B0604020202020204" pitchFamily="34" charset="0"/>
              </a:rPr>
              <a:t>- </a:t>
            </a:r>
            <a:r>
              <a:rPr lang="en-GB" altLang="sr-Latn-RS" sz="1800" dirty="0" smtClean="0">
                <a:latin typeface="Arial" panose="020B0604020202020204" pitchFamily="34" charset="0"/>
                <a:cs typeface="Arial" panose="020B0604020202020204" pitchFamily="34" charset="0"/>
              </a:rPr>
              <a:t>Croatia Control Ltd </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Croatian Civil Aviation Agency</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Croatian Bureau of Statistics </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Croatian Environment Agency</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Croatian centre for Agriculture, Food and Rural Affairs</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Croatian Forest Ltd., Croatian Waters</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Faculty of Veterinary Medicine</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Croatian Forest Research Institute,</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Faculty of Agriculture</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Croatian Chamber of Economy</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Environmental protection and energy efficiency Fund</a:t>
            </a:r>
          </a:p>
          <a:p>
            <a:pPr marL="0" indent="0">
              <a:buClr>
                <a:srgbClr val="C00000"/>
              </a:buClr>
              <a:buNone/>
            </a:pPr>
            <a:r>
              <a:rPr lang="en-GB" altLang="sr-Latn-RS" sz="1800" dirty="0" smtClean="0">
                <a:latin typeface="Arial" panose="020B0604020202020204" pitchFamily="34" charset="0"/>
                <a:cs typeface="Arial" panose="020B0604020202020204" pitchFamily="34" charset="0"/>
              </a:rPr>
              <a:t>	- Croatian Geological </a:t>
            </a:r>
            <a:r>
              <a:rPr lang="en-GB" altLang="sr-Latn-RS" sz="1800" dirty="0" err="1" smtClean="0">
                <a:latin typeface="Arial" panose="020B0604020202020204" pitchFamily="34" charset="0"/>
                <a:cs typeface="Arial" panose="020B0604020202020204" pitchFamily="34" charset="0"/>
              </a:rPr>
              <a:t>Survay</a:t>
            </a:r>
            <a:endParaRPr lang="en-GB" altLang="sr-Latn-RS" sz="1800" dirty="0" smtClean="0">
              <a:latin typeface="Arial" panose="020B0604020202020204" pitchFamily="34" charset="0"/>
              <a:cs typeface="Arial" panose="020B0604020202020204" pitchFamily="34" charset="0"/>
            </a:endParaRPr>
          </a:p>
          <a:p>
            <a:pPr marL="0" indent="0">
              <a:buClr>
                <a:srgbClr val="C00000"/>
              </a:buClr>
              <a:buNone/>
            </a:pPr>
            <a:endParaRPr lang="en-GB" altLang="sr-Latn-RS" sz="2000" dirty="0" smtClean="0">
              <a:latin typeface="Arial" panose="020B0604020202020204" pitchFamily="34" charset="0"/>
              <a:cs typeface="Arial" panose="020B0604020202020204" pitchFamily="34" charset="0"/>
            </a:endParaRPr>
          </a:p>
          <a:p>
            <a:pPr marL="0" indent="0">
              <a:buClr>
                <a:srgbClr val="C00000"/>
              </a:buClr>
              <a:buNone/>
            </a:pPr>
            <a:endParaRPr lang="en-US" altLang="sr-Latn-RS" sz="2000" dirty="0">
              <a:latin typeface="Arial" panose="020B0604020202020204" pitchFamily="34" charset="0"/>
              <a:cs typeface="Arial" panose="020B0604020202020204" pitchFamily="34" charset="0"/>
            </a:endParaRPr>
          </a:p>
          <a:p>
            <a:pPr marL="0" indent="0">
              <a:buClr>
                <a:srgbClr val="C00000"/>
              </a:buClr>
              <a:buNone/>
            </a:pPr>
            <a:endParaRPr lang="hr-HR" altLang="sr-Latn-RS" sz="20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a:latin typeface="Arial" panose="020B0604020202020204" pitchFamily="34" charset="0"/>
              <a:cs typeface="Arial" panose="020B0604020202020204" pitchFamily="34" charset="0"/>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5507037"/>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8940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1438" y="116632"/>
            <a:ext cx="9144000" cy="762000"/>
          </a:xfrm>
        </p:spPr>
        <p:txBody>
          <a:bodyPr>
            <a:noAutofit/>
          </a:bodyPr>
          <a:lstStyle/>
          <a:p>
            <a:pPr>
              <a:defRPr/>
            </a:pPr>
            <a:r>
              <a:rPr lang="en-GB" sz="2000" dirty="0" smtClean="0">
                <a:solidFill>
                  <a:schemeClr val="tx1"/>
                </a:solidFill>
              </a:rPr>
              <a:t>INSTITUTIONAL AND ORGANIZATIONAL STRUCTURE</a:t>
            </a:r>
            <a:r>
              <a:rPr lang="en-GB" sz="2000" dirty="0">
                <a:solidFill>
                  <a:schemeClr val="bg1">
                    <a:lumMod val="50000"/>
                  </a:schemeClr>
                </a:solidFill>
              </a:rPr>
              <a:t/>
            </a:r>
            <a:br>
              <a:rPr lang="en-GB" sz="2000" dirty="0">
                <a:solidFill>
                  <a:schemeClr val="bg1">
                    <a:lumMod val="50000"/>
                  </a:schemeClr>
                </a:solidFill>
              </a:rPr>
            </a:br>
            <a:endParaRPr lang="en-GB" sz="2000" dirty="0">
              <a:solidFill>
                <a:schemeClr val="bg1">
                  <a:lumMod val="50000"/>
                </a:schemeClr>
              </a:solidFill>
            </a:endParaRPr>
          </a:p>
        </p:txBody>
      </p:sp>
      <p:sp>
        <p:nvSpPr>
          <p:cNvPr id="10243" name="Rectangle 3"/>
          <p:cNvSpPr>
            <a:spLocks noGrp="1" noChangeArrowheads="1"/>
          </p:cNvSpPr>
          <p:nvPr>
            <p:ph type="body" idx="1"/>
          </p:nvPr>
        </p:nvSpPr>
        <p:spPr>
          <a:xfrm>
            <a:off x="107504" y="602680"/>
            <a:ext cx="8784976" cy="5874321"/>
          </a:xfrm>
        </p:spPr>
        <p:txBody>
          <a:bodyPr>
            <a:noAutofit/>
          </a:bodyPr>
          <a:lstStyle/>
          <a:p>
            <a:pPr marL="0" indent="0">
              <a:buClr>
                <a:srgbClr val="C00000"/>
              </a:buClr>
              <a:buNone/>
            </a:pPr>
            <a:r>
              <a:rPr lang="hr-HR" altLang="sr-Latn-RS" sz="2000" dirty="0" smtClean="0">
                <a:latin typeface="Arial" panose="020B0604020202020204" pitchFamily="34" charset="0"/>
                <a:cs typeface="Arial" panose="020B0604020202020204" pitchFamily="34" charset="0"/>
              </a:rPr>
              <a:t>	</a:t>
            </a:r>
            <a:r>
              <a:rPr lang="en-GB" altLang="sr-Latn-RS" sz="2000" dirty="0" smtClean="0">
                <a:latin typeface="Arial" panose="020B0604020202020204" pitchFamily="34" charset="0"/>
                <a:cs typeface="Arial" panose="020B0604020202020204" pitchFamily="34" charset="0"/>
              </a:rPr>
              <a:t>Responsibilities:</a:t>
            </a:r>
          </a:p>
          <a:p>
            <a:pPr marL="0" indent="0" algn="just">
              <a:buClr>
                <a:srgbClr val="C00000"/>
              </a:buClr>
              <a:buNone/>
            </a:pPr>
            <a:r>
              <a:rPr lang="en-GB" altLang="sr-Latn-RS" sz="2000" dirty="0" smtClean="0">
                <a:latin typeface="Arial" panose="020B0604020202020204" pitchFamily="34" charset="0"/>
                <a:cs typeface="Arial" panose="020B0604020202020204" pitchFamily="34" charset="0"/>
              </a:rPr>
              <a:t> - </a:t>
            </a:r>
            <a:r>
              <a:rPr lang="en-GB" altLang="sr-Latn-RS" sz="1800" dirty="0" smtClean="0">
                <a:latin typeface="Arial" panose="020B0604020202020204" pitchFamily="34" charset="0"/>
                <a:cs typeface="Arial" panose="020B0604020202020204" pitchFamily="34" charset="0"/>
              </a:rPr>
              <a:t>annual preparation and submission of data from the sector needed for the  calculation of the greenhouse gas emissions in accordance with a given methodology</a:t>
            </a:r>
          </a:p>
          <a:p>
            <a:pPr marL="0" indent="0" algn="just">
              <a:buClr>
                <a:srgbClr val="C00000"/>
              </a:buClr>
              <a:buNone/>
            </a:pPr>
            <a:r>
              <a:rPr lang="en-GB" altLang="sr-Latn-RS" sz="1800" dirty="0" smtClean="0">
                <a:latin typeface="Arial" panose="020B0604020202020204" pitchFamily="34" charset="0"/>
                <a:cs typeface="Arial" panose="020B0604020202020204" pitchFamily="34" charset="0"/>
              </a:rPr>
              <a:t> - control reliability</a:t>
            </a:r>
            <a:r>
              <a:rPr lang="en-US" altLang="sr-Latn-RS" sz="1800" dirty="0" smtClean="0">
                <a:latin typeface="Arial" panose="020B0604020202020204" pitchFamily="34" charset="0"/>
                <a:cs typeface="Arial" panose="020B0604020202020204" pitchFamily="34" charset="0"/>
              </a:rPr>
              <a:t>, </a:t>
            </a:r>
            <a:r>
              <a:rPr lang="en-US" altLang="sr-Latn-RS" sz="1800" dirty="0">
                <a:latin typeface="Arial" panose="020B0604020202020204" pitchFamily="34" charset="0"/>
                <a:cs typeface="Arial" panose="020B0604020202020204" pitchFamily="34" charset="0"/>
              </a:rPr>
              <a:t>consistency and transparency of data from the </a:t>
            </a:r>
            <a:r>
              <a:rPr lang="en-US" altLang="sr-Latn-RS" sz="1800" dirty="0" smtClean="0">
                <a:latin typeface="Arial" panose="020B0604020202020204" pitchFamily="34" charset="0"/>
                <a:cs typeface="Arial" panose="020B0604020202020204" pitchFamily="34" charset="0"/>
              </a:rPr>
              <a:t>sector</a:t>
            </a:r>
            <a:endParaRPr lang="hr-HR" altLang="sr-Latn-RS" sz="1800" dirty="0" smtClean="0">
              <a:latin typeface="Arial" panose="020B0604020202020204" pitchFamily="34" charset="0"/>
              <a:cs typeface="Arial" panose="020B0604020202020204" pitchFamily="34" charset="0"/>
            </a:endParaRPr>
          </a:p>
          <a:p>
            <a:pPr marL="0" indent="0" algn="just">
              <a:buClr>
                <a:srgbClr val="C00000"/>
              </a:buClr>
              <a:buNone/>
            </a:pPr>
            <a:r>
              <a:rPr lang="hr-HR" altLang="sr-Latn-RS" sz="1800" dirty="0">
                <a:latin typeface="Arial" panose="020B0604020202020204" pitchFamily="34" charset="0"/>
                <a:cs typeface="Arial" panose="020B0604020202020204" pitchFamily="34" charset="0"/>
              </a:rPr>
              <a:t> </a:t>
            </a:r>
            <a:r>
              <a:rPr lang="hr-HR" altLang="sr-Latn-RS" sz="1800" dirty="0" smtClean="0">
                <a:latin typeface="Arial" panose="020B0604020202020204" pitchFamily="34" charset="0"/>
                <a:cs typeface="Arial" panose="020B0604020202020204" pitchFamily="34" charset="0"/>
              </a:rPr>
              <a:t>- </a:t>
            </a:r>
            <a:r>
              <a:rPr lang="en-US" altLang="sr-Latn-RS" sz="1800" dirty="0">
                <a:latin typeface="Arial" panose="020B0604020202020204" pitchFamily="34" charset="0"/>
                <a:cs typeface="Arial" panose="020B0604020202020204" pitchFamily="34" charset="0"/>
              </a:rPr>
              <a:t>Review the calculation of greenhouse gas emissions from the </a:t>
            </a:r>
            <a:r>
              <a:rPr lang="en-US" altLang="sr-Latn-RS" sz="1800" dirty="0" smtClean="0">
                <a:latin typeface="Arial" panose="020B0604020202020204" pitchFamily="34" charset="0"/>
                <a:cs typeface="Arial" panose="020B0604020202020204" pitchFamily="34" charset="0"/>
              </a:rPr>
              <a:t>sector</a:t>
            </a:r>
            <a:endParaRPr lang="hr-HR" altLang="sr-Latn-RS" sz="1800" dirty="0" smtClean="0">
              <a:latin typeface="Arial" panose="020B0604020202020204" pitchFamily="34" charset="0"/>
              <a:cs typeface="Arial" panose="020B0604020202020204" pitchFamily="34" charset="0"/>
            </a:endParaRPr>
          </a:p>
          <a:p>
            <a:pPr marL="0" indent="0" algn="just">
              <a:buClr>
                <a:srgbClr val="C00000"/>
              </a:buClr>
              <a:buNone/>
            </a:pPr>
            <a:r>
              <a:rPr lang="hr-HR" altLang="sr-Latn-RS" sz="1800" dirty="0">
                <a:latin typeface="Arial" panose="020B0604020202020204" pitchFamily="34" charset="0"/>
                <a:cs typeface="Arial" panose="020B0604020202020204" pitchFamily="34" charset="0"/>
              </a:rPr>
              <a:t> </a:t>
            </a:r>
            <a:r>
              <a:rPr lang="hr-HR" altLang="sr-Latn-RS" sz="1800" dirty="0" smtClean="0">
                <a:latin typeface="Arial" panose="020B0604020202020204" pitchFamily="34" charset="0"/>
                <a:cs typeface="Arial" panose="020B0604020202020204" pitchFamily="34" charset="0"/>
              </a:rPr>
              <a:t>- </a:t>
            </a:r>
            <a:r>
              <a:rPr lang="en-US" altLang="sr-Latn-RS" sz="1800" dirty="0">
                <a:latin typeface="Arial" panose="020B0604020202020204" pitchFamily="34" charset="0"/>
                <a:cs typeface="Arial" panose="020B0604020202020204" pitchFamily="34" charset="0"/>
              </a:rPr>
              <a:t>Review and help to answer the </a:t>
            </a:r>
            <a:r>
              <a:rPr lang="en-GB" altLang="sr-Latn-RS" sz="1800" dirty="0" smtClean="0">
                <a:latin typeface="Arial" panose="020B0604020202020204" pitchFamily="34" charset="0"/>
                <a:cs typeface="Arial" panose="020B0604020202020204" pitchFamily="34" charset="0"/>
              </a:rPr>
              <a:t>questions </a:t>
            </a:r>
            <a:r>
              <a:rPr lang="en-US" altLang="sr-Latn-RS" sz="1800" dirty="0" smtClean="0">
                <a:latin typeface="Arial" panose="020B0604020202020204" pitchFamily="34" charset="0"/>
                <a:cs typeface="Arial" panose="020B0604020202020204" pitchFamily="34" charset="0"/>
              </a:rPr>
              <a:t>of </a:t>
            </a:r>
            <a:r>
              <a:rPr lang="en-US" altLang="sr-Latn-RS" sz="1800" dirty="0">
                <a:latin typeface="Arial" panose="020B0604020202020204" pitchFamily="34" charset="0"/>
                <a:cs typeface="Arial" panose="020B0604020202020204" pitchFamily="34" charset="0"/>
              </a:rPr>
              <a:t>experts of the United Nations Framework Convention on Climate Change in relation to annual inventory control (calculation) of greenhouse gas </a:t>
            </a:r>
            <a:r>
              <a:rPr lang="en-US" altLang="sr-Latn-RS" sz="1800" dirty="0" smtClean="0">
                <a:latin typeface="Arial" panose="020B0604020202020204" pitchFamily="34" charset="0"/>
                <a:cs typeface="Arial" panose="020B0604020202020204" pitchFamily="34" charset="0"/>
              </a:rPr>
              <a:t>emissions</a:t>
            </a:r>
            <a:endParaRPr lang="hr-HR" altLang="sr-Latn-RS" sz="1800" dirty="0" smtClean="0">
              <a:latin typeface="Arial" panose="020B0604020202020204" pitchFamily="34" charset="0"/>
              <a:cs typeface="Arial" panose="020B0604020202020204" pitchFamily="34" charset="0"/>
            </a:endParaRPr>
          </a:p>
          <a:p>
            <a:pPr marL="0" indent="0" algn="just">
              <a:buClr>
                <a:srgbClr val="C00000"/>
              </a:buClr>
              <a:buNone/>
            </a:pPr>
            <a:r>
              <a:rPr lang="hr-HR" altLang="sr-Latn-RS" sz="1800" dirty="0">
                <a:latin typeface="Arial" panose="020B0604020202020204" pitchFamily="34" charset="0"/>
                <a:cs typeface="Arial" panose="020B0604020202020204" pitchFamily="34" charset="0"/>
              </a:rPr>
              <a:t> </a:t>
            </a:r>
            <a:r>
              <a:rPr lang="hr-HR" altLang="sr-Latn-RS" sz="1800" dirty="0" smtClean="0">
                <a:latin typeface="Arial" panose="020B0604020202020204" pitchFamily="34" charset="0"/>
                <a:cs typeface="Arial" panose="020B0604020202020204" pitchFamily="34" charset="0"/>
              </a:rPr>
              <a:t>- </a:t>
            </a:r>
            <a:r>
              <a:rPr lang="en-US" altLang="sr-Latn-RS" sz="1800" dirty="0">
                <a:latin typeface="Arial" panose="020B0604020202020204" pitchFamily="34" charset="0"/>
                <a:cs typeface="Arial" panose="020B0604020202020204" pitchFamily="34" charset="0"/>
              </a:rPr>
              <a:t>participation in periodic review inventory of greenhouse gas emissions, answering questions from experts of the United Nations Framework Convention on Climate Change in relation to sources, the reliability and consistency of data from the sector</a:t>
            </a:r>
            <a:r>
              <a:rPr lang="en-US" altLang="sr-Latn-RS" sz="1800" dirty="0" smtClean="0">
                <a:latin typeface="Arial" panose="020B0604020202020204" pitchFamily="34" charset="0"/>
                <a:cs typeface="Arial" panose="020B0604020202020204" pitchFamily="34" charset="0"/>
              </a:rPr>
              <a:t>;</a:t>
            </a:r>
            <a:endParaRPr lang="hr-HR" altLang="sr-Latn-RS" sz="1800" dirty="0" smtClean="0">
              <a:latin typeface="Arial" panose="020B0604020202020204" pitchFamily="34" charset="0"/>
              <a:cs typeface="Arial" panose="020B0604020202020204" pitchFamily="34" charset="0"/>
            </a:endParaRPr>
          </a:p>
          <a:p>
            <a:pPr marL="0" indent="0" algn="just">
              <a:buClr>
                <a:srgbClr val="C00000"/>
              </a:buClr>
              <a:buNone/>
            </a:pPr>
            <a:r>
              <a:rPr lang="hr-HR" altLang="sr-Latn-RS" sz="1800" dirty="0">
                <a:latin typeface="Arial" panose="020B0604020202020204" pitchFamily="34" charset="0"/>
                <a:cs typeface="Arial" panose="020B0604020202020204" pitchFamily="34" charset="0"/>
              </a:rPr>
              <a:t> </a:t>
            </a:r>
            <a:r>
              <a:rPr lang="hr-HR" altLang="sr-Latn-RS" sz="1800" dirty="0" smtClean="0">
                <a:latin typeface="Arial" panose="020B0604020202020204" pitchFamily="34" charset="0"/>
                <a:cs typeface="Arial" panose="020B0604020202020204" pitchFamily="34" charset="0"/>
              </a:rPr>
              <a:t>-</a:t>
            </a:r>
            <a:r>
              <a:rPr lang="en-US" altLang="sr-Latn-RS" sz="1800" dirty="0" smtClean="0">
                <a:latin typeface="Arial" panose="020B0604020202020204" pitchFamily="34" charset="0"/>
                <a:cs typeface="Arial" panose="020B0604020202020204" pitchFamily="34" charset="0"/>
              </a:rPr>
              <a:t> </a:t>
            </a:r>
            <a:r>
              <a:rPr lang="en-US" altLang="sr-Latn-RS" sz="1800" dirty="0">
                <a:latin typeface="Arial" panose="020B0604020202020204" pitchFamily="34" charset="0"/>
                <a:cs typeface="Arial" panose="020B0604020202020204" pitchFamily="34" charset="0"/>
              </a:rPr>
              <a:t>review of recommendations for </a:t>
            </a:r>
            <a:r>
              <a:rPr lang="en-US" altLang="sr-Latn-RS" sz="1800" dirty="0" smtClean="0">
                <a:latin typeface="Arial" panose="020B0604020202020204" pitchFamily="34" charset="0"/>
                <a:cs typeface="Arial" panose="020B0604020202020204" pitchFamily="34" charset="0"/>
              </a:rPr>
              <a:t>improving</a:t>
            </a:r>
            <a:r>
              <a:rPr lang="hr-HR" altLang="sr-Latn-RS" sz="1800" dirty="0" smtClean="0">
                <a:latin typeface="Arial" panose="020B0604020202020204" pitchFamily="34" charset="0"/>
                <a:cs typeface="Arial" panose="020B0604020202020204" pitchFamily="34" charset="0"/>
              </a:rPr>
              <a:t> </a:t>
            </a:r>
            <a:r>
              <a:rPr lang="hr-HR" altLang="sr-Latn-RS" sz="1800" dirty="0" err="1" smtClean="0">
                <a:latin typeface="Arial" panose="020B0604020202020204" pitchFamily="34" charset="0"/>
                <a:cs typeface="Arial" panose="020B0604020202020204" pitchFamily="34" charset="0"/>
              </a:rPr>
              <a:t>of</a:t>
            </a:r>
            <a:r>
              <a:rPr lang="en-US" altLang="sr-Latn-RS" sz="1800" dirty="0" smtClean="0">
                <a:latin typeface="Arial" panose="020B0604020202020204" pitchFamily="34" charset="0"/>
                <a:cs typeface="Arial" panose="020B0604020202020204" pitchFamily="34" charset="0"/>
              </a:rPr>
              <a:t> </a:t>
            </a:r>
            <a:r>
              <a:rPr lang="en-US" altLang="sr-Latn-RS" sz="1800" dirty="0">
                <a:latin typeface="Arial" panose="020B0604020202020204" pitchFamily="34" charset="0"/>
                <a:cs typeface="Arial" panose="020B0604020202020204" pitchFamily="34" charset="0"/>
              </a:rPr>
              <a:t>the </a:t>
            </a:r>
            <a:r>
              <a:rPr lang="en-US" altLang="sr-Latn-RS" sz="1800" dirty="0" smtClean="0">
                <a:latin typeface="Arial" panose="020B0604020202020204" pitchFamily="34" charset="0"/>
                <a:cs typeface="Arial" panose="020B0604020202020204" pitchFamily="34" charset="0"/>
              </a:rPr>
              <a:t>sector</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inventory</a:t>
            </a:r>
            <a:r>
              <a:rPr lang="hr-HR" altLang="sr-Latn-RS" sz="1800" dirty="0" smtClean="0">
                <a:latin typeface="Arial" panose="020B0604020202020204" pitchFamily="34" charset="0"/>
                <a:cs typeface="Arial" panose="020B0604020202020204" pitchFamily="34" charset="0"/>
              </a:rPr>
              <a:t>, use </a:t>
            </a:r>
            <a:r>
              <a:rPr lang="hr-HR" altLang="sr-Latn-RS" sz="1800" dirty="0" err="1" smtClean="0">
                <a:latin typeface="Arial" panose="020B0604020202020204" pitchFamily="34" charset="0"/>
                <a:cs typeface="Arial" panose="020B0604020202020204" pitchFamily="34" charset="0"/>
              </a:rPr>
              <a:t>of</a:t>
            </a:r>
            <a:r>
              <a:rPr lang="en-US" altLang="sr-Latn-RS" sz="1800" dirty="0" smtClean="0">
                <a:latin typeface="Arial" panose="020B0604020202020204" pitchFamily="34" charset="0"/>
                <a:cs typeface="Arial" panose="020B0604020202020204" pitchFamily="34" charset="0"/>
              </a:rPr>
              <a:t> </a:t>
            </a:r>
            <a:r>
              <a:rPr lang="en-US" altLang="sr-Latn-RS" sz="1800" dirty="0">
                <a:latin typeface="Arial" panose="020B0604020202020204" pitchFamily="34" charset="0"/>
                <a:cs typeface="Arial" panose="020B0604020202020204" pitchFamily="34" charset="0"/>
              </a:rPr>
              <a:t>a higher </a:t>
            </a:r>
            <a:r>
              <a:rPr lang="hr-HR" altLang="sr-Latn-RS" sz="1800" dirty="0" err="1" smtClean="0">
                <a:latin typeface="Arial" panose="020B0604020202020204" pitchFamily="34" charset="0"/>
                <a:cs typeface="Arial" panose="020B0604020202020204" pitchFamily="34" charset="0"/>
              </a:rPr>
              <a:t>tier</a:t>
            </a:r>
            <a:r>
              <a:rPr lang="en-US" altLang="sr-Latn-RS" sz="1800" dirty="0" smtClean="0">
                <a:latin typeface="Arial" panose="020B0604020202020204" pitchFamily="34" charset="0"/>
                <a:cs typeface="Arial" panose="020B0604020202020204" pitchFamily="34" charset="0"/>
              </a:rPr>
              <a:t>, </a:t>
            </a:r>
            <a:r>
              <a:rPr lang="en-US" altLang="sr-Latn-RS" sz="1800" dirty="0">
                <a:latin typeface="Arial" panose="020B0604020202020204" pitchFamily="34" charset="0"/>
                <a:cs typeface="Arial" panose="020B0604020202020204" pitchFamily="34" charset="0"/>
              </a:rPr>
              <a:t>establishment of national emission factors and others, help the Ministry of Environment and Nature Protection in relation to a decision on the </a:t>
            </a:r>
            <a:r>
              <a:rPr lang="en-US" altLang="sr-Latn-RS" sz="1800" dirty="0" smtClean="0">
                <a:latin typeface="Arial" panose="020B0604020202020204" pitchFamily="34" charset="0"/>
                <a:cs typeface="Arial" panose="020B0604020202020204" pitchFamily="34" charset="0"/>
              </a:rPr>
              <a:t>adoption/rejection </a:t>
            </a:r>
            <a:r>
              <a:rPr lang="en-US" altLang="sr-Latn-RS" sz="1800" dirty="0">
                <a:latin typeface="Arial" panose="020B0604020202020204" pitchFamily="34" charset="0"/>
                <a:cs typeface="Arial" panose="020B0604020202020204" pitchFamily="34" charset="0"/>
              </a:rPr>
              <a:t>of the recommendation; </a:t>
            </a:r>
            <a:endParaRPr lang="hr-HR" altLang="sr-Latn-RS" sz="1800" dirty="0" smtClean="0">
              <a:latin typeface="Arial" panose="020B0604020202020204" pitchFamily="34" charset="0"/>
              <a:cs typeface="Arial" panose="020B0604020202020204" pitchFamily="34" charset="0"/>
            </a:endParaRPr>
          </a:p>
          <a:p>
            <a:pPr marL="0" indent="0" algn="just">
              <a:buClr>
                <a:srgbClr val="C00000"/>
              </a:buClr>
              <a:buNone/>
            </a:pPr>
            <a:r>
              <a:rPr lang="hr-HR" altLang="sr-Latn-RS" sz="1800" dirty="0">
                <a:latin typeface="Arial" panose="020B0604020202020204" pitchFamily="34" charset="0"/>
                <a:cs typeface="Arial" panose="020B0604020202020204" pitchFamily="34" charset="0"/>
              </a:rPr>
              <a:t> </a:t>
            </a:r>
            <a:r>
              <a:rPr lang="hr-HR" altLang="sr-Latn-RS" sz="1800" dirty="0" smtClean="0">
                <a:latin typeface="Arial" panose="020B0604020202020204" pitchFamily="34" charset="0"/>
                <a:cs typeface="Arial" panose="020B0604020202020204" pitchFamily="34" charset="0"/>
              </a:rPr>
              <a:t>- </a:t>
            </a:r>
            <a:r>
              <a:rPr lang="en-US" altLang="sr-Latn-RS" sz="1800" dirty="0">
                <a:latin typeface="Arial" panose="020B0604020202020204" pitchFamily="34" charset="0"/>
                <a:cs typeface="Arial" panose="020B0604020202020204" pitchFamily="34" charset="0"/>
              </a:rPr>
              <a:t>ensuring the quality of the emission inventory and monitoring at the national level, quantification of uncertainties reporting to promote transparency; </a:t>
            </a:r>
          </a:p>
          <a:p>
            <a:pPr marL="0" indent="0" algn="just">
              <a:buClr>
                <a:srgbClr val="C00000"/>
              </a:buClr>
              <a:buNone/>
            </a:pPr>
            <a:endParaRPr lang="en-US" altLang="sr-Latn-RS" sz="1800" dirty="0">
              <a:latin typeface="Arial" panose="020B0604020202020204" pitchFamily="34" charset="0"/>
              <a:cs typeface="Arial" panose="020B0604020202020204" pitchFamily="34" charset="0"/>
            </a:endParaRPr>
          </a:p>
          <a:p>
            <a:pPr marL="0" indent="0" algn="just">
              <a:buClr>
                <a:srgbClr val="C00000"/>
              </a:buClr>
              <a:buNone/>
            </a:pPr>
            <a:endParaRPr lang="en-US" altLang="sr-Latn-RS" sz="1800" dirty="0">
              <a:latin typeface="Arial" panose="020B0604020202020204" pitchFamily="34" charset="0"/>
              <a:cs typeface="Arial" panose="020B0604020202020204" pitchFamily="34" charset="0"/>
            </a:endParaRPr>
          </a:p>
          <a:p>
            <a:pPr marL="0" indent="0" algn="just">
              <a:buClr>
                <a:srgbClr val="C00000"/>
              </a:buClr>
              <a:buNone/>
            </a:pPr>
            <a:endParaRPr lang="hr-HR" altLang="sr-Latn-RS" sz="1800" dirty="0" smtClean="0">
              <a:latin typeface="Arial" panose="020B0604020202020204" pitchFamily="34" charset="0"/>
              <a:cs typeface="Arial" panose="020B0604020202020204" pitchFamily="34" charset="0"/>
            </a:endParaRPr>
          </a:p>
          <a:p>
            <a:pPr marL="0" indent="0">
              <a:buClr>
                <a:srgbClr val="C00000"/>
              </a:buClr>
              <a:buNone/>
            </a:pPr>
            <a:endParaRPr lang="hr-HR" altLang="sr-Latn-RS" sz="2000" dirty="0">
              <a:latin typeface="Arial" panose="020B0604020202020204" pitchFamily="34" charset="0"/>
              <a:cs typeface="Arial" panose="020B0604020202020204" pitchFamily="34" charset="0"/>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271" y="5733256"/>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7685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p:cNvSpPr>
            <a:spLocks noGrp="1"/>
          </p:cNvSpPr>
          <p:nvPr>
            <p:ph idx="1"/>
          </p:nvPr>
        </p:nvSpPr>
        <p:spPr>
          <a:xfrm>
            <a:off x="123034" y="980728"/>
            <a:ext cx="8784976" cy="5320773"/>
          </a:xfrm>
        </p:spPr>
        <p:txBody>
          <a:bodyPr>
            <a:normAutofit/>
          </a:bodyPr>
          <a:lstStyle/>
          <a:p>
            <a:pPr>
              <a:lnSpc>
                <a:spcPct val="80000"/>
              </a:lnSpc>
              <a:buClr>
                <a:srgbClr val="C00000"/>
              </a:buClr>
              <a:buFont typeface="Wingdings" pitchFamily="2" charset="2"/>
              <a:buChar char="Ø"/>
            </a:pPr>
            <a:endParaRPr lang="vi-VN" altLang="sr-Latn-RS" sz="2400" dirty="0">
              <a:solidFill>
                <a:srgbClr val="002060"/>
              </a:solidFill>
              <a:latin typeface="Arial" charset="0"/>
              <a:cs typeface="Arial" charset="0"/>
            </a:endParaRPr>
          </a:p>
          <a:p>
            <a:pPr algn="just">
              <a:buClr>
                <a:schemeClr val="tx1"/>
              </a:buClr>
              <a:buFont typeface="Wingdings" pitchFamily="2" charset="2"/>
              <a:buChar char="§"/>
            </a:pPr>
            <a:endParaRPr lang="vi-VN" sz="1900" dirty="0">
              <a:solidFill>
                <a:srgbClr val="006600"/>
              </a:solidFill>
              <a:latin typeface="Verdana" pitchFamily="34" charset="0"/>
              <a:ea typeface="Verdana" pitchFamily="34" charset="0"/>
              <a:cs typeface="Verdana" pitchFamily="34" charset="0"/>
            </a:endParaRPr>
          </a:p>
          <a:p>
            <a:pPr>
              <a:buClr>
                <a:schemeClr val="tx1"/>
              </a:buClr>
              <a:buFont typeface="Wingdings" pitchFamily="2" charset="2"/>
              <a:buChar char="§"/>
            </a:pPr>
            <a:endParaRPr lang="hr-HR" sz="2400" dirty="0">
              <a:solidFill>
                <a:srgbClr val="006600"/>
              </a:solidFill>
              <a:latin typeface="Verdana" pitchFamily="34" charset="0"/>
              <a:ea typeface="Verdana" pitchFamily="34" charset="0"/>
              <a:cs typeface="Verdana" pitchFamily="34" charset="0"/>
            </a:endParaRPr>
          </a:p>
        </p:txBody>
      </p:sp>
      <p:pic>
        <p:nvPicPr>
          <p:cNvPr id="5" name="Picture 2"/>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6228" y="917143"/>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0352" y="5816520"/>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1"/>
          <p:cNvSpPr>
            <a:spLocks noGrp="1"/>
          </p:cNvSpPr>
          <p:nvPr>
            <p:ph type="title"/>
          </p:nvPr>
        </p:nvSpPr>
        <p:spPr>
          <a:xfrm>
            <a:off x="107950" y="116633"/>
            <a:ext cx="8424490" cy="800510"/>
          </a:xfrm>
        </p:spPr>
        <p:txBody>
          <a:bodyPr>
            <a:normAutofit/>
          </a:bodyPr>
          <a:lstStyle/>
          <a:p>
            <a:pPr>
              <a:defRPr/>
            </a:pPr>
            <a:r>
              <a:rPr lang="hr-HR" sz="2200" dirty="0" smtClean="0">
                <a:solidFill>
                  <a:schemeClr val="tx1"/>
                </a:solidFill>
              </a:rPr>
              <a:t>COMMUNICATION SCHEME</a:t>
            </a:r>
            <a:endParaRPr lang="fr-FR" sz="2200" dirty="0">
              <a:solidFill>
                <a:schemeClr val="tx1"/>
              </a:solidFill>
            </a:endParaRPr>
          </a:p>
        </p:txBody>
      </p:sp>
      <p:sp>
        <p:nvSpPr>
          <p:cNvPr id="2" name="Pravokutnik 1"/>
          <p:cNvSpPr/>
          <p:nvPr/>
        </p:nvSpPr>
        <p:spPr>
          <a:xfrm>
            <a:off x="611560" y="1548822"/>
            <a:ext cx="2736304" cy="113364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00" dirty="0" smtClean="0"/>
              <a:t>A</a:t>
            </a:r>
            <a:r>
              <a:rPr lang="en-US" sz="1400" dirty="0" err="1" smtClean="0"/>
              <a:t>dministration</a:t>
            </a:r>
            <a:r>
              <a:rPr lang="en-US" sz="1400" dirty="0" smtClean="0"/>
              <a:t> </a:t>
            </a:r>
            <a:r>
              <a:rPr lang="en-US" sz="1400" dirty="0"/>
              <a:t>bodies and other public bodies </a:t>
            </a:r>
            <a:r>
              <a:rPr lang="hr-HR" sz="1400" dirty="0" smtClean="0"/>
              <a:t>(</a:t>
            </a:r>
            <a:r>
              <a:rPr lang="hr-HR" sz="1400" dirty="0" err="1" smtClean="0"/>
              <a:t>Article</a:t>
            </a:r>
            <a:r>
              <a:rPr lang="hr-HR" sz="1400" dirty="0" smtClean="0"/>
              <a:t>  77. Air </a:t>
            </a:r>
            <a:r>
              <a:rPr lang="hr-HR" sz="1400" dirty="0" err="1" smtClean="0"/>
              <a:t>ProtectionAct</a:t>
            </a:r>
            <a:r>
              <a:rPr lang="hr-HR" sz="1400" dirty="0" smtClean="0"/>
              <a:t>)</a:t>
            </a:r>
            <a:endParaRPr lang="hr-HR" sz="1400" dirty="0"/>
          </a:p>
        </p:txBody>
      </p:sp>
      <p:sp>
        <p:nvSpPr>
          <p:cNvPr id="3" name="Pravokutnik 2"/>
          <p:cNvSpPr/>
          <p:nvPr/>
        </p:nvSpPr>
        <p:spPr>
          <a:xfrm>
            <a:off x="5152132" y="1565834"/>
            <a:ext cx="2588220" cy="109962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00" dirty="0" err="1" smtClean="0">
                <a:latin typeface="+mj-lt"/>
                <a:cs typeface="Arial" panose="020B0604020202020204" pitchFamily="34" charset="0"/>
              </a:rPr>
              <a:t>Croatian</a:t>
            </a:r>
            <a:r>
              <a:rPr lang="hr-HR" sz="1400" dirty="0" smtClean="0">
                <a:latin typeface="+mj-lt"/>
                <a:cs typeface="Arial" panose="020B0604020202020204" pitchFamily="34" charset="0"/>
              </a:rPr>
              <a:t> </a:t>
            </a:r>
            <a:r>
              <a:rPr lang="hr-HR" sz="1400" dirty="0" err="1" smtClean="0">
                <a:latin typeface="+mj-lt"/>
                <a:cs typeface="Arial" panose="020B0604020202020204" pitchFamily="34" charset="0"/>
              </a:rPr>
              <a:t>Environment</a:t>
            </a:r>
            <a:r>
              <a:rPr lang="hr-HR" sz="1400" dirty="0" smtClean="0">
                <a:latin typeface="+mj-lt"/>
                <a:cs typeface="Arial" panose="020B0604020202020204" pitchFamily="34" charset="0"/>
              </a:rPr>
              <a:t> </a:t>
            </a:r>
            <a:r>
              <a:rPr lang="hr-HR" sz="1400" dirty="0" err="1" smtClean="0">
                <a:latin typeface="+mj-lt"/>
                <a:cs typeface="Arial" panose="020B0604020202020204" pitchFamily="34" charset="0"/>
              </a:rPr>
              <a:t>Agency</a:t>
            </a:r>
            <a:endParaRPr lang="hr-HR" sz="1400" dirty="0">
              <a:latin typeface="+mj-lt"/>
              <a:cs typeface="Arial" panose="020B0604020202020204" pitchFamily="34" charset="0"/>
            </a:endParaRPr>
          </a:p>
        </p:txBody>
      </p:sp>
      <p:sp>
        <p:nvSpPr>
          <p:cNvPr id="4" name="Pravokutnik 3"/>
          <p:cNvSpPr/>
          <p:nvPr/>
        </p:nvSpPr>
        <p:spPr>
          <a:xfrm>
            <a:off x="827585" y="2924944"/>
            <a:ext cx="2808312" cy="119300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00" dirty="0" err="1"/>
              <a:t>Authorised</a:t>
            </a:r>
            <a:r>
              <a:rPr lang="hr-HR" sz="1400" dirty="0"/>
              <a:t> </a:t>
            </a:r>
            <a:r>
              <a:rPr lang="hr-HR" sz="1400" dirty="0" err="1"/>
              <a:t>Institution</a:t>
            </a:r>
            <a:r>
              <a:rPr lang="hr-HR" sz="1400" dirty="0"/>
              <a:t>  </a:t>
            </a:r>
            <a:r>
              <a:rPr lang="hr-HR" sz="1400" dirty="0" smtClean="0"/>
              <a:t>– </a:t>
            </a:r>
            <a:r>
              <a:rPr lang="hr-HR" sz="1400" dirty="0" err="1" smtClean="0"/>
              <a:t>Ekonerg</a:t>
            </a:r>
            <a:r>
              <a:rPr lang="hr-HR" sz="1400" dirty="0" smtClean="0"/>
              <a:t> d.o.o.</a:t>
            </a:r>
            <a:endParaRPr lang="hr-HR" sz="1400" dirty="0"/>
          </a:p>
        </p:txBody>
      </p:sp>
      <p:sp>
        <p:nvSpPr>
          <p:cNvPr id="6" name="Pravokutnik 5"/>
          <p:cNvSpPr/>
          <p:nvPr/>
        </p:nvSpPr>
        <p:spPr>
          <a:xfrm>
            <a:off x="4788024" y="2934785"/>
            <a:ext cx="2952328" cy="126500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00" dirty="0" err="1" smtClean="0"/>
              <a:t>Ministry</a:t>
            </a:r>
            <a:r>
              <a:rPr lang="hr-HR" sz="1400" dirty="0" smtClean="0"/>
              <a:t> </a:t>
            </a:r>
            <a:r>
              <a:rPr lang="hr-HR" sz="1400" dirty="0" err="1" smtClean="0"/>
              <a:t>of</a:t>
            </a:r>
            <a:r>
              <a:rPr lang="hr-HR" sz="1400" dirty="0" smtClean="0"/>
              <a:t> </a:t>
            </a:r>
            <a:r>
              <a:rPr lang="hr-HR" sz="1400" dirty="0" err="1" smtClean="0"/>
              <a:t>Environmental</a:t>
            </a:r>
            <a:r>
              <a:rPr lang="hr-HR" sz="1400" dirty="0" smtClean="0"/>
              <a:t> </a:t>
            </a:r>
            <a:r>
              <a:rPr lang="hr-HR" sz="1400" dirty="0" err="1" smtClean="0"/>
              <a:t>and</a:t>
            </a:r>
            <a:r>
              <a:rPr lang="hr-HR" sz="1400" dirty="0" smtClean="0"/>
              <a:t> Nature </a:t>
            </a:r>
            <a:r>
              <a:rPr lang="hr-HR" sz="1400" dirty="0" err="1" smtClean="0"/>
              <a:t>Protection</a:t>
            </a:r>
            <a:endParaRPr lang="hr-HR" sz="1400" dirty="0"/>
          </a:p>
        </p:txBody>
      </p:sp>
      <p:sp>
        <p:nvSpPr>
          <p:cNvPr id="7" name="Pravokutnik 6"/>
          <p:cNvSpPr/>
          <p:nvPr/>
        </p:nvSpPr>
        <p:spPr>
          <a:xfrm>
            <a:off x="4451140" y="4781584"/>
            <a:ext cx="2736304" cy="103493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00" dirty="0" smtClean="0"/>
              <a:t>UNFCCC – </a:t>
            </a:r>
            <a:r>
              <a:rPr lang="hr-HR" sz="1400" dirty="0" err="1" smtClean="0"/>
              <a:t>submission</a:t>
            </a:r>
            <a:r>
              <a:rPr lang="hr-HR" sz="1400" dirty="0" smtClean="0"/>
              <a:t> portal</a:t>
            </a:r>
            <a:endParaRPr lang="hr-HR" sz="1400" dirty="0"/>
          </a:p>
        </p:txBody>
      </p:sp>
      <p:sp>
        <p:nvSpPr>
          <p:cNvPr id="9" name="Elipsa 8"/>
          <p:cNvSpPr/>
          <p:nvPr/>
        </p:nvSpPr>
        <p:spPr>
          <a:xfrm>
            <a:off x="7578007" y="2274538"/>
            <a:ext cx="1330003" cy="94865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00" dirty="0" smtClean="0"/>
              <a:t>15 </a:t>
            </a:r>
            <a:r>
              <a:rPr lang="hr-HR" sz="1400" dirty="0" err="1" smtClean="0"/>
              <a:t>JanuaryEU</a:t>
            </a:r>
            <a:endParaRPr lang="hr-HR" sz="1400" dirty="0"/>
          </a:p>
        </p:txBody>
      </p:sp>
      <p:sp>
        <p:nvSpPr>
          <p:cNvPr id="10" name="Elipsa 9"/>
          <p:cNvSpPr/>
          <p:nvPr/>
        </p:nvSpPr>
        <p:spPr>
          <a:xfrm>
            <a:off x="6465361" y="4033875"/>
            <a:ext cx="1527698" cy="94887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00" dirty="0" smtClean="0"/>
              <a:t>15 April UNFCCC</a:t>
            </a:r>
            <a:endParaRPr lang="hr-HR" sz="1400" dirty="0"/>
          </a:p>
        </p:txBody>
      </p:sp>
      <p:cxnSp>
        <p:nvCxnSpPr>
          <p:cNvPr id="12" name="Ravni poveznik sa strelicom 11"/>
          <p:cNvCxnSpPr/>
          <p:nvPr/>
        </p:nvCxnSpPr>
        <p:spPr>
          <a:xfrm>
            <a:off x="3347864" y="2378609"/>
            <a:ext cx="198236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Ravni poveznik sa strelicom 14"/>
          <p:cNvCxnSpPr/>
          <p:nvPr/>
        </p:nvCxnSpPr>
        <p:spPr>
          <a:xfrm flipV="1">
            <a:off x="3347864" y="2492896"/>
            <a:ext cx="1982364"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7" name="Ravni poveznik sa strelicom 16"/>
          <p:cNvCxnSpPr/>
          <p:nvPr/>
        </p:nvCxnSpPr>
        <p:spPr>
          <a:xfrm>
            <a:off x="6446242" y="2492896"/>
            <a:ext cx="0"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21" name="Ravni poveznik sa strelicom 20"/>
          <p:cNvCxnSpPr/>
          <p:nvPr/>
        </p:nvCxnSpPr>
        <p:spPr>
          <a:xfrm>
            <a:off x="7295456" y="2572789"/>
            <a:ext cx="444896" cy="35215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Ravni poveznik sa strelicom 22"/>
          <p:cNvCxnSpPr/>
          <p:nvPr/>
        </p:nvCxnSpPr>
        <p:spPr>
          <a:xfrm>
            <a:off x="5652120" y="4033875"/>
            <a:ext cx="0" cy="9488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6504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846343653"/>
              </p:ext>
            </p:extLst>
          </p:nvPr>
        </p:nvGraphicFramePr>
        <p:xfrm>
          <a:off x="152400" y="2438400"/>
          <a:ext cx="1066800"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ight Arrow 5"/>
          <p:cNvSpPr/>
          <p:nvPr/>
        </p:nvSpPr>
        <p:spPr>
          <a:xfrm>
            <a:off x="381000" y="1600200"/>
            <a:ext cx="8458200" cy="121919"/>
          </a:xfrm>
          <a:prstGeom prst="rightArrow">
            <a:avLst/>
          </a:prstGeom>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000000"/>
              </a:solidFill>
            </a:endParaRPr>
          </a:p>
        </p:txBody>
      </p:sp>
      <p:sp>
        <p:nvSpPr>
          <p:cNvPr id="7" name="Rectangle 6"/>
          <p:cNvSpPr/>
          <p:nvPr/>
        </p:nvSpPr>
        <p:spPr>
          <a:xfrm>
            <a:off x="1219200" y="1752600"/>
            <a:ext cx="7620000" cy="276999"/>
          </a:xfrm>
          <a:prstGeom prst="rect">
            <a:avLst/>
          </a:prstGeom>
        </p:spPr>
        <p:txBody>
          <a:bodyPr wrap="square">
            <a:spAutoFit/>
          </a:bodyPr>
          <a:lstStyle/>
          <a:p>
            <a:pPr defTabSz="914400" fontAlgn="base">
              <a:spcBef>
                <a:spcPct val="0"/>
              </a:spcBef>
              <a:spcAft>
                <a:spcPct val="0"/>
              </a:spcAft>
            </a:pPr>
            <a:r>
              <a:rPr lang="en-US" sz="1200" b="1" smtClean="0">
                <a:solidFill>
                  <a:srgbClr val="000000"/>
                </a:solidFill>
              </a:rPr>
              <a:t>     JUNE	DECEMBER	  JANUARY	    MARCH	    JUNE	JULY          SEPTEMBER	    OCTOBER</a:t>
            </a:r>
            <a:endParaRPr lang="en-US" sz="1200" b="1">
              <a:solidFill>
                <a:srgbClr val="000000"/>
              </a:solidFill>
            </a:endParaRPr>
          </a:p>
        </p:txBody>
      </p:sp>
      <p:sp>
        <p:nvSpPr>
          <p:cNvPr id="49" name="TextBox 48"/>
          <p:cNvSpPr txBox="1"/>
          <p:nvPr/>
        </p:nvSpPr>
        <p:spPr>
          <a:xfrm>
            <a:off x="228600" y="152400"/>
            <a:ext cx="6601359" cy="276999"/>
          </a:xfrm>
          <a:prstGeom prst="rect">
            <a:avLst/>
          </a:prstGeom>
          <a:noFill/>
        </p:spPr>
        <p:txBody>
          <a:bodyPr wrap="none" rtlCol="0">
            <a:spAutoFit/>
          </a:bodyPr>
          <a:lstStyle/>
          <a:p>
            <a:pPr defTabSz="914400" fontAlgn="base">
              <a:spcBef>
                <a:spcPct val="0"/>
              </a:spcBef>
              <a:spcAft>
                <a:spcPct val="0"/>
              </a:spcAft>
            </a:pPr>
            <a:r>
              <a:rPr lang="en-US" sz="1200" b="1" smtClean="0">
                <a:solidFill>
                  <a:srgbClr val="000000"/>
                </a:solidFill>
              </a:rPr>
              <a:t>TIME FLOW OF THE PREPARATION OF NATIONAL INVENTORY REPORT OF GHGs (NIR)</a:t>
            </a:r>
            <a:endParaRPr lang="en-US" sz="1200" b="1">
              <a:solidFill>
                <a:srgbClr val="000000"/>
              </a:solidFill>
            </a:endParaRPr>
          </a:p>
        </p:txBody>
      </p:sp>
      <p:cxnSp>
        <p:nvCxnSpPr>
          <p:cNvPr id="51" name="Straight Connector 50"/>
          <p:cNvCxnSpPr/>
          <p:nvPr/>
        </p:nvCxnSpPr>
        <p:spPr>
          <a:xfrm>
            <a:off x="3048000" y="685800"/>
            <a:ext cx="0" cy="5867400"/>
          </a:xfrm>
          <a:prstGeom prst="line">
            <a:avLst/>
          </a:prstGeom>
          <a:ln>
            <a:solidFill>
              <a:schemeClr val="accent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0" y="1905000"/>
            <a:ext cx="1295400" cy="461665"/>
          </a:xfrm>
          <a:prstGeom prst="rect">
            <a:avLst/>
          </a:prstGeom>
          <a:noFill/>
        </p:spPr>
        <p:txBody>
          <a:bodyPr wrap="square" rtlCol="0">
            <a:spAutoFit/>
          </a:bodyPr>
          <a:lstStyle/>
          <a:p>
            <a:pPr defTabSz="914400" fontAlgn="base">
              <a:spcBef>
                <a:spcPct val="0"/>
              </a:spcBef>
              <a:spcAft>
                <a:spcPct val="0"/>
              </a:spcAft>
            </a:pPr>
            <a:r>
              <a:rPr lang="en-US" sz="1200" smtClean="0">
                <a:solidFill>
                  <a:srgbClr val="000000"/>
                </a:solidFill>
              </a:rPr>
              <a:t>RESPONSIBLE INSTITUTIONS</a:t>
            </a:r>
            <a:endParaRPr lang="en-US" sz="1200">
              <a:solidFill>
                <a:srgbClr val="000000"/>
              </a:solidFill>
            </a:endParaRPr>
          </a:p>
        </p:txBody>
      </p:sp>
      <p:grpSp>
        <p:nvGrpSpPr>
          <p:cNvPr id="2" name="Group 91"/>
          <p:cNvGrpSpPr/>
          <p:nvPr/>
        </p:nvGrpSpPr>
        <p:grpSpPr>
          <a:xfrm>
            <a:off x="114300" y="731786"/>
            <a:ext cx="1066800" cy="795192"/>
            <a:chOff x="0" y="-56960"/>
            <a:chExt cx="1066800" cy="795192"/>
          </a:xfrm>
          <a:scene3d>
            <a:camera prst="orthographicFront"/>
            <a:lightRig rig="flat" dir="t"/>
          </a:scene3d>
        </p:grpSpPr>
        <p:sp>
          <p:nvSpPr>
            <p:cNvPr id="93" name="Rounded Rectangle 92"/>
            <p:cNvSpPr/>
            <p:nvPr/>
          </p:nvSpPr>
          <p:spPr>
            <a:xfrm>
              <a:off x="0" y="-56960"/>
              <a:ext cx="1066800" cy="795192"/>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94" name="Rounded Rectangle 4"/>
            <p:cNvSpPr/>
            <p:nvPr/>
          </p:nvSpPr>
          <p:spPr>
            <a:xfrm>
              <a:off x="22232" y="-3508"/>
              <a:ext cx="1033682" cy="532248"/>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0" tIns="38100" rIns="38100" bIns="38100" numCol="1" spcCol="1270" anchor="ctr" anchorCtr="0">
              <a:noAutofit/>
            </a:bodyPr>
            <a:lstStyle/>
            <a:p>
              <a:pPr defTabSz="444500" fontAlgn="base">
                <a:lnSpc>
                  <a:spcPct val="90000"/>
                </a:lnSpc>
                <a:spcBef>
                  <a:spcPct val="0"/>
                </a:spcBef>
                <a:spcAft>
                  <a:spcPct val="35000"/>
                </a:spcAft>
              </a:pPr>
              <a:r>
                <a:rPr lang="en-US" sz="1000" b="1" smtClean="0">
                  <a:solidFill>
                    <a:srgbClr val="000000"/>
                  </a:solidFill>
                </a:rPr>
                <a:t>AUTHORITY</a:t>
              </a:r>
            </a:p>
            <a:p>
              <a:pPr defTabSz="444500" fontAlgn="base">
                <a:lnSpc>
                  <a:spcPct val="90000"/>
                </a:lnSpc>
                <a:spcBef>
                  <a:spcPct val="0"/>
                </a:spcBef>
                <a:spcAft>
                  <a:spcPct val="35000"/>
                </a:spcAft>
              </a:pPr>
              <a:r>
                <a:rPr lang="en-US" sz="1000" b="1" smtClean="0">
                  <a:solidFill>
                    <a:srgbClr val="000000"/>
                  </a:solidFill>
                </a:rPr>
                <a:t>* </a:t>
              </a:r>
              <a:r>
                <a:rPr lang="en-US" sz="800" b="1" smtClean="0">
                  <a:solidFill>
                    <a:srgbClr val="000000"/>
                  </a:solidFill>
                </a:rPr>
                <a:t>has the approval of the Ministry for the preparation of the Inventory; it is choosen by CEA through the public tender</a:t>
              </a:r>
              <a:endParaRPr lang="en-US" sz="800" b="1">
                <a:solidFill>
                  <a:srgbClr val="000000"/>
                </a:solidFill>
              </a:endParaRPr>
            </a:p>
          </p:txBody>
        </p:sp>
      </p:grpSp>
      <p:sp>
        <p:nvSpPr>
          <p:cNvPr id="44" name="TextBox 43"/>
          <p:cNvSpPr txBox="1"/>
          <p:nvPr/>
        </p:nvSpPr>
        <p:spPr>
          <a:xfrm>
            <a:off x="2514600" y="1219200"/>
            <a:ext cx="572336" cy="307777"/>
          </a:xfrm>
          <a:prstGeom prst="rect">
            <a:avLst/>
          </a:prstGeom>
          <a:noFill/>
        </p:spPr>
        <p:txBody>
          <a:bodyPr wrap="none" rtlCol="0">
            <a:spAutoFit/>
          </a:bodyPr>
          <a:lstStyle/>
          <a:p>
            <a:pPr defTabSz="914400" fontAlgn="base">
              <a:spcBef>
                <a:spcPct val="0"/>
              </a:spcBef>
              <a:spcAft>
                <a:spcPct val="0"/>
              </a:spcAft>
            </a:pPr>
            <a:r>
              <a:rPr lang="en-US" sz="1400" b="1" smtClean="0">
                <a:solidFill>
                  <a:srgbClr val="000000"/>
                </a:solidFill>
              </a:rPr>
              <a:t>2011</a:t>
            </a:r>
            <a:endParaRPr lang="en-US" sz="1400" b="1">
              <a:solidFill>
                <a:srgbClr val="000000"/>
              </a:solidFill>
            </a:endParaRPr>
          </a:p>
        </p:txBody>
      </p:sp>
      <p:sp>
        <p:nvSpPr>
          <p:cNvPr id="45" name="TextBox 44"/>
          <p:cNvSpPr txBox="1"/>
          <p:nvPr/>
        </p:nvSpPr>
        <p:spPr>
          <a:xfrm>
            <a:off x="3048000" y="1219200"/>
            <a:ext cx="582211" cy="307777"/>
          </a:xfrm>
          <a:prstGeom prst="rect">
            <a:avLst/>
          </a:prstGeom>
          <a:noFill/>
        </p:spPr>
        <p:txBody>
          <a:bodyPr wrap="none" rtlCol="0">
            <a:spAutoFit/>
          </a:bodyPr>
          <a:lstStyle/>
          <a:p>
            <a:pPr defTabSz="914400" fontAlgn="base">
              <a:spcBef>
                <a:spcPct val="0"/>
              </a:spcBef>
              <a:spcAft>
                <a:spcPct val="0"/>
              </a:spcAft>
            </a:pPr>
            <a:r>
              <a:rPr lang="en-US" sz="1400" b="1" smtClean="0">
                <a:solidFill>
                  <a:srgbClr val="000000"/>
                </a:solidFill>
              </a:rPr>
              <a:t>2012</a:t>
            </a:r>
            <a:endParaRPr lang="en-US" sz="1400" b="1">
              <a:solidFill>
                <a:srgbClr val="000000"/>
              </a:solidFill>
            </a:endParaRPr>
          </a:p>
        </p:txBody>
      </p:sp>
      <p:sp>
        <p:nvSpPr>
          <p:cNvPr id="48" name="TextBox 47"/>
          <p:cNvSpPr txBox="1"/>
          <p:nvPr/>
        </p:nvSpPr>
        <p:spPr>
          <a:xfrm>
            <a:off x="1295400" y="609600"/>
            <a:ext cx="1219200" cy="861774"/>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Prepares the Report according to the UNFCCC guidelines and EU regulations</a:t>
            </a:r>
            <a:endParaRPr lang="en-US" sz="1000">
              <a:solidFill>
                <a:srgbClr val="000000"/>
              </a:solidFill>
            </a:endParaRPr>
          </a:p>
        </p:txBody>
      </p:sp>
      <p:sp>
        <p:nvSpPr>
          <p:cNvPr id="50" name="TextBox 49"/>
          <p:cNvSpPr txBox="1"/>
          <p:nvPr/>
        </p:nvSpPr>
        <p:spPr>
          <a:xfrm>
            <a:off x="1295400" y="2514600"/>
            <a:ext cx="685800" cy="40011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Collects data</a:t>
            </a:r>
            <a:endParaRPr lang="en-US" sz="1000">
              <a:solidFill>
                <a:srgbClr val="000000"/>
              </a:solidFill>
            </a:endParaRPr>
          </a:p>
        </p:txBody>
      </p:sp>
      <p:sp>
        <p:nvSpPr>
          <p:cNvPr id="52" name="TextBox 51"/>
          <p:cNvSpPr txBox="1"/>
          <p:nvPr/>
        </p:nvSpPr>
        <p:spPr>
          <a:xfrm>
            <a:off x="5410200" y="2286000"/>
            <a:ext cx="1143000" cy="101566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Submits approximate calculation of emissions to MENP; deadline: </a:t>
            </a:r>
            <a:r>
              <a:rPr lang="en-US" sz="1000" b="1" smtClean="0">
                <a:solidFill>
                  <a:srgbClr val="000000"/>
                </a:solidFill>
              </a:rPr>
              <a:t>15 July</a:t>
            </a:r>
            <a:endParaRPr lang="en-US" sz="1000" b="1">
              <a:solidFill>
                <a:srgbClr val="000000"/>
              </a:solidFill>
            </a:endParaRPr>
          </a:p>
        </p:txBody>
      </p:sp>
      <p:sp>
        <p:nvSpPr>
          <p:cNvPr id="54" name="TextBox 53"/>
          <p:cNvSpPr txBox="1"/>
          <p:nvPr/>
        </p:nvSpPr>
        <p:spPr>
          <a:xfrm>
            <a:off x="4648200" y="2286000"/>
            <a:ext cx="685800" cy="40011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Collects data</a:t>
            </a:r>
            <a:endParaRPr lang="en-US" sz="1000">
              <a:solidFill>
                <a:srgbClr val="000000"/>
              </a:solidFill>
            </a:endParaRPr>
          </a:p>
        </p:txBody>
      </p:sp>
      <p:sp>
        <p:nvSpPr>
          <p:cNvPr id="55" name="TextBox 54"/>
          <p:cNvSpPr txBox="1"/>
          <p:nvPr/>
        </p:nvSpPr>
        <p:spPr>
          <a:xfrm>
            <a:off x="7010400" y="152400"/>
            <a:ext cx="685800" cy="861774"/>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NIR 2012 (Data: 1990-2010)</a:t>
            </a:r>
            <a:endParaRPr lang="en-US" sz="1000">
              <a:solidFill>
                <a:srgbClr val="000000"/>
              </a:solidFill>
            </a:endParaRPr>
          </a:p>
        </p:txBody>
      </p:sp>
      <p:sp>
        <p:nvSpPr>
          <p:cNvPr id="56" name="TextBox 55"/>
          <p:cNvSpPr txBox="1"/>
          <p:nvPr/>
        </p:nvSpPr>
        <p:spPr>
          <a:xfrm>
            <a:off x="7924800" y="152400"/>
            <a:ext cx="685800" cy="861774"/>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NIR 2013 (Data: 1990-2011)</a:t>
            </a:r>
            <a:endParaRPr lang="en-US" sz="1000">
              <a:solidFill>
                <a:srgbClr val="000000"/>
              </a:solidFill>
            </a:endParaRPr>
          </a:p>
        </p:txBody>
      </p:sp>
      <p:sp>
        <p:nvSpPr>
          <p:cNvPr id="60" name="TextBox 59"/>
          <p:cNvSpPr txBox="1"/>
          <p:nvPr/>
        </p:nvSpPr>
        <p:spPr>
          <a:xfrm>
            <a:off x="2133600" y="2209800"/>
            <a:ext cx="914400" cy="861774"/>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Submits NIR&amp;CRF to MENP; deadline: </a:t>
            </a:r>
            <a:r>
              <a:rPr lang="en-US" sz="1000" b="1" smtClean="0">
                <a:solidFill>
                  <a:srgbClr val="000000"/>
                </a:solidFill>
              </a:rPr>
              <a:t>31 December</a:t>
            </a:r>
            <a:endParaRPr lang="en-US" sz="1000" b="1">
              <a:solidFill>
                <a:srgbClr val="000000"/>
              </a:solidFill>
            </a:endParaRPr>
          </a:p>
        </p:txBody>
      </p:sp>
      <p:sp>
        <p:nvSpPr>
          <p:cNvPr id="61" name="TextBox 60"/>
          <p:cNvSpPr txBox="1"/>
          <p:nvPr/>
        </p:nvSpPr>
        <p:spPr>
          <a:xfrm>
            <a:off x="1295400" y="3399710"/>
            <a:ext cx="762000" cy="1169551"/>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Prepares and submits data to CEA; deadline: </a:t>
            </a:r>
            <a:r>
              <a:rPr lang="en-US" sz="1000" b="1" smtClean="0">
                <a:solidFill>
                  <a:srgbClr val="000000"/>
                </a:solidFill>
              </a:rPr>
              <a:t>30 June</a:t>
            </a:r>
            <a:endParaRPr lang="en-US" sz="1000" b="1">
              <a:solidFill>
                <a:srgbClr val="000000"/>
              </a:solidFill>
            </a:endParaRPr>
          </a:p>
        </p:txBody>
      </p:sp>
      <p:sp>
        <p:nvSpPr>
          <p:cNvPr id="63" name="TextBox 62"/>
          <p:cNvSpPr txBox="1"/>
          <p:nvPr/>
        </p:nvSpPr>
        <p:spPr>
          <a:xfrm>
            <a:off x="5448300" y="3341757"/>
            <a:ext cx="914400" cy="861774"/>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defTabSz="914400" fontAlgn="base">
              <a:spcBef>
                <a:spcPct val="0"/>
              </a:spcBef>
              <a:spcAft>
                <a:spcPct val="0"/>
              </a:spcAft>
            </a:pPr>
            <a:r>
              <a:rPr lang="en-US" sz="1000" dirty="0" smtClean="0">
                <a:solidFill>
                  <a:srgbClr val="000000"/>
                </a:solidFill>
              </a:rPr>
              <a:t>Prepares and submits data to CEA; deadline: </a:t>
            </a:r>
            <a:r>
              <a:rPr lang="en-US" sz="1000" b="1" dirty="0" smtClean="0">
                <a:solidFill>
                  <a:srgbClr val="000000"/>
                </a:solidFill>
              </a:rPr>
              <a:t>30 June</a:t>
            </a:r>
          </a:p>
        </p:txBody>
      </p:sp>
      <p:sp>
        <p:nvSpPr>
          <p:cNvPr id="64" name="TextBox 63"/>
          <p:cNvSpPr txBox="1"/>
          <p:nvPr/>
        </p:nvSpPr>
        <p:spPr>
          <a:xfrm>
            <a:off x="3276600" y="2209800"/>
            <a:ext cx="914400" cy="1169551"/>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Delivers Complete Report (NIR&amp;CRF) to MENP; deadline: </a:t>
            </a:r>
            <a:r>
              <a:rPr lang="en-US" sz="1000" b="1" smtClean="0">
                <a:solidFill>
                  <a:srgbClr val="000000"/>
                </a:solidFill>
              </a:rPr>
              <a:t>15 February</a:t>
            </a:r>
            <a:endParaRPr lang="en-US" sz="1000" b="1">
              <a:solidFill>
                <a:srgbClr val="000000"/>
              </a:solidFill>
            </a:endParaRPr>
          </a:p>
        </p:txBody>
      </p:sp>
      <p:sp>
        <p:nvSpPr>
          <p:cNvPr id="66" name="TextBox 65"/>
          <p:cNvSpPr txBox="1"/>
          <p:nvPr/>
        </p:nvSpPr>
        <p:spPr>
          <a:xfrm>
            <a:off x="2362200" y="4419600"/>
            <a:ext cx="914400" cy="707886"/>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Submits CRF to EC; deadline: </a:t>
            </a:r>
            <a:r>
              <a:rPr lang="en-US" sz="1000" b="1" smtClean="0">
                <a:solidFill>
                  <a:srgbClr val="000000"/>
                </a:solidFill>
              </a:rPr>
              <a:t>15 January</a:t>
            </a:r>
            <a:endParaRPr lang="en-US" sz="1000" b="1">
              <a:solidFill>
                <a:srgbClr val="000000"/>
              </a:solidFill>
            </a:endParaRPr>
          </a:p>
        </p:txBody>
      </p:sp>
      <p:sp>
        <p:nvSpPr>
          <p:cNvPr id="68" name="TextBox 67"/>
          <p:cNvSpPr txBox="1"/>
          <p:nvPr/>
        </p:nvSpPr>
        <p:spPr>
          <a:xfrm>
            <a:off x="3375228" y="4419600"/>
            <a:ext cx="1371600" cy="861774"/>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Delivers accepted  Report to EC and UNFCCC; deadline: </a:t>
            </a:r>
            <a:r>
              <a:rPr lang="en-US" sz="1000" b="1" smtClean="0">
                <a:solidFill>
                  <a:srgbClr val="000000"/>
                </a:solidFill>
              </a:rPr>
              <a:t>15 March</a:t>
            </a:r>
            <a:r>
              <a:rPr lang="en-US" sz="1000" smtClean="0">
                <a:solidFill>
                  <a:srgbClr val="000000"/>
                </a:solidFill>
              </a:rPr>
              <a:t> (EC), </a:t>
            </a:r>
            <a:r>
              <a:rPr lang="en-US" sz="1000" b="1" smtClean="0">
                <a:solidFill>
                  <a:srgbClr val="000000"/>
                </a:solidFill>
              </a:rPr>
              <a:t>15 April</a:t>
            </a:r>
            <a:r>
              <a:rPr lang="en-US" sz="1000" smtClean="0">
                <a:solidFill>
                  <a:srgbClr val="000000"/>
                </a:solidFill>
              </a:rPr>
              <a:t> (UNFCCC)</a:t>
            </a:r>
            <a:endParaRPr lang="en-US" sz="1000">
              <a:solidFill>
                <a:srgbClr val="000000"/>
              </a:solidFill>
            </a:endParaRPr>
          </a:p>
        </p:txBody>
      </p:sp>
      <p:sp>
        <p:nvSpPr>
          <p:cNvPr id="69" name="TextBox 68"/>
          <p:cNvSpPr txBox="1"/>
          <p:nvPr/>
        </p:nvSpPr>
        <p:spPr>
          <a:xfrm>
            <a:off x="2514600" y="3352800"/>
            <a:ext cx="1143000" cy="861774"/>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Proposes amendments to the Report and gives response on the Report</a:t>
            </a:r>
            <a:endParaRPr lang="en-US" sz="1000" b="1">
              <a:solidFill>
                <a:srgbClr val="000000"/>
              </a:solidFill>
            </a:endParaRPr>
          </a:p>
        </p:txBody>
      </p:sp>
      <p:sp>
        <p:nvSpPr>
          <p:cNvPr id="72" name="TextBox 71"/>
          <p:cNvSpPr txBox="1"/>
          <p:nvPr/>
        </p:nvSpPr>
        <p:spPr>
          <a:xfrm>
            <a:off x="5105400" y="1219200"/>
            <a:ext cx="1143000" cy="246221"/>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Enters changes</a:t>
            </a:r>
            <a:endParaRPr lang="en-US" sz="1000">
              <a:solidFill>
                <a:srgbClr val="000000"/>
              </a:solidFill>
            </a:endParaRPr>
          </a:p>
        </p:txBody>
      </p:sp>
      <p:sp>
        <p:nvSpPr>
          <p:cNvPr id="73" name="TextBox 72"/>
          <p:cNvSpPr txBox="1"/>
          <p:nvPr/>
        </p:nvSpPr>
        <p:spPr>
          <a:xfrm>
            <a:off x="2175257" y="6170710"/>
            <a:ext cx="914400" cy="553998"/>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Data completness control</a:t>
            </a:r>
            <a:endParaRPr lang="en-US" sz="1000" b="1">
              <a:solidFill>
                <a:srgbClr val="000000"/>
              </a:solidFill>
            </a:endParaRPr>
          </a:p>
        </p:txBody>
      </p:sp>
      <p:sp>
        <p:nvSpPr>
          <p:cNvPr id="74" name="TextBox 73"/>
          <p:cNvSpPr txBox="1"/>
          <p:nvPr/>
        </p:nvSpPr>
        <p:spPr>
          <a:xfrm>
            <a:off x="4267200" y="5819001"/>
            <a:ext cx="1447800" cy="553998"/>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Technical examination and expert evaluation of the Report (May)</a:t>
            </a:r>
            <a:endParaRPr lang="en-US" sz="1000" b="1">
              <a:solidFill>
                <a:srgbClr val="000000"/>
              </a:solidFill>
            </a:endParaRPr>
          </a:p>
        </p:txBody>
      </p:sp>
      <p:sp>
        <p:nvSpPr>
          <p:cNvPr id="75" name="TextBox 74"/>
          <p:cNvSpPr txBox="1"/>
          <p:nvPr/>
        </p:nvSpPr>
        <p:spPr>
          <a:xfrm>
            <a:off x="7924800" y="6315342"/>
            <a:ext cx="1219200" cy="553998"/>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Report ERT (expert review team)</a:t>
            </a:r>
            <a:endParaRPr lang="en-US" sz="1000" b="1">
              <a:solidFill>
                <a:srgbClr val="000000"/>
              </a:solidFill>
            </a:endParaRPr>
          </a:p>
        </p:txBody>
      </p:sp>
      <p:sp>
        <p:nvSpPr>
          <p:cNvPr id="76" name="TextBox 75"/>
          <p:cNvSpPr txBox="1"/>
          <p:nvPr/>
        </p:nvSpPr>
        <p:spPr>
          <a:xfrm>
            <a:off x="6934200" y="3276600"/>
            <a:ext cx="990600" cy="707886"/>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Answers the questions by individual sectors</a:t>
            </a:r>
            <a:endParaRPr lang="en-US" sz="1000" b="1">
              <a:solidFill>
                <a:srgbClr val="000000"/>
              </a:solidFill>
            </a:endParaRPr>
          </a:p>
        </p:txBody>
      </p:sp>
      <p:sp>
        <p:nvSpPr>
          <p:cNvPr id="80" name="TextBox 79"/>
          <p:cNvSpPr txBox="1"/>
          <p:nvPr/>
        </p:nvSpPr>
        <p:spPr>
          <a:xfrm>
            <a:off x="8115300" y="3698404"/>
            <a:ext cx="990600" cy="861774"/>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Meeting of MENP and Commitee; Answer to the Report ERT</a:t>
            </a:r>
            <a:endParaRPr lang="en-US" sz="1000" b="1">
              <a:solidFill>
                <a:srgbClr val="000000"/>
              </a:solidFill>
            </a:endParaRPr>
          </a:p>
        </p:txBody>
      </p:sp>
      <p:cxnSp>
        <p:nvCxnSpPr>
          <p:cNvPr id="82" name="Straight Connector 81"/>
          <p:cNvCxnSpPr>
            <a:endCxn id="50" idx="2"/>
          </p:cNvCxnSpPr>
          <p:nvPr/>
        </p:nvCxnSpPr>
        <p:spPr>
          <a:xfrm flipH="1" flipV="1">
            <a:off x="1638300" y="2914710"/>
            <a:ext cx="38100" cy="467379"/>
          </a:xfrm>
          <a:prstGeom prst="line">
            <a:avLst/>
          </a:prstGeom>
          <a:ln>
            <a:solidFill>
              <a:schemeClr val="tx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50" idx="0"/>
            <a:endCxn id="48" idx="2"/>
          </p:cNvCxnSpPr>
          <p:nvPr/>
        </p:nvCxnSpPr>
        <p:spPr>
          <a:xfrm flipV="1">
            <a:off x="1638300" y="1471374"/>
            <a:ext cx="266700" cy="1043226"/>
          </a:xfrm>
          <a:prstGeom prst="line">
            <a:avLst/>
          </a:prstGeom>
          <a:ln>
            <a:solidFill>
              <a:schemeClr val="tx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60" idx="0"/>
            <a:endCxn id="48" idx="2"/>
          </p:cNvCxnSpPr>
          <p:nvPr/>
        </p:nvCxnSpPr>
        <p:spPr>
          <a:xfrm flipH="1" flipV="1">
            <a:off x="1905000" y="1471374"/>
            <a:ext cx="685800" cy="738426"/>
          </a:xfrm>
          <a:prstGeom prst="line">
            <a:avLst/>
          </a:prstGeom>
          <a:ln>
            <a:solidFill>
              <a:schemeClr val="tx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0800000" flipH="1">
            <a:off x="2362200" y="2971800"/>
            <a:ext cx="228600" cy="1855857"/>
          </a:xfrm>
          <a:prstGeom prst="bentConnector4">
            <a:avLst>
              <a:gd name="adj1" fmla="val -100000"/>
              <a:gd name="adj2" fmla="val 86191"/>
            </a:avLst>
          </a:prstGeom>
          <a:ln>
            <a:solidFill>
              <a:schemeClr val="tx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a:stCxn id="64" idx="0"/>
            <a:endCxn id="48" idx="2"/>
          </p:cNvCxnSpPr>
          <p:nvPr/>
        </p:nvCxnSpPr>
        <p:spPr>
          <a:xfrm flipH="1" flipV="1">
            <a:off x="1905000" y="1471374"/>
            <a:ext cx="1828800" cy="738426"/>
          </a:xfrm>
          <a:prstGeom prst="line">
            <a:avLst/>
          </a:prstGeom>
          <a:ln>
            <a:solidFill>
              <a:schemeClr val="tx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64" idx="2"/>
            <a:endCxn id="68" idx="0"/>
          </p:cNvCxnSpPr>
          <p:nvPr/>
        </p:nvCxnSpPr>
        <p:spPr>
          <a:xfrm>
            <a:off x="3733800" y="3379351"/>
            <a:ext cx="327228" cy="1040249"/>
          </a:xfrm>
          <a:prstGeom prst="line">
            <a:avLst/>
          </a:prstGeom>
          <a:ln>
            <a:solidFill>
              <a:schemeClr val="tx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a:endCxn id="74" idx="1"/>
          </p:cNvCxnSpPr>
          <p:nvPr/>
        </p:nvCxnSpPr>
        <p:spPr>
          <a:xfrm flipV="1">
            <a:off x="3083790" y="6096000"/>
            <a:ext cx="1183410" cy="199311"/>
          </a:xfrm>
          <a:prstGeom prst="line">
            <a:avLst/>
          </a:prstGeom>
          <a:ln>
            <a:solidFill>
              <a:schemeClr val="tx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4495800" y="5556194"/>
            <a:ext cx="1219200" cy="246221"/>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Raise questions</a:t>
            </a:r>
            <a:endParaRPr lang="en-US" sz="1000" b="1">
              <a:solidFill>
                <a:srgbClr val="000000"/>
              </a:solidFill>
            </a:endParaRPr>
          </a:p>
        </p:txBody>
      </p:sp>
      <p:cxnSp>
        <p:nvCxnSpPr>
          <p:cNvPr id="126" name="Straight Connector 125"/>
          <p:cNvCxnSpPr>
            <a:stCxn id="75" idx="0"/>
          </p:cNvCxnSpPr>
          <p:nvPr/>
        </p:nvCxnSpPr>
        <p:spPr>
          <a:xfrm flipV="1">
            <a:off x="8534400" y="4599366"/>
            <a:ext cx="114300" cy="1715976"/>
          </a:xfrm>
          <a:prstGeom prst="line">
            <a:avLst/>
          </a:prstGeom>
          <a:ln>
            <a:solidFill>
              <a:schemeClr val="tx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TextBox 73"/>
          <p:cNvSpPr txBox="1"/>
          <p:nvPr/>
        </p:nvSpPr>
        <p:spPr>
          <a:xfrm>
            <a:off x="5981699" y="6347322"/>
            <a:ext cx="1545771" cy="553998"/>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Technical examination (September) and expert evaluation of the Report</a:t>
            </a:r>
            <a:endParaRPr lang="en-US" sz="1000" b="1">
              <a:solidFill>
                <a:srgbClr val="000000"/>
              </a:solidFill>
            </a:endParaRPr>
          </a:p>
        </p:txBody>
      </p:sp>
      <p:sp>
        <p:nvSpPr>
          <p:cNvPr id="58" name="TextBox 108"/>
          <p:cNvSpPr txBox="1"/>
          <p:nvPr/>
        </p:nvSpPr>
        <p:spPr>
          <a:xfrm>
            <a:off x="6119132" y="6096000"/>
            <a:ext cx="1143000" cy="246221"/>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Raise questions</a:t>
            </a:r>
            <a:endParaRPr lang="en-US" sz="1000" b="1">
              <a:solidFill>
                <a:srgbClr val="000000"/>
              </a:solidFill>
            </a:endParaRPr>
          </a:p>
        </p:txBody>
      </p:sp>
      <p:sp>
        <p:nvSpPr>
          <p:cNvPr id="59" name="TextBox 75"/>
          <p:cNvSpPr txBox="1"/>
          <p:nvPr/>
        </p:nvSpPr>
        <p:spPr>
          <a:xfrm>
            <a:off x="4484073" y="3382089"/>
            <a:ext cx="914400" cy="707886"/>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Answers the questions by individual sectors</a:t>
            </a:r>
            <a:endParaRPr lang="en-US" sz="1000" b="1">
              <a:solidFill>
                <a:srgbClr val="000000"/>
              </a:solidFill>
            </a:endParaRPr>
          </a:p>
        </p:txBody>
      </p:sp>
      <p:sp>
        <p:nvSpPr>
          <p:cNvPr id="62" name="TextBox 47"/>
          <p:cNvSpPr txBox="1"/>
          <p:nvPr/>
        </p:nvSpPr>
        <p:spPr>
          <a:xfrm>
            <a:off x="5181600" y="533400"/>
            <a:ext cx="895350" cy="553998"/>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Prepares Preliminary Report </a:t>
            </a:r>
            <a:endParaRPr lang="en-US" sz="1000">
              <a:solidFill>
                <a:srgbClr val="000000"/>
              </a:solidFill>
            </a:endParaRPr>
          </a:p>
        </p:txBody>
      </p:sp>
      <p:sp>
        <p:nvSpPr>
          <p:cNvPr id="112" name="TextBox 111"/>
          <p:cNvSpPr txBox="1"/>
          <p:nvPr/>
        </p:nvSpPr>
        <p:spPr>
          <a:xfrm>
            <a:off x="5029200" y="4343400"/>
            <a:ext cx="990600" cy="861774"/>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Coordinates and gives answers at data exchange</a:t>
            </a:r>
            <a:endParaRPr lang="en-US" sz="1000" b="1">
              <a:solidFill>
                <a:srgbClr val="000000"/>
              </a:solidFill>
            </a:endParaRPr>
          </a:p>
        </p:txBody>
      </p:sp>
      <p:sp>
        <p:nvSpPr>
          <p:cNvPr id="113" name="TextBox 112"/>
          <p:cNvSpPr txBox="1"/>
          <p:nvPr/>
        </p:nvSpPr>
        <p:spPr>
          <a:xfrm>
            <a:off x="7010400" y="4343400"/>
            <a:ext cx="990600" cy="861774"/>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Coordinates and gives answers at data exchange</a:t>
            </a:r>
            <a:endParaRPr lang="en-US" sz="1000" b="1">
              <a:solidFill>
                <a:srgbClr val="000000"/>
              </a:solidFill>
            </a:endParaRPr>
          </a:p>
        </p:txBody>
      </p:sp>
      <p:sp>
        <p:nvSpPr>
          <p:cNvPr id="115" name="TextBox 114"/>
          <p:cNvSpPr txBox="1"/>
          <p:nvPr/>
        </p:nvSpPr>
        <p:spPr>
          <a:xfrm>
            <a:off x="6172200" y="4343400"/>
            <a:ext cx="762000" cy="70788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defTabSz="914400" fontAlgn="base">
              <a:spcBef>
                <a:spcPct val="0"/>
              </a:spcBef>
              <a:spcAft>
                <a:spcPct val="0"/>
              </a:spcAft>
            </a:pPr>
            <a:r>
              <a:rPr lang="en-US" sz="1000" smtClean="0">
                <a:solidFill>
                  <a:srgbClr val="000000"/>
                </a:solidFill>
              </a:rPr>
              <a:t>Submits to EC; deadline: </a:t>
            </a:r>
            <a:r>
              <a:rPr lang="en-US" sz="1000" b="1" smtClean="0">
                <a:solidFill>
                  <a:srgbClr val="000000"/>
                </a:solidFill>
              </a:rPr>
              <a:t>31 July</a:t>
            </a:r>
            <a:endParaRPr lang="en-US" sz="1000" b="1">
              <a:solidFill>
                <a:srgbClr val="000000"/>
              </a:solidFill>
            </a:endParaRPr>
          </a:p>
        </p:txBody>
      </p:sp>
      <p:cxnSp>
        <p:nvCxnSpPr>
          <p:cNvPr id="120" name="Straight Connector 119"/>
          <p:cNvCxnSpPr>
            <a:stCxn id="69" idx="2"/>
            <a:endCxn id="66" idx="0"/>
          </p:cNvCxnSpPr>
          <p:nvPr/>
        </p:nvCxnSpPr>
        <p:spPr>
          <a:xfrm flipH="1">
            <a:off x="2819400" y="4214574"/>
            <a:ext cx="266700" cy="205026"/>
          </a:xfrm>
          <a:prstGeom prst="line">
            <a:avLst/>
          </a:prstGeom>
          <a:ln>
            <a:solidFill>
              <a:schemeClr val="tx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a:stCxn id="74" idx="3"/>
            <a:endCxn id="53" idx="1"/>
          </p:cNvCxnSpPr>
          <p:nvPr/>
        </p:nvCxnSpPr>
        <p:spPr>
          <a:xfrm>
            <a:off x="5715000" y="6096000"/>
            <a:ext cx="266699" cy="528321"/>
          </a:xfrm>
          <a:prstGeom prst="line">
            <a:avLst/>
          </a:prstGeom>
          <a:ln>
            <a:solidFill>
              <a:schemeClr val="tx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a:stCxn id="112" idx="1"/>
          </p:cNvCxnSpPr>
          <p:nvPr/>
        </p:nvCxnSpPr>
        <p:spPr>
          <a:xfrm rot="10800000">
            <a:off x="4953000" y="4089975"/>
            <a:ext cx="76200" cy="684312"/>
          </a:xfrm>
          <a:prstGeom prst="bentConnector2">
            <a:avLst/>
          </a:prstGeom>
          <a:ln>
            <a:solidFill>
              <a:schemeClr val="tx2"/>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a:endCxn id="113" idx="2"/>
          </p:cNvCxnSpPr>
          <p:nvPr/>
        </p:nvCxnSpPr>
        <p:spPr>
          <a:xfrm flipV="1">
            <a:off x="6838950" y="5205174"/>
            <a:ext cx="666750" cy="702041"/>
          </a:xfrm>
          <a:prstGeom prst="line">
            <a:avLst/>
          </a:prstGeom>
          <a:ln>
            <a:solidFill>
              <a:schemeClr val="tx2"/>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a:stCxn id="59" idx="1"/>
            <a:endCxn id="72" idx="1"/>
          </p:cNvCxnSpPr>
          <p:nvPr/>
        </p:nvCxnSpPr>
        <p:spPr>
          <a:xfrm rot="10800000" flipH="1">
            <a:off x="4484072" y="1342312"/>
            <a:ext cx="621327" cy="2393721"/>
          </a:xfrm>
          <a:prstGeom prst="bentConnector3">
            <a:avLst>
              <a:gd name="adj1" fmla="val -36792"/>
            </a:avLst>
          </a:prstGeom>
          <a:ln>
            <a:solidFill>
              <a:schemeClr val="tx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a:stCxn id="76" idx="0"/>
            <a:endCxn id="72" idx="3"/>
          </p:cNvCxnSpPr>
          <p:nvPr/>
        </p:nvCxnSpPr>
        <p:spPr>
          <a:xfrm rot="16200000" flipV="1">
            <a:off x="5871806" y="1718906"/>
            <a:ext cx="1934289" cy="1181100"/>
          </a:xfrm>
          <a:prstGeom prst="bentConnector2">
            <a:avLst/>
          </a:prstGeom>
          <a:ln>
            <a:solidFill>
              <a:schemeClr val="tx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a:stCxn id="53" idx="3"/>
            <a:endCxn id="75" idx="1"/>
          </p:cNvCxnSpPr>
          <p:nvPr/>
        </p:nvCxnSpPr>
        <p:spPr>
          <a:xfrm flipV="1">
            <a:off x="7527470" y="6592341"/>
            <a:ext cx="397330" cy="31980"/>
          </a:xfrm>
          <a:prstGeom prst="bentConnector3">
            <a:avLst>
              <a:gd name="adj1" fmla="val 50000"/>
            </a:avLst>
          </a:prstGeom>
          <a:ln>
            <a:solidFill>
              <a:schemeClr val="tx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48" idx="3"/>
            <a:endCxn id="69" idx="0"/>
          </p:cNvCxnSpPr>
          <p:nvPr/>
        </p:nvCxnSpPr>
        <p:spPr>
          <a:xfrm>
            <a:off x="2514600" y="1040487"/>
            <a:ext cx="571500" cy="2312313"/>
          </a:xfrm>
          <a:prstGeom prst="bentConnector2">
            <a:avLst/>
          </a:prstGeom>
          <a:ln>
            <a:solidFill>
              <a:schemeClr val="tx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a:stCxn id="73" idx="1"/>
            <a:endCxn id="66" idx="2"/>
          </p:cNvCxnSpPr>
          <p:nvPr/>
        </p:nvCxnSpPr>
        <p:spPr>
          <a:xfrm rot="10800000" flipH="1">
            <a:off x="2175256" y="5127487"/>
            <a:ext cx="644143" cy="1320223"/>
          </a:xfrm>
          <a:prstGeom prst="bentConnector4">
            <a:avLst>
              <a:gd name="adj1" fmla="val -35489"/>
              <a:gd name="adj2" fmla="val 60491"/>
            </a:avLst>
          </a:prstGeom>
          <a:ln>
            <a:solidFill>
              <a:schemeClr val="tx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a:stCxn id="113" idx="0"/>
            <a:endCxn id="76" idx="2"/>
          </p:cNvCxnSpPr>
          <p:nvPr/>
        </p:nvCxnSpPr>
        <p:spPr>
          <a:xfrm flipH="1" flipV="1">
            <a:off x="7429500" y="3984486"/>
            <a:ext cx="76200" cy="358914"/>
          </a:xfrm>
          <a:prstGeom prst="line">
            <a:avLst/>
          </a:prstGeom>
          <a:ln>
            <a:solidFill>
              <a:schemeClr val="tx2"/>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a:stCxn id="109" idx="0"/>
            <a:endCxn id="112" idx="2"/>
          </p:cNvCxnSpPr>
          <p:nvPr/>
        </p:nvCxnSpPr>
        <p:spPr>
          <a:xfrm flipV="1">
            <a:off x="5105400" y="5205174"/>
            <a:ext cx="419100" cy="351020"/>
          </a:xfrm>
          <a:prstGeom prst="line">
            <a:avLst/>
          </a:prstGeom>
          <a:ln>
            <a:solidFill>
              <a:schemeClr val="tx2"/>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62775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07504" y="116632"/>
            <a:ext cx="9144000" cy="762000"/>
          </a:xfrm>
        </p:spPr>
        <p:txBody>
          <a:bodyPr>
            <a:noAutofit/>
          </a:bodyPr>
          <a:lstStyle/>
          <a:p>
            <a:pPr>
              <a:defRPr/>
            </a:pPr>
            <a:r>
              <a:rPr lang="en-GB" sz="2000" dirty="0">
                <a:solidFill>
                  <a:schemeClr val="tx1"/>
                </a:solidFill>
              </a:rPr>
              <a:t>Overview of deadlines</a:t>
            </a:r>
            <a:br>
              <a:rPr lang="en-GB" sz="2000" dirty="0">
                <a:solidFill>
                  <a:schemeClr val="tx1"/>
                </a:solidFill>
              </a:rPr>
            </a:br>
            <a:endParaRPr lang="en-GB" sz="2000" dirty="0">
              <a:solidFill>
                <a:schemeClr val="tx1"/>
              </a:solidFill>
            </a:endParaRPr>
          </a:p>
        </p:txBody>
      </p:sp>
      <p:sp>
        <p:nvSpPr>
          <p:cNvPr id="10243" name="Rectangle 3"/>
          <p:cNvSpPr>
            <a:spLocks noGrp="1" noChangeArrowheads="1"/>
          </p:cNvSpPr>
          <p:nvPr>
            <p:ph type="body" idx="1"/>
          </p:nvPr>
        </p:nvSpPr>
        <p:spPr>
          <a:xfrm>
            <a:off x="107504" y="602680"/>
            <a:ext cx="8784976" cy="5874321"/>
          </a:xfrm>
        </p:spPr>
        <p:txBody>
          <a:bodyPr>
            <a:noAutofit/>
          </a:bodyPr>
          <a:lstStyle/>
          <a:p>
            <a:pPr>
              <a:buClr>
                <a:srgbClr val="C00000"/>
              </a:buClr>
              <a:buFont typeface="Wingdings" pitchFamily="2" charset="2"/>
              <a:buChar char="Ø"/>
            </a:pPr>
            <a:r>
              <a:rPr lang="hr-HR" altLang="sr-Latn-RS" sz="2000" dirty="0" smtClean="0">
                <a:latin typeface="Arial" panose="020B0604020202020204" pitchFamily="34" charset="0"/>
                <a:cs typeface="Arial" panose="020B0604020202020204" pitchFamily="34" charset="0"/>
              </a:rPr>
              <a:t>15 </a:t>
            </a:r>
            <a:r>
              <a:rPr lang="en-GB" altLang="sr-Latn-RS" sz="2000" dirty="0" smtClean="0">
                <a:latin typeface="Arial" panose="020B0604020202020204" pitchFamily="34" charset="0"/>
                <a:cs typeface="Arial" panose="020B0604020202020204" pitchFamily="34" charset="0"/>
              </a:rPr>
              <a:t>January </a:t>
            </a:r>
            <a:r>
              <a:rPr lang="hr-HR" altLang="sr-Latn-RS" sz="2000" dirty="0" smtClean="0">
                <a:latin typeface="Arial" panose="020B0604020202020204" pitchFamily="34" charset="0"/>
                <a:cs typeface="Arial" panose="020B0604020202020204" pitchFamily="34" charset="0"/>
              </a:rPr>
              <a:t>– CRF </a:t>
            </a:r>
            <a:r>
              <a:rPr lang="hr-HR" altLang="sr-Latn-RS" sz="2000" dirty="0" err="1" smtClean="0">
                <a:latin typeface="Arial" panose="020B0604020202020204" pitchFamily="34" charset="0"/>
                <a:cs typeface="Arial" panose="020B0604020202020204" pitchFamily="34" charset="0"/>
              </a:rPr>
              <a:t>tables</a:t>
            </a: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14 February</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responses </a:t>
            </a:r>
            <a:r>
              <a:rPr lang="en-US" altLang="sr-Latn-RS" sz="2000" dirty="0">
                <a:latin typeface="Arial" panose="020B0604020202020204" pitchFamily="34" charset="0"/>
                <a:cs typeface="Arial" panose="020B0604020202020204" pitchFamily="34" charset="0"/>
              </a:rPr>
              <a:t>related to NE/completeness and harmonization findings</a:t>
            </a:r>
          </a:p>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28 February</a:t>
            </a:r>
            <a:r>
              <a:rPr lang="hr-HR" altLang="sr-Latn-RS" sz="2000" dirty="0" smtClean="0">
                <a:latin typeface="Arial" panose="020B0604020202020204" pitchFamily="34" charset="0"/>
                <a:cs typeface="Arial" panose="020B0604020202020204" pitchFamily="34" charset="0"/>
              </a:rPr>
              <a:t> - </a:t>
            </a:r>
            <a:r>
              <a:rPr lang="en-US" altLang="sr-Latn-RS" sz="2000" dirty="0" smtClean="0">
                <a:latin typeface="Arial" panose="020B0604020202020204" pitchFamily="34" charset="0"/>
                <a:cs typeface="Arial" panose="020B0604020202020204" pitchFamily="34" charset="0"/>
              </a:rPr>
              <a:t>draft </a:t>
            </a:r>
            <a:r>
              <a:rPr lang="en-US" altLang="sr-Latn-RS" sz="2000" dirty="0">
                <a:latin typeface="Arial" panose="020B0604020202020204" pitchFamily="34" charset="0"/>
                <a:cs typeface="Arial" panose="020B0604020202020204" pitchFamily="34" charset="0"/>
              </a:rPr>
              <a:t>report EU GHG inventory report including updated sections for key elements of the </a:t>
            </a:r>
            <a:r>
              <a:rPr lang="en-US" altLang="sr-Latn-RS" sz="2000" dirty="0" smtClean="0">
                <a:latin typeface="Arial" panose="020B0604020202020204" pitchFamily="34" charset="0"/>
                <a:cs typeface="Arial" panose="020B0604020202020204" pitchFamily="34" charset="0"/>
              </a:rPr>
              <a:t>NIR</a:t>
            </a:r>
            <a:r>
              <a:rPr lang="hr-HR" altLang="sr-Latn-RS" sz="2000" dirty="0" smtClean="0">
                <a:latin typeface="Arial" panose="020B0604020202020204" pitchFamily="34" charset="0"/>
                <a:cs typeface="Arial" panose="020B0604020202020204" pitchFamily="34" charset="0"/>
              </a:rPr>
              <a:t>, r</a:t>
            </a:r>
            <a:r>
              <a:rPr lang="en-US" altLang="sr-Latn-RS" sz="2000" dirty="0" err="1" smtClean="0">
                <a:latin typeface="Arial" panose="020B0604020202020204" pitchFamily="34" charset="0"/>
                <a:cs typeface="Arial" panose="020B0604020202020204" pitchFamily="34" charset="0"/>
              </a:rPr>
              <a:t>esults</a:t>
            </a:r>
            <a:r>
              <a:rPr lang="en-US" altLang="sr-Latn-RS" sz="2000" dirty="0" smtClean="0">
                <a:latin typeface="Arial" panose="020B0604020202020204" pitchFamily="34" charset="0"/>
                <a:cs typeface="Arial" panose="020B0604020202020204" pitchFamily="34" charset="0"/>
              </a:rPr>
              <a:t> </a:t>
            </a:r>
            <a:r>
              <a:rPr lang="en-US" altLang="sr-Latn-RS" sz="2000" dirty="0">
                <a:latin typeface="Arial" panose="020B0604020202020204" pitchFamily="34" charset="0"/>
                <a:cs typeface="Arial" panose="020B0604020202020204" pitchFamily="34" charset="0"/>
              </a:rPr>
              <a:t>of initial checks documented in web-tool</a:t>
            </a:r>
          </a:p>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15 March </a:t>
            </a:r>
            <a:r>
              <a:rPr lang="en-US" altLang="sr-Latn-RS" sz="2000" dirty="0">
                <a:latin typeface="Arial" panose="020B0604020202020204" pitchFamily="34" charset="0"/>
                <a:cs typeface="Arial" panose="020B0604020202020204" pitchFamily="34" charset="0"/>
              </a:rPr>
              <a:t>final CRF and </a:t>
            </a:r>
            <a:r>
              <a:rPr lang="en-US" altLang="sr-Latn-RS" sz="2000" dirty="0" smtClean="0">
                <a:latin typeface="Arial" panose="020B0604020202020204" pitchFamily="34" charset="0"/>
                <a:cs typeface="Arial" panose="020B0604020202020204" pitchFamily="34" charset="0"/>
              </a:rPr>
              <a:t>NIR</a:t>
            </a:r>
            <a:r>
              <a:rPr lang="hr-HR" altLang="sr-Latn-RS" sz="2000" dirty="0" smtClean="0">
                <a:latin typeface="Arial" panose="020B0604020202020204" pitchFamily="34" charset="0"/>
                <a:cs typeface="Arial" panose="020B0604020202020204" pitchFamily="34" charset="0"/>
              </a:rPr>
              <a:t>,</a:t>
            </a:r>
            <a:r>
              <a:rPr lang="en-US" altLang="sr-Latn-RS" sz="2000" dirty="0" smtClean="0">
                <a:latin typeface="Arial" panose="020B0604020202020204" pitchFamily="34" charset="0"/>
                <a:cs typeface="Arial" panose="020B0604020202020204" pitchFamily="34" charset="0"/>
              </a:rPr>
              <a:t> </a:t>
            </a:r>
            <a:r>
              <a:rPr lang="en-US" altLang="sr-Latn-RS" sz="2000" dirty="0">
                <a:latin typeface="Arial" panose="020B0604020202020204" pitchFamily="34" charset="0"/>
                <a:cs typeface="Arial" panose="020B0604020202020204" pitchFamily="34" charset="0"/>
              </a:rPr>
              <a:t>comments to initial checks in web tool</a:t>
            </a:r>
          </a:p>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26 March</a:t>
            </a:r>
            <a:r>
              <a:rPr lang="hr-HR" altLang="sr-Latn-RS" sz="2000" dirty="0" smtClean="0">
                <a:latin typeface="Arial" panose="020B0604020202020204" pitchFamily="34" charset="0"/>
                <a:cs typeface="Arial" panose="020B0604020202020204" pitchFamily="34" charset="0"/>
              </a:rPr>
              <a:t> - </a:t>
            </a:r>
            <a:r>
              <a:rPr lang="en-US" altLang="sr-Latn-RS" sz="2000" dirty="0" smtClean="0">
                <a:latin typeface="Arial" panose="020B0604020202020204" pitchFamily="34" charset="0"/>
                <a:cs typeface="Arial" panose="020B0604020202020204" pitchFamily="34" charset="0"/>
              </a:rPr>
              <a:t> </a:t>
            </a:r>
            <a:r>
              <a:rPr lang="en-US" altLang="sr-Latn-RS" sz="2000" dirty="0">
                <a:latin typeface="Arial" panose="020B0604020202020204" pitchFamily="34" charset="0"/>
                <a:cs typeface="Arial" panose="020B0604020202020204" pitchFamily="34" charset="0"/>
              </a:rPr>
              <a:t>receive issues for clarification, if needed, in web-tool</a:t>
            </a:r>
          </a:p>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31 March </a:t>
            </a:r>
            <a:r>
              <a:rPr lang="en-US" altLang="sr-Latn-RS" sz="2000" dirty="0">
                <a:latin typeface="Arial" panose="020B0604020202020204" pitchFamily="34" charset="0"/>
                <a:cs typeface="Arial" panose="020B0604020202020204" pitchFamily="34" charset="0"/>
              </a:rPr>
              <a:t>provide clarifications in web-tool, if </a:t>
            </a:r>
            <a:r>
              <a:rPr lang="en-US" altLang="sr-Latn-RS" sz="2000" dirty="0" smtClean="0">
                <a:latin typeface="Arial" panose="020B0604020202020204" pitchFamily="34" charset="0"/>
                <a:cs typeface="Arial" panose="020B0604020202020204" pitchFamily="34" charset="0"/>
              </a:rPr>
              <a:t>needed</a:t>
            </a: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2000" dirty="0">
                <a:latin typeface="Arial" panose="020B0604020202020204" pitchFamily="34" charset="0"/>
                <a:cs typeface="Arial" panose="020B0604020202020204" pitchFamily="34" charset="0"/>
              </a:rPr>
              <a:t>15 </a:t>
            </a:r>
            <a:r>
              <a:rPr lang="en-US" altLang="sr-Latn-RS" sz="2000" dirty="0" smtClean="0">
                <a:latin typeface="Arial" panose="020B0604020202020204" pitchFamily="34" charset="0"/>
                <a:cs typeface="Arial" panose="020B0604020202020204" pitchFamily="34" charset="0"/>
              </a:rPr>
              <a:t>April</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EU </a:t>
            </a:r>
            <a:r>
              <a:rPr lang="en-US" altLang="sr-Latn-RS" sz="2000" dirty="0">
                <a:latin typeface="Arial" panose="020B0604020202020204" pitchFamily="34" charset="0"/>
                <a:cs typeface="Arial" panose="020B0604020202020204" pitchFamily="34" charset="0"/>
              </a:rPr>
              <a:t>+ MS submit to UNFCCC</a:t>
            </a:r>
          </a:p>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8 May</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upload </a:t>
            </a:r>
            <a:r>
              <a:rPr lang="en-US" altLang="sr-Latn-RS" sz="2000" dirty="0">
                <a:latin typeface="Arial" panose="020B0604020202020204" pitchFamily="34" charset="0"/>
                <a:cs typeface="Arial" panose="020B0604020202020204" pitchFamily="34" charset="0"/>
              </a:rPr>
              <a:t>revised CRF / NIR to EEA CDR in case they intend to resubmit to UNFCCC</a:t>
            </a:r>
          </a:p>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27 May</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a:t>
            </a:r>
            <a:r>
              <a:rPr lang="hr-HR" altLang="sr-Latn-RS" sz="2000" dirty="0" smtClean="0">
                <a:latin typeface="Arial" panose="020B0604020202020204" pitchFamily="34" charset="0"/>
                <a:cs typeface="Arial" panose="020B0604020202020204" pitchFamily="34" charset="0"/>
              </a:rPr>
              <a:t> d</a:t>
            </a:r>
            <a:r>
              <a:rPr lang="en-US" altLang="sr-Latn-RS" sz="2000" dirty="0" err="1" smtClean="0">
                <a:latin typeface="Arial" panose="020B0604020202020204" pitchFamily="34" charset="0"/>
                <a:cs typeface="Arial" panose="020B0604020202020204" pitchFamily="34" charset="0"/>
              </a:rPr>
              <a:t>eadline</a:t>
            </a:r>
            <a:r>
              <a:rPr lang="en-US" altLang="sr-Latn-RS" sz="2000" dirty="0" smtClean="0">
                <a:latin typeface="Arial" panose="020B0604020202020204" pitchFamily="34" charset="0"/>
                <a:cs typeface="Arial" panose="020B0604020202020204" pitchFamily="34" charset="0"/>
              </a:rPr>
              <a:t> </a:t>
            </a:r>
            <a:r>
              <a:rPr lang="en-US" altLang="sr-Latn-RS" sz="2000" dirty="0">
                <a:latin typeface="Arial" panose="020B0604020202020204" pitchFamily="34" charset="0"/>
                <a:cs typeface="Arial" panose="020B0604020202020204" pitchFamily="34" charset="0"/>
              </a:rPr>
              <a:t>for MS and EU CRF and NIR resubmissions, if </a:t>
            </a:r>
            <a:r>
              <a:rPr lang="en-US" altLang="sr-Latn-RS" sz="2000" dirty="0" smtClean="0">
                <a:latin typeface="Arial" panose="020B0604020202020204" pitchFamily="34" charset="0"/>
                <a:cs typeface="Arial" panose="020B0604020202020204" pitchFamily="34" charset="0"/>
              </a:rPr>
              <a:t>needed</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resubmissions </a:t>
            </a:r>
            <a:r>
              <a:rPr lang="en-US" altLang="sr-Latn-RS" sz="2000" dirty="0">
                <a:latin typeface="Arial" panose="020B0604020202020204" pitchFamily="34" charset="0"/>
                <a:cs typeface="Arial" panose="020B0604020202020204" pitchFamily="34" charset="0"/>
              </a:rPr>
              <a:t>to UNFCCC need to be consistent with the versions uploaded on 8 </a:t>
            </a:r>
            <a:r>
              <a:rPr lang="en-US" altLang="sr-Latn-RS" sz="2000" dirty="0" smtClean="0">
                <a:latin typeface="Arial" panose="020B0604020202020204" pitchFamily="34" charset="0"/>
                <a:cs typeface="Arial" panose="020B0604020202020204" pitchFamily="34" charset="0"/>
              </a:rPr>
              <a:t>May</a:t>
            </a:r>
            <a:r>
              <a:rPr lang="hr-HR" altLang="sr-Latn-RS" sz="2000" dirty="0" smtClean="0">
                <a:latin typeface="Arial" panose="020B0604020202020204" pitchFamily="34" charset="0"/>
                <a:cs typeface="Arial" panose="020B0604020202020204" pitchFamily="34" charset="0"/>
              </a:rPr>
              <a:t>)</a:t>
            </a:r>
            <a:endParaRPr lang="en-US" altLang="sr-Latn-RS" sz="2000" dirty="0">
              <a:latin typeface="Arial" panose="020B0604020202020204" pitchFamily="34" charset="0"/>
              <a:cs typeface="Arial" panose="020B0604020202020204" pitchFamily="34" charset="0"/>
            </a:endParaRPr>
          </a:p>
          <a:p>
            <a:pPr marL="0" indent="0">
              <a:buClr>
                <a:srgbClr val="C00000"/>
              </a:buClr>
              <a:buNone/>
            </a:pPr>
            <a:r>
              <a:rPr lang="hr-HR" altLang="sr-Latn-RS" sz="2000" dirty="0" smtClean="0">
                <a:latin typeface="Arial" panose="020B0604020202020204" pitchFamily="34" charset="0"/>
                <a:cs typeface="Arial" panose="020B0604020202020204" pitchFamily="34" charset="0"/>
              </a:rPr>
              <a:t>	</a:t>
            </a:r>
            <a:endParaRPr lang="hr-HR" altLang="sr-Latn-RS" sz="2000" dirty="0">
              <a:latin typeface="Arial" panose="020B0604020202020204" pitchFamily="34" charset="0"/>
              <a:cs typeface="Arial" panose="020B0604020202020204" pitchFamily="34" charset="0"/>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5507037"/>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8074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idx="1"/>
          </p:nvPr>
        </p:nvSpPr>
        <p:spPr>
          <a:xfrm>
            <a:off x="611188" y="1268413"/>
            <a:ext cx="7848600" cy="4679950"/>
          </a:xfrm>
        </p:spPr>
        <p:txBody>
          <a:bodyPr>
            <a:normAutofit/>
          </a:bodyPr>
          <a:lstStyle/>
          <a:p>
            <a:pPr>
              <a:buClr>
                <a:srgbClr val="C00000"/>
              </a:buClr>
              <a:buFont typeface="Wingdings" pitchFamily="2" charset="2"/>
              <a:buChar char="Ø"/>
            </a:pPr>
            <a:endParaRPr lang="hr-HR" altLang="sr-Latn-RS" sz="2400" dirty="0" smtClean="0">
              <a:solidFill>
                <a:srgbClr val="002060"/>
              </a:solidFill>
              <a:latin typeface="Arial" charset="0"/>
              <a:cs typeface="Arial" charset="0"/>
            </a:endParaRPr>
          </a:p>
          <a:p>
            <a:pPr>
              <a:buClr>
                <a:srgbClr val="C00000"/>
              </a:buClr>
              <a:buFont typeface="Wingdings" pitchFamily="2" charset="2"/>
              <a:buChar char="Ø"/>
            </a:pPr>
            <a:endParaRPr lang="hr-HR" altLang="sr-Latn-RS" sz="2400" dirty="0">
              <a:solidFill>
                <a:srgbClr val="002060"/>
              </a:solidFill>
              <a:latin typeface="Arial" charset="0"/>
              <a:cs typeface="Arial" charset="0"/>
            </a:endParaRPr>
          </a:p>
          <a:p>
            <a:pPr>
              <a:buClr>
                <a:srgbClr val="C00000"/>
              </a:buClr>
              <a:buFont typeface="Wingdings" pitchFamily="2" charset="2"/>
              <a:buChar char="Ø"/>
            </a:pPr>
            <a:endParaRPr lang="hr-HR" altLang="sr-Latn-RS" sz="2400" dirty="0" smtClean="0">
              <a:solidFill>
                <a:srgbClr val="002060"/>
              </a:solidFill>
              <a:latin typeface="Arial" charset="0"/>
              <a:cs typeface="Arial" charset="0"/>
            </a:endParaRPr>
          </a:p>
          <a:p>
            <a:pPr marL="0" indent="0">
              <a:buClr>
                <a:srgbClr val="C00000"/>
              </a:buClr>
              <a:buNone/>
            </a:pPr>
            <a:r>
              <a:rPr lang="hr-HR" altLang="sr-Latn-RS" sz="2400" dirty="0" smtClean="0">
                <a:solidFill>
                  <a:srgbClr val="002060"/>
                </a:solidFill>
                <a:latin typeface="Arial" charset="0"/>
                <a:cs typeface="Arial" charset="0"/>
              </a:rPr>
              <a:t>				</a:t>
            </a:r>
            <a:r>
              <a:rPr lang="en-GB" altLang="sr-Latn-RS" sz="2400" dirty="0" smtClean="0">
                <a:latin typeface="Arial" charset="0"/>
                <a:cs typeface="Arial" charset="0"/>
              </a:rPr>
              <a:t>Thank you for your attention</a:t>
            </a:r>
            <a:r>
              <a:rPr lang="hr-HR" altLang="sr-Latn-RS" sz="2400" dirty="0" smtClean="0">
                <a:latin typeface="Arial" charset="0"/>
                <a:cs typeface="Arial" charset="0"/>
              </a:rPr>
              <a:t>!</a:t>
            </a:r>
          </a:p>
          <a:p>
            <a:pPr marL="0" indent="0">
              <a:buClr>
                <a:srgbClr val="C00000"/>
              </a:buClr>
              <a:buNone/>
            </a:pPr>
            <a:r>
              <a:rPr lang="hr-HR" altLang="sr-Latn-RS" sz="2400" dirty="0">
                <a:latin typeface="Arial" charset="0"/>
                <a:cs typeface="Arial" charset="0"/>
              </a:rPr>
              <a:t>	</a:t>
            </a:r>
            <a:r>
              <a:rPr lang="hr-HR" altLang="sr-Latn-RS" sz="2400" dirty="0" smtClean="0">
                <a:latin typeface="Arial" charset="0"/>
                <a:cs typeface="Arial" charset="0"/>
              </a:rPr>
              <a:t>			    </a:t>
            </a:r>
            <a:r>
              <a:rPr lang="hr-HR" altLang="sr-Latn-RS" sz="2400" dirty="0" err="1" smtClean="0">
                <a:latin typeface="Arial" charset="0"/>
                <a:cs typeface="Arial" charset="0"/>
                <a:hlinkClick r:id="rId2"/>
              </a:rPr>
              <a:t>vlatka.palcic</a:t>
            </a:r>
            <a:r>
              <a:rPr lang="hr-HR" altLang="sr-Latn-RS" sz="2400" dirty="0" smtClean="0">
                <a:latin typeface="Arial" charset="0"/>
                <a:cs typeface="Arial" charset="0"/>
                <a:hlinkClick r:id="rId2"/>
              </a:rPr>
              <a:t>@</a:t>
            </a:r>
            <a:r>
              <a:rPr lang="hr-HR" altLang="sr-Latn-RS" sz="2400" dirty="0" err="1" smtClean="0">
                <a:latin typeface="Arial" charset="0"/>
                <a:cs typeface="Arial" charset="0"/>
                <a:hlinkClick r:id="rId2"/>
              </a:rPr>
              <a:t>mzoip.hr</a:t>
            </a:r>
            <a:endParaRPr lang="hr-HR" altLang="sr-Latn-RS" sz="2400" dirty="0" smtClean="0">
              <a:latin typeface="Arial" charset="0"/>
              <a:cs typeface="Arial" charset="0"/>
            </a:endParaRPr>
          </a:p>
          <a:p>
            <a:pPr marL="0" indent="0">
              <a:buClr>
                <a:srgbClr val="C00000"/>
              </a:buClr>
              <a:buNone/>
            </a:pPr>
            <a:endParaRPr lang="fr-FR" altLang="sr-Latn-RS" sz="2400" dirty="0" smtClean="0">
              <a:latin typeface="Arial" charset="0"/>
              <a:cs typeface="Arial" charset="0"/>
            </a:endParaRPr>
          </a:p>
        </p:txBody>
      </p:sp>
      <p:sp>
        <p:nvSpPr>
          <p:cNvPr id="27653" name="Slide Number Placeholder 4"/>
          <p:cNvSpPr>
            <a:spLocks noGrp="1"/>
          </p:cNvSpPr>
          <p:nvPr>
            <p:ph type="sldNum"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fld id="{F4669FFD-532B-4EF3-830E-DC007780A794}" type="slidenum">
              <a:rPr lang="en-US" sz="1400" smtClean="0">
                <a:latin typeface="Times New Roman" pitchFamily="18" charset="0"/>
              </a:rPr>
              <a:pPr>
                <a:defRPr/>
              </a:pPr>
              <a:t>19</a:t>
            </a:fld>
            <a:endParaRPr lang="en-US" sz="1400" smtClean="0">
              <a:latin typeface="Times New Roman" pitchFamily="18"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6255" y="5783984"/>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4787" y="980728"/>
            <a:ext cx="7669213" cy="6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462673"/>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5"/>
          <p:cNvSpPr txBox="1">
            <a:spLocks noChangeArrowheads="1"/>
          </p:cNvSpPr>
          <p:nvPr/>
        </p:nvSpPr>
        <p:spPr bwMode="auto">
          <a:xfrm>
            <a:off x="323528" y="602680"/>
            <a:ext cx="8305524" cy="5562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1004888" indent="-3810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80000"/>
              </a:lnSpc>
              <a:buClr>
                <a:srgbClr val="C00000"/>
              </a:buClr>
              <a:buFont typeface="Wingdings" pitchFamily="2" charset="2"/>
              <a:buChar char="Ø"/>
            </a:pPr>
            <a:endParaRPr lang="hr-HR" altLang="sr-Latn-RS" dirty="0" smtClean="0">
              <a:solidFill>
                <a:srgbClr val="002060"/>
              </a:solidFill>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dirty="0" smtClean="0">
              <a:solidFill>
                <a:srgbClr val="002060"/>
              </a:solidFill>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dirty="0" smtClean="0">
              <a:solidFill>
                <a:srgbClr val="002060"/>
              </a:solidFill>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hr-HR" altLang="sr-Latn-RS"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Croatia </a:t>
            </a:r>
            <a:r>
              <a:rPr lang="en-US" altLang="sr-Latn-RS" sz="2000" dirty="0">
                <a:latin typeface="Arial" panose="020B0604020202020204" pitchFamily="34" charset="0"/>
                <a:cs typeface="Arial" panose="020B0604020202020204" pitchFamily="34" charset="0"/>
              </a:rPr>
              <a:t>is an Annex I Party of the </a:t>
            </a:r>
            <a:r>
              <a:rPr lang="hr-HR" altLang="sr-Latn-RS" sz="2000" dirty="0" smtClean="0">
                <a:latin typeface="Arial" panose="020B0604020202020204" pitchFamily="34" charset="0"/>
                <a:cs typeface="Arial" panose="020B0604020202020204" pitchFamily="34" charset="0"/>
              </a:rPr>
              <a:t>United </a:t>
            </a:r>
            <a:r>
              <a:rPr lang="hr-HR" altLang="sr-Latn-RS" sz="2000" dirty="0" err="1" smtClean="0">
                <a:latin typeface="Arial" panose="020B0604020202020204" pitchFamily="34" charset="0"/>
                <a:cs typeface="Arial" panose="020B0604020202020204" pitchFamily="34" charset="0"/>
              </a:rPr>
              <a:t>Nations</a:t>
            </a:r>
            <a:r>
              <a:rPr lang="hr-HR" altLang="sr-Latn-RS" sz="2000" dirty="0" smtClean="0">
                <a:latin typeface="Arial" panose="020B0604020202020204" pitchFamily="34" charset="0"/>
                <a:cs typeface="Arial" panose="020B0604020202020204" pitchFamily="34" charset="0"/>
              </a:rPr>
              <a:t> </a:t>
            </a:r>
            <a:r>
              <a:rPr lang="hr-HR" altLang="sr-Latn-RS" sz="2000" dirty="0">
                <a:latin typeface="Arial" panose="020B0604020202020204" pitchFamily="34" charset="0"/>
                <a:cs typeface="Arial" panose="020B0604020202020204" pitchFamily="34" charset="0"/>
              </a:rPr>
              <a:t>Framework </a:t>
            </a:r>
            <a:r>
              <a:rPr lang="hr-HR" altLang="sr-Latn-RS" sz="2000" dirty="0" err="1" smtClean="0">
                <a:latin typeface="Arial" panose="020B0604020202020204" pitchFamily="34" charset="0"/>
                <a:cs typeface="Arial" panose="020B0604020202020204" pitchFamily="34" charset="0"/>
              </a:rPr>
              <a:t>Convention</a:t>
            </a:r>
            <a:r>
              <a:rPr lang="hr-HR" altLang="sr-Latn-RS" sz="2000" dirty="0" smtClean="0">
                <a:latin typeface="Arial" panose="020B0604020202020204" pitchFamily="34" charset="0"/>
                <a:cs typeface="Arial" panose="020B0604020202020204" pitchFamily="34" charset="0"/>
              </a:rPr>
              <a:t> on </a:t>
            </a:r>
            <a:r>
              <a:rPr lang="hr-HR" altLang="sr-Latn-RS" sz="2000" dirty="0" err="1" smtClean="0">
                <a:latin typeface="Arial" panose="020B0604020202020204" pitchFamily="34" charset="0"/>
                <a:cs typeface="Arial" panose="020B0604020202020204" pitchFamily="34" charset="0"/>
              </a:rPr>
              <a:t>Climate</a:t>
            </a:r>
            <a:r>
              <a:rPr lang="hr-HR" altLang="sr-Latn-RS" sz="2000" dirty="0" smtClean="0">
                <a:latin typeface="Arial" panose="020B0604020202020204" pitchFamily="34" charset="0"/>
                <a:cs typeface="Arial" panose="020B0604020202020204" pitchFamily="34" charset="0"/>
              </a:rPr>
              <a:t> </a:t>
            </a:r>
            <a:r>
              <a:rPr lang="hr-HR" altLang="sr-Latn-RS" sz="2000" dirty="0" err="1" smtClean="0">
                <a:latin typeface="Arial" panose="020B0604020202020204" pitchFamily="34" charset="0"/>
                <a:cs typeface="Arial" panose="020B0604020202020204" pitchFamily="34" charset="0"/>
              </a:rPr>
              <a:t>Change</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UNFCCC</a:t>
            </a:r>
            <a:r>
              <a:rPr lang="hr-HR" altLang="sr-Latn-RS" sz="2000" dirty="0" smtClean="0">
                <a:latin typeface="Arial" panose="020B0604020202020204" pitchFamily="34" charset="0"/>
                <a:cs typeface="Arial" panose="020B0604020202020204" pitchFamily="34" charset="0"/>
              </a:rPr>
              <a:t>)</a:t>
            </a:r>
            <a:r>
              <a:rPr lang="en-US" altLang="sr-Latn-RS" sz="2000" dirty="0" smtClean="0">
                <a:latin typeface="Arial" panose="020B0604020202020204" pitchFamily="34" charset="0"/>
                <a:cs typeface="Arial" panose="020B0604020202020204" pitchFamily="34" charset="0"/>
              </a:rPr>
              <a:t>, </a:t>
            </a:r>
            <a:r>
              <a:rPr lang="en-US" altLang="sr-Latn-RS" sz="2000" dirty="0">
                <a:latin typeface="Arial" panose="020B0604020202020204" pitchFamily="34" charset="0"/>
                <a:cs typeface="Arial" panose="020B0604020202020204" pitchFamily="34" charset="0"/>
              </a:rPr>
              <a:t>from 1996, Croatia ratified the </a:t>
            </a:r>
            <a:r>
              <a:rPr lang="en-US" altLang="sr-Latn-RS" sz="2000" dirty="0" smtClean="0">
                <a:latin typeface="Arial" panose="020B0604020202020204" pitchFamily="34" charset="0"/>
                <a:cs typeface="Arial" panose="020B0604020202020204" pitchFamily="34" charset="0"/>
              </a:rPr>
              <a:t>Kyoto</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Protocol </a:t>
            </a:r>
            <a:r>
              <a:rPr lang="en-US" altLang="sr-Latn-RS" sz="2000" dirty="0">
                <a:latin typeface="Arial" panose="020B0604020202020204" pitchFamily="34" charset="0"/>
                <a:cs typeface="Arial" panose="020B0604020202020204" pitchFamily="34" charset="0"/>
              </a:rPr>
              <a:t>on April 27, 2007 (173rd country), and become a full Party on August 28, </a:t>
            </a:r>
            <a:r>
              <a:rPr lang="en-US" altLang="sr-Latn-RS" sz="2000" dirty="0" smtClean="0">
                <a:latin typeface="Arial" panose="020B0604020202020204" pitchFamily="34" charset="0"/>
                <a:cs typeface="Arial" panose="020B0604020202020204" pitchFamily="34" charset="0"/>
              </a:rPr>
              <a:t>2007</a:t>
            </a:r>
            <a:endParaRPr lang="hr-HR" altLang="sr-Latn-RS" sz="2000"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Annex </a:t>
            </a:r>
            <a:r>
              <a:rPr lang="en-US" altLang="sr-Latn-RS" sz="2000" dirty="0">
                <a:latin typeface="Arial" panose="020B0604020202020204" pitchFamily="34" charset="0"/>
                <a:cs typeface="Arial" panose="020B0604020202020204" pitchFamily="34" charset="0"/>
              </a:rPr>
              <a:t>B Party with commitment for 5% reduction of GHG emissions in the period 2008-2012 (</a:t>
            </a:r>
            <a:r>
              <a:rPr lang="en-US" altLang="sr-Latn-RS" sz="2000" dirty="0" smtClean="0">
                <a:latin typeface="Arial" panose="020B0604020202020204" pitchFamily="34" charset="0"/>
                <a:cs typeface="Arial" panose="020B0604020202020204" pitchFamily="34" charset="0"/>
              </a:rPr>
              <a:t>domestic</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measures/Kyoto </a:t>
            </a:r>
            <a:r>
              <a:rPr lang="en-US" altLang="sr-Latn-RS" sz="2000" dirty="0">
                <a:latin typeface="Arial" panose="020B0604020202020204" pitchFamily="34" charset="0"/>
                <a:cs typeface="Arial" panose="020B0604020202020204" pitchFamily="34" charset="0"/>
              </a:rPr>
              <a:t>Mechanisms</a:t>
            </a:r>
            <a:r>
              <a:rPr lang="en-US" altLang="sr-Latn-RS" sz="2000" dirty="0" smtClean="0">
                <a:latin typeface="Arial" panose="020B0604020202020204" pitchFamily="34" charset="0"/>
                <a:cs typeface="Arial" panose="020B0604020202020204" pitchFamily="34" charset="0"/>
              </a:rPr>
              <a:t>)</a:t>
            </a:r>
            <a:endParaRPr lang="hr-HR" altLang="sr-Latn-RS" sz="2000"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sz="2000" dirty="0">
              <a:latin typeface="Arial" panose="020B0604020202020204" pitchFamily="34" charset="0"/>
              <a:cs typeface="Arial" panose="020B0604020202020204" pitchFamily="34" charset="0"/>
            </a:endParaRPr>
          </a:p>
          <a:p>
            <a:pPr algn="just">
              <a:lnSpc>
                <a:spcPct val="80000"/>
              </a:lnSpc>
              <a:buClr>
                <a:srgbClr val="C00000"/>
              </a:buClr>
              <a:buFont typeface="Wingdings" pitchFamily="2" charset="2"/>
              <a:buChar char="Ø"/>
            </a:pPr>
            <a:r>
              <a:rPr lang="hr-HR" altLang="sr-Latn-RS" sz="2000" dirty="0" smtClean="0">
                <a:latin typeface="Arial" panose="020B0604020202020204" pitchFamily="34" charset="0"/>
                <a:cs typeface="Arial" panose="020B0604020202020204" pitchFamily="34" charset="0"/>
              </a:rPr>
              <a:t> 	</a:t>
            </a:r>
            <a:r>
              <a:rPr lang="en-US" altLang="sr-Latn-RS" sz="2000" dirty="0">
                <a:latin typeface="Arial" panose="020B0604020202020204" pitchFamily="34" charset="0"/>
                <a:cs typeface="Arial" panose="020B0604020202020204" pitchFamily="34" charset="0"/>
              </a:rPr>
              <a:t>By accessing to the European Union </a:t>
            </a:r>
            <a:r>
              <a:rPr lang="en-US" altLang="sr-Latn-RS" sz="2000" dirty="0" smtClean="0">
                <a:latin typeface="Arial" panose="020B0604020202020204" pitchFamily="34" charset="0"/>
                <a:cs typeface="Arial" panose="020B0604020202020204" pitchFamily="34" charset="0"/>
              </a:rPr>
              <a:t>on </a:t>
            </a:r>
            <a:r>
              <a:rPr lang="en-US" altLang="sr-Latn-RS" sz="2000" dirty="0">
                <a:latin typeface="Arial" panose="020B0604020202020204" pitchFamily="34" charset="0"/>
                <a:cs typeface="Arial" panose="020B0604020202020204" pitchFamily="34" charset="0"/>
              </a:rPr>
              <a:t>1 July 2013, </a:t>
            </a:r>
            <a:r>
              <a:rPr lang="en-US" altLang="sr-Latn-RS" sz="2000" dirty="0" smtClean="0">
                <a:latin typeface="Arial" panose="020B0604020202020204" pitchFamily="34" charset="0"/>
                <a:cs typeface="Arial" panose="020B0604020202020204" pitchFamily="34" charset="0"/>
              </a:rPr>
              <a:t>the</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Republic </a:t>
            </a:r>
            <a:r>
              <a:rPr lang="en-US" altLang="sr-Latn-RS" sz="2000" dirty="0">
                <a:latin typeface="Arial" panose="020B0604020202020204" pitchFamily="34" charset="0"/>
                <a:cs typeface="Arial" panose="020B0604020202020204" pitchFamily="34" charset="0"/>
              </a:rPr>
              <a:t>of Croatia has, due to the obligations arising from the EU </a:t>
            </a:r>
            <a:r>
              <a:rPr lang="en-US" altLang="sr-Latn-RS" sz="2000" dirty="0" err="1">
                <a:latin typeface="Arial" panose="020B0604020202020204" pitchFamily="34" charset="0"/>
                <a:cs typeface="Arial" panose="020B0604020202020204" pitchFamily="34" charset="0"/>
              </a:rPr>
              <a:t>acquis</a:t>
            </a:r>
            <a:r>
              <a:rPr lang="en-US" altLang="sr-Latn-RS" sz="2000" dirty="0">
                <a:latin typeface="Arial" panose="020B0604020202020204" pitchFamily="34" charset="0"/>
                <a:cs typeface="Arial" panose="020B0604020202020204" pitchFamily="34" charset="0"/>
              </a:rPr>
              <a:t> </a:t>
            </a:r>
            <a:r>
              <a:rPr lang="en-US" altLang="sr-Latn-RS" sz="2000" dirty="0" err="1" smtClean="0">
                <a:latin typeface="Arial" panose="020B0604020202020204" pitchFamily="34" charset="0"/>
                <a:cs typeface="Arial" panose="020B0604020202020204" pitchFamily="34" charset="0"/>
              </a:rPr>
              <a:t>communaitaire</a:t>
            </a:r>
            <a:r>
              <a:rPr lang="en-US" altLang="sr-Latn-RS" sz="2000" dirty="0" smtClean="0">
                <a:latin typeface="Arial" panose="020B0604020202020204" pitchFamily="34" charset="0"/>
                <a:cs typeface="Arial" panose="020B0604020202020204" pitchFamily="34" charset="0"/>
              </a:rPr>
              <a:t>,</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implemented </a:t>
            </a:r>
            <a:r>
              <a:rPr lang="en-US" altLang="sr-Latn-RS" sz="2000" dirty="0">
                <a:latin typeface="Arial" panose="020B0604020202020204" pitchFamily="34" charset="0"/>
                <a:cs typeface="Arial" panose="020B0604020202020204" pitchFamily="34" charset="0"/>
              </a:rPr>
              <a:t>into its legal system obligations on reporting on implementation of policy </a:t>
            </a:r>
            <a:r>
              <a:rPr lang="en-US" altLang="sr-Latn-RS" sz="2000" dirty="0" smtClean="0">
                <a:latin typeface="Arial" panose="020B0604020202020204" pitchFamily="34" charset="0"/>
                <a:cs typeface="Arial" panose="020B0604020202020204" pitchFamily="34" charset="0"/>
              </a:rPr>
              <a:t>and</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measures </a:t>
            </a:r>
            <a:r>
              <a:rPr lang="en-US" altLang="sr-Latn-RS" sz="2000" dirty="0">
                <a:latin typeface="Arial" panose="020B0604020202020204" pitchFamily="34" charset="0"/>
                <a:cs typeface="Arial" panose="020B0604020202020204" pitchFamily="34" charset="0"/>
              </a:rPr>
              <a:t>regarding the reduction of emissions and increase of greenhouse gases removal </a:t>
            </a:r>
            <a:r>
              <a:rPr lang="en-US" altLang="sr-Latn-RS" sz="2000" dirty="0" smtClean="0">
                <a:latin typeface="Arial" panose="020B0604020202020204" pitchFamily="34" charset="0"/>
                <a:cs typeface="Arial" panose="020B0604020202020204" pitchFamily="34" charset="0"/>
              </a:rPr>
              <a:t>and</a:t>
            </a:r>
            <a:r>
              <a:rPr lang="hr-HR"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long-term </a:t>
            </a:r>
            <a:r>
              <a:rPr lang="en-US" altLang="sr-Latn-RS" sz="2000" dirty="0">
                <a:latin typeface="Arial" panose="020B0604020202020204" pitchFamily="34" charset="0"/>
                <a:cs typeface="Arial" panose="020B0604020202020204" pitchFamily="34" charset="0"/>
              </a:rPr>
              <a:t>emission projections that will be periodically submitted to the EU </a:t>
            </a:r>
            <a:r>
              <a:rPr lang="en-US" altLang="sr-Latn-RS" sz="2000" dirty="0" smtClean="0">
                <a:latin typeface="Arial" panose="020B0604020202020204" pitchFamily="34" charset="0"/>
                <a:cs typeface="Arial" panose="020B0604020202020204" pitchFamily="34" charset="0"/>
              </a:rPr>
              <a:t>authorities</a:t>
            </a:r>
            <a:endParaRPr lang="pl-PL" altLang="sr-Latn-RS" sz="2000" dirty="0" smtClean="0">
              <a:latin typeface="Arial" panose="020B0604020202020204" pitchFamily="34" charset="0"/>
              <a:cs typeface="Arial" panose="020B0604020202020204" pitchFamily="34" charset="0"/>
            </a:endParaRPr>
          </a:p>
          <a:p>
            <a:pPr>
              <a:lnSpc>
                <a:spcPct val="80000"/>
              </a:lnSpc>
              <a:buClr>
                <a:srgbClr val="C00000"/>
              </a:buClr>
            </a:pPr>
            <a:endParaRPr lang="hr-HR" dirty="0">
              <a:latin typeface="Arial" panose="020B0604020202020204" pitchFamily="34" charset="0"/>
              <a:cs typeface="Arial" panose="020B0604020202020204" pitchFamily="34" charset="0"/>
            </a:endParaRPr>
          </a:p>
        </p:txBody>
      </p:sp>
      <p:sp>
        <p:nvSpPr>
          <p:cNvPr id="3" name="Naslov 2"/>
          <p:cNvSpPr>
            <a:spLocks noGrp="1"/>
          </p:cNvSpPr>
          <p:nvPr>
            <p:ph type="title"/>
          </p:nvPr>
        </p:nvSpPr>
        <p:spPr/>
        <p:txBody>
          <a:bodyPr>
            <a:normAutofit/>
          </a:bodyPr>
          <a:lstStyle/>
          <a:p>
            <a:r>
              <a:rPr lang="hr-HR" sz="2000" dirty="0" smtClean="0"/>
              <a:t>GENERAL INFORMATIONS</a:t>
            </a:r>
            <a:endParaRPr lang="en-GB" sz="2000"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605" y="5680321"/>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34708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5"/>
          <p:cNvSpPr txBox="1">
            <a:spLocks noChangeArrowheads="1"/>
          </p:cNvSpPr>
          <p:nvPr/>
        </p:nvSpPr>
        <p:spPr bwMode="auto">
          <a:xfrm>
            <a:off x="323528" y="602680"/>
            <a:ext cx="8305524" cy="5562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1004888" indent="-3810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80000"/>
              </a:lnSpc>
              <a:buClr>
                <a:srgbClr val="C00000"/>
              </a:buClr>
              <a:buFont typeface="Wingdings" pitchFamily="2" charset="2"/>
              <a:buChar char="Ø"/>
            </a:pPr>
            <a:endParaRPr lang="hr-HR" altLang="sr-Latn-RS" dirty="0" smtClean="0">
              <a:solidFill>
                <a:srgbClr val="002060"/>
              </a:solidFill>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hr-HR" altLang="sr-Latn-RS" dirty="0" smtClean="0">
                <a:latin typeface="Arial" panose="020B0604020202020204" pitchFamily="34" charset="0"/>
                <a:cs typeface="Arial" panose="020B0604020202020204" pitchFamily="34" charset="0"/>
              </a:rPr>
              <a:t> </a:t>
            </a:r>
            <a:r>
              <a:rPr lang="en-US" altLang="sr-Latn-RS" dirty="0" smtClean="0">
                <a:latin typeface="Arial" panose="020B0604020202020204" pitchFamily="34" charset="0"/>
                <a:cs typeface="Arial" panose="020B0604020202020204" pitchFamily="34" charset="0"/>
              </a:rPr>
              <a:t>Regulation </a:t>
            </a:r>
            <a:r>
              <a:rPr lang="en-US" altLang="sr-Latn-RS" dirty="0">
                <a:latin typeface="Arial" panose="020B0604020202020204" pitchFamily="34" charset="0"/>
                <a:cs typeface="Arial" panose="020B0604020202020204" pitchFamily="34" charset="0"/>
              </a:rPr>
              <a:t>(EU) No 525/2013 of the European Parliament and of the Council of 21 May 2013 on a mechanism for monitoring and reporting greenhouse gas emissions and for reporting other information at national and Union level relevant to climate change and repealing Decision No 280/2004/EC; </a:t>
            </a:r>
            <a:endParaRPr lang="hr-HR" altLang="sr-Latn-RS"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hr-HR" altLang="sr-Latn-RS" dirty="0" smtClean="0">
                <a:latin typeface="Arial" panose="020B0604020202020204" pitchFamily="34" charset="0"/>
                <a:cs typeface="Arial" panose="020B0604020202020204" pitchFamily="34" charset="0"/>
              </a:rPr>
              <a:t>  </a:t>
            </a:r>
            <a:r>
              <a:rPr lang="en-US" altLang="sr-Latn-RS" dirty="0">
                <a:latin typeface="Arial" panose="020B0604020202020204" pitchFamily="34" charset="0"/>
                <a:cs typeface="Arial" panose="020B0604020202020204" pitchFamily="34" charset="0"/>
              </a:rPr>
              <a:t>Decision No 280/2004/EC of the European Parliament and of the Council of 11 February 2004 concerning a mechanism for monitoring Community greenhouse gas emissions and for implementing the Kyoto </a:t>
            </a:r>
            <a:r>
              <a:rPr lang="en-US" altLang="sr-Latn-RS" dirty="0" smtClean="0">
                <a:latin typeface="Arial" panose="020B0604020202020204" pitchFamily="34" charset="0"/>
                <a:cs typeface="Arial" panose="020B0604020202020204" pitchFamily="34" charset="0"/>
              </a:rPr>
              <a:t>Protocol</a:t>
            </a:r>
            <a:r>
              <a:rPr lang="hr-HR" altLang="sr-Latn-RS" dirty="0" smtClean="0">
                <a:latin typeface="Arial" panose="020B0604020202020204" pitchFamily="34" charset="0"/>
                <a:cs typeface="Arial" panose="020B0604020202020204" pitchFamily="34" charset="0"/>
              </a:rPr>
              <a:t>;</a:t>
            </a:r>
            <a:endParaRPr lang="en-US" altLang="sr-Latn-RS"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en-US" altLang="sr-Latn-RS"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en-US" altLang="sr-Latn-RS" dirty="0" smtClean="0">
                <a:latin typeface="Arial" panose="020B0604020202020204" pitchFamily="34" charset="0"/>
                <a:cs typeface="Arial" panose="020B0604020202020204" pitchFamily="34" charset="0"/>
              </a:rPr>
              <a:t>Commission </a:t>
            </a:r>
            <a:r>
              <a:rPr lang="en-US" altLang="sr-Latn-RS" dirty="0">
                <a:latin typeface="Arial" panose="020B0604020202020204" pitchFamily="34" charset="0"/>
                <a:cs typeface="Arial" panose="020B0604020202020204" pitchFamily="34" charset="0"/>
              </a:rPr>
              <a:t>Decision </a:t>
            </a:r>
            <a:r>
              <a:rPr lang="hr-HR" altLang="sr-Latn-RS" dirty="0">
                <a:latin typeface="Arial" panose="020B0604020202020204" pitchFamily="34" charset="0"/>
                <a:cs typeface="Arial" panose="020B0604020202020204" pitchFamily="34" charset="0"/>
              </a:rPr>
              <a:t>(EU) No </a:t>
            </a:r>
            <a:r>
              <a:rPr lang="hr-HR" altLang="sr-Latn-RS" dirty="0" smtClean="0">
                <a:latin typeface="Arial" panose="020B0604020202020204" pitchFamily="34" charset="0"/>
                <a:cs typeface="Arial" panose="020B0604020202020204" pitchFamily="34" charset="0"/>
              </a:rPr>
              <a:t>2005/166 </a:t>
            </a:r>
            <a:r>
              <a:rPr lang="en-US" altLang="sr-Latn-RS" dirty="0" smtClean="0">
                <a:latin typeface="Arial" panose="020B0604020202020204" pitchFamily="34" charset="0"/>
                <a:cs typeface="Arial" panose="020B0604020202020204" pitchFamily="34" charset="0"/>
              </a:rPr>
              <a:t>of </a:t>
            </a:r>
            <a:r>
              <a:rPr lang="en-US" altLang="sr-Latn-RS" dirty="0">
                <a:latin typeface="Arial" panose="020B0604020202020204" pitchFamily="34" charset="0"/>
                <a:cs typeface="Arial" panose="020B0604020202020204" pitchFamily="34" charset="0"/>
              </a:rPr>
              <a:t>10 February 2005 laying down rules implementing Decision No 280/2004/EC of the European Parliament and of the Council concerning a mechanism for monitoring Community greenhouse gas emissions and for implementing the Kyoto Protocol (notified under document number C(2005) 247);</a:t>
            </a:r>
            <a:endParaRPr lang="hr-HR" altLang="sr-Latn-RS"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hr-HR" altLang="sr-Latn-RS" dirty="0" smtClean="0">
                <a:latin typeface="Arial" panose="020B0604020202020204" pitchFamily="34" charset="0"/>
                <a:cs typeface="Arial" panose="020B0604020202020204" pitchFamily="34" charset="0"/>
              </a:rPr>
              <a:t>  </a:t>
            </a:r>
            <a:r>
              <a:rPr lang="en-US" altLang="sr-Latn-RS" dirty="0">
                <a:latin typeface="Arial" panose="020B0604020202020204" pitchFamily="34" charset="0"/>
                <a:cs typeface="Arial" panose="020B0604020202020204" pitchFamily="34" charset="0"/>
              </a:rPr>
              <a:t>Decision no 406/2009/EC of the European Parliament and of the Council on the effort of Member States to reduce their greenhouse gas emissions to meet the Community’s greenhouse gas emission reduction commitments up to 2020;</a:t>
            </a:r>
            <a:endParaRPr lang="hr-HR" altLang="sr-Latn-RS" dirty="0">
              <a:latin typeface="Arial" panose="020B0604020202020204" pitchFamily="34" charset="0"/>
              <a:cs typeface="Arial" panose="020B0604020202020204" pitchFamily="34" charset="0"/>
            </a:endParaRPr>
          </a:p>
          <a:p>
            <a:pPr>
              <a:lnSpc>
                <a:spcPct val="80000"/>
              </a:lnSpc>
              <a:buClr>
                <a:srgbClr val="C00000"/>
              </a:buClr>
            </a:pPr>
            <a:r>
              <a:rPr lang="pl-PL" altLang="sr-Latn-RS" dirty="0" smtClean="0">
                <a:latin typeface="Arial" panose="020B0604020202020204" pitchFamily="34" charset="0"/>
                <a:cs typeface="Arial" panose="020B0604020202020204" pitchFamily="34" charset="0"/>
              </a:rPr>
              <a:t>  </a:t>
            </a:r>
          </a:p>
          <a:p>
            <a:pPr>
              <a:lnSpc>
                <a:spcPct val="80000"/>
              </a:lnSpc>
              <a:buClr>
                <a:srgbClr val="C00000"/>
              </a:buClr>
              <a:buFont typeface="Wingdings" pitchFamily="2" charset="2"/>
              <a:buChar char="Ø"/>
            </a:pPr>
            <a:r>
              <a:rPr lang="en-US" altLang="sr-Latn-RS" dirty="0">
                <a:latin typeface="Arial" panose="020B0604020202020204" pitchFamily="34" charset="0"/>
                <a:cs typeface="Arial" panose="020B0604020202020204" pitchFamily="34" charset="0"/>
              </a:rPr>
              <a:t>Decision No 529/2013/EU of the European Parliament and of the Council on accounting rules on greenhouse gas emissions and removals resulting from activities relating to land use, land-use change and forestry and on information concerning actions relating to those activities;</a:t>
            </a:r>
            <a:endParaRPr lang="hr-HR" dirty="0">
              <a:latin typeface="Arial" panose="020B0604020202020204" pitchFamily="34" charset="0"/>
              <a:cs typeface="Arial" panose="020B0604020202020204" pitchFamily="34" charset="0"/>
            </a:endParaRPr>
          </a:p>
        </p:txBody>
      </p:sp>
      <p:sp>
        <p:nvSpPr>
          <p:cNvPr id="3" name="Naslov 2"/>
          <p:cNvSpPr>
            <a:spLocks noGrp="1"/>
          </p:cNvSpPr>
          <p:nvPr>
            <p:ph type="title"/>
          </p:nvPr>
        </p:nvSpPr>
        <p:spPr/>
        <p:txBody>
          <a:bodyPr>
            <a:normAutofit/>
          </a:bodyPr>
          <a:lstStyle/>
          <a:p>
            <a:r>
              <a:rPr lang="hr-HR" sz="2000" dirty="0">
                <a:solidFill>
                  <a:schemeClr val="tx1"/>
                </a:solidFill>
              </a:rPr>
              <a:t>EU </a:t>
            </a:r>
            <a:r>
              <a:rPr lang="hr-HR" sz="2000" dirty="0" smtClean="0">
                <a:solidFill>
                  <a:schemeClr val="tx1"/>
                </a:solidFill>
              </a:rPr>
              <a:t>LEGISLATION</a:t>
            </a:r>
            <a:endParaRPr lang="hr-HR" sz="2000" dirty="0">
              <a:solidFill>
                <a:schemeClr val="tx1"/>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605" y="5680321"/>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22489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5"/>
          <p:cNvSpPr txBox="1">
            <a:spLocks noChangeArrowheads="1"/>
          </p:cNvSpPr>
          <p:nvPr/>
        </p:nvSpPr>
        <p:spPr bwMode="auto">
          <a:xfrm>
            <a:off x="323528" y="602680"/>
            <a:ext cx="8305524" cy="5562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1004888" indent="-3810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80000"/>
              </a:lnSpc>
              <a:buClr>
                <a:srgbClr val="C00000"/>
              </a:buClr>
              <a:buFont typeface="Wingdings" pitchFamily="2" charset="2"/>
              <a:buChar char="Ø"/>
            </a:pPr>
            <a:endParaRPr lang="hr-HR" altLang="sr-Latn-RS" dirty="0" smtClean="0">
              <a:solidFill>
                <a:srgbClr val="002060"/>
              </a:solidFill>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dirty="0" smtClean="0">
              <a:solidFill>
                <a:srgbClr val="002060"/>
              </a:solidFill>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hr-HR" altLang="sr-Latn-RS" dirty="0" smtClean="0">
                <a:latin typeface="Arial" panose="020B0604020202020204" pitchFamily="34" charset="0"/>
                <a:cs typeface="Arial" panose="020B0604020202020204" pitchFamily="34" charset="0"/>
              </a:rPr>
              <a:t> Air </a:t>
            </a:r>
            <a:r>
              <a:rPr lang="hr-HR" altLang="sr-Latn-RS" dirty="0" err="1" smtClean="0">
                <a:latin typeface="Arial" panose="020B0604020202020204" pitchFamily="34" charset="0"/>
                <a:cs typeface="Arial" panose="020B0604020202020204" pitchFamily="34" charset="0"/>
              </a:rPr>
              <a:t>Protection</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Act</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Official</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Gazette</a:t>
            </a:r>
            <a:r>
              <a:rPr lang="hr-HR" altLang="sr-Latn-RS" dirty="0" smtClean="0">
                <a:latin typeface="Arial" panose="020B0604020202020204" pitchFamily="34" charset="0"/>
                <a:cs typeface="Arial" panose="020B0604020202020204" pitchFamily="34" charset="0"/>
              </a:rPr>
              <a:t>, No.130/2011) – </a:t>
            </a:r>
            <a:r>
              <a:rPr lang="hr-HR" altLang="sr-Latn-RS" dirty="0" err="1" smtClean="0">
                <a:latin typeface="Arial" panose="020B0604020202020204" pitchFamily="34" charset="0"/>
                <a:cs typeface="Arial" panose="020B0604020202020204" pitchFamily="34" charset="0"/>
              </a:rPr>
              <a:t>Chapter</a:t>
            </a:r>
            <a:r>
              <a:rPr lang="hr-HR" altLang="sr-Latn-RS" dirty="0" smtClean="0">
                <a:latin typeface="Arial" panose="020B0604020202020204" pitchFamily="34" charset="0"/>
                <a:cs typeface="Arial" panose="020B0604020202020204" pitchFamily="34" charset="0"/>
              </a:rPr>
              <a:t> VIII </a:t>
            </a:r>
            <a:r>
              <a:rPr lang="hr-HR" altLang="sr-Latn-RS" dirty="0" err="1" smtClean="0">
                <a:latin typeface="Arial" panose="020B0604020202020204" pitchFamily="34" charset="0"/>
                <a:cs typeface="Arial" panose="020B0604020202020204" pitchFamily="34" charset="0"/>
              </a:rPr>
              <a:t>of</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the</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Act</a:t>
            </a:r>
            <a:r>
              <a:rPr lang="hr-HR" altLang="sr-Latn-RS" dirty="0" smtClean="0">
                <a:latin typeface="Arial" panose="020B0604020202020204" pitchFamily="34" charset="0"/>
                <a:cs typeface="Arial" panose="020B0604020202020204" pitchFamily="34" charset="0"/>
              </a:rPr>
              <a:t> is </a:t>
            </a:r>
            <a:r>
              <a:rPr lang="hr-HR" altLang="sr-Latn-RS" dirty="0" err="1" smtClean="0">
                <a:latin typeface="Arial" panose="020B0604020202020204" pitchFamily="34" charset="0"/>
                <a:cs typeface="Arial" panose="020B0604020202020204" pitchFamily="34" charset="0"/>
              </a:rPr>
              <a:t>related</a:t>
            </a:r>
            <a:r>
              <a:rPr lang="hr-HR" altLang="sr-Latn-RS" dirty="0" smtClean="0">
                <a:latin typeface="Arial" panose="020B0604020202020204" pitchFamily="34" charset="0"/>
                <a:cs typeface="Arial" panose="020B0604020202020204" pitchFamily="34" charset="0"/>
              </a:rPr>
              <a:t> to </a:t>
            </a:r>
            <a:r>
              <a:rPr lang="en-US" altLang="sr-Latn-RS" dirty="0" smtClean="0">
                <a:latin typeface="Arial" panose="020B0604020202020204" pitchFamily="34" charset="0"/>
                <a:cs typeface="Arial" panose="020B0604020202020204" pitchFamily="34" charset="0"/>
              </a:rPr>
              <a:t>monitoring greenhouse gas emissions and measures for mitigating and adapting to climate change</a:t>
            </a:r>
            <a:endParaRPr lang="hr-HR" altLang="sr-Latn-RS"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hr-HR" altLang="sr-Latn-RS" dirty="0" err="1" smtClean="0">
                <a:latin typeface="Arial" panose="020B0604020202020204" pitchFamily="34" charset="0"/>
                <a:cs typeface="Arial" panose="020B0604020202020204" pitchFamily="34" charset="0"/>
              </a:rPr>
              <a:t>Regulation</a:t>
            </a:r>
            <a:r>
              <a:rPr lang="hr-HR" altLang="sr-Latn-RS" dirty="0" smtClean="0">
                <a:latin typeface="Arial" panose="020B0604020202020204" pitchFamily="34" charset="0"/>
                <a:cs typeface="Arial" panose="020B0604020202020204" pitchFamily="34" charset="0"/>
              </a:rPr>
              <a:t> on </a:t>
            </a:r>
            <a:r>
              <a:rPr lang="hr-HR" altLang="sr-Latn-RS" dirty="0" err="1" smtClean="0">
                <a:latin typeface="Arial" panose="020B0604020202020204" pitchFamily="34" charset="0"/>
                <a:cs typeface="Arial" panose="020B0604020202020204" pitchFamily="34" charset="0"/>
              </a:rPr>
              <a:t>the</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Monitoring</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of</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Greenhouse</a:t>
            </a:r>
            <a:r>
              <a:rPr lang="hr-HR" altLang="sr-Latn-RS" dirty="0" smtClean="0">
                <a:latin typeface="Arial" panose="020B0604020202020204" pitchFamily="34" charset="0"/>
                <a:cs typeface="Arial" panose="020B0604020202020204" pitchFamily="34" charset="0"/>
              </a:rPr>
              <a:t> Gas </a:t>
            </a:r>
            <a:r>
              <a:rPr lang="hr-HR" altLang="sr-Latn-RS" dirty="0" err="1" smtClean="0">
                <a:latin typeface="Arial" panose="020B0604020202020204" pitchFamily="34" charset="0"/>
                <a:cs typeface="Arial" panose="020B0604020202020204" pitchFamily="34" charset="0"/>
              </a:rPr>
              <a:t>Emissions</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Policies</a:t>
            </a:r>
            <a:r>
              <a:rPr lang="hr-HR" altLang="sr-Latn-RS" dirty="0" smtClean="0">
                <a:latin typeface="Arial" panose="020B0604020202020204" pitchFamily="34" charset="0"/>
                <a:cs typeface="Arial" panose="020B0604020202020204" pitchFamily="34" charset="0"/>
              </a:rPr>
              <a:t> nad </a:t>
            </a:r>
            <a:r>
              <a:rPr lang="hr-HR" altLang="sr-Latn-RS" dirty="0" err="1" smtClean="0">
                <a:latin typeface="Arial" panose="020B0604020202020204" pitchFamily="34" charset="0"/>
                <a:cs typeface="Arial" panose="020B0604020202020204" pitchFamily="34" charset="0"/>
              </a:rPr>
              <a:t>Mitigation</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measures</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in</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the</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Republic</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of</a:t>
            </a:r>
            <a:r>
              <a:rPr lang="hr-HR" altLang="sr-Latn-RS" dirty="0" smtClean="0">
                <a:latin typeface="Arial" panose="020B0604020202020204" pitchFamily="34" charset="0"/>
                <a:cs typeface="Arial" panose="020B0604020202020204" pitchFamily="34" charset="0"/>
              </a:rPr>
              <a:t> </a:t>
            </a:r>
            <a:r>
              <a:rPr lang="hr-HR" altLang="sr-Latn-RS" dirty="0">
                <a:latin typeface="Arial" panose="020B0604020202020204" pitchFamily="34" charset="0"/>
                <a:cs typeface="Arial" panose="020B0604020202020204" pitchFamily="34" charset="0"/>
              </a:rPr>
              <a:t>Croatia (</a:t>
            </a:r>
            <a:r>
              <a:rPr lang="hr-HR" altLang="sr-Latn-RS" dirty="0" err="1">
                <a:latin typeface="Arial" panose="020B0604020202020204" pitchFamily="34" charset="0"/>
                <a:cs typeface="Arial" panose="020B0604020202020204" pitchFamily="34" charset="0"/>
              </a:rPr>
              <a:t>Official</a:t>
            </a:r>
            <a:r>
              <a:rPr lang="hr-HR" altLang="sr-Latn-RS" dirty="0">
                <a:latin typeface="Arial" panose="020B0604020202020204" pitchFamily="34" charset="0"/>
                <a:cs typeface="Arial" panose="020B0604020202020204" pitchFamily="34" charset="0"/>
              </a:rPr>
              <a:t> </a:t>
            </a:r>
            <a:r>
              <a:rPr lang="hr-HR" altLang="sr-Latn-RS" dirty="0" err="1">
                <a:latin typeface="Arial" panose="020B0604020202020204" pitchFamily="34" charset="0"/>
                <a:cs typeface="Arial" panose="020B0604020202020204" pitchFamily="34" charset="0"/>
              </a:rPr>
              <a:t>Gazette</a:t>
            </a:r>
            <a:r>
              <a:rPr lang="hr-HR" altLang="sr-Latn-RS" dirty="0">
                <a:latin typeface="Arial" panose="020B0604020202020204" pitchFamily="34" charset="0"/>
                <a:cs typeface="Arial" panose="020B0604020202020204" pitchFamily="34" charset="0"/>
              </a:rPr>
              <a:t>, </a:t>
            </a:r>
            <a:r>
              <a:rPr lang="hr-HR" altLang="sr-Latn-RS" dirty="0" smtClean="0">
                <a:latin typeface="Arial" panose="020B0604020202020204" pitchFamily="34" charset="0"/>
                <a:cs typeface="Arial" panose="020B0604020202020204" pitchFamily="34" charset="0"/>
              </a:rPr>
              <a:t>No. 87/2012)</a:t>
            </a:r>
          </a:p>
          <a:p>
            <a:pPr>
              <a:lnSpc>
                <a:spcPct val="80000"/>
              </a:lnSpc>
              <a:buClr>
                <a:srgbClr val="C00000"/>
              </a:buClr>
              <a:buFont typeface="Wingdings" pitchFamily="2" charset="2"/>
              <a:buChar char="Ø"/>
            </a:pPr>
            <a:endParaRPr lang="hr-HR" altLang="sr-Latn-RS"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hr-HR" altLang="sr-Latn-RS" dirty="0" err="1" smtClean="0">
                <a:latin typeface="Arial" panose="020B0604020202020204" pitchFamily="34" charset="0"/>
                <a:cs typeface="Arial" panose="020B0604020202020204" pitchFamily="34" charset="0"/>
              </a:rPr>
              <a:t>Ordinance</a:t>
            </a:r>
            <a:r>
              <a:rPr lang="hr-HR" altLang="sr-Latn-RS" dirty="0" smtClean="0">
                <a:latin typeface="Arial" panose="020B0604020202020204" pitchFamily="34" charset="0"/>
                <a:cs typeface="Arial" panose="020B0604020202020204" pitchFamily="34" charset="0"/>
              </a:rPr>
              <a:t> on </a:t>
            </a:r>
            <a:r>
              <a:rPr lang="hr-HR" altLang="sr-Latn-RS" dirty="0" err="1" smtClean="0">
                <a:latin typeface="Arial" panose="020B0604020202020204" pitchFamily="34" charset="0"/>
                <a:cs typeface="Arial" panose="020B0604020202020204" pitchFamily="34" charset="0"/>
              </a:rPr>
              <a:t>Greenhouse</a:t>
            </a:r>
            <a:r>
              <a:rPr lang="hr-HR" altLang="sr-Latn-RS" dirty="0" smtClean="0">
                <a:latin typeface="Arial" panose="020B0604020202020204" pitchFamily="34" charset="0"/>
                <a:cs typeface="Arial" panose="020B0604020202020204" pitchFamily="34" charset="0"/>
              </a:rPr>
              <a:t> Gas </a:t>
            </a:r>
            <a:r>
              <a:rPr lang="hr-HR" altLang="sr-Latn-RS" dirty="0" err="1" smtClean="0">
                <a:latin typeface="Arial" panose="020B0604020202020204" pitchFamily="34" charset="0"/>
                <a:cs typeface="Arial" panose="020B0604020202020204" pitchFamily="34" charset="0"/>
              </a:rPr>
              <a:t>Emissions</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Monitoring</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in</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the</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Republic</a:t>
            </a:r>
            <a:r>
              <a:rPr lang="hr-HR" altLang="sr-Latn-RS" dirty="0" smtClean="0">
                <a:latin typeface="Arial" panose="020B0604020202020204" pitchFamily="34" charset="0"/>
                <a:cs typeface="Arial" panose="020B0604020202020204" pitchFamily="34" charset="0"/>
              </a:rPr>
              <a:t> </a:t>
            </a:r>
            <a:r>
              <a:rPr lang="hr-HR" altLang="sr-Latn-RS" dirty="0" err="1" smtClean="0">
                <a:latin typeface="Arial" panose="020B0604020202020204" pitchFamily="34" charset="0"/>
                <a:cs typeface="Arial" panose="020B0604020202020204" pitchFamily="34" charset="0"/>
              </a:rPr>
              <a:t>of</a:t>
            </a:r>
            <a:r>
              <a:rPr lang="hr-HR" altLang="sr-Latn-RS" dirty="0" smtClean="0">
                <a:latin typeface="Arial" panose="020B0604020202020204" pitchFamily="34" charset="0"/>
                <a:cs typeface="Arial" panose="020B0604020202020204" pitchFamily="34" charset="0"/>
              </a:rPr>
              <a:t> </a:t>
            </a:r>
            <a:r>
              <a:rPr lang="hr-HR" altLang="sr-Latn-RS" dirty="0">
                <a:latin typeface="Arial" panose="020B0604020202020204" pitchFamily="34" charset="0"/>
                <a:cs typeface="Arial" panose="020B0604020202020204" pitchFamily="34" charset="0"/>
              </a:rPr>
              <a:t>Croatia (</a:t>
            </a:r>
            <a:r>
              <a:rPr lang="hr-HR" altLang="sr-Latn-RS" dirty="0" err="1">
                <a:latin typeface="Arial" panose="020B0604020202020204" pitchFamily="34" charset="0"/>
                <a:cs typeface="Arial" panose="020B0604020202020204" pitchFamily="34" charset="0"/>
              </a:rPr>
              <a:t>Official</a:t>
            </a:r>
            <a:r>
              <a:rPr lang="hr-HR" altLang="sr-Latn-RS" dirty="0">
                <a:latin typeface="Arial" panose="020B0604020202020204" pitchFamily="34" charset="0"/>
                <a:cs typeface="Arial" panose="020B0604020202020204" pitchFamily="34" charset="0"/>
              </a:rPr>
              <a:t> </a:t>
            </a:r>
            <a:r>
              <a:rPr lang="hr-HR" altLang="sr-Latn-RS" dirty="0" err="1">
                <a:latin typeface="Arial" panose="020B0604020202020204" pitchFamily="34" charset="0"/>
                <a:cs typeface="Arial" panose="020B0604020202020204" pitchFamily="34" charset="0"/>
              </a:rPr>
              <a:t>Gazette</a:t>
            </a:r>
            <a:r>
              <a:rPr lang="hr-HR" altLang="sr-Latn-RS" dirty="0">
                <a:latin typeface="Arial" panose="020B0604020202020204" pitchFamily="34" charset="0"/>
                <a:cs typeface="Arial" panose="020B0604020202020204" pitchFamily="34" charset="0"/>
              </a:rPr>
              <a:t>, </a:t>
            </a:r>
            <a:r>
              <a:rPr lang="hr-HR" altLang="sr-Latn-RS" dirty="0" smtClean="0">
                <a:latin typeface="Arial" panose="020B0604020202020204" pitchFamily="34" charset="0"/>
                <a:cs typeface="Arial" panose="020B0604020202020204" pitchFamily="34" charset="0"/>
              </a:rPr>
              <a:t>No. 134/2012)</a:t>
            </a:r>
          </a:p>
          <a:p>
            <a:pPr>
              <a:lnSpc>
                <a:spcPct val="80000"/>
              </a:lnSpc>
              <a:buClr>
                <a:srgbClr val="C00000"/>
              </a:buClr>
              <a:buFont typeface="Wingdings" pitchFamily="2" charset="2"/>
              <a:buChar char="Ø"/>
            </a:pPr>
            <a:endParaRPr lang="hr-HR" altLang="sr-Latn-RS"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en-US" altLang="sr-Latn-RS" dirty="0">
                <a:latin typeface="Arial" panose="020B0604020202020204" pitchFamily="34" charset="0"/>
                <a:cs typeface="Arial" panose="020B0604020202020204" pitchFamily="34" charset="0"/>
              </a:rPr>
              <a:t>Decision on the adoption of the Plan for the protection of air, ozone layer and climate change mitigation in the Republic of Croatia for the 2013 – 2017 period</a:t>
            </a:r>
          </a:p>
          <a:p>
            <a:pPr>
              <a:lnSpc>
                <a:spcPct val="80000"/>
              </a:lnSpc>
              <a:buClr>
                <a:srgbClr val="C00000"/>
              </a:buClr>
            </a:pPr>
            <a:r>
              <a:rPr lang="en-US" altLang="sr-Latn-RS" dirty="0">
                <a:latin typeface="Arial" panose="020B0604020202020204" pitchFamily="34" charset="0"/>
                <a:cs typeface="Arial" panose="020B0604020202020204" pitchFamily="34" charset="0"/>
              </a:rPr>
              <a:t>(Official Gazette</a:t>
            </a:r>
            <a:r>
              <a:rPr lang="hr-HR" altLang="sr-Latn-RS" dirty="0">
                <a:latin typeface="Arial" panose="020B0604020202020204" pitchFamily="34" charset="0"/>
                <a:cs typeface="Arial" panose="020B0604020202020204" pitchFamily="34" charset="0"/>
              </a:rPr>
              <a:t>,</a:t>
            </a:r>
            <a:r>
              <a:rPr lang="en-US" altLang="sr-Latn-RS" dirty="0">
                <a:latin typeface="Arial" panose="020B0604020202020204" pitchFamily="34" charset="0"/>
                <a:cs typeface="Arial" panose="020B0604020202020204" pitchFamily="34" charset="0"/>
              </a:rPr>
              <a:t> No. </a:t>
            </a:r>
            <a:r>
              <a:rPr lang="en-US" altLang="sr-Latn-RS" dirty="0" smtClean="0">
                <a:latin typeface="Arial" panose="020B0604020202020204" pitchFamily="34" charset="0"/>
                <a:cs typeface="Arial" panose="020B0604020202020204" pitchFamily="34" charset="0"/>
              </a:rPr>
              <a:t>139/</a:t>
            </a:r>
            <a:r>
              <a:rPr lang="hr-HR" altLang="sr-Latn-RS" dirty="0" smtClean="0">
                <a:latin typeface="Arial" panose="020B0604020202020204" pitchFamily="34" charset="0"/>
                <a:cs typeface="Arial" panose="020B0604020202020204" pitchFamily="34" charset="0"/>
              </a:rPr>
              <a:t>20</a:t>
            </a:r>
            <a:r>
              <a:rPr lang="en-US" altLang="sr-Latn-RS" dirty="0" smtClean="0">
                <a:latin typeface="Arial" panose="020B0604020202020204" pitchFamily="34" charset="0"/>
                <a:cs typeface="Arial" panose="020B0604020202020204" pitchFamily="34" charset="0"/>
              </a:rPr>
              <a:t>13)</a:t>
            </a:r>
            <a:endParaRPr lang="hr-HR" altLang="sr-Latn-RS" dirty="0" smtClean="0">
              <a:latin typeface="Arial" panose="020B0604020202020204" pitchFamily="34" charset="0"/>
              <a:cs typeface="Arial" panose="020B0604020202020204" pitchFamily="34" charset="0"/>
            </a:endParaRPr>
          </a:p>
          <a:p>
            <a:pPr>
              <a:lnSpc>
                <a:spcPct val="80000"/>
              </a:lnSpc>
              <a:buClr>
                <a:srgbClr val="C00000"/>
              </a:buClr>
            </a:pPr>
            <a:endParaRPr lang="en-US" altLang="sr-Latn-RS"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altLang="sr-Latn-RS"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r>
              <a:rPr lang="en-US" altLang="sr-Latn-RS" dirty="0">
                <a:latin typeface="Arial" panose="020B0604020202020204" pitchFamily="34" charset="0"/>
                <a:cs typeface="Arial" panose="020B0604020202020204" pitchFamily="34" charset="0"/>
              </a:rPr>
              <a:t>Decision on the establishment of the </a:t>
            </a:r>
            <a:r>
              <a:rPr lang="en-US" altLang="sr-Latn-RS" dirty="0" err="1" smtClean="0">
                <a:latin typeface="Arial" panose="020B0604020202020204" pitchFamily="34" charset="0"/>
                <a:cs typeface="Arial" panose="020B0604020202020204" pitchFamily="34" charset="0"/>
              </a:rPr>
              <a:t>Commi</a:t>
            </a:r>
            <a:r>
              <a:rPr lang="hr-HR" altLang="sr-Latn-RS" dirty="0" err="1" smtClean="0">
                <a:latin typeface="Arial" panose="020B0604020202020204" pitchFamily="34" charset="0"/>
                <a:cs typeface="Arial" panose="020B0604020202020204" pitchFamily="34" charset="0"/>
              </a:rPr>
              <a:t>ttee</a:t>
            </a:r>
            <a:r>
              <a:rPr lang="en-US" altLang="sr-Latn-RS" dirty="0" smtClean="0">
                <a:latin typeface="Arial" panose="020B0604020202020204" pitchFamily="34" charset="0"/>
                <a:cs typeface="Arial" panose="020B0604020202020204" pitchFamily="34" charset="0"/>
              </a:rPr>
              <a:t> </a:t>
            </a:r>
            <a:r>
              <a:rPr lang="en-US" altLang="sr-Latn-RS" dirty="0">
                <a:latin typeface="Arial" panose="020B0604020202020204" pitchFamily="34" charset="0"/>
                <a:cs typeface="Arial" panose="020B0604020202020204" pitchFamily="34" charset="0"/>
              </a:rPr>
              <a:t>for inter-</a:t>
            </a:r>
            <a:r>
              <a:rPr lang="en-US" altLang="sr-Latn-RS" dirty="0" err="1">
                <a:latin typeface="Arial" panose="020B0604020202020204" pitchFamily="34" charset="0"/>
                <a:cs typeface="Arial" panose="020B0604020202020204" pitchFamily="34" charset="0"/>
              </a:rPr>
              <a:t>sectoral</a:t>
            </a:r>
            <a:r>
              <a:rPr lang="en-US" altLang="sr-Latn-RS" dirty="0">
                <a:latin typeface="Arial" panose="020B0604020202020204" pitchFamily="34" charset="0"/>
                <a:cs typeface="Arial" panose="020B0604020202020204" pitchFamily="34" charset="0"/>
              </a:rPr>
              <a:t> coordination for a national system for monitoring greenhouse gas (Official </a:t>
            </a:r>
            <a:r>
              <a:rPr lang="en-US" altLang="sr-Latn-RS" dirty="0" smtClean="0">
                <a:latin typeface="Arial" panose="020B0604020202020204" pitchFamily="34" charset="0"/>
                <a:cs typeface="Arial" panose="020B0604020202020204" pitchFamily="34" charset="0"/>
              </a:rPr>
              <a:t>Gazette</a:t>
            </a:r>
            <a:r>
              <a:rPr lang="hr-HR" altLang="sr-Latn-RS" dirty="0" smtClean="0">
                <a:latin typeface="Arial" panose="020B0604020202020204" pitchFamily="34" charset="0"/>
                <a:cs typeface="Arial" panose="020B0604020202020204" pitchFamily="34" charset="0"/>
              </a:rPr>
              <a:t>, No. </a:t>
            </a:r>
            <a:r>
              <a:rPr lang="en-US" altLang="sr-Latn-RS" dirty="0" smtClean="0">
                <a:latin typeface="Arial" panose="020B0604020202020204" pitchFamily="34" charset="0"/>
                <a:cs typeface="Arial" panose="020B0604020202020204" pitchFamily="34" charset="0"/>
              </a:rPr>
              <a:t>6/</a:t>
            </a:r>
            <a:r>
              <a:rPr lang="hr-HR" altLang="sr-Latn-RS" dirty="0" smtClean="0">
                <a:latin typeface="Arial" panose="020B0604020202020204" pitchFamily="34" charset="0"/>
                <a:cs typeface="Arial" panose="020B0604020202020204" pitchFamily="34" charset="0"/>
              </a:rPr>
              <a:t>20</a:t>
            </a:r>
            <a:r>
              <a:rPr lang="en-US" altLang="sr-Latn-RS" dirty="0" smtClean="0">
                <a:latin typeface="Arial" panose="020B0604020202020204" pitchFamily="34" charset="0"/>
                <a:cs typeface="Arial" panose="020B0604020202020204" pitchFamily="34" charset="0"/>
              </a:rPr>
              <a:t>14</a:t>
            </a:r>
            <a:r>
              <a:rPr lang="hr-HR" altLang="sr-Latn-RS" dirty="0" smtClean="0">
                <a:latin typeface="Arial" panose="020B0604020202020204" pitchFamily="34" charset="0"/>
                <a:cs typeface="Arial" panose="020B0604020202020204" pitchFamily="34" charset="0"/>
              </a:rPr>
              <a:t>)</a:t>
            </a:r>
            <a:endParaRPr lang="hr-HR" altLang="sr-Latn-RS" dirty="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dirty="0" smtClean="0">
              <a:latin typeface="Arial" panose="020B0604020202020204" pitchFamily="34" charset="0"/>
              <a:cs typeface="Arial" panose="020B0604020202020204" pitchFamily="34" charset="0"/>
            </a:endParaRPr>
          </a:p>
          <a:p>
            <a:pPr>
              <a:lnSpc>
                <a:spcPct val="80000"/>
              </a:lnSpc>
              <a:buClr>
                <a:srgbClr val="C00000"/>
              </a:buClr>
              <a:buFont typeface="Wingdings" pitchFamily="2" charset="2"/>
              <a:buChar char="Ø"/>
            </a:pPr>
            <a:endParaRPr lang="hr-HR" dirty="0">
              <a:latin typeface="Arial" panose="020B0604020202020204" pitchFamily="34" charset="0"/>
              <a:cs typeface="Arial" panose="020B0604020202020204" pitchFamily="34" charset="0"/>
            </a:endParaRPr>
          </a:p>
        </p:txBody>
      </p:sp>
      <p:sp>
        <p:nvSpPr>
          <p:cNvPr id="3" name="Naslov 2"/>
          <p:cNvSpPr>
            <a:spLocks noGrp="1"/>
          </p:cNvSpPr>
          <p:nvPr>
            <p:ph type="title"/>
          </p:nvPr>
        </p:nvSpPr>
        <p:spPr/>
        <p:txBody>
          <a:bodyPr>
            <a:normAutofit/>
          </a:bodyPr>
          <a:lstStyle/>
          <a:p>
            <a:r>
              <a:rPr lang="hr-HR" sz="2000" dirty="0" smtClean="0">
                <a:solidFill>
                  <a:schemeClr val="tx1"/>
                </a:solidFill>
              </a:rPr>
              <a:t>CROATIAN LEGAL FRAMEWORK</a:t>
            </a:r>
            <a:endParaRPr lang="hr-HR" sz="2000" dirty="0">
              <a:solidFill>
                <a:schemeClr val="tx1"/>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605" y="5680321"/>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80876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p:cNvSpPr>
            <a:spLocks noGrp="1"/>
          </p:cNvSpPr>
          <p:nvPr>
            <p:ph idx="1"/>
          </p:nvPr>
        </p:nvSpPr>
        <p:spPr>
          <a:xfrm>
            <a:off x="206760" y="642291"/>
            <a:ext cx="8512474" cy="5176756"/>
          </a:xfrm>
        </p:spPr>
        <p:txBody>
          <a:bodyPr>
            <a:normAutofit fontScale="92500" lnSpcReduction="20000"/>
          </a:bodyPr>
          <a:lstStyle/>
          <a:p>
            <a:pPr>
              <a:lnSpc>
                <a:spcPct val="80000"/>
              </a:lnSpc>
              <a:buClr>
                <a:srgbClr val="C00000"/>
              </a:buClr>
              <a:buFont typeface="Wingdings" pitchFamily="2" charset="2"/>
              <a:buChar char="Ø"/>
            </a:pPr>
            <a:endParaRPr lang="hr-HR" altLang="sr-Latn-RS" sz="2000" dirty="0" smtClean="0">
              <a:solidFill>
                <a:srgbClr val="002060"/>
              </a:solidFill>
              <a:latin typeface="Arial" charset="0"/>
              <a:cs typeface="Arial" charset="0"/>
            </a:endParaRPr>
          </a:p>
          <a:p>
            <a:pPr marL="0">
              <a:spcBef>
                <a:spcPts val="600"/>
              </a:spcBef>
              <a:spcAft>
                <a:spcPts val="600"/>
              </a:spcAft>
              <a:buClr>
                <a:srgbClr val="C00000"/>
              </a:buClr>
              <a:buFont typeface="Wingdings" pitchFamily="2" charset="2"/>
              <a:buChar char="Ø"/>
            </a:pPr>
            <a:r>
              <a:rPr lang="en-US" altLang="sr-Latn-RS" sz="2000" dirty="0">
                <a:latin typeface="Arial" charset="0"/>
                <a:cs typeface="Arial" charset="0"/>
              </a:rPr>
              <a:t>Article 77 of the Air Protection Act (Official Gazette No. 130/11) </a:t>
            </a:r>
            <a:r>
              <a:rPr lang="en-US" altLang="sr-Latn-RS" sz="2000" dirty="0" smtClean="0">
                <a:latin typeface="Arial" charset="0"/>
                <a:cs typeface="Arial" charset="0"/>
              </a:rPr>
              <a:t>regulates </a:t>
            </a:r>
            <a:r>
              <a:rPr lang="en-US" altLang="sr-Latn-RS" sz="2000" dirty="0">
                <a:latin typeface="Arial" charset="0"/>
                <a:cs typeface="Arial" charset="0"/>
              </a:rPr>
              <a:t>timeliness and completeness of requirements given for certain tier </a:t>
            </a:r>
            <a:r>
              <a:rPr lang="en-GB" altLang="sr-Latn-RS" sz="2000" dirty="0" smtClean="0">
                <a:latin typeface="Arial" charset="0"/>
                <a:cs typeface="Arial" charset="0"/>
              </a:rPr>
              <a:t>prescribes </a:t>
            </a:r>
            <a:r>
              <a:rPr lang="en-US" altLang="sr-Latn-RS" sz="2000" dirty="0" smtClean="0">
                <a:latin typeface="Arial" charset="0"/>
                <a:cs typeface="Arial" charset="0"/>
              </a:rPr>
              <a:t>that </a:t>
            </a:r>
            <a:r>
              <a:rPr lang="en-US" altLang="sr-Latn-RS" sz="2000" dirty="0">
                <a:latin typeface="Arial" charset="0"/>
                <a:cs typeface="Arial" charset="0"/>
              </a:rPr>
              <a:t>the </a:t>
            </a:r>
            <a:r>
              <a:rPr lang="en-US" altLang="sr-Latn-RS" sz="2000" b="1" dirty="0">
                <a:latin typeface="Arial" charset="0"/>
                <a:cs typeface="Arial" charset="0"/>
              </a:rPr>
              <a:t>state administration bodies and other public bodies competent for activities pertaining to environmental protection, the economy, agriculture, forestry, water management, sea, transport, official statistics, as well as the companies </a:t>
            </a:r>
            <a:r>
              <a:rPr lang="en-US" altLang="sr-Latn-RS" sz="2000" b="1" dirty="0" err="1">
                <a:latin typeface="Arial" charset="0"/>
                <a:cs typeface="Arial" charset="0"/>
              </a:rPr>
              <a:t>Hrvatske</a:t>
            </a:r>
            <a:r>
              <a:rPr lang="en-US" altLang="sr-Latn-RS" sz="2000" b="1" dirty="0">
                <a:latin typeface="Arial" charset="0"/>
                <a:cs typeface="Arial" charset="0"/>
              </a:rPr>
              <a:t> </a:t>
            </a:r>
            <a:r>
              <a:rPr lang="en-US" altLang="sr-Latn-RS" sz="2000" b="1" dirty="0" err="1">
                <a:latin typeface="Arial" charset="0"/>
                <a:cs typeface="Arial" charset="0"/>
              </a:rPr>
              <a:t>šume</a:t>
            </a:r>
            <a:r>
              <a:rPr lang="en-US" altLang="sr-Latn-RS" sz="2000" b="1" dirty="0">
                <a:latin typeface="Arial" charset="0"/>
                <a:cs typeface="Arial" charset="0"/>
              </a:rPr>
              <a:t> </a:t>
            </a:r>
            <a:r>
              <a:rPr lang="en-US" altLang="sr-Latn-RS" sz="2000" b="1" dirty="0" err="1">
                <a:latin typeface="Arial" charset="0"/>
                <a:cs typeface="Arial" charset="0"/>
              </a:rPr>
              <a:t>d.o.o</a:t>
            </a:r>
            <a:r>
              <a:rPr lang="en-US" altLang="sr-Latn-RS" sz="2000" b="1" dirty="0">
                <a:latin typeface="Arial" charset="0"/>
                <a:cs typeface="Arial" charset="0"/>
              </a:rPr>
              <a:t>. (Croatian Forests) and </a:t>
            </a:r>
            <a:r>
              <a:rPr lang="en-US" altLang="sr-Latn-RS" sz="2000" b="1" dirty="0" err="1">
                <a:latin typeface="Arial" charset="0"/>
                <a:cs typeface="Arial" charset="0"/>
              </a:rPr>
              <a:t>Hrvatska</a:t>
            </a:r>
            <a:r>
              <a:rPr lang="en-US" altLang="sr-Latn-RS" sz="2000" b="1" dirty="0">
                <a:latin typeface="Arial" charset="0"/>
                <a:cs typeface="Arial" charset="0"/>
              </a:rPr>
              <a:t> </a:t>
            </a:r>
            <a:r>
              <a:rPr lang="en-US" altLang="sr-Latn-RS" sz="2000" b="1" dirty="0" err="1">
                <a:latin typeface="Arial" charset="0"/>
                <a:cs typeface="Arial" charset="0"/>
              </a:rPr>
              <a:t>kontrola</a:t>
            </a:r>
            <a:r>
              <a:rPr lang="en-US" altLang="sr-Latn-RS" sz="2000" b="1" dirty="0">
                <a:latin typeface="Arial" charset="0"/>
                <a:cs typeface="Arial" charset="0"/>
              </a:rPr>
              <a:t> </a:t>
            </a:r>
            <a:r>
              <a:rPr lang="en-US" altLang="sr-Latn-RS" sz="2000" b="1" dirty="0" err="1">
                <a:latin typeface="Arial" charset="0"/>
                <a:cs typeface="Arial" charset="0"/>
              </a:rPr>
              <a:t>zračne</a:t>
            </a:r>
            <a:r>
              <a:rPr lang="en-US" altLang="sr-Latn-RS" sz="2000" b="1" dirty="0">
                <a:latin typeface="Arial" charset="0"/>
                <a:cs typeface="Arial" charset="0"/>
              </a:rPr>
              <a:t> </a:t>
            </a:r>
            <a:r>
              <a:rPr lang="en-US" altLang="sr-Latn-RS" sz="2000" b="1" dirty="0" err="1">
                <a:latin typeface="Arial" charset="0"/>
                <a:cs typeface="Arial" charset="0"/>
              </a:rPr>
              <a:t>plovidbe</a:t>
            </a:r>
            <a:r>
              <a:rPr lang="en-US" altLang="sr-Latn-RS" sz="2000" b="1" dirty="0">
                <a:latin typeface="Arial" charset="0"/>
                <a:cs typeface="Arial" charset="0"/>
              </a:rPr>
              <a:t> (Croatia Control ltd.), </a:t>
            </a:r>
            <a:r>
              <a:rPr lang="en-US" altLang="sr-Latn-RS" sz="2000" dirty="0">
                <a:latin typeface="Arial" charset="0"/>
                <a:cs typeface="Arial" charset="0"/>
              </a:rPr>
              <a:t>which collect and/or hold data on activities according to sectors, in which greenhouse gas emissions are emitted or removed, and which data are required for producing this report </a:t>
            </a:r>
            <a:r>
              <a:rPr lang="en-US" altLang="sr-Latn-RS" sz="2000" b="1" dirty="0">
                <a:latin typeface="Arial" charset="0"/>
                <a:cs typeface="Arial" charset="0"/>
              </a:rPr>
              <a:t>should deliver such data to the Agency. </a:t>
            </a:r>
            <a:endParaRPr lang="hr-HR" altLang="sr-Latn-RS" sz="2000" b="1" dirty="0" smtClean="0">
              <a:latin typeface="Arial" charset="0"/>
              <a:cs typeface="Arial" charset="0"/>
            </a:endParaRPr>
          </a:p>
          <a:p>
            <a:pPr marL="0">
              <a:spcBef>
                <a:spcPts val="600"/>
              </a:spcBef>
              <a:spcAft>
                <a:spcPts val="600"/>
              </a:spcAft>
              <a:buClr>
                <a:srgbClr val="C00000"/>
              </a:buClr>
              <a:buFont typeface="Wingdings" pitchFamily="2" charset="2"/>
              <a:buChar char="Ø"/>
            </a:pPr>
            <a:r>
              <a:rPr lang="en-US" altLang="sr-Latn-RS" sz="2000" dirty="0" smtClean="0">
                <a:latin typeface="Arial" charset="0"/>
                <a:cs typeface="Arial" charset="0"/>
              </a:rPr>
              <a:t>The </a:t>
            </a:r>
            <a:r>
              <a:rPr lang="en-US" altLang="sr-Latn-RS" sz="2000" dirty="0">
                <a:latin typeface="Arial" charset="0"/>
                <a:cs typeface="Arial" charset="0"/>
              </a:rPr>
              <a:t>data should be delivered yearly free of charge, taking in consider deadlines prescribed by this Act and the scope and format published by the Ministry on its website </a:t>
            </a:r>
          </a:p>
          <a:p>
            <a:pPr marL="0">
              <a:spcBef>
                <a:spcPts val="600"/>
              </a:spcBef>
              <a:spcAft>
                <a:spcPts val="600"/>
              </a:spcAft>
              <a:buClr>
                <a:srgbClr val="C00000"/>
              </a:buClr>
              <a:buFont typeface="Wingdings" pitchFamily="2" charset="2"/>
              <a:buChar char="Ø"/>
            </a:pPr>
            <a:r>
              <a:rPr lang="en-US" altLang="sr-Latn-RS" sz="2000" dirty="0" smtClean="0">
                <a:latin typeface="Arial" charset="0"/>
                <a:cs typeface="Arial" charset="0"/>
              </a:rPr>
              <a:t>data </a:t>
            </a:r>
            <a:r>
              <a:rPr lang="en-US" altLang="sr-Latn-RS" sz="2000" dirty="0">
                <a:latin typeface="Arial" charset="0"/>
                <a:cs typeface="Arial" charset="0"/>
              </a:rPr>
              <a:t>required for producing this report should be delivered to the Agency by 30 June of the current year for the previous calendar </a:t>
            </a:r>
            <a:r>
              <a:rPr lang="en-US" altLang="sr-Latn-RS" sz="2000" dirty="0" smtClean="0">
                <a:latin typeface="Arial" charset="0"/>
                <a:cs typeface="Arial" charset="0"/>
              </a:rPr>
              <a:t>year</a:t>
            </a:r>
            <a:endParaRPr lang="en-US" altLang="sr-Latn-RS" sz="2000" dirty="0">
              <a:latin typeface="Arial" charset="0"/>
              <a:cs typeface="Arial" charset="0"/>
            </a:endParaRPr>
          </a:p>
          <a:p>
            <a:pPr marL="0">
              <a:spcBef>
                <a:spcPts val="600"/>
              </a:spcBef>
              <a:spcAft>
                <a:spcPts val="600"/>
              </a:spcAft>
              <a:buClr>
                <a:srgbClr val="C00000"/>
              </a:buClr>
              <a:buFont typeface="Wingdings" pitchFamily="2" charset="2"/>
              <a:buChar char="Ø"/>
            </a:pPr>
            <a:r>
              <a:rPr lang="en-US" altLang="sr-Latn-RS" sz="2000" dirty="0" smtClean="0">
                <a:latin typeface="Arial" charset="0"/>
                <a:cs typeface="Arial" charset="0"/>
              </a:rPr>
              <a:t>the </a:t>
            </a:r>
            <a:r>
              <a:rPr lang="en-US" altLang="sr-Latn-RS" sz="2000" dirty="0">
                <a:latin typeface="Arial" charset="0"/>
                <a:cs typeface="Arial" charset="0"/>
              </a:rPr>
              <a:t>above mentioned bodies are obligated to participate each year in all phases of data preparation and data submission, report review and revision carried out by the UNFCCC </a:t>
            </a:r>
            <a:r>
              <a:rPr lang="en-US" altLang="sr-Latn-RS" sz="2000" dirty="0" smtClean="0">
                <a:latin typeface="Arial" charset="0"/>
                <a:cs typeface="Arial" charset="0"/>
              </a:rPr>
              <a:t>Secretariat</a:t>
            </a:r>
            <a:endParaRPr lang="en-US" altLang="sr-Latn-RS" sz="2000" dirty="0">
              <a:latin typeface="Arial" charset="0"/>
              <a:cs typeface="Arial" charset="0"/>
            </a:endParaRPr>
          </a:p>
          <a:p>
            <a:pPr marL="0">
              <a:spcBef>
                <a:spcPts val="600"/>
              </a:spcBef>
              <a:spcAft>
                <a:spcPts val="600"/>
              </a:spcAft>
              <a:buClr>
                <a:srgbClr val="C00000"/>
              </a:buClr>
              <a:buFont typeface="Wingdings" pitchFamily="2" charset="2"/>
              <a:buChar char="Ø"/>
            </a:pPr>
            <a:endParaRPr lang="hr-HR" altLang="sr-Latn-RS" sz="2400" dirty="0">
              <a:solidFill>
                <a:srgbClr val="002060"/>
              </a:solidFill>
              <a:latin typeface="Arial" charset="0"/>
              <a:cs typeface="Arial" charset="0"/>
            </a:endParaRPr>
          </a:p>
          <a:p>
            <a:pPr algn="just">
              <a:buClr>
                <a:schemeClr val="tx1"/>
              </a:buClr>
              <a:buFont typeface="Wingdings" pitchFamily="2" charset="2"/>
              <a:buChar char="§"/>
            </a:pPr>
            <a:endParaRPr lang="vi-VN" sz="1900" dirty="0">
              <a:solidFill>
                <a:srgbClr val="006600"/>
              </a:solidFill>
              <a:latin typeface="Verdana" pitchFamily="34" charset="0"/>
              <a:ea typeface="Verdana" pitchFamily="34" charset="0"/>
              <a:cs typeface="Verdana" pitchFamily="34" charset="0"/>
            </a:endParaRPr>
          </a:p>
          <a:p>
            <a:pPr>
              <a:buClr>
                <a:schemeClr val="tx1"/>
              </a:buClr>
              <a:buFont typeface="Wingdings" pitchFamily="2" charset="2"/>
              <a:buChar char="§"/>
            </a:pPr>
            <a:endParaRPr lang="hr-HR" sz="2400" dirty="0">
              <a:solidFill>
                <a:srgbClr val="006600"/>
              </a:solidFill>
              <a:latin typeface="Verdana" pitchFamily="34" charset="0"/>
              <a:ea typeface="Verdana" pitchFamily="34" charset="0"/>
              <a:cs typeface="Verdana" pitchFamily="34" charset="0"/>
            </a:endParaRPr>
          </a:p>
        </p:txBody>
      </p:sp>
      <p:pic>
        <p:nvPicPr>
          <p:cNvPr id="5" name="Picture 2"/>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0352" y="5816520"/>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1"/>
          <p:cNvSpPr>
            <a:spLocks noGrp="1"/>
          </p:cNvSpPr>
          <p:nvPr>
            <p:ph type="title"/>
          </p:nvPr>
        </p:nvSpPr>
        <p:spPr>
          <a:xfrm>
            <a:off x="107950" y="116634"/>
            <a:ext cx="8229600" cy="659222"/>
          </a:xfrm>
        </p:spPr>
        <p:txBody>
          <a:bodyPr>
            <a:normAutofit/>
          </a:bodyPr>
          <a:lstStyle/>
          <a:p>
            <a:pPr>
              <a:defRPr/>
            </a:pPr>
            <a:r>
              <a:rPr lang="hr-HR" sz="2000" dirty="0">
                <a:solidFill>
                  <a:schemeClr val="tx1"/>
                </a:solidFill>
              </a:rPr>
              <a:t>CROATIAN LEGAL FRAMEWORK</a:t>
            </a:r>
            <a:endParaRPr lang="fr-FR" sz="2000" dirty="0">
              <a:solidFill>
                <a:schemeClr val="tx1"/>
              </a:solidFill>
            </a:endParaRPr>
          </a:p>
        </p:txBody>
      </p:sp>
    </p:spTree>
    <p:extLst>
      <p:ext uri="{BB962C8B-B14F-4D97-AF65-F5344CB8AC3E}">
        <p14:creationId xmlns:p14="http://schemas.microsoft.com/office/powerpoint/2010/main" val="4280513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egnaposto numero diapositiva 1"/>
          <p:cNvSpPr txBox="1">
            <a:spLocks noGrp="1"/>
          </p:cNvSpPr>
          <p:nvPr/>
        </p:nvSpPr>
        <p:spPr bwMode="auto">
          <a:xfrm>
            <a:off x="6553200" y="6243638"/>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1" rIns="91423" bIns="45711"/>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16242193-A89C-4751-878D-729735AFD792}" type="slidenum">
              <a:rPr lang="en-GB" sz="1400">
                <a:solidFill>
                  <a:schemeClr val="bg1"/>
                </a:solidFill>
              </a:rPr>
              <a:pPr algn="r" eaLnBrk="1" hangingPunct="1"/>
              <a:t>6</a:t>
            </a:fld>
            <a:endParaRPr lang="en-GB" sz="1400">
              <a:solidFill>
                <a:schemeClr val="bg1"/>
              </a:solidFill>
            </a:endParaRPr>
          </a:p>
        </p:txBody>
      </p:sp>
      <p:sp>
        <p:nvSpPr>
          <p:cNvPr id="8195" name="Rectangle 3"/>
          <p:cNvSpPr txBox="1">
            <a:spLocks noChangeArrowheads="1"/>
          </p:cNvSpPr>
          <p:nvPr/>
        </p:nvSpPr>
        <p:spPr bwMode="auto">
          <a:xfrm>
            <a:off x="107504" y="764704"/>
            <a:ext cx="8860693" cy="5285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Clr>
                <a:srgbClr val="C00000"/>
              </a:buClr>
              <a:buFont typeface="Wingdings" pitchFamily="2" charset="2"/>
              <a:buChar char="Ø"/>
            </a:pPr>
            <a:r>
              <a:rPr lang="hr-HR" altLang="sr-Latn-RS" sz="2000" b="1" dirty="0" smtClean="0"/>
              <a:t> </a:t>
            </a:r>
            <a:r>
              <a:rPr lang="en-US" altLang="sr-Latn-RS" sz="2000" b="1" dirty="0"/>
              <a:t>Submit national </a:t>
            </a:r>
            <a:r>
              <a:rPr lang="hr-HR" altLang="sr-Latn-RS" sz="2000" b="1" dirty="0" err="1" smtClean="0"/>
              <a:t>communication</a:t>
            </a:r>
            <a:r>
              <a:rPr lang="hr-HR" altLang="sr-Latn-RS" sz="2000" b="1" dirty="0" smtClean="0"/>
              <a:t> to </a:t>
            </a:r>
            <a:r>
              <a:rPr lang="hr-HR" altLang="sr-Latn-RS" sz="2000" b="1" dirty="0" err="1" smtClean="0"/>
              <a:t>the</a:t>
            </a:r>
            <a:r>
              <a:rPr lang="hr-HR" altLang="sr-Latn-RS" sz="2000" b="1" dirty="0" smtClean="0"/>
              <a:t> </a:t>
            </a:r>
            <a:r>
              <a:rPr lang="en-US" altLang="sr-Latn-RS" sz="2000" b="1" dirty="0" smtClean="0"/>
              <a:t>UNFCCC in </a:t>
            </a:r>
            <a:r>
              <a:rPr lang="en-US" altLang="sr-Latn-RS" sz="2000" b="1" dirty="0"/>
              <a:t>a timely manner, format and </a:t>
            </a:r>
            <a:r>
              <a:rPr lang="en-US" altLang="sr-Latn-RS" sz="2000" b="1" dirty="0" smtClean="0"/>
              <a:t>content</a:t>
            </a:r>
            <a:r>
              <a:rPr lang="hr-HR" altLang="sr-Latn-RS" sz="2000" b="1" dirty="0" smtClean="0"/>
              <a:t>:</a:t>
            </a:r>
          </a:p>
          <a:p>
            <a:pPr eaLnBrk="1" hangingPunct="1">
              <a:buClr>
                <a:srgbClr val="C00000"/>
              </a:buClr>
              <a:buFont typeface="Wingdings" pitchFamily="2" charset="2"/>
              <a:buChar char="Ø"/>
            </a:pPr>
            <a:endParaRPr lang="hr-HR" altLang="sr-Latn-RS" sz="2000" b="1" dirty="0" smtClean="0"/>
          </a:p>
          <a:p>
            <a:pPr eaLnBrk="1" hangingPunct="1">
              <a:buClr>
                <a:srgbClr val="C00000"/>
              </a:buClr>
            </a:pPr>
            <a:r>
              <a:rPr lang="hr-HR" altLang="sr-Latn-RS" sz="2000" dirty="0"/>
              <a:t> </a:t>
            </a:r>
            <a:r>
              <a:rPr lang="hr-HR" altLang="sr-Latn-RS" sz="2000" dirty="0" smtClean="0"/>
              <a:t>- 2001</a:t>
            </a:r>
            <a:r>
              <a:rPr lang="hr-HR" altLang="sr-Latn-RS" sz="2000" dirty="0"/>
              <a:t>. - </a:t>
            </a:r>
            <a:r>
              <a:rPr lang="en-US" altLang="sr-Latn-RS" sz="2000" dirty="0"/>
              <a:t>The First National Communication of the Republic of Croatia to the United Nations Framework Convention on Climate Change (UNFCCC</a:t>
            </a:r>
            <a:r>
              <a:rPr lang="en-US" altLang="sr-Latn-RS" sz="2000" dirty="0" smtClean="0"/>
              <a:t>)</a:t>
            </a:r>
            <a:endParaRPr lang="hr-HR" altLang="sr-Latn-RS" sz="2000" dirty="0" smtClean="0"/>
          </a:p>
          <a:p>
            <a:pPr eaLnBrk="1" hangingPunct="1">
              <a:buClr>
                <a:srgbClr val="C00000"/>
              </a:buClr>
            </a:pPr>
            <a:r>
              <a:rPr lang="en-US" altLang="sr-Latn-RS" sz="2000" dirty="0" smtClean="0"/>
              <a:t> </a:t>
            </a:r>
            <a:r>
              <a:rPr lang="hr-HR" altLang="sr-Latn-RS" sz="2000" dirty="0" smtClean="0"/>
              <a:t>  </a:t>
            </a:r>
          </a:p>
          <a:p>
            <a:pPr eaLnBrk="1" hangingPunct="1">
              <a:buClr>
                <a:srgbClr val="C00000"/>
              </a:buClr>
            </a:pPr>
            <a:r>
              <a:rPr lang="hr-HR" altLang="sr-Latn-RS" sz="2000" dirty="0" smtClean="0"/>
              <a:t> - 2007</a:t>
            </a:r>
            <a:r>
              <a:rPr lang="hr-HR" altLang="sr-Latn-RS" sz="2000" dirty="0"/>
              <a:t>. - </a:t>
            </a:r>
            <a:r>
              <a:rPr lang="en-US" altLang="sr-Latn-RS" sz="2000" dirty="0"/>
              <a:t>Second, Third and Fourth National Communication of the Republic of Croatia under the United Nations Framework Convention on Climate </a:t>
            </a:r>
            <a:endParaRPr lang="hr-HR" altLang="sr-Latn-RS" sz="2000" dirty="0" smtClean="0"/>
          </a:p>
          <a:p>
            <a:pPr eaLnBrk="1" hangingPunct="1">
              <a:buClr>
                <a:srgbClr val="C00000"/>
              </a:buClr>
            </a:pPr>
            <a:r>
              <a:rPr lang="en-US" altLang="sr-Latn-RS" sz="2000" dirty="0" smtClean="0"/>
              <a:t>Change </a:t>
            </a:r>
            <a:r>
              <a:rPr lang="hr-HR" altLang="sr-Latn-RS" sz="2000" dirty="0" smtClean="0"/>
              <a:t>(UNFCCC)</a:t>
            </a:r>
          </a:p>
          <a:p>
            <a:pPr eaLnBrk="1" hangingPunct="1">
              <a:buClr>
                <a:srgbClr val="C00000"/>
              </a:buClr>
            </a:pPr>
            <a:endParaRPr lang="hr-HR" altLang="sr-Latn-RS" sz="2000" dirty="0" smtClean="0"/>
          </a:p>
          <a:p>
            <a:pPr eaLnBrk="1" hangingPunct="1">
              <a:buClr>
                <a:srgbClr val="C00000"/>
              </a:buClr>
            </a:pPr>
            <a:r>
              <a:rPr lang="hr-HR" altLang="sr-Latn-RS" sz="2000" dirty="0"/>
              <a:t> </a:t>
            </a:r>
            <a:r>
              <a:rPr lang="hr-HR" altLang="sr-Latn-RS" sz="2000" dirty="0" smtClean="0"/>
              <a:t>- 2010</a:t>
            </a:r>
            <a:r>
              <a:rPr lang="hr-HR" altLang="sr-Latn-RS" sz="2000" dirty="0"/>
              <a:t>. </a:t>
            </a:r>
            <a:r>
              <a:rPr lang="hr-HR" altLang="sr-Latn-RS" sz="2000" dirty="0" smtClean="0"/>
              <a:t>– </a:t>
            </a:r>
            <a:r>
              <a:rPr lang="en-US" altLang="sr-Latn-RS" sz="2000" dirty="0"/>
              <a:t>Fifth National Communication of the Republic of Croatia under the United Nation Framework Convention on the Climate Change </a:t>
            </a:r>
            <a:r>
              <a:rPr lang="hr-HR" altLang="sr-Latn-RS" sz="2000" dirty="0" smtClean="0"/>
              <a:t>(UNFCCC)</a:t>
            </a:r>
          </a:p>
          <a:p>
            <a:pPr eaLnBrk="1" hangingPunct="1">
              <a:buClr>
                <a:srgbClr val="C00000"/>
              </a:buClr>
            </a:pPr>
            <a:endParaRPr lang="hr-HR" altLang="sr-Latn-RS" sz="2000" dirty="0" smtClean="0"/>
          </a:p>
          <a:p>
            <a:pPr eaLnBrk="1" hangingPunct="1">
              <a:buClr>
                <a:srgbClr val="C00000"/>
              </a:buClr>
            </a:pPr>
            <a:r>
              <a:rPr lang="hr-HR" altLang="sr-Latn-RS" sz="2000" dirty="0" smtClean="0"/>
              <a:t> -  2014. – </a:t>
            </a:r>
            <a:r>
              <a:rPr lang="hr-HR" altLang="sr-Latn-RS" sz="2000" dirty="0" err="1" smtClean="0"/>
              <a:t>Sixth</a:t>
            </a:r>
            <a:r>
              <a:rPr lang="hr-HR" altLang="sr-Latn-RS" sz="2000" dirty="0" smtClean="0"/>
              <a:t> National </a:t>
            </a:r>
            <a:r>
              <a:rPr lang="hr-HR" altLang="sr-Latn-RS" sz="2000" dirty="0" err="1" smtClean="0"/>
              <a:t>Communication</a:t>
            </a:r>
            <a:r>
              <a:rPr lang="hr-HR" altLang="sr-Latn-RS" sz="2000" dirty="0" smtClean="0"/>
              <a:t> </a:t>
            </a:r>
            <a:r>
              <a:rPr lang="hr-HR" altLang="sr-Latn-RS" sz="2000" dirty="0" err="1" smtClean="0"/>
              <a:t>of</a:t>
            </a:r>
            <a:r>
              <a:rPr lang="hr-HR" altLang="sr-Latn-RS" sz="2000" dirty="0" smtClean="0"/>
              <a:t> </a:t>
            </a:r>
            <a:r>
              <a:rPr lang="hr-HR" altLang="sr-Latn-RS" sz="2000" dirty="0" err="1" smtClean="0"/>
              <a:t>the</a:t>
            </a:r>
            <a:r>
              <a:rPr lang="hr-HR" altLang="sr-Latn-RS" sz="2000" dirty="0" smtClean="0"/>
              <a:t> </a:t>
            </a:r>
            <a:r>
              <a:rPr lang="hr-HR" altLang="sr-Latn-RS" sz="2000" dirty="0" err="1" smtClean="0"/>
              <a:t>Republic</a:t>
            </a:r>
            <a:r>
              <a:rPr lang="hr-HR" altLang="sr-Latn-RS" sz="2000" dirty="0" smtClean="0"/>
              <a:t> </a:t>
            </a:r>
            <a:r>
              <a:rPr lang="hr-HR" altLang="sr-Latn-RS" sz="2000" dirty="0" err="1" smtClean="0"/>
              <a:t>of</a:t>
            </a:r>
            <a:r>
              <a:rPr lang="hr-HR" altLang="sr-Latn-RS" sz="2000" dirty="0" smtClean="0"/>
              <a:t> Croatia </a:t>
            </a:r>
            <a:r>
              <a:rPr lang="hr-HR" altLang="sr-Latn-RS" sz="2000" dirty="0" err="1" smtClean="0"/>
              <a:t>under</a:t>
            </a:r>
            <a:r>
              <a:rPr lang="hr-HR" altLang="sr-Latn-RS" sz="2000" dirty="0" smtClean="0"/>
              <a:t> </a:t>
            </a:r>
            <a:r>
              <a:rPr lang="hr-HR" altLang="sr-Latn-RS" sz="2000" dirty="0" err="1" smtClean="0"/>
              <a:t>the</a:t>
            </a:r>
            <a:r>
              <a:rPr lang="hr-HR" altLang="sr-Latn-RS" sz="2000" dirty="0" smtClean="0"/>
              <a:t> United </a:t>
            </a:r>
            <a:r>
              <a:rPr lang="hr-HR" altLang="sr-Latn-RS" sz="2000" dirty="0" err="1" smtClean="0"/>
              <a:t>Nation</a:t>
            </a:r>
            <a:r>
              <a:rPr lang="hr-HR" altLang="sr-Latn-RS" sz="2000" dirty="0" smtClean="0"/>
              <a:t> Framework </a:t>
            </a:r>
            <a:r>
              <a:rPr lang="hr-HR" altLang="sr-Latn-RS" sz="2000" dirty="0" err="1" smtClean="0"/>
              <a:t>Convention</a:t>
            </a:r>
            <a:r>
              <a:rPr lang="hr-HR" altLang="sr-Latn-RS" sz="2000" dirty="0" smtClean="0"/>
              <a:t> on </a:t>
            </a:r>
            <a:r>
              <a:rPr lang="hr-HR" altLang="sr-Latn-RS" sz="2000" dirty="0" err="1" smtClean="0"/>
              <a:t>the</a:t>
            </a:r>
            <a:r>
              <a:rPr lang="hr-HR" altLang="sr-Latn-RS" sz="2000" dirty="0" smtClean="0"/>
              <a:t> </a:t>
            </a:r>
            <a:r>
              <a:rPr lang="hr-HR" altLang="sr-Latn-RS" sz="2000" dirty="0" err="1" smtClean="0"/>
              <a:t>Climate</a:t>
            </a:r>
            <a:r>
              <a:rPr lang="hr-HR" altLang="sr-Latn-RS" sz="2000" dirty="0" smtClean="0"/>
              <a:t> </a:t>
            </a:r>
            <a:r>
              <a:rPr lang="hr-HR" altLang="sr-Latn-RS" sz="2000" dirty="0" err="1" smtClean="0"/>
              <a:t>Change</a:t>
            </a:r>
            <a:r>
              <a:rPr lang="hr-HR" altLang="sr-Latn-RS" sz="2000" dirty="0" smtClean="0"/>
              <a:t> (UNFCCC)</a:t>
            </a:r>
          </a:p>
          <a:p>
            <a:pPr eaLnBrk="1" hangingPunct="1">
              <a:buClr>
                <a:srgbClr val="C00000"/>
              </a:buClr>
              <a:buFont typeface="Wingdings" pitchFamily="2" charset="2"/>
              <a:buChar char="Ø"/>
            </a:pPr>
            <a:endParaRPr lang="hr-HR" altLang="sr-Latn-RS" sz="2000" dirty="0"/>
          </a:p>
          <a:p>
            <a:pPr marL="342900" indent="-342900">
              <a:buClr>
                <a:srgbClr val="C00000"/>
              </a:buClr>
              <a:buFont typeface="Wingdings" pitchFamily="2" charset="2"/>
              <a:buChar char="Ø"/>
              <a:defRPr/>
            </a:pPr>
            <a:endParaRPr lang="hr-HR" sz="2000" dirty="0"/>
          </a:p>
          <a:p>
            <a:pPr eaLnBrk="1" hangingPunct="1">
              <a:buClr>
                <a:srgbClr val="C00000"/>
              </a:buClr>
              <a:buFont typeface="Wingdings" pitchFamily="2" charset="2"/>
              <a:buChar char="Ø"/>
            </a:pPr>
            <a:endParaRPr lang="en-US" altLang="sr-Latn-RS" sz="2000" dirty="0">
              <a:solidFill>
                <a:srgbClr val="002060"/>
              </a:solidFill>
            </a:endParaRPr>
          </a:p>
        </p:txBody>
      </p:sp>
      <p:sp>
        <p:nvSpPr>
          <p:cNvPr id="8196" name="Rectangle 4"/>
          <p:cNvSpPr>
            <a:spLocks noChangeArrowheads="1"/>
          </p:cNvSpPr>
          <p:nvPr/>
        </p:nvSpPr>
        <p:spPr bwMode="auto">
          <a:xfrm>
            <a:off x="107504" y="116633"/>
            <a:ext cx="8229600"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0"/>
              </a:spcBef>
            </a:pPr>
            <a:endParaRPr lang="en-GB" sz="2500" b="1" dirty="0">
              <a:solidFill>
                <a:schemeClr val="bg1">
                  <a:lumMod val="50000"/>
                </a:schemeClr>
              </a:solidFill>
              <a:latin typeface="+mj-lt"/>
              <a:ea typeface="+mj-ea"/>
              <a:cs typeface="+mj-cs"/>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2122" y="5749925"/>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Pravokutnik 1"/>
          <p:cNvSpPr/>
          <p:nvPr/>
        </p:nvSpPr>
        <p:spPr>
          <a:xfrm>
            <a:off x="107505" y="132857"/>
            <a:ext cx="8860692" cy="400110"/>
          </a:xfrm>
          <a:prstGeom prst="rect">
            <a:avLst/>
          </a:prstGeom>
        </p:spPr>
        <p:txBody>
          <a:bodyPr wrap="square">
            <a:spAutoFit/>
          </a:bodyPr>
          <a:lstStyle/>
          <a:p>
            <a:r>
              <a:rPr lang="hr-HR" altLang="sr-Latn-RS" sz="2000" b="1" dirty="0" smtClean="0"/>
              <a:t>OBLIGATION OF THE REPUBLIC OF CROATIA TO THE UNFCCC, KP AND EU</a:t>
            </a:r>
            <a:endParaRPr lang="en-US" altLang="sr-Latn-RS" sz="2000" b="1" dirty="0"/>
          </a:p>
        </p:txBody>
      </p:sp>
    </p:spTree>
    <p:extLst>
      <p:ext uri="{BB962C8B-B14F-4D97-AF65-F5344CB8AC3E}">
        <p14:creationId xmlns:p14="http://schemas.microsoft.com/office/powerpoint/2010/main" val="2902268404"/>
      </p:ext>
    </p:extLst>
  </p:cSld>
  <p:clrMapOvr>
    <a:masterClrMapping/>
  </p:clrMapOvr>
  <p:transition spd="med" advClick="0" advTm="5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07504" y="116632"/>
            <a:ext cx="9144000" cy="762000"/>
          </a:xfrm>
        </p:spPr>
        <p:txBody>
          <a:bodyPr>
            <a:noAutofit/>
          </a:bodyPr>
          <a:lstStyle/>
          <a:p>
            <a:pPr>
              <a:defRPr/>
            </a:pPr>
            <a:r>
              <a:rPr lang="en-US" sz="2000" dirty="0">
                <a:solidFill>
                  <a:schemeClr val="tx1"/>
                </a:solidFill>
              </a:rPr>
              <a:t>OBLIGATION OF THE REPUBLIC OF CROATIA TO THE </a:t>
            </a:r>
            <a:r>
              <a:rPr lang="en-US" sz="2000" dirty="0" smtClean="0">
                <a:solidFill>
                  <a:schemeClr val="tx1"/>
                </a:solidFill>
              </a:rPr>
              <a:t>UNFCCC</a:t>
            </a:r>
            <a:r>
              <a:rPr lang="hr-HR" sz="2000" dirty="0" smtClean="0">
                <a:solidFill>
                  <a:schemeClr val="tx1"/>
                </a:solidFill>
              </a:rPr>
              <a:t>, </a:t>
            </a:r>
            <a:r>
              <a:rPr lang="en-US" sz="2000" dirty="0" smtClean="0">
                <a:solidFill>
                  <a:schemeClr val="tx1"/>
                </a:solidFill>
              </a:rPr>
              <a:t>KP</a:t>
            </a:r>
            <a:r>
              <a:rPr lang="hr-HR" sz="2000" dirty="0" smtClean="0">
                <a:solidFill>
                  <a:schemeClr val="tx1"/>
                </a:solidFill>
              </a:rPr>
              <a:t> AND EU </a:t>
            </a:r>
            <a:r>
              <a:rPr lang="en-US" sz="2000" dirty="0">
                <a:solidFill>
                  <a:schemeClr val="tx1"/>
                </a:solidFill>
              </a:rPr>
              <a:t/>
            </a:r>
            <a:br>
              <a:rPr lang="en-US" sz="2000" dirty="0">
                <a:solidFill>
                  <a:schemeClr val="tx1"/>
                </a:solidFill>
              </a:rPr>
            </a:br>
            <a:r>
              <a:rPr lang="hr-HR" sz="2000" dirty="0">
                <a:solidFill>
                  <a:schemeClr val="tx1"/>
                </a:solidFill>
              </a:rPr>
              <a:t/>
            </a:r>
            <a:br>
              <a:rPr lang="hr-HR" sz="2000" dirty="0">
                <a:solidFill>
                  <a:schemeClr val="tx1"/>
                </a:solidFill>
              </a:rPr>
            </a:br>
            <a:endParaRPr lang="hr-HR" sz="2000" dirty="0">
              <a:solidFill>
                <a:schemeClr val="tx1"/>
              </a:solidFill>
            </a:endParaRPr>
          </a:p>
        </p:txBody>
      </p:sp>
      <p:sp>
        <p:nvSpPr>
          <p:cNvPr id="10243" name="Rectangle 3"/>
          <p:cNvSpPr>
            <a:spLocks noGrp="1" noChangeArrowheads="1"/>
          </p:cNvSpPr>
          <p:nvPr>
            <p:ph type="body" idx="1"/>
          </p:nvPr>
        </p:nvSpPr>
        <p:spPr>
          <a:xfrm>
            <a:off x="107504" y="950913"/>
            <a:ext cx="8784976" cy="5526088"/>
          </a:xfrm>
        </p:spPr>
        <p:txBody>
          <a:bodyPr>
            <a:noAutofit/>
          </a:bodyPr>
          <a:lstStyle/>
          <a:p>
            <a:pPr>
              <a:buClr>
                <a:srgbClr val="C00000"/>
              </a:buClr>
              <a:buFont typeface="Wingdings" pitchFamily="2" charset="2"/>
              <a:buChar char="Ø"/>
            </a:pPr>
            <a:r>
              <a:rPr lang="en-US" altLang="sr-Latn-RS" sz="2000" b="1" dirty="0">
                <a:latin typeface="Arial" panose="020B0604020202020204" pitchFamily="34" charset="0"/>
                <a:cs typeface="Arial" panose="020B0604020202020204" pitchFamily="34" charset="0"/>
              </a:rPr>
              <a:t>Submit </a:t>
            </a:r>
            <a:r>
              <a:rPr lang="hr-HR" altLang="sr-Latn-RS" sz="2000" b="1" dirty="0" smtClean="0">
                <a:latin typeface="Arial" panose="020B0604020202020204" pitchFamily="34" charset="0"/>
                <a:cs typeface="Arial" panose="020B0604020202020204" pitchFamily="34" charset="0"/>
              </a:rPr>
              <a:t>(</a:t>
            </a:r>
            <a:r>
              <a:rPr lang="hr-HR" altLang="sr-Latn-RS" sz="2000" b="1" dirty="0" err="1" smtClean="0">
                <a:latin typeface="Arial" panose="020B0604020202020204" pitchFamily="34" charset="0"/>
                <a:cs typeface="Arial" panose="020B0604020202020204" pitchFamily="34" charset="0"/>
              </a:rPr>
              <a:t>every</a:t>
            </a:r>
            <a:r>
              <a:rPr lang="hr-HR" altLang="sr-Latn-RS" sz="2000" b="1" dirty="0" smtClean="0">
                <a:latin typeface="Arial" panose="020B0604020202020204" pitchFamily="34" charset="0"/>
                <a:cs typeface="Arial" panose="020B0604020202020204" pitchFamily="34" charset="0"/>
              </a:rPr>
              <a:t> </a:t>
            </a:r>
            <a:r>
              <a:rPr lang="hr-HR" altLang="sr-Latn-RS" sz="2000" b="1" dirty="0" err="1" smtClean="0">
                <a:latin typeface="Arial" panose="020B0604020202020204" pitchFamily="34" charset="0"/>
                <a:cs typeface="Arial" panose="020B0604020202020204" pitchFamily="34" charset="0"/>
              </a:rPr>
              <a:t>year</a:t>
            </a:r>
            <a:r>
              <a:rPr lang="hr-HR" altLang="sr-Latn-RS" sz="2000" b="1" dirty="0" smtClean="0">
                <a:latin typeface="Arial" panose="020B0604020202020204" pitchFamily="34" charset="0"/>
                <a:cs typeface="Arial" panose="020B0604020202020204" pitchFamily="34" charset="0"/>
              </a:rPr>
              <a:t>)</a:t>
            </a:r>
            <a:r>
              <a:rPr lang="hr-HR" altLang="sr-Latn-RS" sz="2000" b="1" dirty="0">
                <a:latin typeface="Arial" panose="020B0604020202020204" pitchFamily="34" charset="0"/>
                <a:cs typeface="Arial" panose="020B0604020202020204" pitchFamily="34" charset="0"/>
              </a:rPr>
              <a:t> </a:t>
            </a:r>
            <a:r>
              <a:rPr lang="en-US" altLang="sr-Latn-RS" sz="2000" b="1" dirty="0" smtClean="0">
                <a:latin typeface="Arial" panose="020B0604020202020204" pitchFamily="34" charset="0"/>
                <a:cs typeface="Arial" panose="020B0604020202020204" pitchFamily="34" charset="0"/>
              </a:rPr>
              <a:t>National </a:t>
            </a:r>
            <a:r>
              <a:rPr lang="en-US" altLang="sr-Latn-RS" sz="2000" b="1" dirty="0">
                <a:latin typeface="Arial" panose="020B0604020202020204" pitchFamily="34" charset="0"/>
                <a:cs typeface="Arial" panose="020B0604020202020204" pitchFamily="34" charset="0"/>
              </a:rPr>
              <a:t>inventory report to the UNFCCC, last one was submitted in 2013 (for the period from 1990 to 2011</a:t>
            </a:r>
            <a:r>
              <a:rPr lang="en-US" altLang="sr-Latn-RS" sz="2000" b="1" dirty="0" smtClean="0">
                <a:latin typeface="Arial" panose="020B0604020202020204" pitchFamily="34" charset="0"/>
                <a:cs typeface="Arial" panose="020B0604020202020204" pitchFamily="34" charset="0"/>
              </a:rPr>
              <a:t>)</a:t>
            </a:r>
            <a:r>
              <a:rPr lang="hr-HR" altLang="sr-Latn-RS" sz="2000" b="1" dirty="0" smtClean="0">
                <a:latin typeface="Arial" panose="020B0604020202020204" pitchFamily="34" charset="0"/>
                <a:cs typeface="Arial" panose="020B0604020202020204" pitchFamily="34" charset="0"/>
              </a:rPr>
              <a:t> </a:t>
            </a:r>
            <a:r>
              <a:rPr lang="hr-HR" altLang="sr-Latn-RS" sz="2000" b="1" dirty="0" err="1" smtClean="0">
                <a:latin typeface="Arial" panose="020B0604020202020204" pitchFamily="34" charset="0"/>
                <a:cs typeface="Arial" panose="020B0604020202020204" pitchFamily="34" charset="0"/>
              </a:rPr>
              <a:t>and</a:t>
            </a:r>
            <a:r>
              <a:rPr lang="hr-HR" altLang="sr-Latn-RS" sz="2000" b="1" dirty="0" smtClean="0">
                <a:latin typeface="Arial" panose="020B0604020202020204" pitchFamily="34" charset="0"/>
                <a:cs typeface="Arial" panose="020B0604020202020204" pitchFamily="34" charset="0"/>
              </a:rPr>
              <a:t> </a:t>
            </a:r>
            <a:r>
              <a:rPr lang="hr-HR" altLang="sr-Latn-RS" sz="2000" b="1" dirty="0" err="1" smtClean="0">
                <a:latin typeface="Arial" panose="020B0604020202020204" pitchFamily="34" charset="0"/>
                <a:cs typeface="Arial" panose="020B0604020202020204" pitchFamily="34" charset="0"/>
              </a:rPr>
              <a:t>also</a:t>
            </a:r>
            <a:r>
              <a:rPr lang="hr-HR" altLang="sr-Latn-RS" sz="2000" b="1" dirty="0" smtClean="0">
                <a:latin typeface="Arial" panose="020B0604020202020204" pitchFamily="34" charset="0"/>
                <a:cs typeface="Arial" panose="020B0604020202020204" pitchFamily="34" charset="0"/>
              </a:rPr>
              <a:t> </a:t>
            </a:r>
            <a:r>
              <a:rPr lang="hr-HR" altLang="sr-Latn-RS" sz="2000" b="1" dirty="0" err="1" smtClean="0">
                <a:latin typeface="Arial" panose="020B0604020202020204" pitchFamily="34" charset="0"/>
                <a:cs typeface="Arial" panose="020B0604020202020204" pitchFamily="34" charset="0"/>
              </a:rPr>
              <a:t>from</a:t>
            </a:r>
            <a:r>
              <a:rPr lang="hr-HR" altLang="sr-Latn-RS" sz="2000" b="1" dirty="0" smtClean="0">
                <a:latin typeface="Arial" panose="020B0604020202020204" pitchFamily="34" charset="0"/>
                <a:cs typeface="Arial" panose="020B0604020202020204" pitchFamily="34" charset="0"/>
              </a:rPr>
              <a:t> </a:t>
            </a:r>
            <a:r>
              <a:rPr lang="hr-HR" altLang="sr-Latn-RS" sz="2000" b="1" dirty="0" err="1" smtClean="0">
                <a:latin typeface="Arial" panose="020B0604020202020204" pitchFamily="34" charset="0"/>
                <a:cs typeface="Arial" panose="020B0604020202020204" pitchFamily="34" charset="0"/>
              </a:rPr>
              <a:t>this</a:t>
            </a:r>
            <a:r>
              <a:rPr lang="hr-HR" altLang="sr-Latn-RS" sz="2000" b="1" dirty="0" smtClean="0">
                <a:latin typeface="Arial" panose="020B0604020202020204" pitchFamily="34" charset="0"/>
                <a:cs typeface="Arial" panose="020B0604020202020204" pitchFamily="34" charset="0"/>
              </a:rPr>
              <a:t> </a:t>
            </a:r>
            <a:r>
              <a:rPr lang="hr-HR" altLang="sr-Latn-RS" sz="2000" b="1" dirty="0" err="1" smtClean="0">
                <a:latin typeface="Arial" panose="020B0604020202020204" pitchFamily="34" charset="0"/>
                <a:cs typeface="Arial" panose="020B0604020202020204" pitchFamily="34" charset="0"/>
              </a:rPr>
              <a:t>year</a:t>
            </a:r>
            <a:r>
              <a:rPr lang="hr-HR" altLang="sr-Latn-RS" sz="2000" b="1" dirty="0" smtClean="0">
                <a:latin typeface="Arial" panose="020B0604020202020204" pitchFamily="34" charset="0"/>
                <a:cs typeface="Arial" panose="020B0604020202020204" pitchFamily="34" charset="0"/>
              </a:rPr>
              <a:t> to </a:t>
            </a:r>
            <a:r>
              <a:rPr lang="hr-HR" altLang="sr-Latn-RS" sz="2000" b="1" dirty="0" err="1" smtClean="0">
                <a:latin typeface="Arial" panose="020B0604020202020204" pitchFamily="34" charset="0"/>
                <a:cs typeface="Arial" panose="020B0604020202020204" pitchFamily="34" charset="0"/>
              </a:rPr>
              <a:t>the</a:t>
            </a:r>
            <a:r>
              <a:rPr lang="hr-HR" altLang="sr-Latn-RS" sz="2000" b="1" dirty="0" smtClean="0">
                <a:latin typeface="Arial" panose="020B0604020202020204" pitchFamily="34" charset="0"/>
                <a:cs typeface="Arial" panose="020B0604020202020204" pitchFamily="34" charset="0"/>
              </a:rPr>
              <a:t> EU</a:t>
            </a:r>
          </a:p>
          <a:p>
            <a:pPr>
              <a:buClr>
                <a:srgbClr val="C00000"/>
              </a:buClr>
              <a:buFont typeface="Wingdings" pitchFamily="2" charset="2"/>
              <a:buChar char="Ø"/>
            </a:pPr>
            <a:endParaRPr lang="en-US" altLang="sr-Latn-RS" sz="2000" b="1" dirty="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2000" dirty="0">
                <a:latin typeface="Arial" panose="020B0604020202020204" pitchFamily="34" charset="0"/>
                <a:cs typeface="Arial" panose="020B0604020202020204" pitchFamily="34" charset="0"/>
              </a:rPr>
              <a:t>On 15 January </a:t>
            </a:r>
            <a:r>
              <a:rPr lang="en-US" altLang="sr-Latn-RS" sz="2000" dirty="0" smtClean="0">
                <a:latin typeface="Arial" panose="020B0604020202020204" pitchFamily="34" charset="0"/>
                <a:cs typeface="Arial" panose="020B0604020202020204" pitchFamily="34" charset="0"/>
              </a:rPr>
              <a:t>2014 </a:t>
            </a:r>
            <a:r>
              <a:rPr lang="en-US" altLang="sr-Latn-RS" sz="2000" dirty="0">
                <a:latin typeface="Arial" panose="020B0604020202020204" pitchFamily="34" charset="0"/>
                <a:cs typeface="Arial" panose="020B0604020202020204" pitchFamily="34" charset="0"/>
              </a:rPr>
              <a:t>we submit our CRF tables to the European commission </a:t>
            </a: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a:buClr>
                <a:srgbClr val="C00000"/>
              </a:buClr>
              <a:buFont typeface="Wingdings" pitchFamily="2" charset="2"/>
              <a:buChar char="Ø"/>
            </a:pPr>
            <a:r>
              <a:rPr lang="hr-HR" altLang="sr-Latn-RS" sz="2000" dirty="0" err="1" smtClean="0">
                <a:latin typeface="Arial" panose="020B0604020202020204" pitchFamily="34" charset="0"/>
                <a:cs typeface="Arial" panose="020B0604020202020204" pitchFamily="34" charset="0"/>
              </a:rPr>
              <a:t>Biennial</a:t>
            </a:r>
            <a:r>
              <a:rPr lang="hr-HR" altLang="sr-Latn-RS" sz="2000" dirty="0" smtClean="0">
                <a:latin typeface="Arial" panose="020B0604020202020204" pitchFamily="34" charset="0"/>
                <a:cs typeface="Arial" panose="020B0604020202020204" pitchFamily="34" charset="0"/>
              </a:rPr>
              <a:t> </a:t>
            </a:r>
            <a:r>
              <a:rPr lang="hr-HR" altLang="sr-Latn-RS" sz="2000" dirty="0" err="1" smtClean="0">
                <a:latin typeface="Arial" panose="020B0604020202020204" pitchFamily="34" charset="0"/>
                <a:cs typeface="Arial" panose="020B0604020202020204" pitchFamily="34" charset="0"/>
              </a:rPr>
              <a:t>report</a:t>
            </a:r>
            <a:r>
              <a:rPr lang="hr-HR" altLang="sr-Latn-RS" sz="2000" dirty="0">
                <a:latin typeface="Arial" panose="020B0604020202020204" pitchFamily="34" charset="0"/>
                <a:cs typeface="Arial" panose="020B0604020202020204" pitchFamily="34" charset="0"/>
              </a:rPr>
              <a:t> (</a:t>
            </a:r>
            <a:r>
              <a:rPr lang="hr-HR" altLang="sr-Latn-RS" sz="2000" dirty="0" err="1">
                <a:latin typeface="Arial" panose="020B0604020202020204" pitchFamily="34" charset="0"/>
                <a:cs typeface="Arial" panose="020B0604020202020204" pitchFamily="34" charset="0"/>
              </a:rPr>
              <a:t>Decision</a:t>
            </a:r>
            <a:r>
              <a:rPr lang="hr-HR" altLang="sr-Latn-RS" sz="2000" dirty="0">
                <a:latin typeface="Arial" panose="020B0604020202020204" pitchFamily="34" charset="0"/>
                <a:cs typeface="Arial" panose="020B0604020202020204" pitchFamily="34" charset="0"/>
              </a:rPr>
              <a:t> </a:t>
            </a:r>
            <a:r>
              <a:rPr lang="hr-HR" altLang="sr-Latn-RS" sz="2000" dirty="0" smtClean="0">
                <a:latin typeface="Arial" panose="020B0604020202020204" pitchFamily="34" charset="0"/>
                <a:cs typeface="Arial" panose="020B0604020202020204" pitchFamily="34" charset="0"/>
              </a:rPr>
              <a:t>2/CP.17)</a:t>
            </a:r>
            <a:r>
              <a:rPr lang="en-US" sz="2000" dirty="0">
                <a:latin typeface="Arial" panose="020B0604020202020204" pitchFamily="34" charset="0"/>
                <a:ea typeface="Verdana" pitchFamily="34" charset="0"/>
                <a:cs typeface="Arial" panose="020B0604020202020204" pitchFamily="34" charset="0"/>
              </a:rPr>
              <a:t> </a:t>
            </a:r>
            <a:r>
              <a:rPr lang="hr-HR" sz="2000" dirty="0" err="1" smtClean="0">
                <a:latin typeface="Arial" panose="020B0604020202020204" pitchFamily="34" charset="0"/>
                <a:ea typeface="Verdana" pitchFamily="34" charset="0"/>
                <a:cs typeface="Arial" panose="020B0604020202020204" pitchFamily="34" charset="0"/>
              </a:rPr>
              <a:t>from</a:t>
            </a:r>
            <a:r>
              <a:rPr lang="hr-HR" sz="2000" dirty="0" smtClean="0">
                <a:latin typeface="Arial" panose="020B0604020202020204" pitchFamily="34" charset="0"/>
                <a:ea typeface="Verdana" pitchFamily="34" charset="0"/>
                <a:cs typeface="Arial" panose="020B0604020202020204" pitchFamily="34" charset="0"/>
              </a:rPr>
              <a:t> 2014 </a:t>
            </a:r>
            <a:r>
              <a:rPr lang="hr-HR" sz="2000" dirty="0" err="1" smtClean="0">
                <a:latin typeface="Arial" panose="020B0604020202020204" pitchFamily="34" charset="0"/>
                <a:ea typeface="Verdana" pitchFamily="34" charset="0"/>
                <a:cs typeface="Arial" panose="020B0604020202020204" pitchFamily="34" charset="0"/>
              </a:rPr>
              <a:t>every</a:t>
            </a:r>
            <a:r>
              <a:rPr lang="hr-HR" sz="2000" dirty="0" smtClean="0">
                <a:latin typeface="Arial" panose="020B0604020202020204" pitchFamily="34" charset="0"/>
                <a:ea typeface="Verdana" pitchFamily="34" charset="0"/>
                <a:cs typeface="Arial" panose="020B0604020202020204" pitchFamily="34" charset="0"/>
              </a:rPr>
              <a:t> </a:t>
            </a:r>
            <a:r>
              <a:rPr lang="hr-HR" sz="2000" dirty="0" err="1" smtClean="0">
                <a:latin typeface="Arial" panose="020B0604020202020204" pitchFamily="34" charset="0"/>
                <a:ea typeface="Verdana" pitchFamily="34" charset="0"/>
                <a:cs typeface="Arial" panose="020B0604020202020204" pitchFamily="34" charset="0"/>
              </a:rPr>
              <a:t>two</a:t>
            </a:r>
            <a:r>
              <a:rPr lang="hr-HR" sz="2000" dirty="0" smtClean="0">
                <a:latin typeface="Arial" panose="020B0604020202020204" pitchFamily="34" charset="0"/>
                <a:ea typeface="Verdana" pitchFamily="34" charset="0"/>
                <a:cs typeface="Arial" panose="020B0604020202020204" pitchFamily="34" charset="0"/>
              </a:rPr>
              <a:t> </a:t>
            </a:r>
            <a:r>
              <a:rPr lang="hr-HR" sz="2000" dirty="0" err="1" smtClean="0">
                <a:latin typeface="Arial" panose="020B0604020202020204" pitchFamily="34" charset="0"/>
                <a:ea typeface="Verdana" pitchFamily="34" charset="0"/>
                <a:cs typeface="Arial" panose="020B0604020202020204" pitchFamily="34" charset="0"/>
              </a:rPr>
              <a:t>years</a:t>
            </a:r>
            <a:endParaRPr lang="hr-HR" sz="2000" dirty="0" smtClean="0">
              <a:latin typeface="Arial" panose="020B0604020202020204" pitchFamily="34" charset="0"/>
              <a:ea typeface="Verdana" pitchFamily="34" charset="0"/>
              <a:cs typeface="Arial" panose="020B0604020202020204" pitchFamily="34" charset="0"/>
            </a:endParaRPr>
          </a:p>
          <a:p>
            <a:pPr>
              <a:buClr>
                <a:srgbClr val="C00000"/>
              </a:buClr>
              <a:buFont typeface="Wingdings" pitchFamily="2" charset="2"/>
              <a:buChar char="Ø"/>
            </a:pPr>
            <a:endParaRPr lang="hr-HR" sz="2000" dirty="0">
              <a:latin typeface="Arial" panose="020B0604020202020204" pitchFamily="34" charset="0"/>
              <a:ea typeface="Verdana" pitchFamily="34" charset="0"/>
              <a:cs typeface="Arial" panose="020B0604020202020204" pitchFamily="34" charset="0"/>
            </a:endParaRPr>
          </a:p>
          <a:p>
            <a:pPr>
              <a:buClr>
                <a:srgbClr val="C00000"/>
              </a:buClr>
              <a:buFont typeface="Wingdings" pitchFamily="2" charset="2"/>
              <a:buChar char="Ø"/>
            </a:pPr>
            <a:r>
              <a:rPr lang="en-US" sz="2000" dirty="0" smtClean="0">
                <a:latin typeface="Arial" panose="020B0604020202020204" pitchFamily="34" charset="0"/>
                <a:ea typeface="Verdana" pitchFamily="34" charset="0"/>
                <a:cs typeface="Arial" panose="020B0604020202020204" pitchFamily="34" charset="0"/>
              </a:rPr>
              <a:t>Report </a:t>
            </a:r>
            <a:r>
              <a:rPr lang="en-US" sz="2000" dirty="0">
                <a:latin typeface="Arial" panose="020B0604020202020204" pitchFamily="34" charset="0"/>
                <a:ea typeface="Verdana" pitchFamily="34" charset="0"/>
                <a:cs typeface="Arial" panose="020B0604020202020204" pitchFamily="34" charset="0"/>
              </a:rPr>
              <a:t>on the implementation of policies and measures to mitigate climate change, every two years </a:t>
            </a:r>
            <a:endParaRPr lang="hr-HR" sz="2000" dirty="0" smtClean="0">
              <a:latin typeface="Arial" panose="020B0604020202020204" pitchFamily="34" charset="0"/>
              <a:ea typeface="Verdana" pitchFamily="34" charset="0"/>
              <a:cs typeface="Arial" panose="020B0604020202020204" pitchFamily="34" charset="0"/>
            </a:endParaRPr>
          </a:p>
          <a:p>
            <a:pPr>
              <a:buClr>
                <a:srgbClr val="C00000"/>
              </a:buClr>
              <a:buFont typeface="Wingdings" pitchFamily="2" charset="2"/>
              <a:buChar char="Ø"/>
            </a:pPr>
            <a:endParaRPr lang="hr-HR" sz="2000" dirty="0" smtClean="0">
              <a:latin typeface="Arial" panose="020B0604020202020204" pitchFamily="34" charset="0"/>
              <a:ea typeface="Verdana" pitchFamily="34" charset="0"/>
              <a:cs typeface="Arial" panose="020B0604020202020204" pitchFamily="34" charset="0"/>
            </a:endParaRPr>
          </a:p>
          <a:p>
            <a:pPr>
              <a:buClr>
                <a:srgbClr val="C00000"/>
              </a:buClr>
              <a:buFont typeface="Wingdings" pitchFamily="2" charset="2"/>
              <a:buChar char="Ø"/>
            </a:pPr>
            <a:r>
              <a:rPr lang="en-US" sz="2000" dirty="0">
                <a:latin typeface="Arial" panose="020B0604020202020204" pitchFamily="34" charset="0"/>
                <a:ea typeface="Verdana" pitchFamily="34" charset="0"/>
                <a:cs typeface="Arial" panose="020B0604020202020204" pitchFamily="34" charset="0"/>
              </a:rPr>
              <a:t>The Report on projections of greenhouse gases emissions, every two years </a:t>
            </a:r>
          </a:p>
          <a:p>
            <a:pPr>
              <a:buClr>
                <a:srgbClr val="C00000"/>
              </a:buClr>
              <a:buFont typeface="Wingdings" pitchFamily="2" charset="2"/>
              <a:buChar char="Ø"/>
            </a:pPr>
            <a:endParaRPr lang="en-US" sz="2000" dirty="0">
              <a:latin typeface="Arial" panose="020B0604020202020204" pitchFamily="34" charset="0"/>
              <a:ea typeface="Verdana" pitchFamily="34" charset="0"/>
              <a:cs typeface="Arial" panose="020B0604020202020204" pitchFamily="34" charset="0"/>
            </a:endParaRPr>
          </a:p>
          <a:p>
            <a:pPr>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a:latin typeface="Arial" panose="020B0604020202020204" pitchFamily="34" charset="0"/>
              <a:cs typeface="Arial" panose="020B0604020202020204" pitchFamily="34" charset="0"/>
            </a:endParaRPr>
          </a:p>
          <a:p>
            <a:pPr algn="just">
              <a:lnSpc>
                <a:spcPct val="80000"/>
              </a:lnSpc>
              <a:buClr>
                <a:schemeClr val="tx1"/>
              </a:buClr>
              <a:buFont typeface="Wingdings" pitchFamily="2" charset="2"/>
              <a:buChar char="§"/>
            </a:pPr>
            <a:endParaRPr lang="en-US" sz="2000" dirty="0">
              <a:latin typeface="Arial" panose="020B0604020202020204" pitchFamily="34" charset="0"/>
              <a:ea typeface="Verdana" pitchFamily="34" charset="0"/>
              <a:cs typeface="Arial" panose="020B0604020202020204" pitchFamily="34" charset="0"/>
            </a:endParaRPr>
          </a:p>
          <a:p>
            <a:pPr algn="just">
              <a:lnSpc>
                <a:spcPct val="80000"/>
              </a:lnSpc>
              <a:buClr>
                <a:schemeClr val="tx1"/>
              </a:buClr>
              <a:buFont typeface="Wingdings" pitchFamily="2" charset="2"/>
              <a:buChar char="§"/>
            </a:pPr>
            <a:endParaRPr lang="en-US" sz="2000" dirty="0">
              <a:latin typeface="Arial" panose="020B0604020202020204" pitchFamily="34" charset="0"/>
              <a:ea typeface="Verdana" pitchFamily="34" charset="0"/>
              <a:cs typeface="Arial" panose="020B0604020202020204" pitchFamily="34" charset="0"/>
            </a:endParaRPr>
          </a:p>
          <a:p>
            <a:pPr marL="0" indent="0" algn="just">
              <a:lnSpc>
                <a:spcPct val="80000"/>
              </a:lnSpc>
              <a:buClr>
                <a:schemeClr val="tx1"/>
              </a:buClr>
              <a:buNone/>
            </a:pPr>
            <a:endParaRPr lang="hr-HR" sz="2000" dirty="0" smtClean="0">
              <a:latin typeface="Arial" panose="020B0604020202020204" pitchFamily="34" charset="0"/>
              <a:ea typeface="Verdana" pitchFamily="34" charset="0"/>
              <a:cs typeface="Arial" panose="020B0604020202020204" pitchFamily="34" charset="0"/>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5507037"/>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0177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1438" y="116632"/>
            <a:ext cx="9144000" cy="762000"/>
          </a:xfrm>
        </p:spPr>
        <p:txBody>
          <a:bodyPr>
            <a:noAutofit/>
          </a:bodyPr>
          <a:lstStyle/>
          <a:p>
            <a:pPr>
              <a:defRPr/>
            </a:pPr>
            <a:r>
              <a:rPr lang="en-GB" sz="2000" dirty="0" smtClean="0">
                <a:solidFill>
                  <a:schemeClr val="tx1"/>
                </a:solidFill>
              </a:rPr>
              <a:t>INSTITUTIONAL AND ORGANIZATIONAL STRUCTURE</a:t>
            </a:r>
            <a:r>
              <a:rPr lang="en-GB" sz="2000" dirty="0">
                <a:solidFill>
                  <a:schemeClr val="tx1"/>
                </a:solidFill>
              </a:rPr>
              <a:t/>
            </a:r>
            <a:br>
              <a:rPr lang="en-GB" sz="2000" dirty="0">
                <a:solidFill>
                  <a:schemeClr val="tx1"/>
                </a:solidFill>
              </a:rPr>
            </a:br>
            <a:endParaRPr lang="en-GB" sz="2000" dirty="0">
              <a:solidFill>
                <a:schemeClr val="tx1"/>
              </a:solidFill>
            </a:endParaRPr>
          </a:p>
        </p:txBody>
      </p:sp>
      <p:sp>
        <p:nvSpPr>
          <p:cNvPr id="10243" name="Rectangle 3"/>
          <p:cNvSpPr>
            <a:spLocks noGrp="1" noChangeArrowheads="1"/>
          </p:cNvSpPr>
          <p:nvPr>
            <p:ph type="body" idx="1"/>
          </p:nvPr>
        </p:nvSpPr>
        <p:spPr>
          <a:xfrm>
            <a:off x="107504" y="950913"/>
            <a:ext cx="8784976" cy="5526088"/>
          </a:xfrm>
        </p:spPr>
        <p:txBody>
          <a:bodyPr>
            <a:noAutofit/>
          </a:bodyPr>
          <a:lstStyle/>
          <a:p>
            <a:pPr>
              <a:buClr>
                <a:srgbClr val="C00000"/>
              </a:buClr>
              <a:buFont typeface="Wingdings" pitchFamily="2" charset="2"/>
              <a:buChar char="Ø"/>
            </a:pPr>
            <a:r>
              <a:rPr lang="en-US" altLang="sr-Latn-RS" sz="2000" dirty="0">
                <a:latin typeface="Arial" panose="020B0604020202020204" pitchFamily="34" charset="0"/>
                <a:cs typeface="Arial" panose="020B0604020202020204" pitchFamily="34" charset="0"/>
              </a:rPr>
              <a:t>Institutional arrangement for inventory preparation in Croatia is regulated in Part II of the Regulation on the Monitoring of Greenhouse Gas Emissions, Policies and Mitigation Measures in the Republic of </a:t>
            </a:r>
            <a:r>
              <a:rPr lang="en-US" altLang="sr-Latn-RS" sz="2000" dirty="0" smtClean="0">
                <a:latin typeface="Arial" panose="020B0604020202020204" pitchFamily="34" charset="0"/>
                <a:cs typeface="Arial" panose="020B0604020202020204" pitchFamily="34" charset="0"/>
              </a:rPr>
              <a:t>Croatia</a:t>
            </a:r>
            <a:r>
              <a:rPr lang="hr-HR" altLang="sr-Latn-RS" sz="2000" dirty="0" smtClean="0">
                <a:latin typeface="Arial" panose="020B0604020202020204" pitchFamily="34" charset="0"/>
                <a:cs typeface="Arial" panose="020B0604020202020204" pitchFamily="34" charset="0"/>
              </a:rPr>
              <a:t> (OG 87/2012)</a:t>
            </a:r>
            <a:r>
              <a:rPr lang="en-US" altLang="sr-Latn-RS" sz="2000" dirty="0" smtClean="0">
                <a:latin typeface="Arial" panose="020B0604020202020204" pitchFamily="34" charset="0"/>
                <a:cs typeface="Arial" panose="020B0604020202020204" pitchFamily="34" charset="0"/>
              </a:rPr>
              <a:t> entitled </a:t>
            </a:r>
            <a:r>
              <a:rPr lang="en-US" altLang="sr-Latn-RS" sz="2000" dirty="0">
                <a:latin typeface="Arial" panose="020B0604020202020204" pitchFamily="34" charset="0"/>
                <a:cs typeface="Arial" panose="020B0604020202020204" pitchFamily="34" charset="0"/>
              </a:rPr>
              <a:t>National system for the estimation and reporting of anthropogenic greenhouse gas emissions by sources and removals by </a:t>
            </a:r>
            <a:r>
              <a:rPr lang="en-US" altLang="sr-Latn-RS" sz="2000" dirty="0" smtClean="0">
                <a:latin typeface="Arial" panose="020B0604020202020204" pitchFamily="34" charset="0"/>
                <a:cs typeface="Arial" panose="020B0604020202020204" pitchFamily="34" charset="0"/>
              </a:rPr>
              <a:t>sinks</a:t>
            </a: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r>
              <a:rPr lang="hr-HR" altLang="sr-Latn-RS" sz="2000" dirty="0" err="1" smtClean="0">
                <a:latin typeface="Arial" panose="020B0604020202020204" pitchFamily="34" charset="0"/>
                <a:cs typeface="Arial" panose="020B0604020202020204" pitchFamily="34" charset="0"/>
              </a:rPr>
              <a:t>It</a:t>
            </a:r>
            <a:r>
              <a:rPr lang="hr-HR" altLang="sr-Latn-RS" sz="2000" dirty="0" smtClean="0">
                <a:latin typeface="Arial" panose="020B0604020202020204" pitchFamily="34" charset="0"/>
                <a:cs typeface="Arial" panose="020B0604020202020204" pitchFamily="34" charset="0"/>
              </a:rPr>
              <a:t> </a:t>
            </a:r>
            <a:r>
              <a:rPr lang="hr-HR" altLang="sr-Latn-RS" sz="2000" dirty="0" err="1" smtClean="0">
                <a:latin typeface="Arial" panose="020B0604020202020204" pitchFamily="34" charset="0"/>
                <a:cs typeface="Arial" panose="020B0604020202020204" pitchFamily="34" charset="0"/>
              </a:rPr>
              <a:t>could</a:t>
            </a:r>
            <a:r>
              <a:rPr lang="hr-HR" altLang="sr-Latn-RS" sz="2000" dirty="0" smtClean="0">
                <a:latin typeface="Arial" panose="020B0604020202020204" pitchFamily="34" charset="0"/>
                <a:cs typeface="Arial" panose="020B0604020202020204" pitchFamily="34" charset="0"/>
              </a:rPr>
              <a:t> </a:t>
            </a:r>
            <a:r>
              <a:rPr lang="hr-HR" altLang="sr-Latn-RS" sz="2000" dirty="0" err="1" smtClean="0">
                <a:latin typeface="Arial" panose="020B0604020202020204" pitchFamily="34" charset="0"/>
                <a:cs typeface="Arial" panose="020B0604020202020204" pitchFamily="34" charset="0"/>
              </a:rPr>
              <a:t>be</a:t>
            </a:r>
            <a:r>
              <a:rPr lang="hr-HR" altLang="sr-Latn-RS" sz="2000" dirty="0" smtClean="0">
                <a:latin typeface="Arial" panose="020B0604020202020204" pitchFamily="34" charset="0"/>
                <a:cs typeface="Arial" panose="020B0604020202020204" pitchFamily="34" charset="0"/>
              </a:rPr>
              <a:t> </a:t>
            </a:r>
            <a:r>
              <a:rPr lang="en-US" altLang="sr-Latn-RS" sz="2000" dirty="0">
                <a:latin typeface="Arial" panose="020B0604020202020204" pitchFamily="34" charset="0"/>
                <a:cs typeface="Arial" panose="020B0604020202020204" pitchFamily="34" charset="0"/>
              </a:rPr>
              <a:t>characterized as decentralized and out-sourced with clear tasks breakdown between participating institutions including Ministry of Environmental and Nature Protection (MENP), Croatian Environment Agency (CEA) and competent governmental bodies responsible for providing of activity </a:t>
            </a:r>
            <a:r>
              <a:rPr lang="en-US" altLang="sr-Latn-RS" sz="2000" dirty="0" smtClean="0">
                <a:latin typeface="Arial" panose="020B0604020202020204" pitchFamily="34" charset="0"/>
                <a:cs typeface="Arial" panose="020B0604020202020204" pitchFamily="34" charset="0"/>
              </a:rPr>
              <a:t>data </a:t>
            </a: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The </a:t>
            </a:r>
            <a:r>
              <a:rPr lang="en-US" altLang="sr-Latn-RS" sz="2000" dirty="0">
                <a:latin typeface="Arial" panose="020B0604020202020204" pitchFamily="34" charset="0"/>
                <a:cs typeface="Arial" panose="020B0604020202020204" pitchFamily="34" charset="0"/>
              </a:rPr>
              <a:t>preparation of inventory itself is entrusted to </a:t>
            </a:r>
            <a:r>
              <a:rPr lang="en-US" altLang="sr-Latn-RS" sz="2000" dirty="0" err="1">
                <a:latin typeface="Arial" panose="020B0604020202020204" pitchFamily="34" charset="0"/>
                <a:cs typeface="Arial" panose="020B0604020202020204" pitchFamily="34" charset="0"/>
              </a:rPr>
              <a:t>Authorised</a:t>
            </a:r>
            <a:r>
              <a:rPr lang="en-US" altLang="sr-Latn-RS" sz="2000" dirty="0">
                <a:latin typeface="Arial" panose="020B0604020202020204" pitchFamily="34" charset="0"/>
                <a:cs typeface="Arial" panose="020B0604020202020204" pitchFamily="34" charset="0"/>
              </a:rPr>
              <a:t> Institution which is elected for three year period by public </a:t>
            </a:r>
            <a:r>
              <a:rPr lang="en-US" altLang="sr-Latn-RS" sz="2000" dirty="0" smtClean="0">
                <a:latin typeface="Arial" panose="020B0604020202020204" pitchFamily="34" charset="0"/>
                <a:cs typeface="Arial" panose="020B0604020202020204" pitchFamily="34" charset="0"/>
              </a:rPr>
              <a:t>tendering</a:t>
            </a: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a:latin typeface="Arial" panose="020B0604020202020204" pitchFamily="34" charset="0"/>
              <a:cs typeface="Arial" panose="020B0604020202020204" pitchFamily="34" charset="0"/>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5507037"/>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2299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1438" y="116632"/>
            <a:ext cx="9144000" cy="762000"/>
          </a:xfrm>
        </p:spPr>
        <p:txBody>
          <a:bodyPr>
            <a:noAutofit/>
          </a:bodyPr>
          <a:lstStyle/>
          <a:p>
            <a:pPr>
              <a:defRPr/>
            </a:pPr>
            <a:r>
              <a:rPr lang="en-GB" sz="2000" dirty="0" smtClean="0">
                <a:solidFill>
                  <a:schemeClr val="tx1"/>
                </a:solidFill>
              </a:rPr>
              <a:t>INSTITUTIONAL AND ORGANIZATIONAL STRUCTURE</a:t>
            </a:r>
            <a:r>
              <a:rPr lang="en-GB" sz="2000" dirty="0">
                <a:solidFill>
                  <a:schemeClr val="tx1"/>
                </a:solidFill>
              </a:rPr>
              <a:t/>
            </a:r>
            <a:br>
              <a:rPr lang="en-GB" sz="2000" dirty="0">
                <a:solidFill>
                  <a:schemeClr val="tx1"/>
                </a:solidFill>
              </a:rPr>
            </a:br>
            <a:endParaRPr lang="en-GB" sz="2000" dirty="0">
              <a:solidFill>
                <a:schemeClr val="tx1"/>
              </a:solidFill>
            </a:endParaRPr>
          </a:p>
        </p:txBody>
      </p:sp>
      <p:sp>
        <p:nvSpPr>
          <p:cNvPr id="10243" name="Rectangle 3"/>
          <p:cNvSpPr>
            <a:spLocks noGrp="1" noChangeArrowheads="1"/>
          </p:cNvSpPr>
          <p:nvPr>
            <p:ph type="body" idx="1"/>
          </p:nvPr>
        </p:nvSpPr>
        <p:spPr>
          <a:xfrm>
            <a:off x="107504" y="950913"/>
            <a:ext cx="8784976" cy="5526088"/>
          </a:xfrm>
        </p:spPr>
        <p:txBody>
          <a:bodyPr>
            <a:noAutofit/>
          </a:bodyPr>
          <a:lstStyle/>
          <a:p>
            <a:pPr>
              <a:buClr>
                <a:srgbClr val="C00000"/>
              </a:buClr>
              <a:buFont typeface="Wingdings" pitchFamily="2" charset="2"/>
              <a:buChar char="Ø"/>
            </a:pPr>
            <a:r>
              <a:rPr lang="en-US" altLang="sr-Latn-RS" sz="2000" dirty="0" smtClean="0">
                <a:latin typeface="Arial" panose="020B0604020202020204" pitchFamily="34" charset="0"/>
                <a:cs typeface="Arial" panose="020B0604020202020204" pitchFamily="34" charset="0"/>
              </a:rPr>
              <a:t>The </a:t>
            </a:r>
            <a:r>
              <a:rPr lang="en-US" altLang="sr-Latn-RS" sz="2000" dirty="0">
                <a:latin typeface="Arial" panose="020B0604020202020204" pitchFamily="34" charset="0"/>
                <a:cs typeface="Arial" panose="020B0604020202020204" pitchFamily="34" charset="0"/>
              </a:rPr>
              <a:t>Ministry of Environmental </a:t>
            </a:r>
            <a:r>
              <a:rPr lang="en-GB" altLang="sr-Latn-RS" sz="2000" dirty="0" smtClean="0">
                <a:latin typeface="Arial" panose="020B0604020202020204" pitchFamily="34" charset="0"/>
                <a:cs typeface="Arial" panose="020B0604020202020204" pitchFamily="34" charset="0"/>
              </a:rPr>
              <a:t>and Nature Protection</a:t>
            </a:r>
            <a:r>
              <a:rPr lang="hr-HR" altLang="sr-Latn-RS" sz="2000" dirty="0" smtClean="0">
                <a:latin typeface="Arial" panose="020B0604020202020204" pitchFamily="34" charset="0"/>
                <a:cs typeface="Arial" panose="020B0604020202020204" pitchFamily="34" charset="0"/>
              </a:rPr>
              <a:t> (MENP)</a:t>
            </a:r>
            <a:r>
              <a:rPr lang="en-GB" altLang="sr-Latn-RS" sz="2000" dirty="0" smtClean="0">
                <a:latin typeface="Arial" panose="020B0604020202020204" pitchFamily="34" charset="0"/>
                <a:cs typeface="Arial" panose="020B0604020202020204" pitchFamily="34" charset="0"/>
              </a:rPr>
              <a:t> </a:t>
            </a:r>
            <a:r>
              <a:rPr lang="en-US" altLang="sr-Latn-RS" sz="2000" dirty="0" smtClean="0">
                <a:latin typeface="Arial" panose="020B0604020202020204" pitchFamily="34" charset="0"/>
                <a:cs typeface="Arial" panose="020B0604020202020204" pitchFamily="34" charset="0"/>
              </a:rPr>
              <a:t>is </a:t>
            </a:r>
            <a:r>
              <a:rPr lang="en-US" altLang="sr-Latn-RS" sz="2000" dirty="0">
                <a:latin typeface="Arial" panose="020B0604020202020204" pitchFamily="34" charset="0"/>
                <a:cs typeface="Arial" panose="020B0604020202020204" pitchFamily="34" charset="0"/>
              </a:rPr>
              <a:t>the central national authority responsible for maintaining the National </a:t>
            </a:r>
            <a:r>
              <a:rPr lang="en-US" altLang="sr-Latn-RS" sz="2000" dirty="0" smtClean="0">
                <a:latin typeface="Arial" panose="020B0604020202020204" pitchFamily="34" charset="0"/>
                <a:cs typeface="Arial" panose="020B0604020202020204" pitchFamily="34" charset="0"/>
              </a:rPr>
              <a:t>System</a:t>
            </a: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smtClean="0">
              <a:latin typeface="Arial" panose="020B0604020202020204" pitchFamily="34" charset="0"/>
              <a:cs typeface="Arial" panose="020B0604020202020204" pitchFamily="34" charset="0"/>
            </a:endParaRPr>
          </a:p>
          <a:p>
            <a:pPr>
              <a:buClr>
                <a:srgbClr val="C00000"/>
              </a:buClr>
              <a:buFont typeface="Wingdings" pitchFamily="2" charset="2"/>
              <a:buChar char="Ø"/>
            </a:pPr>
            <a:r>
              <a:rPr lang="en-US" altLang="sr-Latn-RS" sz="2000" dirty="0">
                <a:latin typeface="Arial" panose="020B0604020202020204" pitchFamily="34" charset="0"/>
                <a:cs typeface="Arial" panose="020B0604020202020204" pitchFamily="34" charset="0"/>
              </a:rPr>
              <a:t>MENP is a national focal point for the UNFCCC, with overall responsibility for functioning of the National system in a sustainable manner, including:</a:t>
            </a:r>
          </a:p>
          <a:p>
            <a:pPr marL="0" indent="0">
              <a:buClr>
                <a:srgbClr val="C00000"/>
              </a:buClr>
              <a:buNone/>
            </a:pPr>
            <a:r>
              <a:rPr lang="hr-HR" altLang="sr-Latn-RS" sz="20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a:t>
            </a:r>
            <a:r>
              <a:rPr lang="en-US" altLang="sr-Latn-RS" sz="1800" dirty="0">
                <a:latin typeface="Arial" panose="020B0604020202020204" pitchFamily="34" charset="0"/>
                <a:cs typeface="Arial" panose="020B0604020202020204" pitchFamily="34" charset="0"/>
              </a:rPr>
              <a:t>	mediation and exchange of data on greenhouse gas emissions and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removals </a:t>
            </a:r>
            <a:r>
              <a:rPr lang="en-US" altLang="sr-Latn-RS" sz="1800" dirty="0">
                <a:latin typeface="Arial" panose="020B0604020202020204" pitchFamily="34" charset="0"/>
                <a:cs typeface="Arial" panose="020B0604020202020204" pitchFamily="34" charset="0"/>
              </a:rPr>
              <a:t>with international </a:t>
            </a:r>
            <a:r>
              <a:rPr lang="en-US" altLang="sr-Latn-RS" sz="1800" dirty="0" smtClean="0">
                <a:latin typeface="Arial" panose="020B0604020202020204" pitchFamily="34" charset="0"/>
                <a:cs typeface="Arial" panose="020B0604020202020204" pitchFamily="34" charset="0"/>
              </a:rPr>
              <a:t>organizations </a:t>
            </a:r>
            <a:r>
              <a:rPr lang="en-US" altLang="sr-Latn-RS" sz="1800" dirty="0">
                <a:latin typeface="Arial" panose="020B0604020202020204" pitchFamily="34" charset="0"/>
                <a:cs typeface="Arial" panose="020B0604020202020204" pitchFamily="34" charset="0"/>
              </a:rPr>
              <a:t>and Parties to the Convention; </a:t>
            </a:r>
          </a:p>
          <a:p>
            <a:pPr marL="0" indent="0">
              <a:buClr>
                <a:srgbClr val="C00000"/>
              </a:buClr>
              <a:buNone/>
            </a:pP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a:t>
            </a:r>
            <a:r>
              <a:rPr lang="en-US" altLang="sr-Latn-RS" sz="1800" dirty="0">
                <a:latin typeface="Arial" panose="020B0604020202020204" pitchFamily="34" charset="0"/>
                <a:cs typeface="Arial" panose="020B0604020202020204" pitchFamily="34" charset="0"/>
              </a:rPr>
              <a:t>	mediation and exchange of data with competent bodies and </a:t>
            </a:r>
            <a:r>
              <a:rPr lang="en-US" altLang="sr-Latn-RS" sz="1800" dirty="0" smtClean="0">
                <a:latin typeface="Arial" panose="020B0604020202020204" pitchFamily="34" charset="0"/>
                <a:cs typeface="Arial" panose="020B0604020202020204" pitchFamily="34" charset="0"/>
              </a:rPr>
              <a:t>organizations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of </a:t>
            </a:r>
            <a:r>
              <a:rPr lang="en-US" altLang="sr-Latn-RS" sz="1800" dirty="0">
                <a:latin typeface="Arial" panose="020B0604020202020204" pitchFamily="34" charset="0"/>
                <a:cs typeface="Arial" panose="020B0604020202020204" pitchFamily="34" charset="0"/>
              </a:rPr>
              <a:t>the European Union in a manner and within the time limits laid down by legal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acts </a:t>
            </a:r>
            <a:r>
              <a:rPr lang="en-US" altLang="sr-Latn-RS" sz="1800" dirty="0">
                <a:latin typeface="Arial" panose="020B0604020202020204" pitchFamily="34" charset="0"/>
                <a:cs typeface="Arial" panose="020B0604020202020204" pitchFamily="34" charset="0"/>
              </a:rPr>
              <a:t>of the European Union;  </a:t>
            </a:r>
          </a:p>
          <a:p>
            <a:pPr marL="0" indent="0">
              <a:buClr>
                <a:srgbClr val="C00000"/>
              </a:buClr>
              <a:buNone/>
            </a:pP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a:t>
            </a:r>
            <a:r>
              <a:rPr lang="en-US" altLang="sr-Latn-RS" sz="1800" dirty="0">
                <a:latin typeface="Arial" panose="020B0604020202020204" pitchFamily="34" charset="0"/>
                <a:cs typeface="Arial" panose="020B0604020202020204" pitchFamily="34" charset="0"/>
              </a:rPr>
              <a:t>	control of methodology for emission calculation and greenhouse gas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removal </a:t>
            </a:r>
            <a:r>
              <a:rPr lang="en-US" altLang="sr-Latn-RS" sz="1800" dirty="0">
                <a:latin typeface="Arial" panose="020B0604020202020204" pitchFamily="34" charset="0"/>
                <a:cs typeface="Arial" panose="020B0604020202020204" pitchFamily="34" charset="0"/>
              </a:rPr>
              <a:t>in line with good practices and national circumstances; </a:t>
            </a:r>
          </a:p>
          <a:p>
            <a:pPr marL="0" indent="0">
              <a:buClr>
                <a:srgbClr val="C00000"/>
              </a:buClr>
              <a:buNone/>
            </a:pP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a:t>
            </a:r>
            <a:r>
              <a:rPr lang="en-US" altLang="sr-Latn-RS" sz="1800" dirty="0">
                <a:latin typeface="Arial" panose="020B0604020202020204" pitchFamily="34" charset="0"/>
                <a:cs typeface="Arial" panose="020B0604020202020204" pitchFamily="34" charset="0"/>
              </a:rPr>
              <a:t>	consideration and approval of the Greenhouse Gas Inventory Report prior </a:t>
            </a:r>
            <a:r>
              <a:rPr lang="hr-HR" altLang="sr-Latn-RS" sz="1800" dirty="0" smtClean="0">
                <a:latin typeface="Arial" panose="020B0604020202020204" pitchFamily="34" charset="0"/>
                <a:cs typeface="Arial" panose="020B0604020202020204" pitchFamily="34" charset="0"/>
              </a:rPr>
              <a:t>	</a:t>
            </a:r>
            <a:r>
              <a:rPr lang="en-US" altLang="sr-Latn-RS" sz="1800" dirty="0" smtClean="0">
                <a:latin typeface="Arial" panose="020B0604020202020204" pitchFamily="34" charset="0"/>
                <a:cs typeface="Arial" panose="020B0604020202020204" pitchFamily="34" charset="0"/>
              </a:rPr>
              <a:t>to </a:t>
            </a:r>
            <a:r>
              <a:rPr lang="en-US" altLang="sr-Latn-RS" sz="1800" dirty="0">
                <a:latin typeface="Arial" panose="020B0604020202020204" pitchFamily="34" charset="0"/>
                <a:cs typeface="Arial" panose="020B0604020202020204" pitchFamily="34" charset="0"/>
              </a:rPr>
              <a:t>its formal submission to the Convention Secretariat</a:t>
            </a:r>
            <a:r>
              <a:rPr lang="en-US" altLang="sr-Latn-RS" sz="2000" dirty="0">
                <a:latin typeface="Arial" panose="020B0604020202020204" pitchFamily="34" charset="0"/>
                <a:cs typeface="Arial" panose="020B0604020202020204" pitchFamily="34" charset="0"/>
              </a:rPr>
              <a:t>. </a:t>
            </a:r>
          </a:p>
          <a:p>
            <a:pPr>
              <a:buClr>
                <a:srgbClr val="C00000"/>
              </a:buClr>
              <a:buFont typeface="Wingdings" pitchFamily="2" charset="2"/>
              <a:buChar char="Ø"/>
            </a:pPr>
            <a:endParaRPr lang="en-US" altLang="sr-Latn-RS" sz="2000" dirty="0">
              <a:latin typeface="Arial" panose="020B0604020202020204" pitchFamily="34" charset="0"/>
              <a:cs typeface="Arial" panose="020B0604020202020204" pitchFamily="34" charset="0"/>
            </a:endParaRPr>
          </a:p>
          <a:p>
            <a:pPr>
              <a:buClr>
                <a:srgbClr val="C00000"/>
              </a:buClr>
              <a:buFont typeface="Wingdings" pitchFamily="2" charset="2"/>
              <a:buChar char="Ø"/>
            </a:pPr>
            <a:endParaRPr lang="hr-HR" altLang="sr-Latn-RS" sz="2000" dirty="0">
              <a:latin typeface="Arial" panose="020B0604020202020204" pitchFamily="34" charset="0"/>
              <a:cs typeface="Arial" panose="020B0604020202020204" pitchFamily="34" charset="0"/>
            </a:endParaRPr>
          </a:p>
        </p:txBody>
      </p:sp>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48680"/>
            <a:ext cx="7668000" cy="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5507037"/>
            <a:ext cx="9699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3732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Zadani dizajn">
  <a:themeElements>
    <a:clrScheme name="Zadani dizaj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Zadani dizaj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Zadani dizaj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Zadani dizaj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Zadani dizaj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Zadani dizaj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Zadani dizaj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Zadani dizaj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Zadani dizaj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Zadani dizaj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Zadani dizaj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Zadani dizaj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Zadani dizaj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Zadani dizaj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sustava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sustava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10710</TotalTime>
  <Words>3606</Words>
  <Application>Microsoft Office PowerPoint</Application>
  <PresentationFormat>Prikaz na zaslonu (4:3)</PresentationFormat>
  <Paragraphs>382</Paragraphs>
  <Slides>19</Slides>
  <Notes>15</Notes>
  <HiddenSlides>0</HiddenSlides>
  <MMClips>0</MMClips>
  <ScaleCrop>false</ScaleCrop>
  <HeadingPairs>
    <vt:vector size="4" baseType="variant">
      <vt:variant>
        <vt:lpstr>Tema</vt:lpstr>
      </vt:variant>
      <vt:variant>
        <vt:i4>2</vt:i4>
      </vt:variant>
      <vt:variant>
        <vt:lpstr>Naslovi slajdova</vt:lpstr>
      </vt:variant>
      <vt:variant>
        <vt:i4>19</vt:i4>
      </vt:variant>
    </vt:vector>
  </HeadingPairs>
  <TitlesOfParts>
    <vt:vector size="21" baseType="lpstr">
      <vt:lpstr>Office Theme</vt:lpstr>
      <vt:lpstr>Zadani dizajn</vt:lpstr>
      <vt:lpstr>PowerPointova prezentacija</vt:lpstr>
      <vt:lpstr>GENERAL INFORMATIONS</vt:lpstr>
      <vt:lpstr>EU LEGISLATION</vt:lpstr>
      <vt:lpstr>CROATIAN LEGAL FRAMEWORK</vt:lpstr>
      <vt:lpstr>CROATIAN LEGAL FRAMEWORK</vt:lpstr>
      <vt:lpstr>PowerPointova prezentacija</vt:lpstr>
      <vt:lpstr>OBLIGATION OF THE REPUBLIC OF CROATIA TO THE UNFCCC, KP AND EU   </vt:lpstr>
      <vt:lpstr>INSTITUTIONAL AND ORGANIZATIONAL STRUCTURE </vt:lpstr>
      <vt:lpstr>INSTITUTIONAL AND ORGANIZATIONAL STRUCTURE </vt:lpstr>
      <vt:lpstr>INSTITUTIONAL AND ORGANIZATIONAL STRUCTURE </vt:lpstr>
      <vt:lpstr>INSTITUTIONAL AND ORGANIZATIONAL STRUCTURE </vt:lpstr>
      <vt:lpstr>INSTITUTIONAL AND ORGANIZATIONAL STRUCTURE </vt:lpstr>
      <vt:lpstr>INSTITUTIONAL AND ORGANIZATIONAL STRUCTURE </vt:lpstr>
      <vt:lpstr>INSTITUTIONAL AND ORGANIZATIONAL STRUCTURE </vt:lpstr>
      <vt:lpstr>INSTITUTIONAL AND ORGANIZATIONAL STRUCTURE </vt:lpstr>
      <vt:lpstr>COMMUNICATION SCHEME</vt:lpstr>
      <vt:lpstr>PowerPointova prezentacija</vt:lpstr>
      <vt:lpstr>Overview of deadlines </vt:lpstr>
      <vt:lpstr>PowerPointova prezentacija</vt:lpstr>
    </vt:vector>
  </TitlesOfParts>
  <Company>XXX XXX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Krunoslav Franetic</dc:creator>
  <cp:lastModifiedBy>Snjezana Iličić</cp:lastModifiedBy>
  <cp:revision>404</cp:revision>
  <cp:lastPrinted>2013-04-30T14:02:08Z</cp:lastPrinted>
  <dcterms:created xsi:type="dcterms:W3CDTF">2013-01-07T15:03:34Z</dcterms:created>
  <dcterms:modified xsi:type="dcterms:W3CDTF">2014-03-05T12:06:39Z</dcterms:modified>
</cp:coreProperties>
</file>