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40"/>
  </p:notesMasterIdLst>
  <p:handoutMasterIdLst>
    <p:handoutMasterId r:id="rId41"/>
  </p:handoutMasterIdLst>
  <p:sldIdLst>
    <p:sldId id="256" r:id="rId3"/>
    <p:sldId id="301" r:id="rId4"/>
    <p:sldId id="289" r:id="rId5"/>
    <p:sldId id="257" r:id="rId6"/>
    <p:sldId id="267" r:id="rId7"/>
    <p:sldId id="268" r:id="rId8"/>
    <p:sldId id="300" r:id="rId9"/>
    <p:sldId id="299" r:id="rId10"/>
    <p:sldId id="298" r:id="rId11"/>
    <p:sldId id="269" r:id="rId12"/>
    <p:sldId id="270" r:id="rId13"/>
    <p:sldId id="297" r:id="rId14"/>
    <p:sldId id="294" r:id="rId15"/>
    <p:sldId id="271" r:id="rId16"/>
    <p:sldId id="272" r:id="rId17"/>
    <p:sldId id="273" r:id="rId18"/>
    <p:sldId id="274" r:id="rId19"/>
    <p:sldId id="263" r:id="rId20"/>
    <p:sldId id="288" r:id="rId21"/>
    <p:sldId id="275" r:id="rId22"/>
    <p:sldId id="283" r:id="rId23"/>
    <p:sldId id="296" r:id="rId24"/>
    <p:sldId id="290" r:id="rId25"/>
    <p:sldId id="291" r:id="rId26"/>
    <p:sldId id="302" r:id="rId27"/>
    <p:sldId id="303" r:id="rId28"/>
    <p:sldId id="292" r:id="rId29"/>
    <p:sldId id="295" r:id="rId30"/>
    <p:sldId id="284" r:id="rId31"/>
    <p:sldId id="285" r:id="rId32"/>
    <p:sldId id="287" r:id="rId33"/>
    <p:sldId id="286" r:id="rId34"/>
    <p:sldId id="276" r:id="rId35"/>
    <p:sldId id="304" r:id="rId36"/>
    <p:sldId id="278" r:id="rId37"/>
    <p:sldId id="293" r:id="rId38"/>
    <p:sldId id="279" r:id="rId39"/>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100" d="100"/>
          <a:sy n="100" d="100"/>
        </p:scale>
        <p:origin x="-51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C7ECDF8-D141-4237-B5B9-184BACEA1208}" type="datetimeFigureOut">
              <a:rPr lang="nl-NL" smtClean="0"/>
              <a:t>29-1-2014</a:t>
            </a:fld>
            <a:endParaRPr lang="nl-NL"/>
          </a:p>
        </p:txBody>
      </p:sp>
      <p:sp>
        <p:nvSpPr>
          <p:cNvPr id="4" name="Tijdelijke aanduiding voor voettekst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FA7E437-15A4-41FF-9529-0070C55235EE}" type="slidenum">
              <a:rPr lang="nl-NL" smtClean="0"/>
              <a:t>‹nr.›</a:t>
            </a:fld>
            <a:endParaRPr lang="nl-NL"/>
          </a:p>
        </p:txBody>
      </p:sp>
    </p:spTree>
    <p:extLst>
      <p:ext uri="{BB962C8B-B14F-4D97-AF65-F5344CB8AC3E}">
        <p14:creationId xmlns:p14="http://schemas.microsoft.com/office/powerpoint/2010/main" val="28624345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3DB5E0FD-BC17-498E-85C2-09756A7B8F78}" type="datetimeFigureOut">
              <a:rPr lang="nl-NL" smtClean="0"/>
              <a:t>29-1-2014</a:t>
            </a:fld>
            <a:endParaRPr lang="nl-NL"/>
          </a:p>
        </p:txBody>
      </p:sp>
      <p:sp>
        <p:nvSpPr>
          <p:cNvPr id="4" name="Tijdelijke aanduiding voor dia-afbeelding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769FE034-186B-4504-9DB6-E73F78D0F6FD}" type="slidenum">
              <a:rPr lang="nl-NL" smtClean="0"/>
              <a:t>‹nr.›</a:t>
            </a:fld>
            <a:endParaRPr lang="nl-NL"/>
          </a:p>
        </p:txBody>
      </p:sp>
    </p:spTree>
    <p:extLst>
      <p:ext uri="{BB962C8B-B14F-4D97-AF65-F5344CB8AC3E}">
        <p14:creationId xmlns:p14="http://schemas.microsoft.com/office/powerpoint/2010/main" val="3524181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FEAA3B3-CC53-4CCB-88C6-C0C27943B09C}" type="slidenum">
              <a:rPr lang="nl-NL" altLang="nl-NL"/>
              <a:pPr/>
              <a:t>5</a:t>
            </a:fld>
            <a:endParaRPr lang="nl-NL" altLang="nl-NL"/>
          </a:p>
        </p:txBody>
      </p:sp>
      <p:sp>
        <p:nvSpPr>
          <p:cNvPr id="182274" name="Rectangle 2"/>
          <p:cNvSpPr>
            <a:spLocks noGrp="1" noRot="1" noChangeAspect="1" noChangeArrowheads="1" noTextEdit="1"/>
          </p:cNvSpPr>
          <p:nvPr>
            <p:ph type="sldImg"/>
          </p:nvPr>
        </p:nvSpPr>
        <p:spPr>
          <a:xfrm>
            <a:off x="915988" y="742950"/>
            <a:ext cx="4965700" cy="3724275"/>
          </a:xfrm>
          <a:ln/>
        </p:spPr>
      </p:sp>
      <p:sp>
        <p:nvSpPr>
          <p:cNvPr id="182275" name="Rectangle 3"/>
          <p:cNvSpPr>
            <a:spLocks noGrp="1" noChangeArrowheads="1"/>
          </p:cNvSpPr>
          <p:nvPr>
            <p:ph type="body" idx="1"/>
          </p:nvPr>
        </p:nvSpPr>
        <p:spPr>
          <a:xfrm>
            <a:off x="906357" y="4714226"/>
            <a:ext cx="4984962" cy="4469164"/>
          </a:xfrm>
        </p:spPr>
        <p:txBody>
          <a:bodyPr/>
          <a:lstStyle/>
          <a:p>
            <a:endParaRPr lang="en-US" altLang="nl-NL"/>
          </a:p>
          <a:p>
            <a:endParaRPr lang="en-US" altLang="nl-NL"/>
          </a:p>
        </p:txBody>
      </p:sp>
      <p:sp>
        <p:nvSpPr>
          <p:cNvPr id="182276" name="Rectangle 4"/>
          <p:cNvSpPr>
            <a:spLocks noChangeArrowheads="1"/>
          </p:cNvSpPr>
          <p:nvPr/>
        </p:nvSpPr>
        <p:spPr bwMode="auto">
          <a:xfrm>
            <a:off x="950416" y="4673921"/>
            <a:ext cx="4984962" cy="4469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130" tIns="46565" rIns="93130" bIns="46565"/>
          <a:lstStyle>
            <a:lvl1pPr>
              <a:spcBef>
                <a:spcPct val="30000"/>
              </a:spcBef>
              <a:defRPr sz="1200">
                <a:solidFill>
                  <a:schemeClr val="tx1"/>
                </a:solidFill>
                <a:latin typeface="Times New Roman" pitchFamily="18" charset="0"/>
              </a:defRPr>
            </a:lvl1pPr>
            <a:lvl2pPr>
              <a:spcBef>
                <a:spcPct val="30000"/>
              </a:spcBef>
              <a:defRPr sz="1200">
                <a:solidFill>
                  <a:schemeClr val="tx1"/>
                </a:solidFill>
                <a:latin typeface="Times New Roman" pitchFamily="18" charset="0"/>
              </a:defRPr>
            </a:lvl2pPr>
            <a:lvl3pPr>
              <a:spcBef>
                <a:spcPct val="30000"/>
              </a:spcBef>
              <a:defRPr sz="1200">
                <a:solidFill>
                  <a:schemeClr val="tx1"/>
                </a:solidFill>
                <a:latin typeface="Times New Roman" pitchFamily="18" charset="0"/>
              </a:defRPr>
            </a:lvl3pPr>
            <a:lvl4pPr>
              <a:spcBef>
                <a:spcPct val="30000"/>
              </a:spcBef>
              <a:defRPr sz="1200">
                <a:solidFill>
                  <a:schemeClr val="tx1"/>
                </a:solidFill>
                <a:latin typeface="Times New Roman" pitchFamily="18" charset="0"/>
              </a:defRPr>
            </a:lvl4pPr>
            <a:lvl5pPr>
              <a:spcBef>
                <a:spcPct val="30000"/>
              </a:spcBef>
              <a:defRPr sz="1200">
                <a:solidFill>
                  <a:schemeClr val="tx1"/>
                </a:solidFill>
                <a:latin typeface="Times New Roman" pitchFamily="18" charset="0"/>
              </a:defRPr>
            </a:lvl5pPr>
            <a:lvl6pPr eaLnBrk="0" fontAlgn="base" hangingPunct="0">
              <a:spcBef>
                <a:spcPct val="30000"/>
              </a:spcBef>
              <a:spcAft>
                <a:spcPct val="0"/>
              </a:spcAft>
              <a:defRPr sz="1200">
                <a:solidFill>
                  <a:schemeClr val="tx1"/>
                </a:solidFill>
                <a:latin typeface="Times New Roman" pitchFamily="18" charset="0"/>
              </a:defRPr>
            </a:lvl6pPr>
            <a:lvl7pPr eaLnBrk="0" fontAlgn="base" hangingPunct="0">
              <a:spcBef>
                <a:spcPct val="30000"/>
              </a:spcBef>
              <a:spcAft>
                <a:spcPct val="0"/>
              </a:spcAft>
              <a:defRPr sz="1200">
                <a:solidFill>
                  <a:schemeClr val="tx1"/>
                </a:solidFill>
                <a:latin typeface="Times New Roman" pitchFamily="18" charset="0"/>
              </a:defRPr>
            </a:lvl7pPr>
            <a:lvl8pPr eaLnBrk="0" fontAlgn="base" hangingPunct="0">
              <a:spcBef>
                <a:spcPct val="30000"/>
              </a:spcBef>
              <a:spcAft>
                <a:spcPct val="0"/>
              </a:spcAft>
              <a:defRPr sz="1200">
                <a:solidFill>
                  <a:schemeClr val="tx1"/>
                </a:solidFill>
                <a:latin typeface="Times New Roman" pitchFamily="18" charset="0"/>
              </a:defRPr>
            </a:lvl8pPr>
            <a:lvl9pPr eaLnBrk="0" fontAlgn="base" hangingPunct="0">
              <a:spcBef>
                <a:spcPct val="30000"/>
              </a:spcBef>
              <a:spcAft>
                <a:spcPct val="0"/>
              </a:spcAft>
              <a:defRPr sz="1200">
                <a:solidFill>
                  <a:schemeClr val="tx1"/>
                </a:solidFill>
                <a:latin typeface="Times New Roman" pitchFamily="18" charset="0"/>
              </a:defRPr>
            </a:lvl9pPr>
          </a:lstStyle>
          <a:p>
            <a:endParaRPr lang="en-GB" altLang="nl-NL" sz="1600">
              <a:solidFill>
                <a:srgbClr val="000000"/>
              </a:solidFill>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nl-NL" smtClean="0">
                <a:latin typeface="Arial" pitchFamily="34" charset="0"/>
                <a:cs typeface="Times New Roman" pitchFamily="18" charset="0"/>
              </a:rPr>
              <a:t>The “Forum of exchange of information on enforcement” is a network of Member States authorities responsible for REACH enforcement stipulated by the REACH Regulation. Its objective is to ensure harmonized enforcement of the Regulation across the EU. The tasks of the Forum include spreading good practice and highlighting implementation problems, agreeing on harmonised enforcement and inspection projects, identifying enforcement strategies, developing working methods and tools, and coordinating exchange of inspectors.</a:t>
            </a:r>
            <a:r>
              <a:rPr lang="en-GB" altLang="nl-NL" smtClean="0">
                <a:latin typeface="Arial" pitchFamily="34" charset="0"/>
              </a:rPr>
              <a:t> </a:t>
            </a:r>
          </a:p>
          <a:p>
            <a:endParaRPr lang="nl-NL" altLang="nl-NL"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nl-NL" b="1" smtClean="0">
                <a:latin typeface="Arial" pitchFamily="34" charset="0"/>
              </a:rPr>
              <a:t>TOOLS</a:t>
            </a:r>
          </a:p>
          <a:p>
            <a:r>
              <a:rPr lang="en-GB" altLang="nl-NL" b="1" smtClean="0">
                <a:latin typeface="Arial" pitchFamily="34" charset="0"/>
              </a:rPr>
              <a:t>I. REACH Helpdesk Correspondents’ Network (REHCORN)</a:t>
            </a:r>
          </a:p>
          <a:p>
            <a:r>
              <a:rPr lang="en-GB" altLang="nl-NL" smtClean="0">
                <a:latin typeface="Arial" pitchFamily="34" charset="0"/>
              </a:rPr>
              <a:t>v Consists of REACH helpdesk Correspondents from all MS and the</a:t>
            </a:r>
          </a:p>
          <a:p>
            <a:r>
              <a:rPr lang="en-GB" altLang="nl-NL" smtClean="0">
                <a:latin typeface="Arial" pitchFamily="34" charset="0"/>
              </a:rPr>
              <a:t>ECHA (1 per MS and Agency)</a:t>
            </a:r>
          </a:p>
          <a:p>
            <a:r>
              <a:rPr lang="en-GB" altLang="nl-NL" smtClean="0">
                <a:latin typeface="Arial" pitchFamily="34" charset="0"/>
              </a:rPr>
              <a:t>v Tasks</a:t>
            </a:r>
          </a:p>
          <a:p>
            <a:r>
              <a:rPr lang="en-GB" altLang="nl-NL" smtClean="0">
                <a:latin typeface="Arial" pitchFamily="34" charset="0"/>
              </a:rPr>
              <a:t>t Act as an governing body for the Help-Net</a:t>
            </a:r>
          </a:p>
          <a:p>
            <a:r>
              <a:rPr lang="en-GB" altLang="nl-NL" smtClean="0">
                <a:latin typeface="Arial" pitchFamily="34" charset="0"/>
              </a:rPr>
              <a:t>t Discuss and try to harmonise answers to difficult questions, that</a:t>
            </a:r>
          </a:p>
          <a:p>
            <a:r>
              <a:rPr lang="en-GB" altLang="nl-NL" smtClean="0">
                <a:latin typeface="Arial" pitchFamily="34" charset="0"/>
              </a:rPr>
              <a:t>could not be resolved via the use of RHEP and consult FAQ</a:t>
            </a:r>
          </a:p>
          <a:p>
            <a:r>
              <a:rPr lang="en-GB" altLang="nl-NL" smtClean="0">
                <a:latin typeface="Arial" pitchFamily="34" charset="0"/>
              </a:rPr>
              <a:t>entries prepared by the Agency;</a:t>
            </a:r>
          </a:p>
          <a:p>
            <a:r>
              <a:rPr lang="en-GB" altLang="nl-NL" smtClean="0">
                <a:latin typeface="Arial" pitchFamily="34" charset="0"/>
              </a:rPr>
              <a:t>t Acts as a representative of the REACH Help-Net in relation with</a:t>
            </a:r>
          </a:p>
          <a:p>
            <a:r>
              <a:rPr lang="en-GB" altLang="nl-NL" smtClean="0">
                <a:latin typeface="Arial" pitchFamily="34" charset="0"/>
              </a:rPr>
              <a:t>external actors;</a:t>
            </a:r>
          </a:p>
          <a:p>
            <a:r>
              <a:rPr lang="en-GB" altLang="nl-NL" smtClean="0">
                <a:latin typeface="Arial" pitchFamily="34" charset="0"/>
              </a:rPr>
              <a:t>t Resolve any arising issues</a:t>
            </a:r>
          </a:p>
          <a:p>
            <a:r>
              <a:rPr lang="en-GB" altLang="nl-NL" b="1" smtClean="0">
                <a:latin typeface="Arial" pitchFamily="34" charset="0"/>
              </a:rPr>
              <a:t>II. REACH Helpdesk Exchange Platform (RHEP)</a:t>
            </a:r>
          </a:p>
          <a:p>
            <a:r>
              <a:rPr lang="en-GB" altLang="nl-NL" smtClean="0">
                <a:latin typeface="Arial" pitchFamily="34" charset="0"/>
              </a:rPr>
              <a:t>v Web based IT application, via which the members may cooperate and</a:t>
            </a:r>
          </a:p>
          <a:p>
            <a:r>
              <a:rPr lang="en-GB" altLang="nl-NL" smtClean="0">
                <a:latin typeface="Arial" pitchFamily="34" charset="0"/>
              </a:rPr>
              <a:t>support one another on a daily basis</a:t>
            </a:r>
          </a:p>
          <a:p>
            <a:r>
              <a:rPr lang="en-GB" altLang="nl-NL" smtClean="0">
                <a:latin typeface="Arial" pitchFamily="34" charset="0"/>
              </a:rPr>
              <a:t>v Essentially acts as a “discussion forum” where MS Helpdesks discuss</a:t>
            </a:r>
          </a:p>
          <a:p>
            <a:r>
              <a:rPr lang="en-GB" altLang="nl-NL" smtClean="0">
                <a:latin typeface="Arial" pitchFamily="34" charset="0"/>
              </a:rPr>
              <a:t>problematic questions they encounter</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0B878F-AC6C-4704-AECB-260EAB912927}" type="slidenum">
              <a:rPr lang="nl-NL" altLang="nl-NL"/>
              <a:pPr/>
              <a:t>29</a:t>
            </a:fld>
            <a:endParaRPr lang="nl-NL" altLang="nl-NL"/>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endParaRPr lang="en-GB" altLang="nl-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9BD266-433C-4CA0-AFC8-2734E1D3381A}" type="slidenum">
              <a:rPr lang="nl-NL" altLang="nl-NL"/>
              <a:pPr/>
              <a:t>30</a:t>
            </a:fld>
            <a:endParaRPr lang="nl-NL" altLang="nl-NL"/>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p:txBody>
          <a:bodyPr/>
          <a:lstStyle/>
          <a:p>
            <a:endParaRPr lang="en-GB" altLang="nl-N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F1CBBE-DA06-4E97-A776-847E17A69C79}" type="slidenum">
              <a:rPr lang="nl-NL" altLang="nl-NL"/>
              <a:pPr/>
              <a:t>31</a:t>
            </a:fld>
            <a:endParaRPr lang="nl-NL" altLang="nl-NL"/>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GB" altLang="nl-N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917575" y="744538"/>
            <a:ext cx="4962525" cy="3722687"/>
          </a:xfrm>
          <a:ln/>
        </p:spPr>
      </p:sp>
      <p:sp>
        <p:nvSpPr>
          <p:cNvPr id="65539" name="Rectangle 3"/>
          <p:cNvSpPr>
            <a:spLocks noGrp="1" noChangeArrowheads="1"/>
          </p:cNvSpPr>
          <p:nvPr>
            <p:ph type="body" idx="1"/>
          </p:nvPr>
        </p:nvSpPr>
        <p:spPr/>
        <p:txBody>
          <a:bodyPr/>
          <a:lstStyle/>
          <a:p>
            <a:endParaRPr lang="en-US" alt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6E104A-DEEB-4080-922F-F91C33E725F6}" type="slidenum">
              <a:rPr lang="nl-NL" altLang="nl-NL"/>
              <a:pPr/>
              <a:t>6</a:t>
            </a:fld>
            <a:endParaRPr lang="nl-NL" altLang="nl-NL"/>
          </a:p>
        </p:txBody>
      </p:sp>
      <p:sp>
        <p:nvSpPr>
          <p:cNvPr id="188418" name="Rectangle 2"/>
          <p:cNvSpPr>
            <a:spLocks noGrp="1" noRot="1" noChangeAspect="1" noChangeArrowheads="1" noTextEdit="1"/>
          </p:cNvSpPr>
          <p:nvPr>
            <p:ph type="sldImg"/>
          </p:nvPr>
        </p:nvSpPr>
        <p:spPr>
          <a:xfrm>
            <a:off x="915988" y="742950"/>
            <a:ext cx="4965700" cy="3724275"/>
          </a:xfrm>
          <a:ln/>
        </p:spPr>
      </p:sp>
      <p:sp>
        <p:nvSpPr>
          <p:cNvPr id="188419" name="Rectangle 3"/>
          <p:cNvSpPr>
            <a:spLocks noGrp="1" noChangeArrowheads="1"/>
          </p:cNvSpPr>
          <p:nvPr>
            <p:ph type="body" idx="1"/>
          </p:nvPr>
        </p:nvSpPr>
        <p:spPr>
          <a:xfrm>
            <a:off x="906357" y="4714226"/>
            <a:ext cx="4984962" cy="4469164"/>
          </a:xfrm>
        </p:spPr>
        <p:txBody>
          <a:bodyPr/>
          <a:lstStyle/>
          <a:p>
            <a:r>
              <a:rPr lang="it-IT" altLang="nl-NL"/>
              <a:t>Evaluation: Testing proposals (animal testing), conform to registration requirements</a:t>
            </a:r>
            <a:endParaRPr lang="en-GB" altLang="nl-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881A66-3A8F-438F-98D6-5964B8F005A7}" type="slidenum">
              <a:rPr lang="en-US" altLang="nl-NL">
                <a:solidFill>
                  <a:prstClr val="black"/>
                </a:solidFill>
              </a:rPr>
              <a:pPr/>
              <a:t>9</a:t>
            </a:fld>
            <a:endParaRPr lang="en-US" altLang="nl-NL">
              <a:solidFill>
                <a:prstClr val="black"/>
              </a:solidFill>
            </a:endParaRPr>
          </a:p>
        </p:txBody>
      </p:sp>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a:lstStyle/>
          <a:p>
            <a:endParaRPr lang="en-GB" altLang="nl-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1F376D-B361-4AED-A56D-8454610A3CF2}" type="slidenum">
              <a:rPr lang="nl-NL" altLang="nl-NL"/>
              <a:pPr/>
              <a:t>10</a:t>
            </a:fld>
            <a:endParaRPr lang="nl-NL" altLang="nl-NL"/>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n-GB" altLang="nl-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1E7037-0756-47E0-9FDB-D61AC0AB502B}" type="slidenum">
              <a:rPr lang="nl-NL" altLang="nl-NL"/>
              <a:pPr/>
              <a:t>11</a:t>
            </a:fld>
            <a:endParaRPr lang="nl-NL" altLang="nl-NL"/>
          </a:p>
        </p:txBody>
      </p:sp>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p:txBody>
          <a:bodyPr/>
          <a:lstStyle/>
          <a:p>
            <a:endParaRPr lang="en-GB" altLang="nl-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nl-NL" alt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962B4F-E5D0-4B81-95B1-6AB57BFCC981}" type="slidenum">
              <a:rPr lang="nl-NL" altLang="nl-NL"/>
              <a:pPr/>
              <a:t>16</a:t>
            </a:fld>
            <a:endParaRPr lang="nl-NL" altLang="nl-NL"/>
          </a:p>
        </p:txBody>
      </p:sp>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xfrm>
            <a:off x="906357" y="4715839"/>
            <a:ext cx="4984962" cy="4465938"/>
          </a:xfrm>
        </p:spPr>
        <p:txBody>
          <a:bodyPr/>
          <a:lstStyle/>
          <a:p>
            <a:endParaRPr lang="en-GB" altLang="nl-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BC25D3-E90F-4665-AECC-2751A57D4FEE}" type="slidenum">
              <a:rPr lang="nl-NL" altLang="nl-NL"/>
              <a:pPr/>
              <a:t>21</a:t>
            </a:fld>
            <a:endParaRPr lang="nl-NL" altLang="nl-NL"/>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en-GB" alt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tLang="nl-NL" sz="1000" smtClean="0">
                <a:latin typeface="Arial" pitchFamily="34" charset="0"/>
              </a:rPr>
              <a:t>The European Chemicals Agency comprises: </a:t>
            </a:r>
          </a:p>
          <a:p>
            <a:r>
              <a:rPr lang="nl-NL" altLang="nl-NL" sz="1000" smtClean="0">
                <a:latin typeface="Arial" pitchFamily="34" charset="0"/>
              </a:rPr>
              <a:t>A </a:t>
            </a:r>
            <a:r>
              <a:rPr lang="nl-NL" altLang="nl-NL" sz="1000" b="1" smtClean="0">
                <a:latin typeface="Arial" pitchFamily="34" charset="0"/>
              </a:rPr>
              <a:t>Management Board</a:t>
            </a:r>
            <a:r>
              <a:rPr lang="nl-NL" altLang="nl-NL" sz="1000" smtClean="0">
                <a:latin typeface="Arial" pitchFamily="34" charset="0"/>
              </a:rPr>
              <a:t>, responsible for adopting the financial planning, work programme, annual reporting. </a:t>
            </a:r>
          </a:p>
          <a:p>
            <a:r>
              <a:rPr lang="nl-NL" altLang="nl-NL" sz="1000" smtClean="0">
                <a:latin typeface="Arial" pitchFamily="34" charset="0"/>
              </a:rPr>
              <a:t>An </a:t>
            </a:r>
            <a:r>
              <a:rPr lang="nl-NL" altLang="nl-NL" sz="1000" b="1" smtClean="0">
                <a:latin typeface="Arial" pitchFamily="34" charset="0"/>
              </a:rPr>
              <a:t>Executive Director</a:t>
            </a:r>
            <a:r>
              <a:rPr lang="nl-NL" altLang="nl-NL" sz="1000" smtClean="0">
                <a:latin typeface="Arial" pitchFamily="34" charset="0"/>
              </a:rPr>
              <a:t>, the legal representative of the Agency, responsible for the day to day management and administration of the Agency, including responsibility over its finances. The Executive Director reports to the Management Board. </a:t>
            </a:r>
          </a:p>
          <a:p>
            <a:r>
              <a:rPr lang="nl-NL" altLang="nl-NL" sz="1000" smtClean="0">
                <a:latin typeface="Arial" pitchFamily="34" charset="0"/>
              </a:rPr>
              <a:t>A </a:t>
            </a:r>
            <a:r>
              <a:rPr lang="nl-NL" altLang="nl-NL" sz="1000" b="1" smtClean="0">
                <a:latin typeface="Arial" pitchFamily="34" charset="0"/>
              </a:rPr>
              <a:t>Secretariat</a:t>
            </a:r>
            <a:r>
              <a:rPr lang="nl-NL" altLang="nl-NL" sz="1000" smtClean="0">
                <a:latin typeface="Arial" pitchFamily="34" charset="0"/>
              </a:rPr>
              <a:t> to support the Committees and Forum and undertake work on registration and evaluation processes as well as preparation of guidance, maintenance of databases and provision of information. </a:t>
            </a:r>
          </a:p>
          <a:p>
            <a:r>
              <a:rPr lang="nl-NL" altLang="nl-NL" sz="1000" smtClean="0">
                <a:latin typeface="Arial" pitchFamily="34" charset="0"/>
              </a:rPr>
              <a:t>A </a:t>
            </a:r>
            <a:r>
              <a:rPr lang="nl-NL" altLang="nl-NL" sz="1000" b="1" smtClean="0">
                <a:latin typeface="Arial" pitchFamily="34" charset="0"/>
              </a:rPr>
              <a:t>Member State Committee</a:t>
            </a:r>
            <a:r>
              <a:rPr lang="nl-NL" altLang="nl-NL" sz="1000" smtClean="0">
                <a:latin typeface="Arial" pitchFamily="34" charset="0"/>
              </a:rPr>
              <a:t> to resolve differences of opinion on draft decisions proposed by the Agency or Member States and make proposals for identification of substances of very high concern. </a:t>
            </a:r>
          </a:p>
          <a:p>
            <a:r>
              <a:rPr lang="nl-NL" altLang="nl-NL" sz="1000" smtClean="0">
                <a:latin typeface="Arial" pitchFamily="34" charset="0"/>
              </a:rPr>
              <a:t>A </a:t>
            </a:r>
            <a:r>
              <a:rPr lang="nl-NL" altLang="nl-NL" sz="1000" b="1" smtClean="0">
                <a:latin typeface="Arial" pitchFamily="34" charset="0"/>
              </a:rPr>
              <a:t>Risk Assessment Committee</a:t>
            </a:r>
            <a:r>
              <a:rPr lang="nl-NL" altLang="nl-NL" sz="1000" smtClean="0">
                <a:latin typeface="Arial" pitchFamily="34" charset="0"/>
              </a:rPr>
              <a:t> to prepare opinions on evaluation, on applications for authorisation, on proposals for restrictions and on classification and labelling. </a:t>
            </a:r>
          </a:p>
          <a:p>
            <a:r>
              <a:rPr lang="nl-NL" altLang="nl-NL" sz="1000" smtClean="0">
                <a:latin typeface="Arial" pitchFamily="34" charset="0"/>
              </a:rPr>
              <a:t>A </a:t>
            </a:r>
            <a:r>
              <a:rPr lang="nl-NL" altLang="nl-NL" sz="1000" b="1" smtClean="0">
                <a:latin typeface="Arial" pitchFamily="34" charset="0"/>
              </a:rPr>
              <a:t>Committee for Socio-economic Analysis</a:t>
            </a:r>
            <a:r>
              <a:rPr lang="nl-NL" altLang="nl-NL" sz="1000" smtClean="0">
                <a:latin typeface="Arial" pitchFamily="34" charset="0"/>
              </a:rPr>
              <a:t> to prepare opinions on applications for authorisation, on proposals for restrictions and on questions relating to the socio-economic impact of proposed legislative action. </a:t>
            </a:r>
          </a:p>
          <a:p>
            <a:r>
              <a:rPr lang="nl-NL" altLang="nl-NL" sz="1000" smtClean="0">
                <a:latin typeface="Arial" pitchFamily="34" charset="0"/>
              </a:rPr>
              <a:t>A </a:t>
            </a:r>
            <a:r>
              <a:rPr lang="nl-NL" altLang="nl-NL" sz="1000" b="1" smtClean="0">
                <a:latin typeface="Arial" pitchFamily="34" charset="0"/>
              </a:rPr>
              <a:t>Forum</a:t>
            </a:r>
            <a:r>
              <a:rPr lang="nl-NL" altLang="nl-NL" sz="1000" smtClean="0">
                <a:latin typeface="Arial" pitchFamily="34" charset="0"/>
              </a:rPr>
              <a:t> on enforcement matters to coordinate a network of Member States' competent authorities responsible for enforcement. </a:t>
            </a:r>
          </a:p>
          <a:p>
            <a:r>
              <a:rPr lang="nl-NL" altLang="nl-NL" sz="1000" smtClean="0">
                <a:latin typeface="Arial" pitchFamily="34" charset="0"/>
              </a:rPr>
              <a:t>A </a:t>
            </a:r>
            <a:r>
              <a:rPr lang="nl-NL" altLang="nl-NL" sz="1000" b="1" smtClean="0">
                <a:latin typeface="Arial" pitchFamily="34" charset="0"/>
              </a:rPr>
              <a:t>Board of Appeal</a:t>
            </a:r>
            <a:r>
              <a:rPr lang="nl-NL" altLang="nl-NL" sz="1000" smtClean="0">
                <a:latin typeface="Arial" pitchFamily="34" charset="0"/>
              </a:rPr>
              <a:t> to decide on appeals against decisions taken by the Agency</a:t>
            </a:r>
          </a:p>
          <a:p>
            <a:pPr eaLnBrk="1" hangingPunct="1">
              <a:lnSpc>
                <a:spcPts val="2800"/>
              </a:lnSpc>
              <a:spcBef>
                <a:spcPct val="0"/>
              </a:spcBef>
            </a:pPr>
            <a:endParaRPr lang="en-GB" altLang="nl-NL" sz="100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el en tekst boven object">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143000"/>
          </a:xfrm>
        </p:spPr>
        <p:txBody>
          <a:bodyPr/>
          <a:lstStyle/>
          <a:p>
            <a:r>
              <a:rPr lang="nl-NL" smtClean="0"/>
              <a:t>Klik om de stijl te bewerken</a:t>
            </a:r>
            <a:endParaRPr lang="nl-NL"/>
          </a:p>
        </p:txBody>
      </p:sp>
      <p:sp>
        <p:nvSpPr>
          <p:cNvPr id="3" name="Tijdelijke aanduiding voor tekst 2"/>
          <p:cNvSpPr>
            <a:spLocks noGrp="1"/>
          </p:cNvSpPr>
          <p:nvPr>
            <p:ph type="body" sz="half" idx="1"/>
          </p:nvPr>
        </p:nvSpPr>
        <p:spPr>
          <a:xfrm>
            <a:off x="685800" y="1981200"/>
            <a:ext cx="7772400" cy="19812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85800" y="4114800"/>
            <a:ext cx="7772400" cy="19812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a:xfrm>
            <a:off x="685800" y="6248400"/>
            <a:ext cx="1905000" cy="457200"/>
          </a:xfrm>
          <a:prstGeom prst="rect">
            <a:avLst/>
          </a:prstGeom>
        </p:spPr>
        <p:txBody>
          <a:bodyPr/>
          <a:lstStyle>
            <a:lvl1pPr>
              <a:defRPr/>
            </a:lvl1pPr>
          </a:lstStyle>
          <a:p>
            <a:endParaRPr lang="nl-NL" altLang="nl-NL"/>
          </a:p>
        </p:txBody>
      </p:sp>
      <p:sp>
        <p:nvSpPr>
          <p:cNvPr id="6" name="Tijdelijke aanduiding voor voettekst 5"/>
          <p:cNvSpPr>
            <a:spLocks noGrp="1"/>
          </p:cNvSpPr>
          <p:nvPr>
            <p:ph type="ftr" sz="quarter" idx="11"/>
          </p:nvPr>
        </p:nvSpPr>
        <p:spPr>
          <a:xfrm>
            <a:off x="3124200" y="6248400"/>
            <a:ext cx="2895600" cy="457200"/>
          </a:xfrm>
          <a:prstGeom prst="rect">
            <a:avLst/>
          </a:prstGeom>
        </p:spPr>
        <p:txBody>
          <a:bodyPr/>
          <a:lstStyle>
            <a:lvl1pPr>
              <a:defRPr/>
            </a:lvl1pPr>
          </a:lstStyle>
          <a:p>
            <a:endParaRPr lang="nl-NL" altLang="nl-NL"/>
          </a:p>
        </p:txBody>
      </p:sp>
      <p:sp>
        <p:nvSpPr>
          <p:cNvPr id="7" name="Tijdelijke aanduiding voor dianummer 6"/>
          <p:cNvSpPr>
            <a:spLocks noGrp="1"/>
          </p:cNvSpPr>
          <p:nvPr>
            <p:ph type="sldNum" sz="quarter" idx="12"/>
          </p:nvPr>
        </p:nvSpPr>
        <p:spPr>
          <a:xfrm>
            <a:off x="6553200" y="6248400"/>
            <a:ext cx="1905000" cy="457200"/>
          </a:xfrm>
          <a:prstGeom prst="rect">
            <a:avLst/>
          </a:prstGeom>
        </p:spPr>
        <p:txBody>
          <a:bodyPr/>
          <a:lstStyle>
            <a:lvl1pPr>
              <a:defRPr/>
            </a:lvl1pPr>
          </a:lstStyle>
          <a:p>
            <a:fld id="{5EFB6FAF-D861-48C1-8992-354903E1AC60}" type="slidenum">
              <a:rPr lang="nl-NL" altLang="nl-NL"/>
              <a:pPr/>
              <a:t>‹nr.›</a:t>
            </a:fld>
            <a:endParaRPr lang="nl-NL" altLang="nl-NL"/>
          </a:p>
        </p:txBody>
      </p:sp>
    </p:spTree>
    <p:extLst>
      <p:ext uri="{BB962C8B-B14F-4D97-AF65-F5344CB8AC3E}">
        <p14:creationId xmlns:p14="http://schemas.microsoft.com/office/powerpoint/2010/main" val="3595540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143000"/>
          </a:xfrm>
        </p:spPr>
        <p:txBody>
          <a:bodyPr/>
          <a:lstStyle/>
          <a:p>
            <a:r>
              <a:rPr lang="nl-NL" smtClean="0"/>
              <a:t>Klik om de stijl te bewerken</a:t>
            </a:r>
            <a:endParaRPr lang="nl-NL"/>
          </a:p>
        </p:txBody>
      </p:sp>
      <p:sp>
        <p:nvSpPr>
          <p:cNvPr id="3" name="Tijdelijke aanduiding voor tabel 2"/>
          <p:cNvSpPr>
            <a:spLocks noGrp="1"/>
          </p:cNvSpPr>
          <p:nvPr>
            <p:ph type="tbl" idx="1"/>
          </p:nvPr>
        </p:nvSpPr>
        <p:spPr>
          <a:xfrm>
            <a:off x="685800" y="1981200"/>
            <a:ext cx="7772400" cy="4114800"/>
          </a:xfrm>
        </p:spPr>
        <p:txBody>
          <a:bodyPr/>
          <a:lstStyle/>
          <a:p>
            <a:endParaRPr lang="nl-NL"/>
          </a:p>
        </p:txBody>
      </p:sp>
      <p:sp>
        <p:nvSpPr>
          <p:cNvPr id="4" name="Tijdelijke aanduiding voor datum 3"/>
          <p:cNvSpPr>
            <a:spLocks noGrp="1"/>
          </p:cNvSpPr>
          <p:nvPr>
            <p:ph type="dt" sz="half" idx="10"/>
          </p:nvPr>
        </p:nvSpPr>
        <p:spPr>
          <a:xfrm>
            <a:off x="685800" y="6248400"/>
            <a:ext cx="1905000" cy="457200"/>
          </a:xfrm>
          <a:prstGeom prst="rect">
            <a:avLst/>
          </a:prstGeom>
        </p:spPr>
        <p:txBody>
          <a:bodyPr/>
          <a:lstStyle>
            <a:lvl1pPr>
              <a:defRPr/>
            </a:lvl1pPr>
          </a:lstStyle>
          <a:p>
            <a:endParaRPr lang="nl-NL" altLang="nl-NL"/>
          </a:p>
        </p:txBody>
      </p:sp>
      <p:sp>
        <p:nvSpPr>
          <p:cNvPr id="5" name="Tijdelijke aanduiding voor voettekst 4"/>
          <p:cNvSpPr>
            <a:spLocks noGrp="1"/>
          </p:cNvSpPr>
          <p:nvPr>
            <p:ph type="ftr" sz="quarter" idx="11"/>
          </p:nvPr>
        </p:nvSpPr>
        <p:spPr>
          <a:xfrm>
            <a:off x="3124200" y="6248400"/>
            <a:ext cx="2895600" cy="457200"/>
          </a:xfrm>
          <a:prstGeom prst="rect">
            <a:avLst/>
          </a:prstGeom>
        </p:spPr>
        <p:txBody>
          <a:bodyPr/>
          <a:lstStyle>
            <a:lvl1pPr>
              <a:defRPr/>
            </a:lvl1pPr>
          </a:lstStyle>
          <a:p>
            <a:endParaRPr lang="nl-NL" altLang="nl-NL"/>
          </a:p>
        </p:txBody>
      </p:sp>
      <p:sp>
        <p:nvSpPr>
          <p:cNvPr id="6" name="Tijdelijke aanduiding voor dianummer 5"/>
          <p:cNvSpPr>
            <a:spLocks noGrp="1"/>
          </p:cNvSpPr>
          <p:nvPr>
            <p:ph type="sldNum" sz="quarter" idx="12"/>
          </p:nvPr>
        </p:nvSpPr>
        <p:spPr>
          <a:xfrm>
            <a:off x="6553200" y="6248400"/>
            <a:ext cx="1905000" cy="457200"/>
          </a:xfrm>
          <a:prstGeom prst="rect">
            <a:avLst/>
          </a:prstGeom>
        </p:spPr>
        <p:txBody>
          <a:bodyPr/>
          <a:lstStyle>
            <a:lvl1pPr>
              <a:defRPr/>
            </a:lvl1pPr>
          </a:lstStyle>
          <a:p>
            <a:fld id="{12689F31-304E-42F6-A20C-6B9DB1084583}" type="slidenum">
              <a:rPr lang="nl-NL" altLang="nl-NL"/>
              <a:pPr/>
              <a:t>‹nr.›</a:t>
            </a:fld>
            <a:endParaRPr lang="nl-NL" altLang="nl-NL"/>
          </a:p>
        </p:txBody>
      </p:sp>
    </p:spTree>
    <p:extLst>
      <p:ext uri="{BB962C8B-B14F-4D97-AF65-F5344CB8AC3E}">
        <p14:creationId xmlns:p14="http://schemas.microsoft.com/office/powerpoint/2010/main" val="19690553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lvl1pPr>
              <a:defRPr/>
            </a:lvl1pPr>
          </a:lstStyle>
          <a:p>
            <a:endParaRPr lang="en-US" alt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en-US" alt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9C9390C5-826E-4272-B169-4A0F8C7336B2}"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3239514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vl1pPr>
          </a:lstStyle>
          <a:p>
            <a:endParaRPr lang="en-US" alt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en-US" alt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FE8A4C77-A7A4-4871-BEF2-D3A9B6F8113B}"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3967844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lvl1pPr>
              <a:defRPr/>
            </a:lvl1pPr>
          </a:lstStyle>
          <a:p>
            <a:endParaRPr lang="en-US" alt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en-US" alt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DD4A803C-4009-4441-BE92-1A63BA655CC5}"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30488391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lvl1pPr>
              <a:defRPr/>
            </a:lvl1pPr>
          </a:lstStyle>
          <a:p>
            <a:endParaRPr lang="en-US" altLang="nl-NL">
              <a:solidFill>
                <a:srgbClr val="000000"/>
              </a:solidFill>
            </a:endParaRPr>
          </a:p>
        </p:txBody>
      </p:sp>
      <p:sp>
        <p:nvSpPr>
          <p:cNvPr id="6" name="Tijdelijke aanduiding voor voettekst 5"/>
          <p:cNvSpPr>
            <a:spLocks noGrp="1"/>
          </p:cNvSpPr>
          <p:nvPr>
            <p:ph type="ftr" sz="quarter" idx="11"/>
          </p:nvPr>
        </p:nvSpPr>
        <p:spPr/>
        <p:txBody>
          <a:bodyPr/>
          <a:lstStyle>
            <a:lvl1pPr>
              <a:defRPr/>
            </a:lvl1pPr>
          </a:lstStyle>
          <a:p>
            <a:endParaRPr lang="en-US" altLang="nl-NL">
              <a:solidFill>
                <a:srgbClr val="000000"/>
              </a:solidFill>
            </a:endParaRPr>
          </a:p>
        </p:txBody>
      </p:sp>
      <p:sp>
        <p:nvSpPr>
          <p:cNvPr id="7" name="Tijdelijke aanduiding voor dianummer 6"/>
          <p:cNvSpPr>
            <a:spLocks noGrp="1"/>
          </p:cNvSpPr>
          <p:nvPr>
            <p:ph type="sldNum" sz="quarter" idx="12"/>
          </p:nvPr>
        </p:nvSpPr>
        <p:spPr/>
        <p:txBody>
          <a:bodyPr/>
          <a:lstStyle>
            <a:lvl1pPr>
              <a:defRPr/>
            </a:lvl1pPr>
          </a:lstStyle>
          <a:p>
            <a:fld id="{A89B0084-06E9-46C2-898F-1CE0D1717F15}"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10441977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lvl1pPr>
              <a:defRPr/>
            </a:lvl1pPr>
          </a:lstStyle>
          <a:p>
            <a:endParaRPr lang="en-US" altLang="nl-NL">
              <a:solidFill>
                <a:srgbClr val="000000"/>
              </a:solidFill>
            </a:endParaRPr>
          </a:p>
        </p:txBody>
      </p:sp>
      <p:sp>
        <p:nvSpPr>
          <p:cNvPr id="8" name="Tijdelijke aanduiding voor voettekst 7"/>
          <p:cNvSpPr>
            <a:spLocks noGrp="1"/>
          </p:cNvSpPr>
          <p:nvPr>
            <p:ph type="ftr" sz="quarter" idx="11"/>
          </p:nvPr>
        </p:nvSpPr>
        <p:spPr/>
        <p:txBody>
          <a:bodyPr/>
          <a:lstStyle>
            <a:lvl1pPr>
              <a:defRPr/>
            </a:lvl1pPr>
          </a:lstStyle>
          <a:p>
            <a:endParaRPr lang="en-US" altLang="nl-NL">
              <a:solidFill>
                <a:srgbClr val="000000"/>
              </a:solidFill>
            </a:endParaRPr>
          </a:p>
        </p:txBody>
      </p:sp>
      <p:sp>
        <p:nvSpPr>
          <p:cNvPr id="9" name="Tijdelijke aanduiding voor dianummer 8"/>
          <p:cNvSpPr>
            <a:spLocks noGrp="1"/>
          </p:cNvSpPr>
          <p:nvPr>
            <p:ph type="sldNum" sz="quarter" idx="12"/>
          </p:nvPr>
        </p:nvSpPr>
        <p:spPr/>
        <p:txBody>
          <a:bodyPr/>
          <a:lstStyle>
            <a:lvl1pPr>
              <a:defRPr/>
            </a:lvl1pPr>
          </a:lstStyle>
          <a:p>
            <a:fld id="{946CF1F2-2809-4ECE-927C-DA59B98CF843}"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3917829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lvl1pPr>
              <a:defRPr/>
            </a:lvl1pPr>
          </a:lstStyle>
          <a:p>
            <a:endParaRPr lang="en-US" altLang="nl-NL">
              <a:solidFill>
                <a:srgbClr val="000000"/>
              </a:solidFill>
            </a:endParaRPr>
          </a:p>
        </p:txBody>
      </p:sp>
      <p:sp>
        <p:nvSpPr>
          <p:cNvPr id="4" name="Tijdelijke aanduiding voor voettekst 3"/>
          <p:cNvSpPr>
            <a:spLocks noGrp="1"/>
          </p:cNvSpPr>
          <p:nvPr>
            <p:ph type="ftr" sz="quarter" idx="11"/>
          </p:nvPr>
        </p:nvSpPr>
        <p:spPr/>
        <p:txBody>
          <a:bodyPr/>
          <a:lstStyle>
            <a:lvl1pPr>
              <a:defRPr/>
            </a:lvl1pPr>
          </a:lstStyle>
          <a:p>
            <a:endParaRPr lang="en-US" altLang="nl-NL">
              <a:solidFill>
                <a:srgbClr val="000000"/>
              </a:solidFill>
            </a:endParaRPr>
          </a:p>
        </p:txBody>
      </p:sp>
      <p:sp>
        <p:nvSpPr>
          <p:cNvPr id="5" name="Tijdelijke aanduiding voor dianummer 4"/>
          <p:cNvSpPr>
            <a:spLocks noGrp="1"/>
          </p:cNvSpPr>
          <p:nvPr>
            <p:ph type="sldNum" sz="quarter" idx="12"/>
          </p:nvPr>
        </p:nvSpPr>
        <p:spPr/>
        <p:txBody>
          <a:bodyPr/>
          <a:lstStyle>
            <a:lvl1pPr>
              <a:defRPr/>
            </a:lvl1pPr>
          </a:lstStyle>
          <a:p>
            <a:fld id="{59BF2EC3-D6C8-400C-B48D-A45A50ADCA8B}"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4178130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lvl1pPr>
              <a:defRPr/>
            </a:lvl1pPr>
          </a:lstStyle>
          <a:p>
            <a:endParaRPr lang="en-US" altLang="nl-NL">
              <a:solidFill>
                <a:srgbClr val="000000"/>
              </a:solidFill>
            </a:endParaRPr>
          </a:p>
        </p:txBody>
      </p:sp>
      <p:sp>
        <p:nvSpPr>
          <p:cNvPr id="3" name="Tijdelijke aanduiding voor voettekst 2"/>
          <p:cNvSpPr>
            <a:spLocks noGrp="1"/>
          </p:cNvSpPr>
          <p:nvPr>
            <p:ph type="ftr" sz="quarter" idx="11"/>
          </p:nvPr>
        </p:nvSpPr>
        <p:spPr/>
        <p:txBody>
          <a:bodyPr/>
          <a:lstStyle>
            <a:lvl1pPr>
              <a:defRPr/>
            </a:lvl1pPr>
          </a:lstStyle>
          <a:p>
            <a:endParaRPr lang="en-US" altLang="nl-NL">
              <a:solidFill>
                <a:srgbClr val="000000"/>
              </a:solidFill>
            </a:endParaRPr>
          </a:p>
        </p:txBody>
      </p:sp>
      <p:sp>
        <p:nvSpPr>
          <p:cNvPr id="4" name="Tijdelijke aanduiding voor dianummer 3"/>
          <p:cNvSpPr>
            <a:spLocks noGrp="1"/>
          </p:cNvSpPr>
          <p:nvPr>
            <p:ph type="sldNum" sz="quarter" idx="12"/>
          </p:nvPr>
        </p:nvSpPr>
        <p:spPr/>
        <p:txBody>
          <a:bodyPr/>
          <a:lstStyle>
            <a:lvl1pPr>
              <a:defRPr/>
            </a:lvl1pPr>
          </a:lstStyle>
          <a:p>
            <a:fld id="{4BFEFDF8-A787-4D75-A8BC-7A2CFC1028E9}"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28777323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lvl1pPr>
              <a:defRPr/>
            </a:lvl1pPr>
          </a:lstStyle>
          <a:p>
            <a:endParaRPr lang="en-US" altLang="nl-NL">
              <a:solidFill>
                <a:srgbClr val="000000"/>
              </a:solidFill>
            </a:endParaRPr>
          </a:p>
        </p:txBody>
      </p:sp>
      <p:sp>
        <p:nvSpPr>
          <p:cNvPr id="6" name="Tijdelijke aanduiding voor voettekst 5"/>
          <p:cNvSpPr>
            <a:spLocks noGrp="1"/>
          </p:cNvSpPr>
          <p:nvPr>
            <p:ph type="ftr" sz="quarter" idx="11"/>
          </p:nvPr>
        </p:nvSpPr>
        <p:spPr/>
        <p:txBody>
          <a:bodyPr/>
          <a:lstStyle>
            <a:lvl1pPr>
              <a:defRPr/>
            </a:lvl1pPr>
          </a:lstStyle>
          <a:p>
            <a:endParaRPr lang="en-US" altLang="nl-NL">
              <a:solidFill>
                <a:srgbClr val="000000"/>
              </a:solidFill>
            </a:endParaRPr>
          </a:p>
        </p:txBody>
      </p:sp>
      <p:sp>
        <p:nvSpPr>
          <p:cNvPr id="7" name="Tijdelijke aanduiding voor dianummer 6"/>
          <p:cNvSpPr>
            <a:spLocks noGrp="1"/>
          </p:cNvSpPr>
          <p:nvPr>
            <p:ph type="sldNum" sz="quarter" idx="12"/>
          </p:nvPr>
        </p:nvSpPr>
        <p:spPr/>
        <p:txBody>
          <a:bodyPr/>
          <a:lstStyle>
            <a:lvl1pPr>
              <a:defRPr/>
            </a:lvl1pPr>
          </a:lstStyle>
          <a:p>
            <a:fld id="{9072B891-944C-4FF9-AA97-F7B1BCA6B433}"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40196504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lvl1pPr>
              <a:defRPr/>
            </a:lvl1pPr>
          </a:lstStyle>
          <a:p>
            <a:endParaRPr lang="en-US" altLang="nl-NL">
              <a:solidFill>
                <a:srgbClr val="000000"/>
              </a:solidFill>
            </a:endParaRPr>
          </a:p>
        </p:txBody>
      </p:sp>
      <p:sp>
        <p:nvSpPr>
          <p:cNvPr id="6" name="Tijdelijke aanduiding voor voettekst 5"/>
          <p:cNvSpPr>
            <a:spLocks noGrp="1"/>
          </p:cNvSpPr>
          <p:nvPr>
            <p:ph type="ftr" sz="quarter" idx="11"/>
          </p:nvPr>
        </p:nvSpPr>
        <p:spPr/>
        <p:txBody>
          <a:bodyPr/>
          <a:lstStyle>
            <a:lvl1pPr>
              <a:defRPr/>
            </a:lvl1pPr>
          </a:lstStyle>
          <a:p>
            <a:endParaRPr lang="en-US" altLang="nl-NL">
              <a:solidFill>
                <a:srgbClr val="000000"/>
              </a:solidFill>
            </a:endParaRPr>
          </a:p>
        </p:txBody>
      </p:sp>
      <p:sp>
        <p:nvSpPr>
          <p:cNvPr id="7" name="Tijdelijke aanduiding voor dianummer 6"/>
          <p:cNvSpPr>
            <a:spLocks noGrp="1"/>
          </p:cNvSpPr>
          <p:nvPr>
            <p:ph type="sldNum" sz="quarter" idx="12"/>
          </p:nvPr>
        </p:nvSpPr>
        <p:spPr/>
        <p:txBody>
          <a:bodyPr/>
          <a:lstStyle>
            <a:lvl1pPr>
              <a:defRPr/>
            </a:lvl1pPr>
          </a:lstStyle>
          <a:p>
            <a:fld id="{DD645A5D-C192-4A1E-8927-0DBB9337CBA1}"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1256517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vl1pPr>
          </a:lstStyle>
          <a:p>
            <a:endParaRPr lang="en-US" alt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en-US" alt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BCFDD057-A192-4320-A374-08C60EA8C2AB}"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3371053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515100" y="609600"/>
            <a:ext cx="1943100" cy="5486400"/>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85800" y="609600"/>
            <a:ext cx="5676900" cy="5486400"/>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vl1pPr>
          </a:lstStyle>
          <a:p>
            <a:endParaRPr lang="en-US" alt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en-US" alt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ED565830-8BFE-4074-9A82-34F06C5F89BF}"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15458943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dgm" preserve="1">
  <p:cSld name="Titel en diagram of organigram">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143000"/>
          </a:xfrm>
        </p:spPr>
        <p:txBody>
          <a:bodyPr/>
          <a:lstStyle/>
          <a:p>
            <a:r>
              <a:rPr lang="nl-NL"/>
              <a:t>Klik om de stijl te bewerken</a:t>
            </a:r>
          </a:p>
        </p:txBody>
      </p:sp>
      <p:sp>
        <p:nvSpPr>
          <p:cNvPr id="3" name="Tijdelijke aanduiding voor SmartArt 2"/>
          <p:cNvSpPr>
            <a:spLocks noGrp="1"/>
          </p:cNvSpPr>
          <p:nvPr>
            <p:ph type="dgm" idx="1"/>
          </p:nvPr>
        </p:nvSpPr>
        <p:spPr>
          <a:xfrm>
            <a:off x="685800" y="1981200"/>
            <a:ext cx="7772400" cy="4114800"/>
          </a:xfrm>
        </p:spPr>
        <p:txBody>
          <a:bodyPr/>
          <a:lstStyle/>
          <a:p>
            <a:endParaRPr lang="nl-NL"/>
          </a:p>
        </p:txBody>
      </p:sp>
      <p:sp>
        <p:nvSpPr>
          <p:cNvPr id="4" name="Tijdelijke aanduiding voor datum 3"/>
          <p:cNvSpPr>
            <a:spLocks noGrp="1"/>
          </p:cNvSpPr>
          <p:nvPr>
            <p:ph type="dt" sz="half" idx="10"/>
          </p:nvPr>
        </p:nvSpPr>
        <p:spPr>
          <a:xfrm>
            <a:off x="685800" y="6248400"/>
            <a:ext cx="1905000" cy="457200"/>
          </a:xfrm>
        </p:spPr>
        <p:txBody>
          <a:bodyPr/>
          <a:lstStyle>
            <a:lvl1pPr>
              <a:defRPr/>
            </a:lvl1pPr>
          </a:lstStyle>
          <a:p>
            <a:endParaRPr lang="en-US" altLang="nl-NL">
              <a:solidFill>
                <a:srgbClr val="000000"/>
              </a:solidFill>
            </a:endParaRPr>
          </a:p>
        </p:txBody>
      </p:sp>
      <p:sp>
        <p:nvSpPr>
          <p:cNvPr id="5" name="Tijdelijke aanduiding voor voettekst 4"/>
          <p:cNvSpPr>
            <a:spLocks noGrp="1"/>
          </p:cNvSpPr>
          <p:nvPr>
            <p:ph type="ftr" sz="quarter" idx="11"/>
          </p:nvPr>
        </p:nvSpPr>
        <p:spPr>
          <a:xfrm>
            <a:off x="3124200" y="6248400"/>
            <a:ext cx="2895600" cy="457200"/>
          </a:xfrm>
        </p:spPr>
        <p:txBody>
          <a:bodyPr/>
          <a:lstStyle>
            <a:lvl1pPr>
              <a:defRPr/>
            </a:lvl1pPr>
          </a:lstStyle>
          <a:p>
            <a:endParaRPr lang="en-US" altLang="nl-NL">
              <a:solidFill>
                <a:srgbClr val="000000"/>
              </a:solidFill>
            </a:endParaRPr>
          </a:p>
        </p:txBody>
      </p:sp>
      <p:sp>
        <p:nvSpPr>
          <p:cNvPr id="6" name="Tijdelijke aanduiding voor dianummer 5"/>
          <p:cNvSpPr>
            <a:spLocks noGrp="1"/>
          </p:cNvSpPr>
          <p:nvPr>
            <p:ph type="sldNum" sz="quarter" idx="12"/>
          </p:nvPr>
        </p:nvSpPr>
        <p:spPr>
          <a:xfrm>
            <a:off x="6553200" y="6248400"/>
            <a:ext cx="1905000" cy="457200"/>
          </a:xfrm>
        </p:spPr>
        <p:txBody>
          <a:bodyPr/>
          <a:lstStyle>
            <a:lvl1pPr>
              <a:defRPr/>
            </a:lvl1pPr>
          </a:lstStyle>
          <a:p>
            <a:fld id="{21ED303C-3F1B-43DC-BE43-986721D881DD}"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41004669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Object">
    <p:spTree>
      <p:nvGrpSpPr>
        <p:cNvPr id="1" name=""/>
        <p:cNvGrpSpPr/>
        <p:nvPr/>
      </p:nvGrpSpPr>
      <p:grpSpPr>
        <a:xfrm>
          <a:off x="0" y="0"/>
          <a:ext cx="0" cy="0"/>
          <a:chOff x="0" y="0"/>
          <a:chExt cx="0" cy="0"/>
        </a:xfrm>
      </p:grpSpPr>
      <p:sp>
        <p:nvSpPr>
          <p:cNvPr id="2" name="Tijdelijke aanduiding voor inhoud 1"/>
          <p:cNvSpPr>
            <a:spLocks noGrp="1"/>
          </p:cNvSpPr>
          <p:nvPr>
            <p:ph/>
          </p:nvPr>
        </p:nvSpPr>
        <p:spPr>
          <a:xfrm>
            <a:off x="685800" y="609600"/>
            <a:ext cx="7772400" cy="54864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datum 2"/>
          <p:cNvSpPr>
            <a:spLocks noGrp="1"/>
          </p:cNvSpPr>
          <p:nvPr>
            <p:ph type="dt" sz="half" idx="10"/>
          </p:nvPr>
        </p:nvSpPr>
        <p:spPr>
          <a:xfrm>
            <a:off x="685800" y="6248400"/>
            <a:ext cx="1905000" cy="457200"/>
          </a:xfrm>
        </p:spPr>
        <p:txBody>
          <a:bodyPr/>
          <a:lstStyle>
            <a:lvl1pPr>
              <a:defRPr/>
            </a:lvl1pPr>
          </a:lstStyle>
          <a:p>
            <a:endParaRPr lang="en-US" altLang="nl-NL">
              <a:solidFill>
                <a:srgbClr val="000000"/>
              </a:solidFill>
            </a:endParaRPr>
          </a:p>
        </p:txBody>
      </p:sp>
      <p:sp>
        <p:nvSpPr>
          <p:cNvPr id="4" name="Tijdelijke aanduiding voor voettekst 3"/>
          <p:cNvSpPr>
            <a:spLocks noGrp="1"/>
          </p:cNvSpPr>
          <p:nvPr>
            <p:ph type="ftr" sz="quarter" idx="11"/>
          </p:nvPr>
        </p:nvSpPr>
        <p:spPr>
          <a:xfrm>
            <a:off x="3124200" y="6248400"/>
            <a:ext cx="2895600" cy="457200"/>
          </a:xfrm>
        </p:spPr>
        <p:txBody>
          <a:bodyPr/>
          <a:lstStyle>
            <a:lvl1pPr>
              <a:defRPr/>
            </a:lvl1pPr>
          </a:lstStyle>
          <a:p>
            <a:endParaRPr lang="en-US" altLang="nl-NL">
              <a:solidFill>
                <a:srgbClr val="000000"/>
              </a:solidFill>
            </a:endParaRPr>
          </a:p>
        </p:txBody>
      </p:sp>
      <p:sp>
        <p:nvSpPr>
          <p:cNvPr id="5" name="Tijdelijke aanduiding voor dianummer 4"/>
          <p:cNvSpPr>
            <a:spLocks noGrp="1"/>
          </p:cNvSpPr>
          <p:nvPr>
            <p:ph type="sldNum" sz="quarter" idx="12"/>
          </p:nvPr>
        </p:nvSpPr>
        <p:spPr>
          <a:xfrm>
            <a:off x="6553200" y="6248400"/>
            <a:ext cx="1905000" cy="457200"/>
          </a:xfrm>
        </p:spPr>
        <p:txBody>
          <a:bodyPr/>
          <a:lstStyle>
            <a:lvl1pPr>
              <a:defRPr/>
            </a:lvl1pPr>
          </a:lstStyle>
          <a:p>
            <a:fld id="{6AF17A7E-BCF7-46F0-9E57-70A04B7DFDE2}" type="slidenum">
              <a:rPr lang="en-US" altLang="nl-NL">
                <a:solidFill>
                  <a:srgbClr val="000000"/>
                </a:solidFill>
              </a:rPr>
              <a:pPr/>
              <a:t>‹nr.›</a:t>
            </a:fld>
            <a:endParaRPr lang="en-US" altLang="nl-NL">
              <a:solidFill>
                <a:srgbClr val="000000"/>
              </a:solidFill>
            </a:endParaRPr>
          </a:p>
        </p:txBody>
      </p:sp>
    </p:spTree>
    <p:extLst>
      <p:ext uri="{BB962C8B-B14F-4D97-AF65-F5344CB8AC3E}">
        <p14:creationId xmlns:p14="http://schemas.microsoft.com/office/powerpoint/2010/main" val="3890107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1/29/2014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emf"/><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4.wmf"/><Relationship Id="rId2" Type="http://schemas.openxmlformats.org/officeDocument/2006/relationships/slideLayout" Target="../slideLayouts/slideLayout15.xml"/><Relationship Id="rId16" Type="http://schemas.openxmlformats.org/officeDocument/2006/relationships/oleObject" Target="../embeddings/oleObject1.bin"/><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vmlDrawing" Target="../drawings/vmlDrawing1.v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6" name="Picture 2" descr="Z:\hd\countries\ZZ Multi-country\IMPLEMENTATION\ECRAN 2013 - 2016\Implementation\Visibility\Final\tmn zelena.png"/>
          <p:cNvPicPr>
            <a:picLocks noChangeAspect="1" noChangeArrowheads="1"/>
          </p:cNvPicPr>
          <p:nvPr userDrawn="1"/>
        </p:nvPicPr>
        <p:blipFill>
          <a:blip r:embed="rId15" cstate="print"/>
          <a:srcRect/>
          <a:stretch>
            <a:fillRect/>
          </a:stretch>
        </p:blipFill>
        <p:spPr bwMode="auto">
          <a:xfrm>
            <a:off x="6444208" y="188640"/>
            <a:ext cx="2252663" cy="252413"/>
          </a:xfrm>
          <a:prstGeom prst="rect">
            <a:avLst/>
          </a:prstGeom>
          <a:noFill/>
        </p:spPr>
      </p:pic>
      <p:pic>
        <p:nvPicPr>
          <p:cNvPr id="8" name="Picture 15"/>
          <p:cNvPicPr>
            <a:picLocks noChangeAspect="1" noChangeArrowheads="1"/>
          </p:cNvPicPr>
          <p:nvPr userDrawn="1"/>
        </p:nvPicPr>
        <p:blipFill>
          <a:blip r:embed="rId16" cstate="print">
            <a:lum bright="-12000"/>
          </a:blip>
          <a:srcRect/>
          <a:stretch>
            <a:fillRect/>
          </a:stretch>
        </p:blipFill>
        <p:spPr bwMode="auto">
          <a:xfrm>
            <a:off x="250825" y="6165850"/>
            <a:ext cx="840000" cy="504000"/>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4433" y="6424885"/>
            <a:ext cx="2757487" cy="244475"/>
          </a:xfrm>
          <a:prstGeom prst="rect">
            <a:avLst/>
          </a:prstGeom>
          <a:noFill/>
          <a:ln w="9525">
            <a:noFill/>
            <a:miter lim="800000"/>
            <a:headEnd/>
            <a:tailEnd/>
          </a:ln>
        </p:spPr>
        <p:txBody>
          <a:bodyPr wrap="none" anchor="ctr">
            <a:spAutoFit/>
          </a:bodyPr>
          <a:lstStyle/>
          <a:p>
            <a:r>
              <a:rPr lang="en-GB" sz="1000" dirty="0">
                <a:cs typeface="Times New Roman" pitchFamily="18" charset="0"/>
              </a:rPr>
              <a:t> This Project is funded by the European Union</a:t>
            </a:r>
            <a:endParaRPr lang="en-GB" sz="1000" dirty="0"/>
          </a:p>
        </p:txBody>
      </p:sp>
      <p:pic>
        <p:nvPicPr>
          <p:cNvPr id="10" name="Picture 10"/>
          <p:cNvPicPr>
            <a:picLocks noChangeAspect="1" noChangeArrowheads="1"/>
          </p:cNvPicPr>
          <p:nvPr userDrawn="1"/>
        </p:nvPicPr>
        <p:blipFill>
          <a:blip r:embed="rId17" cstate="print"/>
          <a:srcRect/>
          <a:stretch>
            <a:fillRect/>
          </a:stretch>
        </p:blipFill>
        <p:spPr bwMode="auto">
          <a:xfrm>
            <a:off x="4788024" y="6256340"/>
            <a:ext cx="903892" cy="468000"/>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2121" y="6423139"/>
            <a:ext cx="3384375" cy="246221"/>
          </a:xfrm>
          <a:prstGeom prst="rect">
            <a:avLst/>
          </a:prstGeom>
          <a:noFill/>
          <a:ln w="9525">
            <a:noFill/>
            <a:miter lim="800000"/>
            <a:headEnd/>
            <a:tailEnd/>
          </a:ln>
        </p:spPr>
        <p:txBody>
          <a:bodyPr wrap="square" anchor="ctr">
            <a:spAutoFit/>
          </a:bodyPr>
          <a:lstStyle/>
          <a:p>
            <a:r>
              <a:rPr lang="en-GB" sz="1000" kern="1200" dirty="0">
                <a:solidFill>
                  <a:schemeClr val="tx1"/>
                </a:solidFill>
                <a:latin typeface="+mn-lt"/>
                <a:ea typeface="+mn-ea"/>
                <a:cs typeface="Times New Roman" pitchFamily="18" charset="0"/>
              </a:rPr>
              <a:t>Project implemented by Human </a:t>
            </a:r>
            <a:r>
              <a:rPr lang="en-GB" sz="1000" kern="1200" dirty="0" smtClean="0">
                <a:solidFill>
                  <a:schemeClr val="tx1"/>
                </a:solidFill>
                <a:latin typeface="+mn-lt"/>
                <a:ea typeface="+mn-ea"/>
                <a:cs typeface="Times New Roman" pitchFamily="18" charset="0"/>
              </a:rPr>
              <a:t>Dynamics Consortium</a:t>
            </a:r>
            <a:endParaRPr lang="en-GB" sz="1000" kern="1200" dirty="0">
              <a:solidFill>
                <a:schemeClr val="tx1"/>
              </a:solidFill>
              <a:latin typeface="+mn-lt"/>
              <a:ea typeface="+mn-ea"/>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auto">
          <a:xfrm>
            <a:off x="0" y="0"/>
            <a:ext cx="9144000" cy="6858000"/>
          </a:xfrm>
          <a:prstGeom prst="rect">
            <a:avLst/>
          </a:prstGeom>
          <a:gradFill rotWithShape="0">
            <a:gsLst>
              <a:gs pos="0">
                <a:srgbClr val="92E1EC"/>
              </a:gs>
              <a:gs pos="100000">
                <a:srgbClr val="92E1EC">
                  <a:gamma/>
                  <a:tint val="59216"/>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nl-NL" sz="1400">
              <a:solidFill>
                <a:srgbClr val="000000"/>
              </a:solidFill>
            </a:endParaRPr>
          </a:p>
        </p:txBody>
      </p:sp>
      <p:graphicFrame>
        <p:nvGraphicFramePr>
          <p:cNvPr id="1032" name="Object 8"/>
          <p:cNvGraphicFramePr>
            <a:graphicFrameLocks noChangeAspect="1"/>
          </p:cNvGraphicFramePr>
          <p:nvPr/>
        </p:nvGraphicFramePr>
        <p:xfrm>
          <a:off x="8153400" y="152400"/>
          <a:ext cx="758825" cy="388938"/>
        </p:xfrm>
        <a:graphic>
          <a:graphicData uri="http://schemas.openxmlformats.org/presentationml/2006/ole">
            <mc:AlternateContent xmlns:mc="http://schemas.openxmlformats.org/markup-compatibility/2006">
              <mc:Choice xmlns:v="urn:schemas-microsoft-com:vml" Requires="v">
                <p:oleObj spid="_x0000_s21515" name="Microsoft Word-document" r:id="rId16" imgW="759960" imgH="390240" progId="Word.Document.8">
                  <p:embed/>
                </p:oleObj>
              </mc:Choice>
              <mc:Fallback>
                <p:oleObj name="Microsoft Word-document" r:id="rId16" imgW="759960" imgH="390240" progId="Word.Document.8">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153400" y="152400"/>
                        <a:ext cx="758825" cy="38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nl-NL" altLang="nl-NL" smtClean="0"/>
              <a:t>Klik om het opmaakprofiel van de modeltitel te bewerken</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altLang="nl-NL" smtClean="0"/>
              <a:t>Klik om het opmaakprofiel van de modeltekst te bewerken</a:t>
            </a:r>
          </a:p>
          <a:p>
            <a:pPr lvl="1"/>
            <a:r>
              <a:rPr lang="nl-NL" altLang="nl-NL" smtClean="0"/>
              <a:t>Tweede niveau</a:t>
            </a:r>
          </a:p>
          <a:p>
            <a:pPr lvl="2"/>
            <a:r>
              <a:rPr lang="nl-NL" altLang="nl-NL" smtClean="0"/>
              <a:t>Derde niveau</a:t>
            </a:r>
          </a:p>
          <a:p>
            <a:pPr lvl="3"/>
            <a:r>
              <a:rPr lang="nl-NL" altLang="nl-NL" smtClean="0"/>
              <a:t>Vierde niveau</a:t>
            </a:r>
          </a:p>
          <a:p>
            <a:pPr lvl="4"/>
            <a:r>
              <a:rPr lang="nl-NL" altLang="nl-NL" smtClean="0"/>
              <a:t>Vijfde niveau</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a:lvl1pPr>
          </a:lstStyle>
          <a:p>
            <a:pPr fontAlgn="base">
              <a:spcBef>
                <a:spcPct val="0"/>
              </a:spcBef>
              <a:spcAft>
                <a:spcPct val="0"/>
              </a:spcAft>
            </a:pPr>
            <a:endParaRPr lang="en-US" altLang="nl-NL" sz="1400">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a:lvl1pPr>
          </a:lstStyle>
          <a:p>
            <a:pPr fontAlgn="base">
              <a:spcBef>
                <a:spcPct val="0"/>
              </a:spcBef>
              <a:spcAft>
                <a:spcPct val="0"/>
              </a:spcAft>
            </a:pPr>
            <a:endParaRPr lang="en-US" altLang="nl-NL" sz="1400">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a:lvl1pPr>
          </a:lstStyle>
          <a:p>
            <a:pPr fontAlgn="base">
              <a:spcBef>
                <a:spcPct val="0"/>
              </a:spcBef>
              <a:spcAft>
                <a:spcPct val="0"/>
              </a:spcAft>
            </a:pPr>
            <a:fld id="{AA05FA65-344D-4454-897A-89ADCE614562}" type="slidenum">
              <a:rPr lang="en-US" altLang="nl-NL" sz="1400">
                <a:solidFill>
                  <a:srgbClr val="000000"/>
                </a:solidFill>
              </a:rPr>
              <a:pPr fontAlgn="base">
                <a:spcBef>
                  <a:spcPct val="0"/>
                </a:spcBef>
                <a:spcAft>
                  <a:spcPct val="0"/>
                </a:spcAft>
              </a:pPr>
              <a:t>‹nr.›</a:t>
            </a:fld>
            <a:endParaRPr lang="en-US" altLang="nl-NL" sz="1400">
              <a:solidFill>
                <a:srgbClr val="000000"/>
              </a:solidFill>
            </a:endParaRPr>
          </a:p>
        </p:txBody>
      </p:sp>
    </p:spTree>
    <p:extLst>
      <p:ext uri="{BB962C8B-B14F-4D97-AF65-F5344CB8AC3E}">
        <p14:creationId xmlns:p14="http://schemas.microsoft.com/office/powerpoint/2010/main" val="53728112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0.e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https://extranet.fisher.co.uk/webfiles/uk/web-images/FX10846.JPG" TargetMode="External"/><Relationship Id="rId2" Type="http://schemas.openxmlformats.org/officeDocument/2006/relationships/image" Target="../media/image21.jpeg"/><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notesSlide" Target="../notesSlides/notesSlide1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3.png"/><Relationship Id="rId5" Type="http://schemas.openxmlformats.org/officeDocument/2006/relationships/image" Target="../media/image32.w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gif"/><Relationship Id="rId1" Type="http://schemas.openxmlformats.org/officeDocument/2006/relationships/slideLayout" Target="../slideLayouts/slideLayout2.xml"/><Relationship Id="rId6" Type="http://schemas.openxmlformats.org/officeDocument/2006/relationships/image" Target="../media/image10.wmf"/><Relationship Id="rId5" Type="http://schemas.openxmlformats.org/officeDocument/2006/relationships/image" Target="../media/image9.gif"/><Relationship Id="rId4" Type="http://schemas.openxmlformats.org/officeDocument/2006/relationships/image" Target="../media/image8.w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1259632" y="1110856"/>
            <a:ext cx="6670737" cy="523220"/>
          </a:xfrm>
          <a:prstGeom prst="rect">
            <a:avLst/>
          </a:prstGeom>
          <a:solidFill>
            <a:schemeClr val="tx2"/>
          </a:solidFill>
        </p:spPr>
        <p:txBody>
          <a:bodyPr wrap="none" rtlCol="0">
            <a:spAutoFit/>
          </a:bodyPr>
          <a:lstStyle/>
          <a:p>
            <a:r>
              <a:rPr lang="en-US" sz="2800" b="1" dirty="0" smtClean="0">
                <a:solidFill>
                  <a:schemeClr val="bg1"/>
                </a:solidFill>
              </a:rPr>
              <a:t>IED/Chemicals Working Group (Activity 2.8)</a:t>
            </a:r>
            <a:endParaRPr lang="nl-NL" sz="2800" b="1" dirty="0">
              <a:solidFill>
                <a:schemeClr val="bg1"/>
              </a:solidFill>
            </a:endParaRPr>
          </a:p>
        </p:txBody>
      </p:sp>
      <p:sp>
        <p:nvSpPr>
          <p:cNvPr id="6" name="Rechthoek 5"/>
          <p:cNvSpPr/>
          <p:nvPr/>
        </p:nvSpPr>
        <p:spPr>
          <a:xfrm>
            <a:off x="1907704" y="3432098"/>
            <a:ext cx="5112568" cy="584775"/>
          </a:xfrm>
          <a:prstGeom prst="rect">
            <a:avLst/>
          </a:prstGeom>
        </p:spPr>
        <p:txBody>
          <a:bodyPr wrap="square">
            <a:spAutoFit/>
          </a:bodyPr>
          <a:lstStyle/>
          <a:p>
            <a:pPr lvl="0" algn="ctr">
              <a:spcBef>
                <a:spcPct val="20000"/>
              </a:spcBef>
            </a:pPr>
            <a:r>
              <a:rPr lang="en-US" sz="3200" dirty="0" smtClean="0">
                <a:solidFill>
                  <a:prstClr val="black">
                    <a:tint val="75000"/>
                  </a:prstClr>
                </a:solidFill>
              </a:rPr>
              <a:t>Proposed training modules</a:t>
            </a:r>
            <a:endParaRPr lang="en-US" sz="2200" dirty="0">
              <a:solidFill>
                <a:prstClr val="black">
                  <a:tint val="75000"/>
                </a:prst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755650" y="333375"/>
            <a:ext cx="7772400" cy="1143000"/>
          </a:xfrm>
        </p:spPr>
        <p:txBody>
          <a:bodyPr/>
          <a:lstStyle/>
          <a:p>
            <a:r>
              <a:rPr lang="en-GB" altLang="nl-NL"/>
              <a:t>Registration: general</a:t>
            </a:r>
          </a:p>
        </p:txBody>
      </p:sp>
      <p:sp>
        <p:nvSpPr>
          <p:cNvPr id="225283" name="Text Box 3"/>
          <p:cNvSpPr txBox="1">
            <a:spLocks noGrp="1" noChangeArrowheads="1"/>
          </p:cNvSpPr>
          <p:nvPr>
            <p:ph type="body" idx="1"/>
          </p:nvPr>
        </p:nvSpPr>
        <p:spPr>
          <a:xfrm>
            <a:off x="900113" y="1196975"/>
            <a:ext cx="7780337" cy="3752850"/>
          </a:xfrm>
          <a:noFill/>
          <a:ln/>
        </p:spPr>
        <p:txBody>
          <a:bodyPr lIns="87458" tIns="43012" rIns="87458" bIns="43012">
            <a:normAutofit fontScale="92500" lnSpcReduction="20000"/>
          </a:bodyPr>
          <a:lstStyle/>
          <a:p>
            <a:pPr marL="530225" indent="-530225" defTabSz="966788">
              <a:lnSpc>
                <a:spcPct val="90000"/>
              </a:lnSpc>
              <a:buFontTx/>
              <a:buNone/>
              <a:tabLst>
                <a:tab pos="530225" algn="l"/>
              </a:tabLst>
            </a:pPr>
            <a:r>
              <a:rPr lang="de-DE" altLang="nl-NL" sz="2800"/>
              <a:t>AIM:</a:t>
            </a:r>
            <a:endParaRPr lang="en-GB" altLang="nl-NL" sz="2800"/>
          </a:p>
          <a:p>
            <a:pPr marL="530225" indent="-530225" defTabSz="966788">
              <a:lnSpc>
                <a:spcPct val="90000"/>
              </a:lnSpc>
              <a:buFontTx/>
              <a:buNone/>
              <a:tabLst>
                <a:tab pos="530225" algn="l"/>
              </a:tabLst>
            </a:pPr>
            <a:r>
              <a:rPr lang="de-DE" altLang="nl-NL" sz="2800">
                <a:sym typeface="Wingdings" pitchFamily="2" charset="2"/>
              </a:rPr>
              <a:t>	M</a:t>
            </a:r>
            <a:r>
              <a:rPr lang="en-GB" altLang="nl-NL" sz="2400"/>
              <a:t>anufacturers and importers obtain information on their substances and </a:t>
            </a:r>
          </a:p>
          <a:p>
            <a:pPr marL="530225" indent="-530225" defTabSz="966788">
              <a:lnSpc>
                <a:spcPct val="90000"/>
              </a:lnSpc>
              <a:buFont typeface="Wingdings" pitchFamily="2" charset="2"/>
              <a:buChar char="è"/>
              <a:tabLst>
                <a:tab pos="530225" algn="l"/>
              </a:tabLst>
            </a:pPr>
            <a:r>
              <a:rPr lang="de-DE" altLang="nl-NL" sz="2400">
                <a:sym typeface="Wingdings" pitchFamily="2" charset="2"/>
              </a:rPr>
              <a:t>U</a:t>
            </a:r>
            <a:r>
              <a:rPr lang="en-GB" altLang="nl-NL" sz="2400"/>
              <a:t>se this knowledge to ensure responsible and well-informed </a:t>
            </a:r>
            <a:r>
              <a:rPr lang="en-GB" altLang="nl-NL" sz="2400" u="sng"/>
              <a:t>management of the risks</a:t>
            </a:r>
            <a:r>
              <a:rPr lang="en-GB" altLang="nl-NL" sz="2400"/>
              <a:t> these substances may present</a:t>
            </a:r>
          </a:p>
          <a:p>
            <a:pPr marL="530225" indent="-530225" defTabSz="966788">
              <a:lnSpc>
                <a:spcPct val="90000"/>
              </a:lnSpc>
              <a:buFont typeface="Wingdings" pitchFamily="2" charset="2"/>
              <a:buNone/>
              <a:tabLst>
                <a:tab pos="530225" algn="l"/>
              </a:tabLst>
            </a:pPr>
            <a:endParaRPr lang="de-DE" altLang="nl-NL" sz="2800"/>
          </a:p>
          <a:p>
            <a:pPr marL="530225" indent="-530225" defTabSz="966788">
              <a:lnSpc>
                <a:spcPct val="90000"/>
              </a:lnSpc>
              <a:buFontTx/>
              <a:buNone/>
              <a:tabLst>
                <a:tab pos="530225" algn="l"/>
              </a:tabLst>
            </a:pPr>
            <a:r>
              <a:rPr lang="de-DE" altLang="nl-NL" sz="2800"/>
              <a:t>Registration Dossier = Documentation </a:t>
            </a:r>
          </a:p>
          <a:p>
            <a:pPr marL="530225" indent="-530225" defTabSz="966788">
              <a:lnSpc>
                <a:spcPct val="90000"/>
              </a:lnSpc>
              <a:buFontTx/>
              <a:buNone/>
              <a:tabLst>
                <a:tab pos="530225" algn="l"/>
              </a:tabLst>
            </a:pPr>
            <a:endParaRPr lang="de-DE" altLang="nl-NL" sz="2800"/>
          </a:p>
          <a:p>
            <a:pPr marL="530225" indent="-530225" defTabSz="966788">
              <a:lnSpc>
                <a:spcPct val="90000"/>
              </a:lnSpc>
              <a:buFontTx/>
              <a:buNone/>
              <a:tabLst>
                <a:tab pos="530225" algn="l"/>
              </a:tabLst>
            </a:pPr>
            <a:r>
              <a:rPr lang="de-DE" altLang="nl-NL" sz="2400">
                <a:sym typeface="Wingdings" pitchFamily="2" charset="2"/>
              </a:rPr>
              <a:t></a:t>
            </a:r>
            <a:r>
              <a:rPr lang="de-DE" altLang="nl-NL" sz="2400"/>
              <a:t> 	Technical Dossier: starting at 1 tonnes per year</a:t>
            </a:r>
          </a:p>
          <a:p>
            <a:pPr marL="530225" indent="-530225" defTabSz="966788">
              <a:lnSpc>
                <a:spcPct val="90000"/>
              </a:lnSpc>
              <a:buFontTx/>
              <a:buNone/>
              <a:tabLst>
                <a:tab pos="530225" algn="l"/>
              </a:tabLst>
            </a:pPr>
            <a:r>
              <a:rPr lang="de-DE" altLang="nl-NL" sz="2400">
                <a:sym typeface="Wingdings" pitchFamily="2" charset="2"/>
              </a:rPr>
              <a:t></a:t>
            </a:r>
            <a:r>
              <a:rPr lang="de-DE" altLang="nl-NL" sz="2400"/>
              <a:t> 	Chemical Safety Report: starting at 10 tonnes per year </a:t>
            </a:r>
            <a:r>
              <a:rPr lang="de-DE" altLang="nl-NL" sz="2400" b="1"/>
              <a:t>and </a:t>
            </a:r>
            <a:r>
              <a:rPr lang="de-DE" altLang="nl-NL" sz="2400"/>
              <a:t>if classified as hazardous substance!</a:t>
            </a:r>
            <a:endParaRPr lang="en-GB" altLang="nl-NL" sz="2400"/>
          </a:p>
        </p:txBody>
      </p:sp>
      <p:sp>
        <p:nvSpPr>
          <p:cNvPr id="225284" name="Text Box 4"/>
          <p:cNvSpPr txBox="1">
            <a:spLocks noChangeArrowheads="1"/>
          </p:cNvSpPr>
          <p:nvPr/>
        </p:nvSpPr>
        <p:spPr bwMode="auto">
          <a:xfrm>
            <a:off x="743057" y="5373216"/>
            <a:ext cx="7956550" cy="466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spAutoFit/>
          </a:bodyPr>
          <a:lstStyle/>
          <a:p>
            <a:pPr algn="ctr">
              <a:spcBef>
                <a:spcPct val="50000"/>
              </a:spcBef>
            </a:pPr>
            <a:r>
              <a:rPr lang="en-GB" altLang="nl-NL" sz="2400" b="1" dirty="0">
                <a:solidFill>
                  <a:schemeClr val="tx1"/>
                </a:solidFill>
              </a:rPr>
              <a:t>No formal acceptance - industry retains responsibility</a:t>
            </a:r>
            <a:endParaRPr lang="en-GB" altLang="nl-NL" sz="2000" dirty="0">
              <a:solidFill>
                <a:schemeClr val="tx1"/>
              </a:solidFill>
            </a:endParaRPr>
          </a:p>
        </p:txBody>
      </p:sp>
    </p:spTree>
    <p:extLst>
      <p:ext uri="{BB962C8B-B14F-4D97-AF65-F5344CB8AC3E}">
        <p14:creationId xmlns:p14="http://schemas.microsoft.com/office/powerpoint/2010/main" val="33143499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528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28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283">
                                            <p:txEl>
                                              <p:pRg st="7" end="7"/>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25284"/>
                                        </p:tgtEl>
                                        <p:attrNameLst>
                                          <p:attrName>style.visibility</p:attrName>
                                        </p:attrNameLst>
                                      </p:cBhvr>
                                      <p:to>
                                        <p:strVal val="visible"/>
                                      </p:to>
                                    </p:set>
                                    <p:animEffect transition="in" filter="blinds(horizontal)">
                                      <p:cBhvr>
                                        <p:cTn id="15" dur="500"/>
                                        <p:tgtEl>
                                          <p:spTgt spid="225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755650" y="333375"/>
            <a:ext cx="7772400" cy="1143000"/>
          </a:xfrm>
        </p:spPr>
        <p:txBody>
          <a:bodyPr/>
          <a:lstStyle/>
          <a:p>
            <a:r>
              <a:rPr lang="en-GB" altLang="nl-NL"/>
              <a:t>Who Has to Register?</a:t>
            </a:r>
            <a:endParaRPr lang="fr-FR" altLang="nl-NL"/>
          </a:p>
        </p:txBody>
      </p:sp>
      <p:sp>
        <p:nvSpPr>
          <p:cNvPr id="227331" name="Rectangle 3"/>
          <p:cNvSpPr>
            <a:spLocks noGrp="1" noChangeArrowheads="1"/>
          </p:cNvSpPr>
          <p:nvPr>
            <p:ph type="body" idx="1"/>
          </p:nvPr>
        </p:nvSpPr>
        <p:spPr>
          <a:xfrm>
            <a:off x="900113" y="1341438"/>
            <a:ext cx="7780337" cy="5256212"/>
          </a:xfrm>
        </p:spPr>
        <p:txBody>
          <a:bodyPr/>
          <a:lstStyle/>
          <a:p>
            <a:r>
              <a:rPr lang="en-GB" altLang="nl-NL" sz="2400"/>
              <a:t>Manufacturers and importers.</a:t>
            </a:r>
          </a:p>
          <a:p>
            <a:pPr lvl="1"/>
            <a:r>
              <a:rPr lang="en-GB" altLang="nl-NL" sz="2000"/>
              <a:t>DUs may notify non-pre-registered substances of interest </a:t>
            </a:r>
          </a:p>
          <a:p>
            <a:pPr lvl="2"/>
            <a:r>
              <a:rPr lang="en-GB" altLang="nl-NL" sz="1800"/>
              <a:t>By doing so DU obliged to submit “light”-registration dossier</a:t>
            </a:r>
          </a:p>
          <a:p>
            <a:pPr lvl="1"/>
            <a:endParaRPr lang="en-GB" altLang="nl-NL" sz="2000"/>
          </a:p>
          <a:p>
            <a:r>
              <a:rPr lang="en-GB" altLang="nl-NL" sz="2400"/>
              <a:t>Producers of articles (conditions of Article 7).</a:t>
            </a:r>
          </a:p>
          <a:p>
            <a:pPr lvl="1"/>
            <a:r>
              <a:rPr lang="en-GB" altLang="nl-NL" sz="2000"/>
              <a:t>Intended release of substances only</a:t>
            </a:r>
          </a:p>
          <a:p>
            <a:endParaRPr lang="en-GB" altLang="nl-NL" sz="2400"/>
          </a:p>
          <a:p>
            <a:r>
              <a:rPr lang="en-GB" altLang="nl-NL" sz="2400"/>
              <a:t>Manufactures of substances outside the EU may appoint an “only representative” to fulfil their REACH obligations.</a:t>
            </a:r>
          </a:p>
          <a:p>
            <a:pPr lvl="1"/>
            <a:r>
              <a:rPr lang="en-GB" altLang="nl-NL" sz="2000"/>
              <a:t>“Only representative” relieves importers of their duties.</a:t>
            </a:r>
          </a:p>
          <a:p>
            <a:pPr lvl="1"/>
            <a:r>
              <a:rPr lang="en-GB" altLang="nl-NL" sz="2000"/>
              <a:t>Importers are then considered DUs.</a:t>
            </a:r>
            <a:endParaRPr lang="fr-FR" altLang="nl-NL" sz="2000"/>
          </a:p>
        </p:txBody>
      </p:sp>
    </p:spTree>
    <p:extLst>
      <p:ext uri="{BB962C8B-B14F-4D97-AF65-F5344CB8AC3E}">
        <p14:creationId xmlns:p14="http://schemas.microsoft.com/office/powerpoint/2010/main" val="418224901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467544" y="1340768"/>
            <a:ext cx="184731" cy="646331"/>
          </a:xfrm>
          <a:prstGeom prst="rect">
            <a:avLst/>
          </a:prstGeom>
          <a:noFill/>
        </p:spPr>
        <p:txBody>
          <a:bodyPr wrap="none" rtlCol="0">
            <a:spAutoFit/>
          </a:bodyPr>
          <a:lstStyle/>
          <a:p>
            <a:endParaRPr lang="en-GB" dirty="0">
              <a:solidFill>
                <a:prstClr val="black"/>
              </a:solidFill>
            </a:endParaRPr>
          </a:p>
          <a:p>
            <a:endParaRPr lang="nl-NL" dirty="0">
              <a:solidFill>
                <a:prstClr val="black"/>
              </a:solidFill>
            </a:endParaRPr>
          </a:p>
        </p:txBody>
      </p:sp>
      <p:sp>
        <p:nvSpPr>
          <p:cNvPr id="5" name="Tekstvak 4"/>
          <p:cNvSpPr txBox="1"/>
          <p:nvPr/>
        </p:nvSpPr>
        <p:spPr>
          <a:xfrm flipH="1">
            <a:off x="2267744" y="1663933"/>
            <a:ext cx="6048672" cy="646331"/>
          </a:xfrm>
          <a:prstGeom prst="rect">
            <a:avLst/>
          </a:prstGeom>
          <a:noFill/>
        </p:spPr>
        <p:txBody>
          <a:bodyPr wrap="square" rtlCol="0">
            <a:spAutoFit/>
          </a:bodyPr>
          <a:lstStyle/>
          <a:p>
            <a:endParaRPr lang="nl-NL" sz="3600" dirty="0">
              <a:solidFill>
                <a:prstClr val="black"/>
              </a:solidFill>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631" y="2078721"/>
            <a:ext cx="2562225" cy="1695450"/>
          </a:xfrm>
          <a:prstGeom prst="rect">
            <a:avLst/>
          </a:prstGeom>
          <a:noFill/>
          <a:extLst>
            <a:ext uri="{909E8E84-426E-40DD-AFC4-6F175D3DCCD1}">
              <a14:hiddenFill xmlns:a14="http://schemas.microsoft.com/office/drawing/2010/main">
                <a:solidFill>
                  <a:srgbClr val="FFFFFF"/>
                </a:solidFill>
              </a14:hiddenFill>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7838" y="3280594"/>
            <a:ext cx="2590800" cy="145732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067" y="4009256"/>
            <a:ext cx="1930685" cy="1730407"/>
          </a:xfrm>
          <a:prstGeom prst="rect">
            <a:avLst/>
          </a:prstGeom>
          <a:noFill/>
          <a:extLst>
            <a:ext uri="{909E8E84-426E-40DD-AFC4-6F175D3DCCD1}">
              <a14:hiddenFill xmlns:a14="http://schemas.microsoft.com/office/drawing/2010/main">
                <a:solidFill>
                  <a:srgbClr val="FFFFFF"/>
                </a:solidFill>
              </a14:hiddenFill>
            </a:ext>
          </a:extLst>
        </p:spPr>
      </p:pic>
      <p:pic>
        <p:nvPicPr>
          <p:cNvPr id="194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081" y="5240450"/>
            <a:ext cx="2533650" cy="809625"/>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9023" y="2049724"/>
            <a:ext cx="1858002" cy="1455897"/>
          </a:xfrm>
          <a:prstGeom prst="rect">
            <a:avLst/>
          </a:prstGeom>
          <a:noFill/>
          <a:extLst>
            <a:ext uri="{909E8E84-426E-40DD-AFC4-6F175D3DCCD1}">
              <a14:hiddenFill xmlns:a14="http://schemas.microsoft.com/office/drawing/2010/main">
                <a:solidFill>
                  <a:srgbClr val="FFFFFF"/>
                </a:solidFill>
              </a14:hiddenFill>
            </a:ext>
          </a:extLst>
        </p:spPr>
      </p:pic>
      <p:pic>
        <p:nvPicPr>
          <p:cNvPr id="1946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0889" y="4120454"/>
            <a:ext cx="2001192" cy="1078709"/>
          </a:xfrm>
          <a:prstGeom prst="rect">
            <a:avLst/>
          </a:prstGeom>
          <a:noFill/>
          <a:extLst>
            <a:ext uri="{909E8E84-426E-40DD-AFC4-6F175D3DCCD1}">
              <a14:hiddenFill xmlns:a14="http://schemas.microsoft.com/office/drawing/2010/main">
                <a:solidFill>
                  <a:srgbClr val="FFFFFF"/>
                </a:solidFill>
              </a14:hiddenFill>
            </a:ext>
          </a:extLst>
        </p:spPr>
      </p:pic>
      <p:sp>
        <p:nvSpPr>
          <p:cNvPr id="7" name="Tekstvak 6"/>
          <p:cNvSpPr txBox="1"/>
          <p:nvPr/>
        </p:nvSpPr>
        <p:spPr>
          <a:xfrm>
            <a:off x="2051720" y="620688"/>
            <a:ext cx="5567230" cy="461665"/>
          </a:xfrm>
          <a:prstGeom prst="rect">
            <a:avLst/>
          </a:prstGeom>
          <a:noFill/>
        </p:spPr>
        <p:txBody>
          <a:bodyPr wrap="none" rtlCol="0">
            <a:spAutoFit/>
          </a:bodyPr>
          <a:lstStyle/>
          <a:p>
            <a:r>
              <a:rPr lang="en-US" sz="2400" b="1" dirty="0" smtClean="0"/>
              <a:t>Substances/Mixtures/Articles/containers?</a:t>
            </a:r>
            <a:endParaRPr lang="nl-NL" sz="2400" b="1" dirty="0"/>
          </a:p>
        </p:txBody>
      </p:sp>
    </p:spTree>
    <p:extLst>
      <p:ext uri="{BB962C8B-B14F-4D97-AF65-F5344CB8AC3E}">
        <p14:creationId xmlns:p14="http://schemas.microsoft.com/office/powerpoint/2010/main" val="803800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1772816"/>
            <a:ext cx="3106738" cy="1724025"/>
          </a:xfrm>
        </p:spPr>
        <p:txBody>
          <a:bodyPr>
            <a:normAutofit fontScale="90000"/>
          </a:bodyPr>
          <a:lstStyle/>
          <a:p>
            <a:r>
              <a:rPr lang="nl-NL" altLang="nl-NL" sz="3600" dirty="0" smtClean="0"/>
              <a:t>Do I </a:t>
            </a:r>
            <a:r>
              <a:rPr lang="nl-NL" altLang="nl-NL" sz="3600" dirty="0" err="1" smtClean="0"/>
              <a:t>need</a:t>
            </a:r>
            <a:r>
              <a:rPr lang="nl-NL" altLang="nl-NL" sz="3600" dirty="0" smtClean="0"/>
              <a:t> </a:t>
            </a:r>
            <a:r>
              <a:rPr lang="nl-NL" altLang="nl-NL" sz="3600" dirty="0" err="1" smtClean="0"/>
              <a:t>to</a:t>
            </a:r>
            <a:r>
              <a:rPr lang="nl-NL" altLang="nl-NL" sz="3600" dirty="0" smtClean="0"/>
              <a:t> register </a:t>
            </a:r>
            <a:r>
              <a:rPr lang="nl-NL" altLang="nl-NL" sz="3600" dirty="0" err="1" smtClean="0"/>
              <a:t>for</a:t>
            </a:r>
            <a:r>
              <a:rPr lang="nl-NL" altLang="nl-NL" sz="3600" dirty="0" smtClean="0"/>
              <a:t> REACH?</a:t>
            </a:r>
          </a:p>
        </p:txBody>
      </p:sp>
      <p:sp>
        <p:nvSpPr>
          <p:cNvPr id="79875" name="Rectangle 3"/>
          <p:cNvSpPr>
            <a:spLocks noChangeArrowheads="1"/>
          </p:cNvSpPr>
          <p:nvPr/>
        </p:nvSpPr>
        <p:spPr bwMode="auto">
          <a:xfrm>
            <a:off x="0" y="-619125"/>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endParaRPr lang="nl-NL"/>
          </a:p>
        </p:txBody>
      </p:sp>
      <p:sp>
        <p:nvSpPr>
          <p:cNvPr id="79884" name="Rectangle 12"/>
          <p:cNvSpPr>
            <a:spLocks noChangeArrowheads="1"/>
          </p:cNvSpPr>
          <p:nvPr/>
        </p:nvSpPr>
        <p:spPr bwMode="auto">
          <a:xfrm>
            <a:off x="355600" y="-7286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endParaRPr lang="nl-NL"/>
          </a:p>
        </p:txBody>
      </p:sp>
      <p:sp>
        <p:nvSpPr>
          <p:cNvPr id="79886" name="Rectangle 14"/>
          <p:cNvSpPr>
            <a:spLocks noChangeArrowheads="1"/>
          </p:cNvSpPr>
          <p:nvPr/>
        </p:nvSpPr>
        <p:spPr bwMode="auto">
          <a:xfrm>
            <a:off x="355600" y="73675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spcBef>
                <a:spcPct val="0"/>
              </a:spcBef>
              <a:buClrTx/>
              <a:buFontTx/>
              <a:buNone/>
            </a:pPr>
            <a:endParaRPr lang="nl-NL" altLang="nl-NL" sz="1800"/>
          </a:p>
        </p:txBody>
      </p:sp>
      <p:sp>
        <p:nvSpPr>
          <p:cNvPr id="79888" name="Rectangle 16"/>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endParaRPr lang="nl-NL"/>
          </a:p>
        </p:txBody>
      </p:sp>
      <p:graphicFrame>
        <p:nvGraphicFramePr>
          <p:cNvPr id="79887" name="Object 15"/>
          <p:cNvGraphicFramePr>
            <a:graphicFrameLocks noChangeAspect="1"/>
          </p:cNvGraphicFramePr>
          <p:nvPr>
            <p:extLst>
              <p:ext uri="{D42A27DB-BD31-4B8C-83A1-F6EECF244321}">
                <p14:modId xmlns:p14="http://schemas.microsoft.com/office/powerpoint/2010/main" val="2114136498"/>
              </p:ext>
            </p:extLst>
          </p:nvPr>
        </p:nvGraphicFramePr>
        <p:xfrm>
          <a:off x="2915816" y="16396"/>
          <a:ext cx="5194300" cy="6858000"/>
        </p:xfrm>
        <a:graphic>
          <a:graphicData uri="http://schemas.openxmlformats.org/presentationml/2006/ole">
            <mc:AlternateContent xmlns:mc="http://schemas.openxmlformats.org/markup-compatibility/2006">
              <mc:Choice xmlns:v="urn:schemas-microsoft-com:vml" Requires="v">
                <p:oleObj spid="_x0000_s18447" r:id="rId4" imgW="7186879" imgH="9473184" progId="Visio.Drawing.11">
                  <p:embed/>
                </p:oleObj>
              </mc:Choice>
              <mc:Fallback>
                <p:oleObj r:id="rId4" imgW="7186879" imgH="947318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5816" y="16396"/>
                        <a:ext cx="5194300"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081882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6" name="Rectangle 10"/>
          <p:cNvSpPr>
            <a:spLocks noChangeArrowheads="1"/>
          </p:cNvSpPr>
          <p:nvPr/>
        </p:nvSpPr>
        <p:spPr bwMode="auto">
          <a:xfrm>
            <a:off x="3563938" y="1125538"/>
            <a:ext cx="2663825" cy="10795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19145" name="Oval 9"/>
          <p:cNvSpPr>
            <a:spLocks noChangeArrowheads="1"/>
          </p:cNvSpPr>
          <p:nvPr/>
        </p:nvSpPr>
        <p:spPr bwMode="auto">
          <a:xfrm>
            <a:off x="1116013" y="2420938"/>
            <a:ext cx="5111750" cy="316865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19138" name="Rectangle 2"/>
          <p:cNvSpPr>
            <a:spLocks noGrp="1" noChangeArrowheads="1"/>
          </p:cNvSpPr>
          <p:nvPr>
            <p:ph type="title"/>
          </p:nvPr>
        </p:nvSpPr>
        <p:spPr>
          <a:xfrm>
            <a:off x="900113" y="981075"/>
            <a:ext cx="7772400" cy="1143000"/>
          </a:xfrm>
        </p:spPr>
        <p:txBody>
          <a:bodyPr/>
          <a:lstStyle/>
          <a:p>
            <a:r>
              <a:rPr lang="nl-NL" altLang="nl-NL" i="1">
                <a:solidFill>
                  <a:schemeClr val="tx1"/>
                </a:solidFill>
              </a:rPr>
              <a:t>REACH</a:t>
            </a:r>
          </a:p>
        </p:txBody>
      </p:sp>
      <p:sp>
        <p:nvSpPr>
          <p:cNvPr id="219139" name="Text Box 3"/>
          <p:cNvSpPr txBox="1">
            <a:spLocks noChangeArrowheads="1"/>
          </p:cNvSpPr>
          <p:nvPr/>
        </p:nvSpPr>
        <p:spPr bwMode="auto">
          <a:xfrm>
            <a:off x="735013" y="1814513"/>
            <a:ext cx="184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nl-NL" altLang="nl-NL"/>
          </a:p>
        </p:txBody>
      </p:sp>
      <p:sp>
        <p:nvSpPr>
          <p:cNvPr id="219141" name="Text Box 5"/>
          <p:cNvSpPr txBox="1">
            <a:spLocks noChangeArrowheads="1"/>
          </p:cNvSpPr>
          <p:nvPr/>
        </p:nvSpPr>
        <p:spPr bwMode="auto">
          <a:xfrm>
            <a:off x="1619250" y="2708275"/>
            <a:ext cx="1270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4400" i="1"/>
              <a:t>GHS</a:t>
            </a:r>
          </a:p>
        </p:txBody>
      </p:sp>
      <p:sp>
        <p:nvSpPr>
          <p:cNvPr id="219142" name="Text Box 6"/>
          <p:cNvSpPr txBox="1">
            <a:spLocks noChangeArrowheads="1"/>
          </p:cNvSpPr>
          <p:nvPr/>
        </p:nvSpPr>
        <p:spPr bwMode="auto">
          <a:xfrm>
            <a:off x="3851275" y="4005263"/>
            <a:ext cx="12096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4400" i="1"/>
              <a:t>CLP</a:t>
            </a:r>
          </a:p>
        </p:txBody>
      </p:sp>
      <p:sp>
        <p:nvSpPr>
          <p:cNvPr id="219143" name="Rectangle 7"/>
          <p:cNvSpPr>
            <a:spLocks noGrp="1" noChangeArrowheads="1"/>
          </p:cNvSpPr>
          <p:nvPr>
            <p:ph idx="1"/>
          </p:nvPr>
        </p:nvSpPr>
        <p:spPr/>
        <p:txBody>
          <a:bodyPr/>
          <a:lstStyle/>
          <a:p>
            <a:endParaRPr lang="nl-NL" altLang="nl-NL"/>
          </a:p>
        </p:txBody>
      </p:sp>
      <p:sp>
        <p:nvSpPr>
          <p:cNvPr id="219144" name="Text Box 8"/>
          <p:cNvSpPr txBox="1">
            <a:spLocks noChangeArrowheads="1"/>
          </p:cNvSpPr>
          <p:nvPr/>
        </p:nvSpPr>
        <p:spPr bwMode="auto">
          <a:xfrm>
            <a:off x="447675" y="85725"/>
            <a:ext cx="37433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a:t>INTERCONNECTIONS</a:t>
            </a:r>
          </a:p>
        </p:txBody>
      </p:sp>
    </p:spTree>
    <p:extLst>
      <p:ext uri="{BB962C8B-B14F-4D97-AF65-F5344CB8AC3E}">
        <p14:creationId xmlns:p14="http://schemas.microsoft.com/office/powerpoint/2010/main" val="47275198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0" y="25400"/>
            <a:ext cx="9144000" cy="738188"/>
          </a:xfrm>
        </p:spPr>
        <p:txBody>
          <a:bodyPr>
            <a:normAutofit fontScale="90000"/>
          </a:bodyPr>
          <a:lstStyle/>
          <a:p>
            <a:r>
              <a:rPr lang="en-GB" altLang="nl-NL" sz="5400" b="1">
                <a:latin typeface="Arial" pitchFamily="34" charset="0"/>
              </a:rPr>
              <a:t>What is CLP?</a:t>
            </a:r>
          </a:p>
        </p:txBody>
      </p:sp>
      <p:sp>
        <p:nvSpPr>
          <p:cNvPr id="218115" name="Rectangle 3"/>
          <p:cNvSpPr>
            <a:spLocks noGrp="1" noChangeArrowheads="1"/>
          </p:cNvSpPr>
          <p:nvPr>
            <p:ph type="body" idx="1"/>
          </p:nvPr>
        </p:nvSpPr>
        <p:spPr>
          <a:xfrm>
            <a:off x="0" y="866775"/>
            <a:ext cx="9144000" cy="5416550"/>
          </a:xfrm>
        </p:spPr>
        <p:txBody>
          <a:bodyPr>
            <a:normAutofit lnSpcReduction="10000"/>
          </a:bodyPr>
          <a:lstStyle/>
          <a:p>
            <a:pPr>
              <a:buClr>
                <a:srgbClr val="0066CC"/>
              </a:buClr>
            </a:pPr>
            <a:r>
              <a:rPr lang="en-GB" altLang="nl-NL">
                <a:latin typeface="Arial" pitchFamily="34" charset="0"/>
              </a:rPr>
              <a:t> </a:t>
            </a:r>
            <a:r>
              <a:rPr lang="en-GB" altLang="nl-NL" sz="2400">
                <a:latin typeface="Arial" pitchFamily="34" charset="0"/>
              </a:rPr>
              <a:t>Regulation (EC) No 1272/2008 of the European Parliament and of the Council of 16 December 2008 on Classification, Labelling and Packing (CLP) of </a:t>
            </a:r>
            <a:r>
              <a:rPr lang="en-GB" altLang="nl-NL" sz="2400" b="1">
                <a:latin typeface="Arial" pitchFamily="34" charset="0"/>
              </a:rPr>
              <a:t>substances</a:t>
            </a:r>
            <a:r>
              <a:rPr lang="en-GB" altLang="nl-NL" sz="2400">
                <a:latin typeface="Arial" pitchFamily="34" charset="0"/>
              </a:rPr>
              <a:t> and </a:t>
            </a:r>
            <a:r>
              <a:rPr lang="en-GB" altLang="nl-NL" sz="2400" b="1" u="sng">
                <a:latin typeface="Arial" pitchFamily="34" charset="0"/>
              </a:rPr>
              <a:t>mixtures</a:t>
            </a:r>
            <a:r>
              <a:rPr lang="en-GB" altLang="nl-NL" sz="2400">
                <a:latin typeface="Arial" pitchFamily="34" charset="0"/>
              </a:rPr>
              <a:t>, amending and repealing Directive 67/548/EEC (i.e.DSD) and 1999/45/EC (i.e DPD) and amending Regulation No 1907/2006 (i.e. REACH) came into force on 20 January 2009</a:t>
            </a:r>
          </a:p>
          <a:p>
            <a:pPr>
              <a:buClr>
                <a:srgbClr val="0066CC"/>
              </a:buClr>
              <a:buFontTx/>
              <a:buNone/>
            </a:pPr>
            <a:endParaRPr lang="en-GB" altLang="nl-NL" sz="2400">
              <a:latin typeface="Arial" pitchFamily="34" charset="0"/>
            </a:endParaRPr>
          </a:p>
          <a:p>
            <a:pPr>
              <a:buClr>
                <a:srgbClr val="0066CC"/>
              </a:buClr>
            </a:pPr>
            <a:r>
              <a:rPr lang="en-GB" altLang="nl-NL" sz="2400">
                <a:latin typeface="Arial" pitchFamily="34" charset="0"/>
              </a:rPr>
              <a:t> </a:t>
            </a:r>
            <a:r>
              <a:rPr lang="en-GB" altLang="nl-NL" sz="2400" b="1">
                <a:solidFill>
                  <a:srgbClr val="CC0000"/>
                </a:solidFill>
                <a:latin typeface="Arial" pitchFamily="34" charset="0"/>
              </a:rPr>
              <a:t>Implements Globally Harmonised System (GHS) of Classification  and labelling in the EU</a:t>
            </a:r>
          </a:p>
          <a:p>
            <a:pPr>
              <a:buClr>
                <a:srgbClr val="0066CC"/>
              </a:buClr>
              <a:buFontTx/>
              <a:buNone/>
            </a:pPr>
            <a:endParaRPr lang="en-GB" altLang="nl-NL" sz="2400" b="1">
              <a:solidFill>
                <a:srgbClr val="CC0000"/>
              </a:solidFill>
              <a:latin typeface="Arial" pitchFamily="34" charset="0"/>
            </a:endParaRPr>
          </a:p>
          <a:p>
            <a:pPr>
              <a:buClr>
                <a:srgbClr val="0066CC"/>
              </a:buClr>
            </a:pPr>
            <a:r>
              <a:rPr lang="en-GB" altLang="nl-NL" sz="2400">
                <a:latin typeface="Arial" pitchFamily="34" charset="0"/>
              </a:rPr>
              <a:t> Covers all 27 EU and EEA countries </a:t>
            </a:r>
          </a:p>
          <a:p>
            <a:pPr>
              <a:buClr>
                <a:srgbClr val="0066CC"/>
              </a:buClr>
              <a:buFontTx/>
              <a:buNone/>
            </a:pPr>
            <a:endParaRPr lang="en-GB" altLang="nl-NL" sz="2400">
              <a:latin typeface="Arial" pitchFamily="34" charset="0"/>
            </a:endParaRPr>
          </a:p>
          <a:p>
            <a:pPr>
              <a:buClr>
                <a:srgbClr val="0066CC"/>
              </a:buClr>
            </a:pPr>
            <a:r>
              <a:rPr lang="en-GB" altLang="nl-NL" sz="2400">
                <a:latin typeface="Arial" pitchFamily="34" charset="0"/>
              </a:rPr>
              <a:t>GHS sets optional building blocks from which countries can choose</a:t>
            </a:r>
          </a:p>
        </p:txBody>
      </p:sp>
    </p:spTree>
    <p:extLst>
      <p:ext uri="{BB962C8B-B14F-4D97-AF65-F5344CB8AC3E}">
        <p14:creationId xmlns:p14="http://schemas.microsoft.com/office/powerpoint/2010/main" val="353773599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Text Box 2"/>
          <p:cNvSpPr txBox="1">
            <a:spLocks noChangeArrowheads="1"/>
          </p:cNvSpPr>
          <p:nvPr/>
        </p:nvSpPr>
        <p:spPr bwMode="auto">
          <a:xfrm>
            <a:off x="250825" y="360363"/>
            <a:ext cx="8642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nl-NL" sz="3600" b="1">
                <a:solidFill>
                  <a:srgbClr val="9900CC"/>
                </a:solidFill>
                <a:latin typeface="Arial" pitchFamily="34" charset="0"/>
                <a:ea typeface="MS PGothic" pitchFamily="34" charset="-128"/>
              </a:rPr>
              <a:t>Why do we need GHS?</a:t>
            </a:r>
          </a:p>
        </p:txBody>
      </p:sp>
      <p:sp>
        <p:nvSpPr>
          <p:cNvPr id="214019" name="Text Box 3"/>
          <p:cNvSpPr txBox="1">
            <a:spLocks noChangeArrowheads="1"/>
          </p:cNvSpPr>
          <p:nvPr/>
        </p:nvSpPr>
        <p:spPr bwMode="auto">
          <a:xfrm>
            <a:off x="250825" y="1700213"/>
            <a:ext cx="6049963" cy="432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tabLst>
                <a:tab pos="1911350" algn="l"/>
              </a:tabLst>
              <a:defRPr sz="2400">
                <a:solidFill>
                  <a:schemeClr val="tx1"/>
                </a:solidFill>
                <a:latin typeface="Times New Roman" pitchFamily="18" charset="0"/>
              </a:defRPr>
            </a:lvl1pPr>
            <a:lvl2pPr marL="571500" defTabSz="762000">
              <a:tabLst>
                <a:tab pos="1911350" algn="l"/>
              </a:tabLst>
              <a:defRPr sz="2400">
                <a:solidFill>
                  <a:schemeClr val="tx1"/>
                </a:solidFill>
                <a:latin typeface="Times New Roman" pitchFamily="18" charset="0"/>
              </a:defRPr>
            </a:lvl2pPr>
            <a:lvl3pPr marL="1143000" defTabSz="762000">
              <a:tabLst>
                <a:tab pos="1911350" algn="l"/>
              </a:tabLst>
              <a:defRPr sz="2400">
                <a:solidFill>
                  <a:schemeClr val="tx1"/>
                </a:solidFill>
                <a:latin typeface="Times New Roman" pitchFamily="18" charset="0"/>
              </a:defRPr>
            </a:lvl3pPr>
            <a:lvl4pPr marL="1714500" defTabSz="762000">
              <a:tabLst>
                <a:tab pos="1911350" algn="l"/>
              </a:tabLst>
              <a:defRPr sz="2400">
                <a:solidFill>
                  <a:schemeClr val="tx1"/>
                </a:solidFill>
                <a:latin typeface="Times New Roman" pitchFamily="18" charset="0"/>
              </a:defRPr>
            </a:lvl4pPr>
            <a:lvl5pPr marL="2286000" defTabSz="762000">
              <a:tabLst>
                <a:tab pos="1911350" algn="l"/>
              </a:tabLst>
              <a:defRPr sz="2400">
                <a:solidFill>
                  <a:schemeClr val="tx1"/>
                </a:solidFill>
                <a:latin typeface="Times New Roman" pitchFamily="18" charset="0"/>
              </a:defRPr>
            </a:lvl5pPr>
            <a:lvl6pPr marL="2743200" defTabSz="762000" eaLnBrk="0" fontAlgn="base" hangingPunct="0">
              <a:spcBef>
                <a:spcPct val="0"/>
              </a:spcBef>
              <a:spcAft>
                <a:spcPct val="0"/>
              </a:spcAft>
              <a:tabLst>
                <a:tab pos="1911350" algn="l"/>
              </a:tabLst>
              <a:defRPr sz="2400">
                <a:solidFill>
                  <a:schemeClr val="tx1"/>
                </a:solidFill>
                <a:latin typeface="Times New Roman" pitchFamily="18" charset="0"/>
              </a:defRPr>
            </a:lvl6pPr>
            <a:lvl7pPr marL="3200400" defTabSz="762000" eaLnBrk="0" fontAlgn="base" hangingPunct="0">
              <a:spcBef>
                <a:spcPct val="0"/>
              </a:spcBef>
              <a:spcAft>
                <a:spcPct val="0"/>
              </a:spcAft>
              <a:tabLst>
                <a:tab pos="1911350" algn="l"/>
              </a:tabLst>
              <a:defRPr sz="2400">
                <a:solidFill>
                  <a:schemeClr val="tx1"/>
                </a:solidFill>
                <a:latin typeface="Times New Roman" pitchFamily="18" charset="0"/>
              </a:defRPr>
            </a:lvl7pPr>
            <a:lvl8pPr marL="3657600" defTabSz="762000" eaLnBrk="0" fontAlgn="base" hangingPunct="0">
              <a:spcBef>
                <a:spcPct val="0"/>
              </a:spcBef>
              <a:spcAft>
                <a:spcPct val="0"/>
              </a:spcAft>
              <a:tabLst>
                <a:tab pos="1911350" algn="l"/>
              </a:tabLst>
              <a:defRPr sz="2400">
                <a:solidFill>
                  <a:schemeClr val="tx1"/>
                </a:solidFill>
                <a:latin typeface="Times New Roman" pitchFamily="18" charset="0"/>
              </a:defRPr>
            </a:lvl8pPr>
            <a:lvl9pPr marL="4114800" defTabSz="762000" eaLnBrk="0" fontAlgn="base" hangingPunct="0">
              <a:spcBef>
                <a:spcPct val="0"/>
              </a:spcBef>
              <a:spcAft>
                <a:spcPct val="0"/>
              </a:spcAft>
              <a:tabLst>
                <a:tab pos="1911350" algn="l"/>
              </a:tabLst>
              <a:defRPr sz="2400">
                <a:solidFill>
                  <a:schemeClr val="tx1"/>
                </a:solidFill>
                <a:latin typeface="Times New Roman" pitchFamily="18" charset="0"/>
              </a:defRPr>
            </a:lvl9pPr>
          </a:lstStyle>
          <a:p>
            <a:pPr>
              <a:spcAft>
                <a:spcPct val="20000"/>
              </a:spcAft>
            </a:pPr>
            <a:r>
              <a:rPr lang="en-GB" altLang="nl-NL" sz="1800" b="1">
                <a:solidFill>
                  <a:srgbClr val="9900CC"/>
                </a:solidFill>
                <a:effectLst>
                  <a:outerShdw blurRad="38100" dist="38100" dir="2700000" algn="tl">
                    <a:srgbClr val="000000"/>
                  </a:outerShdw>
                </a:effectLst>
                <a:ea typeface="MS PGothic" pitchFamily="34" charset="-128"/>
              </a:rPr>
              <a:t>GHS	Danger  (Skull &amp; Cross Bones)</a:t>
            </a:r>
          </a:p>
          <a:p>
            <a:pPr>
              <a:spcAft>
                <a:spcPct val="20000"/>
              </a:spcAft>
            </a:pPr>
            <a:r>
              <a:rPr lang="en-GB" altLang="nl-NL" sz="1800" b="1">
                <a:ea typeface="MS PGothic" pitchFamily="34" charset="-128"/>
              </a:rPr>
              <a:t>Transport	liquid: slightly toxic; solid: not classified</a:t>
            </a:r>
          </a:p>
          <a:p>
            <a:pPr>
              <a:spcAft>
                <a:spcPct val="20000"/>
              </a:spcAft>
            </a:pPr>
            <a:r>
              <a:rPr lang="en-GB" altLang="nl-NL" sz="1800" b="1">
                <a:ea typeface="MS PGothic" pitchFamily="34" charset="-128"/>
              </a:rPr>
              <a:t>EU	Harmful (St Andrew’s Cross)</a:t>
            </a:r>
            <a:endParaRPr lang="en-GB" altLang="nl-NL" sz="1800">
              <a:ea typeface="MS PGothic" pitchFamily="34" charset="-128"/>
            </a:endParaRPr>
          </a:p>
          <a:p>
            <a:pPr>
              <a:spcAft>
                <a:spcPct val="20000"/>
              </a:spcAft>
            </a:pPr>
            <a:r>
              <a:rPr lang="en-GB" altLang="nl-NL" sz="1800" b="1">
                <a:ea typeface="MS PGothic" pitchFamily="34" charset="-128"/>
              </a:rPr>
              <a:t>US	Toxic	</a:t>
            </a:r>
            <a:endParaRPr lang="en-GB" altLang="nl-NL" sz="1800">
              <a:ea typeface="MS PGothic" pitchFamily="34" charset="-128"/>
            </a:endParaRPr>
          </a:p>
          <a:p>
            <a:pPr>
              <a:spcAft>
                <a:spcPct val="20000"/>
              </a:spcAft>
            </a:pPr>
            <a:r>
              <a:rPr lang="en-GB" altLang="nl-NL" sz="1800" b="1">
                <a:ea typeface="MS PGothic" pitchFamily="34" charset="-128"/>
              </a:rPr>
              <a:t>CAN	Toxic	</a:t>
            </a:r>
            <a:endParaRPr lang="en-GB" altLang="nl-NL" sz="1800">
              <a:ea typeface="MS PGothic" pitchFamily="34" charset="-128"/>
            </a:endParaRPr>
          </a:p>
          <a:p>
            <a:pPr>
              <a:spcAft>
                <a:spcPct val="20000"/>
              </a:spcAft>
            </a:pPr>
            <a:r>
              <a:rPr lang="en-GB" altLang="nl-NL" sz="1800" b="1">
                <a:ea typeface="MS PGothic" pitchFamily="34" charset="-128"/>
              </a:rPr>
              <a:t>Australia	Harmful	</a:t>
            </a:r>
            <a:endParaRPr lang="en-GB" altLang="nl-NL" sz="1800">
              <a:ea typeface="MS PGothic" pitchFamily="34" charset="-128"/>
            </a:endParaRPr>
          </a:p>
          <a:p>
            <a:pPr>
              <a:spcAft>
                <a:spcPct val="20000"/>
              </a:spcAft>
            </a:pPr>
            <a:r>
              <a:rPr lang="en-GB" altLang="nl-NL" sz="1800" b="1">
                <a:ea typeface="MS PGothic" pitchFamily="34" charset="-128"/>
              </a:rPr>
              <a:t>India	Non-toxic	</a:t>
            </a:r>
            <a:endParaRPr lang="en-GB" altLang="nl-NL" sz="1800">
              <a:ea typeface="MS PGothic" pitchFamily="34" charset="-128"/>
            </a:endParaRPr>
          </a:p>
          <a:p>
            <a:pPr>
              <a:spcAft>
                <a:spcPct val="20000"/>
              </a:spcAft>
            </a:pPr>
            <a:r>
              <a:rPr lang="en-GB" altLang="nl-NL" sz="1800" b="1">
                <a:ea typeface="MS PGothic" pitchFamily="34" charset="-128"/>
              </a:rPr>
              <a:t>Japan	Toxic	</a:t>
            </a:r>
            <a:endParaRPr lang="en-GB" altLang="nl-NL" sz="1800">
              <a:ea typeface="MS PGothic" pitchFamily="34" charset="-128"/>
            </a:endParaRPr>
          </a:p>
          <a:p>
            <a:pPr>
              <a:spcAft>
                <a:spcPct val="20000"/>
              </a:spcAft>
            </a:pPr>
            <a:r>
              <a:rPr lang="en-GB" altLang="nl-NL" sz="1800" b="1">
                <a:ea typeface="MS PGothic" pitchFamily="34" charset="-128"/>
              </a:rPr>
              <a:t>Malaysia	Harmful	</a:t>
            </a:r>
            <a:endParaRPr lang="en-GB" altLang="nl-NL" sz="1800">
              <a:ea typeface="MS PGothic" pitchFamily="34" charset="-128"/>
            </a:endParaRPr>
          </a:p>
          <a:p>
            <a:pPr>
              <a:spcAft>
                <a:spcPct val="20000"/>
              </a:spcAft>
            </a:pPr>
            <a:r>
              <a:rPr lang="en-GB" altLang="nl-NL" sz="1800" b="1">
                <a:ea typeface="MS PGothic" pitchFamily="34" charset="-128"/>
              </a:rPr>
              <a:t>Thailand	Harmful	</a:t>
            </a:r>
            <a:endParaRPr lang="en-GB" altLang="nl-NL" sz="1800">
              <a:ea typeface="MS PGothic" pitchFamily="34" charset="-128"/>
            </a:endParaRPr>
          </a:p>
          <a:p>
            <a:pPr>
              <a:spcAft>
                <a:spcPct val="20000"/>
              </a:spcAft>
            </a:pPr>
            <a:r>
              <a:rPr lang="en-GB" altLang="nl-NL" sz="1800" b="1">
                <a:ea typeface="MS PGothic" pitchFamily="34" charset="-128"/>
              </a:rPr>
              <a:t>New Zealand	Hazardous	</a:t>
            </a:r>
            <a:endParaRPr lang="en-GB" altLang="nl-NL" sz="1800">
              <a:ea typeface="MS PGothic" pitchFamily="34" charset="-128"/>
            </a:endParaRPr>
          </a:p>
          <a:p>
            <a:pPr>
              <a:spcAft>
                <a:spcPct val="20000"/>
              </a:spcAft>
            </a:pPr>
            <a:r>
              <a:rPr lang="en-GB" altLang="nl-NL" sz="1800" b="1">
                <a:ea typeface="MS PGothic" pitchFamily="34" charset="-128"/>
              </a:rPr>
              <a:t>China	Not Dangerous	</a:t>
            </a:r>
            <a:endParaRPr lang="en-GB" altLang="nl-NL" sz="1800">
              <a:ea typeface="MS PGothic" pitchFamily="34" charset="-128"/>
            </a:endParaRPr>
          </a:p>
          <a:p>
            <a:r>
              <a:rPr lang="en-GB" altLang="nl-NL" sz="1800" b="1">
                <a:ea typeface="MS PGothic" pitchFamily="34" charset="-128"/>
              </a:rPr>
              <a:t>Korea	Toxic</a:t>
            </a:r>
            <a:r>
              <a:rPr lang="en-GB" altLang="nl-NL" sz="1800" b="1">
                <a:latin typeface="Arial" pitchFamily="34" charset="0"/>
                <a:ea typeface="MS PGothic" pitchFamily="34" charset="-128"/>
              </a:rPr>
              <a:t>	</a:t>
            </a:r>
          </a:p>
        </p:txBody>
      </p:sp>
      <p:sp>
        <p:nvSpPr>
          <p:cNvPr id="214020" name="Text Box 4"/>
          <p:cNvSpPr txBox="1">
            <a:spLocks noChangeArrowheads="1"/>
          </p:cNvSpPr>
          <p:nvPr/>
        </p:nvSpPr>
        <p:spPr bwMode="auto">
          <a:xfrm>
            <a:off x="250825" y="1223963"/>
            <a:ext cx="6408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2400">
                <a:solidFill>
                  <a:schemeClr val="tx1"/>
                </a:solidFill>
                <a:latin typeface="Times New Roman" pitchFamily="18" charset="0"/>
              </a:defRPr>
            </a:lvl1pPr>
            <a:lvl2pPr marL="571500" defTabSz="762000">
              <a:defRPr sz="2400">
                <a:solidFill>
                  <a:schemeClr val="tx1"/>
                </a:solidFill>
                <a:latin typeface="Times New Roman" pitchFamily="18" charset="0"/>
              </a:defRPr>
            </a:lvl2pPr>
            <a:lvl3pPr marL="1143000" defTabSz="762000">
              <a:defRPr sz="2400">
                <a:solidFill>
                  <a:schemeClr val="tx1"/>
                </a:solidFill>
                <a:latin typeface="Times New Roman" pitchFamily="18" charset="0"/>
              </a:defRPr>
            </a:lvl3pPr>
            <a:lvl4pPr marL="1714500" defTabSz="762000">
              <a:defRPr sz="2400">
                <a:solidFill>
                  <a:schemeClr val="tx1"/>
                </a:solidFill>
                <a:latin typeface="Times New Roman" pitchFamily="18" charset="0"/>
              </a:defRPr>
            </a:lvl4pPr>
            <a:lvl5pPr marL="2286000" defTabSz="762000">
              <a:defRPr sz="2400">
                <a:solidFill>
                  <a:schemeClr val="tx1"/>
                </a:solidFill>
                <a:latin typeface="Times New Roman" pitchFamily="18" charset="0"/>
              </a:defRPr>
            </a:lvl5pPr>
            <a:lvl6pPr marL="2743200" defTabSz="762000" eaLnBrk="0" fontAlgn="base" hangingPunct="0">
              <a:spcBef>
                <a:spcPct val="0"/>
              </a:spcBef>
              <a:spcAft>
                <a:spcPct val="0"/>
              </a:spcAft>
              <a:defRPr sz="2400">
                <a:solidFill>
                  <a:schemeClr val="tx1"/>
                </a:solidFill>
                <a:latin typeface="Times New Roman" pitchFamily="18" charset="0"/>
              </a:defRPr>
            </a:lvl6pPr>
            <a:lvl7pPr marL="3200400" defTabSz="762000" eaLnBrk="0" fontAlgn="base" hangingPunct="0">
              <a:spcBef>
                <a:spcPct val="0"/>
              </a:spcBef>
              <a:spcAft>
                <a:spcPct val="0"/>
              </a:spcAft>
              <a:defRPr sz="2400">
                <a:solidFill>
                  <a:schemeClr val="tx1"/>
                </a:solidFill>
                <a:latin typeface="Times New Roman" pitchFamily="18" charset="0"/>
              </a:defRPr>
            </a:lvl7pPr>
            <a:lvl8pPr marL="3657600" defTabSz="762000" eaLnBrk="0" fontAlgn="base" hangingPunct="0">
              <a:spcBef>
                <a:spcPct val="0"/>
              </a:spcBef>
              <a:spcAft>
                <a:spcPct val="0"/>
              </a:spcAft>
              <a:defRPr sz="2400">
                <a:solidFill>
                  <a:schemeClr val="tx1"/>
                </a:solidFill>
                <a:latin typeface="Times New Roman" pitchFamily="18" charset="0"/>
              </a:defRPr>
            </a:lvl8pPr>
            <a:lvl9pPr marL="4114800" defTabSz="762000" eaLnBrk="0" fontAlgn="base" hangingPunct="0">
              <a:spcBef>
                <a:spcPct val="0"/>
              </a:spcBef>
              <a:spcAft>
                <a:spcPct val="0"/>
              </a:spcAft>
              <a:defRPr sz="2400">
                <a:solidFill>
                  <a:schemeClr val="tx1"/>
                </a:solidFill>
                <a:latin typeface="Times New Roman" pitchFamily="18" charset="0"/>
              </a:defRPr>
            </a:lvl9pPr>
          </a:lstStyle>
          <a:p>
            <a:r>
              <a:rPr lang="en-GB" altLang="nl-NL" b="1" u="sng">
                <a:ea typeface="MS PGothic" pitchFamily="34" charset="-128"/>
              </a:rPr>
              <a:t>Substance - oral toxicity LD</a:t>
            </a:r>
            <a:r>
              <a:rPr lang="en-GB" altLang="nl-NL" b="1" u="sng" baseline="-25000">
                <a:ea typeface="MS PGothic" pitchFamily="34" charset="-128"/>
              </a:rPr>
              <a:t>50 </a:t>
            </a:r>
            <a:r>
              <a:rPr lang="en-GB" altLang="nl-NL" b="1" u="sng">
                <a:ea typeface="MS PGothic" pitchFamily="34" charset="-128"/>
              </a:rPr>
              <a:t> = 257 mg/kg</a:t>
            </a:r>
          </a:p>
        </p:txBody>
      </p:sp>
    </p:spTree>
    <p:extLst>
      <p:ext uri="{BB962C8B-B14F-4D97-AF65-F5344CB8AC3E}">
        <p14:creationId xmlns:p14="http://schemas.microsoft.com/office/powerpoint/2010/main" val="269943931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AutoShape 2"/>
          <p:cNvSpPr>
            <a:spLocks noChangeArrowheads="1"/>
          </p:cNvSpPr>
          <p:nvPr/>
        </p:nvSpPr>
        <p:spPr bwMode="auto">
          <a:xfrm>
            <a:off x="1295400" y="3657600"/>
            <a:ext cx="1531938" cy="647700"/>
          </a:xfrm>
          <a:prstGeom prst="cube">
            <a:avLst>
              <a:gd name="adj" fmla="val 25000"/>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nl-NL" sz="1600">
                <a:solidFill>
                  <a:schemeClr val="tx1"/>
                </a:solidFill>
                <a:latin typeface="Arial" pitchFamily="34" charset="0"/>
              </a:rPr>
              <a:t> Substances </a:t>
            </a:r>
          </a:p>
        </p:txBody>
      </p:sp>
      <p:sp>
        <p:nvSpPr>
          <p:cNvPr id="221187" name="AutoShape 3"/>
          <p:cNvSpPr>
            <a:spLocks noChangeArrowheads="1"/>
          </p:cNvSpPr>
          <p:nvPr/>
        </p:nvSpPr>
        <p:spPr bwMode="auto">
          <a:xfrm>
            <a:off x="2660650" y="3657600"/>
            <a:ext cx="3379788" cy="647700"/>
          </a:xfrm>
          <a:prstGeom prst="cube">
            <a:avLst>
              <a:gd name="adj" fmla="val 25000"/>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nl-NL" sz="1600">
                <a:solidFill>
                  <a:schemeClr val="tx1"/>
                </a:solidFill>
                <a:latin typeface="Arial" pitchFamily="34" charset="0"/>
              </a:rPr>
              <a:t>      Mixtures</a:t>
            </a:r>
          </a:p>
        </p:txBody>
      </p:sp>
      <p:sp>
        <p:nvSpPr>
          <p:cNvPr id="221188" name="Text Box 4"/>
          <p:cNvSpPr txBox="1">
            <a:spLocks noChangeArrowheads="1"/>
          </p:cNvSpPr>
          <p:nvPr/>
        </p:nvSpPr>
        <p:spPr bwMode="auto">
          <a:xfrm>
            <a:off x="304800" y="2514600"/>
            <a:ext cx="68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de-DE" altLang="nl-NL" sz="1200" b="1">
                <a:solidFill>
                  <a:schemeClr val="tx1"/>
                </a:solidFill>
                <a:latin typeface="Arial" pitchFamily="34" charset="0"/>
              </a:rPr>
              <a:t>1 June </a:t>
            </a:r>
          </a:p>
          <a:p>
            <a:pPr algn="ctr"/>
            <a:r>
              <a:rPr lang="de-DE" altLang="nl-NL" sz="1200" b="1">
                <a:solidFill>
                  <a:schemeClr val="tx1"/>
                </a:solidFill>
                <a:latin typeface="Arial" pitchFamily="34" charset="0"/>
              </a:rPr>
              <a:t>2007</a:t>
            </a:r>
            <a:endParaRPr lang="en-US" altLang="nl-NL" sz="1200" b="1">
              <a:solidFill>
                <a:schemeClr val="tx1"/>
              </a:solidFill>
              <a:latin typeface="Arial" pitchFamily="34" charset="0"/>
            </a:endParaRPr>
          </a:p>
        </p:txBody>
      </p:sp>
      <p:sp>
        <p:nvSpPr>
          <p:cNvPr id="221189" name="Rectangle 5"/>
          <p:cNvSpPr>
            <a:spLocks noGrp="1" noChangeArrowheads="1"/>
          </p:cNvSpPr>
          <p:nvPr>
            <p:ph type="title"/>
          </p:nvPr>
        </p:nvSpPr>
        <p:spPr>
          <a:xfrm>
            <a:off x="85725" y="620712"/>
            <a:ext cx="9144000" cy="811213"/>
          </a:xfrm>
          <a:noFill/>
          <a:ln/>
        </p:spPr>
        <p:txBody>
          <a:bodyPr/>
          <a:lstStyle/>
          <a:p>
            <a:r>
              <a:rPr lang="en-GB" altLang="nl-NL" sz="4000" dirty="0">
                <a:latin typeface="Arial" pitchFamily="34" charset="0"/>
              </a:rPr>
              <a:t>CLP &amp; REACH Timelines Compared</a:t>
            </a:r>
            <a:endParaRPr lang="en-US" altLang="nl-NL" sz="4000" dirty="0">
              <a:latin typeface="Arial" pitchFamily="34" charset="0"/>
            </a:endParaRPr>
          </a:p>
        </p:txBody>
      </p:sp>
      <p:sp>
        <p:nvSpPr>
          <p:cNvPr id="221190" name="Text Box 6"/>
          <p:cNvSpPr txBox="1">
            <a:spLocks noChangeArrowheads="1"/>
          </p:cNvSpPr>
          <p:nvPr/>
        </p:nvSpPr>
        <p:spPr bwMode="auto">
          <a:xfrm>
            <a:off x="1227138" y="4665663"/>
            <a:ext cx="46370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nl-NL" sz="2000" b="1">
                <a:solidFill>
                  <a:schemeClr val="tx1"/>
                </a:solidFill>
                <a:latin typeface="Arial" pitchFamily="34" charset="0"/>
              </a:rPr>
              <a:t>CLP Regulation</a:t>
            </a:r>
            <a:endParaRPr lang="en-US" altLang="nl-NL" sz="2000" b="1">
              <a:solidFill>
                <a:schemeClr val="tx1"/>
              </a:solidFill>
              <a:latin typeface="Arial" pitchFamily="34" charset="0"/>
            </a:endParaRPr>
          </a:p>
        </p:txBody>
      </p:sp>
      <p:sp>
        <p:nvSpPr>
          <p:cNvPr id="221191" name="Text Box 7"/>
          <p:cNvSpPr txBox="1">
            <a:spLocks noChangeArrowheads="1"/>
          </p:cNvSpPr>
          <p:nvPr/>
        </p:nvSpPr>
        <p:spPr bwMode="auto">
          <a:xfrm>
            <a:off x="592138" y="1431925"/>
            <a:ext cx="5884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nl-NL" sz="2000" b="1">
                <a:solidFill>
                  <a:schemeClr val="tx1"/>
                </a:solidFill>
                <a:latin typeface="Arial" pitchFamily="34" charset="0"/>
              </a:rPr>
              <a:t>REACH: registration deadlines (substances)</a:t>
            </a:r>
            <a:endParaRPr lang="en-US" altLang="nl-NL" sz="2000" b="1">
              <a:solidFill>
                <a:schemeClr val="tx1"/>
              </a:solidFill>
              <a:latin typeface="Arial" pitchFamily="34" charset="0"/>
            </a:endParaRPr>
          </a:p>
        </p:txBody>
      </p:sp>
      <p:grpSp>
        <p:nvGrpSpPr>
          <p:cNvPr id="221192" name="Group 8"/>
          <p:cNvGrpSpPr>
            <a:grpSpLocks/>
          </p:cNvGrpSpPr>
          <p:nvPr/>
        </p:nvGrpSpPr>
        <p:grpSpPr bwMode="auto">
          <a:xfrm>
            <a:off x="304800" y="1828800"/>
            <a:ext cx="7953375" cy="647700"/>
            <a:chOff x="192" y="1242"/>
            <a:chExt cx="5010" cy="408"/>
          </a:xfrm>
        </p:grpSpPr>
        <p:sp>
          <p:nvSpPr>
            <p:cNvPr id="221193" name="AutoShape 9"/>
            <p:cNvSpPr>
              <a:spLocks noChangeArrowheads="1"/>
            </p:cNvSpPr>
            <p:nvPr/>
          </p:nvSpPr>
          <p:spPr bwMode="auto">
            <a:xfrm>
              <a:off x="192" y="1242"/>
              <a:ext cx="227" cy="408"/>
            </a:xfrm>
            <a:prstGeom prst="cube">
              <a:avLst>
                <a:gd name="adj" fmla="val 25000"/>
              </a:avLst>
            </a:prstGeom>
            <a:solidFill>
              <a:srgbClr val="99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21194" name="AutoShape 10"/>
            <p:cNvSpPr>
              <a:spLocks noChangeArrowheads="1"/>
            </p:cNvSpPr>
            <p:nvPr/>
          </p:nvSpPr>
          <p:spPr bwMode="auto">
            <a:xfrm>
              <a:off x="416" y="1242"/>
              <a:ext cx="1361" cy="408"/>
            </a:xfrm>
            <a:prstGeom prst="cube">
              <a:avLst>
                <a:gd name="adj" fmla="val 25000"/>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nl-NL" sz="1400">
                  <a:solidFill>
                    <a:schemeClr val="tx1"/>
                  </a:solidFill>
                  <a:latin typeface="Arial" pitchFamily="34" charset="0"/>
                </a:rPr>
                <a:t>HPV, &gt;1t/a CMRs, </a:t>
              </a:r>
            </a:p>
            <a:p>
              <a:pPr algn="ctr"/>
              <a:r>
                <a:rPr lang="en-US" altLang="nl-NL" sz="1400">
                  <a:solidFill>
                    <a:schemeClr val="tx1"/>
                  </a:solidFill>
                  <a:latin typeface="Arial" pitchFamily="34" charset="0"/>
                </a:rPr>
                <a:t>&gt;100t/a R50/53</a:t>
              </a:r>
              <a:r>
                <a:rPr lang="de-DE" altLang="nl-NL" sz="1400">
                  <a:solidFill>
                    <a:schemeClr val="tx1"/>
                  </a:solidFill>
                  <a:latin typeface="Arial" pitchFamily="34" charset="0"/>
                </a:rPr>
                <a:t> </a:t>
              </a:r>
              <a:endParaRPr lang="en-US" altLang="nl-NL" sz="1400">
                <a:solidFill>
                  <a:schemeClr val="tx1"/>
                </a:solidFill>
                <a:latin typeface="Arial" pitchFamily="34" charset="0"/>
              </a:endParaRPr>
            </a:p>
          </p:txBody>
        </p:sp>
        <p:sp>
          <p:nvSpPr>
            <p:cNvPr id="221195" name="AutoShape 11"/>
            <p:cNvSpPr>
              <a:spLocks noChangeArrowheads="1"/>
            </p:cNvSpPr>
            <p:nvPr/>
          </p:nvSpPr>
          <p:spPr bwMode="auto">
            <a:xfrm>
              <a:off x="1662" y="1242"/>
              <a:ext cx="1386" cy="408"/>
            </a:xfrm>
            <a:prstGeom prst="cube">
              <a:avLst>
                <a:gd name="adj" fmla="val 25000"/>
              </a:avLst>
            </a:prstGeom>
            <a:solidFill>
              <a:srgbClr val="00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nl-NL" sz="1600">
                  <a:solidFill>
                    <a:schemeClr val="tx1"/>
                  </a:solidFill>
                  <a:latin typeface="Arial" pitchFamily="34" charset="0"/>
                </a:rPr>
                <a:t>&gt; 100 t/a</a:t>
              </a:r>
              <a:r>
                <a:rPr lang="de-DE" altLang="nl-NL" sz="2000">
                  <a:solidFill>
                    <a:schemeClr val="tx1"/>
                  </a:solidFill>
                  <a:latin typeface="Arial" pitchFamily="34" charset="0"/>
                </a:rPr>
                <a:t> </a:t>
              </a:r>
              <a:endParaRPr lang="en-US" altLang="nl-NL" sz="2000">
                <a:solidFill>
                  <a:schemeClr val="tx1"/>
                </a:solidFill>
                <a:latin typeface="Arial" pitchFamily="34" charset="0"/>
              </a:endParaRPr>
            </a:p>
          </p:txBody>
        </p:sp>
        <p:sp>
          <p:nvSpPr>
            <p:cNvPr id="221196" name="AutoShape 12"/>
            <p:cNvSpPr>
              <a:spLocks noChangeArrowheads="1"/>
            </p:cNvSpPr>
            <p:nvPr/>
          </p:nvSpPr>
          <p:spPr bwMode="auto">
            <a:xfrm>
              <a:off x="2934" y="1242"/>
              <a:ext cx="2268" cy="408"/>
            </a:xfrm>
            <a:prstGeom prst="cube">
              <a:avLst>
                <a:gd name="adj" fmla="val 250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de-DE" altLang="nl-NL" sz="1600">
                  <a:solidFill>
                    <a:schemeClr val="tx1"/>
                  </a:solidFill>
                  <a:latin typeface="Arial" pitchFamily="34" charset="0"/>
                </a:rPr>
                <a:t> &gt; 1 t/a</a:t>
              </a:r>
              <a:r>
                <a:rPr lang="de-DE" altLang="nl-NL" sz="2000">
                  <a:solidFill>
                    <a:schemeClr val="tx1"/>
                  </a:solidFill>
                  <a:latin typeface="Arial" pitchFamily="34" charset="0"/>
                </a:rPr>
                <a:t> </a:t>
              </a:r>
              <a:endParaRPr lang="en-US" altLang="nl-NL" sz="2000">
                <a:solidFill>
                  <a:schemeClr val="tx1"/>
                </a:solidFill>
                <a:latin typeface="Arial" pitchFamily="34" charset="0"/>
              </a:endParaRPr>
            </a:p>
          </p:txBody>
        </p:sp>
      </p:grpSp>
      <p:sp>
        <p:nvSpPr>
          <p:cNvPr id="221197" name="AutoShape 13"/>
          <p:cNvSpPr>
            <a:spLocks noChangeArrowheads="1"/>
          </p:cNvSpPr>
          <p:nvPr/>
        </p:nvSpPr>
        <p:spPr bwMode="auto">
          <a:xfrm>
            <a:off x="5943600" y="3581400"/>
            <a:ext cx="2590800" cy="838200"/>
          </a:xfrm>
          <a:prstGeom prst="rightArrow">
            <a:avLst>
              <a:gd name="adj1" fmla="val 50000"/>
              <a:gd name="adj2" fmla="val 77273"/>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21198" name="Text Box 14"/>
          <p:cNvSpPr txBox="1">
            <a:spLocks noChangeArrowheads="1"/>
          </p:cNvSpPr>
          <p:nvPr/>
        </p:nvSpPr>
        <p:spPr bwMode="auto">
          <a:xfrm>
            <a:off x="5791200" y="3854450"/>
            <a:ext cx="2667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GB" altLang="nl-NL" sz="1600">
                <a:solidFill>
                  <a:schemeClr val="tx1"/>
                </a:solidFill>
                <a:latin typeface="Arial" pitchFamily="34" charset="0"/>
                <a:cs typeface="Times New Roman" pitchFamily="18" charset="0"/>
              </a:rPr>
              <a:t>CLP compulsory</a:t>
            </a:r>
          </a:p>
        </p:txBody>
      </p:sp>
      <p:sp>
        <p:nvSpPr>
          <p:cNvPr id="221199" name="Text Box 15"/>
          <p:cNvSpPr txBox="1">
            <a:spLocks noChangeArrowheads="1"/>
          </p:cNvSpPr>
          <p:nvPr/>
        </p:nvSpPr>
        <p:spPr bwMode="auto">
          <a:xfrm>
            <a:off x="1828800" y="2514600"/>
            <a:ext cx="1752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de-DE" altLang="nl-NL" sz="1600" b="1">
                <a:solidFill>
                  <a:srgbClr val="990000"/>
                </a:solidFill>
                <a:latin typeface="Arial" pitchFamily="34" charset="0"/>
              </a:rPr>
              <a:t>1 Dec 2010</a:t>
            </a:r>
            <a:endParaRPr lang="en-US" altLang="nl-NL" sz="1600" b="1">
              <a:solidFill>
                <a:srgbClr val="990000"/>
              </a:solidFill>
              <a:latin typeface="Arial" pitchFamily="34" charset="0"/>
            </a:endParaRPr>
          </a:p>
        </p:txBody>
      </p:sp>
      <p:sp>
        <p:nvSpPr>
          <p:cNvPr id="221200" name="Text Box 16"/>
          <p:cNvSpPr txBox="1">
            <a:spLocks noChangeArrowheads="1"/>
          </p:cNvSpPr>
          <p:nvPr/>
        </p:nvSpPr>
        <p:spPr bwMode="auto">
          <a:xfrm>
            <a:off x="5181600" y="2514600"/>
            <a:ext cx="1600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de-DE" altLang="nl-NL" sz="1600" b="1">
                <a:solidFill>
                  <a:srgbClr val="990000"/>
                </a:solidFill>
                <a:latin typeface="Arial" pitchFamily="34" charset="0"/>
              </a:rPr>
              <a:t>1 Jun 2015</a:t>
            </a:r>
            <a:endParaRPr lang="en-US" altLang="nl-NL" sz="1600" b="1">
              <a:solidFill>
                <a:srgbClr val="990000"/>
              </a:solidFill>
              <a:latin typeface="Arial" pitchFamily="34" charset="0"/>
            </a:endParaRPr>
          </a:p>
        </p:txBody>
      </p:sp>
      <p:sp>
        <p:nvSpPr>
          <p:cNvPr id="221201" name="Text Box 17"/>
          <p:cNvSpPr txBox="1">
            <a:spLocks noChangeArrowheads="1"/>
          </p:cNvSpPr>
          <p:nvPr/>
        </p:nvSpPr>
        <p:spPr bwMode="auto">
          <a:xfrm>
            <a:off x="3733800" y="2544763"/>
            <a:ext cx="1752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de-DE" altLang="nl-NL" sz="1200" b="1">
                <a:solidFill>
                  <a:schemeClr val="tx1"/>
                </a:solidFill>
                <a:latin typeface="Arial" pitchFamily="34" charset="0"/>
              </a:rPr>
              <a:t>1 June 2013 </a:t>
            </a:r>
            <a:endParaRPr lang="en-US" altLang="nl-NL" sz="1200" b="1">
              <a:solidFill>
                <a:schemeClr val="tx1"/>
              </a:solidFill>
              <a:latin typeface="Arial" pitchFamily="34" charset="0"/>
            </a:endParaRPr>
          </a:p>
        </p:txBody>
      </p:sp>
      <p:sp>
        <p:nvSpPr>
          <p:cNvPr id="221202" name="Text Box 18"/>
          <p:cNvSpPr txBox="1">
            <a:spLocks noChangeArrowheads="1"/>
          </p:cNvSpPr>
          <p:nvPr/>
        </p:nvSpPr>
        <p:spPr bwMode="auto">
          <a:xfrm>
            <a:off x="7315200" y="2544763"/>
            <a:ext cx="12017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de-DE" altLang="nl-NL" sz="1200" b="1">
                <a:solidFill>
                  <a:schemeClr val="tx1"/>
                </a:solidFill>
                <a:latin typeface="Arial" pitchFamily="34" charset="0"/>
              </a:rPr>
              <a:t>1 Jun 2018</a:t>
            </a:r>
            <a:endParaRPr lang="en-US" altLang="nl-NL" sz="1200" b="1">
              <a:solidFill>
                <a:schemeClr val="tx1"/>
              </a:solidFill>
              <a:latin typeface="Arial" pitchFamily="34" charset="0"/>
            </a:endParaRPr>
          </a:p>
        </p:txBody>
      </p:sp>
      <p:grpSp>
        <p:nvGrpSpPr>
          <p:cNvPr id="221203" name="Group 19"/>
          <p:cNvGrpSpPr>
            <a:grpSpLocks/>
          </p:cNvGrpSpPr>
          <p:nvPr/>
        </p:nvGrpSpPr>
        <p:grpSpPr bwMode="auto">
          <a:xfrm>
            <a:off x="273050" y="2895600"/>
            <a:ext cx="8351838" cy="581025"/>
            <a:chOff x="172" y="1874"/>
            <a:chExt cx="5261" cy="366"/>
          </a:xfrm>
        </p:grpSpPr>
        <p:sp>
          <p:nvSpPr>
            <p:cNvPr id="221204" name="Line 20"/>
            <p:cNvSpPr>
              <a:spLocks noChangeShapeType="1"/>
            </p:cNvSpPr>
            <p:nvPr/>
          </p:nvSpPr>
          <p:spPr bwMode="auto">
            <a:xfrm>
              <a:off x="172" y="2064"/>
              <a:ext cx="5261"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grpSp>
          <p:nvGrpSpPr>
            <p:cNvPr id="221205" name="Group 21"/>
            <p:cNvGrpSpPr>
              <a:grpSpLocks/>
            </p:cNvGrpSpPr>
            <p:nvPr/>
          </p:nvGrpSpPr>
          <p:grpSpPr bwMode="auto">
            <a:xfrm>
              <a:off x="172" y="1874"/>
              <a:ext cx="4916" cy="366"/>
              <a:chOff x="172" y="1874"/>
              <a:chExt cx="4916" cy="366"/>
            </a:xfrm>
          </p:grpSpPr>
          <p:sp>
            <p:nvSpPr>
              <p:cNvPr id="221206" name="Line 22"/>
              <p:cNvSpPr>
                <a:spLocks noChangeShapeType="1"/>
              </p:cNvSpPr>
              <p:nvPr/>
            </p:nvSpPr>
            <p:spPr bwMode="auto">
              <a:xfrm>
                <a:off x="172" y="1874"/>
                <a:ext cx="0" cy="3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07" name="Line 23"/>
              <p:cNvSpPr>
                <a:spLocks noChangeShapeType="1"/>
              </p:cNvSpPr>
              <p:nvPr/>
            </p:nvSpPr>
            <p:spPr bwMode="auto">
              <a:xfrm>
                <a:off x="427" y="1874"/>
                <a:ext cx="0" cy="18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08" name="Line 24"/>
              <p:cNvSpPr>
                <a:spLocks noChangeShapeType="1"/>
              </p:cNvSpPr>
              <p:nvPr/>
            </p:nvSpPr>
            <p:spPr bwMode="auto">
              <a:xfrm>
                <a:off x="1679" y="1874"/>
                <a:ext cx="0" cy="18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09" name="Line 25"/>
              <p:cNvSpPr>
                <a:spLocks noChangeShapeType="1"/>
              </p:cNvSpPr>
              <p:nvPr/>
            </p:nvSpPr>
            <p:spPr bwMode="auto">
              <a:xfrm>
                <a:off x="3700" y="1875"/>
                <a:ext cx="0" cy="18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10" name="Line 26"/>
              <p:cNvSpPr>
                <a:spLocks noChangeShapeType="1"/>
              </p:cNvSpPr>
              <p:nvPr/>
            </p:nvSpPr>
            <p:spPr bwMode="auto">
              <a:xfrm>
                <a:off x="427" y="2058"/>
                <a:ext cx="0" cy="18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11" name="Line 27"/>
              <p:cNvSpPr>
                <a:spLocks noChangeShapeType="1"/>
              </p:cNvSpPr>
              <p:nvPr/>
            </p:nvSpPr>
            <p:spPr bwMode="auto">
              <a:xfrm>
                <a:off x="1679" y="2050"/>
                <a:ext cx="0" cy="18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12" name="Line 28"/>
              <p:cNvSpPr>
                <a:spLocks noChangeShapeType="1"/>
              </p:cNvSpPr>
              <p:nvPr/>
            </p:nvSpPr>
            <p:spPr bwMode="auto">
              <a:xfrm>
                <a:off x="3700" y="2058"/>
                <a:ext cx="0" cy="18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13" name="Line 29"/>
              <p:cNvSpPr>
                <a:spLocks noChangeShapeType="1"/>
              </p:cNvSpPr>
              <p:nvPr/>
            </p:nvSpPr>
            <p:spPr bwMode="auto">
              <a:xfrm flipH="1">
                <a:off x="2928" y="1968"/>
                <a:ext cx="1" cy="16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14" name="Line 30"/>
              <p:cNvSpPr>
                <a:spLocks noChangeShapeType="1"/>
              </p:cNvSpPr>
              <p:nvPr/>
            </p:nvSpPr>
            <p:spPr bwMode="auto">
              <a:xfrm>
                <a:off x="5088" y="1970"/>
                <a:ext cx="0" cy="18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grpSp>
      </p:grpSp>
      <p:sp>
        <p:nvSpPr>
          <p:cNvPr id="221215" name="Text Box 31"/>
          <p:cNvSpPr txBox="1">
            <a:spLocks noChangeArrowheads="1"/>
          </p:cNvSpPr>
          <p:nvPr/>
        </p:nvSpPr>
        <p:spPr bwMode="auto">
          <a:xfrm>
            <a:off x="533400" y="5072063"/>
            <a:ext cx="7620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GB" altLang="nl-NL">
                <a:solidFill>
                  <a:schemeClr val="tx1"/>
                </a:solidFill>
              </a:rPr>
              <a:t>	</a:t>
            </a:r>
          </a:p>
        </p:txBody>
      </p:sp>
      <p:sp>
        <p:nvSpPr>
          <p:cNvPr id="221216" name="Line 32"/>
          <p:cNvSpPr>
            <a:spLocks noChangeShapeType="1"/>
          </p:cNvSpPr>
          <p:nvPr/>
        </p:nvSpPr>
        <p:spPr bwMode="auto">
          <a:xfrm>
            <a:off x="1295400" y="2895600"/>
            <a:ext cx="0" cy="533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21217" name="Text Box 33"/>
          <p:cNvSpPr txBox="1">
            <a:spLocks noChangeArrowheads="1"/>
          </p:cNvSpPr>
          <p:nvPr/>
        </p:nvSpPr>
        <p:spPr bwMode="auto">
          <a:xfrm>
            <a:off x="1066800" y="2590800"/>
            <a:ext cx="99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de-DE" altLang="nl-NL" sz="1200" b="1">
                <a:solidFill>
                  <a:schemeClr val="tx1"/>
                </a:solidFill>
                <a:latin typeface="Arial" pitchFamily="34" charset="0"/>
              </a:rPr>
              <a:t>20 January 2009</a:t>
            </a:r>
            <a:endParaRPr lang="en-US" altLang="nl-NL" sz="1200" b="1">
              <a:solidFill>
                <a:schemeClr val="tx1"/>
              </a:solidFill>
              <a:latin typeface="Arial" pitchFamily="34" charset="0"/>
            </a:endParaRPr>
          </a:p>
        </p:txBody>
      </p:sp>
      <p:pic>
        <p:nvPicPr>
          <p:cNvPr id="221218" name="Picture 34" descr="Product Image"/>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7727950" y="4789488"/>
            <a:ext cx="1416050" cy="1471612"/>
          </a:xfrm>
          <a:prstGeom prst="rect">
            <a:avLst/>
          </a:prstGeom>
          <a:noFill/>
          <a:extLst>
            <a:ext uri="{909E8E84-426E-40DD-AFC4-6F175D3DCCD1}">
              <a14:hiddenFill xmlns:a14="http://schemas.microsoft.com/office/drawing/2010/main">
                <a:solidFill>
                  <a:srgbClr val="FFFFFF"/>
                </a:solidFill>
              </a14:hiddenFill>
            </a:ext>
          </a:extLst>
        </p:spPr>
      </p:pic>
      <p:sp>
        <p:nvSpPr>
          <p:cNvPr id="221220" name="Text Box 36"/>
          <p:cNvSpPr txBox="1">
            <a:spLocks noChangeArrowheads="1"/>
          </p:cNvSpPr>
          <p:nvPr/>
        </p:nvSpPr>
        <p:spPr bwMode="auto">
          <a:xfrm>
            <a:off x="2032000" y="5559425"/>
            <a:ext cx="184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nl-NL" altLang="nl-NL"/>
          </a:p>
        </p:txBody>
      </p:sp>
      <p:pic>
        <p:nvPicPr>
          <p:cNvPr id="221222" name="Picture 38" descr="reach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4581525"/>
            <a:ext cx="2430463" cy="1824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7132995"/>
      </p:ext>
    </p:extLst>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019841"/>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5" name="Tekstvak 4"/>
          <p:cNvSpPr txBox="1"/>
          <p:nvPr/>
        </p:nvSpPr>
        <p:spPr>
          <a:xfrm>
            <a:off x="4829040" y="977136"/>
            <a:ext cx="1409168" cy="369332"/>
          </a:xfrm>
          <a:prstGeom prst="rect">
            <a:avLst/>
          </a:prstGeom>
          <a:noFill/>
        </p:spPr>
        <p:txBody>
          <a:bodyPr wrap="none" rtlCol="0">
            <a:spAutoFit/>
          </a:bodyPr>
          <a:lstStyle/>
          <a:p>
            <a:r>
              <a:rPr lang="en-US" b="1" dirty="0" smtClean="0"/>
              <a:t>SUBSTANCES</a:t>
            </a:r>
            <a:endParaRPr lang="nl-NL" b="1" dirty="0"/>
          </a:p>
        </p:txBody>
      </p:sp>
      <p:sp>
        <p:nvSpPr>
          <p:cNvPr id="6" name="Tekstvak 5"/>
          <p:cNvSpPr txBox="1"/>
          <p:nvPr/>
        </p:nvSpPr>
        <p:spPr>
          <a:xfrm>
            <a:off x="3228255" y="1897805"/>
            <a:ext cx="1270797" cy="369332"/>
          </a:xfrm>
          <a:prstGeom prst="rect">
            <a:avLst/>
          </a:prstGeom>
          <a:noFill/>
        </p:spPr>
        <p:txBody>
          <a:bodyPr wrap="none" rtlCol="0">
            <a:spAutoFit/>
          </a:bodyPr>
          <a:lstStyle/>
          <a:p>
            <a:r>
              <a:rPr lang="en-US" b="1" dirty="0" smtClean="0"/>
              <a:t>REACH/CLP</a:t>
            </a:r>
            <a:endParaRPr lang="nl-NL" b="1" dirty="0"/>
          </a:p>
        </p:txBody>
      </p:sp>
      <p:sp>
        <p:nvSpPr>
          <p:cNvPr id="7" name="Tekstvak 6"/>
          <p:cNvSpPr txBox="1"/>
          <p:nvPr/>
        </p:nvSpPr>
        <p:spPr>
          <a:xfrm>
            <a:off x="6588224" y="1885474"/>
            <a:ext cx="503664" cy="369332"/>
          </a:xfrm>
          <a:prstGeom prst="rect">
            <a:avLst/>
          </a:prstGeom>
          <a:noFill/>
        </p:spPr>
        <p:txBody>
          <a:bodyPr wrap="none" rtlCol="0">
            <a:spAutoFit/>
          </a:bodyPr>
          <a:lstStyle/>
          <a:p>
            <a:r>
              <a:rPr lang="en-US" b="1" dirty="0" smtClean="0"/>
              <a:t>IED</a:t>
            </a:r>
            <a:endParaRPr lang="nl-NL" b="1" dirty="0"/>
          </a:p>
        </p:txBody>
      </p:sp>
      <p:sp>
        <p:nvSpPr>
          <p:cNvPr id="8" name="PIJL-RECHTS 7"/>
          <p:cNvSpPr/>
          <p:nvPr/>
        </p:nvSpPr>
        <p:spPr>
          <a:xfrm rot="8872290">
            <a:off x="4183894" y="1466589"/>
            <a:ext cx="573117" cy="4359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PIJL-RECHTS 8"/>
          <p:cNvSpPr/>
          <p:nvPr/>
        </p:nvSpPr>
        <p:spPr>
          <a:xfrm rot="2948643">
            <a:off x="6163332" y="1554416"/>
            <a:ext cx="547920" cy="3730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p:cNvSpPr txBox="1"/>
          <p:nvPr/>
        </p:nvSpPr>
        <p:spPr>
          <a:xfrm>
            <a:off x="1115616" y="476672"/>
            <a:ext cx="4027256" cy="646331"/>
          </a:xfrm>
          <a:prstGeom prst="rect">
            <a:avLst/>
          </a:prstGeom>
          <a:noFill/>
        </p:spPr>
        <p:txBody>
          <a:bodyPr wrap="none" rtlCol="0">
            <a:spAutoFit/>
          </a:bodyPr>
          <a:lstStyle/>
          <a:p>
            <a:r>
              <a:rPr lang="en-US" sz="3600" b="1" dirty="0" smtClean="0"/>
              <a:t>LINK IED and REACH</a:t>
            </a:r>
            <a:endParaRPr lang="nl-NL" sz="3600" b="1" dirty="0"/>
          </a:p>
        </p:txBody>
      </p:sp>
      <p:pic>
        <p:nvPicPr>
          <p:cNvPr id="2050" name="Picture 2"/>
          <p:cNvPicPr>
            <a:picLocks noChangeAspect="1" noChangeArrowheads="1"/>
          </p:cNvPicPr>
          <p:nvPr/>
        </p:nvPicPr>
        <p:blipFill>
          <a:blip r:embed="rId2" cstate="print">
            <a:lum bright="-19000" contrast="19000"/>
            <a:extLst>
              <a:ext uri="{28A0092B-C50C-407E-A947-70E740481C1C}">
                <a14:useLocalDpi xmlns:a14="http://schemas.microsoft.com/office/drawing/2010/main" val="0"/>
              </a:ext>
            </a:extLst>
          </a:blip>
          <a:srcRect/>
          <a:stretch>
            <a:fillRect/>
          </a:stretch>
        </p:blipFill>
        <p:spPr bwMode="auto">
          <a:xfrm>
            <a:off x="5757269" y="2593252"/>
            <a:ext cx="2669238" cy="3779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2026" y="2852935"/>
            <a:ext cx="4032449" cy="302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6711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467544" y="1340768"/>
            <a:ext cx="184731" cy="646331"/>
          </a:xfrm>
          <a:prstGeom prst="rect">
            <a:avLst/>
          </a:prstGeom>
          <a:noFill/>
        </p:spPr>
        <p:txBody>
          <a:bodyPr wrap="none" rtlCol="0">
            <a:spAutoFit/>
          </a:bodyPr>
          <a:lstStyle/>
          <a:p>
            <a:endParaRPr lang="en-GB" dirty="0"/>
          </a:p>
          <a:p>
            <a:endParaRPr lang="nl-NL" dirty="0"/>
          </a:p>
        </p:txBody>
      </p:sp>
      <p:sp>
        <p:nvSpPr>
          <p:cNvPr id="5" name="Tekstvak 4"/>
          <p:cNvSpPr txBox="1"/>
          <p:nvPr/>
        </p:nvSpPr>
        <p:spPr>
          <a:xfrm>
            <a:off x="898324" y="81498"/>
            <a:ext cx="5667129" cy="646331"/>
          </a:xfrm>
          <a:prstGeom prst="rect">
            <a:avLst/>
          </a:prstGeom>
          <a:noFill/>
        </p:spPr>
        <p:txBody>
          <a:bodyPr wrap="none" rtlCol="0">
            <a:spAutoFit/>
          </a:bodyPr>
          <a:lstStyle/>
          <a:p>
            <a:r>
              <a:rPr lang="en-US" b="1" dirty="0" smtClean="0"/>
              <a:t>Steps in the permit procedure with relation to substances</a:t>
            </a:r>
          </a:p>
          <a:p>
            <a:r>
              <a:rPr lang="en-US" b="1" dirty="0" smtClean="0"/>
              <a:t>Tasks of the authority – application for new installation</a:t>
            </a:r>
            <a:endParaRPr lang="nl-NL" b="1" dirty="0"/>
          </a:p>
        </p:txBody>
      </p:sp>
      <p:sp>
        <p:nvSpPr>
          <p:cNvPr id="6" name="Tekstvak 5"/>
          <p:cNvSpPr txBox="1"/>
          <p:nvPr/>
        </p:nvSpPr>
        <p:spPr>
          <a:xfrm>
            <a:off x="2740233" y="1010970"/>
            <a:ext cx="3192221" cy="369332"/>
          </a:xfrm>
          <a:prstGeom prst="rect">
            <a:avLst/>
          </a:prstGeom>
          <a:solidFill>
            <a:schemeClr val="tx2">
              <a:lumMod val="20000"/>
              <a:lumOff val="80000"/>
            </a:schemeClr>
          </a:solidFill>
          <a:ln>
            <a:solidFill>
              <a:schemeClr val="tx1"/>
            </a:solidFill>
          </a:ln>
        </p:spPr>
        <p:txBody>
          <a:bodyPr wrap="none" rtlCol="0">
            <a:spAutoFit/>
          </a:bodyPr>
          <a:lstStyle/>
          <a:p>
            <a:r>
              <a:rPr lang="en-US" dirty="0" smtClean="0"/>
              <a:t>Consideration of the application</a:t>
            </a:r>
            <a:endParaRPr lang="nl-NL" dirty="0"/>
          </a:p>
        </p:txBody>
      </p:sp>
      <p:sp>
        <p:nvSpPr>
          <p:cNvPr id="7" name="Tekstvak 6"/>
          <p:cNvSpPr txBox="1"/>
          <p:nvPr/>
        </p:nvSpPr>
        <p:spPr>
          <a:xfrm>
            <a:off x="418442" y="1663933"/>
            <a:ext cx="1550424" cy="923330"/>
          </a:xfrm>
          <a:prstGeom prst="rect">
            <a:avLst/>
          </a:prstGeom>
          <a:solidFill>
            <a:schemeClr val="tx2">
              <a:lumMod val="20000"/>
              <a:lumOff val="80000"/>
            </a:schemeClr>
          </a:solidFill>
          <a:ln>
            <a:solidFill>
              <a:schemeClr val="tx1"/>
            </a:solidFill>
          </a:ln>
        </p:spPr>
        <p:txBody>
          <a:bodyPr wrap="none" rtlCol="0">
            <a:spAutoFit/>
          </a:bodyPr>
          <a:lstStyle/>
          <a:p>
            <a:r>
              <a:rPr lang="en-US" dirty="0" smtClean="0"/>
              <a:t>Activity under </a:t>
            </a:r>
          </a:p>
          <a:p>
            <a:r>
              <a:rPr lang="en-US" dirty="0" smtClean="0"/>
              <a:t>IED?</a:t>
            </a:r>
          </a:p>
          <a:p>
            <a:r>
              <a:rPr lang="en-US" dirty="0" smtClean="0"/>
              <a:t>SEVESO ?</a:t>
            </a:r>
          </a:p>
        </p:txBody>
      </p:sp>
      <p:sp>
        <p:nvSpPr>
          <p:cNvPr id="8" name="Tekstvak 7"/>
          <p:cNvSpPr txBox="1"/>
          <p:nvPr/>
        </p:nvSpPr>
        <p:spPr>
          <a:xfrm>
            <a:off x="2411760" y="1710100"/>
            <a:ext cx="2238562" cy="923330"/>
          </a:xfrm>
          <a:prstGeom prst="rect">
            <a:avLst/>
          </a:prstGeom>
          <a:solidFill>
            <a:schemeClr val="tx2">
              <a:lumMod val="20000"/>
              <a:lumOff val="80000"/>
            </a:schemeClr>
          </a:solidFill>
          <a:ln>
            <a:solidFill>
              <a:schemeClr val="tx1"/>
            </a:solidFill>
          </a:ln>
        </p:spPr>
        <p:txBody>
          <a:bodyPr wrap="none" rtlCol="0">
            <a:spAutoFit/>
          </a:bodyPr>
          <a:lstStyle/>
          <a:p>
            <a:r>
              <a:rPr lang="en-US" dirty="0" smtClean="0"/>
              <a:t>Info on input</a:t>
            </a:r>
          </a:p>
          <a:p>
            <a:r>
              <a:rPr lang="en-US" dirty="0" smtClean="0"/>
              <a:t>Materials/substances,</a:t>
            </a:r>
          </a:p>
          <a:p>
            <a:r>
              <a:rPr lang="en-US" dirty="0" smtClean="0"/>
              <a:t>Wastes, emissions</a:t>
            </a:r>
            <a:endParaRPr lang="nl-NL" dirty="0"/>
          </a:p>
        </p:txBody>
      </p:sp>
      <p:sp>
        <p:nvSpPr>
          <p:cNvPr id="9" name="Tekstvak 8"/>
          <p:cNvSpPr txBox="1"/>
          <p:nvPr/>
        </p:nvSpPr>
        <p:spPr>
          <a:xfrm>
            <a:off x="5724128" y="1663933"/>
            <a:ext cx="3119252" cy="923330"/>
          </a:xfrm>
          <a:prstGeom prst="rect">
            <a:avLst/>
          </a:prstGeom>
          <a:solidFill>
            <a:schemeClr val="tx2">
              <a:lumMod val="20000"/>
              <a:lumOff val="80000"/>
            </a:schemeClr>
          </a:solidFill>
          <a:ln>
            <a:solidFill>
              <a:schemeClr val="tx1"/>
            </a:solidFill>
          </a:ln>
        </p:spPr>
        <p:txBody>
          <a:bodyPr wrap="none" rtlCol="0">
            <a:spAutoFit/>
          </a:bodyPr>
          <a:lstStyle/>
          <a:p>
            <a:r>
              <a:rPr lang="en-US" dirty="0" smtClean="0"/>
              <a:t>Use included in Identified use </a:t>
            </a:r>
          </a:p>
          <a:p>
            <a:r>
              <a:rPr lang="en-US" dirty="0" smtClean="0"/>
              <a:t>of SDS, further info REACH, </a:t>
            </a:r>
          </a:p>
          <a:p>
            <a:r>
              <a:rPr lang="en-US" dirty="0" smtClean="0"/>
              <a:t>CSR, </a:t>
            </a:r>
            <a:r>
              <a:rPr lang="en-US" dirty="0" err="1" smtClean="0"/>
              <a:t>Authorisation</a:t>
            </a:r>
            <a:r>
              <a:rPr lang="en-US" dirty="0" smtClean="0"/>
              <a:t> --, Biocides?</a:t>
            </a:r>
            <a:endParaRPr lang="nl-NL" dirty="0"/>
          </a:p>
        </p:txBody>
      </p:sp>
      <p:sp>
        <p:nvSpPr>
          <p:cNvPr id="10" name="Tekstvak 9"/>
          <p:cNvSpPr txBox="1"/>
          <p:nvPr/>
        </p:nvSpPr>
        <p:spPr>
          <a:xfrm>
            <a:off x="3251109" y="3028310"/>
            <a:ext cx="4257063" cy="923330"/>
          </a:xfrm>
          <a:prstGeom prst="rect">
            <a:avLst/>
          </a:prstGeom>
          <a:solidFill>
            <a:schemeClr val="tx2">
              <a:lumMod val="20000"/>
              <a:lumOff val="80000"/>
            </a:schemeClr>
          </a:solidFill>
          <a:ln>
            <a:solidFill>
              <a:schemeClr val="tx1"/>
            </a:solidFill>
          </a:ln>
        </p:spPr>
        <p:txBody>
          <a:bodyPr wrap="none" rtlCol="0">
            <a:spAutoFit/>
          </a:bodyPr>
          <a:lstStyle/>
          <a:p>
            <a:r>
              <a:rPr lang="en-US" dirty="0" smtClean="0"/>
              <a:t>Identification of pollutants to air, water, soil</a:t>
            </a:r>
          </a:p>
          <a:p>
            <a:r>
              <a:rPr lang="en-US" dirty="0" smtClean="0"/>
              <a:t>Hazardous substances</a:t>
            </a:r>
          </a:p>
          <a:p>
            <a:r>
              <a:rPr lang="en-US" dirty="0" smtClean="0"/>
              <a:t>SHVC substances</a:t>
            </a:r>
            <a:endParaRPr lang="nl-NL" dirty="0"/>
          </a:p>
        </p:txBody>
      </p:sp>
      <p:sp>
        <p:nvSpPr>
          <p:cNvPr id="11" name="Tekstvak 10"/>
          <p:cNvSpPr txBox="1"/>
          <p:nvPr/>
        </p:nvSpPr>
        <p:spPr>
          <a:xfrm>
            <a:off x="4220273" y="4299329"/>
            <a:ext cx="3296480" cy="1200329"/>
          </a:xfrm>
          <a:prstGeom prst="rect">
            <a:avLst/>
          </a:prstGeom>
          <a:solidFill>
            <a:schemeClr val="tx2">
              <a:lumMod val="20000"/>
              <a:lumOff val="80000"/>
            </a:schemeClr>
          </a:solidFill>
          <a:ln>
            <a:solidFill>
              <a:schemeClr val="tx1"/>
            </a:solidFill>
          </a:ln>
        </p:spPr>
        <p:txBody>
          <a:bodyPr wrap="none" rtlCol="0">
            <a:spAutoFit/>
          </a:bodyPr>
          <a:lstStyle/>
          <a:p>
            <a:r>
              <a:rPr lang="en-US" dirty="0" smtClean="0"/>
              <a:t>Determination/ definition ELVs</a:t>
            </a:r>
          </a:p>
          <a:p>
            <a:r>
              <a:rPr lang="en-US" dirty="0" smtClean="0"/>
              <a:t>ELVs in BAT conclusion</a:t>
            </a:r>
          </a:p>
          <a:p>
            <a:r>
              <a:rPr lang="en-US" dirty="0" smtClean="0"/>
              <a:t>EQS require stricter ELVs</a:t>
            </a:r>
          </a:p>
          <a:p>
            <a:r>
              <a:rPr lang="en-US" dirty="0" smtClean="0"/>
              <a:t>ELVs for  other substances/SVHCs</a:t>
            </a:r>
            <a:endParaRPr lang="nl-NL" dirty="0"/>
          </a:p>
        </p:txBody>
      </p:sp>
      <p:sp>
        <p:nvSpPr>
          <p:cNvPr id="12" name="Tekstvak 11"/>
          <p:cNvSpPr txBox="1"/>
          <p:nvPr/>
        </p:nvSpPr>
        <p:spPr>
          <a:xfrm>
            <a:off x="5076056" y="5877272"/>
            <a:ext cx="2765950" cy="369332"/>
          </a:xfrm>
          <a:prstGeom prst="rect">
            <a:avLst/>
          </a:prstGeom>
          <a:solidFill>
            <a:schemeClr val="tx2">
              <a:lumMod val="20000"/>
              <a:lumOff val="80000"/>
            </a:schemeClr>
          </a:solidFill>
          <a:ln>
            <a:solidFill>
              <a:schemeClr val="tx1"/>
            </a:solidFill>
          </a:ln>
        </p:spPr>
        <p:txBody>
          <a:bodyPr wrap="none" rtlCol="0">
            <a:spAutoFit/>
          </a:bodyPr>
          <a:lstStyle/>
          <a:p>
            <a:r>
              <a:rPr lang="en-US" dirty="0" smtClean="0"/>
              <a:t>Permit conditions with ELVs</a:t>
            </a:r>
            <a:endParaRPr lang="nl-NL" dirty="0"/>
          </a:p>
        </p:txBody>
      </p:sp>
      <p:cxnSp>
        <p:nvCxnSpPr>
          <p:cNvPr id="14" name="Rechte verbindingslijn met pijl 13"/>
          <p:cNvCxnSpPr>
            <a:stCxn id="6" idx="3"/>
          </p:cNvCxnSpPr>
          <p:nvPr/>
        </p:nvCxnSpPr>
        <p:spPr>
          <a:xfrm>
            <a:off x="5932454" y="1195636"/>
            <a:ext cx="730902" cy="40663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8" name="Rechte verbindingslijn met pijl 17"/>
          <p:cNvCxnSpPr/>
          <p:nvPr/>
        </p:nvCxnSpPr>
        <p:spPr>
          <a:xfrm flipH="1">
            <a:off x="1546396" y="1195636"/>
            <a:ext cx="1193837" cy="32213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9" name="Rechte verbindingslijn met pijl 18"/>
          <p:cNvCxnSpPr/>
          <p:nvPr/>
        </p:nvCxnSpPr>
        <p:spPr>
          <a:xfrm>
            <a:off x="4336343" y="2668079"/>
            <a:ext cx="451681" cy="36023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4" name="Rechte verbindingslijn met pijl 23"/>
          <p:cNvCxnSpPr/>
          <p:nvPr/>
        </p:nvCxnSpPr>
        <p:spPr>
          <a:xfrm>
            <a:off x="5379640" y="3951640"/>
            <a:ext cx="0" cy="34768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5" name="Rechte verbindingslijn met pijl 24"/>
          <p:cNvCxnSpPr/>
          <p:nvPr/>
        </p:nvCxnSpPr>
        <p:spPr>
          <a:xfrm flipH="1">
            <a:off x="3531041" y="1402619"/>
            <a:ext cx="190113" cy="26131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6" name="Rechte verbindingslijn met pijl 25"/>
          <p:cNvCxnSpPr/>
          <p:nvPr/>
        </p:nvCxnSpPr>
        <p:spPr>
          <a:xfrm flipH="1">
            <a:off x="5562148" y="2633430"/>
            <a:ext cx="772168" cy="37864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3" name="Rechte verbindingslijn met pijl 32"/>
          <p:cNvCxnSpPr/>
          <p:nvPr/>
        </p:nvCxnSpPr>
        <p:spPr>
          <a:xfrm>
            <a:off x="5521666" y="5529583"/>
            <a:ext cx="0" cy="34768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63099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1365" y="1491683"/>
            <a:ext cx="4327407" cy="4158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358" name="Text Box 6"/>
          <p:cNvSpPr txBox="1">
            <a:spLocks noChangeArrowheads="1"/>
          </p:cNvSpPr>
          <p:nvPr/>
        </p:nvSpPr>
        <p:spPr bwMode="auto">
          <a:xfrm>
            <a:off x="1446053" y="5675884"/>
            <a:ext cx="7114938" cy="35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681" tIns="39840" rIns="79681" bIns="39840">
            <a:spAutoFit/>
          </a:bodyPr>
          <a:lstStyle/>
          <a:p>
            <a:r>
              <a:rPr lang="nl-NL" altLang="nl-NL" b="1">
                <a:latin typeface="Garamond" pitchFamily="18" charset="0"/>
              </a:rPr>
              <a:t>QUESTIONS RECEIVED BY THE ECHA HELPDESK BY TOPIC.</a:t>
            </a:r>
            <a:r>
              <a:rPr lang="nl-NL" altLang="nl-NL"/>
              <a:t> </a:t>
            </a:r>
          </a:p>
        </p:txBody>
      </p:sp>
      <p:sp>
        <p:nvSpPr>
          <p:cNvPr id="100359" name="Text Box 7"/>
          <p:cNvSpPr txBox="1">
            <a:spLocks noChangeArrowheads="1"/>
          </p:cNvSpPr>
          <p:nvPr/>
        </p:nvSpPr>
        <p:spPr bwMode="auto">
          <a:xfrm>
            <a:off x="639627" y="853831"/>
            <a:ext cx="7098716" cy="726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681" tIns="39840" rIns="79681" bIns="39840">
            <a:spAutoFit/>
          </a:bodyPr>
          <a:lstStyle/>
          <a:p>
            <a:pPr algn="ctr"/>
            <a:r>
              <a:rPr lang="nl-NL" altLang="nl-NL" sz="2100" b="1">
                <a:latin typeface="Garamond" pitchFamily="18" charset="0"/>
              </a:rPr>
              <a:t>REACH complemented by CLP is the most ambitious piece </a:t>
            </a:r>
          </a:p>
          <a:p>
            <a:pPr algn="ctr"/>
            <a:r>
              <a:rPr lang="nl-NL" altLang="nl-NL" sz="2100" b="1">
                <a:latin typeface="Garamond" pitchFamily="18" charset="0"/>
              </a:rPr>
              <a:t>of chemicals legislation in the world</a:t>
            </a:r>
          </a:p>
        </p:txBody>
      </p:sp>
      <p:sp>
        <p:nvSpPr>
          <p:cNvPr id="100360" name="Text Box 8"/>
          <p:cNvSpPr txBox="1">
            <a:spLocks noChangeArrowheads="1"/>
          </p:cNvSpPr>
          <p:nvPr/>
        </p:nvSpPr>
        <p:spPr bwMode="auto">
          <a:xfrm>
            <a:off x="4328752" y="1599673"/>
            <a:ext cx="155894" cy="234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681" tIns="39840" rIns="79681" bIns="39840">
            <a:spAutoFit/>
          </a:bodyPr>
          <a:lstStyle/>
          <a:p>
            <a:pPr>
              <a:spcBef>
                <a:spcPct val="50000"/>
              </a:spcBef>
            </a:pPr>
            <a:r>
              <a:rPr lang="nl-NL" altLang="nl-NL" sz="1000" b="1"/>
              <a:t>i</a:t>
            </a:r>
          </a:p>
        </p:txBody>
      </p:sp>
    </p:spTree>
    <p:extLst>
      <p:ext uri="{BB962C8B-B14F-4D97-AF65-F5344CB8AC3E}">
        <p14:creationId xmlns:p14="http://schemas.microsoft.com/office/powerpoint/2010/main" val="1009786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467544" y="1340768"/>
            <a:ext cx="184731" cy="646331"/>
          </a:xfrm>
          <a:prstGeom prst="rect">
            <a:avLst/>
          </a:prstGeom>
          <a:noFill/>
        </p:spPr>
        <p:txBody>
          <a:bodyPr wrap="none" rtlCol="0">
            <a:spAutoFit/>
          </a:bodyPr>
          <a:lstStyle/>
          <a:p>
            <a:endParaRPr lang="en-GB" dirty="0"/>
          </a:p>
          <a:p>
            <a:endParaRPr lang="nl-NL" dirty="0"/>
          </a:p>
        </p:txBody>
      </p:sp>
      <p:graphicFrame>
        <p:nvGraphicFramePr>
          <p:cNvPr id="5" name="Tabel 4"/>
          <p:cNvGraphicFramePr>
            <a:graphicFrameLocks noGrp="1"/>
          </p:cNvGraphicFramePr>
          <p:nvPr>
            <p:extLst>
              <p:ext uri="{D42A27DB-BD31-4B8C-83A1-F6EECF244321}">
                <p14:modId xmlns:p14="http://schemas.microsoft.com/office/powerpoint/2010/main" val="1189937319"/>
              </p:ext>
            </p:extLst>
          </p:nvPr>
        </p:nvGraphicFramePr>
        <p:xfrm>
          <a:off x="1547664" y="1663932"/>
          <a:ext cx="5256584" cy="3961410"/>
        </p:xfrm>
        <a:graphic>
          <a:graphicData uri="http://schemas.openxmlformats.org/drawingml/2006/table">
            <a:tbl>
              <a:tblPr/>
              <a:tblGrid>
                <a:gridCol w="5256584"/>
              </a:tblGrid>
              <a:tr h="396141">
                <a:tc>
                  <a:txBody>
                    <a:bodyPr/>
                    <a:lstStyle/>
                    <a:p>
                      <a:pPr>
                        <a:spcAft>
                          <a:spcPts val="0"/>
                        </a:spcAft>
                      </a:pPr>
                      <a:r>
                        <a:rPr lang="en-US" sz="1800" dirty="0" smtClean="0">
                          <a:effectLst/>
                          <a:latin typeface="+mn-lt"/>
                          <a:ea typeface="Times New Roman"/>
                        </a:rPr>
                        <a:t>MODULE 2: - 3 days December 2014</a:t>
                      </a:r>
                      <a:endParaRPr lang="nl-NL" sz="1800" dirty="0">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b="1" dirty="0">
                          <a:effectLst/>
                          <a:latin typeface="Calibri"/>
                          <a:ea typeface="MS Mincho"/>
                          <a:cs typeface="Arial"/>
                        </a:rPr>
                        <a:t>REACH/CLP/IED Procedures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REACH IT IUCLID</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REACH/CLP authority obligations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CSR/SDS detail</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REACH Info &amp; Helpdesks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REACH Enforcement</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CLP requirements </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REACH IED interaction (analysis and BAT)</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41">
                <a:tc>
                  <a:txBody>
                    <a:bodyPr/>
                    <a:lstStyle/>
                    <a:p>
                      <a:pPr>
                        <a:spcAft>
                          <a:spcPts val="0"/>
                        </a:spcAft>
                      </a:pPr>
                      <a:r>
                        <a:rPr lang="en-US" sz="1800" dirty="0">
                          <a:effectLst/>
                          <a:latin typeface="Calibri"/>
                          <a:ea typeface="MS Mincho"/>
                          <a:cs typeface="Arial"/>
                        </a:rPr>
                        <a:t>Site visit 2 (IPPC/SEVESO installation)</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169917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a:xfrm>
            <a:off x="865188" y="1552575"/>
            <a:ext cx="7780337" cy="793750"/>
          </a:xfrm>
        </p:spPr>
        <p:txBody>
          <a:bodyPr/>
          <a:lstStyle/>
          <a:p>
            <a:endParaRPr lang="en-GB" altLang="nl-NL"/>
          </a:p>
        </p:txBody>
      </p:sp>
      <p:sp>
        <p:nvSpPr>
          <p:cNvPr id="301059" name="Text Box 3"/>
          <p:cNvSpPr txBox="1">
            <a:spLocks noChangeArrowheads="1"/>
          </p:cNvSpPr>
          <p:nvPr/>
        </p:nvSpPr>
        <p:spPr bwMode="auto">
          <a:xfrm>
            <a:off x="653399" y="998389"/>
            <a:ext cx="7595541"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3600" b="1" dirty="0" smtClean="0">
                <a:solidFill>
                  <a:schemeClr val="tx1"/>
                </a:solidFill>
              </a:rPr>
              <a:t>Obligations - Authorities</a:t>
            </a:r>
            <a:endParaRPr lang="en-GB" altLang="nl-NL" b="1" dirty="0">
              <a:solidFill>
                <a:schemeClr val="tx1"/>
              </a:solidFill>
            </a:endParaRPr>
          </a:p>
          <a:p>
            <a:endParaRPr lang="en-GB" altLang="nl-NL" dirty="0">
              <a:solidFill>
                <a:schemeClr val="tx1"/>
              </a:solidFill>
            </a:endParaRPr>
          </a:p>
          <a:p>
            <a:r>
              <a:rPr lang="en-GB" altLang="nl-NL" sz="2400" dirty="0">
                <a:solidFill>
                  <a:schemeClr val="tx1"/>
                </a:solidFill>
              </a:rPr>
              <a:t>The authorities having obligations and rights in </a:t>
            </a:r>
          </a:p>
          <a:p>
            <a:r>
              <a:rPr lang="en-GB" altLang="nl-NL" sz="2400" dirty="0">
                <a:solidFill>
                  <a:schemeClr val="tx1"/>
                </a:solidFill>
              </a:rPr>
              <a:t>the REACH processes are: </a:t>
            </a:r>
          </a:p>
          <a:p>
            <a:r>
              <a:rPr lang="en-GB" altLang="nl-NL" sz="2400" dirty="0">
                <a:solidFill>
                  <a:schemeClr val="tx1"/>
                </a:solidFill>
              </a:rPr>
              <a:t>the Agency (specifically set up for REACH) - ECHA, </a:t>
            </a:r>
          </a:p>
          <a:p>
            <a:r>
              <a:rPr lang="en-GB" altLang="nl-NL" sz="2400" dirty="0">
                <a:solidFill>
                  <a:schemeClr val="tx1"/>
                </a:solidFill>
              </a:rPr>
              <a:t>the Member States Competent Authorities and </a:t>
            </a:r>
          </a:p>
          <a:p>
            <a:r>
              <a:rPr lang="en-GB" altLang="nl-NL" sz="2400" dirty="0">
                <a:solidFill>
                  <a:schemeClr val="tx1"/>
                </a:solidFill>
              </a:rPr>
              <a:t>the European Commission. </a:t>
            </a:r>
          </a:p>
          <a:p>
            <a:endParaRPr lang="en-GB" altLang="nl-NL" sz="2400" dirty="0">
              <a:solidFill>
                <a:schemeClr val="tx1"/>
              </a:solidFill>
            </a:endParaRPr>
          </a:p>
          <a:p>
            <a:r>
              <a:rPr lang="en-GB" altLang="nl-NL" sz="2400" dirty="0">
                <a:solidFill>
                  <a:schemeClr val="tx1"/>
                </a:solidFill>
              </a:rPr>
              <a:t>The authorities carry out the </a:t>
            </a:r>
            <a:r>
              <a:rPr lang="en-GB" altLang="nl-NL" sz="2400" i="1" u="sng" dirty="0">
                <a:solidFill>
                  <a:schemeClr val="tx1"/>
                </a:solidFill>
              </a:rPr>
              <a:t>evaluation, authorisation and </a:t>
            </a:r>
          </a:p>
          <a:p>
            <a:r>
              <a:rPr lang="en-GB" altLang="nl-NL" sz="2400" i="1" u="sng" dirty="0">
                <a:solidFill>
                  <a:schemeClr val="tx1"/>
                </a:solidFill>
              </a:rPr>
              <a:t>restriction processes of REACH. </a:t>
            </a:r>
          </a:p>
          <a:p>
            <a:r>
              <a:rPr lang="en-GB" altLang="nl-NL" sz="2400" dirty="0">
                <a:solidFill>
                  <a:schemeClr val="tx1"/>
                </a:solidFill>
              </a:rPr>
              <a:t>In addition, the Agency and Member States will provide </a:t>
            </a:r>
          </a:p>
          <a:p>
            <a:r>
              <a:rPr lang="en-GB" altLang="nl-NL" sz="2400" i="1" u="sng" dirty="0">
                <a:solidFill>
                  <a:schemeClr val="tx1"/>
                </a:solidFill>
              </a:rPr>
              <a:t>helpdesk assistance</a:t>
            </a:r>
            <a:r>
              <a:rPr lang="en-GB" altLang="nl-NL" sz="2400" dirty="0">
                <a:solidFill>
                  <a:schemeClr val="tx1"/>
                </a:solidFill>
              </a:rPr>
              <a:t>. Member States are responsible for </a:t>
            </a:r>
          </a:p>
          <a:p>
            <a:r>
              <a:rPr lang="en-GB" altLang="nl-NL" sz="2400" i="1" u="sng" dirty="0">
                <a:solidFill>
                  <a:schemeClr val="tx1"/>
                </a:solidFill>
              </a:rPr>
              <a:t>Enforcement </a:t>
            </a:r>
            <a:r>
              <a:rPr lang="en-GB" altLang="nl-NL" sz="2400" i="1" dirty="0">
                <a:solidFill>
                  <a:schemeClr val="tx1"/>
                </a:solidFill>
              </a:rPr>
              <a:t> </a:t>
            </a:r>
            <a:r>
              <a:rPr lang="en-GB" altLang="nl-NL" sz="2400" dirty="0">
                <a:solidFill>
                  <a:schemeClr val="tx1"/>
                </a:solidFill>
              </a:rPr>
              <a:t>under REACH. </a:t>
            </a:r>
            <a:endParaRPr lang="nl-NL" altLang="nl-NL" sz="2400" dirty="0">
              <a:solidFill>
                <a:schemeClr val="tx1"/>
              </a:solidFill>
            </a:endParaRPr>
          </a:p>
        </p:txBody>
      </p:sp>
      <p:pic>
        <p:nvPicPr>
          <p:cNvPr id="3010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115888"/>
            <a:ext cx="2447925" cy="183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58934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467544" y="1340768"/>
            <a:ext cx="184731" cy="646331"/>
          </a:xfrm>
          <a:prstGeom prst="rect">
            <a:avLst/>
          </a:prstGeom>
          <a:noFill/>
        </p:spPr>
        <p:txBody>
          <a:bodyPr wrap="none" rtlCol="0">
            <a:spAutoFit/>
          </a:bodyPr>
          <a:lstStyle/>
          <a:p>
            <a:endParaRPr lang="en-GB" dirty="0">
              <a:solidFill>
                <a:prstClr val="black"/>
              </a:solidFill>
            </a:endParaRPr>
          </a:p>
          <a:p>
            <a:endParaRPr lang="nl-NL" dirty="0">
              <a:solidFill>
                <a:prstClr val="black"/>
              </a:solidFill>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340768"/>
            <a:ext cx="3960440" cy="3056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6201" y="4653136"/>
            <a:ext cx="2001664" cy="140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9" y="4653136"/>
            <a:ext cx="2282332" cy="1571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kstvak 5"/>
          <p:cNvSpPr txBox="1"/>
          <p:nvPr/>
        </p:nvSpPr>
        <p:spPr>
          <a:xfrm>
            <a:off x="1410285" y="417438"/>
            <a:ext cx="3598934" cy="923330"/>
          </a:xfrm>
          <a:prstGeom prst="rect">
            <a:avLst/>
          </a:prstGeom>
          <a:noFill/>
        </p:spPr>
        <p:txBody>
          <a:bodyPr wrap="none" rtlCol="0">
            <a:spAutoFit/>
          </a:bodyPr>
          <a:lstStyle/>
          <a:p>
            <a:pPr algn="ctr"/>
            <a:r>
              <a:rPr lang="en-US" altLang="nl-NL" b="1" i="1" dirty="0" smtClean="0">
                <a:solidFill>
                  <a:srgbClr val="0066FF"/>
                </a:solidFill>
                <a:latin typeface="Arial" pitchFamily="34" charset="0"/>
              </a:rPr>
              <a:t>European </a:t>
            </a:r>
            <a:r>
              <a:rPr lang="en-US" altLang="nl-NL" b="1" i="1" dirty="0">
                <a:solidFill>
                  <a:srgbClr val="0066FF"/>
                </a:solidFill>
                <a:latin typeface="Arial" pitchFamily="34" charset="0"/>
              </a:rPr>
              <a:t>Chemicals Agency</a:t>
            </a:r>
          </a:p>
          <a:p>
            <a:pPr algn="ctr"/>
            <a:r>
              <a:rPr lang="en-US" altLang="nl-NL" b="1" dirty="0">
                <a:latin typeface="Arial" pitchFamily="34" charset="0"/>
              </a:rPr>
              <a:t>Centre of Helsinki, Finland</a:t>
            </a:r>
            <a:endParaRPr lang="en-GB" altLang="nl-NL" b="1" dirty="0">
              <a:latin typeface="Arial" pitchFamily="34" charset="0"/>
            </a:endParaRPr>
          </a:p>
          <a:p>
            <a:endParaRPr lang="nl-NL" dirty="0"/>
          </a:p>
        </p:txBody>
      </p:sp>
    </p:spTree>
    <p:extLst>
      <p:ext uri="{BB962C8B-B14F-4D97-AF65-F5344CB8AC3E}">
        <p14:creationId xmlns:p14="http://schemas.microsoft.com/office/powerpoint/2010/main" val="25125012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3"/>
          <p:cNvSpPr>
            <a:spLocks noGrp="1"/>
          </p:cNvSpPr>
          <p:nvPr>
            <p:ph type="sldNum" sz="quarter" idx="12"/>
          </p:nvPr>
        </p:nvSpPr>
        <p:spPr/>
        <p:txBody>
          <a:bodyPr/>
          <a:lstStyle/>
          <a:p>
            <a:pPr>
              <a:defRPr/>
            </a:pPr>
            <a:fld id="{CC453E4D-D1F4-4C53-BDF9-4F00AB48A433}" type="slidenum">
              <a:rPr lang="es-ES"/>
              <a:pPr>
                <a:defRPr/>
              </a:pPr>
              <a:t>23</a:t>
            </a:fld>
            <a:endParaRPr lang="es-ES"/>
          </a:p>
        </p:txBody>
      </p:sp>
      <p:sp>
        <p:nvSpPr>
          <p:cNvPr id="105474" name="Rectangle 7"/>
          <p:cNvSpPr>
            <a:spLocks noChangeArrowheads="1"/>
          </p:cNvSpPr>
          <p:nvPr/>
        </p:nvSpPr>
        <p:spPr bwMode="auto">
          <a:xfrm>
            <a:off x="1714500" y="512763"/>
            <a:ext cx="47148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ts val="2800"/>
              </a:lnSpc>
              <a:buFontTx/>
              <a:buNone/>
            </a:pPr>
            <a:r>
              <a:rPr lang="en-GB" altLang="nl-NL" sz="3200">
                <a:latin typeface="Georgia" pitchFamily="18" charset="0"/>
              </a:rPr>
              <a:t>EU chemicals Agency</a:t>
            </a:r>
          </a:p>
        </p:txBody>
      </p:sp>
      <p:sp>
        <p:nvSpPr>
          <p:cNvPr id="105475" name="Rectangle 7"/>
          <p:cNvSpPr>
            <a:spLocks noChangeArrowheads="1"/>
          </p:cNvSpPr>
          <p:nvPr/>
        </p:nvSpPr>
        <p:spPr bwMode="auto">
          <a:xfrm>
            <a:off x="323850" y="1947863"/>
            <a:ext cx="799306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eaLnBrk="0" hangingPunct="0">
              <a:defRPr>
                <a:solidFill>
                  <a:schemeClr val="tx1"/>
                </a:solidFill>
                <a:latin typeface="Arial" pitchFamily="34" charset="0"/>
              </a:defRPr>
            </a:lvl1pPr>
            <a:lvl2pPr marL="800100" indent="-342900" eaLnBrk="0" hangingPunct="0">
              <a:defRPr>
                <a:solidFill>
                  <a:schemeClr val="tx1"/>
                </a:solidFill>
                <a:latin typeface="Arial" pitchFamily="34" charset="0"/>
              </a:defRPr>
            </a:lvl2pPr>
            <a:lvl3pPr marL="1257300" indent="-342900" eaLnBrk="0" hangingPunct="0">
              <a:defRPr>
                <a:solidFill>
                  <a:schemeClr val="tx1"/>
                </a:solidFill>
                <a:latin typeface="Arial" pitchFamily="34" charset="0"/>
              </a:defRPr>
            </a:lvl3pPr>
            <a:lvl4pPr marL="1714500" indent="-342900" eaLnBrk="0" hangingPunct="0">
              <a:defRPr>
                <a:solidFill>
                  <a:schemeClr val="tx1"/>
                </a:solidFill>
                <a:latin typeface="Arial" pitchFamily="34" charset="0"/>
              </a:defRPr>
            </a:lvl4pPr>
            <a:lvl5pPr marL="2171700" indent="-342900" eaLnBrk="0" hangingPunct="0">
              <a:defRPr>
                <a:solidFill>
                  <a:schemeClr val="tx1"/>
                </a:solidFill>
                <a:latin typeface="Arial" pitchFamily="34" charset="0"/>
              </a:defRPr>
            </a:lvl5pPr>
            <a:lvl6pPr marL="2628900" indent="-342900" eaLnBrk="0" fontAlgn="base" hangingPunct="0">
              <a:spcBef>
                <a:spcPct val="0"/>
              </a:spcBef>
              <a:spcAft>
                <a:spcPct val="0"/>
              </a:spcAft>
              <a:defRPr>
                <a:solidFill>
                  <a:schemeClr val="tx1"/>
                </a:solidFill>
                <a:latin typeface="Arial" pitchFamily="34" charset="0"/>
              </a:defRPr>
            </a:lvl6pPr>
            <a:lvl7pPr marL="3086100" indent="-342900" eaLnBrk="0" fontAlgn="base" hangingPunct="0">
              <a:spcBef>
                <a:spcPct val="0"/>
              </a:spcBef>
              <a:spcAft>
                <a:spcPct val="0"/>
              </a:spcAft>
              <a:defRPr>
                <a:solidFill>
                  <a:schemeClr val="tx1"/>
                </a:solidFill>
                <a:latin typeface="Arial" pitchFamily="34" charset="0"/>
              </a:defRPr>
            </a:lvl7pPr>
            <a:lvl8pPr marL="3543300" indent="-342900" eaLnBrk="0" fontAlgn="base" hangingPunct="0">
              <a:spcBef>
                <a:spcPct val="0"/>
              </a:spcBef>
              <a:spcAft>
                <a:spcPct val="0"/>
              </a:spcAft>
              <a:defRPr>
                <a:solidFill>
                  <a:schemeClr val="tx1"/>
                </a:solidFill>
                <a:latin typeface="Arial" pitchFamily="34" charset="0"/>
              </a:defRPr>
            </a:lvl8pPr>
            <a:lvl9pPr marL="4000500" indent="-342900" eaLnBrk="0" fontAlgn="base" hangingPunct="0">
              <a:spcBef>
                <a:spcPct val="0"/>
              </a:spcBef>
              <a:spcAft>
                <a:spcPct val="0"/>
              </a:spcAft>
              <a:defRPr>
                <a:solidFill>
                  <a:schemeClr val="tx1"/>
                </a:solidFill>
                <a:latin typeface="Arial" pitchFamily="34" charset="0"/>
              </a:defRPr>
            </a:lvl9pPr>
          </a:lstStyle>
          <a:p>
            <a:pPr lvl="1" eaLnBrk="1" hangingPunct="1"/>
            <a:r>
              <a:rPr lang="en-GB" altLang="nl-NL" sz="2000">
                <a:latin typeface="Georgia" pitchFamily="18" charset="0"/>
              </a:rPr>
              <a:t>Organisation</a:t>
            </a:r>
          </a:p>
          <a:p>
            <a:pPr lvl="1" eaLnBrk="1" hangingPunct="1">
              <a:buFont typeface="Symbol" pitchFamily="18" charset="2"/>
              <a:buChar char="·"/>
            </a:pPr>
            <a:r>
              <a:rPr lang="en-GB" altLang="nl-NL" sz="2000">
                <a:latin typeface="Georgia" pitchFamily="18" charset="0"/>
              </a:rPr>
              <a:t>Management Board (finance, work program) </a:t>
            </a:r>
          </a:p>
          <a:p>
            <a:pPr lvl="1" eaLnBrk="1" hangingPunct="1">
              <a:buFont typeface="Symbol" pitchFamily="18" charset="2"/>
              <a:buChar char="·"/>
            </a:pPr>
            <a:r>
              <a:rPr lang="en-GB" altLang="nl-NL" sz="2000">
                <a:latin typeface="Georgia" pitchFamily="18" charset="0"/>
              </a:rPr>
              <a:t>Executive Director (management and administration) </a:t>
            </a:r>
          </a:p>
          <a:p>
            <a:pPr lvl="1" eaLnBrk="1" hangingPunct="1">
              <a:buFont typeface="Symbol" pitchFamily="18" charset="2"/>
              <a:buChar char="·"/>
            </a:pPr>
            <a:r>
              <a:rPr lang="en-GB" altLang="nl-NL" sz="2000">
                <a:latin typeface="Georgia" pitchFamily="18" charset="0"/>
              </a:rPr>
              <a:t>Secretariat (support committees, forum, work program)</a:t>
            </a:r>
          </a:p>
          <a:p>
            <a:pPr lvl="1" eaLnBrk="1" hangingPunct="1">
              <a:buFont typeface="Symbol" pitchFamily="18" charset="2"/>
              <a:buChar char="·"/>
            </a:pPr>
            <a:r>
              <a:rPr lang="en-GB" altLang="nl-NL" sz="2000">
                <a:latin typeface="Georgia" pitchFamily="18" charset="0"/>
              </a:rPr>
              <a:t>Member State Committee (resolve differences) </a:t>
            </a:r>
          </a:p>
          <a:p>
            <a:pPr lvl="1" eaLnBrk="1" hangingPunct="1">
              <a:buFont typeface="Symbol" pitchFamily="18" charset="2"/>
              <a:buChar char="·"/>
            </a:pPr>
            <a:r>
              <a:rPr lang="en-GB" altLang="nl-NL" sz="2000">
                <a:latin typeface="Georgia" pitchFamily="18" charset="0"/>
              </a:rPr>
              <a:t>Risk Assessment Committee (opinions on evaluation)</a:t>
            </a:r>
          </a:p>
          <a:p>
            <a:pPr lvl="1" eaLnBrk="1" hangingPunct="1">
              <a:buFont typeface="Symbol" pitchFamily="18" charset="2"/>
              <a:buChar char="·"/>
            </a:pPr>
            <a:r>
              <a:rPr lang="en-GB" altLang="nl-NL" sz="2000">
                <a:latin typeface="Georgia" pitchFamily="18" charset="0"/>
              </a:rPr>
              <a:t>Committee for Socio-economic Analysis (opinions on authorisation, restrictions and questions) </a:t>
            </a:r>
          </a:p>
          <a:p>
            <a:pPr lvl="1" eaLnBrk="1" hangingPunct="1">
              <a:buFont typeface="Symbol" pitchFamily="18" charset="2"/>
              <a:buChar char="·"/>
            </a:pPr>
            <a:r>
              <a:rPr lang="en-GB" altLang="nl-NL" sz="2000">
                <a:latin typeface="Georgia" pitchFamily="18" charset="0"/>
              </a:rPr>
              <a:t>Forum on enforcement matters (coordinate MS enforcement. </a:t>
            </a:r>
          </a:p>
          <a:p>
            <a:pPr lvl="1" eaLnBrk="1" hangingPunct="1">
              <a:buFont typeface="Symbol" pitchFamily="18" charset="2"/>
              <a:buChar char="·"/>
            </a:pPr>
            <a:r>
              <a:rPr lang="en-GB" altLang="nl-NL" sz="2000">
                <a:latin typeface="Georgia" pitchFamily="18" charset="0"/>
              </a:rPr>
              <a:t>Board of Appeal (decide on appeals against Agency decisions)</a:t>
            </a:r>
          </a:p>
        </p:txBody>
      </p:sp>
      <p:pic>
        <p:nvPicPr>
          <p:cNvPr id="1054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1412875"/>
            <a:ext cx="7996238" cy="4749800"/>
          </a:xfrm>
          <a:prstGeom prst="rect">
            <a:avLst/>
          </a:prstGeom>
          <a:solidFill>
            <a:srgbClr val="FFFF99"/>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766345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5"/>
          <p:cNvSpPr>
            <a:spLocks noGrp="1"/>
          </p:cNvSpPr>
          <p:nvPr>
            <p:ph type="sldNum" sz="quarter" idx="12"/>
          </p:nvPr>
        </p:nvSpPr>
        <p:spPr/>
        <p:txBody>
          <a:bodyPr/>
          <a:lstStyle/>
          <a:p>
            <a:pPr>
              <a:defRPr/>
            </a:pPr>
            <a:fld id="{7BCF369B-A32C-4EB7-BA7E-E461D7021114}" type="slidenum">
              <a:rPr lang="es-ES"/>
              <a:pPr>
                <a:defRPr/>
              </a:pPr>
              <a:t>24</a:t>
            </a:fld>
            <a:endParaRPr lang="es-ES"/>
          </a:p>
        </p:txBody>
      </p:sp>
      <p:sp>
        <p:nvSpPr>
          <p:cNvPr id="137218" name="Rectangle 2"/>
          <p:cNvSpPr>
            <a:spLocks noGrp="1" noChangeArrowheads="1"/>
          </p:cNvSpPr>
          <p:nvPr>
            <p:ph type="title"/>
          </p:nvPr>
        </p:nvSpPr>
        <p:spPr/>
        <p:txBody>
          <a:bodyPr/>
          <a:lstStyle/>
          <a:p>
            <a:r>
              <a:rPr lang="en-US" altLang="nl-NL"/>
              <a:t>Enforcement of REACH</a:t>
            </a:r>
            <a:endParaRPr lang="en-GB" altLang="nl-NL"/>
          </a:p>
        </p:txBody>
      </p:sp>
      <p:sp>
        <p:nvSpPr>
          <p:cNvPr id="137219" name="Rectangle 3"/>
          <p:cNvSpPr>
            <a:spLocks noGrp="1" noChangeArrowheads="1"/>
          </p:cNvSpPr>
          <p:nvPr>
            <p:ph type="body" idx="1"/>
          </p:nvPr>
        </p:nvSpPr>
        <p:spPr>
          <a:xfrm>
            <a:off x="539750" y="1196975"/>
            <a:ext cx="8229600" cy="4525963"/>
          </a:xfrm>
        </p:spPr>
        <p:txBody>
          <a:bodyPr/>
          <a:lstStyle/>
          <a:p>
            <a:r>
              <a:rPr lang="en-GB" altLang="nl-NL" sz="2400" dirty="0"/>
              <a:t>Tasks of the Forum:</a:t>
            </a:r>
          </a:p>
          <a:p>
            <a:endParaRPr lang="en-GB" altLang="nl-NL" sz="2400" dirty="0"/>
          </a:p>
          <a:p>
            <a:pPr lvl="1"/>
            <a:r>
              <a:rPr lang="en-GB" altLang="nl-NL" sz="2400" dirty="0"/>
              <a:t>spreading good practice</a:t>
            </a:r>
          </a:p>
          <a:p>
            <a:pPr lvl="1"/>
            <a:r>
              <a:rPr lang="en-GB" altLang="nl-NL" sz="2400" dirty="0"/>
              <a:t>highlighting implementation problems</a:t>
            </a:r>
          </a:p>
          <a:p>
            <a:pPr lvl="1"/>
            <a:r>
              <a:rPr lang="en-GB" altLang="nl-NL" sz="2400" dirty="0"/>
              <a:t>agreeing on harmonised enforcement and inspection projects</a:t>
            </a:r>
          </a:p>
          <a:p>
            <a:pPr lvl="1"/>
            <a:r>
              <a:rPr lang="en-GB" altLang="nl-NL" sz="2400" dirty="0"/>
              <a:t>identifying enforcement strategies</a:t>
            </a:r>
          </a:p>
          <a:p>
            <a:pPr lvl="1"/>
            <a:r>
              <a:rPr lang="en-GB" altLang="nl-NL" sz="2400" dirty="0"/>
              <a:t>developing working methods and tools</a:t>
            </a:r>
          </a:p>
          <a:p>
            <a:pPr lvl="1"/>
            <a:r>
              <a:rPr lang="en-GB" altLang="nl-NL" sz="2400" dirty="0"/>
              <a:t>coordinating exchange of inspectors</a:t>
            </a:r>
          </a:p>
        </p:txBody>
      </p:sp>
    </p:spTree>
    <p:extLst>
      <p:ext uri="{BB962C8B-B14F-4D97-AF65-F5344CB8AC3E}">
        <p14:creationId xmlns:p14="http://schemas.microsoft.com/office/powerpoint/2010/main" val="17046475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4" name="Rectangle 4"/>
          <p:cNvSpPr>
            <a:spLocks noGrp="1"/>
          </p:cNvSpPr>
          <p:nvPr>
            <p:ph type="title"/>
          </p:nvPr>
        </p:nvSpPr>
        <p:spPr/>
        <p:txBody>
          <a:bodyPr/>
          <a:lstStyle/>
          <a:p>
            <a:r>
              <a:rPr lang="en-US" altLang="nl-NL" smtClean="0"/>
              <a:t>Enforcement regimes REACH*</a:t>
            </a:r>
            <a:endParaRPr lang="en-GB" altLang="nl-NL" smtClean="0"/>
          </a:p>
        </p:txBody>
      </p:sp>
      <p:pic>
        <p:nvPicPr>
          <p:cNvPr id="3174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228" y="1534879"/>
            <a:ext cx="7560868" cy="3772404"/>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46" name="Text Box 6"/>
          <p:cNvSpPr txBox="1">
            <a:spLocks noChangeArrowheads="1"/>
          </p:cNvSpPr>
          <p:nvPr/>
        </p:nvSpPr>
        <p:spPr bwMode="auto">
          <a:xfrm>
            <a:off x="735122" y="5192094"/>
            <a:ext cx="7615968" cy="646325"/>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7" rIns="91433" bIns="45717">
            <a:spAutoFit/>
          </a:bodyPr>
          <a:lstStyle>
            <a:lvl1pPr defTabSz="1049338" eaLnBrk="0" hangingPunct="0">
              <a:defRPr>
                <a:solidFill>
                  <a:schemeClr val="tx1"/>
                </a:solidFill>
                <a:latin typeface="Arial" charset="0"/>
                <a:cs typeface="Arial" charset="0"/>
              </a:defRPr>
            </a:lvl1pPr>
            <a:lvl2pPr marL="577850" indent="-53975" defTabSz="1049338" eaLnBrk="0" hangingPunct="0">
              <a:defRPr>
                <a:solidFill>
                  <a:schemeClr val="tx1"/>
                </a:solidFill>
                <a:latin typeface="Arial" charset="0"/>
                <a:cs typeface="Arial" charset="0"/>
              </a:defRPr>
            </a:lvl2pPr>
            <a:lvl3pPr marL="1155700" indent="-106363" defTabSz="1049338" eaLnBrk="0" hangingPunct="0">
              <a:defRPr>
                <a:solidFill>
                  <a:schemeClr val="tx1"/>
                </a:solidFill>
                <a:latin typeface="Arial" charset="0"/>
                <a:cs typeface="Arial" charset="0"/>
              </a:defRPr>
            </a:lvl3pPr>
            <a:lvl4pPr marL="1733550" indent="-160338" defTabSz="1049338" eaLnBrk="0" hangingPunct="0">
              <a:defRPr>
                <a:solidFill>
                  <a:schemeClr val="tx1"/>
                </a:solidFill>
                <a:latin typeface="Arial" charset="0"/>
                <a:cs typeface="Arial" charset="0"/>
              </a:defRPr>
            </a:lvl4pPr>
            <a:lvl5pPr marL="2311400" indent="-212725" defTabSz="1049338" eaLnBrk="0" hangingPunct="0">
              <a:defRPr>
                <a:solidFill>
                  <a:schemeClr val="tx1"/>
                </a:solidFill>
                <a:latin typeface="Arial" charset="0"/>
                <a:cs typeface="Arial" charset="0"/>
              </a:defRPr>
            </a:lvl5pPr>
            <a:lvl6pPr marL="2768600" indent="-212725" defTabSz="1049338" eaLnBrk="0" fontAlgn="base" hangingPunct="0">
              <a:spcBef>
                <a:spcPct val="0"/>
              </a:spcBef>
              <a:spcAft>
                <a:spcPct val="0"/>
              </a:spcAft>
              <a:defRPr>
                <a:solidFill>
                  <a:schemeClr val="tx1"/>
                </a:solidFill>
                <a:latin typeface="Arial" charset="0"/>
                <a:cs typeface="Arial" charset="0"/>
              </a:defRPr>
            </a:lvl6pPr>
            <a:lvl7pPr marL="3225800" indent="-212725" defTabSz="1049338" eaLnBrk="0" fontAlgn="base" hangingPunct="0">
              <a:spcBef>
                <a:spcPct val="0"/>
              </a:spcBef>
              <a:spcAft>
                <a:spcPct val="0"/>
              </a:spcAft>
              <a:defRPr>
                <a:solidFill>
                  <a:schemeClr val="tx1"/>
                </a:solidFill>
                <a:latin typeface="Arial" charset="0"/>
                <a:cs typeface="Arial" charset="0"/>
              </a:defRPr>
            </a:lvl7pPr>
            <a:lvl8pPr marL="3683000" indent="-212725" defTabSz="1049338" eaLnBrk="0" fontAlgn="base" hangingPunct="0">
              <a:spcBef>
                <a:spcPct val="0"/>
              </a:spcBef>
              <a:spcAft>
                <a:spcPct val="0"/>
              </a:spcAft>
              <a:defRPr>
                <a:solidFill>
                  <a:schemeClr val="tx1"/>
                </a:solidFill>
                <a:latin typeface="Arial" charset="0"/>
                <a:cs typeface="Arial" charset="0"/>
              </a:defRPr>
            </a:lvl8pPr>
            <a:lvl9pPr marL="4140200" indent="-212725" defTabSz="1049338" eaLnBrk="0" fontAlgn="base" hangingPunct="0">
              <a:spcBef>
                <a:spcPct val="0"/>
              </a:spcBef>
              <a:spcAft>
                <a:spcPct val="0"/>
              </a:spcAft>
              <a:defRPr>
                <a:solidFill>
                  <a:schemeClr val="tx1"/>
                </a:solidFill>
                <a:latin typeface="Arial" charset="0"/>
                <a:cs typeface="Arial" charset="0"/>
              </a:defRPr>
            </a:lvl9pPr>
          </a:lstStyle>
          <a:p>
            <a:pPr eaLnBrk="1" hangingPunct="1"/>
            <a:r>
              <a:rPr lang="nl-NL" altLang="nl-NL">
                <a:latin typeface="Garamond" pitchFamily="18" charset="0"/>
              </a:rPr>
              <a:t>*Source: Report on penalties applicable for infringement of the provisions of the REACH Regulation in the Member States. Milieu March 2010.</a:t>
            </a:r>
          </a:p>
        </p:txBody>
      </p:sp>
    </p:spTree>
    <p:extLst>
      <p:ext uri="{BB962C8B-B14F-4D97-AF65-F5344CB8AC3E}">
        <p14:creationId xmlns:p14="http://schemas.microsoft.com/office/powerpoint/2010/main" val="22023460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p:cNvSpPr>
          <p:nvPr>
            <p:ph type="title"/>
          </p:nvPr>
        </p:nvSpPr>
        <p:spPr>
          <a:xfrm>
            <a:off x="467544" y="476672"/>
            <a:ext cx="8229600" cy="1143000"/>
          </a:xfrm>
        </p:spPr>
        <p:txBody>
          <a:bodyPr>
            <a:normAutofit fontScale="90000"/>
          </a:bodyPr>
          <a:lstStyle/>
          <a:p>
            <a:r>
              <a:rPr lang="en-GB" altLang="nl-NL" dirty="0" smtClean="0"/>
              <a:t>Enforcement of REACH/CLP in the Netherlands (example)</a:t>
            </a:r>
          </a:p>
        </p:txBody>
      </p:sp>
      <p:sp>
        <p:nvSpPr>
          <p:cNvPr id="313347" name="Rectangle 3"/>
          <p:cNvSpPr>
            <a:spLocks noGrp="1"/>
          </p:cNvSpPr>
          <p:nvPr>
            <p:ph type="body" idx="1"/>
          </p:nvPr>
        </p:nvSpPr>
        <p:spPr>
          <a:xfrm>
            <a:off x="822476" y="1843007"/>
            <a:ext cx="7468138" cy="4329626"/>
          </a:xfrm>
        </p:spPr>
        <p:txBody>
          <a:bodyPr>
            <a:normAutofit fontScale="77500" lnSpcReduction="20000"/>
          </a:bodyPr>
          <a:lstStyle/>
          <a:p>
            <a:r>
              <a:rPr lang="en-GB" altLang="nl-NL" b="1" dirty="0" smtClean="0"/>
              <a:t>Three inspections agency working together</a:t>
            </a:r>
          </a:p>
          <a:p>
            <a:pPr lvl="1"/>
            <a:r>
              <a:rPr lang="en-GB" altLang="nl-NL" dirty="0" smtClean="0"/>
              <a:t>The Labour Inspection team (AI)</a:t>
            </a:r>
          </a:p>
          <a:p>
            <a:pPr lvl="1"/>
            <a:r>
              <a:rPr lang="en-GB" altLang="nl-NL" dirty="0" smtClean="0"/>
              <a:t>Food and Consumer Product Safety Authority (VWA)</a:t>
            </a:r>
          </a:p>
          <a:p>
            <a:pPr lvl="1"/>
            <a:r>
              <a:rPr lang="en-GB" altLang="nl-NL" dirty="0" smtClean="0"/>
              <a:t>Environmental Inspection (VI) </a:t>
            </a:r>
          </a:p>
          <a:p>
            <a:pPr lvl="1"/>
            <a:endParaRPr lang="en-GB" altLang="nl-NL" dirty="0" smtClean="0"/>
          </a:p>
          <a:p>
            <a:r>
              <a:rPr lang="en-GB" altLang="nl-NL" b="1" dirty="0" smtClean="0"/>
              <a:t>Together they have supervision of the compliance with REACH/CLP</a:t>
            </a:r>
          </a:p>
          <a:p>
            <a:pPr lvl="1"/>
            <a:r>
              <a:rPr lang="en-GB" altLang="nl-NL" dirty="0" smtClean="0"/>
              <a:t>AI will supervise the professional users of substances, preparations and objects</a:t>
            </a:r>
          </a:p>
          <a:p>
            <a:pPr lvl="1"/>
            <a:r>
              <a:rPr lang="en-GB" altLang="nl-NL" dirty="0" smtClean="0"/>
              <a:t>VWA will supervise producers, importers and traders of substances, products and objects for consumers</a:t>
            </a:r>
          </a:p>
          <a:p>
            <a:pPr lvl="1"/>
            <a:r>
              <a:rPr lang="en-GB" altLang="nl-NL" dirty="0" smtClean="0"/>
              <a:t>VI will supervise producers, importers and traders of substances, products and objects for professional use. </a:t>
            </a:r>
          </a:p>
        </p:txBody>
      </p:sp>
    </p:spTree>
    <p:extLst>
      <p:ext uri="{BB962C8B-B14F-4D97-AF65-F5344CB8AC3E}">
        <p14:creationId xmlns:p14="http://schemas.microsoft.com/office/powerpoint/2010/main" val="355164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pPr>
              <a:defRPr/>
            </a:pPr>
            <a:fld id="{27048304-F49D-4543-905F-2FFB14D79163}" type="slidenum">
              <a:rPr lang="es-ES"/>
              <a:pPr>
                <a:defRPr/>
              </a:pPr>
              <a:t>27</a:t>
            </a:fld>
            <a:endParaRPr lang="es-ES"/>
          </a:p>
        </p:txBody>
      </p:sp>
      <p:sp>
        <p:nvSpPr>
          <p:cNvPr id="119810" name="Rectangle 7"/>
          <p:cNvSpPr>
            <a:spLocks noChangeArrowheads="1"/>
          </p:cNvSpPr>
          <p:nvPr/>
        </p:nvSpPr>
        <p:spPr bwMode="auto">
          <a:xfrm>
            <a:off x="1714500" y="512763"/>
            <a:ext cx="47148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ts val="2800"/>
              </a:lnSpc>
              <a:buFontTx/>
              <a:buNone/>
            </a:pPr>
            <a:r>
              <a:rPr lang="en-GB" altLang="nl-NL" sz="3200">
                <a:latin typeface="Georgia" pitchFamily="18" charset="0"/>
              </a:rPr>
              <a:t>Member states</a:t>
            </a:r>
          </a:p>
        </p:txBody>
      </p:sp>
      <p:sp>
        <p:nvSpPr>
          <p:cNvPr id="119811" name="Rectangle 7"/>
          <p:cNvSpPr>
            <a:spLocks noChangeArrowheads="1"/>
          </p:cNvSpPr>
          <p:nvPr/>
        </p:nvSpPr>
        <p:spPr bwMode="auto">
          <a:xfrm>
            <a:off x="323850" y="1460500"/>
            <a:ext cx="799306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eaLnBrk="0" hangingPunct="0">
              <a:defRPr>
                <a:solidFill>
                  <a:schemeClr val="tx1"/>
                </a:solidFill>
                <a:latin typeface="Arial" pitchFamily="34" charset="0"/>
              </a:defRPr>
            </a:lvl1pPr>
            <a:lvl2pPr marL="800100" indent="-342900" eaLnBrk="0" hangingPunct="0">
              <a:defRPr>
                <a:solidFill>
                  <a:schemeClr val="tx1"/>
                </a:solidFill>
                <a:latin typeface="Arial" pitchFamily="34" charset="0"/>
              </a:defRPr>
            </a:lvl2pPr>
            <a:lvl3pPr marL="1257300" indent="-342900" eaLnBrk="0" hangingPunct="0">
              <a:defRPr>
                <a:solidFill>
                  <a:schemeClr val="tx1"/>
                </a:solidFill>
                <a:latin typeface="Arial" pitchFamily="34" charset="0"/>
              </a:defRPr>
            </a:lvl3pPr>
            <a:lvl4pPr marL="1714500" indent="-342900" eaLnBrk="0" hangingPunct="0">
              <a:defRPr>
                <a:solidFill>
                  <a:schemeClr val="tx1"/>
                </a:solidFill>
                <a:latin typeface="Arial" pitchFamily="34" charset="0"/>
              </a:defRPr>
            </a:lvl4pPr>
            <a:lvl5pPr marL="2171700" indent="-342900" eaLnBrk="0" hangingPunct="0">
              <a:defRPr>
                <a:solidFill>
                  <a:schemeClr val="tx1"/>
                </a:solidFill>
                <a:latin typeface="Arial" pitchFamily="34" charset="0"/>
              </a:defRPr>
            </a:lvl5pPr>
            <a:lvl6pPr marL="2628900" indent="-342900" eaLnBrk="0" fontAlgn="base" hangingPunct="0">
              <a:spcBef>
                <a:spcPct val="0"/>
              </a:spcBef>
              <a:spcAft>
                <a:spcPct val="0"/>
              </a:spcAft>
              <a:defRPr>
                <a:solidFill>
                  <a:schemeClr val="tx1"/>
                </a:solidFill>
                <a:latin typeface="Arial" pitchFamily="34" charset="0"/>
              </a:defRPr>
            </a:lvl6pPr>
            <a:lvl7pPr marL="3086100" indent="-342900" eaLnBrk="0" fontAlgn="base" hangingPunct="0">
              <a:spcBef>
                <a:spcPct val="0"/>
              </a:spcBef>
              <a:spcAft>
                <a:spcPct val="0"/>
              </a:spcAft>
              <a:defRPr>
                <a:solidFill>
                  <a:schemeClr val="tx1"/>
                </a:solidFill>
                <a:latin typeface="Arial" pitchFamily="34" charset="0"/>
              </a:defRPr>
            </a:lvl7pPr>
            <a:lvl8pPr marL="3543300" indent="-342900" eaLnBrk="0" fontAlgn="base" hangingPunct="0">
              <a:spcBef>
                <a:spcPct val="0"/>
              </a:spcBef>
              <a:spcAft>
                <a:spcPct val="0"/>
              </a:spcAft>
              <a:defRPr>
                <a:solidFill>
                  <a:schemeClr val="tx1"/>
                </a:solidFill>
                <a:latin typeface="Arial" pitchFamily="34" charset="0"/>
              </a:defRPr>
            </a:lvl8pPr>
            <a:lvl9pPr marL="4000500" indent="-342900" eaLnBrk="0" fontAlgn="base" hangingPunct="0">
              <a:spcBef>
                <a:spcPct val="0"/>
              </a:spcBef>
              <a:spcAft>
                <a:spcPct val="0"/>
              </a:spcAft>
              <a:defRPr>
                <a:solidFill>
                  <a:schemeClr val="tx1"/>
                </a:solidFill>
                <a:latin typeface="Arial" pitchFamily="34" charset="0"/>
              </a:defRPr>
            </a:lvl9pPr>
          </a:lstStyle>
          <a:p>
            <a:pPr lvl="1" eaLnBrk="1" hangingPunct="1"/>
            <a:r>
              <a:rPr lang="en-GB" altLang="nl-NL">
                <a:latin typeface="Book Antiqua" pitchFamily="18" charset="0"/>
              </a:rPr>
              <a:t>National REACH Helpdesks</a:t>
            </a:r>
          </a:p>
          <a:p>
            <a:pPr lvl="1" eaLnBrk="1" hangingPunct="1"/>
            <a:endParaRPr lang="en-GB" altLang="nl-NL" sz="2000">
              <a:latin typeface="Book Antiqua" pitchFamily="18" charset="0"/>
            </a:endParaRPr>
          </a:p>
          <a:p>
            <a:pPr lvl="1" eaLnBrk="1" hangingPunct="1"/>
            <a:r>
              <a:rPr lang="en-GB" altLang="nl-NL" sz="2000">
                <a:latin typeface="Book Antiqua" pitchFamily="18" charset="0"/>
              </a:rPr>
              <a:t>ECHA is obliged to support national helpdesks </a:t>
            </a:r>
            <a:r>
              <a:rPr lang="en-US" altLang="nl-NL" sz="2000">
                <a:latin typeface="Book Antiqua" pitchFamily="18" charset="0"/>
              </a:rPr>
              <a:t>(Art. 77(2)(h)),</a:t>
            </a:r>
          </a:p>
          <a:p>
            <a:pPr lvl="1" eaLnBrk="1" hangingPunct="1"/>
            <a:r>
              <a:rPr lang="en-US" altLang="nl-NL" sz="2000">
                <a:latin typeface="Book Antiqua" pitchFamily="18" charset="0"/>
              </a:rPr>
              <a:t>and does this via establishing:</a:t>
            </a:r>
          </a:p>
          <a:p>
            <a:pPr lvl="1" eaLnBrk="1" hangingPunct="1"/>
            <a:endParaRPr lang="en-US" altLang="nl-NL" sz="2000">
              <a:latin typeface="Book Antiqua" pitchFamily="18" charset="0"/>
            </a:endParaRPr>
          </a:p>
          <a:p>
            <a:pPr lvl="1" eaLnBrk="1" hangingPunct="1">
              <a:buFont typeface="Symbol" pitchFamily="18" charset="2"/>
              <a:buChar char="·"/>
            </a:pPr>
            <a:r>
              <a:rPr lang="en-US" altLang="nl-NL" sz="2000">
                <a:latin typeface="Book Antiqua" pitchFamily="18" charset="0"/>
              </a:rPr>
              <a:t>A network (REACH HELP-NET)</a:t>
            </a:r>
          </a:p>
          <a:p>
            <a:pPr lvl="1" eaLnBrk="1" hangingPunct="1">
              <a:buFont typeface="Symbol" pitchFamily="18" charset="2"/>
              <a:buChar char="·"/>
            </a:pPr>
            <a:endParaRPr lang="en-US" altLang="nl-NL" sz="2000">
              <a:latin typeface="Book Antiqua" pitchFamily="18" charset="0"/>
            </a:endParaRPr>
          </a:p>
          <a:p>
            <a:pPr lvl="1" eaLnBrk="1" hangingPunct="1">
              <a:buFont typeface="Symbol" pitchFamily="18" charset="2"/>
              <a:buChar char="·"/>
            </a:pPr>
            <a:r>
              <a:rPr lang="en-GB" altLang="nl-NL" sz="2000">
                <a:latin typeface="Book Antiqua" pitchFamily="18" charset="0"/>
              </a:rPr>
              <a:t>REACH Helpdesk Correspondents’ Network (REHCORN)</a:t>
            </a:r>
          </a:p>
          <a:p>
            <a:pPr lvl="1" eaLnBrk="1" hangingPunct="1">
              <a:buFont typeface="Symbol" pitchFamily="18" charset="2"/>
              <a:buChar char="·"/>
            </a:pPr>
            <a:endParaRPr lang="en-GB" altLang="nl-NL" sz="2000">
              <a:latin typeface="Book Antiqua" pitchFamily="18" charset="0"/>
            </a:endParaRPr>
          </a:p>
          <a:p>
            <a:pPr lvl="1" eaLnBrk="1" hangingPunct="1">
              <a:buFont typeface="Symbol" pitchFamily="18" charset="2"/>
              <a:buChar char="·"/>
            </a:pPr>
            <a:r>
              <a:rPr lang="en-GB" altLang="nl-NL" sz="2000">
                <a:latin typeface="Book Antiqua" pitchFamily="18" charset="0"/>
              </a:rPr>
              <a:t>REACH Helpdesk Exchange Platform (RHEP)</a:t>
            </a:r>
          </a:p>
          <a:p>
            <a:pPr lvl="1" eaLnBrk="1" hangingPunct="1">
              <a:buFont typeface="Symbol" pitchFamily="18" charset="2"/>
              <a:buChar char="·"/>
            </a:pPr>
            <a:endParaRPr lang="en-GB" altLang="nl-NL" sz="2000">
              <a:latin typeface="Book Antiqua" pitchFamily="18" charset="0"/>
            </a:endParaRPr>
          </a:p>
          <a:p>
            <a:pPr lvl="1" eaLnBrk="1" hangingPunct="1"/>
            <a:endParaRPr lang="en-GB" altLang="nl-NL" sz="2000">
              <a:latin typeface="Book Antiqua" pitchFamily="18" charset="0"/>
            </a:endParaRPr>
          </a:p>
          <a:p>
            <a:pPr lvl="1" eaLnBrk="1" hangingPunct="1">
              <a:buFont typeface="Symbol" pitchFamily="18" charset="2"/>
              <a:buChar char="·"/>
            </a:pPr>
            <a:endParaRPr lang="en-GB" altLang="nl-NL" sz="2000">
              <a:latin typeface="Book Antiqua" pitchFamily="18" charset="0"/>
            </a:endParaRPr>
          </a:p>
        </p:txBody>
      </p:sp>
    </p:spTree>
    <p:extLst>
      <p:ext uri="{BB962C8B-B14F-4D97-AF65-F5344CB8AC3E}">
        <p14:creationId xmlns:p14="http://schemas.microsoft.com/office/powerpoint/2010/main" val="23420919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nl-NL" altLang="nl-NL" sz="2800" i="1" smtClean="0">
                <a:solidFill>
                  <a:schemeClr val="tx1"/>
                </a:solidFill>
              </a:rPr>
              <a:t/>
            </a:r>
            <a:br>
              <a:rPr lang="nl-NL" altLang="nl-NL" sz="2800" i="1" smtClean="0">
                <a:solidFill>
                  <a:schemeClr val="tx1"/>
                </a:solidFill>
              </a:rPr>
            </a:br>
            <a:endParaRPr lang="nl-NL" altLang="nl-NL" sz="2800" b="1" i="1" smtClean="0">
              <a:solidFill>
                <a:schemeClr val="tx1"/>
              </a:solidFill>
            </a:endParaRPr>
          </a:p>
        </p:txBody>
      </p:sp>
      <p:sp>
        <p:nvSpPr>
          <p:cNvPr id="98307" name="Text Box 3"/>
          <p:cNvSpPr txBox="1">
            <a:spLocks noChangeArrowheads="1"/>
          </p:cNvSpPr>
          <p:nvPr/>
        </p:nvSpPr>
        <p:spPr bwMode="auto">
          <a:xfrm>
            <a:off x="539750" y="2781300"/>
            <a:ext cx="1841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endParaRPr lang="nl-NL" altLang="nl-NL" sz="2800">
              <a:solidFill>
                <a:srgbClr val="CC0000"/>
              </a:solidFill>
              <a:latin typeface="Times New Roman" pitchFamily="18" charset="0"/>
            </a:endParaRPr>
          </a:p>
          <a:p>
            <a:pPr>
              <a:spcBef>
                <a:spcPct val="0"/>
              </a:spcBef>
              <a:buClrTx/>
              <a:buFontTx/>
              <a:buNone/>
            </a:pPr>
            <a:endParaRPr lang="nl-NL" altLang="nl-NL" sz="2800">
              <a:solidFill>
                <a:srgbClr val="CC0000"/>
              </a:solidFill>
              <a:latin typeface="Times New Roman" pitchFamily="18" charset="0"/>
            </a:endParaRPr>
          </a:p>
        </p:txBody>
      </p:sp>
      <p:sp>
        <p:nvSpPr>
          <p:cNvPr id="98308" name="Text Box 4"/>
          <p:cNvSpPr txBox="1">
            <a:spLocks noChangeArrowheads="1"/>
          </p:cNvSpPr>
          <p:nvPr/>
        </p:nvSpPr>
        <p:spPr bwMode="auto">
          <a:xfrm>
            <a:off x="395288" y="2565400"/>
            <a:ext cx="184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endParaRPr lang="nl-NL" altLang="nl-NL" sz="2800" b="1">
              <a:latin typeface="Times New Roman" pitchFamily="18" charset="0"/>
            </a:endParaRPr>
          </a:p>
        </p:txBody>
      </p:sp>
      <p:pic>
        <p:nvPicPr>
          <p:cNvPr id="983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416050"/>
            <a:ext cx="6840537" cy="500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10" name="Rectangle 6"/>
          <p:cNvSpPr>
            <a:spLocks noGrp="1" noChangeArrowheads="1"/>
          </p:cNvSpPr>
          <p:nvPr>
            <p:ph idx="1"/>
          </p:nvPr>
        </p:nvSpPr>
        <p:spPr>
          <a:xfrm>
            <a:off x="611188" y="1628775"/>
            <a:ext cx="7772400" cy="4114800"/>
          </a:xfrm>
        </p:spPr>
        <p:txBody>
          <a:bodyPr/>
          <a:lstStyle/>
          <a:p>
            <a:endParaRPr lang="nl-NL" altLang="nl-NL" smtClean="0"/>
          </a:p>
        </p:txBody>
      </p:sp>
      <p:sp>
        <p:nvSpPr>
          <p:cNvPr id="98311" name="Text Box 7"/>
          <p:cNvSpPr txBox="1">
            <a:spLocks noChangeArrowheads="1"/>
          </p:cNvSpPr>
          <p:nvPr/>
        </p:nvSpPr>
        <p:spPr bwMode="auto">
          <a:xfrm>
            <a:off x="3563938" y="692150"/>
            <a:ext cx="2819400" cy="519113"/>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nl-NL" altLang="nl-NL" sz="2800">
                <a:solidFill>
                  <a:srgbClr val="CC0000"/>
                </a:solidFill>
                <a:latin typeface="Times New Roman" pitchFamily="18" charset="0"/>
              </a:rPr>
              <a:t>REACH Helpdesk</a:t>
            </a:r>
          </a:p>
        </p:txBody>
      </p:sp>
    </p:spTree>
    <p:extLst>
      <p:ext uri="{BB962C8B-B14F-4D97-AF65-F5344CB8AC3E}">
        <p14:creationId xmlns:p14="http://schemas.microsoft.com/office/powerpoint/2010/main" val="208089213"/>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521663" y="591654"/>
            <a:ext cx="7772400" cy="1143000"/>
          </a:xfrm>
        </p:spPr>
        <p:txBody>
          <a:bodyPr>
            <a:normAutofit/>
          </a:bodyPr>
          <a:lstStyle/>
          <a:p>
            <a:r>
              <a:rPr lang="en-GB" altLang="nl-NL" sz="3600" b="1" dirty="0" smtClean="0">
                <a:solidFill>
                  <a:schemeClr val="tx1"/>
                </a:solidFill>
              </a:rPr>
              <a:t>The Chemical Safety Report</a:t>
            </a:r>
            <a:endParaRPr lang="en-GB" altLang="nl-NL" sz="3600" b="1" dirty="0">
              <a:solidFill>
                <a:schemeClr val="tx1"/>
              </a:solidFill>
            </a:endParaRPr>
          </a:p>
        </p:txBody>
      </p:sp>
      <p:sp>
        <p:nvSpPr>
          <p:cNvPr id="126979" name="Text Box 3"/>
          <p:cNvSpPr txBox="1">
            <a:spLocks noChangeArrowheads="1"/>
          </p:cNvSpPr>
          <p:nvPr/>
        </p:nvSpPr>
        <p:spPr bwMode="auto">
          <a:xfrm>
            <a:off x="735013" y="1814513"/>
            <a:ext cx="184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GB" altLang="nl-NL"/>
          </a:p>
        </p:txBody>
      </p:sp>
      <p:graphicFrame>
        <p:nvGraphicFramePr>
          <p:cNvPr id="126982" name="Object 6"/>
          <p:cNvGraphicFramePr>
            <a:graphicFrameLocks noGrp="1" noChangeAspect="1"/>
          </p:cNvGraphicFramePr>
          <p:nvPr>
            <p:ph idx="1"/>
          </p:nvPr>
        </p:nvGraphicFramePr>
        <p:xfrm>
          <a:off x="8316913" y="188913"/>
          <a:ext cx="669925" cy="323850"/>
        </p:xfrm>
        <a:graphic>
          <a:graphicData uri="http://schemas.openxmlformats.org/presentationml/2006/ole">
            <mc:AlternateContent xmlns:mc="http://schemas.openxmlformats.org/markup-compatibility/2006">
              <mc:Choice xmlns:v="urn:schemas-microsoft-com:vml" Requires="v">
                <p:oleObj spid="_x0000_s17428" name="Figuur" r:id="rId4" imgW="669240" imgH="324000" progId="Word.Picture.8">
                  <p:embed/>
                </p:oleObj>
              </mc:Choice>
              <mc:Fallback>
                <p:oleObj name="Figuur" r:id="rId4" imgW="669240" imgH="3240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6913" y="188913"/>
                        <a:ext cx="6699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26984" name="Picture 8"/>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52478" y="1814513"/>
            <a:ext cx="2611419" cy="342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39952" y="1752860"/>
            <a:ext cx="4345879" cy="324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785473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jdelijke aanduiding voor voettekst 3"/>
          <p:cNvSpPr>
            <a:spLocks noGrp="1"/>
          </p:cNvSpPr>
          <p:nvPr>
            <p:ph type="ftr" sz="quarter" idx="10"/>
          </p:nvPr>
        </p:nvSpPr>
        <p:spPr/>
        <p:txBody>
          <a:bodyPr/>
          <a:lstStyle/>
          <a:p>
            <a:endParaRPr lang="nl-NL" altLang="nl-NL" dirty="0"/>
          </a:p>
        </p:txBody>
      </p:sp>
      <p:sp>
        <p:nvSpPr>
          <p:cNvPr id="28" name="Tijdelijke aanduiding voor dianummer 4"/>
          <p:cNvSpPr>
            <a:spLocks noGrp="1"/>
          </p:cNvSpPr>
          <p:nvPr>
            <p:ph type="sldNum" sz="quarter" idx="11"/>
          </p:nvPr>
        </p:nvSpPr>
        <p:spPr/>
        <p:txBody>
          <a:bodyPr/>
          <a:lstStyle/>
          <a:p>
            <a:endParaRPr lang="nl-NL" altLang="nl-NL" dirty="0"/>
          </a:p>
        </p:txBody>
      </p:sp>
      <p:sp>
        <p:nvSpPr>
          <p:cNvPr id="252930" name="Rectangle 2"/>
          <p:cNvSpPr>
            <a:spLocks noGrp="1" noChangeArrowheads="1"/>
          </p:cNvSpPr>
          <p:nvPr>
            <p:ph type="title"/>
          </p:nvPr>
        </p:nvSpPr>
        <p:spPr>
          <a:xfrm>
            <a:off x="501650" y="836712"/>
            <a:ext cx="8229600" cy="1143000"/>
          </a:xfrm>
        </p:spPr>
        <p:txBody>
          <a:bodyPr/>
          <a:lstStyle/>
          <a:p>
            <a:pPr lvl="0" eaLnBrk="0" fontAlgn="base" hangingPunct="0">
              <a:spcAft>
                <a:spcPct val="0"/>
              </a:spcAft>
              <a:defRPr/>
            </a:pPr>
            <a:r>
              <a:rPr lang="en-US" sz="3200" b="1" dirty="0" smtClean="0">
                <a:solidFill>
                  <a:srgbClr val="000000"/>
                </a:solidFill>
                <a:latin typeface="Times New Roman" pitchFamily="18" charset="0"/>
              </a:rPr>
              <a:t>Production &amp; Use of chemicals</a:t>
            </a:r>
            <a:r>
              <a:rPr lang="en-US" sz="3200" b="1" dirty="0">
                <a:solidFill>
                  <a:srgbClr val="000000"/>
                </a:solidFill>
                <a:latin typeface="Times New Roman" pitchFamily="18" charset="0"/>
              </a:rPr>
              <a:t/>
            </a:r>
            <a:br>
              <a:rPr lang="en-US" sz="3200" b="1" dirty="0">
                <a:solidFill>
                  <a:srgbClr val="000000"/>
                </a:solidFill>
                <a:latin typeface="Times New Roman" pitchFamily="18" charset="0"/>
              </a:rPr>
            </a:br>
            <a:endParaRPr lang="en-GB" altLang="nl-NL" sz="2800" dirty="0"/>
          </a:p>
        </p:txBody>
      </p:sp>
      <p:pic>
        <p:nvPicPr>
          <p:cNvPr id="252932" name="Picture 4" descr="j023633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3357563"/>
            <a:ext cx="1241425" cy="1366837"/>
          </a:xfrm>
          <a:prstGeom prst="rect">
            <a:avLst/>
          </a:prstGeom>
          <a:noFill/>
          <a:extLst>
            <a:ext uri="{909E8E84-426E-40DD-AFC4-6F175D3DCCD1}">
              <a14:hiddenFill xmlns:a14="http://schemas.microsoft.com/office/drawing/2010/main">
                <a:solidFill>
                  <a:srgbClr val="FFFFFF"/>
                </a:solidFill>
              </a14:hiddenFill>
            </a:ext>
          </a:extLst>
        </p:spPr>
      </p:pic>
      <p:pic>
        <p:nvPicPr>
          <p:cNvPr id="252933" name="Picture 5" descr="j034495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488" y="4149725"/>
            <a:ext cx="1223962" cy="936625"/>
          </a:xfrm>
          <a:prstGeom prst="rect">
            <a:avLst/>
          </a:prstGeom>
          <a:noFill/>
          <a:extLst>
            <a:ext uri="{909E8E84-426E-40DD-AFC4-6F175D3DCCD1}">
              <a14:hiddenFill xmlns:a14="http://schemas.microsoft.com/office/drawing/2010/main">
                <a:solidFill>
                  <a:srgbClr val="FFFFFF"/>
                </a:solidFill>
              </a14:hiddenFill>
            </a:ext>
          </a:extLst>
        </p:spPr>
      </p:pic>
      <p:pic>
        <p:nvPicPr>
          <p:cNvPr id="252934" name="Picture 6" descr="j02807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063" y="4581525"/>
            <a:ext cx="1047750" cy="1146175"/>
          </a:xfrm>
          <a:prstGeom prst="rect">
            <a:avLst/>
          </a:prstGeom>
          <a:noFill/>
          <a:extLst>
            <a:ext uri="{909E8E84-426E-40DD-AFC4-6F175D3DCCD1}">
              <a14:hiddenFill xmlns:a14="http://schemas.microsoft.com/office/drawing/2010/main">
                <a:solidFill>
                  <a:srgbClr val="FFFFFF"/>
                </a:solidFill>
              </a14:hiddenFill>
            </a:ext>
          </a:extLst>
        </p:spPr>
      </p:pic>
      <p:pic>
        <p:nvPicPr>
          <p:cNvPr id="252935" name="Picture 7" descr="j0303322"/>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651500" y="2924175"/>
            <a:ext cx="1138238" cy="1179513"/>
          </a:xfrm>
          <a:prstGeom prst="rect">
            <a:avLst/>
          </a:prstGeom>
          <a:noFill/>
          <a:extLst>
            <a:ext uri="{909E8E84-426E-40DD-AFC4-6F175D3DCCD1}">
              <a14:hiddenFill xmlns:a14="http://schemas.microsoft.com/office/drawing/2010/main">
                <a:solidFill>
                  <a:srgbClr val="FFFFFF"/>
                </a:solidFill>
              </a14:hiddenFill>
            </a:ext>
          </a:extLst>
        </p:spPr>
      </p:pic>
      <p:pic>
        <p:nvPicPr>
          <p:cNvPr id="252936" name="Picture 8" descr="j021596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9750" y="3573463"/>
            <a:ext cx="1444625" cy="1547812"/>
          </a:xfrm>
          <a:prstGeom prst="rect">
            <a:avLst/>
          </a:prstGeom>
          <a:noFill/>
          <a:extLst>
            <a:ext uri="{909E8E84-426E-40DD-AFC4-6F175D3DCCD1}">
              <a14:hiddenFill xmlns:a14="http://schemas.microsoft.com/office/drawing/2010/main">
                <a:solidFill>
                  <a:srgbClr val="FFFFFF"/>
                </a:solidFill>
              </a14:hiddenFill>
            </a:ext>
          </a:extLst>
        </p:spPr>
      </p:pic>
      <p:pic>
        <p:nvPicPr>
          <p:cNvPr id="252937" name="Picture 9" descr="j00905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68538" y="3141663"/>
            <a:ext cx="1439862" cy="1336675"/>
          </a:xfrm>
          <a:prstGeom prst="rect">
            <a:avLst/>
          </a:prstGeom>
          <a:noFill/>
          <a:extLst>
            <a:ext uri="{909E8E84-426E-40DD-AFC4-6F175D3DCCD1}">
              <a14:hiddenFill xmlns:a14="http://schemas.microsoft.com/office/drawing/2010/main">
                <a:solidFill>
                  <a:srgbClr val="FFFFFF"/>
                </a:solidFill>
              </a14:hiddenFill>
            </a:ext>
          </a:extLst>
        </p:spPr>
      </p:pic>
      <p:pic>
        <p:nvPicPr>
          <p:cNvPr id="252938" name="Picture 10" descr="j02331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76600" y="5013325"/>
            <a:ext cx="1146175" cy="1168400"/>
          </a:xfrm>
          <a:prstGeom prst="rect">
            <a:avLst/>
          </a:prstGeom>
          <a:noFill/>
          <a:extLst>
            <a:ext uri="{909E8E84-426E-40DD-AFC4-6F175D3DCCD1}">
              <a14:hiddenFill xmlns:a14="http://schemas.microsoft.com/office/drawing/2010/main">
                <a:solidFill>
                  <a:srgbClr val="FFFFFF"/>
                </a:solidFill>
              </a14:hiddenFill>
            </a:ext>
          </a:extLst>
        </p:spPr>
      </p:pic>
      <p:cxnSp>
        <p:nvCxnSpPr>
          <p:cNvPr id="252939" name="AutoShape 11"/>
          <p:cNvCxnSpPr>
            <a:cxnSpLocks noChangeShapeType="1"/>
            <a:stCxn id="252936" idx="3"/>
            <a:endCxn id="252937" idx="1"/>
          </p:cNvCxnSpPr>
          <p:nvPr/>
        </p:nvCxnSpPr>
        <p:spPr bwMode="auto">
          <a:xfrm flipV="1">
            <a:off x="1984375" y="3810000"/>
            <a:ext cx="284163" cy="538163"/>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41" name="AutoShape 13"/>
          <p:cNvCxnSpPr>
            <a:cxnSpLocks noChangeShapeType="1"/>
            <a:stCxn id="252937" idx="3"/>
            <a:endCxn id="252932" idx="1"/>
          </p:cNvCxnSpPr>
          <p:nvPr/>
        </p:nvCxnSpPr>
        <p:spPr bwMode="auto">
          <a:xfrm>
            <a:off x="3708400" y="3810000"/>
            <a:ext cx="287338" cy="231775"/>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42" name="AutoShape 14"/>
          <p:cNvCxnSpPr>
            <a:cxnSpLocks noChangeShapeType="1"/>
            <a:stCxn id="252932" idx="3"/>
            <a:endCxn id="252935" idx="1"/>
          </p:cNvCxnSpPr>
          <p:nvPr/>
        </p:nvCxnSpPr>
        <p:spPr bwMode="auto">
          <a:xfrm flipV="1">
            <a:off x="5237163" y="3514725"/>
            <a:ext cx="414337" cy="52705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43" name="AutoShape 15"/>
          <p:cNvCxnSpPr>
            <a:cxnSpLocks noChangeShapeType="1"/>
            <a:stCxn id="252932" idx="3"/>
            <a:endCxn id="252934" idx="1"/>
          </p:cNvCxnSpPr>
          <p:nvPr/>
        </p:nvCxnSpPr>
        <p:spPr bwMode="auto">
          <a:xfrm>
            <a:off x="5237163" y="4041775"/>
            <a:ext cx="342900" cy="1112838"/>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44" name="AutoShape 16"/>
          <p:cNvCxnSpPr>
            <a:cxnSpLocks noChangeShapeType="1"/>
            <a:stCxn id="252932" idx="3"/>
            <a:endCxn id="252933" idx="1"/>
          </p:cNvCxnSpPr>
          <p:nvPr/>
        </p:nvCxnSpPr>
        <p:spPr bwMode="auto">
          <a:xfrm>
            <a:off x="5237163" y="4041775"/>
            <a:ext cx="1711325" cy="576263"/>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49" name="AutoShape 21"/>
          <p:cNvCxnSpPr>
            <a:cxnSpLocks noChangeShapeType="1"/>
            <a:stCxn id="252936" idx="3"/>
            <a:endCxn id="252938" idx="1"/>
          </p:cNvCxnSpPr>
          <p:nvPr/>
        </p:nvCxnSpPr>
        <p:spPr bwMode="auto">
          <a:xfrm>
            <a:off x="1984375" y="4348163"/>
            <a:ext cx="1292225" cy="1249362"/>
          </a:xfrm>
          <a:prstGeom prst="bentConnector3">
            <a:avLst>
              <a:gd name="adj1" fmla="val 23463"/>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50" name="AutoShape 22"/>
          <p:cNvCxnSpPr>
            <a:cxnSpLocks noChangeShapeType="1"/>
            <a:stCxn id="252937" idx="2"/>
            <a:endCxn id="252938" idx="0"/>
          </p:cNvCxnSpPr>
          <p:nvPr/>
        </p:nvCxnSpPr>
        <p:spPr bwMode="auto">
          <a:xfrm rot="16200000" flipH="1">
            <a:off x="3151982" y="4315619"/>
            <a:ext cx="534987" cy="860425"/>
          </a:xfrm>
          <a:prstGeom prst="bentConnector3">
            <a:avLst>
              <a:gd name="adj1" fmla="val 4985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51" name="AutoShape 23"/>
          <p:cNvCxnSpPr>
            <a:cxnSpLocks noChangeShapeType="1"/>
            <a:stCxn id="252932" idx="2"/>
            <a:endCxn id="252938" idx="0"/>
          </p:cNvCxnSpPr>
          <p:nvPr/>
        </p:nvCxnSpPr>
        <p:spPr bwMode="auto">
          <a:xfrm rot="5400000">
            <a:off x="4088606" y="4485482"/>
            <a:ext cx="288925" cy="766762"/>
          </a:xfrm>
          <a:prstGeom prst="bentConnector3">
            <a:avLst>
              <a:gd name="adj1" fmla="val 49449"/>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952" name="AutoShape 24"/>
          <p:cNvCxnSpPr>
            <a:cxnSpLocks noChangeShapeType="1"/>
            <a:stCxn id="252934" idx="2"/>
            <a:endCxn id="252938" idx="3"/>
          </p:cNvCxnSpPr>
          <p:nvPr/>
        </p:nvCxnSpPr>
        <p:spPr bwMode="auto">
          <a:xfrm rot="16200000" flipV="1">
            <a:off x="5198269" y="4822031"/>
            <a:ext cx="130175" cy="1681163"/>
          </a:xfrm>
          <a:prstGeom prst="bentConnector4">
            <a:avLst>
              <a:gd name="adj1" fmla="val -175611"/>
              <a:gd name="adj2" fmla="val 6553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2953" name="Text Box 25"/>
          <p:cNvSpPr txBox="1">
            <a:spLocks noChangeArrowheads="1"/>
          </p:cNvSpPr>
          <p:nvPr/>
        </p:nvSpPr>
        <p:spPr bwMode="auto">
          <a:xfrm>
            <a:off x="539750" y="5084763"/>
            <a:ext cx="1154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1600"/>
              <a:t>Production</a:t>
            </a:r>
          </a:p>
        </p:txBody>
      </p:sp>
      <p:sp>
        <p:nvSpPr>
          <p:cNvPr id="252954" name="Text Box 26"/>
          <p:cNvSpPr txBox="1">
            <a:spLocks noChangeArrowheads="1"/>
          </p:cNvSpPr>
          <p:nvPr/>
        </p:nvSpPr>
        <p:spPr bwMode="auto">
          <a:xfrm>
            <a:off x="1763713" y="2924175"/>
            <a:ext cx="23987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1600" dirty="0"/>
              <a:t>Intermediate preparation</a:t>
            </a:r>
          </a:p>
        </p:txBody>
      </p:sp>
      <p:sp>
        <p:nvSpPr>
          <p:cNvPr id="252955" name="Text Box 27"/>
          <p:cNvSpPr txBox="1">
            <a:spLocks noChangeArrowheads="1"/>
          </p:cNvSpPr>
          <p:nvPr/>
        </p:nvSpPr>
        <p:spPr bwMode="auto">
          <a:xfrm>
            <a:off x="4211638" y="2997200"/>
            <a:ext cx="8842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1600"/>
              <a:t>Product</a:t>
            </a:r>
          </a:p>
        </p:txBody>
      </p:sp>
      <p:sp>
        <p:nvSpPr>
          <p:cNvPr id="252956" name="Text Box 28"/>
          <p:cNvSpPr txBox="1">
            <a:spLocks noChangeArrowheads="1"/>
          </p:cNvSpPr>
          <p:nvPr/>
        </p:nvSpPr>
        <p:spPr bwMode="auto">
          <a:xfrm>
            <a:off x="6659563" y="2924175"/>
            <a:ext cx="16843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1600"/>
              <a:t>Professional use</a:t>
            </a:r>
          </a:p>
        </p:txBody>
      </p:sp>
      <p:sp>
        <p:nvSpPr>
          <p:cNvPr id="252957" name="Text Box 29"/>
          <p:cNvSpPr txBox="1">
            <a:spLocks noChangeArrowheads="1"/>
          </p:cNvSpPr>
          <p:nvPr/>
        </p:nvSpPr>
        <p:spPr bwMode="auto">
          <a:xfrm>
            <a:off x="6516688" y="5445125"/>
            <a:ext cx="13922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1600"/>
              <a:t>Industrial use</a:t>
            </a:r>
          </a:p>
        </p:txBody>
      </p:sp>
      <p:sp>
        <p:nvSpPr>
          <p:cNvPr id="252958" name="Text Box 30"/>
          <p:cNvSpPr txBox="1">
            <a:spLocks noChangeArrowheads="1"/>
          </p:cNvSpPr>
          <p:nvPr/>
        </p:nvSpPr>
        <p:spPr bwMode="auto">
          <a:xfrm>
            <a:off x="7235825" y="3789363"/>
            <a:ext cx="1504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1600"/>
              <a:t>Consumer use</a:t>
            </a:r>
          </a:p>
        </p:txBody>
      </p:sp>
      <p:sp>
        <p:nvSpPr>
          <p:cNvPr id="252959" name="Text Box 31"/>
          <p:cNvSpPr txBox="1">
            <a:spLocks noChangeArrowheads="1"/>
          </p:cNvSpPr>
          <p:nvPr/>
        </p:nvSpPr>
        <p:spPr bwMode="auto">
          <a:xfrm>
            <a:off x="1692275" y="5876925"/>
            <a:ext cx="15827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nl-NL" sz="1600"/>
              <a:t>Waste handling</a:t>
            </a:r>
          </a:p>
        </p:txBody>
      </p:sp>
    </p:spTree>
    <p:extLst>
      <p:ext uri="{BB962C8B-B14F-4D97-AF65-F5344CB8AC3E}">
        <p14:creationId xmlns:p14="http://schemas.microsoft.com/office/powerpoint/2010/main" val="23229548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2936"/>
                                        </p:tgtEl>
                                        <p:attrNameLst>
                                          <p:attrName>style.visibility</p:attrName>
                                        </p:attrNameLst>
                                      </p:cBhvr>
                                      <p:to>
                                        <p:strVal val="visible"/>
                                      </p:to>
                                    </p:set>
                                    <p:anim calcmode="lin" valueType="num">
                                      <p:cBhvr additive="base">
                                        <p:cTn id="7" dur="500" fill="hold"/>
                                        <p:tgtEl>
                                          <p:spTgt spid="252936"/>
                                        </p:tgtEl>
                                        <p:attrNameLst>
                                          <p:attrName>ppt_x</p:attrName>
                                        </p:attrNameLst>
                                      </p:cBhvr>
                                      <p:tavLst>
                                        <p:tav tm="0">
                                          <p:val>
                                            <p:strVal val="#ppt_x"/>
                                          </p:val>
                                        </p:tav>
                                        <p:tav tm="100000">
                                          <p:val>
                                            <p:strVal val="#ppt_x"/>
                                          </p:val>
                                        </p:tav>
                                      </p:tavLst>
                                    </p:anim>
                                    <p:anim calcmode="lin" valueType="num">
                                      <p:cBhvr additive="base">
                                        <p:cTn id="8" dur="500" fill="hold"/>
                                        <p:tgtEl>
                                          <p:spTgt spid="2529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2953"/>
                                        </p:tgtEl>
                                        <p:attrNameLst>
                                          <p:attrName>style.visibility</p:attrName>
                                        </p:attrNameLst>
                                      </p:cBhvr>
                                      <p:to>
                                        <p:strVal val="visible"/>
                                      </p:to>
                                    </p:set>
                                    <p:anim calcmode="lin" valueType="num">
                                      <p:cBhvr additive="base">
                                        <p:cTn id="11" dur="500" fill="hold"/>
                                        <p:tgtEl>
                                          <p:spTgt spid="252953"/>
                                        </p:tgtEl>
                                        <p:attrNameLst>
                                          <p:attrName>ppt_x</p:attrName>
                                        </p:attrNameLst>
                                      </p:cBhvr>
                                      <p:tavLst>
                                        <p:tav tm="0">
                                          <p:val>
                                            <p:strVal val="#ppt_x"/>
                                          </p:val>
                                        </p:tav>
                                        <p:tav tm="100000">
                                          <p:val>
                                            <p:strVal val="#ppt_x"/>
                                          </p:val>
                                        </p:tav>
                                      </p:tavLst>
                                    </p:anim>
                                    <p:anim calcmode="lin" valueType="num">
                                      <p:cBhvr additive="base">
                                        <p:cTn id="12" dur="500" fill="hold"/>
                                        <p:tgtEl>
                                          <p:spTgt spid="25295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52939"/>
                                        </p:tgtEl>
                                        <p:attrNameLst>
                                          <p:attrName>style.visibility</p:attrName>
                                        </p:attrNameLst>
                                      </p:cBhvr>
                                      <p:to>
                                        <p:strVal val="visible"/>
                                      </p:to>
                                    </p:set>
                                    <p:anim calcmode="lin" valueType="num">
                                      <p:cBhvr additive="base">
                                        <p:cTn id="17" dur="500" fill="hold"/>
                                        <p:tgtEl>
                                          <p:spTgt spid="252939"/>
                                        </p:tgtEl>
                                        <p:attrNameLst>
                                          <p:attrName>ppt_x</p:attrName>
                                        </p:attrNameLst>
                                      </p:cBhvr>
                                      <p:tavLst>
                                        <p:tav tm="0">
                                          <p:val>
                                            <p:strVal val="#ppt_x"/>
                                          </p:val>
                                        </p:tav>
                                        <p:tav tm="100000">
                                          <p:val>
                                            <p:strVal val="#ppt_x"/>
                                          </p:val>
                                        </p:tav>
                                      </p:tavLst>
                                    </p:anim>
                                    <p:anim calcmode="lin" valueType="num">
                                      <p:cBhvr additive="base">
                                        <p:cTn id="18" dur="500" fill="hold"/>
                                        <p:tgtEl>
                                          <p:spTgt spid="25293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2937"/>
                                        </p:tgtEl>
                                        <p:attrNameLst>
                                          <p:attrName>style.visibility</p:attrName>
                                        </p:attrNameLst>
                                      </p:cBhvr>
                                      <p:to>
                                        <p:strVal val="visible"/>
                                      </p:to>
                                    </p:set>
                                    <p:anim calcmode="lin" valueType="num">
                                      <p:cBhvr additive="base">
                                        <p:cTn id="21" dur="500" fill="hold"/>
                                        <p:tgtEl>
                                          <p:spTgt spid="252937"/>
                                        </p:tgtEl>
                                        <p:attrNameLst>
                                          <p:attrName>ppt_x</p:attrName>
                                        </p:attrNameLst>
                                      </p:cBhvr>
                                      <p:tavLst>
                                        <p:tav tm="0">
                                          <p:val>
                                            <p:strVal val="#ppt_x"/>
                                          </p:val>
                                        </p:tav>
                                        <p:tav tm="100000">
                                          <p:val>
                                            <p:strVal val="#ppt_x"/>
                                          </p:val>
                                        </p:tav>
                                      </p:tavLst>
                                    </p:anim>
                                    <p:anim calcmode="lin" valueType="num">
                                      <p:cBhvr additive="base">
                                        <p:cTn id="22" dur="500" fill="hold"/>
                                        <p:tgtEl>
                                          <p:spTgt spid="25293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2954"/>
                                        </p:tgtEl>
                                        <p:attrNameLst>
                                          <p:attrName>style.visibility</p:attrName>
                                        </p:attrNameLst>
                                      </p:cBhvr>
                                      <p:to>
                                        <p:strVal val="visible"/>
                                      </p:to>
                                    </p:set>
                                    <p:anim calcmode="lin" valueType="num">
                                      <p:cBhvr additive="base">
                                        <p:cTn id="25" dur="500" fill="hold"/>
                                        <p:tgtEl>
                                          <p:spTgt spid="252954"/>
                                        </p:tgtEl>
                                        <p:attrNameLst>
                                          <p:attrName>ppt_x</p:attrName>
                                        </p:attrNameLst>
                                      </p:cBhvr>
                                      <p:tavLst>
                                        <p:tav tm="0">
                                          <p:val>
                                            <p:strVal val="#ppt_x"/>
                                          </p:val>
                                        </p:tav>
                                        <p:tav tm="100000">
                                          <p:val>
                                            <p:strVal val="#ppt_x"/>
                                          </p:val>
                                        </p:tav>
                                      </p:tavLst>
                                    </p:anim>
                                    <p:anim calcmode="lin" valueType="num">
                                      <p:cBhvr additive="base">
                                        <p:cTn id="26" dur="500" fill="hold"/>
                                        <p:tgtEl>
                                          <p:spTgt spid="25295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52941"/>
                                        </p:tgtEl>
                                        <p:attrNameLst>
                                          <p:attrName>style.visibility</p:attrName>
                                        </p:attrNameLst>
                                      </p:cBhvr>
                                      <p:to>
                                        <p:strVal val="visible"/>
                                      </p:to>
                                    </p:set>
                                    <p:anim calcmode="lin" valueType="num">
                                      <p:cBhvr additive="base">
                                        <p:cTn id="31" dur="500" fill="hold"/>
                                        <p:tgtEl>
                                          <p:spTgt spid="252941"/>
                                        </p:tgtEl>
                                        <p:attrNameLst>
                                          <p:attrName>ppt_x</p:attrName>
                                        </p:attrNameLst>
                                      </p:cBhvr>
                                      <p:tavLst>
                                        <p:tav tm="0">
                                          <p:val>
                                            <p:strVal val="#ppt_x"/>
                                          </p:val>
                                        </p:tav>
                                        <p:tav tm="100000">
                                          <p:val>
                                            <p:strVal val="#ppt_x"/>
                                          </p:val>
                                        </p:tav>
                                      </p:tavLst>
                                    </p:anim>
                                    <p:anim calcmode="lin" valueType="num">
                                      <p:cBhvr additive="base">
                                        <p:cTn id="32" dur="500" fill="hold"/>
                                        <p:tgtEl>
                                          <p:spTgt spid="2529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2932"/>
                                        </p:tgtEl>
                                        <p:attrNameLst>
                                          <p:attrName>style.visibility</p:attrName>
                                        </p:attrNameLst>
                                      </p:cBhvr>
                                      <p:to>
                                        <p:strVal val="visible"/>
                                      </p:to>
                                    </p:set>
                                    <p:anim calcmode="lin" valueType="num">
                                      <p:cBhvr additive="base">
                                        <p:cTn id="35" dur="500" fill="hold"/>
                                        <p:tgtEl>
                                          <p:spTgt spid="252932"/>
                                        </p:tgtEl>
                                        <p:attrNameLst>
                                          <p:attrName>ppt_x</p:attrName>
                                        </p:attrNameLst>
                                      </p:cBhvr>
                                      <p:tavLst>
                                        <p:tav tm="0">
                                          <p:val>
                                            <p:strVal val="#ppt_x"/>
                                          </p:val>
                                        </p:tav>
                                        <p:tav tm="100000">
                                          <p:val>
                                            <p:strVal val="#ppt_x"/>
                                          </p:val>
                                        </p:tav>
                                      </p:tavLst>
                                    </p:anim>
                                    <p:anim calcmode="lin" valueType="num">
                                      <p:cBhvr additive="base">
                                        <p:cTn id="36" dur="500" fill="hold"/>
                                        <p:tgtEl>
                                          <p:spTgt spid="25293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52955"/>
                                        </p:tgtEl>
                                        <p:attrNameLst>
                                          <p:attrName>style.visibility</p:attrName>
                                        </p:attrNameLst>
                                      </p:cBhvr>
                                      <p:to>
                                        <p:strVal val="visible"/>
                                      </p:to>
                                    </p:set>
                                    <p:anim calcmode="lin" valueType="num">
                                      <p:cBhvr additive="base">
                                        <p:cTn id="39" dur="500" fill="hold"/>
                                        <p:tgtEl>
                                          <p:spTgt spid="252955"/>
                                        </p:tgtEl>
                                        <p:attrNameLst>
                                          <p:attrName>ppt_x</p:attrName>
                                        </p:attrNameLst>
                                      </p:cBhvr>
                                      <p:tavLst>
                                        <p:tav tm="0">
                                          <p:val>
                                            <p:strVal val="#ppt_x"/>
                                          </p:val>
                                        </p:tav>
                                        <p:tav tm="100000">
                                          <p:val>
                                            <p:strVal val="#ppt_x"/>
                                          </p:val>
                                        </p:tav>
                                      </p:tavLst>
                                    </p:anim>
                                    <p:anim calcmode="lin" valueType="num">
                                      <p:cBhvr additive="base">
                                        <p:cTn id="40" dur="500" fill="hold"/>
                                        <p:tgtEl>
                                          <p:spTgt spid="252955"/>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252942"/>
                                        </p:tgtEl>
                                        <p:attrNameLst>
                                          <p:attrName>style.visibility</p:attrName>
                                        </p:attrNameLst>
                                      </p:cBhvr>
                                      <p:to>
                                        <p:strVal val="visible"/>
                                      </p:to>
                                    </p:set>
                                    <p:anim calcmode="lin" valueType="num">
                                      <p:cBhvr additive="base">
                                        <p:cTn id="45" dur="500" fill="hold"/>
                                        <p:tgtEl>
                                          <p:spTgt spid="252942"/>
                                        </p:tgtEl>
                                        <p:attrNameLst>
                                          <p:attrName>ppt_x</p:attrName>
                                        </p:attrNameLst>
                                      </p:cBhvr>
                                      <p:tavLst>
                                        <p:tav tm="0">
                                          <p:val>
                                            <p:strVal val="#ppt_x"/>
                                          </p:val>
                                        </p:tav>
                                        <p:tav tm="100000">
                                          <p:val>
                                            <p:strVal val="#ppt_x"/>
                                          </p:val>
                                        </p:tav>
                                      </p:tavLst>
                                    </p:anim>
                                    <p:anim calcmode="lin" valueType="num">
                                      <p:cBhvr additive="base">
                                        <p:cTn id="46" dur="500" fill="hold"/>
                                        <p:tgtEl>
                                          <p:spTgt spid="252942"/>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52935"/>
                                        </p:tgtEl>
                                        <p:attrNameLst>
                                          <p:attrName>style.visibility</p:attrName>
                                        </p:attrNameLst>
                                      </p:cBhvr>
                                      <p:to>
                                        <p:strVal val="visible"/>
                                      </p:to>
                                    </p:set>
                                    <p:anim calcmode="lin" valueType="num">
                                      <p:cBhvr additive="base">
                                        <p:cTn id="49" dur="500" fill="hold"/>
                                        <p:tgtEl>
                                          <p:spTgt spid="252935"/>
                                        </p:tgtEl>
                                        <p:attrNameLst>
                                          <p:attrName>ppt_x</p:attrName>
                                        </p:attrNameLst>
                                      </p:cBhvr>
                                      <p:tavLst>
                                        <p:tav tm="0">
                                          <p:val>
                                            <p:strVal val="#ppt_x"/>
                                          </p:val>
                                        </p:tav>
                                        <p:tav tm="100000">
                                          <p:val>
                                            <p:strVal val="#ppt_x"/>
                                          </p:val>
                                        </p:tav>
                                      </p:tavLst>
                                    </p:anim>
                                    <p:anim calcmode="lin" valueType="num">
                                      <p:cBhvr additive="base">
                                        <p:cTn id="50" dur="500" fill="hold"/>
                                        <p:tgtEl>
                                          <p:spTgt spid="25293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52956"/>
                                        </p:tgtEl>
                                        <p:attrNameLst>
                                          <p:attrName>style.visibility</p:attrName>
                                        </p:attrNameLst>
                                      </p:cBhvr>
                                      <p:to>
                                        <p:strVal val="visible"/>
                                      </p:to>
                                    </p:set>
                                    <p:anim calcmode="lin" valueType="num">
                                      <p:cBhvr additive="base">
                                        <p:cTn id="53" dur="500" fill="hold"/>
                                        <p:tgtEl>
                                          <p:spTgt spid="252956"/>
                                        </p:tgtEl>
                                        <p:attrNameLst>
                                          <p:attrName>ppt_x</p:attrName>
                                        </p:attrNameLst>
                                      </p:cBhvr>
                                      <p:tavLst>
                                        <p:tav tm="0">
                                          <p:val>
                                            <p:strVal val="#ppt_x"/>
                                          </p:val>
                                        </p:tav>
                                        <p:tav tm="100000">
                                          <p:val>
                                            <p:strVal val="#ppt_x"/>
                                          </p:val>
                                        </p:tav>
                                      </p:tavLst>
                                    </p:anim>
                                    <p:anim calcmode="lin" valueType="num">
                                      <p:cBhvr additive="base">
                                        <p:cTn id="54" dur="500" fill="hold"/>
                                        <p:tgtEl>
                                          <p:spTgt spid="252956"/>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52943"/>
                                        </p:tgtEl>
                                        <p:attrNameLst>
                                          <p:attrName>style.visibility</p:attrName>
                                        </p:attrNameLst>
                                      </p:cBhvr>
                                      <p:to>
                                        <p:strVal val="visible"/>
                                      </p:to>
                                    </p:set>
                                    <p:anim calcmode="lin" valueType="num">
                                      <p:cBhvr additive="base">
                                        <p:cTn id="57" dur="500" fill="hold"/>
                                        <p:tgtEl>
                                          <p:spTgt spid="252943"/>
                                        </p:tgtEl>
                                        <p:attrNameLst>
                                          <p:attrName>ppt_x</p:attrName>
                                        </p:attrNameLst>
                                      </p:cBhvr>
                                      <p:tavLst>
                                        <p:tav tm="0">
                                          <p:val>
                                            <p:strVal val="#ppt_x"/>
                                          </p:val>
                                        </p:tav>
                                        <p:tav tm="100000">
                                          <p:val>
                                            <p:strVal val="#ppt_x"/>
                                          </p:val>
                                        </p:tav>
                                      </p:tavLst>
                                    </p:anim>
                                    <p:anim calcmode="lin" valueType="num">
                                      <p:cBhvr additive="base">
                                        <p:cTn id="58" dur="500" fill="hold"/>
                                        <p:tgtEl>
                                          <p:spTgt spid="252943"/>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52934"/>
                                        </p:tgtEl>
                                        <p:attrNameLst>
                                          <p:attrName>style.visibility</p:attrName>
                                        </p:attrNameLst>
                                      </p:cBhvr>
                                      <p:to>
                                        <p:strVal val="visible"/>
                                      </p:to>
                                    </p:set>
                                    <p:anim calcmode="lin" valueType="num">
                                      <p:cBhvr additive="base">
                                        <p:cTn id="61" dur="500" fill="hold"/>
                                        <p:tgtEl>
                                          <p:spTgt spid="252934"/>
                                        </p:tgtEl>
                                        <p:attrNameLst>
                                          <p:attrName>ppt_x</p:attrName>
                                        </p:attrNameLst>
                                      </p:cBhvr>
                                      <p:tavLst>
                                        <p:tav tm="0">
                                          <p:val>
                                            <p:strVal val="#ppt_x"/>
                                          </p:val>
                                        </p:tav>
                                        <p:tav tm="100000">
                                          <p:val>
                                            <p:strVal val="#ppt_x"/>
                                          </p:val>
                                        </p:tav>
                                      </p:tavLst>
                                    </p:anim>
                                    <p:anim calcmode="lin" valueType="num">
                                      <p:cBhvr additive="base">
                                        <p:cTn id="62" dur="500" fill="hold"/>
                                        <p:tgtEl>
                                          <p:spTgt spid="25293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52957"/>
                                        </p:tgtEl>
                                        <p:attrNameLst>
                                          <p:attrName>style.visibility</p:attrName>
                                        </p:attrNameLst>
                                      </p:cBhvr>
                                      <p:to>
                                        <p:strVal val="visible"/>
                                      </p:to>
                                    </p:set>
                                    <p:anim calcmode="lin" valueType="num">
                                      <p:cBhvr additive="base">
                                        <p:cTn id="65" dur="500" fill="hold"/>
                                        <p:tgtEl>
                                          <p:spTgt spid="252957"/>
                                        </p:tgtEl>
                                        <p:attrNameLst>
                                          <p:attrName>ppt_x</p:attrName>
                                        </p:attrNameLst>
                                      </p:cBhvr>
                                      <p:tavLst>
                                        <p:tav tm="0">
                                          <p:val>
                                            <p:strVal val="#ppt_x"/>
                                          </p:val>
                                        </p:tav>
                                        <p:tav tm="100000">
                                          <p:val>
                                            <p:strVal val="#ppt_x"/>
                                          </p:val>
                                        </p:tav>
                                      </p:tavLst>
                                    </p:anim>
                                    <p:anim calcmode="lin" valueType="num">
                                      <p:cBhvr additive="base">
                                        <p:cTn id="66" dur="500" fill="hold"/>
                                        <p:tgtEl>
                                          <p:spTgt spid="252957"/>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nodeType="clickEffect">
                                  <p:stCondLst>
                                    <p:cond delay="0"/>
                                  </p:stCondLst>
                                  <p:childTnLst>
                                    <p:set>
                                      <p:cBhvr>
                                        <p:cTn id="70" dur="1" fill="hold">
                                          <p:stCondLst>
                                            <p:cond delay="0"/>
                                          </p:stCondLst>
                                        </p:cTn>
                                        <p:tgtEl>
                                          <p:spTgt spid="252944"/>
                                        </p:tgtEl>
                                        <p:attrNameLst>
                                          <p:attrName>style.visibility</p:attrName>
                                        </p:attrNameLst>
                                      </p:cBhvr>
                                      <p:to>
                                        <p:strVal val="visible"/>
                                      </p:to>
                                    </p:set>
                                    <p:anim calcmode="lin" valueType="num">
                                      <p:cBhvr additive="base">
                                        <p:cTn id="71" dur="500" fill="hold"/>
                                        <p:tgtEl>
                                          <p:spTgt spid="252944"/>
                                        </p:tgtEl>
                                        <p:attrNameLst>
                                          <p:attrName>ppt_x</p:attrName>
                                        </p:attrNameLst>
                                      </p:cBhvr>
                                      <p:tavLst>
                                        <p:tav tm="0">
                                          <p:val>
                                            <p:strVal val="#ppt_x"/>
                                          </p:val>
                                        </p:tav>
                                        <p:tav tm="100000">
                                          <p:val>
                                            <p:strVal val="#ppt_x"/>
                                          </p:val>
                                        </p:tav>
                                      </p:tavLst>
                                    </p:anim>
                                    <p:anim calcmode="lin" valueType="num">
                                      <p:cBhvr additive="base">
                                        <p:cTn id="72" dur="500" fill="hold"/>
                                        <p:tgtEl>
                                          <p:spTgt spid="25294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52933"/>
                                        </p:tgtEl>
                                        <p:attrNameLst>
                                          <p:attrName>style.visibility</p:attrName>
                                        </p:attrNameLst>
                                      </p:cBhvr>
                                      <p:to>
                                        <p:strVal val="visible"/>
                                      </p:to>
                                    </p:set>
                                    <p:anim calcmode="lin" valueType="num">
                                      <p:cBhvr additive="base">
                                        <p:cTn id="75" dur="500" fill="hold"/>
                                        <p:tgtEl>
                                          <p:spTgt spid="252933"/>
                                        </p:tgtEl>
                                        <p:attrNameLst>
                                          <p:attrName>ppt_x</p:attrName>
                                        </p:attrNameLst>
                                      </p:cBhvr>
                                      <p:tavLst>
                                        <p:tav tm="0">
                                          <p:val>
                                            <p:strVal val="#ppt_x"/>
                                          </p:val>
                                        </p:tav>
                                        <p:tav tm="100000">
                                          <p:val>
                                            <p:strVal val="#ppt_x"/>
                                          </p:val>
                                        </p:tav>
                                      </p:tavLst>
                                    </p:anim>
                                    <p:anim calcmode="lin" valueType="num">
                                      <p:cBhvr additive="base">
                                        <p:cTn id="76" dur="500" fill="hold"/>
                                        <p:tgtEl>
                                          <p:spTgt spid="25293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52958"/>
                                        </p:tgtEl>
                                        <p:attrNameLst>
                                          <p:attrName>style.visibility</p:attrName>
                                        </p:attrNameLst>
                                      </p:cBhvr>
                                      <p:to>
                                        <p:strVal val="visible"/>
                                      </p:to>
                                    </p:set>
                                    <p:anim calcmode="lin" valueType="num">
                                      <p:cBhvr additive="base">
                                        <p:cTn id="79" dur="500" fill="hold"/>
                                        <p:tgtEl>
                                          <p:spTgt spid="252958"/>
                                        </p:tgtEl>
                                        <p:attrNameLst>
                                          <p:attrName>ppt_x</p:attrName>
                                        </p:attrNameLst>
                                      </p:cBhvr>
                                      <p:tavLst>
                                        <p:tav tm="0">
                                          <p:val>
                                            <p:strVal val="#ppt_x"/>
                                          </p:val>
                                        </p:tav>
                                        <p:tav tm="100000">
                                          <p:val>
                                            <p:strVal val="#ppt_x"/>
                                          </p:val>
                                        </p:tav>
                                      </p:tavLst>
                                    </p:anim>
                                    <p:anim calcmode="lin" valueType="num">
                                      <p:cBhvr additive="base">
                                        <p:cTn id="80" dur="500" fill="hold"/>
                                        <p:tgtEl>
                                          <p:spTgt spid="252958"/>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252949"/>
                                        </p:tgtEl>
                                        <p:attrNameLst>
                                          <p:attrName>style.visibility</p:attrName>
                                        </p:attrNameLst>
                                      </p:cBhvr>
                                      <p:to>
                                        <p:strVal val="visible"/>
                                      </p:to>
                                    </p:set>
                                    <p:anim calcmode="lin" valueType="num">
                                      <p:cBhvr additive="base">
                                        <p:cTn id="85" dur="500" fill="hold"/>
                                        <p:tgtEl>
                                          <p:spTgt spid="252949"/>
                                        </p:tgtEl>
                                        <p:attrNameLst>
                                          <p:attrName>ppt_x</p:attrName>
                                        </p:attrNameLst>
                                      </p:cBhvr>
                                      <p:tavLst>
                                        <p:tav tm="0">
                                          <p:val>
                                            <p:strVal val="#ppt_x"/>
                                          </p:val>
                                        </p:tav>
                                        <p:tav tm="100000">
                                          <p:val>
                                            <p:strVal val="#ppt_x"/>
                                          </p:val>
                                        </p:tav>
                                      </p:tavLst>
                                    </p:anim>
                                    <p:anim calcmode="lin" valueType="num">
                                      <p:cBhvr additive="base">
                                        <p:cTn id="86" dur="500" fill="hold"/>
                                        <p:tgtEl>
                                          <p:spTgt spid="252949"/>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52950"/>
                                        </p:tgtEl>
                                        <p:attrNameLst>
                                          <p:attrName>style.visibility</p:attrName>
                                        </p:attrNameLst>
                                      </p:cBhvr>
                                      <p:to>
                                        <p:strVal val="visible"/>
                                      </p:to>
                                    </p:set>
                                    <p:anim calcmode="lin" valueType="num">
                                      <p:cBhvr additive="base">
                                        <p:cTn id="89" dur="500" fill="hold"/>
                                        <p:tgtEl>
                                          <p:spTgt spid="252950"/>
                                        </p:tgtEl>
                                        <p:attrNameLst>
                                          <p:attrName>ppt_x</p:attrName>
                                        </p:attrNameLst>
                                      </p:cBhvr>
                                      <p:tavLst>
                                        <p:tav tm="0">
                                          <p:val>
                                            <p:strVal val="#ppt_x"/>
                                          </p:val>
                                        </p:tav>
                                        <p:tav tm="100000">
                                          <p:val>
                                            <p:strVal val="#ppt_x"/>
                                          </p:val>
                                        </p:tav>
                                      </p:tavLst>
                                    </p:anim>
                                    <p:anim calcmode="lin" valueType="num">
                                      <p:cBhvr additive="base">
                                        <p:cTn id="90" dur="500" fill="hold"/>
                                        <p:tgtEl>
                                          <p:spTgt spid="252950"/>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52951"/>
                                        </p:tgtEl>
                                        <p:attrNameLst>
                                          <p:attrName>style.visibility</p:attrName>
                                        </p:attrNameLst>
                                      </p:cBhvr>
                                      <p:to>
                                        <p:strVal val="visible"/>
                                      </p:to>
                                    </p:set>
                                    <p:anim calcmode="lin" valueType="num">
                                      <p:cBhvr additive="base">
                                        <p:cTn id="93" dur="500" fill="hold"/>
                                        <p:tgtEl>
                                          <p:spTgt spid="252951"/>
                                        </p:tgtEl>
                                        <p:attrNameLst>
                                          <p:attrName>ppt_x</p:attrName>
                                        </p:attrNameLst>
                                      </p:cBhvr>
                                      <p:tavLst>
                                        <p:tav tm="0">
                                          <p:val>
                                            <p:strVal val="#ppt_x"/>
                                          </p:val>
                                        </p:tav>
                                        <p:tav tm="100000">
                                          <p:val>
                                            <p:strVal val="#ppt_x"/>
                                          </p:val>
                                        </p:tav>
                                      </p:tavLst>
                                    </p:anim>
                                    <p:anim calcmode="lin" valueType="num">
                                      <p:cBhvr additive="base">
                                        <p:cTn id="94" dur="500" fill="hold"/>
                                        <p:tgtEl>
                                          <p:spTgt spid="252951"/>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52952"/>
                                        </p:tgtEl>
                                        <p:attrNameLst>
                                          <p:attrName>style.visibility</p:attrName>
                                        </p:attrNameLst>
                                      </p:cBhvr>
                                      <p:to>
                                        <p:strVal val="visible"/>
                                      </p:to>
                                    </p:set>
                                    <p:anim calcmode="lin" valueType="num">
                                      <p:cBhvr additive="base">
                                        <p:cTn id="97" dur="500" fill="hold"/>
                                        <p:tgtEl>
                                          <p:spTgt spid="252952"/>
                                        </p:tgtEl>
                                        <p:attrNameLst>
                                          <p:attrName>ppt_x</p:attrName>
                                        </p:attrNameLst>
                                      </p:cBhvr>
                                      <p:tavLst>
                                        <p:tav tm="0">
                                          <p:val>
                                            <p:strVal val="#ppt_x"/>
                                          </p:val>
                                        </p:tav>
                                        <p:tav tm="100000">
                                          <p:val>
                                            <p:strVal val="#ppt_x"/>
                                          </p:val>
                                        </p:tav>
                                      </p:tavLst>
                                    </p:anim>
                                    <p:anim calcmode="lin" valueType="num">
                                      <p:cBhvr additive="base">
                                        <p:cTn id="98" dur="500" fill="hold"/>
                                        <p:tgtEl>
                                          <p:spTgt spid="252952"/>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252938"/>
                                        </p:tgtEl>
                                        <p:attrNameLst>
                                          <p:attrName>style.visibility</p:attrName>
                                        </p:attrNameLst>
                                      </p:cBhvr>
                                      <p:to>
                                        <p:strVal val="visible"/>
                                      </p:to>
                                    </p:set>
                                    <p:anim calcmode="lin" valueType="num">
                                      <p:cBhvr additive="base">
                                        <p:cTn id="101" dur="500" fill="hold"/>
                                        <p:tgtEl>
                                          <p:spTgt spid="252938"/>
                                        </p:tgtEl>
                                        <p:attrNameLst>
                                          <p:attrName>ppt_x</p:attrName>
                                        </p:attrNameLst>
                                      </p:cBhvr>
                                      <p:tavLst>
                                        <p:tav tm="0">
                                          <p:val>
                                            <p:strVal val="#ppt_x"/>
                                          </p:val>
                                        </p:tav>
                                        <p:tav tm="100000">
                                          <p:val>
                                            <p:strVal val="#ppt_x"/>
                                          </p:val>
                                        </p:tav>
                                      </p:tavLst>
                                    </p:anim>
                                    <p:anim calcmode="lin" valueType="num">
                                      <p:cBhvr additive="base">
                                        <p:cTn id="102" dur="500" fill="hold"/>
                                        <p:tgtEl>
                                          <p:spTgt spid="252938"/>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252959">
                                            <p:txEl>
                                              <p:pRg st="0" end="0"/>
                                            </p:txEl>
                                          </p:spTgt>
                                        </p:tgtEl>
                                        <p:attrNameLst>
                                          <p:attrName>style.visibility</p:attrName>
                                        </p:attrNameLst>
                                      </p:cBhvr>
                                      <p:to>
                                        <p:strVal val="visible"/>
                                      </p:to>
                                    </p:set>
                                    <p:anim calcmode="lin" valueType="num">
                                      <p:cBhvr additive="base">
                                        <p:cTn id="105" dur="500" fill="hold"/>
                                        <p:tgtEl>
                                          <p:spTgt spid="252959">
                                            <p:txEl>
                                              <p:pRg st="0" end="0"/>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2529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53" grpId="0"/>
      <p:bldP spid="252954" grpId="0"/>
      <p:bldP spid="252955" grpId="0"/>
      <p:bldP spid="252956" grpId="0"/>
      <p:bldP spid="252957" grpId="0"/>
      <p:bldP spid="25295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Text Box 3"/>
          <p:cNvSpPr txBox="1">
            <a:spLocks noChangeArrowheads="1"/>
          </p:cNvSpPr>
          <p:nvPr/>
        </p:nvSpPr>
        <p:spPr bwMode="auto">
          <a:xfrm>
            <a:off x="735013" y="1814513"/>
            <a:ext cx="184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GB" altLang="nl-NL"/>
          </a:p>
        </p:txBody>
      </p:sp>
      <p:sp>
        <p:nvSpPr>
          <p:cNvPr id="181254" name="Text Box 6"/>
          <p:cNvSpPr txBox="1">
            <a:spLocks noChangeArrowheads="1"/>
          </p:cNvSpPr>
          <p:nvPr/>
        </p:nvSpPr>
        <p:spPr bwMode="auto">
          <a:xfrm>
            <a:off x="2032000" y="85725"/>
            <a:ext cx="184731" cy="36933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nl-NL" altLang="nl-NL" dirty="0"/>
          </a:p>
        </p:txBody>
      </p:sp>
      <p:graphicFrame>
        <p:nvGraphicFramePr>
          <p:cNvPr id="4" name="Tijdelijke aanduiding voor inhoud 3"/>
          <p:cNvGraphicFramePr>
            <a:graphicFrameLocks noGrp="1"/>
          </p:cNvGraphicFramePr>
          <p:nvPr>
            <p:ph idx="1"/>
            <p:extLst>
              <p:ext uri="{D42A27DB-BD31-4B8C-83A1-F6EECF244321}">
                <p14:modId xmlns:p14="http://schemas.microsoft.com/office/powerpoint/2010/main" val="3012018705"/>
              </p:ext>
            </p:extLst>
          </p:nvPr>
        </p:nvGraphicFramePr>
        <p:xfrm>
          <a:off x="1619672" y="2074064"/>
          <a:ext cx="5040560" cy="3518412"/>
        </p:xfrm>
        <a:graphic>
          <a:graphicData uri="http://schemas.openxmlformats.org/drawingml/2006/table">
            <a:tbl>
              <a:tblPr/>
              <a:tblGrid>
                <a:gridCol w="5040560"/>
              </a:tblGrid>
              <a:tr h="337116">
                <a:tc>
                  <a:txBody>
                    <a:bodyPr/>
                    <a:lstStyle/>
                    <a:p>
                      <a:pPr>
                        <a:spcAft>
                          <a:spcPts val="0"/>
                        </a:spcAft>
                      </a:pPr>
                      <a:r>
                        <a:rPr lang="en-US" sz="1800" dirty="0" smtClean="0">
                          <a:effectLst/>
                          <a:latin typeface="Times New Roman"/>
                          <a:ea typeface="Times New Roman"/>
                        </a:rPr>
                        <a:t>MODULE 3: - May 2015</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b="1" dirty="0">
                          <a:effectLst/>
                          <a:latin typeface="Calibri"/>
                          <a:ea typeface="MS Mincho"/>
                          <a:cs typeface="Arial"/>
                        </a:rPr>
                        <a:t>REACH/CLP/IED Technical aspects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a:effectLst/>
                          <a:latin typeface="Calibri"/>
                          <a:ea typeface="MS Mincho"/>
                          <a:cs typeface="Arial"/>
                        </a:rPr>
                        <a:t>Exposure scenarios</a:t>
                      </a:r>
                      <a:endParaRPr lang="nl-NL" sz="18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dirty="0">
                          <a:effectLst/>
                          <a:latin typeface="Calibri"/>
                          <a:ea typeface="MS Mincho"/>
                          <a:cs typeface="Arial"/>
                        </a:rPr>
                        <a:t>PBT &amp; </a:t>
                      </a:r>
                      <a:r>
                        <a:rPr lang="en-US" sz="1800" dirty="0" err="1">
                          <a:effectLst/>
                          <a:latin typeface="Calibri"/>
                          <a:ea typeface="MS Mincho"/>
                          <a:cs typeface="Arial"/>
                        </a:rPr>
                        <a:t>vPvB</a:t>
                      </a:r>
                      <a:r>
                        <a:rPr lang="en-US" sz="1800" dirty="0">
                          <a:effectLst/>
                          <a:latin typeface="Calibri"/>
                          <a:ea typeface="MS Mincho"/>
                          <a:cs typeface="Arial"/>
                        </a:rPr>
                        <a:t> assessments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a:effectLst/>
                          <a:latin typeface="Calibri"/>
                          <a:ea typeface="MS Mincho"/>
                          <a:cs typeface="Arial"/>
                        </a:rPr>
                        <a:t>Environmental Risk Assessment</a:t>
                      </a:r>
                      <a:endParaRPr lang="nl-NL" sz="18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a:effectLst/>
                          <a:latin typeface="Calibri"/>
                          <a:ea typeface="MS Mincho"/>
                          <a:cs typeface="Arial"/>
                        </a:rPr>
                        <a:t>Human Health Risk Assessment</a:t>
                      </a:r>
                      <a:endParaRPr lang="nl-NL" sz="18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368">
                <a:tc>
                  <a:txBody>
                    <a:bodyPr/>
                    <a:lstStyle/>
                    <a:p>
                      <a:pPr>
                        <a:spcAft>
                          <a:spcPts val="0"/>
                        </a:spcAft>
                      </a:pPr>
                      <a:r>
                        <a:rPr lang="en-US" sz="1800" dirty="0">
                          <a:effectLst/>
                          <a:latin typeface="Calibri"/>
                          <a:ea typeface="MS Mincho"/>
                          <a:cs typeface="Arial"/>
                        </a:rPr>
                        <a:t>Classification of chemicals: Endpoints and testing</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a:effectLst/>
                          <a:latin typeface="Calibri"/>
                          <a:ea typeface="MS Mincho"/>
                          <a:cs typeface="Arial"/>
                        </a:rPr>
                        <a:t>REACH IT IUCLID  - application</a:t>
                      </a:r>
                      <a:endParaRPr lang="nl-NL" sz="18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a:effectLst/>
                          <a:latin typeface="Calibri"/>
                          <a:ea typeface="MS Mincho"/>
                          <a:cs typeface="Arial"/>
                        </a:rPr>
                        <a:t>REACH IED practical cases</a:t>
                      </a:r>
                      <a:endParaRPr lang="nl-NL" sz="18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16">
                <a:tc>
                  <a:txBody>
                    <a:bodyPr/>
                    <a:lstStyle/>
                    <a:p>
                      <a:pPr>
                        <a:spcAft>
                          <a:spcPts val="0"/>
                        </a:spcAft>
                      </a:pPr>
                      <a:r>
                        <a:rPr lang="en-US" sz="1800" dirty="0">
                          <a:effectLst/>
                          <a:latin typeface="Calibri"/>
                          <a:ea typeface="MS Mincho"/>
                          <a:cs typeface="Arial"/>
                        </a:rPr>
                        <a:t>Site visit 3 (IPPC/SEVESO installation)</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53428663"/>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idx="4294967295"/>
          </p:nvPr>
        </p:nvSpPr>
        <p:spPr>
          <a:xfrm>
            <a:off x="395288" y="1125538"/>
            <a:ext cx="8077200" cy="5181600"/>
          </a:xfrm>
          <a:noFill/>
          <a:ln/>
        </p:spPr>
        <p:txBody>
          <a:bodyPr/>
          <a:lstStyle/>
          <a:p>
            <a:pPr algn="l"/>
            <a:r>
              <a:rPr lang="en-US" altLang="nl-NL" sz="2400" b="1">
                <a:solidFill>
                  <a:srgbClr val="000066"/>
                </a:solidFill>
              </a:rPr>
              <a:t>  </a:t>
            </a:r>
          </a:p>
        </p:txBody>
      </p:sp>
      <p:sp>
        <p:nvSpPr>
          <p:cNvPr id="176131" name="Rectangle 3"/>
          <p:cNvSpPr>
            <a:spLocks noChangeArrowheads="1"/>
          </p:cNvSpPr>
          <p:nvPr/>
        </p:nvSpPr>
        <p:spPr bwMode="auto">
          <a:xfrm>
            <a:off x="1447800" y="533400"/>
            <a:ext cx="74676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nl-NL" sz="3200" b="1">
                <a:solidFill>
                  <a:srgbClr val="07323F"/>
                </a:solidFill>
              </a:rPr>
              <a:t/>
            </a:r>
            <a:br>
              <a:rPr lang="en-US" altLang="nl-NL" sz="3200" b="1">
                <a:solidFill>
                  <a:srgbClr val="07323F"/>
                </a:solidFill>
              </a:rPr>
            </a:br>
            <a:endParaRPr lang="en-US" altLang="nl-NL" sz="1600" b="1">
              <a:solidFill>
                <a:schemeClr val="tx1"/>
              </a:solidFill>
            </a:endParaRPr>
          </a:p>
        </p:txBody>
      </p:sp>
      <p:sp>
        <p:nvSpPr>
          <p:cNvPr id="176132" name="Rectangle 4"/>
          <p:cNvSpPr>
            <a:spLocks noChangeArrowheads="1"/>
          </p:cNvSpPr>
          <p:nvPr/>
        </p:nvSpPr>
        <p:spPr bwMode="auto">
          <a:xfrm>
            <a:off x="179388" y="337344"/>
            <a:ext cx="8474075" cy="60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ctr">
              <a:defRPr sz="4400">
                <a:solidFill>
                  <a:schemeClr val="tx2"/>
                </a:solidFill>
                <a:latin typeface="Times New Roman" pitchFamily="18" charset="0"/>
              </a:defRPr>
            </a:lvl1pPr>
            <a:lvl2pPr algn="ctr">
              <a:defRPr sz="4400">
                <a:solidFill>
                  <a:schemeClr val="tx2"/>
                </a:solidFill>
                <a:latin typeface="Times New Roman" pitchFamily="18" charset="0"/>
              </a:defRPr>
            </a:lvl2pPr>
            <a:lvl3pPr algn="ctr">
              <a:defRPr sz="4400">
                <a:solidFill>
                  <a:schemeClr val="tx2"/>
                </a:solidFill>
                <a:latin typeface="Times New Roman" pitchFamily="18" charset="0"/>
              </a:defRPr>
            </a:lvl3pPr>
            <a:lvl4pPr algn="ctr">
              <a:defRPr sz="4400">
                <a:solidFill>
                  <a:schemeClr val="tx2"/>
                </a:solidFill>
                <a:latin typeface="Times New Roman" pitchFamily="18" charset="0"/>
              </a:defRPr>
            </a:lvl4pPr>
            <a:lvl5pPr algn="ctr">
              <a:defRPr sz="4400">
                <a:solidFill>
                  <a:schemeClr val="tx2"/>
                </a:solidFill>
                <a:latin typeface="Times New Roman" pitchFamily="18" charset="0"/>
              </a:defRPr>
            </a:lvl5pPr>
            <a:lvl6pPr marL="457200" algn="ctr" eaLnBrk="0" fontAlgn="base" hangingPunct="0">
              <a:spcBef>
                <a:spcPct val="0"/>
              </a:spcBef>
              <a:spcAft>
                <a:spcPct val="0"/>
              </a:spcAft>
              <a:defRPr sz="4400">
                <a:solidFill>
                  <a:schemeClr val="tx2"/>
                </a:solidFill>
                <a:latin typeface="Times New Roman" pitchFamily="18" charset="0"/>
              </a:defRPr>
            </a:lvl6pPr>
            <a:lvl7pPr marL="914400" algn="ctr" eaLnBrk="0" fontAlgn="base" hangingPunct="0">
              <a:spcBef>
                <a:spcPct val="0"/>
              </a:spcBef>
              <a:spcAft>
                <a:spcPct val="0"/>
              </a:spcAft>
              <a:defRPr sz="4400">
                <a:solidFill>
                  <a:schemeClr val="tx2"/>
                </a:solidFill>
                <a:latin typeface="Times New Roman" pitchFamily="18" charset="0"/>
              </a:defRPr>
            </a:lvl7pPr>
            <a:lvl8pPr marL="1371600" algn="ctr" eaLnBrk="0" fontAlgn="base" hangingPunct="0">
              <a:spcBef>
                <a:spcPct val="0"/>
              </a:spcBef>
              <a:spcAft>
                <a:spcPct val="0"/>
              </a:spcAft>
              <a:defRPr sz="4400">
                <a:solidFill>
                  <a:schemeClr val="tx2"/>
                </a:solidFill>
                <a:latin typeface="Times New Roman" pitchFamily="18" charset="0"/>
              </a:defRPr>
            </a:lvl8pPr>
            <a:lvl9pPr marL="1828800" algn="ctr" eaLnBrk="0" fontAlgn="base" hangingPunct="0">
              <a:spcBef>
                <a:spcPct val="0"/>
              </a:spcBef>
              <a:spcAft>
                <a:spcPct val="0"/>
              </a:spcAft>
              <a:defRPr sz="4400">
                <a:solidFill>
                  <a:schemeClr val="tx2"/>
                </a:solidFill>
                <a:latin typeface="Times New Roman" pitchFamily="18" charset="0"/>
              </a:defRPr>
            </a:lvl9pPr>
          </a:lstStyle>
          <a:p>
            <a:r>
              <a:rPr lang="nl-NL" altLang="nl-NL" sz="3600" dirty="0" err="1"/>
              <a:t>Principles</a:t>
            </a:r>
            <a:r>
              <a:rPr lang="nl-NL" altLang="nl-NL" sz="3600" dirty="0"/>
              <a:t> of </a:t>
            </a:r>
            <a:r>
              <a:rPr lang="nl-NL" altLang="nl-NL" sz="3600" dirty="0" err="1"/>
              <a:t>Chemicals</a:t>
            </a:r>
            <a:r>
              <a:rPr lang="nl-NL" altLang="nl-NL" sz="3600" dirty="0"/>
              <a:t> Risk </a:t>
            </a:r>
            <a:r>
              <a:rPr lang="nl-NL" altLang="nl-NL" sz="3600" dirty="0" err="1"/>
              <a:t>and</a:t>
            </a:r>
            <a:r>
              <a:rPr lang="nl-NL" altLang="nl-NL" sz="3600" dirty="0"/>
              <a:t> Safety assessment</a:t>
            </a:r>
          </a:p>
        </p:txBody>
      </p:sp>
      <p:sp>
        <p:nvSpPr>
          <p:cNvPr id="176133" name="Rectangle 5"/>
          <p:cNvSpPr>
            <a:spLocks noChangeArrowheads="1"/>
          </p:cNvSpPr>
          <p:nvPr/>
        </p:nvSpPr>
        <p:spPr bwMode="auto">
          <a:xfrm>
            <a:off x="52731" y="1412875"/>
            <a:ext cx="9144000" cy="48006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0400" rIns="914400" bIns="0"/>
          <a:lstStyle>
            <a:lvl1pPr marL="342900" indent="-342900">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r>
              <a:rPr lang="nl-NL" altLang="nl-NL"/>
              <a:t>Data evaluation: hazard indentification</a:t>
            </a:r>
          </a:p>
          <a:p>
            <a:r>
              <a:rPr lang="nl-NL" altLang="nl-NL"/>
              <a:t>Exposure assessment</a:t>
            </a:r>
          </a:p>
          <a:p>
            <a:r>
              <a:rPr lang="nl-NL" altLang="nl-NL"/>
              <a:t>Effects assessment</a:t>
            </a:r>
          </a:p>
          <a:p>
            <a:r>
              <a:rPr lang="nl-NL" altLang="nl-NL"/>
              <a:t>Risk characterisation</a:t>
            </a:r>
          </a:p>
          <a:p>
            <a:pPr>
              <a:buFontTx/>
              <a:buNone/>
            </a:pPr>
            <a:endParaRPr lang="nl-NL" altLang="nl-NL"/>
          </a:p>
          <a:p>
            <a:pPr>
              <a:buFontTx/>
              <a:buNone/>
            </a:pPr>
            <a:endParaRPr lang="nl-NL" altLang="nl-NL"/>
          </a:p>
        </p:txBody>
      </p:sp>
      <p:sp>
        <p:nvSpPr>
          <p:cNvPr id="176134" name="Rectangle 6"/>
          <p:cNvSpPr>
            <a:spLocks noChangeArrowheads="1"/>
          </p:cNvSpPr>
          <p:nvPr/>
        </p:nvSpPr>
        <p:spPr bwMode="auto">
          <a:xfrm>
            <a:off x="5148263" y="6453188"/>
            <a:ext cx="1887537" cy="271462"/>
          </a:xfrm>
          <a:prstGeom prst="rect">
            <a:avLst/>
          </a:prstGeom>
          <a:solidFill>
            <a:srgbClr val="FF0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nl-NL" altLang="nl-NL" sz="1200">
                <a:solidFill>
                  <a:schemeClr val="tx1"/>
                </a:solidFill>
                <a:latin typeface="Arial" pitchFamily="34" charset="0"/>
              </a:rPr>
              <a:t>Need for limiting the risks</a:t>
            </a:r>
            <a:endParaRPr lang="nl-NL" altLang="nl-NL" sz="1200" i="1">
              <a:solidFill>
                <a:schemeClr val="tx1"/>
              </a:solidFill>
              <a:latin typeface="Arial" pitchFamily="34" charset="0"/>
            </a:endParaRPr>
          </a:p>
        </p:txBody>
      </p:sp>
      <p:grpSp>
        <p:nvGrpSpPr>
          <p:cNvPr id="176135" name="Group 7"/>
          <p:cNvGrpSpPr>
            <a:grpSpLocks/>
          </p:cNvGrpSpPr>
          <p:nvPr/>
        </p:nvGrpSpPr>
        <p:grpSpPr bwMode="auto">
          <a:xfrm>
            <a:off x="3132138" y="2997200"/>
            <a:ext cx="5851525" cy="2700338"/>
            <a:chOff x="1904" y="1971"/>
            <a:chExt cx="3348" cy="1701"/>
          </a:xfrm>
        </p:grpSpPr>
        <p:sp>
          <p:nvSpPr>
            <p:cNvPr id="176136" name="Rectangle 8"/>
            <p:cNvSpPr>
              <a:spLocks noChangeArrowheads="1"/>
            </p:cNvSpPr>
            <p:nvPr/>
          </p:nvSpPr>
          <p:spPr bwMode="auto">
            <a:xfrm>
              <a:off x="3071" y="1971"/>
              <a:ext cx="1036" cy="459"/>
            </a:xfrm>
            <a:prstGeom prst="rect">
              <a:avLst/>
            </a:prstGeom>
            <a:solidFill>
              <a:schemeClr val="hlink"/>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6137" name="Rectangle 9"/>
            <p:cNvSpPr>
              <a:spLocks noChangeArrowheads="1"/>
            </p:cNvSpPr>
            <p:nvPr/>
          </p:nvSpPr>
          <p:spPr bwMode="auto">
            <a:xfrm>
              <a:off x="3069" y="3027"/>
              <a:ext cx="1036" cy="459"/>
            </a:xfrm>
            <a:prstGeom prst="rect">
              <a:avLst/>
            </a:prstGeom>
            <a:solidFill>
              <a:schemeClr val="hlink"/>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nl-NL" sz="2400">
                <a:solidFill>
                  <a:schemeClr val="tx1"/>
                </a:solidFill>
                <a:latin typeface="Arial" pitchFamily="34" charset="0"/>
              </a:endParaRPr>
            </a:p>
          </p:txBody>
        </p:sp>
        <p:sp>
          <p:nvSpPr>
            <p:cNvPr id="176138" name="Rectangle 10"/>
            <p:cNvSpPr>
              <a:spLocks noChangeArrowheads="1"/>
            </p:cNvSpPr>
            <p:nvPr/>
          </p:nvSpPr>
          <p:spPr bwMode="auto">
            <a:xfrm>
              <a:off x="4280" y="2509"/>
              <a:ext cx="972" cy="461"/>
            </a:xfrm>
            <a:prstGeom prst="rect">
              <a:avLst/>
            </a:prstGeom>
            <a:solidFill>
              <a:schemeClr val="hlink"/>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6139" name="Rectangle 11"/>
            <p:cNvSpPr>
              <a:spLocks noChangeArrowheads="1"/>
            </p:cNvSpPr>
            <p:nvPr/>
          </p:nvSpPr>
          <p:spPr bwMode="auto">
            <a:xfrm>
              <a:off x="1904" y="2496"/>
              <a:ext cx="984" cy="453"/>
            </a:xfrm>
            <a:prstGeom prst="rect">
              <a:avLst/>
            </a:prstGeom>
            <a:solidFill>
              <a:schemeClr val="hlink"/>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6140" name="Rectangle 12"/>
            <p:cNvSpPr>
              <a:spLocks noChangeArrowheads="1"/>
            </p:cNvSpPr>
            <p:nvPr/>
          </p:nvSpPr>
          <p:spPr bwMode="auto">
            <a:xfrm>
              <a:off x="1956" y="2127"/>
              <a:ext cx="103"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endParaRPr lang="en-US" altLang="nl-NL" sz="1800" i="1">
                <a:solidFill>
                  <a:schemeClr val="bg1"/>
                </a:solidFill>
                <a:latin typeface="Arial" pitchFamily="34" charset="0"/>
              </a:endParaRPr>
            </a:p>
          </p:txBody>
        </p:sp>
        <p:sp>
          <p:nvSpPr>
            <p:cNvPr id="176141" name="Rectangle 13"/>
            <p:cNvSpPr>
              <a:spLocks noChangeArrowheads="1"/>
            </p:cNvSpPr>
            <p:nvPr/>
          </p:nvSpPr>
          <p:spPr bwMode="auto">
            <a:xfrm>
              <a:off x="4342" y="2135"/>
              <a:ext cx="103"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endParaRPr lang="en-GB" altLang="nl-NL" sz="1800" i="1">
                <a:solidFill>
                  <a:schemeClr val="bg1"/>
                </a:solidFill>
                <a:latin typeface="Arial" pitchFamily="34" charset="0"/>
              </a:endParaRPr>
            </a:p>
          </p:txBody>
        </p:sp>
        <p:sp>
          <p:nvSpPr>
            <p:cNvPr id="176142" name="Rectangle 14"/>
            <p:cNvSpPr>
              <a:spLocks noChangeArrowheads="1"/>
            </p:cNvSpPr>
            <p:nvPr/>
          </p:nvSpPr>
          <p:spPr bwMode="auto">
            <a:xfrm>
              <a:off x="3197" y="2125"/>
              <a:ext cx="86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lang="nl-NL" altLang="nl-NL" sz="1400" b="1" dirty="0">
                  <a:solidFill>
                    <a:schemeClr val="bg1"/>
                  </a:solidFill>
                  <a:latin typeface="Arial" pitchFamily="34" charset="0"/>
                </a:rPr>
                <a:t>Data </a:t>
              </a:r>
              <a:r>
                <a:rPr lang="nl-NL" altLang="nl-NL" sz="1400" b="1" dirty="0" err="1">
                  <a:solidFill>
                    <a:schemeClr val="bg1"/>
                  </a:solidFill>
                  <a:latin typeface="Arial" pitchFamily="34" charset="0"/>
                </a:rPr>
                <a:t>evaluation</a:t>
              </a:r>
              <a:endParaRPr lang="nl-NL" altLang="nl-NL" sz="1400" b="1" i="1" dirty="0">
                <a:solidFill>
                  <a:schemeClr val="bg1"/>
                </a:solidFill>
                <a:latin typeface="Arial" pitchFamily="34" charset="0"/>
              </a:endParaRPr>
            </a:p>
          </p:txBody>
        </p:sp>
        <p:sp>
          <p:nvSpPr>
            <p:cNvPr id="176143" name="Arc 15"/>
            <p:cNvSpPr>
              <a:spLocks/>
            </p:cNvSpPr>
            <p:nvPr/>
          </p:nvSpPr>
          <p:spPr bwMode="auto">
            <a:xfrm>
              <a:off x="2397" y="2202"/>
              <a:ext cx="722" cy="356"/>
            </a:xfrm>
            <a:custGeom>
              <a:avLst/>
              <a:gdLst>
                <a:gd name="G0" fmla="+- 21123 0 0"/>
                <a:gd name="G1" fmla="+- 21468 0 0"/>
                <a:gd name="G2" fmla="+- 21600 0 0"/>
                <a:gd name="T0" fmla="*/ 0 w 21123"/>
                <a:gd name="T1" fmla="*/ 16952 h 21468"/>
                <a:gd name="T2" fmla="*/ 18737 w 21123"/>
                <a:gd name="T3" fmla="*/ 0 h 21468"/>
                <a:gd name="T4" fmla="*/ 21123 w 21123"/>
                <a:gd name="T5" fmla="*/ 21468 h 21468"/>
              </a:gdLst>
              <a:ahLst/>
              <a:cxnLst>
                <a:cxn ang="0">
                  <a:pos x="T0" y="T1"/>
                </a:cxn>
                <a:cxn ang="0">
                  <a:pos x="T2" y="T3"/>
                </a:cxn>
                <a:cxn ang="0">
                  <a:pos x="T4" y="T5"/>
                </a:cxn>
              </a:cxnLst>
              <a:rect l="0" t="0" r="r" b="b"/>
              <a:pathLst>
                <a:path w="21123" h="21468" fill="none" extrusionOk="0">
                  <a:moveTo>
                    <a:pt x="0" y="16952"/>
                  </a:moveTo>
                  <a:cubicBezTo>
                    <a:pt x="1944" y="7856"/>
                    <a:pt x="9493" y="1027"/>
                    <a:pt x="18737" y="0"/>
                  </a:cubicBezTo>
                </a:path>
                <a:path w="21123" h="21468" stroke="0" extrusionOk="0">
                  <a:moveTo>
                    <a:pt x="0" y="16952"/>
                  </a:moveTo>
                  <a:cubicBezTo>
                    <a:pt x="1944" y="7856"/>
                    <a:pt x="9493" y="1027"/>
                    <a:pt x="18737" y="0"/>
                  </a:cubicBezTo>
                  <a:lnTo>
                    <a:pt x="21123" y="21468"/>
                  </a:lnTo>
                  <a:close/>
                </a:path>
              </a:pathLst>
            </a:custGeom>
            <a:noFill/>
            <a:ln w="25400" cap="rnd">
              <a:solidFill>
                <a:srgbClr val="FD0007"/>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6144" name="Arc 16"/>
            <p:cNvSpPr>
              <a:spLocks/>
            </p:cNvSpPr>
            <p:nvPr/>
          </p:nvSpPr>
          <p:spPr bwMode="auto">
            <a:xfrm>
              <a:off x="3995" y="2198"/>
              <a:ext cx="783" cy="348"/>
            </a:xfrm>
            <a:custGeom>
              <a:avLst/>
              <a:gdLst>
                <a:gd name="G0" fmla="+- 0 0 0"/>
                <a:gd name="G1" fmla="+- 21310 0 0"/>
                <a:gd name="G2" fmla="+- 21600 0 0"/>
                <a:gd name="T0" fmla="*/ 3530 w 21392"/>
                <a:gd name="T1" fmla="*/ 0 h 21310"/>
                <a:gd name="T2" fmla="*/ 21392 w 21392"/>
                <a:gd name="T3" fmla="*/ 18321 h 21310"/>
                <a:gd name="T4" fmla="*/ 0 w 21392"/>
                <a:gd name="T5" fmla="*/ 21310 h 21310"/>
              </a:gdLst>
              <a:ahLst/>
              <a:cxnLst>
                <a:cxn ang="0">
                  <a:pos x="T0" y="T1"/>
                </a:cxn>
                <a:cxn ang="0">
                  <a:pos x="T2" y="T3"/>
                </a:cxn>
                <a:cxn ang="0">
                  <a:pos x="T4" y="T5"/>
                </a:cxn>
              </a:cxnLst>
              <a:rect l="0" t="0" r="r" b="b"/>
              <a:pathLst>
                <a:path w="21392" h="21310" fill="none" extrusionOk="0">
                  <a:moveTo>
                    <a:pt x="3529" y="0"/>
                  </a:moveTo>
                  <a:cubicBezTo>
                    <a:pt x="12849" y="1544"/>
                    <a:pt x="20084" y="8965"/>
                    <a:pt x="21392" y="18320"/>
                  </a:cubicBezTo>
                </a:path>
                <a:path w="21392" h="21310" stroke="0" extrusionOk="0">
                  <a:moveTo>
                    <a:pt x="3529" y="0"/>
                  </a:moveTo>
                  <a:cubicBezTo>
                    <a:pt x="12849" y="1544"/>
                    <a:pt x="20084" y="8965"/>
                    <a:pt x="21392" y="18320"/>
                  </a:cubicBezTo>
                  <a:lnTo>
                    <a:pt x="0" y="21310"/>
                  </a:lnTo>
                  <a:close/>
                </a:path>
              </a:pathLst>
            </a:custGeom>
            <a:noFill/>
            <a:ln w="25400" cap="rnd">
              <a:solidFill>
                <a:srgbClr val="FD0007"/>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6145" name="Arc 17"/>
            <p:cNvSpPr>
              <a:spLocks/>
            </p:cNvSpPr>
            <p:nvPr/>
          </p:nvSpPr>
          <p:spPr bwMode="auto">
            <a:xfrm>
              <a:off x="2321" y="2974"/>
              <a:ext cx="759" cy="315"/>
            </a:xfrm>
            <a:custGeom>
              <a:avLst/>
              <a:gdLst>
                <a:gd name="G0" fmla="+- 21600 0 0"/>
                <a:gd name="G1" fmla="+- 1124 0 0"/>
                <a:gd name="G2" fmla="+- 21600 0 0"/>
                <a:gd name="T0" fmla="*/ 21600 w 21600"/>
                <a:gd name="T1" fmla="*/ 22724 h 22724"/>
                <a:gd name="T2" fmla="*/ 29 w 21600"/>
                <a:gd name="T3" fmla="*/ 0 h 22724"/>
                <a:gd name="T4" fmla="*/ 21600 w 21600"/>
                <a:gd name="T5" fmla="*/ 1124 h 22724"/>
              </a:gdLst>
              <a:ahLst/>
              <a:cxnLst>
                <a:cxn ang="0">
                  <a:pos x="T0" y="T1"/>
                </a:cxn>
                <a:cxn ang="0">
                  <a:pos x="T2" y="T3"/>
                </a:cxn>
                <a:cxn ang="0">
                  <a:pos x="T4" y="T5"/>
                </a:cxn>
              </a:cxnLst>
              <a:rect l="0" t="0" r="r" b="b"/>
              <a:pathLst>
                <a:path w="21600" h="22724" fill="none" extrusionOk="0">
                  <a:moveTo>
                    <a:pt x="21600" y="22724"/>
                  </a:moveTo>
                  <a:cubicBezTo>
                    <a:pt x="9670" y="22724"/>
                    <a:pt x="0" y="13053"/>
                    <a:pt x="0" y="1124"/>
                  </a:cubicBezTo>
                  <a:cubicBezTo>
                    <a:pt x="-1" y="749"/>
                    <a:pt x="9" y="374"/>
                    <a:pt x="29" y="0"/>
                  </a:cubicBezTo>
                </a:path>
                <a:path w="21600" h="22724" stroke="0" extrusionOk="0">
                  <a:moveTo>
                    <a:pt x="21600" y="22724"/>
                  </a:moveTo>
                  <a:cubicBezTo>
                    <a:pt x="9670" y="22724"/>
                    <a:pt x="0" y="13053"/>
                    <a:pt x="0" y="1124"/>
                  </a:cubicBezTo>
                  <a:cubicBezTo>
                    <a:pt x="-1" y="749"/>
                    <a:pt x="9" y="374"/>
                    <a:pt x="29" y="0"/>
                  </a:cubicBezTo>
                  <a:lnTo>
                    <a:pt x="21600" y="1124"/>
                  </a:lnTo>
                  <a:close/>
                </a:path>
              </a:pathLst>
            </a:custGeom>
            <a:noFill/>
            <a:ln w="25400" cap="rnd">
              <a:solidFill>
                <a:srgbClr val="FD0007"/>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6146" name="Arc 18"/>
            <p:cNvSpPr>
              <a:spLocks/>
            </p:cNvSpPr>
            <p:nvPr/>
          </p:nvSpPr>
          <p:spPr bwMode="auto">
            <a:xfrm>
              <a:off x="4113" y="2984"/>
              <a:ext cx="696" cy="288"/>
            </a:xfrm>
            <a:custGeom>
              <a:avLst/>
              <a:gdLst>
                <a:gd name="G0" fmla="+- 0 0 0"/>
                <a:gd name="G1" fmla="+- 1269 0 0"/>
                <a:gd name="G2" fmla="+- 21600 0 0"/>
                <a:gd name="T0" fmla="*/ 21563 w 21600"/>
                <a:gd name="T1" fmla="*/ 0 h 22869"/>
                <a:gd name="T2" fmla="*/ 0 w 21600"/>
                <a:gd name="T3" fmla="*/ 22869 h 22869"/>
                <a:gd name="T4" fmla="*/ 0 w 21600"/>
                <a:gd name="T5" fmla="*/ 1269 h 22869"/>
              </a:gdLst>
              <a:ahLst/>
              <a:cxnLst>
                <a:cxn ang="0">
                  <a:pos x="T0" y="T1"/>
                </a:cxn>
                <a:cxn ang="0">
                  <a:pos x="T2" y="T3"/>
                </a:cxn>
                <a:cxn ang="0">
                  <a:pos x="T4" y="T5"/>
                </a:cxn>
              </a:cxnLst>
              <a:rect l="0" t="0" r="r" b="b"/>
              <a:pathLst>
                <a:path w="21600" h="22869" fill="none" extrusionOk="0">
                  <a:moveTo>
                    <a:pt x="21562" y="0"/>
                  </a:moveTo>
                  <a:cubicBezTo>
                    <a:pt x="21587" y="422"/>
                    <a:pt x="21600" y="845"/>
                    <a:pt x="21600" y="1269"/>
                  </a:cubicBezTo>
                  <a:cubicBezTo>
                    <a:pt x="21600" y="13198"/>
                    <a:pt x="11929" y="22868"/>
                    <a:pt x="0" y="22869"/>
                  </a:cubicBezTo>
                </a:path>
                <a:path w="21600" h="22869" stroke="0" extrusionOk="0">
                  <a:moveTo>
                    <a:pt x="21562" y="0"/>
                  </a:moveTo>
                  <a:cubicBezTo>
                    <a:pt x="21587" y="422"/>
                    <a:pt x="21600" y="845"/>
                    <a:pt x="21600" y="1269"/>
                  </a:cubicBezTo>
                  <a:cubicBezTo>
                    <a:pt x="21600" y="13198"/>
                    <a:pt x="11929" y="22868"/>
                    <a:pt x="0" y="22869"/>
                  </a:cubicBezTo>
                  <a:lnTo>
                    <a:pt x="0" y="1269"/>
                  </a:lnTo>
                  <a:close/>
                </a:path>
              </a:pathLst>
            </a:custGeom>
            <a:noFill/>
            <a:ln w="25400" cap="rnd">
              <a:solidFill>
                <a:srgbClr val="FD0007"/>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6147" name="Text Box 19"/>
            <p:cNvSpPr txBox="1">
              <a:spLocks noChangeArrowheads="1"/>
            </p:cNvSpPr>
            <p:nvPr/>
          </p:nvSpPr>
          <p:spPr bwMode="auto">
            <a:xfrm>
              <a:off x="3163" y="3098"/>
              <a:ext cx="960"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nl-NL" altLang="nl-NL" sz="1400" b="1" dirty="0">
                  <a:solidFill>
                    <a:schemeClr val="bg1"/>
                  </a:solidFill>
                  <a:latin typeface="Arial" pitchFamily="34" charset="0"/>
                </a:rPr>
                <a:t>Risk </a:t>
              </a:r>
              <a:r>
                <a:rPr lang="nl-NL" altLang="nl-NL" sz="1400" b="1" dirty="0" err="1">
                  <a:solidFill>
                    <a:schemeClr val="bg1"/>
                  </a:solidFill>
                  <a:latin typeface="Arial" pitchFamily="34" charset="0"/>
                </a:rPr>
                <a:t>characterisation</a:t>
              </a:r>
              <a:endParaRPr lang="nl-NL" altLang="nl-NL" sz="1400" b="1" dirty="0">
                <a:solidFill>
                  <a:schemeClr val="bg1"/>
                </a:solidFill>
                <a:latin typeface="Arial" pitchFamily="34" charset="0"/>
              </a:endParaRPr>
            </a:p>
          </p:txBody>
        </p:sp>
        <p:sp>
          <p:nvSpPr>
            <p:cNvPr id="176148" name="Text Box 20"/>
            <p:cNvSpPr txBox="1">
              <a:spLocks noChangeArrowheads="1"/>
            </p:cNvSpPr>
            <p:nvPr/>
          </p:nvSpPr>
          <p:spPr bwMode="auto">
            <a:xfrm>
              <a:off x="1920" y="2624"/>
              <a:ext cx="880"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nl-NL" altLang="nl-NL" sz="1200" b="1" dirty="0" err="1">
                  <a:solidFill>
                    <a:schemeClr val="bg1"/>
                  </a:solidFill>
                  <a:latin typeface="Arial" pitchFamily="34" charset="0"/>
                </a:rPr>
                <a:t>Effects</a:t>
              </a:r>
              <a:r>
                <a:rPr lang="nl-NL" altLang="nl-NL" sz="1200" b="1" dirty="0">
                  <a:solidFill>
                    <a:schemeClr val="bg1"/>
                  </a:solidFill>
                  <a:latin typeface="Arial" pitchFamily="34" charset="0"/>
                </a:rPr>
                <a:t> assessment</a:t>
              </a:r>
            </a:p>
          </p:txBody>
        </p:sp>
        <p:sp>
          <p:nvSpPr>
            <p:cNvPr id="176149" name="Text Box 21"/>
            <p:cNvSpPr txBox="1">
              <a:spLocks noChangeArrowheads="1"/>
            </p:cNvSpPr>
            <p:nvPr/>
          </p:nvSpPr>
          <p:spPr bwMode="auto">
            <a:xfrm>
              <a:off x="4320" y="2656"/>
              <a:ext cx="88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nl-NL" altLang="nl-NL" sz="1200" b="1" dirty="0">
                  <a:solidFill>
                    <a:schemeClr val="bg1"/>
                  </a:solidFill>
                  <a:latin typeface="Arial" pitchFamily="34" charset="0"/>
                </a:rPr>
                <a:t>Exposure assessment</a:t>
              </a:r>
              <a:endParaRPr lang="nl-NL" altLang="nl-NL" sz="2400" b="1" dirty="0">
                <a:solidFill>
                  <a:schemeClr val="bg1"/>
                </a:solidFill>
                <a:latin typeface="Arial" pitchFamily="34" charset="0"/>
              </a:endParaRPr>
            </a:p>
          </p:txBody>
        </p:sp>
        <p:sp>
          <p:nvSpPr>
            <p:cNvPr id="176150" name="Line 22"/>
            <p:cNvSpPr>
              <a:spLocks noChangeShapeType="1"/>
            </p:cNvSpPr>
            <p:nvPr/>
          </p:nvSpPr>
          <p:spPr bwMode="auto">
            <a:xfrm flipH="1">
              <a:off x="3584" y="3496"/>
              <a:ext cx="0" cy="176"/>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nl-NL"/>
            </a:p>
          </p:txBody>
        </p:sp>
      </p:grpSp>
      <p:sp>
        <p:nvSpPr>
          <p:cNvPr id="176151" name="Rectangle 23"/>
          <p:cNvSpPr>
            <a:spLocks noChangeArrowheads="1"/>
          </p:cNvSpPr>
          <p:nvPr/>
        </p:nvSpPr>
        <p:spPr bwMode="auto">
          <a:xfrm>
            <a:off x="5219700" y="5734050"/>
            <a:ext cx="1828800" cy="271463"/>
          </a:xfrm>
          <a:prstGeom prst="rect">
            <a:avLst/>
          </a:prstGeom>
          <a:solidFill>
            <a:srgbClr val="FF0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nl-NL" altLang="nl-NL" sz="1200">
                <a:solidFill>
                  <a:schemeClr val="tx1"/>
                </a:solidFill>
                <a:latin typeface="Arial" pitchFamily="34" charset="0"/>
              </a:rPr>
              <a:t>Identification of risks</a:t>
            </a:r>
            <a:endParaRPr lang="nl-NL" altLang="nl-NL" sz="1200" i="1">
              <a:solidFill>
                <a:schemeClr val="tx1"/>
              </a:solidFill>
              <a:latin typeface="Arial" pitchFamily="34" charset="0"/>
            </a:endParaRPr>
          </a:p>
        </p:txBody>
      </p:sp>
      <p:sp>
        <p:nvSpPr>
          <p:cNvPr id="176152" name="Line 24"/>
          <p:cNvSpPr>
            <a:spLocks noChangeShapeType="1"/>
          </p:cNvSpPr>
          <p:nvPr/>
        </p:nvSpPr>
        <p:spPr bwMode="auto">
          <a:xfrm>
            <a:off x="6084888" y="6092825"/>
            <a:ext cx="1587" cy="2413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nl-NL"/>
          </a:p>
        </p:txBody>
      </p:sp>
    </p:spTree>
    <p:extLst>
      <p:ext uri="{BB962C8B-B14F-4D97-AF65-F5344CB8AC3E}">
        <p14:creationId xmlns:p14="http://schemas.microsoft.com/office/powerpoint/2010/main" val="406106268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541867" y="228600"/>
            <a:ext cx="7857067" cy="1047750"/>
          </a:xfrm>
          <a:noFill/>
          <a:ln/>
        </p:spPr>
        <p:txBody>
          <a:bodyPr>
            <a:normAutofit fontScale="90000"/>
          </a:bodyPr>
          <a:lstStyle/>
          <a:p>
            <a:r>
              <a:rPr lang="en-GB" altLang="nl-NL" sz="3600" dirty="0"/>
              <a:t>Basic properties</a:t>
            </a:r>
            <a:br>
              <a:rPr lang="en-GB" altLang="nl-NL" sz="3600" dirty="0"/>
            </a:br>
            <a:r>
              <a:rPr lang="en-GB" altLang="nl-NL" sz="2800" dirty="0"/>
              <a:t>Quantitative Structure-Activity Relationship: QSAR</a:t>
            </a:r>
            <a:endParaRPr lang="en-GB" altLang="nl-NL" sz="3600" dirty="0"/>
          </a:p>
        </p:txBody>
      </p:sp>
      <p:sp>
        <p:nvSpPr>
          <p:cNvPr id="63491" name="Rectangle 3"/>
          <p:cNvSpPr>
            <a:spLocks noChangeArrowheads="1"/>
          </p:cNvSpPr>
          <p:nvPr/>
        </p:nvSpPr>
        <p:spPr bwMode="auto">
          <a:xfrm>
            <a:off x="609600" y="1693864"/>
            <a:ext cx="8425384" cy="52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2800" dirty="0">
                <a:effectLst/>
                <a:latin typeface="Arial" pitchFamily="34" charset="0"/>
              </a:rPr>
              <a:t>Relating a “cheap” parameter to an “expensive” one</a:t>
            </a:r>
          </a:p>
        </p:txBody>
      </p:sp>
      <p:grpSp>
        <p:nvGrpSpPr>
          <p:cNvPr id="63492" name="Group 4"/>
          <p:cNvGrpSpPr>
            <a:grpSpLocks/>
          </p:cNvGrpSpPr>
          <p:nvPr/>
        </p:nvGrpSpPr>
        <p:grpSpPr bwMode="auto">
          <a:xfrm>
            <a:off x="1561334" y="2312989"/>
            <a:ext cx="6323200" cy="4014788"/>
            <a:chOff x="1183" y="1527"/>
            <a:chExt cx="4479" cy="2529"/>
          </a:xfrm>
        </p:grpSpPr>
        <p:sp>
          <p:nvSpPr>
            <p:cNvPr id="63493" name="Rectangle 5"/>
            <p:cNvSpPr>
              <a:spLocks noChangeArrowheads="1"/>
            </p:cNvSpPr>
            <p:nvPr/>
          </p:nvSpPr>
          <p:spPr bwMode="auto">
            <a:xfrm>
              <a:off x="1804" y="1652"/>
              <a:ext cx="3256" cy="1816"/>
            </a:xfrm>
            <a:prstGeom prst="rect">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grpSp>
          <p:nvGrpSpPr>
            <p:cNvPr id="63494" name="Group 6"/>
            <p:cNvGrpSpPr>
              <a:grpSpLocks/>
            </p:cNvGrpSpPr>
            <p:nvPr/>
          </p:nvGrpSpPr>
          <p:grpSpPr bwMode="auto">
            <a:xfrm>
              <a:off x="4305" y="2846"/>
              <a:ext cx="1357" cy="539"/>
              <a:chOff x="4305" y="2846"/>
              <a:chExt cx="1357" cy="539"/>
            </a:xfrm>
          </p:grpSpPr>
          <p:sp>
            <p:nvSpPr>
              <p:cNvPr id="63495" name="Freeform 7"/>
              <p:cNvSpPr>
                <a:spLocks/>
              </p:cNvSpPr>
              <p:nvPr/>
            </p:nvSpPr>
            <p:spPr bwMode="auto">
              <a:xfrm>
                <a:off x="4305" y="2990"/>
                <a:ext cx="217" cy="208"/>
              </a:xfrm>
              <a:custGeom>
                <a:avLst/>
                <a:gdLst>
                  <a:gd name="T0" fmla="*/ 213 w 217"/>
                  <a:gd name="T1" fmla="*/ 49 h 208"/>
                  <a:gd name="T2" fmla="*/ 204 w 217"/>
                  <a:gd name="T3" fmla="*/ 45 h 208"/>
                  <a:gd name="T4" fmla="*/ 191 w 217"/>
                  <a:gd name="T5" fmla="*/ 42 h 208"/>
                  <a:gd name="T6" fmla="*/ 175 w 217"/>
                  <a:gd name="T7" fmla="*/ 36 h 208"/>
                  <a:gd name="T8" fmla="*/ 162 w 217"/>
                  <a:gd name="T9" fmla="*/ 32 h 208"/>
                  <a:gd name="T10" fmla="*/ 154 w 217"/>
                  <a:gd name="T11" fmla="*/ 30 h 208"/>
                  <a:gd name="T12" fmla="*/ 146 w 217"/>
                  <a:gd name="T13" fmla="*/ 28 h 208"/>
                  <a:gd name="T14" fmla="*/ 138 w 217"/>
                  <a:gd name="T15" fmla="*/ 23 h 208"/>
                  <a:gd name="T16" fmla="*/ 125 w 217"/>
                  <a:gd name="T17" fmla="*/ 20 h 208"/>
                  <a:gd name="T18" fmla="*/ 110 w 217"/>
                  <a:gd name="T19" fmla="*/ 16 h 208"/>
                  <a:gd name="T20" fmla="*/ 97 w 217"/>
                  <a:gd name="T21" fmla="*/ 12 h 208"/>
                  <a:gd name="T22" fmla="*/ 81 w 217"/>
                  <a:gd name="T23" fmla="*/ 7 h 208"/>
                  <a:gd name="T24" fmla="*/ 65 w 217"/>
                  <a:gd name="T25" fmla="*/ 4 h 208"/>
                  <a:gd name="T26" fmla="*/ 49 w 217"/>
                  <a:gd name="T27" fmla="*/ 1 h 208"/>
                  <a:gd name="T28" fmla="*/ 35 w 217"/>
                  <a:gd name="T29" fmla="*/ 0 h 208"/>
                  <a:gd name="T30" fmla="*/ 23 w 217"/>
                  <a:gd name="T31" fmla="*/ 1 h 208"/>
                  <a:gd name="T32" fmla="*/ 16 w 217"/>
                  <a:gd name="T33" fmla="*/ 3 h 208"/>
                  <a:gd name="T34" fmla="*/ 9 w 217"/>
                  <a:gd name="T35" fmla="*/ 4 h 208"/>
                  <a:gd name="T36" fmla="*/ 1 w 217"/>
                  <a:gd name="T37" fmla="*/ 9 h 208"/>
                  <a:gd name="T38" fmla="*/ 0 w 217"/>
                  <a:gd name="T39" fmla="*/ 20 h 208"/>
                  <a:gd name="T40" fmla="*/ 4 w 217"/>
                  <a:gd name="T41" fmla="*/ 38 h 208"/>
                  <a:gd name="T42" fmla="*/ 10 w 217"/>
                  <a:gd name="T43" fmla="*/ 46 h 208"/>
                  <a:gd name="T44" fmla="*/ 19 w 217"/>
                  <a:gd name="T45" fmla="*/ 56 h 208"/>
                  <a:gd name="T46" fmla="*/ 29 w 217"/>
                  <a:gd name="T47" fmla="*/ 71 h 208"/>
                  <a:gd name="T48" fmla="*/ 42 w 217"/>
                  <a:gd name="T49" fmla="*/ 85 h 208"/>
                  <a:gd name="T50" fmla="*/ 51 w 217"/>
                  <a:gd name="T51" fmla="*/ 98 h 208"/>
                  <a:gd name="T52" fmla="*/ 58 w 217"/>
                  <a:gd name="T53" fmla="*/ 101 h 208"/>
                  <a:gd name="T54" fmla="*/ 57 w 217"/>
                  <a:gd name="T55" fmla="*/ 109 h 208"/>
                  <a:gd name="T56" fmla="*/ 51 w 217"/>
                  <a:gd name="T57" fmla="*/ 114 h 208"/>
                  <a:gd name="T58" fmla="*/ 49 w 217"/>
                  <a:gd name="T59" fmla="*/ 122 h 208"/>
                  <a:gd name="T60" fmla="*/ 46 w 217"/>
                  <a:gd name="T61" fmla="*/ 126 h 208"/>
                  <a:gd name="T62" fmla="*/ 42 w 217"/>
                  <a:gd name="T63" fmla="*/ 135 h 208"/>
                  <a:gd name="T64" fmla="*/ 33 w 217"/>
                  <a:gd name="T65" fmla="*/ 145 h 208"/>
                  <a:gd name="T66" fmla="*/ 25 w 217"/>
                  <a:gd name="T67" fmla="*/ 159 h 208"/>
                  <a:gd name="T68" fmla="*/ 17 w 217"/>
                  <a:gd name="T69" fmla="*/ 171 h 208"/>
                  <a:gd name="T70" fmla="*/ 14 w 217"/>
                  <a:gd name="T71" fmla="*/ 178 h 208"/>
                  <a:gd name="T72" fmla="*/ 14 w 217"/>
                  <a:gd name="T73" fmla="*/ 184 h 208"/>
                  <a:gd name="T74" fmla="*/ 17 w 217"/>
                  <a:gd name="T75" fmla="*/ 191 h 208"/>
                  <a:gd name="T76" fmla="*/ 23 w 217"/>
                  <a:gd name="T77" fmla="*/ 198 h 208"/>
                  <a:gd name="T78" fmla="*/ 30 w 217"/>
                  <a:gd name="T79" fmla="*/ 204 h 208"/>
                  <a:gd name="T80" fmla="*/ 43 w 217"/>
                  <a:gd name="T81" fmla="*/ 207 h 208"/>
                  <a:gd name="T82" fmla="*/ 59 w 217"/>
                  <a:gd name="T83" fmla="*/ 204 h 208"/>
                  <a:gd name="T84" fmla="*/ 75 w 217"/>
                  <a:gd name="T85" fmla="*/ 203 h 208"/>
                  <a:gd name="T86" fmla="*/ 88 w 217"/>
                  <a:gd name="T87" fmla="*/ 200 h 208"/>
                  <a:gd name="T88" fmla="*/ 99 w 217"/>
                  <a:gd name="T89" fmla="*/ 195 h 208"/>
                  <a:gd name="T90" fmla="*/ 110 w 217"/>
                  <a:gd name="T91" fmla="*/ 193 h 208"/>
                  <a:gd name="T92" fmla="*/ 122 w 217"/>
                  <a:gd name="T93" fmla="*/ 188 h 208"/>
                  <a:gd name="T94" fmla="*/ 130 w 217"/>
                  <a:gd name="T95" fmla="*/ 179 h 208"/>
                  <a:gd name="T96" fmla="*/ 141 w 217"/>
                  <a:gd name="T97" fmla="*/ 174 h 208"/>
                  <a:gd name="T98" fmla="*/ 151 w 217"/>
                  <a:gd name="T99" fmla="*/ 168 h 208"/>
                  <a:gd name="T100" fmla="*/ 157 w 217"/>
                  <a:gd name="T101" fmla="*/ 162 h 208"/>
                  <a:gd name="T102" fmla="*/ 161 w 217"/>
                  <a:gd name="T103" fmla="*/ 159 h 208"/>
                  <a:gd name="T104" fmla="*/ 167 w 217"/>
                  <a:gd name="T105" fmla="*/ 158 h 208"/>
                  <a:gd name="T106" fmla="*/ 174 w 217"/>
                  <a:gd name="T107" fmla="*/ 155 h 208"/>
                  <a:gd name="T108" fmla="*/ 181 w 217"/>
                  <a:gd name="T109" fmla="*/ 152 h 208"/>
                  <a:gd name="T110" fmla="*/ 190 w 217"/>
                  <a:gd name="T111" fmla="*/ 149 h 208"/>
                  <a:gd name="T112" fmla="*/ 199 w 217"/>
                  <a:gd name="T113" fmla="*/ 149 h 208"/>
                  <a:gd name="T114" fmla="*/ 206 w 217"/>
                  <a:gd name="T115" fmla="*/ 117 h 208"/>
                  <a:gd name="T116" fmla="*/ 215 w 217"/>
                  <a:gd name="T117" fmla="*/ 6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208">
                    <a:moveTo>
                      <a:pt x="216" y="49"/>
                    </a:moveTo>
                    <a:lnTo>
                      <a:pt x="215" y="49"/>
                    </a:lnTo>
                    <a:lnTo>
                      <a:pt x="213" y="49"/>
                    </a:lnTo>
                    <a:lnTo>
                      <a:pt x="212" y="48"/>
                    </a:lnTo>
                    <a:lnTo>
                      <a:pt x="209" y="46"/>
                    </a:lnTo>
                    <a:lnTo>
                      <a:pt x="204" y="45"/>
                    </a:lnTo>
                    <a:lnTo>
                      <a:pt x="200" y="43"/>
                    </a:lnTo>
                    <a:lnTo>
                      <a:pt x="196" y="42"/>
                    </a:lnTo>
                    <a:lnTo>
                      <a:pt x="191" y="42"/>
                    </a:lnTo>
                    <a:lnTo>
                      <a:pt x="186" y="39"/>
                    </a:lnTo>
                    <a:lnTo>
                      <a:pt x="181" y="38"/>
                    </a:lnTo>
                    <a:lnTo>
                      <a:pt x="175" y="36"/>
                    </a:lnTo>
                    <a:lnTo>
                      <a:pt x="171" y="35"/>
                    </a:lnTo>
                    <a:lnTo>
                      <a:pt x="167" y="33"/>
                    </a:lnTo>
                    <a:lnTo>
                      <a:pt x="162" y="32"/>
                    </a:lnTo>
                    <a:lnTo>
                      <a:pt x="158" y="30"/>
                    </a:lnTo>
                    <a:lnTo>
                      <a:pt x="155" y="30"/>
                    </a:lnTo>
                    <a:lnTo>
                      <a:pt x="154" y="30"/>
                    </a:lnTo>
                    <a:lnTo>
                      <a:pt x="151" y="29"/>
                    </a:lnTo>
                    <a:lnTo>
                      <a:pt x="149" y="29"/>
                    </a:lnTo>
                    <a:lnTo>
                      <a:pt x="146" y="28"/>
                    </a:lnTo>
                    <a:lnTo>
                      <a:pt x="144" y="26"/>
                    </a:lnTo>
                    <a:lnTo>
                      <a:pt x="141" y="25"/>
                    </a:lnTo>
                    <a:lnTo>
                      <a:pt x="138" y="23"/>
                    </a:lnTo>
                    <a:lnTo>
                      <a:pt x="133" y="23"/>
                    </a:lnTo>
                    <a:lnTo>
                      <a:pt x="129" y="22"/>
                    </a:lnTo>
                    <a:lnTo>
                      <a:pt x="125" y="20"/>
                    </a:lnTo>
                    <a:lnTo>
                      <a:pt x="122" y="19"/>
                    </a:lnTo>
                    <a:lnTo>
                      <a:pt x="116" y="17"/>
                    </a:lnTo>
                    <a:lnTo>
                      <a:pt x="110" y="16"/>
                    </a:lnTo>
                    <a:lnTo>
                      <a:pt x="107" y="14"/>
                    </a:lnTo>
                    <a:lnTo>
                      <a:pt x="101" y="13"/>
                    </a:lnTo>
                    <a:lnTo>
                      <a:pt x="97" y="12"/>
                    </a:lnTo>
                    <a:lnTo>
                      <a:pt x="91" y="10"/>
                    </a:lnTo>
                    <a:lnTo>
                      <a:pt x="86" y="9"/>
                    </a:lnTo>
                    <a:lnTo>
                      <a:pt x="81" y="7"/>
                    </a:lnTo>
                    <a:lnTo>
                      <a:pt x="75" y="6"/>
                    </a:lnTo>
                    <a:lnTo>
                      <a:pt x="71" y="4"/>
                    </a:lnTo>
                    <a:lnTo>
                      <a:pt x="65" y="4"/>
                    </a:lnTo>
                    <a:lnTo>
                      <a:pt x="59" y="3"/>
                    </a:lnTo>
                    <a:lnTo>
                      <a:pt x="55" y="3"/>
                    </a:lnTo>
                    <a:lnTo>
                      <a:pt x="49" y="1"/>
                    </a:lnTo>
                    <a:lnTo>
                      <a:pt x="45" y="1"/>
                    </a:lnTo>
                    <a:lnTo>
                      <a:pt x="41" y="0"/>
                    </a:lnTo>
                    <a:lnTo>
                      <a:pt x="35" y="0"/>
                    </a:lnTo>
                    <a:lnTo>
                      <a:pt x="30" y="0"/>
                    </a:lnTo>
                    <a:lnTo>
                      <a:pt x="26" y="0"/>
                    </a:lnTo>
                    <a:lnTo>
                      <a:pt x="23" y="1"/>
                    </a:lnTo>
                    <a:lnTo>
                      <a:pt x="19" y="1"/>
                    </a:lnTo>
                    <a:lnTo>
                      <a:pt x="17" y="3"/>
                    </a:lnTo>
                    <a:lnTo>
                      <a:pt x="16" y="3"/>
                    </a:lnTo>
                    <a:lnTo>
                      <a:pt x="14" y="3"/>
                    </a:lnTo>
                    <a:lnTo>
                      <a:pt x="10" y="3"/>
                    </a:lnTo>
                    <a:lnTo>
                      <a:pt x="9" y="4"/>
                    </a:lnTo>
                    <a:lnTo>
                      <a:pt x="6" y="4"/>
                    </a:lnTo>
                    <a:lnTo>
                      <a:pt x="4" y="6"/>
                    </a:lnTo>
                    <a:lnTo>
                      <a:pt x="1" y="9"/>
                    </a:lnTo>
                    <a:lnTo>
                      <a:pt x="0" y="12"/>
                    </a:lnTo>
                    <a:lnTo>
                      <a:pt x="0" y="16"/>
                    </a:lnTo>
                    <a:lnTo>
                      <a:pt x="0" y="20"/>
                    </a:lnTo>
                    <a:lnTo>
                      <a:pt x="0" y="23"/>
                    </a:lnTo>
                    <a:lnTo>
                      <a:pt x="1" y="30"/>
                    </a:lnTo>
                    <a:lnTo>
                      <a:pt x="4" y="38"/>
                    </a:lnTo>
                    <a:lnTo>
                      <a:pt x="9" y="43"/>
                    </a:lnTo>
                    <a:lnTo>
                      <a:pt x="10" y="45"/>
                    </a:lnTo>
                    <a:lnTo>
                      <a:pt x="10" y="46"/>
                    </a:lnTo>
                    <a:lnTo>
                      <a:pt x="13" y="49"/>
                    </a:lnTo>
                    <a:lnTo>
                      <a:pt x="16" y="52"/>
                    </a:lnTo>
                    <a:lnTo>
                      <a:pt x="19" y="56"/>
                    </a:lnTo>
                    <a:lnTo>
                      <a:pt x="22" y="61"/>
                    </a:lnTo>
                    <a:lnTo>
                      <a:pt x="25" y="65"/>
                    </a:lnTo>
                    <a:lnTo>
                      <a:pt x="29" y="71"/>
                    </a:lnTo>
                    <a:lnTo>
                      <a:pt x="33" y="77"/>
                    </a:lnTo>
                    <a:lnTo>
                      <a:pt x="38" y="81"/>
                    </a:lnTo>
                    <a:lnTo>
                      <a:pt x="42" y="85"/>
                    </a:lnTo>
                    <a:lnTo>
                      <a:pt x="45" y="91"/>
                    </a:lnTo>
                    <a:lnTo>
                      <a:pt x="49" y="94"/>
                    </a:lnTo>
                    <a:lnTo>
                      <a:pt x="51" y="98"/>
                    </a:lnTo>
                    <a:lnTo>
                      <a:pt x="55" y="100"/>
                    </a:lnTo>
                    <a:lnTo>
                      <a:pt x="57" y="101"/>
                    </a:lnTo>
                    <a:lnTo>
                      <a:pt x="58" y="101"/>
                    </a:lnTo>
                    <a:lnTo>
                      <a:pt x="58" y="103"/>
                    </a:lnTo>
                    <a:lnTo>
                      <a:pt x="59" y="106"/>
                    </a:lnTo>
                    <a:lnTo>
                      <a:pt x="57" y="109"/>
                    </a:lnTo>
                    <a:lnTo>
                      <a:pt x="55" y="109"/>
                    </a:lnTo>
                    <a:lnTo>
                      <a:pt x="52" y="111"/>
                    </a:lnTo>
                    <a:lnTo>
                      <a:pt x="51" y="114"/>
                    </a:lnTo>
                    <a:lnTo>
                      <a:pt x="51" y="117"/>
                    </a:lnTo>
                    <a:lnTo>
                      <a:pt x="49" y="119"/>
                    </a:lnTo>
                    <a:lnTo>
                      <a:pt x="49" y="122"/>
                    </a:lnTo>
                    <a:lnTo>
                      <a:pt x="48" y="123"/>
                    </a:lnTo>
                    <a:lnTo>
                      <a:pt x="46" y="124"/>
                    </a:lnTo>
                    <a:lnTo>
                      <a:pt x="46" y="126"/>
                    </a:lnTo>
                    <a:lnTo>
                      <a:pt x="45" y="127"/>
                    </a:lnTo>
                    <a:lnTo>
                      <a:pt x="43" y="132"/>
                    </a:lnTo>
                    <a:lnTo>
                      <a:pt x="42" y="135"/>
                    </a:lnTo>
                    <a:lnTo>
                      <a:pt x="39" y="138"/>
                    </a:lnTo>
                    <a:lnTo>
                      <a:pt x="36" y="142"/>
                    </a:lnTo>
                    <a:lnTo>
                      <a:pt x="33" y="145"/>
                    </a:lnTo>
                    <a:lnTo>
                      <a:pt x="30" y="151"/>
                    </a:lnTo>
                    <a:lnTo>
                      <a:pt x="26" y="153"/>
                    </a:lnTo>
                    <a:lnTo>
                      <a:pt x="25" y="159"/>
                    </a:lnTo>
                    <a:lnTo>
                      <a:pt x="22" y="162"/>
                    </a:lnTo>
                    <a:lnTo>
                      <a:pt x="19" y="168"/>
                    </a:lnTo>
                    <a:lnTo>
                      <a:pt x="17" y="171"/>
                    </a:lnTo>
                    <a:lnTo>
                      <a:pt x="16" y="174"/>
                    </a:lnTo>
                    <a:lnTo>
                      <a:pt x="14" y="177"/>
                    </a:lnTo>
                    <a:lnTo>
                      <a:pt x="14" y="178"/>
                    </a:lnTo>
                    <a:lnTo>
                      <a:pt x="14" y="179"/>
                    </a:lnTo>
                    <a:lnTo>
                      <a:pt x="14" y="182"/>
                    </a:lnTo>
                    <a:lnTo>
                      <a:pt x="14" y="184"/>
                    </a:lnTo>
                    <a:lnTo>
                      <a:pt x="16" y="187"/>
                    </a:lnTo>
                    <a:lnTo>
                      <a:pt x="17" y="188"/>
                    </a:lnTo>
                    <a:lnTo>
                      <a:pt x="17" y="191"/>
                    </a:lnTo>
                    <a:lnTo>
                      <a:pt x="19" y="194"/>
                    </a:lnTo>
                    <a:lnTo>
                      <a:pt x="22" y="195"/>
                    </a:lnTo>
                    <a:lnTo>
                      <a:pt x="23" y="198"/>
                    </a:lnTo>
                    <a:lnTo>
                      <a:pt x="25" y="201"/>
                    </a:lnTo>
                    <a:lnTo>
                      <a:pt x="28" y="203"/>
                    </a:lnTo>
                    <a:lnTo>
                      <a:pt x="30" y="204"/>
                    </a:lnTo>
                    <a:lnTo>
                      <a:pt x="35" y="206"/>
                    </a:lnTo>
                    <a:lnTo>
                      <a:pt x="39" y="207"/>
                    </a:lnTo>
                    <a:lnTo>
                      <a:pt x="43" y="207"/>
                    </a:lnTo>
                    <a:lnTo>
                      <a:pt x="49" y="206"/>
                    </a:lnTo>
                    <a:lnTo>
                      <a:pt x="55" y="204"/>
                    </a:lnTo>
                    <a:lnTo>
                      <a:pt x="59" y="204"/>
                    </a:lnTo>
                    <a:lnTo>
                      <a:pt x="65" y="204"/>
                    </a:lnTo>
                    <a:lnTo>
                      <a:pt x="70" y="203"/>
                    </a:lnTo>
                    <a:lnTo>
                      <a:pt x="75" y="203"/>
                    </a:lnTo>
                    <a:lnTo>
                      <a:pt x="80" y="201"/>
                    </a:lnTo>
                    <a:lnTo>
                      <a:pt x="83" y="201"/>
                    </a:lnTo>
                    <a:lnTo>
                      <a:pt x="88" y="200"/>
                    </a:lnTo>
                    <a:lnTo>
                      <a:pt x="91" y="198"/>
                    </a:lnTo>
                    <a:lnTo>
                      <a:pt x="96" y="197"/>
                    </a:lnTo>
                    <a:lnTo>
                      <a:pt x="99" y="195"/>
                    </a:lnTo>
                    <a:lnTo>
                      <a:pt x="103" y="195"/>
                    </a:lnTo>
                    <a:lnTo>
                      <a:pt x="107" y="194"/>
                    </a:lnTo>
                    <a:lnTo>
                      <a:pt x="110" y="193"/>
                    </a:lnTo>
                    <a:lnTo>
                      <a:pt x="115" y="191"/>
                    </a:lnTo>
                    <a:lnTo>
                      <a:pt x="117" y="188"/>
                    </a:lnTo>
                    <a:lnTo>
                      <a:pt x="122" y="188"/>
                    </a:lnTo>
                    <a:lnTo>
                      <a:pt x="125" y="185"/>
                    </a:lnTo>
                    <a:lnTo>
                      <a:pt x="129" y="182"/>
                    </a:lnTo>
                    <a:lnTo>
                      <a:pt x="130" y="179"/>
                    </a:lnTo>
                    <a:lnTo>
                      <a:pt x="135" y="178"/>
                    </a:lnTo>
                    <a:lnTo>
                      <a:pt x="139" y="175"/>
                    </a:lnTo>
                    <a:lnTo>
                      <a:pt x="141" y="174"/>
                    </a:lnTo>
                    <a:lnTo>
                      <a:pt x="145" y="171"/>
                    </a:lnTo>
                    <a:lnTo>
                      <a:pt x="148" y="169"/>
                    </a:lnTo>
                    <a:lnTo>
                      <a:pt x="151" y="168"/>
                    </a:lnTo>
                    <a:lnTo>
                      <a:pt x="154" y="166"/>
                    </a:lnTo>
                    <a:lnTo>
                      <a:pt x="155" y="164"/>
                    </a:lnTo>
                    <a:lnTo>
                      <a:pt x="157" y="162"/>
                    </a:lnTo>
                    <a:lnTo>
                      <a:pt x="158" y="161"/>
                    </a:lnTo>
                    <a:lnTo>
                      <a:pt x="159" y="159"/>
                    </a:lnTo>
                    <a:lnTo>
                      <a:pt x="161" y="159"/>
                    </a:lnTo>
                    <a:lnTo>
                      <a:pt x="162" y="159"/>
                    </a:lnTo>
                    <a:lnTo>
                      <a:pt x="164" y="159"/>
                    </a:lnTo>
                    <a:lnTo>
                      <a:pt x="167" y="158"/>
                    </a:lnTo>
                    <a:lnTo>
                      <a:pt x="168" y="156"/>
                    </a:lnTo>
                    <a:lnTo>
                      <a:pt x="173" y="156"/>
                    </a:lnTo>
                    <a:lnTo>
                      <a:pt x="174" y="155"/>
                    </a:lnTo>
                    <a:lnTo>
                      <a:pt x="177" y="153"/>
                    </a:lnTo>
                    <a:lnTo>
                      <a:pt x="180" y="153"/>
                    </a:lnTo>
                    <a:lnTo>
                      <a:pt x="181" y="152"/>
                    </a:lnTo>
                    <a:lnTo>
                      <a:pt x="184" y="152"/>
                    </a:lnTo>
                    <a:lnTo>
                      <a:pt x="187" y="151"/>
                    </a:lnTo>
                    <a:lnTo>
                      <a:pt x="190" y="149"/>
                    </a:lnTo>
                    <a:lnTo>
                      <a:pt x="193" y="149"/>
                    </a:lnTo>
                    <a:lnTo>
                      <a:pt x="196" y="149"/>
                    </a:lnTo>
                    <a:lnTo>
                      <a:pt x="199" y="149"/>
                    </a:lnTo>
                    <a:lnTo>
                      <a:pt x="199" y="145"/>
                    </a:lnTo>
                    <a:lnTo>
                      <a:pt x="202" y="133"/>
                    </a:lnTo>
                    <a:lnTo>
                      <a:pt x="206" y="117"/>
                    </a:lnTo>
                    <a:lnTo>
                      <a:pt x="209" y="98"/>
                    </a:lnTo>
                    <a:lnTo>
                      <a:pt x="212" y="81"/>
                    </a:lnTo>
                    <a:lnTo>
                      <a:pt x="215" y="65"/>
                    </a:lnTo>
                    <a:lnTo>
                      <a:pt x="216" y="54"/>
                    </a:lnTo>
                    <a:lnTo>
                      <a:pt x="216" y="49"/>
                    </a:lnTo>
                  </a:path>
                </a:pathLst>
              </a:custGeom>
              <a:solidFill>
                <a:srgbClr val="C2FF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496" name="Freeform 8"/>
              <p:cNvSpPr>
                <a:spLocks/>
              </p:cNvSpPr>
              <p:nvPr/>
            </p:nvSpPr>
            <p:spPr bwMode="auto">
              <a:xfrm>
                <a:off x="4335" y="3062"/>
                <a:ext cx="130" cy="10"/>
              </a:xfrm>
              <a:custGeom>
                <a:avLst/>
                <a:gdLst>
                  <a:gd name="T0" fmla="*/ 129 w 130"/>
                  <a:gd name="T1" fmla="*/ 9 h 10"/>
                  <a:gd name="T2" fmla="*/ 128 w 130"/>
                  <a:gd name="T3" fmla="*/ 9 h 10"/>
                  <a:gd name="T4" fmla="*/ 126 w 130"/>
                  <a:gd name="T5" fmla="*/ 9 h 10"/>
                  <a:gd name="T6" fmla="*/ 125 w 130"/>
                  <a:gd name="T7" fmla="*/ 9 h 10"/>
                  <a:gd name="T8" fmla="*/ 123 w 130"/>
                  <a:gd name="T9" fmla="*/ 9 h 10"/>
                  <a:gd name="T10" fmla="*/ 120 w 130"/>
                  <a:gd name="T11" fmla="*/ 9 h 10"/>
                  <a:gd name="T12" fmla="*/ 117 w 130"/>
                  <a:gd name="T13" fmla="*/ 9 h 10"/>
                  <a:gd name="T14" fmla="*/ 113 w 130"/>
                  <a:gd name="T15" fmla="*/ 9 h 10"/>
                  <a:gd name="T16" fmla="*/ 109 w 130"/>
                  <a:gd name="T17" fmla="*/ 9 h 10"/>
                  <a:gd name="T18" fmla="*/ 104 w 130"/>
                  <a:gd name="T19" fmla="*/ 9 h 10"/>
                  <a:gd name="T20" fmla="*/ 100 w 130"/>
                  <a:gd name="T21" fmla="*/ 9 h 10"/>
                  <a:gd name="T22" fmla="*/ 97 w 130"/>
                  <a:gd name="T23" fmla="*/ 9 h 10"/>
                  <a:gd name="T24" fmla="*/ 91 w 130"/>
                  <a:gd name="T25" fmla="*/ 9 h 10"/>
                  <a:gd name="T26" fmla="*/ 87 w 130"/>
                  <a:gd name="T27" fmla="*/ 9 h 10"/>
                  <a:gd name="T28" fmla="*/ 81 w 130"/>
                  <a:gd name="T29" fmla="*/ 9 h 10"/>
                  <a:gd name="T30" fmla="*/ 77 w 130"/>
                  <a:gd name="T31" fmla="*/ 9 h 10"/>
                  <a:gd name="T32" fmla="*/ 71 w 130"/>
                  <a:gd name="T33" fmla="*/ 9 h 10"/>
                  <a:gd name="T34" fmla="*/ 67 w 130"/>
                  <a:gd name="T35" fmla="*/ 9 h 10"/>
                  <a:gd name="T36" fmla="*/ 59 w 130"/>
                  <a:gd name="T37" fmla="*/ 9 h 10"/>
                  <a:gd name="T38" fmla="*/ 54 w 130"/>
                  <a:gd name="T39" fmla="*/ 9 h 10"/>
                  <a:gd name="T40" fmla="*/ 49 w 130"/>
                  <a:gd name="T41" fmla="*/ 8 h 10"/>
                  <a:gd name="T42" fmla="*/ 45 w 130"/>
                  <a:gd name="T43" fmla="*/ 8 h 10"/>
                  <a:gd name="T44" fmla="*/ 38 w 130"/>
                  <a:gd name="T45" fmla="*/ 8 h 10"/>
                  <a:gd name="T46" fmla="*/ 33 w 130"/>
                  <a:gd name="T47" fmla="*/ 6 h 10"/>
                  <a:gd name="T48" fmla="*/ 29 w 130"/>
                  <a:gd name="T49" fmla="*/ 6 h 10"/>
                  <a:gd name="T50" fmla="*/ 25 w 130"/>
                  <a:gd name="T51" fmla="*/ 5 h 10"/>
                  <a:gd name="T52" fmla="*/ 19 w 130"/>
                  <a:gd name="T53" fmla="*/ 5 h 10"/>
                  <a:gd name="T54" fmla="*/ 16 w 130"/>
                  <a:gd name="T55" fmla="*/ 3 h 10"/>
                  <a:gd name="T56" fmla="*/ 12 w 130"/>
                  <a:gd name="T57" fmla="*/ 2 h 10"/>
                  <a:gd name="T58" fmla="*/ 7 w 130"/>
                  <a:gd name="T59" fmla="*/ 2 h 10"/>
                  <a:gd name="T60" fmla="*/ 4 w 130"/>
                  <a:gd name="T61" fmla="*/ 2 h 10"/>
                  <a:gd name="T62" fmla="*/ 0 w 130"/>
                  <a:gd name="T6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10">
                    <a:moveTo>
                      <a:pt x="129" y="9"/>
                    </a:moveTo>
                    <a:lnTo>
                      <a:pt x="128" y="9"/>
                    </a:lnTo>
                    <a:lnTo>
                      <a:pt x="126" y="9"/>
                    </a:lnTo>
                    <a:lnTo>
                      <a:pt x="125" y="9"/>
                    </a:lnTo>
                    <a:lnTo>
                      <a:pt x="123" y="9"/>
                    </a:lnTo>
                    <a:lnTo>
                      <a:pt x="120" y="9"/>
                    </a:lnTo>
                    <a:lnTo>
                      <a:pt x="117" y="9"/>
                    </a:lnTo>
                    <a:lnTo>
                      <a:pt x="113" y="9"/>
                    </a:lnTo>
                    <a:lnTo>
                      <a:pt x="109" y="9"/>
                    </a:lnTo>
                    <a:lnTo>
                      <a:pt x="104" y="9"/>
                    </a:lnTo>
                    <a:lnTo>
                      <a:pt x="100" y="9"/>
                    </a:lnTo>
                    <a:lnTo>
                      <a:pt x="97" y="9"/>
                    </a:lnTo>
                    <a:lnTo>
                      <a:pt x="91" y="9"/>
                    </a:lnTo>
                    <a:lnTo>
                      <a:pt x="87" y="9"/>
                    </a:lnTo>
                    <a:lnTo>
                      <a:pt x="81" y="9"/>
                    </a:lnTo>
                    <a:lnTo>
                      <a:pt x="77" y="9"/>
                    </a:lnTo>
                    <a:lnTo>
                      <a:pt x="71" y="9"/>
                    </a:lnTo>
                    <a:lnTo>
                      <a:pt x="67" y="9"/>
                    </a:lnTo>
                    <a:lnTo>
                      <a:pt x="59" y="9"/>
                    </a:lnTo>
                    <a:lnTo>
                      <a:pt x="54" y="9"/>
                    </a:lnTo>
                    <a:lnTo>
                      <a:pt x="49" y="8"/>
                    </a:lnTo>
                    <a:lnTo>
                      <a:pt x="45" y="8"/>
                    </a:lnTo>
                    <a:lnTo>
                      <a:pt x="38" y="8"/>
                    </a:lnTo>
                    <a:lnTo>
                      <a:pt x="33" y="6"/>
                    </a:lnTo>
                    <a:lnTo>
                      <a:pt x="29" y="6"/>
                    </a:lnTo>
                    <a:lnTo>
                      <a:pt x="25" y="5"/>
                    </a:lnTo>
                    <a:lnTo>
                      <a:pt x="19" y="5"/>
                    </a:lnTo>
                    <a:lnTo>
                      <a:pt x="16" y="3"/>
                    </a:lnTo>
                    <a:lnTo>
                      <a:pt x="12" y="2"/>
                    </a:lnTo>
                    <a:lnTo>
                      <a:pt x="7" y="2"/>
                    </a:lnTo>
                    <a:lnTo>
                      <a:pt x="4" y="2"/>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497" name="Freeform 9"/>
              <p:cNvSpPr>
                <a:spLocks/>
              </p:cNvSpPr>
              <p:nvPr/>
            </p:nvSpPr>
            <p:spPr bwMode="auto">
              <a:xfrm>
                <a:off x="4360" y="3082"/>
                <a:ext cx="105" cy="7"/>
              </a:xfrm>
              <a:custGeom>
                <a:avLst/>
                <a:gdLst>
                  <a:gd name="T0" fmla="*/ 104 w 105"/>
                  <a:gd name="T1" fmla="*/ 0 h 7"/>
                  <a:gd name="T2" fmla="*/ 103 w 105"/>
                  <a:gd name="T3" fmla="*/ 0 h 7"/>
                  <a:gd name="T4" fmla="*/ 100 w 105"/>
                  <a:gd name="T5" fmla="*/ 0 h 7"/>
                  <a:gd name="T6" fmla="*/ 97 w 105"/>
                  <a:gd name="T7" fmla="*/ 0 h 7"/>
                  <a:gd name="T8" fmla="*/ 92 w 105"/>
                  <a:gd name="T9" fmla="*/ 0 h 7"/>
                  <a:gd name="T10" fmla="*/ 85 w 105"/>
                  <a:gd name="T11" fmla="*/ 0 h 7"/>
                  <a:gd name="T12" fmla="*/ 78 w 105"/>
                  <a:gd name="T13" fmla="*/ 0 h 7"/>
                  <a:gd name="T14" fmla="*/ 71 w 105"/>
                  <a:gd name="T15" fmla="*/ 0 h 7"/>
                  <a:gd name="T16" fmla="*/ 62 w 105"/>
                  <a:gd name="T17" fmla="*/ 0 h 7"/>
                  <a:gd name="T18" fmla="*/ 53 w 105"/>
                  <a:gd name="T19" fmla="*/ 0 h 7"/>
                  <a:gd name="T20" fmla="*/ 45 w 105"/>
                  <a:gd name="T21" fmla="*/ 2 h 7"/>
                  <a:gd name="T22" fmla="*/ 36 w 105"/>
                  <a:gd name="T23" fmla="*/ 2 h 7"/>
                  <a:gd name="T24" fmla="*/ 27 w 105"/>
                  <a:gd name="T25" fmla="*/ 2 h 7"/>
                  <a:gd name="T26" fmla="*/ 20 w 105"/>
                  <a:gd name="T27" fmla="*/ 5 h 7"/>
                  <a:gd name="T28" fmla="*/ 13 w 105"/>
                  <a:gd name="T29" fmla="*/ 5 h 7"/>
                  <a:gd name="T30" fmla="*/ 7 w 105"/>
                  <a:gd name="T31" fmla="*/ 6 h 7"/>
                  <a:gd name="T32" fmla="*/ 0 w 105"/>
                  <a:gd name="T3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7">
                    <a:moveTo>
                      <a:pt x="104" y="0"/>
                    </a:moveTo>
                    <a:lnTo>
                      <a:pt x="103" y="0"/>
                    </a:lnTo>
                    <a:lnTo>
                      <a:pt x="100" y="0"/>
                    </a:lnTo>
                    <a:lnTo>
                      <a:pt x="97" y="0"/>
                    </a:lnTo>
                    <a:lnTo>
                      <a:pt x="92" y="0"/>
                    </a:lnTo>
                    <a:lnTo>
                      <a:pt x="85" y="0"/>
                    </a:lnTo>
                    <a:lnTo>
                      <a:pt x="78" y="0"/>
                    </a:lnTo>
                    <a:lnTo>
                      <a:pt x="71" y="0"/>
                    </a:lnTo>
                    <a:lnTo>
                      <a:pt x="62" y="0"/>
                    </a:lnTo>
                    <a:lnTo>
                      <a:pt x="53" y="0"/>
                    </a:lnTo>
                    <a:lnTo>
                      <a:pt x="45" y="2"/>
                    </a:lnTo>
                    <a:lnTo>
                      <a:pt x="36" y="2"/>
                    </a:lnTo>
                    <a:lnTo>
                      <a:pt x="27" y="2"/>
                    </a:lnTo>
                    <a:lnTo>
                      <a:pt x="20" y="5"/>
                    </a:lnTo>
                    <a:lnTo>
                      <a:pt x="13" y="5"/>
                    </a:lnTo>
                    <a:lnTo>
                      <a:pt x="7" y="6"/>
                    </a:lnTo>
                    <a:lnTo>
                      <a:pt x="0" y="6"/>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498" name="Freeform 10"/>
              <p:cNvSpPr>
                <a:spLocks/>
              </p:cNvSpPr>
              <p:nvPr/>
            </p:nvSpPr>
            <p:spPr bwMode="auto">
              <a:xfrm>
                <a:off x="4324" y="3043"/>
                <a:ext cx="143" cy="19"/>
              </a:xfrm>
              <a:custGeom>
                <a:avLst/>
                <a:gdLst>
                  <a:gd name="T0" fmla="*/ 142 w 143"/>
                  <a:gd name="T1" fmla="*/ 18 h 19"/>
                  <a:gd name="T2" fmla="*/ 141 w 143"/>
                  <a:gd name="T3" fmla="*/ 18 h 19"/>
                  <a:gd name="T4" fmla="*/ 139 w 143"/>
                  <a:gd name="T5" fmla="*/ 18 h 19"/>
                  <a:gd name="T6" fmla="*/ 136 w 143"/>
                  <a:gd name="T7" fmla="*/ 18 h 19"/>
                  <a:gd name="T8" fmla="*/ 135 w 143"/>
                  <a:gd name="T9" fmla="*/ 18 h 19"/>
                  <a:gd name="T10" fmla="*/ 130 w 143"/>
                  <a:gd name="T11" fmla="*/ 18 h 19"/>
                  <a:gd name="T12" fmla="*/ 128 w 143"/>
                  <a:gd name="T13" fmla="*/ 15 h 19"/>
                  <a:gd name="T14" fmla="*/ 122 w 143"/>
                  <a:gd name="T15" fmla="*/ 15 h 19"/>
                  <a:gd name="T16" fmla="*/ 119 w 143"/>
                  <a:gd name="T17" fmla="*/ 14 h 19"/>
                  <a:gd name="T18" fmla="*/ 113 w 143"/>
                  <a:gd name="T19" fmla="*/ 14 h 19"/>
                  <a:gd name="T20" fmla="*/ 109 w 143"/>
                  <a:gd name="T21" fmla="*/ 12 h 19"/>
                  <a:gd name="T22" fmla="*/ 103 w 143"/>
                  <a:gd name="T23" fmla="*/ 12 h 19"/>
                  <a:gd name="T24" fmla="*/ 96 w 143"/>
                  <a:gd name="T25" fmla="*/ 11 h 19"/>
                  <a:gd name="T26" fmla="*/ 90 w 143"/>
                  <a:gd name="T27" fmla="*/ 11 h 19"/>
                  <a:gd name="T28" fmla="*/ 85 w 143"/>
                  <a:gd name="T29" fmla="*/ 9 h 19"/>
                  <a:gd name="T30" fmla="*/ 80 w 143"/>
                  <a:gd name="T31" fmla="*/ 9 h 19"/>
                  <a:gd name="T32" fmla="*/ 72 w 143"/>
                  <a:gd name="T33" fmla="*/ 8 h 19"/>
                  <a:gd name="T34" fmla="*/ 65 w 143"/>
                  <a:gd name="T35" fmla="*/ 6 h 19"/>
                  <a:gd name="T36" fmla="*/ 61 w 143"/>
                  <a:gd name="T37" fmla="*/ 6 h 19"/>
                  <a:gd name="T38" fmla="*/ 55 w 143"/>
                  <a:gd name="T39" fmla="*/ 5 h 19"/>
                  <a:gd name="T40" fmla="*/ 48 w 143"/>
                  <a:gd name="T41" fmla="*/ 5 h 19"/>
                  <a:gd name="T42" fmla="*/ 42 w 143"/>
                  <a:gd name="T43" fmla="*/ 3 h 19"/>
                  <a:gd name="T44" fmla="*/ 36 w 143"/>
                  <a:gd name="T45" fmla="*/ 3 h 19"/>
                  <a:gd name="T46" fmla="*/ 30 w 143"/>
                  <a:gd name="T47" fmla="*/ 2 h 19"/>
                  <a:gd name="T48" fmla="*/ 26 w 143"/>
                  <a:gd name="T49" fmla="*/ 2 h 19"/>
                  <a:gd name="T50" fmla="*/ 20 w 143"/>
                  <a:gd name="T51" fmla="*/ 0 h 19"/>
                  <a:gd name="T52" fmla="*/ 16 w 143"/>
                  <a:gd name="T53" fmla="*/ 0 h 19"/>
                  <a:gd name="T54" fmla="*/ 12 w 143"/>
                  <a:gd name="T55" fmla="*/ 0 h 19"/>
                  <a:gd name="T56" fmla="*/ 9 w 143"/>
                  <a:gd name="T57" fmla="*/ 0 h 19"/>
                  <a:gd name="T58" fmla="*/ 6 w 143"/>
                  <a:gd name="T59" fmla="*/ 0 h 19"/>
                  <a:gd name="T60" fmla="*/ 3 w 143"/>
                  <a:gd name="T61" fmla="*/ 0 h 19"/>
                  <a:gd name="T62" fmla="*/ 0 w 143"/>
                  <a:gd name="T6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9">
                    <a:moveTo>
                      <a:pt x="142" y="18"/>
                    </a:moveTo>
                    <a:lnTo>
                      <a:pt x="141" y="18"/>
                    </a:lnTo>
                    <a:lnTo>
                      <a:pt x="139" y="18"/>
                    </a:lnTo>
                    <a:lnTo>
                      <a:pt x="136" y="18"/>
                    </a:lnTo>
                    <a:lnTo>
                      <a:pt x="135" y="18"/>
                    </a:lnTo>
                    <a:lnTo>
                      <a:pt x="130" y="18"/>
                    </a:lnTo>
                    <a:lnTo>
                      <a:pt x="128" y="15"/>
                    </a:lnTo>
                    <a:lnTo>
                      <a:pt x="122" y="15"/>
                    </a:lnTo>
                    <a:lnTo>
                      <a:pt x="119" y="14"/>
                    </a:lnTo>
                    <a:lnTo>
                      <a:pt x="113" y="14"/>
                    </a:lnTo>
                    <a:lnTo>
                      <a:pt x="109" y="12"/>
                    </a:lnTo>
                    <a:lnTo>
                      <a:pt x="103" y="12"/>
                    </a:lnTo>
                    <a:lnTo>
                      <a:pt x="96" y="11"/>
                    </a:lnTo>
                    <a:lnTo>
                      <a:pt x="90" y="11"/>
                    </a:lnTo>
                    <a:lnTo>
                      <a:pt x="85" y="9"/>
                    </a:lnTo>
                    <a:lnTo>
                      <a:pt x="80" y="9"/>
                    </a:lnTo>
                    <a:lnTo>
                      <a:pt x="72" y="8"/>
                    </a:lnTo>
                    <a:lnTo>
                      <a:pt x="65" y="6"/>
                    </a:lnTo>
                    <a:lnTo>
                      <a:pt x="61" y="6"/>
                    </a:lnTo>
                    <a:lnTo>
                      <a:pt x="55" y="5"/>
                    </a:lnTo>
                    <a:lnTo>
                      <a:pt x="48" y="5"/>
                    </a:lnTo>
                    <a:lnTo>
                      <a:pt x="42" y="3"/>
                    </a:lnTo>
                    <a:lnTo>
                      <a:pt x="36" y="3"/>
                    </a:lnTo>
                    <a:lnTo>
                      <a:pt x="30" y="2"/>
                    </a:lnTo>
                    <a:lnTo>
                      <a:pt x="26" y="2"/>
                    </a:lnTo>
                    <a:lnTo>
                      <a:pt x="20" y="0"/>
                    </a:lnTo>
                    <a:lnTo>
                      <a:pt x="16" y="0"/>
                    </a:lnTo>
                    <a:lnTo>
                      <a:pt x="12" y="0"/>
                    </a:lnTo>
                    <a:lnTo>
                      <a:pt x="9" y="0"/>
                    </a:lnTo>
                    <a:lnTo>
                      <a:pt x="6" y="0"/>
                    </a:lnTo>
                    <a:lnTo>
                      <a:pt x="3"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499" name="Freeform 11"/>
              <p:cNvSpPr>
                <a:spLocks/>
              </p:cNvSpPr>
              <p:nvPr/>
            </p:nvSpPr>
            <p:spPr bwMode="auto">
              <a:xfrm>
                <a:off x="4312" y="3027"/>
                <a:ext cx="156" cy="32"/>
              </a:xfrm>
              <a:custGeom>
                <a:avLst/>
                <a:gdLst>
                  <a:gd name="T0" fmla="*/ 155 w 156"/>
                  <a:gd name="T1" fmla="*/ 31 h 32"/>
                  <a:gd name="T2" fmla="*/ 154 w 156"/>
                  <a:gd name="T3" fmla="*/ 30 h 32"/>
                  <a:gd name="T4" fmla="*/ 152 w 156"/>
                  <a:gd name="T5" fmla="*/ 30 h 32"/>
                  <a:gd name="T6" fmla="*/ 149 w 156"/>
                  <a:gd name="T7" fmla="*/ 30 h 32"/>
                  <a:gd name="T8" fmla="*/ 148 w 156"/>
                  <a:gd name="T9" fmla="*/ 30 h 32"/>
                  <a:gd name="T10" fmla="*/ 143 w 156"/>
                  <a:gd name="T11" fmla="*/ 28 h 32"/>
                  <a:gd name="T12" fmla="*/ 141 w 156"/>
                  <a:gd name="T13" fmla="*/ 28 h 32"/>
                  <a:gd name="T14" fmla="*/ 136 w 156"/>
                  <a:gd name="T15" fmla="*/ 28 h 32"/>
                  <a:gd name="T16" fmla="*/ 132 w 156"/>
                  <a:gd name="T17" fmla="*/ 27 h 32"/>
                  <a:gd name="T18" fmla="*/ 126 w 156"/>
                  <a:gd name="T19" fmla="*/ 27 h 32"/>
                  <a:gd name="T20" fmla="*/ 122 w 156"/>
                  <a:gd name="T21" fmla="*/ 25 h 32"/>
                  <a:gd name="T22" fmla="*/ 116 w 156"/>
                  <a:gd name="T23" fmla="*/ 25 h 32"/>
                  <a:gd name="T24" fmla="*/ 109 w 156"/>
                  <a:gd name="T25" fmla="*/ 24 h 32"/>
                  <a:gd name="T26" fmla="*/ 103 w 156"/>
                  <a:gd name="T27" fmla="*/ 24 h 32"/>
                  <a:gd name="T28" fmla="*/ 97 w 156"/>
                  <a:gd name="T29" fmla="*/ 22 h 32"/>
                  <a:gd name="T30" fmla="*/ 91 w 156"/>
                  <a:gd name="T31" fmla="*/ 21 h 32"/>
                  <a:gd name="T32" fmla="*/ 84 w 156"/>
                  <a:gd name="T33" fmla="*/ 19 h 32"/>
                  <a:gd name="T34" fmla="*/ 77 w 156"/>
                  <a:gd name="T35" fmla="*/ 19 h 32"/>
                  <a:gd name="T36" fmla="*/ 71 w 156"/>
                  <a:gd name="T37" fmla="*/ 18 h 32"/>
                  <a:gd name="T38" fmla="*/ 64 w 156"/>
                  <a:gd name="T39" fmla="*/ 16 h 32"/>
                  <a:gd name="T40" fmla="*/ 58 w 156"/>
                  <a:gd name="T41" fmla="*/ 15 h 32"/>
                  <a:gd name="T42" fmla="*/ 51 w 156"/>
                  <a:gd name="T43" fmla="*/ 13 h 32"/>
                  <a:gd name="T44" fmla="*/ 45 w 156"/>
                  <a:gd name="T45" fmla="*/ 12 h 32"/>
                  <a:gd name="T46" fmla="*/ 39 w 156"/>
                  <a:gd name="T47" fmla="*/ 12 h 32"/>
                  <a:gd name="T48" fmla="*/ 33 w 156"/>
                  <a:gd name="T49" fmla="*/ 9 h 32"/>
                  <a:gd name="T50" fmla="*/ 28 w 156"/>
                  <a:gd name="T51" fmla="*/ 9 h 32"/>
                  <a:gd name="T52" fmla="*/ 22 w 156"/>
                  <a:gd name="T53" fmla="*/ 7 h 32"/>
                  <a:gd name="T54" fmla="*/ 17 w 156"/>
                  <a:gd name="T55" fmla="*/ 4 h 32"/>
                  <a:gd name="T56" fmla="*/ 12 w 156"/>
                  <a:gd name="T57" fmla="*/ 4 h 32"/>
                  <a:gd name="T58" fmla="*/ 7 w 156"/>
                  <a:gd name="T59" fmla="*/ 4 h 32"/>
                  <a:gd name="T60" fmla="*/ 3 w 156"/>
                  <a:gd name="T61" fmla="*/ 1 h 32"/>
                  <a:gd name="T62" fmla="*/ 0 w 156"/>
                  <a:gd name="T6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32">
                    <a:moveTo>
                      <a:pt x="155" y="31"/>
                    </a:moveTo>
                    <a:lnTo>
                      <a:pt x="154" y="30"/>
                    </a:lnTo>
                    <a:lnTo>
                      <a:pt x="152" y="30"/>
                    </a:lnTo>
                    <a:lnTo>
                      <a:pt x="149" y="30"/>
                    </a:lnTo>
                    <a:lnTo>
                      <a:pt x="148" y="30"/>
                    </a:lnTo>
                    <a:lnTo>
                      <a:pt x="143" y="28"/>
                    </a:lnTo>
                    <a:lnTo>
                      <a:pt x="141" y="28"/>
                    </a:lnTo>
                    <a:lnTo>
                      <a:pt x="136" y="28"/>
                    </a:lnTo>
                    <a:lnTo>
                      <a:pt x="132" y="27"/>
                    </a:lnTo>
                    <a:lnTo>
                      <a:pt x="126" y="27"/>
                    </a:lnTo>
                    <a:lnTo>
                      <a:pt x="122" y="25"/>
                    </a:lnTo>
                    <a:lnTo>
                      <a:pt x="116" y="25"/>
                    </a:lnTo>
                    <a:lnTo>
                      <a:pt x="109" y="24"/>
                    </a:lnTo>
                    <a:lnTo>
                      <a:pt x="103" y="24"/>
                    </a:lnTo>
                    <a:lnTo>
                      <a:pt x="97" y="22"/>
                    </a:lnTo>
                    <a:lnTo>
                      <a:pt x="91" y="21"/>
                    </a:lnTo>
                    <a:lnTo>
                      <a:pt x="84" y="19"/>
                    </a:lnTo>
                    <a:lnTo>
                      <a:pt x="77" y="19"/>
                    </a:lnTo>
                    <a:lnTo>
                      <a:pt x="71" y="18"/>
                    </a:lnTo>
                    <a:lnTo>
                      <a:pt x="64" y="16"/>
                    </a:lnTo>
                    <a:lnTo>
                      <a:pt x="58" y="15"/>
                    </a:lnTo>
                    <a:lnTo>
                      <a:pt x="51" y="13"/>
                    </a:lnTo>
                    <a:lnTo>
                      <a:pt x="45" y="12"/>
                    </a:lnTo>
                    <a:lnTo>
                      <a:pt x="39" y="12"/>
                    </a:lnTo>
                    <a:lnTo>
                      <a:pt x="33" y="9"/>
                    </a:lnTo>
                    <a:lnTo>
                      <a:pt x="28" y="9"/>
                    </a:lnTo>
                    <a:lnTo>
                      <a:pt x="22" y="7"/>
                    </a:lnTo>
                    <a:lnTo>
                      <a:pt x="17" y="4"/>
                    </a:lnTo>
                    <a:lnTo>
                      <a:pt x="12" y="4"/>
                    </a:lnTo>
                    <a:lnTo>
                      <a:pt x="7" y="4"/>
                    </a:lnTo>
                    <a:lnTo>
                      <a:pt x="3" y="1"/>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0" name="Freeform 12"/>
              <p:cNvSpPr>
                <a:spLocks/>
              </p:cNvSpPr>
              <p:nvPr/>
            </p:nvSpPr>
            <p:spPr bwMode="auto">
              <a:xfrm>
                <a:off x="4308" y="3007"/>
                <a:ext cx="165" cy="47"/>
              </a:xfrm>
              <a:custGeom>
                <a:avLst/>
                <a:gdLst>
                  <a:gd name="T0" fmla="*/ 164 w 165"/>
                  <a:gd name="T1" fmla="*/ 46 h 47"/>
                  <a:gd name="T2" fmla="*/ 163 w 165"/>
                  <a:gd name="T3" fmla="*/ 46 h 47"/>
                  <a:gd name="T4" fmla="*/ 161 w 165"/>
                  <a:gd name="T5" fmla="*/ 46 h 47"/>
                  <a:gd name="T6" fmla="*/ 160 w 165"/>
                  <a:gd name="T7" fmla="*/ 46 h 47"/>
                  <a:gd name="T8" fmla="*/ 157 w 165"/>
                  <a:gd name="T9" fmla="*/ 45 h 47"/>
                  <a:gd name="T10" fmla="*/ 154 w 165"/>
                  <a:gd name="T11" fmla="*/ 45 h 47"/>
                  <a:gd name="T12" fmla="*/ 151 w 165"/>
                  <a:gd name="T13" fmla="*/ 43 h 47"/>
                  <a:gd name="T14" fmla="*/ 147 w 165"/>
                  <a:gd name="T15" fmla="*/ 42 h 47"/>
                  <a:gd name="T16" fmla="*/ 142 w 165"/>
                  <a:gd name="T17" fmla="*/ 40 h 47"/>
                  <a:gd name="T18" fmla="*/ 136 w 165"/>
                  <a:gd name="T19" fmla="*/ 40 h 47"/>
                  <a:gd name="T20" fmla="*/ 132 w 165"/>
                  <a:gd name="T21" fmla="*/ 39 h 47"/>
                  <a:gd name="T22" fmla="*/ 126 w 165"/>
                  <a:gd name="T23" fmla="*/ 36 h 47"/>
                  <a:gd name="T24" fmla="*/ 120 w 165"/>
                  <a:gd name="T25" fmla="*/ 36 h 47"/>
                  <a:gd name="T26" fmla="*/ 113 w 165"/>
                  <a:gd name="T27" fmla="*/ 33 h 47"/>
                  <a:gd name="T28" fmla="*/ 107 w 165"/>
                  <a:gd name="T29" fmla="*/ 32 h 47"/>
                  <a:gd name="T30" fmla="*/ 102 w 165"/>
                  <a:gd name="T31" fmla="*/ 30 h 47"/>
                  <a:gd name="T32" fmla="*/ 94 w 165"/>
                  <a:gd name="T33" fmla="*/ 29 h 47"/>
                  <a:gd name="T34" fmla="*/ 87 w 165"/>
                  <a:gd name="T35" fmla="*/ 26 h 47"/>
                  <a:gd name="T36" fmla="*/ 80 w 165"/>
                  <a:gd name="T37" fmla="*/ 24 h 47"/>
                  <a:gd name="T38" fmla="*/ 74 w 165"/>
                  <a:gd name="T39" fmla="*/ 23 h 47"/>
                  <a:gd name="T40" fmla="*/ 65 w 165"/>
                  <a:gd name="T41" fmla="*/ 20 h 47"/>
                  <a:gd name="T42" fmla="*/ 60 w 165"/>
                  <a:gd name="T43" fmla="*/ 19 h 47"/>
                  <a:gd name="T44" fmla="*/ 52 w 165"/>
                  <a:gd name="T45" fmla="*/ 17 h 47"/>
                  <a:gd name="T46" fmla="*/ 46 w 165"/>
                  <a:gd name="T47" fmla="*/ 16 h 47"/>
                  <a:gd name="T48" fmla="*/ 41 w 165"/>
                  <a:gd name="T49" fmla="*/ 13 h 47"/>
                  <a:gd name="T50" fmla="*/ 35 w 165"/>
                  <a:gd name="T51" fmla="*/ 12 h 47"/>
                  <a:gd name="T52" fmla="*/ 28 w 165"/>
                  <a:gd name="T53" fmla="*/ 9 h 47"/>
                  <a:gd name="T54" fmla="*/ 22 w 165"/>
                  <a:gd name="T55" fmla="*/ 7 h 47"/>
                  <a:gd name="T56" fmla="*/ 16 w 165"/>
                  <a:gd name="T57" fmla="*/ 6 h 47"/>
                  <a:gd name="T58" fmla="*/ 12 w 165"/>
                  <a:gd name="T59" fmla="*/ 4 h 47"/>
                  <a:gd name="T60" fmla="*/ 7 w 165"/>
                  <a:gd name="T61" fmla="*/ 3 h 47"/>
                  <a:gd name="T62" fmla="*/ 3 w 165"/>
                  <a:gd name="T63" fmla="*/ 1 h 47"/>
                  <a:gd name="T64" fmla="*/ 0 w 165"/>
                  <a:gd name="T6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47">
                    <a:moveTo>
                      <a:pt x="164" y="46"/>
                    </a:moveTo>
                    <a:lnTo>
                      <a:pt x="163" y="46"/>
                    </a:lnTo>
                    <a:lnTo>
                      <a:pt x="161" y="46"/>
                    </a:lnTo>
                    <a:lnTo>
                      <a:pt x="160" y="46"/>
                    </a:lnTo>
                    <a:lnTo>
                      <a:pt x="157" y="45"/>
                    </a:lnTo>
                    <a:lnTo>
                      <a:pt x="154" y="45"/>
                    </a:lnTo>
                    <a:lnTo>
                      <a:pt x="151" y="43"/>
                    </a:lnTo>
                    <a:lnTo>
                      <a:pt x="147" y="42"/>
                    </a:lnTo>
                    <a:lnTo>
                      <a:pt x="142" y="40"/>
                    </a:lnTo>
                    <a:lnTo>
                      <a:pt x="136" y="40"/>
                    </a:lnTo>
                    <a:lnTo>
                      <a:pt x="132" y="39"/>
                    </a:lnTo>
                    <a:lnTo>
                      <a:pt x="126" y="36"/>
                    </a:lnTo>
                    <a:lnTo>
                      <a:pt x="120" y="36"/>
                    </a:lnTo>
                    <a:lnTo>
                      <a:pt x="113" y="33"/>
                    </a:lnTo>
                    <a:lnTo>
                      <a:pt x="107" y="32"/>
                    </a:lnTo>
                    <a:lnTo>
                      <a:pt x="102" y="30"/>
                    </a:lnTo>
                    <a:lnTo>
                      <a:pt x="94" y="29"/>
                    </a:lnTo>
                    <a:lnTo>
                      <a:pt x="87" y="26"/>
                    </a:lnTo>
                    <a:lnTo>
                      <a:pt x="80" y="24"/>
                    </a:lnTo>
                    <a:lnTo>
                      <a:pt x="74" y="23"/>
                    </a:lnTo>
                    <a:lnTo>
                      <a:pt x="65" y="20"/>
                    </a:lnTo>
                    <a:lnTo>
                      <a:pt x="60" y="19"/>
                    </a:lnTo>
                    <a:lnTo>
                      <a:pt x="52" y="17"/>
                    </a:lnTo>
                    <a:lnTo>
                      <a:pt x="46" y="16"/>
                    </a:lnTo>
                    <a:lnTo>
                      <a:pt x="41" y="13"/>
                    </a:lnTo>
                    <a:lnTo>
                      <a:pt x="35" y="12"/>
                    </a:lnTo>
                    <a:lnTo>
                      <a:pt x="28" y="9"/>
                    </a:lnTo>
                    <a:lnTo>
                      <a:pt x="22" y="7"/>
                    </a:lnTo>
                    <a:lnTo>
                      <a:pt x="16" y="6"/>
                    </a:lnTo>
                    <a:lnTo>
                      <a:pt x="12" y="4"/>
                    </a:lnTo>
                    <a:lnTo>
                      <a:pt x="7" y="3"/>
                    </a:lnTo>
                    <a:lnTo>
                      <a:pt x="3" y="1"/>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1" name="Freeform 13"/>
              <p:cNvSpPr>
                <a:spLocks/>
              </p:cNvSpPr>
              <p:nvPr/>
            </p:nvSpPr>
            <p:spPr bwMode="auto">
              <a:xfrm>
                <a:off x="4308" y="3003"/>
                <a:ext cx="168" cy="46"/>
              </a:xfrm>
              <a:custGeom>
                <a:avLst/>
                <a:gdLst>
                  <a:gd name="T0" fmla="*/ 167 w 168"/>
                  <a:gd name="T1" fmla="*/ 45 h 46"/>
                  <a:gd name="T2" fmla="*/ 166 w 168"/>
                  <a:gd name="T3" fmla="*/ 45 h 46"/>
                  <a:gd name="T4" fmla="*/ 163 w 168"/>
                  <a:gd name="T5" fmla="*/ 44 h 46"/>
                  <a:gd name="T6" fmla="*/ 160 w 168"/>
                  <a:gd name="T7" fmla="*/ 44 h 46"/>
                  <a:gd name="T8" fmla="*/ 155 w 168"/>
                  <a:gd name="T9" fmla="*/ 42 h 46"/>
                  <a:gd name="T10" fmla="*/ 152 w 168"/>
                  <a:gd name="T11" fmla="*/ 41 h 46"/>
                  <a:gd name="T12" fmla="*/ 146 w 168"/>
                  <a:gd name="T13" fmla="*/ 39 h 46"/>
                  <a:gd name="T14" fmla="*/ 142 w 168"/>
                  <a:gd name="T15" fmla="*/ 36 h 46"/>
                  <a:gd name="T16" fmla="*/ 138 w 168"/>
                  <a:gd name="T17" fmla="*/ 36 h 46"/>
                  <a:gd name="T18" fmla="*/ 130 w 168"/>
                  <a:gd name="T19" fmla="*/ 33 h 46"/>
                  <a:gd name="T20" fmla="*/ 126 w 168"/>
                  <a:gd name="T21" fmla="*/ 32 h 46"/>
                  <a:gd name="T22" fmla="*/ 120 w 168"/>
                  <a:gd name="T23" fmla="*/ 29 h 46"/>
                  <a:gd name="T24" fmla="*/ 113 w 168"/>
                  <a:gd name="T25" fmla="*/ 28 h 46"/>
                  <a:gd name="T26" fmla="*/ 105 w 168"/>
                  <a:gd name="T27" fmla="*/ 25 h 46"/>
                  <a:gd name="T28" fmla="*/ 98 w 168"/>
                  <a:gd name="T29" fmla="*/ 23 h 46"/>
                  <a:gd name="T30" fmla="*/ 91 w 168"/>
                  <a:gd name="T31" fmla="*/ 22 h 46"/>
                  <a:gd name="T32" fmla="*/ 84 w 168"/>
                  <a:gd name="T33" fmla="*/ 19 h 46"/>
                  <a:gd name="T34" fmla="*/ 78 w 168"/>
                  <a:gd name="T35" fmla="*/ 17 h 46"/>
                  <a:gd name="T36" fmla="*/ 70 w 168"/>
                  <a:gd name="T37" fmla="*/ 15 h 46"/>
                  <a:gd name="T38" fmla="*/ 63 w 168"/>
                  <a:gd name="T39" fmla="*/ 13 h 46"/>
                  <a:gd name="T40" fmla="*/ 56 w 168"/>
                  <a:gd name="T41" fmla="*/ 10 h 46"/>
                  <a:gd name="T42" fmla="*/ 48 w 168"/>
                  <a:gd name="T43" fmla="*/ 10 h 46"/>
                  <a:gd name="T44" fmla="*/ 42 w 168"/>
                  <a:gd name="T45" fmla="*/ 9 h 46"/>
                  <a:gd name="T46" fmla="*/ 37 w 168"/>
                  <a:gd name="T47" fmla="*/ 7 h 46"/>
                  <a:gd name="T48" fmla="*/ 29 w 168"/>
                  <a:gd name="T49" fmla="*/ 4 h 46"/>
                  <a:gd name="T50" fmla="*/ 23 w 168"/>
                  <a:gd name="T51" fmla="*/ 4 h 46"/>
                  <a:gd name="T52" fmla="*/ 19 w 168"/>
                  <a:gd name="T53" fmla="*/ 3 h 46"/>
                  <a:gd name="T54" fmla="*/ 13 w 168"/>
                  <a:gd name="T55" fmla="*/ 3 h 46"/>
                  <a:gd name="T56" fmla="*/ 7 w 168"/>
                  <a:gd name="T57" fmla="*/ 1 h 46"/>
                  <a:gd name="T58" fmla="*/ 3 w 168"/>
                  <a:gd name="T59" fmla="*/ 0 h 46"/>
                  <a:gd name="T60" fmla="*/ 0 w 168"/>
                  <a:gd name="T6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8" h="46">
                    <a:moveTo>
                      <a:pt x="167" y="45"/>
                    </a:moveTo>
                    <a:lnTo>
                      <a:pt x="166" y="45"/>
                    </a:lnTo>
                    <a:lnTo>
                      <a:pt x="163" y="44"/>
                    </a:lnTo>
                    <a:lnTo>
                      <a:pt x="160" y="44"/>
                    </a:lnTo>
                    <a:lnTo>
                      <a:pt x="155" y="42"/>
                    </a:lnTo>
                    <a:lnTo>
                      <a:pt x="152" y="41"/>
                    </a:lnTo>
                    <a:lnTo>
                      <a:pt x="146" y="39"/>
                    </a:lnTo>
                    <a:lnTo>
                      <a:pt x="142" y="36"/>
                    </a:lnTo>
                    <a:lnTo>
                      <a:pt x="138" y="36"/>
                    </a:lnTo>
                    <a:lnTo>
                      <a:pt x="130" y="33"/>
                    </a:lnTo>
                    <a:lnTo>
                      <a:pt x="126" y="32"/>
                    </a:lnTo>
                    <a:lnTo>
                      <a:pt x="120" y="29"/>
                    </a:lnTo>
                    <a:lnTo>
                      <a:pt x="113" y="28"/>
                    </a:lnTo>
                    <a:lnTo>
                      <a:pt x="105" y="25"/>
                    </a:lnTo>
                    <a:lnTo>
                      <a:pt x="98" y="23"/>
                    </a:lnTo>
                    <a:lnTo>
                      <a:pt x="91" y="22"/>
                    </a:lnTo>
                    <a:lnTo>
                      <a:pt x="84" y="19"/>
                    </a:lnTo>
                    <a:lnTo>
                      <a:pt x="78" y="17"/>
                    </a:lnTo>
                    <a:lnTo>
                      <a:pt x="70" y="15"/>
                    </a:lnTo>
                    <a:lnTo>
                      <a:pt x="63" y="13"/>
                    </a:lnTo>
                    <a:lnTo>
                      <a:pt x="56" y="10"/>
                    </a:lnTo>
                    <a:lnTo>
                      <a:pt x="48" y="10"/>
                    </a:lnTo>
                    <a:lnTo>
                      <a:pt x="42" y="9"/>
                    </a:lnTo>
                    <a:lnTo>
                      <a:pt x="37" y="7"/>
                    </a:lnTo>
                    <a:lnTo>
                      <a:pt x="29" y="4"/>
                    </a:lnTo>
                    <a:lnTo>
                      <a:pt x="23" y="4"/>
                    </a:lnTo>
                    <a:lnTo>
                      <a:pt x="19" y="3"/>
                    </a:lnTo>
                    <a:lnTo>
                      <a:pt x="13" y="3"/>
                    </a:lnTo>
                    <a:lnTo>
                      <a:pt x="7" y="1"/>
                    </a:lnTo>
                    <a:lnTo>
                      <a:pt x="3"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2" name="Freeform 14"/>
              <p:cNvSpPr>
                <a:spLocks/>
              </p:cNvSpPr>
              <p:nvPr/>
            </p:nvSpPr>
            <p:spPr bwMode="auto">
              <a:xfrm>
                <a:off x="4319" y="2992"/>
                <a:ext cx="161" cy="54"/>
              </a:xfrm>
              <a:custGeom>
                <a:avLst/>
                <a:gdLst>
                  <a:gd name="T0" fmla="*/ 160 w 161"/>
                  <a:gd name="T1" fmla="*/ 53 h 54"/>
                  <a:gd name="T2" fmla="*/ 159 w 161"/>
                  <a:gd name="T3" fmla="*/ 52 h 54"/>
                  <a:gd name="T4" fmla="*/ 156 w 161"/>
                  <a:gd name="T5" fmla="*/ 52 h 54"/>
                  <a:gd name="T6" fmla="*/ 150 w 161"/>
                  <a:gd name="T7" fmla="*/ 50 h 54"/>
                  <a:gd name="T8" fmla="*/ 144 w 161"/>
                  <a:gd name="T9" fmla="*/ 47 h 54"/>
                  <a:gd name="T10" fmla="*/ 137 w 161"/>
                  <a:gd name="T11" fmla="*/ 46 h 54"/>
                  <a:gd name="T12" fmla="*/ 128 w 161"/>
                  <a:gd name="T13" fmla="*/ 43 h 54"/>
                  <a:gd name="T14" fmla="*/ 118 w 161"/>
                  <a:gd name="T15" fmla="*/ 40 h 54"/>
                  <a:gd name="T16" fmla="*/ 109 w 161"/>
                  <a:gd name="T17" fmla="*/ 35 h 54"/>
                  <a:gd name="T18" fmla="*/ 99 w 161"/>
                  <a:gd name="T19" fmla="*/ 32 h 54"/>
                  <a:gd name="T20" fmla="*/ 89 w 161"/>
                  <a:gd name="T21" fmla="*/ 29 h 54"/>
                  <a:gd name="T22" fmla="*/ 79 w 161"/>
                  <a:gd name="T23" fmla="*/ 27 h 54"/>
                  <a:gd name="T24" fmla="*/ 70 w 161"/>
                  <a:gd name="T25" fmla="*/ 24 h 54"/>
                  <a:gd name="T26" fmla="*/ 61 w 161"/>
                  <a:gd name="T27" fmla="*/ 21 h 54"/>
                  <a:gd name="T28" fmla="*/ 54 w 161"/>
                  <a:gd name="T29" fmla="*/ 19 h 54"/>
                  <a:gd name="T30" fmla="*/ 49 w 161"/>
                  <a:gd name="T31" fmla="*/ 18 h 54"/>
                  <a:gd name="T32" fmla="*/ 45 w 161"/>
                  <a:gd name="T33" fmla="*/ 18 h 54"/>
                  <a:gd name="T34" fmla="*/ 42 w 161"/>
                  <a:gd name="T35" fmla="*/ 16 h 54"/>
                  <a:gd name="T36" fmla="*/ 39 w 161"/>
                  <a:gd name="T37" fmla="*/ 15 h 54"/>
                  <a:gd name="T38" fmla="*/ 36 w 161"/>
                  <a:gd name="T39" fmla="*/ 15 h 54"/>
                  <a:gd name="T40" fmla="*/ 33 w 161"/>
                  <a:gd name="T41" fmla="*/ 13 h 54"/>
                  <a:gd name="T42" fmla="*/ 29 w 161"/>
                  <a:gd name="T43" fmla="*/ 13 h 54"/>
                  <a:gd name="T44" fmla="*/ 28 w 161"/>
                  <a:gd name="T45" fmla="*/ 10 h 54"/>
                  <a:gd name="T46" fmla="*/ 23 w 161"/>
                  <a:gd name="T47" fmla="*/ 10 h 54"/>
                  <a:gd name="T48" fmla="*/ 20 w 161"/>
                  <a:gd name="T49" fmla="*/ 10 h 54"/>
                  <a:gd name="T50" fmla="*/ 16 w 161"/>
                  <a:gd name="T51" fmla="*/ 7 h 54"/>
                  <a:gd name="T52" fmla="*/ 13 w 161"/>
                  <a:gd name="T53" fmla="*/ 6 h 54"/>
                  <a:gd name="T54" fmla="*/ 10 w 161"/>
                  <a:gd name="T55" fmla="*/ 6 h 54"/>
                  <a:gd name="T56" fmla="*/ 9 w 161"/>
                  <a:gd name="T57" fmla="*/ 4 h 54"/>
                  <a:gd name="T58" fmla="*/ 7 w 161"/>
                  <a:gd name="T59" fmla="*/ 3 h 54"/>
                  <a:gd name="T60" fmla="*/ 4 w 161"/>
                  <a:gd name="T61" fmla="*/ 1 h 54"/>
                  <a:gd name="T62" fmla="*/ 3 w 161"/>
                  <a:gd name="T63" fmla="*/ 1 h 54"/>
                  <a:gd name="T64" fmla="*/ 0 w 161"/>
                  <a:gd name="T6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54">
                    <a:moveTo>
                      <a:pt x="160" y="53"/>
                    </a:moveTo>
                    <a:lnTo>
                      <a:pt x="159" y="52"/>
                    </a:lnTo>
                    <a:lnTo>
                      <a:pt x="156" y="52"/>
                    </a:lnTo>
                    <a:lnTo>
                      <a:pt x="150" y="50"/>
                    </a:lnTo>
                    <a:lnTo>
                      <a:pt x="144" y="47"/>
                    </a:lnTo>
                    <a:lnTo>
                      <a:pt x="137" y="46"/>
                    </a:lnTo>
                    <a:lnTo>
                      <a:pt x="128" y="43"/>
                    </a:lnTo>
                    <a:lnTo>
                      <a:pt x="118" y="40"/>
                    </a:lnTo>
                    <a:lnTo>
                      <a:pt x="109" y="35"/>
                    </a:lnTo>
                    <a:lnTo>
                      <a:pt x="99" y="32"/>
                    </a:lnTo>
                    <a:lnTo>
                      <a:pt x="89" y="29"/>
                    </a:lnTo>
                    <a:lnTo>
                      <a:pt x="79" y="27"/>
                    </a:lnTo>
                    <a:lnTo>
                      <a:pt x="70" y="24"/>
                    </a:lnTo>
                    <a:lnTo>
                      <a:pt x="61" y="21"/>
                    </a:lnTo>
                    <a:lnTo>
                      <a:pt x="54" y="19"/>
                    </a:lnTo>
                    <a:lnTo>
                      <a:pt x="49" y="18"/>
                    </a:lnTo>
                    <a:lnTo>
                      <a:pt x="45" y="18"/>
                    </a:lnTo>
                    <a:lnTo>
                      <a:pt x="42" y="16"/>
                    </a:lnTo>
                    <a:lnTo>
                      <a:pt x="39" y="15"/>
                    </a:lnTo>
                    <a:lnTo>
                      <a:pt x="36" y="15"/>
                    </a:lnTo>
                    <a:lnTo>
                      <a:pt x="33" y="13"/>
                    </a:lnTo>
                    <a:lnTo>
                      <a:pt x="29" y="13"/>
                    </a:lnTo>
                    <a:lnTo>
                      <a:pt x="28" y="10"/>
                    </a:lnTo>
                    <a:lnTo>
                      <a:pt x="23" y="10"/>
                    </a:lnTo>
                    <a:lnTo>
                      <a:pt x="20" y="10"/>
                    </a:lnTo>
                    <a:lnTo>
                      <a:pt x="16" y="7"/>
                    </a:lnTo>
                    <a:lnTo>
                      <a:pt x="13" y="6"/>
                    </a:lnTo>
                    <a:lnTo>
                      <a:pt x="10" y="6"/>
                    </a:lnTo>
                    <a:lnTo>
                      <a:pt x="9" y="4"/>
                    </a:lnTo>
                    <a:lnTo>
                      <a:pt x="7" y="3"/>
                    </a:lnTo>
                    <a:lnTo>
                      <a:pt x="4" y="1"/>
                    </a:lnTo>
                    <a:lnTo>
                      <a:pt x="3" y="1"/>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3" name="Freeform 15"/>
              <p:cNvSpPr>
                <a:spLocks/>
              </p:cNvSpPr>
              <p:nvPr/>
            </p:nvSpPr>
            <p:spPr bwMode="auto">
              <a:xfrm>
                <a:off x="4308" y="3013"/>
                <a:ext cx="162" cy="41"/>
              </a:xfrm>
              <a:custGeom>
                <a:avLst/>
                <a:gdLst>
                  <a:gd name="T0" fmla="*/ 161 w 162"/>
                  <a:gd name="T1" fmla="*/ 40 h 41"/>
                  <a:gd name="T2" fmla="*/ 160 w 162"/>
                  <a:gd name="T3" fmla="*/ 40 h 41"/>
                  <a:gd name="T4" fmla="*/ 157 w 162"/>
                  <a:gd name="T5" fmla="*/ 40 h 41"/>
                  <a:gd name="T6" fmla="*/ 154 w 162"/>
                  <a:gd name="T7" fmla="*/ 39 h 41"/>
                  <a:gd name="T8" fmla="*/ 151 w 162"/>
                  <a:gd name="T9" fmla="*/ 39 h 41"/>
                  <a:gd name="T10" fmla="*/ 145 w 162"/>
                  <a:gd name="T11" fmla="*/ 37 h 41"/>
                  <a:gd name="T12" fmla="*/ 139 w 162"/>
                  <a:gd name="T13" fmla="*/ 36 h 41"/>
                  <a:gd name="T14" fmla="*/ 135 w 162"/>
                  <a:gd name="T15" fmla="*/ 34 h 41"/>
                  <a:gd name="T16" fmla="*/ 129 w 162"/>
                  <a:gd name="T17" fmla="*/ 33 h 41"/>
                  <a:gd name="T18" fmla="*/ 125 w 162"/>
                  <a:gd name="T19" fmla="*/ 31 h 41"/>
                  <a:gd name="T20" fmla="*/ 119 w 162"/>
                  <a:gd name="T21" fmla="*/ 30 h 41"/>
                  <a:gd name="T22" fmla="*/ 113 w 162"/>
                  <a:gd name="T23" fmla="*/ 29 h 41"/>
                  <a:gd name="T24" fmla="*/ 109 w 162"/>
                  <a:gd name="T25" fmla="*/ 27 h 41"/>
                  <a:gd name="T26" fmla="*/ 104 w 162"/>
                  <a:gd name="T27" fmla="*/ 26 h 41"/>
                  <a:gd name="T28" fmla="*/ 102 w 162"/>
                  <a:gd name="T29" fmla="*/ 26 h 41"/>
                  <a:gd name="T30" fmla="*/ 99 w 162"/>
                  <a:gd name="T31" fmla="*/ 26 h 41"/>
                  <a:gd name="T32" fmla="*/ 96 w 162"/>
                  <a:gd name="T33" fmla="*/ 24 h 41"/>
                  <a:gd name="T34" fmla="*/ 90 w 162"/>
                  <a:gd name="T35" fmla="*/ 23 h 41"/>
                  <a:gd name="T36" fmla="*/ 83 w 162"/>
                  <a:gd name="T37" fmla="*/ 21 h 41"/>
                  <a:gd name="T38" fmla="*/ 75 w 162"/>
                  <a:gd name="T39" fmla="*/ 19 h 41"/>
                  <a:gd name="T40" fmla="*/ 68 w 162"/>
                  <a:gd name="T41" fmla="*/ 19 h 41"/>
                  <a:gd name="T42" fmla="*/ 59 w 162"/>
                  <a:gd name="T43" fmla="*/ 16 h 41"/>
                  <a:gd name="T44" fmla="*/ 51 w 162"/>
                  <a:gd name="T45" fmla="*/ 14 h 41"/>
                  <a:gd name="T46" fmla="*/ 42 w 162"/>
                  <a:gd name="T47" fmla="*/ 11 h 41"/>
                  <a:gd name="T48" fmla="*/ 35 w 162"/>
                  <a:gd name="T49" fmla="*/ 9 h 41"/>
                  <a:gd name="T50" fmla="*/ 26 w 162"/>
                  <a:gd name="T51" fmla="*/ 7 h 41"/>
                  <a:gd name="T52" fmla="*/ 20 w 162"/>
                  <a:gd name="T53" fmla="*/ 6 h 41"/>
                  <a:gd name="T54" fmla="*/ 13 w 162"/>
                  <a:gd name="T55" fmla="*/ 3 h 41"/>
                  <a:gd name="T56" fmla="*/ 7 w 162"/>
                  <a:gd name="T57" fmla="*/ 1 h 41"/>
                  <a:gd name="T58" fmla="*/ 3 w 162"/>
                  <a:gd name="T59" fmla="*/ 0 h 41"/>
                  <a:gd name="T60" fmla="*/ 1 w 162"/>
                  <a:gd name="T61" fmla="*/ 0 h 41"/>
                  <a:gd name="T62" fmla="*/ 0 w 162"/>
                  <a:gd name="T6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 h="41">
                    <a:moveTo>
                      <a:pt x="161" y="40"/>
                    </a:moveTo>
                    <a:lnTo>
                      <a:pt x="160" y="40"/>
                    </a:lnTo>
                    <a:lnTo>
                      <a:pt x="157" y="40"/>
                    </a:lnTo>
                    <a:lnTo>
                      <a:pt x="154" y="39"/>
                    </a:lnTo>
                    <a:lnTo>
                      <a:pt x="151" y="39"/>
                    </a:lnTo>
                    <a:lnTo>
                      <a:pt x="145" y="37"/>
                    </a:lnTo>
                    <a:lnTo>
                      <a:pt x="139" y="36"/>
                    </a:lnTo>
                    <a:lnTo>
                      <a:pt x="135" y="34"/>
                    </a:lnTo>
                    <a:lnTo>
                      <a:pt x="129" y="33"/>
                    </a:lnTo>
                    <a:lnTo>
                      <a:pt x="125" y="31"/>
                    </a:lnTo>
                    <a:lnTo>
                      <a:pt x="119" y="30"/>
                    </a:lnTo>
                    <a:lnTo>
                      <a:pt x="113" y="29"/>
                    </a:lnTo>
                    <a:lnTo>
                      <a:pt x="109" y="27"/>
                    </a:lnTo>
                    <a:lnTo>
                      <a:pt x="104" y="26"/>
                    </a:lnTo>
                    <a:lnTo>
                      <a:pt x="102" y="26"/>
                    </a:lnTo>
                    <a:lnTo>
                      <a:pt x="99" y="26"/>
                    </a:lnTo>
                    <a:lnTo>
                      <a:pt x="96" y="24"/>
                    </a:lnTo>
                    <a:lnTo>
                      <a:pt x="90" y="23"/>
                    </a:lnTo>
                    <a:lnTo>
                      <a:pt x="83" y="21"/>
                    </a:lnTo>
                    <a:lnTo>
                      <a:pt x="75" y="19"/>
                    </a:lnTo>
                    <a:lnTo>
                      <a:pt x="68" y="19"/>
                    </a:lnTo>
                    <a:lnTo>
                      <a:pt x="59" y="16"/>
                    </a:lnTo>
                    <a:lnTo>
                      <a:pt x="51" y="14"/>
                    </a:lnTo>
                    <a:lnTo>
                      <a:pt x="42" y="11"/>
                    </a:lnTo>
                    <a:lnTo>
                      <a:pt x="35" y="9"/>
                    </a:lnTo>
                    <a:lnTo>
                      <a:pt x="26" y="7"/>
                    </a:lnTo>
                    <a:lnTo>
                      <a:pt x="20" y="6"/>
                    </a:lnTo>
                    <a:lnTo>
                      <a:pt x="13" y="3"/>
                    </a:lnTo>
                    <a:lnTo>
                      <a:pt x="7" y="1"/>
                    </a:lnTo>
                    <a:lnTo>
                      <a:pt x="3" y="0"/>
                    </a:lnTo>
                    <a:lnTo>
                      <a:pt x="1"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4" name="Freeform 16"/>
              <p:cNvSpPr>
                <a:spLocks/>
              </p:cNvSpPr>
              <p:nvPr/>
            </p:nvSpPr>
            <p:spPr bwMode="auto">
              <a:xfrm>
                <a:off x="4318" y="3036"/>
                <a:ext cx="150" cy="26"/>
              </a:xfrm>
              <a:custGeom>
                <a:avLst/>
                <a:gdLst>
                  <a:gd name="T0" fmla="*/ 149 w 150"/>
                  <a:gd name="T1" fmla="*/ 25 h 26"/>
                  <a:gd name="T2" fmla="*/ 148 w 150"/>
                  <a:gd name="T3" fmla="*/ 25 h 26"/>
                  <a:gd name="T4" fmla="*/ 146 w 150"/>
                  <a:gd name="T5" fmla="*/ 24 h 26"/>
                  <a:gd name="T6" fmla="*/ 143 w 150"/>
                  <a:gd name="T7" fmla="*/ 22 h 26"/>
                  <a:gd name="T8" fmla="*/ 140 w 150"/>
                  <a:gd name="T9" fmla="*/ 22 h 26"/>
                  <a:gd name="T10" fmla="*/ 137 w 150"/>
                  <a:gd name="T11" fmla="*/ 21 h 26"/>
                  <a:gd name="T12" fmla="*/ 133 w 150"/>
                  <a:gd name="T13" fmla="*/ 21 h 26"/>
                  <a:gd name="T14" fmla="*/ 127 w 150"/>
                  <a:gd name="T15" fmla="*/ 21 h 26"/>
                  <a:gd name="T16" fmla="*/ 123 w 150"/>
                  <a:gd name="T17" fmla="*/ 19 h 26"/>
                  <a:gd name="T18" fmla="*/ 117 w 150"/>
                  <a:gd name="T19" fmla="*/ 19 h 26"/>
                  <a:gd name="T20" fmla="*/ 113 w 150"/>
                  <a:gd name="T21" fmla="*/ 18 h 26"/>
                  <a:gd name="T22" fmla="*/ 107 w 150"/>
                  <a:gd name="T23" fmla="*/ 16 h 26"/>
                  <a:gd name="T24" fmla="*/ 101 w 150"/>
                  <a:gd name="T25" fmla="*/ 16 h 26"/>
                  <a:gd name="T26" fmla="*/ 94 w 150"/>
                  <a:gd name="T27" fmla="*/ 15 h 26"/>
                  <a:gd name="T28" fmla="*/ 87 w 150"/>
                  <a:gd name="T29" fmla="*/ 13 h 26"/>
                  <a:gd name="T30" fmla="*/ 81 w 150"/>
                  <a:gd name="T31" fmla="*/ 13 h 26"/>
                  <a:gd name="T32" fmla="*/ 75 w 150"/>
                  <a:gd name="T33" fmla="*/ 12 h 26"/>
                  <a:gd name="T34" fmla="*/ 68 w 150"/>
                  <a:gd name="T35" fmla="*/ 10 h 26"/>
                  <a:gd name="T36" fmla="*/ 61 w 150"/>
                  <a:gd name="T37" fmla="*/ 10 h 26"/>
                  <a:gd name="T38" fmla="*/ 55 w 150"/>
                  <a:gd name="T39" fmla="*/ 9 h 26"/>
                  <a:gd name="T40" fmla="*/ 49 w 150"/>
                  <a:gd name="T41" fmla="*/ 7 h 26"/>
                  <a:gd name="T42" fmla="*/ 42 w 150"/>
                  <a:gd name="T43" fmla="*/ 6 h 26"/>
                  <a:gd name="T44" fmla="*/ 36 w 150"/>
                  <a:gd name="T45" fmla="*/ 6 h 26"/>
                  <a:gd name="T46" fmla="*/ 30 w 150"/>
                  <a:gd name="T47" fmla="*/ 4 h 26"/>
                  <a:gd name="T48" fmla="*/ 25 w 150"/>
                  <a:gd name="T49" fmla="*/ 3 h 26"/>
                  <a:gd name="T50" fmla="*/ 20 w 150"/>
                  <a:gd name="T51" fmla="*/ 3 h 26"/>
                  <a:gd name="T52" fmla="*/ 14 w 150"/>
                  <a:gd name="T53" fmla="*/ 3 h 26"/>
                  <a:gd name="T54" fmla="*/ 12 w 150"/>
                  <a:gd name="T55" fmla="*/ 1 h 26"/>
                  <a:gd name="T56" fmla="*/ 7 w 150"/>
                  <a:gd name="T57" fmla="*/ 1 h 26"/>
                  <a:gd name="T58" fmla="*/ 4 w 150"/>
                  <a:gd name="T59" fmla="*/ 0 h 26"/>
                  <a:gd name="T60" fmla="*/ 1 w 150"/>
                  <a:gd name="T61" fmla="*/ 0 h 26"/>
                  <a:gd name="T62" fmla="*/ 0 w 150"/>
                  <a:gd name="T6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26">
                    <a:moveTo>
                      <a:pt x="149" y="25"/>
                    </a:moveTo>
                    <a:lnTo>
                      <a:pt x="148" y="25"/>
                    </a:lnTo>
                    <a:lnTo>
                      <a:pt x="146" y="24"/>
                    </a:lnTo>
                    <a:lnTo>
                      <a:pt x="143" y="22"/>
                    </a:lnTo>
                    <a:lnTo>
                      <a:pt x="140" y="22"/>
                    </a:lnTo>
                    <a:lnTo>
                      <a:pt x="137" y="21"/>
                    </a:lnTo>
                    <a:lnTo>
                      <a:pt x="133" y="21"/>
                    </a:lnTo>
                    <a:lnTo>
                      <a:pt x="127" y="21"/>
                    </a:lnTo>
                    <a:lnTo>
                      <a:pt x="123" y="19"/>
                    </a:lnTo>
                    <a:lnTo>
                      <a:pt x="117" y="19"/>
                    </a:lnTo>
                    <a:lnTo>
                      <a:pt x="113" y="18"/>
                    </a:lnTo>
                    <a:lnTo>
                      <a:pt x="107" y="16"/>
                    </a:lnTo>
                    <a:lnTo>
                      <a:pt x="101" y="16"/>
                    </a:lnTo>
                    <a:lnTo>
                      <a:pt x="94" y="15"/>
                    </a:lnTo>
                    <a:lnTo>
                      <a:pt x="87" y="13"/>
                    </a:lnTo>
                    <a:lnTo>
                      <a:pt x="81" y="13"/>
                    </a:lnTo>
                    <a:lnTo>
                      <a:pt x="75" y="12"/>
                    </a:lnTo>
                    <a:lnTo>
                      <a:pt x="68" y="10"/>
                    </a:lnTo>
                    <a:lnTo>
                      <a:pt x="61" y="10"/>
                    </a:lnTo>
                    <a:lnTo>
                      <a:pt x="55" y="9"/>
                    </a:lnTo>
                    <a:lnTo>
                      <a:pt x="49" y="7"/>
                    </a:lnTo>
                    <a:lnTo>
                      <a:pt x="42" y="6"/>
                    </a:lnTo>
                    <a:lnTo>
                      <a:pt x="36" y="6"/>
                    </a:lnTo>
                    <a:lnTo>
                      <a:pt x="30" y="4"/>
                    </a:lnTo>
                    <a:lnTo>
                      <a:pt x="25" y="3"/>
                    </a:lnTo>
                    <a:lnTo>
                      <a:pt x="20" y="3"/>
                    </a:lnTo>
                    <a:lnTo>
                      <a:pt x="14" y="3"/>
                    </a:lnTo>
                    <a:lnTo>
                      <a:pt x="12" y="1"/>
                    </a:lnTo>
                    <a:lnTo>
                      <a:pt x="7" y="1"/>
                    </a:lnTo>
                    <a:lnTo>
                      <a:pt x="4" y="0"/>
                    </a:lnTo>
                    <a:lnTo>
                      <a:pt x="1"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5" name="Freeform 17"/>
              <p:cNvSpPr>
                <a:spLocks/>
              </p:cNvSpPr>
              <p:nvPr/>
            </p:nvSpPr>
            <p:spPr bwMode="auto">
              <a:xfrm>
                <a:off x="4348" y="3077"/>
                <a:ext cx="117" cy="3"/>
              </a:xfrm>
              <a:custGeom>
                <a:avLst/>
                <a:gdLst>
                  <a:gd name="T0" fmla="*/ 116 w 117"/>
                  <a:gd name="T1" fmla="*/ 2 h 3"/>
                  <a:gd name="T2" fmla="*/ 115 w 117"/>
                  <a:gd name="T3" fmla="*/ 2 h 3"/>
                  <a:gd name="T4" fmla="*/ 112 w 117"/>
                  <a:gd name="T5" fmla="*/ 2 h 3"/>
                  <a:gd name="T6" fmla="*/ 106 w 117"/>
                  <a:gd name="T7" fmla="*/ 2 h 3"/>
                  <a:gd name="T8" fmla="*/ 99 w 117"/>
                  <a:gd name="T9" fmla="*/ 2 h 3"/>
                  <a:gd name="T10" fmla="*/ 90 w 117"/>
                  <a:gd name="T11" fmla="*/ 2 h 3"/>
                  <a:gd name="T12" fmla="*/ 81 w 117"/>
                  <a:gd name="T13" fmla="*/ 2 h 3"/>
                  <a:gd name="T14" fmla="*/ 71 w 117"/>
                  <a:gd name="T15" fmla="*/ 2 h 3"/>
                  <a:gd name="T16" fmla="*/ 61 w 117"/>
                  <a:gd name="T17" fmla="*/ 2 h 3"/>
                  <a:gd name="T18" fmla="*/ 52 w 117"/>
                  <a:gd name="T19" fmla="*/ 2 h 3"/>
                  <a:gd name="T20" fmla="*/ 41 w 117"/>
                  <a:gd name="T21" fmla="*/ 2 h 3"/>
                  <a:gd name="T22" fmla="*/ 32 w 117"/>
                  <a:gd name="T23" fmla="*/ 2 h 3"/>
                  <a:gd name="T24" fmla="*/ 22 w 117"/>
                  <a:gd name="T25" fmla="*/ 2 h 3"/>
                  <a:gd name="T26" fmla="*/ 15 w 117"/>
                  <a:gd name="T27" fmla="*/ 2 h 3"/>
                  <a:gd name="T28" fmla="*/ 7 w 117"/>
                  <a:gd name="T29" fmla="*/ 1 h 3"/>
                  <a:gd name="T30" fmla="*/ 3 w 117"/>
                  <a:gd name="T31" fmla="*/ 1 h 3"/>
                  <a:gd name="T32" fmla="*/ 0 w 117"/>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3">
                    <a:moveTo>
                      <a:pt x="116" y="2"/>
                    </a:moveTo>
                    <a:lnTo>
                      <a:pt x="115" y="2"/>
                    </a:lnTo>
                    <a:lnTo>
                      <a:pt x="112" y="2"/>
                    </a:lnTo>
                    <a:lnTo>
                      <a:pt x="106" y="2"/>
                    </a:lnTo>
                    <a:lnTo>
                      <a:pt x="99" y="2"/>
                    </a:lnTo>
                    <a:lnTo>
                      <a:pt x="90" y="2"/>
                    </a:lnTo>
                    <a:lnTo>
                      <a:pt x="81" y="2"/>
                    </a:lnTo>
                    <a:lnTo>
                      <a:pt x="71" y="2"/>
                    </a:lnTo>
                    <a:lnTo>
                      <a:pt x="61" y="2"/>
                    </a:lnTo>
                    <a:lnTo>
                      <a:pt x="52" y="2"/>
                    </a:lnTo>
                    <a:lnTo>
                      <a:pt x="41" y="2"/>
                    </a:lnTo>
                    <a:lnTo>
                      <a:pt x="32" y="2"/>
                    </a:lnTo>
                    <a:lnTo>
                      <a:pt x="22" y="2"/>
                    </a:lnTo>
                    <a:lnTo>
                      <a:pt x="15" y="2"/>
                    </a:lnTo>
                    <a:lnTo>
                      <a:pt x="7" y="1"/>
                    </a:lnTo>
                    <a:lnTo>
                      <a:pt x="3" y="1"/>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6" name="Freeform 18"/>
              <p:cNvSpPr>
                <a:spLocks/>
              </p:cNvSpPr>
              <p:nvPr/>
            </p:nvSpPr>
            <p:spPr bwMode="auto">
              <a:xfrm>
                <a:off x="4344" y="3071"/>
                <a:ext cx="121" cy="4"/>
              </a:xfrm>
              <a:custGeom>
                <a:avLst/>
                <a:gdLst>
                  <a:gd name="T0" fmla="*/ 120 w 121"/>
                  <a:gd name="T1" fmla="*/ 3 h 4"/>
                  <a:gd name="T2" fmla="*/ 119 w 121"/>
                  <a:gd name="T3" fmla="*/ 3 h 4"/>
                  <a:gd name="T4" fmla="*/ 116 w 121"/>
                  <a:gd name="T5" fmla="*/ 3 h 4"/>
                  <a:gd name="T6" fmla="*/ 111 w 121"/>
                  <a:gd name="T7" fmla="*/ 3 h 4"/>
                  <a:gd name="T8" fmla="*/ 104 w 121"/>
                  <a:gd name="T9" fmla="*/ 3 h 4"/>
                  <a:gd name="T10" fmla="*/ 97 w 121"/>
                  <a:gd name="T11" fmla="*/ 3 h 4"/>
                  <a:gd name="T12" fmla="*/ 88 w 121"/>
                  <a:gd name="T13" fmla="*/ 3 h 4"/>
                  <a:gd name="T14" fmla="*/ 78 w 121"/>
                  <a:gd name="T15" fmla="*/ 2 h 4"/>
                  <a:gd name="T16" fmla="*/ 68 w 121"/>
                  <a:gd name="T17" fmla="*/ 0 h 4"/>
                  <a:gd name="T18" fmla="*/ 58 w 121"/>
                  <a:gd name="T19" fmla="*/ 0 h 4"/>
                  <a:gd name="T20" fmla="*/ 48 w 121"/>
                  <a:gd name="T21" fmla="*/ 0 h 4"/>
                  <a:gd name="T22" fmla="*/ 38 w 121"/>
                  <a:gd name="T23" fmla="*/ 0 h 4"/>
                  <a:gd name="T24" fmla="*/ 27 w 121"/>
                  <a:gd name="T25" fmla="*/ 0 h 4"/>
                  <a:gd name="T26" fmla="*/ 19 w 121"/>
                  <a:gd name="T27" fmla="*/ 0 h 4"/>
                  <a:gd name="T28" fmla="*/ 10 w 121"/>
                  <a:gd name="T29" fmla="*/ 0 h 4"/>
                  <a:gd name="T30" fmla="*/ 4 w 121"/>
                  <a:gd name="T31" fmla="*/ 0 h 4"/>
                  <a:gd name="T32" fmla="*/ 0 w 121"/>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1" h="4">
                    <a:moveTo>
                      <a:pt x="120" y="3"/>
                    </a:moveTo>
                    <a:lnTo>
                      <a:pt x="119" y="3"/>
                    </a:lnTo>
                    <a:lnTo>
                      <a:pt x="116" y="3"/>
                    </a:lnTo>
                    <a:lnTo>
                      <a:pt x="111" y="3"/>
                    </a:lnTo>
                    <a:lnTo>
                      <a:pt x="104" y="3"/>
                    </a:lnTo>
                    <a:lnTo>
                      <a:pt x="97" y="3"/>
                    </a:lnTo>
                    <a:lnTo>
                      <a:pt x="88" y="3"/>
                    </a:lnTo>
                    <a:lnTo>
                      <a:pt x="78" y="2"/>
                    </a:lnTo>
                    <a:lnTo>
                      <a:pt x="68" y="0"/>
                    </a:lnTo>
                    <a:lnTo>
                      <a:pt x="58" y="0"/>
                    </a:lnTo>
                    <a:lnTo>
                      <a:pt x="48" y="0"/>
                    </a:lnTo>
                    <a:lnTo>
                      <a:pt x="38" y="0"/>
                    </a:lnTo>
                    <a:lnTo>
                      <a:pt x="27" y="0"/>
                    </a:lnTo>
                    <a:lnTo>
                      <a:pt x="19" y="0"/>
                    </a:lnTo>
                    <a:lnTo>
                      <a:pt x="10" y="0"/>
                    </a:lnTo>
                    <a:lnTo>
                      <a:pt x="4"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7" name="Freeform 19"/>
              <p:cNvSpPr>
                <a:spLocks/>
              </p:cNvSpPr>
              <p:nvPr/>
            </p:nvSpPr>
            <p:spPr bwMode="auto">
              <a:xfrm>
                <a:off x="4311" y="2997"/>
                <a:ext cx="167" cy="50"/>
              </a:xfrm>
              <a:custGeom>
                <a:avLst/>
                <a:gdLst>
                  <a:gd name="T0" fmla="*/ 166 w 167"/>
                  <a:gd name="T1" fmla="*/ 49 h 50"/>
                  <a:gd name="T2" fmla="*/ 165 w 167"/>
                  <a:gd name="T3" fmla="*/ 49 h 50"/>
                  <a:gd name="T4" fmla="*/ 163 w 167"/>
                  <a:gd name="T5" fmla="*/ 49 h 50"/>
                  <a:gd name="T6" fmla="*/ 160 w 167"/>
                  <a:gd name="T7" fmla="*/ 48 h 50"/>
                  <a:gd name="T8" fmla="*/ 157 w 167"/>
                  <a:gd name="T9" fmla="*/ 46 h 50"/>
                  <a:gd name="T10" fmla="*/ 153 w 167"/>
                  <a:gd name="T11" fmla="*/ 46 h 50"/>
                  <a:gd name="T12" fmla="*/ 149 w 167"/>
                  <a:gd name="T13" fmla="*/ 45 h 50"/>
                  <a:gd name="T14" fmla="*/ 144 w 167"/>
                  <a:gd name="T15" fmla="*/ 43 h 50"/>
                  <a:gd name="T16" fmla="*/ 140 w 167"/>
                  <a:gd name="T17" fmla="*/ 42 h 50"/>
                  <a:gd name="T18" fmla="*/ 134 w 167"/>
                  <a:gd name="T19" fmla="*/ 40 h 50"/>
                  <a:gd name="T20" fmla="*/ 130 w 167"/>
                  <a:gd name="T21" fmla="*/ 39 h 50"/>
                  <a:gd name="T22" fmla="*/ 124 w 167"/>
                  <a:gd name="T23" fmla="*/ 37 h 50"/>
                  <a:gd name="T24" fmla="*/ 121 w 167"/>
                  <a:gd name="T25" fmla="*/ 35 h 50"/>
                  <a:gd name="T26" fmla="*/ 117 w 167"/>
                  <a:gd name="T27" fmla="*/ 35 h 50"/>
                  <a:gd name="T28" fmla="*/ 113 w 167"/>
                  <a:gd name="T29" fmla="*/ 35 h 50"/>
                  <a:gd name="T30" fmla="*/ 110 w 167"/>
                  <a:gd name="T31" fmla="*/ 33 h 50"/>
                  <a:gd name="T32" fmla="*/ 108 w 167"/>
                  <a:gd name="T33" fmla="*/ 32 h 50"/>
                  <a:gd name="T34" fmla="*/ 104 w 167"/>
                  <a:gd name="T35" fmla="*/ 30 h 50"/>
                  <a:gd name="T36" fmla="*/ 101 w 167"/>
                  <a:gd name="T37" fmla="*/ 30 h 50"/>
                  <a:gd name="T38" fmla="*/ 94 w 167"/>
                  <a:gd name="T39" fmla="*/ 27 h 50"/>
                  <a:gd name="T40" fmla="*/ 87 w 167"/>
                  <a:gd name="T41" fmla="*/ 25 h 50"/>
                  <a:gd name="T42" fmla="*/ 78 w 167"/>
                  <a:gd name="T43" fmla="*/ 23 h 50"/>
                  <a:gd name="T44" fmla="*/ 69 w 167"/>
                  <a:gd name="T45" fmla="*/ 20 h 50"/>
                  <a:gd name="T46" fmla="*/ 59 w 167"/>
                  <a:gd name="T47" fmla="*/ 16 h 50"/>
                  <a:gd name="T48" fmla="*/ 49 w 167"/>
                  <a:gd name="T49" fmla="*/ 14 h 50"/>
                  <a:gd name="T50" fmla="*/ 40 w 167"/>
                  <a:gd name="T51" fmla="*/ 12 h 50"/>
                  <a:gd name="T52" fmla="*/ 32 w 167"/>
                  <a:gd name="T53" fmla="*/ 9 h 50"/>
                  <a:gd name="T54" fmla="*/ 22 w 167"/>
                  <a:gd name="T55" fmla="*/ 6 h 50"/>
                  <a:gd name="T56" fmla="*/ 16 w 167"/>
                  <a:gd name="T57" fmla="*/ 6 h 50"/>
                  <a:gd name="T58" fmla="*/ 9 w 167"/>
                  <a:gd name="T59" fmla="*/ 3 h 50"/>
                  <a:gd name="T60" fmla="*/ 4 w 167"/>
                  <a:gd name="T61" fmla="*/ 1 h 50"/>
                  <a:gd name="T62" fmla="*/ 0 w 167"/>
                  <a:gd name="T6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7" h="50">
                    <a:moveTo>
                      <a:pt x="166" y="49"/>
                    </a:moveTo>
                    <a:lnTo>
                      <a:pt x="165" y="49"/>
                    </a:lnTo>
                    <a:lnTo>
                      <a:pt x="163" y="49"/>
                    </a:lnTo>
                    <a:lnTo>
                      <a:pt x="160" y="48"/>
                    </a:lnTo>
                    <a:lnTo>
                      <a:pt x="157" y="46"/>
                    </a:lnTo>
                    <a:lnTo>
                      <a:pt x="153" y="46"/>
                    </a:lnTo>
                    <a:lnTo>
                      <a:pt x="149" y="45"/>
                    </a:lnTo>
                    <a:lnTo>
                      <a:pt x="144" y="43"/>
                    </a:lnTo>
                    <a:lnTo>
                      <a:pt x="140" y="42"/>
                    </a:lnTo>
                    <a:lnTo>
                      <a:pt x="134" y="40"/>
                    </a:lnTo>
                    <a:lnTo>
                      <a:pt x="130" y="39"/>
                    </a:lnTo>
                    <a:lnTo>
                      <a:pt x="124" y="37"/>
                    </a:lnTo>
                    <a:lnTo>
                      <a:pt x="121" y="35"/>
                    </a:lnTo>
                    <a:lnTo>
                      <a:pt x="117" y="35"/>
                    </a:lnTo>
                    <a:lnTo>
                      <a:pt x="113" y="35"/>
                    </a:lnTo>
                    <a:lnTo>
                      <a:pt x="110" y="33"/>
                    </a:lnTo>
                    <a:lnTo>
                      <a:pt x="108" y="32"/>
                    </a:lnTo>
                    <a:lnTo>
                      <a:pt x="104" y="30"/>
                    </a:lnTo>
                    <a:lnTo>
                      <a:pt x="101" y="30"/>
                    </a:lnTo>
                    <a:lnTo>
                      <a:pt x="94" y="27"/>
                    </a:lnTo>
                    <a:lnTo>
                      <a:pt x="87" y="25"/>
                    </a:lnTo>
                    <a:lnTo>
                      <a:pt x="78" y="23"/>
                    </a:lnTo>
                    <a:lnTo>
                      <a:pt x="69" y="20"/>
                    </a:lnTo>
                    <a:lnTo>
                      <a:pt x="59" y="16"/>
                    </a:lnTo>
                    <a:lnTo>
                      <a:pt x="49" y="14"/>
                    </a:lnTo>
                    <a:lnTo>
                      <a:pt x="40" y="12"/>
                    </a:lnTo>
                    <a:lnTo>
                      <a:pt x="32" y="9"/>
                    </a:lnTo>
                    <a:lnTo>
                      <a:pt x="22" y="6"/>
                    </a:lnTo>
                    <a:lnTo>
                      <a:pt x="16" y="6"/>
                    </a:lnTo>
                    <a:lnTo>
                      <a:pt x="9" y="3"/>
                    </a:lnTo>
                    <a:lnTo>
                      <a:pt x="4" y="1"/>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8" name="Freeform 20"/>
              <p:cNvSpPr>
                <a:spLocks/>
              </p:cNvSpPr>
              <p:nvPr/>
            </p:nvSpPr>
            <p:spPr bwMode="auto">
              <a:xfrm>
                <a:off x="4311" y="3023"/>
                <a:ext cx="157" cy="33"/>
              </a:xfrm>
              <a:custGeom>
                <a:avLst/>
                <a:gdLst>
                  <a:gd name="T0" fmla="*/ 156 w 157"/>
                  <a:gd name="T1" fmla="*/ 32 h 33"/>
                  <a:gd name="T2" fmla="*/ 156 w 157"/>
                  <a:gd name="T3" fmla="*/ 32 h 33"/>
                  <a:gd name="T4" fmla="*/ 155 w 157"/>
                  <a:gd name="T5" fmla="*/ 31 h 33"/>
                  <a:gd name="T6" fmla="*/ 153 w 157"/>
                  <a:gd name="T7" fmla="*/ 31 h 33"/>
                  <a:gd name="T8" fmla="*/ 150 w 157"/>
                  <a:gd name="T9" fmla="*/ 31 h 33"/>
                  <a:gd name="T10" fmla="*/ 147 w 157"/>
                  <a:gd name="T11" fmla="*/ 29 h 33"/>
                  <a:gd name="T12" fmla="*/ 144 w 157"/>
                  <a:gd name="T13" fmla="*/ 29 h 33"/>
                  <a:gd name="T14" fmla="*/ 140 w 157"/>
                  <a:gd name="T15" fmla="*/ 28 h 33"/>
                  <a:gd name="T16" fmla="*/ 134 w 157"/>
                  <a:gd name="T17" fmla="*/ 26 h 33"/>
                  <a:gd name="T18" fmla="*/ 129 w 157"/>
                  <a:gd name="T19" fmla="*/ 25 h 33"/>
                  <a:gd name="T20" fmla="*/ 124 w 157"/>
                  <a:gd name="T21" fmla="*/ 25 h 33"/>
                  <a:gd name="T22" fmla="*/ 118 w 157"/>
                  <a:gd name="T23" fmla="*/ 23 h 33"/>
                  <a:gd name="T24" fmla="*/ 111 w 157"/>
                  <a:gd name="T25" fmla="*/ 20 h 33"/>
                  <a:gd name="T26" fmla="*/ 105 w 157"/>
                  <a:gd name="T27" fmla="*/ 20 h 33"/>
                  <a:gd name="T28" fmla="*/ 98 w 157"/>
                  <a:gd name="T29" fmla="*/ 17 h 33"/>
                  <a:gd name="T30" fmla="*/ 92 w 157"/>
                  <a:gd name="T31" fmla="*/ 16 h 33"/>
                  <a:gd name="T32" fmla="*/ 85 w 157"/>
                  <a:gd name="T33" fmla="*/ 16 h 33"/>
                  <a:gd name="T34" fmla="*/ 78 w 157"/>
                  <a:gd name="T35" fmla="*/ 13 h 33"/>
                  <a:gd name="T36" fmla="*/ 71 w 157"/>
                  <a:gd name="T37" fmla="*/ 12 h 33"/>
                  <a:gd name="T38" fmla="*/ 65 w 157"/>
                  <a:gd name="T39" fmla="*/ 9 h 33"/>
                  <a:gd name="T40" fmla="*/ 58 w 157"/>
                  <a:gd name="T41" fmla="*/ 9 h 33"/>
                  <a:gd name="T42" fmla="*/ 51 w 157"/>
                  <a:gd name="T43" fmla="*/ 9 h 33"/>
                  <a:gd name="T44" fmla="*/ 45 w 157"/>
                  <a:gd name="T45" fmla="*/ 6 h 33"/>
                  <a:gd name="T46" fmla="*/ 38 w 157"/>
                  <a:gd name="T47" fmla="*/ 4 h 33"/>
                  <a:gd name="T48" fmla="*/ 32 w 157"/>
                  <a:gd name="T49" fmla="*/ 4 h 33"/>
                  <a:gd name="T50" fmla="*/ 26 w 157"/>
                  <a:gd name="T51" fmla="*/ 1 h 33"/>
                  <a:gd name="T52" fmla="*/ 20 w 157"/>
                  <a:gd name="T53" fmla="*/ 1 h 33"/>
                  <a:gd name="T54" fmla="*/ 17 w 157"/>
                  <a:gd name="T55" fmla="*/ 1 h 33"/>
                  <a:gd name="T56" fmla="*/ 12 w 157"/>
                  <a:gd name="T57" fmla="*/ 0 h 33"/>
                  <a:gd name="T58" fmla="*/ 9 w 157"/>
                  <a:gd name="T59" fmla="*/ 0 h 33"/>
                  <a:gd name="T60" fmla="*/ 4 w 157"/>
                  <a:gd name="T61" fmla="*/ 0 h 33"/>
                  <a:gd name="T62" fmla="*/ 1 w 157"/>
                  <a:gd name="T63" fmla="*/ 0 h 33"/>
                  <a:gd name="T64" fmla="*/ 0 w 157"/>
                  <a:gd name="T6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33">
                    <a:moveTo>
                      <a:pt x="156" y="32"/>
                    </a:moveTo>
                    <a:lnTo>
                      <a:pt x="156" y="32"/>
                    </a:lnTo>
                    <a:lnTo>
                      <a:pt x="155" y="31"/>
                    </a:lnTo>
                    <a:lnTo>
                      <a:pt x="153" y="31"/>
                    </a:lnTo>
                    <a:lnTo>
                      <a:pt x="150" y="31"/>
                    </a:lnTo>
                    <a:lnTo>
                      <a:pt x="147" y="29"/>
                    </a:lnTo>
                    <a:lnTo>
                      <a:pt x="144" y="29"/>
                    </a:lnTo>
                    <a:lnTo>
                      <a:pt x="140" y="28"/>
                    </a:lnTo>
                    <a:lnTo>
                      <a:pt x="134" y="26"/>
                    </a:lnTo>
                    <a:lnTo>
                      <a:pt x="129" y="25"/>
                    </a:lnTo>
                    <a:lnTo>
                      <a:pt x="124" y="25"/>
                    </a:lnTo>
                    <a:lnTo>
                      <a:pt x="118" y="23"/>
                    </a:lnTo>
                    <a:lnTo>
                      <a:pt x="111" y="20"/>
                    </a:lnTo>
                    <a:lnTo>
                      <a:pt x="105" y="20"/>
                    </a:lnTo>
                    <a:lnTo>
                      <a:pt x="98" y="17"/>
                    </a:lnTo>
                    <a:lnTo>
                      <a:pt x="92" y="16"/>
                    </a:lnTo>
                    <a:lnTo>
                      <a:pt x="85" y="16"/>
                    </a:lnTo>
                    <a:lnTo>
                      <a:pt x="78" y="13"/>
                    </a:lnTo>
                    <a:lnTo>
                      <a:pt x="71" y="12"/>
                    </a:lnTo>
                    <a:lnTo>
                      <a:pt x="65" y="9"/>
                    </a:lnTo>
                    <a:lnTo>
                      <a:pt x="58" y="9"/>
                    </a:lnTo>
                    <a:lnTo>
                      <a:pt x="51" y="9"/>
                    </a:lnTo>
                    <a:lnTo>
                      <a:pt x="45" y="6"/>
                    </a:lnTo>
                    <a:lnTo>
                      <a:pt x="38" y="4"/>
                    </a:lnTo>
                    <a:lnTo>
                      <a:pt x="32" y="4"/>
                    </a:lnTo>
                    <a:lnTo>
                      <a:pt x="26" y="1"/>
                    </a:lnTo>
                    <a:lnTo>
                      <a:pt x="20" y="1"/>
                    </a:lnTo>
                    <a:lnTo>
                      <a:pt x="17" y="1"/>
                    </a:lnTo>
                    <a:lnTo>
                      <a:pt x="12" y="0"/>
                    </a:lnTo>
                    <a:lnTo>
                      <a:pt x="9" y="0"/>
                    </a:lnTo>
                    <a:lnTo>
                      <a:pt x="4" y="0"/>
                    </a:lnTo>
                    <a:lnTo>
                      <a:pt x="1"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09" name="Freeform 21"/>
              <p:cNvSpPr>
                <a:spLocks/>
              </p:cNvSpPr>
              <p:nvPr/>
            </p:nvSpPr>
            <p:spPr bwMode="auto">
              <a:xfrm>
                <a:off x="4347" y="3072"/>
                <a:ext cx="118" cy="4"/>
              </a:xfrm>
              <a:custGeom>
                <a:avLst/>
                <a:gdLst>
                  <a:gd name="T0" fmla="*/ 117 w 118"/>
                  <a:gd name="T1" fmla="*/ 3 h 4"/>
                  <a:gd name="T2" fmla="*/ 116 w 118"/>
                  <a:gd name="T3" fmla="*/ 3 h 4"/>
                  <a:gd name="T4" fmla="*/ 113 w 118"/>
                  <a:gd name="T5" fmla="*/ 3 h 4"/>
                  <a:gd name="T6" fmla="*/ 108 w 118"/>
                  <a:gd name="T7" fmla="*/ 3 h 4"/>
                  <a:gd name="T8" fmla="*/ 104 w 118"/>
                  <a:gd name="T9" fmla="*/ 3 h 4"/>
                  <a:gd name="T10" fmla="*/ 97 w 118"/>
                  <a:gd name="T11" fmla="*/ 2 h 4"/>
                  <a:gd name="T12" fmla="*/ 90 w 118"/>
                  <a:gd name="T13" fmla="*/ 2 h 4"/>
                  <a:gd name="T14" fmla="*/ 81 w 118"/>
                  <a:gd name="T15" fmla="*/ 2 h 4"/>
                  <a:gd name="T16" fmla="*/ 72 w 118"/>
                  <a:gd name="T17" fmla="*/ 2 h 4"/>
                  <a:gd name="T18" fmla="*/ 64 w 118"/>
                  <a:gd name="T19" fmla="*/ 2 h 4"/>
                  <a:gd name="T20" fmla="*/ 53 w 118"/>
                  <a:gd name="T21" fmla="*/ 0 h 4"/>
                  <a:gd name="T22" fmla="*/ 43 w 118"/>
                  <a:gd name="T23" fmla="*/ 0 h 4"/>
                  <a:gd name="T24" fmla="*/ 35 w 118"/>
                  <a:gd name="T25" fmla="*/ 0 h 4"/>
                  <a:gd name="T26" fmla="*/ 25 w 118"/>
                  <a:gd name="T27" fmla="*/ 0 h 4"/>
                  <a:gd name="T28" fmla="*/ 16 w 118"/>
                  <a:gd name="T29" fmla="*/ 2 h 4"/>
                  <a:gd name="T30" fmla="*/ 7 w 118"/>
                  <a:gd name="T31" fmla="*/ 2 h 4"/>
                  <a:gd name="T32" fmla="*/ 0 w 118"/>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4">
                    <a:moveTo>
                      <a:pt x="117" y="3"/>
                    </a:moveTo>
                    <a:lnTo>
                      <a:pt x="116" y="3"/>
                    </a:lnTo>
                    <a:lnTo>
                      <a:pt x="113" y="3"/>
                    </a:lnTo>
                    <a:lnTo>
                      <a:pt x="108" y="3"/>
                    </a:lnTo>
                    <a:lnTo>
                      <a:pt x="104" y="3"/>
                    </a:lnTo>
                    <a:lnTo>
                      <a:pt x="97" y="2"/>
                    </a:lnTo>
                    <a:lnTo>
                      <a:pt x="90" y="2"/>
                    </a:lnTo>
                    <a:lnTo>
                      <a:pt x="81" y="2"/>
                    </a:lnTo>
                    <a:lnTo>
                      <a:pt x="72" y="2"/>
                    </a:lnTo>
                    <a:lnTo>
                      <a:pt x="64" y="2"/>
                    </a:lnTo>
                    <a:lnTo>
                      <a:pt x="53" y="0"/>
                    </a:lnTo>
                    <a:lnTo>
                      <a:pt x="43" y="0"/>
                    </a:lnTo>
                    <a:lnTo>
                      <a:pt x="35" y="0"/>
                    </a:lnTo>
                    <a:lnTo>
                      <a:pt x="25" y="0"/>
                    </a:lnTo>
                    <a:lnTo>
                      <a:pt x="16" y="2"/>
                    </a:lnTo>
                    <a:lnTo>
                      <a:pt x="7" y="2"/>
                    </a:lnTo>
                    <a:lnTo>
                      <a:pt x="0" y="2"/>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0" name="Freeform 22"/>
              <p:cNvSpPr>
                <a:spLocks/>
              </p:cNvSpPr>
              <p:nvPr/>
            </p:nvSpPr>
            <p:spPr bwMode="auto">
              <a:xfrm>
                <a:off x="4354" y="3081"/>
                <a:ext cx="111" cy="2"/>
              </a:xfrm>
              <a:custGeom>
                <a:avLst/>
                <a:gdLst>
                  <a:gd name="T0" fmla="*/ 110 w 111"/>
                  <a:gd name="T1" fmla="*/ 0 h 2"/>
                  <a:gd name="T2" fmla="*/ 109 w 111"/>
                  <a:gd name="T3" fmla="*/ 0 h 2"/>
                  <a:gd name="T4" fmla="*/ 106 w 111"/>
                  <a:gd name="T5" fmla="*/ 0 h 2"/>
                  <a:gd name="T6" fmla="*/ 101 w 111"/>
                  <a:gd name="T7" fmla="*/ 0 h 2"/>
                  <a:gd name="T8" fmla="*/ 96 w 111"/>
                  <a:gd name="T9" fmla="*/ 0 h 2"/>
                  <a:gd name="T10" fmla="*/ 88 w 111"/>
                  <a:gd name="T11" fmla="*/ 0 h 2"/>
                  <a:gd name="T12" fmla="*/ 80 w 111"/>
                  <a:gd name="T13" fmla="*/ 0 h 2"/>
                  <a:gd name="T14" fmla="*/ 72 w 111"/>
                  <a:gd name="T15" fmla="*/ 0 h 2"/>
                  <a:gd name="T16" fmla="*/ 61 w 111"/>
                  <a:gd name="T17" fmla="*/ 0 h 2"/>
                  <a:gd name="T18" fmla="*/ 52 w 111"/>
                  <a:gd name="T19" fmla="*/ 0 h 2"/>
                  <a:gd name="T20" fmla="*/ 42 w 111"/>
                  <a:gd name="T21" fmla="*/ 1 h 2"/>
                  <a:gd name="T22" fmla="*/ 33 w 111"/>
                  <a:gd name="T23" fmla="*/ 1 h 2"/>
                  <a:gd name="T24" fmla="*/ 25 w 111"/>
                  <a:gd name="T25" fmla="*/ 1 h 2"/>
                  <a:gd name="T26" fmla="*/ 17 w 111"/>
                  <a:gd name="T27" fmla="*/ 1 h 2"/>
                  <a:gd name="T28" fmla="*/ 10 w 111"/>
                  <a:gd name="T29" fmla="*/ 1 h 2"/>
                  <a:gd name="T30" fmla="*/ 4 w 111"/>
                  <a:gd name="T31" fmla="*/ 1 h 2"/>
                  <a:gd name="T32" fmla="*/ 0 w 111"/>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2">
                    <a:moveTo>
                      <a:pt x="110" y="0"/>
                    </a:moveTo>
                    <a:lnTo>
                      <a:pt x="109" y="0"/>
                    </a:lnTo>
                    <a:lnTo>
                      <a:pt x="106" y="0"/>
                    </a:lnTo>
                    <a:lnTo>
                      <a:pt x="101" y="0"/>
                    </a:lnTo>
                    <a:lnTo>
                      <a:pt x="96" y="0"/>
                    </a:lnTo>
                    <a:lnTo>
                      <a:pt x="88" y="0"/>
                    </a:lnTo>
                    <a:lnTo>
                      <a:pt x="80" y="0"/>
                    </a:lnTo>
                    <a:lnTo>
                      <a:pt x="72" y="0"/>
                    </a:lnTo>
                    <a:lnTo>
                      <a:pt x="61" y="0"/>
                    </a:lnTo>
                    <a:lnTo>
                      <a:pt x="52" y="0"/>
                    </a:lnTo>
                    <a:lnTo>
                      <a:pt x="42" y="1"/>
                    </a:lnTo>
                    <a:lnTo>
                      <a:pt x="33" y="1"/>
                    </a:lnTo>
                    <a:lnTo>
                      <a:pt x="25" y="1"/>
                    </a:lnTo>
                    <a:lnTo>
                      <a:pt x="17" y="1"/>
                    </a:lnTo>
                    <a:lnTo>
                      <a:pt x="10" y="1"/>
                    </a:lnTo>
                    <a:lnTo>
                      <a:pt x="4" y="1"/>
                    </a:lnTo>
                    <a:lnTo>
                      <a:pt x="0" y="1"/>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1" name="Freeform 23"/>
              <p:cNvSpPr>
                <a:spLocks/>
              </p:cNvSpPr>
              <p:nvPr/>
            </p:nvSpPr>
            <p:spPr bwMode="auto">
              <a:xfrm>
                <a:off x="4327" y="2992"/>
                <a:ext cx="164" cy="48"/>
              </a:xfrm>
              <a:custGeom>
                <a:avLst/>
                <a:gdLst>
                  <a:gd name="T0" fmla="*/ 163 w 164"/>
                  <a:gd name="T1" fmla="*/ 47 h 48"/>
                  <a:gd name="T2" fmla="*/ 163 w 164"/>
                  <a:gd name="T3" fmla="*/ 47 h 48"/>
                  <a:gd name="T4" fmla="*/ 162 w 164"/>
                  <a:gd name="T5" fmla="*/ 47 h 48"/>
                  <a:gd name="T6" fmla="*/ 160 w 164"/>
                  <a:gd name="T7" fmla="*/ 47 h 48"/>
                  <a:gd name="T8" fmla="*/ 157 w 164"/>
                  <a:gd name="T9" fmla="*/ 47 h 48"/>
                  <a:gd name="T10" fmla="*/ 156 w 164"/>
                  <a:gd name="T11" fmla="*/ 46 h 48"/>
                  <a:gd name="T12" fmla="*/ 151 w 164"/>
                  <a:gd name="T13" fmla="*/ 44 h 48"/>
                  <a:gd name="T14" fmla="*/ 147 w 164"/>
                  <a:gd name="T15" fmla="*/ 43 h 48"/>
                  <a:gd name="T16" fmla="*/ 143 w 164"/>
                  <a:gd name="T17" fmla="*/ 40 h 48"/>
                  <a:gd name="T18" fmla="*/ 137 w 164"/>
                  <a:gd name="T19" fmla="*/ 40 h 48"/>
                  <a:gd name="T20" fmla="*/ 133 w 164"/>
                  <a:gd name="T21" fmla="*/ 38 h 48"/>
                  <a:gd name="T22" fmla="*/ 127 w 164"/>
                  <a:gd name="T23" fmla="*/ 35 h 48"/>
                  <a:gd name="T24" fmla="*/ 121 w 164"/>
                  <a:gd name="T25" fmla="*/ 32 h 48"/>
                  <a:gd name="T26" fmla="*/ 115 w 164"/>
                  <a:gd name="T27" fmla="*/ 32 h 48"/>
                  <a:gd name="T28" fmla="*/ 108 w 164"/>
                  <a:gd name="T29" fmla="*/ 29 h 48"/>
                  <a:gd name="T30" fmla="*/ 102 w 164"/>
                  <a:gd name="T31" fmla="*/ 28 h 48"/>
                  <a:gd name="T32" fmla="*/ 95 w 164"/>
                  <a:gd name="T33" fmla="*/ 25 h 48"/>
                  <a:gd name="T34" fmla="*/ 88 w 164"/>
                  <a:gd name="T35" fmla="*/ 22 h 48"/>
                  <a:gd name="T36" fmla="*/ 82 w 164"/>
                  <a:gd name="T37" fmla="*/ 21 h 48"/>
                  <a:gd name="T38" fmla="*/ 75 w 164"/>
                  <a:gd name="T39" fmla="*/ 19 h 48"/>
                  <a:gd name="T40" fmla="*/ 68 w 164"/>
                  <a:gd name="T41" fmla="*/ 16 h 48"/>
                  <a:gd name="T42" fmla="*/ 61 w 164"/>
                  <a:gd name="T43" fmla="*/ 15 h 48"/>
                  <a:gd name="T44" fmla="*/ 53 w 164"/>
                  <a:gd name="T45" fmla="*/ 12 h 48"/>
                  <a:gd name="T46" fmla="*/ 46 w 164"/>
                  <a:gd name="T47" fmla="*/ 10 h 48"/>
                  <a:gd name="T48" fmla="*/ 40 w 164"/>
                  <a:gd name="T49" fmla="*/ 9 h 48"/>
                  <a:gd name="T50" fmla="*/ 35 w 164"/>
                  <a:gd name="T51" fmla="*/ 6 h 48"/>
                  <a:gd name="T52" fmla="*/ 27 w 164"/>
                  <a:gd name="T53" fmla="*/ 4 h 48"/>
                  <a:gd name="T54" fmla="*/ 22 w 164"/>
                  <a:gd name="T55" fmla="*/ 3 h 48"/>
                  <a:gd name="T56" fmla="*/ 17 w 164"/>
                  <a:gd name="T57" fmla="*/ 3 h 48"/>
                  <a:gd name="T58" fmla="*/ 12 w 164"/>
                  <a:gd name="T59" fmla="*/ 1 h 48"/>
                  <a:gd name="T60" fmla="*/ 6 w 164"/>
                  <a:gd name="T61" fmla="*/ 1 h 48"/>
                  <a:gd name="T62" fmla="*/ 3 w 164"/>
                  <a:gd name="T63" fmla="*/ 0 h 48"/>
                  <a:gd name="T64" fmla="*/ 0 w 164"/>
                  <a:gd name="T6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 h="48">
                    <a:moveTo>
                      <a:pt x="163" y="47"/>
                    </a:moveTo>
                    <a:lnTo>
                      <a:pt x="163" y="47"/>
                    </a:lnTo>
                    <a:lnTo>
                      <a:pt x="162" y="47"/>
                    </a:lnTo>
                    <a:lnTo>
                      <a:pt x="160" y="47"/>
                    </a:lnTo>
                    <a:lnTo>
                      <a:pt x="157" y="47"/>
                    </a:lnTo>
                    <a:lnTo>
                      <a:pt x="156" y="46"/>
                    </a:lnTo>
                    <a:lnTo>
                      <a:pt x="151" y="44"/>
                    </a:lnTo>
                    <a:lnTo>
                      <a:pt x="147" y="43"/>
                    </a:lnTo>
                    <a:lnTo>
                      <a:pt x="143" y="40"/>
                    </a:lnTo>
                    <a:lnTo>
                      <a:pt x="137" y="40"/>
                    </a:lnTo>
                    <a:lnTo>
                      <a:pt x="133" y="38"/>
                    </a:lnTo>
                    <a:lnTo>
                      <a:pt x="127" y="35"/>
                    </a:lnTo>
                    <a:lnTo>
                      <a:pt x="121" y="32"/>
                    </a:lnTo>
                    <a:lnTo>
                      <a:pt x="115" y="32"/>
                    </a:lnTo>
                    <a:lnTo>
                      <a:pt x="108" y="29"/>
                    </a:lnTo>
                    <a:lnTo>
                      <a:pt x="102" y="28"/>
                    </a:lnTo>
                    <a:lnTo>
                      <a:pt x="95" y="25"/>
                    </a:lnTo>
                    <a:lnTo>
                      <a:pt x="88" y="22"/>
                    </a:lnTo>
                    <a:lnTo>
                      <a:pt x="82" y="21"/>
                    </a:lnTo>
                    <a:lnTo>
                      <a:pt x="75" y="19"/>
                    </a:lnTo>
                    <a:lnTo>
                      <a:pt x="68" y="16"/>
                    </a:lnTo>
                    <a:lnTo>
                      <a:pt x="61" y="15"/>
                    </a:lnTo>
                    <a:lnTo>
                      <a:pt x="53" y="12"/>
                    </a:lnTo>
                    <a:lnTo>
                      <a:pt x="46" y="10"/>
                    </a:lnTo>
                    <a:lnTo>
                      <a:pt x="40" y="9"/>
                    </a:lnTo>
                    <a:lnTo>
                      <a:pt x="35" y="6"/>
                    </a:lnTo>
                    <a:lnTo>
                      <a:pt x="27" y="4"/>
                    </a:lnTo>
                    <a:lnTo>
                      <a:pt x="22" y="3"/>
                    </a:lnTo>
                    <a:lnTo>
                      <a:pt x="17" y="3"/>
                    </a:lnTo>
                    <a:lnTo>
                      <a:pt x="12" y="1"/>
                    </a:lnTo>
                    <a:lnTo>
                      <a:pt x="6" y="1"/>
                    </a:lnTo>
                    <a:lnTo>
                      <a:pt x="3"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2" name="Freeform 24"/>
              <p:cNvSpPr>
                <a:spLocks/>
              </p:cNvSpPr>
              <p:nvPr/>
            </p:nvSpPr>
            <p:spPr bwMode="auto">
              <a:xfrm>
                <a:off x="4357" y="2992"/>
                <a:ext cx="139" cy="45"/>
              </a:xfrm>
              <a:custGeom>
                <a:avLst/>
                <a:gdLst>
                  <a:gd name="T0" fmla="*/ 138 w 139"/>
                  <a:gd name="T1" fmla="*/ 44 h 45"/>
                  <a:gd name="T2" fmla="*/ 137 w 139"/>
                  <a:gd name="T3" fmla="*/ 44 h 45"/>
                  <a:gd name="T4" fmla="*/ 134 w 139"/>
                  <a:gd name="T5" fmla="*/ 43 h 45"/>
                  <a:gd name="T6" fmla="*/ 129 w 139"/>
                  <a:gd name="T7" fmla="*/ 40 h 45"/>
                  <a:gd name="T8" fmla="*/ 123 w 139"/>
                  <a:gd name="T9" fmla="*/ 40 h 45"/>
                  <a:gd name="T10" fmla="*/ 115 w 139"/>
                  <a:gd name="T11" fmla="*/ 37 h 45"/>
                  <a:gd name="T12" fmla="*/ 106 w 139"/>
                  <a:gd name="T13" fmla="*/ 32 h 45"/>
                  <a:gd name="T14" fmla="*/ 97 w 139"/>
                  <a:gd name="T15" fmla="*/ 31 h 45"/>
                  <a:gd name="T16" fmla="*/ 87 w 139"/>
                  <a:gd name="T17" fmla="*/ 28 h 45"/>
                  <a:gd name="T18" fmla="*/ 77 w 139"/>
                  <a:gd name="T19" fmla="*/ 23 h 45"/>
                  <a:gd name="T20" fmla="*/ 68 w 139"/>
                  <a:gd name="T21" fmla="*/ 21 h 45"/>
                  <a:gd name="T22" fmla="*/ 57 w 139"/>
                  <a:gd name="T23" fmla="*/ 19 h 45"/>
                  <a:gd name="T24" fmla="*/ 48 w 139"/>
                  <a:gd name="T25" fmla="*/ 15 h 45"/>
                  <a:gd name="T26" fmla="*/ 41 w 139"/>
                  <a:gd name="T27" fmla="*/ 13 h 45"/>
                  <a:gd name="T28" fmla="*/ 33 w 139"/>
                  <a:gd name="T29" fmla="*/ 10 h 45"/>
                  <a:gd name="T30" fmla="*/ 28 w 139"/>
                  <a:gd name="T31" fmla="*/ 10 h 45"/>
                  <a:gd name="T32" fmla="*/ 23 w 139"/>
                  <a:gd name="T33" fmla="*/ 7 h 45"/>
                  <a:gd name="T34" fmla="*/ 19 w 139"/>
                  <a:gd name="T35" fmla="*/ 7 h 45"/>
                  <a:gd name="T36" fmla="*/ 15 w 139"/>
                  <a:gd name="T37" fmla="*/ 6 h 45"/>
                  <a:gd name="T38" fmla="*/ 12 w 139"/>
                  <a:gd name="T39" fmla="*/ 6 h 45"/>
                  <a:gd name="T40" fmla="*/ 10 w 139"/>
                  <a:gd name="T41" fmla="*/ 4 h 45"/>
                  <a:gd name="T42" fmla="*/ 7 w 139"/>
                  <a:gd name="T43" fmla="*/ 4 h 45"/>
                  <a:gd name="T44" fmla="*/ 6 w 139"/>
                  <a:gd name="T45" fmla="*/ 3 h 45"/>
                  <a:gd name="T46" fmla="*/ 3 w 139"/>
                  <a:gd name="T47" fmla="*/ 1 h 45"/>
                  <a:gd name="T48" fmla="*/ 0 w 139"/>
                  <a:gd name="T4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45">
                    <a:moveTo>
                      <a:pt x="138" y="44"/>
                    </a:moveTo>
                    <a:lnTo>
                      <a:pt x="137" y="44"/>
                    </a:lnTo>
                    <a:lnTo>
                      <a:pt x="134" y="43"/>
                    </a:lnTo>
                    <a:lnTo>
                      <a:pt x="129" y="40"/>
                    </a:lnTo>
                    <a:lnTo>
                      <a:pt x="123" y="40"/>
                    </a:lnTo>
                    <a:lnTo>
                      <a:pt x="115" y="37"/>
                    </a:lnTo>
                    <a:lnTo>
                      <a:pt x="106" y="32"/>
                    </a:lnTo>
                    <a:lnTo>
                      <a:pt x="97" y="31"/>
                    </a:lnTo>
                    <a:lnTo>
                      <a:pt x="87" y="28"/>
                    </a:lnTo>
                    <a:lnTo>
                      <a:pt x="77" y="23"/>
                    </a:lnTo>
                    <a:lnTo>
                      <a:pt x="68" y="21"/>
                    </a:lnTo>
                    <a:lnTo>
                      <a:pt x="57" y="19"/>
                    </a:lnTo>
                    <a:lnTo>
                      <a:pt x="48" y="15"/>
                    </a:lnTo>
                    <a:lnTo>
                      <a:pt x="41" y="13"/>
                    </a:lnTo>
                    <a:lnTo>
                      <a:pt x="33" y="10"/>
                    </a:lnTo>
                    <a:lnTo>
                      <a:pt x="28" y="10"/>
                    </a:lnTo>
                    <a:lnTo>
                      <a:pt x="23" y="7"/>
                    </a:lnTo>
                    <a:lnTo>
                      <a:pt x="19" y="7"/>
                    </a:lnTo>
                    <a:lnTo>
                      <a:pt x="15" y="6"/>
                    </a:lnTo>
                    <a:lnTo>
                      <a:pt x="12" y="6"/>
                    </a:lnTo>
                    <a:lnTo>
                      <a:pt x="10" y="4"/>
                    </a:lnTo>
                    <a:lnTo>
                      <a:pt x="7" y="4"/>
                    </a:lnTo>
                    <a:lnTo>
                      <a:pt x="6" y="3"/>
                    </a:lnTo>
                    <a:lnTo>
                      <a:pt x="3" y="1"/>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3" name="Freeform 25"/>
              <p:cNvSpPr>
                <a:spLocks/>
              </p:cNvSpPr>
              <p:nvPr/>
            </p:nvSpPr>
            <p:spPr bwMode="auto">
              <a:xfrm>
                <a:off x="4338" y="2991"/>
                <a:ext cx="156" cy="47"/>
              </a:xfrm>
              <a:custGeom>
                <a:avLst/>
                <a:gdLst>
                  <a:gd name="T0" fmla="*/ 155 w 156"/>
                  <a:gd name="T1" fmla="*/ 46 h 47"/>
                  <a:gd name="T2" fmla="*/ 155 w 156"/>
                  <a:gd name="T3" fmla="*/ 46 h 47"/>
                  <a:gd name="T4" fmla="*/ 152 w 156"/>
                  <a:gd name="T5" fmla="*/ 46 h 47"/>
                  <a:gd name="T6" fmla="*/ 151 w 156"/>
                  <a:gd name="T7" fmla="*/ 45 h 47"/>
                  <a:gd name="T8" fmla="*/ 146 w 156"/>
                  <a:gd name="T9" fmla="*/ 43 h 47"/>
                  <a:gd name="T10" fmla="*/ 143 w 156"/>
                  <a:gd name="T11" fmla="*/ 42 h 47"/>
                  <a:gd name="T12" fmla="*/ 139 w 156"/>
                  <a:gd name="T13" fmla="*/ 40 h 47"/>
                  <a:gd name="T14" fmla="*/ 133 w 156"/>
                  <a:gd name="T15" fmla="*/ 40 h 47"/>
                  <a:gd name="T16" fmla="*/ 129 w 156"/>
                  <a:gd name="T17" fmla="*/ 39 h 47"/>
                  <a:gd name="T18" fmla="*/ 123 w 156"/>
                  <a:gd name="T19" fmla="*/ 36 h 47"/>
                  <a:gd name="T20" fmla="*/ 120 w 156"/>
                  <a:gd name="T21" fmla="*/ 36 h 47"/>
                  <a:gd name="T22" fmla="*/ 114 w 156"/>
                  <a:gd name="T23" fmla="*/ 33 h 47"/>
                  <a:gd name="T24" fmla="*/ 109 w 156"/>
                  <a:gd name="T25" fmla="*/ 32 h 47"/>
                  <a:gd name="T26" fmla="*/ 106 w 156"/>
                  <a:gd name="T27" fmla="*/ 30 h 47"/>
                  <a:gd name="T28" fmla="*/ 101 w 156"/>
                  <a:gd name="T29" fmla="*/ 29 h 47"/>
                  <a:gd name="T30" fmla="*/ 99 w 156"/>
                  <a:gd name="T31" fmla="*/ 29 h 47"/>
                  <a:gd name="T32" fmla="*/ 97 w 156"/>
                  <a:gd name="T33" fmla="*/ 27 h 47"/>
                  <a:gd name="T34" fmla="*/ 94 w 156"/>
                  <a:gd name="T35" fmla="*/ 26 h 47"/>
                  <a:gd name="T36" fmla="*/ 90 w 156"/>
                  <a:gd name="T37" fmla="*/ 24 h 47"/>
                  <a:gd name="T38" fmla="*/ 83 w 156"/>
                  <a:gd name="T39" fmla="*/ 23 h 47"/>
                  <a:gd name="T40" fmla="*/ 77 w 156"/>
                  <a:gd name="T41" fmla="*/ 22 h 47"/>
                  <a:gd name="T42" fmla="*/ 70 w 156"/>
                  <a:gd name="T43" fmla="*/ 20 h 47"/>
                  <a:gd name="T44" fmla="*/ 62 w 156"/>
                  <a:gd name="T45" fmla="*/ 16 h 47"/>
                  <a:gd name="T46" fmla="*/ 52 w 156"/>
                  <a:gd name="T47" fmla="*/ 14 h 47"/>
                  <a:gd name="T48" fmla="*/ 43 w 156"/>
                  <a:gd name="T49" fmla="*/ 12 h 47"/>
                  <a:gd name="T50" fmla="*/ 35 w 156"/>
                  <a:gd name="T51" fmla="*/ 9 h 47"/>
                  <a:gd name="T52" fmla="*/ 26 w 156"/>
                  <a:gd name="T53" fmla="*/ 7 h 47"/>
                  <a:gd name="T54" fmla="*/ 19 w 156"/>
                  <a:gd name="T55" fmla="*/ 4 h 47"/>
                  <a:gd name="T56" fmla="*/ 13 w 156"/>
                  <a:gd name="T57" fmla="*/ 3 h 47"/>
                  <a:gd name="T58" fmla="*/ 7 w 156"/>
                  <a:gd name="T59" fmla="*/ 1 h 47"/>
                  <a:gd name="T60" fmla="*/ 3 w 156"/>
                  <a:gd name="T61" fmla="*/ 1 h 47"/>
                  <a:gd name="T62" fmla="*/ 0 w 156"/>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47">
                    <a:moveTo>
                      <a:pt x="155" y="46"/>
                    </a:moveTo>
                    <a:lnTo>
                      <a:pt x="155" y="46"/>
                    </a:lnTo>
                    <a:lnTo>
                      <a:pt x="152" y="46"/>
                    </a:lnTo>
                    <a:lnTo>
                      <a:pt x="151" y="45"/>
                    </a:lnTo>
                    <a:lnTo>
                      <a:pt x="146" y="43"/>
                    </a:lnTo>
                    <a:lnTo>
                      <a:pt x="143" y="42"/>
                    </a:lnTo>
                    <a:lnTo>
                      <a:pt x="139" y="40"/>
                    </a:lnTo>
                    <a:lnTo>
                      <a:pt x="133" y="40"/>
                    </a:lnTo>
                    <a:lnTo>
                      <a:pt x="129" y="39"/>
                    </a:lnTo>
                    <a:lnTo>
                      <a:pt x="123" y="36"/>
                    </a:lnTo>
                    <a:lnTo>
                      <a:pt x="120" y="36"/>
                    </a:lnTo>
                    <a:lnTo>
                      <a:pt x="114" y="33"/>
                    </a:lnTo>
                    <a:lnTo>
                      <a:pt x="109" y="32"/>
                    </a:lnTo>
                    <a:lnTo>
                      <a:pt x="106" y="30"/>
                    </a:lnTo>
                    <a:lnTo>
                      <a:pt x="101" y="29"/>
                    </a:lnTo>
                    <a:lnTo>
                      <a:pt x="99" y="29"/>
                    </a:lnTo>
                    <a:lnTo>
                      <a:pt x="97" y="27"/>
                    </a:lnTo>
                    <a:lnTo>
                      <a:pt x="94" y="26"/>
                    </a:lnTo>
                    <a:lnTo>
                      <a:pt x="90" y="24"/>
                    </a:lnTo>
                    <a:lnTo>
                      <a:pt x="83" y="23"/>
                    </a:lnTo>
                    <a:lnTo>
                      <a:pt x="77" y="22"/>
                    </a:lnTo>
                    <a:lnTo>
                      <a:pt x="70" y="20"/>
                    </a:lnTo>
                    <a:lnTo>
                      <a:pt x="62" y="16"/>
                    </a:lnTo>
                    <a:lnTo>
                      <a:pt x="52" y="14"/>
                    </a:lnTo>
                    <a:lnTo>
                      <a:pt x="43" y="12"/>
                    </a:lnTo>
                    <a:lnTo>
                      <a:pt x="35" y="9"/>
                    </a:lnTo>
                    <a:lnTo>
                      <a:pt x="26" y="7"/>
                    </a:lnTo>
                    <a:lnTo>
                      <a:pt x="19" y="4"/>
                    </a:lnTo>
                    <a:lnTo>
                      <a:pt x="13" y="3"/>
                    </a:lnTo>
                    <a:lnTo>
                      <a:pt x="7" y="1"/>
                    </a:lnTo>
                    <a:lnTo>
                      <a:pt x="3" y="1"/>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4" name="Freeform 26"/>
              <p:cNvSpPr>
                <a:spLocks/>
              </p:cNvSpPr>
              <p:nvPr/>
            </p:nvSpPr>
            <p:spPr bwMode="auto">
              <a:xfrm>
                <a:off x="4333" y="3058"/>
                <a:ext cx="132" cy="11"/>
              </a:xfrm>
              <a:custGeom>
                <a:avLst/>
                <a:gdLst>
                  <a:gd name="T0" fmla="*/ 131 w 132"/>
                  <a:gd name="T1" fmla="*/ 10 h 11"/>
                  <a:gd name="T2" fmla="*/ 130 w 132"/>
                  <a:gd name="T3" fmla="*/ 10 h 11"/>
                  <a:gd name="T4" fmla="*/ 128 w 132"/>
                  <a:gd name="T5" fmla="*/ 10 h 11"/>
                  <a:gd name="T6" fmla="*/ 127 w 132"/>
                  <a:gd name="T7" fmla="*/ 10 h 11"/>
                  <a:gd name="T8" fmla="*/ 125 w 132"/>
                  <a:gd name="T9" fmla="*/ 10 h 11"/>
                  <a:gd name="T10" fmla="*/ 121 w 132"/>
                  <a:gd name="T11" fmla="*/ 9 h 11"/>
                  <a:gd name="T12" fmla="*/ 118 w 132"/>
                  <a:gd name="T13" fmla="*/ 9 h 11"/>
                  <a:gd name="T14" fmla="*/ 114 w 132"/>
                  <a:gd name="T15" fmla="*/ 9 h 11"/>
                  <a:gd name="T16" fmla="*/ 109 w 132"/>
                  <a:gd name="T17" fmla="*/ 9 h 11"/>
                  <a:gd name="T18" fmla="*/ 105 w 132"/>
                  <a:gd name="T19" fmla="*/ 7 h 11"/>
                  <a:gd name="T20" fmla="*/ 101 w 132"/>
                  <a:gd name="T21" fmla="*/ 7 h 11"/>
                  <a:gd name="T22" fmla="*/ 95 w 132"/>
                  <a:gd name="T23" fmla="*/ 6 h 11"/>
                  <a:gd name="T24" fmla="*/ 91 w 132"/>
                  <a:gd name="T25" fmla="*/ 6 h 11"/>
                  <a:gd name="T26" fmla="*/ 85 w 132"/>
                  <a:gd name="T27" fmla="*/ 6 h 11"/>
                  <a:gd name="T28" fmla="*/ 79 w 132"/>
                  <a:gd name="T29" fmla="*/ 6 h 11"/>
                  <a:gd name="T30" fmla="*/ 73 w 132"/>
                  <a:gd name="T31" fmla="*/ 4 h 11"/>
                  <a:gd name="T32" fmla="*/ 69 w 132"/>
                  <a:gd name="T33" fmla="*/ 3 h 11"/>
                  <a:gd name="T34" fmla="*/ 62 w 132"/>
                  <a:gd name="T35" fmla="*/ 3 h 11"/>
                  <a:gd name="T36" fmla="*/ 56 w 132"/>
                  <a:gd name="T37" fmla="*/ 3 h 11"/>
                  <a:gd name="T38" fmla="*/ 52 w 132"/>
                  <a:gd name="T39" fmla="*/ 3 h 11"/>
                  <a:gd name="T40" fmla="*/ 46 w 132"/>
                  <a:gd name="T41" fmla="*/ 3 h 11"/>
                  <a:gd name="T42" fmla="*/ 40 w 132"/>
                  <a:gd name="T43" fmla="*/ 3 h 11"/>
                  <a:gd name="T44" fmla="*/ 35 w 132"/>
                  <a:gd name="T45" fmla="*/ 1 h 11"/>
                  <a:gd name="T46" fmla="*/ 30 w 132"/>
                  <a:gd name="T47" fmla="*/ 0 h 11"/>
                  <a:gd name="T48" fmla="*/ 24 w 132"/>
                  <a:gd name="T49" fmla="*/ 0 h 11"/>
                  <a:gd name="T50" fmla="*/ 22 w 132"/>
                  <a:gd name="T51" fmla="*/ 0 h 11"/>
                  <a:gd name="T52" fmla="*/ 16 w 132"/>
                  <a:gd name="T53" fmla="*/ 0 h 11"/>
                  <a:gd name="T54" fmla="*/ 13 w 132"/>
                  <a:gd name="T55" fmla="*/ 0 h 11"/>
                  <a:gd name="T56" fmla="*/ 10 w 132"/>
                  <a:gd name="T57" fmla="*/ 0 h 11"/>
                  <a:gd name="T58" fmla="*/ 6 w 132"/>
                  <a:gd name="T59" fmla="*/ 0 h 11"/>
                  <a:gd name="T60" fmla="*/ 3 w 132"/>
                  <a:gd name="T61" fmla="*/ 0 h 11"/>
                  <a:gd name="T62" fmla="*/ 0 w 132"/>
                  <a:gd name="T6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1">
                    <a:moveTo>
                      <a:pt x="131" y="10"/>
                    </a:moveTo>
                    <a:lnTo>
                      <a:pt x="130" y="10"/>
                    </a:lnTo>
                    <a:lnTo>
                      <a:pt x="128" y="10"/>
                    </a:lnTo>
                    <a:lnTo>
                      <a:pt x="127" y="10"/>
                    </a:lnTo>
                    <a:lnTo>
                      <a:pt x="125" y="10"/>
                    </a:lnTo>
                    <a:lnTo>
                      <a:pt x="121" y="9"/>
                    </a:lnTo>
                    <a:lnTo>
                      <a:pt x="118" y="9"/>
                    </a:lnTo>
                    <a:lnTo>
                      <a:pt x="114" y="9"/>
                    </a:lnTo>
                    <a:lnTo>
                      <a:pt x="109" y="9"/>
                    </a:lnTo>
                    <a:lnTo>
                      <a:pt x="105" y="7"/>
                    </a:lnTo>
                    <a:lnTo>
                      <a:pt x="101" y="7"/>
                    </a:lnTo>
                    <a:lnTo>
                      <a:pt x="95" y="6"/>
                    </a:lnTo>
                    <a:lnTo>
                      <a:pt x="91" y="6"/>
                    </a:lnTo>
                    <a:lnTo>
                      <a:pt x="85" y="6"/>
                    </a:lnTo>
                    <a:lnTo>
                      <a:pt x="79" y="6"/>
                    </a:lnTo>
                    <a:lnTo>
                      <a:pt x="73" y="4"/>
                    </a:lnTo>
                    <a:lnTo>
                      <a:pt x="69" y="3"/>
                    </a:lnTo>
                    <a:lnTo>
                      <a:pt x="62" y="3"/>
                    </a:lnTo>
                    <a:lnTo>
                      <a:pt x="56" y="3"/>
                    </a:lnTo>
                    <a:lnTo>
                      <a:pt x="52" y="3"/>
                    </a:lnTo>
                    <a:lnTo>
                      <a:pt x="46" y="3"/>
                    </a:lnTo>
                    <a:lnTo>
                      <a:pt x="40" y="3"/>
                    </a:lnTo>
                    <a:lnTo>
                      <a:pt x="35" y="1"/>
                    </a:lnTo>
                    <a:lnTo>
                      <a:pt x="30" y="0"/>
                    </a:lnTo>
                    <a:lnTo>
                      <a:pt x="24" y="0"/>
                    </a:lnTo>
                    <a:lnTo>
                      <a:pt x="22" y="0"/>
                    </a:lnTo>
                    <a:lnTo>
                      <a:pt x="16" y="0"/>
                    </a:lnTo>
                    <a:lnTo>
                      <a:pt x="13" y="0"/>
                    </a:lnTo>
                    <a:lnTo>
                      <a:pt x="10" y="0"/>
                    </a:lnTo>
                    <a:lnTo>
                      <a:pt x="6" y="0"/>
                    </a:lnTo>
                    <a:lnTo>
                      <a:pt x="3"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5" name="Freeform 27"/>
              <p:cNvSpPr>
                <a:spLocks/>
              </p:cNvSpPr>
              <p:nvPr/>
            </p:nvSpPr>
            <p:spPr bwMode="auto">
              <a:xfrm>
                <a:off x="4322" y="3043"/>
                <a:ext cx="143" cy="22"/>
              </a:xfrm>
              <a:custGeom>
                <a:avLst/>
                <a:gdLst>
                  <a:gd name="T0" fmla="*/ 142 w 143"/>
                  <a:gd name="T1" fmla="*/ 21 h 22"/>
                  <a:gd name="T2" fmla="*/ 139 w 143"/>
                  <a:gd name="T3" fmla="*/ 21 h 22"/>
                  <a:gd name="T4" fmla="*/ 138 w 143"/>
                  <a:gd name="T5" fmla="*/ 21 h 22"/>
                  <a:gd name="T6" fmla="*/ 136 w 143"/>
                  <a:gd name="T7" fmla="*/ 21 h 22"/>
                  <a:gd name="T8" fmla="*/ 132 w 143"/>
                  <a:gd name="T9" fmla="*/ 21 h 22"/>
                  <a:gd name="T10" fmla="*/ 129 w 143"/>
                  <a:gd name="T11" fmla="*/ 21 h 22"/>
                  <a:gd name="T12" fmla="*/ 125 w 143"/>
                  <a:gd name="T13" fmla="*/ 21 h 22"/>
                  <a:gd name="T14" fmla="*/ 120 w 143"/>
                  <a:gd name="T15" fmla="*/ 21 h 22"/>
                  <a:gd name="T16" fmla="*/ 116 w 143"/>
                  <a:gd name="T17" fmla="*/ 20 h 22"/>
                  <a:gd name="T18" fmla="*/ 112 w 143"/>
                  <a:gd name="T19" fmla="*/ 20 h 22"/>
                  <a:gd name="T20" fmla="*/ 106 w 143"/>
                  <a:gd name="T21" fmla="*/ 18 h 22"/>
                  <a:gd name="T22" fmla="*/ 100 w 143"/>
                  <a:gd name="T23" fmla="*/ 18 h 22"/>
                  <a:gd name="T24" fmla="*/ 94 w 143"/>
                  <a:gd name="T25" fmla="*/ 18 h 22"/>
                  <a:gd name="T26" fmla="*/ 90 w 143"/>
                  <a:gd name="T27" fmla="*/ 18 h 22"/>
                  <a:gd name="T28" fmla="*/ 83 w 143"/>
                  <a:gd name="T29" fmla="*/ 17 h 22"/>
                  <a:gd name="T30" fmla="*/ 77 w 143"/>
                  <a:gd name="T31" fmla="*/ 15 h 22"/>
                  <a:gd name="T32" fmla="*/ 71 w 143"/>
                  <a:gd name="T33" fmla="*/ 14 h 22"/>
                  <a:gd name="T34" fmla="*/ 65 w 143"/>
                  <a:gd name="T35" fmla="*/ 14 h 22"/>
                  <a:gd name="T36" fmla="*/ 59 w 143"/>
                  <a:gd name="T37" fmla="*/ 12 h 22"/>
                  <a:gd name="T38" fmla="*/ 54 w 143"/>
                  <a:gd name="T39" fmla="*/ 12 h 22"/>
                  <a:gd name="T40" fmla="*/ 46 w 143"/>
                  <a:gd name="T41" fmla="*/ 11 h 22"/>
                  <a:gd name="T42" fmla="*/ 41 w 143"/>
                  <a:gd name="T43" fmla="*/ 11 h 22"/>
                  <a:gd name="T44" fmla="*/ 35 w 143"/>
                  <a:gd name="T45" fmla="*/ 9 h 22"/>
                  <a:gd name="T46" fmla="*/ 30 w 143"/>
                  <a:gd name="T47" fmla="*/ 9 h 22"/>
                  <a:gd name="T48" fmla="*/ 25 w 143"/>
                  <a:gd name="T49" fmla="*/ 8 h 22"/>
                  <a:gd name="T50" fmla="*/ 20 w 143"/>
                  <a:gd name="T51" fmla="*/ 6 h 22"/>
                  <a:gd name="T52" fmla="*/ 16 w 143"/>
                  <a:gd name="T53" fmla="*/ 6 h 22"/>
                  <a:gd name="T54" fmla="*/ 10 w 143"/>
                  <a:gd name="T55" fmla="*/ 5 h 22"/>
                  <a:gd name="T56" fmla="*/ 7 w 143"/>
                  <a:gd name="T57" fmla="*/ 3 h 22"/>
                  <a:gd name="T58" fmla="*/ 4 w 143"/>
                  <a:gd name="T59" fmla="*/ 3 h 22"/>
                  <a:gd name="T60" fmla="*/ 0 w 143"/>
                  <a:gd name="T6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3" h="22">
                    <a:moveTo>
                      <a:pt x="142" y="21"/>
                    </a:moveTo>
                    <a:lnTo>
                      <a:pt x="139" y="21"/>
                    </a:lnTo>
                    <a:lnTo>
                      <a:pt x="138" y="21"/>
                    </a:lnTo>
                    <a:lnTo>
                      <a:pt x="136" y="21"/>
                    </a:lnTo>
                    <a:lnTo>
                      <a:pt x="132" y="21"/>
                    </a:lnTo>
                    <a:lnTo>
                      <a:pt x="129" y="21"/>
                    </a:lnTo>
                    <a:lnTo>
                      <a:pt x="125" y="21"/>
                    </a:lnTo>
                    <a:lnTo>
                      <a:pt x="120" y="21"/>
                    </a:lnTo>
                    <a:lnTo>
                      <a:pt x="116" y="20"/>
                    </a:lnTo>
                    <a:lnTo>
                      <a:pt x="112" y="20"/>
                    </a:lnTo>
                    <a:lnTo>
                      <a:pt x="106" y="18"/>
                    </a:lnTo>
                    <a:lnTo>
                      <a:pt x="100" y="18"/>
                    </a:lnTo>
                    <a:lnTo>
                      <a:pt x="94" y="18"/>
                    </a:lnTo>
                    <a:lnTo>
                      <a:pt x="90" y="18"/>
                    </a:lnTo>
                    <a:lnTo>
                      <a:pt x="83" y="17"/>
                    </a:lnTo>
                    <a:lnTo>
                      <a:pt x="77" y="15"/>
                    </a:lnTo>
                    <a:lnTo>
                      <a:pt x="71" y="14"/>
                    </a:lnTo>
                    <a:lnTo>
                      <a:pt x="65" y="14"/>
                    </a:lnTo>
                    <a:lnTo>
                      <a:pt x="59" y="12"/>
                    </a:lnTo>
                    <a:lnTo>
                      <a:pt x="54" y="12"/>
                    </a:lnTo>
                    <a:lnTo>
                      <a:pt x="46" y="11"/>
                    </a:lnTo>
                    <a:lnTo>
                      <a:pt x="41" y="11"/>
                    </a:lnTo>
                    <a:lnTo>
                      <a:pt x="35" y="9"/>
                    </a:lnTo>
                    <a:lnTo>
                      <a:pt x="30" y="9"/>
                    </a:lnTo>
                    <a:lnTo>
                      <a:pt x="25" y="8"/>
                    </a:lnTo>
                    <a:lnTo>
                      <a:pt x="20" y="6"/>
                    </a:lnTo>
                    <a:lnTo>
                      <a:pt x="16" y="6"/>
                    </a:lnTo>
                    <a:lnTo>
                      <a:pt x="10" y="5"/>
                    </a:lnTo>
                    <a:lnTo>
                      <a:pt x="7" y="3"/>
                    </a:lnTo>
                    <a:lnTo>
                      <a:pt x="4" y="3"/>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6" name="Freeform 28"/>
              <p:cNvSpPr>
                <a:spLocks/>
              </p:cNvSpPr>
              <p:nvPr/>
            </p:nvSpPr>
            <p:spPr bwMode="auto">
              <a:xfrm>
                <a:off x="4328" y="3052"/>
                <a:ext cx="137" cy="15"/>
              </a:xfrm>
              <a:custGeom>
                <a:avLst/>
                <a:gdLst>
                  <a:gd name="T0" fmla="*/ 136 w 137"/>
                  <a:gd name="T1" fmla="*/ 14 h 15"/>
                  <a:gd name="T2" fmla="*/ 135 w 137"/>
                  <a:gd name="T3" fmla="*/ 14 h 15"/>
                  <a:gd name="T4" fmla="*/ 133 w 137"/>
                  <a:gd name="T5" fmla="*/ 14 h 15"/>
                  <a:gd name="T6" fmla="*/ 132 w 137"/>
                  <a:gd name="T7" fmla="*/ 14 h 15"/>
                  <a:gd name="T8" fmla="*/ 130 w 137"/>
                  <a:gd name="T9" fmla="*/ 13 h 15"/>
                  <a:gd name="T10" fmla="*/ 126 w 137"/>
                  <a:gd name="T11" fmla="*/ 13 h 15"/>
                  <a:gd name="T12" fmla="*/ 123 w 137"/>
                  <a:gd name="T13" fmla="*/ 11 h 15"/>
                  <a:gd name="T14" fmla="*/ 117 w 137"/>
                  <a:gd name="T15" fmla="*/ 11 h 15"/>
                  <a:gd name="T16" fmla="*/ 114 w 137"/>
                  <a:gd name="T17" fmla="*/ 11 h 15"/>
                  <a:gd name="T18" fmla="*/ 109 w 137"/>
                  <a:gd name="T19" fmla="*/ 11 h 15"/>
                  <a:gd name="T20" fmla="*/ 104 w 137"/>
                  <a:gd name="T21" fmla="*/ 11 h 15"/>
                  <a:gd name="T22" fmla="*/ 98 w 137"/>
                  <a:gd name="T23" fmla="*/ 10 h 15"/>
                  <a:gd name="T24" fmla="*/ 93 w 137"/>
                  <a:gd name="T25" fmla="*/ 8 h 15"/>
                  <a:gd name="T26" fmla="*/ 87 w 137"/>
                  <a:gd name="T27" fmla="*/ 8 h 15"/>
                  <a:gd name="T28" fmla="*/ 81 w 137"/>
                  <a:gd name="T29" fmla="*/ 8 h 15"/>
                  <a:gd name="T30" fmla="*/ 75 w 137"/>
                  <a:gd name="T31" fmla="*/ 8 h 15"/>
                  <a:gd name="T32" fmla="*/ 69 w 137"/>
                  <a:gd name="T33" fmla="*/ 6 h 15"/>
                  <a:gd name="T34" fmla="*/ 62 w 137"/>
                  <a:gd name="T35" fmla="*/ 6 h 15"/>
                  <a:gd name="T36" fmla="*/ 56 w 137"/>
                  <a:gd name="T37" fmla="*/ 4 h 15"/>
                  <a:gd name="T38" fmla="*/ 51 w 137"/>
                  <a:gd name="T39" fmla="*/ 4 h 15"/>
                  <a:gd name="T40" fmla="*/ 45 w 137"/>
                  <a:gd name="T41" fmla="*/ 3 h 15"/>
                  <a:gd name="T42" fmla="*/ 39 w 137"/>
                  <a:gd name="T43" fmla="*/ 3 h 15"/>
                  <a:gd name="T44" fmla="*/ 35 w 137"/>
                  <a:gd name="T45" fmla="*/ 3 h 15"/>
                  <a:gd name="T46" fmla="*/ 27 w 137"/>
                  <a:gd name="T47" fmla="*/ 1 h 15"/>
                  <a:gd name="T48" fmla="*/ 25 w 137"/>
                  <a:gd name="T49" fmla="*/ 1 h 15"/>
                  <a:gd name="T50" fmla="*/ 19 w 137"/>
                  <a:gd name="T51" fmla="*/ 1 h 15"/>
                  <a:gd name="T52" fmla="*/ 14 w 137"/>
                  <a:gd name="T53" fmla="*/ 1 h 15"/>
                  <a:gd name="T54" fmla="*/ 10 w 137"/>
                  <a:gd name="T55" fmla="*/ 0 h 15"/>
                  <a:gd name="T56" fmla="*/ 7 w 137"/>
                  <a:gd name="T57" fmla="*/ 0 h 15"/>
                  <a:gd name="T58" fmla="*/ 4 w 137"/>
                  <a:gd name="T59" fmla="*/ 0 h 15"/>
                  <a:gd name="T60" fmla="*/ 1 w 137"/>
                  <a:gd name="T61" fmla="*/ 0 h 15"/>
                  <a:gd name="T62" fmla="*/ 0 w 137"/>
                  <a:gd name="T6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7" h="15">
                    <a:moveTo>
                      <a:pt x="136" y="14"/>
                    </a:moveTo>
                    <a:lnTo>
                      <a:pt x="135" y="14"/>
                    </a:lnTo>
                    <a:lnTo>
                      <a:pt x="133" y="14"/>
                    </a:lnTo>
                    <a:lnTo>
                      <a:pt x="132" y="14"/>
                    </a:lnTo>
                    <a:lnTo>
                      <a:pt x="130" y="13"/>
                    </a:lnTo>
                    <a:lnTo>
                      <a:pt x="126" y="13"/>
                    </a:lnTo>
                    <a:lnTo>
                      <a:pt x="123" y="11"/>
                    </a:lnTo>
                    <a:lnTo>
                      <a:pt x="117" y="11"/>
                    </a:lnTo>
                    <a:lnTo>
                      <a:pt x="114" y="11"/>
                    </a:lnTo>
                    <a:lnTo>
                      <a:pt x="109" y="11"/>
                    </a:lnTo>
                    <a:lnTo>
                      <a:pt x="104" y="11"/>
                    </a:lnTo>
                    <a:lnTo>
                      <a:pt x="98" y="10"/>
                    </a:lnTo>
                    <a:lnTo>
                      <a:pt x="93" y="8"/>
                    </a:lnTo>
                    <a:lnTo>
                      <a:pt x="87" y="8"/>
                    </a:lnTo>
                    <a:lnTo>
                      <a:pt x="81" y="8"/>
                    </a:lnTo>
                    <a:lnTo>
                      <a:pt x="75" y="8"/>
                    </a:lnTo>
                    <a:lnTo>
                      <a:pt x="69" y="6"/>
                    </a:lnTo>
                    <a:lnTo>
                      <a:pt x="62" y="6"/>
                    </a:lnTo>
                    <a:lnTo>
                      <a:pt x="56" y="4"/>
                    </a:lnTo>
                    <a:lnTo>
                      <a:pt x="51" y="4"/>
                    </a:lnTo>
                    <a:lnTo>
                      <a:pt x="45" y="3"/>
                    </a:lnTo>
                    <a:lnTo>
                      <a:pt x="39" y="3"/>
                    </a:lnTo>
                    <a:lnTo>
                      <a:pt x="35" y="3"/>
                    </a:lnTo>
                    <a:lnTo>
                      <a:pt x="27" y="1"/>
                    </a:lnTo>
                    <a:lnTo>
                      <a:pt x="25" y="1"/>
                    </a:lnTo>
                    <a:lnTo>
                      <a:pt x="19" y="1"/>
                    </a:lnTo>
                    <a:lnTo>
                      <a:pt x="14" y="1"/>
                    </a:lnTo>
                    <a:lnTo>
                      <a:pt x="10" y="0"/>
                    </a:lnTo>
                    <a:lnTo>
                      <a:pt x="7" y="0"/>
                    </a:lnTo>
                    <a:lnTo>
                      <a:pt x="4" y="0"/>
                    </a:lnTo>
                    <a:lnTo>
                      <a:pt x="1" y="0"/>
                    </a:lnTo>
                    <a:lnTo>
                      <a:pt x="0" y="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7" name="Freeform 29"/>
              <p:cNvSpPr>
                <a:spLocks/>
              </p:cNvSpPr>
              <p:nvPr/>
            </p:nvSpPr>
            <p:spPr bwMode="auto">
              <a:xfrm>
                <a:off x="4344" y="3098"/>
                <a:ext cx="124" cy="29"/>
              </a:xfrm>
              <a:custGeom>
                <a:avLst/>
                <a:gdLst>
                  <a:gd name="T0" fmla="*/ 123 w 124"/>
                  <a:gd name="T1" fmla="*/ 0 h 29"/>
                  <a:gd name="T2" fmla="*/ 122 w 124"/>
                  <a:gd name="T3" fmla="*/ 0 h 29"/>
                  <a:gd name="T4" fmla="*/ 119 w 124"/>
                  <a:gd name="T5" fmla="*/ 1 h 29"/>
                  <a:gd name="T6" fmla="*/ 114 w 124"/>
                  <a:gd name="T7" fmla="*/ 1 h 29"/>
                  <a:gd name="T8" fmla="*/ 107 w 124"/>
                  <a:gd name="T9" fmla="*/ 1 h 29"/>
                  <a:gd name="T10" fmla="*/ 100 w 124"/>
                  <a:gd name="T11" fmla="*/ 4 h 29"/>
                  <a:gd name="T12" fmla="*/ 91 w 124"/>
                  <a:gd name="T13" fmla="*/ 6 h 29"/>
                  <a:gd name="T14" fmla="*/ 82 w 124"/>
                  <a:gd name="T15" fmla="*/ 7 h 29"/>
                  <a:gd name="T16" fmla="*/ 71 w 124"/>
                  <a:gd name="T17" fmla="*/ 9 h 29"/>
                  <a:gd name="T18" fmla="*/ 61 w 124"/>
                  <a:gd name="T19" fmla="*/ 10 h 29"/>
                  <a:gd name="T20" fmla="*/ 51 w 124"/>
                  <a:gd name="T21" fmla="*/ 12 h 29"/>
                  <a:gd name="T22" fmla="*/ 41 w 124"/>
                  <a:gd name="T23" fmla="*/ 15 h 29"/>
                  <a:gd name="T24" fmla="*/ 29 w 124"/>
                  <a:gd name="T25" fmla="*/ 18 h 29"/>
                  <a:gd name="T26" fmla="*/ 20 w 124"/>
                  <a:gd name="T27" fmla="*/ 19 h 29"/>
                  <a:gd name="T28" fmla="*/ 12 w 124"/>
                  <a:gd name="T29" fmla="*/ 24 h 29"/>
                  <a:gd name="T30" fmla="*/ 4 w 124"/>
                  <a:gd name="T31" fmla="*/ 27 h 29"/>
                  <a:gd name="T32" fmla="*/ 0 w 124"/>
                  <a:gd name="T3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9">
                    <a:moveTo>
                      <a:pt x="123" y="0"/>
                    </a:moveTo>
                    <a:lnTo>
                      <a:pt x="122" y="0"/>
                    </a:lnTo>
                    <a:lnTo>
                      <a:pt x="119" y="1"/>
                    </a:lnTo>
                    <a:lnTo>
                      <a:pt x="114" y="1"/>
                    </a:lnTo>
                    <a:lnTo>
                      <a:pt x="107" y="1"/>
                    </a:lnTo>
                    <a:lnTo>
                      <a:pt x="100" y="4"/>
                    </a:lnTo>
                    <a:lnTo>
                      <a:pt x="91" y="6"/>
                    </a:lnTo>
                    <a:lnTo>
                      <a:pt x="82" y="7"/>
                    </a:lnTo>
                    <a:lnTo>
                      <a:pt x="71" y="9"/>
                    </a:lnTo>
                    <a:lnTo>
                      <a:pt x="61" y="10"/>
                    </a:lnTo>
                    <a:lnTo>
                      <a:pt x="51" y="12"/>
                    </a:lnTo>
                    <a:lnTo>
                      <a:pt x="41" y="15"/>
                    </a:lnTo>
                    <a:lnTo>
                      <a:pt x="29" y="18"/>
                    </a:lnTo>
                    <a:lnTo>
                      <a:pt x="20" y="19"/>
                    </a:lnTo>
                    <a:lnTo>
                      <a:pt x="12" y="24"/>
                    </a:lnTo>
                    <a:lnTo>
                      <a:pt x="4" y="27"/>
                    </a:lnTo>
                    <a:lnTo>
                      <a:pt x="0" y="28"/>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8" name="Freeform 30"/>
              <p:cNvSpPr>
                <a:spLocks/>
              </p:cNvSpPr>
              <p:nvPr/>
            </p:nvSpPr>
            <p:spPr bwMode="auto">
              <a:xfrm>
                <a:off x="4366" y="3088"/>
                <a:ext cx="99" cy="10"/>
              </a:xfrm>
              <a:custGeom>
                <a:avLst/>
                <a:gdLst>
                  <a:gd name="T0" fmla="*/ 98 w 99"/>
                  <a:gd name="T1" fmla="*/ 0 h 10"/>
                  <a:gd name="T2" fmla="*/ 95 w 99"/>
                  <a:gd name="T3" fmla="*/ 0 h 10"/>
                  <a:gd name="T4" fmla="*/ 92 w 99"/>
                  <a:gd name="T5" fmla="*/ 2 h 10"/>
                  <a:gd name="T6" fmla="*/ 86 w 99"/>
                  <a:gd name="T7" fmla="*/ 2 h 10"/>
                  <a:gd name="T8" fmla="*/ 81 w 99"/>
                  <a:gd name="T9" fmla="*/ 3 h 10"/>
                  <a:gd name="T10" fmla="*/ 75 w 99"/>
                  <a:gd name="T11" fmla="*/ 3 h 10"/>
                  <a:gd name="T12" fmla="*/ 68 w 99"/>
                  <a:gd name="T13" fmla="*/ 5 h 10"/>
                  <a:gd name="T14" fmla="*/ 61 w 99"/>
                  <a:gd name="T15" fmla="*/ 6 h 10"/>
                  <a:gd name="T16" fmla="*/ 52 w 99"/>
                  <a:gd name="T17" fmla="*/ 8 h 10"/>
                  <a:gd name="T18" fmla="*/ 45 w 99"/>
                  <a:gd name="T19" fmla="*/ 8 h 10"/>
                  <a:gd name="T20" fmla="*/ 36 w 99"/>
                  <a:gd name="T21" fmla="*/ 9 h 10"/>
                  <a:gd name="T22" fmla="*/ 27 w 99"/>
                  <a:gd name="T23" fmla="*/ 9 h 10"/>
                  <a:gd name="T24" fmla="*/ 20 w 99"/>
                  <a:gd name="T25" fmla="*/ 9 h 10"/>
                  <a:gd name="T26" fmla="*/ 13 w 99"/>
                  <a:gd name="T27" fmla="*/ 9 h 10"/>
                  <a:gd name="T28" fmla="*/ 6 w 99"/>
                  <a:gd name="T29" fmla="*/ 9 h 10"/>
                  <a:gd name="T30" fmla="*/ 0 w 99"/>
                  <a:gd name="T3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 h="10">
                    <a:moveTo>
                      <a:pt x="98" y="0"/>
                    </a:moveTo>
                    <a:lnTo>
                      <a:pt x="95" y="0"/>
                    </a:lnTo>
                    <a:lnTo>
                      <a:pt x="92" y="2"/>
                    </a:lnTo>
                    <a:lnTo>
                      <a:pt x="86" y="2"/>
                    </a:lnTo>
                    <a:lnTo>
                      <a:pt x="81" y="3"/>
                    </a:lnTo>
                    <a:lnTo>
                      <a:pt x="75" y="3"/>
                    </a:lnTo>
                    <a:lnTo>
                      <a:pt x="68" y="5"/>
                    </a:lnTo>
                    <a:lnTo>
                      <a:pt x="61" y="6"/>
                    </a:lnTo>
                    <a:lnTo>
                      <a:pt x="52" y="8"/>
                    </a:lnTo>
                    <a:lnTo>
                      <a:pt x="45" y="8"/>
                    </a:lnTo>
                    <a:lnTo>
                      <a:pt x="36" y="9"/>
                    </a:lnTo>
                    <a:lnTo>
                      <a:pt x="27" y="9"/>
                    </a:lnTo>
                    <a:lnTo>
                      <a:pt x="20" y="9"/>
                    </a:lnTo>
                    <a:lnTo>
                      <a:pt x="13" y="9"/>
                    </a:lnTo>
                    <a:lnTo>
                      <a:pt x="6" y="9"/>
                    </a:lnTo>
                    <a:lnTo>
                      <a:pt x="0" y="9"/>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19" name="Freeform 31"/>
              <p:cNvSpPr>
                <a:spLocks/>
              </p:cNvSpPr>
              <p:nvPr/>
            </p:nvSpPr>
            <p:spPr bwMode="auto">
              <a:xfrm>
                <a:off x="4331" y="3110"/>
                <a:ext cx="142" cy="40"/>
              </a:xfrm>
              <a:custGeom>
                <a:avLst/>
                <a:gdLst>
                  <a:gd name="T0" fmla="*/ 141 w 142"/>
                  <a:gd name="T1" fmla="*/ 0 h 40"/>
                  <a:gd name="T2" fmla="*/ 138 w 142"/>
                  <a:gd name="T3" fmla="*/ 0 h 40"/>
                  <a:gd name="T4" fmla="*/ 135 w 142"/>
                  <a:gd name="T5" fmla="*/ 0 h 40"/>
                  <a:gd name="T6" fmla="*/ 132 w 142"/>
                  <a:gd name="T7" fmla="*/ 3 h 40"/>
                  <a:gd name="T8" fmla="*/ 129 w 142"/>
                  <a:gd name="T9" fmla="*/ 3 h 40"/>
                  <a:gd name="T10" fmla="*/ 125 w 142"/>
                  <a:gd name="T11" fmla="*/ 4 h 40"/>
                  <a:gd name="T12" fmla="*/ 122 w 142"/>
                  <a:gd name="T13" fmla="*/ 6 h 40"/>
                  <a:gd name="T14" fmla="*/ 116 w 142"/>
                  <a:gd name="T15" fmla="*/ 7 h 40"/>
                  <a:gd name="T16" fmla="*/ 112 w 142"/>
                  <a:gd name="T17" fmla="*/ 9 h 40"/>
                  <a:gd name="T18" fmla="*/ 106 w 142"/>
                  <a:gd name="T19" fmla="*/ 12 h 40"/>
                  <a:gd name="T20" fmla="*/ 102 w 142"/>
                  <a:gd name="T21" fmla="*/ 12 h 40"/>
                  <a:gd name="T22" fmla="*/ 96 w 142"/>
                  <a:gd name="T23" fmla="*/ 14 h 40"/>
                  <a:gd name="T24" fmla="*/ 90 w 142"/>
                  <a:gd name="T25" fmla="*/ 16 h 40"/>
                  <a:gd name="T26" fmla="*/ 84 w 142"/>
                  <a:gd name="T27" fmla="*/ 17 h 40"/>
                  <a:gd name="T28" fmla="*/ 78 w 142"/>
                  <a:gd name="T29" fmla="*/ 19 h 40"/>
                  <a:gd name="T30" fmla="*/ 73 w 142"/>
                  <a:gd name="T31" fmla="*/ 22 h 40"/>
                  <a:gd name="T32" fmla="*/ 65 w 142"/>
                  <a:gd name="T33" fmla="*/ 23 h 40"/>
                  <a:gd name="T34" fmla="*/ 60 w 142"/>
                  <a:gd name="T35" fmla="*/ 25 h 40"/>
                  <a:gd name="T36" fmla="*/ 54 w 142"/>
                  <a:gd name="T37" fmla="*/ 27 h 40"/>
                  <a:gd name="T38" fmla="*/ 48 w 142"/>
                  <a:gd name="T39" fmla="*/ 29 h 40"/>
                  <a:gd name="T40" fmla="*/ 42 w 142"/>
                  <a:gd name="T41" fmla="*/ 30 h 40"/>
                  <a:gd name="T42" fmla="*/ 36 w 142"/>
                  <a:gd name="T43" fmla="*/ 32 h 40"/>
                  <a:gd name="T44" fmla="*/ 31 w 142"/>
                  <a:gd name="T45" fmla="*/ 33 h 40"/>
                  <a:gd name="T46" fmla="*/ 25 w 142"/>
                  <a:gd name="T47" fmla="*/ 35 h 40"/>
                  <a:gd name="T48" fmla="*/ 20 w 142"/>
                  <a:gd name="T49" fmla="*/ 36 h 40"/>
                  <a:gd name="T50" fmla="*/ 16 w 142"/>
                  <a:gd name="T51" fmla="*/ 36 h 40"/>
                  <a:gd name="T52" fmla="*/ 12 w 142"/>
                  <a:gd name="T53" fmla="*/ 38 h 40"/>
                  <a:gd name="T54" fmla="*/ 9 w 142"/>
                  <a:gd name="T55" fmla="*/ 39 h 40"/>
                  <a:gd name="T56" fmla="*/ 4 w 142"/>
                  <a:gd name="T57" fmla="*/ 39 h 40"/>
                  <a:gd name="T58" fmla="*/ 1 w 142"/>
                  <a:gd name="T59" fmla="*/ 39 h 40"/>
                  <a:gd name="T60" fmla="*/ 0 w 142"/>
                  <a:gd name="T61"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40">
                    <a:moveTo>
                      <a:pt x="141" y="0"/>
                    </a:moveTo>
                    <a:lnTo>
                      <a:pt x="138" y="0"/>
                    </a:lnTo>
                    <a:lnTo>
                      <a:pt x="135" y="0"/>
                    </a:lnTo>
                    <a:lnTo>
                      <a:pt x="132" y="3"/>
                    </a:lnTo>
                    <a:lnTo>
                      <a:pt x="129" y="3"/>
                    </a:lnTo>
                    <a:lnTo>
                      <a:pt x="125" y="4"/>
                    </a:lnTo>
                    <a:lnTo>
                      <a:pt x="122" y="6"/>
                    </a:lnTo>
                    <a:lnTo>
                      <a:pt x="116" y="7"/>
                    </a:lnTo>
                    <a:lnTo>
                      <a:pt x="112" y="9"/>
                    </a:lnTo>
                    <a:lnTo>
                      <a:pt x="106" y="12"/>
                    </a:lnTo>
                    <a:lnTo>
                      <a:pt x="102" y="12"/>
                    </a:lnTo>
                    <a:lnTo>
                      <a:pt x="96" y="14"/>
                    </a:lnTo>
                    <a:lnTo>
                      <a:pt x="90" y="16"/>
                    </a:lnTo>
                    <a:lnTo>
                      <a:pt x="84" y="17"/>
                    </a:lnTo>
                    <a:lnTo>
                      <a:pt x="78" y="19"/>
                    </a:lnTo>
                    <a:lnTo>
                      <a:pt x="73" y="22"/>
                    </a:lnTo>
                    <a:lnTo>
                      <a:pt x="65" y="23"/>
                    </a:lnTo>
                    <a:lnTo>
                      <a:pt x="60" y="25"/>
                    </a:lnTo>
                    <a:lnTo>
                      <a:pt x="54" y="27"/>
                    </a:lnTo>
                    <a:lnTo>
                      <a:pt x="48" y="29"/>
                    </a:lnTo>
                    <a:lnTo>
                      <a:pt x="42" y="30"/>
                    </a:lnTo>
                    <a:lnTo>
                      <a:pt x="36" y="32"/>
                    </a:lnTo>
                    <a:lnTo>
                      <a:pt x="31" y="33"/>
                    </a:lnTo>
                    <a:lnTo>
                      <a:pt x="25" y="35"/>
                    </a:lnTo>
                    <a:lnTo>
                      <a:pt x="20" y="36"/>
                    </a:lnTo>
                    <a:lnTo>
                      <a:pt x="16" y="36"/>
                    </a:lnTo>
                    <a:lnTo>
                      <a:pt x="12" y="38"/>
                    </a:lnTo>
                    <a:lnTo>
                      <a:pt x="9" y="39"/>
                    </a:lnTo>
                    <a:lnTo>
                      <a:pt x="4" y="39"/>
                    </a:lnTo>
                    <a:lnTo>
                      <a:pt x="1" y="39"/>
                    </a:lnTo>
                    <a:lnTo>
                      <a:pt x="0" y="39"/>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0" name="Freeform 32"/>
              <p:cNvSpPr>
                <a:spLocks/>
              </p:cNvSpPr>
              <p:nvPr/>
            </p:nvSpPr>
            <p:spPr bwMode="auto">
              <a:xfrm>
                <a:off x="4322" y="3113"/>
                <a:ext cx="154" cy="53"/>
              </a:xfrm>
              <a:custGeom>
                <a:avLst/>
                <a:gdLst>
                  <a:gd name="T0" fmla="*/ 153 w 154"/>
                  <a:gd name="T1" fmla="*/ 0 h 53"/>
                  <a:gd name="T2" fmla="*/ 152 w 154"/>
                  <a:gd name="T3" fmla="*/ 0 h 53"/>
                  <a:gd name="T4" fmla="*/ 149 w 154"/>
                  <a:gd name="T5" fmla="*/ 1 h 53"/>
                  <a:gd name="T6" fmla="*/ 144 w 154"/>
                  <a:gd name="T7" fmla="*/ 3 h 53"/>
                  <a:gd name="T8" fmla="*/ 141 w 154"/>
                  <a:gd name="T9" fmla="*/ 3 h 53"/>
                  <a:gd name="T10" fmla="*/ 138 w 154"/>
                  <a:gd name="T11" fmla="*/ 4 h 53"/>
                  <a:gd name="T12" fmla="*/ 134 w 154"/>
                  <a:gd name="T13" fmla="*/ 6 h 53"/>
                  <a:gd name="T14" fmla="*/ 129 w 154"/>
                  <a:gd name="T15" fmla="*/ 9 h 53"/>
                  <a:gd name="T16" fmla="*/ 124 w 154"/>
                  <a:gd name="T17" fmla="*/ 9 h 53"/>
                  <a:gd name="T18" fmla="*/ 118 w 154"/>
                  <a:gd name="T19" fmla="*/ 10 h 53"/>
                  <a:gd name="T20" fmla="*/ 113 w 154"/>
                  <a:gd name="T21" fmla="*/ 12 h 53"/>
                  <a:gd name="T22" fmla="*/ 107 w 154"/>
                  <a:gd name="T23" fmla="*/ 13 h 53"/>
                  <a:gd name="T24" fmla="*/ 102 w 154"/>
                  <a:gd name="T25" fmla="*/ 14 h 53"/>
                  <a:gd name="T26" fmla="*/ 94 w 154"/>
                  <a:gd name="T27" fmla="*/ 17 h 53"/>
                  <a:gd name="T28" fmla="*/ 88 w 154"/>
                  <a:gd name="T29" fmla="*/ 19 h 53"/>
                  <a:gd name="T30" fmla="*/ 82 w 154"/>
                  <a:gd name="T31" fmla="*/ 22 h 53"/>
                  <a:gd name="T32" fmla="*/ 75 w 154"/>
                  <a:gd name="T33" fmla="*/ 25 h 53"/>
                  <a:gd name="T34" fmla="*/ 68 w 154"/>
                  <a:gd name="T35" fmla="*/ 26 h 53"/>
                  <a:gd name="T36" fmla="*/ 62 w 154"/>
                  <a:gd name="T37" fmla="*/ 27 h 53"/>
                  <a:gd name="T38" fmla="*/ 56 w 154"/>
                  <a:gd name="T39" fmla="*/ 30 h 53"/>
                  <a:gd name="T40" fmla="*/ 49 w 154"/>
                  <a:gd name="T41" fmla="*/ 32 h 53"/>
                  <a:gd name="T42" fmla="*/ 43 w 154"/>
                  <a:gd name="T43" fmla="*/ 35 h 53"/>
                  <a:gd name="T44" fmla="*/ 37 w 154"/>
                  <a:gd name="T45" fmla="*/ 36 h 53"/>
                  <a:gd name="T46" fmla="*/ 31 w 154"/>
                  <a:gd name="T47" fmla="*/ 39 h 53"/>
                  <a:gd name="T48" fmla="*/ 25 w 154"/>
                  <a:gd name="T49" fmla="*/ 40 h 53"/>
                  <a:gd name="T50" fmla="*/ 21 w 154"/>
                  <a:gd name="T51" fmla="*/ 43 h 53"/>
                  <a:gd name="T52" fmla="*/ 15 w 154"/>
                  <a:gd name="T53" fmla="*/ 45 h 53"/>
                  <a:gd name="T54" fmla="*/ 10 w 154"/>
                  <a:gd name="T55" fmla="*/ 46 h 53"/>
                  <a:gd name="T56" fmla="*/ 7 w 154"/>
                  <a:gd name="T57" fmla="*/ 48 h 53"/>
                  <a:gd name="T58" fmla="*/ 1 w 154"/>
                  <a:gd name="T59" fmla="*/ 51 h 53"/>
                  <a:gd name="T60" fmla="*/ 0 w 154"/>
                  <a:gd name="T61"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 h="53">
                    <a:moveTo>
                      <a:pt x="153" y="0"/>
                    </a:moveTo>
                    <a:lnTo>
                      <a:pt x="152" y="0"/>
                    </a:lnTo>
                    <a:lnTo>
                      <a:pt x="149" y="1"/>
                    </a:lnTo>
                    <a:lnTo>
                      <a:pt x="144" y="3"/>
                    </a:lnTo>
                    <a:lnTo>
                      <a:pt x="141" y="3"/>
                    </a:lnTo>
                    <a:lnTo>
                      <a:pt x="138" y="4"/>
                    </a:lnTo>
                    <a:lnTo>
                      <a:pt x="134" y="6"/>
                    </a:lnTo>
                    <a:lnTo>
                      <a:pt x="129" y="9"/>
                    </a:lnTo>
                    <a:lnTo>
                      <a:pt x="124" y="9"/>
                    </a:lnTo>
                    <a:lnTo>
                      <a:pt x="118" y="10"/>
                    </a:lnTo>
                    <a:lnTo>
                      <a:pt x="113" y="12"/>
                    </a:lnTo>
                    <a:lnTo>
                      <a:pt x="107" y="13"/>
                    </a:lnTo>
                    <a:lnTo>
                      <a:pt x="102" y="14"/>
                    </a:lnTo>
                    <a:lnTo>
                      <a:pt x="94" y="17"/>
                    </a:lnTo>
                    <a:lnTo>
                      <a:pt x="88" y="19"/>
                    </a:lnTo>
                    <a:lnTo>
                      <a:pt x="82" y="22"/>
                    </a:lnTo>
                    <a:lnTo>
                      <a:pt x="75" y="25"/>
                    </a:lnTo>
                    <a:lnTo>
                      <a:pt x="68" y="26"/>
                    </a:lnTo>
                    <a:lnTo>
                      <a:pt x="62" y="27"/>
                    </a:lnTo>
                    <a:lnTo>
                      <a:pt x="56" y="30"/>
                    </a:lnTo>
                    <a:lnTo>
                      <a:pt x="49" y="32"/>
                    </a:lnTo>
                    <a:lnTo>
                      <a:pt x="43" y="35"/>
                    </a:lnTo>
                    <a:lnTo>
                      <a:pt x="37" y="36"/>
                    </a:lnTo>
                    <a:lnTo>
                      <a:pt x="31" y="39"/>
                    </a:lnTo>
                    <a:lnTo>
                      <a:pt x="25" y="40"/>
                    </a:lnTo>
                    <a:lnTo>
                      <a:pt x="21" y="43"/>
                    </a:lnTo>
                    <a:lnTo>
                      <a:pt x="15" y="45"/>
                    </a:lnTo>
                    <a:lnTo>
                      <a:pt x="10" y="46"/>
                    </a:lnTo>
                    <a:lnTo>
                      <a:pt x="7" y="48"/>
                    </a:lnTo>
                    <a:lnTo>
                      <a:pt x="1" y="51"/>
                    </a:lnTo>
                    <a:lnTo>
                      <a:pt x="0" y="52"/>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1" name="Freeform 33"/>
              <p:cNvSpPr>
                <a:spLocks/>
              </p:cNvSpPr>
              <p:nvPr/>
            </p:nvSpPr>
            <p:spPr bwMode="auto">
              <a:xfrm>
                <a:off x="4328" y="3117"/>
                <a:ext cx="150" cy="68"/>
              </a:xfrm>
              <a:custGeom>
                <a:avLst/>
                <a:gdLst>
                  <a:gd name="T0" fmla="*/ 149 w 150"/>
                  <a:gd name="T1" fmla="*/ 0 h 68"/>
                  <a:gd name="T2" fmla="*/ 149 w 150"/>
                  <a:gd name="T3" fmla="*/ 0 h 68"/>
                  <a:gd name="T4" fmla="*/ 148 w 150"/>
                  <a:gd name="T5" fmla="*/ 0 h 68"/>
                  <a:gd name="T6" fmla="*/ 145 w 150"/>
                  <a:gd name="T7" fmla="*/ 0 h 68"/>
                  <a:gd name="T8" fmla="*/ 143 w 150"/>
                  <a:gd name="T9" fmla="*/ 1 h 68"/>
                  <a:gd name="T10" fmla="*/ 140 w 150"/>
                  <a:gd name="T11" fmla="*/ 4 h 68"/>
                  <a:gd name="T12" fmla="*/ 137 w 150"/>
                  <a:gd name="T13" fmla="*/ 4 h 68"/>
                  <a:gd name="T14" fmla="*/ 133 w 150"/>
                  <a:gd name="T15" fmla="*/ 6 h 68"/>
                  <a:gd name="T16" fmla="*/ 130 w 150"/>
                  <a:gd name="T17" fmla="*/ 7 h 68"/>
                  <a:gd name="T18" fmla="*/ 124 w 150"/>
                  <a:gd name="T19" fmla="*/ 9 h 68"/>
                  <a:gd name="T20" fmla="*/ 120 w 150"/>
                  <a:gd name="T21" fmla="*/ 10 h 68"/>
                  <a:gd name="T22" fmla="*/ 116 w 150"/>
                  <a:gd name="T23" fmla="*/ 13 h 68"/>
                  <a:gd name="T24" fmla="*/ 110 w 150"/>
                  <a:gd name="T25" fmla="*/ 16 h 68"/>
                  <a:gd name="T26" fmla="*/ 104 w 150"/>
                  <a:gd name="T27" fmla="*/ 17 h 68"/>
                  <a:gd name="T28" fmla="*/ 98 w 150"/>
                  <a:gd name="T29" fmla="*/ 22 h 68"/>
                  <a:gd name="T30" fmla="*/ 91 w 150"/>
                  <a:gd name="T31" fmla="*/ 23 h 68"/>
                  <a:gd name="T32" fmla="*/ 84 w 150"/>
                  <a:gd name="T33" fmla="*/ 26 h 68"/>
                  <a:gd name="T34" fmla="*/ 78 w 150"/>
                  <a:gd name="T35" fmla="*/ 29 h 68"/>
                  <a:gd name="T36" fmla="*/ 72 w 150"/>
                  <a:gd name="T37" fmla="*/ 32 h 68"/>
                  <a:gd name="T38" fmla="*/ 67 w 150"/>
                  <a:gd name="T39" fmla="*/ 34 h 68"/>
                  <a:gd name="T40" fmla="*/ 59 w 150"/>
                  <a:gd name="T41" fmla="*/ 38 h 68"/>
                  <a:gd name="T42" fmla="*/ 54 w 150"/>
                  <a:gd name="T43" fmla="*/ 41 h 68"/>
                  <a:gd name="T44" fmla="*/ 48 w 150"/>
                  <a:gd name="T45" fmla="*/ 44 h 68"/>
                  <a:gd name="T46" fmla="*/ 41 w 150"/>
                  <a:gd name="T47" fmla="*/ 47 h 68"/>
                  <a:gd name="T48" fmla="*/ 35 w 150"/>
                  <a:gd name="T49" fmla="*/ 48 h 68"/>
                  <a:gd name="T50" fmla="*/ 29 w 150"/>
                  <a:gd name="T51" fmla="*/ 51 h 68"/>
                  <a:gd name="T52" fmla="*/ 25 w 150"/>
                  <a:gd name="T53" fmla="*/ 54 h 68"/>
                  <a:gd name="T54" fmla="*/ 19 w 150"/>
                  <a:gd name="T55" fmla="*/ 57 h 68"/>
                  <a:gd name="T56" fmla="*/ 14 w 150"/>
                  <a:gd name="T57" fmla="*/ 58 h 68"/>
                  <a:gd name="T58" fmla="*/ 10 w 150"/>
                  <a:gd name="T59" fmla="*/ 61 h 68"/>
                  <a:gd name="T60" fmla="*/ 4 w 150"/>
                  <a:gd name="T61" fmla="*/ 64 h 68"/>
                  <a:gd name="T62" fmla="*/ 1 w 150"/>
                  <a:gd name="T63" fmla="*/ 66 h 68"/>
                  <a:gd name="T64" fmla="*/ 0 w 150"/>
                  <a:gd name="T6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0" h="68">
                    <a:moveTo>
                      <a:pt x="149" y="0"/>
                    </a:moveTo>
                    <a:lnTo>
                      <a:pt x="149" y="0"/>
                    </a:lnTo>
                    <a:lnTo>
                      <a:pt x="148" y="0"/>
                    </a:lnTo>
                    <a:lnTo>
                      <a:pt x="145" y="0"/>
                    </a:lnTo>
                    <a:lnTo>
                      <a:pt x="143" y="1"/>
                    </a:lnTo>
                    <a:lnTo>
                      <a:pt x="140" y="4"/>
                    </a:lnTo>
                    <a:lnTo>
                      <a:pt x="137" y="4"/>
                    </a:lnTo>
                    <a:lnTo>
                      <a:pt x="133" y="6"/>
                    </a:lnTo>
                    <a:lnTo>
                      <a:pt x="130" y="7"/>
                    </a:lnTo>
                    <a:lnTo>
                      <a:pt x="124" y="9"/>
                    </a:lnTo>
                    <a:lnTo>
                      <a:pt x="120" y="10"/>
                    </a:lnTo>
                    <a:lnTo>
                      <a:pt x="116" y="13"/>
                    </a:lnTo>
                    <a:lnTo>
                      <a:pt x="110" y="16"/>
                    </a:lnTo>
                    <a:lnTo>
                      <a:pt x="104" y="17"/>
                    </a:lnTo>
                    <a:lnTo>
                      <a:pt x="98" y="22"/>
                    </a:lnTo>
                    <a:lnTo>
                      <a:pt x="91" y="23"/>
                    </a:lnTo>
                    <a:lnTo>
                      <a:pt x="84" y="26"/>
                    </a:lnTo>
                    <a:lnTo>
                      <a:pt x="78" y="29"/>
                    </a:lnTo>
                    <a:lnTo>
                      <a:pt x="72" y="32"/>
                    </a:lnTo>
                    <a:lnTo>
                      <a:pt x="67" y="34"/>
                    </a:lnTo>
                    <a:lnTo>
                      <a:pt x="59" y="38"/>
                    </a:lnTo>
                    <a:lnTo>
                      <a:pt x="54" y="41"/>
                    </a:lnTo>
                    <a:lnTo>
                      <a:pt x="48" y="44"/>
                    </a:lnTo>
                    <a:lnTo>
                      <a:pt x="41" y="47"/>
                    </a:lnTo>
                    <a:lnTo>
                      <a:pt x="35" y="48"/>
                    </a:lnTo>
                    <a:lnTo>
                      <a:pt x="29" y="51"/>
                    </a:lnTo>
                    <a:lnTo>
                      <a:pt x="25" y="54"/>
                    </a:lnTo>
                    <a:lnTo>
                      <a:pt x="19" y="57"/>
                    </a:lnTo>
                    <a:lnTo>
                      <a:pt x="14" y="58"/>
                    </a:lnTo>
                    <a:lnTo>
                      <a:pt x="10" y="61"/>
                    </a:lnTo>
                    <a:lnTo>
                      <a:pt x="4" y="64"/>
                    </a:lnTo>
                    <a:lnTo>
                      <a:pt x="1" y="66"/>
                    </a:lnTo>
                    <a:lnTo>
                      <a:pt x="0" y="67"/>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2" name="Freeform 34"/>
              <p:cNvSpPr>
                <a:spLocks/>
              </p:cNvSpPr>
              <p:nvPr/>
            </p:nvSpPr>
            <p:spPr bwMode="auto">
              <a:xfrm>
                <a:off x="4328" y="3122"/>
                <a:ext cx="156" cy="66"/>
              </a:xfrm>
              <a:custGeom>
                <a:avLst/>
                <a:gdLst>
                  <a:gd name="T0" fmla="*/ 155 w 156"/>
                  <a:gd name="T1" fmla="*/ 0 h 66"/>
                  <a:gd name="T2" fmla="*/ 154 w 156"/>
                  <a:gd name="T3" fmla="*/ 0 h 66"/>
                  <a:gd name="T4" fmla="*/ 152 w 156"/>
                  <a:gd name="T5" fmla="*/ 0 h 66"/>
                  <a:gd name="T6" fmla="*/ 151 w 156"/>
                  <a:gd name="T7" fmla="*/ 1 h 66"/>
                  <a:gd name="T8" fmla="*/ 149 w 156"/>
                  <a:gd name="T9" fmla="*/ 3 h 66"/>
                  <a:gd name="T10" fmla="*/ 145 w 156"/>
                  <a:gd name="T11" fmla="*/ 3 h 66"/>
                  <a:gd name="T12" fmla="*/ 143 w 156"/>
                  <a:gd name="T13" fmla="*/ 4 h 66"/>
                  <a:gd name="T14" fmla="*/ 139 w 156"/>
                  <a:gd name="T15" fmla="*/ 6 h 66"/>
                  <a:gd name="T16" fmla="*/ 135 w 156"/>
                  <a:gd name="T17" fmla="*/ 10 h 66"/>
                  <a:gd name="T18" fmla="*/ 130 w 156"/>
                  <a:gd name="T19" fmla="*/ 12 h 66"/>
                  <a:gd name="T20" fmla="*/ 125 w 156"/>
                  <a:gd name="T21" fmla="*/ 14 h 66"/>
                  <a:gd name="T22" fmla="*/ 120 w 156"/>
                  <a:gd name="T23" fmla="*/ 17 h 66"/>
                  <a:gd name="T24" fmla="*/ 114 w 156"/>
                  <a:gd name="T25" fmla="*/ 19 h 66"/>
                  <a:gd name="T26" fmla="*/ 109 w 156"/>
                  <a:gd name="T27" fmla="*/ 22 h 66"/>
                  <a:gd name="T28" fmla="*/ 103 w 156"/>
                  <a:gd name="T29" fmla="*/ 25 h 66"/>
                  <a:gd name="T30" fmla="*/ 97 w 156"/>
                  <a:gd name="T31" fmla="*/ 27 h 66"/>
                  <a:gd name="T32" fmla="*/ 91 w 156"/>
                  <a:gd name="T33" fmla="*/ 30 h 66"/>
                  <a:gd name="T34" fmla="*/ 84 w 156"/>
                  <a:gd name="T35" fmla="*/ 35 h 66"/>
                  <a:gd name="T36" fmla="*/ 78 w 156"/>
                  <a:gd name="T37" fmla="*/ 36 h 66"/>
                  <a:gd name="T38" fmla="*/ 71 w 156"/>
                  <a:gd name="T39" fmla="*/ 39 h 66"/>
                  <a:gd name="T40" fmla="*/ 65 w 156"/>
                  <a:gd name="T41" fmla="*/ 42 h 66"/>
                  <a:gd name="T42" fmla="*/ 59 w 156"/>
                  <a:gd name="T43" fmla="*/ 45 h 66"/>
                  <a:gd name="T44" fmla="*/ 52 w 156"/>
                  <a:gd name="T45" fmla="*/ 48 h 66"/>
                  <a:gd name="T46" fmla="*/ 45 w 156"/>
                  <a:gd name="T47" fmla="*/ 51 h 66"/>
                  <a:gd name="T48" fmla="*/ 39 w 156"/>
                  <a:gd name="T49" fmla="*/ 53 h 66"/>
                  <a:gd name="T50" fmla="*/ 33 w 156"/>
                  <a:gd name="T51" fmla="*/ 56 h 66"/>
                  <a:gd name="T52" fmla="*/ 28 w 156"/>
                  <a:gd name="T53" fmla="*/ 58 h 66"/>
                  <a:gd name="T54" fmla="*/ 22 w 156"/>
                  <a:gd name="T55" fmla="*/ 59 h 66"/>
                  <a:gd name="T56" fmla="*/ 16 w 156"/>
                  <a:gd name="T57" fmla="*/ 61 h 66"/>
                  <a:gd name="T58" fmla="*/ 12 w 156"/>
                  <a:gd name="T59" fmla="*/ 64 h 66"/>
                  <a:gd name="T60" fmla="*/ 7 w 156"/>
                  <a:gd name="T61" fmla="*/ 64 h 66"/>
                  <a:gd name="T62" fmla="*/ 3 w 156"/>
                  <a:gd name="T63" fmla="*/ 64 h 66"/>
                  <a:gd name="T64" fmla="*/ 0 w 156"/>
                  <a:gd name="T65"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66">
                    <a:moveTo>
                      <a:pt x="155" y="0"/>
                    </a:moveTo>
                    <a:lnTo>
                      <a:pt x="154" y="0"/>
                    </a:lnTo>
                    <a:lnTo>
                      <a:pt x="152" y="0"/>
                    </a:lnTo>
                    <a:lnTo>
                      <a:pt x="151" y="1"/>
                    </a:lnTo>
                    <a:lnTo>
                      <a:pt x="149" y="3"/>
                    </a:lnTo>
                    <a:lnTo>
                      <a:pt x="145" y="3"/>
                    </a:lnTo>
                    <a:lnTo>
                      <a:pt x="143" y="4"/>
                    </a:lnTo>
                    <a:lnTo>
                      <a:pt x="139" y="6"/>
                    </a:lnTo>
                    <a:lnTo>
                      <a:pt x="135" y="10"/>
                    </a:lnTo>
                    <a:lnTo>
                      <a:pt x="130" y="12"/>
                    </a:lnTo>
                    <a:lnTo>
                      <a:pt x="125" y="14"/>
                    </a:lnTo>
                    <a:lnTo>
                      <a:pt x="120" y="17"/>
                    </a:lnTo>
                    <a:lnTo>
                      <a:pt x="114" y="19"/>
                    </a:lnTo>
                    <a:lnTo>
                      <a:pt x="109" y="22"/>
                    </a:lnTo>
                    <a:lnTo>
                      <a:pt x="103" y="25"/>
                    </a:lnTo>
                    <a:lnTo>
                      <a:pt x="97" y="27"/>
                    </a:lnTo>
                    <a:lnTo>
                      <a:pt x="91" y="30"/>
                    </a:lnTo>
                    <a:lnTo>
                      <a:pt x="84" y="35"/>
                    </a:lnTo>
                    <a:lnTo>
                      <a:pt x="78" y="36"/>
                    </a:lnTo>
                    <a:lnTo>
                      <a:pt x="71" y="39"/>
                    </a:lnTo>
                    <a:lnTo>
                      <a:pt x="65" y="42"/>
                    </a:lnTo>
                    <a:lnTo>
                      <a:pt x="59" y="45"/>
                    </a:lnTo>
                    <a:lnTo>
                      <a:pt x="52" y="48"/>
                    </a:lnTo>
                    <a:lnTo>
                      <a:pt x="45" y="51"/>
                    </a:lnTo>
                    <a:lnTo>
                      <a:pt x="39" y="53"/>
                    </a:lnTo>
                    <a:lnTo>
                      <a:pt x="33" y="56"/>
                    </a:lnTo>
                    <a:lnTo>
                      <a:pt x="28" y="58"/>
                    </a:lnTo>
                    <a:lnTo>
                      <a:pt x="22" y="59"/>
                    </a:lnTo>
                    <a:lnTo>
                      <a:pt x="16" y="61"/>
                    </a:lnTo>
                    <a:lnTo>
                      <a:pt x="12" y="64"/>
                    </a:lnTo>
                    <a:lnTo>
                      <a:pt x="7" y="64"/>
                    </a:lnTo>
                    <a:lnTo>
                      <a:pt x="3" y="64"/>
                    </a:lnTo>
                    <a:lnTo>
                      <a:pt x="0" y="65"/>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3" name="Freeform 35"/>
              <p:cNvSpPr>
                <a:spLocks/>
              </p:cNvSpPr>
              <p:nvPr/>
            </p:nvSpPr>
            <p:spPr bwMode="auto">
              <a:xfrm>
                <a:off x="4344" y="3124"/>
                <a:ext cx="145" cy="71"/>
              </a:xfrm>
              <a:custGeom>
                <a:avLst/>
                <a:gdLst>
                  <a:gd name="T0" fmla="*/ 144 w 145"/>
                  <a:gd name="T1" fmla="*/ 0 h 71"/>
                  <a:gd name="T2" fmla="*/ 143 w 145"/>
                  <a:gd name="T3" fmla="*/ 0 h 71"/>
                  <a:gd name="T4" fmla="*/ 140 w 145"/>
                  <a:gd name="T5" fmla="*/ 1 h 71"/>
                  <a:gd name="T6" fmla="*/ 135 w 145"/>
                  <a:gd name="T7" fmla="*/ 3 h 71"/>
                  <a:gd name="T8" fmla="*/ 129 w 145"/>
                  <a:gd name="T9" fmla="*/ 7 h 71"/>
                  <a:gd name="T10" fmla="*/ 122 w 145"/>
                  <a:gd name="T11" fmla="*/ 10 h 71"/>
                  <a:gd name="T12" fmla="*/ 115 w 145"/>
                  <a:gd name="T13" fmla="*/ 15 h 71"/>
                  <a:gd name="T14" fmla="*/ 106 w 145"/>
                  <a:gd name="T15" fmla="*/ 19 h 71"/>
                  <a:gd name="T16" fmla="*/ 96 w 145"/>
                  <a:gd name="T17" fmla="*/ 23 h 71"/>
                  <a:gd name="T18" fmla="*/ 87 w 145"/>
                  <a:gd name="T19" fmla="*/ 28 h 71"/>
                  <a:gd name="T20" fmla="*/ 79 w 145"/>
                  <a:gd name="T21" fmla="*/ 32 h 71"/>
                  <a:gd name="T22" fmla="*/ 68 w 145"/>
                  <a:gd name="T23" fmla="*/ 36 h 71"/>
                  <a:gd name="T24" fmla="*/ 61 w 145"/>
                  <a:gd name="T25" fmla="*/ 39 h 71"/>
                  <a:gd name="T26" fmla="*/ 54 w 145"/>
                  <a:gd name="T27" fmla="*/ 44 h 71"/>
                  <a:gd name="T28" fmla="*/ 47 w 145"/>
                  <a:gd name="T29" fmla="*/ 47 h 71"/>
                  <a:gd name="T30" fmla="*/ 42 w 145"/>
                  <a:gd name="T31" fmla="*/ 50 h 71"/>
                  <a:gd name="T32" fmla="*/ 38 w 145"/>
                  <a:gd name="T33" fmla="*/ 50 h 71"/>
                  <a:gd name="T34" fmla="*/ 35 w 145"/>
                  <a:gd name="T35" fmla="*/ 51 h 71"/>
                  <a:gd name="T36" fmla="*/ 32 w 145"/>
                  <a:gd name="T37" fmla="*/ 53 h 71"/>
                  <a:gd name="T38" fmla="*/ 29 w 145"/>
                  <a:gd name="T39" fmla="*/ 54 h 71"/>
                  <a:gd name="T40" fmla="*/ 26 w 145"/>
                  <a:gd name="T41" fmla="*/ 54 h 71"/>
                  <a:gd name="T42" fmla="*/ 23 w 145"/>
                  <a:gd name="T43" fmla="*/ 57 h 71"/>
                  <a:gd name="T44" fmla="*/ 20 w 145"/>
                  <a:gd name="T45" fmla="*/ 57 h 71"/>
                  <a:gd name="T46" fmla="*/ 19 w 145"/>
                  <a:gd name="T47" fmla="*/ 58 h 71"/>
                  <a:gd name="T48" fmla="*/ 16 w 145"/>
                  <a:gd name="T49" fmla="*/ 60 h 71"/>
                  <a:gd name="T50" fmla="*/ 13 w 145"/>
                  <a:gd name="T51" fmla="*/ 61 h 71"/>
                  <a:gd name="T52" fmla="*/ 12 w 145"/>
                  <a:gd name="T53" fmla="*/ 61 h 71"/>
                  <a:gd name="T54" fmla="*/ 9 w 145"/>
                  <a:gd name="T55" fmla="*/ 64 h 71"/>
                  <a:gd name="T56" fmla="*/ 7 w 145"/>
                  <a:gd name="T57" fmla="*/ 66 h 71"/>
                  <a:gd name="T58" fmla="*/ 4 w 145"/>
                  <a:gd name="T59" fmla="*/ 67 h 71"/>
                  <a:gd name="T60" fmla="*/ 3 w 145"/>
                  <a:gd name="T61" fmla="*/ 69 h 71"/>
                  <a:gd name="T62" fmla="*/ 0 w 145"/>
                  <a:gd name="T63" fmla="*/ 69 h 71"/>
                  <a:gd name="T64" fmla="*/ 0 w 145"/>
                  <a:gd name="T6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 h="71">
                    <a:moveTo>
                      <a:pt x="144" y="0"/>
                    </a:moveTo>
                    <a:lnTo>
                      <a:pt x="143" y="0"/>
                    </a:lnTo>
                    <a:lnTo>
                      <a:pt x="140" y="1"/>
                    </a:lnTo>
                    <a:lnTo>
                      <a:pt x="135" y="3"/>
                    </a:lnTo>
                    <a:lnTo>
                      <a:pt x="129" y="7"/>
                    </a:lnTo>
                    <a:lnTo>
                      <a:pt x="122" y="10"/>
                    </a:lnTo>
                    <a:lnTo>
                      <a:pt x="115" y="15"/>
                    </a:lnTo>
                    <a:lnTo>
                      <a:pt x="106" y="19"/>
                    </a:lnTo>
                    <a:lnTo>
                      <a:pt x="96" y="23"/>
                    </a:lnTo>
                    <a:lnTo>
                      <a:pt x="87" y="28"/>
                    </a:lnTo>
                    <a:lnTo>
                      <a:pt x="79" y="32"/>
                    </a:lnTo>
                    <a:lnTo>
                      <a:pt x="68" y="36"/>
                    </a:lnTo>
                    <a:lnTo>
                      <a:pt x="61" y="39"/>
                    </a:lnTo>
                    <a:lnTo>
                      <a:pt x="54" y="44"/>
                    </a:lnTo>
                    <a:lnTo>
                      <a:pt x="47" y="47"/>
                    </a:lnTo>
                    <a:lnTo>
                      <a:pt x="42" y="50"/>
                    </a:lnTo>
                    <a:lnTo>
                      <a:pt x="38" y="50"/>
                    </a:lnTo>
                    <a:lnTo>
                      <a:pt x="35" y="51"/>
                    </a:lnTo>
                    <a:lnTo>
                      <a:pt x="32" y="53"/>
                    </a:lnTo>
                    <a:lnTo>
                      <a:pt x="29" y="54"/>
                    </a:lnTo>
                    <a:lnTo>
                      <a:pt x="26" y="54"/>
                    </a:lnTo>
                    <a:lnTo>
                      <a:pt x="23" y="57"/>
                    </a:lnTo>
                    <a:lnTo>
                      <a:pt x="20" y="57"/>
                    </a:lnTo>
                    <a:lnTo>
                      <a:pt x="19" y="58"/>
                    </a:lnTo>
                    <a:lnTo>
                      <a:pt x="16" y="60"/>
                    </a:lnTo>
                    <a:lnTo>
                      <a:pt x="13" y="61"/>
                    </a:lnTo>
                    <a:lnTo>
                      <a:pt x="12" y="61"/>
                    </a:lnTo>
                    <a:lnTo>
                      <a:pt x="9" y="64"/>
                    </a:lnTo>
                    <a:lnTo>
                      <a:pt x="7" y="66"/>
                    </a:lnTo>
                    <a:lnTo>
                      <a:pt x="4" y="67"/>
                    </a:lnTo>
                    <a:lnTo>
                      <a:pt x="3" y="69"/>
                    </a:lnTo>
                    <a:lnTo>
                      <a:pt x="0" y="69"/>
                    </a:lnTo>
                    <a:lnTo>
                      <a:pt x="0" y="7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4" name="Freeform 36"/>
              <p:cNvSpPr>
                <a:spLocks/>
              </p:cNvSpPr>
              <p:nvPr/>
            </p:nvSpPr>
            <p:spPr bwMode="auto">
              <a:xfrm>
                <a:off x="4324" y="3116"/>
                <a:ext cx="153" cy="63"/>
              </a:xfrm>
              <a:custGeom>
                <a:avLst/>
                <a:gdLst>
                  <a:gd name="T0" fmla="*/ 152 w 153"/>
                  <a:gd name="T1" fmla="*/ 0 h 63"/>
                  <a:gd name="T2" fmla="*/ 152 w 153"/>
                  <a:gd name="T3" fmla="*/ 0 h 63"/>
                  <a:gd name="T4" fmla="*/ 149 w 153"/>
                  <a:gd name="T5" fmla="*/ 1 h 63"/>
                  <a:gd name="T6" fmla="*/ 148 w 153"/>
                  <a:gd name="T7" fmla="*/ 1 h 63"/>
                  <a:gd name="T8" fmla="*/ 145 w 153"/>
                  <a:gd name="T9" fmla="*/ 3 h 63"/>
                  <a:gd name="T10" fmla="*/ 140 w 153"/>
                  <a:gd name="T11" fmla="*/ 6 h 63"/>
                  <a:gd name="T12" fmla="*/ 136 w 153"/>
                  <a:gd name="T13" fmla="*/ 6 h 63"/>
                  <a:gd name="T14" fmla="*/ 132 w 153"/>
                  <a:gd name="T15" fmla="*/ 9 h 63"/>
                  <a:gd name="T16" fmla="*/ 127 w 153"/>
                  <a:gd name="T17" fmla="*/ 10 h 63"/>
                  <a:gd name="T18" fmla="*/ 122 w 153"/>
                  <a:gd name="T19" fmla="*/ 12 h 63"/>
                  <a:gd name="T20" fmla="*/ 117 w 153"/>
                  <a:gd name="T21" fmla="*/ 14 h 63"/>
                  <a:gd name="T22" fmla="*/ 111 w 153"/>
                  <a:gd name="T23" fmla="*/ 16 h 63"/>
                  <a:gd name="T24" fmla="*/ 107 w 153"/>
                  <a:gd name="T25" fmla="*/ 19 h 63"/>
                  <a:gd name="T26" fmla="*/ 104 w 153"/>
                  <a:gd name="T27" fmla="*/ 20 h 63"/>
                  <a:gd name="T28" fmla="*/ 100 w 153"/>
                  <a:gd name="T29" fmla="*/ 22 h 63"/>
                  <a:gd name="T30" fmla="*/ 96 w 153"/>
                  <a:gd name="T31" fmla="*/ 23 h 63"/>
                  <a:gd name="T32" fmla="*/ 94 w 153"/>
                  <a:gd name="T33" fmla="*/ 23 h 63"/>
                  <a:gd name="T34" fmla="*/ 90 w 153"/>
                  <a:gd name="T35" fmla="*/ 26 h 63"/>
                  <a:gd name="T36" fmla="*/ 85 w 153"/>
                  <a:gd name="T37" fmla="*/ 27 h 63"/>
                  <a:gd name="T38" fmla="*/ 80 w 153"/>
                  <a:gd name="T39" fmla="*/ 30 h 63"/>
                  <a:gd name="T40" fmla="*/ 71 w 153"/>
                  <a:gd name="T41" fmla="*/ 33 h 63"/>
                  <a:gd name="T42" fmla="*/ 64 w 153"/>
                  <a:gd name="T43" fmla="*/ 36 h 63"/>
                  <a:gd name="T44" fmla="*/ 56 w 153"/>
                  <a:gd name="T45" fmla="*/ 39 h 63"/>
                  <a:gd name="T46" fmla="*/ 48 w 153"/>
                  <a:gd name="T47" fmla="*/ 42 h 63"/>
                  <a:gd name="T48" fmla="*/ 41 w 153"/>
                  <a:gd name="T49" fmla="*/ 45 h 63"/>
                  <a:gd name="T50" fmla="*/ 32 w 153"/>
                  <a:gd name="T51" fmla="*/ 48 h 63"/>
                  <a:gd name="T52" fmla="*/ 25 w 153"/>
                  <a:gd name="T53" fmla="*/ 50 h 63"/>
                  <a:gd name="T54" fmla="*/ 19 w 153"/>
                  <a:gd name="T55" fmla="*/ 53 h 63"/>
                  <a:gd name="T56" fmla="*/ 12 w 153"/>
                  <a:gd name="T57" fmla="*/ 58 h 63"/>
                  <a:gd name="T58" fmla="*/ 6 w 153"/>
                  <a:gd name="T59" fmla="*/ 59 h 63"/>
                  <a:gd name="T60" fmla="*/ 4 w 153"/>
                  <a:gd name="T61" fmla="*/ 61 h 63"/>
                  <a:gd name="T62" fmla="*/ 0 w 153"/>
                  <a:gd name="T63"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 h="63">
                    <a:moveTo>
                      <a:pt x="152" y="0"/>
                    </a:moveTo>
                    <a:lnTo>
                      <a:pt x="152" y="0"/>
                    </a:lnTo>
                    <a:lnTo>
                      <a:pt x="149" y="1"/>
                    </a:lnTo>
                    <a:lnTo>
                      <a:pt x="148" y="1"/>
                    </a:lnTo>
                    <a:lnTo>
                      <a:pt x="145" y="3"/>
                    </a:lnTo>
                    <a:lnTo>
                      <a:pt x="140" y="6"/>
                    </a:lnTo>
                    <a:lnTo>
                      <a:pt x="136" y="6"/>
                    </a:lnTo>
                    <a:lnTo>
                      <a:pt x="132" y="9"/>
                    </a:lnTo>
                    <a:lnTo>
                      <a:pt x="127" y="10"/>
                    </a:lnTo>
                    <a:lnTo>
                      <a:pt x="122" y="12"/>
                    </a:lnTo>
                    <a:lnTo>
                      <a:pt x="117" y="14"/>
                    </a:lnTo>
                    <a:lnTo>
                      <a:pt x="111" y="16"/>
                    </a:lnTo>
                    <a:lnTo>
                      <a:pt x="107" y="19"/>
                    </a:lnTo>
                    <a:lnTo>
                      <a:pt x="104" y="20"/>
                    </a:lnTo>
                    <a:lnTo>
                      <a:pt x="100" y="22"/>
                    </a:lnTo>
                    <a:lnTo>
                      <a:pt x="96" y="23"/>
                    </a:lnTo>
                    <a:lnTo>
                      <a:pt x="94" y="23"/>
                    </a:lnTo>
                    <a:lnTo>
                      <a:pt x="90" y="26"/>
                    </a:lnTo>
                    <a:lnTo>
                      <a:pt x="85" y="27"/>
                    </a:lnTo>
                    <a:lnTo>
                      <a:pt x="80" y="30"/>
                    </a:lnTo>
                    <a:lnTo>
                      <a:pt x="71" y="33"/>
                    </a:lnTo>
                    <a:lnTo>
                      <a:pt x="64" y="36"/>
                    </a:lnTo>
                    <a:lnTo>
                      <a:pt x="56" y="39"/>
                    </a:lnTo>
                    <a:lnTo>
                      <a:pt x="48" y="42"/>
                    </a:lnTo>
                    <a:lnTo>
                      <a:pt x="41" y="45"/>
                    </a:lnTo>
                    <a:lnTo>
                      <a:pt x="32" y="48"/>
                    </a:lnTo>
                    <a:lnTo>
                      <a:pt x="25" y="50"/>
                    </a:lnTo>
                    <a:lnTo>
                      <a:pt x="19" y="53"/>
                    </a:lnTo>
                    <a:lnTo>
                      <a:pt x="12" y="58"/>
                    </a:lnTo>
                    <a:lnTo>
                      <a:pt x="6" y="59"/>
                    </a:lnTo>
                    <a:lnTo>
                      <a:pt x="4" y="61"/>
                    </a:lnTo>
                    <a:lnTo>
                      <a:pt x="0" y="62"/>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5" name="Freeform 37"/>
              <p:cNvSpPr>
                <a:spLocks/>
              </p:cNvSpPr>
              <p:nvPr/>
            </p:nvSpPr>
            <p:spPr bwMode="auto">
              <a:xfrm>
                <a:off x="4327" y="3110"/>
                <a:ext cx="146" cy="47"/>
              </a:xfrm>
              <a:custGeom>
                <a:avLst/>
                <a:gdLst>
                  <a:gd name="T0" fmla="*/ 145 w 146"/>
                  <a:gd name="T1" fmla="*/ 0 h 47"/>
                  <a:gd name="T2" fmla="*/ 145 w 146"/>
                  <a:gd name="T3" fmla="*/ 1 h 47"/>
                  <a:gd name="T4" fmla="*/ 142 w 146"/>
                  <a:gd name="T5" fmla="*/ 3 h 47"/>
                  <a:gd name="T6" fmla="*/ 141 w 146"/>
                  <a:gd name="T7" fmla="*/ 3 h 47"/>
                  <a:gd name="T8" fmla="*/ 138 w 146"/>
                  <a:gd name="T9" fmla="*/ 3 h 47"/>
                  <a:gd name="T10" fmla="*/ 133 w 146"/>
                  <a:gd name="T11" fmla="*/ 4 h 47"/>
                  <a:gd name="T12" fmla="*/ 131 w 146"/>
                  <a:gd name="T13" fmla="*/ 7 h 47"/>
                  <a:gd name="T14" fmla="*/ 126 w 146"/>
                  <a:gd name="T15" fmla="*/ 7 h 47"/>
                  <a:gd name="T16" fmla="*/ 120 w 146"/>
                  <a:gd name="T17" fmla="*/ 9 h 47"/>
                  <a:gd name="T18" fmla="*/ 116 w 146"/>
                  <a:gd name="T19" fmla="*/ 12 h 47"/>
                  <a:gd name="T20" fmla="*/ 110 w 146"/>
                  <a:gd name="T21" fmla="*/ 13 h 47"/>
                  <a:gd name="T22" fmla="*/ 104 w 146"/>
                  <a:gd name="T23" fmla="*/ 14 h 47"/>
                  <a:gd name="T24" fmla="*/ 99 w 146"/>
                  <a:gd name="T25" fmla="*/ 16 h 47"/>
                  <a:gd name="T26" fmla="*/ 93 w 146"/>
                  <a:gd name="T27" fmla="*/ 17 h 47"/>
                  <a:gd name="T28" fmla="*/ 86 w 146"/>
                  <a:gd name="T29" fmla="*/ 20 h 47"/>
                  <a:gd name="T30" fmla="*/ 80 w 146"/>
                  <a:gd name="T31" fmla="*/ 22 h 47"/>
                  <a:gd name="T32" fmla="*/ 74 w 146"/>
                  <a:gd name="T33" fmla="*/ 24 h 47"/>
                  <a:gd name="T34" fmla="*/ 67 w 146"/>
                  <a:gd name="T35" fmla="*/ 26 h 47"/>
                  <a:gd name="T36" fmla="*/ 61 w 146"/>
                  <a:gd name="T37" fmla="*/ 29 h 47"/>
                  <a:gd name="T38" fmla="*/ 54 w 146"/>
                  <a:gd name="T39" fmla="*/ 30 h 47"/>
                  <a:gd name="T40" fmla="*/ 46 w 146"/>
                  <a:gd name="T41" fmla="*/ 32 h 47"/>
                  <a:gd name="T42" fmla="*/ 41 w 146"/>
                  <a:gd name="T43" fmla="*/ 33 h 47"/>
                  <a:gd name="T44" fmla="*/ 35 w 146"/>
                  <a:gd name="T45" fmla="*/ 36 h 47"/>
                  <a:gd name="T46" fmla="*/ 29 w 146"/>
                  <a:gd name="T47" fmla="*/ 37 h 47"/>
                  <a:gd name="T48" fmla="*/ 25 w 146"/>
                  <a:gd name="T49" fmla="*/ 39 h 47"/>
                  <a:gd name="T50" fmla="*/ 20 w 146"/>
                  <a:gd name="T51" fmla="*/ 40 h 47"/>
                  <a:gd name="T52" fmla="*/ 16 w 146"/>
                  <a:gd name="T53" fmla="*/ 42 h 47"/>
                  <a:gd name="T54" fmla="*/ 12 w 146"/>
                  <a:gd name="T55" fmla="*/ 42 h 47"/>
                  <a:gd name="T56" fmla="*/ 6 w 146"/>
                  <a:gd name="T57" fmla="*/ 45 h 47"/>
                  <a:gd name="T58" fmla="*/ 3 w 146"/>
                  <a:gd name="T59" fmla="*/ 46 h 47"/>
                  <a:gd name="T60" fmla="*/ 1 w 146"/>
                  <a:gd name="T61" fmla="*/ 46 h 47"/>
                  <a:gd name="T62" fmla="*/ 0 w 146"/>
                  <a:gd name="T63"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47">
                    <a:moveTo>
                      <a:pt x="145" y="0"/>
                    </a:moveTo>
                    <a:lnTo>
                      <a:pt x="145" y="1"/>
                    </a:lnTo>
                    <a:lnTo>
                      <a:pt x="142" y="3"/>
                    </a:lnTo>
                    <a:lnTo>
                      <a:pt x="141" y="3"/>
                    </a:lnTo>
                    <a:lnTo>
                      <a:pt x="138" y="3"/>
                    </a:lnTo>
                    <a:lnTo>
                      <a:pt x="133" y="4"/>
                    </a:lnTo>
                    <a:lnTo>
                      <a:pt x="131" y="7"/>
                    </a:lnTo>
                    <a:lnTo>
                      <a:pt x="126" y="7"/>
                    </a:lnTo>
                    <a:lnTo>
                      <a:pt x="120" y="9"/>
                    </a:lnTo>
                    <a:lnTo>
                      <a:pt x="116" y="12"/>
                    </a:lnTo>
                    <a:lnTo>
                      <a:pt x="110" y="13"/>
                    </a:lnTo>
                    <a:lnTo>
                      <a:pt x="104" y="14"/>
                    </a:lnTo>
                    <a:lnTo>
                      <a:pt x="99" y="16"/>
                    </a:lnTo>
                    <a:lnTo>
                      <a:pt x="93" y="17"/>
                    </a:lnTo>
                    <a:lnTo>
                      <a:pt x="86" y="20"/>
                    </a:lnTo>
                    <a:lnTo>
                      <a:pt x="80" y="22"/>
                    </a:lnTo>
                    <a:lnTo>
                      <a:pt x="74" y="24"/>
                    </a:lnTo>
                    <a:lnTo>
                      <a:pt x="67" y="26"/>
                    </a:lnTo>
                    <a:lnTo>
                      <a:pt x="61" y="29"/>
                    </a:lnTo>
                    <a:lnTo>
                      <a:pt x="54" y="30"/>
                    </a:lnTo>
                    <a:lnTo>
                      <a:pt x="46" y="32"/>
                    </a:lnTo>
                    <a:lnTo>
                      <a:pt x="41" y="33"/>
                    </a:lnTo>
                    <a:lnTo>
                      <a:pt x="35" y="36"/>
                    </a:lnTo>
                    <a:lnTo>
                      <a:pt x="29" y="37"/>
                    </a:lnTo>
                    <a:lnTo>
                      <a:pt x="25" y="39"/>
                    </a:lnTo>
                    <a:lnTo>
                      <a:pt x="20" y="40"/>
                    </a:lnTo>
                    <a:lnTo>
                      <a:pt x="16" y="42"/>
                    </a:lnTo>
                    <a:lnTo>
                      <a:pt x="12" y="42"/>
                    </a:lnTo>
                    <a:lnTo>
                      <a:pt x="6" y="45"/>
                    </a:lnTo>
                    <a:lnTo>
                      <a:pt x="3" y="46"/>
                    </a:lnTo>
                    <a:lnTo>
                      <a:pt x="1" y="46"/>
                    </a:lnTo>
                    <a:lnTo>
                      <a:pt x="0" y="46"/>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6" name="Freeform 38"/>
              <p:cNvSpPr>
                <a:spLocks/>
              </p:cNvSpPr>
              <p:nvPr/>
            </p:nvSpPr>
            <p:spPr bwMode="auto">
              <a:xfrm>
                <a:off x="4357" y="3091"/>
                <a:ext cx="108" cy="20"/>
              </a:xfrm>
              <a:custGeom>
                <a:avLst/>
                <a:gdLst>
                  <a:gd name="T0" fmla="*/ 107 w 108"/>
                  <a:gd name="T1" fmla="*/ 0 h 20"/>
                  <a:gd name="T2" fmla="*/ 103 w 108"/>
                  <a:gd name="T3" fmla="*/ 0 h 20"/>
                  <a:gd name="T4" fmla="*/ 98 w 108"/>
                  <a:gd name="T5" fmla="*/ 0 h 20"/>
                  <a:gd name="T6" fmla="*/ 93 w 108"/>
                  <a:gd name="T7" fmla="*/ 1 h 20"/>
                  <a:gd name="T8" fmla="*/ 86 w 108"/>
                  <a:gd name="T9" fmla="*/ 3 h 20"/>
                  <a:gd name="T10" fmla="*/ 77 w 108"/>
                  <a:gd name="T11" fmla="*/ 4 h 20"/>
                  <a:gd name="T12" fmla="*/ 67 w 108"/>
                  <a:gd name="T13" fmla="*/ 6 h 20"/>
                  <a:gd name="T14" fmla="*/ 57 w 108"/>
                  <a:gd name="T15" fmla="*/ 7 h 20"/>
                  <a:gd name="T16" fmla="*/ 47 w 108"/>
                  <a:gd name="T17" fmla="*/ 9 h 20"/>
                  <a:gd name="T18" fmla="*/ 39 w 108"/>
                  <a:gd name="T19" fmla="*/ 10 h 20"/>
                  <a:gd name="T20" fmla="*/ 29 w 108"/>
                  <a:gd name="T21" fmla="*/ 13 h 20"/>
                  <a:gd name="T22" fmla="*/ 20 w 108"/>
                  <a:gd name="T23" fmla="*/ 13 h 20"/>
                  <a:gd name="T24" fmla="*/ 13 w 108"/>
                  <a:gd name="T25" fmla="*/ 15 h 20"/>
                  <a:gd name="T26" fmla="*/ 7 w 108"/>
                  <a:gd name="T27" fmla="*/ 16 h 20"/>
                  <a:gd name="T28" fmla="*/ 3 w 108"/>
                  <a:gd name="T29" fmla="*/ 18 h 20"/>
                  <a:gd name="T30" fmla="*/ 0 w 108"/>
                  <a:gd name="T3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20">
                    <a:moveTo>
                      <a:pt x="107" y="0"/>
                    </a:moveTo>
                    <a:lnTo>
                      <a:pt x="103" y="0"/>
                    </a:lnTo>
                    <a:lnTo>
                      <a:pt x="98" y="0"/>
                    </a:lnTo>
                    <a:lnTo>
                      <a:pt x="93" y="1"/>
                    </a:lnTo>
                    <a:lnTo>
                      <a:pt x="86" y="3"/>
                    </a:lnTo>
                    <a:lnTo>
                      <a:pt x="77" y="4"/>
                    </a:lnTo>
                    <a:lnTo>
                      <a:pt x="67" y="6"/>
                    </a:lnTo>
                    <a:lnTo>
                      <a:pt x="57" y="7"/>
                    </a:lnTo>
                    <a:lnTo>
                      <a:pt x="47" y="9"/>
                    </a:lnTo>
                    <a:lnTo>
                      <a:pt x="39" y="10"/>
                    </a:lnTo>
                    <a:lnTo>
                      <a:pt x="29" y="13"/>
                    </a:lnTo>
                    <a:lnTo>
                      <a:pt x="20" y="13"/>
                    </a:lnTo>
                    <a:lnTo>
                      <a:pt x="13" y="15"/>
                    </a:lnTo>
                    <a:lnTo>
                      <a:pt x="7" y="16"/>
                    </a:lnTo>
                    <a:lnTo>
                      <a:pt x="3" y="18"/>
                    </a:lnTo>
                    <a:lnTo>
                      <a:pt x="0" y="19"/>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7" name="Freeform 39"/>
              <p:cNvSpPr>
                <a:spLocks/>
              </p:cNvSpPr>
              <p:nvPr/>
            </p:nvSpPr>
            <p:spPr bwMode="auto">
              <a:xfrm>
                <a:off x="4354" y="3097"/>
                <a:ext cx="113" cy="21"/>
              </a:xfrm>
              <a:custGeom>
                <a:avLst/>
                <a:gdLst>
                  <a:gd name="T0" fmla="*/ 112 w 113"/>
                  <a:gd name="T1" fmla="*/ 0 h 21"/>
                  <a:gd name="T2" fmla="*/ 109 w 113"/>
                  <a:gd name="T3" fmla="*/ 0 h 21"/>
                  <a:gd name="T4" fmla="*/ 105 w 113"/>
                  <a:gd name="T5" fmla="*/ 1 h 21"/>
                  <a:gd name="T6" fmla="*/ 99 w 113"/>
                  <a:gd name="T7" fmla="*/ 3 h 21"/>
                  <a:gd name="T8" fmla="*/ 90 w 113"/>
                  <a:gd name="T9" fmla="*/ 3 h 21"/>
                  <a:gd name="T10" fmla="*/ 83 w 113"/>
                  <a:gd name="T11" fmla="*/ 6 h 21"/>
                  <a:gd name="T12" fmla="*/ 74 w 113"/>
                  <a:gd name="T13" fmla="*/ 7 h 21"/>
                  <a:gd name="T14" fmla="*/ 64 w 113"/>
                  <a:gd name="T15" fmla="*/ 9 h 21"/>
                  <a:gd name="T16" fmla="*/ 55 w 113"/>
                  <a:gd name="T17" fmla="*/ 10 h 21"/>
                  <a:gd name="T18" fmla="*/ 45 w 113"/>
                  <a:gd name="T19" fmla="*/ 13 h 21"/>
                  <a:gd name="T20" fmla="*/ 35 w 113"/>
                  <a:gd name="T21" fmla="*/ 13 h 21"/>
                  <a:gd name="T22" fmla="*/ 26 w 113"/>
                  <a:gd name="T23" fmla="*/ 16 h 21"/>
                  <a:gd name="T24" fmla="*/ 17 w 113"/>
                  <a:gd name="T25" fmla="*/ 17 h 21"/>
                  <a:gd name="T26" fmla="*/ 10 w 113"/>
                  <a:gd name="T27" fmla="*/ 19 h 21"/>
                  <a:gd name="T28" fmla="*/ 3 w 113"/>
                  <a:gd name="T29" fmla="*/ 20 h 21"/>
                  <a:gd name="T30" fmla="*/ 0 w 113"/>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21">
                    <a:moveTo>
                      <a:pt x="112" y="0"/>
                    </a:moveTo>
                    <a:lnTo>
                      <a:pt x="109" y="0"/>
                    </a:lnTo>
                    <a:lnTo>
                      <a:pt x="105" y="1"/>
                    </a:lnTo>
                    <a:lnTo>
                      <a:pt x="99" y="3"/>
                    </a:lnTo>
                    <a:lnTo>
                      <a:pt x="90" y="3"/>
                    </a:lnTo>
                    <a:lnTo>
                      <a:pt x="83" y="6"/>
                    </a:lnTo>
                    <a:lnTo>
                      <a:pt x="74" y="7"/>
                    </a:lnTo>
                    <a:lnTo>
                      <a:pt x="64" y="9"/>
                    </a:lnTo>
                    <a:lnTo>
                      <a:pt x="55" y="10"/>
                    </a:lnTo>
                    <a:lnTo>
                      <a:pt x="45" y="13"/>
                    </a:lnTo>
                    <a:lnTo>
                      <a:pt x="35" y="13"/>
                    </a:lnTo>
                    <a:lnTo>
                      <a:pt x="26" y="16"/>
                    </a:lnTo>
                    <a:lnTo>
                      <a:pt x="17" y="17"/>
                    </a:lnTo>
                    <a:lnTo>
                      <a:pt x="10" y="19"/>
                    </a:lnTo>
                    <a:lnTo>
                      <a:pt x="3" y="20"/>
                    </a:lnTo>
                    <a:lnTo>
                      <a:pt x="0" y="2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8" name="Freeform 40"/>
              <p:cNvSpPr>
                <a:spLocks/>
              </p:cNvSpPr>
              <p:nvPr/>
            </p:nvSpPr>
            <p:spPr bwMode="auto">
              <a:xfrm>
                <a:off x="4335" y="3123"/>
                <a:ext cx="151" cy="69"/>
              </a:xfrm>
              <a:custGeom>
                <a:avLst/>
                <a:gdLst>
                  <a:gd name="T0" fmla="*/ 150 w 151"/>
                  <a:gd name="T1" fmla="*/ 0 h 69"/>
                  <a:gd name="T2" fmla="*/ 149 w 151"/>
                  <a:gd name="T3" fmla="*/ 1 h 69"/>
                  <a:gd name="T4" fmla="*/ 146 w 151"/>
                  <a:gd name="T5" fmla="*/ 1 h 69"/>
                  <a:gd name="T6" fmla="*/ 143 w 151"/>
                  <a:gd name="T7" fmla="*/ 3 h 69"/>
                  <a:gd name="T8" fmla="*/ 138 w 151"/>
                  <a:gd name="T9" fmla="*/ 4 h 69"/>
                  <a:gd name="T10" fmla="*/ 137 w 151"/>
                  <a:gd name="T11" fmla="*/ 6 h 69"/>
                  <a:gd name="T12" fmla="*/ 131 w 151"/>
                  <a:gd name="T13" fmla="*/ 9 h 69"/>
                  <a:gd name="T14" fmla="*/ 127 w 151"/>
                  <a:gd name="T15" fmla="*/ 10 h 69"/>
                  <a:gd name="T16" fmla="*/ 122 w 151"/>
                  <a:gd name="T17" fmla="*/ 13 h 69"/>
                  <a:gd name="T18" fmla="*/ 118 w 151"/>
                  <a:gd name="T19" fmla="*/ 14 h 69"/>
                  <a:gd name="T20" fmla="*/ 112 w 151"/>
                  <a:gd name="T21" fmla="*/ 17 h 69"/>
                  <a:gd name="T22" fmla="*/ 109 w 151"/>
                  <a:gd name="T23" fmla="*/ 19 h 69"/>
                  <a:gd name="T24" fmla="*/ 105 w 151"/>
                  <a:gd name="T25" fmla="*/ 20 h 69"/>
                  <a:gd name="T26" fmla="*/ 100 w 151"/>
                  <a:gd name="T27" fmla="*/ 23 h 69"/>
                  <a:gd name="T28" fmla="*/ 99 w 151"/>
                  <a:gd name="T29" fmla="*/ 23 h 69"/>
                  <a:gd name="T30" fmla="*/ 96 w 151"/>
                  <a:gd name="T31" fmla="*/ 25 h 69"/>
                  <a:gd name="T32" fmla="*/ 93 w 151"/>
                  <a:gd name="T33" fmla="*/ 26 h 69"/>
                  <a:gd name="T34" fmla="*/ 90 w 151"/>
                  <a:gd name="T35" fmla="*/ 27 h 69"/>
                  <a:gd name="T36" fmla="*/ 84 w 151"/>
                  <a:gd name="T37" fmla="*/ 30 h 69"/>
                  <a:gd name="T38" fmla="*/ 77 w 151"/>
                  <a:gd name="T39" fmla="*/ 33 h 69"/>
                  <a:gd name="T40" fmla="*/ 70 w 151"/>
                  <a:gd name="T41" fmla="*/ 38 h 69"/>
                  <a:gd name="T42" fmla="*/ 61 w 151"/>
                  <a:gd name="T43" fmla="*/ 41 h 69"/>
                  <a:gd name="T44" fmla="*/ 54 w 151"/>
                  <a:gd name="T45" fmla="*/ 45 h 69"/>
                  <a:gd name="T46" fmla="*/ 45 w 151"/>
                  <a:gd name="T47" fmla="*/ 49 h 69"/>
                  <a:gd name="T48" fmla="*/ 36 w 151"/>
                  <a:gd name="T49" fmla="*/ 52 h 69"/>
                  <a:gd name="T50" fmla="*/ 28 w 151"/>
                  <a:gd name="T51" fmla="*/ 55 h 69"/>
                  <a:gd name="T52" fmla="*/ 20 w 151"/>
                  <a:gd name="T53" fmla="*/ 59 h 69"/>
                  <a:gd name="T54" fmla="*/ 13 w 151"/>
                  <a:gd name="T55" fmla="*/ 62 h 69"/>
                  <a:gd name="T56" fmla="*/ 9 w 151"/>
                  <a:gd name="T57" fmla="*/ 65 h 69"/>
                  <a:gd name="T58" fmla="*/ 4 w 151"/>
                  <a:gd name="T59" fmla="*/ 67 h 69"/>
                  <a:gd name="T60" fmla="*/ 0 w 151"/>
                  <a:gd name="T61"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1" h="69">
                    <a:moveTo>
                      <a:pt x="150" y="0"/>
                    </a:moveTo>
                    <a:lnTo>
                      <a:pt x="149" y="1"/>
                    </a:lnTo>
                    <a:lnTo>
                      <a:pt x="146" y="1"/>
                    </a:lnTo>
                    <a:lnTo>
                      <a:pt x="143" y="3"/>
                    </a:lnTo>
                    <a:lnTo>
                      <a:pt x="138" y="4"/>
                    </a:lnTo>
                    <a:lnTo>
                      <a:pt x="137" y="6"/>
                    </a:lnTo>
                    <a:lnTo>
                      <a:pt x="131" y="9"/>
                    </a:lnTo>
                    <a:lnTo>
                      <a:pt x="127" y="10"/>
                    </a:lnTo>
                    <a:lnTo>
                      <a:pt x="122" y="13"/>
                    </a:lnTo>
                    <a:lnTo>
                      <a:pt x="118" y="14"/>
                    </a:lnTo>
                    <a:lnTo>
                      <a:pt x="112" y="17"/>
                    </a:lnTo>
                    <a:lnTo>
                      <a:pt x="109" y="19"/>
                    </a:lnTo>
                    <a:lnTo>
                      <a:pt x="105" y="20"/>
                    </a:lnTo>
                    <a:lnTo>
                      <a:pt x="100" y="23"/>
                    </a:lnTo>
                    <a:lnTo>
                      <a:pt x="99" y="23"/>
                    </a:lnTo>
                    <a:lnTo>
                      <a:pt x="96" y="25"/>
                    </a:lnTo>
                    <a:lnTo>
                      <a:pt x="93" y="26"/>
                    </a:lnTo>
                    <a:lnTo>
                      <a:pt x="90" y="27"/>
                    </a:lnTo>
                    <a:lnTo>
                      <a:pt x="84" y="30"/>
                    </a:lnTo>
                    <a:lnTo>
                      <a:pt x="77" y="33"/>
                    </a:lnTo>
                    <a:lnTo>
                      <a:pt x="70" y="38"/>
                    </a:lnTo>
                    <a:lnTo>
                      <a:pt x="61" y="41"/>
                    </a:lnTo>
                    <a:lnTo>
                      <a:pt x="54" y="45"/>
                    </a:lnTo>
                    <a:lnTo>
                      <a:pt x="45" y="49"/>
                    </a:lnTo>
                    <a:lnTo>
                      <a:pt x="36" y="52"/>
                    </a:lnTo>
                    <a:lnTo>
                      <a:pt x="28" y="55"/>
                    </a:lnTo>
                    <a:lnTo>
                      <a:pt x="20" y="59"/>
                    </a:lnTo>
                    <a:lnTo>
                      <a:pt x="13" y="62"/>
                    </a:lnTo>
                    <a:lnTo>
                      <a:pt x="9" y="65"/>
                    </a:lnTo>
                    <a:lnTo>
                      <a:pt x="4" y="67"/>
                    </a:lnTo>
                    <a:lnTo>
                      <a:pt x="0" y="68"/>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29" name="Freeform 41"/>
              <p:cNvSpPr>
                <a:spLocks/>
              </p:cNvSpPr>
              <p:nvPr/>
            </p:nvSpPr>
            <p:spPr bwMode="auto">
              <a:xfrm>
                <a:off x="4322" y="3116"/>
                <a:ext cx="154" cy="54"/>
              </a:xfrm>
              <a:custGeom>
                <a:avLst/>
                <a:gdLst>
                  <a:gd name="T0" fmla="*/ 153 w 154"/>
                  <a:gd name="T1" fmla="*/ 0 h 54"/>
                  <a:gd name="T2" fmla="*/ 153 w 154"/>
                  <a:gd name="T3" fmla="*/ 0 h 54"/>
                  <a:gd name="T4" fmla="*/ 152 w 154"/>
                  <a:gd name="T5" fmla="*/ 0 h 54"/>
                  <a:gd name="T6" fmla="*/ 152 w 154"/>
                  <a:gd name="T7" fmla="*/ 1 h 54"/>
                  <a:gd name="T8" fmla="*/ 149 w 154"/>
                  <a:gd name="T9" fmla="*/ 1 h 54"/>
                  <a:gd name="T10" fmla="*/ 144 w 154"/>
                  <a:gd name="T11" fmla="*/ 3 h 54"/>
                  <a:gd name="T12" fmla="*/ 141 w 154"/>
                  <a:gd name="T13" fmla="*/ 6 h 54"/>
                  <a:gd name="T14" fmla="*/ 138 w 154"/>
                  <a:gd name="T15" fmla="*/ 6 h 54"/>
                  <a:gd name="T16" fmla="*/ 132 w 154"/>
                  <a:gd name="T17" fmla="*/ 9 h 54"/>
                  <a:gd name="T18" fmla="*/ 128 w 154"/>
                  <a:gd name="T19" fmla="*/ 10 h 54"/>
                  <a:gd name="T20" fmla="*/ 122 w 154"/>
                  <a:gd name="T21" fmla="*/ 11 h 54"/>
                  <a:gd name="T22" fmla="*/ 116 w 154"/>
                  <a:gd name="T23" fmla="*/ 14 h 54"/>
                  <a:gd name="T24" fmla="*/ 110 w 154"/>
                  <a:gd name="T25" fmla="*/ 16 h 54"/>
                  <a:gd name="T26" fmla="*/ 104 w 154"/>
                  <a:gd name="T27" fmla="*/ 19 h 54"/>
                  <a:gd name="T28" fmla="*/ 97 w 154"/>
                  <a:gd name="T29" fmla="*/ 21 h 54"/>
                  <a:gd name="T30" fmla="*/ 91 w 154"/>
                  <a:gd name="T31" fmla="*/ 24 h 54"/>
                  <a:gd name="T32" fmla="*/ 84 w 154"/>
                  <a:gd name="T33" fmla="*/ 26 h 54"/>
                  <a:gd name="T34" fmla="*/ 77 w 154"/>
                  <a:gd name="T35" fmla="*/ 29 h 54"/>
                  <a:gd name="T36" fmla="*/ 71 w 154"/>
                  <a:gd name="T37" fmla="*/ 32 h 54"/>
                  <a:gd name="T38" fmla="*/ 63 w 154"/>
                  <a:gd name="T39" fmla="*/ 33 h 54"/>
                  <a:gd name="T40" fmla="*/ 57 w 154"/>
                  <a:gd name="T41" fmla="*/ 36 h 54"/>
                  <a:gd name="T42" fmla="*/ 50 w 154"/>
                  <a:gd name="T43" fmla="*/ 39 h 54"/>
                  <a:gd name="T44" fmla="*/ 43 w 154"/>
                  <a:gd name="T45" fmla="*/ 40 h 54"/>
                  <a:gd name="T46" fmla="*/ 38 w 154"/>
                  <a:gd name="T47" fmla="*/ 43 h 54"/>
                  <a:gd name="T48" fmla="*/ 32 w 154"/>
                  <a:gd name="T49" fmla="*/ 44 h 54"/>
                  <a:gd name="T50" fmla="*/ 26 w 154"/>
                  <a:gd name="T51" fmla="*/ 47 h 54"/>
                  <a:gd name="T52" fmla="*/ 21 w 154"/>
                  <a:gd name="T53" fmla="*/ 47 h 54"/>
                  <a:gd name="T54" fmla="*/ 16 w 154"/>
                  <a:gd name="T55" fmla="*/ 49 h 54"/>
                  <a:gd name="T56" fmla="*/ 10 w 154"/>
                  <a:gd name="T57" fmla="*/ 50 h 54"/>
                  <a:gd name="T58" fmla="*/ 7 w 154"/>
                  <a:gd name="T59" fmla="*/ 52 h 54"/>
                  <a:gd name="T60" fmla="*/ 4 w 154"/>
                  <a:gd name="T61" fmla="*/ 53 h 54"/>
                  <a:gd name="T62" fmla="*/ 1 w 154"/>
                  <a:gd name="T63" fmla="*/ 53 h 54"/>
                  <a:gd name="T64" fmla="*/ 0 w 154"/>
                  <a:gd name="T65"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54">
                    <a:moveTo>
                      <a:pt x="153" y="0"/>
                    </a:moveTo>
                    <a:lnTo>
                      <a:pt x="153" y="0"/>
                    </a:lnTo>
                    <a:lnTo>
                      <a:pt x="152" y="0"/>
                    </a:lnTo>
                    <a:lnTo>
                      <a:pt x="152" y="1"/>
                    </a:lnTo>
                    <a:lnTo>
                      <a:pt x="149" y="1"/>
                    </a:lnTo>
                    <a:lnTo>
                      <a:pt x="144" y="3"/>
                    </a:lnTo>
                    <a:lnTo>
                      <a:pt x="141" y="6"/>
                    </a:lnTo>
                    <a:lnTo>
                      <a:pt x="138" y="6"/>
                    </a:lnTo>
                    <a:lnTo>
                      <a:pt x="132" y="9"/>
                    </a:lnTo>
                    <a:lnTo>
                      <a:pt x="128" y="10"/>
                    </a:lnTo>
                    <a:lnTo>
                      <a:pt x="122" y="11"/>
                    </a:lnTo>
                    <a:lnTo>
                      <a:pt x="116" y="14"/>
                    </a:lnTo>
                    <a:lnTo>
                      <a:pt x="110" y="16"/>
                    </a:lnTo>
                    <a:lnTo>
                      <a:pt x="104" y="19"/>
                    </a:lnTo>
                    <a:lnTo>
                      <a:pt x="97" y="21"/>
                    </a:lnTo>
                    <a:lnTo>
                      <a:pt x="91" y="24"/>
                    </a:lnTo>
                    <a:lnTo>
                      <a:pt x="84" y="26"/>
                    </a:lnTo>
                    <a:lnTo>
                      <a:pt x="77" y="29"/>
                    </a:lnTo>
                    <a:lnTo>
                      <a:pt x="71" y="32"/>
                    </a:lnTo>
                    <a:lnTo>
                      <a:pt x="63" y="33"/>
                    </a:lnTo>
                    <a:lnTo>
                      <a:pt x="57" y="36"/>
                    </a:lnTo>
                    <a:lnTo>
                      <a:pt x="50" y="39"/>
                    </a:lnTo>
                    <a:lnTo>
                      <a:pt x="43" y="40"/>
                    </a:lnTo>
                    <a:lnTo>
                      <a:pt x="38" y="43"/>
                    </a:lnTo>
                    <a:lnTo>
                      <a:pt x="32" y="44"/>
                    </a:lnTo>
                    <a:lnTo>
                      <a:pt x="26" y="47"/>
                    </a:lnTo>
                    <a:lnTo>
                      <a:pt x="21" y="47"/>
                    </a:lnTo>
                    <a:lnTo>
                      <a:pt x="16" y="49"/>
                    </a:lnTo>
                    <a:lnTo>
                      <a:pt x="10" y="50"/>
                    </a:lnTo>
                    <a:lnTo>
                      <a:pt x="7" y="52"/>
                    </a:lnTo>
                    <a:lnTo>
                      <a:pt x="4" y="53"/>
                    </a:lnTo>
                    <a:lnTo>
                      <a:pt x="1" y="53"/>
                    </a:lnTo>
                    <a:lnTo>
                      <a:pt x="0" y="53"/>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0" name="Freeform 42"/>
              <p:cNvSpPr>
                <a:spLocks/>
              </p:cNvSpPr>
              <p:nvPr/>
            </p:nvSpPr>
            <p:spPr bwMode="auto">
              <a:xfrm>
                <a:off x="4357" y="3095"/>
                <a:ext cx="110" cy="19"/>
              </a:xfrm>
              <a:custGeom>
                <a:avLst/>
                <a:gdLst>
                  <a:gd name="T0" fmla="*/ 109 w 110"/>
                  <a:gd name="T1" fmla="*/ 0 h 19"/>
                  <a:gd name="T2" fmla="*/ 108 w 110"/>
                  <a:gd name="T3" fmla="*/ 0 h 19"/>
                  <a:gd name="T4" fmla="*/ 106 w 110"/>
                  <a:gd name="T5" fmla="*/ 0 h 19"/>
                  <a:gd name="T6" fmla="*/ 103 w 110"/>
                  <a:gd name="T7" fmla="*/ 2 h 19"/>
                  <a:gd name="T8" fmla="*/ 98 w 110"/>
                  <a:gd name="T9" fmla="*/ 3 h 19"/>
                  <a:gd name="T10" fmla="*/ 92 w 110"/>
                  <a:gd name="T11" fmla="*/ 3 h 19"/>
                  <a:gd name="T12" fmla="*/ 85 w 110"/>
                  <a:gd name="T13" fmla="*/ 5 h 19"/>
                  <a:gd name="T14" fmla="*/ 77 w 110"/>
                  <a:gd name="T15" fmla="*/ 8 h 19"/>
                  <a:gd name="T16" fmla="*/ 69 w 110"/>
                  <a:gd name="T17" fmla="*/ 9 h 19"/>
                  <a:gd name="T18" fmla="*/ 60 w 110"/>
                  <a:gd name="T19" fmla="*/ 11 h 19"/>
                  <a:gd name="T20" fmla="*/ 50 w 110"/>
                  <a:gd name="T21" fmla="*/ 12 h 19"/>
                  <a:gd name="T22" fmla="*/ 42 w 110"/>
                  <a:gd name="T23" fmla="*/ 14 h 19"/>
                  <a:gd name="T24" fmla="*/ 33 w 110"/>
                  <a:gd name="T25" fmla="*/ 15 h 19"/>
                  <a:gd name="T26" fmla="*/ 24 w 110"/>
                  <a:gd name="T27" fmla="*/ 15 h 19"/>
                  <a:gd name="T28" fmla="*/ 16 w 110"/>
                  <a:gd name="T29" fmla="*/ 17 h 19"/>
                  <a:gd name="T30" fmla="*/ 7 w 110"/>
                  <a:gd name="T31" fmla="*/ 18 h 19"/>
                  <a:gd name="T32" fmla="*/ 0 w 110"/>
                  <a:gd name="T33"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9">
                    <a:moveTo>
                      <a:pt x="109" y="0"/>
                    </a:moveTo>
                    <a:lnTo>
                      <a:pt x="108" y="0"/>
                    </a:lnTo>
                    <a:lnTo>
                      <a:pt x="106" y="0"/>
                    </a:lnTo>
                    <a:lnTo>
                      <a:pt x="103" y="2"/>
                    </a:lnTo>
                    <a:lnTo>
                      <a:pt x="98" y="3"/>
                    </a:lnTo>
                    <a:lnTo>
                      <a:pt x="92" y="3"/>
                    </a:lnTo>
                    <a:lnTo>
                      <a:pt x="85" y="5"/>
                    </a:lnTo>
                    <a:lnTo>
                      <a:pt x="77" y="8"/>
                    </a:lnTo>
                    <a:lnTo>
                      <a:pt x="69" y="9"/>
                    </a:lnTo>
                    <a:lnTo>
                      <a:pt x="60" y="11"/>
                    </a:lnTo>
                    <a:lnTo>
                      <a:pt x="50" y="12"/>
                    </a:lnTo>
                    <a:lnTo>
                      <a:pt x="42" y="14"/>
                    </a:lnTo>
                    <a:lnTo>
                      <a:pt x="33" y="15"/>
                    </a:lnTo>
                    <a:lnTo>
                      <a:pt x="24" y="15"/>
                    </a:lnTo>
                    <a:lnTo>
                      <a:pt x="16" y="17"/>
                    </a:lnTo>
                    <a:lnTo>
                      <a:pt x="7" y="18"/>
                    </a:lnTo>
                    <a:lnTo>
                      <a:pt x="0" y="18"/>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1" name="Freeform 43"/>
              <p:cNvSpPr>
                <a:spLocks/>
              </p:cNvSpPr>
              <p:nvPr/>
            </p:nvSpPr>
            <p:spPr bwMode="auto">
              <a:xfrm>
                <a:off x="4357" y="3090"/>
                <a:ext cx="108" cy="15"/>
              </a:xfrm>
              <a:custGeom>
                <a:avLst/>
                <a:gdLst>
                  <a:gd name="T0" fmla="*/ 107 w 108"/>
                  <a:gd name="T1" fmla="*/ 0 h 15"/>
                  <a:gd name="T2" fmla="*/ 104 w 108"/>
                  <a:gd name="T3" fmla="*/ 0 h 15"/>
                  <a:gd name="T4" fmla="*/ 100 w 108"/>
                  <a:gd name="T5" fmla="*/ 1 h 15"/>
                  <a:gd name="T6" fmla="*/ 94 w 108"/>
                  <a:gd name="T7" fmla="*/ 1 h 15"/>
                  <a:gd name="T8" fmla="*/ 87 w 108"/>
                  <a:gd name="T9" fmla="*/ 3 h 15"/>
                  <a:gd name="T10" fmla="*/ 78 w 108"/>
                  <a:gd name="T11" fmla="*/ 3 h 15"/>
                  <a:gd name="T12" fmla="*/ 70 w 108"/>
                  <a:gd name="T13" fmla="*/ 6 h 15"/>
                  <a:gd name="T14" fmla="*/ 61 w 108"/>
                  <a:gd name="T15" fmla="*/ 6 h 15"/>
                  <a:gd name="T16" fmla="*/ 53 w 108"/>
                  <a:gd name="T17" fmla="*/ 7 h 15"/>
                  <a:gd name="T18" fmla="*/ 43 w 108"/>
                  <a:gd name="T19" fmla="*/ 8 h 15"/>
                  <a:gd name="T20" fmla="*/ 33 w 108"/>
                  <a:gd name="T21" fmla="*/ 10 h 15"/>
                  <a:gd name="T22" fmla="*/ 24 w 108"/>
                  <a:gd name="T23" fmla="*/ 10 h 15"/>
                  <a:gd name="T24" fmla="*/ 17 w 108"/>
                  <a:gd name="T25" fmla="*/ 11 h 15"/>
                  <a:gd name="T26" fmla="*/ 11 w 108"/>
                  <a:gd name="T27" fmla="*/ 13 h 15"/>
                  <a:gd name="T28" fmla="*/ 4 w 108"/>
                  <a:gd name="T29" fmla="*/ 14 h 15"/>
                  <a:gd name="T30" fmla="*/ 0 w 108"/>
                  <a:gd name="T3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5">
                    <a:moveTo>
                      <a:pt x="107" y="0"/>
                    </a:moveTo>
                    <a:lnTo>
                      <a:pt x="104" y="0"/>
                    </a:lnTo>
                    <a:lnTo>
                      <a:pt x="100" y="1"/>
                    </a:lnTo>
                    <a:lnTo>
                      <a:pt x="94" y="1"/>
                    </a:lnTo>
                    <a:lnTo>
                      <a:pt x="87" y="3"/>
                    </a:lnTo>
                    <a:lnTo>
                      <a:pt x="78" y="3"/>
                    </a:lnTo>
                    <a:lnTo>
                      <a:pt x="70" y="6"/>
                    </a:lnTo>
                    <a:lnTo>
                      <a:pt x="61" y="6"/>
                    </a:lnTo>
                    <a:lnTo>
                      <a:pt x="53" y="7"/>
                    </a:lnTo>
                    <a:lnTo>
                      <a:pt x="43" y="8"/>
                    </a:lnTo>
                    <a:lnTo>
                      <a:pt x="33" y="10"/>
                    </a:lnTo>
                    <a:lnTo>
                      <a:pt x="24" y="10"/>
                    </a:lnTo>
                    <a:lnTo>
                      <a:pt x="17" y="11"/>
                    </a:lnTo>
                    <a:lnTo>
                      <a:pt x="11" y="13"/>
                    </a:lnTo>
                    <a:lnTo>
                      <a:pt x="4" y="14"/>
                    </a:lnTo>
                    <a:lnTo>
                      <a:pt x="0" y="14"/>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2" name="Freeform 44"/>
              <p:cNvSpPr>
                <a:spLocks/>
              </p:cNvSpPr>
              <p:nvPr/>
            </p:nvSpPr>
            <p:spPr bwMode="auto">
              <a:xfrm>
                <a:off x="4348" y="3127"/>
                <a:ext cx="154" cy="71"/>
              </a:xfrm>
              <a:custGeom>
                <a:avLst/>
                <a:gdLst>
                  <a:gd name="T0" fmla="*/ 153 w 154"/>
                  <a:gd name="T1" fmla="*/ 0 h 71"/>
                  <a:gd name="T2" fmla="*/ 152 w 154"/>
                  <a:gd name="T3" fmla="*/ 0 h 71"/>
                  <a:gd name="T4" fmla="*/ 150 w 154"/>
                  <a:gd name="T5" fmla="*/ 0 h 71"/>
                  <a:gd name="T6" fmla="*/ 149 w 154"/>
                  <a:gd name="T7" fmla="*/ 0 h 71"/>
                  <a:gd name="T8" fmla="*/ 147 w 154"/>
                  <a:gd name="T9" fmla="*/ 3 h 71"/>
                  <a:gd name="T10" fmla="*/ 144 w 154"/>
                  <a:gd name="T11" fmla="*/ 4 h 71"/>
                  <a:gd name="T12" fmla="*/ 141 w 154"/>
                  <a:gd name="T13" fmla="*/ 4 h 71"/>
                  <a:gd name="T14" fmla="*/ 137 w 154"/>
                  <a:gd name="T15" fmla="*/ 7 h 71"/>
                  <a:gd name="T16" fmla="*/ 134 w 154"/>
                  <a:gd name="T17" fmla="*/ 10 h 71"/>
                  <a:gd name="T18" fmla="*/ 130 w 154"/>
                  <a:gd name="T19" fmla="*/ 12 h 71"/>
                  <a:gd name="T20" fmla="*/ 124 w 154"/>
                  <a:gd name="T21" fmla="*/ 15 h 71"/>
                  <a:gd name="T22" fmla="*/ 119 w 154"/>
                  <a:gd name="T23" fmla="*/ 16 h 71"/>
                  <a:gd name="T24" fmla="*/ 114 w 154"/>
                  <a:gd name="T25" fmla="*/ 19 h 71"/>
                  <a:gd name="T26" fmla="*/ 108 w 154"/>
                  <a:gd name="T27" fmla="*/ 22 h 71"/>
                  <a:gd name="T28" fmla="*/ 102 w 154"/>
                  <a:gd name="T29" fmla="*/ 25 h 71"/>
                  <a:gd name="T30" fmla="*/ 96 w 154"/>
                  <a:gd name="T31" fmla="*/ 29 h 71"/>
                  <a:gd name="T32" fmla="*/ 90 w 154"/>
                  <a:gd name="T33" fmla="*/ 32 h 71"/>
                  <a:gd name="T34" fmla="*/ 83 w 154"/>
                  <a:gd name="T35" fmla="*/ 34 h 71"/>
                  <a:gd name="T36" fmla="*/ 77 w 154"/>
                  <a:gd name="T37" fmla="*/ 38 h 71"/>
                  <a:gd name="T38" fmla="*/ 71 w 154"/>
                  <a:gd name="T39" fmla="*/ 41 h 71"/>
                  <a:gd name="T40" fmla="*/ 64 w 154"/>
                  <a:gd name="T41" fmla="*/ 44 h 71"/>
                  <a:gd name="T42" fmla="*/ 58 w 154"/>
                  <a:gd name="T43" fmla="*/ 47 h 71"/>
                  <a:gd name="T44" fmla="*/ 52 w 154"/>
                  <a:gd name="T45" fmla="*/ 50 h 71"/>
                  <a:gd name="T46" fmla="*/ 45 w 154"/>
                  <a:gd name="T47" fmla="*/ 53 h 71"/>
                  <a:gd name="T48" fmla="*/ 39 w 154"/>
                  <a:gd name="T49" fmla="*/ 54 h 71"/>
                  <a:gd name="T50" fmla="*/ 34 w 154"/>
                  <a:gd name="T51" fmla="*/ 58 h 71"/>
                  <a:gd name="T52" fmla="*/ 28 w 154"/>
                  <a:gd name="T53" fmla="*/ 58 h 71"/>
                  <a:gd name="T54" fmla="*/ 22 w 154"/>
                  <a:gd name="T55" fmla="*/ 63 h 71"/>
                  <a:gd name="T56" fmla="*/ 16 w 154"/>
                  <a:gd name="T57" fmla="*/ 64 h 71"/>
                  <a:gd name="T58" fmla="*/ 12 w 154"/>
                  <a:gd name="T59" fmla="*/ 66 h 71"/>
                  <a:gd name="T60" fmla="*/ 7 w 154"/>
                  <a:gd name="T61" fmla="*/ 67 h 71"/>
                  <a:gd name="T62" fmla="*/ 3 w 154"/>
                  <a:gd name="T63" fmla="*/ 69 h 71"/>
                  <a:gd name="T64" fmla="*/ 0 w 154"/>
                  <a:gd name="T65"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71">
                    <a:moveTo>
                      <a:pt x="153" y="0"/>
                    </a:moveTo>
                    <a:lnTo>
                      <a:pt x="152" y="0"/>
                    </a:lnTo>
                    <a:lnTo>
                      <a:pt x="150" y="0"/>
                    </a:lnTo>
                    <a:lnTo>
                      <a:pt x="149" y="0"/>
                    </a:lnTo>
                    <a:lnTo>
                      <a:pt x="147" y="3"/>
                    </a:lnTo>
                    <a:lnTo>
                      <a:pt x="144" y="4"/>
                    </a:lnTo>
                    <a:lnTo>
                      <a:pt x="141" y="4"/>
                    </a:lnTo>
                    <a:lnTo>
                      <a:pt x="137" y="7"/>
                    </a:lnTo>
                    <a:lnTo>
                      <a:pt x="134" y="10"/>
                    </a:lnTo>
                    <a:lnTo>
                      <a:pt x="130" y="12"/>
                    </a:lnTo>
                    <a:lnTo>
                      <a:pt x="124" y="15"/>
                    </a:lnTo>
                    <a:lnTo>
                      <a:pt x="119" y="16"/>
                    </a:lnTo>
                    <a:lnTo>
                      <a:pt x="114" y="19"/>
                    </a:lnTo>
                    <a:lnTo>
                      <a:pt x="108" y="22"/>
                    </a:lnTo>
                    <a:lnTo>
                      <a:pt x="102" y="25"/>
                    </a:lnTo>
                    <a:lnTo>
                      <a:pt x="96" y="29"/>
                    </a:lnTo>
                    <a:lnTo>
                      <a:pt x="90" y="32"/>
                    </a:lnTo>
                    <a:lnTo>
                      <a:pt x="83" y="34"/>
                    </a:lnTo>
                    <a:lnTo>
                      <a:pt x="77" y="38"/>
                    </a:lnTo>
                    <a:lnTo>
                      <a:pt x="71" y="41"/>
                    </a:lnTo>
                    <a:lnTo>
                      <a:pt x="64" y="44"/>
                    </a:lnTo>
                    <a:lnTo>
                      <a:pt x="58" y="47"/>
                    </a:lnTo>
                    <a:lnTo>
                      <a:pt x="52" y="50"/>
                    </a:lnTo>
                    <a:lnTo>
                      <a:pt x="45" y="53"/>
                    </a:lnTo>
                    <a:lnTo>
                      <a:pt x="39" y="54"/>
                    </a:lnTo>
                    <a:lnTo>
                      <a:pt x="34" y="58"/>
                    </a:lnTo>
                    <a:lnTo>
                      <a:pt x="28" y="58"/>
                    </a:lnTo>
                    <a:lnTo>
                      <a:pt x="22" y="63"/>
                    </a:lnTo>
                    <a:lnTo>
                      <a:pt x="16" y="64"/>
                    </a:lnTo>
                    <a:lnTo>
                      <a:pt x="12" y="66"/>
                    </a:lnTo>
                    <a:lnTo>
                      <a:pt x="7" y="67"/>
                    </a:lnTo>
                    <a:lnTo>
                      <a:pt x="3" y="69"/>
                    </a:lnTo>
                    <a:lnTo>
                      <a:pt x="0" y="70"/>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3" name="Freeform 45"/>
              <p:cNvSpPr>
                <a:spLocks/>
              </p:cNvSpPr>
              <p:nvPr/>
            </p:nvSpPr>
            <p:spPr bwMode="auto">
              <a:xfrm>
                <a:off x="4379" y="3130"/>
                <a:ext cx="127" cy="64"/>
              </a:xfrm>
              <a:custGeom>
                <a:avLst/>
                <a:gdLst>
                  <a:gd name="T0" fmla="*/ 126 w 127"/>
                  <a:gd name="T1" fmla="*/ 0 h 64"/>
                  <a:gd name="T2" fmla="*/ 126 w 127"/>
                  <a:gd name="T3" fmla="*/ 1 h 64"/>
                  <a:gd name="T4" fmla="*/ 125 w 127"/>
                  <a:gd name="T5" fmla="*/ 1 h 64"/>
                  <a:gd name="T6" fmla="*/ 123 w 127"/>
                  <a:gd name="T7" fmla="*/ 1 h 64"/>
                  <a:gd name="T8" fmla="*/ 117 w 127"/>
                  <a:gd name="T9" fmla="*/ 4 h 64"/>
                  <a:gd name="T10" fmla="*/ 114 w 127"/>
                  <a:gd name="T11" fmla="*/ 6 h 64"/>
                  <a:gd name="T12" fmla="*/ 109 w 127"/>
                  <a:gd name="T13" fmla="*/ 9 h 64"/>
                  <a:gd name="T14" fmla="*/ 104 w 127"/>
                  <a:gd name="T15" fmla="*/ 12 h 64"/>
                  <a:gd name="T16" fmla="*/ 97 w 127"/>
                  <a:gd name="T17" fmla="*/ 13 h 64"/>
                  <a:gd name="T18" fmla="*/ 90 w 127"/>
                  <a:gd name="T19" fmla="*/ 18 h 64"/>
                  <a:gd name="T20" fmla="*/ 81 w 127"/>
                  <a:gd name="T21" fmla="*/ 21 h 64"/>
                  <a:gd name="T22" fmla="*/ 72 w 127"/>
                  <a:gd name="T23" fmla="*/ 26 h 64"/>
                  <a:gd name="T24" fmla="*/ 64 w 127"/>
                  <a:gd name="T25" fmla="*/ 29 h 64"/>
                  <a:gd name="T26" fmla="*/ 54 w 127"/>
                  <a:gd name="T27" fmla="*/ 34 h 64"/>
                  <a:gd name="T28" fmla="*/ 43 w 127"/>
                  <a:gd name="T29" fmla="*/ 40 h 64"/>
                  <a:gd name="T30" fmla="*/ 33 w 127"/>
                  <a:gd name="T31" fmla="*/ 45 h 64"/>
                  <a:gd name="T32" fmla="*/ 22 w 127"/>
                  <a:gd name="T33" fmla="*/ 51 h 64"/>
                  <a:gd name="T34" fmla="*/ 16 w 127"/>
                  <a:gd name="T35" fmla="*/ 53 h 64"/>
                  <a:gd name="T36" fmla="*/ 14 w 127"/>
                  <a:gd name="T37" fmla="*/ 54 h 64"/>
                  <a:gd name="T38" fmla="*/ 10 w 127"/>
                  <a:gd name="T39" fmla="*/ 56 h 64"/>
                  <a:gd name="T40" fmla="*/ 9 w 127"/>
                  <a:gd name="T41" fmla="*/ 56 h 64"/>
                  <a:gd name="T42" fmla="*/ 7 w 127"/>
                  <a:gd name="T43" fmla="*/ 57 h 64"/>
                  <a:gd name="T44" fmla="*/ 4 w 127"/>
                  <a:gd name="T45" fmla="*/ 59 h 64"/>
                  <a:gd name="T46" fmla="*/ 3 w 127"/>
                  <a:gd name="T47" fmla="*/ 60 h 64"/>
                  <a:gd name="T48" fmla="*/ 0 w 127"/>
                  <a:gd name="T49"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7" h="64">
                    <a:moveTo>
                      <a:pt x="126" y="0"/>
                    </a:moveTo>
                    <a:lnTo>
                      <a:pt x="126" y="1"/>
                    </a:lnTo>
                    <a:lnTo>
                      <a:pt x="125" y="1"/>
                    </a:lnTo>
                    <a:lnTo>
                      <a:pt x="123" y="1"/>
                    </a:lnTo>
                    <a:lnTo>
                      <a:pt x="117" y="4"/>
                    </a:lnTo>
                    <a:lnTo>
                      <a:pt x="114" y="6"/>
                    </a:lnTo>
                    <a:lnTo>
                      <a:pt x="109" y="9"/>
                    </a:lnTo>
                    <a:lnTo>
                      <a:pt x="104" y="12"/>
                    </a:lnTo>
                    <a:lnTo>
                      <a:pt x="97" y="13"/>
                    </a:lnTo>
                    <a:lnTo>
                      <a:pt x="90" y="18"/>
                    </a:lnTo>
                    <a:lnTo>
                      <a:pt x="81" y="21"/>
                    </a:lnTo>
                    <a:lnTo>
                      <a:pt x="72" y="26"/>
                    </a:lnTo>
                    <a:lnTo>
                      <a:pt x="64" y="29"/>
                    </a:lnTo>
                    <a:lnTo>
                      <a:pt x="54" y="34"/>
                    </a:lnTo>
                    <a:lnTo>
                      <a:pt x="43" y="40"/>
                    </a:lnTo>
                    <a:lnTo>
                      <a:pt x="33" y="45"/>
                    </a:lnTo>
                    <a:lnTo>
                      <a:pt x="22" y="51"/>
                    </a:lnTo>
                    <a:lnTo>
                      <a:pt x="16" y="53"/>
                    </a:lnTo>
                    <a:lnTo>
                      <a:pt x="14" y="54"/>
                    </a:lnTo>
                    <a:lnTo>
                      <a:pt x="10" y="56"/>
                    </a:lnTo>
                    <a:lnTo>
                      <a:pt x="9" y="56"/>
                    </a:lnTo>
                    <a:lnTo>
                      <a:pt x="7" y="57"/>
                    </a:lnTo>
                    <a:lnTo>
                      <a:pt x="4" y="59"/>
                    </a:lnTo>
                    <a:lnTo>
                      <a:pt x="3" y="60"/>
                    </a:lnTo>
                    <a:lnTo>
                      <a:pt x="0" y="63"/>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4" name="Freeform 46"/>
              <p:cNvSpPr>
                <a:spLocks/>
              </p:cNvSpPr>
              <p:nvPr/>
            </p:nvSpPr>
            <p:spPr bwMode="auto">
              <a:xfrm>
                <a:off x="4367" y="3127"/>
                <a:ext cx="137" cy="67"/>
              </a:xfrm>
              <a:custGeom>
                <a:avLst/>
                <a:gdLst>
                  <a:gd name="T0" fmla="*/ 136 w 137"/>
                  <a:gd name="T1" fmla="*/ 0 h 67"/>
                  <a:gd name="T2" fmla="*/ 135 w 137"/>
                  <a:gd name="T3" fmla="*/ 0 h 67"/>
                  <a:gd name="T4" fmla="*/ 135 w 137"/>
                  <a:gd name="T5" fmla="*/ 3 h 67"/>
                  <a:gd name="T6" fmla="*/ 130 w 137"/>
                  <a:gd name="T7" fmla="*/ 4 h 67"/>
                  <a:gd name="T8" fmla="*/ 129 w 137"/>
                  <a:gd name="T9" fmla="*/ 4 h 67"/>
                  <a:gd name="T10" fmla="*/ 124 w 137"/>
                  <a:gd name="T11" fmla="*/ 7 h 67"/>
                  <a:gd name="T12" fmla="*/ 120 w 137"/>
                  <a:gd name="T13" fmla="*/ 9 h 67"/>
                  <a:gd name="T14" fmla="*/ 117 w 137"/>
                  <a:gd name="T15" fmla="*/ 12 h 67"/>
                  <a:gd name="T16" fmla="*/ 111 w 137"/>
                  <a:gd name="T17" fmla="*/ 13 h 67"/>
                  <a:gd name="T18" fmla="*/ 107 w 137"/>
                  <a:gd name="T19" fmla="*/ 15 h 67"/>
                  <a:gd name="T20" fmla="*/ 103 w 137"/>
                  <a:gd name="T21" fmla="*/ 18 h 67"/>
                  <a:gd name="T22" fmla="*/ 97 w 137"/>
                  <a:gd name="T23" fmla="*/ 19 h 67"/>
                  <a:gd name="T24" fmla="*/ 94 w 137"/>
                  <a:gd name="T25" fmla="*/ 22 h 67"/>
                  <a:gd name="T26" fmla="*/ 91 w 137"/>
                  <a:gd name="T27" fmla="*/ 23 h 67"/>
                  <a:gd name="T28" fmla="*/ 87 w 137"/>
                  <a:gd name="T29" fmla="*/ 25 h 67"/>
                  <a:gd name="T30" fmla="*/ 84 w 137"/>
                  <a:gd name="T31" fmla="*/ 28 h 67"/>
                  <a:gd name="T32" fmla="*/ 81 w 137"/>
                  <a:gd name="T33" fmla="*/ 29 h 67"/>
                  <a:gd name="T34" fmla="*/ 80 w 137"/>
                  <a:gd name="T35" fmla="*/ 29 h 67"/>
                  <a:gd name="T36" fmla="*/ 77 w 137"/>
                  <a:gd name="T37" fmla="*/ 32 h 67"/>
                  <a:gd name="T38" fmla="*/ 71 w 137"/>
                  <a:gd name="T39" fmla="*/ 34 h 67"/>
                  <a:gd name="T40" fmla="*/ 65 w 137"/>
                  <a:gd name="T41" fmla="*/ 37 h 67"/>
                  <a:gd name="T42" fmla="*/ 59 w 137"/>
                  <a:gd name="T43" fmla="*/ 40 h 67"/>
                  <a:gd name="T44" fmla="*/ 52 w 137"/>
                  <a:gd name="T45" fmla="*/ 43 h 67"/>
                  <a:gd name="T46" fmla="*/ 45 w 137"/>
                  <a:gd name="T47" fmla="*/ 47 h 67"/>
                  <a:gd name="T48" fmla="*/ 38 w 137"/>
                  <a:gd name="T49" fmla="*/ 50 h 67"/>
                  <a:gd name="T50" fmla="*/ 30 w 137"/>
                  <a:gd name="T51" fmla="*/ 53 h 67"/>
                  <a:gd name="T52" fmla="*/ 25 w 137"/>
                  <a:gd name="T53" fmla="*/ 56 h 67"/>
                  <a:gd name="T54" fmla="*/ 17 w 137"/>
                  <a:gd name="T55" fmla="*/ 59 h 67"/>
                  <a:gd name="T56" fmla="*/ 13 w 137"/>
                  <a:gd name="T57" fmla="*/ 62 h 67"/>
                  <a:gd name="T58" fmla="*/ 7 w 137"/>
                  <a:gd name="T59" fmla="*/ 63 h 67"/>
                  <a:gd name="T60" fmla="*/ 4 w 137"/>
                  <a:gd name="T61" fmla="*/ 66 h 67"/>
                  <a:gd name="T62" fmla="*/ 1 w 137"/>
                  <a:gd name="T63" fmla="*/ 66 h 67"/>
                  <a:gd name="T64" fmla="*/ 0 w 137"/>
                  <a:gd name="T65"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67">
                    <a:moveTo>
                      <a:pt x="136" y="0"/>
                    </a:moveTo>
                    <a:lnTo>
                      <a:pt x="135" y="0"/>
                    </a:lnTo>
                    <a:lnTo>
                      <a:pt x="135" y="3"/>
                    </a:lnTo>
                    <a:lnTo>
                      <a:pt x="130" y="4"/>
                    </a:lnTo>
                    <a:lnTo>
                      <a:pt x="129" y="4"/>
                    </a:lnTo>
                    <a:lnTo>
                      <a:pt x="124" y="7"/>
                    </a:lnTo>
                    <a:lnTo>
                      <a:pt x="120" y="9"/>
                    </a:lnTo>
                    <a:lnTo>
                      <a:pt x="117" y="12"/>
                    </a:lnTo>
                    <a:lnTo>
                      <a:pt x="111" y="13"/>
                    </a:lnTo>
                    <a:lnTo>
                      <a:pt x="107" y="15"/>
                    </a:lnTo>
                    <a:lnTo>
                      <a:pt x="103" y="18"/>
                    </a:lnTo>
                    <a:lnTo>
                      <a:pt x="97" y="19"/>
                    </a:lnTo>
                    <a:lnTo>
                      <a:pt x="94" y="22"/>
                    </a:lnTo>
                    <a:lnTo>
                      <a:pt x="91" y="23"/>
                    </a:lnTo>
                    <a:lnTo>
                      <a:pt x="87" y="25"/>
                    </a:lnTo>
                    <a:lnTo>
                      <a:pt x="84" y="28"/>
                    </a:lnTo>
                    <a:lnTo>
                      <a:pt x="81" y="29"/>
                    </a:lnTo>
                    <a:lnTo>
                      <a:pt x="80" y="29"/>
                    </a:lnTo>
                    <a:lnTo>
                      <a:pt x="77" y="32"/>
                    </a:lnTo>
                    <a:lnTo>
                      <a:pt x="71" y="34"/>
                    </a:lnTo>
                    <a:lnTo>
                      <a:pt x="65" y="37"/>
                    </a:lnTo>
                    <a:lnTo>
                      <a:pt x="59" y="40"/>
                    </a:lnTo>
                    <a:lnTo>
                      <a:pt x="52" y="43"/>
                    </a:lnTo>
                    <a:lnTo>
                      <a:pt x="45" y="47"/>
                    </a:lnTo>
                    <a:lnTo>
                      <a:pt x="38" y="50"/>
                    </a:lnTo>
                    <a:lnTo>
                      <a:pt x="30" y="53"/>
                    </a:lnTo>
                    <a:lnTo>
                      <a:pt x="25" y="56"/>
                    </a:lnTo>
                    <a:lnTo>
                      <a:pt x="17" y="59"/>
                    </a:lnTo>
                    <a:lnTo>
                      <a:pt x="13" y="62"/>
                    </a:lnTo>
                    <a:lnTo>
                      <a:pt x="7" y="63"/>
                    </a:lnTo>
                    <a:lnTo>
                      <a:pt x="4" y="66"/>
                    </a:lnTo>
                    <a:lnTo>
                      <a:pt x="1" y="66"/>
                    </a:lnTo>
                    <a:lnTo>
                      <a:pt x="0" y="66"/>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5" name="Freeform 47"/>
              <p:cNvSpPr>
                <a:spLocks/>
              </p:cNvSpPr>
              <p:nvPr/>
            </p:nvSpPr>
            <p:spPr bwMode="auto">
              <a:xfrm>
                <a:off x="4344" y="3103"/>
                <a:ext cx="126" cy="28"/>
              </a:xfrm>
              <a:custGeom>
                <a:avLst/>
                <a:gdLst>
                  <a:gd name="T0" fmla="*/ 125 w 126"/>
                  <a:gd name="T1" fmla="*/ 0 h 28"/>
                  <a:gd name="T2" fmla="*/ 125 w 126"/>
                  <a:gd name="T3" fmla="*/ 0 h 28"/>
                  <a:gd name="T4" fmla="*/ 124 w 126"/>
                  <a:gd name="T5" fmla="*/ 0 h 28"/>
                  <a:gd name="T6" fmla="*/ 122 w 126"/>
                  <a:gd name="T7" fmla="*/ 1 h 28"/>
                  <a:gd name="T8" fmla="*/ 119 w 126"/>
                  <a:gd name="T9" fmla="*/ 1 h 28"/>
                  <a:gd name="T10" fmla="*/ 118 w 126"/>
                  <a:gd name="T11" fmla="*/ 1 h 28"/>
                  <a:gd name="T12" fmla="*/ 115 w 126"/>
                  <a:gd name="T13" fmla="*/ 3 h 28"/>
                  <a:gd name="T14" fmla="*/ 112 w 126"/>
                  <a:gd name="T15" fmla="*/ 3 h 28"/>
                  <a:gd name="T16" fmla="*/ 108 w 126"/>
                  <a:gd name="T17" fmla="*/ 4 h 28"/>
                  <a:gd name="T18" fmla="*/ 103 w 126"/>
                  <a:gd name="T19" fmla="*/ 4 h 28"/>
                  <a:gd name="T20" fmla="*/ 99 w 126"/>
                  <a:gd name="T21" fmla="*/ 6 h 28"/>
                  <a:gd name="T22" fmla="*/ 95 w 126"/>
                  <a:gd name="T23" fmla="*/ 7 h 28"/>
                  <a:gd name="T24" fmla="*/ 91 w 126"/>
                  <a:gd name="T25" fmla="*/ 9 h 28"/>
                  <a:gd name="T26" fmla="*/ 85 w 126"/>
                  <a:gd name="T27" fmla="*/ 10 h 28"/>
                  <a:gd name="T28" fmla="*/ 80 w 126"/>
                  <a:gd name="T29" fmla="*/ 11 h 28"/>
                  <a:gd name="T30" fmla="*/ 75 w 126"/>
                  <a:gd name="T31" fmla="*/ 13 h 28"/>
                  <a:gd name="T32" fmla="*/ 69 w 126"/>
                  <a:gd name="T33" fmla="*/ 14 h 28"/>
                  <a:gd name="T34" fmla="*/ 63 w 126"/>
                  <a:gd name="T35" fmla="*/ 14 h 28"/>
                  <a:gd name="T36" fmla="*/ 59 w 126"/>
                  <a:gd name="T37" fmla="*/ 16 h 28"/>
                  <a:gd name="T38" fmla="*/ 53 w 126"/>
                  <a:gd name="T39" fmla="*/ 18 h 28"/>
                  <a:gd name="T40" fmla="*/ 47 w 126"/>
                  <a:gd name="T41" fmla="*/ 18 h 28"/>
                  <a:gd name="T42" fmla="*/ 43 w 126"/>
                  <a:gd name="T43" fmla="*/ 20 h 28"/>
                  <a:gd name="T44" fmla="*/ 37 w 126"/>
                  <a:gd name="T45" fmla="*/ 21 h 28"/>
                  <a:gd name="T46" fmla="*/ 33 w 126"/>
                  <a:gd name="T47" fmla="*/ 21 h 28"/>
                  <a:gd name="T48" fmla="*/ 27 w 126"/>
                  <a:gd name="T49" fmla="*/ 23 h 28"/>
                  <a:gd name="T50" fmla="*/ 22 w 126"/>
                  <a:gd name="T51" fmla="*/ 23 h 28"/>
                  <a:gd name="T52" fmla="*/ 17 w 126"/>
                  <a:gd name="T53" fmla="*/ 24 h 28"/>
                  <a:gd name="T54" fmla="*/ 13 w 126"/>
                  <a:gd name="T55" fmla="*/ 24 h 28"/>
                  <a:gd name="T56" fmla="*/ 10 w 126"/>
                  <a:gd name="T57" fmla="*/ 24 h 28"/>
                  <a:gd name="T58" fmla="*/ 6 w 126"/>
                  <a:gd name="T59" fmla="*/ 24 h 28"/>
                  <a:gd name="T60" fmla="*/ 4 w 126"/>
                  <a:gd name="T61" fmla="*/ 26 h 28"/>
                  <a:gd name="T62" fmla="*/ 1 w 126"/>
                  <a:gd name="T63" fmla="*/ 27 h 28"/>
                  <a:gd name="T64" fmla="*/ 0 w 126"/>
                  <a:gd name="T65"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8">
                    <a:moveTo>
                      <a:pt x="125" y="0"/>
                    </a:moveTo>
                    <a:lnTo>
                      <a:pt x="125" y="0"/>
                    </a:lnTo>
                    <a:lnTo>
                      <a:pt x="124" y="0"/>
                    </a:lnTo>
                    <a:lnTo>
                      <a:pt x="122" y="1"/>
                    </a:lnTo>
                    <a:lnTo>
                      <a:pt x="119" y="1"/>
                    </a:lnTo>
                    <a:lnTo>
                      <a:pt x="118" y="1"/>
                    </a:lnTo>
                    <a:lnTo>
                      <a:pt x="115" y="3"/>
                    </a:lnTo>
                    <a:lnTo>
                      <a:pt x="112" y="3"/>
                    </a:lnTo>
                    <a:lnTo>
                      <a:pt x="108" y="4"/>
                    </a:lnTo>
                    <a:lnTo>
                      <a:pt x="103" y="4"/>
                    </a:lnTo>
                    <a:lnTo>
                      <a:pt x="99" y="6"/>
                    </a:lnTo>
                    <a:lnTo>
                      <a:pt x="95" y="7"/>
                    </a:lnTo>
                    <a:lnTo>
                      <a:pt x="91" y="9"/>
                    </a:lnTo>
                    <a:lnTo>
                      <a:pt x="85" y="10"/>
                    </a:lnTo>
                    <a:lnTo>
                      <a:pt x="80" y="11"/>
                    </a:lnTo>
                    <a:lnTo>
                      <a:pt x="75" y="13"/>
                    </a:lnTo>
                    <a:lnTo>
                      <a:pt x="69" y="14"/>
                    </a:lnTo>
                    <a:lnTo>
                      <a:pt x="63" y="14"/>
                    </a:lnTo>
                    <a:lnTo>
                      <a:pt x="59" y="16"/>
                    </a:lnTo>
                    <a:lnTo>
                      <a:pt x="53" y="18"/>
                    </a:lnTo>
                    <a:lnTo>
                      <a:pt x="47" y="18"/>
                    </a:lnTo>
                    <a:lnTo>
                      <a:pt x="43" y="20"/>
                    </a:lnTo>
                    <a:lnTo>
                      <a:pt x="37" y="21"/>
                    </a:lnTo>
                    <a:lnTo>
                      <a:pt x="33" y="21"/>
                    </a:lnTo>
                    <a:lnTo>
                      <a:pt x="27" y="23"/>
                    </a:lnTo>
                    <a:lnTo>
                      <a:pt x="22" y="23"/>
                    </a:lnTo>
                    <a:lnTo>
                      <a:pt x="17" y="24"/>
                    </a:lnTo>
                    <a:lnTo>
                      <a:pt x="13" y="24"/>
                    </a:lnTo>
                    <a:lnTo>
                      <a:pt x="10" y="24"/>
                    </a:lnTo>
                    <a:lnTo>
                      <a:pt x="6" y="24"/>
                    </a:lnTo>
                    <a:lnTo>
                      <a:pt x="4" y="26"/>
                    </a:lnTo>
                    <a:lnTo>
                      <a:pt x="1" y="27"/>
                    </a:lnTo>
                    <a:lnTo>
                      <a:pt x="0" y="27"/>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6" name="Freeform 48"/>
              <p:cNvSpPr>
                <a:spLocks/>
              </p:cNvSpPr>
              <p:nvPr/>
            </p:nvSpPr>
            <p:spPr bwMode="auto">
              <a:xfrm>
                <a:off x="4333" y="3107"/>
                <a:ext cx="138" cy="40"/>
              </a:xfrm>
              <a:custGeom>
                <a:avLst/>
                <a:gdLst>
                  <a:gd name="T0" fmla="*/ 137 w 138"/>
                  <a:gd name="T1" fmla="*/ 0 h 40"/>
                  <a:gd name="T2" fmla="*/ 136 w 138"/>
                  <a:gd name="T3" fmla="*/ 0 h 40"/>
                  <a:gd name="T4" fmla="*/ 134 w 138"/>
                  <a:gd name="T5" fmla="*/ 0 h 40"/>
                  <a:gd name="T6" fmla="*/ 131 w 138"/>
                  <a:gd name="T7" fmla="*/ 0 h 40"/>
                  <a:gd name="T8" fmla="*/ 128 w 138"/>
                  <a:gd name="T9" fmla="*/ 0 h 40"/>
                  <a:gd name="T10" fmla="*/ 127 w 138"/>
                  <a:gd name="T11" fmla="*/ 1 h 40"/>
                  <a:gd name="T12" fmla="*/ 123 w 138"/>
                  <a:gd name="T13" fmla="*/ 3 h 40"/>
                  <a:gd name="T14" fmla="*/ 120 w 138"/>
                  <a:gd name="T15" fmla="*/ 3 h 40"/>
                  <a:gd name="T16" fmla="*/ 115 w 138"/>
                  <a:gd name="T17" fmla="*/ 3 h 40"/>
                  <a:gd name="T18" fmla="*/ 111 w 138"/>
                  <a:gd name="T19" fmla="*/ 6 h 40"/>
                  <a:gd name="T20" fmla="*/ 105 w 138"/>
                  <a:gd name="T21" fmla="*/ 6 h 40"/>
                  <a:gd name="T22" fmla="*/ 101 w 138"/>
                  <a:gd name="T23" fmla="*/ 7 h 40"/>
                  <a:gd name="T24" fmla="*/ 95 w 138"/>
                  <a:gd name="T25" fmla="*/ 9 h 40"/>
                  <a:gd name="T26" fmla="*/ 91 w 138"/>
                  <a:gd name="T27" fmla="*/ 10 h 40"/>
                  <a:gd name="T28" fmla="*/ 85 w 138"/>
                  <a:gd name="T29" fmla="*/ 12 h 40"/>
                  <a:gd name="T30" fmla="*/ 79 w 138"/>
                  <a:gd name="T31" fmla="*/ 14 h 40"/>
                  <a:gd name="T32" fmla="*/ 74 w 138"/>
                  <a:gd name="T33" fmla="*/ 14 h 40"/>
                  <a:gd name="T34" fmla="*/ 68 w 138"/>
                  <a:gd name="T35" fmla="*/ 16 h 40"/>
                  <a:gd name="T36" fmla="*/ 62 w 138"/>
                  <a:gd name="T37" fmla="*/ 17 h 40"/>
                  <a:gd name="T38" fmla="*/ 56 w 138"/>
                  <a:gd name="T39" fmla="*/ 19 h 40"/>
                  <a:gd name="T40" fmla="*/ 49 w 138"/>
                  <a:gd name="T41" fmla="*/ 20 h 40"/>
                  <a:gd name="T42" fmla="*/ 45 w 138"/>
                  <a:gd name="T43" fmla="*/ 20 h 40"/>
                  <a:gd name="T44" fmla="*/ 39 w 138"/>
                  <a:gd name="T45" fmla="*/ 25 h 40"/>
                  <a:gd name="T46" fmla="*/ 35 w 138"/>
                  <a:gd name="T47" fmla="*/ 25 h 40"/>
                  <a:gd name="T48" fmla="*/ 29 w 138"/>
                  <a:gd name="T49" fmla="*/ 27 h 40"/>
                  <a:gd name="T50" fmla="*/ 23 w 138"/>
                  <a:gd name="T51" fmla="*/ 29 h 40"/>
                  <a:gd name="T52" fmla="*/ 19 w 138"/>
                  <a:gd name="T53" fmla="*/ 30 h 40"/>
                  <a:gd name="T54" fmla="*/ 14 w 138"/>
                  <a:gd name="T55" fmla="*/ 32 h 40"/>
                  <a:gd name="T56" fmla="*/ 12 w 138"/>
                  <a:gd name="T57" fmla="*/ 33 h 40"/>
                  <a:gd name="T58" fmla="*/ 7 w 138"/>
                  <a:gd name="T59" fmla="*/ 35 h 40"/>
                  <a:gd name="T60" fmla="*/ 3 w 138"/>
                  <a:gd name="T61" fmla="*/ 36 h 40"/>
                  <a:gd name="T62" fmla="*/ 0 w 138"/>
                  <a:gd name="T6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40">
                    <a:moveTo>
                      <a:pt x="137" y="0"/>
                    </a:moveTo>
                    <a:lnTo>
                      <a:pt x="136" y="0"/>
                    </a:lnTo>
                    <a:lnTo>
                      <a:pt x="134" y="0"/>
                    </a:lnTo>
                    <a:lnTo>
                      <a:pt x="131" y="0"/>
                    </a:lnTo>
                    <a:lnTo>
                      <a:pt x="128" y="0"/>
                    </a:lnTo>
                    <a:lnTo>
                      <a:pt x="127" y="1"/>
                    </a:lnTo>
                    <a:lnTo>
                      <a:pt x="123" y="3"/>
                    </a:lnTo>
                    <a:lnTo>
                      <a:pt x="120" y="3"/>
                    </a:lnTo>
                    <a:lnTo>
                      <a:pt x="115" y="3"/>
                    </a:lnTo>
                    <a:lnTo>
                      <a:pt x="111" y="6"/>
                    </a:lnTo>
                    <a:lnTo>
                      <a:pt x="105" y="6"/>
                    </a:lnTo>
                    <a:lnTo>
                      <a:pt x="101" y="7"/>
                    </a:lnTo>
                    <a:lnTo>
                      <a:pt x="95" y="9"/>
                    </a:lnTo>
                    <a:lnTo>
                      <a:pt x="91" y="10"/>
                    </a:lnTo>
                    <a:lnTo>
                      <a:pt x="85" y="12"/>
                    </a:lnTo>
                    <a:lnTo>
                      <a:pt x="79" y="14"/>
                    </a:lnTo>
                    <a:lnTo>
                      <a:pt x="74" y="14"/>
                    </a:lnTo>
                    <a:lnTo>
                      <a:pt x="68" y="16"/>
                    </a:lnTo>
                    <a:lnTo>
                      <a:pt x="62" y="17"/>
                    </a:lnTo>
                    <a:lnTo>
                      <a:pt x="56" y="19"/>
                    </a:lnTo>
                    <a:lnTo>
                      <a:pt x="49" y="20"/>
                    </a:lnTo>
                    <a:lnTo>
                      <a:pt x="45" y="20"/>
                    </a:lnTo>
                    <a:lnTo>
                      <a:pt x="39" y="25"/>
                    </a:lnTo>
                    <a:lnTo>
                      <a:pt x="35" y="25"/>
                    </a:lnTo>
                    <a:lnTo>
                      <a:pt x="29" y="27"/>
                    </a:lnTo>
                    <a:lnTo>
                      <a:pt x="23" y="29"/>
                    </a:lnTo>
                    <a:lnTo>
                      <a:pt x="19" y="30"/>
                    </a:lnTo>
                    <a:lnTo>
                      <a:pt x="14" y="32"/>
                    </a:lnTo>
                    <a:lnTo>
                      <a:pt x="12" y="33"/>
                    </a:lnTo>
                    <a:lnTo>
                      <a:pt x="7" y="35"/>
                    </a:lnTo>
                    <a:lnTo>
                      <a:pt x="3" y="36"/>
                    </a:lnTo>
                    <a:lnTo>
                      <a:pt x="0" y="39"/>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7" name="Freeform 49"/>
              <p:cNvSpPr>
                <a:spLocks/>
              </p:cNvSpPr>
              <p:nvPr/>
            </p:nvSpPr>
            <p:spPr bwMode="auto">
              <a:xfrm>
                <a:off x="4337" y="3104"/>
                <a:ext cx="133" cy="34"/>
              </a:xfrm>
              <a:custGeom>
                <a:avLst/>
                <a:gdLst>
                  <a:gd name="T0" fmla="*/ 132 w 133"/>
                  <a:gd name="T1" fmla="*/ 0 h 34"/>
                  <a:gd name="T2" fmla="*/ 131 w 133"/>
                  <a:gd name="T3" fmla="*/ 1 h 34"/>
                  <a:gd name="T4" fmla="*/ 129 w 133"/>
                  <a:gd name="T5" fmla="*/ 1 h 34"/>
                  <a:gd name="T6" fmla="*/ 128 w 133"/>
                  <a:gd name="T7" fmla="*/ 1 h 34"/>
                  <a:gd name="T8" fmla="*/ 125 w 133"/>
                  <a:gd name="T9" fmla="*/ 3 h 34"/>
                  <a:gd name="T10" fmla="*/ 122 w 133"/>
                  <a:gd name="T11" fmla="*/ 3 h 34"/>
                  <a:gd name="T12" fmla="*/ 119 w 133"/>
                  <a:gd name="T13" fmla="*/ 4 h 34"/>
                  <a:gd name="T14" fmla="*/ 115 w 133"/>
                  <a:gd name="T15" fmla="*/ 4 h 34"/>
                  <a:gd name="T16" fmla="*/ 109 w 133"/>
                  <a:gd name="T17" fmla="*/ 6 h 34"/>
                  <a:gd name="T18" fmla="*/ 106 w 133"/>
                  <a:gd name="T19" fmla="*/ 7 h 34"/>
                  <a:gd name="T20" fmla="*/ 100 w 133"/>
                  <a:gd name="T21" fmla="*/ 9 h 34"/>
                  <a:gd name="T22" fmla="*/ 96 w 133"/>
                  <a:gd name="T23" fmla="*/ 10 h 34"/>
                  <a:gd name="T24" fmla="*/ 90 w 133"/>
                  <a:gd name="T25" fmla="*/ 11 h 34"/>
                  <a:gd name="T26" fmla="*/ 84 w 133"/>
                  <a:gd name="T27" fmla="*/ 13 h 34"/>
                  <a:gd name="T28" fmla="*/ 78 w 133"/>
                  <a:gd name="T29" fmla="*/ 13 h 34"/>
                  <a:gd name="T30" fmla="*/ 73 w 133"/>
                  <a:gd name="T31" fmla="*/ 17 h 34"/>
                  <a:gd name="T32" fmla="*/ 67 w 133"/>
                  <a:gd name="T33" fmla="*/ 17 h 34"/>
                  <a:gd name="T34" fmla="*/ 61 w 133"/>
                  <a:gd name="T35" fmla="*/ 19 h 34"/>
                  <a:gd name="T36" fmla="*/ 57 w 133"/>
                  <a:gd name="T37" fmla="*/ 20 h 34"/>
                  <a:gd name="T38" fmla="*/ 51 w 133"/>
                  <a:gd name="T39" fmla="*/ 22 h 34"/>
                  <a:gd name="T40" fmla="*/ 44 w 133"/>
                  <a:gd name="T41" fmla="*/ 23 h 34"/>
                  <a:gd name="T42" fmla="*/ 39 w 133"/>
                  <a:gd name="T43" fmla="*/ 23 h 34"/>
                  <a:gd name="T44" fmla="*/ 33 w 133"/>
                  <a:gd name="T45" fmla="*/ 26 h 34"/>
                  <a:gd name="T46" fmla="*/ 28 w 133"/>
                  <a:gd name="T47" fmla="*/ 27 h 34"/>
                  <a:gd name="T48" fmla="*/ 23 w 133"/>
                  <a:gd name="T49" fmla="*/ 27 h 34"/>
                  <a:gd name="T50" fmla="*/ 19 w 133"/>
                  <a:gd name="T51" fmla="*/ 29 h 34"/>
                  <a:gd name="T52" fmla="*/ 15 w 133"/>
                  <a:gd name="T53" fmla="*/ 30 h 34"/>
                  <a:gd name="T54" fmla="*/ 12 w 133"/>
                  <a:gd name="T55" fmla="*/ 30 h 34"/>
                  <a:gd name="T56" fmla="*/ 7 w 133"/>
                  <a:gd name="T57" fmla="*/ 32 h 34"/>
                  <a:gd name="T58" fmla="*/ 6 w 133"/>
                  <a:gd name="T59" fmla="*/ 33 h 34"/>
                  <a:gd name="T60" fmla="*/ 1 w 133"/>
                  <a:gd name="T61" fmla="*/ 33 h 34"/>
                  <a:gd name="T62" fmla="*/ 0 w 133"/>
                  <a:gd name="T63"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34">
                    <a:moveTo>
                      <a:pt x="132" y="0"/>
                    </a:moveTo>
                    <a:lnTo>
                      <a:pt x="131" y="1"/>
                    </a:lnTo>
                    <a:lnTo>
                      <a:pt x="129" y="1"/>
                    </a:lnTo>
                    <a:lnTo>
                      <a:pt x="128" y="1"/>
                    </a:lnTo>
                    <a:lnTo>
                      <a:pt x="125" y="3"/>
                    </a:lnTo>
                    <a:lnTo>
                      <a:pt x="122" y="3"/>
                    </a:lnTo>
                    <a:lnTo>
                      <a:pt x="119" y="4"/>
                    </a:lnTo>
                    <a:lnTo>
                      <a:pt x="115" y="4"/>
                    </a:lnTo>
                    <a:lnTo>
                      <a:pt x="109" y="6"/>
                    </a:lnTo>
                    <a:lnTo>
                      <a:pt x="106" y="7"/>
                    </a:lnTo>
                    <a:lnTo>
                      <a:pt x="100" y="9"/>
                    </a:lnTo>
                    <a:lnTo>
                      <a:pt x="96" y="10"/>
                    </a:lnTo>
                    <a:lnTo>
                      <a:pt x="90" y="11"/>
                    </a:lnTo>
                    <a:lnTo>
                      <a:pt x="84" y="13"/>
                    </a:lnTo>
                    <a:lnTo>
                      <a:pt x="78" y="13"/>
                    </a:lnTo>
                    <a:lnTo>
                      <a:pt x="73" y="17"/>
                    </a:lnTo>
                    <a:lnTo>
                      <a:pt x="67" y="17"/>
                    </a:lnTo>
                    <a:lnTo>
                      <a:pt x="61" y="19"/>
                    </a:lnTo>
                    <a:lnTo>
                      <a:pt x="57" y="20"/>
                    </a:lnTo>
                    <a:lnTo>
                      <a:pt x="51" y="22"/>
                    </a:lnTo>
                    <a:lnTo>
                      <a:pt x="44" y="23"/>
                    </a:lnTo>
                    <a:lnTo>
                      <a:pt x="39" y="23"/>
                    </a:lnTo>
                    <a:lnTo>
                      <a:pt x="33" y="26"/>
                    </a:lnTo>
                    <a:lnTo>
                      <a:pt x="28" y="27"/>
                    </a:lnTo>
                    <a:lnTo>
                      <a:pt x="23" y="27"/>
                    </a:lnTo>
                    <a:lnTo>
                      <a:pt x="19" y="29"/>
                    </a:lnTo>
                    <a:lnTo>
                      <a:pt x="15" y="30"/>
                    </a:lnTo>
                    <a:lnTo>
                      <a:pt x="12" y="30"/>
                    </a:lnTo>
                    <a:lnTo>
                      <a:pt x="7" y="32"/>
                    </a:lnTo>
                    <a:lnTo>
                      <a:pt x="6" y="33"/>
                    </a:lnTo>
                    <a:lnTo>
                      <a:pt x="1" y="33"/>
                    </a:lnTo>
                    <a:lnTo>
                      <a:pt x="0" y="33"/>
                    </a:lnTo>
                  </a:path>
                </a:pathLst>
              </a:custGeom>
              <a:noFill/>
              <a:ln w="12700" cap="rnd" cmpd="sng">
                <a:solidFill>
                  <a:srgbClr val="82823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8" name="Freeform 50"/>
              <p:cNvSpPr>
                <a:spLocks/>
              </p:cNvSpPr>
              <p:nvPr/>
            </p:nvSpPr>
            <p:spPr bwMode="auto">
              <a:xfrm>
                <a:off x="4619" y="2950"/>
                <a:ext cx="306" cy="96"/>
              </a:xfrm>
              <a:custGeom>
                <a:avLst/>
                <a:gdLst>
                  <a:gd name="T0" fmla="*/ 302 w 306"/>
                  <a:gd name="T1" fmla="*/ 37 h 96"/>
                  <a:gd name="T2" fmla="*/ 295 w 306"/>
                  <a:gd name="T3" fmla="*/ 35 h 96"/>
                  <a:gd name="T4" fmla="*/ 286 w 306"/>
                  <a:gd name="T5" fmla="*/ 31 h 96"/>
                  <a:gd name="T6" fmla="*/ 275 w 306"/>
                  <a:gd name="T7" fmla="*/ 25 h 96"/>
                  <a:gd name="T8" fmla="*/ 264 w 306"/>
                  <a:gd name="T9" fmla="*/ 20 h 96"/>
                  <a:gd name="T10" fmla="*/ 253 w 306"/>
                  <a:gd name="T11" fmla="*/ 16 h 96"/>
                  <a:gd name="T12" fmla="*/ 244 w 306"/>
                  <a:gd name="T13" fmla="*/ 12 h 96"/>
                  <a:gd name="T14" fmla="*/ 240 w 306"/>
                  <a:gd name="T15" fmla="*/ 9 h 96"/>
                  <a:gd name="T16" fmla="*/ 235 w 306"/>
                  <a:gd name="T17" fmla="*/ 7 h 96"/>
                  <a:gd name="T18" fmla="*/ 227 w 306"/>
                  <a:gd name="T19" fmla="*/ 6 h 96"/>
                  <a:gd name="T20" fmla="*/ 215 w 306"/>
                  <a:gd name="T21" fmla="*/ 3 h 96"/>
                  <a:gd name="T22" fmla="*/ 202 w 306"/>
                  <a:gd name="T23" fmla="*/ 0 h 96"/>
                  <a:gd name="T24" fmla="*/ 184 w 306"/>
                  <a:gd name="T25" fmla="*/ 0 h 96"/>
                  <a:gd name="T26" fmla="*/ 166 w 306"/>
                  <a:gd name="T27" fmla="*/ 0 h 96"/>
                  <a:gd name="T28" fmla="*/ 144 w 306"/>
                  <a:gd name="T29" fmla="*/ 0 h 96"/>
                  <a:gd name="T30" fmla="*/ 122 w 306"/>
                  <a:gd name="T31" fmla="*/ 3 h 96"/>
                  <a:gd name="T32" fmla="*/ 109 w 306"/>
                  <a:gd name="T33" fmla="*/ 6 h 96"/>
                  <a:gd name="T34" fmla="*/ 96 w 306"/>
                  <a:gd name="T35" fmla="*/ 9 h 96"/>
                  <a:gd name="T36" fmla="*/ 83 w 306"/>
                  <a:gd name="T37" fmla="*/ 13 h 96"/>
                  <a:gd name="T38" fmla="*/ 73 w 306"/>
                  <a:gd name="T39" fmla="*/ 18 h 96"/>
                  <a:gd name="T40" fmla="*/ 60 w 306"/>
                  <a:gd name="T41" fmla="*/ 22 h 96"/>
                  <a:gd name="T42" fmla="*/ 49 w 306"/>
                  <a:gd name="T43" fmla="*/ 28 h 96"/>
                  <a:gd name="T44" fmla="*/ 39 w 306"/>
                  <a:gd name="T45" fmla="*/ 32 h 96"/>
                  <a:gd name="T46" fmla="*/ 31 w 306"/>
                  <a:gd name="T47" fmla="*/ 38 h 96"/>
                  <a:gd name="T48" fmla="*/ 23 w 306"/>
                  <a:gd name="T49" fmla="*/ 42 h 96"/>
                  <a:gd name="T50" fmla="*/ 16 w 306"/>
                  <a:gd name="T51" fmla="*/ 48 h 96"/>
                  <a:gd name="T52" fmla="*/ 10 w 306"/>
                  <a:gd name="T53" fmla="*/ 53 h 96"/>
                  <a:gd name="T54" fmla="*/ 7 w 306"/>
                  <a:gd name="T55" fmla="*/ 58 h 96"/>
                  <a:gd name="T56" fmla="*/ 3 w 306"/>
                  <a:gd name="T57" fmla="*/ 63 h 96"/>
                  <a:gd name="T58" fmla="*/ 0 w 306"/>
                  <a:gd name="T59" fmla="*/ 67 h 96"/>
                  <a:gd name="T60" fmla="*/ 0 w 306"/>
                  <a:gd name="T61" fmla="*/ 72 h 96"/>
                  <a:gd name="T62" fmla="*/ 0 w 306"/>
                  <a:gd name="T63" fmla="*/ 75 h 96"/>
                  <a:gd name="T64" fmla="*/ 3 w 306"/>
                  <a:gd name="T65" fmla="*/ 77 h 96"/>
                  <a:gd name="T66" fmla="*/ 9 w 306"/>
                  <a:gd name="T67" fmla="*/ 82 h 96"/>
                  <a:gd name="T68" fmla="*/ 20 w 306"/>
                  <a:gd name="T69" fmla="*/ 86 h 96"/>
                  <a:gd name="T70" fmla="*/ 31 w 306"/>
                  <a:gd name="T71" fmla="*/ 91 h 96"/>
                  <a:gd name="T72" fmla="*/ 36 w 306"/>
                  <a:gd name="T73" fmla="*/ 94 h 96"/>
                  <a:gd name="T74" fmla="*/ 39 w 306"/>
                  <a:gd name="T75"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96">
                    <a:moveTo>
                      <a:pt x="305" y="38"/>
                    </a:moveTo>
                    <a:lnTo>
                      <a:pt x="302" y="37"/>
                    </a:lnTo>
                    <a:lnTo>
                      <a:pt x="299" y="37"/>
                    </a:lnTo>
                    <a:lnTo>
                      <a:pt x="295" y="35"/>
                    </a:lnTo>
                    <a:lnTo>
                      <a:pt x="290" y="34"/>
                    </a:lnTo>
                    <a:lnTo>
                      <a:pt x="286" y="31"/>
                    </a:lnTo>
                    <a:lnTo>
                      <a:pt x="280" y="28"/>
                    </a:lnTo>
                    <a:lnTo>
                      <a:pt x="275" y="25"/>
                    </a:lnTo>
                    <a:lnTo>
                      <a:pt x="269" y="23"/>
                    </a:lnTo>
                    <a:lnTo>
                      <a:pt x="264" y="20"/>
                    </a:lnTo>
                    <a:lnTo>
                      <a:pt x="259" y="18"/>
                    </a:lnTo>
                    <a:lnTo>
                      <a:pt x="253" y="16"/>
                    </a:lnTo>
                    <a:lnTo>
                      <a:pt x="248" y="13"/>
                    </a:lnTo>
                    <a:lnTo>
                      <a:pt x="244" y="12"/>
                    </a:lnTo>
                    <a:lnTo>
                      <a:pt x="241" y="10"/>
                    </a:lnTo>
                    <a:lnTo>
                      <a:pt x="240" y="9"/>
                    </a:lnTo>
                    <a:lnTo>
                      <a:pt x="238" y="9"/>
                    </a:lnTo>
                    <a:lnTo>
                      <a:pt x="235" y="7"/>
                    </a:lnTo>
                    <a:lnTo>
                      <a:pt x="231" y="7"/>
                    </a:lnTo>
                    <a:lnTo>
                      <a:pt x="227" y="6"/>
                    </a:lnTo>
                    <a:lnTo>
                      <a:pt x="221" y="3"/>
                    </a:lnTo>
                    <a:lnTo>
                      <a:pt x="215" y="3"/>
                    </a:lnTo>
                    <a:lnTo>
                      <a:pt x="209" y="1"/>
                    </a:lnTo>
                    <a:lnTo>
                      <a:pt x="202" y="0"/>
                    </a:lnTo>
                    <a:lnTo>
                      <a:pt x="193" y="0"/>
                    </a:lnTo>
                    <a:lnTo>
                      <a:pt x="184" y="0"/>
                    </a:lnTo>
                    <a:lnTo>
                      <a:pt x="176" y="0"/>
                    </a:lnTo>
                    <a:lnTo>
                      <a:pt x="166" y="0"/>
                    </a:lnTo>
                    <a:lnTo>
                      <a:pt x="155" y="0"/>
                    </a:lnTo>
                    <a:lnTo>
                      <a:pt x="144" y="0"/>
                    </a:lnTo>
                    <a:lnTo>
                      <a:pt x="134" y="1"/>
                    </a:lnTo>
                    <a:lnTo>
                      <a:pt x="122" y="3"/>
                    </a:lnTo>
                    <a:lnTo>
                      <a:pt x="115" y="4"/>
                    </a:lnTo>
                    <a:lnTo>
                      <a:pt x="109" y="6"/>
                    </a:lnTo>
                    <a:lnTo>
                      <a:pt x="102" y="7"/>
                    </a:lnTo>
                    <a:lnTo>
                      <a:pt x="96" y="9"/>
                    </a:lnTo>
                    <a:lnTo>
                      <a:pt x="89" y="12"/>
                    </a:lnTo>
                    <a:lnTo>
                      <a:pt x="83" y="13"/>
                    </a:lnTo>
                    <a:lnTo>
                      <a:pt x="77" y="16"/>
                    </a:lnTo>
                    <a:lnTo>
                      <a:pt x="73" y="18"/>
                    </a:lnTo>
                    <a:lnTo>
                      <a:pt x="65" y="20"/>
                    </a:lnTo>
                    <a:lnTo>
                      <a:pt x="60" y="22"/>
                    </a:lnTo>
                    <a:lnTo>
                      <a:pt x="55" y="25"/>
                    </a:lnTo>
                    <a:lnTo>
                      <a:pt x="49" y="28"/>
                    </a:lnTo>
                    <a:lnTo>
                      <a:pt x="46" y="29"/>
                    </a:lnTo>
                    <a:lnTo>
                      <a:pt x="39" y="32"/>
                    </a:lnTo>
                    <a:lnTo>
                      <a:pt x="35" y="35"/>
                    </a:lnTo>
                    <a:lnTo>
                      <a:pt x="31" y="38"/>
                    </a:lnTo>
                    <a:lnTo>
                      <a:pt x="26" y="41"/>
                    </a:lnTo>
                    <a:lnTo>
                      <a:pt x="23" y="42"/>
                    </a:lnTo>
                    <a:lnTo>
                      <a:pt x="20" y="45"/>
                    </a:lnTo>
                    <a:lnTo>
                      <a:pt x="16" y="48"/>
                    </a:lnTo>
                    <a:lnTo>
                      <a:pt x="15" y="50"/>
                    </a:lnTo>
                    <a:lnTo>
                      <a:pt x="10" y="53"/>
                    </a:lnTo>
                    <a:lnTo>
                      <a:pt x="7" y="56"/>
                    </a:lnTo>
                    <a:lnTo>
                      <a:pt x="7" y="58"/>
                    </a:lnTo>
                    <a:lnTo>
                      <a:pt x="4" y="61"/>
                    </a:lnTo>
                    <a:lnTo>
                      <a:pt x="3" y="63"/>
                    </a:lnTo>
                    <a:lnTo>
                      <a:pt x="1" y="64"/>
                    </a:lnTo>
                    <a:lnTo>
                      <a:pt x="0" y="67"/>
                    </a:lnTo>
                    <a:lnTo>
                      <a:pt x="0" y="69"/>
                    </a:lnTo>
                    <a:lnTo>
                      <a:pt x="0" y="72"/>
                    </a:lnTo>
                    <a:lnTo>
                      <a:pt x="0" y="73"/>
                    </a:lnTo>
                    <a:lnTo>
                      <a:pt x="0" y="75"/>
                    </a:lnTo>
                    <a:lnTo>
                      <a:pt x="1" y="76"/>
                    </a:lnTo>
                    <a:lnTo>
                      <a:pt x="3" y="77"/>
                    </a:lnTo>
                    <a:lnTo>
                      <a:pt x="6" y="79"/>
                    </a:lnTo>
                    <a:lnTo>
                      <a:pt x="9" y="82"/>
                    </a:lnTo>
                    <a:lnTo>
                      <a:pt x="15" y="82"/>
                    </a:lnTo>
                    <a:lnTo>
                      <a:pt x="20" y="86"/>
                    </a:lnTo>
                    <a:lnTo>
                      <a:pt x="26" y="89"/>
                    </a:lnTo>
                    <a:lnTo>
                      <a:pt x="31" y="91"/>
                    </a:lnTo>
                    <a:lnTo>
                      <a:pt x="35" y="92"/>
                    </a:lnTo>
                    <a:lnTo>
                      <a:pt x="36" y="94"/>
                    </a:lnTo>
                    <a:lnTo>
                      <a:pt x="39" y="94"/>
                    </a:lnTo>
                    <a:lnTo>
                      <a:pt x="39" y="95"/>
                    </a:lnTo>
                    <a:lnTo>
                      <a:pt x="305" y="38"/>
                    </a:lnTo>
                  </a:path>
                </a:pathLst>
              </a:custGeom>
              <a:solidFill>
                <a:srgbClr val="FFE1B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39" name="Freeform 51"/>
              <p:cNvSpPr>
                <a:spLocks/>
              </p:cNvSpPr>
              <p:nvPr/>
            </p:nvSpPr>
            <p:spPr bwMode="auto">
              <a:xfrm>
                <a:off x="4619" y="3016"/>
                <a:ext cx="4" cy="6"/>
              </a:xfrm>
              <a:custGeom>
                <a:avLst/>
                <a:gdLst>
                  <a:gd name="T0" fmla="*/ 3 w 4"/>
                  <a:gd name="T1" fmla="*/ 5 h 6"/>
                  <a:gd name="T2" fmla="*/ 3 w 4"/>
                  <a:gd name="T3" fmla="*/ 2 h 6"/>
                  <a:gd name="T4" fmla="*/ 2 w 4"/>
                  <a:gd name="T5" fmla="*/ 0 h 6"/>
                  <a:gd name="T6" fmla="*/ 1 w 4"/>
                  <a:gd name="T7" fmla="*/ 0 h 6"/>
                  <a:gd name="T8" fmla="*/ 1 w 4"/>
                  <a:gd name="T9" fmla="*/ 0 h 6"/>
                  <a:gd name="T10" fmla="*/ 0 w 4"/>
                  <a:gd name="T11" fmla="*/ 2 h 6"/>
                  <a:gd name="T12" fmla="*/ 0 w 4"/>
                  <a:gd name="T13" fmla="*/ 5 h 6"/>
                  <a:gd name="T14" fmla="*/ 3 w 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3" y="5"/>
                    </a:moveTo>
                    <a:lnTo>
                      <a:pt x="3" y="2"/>
                    </a:lnTo>
                    <a:lnTo>
                      <a:pt x="2" y="0"/>
                    </a:lnTo>
                    <a:lnTo>
                      <a:pt x="1" y="0"/>
                    </a:lnTo>
                    <a:lnTo>
                      <a:pt x="1" y="0"/>
                    </a:lnTo>
                    <a:lnTo>
                      <a:pt x="0" y="2"/>
                    </a:lnTo>
                    <a:lnTo>
                      <a:pt x="0" y="5"/>
                    </a:lnTo>
                    <a:lnTo>
                      <a:pt x="3" y="5"/>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0" name="Freeform 52"/>
              <p:cNvSpPr>
                <a:spLocks/>
              </p:cNvSpPr>
              <p:nvPr/>
            </p:nvSpPr>
            <p:spPr bwMode="auto">
              <a:xfrm>
                <a:off x="4622" y="2971"/>
                <a:ext cx="62" cy="43"/>
              </a:xfrm>
              <a:custGeom>
                <a:avLst/>
                <a:gdLst>
                  <a:gd name="T0" fmla="*/ 57 w 62"/>
                  <a:gd name="T1" fmla="*/ 0 h 43"/>
                  <a:gd name="T2" fmla="*/ 47 w 62"/>
                  <a:gd name="T3" fmla="*/ 4 h 43"/>
                  <a:gd name="T4" fmla="*/ 39 w 62"/>
                  <a:gd name="T5" fmla="*/ 8 h 43"/>
                  <a:gd name="T6" fmla="*/ 32 w 62"/>
                  <a:gd name="T7" fmla="*/ 12 h 43"/>
                  <a:gd name="T8" fmla="*/ 25 w 62"/>
                  <a:gd name="T9" fmla="*/ 16 h 43"/>
                  <a:gd name="T10" fmla="*/ 19 w 62"/>
                  <a:gd name="T11" fmla="*/ 19 h 43"/>
                  <a:gd name="T12" fmla="*/ 15 w 62"/>
                  <a:gd name="T13" fmla="*/ 22 h 43"/>
                  <a:gd name="T14" fmla="*/ 10 w 62"/>
                  <a:gd name="T15" fmla="*/ 25 h 43"/>
                  <a:gd name="T16" fmla="*/ 9 w 62"/>
                  <a:gd name="T17" fmla="*/ 29 h 43"/>
                  <a:gd name="T18" fmla="*/ 5 w 62"/>
                  <a:gd name="T19" fmla="*/ 30 h 43"/>
                  <a:gd name="T20" fmla="*/ 4 w 62"/>
                  <a:gd name="T21" fmla="*/ 34 h 43"/>
                  <a:gd name="T22" fmla="*/ 3 w 62"/>
                  <a:gd name="T23" fmla="*/ 35 h 43"/>
                  <a:gd name="T24" fmla="*/ 1 w 62"/>
                  <a:gd name="T25" fmla="*/ 37 h 43"/>
                  <a:gd name="T26" fmla="*/ 0 w 62"/>
                  <a:gd name="T27" fmla="*/ 38 h 43"/>
                  <a:gd name="T28" fmla="*/ 0 w 62"/>
                  <a:gd name="T29" fmla="*/ 41 h 43"/>
                  <a:gd name="T30" fmla="*/ 0 w 62"/>
                  <a:gd name="T31" fmla="*/ 42 h 43"/>
                  <a:gd name="T32" fmla="*/ 5 w 62"/>
                  <a:gd name="T33" fmla="*/ 42 h 43"/>
                  <a:gd name="T34" fmla="*/ 5 w 62"/>
                  <a:gd name="T35" fmla="*/ 41 h 43"/>
                  <a:gd name="T36" fmla="*/ 5 w 62"/>
                  <a:gd name="T37" fmla="*/ 40 h 43"/>
                  <a:gd name="T38" fmla="*/ 6 w 62"/>
                  <a:gd name="T39" fmla="*/ 38 h 43"/>
                  <a:gd name="T40" fmla="*/ 8 w 62"/>
                  <a:gd name="T41" fmla="*/ 36 h 43"/>
                  <a:gd name="T42" fmla="*/ 9 w 62"/>
                  <a:gd name="T43" fmla="*/ 35 h 43"/>
                  <a:gd name="T44" fmla="*/ 10 w 62"/>
                  <a:gd name="T45" fmla="*/ 34 h 43"/>
                  <a:gd name="T46" fmla="*/ 11 w 62"/>
                  <a:gd name="T47" fmla="*/ 30 h 43"/>
                  <a:gd name="T48" fmla="*/ 15 w 62"/>
                  <a:gd name="T49" fmla="*/ 28 h 43"/>
                  <a:gd name="T50" fmla="*/ 19 w 62"/>
                  <a:gd name="T51" fmla="*/ 25 h 43"/>
                  <a:gd name="T52" fmla="*/ 23 w 62"/>
                  <a:gd name="T53" fmla="*/ 22 h 43"/>
                  <a:gd name="T54" fmla="*/ 28 w 62"/>
                  <a:gd name="T55" fmla="*/ 19 h 43"/>
                  <a:gd name="T56" fmla="*/ 34 w 62"/>
                  <a:gd name="T57" fmla="*/ 16 h 43"/>
                  <a:gd name="T58" fmla="*/ 42 w 62"/>
                  <a:gd name="T59" fmla="*/ 12 h 43"/>
                  <a:gd name="T60" fmla="*/ 51 w 62"/>
                  <a:gd name="T61" fmla="*/ 7 h 43"/>
                  <a:gd name="T62" fmla="*/ 61 w 62"/>
                  <a:gd name="T63" fmla="*/ 4 h 43"/>
                  <a:gd name="T64" fmla="*/ 57 w 62"/>
                  <a:gd name="T6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2" h="43">
                    <a:moveTo>
                      <a:pt x="57" y="0"/>
                    </a:moveTo>
                    <a:lnTo>
                      <a:pt x="47" y="4"/>
                    </a:lnTo>
                    <a:lnTo>
                      <a:pt x="39" y="8"/>
                    </a:lnTo>
                    <a:lnTo>
                      <a:pt x="32" y="12"/>
                    </a:lnTo>
                    <a:lnTo>
                      <a:pt x="25" y="16"/>
                    </a:lnTo>
                    <a:lnTo>
                      <a:pt x="19" y="19"/>
                    </a:lnTo>
                    <a:lnTo>
                      <a:pt x="15" y="22"/>
                    </a:lnTo>
                    <a:lnTo>
                      <a:pt x="10" y="25"/>
                    </a:lnTo>
                    <a:lnTo>
                      <a:pt x="9" y="29"/>
                    </a:lnTo>
                    <a:lnTo>
                      <a:pt x="5" y="30"/>
                    </a:lnTo>
                    <a:lnTo>
                      <a:pt x="4" y="34"/>
                    </a:lnTo>
                    <a:lnTo>
                      <a:pt x="3" y="35"/>
                    </a:lnTo>
                    <a:lnTo>
                      <a:pt x="1" y="37"/>
                    </a:lnTo>
                    <a:lnTo>
                      <a:pt x="0" y="38"/>
                    </a:lnTo>
                    <a:lnTo>
                      <a:pt x="0" y="41"/>
                    </a:lnTo>
                    <a:lnTo>
                      <a:pt x="0" y="42"/>
                    </a:lnTo>
                    <a:lnTo>
                      <a:pt x="5" y="42"/>
                    </a:lnTo>
                    <a:lnTo>
                      <a:pt x="5" y="41"/>
                    </a:lnTo>
                    <a:lnTo>
                      <a:pt x="5" y="40"/>
                    </a:lnTo>
                    <a:lnTo>
                      <a:pt x="6" y="38"/>
                    </a:lnTo>
                    <a:lnTo>
                      <a:pt x="8" y="36"/>
                    </a:lnTo>
                    <a:lnTo>
                      <a:pt x="9" y="35"/>
                    </a:lnTo>
                    <a:lnTo>
                      <a:pt x="10" y="34"/>
                    </a:lnTo>
                    <a:lnTo>
                      <a:pt x="11" y="30"/>
                    </a:lnTo>
                    <a:lnTo>
                      <a:pt x="15" y="28"/>
                    </a:lnTo>
                    <a:lnTo>
                      <a:pt x="19" y="25"/>
                    </a:lnTo>
                    <a:lnTo>
                      <a:pt x="23" y="22"/>
                    </a:lnTo>
                    <a:lnTo>
                      <a:pt x="28" y="19"/>
                    </a:lnTo>
                    <a:lnTo>
                      <a:pt x="34" y="16"/>
                    </a:lnTo>
                    <a:lnTo>
                      <a:pt x="42" y="12"/>
                    </a:lnTo>
                    <a:lnTo>
                      <a:pt x="51" y="7"/>
                    </a:lnTo>
                    <a:lnTo>
                      <a:pt x="61" y="4"/>
                    </a:lnTo>
                    <a:lnTo>
                      <a:pt x="57" y="0"/>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1" name="Freeform 53"/>
              <p:cNvSpPr>
                <a:spLocks/>
              </p:cNvSpPr>
              <p:nvPr/>
            </p:nvSpPr>
            <p:spPr bwMode="auto">
              <a:xfrm>
                <a:off x="4687" y="2950"/>
                <a:ext cx="135" cy="17"/>
              </a:xfrm>
              <a:custGeom>
                <a:avLst/>
                <a:gdLst>
                  <a:gd name="T0" fmla="*/ 134 w 135"/>
                  <a:gd name="T1" fmla="*/ 2 h 17"/>
                  <a:gd name="T2" fmla="*/ 133 w 135"/>
                  <a:gd name="T3" fmla="*/ 2 h 17"/>
                  <a:gd name="T4" fmla="*/ 130 w 135"/>
                  <a:gd name="T5" fmla="*/ 2 h 17"/>
                  <a:gd name="T6" fmla="*/ 129 w 135"/>
                  <a:gd name="T7" fmla="*/ 2 h 17"/>
                  <a:gd name="T8" fmla="*/ 126 w 135"/>
                  <a:gd name="T9" fmla="*/ 2 h 17"/>
                  <a:gd name="T10" fmla="*/ 124 w 135"/>
                  <a:gd name="T11" fmla="*/ 2 h 17"/>
                  <a:gd name="T12" fmla="*/ 122 w 135"/>
                  <a:gd name="T13" fmla="*/ 2 h 17"/>
                  <a:gd name="T14" fmla="*/ 118 w 135"/>
                  <a:gd name="T15" fmla="*/ 1 h 17"/>
                  <a:gd name="T16" fmla="*/ 115 w 135"/>
                  <a:gd name="T17" fmla="*/ 1 h 17"/>
                  <a:gd name="T18" fmla="*/ 111 w 135"/>
                  <a:gd name="T19" fmla="*/ 1 h 17"/>
                  <a:gd name="T20" fmla="*/ 108 w 135"/>
                  <a:gd name="T21" fmla="*/ 0 h 17"/>
                  <a:gd name="T22" fmla="*/ 103 w 135"/>
                  <a:gd name="T23" fmla="*/ 0 h 17"/>
                  <a:gd name="T24" fmla="*/ 98 w 135"/>
                  <a:gd name="T25" fmla="*/ 0 h 17"/>
                  <a:gd name="T26" fmla="*/ 94 w 135"/>
                  <a:gd name="T27" fmla="*/ 0 h 17"/>
                  <a:gd name="T28" fmla="*/ 90 w 135"/>
                  <a:gd name="T29" fmla="*/ 0 h 17"/>
                  <a:gd name="T30" fmla="*/ 85 w 135"/>
                  <a:gd name="T31" fmla="*/ 0 h 17"/>
                  <a:gd name="T32" fmla="*/ 81 w 135"/>
                  <a:gd name="T33" fmla="*/ 0 h 17"/>
                  <a:gd name="T34" fmla="*/ 75 w 135"/>
                  <a:gd name="T35" fmla="*/ 1 h 17"/>
                  <a:gd name="T36" fmla="*/ 70 w 135"/>
                  <a:gd name="T37" fmla="*/ 1 h 17"/>
                  <a:gd name="T38" fmla="*/ 64 w 135"/>
                  <a:gd name="T39" fmla="*/ 2 h 17"/>
                  <a:gd name="T40" fmla="*/ 59 w 135"/>
                  <a:gd name="T41" fmla="*/ 2 h 17"/>
                  <a:gd name="T42" fmla="*/ 53 w 135"/>
                  <a:gd name="T43" fmla="*/ 2 h 17"/>
                  <a:gd name="T44" fmla="*/ 46 w 135"/>
                  <a:gd name="T45" fmla="*/ 4 h 17"/>
                  <a:gd name="T46" fmla="*/ 41 w 135"/>
                  <a:gd name="T47" fmla="*/ 4 h 17"/>
                  <a:gd name="T48" fmla="*/ 36 w 135"/>
                  <a:gd name="T49" fmla="*/ 5 h 17"/>
                  <a:gd name="T50" fmla="*/ 30 w 135"/>
                  <a:gd name="T51" fmla="*/ 6 h 17"/>
                  <a:gd name="T52" fmla="*/ 23 w 135"/>
                  <a:gd name="T53" fmla="*/ 7 h 17"/>
                  <a:gd name="T54" fmla="*/ 18 w 135"/>
                  <a:gd name="T55" fmla="*/ 8 h 17"/>
                  <a:gd name="T56" fmla="*/ 12 w 135"/>
                  <a:gd name="T57" fmla="*/ 9 h 17"/>
                  <a:gd name="T58" fmla="*/ 7 w 135"/>
                  <a:gd name="T59" fmla="*/ 11 h 17"/>
                  <a:gd name="T60" fmla="*/ 0 w 135"/>
                  <a:gd name="T61" fmla="*/ 13 h 17"/>
                  <a:gd name="T62" fmla="*/ 4 w 135"/>
                  <a:gd name="T63" fmla="*/ 16 h 17"/>
                  <a:gd name="T64" fmla="*/ 10 w 135"/>
                  <a:gd name="T65" fmla="*/ 14 h 17"/>
                  <a:gd name="T66" fmla="*/ 14 w 135"/>
                  <a:gd name="T67" fmla="*/ 13 h 17"/>
                  <a:gd name="T68" fmla="*/ 21 w 135"/>
                  <a:gd name="T69" fmla="*/ 11 h 17"/>
                  <a:gd name="T70" fmla="*/ 25 w 135"/>
                  <a:gd name="T71" fmla="*/ 10 h 17"/>
                  <a:gd name="T72" fmla="*/ 31 w 135"/>
                  <a:gd name="T73" fmla="*/ 8 h 17"/>
                  <a:gd name="T74" fmla="*/ 37 w 135"/>
                  <a:gd name="T75" fmla="*/ 8 h 17"/>
                  <a:gd name="T76" fmla="*/ 42 w 135"/>
                  <a:gd name="T77" fmla="*/ 7 h 17"/>
                  <a:gd name="T78" fmla="*/ 48 w 135"/>
                  <a:gd name="T79" fmla="*/ 7 h 17"/>
                  <a:gd name="T80" fmla="*/ 53 w 135"/>
                  <a:gd name="T81" fmla="*/ 6 h 17"/>
                  <a:gd name="T82" fmla="*/ 60 w 135"/>
                  <a:gd name="T83" fmla="*/ 5 h 17"/>
                  <a:gd name="T84" fmla="*/ 64 w 135"/>
                  <a:gd name="T85" fmla="*/ 5 h 17"/>
                  <a:gd name="T86" fmla="*/ 70 w 135"/>
                  <a:gd name="T87" fmla="*/ 5 h 17"/>
                  <a:gd name="T88" fmla="*/ 75 w 135"/>
                  <a:gd name="T89" fmla="*/ 4 h 17"/>
                  <a:gd name="T90" fmla="*/ 81 w 135"/>
                  <a:gd name="T91" fmla="*/ 4 h 17"/>
                  <a:gd name="T92" fmla="*/ 85 w 135"/>
                  <a:gd name="T93" fmla="*/ 4 h 17"/>
                  <a:gd name="T94" fmla="*/ 90 w 135"/>
                  <a:gd name="T95" fmla="*/ 4 h 17"/>
                  <a:gd name="T96" fmla="*/ 94 w 135"/>
                  <a:gd name="T97" fmla="*/ 4 h 17"/>
                  <a:gd name="T98" fmla="*/ 98 w 135"/>
                  <a:gd name="T99" fmla="*/ 4 h 17"/>
                  <a:gd name="T100" fmla="*/ 103 w 135"/>
                  <a:gd name="T101" fmla="*/ 4 h 17"/>
                  <a:gd name="T102" fmla="*/ 108 w 135"/>
                  <a:gd name="T103" fmla="*/ 4 h 17"/>
                  <a:gd name="T104" fmla="*/ 111 w 135"/>
                  <a:gd name="T105" fmla="*/ 4 h 17"/>
                  <a:gd name="T106" fmla="*/ 113 w 135"/>
                  <a:gd name="T107" fmla="*/ 4 h 17"/>
                  <a:gd name="T108" fmla="*/ 118 w 135"/>
                  <a:gd name="T109" fmla="*/ 5 h 17"/>
                  <a:gd name="T110" fmla="*/ 120 w 135"/>
                  <a:gd name="T111" fmla="*/ 5 h 17"/>
                  <a:gd name="T112" fmla="*/ 123 w 135"/>
                  <a:gd name="T113" fmla="*/ 5 h 17"/>
                  <a:gd name="T114" fmla="*/ 126 w 135"/>
                  <a:gd name="T115" fmla="*/ 5 h 17"/>
                  <a:gd name="T116" fmla="*/ 129 w 135"/>
                  <a:gd name="T117" fmla="*/ 5 h 17"/>
                  <a:gd name="T118" fmla="*/ 130 w 135"/>
                  <a:gd name="T119" fmla="*/ 5 h 17"/>
                  <a:gd name="T120" fmla="*/ 131 w 135"/>
                  <a:gd name="T121" fmla="*/ 5 h 17"/>
                  <a:gd name="T122" fmla="*/ 133 w 135"/>
                  <a:gd name="T123" fmla="*/ 6 h 17"/>
                  <a:gd name="T124" fmla="*/ 134 w 135"/>
                  <a:gd name="T1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 h="17">
                    <a:moveTo>
                      <a:pt x="134" y="2"/>
                    </a:moveTo>
                    <a:lnTo>
                      <a:pt x="133" y="2"/>
                    </a:lnTo>
                    <a:lnTo>
                      <a:pt x="130" y="2"/>
                    </a:lnTo>
                    <a:lnTo>
                      <a:pt x="129" y="2"/>
                    </a:lnTo>
                    <a:lnTo>
                      <a:pt x="126" y="2"/>
                    </a:lnTo>
                    <a:lnTo>
                      <a:pt x="124" y="2"/>
                    </a:lnTo>
                    <a:lnTo>
                      <a:pt x="122" y="2"/>
                    </a:lnTo>
                    <a:lnTo>
                      <a:pt x="118" y="1"/>
                    </a:lnTo>
                    <a:lnTo>
                      <a:pt x="115" y="1"/>
                    </a:lnTo>
                    <a:lnTo>
                      <a:pt x="111" y="1"/>
                    </a:lnTo>
                    <a:lnTo>
                      <a:pt x="108" y="0"/>
                    </a:lnTo>
                    <a:lnTo>
                      <a:pt x="103" y="0"/>
                    </a:lnTo>
                    <a:lnTo>
                      <a:pt x="98" y="0"/>
                    </a:lnTo>
                    <a:lnTo>
                      <a:pt x="94" y="0"/>
                    </a:lnTo>
                    <a:lnTo>
                      <a:pt x="90" y="0"/>
                    </a:lnTo>
                    <a:lnTo>
                      <a:pt x="85" y="0"/>
                    </a:lnTo>
                    <a:lnTo>
                      <a:pt x="81" y="0"/>
                    </a:lnTo>
                    <a:lnTo>
                      <a:pt x="75" y="1"/>
                    </a:lnTo>
                    <a:lnTo>
                      <a:pt x="70" y="1"/>
                    </a:lnTo>
                    <a:lnTo>
                      <a:pt x="64" y="2"/>
                    </a:lnTo>
                    <a:lnTo>
                      <a:pt x="59" y="2"/>
                    </a:lnTo>
                    <a:lnTo>
                      <a:pt x="53" y="2"/>
                    </a:lnTo>
                    <a:lnTo>
                      <a:pt x="46" y="4"/>
                    </a:lnTo>
                    <a:lnTo>
                      <a:pt x="41" y="4"/>
                    </a:lnTo>
                    <a:lnTo>
                      <a:pt x="36" y="5"/>
                    </a:lnTo>
                    <a:lnTo>
                      <a:pt x="30" y="6"/>
                    </a:lnTo>
                    <a:lnTo>
                      <a:pt x="23" y="7"/>
                    </a:lnTo>
                    <a:lnTo>
                      <a:pt x="18" y="8"/>
                    </a:lnTo>
                    <a:lnTo>
                      <a:pt x="12" y="9"/>
                    </a:lnTo>
                    <a:lnTo>
                      <a:pt x="7" y="11"/>
                    </a:lnTo>
                    <a:lnTo>
                      <a:pt x="0" y="13"/>
                    </a:lnTo>
                    <a:lnTo>
                      <a:pt x="4" y="16"/>
                    </a:lnTo>
                    <a:lnTo>
                      <a:pt x="10" y="14"/>
                    </a:lnTo>
                    <a:lnTo>
                      <a:pt x="14" y="13"/>
                    </a:lnTo>
                    <a:lnTo>
                      <a:pt x="21" y="11"/>
                    </a:lnTo>
                    <a:lnTo>
                      <a:pt x="25" y="10"/>
                    </a:lnTo>
                    <a:lnTo>
                      <a:pt x="31" y="8"/>
                    </a:lnTo>
                    <a:lnTo>
                      <a:pt x="37" y="8"/>
                    </a:lnTo>
                    <a:lnTo>
                      <a:pt x="42" y="7"/>
                    </a:lnTo>
                    <a:lnTo>
                      <a:pt x="48" y="7"/>
                    </a:lnTo>
                    <a:lnTo>
                      <a:pt x="53" y="6"/>
                    </a:lnTo>
                    <a:lnTo>
                      <a:pt x="60" y="5"/>
                    </a:lnTo>
                    <a:lnTo>
                      <a:pt x="64" y="5"/>
                    </a:lnTo>
                    <a:lnTo>
                      <a:pt x="70" y="5"/>
                    </a:lnTo>
                    <a:lnTo>
                      <a:pt x="75" y="4"/>
                    </a:lnTo>
                    <a:lnTo>
                      <a:pt x="81" y="4"/>
                    </a:lnTo>
                    <a:lnTo>
                      <a:pt x="85" y="4"/>
                    </a:lnTo>
                    <a:lnTo>
                      <a:pt x="90" y="4"/>
                    </a:lnTo>
                    <a:lnTo>
                      <a:pt x="94" y="4"/>
                    </a:lnTo>
                    <a:lnTo>
                      <a:pt x="98" y="4"/>
                    </a:lnTo>
                    <a:lnTo>
                      <a:pt x="103" y="4"/>
                    </a:lnTo>
                    <a:lnTo>
                      <a:pt x="108" y="4"/>
                    </a:lnTo>
                    <a:lnTo>
                      <a:pt x="111" y="4"/>
                    </a:lnTo>
                    <a:lnTo>
                      <a:pt x="113" y="4"/>
                    </a:lnTo>
                    <a:lnTo>
                      <a:pt x="118" y="5"/>
                    </a:lnTo>
                    <a:lnTo>
                      <a:pt x="120" y="5"/>
                    </a:lnTo>
                    <a:lnTo>
                      <a:pt x="123" y="5"/>
                    </a:lnTo>
                    <a:lnTo>
                      <a:pt x="126" y="5"/>
                    </a:lnTo>
                    <a:lnTo>
                      <a:pt x="129" y="5"/>
                    </a:lnTo>
                    <a:lnTo>
                      <a:pt x="130" y="5"/>
                    </a:lnTo>
                    <a:lnTo>
                      <a:pt x="131" y="5"/>
                    </a:lnTo>
                    <a:lnTo>
                      <a:pt x="133" y="6"/>
                    </a:lnTo>
                    <a:lnTo>
                      <a:pt x="134" y="2"/>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2" name="Freeform 54"/>
              <p:cNvSpPr>
                <a:spLocks/>
              </p:cNvSpPr>
              <p:nvPr/>
            </p:nvSpPr>
            <p:spPr bwMode="auto">
              <a:xfrm>
                <a:off x="4683" y="2966"/>
                <a:ext cx="8" cy="6"/>
              </a:xfrm>
              <a:custGeom>
                <a:avLst/>
                <a:gdLst>
                  <a:gd name="T0" fmla="*/ 7 w 8"/>
                  <a:gd name="T1" fmla="*/ 0 h 6"/>
                  <a:gd name="T2" fmla="*/ 0 w 8"/>
                  <a:gd name="T3" fmla="*/ 0 h 6"/>
                  <a:gd name="T4" fmla="*/ 0 w 8"/>
                  <a:gd name="T5" fmla="*/ 3 h 6"/>
                  <a:gd name="T6" fmla="*/ 0 w 8"/>
                  <a:gd name="T7" fmla="*/ 5 h 6"/>
                  <a:gd name="T8" fmla="*/ 7 w 8"/>
                  <a:gd name="T9" fmla="*/ 5 h 6"/>
                  <a:gd name="T10" fmla="*/ 7 w 8"/>
                  <a:gd name="T11" fmla="*/ 0 h 6"/>
                </a:gdLst>
                <a:ahLst/>
                <a:cxnLst>
                  <a:cxn ang="0">
                    <a:pos x="T0" y="T1"/>
                  </a:cxn>
                  <a:cxn ang="0">
                    <a:pos x="T2" y="T3"/>
                  </a:cxn>
                  <a:cxn ang="0">
                    <a:pos x="T4" y="T5"/>
                  </a:cxn>
                  <a:cxn ang="0">
                    <a:pos x="T6" y="T7"/>
                  </a:cxn>
                  <a:cxn ang="0">
                    <a:pos x="T8" y="T9"/>
                  </a:cxn>
                  <a:cxn ang="0">
                    <a:pos x="T10" y="T11"/>
                  </a:cxn>
                </a:cxnLst>
                <a:rect l="0" t="0" r="r" b="b"/>
                <a:pathLst>
                  <a:path w="8" h="6">
                    <a:moveTo>
                      <a:pt x="7" y="0"/>
                    </a:moveTo>
                    <a:lnTo>
                      <a:pt x="0" y="0"/>
                    </a:lnTo>
                    <a:lnTo>
                      <a:pt x="0" y="3"/>
                    </a:lnTo>
                    <a:lnTo>
                      <a:pt x="0" y="5"/>
                    </a:lnTo>
                    <a:lnTo>
                      <a:pt x="7" y="5"/>
                    </a:lnTo>
                    <a:lnTo>
                      <a:pt x="7" y="0"/>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3" name="Freeform 55"/>
              <p:cNvSpPr>
                <a:spLocks/>
              </p:cNvSpPr>
              <p:nvPr/>
            </p:nvSpPr>
            <p:spPr bwMode="auto">
              <a:xfrm>
                <a:off x="4624" y="3016"/>
                <a:ext cx="2" cy="8"/>
              </a:xfrm>
              <a:custGeom>
                <a:avLst/>
                <a:gdLst>
                  <a:gd name="T0" fmla="*/ 1 w 2"/>
                  <a:gd name="T1" fmla="*/ 7 h 8"/>
                  <a:gd name="T2" fmla="*/ 1 w 2"/>
                  <a:gd name="T3" fmla="*/ 0 h 8"/>
                  <a:gd name="T4" fmla="*/ 1 w 2"/>
                  <a:gd name="T5" fmla="*/ 0 h 8"/>
                  <a:gd name="T6" fmla="*/ 0 w 2"/>
                  <a:gd name="T7" fmla="*/ 0 h 8"/>
                  <a:gd name="T8" fmla="*/ 0 w 2"/>
                  <a:gd name="T9" fmla="*/ 0 h 8"/>
                  <a:gd name="T10" fmla="*/ 0 w 2"/>
                  <a:gd name="T11" fmla="*/ 7 h 8"/>
                  <a:gd name="T12" fmla="*/ 1 w 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7"/>
                    </a:moveTo>
                    <a:lnTo>
                      <a:pt x="1" y="0"/>
                    </a:lnTo>
                    <a:lnTo>
                      <a:pt x="1" y="0"/>
                    </a:lnTo>
                    <a:lnTo>
                      <a:pt x="0" y="0"/>
                    </a:lnTo>
                    <a:lnTo>
                      <a:pt x="0" y="0"/>
                    </a:lnTo>
                    <a:lnTo>
                      <a:pt x="0" y="7"/>
                    </a:lnTo>
                    <a:lnTo>
                      <a:pt x="1" y="7"/>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4" name="Freeform 56"/>
              <p:cNvSpPr>
                <a:spLocks/>
              </p:cNvSpPr>
              <p:nvPr/>
            </p:nvSpPr>
            <p:spPr bwMode="auto">
              <a:xfrm>
                <a:off x="4625" y="2972"/>
                <a:ext cx="62" cy="43"/>
              </a:xfrm>
              <a:custGeom>
                <a:avLst/>
                <a:gdLst>
                  <a:gd name="T0" fmla="*/ 58 w 62"/>
                  <a:gd name="T1" fmla="*/ 0 h 43"/>
                  <a:gd name="T2" fmla="*/ 48 w 62"/>
                  <a:gd name="T3" fmla="*/ 5 h 43"/>
                  <a:gd name="T4" fmla="*/ 39 w 62"/>
                  <a:gd name="T5" fmla="*/ 8 h 43"/>
                  <a:gd name="T6" fmla="*/ 32 w 62"/>
                  <a:gd name="T7" fmla="*/ 12 h 43"/>
                  <a:gd name="T8" fmla="*/ 25 w 62"/>
                  <a:gd name="T9" fmla="*/ 17 h 43"/>
                  <a:gd name="T10" fmla="*/ 19 w 62"/>
                  <a:gd name="T11" fmla="*/ 19 h 43"/>
                  <a:gd name="T12" fmla="*/ 15 w 62"/>
                  <a:gd name="T13" fmla="*/ 22 h 43"/>
                  <a:gd name="T14" fmla="*/ 11 w 62"/>
                  <a:gd name="T15" fmla="*/ 25 h 43"/>
                  <a:gd name="T16" fmla="*/ 8 w 62"/>
                  <a:gd name="T17" fmla="*/ 28 h 43"/>
                  <a:gd name="T18" fmla="*/ 6 w 62"/>
                  <a:gd name="T19" fmla="*/ 31 h 43"/>
                  <a:gd name="T20" fmla="*/ 4 w 62"/>
                  <a:gd name="T21" fmla="*/ 34 h 43"/>
                  <a:gd name="T22" fmla="*/ 3 w 62"/>
                  <a:gd name="T23" fmla="*/ 35 h 43"/>
                  <a:gd name="T24" fmla="*/ 1 w 62"/>
                  <a:gd name="T25" fmla="*/ 37 h 43"/>
                  <a:gd name="T26" fmla="*/ 1 w 62"/>
                  <a:gd name="T27" fmla="*/ 38 h 43"/>
                  <a:gd name="T28" fmla="*/ 1 w 62"/>
                  <a:gd name="T29" fmla="*/ 40 h 43"/>
                  <a:gd name="T30" fmla="*/ 1 w 62"/>
                  <a:gd name="T31" fmla="*/ 41 h 43"/>
                  <a:gd name="T32" fmla="*/ 0 w 62"/>
                  <a:gd name="T33" fmla="*/ 42 h 43"/>
                  <a:gd name="T34" fmla="*/ 6 w 62"/>
                  <a:gd name="T35" fmla="*/ 42 h 43"/>
                  <a:gd name="T36" fmla="*/ 6 w 62"/>
                  <a:gd name="T37" fmla="*/ 41 h 43"/>
                  <a:gd name="T38" fmla="*/ 6 w 62"/>
                  <a:gd name="T39" fmla="*/ 40 h 43"/>
                  <a:gd name="T40" fmla="*/ 6 w 62"/>
                  <a:gd name="T41" fmla="*/ 38 h 43"/>
                  <a:gd name="T42" fmla="*/ 8 w 62"/>
                  <a:gd name="T43" fmla="*/ 37 h 43"/>
                  <a:gd name="T44" fmla="*/ 8 w 62"/>
                  <a:gd name="T45" fmla="*/ 35 h 43"/>
                  <a:gd name="T46" fmla="*/ 10 w 62"/>
                  <a:gd name="T47" fmla="*/ 32 h 43"/>
                  <a:gd name="T48" fmla="*/ 13 w 62"/>
                  <a:gd name="T49" fmla="*/ 31 h 43"/>
                  <a:gd name="T50" fmla="*/ 15 w 62"/>
                  <a:gd name="T51" fmla="*/ 28 h 43"/>
                  <a:gd name="T52" fmla="*/ 19 w 62"/>
                  <a:gd name="T53" fmla="*/ 25 h 43"/>
                  <a:gd name="T54" fmla="*/ 23 w 62"/>
                  <a:gd name="T55" fmla="*/ 22 h 43"/>
                  <a:gd name="T56" fmla="*/ 29 w 62"/>
                  <a:gd name="T57" fmla="*/ 18 h 43"/>
                  <a:gd name="T58" fmla="*/ 36 w 62"/>
                  <a:gd name="T59" fmla="*/ 16 h 43"/>
                  <a:gd name="T60" fmla="*/ 43 w 62"/>
                  <a:gd name="T61" fmla="*/ 12 h 43"/>
                  <a:gd name="T62" fmla="*/ 51 w 62"/>
                  <a:gd name="T63" fmla="*/ 7 h 43"/>
                  <a:gd name="T64" fmla="*/ 61 w 62"/>
                  <a:gd name="T65" fmla="*/ 2 h 43"/>
                  <a:gd name="T66" fmla="*/ 58 w 62"/>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 h="43">
                    <a:moveTo>
                      <a:pt x="58" y="0"/>
                    </a:moveTo>
                    <a:lnTo>
                      <a:pt x="48" y="5"/>
                    </a:lnTo>
                    <a:lnTo>
                      <a:pt x="39" y="8"/>
                    </a:lnTo>
                    <a:lnTo>
                      <a:pt x="32" y="12"/>
                    </a:lnTo>
                    <a:lnTo>
                      <a:pt x="25" y="17"/>
                    </a:lnTo>
                    <a:lnTo>
                      <a:pt x="19" y="19"/>
                    </a:lnTo>
                    <a:lnTo>
                      <a:pt x="15" y="22"/>
                    </a:lnTo>
                    <a:lnTo>
                      <a:pt x="11" y="25"/>
                    </a:lnTo>
                    <a:lnTo>
                      <a:pt x="8" y="28"/>
                    </a:lnTo>
                    <a:lnTo>
                      <a:pt x="6" y="31"/>
                    </a:lnTo>
                    <a:lnTo>
                      <a:pt x="4" y="34"/>
                    </a:lnTo>
                    <a:lnTo>
                      <a:pt x="3" y="35"/>
                    </a:lnTo>
                    <a:lnTo>
                      <a:pt x="1" y="37"/>
                    </a:lnTo>
                    <a:lnTo>
                      <a:pt x="1" y="38"/>
                    </a:lnTo>
                    <a:lnTo>
                      <a:pt x="1" y="40"/>
                    </a:lnTo>
                    <a:lnTo>
                      <a:pt x="1" y="41"/>
                    </a:lnTo>
                    <a:lnTo>
                      <a:pt x="0" y="42"/>
                    </a:lnTo>
                    <a:lnTo>
                      <a:pt x="6" y="42"/>
                    </a:lnTo>
                    <a:lnTo>
                      <a:pt x="6" y="41"/>
                    </a:lnTo>
                    <a:lnTo>
                      <a:pt x="6" y="40"/>
                    </a:lnTo>
                    <a:lnTo>
                      <a:pt x="6" y="38"/>
                    </a:lnTo>
                    <a:lnTo>
                      <a:pt x="8" y="37"/>
                    </a:lnTo>
                    <a:lnTo>
                      <a:pt x="8" y="35"/>
                    </a:lnTo>
                    <a:lnTo>
                      <a:pt x="10" y="32"/>
                    </a:lnTo>
                    <a:lnTo>
                      <a:pt x="13" y="31"/>
                    </a:lnTo>
                    <a:lnTo>
                      <a:pt x="15" y="28"/>
                    </a:lnTo>
                    <a:lnTo>
                      <a:pt x="19" y="25"/>
                    </a:lnTo>
                    <a:lnTo>
                      <a:pt x="23" y="22"/>
                    </a:lnTo>
                    <a:lnTo>
                      <a:pt x="29" y="18"/>
                    </a:lnTo>
                    <a:lnTo>
                      <a:pt x="36" y="16"/>
                    </a:lnTo>
                    <a:lnTo>
                      <a:pt x="43" y="12"/>
                    </a:lnTo>
                    <a:lnTo>
                      <a:pt x="51" y="7"/>
                    </a:lnTo>
                    <a:lnTo>
                      <a:pt x="61" y="2"/>
                    </a:lnTo>
                    <a:lnTo>
                      <a:pt x="58" y="0"/>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5" name="Freeform 57"/>
              <p:cNvSpPr>
                <a:spLocks/>
              </p:cNvSpPr>
              <p:nvPr/>
            </p:nvSpPr>
            <p:spPr bwMode="auto">
              <a:xfrm>
                <a:off x="4692" y="2953"/>
                <a:ext cx="133" cy="14"/>
              </a:xfrm>
              <a:custGeom>
                <a:avLst/>
                <a:gdLst>
                  <a:gd name="T0" fmla="*/ 131 w 133"/>
                  <a:gd name="T1" fmla="*/ 1 h 14"/>
                  <a:gd name="T2" fmla="*/ 128 w 133"/>
                  <a:gd name="T3" fmla="*/ 1 h 14"/>
                  <a:gd name="T4" fmla="*/ 124 w 133"/>
                  <a:gd name="T5" fmla="*/ 0 h 14"/>
                  <a:gd name="T6" fmla="*/ 118 w 133"/>
                  <a:gd name="T7" fmla="*/ 0 h 14"/>
                  <a:gd name="T8" fmla="*/ 113 w 133"/>
                  <a:gd name="T9" fmla="*/ 0 h 14"/>
                  <a:gd name="T10" fmla="*/ 105 w 133"/>
                  <a:gd name="T11" fmla="*/ 0 h 14"/>
                  <a:gd name="T12" fmla="*/ 97 w 133"/>
                  <a:gd name="T13" fmla="*/ 0 h 14"/>
                  <a:gd name="T14" fmla="*/ 88 w 133"/>
                  <a:gd name="T15" fmla="*/ 0 h 14"/>
                  <a:gd name="T16" fmla="*/ 79 w 133"/>
                  <a:gd name="T17" fmla="*/ 0 h 14"/>
                  <a:gd name="T18" fmla="*/ 68 w 133"/>
                  <a:gd name="T19" fmla="*/ 0 h 14"/>
                  <a:gd name="T20" fmla="*/ 57 w 133"/>
                  <a:gd name="T21" fmla="*/ 1 h 14"/>
                  <a:gd name="T22" fmla="*/ 46 w 133"/>
                  <a:gd name="T23" fmla="*/ 3 h 14"/>
                  <a:gd name="T24" fmla="*/ 34 w 133"/>
                  <a:gd name="T25" fmla="*/ 3 h 14"/>
                  <a:gd name="T26" fmla="*/ 23 w 133"/>
                  <a:gd name="T27" fmla="*/ 5 h 14"/>
                  <a:gd name="T28" fmla="*/ 11 w 133"/>
                  <a:gd name="T29" fmla="*/ 9 h 14"/>
                  <a:gd name="T30" fmla="*/ 0 w 133"/>
                  <a:gd name="T31" fmla="*/ 11 h 14"/>
                  <a:gd name="T32" fmla="*/ 8 w 133"/>
                  <a:gd name="T33" fmla="*/ 13 h 14"/>
                  <a:gd name="T34" fmla="*/ 18 w 133"/>
                  <a:gd name="T35" fmla="*/ 10 h 14"/>
                  <a:gd name="T36" fmla="*/ 30 w 133"/>
                  <a:gd name="T37" fmla="*/ 8 h 14"/>
                  <a:gd name="T38" fmla="*/ 41 w 133"/>
                  <a:gd name="T39" fmla="*/ 5 h 14"/>
                  <a:gd name="T40" fmla="*/ 53 w 133"/>
                  <a:gd name="T41" fmla="*/ 4 h 14"/>
                  <a:gd name="T42" fmla="*/ 63 w 133"/>
                  <a:gd name="T43" fmla="*/ 3 h 14"/>
                  <a:gd name="T44" fmla="*/ 73 w 133"/>
                  <a:gd name="T45" fmla="*/ 3 h 14"/>
                  <a:gd name="T46" fmla="*/ 83 w 133"/>
                  <a:gd name="T47" fmla="*/ 3 h 14"/>
                  <a:gd name="T48" fmla="*/ 93 w 133"/>
                  <a:gd name="T49" fmla="*/ 3 h 14"/>
                  <a:gd name="T50" fmla="*/ 102 w 133"/>
                  <a:gd name="T51" fmla="*/ 3 h 14"/>
                  <a:gd name="T52" fmla="*/ 109 w 133"/>
                  <a:gd name="T53" fmla="*/ 3 h 14"/>
                  <a:gd name="T54" fmla="*/ 116 w 133"/>
                  <a:gd name="T55" fmla="*/ 3 h 14"/>
                  <a:gd name="T56" fmla="*/ 121 w 133"/>
                  <a:gd name="T57" fmla="*/ 3 h 14"/>
                  <a:gd name="T58" fmla="*/ 127 w 133"/>
                  <a:gd name="T59" fmla="*/ 3 h 14"/>
                  <a:gd name="T60" fmla="*/ 129 w 133"/>
                  <a:gd name="T61" fmla="*/ 3 h 14"/>
                  <a:gd name="T62" fmla="*/ 132 w 133"/>
                  <a:gd name="T6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4">
                    <a:moveTo>
                      <a:pt x="132" y="1"/>
                    </a:moveTo>
                    <a:lnTo>
                      <a:pt x="131" y="1"/>
                    </a:lnTo>
                    <a:lnTo>
                      <a:pt x="129" y="1"/>
                    </a:lnTo>
                    <a:lnTo>
                      <a:pt x="128" y="1"/>
                    </a:lnTo>
                    <a:lnTo>
                      <a:pt x="127" y="0"/>
                    </a:lnTo>
                    <a:lnTo>
                      <a:pt x="124" y="0"/>
                    </a:lnTo>
                    <a:lnTo>
                      <a:pt x="121" y="0"/>
                    </a:lnTo>
                    <a:lnTo>
                      <a:pt x="118" y="0"/>
                    </a:lnTo>
                    <a:lnTo>
                      <a:pt x="116" y="0"/>
                    </a:lnTo>
                    <a:lnTo>
                      <a:pt x="113" y="0"/>
                    </a:lnTo>
                    <a:lnTo>
                      <a:pt x="109" y="0"/>
                    </a:lnTo>
                    <a:lnTo>
                      <a:pt x="105" y="0"/>
                    </a:lnTo>
                    <a:lnTo>
                      <a:pt x="102" y="0"/>
                    </a:lnTo>
                    <a:lnTo>
                      <a:pt x="97" y="0"/>
                    </a:lnTo>
                    <a:lnTo>
                      <a:pt x="93" y="0"/>
                    </a:lnTo>
                    <a:lnTo>
                      <a:pt x="88" y="0"/>
                    </a:lnTo>
                    <a:lnTo>
                      <a:pt x="83" y="0"/>
                    </a:lnTo>
                    <a:lnTo>
                      <a:pt x="79" y="0"/>
                    </a:lnTo>
                    <a:lnTo>
                      <a:pt x="73" y="0"/>
                    </a:lnTo>
                    <a:lnTo>
                      <a:pt x="68" y="0"/>
                    </a:lnTo>
                    <a:lnTo>
                      <a:pt x="63" y="0"/>
                    </a:lnTo>
                    <a:lnTo>
                      <a:pt x="57" y="1"/>
                    </a:lnTo>
                    <a:lnTo>
                      <a:pt x="50" y="2"/>
                    </a:lnTo>
                    <a:lnTo>
                      <a:pt x="46" y="3"/>
                    </a:lnTo>
                    <a:lnTo>
                      <a:pt x="39" y="3"/>
                    </a:lnTo>
                    <a:lnTo>
                      <a:pt x="34" y="3"/>
                    </a:lnTo>
                    <a:lnTo>
                      <a:pt x="27" y="4"/>
                    </a:lnTo>
                    <a:lnTo>
                      <a:pt x="23" y="5"/>
                    </a:lnTo>
                    <a:lnTo>
                      <a:pt x="16" y="6"/>
                    </a:lnTo>
                    <a:lnTo>
                      <a:pt x="11" y="9"/>
                    </a:lnTo>
                    <a:lnTo>
                      <a:pt x="5" y="10"/>
                    </a:lnTo>
                    <a:lnTo>
                      <a:pt x="0" y="11"/>
                    </a:lnTo>
                    <a:lnTo>
                      <a:pt x="3" y="13"/>
                    </a:lnTo>
                    <a:lnTo>
                      <a:pt x="8" y="13"/>
                    </a:lnTo>
                    <a:lnTo>
                      <a:pt x="12" y="10"/>
                    </a:lnTo>
                    <a:lnTo>
                      <a:pt x="18" y="10"/>
                    </a:lnTo>
                    <a:lnTo>
                      <a:pt x="24" y="9"/>
                    </a:lnTo>
                    <a:lnTo>
                      <a:pt x="30" y="8"/>
                    </a:lnTo>
                    <a:lnTo>
                      <a:pt x="35" y="6"/>
                    </a:lnTo>
                    <a:lnTo>
                      <a:pt x="41" y="5"/>
                    </a:lnTo>
                    <a:lnTo>
                      <a:pt x="48" y="5"/>
                    </a:lnTo>
                    <a:lnTo>
                      <a:pt x="53" y="4"/>
                    </a:lnTo>
                    <a:lnTo>
                      <a:pt x="57" y="3"/>
                    </a:lnTo>
                    <a:lnTo>
                      <a:pt x="63" y="3"/>
                    </a:lnTo>
                    <a:lnTo>
                      <a:pt x="68" y="3"/>
                    </a:lnTo>
                    <a:lnTo>
                      <a:pt x="73" y="3"/>
                    </a:lnTo>
                    <a:lnTo>
                      <a:pt x="79" y="3"/>
                    </a:lnTo>
                    <a:lnTo>
                      <a:pt x="83" y="3"/>
                    </a:lnTo>
                    <a:lnTo>
                      <a:pt x="88" y="3"/>
                    </a:lnTo>
                    <a:lnTo>
                      <a:pt x="93" y="3"/>
                    </a:lnTo>
                    <a:lnTo>
                      <a:pt x="97" y="3"/>
                    </a:lnTo>
                    <a:lnTo>
                      <a:pt x="102" y="3"/>
                    </a:lnTo>
                    <a:lnTo>
                      <a:pt x="105" y="3"/>
                    </a:lnTo>
                    <a:lnTo>
                      <a:pt x="109" y="3"/>
                    </a:lnTo>
                    <a:lnTo>
                      <a:pt x="113" y="3"/>
                    </a:lnTo>
                    <a:lnTo>
                      <a:pt x="116" y="3"/>
                    </a:lnTo>
                    <a:lnTo>
                      <a:pt x="118" y="3"/>
                    </a:lnTo>
                    <a:lnTo>
                      <a:pt x="121" y="3"/>
                    </a:lnTo>
                    <a:lnTo>
                      <a:pt x="124" y="3"/>
                    </a:lnTo>
                    <a:lnTo>
                      <a:pt x="127" y="3"/>
                    </a:lnTo>
                    <a:lnTo>
                      <a:pt x="128" y="3"/>
                    </a:lnTo>
                    <a:lnTo>
                      <a:pt x="129" y="3"/>
                    </a:lnTo>
                    <a:lnTo>
                      <a:pt x="131" y="4"/>
                    </a:lnTo>
                    <a:lnTo>
                      <a:pt x="132" y="1"/>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6" name="Freeform 58"/>
              <p:cNvSpPr>
                <a:spLocks/>
              </p:cNvSpPr>
              <p:nvPr/>
            </p:nvSpPr>
            <p:spPr bwMode="auto">
              <a:xfrm>
                <a:off x="4687" y="2968"/>
                <a:ext cx="6" cy="4"/>
              </a:xfrm>
              <a:custGeom>
                <a:avLst/>
                <a:gdLst>
                  <a:gd name="T0" fmla="*/ 5 w 6"/>
                  <a:gd name="T1" fmla="*/ 0 h 4"/>
                  <a:gd name="T2" fmla="*/ 2 w 6"/>
                  <a:gd name="T3" fmla="*/ 1 h 4"/>
                  <a:gd name="T4" fmla="*/ 0 w 6"/>
                  <a:gd name="T5" fmla="*/ 1 h 4"/>
                  <a:gd name="T6" fmla="*/ 2 w 6"/>
                  <a:gd name="T7" fmla="*/ 2 h 4"/>
                  <a:gd name="T8" fmla="*/ 3 w 6"/>
                  <a:gd name="T9" fmla="*/ 3 h 4"/>
                  <a:gd name="T10" fmla="*/ 5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5" y="0"/>
                    </a:moveTo>
                    <a:lnTo>
                      <a:pt x="2" y="1"/>
                    </a:lnTo>
                    <a:lnTo>
                      <a:pt x="0" y="1"/>
                    </a:lnTo>
                    <a:lnTo>
                      <a:pt x="2" y="2"/>
                    </a:lnTo>
                    <a:lnTo>
                      <a:pt x="3" y="3"/>
                    </a:lnTo>
                    <a:lnTo>
                      <a:pt x="5" y="0"/>
                    </a:lnTo>
                  </a:path>
                </a:pathLst>
              </a:custGeom>
              <a:solidFill>
                <a:srgbClr val="D0B1A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7" name="Freeform 59"/>
              <p:cNvSpPr>
                <a:spLocks/>
              </p:cNvSpPr>
              <p:nvPr/>
            </p:nvSpPr>
            <p:spPr bwMode="auto">
              <a:xfrm>
                <a:off x="4625" y="3019"/>
                <a:ext cx="3" cy="6"/>
              </a:xfrm>
              <a:custGeom>
                <a:avLst/>
                <a:gdLst>
                  <a:gd name="T0" fmla="*/ 2 w 3"/>
                  <a:gd name="T1" fmla="*/ 5 h 6"/>
                  <a:gd name="T2" fmla="*/ 2 w 3"/>
                  <a:gd name="T3" fmla="*/ 2 h 6"/>
                  <a:gd name="T4" fmla="*/ 2 w 3"/>
                  <a:gd name="T5" fmla="*/ 0 h 6"/>
                  <a:gd name="T6" fmla="*/ 1 w 3"/>
                  <a:gd name="T7" fmla="*/ 0 h 6"/>
                  <a:gd name="T8" fmla="*/ 0 w 3"/>
                  <a:gd name="T9" fmla="*/ 0 h 6"/>
                  <a:gd name="T10" fmla="*/ 0 w 3"/>
                  <a:gd name="T11" fmla="*/ 2 h 6"/>
                  <a:gd name="T12" fmla="*/ 0 w 3"/>
                  <a:gd name="T13" fmla="*/ 5 h 6"/>
                  <a:gd name="T14" fmla="*/ 2 w 3"/>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5"/>
                    </a:moveTo>
                    <a:lnTo>
                      <a:pt x="2" y="2"/>
                    </a:lnTo>
                    <a:lnTo>
                      <a:pt x="2" y="0"/>
                    </a:lnTo>
                    <a:lnTo>
                      <a:pt x="1" y="0"/>
                    </a:lnTo>
                    <a:lnTo>
                      <a:pt x="0" y="0"/>
                    </a:lnTo>
                    <a:lnTo>
                      <a:pt x="0" y="2"/>
                    </a:lnTo>
                    <a:lnTo>
                      <a:pt x="0" y="5"/>
                    </a:lnTo>
                    <a:lnTo>
                      <a:pt x="2" y="5"/>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8" name="Freeform 60"/>
              <p:cNvSpPr>
                <a:spLocks/>
              </p:cNvSpPr>
              <p:nvPr/>
            </p:nvSpPr>
            <p:spPr bwMode="auto">
              <a:xfrm>
                <a:off x="4627" y="2975"/>
                <a:ext cx="63" cy="42"/>
              </a:xfrm>
              <a:custGeom>
                <a:avLst/>
                <a:gdLst>
                  <a:gd name="T0" fmla="*/ 59 w 63"/>
                  <a:gd name="T1" fmla="*/ 0 h 42"/>
                  <a:gd name="T2" fmla="*/ 49 w 63"/>
                  <a:gd name="T3" fmla="*/ 2 h 42"/>
                  <a:gd name="T4" fmla="*/ 40 w 63"/>
                  <a:gd name="T5" fmla="*/ 7 h 42"/>
                  <a:gd name="T6" fmla="*/ 34 w 63"/>
                  <a:gd name="T7" fmla="*/ 11 h 42"/>
                  <a:gd name="T8" fmla="*/ 27 w 63"/>
                  <a:gd name="T9" fmla="*/ 14 h 42"/>
                  <a:gd name="T10" fmla="*/ 22 w 63"/>
                  <a:gd name="T11" fmla="*/ 18 h 42"/>
                  <a:gd name="T12" fmla="*/ 16 w 63"/>
                  <a:gd name="T13" fmla="*/ 22 h 42"/>
                  <a:gd name="T14" fmla="*/ 13 w 63"/>
                  <a:gd name="T15" fmla="*/ 24 h 42"/>
                  <a:gd name="T16" fmla="*/ 10 w 63"/>
                  <a:gd name="T17" fmla="*/ 27 h 42"/>
                  <a:gd name="T18" fmla="*/ 6 w 63"/>
                  <a:gd name="T19" fmla="*/ 30 h 42"/>
                  <a:gd name="T20" fmla="*/ 5 w 63"/>
                  <a:gd name="T21" fmla="*/ 31 h 42"/>
                  <a:gd name="T22" fmla="*/ 4 w 63"/>
                  <a:gd name="T23" fmla="*/ 34 h 42"/>
                  <a:gd name="T24" fmla="*/ 3 w 63"/>
                  <a:gd name="T25" fmla="*/ 36 h 42"/>
                  <a:gd name="T26" fmla="*/ 1 w 63"/>
                  <a:gd name="T27" fmla="*/ 37 h 42"/>
                  <a:gd name="T28" fmla="*/ 1 w 63"/>
                  <a:gd name="T29" fmla="*/ 39 h 42"/>
                  <a:gd name="T30" fmla="*/ 0 w 63"/>
                  <a:gd name="T31" fmla="*/ 40 h 42"/>
                  <a:gd name="T32" fmla="*/ 0 w 63"/>
                  <a:gd name="T33" fmla="*/ 41 h 42"/>
                  <a:gd name="T34" fmla="*/ 6 w 63"/>
                  <a:gd name="T35" fmla="*/ 41 h 42"/>
                  <a:gd name="T36" fmla="*/ 6 w 63"/>
                  <a:gd name="T37" fmla="*/ 40 h 42"/>
                  <a:gd name="T38" fmla="*/ 6 w 63"/>
                  <a:gd name="T39" fmla="*/ 39 h 42"/>
                  <a:gd name="T40" fmla="*/ 8 w 63"/>
                  <a:gd name="T41" fmla="*/ 37 h 42"/>
                  <a:gd name="T42" fmla="*/ 8 w 63"/>
                  <a:gd name="T43" fmla="*/ 36 h 42"/>
                  <a:gd name="T44" fmla="*/ 10 w 63"/>
                  <a:gd name="T45" fmla="*/ 34 h 42"/>
                  <a:gd name="T46" fmla="*/ 13 w 63"/>
                  <a:gd name="T47" fmla="*/ 31 h 42"/>
                  <a:gd name="T48" fmla="*/ 14 w 63"/>
                  <a:gd name="T49" fmla="*/ 30 h 42"/>
                  <a:gd name="T50" fmla="*/ 16 w 63"/>
                  <a:gd name="T51" fmla="*/ 27 h 42"/>
                  <a:gd name="T52" fmla="*/ 20 w 63"/>
                  <a:gd name="T53" fmla="*/ 24 h 42"/>
                  <a:gd name="T54" fmla="*/ 24 w 63"/>
                  <a:gd name="T55" fmla="*/ 21 h 42"/>
                  <a:gd name="T56" fmla="*/ 29 w 63"/>
                  <a:gd name="T57" fmla="*/ 18 h 42"/>
                  <a:gd name="T58" fmla="*/ 35 w 63"/>
                  <a:gd name="T59" fmla="*/ 14 h 42"/>
                  <a:gd name="T60" fmla="*/ 43 w 63"/>
                  <a:gd name="T61" fmla="*/ 11 h 42"/>
                  <a:gd name="T62" fmla="*/ 52 w 63"/>
                  <a:gd name="T63" fmla="*/ 7 h 42"/>
                  <a:gd name="T64" fmla="*/ 62 w 63"/>
                  <a:gd name="T65" fmla="*/ 2 h 42"/>
                  <a:gd name="T66" fmla="*/ 59 w 63"/>
                  <a:gd name="T6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42">
                    <a:moveTo>
                      <a:pt x="59" y="0"/>
                    </a:moveTo>
                    <a:lnTo>
                      <a:pt x="49" y="2"/>
                    </a:lnTo>
                    <a:lnTo>
                      <a:pt x="40" y="7"/>
                    </a:lnTo>
                    <a:lnTo>
                      <a:pt x="34" y="11"/>
                    </a:lnTo>
                    <a:lnTo>
                      <a:pt x="27" y="14"/>
                    </a:lnTo>
                    <a:lnTo>
                      <a:pt x="22" y="18"/>
                    </a:lnTo>
                    <a:lnTo>
                      <a:pt x="16" y="22"/>
                    </a:lnTo>
                    <a:lnTo>
                      <a:pt x="13" y="24"/>
                    </a:lnTo>
                    <a:lnTo>
                      <a:pt x="10" y="27"/>
                    </a:lnTo>
                    <a:lnTo>
                      <a:pt x="6" y="30"/>
                    </a:lnTo>
                    <a:lnTo>
                      <a:pt x="5" y="31"/>
                    </a:lnTo>
                    <a:lnTo>
                      <a:pt x="4" y="34"/>
                    </a:lnTo>
                    <a:lnTo>
                      <a:pt x="3" y="36"/>
                    </a:lnTo>
                    <a:lnTo>
                      <a:pt x="1" y="37"/>
                    </a:lnTo>
                    <a:lnTo>
                      <a:pt x="1" y="39"/>
                    </a:lnTo>
                    <a:lnTo>
                      <a:pt x="0" y="40"/>
                    </a:lnTo>
                    <a:lnTo>
                      <a:pt x="0" y="41"/>
                    </a:lnTo>
                    <a:lnTo>
                      <a:pt x="6" y="41"/>
                    </a:lnTo>
                    <a:lnTo>
                      <a:pt x="6" y="40"/>
                    </a:lnTo>
                    <a:lnTo>
                      <a:pt x="6" y="39"/>
                    </a:lnTo>
                    <a:lnTo>
                      <a:pt x="8" y="37"/>
                    </a:lnTo>
                    <a:lnTo>
                      <a:pt x="8" y="36"/>
                    </a:lnTo>
                    <a:lnTo>
                      <a:pt x="10" y="34"/>
                    </a:lnTo>
                    <a:lnTo>
                      <a:pt x="13" y="31"/>
                    </a:lnTo>
                    <a:lnTo>
                      <a:pt x="14" y="30"/>
                    </a:lnTo>
                    <a:lnTo>
                      <a:pt x="16" y="27"/>
                    </a:lnTo>
                    <a:lnTo>
                      <a:pt x="20" y="24"/>
                    </a:lnTo>
                    <a:lnTo>
                      <a:pt x="24" y="21"/>
                    </a:lnTo>
                    <a:lnTo>
                      <a:pt x="29" y="18"/>
                    </a:lnTo>
                    <a:lnTo>
                      <a:pt x="35" y="14"/>
                    </a:lnTo>
                    <a:lnTo>
                      <a:pt x="43" y="11"/>
                    </a:lnTo>
                    <a:lnTo>
                      <a:pt x="52" y="7"/>
                    </a:lnTo>
                    <a:lnTo>
                      <a:pt x="62" y="2"/>
                    </a:lnTo>
                    <a:lnTo>
                      <a:pt x="59" y="0"/>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49" name="Freeform 61"/>
              <p:cNvSpPr>
                <a:spLocks/>
              </p:cNvSpPr>
              <p:nvPr/>
            </p:nvSpPr>
            <p:spPr bwMode="auto">
              <a:xfrm>
                <a:off x="4696" y="2953"/>
                <a:ext cx="132" cy="17"/>
              </a:xfrm>
              <a:custGeom>
                <a:avLst/>
                <a:gdLst>
                  <a:gd name="T0" fmla="*/ 131 w 132"/>
                  <a:gd name="T1" fmla="*/ 2 h 17"/>
                  <a:gd name="T2" fmla="*/ 128 w 132"/>
                  <a:gd name="T3" fmla="*/ 2 h 17"/>
                  <a:gd name="T4" fmla="*/ 126 w 132"/>
                  <a:gd name="T5" fmla="*/ 2 h 17"/>
                  <a:gd name="T6" fmla="*/ 119 w 132"/>
                  <a:gd name="T7" fmla="*/ 1 h 17"/>
                  <a:gd name="T8" fmla="*/ 113 w 132"/>
                  <a:gd name="T9" fmla="*/ 0 h 17"/>
                  <a:gd name="T10" fmla="*/ 106 w 132"/>
                  <a:gd name="T11" fmla="*/ 0 h 17"/>
                  <a:gd name="T12" fmla="*/ 98 w 132"/>
                  <a:gd name="T13" fmla="*/ 0 h 17"/>
                  <a:gd name="T14" fmla="*/ 89 w 132"/>
                  <a:gd name="T15" fmla="*/ 0 h 17"/>
                  <a:gd name="T16" fmla="*/ 79 w 132"/>
                  <a:gd name="T17" fmla="*/ 0 h 17"/>
                  <a:gd name="T18" fmla="*/ 68 w 132"/>
                  <a:gd name="T19" fmla="*/ 2 h 17"/>
                  <a:gd name="T20" fmla="*/ 57 w 132"/>
                  <a:gd name="T21" fmla="*/ 2 h 17"/>
                  <a:gd name="T22" fmla="*/ 46 w 132"/>
                  <a:gd name="T23" fmla="*/ 4 h 17"/>
                  <a:gd name="T24" fmla="*/ 34 w 132"/>
                  <a:gd name="T25" fmla="*/ 5 h 17"/>
                  <a:gd name="T26" fmla="*/ 23 w 132"/>
                  <a:gd name="T27" fmla="*/ 7 h 17"/>
                  <a:gd name="T28" fmla="*/ 11 w 132"/>
                  <a:gd name="T29" fmla="*/ 10 h 17"/>
                  <a:gd name="T30" fmla="*/ 0 w 132"/>
                  <a:gd name="T31" fmla="*/ 14 h 17"/>
                  <a:gd name="T32" fmla="*/ 8 w 132"/>
                  <a:gd name="T33" fmla="*/ 14 h 17"/>
                  <a:gd name="T34" fmla="*/ 19 w 132"/>
                  <a:gd name="T35" fmla="*/ 11 h 17"/>
                  <a:gd name="T36" fmla="*/ 30 w 132"/>
                  <a:gd name="T37" fmla="*/ 9 h 17"/>
                  <a:gd name="T38" fmla="*/ 41 w 132"/>
                  <a:gd name="T39" fmla="*/ 7 h 17"/>
                  <a:gd name="T40" fmla="*/ 53 w 132"/>
                  <a:gd name="T41" fmla="*/ 6 h 17"/>
                  <a:gd name="T42" fmla="*/ 63 w 132"/>
                  <a:gd name="T43" fmla="*/ 5 h 17"/>
                  <a:gd name="T44" fmla="*/ 74 w 132"/>
                  <a:gd name="T45" fmla="*/ 4 h 17"/>
                  <a:gd name="T46" fmla="*/ 83 w 132"/>
                  <a:gd name="T47" fmla="*/ 4 h 17"/>
                  <a:gd name="T48" fmla="*/ 93 w 132"/>
                  <a:gd name="T49" fmla="*/ 4 h 17"/>
                  <a:gd name="T50" fmla="*/ 101 w 132"/>
                  <a:gd name="T51" fmla="*/ 4 h 17"/>
                  <a:gd name="T52" fmla="*/ 109 w 132"/>
                  <a:gd name="T53" fmla="*/ 4 h 17"/>
                  <a:gd name="T54" fmla="*/ 116 w 132"/>
                  <a:gd name="T55" fmla="*/ 4 h 17"/>
                  <a:gd name="T56" fmla="*/ 121 w 132"/>
                  <a:gd name="T57" fmla="*/ 5 h 17"/>
                  <a:gd name="T58" fmla="*/ 126 w 132"/>
                  <a:gd name="T59" fmla="*/ 5 h 17"/>
                  <a:gd name="T60" fmla="*/ 130 w 132"/>
                  <a:gd name="T61" fmla="*/ 5 h 17"/>
                  <a:gd name="T62" fmla="*/ 131 w 132"/>
                  <a:gd name="T6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7">
                    <a:moveTo>
                      <a:pt x="131" y="2"/>
                    </a:moveTo>
                    <a:lnTo>
                      <a:pt x="131" y="2"/>
                    </a:lnTo>
                    <a:lnTo>
                      <a:pt x="130" y="2"/>
                    </a:lnTo>
                    <a:lnTo>
                      <a:pt x="128" y="2"/>
                    </a:lnTo>
                    <a:lnTo>
                      <a:pt x="127" y="2"/>
                    </a:lnTo>
                    <a:lnTo>
                      <a:pt x="126" y="2"/>
                    </a:lnTo>
                    <a:lnTo>
                      <a:pt x="123" y="2"/>
                    </a:lnTo>
                    <a:lnTo>
                      <a:pt x="119" y="1"/>
                    </a:lnTo>
                    <a:lnTo>
                      <a:pt x="116" y="1"/>
                    </a:lnTo>
                    <a:lnTo>
                      <a:pt x="113" y="0"/>
                    </a:lnTo>
                    <a:lnTo>
                      <a:pt x="109" y="0"/>
                    </a:lnTo>
                    <a:lnTo>
                      <a:pt x="106" y="0"/>
                    </a:lnTo>
                    <a:lnTo>
                      <a:pt x="101" y="0"/>
                    </a:lnTo>
                    <a:lnTo>
                      <a:pt x="98" y="0"/>
                    </a:lnTo>
                    <a:lnTo>
                      <a:pt x="93" y="0"/>
                    </a:lnTo>
                    <a:lnTo>
                      <a:pt x="89" y="0"/>
                    </a:lnTo>
                    <a:lnTo>
                      <a:pt x="83" y="0"/>
                    </a:lnTo>
                    <a:lnTo>
                      <a:pt x="79" y="0"/>
                    </a:lnTo>
                    <a:lnTo>
                      <a:pt x="74" y="1"/>
                    </a:lnTo>
                    <a:lnTo>
                      <a:pt x="68" y="2"/>
                    </a:lnTo>
                    <a:lnTo>
                      <a:pt x="63" y="2"/>
                    </a:lnTo>
                    <a:lnTo>
                      <a:pt x="57" y="2"/>
                    </a:lnTo>
                    <a:lnTo>
                      <a:pt x="52" y="3"/>
                    </a:lnTo>
                    <a:lnTo>
                      <a:pt x="46" y="4"/>
                    </a:lnTo>
                    <a:lnTo>
                      <a:pt x="40" y="4"/>
                    </a:lnTo>
                    <a:lnTo>
                      <a:pt x="34" y="5"/>
                    </a:lnTo>
                    <a:lnTo>
                      <a:pt x="29" y="6"/>
                    </a:lnTo>
                    <a:lnTo>
                      <a:pt x="23" y="7"/>
                    </a:lnTo>
                    <a:lnTo>
                      <a:pt x="16" y="8"/>
                    </a:lnTo>
                    <a:lnTo>
                      <a:pt x="11" y="10"/>
                    </a:lnTo>
                    <a:lnTo>
                      <a:pt x="5" y="11"/>
                    </a:lnTo>
                    <a:lnTo>
                      <a:pt x="0" y="14"/>
                    </a:lnTo>
                    <a:lnTo>
                      <a:pt x="3" y="16"/>
                    </a:lnTo>
                    <a:lnTo>
                      <a:pt x="8" y="14"/>
                    </a:lnTo>
                    <a:lnTo>
                      <a:pt x="14" y="12"/>
                    </a:lnTo>
                    <a:lnTo>
                      <a:pt x="19" y="11"/>
                    </a:lnTo>
                    <a:lnTo>
                      <a:pt x="25" y="10"/>
                    </a:lnTo>
                    <a:lnTo>
                      <a:pt x="30" y="9"/>
                    </a:lnTo>
                    <a:lnTo>
                      <a:pt x="35" y="8"/>
                    </a:lnTo>
                    <a:lnTo>
                      <a:pt x="41" y="7"/>
                    </a:lnTo>
                    <a:lnTo>
                      <a:pt x="46" y="7"/>
                    </a:lnTo>
                    <a:lnTo>
                      <a:pt x="53" y="6"/>
                    </a:lnTo>
                    <a:lnTo>
                      <a:pt x="57" y="5"/>
                    </a:lnTo>
                    <a:lnTo>
                      <a:pt x="63" y="5"/>
                    </a:lnTo>
                    <a:lnTo>
                      <a:pt x="68" y="5"/>
                    </a:lnTo>
                    <a:lnTo>
                      <a:pt x="74" y="4"/>
                    </a:lnTo>
                    <a:lnTo>
                      <a:pt x="79" y="4"/>
                    </a:lnTo>
                    <a:lnTo>
                      <a:pt x="83" y="4"/>
                    </a:lnTo>
                    <a:lnTo>
                      <a:pt x="89" y="4"/>
                    </a:lnTo>
                    <a:lnTo>
                      <a:pt x="93" y="4"/>
                    </a:lnTo>
                    <a:lnTo>
                      <a:pt x="98" y="4"/>
                    </a:lnTo>
                    <a:lnTo>
                      <a:pt x="101" y="4"/>
                    </a:lnTo>
                    <a:lnTo>
                      <a:pt x="106" y="4"/>
                    </a:lnTo>
                    <a:lnTo>
                      <a:pt x="109" y="4"/>
                    </a:lnTo>
                    <a:lnTo>
                      <a:pt x="112" y="4"/>
                    </a:lnTo>
                    <a:lnTo>
                      <a:pt x="116" y="4"/>
                    </a:lnTo>
                    <a:lnTo>
                      <a:pt x="119" y="4"/>
                    </a:lnTo>
                    <a:lnTo>
                      <a:pt x="121" y="5"/>
                    </a:lnTo>
                    <a:lnTo>
                      <a:pt x="124" y="5"/>
                    </a:lnTo>
                    <a:lnTo>
                      <a:pt x="126" y="5"/>
                    </a:lnTo>
                    <a:lnTo>
                      <a:pt x="127" y="5"/>
                    </a:lnTo>
                    <a:lnTo>
                      <a:pt x="130" y="5"/>
                    </a:lnTo>
                    <a:lnTo>
                      <a:pt x="131" y="5"/>
                    </a:lnTo>
                    <a:lnTo>
                      <a:pt x="131" y="2"/>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0" name="Freeform 62"/>
              <p:cNvSpPr>
                <a:spLocks/>
              </p:cNvSpPr>
              <p:nvPr/>
            </p:nvSpPr>
            <p:spPr bwMode="auto">
              <a:xfrm>
                <a:off x="4690" y="2969"/>
                <a:ext cx="7" cy="6"/>
              </a:xfrm>
              <a:custGeom>
                <a:avLst/>
                <a:gdLst>
                  <a:gd name="T0" fmla="*/ 6 w 7"/>
                  <a:gd name="T1" fmla="*/ 0 h 6"/>
                  <a:gd name="T2" fmla="*/ 2 w 7"/>
                  <a:gd name="T3" fmla="*/ 0 h 6"/>
                  <a:gd name="T4" fmla="*/ 0 w 7"/>
                  <a:gd name="T5" fmla="*/ 3 h 6"/>
                  <a:gd name="T6" fmla="*/ 4 w 7"/>
                  <a:gd name="T7" fmla="*/ 5 h 6"/>
                  <a:gd name="T8" fmla="*/ 6 w 7"/>
                  <a:gd name="T9" fmla="*/ 0 h 6"/>
                </a:gdLst>
                <a:ahLst/>
                <a:cxnLst>
                  <a:cxn ang="0">
                    <a:pos x="T0" y="T1"/>
                  </a:cxn>
                  <a:cxn ang="0">
                    <a:pos x="T2" y="T3"/>
                  </a:cxn>
                  <a:cxn ang="0">
                    <a:pos x="T4" y="T5"/>
                  </a:cxn>
                  <a:cxn ang="0">
                    <a:pos x="T6" y="T7"/>
                  </a:cxn>
                  <a:cxn ang="0">
                    <a:pos x="T8" y="T9"/>
                  </a:cxn>
                </a:cxnLst>
                <a:rect l="0" t="0" r="r" b="b"/>
                <a:pathLst>
                  <a:path w="7" h="6">
                    <a:moveTo>
                      <a:pt x="6" y="0"/>
                    </a:moveTo>
                    <a:lnTo>
                      <a:pt x="2" y="0"/>
                    </a:lnTo>
                    <a:lnTo>
                      <a:pt x="0" y="3"/>
                    </a:lnTo>
                    <a:lnTo>
                      <a:pt x="4" y="5"/>
                    </a:lnTo>
                    <a:lnTo>
                      <a:pt x="6" y="0"/>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1" name="Freeform 63"/>
              <p:cNvSpPr>
                <a:spLocks/>
              </p:cNvSpPr>
              <p:nvPr/>
            </p:nvSpPr>
            <p:spPr bwMode="auto">
              <a:xfrm>
                <a:off x="4627" y="3020"/>
                <a:ext cx="5" cy="5"/>
              </a:xfrm>
              <a:custGeom>
                <a:avLst/>
                <a:gdLst>
                  <a:gd name="T0" fmla="*/ 4 w 5"/>
                  <a:gd name="T1" fmla="*/ 4 h 5"/>
                  <a:gd name="T2" fmla="*/ 4 w 5"/>
                  <a:gd name="T3" fmla="*/ 1 h 5"/>
                  <a:gd name="T4" fmla="*/ 3 w 5"/>
                  <a:gd name="T5" fmla="*/ 1 h 5"/>
                  <a:gd name="T6" fmla="*/ 2 w 5"/>
                  <a:gd name="T7" fmla="*/ 1 h 5"/>
                  <a:gd name="T8" fmla="*/ 1 w 5"/>
                  <a:gd name="T9" fmla="*/ 0 h 5"/>
                  <a:gd name="T10" fmla="*/ 1 w 5"/>
                  <a:gd name="T11" fmla="*/ 1 h 5"/>
                  <a:gd name="T12" fmla="*/ 0 w 5"/>
                  <a:gd name="T13" fmla="*/ 1 h 5"/>
                  <a:gd name="T14" fmla="*/ 4 w 5"/>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4" y="4"/>
                    </a:moveTo>
                    <a:lnTo>
                      <a:pt x="4" y="1"/>
                    </a:lnTo>
                    <a:lnTo>
                      <a:pt x="3" y="1"/>
                    </a:lnTo>
                    <a:lnTo>
                      <a:pt x="2" y="1"/>
                    </a:lnTo>
                    <a:lnTo>
                      <a:pt x="1" y="0"/>
                    </a:lnTo>
                    <a:lnTo>
                      <a:pt x="1" y="1"/>
                    </a:lnTo>
                    <a:lnTo>
                      <a:pt x="0" y="1"/>
                    </a:lnTo>
                    <a:lnTo>
                      <a:pt x="4" y="4"/>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2" name="Freeform 64"/>
              <p:cNvSpPr>
                <a:spLocks/>
              </p:cNvSpPr>
              <p:nvPr/>
            </p:nvSpPr>
            <p:spPr bwMode="auto">
              <a:xfrm>
                <a:off x="4631" y="2975"/>
                <a:ext cx="62" cy="45"/>
              </a:xfrm>
              <a:custGeom>
                <a:avLst/>
                <a:gdLst>
                  <a:gd name="T0" fmla="*/ 59 w 62"/>
                  <a:gd name="T1" fmla="*/ 0 h 45"/>
                  <a:gd name="T2" fmla="*/ 49 w 62"/>
                  <a:gd name="T3" fmla="*/ 5 h 45"/>
                  <a:gd name="T4" fmla="*/ 40 w 62"/>
                  <a:gd name="T5" fmla="*/ 9 h 45"/>
                  <a:gd name="T6" fmla="*/ 32 w 62"/>
                  <a:gd name="T7" fmla="*/ 12 h 45"/>
                  <a:gd name="T8" fmla="*/ 26 w 62"/>
                  <a:gd name="T9" fmla="*/ 16 h 45"/>
                  <a:gd name="T10" fmla="*/ 21 w 62"/>
                  <a:gd name="T11" fmla="*/ 20 h 45"/>
                  <a:gd name="T12" fmla="*/ 15 w 62"/>
                  <a:gd name="T13" fmla="*/ 23 h 45"/>
                  <a:gd name="T14" fmla="*/ 12 w 62"/>
                  <a:gd name="T15" fmla="*/ 26 h 45"/>
                  <a:gd name="T16" fmla="*/ 10 w 62"/>
                  <a:gd name="T17" fmla="*/ 29 h 45"/>
                  <a:gd name="T18" fmla="*/ 7 w 62"/>
                  <a:gd name="T19" fmla="*/ 32 h 45"/>
                  <a:gd name="T20" fmla="*/ 5 w 62"/>
                  <a:gd name="T21" fmla="*/ 33 h 45"/>
                  <a:gd name="T22" fmla="*/ 4 w 62"/>
                  <a:gd name="T23" fmla="*/ 35 h 45"/>
                  <a:gd name="T24" fmla="*/ 2 w 62"/>
                  <a:gd name="T25" fmla="*/ 38 h 45"/>
                  <a:gd name="T26" fmla="*/ 2 w 62"/>
                  <a:gd name="T27" fmla="*/ 39 h 45"/>
                  <a:gd name="T28" fmla="*/ 1 w 62"/>
                  <a:gd name="T29" fmla="*/ 40 h 45"/>
                  <a:gd name="T30" fmla="*/ 1 w 62"/>
                  <a:gd name="T31" fmla="*/ 42 h 45"/>
                  <a:gd name="T32" fmla="*/ 0 w 62"/>
                  <a:gd name="T33" fmla="*/ 42 h 45"/>
                  <a:gd name="T34" fmla="*/ 5 w 62"/>
                  <a:gd name="T35" fmla="*/ 44 h 45"/>
                  <a:gd name="T36" fmla="*/ 6 w 62"/>
                  <a:gd name="T37" fmla="*/ 42 h 45"/>
                  <a:gd name="T38" fmla="*/ 7 w 62"/>
                  <a:gd name="T39" fmla="*/ 40 h 45"/>
                  <a:gd name="T40" fmla="*/ 7 w 62"/>
                  <a:gd name="T41" fmla="*/ 39 h 45"/>
                  <a:gd name="T42" fmla="*/ 9 w 62"/>
                  <a:gd name="T43" fmla="*/ 38 h 45"/>
                  <a:gd name="T44" fmla="*/ 10 w 62"/>
                  <a:gd name="T45" fmla="*/ 35 h 45"/>
                  <a:gd name="T46" fmla="*/ 11 w 62"/>
                  <a:gd name="T47" fmla="*/ 33 h 45"/>
                  <a:gd name="T48" fmla="*/ 14 w 62"/>
                  <a:gd name="T49" fmla="*/ 32 h 45"/>
                  <a:gd name="T50" fmla="*/ 15 w 62"/>
                  <a:gd name="T51" fmla="*/ 29 h 45"/>
                  <a:gd name="T52" fmla="*/ 20 w 62"/>
                  <a:gd name="T53" fmla="*/ 26 h 45"/>
                  <a:gd name="T54" fmla="*/ 25 w 62"/>
                  <a:gd name="T55" fmla="*/ 23 h 45"/>
                  <a:gd name="T56" fmla="*/ 31 w 62"/>
                  <a:gd name="T57" fmla="*/ 20 h 45"/>
                  <a:gd name="T58" fmla="*/ 36 w 62"/>
                  <a:gd name="T59" fmla="*/ 16 h 45"/>
                  <a:gd name="T60" fmla="*/ 42 w 62"/>
                  <a:gd name="T61" fmla="*/ 12 h 45"/>
                  <a:gd name="T62" fmla="*/ 52 w 62"/>
                  <a:gd name="T63" fmla="*/ 9 h 45"/>
                  <a:gd name="T64" fmla="*/ 61 w 62"/>
                  <a:gd name="T65" fmla="*/ 2 h 45"/>
                  <a:gd name="T66" fmla="*/ 59 w 62"/>
                  <a:gd name="T6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 h="45">
                    <a:moveTo>
                      <a:pt x="59" y="0"/>
                    </a:moveTo>
                    <a:lnTo>
                      <a:pt x="49" y="5"/>
                    </a:lnTo>
                    <a:lnTo>
                      <a:pt x="40" y="9"/>
                    </a:lnTo>
                    <a:lnTo>
                      <a:pt x="32" y="12"/>
                    </a:lnTo>
                    <a:lnTo>
                      <a:pt x="26" y="16"/>
                    </a:lnTo>
                    <a:lnTo>
                      <a:pt x="21" y="20"/>
                    </a:lnTo>
                    <a:lnTo>
                      <a:pt x="15" y="23"/>
                    </a:lnTo>
                    <a:lnTo>
                      <a:pt x="12" y="26"/>
                    </a:lnTo>
                    <a:lnTo>
                      <a:pt x="10" y="29"/>
                    </a:lnTo>
                    <a:lnTo>
                      <a:pt x="7" y="32"/>
                    </a:lnTo>
                    <a:lnTo>
                      <a:pt x="5" y="33"/>
                    </a:lnTo>
                    <a:lnTo>
                      <a:pt x="4" y="35"/>
                    </a:lnTo>
                    <a:lnTo>
                      <a:pt x="2" y="38"/>
                    </a:lnTo>
                    <a:lnTo>
                      <a:pt x="2" y="39"/>
                    </a:lnTo>
                    <a:lnTo>
                      <a:pt x="1" y="40"/>
                    </a:lnTo>
                    <a:lnTo>
                      <a:pt x="1" y="42"/>
                    </a:lnTo>
                    <a:lnTo>
                      <a:pt x="0" y="42"/>
                    </a:lnTo>
                    <a:lnTo>
                      <a:pt x="5" y="44"/>
                    </a:lnTo>
                    <a:lnTo>
                      <a:pt x="6" y="42"/>
                    </a:lnTo>
                    <a:lnTo>
                      <a:pt x="7" y="40"/>
                    </a:lnTo>
                    <a:lnTo>
                      <a:pt x="7" y="39"/>
                    </a:lnTo>
                    <a:lnTo>
                      <a:pt x="9" y="38"/>
                    </a:lnTo>
                    <a:lnTo>
                      <a:pt x="10" y="35"/>
                    </a:lnTo>
                    <a:lnTo>
                      <a:pt x="11" y="33"/>
                    </a:lnTo>
                    <a:lnTo>
                      <a:pt x="14" y="32"/>
                    </a:lnTo>
                    <a:lnTo>
                      <a:pt x="15" y="29"/>
                    </a:lnTo>
                    <a:lnTo>
                      <a:pt x="20" y="26"/>
                    </a:lnTo>
                    <a:lnTo>
                      <a:pt x="25" y="23"/>
                    </a:lnTo>
                    <a:lnTo>
                      <a:pt x="31" y="20"/>
                    </a:lnTo>
                    <a:lnTo>
                      <a:pt x="36" y="16"/>
                    </a:lnTo>
                    <a:lnTo>
                      <a:pt x="42" y="12"/>
                    </a:lnTo>
                    <a:lnTo>
                      <a:pt x="52" y="9"/>
                    </a:lnTo>
                    <a:lnTo>
                      <a:pt x="61" y="2"/>
                    </a:lnTo>
                    <a:lnTo>
                      <a:pt x="59" y="0"/>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3" name="Freeform 65"/>
              <p:cNvSpPr>
                <a:spLocks/>
              </p:cNvSpPr>
              <p:nvPr/>
            </p:nvSpPr>
            <p:spPr bwMode="auto">
              <a:xfrm>
                <a:off x="4698" y="2956"/>
                <a:ext cx="131" cy="14"/>
              </a:xfrm>
              <a:custGeom>
                <a:avLst/>
                <a:gdLst>
                  <a:gd name="T0" fmla="*/ 130 w 131"/>
                  <a:gd name="T1" fmla="*/ 1 h 14"/>
                  <a:gd name="T2" fmla="*/ 130 w 131"/>
                  <a:gd name="T3" fmla="*/ 1 h 14"/>
                  <a:gd name="T4" fmla="*/ 129 w 131"/>
                  <a:gd name="T5" fmla="*/ 1 h 14"/>
                  <a:gd name="T6" fmla="*/ 127 w 131"/>
                  <a:gd name="T7" fmla="*/ 1 h 14"/>
                  <a:gd name="T8" fmla="*/ 126 w 131"/>
                  <a:gd name="T9" fmla="*/ 1 h 14"/>
                  <a:gd name="T10" fmla="*/ 123 w 131"/>
                  <a:gd name="T11" fmla="*/ 1 h 14"/>
                  <a:gd name="T12" fmla="*/ 122 w 131"/>
                  <a:gd name="T13" fmla="*/ 1 h 14"/>
                  <a:gd name="T14" fmla="*/ 119 w 131"/>
                  <a:gd name="T15" fmla="*/ 0 h 14"/>
                  <a:gd name="T16" fmla="*/ 115 w 131"/>
                  <a:gd name="T17" fmla="*/ 0 h 14"/>
                  <a:gd name="T18" fmla="*/ 112 w 131"/>
                  <a:gd name="T19" fmla="*/ 0 h 14"/>
                  <a:gd name="T20" fmla="*/ 108 w 131"/>
                  <a:gd name="T21" fmla="*/ 0 h 14"/>
                  <a:gd name="T22" fmla="*/ 104 w 131"/>
                  <a:gd name="T23" fmla="*/ 0 h 14"/>
                  <a:gd name="T24" fmla="*/ 100 w 131"/>
                  <a:gd name="T25" fmla="*/ 0 h 14"/>
                  <a:gd name="T26" fmla="*/ 98 w 131"/>
                  <a:gd name="T27" fmla="*/ 0 h 14"/>
                  <a:gd name="T28" fmla="*/ 92 w 131"/>
                  <a:gd name="T29" fmla="*/ 0 h 14"/>
                  <a:gd name="T30" fmla="*/ 88 w 131"/>
                  <a:gd name="T31" fmla="*/ 0 h 14"/>
                  <a:gd name="T32" fmla="*/ 83 w 131"/>
                  <a:gd name="T33" fmla="*/ 0 h 14"/>
                  <a:gd name="T34" fmla="*/ 79 w 131"/>
                  <a:gd name="T35" fmla="*/ 0 h 14"/>
                  <a:gd name="T36" fmla="*/ 73 w 131"/>
                  <a:gd name="T37" fmla="*/ 0 h 14"/>
                  <a:gd name="T38" fmla="*/ 68 w 131"/>
                  <a:gd name="T39" fmla="*/ 1 h 14"/>
                  <a:gd name="T40" fmla="*/ 62 w 131"/>
                  <a:gd name="T41" fmla="*/ 1 h 14"/>
                  <a:gd name="T42" fmla="*/ 57 w 131"/>
                  <a:gd name="T43" fmla="*/ 1 h 14"/>
                  <a:gd name="T44" fmla="*/ 51 w 131"/>
                  <a:gd name="T45" fmla="*/ 2 h 14"/>
                  <a:gd name="T46" fmla="*/ 45 w 131"/>
                  <a:gd name="T47" fmla="*/ 3 h 14"/>
                  <a:gd name="T48" fmla="*/ 41 w 131"/>
                  <a:gd name="T49" fmla="*/ 3 h 14"/>
                  <a:gd name="T50" fmla="*/ 34 w 131"/>
                  <a:gd name="T51" fmla="*/ 3 h 14"/>
                  <a:gd name="T52" fmla="*/ 28 w 131"/>
                  <a:gd name="T53" fmla="*/ 4 h 14"/>
                  <a:gd name="T54" fmla="*/ 22 w 131"/>
                  <a:gd name="T55" fmla="*/ 6 h 14"/>
                  <a:gd name="T56" fmla="*/ 18 w 131"/>
                  <a:gd name="T57" fmla="*/ 7 h 14"/>
                  <a:gd name="T58" fmla="*/ 11 w 131"/>
                  <a:gd name="T59" fmla="*/ 9 h 14"/>
                  <a:gd name="T60" fmla="*/ 5 w 131"/>
                  <a:gd name="T61" fmla="*/ 10 h 14"/>
                  <a:gd name="T62" fmla="*/ 0 w 131"/>
                  <a:gd name="T63" fmla="*/ 11 h 14"/>
                  <a:gd name="T64" fmla="*/ 3 w 131"/>
                  <a:gd name="T65" fmla="*/ 13 h 14"/>
                  <a:gd name="T66" fmla="*/ 7 w 131"/>
                  <a:gd name="T67" fmla="*/ 12 h 14"/>
                  <a:gd name="T68" fmla="*/ 12 w 131"/>
                  <a:gd name="T69" fmla="*/ 11 h 14"/>
                  <a:gd name="T70" fmla="*/ 19 w 131"/>
                  <a:gd name="T71" fmla="*/ 10 h 14"/>
                  <a:gd name="T72" fmla="*/ 24 w 131"/>
                  <a:gd name="T73" fmla="*/ 9 h 14"/>
                  <a:gd name="T74" fmla="*/ 30 w 131"/>
                  <a:gd name="T75" fmla="*/ 8 h 14"/>
                  <a:gd name="T76" fmla="*/ 35 w 131"/>
                  <a:gd name="T77" fmla="*/ 7 h 14"/>
                  <a:gd name="T78" fmla="*/ 42 w 131"/>
                  <a:gd name="T79" fmla="*/ 6 h 14"/>
                  <a:gd name="T80" fmla="*/ 47 w 131"/>
                  <a:gd name="T81" fmla="*/ 4 h 14"/>
                  <a:gd name="T82" fmla="*/ 51 w 131"/>
                  <a:gd name="T83" fmla="*/ 4 h 14"/>
                  <a:gd name="T84" fmla="*/ 58 w 131"/>
                  <a:gd name="T85" fmla="*/ 3 h 14"/>
                  <a:gd name="T86" fmla="*/ 62 w 131"/>
                  <a:gd name="T87" fmla="*/ 3 h 14"/>
                  <a:gd name="T88" fmla="*/ 68 w 131"/>
                  <a:gd name="T89" fmla="*/ 3 h 14"/>
                  <a:gd name="T90" fmla="*/ 73 w 131"/>
                  <a:gd name="T91" fmla="*/ 3 h 14"/>
                  <a:gd name="T92" fmla="*/ 79 w 131"/>
                  <a:gd name="T93" fmla="*/ 3 h 14"/>
                  <a:gd name="T94" fmla="*/ 83 w 131"/>
                  <a:gd name="T95" fmla="*/ 3 h 14"/>
                  <a:gd name="T96" fmla="*/ 88 w 131"/>
                  <a:gd name="T97" fmla="*/ 3 h 14"/>
                  <a:gd name="T98" fmla="*/ 92 w 131"/>
                  <a:gd name="T99" fmla="*/ 3 h 14"/>
                  <a:gd name="T100" fmla="*/ 98 w 131"/>
                  <a:gd name="T101" fmla="*/ 3 h 14"/>
                  <a:gd name="T102" fmla="*/ 100 w 131"/>
                  <a:gd name="T103" fmla="*/ 3 h 14"/>
                  <a:gd name="T104" fmla="*/ 104 w 131"/>
                  <a:gd name="T105" fmla="*/ 3 h 14"/>
                  <a:gd name="T106" fmla="*/ 108 w 131"/>
                  <a:gd name="T107" fmla="*/ 3 h 14"/>
                  <a:gd name="T108" fmla="*/ 112 w 131"/>
                  <a:gd name="T109" fmla="*/ 3 h 14"/>
                  <a:gd name="T110" fmla="*/ 115 w 131"/>
                  <a:gd name="T111" fmla="*/ 3 h 14"/>
                  <a:gd name="T112" fmla="*/ 118 w 131"/>
                  <a:gd name="T113" fmla="*/ 3 h 14"/>
                  <a:gd name="T114" fmla="*/ 122 w 131"/>
                  <a:gd name="T115" fmla="*/ 3 h 14"/>
                  <a:gd name="T116" fmla="*/ 123 w 131"/>
                  <a:gd name="T117" fmla="*/ 3 h 14"/>
                  <a:gd name="T118" fmla="*/ 126 w 131"/>
                  <a:gd name="T119" fmla="*/ 3 h 14"/>
                  <a:gd name="T120" fmla="*/ 127 w 131"/>
                  <a:gd name="T121" fmla="*/ 3 h 14"/>
                  <a:gd name="T122" fmla="*/ 129 w 131"/>
                  <a:gd name="T123" fmla="*/ 3 h 14"/>
                  <a:gd name="T124" fmla="*/ 130 w 131"/>
                  <a:gd name="T125"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4">
                    <a:moveTo>
                      <a:pt x="130" y="1"/>
                    </a:moveTo>
                    <a:lnTo>
                      <a:pt x="130" y="1"/>
                    </a:lnTo>
                    <a:lnTo>
                      <a:pt x="129" y="1"/>
                    </a:lnTo>
                    <a:lnTo>
                      <a:pt x="127" y="1"/>
                    </a:lnTo>
                    <a:lnTo>
                      <a:pt x="126" y="1"/>
                    </a:lnTo>
                    <a:lnTo>
                      <a:pt x="123" y="1"/>
                    </a:lnTo>
                    <a:lnTo>
                      <a:pt x="122" y="1"/>
                    </a:lnTo>
                    <a:lnTo>
                      <a:pt x="119" y="0"/>
                    </a:lnTo>
                    <a:lnTo>
                      <a:pt x="115" y="0"/>
                    </a:lnTo>
                    <a:lnTo>
                      <a:pt x="112" y="0"/>
                    </a:lnTo>
                    <a:lnTo>
                      <a:pt x="108" y="0"/>
                    </a:lnTo>
                    <a:lnTo>
                      <a:pt x="104" y="0"/>
                    </a:lnTo>
                    <a:lnTo>
                      <a:pt x="100" y="0"/>
                    </a:lnTo>
                    <a:lnTo>
                      <a:pt x="98" y="0"/>
                    </a:lnTo>
                    <a:lnTo>
                      <a:pt x="92" y="0"/>
                    </a:lnTo>
                    <a:lnTo>
                      <a:pt x="88" y="0"/>
                    </a:lnTo>
                    <a:lnTo>
                      <a:pt x="83" y="0"/>
                    </a:lnTo>
                    <a:lnTo>
                      <a:pt x="79" y="0"/>
                    </a:lnTo>
                    <a:lnTo>
                      <a:pt x="73" y="0"/>
                    </a:lnTo>
                    <a:lnTo>
                      <a:pt x="68" y="1"/>
                    </a:lnTo>
                    <a:lnTo>
                      <a:pt x="62" y="1"/>
                    </a:lnTo>
                    <a:lnTo>
                      <a:pt x="57" y="1"/>
                    </a:lnTo>
                    <a:lnTo>
                      <a:pt x="51" y="2"/>
                    </a:lnTo>
                    <a:lnTo>
                      <a:pt x="45" y="3"/>
                    </a:lnTo>
                    <a:lnTo>
                      <a:pt x="41" y="3"/>
                    </a:lnTo>
                    <a:lnTo>
                      <a:pt x="34" y="3"/>
                    </a:lnTo>
                    <a:lnTo>
                      <a:pt x="28" y="4"/>
                    </a:lnTo>
                    <a:lnTo>
                      <a:pt x="22" y="6"/>
                    </a:lnTo>
                    <a:lnTo>
                      <a:pt x="18" y="7"/>
                    </a:lnTo>
                    <a:lnTo>
                      <a:pt x="11" y="9"/>
                    </a:lnTo>
                    <a:lnTo>
                      <a:pt x="5" y="10"/>
                    </a:lnTo>
                    <a:lnTo>
                      <a:pt x="0" y="11"/>
                    </a:lnTo>
                    <a:lnTo>
                      <a:pt x="3" y="13"/>
                    </a:lnTo>
                    <a:lnTo>
                      <a:pt x="7" y="12"/>
                    </a:lnTo>
                    <a:lnTo>
                      <a:pt x="12" y="11"/>
                    </a:lnTo>
                    <a:lnTo>
                      <a:pt x="19" y="10"/>
                    </a:lnTo>
                    <a:lnTo>
                      <a:pt x="24" y="9"/>
                    </a:lnTo>
                    <a:lnTo>
                      <a:pt x="30" y="8"/>
                    </a:lnTo>
                    <a:lnTo>
                      <a:pt x="35" y="7"/>
                    </a:lnTo>
                    <a:lnTo>
                      <a:pt x="42" y="6"/>
                    </a:lnTo>
                    <a:lnTo>
                      <a:pt x="47" y="4"/>
                    </a:lnTo>
                    <a:lnTo>
                      <a:pt x="51" y="4"/>
                    </a:lnTo>
                    <a:lnTo>
                      <a:pt x="58" y="3"/>
                    </a:lnTo>
                    <a:lnTo>
                      <a:pt x="62" y="3"/>
                    </a:lnTo>
                    <a:lnTo>
                      <a:pt x="68" y="3"/>
                    </a:lnTo>
                    <a:lnTo>
                      <a:pt x="73" y="3"/>
                    </a:lnTo>
                    <a:lnTo>
                      <a:pt x="79" y="3"/>
                    </a:lnTo>
                    <a:lnTo>
                      <a:pt x="83" y="3"/>
                    </a:lnTo>
                    <a:lnTo>
                      <a:pt x="88" y="3"/>
                    </a:lnTo>
                    <a:lnTo>
                      <a:pt x="92" y="3"/>
                    </a:lnTo>
                    <a:lnTo>
                      <a:pt x="98" y="3"/>
                    </a:lnTo>
                    <a:lnTo>
                      <a:pt x="100" y="3"/>
                    </a:lnTo>
                    <a:lnTo>
                      <a:pt x="104" y="3"/>
                    </a:lnTo>
                    <a:lnTo>
                      <a:pt x="108" y="3"/>
                    </a:lnTo>
                    <a:lnTo>
                      <a:pt x="112" y="3"/>
                    </a:lnTo>
                    <a:lnTo>
                      <a:pt x="115" y="3"/>
                    </a:lnTo>
                    <a:lnTo>
                      <a:pt x="118" y="3"/>
                    </a:lnTo>
                    <a:lnTo>
                      <a:pt x="122" y="3"/>
                    </a:lnTo>
                    <a:lnTo>
                      <a:pt x="123" y="3"/>
                    </a:lnTo>
                    <a:lnTo>
                      <a:pt x="126" y="3"/>
                    </a:lnTo>
                    <a:lnTo>
                      <a:pt x="127" y="3"/>
                    </a:lnTo>
                    <a:lnTo>
                      <a:pt x="129" y="3"/>
                    </a:lnTo>
                    <a:lnTo>
                      <a:pt x="130" y="1"/>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4" name="Freeform 66"/>
              <p:cNvSpPr>
                <a:spLocks/>
              </p:cNvSpPr>
              <p:nvPr/>
            </p:nvSpPr>
            <p:spPr bwMode="auto">
              <a:xfrm>
                <a:off x="4693" y="2971"/>
                <a:ext cx="7" cy="5"/>
              </a:xfrm>
              <a:custGeom>
                <a:avLst/>
                <a:gdLst>
                  <a:gd name="T0" fmla="*/ 6 w 7"/>
                  <a:gd name="T1" fmla="*/ 0 h 5"/>
                  <a:gd name="T2" fmla="*/ 3 w 7"/>
                  <a:gd name="T3" fmla="*/ 1 h 5"/>
                  <a:gd name="T4" fmla="*/ 0 w 7"/>
                  <a:gd name="T5" fmla="*/ 1 h 5"/>
                  <a:gd name="T6" fmla="*/ 3 w 7"/>
                  <a:gd name="T7" fmla="*/ 4 h 5"/>
                  <a:gd name="T8" fmla="*/ 6 w 7"/>
                  <a:gd name="T9" fmla="*/ 4 h 5"/>
                  <a:gd name="T10" fmla="*/ 6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6" y="0"/>
                    </a:moveTo>
                    <a:lnTo>
                      <a:pt x="3" y="1"/>
                    </a:lnTo>
                    <a:lnTo>
                      <a:pt x="0" y="1"/>
                    </a:lnTo>
                    <a:lnTo>
                      <a:pt x="3" y="4"/>
                    </a:lnTo>
                    <a:lnTo>
                      <a:pt x="6" y="4"/>
                    </a:lnTo>
                    <a:lnTo>
                      <a:pt x="6" y="0"/>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5" name="Freeform 67"/>
              <p:cNvSpPr>
                <a:spLocks/>
              </p:cNvSpPr>
              <p:nvPr/>
            </p:nvSpPr>
            <p:spPr bwMode="auto">
              <a:xfrm>
                <a:off x="4631" y="3021"/>
                <a:ext cx="2" cy="7"/>
              </a:xfrm>
              <a:custGeom>
                <a:avLst/>
                <a:gdLst>
                  <a:gd name="T0" fmla="*/ 1 w 2"/>
                  <a:gd name="T1" fmla="*/ 6 h 7"/>
                  <a:gd name="T2" fmla="*/ 1 w 2"/>
                  <a:gd name="T3" fmla="*/ 6 h 7"/>
                  <a:gd name="T4" fmla="*/ 1 w 2"/>
                  <a:gd name="T5" fmla="*/ 6 h 7"/>
                  <a:gd name="T6" fmla="*/ 1 w 2"/>
                  <a:gd name="T7" fmla="*/ 3 h 7"/>
                  <a:gd name="T8" fmla="*/ 1 w 2"/>
                  <a:gd name="T9" fmla="*/ 0 h 7"/>
                  <a:gd name="T10" fmla="*/ 0 w 2"/>
                  <a:gd name="T11" fmla="*/ 0 h 7"/>
                  <a:gd name="T12" fmla="*/ 0 w 2"/>
                  <a:gd name="T13" fmla="*/ 0 h 7"/>
                  <a:gd name="T14" fmla="*/ 0 w 2"/>
                  <a:gd name="T15" fmla="*/ 0 h 7"/>
                  <a:gd name="T16" fmla="*/ 0 w 2"/>
                  <a:gd name="T17" fmla="*/ 3 h 7"/>
                  <a:gd name="T18" fmla="*/ 1 w 2"/>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1" y="6"/>
                    </a:moveTo>
                    <a:lnTo>
                      <a:pt x="1" y="6"/>
                    </a:lnTo>
                    <a:lnTo>
                      <a:pt x="1" y="6"/>
                    </a:lnTo>
                    <a:lnTo>
                      <a:pt x="1" y="3"/>
                    </a:lnTo>
                    <a:lnTo>
                      <a:pt x="1" y="0"/>
                    </a:lnTo>
                    <a:lnTo>
                      <a:pt x="0" y="0"/>
                    </a:lnTo>
                    <a:lnTo>
                      <a:pt x="0" y="0"/>
                    </a:lnTo>
                    <a:lnTo>
                      <a:pt x="0" y="0"/>
                    </a:lnTo>
                    <a:lnTo>
                      <a:pt x="0" y="3"/>
                    </a:lnTo>
                    <a:lnTo>
                      <a:pt x="1" y="6"/>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6" name="Freeform 68"/>
              <p:cNvSpPr>
                <a:spLocks/>
              </p:cNvSpPr>
              <p:nvPr/>
            </p:nvSpPr>
            <p:spPr bwMode="auto">
              <a:xfrm>
                <a:off x="4634" y="2977"/>
                <a:ext cx="63" cy="44"/>
              </a:xfrm>
              <a:custGeom>
                <a:avLst/>
                <a:gdLst>
                  <a:gd name="T0" fmla="*/ 59 w 63"/>
                  <a:gd name="T1" fmla="*/ 0 h 44"/>
                  <a:gd name="T2" fmla="*/ 50 w 63"/>
                  <a:gd name="T3" fmla="*/ 4 h 44"/>
                  <a:gd name="T4" fmla="*/ 40 w 63"/>
                  <a:gd name="T5" fmla="*/ 8 h 44"/>
                  <a:gd name="T6" fmla="*/ 32 w 63"/>
                  <a:gd name="T7" fmla="*/ 13 h 44"/>
                  <a:gd name="T8" fmla="*/ 26 w 63"/>
                  <a:gd name="T9" fmla="*/ 16 h 44"/>
                  <a:gd name="T10" fmla="*/ 19 w 63"/>
                  <a:gd name="T11" fmla="*/ 19 h 44"/>
                  <a:gd name="T12" fmla="*/ 16 w 63"/>
                  <a:gd name="T13" fmla="*/ 23 h 44"/>
                  <a:gd name="T14" fmla="*/ 12 w 63"/>
                  <a:gd name="T15" fmla="*/ 25 h 44"/>
                  <a:gd name="T16" fmla="*/ 9 w 63"/>
                  <a:gd name="T17" fmla="*/ 29 h 44"/>
                  <a:gd name="T18" fmla="*/ 6 w 63"/>
                  <a:gd name="T19" fmla="*/ 30 h 44"/>
                  <a:gd name="T20" fmla="*/ 4 w 63"/>
                  <a:gd name="T21" fmla="*/ 32 h 44"/>
                  <a:gd name="T22" fmla="*/ 3 w 63"/>
                  <a:gd name="T23" fmla="*/ 35 h 44"/>
                  <a:gd name="T24" fmla="*/ 1 w 63"/>
                  <a:gd name="T25" fmla="*/ 37 h 44"/>
                  <a:gd name="T26" fmla="*/ 0 w 63"/>
                  <a:gd name="T27" fmla="*/ 38 h 44"/>
                  <a:gd name="T28" fmla="*/ 0 w 63"/>
                  <a:gd name="T29" fmla="*/ 39 h 44"/>
                  <a:gd name="T30" fmla="*/ 0 w 63"/>
                  <a:gd name="T31" fmla="*/ 41 h 44"/>
                  <a:gd name="T32" fmla="*/ 0 w 63"/>
                  <a:gd name="T33" fmla="*/ 42 h 44"/>
                  <a:gd name="T34" fmla="*/ 4 w 63"/>
                  <a:gd name="T35" fmla="*/ 43 h 44"/>
                  <a:gd name="T36" fmla="*/ 5 w 63"/>
                  <a:gd name="T37" fmla="*/ 42 h 44"/>
                  <a:gd name="T38" fmla="*/ 5 w 63"/>
                  <a:gd name="T39" fmla="*/ 41 h 44"/>
                  <a:gd name="T40" fmla="*/ 6 w 63"/>
                  <a:gd name="T41" fmla="*/ 39 h 44"/>
                  <a:gd name="T42" fmla="*/ 6 w 63"/>
                  <a:gd name="T43" fmla="*/ 38 h 44"/>
                  <a:gd name="T44" fmla="*/ 8 w 63"/>
                  <a:gd name="T45" fmla="*/ 37 h 44"/>
                  <a:gd name="T46" fmla="*/ 9 w 63"/>
                  <a:gd name="T47" fmla="*/ 35 h 44"/>
                  <a:gd name="T48" fmla="*/ 10 w 63"/>
                  <a:gd name="T49" fmla="*/ 32 h 44"/>
                  <a:gd name="T50" fmla="*/ 12 w 63"/>
                  <a:gd name="T51" fmla="*/ 30 h 44"/>
                  <a:gd name="T52" fmla="*/ 16 w 63"/>
                  <a:gd name="T53" fmla="*/ 29 h 44"/>
                  <a:gd name="T54" fmla="*/ 19 w 63"/>
                  <a:gd name="T55" fmla="*/ 25 h 44"/>
                  <a:gd name="T56" fmla="*/ 23 w 63"/>
                  <a:gd name="T57" fmla="*/ 22 h 44"/>
                  <a:gd name="T58" fmla="*/ 30 w 63"/>
                  <a:gd name="T59" fmla="*/ 19 h 44"/>
                  <a:gd name="T60" fmla="*/ 36 w 63"/>
                  <a:gd name="T61" fmla="*/ 16 h 44"/>
                  <a:gd name="T62" fmla="*/ 44 w 63"/>
                  <a:gd name="T63" fmla="*/ 13 h 44"/>
                  <a:gd name="T64" fmla="*/ 52 w 63"/>
                  <a:gd name="T65" fmla="*/ 8 h 44"/>
                  <a:gd name="T66" fmla="*/ 62 w 63"/>
                  <a:gd name="T67" fmla="*/ 4 h 44"/>
                  <a:gd name="T68" fmla="*/ 59 w 63"/>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44">
                    <a:moveTo>
                      <a:pt x="59" y="0"/>
                    </a:moveTo>
                    <a:lnTo>
                      <a:pt x="50" y="4"/>
                    </a:lnTo>
                    <a:lnTo>
                      <a:pt x="40" y="8"/>
                    </a:lnTo>
                    <a:lnTo>
                      <a:pt x="32" y="13"/>
                    </a:lnTo>
                    <a:lnTo>
                      <a:pt x="26" y="16"/>
                    </a:lnTo>
                    <a:lnTo>
                      <a:pt x="19" y="19"/>
                    </a:lnTo>
                    <a:lnTo>
                      <a:pt x="16" y="23"/>
                    </a:lnTo>
                    <a:lnTo>
                      <a:pt x="12" y="25"/>
                    </a:lnTo>
                    <a:lnTo>
                      <a:pt x="9" y="29"/>
                    </a:lnTo>
                    <a:lnTo>
                      <a:pt x="6" y="30"/>
                    </a:lnTo>
                    <a:lnTo>
                      <a:pt x="4" y="32"/>
                    </a:lnTo>
                    <a:lnTo>
                      <a:pt x="3" y="35"/>
                    </a:lnTo>
                    <a:lnTo>
                      <a:pt x="1" y="37"/>
                    </a:lnTo>
                    <a:lnTo>
                      <a:pt x="0" y="38"/>
                    </a:lnTo>
                    <a:lnTo>
                      <a:pt x="0" y="39"/>
                    </a:lnTo>
                    <a:lnTo>
                      <a:pt x="0" y="41"/>
                    </a:lnTo>
                    <a:lnTo>
                      <a:pt x="0" y="42"/>
                    </a:lnTo>
                    <a:lnTo>
                      <a:pt x="4" y="43"/>
                    </a:lnTo>
                    <a:lnTo>
                      <a:pt x="5" y="42"/>
                    </a:lnTo>
                    <a:lnTo>
                      <a:pt x="5" y="41"/>
                    </a:lnTo>
                    <a:lnTo>
                      <a:pt x="6" y="39"/>
                    </a:lnTo>
                    <a:lnTo>
                      <a:pt x="6" y="38"/>
                    </a:lnTo>
                    <a:lnTo>
                      <a:pt x="8" y="37"/>
                    </a:lnTo>
                    <a:lnTo>
                      <a:pt x="9" y="35"/>
                    </a:lnTo>
                    <a:lnTo>
                      <a:pt x="10" y="32"/>
                    </a:lnTo>
                    <a:lnTo>
                      <a:pt x="12" y="30"/>
                    </a:lnTo>
                    <a:lnTo>
                      <a:pt x="16" y="29"/>
                    </a:lnTo>
                    <a:lnTo>
                      <a:pt x="19" y="25"/>
                    </a:lnTo>
                    <a:lnTo>
                      <a:pt x="23" y="22"/>
                    </a:lnTo>
                    <a:lnTo>
                      <a:pt x="30" y="19"/>
                    </a:lnTo>
                    <a:lnTo>
                      <a:pt x="36" y="16"/>
                    </a:lnTo>
                    <a:lnTo>
                      <a:pt x="44" y="13"/>
                    </a:lnTo>
                    <a:lnTo>
                      <a:pt x="52" y="8"/>
                    </a:lnTo>
                    <a:lnTo>
                      <a:pt x="62" y="4"/>
                    </a:lnTo>
                    <a:lnTo>
                      <a:pt x="59" y="0"/>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7" name="Freeform 69"/>
              <p:cNvSpPr>
                <a:spLocks/>
              </p:cNvSpPr>
              <p:nvPr/>
            </p:nvSpPr>
            <p:spPr bwMode="auto">
              <a:xfrm>
                <a:off x="4701" y="2958"/>
                <a:ext cx="131" cy="15"/>
              </a:xfrm>
              <a:custGeom>
                <a:avLst/>
                <a:gdLst>
                  <a:gd name="T0" fmla="*/ 130 w 131"/>
                  <a:gd name="T1" fmla="*/ 1 h 15"/>
                  <a:gd name="T2" fmla="*/ 129 w 131"/>
                  <a:gd name="T3" fmla="*/ 1 h 15"/>
                  <a:gd name="T4" fmla="*/ 127 w 131"/>
                  <a:gd name="T5" fmla="*/ 1 h 15"/>
                  <a:gd name="T6" fmla="*/ 125 w 131"/>
                  <a:gd name="T7" fmla="*/ 1 h 15"/>
                  <a:gd name="T8" fmla="*/ 125 w 131"/>
                  <a:gd name="T9" fmla="*/ 0 h 15"/>
                  <a:gd name="T10" fmla="*/ 121 w 131"/>
                  <a:gd name="T11" fmla="*/ 0 h 15"/>
                  <a:gd name="T12" fmla="*/ 119 w 131"/>
                  <a:gd name="T13" fmla="*/ 0 h 15"/>
                  <a:gd name="T14" fmla="*/ 116 w 131"/>
                  <a:gd name="T15" fmla="*/ 0 h 15"/>
                  <a:gd name="T16" fmla="*/ 112 w 131"/>
                  <a:gd name="T17" fmla="*/ 0 h 15"/>
                  <a:gd name="T18" fmla="*/ 108 w 131"/>
                  <a:gd name="T19" fmla="*/ 0 h 15"/>
                  <a:gd name="T20" fmla="*/ 104 w 131"/>
                  <a:gd name="T21" fmla="*/ 0 h 15"/>
                  <a:gd name="T22" fmla="*/ 100 w 131"/>
                  <a:gd name="T23" fmla="*/ 0 h 15"/>
                  <a:gd name="T24" fmla="*/ 96 w 131"/>
                  <a:gd name="T25" fmla="*/ 0 h 15"/>
                  <a:gd name="T26" fmla="*/ 92 w 131"/>
                  <a:gd name="T27" fmla="*/ 0 h 15"/>
                  <a:gd name="T28" fmla="*/ 88 w 131"/>
                  <a:gd name="T29" fmla="*/ 0 h 15"/>
                  <a:gd name="T30" fmla="*/ 83 w 131"/>
                  <a:gd name="T31" fmla="*/ 0 h 15"/>
                  <a:gd name="T32" fmla="*/ 79 w 131"/>
                  <a:gd name="T33" fmla="*/ 0 h 15"/>
                  <a:gd name="T34" fmla="*/ 73 w 131"/>
                  <a:gd name="T35" fmla="*/ 0 h 15"/>
                  <a:gd name="T36" fmla="*/ 68 w 131"/>
                  <a:gd name="T37" fmla="*/ 0 h 15"/>
                  <a:gd name="T38" fmla="*/ 62 w 131"/>
                  <a:gd name="T39" fmla="*/ 1 h 15"/>
                  <a:gd name="T40" fmla="*/ 57 w 131"/>
                  <a:gd name="T41" fmla="*/ 1 h 15"/>
                  <a:gd name="T42" fmla="*/ 51 w 131"/>
                  <a:gd name="T43" fmla="*/ 2 h 15"/>
                  <a:gd name="T44" fmla="*/ 46 w 131"/>
                  <a:gd name="T45" fmla="*/ 3 h 15"/>
                  <a:gd name="T46" fmla="*/ 41 w 131"/>
                  <a:gd name="T47" fmla="*/ 3 h 15"/>
                  <a:gd name="T48" fmla="*/ 34 w 131"/>
                  <a:gd name="T49" fmla="*/ 4 h 15"/>
                  <a:gd name="T50" fmla="*/ 27 w 131"/>
                  <a:gd name="T51" fmla="*/ 5 h 15"/>
                  <a:gd name="T52" fmla="*/ 23 w 131"/>
                  <a:gd name="T53" fmla="*/ 6 h 15"/>
                  <a:gd name="T54" fmla="*/ 18 w 131"/>
                  <a:gd name="T55" fmla="*/ 8 h 15"/>
                  <a:gd name="T56" fmla="*/ 11 w 131"/>
                  <a:gd name="T57" fmla="*/ 9 h 15"/>
                  <a:gd name="T58" fmla="*/ 4 w 131"/>
                  <a:gd name="T59" fmla="*/ 11 h 15"/>
                  <a:gd name="T60" fmla="*/ 0 w 131"/>
                  <a:gd name="T61" fmla="*/ 11 h 15"/>
                  <a:gd name="T62" fmla="*/ 3 w 131"/>
                  <a:gd name="T63" fmla="*/ 14 h 15"/>
                  <a:gd name="T64" fmla="*/ 8 w 131"/>
                  <a:gd name="T65" fmla="*/ 12 h 15"/>
                  <a:gd name="T66" fmla="*/ 14 w 131"/>
                  <a:gd name="T67" fmla="*/ 11 h 15"/>
                  <a:gd name="T68" fmla="*/ 19 w 131"/>
                  <a:gd name="T69" fmla="*/ 11 h 15"/>
                  <a:gd name="T70" fmla="*/ 24 w 131"/>
                  <a:gd name="T71" fmla="*/ 9 h 15"/>
                  <a:gd name="T72" fmla="*/ 30 w 131"/>
                  <a:gd name="T73" fmla="*/ 8 h 15"/>
                  <a:gd name="T74" fmla="*/ 35 w 131"/>
                  <a:gd name="T75" fmla="*/ 7 h 15"/>
                  <a:gd name="T76" fmla="*/ 41 w 131"/>
                  <a:gd name="T77" fmla="*/ 6 h 15"/>
                  <a:gd name="T78" fmla="*/ 47 w 131"/>
                  <a:gd name="T79" fmla="*/ 5 h 15"/>
                  <a:gd name="T80" fmla="*/ 51 w 131"/>
                  <a:gd name="T81" fmla="*/ 4 h 15"/>
                  <a:gd name="T82" fmla="*/ 57 w 131"/>
                  <a:gd name="T83" fmla="*/ 4 h 15"/>
                  <a:gd name="T84" fmla="*/ 64 w 131"/>
                  <a:gd name="T85" fmla="*/ 4 h 15"/>
                  <a:gd name="T86" fmla="*/ 68 w 131"/>
                  <a:gd name="T87" fmla="*/ 3 h 15"/>
                  <a:gd name="T88" fmla="*/ 73 w 131"/>
                  <a:gd name="T89" fmla="*/ 3 h 15"/>
                  <a:gd name="T90" fmla="*/ 79 w 131"/>
                  <a:gd name="T91" fmla="*/ 3 h 15"/>
                  <a:gd name="T92" fmla="*/ 83 w 131"/>
                  <a:gd name="T93" fmla="*/ 3 h 15"/>
                  <a:gd name="T94" fmla="*/ 88 w 131"/>
                  <a:gd name="T95" fmla="*/ 3 h 15"/>
                  <a:gd name="T96" fmla="*/ 92 w 131"/>
                  <a:gd name="T97" fmla="*/ 3 h 15"/>
                  <a:gd name="T98" fmla="*/ 96 w 131"/>
                  <a:gd name="T99" fmla="*/ 3 h 15"/>
                  <a:gd name="T100" fmla="*/ 100 w 131"/>
                  <a:gd name="T101" fmla="*/ 3 h 15"/>
                  <a:gd name="T102" fmla="*/ 104 w 131"/>
                  <a:gd name="T103" fmla="*/ 3 h 15"/>
                  <a:gd name="T104" fmla="*/ 108 w 131"/>
                  <a:gd name="T105" fmla="*/ 3 h 15"/>
                  <a:gd name="T106" fmla="*/ 112 w 131"/>
                  <a:gd name="T107" fmla="*/ 3 h 15"/>
                  <a:gd name="T108" fmla="*/ 115 w 131"/>
                  <a:gd name="T109" fmla="*/ 3 h 15"/>
                  <a:gd name="T110" fmla="*/ 118 w 131"/>
                  <a:gd name="T111" fmla="*/ 3 h 15"/>
                  <a:gd name="T112" fmla="*/ 121 w 131"/>
                  <a:gd name="T113" fmla="*/ 3 h 15"/>
                  <a:gd name="T114" fmla="*/ 123 w 131"/>
                  <a:gd name="T115" fmla="*/ 3 h 15"/>
                  <a:gd name="T116" fmla="*/ 125 w 131"/>
                  <a:gd name="T117" fmla="*/ 4 h 15"/>
                  <a:gd name="T118" fmla="*/ 126 w 131"/>
                  <a:gd name="T119" fmla="*/ 4 h 15"/>
                  <a:gd name="T120" fmla="*/ 127 w 131"/>
                  <a:gd name="T121" fmla="*/ 4 h 15"/>
                  <a:gd name="T122" fmla="*/ 130 w 131"/>
                  <a:gd name="T123" fmla="*/ 4 h 15"/>
                  <a:gd name="T124" fmla="*/ 130 w 131"/>
                  <a:gd name="T12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5">
                    <a:moveTo>
                      <a:pt x="130" y="1"/>
                    </a:moveTo>
                    <a:lnTo>
                      <a:pt x="129" y="1"/>
                    </a:lnTo>
                    <a:lnTo>
                      <a:pt x="127" y="1"/>
                    </a:lnTo>
                    <a:lnTo>
                      <a:pt x="125" y="1"/>
                    </a:lnTo>
                    <a:lnTo>
                      <a:pt x="125" y="0"/>
                    </a:lnTo>
                    <a:lnTo>
                      <a:pt x="121" y="0"/>
                    </a:lnTo>
                    <a:lnTo>
                      <a:pt x="119" y="0"/>
                    </a:lnTo>
                    <a:lnTo>
                      <a:pt x="116" y="0"/>
                    </a:lnTo>
                    <a:lnTo>
                      <a:pt x="112" y="0"/>
                    </a:lnTo>
                    <a:lnTo>
                      <a:pt x="108" y="0"/>
                    </a:lnTo>
                    <a:lnTo>
                      <a:pt x="104" y="0"/>
                    </a:lnTo>
                    <a:lnTo>
                      <a:pt x="100" y="0"/>
                    </a:lnTo>
                    <a:lnTo>
                      <a:pt x="96" y="0"/>
                    </a:lnTo>
                    <a:lnTo>
                      <a:pt x="92" y="0"/>
                    </a:lnTo>
                    <a:lnTo>
                      <a:pt x="88" y="0"/>
                    </a:lnTo>
                    <a:lnTo>
                      <a:pt x="83" y="0"/>
                    </a:lnTo>
                    <a:lnTo>
                      <a:pt x="79" y="0"/>
                    </a:lnTo>
                    <a:lnTo>
                      <a:pt x="73" y="0"/>
                    </a:lnTo>
                    <a:lnTo>
                      <a:pt x="68" y="0"/>
                    </a:lnTo>
                    <a:lnTo>
                      <a:pt x="62" y="1"/>
                    </a:lnTo>
                    <a:lnTo>
                      <a:pt x="57" y="1"/>
                    </a:lnTo>
                    <a:lnTo>
                      <a:pt x="51" y="2"/>
                    </a:lnTo>
                    <a:lnTo>
                      <a:pt x="46" y="3"/>
                    </a:lnTo>
                    <a:lnTo>
                      <a:pt x="41" y="3"/>
                    </a:lnTo>
                    <a:lnTo>
                      <a:pt x="34" y="4"/>
                    </a:lnTo>
                    <a:lnTo>
                      <a:pt x="27" y="5"/>
                    </a:lnTo>
                    <a:lnTo>
                      <a:pt x="23" y="6"/>
                    </a:lnTo>
                    <a:lnTo>
                      <a:pt x="18" y="8"/>
                    </a:lnTo>
                    <a:lnTo>
                      <a:pt x="11" y="9"/>
                    </a:lnTo>
                    <a:lnTo>
                      <a:pt x="4" y="11"/>
                    </a:lnTo>
                    <a:lnTo>
                      <a:pt x="0" y="11"/>
                    </a:lnTo>
                    <a:lnTo>
                      <a:pt x="3" y="14"/>
                    </a:lnTo>
                    <a:lnTo>
                      <a:pt x="8" y="12"/>
                    </a:lnTo>
                    <a:lnTo>
                      <a:pt x="14" y="11"/>
                    </a:lnTo>
                    <a:lnTo>
                      <a:pt x="19" y="11"/>
                    </a:lnTo>
                    <a:lnTo>
                      <a:pt x="24" y="9"/>
                    </a:lnTo>
                    <a:lnTo>
                      <a:pt x="30" y="8"/>
                    </a:lnTo>
                    <a:lnTo>
                      <a:pt x="35" y="7"/>
                    </a:lnTo>
                    <a:lnTo>
                      <a:pt x="41" y="6"/>
                    </a:lnTo>
                    <a:lnTo>
                      <a:pt x="47" y="5"/>
                    </a:lnTo>
                    <a:lnTo>
                      <a:pt x="51" y="4"/>
                    </a:lnTo>
                    <a:lnTo>
                      <a:pt x="57" y="4"/>
                    </a:lnTo>
                    <a:lnTo>
                      <a:pt x="64" y="4"/>
                    </a:lnTo>
                    <a:lnTo>
                      <a:pt x="68" y="3"/>
                    </a:lnTo>
                    <a:lnTo>
                      <a:pt x="73" y="3"/>
                    </a:lnTo>
                    <a:lnTo>
                      <a:pt x="79" y="3"/>
                    </a:lnTo>
                    <a:lnTo>
                      <a:pt x="83" y="3"/>
                    </a:lnTo>
                    <a:lnTo>
                      <a:pt x="88" y="3"/>
                    </a:lnTo>
                    <a:lnTo>
                      <a:pt x="92" y="3"/>
                    </a:lnTo>
                    <a:lnTo>
                      <a:pt x="96" y="3"/>
                    </a:lnTo>
                    <a:lnTo>
                      <a:pt x="100" y="3"/>
                    </a:lnTo>
                    <a:lnTo>
                      <a:pt x="104" y="3"/>
                    </a:lnTo>
                    <a:lnTo>
                      <a:pt x="108" y="3"/>
                    </a:lnTo>
                    <a:lnTo>
                      <a:pt x="112" y="3"/>
                    </a:lnTo>
                    <a:lnTo>
                      <a:pt x="115" y="3"/>
                    </a:lnTo>
                    <a:lnTo>
                      <a:pt x="118" y="3"/>
                    </a:lnTo>
                    <a:lnTo>
                      <a:pt x="121" y="3"/>
                    </a:lnTo>
                    <a:lnTo>
                      <a:pt x="123" y="3"/>
                    </a:lnTo>
                    <a:lnTo>
                      <a:pt x="125" y="4"/>
                    </a:lnTo>
                    <a:lnTo>
                      <a:pt x="126" y="4"/>
                    </a:lnTo>
                    <a:lnTo>
                      <a:pt x="127" y="4"/>
                    </a:lnTo>
                    <a:lnTo>
                      <a:pt x="130" y="4"/>
                    </a:lnTo>
                    <a:lnTo>
                      <a:pt x="130" y="1"/>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8" name="Freeform 70"/>
              <p:cNvSpPr>
                <a:spLocks/>
              </p:cNvSpPr>
              <p:nvPr/>
            </p:nvSpPr>
            <p:spPr bwMode="auto">
              <a:xfrm>
                <a:off x="4696" y="2972"/>
                <a:ext cx="6" cy="6"/>
              </a:xfrm>
              <a:custGeom>
                <a:avLst/>
                <a:gdLst>
                  <a:gd name="T0" fmla="*/ 5 w 6"/>
                  <a:gd name="T1" fmla="*/ 0 h 6"/>
                  <a:gd name="T2" fmla="*/ 2 w 6"/>
                  <a:gd name="T3" fmla="*/ 0 h 6"/>
                  <a:gd name="T4" fmla="*/ 0 w 6"/>
                  <a:gd name="T5" fmla="*/ 3 h 6"/>
                  <a:gd name="T6" fmla="*/ 2 w 6"/>
                  <a:gd name="T7" fmla="*/ 3 h 6"/>
                  <a:gd name="T8" fmla="*/ 3 w 6"/>
                  <a:gd name="T9" fmla="*/ 5 h 6"/>
                  <a:gd name="T10" fmla="*/ 5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5" y="0"/>
                    </a:moveTo>
                    <a:lnTo>
                      <a:pt x="2" y="0"/>
                    </a:lnTo>
                    <a:lnTo>
                      <a:pt x="0" y="3"/>
                    </a:lnTo>
                    <a:lnTo>
                      <a:pt x="2" y="3"/>
                    </a:lnTo>
                    <a:lnTo>
                      <a:pt x="3" y="5"/>
                    </a:lnTo>
                    <a:lnTo>
                      <a:pt x="5" y="0"/>
                    </a:lnTo>
                  </a:path>
                </a:pathLst>
              </a:custGeom>
              <a:solidFill>
                <a:srgbClr val="FFC28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59" name="Freeform 71"/>
              <p:cNvSpPr>
                <a:spLocks/>
              </p:cNvSpPr>
              <p:nvPr/>
            </p:nvSpPr>
            <p:spPr bwMode="auto">
              <a:xfrm>
                <a:off x="4632" y="3023"/>
                <a:ext cx="4" cy="5"/>
              </a:xfrm>
              <a:custGeom>
                <a:avLst/>
                <a:gdLst>
                  <a:gd name="T0" fmla="*/ 3 w 4"/>
                  <a:gd name="T1" fmla="*/ 4 h 5"/>
                  <a:gd name="T2" fmla="*/ 3 w 4"/>
                  <a:gd name="T3" fmla="*/ 3 h 5"/>
                  <a:gd name="T4" fmla="*/ 3 w 4"/>
                  <a:gd name="T5" fmla="*/ 1 h 5"/>
                  <a:gd name="T6" fmla="*/ 2 w 4"/>
                  <a:gd name="T7" fmla="*/ 0 h 5"/>
                  <a:gd name="T8" fmla="*/ 1 w 4"/>
                  <a:gd name="T9" fmla="*/ 0 h 5"/>
                  <a:gd name="T10" fmla="*/ 0 w 4"/>
                  <a:gd name="T11" fmla="*/ 0 h 5"/>
                  <a:gd name="T12" fmla="*/ 0 w 4"/>
                  <a:gd name="T13" fmla="*/ 1 h 5"/>
                  <a:gd name="T14" fmla="*/ 3 w 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3" y="4"/>
                    </a:moveTo>
                    <a:lnTo>
                      <a:pt x="3" y="3"/>
                    </a:lnTo>
                    <a:lnTo>
                      <a:pt x="3" y="1"/>
                    </a:lnTo>
                    <a:lnTo>
                      <a:pt x="2" y="0"/>
                    </a:lnTo>
                    <a:lnTo>
                      <a:pt x="1" y="0"/>
                    </a:lnTo>
                    <a:lnTo>
                      <a:pt x="0" y="0"/>
                    </a:lnTo>
                    <a:lnTo>
                      <a:pt x="0" y="1"/>
                    </a:lnTo>
                    <a:lnTo>
                      <a:pt x="3" y="4"/>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0" name="Freeform 72"/>
              <p:cNvSpPr>
                <a:spLocks/>
              </p:cNvSpPr>
              <p:nvPr/>
            </p:nvSpPr>
            <p:spPr bwMode="auto">
              <a:xfrm>
                <a:off x="4635" y="2978"/>
                <a:ext cx="62" cy="44"/>
              </a:xfrm>
              <a:custGeom>
                <a:avLst/>
                <a:gdLst>
                  <a:gd name="T0" fmla="*/ 60 w 62"/>
                  <a:gd name="T1" fmla="*/ 0 h 44"/>
                  <a:gd name="T2" fmla="*/ 50 w 62"/>
                  <a:gd name="T3" fmla="*/ 5 h 44"/>
                  <a:gd name="T4" fmla="*/ 42 w 62"/>
                  <a:gd name="T5" fmla="*/ 8 h 44"/>
                  <a:gd name="T6" fmla="*/ 34 w 62"/>
                  <a:gd name="T7" fmla="*/ 13 h 44"/>
                  <a:gd name="T8" fmla="*/ 28 w 62"/>
                  <a:gd name="T9" fmla="*/ 16 h 44"/>
                  <a:gd name="T10" fmla="*/ 22 w 62"/>
                  <a:gd name="T11" fmla="*/ 20 h 44"/>
                  <a:gd name="T12" fmla="*/ 17 w 62"/>
                  <a:gd name="T13" fmla="*/ 23 h 44"/>
                  <a:gd name="T14" fmla="*/ 13 w 62"/>
                  <a:gd name="T15" fmla="*/ 26 h 44"/>
                  <a:gd name="T16" fmla="*/ 10 w 62"/>
                  <a:gd name="T17" fmla="*/ 29 h 44"/>
                  <a:gd name="T18" fmla="*/ 8 w 62"/>
                  <a:gd name="T19" fmla="*/ 30 h 44"/>
                  <a:gd name="T20" fmla="*/ 6 w 62"/>
                  <a:gd name="T21" fmla="*/ 33 h 44"/>
                  <a:gd name="T22" fmla="*/ 5 w 62"/>
                  <a:gd name="T23" fmla="*/ 35 h 44"/>
                  <a:gd name="T24" fmla="*/ 3 w 62"/>
                  <a:gd name="T25" fmla="*/ 37 h 44"/>
                  <a:gd name="T26" fmla="*/ 3 w 62"/>
                  <a:gd name="T27" fmla="*/ 38 h 44"/>
                  <a:gd name="T28" fmla="*/ 1 w 62"/>
                  <a:gd name="T29" fmla="*/ 39 h 44"/>
                  <a:gd name="T30" fmla="*/ 0 w 62"/>
                  <a:gd name="T31" fmla="*/ 41 h 44"/>
                  <a:gd name="T32" fmla="*/ 5 w 62"/>
                  <a:gd name="T33" fmla="*/ 43 h 44"/>
                  <a:gd name="T34" fmla="*/ 5 w 62"/>
                  <a:gd name="T35" fmla="*/ 42 h 44"/>
                  <a:gd name="T36" fmla="*/ 6 w 62"/>
                  <a:gd name="T37" fmla="*/ 41 h 44"/>
                  <a:gd name="T38" fmla="*/ 6 w 62"/>
                  <a:gd name="T39" fmla="*/ 39 h 44"/>
                  <a:gd name="T40" fmla="*/ 8 w 62"/>
                  <a:gd name="T41" fmla="*/ 38 h 44"/>
                  <a:gd name="T42" fmla="*/ 9 w 62"/>
                  <a:gd name="T43" fmla="*/ 37 h 44"/>
                  <a:gd name="T44" fmla="*/ 9 w 62"/>
                  <a:gd name="T45" fmla="*/ 35 h 44"/>
                  <a:gd name="T46" fmla="*/ 10 w 62"/>
                  <a:gd name="T47" fmla="*/ 33 h 44"/>
                  <a:gd name="T48" fmla="*/ 14 w 62"/>
                  <a:gd name="T49" fmla="*/ 30 h 44"/>
                  <a:gd name="T50" fmla="*/ 17 w 62"/>
                  <a:gd name="T51" fmla="*/ 29 h 44"/>
                  <a:gd name="T52" fmla="*/ 20 w 62"/>
                  <a:gd name="T53" fmla="*/ 26 h 44"/>
                  <a:gd name="T54" fmla="*/ 25 w 62"/>
                  <a:gd name="T55" fmla="*/ 23 h 44"/>
                  <a:gd name="T56" fmla="*/ 31 w 62"/>
                  <a:gd name="T57" fmla="*/ 20 h 44"/>
                  <a:gd name="T58" fmla="*/ 37 w 62"/>
                  <a:gd name="T59" fmla="*/ 16 h 44"/>
                  <a:gd name="T60" fmla="*/ 44 w 62"/>
                  <a:gd name="T61" fmla="*/ 12 h 44"/>
                  <a:gd name="T62" fmla="*/ 52 w 62"/>
                  <a:gd name="T63" fmla="*/ 7 h 44"/>
                  <a:gd name="T64" fmla="*/ 61 w 62"/>
                  <a:gd name="T65" fmla="*/ 4 h 44"/>
                  <a:gd name="T66" fmla="*/ 60 w 62"/>
                  <a:gd name="T6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 h="44">
                    <a:moveTo>
                      <a:pt x="60" y="0"/>
                    </a:moveTo>
                    <a:lnTo>
                      <a:pt x="50" y="5"/>
                    </a:lnTo>
                    <a:lnTo>
                      <a:pt x="42" y="8"/>
                    </a:lnTo>
                    <a:lnTo>
                      <a:pt x="34" y="13"/>
                    </a:lnTo>
                    <a:lnTo>
                      <a:pt x="28" y="16"/>
                    </a:lnTo>
                    <a:lnTo>
                      <a:pt x="22" y="20"/>
                    </a:lnTo>
                    <a:lnTo>
                      <a:pt x="17" y="23"/>
                    </a:lnTo>
                    <a:lnTo>
                      <a:pt x="13" y="26"/>
                    </a:lnTo>
                    <a:lnTo>
                      <a:pt x="10" y="29"/>
                    </a:lnTo>
                    <a:lnTo>
                      <a:pt x="8" y="30"/>
                    </a:lnTo>
                    <a:lnTo>
                      <a:pt x="6" y="33"/>
                    </a:lnTo>
                    <a:lnTo>
                      <a:pt x="5" y="35"/>
                    </a:lnTo>
                    <a:lnTo>
                      <a:pt x="3" y="37"/>
                    </a:lnTo>
                    <a:lnTo>
                      <a:pt x="3" y="38"/>
                    </a:lnTo>
                    <a:lnTo>
                      <a:pt x="1" y="39"/>
                    </a:lnTo>
                    <a:lnTo>
                      <a:pt x="0" y="41"/>
                    </a:lnTo>
                    <a:lnTo>
                      <a:pt x="5" y="43"/>
                    </a:lnTo>
                    <a:lnTo>
                      <a:pt x="5" y="42"/>
                    </a:lnTo>
                    <a:lnTo>
                      <a:pt x="6" y="41"/>
                    </a:lnTo>
                    <a:lnTo>
                      <a:pt x="6" y="39"/>
                    </a:lnTo>
                    <a:lnTo>
                      <a:pt x="8" y="38"/>
                    </a:lnTo>
                    <a:lnTo>
                      <a:pt x="9" y="37"/>
                    </a:lnTo>
                    <a:lnTo>
                      <a:pt x="9" y="35"/>
                    </a:lnTo>
                    <a:lnTo>
                      <a:pt x="10" y="33"/>
                    </a:lnTo>
                    <a:lnTo>
                      <a:pt x="14" y="30"/>
                    </a:lnTo>
                    <a:lnTo>
                      <a:pt x="17" y="29"/>
                    </a:lnTo>
                    <a:lnTo>
                      <a:pt x="20" y="26"/>
                    </a:lnTo>
                    <a:lnTo>
                      <a:pt x="25" y="23"/>
                    </a:lnTo>
                    <a:lnTo>
                      <a:pt x="31" y="20"/>
                    </a:lnTo>
                    <a:lnTo>
                      <a:pt x="37" y="16"/>
                    </a:lnTo>
                    <a:lnTo>
                      <a:pt x="44" y="12"/>
                    </a:lnTo>
                    <a:lnTo>
                      <a:pt x="52" y="7"/>
                    </a:lnTo>
                    <a:lnTo>
                      <a:pt x="61" y="4"/>
                    </a:lnTo>
                    <a:lnTo>
                      <a:pt x="60" y="0"/>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1" name="Freeform 73"/>
              <p:cNvSpPr>
                <a:spLocks/>
              </p:cNvSpPr>
              <p:nvPr/>
            </p:nvSpPr>
            <p:spPr bwMode="auto">
              <a:xfrm>
                <a:off x="4703" y="2958"/>
                <a:ext cx="132" cy="17"/>
              </a:xfrm>
              <a:custGeom>
                <a:avLst/>
                <a:gdLst>
                  <a:gd name="T0" fmla="*/ 131 w 132"/>
                  <a:gd name="T1" fmla="*/ 2 h 17"/>
                  <a:gd name="T2" fmla="*/ 131 w 132"/>
                  <a:gd name="T3" fmla="*/ 2 h 17"/>
                  <a:gd name="T4" fmla="*/ 130 w 132"/>
                  <a:gd name="T5" fmla="*/ 2 h 17"/>
                  <a:gd name="T6" fmla="*/ 128 w 132"/>
                  <a:gd name="T7" fmla="*/ 2 h 17"/>
                  <a:gd name="T8" fmla="*/ 127 w 132"/>
                  <a:gd name="T9" fmla="*/ 2 h 17"/>
                  <a:gd name="T10" fmla="*/ 124 w 132"/>
                  <a:gd name="T11" fmla="*/ 1 h 17"/>
                  <a:gd name="T12" fmla="*/ 123 w 132"/>
                  <a:gd name="T13" fmla="*/ 1 h 17"/>
                  <a:gd name="T14" fmla="*/ 119 w 132"/>
                  <a:gd name="T15" fmla="*/ 1 h 17"/>
                  <a:gd name="T16" fmla="*/ 117 w 132"/>
                  <a:gd name="T17" fmla="*/ 1 h 17"/>
                  <a:gd name="T18" fmla="*/ 113 w 132"/>
                  <a:gd name="T19" fmla="*/ 1 h 17"/>
                  <a:gd name="T20" fmla="*/ 109 w 132"/>
                  <a:gd name="T21" fmla="*/ 1 h 17"/>
                  <a:gd name="T22" fmla="*/ 105 w 132"/>
                  <a:gd name="T23" fmla="*/ 1 h 17"/>
                  <a:gd name="T24" fmla="*/ 102 w 132"/>
                  <a:gd name="T25" fmla="*/ 0 h 17"/>
                  <a:gd name="T26" fmla="*/ 98 w 132"/>
                  <a:gd name="T27" fmla="*/ 0 h 17"/>
                  <a:gd name="T28" fmla="*/ 93 w 132"/>
                  <a:gd name="T29" fmla="*/ 0 h 17"/>
                  <a:gd name="T30" fmla="*/ 89 w 132"/>
                  <a:gd name="T31" fmla="*/ 1 h 17"/>
                  <a:gd name="T32" fmla="*/ 83 w 132"/>
                  <a:gd name="T33" fmla="*/ 1 h 17"/>
                  <a:gd name="T34" fmla="*/ 78 w 132"/>
                  <a:gd name="T35" fmla="*/ 1 h 17"/>
                  <a:gd name="T36" fmla="*/ 74 w 132"/>
                  <a:gd name="T37" fmla="*/ 1 h 17"/>
                  <a:gd name="T38" fmla="*/ 68 w 132"/>
                  <a:gd name="T39" fmla="*/ 1 h 17"/>
                  <a:gd name="T40" fmla="*/ 63 w 132"/>
                  <a:gd name="T41" fmla="*/ 2 h 17"/>
                  <a:gd name="T42" fmla="*/ 57 w 132"/>
                  <a:gd name="T43" fmla="*/ 2 h 17"/>
                  <a:gd name="T44" fmla="*/ 52 w 132"/>
                  <a:gd name="T45" fmla="*/ 3 h 17"/>
                  <a:gd name="T46" fmla="*/ 46 w 132"/>
                  <a:gd name="T47" fmla="*/ 3 h 17"/>
                  <a:gd name="T48" fmla="*/ 40 w 132"/>
                  <a:gd name="T49" fmla="*/ 4 h 17"/>
                  <a:gd name="T50" fmla="*/ 35 w 132"/>
                  <a:gd name="T51" fmla="*/ 6 h 17"/>
                  <a:gd name="T52" fmla="*/ 29 w 132"/>
                  <a:gd name="T53" fmla="*/ 7 h 17"/>
                  <a:gd name="T54" fmla="*/ 23 w 132"/>
                  <a:gd name="T55" fmla="*/ 8 h 17"/>
                  <a:gd name="T56" fmla="*/ 16 w 132"/>
                  <a:gd name="T57" fmla="*/ 8 h 17"/>
                  <a:gd name="T58" fmla="*/ 12 w 132"/>
                  <a:gd name="T59" fmla="*/ 10 h 17"/>
                  <a:gd name="T60" fmla="*/ 5 w 132"/>
                  <a:gd name="T61" fmla="*/ 11 h 17"/>
                  <a:gd name="T62" fmla="*/ 0 w 132"/>
                  <a:gd name="T63" fmla="*/ 13 h 17"/>
                  <a:gd name="T64" fmla="*/ 1 w 132"/>
                  <a:gd name="T65" fmla="*/ 16 h 17"/>
                  <a:gd name="T66" fmla="*/ 8 w 132"/>
                  <a:gd name="T67" fmla="*/ 14 h 17"/>
                  <a:gd name="T68" fmla="*/ 14 w 132"/>
                  <a:gd name="T69" fmla="*/ 13 h 17"/>
                  <a:gd name="T70" fmla="*/ 19 w 132"/>
                  <a:gd name="T71" fmla="*/ 11 h 17"/>
                  <a:gd name="T72" fmla="*/ 25 w 132"/>
                  <a:gd name="T73" fmla="*/ 11 h 17"/>
                  <a:gd name="T74" fmla="*/ 30 w 132"/>
                  <a:gd name="T75" fmla="*/ 9 h 17"/>
                  <a:gd name="T76" fmla="*/ 37 w 132"/>
                  <a:gd name="T77" fmla="*/ 8 h 17"/>
                  <a:gd name="T78" fmla="*/ 42 w 132"/>
                  <a:gd name="T79" fmla="*/ 8 h 17"/>
                  <a:gd name="T80" fmla="*/ 46 w 132"/>
                  <a:gd name="T81" fmla="*/ 7 h 17"/>
                  <a:gd name="T82" fmla="*/ 53 w 132"/>
                  <a:gd name="T83" fmla="*/ 7 h 17"/>
                  <a:gd name="T84" fmla="*/ 59 w 132"/>
                  <a:gd name="T85" fmla="*/ 6 h 17"/>
                  <a:gd name="T86" fmla="*/ 63 w 132"/>
                  <a:gd name="T87" fmla="*/ 5 h 17"/>
                  <a:gd name="T88" fmla="*/ 68 w 132"/>
                  <a:gd name="T89" fmla="*/ 4 h 17"/>
                  <a:gd name="T90" fmla="*/ 74 w 132"/>
                  <a:gd name="T91" fmla="*/ 4 h 17"/>
                  <a:gd name="T92" fmla="*/ 78 w 132"/>
                  <a:gd name="T93" fmla="*/ 4 h 17"/>
                  <a:gd name="T94" fmla="*/ 83 w 132"/>
                  <a:gd name="T95" fmla="*/ 4 h 17"/>
                  <a:gd name="T96" fmla="*/ 89 w 132"/>
                  <a:gd name="T97" fmla="*/ 4 h 17"/>
                  <a:gd name="T98" fmla="*/ 93 w 132"/>
                  <a:gd name="T99" fmla="*/ 3 h 17"/>
                  <a:gd name="T100" fmla="*/ 98 w 132"/>
                  <a:gd name="T101" fmla="*/ 3 h 17"/>
                  <a:gd name="T102" fmla="*/ 102 w 132"/>
                  <a:gd name="T103" fmla="*/ 3 h 17"/>
                  <a:gd name="T104" fmla="*/ 105 w 132"/>
                  <a:gd name="T105" fmla="*/ 4 h 17"/>
                  <a:gd name="T106" fmla="*/ 109 w 132"/>
                  <a:gd name="T107" fmla="*/ 4 h 17"/>
                  <a:gd name="T108" fmla="*/ 113 w 132"/>
                  <a:gd name="T109" fmla="*/ 4 h 17"/>
                  <a:gd name="T110" fmla="*/ 116 w 132"/>
                  <a:gd name="T111" fmla="*/ 4 h 17"/>
                  <a:gd name="T112" fmla="*/ 119 w 132"/>
                  <a:gd name="T113" fmla="*/ 4 h 17"/>
                  <a:gd name="T114" fmla="*/ 121 w 132"/>
                  <a:gd name="T115" fmla="*/ 4 h 17"/>
                  <a:gd name="T116" fmla="*/ 124 w 132"/>
                  <a:gd name="T117" fmla="*/ 4 h 17"/>
                  <a:gd name="T118" fmla="*/ 126 w 132"/>
                  <a:gd name="T119" fmla="*/ 4 h 17"/>
                  <a:gd name="T120" fmla="*/ 128 w 132"/>
                  <a:gd name="T121" fmla="*/ 5 h 17"/>
                  <a:gd name="T122" fmla="*/ 130 w 132"/>
                  <a:gd name="T123" fmla="*/ 5 h 17"/>
                  <a:gd name="T124" fmla="*/ 131 w 132"/>
                  <a:gd name="T1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7">
                    <a:moveTo>
                      <a:pt x="131" y="2"/>
                    </a:moveTo>
                    <a:lnTo>
                      <a:pt x="131" y="2"/>
                    </a:lnTo>
                    <a:lnTo>
                      <a:pt x="130" y="2"/>
                    </a:lnTo>
                    <a:lnTo>
                      <a:pt x="128" y="2"/>
                    </a:lnTo>
                    <a:lnTo>
                      <a:pt x="127" y="2"/>
                    </a:lnTo>
                    <a:lnTo>
                      <a:pt x="124" y="1"/>
                    </a:lnTo>
                    <a:lnTo>
                      <a:pt x="123" y="1"/>
                    </a:lnTo>
                    <a:lnTo>
                      <a:pt x="119" y="1"/>
                    </a:lnTo>
                    <a:lnTo>
                      <a:pt x="117" y="1"/>
                    </a:lnTo>
                    <a:lnTo>
                      <a:pt x="113" y="1"/>
                    </a:lnTo>
                    <a:lnTo>
                      <a:pt x="109" y="1"/>
                    </a:lnTo>
                    <a:lnTo>
                      <a:pt x="105" y="1"/>
                    </a:lnTo>
                    <a:lnTo>
                      <a:pt x="102" y="0"/>
                    </a:lnTo>
                    <a:lnTo>
                      <a:pt x="98" y="0"/>
                    </a:lnTo>
                    <a:lnTo>
                      <a:pt x="93" y="0"/>
                    </a:lnTo>
                    <a:lnTo>
                      <a:pt x="89" y="1"/>
                    </a:lnTo>
                    <a:lnTo>
                      <a:pt x="83" y="1"/>
                    </a:lnTo>
                    <a:lnTo>
                      <a:pt x="78" y="1"/>
                    </a:lnTo>
                    <a:lnTo>
                      <a:pt x="74" y="1"/>
                    </a:lnTo>
                    <a:lnTo>
                      <a:pt x="68" y="1"/>
                    </a:lnTo>
                    <a:lnTo>
                      <a:pt x="63" y="2"/>
                    </a:lnTo>
                    <a:lnTo>
                      <a:pt x="57" y="2"/>
                    </a:lnTo>
                    <a:lnTo>
                      <a:pt x="52" y="3"/>
                    </a:lnTo>
                    <a:lnTo>
                      <a:pt x="46" y="3"/>
                    </a:lnTo>
                    <a:lnTo>
                      <a:pt x="40" y="4"/>
                    </a:lnTo>
                    <a:lnTo>
                      <a:pt x="35" y="6"/>
                    </a:lnTo>
                    <a:lnTo>
                      <a:pt x="29" y="7"/>
                    </a:lnTo>
                    <a:lnTo>
                      <a:pt x="23" y="8"/>
                    </a:lnTo>
                    <a:lnTo>
                      <a:pt x="16" y="8"/>
                    </a:lnTo>
                    <a:lnTo>
                      <a:pt x="12" y="10"/>
                    </a:lnTo>
                    <a:lnTo>
                      <a:pt x="5" y="11"/>
                    </a:lnTo>
                    <a:lnTo>
                      <a:pt x="0" y="13"/>
                    </a:lnTo>
                    <a:lnTo>
                      <a:pt x="1" y="16"/>
                    </a:lnTo>
                    <a:lnTo>
                      <a:pt x="8" y="14"/>
                    </a:lnTo>
                    <a:lnTo>
                      <a:pt x="14" y="13"/>
                    </a:lnTo>
                    <a:lnTo>
                      <a:pt x="19" y="11"/>
                    </a:lnTo>
                    <a:lnTo>
                      <a:pt x="25" y="11"/>
                    </a:lnTo>
                    <a:lnTo>
                      <a:pt x="30" y="9"/>
                    </a:lnTo>
                    <a:lnTo>
                      <a:pt x="37" y="8"/>
                    </a:lnTo>
                    <a:lnTo>
                      <a:pt x="42" y="8"/>
                    </a:lnTo>
                    <a:lnTo>
                      <a:pt x="46" y="7"/>
                    </a:lnTo>
                    <a:lnTo>
                      <a:pt x="53" y="7"/>
                    </a:lnTo>
                    <a:lnTo>
                      <a:pt x="59" y="6"/>
                    </a:lnTo>
                    <a:lnTo>
                      <a:pt x="63" y="5"/>
                    </a:lnTo>
                    <a:lnTo>
                      <a:pt x="68" y="4"/>
                    </a:lnTo>
                    <a:lnTo>
                      <a:pt x="74" y="4"/>
                    </a:lnTo>
                    <a:lnTo>
                      <a:pt x="78" y="4"/>
                    </a:lnTo>
                    <a:lnTo>
                      <a:pt x="83" y="4"/>
                    </a:lnTo>
                    <a:lnTo>
                      <a:pt x="89" y="4"/>
                    </a:lnTo>
                    <a:lnTo>
                      <a:pt x="93" y="3"/>
                    </a:lnTo>
                    <a:lnTo>
                      <a:pt x="98" y="3"/>
                    </a:lnTo>
                    <a:lnTo>
                      <a:pt x="102" y="3"/>
                    </a:lnTo>
                    <a:lnTo>
                      <a:pt x="105" y="4"/>
                    </a:lnTo>
                    <a:lnTo>
                      <a:pt x="109" y="4"/>
                    </a:lnTo>
                    <a:lnTo>
                      <a:pt x="113" y="4"/>
                    </a:lnTo>
                    <a:lnTo>
                      <a:pt x="116" y="4"/>
                    </a:lnTo>
                    <a:lnTo>
                      <a:pt x="119" y="4"/>
                    </a:lnTo>
                    <a:lnTo>
                      <a:pt x="121" y="4"/>
                    </a:lnTo>
                    <a:lnTo>
                      <a:pt x="124" y="4"/>
                    </a:lnTo>
                    <a:lnTo>
                      <a:pt x="126" y="4"/>
                    </a:lnTo>
                    <a:lnTo>
                      <a:pt x="128" y="5"/>
                    </a:lnTo>
                    <a:lnTo>
                      <a:pt x="130" y="5"/>
                    </a:lnTo>
                    <a:lnTo>
                      <a:pt x="131" y="2"/>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2" name="Freeform 74"/>
              <p:cNvSpPr>
                <a:spLocks/>
              </p:cNvSpPr>
              <p:nvPr/>
            </p:nvSpPr>
            <p:spPr bwMode="auto">
              <a:xfrm>
                <a:off x="4699" y="2975"/>
                <a:ext cx="5" cy="4"/>
              </a:xfrm>
              <a:custGeom>
                <a:avLst/>
                <a:gdLst>
                  <a:gd name="T0" fmla="*/ 4 w 5"/>
                  <a:gd name="T1" fmla="*/ 0 h 4"/>
                  <a:gd name="T2" fmla="*/ 1 w 5"/>
                  <a:gd name="T3" fmla="*/ 1 h 4"/>
                  <a:gd name="T4" fmla="*/ 0 w 5"/>
                  <a:gd name="T5" fmla="*/ 1 h 4"/>
                  <a:gd name="T6" fmla="*/ 0 w 5"/>
                  <a:gd name="T7" fmla="*/ 3 h 4"/>
                  <a:gd name="T8" fmla="*/ 3 w 5"/>
                  <a:gd name="T9" fmla="*/ 3 h 4"/>
                  <a:gd name="T10" fmla="*/ 4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4" y="0"/>
                    </a:moveTo>
                    <a:lnTo>
                      <a:pt x="1" y="1"/>
                    </a:lnTo>
                    <a:lnTo>
                      <a:pt x="0" y="1"/>
                    </a:lnTo>
                    <a:lnTo>
                      <a:pt x="0" y="3"/>
                    </a:lnTo>
                    <a:lnTo>
                      <a:pt x="3" y="3"/>
                    </a:lnTo>
                    <a:lnTo>
                      <a:pt x="4" y="0"/>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3" name="Freeform 75"/>
              <p:cNvSpPr>
                <a:spLocks/>
              </p:cNvSpPr>
              <p:nvPr/>
            </p:nvSpPr>
            <p:spPr bwMode="auto">
              <a:xfrm>
                <a:off x="4634" y="3023"/>
                <a:ext cx="5" cy="7"/>
              </a:xfrm>
              <a:custGeom>
                <a:avLst/>
                <a:gdLst>
                  <a:gd name="T0" fmla="*/ 4 w 5"/>
                  <a:gd name="T1" fmla="*/ 6 h 7"/>
                  <a:gd name="T2" fmla="*/ 4 w 5"/>
                  <a:gd name="T3" fmla="*/ 3 h 7"/>
                  <a:gd name="T4" fmla="*/ 4 w 5"/>
                  <a:gd name="T5" fmla="*/ 0 h 7"/>
                  <a:gd name="T6" fmla="*/ 3 w 5"/>
                  <a:gd name="T7" fmla="*/ 0 h 7"/>
                  <a:gd name="T8" fmla="*/ 1 w 5"/>
                  <a:gd name="T9" fmla="*/ 0 h 7"/>
                  <a:gd name="T10" fmla="*/ 0 w 5"/>
                  <a:gd name="T11" fmla="*/ 0 h 7"/>
                  <a:gd name="T12" fmla="*/ 4 w 5"/>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6"/>
                    </a:moveTo>
                    <a:lnTo>
                      <a:pt x="4" y="3"/>
                    </a:lnTo>
                    <a:lnTo>
                      <a:pt x="4" y="0"/>
                    </a:lnTo>
                    <a:lnTo>
                      <a:pt x="3" y="0"/>
                    </a:lnTo>
                    <a:lnTo>
                      <a:pt x="1" y="0"/>
                    </a:lnTo>
                    <a:lnTo>
                      <a:pt x="0" y="0"/>
                    </a:lnTo>
                    <a:lnTo>
                      <a:pt x="4" y="6"/>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4" name="Freeform 76"/>
              <p:cNvSpPr>
                <a:spLocks/>
              </p:cNvSpPr>
              <p:nvPr/>
            </p:nvSpPr>
            <p:spPr bwMode="auto">
              <a:xfrm>
                <a:off x="4638" y="2979"/>
                <a:ext cx="64" cy="45"/>
              </a:xfrm>
              <a:custGeom>
                <a:avLst/>
                <a:gdLst>
                  <a:gd name="T0" fmla="*/ 59 w 64"/>
                  <a:gd name="T1" fmla="*/ 0 h 45"/>
                  <a:gd name="T2" fmla="*/ 50 w 64"/>
                  <a:gd name="T3" fmla="*/ 5 h 45"/>
                  <a:gd name="T4" fmla="*/ 41 w 64"/>
                  <a:gd name="T5" fmla="*/ 10 h 45"/>
                  <a:gd name="T6" fmla="*/ 33 w 64"/>
                  <a:gd name="T7" fmla="*/ 12 h 45"/>
                  <a:gd name="T8" fmla="*/ 28 w 64"/>
                  <a:gd name="T9" fmla="*/ 16 h 45"/>
                  <a:gd name="T10" fmla="*/ 22 w 64"/>
                  <a:gd name="T11" fmla="*/ 20 h 45"/>
                  <a:gd name="T12" fmla="*/ 18 w 64"/>
                  <a:gd name="T13" fmla="*/ 23 h 45"/>
                  <a:gd name="T14" fmla="*/ 13 w 64"/>
                  <a:gd name="T15" fmla="*/ 27 h 45"/>
                  <a:gd name="T16" fmla="*/ 10 w 64"/>
                  <a:gd name="T17" fmla="*/ 28 h 45"/>
                  <a:gd name="T18" fmla="*/ 8 w 64"/>
                  <a:gd name="T19" fmla="*/ 32 h 45"/>
                  <a:gd name="T20" fmla="*/ 5 w 64"/>
                  <a:gd name="T21" fmla="*/ 34 h 45"/>
                  <a:gd name="T22" fmla="*/ 4 w 64"/>
                  <a:gd name="T23" fmla="*/ 35 h 45"/>
                  <a:gd name="T24" fmla="*/ 3 w 64"/>
                  <a:gd name="T25" fmla="*/ 38 h 45"/>
                  <a:gd name="T26" fmla="*/ 1 w 64"/>
                  <a:gd name="T27" fmla="*/ 40 h 45"/>
                  <a:gd name="T28" fmla="*/ 1 w 64"/>
                  <a:gd name="T29" fmla="*/ 42 h 45"/>
                  <a:gd name="T30" fmla="*/ 0 w 64"/>
                  <a:gd name="T31" fmla="*/ 42 h 45"/>
                  <a:gd name="T32" fmla="*/ 4 w 64"/>
                  <a:gd name="T33" fmla="*/ 44 h 45"/>
                  <a:gd name="T34" fmla="*/ 5 w 64"/>
                  <a:gd name="T35" fmla="*/ 44 h 45"/>
                  <a:gd name="T36" fmla="*/ 6 w 64"/>
                  <a:gd name="T37" fmla="*/ 42 h 45"/>
                  <a:gd name="T38" fmla="*/ 6 w 64"/>
                  <a:gd name="T39" fmla="*/ 40 h 45"/>
                  <a:gd name="T40" fmla="*/ 8 w 64"/>
                  <a:gd name="T41" fmla="*/ 39 h 45"/>
                  <a:gd name="T42" fmla="*/ 8 w 64"/>
                  <a:gd name="T43" fmla="*/ 38 h 45"/>
                  <a:gd name="T44" fmla="*/ 10 w 64"/>
                  <a:gd name="T45" fmla="*/ 35 h 45"/>
                  <a:gd name="T46" fmla="*/ 12 w 64"/>
                  <a:gd name="T47" fmla="*/ 34 h 45"/>
                  <a:gd name="T48" fmla="*/ 14 w 64"/>
                  <a:gd name="T49" fmla="*/ 32 h 45"/>
                  <a:gd name="T50" fmla="*/ 18 w 64"/>
                  <a:gd name="T51" fmla="*/ 28 h 45"/>
                  <a:gd name="T52" fmla="*/ 21 w 64"/>
                  <a:gd name="T53" fmla="*/ 27 h 45"/>
                  <a:gd name="T54" fmla="*/ 26 w 64"/>
                  <a:gd name="T55" fmla="*/ 23 h 45"/>
                  <a:gd name="T56" fmla="*/ 31 w 64"/>
                  <a:gd name="T57" fmla="*/ 20 h 45"/>
                  <a:gd name="T58" fmla="*/ 37 w 64"/>
                  <a:gd name="T59" fmla="*/ 16 h 45"/>
                  <a:gd name="T60" fmla="*/ 45 w 64"/>
                  <a:gd name="T61" fmla="*/ 12 h 45"/>
                  <a:gd name="T62" fmla="*/ 54 w 64"/>
                  <a:gd name="T63" fmla="*/ 9 h 45"/>
                  <a:gd name="T64" fmla="*/ 63 w 64"/>
                  <a:gd name="T65" fmla="*/ 4 h 45"/>
                  <a:gd name="T66" fmla="*/ 59 w 64"/>
                  <a:gd name="T6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45">
                    <a:moveTo>
                      <a:pt x="59" y="0"/>
                    </a:moveTo>
                    <a:lnTo>
                      <a:pt x="50" y="5"/>
                    </a:lnTo>
                    <a:lnTo>
                      <a:pt x="41" y="10"/>
                    </a:lnTo>
                    <a:lnTo>
                      <a:pt x="33" y="12"/>
                    </a:lnTo>
                    <a:lnTo>
                      <a:pt x="28" y="16"/>
                    </a:lnTo>
                    <a:lnTo>
                      <a:pt x="22" y="20"/>
                    </a:lnTo>
                    <a:lnTo>
                      <a:pt x="18" y="23"/>
                    </a:lnTo>
                    <a:lnTo>
                      <a:pt x="13" y="27"/>
                    </a:lnTo>
                    <a:lnTo>
                      <a:pt x="10" y="28"/>
                    </a:lnTo>
                    <a:lnTo>
                      <a:pt x="8" y="32"/>
                    </a:lnTo>
                    <a:lnTo>
                      <a:pt x="5" y="34"/>
                    </a:lnTo>
                    <a:lnTo>
                      <a:pt x="4" y="35"/>
                    </a:lnTo>
                    <a:lnTo>
                      <a:pt x="3" y="38"/>
                    </a:lnTo>
                    <a:lnTo>
                      <a:pt x="1" y="40"/>
                    </a:lnTo>
                    <a:lnTo>
                      <a:pt x="1" y="42"/>
                    </a:lnTo>
                    <a:lnTo>
                      <a:pt x="0" y="42"/>
                    </a:lnTo>
                    <a:lnTo>
                      <a:pt x="4" y="44"/>
                    </a:lnTo>
                    <a:lnTo>
                      <a:pt x="5" y="44"/>
                    </a:lnTo>
                    <a:lnTo>
                      <a:pt x="6" y="42"/>
                    </a:lnTo>
                    <a:lnTo>
                      <a:pt x="6" y="40"/>
                    </a:lnTo>
                    <a:lnTo>
                      <a:pt x="8" y="39"/>
                    </a:lnTo>
                    <a:lnTo>
                      <a:pt x="8" y="38"/>
                    </a:lnTo>
                    <a:lnTo>
                      <a:pt x="10" y="35"/>
                    </a:lnTo>
                    <a:lnTo>
                      <a:pt x="12" y="34"/>
                    </a:lnTo>
                    <a:lnTo>
                      <a:pt x="14" y="32"/>
                    </a:lnTo>
                    <a:lnTo>
                      <a:pt x="18" y="28"/>
                    </a:lnTo>
                    <a:lnTo>
                      <a:pt x="21" y="27"/>
                    </a:lnTo>
                    <a:lnTo>
                      <a:pt x="26" y="23"/>
                    </a:lnTo>
                    <a:lnTo>
                      <a:pt x="31" y="20"/>
                    </a:lnTo>
                    <a:lnTo>
                      <a:pt x="37" y="16"/>
                    </a:lnTo>
                    <a:lnTo>
                      <a:pt x="45" y="12"/>
                    </a:lnTo>
                    <a:lnTo>
                      <a:pt x="54" y="9"/>
                    </a:lnTo>
                    <a:lnTo>
                      <a:pt x="63" y="4"/>
                    </a:lnTo>
                    <a:lnTo>
                      <a:pt x="59" y="0"/>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5" name="Freeform 77"/>
              <p:cNvSpPr>
                <a:spLocks/>
              </p:cNvSpPr>
              <p:nvPr/>
            </p:nvSpPr>
            <p:spPr bwMode="auto">
              <a:xfrm>
                <a:off x="4705" y="2959"/>
                <a:ext cx="136" cy="17"/>
              </a:xfrm>
              <a:custGeom>
                <a:avLst/>
                <a:gdLst>
                  <a:gd name="T0" fmla="*/ 134 w 136"/>
                  <a:gd name="T1" fmla="*/ 2 h 17"/>
                  <a:gd name="T2" fmla="*/ 131 w 136"/>
                  <a:gd name="T3" fmla="*/ 2 h 17"/>
                  <a:gd name="T4" fmla="*/ 128 w 136"/>
                  <a:gd name="T5" fmla="*/ 1 h 17"/>
                  <a:gd name="T6" fmla="*/ 123 w 136"/>
                  <a:gd name="T7" fmla="*/ 1 h 17"/>
                  <a:gd name="T8" fmla="*/ 116 w 136"/>
                  <a:gd name="T9" fmla="*/ 1 h 17"/>
                  <a:gd name="T10" fmla="*/ 107 w 136"/>
                  <a:gd name="T11" fmla="*/ 1 h 17"/>
                  <a:gd name="T12" fmla="*/ 99 w 136"/>
                  <a:gd name="T13" fmla="*/ 0 h 17"/>
                  <a:gd name="T14" fmla="*/ 91 w 136"/>
                  <a:gd name="T15" fmla="*/ 1 h 17"/>
                  <a:gd name="T16" fmla="*/ 80 w 136"/>
                  <a:gd name="T17" fmla="*/ 1 h 17"/>
                  <a:gd name="T18" fmla="*/ 70 w 136"/>
                  <a:gd name="T19" fmla="*/ 1 h 17"/>
                  <a:gd name="T20" fmla="*/ 59 w 136"/>
                  <a:gd name="T21" fmla="*/ 2 h 17"/>
                  <a:gd name="T22" fmla="*/ 48 w 136"/>
                  <a:gd name="T23" fmla="*/ 4 h 17"/>
                  <a:gd name="T24" fmla="*/ 37 w 136"/>
                  <a:gd name="T25" fmla="*/ 6 h 17"/>
                  <a:gd name="T26" fmla="*/ 23 w 136"/>
                  <a:gd name="T27" fmla="*/ 8 h 17"/>
                  <a:gd name="T28" fmla="*/ 14 w 136"/>
                  <a:gd name="T29" fmla="*/ 10 h 17"/>
                  <a:gd name="T30" fmla="*/ 0 w 136"/>
                  <a:gd name="T31" fmla="*/ 13 h 17"/>
                  <a:gd name="T32" fmla="*/ 10 w 136"/>
                  <a:gd name="T33" fmla="*/ 14 h 17"/>
                  <a:gd name="T34" fmla="*/ 21 w 136"/>
                  <a:gd name="T35" fmla="*/ 12 h 17"/>
                  <a:gd name="T36" fmla="*/ 32 w 136"/>
                  <a:gd name="T37" fmla="*/ 10 h 17"/>
                  <a:gd name="T38" fmla="*/ 44 w 136"/>
                  <a:gd name="T39" fmla="*/ 8 h 17"/>
                  <a:gd name="T40" fmla="*/ 54 w 136"/>
                  <a:gd name="T41" fmla="*/ 7 h 17"/>
                  <a:gd name="T42" fmla="*/ 66 w 136"/>
                  <a:gd name="T43" fmla="*/ 6 h 17"/>
                  <a:gd name="T44" fmla="*/ 76 w 136"/>
                  <a:gd name="T45" fmla="*/ 5 h 17"/>
                  <a:gd name="T46" fmla="*/ 85 w 136"/>
                  <a:gd name="T47" fmla="*/ 4 h 17"/>
                  <a:gd name="T48" fmla="*/ 95 w 136"/>
                  <a:gd name="T49" fmla="*/ 3 h 17"/>
                  <a:gd name="T50" fmla="*/ 103 w 136"/>
                  <a:gd name="T51" fmla="*/ 3 h 17"/>
                  <a:gd name="T52" fmla="*/ 112 w 136"/>
                  <a:gd name="T53" fmla="*/ 4 h 17"/>
                  <a:gd name="T54" fmla="*/ 118 w 136"/>
                  <a:gd name="T55" fmla="*/ 4 h 17"/>
                  <a:gd name="T56" fmla="*/ 124 w 136"/>
                  <a:gd name="T57" fmla="*/ 5 h 17"/>
                  <a:gd name="T58" fmla="*/ 128 w 136"/>
                  <a:gd name="T59" fmla="*/ 5 h 17"/>
                  <a:gd name="T60" fmla="*/ 131 w 136"/>
                  <a:gd name="T61" fmla="*/ 5 h 17"/>
                  <a:gd name="T62" fmla="*/ 134 w 136"/>
                  <a:gd name="T6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17">
                    <a:moveTo>
                      <a:pt x="135" y="2"/>
                    </a:moveTo>
                    <a:lnTo>
                      <a:pt x="134" y="2"/>
                    </a:lnTo>
                    <a:lnTo>
                      <a:pt x="132" y="2"/>
                    </a:lnTo>
                    <a:lnTo>
                      <a:pt x="131" y="2"/>
                    </a:lnTo>
                    <a:lnTo>
                      <a:pt x="129" y="1"/>
                    </a:lnTo>
                    <a:lnTo>
                      <a:pt x="128" y="1"/>
                    </a:lnTo>
                    <a:lnTo>
                      <a:pt x="124" y="1"/>
                    </a:lnTo>
                    <a:lnTo>
                      <a:pt x="123" y="1"/>
                    </a:lnTo>
                    <a:lnTo>
                      <a:pt x="118" y="1"/>
                    </a:lnTo>
                    <a:lnTo>
                      <a:pt x="116" y="1"/>
                    </a:lnTo>
                    <a:lnTo>
                      <a:pt x="112" y="1"/>
                    </a:lnTo>
                    <a:lnTo>
                      <a:pt x="107" y="1"/>
                    </a:lnTo>
                    <a:lnTo>
                      <a:pt x="103" y="0"/>
                    </a:lnTo>
                    <a:lnTo>
                      <a:pt x="99" y="0"/>
                    </a:lnTo>
                    <a:lnTo>
                      <a:pt x="95" y="0"/>
                    </a:lnTo>
                    <a:lnTo>
                      <a:pt x="91" y="1"/>
                    </a:lnTo>
                    <a:lnTo>
                      <a:pt x="85" y="1"/>
                    </a:lnTo>
                    <a:lnTo>
                      <a:pt x="80" y="1"/>
                    </a:lnTo>
                    <a:lnTo>
                      <a:pt x="76" y="1"/>
                    </a:lnTo>
                    <a:lnTo>
                      <a:pt x="70" y="1"/>
                    </a:lnTo>
                    <a:lnTo>
                      <a:pt x="65" y="2"/>
                    </a:lnTo>
                    <a:lnTo>
                      <a:pt x="59" y="2"/>
                    </a:lnTo>
                    <a:lnTo>
                      <a:pt x="54" y="3"/>
                    </a:lnTo>
                    <a:lnTo>
                      <a:pt x="48" y="4"/>
                    </a:lnTo>
                    <a:lnTo>
                      <a:pt x="43" y="5"/>
                    </a:lnTo>
                    <a:lnTo>
                      <a:pt x="37" y="6"/>
                    </a:lnTo>
                    <a:lnTo>
                      <a:pt x="30" y="7"/>
                    </a:lnTo>
                    <a:lnTo>
                      <a:pt x="23" y="8"/>
                    </a:lnTo>
                    <a:lnTo>
                      <a:pt x="19" y="8"/>
                    </a:lnTo>
                    <a:lnTo>
                      <a:pt x="14" y="10"/>
                    </a:lnTo>
                    <a:lnTo>
                      <a:pt x="7" y="12"/>
                    </a:lnTo>
                    <a:lnTo>
                      <a:pt x="0" y="13"/>
                    </a:lnTo>
                    <a:lnTo>
                      <a:pt x="4" y="16"/>
                    </a:lnTo>
                    <a:lnTo>
                      <a:pt x="10" y="14"/>
                    </a:lnTo>
                    <a:lnTo>
                      <a:pt x="15" y="12"/>
                    </a:lnTo>
                    <a:lnTo>
                      <a:pt x="21" y="12"/>
                    </a:lnTo>
                    <a:lnTo>
                      <a:pt x="26" y="10"/>
                    </a:lnTo>
                    <a:lnTo>
                      <a:pt x="32" y="10"/>
                    </a:lnTo>
                    <a:lnTo>
                      <a:pt x="37" y="8"/>
                    </a:lnTo>
                    <a:lnTo>
                      <a:pt x="44" y="8"/>
                    </a:lnTo>
                    <a:lnTo>
                      <a:pt x="48" y="8"/>
                    </a:lnTo>
                    <a:lnTo>
                      <a:pt x="54" y="7"/>
                    </a:lnTo>
                    <a:lnTo>
                      <a:pt x="61" y="6"/>
                    </a:lnTo>
                    <a:lnTo>
                      <a:pt x="66" y="6"/>
                    </a:lnTo>
                    <a:lnTo>
                      <a:pt x="70" y="5"/>
                    </a:lnTo>
                    <a:lnTo>
                      <a:pt x="76" y="5"/>
                    </a:lnTo>
                    <a:lnTo>
                      <a:pt x="81" y="4"/>
                    </a:lnTo>
                    <a:lnTo>
                      <a:pt x="85" y="4"/>
                    </a:lnTo>
                    <a:lnTo>
                      <a:pt x="91" y="3"/>
                    </a:lnTo>
                    <a:lnTo>
                      <a:pt x="95" y="3"/>
                    </a:lnTo>
                    <a:lnTo>
                      <a:pt x="99" y="3"/>
                    </a:lnTo>
                    <a:lnTo>
                      <a:pt x="103" y="3"/>
                    </a:lnTo>
                    <a:lnTo>
                      <a:pt x="107" y="3"/>
                    </a:lnTo>
                    <a:lnTo>
                      <a:pt x="112" y="4"/>
                    </a:lnTo>
                    <a:lnTo>
                      <a:pt x="116" y="4"/>
                    </a:lnTo>
                    <a:lnTo>
                      <a:pt x="118" y="4"/>
                    </a:lnTo>
                    <a:lnTo>
                      <a:pt x="123" y="4"/>
                    </a:lnTo>
                    <a:lnTo>
                      <a:pt x="124" y="5"/>
                    </a:lnTo>
                    <a:lnTo>
                      <a:pt x="127" y="5"/>
                    </a:lnTo>
                    <a:lnTo>
                      <a:pt x="128" y="5"/>
                    </a:lnTo>
                    <a:lnTo>
                      <a:pt x="129" y="5"/>
                    </a:lnTo>
                    <a:lnTo>
                      <a:pt x="131" y="5"/>
                    </a:lnTo>
                    <a:lnTo>
                      <a:pt x="132" y="5"/>
                    </a:lnTo>
                    <a:lnTo>
                      <a:pt x="134" y="6"/>
                    </a:lnTo>
                    <a:lnTo>
                      <a:pt x="135" y="2"/>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6" name="Freeform 78"/>
              <p:cNvSpPr>
                <a:spLocks/>
              </p:cNvSpPr>
              <p:nvPr/>
            </p:nvSpPr>
            <p:spPr bwMode="auto">
              <a:xfrm>
                <a:off x="4702" y="2977"/>
                <a:ext cx="8" cy="3"/>
              </a:xfrm>
              <a:custGeom>
                <a:avLst/>
                <a:gdLst>
                  <a:gd name="T0" fmla="*/ 7 w 8"/>
                  <a:gd name="T1" fmla="*/ 0 h 3"/>
                  <a:gd name="T2" fmla="*/ 0 w 8"/>
                  <a:gd name="T3" fmla="*/ 0 h 3"/>
                  <a:gd name="T4" fmla="*/ 0 w 8"/>
                  <a:gd name="T5" fmla="*/ 1 h 3"/>
                  <a:gd name="T6" fmla="*/ 0 w 8"/>
                  <a:gd name="T7" fmla="*/ 1 h 3"/>
                  <a:gd name="T8" fmla="*/ 7 w 8"/>
                  <a:gd name="T9" fmla="*/ 2 h 3"/>
                  <a:gd name="T10" fmla="*/ 7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7" y="0"/>
                    </a:moveTo>
                    <a:lnTo>
                      <a:pt x="0" y="0"/>
                    </a:lnTo>
                    <a:lnTo>
                      <a:pt x="0" y="1"/>
                    </a:lnTo>
                    <a:lnTo>
                      <a:pt x="0" y="1"/>
                    </a:lnTo>
                    <a:lnTo>
                      <a:pt x="7" y="2"/>
                    </a:lnTo>
                    <a:lnTo>
                      <a:pt x="7" y="0"/>
                    </a:lnTo>
                  </a:path>
                </a:pathLst>
              </a:custGeom>
              <a:solidFill>
                <a:srgbClr val="FFE1B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7" name="Freeform 79"/>
              <p:cNvSpPr>
                <a:spLocks/>
              </p:cNvSpPr>
              <p:nvPr/>
            </p:nvSpPr>
            <p:spPr bwMode="auto">
              <a:xfrm>
                <a:off x="4800" y="2950"/>
                <a:ext cx="71" cy="46"/>
              </a:xfrm>
              <a:custGeom>
                <a:avLst/>
                <a:gdLst>
                  <a:gd name="T0" fmla="*/ 70 w 71"/>
                  <a:gd name="T1" fmla="*/ 45 h 46"/>
                  <a:gd name="T2" fmla="*/ 69 w 71"/>
                  <a:gd name="T3" fmla="*/ 45 h 46"/>
                  <a:gd name="T4" fmla="*/ 67 w 71"/>
                  <a:gd name="T5" fmla="*/ 44 h 46"/>
                  <a:gd name="T6" fmla="*/ 64 w 71"/>
                  <a:gd name="T7" fmla="*/ 44 h 46"/>
                  <a:gd name="T8" fmla="*/ 60 w 71"/>
                  <a:gd name="T9" fmla="*/ 42 h 46"/>
                  <a:gd name="T10" fmla="*/ 57 w 71"/>
                  <a:gd name="T11" fmla="*/ 38 h 46"/>
                  <a:gd name="T12" fmla="*/ 51 w 71"/>
                  <a:gd name="T13" fmla="*/ 36 h 46"/>
                  <a:gd name="T14" fmla="*/ 46 w 71"/>
                  <a:gd name="T15" fmla="*/ 33 h 46"/>
                  <a:gd name="T16" fmla="*/ 40 w 71"/>
                  <a:gd name="T17" fmla="*/ 28 h 46"/>
                  <a:gd name="T18" fmla="*/ 34 w 71"/>
                  <a:gd name="T19" fmla="*/ 25 h 46"/>
                  <a:gd name="T20" fmla="*/ 29 w 71"/>
                  <a:gd name="T21" fmla="*/ 22 h 46"/>
                  <a:gd name="T22" fmla="*/ 21 w 71"/>
                  <a:gd name="T23" fmla="*/ 17 h 46"/>
                  <a:gd name="T24" fmla="*/ 17 w 71"/>
                  <a:gd name="T25" fmla="*/ 13 h 46"/>
                  <a:gd name="T26" fmla="*/ 11 w 71"/>
                  <a:gd name="T27" fmla="*/ 10 h 46"/>
                  <a:gd name="T28" fmla="*/ 7 w 71"/>
                  <a:gd name="T29" fmla="*/ 7 h 46"/>
                  <a:gd name="T30" fmla="*/ 3 w 71"/>
                  <a:gd name="T31" fmla="*/ 3 h 46"/>
                  <a:gd name="T32" fmla="*/ 0 w 71"/>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46">
                    <a:moveTo>
                      <a:pt x="70" y="45"/>
                    </a:moveTo>
                    <a:lnTo>
                      <a:pt x="69" y="45"/>
                    </a:lnTo>
                    <a:lnTo>
                      <a:pt x="67" y="44"/>
                    </a:lnTo>
                    <a:lnTo>
                      <a:pt x="64" y="44"/>
                    </a:lnTo>
                    <a:lnTo>
                      <a:pt x="60" y="42"/>
                    </a:lnTo>
                    <a:lnTo>
                      <a:pt x="57" y="38"/>
                    </a:lnTo>
                    <a:lnTo>
                      <a:pt x="51" y="36"/>
                    </a:lnTo>
                    <a:lnTo>
                      <a:pt x="46" y="33"/>
                    </a:lnTo>
                    <a:lnTo>
                      <a:pt x="40" y="28"/>
                    </a:lnTo>
                    <a:lnTo>
                      <a:pt x="34" y="25"/>
                    </a:lnTo>
                    <a:lnTo>
                      <a:pt x="29" y="22"/>
                    </a:lnTo>
                    <a:lnTo>
                      <a:pt x="21" y="17"/>
                    </a:lnTo>
                    <a:lnTo>
                      <a:pt x="17" y="13"/>
                    </a:lnTo>
                    <a:lnTo>
                      <a:pt x="11" y="10"/>
                    </a:lnTo>
                    <a:lnTo>
                      <a:pt x="7" y="7"/>
                    </a:lnTo>
                    <a:lnTo>
                      <a:pt x="3"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8" name="Freeform 80"/>
              <p:cNvSpPr>
                <a:spLocks/>
              </p:cNvSpPr>
              <p:nvPr/>
            </p:nvSpPr>
            <p:spPr bwMode="auto">
              <a:xfrm>
                <a:off x="4779" y="2950"/>
                <a:ext cx="88" cy="48"/>
              </a:xfrm>
              <a:custGeom>
                <a:avLst/>
                <a:gdLst>
                  <a:gd name="T0" fmla="*/ 0 w 88"/>
                  <a:gd name="T1" fmla="*/ 0 h 48"/>
                  <a:gd name="T2" fmla="*/ 4 w 88"/>
                  <a:gd name="T3" fmla="*/ 3 h 48"/>
                  <a:gd name="T4" fmla="*/ 7 w 88"/>
                  <a:gd name="T5" fmla="*/ 3 h 48"/>
                  <a:gd name="T6" fmla="*/ 13 w 88"/>
                  <a:gd name="T7" fmla="*/ 7 h 48"/>
                  <a:gd name="T8" fmla="*/ 20 w 88"/>
                  <a:gd name="T9" fmla="*/ 10 h 48"/>
                  <a:gd name="T10" fmla="*/ 26 w 88"/>
                  <a:gd name="T11" fmla="*/ 13 h 48"/>
                  <a:gd name="T12" fmla="*/ 33 w 88"/>
                  <a:gd name="T13" fmla="*/ 18 h 48"/>
                  <a:gd name="T14" fmla="*/ 42 w 88"/>
                  <a:gd name="T15" fmla="*/ 21 h 48"/>
                  <a:gd name="T16" fmla="*/ 49 w 88"/>
                  <a:gd name="T17" fmla="*/ 25 h 48"/>
                  <a:gd name="T18" fmla="*/ 55 w 88"/>
                  <a:gd name="T19" fmla="*/ 29 h 48"/>
                  <a:gd name="T20" fmla="*/ 62 w 88"/>
                  <a:gd name="T21" fmla="*/ 34 h 48"/>
                  <a:gd name="T22" fmla="*/ 70 w 88"/>
                  <a:gd name="T23" fmla="*/ 37 h 48"/>
                  <a:gd name="T24" fmla="*/ 75 w 88"/>
                  <a:gd name="T25" fmla="*/ 41 h 48"/>
                  <a:gd name="T26" fmla="*/ 80 w 88"/>
                  <a:gd name="T27" fmla="*/ 43 h 48"/>
                  <a:gd name="T28" fmla="*/ 84 w 88"/>
                  <a:gd name="T29" fmla="*/ 44 h 48"/>
                  <a:gd name="T30" fmla="*/ 86 w 88"/>
                  <a:gd name="T31" fmla="*/ 46 h 48"/>
                  <a:gd name="T32" fmla="*/ 87 w 88"/>
                  <a:gd name="T33" fmla="*/ 47 h 48"/>
                  <a:gd name="T34" fmla="*/ 86 w 88"/>
                  <a:gd name="T35" fmla="*/ 46 h 48"/>
                  <a:gd name="T36" fmla="*/ 84 w 88"/>
                  <a:gd name="T37" fmla="*/ 46 h 48"/>
                  <a:gd name="T38" fmla="*/ 81 w 88"/>
                  <a:gd name="T39" fmla="*/ 44 h 48"/>
                  <a:gd name="T40" fmla="*/ 75 w 88"/>
                  <a:gd name="T41" fmla="*/ 41 h 48"/>
                  <a:gd name="T42" fmla="*/ 71 w 88"/>
                  <a:gd name="T43" fmla="*/ 37 h 48"/>
                  <a:gd name="T44" fmla="*/ 65 w 88"/>
                  <a:gd name="T45" fmla="*/ 34 h 48"/>
                  <a:gd name="T46" fmla="*/ 59 w 88"/>
                  <a:gd name="T47" fmla="*/ 31 h 48"/>
                  <a:gd name="T48" fmla="*/ 54 w 88"/>
                  <a:gd name="T49" fmla="*/ 26 h 48"/>
                  <a:gd name="T50" fmla="*/ 46 w 88"/>
                  <a:gd name="T51" fmla="*/ 22 h 48"/>
                  <a:gd name="T52" fmla="*/ 39 w 88"/>
                  <a:gd name="T53" fmla="*/ 19 h 48"/>
                  <a:gd name="T54" fmla="*/ 33 w 88"/>
                  <a:gd name="T55" fmla="*/ 13 h 48"/>
                  <a:gd name="T56" fmla="*/ 29 w 88"/>
                  <a:gd name="T57" fmla="*/ 10 h 48"/>
                  <a:gd name="T58" fmla="*/ 23 w 88"/>
                  <a:gd name="T59" fmla="*/ 7 h 48"/>
                  <a:gd name="T60" fmla="*/ 17 w 88"/>
                  <a:gd name="T61" fmla="*/ 4 h 48"/>
                  <a:gd name="T62" fmla="*/ 15 w 88"/>
                  <a:gd name="T63" fmla="*/ 3 h 48"/>
                  <a:gd name="T64" fmla="*/ 12 w 88"/>
                  <a:gd name="T6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48">
                    <a:moveTo>
                      <a:pt x="0" y="0"/>
                    </a:moveTo>
                    <a:lnTo>
                      <a:pt x="4" y="3"/>
                    </a:lnTo>
                    <a:lnTo>
                      <a:pt x="7" y="3"/>
                    </a:lnTo>
                    <a:lnTo>
                      <a:pt x="13" y="7"/>
                    </a:lnTo>
                    <a:lnTo>
                      <a:pt x="20" y="10"/>
                    </a:lnTo>
                    <a:lnTo>
                      <a:pt x="26" y="13"/>
                    </a:lnTo>
                    <a:lnTo>
                      <a:pt x="33" y="18"/>
                    </a:lnTo>
                    <a:lnTo>
                      <a:pt x="42" y="21"/>
                    </a:lnTo>
                    <a:lnTo>
                      <a:pt x="49" y="25"/>
                    </a:lnTo>
                    <a:lnTo>
                      <a:pt x="55" y="29"/>
                    </a:lnTo>
                    <a:lnTo>
                      <a:pt x="62" y="34"/>
                    </a:lnTo>
                    <a:lnTo>
                      <a:pt x="70" y="37"/>
                    </a:lnTo>
                    <a:lnTo>
                      <a:pt x="75" y="41"/>
                    </a:lnTo>
                    <a:lnTo>
                      <a:pt x="80" y="43"/>
                    </a:lnTo>
                    <a:lnTo>
                      <a:pt x="84" y="44"/>
                    </a:lnTo>
                    <a:lnTo>
                      <a:pt x="86" y="46"/>
                    </a:lnTo>
                    <a:lnTo>
                      <a:pt x="87" y="47"/>
                    </a:lnTo>
                    <a:lnTo>
                      <a:pt x="86" y="46"/>
                    </a:lnTo>
                    <a:lnTo>
                      <a:pt x="84" y="46"/>
                    </a:lnTo>
                    <a:lnTo>
                      <a:pt x="81" y="44"/>
                    </a:lnTo>
                    <a:lnTo>
                      <a:pt x="75" y="41"/>
                    </a:lnTo>
                    <a:lnTo>
                      <a:pt x="71" y="37"/>
                    </a:lnTo>
                    <a:lnTo>
                      <a:pt x="65" y="34"/>
                    </a:lnTo>
                    <a:lnTo>
                      <a:pt x="59" y="31"/>
                    </a:lnTo>
                    <a:lnTo>
                      <a:pt x="54" y="26"/>
                    </a:lnTo>
                    <a:lnTo>
                      <a:pt x="46" y="22"/>
                    </a:lnTo>
                    <a:lnTo>
                      <a:pt x="39" y="19"/>
                    </a:lnTo>
                    <a:lnTo>
                      <a:pt x="33" y="13"/>
                    </a:lnTo>
                    <a:lnTo>
                      <a:pt x="29" y="10"/>
                    </a:lnTo>
                    <a:lnTo>
                      <a:pt x="23" y="7"/>
                    </a:lnTo>
                    <a:lnTo>
                      <a:pt x="17" y="4"/>
                    </a:lnTo>
                    <a:lnTo>
                      <a:pt x="15" y="3"/>
                    </a:lnTo>
                    <a:lnTo>
                      <a:pt x="12"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69" name="Freeform 81"/>
              <p:cNvSpPr>
                <a:spLocks/>
              </p:cNvSpPr>
              <p:nvPr/>
            </p:nvSpPr>
            <p:spPr bwMode="auto">
              <a:xfrm>
                <a:off x="4776" y="2950"/>
                <a:ext cx="75" cy="48"/>
              </a:xfrm>
              <a:custGeom>
                <a:avLst/>
                <a:gdLst>
                  <a:gd name="T0" fmla="*/ 74 w 75"/>
                  <a:gd name="T1" fmla="*/ 47 h 48"/>
                  <a:gd name="T2" fmla="*/ 74 w 75"/>
                  <a:gd name="T3" fmla="*/ 46 h 48"/>
                  <a:gd name="T4" fmla="*/ 73 w 75"/>
                  <a:gd name="T5" fmla="*/ 46 h 48"/>
                  <a:gd name="T6" fmla="*/ 68 w 75"/>
                  <a:gd name="T7" fmla="*/ 44 h 48"/>
                  <a:gd name="T8" fmla="*/ 65 w 75"/>
                  <a:gd name="T9" fmla="*/ 43 h 48"/>
                  <a:gd name="T10" fmla="*/ 59 w 75"/>
                  <a:gd name="T11" fmla="*/ 40 h 48"/>
                  <a:gd name="T12" fmla="*/ 55 w 75"/>
                  <a:gd name="T13" fmla="*/ 37 h 48"/>
                  <a:gd name="T14" fmla="*/ 49 w 75"/>
                  <a:gd name="T15" fmla="*/ 34 h 48"/>
                  <a:gd name="T16" fmla="*/ 42 w 75"/>
                  <a:gd name="T17" fmla="*/ 29 h 48"/>
                  <a:gd name="T18" fmla="*/ 36 w 75"/>
                  <a:gd name="T19" fmla="*/ 26 h 48"/>
                  <a:gd name="T20" fmla="*/ 30 w 75"/>
                  <a:gd name="T21" fmla="*/ 22 h 48"/>
                  <a:gd name="T22" fmla="*/ 25 w 75"/>
                  <a:gd name="T23" fmla="*/ 19 h 48"/>
                  <a:gd name="T24" fmla="*/ 17 w 75"/>
                  <a:gd name="T25" fmla="*/ 15 h 48"/>
                  <a:gd name="T26" fmla="*/ 12 w 75"/>
                  <a:gd name="T27" fmla="*/ 10 h 48"/>
                  <a:gd name="T28" fmla="*/ 7 w 75"/>
                  <a:gd name="T29" fmla="*/ 7 h 48"/>
                  <a:gd name="T30" fmla="*/ 3 w 75"/>
                  <a:gd name="T31" fmla="*/ 3 h 48"/>
                  <a:gd name="T32" fmla="*/ 0 w 75"/>
                  <a:gd name="T3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48">
                    <a:moveTo>
                      <a:pt x="74" y="47"/>
                    </a:moveTo>
                    <a:lnTo>
                      <a:pt x="74" y="46"/>
                    </a:lnTo>
                    <a:lnTo>
                      <a:pt x="73" y="46"/>
                    </a:lnTo>
                    <a:lnTo>
                      <a:pt x="68" y="44"/>
                    </a:lnTo>
                    <a:lnTo>
                      <a:pt x="65" y="43"/>
                    </a:lnTo>
                    <a:lnTo>
                      <a:pt x="59" y="40"/>
                    </a:lnTo>
                    <a:lnTo>
                      <a:pt x="55" y="37"/>
                    </a:lnTo>
                    <a:lnTo>
                      <a:pt x="49" y="34"/>
                    </a:lnTo>
                    <a:lnTo>
                      <a:pt x="42" y="29"/>
                    </a:lnTo>
                    <a:lnTo>
                      <a:pt x="36" y="26"/>
                    </a:lnTo>
                    <a:lnTo>
                      <a:pt x="30" y="22"/>
                    </a:lnTo>
                    <a:lnTo>
                      <a:pt x="25" y="19"/>
                    </a:lnTo>
                    <a:lnTo>
                      <a:pt x="17" y="15"/>
                    </a:lnTo>
                    <a:lnTo>
                      <a:pt x="12" y="10"/>
                    </a:lnTo>
                    <a:lnTo>
                      <a:pt x="7" y="7"/>
                    </a:lnTo>
                    <a:lnTo>
                      <a:pt x="3"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0" name="Freeform 82"/>
              <p:cNvSpPr>
                <a:spLocks/>
              </p:cNvSpPr>
              <p:nvPr/>
            </p:nvSpPr>
            <p:spPr bwMode="auto">
              <a:xfrm>
                <a:off x="4756" y="2952"/>
                <a:ext cx="90" cy="46"/>
              </a:xfrm>
              <a:custGeom>
                <a:avLst/>
                <a:gdLst>
                  <a:gd name="T0" fmla="*/ 0 w 90"/>
                  <a:gd name="T1" fmla="*/ 1 h 46"/>
                  <a:gd name="T2" fmla="*/ 4 w 90"/>
                  <a:gd name="T3" fmla="*/ 1 h 46"/>
                  <a:gd name="T4" fmla="*/ 9 w 90"/>
                  <a:gd name="T5" fmla="*/ 4 h 46"/>
                  <a:gd name="T6" fmla="*/ 14 w 90"/>
                  <a:gd name="T7" fmla="*/ 6 h 46"/>
                  <a:gd name="T8" fmla="*/ 20 w 90"/>
                  <a:gd name="T9" fmla="*/ 9 h 46"/>
                  <a:gd name="T10" fmla="*/ 27 w 90"/>
                  <a:gd name="T11" fmla="*/ 12 h 46"/>
                  <a:gd name="T12" fmla="*/ 36 w 90"/>
                  <a:gd name="T13" fmla="*/ 16 h 46"/>
                  <a:gd name="T14" fmla="*/ 43 w 90"/>
                  <a:gd name="T15" fmla="*/ 20 h 46"/>
                  <a:gd name="T16" fmla="*/ 52 w 90"/>
                  <a:gd name="T17" fmla="*/ 25 h 46"/>
                  <a:gd name="T18" fmla="*/ 57 w 90"/>
                  <a:gd name="T19" fmla="*/ 28 h 46"/>
                  <a:gd name="T20" fmla="*/ 65 w 90"/>
                  <a:gd name="T21" fmla="*/ 32 h 46"/>
                  <a:gd name="T22" fmla="*/ 72 w 90"/>
                  <a:gd name="T23" fmla="*/ 35 h 46"/>
                  <a:gd name="T24" fmla="*/ 78 w 90"/>
                  <a:gd name="T25" fmla="*/ 39 h 46"/>
                  <a:gd name="T26" fmla="*/ 83 w 90"/>
                  <a:gd name="T27" fmla="*/ 42 h 46"/>
                  <a:gd name="T28" fmla="*/ 86 w 90"/>
                  <a:gd name="T29" fmla="*/ 44 h 46"/>
                  <a:gd name="T30" fmla="*/ 89 w 90"/>
                  <a:gd name="T31" fmla="*/ 45 h 46"/>
                  <a:gd name="T32" fmla="*/ 86 w 90"/>
                  <a:gd name="T33" fmla="*/ 44 h 46"/>
                  <a:gd name="T34" fmla="*/ 83 w 90"/>
                  <a:gd name="T35" fmla="*/ 42 h 46"/>
                  <a:gd name="T36" fmla="*/ 78 w 90"/>
                  <a:gd name="T37" fmla="*/ 41 h 46"/>
                  <a:gd name="T38" fmla="*/ 73 w 90"/>
                  <a:gd name="T39" fmla="*/ 36 h 46"/>
                  <a:gd name="T40" fmla="*/ 67 w 90"/>
                  <a:gd name="T41" fmla="*/ 33 h 46"/>
                  <a:gd name="T42" fmla="*/ 60 w 90"/>
                  <a:gd name="T43" fmla="*/ 29 h 46"/>
                  <a:gd name="T44" fmla="*/ 55 w 90"/>
                  <a:gd name="T45" fmla="*/ 26 h 46"/>
                  <a:gd name="T46" fmla="*/ 47 w 90"/>
                  <a:gd name="T47" fmla="*/ 22 h 46"/>
                  <a:gd name="T48" fmla="*/ 40 w 90"/>
                  <a:gd name="T49" fmla="*/ 19 h 46"/>
                  <a:gd name="T50" fmla="*/ 33 w 90"/>
                  <a:gd name="T51" fmla="*/ 15 h 46"/>
                  <a:gd name="T52" fmla="*/ 29 w 90"/>
                  <a:gd name="T53" fmla="*/ 10 h 46"/>
                  <a:gd name="T54" fmla="*/ 23 w 90"/>
                  <a:gd name="T55" fmla="*/ 7 h 46"/>
                  <a:gd name="T56" fmla="*/ 17 w 90"/>
                  <a:gd name="T57" fmla="*/ 4 h 46"/>
                  <a:gd name="T58" fmla="*/ 14 w 90"/>
                  <a:gd name="T59" fmla="*/ 1 h 46"/>
                  <a:gd name="T60" fmla="*/ 11 w 90"/>
                  <a:gd name="T6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46">
                    <a:moveTo>
                      <a:pt x="0" y="1"/>
                    </a:moveTo>
                    <a:lnTo>
                      <a:pt x="4" y="1"/>
                    </a:lnTo>
                    <a:lnTo>
                      <a:pt x="9" y="4"/>
                    </a:lnTo>
                    <a:lnTo>
                      <a:pt x="14" y="6"/>
                    </a:lnTo>
                    <a:lnTo>
                      <a:pt x="20" y="9"/>
                    </a:lnTo>
                    <a:lnTo>
                      <a:pt x="27" y="12"/>
                    </a:lnTo>
                    <a:lnTo>
                      <a:pt x="36" y="16"/>
                    </a:lnTo>
                    <a:lnTo>
                      <a:pt x="43" y="20"/>
                    </a:lnTo>
                    <a:lnTo>
                      <a:pt x="52" y="25"/>
                    </a:lnTo>
                    <a:lnTo>
                      <a:pt x="57" y="28"/>
                    </a:lnTo>
                    <a:lnTo>
                      <a:pt x="65" y="32"/>
                    </a:lnTo>
                    <a:lnTo>
                      <a:pt x="72" y="35"/>
                    </a:lnTo>
                    <a:lnTo>
                      <a:pt x="78" y="39"/>
                    </a:lnTo>
                    <a:lnTo>
                      <a:pt x="83" y="42"/>
                    </a:lnTo>
                    <a:lnTo>
                      <a:pt x="86" y="44"/>
                    </a:lnTo>
                    <a:lnTo>
                      <a:pt x="89" y="45"/>
                    </a:lnTo>
                    <a:lnTo>
                      <a:pt x="86" y="44"/>
                    </a:lnTo>
                    <a:lnTo>
                      <a:pt x="83" y="42"/>
                    </a:lnTo>
                    <a:lnTo>
                      <a:pt x="78" y="41"/>
                    </a:lnTo>
                    <a:lnTo>
                      <a:pt x="73" y="36"/>
                    </a:lnTo>
                    <a:lnTo>
                      <a:pt x="67" y="33"/>
                    </a:lnTo>
                    <a:lnTo>
                      <a:pt x="60" y="29"/>
                    </a:lnTo>
                    <a:lnTo>
                      <a:pt x="55" y="26"/>
                    </a:lnTo>
                    <a:lnTo>
                      <a:pt x="47" y="22"/>
                    </a:lnTo>
                    <a:lnTo>
                      <a:pt x="40" y="19"/>
                    </a:lnTo>
                    <a:lnTo>
                      <a:pt x="33" y="15"/>
                    </a:lnTo>
                    <a:lnTo>
                      <a:pt x="29" y="10"/>
                    </a:lnTo>
                    <a:lnTo>
                      <a:pt x="23" y="7"/>
                    </a:lnTo>
                    <a:lnTo>
                      <a:pt x="17" y="4"/>
                    </a:lnTo>
                    <a:lnTo>
                      <a:pt x="14" y="1"/>
                    </a:lnTo>
                    <a:lnTo>
                      <a:pt x="11"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1" name="Freeform 83"/>
              <p:cNvSpPr>
                <a:spLocks/>
              </p:cNvSpPr>
              <p:nvPr/>
            </p:nvSpPr>
            <p:spPr bwMode="auto">
              <a:xfrm>
                <a:off x="4756" y="2953"/>
                <a:ext cx="77" cy="48"/>
              </a:xfrm>
              <a:custGeom>
                <a:avLst/>
                <a:gdLst>
                  <a:gd name="T0" fmla="*/ 76 w 77"/>
                  <a:gd name="T1" fmla="*/ 47 h 48"/>
                  <a:gd name="T2" fmla="*/ 76 w 77"/>
                  <a:gd name="T3" fmla="*/ 46 h 48"/>
                  <a:gd name="T4" fmla="*/ 73 w 77"/>
                  <a:gd name="T5" fmla="*/ 46 h 48"/>
                  <a:gd name="T6" fmla="*/ 70 w 77"/>
                  <a:gd name="T7" fmla="*/ 44 h 48"/>
                  <a:gd name="T8" fmla="*/ 66 w 77"/>
                  <a:gd name="T9" fmla="*/ 41 h 48"/>
                  <a:gd name="T10" fmla="*/ 62 w 77"/>
                  <a:gd name="T11" fmla="*/ 40 h 48"/>
                  <a:gd name="T12" fmla="*/ 56 w 77"/>
                  <a:gd name="T13" fmla="*/ 37 h 48"/>
                  <a:gd name="T14" fmla="*/ 50 w 77"/>
                  <a:gd name="T15" fmla="*/ 34 h 48"/>
                  <a:gd name="T16" fmla="*/ 44 w 77"/>
                  <a:gd name="T17" fmla="*/ 29 h 48"/>
                  <a:gd name="T18" fmla="*/ 37 w 77"/>
                  <a:gd name="T19" fmla="*/ 25 h 48"/>
                  <a:gd name="T20" fmla="*/ 30 w 77"/>
                  <a:gd name="T21" fmla="*/ 22 h 48"/>
                  <a:gd name="T22" fmla="*/ 24 w 77"/>
                  <a:gd name="T23" fmla="*/ 18 h 48"/>
                  <a:gd name="T24" fmla="*/ 19 w 77"/>
                  <a:gd name="T25" fmla="*/ 15 h 48"/>
                  <a:gd name="T26" fmla="*/ 13 w 77"/>
                  <a:gd name="T27" fmla="*/ 10 h 48"/>
                  <a:gd name="T28" fmla="*/ 7 w 77"/>
                  <a:gd name="T29" fmla="*/ 6 h 48"/>
                  <a:gd name="T30" fmla="*/ 4 w 77"/>
                  <a:gd name="T31" fmla="*/ 3 h 48"/>
                  <a:gd name="T32" fmla="*/ 0 w 77"/>
                  <a:gd name="T3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48">
                    <a:moveTo>
                      <a:pt x="76" y="47"/>
                    </a:moveTo>
                    <a:lnTo>
                      <a:pt x="76" y="46"/>
                    </a:lnTo>
                    <a:lnTo>
                      <a:pt x="73" y="46"/>
                    </a:lnTo>
                    <a:lnTo>
                      <a:pt x="70" y="44"/>
                    </a:lnTo>
                    <a:lnTo>
                      <a:pt x="66" y="41"/>
                    </a:lnTo>
                    <a:lnTo>
                      <a:pt x="62" y="40"/>
                    </a:lnTo>
                    <a:lnTo>
                      <a:pt x="56" y="37"/>
                    </a:lnTo>
                    <a:lnTo>
                      <a:pt x="50" y="34"/>
                    </a:lnTo>
                    <a:lnTo>
                      <a:pt x="44" y="29"/>
                    </a:lnTo>
                    <a:lnTo>
                      <a:pt x="37" y="25"/>
                    </a:lnTo>
                    <a:lnTo>
                      <a:pt x="30" y="22"/>
                    </a:lnTo>
                    <a:lnTo>
                      <a:pt x="24" y="18"/>
                    </a:lnTo>
                    <a:lnTo>
                      <a:pt x="19" y="15"/>
                    </a:lnTo>
                    <a:lnTo>
                      <a:pt x="13" y="10"/>
                    </a:lnTo>
                    <a:lnTo>
                      <a:pt x="7" y="6"/>
                    </a:lnTo>
                    <a:lnTo>
                      <a:pt x="4"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2" name="Freeform 84"/>
              <p:cNvSpPr>
                <a:spLocks/>
              </p:cNvSpPr>
              <p:nvPr/>
            </p:nvSpPr>
            <p:spPr bwMode="auto">
              <a:xfrm>
                <a:off x="4738" y="2953"/>
                <a:ext cx="91" cy="48"/>
              </a:xfrm>
              <a:custGeom>
                <a:avLst/>
                <a:gdLst>
                  <a:gd name="T0" fmla="*/ 0 w 91"/>
                  <a:gd name="T1" fmla="*/ 3 h 48"/>
                  <a:gd name="T2" fmla="*/ 4 w 91"/>
                  <a:gd name="T3" fmla="*/ 3 h 48"/>
                  <a:gd name="T4" fmla="*/ 7 w 91"/>
                  <a:gd name="T5" fmla="*/ 6 h 48"/>
                  <a:gd name="T6" fmla="*/ 15 w 91"/>
                  <a:gd name="T7" fmla="*/ 7 h 48"/>
                  <a:gd name="T8" fmla="*/ 20 w 91"/>
                  <a:gd name="T9" fmla="*/ 10 h 48"/>
                  <a:gd name="T10" fmla="*/ 28 w 91"/>
                  <a:gd name="T11" fmla="*/ 15 h 48"/>
                  <a:gd name="T12" fmla="*/ 35 w 91"/>
                  <a:gd name="T13" fmla="*/ 18 h 48"/>
                  <a:gd name="T14" fmla="*/ 44 w 91"/>
                  <a:gd name="T15" fmla="*/ 22 h 48"/>
                  <a:gd name="T16" fmla="*/ 51 w 91"/>
                  <a:gd name="T17" fmla="*/ 25 h 48"/>
                  <a:gd name="T18" fmla="*/ 58 w 91"/>
                  <a:gd name="T19" fmla="*/ 31 h 48"/>
                  <a:gd name="T20" fmla="*/ 65 w 91"/>
                  <a:gd name="T21" fmla="*/ 34 h 48"/>
                  <a:gd name="T22" fmla="*/ 71 w 91"/>
                  <a:gd name="T23" fmla="*/ 38 h 48"/>
                  <a:gd name="T24" fmla="*/ 78 w 91"/>
                  <a:gd name="T25" fmla="*/ 41 h 48"/>
                  <a:gd name="T26" fmla="*/ 83 w 91"/>
                  <a:gd name="T27" fmla="*/ 44 h 48"/>
                  <a:gd name="T28" fmla="*/ 87 w 91"/>
                  <a:gd name="T29" fmla="*/ 46 h 48"/>
                  <a:gd name="T30" fmla="*/ 90 w 91"/>
                  <a:gd name="T31" fmla="*/ 47 h 48"/>
                  <a:gd name="T32" fmla="*/ 87 w 91"/>
                  <a:gd name="T33" fmla="*/ 46 h 48"/>
                  <a:gd name="T34" fmla="*/ 83 w 91"/>
                  <a:gd name="T35" fmla="*/ 44 h 48"/>
                  <a:gd name="T36" fmla="*/ 78 w 91"/>
                  <a:gd name="T37" fmla="*/ 41 h 48"/>
                  <a:gd name="T38" fmla="*/ 74 w 91"/>
                  <a:gd name="T39" fmla="*/ 40 h 48"/>
                  <a:gd name="T40" fmla="*/ 68 w 91"/>
                  <a:gd name="T41" fmla="*/ 35 h 48"/>
                  <a:gd name="T42" fmla="*/ 61 w 91"/>
                  <a:gd name="T43" fmla="*/ 31 h 48"/>
                  <a:gd name="T44" fmla="*/ 54 w 91"/>
                  <a:gd name="T45" fmla="*/ 26 h 48"/>
                  <a:gd name="T46" fmla="*/ 48 w 91"/>
                  <a:gd name="T47" fmla="*/ 24 h 48"/>
                  <a:gd name="T48" fmla="*/ 41 w 91"/>
                  <a:gd name="T49" fmla="*/ 19 h 48"/>
                  <a:gd name="T50" fmla="*/ 35 w 91"/>
                  <a:gd name="T51" fmla="*/ 15 h 48"/>
                  <a:gd name="T52" fmla="*/ 29 w 91"/>
                  <a:gd name="T53" fmla="*/ 10 h 48"/>
                  <a:gd name="T54" fmla="*/ 22 w 91"/>
                  <a:gd name="T55" fmla="*/ 7 h 48"/>
                  <a:gd name="T56" fmla="*/ 17 w 91"/>
                  <a:gd name="T57" fmla="*/ 6 h 48"/>
                  <a:gd name="T58" fmla="*/ 15 w 91"/>
                  <a:gd name="T59" fmla="*/ 3 h 48"/>
                  <a:gd name="T60" fmla="*/ 12 w 91"/>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 h="48">
                    <a:moveTo>
                      <a:pt x="0" y="3"/>
                    </a:moveTo>
                    <a:lnTo>
                      <a:pt x="4" y="3"/>
                    </a:lnTo>
                    <a:lnTo>
                      <a:pt x="7" y="6"/>
                    </a:lnTo>
                    <a:lnTo>
                      <a:pt x="15" y="7"/>
                    </a:lnTo>
                    <a:lnTo>
                      <a:pt x="20" y="10"/>
                    </a:lnTo>
                    <a:lnTo>
                      <a:pt x="28" y="15"/>
                    </a:lnTo>
                    <a:lnTo>
                      <a:pt x="35" y="18"/>
                    </a:lnTo>
                    <a:lnTo>
                      <a:pt x="44" y="22"/>
                    </a:lnTo>
                    <a:lnTo>
                      <a:pt x="51" y="25"/>
                    </a:lnTo>
                    <a:lnTo>
                      <a:pt x="58" y="31"/>
                    </a:lnTo>
                    <a:lnTo>
                      <a:pt x="65" y="34"/>
                    </a:lnTo>
                    <a:lnTo>
                      <a:pt x="71" y="38"/>
                    </a:lnTo>
                    <a:lnTo>
                      <a:pt x="78" y="41"/>
                    </a:lnTo>
                    <a:lnTo>
                      <a:pt x="83" y="44"/>
                    </a:lnTo>
                    <a:lnTo>
                      <a:pt x="87" y="46"/>
                    </a:lnTo>
                    <a:lnTo>
                      <a:pt x="90" y="47"/>
                    </a:lnTo>
                    <a:lnTo>
                      <a:pt x="87" y="46"/>
                    </a:lnTo>
                    <a:lnTo>
                      <a:pt x="83" y="44"/>
                    </a:lnTo>
                    <a:lnTo>
                      <a:pt x="78" y="41"/>
                    </a:lnTo>
                    <a:lnTo>
                      <a:pt x="74" y="40"/>
                    </a:lnTo>
                    <a:lnTo>
                      <a:pt x="68" y="35"/>
                    </a:lnTo>
                    <a:lnTo>
                      <a:pt x="61" y="31"/>
                    </a:lnTo>
                    <a:lnTo>
                      <a:pt x="54" y="26"/>
                    </a:lnTo>
                    <a:lnTo>
                      <a:pt x="48" y="24"/>
                    </a:lnTo>
                    <a:lnTo>
                      <a:pt x="41" y="19"/>
                    </a:lnTo>
                    <a:lnTo>
                      <a:pt x="35" y="15"/>
                    </a:lnTo>
                    <a:lnTo>
                      <a:pt x="29" y="10"/>
                    </a:lnTo>
                    <a:lnTo>
                      <a:pt x="22" y="7"/>
                    </a:lnTo>
                    <a:lnTo>
                      <a:pt x="17" y="6"/>
                    </a:lnTo>
                    <a:lnTo>
                      <a:pt x="15" y="3"/>
                    </a:lnTo>
                    <a:lnTo>
                      <a:pt x="12"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3" name="Freeform 85"/>
              <p:cNvSpPr>
                <a:spLocks/>
              </p:cNvSpPr>
              <p:nvPr/>
            </p:nvSpPr>
            <p:spPr bwMode="auto">
              <a:xfrm>
                <a:off x="4737" y="2956"/>
                <a:ext cx="78" cy="48"/>
              </a:xfrm>
              <a:custGeom>
                <a:avLst/>
                <a:gdLst>
                  <a:gd name="T0" fmla="*/ 77 w 78"/>
                  <a:gd name="T1" fmla="*/ 47 h 48"/>
                  <a:gd name="T2" fmla="*/ 76 w 78"/>
                  <a:gd name="T3" fmla="*/ 47 h 48"/>
                  <a:gd name="T4" fmla="*/ 73 w 78"/>
                  <a:gd name="T5" fmla="*/ 44 h 48"/>
                  <a:gd name="T6" fmla="*/ 68 w 78"/>
                  <a:gd name="T7" fmla="*/ 41 h 48"/>
                  <a:gd name="T8" fmla="*/ 64 w 78"/>
                  <a:gd name="T9" fmla="*/ 40 h 48"/>
                  <a:gd name="T10" fmla="*/ 58 w 78"/>
                  <a:gd name="T11" fmla="*/ 37 h 48"/>
                  <a:gd name="T12" fmla="*/ 51 w 78"/>
                  <a:gd name="T13" fmla="*/ 34 h 48"/>
                  <a:gd name="T14" fmla="*/ 45 w 78"/>
                  <a:gd name="T15" fmla="*/ 29 h 48"/>
                  <a:gd name="T16" fmla="*/ 39 w 78"/>
                  <a:gd name="T17" fmla="*/ 25 h 48"/>
                  <a:gd name="T18" fmla="*/ 32 w 78"/>
                  <a:gd name="T19" fmla="*/ 22 h 48"/>
                  <a:gd name="T20" fmla="*/ 25 w 78"/>
                  <a:gd name="T21" fmla="*/ 19 h 48"/>
                  <a:gd name="T22" fmla="*/ 19 w 78"/>
                  <a:gd name="T23" fmla="*/ 15 h 48"/>
                  <a:gd name="T24" fmla="*/ 15 w 78"/>
                  <a:gd name="T25" fmla="*/ 10 h 48"/>
                  <a:gd name="T26" fmla="*/ 9 w 78"/>
                  <a:gd name="T27" fmla="*/ 6 h 48"/>
                  <a:gd name="T28" fmla="*/ 6 w 78"/>
                  <a:gd name="T29" fmla="*/ 3 h 48"/>
                  <a:gd name="T30" fmla="*/ 0 w 78"/>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48">
                    <a:moveTo>
                      <a:pt x="77" y="47"/>
                    </a:moveTo>
                    <a:lnTo>
                      <a:pt x="76" y="47"/>
                    </a:lnTo>
                    <a:lnTo>
                      <a:pt x="73" y="44"/>
                    </a:lnTo>
                    <a:lnTo>
                      <a:pt x="68" y="41"/>
                    </a:lnTo>
                    <a:lnTo>
                      <a:pt x="64" y="40"/>
                    </a:lnTo>
                    <a:lnTo>
                      <a:pt x="58" y="37"/>
                    </a:lnTo>
                    <a:lnTo>
                      <a:pt x="51" y="34"/>
                    </a:lnTo>
                    <a:lnTo>
                      <a:pt x="45" y="29"/>
                    </a:lnTo>
                    <a:lnTo>
                      <a:pt x="39" y="25"/>
                    </a:lnTo>
                    <a:lnTo>
                      <a:pt x="32" y="22"/>
                    </a:lnTo>
                    <a:lnTo>
                      <a:pt x="25" y="19"/>
                    </a:lnTo>
                    <a:lnTo>
                      <a:pt x="19" y="15"/>
                    </a:lnTo>
                    <a:lnTo>
                      <a:pt x="15" y="10"/>
                    </a:lnTo>
                    <a:lnTo>
                      <a:pt x="9" y="6"/>
                    </a:lnTo>
                    <a:lnTo>
                      <a:pt x="6"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4" name="Freeform 86"/>
              <p:cNvSpPr>
                <a:spLocks/>
              </p:cNvSpPr>
              <p:nvPr/>
            </p:nvSpPr>
            <p:spPr bwMode="auto">
              <a:xfrm>
                <a:off x="4722" y="2958"/>
                <a:ext cx="88" cy="46"/>
              </a:xfrm>
              <a:custGeom>
                <a:avLst/>
                <a:gdLst>
                  <a:gd name="T0" fmla="*/ 0 w 88"/>
                  <a:gd name="T1" fmla="*/ 1 h 46"/>
                  <a:gd name="T2" fmla="*/ 4 w 88"/>
                  <a:gd name="T3" fmla="*/ 1 h 46"/>
                  <a:gd name="T4" fmla="*/ 9 w 88"/>
                  <a:gd name="T5" fmla="*/ 4 h 46"/>
                  <a:gd name="T6" fmla="*/ 14 w 88"/>
                  <a:gd name="T7" fmla="*/ 6 h 46"/>
                  <a:gd name="T8" fmla="*/ 20 w 88"/>
                  <a:gd name="T9" fmla="*/ 10 h 46"/>
                  <a:gd name="T10" fmla="*/ 27 w 88"/>
                  <a:gd name="T11" fmla="*/ 13 h 46"/>
                  <a:gd name="T12" fmla="*/ 34 w 88"/>
                  <a:gd name="T13" fmla="*/ 17 h 46"/>
                  <a:gd name="T14" fmla="*/ 41 w 88"/>
                  <a:gd name="T15" fmla="*/ 20 h 46"/>
                  <a:gd name="T16" fmla="*/ 48 w 88"/>
                  <a:gd name="T17" fmla="*/ 25 h 46"/>
                  <a:gd name="T18" fmla="*/ 57 w 88"/>
                  <a:gd name="T19" fmla="*/ 29 h 46"/>
                  <a:gd name="T20" fmla="*/ 64 w 88"/>
                  <a:gd name="T21" fmla="*/ 33 h 46"/>
                  <a:gd name="T22" fmla="*/ 70 w 88"/>
                  <a:gd name="T23" fmla="*/ 36 h 46"/>
                  <a:gd name="T24" fmla="*/ 77 w 88"/>
                  <a:gd name="T25" fmla="*/ 39 h 46"/>
                  <a:gd name="T26" fmla="*/ 81 w 88"/>
                  <a:gd name="T27" fmla="*/ 42 h 46"/>
                  <a:gd name="T28" fmla="*/ 86 w 88"/>
                  <a:gd name="T29" fmla="*/ 45 h 46"/>
                  <a:gd name="T30" fmla="*/ 87 w 88"/>
                  <a:gd name="T31" fmla="*/ 45 h 46"/>
                  <a:gd name="T32" fmla="*/ 86 w 88"/>
                  <a:gd name="T33" fmla="*/ 45 h 46"/>
                  <a:gd name="T34" fmla="*/ 81 w 88"/>
                  <a:gd name="T35" fmla="*/ 42 h 46"/>
                  <a:gd name="T36" fmla="*/ 77 w 88"/>
                  <a:gd name="T37" fmla="*/ 39 h 46"/>
                  <a:gd name="T38" fmla="*/ 71 w 88"/>
                  <a:gd name="T39" fmla="*/ 36 h 46"/>
                  <a:gd name="T40" fmla="*/ 66 w 88"/>
                  <a:gd name="T41" fmla="*/ 35 h 46"/>
                  <a:gd name="T42" fmla="*/ 60 w 88"/>
                  <a:gd name="T43" fmla="*/ 29 h 46"/>
                  <a:gd name="T44" fmla="*/ 54 w 88"/>
                  <a:gd name="T45" fmla="*/ 26 h 46"/>
                  <a:gd name="T46" fmla="*/ 46 w 88"/>
                  <a:gd name="T47" fmla="*/ 20 h 46"/>
                  <a:gd name="T48" fmla="*/ 39 w 88"/>
                  <a:gd name="T49" fmla="*/ 17 h 46"/>
                  <a:gd name="T50" fmla="*/ 33 w 88"/>
                  <a:gd name="T51" fmla="*/ 13 h 46"/>
                  <a:gd name="T52" fmla="*/ 27 w 88"/>
                  <a:gd name="T53" fmla="*/ 10 h 46"/>
                  <a:gd name="T54" fmla="*/ 21 w 88"/>
                  <a:gd name="T55" fmla="*/ 6 h 46"/>
                  <a:gd name="T56" fmla="*/ 16 w 88"/>
                  <a:gd name="T57" fmla="*/ 4 h 46"/>
                  <a:gd name="T58" fmla="*/ 13 w 88"/>
                  <a:gd name="T59" fmla="*/ 1 h 46"/>
                  <a:gd name="T60" fmla="*/ 9 w 88"/>
                  <a:gd name="T6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46">
                    <a:moveTo>
                      <a:pt x="0" y="1"/>
                    </a:moveTo>
                    <a:lnTo>
                      <a:pt x="4" y="1"/>
                    </a:lnTo>
                    <a:lnTo>
                      <a:pt x="9" y="4"/>
                    </a:lnTo>
                    <a:lnTo>
                      <a:pt x="14" y="6"/>
                    </a:lnTo>
                    <a:lnTo>
                      <a:pt x="20" y="10"/>
                    </a:lnTo>
                    <a:lnTo>
                      <a:pt x="27" y="13"/>
                    </a:lnTo>
                    <a:lnTo>
                      <a:pt x="34" y="17"/>
                    </a:lnTo>
                    <a:lnTo>
                      <a:pt x="41" y="20"/>
                    </a:lnTo>
                    <a:lnTo>
                      <a:pt x="48" y="25"/>
                    </a:lnTo>
                    <a:lnTo>
                      <a:pt x="57" y="29"/>
                    </a:lnTo>
                    <a:lnTo>
                      <a:pt x="64" y="33"/>
                    </a:lnTo>
                    <a:lnTo>
                      <a:pt x="70" y="36"/>
                    </a:lnTo>
                    <a:lnTo>
                      <a:pt x="77" y="39"/>
                    </a:lnTo>
                    <a:lnTo>
                      <a:pt x="81" y="42"/>
                    </a:lnTo>
                    <a:lnTo>
                      <a:pt x="86" y="45"/>
                    </a:lnTo>
                    <a:lnTo>
                      <a:pt x="87" y="45"/>
                    </a:lnTo>
                    <a:lnTo>
                      <a:pt x="86" y="45"/>
                    </a:lnTo>
                    <a:lnTo>
                      <a:pt x="81" y="42"/>
                    </a:lnTo>
                    <a:lnTo>
                      <a:pt x="77" y="39"/>
                    </a:lnTo>
                    <a:lnTo>
                      <a:pt x="71" y="36"/>
                    </a:lnTo>
                    <a:lnTo>
                      <a:pt x="66" y="35"/>
                    </a:lnTo>
                    <a:lnTo>
                      <a:pt x="60" y="29"/>
                    </a:lnTo>
                    <a:lnTo>
                      <a:pt x="54" y="26"/>
                    </a:lnTo>
                    <a:lnTo>
                      <a:pt x="46" y="20"/>
                    </a:lnTo>
                    <a:lnTo>
                      <a:pt x="39" y="17"/>
                    </a:lnTo>
                    <a:lnTo>
                      <a:pt x="33" y="13"/>
                    </a:lnTo>
                    <a:lnTo>
                      <a:pt x="27" y="10"/>
                    </a:lnTo>
                    <a:lnTo>
                      <a:pt x="21" y="6"/>
                    </a:lnTo>
                    <a:lnTo>
                      <a:pt x="16" y="4"/>
                    </a:lnTo>
                    <a:lnTo>
                      <a:pt x="13" y="1"/>
                    </a:lnTo>
                    <a:lnTo>
                      <a:pt x="9"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5" name="Freeform 87"/>
              <p:cNvSpPr>
                <a:spLocks/>
              </p:cNvSpPr>
              <p:nvPr/>
            </p:nvSpPr>
            <p:spPr bwMode="auto">
              <a:xfrm>
                <a:off x="4719" y="2959"/>
                <a:ext cx="78" cy="49"/>
              </a:xfrm>
              <a:custGeom>
                <a:avLst/>
                <a:gdLst>
                  <a:gd name="T0" fmla="*/ 77 w 78"/>
                  <a:gd name="T1" fmla="*/ 48 h 49"/>
                  <a:gd name="T2" fmla="*/ 77 w 78"/>
                  <a:gd name="T3" fmla="*/ 48 h 49"/>
                  <a:gd name="T4" fmla="*/ 76 w 78"/>
                  <a:gd name="T5" fmla="*/ 47 h 49"/>
                  <a:gd name="T6" fmla="*/ 73 w 78"/>
                  <a:gd name="T7" fmla="*/ 45 h 49"/>
                  <a:gd name="T8" fmla="*/ 67 w 78"/>
                  <a:gd name="T9" fmla="*/ 44 h 49"/>
                  <a:gd name="T10" fmla="*/ 62 w 78"/>
                  <a:gd name="T11" fmla="*/ 39 h 49"/>
                  <a:gd name="T12" fmla="*/ 57 w 78"/>
                  <a:gd name="T13" fmla="*/ 36 h 49"/>
                  <a:gd name="T14" fmla="*/ 51 w 78"/>
                  <a:gd name="T15" fmla="*/ 33 h 49"/>
                  <a:gd name="T16" fmla="*/ 44 w 78"/>
                  <a:gd name="T17" fmla="*/ 31 h 49"/>
                  <a:gd name="T18" fmla="*/ 38 w 78"/>
                  <a:gd name="T19" fmla="*/ 26 h 49"/>
                  <a:gd name="T20" fmla="*/ 32 w 78"/>
                  <a:gd name="T21" fmla="*/ 22 h 49"/>
                  <a:gd name="T22" fmla="*/ 25 w 78"/>
                  <a:gd name="T23" fmla="*/ 19 h 49"/>
                  <a:gd name="T24" fmla="*/ 17 w 78"/>
                  <a:gd name="T25" fmla="*/ 16 h 49"/>
                  <a:gd name="T26" fmla="*/ 13 w 78"/>
                  <a:gd name="T27" fmla="*/ 12 h 49"/>
                  <a:gd name="T28" fmla="*/ 7 w 78"/>
                  <a:gd name="T29" fmla="*/ 7 h 49"/>
                  <a:gd name="T30" fmla="*/ 3 w 78"/>
                  <a:gd name="T31" fmla="*/ 3 h 49"/>
                  <a:gd name="T32" fmla="*/ 0 w 78"/>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49">
                    <a:moveTo>
                      <a:pt x="77" y="48"/>
                    </a:moveTo>
                    <a:lnTo>
                      <a:pt x="77" y="48"/>
                    </a:lnTo>
                    <a:lnTo>
                      <a:pt x="76" y="47"/>
                    </a:lnTo>
                    <a:lnTo>
                      <a:pt x="73" y="45"/>
                    </a:lnTo>
                    <a:lnTo>
                      <a:pt x="67" y="44"/>
                    </a:lnTo>
                    <a:lnTo>
                      <a:pt x="62" y="39"/>
                    </a:lnTo>
                    <a:lnTo>
                      <a:pt x="57" y="36"/>
                    </a:lnTo>
                    <a:lnTo>
                      <a:pt x="51" y="33"/>
                    </a:lnTo>
                    <a:lnTo>
                      <a:pt x="44" y="31"/>
                    </a:lnTo>
                    <a:lnTo>
                      <a:pt x="38" y="26"/>
                    </a:lnTo>
                    <a:lnTo>
                      <a:pt x="32" y="22"/>
                    </a:lnTo>
                    <a:lnTo>
                      <a:pt x="25" y="19"/>
                    </a:lnTo>
                    <a:lnTo>
                      <a:pt x="17" y="16"/>
                    </a:lnTo>
                    <a:lnTo>
                      <a:pt x="13" y="12"/>
                    </a:lnTo>
                    <a:lnTo>
                      <a:pt x="7" y="7"/>
                    </a:lnTo>
                    <a:lnTo>
                      <a:pt x="3"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6" name="Freeform 88"/>
              <p:cNvSpPr>
                <a:spLocks/>
              </p:cNvSpPr>
              <p:nvPr/>
            </p:nvSpPr>
            <p:spPr bwMode="auto">
              <a:xfrm>
                <a:off x="4703" y="2961"/>
                <a:ext cx="90" cy="47"/>
              </a:xfrm>
              <a:custGeom>
                <a:avLst/>
                <a:gdLst>
                  <a:gd name="T0" fmla="*/ 0 w 90"/>
                  <a:gd name="T1" fmla="*/ 1 h 47"/>
                  <a:gd name="T2" fmla="*/ 3 w 90"/>
                  <a:gd name="T3" fmla="*/ 3 h 47"/>
                  <a:gd name="T4" fmla="*/ 7 w 90"/>
                  <a:gd name="T5" fmla="*/ 6 h 47"/>
                  <a:gd name="T6" fmla="*/ 13 w 90"/>
                  <a:gd name="T7" fmla="*/ 7 h 47"/>
                  <a:gd name="T8" fmla="*/ 20 w 90"/>
                  <a:gd name="T9" fmla="*/ 10 h 47"/>
                  <a:gd name="T10" fmla="*/ 26 w 90"/>
                  <a:gd name="T11" fmla="*/ 14 h 47"/>
                  <a:gd name="T12" fmla="*/ 34 w 90"/>
                  <a:gd name="T13" fmla="*/ 17 h 47"/>
                  <a:gd name="T14" fmla="*/ 42 w 90"/>
                  <a:gd name="T15" fmla="*/ 22 h 47"/>
                  <a:gd name="T16" fmla="*/ 50 w 90"/>
                  <a:gd name="T17" fmla="*/ 26 h 47"/>
                  <a:gd name="T18" fmla="*/ 57 w 90"/>
                  <a:gd name="T19" fmla="*/ 30 h 47"/>
                  <a:gd name="T20" fmla="*/ 66 w 90"/>
                  <a:gd name="T21" fmla="*/ 33 h 47"/>
                  <a:gd name="T22" fmla="*/ 73 w 90"/>
                  <a:gd name="T23" fmla="*/ 37 h 47"/>
                  <a:gd name="T24" fmla="*/ 77 w 90"/>
                  <a:gd name="T25" fmla="*/ 40 h 47"/>
                  <a:gd name="T26" fmla="*/ 82 w 90"/>
                  <a:gd name="T27" fmla="*/ 42 h 47"/>
                  <a:gd name="T28" fmla="*/ 86 w 90"/>
                  <a:gd name="T29" fmla="*/ 45 h 47"/>
                  <a:gd name="T30" fmla="*/ 89 w 90"/>
                  <a:gd name="T31" fmla="*/ 46 h 47"/>
                  <a:gd name="T32" fmla="*/ 86 w 90"/>
                  <a:gd name="T33" fmla="*/ 45 h 47"/>
                  <a:gd name="T34" fmla="*/ 83 w 90"/>
                  <a:gd name="T35" fmla="*/ 43 h 47"/>
                  <a:gd name="T36" fmla="*/ 79 w 90"/>
                  <a:gd name="T37" fmla="*/ 42 h 47"/>
                  <a:gd name="T38" fmla="*/ 73 w 90"/>
                  <a:gd name="T39" fmla="*/ 37 h 47"/>
                  <a:gd name="T40" fmla="*/ 67 w 90"/>
                  <a:gd name="T41" fmla="*/ 33 h 47"/>
                  <a:gd name="T42" fmla="*/ 61 w 90"/>
                  <a:gd name="T43" fmla="*/ 32 h 47"/>
                  <a:gd name="T44" fmla="*/ 54 w 90"/>
                  <a:gd name="T45" fmla="*/ 26 h 47"/>
                  <a:gd name="T46" fmla="*/ 48 w 90"/>
                  <a:gd name="T47" fmla="*/ 23 h 47"/>
                  <a:gd name="T48" fmla="*/ 41 w 90"/>
                  <a:gd name="T49" fmla="*/ 17 h 47"/>
                  <a:gd name="T50" fmla="*/ 34 w 90"/>
                  <a:gd name="T51" fmla="*/ 14 h 47"/>
                  <a:gd name="T52" fmla="*/ 26 w 90"/>
                  <a:gd name="T53" fmla="*/ 10 h 47"/>
                  <a:gd name="T54" fmla="*/ 22 w 90"/>
                  <a:gd name="T55" fmla="*/ 7 h 47"/>
                  <a:gd name="T56" fmla="*/ 16 w 90"/>
                  <a:gd name="T57" fmla="*/ 4 h 47"/>
                  <a:gd name="T58" fmla="*/ 13 w 90"/>
                  <a:gd name="T59" fmla="*/ 1 h 47"/>
                  <a:gd name="T60" fmla="*/ 10 w 90"/>
                  <a:gd name="T6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47">
                    <a:moveTo>
                      <a:pt x="0" y="1"/>
                    </a:moveTo>
                    <a:lnTo>
                      <a:pt x="3" y="3"/>
                    </a:lnTo>
                    <a:lnTo>
                      <a:pt x="7" y="6"/>
                    </a:lnTo>
                    <a:lnTo>
                      <a:pt x="13" y="7"/>
                    </a:lnTo>
                    <a:lnTo>
                      <a:pt x="20" y="10"/>
                    </a:lnTo>
                    <a:lnTo>
                      <a:pt x="26" y="14"/>
                    </a:lnTo>
                    <a:lnTo>
                      <a:pt x="34" y="17"/>
                    </a:lnTo>
                    <a:lnTo>
                      <a:pt x="42" y="22"/>
                    </a:lnTo>
                    <a:lnTo>
                      <a:pt x="50" y="26"/>
                    </a:lnTo>
                    <a:lnTo>
                      <a:pt x="57" y="30"/>
                    </a:lnTo>
                    <a:lnTo>
                      <a:pt x="66" y="33"/>
                    </a:lnTo>
                    <a:lnTo>
                      <a:pt x="73" y="37"/>
                    </a:lnTo>
                    <a:lnTo>
                      <a:pt x="77" y="40"/>
                    </a:lnTo>
                    <a:lnTo>
                      <a:pt x="82" y="42"/>
                    </a:lnTo>
                    <a:lnTo>
                      <a:pt x="86" y="45"/>
                    </a:lnTo>
                    <a:lnTo>
                      <a:pt x="89" y="46"/>
                    </a:lnTo>
                    <a:lnTo>
                      <a:pt x="86" y="45"/>
                    </a:lnTo>
                    <a:lnTo>
                      <a:pt x="83" y="43"/>
                    </a:lnTo>
                    <a:lnTo>
                      <a:pt x="79" y="42"/>
                    </a:lnTo>
                    <a:lnTo>
                      <a:pt x="73" y="37"/>
                    </a:lnTo>
                    <a:lnTo>
                      <a:pt x="67" y="33"/>
                    </a:lnTo>
                    <a:lnTo>
                      <a:pt x="61" y="32"/>
                    </a:lnTo>
                    <a:lnTo>
                      <a:pt x="54" y="26"/>
                    </a:lnTo>
                    <a:lnTo>
                      <a:pt x="48" y="23"/>
                    </a:lnTo>
                    <a:lnTo>
                      <a:pt x="41" y="17"/>
                    </a:lnTo>
                    <a:lnTo>
                      <a:pt x="34" y="14"/>
                    </a:lnTo>
                    <a:lnTo>
                      <a:pt x="26" y="10"/>
                    </a:lnTo>
                    <a:lnTo>
                      <a:pt x="22" y="7"/>
                    </a:lnTo>
                    <a:lnTo>
                      <a:pt x="16" y="4"/>
                    </a:lnTo>
                    <a:lnTo>
                      <a:pt x="13" y="1"/>
                    </a:lnTo>
                    <a:lnTo>
                      <a:pt x="1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7" name="Freeform 89"/>
              <p:cNvSpPr>
                <a:spLocks/>
              </p:cNvSpPr>
              <p:nvPr/>
            </p:nvSpPr>
            <p:spPr bwMode="auto">
              <a:xfrm>
                <a:off x="4703" y="2963"/>
                <a:ext cx="78" cy="48"/>
              </a:xfrm>
              <a:custGeom>
                <a:avLst/>
                <a:gdLst>
                  <a:gd name="T0" fmla="*/ 77 w 78"/>
                  <a:gd name="T1" fmla="*/ 47 h 48"/>
                  <a:gd name="T2" fmla="*/ 74 w 78"/>
                  <a:gd name="T3" fmla="*/ 46 h 48"/>
                  <a:gd name="T4" fmla="*/ 73 w 78"/>
                  <a:gd name="T5" fmla="*/ 44 h 48"/>
                  <a:gd name="T6" fmla="*/ 67 w 78"/>
                  <a:gd name="T7" fmla="*/ 43 h 48"/>
                  <a:gd name="T8" fmla="*/ 62 w 78"/>
                  <a:gd name="T9" fmla="*/ 40 h 48"/>
                  <a:gd name="T10" fmla="*/ 57 w 78"/>
                  <a:gd name="T11" fmla="*/ 35 h 48"/>
                  <a:gd name="T12" fmla="*/ 51 w 78"/>
                  <a:gd name="T13" fmla="*/ 32 h 48"/>
                  <a:gd name="T14" fmla="*/ 45 w 78"/>
                  <a:gd name="T15" fmla="*/ 29 h 48"/>
                  <a:gd name="T16" fmla="*/ 38 w 78"/>
                  <a:gd name="T17" fmla="*/ 26 h 48"/>
                  <a:gd name="T18" fmla="*/ 32 w 78"/>
                  <a:gd name="T19" fmla="*/ 22 h 48"/>
                  <a:gd name="T20" fmla="*/ 25 w 78"/>
                  <a:gd name="T21" fmla="*/ 18 h 48"/>
                  <a:gd name="T22" fmla="*/ 19 w 78"/>
                  <a:gd name="T23" fmla="*/ 15 h 48"/>
                  <a:gd name="T24" fmla="*/ 13 w 78"/>
                  <a:gd name="T25" fmla="*/ 12 h 48"/>
                  <a:gd name="T26" fmla="*/ 7 w 78"/>
                  <a:gd name="T27" fmla="*/ 7 h 48"/>
                  <a:gd name="T28" fmla="*/ 4 w 78"/>
                  <a:gd name="T29" fmla="*/ 4 h 48"/>
                  <a:gd name="T30" fmla="*/ 0 w 78"/>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48">
                    <a:moveTo>
                      <a:pt x="77" y="47"/>
                    </a:moveTo>
                    <a:lnTo>
                      <a:pt x="74" y="46"/>
                    </a:lnTo>
                    <a:lnTo>
                      <a:pt x="73" y="44"/>
                    </a:lnTo>
                    <a:lnTo>
                      <a:pt x="67" y="43"/>
                    </a:lnTo>
                    <a:lnTo>
                      <a:pt x="62" y="40"/>
                    </a:lnTo>
                    <a:lnTo>
                      <a:pt x="57" y="35"/>
                    </a:lnTo>
                    <a:lnTo>
                      <a:pt x="51" y="32"/>
                    </a:lnTo>
                    <a:lnTo>
                      <a:pt x="45" y="29"/>
                    </a:lnTo>
                    <a:lnTo>
                      <a:pt x="38" y="26"/>
                    </a:lnTo>
                    <a:lnTo>
                      <a:pt x="32" y="22"/>
                    </a:lnTo>
                    <a:lnTo>
                      <a:pt x="25" y="18"/>
                    </a:lnTo>
                    <a:lnTo>
                      <a:pt x="19" y="15"/>
                    </a:lnTo>
                    <a:lnTo>
                      <a:pt x="13" y="12"/>
                    </a:lnTo>
                    <a:lnTo>
                      <a:pt x="7" y="7"/>
                    </a:lnTo>
                    <a:lnTo>
                      <a:pt x="4" y="4"/>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8" name="Freeform 90"/>
              <p:cNvSpPr>
                <a:spLocks/>
              </p:cNvSpPr>
              <p:nvPr/>
            </p:nvSpPr>
            <p:spPr bwMode="auto">
              <a:xfrm>
                <a:off x="4696" y="2966"/>
                <a:ext cx="81" cy="46"/>
              </a:xfrm>
              <a:custGeom>
                <a:avLst/>
                <a:gdLst>
                  <a:gd name="T0" fmla="*/ 0 w 81"/>
                  <a:gd name="T1" fmla="*/ 1 h 46"/>
                  <a:gd name="T2" fmla="*/ 3 w 81"/>
                  <a:gd name="T3" fmla="*/ 3 h 46"/>
                  <a:gd name="T4" fmla="*/ 7 w 81"/>
                  <a:gd name="T5" fmla="*/ 4 h 46"/>
                  <a:gd name="T6" fmla="*/ 13 w 81"/>
                  <a:gd name="T7" fmla="*/ 6 h 46"/>
                  <a:gd name="T8" fmla="*/ 17 w 81"/>
                  <a:gd name="T9" fmla="*/ 9 h 46"/>
                  <a:gd name="T10" fmla="*/ 24 w 81"/>
                  <a:gd name="T11" fmla="*/ 12 h 46"/>
                  <a:gd name="T12" fmla="*/ 31 w 81"/>
                  <a:gd name="T13" fmla="*/ 17 h 46"/>
                  <a:gd name="T14" fmla="*/ 37 w 81"/>
                  <a:gd name="T15" fmla="*/ 20 h 46"/>
                  <a:gd name="T16" fmla="*/ 46 w 81"/>
                  <a:gd name="T17" fmla="*/ 25 h 46"/>
                  <a:gd name="T18" fmla="*/ 51 w 81"/>
                  <a:gd name="T19" fmla="*/ 28 h 46"/>
                  <a:gd name="T20" fmla="*/ 59 w 81"/>
                  <a:gd name="T21" fmla="*/ 30 h 46"/>
                  <a:gd name="T22" fmla="*/ 64 w 81"/>
                  <a:gd name="T23" fmla="*/ 35 h 46"/>
                  <a:gd name="T24" fmla="*/ 69 w 81"/>
                  <a:gd name="T25" fmla="*/ 38 h 46"/>
                  <a:gd name="T26" fmla="*/ 73 w 81"/>
                  <a:gd name="T27" fmla="*/ 41 h 46"/>
                  <a:gd name="T28" fmla="*/ 77 w 81"/>
                  <a:gd name="T29" fmla="*/ 42 h 46"/>
                  <a:gd name="T30" fmla="*/ 80 w 81"/>
                  <a:gd name="T31" fmla="*/ 44 h 46"/>
                  <a:gd name="T32" fmla="*/ 80 w 81"/>
                  <a:gd name="T33" fmla="*/ 45 h 46"/>
                  <a:gd name="T34" fmla="*/ 80 w 81"/>
                  <a:gd name="T35" fmla="*/ 44 h 46"/>
                  <a:gd name="T36" fmla="*/ 77 w 81"/>
                  <a:gd name="T37" fmla="*/ 42 h 46"/>
                  <a:gd name="T38" fmla="*/ 74 w 81"/>
                  <a:gd name="T39" fmla="*/ 41 h 46"/>
                  <a:gd name="T40" fmla="*/ 70 w 81"/>
                  <a:gd name="T41" fmla="*/ 38 h 46"/>
                  <a:gd name="T42" fmla="*/ 64 w 81"/>
                  <a:gd name="T43" fmla="*/ 36 h 46"/>
                  <a:gd name="T44" fmla="*/ 59 w 81"/>
                  <a:gd name="T45" fmla="*/ 32 h 46"/>
                  <a:gd name="T46" fmla="*/ 53 w 81"/>
                  <a:gd name="T47" fmla="*/ 28 h 46"/>
                  <a:gd name="T48" fmla="*/ 47 w 81"/>
                  <a:gd name="T49" fmla="*/ 25 h 46"/>
                  <a:gd name="T50" fmla="*/ 40 w 81"/>
                  <a:gd name="T51" fmla="*/ 20 h 46"/>
                  <a:gd name="T52" fmla="*/ 33 w 81"/>
                  <a:gd name="T53" fmla="*/ 17 h 46"/>
                  <a:gd name="T54" fmla="*/ 26 w 81"/>
                  <a:gd name="T55" fmla="*/ 13 h 46"/>
                  <a:gd name="T56" fmla="*/ 21 w 81"/>
                  <a:gd name="T57" fmla="*/ 9 h 46"/>
                  <a:gd name="T58" fmla="*/ 16 w 81"/>
                  <a:gd name="T59" fmla="*/ 6 h 46"/>
                  <a:gd name="T60" fmla="*/ 10 w 81"/>
                  <a:gd name="T61" fmla="*/ 4 h 46"/>
                  <a:gd name="T62" fmla="*/ 7 w 81"/>
                  <a:gd name="T63" fmla="*/ 1 h 46"/>
                  <a:gd name="T64" fmla="*/ 4 w 81"/>
                  <a:gd name="T6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1" h="46">
                    <a:moveTo>
                      <a:pt x="0" y="1"/>
                    </a:moveTo>
                    <a:lnTo>
                      <a:pt x="3" y="3"/>
                    </a:lnTo>
                    <a:lnTo>
                      <a:pt x="7" y="4"/>
                    </a:lnTo>
                    <a:lnTo>
                      <a:pt x="13" y="6"/>
                    </a:lnTo>
                    <a:lnTo>
                      <a:pt x="17" y="9"/>
                    </a:lnTo>
                    <a:lnTo>
                      <a:pt x="24" y="12"/>
                    </a:lnTo>
                    <a:lnTo>
                      <a:pt x="31" y="17"/>
                    </a:lnTo>
                    <a:lnTo>
                      <a:pt x="37" y="20"/>
                    </a:lnTo>
                    <a:lnTo>
                      <a:pt x="46" y="25"/>
                    </a:lnTo>
                    <a:lnTo>
                      <a:pt x="51" y="28"/>
                    </a:lnTo>
                    <a:lnTo>
                      <a:pt x="59" y="30"/>
                    </a:lnTo>
                    <a:lnTo>
                      <a:pt x="64" y="35"/>
                    </a:lnTo>
                    <a:lnTo>
                      <a:pt x="69" y="38"/>
                    </a:lnTo>
                    <a:lnTo>
                      <a:pt x="73" y="41"/>
                    </a:lnTo>
                    <a:lnTo>
                      <a:pt x="77" y="42"/>
                    </a:lnTo>
                    <a:lnTo>
                      <a:pt x="80" y="44"/>
                    </a:lnTo>
                    <a:lnTo>
                      <a:pt x="80" y="45"/>
                    </a:lnTo>
                    <a:lnTo>
                      <a:pt x="80" y="44"/>
                    </a:lnTo>
                    <a:lnTo>
                      <a:pt x="77" y="42"/>
                    </a:lnTo>
                    <a:lnTo>
                      <a:pt x="74" y="41"/>
                    </a:lnTo>
                    <a:lnTo>
                      <a:pt x="70" y="38"/>
                    </a:lnTo>
                    <a:lnTo>
                      <a:pt x="64" y="36"/>
                    </a:lnTo>
                    <a:lnTo>
                      <a:pt x="59" y="32"/>
                    </a:lnTo>
                    <a:lnTo>
                      <a:pt x="53" y="28"/>
                    </a:lnTo>
                    <a:lnTo>
                      <a:pt x="47" y="25"/>
                    </a:lnTo>
                    <a:lnTo>
                      <a:pt x="40" y="20"/>
                    </a:lnTo>
                    <a:lnTo>
                      <a:pt x="33" y="17"/>
                    </a:lnTo>
                    <a:lnTo>
                      <a:pt x="26" y="13"/>
                    </a:lnTo>
                    <a:lnTo>
                      <a:pt x="21" y="9"/>
                    </a:lnTo>
                    <a:lnTo>
                      <a:pt x="16" y="6"/>
                    </a:lnTo>
                    <a:lnTo>
                      <a:pt x="10" y="4"/>
                    </a:lnTo>
                    <a:lnTo>
                      <a:pt x="7" y="1"/>
                    </a:lnTo>
                    <a:lnTo>
                      <a:pt x="4"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79" name="Freeform 91"/>
              <p:cNvSpPr>
                <a:spLocks/>
              </p:cNvSpPr>
              <p:nvPr/>
            </p:nvSpPr>
            <p:spPr bwMode="auto">
              <a:xfrm>
                <a:off x="4692" y="2969"/>
                <a:ext cx="75" cy="45"/>
              </a:xfrm>
              <a:custGeom>
                <a:avLst/>
                <a:gdLst>
                  <a:gd name="T0" fmla="*/ 74 w 75"/>
                  <a:gd name="T1" fmla="*/ 44 h 45"/>
                  <a:gd name="T2" fmla="*/ 74 w 75"/>
                  <a:gd name="T3" fmla="*/ 44 h 45"/>
                  <a:gd name="T4" fmla="*/ 71 w 75"/>
                  <a:gd name="T5" fmla="*/ 44 h 45"/>
                  <a:gd name="T6" fmla="*/ 68 w 75"/>
                  <a:gd name="T7" fmla="*/ 43 h 45"/>
                  <a:gd name="T8" fmla="*/ 64 w 75"/>
                  <a:gd name="T9" fmla="*/ 40 h 45"/>
                  <a:gd name="T10" fmla="*/ 59 w 75"/>
                  <a:gd name="T11" fmla="*/ 37 h 45"/>
                  <a:gd name="T12" fmla="*/ 54 w 75"/>
                  <a:gd name="T13" fmla="*/ 34 h 45"/>
                  <a:gd name="T14" fmla="*/ 49 w 75"/>
                  <a:gd name="T15" fmla="*/ 31 h 45"/>
                  <a:gd name="T16" fmla="*/ 42 w 75"/>
                  <a:gd name="T17" fmla="*/ 28 h 45"/>
                  <a:gd name="T18" fmla="*/ 36 w 75"/>
                  <a:gd name="T19" fmla="*/ 25 h 45"/>
                  <a:gd name="T20" fmla="*/ 29 w 75"/>
                  <a:gd name="T21" fmla="*/ 21 h 45"/>
                  <a:gd name="T22" fmla="*/ 23 w 75"/>
                  <a:gd name="T23" fmla="*/ 16 h 45"/>
                  <a:gd name="T24" fmla="*/ 17 w 75"/>
                  <a:gd name="T25" fmla="*/ 13 h 45"/>
                  <a:gd name="T26" fmla="*/ 12 w 75"/>
                  <a:gd name="T27" fmla="*/ 9 h 45"/>
                  <a:gd name="T28" fmla="*/ 7 w 75"/>
                  <a:gd name="T29" fmla="*/ 6 h 45"/>
                  <a:gd name="T30" fmla="*/ 3 w 75"/>
                  <a:gd name="T31" fmla="*/ 1 h 45"/>
                  <a:gd name="T32" fmla="*/ 0 w 75"/>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45">
                    <a:moveTo>
                      <a:pt x="74" y="44"/>
                    </a:moveTo>
                    <a:lnTo>
                      <a:pt x="74" y="44"/>
                    </a:lnTo>
                    <a:lnTo>
                      <a:pt x="71" y="44"/>
                    </a:lnTo>
                    <a:lnTo>
                      <a:pt x="68" y="43"/>
                    </a:lnTo>
                    <a:lnTo>
                      <a:pt x="64" y="40"/>
                    </a:lnTo>
                    <a:lnTo>
                      <a:pt x="59" y="37"/>
                    </a:lnTo>
                    <a:lnTo>
                      <a:pt x="54" y="34"/>
                    </a:lnTo>
                    <a:lnTo>
                      <a:pt x="49" y="31"/>
                    </a:lnTo>
                    <a:lnTo>
                      <a:pt x="42" y="28"/>
                    </a:lnTo>
                    <a:lnTo>
                      <a:pt x="36" y="25"/>
                    </a:lnTo>
                    <a:lnTo>
                      <a:pt x="29" y="21"/>
                    </a:lnTo>
                    <a:lnTo>
                      <a:pt x="23" y="16"/>
                    </a:lnTo>
                    <a:lnTo>
                      <a:pt x="17" y="13"/>
                    </a:lnTo>
                    <a:lnTo>
                      <a:pt x="12" y="9"/>
                    </a:lnTo>
                    <a:lnTo>
                      <a:pt x="7" y="6"/>
                    </a:lnTo>
                    <a:lnTo>
                      <a:pt x="3" y="1"/>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0" name="Freeform 92"/>
              <p:cNvSpPr>
                <a:spLocks/>
              </p:cNvSpPr>
              <p:nvPr/>
            </p:nvSpPr>
            <p:spPr bwMode="auto">
              <a:xfrm>
                <a:off x="4680" y="2971"/>
                <a:ext cx="82" cy="43"/>
              </a:xfrm>
              <a:custGeom>
                <a:avLst/>
                <a:gdLst>
                  <a:gd name="T0" fmla="*/ 0 w 82"/>
                  <a:gd name="T1" fmla="*/ 1 h 43"/>
                  <a:gd name="T2" fmla="*/ 4 w 82"/>
                  <a:gd name="T3" fmla="*/ 3 h 43"/>
                  <a:gd name="T4" fmla="*/ 10 w 82"/>
                  <a:gd name="T5" fmla="*/ 4 h 43"/>
                  <a:gd name="T6" fmla="*/ 14 w 82"/>
                  <a:gd name="T7" fmla="*/ 7 h 43"/>
                  <a:gd name="T8" fmla="*/ 20 w 82"/>
                  <a:gd name="T9" fmla="*/ 10 h 43"/>
                  <a:gd name="T10" fmla="*/ 26 w 82"/>
                  <a:gd name="T11" fmla="*/ 13 h 43"/>
                  <a:gd name="T12" fmla="*/ 33 w 82"/>
                  <a:gd name="T13" fmla="*/ 16 h 43"/>
                  <a:gd name="T14" fmla="*/ 39 w 82"/>
                  <a:gd name="T15" fmla="*/ 20 h 43"/>
                  <a:gd name="T16" fmla="*/ 46 w 82"/>
                  <a:gd name="T17" fmla="*/ 23 h 43"/>
                  <a:gd name="T18" fmla="*/ 54 w 82"/>
                  <a:gd name="T19" fmla="*/ 28 h 43"/>
                  <a:gd name="T20" fmla="*/ 59 w 82"/>
                  <a:gd name="T21" fmla="*/ 32 h 43"/>
                  <a:gd name="T22" fmla="*/ 65 w 82"/>
                  <a:gd name="T23" fmla="*/ 35 h 43"/>
                  <a:gd name="T24" fmla="*/ 71 w 82"/>
                  <a:gd name="T25" fmla="*/ 36 h 43"/>
                  <a:gd name="T26" fmla="*/ 74 w 82"/>
                  <a:gd name="T27" fmla="*/ 41 h 43"/>
                  <a:gd name="T28" fmla="*/ 78 w 82"/>
                  <a:gd name="T29" fmla="*/ 42 h 43"/>
                  <a:gd name="T30" fmla="*/ 80 w 82"/>
                  <a:gd name="T31" fmla="*/ 42 h 43"/>
                  <a:gd name="T32" fmla="*/ 81 w 82"/>
                  <a:gd name="T33" fmla="*/ 42 h 43"/>
                  <a:gd name="T34" fmla="*/ 80 w 82"/>
                  <a:gd name="T35" fmla="*/ 42 h 43"/>
                  <a:gd name="T36" fmla="*/ 78 w 82"/>
                  <a:gd name="T37" fmla="*/ 42 h 43"/>
                  <a:gd name="T38" fmla="*/ 74 w 82"/>
                  <a:gd name="T39" fmla="*/ 41 h 43"/>
                  <a:gd name="T40" fmla="*/ 71 w 82"/>
                  <a:gd name="T41" fmla="*/ 38 h 43"/>
                  <a:gd name="T42" fmla="*/ 65 w 82"/>
                  <a:gd name="T43" fmla="*/ 35 h 43"/>
                  <a:gd name="T44" fmla="*/ 61 w 82"/>
                  <a:gd name="T45" fmla="*/ 32 h 43"/>
                  <a:gd name="T46" fmla="*/ 54 w 82"/>
                  <a:gd name="T47" fmla="*/ 28 h 43"/>
                  <a:gd name="T48" fmla="*/ 48 w 82"/>
                  <a:gd name="T49" fmla="*/ 23 h 43"/>
                  <a:gd name="T50" fmla="*/ 41 w 82"/>
                  <a:gd name="T51" fmla="*/ 22 h 43"/>
                  <a:gd name="T52" fmla="*/ 33 w 82"/>
                  <a:gd name="T53" fmla="*/ 16 h 43"/>
                  <a:gd name="T54" fmla="*/ 27 w 82"/>
                  <a:gd name="T55" fmla="*/ 13 h 43"/>
                  <a:gd name="T56" fmla="*/ 22 w 82"/>
                  <a:gd name="T57" fmla="*/ 10 h 43"/>
                  <a:gd name="T58" fmla="*/ 17 w 82"/>
                  <a:gd name="T59" fmla="*/ 7 h 43"/>
                  <a:gd name="T60" fmla="*/ 12 w 82"/>
                  <a:gd name="T61" fmla="*/ 4 h 43"/>
                  <a:gd name="T62" fmla="*/ 9 w 82"/>
                  <a:gd name="T63" fmla="*/ 1 h 43"/>
                  <a:gd name="T64" fmla="*/ 6 w 82"/>
                  <a:gd name="T6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43">
                    <a:moveTo>
                      <a:pt x="0" y="1"/>
                    </a:moveTo>
                    <a:lnTo>
                      <a:pt x="4" y="3"/>
                    </a:lnTo>
                    <a:lnTo>
                      <a:pt x="10" y="4"/>
                    </a:lnTo>
                    <a:lnTo>
                      <a:pt x="14" y="7"/>
                    </a:lnTo>
                    <a:lnTo>
                      <a:pt x="20" y="10"/>
                    </a:lnTo>
                    <a:lnTo>
                      <a:pt x="26" y="13"/>
                    </a:lnTo>
                    <a:lnTo>
                      <a:pt x="33" y="16"/>
                    </a:lnTo>
                    <a:lnTo>
                      <a:pt x="39" y="20"/>
                    </a:lnTo>
                    <a:lnTo>
                      <a:pt x="46" y="23"/>
                    </a:lnTo>
                    <a:lnTo>
                      <a:pt x="54" y="28"/>
                    </a:lnTo>
                    <a:lnTo>
                      <a:pt x="59" y="32"/>
                    </a:lnTo>
                    <a:lnTo>
                      <a:pt x="65" y="35"/>
                    </a:lnTo>
                    <a:lnTo>
                      <a:pt x="71" y="36"/>
                    </a:lnTo>
                    <a:lnTo>
                      <a:pt x="74" y="41"/>
                    </a:lnTo>
                    <a:lnTo>
                      <a:pt x="78" y="42"/>
                    </a:lnTo>
                    <a:lnTo>
                      <a:pt x="80" y="42"/>
                    </a:lnTo>
                    <a:lnTo>
                      <a:pt x="81" y="42"/>
                    </a:lnTo>
                    <a:lnTo>
                      <a:pt x="80" y="42"/>
                    </a:lnTo>
                    <a:lnTo>
                      <a:pt x="78" y="42"/>
                    </a:lnTo>
                    <a:lnTo>
                      <a:pt x="74" y="41"/>
                    </a:lnTo>
                    <a:lnTo>
                      <a:pt x="71" y="38"/>
                    </a:lnTo>
                    <a:lnTo>
                      <a:pt x="65" y="35"/>
                    </a:lnTo>
                    <a:lnTo>
                      <a:pt x="61" y="32"/>
                    </a:lnTo>
                    <a:lnTo>
                      <a:pt x="54" y="28"/>
                    </a:lnTo>
                    <a:lnTo>
                      <a:pt x="48" y="23"/>
                    </a:lnTo>
                    <a:lnTo>
                      <a:pt x="41" y="22"/>
                    </a:lnTo>
                    <a:lnTo>
                      <a:pt x="33" y="16"/>
                    </a:lnTo>
                    <a:lnTo>
                      <a:pt x="27" y="13"/>
                    </a:lnTo>
                    <a:lnTo>
                      <a:pt x="22" y="10"/>
                    </a:lnTo>
                    <a:lnTo>
                      <a:pt x="17" y="7"/>
                    </a:lnTo>
                    <a:lnTo>
                      <a:pt x="12" y="4"/>
                    </a:lnTo>
                    <a:lnTo>
                      <a:pt x="9" y="1"/>
                    </a:lnTo>
                    <a:lnTo>
                      <a:pt x="6"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1" name="Freeform 93"/>
              <p:cNvSpPr>
                <a:spLocks/>
              </p:cNvSpPr>
              <p:nvPr/>
            </p:nvSpPr>
            <p:spPr bwMode="auto">
              <a:xfrm>
                <a:off x="4679" y="2974"/>
                <a:ext cx="76" cy="46"/>
              </a:xfrm>
              <a:custGeom>
                <a:avLst/>
                <a:gdLst>
                  <a:gd name="T0" fmla="*/ 75 w 76"/>
                  <a:gd name="T1" fmla="*/ 45 h 46"/>
                  <a:gd name="T2" fmla="*/ 75 w 76"/>
                  <a:gd name="T3" fmla="*/ 44 h 46"/>
                  <a:gd name="T4" fmla="*/ 74 w 76"/>
                  <a:gd name="T5" fmla="*/ 44 h 46"/>
                  <a:gd name="T6" fmla="*/ 71 w 76"/>
                  <a:gd name="T7" fmla="*/ 41 h 46"/>
                  <a:gd name="T8" fmla="*/ 66 w 76"/>
                  <a:gd name="T9" fmla="*/ 39 h 46"/>
                  <a:gd name="T10" fmla="*/ 62 w 76"/>
                  <a:gd name="T11" fmla="*/ 38 h 46"/>
                  <a:gd name="T12" fmla="*/ 56 w 76"/>
                  <a:gd name="T13" fmla="*/ 33 h 46"/>
                  <a:gd name="T14" fmla="*/ 50 w 76"/>
                  <a:gd name="T15" fmla="*/ 32 h 46"/>
                  <a:gd name="T16" fmla="*/ 45 w 76"/>
                  <a:gd name="T17" fmla="*/ 29 h 46"/>
                  <a:gd name="T18" fmla="*/ 38 w 76"/>
                  <a:gd name="T19" fmla="*/ 25 h 46"/>
                  <a:gd name="T20" fmla="*/ 32 w 76"/>
                  <a:gd name="T21" fmla="*/ 20 h 46"/>
                  <a:gd name="T22" fmla="*/ 25 w 76"/>
                  <a:gd name="T23" fmla="*/ 17 h 46"/>
                  <a:gd name="T24" fmla="*/ 19 w 76"/>
                  <a:gd name="T25" fmla="*/ 13 h 46"/>
                  <a:gd name="T26" fmla="*/ 13 w 76"/>
                  <a:gd name="T27" fmla="*/ 10 h 46"/>
                  <a:gd name="T28" fmla="*/ 7 w 76"/>
                  <a:gd name="T29" fmla="*/ 6 h 46"/>
                  <a:gd name="T30" fmla="*/ 4 w 76"/>
                  <a:gd name="T31" fmla="*/ 3 h 46"/>
                  <a:gd name="T32" fmla="*/ 0 w 76"/>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46">
                    <a:moveTo>
                      <a:pt x="75" y="45"/>
                    </a:moveTo>
                    <a:lnTo>
                      <a:pt x="75" y="44"/>
                    </a:lnTo>
                    <a:lnTo>
                      <a:pt x="74" y="44"/>
                    </a:lnTo>
                    <a:lnTo>
                      <a:pt x="71" y="41"/>
                    </a:lnTo>
                    <a:lnTo>
                      <a:pt x="66" y="39"/>
                    </a:lnTo>
                    <a:lnTo>
                      <a:pt x="62" y="38"/>
                    </a:lnTo>
                    <a:lnTo>
                      <a:pt x="56" y="33"/>
                    </a:lnTo>
                    <a:lnTo>
                      <a:pt x="50" y="32"/>
                    </a:lnTo>
                    <a:lnTo>
                      <a:pt x="45" y="29"/>
                    </a:lnTo>
                    <a:lnTo>
                      <a:pt x="38" y="25"/>
                    </a:lnTo>
                    <a:lnTo>
                      <a:pt x="32" y="20"/>
                    </a:lnTo>
                    <a:lnTo>
                      <a:pt x="25" y="17"/>
                    </a:lnTo>
                    <a:lnTo>
                      <a:pt x="19" y="13"/>
                    </a:lnTo>
                    <a:lnTo>
                      <a:pt x="13" y="10"/>
                    </a:lnTo>
                    <a:lnTo>
                      <a:pt x="7" y="6"/>
                    </a:lnTo>
                    <a:lnTo>
                      <a:pt x="4"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2" name="Freeform 94"/>
              <p:cNvSpPr>
                <a:spLocks/>
              </p:cNvSpPr>
              <p:nvPr/>
            </p:nvSpPr>
            <p:spPr bwMode="auto">
              <a:xfrm>
                <a:off x="4672" y="2975"/>
                <a:ext cx="79" cy="45"/>
              </a:xfrm>
              <a:custGeom>
                <a:avLst/>
                <a:gdLst>
                  <a:gd name="T0" fmla="*/ 0 w 79"/>
                  <a:gd name="T1" fmla="*/ 3 h 45"/>
                  <a:gd name="T2" fmla="*/ 3 w 79"/>
                  <a:gd name="T3" fmla="*/ 3 h 45"/>
                  <a:gd name="T4" fmla="*/ 7 w 79"/>
                  <a:gd name="T5" fmla="*/ 4 h 45"/>
                  <a:gd name="T6" fmla="*/ 12 w 79"/>
                  <a:gd name="T7" fmla="*/ 6 h 45"/>
                  <a:gd name="T8" fmla="*/ 19 w 79"/>
                  <a:gd name="T9" fmla="*/ 10 h 45"/>
                  <a:gd name="T10" fmla="*/ 25 w 79"/>
                  <a:gd name="T11" fmla="*/ 13 h 45"/>
                  <a:gd name="T12" fmla="*/ 30 w 79"/>
                  <a:gd name="T13" fmla="*/ 18 h 45"/>
                  <a:gd name="T14" fmla="*/ 38 w 79"/>
                  <a:gd name="T15" fmla="*/ 21 h 45"/>
                  <a:gd name="T16" fmla="*/ 45 w 79"/>
                  <a:gd name="T17" fmla="*/ 23 h 45"/>
                  <a:gd name="T18" fmla="*/ 51 w 79"/>
                  <a:gd name="T19" fmla="*/ 28 h 45"/>
                  <a:gd name="T20" fmla="*/ 56 w 79"/>
                  <a:gd name="T21" fmla="*/ 32 h 45"/>
                  <a:gd name="T22" fmla="*/ 64 w 79"/>
                  <a:gd name="T23" fmla="*/ 35 h 45"/>
                  <a:gd name="T24" fmla="*/ 68 w 79"/>
                  <a:gd name="T25" fmla="*/ 38 h 45"/>
                  <a:gd name="T26" fmla="*/ 72 w 79"/>
                  <a:gd name="T27" fmla="*/ 40 h 45"/>
                  <a:gd name="T28" fmla="*/ 75 w 79"/>
                  <a:gd name="T29" fmla="*/ 43 h 45"/>
                  <a:gd name="T30" fmla="*/ 78 w 79"/>
                  <a:gd name="T31" fmla="*/ 44 h 45"/>
                  <a:gd name="T32" fmla="*/ 75 w 79"/>
                  <a:gd name="T33" fmla="*/ 43 h 45"/>
                  <a:gd name="T34" fmla="*/ 72 w 79"/>
                  <a:gd name="T35" fmla="*/ 40 h 45"/>
                  <a:gd name="T36" fmla="*/ 69 w 79"/>
                  <a:gd name="T37" fmla="*/ 38 h 45"/>
                  <a:gd name="T38" fmla="*/ 64 w 79"/>
                  <a:gd name="T39" fmla="*/ 35 h 45"/>
                  <a:gd name="T40" fmla="*/ 58 w 79"/>
                  <a:gd name="T41" fmla="*/ 32 h 45"/>
                  <a:gd name="T42" fmla="*/ 52 w 79"/>
                  <a:gd name="T43" fmla="*/ 28 h 45"/>
                  <a:gd name="T44" fmla="*/ 45 w 79"/>
                  <a:gd name="T45" fmla="*/ 23 h 45"/>
                  <a:gd name="T46" fmla="*/ 39 w 79"/>
                  <a:gd name="T47" fmla="*/ 21 h 45"/>
                  <a:gd name="T48" fmla="*/ 32 w 79"/>
                  <a:gd name="T49" fmla="*/ 18 h 45"/>
                  <a:gd name="T50" fmla="*/ 26 w 79"/>
                  <a:gd name="T51" fmla="*/ 13 h 45"/>
                  <a:gd name="T52" fmla="*/ 20 w 79"/>
                  <a:gd name="T53" fmla="*/ 10 h 45"/>
                  <a:gd name="T54" fmla="*/ 14 w 79"/>
                  <a:gd name="T55" fmla="*/ 6 h 45"/>
                  <a:gd name="T56" fmla="*/ 10 w 79"/>
                  <a:gd name="T57" fmla="*/ 3 h 45"/>
                  <a:gd name="T58" fmla="*/ 7 w 79"/>
                  <a:gd name="T59" fmla="*/ 1 h 45"/>
                  <a:gd name="T60" fmla="*/ 4 w 79"/>
                  <a:gd name="T6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45">
                    <a:moveTo>
                      <a:pt x="0" y="3"/>
                    </a:moveTo>
                    <a:lnTo>
                      <a:pt x="3" y="3"/>
                    </a:lnTo>
                    <a:lnTo>
                      <a:pt x="7" y="4"/>
                    </a:lnTo>
                    <a:lnTo>
                      <a:pt x="12" y="6"/>
                    </a:lnTo>
                    <a:lnTo>
                      <a:pt x="19" y="10"/>
                    </a:lnTo>
                    <a:lnTo>
                      <a:pt x="25" y="13"/>
                    </a:lnTo>
                    <a:lnTo>
                      <a:pt x="30" y="18"/>
                    </a:lnTo>
                    <a:lnTo>
                      <a:pt x="38" y="21"/>
                    </a:lnTo>
                    <a:lnTo>
                      <a:pt x="45" y="23"/>
                    </a:lnTo>
                    <a:lnTo>
                      <a:pt x="51" y="28"/>
                    </a:lnTo>
                    <a:lnTo>
                      <a:pt x="56" y="32"/>
                    </a:lnTo>
                    <a:lnTo>
                      <a:pt x="64" y="35"/>
                    </a:lnTo>
                    <a:lnTo>
                      <a:pt x="68" y="38"/>
                    </a:lnTo>
                    <a:lnTo>
                      <a:pt x="72" y="40"/>
                    </a:lnTo>
                    <a:lnTo>
                      <a:pt x="75" y="43"/>
                    </a:lnTo>
                    <a:lnTo>
                      <a:pt x="78" y="44"/>
                    </a:lnTo>
                    <a:lnTo>
                      <a:pt x="75" y="43"/>
                    </a:lnTo>
                    <a:lnTo>
                      <a:pt x="72" y="40"/>
                    </a:lnTo>
                    <a:lnTo>
                      <a:pt x="69" y="38"/>
                    </a:lnTo>
                    <a:lnTo>
                      <a:pt x="64" y="35"/>
                    </a:lnTo>
                    <a:lnTo>
                      <a:pt x="58" y="32"/>
                    </a:lnTo>
                    <a:lnTo>
                      <a:pt x="52" y="28"/>
                    </a:lnTo>
                    <a:lnTo>
                      <a:pt x="45" y="23"/>
                    </a:lnTo>
                    <a:lnTo>
                      <a:pt x="39" y="21"/>
                    </a:lnTo>
                    <a:lnTo>
                      <a:pt x="32" y="18"/>
                    </a:lnTo>
                    <a:lnTo>
                      <a:pt x="26" y="13"/>
                    </a:lnTo>
                    <a:lnTo>
                      <a:pt x="20" y="10"/>
                    </a:lnTo>
                    <a:lnTo>
                      <a:pt x="14" y="6"/>
                    </a:lnTo>
                    <a:lnTo>
                      <a:pt x="10" y="3"/>
                    </a:lnTo>
                    <a:lnTo>
                      <a:pt x="7" y="1"/>
                    </a:lnTo>
                    <a:lnTo>
                      <a:pt x="4"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3" name="Freeform 95"/>
              <p:cNvSpPr>
                <a:spLocks/>
              </p:cNvSpPr>
              <p:nvPr/>
            </p:nvSpPr>
            <p:spPr bwMode="auto">
              <a:xfrm>
                <a:off x="4670" y="2978"/>
                <a:ext cx="75" cy="47"/>
              </a:xfrm>
              <a:custGeom>
                <a:avLst/>
                <a:gdLst>
                  <a:gd name="T0" fmla="*/ 74 w 75"/>
                  <a:gd name="T1" fmla="*/ 46 h 47"/>
                  <a:gd name="T2" fmla="*/ 74 w 75"/>
                  <a:gd name="T3" fmla="*/ 45 h 47"/>
                  <a:gd name="T4" fmla="*/ 73 w 75"/>
                  <a:gd name="T5" fmla="*/ 43 h 47"/>
                  <a:gd name="T6" fmla="*/ 67 w 75"/>
                  <a:gd name="T7" fmla="*/ 42 h 47"/>
                  <a:gd name="T8" fmla="*/ 64 w 75"/>
                  <a:gd name="T9" fmla="*/ 40 h 47"/>
                  <a:gd name="T10" fmla="*/ 60 w 75"/>
                  <a:gd name="T11" fmla="*/ 37 h 47"/>
                  <a:gd name="T12" fmla="*/ 56 w 75"/>
                  <a:gd name="T13" fmla="*/ 35 h 47"/>
                  <a:gd name="T14" fmla="*/ 48 w 75"/>
                  <a:gd name="T15" fmla="*/ 33 h 47"/>
                  <a:gd name="T16" fmla="*/ 43 w 75"/>
                  <a:gd name="T17" fmla="*/ 29 h 47"/>
                  <a:gd name="T18" fmla="*/ 36 w 75"/>
                  <a:gd name="T19" fmla="*/ 24 h 47"/>
                  <a:gd name="T20" fmla="*/ 30 w 75"/>
                  <a:gd name="T21" fmla="*/ 20 h 47"/>
                  <a:gd name="T22" fmla="*/ 24 w 75"/>
                  <a:gd name="T23" fmla="*/ 17 h 47"/>
                  <a:gd name="T24" fmla="*/ 17 w 75"/>
                  <a:gd name="T25" fmla="*/ 14 h 47"/>
                  <a:gd name="T26" fmla="*/ 11 w 75"/>
                  <a:gd name="T27" fmla="*/ 10 h 47"/>
                  <a:gd name="T28" fmla="*/ 7 w 75"/>
                  <a:gd name="T29" fmla="*/ 7 h 47"/>
                  <a:gd name="T30" fmla="*/ 3 w 75"/>
                  <a:gd name="T31" fmla="*/ 3 h 47"/>
                  <a:gd name="T32" fmla="*/ 0 w 75"/>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47">
                    <a:moveTo>
                      <a:pt x="74" y="46"/>
                    </a:moveTo>
                    <a:lnTo>
                      <a:pt x="74" y="45"/>
                    </a:lnTo>
                    <a:lnTo>
                      <a:pt x="73" y="43"/>
                    </a:lnTo>
                    <a:lnTo>
                      <a:pt x="67" y="42"/>
                    </a:lnTo>
                    <a:lnTo>
                      <a:pt x="64" y="40"/>
                    </a:lnTo>
                    <a:lnTo>
                      <a:pt x="60" y="37"/>
                    </a:lnTo>
                    <a:lnTo>
                      <a:pt x="56" y="35"/>
                    </a:lnTo>
                    <a:lnTo>
                      <a:pt x="48" y="33"/>
                    </a:lnTo>
                    <a:lnTo>
                      <a:pt x="43" y="29"/>
                    </a:lnTo>
                    <a:lnTo>
                      <a:pt x="36" y="24"/>
                    </a:lnTo>
                    <a:lnTo>
                      <a:pt x="30" y="20"/>
                    </a:lnTo>
                    <a:lnTo>
                      <a:pt x="24" y="17"/>
                    </a:lnTo>
                    <a:lnTo>
                      <a:pt x="17" y="14"/>
                    </a:lnTo>
                    <a:lnTo>
                      <a:pt x="11" y="10"/>
                    </a:lnTo>
                    <a:lnTo>
                      <a:pt x="7" y="7"/>
                    </a:lnTo>
                    <a:lnTo>
                      <a:pt x="3"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4" name="Freeform 96"/>
              <p:cNvSpPr>
                <a:spLocks/>
              </p:cNvSpPr>
              <p:nvPr/>
            </p:nvSpPr>
            <p:spPr bwMode="auto">
              <a:xfrm>
                <a:off x="4658" y="2981"/>
                <a:ext cx="83" cy="44"/>
              </a:xfrm>
              <a:custGeom>
                <a:avLst/>
                <a:gdLst>
                  <a:gd name="T0" fmla="*/ 0 w 83"/>
                  <a:gd name="T1" fmla="*/ 3 h 44"/>
                  <a:gd name="T2" fmla="*/ 4 w 83"/>
                  <a:gd name="T3" fmla="*/ 4 h 44"/>
                  <a:gd name="T4" fmla="*/ 9 w 83"/>
                  <a:gd name="T5" fmla="*/ 6 h 44"/>
                  <a:gd name="T6" fmla="*/ 13 w 83"/>
                  <a:gd name="T7" fmla="*/ 7 h 44"/>
                  <a:gd name="T8" fmla="*/ 21 w 83"/>
                  <a:gd name="T9" fmla="*/ 11 h 44"/>
                  <a:gd name="T10" fmla="*/ 26 w 83"/>
                  <a:gd name="T11" fmla="*/ 13 h 44"/>
                  <a:gd name="T12" fmla="*/ 34 w 83"/>
                  <a:gd name="T13" fmla="*/ 17 h 44"/>
                  <a:gd name="T14" fmla="*/ 40 w 83"/>
                  <a:gd name="T15" fmla="*/ 22 h 44"/>
                  <a:gd name="T16" fmla="*/ 47 w 83"/>
                  <a:gd name="T17" fmla="*/ 24 h 44"/>
                  <a:gd name="T18" fmla="*/ 53 w 83"/>
                  <a:gd name="T19" fmla="*/ 27 h 44"/>
                  <a:gd name="T20" fmla="*/ 60 w 83"/>
                  <a:gd name="T21" fmla="*/ 32 h 44"/>
                  <a:gd name="T22" fmla="*/ 66 w 83"/>
                  <a:gd name="T23" fmla="*/ 33 h 44"/>
                  <a:gd name="T24" fmla="*/ 72 w 83"/>
                  <a:gd name="T25" fmla="*/ 37 h 44"/>
                  <a:gd name="T26" fmla="*/ 75 w 83"/>
                  <a:gd name="T27" fmla="*/ 39 h 44"/>
                  <a:gd name="T28" fmla="*/ 79 w 83"/>
                  <a:gd name="T29" fmla="*/ 42 h 44"/>
                  <a:gd name="T30" fmla="*/ 81 w 83"/>
                  <a:gd name="T31" fmla="*/ 43 h 44"/>
                  <a:gd name="T32" fmla="*/ 82 w 83"/>
                  <a:gd name="T33" fmla="*/ 43 h 44"/>
                  <a:gd name="T34" fmla="*/ 81 w 83"/>
                  <a:gd name="T35" fmla="*/ 43 h 44"/>
                  <a:gd name="T36" fmla="*/ 79 w 83"/>
                  <a:gd name="T37" fmla="*/ 42 h 44"/>
                  <a:gd name="T38" fmla="*/ 76 w 83"/>
                  <a:gd name="T39" fmla="*/ 39 h 44"/>
                  <a:gd name="T40" fmla="*/ 72 w 83"/>
                  <a:gd name="T41" fmla="*/ 37 h 44"/>
                  <a:gd name="T42" fmla="*/ 67 w 83"/>
                  <a:gd name="T43" fmla="*/ 33 h 44"/>
                  <a:gd name="T44" fmla="*/ 62 w 83"/>
                  <a:gd name="T45" fmla="*/ 32 h 44"/>
                  <a:gd name="T46" fmla="*/ 54 w 83"/>
                  <a:gd name="T47" fmla="*/ 27 h 44"/>
                  <a:gd name="T48" fmla="*/ 47 w 83"/>
                  <a:gd name="T49" fmla="*/ 24 h 44"/>
                  <a:gd name="T50" fmla="*/ 42 w 83"/>
                  <a:gd name="T51" fmla="*/ 20 h 44"/>
                  <a:gd name="T52" fmla="*/ 35 w 83"/>
                  <a:gd name="T53" fmla="*/ 16 h 44"/>
                  <a:gd name="T54" fmla="*/ 28 w 83"/>
                  <a:gd name="T55" fmla="*/ 13 h 44"/>
                  <a:gd name="T56" fmla="*/ 22 w 83"/>
                  <a:gd name="T57" fmla="*/ 10 h 44"/>
                  <a:gd name="T58" fmla="*/ 18 w 83"/>
                  <a:gd name="T59" fmla="*/ 6 h 44"/>
                  <a:gd name="T60" fmla="*/ 13 w 83"/>
                  <a:gd name="T61" fmla="*/ 4 h 44"/>
                  <a:gd name="T62" fmla="*/ 9 w 83"/>
                  <a:gd name="T63" fmla="*/ 1 h 44"/>
                  <a:gd name="T64" fmla="*/ 7 w 83"/>
                  <a:gd name="T6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 h="44">
                    <a:moveTo>
                      <a:pt x="0" y="3"/>
                    </a:moveTo>
                    <a:lnTo>
                      <a:pt x="4" y="4"/>
                    </a:lnTo>
                    <a:lnTo>
                      <a:pt x="9" y="6"/>
                    </a:lnTo>
                    <a:lnTo>
                      <a:pt x="13" y="7"/>
                    </a:lnTo>
                    <a:lnTo>
                      <a:pt x="21" y="11"/>
                    </a:lnTo>
                    <a:lnTo>
                      <a:pt x="26" y="13"/>
                    </a:lnTo>
                    <a:lnTo>
                      <a:pt x="34" y="17"/>
                    </a:lnTo>
                    <a:lnTo>
                      <a:pt x="40" y="22"/>
                    </a:lnTo>
                    <a:lnTo>
                      <a:pt x="47" y="24"/>
                    </a:lnTo>
                    <a:lnTo>
                      <a:pt x="53" y="27"/>
                    </a:lnTo>
                    <a:lnTo>
                      <a:pt x="60" y="32"/>
                    </a:lnTo>
                    <a:lnTo>
                      <a:pt x="66" y="33"/>
                    </a:lnTo>
                    <a:lnTo>
                      <a:pt x="72" y="37"/>
                    </a:lnTo>
                    <a:lnTo>
                      <a:pt x="75" y="39"/>
                    </a:lnTo>
                    <a:lnTo>
                      <a:pt x="79" y="42"/>
                    </a:lnTo>
                    <a:lnTo>
                      <a:pt x="81" y="43"/>
                    </a:lnTo>
                    <a:lnTo>
                      <a:pt x="82" y="43"/>
                    </a:lnTo>
                    <a:lnTo>
                      <a:pt x="81" y="43"/>
                    </a:lnTo>
                    <a:lnTo>
                      <a:pt x="79" y="42"/>
                    </a:lnTo>
                    <a:lnTo>
                      <a:pt x="76" y="39"/>
                    </a:lnTo>
                    <a:lnTo>
                      <a:pt x="72" y="37"/>
                    </a:lnTo>
                    <a:lnTo>
                      <a:pt x="67" y="33"/>
                    </a:lnTo>
                    <a:lnTo>
                      <a:pt x="62" y="32"/>
                    </a:lnTo>
                    <a:lnTo>
                      <a:pt x="54" y="27"/>
                    </a:lnTo>
                    <a:lnTo>
                      <a:pt x="47" y="24"/>
                    </a:lnTo>
                    <a:lnTo>
                      <a:pt x="42" y="20"/>
                    </a:lnTo>
                    <a:lnTo>
                      <a:pt x="35" y="16"/>
                    </a:lnTo>
                    <a:lnTo>
                      <a:pt x="28" y="13"/>
                    </a:lnTo>
                    <a:lnTo>
                      <a:pt x="22" y="10"/>
                    </a:lnTo>
                    <a:lnTo>
                      <a:pt x="18" y="6"/>
                    </a:lnTo>
                    <a:lnTo>
                      <a:pt x="13" y="4"/>
                    </a:lnTo>
                    <a:lnTo>
                      <a:pt x="9" y="1"/>
                    </a:lnTo>
                    <a:lnTo>
                      <a:pt x="7"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5" name="Freeform 97"/>
              <p:cNvSpPr>
                <a:spLocks/>
              </p:cNvSpPr>
              <p:nvPr/>
            </p:nvSpPr>
            <p:spPr bwMode="auto">
              <a:xfrm>
                <a:off x="4657" y="2987"/>
                <a:ext cx="79" cy="41"/>
              </a:xfrm>
              <a:custGeom>
                <a:avLst/>
                <a:gdLst>
                  <a:gd name="T0" fmla="*/ 78 w 79"/>
                  <a:gd name="T1" fmla="*/ 40 h 41"/>
                  <a:gd name="T2" fmla="*/ 77 w 79"/>
                  <a:gd name="T3" fmla="*/ 40 h 41"/>
                  <a:gd name="T4" fmla="*/ 75 w 79"/>
                  <a:gd name="T5" fmla="*/ 40 h 41"/>
                  <a:gd name="T6" fmla="*/ 72 w 79"/>
                  <a:gd name="T7" fmla="*/ 37 h 41"/>
                  <a:gd name="T8" fmla="*/ 68 w 79"/>
                  <a:gd name="T9" fmla="*/ 36 h 41"/>
                  <a:gd name="T10" fmla="*/ 64 w 79"/>
                  <a:gd name="T11" fmla="*/ 34 h 41"/>
                  <a:gd name="T12" fmla="*/ 58 w 79"/>
                  <a:gd name="T13" fmla="*/ 31 h 41"/>
                  <a:gd name="T14" fmla="*/ 52 w 79"/>
                  <a:gd name="T15" fmla="*/ 29 h 41"/>
                  <a:gd name="T16" fmla="*/ 45 w 79"/>
                  <a:gd name="T17" fmla="*/ 26 h 41"/>
                  <a:gd name="T18" fmla="*/ 39 w 79"/>
                  <a:gd name="T19" fmla="*/ 23 h 41"/>
                  <a:gd name="T20" fmla="*/ 32 w 79"/>
                  <a:gd name="T21" fmla="*/ 19 h 41"/>
                  <a:gd name="T22" fmla="*/ 25 w 79"/>
                  <a:gd name="T23" fmla="*/ 16 h 41"/>
                  <a:gd name="T24" fmla="*/ 19 w 79"/>
                  <a:gd name="T25" fmla="*/ 11 h 41"/>
                  <a:gd name="T26" fmla="*/ 13 w 79"/>
                  <a:gd name="T27" fmla="*/ 9 h 41"/>
                  <a:gd name="T28" fmla="*/ 9 w 79"/>
                  <a:gd name="T29" fmla="*/ 6 h 41"/>
                  <a:gd name="T30" fmla="*/ 3 w 79"/>
                  <a:gd name="T31" fmla="*/ 3 h 41"/>
                  <a:gd name="T32" fmla="*/ 0 w 79"/>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 h="41">
                    <a:moveTo>
                      <a:pt x="78" y="40"/>
                    </a:moveTo>
                    <a:lnTo>
                      <a:pt x="77" y="40"/>
                    </a:lnTo>
                    <a:lnTo>
                      <a:pt x="75" y="40"/>
                    </a:lnTo>
                    <a:lnTo>
                      <a:pt x="72" y="37"/>
                    </a:lnTo>
                    <a:lnTo>
                      <a:pt x="68" y="36"/>
                    </a:lnTo>
                    <a:lnTo>
                      <a:pt x="64" y="34"/>
                    </a:lnTo>
                    <a:lnTo>
                      <a:pt x="58" y="31"/>
                    </a:lnTo>
                    <a:lnTo>
                      <a:pt x="52" y="29"/>
                    </a:lnTo>
                    <a:lnTo>
                      <a:pt x="45" y="26"/>
                    </a:lnTo>
                    <a:lnTo>
                      <a:pt x="39" y="23"/>
                    </a:lnTo>
                    <a:lnTo>
                      <a:pt x="32" y="19"/>
                    </a:lnTo>
                    <a:lnTo>
                      <a:pt x="25" y="16"/>
                    </a:lnTo>
                    <a:lnTo>
                      <a:pt x="19" y="11"/>
                    </a:lnTo>
                    <a:lnTo>
                      <a:pt x="13" y="9"/>
                    </a:lnTo>
                    <a:lnTo>
                      <a:pt x="9" y="6"/>
                    </a:lnTo>
                    <a:lnTo>
                      <a:pt x="3"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6" name="Freeform 98"/>
              <p:cNvSpPr>
                <a:spLocks/>
              </p:cNvSpPr>
              <p:nvPr/>
            </p:nvSpPr>
            <p:spPr bwMode="auto">
              <a:xfrm>
                <a:off x="4644" y="2988"/>
                <a:ext cx="86" cy="42"/>
              </a:xfrm>
              <a:custGeom>
                <a:avLst/>
                <a:gdLst>
                  <a:gd name="T0" fmla="*/ 0 w 86"/>
                  <a:gd name="T1" fmla="*/ 4 h 42"/>
                  <a:gd name="T2" fmla="*/ 3 w 86"/>
                  <a:gd name="T3" fmla="*/ 4 h 42"/>
                  <a:gd name="T4" fmla="*/ 9 w 86"/>
                  <a:gd name="T5" fmla="*/ 6 h 42"/>
                  <a:gd name="T6" fmla="*/ 14 w 86"/>
                  <a:gd name="T7" fmla="*/ 7 h 42"/>
                  <a:gd name="T8" fmla="*/ 22 w 86"/>
                  <a:gd name="T9" fmla="*/ 10 h 42"/>
                  <a:gd name="T10" fmla="*/ 26 w 86"/>
                  <a:gd name="T11" fmla="*/ 15 h 42"/>
                  <a:gd name="T12" fmla="*/ 35 w 86"/>
                  <a:gd name="T13" fmla="*/ 18 h 42"/>
                  <a:gd name="T14" fmla="*/ 40 w 86"/>
                  <a:gd name="T15" fmla="*/ 19 h 42"/>
                  <a:gd name="T16" fmla="*/ 48 w 86"/>
                  <a:gd name="T17" fmla="*/ 23 h 42"/>
                  <a:gd name="T18" fmla="*/ 56 w 86"/>
                  <a:gd name="T19" fmla="*/ 26 h 42"/>
                  <a:gd name="T20" fmla="*/ 62 w 86"/>
                  <a:gd name="T21" fmla="*/ 29 h 42"/>
                  <a:gd name="T22" fmla="*/ 68 w 86"/>
                  <a:gd name="T23" fmla="*/ 32 h 42"/>
                  <a:gd name="T24" fmla="*/ 73 w 86"/>
                  <a:gd name="T25" fmla="*/ 35 h 42"/>
                  <a:gd name="T26" fmla="*/ 79 w 86"/>
                  <a:gd name="T27" fmla="*/ 37 h 42"/>
                  <a:gd name="T28" fmla="*/ 82 w 86"/>
                  <a:gd name="T29" fmla="*/ 40 h 42"/>
                  <a:gd name="T30" fmla="*/ 84 w 86"/>
                  <a:gd name="T31" fmla="*/ 40 h 42"/>
                  <a:gd name="T32" fmla="*/ 85 w 86"/>
                  <a:gd name="T33" fmla="*/ 41 h 42"/>
                  <a:gd name="T34" fmla="*/ 84 w 86"/>
                  <a:gd name="T35" fmla="*/ 40 h 42"/>
                  <a:gd name="T36" fmla="*/ 82 w 86"/>
                  <a:gd name="T37" fmla="*/ 40 h 42"/>
                  <a:gd name="T38" fmla="*/ 79 w 86"/>
                  <a:gd name="T39" fmla="*/ 37 h 42"/>
                  <a:gd name="T40" fmla="*/ 75 w 86"/>
                  <a:gd name="T41" fmla="*/ 35 h 42"/>
                  <a:gd name="T42" fmla="*/ 69 w 86"/>
                  <a:gd name="T43" fmla="*/ 32 h 42"/>
                  <a:gd name="T44" fmla="*/ 63 w 86"/>
                  <a:gd name="T45" fmla="*/ 29 h 42"/>
                  <a:gd name="T46" fmla="*/ 56 w 86"/>
                  <a:gd name="T47" fmla="*/ 26 h 42"/>
                  <a:gd name="T48" fmla="*/ 50 w 86"/>
                  <a:gd name="T49" fmla="*/ 23 h 42"/>
                  <a:gd name="T50" fmla="*/ 43 w 86"/>
                  <a:gd name="T51" fmla="*/ 19 h 42"/>
                  <a:gd name="T52" fmla="*/ 36 w 86"/>
                  <a:gd name="T53" fmla="*/ 16 h 42"/>
                  <a:gd name="T54" fmla="*/ 30 w 86"/>
                  <a:gd name="T55" fmla="*/ 12 h 42"/>
                  <a:gd name="T56" fmla="*/ 23 w 86"/>
                  <a:gd name="T57" fmla="*/ 9 h 42"/>
                  <a:gd name="T58" fmla="*/ 19 w 86"/>
                  <a:gd name="T59" fmla="*/ 6 h 42"/>
                  <a:gd name="T60" fmla="*/ 14 w 86"/>
                  <a:gd name="T61" fmla="*/ 4 h 42"/>
                  <a:gd name="T62" fmla="*/ 10 w 86"/>
                  <a:gd name="T63" fmla="*/ 3 h 42"/>
                  <a:gd name="T64" fmla="*/ 7 w 86"/>
                  <a:gd name="T6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6" h="42">
                    <a:moveTo>
                      <a:pt x="0" y="4"/>
                    </a:moveTo>
                    <a:lnTo>
                      <a:pt x="3" y="4"/>
                    </a:lnTo>
                    <a:lnTo>
                      <a:pt x="9" y="6"/>
                    </a:lnTo>
                    <a:lnTo>
                      <a:pt x="14" y="7"/>
                    </a:lnTo>
                    <a:lnTo>
                      <a:pt x="22" y="10"/>
                    </a:lnTo>
                    <a:lnTo>
                      <a:pt x="26" y="15"/>
                    </a:lnTo>
                    <a:lnTo>
                      <a:pt x="35" y="18"/>
                    </a:lnTo>
                    <a:lnTo>
                      <a:pt x="40" y="19"/>
                    </a:lnTo>
                    <a:lnTo>
                      <a:pt x="48" y="23"/>
                    </a:lnTo>
                    <a:lnTo>
                      <a:pt x="56" y="26"/>
                    </a:lnTo>
                    <a:lnTo>
                      <a:pt x="62" y="29"/>
                    </a:lnTo>
                    <a:lnTo>
                      <a:pt x="68" y="32"/>
                    </a:lnTo>
                    <a:lnTo>
                      <a:pt x="73" y="35"/>
                    </a:lnTo>
                    <a:lnTo>
                      <a:pt x="79" y="37"/>
                    </a:lnTo>
                    <a:lnTo>
                      <a:pt x="82" y="40"/>
                    </a:lnTo>
                    <a:lnTo>
                      <a:pt x="84" y="40"/>
                    </a:lnTo>
                    <a:lnTo>
                      <a:pt x="85" y="41"/>
                    </a:lnTo>
                    <a:lnTo>
                      <a:pt x="84" y="40"/>
                    </a:lnTo>
                    <a:lnTo>
                      <a:pt x="82" y="40"/>
                    </a:lnTo>
                    <a:lnTo>
                      <a:pt x="79" y="37"/>
                    </a:lnTo>
                    <a:lnTo>
                      <a:pt x="75" y="35"/>
                    </a:lnTo>
                    <a:lnTo>
                      <a:pt x="69" y="32"/>
                    </a:lnTo>
                    <a:lnTo>
                      <a:pt x="63" y="29"/>
                    </a:lnTo>
                    <a:lnTo>
                      <a:pt x="56" y="26"/>
                    </a:lnTo>
                    <a:lnTo>
                      <a:pt x="50" y="23"/>
                    </a:lnTo>
                    <a:lnTo>
                      <a:pt x="43" y="19"/>
                    </a:lnTo>
                    <a:lnTo>
                      <a:pt x="36" y="16"/>
                    </a:lnTo>
                    <a:lnTo>
                      <a:pt x="30" y="12"/>
                    </a:lnTo>
                    <a:lnTo>
                      <a:pt x="23" y="9"/>
                    </a:lnTo>
                    <a:lnTo>
                      <a:pt x="19" y="6"/>
                    </a:lnTo>
                    <a:lnTo>
                      <a:pt x="14" y="4"/>
                    </a:lnTo>
                    <a:lnTo>
                      <a:pt x="10" y="3"/>
                    </a:lnTo>
                    <a:lnTo>
                      <a:pt x="7"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7" name="Freeform 99"/>
              <p:cNvSpPr>
                <a:spLocks/>
              </p:cNvSpPr>
              <p:nvPr/>
            </p:nvSpPr>
            <p:spPr bwMode="auto">
              <a:xfrm>
                <a:off x="4641" y="2995"/>
                <a:ext cx="87" cy="39"/>
              </a:xfrm>
              <a:custGeom>
                <a:avLst/>
                <a:gdLst>
                  <a:gd name="T0" fmla="*/ 86 w 87"/>
                  <a:gd name="T1" fmla="*/ 38 h 39"/>
                  <a:gd name="T2" fmla="*/ 83 w 87"/>
                  <a:gd name="T3" fmla="*/ 37 h 39"/>
                  <a:gd name="T4" fmla="*/ 79 w 87"/>
                  <a:gd name="T5" fmla="*/ 37 h 39"/>
                  <a:gd name="T6" fmla="*/ 76 w 87"/>
                  <a:gd name="T7" fmla="*/ 35 h 39"/>
                  <a:gd name="T8" fmla="*/ 70 w 87"/>
                  <a:gd name="T9" fmla="*/ 32 h 39"/>
                  <a:gd name="T10" fmla="*/ 63 w 87"/>
                  <a:gd name="T11" fmla="*/ 29 h 39"/>
                  <a:gd name="T12" fmla="*/ 57 w 87"/>
                  <a:gd name="T13" fmla="*/ 28 h 39"/>
                  <a:gd name="T14" fmla="*/ 50 w 87"/>
                  <a:gd name="T15" fmla="*/ 25 h 39"/>
                  <a:gd name="T16" fmla="*/ 42 w 87"/>
                  <a:gd name="T17" fmla="*/ 22 h 39"/>
                  <a:gd name="T18" fmla="*/ 35 w 87"/>
                  <a:gd name="T19" fmla="*/ 18 h 39"/>
                  <a:gd name="T20" fmla="*/ 28 w 87"/>
                  <a:gd name="T21" fmla="*/ 16 h 39"/>
                  <a:gd name="T22" fmla="*/ 20 w 87"/>
                  <a:gd name="T23" fmla="*/ 12 h 39"/>
                  <a:gd name="T24" fmla="*/ 13 w 87"/>
                  <a:gd name="T25" fmla="*/ 9 h 39"/>
                  <a:gd name="T26" fmla="*/ 9 w 87"/>
                  <a:gd name="T27" fmla="*/ 6 h 39"/>
                  <a:gd name="T28" fmla="*/ 3 w 87"/>
                  <a:gd name="T29" fmla="*/ 3 h 39"/>
                  <a:gd name="T30" fmla="*/ 0 w 87"/>
                  <a:gd name="T3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39">
                    <a:moveTo>
                      <a:pt x="86" y="38"/>
                    </a:moveTo>
                    <a:lnTo>
                      <a:pt x="83" y="37"/>
                    </a:lnTo>
                    <a:lnTo>
                      <a:pt x="79" y="37"/>
                    </a:lnTo>
                    <a:lnTo>
                      <a:pt x="76" y="35"/>
                    </a:lnTo>
                    <a:lnTo>
                      <a:pt x="70" y="32"/>
                    </a:lnTo>
                    <a:lnTo>
                      <a:pt x="63" y="29"/>
                    </a:lnTo>
                    <a:lnTo>
                      <a:pt x="57" y="28"/>
                    </a:lnTo>
                    <a:lnTo>
                      <a:pt x="50" y="25"/>
                    </a:lnTo>
                    <a:lnTo>
                      <a:pt x="42" y="22"/>
                    </a:lnTo>
                    <a:lnTo>
                      <a:pt x="35" y="18"/>
                    </a:lnTo>
                    <a:lnTo>
                      <a:pt x="28" y="16"/>
                    </a:lnTo>
                    <a:lnTo>
                      <a:pt x="20" y="12"/>
                    </a:lnTo>
                    <a:lnTo>
                      <a:pt x="13" y="9"/>
                    </a:lnTo>
                    <a:lnTo>
                      <a:pt x="9" y="6"/>
                    </a:lnTo>
                    <a:lnTo>
                      <a:pt x="3" y="3"/>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8" name="Freeform 100"/>
              <p:cNvSpPr>
                <a:spLocks/>
              </p:cNvSpPr>
              <p:nvPr/>
            </p:nvSpPr>
            <p:spPr bwMode="auto">
              <a:xfrm>
                <a:off x="4628" y="3000"/>
                <a:ext cx="95" cy="36"/>
              </a:xfrm>
              <a:custGeom>
                <a:avLst/>
                <a:gdLst>
                  <a:gd name="T0" fmla="*/ 0 w 95"/>
                  <a:gd name="T1" fmla="*/ 6 h 36"/>
                  <a:gd name="T2" fmla="*/ 6 w 95"/>
                  <a:gd name="T3" fmla="*/ 6 h 36"/>
                  <a:gd name="T4" fmla="*/ 10 w 95"/>
                  <a:gd name="T5" fmla="*/ 7 h 36"/>
                  <a:gd name="T6" fmla="*/ 16 w 95"/>
                  <a:gd name="T7" fmla="*/ 10 h 36"/>
                  <a:gd name="T8" fmla="*/ 22 w 95"/>
                  <a:gd name="T9" fmla="*/ 12 h 36"/>
                  <a:gd name="T10" fmla="*/ 31 w 95"/>
                  <a:gd name="T11" fmla="*/ 13 h 36"/>
                  <a:gd name="T12" fmla="*/ 38 w 95"/>
                  <a:gd name="T13" fmla="*/ 16 h 36"/>
                  <a:gd name="T14" fmla="*/ 46 w 95"/>
                  <a:gd name="T15" fmla="*/ 19 h 36"/>
                  <a:gd name="T16" fmla="*/ 53 w 95"/>
                  <a:gd name="T17" fmla="*/ 20 h 36"/>
                  <a:gd name="T18" fmla="*/ 63 w 95"/>
                  <a:gd name="T19" fmla="*/ 25 h 36"/>
                  <a:gd name="T20" fmla="*/ 69 w 95"/>
                  <a:gd name="T21" fmla="*/ 26 h 36"/>
                  <a:gd name="T22" fmla="*/ 76 w 95"/>
                  <a:gd name="T23" fmla="*/ 29 h 36"/>
                  <a:gd name="T24" fmla="*/ 82 w 95"/>
                  <a:gd name="T25" fmla="*/ 32 h 36"/>
                  <a:gd name="T26" fmla="*/ 87 w 95"/>
                  <a:gd name="T27" fmla="*/ 32 h 36"/>
                  <a:gd name="T28" fmla="*/ 91 w 95"/>
                  <a:gd name="T29" fmla="*/ 34 h 36"/>
                  <a:gd name="T30" fmla="*/ 94 w 95"/>
                  <a:gd name="T31" fmla="*/ 35 h 36"/>
                  <a:gd name="T32" fmla="*/ 91 w 95"/>
                  <a:gd name="T33" fmla="*/ 34 h 36"/>
                  <a:gd name="T34" fmla="*/ 87 w 95"/>
                  <a:gd name="T35" fmla="*/ 32 h 36"/>
                  <a:gd name="T36" fmla="*/ 84 w 95"/>
                  <a:gd name="T37" fmla="*/ 31 h 36"/>
                  <a:gd name="T38" fmla="*/ 76 w 95"/>
                  <a:gd name="T39" fmla="*/ 28 h 36"/>
                  <a:gd name="T40" fmla="*/ 71 w 95"/>
                  <a:gd name="T41" fmla="*/ 25 h 36"/>
                  <a:gd name="T42" fmla="*/ 63 w 95"/>
                  <a:gd name="T43" fmla="*/ 23 h 36"/>
                  <a:gd name="T44" fmla="*/ 56 w 95"/>
                  <a:gd name="T45" fmla="*/ 20 h 36"/>
                  <a:gd name="T46" fmla="*/ 48 w 95"/>
                  <a:gd name="T47" fmla="*/ 16 h 36"/>
                  <a:gd name="T48" fmla="*/ 40 w 95"/>
                  <a:gd name="T49" fmla="*/ 13 h 36"/>
                  <a:gd name="T50" fmla="*/ 32 w 95"/>
                  <a:gd name="T51" fmla="*/ 12 h 36"/>
                  <a:gd name="T52" fmla="*/ 26 w 95"/>
                  <a:gd name="T53" fmla="*/ 7 h 36"/>
                  <a:gd name="T54" fmla="*/ 19 w 95"/>
                  <a:gd name="T55" fmla="*/ 6 h 36"/>
                  <a:gd name="T56" fmla="*/ 15 w 95"/>
                  <a:gd name="T57" fmla="*/ 3 h 36"/>
                  <a:gd name="T58" fmla="*/ 10 w 95"/>
                  <a:gd name="T59" fmla="*/ 1 h 36"/>
                  <a:gd name="T60" fmla="*/ 7 w 9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36">
                    <a:moveTo>
                      <a:pt x="0" y="6"/>
                    </a:moveTo>
                    <a:lnTo>
                      <a:pt x="6" y="6"/>
                    </a:lnTo>
                    <a:lnTo>
                      <a:pt x="10" y="7"/>
                    </a:lnTo>
                    <a:lnTo>
                      <a:pt x="16" y="10"/>
                    </a:lnTo>
                    <a:lnTo>
                      <a:pt x="22" y="12"/>
                    </a:lnTo>
                    <a:lnTo>
                      <a:pt x="31" y="13"/>
                    </a:lnTo>
                    <a:lnTo>
                      <a:pt x="38" y="16"/>
                    </a:lnTo>
                    <a:lnTo>
                      <a:pt x="46" y="19"/>
                    </a:lnTo>
                    <a:lnTo>
                      <a:pt x="53" y="20"/>
                    </a:lnTo>
                    <a:lnTo>
                      <a:pt x="63" y="25"/>
                    </a:lnTo>
                    <a:lnTo>
                      <a:pt x="69" y="26"/>
                    </a:lnTo>
                    <a:lnTo>
                      <a:pt x="76" y="29"/>
                    </a:lnTo>
                    <a:lnTo>
                      <a:pt x="82" y="32"/>
                    </a:lnTo>
                    <a:lnTo>
                      <a:pt x="87" y="32"/>
                    </a:lnTo>
                    <a:lnTo>
                      <a:pt x="91" y="34"/>
                    </a:lnTo>
                    <a:lnTo>
                      <a:pt x="94" y="35"/>
                    </a:lnTo>
                    <a:lnTo>
                      <a:pt x="91" y="34"/>
                    </a:lnTo>
                    <a:lnTo>
                      <a:pt x="87" y="32"/>
                    </a:lnTo>
                    <a:lnTo>
                      <a:pt x="84" y="31"/>
                    </a:lnTo>
                    <a:lnTo>
                      <a:pt x="76" y="28"/>
                    </a:lnTo>
                    <a:lnTo>
                      <a:pt x="71" y="25"/>
                    </a:lnTo>
                    <a:lnTo>
                      <a:pt x="63" y="23"/>
                    </a:lnTo>
                    <a:lnTo>
                      <a:pt x="56" y="20"/>
                    </a:lnTo>
                    <a:lnTo>
                      <a:pt x="48" y="16"/>
                    </a:lnTo>
                    <a:lnTo>
                      <a:pt x="40" y="13"/>
                    </a:lnTo>
                    <a:lnTo>
                      <a:pt x="32" y="12"/>
                    </a:lnTo>
                    <a:lnTo>
                      <a:pt x="26" y="7"/>
                    </a:lnTo>
                    <a:lnTo>
                      <a:pt x="19" y="6"/>
                    </a:lnTo>
                    <a:lnTo>
                      <a:pt x="15" y="3"/>
                    </a:lnTo>
                    <a:lnTo>
                      <a:pt x="10" y="1"/>
                    </a:lnTo>
                    <a:lnTo>
                      <a:pt x="7"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89" name="Freeform 101"/>
              <p:cNvSpPr>
                <a:spLocks/>
              </p:cNvSpPr>
              <p:nvPr/>
            </p:nvSpPr>
            <p:spPr bwMode="auto">
              <a:xfrm>
                <a:off x="4627" y="3010"/>
                <a:ext cx="73" cy="23"/>
              </a:xfrm>
              <a:custGeom>
                <a:avLst/>
                <a:gdLst>
                  <a:gd name="T0" fmla="*/ 72 w 73"/>
                  <a:gd name="T1" fmla="*/ 22 h 23"/>
                  <a:gd name="T2" fmla="*/ 71 w 73"/>
                  <a:gd name="T3" fmla="*/ 22 h 23"/>
                  <a:gd name="T4" fmla="*/ 68 w 73"/>
                  <a:gd name="T5" fmla="*/ 22 h 23"/>
                  <a:gd name="T6" fmla="*/ 65 w 73"/>
                  <a:gd name="T7" fmla="*/ 22 h 23"/>
                  <a:gd name="T8" fmla="*/ 59 w 73"/>
                  <a:gd name="T9" fmla="*/ 21 h 23"/>
                  <a:gd name="T10" fmla="*/ 53 w 73"/>
                  <a:gd name="T11" fmla="*/ 19 h 23"/>
                  <a:gd name="T12" fmla="*/ 49 w 73"/>
                  <a:gd name="T13" fmla="*/ 18 h 23"/>
                  <a:gd name="T14" fmla="*/ 43 w 73"/>
                  <a:gd name="T15" fmla="*/ 15 h 23"/>
                  <a:gd name="T16" fmla="*/ 37 w 73"/>
                  <a:gd name="T17" fmla="*/ 15 h 23"/>
                  <a:gd name="T18" fmla="*/ 32 w 73"/>
                  <a:gd name="T19" fmla="*/ 12 h 23"/>
                  <a:gd name="T20" fmla="*/ 24 w 73"/>
                  <a:gd name="T21" fmla="*/ 10 h 23"/>
                  <a:gd name="T22" fmla="*/ 19 w 73"/>
                  <a:gd name="T23" fmla="*/ 7 h 23"/>
                  <a:gd name="T24" fmla="*/ 14 w 73"/>
                  <a:gd name="T25" fmla="*/ 6 h 23"/>
                  <a:gd name="T26" fmla="*/ 7 w 73"/>
                  <a:gd name="T27" fmla="*/ 3 h 23"/>
                  <a:gd name="T28" fmla="*/ 3 w 73"/>
                  <a:gd name="T29" fmla="*/ 1 h 23"/>
                  <a:gd name="T30" fmla="*/ 0 w 7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23">
                    <a:moveTo>
                      <a:pt x="72" y="22"/>
                    </a:moveTo>
                    <a:lnTo>
                      <a:pt x="71" y="22"/>
                    </a:lnTo>
                    <a:lnTo>
                      <a:pt x="68" y="22"/>
                    </a:lnTo>
                    <a:lnTo>
                      <a:pt x="65" y="22"/>
                    </a:lnTo>
                    <a:lnTo>
                      <a:pt x="59" y="21"/>
                    </a:lnTo>
                    <a:lnTo>
                      <a:pt x="53" y="19"/>
                    </a:lnTo>
                    <a:lnTo>
                      <a:pt x="49" y="18"/>
                    </a:lnTo>
                    <a:lnTo>
                      <a:pt x="43" y="15"/>
                    </a:lnTo>
                    <a:lnTo>
                      <a:pt x="37" y="15"/>
                    </a:lnTo>
                    <a:lnTo>
                      <a:pt x="32" y="12"/>
                    </a:lnTo>
                    <a:lnTo>
                      <a:pt x="24" y="10"/>
                    </a:lnTo>
                    <a:lnTo>
                      <a:pt x="19" y="7"/>
                    </a:lnTo>
                    <a:lnTo>
                      <a:pt x="14" y="6"/>
                    </a:lnTo>
                    <a:lnTo>
                      <a:pt x="7" y="3"/>
                    </a:lnTo>
                    <a:lnTo>
                      <a:pt x="3" y="1"/>
                    </a:lnTo>
                    <a:lnTo>
                      <a:pt x="0"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0" name="Freeform 102"/>
              <p:cNvSpPr>
                <a:spLocks/>
              </p:cNvSpPr>
              <p:nvPr/>
            </p:nvSpPr>
            <p:spPr bwMode="auto">
              <a:xfrm>
                <a:off x="4621" y="3013"/>
                <a:ext cx="76" cy="23"/>
              </a:xfrm>
              <a:custGeom>
                <a:avLst/>
                <a:gdLst>
                  <a:gd name="T0" fmla="*/ 0 w 76"/>
                  <a:gd name="T1" fmla="*/ 6 h 23"/>
                  <a:gd name="T2" fmla="*/ 3 w 76"/>
                  <a:gd name="T3" fmla="*/ 6 h 23"/>
                  <a:gd name="T4" fmla="*/ 7 w 76"/>
                  <a:gd name="T5" fmla="*/ 6 h 23"/>
                  <a:gd name="T6" fmla="*/ 13 w 76"/>
                  <a:gd name="T7" fmla="*/ 7 h 23"/>
                  <a:gd name="T8" fmla="*/ 18 w 76"/>
                  <a:gd name="T9" fmla="*/ 9 h 23"/>
                  <a:gd name="T10" fmla="*/ 24 w 76"/>
                  <a:gd name="T11" fmla="*/ 10 h 23"/>
                  <a:gd name="T12" fmla="*/ 31 w 76"/>
                  <a:gd name="T13" fmla="*/ 12 h 23"/>
                  <a:gd name="T14" fmla="*/ 37 w 76"/>
                  <a:gd name="T15" fmla="*/ 12 h 23"/>
                  <a:gd name="T16" fmla="*/ 43 w 76"/>
                  <a:gd name="T17" fmla="*/ 15 h 23"/>
                  <a:gd name="T18" fmla="*/ 50 w 76"/>
                  <a:gd name="T19" fmla="*/ 15 h 23"/>
                  <a:gd name="T20" fmla="*/ 56 w 76"/>
                  <a:gd name="T21" fmla="*/ 18 h 23"/>
                  <a:gd name="T22" fmla="*/ 60 w 76"/>
                  <a:gd name="T23" fmla="*/ 19 h 23"/>
                  <a:gd name="T24" fmla="*/ 66 w 76"/>
                  <a:gd name="T25" fmla="*/ 19 h 23"/>
                  <a:gd name="T26" fmla="*/ 71 w 76"/>
                  <a:gd name="T27" fmla="*/ 19 h 23"/>
                  <a:gd name="T28" fmla="*/ 72 w 76"/>
                  <a:gd name="T29" fmla="*/ 21 h 23"/>
                  <a:gd name="T30" fmla="*/ 75 w 76"/>
                  <a:gd name="T31" fmla="*/ 22 h 23"/>
                  <a:gd name="T32" fmla="*/ 72 w 76"/>
                  <a:gd name="T33" fmla="*/ 21 h 23"/>
                  <a:gd name="T34" fmla="*/ 71 w 76"/>
                  <a:gd name="T35" fmla="*/ 19 h 23"/>
                  <a:gd name="T36" fmla="*/ 66 w 76"/>
                  <a:gd name="T37" fmla="*/ 19 h 23"/>
                  <a:gd name="T38" fmla="*/ 60 w 76"/>
                  <a:gd name="T39" fmla="*/ 19 h 23"/>
                  <a:gd name="T40" fmla="*/ 56 w 76"/>
                  <a:gd name="T41" fmla="*/ 16 h 23"/>
                  <a:gd name="T42" fmla="*/ 50 w 76"/>
                  <a:gd name="T43" fmla="*/ 15 h 23"/>
                  <a:gd name="T44" fmla="*/ 46 w 76"/>
                  <a:gd name="T45" fmla="*/ 13 h 23"/>
                  <a:gd name="T46" fmla="*/ 38 w 76"/>
                  <a:gd name="T47" fmla="*/ 12 h 23"/>
                  <a:gd name="T48" fmla="*/ 31 w 76"/>
                  <a:gd name="T49" fmla="*/ 10 h 23"/>
                  <a:gd name="T50" fmla="*/ 25 w 76"/>
                  <a:gd name="T51" fmla="*/ 7 h 23"/>
                  <a:gd name="T52" fmla="*/ 21 w 76"/>
                  <a:gd name="T53" fmla="*/ 6 h 23"/>
                  <a:gd name="T54" fmla="*/ 13 w 76"/>
                  <a:gd name="T55" fmla="*/ 4 h 23"/>
                  <a:gd name="T56" fmla="*/ 9 w 76"/>
                  <a:gd name="T57" fmla="*/ 3 h 23"/>
                  <a:gd name="T58" fmla="*/ 6 w 76"/>
                  <a:gd name="T59" fmla="*/ 1 h 23"/>
                  <a:gd name="T60" fmla="*/ 3 w 76"/>
                  <a:gd name="T6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23">
                    <a:moveTo>
                      <a:pt x="0" y="6"/>
                    </a:moveTo>
                    <a:lnTo>
                      <a:pt x="3" y="6"/>
                    </a:lnTo>
                    <a:lnTo>
                      <a:pt x="7" y="6"/>
                    </a:lnTo>
                    <a:lnTo>
                      <a:pt x="13" y="7"/>
                    </a:lnTo>
                    <a:lnTo>
                      <a:pt x="18" y="9"/>
                    </a:lnTo>
                    <a:lnTo>
                      <a:pt x="24" y="10"/>
                    </a:lnTo>
                    <a:lnTo>
                      <a:pt x="31" y="12"/>
                    </a:lnTo>
                    <a:lnTo>
                      <a:pt x="37" y="12"/>
                    </a:lnTo>
                    <a:lnTo>
                      <a:pt x="43" y="15"/>
                    </a:lnTo>
                    <a:lnTo>
                      <a:pt x="50" y="15"/>
                    </a:lnTo>
                    <a:lnTo>
                      <a:pt x="56" y="18"/>
                    </a:lnTo>
                    <a:lnTo>
                      <a:pt x="60" y="19"/>
                    </a:lnTo>
                    <a:lnTo>
                      <a:pt x="66" y="19"/>
                    </a:lnTo>
                    <a:lnTo>
                      <a:pt x="71" y="19"/>
                    </a:lnTo>
                    <a:lnTo>
                      <a:pt x="72" y="21"/>
                    </a:lnTo>
                    <a:lnTo>
                      <a:pt x="75" y="22"/>
                    </a:lnTo>
                    <a:lnTo>
                      <a:pt x="72" y="21"/>
                    </a:lnTo>
                    <a:lnTo>
                      <a:pt x="71" y="19"/>
                    </a:lnTo>
                    <a:lnTo>
                      <a:pt x="66" y="19"/>
                    </a:lnTo>
                    <a:lnTo>
                      <a:pt x="60" y="19"/>
                    </a:lnTo>
                    <a:lnTo>
                      <a:pt x="56" y="16"/>
                    </a:lnTo>
                    <a:lnTo>
                      <a:pt x="50" y="15"/>
                    </a:lnTo>
                    <a:lnTo>
                      <a:pt x="46" y="13"/>
                    </a:lnTo>
                    <a:lnTo>
                      <a:pt x="38" y="12"/>
                    </a:lnTo>
                    <a:lnTo>
                      <a:pt x="31" y="10"/>
                    </a:lnTo>
                    <a:lnTo>
                      <a:pt x="25" y="7"/>
                    </a:lnTo>
                    <a:lnTo>
                      <a:pt x="21" y="6"/>
                    </a:lnTo>
                    <a:lnTo>
                      <a:pt x="13" y="4"/>
                    </a:lnTo>
                    <a:lnTo>
                      <a:pt x="9" y="3"/>
                    </a:lnTo>
                    <a:lnTo>
                      <a:pt x="6" y="1"/>
                    </a:lnTo>
                    <a:lnTo>
                      <a:pt x="3" y="0"/>
                    </a:lnTo>
                  </a:path>
                </a:pathLst>
              </a:custGeom>
              <a:noFill/>
              <a:ln w="12700" cap="rnd" cmpd="sng">
                <a:solidFill>
                  <a:srgbClr val="6262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1" name="Freeform 103"/>
              <p:cNvSpPr>
                <a:spLocks/>
              </p:cNvSpPr>
              <p:nvPr/>
            </p:nvSpPr>
            <p:spPr bwMode="auto">
              <a:xfrm>
                <a:off x="4840" y="2959"/>
                <a:ext cx="5" cy="7"/>
              </a:xfrm>
              <a:custGeom>
                <a:avLst/>
                <a:gdLst>
                  <a:gd name="T0" fmla="*/ 0 w 5"/>
                  <a:gd name="T1" fmla="*/ 6 h 7"/>
                  <a:gd name="T2" fmla="*/ 2 w 5"/>
                  <a:gd name="T3" fmla="*/ 6 h 7"/>
                  <a:gd name="T4" fmla="*/ 4 w 5"/>
                  <a:gd name="T5" fmla="*/ 3 h 7"/>
                  <a:gd name="T6" fmla="*/ 2 w 5"/>
                  <a:gd name="T7" fmla="*/ 0 h 7"/>
                  <a:gd name="T8" fmla="*/ 0 w 5"/>
                  <a:gd name="T9" fmla="*/ 6 h 7"/>
                </a:gdLst>
                <a:ahLst/>
                <a:cxnLst>
                  <a:cxn ang="0">
                    <a:pos x="T0" y="T1"/>
                  </a:cxn>
                  <a:cxn ang="0">
                    <a:pos x="T2" y="T3"/>
                  </a:cxn>
                  <a:cxn ang="0">
                    <a:pos x="T4" y="T5"/>
                  </a:cxn>
                  <a:cxn ang="0">
                    <a:pos x="T6" y="T7"/>
                  </a:cxn>
                  <a:cxn ang="0">
                    <a:pos x="T8" y="T9"/>
                  </a:cxn>
                </a:cxnLst>
                <a:rect l="0" t="0" r="r" b="b"/>
                <a:pathLst>
                  <a:path w="5" h="7">
                    <a:moveTo>
                      <a:pt x="0" y="6"/>
                    </a:moveTo>
                    <a:lnTo>
                      <a:pt x="2" y="6"/>
                    </a:lnTo>
                    <a:lnTo>
                      <a:pt x="4" y="3"/>
                    </a:lnTo>
                    <a:lnTo>
                      <a:pt x="2" y="0"/>
                    </a:lnTo>
                    <a:lnTo>
                      <a:pt x="0" y="6"/>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2" name="Freeform 104"/>
              <p:cNvSpPr>
                <a:spLocks/>
              </p:cNvSpPr>
              <p:nvPr/>
            </p:nvSpPr>
            <p:spPr bwMode="auto">
              <a:xfrm>
                <a:off x="4845" y="2965"/>
                <a:ext cx="45" cy="21"/>
              </a:xfrm>
              <a:custGeom>
                <a:avLst/>
                <a:gdLst>
                  <a:gd name="T0" fmla="*/ 44 w 45"/>
                  <a:gd name="T1" fmla="*/ 20 h 21"/>
                  <a:gd name="T2" fmla="*/ 42 w 45"/>
                  <a:gd name="T3" fmla="*/ 19 h 21"/>
                  <a:gd name="T4" fmla="*/ 40 w 45"/>
                  <a:gd name="T5" fmla="*/ 19 h 21"/>
                  <a:gd name="T6" fmla="*/ 39 w 45"/>
                  <a:gd name="T7" fmla="*/ 17 h 21"/>
                  <a:gd name="T8" fmla="*/ 35 w 45"/>
                  <a:gd name="T9" fmla="*/ 16 h 21"/>
                  <a:gd name="T10" fmla="*/ 34 w 45"/>
                  <a:gd name="T11" fmla="*/ 14 h 21"/>
                  <a:gd name="T12" fmla="*/ 29 w 45"/>
                  <a:gd name="T13" fmla="*/ 13 h 21"/>
                  <a:gd name="T14" fmla="*/ 26 w 45"/>
                  <a:gd name="T15" fmla="*/ 11 h 21"/>
                  <a:gd name="T16" fmla="*/ 22 w 45"/>
                  <a:gd name="T17" fmla="*/ 9 h 21"/>
                  <a:gd name="T18" fmla="*/ 17 w 45"/>
                  <a:gd name="T19" fmla="*/ 7 h 21"/>
                  <a:gd name="T20" fmla="*/ 13 w 45"/>
                  <a:gd name="T21" fmla="*/ 7 h 21"/>
                  <a:gd name="T22" fmla="*/ 11 w 45"/>
                  <a:gd name="T23" fmla="*/ 4 h 21"/>
                  <a:gd name="T24" fmla="*/ 7 w 45"/>
                  <a:gd name="T25" fmla="*/ 4 h 21"/>
                  <a:gd name="T26" fmla="*/ 5 w 45"/>
                  <a:gd name="T27" fmla="*/ 2 h 21"/>
                  <a:gd name="T28" fmla="*/ 2 w 45"/>
                  <a:gd name="T29" fmla="*/ 1 h 21"/>
                  <a:gd name="T30" fmla="*/ 1 w 45"/>
                  <a:gd name="T31" fmla="*/ 1 h 21"/>
                  <a:gd name="T32" fmla="*/ 1 w 45"/>
                  <a:gd name="T33" fmla="*/ 0 h 21"/>
                  <a:gd name="T34" fmla="*/ 0 w 45"/>
                  <a:gd name="T35" fmla="*/ 2 h 21"/>
                  <a:gd name="T36" fmla="*/ 1 w 45"/>
                  <a:gd name="T37" fmla="*/ 2 h 21"/>
                  <a:gd name="T38" fmla="*/ 4 w 45"/>
                  <a:gd name="T39" fmla="*/ 4 h 21"/>
                  <a:gd name="T40" fmla="*/ 6 w 45"/>
                  <a:gd name="T41" fmla="*/ 4 h 21"/>
                  <a:gd name="T42" fmla="*/ 10 w 45"/>
                  <a:gd name="T43" fmla="*/ 6 h 21"/>
                  <a:gd name="T44" fmla="*/ 12 w 45"/>
                  <a:gd name="T45" fmla="*/ 7 h 21"/>
                  <a:gd name="T46" fmla="*/ 17 w 45"/>
                  <a:gd name="T47" fmla="*/ 9 h 21"/>
                  <a:gd name="T48" fmla="*/ 21 w 45"/>
                  <a:gd name="T49" fmla="*/ 11 h 21"/>
                  <a:gd name="T50" fmla="*/ 24 w 45"/>
                  <a:gd name="T51" fmla="*/ 13 h 21"/>
                  <a:gd name="T52" fmla="*/ 28 w 45"/>
                  <a:gd name="T53" fmla="*/ 14 h 21"/>
                  <a:gd name="T54" fmla="*/ 32 w 45"/>
                  <a:gd name="T55" fmla="*/ 15 h 21"/>
                  <a:gd name="T56" fmla="*/ 34 w 45"/>
                  <a:gd name="T57" fmla="*/ 17 h 21"/>
                  <a:gd name="T58" fmla="*/ 38 w 45"/>
                  <a:gd name="T59" fmla="*/ 19 h 21"/>
                  <a:gd name="T60" fmla="*/ 40 w 45"/>
                  <a:gd name="T61" fmla="*/ 19 h 21"/>
                  <a:gd name="T62" fmla="*/ 40 w 45"/>
                  <a:gd name="T63" fmla="*/ 20 h 21"/>
                  <a:gd name="T64" fmla="*/ 44 w 45"/>
                  <a:gd name="T6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21">
                    <a:moveTo>
                      <a:pt x="44" y="20"/>
                    </a:moveTo>
                    <a:lnTo>
                      <a:pt x="42" y="19"/>
                    </a:lnTo>
                    <a:lnTo>
                      <a:pt x="40" y="19"/>
                    </a:lnTo>
                    <a:lnTo>
                      <a:pt x="39" y="17"/>
                    </a:lnTo>
                    <a:lnTo>
                      <a:pt x="35" y="16"/>
                    </a:lnTo>
                    <a:lnTo>
                      <a:pt x="34" y="14"/>
                    </a:lnTo>
                    <a:lnTo>
                      <a:pt x="29" y="13"/>
                    </a:lnTo>
                    <a:lnTo>
                      <a:pt x="26" y="11"/>
                    </a:lnTo>
                    <a:lnTo>
                      <a:pt x="22" y="9"/>
                    </a:lnTo>
                    <a:lnTo>
                      <a:pt x="17" y="7"/>
                    </a:lnTo>
                    <a:lnTo>
                      <a:pt x="13" y="7"/>
                    </a:lnTo>
                    <a:lnTo>
                      <a:pt x="11" y="4"/>
                    </a:lnTo>
                    <a:lnTo>
                      <a:pt x="7" y="4"/>
                    </a:lnTo>
                    <a:lnTo>
                      <a:pt x="5" y="2"/>
                    </a:lnTo>
                    <a:lnTo>
                      <a:pt x="2" y="1"/>
                    </a:lnTo>
                    <a:lnTo>
                      <a:pt x="1" y="1"/>
                    </a:lnTo>
                    <a:lnTo>
                      <a:pt x="1" y="0"/>
                    </a:lnTo>
                    <a:lnTo>
                      <a:pt x="0" y="2"/>
                    </a:lnTo>
                    <a:lnTo>
                      <a:pt x="1" y="2"/>
                    </a:lnTo>
                    <a:lnTo>
                      <a:pt x="4" y="4"/>
                    </a:lnTo>
                    <a:lnTo>
                      <a:pt x="6" y="4"/>
                    </a:lnTo>
                    <a:lnTo>
                      <a:pt x="10" y="6"/>
                    </a:lnTo>
                    <a:lnTo>
                      <a:pt x="12" y="7"/>
                    </a:lnTo>
                    <a:lnTo>
                      <a:pt x="17" y="9"/>
                    </a:lnTo>
                    <a:lnTo>
                      <a:pt x="21" y="11"/>
                    </a:lnTo>
                    <a:lnTo>
                      <a:pt x="24" y="13"/>
                    </a:lnTo>
                    <a:lnTo>
                      <a:pt x="28" y="14"/>
                    </a:lnTo>
                    <a:lnTo>
                      <a:pt x="32" y="15"/>
                    </a:lnTo>
                    <a:lnTo>
                      <a:pt x="34" y="17"/>
                    </a:lnTo>
                    <a:lnTo>
                      <a:pt x="38" y="19"/>
                    </a:lnTo>
                    <a:lnTo>
                      <a:pt x="40" y="19"/>
                    </a:lnTo>
                    <a:lnTo>
                      <a:pt x="40" y="20"/>
                    </a:lnTo>
                    <a:lnTo>
                      <a:pt x="44" y="20"/>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3" name="Freeform 105"/>
              <p:cNvSpPr>
                <a:spLocks/>
              </p:cNvSpPr>
              <p:nvPr/>
            </p:nvSpPr>
            <p:spPr bwMode="auto">
              <a:xfrm>
                <a:off x="4889" y="2994"/>
                <a:ext cx="5" cy="1"/>
              </a:xfrm>
              <a:custGeom>
                <a:avLst/>
                <a:gdLst>
                  <a:gd name="T0" fmla="*/ 3 w 5"/>
                  <a:gd name="T1" fmla="*/ 0 h 1"/>
                  <a:gd name="T2" fmla="*/ 0 w 5"/>
                  <a:gd name="T3" fmla="*/ 0 h 1"/>
                  <a:gd name="T4" fmla="*/ 4 w 5"/>
                  <a:gd name="T5" fmla="*/ 0 h 1"/>
                  <a:gd name="T6" fmla="*/ 3 w 5"/>
                  <a:gd name="T7" fmla="*/ 0 h 1"/>
                </a:gdLst>
                <a:ahLst/>
                <a:cxnLst>
                  <a:cxn ang="0">
                    <a:pos x="T0" y="T1"/>
                  </a:cxn>
                  <a:cxn ang="0">
                    <a:pos x="T2" y="T3"/>
                  </a:cxn>
                  <a:cxn ang="0">
                    <a:pos x="T4" y="T5"/>
                  </a:cxn>
                  <a:cxn ang="0">
                    <a:pos x="T6" y="T7"/>
                  </a:cxn>
                </a:cxnLst>
                <a:rect l="0" t="0" r="r" b="b"/>
                <a:pathLst>
                  <a:path w="5" h="1">
                    <a:moveTo>
                      <a:pt x="3" y="0"/>
                    </a:moveTo>
                    <a:lnTo>
                      <a:pt x="0" y="0"/>
                    </a:lnTo>
                    <a:lnTo>
                      <a:pt x="4" y="0"/>
                    </a:lnTo>
                    <a:lnTo>
                      <a:pt x="3" y="0"/>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4" name="Freeform 106"/>
              <p:cNvSpPr>
                <a:spLocks/>
              </p:cNvSpPr>
              <p:nvPr/>
            </p:nvSpPr>
            <p:spPr bwMode="auto">
              <a:xfrm>
                <a:off x="4889" y="2994"/>
                <a:ext cx="5" cy="1"/>
              </a:xfrm>
              <a:custGeom>
                <a:avLst/>
                <a:gdLst>
                  <a:gd name="T0" fmla="*/ 4 w 5"/>
                  <a:gd name="T1" fmla="*/ 0 h 1"/>
                  <a:gd name="T2" fmla="*/ 3 w 5"/>
                  <a:gd name="T3" fmla="*/ 0 h 1"/>
                  <a:gd name="T4" fmla="*/ 0 w 5"/>
                  <a:gd name="T5" fmla="*/ 0 h 1"/>
                  <a:gd name="T6" fmla="*/ 4 w 5"/>
                  <a:gd name="T7" fmla="*/ 0 h 1"/>
                </a:gdLst>
                <a:ahLst/>
                <a:cxnLst>
                  <a:cxn ang="0">
                    <a:pos x="T0" y="T1"/>
                  </a:cxn>
                  <a:cxn ang="0">
                    <a:pos x="T2" y="T3"/>
                  </a:cxn>
                  <a:cxn ang="0">
                    <a:pos x="T4" y="T5"/>
                  </a:cxn>
                  <a:cxn ang="0">
                    <a:pos x="T6" y="T7"/>
                  </a:cxn>
                </a:cxnLst>
                <a:rect l="0" t="0" r="r" b="b"/>
                <a:pathLst>
                  <a:path w="5" h="1">
                    <a:moveTo>
                      <a:pt x="4" y="0"/>
                    </a:moveTo>
                    <a:lnTo>
                      <a:pt x="3" y="0"/>
                    </a:lnTo>
                    <a:lnTo>
                      <a:pt x="0" y="0"/>
                    </a:lnTo>
                    <a:lnTo>
                      <a:pt x="4" y="0"/>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5" name="Freeform 107"/>
              <p:cNvSpPr>
                <a:spLocks/>
              </p:cNvSpPr>
              <p:nvPr/>
            </p:nvSpPr>
            <p:spPr bwMode="auto">
              <a:xfrm>
                <a:off x="4853" y="2966"/>
                <a:ext cx="8" cy="9"/>
              </a:xfrm>
              <a:custGeom>
                <a:avLst/>
                <a:gdLst>
                  <a:gd name="T0" fmla="*/ 0 w 8"/>
                  <a:gd name="T1" fmla="*/ 8 h 9"/>
                  <a:gd name="T2" fmla="*/ 7 w 8"/>
                  <a:gd name="T3" fmla="*/ 8 h 9"/>
                  <a:gd name="T4" fmla="*/ 7 w 8"/>
                  <a:gd name="T5" fmla="*/ 0 h 9"/>
                  <a:gd name="T6" fmla="*/ 0 w 8"/>
                  <a:gd name="T7" fmla="*/ 8 h 9"/>
                </a:gdLst>
                <a:ahLst/>
                <a:cxnLst>
                  <a:cxn ang="0">
                    <a:pos x="T0" y="T1"/>
                  </a:cxn>
                  <a:cxn ang="0">
                    <a:pos x="T2" y="T3"/>
                  </a:cxn>
                  <a:cxn ang="0">
                    <a:pos x="T4" y="T5"/>
                  </a:cxn>
                  <a:cxn ang="0">
                    <a:pos x="T6" y="T7"/>
                  </a:cxn>
                </a:cxnLst>
                <a:rect l="0" t="0" r="r" b="b"/>
                <a:pathLst>
                  <a:path w="8" h="9">
                    <a:moveTo>
                      <a:pt x="0" y="8"/>
                    </a:moveTo>
                    <a:lnTo>
                      <a:pt x="7" y="8"/>
                    </a:lnTo>
                    <a:lnTo>
                      <a:pt x="7" y="0"/>
                    </a:lnTo>
                    <a:lnTo>
                      <a:pt x="0" y="8"/>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6" name="Freeform 108"/>
              <p:cNvSpPr>
                <a:spLocks/>
              </p:cNvSpPr>
              <p:nvPr/>
            </p:nvSpPr>
            <p:spPr bwMode="auto">
              <a:xfrm>
                <a:off x="4860" y="2971"/>
                <a:ext cx="2" cy="4"/>
              </a:xfrm>
              <a:custGeom>
                <a:avLst/>
                <a:gdLst>
                  <a:gd name="T0" fmla="*/ 1 w 2"/>
                  <a:gd name="T1" fmla="*/ 1 h 4"/>
                  <a:gd name="T2" fmla="*/ 1 w 2"/>
                  <a:gd name="T3" fmla="*/ 1 h 4"/>
                  <a:gd name="T4" fmla="*/ 0 w 2"/>
                  <a:gd name="T5" fmla="*/ 3 h 4"/>
                  <a:gd name="T6" fmla="*/ 0 w 2"/>
                  <a:gd name="T7" fmla="*/ 2 h 4"/>
                  <a:gd name="T8" fmla="*/ 1 w 2"/>
                  <a:gd name="T9" fmla="*/ 0 h 4"/>
                  <a:gd name="T10" fmla="*/ 1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1" y="1"/>
                    </a:moveTo>
                    <a:lnTo>
                      <a:pt x="1" y="1"/>
                    </a:lnTo>
                    <a:lnTo>
                      <a:pt x="0" y="3"/>
                    </a:lnTo>
                    <a:lnTo>
                      <a:pt x="0" y="2"/>
                    </a:lnTo>
                    <a:lnTo>
                      <a:pt x="1" y="0"/>
                    </a:lnTo>
                    <a:lnTo>
                      <a:pt x="1" y="1"/>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7" name="Freeform 109"/>
              <p:cNvSpPr>
                <a:spLocks/>
              </p:cNvSpPr>
              <p:nvPr/>
            </p:nvSpPr>
            <p:spPr bwMode="auto">
              <a:xfrm>
                <a:off x="4861" y="2971"/>
                <a:ext cx="9" cy="8"/>
              </a:xfrm>
              <a:custGeom>
                <a:avLst/>
                <a:gdLst>
                  <a:gd name="T0" fmla="*/ 8 w 9"/>
                  <a:gd name="T1" fmla="*/ 0 h 8"/>
                  <a:gd name="T2" fmla="*/ 0 w 9"/>
                  <a:gd name="T3" fmla="*/ 0 h 8"/>
                  <a:gd name="T4" fmla="*/ 0 w 9"/>
                  <a:gd name="T5" fmla="*/ 7 h 8"/>
                  <a:gd name="T6" fmla="*/ 8 w 9"/>
                  <a:gd name="T7" fmla="*/ 0 h 8"/>
                </a:gdLst>
                <a:ahLst/>
                <a:cxnLst>
                  <a:cxn ang="0">
                    <a:pos x="T0" y="T1"/>
                  </a:cxn>
                  <a:cxn ang="0">
                    <a:pos x="T2" y="T3"/>
                  </a:cxn>
                  <a:cxn ang="0">
                    <a:pos x="T4" y="T5"/>
                  </a:cxn>
                  <a:cxn ang="0">
                    <a:pos x="T6" y="T7"/>
                  </a:cxn>
                </a:cxnLst>
                <a:rect l="0" t="0" r="r" b="b"/>
                <a:pathLst>
                  <a:path w="9" h="8">
                    <a:moveTo>
                      <a:pt x="8" y="0"/>
                    </a:moveTo>
                    <a:lnTo>
                      <a:pt x="0" y="0"/>
                    </a:lnTo>
                    <a:lnTo>
                      <a:pt x="0" y="7"/>
                    </a:lnTo>
                    <a:lnTo>
                      <a:pt x="8"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8" name="Freeform 110"/>
              <p:cNvSpPr>
                <a:spLocks/>
              </p:cNvSpPr>
              <p:nvPr/>
            </p:nvSpPr>
            <p:spPr bwMode="auto">
              <a:xfrm>
                <a:off x="4873" y="2978"/>
                <a:ext cx="7" cy="7"/>
              </a:xfrm>
              <a:custGeom>
                <a:avLst/>
                <a:gdLst>
                  <a:gd name="T0" fmla="*/ 0 w 7"/>
                  <a:gd name="T1" fmla="*/ 3 h 7"/>
                  <a:gd name="T2" fmla="*/ 0 w 7"/>
                  <a:gd name="T3" fmla="*/ 6 h 7"/>
                  <a:gd name="T4" fmla="*/ 6 w 7"/>
                  <a:gd name="T5" fmla="*/ 3 h 7"/>
                  <a:gd name="T6" fmla="*/ 3 w 7"/>
                  <a:gd name="T7" fmla="*/ 0 h 7"/>
                  <a:gd name="T8" fmla="*/ 0 w 7"/>
                  <a:gd name="T9" fmla="*/ 3 h 7"/>
                </a:gdLst>
                <a:ahLst/>
                <a:cxnLst>
                  <a:cxn ang="0">
                    <a:pos x="T0" y="T1"/>
                  </a:cxn>
                  <a:cxn ang="0">
                    <a:pos x="T2" y="T3"/>
                  </a:cxn>
                  <a:cxn ang="0">
                    <a:pos x="T4" y="T5"/>
                  </a:cxn>
                  <a:cxn ang="0">
                    <a:pos x="T6" y="T7"/>
                  </a:cxn>
                  <a:cxn ang="0">
                    <a:pos x="T8" y="T9"/>
                  </a:cxn>
                </a:cxnLst>
                <a:rect l="0" t="0" r="r" b="b"/>
                <a:pathLst>
                  <a:path w="7" h="7">
                    <a:moveTo>
                      <a:pt x="0" y="3"/>
                    </a:moveTo>
                    <a:lnTo>
                      <a:pt x="0" y="6"/>
                    </a:lnTo>
                    <a:lnTo>
                      <a:pt x="6" y="3"/>
                    </a:lnTo>
                    <a:lnTo>
                      <a:pt x="3" y="0"/>
                    </a:lnTo>
                    <a:lnTo>
                      <a:pt x="0" y="3"/>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599" name="Freeform 111"/>
              <p:cNvSpPr>
                <a:spLocks/>
              </p:cNvSpPr>
              <p:nvPr/>
            </p:nvSpPr>
            <p:spPr bwMode="auto">
              <a:xfrm>
                <a:off x="4880" y="2984"/>
                <a:ext cx="4" cy="2"/>
              </a:xfrm>
              <a:custGeom>
                <a:avLst/>
                <a:gdLst>
                  <a:gd name="T0" fmla="*/ 3 w 4"/>
                  <a:gd name="T1" fmla="*/ 0 h 2"/>
                  <a:gd name="T2" fmla="*/ 3 w 4"/>
                  <a:gd name="T3" fmla="*/ 0 h 2"/>
                  <a:gd name="T4" fmla="*/ 0 w 4"/>
                  <a:gd name="T5" fmla="*/ 1 h 2"/>
                  <a:gd name="T6" fmla="*/ 0 w 4"/>
                  <a:gd name="T7" fmla="*/ 1 h 2"/>
                  <a:gd name="T8" fmla="*/ 3 w 4"/>
                  <a:gd name="T9" fmla="*/ 0 h 2"/>
                  <a:gd name="T10" fmla="*/ 3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3" y="0"/>
                    </a:moveTo>
                    <a:lnTo>
                      <a:pt x="3" y="0"/>
                    </a:lnTo>
                    <a:lnTo>
                      <a:pt x="0" y="1"/>
                    </a:lnTo>
                    <a:lnTo>
                      <a:pt x="0" y="1"/>
                    </a:lnTo>
                    <a:lnTo>
                      <a:pt x="3" y="0"/>
                    </a:lnTo>
                    <a:lnTo>
                      <a:pt x="3"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0" name="Freeform 112"/>
              <p:cNvSpPr>
                <a:spLocks/>
              </p:cNvSpPr>
              <p:nvPr/>
            </p:nvSpPr>
            <p:spPr bwMode="auto">
              <a:xfrm>
                <a:off x="4884" y="2984"/>
                <a:ext cx="9" cy="8"/>
              </a:xfrm>
              <a:custGeom>
                <a:avLst/>
                <a:gdLst>
                  <a:gd name="T0" fmla="*/ 8 w 9"/>
                  <a:gd name="T1" fmla="*/ 0 h 8"/>
                  <a:gd name="T2" fmla="*/ 4 w 9"/>
                  <a:gd name="T3" fmla="*/ 0 h 8"/>
                  <a:gd name="T4" fmla="*/ 0 w 9"/>
                  <a:gd name="T5" fmla="*/ 0 h 8"/>
                  <a:gd name="T6" fmla="*/ 4 w 9"/>
                  <a:gd name="T7" fmla="*/ 7 h 8"/>
                  <a:gd name="T8" fmla="*/ 8 w 9"/>
                  <a:gd name="T9" fmla="*/ 0 h 8"/>
                </a:gdLst>
                <a:ahLst/>
                <a:cxnLst>
                  <a:cxn ang="0">
                    <a:pos x="T0" y="T1"/>
                  </a:cxn>
                  <a:cxn ang="0">
                    <a:pos x="T2" y="T3"/>
                  </a:cxn>
                  <a:cxn ang="0">
                    <a:pos x="T4" y="T5"/>
                  </a:cxn>
                  <a:cxn ang="0">
                    <a:pos x="T6" y="T7"/>
                  </a:cxn>
                  <a:cxn ang="0">
                    <a:pos x="T8" y="T9"/>
                  </a:cxn>
                </a:cxnLst>
                <a:rect l="0" t="0" r="r" b="b"/>
                <a:pathLst>
                  <a:path w="9" h="8">
                    <a:moveTo>
                      <a:pt x="8" y="0"/>
                    </a:moveTo>
                    <a:lnTo>
                      <a:pt x="4" y="0"/>
                    </a:lnTo>
                    <a:lnTo>
                      <a:pt x="0" y="0"/>
                    </a:lnTo>
                    <a:lnTo>
                      <a:pt x="4" y="7"/>
                    </a:lnTo>
                    <a:lnTo>
                      <a:pt x="8"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1" name="Freeform 113"/>
              <p:cNvSpPr>
                <a:spLocks/>
              </p:cNvSpPr>
              <p:nvPr/>
            </p:nvSpPr>
            <p:spPr bwMode="auto">
              <a:xfrm>
                <a:off x="4809" y="2949"/>
                <a:ext cx="91" cy="46"/>
              </a:xfrm>
              <a:custGeom>
                <a:avLst/>
                <a:gdLst>
                  <a:gd name="T0" fmla="*/ 90 w 91"/>
                  <a:gd name="T1" fmla="*/ 45 h 46"/>
                  <a:gd name="T2" fmla="*/ 90 w 91"/>
                  <a:gd name="T3" fmla="*/ 44 h 46"/>
                  <a:gd name="T4" fmla="*/ 87 w 91"/>
                  <a:gd name="T5" fmla="*/ 44 h 46"/>
                  <a:gd name="T6" fmla="*/ 84 w 91"/>
                  <a:gd name="T7" fmla="*/ 41 h 46"/>
                  <a:gd name="T8" fmla="*/ 78 w 91"/>
                  <a:gd name="T9" fmla="*/ 38 h 46"/>
                  <a:gd name="T10" fmla="*/ 74 w 91"/>
                  <a:gd name="T11" fmla="*/ 35 h 46"/>
                  <a:gd name="T12" fmla="*/ 68 w 91"/>
                  <a:gd name="T13" fmla="*/ 32 h 46"/>
                  <a:gd name="T14" fmla="*/ 61 w 91"/>
                  <a:gd name="T15" fmla="*/ 29 h 46"/>
                  <a:gd name="T16" fmla="*/ 54 w 91"/>
                  <a:gd name="T17" fmla="*/ 25 h 46"/>
                  <a:gd name="T18" fmla="*/ 45 w 91"/>
                  <a:gd name="T19" fmla="*/ 22 h 46"/>
                  <a:gd name="T20" fmla="*/ 39 w 91"/>
                  <a:gd name="T21" fmla="*/ 17 h 46"/>
                  <a:gd name="T22" fmla="*/ 30 w 91"/>
                  <a:gd name="T23" fmla="*/ 13 h 46"/>
                  <a:gd name="T24" fmla="*/ 25 w 91"/>
                  <a:gd name="T25" fmla="*/ 9 h 46"/>
                  <a:gd name="T26" fmla="*/ 17 w 91"/>
                  <a:gd name="T27" fmla="*/ 6 h 46"/>
                  <a:gd name="T28" fmla="*/ 10 w 91"/>
                  <a:gd name="T29" fmla="*/ 4 h 46"/>
                  <a:gd name="T30" fmla="*/ 4 w 91"/>
                  <a:gd name="T31" fmla="*/ 1 h 46"/>
                  <a:gd name="T32" fmla="*/ 0 w 91"/>
                  <a:gd name="T33" fmla="*/ 0 h 46"/>
                  <a:gd name="T34" fmla="*/ 1 w 91"/>
                  <a:gd name="T35" fmla="*/ 1 h 46"/>
                  <a:gd name="T36" fmla="*/ 4 w 91"/>
                  <a:gd name="T37" fmla="*/ 1 h 46"/>
                  <a:gd name="T38" fmla="*/ 7 w 91"/>
                  <a:gd name="T39" fmla="*/ 4 h 46"/>
                  <a:gd name="T40" fmla="*/ 12 w 91"/>
                  <a:gd name="T41" fmla="*/ 6 h 46"/>
                  <a:gd name="T42" fmla="*/ 19 w 91"/>
                  <a:gd name="T43" fmla="*/ 9 h 46"/>
                  <a:gd name="T44" fmla="*/ 25 w 91"/>
                  <a:gd name="T45" fmla="*/ 13 h 46"/>
                  <a:gd name="T46" fmla="*/ 32 w 91"/>
                  <a:gd name="T47" fmla="*/ 17 h 46"/>
                  <a:gd name="T48" fmla="*/ 39 w 91"/>
                  <a:gd name="T49" fmla="*/ 22 h 46"/>
                  <a:gd name="T50" fmla="*/ 48 w 91"/>
                  <a:gd name="T51" fmla="*/ 26 h 46"/>
                  <a:gd name="T52" fmla="*/ 54 w 91"/>
                  <a:gd name="T53" fmla="*/ 29 h 46"/>
                  <a:gd name="T54" fmla="*/ 61 w 91"/>
                  <a:gd name="T55" fmla="*/ 32 h 46"/>
                  <a:gd name="T56" fmla="*/ 68 w 91"/>
                  <a:gd name="T57" fmla="*/ 36 h 46"/>
                  <a:gd name="T58" fmla="*/ 74 w 91"/>
                  <a:gd name="T59" fmla="*/ 39 h 46"/>
                  <a:gd name="T60" fmla="*/ 78 w 91"/>
                  <a:gd name="T61" fmla="*/ 42 h 46"/>
                  <a:gd name="T62" fmla="*/ 83 w 91"/>
                  <a:gd name="T63" fmla="*/ 44 h 46"/>
                  <a:gd name="T64" fmla="*/ 84 w 91"/>
                  <a:gd name="T65" fmla="*/ 45 h 46"/>
                  <a:gd name="T66" fmla="*/ 90 w 91"/>
                  <a:gd name="T6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46">
                    <a:moveTo>
                      <a:pt x="90" y="45"/>
                    </a:moveTo>
                    <a:lnTo>
                      <a:pt x="90" y="44"/>
                    </a:lnTo>
                    <a:lnTo>
                      <a:pt x="87" y="44"/>
                    </a:lnTo>
                    <a:lnTo>
                      <a:pt x="84" y="41"/>
                    </a:lnTo>
                    <a:lnTo>
                      <a:pt x="78" y="38"/>
                    </a:lnTo>
                    <a:lnTo>
                      <a:pt x="74" y="35"/>
                    </a:lnTo>
                    <a:lnTo>
                      <a:pt x="68" y="32"/>
                    </a:lnTo>
                    <a:lnTo>
                      <a:pt x="61" y="29"/>
                    </a:lnTo>
                    <a:lnTo>
                      <a:pt x="54" y="25"/>
                    </a:lnTo>
                    <a:lnTo>
                      <a:pt x="45" y="22"/>
                    </a:lnTo>
                    <a:lnTo>
                      <a:pt x="39" y="17"/>
                    </a:lnTo>
                    <a:lnTo>
                      <a:pt x="30" y="13"/>
                    </a:lnTo>
                    <a:lnTo>
                      <a:pt x="25" y="9"/>
                    </a:lnTo>
                    <a:lnTo>
                      <a:pt x="17" y="6"/>
                    </a:lnTo>
                    <a:lnTo>
                      <a:pt x="10" y="4"/>
                    </a:lnTo>
                    <a:lnTo>
                      <a:pt x="4" y="1"/>
                    </a:lnTo>
                    <a:lnTo>
                      <a:pt x="0" y="0"/>
                    </a:lnTo>
                    <a:lnTo>
                      <a:pt x="1" y="1"/>
                    </a:lnTo>
                    <a:lnTo>
                      <a:pt x="4" y="1"/>
                    </a:lnTo>
                    <a:lnTo>
                      <a:pt x="7" y="4"/>
                    </a:lnTo>
                    <a:lnTo>
                      <a:pt x="12" y="6"/>
                    </a:lnTo>
                    <a:lnTo>
                      <a:pt x="19" y="9"/>
                    </a:lnTo>
                    <a:lnTo>
                      <a:pt x="25" y="13"/>
                    </a:lnTo>
                    <a:lnTo>
                      <a:pt x="32" y="17"/>
                    </a:lnTo>
                    <a:lnTo>
                      <a:pt x="39" y="22"/>
                    </a:lnTo>
                    <a:lnTo>
                      <a:pt x="48" y="26"/>
                    </a:lnTo>
                    <a:lnTo>
                      <a:pt x="54" y="29"/>
                    </a:lnTo>
                    <a:lnTo>
                      <a:pt x="61" y="32"/>
                    </a:lnTo>
                    <a:lnTo>
                      <a:pt x="68" y="36"/>
                    </a:lnTo>
                    <a:lnTo>
                      <a:pt x="74" y="39"/>
                    </a:lnTo>
                    <a:lnTo>
                      <a:pt x="78" y="42"/>
                    </a:lnTo>
                    <a:lnTo>
                      <a:pt x="83" y="44"/>
                    </a:lnTo>
                    <a:lnTo>
                      <a:pt x="84" y="45"/>
                    </a:lnTo>
                    <a:lnTo>
                      <a:pt x="90" y="45"/>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2" name="Freeform 114"/>
              <p:cNvSpPr>
                <a:spLocks/>
              </p:cNvSpPr>
              <p:nvPr/>
            </p:nvSpPr>
            <p:spPr bwMode="auto">
              <a:xfrm>
                <a:off x="4860" y="2956"/>
                <a:ext cx="7" cy="8"/>
              </a:xfrm>
              <a:custGeom>
                <a:avLst/>
                <a:gdLst>
                  <a:gd name="T0" fmla="*/ 0 w 7"/>
                  <a:gd name="T1" fmla="*/ 7 h 8"/>
                  <a:gd name="T2" fmla="*/ 3 w 7"/>
                  <a:gd name="T3" fmla="*/ 7 h 8"/>
                  <a:gd name="T4" fmla="*/ 6 w 7"/>
                  <a:gd name="T5" fmla="*/ 7 h 8"/>
                  <a:gd name="T6" fmla="*/ 3 w 7"/>
                  <a:gd name="T7" fmla="*/ 0 h 8"/>
                  <a:gd name="T8" fmla="*/ 0 w 7"/>
                  <a:gd name="T9" fmla="*/ 7 h 8"/>
                </a:gdLst>
                <a:ahLst/>
                <a:cxnLst>
                  <a:cxn ang="0">
                    <a:pos x="T0" y="T1"/>
                  </a:cxn>
                  <a:cxn ang="0">
                    <a:pos x="T2" y="T3"/>
                  </a:cxn>
                  <a:cxn ang="0">
                    <a:pos x="T4" y="T5"/>
                  </a:cxn>
                  <a:cxn ang="0">
                    <a:pos x="T6" y="T7"/>
                  </a:cxn>
                  <a:cxn ang="0">
                    <a:pos x="T8" y="T9"/>
                  </a:cxn>
                </a:cxnLst>
                <a:rect l="0" t="0" r="r" b="b"/>
                <a:pathLst>
                  <a:path w="7" h="8">
                    <a:moveTo>
                      <a:pt x="0" y="7"/>
                    </a:moveTo>
                    <a:lnTo>
                      <a:pt x="3" y="7"/>
                    </a:lnTo>
                    <a:lnTo>
                      <a:pt x="6" y="7"/>
                    </a:lnTo>
                    <a:lnTo>
                      <a:pt x="3" y="0"/>
                    </a:lnTo>
                    <a:lnTo>
                      <a:pt x="0" y="7"/>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3" name="Freeform 115"/>
              <p:cNvSpPr>
                <a:spLocks/>
              </p:cNvSpPr>
              <p:nvPr/>
            </p:nvSpPr>
            <p:spPr bwMode="auto">
              <a:xfrm>
                <a:off x="4867" y="2963"/>
                <a:ext cx="47" cy="19"/>
              </a:xfrm>
              <a:custGeom>
                <a:avLst/>
                <a:gdLst>
                  <a:gd name="T0" fmla="*/ 46 w 47"/>
                  <a:gd name="T1" fmla="*/ 17 h 19"/>
                  <a:gd name="T2" fmla="*/ 44 w 47"/>
                  <a:gd name="T3" fmla="*/ 16 h 19"/>
                  <a:gd name="T4" fmla="*/ 42 w 47"/>
                  <a:gd name="T5" fmla="*/ 16 h 19"/>
                  <a:gd name="T6" fmla="*/ 41 w 47"/>
                  <a:gd name="T7" fmla="*/ 15 h 19"/>
                  <a:gd name="T8" fmla="*/ 38 w 47"/>
                  <a:gd name="T9" fmla="*/ 14 h 19"/>
                  <a:gd name="T10" fmla="*/ 35 w 47"/>
                  <a:gd name="T11" fmla="*/ 12 h 19"/>
                  <a:gd name="T12" fmla="*/ 31 w 47"/>
                  <a:gd name="T13" fmla="*/ 11 h 19"/>
                  <a:gd name="T14" fmla="*/ 27 w 47"/>
                  <a:gd name="T15" fmla="*/ 10 h 19"/>
                  <a:gd name="T16" fmla="*/ 23 w 47"/>
                  <a:gd name="T17" fmla="*/ 8 h 19"/>
                  <a:gd name="T18" fmla="*/ 19 w 47"/>
                  <a:gd name="T19" fmla="*/ 6 h 19"/>
                  <a:gd name="T20" fmla="*/ 16 w 47"/>
                  <a:gd name="T21" fmla="*/ 5 h 19"/>
                  <a:gd name="T22" fmla="*/ 12 w 47"/>
                  <a:gd name="T23" fmla="*/ 4 h 19"/>
                  <a:gd name="T24" fmla="*/ 8 w 47"/>
                  <a:gd name="T25" fmla="*/ 3 h 19"/>
                  <a:gd name="T26" fmla="*/ 5 w 47"/>
                  <a:gd name="T27" fmla="*/ 2 h 19"/>
                  <a:gd name="T28" fmla="*/ 4 w 47"/>
                  <a:gd name="T29" fmla="*/ 0 h 19"/>
                  <a:gd name="T30" fmla="*/ 1 w 47"/>
                  <a:gd name="T31" fmla="*/ 0 h 19"/>
                  <a:gd name="T32" fmla="*/ 0 w 47"/>
                  <a:gd name="T33" fmla="*/ 1 h 19"/>
                  <a:gd name="T34" fmla="*/ 1 w 47"/>
                  <a:gd name="T35" fmla="*/ 2 h 19"/>
                  <a:gd name="T36" fmla="*/ 2 w 47"/>
                  <a:gd name="T37" fmla="*/ 2 h 19"/>
                  <a:gd name="T38" fmla="*/ 5 w 47"/>
                  <a:gd name="T39" fmla="*/ 3 h 19"/>
                  <a:gd name="T40" fmla="*/ 7 w 47"/>
                  <a:gd name="T41" fmla="*/ 4 h 19"/>
                  <a:gd name="T42" fmla="*/ 10 w 47"/>
                  <a:gd name="T43" fmla="*/ 5 h 19"/>
                  <a:gd name="T44" fmla="*/ 15 w 47"/>
                  <a:gd name="T45" fmla="*/ 6 h 19"/>
                  <a:gd name="T46" fmla="*/ 17 w 47"/>
                  <a:gd name="T47" fmla="*/ 8 h 19"/>
                  <a:gd name="T48" fmla="*/ 22 w 47"/>
                  <a:gd name="T49" fmla="*/ 10 h 19"/>
                  <a:gd name="T50" fmla="*/ 27 w 47"/>
                  <a:gd name="T51" fmla="*/ 10 h 19"/>
                  <a:gd name="T52" fmla="*/ 30 w 47"/>
                  <a:gd name="T53" fmla="*/ 12 h 19"/>
                  <a:gd name="T54" fmla="*/ 34 w 47"/>
                  <a:gd name="T55" fmla="*/ 14 h 19"/>
                  <a:gd name="T56" fmla="*/ 36 w 47"/>
                  <a:gd name="T57" fmla="*/ 15 h 19"/>
                  <a:gd name="T58" fmla="*/ 40 w 47"/>
                  <a:gd name="T59" fmla="*/ 16 h 19"/>
                  <a:gd name="T60" fmla="*/ 42 w 47"/>
                  <a:gd name="T61" fmla="*/ 17 h 19"/>
                  <a:gd name="T62" fmla="*/ 42 w 47"/>
                  <a:gd name="T63" fmla="*/ 18 h 19"/>
                  <a:gd name="T64" fmla="*/ 42 w 47"/>
                  <a:gd name="T65" fmla="*/ 17 h 19"/>
                  <a:gd name="T66" fmla="*/ 46 w 47"/>
                  <a:gd name="T6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19">
                    <a:moveTo>
                      <a:pt x="46" y="17"/>
                    </a:moveTo>
                    <a:lnTo>
                      <a:pt x="44" y="16"/>
                    </a:lnTo>
                    <a:lnTo>
                      <a:pt x="42" y="16"/>
                    </a:lnTo>
                    <a:lnTo>
                      <a:pt x="41" y="15"/>
                    </a:lnTo>
                    <a:lnTo>
                      <a:pt x="38" y="14"/>
                    </a:lnTo>
                    <a:lnTo>
                      <a:pt x="35" y="12"/>
                    </a:lnTo>
                    <a:lnTo>
                      <a:pt x="31" y="11"/>
                    </a:lnTo>
                    <a:lnTo>
                      <a:pt x="27" y="10"/>
                    </a:lnTo>
                    <a:lnTo>
                      <a:pt x="23" y="8"/>
                    </a:lnTo>
                    <a:lnTo>
                      <a:pt x="19" y="6"/>
                    </a:lnTo>
                    <a:lnTo>
                      <a:pt x="16" y="5"/>
                    </a:lnTo>
                    <a:lnTo>
                      <a:pt x="12" y="4"/>
                    </a:lnTo>
                    <a:lnTo>
                      <a:pt x="8" y="3"/>
                    </a:lnTo>
                    <a:lnTo>
                      <a:pt x="5" y="2"/>
                    </a:lnTo>
                    <a:lnTo>
                      <a:pt x="4" y="0"/>
                    </a:lnTo>
                    <a:lnTo>
                      <a:pt x="1" y="0"/>
                    </a:lnTo>
                    <a:lnTo>
                      <a:pt x="0" y="1"/>
                    </a:lnTo>
                    <a:lnTo>
                      <a:pt x="1" y="2"/>
                    </a:lnTo>
                    <a:lnTo>
                      <a:pt x="2" y="2"/>
                    </a:lnTo>
                    <a:lnTo>
                      <a:pt x="5" y="3"/>
                    </a:lnTo>
                    <a:lnTo>
                      <a:pt x="7" y="4"/>
                    </a:lnTo>
                    <a:lnTo>
                      <a:pt x="10" y="5"/>
                    </a:lnTo>
                    <a:lnTo>
                      <a:pt x="15" y="6"/>
                    </a:lnTo>
                    <a:lnTo>
                      <a:pt x="17" y="8"/>
                    </a:lnTo>
                    <a:lnTo>
                      <a:pt x="22" y="10"/>
                    </a:lnTo>
                    <a:lnTo>
                      <a:pt x="27" y="10"/>
                    </a:lnTo>
                    <a:lnTo>
                      <a:pt x="30" y="12"/>
                    </a:lnTo>
                    <a:lnTo>
                      <a:pt x="34" y="14"/>
                    </a:lnTo>
                    <a:lnTo>
                      <a:pt x="36" y="15"/>
                    </a:lnTo>
                    <a:lnTo>
                      <a:pt x="40" y="16"/>
                    </a:lnTo>
                    <a:lnTo>
                      <a:pt x="42" y="17"/>
                    </a:lnTo>
                    <a:lnTo>
                      <a:pt x="42" y="18"/>
                    </a:lnTo>
                    <a:lnTo>
                      <a:pt x="42" y="17"/>
                    </a:lnTo>
                    <a:lnTo>
                      <a:pt x="46" y="17"/>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4" name="Freeform 116"/>
              <p:cNvSpPr>
                <a:spLocks/>
              </p:cNvSpPr>
              <p:nvPr/>
            </p:nvSpPr>
            <p:spPr bwMode="auto">
              <a:xfrm>
                <a:off x="4913" y="2981"/>
                <a:ext cx="6" cy="8"/>
              </a:xfrm>
              <a:custGeom>
                <a:avLst/>
                <a:gdLst>
                  <a:gd name="T0" fmla="*/ 3 w 6"/>
                  <a:gd name="T1" fmla="*/ 0 h 8"/>
                  <a:gd name="T2" fmla="*/ 0 w 6"/>
                  <a:gd name="T3" fmla="*/ 0 h 8"/>
                  <a:gd name="T4" fmla="*/ 0 w 6"/>
                  <a:gd name="T5" fmla="*/ 7 h 8"/>
                  <a:gd name="T6" fmla="*/ 5 w 6"/>
                  <a:gd name="T7" fmla="*/ 7 h 8"/>
                  <a:gd name="T8" fmla="*/ 5 w 6"/>
                  <a:gd name="T9" fmla="*/ 0 h 8"/>
                  <a:gd name="T10" fmla="*/ 3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3" y="0"/>
                    </a:moveTo>
                    <a:lnTo>
                      <a:pt x="0" y="0"/>
                    </a:lnTo>
                    <a:lnTo>
                      <a:pt x="0" y="7"/>
                    </a:lnTo>
                    <a:lnTo>
                      <a:pt x="5" y="7"/>
                    </a:lnTo>
                    <a:lnTo>
                      <a:pt x="5" y="0"/>
                    </a:lnTo>
                    <a:lnTo>
                      <a:pt x="3" y="0"/>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5" name="Freeform 117"/>
              <p:cNvSpPr>
                <a:spLocks/>
              </p:cNvSpPr>
              <p:nvPr/>
            </p:nvSpPr>
            <p:spPr bwMode="auto">
              <a:xfrm>
                <a:off x="4913" y="2981"/>
                <a:ext cx="6" cy="8"/>
              </a:xfrm>
              <a:custGeom>
                <a:avLst/>
                <a:gdLst>
                  <a:gd name="T0" fmla="*/ 5 w 6"/>
                  <a:gd name="T1" fmla="*/ 7 h 8"/>
                  <a:gd name="T2" fmla="*/ 3 w 6"/>
                  <a:gd name="T3" fmla="*/ 0 h 8"/>
                  <a:gd name="T4" fmla="*/ 2 w 6"/>
                  <a:gd name="T5" fmla="*/ 0 h 8"/>
                  <a:gd name="T6" fmla="*/ 0 w 6"/>
                  <a:gd name="T7" fmla="*/ 7 h 8"/>
                  <a:gd name="T8" fmla="*/ 5 w 6"/>
                  <a:gd name="T9" fmla="*/ 7 h 8"/>
                </a:gdLst>
                <a:ahLst/>
                <a:cxnLst>
                  <a:cxn ang="0">
                    <a:pos x="T0" y="T1"/>
                  </a:cxn>
                  <a:cxn ang="0">
                    <a:pos x="T2" y="T3"/>
                  </a:cxn>
                  <a:cxn ang="0">
                    <a:pos x="T4" y="T5"/>
                  </a:cxn>
                  <a:cxn ang="0">
                    <a:pos x="T6" y="T7"/>
                  </a:cxn>
                  <a:cxn ang="0">
                    <a:pos x="T8" y="T9"/>
                  </a:cxn>
                </a:cxnLst>
                <a:rect l="0" t="0" r="r" b="b"/>
                <a:pathLst>
                  <a:path w="6" h="8">
                    <a:moveTo>
                      <a:pt x="5" y="7"/>
                    </a:moveTo>
                    <a:lnTo>
                      <a:pt x="3" y="0"/>
                    </a:lnTo>
                    <a:lnTo>
                      <a:pt x="2" y="0"/>
                    </a:lnTo>
                    <a:lnTo>
                      <a:pt x="0" y="7"/>
                    </a:lnTo>
                    <a:lnTo>
                      <a:pt x="5" y="7"/>
                    </a:lnTo>
                  </a:path>
                </a:pathLst>
              </a:custGeom>
              <a:solidFill>
                <a:srgbClr val="C2FF9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6" name="Freeform 118"/>
              <p:cNvSpPr>
                <a:spLocks/>
              </p:cNvSpPr>
              <p:nvPr/>
            </p:nvSpPr>
            <p:spPr bwMode="auto">
              <a:xfrm>
                <a:off x="4876" y="2963"/>
                <a:ext cx="8" cy="9"/>
              </a:xfrm>
              <a:custGeom>
                <a:avLst/>
                <a:gdLst>
                  <a:gd name="T0" fmla="*/ 0 w 8"/>
                  <a:gd name="T1" fmla="*/ 8 h 9"/>
                  <a:gd name="T2" fmla="*/ 7 w 8"/>
                  <a:gd name="T3" fmla="*/ 8 h 9"/>
                  <a:gd name="T4" fmla="*/ 7 w 8"/>
                  <a:gd name="T5" fmla="*/ 0 h 9"/>
                  <a:gd name="T6" fmla="*/ 0 w 8"/>
                  <a:gd name="T7" fmla="*/ 8 h 9"/>
                </a:gdLst>
                <a:ahLst/>
                <a:cxnLst>
                  <a:cxn ang="0">
                    <a:pos x="T0" y="T1"/>
                  </a:cxn>
                  <a:cxn ang="0">
                    <a:pos x="T2" y="T3"/>
                  </a:cxn>
                  <a:cxn ang="0">
                    <a:pos x="T4" y="T5"/>
                  </a:cxn>
                  <a:cxn ang="0">
                    <a:pos x="T6" y="T7"/>
                  </a:cxn>
                </a:cxnLst>
                <a:rect l="0" t="0" r="r" b="b"/>
                <a:pathLst>
                  <a:path w="8" h="9">
                    <a:moveTo>
                      <a:pt x="0" y="8"/>
                    </a:moveTo>
                    <a:lnTo>
                      <a:pt x="7" y="8"/>
                    </a:lnTo>
                    <a:lnTo>
                      <a:pt x="7" y="0"/>
                    </a:lnTo>
                    <a:lnTo>
                      <a:pt x="0" y="8"/>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7" name="Freeform 119"/>
              <p:cNvSpPr>
                <a:spLocks/>
              </p:cNvSpPr>
              <p:nvPr/>
            </p:nvSpPr>
            <p:spPr bwMode="auto">
              <a:xfrm>
                <a:off x="4883" y="2968"/>
                <a:ext cx="2" cy="4"/>
              </a:xfrm>
              <a:custGeom>
                <a:avLst/>
                <a:gdLst>
                  <a:gd name="T0" fmla="*/ 1 w 2"/>
                  <a:gd name="T1" fmla="*/ 1 h 4"/>
                  <a:gd name="T2" fmla="*/ 1 w 2"/>
                  <a:gd name="T3" fmla="*/ 1 h 4"/>
                  <a:gd name="T4" fmla="*/ 0 w 2"/>
                  <a:gd name="T5" fmla="*/ 3 h 4"/>
                  <a:gd name="T6" fmla="*/ 0 w 2"/>
                  <a:gd name="T7" fmla="*/ 2 h 4"/>
                  <a:gd name="T8" fmla="*/ 1 w 2"/>
                  <a:gd name="T9" fmla="*/ 0 h 4"/>
                  <a:gd name="T10" fmla="*/ 1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1" y="1"/>
                    </a:moveTo>
                    <a:lnTo>
                      <a:pt x="1" y="1"/>
                    </a:lnTo>
                    <a:lnTo>
                      <a:pt x="0" y="3"/>
                    </a:lnTo>
                    <a:lnTo>
                      <a:pt x="0" y="2"/>
                    </a:lnTo>
                    <a:lnTo>
                      <a:pt x="1" y="0"/>
                    </a:lnTo>
                    <a:lnTo>
                      <a:pt x="1" y="1"/>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8" name="Freeform 120"/>
              <p:cNvSpPr>
                <a:spLocks/>
              </p:cNvSpPr>
              <p:nvPr/>
            </p:nvSpPr>
            <p:spPr bwMode="auto">
              <a:xfrm>
                <a:off x="4884" y="2968"/>
                <a:ext cx="9" cy="8"/>
              </a:xfrm>
              <a:custGeom>
                <a:avLst/>
                <a:gdLst>
                  <a:gd name="T0" fmla="*/ 8 w 9"/>
                  <a:gd name="T1" fmla="*/ 0 h 8"/>
                  <a:gd name="T2" fmla="*/ 0 w 9"/>
                  <a:gd name="T3" fmla="*/ 0 h 8"/>
                  <a:gd name="T4" fmla="*/ 0 w 9"/>
                  <a:gd name="T5" fmla="*/ 7 h 8"/>
                  <a:gd name="T6" fmla="*/ 8 w 9"/>
                  <a:gd name="T7" fmla="*/ 0 h 8"/>
                </a:gdLst>
                <a:ahLst/>
                <a:cxnLst>
                  <a:cxn ang="0">
                    <a:pos x="T0" y="T1"/>
                  </a:cxn>
                  <a:cxn ang="0">
                    <a:pos x="T2" y="T3"/>
                  </a:cxn>
                  <a:cxn ang="0">
                    <a:pos x="T4" y="T5"/>
                  </a:cxn>
                  <a:cxn ang="0">
                    <a:pos x="T6" y="T7"/>
                  </a:cxn>
                </a:cxnLst>
                <a:rect l="0" t="0" r="r" b="b"/>
                <a:pathLst>
                  <a:path w="9" h="8">
                    <a:moveTo>
                      <a:pt x="8" y="0"/>
                    </a:moveTo>
                    <a:lnTo>
                      <a:pt x="0" y="0"/>
                    </a:lnTo>
                    <a:lnTo>
                      <a:pt x="0" y="7"/>
                    </a:lnTo>
                    <a:lnTo>
                      <a:pt x="8"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09" name="Freeform 121"/>
              <p:cNvSpPr>
                <a:spLocks/>
              </p:cNvSpPr>
              <p:nvPr/>
            </p:nvSpPr>
            <p:spPr bwMode="auto">
              <a:xfrm>
                <a:off x="4898" y="2974"/>
                <a:ext cx="8" cy="8"/>
              </a:xfrm>
              <a:custGeom>
                <a:avLst/>
                <a:gdLst>
                  <a:gd name="T0" fmla="*/ 0 w 8"/>
                  <a:gd name="T1" fmla="*/ 7 h 8"/>
                  <a:gd name="T2" fmla="*/ 3 w 8"/>
                  <a:gd name="T3" fmla="*/ 7 h 8"/>
                  <a:gd name="T4" fmla="*/ 7 w 8"/>
                  <a:gd name="T5" fmla="*/ 7 h 8"/>
                  <a:gd name="T6" fmla="*/ 3 w 8"/>
                  <a:gd name="T7" fmla="*/ 0 h 8"/>
                  <a:gd name="T8" fmla="*/ 0 w 8"/>
                  <a:gd name="T9" fmla="*/ 7 h 8"/>
                </a:gdLst>
                <a:ahLst/>
                <a:cxnLst>
                  <a:cxn ang="0">
                    <a:pos x="T0" y="T1"/>
                  </a:cxn>
                  <a:cxn ang="0">
                    <a:pos x="T2" y="T3"/>
                  </a:cxn>
                  <a:cxn ang="0">
                    <a:pos x="T4" y="T5"/>
                  </a:cxn>
                  <a:cxn ang="0">
                    <a:pos x="T6" y="T7"/>
                  </a:cxn>
                  <a:cxn ang="0">
                    <a:pos x="T8" y="T9"/>
                  </a:cxn>
                </a:cxnLst>
                <a:rect l="0" t="0" r="r" b="b"/>
                <a:pathLst>
                  <a:path w="8" h="8">
                    <a:moveTo>
                      <a:pt x="0" y="7"/>
                    </a:moveTo>
                    <a:lnTo>
                      <a:pt x="3" y="7"/>
                    </a:lnTo>
                    <a:lnTo>
                      <a:pt x="7" y="7"/>
                    </a:lnTo>
                    <a:lnTo>
                      <a:pt x="3" y="0"/>
                    </a:lnTo>
                    <a:lnTo>
                      <a:pt x="0" y="7"/>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0" name="Freeform 122"/>
              <p:cNvSpPr>
                <a:spLocks/>
              </p:cNvSpPr>
              <p:nvPr/>
            </p:nvSpPr>
            <p:spPr bwMode="auto">
              <a:xfrm>
                <a:off x="4905" y="2978"/>
                <a:ext cx="5" cy="4"/>
              </a:xfrm>
              <a:custGeom>
                <a:avLst/>
                <a:gdLst>
                  <a:gd name="T0" fmla="*/ 4 w 5"/>
                  <a:gd name="T1" fmla="*/ 0 h 4"/>
                  <a:gd name="T2" fmla="*/ 4 w 5"/>
                  <a:gd name="T3" fmla="*/ 1 h 4"/>
                  <a:gd name="T4" fmla="*/ 0 w 5"/>
                  <a:gd name="T5" fmla="*/ 3 h 4"/>
                  <a:gd name="T6" fmla="*/ 0 w 5"/>
                  <a:gd name="T7" fmla="*/ 2 h 4"/>
                  <a:gd name="T8" fmla="*/ 3 w 5"/>
                  <a:gd name="T9" fmla="*/ 0 h 4"/>
                  <a:gd name="T10" fmla="*/ 4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4" y="0"/>
                    </a:moveTo>
                    <a:lnTo>
                      <a:pt x="4" y="1"/>
                    </a:lnTo>
                    <a:lnTo>
                      <a:pt x="0" y="3"/>
                    </a:lnTo>
                    <a:lnTo>
                      <a:pt x="0" y="2"/>
                    </a:lnTo>
                    <a:lnTo>
                      <a:pt x="3" y="0"/>
                    </a:lnTo>
                    <a:lnTo>
                      <a:pt x="4"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1" name="Freeform 123"/>
              <p:cNvSpPr>
                <a:spLocks/>
              </p:cNvSpPr>
              <p:nvPr/>
            </p:nvSpPr>
            <p:spPr bwMode="auto">
              <a:xfrm>
                <a:off x="4909" y="2979"/>
                <a:ext cx="7" cy="7"/>
              </a:xfrm>
              <a:custGeom>
                <a:avLst/>
                <a:gdLst>
                  <a:gd name="T0" fmla="*/ 6 w 7"/>
                  <a:gd name="T1" fmla="*/ 3 h 7"/>
                  <a:gd name="T2" fmla="*/ 3 w 7"/>
                  <a:gd name="T3" fmla="*/ 0 h 7"/>
                  <a:gd name="T4" fmla="*/ 0 w 7"/>
                  <a:gd name="T5" fmla="*/ 3 h 7"/>
                  <a:gd name="T6" fmla="*/ 0 w 7"/>
                  <a:gd name="T7" fmla="*/ 6 h 7"/>
                  <a:gd name="T8" fmla="*/ 6 w 7"/>
                  <a:gd name="T9" fmla="*/ 3 h 7"/>
                </a:gdLst>
                <a:ahLst/>
                <a:cxnLst>
                  <a:cxn ang="0">
                    <a:pos x="T0" y="T1"/>
                  </a:cxn>
                  <a:cxn ang="0">
                    <a:pos x="T2" y="T3"/>
                  </a:cxn>
                  <a:cxn ang="0">
                    <a:pos x="T4" y="T5"/>
                  </a:cxn>
                  <a:cxn ang="0">
                    <a:pos x="T6" y="T7"/>
                  </a:cxn>
                  <a:cxn ang="0">
                    <a:pos x="T8" y="T9"/>
                  </a:cxn>
                </a:cxnLst>
                <a:rect l="0" t="0" r="r" b="b"/>
                <a:pathLst>
                  <a:path w="7" h="7">
                    <a:moveTo>
                      <a:pt x="6" y="3"/>
                    </a:moveTo>
                    <a:lnTo>
                      <a:pt x="3" y="0"/>
                    </a:lnTo>
                    <a:lnTo>
                      <a:pt x="0" y="3"/>
                    </a:lnTo>
                    <a:lnTo>
                      <a:pt x="0" y="6"/>
                    </a:lnTo>
                    <a:lnTo>
                      <a:pt x="6" y="3"/>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2" name="Freeform 124"/>
              <p:cNvSpPr>
                <a:spLocks/>
              </p:cNvSpPr>
              <p:nvPr/>
            </p:nvSpPr>
            <p:spPr bwMode="auto">
              <a:xfrm>
                <a:off x="4844" y="2955"/>
                <a:ext cx="75" cy="27"/>
              </a:xfrm>
              <a:custGeom>
                <a:avLst/>
                <a:gdLst>
                  <a:gd name="T0" fmla="*/ 74 w 75"/>
                  <a:gd name="T1" fmla="*/ 25 h 27"/>
                  <a:gd name="T2" fmla="*/ 73 w 75"/>
                  <a:gd name="T3" fmla="*/ 25 h 27"/>
                  <a:gd name="T4" fmla="*/ 71 w 75"/>
                  <a:gd name="T5" fmla="*/ 24 h 27"/>
                  <a:gd name="T6" fmla="*/ 67 w 75"/>
                  <a:gd name="T7" fmla="*/ 24 h 27"/>
                  <a:gd name="T8" fmla="*/ 65 w 75"/>
                  <a:gd name="T9" fmla="*/ 22 h 27"/>
                  <a:gd name="T10" fmla="*/ 61 w 75"/>
                  <a:gd name="T11" fmla="*/ 20 h 27"/>
                  <a:gd name="T12" fmla="*/ 56 w 75"/>
                  <a:gd name="T13" fmla="*/ 17 h 27"/>
                  <a:gd name="T14" fmla="*/ 50 w 75"/>
                  <a:gd name="T15" fmla="*/ 16 h 27"/>
                  <a:gd name="T16" fmla="*/ 45 w 75"/>
                  <a:gd name="T17" fmla="*/ 15 h 27"/>
                  <a:gd name="T18" fmla="*/ 38 w 75"/>
                  <a:gd name="T19" fmla="*/ 12 h 27"/>
                  <a:gd name="T20" fmla="*/ 32 w 75"/>
                  <a:gd name="T21" fmla="*/ 10 h 27"/>
                  <a:gd name="T22" fmla="*/ 26 w 75"/>
                  <a:gd name="T23" fmla="*/ 7 h 27"/>
                  <a:gd name="T24" fmla="*/ 20 w 75"/>
                  <a:gd name="T25" fmla="*/ 5 h 27"/>
                  <a:gd name="T26" fmla="*/ 15 w 75"/>
                  <a:gd name="T27" fmla="*/ 3 h 27"/>
                  <a:gd name="T28" fmla="*/ 9 w 75"/>
                  <a:gd name="T29" fmla="*/ 2 h 27"/>
                  <a:gd name="T30" fmla="*/ 4 w 75"/>
                  <a:gd name="T31" fmla="*/ 1 h 27"/>
                  <a:gd name="T32" fmla="*/ 0 w 75"/>
                  <a:gd name="T33" fmla="*/ 0 h 27"/>
                  <a:gd name="T34" fmla="*/ 3 w 75"/>
                  <a:gd name="T35" fmla="*/ 1 h 27"/>
                  <a:gd name="T36" fmla="*/ 5 w 75"/>
                  <a:gd name="T37" fmla="*/ 2 h 27"/>
                  <a:gd name="T38" fmla="*/ 9 w 75"/>
                  <a:gd name="T39" fmla="*/ 3 h 27"/>
                  <a:gd name="T40" fmla="*/ 15 w 75"/>
                  <a:gd name="T41" fmla="*/ 5 h 27"/>
                  <a:gd name="T42" fmla="*/ 20 w 75"/>
                  <a:gd name="T43" fmla="*/ 7 h 27"/>
                  <a:gd name="T44" fmla="*/ 25 w 75"/>
                  <a:gd name="T45" fmla="*/ 10 h 27"/>
                  <a:gd name="T46" fmla="*/ 32 w 75"/>
                  <a:gd name="T47" fmla="*/ 12 h 27"/>
                  <a:gd name="T48" fmla="*/ 38 w 75"/>
                  <a:gd name="T49" fmla="*/ 15 h 27"/>
                  <a:gd name="T50" fmla="*/ 42 w 75"/>
                  <a:gd name="T51" fmla="*/ 16 h 27"/>
                  <a:gd name="T52" fmla="*/ 49 w 75"/>
                  <a:gd name="T53" fmla="*/ 18 h 27"/>
                  <a:gd name="T54" fmla="*/ 54 w 75"/>
                  <a:gd name="T55" fmla="*/ 21 h 27"/>
                  <a:gd name="T56" fmla="*/ 59 w 75"/>
                  <a:gd name="T57" fmla="*/ 23 h 27"/>
                  <a:gd name="T58" fmla="*/ 62 w 75"/>
                  <a:gd name="T59" fmla="*/ 24 h 27"/>
                  <a:gd name="T60" fmla="*/ 66 w 75"/>
                  <a:gd name="T61" fmla="*/ 25 h 27"/>
                  <a:gd name="T62" fmla="*/ 67 w 75"/>
                  <a:gd name="T63" fmla="*/ 26 h 27"/>
                  <a:gd name="T64" fmla="*/ 74 w 75"/>
                  <a:gd name="T65"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27">
                    <a:moveTo>
                      <a:pt x="74" y="25"/>
                    </a:moveTo>
                    <a:lnTo>
                      <a:pt x="73" y="25"/>
                    </a:lnTo>
                    <a:lnTo>
                      <a:pt x="71" y="24"/>
                    </a:lnTo>
                    <a:lnTo>
                      <a:pt x="67" y="24"/>
                    </a:lnTo>
                    <a:lnTo>
                      <a:pt x="65" y="22"/>
                    </a:lnTo>
                    <a:lnTo>
                      <a:pt x="61" y="20"/>
                    </a:lnTo>
                    <a:lnTo>
                      <a:pt x="56" y="17"/>
                    </a:lnTo>
                    <a:lnTo>
                      <a:pt x="50" y="16"/>
                    </a:lnTo>
                    <a:lnTo>
                      <a:pt x="45" y="15"/>
                    </a:lnTo>
                    <a:lnTo>
                      <a:pt x="38" y="12"/>
                    </a:lnTo>
                    <a:lnTo>
                      <a:pt x="32" y="10"/>
                    </a:lnTo>
                    <a:lnTo>
                      <a:pt x="26" y="7"/>
                    </a:lnTo>
                    <a:lnTo>
                      <a:pt x="20" y="5"/>
                    </a:lnTo>
                    <a:lnTo>
                      <a:pt x="15" y="3"/>
                    </a:lnTo>
                    <a:lnTo>
                      <a:pt x="9" y="2"/>
                    </a:lnTo>
                    <a:lnTo>
                      <a:pt x="4" y="1"/>
                    </a:lnTo>
                    <a:lnTo>
                      <a:pt x="0" y="0"/>
                    </a:lnTo>
                    <a:lnTo>
                      <a:pt x="3" y="1"/>
                    </a:lnTo>
                    <a:lnTo>
                      <a:pt x="5" y="2"/>
                    </a:lnTo>
                    <a:lnTo>
                      <a:pt x="9" y="3"/>
                    </a:lnTo>
                    <a:lnTo>
                      <a:pt x="15" y="5"/>
                    </a:lnTo>
                    <a:lnTo>
                      <a:pt x="20" y="7"/>
                    </a:lnTo>
                    <a:lnTo>
                      <a:pt x="25" y="10"/>
                    </a:lnTo>
                    <a:lnTo>
                      <a:pt x="32" y="12"/>
                    </a:lnTo>
                    <a:lnTo>
                      <a:pt x="38" y="15"/>
                    </a:lnTo>
                    <a:lnTo>
                      <a:pt x="42" y="16"/>
                    </a:lnTo>
                    <a:lnTo>
                      <a:pt x="49" y="18"/>
                    </a:lnTo>
                    <a:lnTo>
                      <a:pt x="54" y="21"/>
                    </a:lnTo>
                    <a:lnTo>
                      <a:pt x="59" y="23"/>
                    </a:lnTo>
                    <a:lnTo>
                      <a:pt x="62" y="24"/>
                    </a:lnTo>
                    <a:lnTo>
                      <a:pt x="66" y="25"/>
                    </a:lnTo>
                    <a:lnTo>
                      <a:pt x="67" y="26"/>
                    </a:lnTo>
                    <a:lnTo>
                      <a:pt x="74" y="25"/>
                    </a:ln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3" name="Freeform 125"/>
              <p:cNvSpPr>
                <a:spLocks/>
              </p:cNvSpPr>
              <p:nvPr/>
            </p:nvSpPr>
            <p:spPr bwMode="auto">
              <a:xfrm>
                <a:off x="4925" y="2852"/>
                <a:ext cx="333" cy="128"/>
              </a:xfrm>
              <a:custGeom>
                <a:avLst/>
                <a:gdLst>
                  <a:gd name="T0" fmla="*/ 329 w 333"/>
                  <a:gd name="T1" fmla="*/ 97 h 128"/>
                  <a:gd name="T2" fmla="*/ 325 w 333"/>
                  <a:gd name="T3" fmla="*/ 86 h 128"/>
                  <a:gd name="T4" fmla="*/ 318 w 333"/>
                  <a:gd name="T5" fmla="*/ 70 h 128"/>
                  <a:gd name="T6" fmla="*/ 309 w 333"/>
                  <a:gd name="T7" fmla="*/ 54 h 128"/>
                  <a:gd name="T8" fmla="*/ 302 w 333"/>
                  <a:gd name="T9" fmla="*/ 43 h 128"/>
                  <a:gd name="T10" fmla="*/ 298 w 333"/>
                  <a:gd name="T11" fmla="*/ 39 h 128"/>
                  <a:gd name="T12" fmla="*/ 291 w 333"/>
                  <a:gd name="T13" fmla="*/ 38 h 128"/>
                  <a:gd name="T14" fmla="*/ 277 w 333"/>
                  <a:gd name="T15" fmla="*/ 28 h 128"/>
                  <a:gd name="T16" fmla="*/ 270 w 333"/>
                  <a:gd name="T17" fmla="*/ 23 h 128"/>
                  <a:gd name="T18" fmla="*/ 266 w 333"/>
                  <a:gd name="T19" fmla="*/ 23 h 128"/>
                  <a:gd name="T20" fmla="*/ 257 w 333"/>
                  <a:gd name="T21" fmla="*/ 22 h 128"/>
                  <a:gd name="T22" fmla="*/ 244 w 333"/>
                  <a:gd name="T23" fmla="*/ 14 h 128"/>
                  <a:gd name="T24" fmla="*/ 232 w 333"/>
                  <a:gd name="T25" fmla="*/ 7 h 128"/>
                  <a:gd name="T26" fmla="*/ 227 w 333"/>
                  <a:gd name="T27" fmla="*/ 8 h 128"/>
                  <a:gd name="T28" fmla="*/ 222 w 333"/>
                  <a:gd name="T29" fmla="*/ 8 h 128"/>
                  <a:gd name="T30" fmla="*/ 215 w 333"/>
                  <a:gd name="T31" fmla="*/ 8 h 128"/>
                  <a:gd name="T32" fmla="*/ 208 w 333"/>
                  <a:gd name="T33" fmla="*/ 4 h 128"/>
                  <a:gd name="T34" fmla="*/ 202 w 333"/>
                  <a:gd name="T35" fmla="*/ 1 h 128"/>
                  <a:gd name="T36" fmla="*/ 195 w 333"/>
                  <a:gd name="T37" fmla="*/ 5 h 128"/>
                  <a:gd name="T38" fmla="*/ 182 w 333"/>
                  <a:gd name="T39" fmla="*/ 9 h 128"/>
                  <a:gd name="T40" fmla="*/ 172 w 333"/>
                  <a:gd name="T41" fmla="*/ 11 h 128"/>
                  <a:gd name="T42" fmla="*/ 162 w 333"/>
                  <a:gd name="T43" fmla="*/ 15 h 128"/>
                  <a:gd name="T44" fmla="*/ 147 w 333"/>
                  <a:gd name="T45" fmla="*/ 16 h 128"/>
                  <a:gd name="T46" fmla="*/ 144 w 333"/>
                  <a:gd name="T47" fmla="*/ 20 h 128"/>
                  <a:gd name="T48" fmla="*/ 136 w 333"/>
                  <a:gd name="T49" fmla="*/ 28 h 128"/>
                  <a:gd name="T50" fmla="*/ 120 w 333"/>
                  <a:gd name="T51" fmla="*/ 31 h 128"/>
                  <a:gd name="T52" fmla="*/ 116 w 333"/>
                  <a:gd name="T53" fmla="*/ 39 h 128"/>
                  <a:gd name="T54" fmla="*/ 99 w 333"/>
                  <a:gd name="T55" fmla="*/ 46 h 128"/>
                  <a:gd name="T56" fmla="*/ 95 w 333"/>
                  <a:gd name="T57" fmla="*/ 53 h 128"/>
                  <a:gd name="T58" fmla="*/ 83 w 333"/>
                  <a:gd name="T59" fmla="*/ 58 h 128"/>
                  <a:gd name="T60" fmla="*/ 75 w 333"/>
                  <a:gd name="T61" fmla="*/ 64 h 128"/>
                  <a:gd name="T62" fmla="*/ 68 w 333"/>
                  <a:gd name="T63" fmla="*/ 70 h 128"/>
                  <a:gd name="T64" fmla="*/ 58 w 333"/>
                  <a:gd name="T65" fmla="*/ 77 h 128"/>
                  <a:gd name="T66" fmla="*/ 55 w 333"/>
                  <a:gd name="T67" fmla="*/ 81 h 128"/>
                  <a:gd name="T68" fmla="*/ 45 w 333"/>
                  <a:gd name="T69" fmla="*/ 88 h 128"/>
                  <a:gd name="T70" fmla="*/ 40 w 333"/>
                  <a:gd name="T71" fmla="*/ 95 h 128"/>
                  <a:gd name="T72" fmla="*/ 32 w 333"/>
                  <a:gd name="T73" fmla="*/ 101 h 128"/>
                  <a:gd name="T74" fmla="*/ 20 w 333"/>
                  <a:gd name="T75" fmla="*/ 107 h 128"/>
                  <a:gd name="T76" fmla="*/ 14 w 333"/>
                  <a:gd name="T77" fmla="*/ 112 h 128"/>
                  <a:gd name="T78" fmla="*/ 4 w 333"/>
                  <a:gd name="T79" fmla="*/ 118 h 128"/>
                  <a:gd name="T80" fmla="*/ 0 w 333"/>
                  <a:gd name="T81" fmla="*/ 123 h 128"/>
                  <a:gd name="T82" fmla="*/ 0 w 333"/>
                  <a:gd name="T83" fmla="*/ 127 h 128"/>
                  <a:gd name="T84" fmla="*/ 7 w 333"/>
                  <a:gd name="T85" fmla="*/ 127 h 128"/>
                  <a:gd name="T86" fmla="*/ 21 w 333"/>
                  <a:gd name="T87" fmla="*/ 126 h 128"/>
                  <a:gd name="T88" fmla="*/ 49 w 333"/>
                  <a:gd name="T89" fmla="*/ 124 h 128"/>
                  <a:gd name="T90" fmla="*/ 88 w 333"/>
                  <a:gd name="T91" fmla="*/ 120 h 128"/>
                  <a:gd name="T92" fmla="*/ 131 w 333"/>
                  <a:gd name="T93" fmla="*/ 118 h 128"/>
                  <a:gd name="T94" fmla="*/ 178 w 333"/>
                  <a:gd name="T95" fmla="*/ 113 h 128"/>
                  <a:gd name="T96" fmla="*/ 223 w 333"/>
                  <a:gd name="T97" fmla="*/ 109 h 128"/>
                  <a:gd name="T98" fmla="*/ 266 w 333"/>
                  <a:gd name="T99" fmla="*/ 105 h 128"/>
                  <a:gd name="T100" fmla="*/ 300 w 333"/>
                  <a:gd name="T101" fmla="*/ 103 h 128"/>
                  <a:gd name="T102" fmla="*/ 322 w 333"/>
                  <a:gd name="T103" fmla="*/ 100 h 128"/>
                  <a:gd name="T104" fmla="*/ 332 w 333"/>
                  <a:gd name="T105" fmla="*/ 10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3" h="128">
                    <a:moveTo>
                      <a:pt x="332" y="100"/>
                    </a:moveTo>
                    <a:lnTo>
                      <a:pt x="331" y="99"/>
                    </a:lnTo>
                    <a:lnTo>
                      <a:pt x="329" y="97"/>
                    </a:lnTo>
                    <a:lnTo>
                      <a:pt x="329" y="95"/>
                    </a:lnTo>
                    <a:lnTo>
                      <a:pt x="326" y="92"/>
                    </a:lnTo>
                    <a:lnTo>
                      <a:pt x="325" y="86"/>
                    </a:lnTo>
                    <a:lnTo>
                      <a:pt x="324" y="81"/>
                    </a:lnTo>
                    <a:lnTo>
                      <a:pt x="321" y="77"/>
                    </a:lnTo>
                    <a:lnTo>
                      <a:pt x="318" y="70"/>
                    </a:lnTo>
                    <a:lnTo>
                      <a:pt x="315" y="65"/>
                    </a:lnTo>
                    <a:lnTo>
                      <a:pt x="314" y="61"/>
                    </a:lnTo>
                    <a:lnTo>
                      <a:pt x="309" y="54"/>
                    </a:lnTo>
                    <a:lnTo>
                      <a:pt x="307" y="50"/>
                    </a:lnTo>
                    <a:lnTo>
                      <a:pt x="305" y="46"/>
                    </a:lnTo>
                    <a:lnTo>
                      <a:pt x="302" y="43"/>
                    </a:lnTo>
                    <a:lnTo>
                      <a:pt x="301" y="41"/>
                    </a:lnTo>
                    <a:lnTo>
                      <a:pt x="300" y="39"/>
                    </a:lnTo>
                    <a:lnTo>
                      <a:pt x="298" y="39"/>
                    </a:lnTo>
                    <a:lnTo>
                      <a:pt x="297" y="39"/>
                    </a:lnTo>
                    <a:lnTo>
                      <a:pt x="294" y="38"/>
                    </a:lnTo>
                    <a:lnTo>
                      <a:pt x="291" y="38"/>
                    </a:lnTo>
                    <a:lnTo>
                      <a:pt x="287" y="35"/>
                    </a:lnTo>
                    <a:lnTo>
                      <a:pt x="283" y="31"/>
                    </a:lnTo>
                    <a:lnTo>
                      <a:pt x="277" y="28"/>
                    </a:lnTo>
                    <a:lnTo>
                      <a:pt x="271" y="22"/>
                    </a:lnTo>
                    <a:lnTo>
                      <a:pt x="270" y="22"/>
                    </a:lnTo>
                    <a:lnTo>
                      <a:pt x="270" y="23"/>
                    </a:lnTo>
                    <a:lnTo>
                      <a:pt x="268" y="23"/>
                    </a:lnTo>
                    <a:lnTo>
                      <a:pt x="267" y="23"/>
                    </a:lnTo>
                    <a:lnTo>
                      <a:pt x="266" y="23"/>
                    </a:lnTo>
                    <a:lnTo>
                      <a:pt x="264" y="23"/>
                    </a:lnTo>
                    <a:lnTo>
                      <a:pt x="260" y="22"/>
                    </a:lnTo>
                    <a:lnTo>
                      <a:pt x="257" y="22"/>
                    </a:lnTo>
                    <a:lnTo>
                      <a:pt x="253" y="19"/>
                    </a:lnTo>
                    <a:lnTo>
                      <a:pt x="249" y="18"/>
                    </a:lnTo>
                    <a:lnTo>
                      <a:pt x="244" y="14"/>
                    </a:lnTo>
                    <a:lnTo>
                      <a:pt x="239" y="11"/>
                    </a:lnTo>
                    <a:lnTo>
                      <a:pt x="233" y="7"/>
                    </a:lnTo>
                    <a:lnTo>
                      <a:pt x="232" y="7"/>
                    </a:lnTo>
                    <a:lnTo>
                      <a:pt x="230" y="7"/>
                    </a:lnTo>
                    <a:lnTo>
                      <a:pt x="229" y="7"/>
                    </a:lnTo>
                    <a:lnTo>
                      <a:pt x="227" y="8"/>
                    </a:lnTo>
                    <a:lnTo>
                      <a:pt x="226" y="8"/>
                    </a:lnTo>
                    <a:lnTo>
                      <a:pt x="225" y="8"/>
                    </a:lnTo>
                    <a:lnTo>
                      <a:pt x="222" y="8"/>
                    </a:lnTo>
                    <a:lnTo>
                      <a:pt x="219" y="8"/>
                    </a:lnTo>
                    <a:lnTo>
                      <a:pt x="218" y="8"/>
                    </a:lnTo>
                    <a:lnTo>
                      <a:pt x="215" y="8"/>
                    </a:lnTo>
                    <a:lnTo>
                      <a:pt x="212" y="7"/>
                    </a:lnTo>
                    <a:lnTo>
                      <a:pt x="211" y="5"/>
                    </a:lnTo>
                    <a:lnTo>
                      <a:pt x="208" y="4"/>
                    </a:lnTo>
                    <a:lnTo>
                      <a:pt x="205" y="3"/>
                    </a:lnTo>
                    <a:lnTo>
                      <a:pt x="202" y="0"/>
                    </a:lnTo>
                    <a:lnTo>
                      <a:pt x="202" y="1"/>
                    </a:lnTo>
                    <a:lnTo>
                      <a:pt x="201" y="3"/>
                    </a:lnTo>
                    <a:lnTo>
                      <a:pt x="198" y="4"/>
                    </a:lnTo>
                    <a:lnTo>
                      <a:pt x="195" y="5"/>
                    </a:lnTo>
                    <a:lnTo>
                      <a:pt x="192" y="8"/>
                    </a:lnTo>
                    <a:lnTo>
                      <a:pt x="188" y="8"/>
                    </a:lnTo>
                    <a:lnTo>
                      <a:pt x="182" y="9"/>
                    </a:lnTo>
                    <a:lnTo>
                      <a:pt x="175" y="8"/>
                    </a:lnTo>
                    <a:lnTo>
                      <a:pt x="175" y="9"/>
                    </a:lnTo>
                    <a:lnTo>
                      <a:pt x="172" y="11"/>
                    </a:lnTo>
                    <a:lnTo>
                      <a:pt x="170" y="11"/>
                    </a:lnTo>
                    <a:lnTo>
                      <a:pt x="167" y="12"/>
                    </a:lnTo>
                    <a:lnTo>
                      <a:pt x="162" y="15"/>
                    </a:lnTo>
                    <a:lnTo>
                      <a:pt x="157" y="15"/>
                    </a:lnTo>
                    <a:lnTo>
                      <a:pt x="151" y="16"/>
                    </a:lnTo>
                    <a:lnTo>
                      <a:pt x="147" y="16"/>
                    </a:lnTo>
                    <a:lnTo>
                      <a:pt x="147" y="18"/>
                    </a:lnTo>
                    <a:lnTo>
                      <a:pt x="146" y="18"/>
                    </a:lnTo>
                    <a:lnTo>
                      <a:pt x="144" y="20"/>
                    </a:lnTo>
                    <a:lnTo>
                      <a:pt x="143" y="23"/>
                    </a:lnTo>
                    <a:lnTo>
                      <a:pt x="140" y="24"/>
                    </a:lnTo>
                    <a:lnTo>
                      <a:pt x="136" y="28"/>
                    </a:lnTo>
                    <a:lnTo>
                      <a:pt x="129" y="28"/>
                    </a:lnTo>
                    <a:lnTo>
                      <a:pt x="120" y="30"/>
                    </a:lnTo>
                    <a:lnTo>
                      <a:pt x="120" y="31"/>
                    </a:lnTo>
                    <a:lnTo>
                      <a:pt x="120" y="35"/>
                    </a:lnTo>
                    <a:lnTo>
                      <a:pt x="119" y="38"/>
                    </a:lnTo>
                    <a:lnTo>
                      <a:pt x="116" y="39"/>
                    </a:lnTo>
                    <a:lnTo>
                      <a:pt x="113" y="42"/>
                    </a:lnTo>
                    <a:lnTo>
                      <a:pt x="106" y="45"/>
                    </a:lnTo>
                    <a:lnTo>
                      <a:pt x="99" y="46"/>
                    </a:lnTo>
                    <a:lnTo>
                      <a:pt x="97" y="47"/>
                    </a:lnTo>
                    <a:lnTo>
                      <a:pt x="96" y="50"/>
                    </a:lnTo>
                    <a:lnTo>
                      <a:pt x="95" y="53"/>
                    </a:lnTo>
                    <a:lnTo>
                      <a:pt x="92" y="54"/>
                    </a:lnTo>
                    <a:lnTo>
                      <a:pt x="88" y="57"/>
                    </a:lnTo>
                    <a:lnTo>
                      <a:pt x="83" y="58"/>
                    </a:lnTo>
                    <a:lnTo>
                      <a:pt x="75" y="59"/>
                    </a:lnTo>
                    <a:lnTo>
                      <a:pt x="75" y="61"/>
                    </a:lnTo>
                    <a:lnTo>
                      <a:pt x="75" y="64"/>
                    </a:lnTo>
                    <a:lnTo>
                      <a:pt x="75" y="66"/>
                    </a:lnTo>
                    <a:lnTo>
                      <a:pt x="72" y="69"/>
                    </a:lnTo>
                    <a:lnTo>
                      <a:pt x="68" y="70"/>
                    </a:lnTo>
                    <a:lnTo>
                      <a:pt x="65" y="74"/>
                    </a:lnTo>
                    <a:lnTo>
                      <a:pt x="58" y="76"/>
                    </a:lnTo>
                    <a:lnTo>
                      <a:pt x="58" y="77"/>
                    </a:lnTo>
                    <a:lnTo>
                      <a:pt x="57" y="77"/>
                    </a:lnTo>
                    <a:lnTo>
                      <a:pt x="57" y="80"/>
                    </a:lnTo>
                    <a:lnTo>
                      <a:pt x="55" y="81"/>
                    </a:lnTo>
                    <a:lnTo>
                      <a:pt x="52" y="84"/>
                    </a:lnTo>
                    <a:lnTo>
                      <a:pt x="49" y="86"/>
                    </a:lnTo>
                    <a:lnTo>
                      <a:pt x="45" y="88"/>
                    </a:lnTo>
                    <a:lnTo>
                      <a:pt x="41" y="91"/>
                    </a:lnTo>
                    <a:lnTo>
                      <a:pt x="40" y="92"/>
                    </a:lnTo>
                    <a:lnTo>
                      <a:pt x="40" y="95"/>
                    </a:lnTo>
                    <a:lnTo>
                      <a:pt x="38" y="96"/>
                    </a:lnTo>
                    <a:lnTo>
                      <a:pt x="37" y="99"/>
                    </a:lnTo>
                    <a:lnTo>
                      <a:pt x="32" y="101"/>
                    </a:lnTo>
                    <a:lnTo>
                      <a:pt x="28" y="103"/>
                    </a:lnTo>
                    <a:lnTo>
                      <a:pt x="21" y="107"/>
                    </a:lnTo>
                    <a:lnTo>
                      <a:pt x="20" y="107"/>
                    </a:lnTo>
                    <a:lnTo>
                      <a:pt x="18" y="108"/>
                    </a:lnTo>
                    <a:lnTo>
                      <a:pt x="17" y="111"/>
                    </a:lnTo>
                    <a:lnTo>
                      <a:pt x="14" y="112"/>
                    </a:lnTo>
                    <a:lnTo>
                      <a:pt x="11" y="115"/>
                    </a:lnTo>
                    <a:lnTo>
                      <a:pt x="8" y="116"/>
                    </a:lnTo>
                    <a:lnTo>
                      <a:pt x="4" y="118"/>
                    </a:lnTo>
                    <a:lnTo>
                      <a:pt x="1" y="119"/>
                    </a:lnTo>
                    <a:lnTo>
                      <a:pt x="0" y="120"/>
                    </a:lnTo>
                    <a:lnTo>
                      <a:pt x="0" y="123"/>
                    </a:lnTo>
                    <a:lnTo>
                      <a:pt x="0" y="124"/>
                    </a:lnTo>
                    <a:lnTo>
                      <a:pt x="0" y="126"/>
                    </a:lnTo>
                    <a:lnTo>
                      <a:pt x="0" y="127"/>
                    </a:lnTo>
                    <a:lnTo>
                      <a:pt x="3" y="127"/>
                    </a:lnTo>
                    <a:lnTo>
                      <a:pt x="6" y="127"/>
                    </a:lnTo>
                    <a:lnTo>
                      <a:pt x="7" y="127"/>
                    </a:lnTo>
                    <a:lnTo>
                      <a:pt x="10" y="127"/>
                    </a:lnTo>
                    <a:lnTo>
                      <a:pt x="16" y="127"/>
                    </a:lnTo>
                    <a:lnTo>
                      <a:pt x="21" y="126"/>
                    </a:lnTo>
                    <a:lnTo>
                      <a:pt x="30" y="126"/>
                    </a:lnTo>
                    <a:lnTo>
                      <a:pt x="40" y="124"/>
                    </a:lnTo>
                    <a:lnTo>
                      <a:pt x="49" y="124"/>
                    </a:lnTo>
                    <a:lnTo>
                      <a:pt x="61" y="123"/>
                    </a:lnTo>
                    <a:lnTo>
                      <a:pt x="73" y="123"/>
                    </a:lnTo>
                    <a:lnTo>
                      <a:pt x="88" y="120"/>
                    </a:lnTo>
                    <a:lnTo>
                      <a:pt x="100" y="119"/>
                    </a:lnTo>
                    <a:lnTo>
                      <a:pt x="116" y="118"/>
                    </a:lnTo>
                    <a:lnTo>
                      <a:pt x="131" y="118"/>
                    </a:lnTo>
                    <a:lnTo>
                      <a:pt x="146" y="115"/>
                    </a:lnTo>
                    <a:lnTo>
                      <a:pt x="162" y="115"/>
                    </a:lnTo>
                    <a:lnTo>
                      <a:pt x="178" y="113"/>
                    </a:lnTo>
                    <a:lnTo>
                      <a:pt x="194" y="112"/>
                    </a:lnTo>
                    <a:lnTo>
                      <a:pt x="209" y="111"/>
                    </a:lnTo>
                    <a:lnTo>
                      <a:pt x="223" y="109"/>
                    </a:lnTo>
                    <a:lnTo>
                      <a:pt x="237" y="108"/>
                    </a:lnTo>
                    <a:lnTo>
                      <a:pt x="251" y="107"/>
                    </a:lnTo>
                    <a:lnTo>
                      <a:pt x="266" y="105"/>
                    </a:lnTo>
                    <a:lnTo>
                      <a:pt x="277" y="104"/>
                    </a:lnTo>
                    <a:lnTo>
                      <a:pt x="290" y="103"/>
                    </a:lnTo>
                    <a:lnTo>
                      <a:pt x="300" y="103"/>
                    </a:lnTo>
                    <a:lnTo>
                      <a:pt x="308" y="101"/>
                    </a:lnTo>
                    <a:lnTo>
                      <a:pt x="316" y="101"/>
                    </a:lnTo>
                    <a:lnTo>
                      <a:pt x="322" y="100"/>
                    </a:lnTo>
                    <a:lnTo>
                      <a:pt x="326" y="100"/>
                    </a:lnTo>
                    <a:lnTo>
                      <a:pt x="329" y="100"/>
                    </a:lnTo>
                    <a:lnTo>
                      <a:pt x="332" y="10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4" name="Freeform 126"/>
              <p:cNvSpPr>
                <a:spLocks/>
              </p:cNvSpPr>
              <p:nvPr/>
            </p:nvSpPr>
            <p:spPr bwMode="auto">
              <a:xfrm>
                <a:off x="5218" y="2953"/>
                <a:ext cx="37" cy="17"/>
              </a:xfrm>
              <a:custGeom>
                <a:avLst/>
                <a:gdLst>
                  <a:gd name="T0" fmla="*/ 0 w 37"/>
                  <a:gd name="T1" fmla="*/ 8 h 17"/>
                  <a:gd name="T2" fmla="*/ 1 w 37"/>
                  <a:gd name="T3" fmla="*/ 11 h 17"/>
                  <a:gd name="T4" fmla="*/ 3 w 37"/>
                  <a:gd name="T5" fmla="*/ 13 h 17"/>
                  <a:gd name="T6" fmla="*/ 7 w 37"/>
                  <a:gd name="T7" fmla="*/ 14 h 17"/>
                  <a:gd name="T8" fmla="*/ 10 w 37"/>
                  <a:gd name="T9" fmla="*/ 16 h 17"/>
                  <a:gd name="T10" fmla="*/ 13 w 37"/>
                  <a:gd name="T11" fmla="*/ 16 h 17"/>
                  <a:gd name="T12" fmla="*/ 16 w 37"/>
                  <a:gd name="T13" fmla="*/ 16 h 17"/>
                  <a:gd name="T14" fmla="*/ 20 w 37"/>
                  <a:gd name="T15" fmla="*/ 16 h 17"/>
                  <a:gd name="T16" fmla="*/ 24 w 37"/>
                  <a:gd name="T17" fmla="*/ 16 h 17"/>
                  <a:gd name="T18" fmla="*/ 27 w 37"/>
                  <a:gd name="T19" fmla="*/ 15 h 17"/>
                  <a:gd name="T20" fmla="*/ 30 w 37"/>
                  <a:gd name="T21" fmla="*/ 14 h 17"/>
                  <a:gd name="T22" fmla="*/ 33 w 37"/>
                  <a:gd name="T23" fmla="*/ 12 h 17"/>
                  <a:gd name="T24" fmla="*/ 34 w 37"/>
                  <a:gd name="T25" fmla="*/ 10 h 17"/>
                  <a:gd name="T26" fmla="*/ 36 w 37"/>
                  <a:gd name="T27" fmla="*/ 8 h 17"/>
                  <a:gd name="T28" fmla="*/ 36 w 37"/>
                  <a:gd name="T29" fmla="*/ 6 h 17"/>
                  <a:gd name="T30" fmla="*/ 36 w 37"/>
                  <a:gd name="T31" fmla="*/ 3 h 17"/>
                  <a:gd name="T32" fmla="*/ 36 w 37"/>
                  <a:gd name="T33" fmla="*/ 0 h 17"/>
                  <a:gd name="T34" fmla="*/ 0 w 37"/>
                  <a:gd name="T3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17">
                    <a:moveTo>
                      <a:pt x="0" y="8"/>
                    </a:moveTo>
                    <a:lnTo>
                      <a:pt x="1" y="11"/>
                    </a:lnTo>
                    <a:lnTo>
                      <a:pt x="3" y="13"/>
                    </a:lnTo>
                    <a:lnTo>
                      <a:pt x="7" y="14"/>
                    </a:lnTo>
                    <a:lnTo>
                      <a:pt x="10" y="16"/>
                    </a:lnTo>
                    <a:lnTo>
                      <a:pt x="13" y="16"/>
                    </a:lnTo>
                    <a:lnTo>
                      <a:pt x="16" y="16"/>
                    </a:lnTo>
                    <a:lnTo>
                      <a:pt x="20" y="16"/>
                    </a:lnTo>
                    <a:lnTo>
                      <a:pt x="24" y="16"/>
                    </a:lnTo>
                    <a:lnTo>
                      <a:pt x="27" y="15"/>
                    </a:lnTo>
                    <a:lnTo>
                      <a:pt x="30" y="14"/>
                    </a:lnTo>
                    <a:lnTo>
                      <a:pt x="33" y="12"/>
                    </a:lnTo>
                    <a:lnTo>
                      <a:pt x="34" y="10"/>
                    </a:lnTo>
                    <a:lnTo>
                      <a:pt x="36" y="8"/>
                    </a:lnTo>
                    <a:lnTo>
                      <a:pt x="36" y="6"/>
                    </a:lnTo>
                    <a:lnTo>
                      <a:pt x="36" y="3"/>
                    </a:lnTo>
                    <a:lnTo>
                      <a:pt x="36" y="0"/>
                    </a:lnTo>
                    <a:lnTo>
                      <a:pt x="0" y="8"/>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5" name="Freeform 127"/>
              <p:cNvSpPr>
                <a:spLocks/>
              </p:cNvSpPr>
              <p:nvPr/>
            </p:nvSpPr>
            <p:spPr bwMode="auto">
              <a:xfrm>
                <a:off x="4954" y="2882"/>
                <a:ext cx="301" cy="106"/>
              </a:xfrm>
              <a:custGeom>
                <a:avLst/>
                <a:gdLst>
                  <a:gd name="T0" fmla="*/ 52 w 301"/>
                  <a:gd name="T1" fmla="*/ 92 h 106"/>
                  <a:gd name="T2" fmla="*/ 85 w 301"/>
                  <a:gd name="T3" fmla="*/ 70 h 106"/>
                  <a:gd name="T4" fmla="*/ 113 w 301"/>
                  <a:gd name="T5" fmla="*/ 53 h 106"/>
                  <a:gd name="T6" fmla="*/ 137 w 301"/>
                  <a:gd name="T7" fmla="*/ 42 h 106"/>
                  <a:gd name="T8" fmla="*/ 159 w 301"/>
                  <a:gd name="T9" fmla="*/ 35 h 106"/>
                  <a:gd name="T10" fmla="*/ 177 w 301"/>
                  <a:gd name="T11" fmla="*/ 32 h 106"/>
                  <a:gd name="T12" fmla="*/ 193 w 301"/>
                  <a:gd name="T13" fmla="*/ 34 h 106"/>
                  <a:gd name="T14" fmla="*/ 206 w 301"/>
                  <a:gd name="T15" fmla="*/ 35 h 106"/>
                  <a:gd name="T16" fmla="*/ 217 w 301"/>
                  <a:gd name="T17" fmla="*/ 40 h 106"/>
                  <a:gd name="T18" fmla="*/ 225 w 301"/>
                  <a:gd name="T19" fmla="*/ 46 h 106"/>
                  <a:gd name="T20" fmla="*/ 235 w 301"/>
                  <a:gd name="T21" fmla="*/ 53 h 106"/>
                  <a:gd name="T22" fmla="*/ 244 w 301"/>
                  <a:gd name="T23" fmla="*/ 59 h 106"/>
                  <a:gd name="T24" fmla="*/ 248 w 301"/>
                  <a:gd name="T25" fmla="*/ 66 h 106"/>
                  <a:gd name="T26" fmla="*/ 252 w 301"/>
                  <a:gd name="T27" fmla="*/ 71 h 106"/>
                  <a:gd name="T28" fmla="*/ 255 w 301"/>
                  <a:gd name="T29" fmla="*/ 75 h 106"/>
                  <a:gd name="T30" fmla="*/ 300 w 301"/>
                  <a:gd name="T31" fmla="*/ 66 h 106"/>
                  <a:gd name="T32" fmla="*/ 297 w 301"/>
                  <a:gd name="T33" fmla="*/ 63 h 106"/>
                  <a:gd name="T34" fmla="*/ 296 w 301"/>
                  <a:gd name="T35" fmla="*/ 59 h 106"/>
                  <a:gd name="T36" fmla="*/ 292 w 301"/>
                  <a:gd name="T37" fmla="*/ 53 h 106"/>
                  <a:gd name="T38" fmla="*/ 285 w 301"/>
                  <a:gd name="T39" fmla="*/ 43 h 106"/>
                  <a:gd name="T40" fmla="*/ 273 w 301"/>
                  <a:gd name="T41" fmla="*/ 34 h 106"/>
                  <a:gd name="T42" fmla="*/ 263 w 301"/>
                  <a:gd name="T43" fmla="*/ 24 h 106"/>
                  <a:gd name="T44" fmla="*/ 248 w 301"/>
                  <a:gd name="T45" fmla="*/ 15 h 106"/>
                  <a:gd name="T46" fmla="*/ 231 w 301"/>
                  <a:gd name="T47" fmla="*/ 7 h 106"/>
                  <a:gd name="T48" fmla="*/ 210 w 301"/>
                  <a:gd name="T49" fmla="*/ 1 h 106"/>
                  <a:gd name="T50" fmla="*/ 187 w 301"/>
                  <a:gd name="T51" fmla="*/ 0 h 106"/>
                  <a:gd name="T52" fmla="*/ 161 w 301"/>
                  <a:gd name="T53" fmla="*/ 0 h 106"/>
                  <a:gd name="T54" fmla="*/ 132 w 301"/>
                  <a:gd name="T55" fmla="*/ 7 h 106"/>
                  <a:gd name="T56" fmla="*/ 103 w 301"/>
                  <a:gd name="T57" fmla="*/ 18 h 106"/>
                  <a:gd name="T58" fmla="*/ 70 w 301"/>
                  <a:gd name="T59" fmla="*/ 32 h 106"/>
                  <a:gd name="T60" fmla="*/ 37 w 301"/>
                  <a:gd name="T61" fmla="*/ 54 h 106"/>
                  <a:gd name="T62" fmla="*/ 0 w 301"/>
                  <a:gd name="T63" fmla="*/ 8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1" h="106">
                    <a:moveTo>
                      <a:pt x="34" y="105"/>
                    </a:moveTo>
                    <a:lnTo>
                      <a:pt x="52" y="92"/>
                    </a:lnTo>
                    <a:lnTo>
                      <a:pt x="68" y="79"/>
                    </a:lnTo>
                    <a:lnTo>
                      <a:pt x="85" y="70"/>
                    </a:lnTo>
                    <a:lnTo>
                      <a:pt x="99" y="59"/>
                    </a:lnTo>
                    <a:lnTo>
                      <a:pt x="113" y="53"/>
                    </a:lnTo>
                    <a:lnTo>
                      <a:pt x="125" y="47"/>
                    </a:lnTo>
                    <a:lnTo>
                      <a:pt x="137" y="42"/>
                    </a:lnTo>
                    <a:lnTo>
                      <a:pt x="149" y="38"/>
                    </a:lnTo>
                    <a:lnTo>
                      <a:pt x="159" y="35"/>
                    </a:lnTo>
                    <a:lnTo>
                      <a:pt x="168" y="34"/>
                    </a:lnTo>
                    <a:lnTo>
                      <a:pt x="177" y="32"/>
                    </a:lnTo>
                    <a:lnTo>
                      <a:pt x="185" y="32"/>
                    </a:lnTo>
                    <a:lnTo>
                      <a:pt x="193" y="34"/>
                    </a:lnTo>
                    <a:lnTo>
                      <a:pt x="199" y="35"/>
                    </a:lnTo>
                    <a:lnTo>
                      <a:pt x="206" y="35"/>
                    </a:lnTo>
                    <a:lnTo>
                      <a:pt x="211" y="38"/>
                    </a:lnTo>
                    <a:lnTo>
                      <a:pt x="217" y="40"/>
                    </a:lnTo>
                    <a:lnTo>
                      <a:pt x="223" y="42"/>
                    </a:lnTo>
                    <a:lnTo>
                      <a:pt x="225" y="46"/>
                    </a:lnTo>
                    <a:lnTo>
                      <a:pt x="231" y="48"/>
                    </a:lnTo>
                    <a:lnTo>
                      <a:pt x="235" y="53"/>
                    </a:lnTo>
                    <a:lnTo>
                      <a:pt x="239" y="55"/>
                    </a:lnTo>
                    <a:lnTo>
                      <a:pt x="244" y="59"/>
                    </a:lnTo>
                    <a:lnTo>
                      <a:pt x="245" y="62"/>
                    </a:lnTo>
                    <a:lnTo>
                      <a:pt x="248" y="66"/>
                    </a:lnTo>
                    <a:lnTo>
                      <a:pt x="249" y="69"/>
                    </a:lnTo>
                    <a:lnTo>
                      <a:pt x="252" y="71"/>
                    </a:lnTo>
                    <a:lnTo>
                      <a:pt x="254" y="74"/>
                    </a:lnTo>
                    <a:lnTo>
                      <a:pt x="255" y="75"/>
                    </a:lnTo>
                    <a:lnTo>
                      <a:pt x="256" y="78"/>
                    </a:lnTo>
                    <a:lnTo>
                      <a:pt x="300" y="66"/>
                    </a:lnTo>
                    <a:lnTo>
                      <a:pt x="299" y="66"/>
                    </a:lnTo>
                    <a:lnTo>
                      <a:pt x="297" y="63"/>
                    </a:lnTo>
                    <a:lnTo>
                      <a:pt x="297" y="62"/>
                    </a:lnTo>
                    <a:lnTo>
                      <a:pt x="296" y="59"/>
                    </a:lnTo>
                    <a:lnTo>
                      <a:pt x="293" y="55"/>
                    </a:lnTo>
                    <a:lnTo>
                      <a:pt x="292" y="53"/>
                    </a:lnTo>
                    <a:lnTo>
                      <a:pt x="287" y="48"/>
                    </a:lnTo>
                    <a:lnTo>
                      <a:pt x="285" y="43"/>
                    </a:lnTo>
                    <a:lnTo>
                      <a:pt x="279" y="39"/>
                    </a:lnTo>
                    <a:lnTo>
                      <a:pt x="273" y="34"/>
                    </a:lnTo>
                    <a:lnTo>
                      <a:pt x="269" y="28"/>
                    </a:lnTo>
                    <a:lnTo>
                      <a:pt x="263" y="24"/>
                    </a:lnTo>
                    <a:lnTo>
                      <a:pt x="256" y="19"/>
                    </a:lnTo>
                    <a:lnTo>
                      <a:pt x="248" y="15"/>
                    </a:lnTo>
                    <a:lnTo>
                      <a:pt x="241" y="9"/>
                    </a:lnTo>
                    <a:lnTo>
                      <a:pt x="231" y="7"/>
                    </a:lnTo>
                    <a:lnTo>
                      <a:pt x="221" y="3"/>
                    </a:lnTo>
                    <a:lnTo>
                      <a:pt x="210" y="1"/>
                    </a:lnTo>
                    <a:lnTo>
                      <a:pt x="199" y="0"/>
                    </a:lnTo>
                    <a:lnTo>
                      <a:pt x="187" y="0"/>
                    </a:lnTo>
                    <a:lnTo>
                      <a:pt x="173" y="0"/>
                    </a:lnTo>
                    <a:lnTo>
                      <a:pt x="161" y="0"/>
                    </a:lnTo>
                    <a:lnTo>
                      <a:pt x="146" y="3"/>
                    </a:lnTo>
                    <a:lnTo>
                      <a:pt x="132" y="7"/>
                    </a:lnTo>
                    <a:lnTo>
                      <a:pt x="118" y="9"/>
                    </a:lnTo>
                    <a:lnTo>
                      <a:pt x="103" y="18"/>
                    </a:lnTo>
                    <a:lnTo>
                      <a:pt x="87" y="24"/>
                    </a:lnTo>
                    <a:lnTo>
                      <a:pt x="70" y="32"/>
                    </a:lnTo>
                    <a:lnTo>
                      <a:pt x="55" y="42"/>
                    </a:lnTo>
                    <a:lnTo>
                      <a:pt x="37" y="54"/>
                    </a:lnTo>
                    <a:lnTo>
                      <a:pt x="18" y="67"/>
                    </a:lnTo>
                    <a:lnTo>
                      <a:pt x="0" y="82"/>
                    </a:lnTo>
                    <a:lnTo>
                      <a:pt x="34" y="105"/>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6" name="Freeform 128"/>
              <p:cNvSpPr>
                <a:spLocks/>
              </p:cNvSpPr>
              <p:nvPr/>
            </p:nvSpPr>
            <p:spPr bwMode="auto">
              <a:xfrm>
                <a:off x="5215" y="2948"/>
                <a:ext cx="34" cy="22"/>
              </a:xfrm>
              <a:custGeom>
                <a:avLst/>
                <a:gdLst>
                  <a:gd name="T0" fmla="*/ 6 w 34"/>
                  <a:gd name="T1" fmla="*/ 0 h 22"/>
                  <a:gd name="T2" fmla="*/ 3 w 34"/>
                  <a:gd name="T3" fmla="*/ 2 h 22"/>
                  <a:gd name="T4" fmla="*/ 1 w 34"/>
                  <a:gd name="T5" fmla="*/ 4 h 22"/>
                  <a:gd name="T6" fmla="*/ 1 w 34"/>
                  <a:gd name="T7" fmla="*/ 7 h 22"/>
                  <a:gd name="T8" fmla="*/ 0 w 34"/>
                  <a:gd name="T9" fmla="*/ 10 h 22"/>
                  <a:gd name="T10" fmla="*/ 1 w 34"/>
                  <a:gd name="T11" fmla="*/ 12 h 22"/>
                  <a:gd name="T12" fmla="*/ 2 w 34"/>
                  <a:gd name="T13" fmla="*/ 14 h 22"/>
                  <a:gd name="T14" fmla="*/ 6 w 34"/>
                  <a:gd name="T15" fmla="*/ 16 h 22"/>
                  <a:gd name="T16" fmla="*/ 7 w 34"/>
                  <a:gd name="T17" fmla="*/ 19 h 22"/>
                  <a:gd name="T18" fmla="*/ 10 w 34"/>
                  <a:gd name="T19" fmla="*/ 19 h 22"/>
                  <a:gd name="T20" fmla="*/ 13 w 34"/>
                  <a:gd name="T21" fmla="*/ 21 h 22"/>
                  <a:gd name="T22" fmla="*/ 16 w 34"/>
                  <a:gd name="T23" fmla="*/ 21 h 22"/>
                  <a:gd name="T24" fmla="*/ 19 w 34"/>
                  <a:gd name="T25" fmla="*/ 21 h 22"/>
                  <a:gd name="T26" fmla="*/ 23 w 34"/>
                  <a:gd name="T27" fmla="*/ 21 h 22"/>
                  <a:gd name="T28" fmla="*/ 26 w 34"/>
                  <a:gd name="T29" fmla="*/ 21 h 22"/>
                  <a:gd name="T30" fmla="*/ 31 w 34"/>
                  <a:gd name="T31" fmla="*/ 19 h 22"/>
                  <a:gd name="T32" fmla="*/ 33 w 34"/>
                  <a:gd name="T33" fmla="*/ 17 h 22"/>
                  <a:gd name="T34" fmla="*/ 6 w 34"/>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2">
                    <a:moveTo>
                      <a:pt x="6" y="0"/>
                    </a:moveTo>
                    <a:lnTo>
                      <a:pt x="3" y="2"/>
                    </a:lnTo>
                    <a:lnTo>
                      <a:pt x="1" y="4"/>
                    </a:lnTo>
                    <a:lnTo>
                      <a:pt x="1" y="7"/>
                    </a:lnTo>
                    <a:lnTo>
                      <a:pt x="0" y="10"/>
                    </a:lnTo>
                    <a:lnTo>
                      <a:pt x="1" y="12"/>
                    </a:lnTo>
                    <a:lnTo>
                      <a:pt x="2" y="14"/>
                    </a:lnTo>
                    <a:lnTo>
                      <a:pt x="6" y="16"/>
                    </a:lnTo>
                    <a:lnTo>
                      <a:pt x="7" y="19"/>
                    </a:lnTo>
                    <a:lnTo>
                      <a:pt x="10" y="19"/>
                    </a:lnTo>
                    <a:lnTo>
                      <a:pt x="13" y="21"/>
                    </a:lnTo>
                    <a:lnTo>
                      <a:pt x="16" y="21"/>
                    </a:lnTo>
                    <a:lnTo>
                      <a:pt x="19" y="21"/>
                    </a:lnTo>
                    <a:lnTo>
                      <a:pt x="23" y="21"/>
                    </a:lnTo>
                    <a:lnTo>
                      <a:pt x="26" y="21"/>
                    </a:lnTo>
                    <a:lnTo>
                      <a:pt x="31" y="19"/>
                    </a:lnTo>
                    <a:lnTo>
                      <a:pt x="33" y="17"/>
                    </a:lnTo>
                    <a:lnTo>
                      <a:pt x="6"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7" name="Freeform 129"/>
              <p:cNvSpPr>
                <a:spLocks/>
              </p:cNvSpPr>
              <p:nvPr/>
            </p:nvSpPr>
            <p:spPr bwMode="auto">
              <a:xfrm>
                <a:off x="5218" y="2953"/>
                <a:ext cx="31" cy="16"/>
              </a:xfrm>
              <a:custGeom>
                <a:avLst/>
                <a:gdLst>
                  <a:gd name="T0" fmla="*/ 0 w 31"/>
                  <a:gd name="T1" fmla="*/ 8 h 16"/>
                  <a:gd name="T2" fmla="*/ 1 w 31"/>
                  <a:gd name="T3" fmla="*/ 10 h 16"/>
                  <a:gd name="T4" fmla="*/ 4 w 31"/>
                  <a:gd name="T5" fmla="*/ 11 h 16"/>
                  <a:gd name="T6" fmla="*/ 6 w 31"/>
                  <a:gd name="T7" fmla="*/ 14 h 16"/>
                  <a:gd name="T8" fmla="*/ 10 w 31"/>
                  <a:gd name="T9" fmla="*/ 14 h 16"/>
                  <a:gd name="T10" fmla="*/ 12 w 31"/>
                  <a:gd name="T11" fmla="*/ 14 h 16"/>
                  <a:gd name="T12" fmla="*/ 14 w 31"/>
                  <a:gd name="T13" fmla="*/ 15 h 16"/>
                  <a:gd name="T14" fmla="*/ 17 w 31"/>
                  <a:gd name="T15" fmla="*/ 14 h 16"/>
                  <a:gd name="T16" fmla="*/ 20 w 31"/>
                  <a:gd name="T17" fmla="*/ 14 h 16"/>
                  <a:gd name="T18" fmla="*/ 24 w 31"/>
                  <a:gd name="T19" fmla="*/ 14 h 16"/>
                  <a:gd name="T20" fmla="*/ 26 w 31"/>
                  <a:gd name="T21" fmla="*/ 12 h 16"/>
                  <a:gd name="T22" fmla="*/ 28 w 31"/>
                  <a:gd name="T23" fmla="*/ 11 h 16"/>
                  <a:gd name="T24" fmla="*/ 29 w 31"/>
                  <a:gd name="T25" fmla="*/ 9 h 16"/>
                  <a:gd name="T26" fmla="*/ 30 w 31"/>
                  <a:gd name="T27" fmla="*/ 7 h 16"/>
                  <a:gd name="T28" fmla="*/ 30 w 31"/>
                  <a:gd name="T29" fmla="*/ 5 h 16"/>
                  <a:gd name="T30" fmla="*/ 30 w 31"/>
                  <a:gd name="T31" fmla="*/ 3 h 16"/>
                  <a:gd name="T32" fmla="*/ 30 w 31"/>
                  <a:gd name="T33" fmla="*/ 0 h 16"/>
                  <a:gd name="T34" fmla="*/ 0 w 31"/>
                  <a:gd name="T3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6">
                    <a:moveTo>
                      <a:pt x="0" y="8"/>
                    </a:moveTo>
                    <a:lnTo>
                      <a:pt x="1" y="10"/>
                    </a:lnTo>
                    <a:lnTo>
                      <a:pt x="4" y="11"/>
                    </a:lnTo>
                    <a:lnTo>
                      <a:pt x="6" y="14"/>
                    </a:lnTo>
                    <a:lnTo>
                      <a:pt x="10" y="14"/>
                    </a:lnTo>
                    <a:lnTo>
                      <a:pt x="12" y="14"/>
                    </a:lnTo>
                    <a:lnTo>
                      <a:pt x="14" y="15"/>
                    </a:lnTo>
                    <a:lnTo>
                      <a:pt x="17" y="14"/>
                    </a:lnTo>
                    <a:lnTo>
                      <a:pt x="20" y="14"/>
                    </a:lnTo>
                    <a:lnTo>
                      <a:pt x="24" y="14"/>
                    </a:lnTo>
                    <a:lnTo>
                      <a:pt x="26" y="12"/>
                    </a:lnTo>
                    <a:lnTo>
                      <a:pt x="28" y="11"/>
                    </a:lnTo>
                    <a:lnTo>
                      <a:pt x="29" y="9"/>
                    </a:lnTo>
                    <a:lnTo>
                      <a:pt x="30" y="7"/>
                    </a:lnTo>
                    <a:lnTo>
                      <a:pt x="30" y="5"/>
                    </a:lnTo>
                    <a:lnTo>
                      <a:pt x="30" y="3"/>
                    </a:lnTo>
                    <a:lnTo>
                      <a:pt x="30" y="0"/>
                    </a:lnTo>
                    <a:lnTo>
                      <a:pt x="0" y="8"/>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8" name="Freeform 130"/>
              <p:cNvSpPr>
                <a:spLocks/>
              </p:cNvSpPr>
              <p:nvPr/>
            </p:nvSpPr>
            <p:spPr bwMode="auto">
              <a:xfrm>
                <a:off x="4963" y="2890"/>
                <a:ext cx="286" cy="96"/>
              </a:xfrm>
              <a:custGeom>
                <a:avLst/>
                <a:gdLst>
                  <a:gd name="T0" fmla="*/ 45 w 286"/>
                  <a:gd name="T1" fmla="*/ 83 h 96"/>
                  <a:gd name="T2" fmla="*/ 76 w 286"/>
                  <a:gd name="T3" fmla="*/ 65 h 96"/>
                  <a:gd name="T4" fmla="*/ 104 w 286"/>
                  <a:gd name="T5" fmla="*/ 50 h 96"/>
                  <a:gd name="T6" fmla="*/ 129 w 286"/>
                  <a:gd name="T7" fmla="*/ 41 h 96"/>
                  <a:gd name="T8" fmla="*/ 150 w 286"/>
                  <a:gd name="T9" fmla="*/ 34 h 96"/>
                  <a:gd name="T10" fmla="*/ 168 w 286"/>
                  <a:gd name="T11" fmla="*/ 32 h 96"/>
                  <a:gd name="T12" fmla="*/ 184 w 286"/>
                  <a:gd name="T13" fmla="*/ 32 h 96"/>
                  <a:gd name="T14" fmla="*/ 197 w 286"/>
                  <a:gd name="T15" fmla="*/ 34 h 96"/>
                  <a:gd name="T16" fmla="*/ 208 w 286"/>
                  <a:gd name="T17" fmla="*/ 38 h 96"/>
                  <a:gd name="T18" fmla="*/ 218 w 286"/>
                  <a:gd name="T19" fmla="*/ 42 h 96"/>
                  <a:gd name="T20" fmla="*/ 226 w 286"/>
                  <a:gd name="T21" fmla="*/ 48 h 96"/>
                  <a:gd name="T22" fmla="*/ 233 w 286"/>
                  <a:gd name="T23" fmla="*/ 53 h 96"/>
                  <a:gd name="T24" fmla="*/ 239 w 286"/>
                  <a:gd name="T25" fmla="*/ 58 h 96"/>
                  <a:gd name="T26" fmla="*/ 243 w 286"/>
                  <a:gd name="T27" fmla="*/ 63 h 96"/>
                  <a:gd name="T28" fmla="*/ 244 w 286"/>
                  <a:gd name="T29" fmla="*/ 67 h 96"/>
                  <a:gd name="T30" fmla="*/ 285 w 286"/>
                  <a:gd name="T31" fmla="*/ 58 h 96"/>
                  <a:gd name="T32" fmla="*/ 284 w 286"/>
                  <a:gd name="T33" fmla="*/ 55 h 96"/>
                  <a:gd name="T34" fmla="*/ 281 w 286"/>
                  <a:gd name="T35" fmla="*/ 51 h 96"/>
                  <a:gd name="T36" fmla="*/ 275 w 286"/>
                  <a:gd name="T37" fmla="*/ 45 h 96"/>
                  <a:gd name="T38" fmla="*/ 270 w 286"/>
                  <a:gd name="T39" fmla="*/ 38 h 96"/>
                  <a:gd name="T40" fmla="*/ 260 w 286"/>
                  <a:gd name="T41" fmla="*/ 30 h 96"/>
                  <a:gd name="T42" fmla="*/ 248 w 286"/>
                  <a:gd name="T43" fmla="*/ 21 h 96"/>
                  <a:gd name="T44" fmla="*/ 236 w 286"/>
                  <a:gd name="T45" fmla="*/ 13 h 96"/>
                  <a:gd name="T46" fmla="*/ 219 w 286"/>
                  <a:gd name="T47" fmla="*/ 8 h 96"/>
                  <a:gd name="T48" fmla="*/ 199 w 286"/>
                  <a:gd name="T49" fmla="*/ 3 h 96"/>
                  <a:gd name="T50" fmla="*/ 177 w 286"/>
                  <a:gd name="T51" fmla="*/ 0 h 96"/>
                  <a:gd name="T52" fmla="*/ 152 w 286"/>
                  <a:gd name="T53" fmla="*/ 3 h 96"/>
                  <a:gd name="T54" fmla="*/ 126 w 286"/>
                  <a:gd name="T55" fmla="*/ 8 h 96"/>
                  <a:gd name="T56" fmla="*/ 98 w 286"/>
                  <a:gd name="T57" fmla="*/ 17 h 96"/>
                  <a:gd name="T58" fmla="*/ 67 w 286"/>
                  <a:gd name="T59" fmla="*/ 32 h 96"/>
                  <a:gd name="T60" fmla="*/ 35 w 286"/>
                  <a:gd name="T61" fmla="*/ 50 h 96"/>
                  <a:gd name="T62" fmla="*/ 0 w 286"/>
                  <a:gd name="T63"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6" h="96">
                    <a:moveTo>
                      <a:pt x="28" y="95"/>
                    </a:moveTo>
                    <a:lnTo>
                      <a:pt x="45" y="83"/>
                    </a:lnTo>
                    <a:lnTo>
                      <a:pt x="62" y="74"/>
                    </a:lnTo>
                    <a:lnTo>
                      <a:pt x="76" y="65"/>
                    </a:lnTo>
                    <a:lnTo>
                      <a:pt x="91" y="55"/>
                    </a:lnTo>
                    <a:lnTo>
                      <a:pt x="104" y="50"/>
                    </a:lnTo>
                    <a:lnTo>
                      <a:pt x="117" y="45"/>
                    </a:lnTo>
                    <a:lnTo>
                      <a:pt x="129" y="41"/>
                    </a:lnTo>
                    <a:lnTo>
                      <a:pt x="140" y="37"/>
                    </a:lnTo>
                    <a:lnTo>
                      <a:pt x="150" y="34"/>
                    </a:lnTo>
                    <a:lnTo>
                      <a:pt x="159" y="33"/>
                    </a:lnTo>
                    <a:lnTo>
                      <a:pt x="168" y="32"/>
                    </a:lnTo>
                    <a:lnTo>
                      <a:pt x="177" y="32"/>
                    </a:lnTo>
                    <a:lnTo>
                      <a:pt x="184" y="32"/>
                    </a:lnTo>
                    <a:lnTo>
                      <a:pt x="190" y="33"/>
                    </a:lnTo>
                    <a:lnTo>
                      <a:pt x="197" y="34"/>
                    </a:lnTo>
                    <a:lnTo>
                      <a:pt x="204" y="34"/>
                    </a:lnTo>
                    <a:lnTo>
                      <a:pt x="208" y="38"/>
                    </a:lnTo>
                    <a:lnTo>
                      <a:pt x="213" y="41"/>
                    </a:lnTo>
                    <a:lnTo>
                      <a:pt x="218" y="42"/>
                    </a:lnTo>
                    <a:lnTo>
                      <a:pt x="222" y="45"/>
                    </a:lnTo>
                    <a:lnTo>
                      <a:pt x="226" y="48"/>
                    </a:lnTo>
                    <a:lnTo>
                      <a:pt x="230" y="50"/>
                    </a:lnTo>
                    <a:lnTo>
                      <a:pt x="233" y="53"/>
                    </a:lnTo>
                    <a:lnTo>
                      <a:pt x="236" y="55"/>
                    </a:lnTo>
                    <a:lnTo>
                      <a:pt x="239" y="58"/>
                    </a:lnTo>
                    <a:lnTo>
                      <a:pt x="240" y="62"/>
                    </a:lnTo>
                    <a:lnTo>
                      <a:pt x="243" y="63"/>
                    </a:lnTo>
                    <a:lnTo>
                      <a:pt x="244" y="66"/>
                    </a:lnTo>
                    <a:lnTo>
                      <a:pt x="244" y="67"/>
                    </a:lnTo>
                    <a:lnTo>
                      <a:pt x="246" y="69"/>
                    </a:lnTo>
                    <a:lnTo>
                      <a:pt x="285" y="58"/>
                    </a:lnTo>
                    <a:lnTo>
                      <a:pt x="284" y="58"/>
                    </a:lnTo>
                    <a:lnTo>
                      <a:pt x="284" y="55"/>
                    </a:lnTo>
                    <a:lnTo>
                      <a:pt x="282" y="54"/>
                    </a:lnTo>
                    <a:lnTo>
                      <a:pt x="281" y="51"/>
                    </a:lnTo>
                    <a:lnTo>
                      <a:pt x="278" y="48"/>
                    </a:lnTo>
                    <a:lnTo>
                      <a:pt x="275" y="45"/>
                    </a:lnTo>
                    <a:lnTo>
                      <a:pt x="272" y="42"/>
                    </a:lnTo>
                    <a:lnTo>
                      <a:pt x="270" y="38"/>
                    </a:lnTo>
                    <a:lnTo>
                      <a:pt x="264" y="33"/>
                    </a:lnTo>
                    <a:lnTo>
                      <a:pt x="260" y="30"/>
                    </a:lnTo>
                    <a:lnTo>
                      <a:pt x="256" y="25"/>
                    </a:lnTo>
                    <a:lnTo>
                      <a:pt x="248" y="21"/>
                    </a:lnTo>
                    <a:lnTo>
                      <a:pt x="243" y="18"/>
                    </a:lnTo>
                    <a:lnTo>
                      <a:pt x="236" y="13"/>
                    </a:lnTo>
                    <a:lnTo>
                      <a:pt x="227" y="11"/>
                    </a:lnTo>
                    <a:lnTo>
                      <a:pt x="219" y="8"/>
                    </a:lnTo>
                    <a:lnTo>
                      <a:pt x="209" y="5"/>
                    </a:lnTo>
                    <a:lnTo>
                      <a:pt x="199" y="3"/>
                    </a:lnTo>
                    <a:lnTo>
                      <a:pt x="188" y="1"/>
                    </a:lnTo>
                    <a:lnTo>
                      <a:pt x="177" y="0"/>
                    </a:lnTo>
                    <a:lnTo>
                      <a:pt x="164" y="1"/>
                    </a:lnTo>
                    <a:lnTo>
                      <a:pt x="152" y="3"/>
                    </a:lnTo>
                    <a:lnTo>
                      <a:pt x="140" y="5"/>
                    </a:lnTo>
                    <a:lnTo>
                      <a:pt x="126" y="8"/>
                    </a:lnTo>
                    <a:lnTo>
                      <a:pt x="112" y="12"/>
                    </a:lnTo>
                    <a:lnTo>
                      <a:pt x="98" y="17"/>
                    </a:lnTo>
                    <a:lnTo>
                      <a:pt x="83" y="24"/>
                    </a:lnTo>
                    <a:lnTo>
                      <a:pt x="67" y="32"/>
                    </a:lnTo>
                    <a:lnTo>
                      <a:pt x="51" y="41"/>
                    </a:lnTo>
                    <a:lnTo>
                      <a:pt x="35" y="50"/>
                    </a:lnTo>
                    <a:lnTo>
                      <a:pt x="18" y="62"/>
                    </a:lnTo>
                    <a:lnTo>
                      <a:pt x="0" y="74"/>
                    </a:lnTo>
                    <a:lnTo>
                      <a:pt x="28" y="95"/>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19" name="Freeform 131"/>
              <p:cNvSpPr>
                <a:spLocks/>
              </p:cNvSpPr>
              <p:nvPr/>
            </p:nvSpPr>
            <p:spPr bwMode="auto">
              <a:xfrm>
                <a:off x="5215" y="2948"/>
                <a:ext cx="30" cy="21"/>
              </a:xfrm>
              <a:custGeom>
                <a:avLst/>
                <a:gdLst>
                  <a:gd name="T0" fmla="*/ 6 w 30"/>
                  <a:gd name="T1" fmla="*/ 0 h 21"/>
                  <a:gd name="T2" fmla="*/ 2 w 30"/>
                  <a:gd name="T3" fmla="*/ 2 h 21"/>
                  <a:gd name="T4" fmla="*/ 0 w 30"/>
                  <a:gd name="T5" fmla="*/ 4 h 21"/>
                  <a:gd name="T6" fmla="*/ 0 w 30"/>
                  <a:gd name="T7" fmla="*/ 7 h 21"/>
                  <a:gd name="T8" fmla="*/ 0 w 30"/>
                  <a:gd name="T9" fmla="*/ 9 h 21"/>
                  <a:gd name="T10" fmla="*/ 0 w 30"/>
                  <a:gd name="T11" fmla="*/ 10 h 21"/>
                  <a:gd name="T12" fmla="*/ 1 w 30"/>
                  <a:gd name="T13" fmla="*/ 13 h 21"/>
                  <a:gd name="T14" fmla="*/ 3 w 30"/>
                  <a:gd name="T15" fmla="*/ 15 h 21"/>
                  <a:gd name="T16" fmla="*/ 6 w 30"/>
                  <a:gd name="T17" fmla="*/ 16 h 21"/>
                  <a:gd name="T18" fmla="*/ 8 w 30"/>
                  <a:gd name="T19" fmla="*/ 17 h 21"/>
                  <a:gd name="T20" fmla="*/ 12 w 30"/>
                  <a:gd name="T21" fmla="*/ 19 h 21"/>
                  <a:gd name="T22" fmla="*/ 13 w 30"/>
                  <a:gd name="T23" fmla="*/ 19 h 21"/>
                  <a:gd name="T24" fmla="*/ 16 w 30"/>
                  <a:gd name="T25" fmla="*/ 20 h 21"/>
                  <a:gd name="T26" fmla="*/ 20 w 30"/>
                  <a:gd name="T27" fmla="*/ 19 h 21"/>
                  <a:gd name="T28" fmla="*/ 23 w 30"/>
                  <a:gd name="T29" fmla="*/ 19 h 21"/>
                  <a:gd name="T30" fmla="*/ 27 w 30"/>
                  <a:gd name="T31" fmla="*/ 19 h 21"/>
                  <a:gd name="T32" fmla="*/ 29 w 30"/>
                  <a:gd name="T33" fmla="*/ 16 h 21"/>
                  <a:gd name="T34" fmla="*/ 6 w 30"/>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1">
                    <a:moveTo>
                      <a:pt x="6" y="0"/>
                    </a:moveTo>
                    <a:lnTo>
                      <a:pt x="2" y="2"/>
                    </a:lnTo>
                    <a:lnTo>
                      <a:pt x="0" y="4"/>
                    </a:lnTo>
                    <a:lnTo>
                      <a:pt x="0" y="7"/>
                    </a:lnTo>
                    <a:lnTo>
                      <a:pt x="0" y="9"/>
                    </a:lnTo>
                    <a:lnTo>
                      <a:pt x="0" y="10"/>
                    </a:lnTo>
                    <a:lnTo>
                      <a:pt x="1" y="13"/>
                    </a:lnTo>
                    <a:lnTo>
                      <a:pt x="3" y="15"/>
                    </a:lnTo>
                    <a:lnTo>
                      <a:pt x="6" y="16"/>
                    </a:lnTo>
                    <a:lnTo>
                      <a:pt x="8" y="17"/>
                    </a:lnTo>
                    <a:lnTo>
                      <a:pt x="12" y="19"/>
                    </a:lnTo>
                    <a:lnTo>
                      <a:pt x="13" y="19"/>
                    </a:lnTo>
                    <a:lnTo>
                      <a:pt x="16" y="20"/>
                    </a:lnTo>
                    <a:lnTo>
                      <a:pt x="20" y="19"/>
                    </a:lnTo>
                    <a:lnTo>
                      <a:pt x="23" y="19"/>
                    </a:lnTo>
                    <a:lnTo>
                      <a:pt x="27" y="19"/>
                    </a:lnTo>
                    <a:lnTo>
                      <a:pt x="29" y="16"/>
                    </a:lnTo>
                    <a:lnTo>
                      <a:pt x="6"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0" name="Freeform 132"/>
              <p:cNvSpPr>
                <a:spLocks/>
              </p:cNvSpPr>
              <p:nvPr/>
            </p:nvSpPr>
            <p:spPr bwMode="auto">
              <a:xfrm>
                <a:off x="5215" y="2953"/>
                <a:ext cx="30" cy="14"/>
              </a:xfrm>
              <a:custGeom>
                <a:avLst/>
                <a:gdLst>
                  <a:gd name="T0" fmla="*/ 0 w 30"/>
                  <a:gd name="T1" fmla="*/ 6 h 14"/>
                  <a:gd name="T2" fmla="*/ 1 w 30"/>
                  <a:gd name="T3" fmla="*/ 9 h 14"/>
                  <a:gd name="T4" fmla="*/ 3 w 30"/>
                  <a:gd name="T5" fmla="*/ 10 h 14"/>
                  <a:gd name="T6" fmla="*/ 6 w 30"/>
                  <a:gd name="T7" fmla="*/ 11 h 14"/>
                  <a:gd name="T8" fmla="*/ 9 w 30"/>
                  <a:gd name="T9" fmla="*/ 12 h 14"/>
                  <a:gd name="T10" fmla="*/ 12 w 30"/>
                  <a:gd name="T11" fmla="*/ 13 h 14"/>
                  <a:gd name="T12" fmla="*/ 15 w 30"/>
                  <a:gd name="T13" fmla="*/ 13 h 14"/>
                  <a:gd name="T14" fmla="*/ 17 w 30"/>
                  <a:gd name="T15" fmla="*/ 13 h 14"/>
                  <a:gd name="T16" fmla="*/ 19 w 30"/>
                  <a:gd name="T17" fmla="*/ 11 h 14"/>
                  <a:gd name="T18" fmla="*/ 21 w 30"/>
                  <a:gd name="T19" fmla="*/ 10 h 14"/>
                  <a:gd name="T20" fmla="*/ 25 w 30"/>
                  <a:gd name="T21" fmla="*/ 10 h 14"/>
                  <a:gd name="T22" fmla="*/ 26 w 30"/>
                  <a:gd name="T23" fmla="*/ 9 h 14"/>
                  <a:gd name="T24" fmla="*/ 27 w 30"/>
                  <a:gd name="T25" fmla="*/ 7 h 14"/>
                  <a:gd name="T26" fmla="*/ 28 w 30"/>
                  <a:gd name="T27" fmla="*/ 5 h 14"/>
                  <a:gd name="T28" fmla="*/ 29 w 30"/>
                  <a:gd name="T29" fmla="*/ 3 h 14"/>
                  <a:gd name="T30" fmla="*/ 28 w 30"/>
                  <a:gd name="T31" fmla="*/ 2 h 14"/>
                  <a:gd name="T32" fmla="*/ 27 w 30"/>
                  <a:gd name="T33" fmla="*/ 0 h 14"/>
                  <a:gd name="T34" fmla="*/ 0 w 30"/>
                  <a:gd name="T35"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4">
                    <a:moveTo>
                      <a:pt x="0" y="6"/>
                    </a:moveTo>
                    <a:lnTo>
                      <a:pt x="1" y="9"/>
                    </a:lnTo>
                    <a:lnTo>
                      <a:pt x="3" y="10"/>
                    </a:lnTo>
                    <a:lnTo>
                      <a:pt x="6" y="11"/>
                    </a:lnTo>
                    <a:lnTo>
                      <a:pt x="9" y="12"/>
                    </a:lnTo>
                    <a:lnTo>
                      <a:pt x="12" y="13"/>
                    </a:lnTo>
                    <a:lnTo>
                      <a:pt x="15" y="13"/>
                    </a:lnTo>
                    <a:lnTo>
                      <a:pt x="17" y="13"/>
                    </a:lnTo>
                    <a:lnTo>
                      <a:pt x="19" y="11"/>
                    </a:lnTo>
                    <a:lnTo>
                      <a:pt x="21" y="10"/>
                    </a:lnTo>
                    <a:lnTo>
                      <a:pt x="25" y="10"/>
                    </a:lnTo>
                    <a:lnTo>
                      <a:pt x="26" y="9"/>
                    </a:lnTo>
                    <a:lnTo>
                      <a:pt x="27" y="7"/>
                    </a:lnTo>
                    <a:lnTo>
                      <a:pt x="28" y="5"/>
                    </a:lnTo>
                    <a:lnTo>
                      <a:pt x="29" y="3"/>
                    </a:lnTo>
                    <a:lnTo>
                      <a:pt x="28" y="2"/>
                    </a:lnTo>
                    <a:lnTo>
                      <a:pt x="27" y="0"/>
                    </a:lnTo>
                    <a:lnTo>
                      <a:pt x="0"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1" name="Freeform 133"/>
              <p:cNvSpPr>
                <a:spLocks/>
              </p:cNvSpPr>
              <p:nvPr/>
            </p:nvSpPr>
            <p:spPr bwMode="auto">
              <a:xfrm>
                <a:off x="4970" y="2901"/>
                <a:ext cx="272" cy="85"/>
              </a:xfrm>
              <a:custGeom>
                <a:avLst/>
                <a:gdLst>
                  <a:gd name="T0" fmla="*/ 41 w 272"/>
                  <a:gd name="T1" fmla="*/ 74 h 85"/>
                  <a:gd name="T2" fmla="*/ 70 w 272"/>
                  <a:gd name="T3" fmla="*/ 56 h 85"/>
                  <a:gd name="T4" fmla="*/ 97 w 272"/>
                  <a:gd name="T5" fmla="*/ 45 h 85"/>
                  <a:gd name="T6" fmla="*/ 122 w 272"/>
                  <a:gd name="T7" fmla="*/ 34 h 85"/>
                  <a:gd name="T8" fmla="*/ 143 w 272"/>
                  <a:gd name="T9" fmla="*/ 30 h 85"/>
                  <a:gd name="T10" fmla="*/ 161 w 272"/>
                  <a:gd name="T11" fmla="*/ 28 h 85"/>
                  <a:gd name="T12" fmla="*/ 177 w 272"/>
                  <a:gd name="T13" fmla="*/ 28 h 85"/>
                  <a:gd name="T14" fmla="*/ 191 w 272"/>
                  <a:gd name="T15" fmla="*/ 30 h 85"/>
                  <a:gd name="T16" fmla="*/ 201 w 272"/>
                  <a:gd name="T17" fmla="*/ 32 h 85"/>
                  <a:gd name="T18" fmla="*/ 212 w 272"/>
                  <a:gd name="T19" fmla="*/ 35 h 85"/>
                  <a:gd name="T20" fmla="*/ 219 w 272"/>
                  <a:gd name="T21" fmla="*/ 39 h 85"/>
                  <a:gd name="T22" fmla="*/ 226 w 272"/>
                  <a:gd name="T23" fmla="*/ 45 h 85"/>
                  <a:gd name="T24" fmla="*/ 230 w 272"/>
                  <a:gd name="T25" fmla="*/ 50 h 85"/>
                  <a:gd name="T26" fmla="*/ 233 w 272"/>
                  <a:gd name="T27" fmla="*/ 53 h 85"/>
                  <a:gd name="T28" fmla="*/ 237 w 272"/>
                  <a:gd name="T29" fmla="*/ 56 h 85"/>
                  <a:gd name="T30" fmla="*/ 237 w 272"/>
                  <a:gd name="T31" fmla="*/ 56 h 85"/>
                  <a:gd name="T32" fmla="*/ 271 w 272"/>
                  <a:gd name="T33" fmla="*/ 46 h 85"/>
                  <a:gd name="T34" fmla="*/ 270 w 272"/>
                  <a:gd name="T35" fmla="*/ 43 h 85"/>
                  <a:gd name="T36" fmla="*/ 265 w 272"/>
                  <a:gd name="T37" fmla="*/ 38 h 85"/>
                  <a:gd name="T38" fmla="*/ 260 w 272"/>
                  <a:gd name="T39" fmla="*/ 33 h 85"/>
                  <a:gd name="T40" fmla="*/ 253 w 272"/>
                  <a:gd name="T41" fmla="*/ 26 h 85"/>
                  <a:gd name="T42" fmla="*/ 243 w 272"/>
                  <a:gd name="T43" fmla="*/ 20 h 85"/>
                  <a:gd name="T44" fmla="*/ 232 w 272"/>
                  <a:gd name="T45" fmla="*/ 12 h 85"/>
                  <a:gd name="T46" fmla="*/ 216 w 272"/>
                  <a:gd name="T47" fmla="*/ 7 h 85"/>
                  <a:gd name="T48" fmla="*/ 199 w 272"/>
                  <a:gd name="T49" fmla="*/ 1 h 85"/>
                  <a:gd name="T50" fmla="*/ 180 w 272"/>
                  <a:gd name="T51" fmla="*/ 0 h 85"/>
                  <a:gd name="T52" fmla="*/ 157 w 272"/>
                  <a:gd name="T53" fmla="*/ 0 h 85"/>
                  <a:gd name="T54" fmla="*/ 135 w 272"/>
                  <a:gd name="T55" fmla="*/ 3 h 85"/>
                  <a:gd name="T56" fmla="*/ 108 w 272"/>
                  <a:gd name="T57" fmla="*/ 9 h 85"/>
                  <a:gd name="T58" fmla="*/ 80 w 272"/>
                  <a:gd name="T59" fmla="*/ 20 h 85"/>
                  <a:gd name="T60" fmla="*/ 51 w 272"/>
                  <a:gd name="T61" fmla="*/ 34 h 85"/>
                  <a:gd name="T62" fmla="*/ 17 w 272"/>
                  <a:gd name="T63" fmla="*/ 53 h 85"/>
                  <a:gd name="T64" fmla="*/ 24 w 272"/>
                  <a:gd name="T65" fmla="*/ 8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2" h="85">
                    <a:moveTo>
                      <a:pt x="24" y="84"/>
                    </a:moveTo>
                    <a:lnTo>
                      <a:pt x="41" y="74"/>
                    </a:lnTo>
                    <a:lnTo>
                      <a:pt x="56" y="64"/>
                    </a:lnTo>
                    <a:lnTo>
                      <a:pt x="70" y="56"/>
                    </a:lnTo>
                    <a:lnTo>
                      <a:pt x="84" y="50"/>
                    </a:lnTo>
                    <a:lnTo>
                      <a:pt x="97" y="45"/>
                    </a:lnTo>
                    <a:lnTo>
                      <a:pt x="111" y="39"/>
                    </a:lnTo>
                    <a:lnTo>
                      <a:pt x="122" y="34"/>
                    </a:lnTo>
                    <a:lnTo>
                      <a:pt x="133" y="32"/>
                    </a:lnTo>
                    <a:lnTo>
                      <a:pt x="143" y="30"/>
                    </a:lnTo>
                    <a:lnTo>
                      <a:pt x="152" y="28"/>
                    </a:lnTo>
                    <a:lnTo>
                      <a:pt x="161" y="28"/>
                    </a:lnTo>
                    <a:lnTo>
                      <a:pt x="170" y="28"/>
                    </a:lnTo>
                    <a:lnTo>
                      <a:pt x="177" y="28"/>
                    </a:lnTo>
                    <a:lnTo>
                      <a:pt x="184" y="28"/>
                    </a:lnTo>
                    <a:lnTo>
                      <a:pt x="191" y="30"/>
                    </a:lnTo>
                    <a:lnTo>
                      <a:pt x="197" y="30"/>
                    </a:lnTo>
                    <a:lnTo>
                      <a:pt x="201" y="32"/>
                    </a:lnTo>
                    <a:lnTo>
                      <a:pt x="206" y="34"/>
                    </a:lnTo>
                    <a:lnTo>
                      <a:pt x="212" y="35"/>
                    </a:lnTo>
                    <a:lnTo>
                      <a:pt x="215" y="37"/>
                    </a:lnTo>
                    <a:lnTo>
                      <a:pt x="219" y="39"/>
                    </a:lnTo>
                    <a:lnTo>
                      <a:pt x="222" y="42"/>
                    </a:lnTo>
                    <a:lnTo>
                      <a:pt x="226" y="45"/>
                    </a:lnTo>
                    <a:lnTo>
                      <a:pt x="229" y="47"/>
                    </a:lnTo>
                    <a:lnTo>
                      <a:pt x="230" y="50"/>
                    </a:lnTo>
                    <a:lnTo>
                      <a:pt x="232" y="51"/>
                    </a:lnTo>
                    <a:lnTo>
                      <a:pt x="233" y="53"/>
                    </a:lnTo>
                    <a:lnTo>
                      <a:pt x="236" y="55"/>
                    </a:lnTo>
                    <a:lnTo>
                      <a:pt x="237" y="56"/>
                    </a:lnTo>
                    <a:lnTo>
                      <a:pt x="237" y="58"/>
                    </a:lnTo>
                    <a:lnTo>
                      <a:pt x="237" y="56"/>
                    </a:lnTo>
                    <a:lnTo>
                      <a:pt x="271" y="47"/>
                    </a:lnTo>
                    <a:lnTo>
                      <a:pt x="271" y="46"/>
                    </a:lnTo>
                    <a:lnTo>
                      <a:pt x="271" y="45"/>
                    </a:lnTo>
                    <a:lnTo>
                      <a:pt x="270" y="43"/>
                    </a:lnTo>
                    <a:lnTo>
                      <a:pt x="268" y="41"/>
                    </a:lnTo>
                    <a:lnTo>
                      <a:pt x="265" y="38"/>
                    </a:lnTo>
                    <a:lnTo>
                      <a:pt x="263" y="37"/>
                    </a:lnTo>
                    <a:lnTo>
                      <a:pt x="260" y="33"/>
                    </a:lnTo>
                    <a:lnTo>
                      <a:pt x="256" y="30"/>
                    </a:lnTo>
                    <a:lnTo>
                      <a:pt x="253" y="26"/>
                    </a:lnTo>
                    <a:lnTo>
                      <a:pt x="249" y="22"/>
                    </a:lnTo>
                    <a:lnTo>
                      <a:pt x="243" y="20"/>
                    </a:lnTo>
                    <a:lnTo>
                      <a:pt x="237" y="16"/>
                    </a:lnTo>
                    <a:lnTo>
                      <a:pt x="232" y="12"/>
                    </a:lnTo>
                    <a:lnTo>
                      <a:pt x="225" y="9"/>
                    </a:lnTo>
                    <a:lnTo>
                      <a:pt x="216" y="7"/>
                    </a:lnTo>
                    <a:lnTo>
                      <a:pt x="208" y="4"/>
                    </a:lnTo>
                    <a:lnTo>
                      <a:pt x="199" y="1"/>
                    </a:lnTo>
                    <a:lnTo>
                      <a:pt x="190" y="0"/>
                    </a:lnTo>
                    <a:lnTo>
                      <a:pt x="180" y="0"/>
                    </a:lnTo>
                    <a:lnTo>
                      <a:pt x="170" y="0"/>
                    </a:lnTo>
                    <a:lnTo>
                      <a:pt x="157" y="0"/>
                    </a:lnTo>
                    <a:lnTo>
                      <a:pt x="147" y="1"/>
                    </a:lnTo>
                    <a:lnTo>
                      <a:pt x="135" y="3"/>
                    </a:lnTo>
                    <a:lnTo>
                      <a:pt x="122" y="5"/>
                    </a:lnTo>
                    <a:lnTo>
                      <a:pt x="108" y="9"/>
                    </a:lnTo>
                    <a:lnTo>
                      <a:pt x="94" y="14"/>
                    </a:lnTo>
                    <a:lnTo>
                      <a:pt x="80" y="20"/>
                    </a:lnTo>
                    <a:lnTo>
                      <a:pt x="65" y="26"/>
                    </a:lnTo>
                    <a:lnTo>
                      <a:pt x="51" y="34"/>
                    </a:lnTo>
                    <a:lnTo>
                      <a:pt x="34" y="43"/>
                    </a:lnTo>
                    <a:lnTo>
                      <a:pt x="17" y="53"/>
                    </a:lnTo>
                    <a:lnTo>
                      <a:pt x="0" y="63"/>
                    </a:lnTo>
                    <a:lnTo>
                      <a:pt x="24" y="84"/>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2" name="Freeform 134"/>
              <p:cNvSpPr>
                <a:spLocks/>
              </p:cNvSpPr>
              <p:nvPr/>
            </p:nvSpPr>
            <p:spPr bwMode="auto">
              <a:xfrm>
                <a:off x="5213" y="2948"/>
                <a:ext cx="25" cy="19"/>
              </a:xfrm>
              <a:custGeom>
                <a:avLst/>
                <a:gdLst>
                  <a:gd name="T0" fmla="*/ 4 w 25"/>
                  <a:gd name="T1" fmla="*/ 0 h 19"/>
                  <a:gd name="T2" fmla="*/ 2 w 25"/>
                  <a:gd name="T3" fmla="*/ 2 h 19"/>
                  <a:gd name="T4" fmla="*/ 1 w 25"/>
                  <a:gd name="T5" fmla="*/ 4 h 19"/>
                  <a:gd name="T6" fmla="*/ 0 w 25"/>
                  <a:gd name="T7" fmla="*/ 6 h 19"/>
                  <a:gd name="T8" fmla="*/ 0 w 25"/>
                  <a:gd name="T9" fmla="*/ 7 h 19"/>
                  <a:gd name="T10" fmla="*/ 0 w 25"/>
                  <a:gd name="T11" fmla="*/ 9 h 19"/>
                  <a:gd name="T12" fmla="*/ 1 w 25"/>
                  <a:gd name="T13" fmla="*/ 10 h 19"/>
                  <a:gd name="T14" fmla="*/ 2 w 25"/>
                  <a:gd name="T15" fmla="*/ 12 h 19"/>
                  <a:gd name="T16" fmla="*/ 3 w 25"/>
                  <a:gd name="T17" fmla="*/ 14 h 19"/>
                  <a:gd name="T18" fmla="*/ 7 w 25"/>
                  <a:gd name="T19" fmla="*/ 15 h 19"/>
                  <a:gd name="T20" fmla="*/ 8 w 25"/>
                  <a:gd name="T21" fmla="*/ 16 h 19"/>
                  <a:gd name="T22" fmla="*/ 11 w 25"/>
                  <a:gd name="T23" fmla="*/ 17 h 19"/>
                  <a:gd name="T24" fmla="*/ 13 w 25"/>
                  <a:gd name="T25" fmla="*/ 18 h 19"/>
                  <a:gd name="T26" fmla="*/ 15 w 25"/>
                  <a:gd name="T27" fmla="*/ 18 h 19"/>
                  <a:gd name="T28" fmla="*/ 19 w 25"/>
                  <a:gd name="T29" fmla="*/ 17 h 19"/>
                  <a:gd name="T30" fmla="*/ 21 w 25"/>
                  <a:gd name="T31" fmla="*/ 16 h 19"/>
                  <a:gd name="T32" fmla="*/ 24 w 25"/>
                  <a:gd name="T33" fmla="*/ 15 h 19"/>
                  <a:gd name="T34" fmla="*/ 4 w 25"/>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19">
                    <a:moveTo>
                      <a:pt x="4" y="0"/>
                    </a:moveTo>
                    <a:lnTo>
                      <a:pt x="2" y="2"/>
                    </a:lnTo>
                    <a:lnTo>
                      <a:pt x="1" y="4"/>
                    </a:lnTo>
                    <a:lnTo>
                      <a:pt x="0" y="6"/>
                    </a:lnTo>
                    <a:lnTo>
                      <a:pt x="0" y="7"/>
                    </a:lnTo>
                    <a:lnTo>
                      <a:pt x="0" y="9"/>
                    </a:lnTo>
                    <a:lnTo>
                      <a:pt x="1" y="10"/>
                    </a:lnTo>
                    <a:lnTo>
                      <a:pt x="2" y="12"/>
                    </a:lnTo>
                    <a:lnTo>
                      <a:pt x="3" y="14"/>
                    </a:lnTo>
                    <a:lnTo>
                      <a:pt x="7" y="15"/>
                    </a:lnTo>
                    <a:lnTo>
                      <a:pt x="8" y="16"/>
                    </a:lnTo>
                    <a:lnTo>
                      <a:pt x="11" y="17"/>
                    </a:lnTo>
                    <a:lnTo>
                      <a:pt x="13" y="18"/>
                    </a:lnTo>
                    <a:lnTo>
                      <a:pt x="15" y="18"/>
                    </a:lnTo>
                    <a:lnTo>
                      <a:pt x="19" y="17"/>
                    </a:lnTo>
                    <a:lnTo>
                      <a:pt x="21" y="16"/>
                    </a:lnTo>
                    <a:lnTo>
                      <a:pt x="24" y="15"/>
                    </a:lnTo>
                    <a:lnTo>
                      <a:pt x="4"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3" name="Freeform 135"/>
              <p:cNvSpPr>
                <a:spLocks/>
              </p:cNvSpPr>
              <p:nvPr/>
            </p:nvSpPr>
            <p:spPr bwMode="auto">
              <a:xfrm>
                <a:off x="5215" y="2952"/>
                <a:ext cx="24" cy="11"/>
              </a:xfrm>
              <a:custGeom>
                <a:avLst/>
                <a:gdLst>
                  <a:gd name="T0" fmla="*/ 0 w 24"/>
                  <a:gd name="T1" fmla="*/ 6 h 11"/>
                  <a:gd name="T2" fmla="*/ 1 w 24"/>
                  <a:gd name="T3" fmla="*/ 8 h 11"/>
                  <a:gd name="T4" fmla="*/ 2 w 24"/>
                  <a:gd name="T5" fmla="*/ 9 h 11"/>
                  <a:gd name="T6" fmla="*/ 5 w 24"/>
                  <a:gd name="T7" fmla="*/ 10 h 11"/>
                  <a:gd name="T8" fmla="*/ 7 w 24"/>
                  <a:gd name="T9" fmla="*/ 10 h 11"/>
                  <a:gd name="T10" fmla="*/ 9 w 24"/>
                  <a:gd name="T11" fmla="*/ 10 h 11"/>
                  <a:gd name="T12" fmla="*/ 12 w 24"/>
                  <a:gd name="T13" fmla="*/ 10 h 11"/>
                  <a:gd name="T14" fmla="*/ 14 w 24"/>
                  <a:gd name="T15" fmla="*/ 10 h 11"/>
                  <a:gd name="T16" fmla="*/ 16 w 24"/>
                  <a:gd name="T17" fmla="*/ 10 h 11"/>
                  <a:gd name="T18" fmla="*/ 18 w 24"/>
                  <a:gd name="T19" fmla="*/ 9 h 11"/>
                  <a:gd name="T20" fmla="*/ 20 w 24"/>
                  <a:gd name="T21" fmla="*/ 8 h 11"/>
                  <a:gd name="T22" fmla="*/ 21 w 24"/>
                  <a:gd name="T23" fmla="*/ 7 h 11"/>
                  <a:gd name="T24" fmla="*/ 22 w 24"/>
                  <a:gd name="T25" fmla="*/ 5 h 11"/>
                  <a:gd name="T26" fmla="*/ 23 w 24"/>
                  <a:gd name="T27" fmla="*/ 5 h 11"/>
                  <a:gd name="T28" fmla="*/ 23 w 24"/>
                  <a:gd name="T29" fmla="*/ 3 h 11"/>
                  <a:gd name="T30" fmla="*/ 23 w 24"/>
                  <a:gd name="T31" fmla="*/ 2 h 11"/>
                  <a:gd name="T32" fmla="*/ 21 w 24"/>
                  <a:gd name="T33" fmla="*/ 0 h 11"/>
                  <a:gd name="T34" fmla="*/ 0 w 24"/>
                  <a:gd name="T3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11">
                    <a:moveTo>
                      <a:pt x="0" y="6"/>
                    </a:moveTo>
                    <a:lnTo>
                      <a:pt x="1" y="8"/>
                    </a:lnTo>
                    <a:lnTo>
                      <a:pt x="2" y="9"/>
                    </a:lnTo>
                    <a:lnTo>
                      <a:pt x="5" y="10"/>
                    </a:lnTo>
                    <a:lnTo>
                      <a:pt x="7" y="10"/>
                    </a:lnTo>
                    <a:lnTo>
                      <a:pt x="9" y="10"/>
                    </a:lnTo>
                    <a:lnTo>
                      <a:pt x="12" y="10"/>
                    </a:lnTo>
                    <a:lnTo>
                      <a:pt x="14" y="10"/>
                    </a:lnTo>
                    <a:lnTo>
                      <a:pt x="16" y="10"/>
                    </a:lnTo>
                    <a:lnTo>
                      <a:pt x="18" y="9"/>
                    </a:lnTo>
                    <a:lnTo>
                      <a:pt x="20" y="8"/>
                    </a:lnTo>
                    <a:lnTo>
                      <a:pt x="21" y="7"/>
                    </a:lnTo>
                    <a:lnTo>
                      <a:pt x="22" y="5"/>
                    </a:lnTo>
                    <a:lnTo>
                      <a:pt x="23" y="5"/>
                    </a:lnTo>
                    <a:lnTo>
                      <a:pt x="23" y="3"/>
                    </a:lnTo>
                    <a:lnTo>
                      <a:pt x="23" y="2"/>
                    </a:lnTo>
                    <a:lnTo>
                      <a:pt x="21" y="0"/>
                    </a:lnTo>
                    <a:lnTo>
                      <a:pt x="0"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4" name="Freeform 136"/>
              <p:cNvSpPr>
                <a:spLocks/>
              </p:cNvSpPr>
              <p:nvPr/>
            </p:nvSpPr>
            <p:spPr bwMode="auto">
              <a:xfrm>
                <a:off x="4976" y="2910"/>
                <a:ext cx="260" cy="75"/>
              </a:xfrm>
              <a:custGeom>
                <a:avLst/>
                <a:gdLst>
                  <a:gd name="T0" fmla="*/ 38 w 260"/>
                  <a:gd name="T1" fmla="*/ 66 h 75"/>
                  <a:gd name="T2" fmla="*/ 66 w 260"/>
                  <a:gd name="T3" fmla="*/ 51 h 75"/>
                  <a:gd name="T4" fmla="*/ 92 w 260"/>
                  <a:gd name="T5" fmla="*/ 39 h 75"/>
                  <a:gd name="T6" fmla="*/ 118 w 260"/>
                  <a:gd name="T7" fmla="*/ 32 h 75"/>
                  <a:gd name="T8" fmla="*/ 137 w 260"/>
                  <a:gd name="T9" fmla="*/ 27 h 75"/>
                  <a:gd name="T10" fmla="*/ 157 w 260"/>
                  <a:gd name="T11" fmla="*/ 26 h 75"/>
                  <a:gd name="T12" fmla="*/ 171 w 260"/>
                  <a:gd name="T13" fmla="*/ 25 h 75"/>
                  <a:gd name="T14" fmla="*/ 185 w 260"/>
                  <a:gd name="T15" fmla="*/ 26 h 75"/>
                  <a:gd name="T16" fmla="*/ 196 w 260"/>
                  <a:gd name="T17" fmla="*/ 29 h 75"/>
                  <a:gd name="T18" fmla="*/ 206 w 260"/>
                  <a:gd name="T19" fmla="*/ 31 h 75"/>
                  <a:gd name="T20" fmla="*/ 213 w 260"/>
                  <a:gd name="T21" fmla="*/ 35 h 75"/>
                  <a:gd name="T22" fmla="*/ 218 w 260"/>
                  <a:gd name="T23" fmla="*/ 39 h 75"/>
                  <a:gd name="T24" fmla="*/ 224 w 260"/>
                  <a:gd name="T25" fmla="*/ 43 h 75"/>
                  <a:gd name="T26" fmla="*/ 227 w 260"/>
                  <a:gd name="T27" fmla="*/ 45 h 75"/>
                  <a:gd name="T28" fmla="*/ 231 w 260"/>
                  <a:gd name="T29" fmla="*/ 48 h 75"/>
                  <a:gd name="T30" fmla="*/ 259 w 260"/>
                  <a:gd name="T31" fmla="*/ 36 h 75"/>
                  <a:gd name="T32" fmla="*/ 258 w 260"/>
                  <a:gd name="T33" fmla="*/ 35 h 75"/>
                  <a:gd name="T34" fmla="*/ 253 w 260"/>
                  <a:gd name="T35" fmla="*/ 31 h 75"/>
                  <a:gd name="T36" fmla="*/ 248 w 260"/>
                  <a:gd name="T37" fmla="*/ 26 h 75"/>
                  <a:gd name="T38" fmla="*/ 242 w 260"/>
                  <a:gd name="T39" fmla="*/ 22 h 75"/>
                  <a:gd name="T40" fmla="*/ 231 w 260"/>
                  <a:gd name="T41" fmla="*/ 16 h 75"/>
                  <a:gd name="T42" fmla="*/ 221 w 260"/>
                  <a:gd name="T43" fmla="*/ 9 h 75"/>
                  <a:gd name="T44" fmla="*/ 207 w 260"/>
                  <a:gd name="T45" fmla="*/ 6 h 75"/>
                  <a:gd name="T46" fmla="*/ 190 w 260"/>
                  <a:gd name="T47" fmla="*/ 1 h 75"/>
                  <a:gd name="T48" fmla="*/ 172 w 260"/>
                  <a:gd name="T49" fmla="*/ 0 h 75"/>
                  <a:gd name="T50" fmla="*/ 153 w 260"/>
                  <a:gd name="T51" fmla="*/ 1 h 75"/>
                  <a:gd name="T52" fmla="*/ 130 w 260"/>
                  <a:gd name="T53" fmla="*/ 4 h 75"/>
                  <a:gd name="T54" fmla="*/ 105 w 260"/>
                  <a:gd name="T55" fmla="*/ 9 h 75"/>
                  <a:gd name="T56" fmla="*/ 78 w 260"/>
                  <a:gd name="T57" fmla="*/ 18 h 75"/>
                  <a:gd name="T58" fmla="*/ 49 w 260"/>
                  <a:gd name="T59" fmla="*/ 30 h 75"/>
                  <a:gd name="T60" fmla="*/ 17 w 260"/>
                  <a:gd name="T61" fmla="*/ 45 h 75"/>
                  <a:gd name="T62" fmla="*/ 21 w 260"/>
                  <a:gd name="T63"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75">
                    <a:moveTo>
                      <a:pt x="21" y="74"/>
                    </a:moveTo>
                    <a:lnTo>
                      <a:pt x="38" y="66"/>
                    </a:lnTo>
                    <a:lnTo>
                      <a:pt x="53" y="58"/>
                    </a:lnTo>
                    <a:lnTo>
                      <a:pt x="66" y="51"/>
                    </a:lnTo>
                    <a:lnTo>
                      <a:pt x="80" y="45"/>
                    </a:lnTo>
                    <a:lnTo>
                      <a:pt x="92" y="39"/>
                    </a:lnTo>
                    <a:lnTo>
                      <a:pt x="105" y="36"/>
                    </a:lnTo>
                    <a:lnTo>
                      <a:pt x="118" y="32"/>
                    </a:lnTo>
                    <a:lnTo>
                      <a:pt x="127" y="29"/>
                    </a:lnTo>
                    <a:lnTo>
                      <a:pt x="137" y="27"/>
                    </a:lnTo>
                    <a:lnTo>
                      <a:pt x="146" y="26"/>
                    </a:lnTo>
                    <a:lnTo>
                      <a:pt x="157" y="26"/>
                    </a:lnTo>
                    <a:lnTo>
                      <a:pt x="164" y="25"/>
                    </a:lnTo>
                    <a:lnTo>
                      <a:pt x="171" y="25"/>
                    </a:lnTo>
                    <a:lnTo>
                      <a:pt x="178" y="25"/>
                    </a:lnTo>
                    <a:lnTo>
                      <a:pt x="185" y="26"/>
                    </a:lnTo>
                    <a:lnTo>
                      <a:pt x="190" y="26"/>
                    </a:lnTo>
                    <a:lnTo>
                      <a:pt x="196" y="29"/>
                    </a:lnTo>
                    <a:lnTo>
                      <a:pt x="200" y="29"/>
                    </a:lnTo>
                    <a:lnTo>
                      <a:pt x="206" y="31"/>
                    </a:lnTo>
                    <a:lnTo>
                      <a:pt x="210" y="32"/>
                    </a:lnTo>
                    <a:lnTo>
                      <a:pt x="213" y="35"/>
                    </a:lnTo>
                    <a:lnTo>
                      <a:pt x="216" y="36"/>
                    </a:lnTo>
                    <a:lnTo>
                      <a:pt x="218" y="39"/>
                    </a:lnTo>
                    <a:lnTo>
                      <a:pt x="223" y="40"/>
                    </a:lnTo>
                    <a:lnTo>
                      <a:pt x="224" y="43"/>
                    </a:lnTo>
                    <a:lnTo>
                      <a:pt x="225" y="44"/>
                    </a:lnTo>
                    <a:lnTo>
                      <a:pt x="227" y="45"/>
                    </a:lnTo>
                    <a:lnTo>
                      <a:pt x="230" y="47"/>
                    </a:lnTo>
                    <a:lnTo>
                      <a:pt x="231" y="48"/>
                    </a:lnTo>
                    <a:lnTo>
                      <a:pt x="259" y="38"/>
                    </a:lnTo>
                    <a:lnTo>
                      <a:pt x="259" y="36"/>
                    </a:lnTo>
                    <a:lnTo>
                      <a:pt x="258" y="36"/>
                    </a:lnTo>
                    <a:lnTo>
                      <a:pt x="258" y="35"/>
                    </a:lnTo>
                    <a:lnTo>
                      <a:pt x="255" y="32"/>
                    </a:lnTo>
                    <a:lnTo>
                      <a:pt x="253" y="31"/>
                    </a:lnTo>
                    <a:lnTo>
                      <a:pt x="251" y="29"/>
                    </a:lnTo>
                    <a:lnTo>
                      <a:pt x="248" y="26"/>
                    </a:lnTo>
                    <a:lnTo>
                      <a:pt x="245" y="23"/>
                    </a:lnTo>
                    <a:lnTo>
                      <a:pt x="242" y="22"/>
                    </a:lnTo>
                    <a:lnTo>
                      <a:pt x="238" y="18"/>
                    </a:lnTo>
                    <a:lnTo>
                      <a:pt x="231" y="16"/>
                    </a:lnTo>
                    <a:lnTo>
                      <a:pt x="225" y="13"/>
                    </a:lnTo>
                    <a:lnTo>
                      <a:pt x="221" y="9"/>
                    </a:lnTo>
                    <a:lnTo>
                      <a:pt x="214" y="8"/>
                    </a:lnTo>
                    <a:lnTo>
                      <a:pt x="207" y="6"/>
                    </a:lnTo>
                    <a:lnTo>
                      <a:pt x="199" y="4"/>
                    </a:lnTo>
                    <a:lnTo>
                      <a:pt x="190" y="1"/>
                    </a:lnTo>
                    <a:lnTo>
                      <a:pt x="182" y="1"/>
                    </a:lnTo>
                    <a:lnTo>
                      <a:pt x="172" y="0"/>
                    </a:lnTo>
                    <a:lnTo>
                      <a:pt x="162" y="0"/>
                    </a:lnTo>
                    <a:lnTo>
                      <a:pt x="153" y="1"/>
                    </a:lnTo>
                    <a:lnTo>
                      <a:pt x="141" y="1"/>
                    </a:lnTo>
                    <a:lnTo>
                      <a:pt x="130" y="4"/>
                    </a:lnTo>
                    <a:lnTo>
                      <a:pt x="118" y="6"/>
                    </a:lnTo>
                    <a:lnTo>
                      <a:pt x="105" y="9"/>
                    </a:lnTo>
                    <a:lnTo>
                      <a:pt x="91" y="13"/>
                    </a:lnTo>
                    <a:lnTo>
                      <a:pt x="78" y="18"/>
                    </a:lnTo>
                    <a:lnTo>
                      <a:pt x="64" y="23"/>
                    </a:lnTo>
                    <a:lnTo>
                      <a:pt x="49" y="30"/>
                    </a:lnTo>
                    <a:lnTo>
                      <a:pt x="34" y="38"/>
                    </a:lnTo>
                    <a:lnTo>
                      <a:pt x="17" y="45"/>
                    </a:lnTo>
                    <a:lnTo>
                      <a:pt x="0" y="56"/>
                    </a:lnTo>
                    <a:lnTo>
                      <a:pt x="21" y="74"/>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5" name="Freeform 137"/>
              <p:cNvSpPr>
                <a:spLocks/>
              </p:cNvSpPr>
              <p:nvPr/>
            </p:nvSpPr>
            <p:spPr bwMode="auto">
              <a:xfrm>
                <a:off x="5212" y="2948"/>
                <a:ext cx="20" cy="15"/>
              </a:xfrm>
              <a:custGeom>
                <a:avLst/>
                <a:gdLst>
                  <a:gd name="T0" fmla="*/ 5 w 20"/>
                  <a:gd name="T1" fmla="*/ 0 h 15"/>
                  <a:gd name="T2" fmla="*/ 2 w 20"/>
                  <a:gd name="T3" fmla="*/ 2 h 15"/>
                  <a:gd name="T4" fmla="*/ 2 w 20"/>
                  <a:gd name="T5" fmla="*/ 3 h 15"/>
                  <a:gd name="T6" fmla="*/ 1 w 20"/>
                  <a:gd name="T7" fmla="*/ 4 h 15"/>
                  <a:gd name="T8" fmla="*/ 0 w 20"/>
                  <a:gd name="T9" fmla="*/ 6 h 15"/>
                  <a:gd name="T10" fmla="*/ 0 w 20"/>
                  <a:gd name="T11" fmla="*/ 7 h 15"/>
                  <a:gd name="T12" fmla="*/ 1 w 20"/>
                  <a:gd name="T13" fmla="*/ 9 h 15"/>
                  <a:gd name="T14" fmla="*/ 2 w 20"/>
                  <a:gd name="T15" fmla="*/ 10 h 15"/>
                  <a:gd name="T16" fmla="*/ 2 w 20"/>
                  <a:gd name="T17" fmla="*/ 11 h 15"/>
                  <a:gd name="T18" fmla="*/ 4 w 20"/>
                  <a:gd name="T19" fmla="*/ 12 h 15"/>
                  <a:gd name="T20" fmla="*/ 6 w 20"/>
                  <a:gd name="T21" fmla="*/ 14 h 15"/>
                  <a:gd name="T22" fmla="*/ 8 w 20"/>
                  <a:gd name="T23" fmla="*/ 14 h 15"/>
                  <a:gd name="T24" fmla="*/ 10 w 20"/>
                  <a:gd name="T25" fmla="*/ 14 h 15"/>
                  <a:gd name="T26" fmla="*/ 13 w 20"/>
                  <a:gd name="T27" fmla="*/ 14 h 15"/>
                  <a:gd name="T28" fmla="*/ 15 w 20"/>
                  <a:gd name="T29" fmla="*/ 14 h 15"/>
                  <a:gd name="T30" fmla="*/ 16 w 20"/>
                  <a:gd name="T31" fmla="*/ 14 h 15"/>
                  <a:gd name="T32" fmla="*/ 19 w 20"/>
                  <a:gd name="T33" fmla="*/ 13 h 15"/>
                  <a:gd name="T34" fmla="*/ 5 w 20"/>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5">
                    <a:moveTo>
                      <a:pt x="5" y="0"/>
                    </a:moveTo>
                    <a:lnTo>
                      <a:pt x="2" y="2"/>
                    </a:lnTo>
                    <a:lnTo>
                      <a:pt x="2" y="3"/>
                    </a:lnTo>
                    <a:lnTo>
                      <a:pt x="1" y="4"/>
                    </a:lnTo>
                    <a:lnTo>
                      <a:pt x="0" y="6"/>
                    </a:lnTo>
                    <a:lnTo>
                      <a:pt x="0" y="7"/>
                    </a:lnTo>
                    <a:lnTo>
                      <a:pt x="1" y="9"/>
                    </a:lnTo>
                    <a:lnTo>
                      <a:pt x="2" y="10"/>
                    </a:lnTo>
                    <a:lnTo>
                      <a:pt x="2" y="11"/>
                    </a:lnTo>
                    <a:lnTo>
                      <a:pt x="4" y="12"/>
                    </a:lnTo>
                    <a:lnTo>
                      <a:pt x="6" y="14"/>
                    </a:lnTo>
                    <a:lnTo>
                      <a:pt x="8" y="14"/>
                    </a:lnTo>
                    <a:lnTo>
                      <a:pt x="10" y="14"/>
                    </a:lnTo>
                    <a:lnTo>
                      <a:pt x="13" y="14"/>
                    </a:lnTo>
                    <a:lnTo>
                      <a:pt x="15" y="14"/>
                    </a:lnTo>
                    <a:lnTo>
                      <a:pt x="16" y="14"/>
                    </a:lnTo>
                    <a:lnTo>
                      <a:pt x="19" y="13"/>
                    </a:lnTo>
                    <a:lnTo>
                      <a:pt x="5"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6" name="Freeform 138"/>
              <p:cNvSpPr>
                <a:spLocks/>
              </p:cNvSpPr>
              <p:nvPr/>
            </p:nvSpPr>
            <p:spPr bwMode="auto">
              <a:xfrm>
                <a:off x="5213" y="2950"/>
                <a:ext cx="20" cy="12"/>
              </a:xfrm>
              <a:custGeom>
                <a:avLst/>
                <a:gdLst>
                  <a:gd name="T0" fmla="*/ 0 w 20"/>
                  <a:gd name="T1" fmla="*/ 8 h 12"/>
                  <a:gd name="T2" fmla="*/ 1 w 20"/>
                  <a:gd name="T3" fmla="*/ 9 h 12"/>
                  <a:gd name="T4" fmla="*/ 3 w 20"/>
                  <a:gd name="T5" fmla="*/ 10 h 12"/>
                  <a:gd name="T6" fmla="*/ 4 w 20"/>
                  <a:gd name="T7" fmla="*/ 10 h 12"/>
                  <a:gd name="T8" fmla="*/ 6 w 20"/>
                  <a:gd name="T9" fmla="*/ 11 h 12"/>
                  <a:gd name="T10" fmla="*/ 8 w 20"/>
                  <a:gd name="T11" fmla="*/ 11 h 12"/>
                  <a:gd name="T12" fmla="*/ 11 w 20"/>
                  <a:gd name="T13" fmla="*/ 11 h 12"/>
                  <a:gd name="T14" fmla="*/ 12 w 20"/>
                  <a:gd name="T15" fmla="*/ 10 h 12"/>
                  <a:gd name="T16" fmla="*/ 14 w 20"/>
                  <a:gd name="T17" fmla="*/ 10 h 12"/>
                  <a:gd name="T18" fmla="*/ 15 w 20"/>
                  <a:gd name="T19" fmla="*/ 9 h 12"/>
                  <a:gd name="T20" fmla="*/ 17 w 20"/>
                  <a:gd name="T21" fmla="*/ 8 h 12"/>
                  <a:gd name="T22" fmla="*/ 18 w 20"/>
                  <a:gd name="T23" fmla="*/ 7 h 12"/>
                  <a:gd name="T24" fmla="*/ 18 w 20"/>
                  <a:gd name="T25" fmla="*/ 6 h 12"/>
                  <a:gd name="T26" fmla="*/ 19 w 20"/>
                  <a:gd name="T27" fmla="*/ 5 h 12"/>
                  <a:gd name="T28" fmla="*/ 19 w 20"/>
                  <a:gd name="T29" fmla="*/ 3 h 12"/>
                  <a:gd name="T30" fmla="*/ 18 w 20"/>
                  <a:gd name="T31" fmla="*/ 2 h 12"/>
                  <a:gd name="T32" fmla="*/ 17 w 20"/>
                  <a:gd name="T33" fmla="*/ 0 h 12"/>
                  <a:gd name="T34" fmla="*/ 0 w 20"/>
                  <a:gd name="T35"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2">
                    <a:moveTo>
                      <a:pt x="0" y="8"/>
                    </a:moveTo>
                    <a:lnTo>
                      <a:pt x="1" y="9"/>
                    </a:lnTo>
                    <a:lnTo>
                      <a:pt x="3" y="10"/>
                    </a:lnTo>
                    <a:lnTo>
                      <a:pt x="4" y="10"/>
                    </a:lnTo>
                    <a:lnTo>
                      <a:pt x="6" y="11"/>
                    </a:lnTo>
                    <a:lnTo>
                      <a:pt x="8" y="11"/>
                    </a:lnTo>
                    <a:lnTo>
                      <a:pt x="11" y="11"/>
                    </a:lnTo>
                    <a:lnTo>
                      <a:pt x="12" y="10"/>
                    </a:lnTo>
                    <a:lnTo>
                      <a:pt x="14" y="10"/>
                    </a:lnTo>
                    <a:lnTo>
                      <a:pt x="15" y="9"/>
                    </a:lnTo>
                    <a:lnTo>
                      <a:pt x="17" y="8"/>
                    </a:lnTo>
                    <a:lnTo>
                      <a:pt x="18" y="7"/>
                    </a:lnTo>
                    <a:lnTo>
                      <a:pt x="18" y="6"/>
                    </a:lnTo>
                    <a:lnTo>
                      <a:pt x="19" y="5"/>
                    </a:lnTo>
                    <a:lnTo>
                      <a:pt x="19" y="3"/>
                    </a:lnTo>
                    <a:lnTo>
                      <a:pt x="18" y="2"/>
                    </a:lnTo>
                    <a:lnTo>
                      <a:pt x="17" y="0"/>
                    </a:lnTo>
                    <a:lnTo>
                      <a:pt x="0" y="8"/>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7" name="Freeform 139"/>
              <p:cNvSpPr>
                <a:spLocks/>
              </p:cNvSpPr>
              <p:nvPr/>
            </p:nvSpPr>
            <p:spPr bwMode="auto">
              <a:xfrm>
                <a:off x="4984" y="2920"/>
                <a:ext cx="248" cy="65"/>
              </a:xfrm>
              <a:custGeom>
                <a:avLst/>
                <a:gdLst>
                  <a:gd name="T0" fmla="*/ 16 w 248"/>
                  <a:gd name="T1" fmla="*/ 64 h 65"/>
                  <a:gd name="T2" fmla="*/ 31 w 248"/>
                  <a:gd name="T3" fmla="*/ 56 h 65"/>
                  <a:gd name="T4" fmla="*/ 47 w 248"/>
                  <a:gd name="T5" fmla="*/ 50 h 65"/>
                  <a:gd name="T6" fmla="*/ 61 w 248"/>
                  <a:gd name="T7" fmla="*/ 45 h 65"/>
                  <a:gd name="T8" fmla="*/ 73 w 248"/>
                  <a:gd name="T9" fmla="*/ 38 h 65"/>
                  <a:gd name="T10" fmla="*/ 86 w 248"/>
                  <a:gd name="T11" fmla="*/ 35 h 65"/>
                  <a:gd name="T12" fmla="*/ 99 w 248"/>
                  <a:gd name="T13" fmla="*/ 32 h 65"/>
                  <a:gd name="T14" fmla="*/ 110 w 248"/>
                  <a:gd name="T15" fmla="*/ 28 h 65"/>
                  <a:gd name="T16" fmla="*/ 120 w 248"/>
                  <a:gd name="T17" fmla="*/ 27 h 65"/>
                  <a:gd name="T18" fmla="*/ 130 w 248"/>
                  <a:gd name="T19" fmla="*/ 24 h 65"/>
                  <a:gd name="T20" fmla="*/ 138 w 248"/>
                  <a:gd name="T21" fmla="*/ 23 h 65"/>
                  <a:gd name="T22" fmla="*/ 150 w 248"/>
                  <a:gd name="T23" fmla="*/ 22 h 65"/>
                  <a:gd name="T24" fmla="*/ 157 w 248"/>
                  <a:gd name="T25" fmla="*/ 22 h 65"/>
                  <a:gd name="T26" fmla="*/ 164 w 248"/>
                  <a:gd name="T27" fmla="*/ 20 h 65"/>
                  <a:gd name="T28" fmla="*/ 171 w 248"/>
                  <a:gd name="T29" fmla="*/ 22 h 65"/>
                  <a:gd name="T30" fmla="*/ 178 w 248"/>
                  <a:gd name="T31" fmla="*/ 22 h 65"/>
                  <a:gd name="T32" fmla="*/ 183 w 248"/>
                  <a:gd name="T33" fmla="*/ 22 h 65"/>
                  <a:gd name="T34" fmla="*/ 189 w 248"/>
                  <a:gd name="T35" fmla="*/ 23 h 65"/>
                  <a:gd name="T36" fmla="*/ 193 w 248"/>
                  <a:gd name="T37" fmla="*/ 24 h 65"/>
                  <a:gd name="T38" fmla="*/ 199 w 248"/>
                  <a:gd name="T39" fmla="*/ 26 h 65"/>
                  <a:gd name="T40" fmla="*/ 203 w 248"/>
                  <a:gd name="T41" fmla="*/ 27 h 65"/>
                  <a:gd name="T42" fmla="*/ 206 w 248"/>
                  <a:gd name="T43" fmla="*/ 28 h 65"/>
                  <a:gd name="T44" fmla="*/ 209 w 248"/>
                  <a:gd name="T45" fmla="*/ 29 h 65"/>
                  <a:gd name="T46" fmla="*/ 212 w 248"/>
                  <a:gd name="T47" fmla="*/ 31 h 65"/>
                  <a:gd name="T48" fmla="*/ 215 w 248"/>
                  <a:gd name="T49" fmla="*/ 33 h 65"/>
                  <a:gd name="T50" fmla="*/ 216 w 248"/>
                  <a:gd name="T51" fmla="*/ 33 h 65"/>
                  <a:gd name="T52" fmla="*/ 219 w 248"/>
                  <a:gd name="T53" fmla="*/ 35 h 65"/>
                  <a:gd name="T54" fmla="*/ 220 w 248"/>
                  <a:gd name="T55" fmla="*/ 36 h 65"/>
                  <a:gd name="T56" fmla="*/ 220 w 248"/>
                  <a:gd name="T57" fmla="*/ 37 h 65"/>
                  <a:gd name="T58" fmla="*/ 223 w 248"/>
                  <a:gd name="T59" fmla="*/ 37 h 65"/>
                  <a:gd name="T60" fmla="*/ 223 w 248"/>
                  <a:gd name="T61" fmla="*/ 38 h 65"/>
                  <a:gd name="T62" fmla="*/ 247 w 248"/>
                  <a:gd name="T63" fmla="*/ 27 h 65"/>
                  <a:gd name="T64" fmla="*/ 244 w 248"/>
                  <a:gd name="T65" fmla="*/ 26 h 65"/>
                  <a:gd name="T66" fmla="*/ 243 w 248"/>
                  <a:gd name="T67" fmla="*/ 24 h 65"/>
                  <a:gd name="T68" fmla="*/ 241 w 248"/>
                  <a:gd name="T69" fmla="*/ 22 h 65"/>
                  <a:gd name="T70" fmla="*/ 240 w 248"/>
                  <a:gd name="T71" fmla="*/ 19 h 65"/>
                  <a:gd name="T72" fmla="*/ 237 w 248"/>
                  <a:gd name="T73" fmla="*/ 19 h 65"/>
                  <a:gd name="T74" fmla="*/ 233 w 248"/>
                  <a:gd name="T75" fmla="*/ 17 h 65"/>
                  <a:gd name="T76" fmla="*/ 229 w 248"/>
                  <a:gd name="T77" fmla="*/ 14 h 65"/>
                  <a:gd name="T78" fmla="*/ 224 w 248"/>
                  <a:gd name="T79" fmla="*/ 13 h 65"/>
                  <a:gd name="T80" fmla="*/ 220 w 248"/>
                  <a:gd name="T81" fmla="*/ 10 h 65"/>
                  <a:gd name="T82" fmla="*/ 215 w 248"/>
                  <a:gd name="T83" fmla="*/ 8 h 65"/>
                  <a:gd name="T84" fmla="*/ 209 w 248"/>
                  <a:gd name="T85" fmla="*/ 6 h 65"/>
                  <a:gd name="T86" fmla="*/ 203 w 248"/>
                  <a:gd name="T87" fmla="*/ 5 h 65"/>
                  <a:gd name="T88" fmla="*/ 196 w 248"/>
                  <a:gd name="T89" fmla="*/ 4 h 65"/>
                  <a:gd name="T90" fmla="*/ 189 w 248"/>
                  <a:gd name="T91" fmla="*/ 3 h 65"/>
                  <a:gd name="T92" fmla="*/ 181 w 248"/>
                  <a:gd name="T93" fmla="*/ 0 h 65"/>
                  <a:gd name="T94" fmla="*/ 174 w 248"/>
                  <a:gd name="T95" fmla="*/ 0 h 65"/>
                  <a:gd name="T96" fmla="*/ 164 w 248"/>
                  <a:gd name="T97" fmla="*/ 0 h 65"/>
                  <a:gd name="T98" fmla="*/ 155 w 248"/>
                  <a:gd name="T99" fmla="*/ 0 h 65"/>
                  <a:gd name="T100" fmla="*/ 145 w 248"/>
                  <a:gd name="T101" fmla="*/ 0 h 65"/>
                  <a:gd name="T102" fmla="*/ 135 w 248"/>
                  <a:gd name="T103" fmla="*/ 3 h 65"/>
                  <a:gd name="T104" fmla="*/ 124 w 248"/>
                  <a:gd name="T105" fmla="*/ 4 h 65"/>
                  <a:gd name="T106" fmla="*/ 113 w 248"/>
                  <a:gd name="T107" fmla="*/ 5 h 65"/>
                  <a:gd name="T108" fmla="*/ 100 w 248"/>
                  <a:gd name="T109" fmla="*/ 9 h 65"/>
                  <a:gd name="T110" fmla="*/ 88 w 248"/>
                  <a:gd name="T111" fmla="*/ 13 h 65"/>
                  <a:gd name="T112" fmla="*/ 75 w 248"/>
                  <a:gd name="T113" fmla="*/ 17 h 65"/>
                  <a:gd name="T114" fmla="*/ 61 w 248"/>
                  <a:gd name="T115" fmla="*/ 19 h 65"/>
                  <a:gd name="T116" fmla="*/ 47 w 248"/>
                  <a:gd name="T117" fmla="*/ 27 h 65"/>
                  <a:gd name="T118" fmla="*/ 31 w 248"/>
                  <a:gd name="T119" fmla="*/ 32 h 65"/>
                  <a:gd name="T120" fmla="*/ 16 w 248"/>
                  <a:gd name="T121" fmla="*/ 38 h 65"/>
                  <a:gd name="T122" fmla="*/ 0 w 248"/>
                  <a:gd name="T123" fmla="*/ 46 h 65"/>
                  <a:gd name="T124" fmla="*/ 16 w 248"/>
                  <a:gd name="T125"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8" h="65">
                    <a:moveTo>
                      <a:pt x="16" y="64"/>
                    </a:moveTo>
                    <a:lnTo>
                      <a:pt x="31" y="56"/>
                    </a:lnTo>
                    <a:lnTo>
                      <a:pt x="47" y="50"/>
                    </a:lnTo>
                    <a:lnTo>
                      <a:pt x="61" y="45"/>
                    </a:lnTo>
                    <a:lnTo>
                      <a:pt x="73" y="38"/>
                    </a:lnTo>
                    <a:lnTo>
                      <a:pt x="86" y="35"/>
                    </a:lnTo>
                    <a:lnTo>
                      <a:pt x="99" y="32"/>
                    </a:lnTo>
                    <a:lnTo>
                      <a:pt x="110" y="28"/>
                    </a:lnTo>
                    <a:lnTo>
                      <a:pt x="120" y="27"/>
                    </a:lnTo>
                    <a:lnTo>
                      <a:pt x="130" y="24"/>
                    </a:lnTo>
                    <a:lnTo>
                      <a:pt x="138" y="23"/>
                    </a:lnTo>
                    <a:lnTo>
                      <a:pt x="150" y="22"/>
                    </a:lnTo>
                    <a:lnTo>
                      <a:pt x="157" y="22"/>
                    </a:lnTo>
                    <a:lnTo>
                      <a:pt x="164" y="20"/>
                    </a:lnTo>
                    <a:lnTo>
                      <a:pt x="171" y="22"/>
                    </a:lnTo>
                    <a:lnTo>
                      <a:pt x="178" y="22"/>
                    </a:lnTo>
                    <a:lnTo>
                      <a:pt x="183" y="22"/>
                    </a:lnTo>
                    <a:lnTo>
                      <a:pt x="189" y="23"/>
                    </a:lnTo>
                    <a:lnTo>
                      <a:pt x="193" y="24"/>
                    </a:lnTo>
                    <a:lnTo>
                      <a:pt x="199" y="26"/>
                    </a:lnTo>
                    <a:lnTo>
                      <a:pt x="203" y="27"/>
                    </a:lnTo>
                    <a:lnTo>
                      <a:pt x="206" y="28"/>
                    </a:lnTo>
                    <a:lnTo>
                      <a:pt x="209" y="29"/>
                    </a:lnTo>
                    <a:lnTo>
                      <a:pt x="212" y="31"/>
                    </a:lnTo>
                    <a:lnTo>
                      <a:pt x="215" y="33"/>
                    </a:lnTo>
                    <a:lnTo>
                      <a:pt x="216" y="33"/>
                    </a:lnTo>
                    <a:lnTo>
                      <a:pt x="219" y="35"/>
                    </a:lnTo>
                    <a:lnTo>
                      <a:pt x="220" y="36"/>
                    </a:lnTo>
                    <a:lnTo>
                      <a:pt x="220" y="37"/>
                    </a:lnTo>
                    <a:lnTo>
                      <a:pt x="223" y="37"/>
                    </a:lnTo>
                    <a:lnTo>
                      <a:pt x="223" y="38"/>
                    </a:lnTo>
                    <a:lnTo>
                      <a:pt x="247" y="27"/>
                    </a:lnTo>
                    <a:lnTo>
                      <a:pt x="244" y="26"/>
                    </a:lnTo>
                    <a:lnTo>
                      <a:pt x="243" y="24"/>
                    </a:lnTo>
                    <a:lnTo>
                      <a:pt x="241" y="22"/>
                    </a:lnTo>
                    <a:lnTo>
                      <a:pt x="240" y="19"/>
                    </a:lnTo>
                    <a:lnTo>
                      <a:pt x="237" y="19"/>
                    </a:lnTo>
                    <a:lnTo>
                      <a:pt x="233" y="17"/>
                    </a:lnTo>
                    <a:lnTo>
                      <a:pt x="229" y="14"/>
                    </a:lnTo>
                    <a:lnTo>
                      <a:pt x="224" y="13"/>
                    </a:lnTo>
                    <a:lnTo>
                      <a:pt x="220" y="10"/>
                    </a:lnTo>
                    <a:lnTo>
                      <a:pt x="215" y="8"/>
                    </a:lnTo>
                    <a:lnTo>
                      <a:pt x="209" y="6"/>
                    </a:lnTo>
                    <a:lnTo>
                      <a:pt x="203" y="5"/>
                    </a:lnTo>
                    <a:lnTo>
                      <a:pt x="196" y="4"/>
                    </a:lnTo>
                    <a:lnTo>
                      <a:pt x="189" y="3"/>
                    </a:lnTo>
                    <a:lnTo>
                      <a:pt x="181" y="0"/>
                    </a:lnTo>
                    <a:lnTo>
                      <a:pt x="174" y="0"/>
                    </a:lnTo>
                    <a:lnTo>
                      <a:pt x="164" y="0"/>
                    </a:lnTo>
                    <a:lnTo>
                      <a:pt x="155" y="0"/>
                    </a:lnTo>
                    <a:lnTo>
                      <a:pt x="145" y="0"/>
                    </a:lnTo>
                    <a:lnTo>
                      <a:pt x="135" y="3"/>
                    </a:lnTo>
                    <a:lnTo>
                      <a:pt x="124" y="4"/>
                    </a:lnTo>
                    <a:lnTo>
                      <a:pt x="113" y="5"/>
                    </a:lnTo>
                    <a:lnTo>
                      <a:pt x="100" y="9"/>
                    </a:lnTo>
                    <a:lnTo>
                      <a:pt x="88" y="13"/>
                    </a:lnTo>
                    <a:lnTo>
                      <a:pt x="75" y="17"/>
                    </a:lnTo>
                    <a:lnTo>
                      <a:pt x="61" y="19"/>
                    </a:lnTo>
                    <a:lnTo>
                      <a:pt x="47" y="27"/>
                    </a:lnTo>
                    <a:lnTo>
                      <a:pt x="31" y="32"/>
                    </a:lnTo>
                    <a:lnTo>
                      <a:pt x="16" y="38"/>
                    </a:lnTo>
                    <a:lnTo>
                      <a:pt x="0" y="46"/>
                    </a:lnTo>
                    <a:lnTo>
                      <a:pt x="16" y="64"/>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8" name="Freeform 140"/>
              <p:cNvSpPr>
                <a:spLocks/>
              </p:cNvSpPr>
              <p:nvPr/>
            </p:nvSpPr>
            <p:spPr bwMode="auto">
              <a:xfrm>
                <a:off x="5210" y="2948"/>
                <a:ext cx="16" cy="14"/>
              </a:xfrm>
              <a:custGeom>
                <a:avLst/>
                <a:gdLst>
                  <a:gd name="T0" fmla="*/ 5 w 16"/>
                  <a:gd name="T1" fmla="*/ 0 h 14"/>
                  <a:gd name="T2" fmla="*/ 3 w 16"/>
                  <a:gd name="T3" fmla="*/ 2 h 14"/>
                  <a:gd name="T4" fmla="*/ 2 w 16"/>
                  <a:gd name="T5" fmla="*/ 2 h 14"/>
                  <a:gd name="T6" fmla="*/ 0 w 16"/>
                  <a:gd name="T7" fmla="*/ 3 h 14"/>
                  <a:gd name="T8" fmla="*/ 0 w 16"/>
                  <a:gd name="T9" fmla="*/ 5 h 14"/>
                  <a:gd name="T10" fmla="*/ 0 w 16"/>
                  <a:gd name="T11" fmla="*/ 6 h 14"/>
                  <a:gd name="T12" fmla="*/ 0 w 16"/>
                  <a:gd name="T13" fmla="*/ 7 h 14"/>
                  <a:gd name="T14" fmla="*/ 0 w 16"/>
                  <a:gd name="T15" fmla="*/ 9 h 14"/>
                  <a:gd name="T16" fmla="*/ 2 w 16"/>
                  <a:gd name="T17" fmla="*/ 10 h 14"/>
                  <a:gd name="T18" fmla="*/ 3 w 16"/>
                  <a:gd name="T19" fmla="*/ 11 h 14"/>
                  <a:gd name="T20" fmla="*/ 4 w 16"/>
                  <a:gd name="T21" fmla="*/ 12 h 14"/>
                  <a:gd name="T22" fmla="*/ 6 w 16"/>
                  <a:gd name="T23" fmla="*/ 12 h 14"/>
                  <a:gd name="T24" fmla="*/ 8 w 16"/>
                  <a:gd name="T25" fmla="*/ 13 h 14"/>
                  <a:gd name="T26" fmla="*/ 9 w 16"/>
                  <a:gd name="T27" fmla="*/ 13 h 14"/>
                  <a:gd name="T28" fmla="*/ 12 w 16"/>
                  <a:gd name="T29" fmla="*/ 13 h 14"/>
                  <a:gd name="T30" fmla="*/ 13 w 16"/>
                  <a:gd name="T31" fmla="*/ 13 h 14"/>
                  <a:gd name="T32" fmla="*/ 15 w 16"/>
                  <a:gd name="T33" fmla="*/ 12 h 14"/>
                  <a:gd name="T34" fmla="*/ 5 w 16"/>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14">
                    <a:moveTo>
                      <a:pt x="5" y="0"/>
                    </a:moveTo>
                    <a:lnTo>
                      <a:pt x="3" y="2"/>
                    </a:lnTo>
                    <a:lnTo>
                      <a:pt x="2" y="2"/>
                    </a:lnTo>
                    <a:lnTo>
                      <a:pt x="0" y="3"/>
                    </a:lnTo>
                    <a:lnTo>
                      <a:pt x="0" y="5"/>
                    </a:lnTo>
                    <a:lnTo>
                      <a:pt x="0" y="6"/>
                    </a:lnTo>
                    <a:lnTo>
                      <a:pt x="0" y="7"/>
                    </a:lnTo>
                    <a:lnTo>
                      <a:pt x="0" y="9"/>
                    </a:lnTo>
                    <a:lnTo>
                      <a:pt x="2" y="10"/>
                    </a:lnTo>
                    <a:lnTo>
                      <a:pt x="3" y="11"/>
                    </a:lnTo>
                    <a:lnTo>
                      <a:pt x="4" y="12"/>
                    </a:lnTo>
                    <a:lnTo>
                      <a:pt x="6" y="12"/>
                    </a:lnTo>
                    <a:lnTo>
                      <a:pt x="8" y="13"/>
                    </a:lnTo>
                    <a:lnTo>
                      <a:pt x="9" y="13"/>
                    </a:lnTo>
                    <a:lnTo>
                      <a:pt x="12" y="13"/>
                    </a:lnTo>
                    <a:lnTo>
                      <a:pt x="13" y="13"/>
                    </a:lnTo>
                    <a:lnTo>
                      <a:pt x="15" y="12"/>
                    </a:lnTo>
                    <a:lnTo>
                      <a:pt x="5" y="0"/>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29" name="Freeform 141"/>
              <p:cNvSpPr>
                <a:spLocks/>
              </p:cNvSpPr>
              <p:nvPr/>
            </p:nvSpPr>
            <p:spPr bwMode="auto">
              <a:xfrm>
                <a:off x="5212" y="2950"/>
                <a:ext cx="14" cy="10"/>
              </a:xfrm>
              <a:custGeom>
                <a:avLst/>
                <a:gdLst>
                  <a:gd name="T0" fmla="*/ 0 w 14"/>
                  <a:gd name="T1" fmla="*/ 6 h 10"/>
                  <a:gd name="T2" fmla="*/ 3 w 14"/>
                  <a:gd name="T3" fmla="*/ 8 h 10"/>
                  <a:gd name="T4" fmla="*/ 6 w 14"/>
                  <a:gd name="T5" fmla="*/ 9 h 10"/>
                  <a:gd name="T6" fmla="*/ 9 w 14"/>
                  <a:gd name="T7" fmla="*/ 8 h 10"/>
                  <a:gd name="T8" fmla="*/ 11 w 14"/>
                  <a:gd name="T9" fmla="*/ 7 h 10"/>
                  <a:gd name="T10" fmla="*/ 13 w 14"/>
                  <a:gd name="T11" fmla="*/ 6 h 10"/>
                  <a:gd name="T12" fmla="*/ 13 w 14"/>
                  <a:gd name="T13" fmla="*/ 4 h 10"/>
                  <a:gd name="T14" fmla="*/ 13 w 14"/>
                  <a:gd name="T15" fmla="*/ 2 h 10"/>
                  <a:gd name="T16" fmla="*/ 12 w 14"/>
                  <a:gd name="T17" fmla="*/ 0 h 10"/>
                  <a:gd name="T18" fmla="*/ 0 w 14"/>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0">
                    <a:moveTo>
                      <a:pt x="0" y="6"/>
                    </a:moveTo>
                    <a:lnTo>
                      <a:pt x="3" y="8"/>
                    </a:lnTo>
                    <a:lnTo>
                      <a:pt x="6" y="9"/>
                    </a:lnTo>
                    <a:lnTo>
                      <a:pt x="9" y="8"/>
                    </a:lnTo>
                    <a:lnTo>
                      <a:pt x="11" y="7"/>
                    </a:lnTo>
                    <a:lnTo>
                      <a:pt x="13" y="6"/>
                    </a:lnTo>
                    <a:lnTo>
                      <a:pt x="13" y="4"/>
                    </a:lnTo>
                    <a:lnTo>
                      <a:pt x="13" y="2"/>
                    </a:lnTo>
                    <a:lnTo>
                      <a:pt x="12" y="0"/>
                    </a:lnTo>
                    <a:lnTo>
                      <a:pt x="0" y="6"/>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0" name="Freeform 142"/>
              <p:cNvSpPr>
                <a:spLocks/>
              </p:cNvSpPr>
              <p:nvPr/>
            </p:nvSpPr>
            <p:spPr bwMode="auto">
              <a:xfrm>
                <a:off x="4992" y="2930"/>
                <a:ext cx="232" cy="53"/>
              </a:xfrm>
              <a:custGeom>
                <a:avLst/>
                <a:gdLst>
                  <a:gd name="T0" fmla="*/ 11 w 232"/>
                  <a:gd name="T1" fmla="*/ 52 h 53"/>
                  <a:gd name="T2" fmla="*/ 26 w 232"/>
                  <a:gd name="T3" fmla="*/ 46 h 53"/>
                  <a:gd name="T4" fmla="*/ 40 w 232"/>
                  <a:gd name="T5" fmla="*/ 41 h 53"/>
                  <a:gd name="T6" fmla="*/ 54 w 232"/>
                  <a:gd name="T7" fmla="*/ 36 h 53"/>
                  <a:gd name="T8" fmla="*/ 67 w 232"/>
                  <a:gd name="T9" fmla="*/ 32 h 53"/>
                  <a:gd name="T10" fmla="*/ 79 w 232"/>
                  <a:gd name="T11" fmla="*/ 28 h 53"/>
                  <a:gd name="T12" fmla="*/ 90 w 232"/>
                  <a:gd name="T13" fmla="*/ 26 h 53"/>
                  <a:gd name="T14" fmla="*/ 102 w 232"/>
                  <a:gd name="T15" fmla="*/ 24 h 53"/>
                  <a:gd name="T16" fmla="*/ 113 w 232"/>
                  <a:gd name="T17" fmla="*/ 22 h 53"/>
                  <a:gd name="T18" fmla="*/ 121 w 232"/>
                  <a:gd name="T19" fmla="*/ 20 h 53"/>
                  <a:gd name="T20" fmla="*/ 131 w 232"/>
                  <a:gd name="T21" fmla="*/ 19 h 53"/>
                  <a:gd name="T22" fmla="*/ 141 w 232"/>
                  <a:gd name="T23" fmla="*/ 17 h 53"/>
                  <a:gd name="T24" fmla="*/ 149 w 232"/>
                  <a:gd name="T25" fmla="*/ 17 h 53"/>
                  <a:gd name="T26" fmla="*/ 154 w 232"/>
                  <a:gd name="T27" fmla="*/ 17 h 53"/>
                  <a:gd name="T28" fmla="*/ 161 w 232"/>
                  <a:gd name="T29" fmla="*/ 17 h 53"/>
                  <a:gd name="T30" fmla="*/ 168 w 232"/>
                  <a:gd name="T31" fmla="*/ 17 h 53"/>
                  <a:gd name="T32" fmla="*/ 174 w 232"/>
                  <a:gd name="T33" fmla="*/ 17 h 53"/>
                  <a:gd name="T34" fmla="*/ 180 w 232"/>
                  <a:gd name="T35" fmla="*/ 17 h 53"/>
                  <a:gd name="T36" fmla="*/ 184 w 232"/>
                  <a:gd name="T37" fmla="*/ 19 h 53"/>
                  <a:gd name="T38" fmla="*/ 189 w 232"/>
                  <a:gd name="T39" fmla="*/ 20 h 53"/>
                  <a:gd name="T40" fmla="*/ 193 w 232"/>
                  <a:gd name="T41" fmla="*/ 20 h 53"/>
                  <a:gd name="T42" fmla="*/ 196 w 232"/>
                  <a:gd name="T43" fmla="*/ 21 h 53"/>
                  <a:gd name="T44" fmla="*/ 199 w 232"/>
                  <a:gd name="T45" fmla="*/ 22 h 53"/>
                  <a:gd name="T46" fmla="*/ 202 w 232"/>
                  <a:gd name="T47" fmla="*/ 24 h 53"/>
                  <a:gd name="T48" fmla="*/ 205 w 232"/>
                  <a:gd name="T49" fmla="*/ 24 h 53"/>
                  <a:gd name="T50" fmla="*/ 206 w 232"/>
                  <a:gd name="T51" fmla="*/ 25 h 53"/>
                  <a:gd name="T52" fmla="*/ 209 w 232"/>
                  <a:gd name="T53" fmla="*/ 26 h 53"/>
                  <a:gd name="T54" fmla="*/ 210 w 232"/>
                  <a:gd name="T55" fmla="*/ 27 h 53"/>
                  <a:gd name="T56" fmla="*/ 212 w 232"/>
                  <a:gd name="T57" fmla="*/ 27 h 53"/>
                  <a:gd name="T58" fmla="*/ 210 w 232"/>
                  <a:gd name="T59" fmla="*/ 27 h 53"/>
                  <a:gd name="T60" fmla="*/ 212 w 232"/>
                  <a:gd name="T61" fmla="*/ 27 h 53"/>
                  <a:gd name="T62" fmla="*/ 231 w 232"/>
                  <a:gd name="T63" fmla="*/ 17 h 53"/>
                  <a:gd name="T64" fmla="*/ 230 w 232"/>
                  <a:gd name="T65" fmla="*/ 17 h 53"/>
                  <a:gd name="T66" fmla="*/ 228 w 232"/>
                  <a:gd name="T67" fmla="*/ 15 h 53"/>
                  <a:gd name="T68" fmla="*/ 225 w 232"/>
                  <a:gd name="T69" fmla="*/ 14 h 53"/>
                  <a:gd name="T70" fmla="*/ 223 w 232"/>
                  <a:gd name="T71" fmla="*/ 12 h 53"/>
                  <a:gd name="T72" fmla="*/ 221 w 232"/>
                  <a:gd name="T73" fmla="*/ 10 h 53"/>
                  <a:gd name="T74" fmla="*/ 217 w 232"/>
                  <a:gd name="T75" fmla="*/ 10 h 53"/>
                  <a:gd name="T76" fmla="*/ 214 w 232"/>
                  <a:gd name="T77" fmla="*/ 7 h 53"/>
                  <a:gd name="T78" fmla="*/ 209 w 232"/>
                  <a:gd name="T79" fmla="*/ 7 h 53"/>
                  <a:gd name="T80" fmla="*/ 206 w 232"/>
                  <a:gd name="T81" fmla="*/ 5 h 53"/>
                  <a:gd name="T82" fmla="*/ 200 w 232"/>
                  <a:gd name="T83" fmla="*/ 4 h 53"/>
                  <a:gd name="T84" fmla="*/ 196 w 232"/>
                  <a:gd name="T85" fmla="*/ 4 h 53"/>
                  <a:gd name="T86" fmla="*/ 191 w 232"/>
                  <a:gd name="T87" fmla="*/ 2 h 53"/>
                  <a:gd name="T88" fmla="*/ 184 w 232"/>
                  <a:gd name="T89" fmla="*/ 1 h 53"/>
                  <a:gd name="T90" fmla="*/ 178 w 232"/>
                  <a:gd name="T91" fmla="*/ 1 h 53"/>
                  <a:gd name="T92" fmla="*/ 170 w 232"/>
                  <a:gd name="T93" fmla="*/ 0 h 53"/>
                  <a:gd name="T94" fmla="*/ 161 w 232"/>
                  <a:gd name="T95" fmla="*/ 0 h 53"/>
                  <a:gd name="T96" fmla="*/ 154 w 232"/>
                  <a:gd name="T97" fmla="*/ 0 h 53"/>
                  <a:gd name="T98" fmla="*/ 146 w 232"/>
                  <a:gd name="T99" fmla="*/ 1 h 53"/>
                  <a:gd name="T100" fmla="*/ 136 w 232"/>
                  <a:gd name="T101" fmla="*/ 1 h 53"/>
                  <a:gd name="T102" fmla="*/ 128 w 232"/>
                  <a:gd name="T103" fmla="*/ 2 h 53"/>
                  <a:gd name="T104" fmla="*/ 117 w 232"/>
                  <a:gd name="T105" fmla="*/ 4 h 53"/>
                  <a:gd name="T106" fmla="*/ 106 w 232"/>
                  <a:gd name="T107" fmla="*/ 5 h 53"/>
                  <a:gd name="T108" fmla="*/ 96 w 232"/>
                  <a:gd name="T109" fmla="*/ 7 h 53"/>
                  <a:gd name="T110" fmla="*/ 83 w 232"/>
                  <a:gd name="T111" fmla="*/ 10 h 53"/>
                  <a:gd name="T112" fmla="*/ 71 w 232"/>
                  <a:gd name="T113" fmla="*/ 14 h 53"/>
                  <a:gd name="T114" fmla="*/ 58 w 232"/>
                  <a:gd name="T115" fmla="*/ 17 h 53"/>
                  <a:gd name="T116" fmla="*/ 45 w 232"/>
                  <a:gd name="T117" fmla="*/ 21 h 53"/>
                  <a:gd name="T118" fmla="*/ 31 w 232"/>
                  <a:gd name="T119" fmla="*/ 26 h 53"/>
                  <a:gd name="T120" fmla="*/ 15 w 232"/>
                  <a:gd name="T121" fmla="*/ 31 h 53"/>
                  <a:gd name="T122" fmla="*/ 0 w 232"/>
                  <a:gd name="T123" fmla="*/ 37 h 53"/>
                  <a:gd name="T124" fmla="*/ 11 w 232"/>
                  <a:gd name="T125"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53">
                    <a:moveTo>
                      <a:pt x="11" y="52"/>
                    </a:moveTo>
                    <a:lnTo>
                      <a:pt x="26" y="46"/>
                    </a:lnTo>
                    <a:lnTo>
                      <a:pt x="40" y="41"/>
                    </a:lnTo>
                    <a:lnTo>
                      <a:pt x="54" y="36"/>
                    </a:lnTo>
                    <a:lnTo>
                      <a:pt x="67" y="32"/>
                    </a:lnTo>
                    <a:lnTo>
                      <a:pt x="79" y="28"/>
                    </a:lnTo>
                    <a:lnTo>
                      <a:pt x="90" y="26"/>
                    </a:lnTo>
                    <a:lnTo>
                      <a:pt x="102" y="24"/>
                    </a:lnTo>
                    <a:lnTo>
                      <a:pt x="113" y="22"/>
                    </a:lnTo>
                    <a:lnTo>
                      <a:pt x="121" y="20"/>
                    </a:lnTo>
                    <a:lnTo>
                      <a:pt x="131" y="19"/>
                    </a:lnTo>
                    <a:lnTo>
                      <a:pt x="141" y="17"/>
                    </a:lnTo>
                    <a:lnTo>
                      <a:pt x="149" y="17"/>
                    </a:lnTo>
                    <a:lnTo>
                      <a:pt x="154" y="17"/>
                    </a:lnTo>
                    <a:lnTo>
                      <a:pt x="161" y="17"/>
                    </a:lnTo>
                    <a:lnTo>
                      <a:pt x="168" y="17"/>
                    </a:lnTo>
                    <a:lnTo>
                      <a:pt x="174" y="17"/>
                    </a:lnTo>
                    <a:lnTo>
                      <a:pt x="180" y="17"/>
                    </a:lnTo>
                    <a:lnTo>
                      <a:pt x="184" y="19"/>
                    </a:lnTo>
                    <a:lnTo>
                      <a:pt x="189" y="20"/>
                    </a:lnTo>
                    <a:lnTo>
                      <a:pt x="193" y="20"/>
                    </a:lnTo>
                    <a:lnTo>
                      <a:pt x="196" y="21"/>
                    </a:lnTo>
                    <a:lnTo>
                      <a:pt x="199" y="22"/>
                    </a:lnTo>
                    <a:lnTo>
                      <a:pt x="202" y="24"/>
                    </a:lnTo>
                    <a:lnTo>
                      <a:pt x="205" y="24"/>
                    </a:lnTo>
                    <a:lnTo>
                      <a:pt x="206" y="25"/>
                    </a:lnTo>
                    <a:lnTo>
                      <a:pt x="209" y="26"/>
                    </a:lnTo>
                    <a:lnTo>
                      <a:pt x="210" y="27"/>
                    </a:lnTo>
                    <a:lnTo>
                      <a:pt x="212" y="27"/>
                    </a:lnTo>
                    <a:lnTo>
                      <a:pt x="210" y="27"/>
                    </a:lnTo>
                    <a:lnTo>
                      <a:pt x="212" y="27"/>
                    </a:lnTo>
                    <a:lnTo>
                      <a:pt x="231" y="17"/>
                    </a:lnTo>
                    <a:lnTo>
                      <a:pt x="230" y="17"/>
                    </a:lnTo>
                    <a:lnTo>
                      <a:pt x="228" y="15"/>
                    </a:lnTo>
                    <a:lnTo>
                      <a:pt x="225" y="14"/>
                    </a:lnTo>
                    <a:lnTo>
                      <a:pt x="223" y="12"/>
                    </a:lnTo>
                    <a:lnTo>
                      <a:pt x="221" y="10"/>
                    </a:lnTo>
                    <a:lnTo>
                      <a:pt x="217" y="10"/>
                    </a:lnTo>
                    <a:lnTo>
                      <a:pt x="214" y="7"/>
                    </a:lnTo>
                    <a:lnTo>
                      <a:pt x="209" y="7"/>
                    </a:lnTo>
                    <a:lnTo>
                      <a:pt x="206" y="5"/>
                    </a:lnTo>
                    <a:lnTo>
                      <a:pt x="200" y="4"/>
                    </a:lnTo>
                    <a:lnTo>
                      <a:pt x="196" y="4"/>
                    </a:lnTo>
                    <a:lnTo>
                      <a:pt x="191" y="2"/>
                    </a:lnTo>
                    <a:lnTo>
                      <a:pt x="184" y="1"/>
                    </a:lnTo>
                    <a:lnTo>
                      <a:pt x="178" y="1"/>
                    </a:lnTo>
                    <a:lnTo>
                      <a:pt x="170" y="0"/>
                    </a:lnTo>
                    <a:lnTo>
                      <a:pt x="161" y="0"/>
                    </a:lnTo>
                    <a:lnTo>
                      <a:pt x="154" y="0"/>
                    </a:lnTo>
                    <a:lnTo>
                      <a:pt x="146" y="1"/>
                    </a:lnTo>
                    <a:lnTo>
                      <a:pt x="136" y="1"/>
                    </a:lnTo>
                    <a:lnTo>
                      <a:pt x="128" y="2"/>
                    </a:lnTo>
                    <a:lnTo>
                      <a:pt x="117" y="4"/>
                    </a:lnTo>
                    <a:lnTo>
                      <a:pt x="106" y="5"/>
                    </a:lnTo>
                    <a:lnTo>
                      <a:pt x="96" y="7"/>
                    </a:lnTo>
                    <a:lnTo>
                      <a:pt x="83" y="10"/>
                    </a:lnTo>
                    <a:lnTo>
                      <a:pt x="71" y="14"/>
                    </a:lnTo>
                    <a:lnTo>
                      <a:pt x="58" y="17"/>
                    </a:lnTo>
                    <a:lnTo>
                      <a:pt x="45" y="21"/>
                    </a:lnTo>
                    <a:lnTo>
                      <a:pt x="31" y="26"/>
                    </a:lnTo>
                    <a:lnTo>
                      <a:pt x="15" y="31"/>
                    </a:lnTo>
                    <a:lnTo>
                      <a:pt x="0" y="37"/>
                    </a:lnTo>
                    <a:lnTo>
                      <a:pt x="11" y="52"/>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1" name="Freeform 143"/>
              <p:cNvSpPr>
                <a:spLocks/>
              </p:cNvSpPr>
              <p:nvPr/>
            </p:nvSpPr>
            <p:spPr bwMode="auto">
              <a:xfrm>
                <a:off x="5209" y="2948"/>
                <a:ext cx="13" cy="12"/>
              </a:xfrm>
              <a:custGeom>
                <a:avLst/>
                <a:gdLst>
                  <a:gd name="T0" fmla="*/ 3 w 13"/>
                  <a:gd name="T1" fmla="*/ 0 h 12"/>
                  <a:gd name="T2" fmla="*/ 1 w 13"/>
                  <a:gd name="T3" fmla="*/ 2 h 12"/>
                  <a:gd name="T4" fmla="*/ 0 w 13"/>
                  <a:gd name="T5" fmla="*/ 3 h 12"/>
                  <a:gd name="T6" fmla="*/ 0 w 13"/>
                  <a:gd name="T7" fmla="*/ 6 h 12"/>
                  <a:gd name="T8" fmla="*/ 1 w 13"/>
                  <a:gd name="T9" fmla="*/ 7 h 12"/>
                  <a:gd name="T10" fmla="*/ 3 w 13"/>
                  <a:gd name="T11" fmla="*/ 9 h 12"/>
                  <a:gd name="T12" fmla="*/ 5 w 13"/>
                  <a:gd name="T13" fmla="*/ 10 h 12"/>
                  <a:gd name="T14" fmla="*/ 8 w 13"/>
                  <a:gd name="T15" fmla="*/ 11 h 12"/>
                  <a:gd name="T16" fmla="*/ 12 w 13"/>
                  <a:gd name="T17" fmla="*/ 9 h 12"/>
                  <a:gd name="T18" fmla="*/ 3 w 13"/>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2">
                    <a:moveTo>
                      <a:pt x="3" y="0"/>
                    </a:moveTo>
                    <a:lnTo>
                      <a:pt x="1" y="2"/>
                    </a:lnTo>
                    <a:lnTo>
                      <a:pt x="0" y="3"/>
                    </a:lnTo>
                    <a:lnTo>
                      <a:pt x="0" y="6"/>
                    </a:lnTo>
                    <a:lnTo>
                      <a:pt x="1" y="7"/>
                    </a:lnTo>
                    <a:lnTo>
                      <a:pt x="3" y="9"/>
                    </a:lnTo>
                    <a:lnTo>
                      <a:pt x="5" y="10"/>
                    </a:lnTo>
                    <a:lnTo>
                      <a:pt x="8" y="11"/>
                    </a:lnTo>
                    <a:lnTo>
                      <a:pt x="12" y="9"/>
                    </a:lnTo>
                    <a:lnTo>
                      <a:pt x="3" y="0"/>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2" name="Freeform 144"/>
              <p:cNvSpPr>
                <a:spLocks/>
              </p:cNvSpPr>
              <p:nvPr/>
            </p:nvSpPr>
            <p:spPr bwMode="auto">
              <a:xfrm>
                <a:off x="5212" y="2950"/>
                <a:ext cx="10" cy="6"/>
              </a:xfrm>
              <a:custGeom>
                <a:avLst/>
                <a:gdLst>
                  <a:gd name="T0" fmla="*/ 0 w 10"/>
                  <a:gd name="T1" fmla="*/ 4 h 6"/>
                  <a:gd name="T2" fmla="*/ 2 w 10"/>
                  <a:gd name="T3" fmla="*/ 5 h 6"/>
                  <a:gd name="T4" fmla="*/ 4 w 10"/>
                  <a:gd name="T5" fmla="*/ 5 h 6"/>
                  <a:gd name="T6" fmla="*/ 6 w 10"/>
                  <a:gd name="T7" fmla="*/ 4 h 6"/>
                  <a:gd name="T8" fmla="*/ 8 w 10"/>
                  <a:gd name="T9" fmla="*/ 4 h 6"/>
                  <a:gd name="T10" fmla="*/ 9 w 10"/>
                  <a:gd name="T11" fmla="*/ 3 h 6"/>
                  <a:gd name="T12" fmla="*/ 9 w 10"/>
                  <a:gd name="T13" fmla="*/ 2 h 6"/>
                  <a:gd name="T14" fmla="*/ 9 w 10"/>
                  <a:gd name="T15" fmla="*/ 1 h 6"/>
                  <a:gd name="T16" fmla="*/ 7 w 10"/>
                  <a:gd name="T17" fmla="*/ 0 h 6"/>
                  <a:gd name="T18" fmla="*/ 0 w 10"/>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4"/>
                    </a:moveTo>
                    <a:lnTo>
                      <a:pt x="2" y="5"/>
                    </a:lnTo>
                    <a:lnTo>
                      <a:pt x="4" y="5"/>
                    </a:lnTo>
                    <a:lnTo>
                      <a:pt x="6" y="4"/>
                    </a:lnTo>
                    <a:lnTo>
                      <a:pt x="8" y="4"/>
                    </a:lnTo>
                    <a:lnTo>
                      <a:pt x="9" y="3"/>
                    </a:lnTo>
                    <a:lnTo>
                      <a:pt x="9" y="2"/>
                    </a:lnTo>
                    <a:lnTo>
                      <a:pt x="9" y="1"/>
                    </a:lnTo>
                    <a:lnTo>
                      <a:pt x="7" y="0"/>
                    </a:lnTo>
                    <a:lnTo>
                      <a:pt x="0" y="4"/>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3" name="Freeform 145"/>
              <p:cNvSpPr>
                <a:spLocks/>
              </p:cNvSpPr>
              <p:nvPr/>
            </p:nvSpPr>
            <p:spPr bwMode="auto">
              <a:xfrm>
                <a:off x="4999" y="2939"/>
                <a:ext cx="220" cy="43"/>
              </a:xfrm>
              <a:custGeom>
                <a:avLst/>
                <a:gdLst>
                  <a:gd name="T0" fmla="*/ 22 w 220"/>
                  <a:gd name="T1" fmla="*/ 37 h 43"/>
                  <a:gd name="T2" fmla="*/ 49 w 220"/>
                  <a:gd name="T3" fmla="*/ 30 h 43"/>
                  <a:gd name="T4" fmla="*/ 74 w 220"/>
                  <a:gd name="T5" fmla="*/ 25 h 43"/>
                  <a:gd name="T6" fmla="*/ 97 w 220"/>
                  <a:gd name="T7" fmla="*/ 20 h 43"/>
                  <a:gd name="T8" fmla="*/ 117 w 220"/>
                  <a:gd name="T9" fmla="*/ 18 h 43"/>
                  <a:gd name="T10" fmla="*/ 135 w 220"/>
                  <a:gd name="T11" fmla="*/ 16 h 43"/>
                  <a:gd name="T12" fmla="*/ 149 w 220"/>
                  <a:gd name="T13" fmla="*/ 14 h 43"/>
                  <a:gd name="T14" fmla="*/ 163 w 220"/>
                  <a:gd name="T15" fmla="*/ 14 h 43"/>
                  <a:gd name="T16" fmla="*/ 174 w 220"/>
                  <a:gd name="T17" fmla="*/ 14 h 43"/>
                  <a:gd name="T18" fmla="*/ 184 w 220"/>
                  <a:gd name="T19" fmla="*/ 16 h 43"/>
                  <a:gd name="T20" fmla="*/ 191 w 220"/>
                  <a:gd name="T21" fmla="*/ 16 h 43"/>
                  <a:gd name="T22" fmla="*/ 197 w 220"/>
                  <a:gd name="T23" fmla="*/ 17 h 43"/>
                  <a:gd name="T24" fmla="*/ 201 w 220"/>
                  <a:gd name="T25" fmla="*/ 18 h 43"/>
                  <a:gd name="T26" fmla="*/ 204 w 220"/>
                  <a:gd name="T27" fmla="*/ 19 h 43"/>
                  <a:gd name="T28" fmla="*/ 206 w 220"/>
                  <a:gd name="T29" fmla="*/ 19 h 43"/>
                  <a:gd name="T30" fmla="*/ 206 w 220"/>
                  <a:gd name="T31" fmla="*/ 19 h 43"/>
                  <a:gd name="T32" fmla="*/ 219 w 220"/>
                  <a:gd name="T33" fmla="*/ 8 h 43"/>
                  <a:gd name="T34" fmla="*/ 216 w 220"/>
                  <a:gd name="T35" fmla="*/ 8 h 43"/>
                  <a:gd name="T36" fmla="*/ 213 w 220"/>
                  <a:gd name="T37" fmla="*/ 6 h 43"/>
                  <a:gd name="T38" fmla="*/ 209 w 220"/>
                  <a:gd name="T39" fmla="*/ 5 h 43"/>
                  <a:gd name="T40" fmla="*/ 204 w 220"/>
                  <a:gd name="T41" fmla="*/ 4 h 43"/>
                  <a:gd name="T42" fmla="*/ 195 w 220"/>
                  <a:gd name="T43" fmla="*/ 2 h 43"/>
                  <a:gd name="T44" fmla="*/ 185 w 220"/>
                  <a:gd name="T45" fmla="*/ 1 h 43"/>
                  <a:gd name="T46" fmla="*/ 175 w 220"/>
                  <a:gd name="T47" fmla="*/ 0 h 43"/>
                  <a:gd name="T48" fmla="*/ 163 w 220"/>
                  <a:gd name="T49" fmla="*/ 0 h 43"/>
                  <a:gd name="T50" fmla="*/ 147 w 220"/>
                  <a:gd name="T51" fmla="*/ 0 h 43"/>
                  <a:gd name="T52" fmla="*/ 131 w 220"/>
                  <a:gd name="T53" fmla="*/ 2 h 43"/>
                  <a:gd name="T54" fmla="*/ 114 w 220"/>
                  <a:gd name="T55" fmla="*/ 5 h 43"/>
                  <a:gd name="T56" fmla="*/ 91 w 220"/>
                  <a:gd name="T57" fmla="*/ 7 h 43"/>
                  <a:gd name="T58" fmla="*/ 69 w 220"/>
                  <a:gd name="T59" fmla="*/ 12 h 43"/>
                  <a:gd name="T60" fmla="*/ 44 w 220"/>
                  <a:gd name="T61" fmla="*/ 18 h 43"/>
                  <a:gd name="T62" fmla="*/ 15 w 220"/>
                  <a:gd name="T63" fmla="*/ 25 h 43"/>
                  <a:gd name="T64" fmla="*/ 8 w 220"/>
                  <a:gd name="T65"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0" h="43">
                    <a:moveTo>
                      <a:pt x="8" y="42"/>
                    </a:moveTo>
                    <a:lnTo>
                      <a:pt x="22" y="37"/>
                    </a:lnTo>
                    <a:lnTo>
                      <a:pt x="35" y="34"/>
                    </a:lnTo>
                    <a:lnTo>
                      <a:pt x="49" y="30"/>
                    </a:lnTo>
                    <a:lnTo>
                      <a:pt x="62" y="28"/>
                    </a:lnTo>
                    <a:lnTo>
                      <a:pt x="74" y="25"/>
                    </a:lnTo>
                    <a:lnTo>
                      <a:pt x="84" y="23"/>
                    </a:lnTo>
                    <a:lnTo>
                      <a:pt x="97" y="20"/>
                    </a:lnTo>
                    <a:lnTo>
                      <a:pt x="107" y="19"/>
                    </a:lnTo>
                    <a:lnTo>
                      <a:pt x="117" y="18"/>
                    </a:lnTo>
                    <a:lnTo>
                      <a:pt x="125" y="17"/>
                    </a:lnTo>
                    <a:lnTo>
                      <a:pt x="135" y="16"/>
                    </a:lnTo>
                    <a:lnTo>
                      <a:pt x="142" y="16"/>
                    </a:lnTo>
                    <a:lnTo>
                      <a:pt x="149" y="14"/>
                    </a:lnTo>
                    <a:lnTo>
                      <a:pt x="156" y="14"/>
                    </a:lnTo>
                    <a:lnTo>
                      <a:pt x="163" y="14"/>
                    </a:lnTo>
                    <a:lnTo>
                      <a:pt x="168" y="14"/>
                    </a:lnTo>
                    <a:lnTo>
                      <a:pt x="174" y="14"/>
                    </a:lnTo>
                    <a:lnTo>
                      <a:pt x="178" y="14"/>
                    </a:lnTo>
                    <a:lnTo>
                      <a:pt x="184" y="16"/>
                    </a:lnTo>
                    <a:lnTo>
                      <a:pt x="188" y="16"/>
                    </a:lnTo>
                    <a:lnTo>
                      <a:pt x="191" y="16"/>
                    </a:lnTo>
                    <a:lnTo>
                      <a:pt x="194" y="17"/>
                    </a:lnTo>
                    <a:lnTo>
                      <a:pt x="197" y="17"/>
                    </a:lnTo>
                    <a:lnTo>
                      <a:pt x="199" y="18"/>
                    </a:lnTo>
                    <a:lnTo>
                      <a:pt x="201" y="18"/>
                    </a:lnTo>
                    <a:lnTo>
                      <a:pt x="204" y="18"/>
                    </a:lnTo>
                    <a:lnTo>
                      <a:pt x="204" y="19"/>
                    </a:lnTo>
                    <a:lnTo>
                      <a:pt x="205" y="19"/>
                    </a:lnTo>
                    <a:lnTo>
                      <a:pt x="206" y="19"/>
                    </a:lnTo>
                    <a:lnTo>
                      <a:pt x="208" y="19"/>
                    </a:lnTo>
                    <a:lnTo>
                      <a:pt x="206" y="19"/>
                    </a:lnTo>
                    <a:lnTo>
                      <a:pt x="219" y="10"/>
                    </a:lnTo>
                    <a:lnTo>
                      <a:pt x="219" y="8"/>
                    </a:lnTo>
                    <a:lnTo>
                      <a:pt x="218" y="8"/>
                    </a:lnTo>
                    <a:lnTo>
                      <a:pt x="216" y="8"/>
                    </a:lnTo>
                    <a:lnTo>
                      <a:pt x="216" y="7"/>
                    </a:lnTo>
                    <a:lnTo>
                      <a:pt x="213" y="6"/>
                    </a:lnTo>
                    <a:lnTo>
                      <a:pt x="211" y="6"/>
                    </a:lnTo>
                    <a:lnTo>
                      <a:pt x="209" y="5"/>
                    </a:lnTo>
                    <a:lnTo>
                      <a:pt x="205" y="5"/>
                    </a:lnTo>
                    <a:lnTo>
                      <a:pt x="204" y="4"/>
                    </a:lnTo>
                    <a:lnTo>
                      <a:pt x="199" y="2"/>
                    </a:lnTo>
                    <a:lnTo>
                      <a:pt x="195" y="2"/>
                    </a:lnTo>
                    <a:lnTo>
                      <a:pt x="191" y="2"/>
                    </a:lnTo>
                    <a:lnTo>
                      <a:pt x="185" y="1"/>
                    </a:lnTo>
                    <a:lnTo>
                      <a:pt x="180" y="0"/>
                    </a:lnTo>
                    <a:lnTo>
                      <a:pt x="175" y="0"/>
                    </a:lnTo>
                    <a:lnTo>
                      <a:pt x="168" y="0"/>
                    </a:lnTo>
                    <a:lnTo>
                      <a:pt x="163" y="0"/>
                    </a:lnTo>
                    <a:lnTo>
                      <a:pt x="156" y="0"/>
                    </a:lnTo>
                    <a:lnTo>
                      <a:pt x="147" y="0"/>
                    </a:lnTo>
                    <a:lnTo>
                      <a:pt x="140" y="1"/>
                    </a:lnTo>
                    <a:lnTo>
                      <a:pt x="131" y="2"/>
                    </a:lnTo>
                    <a:lnTo>
                      <a:pt x="122" y="2"/>
                    </a:lnTo>
                    <a:lnTo>
                      <a:pt x="114" y="5"/>
                    </a:lnTo>
                    <a:lnTo>
                      <a:pt x="102" y="6"/>
                    </a:lnTo>
                    <a:lnTo>
                      <a:pt x="91" y="7"/>
                    </a:lnTo>
                    <a:lnTo>
                      <a:pt x="81" y="10"/>
                    </a:lnTo>
                    <a:lnTo>
                      <a:pt x="69" y="12"/>
                    </a:lnTo>
                    <a:lnTo>
                      <a:pt x="56" y="14"/>
                    </a:lnTo>
                    <a:lnTo>
                      <a:pt x="44" y="18"/>
                    </a:lnTo>
                    <a:lnTo>
                      <a:pt x="28" y="20"/>
                    </a:lnTo>
                    <a:lnTo>
                      <a:pt x="15" y="25"/>
                    </a:lnTo>
                    <a:lnTo>
                      <a:pt x="0" y="30"/>
                    </a:lnTo>
                    <a:lnTo>
                      <a:pt x="8" y="42"/>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4" name="Freeform 146"/>
              <p:cNvSpPr>
                <a:spLocks/>
              </p:cNvSpPr>
              <p:nvPr/>
            </p:nvSpPr>
            <p:spPr bwMode="auto">
              <a:xfrm>
                <a:off x="5209" y="2949"/>
                <a:ext cx="5" cy="7"/>
              </a:xfrm>
              <a:custGeom>
                <a:avLst/>
                <a:gdLst>
                  <a:gd name="T0" fmla="*/ 2 w 5"/>
                  <a:gd name="T1" fmla="*/ 0 h 7"/>
                  <a:gd name="T2" fmla="*/ 0 w 5"/>
                  <a:gd name="T3" fmla="*/ 1 h 7"/>
                  <a:gd name="T4" fmla="*/ 0 w 5"/>
                  <a:gd name="T5" fmla="*/ 2 h 7"/>
                  <a:gd name="T6" fmla="*/ 0 w 5"/>
                  <a:gd name="T7" fmla="*/ 3 h 7"/>
                  <a:gd name="T8" fmla="*/ 0 w 5"/>
                  <a:gd name="T9" fmla="*/ 4 h 7"/>
                  <a:gd name="T10" fmla="*/ 0 w 5"/>
                  <a:gd name="T11" fmla="*/ 5 h 7"/>
                  <a:gd name="T12" fmla="*/ 2 w 5"/>
                  <a:gd name="T13" fmla="*/ 6 h 7"/>
                  <a:gd name="T14" fmla="*/ 3 w 5"/>
                  <a:gd name="T15" fmla="*/ 6 h 7"/>
                  <a:gd name="T16" fmla="*/ 4 w 5"/>
                  <a:gd name="T17" fmla="*/ 6 h 7"/>
                  <a:gd name="T18" fmla="*/ 2 w 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2" y="0"/>
                    </a:moveTo>
                    <a:lnTo>
                      <a:pt x="0" y="1"/>
                    </a:lnTo>
                    <a:lnTo>
                      <a:pt x="0" y="2"/>
                    </a:lnTo>
                    <a:lnTo>
                      <a:pt x="0" y="3"/>
                    </a:lnTo>
                    <a:lnTo>
                      <a:pt x="0" y="4"/>
                    </a:lnTo>
                    <a:lnTo>
                      <a:pt x="0" y="5"/>
                    </a:lnTo>
                    <a:lnTo>
                      <a:pt x="2" y="6"/>
                    </a:lnTo>
                    <a:lnTo>
                      <a:pt x="3" y="6"/>
                    </a:lnTo>
                    <a:lnTo>
                      <a:pt x="4" y="6"/>
                    </a:lnTo>
                    <a:lnTo>
                      <a:pt x="2" y="0"/>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5" name="Freeform 147"/>
              <p:cNvSpPr>
                <a:spLocks/>
              </p:cNvSpPr>
              <p:nvPr/>
            </p:nvSpPr>
            <p:spPr bwMode="auto">
              <a:xfrm>
                <a:off x="5231" y="2887"/>
                <a:ext cx="27" cy="66"/>
              </a:xfrm>
              <a:custGeom>
                <a:avLst/>
                <a:gdLst>
                  <a:gd name="T0" fmla="*/ 26 w 27"/>
                  <a:gd name="T1" fmla="*/ 65 h 66"/>
                  <a:gd name="T2" fmla="*/ 26 w 27"/>
                  <a:gd name="T3" fmla="*/ 64 h 66"/>
                  <a:gd name="T4" fmla="*/ 26 w 27"/>
                  <a:gd name="T5" fmla="*/ 62 h 66"/>
                  <a:gd name="T6" fmla="*/ 24 w 27"/>
                  <a:gd name="T7" fmla="*/ 59 h 66"/>
                  <a:gd name="T8" fmla="*/ 24 w 27"/>
                  <a:gd name="T9" fmla="*/ 56 h 66"/>
                  <a:gd name="T10" fmla="*/ 22 w 27"/>
                  <a:gd name="T11" fmla="*/ 51 h 66"/>
                  <a:gd name="T12" fmla="*/ 20 w 27"/>
                  <a:gd name="T13" fmla="*/ 46 h 66"/>
                  <a:gd name="T14" fmla="*/ 19 w 27"/>
                  <a:gd name="T15" fmla="*/ 42 h 66"/>
                  <a:gd name="T16" fmla="*/ 17 w 27"/>
                  <a:gd name="T17" fmla="*/ 34 h 66"/>
                  <a:gd name="T18" fmla="*/ 15 w 27"/>
                  <a:gd name="T19" fmla="*/ 29 h 66"/>
                  <a:gd name="T20" fmla="*/ 12 w 27"/>
                  <a:gd name="T21" fmla="*/ 24 h 66"/>
                  <a:gd name="T22" fmla="*/ 9 w 27"/>
                  <a:gd name="T23" fmla="*/ 19 h 66"/>
                  <a:gd name="T24" fmla="*/ 7 w 27"/>
                  <a:gd name="T25" fmla="*/ 13 h 66"/>
                  <a:gd name="T26" fmla="*/ 5 w 27"/>
                  <a:gd name="T27" fmla="*/ 10 h 66"/>
                  <a:gd name="T28" fmla="*/ 3 w 27"/>
                  <a:gd name="T29" fmla="*/ 5 h 66"/>
                  <a:gd name="T30" fmla="*/ 1 w 27"/>
                  <a:gd name="T31" fmla="*/ 3 h 66"/>
                  <a:gd name="T32" fmla="*/ 0 w 27"/>
                  <a:gd name="T33" fmla="*/ 0 h 66"/>
                  <a:gd name="T34" fmla="*/ 0 w 27"/>
                  <a:gd name="T35" fmla="*/ 3 h 66"/>
                  <a:gd name="T36" fmla="*/ 1 w 27"/>
                  <a:gd name="T37" fmla="*/ 4 h 66"/>
                  <a:gd name="T38" fmla="*/ 1 w 27"/>
                  <a:gd name="T39" fmla="*/ 5 h 66"/>
                  <a:gd name="T40" fmla="*/ 3 w 27"/>
                  <a:gd name="T41" fmla="*/ 8 h 66"/>
                  <a:gd name="T42" fmla="*/ 3 w 27"/>
                  <a:gd name="T43" fmla="*/ 10 h 66"/>
                  <a:gd name="T44" fmla="*/ 5 w 27"/>
                  <a:gd name="T45" fmla="*/ 13 h 66"/>
                  <a:gd name="T46" fmla="*/ 7 w 27"/>
                  <a:gd name="T47" fmla="*/ 17 h 66"/>
                  <a:gd name="T48" fmla="*/ 8 w 27"/>
                  <a:gd name="T49" fmla="*/ 22 h 66"/>
                  <a:gd name="T50" fmla="*/ 10 w 27"/>
                  <a:gd name="T51" fmla="*/ 27 h 66"/>
                  <a:gd name="T52" fmla="*/ 12 w 27"/>
                  <a:gd name="T53" fmla="*/ 33 h 66"/>
                  <a:gd name="T54" fmla="*/ 15 w 27"/>
                  <a:gd name="T55" fmla="*/ 40 h 66"/>
                  <a:gd name="T56" fmla="*/ 18 w 27"/>
                  <a:gd name="T57" fmla="*/ 47 h 66"/>
                  <a:gd name="T58" fmla="*/ 20 w 27"/>
                  <a:gd name="T59" fmla="*/ 56 h 66"/>
                  <a:gd name="T60" fmla="*/ 22 w 27"/>
                  <a:gd name="T61" fmla="*/ 65 h 66"/>
                  <a:gd name="T62" fmla="*/ 26 w 27"/>
                  <a:gd name="T63"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66">
                    <a:moveTo>
                      <a:pt x="26" y="65"/>
                    </a:moveTo>
                    <a:lnTo>
                      <a:pt x="26" y="64"/>
                    </a:lnTo>
                    <a:lnTo>
                      <a:pt x="26" y="62"/>
                    </a:lnTo>
                    <a:lnTo>
                      <a:pt x="24" y="59"/>
                    </a:lnTo>
                    <a:lnTo>
                      <a:pt x="24" y="56"/>
                    </a:lnTo>
                    <a:lnTo>
                      <a:pt x="22" y="51"/>
                    </a:lnTo>
                    <a:lnTo>
                      <a:pt x="20" y="46"/>
                    </a:lnTo>
                    <a:lnTo>
                      <a:pt x="19" y="42"/>
                    </a:lnTo>
                    <a:lnTo>
                      <a:pt x="17" y="34"/>
                    </a:lnTo>
                    <a:lnTo>
                      <a:pt x="15" y="29"/>
                    </a:lnTo>
                    <a:lnTo>
                      <a:pt x="12" y="24"/>
                    </a:lnTo>
                    <a:lnTo>
                      <a:pt x="9" y="19"/>
                    </a:lnTo>
                    <a:lnTo>
                      <a:pt x="7" y="13"/>
                    </a:lnTo>
                    <a:lnTo>
                      <a:pt x="5" y="10"/>
                    </a:lnTo>
                    <a:lnTo>
                      <a:pt x="3" y="5"/>
                    </a:lnTo>
                    <a:lnTo>
                      <a:pt x="1" y="3"/>
                    </a:lnTo>
                    <a:lnTo>
                      <a:pt x="0" y="0"/>
                    </a:lnTo>
                    <a:lnTo>
                      <a:pt x="0" y="3"/>
                    </a:lnTo>
                    <a:lnTo>
                      <a:pt x="1" y="4"/>
                    </a:lnTo>
                    <a:lnTo>
                      <a:pt x="1" y="5"/>
                    </a:lnTo>
                    <a:lnTo>
                      <a:pt x="3" y="8"/>
                    </a:lnTo>
                    <a:lnTo>
                      <a:pt x="3" y="10"/>
                    </a:lnTo>
                    <a:lnTo>
                      <a:pt x="5" y="13"/>
                    </a:lnTo>
                    <a:lnTo>
                      <a:pt x="7" y="17"/>
                    </a:lnTo>
                    <a:lnTo>
                      <a:pt x="8" y="22"/>
                    </a:lnTo>
                    <a:lnTo>
                      <a:pt x="10" y="27"/>
                    </a:lnTo>
                    <a:lnTo>
                      <a:pt x="12" y="33"/>
                    </a:lnTo>
                    <a:lnTo>
                      <a:pt x="15" y="40"/>
                    </a:lnTo>
                    <a:lnTo>
                      <a:pt x="18" y="47"/>
                    </a:lnTo>
                    <a:lnTo>
                      <a:pt x="20" y="56"/>
                    </a:lnTo>
                    <a:lnTo>
                      <a:pt x="22" y="65"/>
                    </a:lnTo>
                    <a:lnTo>
                      <a:pt x="26" y="65"/>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6" name="Freeform 148"/>
              <p:cNvSpPr>
                <a:spLocks/>
              </p:cNvSpPr>
              <p:nvPr/>
            </p:nvSpPr>
            <p:spPr bwMode="auto">
              <a:xfrm>
                <a:off x="5196" y="2865"/>
                <a:ext cx="31" cy="85"/>
              </a:xfrm>
              <a:custGeom>
                <a:avLst/>
                <a:gdLst>
                  <a:gd name="T0" fmla="*/ 30 w 31"/>
                  <a:gd name="T1" fmla="*/ 84 h 85"/>
                  <a:gd name="T2" fmla="*/ 30 w 31"/>
                  <a:gd name="T3" fmla="*/ 83 h 85"/>
                  <a:gd name="T4" fmla="*/ 30 w 31"/>
                  <a:gd name="T5" fmla="*/ 80 h 85"/>
                  <a:gd name="T6" fmla="*/ 29 w 31"/>
                  <a:gd name="T7" fmla="*/ 77 h 85"/>
                  <a:gd name="T8" fmla="*/ 28 w 31"/>
                  <a:gd name="T9" fmla="*/ 72 h 85"/>
                  <a:gd name="T10" fmla="*/ 27 w 31"/>
                  <a:gd name="T11" fmla="*/ 66 h 85"/>
                  <a:gd name="T12" fmla="*/ 26 w 31"/>
                  <a:gd name="T13" fmla="*/ 60 h 85"/>
                  <a:gd name="T14" fmla="*/ 22 w 31"/>
                  <a:gd name="T15" fmla="*/ 53 h 85"/>
                  <a:gd name="T16" fmla="*/ 20 w 31"/>
                  <a:gd name="T17" fmla="*/ 45 h 85"/>
                  <a:gd name="T18" fmla="*/ 18 w 31"/>
                  <a:gd name="T19" fmla="*/ 38 h 85"/>
                  <a:gd name="T20" fmla="*/ 16 w 31"/>
                  <a:gd name="T21" fmla="*/ 30 h 85"/>
                  <a:gd name="T22" fmla="*/ 13 w 31"/>
                  <a:gd name="T23" fmla="*/ 22 h 85"/>
                  <a:gd name="T24" fmla="*/ 10 w 31"/>
                  <a:gd name="T25" fmla="*/ 17 h 85"/>
                  <a:gd name="T26" fmla="*/ 8 w 31"/>
                  <a:gd name="T27" fmla="*/ 11 h 85"/>
                  <a:gd name="T28" fmla="*/ 4 w 31"/>
                  <a:gd name="T29" fmla="*/ 5 h 85"/>
                  <a:gd name="T30" fmla="*/ 2 w 31"/>
                  <a:gd name="T31" fmla="*/ 3 h 85"/>
                  <a:gd name="T32" fmla="*/ 0 w 31"/>
                  <a:gd name="T33" fmla="*/ 0 h 85"/>
                  <a:gd name="T34" fmla="*/ 0 w 31"/>
                  <a:gd name="T35" fmla="*/ 1 h 85"/>
                  <a:gd name="T36" fmla="*/ 1 w 31"/>
                  <a:gd name="T37" fmla="*/ 3 h 85"/>
                  <a:gd name="T38" fmla="*/ 2 w 31"/>
                  <a:gd name="T39" fmla="*/ 5 h 85"/>
                  <a:gd name="T40" fmla="*/ 4 w 31"/>
                  <a:gd name="T41" fmla="*/ 8 h 85"/>
                  <a:gd name="T42" fmla="*/ 6 w 31"/>
                  <a:gd name="T43" fmla="*/ 12 h 85"/>
                  <a:gd name="T44" fmla="*/ 8 w 31"/>
                  <a:gd name="T45" fmla="*/ 16 h 85"/>
                  <a:gd name="T46" fmla="*/ 9 w 31"/>
                  <a:gd name="T47" fmla="*/ 20 h 85"/>
                  <a:gd name="T48" fmla="*/ 11 w 31"/>
                  <a:gd name="T49" fmla="*/ 25 h 85"/>
                  <a:gd name="T50" fmla="*/ 13 w 31"/>
                  <a:gd name="T51" fmla="*/ 33 h 85"/>
                  <a:gd name="T52" fmla="*/ 16 w 31"/>
                  <a:gd name="T53" fmla="*/ 39 h 85"/>
                  <a:gd name="T54" fmla="*/ 18 w 31"/>
                  <a:gd name="T55" fmla="*/ 47 h 85"/>
                  <a:gd name="T56" fmla="*/ 20 w 31"/>
                  <a:gd name="T57" fmla="*/ 55 h 85"/>
                  <a:gd name="T58" fmla="*/ 22 w 31"/>
                  <a:gd name="T59" fmla="*/ 64 h 85"/>
                  <a:gd name="T60" fmla="*/ 26 w 31"/>
                  <a:gd name="T61" fmla="*/ 74 h 85"/>
                  <a:gd name="T62" fmla="*/ 27 w 31"/>
                  <a:gd name="T63" fmla="*/ 84 h 85"/>
                  <a:gd name="T64" fmla="*/ 30 w 31"/>
                  <a:gd name="T65" fmla="*/ 8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85">
                    <a:moveTo>
                      <a:pt x="30" y="84"/>
                    </a:moveTo>
                    <a:lnTo>
                      <a:pt x="30" y="83"/>
                    </a:lnTo>
                    <a:lnTo>
                      <a:pt x="30" y="80"/>
                    </a:lnTo>
                    <a:lnTo>
                      <a:pt x="29" y="77"/>
                    </a:lnTo>
                    <a:lnTo>
                      <a:pt x="28" y="72"/>
                    </a:lnTo>
                    <a:lnTo>
                      <a:pt x="27" y="66"/>
                    </a:lnTo>
                    <a:lnTo>
                      <a:pt x="26" y="60"/>
                    </a:lnTo>
                    <a:lnTo>
                      <a:pt x="22" y="53"/>
                    </a:lnTo>
                    <a:lnTo>
                      <a:pt x="20" y="45"/>
                    </a:lnTo>
                    <a:lnTo>
                      <a:pt x="18" y="38"/>
                    </a:lnTo>
                    <a:lnTo>
                      <a:pt x="16" y="30"/>
                    </a:lnTo>
                    <a:lnTo>
                      <a:pt x="13" y="22"/>
                    </a:lnTo>
                    <a:lnTo>
                      <a:pt x="10" y="17"/>
                    </a:lnTo>
                    <a:lnTo>
                      <a:pt x="8" y="11"/>
                    </a:lnTo>
                    <a:lnTo>
                      <a:pt x="4" y="5"/>
                    </a:lnTo>
                    <a:lnTo>
                      <a:pt x="2" y="3"/>
                    </a:lnTo>
                    <a:lnTo>
                      <a:pt x="0" y="0"/>
                    </a:lnTo>
                    <a:lnTo>
                      <a:pt x="0" y="1"/>
                    </a:lnTo>
                    <a:lnTo>
                      <a:pt x="1" y="3"/>
                    </a:lnTo>
                    <a:lnTo>
                      <a:pt x="2" y="5"/>
                    </a:lnTo>
                    <a:lnTo>
                      <a:pt x="4" y="8"/>
                    </a:lnTo>
                    <a:lnTo>
                      <a:pt x="6" y="12"/>
                    </a:lnTo>
                    <a:lnTo>
                      <a:pt x="8" y="16"/>
                    </a:lnTo>
                    <a:lnTo>
                      <a:pt x="9" y="20"/>
                    </a:lnTo>
                    <a:lnTo>
                      <a:pt x="11" y="25"/>
                    </a:lnTo>
                    <a:lnTo>
                      <a:pt x="13" y="33"/>
                    </a:lnTo>
                    <a:lnTo>
                      <a:pt x="16" y="39"/>
                    </a:lnTo>
                    <a:lnTo>
                      <a:pt x="18" y="47"/>
                    </a:lnTo>
                    <a:lnTo>
                      <a:pt x="20" y="55"/>
                    </a:lnTo>
                    <a:lnTo>
                      <a:pt x="22" y="64"/>
                    </a:lnTo>
                    <a:lnTo>
                      <a:pt x="26" y="74"/>
                    </a:lnTo>
                    <a:lnTo>
                      <a:pt x="27" y="84"/>
                    </a:lnTo>
                    <a:lnTo>
                      <a:pt x="30" y="84"/>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7" name="Freeform 149"/>
              <p:cNvSpPr>
                <a:spLocks/>
              </p:cNvSpPr>
              <p:nvPr/>
            </p:nvSpPr>
            <p:spPr bwMode="auto">
              <a:xfrm>
                <a:off x="5128" y="2846"/>
                <a:ext cx="39" cy="103"/>
              </a:xfrm>
              <a:custGeom>
                <a:avLst/>
                <a:gdLst>
                  <a:gd name="T0" fmla="*/ 38 w 39"/>
                  <a:gd name="T1" fmla="*/ 102 h 103"/>
                  <a:gd name="T2" fmla="*/ 38 w 39"/>
                  <a:gd name="T3" fmla="*/ 99 h 103"/>
                  <a:gd name="T4" fmla="*/ 37 w 39"/>
                  <a:gd name="T5" fmla="*/ 98 h 103"/>
                  <a:gd name="T6" fmla="*/ 37 w 39"/>
                  <a:gd name="T7" fmla="*/ 94 h 103"/>
                  <a:gd name="T8" fmla="*/ 34 w 39"/>
                  <a:gd name="T9" fmla="*/ 89 h 103"/>
                  <a:gd name="T10" fmla="*/ 33 w 39"/>
                  <a:gd name="T11" fmla="*/ 82 h 103"/>
                  <a:gd name="T12" fmla="*/ 32 w 39"/>
                  <a:gd name="T13" fmla="*/ 74 h 103"/>
                  <a:gd name="T14" fmla="*/ 30 w 39"/>
                  <a:gd name="T15" fmla="*/ 66 h 103"/>
                  <a:gd name="T16" fmla="*/ 27 w 39"/>
                  <a:gd name="T17" fmla="*/ 59 h 103"/>
                  <a:gd name="T18" fmla="*/ 25 w 39"/>
                  <a:gd name="T19" fmla="*/ 51 h 103"/>
                  <a:gd name="T20" fmla="*/ 23 w 39"/>
                  <a:gd name="T21" fmla="*/ 40 h 103"/>
                  <a:gd name="T22" fmla="*/ 19 w 39"/>
                  <a:gd name="T23" fmla="*/ 34 h 103"/>
                  <a:gd name="T24" fmla="*/ 17 w 39"/>
                  <a:gd name="T25" fmla="*/ 26 h 103"/>
                  <a:gd name="T26" fmla="*/ 13 w 39"/>
                  <a:gd name="T27" fmla="*/ 17 h 103"/>
                  <a:gd name="T28" fmla="*/ 8 w 39"/>
                  <a:gd name="T29" fmla="*/ 11 h 103"/>
                  <a:gd name="T30" fmla="*/ 5 w 39"/>
                  <a:gd name="T31" fmla="*/ 5 h 103"/>
                  <a:gd name="T32" fmla="*/ 0 w 39"/>
                  <a:gd name="T33" fmla="*/ 0 h 103"/>
                  <a:gd name="T34" fmla="*/ 1 w 39"/>
                  <a:gd name="T35" fmla="*/ 0 h 103"/>
                  <a:gd name="T36" fmla="*/ 1 w 39"/>
                  <a:gd name="T37" fmla="*/ 3 h 103"/>
                  <a:gd name="T38" fmla="*/ 2 w 39"/>
                  <a:gd name="T39" fmla="*/ 3 h 103"/>
                  <a:gd name="T40" fmla="*/ 4 w 39"/>
                  <a:gd name="T41" fmla="*/ 5 h 103"/>
                  <a:gd name="T42" fmla="*/ 6 w 39"/>
                  <a:gd name="T43" fmla="*/ 9 h 103"/>
                  <a:gd name="T44" fmla="*/ 8 w 39"/>
                  <a:gd name="T45" fmla="*/ 13 h 103"/>
                  <a:gd name="T46" fmla="*/ 11 w 39"/>
                  <a:gd name="T47" fmla="*/ 17 h 103"/>
                  <a:gd name="T48" fmla="*/ 13 w 39"/>
                  <a:gd name="T49" fmla="*/ 23 h 103"/>
                  <a:gd name="T50" fmla="*/ 15 w 39"/>
                  <a:gd name="T51" fmla="*/ 30 h 103"/>
                  <a:gd name="T52" fmla="*/ 18 w 39"/>
                  <a:gd name="T53" fmla="*/ 36 h 103"/>
                  <a:gd name="T54" fmla="*/ 20 w 39"/>
                  <a:gd name="T55" fmla="*/ 46 h 103"/>
                  <a:gd name="T56" fmla="*/ 24 w 39"/>
                  <a:gd name="T57" fmla="*/ 54 h 103"/>
                  <a:gd name="T58" fmla="*/ 26 w 39"/>
                  <a:gd name="T59" fmla="*/ 64 h 103"/>
                  <a:gd name="T60" fmla="*/ 29 w 39"/>
                  <a:gd name="T61" fmla="*/ 75 h 103"/>
                  <a:gd name="T62" fmla="*/ 31 w 39"/>
                  <a:gd name="T63" fmla="*/ 89 h 103"/>
                  <a:gd name="T64" fmla="*/ 33 w 39"/>
                  <a:gd name="T65" fmla="*/ 102 h 103"/>
                  <a:gd name="T66" fmla="*/ 38 w 39"/>
                  <a:gd name="T67" fmla="*/ 10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103">
                    <a:moveTo>
                      <a:pt x="38" y="102"/>
                    </a:moveTo>
                    <a:lnTo>
                      <a:pt x="38" y="99"/>
                    </a:lnTo>
                    <a:lnTo>
                      <a:pt x="37" y="98"/>
                    </a:lnTo>
                    <a:lnTo>
                      <a:pt x="37" y="94"/>
                    </a:lnTo>
                    <a:lnTo>
                      <a:pt x="34" y="89"/>
                    </a:lnTo>
                    <a:lnTo>
                      <a:pt x="33" y="82"/>
                    </a:lnTo>
                    <a:lnTo>
                      <a:pt x="32" y="74"/>
                    </a:lnTo>
                    <a:lnTo>
                      <a:pt x="30" y="66"/>
                    </a:lnTo>
                    <a:lnTo>
                      <a:pt x="27" y="59"/>
                    </a:lnTo>
                    <a:lnTo>
                      <a:pt x="25" y="51"/>
                    </a:lnTo>
                    <a:lnTo>
                      <a:pt x="23" y="40"/>
                    </a:lnTo>
                    <a:lnTo>
                      <a:pt x="19" y="34"/>
                    </a:lnTo>
                    <a:lnTo>
                      <a:pt x="17" y="26"/>
                    </a:lnTo>
                    <a:lnTo>
                      <a:pt x="13" y="17"/>
                    </a:lnTo>
                    <a:lnTo>
                      <a:pt x="8" y="11"/>
                    </a:lnTo>
                    <a:lnTo>
                      <a:pt x="5" y="5"/>
                    </a:lnTo>
                    <a:lnTo>
                      <a:pt x="0" y="0"/>
                    </a:lnTo>
                    <a:lnTo>
                      <a:pt x="1" y="0"/>
                    </a:lnTo>
                    <a:lnTo>
                      <a:pt x="1" y="3"/>
                    </a:lnTo>
                    <a:lnTo>
                      <a:pt x="2" y="3"/>
                    </a:lnTo>
                    <a:lnTo>
                      <a:pt x="4" y="5"/>
                    </a:lnTo>
                    <a:lnTo>
                      <a:pt x="6" y="9"/>
                    </a:lnTo>
                    <a:lnTo>
                      <a:pt x="8" y="13"/>
                    </a:lnTo>
                    <a:lnTo>
                      <a:pt x="11" y="17"/>
                    </a:lnTo>
                    <a:lnTo>
                      <a:pt x="13" y="23"/>
                    </a:lnTo>
                    <a:lnTo>
                      <a:pt x="15" y="30"/>
                    </a:lnTo>
                    <a:lnTo>
                      <a:pt x="18" y="36"/>
                    </a:lnTo>
                    <a:lnTo>
                      <a:pt x="20" y="46"/>
                    </a:lnTo>
                    <a:lnTo>
                      <a:pt x="24" y="54"/>
                    </a:lnTo>
                    <a:lnTo>
                      <a:pt x="26" y="64"/>
                    </a:lnTo>
                    <a:lnTo>
                      <a:pt x="29" y="75"/>
                    </a:lnTo>
                    <a:lnTo>
                      <a:pt x="31" y="89"/>
                    </a:lnTo>
                    <a:lnTo>
                      <a:pt x="33" y="102"/>
                    </a:lnTo>
                    <a:lnTo>
                      <a:pt x="38" y="102"/>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8" name="Freeform 150"/>
              <p:cNvSpPr>
                <a:spLocks/>
              </p:cNvSpPr>
              <p:nvPr/>
            </p:nvSpPr>
            <p:spPr bwMode="auto">
              <a:xfrm>
                <a:off x="5097" y="2853"/>
                <a:ext cx="45" cy="97"/>
              </a:xfrm>
              <a:custGeom>
                <a:avLst/>
                <a:gdLst>
                  <a:gd name="T0" fmla="*/ 44 w 45"/>
                  <a:gd name="T1" fmla="*/ 95 h 97"/>
                  <a:gd name="T2" fmla="*/ 43 w 45"/>
                  <a:gd name="T3" fmla="*/ 92 h 97"/>
                  <a:gd name="T4" fmla="*/ 42 w 45"/>
                  <a:gd name="T5" fmla="*/ 88 h 97"/>
                  <a:gd name="T6" fmla="*/ 40 w 45"/>
                  <a:gd name="T7" fmla="*/ 81 h 97"/>
                  <a:gd name="T8" fmla="*/ 38 w 45"/>
                  <a:gd name="T9" fmla="*/ 77 h 97"/>
                  <a:gd name="T10" fmla="*/ 37 w 45"/>
                  <a:gd name="T11" fmla="*/ 69 h 97"/>
                  <a:gd name="T12" fmla="*/ 34 w 45"/>
                  <a:gd name="T13" fmla="*/ 61 h 97"/>
                  <a:gd name="T14" fmla="*/ 31 w 45"/>
                  <a:gd name="T15" fmla="*/ 53 h 97"/>
                  <a:gd name="T16" fmla="*/ 27 w 45"/>
                  <a:gd name="T17" fmla="*/ 45 h 97"/>
                  <a:gd name="T18" fmla="*/ 23 w 45"/>
                  <a:gd name="T19" fmla="*/ 39 h 97"/>
                  <a:gd name="T20" fmla="*/ 21 w 45"/>
                  <a:gd name="T21" fmla="*/ 29 h 97"/>
                  <a:gd name="T22" fmla="*/ 17 w 45"/>
                  <a:gd name="T23" fmla="*/ 23 h 97"/>
                  <a:gd name="T24" fmla="*/ 12 w 45"/>
                  <a:gd name="T25" fmla="*/ 16 h 97"/>
                  <a:gd name="T26" fmla="*/ 9 w 45"/>
                  <a:gd name="T27" fmla="*/ 9 h 97"/>
                  <a:gd name="T28" fmla="*/ 4 w 45"/>
                  <a:gd name="T29" fmla="*/ 4 h 97"/>
                  <a:gd name="T30" fmla="*/ 0 w 45"/>
                  <a:gd name="T31" fmla="*/ 0 h 97"/>
                  <a:gd name="T32" fmla="*/ 1 w 45"/>
                  <a:gd name="T33" fmla="*/ 1 h 97"/>
                  <a:gd name="T34" fmla="*/ 2 w 45"/>
                  <a:gd name="T35" fmla="*/ 3 h 97"/>
                  <a:gd name="T36" fmla="*/ 4 w 45"/>
                  <a:gd name="T37" fmla="*/ 5 h 97"/>
                  <a:gd name="T38" fmla="*/ 6 w 45"/>
                  <a:gd name="T39" fmla="*/ 7 h 97"/>
                  <a:gd name="T40" fmla="*/ 7 w 45"/>
                  <a:gd name="T41" fmla="*/ 11 h 97"/>
                  <a:gd name="T42" fmla="*/ 10 w 45"/>
                  <a:gd name="T43" fmla="*/ 15 h 97"/>
                  <a:gd name="T44" fmla="*/ 13 w 45"/>
                  <a:gd name="T45" fmla="*/ 20 h 97"/>
                  <a:gd name="T46" fmla="*/ 16 w 45"/>
                  <a:gd name="T47" fmla="*/ 27 h 97"/>
                  <a:gd name="T48" fmla="*/ 18 w 45"/>
                  <a:gd name="T49" fmla="*/ 33 h 97"/>
                  <a:gd name="T50" fmla="*/ 23 w 45"/>
                  <a:gd name="T51" fmla="*/ 41 h 97"/>
                  <a:gd name="T52" fmla="*/ 24 w 45"/>
                  <a:gd name="T53" fmla="*/ 49 h 97"/>
                  <a:gd name="T54" fmla="*/ 29 w 45"/>
                  <a:gd name="T55" fmla="*/ 59 h 97"/>
                  <a:gd name="T56" fmla="*/ 33 w 45"/>
                  <a:gd name="T57" fmla="*/ 71 h 97"/>
                  <a:gd name="T58" fmla="*/ 37 w 45"/>
                  <a:gd name="T59" fmla="*/ 81 h 97"/>
                  <a:gd name="T60" fmla="*/ 39 w 45"/>
                  <a:gd name="T61" fmla="*/ 96 h 97"/>
                  <a:gd name="T62" fmla="*/ 44 w 45"/>
                  <a:gd name="T63" fmla="*/ 9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7">
                    <a:moveTo>
                      <a:pt x="44" y="95"/>
                    </a:moveTo>
                    <a:lnTo>
                      <a:pt x="43" y="92"/>
                    </a:lnTo>
                    <a:lnTo>
                      <a:pt x="42" y="88"/>
                    </a:lnTo>
                    <a:lnTo>
                      <a:pt x="40" y="81"/>
                    </a:lnTo>
                    <a:lnTo>
                      <a:pt x="38" y="77"/>
                    </a:lnTo>
                    <a:lnTo>
                      <a:pt x="37" y="69"/>
                    </a:lnTo>
                    <a:lnTo>
                      <a:pt x="34" y="61"/>
                    </a:lnTo>
                    <a:lnTo>
                      <a:pt x="31" y="53"/>
                    </a:lnTo>
                    <a:lnTo>
                      <a:pt x="27" y="45"/>
                    </a:lnTo>
                    <a:lnTo>
                      <a:pt x="23" y="39"/>
                    </a:lnTo>
                    <a:lnTo>
                      <a:pt x="21" y="29"/>
                    </a:lnTo>
                    <a:lnTo>
                      <a:pt x="17" y="23"/>
                    </a:lnTo>
                    <a:lnTo>
                      <a:pt x="12" y="16"/>
                    </a:lnTo>
                    <a:lnTo>
                      <a:pt x="9" y="9"/>
                    </a:lnTo>
                    <a:lnTo>
                      <a:pt x="4" y="4"/>
                    </a:lnTo>
                    <a:lnTo>
                      <a:pt x="0" y="0"/>
                    </a:lnTo>
                    <a:lnTo>
                      <a:pt x="1" y="1"/>
                    </a:lnTo>
                    <a:lnTo>
                      <a:pt x="2" y="3"/>
                    </a:lnTo>
                    <a:lnTo>
                      <a:pt x="4" y="5"/>
                    </a:lnTo>
                    <a:lnTo>
                      <a:pt x="6" y="7"/>
                    </a:lnTo>
                    <a:lnTo>
                      <a:pt x="7" y="11"/>
                    </a:lnTo>
                    <a:lnTo>
                      <a:pt x="10" y="15"/>
                    </a:lnTo>
                    <a:lnTo>
                      <a:pt x="13" y="20"/>
                    </a:lnTo>
                    <a:lnTo>
                      <a:pt x="16" y="27"/>
                    </a:lnTo>
                    <a:lnTo>
                      <a:pt x="18" y="33"/>
                    </a:lnTo>
                    <a:lnTo>
                      <a:pt x="23" y="41"/>
                    </a:lnTo>
                    <a:lnTo>
                      <a:pt x="24" y="49"/>
                    </a:lnTo>
                    <a:lnTo>
                      <a:pt x="29" y="59"/>
                    </a:lnTo>
                    <a:lnTo>
                      <a:pt x="33" y="71"/>
                    </a:lnTo>
                    <a:lnTo>
                      <a:pt x="37" y="81"/>
                    </a:lnTo>
                    <a:lnTo>
                      <a:pt x="39" y="96"/>
                    </a:lnTo>
                    <a:lnTo>
                      <a:pt x="44" y="95"/>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39" name="Freeform 151"/>
              <p:cNvSpPr>
                <a:spLocks/>
              </p:cNvSpPr>
              <p:nvPr/>
            </p:nvSpPr>
            <p:spPr bwMode="auto">
              <a:xfrm>
                <a:off x="5071" y="2863"/>
                <a:ext cx="45" cy="90"/>
              </a:xfrm>
              <a:custGeom>
                <a:avLst/>
                <a:gdLst>
                  <a:gd name="T0" fmla="*/ 44 w 45"/>
                  <a:gd name="T1" fmla="*/ 88 h 90"/>
                  <a:gd name="T2" fmla="*/ 44 w 45"/>
                  <a:gd name="T3" fmla="*/ 86 h 90"/>
                  <a:gd name="T4" fmla="*/ 43 w 45"/>
                  <a:gd name="T5" fmla="*/ 85 h 90"/>
                  <a:gd name="T6" fmla="*/ 42 w 45"/>
                  <a:gd name="T7" fmla="*/ 81 h 90"/>
                  <a:gd name="T8" fmla="*/ 39 w 45"/>
                  <a:gd name="T9" fmla="*/ 77 h 90"/>
                  <a:gd name="T10" fmla="*/ 38 w 45"/>
                  <a:gd name="T11" fmla="*/ 72 h 90"/>
                  <a:gd name="T12" fmla="*/ 35 w 45"/>
                  <a:gd name="T13" fmla="*/ 65 h 90"/>
                  <a:gd name="T14" fmla="*/ 33 w 45"/>
                  <a:gd name="T15" fmla="*/ 58 h 90"/>
                  <a:gd name="T16" fmla="*/ 31 w 45"/>
                  <a:gd name="T17" fmla="*/ 52 h 90"/>
                  <a:gd name="T18" fmla="*/ 27 w 45"/>
                  <a:gd name="T19" fmla="*/ 44 h 90"/>
                  <a:gd name="T20" fmla="*/ 23 w 45"/>
                  <a:gd name="T21" fmla="*/ 36 h 90"/>
                  <a:gd name="T22" fmla="*/ 20 w 45"/>
                  <a:gd name="T23" fmla="*/ 29 h 90"/>
                  <a:gd name="T24" fmla="*/ 17 w 45"/>
                  <a:gd name="T25" fmla="*/ 21 h 90"/>
                  <a:gd name="T26" fmla="*/ 12 w 45"/>
                  <a:gd name="T27" fmla="*/ 16 h 90"/>
                  <a:gd name="T28" fmla="*/ 9 w 45"/>
                  <a:gd name="T29" fmla="*/ 11 h 90"/>
                  <a:gd name="T30" fmla="*/ 4 w 45"/>
                  <a:gd name="T31" fmla="*/ 4 h 90"/>
                  <a:gd name="T32" fmla="*/ 0 w 45"/>
                  <a:gd name="T33" fmla="*/ 0 h 90"/>
                  <a:gd name="T34" fmla="*/ 0 w 45"/>
                  <a:gd name="T35" fmla="*/ 1 h 90"/>
                  <a:gd name="T36" fmla="*/ 1 w 45"/>
                  <a:gd name="T37" fmla="*/ 1 h 90"/>
                  <a:gd name="T38" fmla="*/ 1 w 45"/>
                  <a:gd name="T39" fmla="*/ 3 h 90"/>
                  <a:gd name="T40" fmla="*/ 2 w 45"/>
                  <a:gd name="T41" fmla="*/ 4 h 90"/>
                  <a:gd name="T42" fmla="*/ 5 w 45"/>
                  <a:gd name="T43" fmla="*/ 7 h 90"/>
                  <a:gd name="T44" fmla="*/ 6 w 45"/>
                  <a:gd name="T45" fmla="*/ 11 h 90"/>
                  <a:gd name="T46" fmla="*/ 9 w 45"/>
                  <a:gd name="T47" fmla="*/ 13 h 90"/>
                  <a:gd name="T48" fmla="*/ 11 w 45"/>
                  <a:gd name="T49" fmla="*/ 19 h 90"/>
                  <a:gd name="T50" fmla="*/ 13 w 45"/>
                  <a:gd name="T51" fmla="*/ 24 h 90"/>
                  <a:gd name="T52" fmla="*/ 17 w 45"/>
                  <a:gd name="T53" fmla="*/ 31 h 90"/>
                  <a:gd name="T54" fmla="*/ 20 w 45"/>
                  <a:gd name="T55" fmla="*/ 37 h 90"/>
                  <a:gd name="T56" fmla="*/ 23 w 45"/>
                  <a:gd name="T57" fmla="*/ 46 h 90"/>
                  <a:gd name="T58" fmla="*/ 27 w 45"/>
                  <a:gd name="T59" fmla="*/ 56 h 90"/>
                  <a:gd name="T60" fmla="*/ 31 w 45"/>
                  <a:gd name="T61" fmla="*/ 65 h 90"/>
                  <a:gd name="T62" fmla="*/ 35 w 45"/>
                  <a:gd name="T63" fmla="*/ 77 h 90"/>
                  <a:gd name="T64" fmla="*/ 39 w 45"/>
                  <a:gd name="T65" fmla="*/ 89 h 90"/>
                  <a:gd name="T66" fmla="*/ 44 w 45"/>
                  <a:gd name="T67" fmla="*/ 8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90">
                    <a:moveTo>
                      <a:pt x="44" y="88"/>
                    </a:moveTo>
                    <a:lnTo>
                      <a:pt x="44" y="86"/>
                    </a:lnTo>
                    <a:lnTo>
                      <a:pt x="43" y="85"/>
                    </a:lnTo>
                    <a:lnTo>
                      <a:pt x="42" y="81"/>
                    </a:lnTo>
                    <a:lnTo>
                      <a:pt x="39" y="77"/>
                    </a:lnTo>
                    <a:lnTo>
                      <a:pt x="38" y="72"/>
                    </a:lnTo>
                    <a:lnTo>
                      <a:pt x="35" y="65"/>
                    </a:lnTo>
                    <a:lnTo>
                      <a:pt x="33" y="58"/>
                    </a:lnTo>
                    <a:lnTo>
                      <a:pt x="31" y="52"/>
                    </a:lnTo>
                    <a:lnTo>
                      <a:pt x="27" y="44"/>
                    </a:lnTo>
                    <a:lnTo>
                      <a:pt x="23" y="36"/>
                    </a:lnTo>
                    <a:lnTo>
                      <a:pt x="20" y="29"/>
                    </a:lnTo>
                    <a:lnTo>
                      <a:pt x="17" y="21"/>
                    </a:lnTo>
                    <a:lnTo>
                      <a:pt x="12" y="16"/>
                    </a:lnTo>
                    <a:lnTo>
                      <a:pt x="9" y="11"/>
                    </a:lnTo>
                    <a:lnTo>
                      <a:pt x="4" y="4"/>
                    </a:lnTo>
                    <a:lnTo>
                      <a:pt x="0" y="0"/>
                    </a:lnTo>
                    <a:lnTo>
                      <a:pt x="0" y="1"/>
                    </a:lnTo>
                    <a:lnTo>
                      <a:pt x="1" y="1"/>
                    </a:lnTo>
                    <a:lnTo>
                      <a:pt x="1" y="3"/>
                    </a:lnTo>
                    <a:lnTo>
                      <a:pt x="2" y="4"/>
                    </a:lnTo>
                    <a:lnTo>
                      <a:pt x="5" y="7"/>
                    </a:lnTo>
                    <a:lnTo>
                      <a:pt x="6" y="11"/>
                    </a:lnTo>
                    <a:lnTo>
                      <a:pt x="9" y="13"/>
                    </a:lnTo>
                    <a:lnTo>
                      <a:pt x="11" y="19"/>
                    </a:lnTo>
                    <a:lnTo>
                      <a:pt x="13" y="24"/>
                    </a:lnTo>
                    <a:lnTo>
                      <a:pt x="17" y="31"/>
                    </a:lnTo>
                    <a:lnTo>
                      <a:pt x="20" y="37"/>
                    </a:lnTo>
                    <a:lnTo>
                      <a:pt x="23" y="46"/>
                    </a:lnTo>
                    <a:lnTo>
                      <a:pt x="27" y="56"/>
                    </a:lnTo>
                    <a:lnTo>
                      <a:pt x="31" y="65"/>
                    </a:lnTo>
                    <a:lnTo>
                      <a:pt x="35" y="77"/>
                    </a:lnTo>
                    <a:lnTo>
                      <a:pt x="39" y="89"/>
                    </a:lnTo>
                    <a:lnTo>
                      <a:pt x="44" y="88"/>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0" name="Freeform 152"/>
              <p:cNvSpPr>
                <a:spLocks/>
              </p:cNvSpPr>
              <p:nvPr/>
            </p:nvSpPr>
            <p:spPr bwMode="auto">
              <a:xfrm>
                <a:off x="5048" y="2881"/>
                <a:ext cx="40" cy="75"/>
              </a:xfrm>
              <a:custGeom>
                <a:avLst/>
                <a:gdLst>
                  <a:gd name="T0" fmla="*/ 39 w 40"/>
                  <a:gd name="T1" fmla="*/ 71 h 75"/>
                  <a:gd name="T2" fmla="*/ 38 w 40"/>
                  <a:gd name="T3" fmla="*/ 70 h 75"/>
                  <a:gd name="T4" fmla="*/ 37 w 40"/>
                  <a:gd name="T5" fmla="*/ 66 h 75"/>
                  <a:gd name="T6" fmla="*/ 36 w 40"/>
                  <a:gd name="T7" fmla="*/ 62 h 75"/>
                  <a:gd name="T8" fmla="*/ 34 w 40"/>
                  <a:gd name="T9" fmla="*/ 58 h 75"/>
                  <a:gd name="T10" fmla="*/ 31 w 40"/>
                  <a:gd name="T11" fmla="*/ 52 h 75"/>
                  <a:gd name="T12" fmla="*/ 30 w 40"/>
                  <a:gd name="T13" fmla="*/ 48 h 75"/>
                  <a:gd name="T14" fmla="*/ 26 w 40"/>
                  <a:gd name="T15" fmla="*/ 42 h 75"/>
                  <a:gd name="T16" fmla="*/ 24 w 40"/>
                  <a:gd name="T17" fmla="*/ 35 h 75"/>
                  <a:gd name="T18" fmla="*/ 21 w 40"/>
                  <a:gd name="T19" fmla="*/ 29 h 75"/>
                  <a:gd name="T20" fmla="*/ 18 w 40"/>
                  <a:gd name="T21" fmla="*/ 23 h 75"/>
                  <a:gd name="T22" fmla="*/ 15 w 40"/>
                  <a:gd name="T23" fmla="*/ 18 h 75"/>
                  <a:gd name="T24" fmla="*/ 10 w 40"/>
                  <a:gd name="T25" fmla="*/ 12 h 75"/>
                  <a:gd name="T26" fmla="*/ 8 w 40"/>
                  <a:gd name="T27" fmla="*/ 8 h 75"/>
                  <a:gd name="T28" fmla="*/ 3 w 40"/>
                  <a:gd name="T29" fmla="*/ 4 h 75"/>
                  <a:gd name="T30" fmla="*/ 0 w 40"/>
                  <a:gd name="T31" fmla="*/ 0 h 75"/>
                  <a:gd name="T32" fmla="*/ 0 w 40"/>
                  <a:gd name="T33" fmla="*/ 1 h 75"/>
                  <a:gd name="T34" fmla="*/ 1 w 40"/>
                  <a:gd name="T35" fmla="*/ 1 h 75"/>
                  <a:gd name="T36" fmla="*/ 2 w 40"/>
                  <a:gd name="T37" fmla="*/ 3 h 75"/>
                  <a:gd name="T38" fmla="*/ 3 w 40"/>
                  <a:gd name="T39" fmla="*/ 4 h 75"/>
                  <a:gd name="T40" fmla="*/ 5 w 40"/>
                  <a:gd name="T41" fmla="*/ 8 h 75"/>
                  <a:gd name="T42" fmla="*/ 7 w 40"/>
                  <a:gd name="T43" fmla="*/ 10 h 75"/>
                  <a:gd name="T44" fmla="*/ 9 w 40"/>
                  <a:gd name="T45" fmla="*/ 13 h 75"/>
                  <a:gd name="T46" fmla="*/ 11 w 40"/>
                  <a:gd name="T47" fmla="*/ 18 h 75"/>
                  <a:gd name="T48" fmla="*/ 15 w 40"/>
                  <a:gd name="T49" fmla="*/ 23 h 75"/>
                  <a:gd name="T50" fmla="*/ 17 w 40"/>
                  <a:gd name="T51" fmla="*/ 29 h 75"/>
                  <a:gd name="T52" fmla="*/ 21 w 40"/>
                  <a:gd name="T53" fmla="*/ 35 h 75"/>
                  <a:gd name="T54" fmla="*/ 24 w 40"/>
                  <a:gd name="T55" fmla="*/ 44 h 75"/>
                  <a:gd name="T56" fmla="*/ 28 w 40"/>
                  <a:gd name="T57" fmla="*/ 53 h 75"/>
                  <a:gd name="T58" fmla="*/ 31 w 40"/>
                  <a:gd name="T59" fmla="*/ 62 h 75"/>
                  <a:gd name="T60" fmla="*/ 36 w 40"/>
                  <a:gd name="T61" fmla="*/ 74 h 75"/>
                  <a:gd name="T62" fmla="*/ 39 w 40"/>
                  <a:gd name="T63"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75">
                    <a:moveTo>
                      <a:pt x="39" y="71"/>
                    </a:moveTo>
                    <a:lnTo>
                      <a:pt x="38" y="70"/>
                    </a:lnTo>
                    <a:lnTo>
                      <a:pt x="37" y="66"/>
                    </a:lnTo>
                    <a:lnTo>
                      <a:pt x="36" y="62"/>
                    </a:lnTo>
                    <a:lnTo>
                      <a:pt x="34" y="58"/>
                    </a:lnTo>
                    <a:lnTo>
                      <a:pt x="31" y="52"/>
                    </a:lnTo>
                    <a:lnTo>
                      <a:pt x="30" y="48"/>
                    </a:lnTo>
                    <a:lnTo>
                      <a:pt x="26" y="42"/>
                    </a:lnTo>
                    <a:lnTo>
                      <a:pt x="24" y="35"/>
                    </a:lnTo>
                    <a:lnTo>
                      <a:pt x="21" y="29"/>
                    </a:lnTo>
                    <a:lnTo>
                      <a:pt x="18" y="23"/>
                    </a:lnTo>
                    <a:lnTo>
                      <a:pt x="15" y="18"/>
                    </a:lnTo>
                    <a:lnTo>
                      <a:pt x="10" y="12"/>
                    </a:lnTo>
                    <a:lnTo>
                      <a:pt x="8" y="8"/>
                    </a:lnTo>
                    <a:lnTo>
                      <a:pt x="3" y="4"/>
                    </a:lnTo>
                    <a:lnTo>
                      <a:pt x="0" y="0"/>
                    </a:lnTo>
                    <a:lnTo>
                      <a:pt x="0" y="1"/>
                    </a:lnTo>
                    <a:lnTo>
                      <a:pt x="1" y="1"/>
                    </a:lnTo>
                    <a:lnTo>
                      <a:pt x="2" y="3"/>
                    </a:lnTo>
                    <a:lnTo>
                      <a:pt x="3" y="4"/>
                    </a:lnTo>
                    <a:lnTo>
                      <a:pt x="5" y="8"/>
                    </a:lnTo>
                    <a:lnTo>
                      <a:pt x="7" y="10"/>
                    </a:lnTo>
                    <a:lnTo>
                      <a:pt x="9" y="13"/>
                    </a:lnTo>
                    <a:lnTo>
                      <a:pt x="11" y="18"/>
                    </a:lnTo>
                    <a:lnTo>
                      <a:pt x="15" y="23"/>
                    </a:lnTo>
                    <a:lnTo>
                      <a:pt x="17" y="29"/>
                    </a:lnTo>
                    <a:lnTo>
                      <a:pt x="21" y="35"/>
                    </a:lnTo>
                    <a:lnTo>
                      <a:pt x="24" y="44"/>
                    </a:lnTo>
                    <a:lnTo>
                      <a:pt x="28" y="53"/>
                    </a:lnTo>
                    <a:lnTo>
                      <a:pt x="31" y="62"/>
                    </a:lnTo>
                    <a:lnTo>
                      <a:pt x="36" y="74"/>
                    </a:lnTo>
                    <a:lnTo>
                      <a:pt x="39" y="71"/>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1" name="Freeform 153"/>
              <p:cNvSpPr>
                <a:spLocks/>
              </p:cNvSpPr>
              <p:nvPr/>
            </p:nvSpPr>
            <p:spPr bwMode="auto">
              <a:xfrm>
                <a:off x="5019" y="2892"/>
                <a:ext cx="46" cy="72"/>
              </a:xfrm>
              <a:custGeom>
                <a:avLst/>
                <a:gdLst>
                  <a:gd name="T0" fmla="*/ 45 w 46"/>
                  <a:gd name="T1" fmla="*/ 68 h 72"/>
                  <a:gd name="T2" fmla="*/ 45 w 46"/>
                  <a:gd name="T3" fmla="*/ 67 h 72"/>
                  <a:gd name="T4" fmla="*/ 45 w 46"/>
                  <a:gd name="T5" fmla="*/ 66 h 72"/>
                  <a:gd name="T6" fmla="*/ 43 w 46"/>
                  <a:gd name="T7" fmla="*/ 63 h 72"/>
                  <a:gd name="T8" fmla="*/ 41 w 46"/>
                  <a:gd name="T9" fmla="*/ 59 h 72"/>
                  <a:gd name="T10" fmla="*/ 40 w 46"/>
                  <a:gd name="T11" fmla="*/ 56 h 72"/>
                  <a:gd name="T12" fmla="*/ 38 w 46"/>
                  <a:gd name="T13" fmla="*/ 52 h 72"/>
                  <a:gd name="T14" fmla="*/ 34 w 46"/>
                  <a:gd name="T15" fmla="*/ 45 h 72"/>
                  <a:gd name="T16" fmla="*/ 32 w 46"/>
                  <a:gd name="T17" fmla="*/ 40 h 72"/>
                  <a:gd name="T18" fmla="*/ 28 w 46"/>
                  <a:gd name="T19" fmla="*/ 35 h 72"/>
                  <a:gd name="T20" fmla="*/ 24 w 46"/>
                  <a:gd name="T21" fmla="*/ 28 h 72"/>
                  <a:gd name="T22" fmla="*/ 21 w 46"/>
                  <a:gd name="T23" fmla="*/ 22 h 72"/>
                  <a:gd name="T24" fmla="*/ 18 w 46"/>
                  <a:gd name="T25" fmla="*/ 17 h 72"/>
                  <a:gd name="T26" fmla="*/ 12 w 46"/>
                  <a:gd name="T27" fmla="*/ 13 h 72"/>
                  <a:gd name="T28" fmla="*/ 10 w 46"/>
                  <a:gd name="T29" fmla="*/ 8 h 72"/>
                  <a:gd name="T30" fmla="*/ 4 w 46"/>
                  <a:gd name="T31" fmla="*/ 4 h 72"/>
                  <a:gd name="T32" fmla="*/ 0 w 46"/>
                  <a:gd name="T33" fmla="*/ 0 h 72"/>
                  <a:gd name="T34" fmla="*/ 0 w 46"/>
                  <a:gd name="T35" fmla="*/ 1 h 72"/>
                  <a:gd name="T36" fmla="*/ 2 w 46"/>
                  <a:gd name="T37" fmla="*/ 3 h 72"/>
                  <a:gd name="T38" fmla="*/ 4 w 46"/>
                  <a:gd name="T39" fmla="*/ 5 h 72"/>
                  <a:gd name="T40" fmla="*/ 6 w 46"/>
                  <a:gd name="T41" fmla="*/ 8 h 72"/>
                  <a:gd name="T42" fmla="*/ 7 w 46"/>
                  <a:gd name="T43" fmla="*/ 9 h 72"/>
                  <a:gd name="T44" fmla="*/ 11 w 46"/>
                  <a:gd name="T45" fmla="*/ 13 h 72"/>
                  <a:gd name="T46" fmla="*/ 13 w 46"/>
                  <a:gd name="T47" fmla="*/ 17 h 72"/>
                  <a:gd name="T48" fmla="*/ 17 w 46"/>
                  <a:gd name="T49" fmla="*/ 22 h 72"/>
                  <a:gd name="T50" fmla="*/ 19 w 46"/>
                  <a:gd name="T51" fmla="*/ 27 h 72"/>
                  <a:gd name="T52" fmla="*/ 23 w 46"/>
                  <a:gd name="T53" fmla="*/ 35 h 72"/>
                  <a:gd name="T54" fmla="*/ 28 w 46"/>
                  <a:gd name="T55" fmla="*/ 41 h 72"/>
                  <a:gd name="T56" fmla="*/ 32 w 46"/>
                  <a:gd name="T57" fmla="*/ 50 h 72"/>
                  <a:gd name="T58" fmla="*/ 36 w 46"/>
                  <a:gd name="T59" fmla="*/ 59 h 72"/>
                  <a:gd name="T60" fmla="*/ 41 w 46"/>
                  <a:gd name="T61" fmla="*/ 71 h 72"/>
                  <a:gd name="T62" fmla="*/ 45 w 46"/>
                  <a:gd name="T63"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72">
                    <a:moveTo>
                      <a:pt x="45" y="68"/>
                    </a:moveTo>
                    <a:lnTo>
                      <a:pt x="45" y="67"/>
                    </a:lnTo>
                    <a:lnTo>
                      <a:pt x="45" y="66"/>
                    </a:lnTo>
                    <a:lnTo>
                      <a:pt x="43" y="63"/>
                    </a:lnTo>
                    <a:lnTo>
                      <a:pt x="41" y="59"/>
                    </a:lnTo>
                    <a:lnTo>
                      <a:pt x="40" y="56"/>
                    </a:lnTo>
                    <a:lnTo>
                      <a:pt x="38" y="52"/>
                    </a:lnTo>
                    <a:lnTo>
                      <a:pt x="34" y="45"/>
                    </a:lnTo>
                    <a:lnTo>
                      <a:pt x="32" y="40"/>
                    </a:lnTo>
                    <a:lnTo>
                      <a:pt x="28" y="35"/>
                    </a:lnTo>
                    <a:lnTo>
                      <a:pt x="24" y="28"/>
                    </a:lnTo>
                    <a:lnTo>
                      <a:pt x="21" y="22"/>
                    </a:lnTo>
                    <a:lnTo>
                      <a:pt x="18" y="17"/>
                    </a:lnTo>
                    <a:lnTo>
                      <a:pt x="12" y="13"/>
                    </a:lnTo>
                    <a:lnTo>
                      <a:pt x="10" y="8"/>
                    </a:lnTo>
                    <a:lnTo>
                      <a:pt x="4" y="4"/>
                    </a:lnTo>
                    <a:lnTo>
                      <a:pt x="0" y="0"/>
                    </a:lnTo>
                    <a:lnTo>
                      <a:pt x="0" y="1"/>
                    </a:lnTo>
                    <a:lnTo>
                      <a:pt x="2" y="3"/>
                    </a:lnTo>
                    <a:lnTo>
                      <a:pt x="4" y="5"/>
                    </a:lnTo>
                    <a:lnTo>
                      <a:pt x="6" y="8"/>
                    </a:lnTo>
                    <a:lnTo>
                      <a:pt x="7" y="9"/>
                    </a:lnTo>
                    <a:lnTo>
                      <a:pt x="11" y="13"/>
                    </a:lnTo>
                    <a:lnTo>
                      <a:pt x="13" y="17"/>
                    </a:lnTo>
                    <a:lnTo>
                      <a:pt x="17" y="22"/>
                    </a:lnTo>
                    <a:lnTo>
                      <a:pt x="19" y="27"/>
                    </a:lnTo>
                    <a:lnTo>
                      <a:pt x="23" y="35"/>
                    </a:lnTo>
                    <a:lnTo>
                      <a:pt x="28" y="41"/>
                    </a:lnTo>
                    <a:lnTo>
                      <a:pt x="32" y="50"/>
                    </a:lnTo>
                    <a:lnTo>
                      <a:pt x="36" y="59"/>
                    </a:lnTo>
                    <a:lnTo>
                      <a:pt x="41" y="71"/>
                    </a:lnTo>
                    <a:lnTo>
                      <a:pt x="45" y="68"/>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2" name="Freeform 154"/>
              <p:cNvSpPr>
                <a:spLocks/>
              </p:cNvSpPr>
              <p:nvPr/>
            </p:nvSpPr>
            <p:spPr bwMode="auto">
              <a:xfrm>
                <a:off x="4997" y="2910"/>
                <a:ext cx="45" cy="70"/>
              </a:xfrm>
              <a:custGeom>
                <a:avLst/>
                <a:gdLst>
                  <a:gd name="T0" fmla="*/ 44 w 45"/>
                  <a:gd name="T1" fmla="*/ 66 h 70"/>
                  <a:gd name="T2" fmla="*/ 43 w 45"/>
                  <a:gd name="T3" fmla="*/ 64 h 70"/>
                  <a:gd name="T4" fmla="*/ 43 w 45"/>
                  <a:gd name="T5" fmla="*/ 61 h 70"/>
                  <a:gd name="T6" fmla="*/ 42 w 45"/>
                  <a:gd name="T7" fmla="*/ 58 h 70"/>
                  <a:gd name="T8" fmla="*/ 39 w 45"/>
                  <a:gd name="T9" fmla="*/ 54 h 70"/>
                  <a:gd name="T10" fmla="*/ 37 w 45"/>
                  <a:gd name="T11" fmla="*/ 50 h 70"/>
                  <a:gd name="T12" fmla="*/ 34 w 45"/>
                  <a:gd name="T13" fmla="*/ 43 h 70"/>
                  <a:gd name="T14" fmla="*/ 32 w 45"/>
                  <a:gd name="T15" fmla="*/ 38 h 70"/>
                  <a:gd name="T16" fmla="*/ 28 w 45"/>
                  <a:gd name="T17" fmla="*/ 33 h 70"/>
                  <a:gd name="T18" fmla="*/ 24 w 45"/>
                  <a:gd name="T19" fmla="*/ 28 h 70"/>
                  <a:gd name="T20" fmla="*/ 21 w 45"/>
                  <a:gd name="T21" fmla="*/ 22 h 70"/>
                  <a:gd name="T22" fmla="*/ 17 w 45"/>
                  <a:gd name="T23" fmla="*/ 15 h 70"/>
                  <a:gd name="T24" fmla="*/ 15 w 45"/>
                  <a:gd name="T25" fmla="*/ 12 h 70"/>
                  <a:gd name="T26" fmla="*/ 9 w 45"/>
                  <a:gd name="T27" fmla="*/ 6 h 70"/>
                  <a:gd name="T28" fmla="*/ 5 w 45"/>
                  <a:gd name="T29" fmla="*/ 3 h 70"/>
                  <a:gd name="T30" fmla="*/ 0 w 45"/>
                  <a:gd name="T31" fmla="*/ 0 h 70"/>
                  <a:gd name="T32" fmla="*/ 1 w 45"/>
                  <a:gd name="T33" fmla="*/ 0 h 70"/>
                  <a:gd name="T34" fmla="*/ 1 w 45"/>
                  <a:gd name="T35" fmla="*/ 1 h 70"/>
                  <a:gd name="T36" fmla="*/ 2 w 45"/>
                  <a:gd name="T37" fmla="*/ 3 h 70"/>
                  <a:gd name="T38" fmla="*/ 4 w 45"/>
                  <a:gd name="T39" fmla="*/ 4 h 70"/>
                  <a:gd name="T40" fmla="*/ 6 w 45"/>
                  <a:gd name="T41" fmla="*/ 6 h 70"/>
                  <a:gd name="T42" fmla="*/ 9 w 45"/>
                  <a:gd name="T43" fmla="*/ 9 h 70"/>
                  <a:gd name="T44" fmla="*/ 10 w 45"/>
                  <a:gd name="T45" fmla="*/ 12 h 70"/>
                  <a:gd name="T46" fmla="*/ 12 w 45"/>
                  <a:gd name="T47" fmla="*/ 15 h 70"/>
                  <a:gd name="T48" fmla="*/ 16 w 45"/>
                  <a:gd name="T49" fmla="*/ 22 h 70"/>
                  <a:gd name="T50" fmla="*/ 18 w 45"/>
                  <a:gd name="T51" fmla="*/ 26 h 70"/>
                  <a:gd name="T52" fmla="*/ 23 w 45"/>
                  <a:gd name="T53" fmla="*/ 33 h 70"/>
                  <a:gd name="T54" fmla="*/ 27 w 45"/>
                  <a:gd name="T55" fmla="*/ 41 h 70"/>
                  <a:gd name="T56" fmla="*/ 31 w 45"/>
                  <a:gd name="T57" fmla="*/ 49 h 70"/>
                  <a:gd name="T58" fmla="*/ 37 w 45"/>
                  <a:gd name="T59" fmla="*/ 58 h 70"/>
                  <a:gd name="T60" fmla="*/ 42 w 45"/>
                  <a:gd name="T61" fmla="*/ 69 h 70"/>
                  <a:gd name="T62" fmla="*/ 44 w 45"/>
                  <a:gd name="T63" fmla="*/ 6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70">
                    <a:moveTo>
                      <a:pt x="44" y="66"/>
                    </a:moveTo>
                    <a:lnTo>
                      <a:pt x="43" y="64"/>
                    </a:lnTo>
                    <a:lnTo>
                      <a:pt x="43" y="61"/>
                    </a:lnTo>
                    <a:lnTo>
                      <a:pt x="42" y="58"/>
                    </a:lnTo>
                    <a:lnTo>
                      <a:pt x="39" y="54"/>
                    </a:lnTo>
                    <a:lnTo>
                      <a:pt x="37" y="50"/>
                    </a:lnTo>
                    <a:lnTo>
                      <a:pt x="34" y="43"/>
                    </a:lnTo>
                    <a:lnTo>
                      <a:pt x="32" y="38"/>
                    </a:lnTo>
                    <a:lnTo>
                      <a:pt x="28" y="33"/>
                    </a:lnTo>
                    <a:lnTo>
                      <a:pt x="24" y="28"/>
                    </a:lnTo>
                    <a:lnTo>
                      <a:pt x="21" y="22"/>
                    </a:lnTo>
                    <a:lnTo>
                      <a:pt x="17" y="15"/>
                    </a:lnTo>
                    <a:lnTo>
                      <a:pt x="15" y="12"/>
                    </a:lnTo>
                    <a:lnTo>
                      <a:pt x="9" y="6"/>
                    </a:lnTo>
                    <a:lnTo>
                      <a:pt x="5" y="3"/>
                    </a:lnTo>
                    <a:lnTo>
                      <a:pt x="0" y="0"/>
                    </a:lnTo>
                    <a:lnTo>
                      <a:pt x="1" y="0"/>
                    </a:lnTo>
                    <a:lnTo>
                      <a:pt x="1" y="1"/>
                    </a:lnTo>
                    <a:lnTo>
                      <a:pt x="2" y="3"/>
                    </a:lnTo>
                    <a:lnTo>
                      <a:pt x="4" y="4"/>
                    </a:lnTo>
                    <a:lnTo>
                      <a:pt x="6" y="6"/>
                    </a:lnTo>
                    <a:lnTo>
                      <a:pt x="9" y="9"/>
                    </a:lnTo>
                    <a:lnTo>
                      <a:pt x="10" y="12"/>
                    </a:lnTo>
                    <a:lnTo>
                      <a:pt x="12" y="15"/>
                    </a:lnTo>
                    <a:lnTo>
                      <a:pt x="16" y="22"/>
                    </a:lnTo>
                    <a:lnTo>
                      <a:pt x="18" y="26"/>
                    </a:lnTo>
                    <a:lnTo>
                      <a:pt x="23" y="33"/>
                    </a:lnTo>
                    <a:lnTo>
                      <a:pt x="27" y="41"/>
                    </a:lnTo>
                    <a:lnTo>
                      <a:pt x="31" y="49"/>
                    </a:lnTo>
                    <a:lnTo>
                      <a:pt x="37" y="58"/>
                    </a:lnTo>
                    <a:lnTo>
                      <a:pt x="42" y="69"/>
                    </a:lnTo>
                    <a:lnTo>
                      <a:pt x="44" y="66"/>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3" name="Freeform 155"/>
              <p:cNvSpPr>
                <a:spLocks/>
              </p:cNvSpPr>
              <p:nvPr/>
            </p:nvSpPr>
            <p:spPr bwMode="auto">
              <a:xfrm>
                <a:off x="4980" y="2927"/>
                <a:ext cx="27" cy="46"/>
              </a:xfrm>
              <a:custGeom>
                <a:avLst/>
                <a:gdLst>
                  <a:gd name="T0" fmla="*/ 26 w 27"/>
                  <a:gd name="T1" fmla="*/ 43 h 46"/>
                  <a:gd name="T2" fmla="*/ 26 w 27"/>
                  <a:gd name="T3" fmla="*/ 40 h 46"/>
                  <a:gd name="T4" fmla="*/ 24 w 27"/>
                  <a:gd name="T5" fmla="*/ 38 h 46"/>
                  <a:gd name="T6" fmla="*/ 23 w 27"/>
                  <a:gd name="T7" fmla="*/ 34 h 46"/>
                  <a:gd name="T8" fmla="*/ 21 w 27"/>
                  <a:gd name="T9" fmla="*/ 30 h 46"/>
                  <a:gd name="T10" fmla="*/ 20 w 27"/>
                  <a:gd name="T11" fmla="*/ 28 h 46"/>
                  <a:gd name="T12" fmla="*/ 17 w 27"/>
                  <a:gd name="T13" fmla="*/ 24 h 46"/>
                  <a:gd name="T14" fmla="*/ 15 w 27"/>
                  <a:gd name="T15" fmla="*/ 19 h 46"/>
                  <a:gd name="T16" fmla="*/ 13 w 27"/>
                  <a:gd name="T17" fmla="*/ 16 h 46"/>
                  <a:gd name="T18" fmla="*/ 11 w 27"/>
                  <a:gd name="T19" fmla="*/ 12 h 46"/>
                  <a:gd name="T20" fmla="*/ 9 w 27"/>
                  <a:gd name="T21" fmla="*/ 10 h 46"/>
                  <a:gd name="T22" fmla="*/ 7 w 27"/>
                  <a:gd name="T23" fmla="*/ 6 h 46"/>
                  <a:gd name="T24" fmla="*/ 4 w 27"/>
                  <a:gd name="T25" fmla="*/ 4 h 46"/>
                  <a:gd name="T26" fmla="*/ 2 w 27"/>
                  <a:gd name="T27" fmla="*/ 2 h 46"/>
                  <a:gd name="T28" fmla="*/ 0 w 27"/>
                  <a:gd name="T29" fmla="*/ 0 h 46"/>
                  <a:gd name="T30" fmla="*/ 1 w 27"/>
                  <a:gd name="T31" fmla="*/ 0 h 46"/>
                  <a:gd name="T32" fmla="*/ 1 w 27"/>
                  <a:gd name="T33" fmla="*/ 1 h 46"/>
                  <a:gd name="T34" fmla="*/ 1 w 27"/>
                  <a:gd name="T35" fmla="*/ 2 h 46"/>
                  <a:gd name="T36" fmla="*/ 2 w 27"/>
                  <a:gd name="T37" fmla="*/ 4 h 46"/>
                  <a:gd name="T38" fmla="*/ 3 w 27"/>
                  <a:gd name="T39" fmla="*/ 6 h 46"/>
                  <a:gd name="T40" fmla="*/ 5 w 27"/>
                  <a:gd name="T41" fmla="*/ 7 h 46"/>
                  <a:gd name="T42" fmla="*/ 7 w 27"/>
                  <a:gd name="T43" fmla="*/ 10 h 46"/>
                  <a:gd name="T44" fmla="*/ 9 w 27"/>
                  <a:gd name="T45" fmla="*/ 12 h 46"/>
                  <a:gd name="T46" fmla="*/ 10 w 27"/>
                  <a:gd name="T47" fmla="*/ 15 h 46"/>
                  <a:gd name="T48" fmla="*/ 11 w 27"/>
                  <a:gd name="T49" fmla="*/ 19 h 46"/>
                  <a:gd name="T50" fmla="*/ 14 w 27"/>
                  <a:gd name="T51" fmla="*/ 22 h 46"/>
                  <a:gd name="T52" fmla="*/ 16 w 27"/>
                  <a:gd name="T53" fmla="*/ 28 h 46"/>
                  <a:gd name="T54" fmla="*/ 18 w 27"/>
                  <a:gd name="T55" fmla="*/ 33 h 46"/>
                  <a:gd name="T56" fmla="*/ 21 w 27"/>
                  <a:gd name="T57" fmla="*/ 40 h 46"/>
                  <a:gd name="T58" fmla="*/ 24 w 27"/>
                  <a:gd name="T59" fmla="*/ 45 h 46"/>
                  <a:gd name="T60" fmla="*/ 26 w 27"/>
                  <a:gd name="T61"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 h="46">
                    <a:moveTo>
                      <a:pt x="26" y="43"/>
                    </a:moveTo>
                    <a:lnTo>
                      <a:pt x="26" y="40"/>
                    </a:lnTo>
                    <a:lnTo>
                      <a:pt x="24" y="38"/>
                    </a:lnTo>
                    <a:lnTo>
                      <a:pt x="23" y="34"/>
                    </a:lnTo>
                    <a:lnTo>
                      <a:pt x="21" y="30"/>
                    </a:lnTo>
                    <a:lnTo>
                      <a:pt x="20" y="28"/>
                    </a:lnTo>
                    <a:lnTo>
                      <a:pt x="17" y="24"/>
                    </a:lnTo>
                    <a:lnTo>
                      <a:pt x="15" y="19"/>
                    </a:lnTo>
                    <a:lnTo>
                      <a:pt x="13" y="16"/>
                    </a:lnTo>
                    <a:lnTo>
                      <a:pt x="11" y="12"/>
                    </a:lnTo>
                    <a:lnTo>
                      <a:pt x="9" y="10"/>
                    </a:lnTo>
                    <a:lnTo>
                      <a:pt x="7" y="6"/>
                    </a:lnTo>
                    <a:lnTo>
                      <a:pt x="4" y="4"/>
                    </a:lnTo>
                    <a:lnTo>
                      <a:pt x="2" y="2"/>
                    </a:lnTo>
                    <a:lnTo>
                      <a:pt x="0" y="0"/>
                    </a:lnTo>
                    <a:lnTo>
                      <a:pt x="1" y="0"/>
                    </a:lnTo>
                    <a:lnTo>
                      <a:pt x="1" y="1"/>
                    </a:lnTo>
                    <a:lnTo>
                      <a:pt x="1" y="2"/>
                    </a:lnTo>
                    <a:lnTo>
                      <a:pt x="2" y="4"/>
                    </a:lnTo>
                    <a:lnTo>
                      <a:pt x="3" y="6"/>
                    </a:lnTo>
                    <a:lnTo>
                      <a:pt x="5" y="7"/>
                    </a:lnTo>
                    <a:lnTo>
                      <a:pt x="7" y="10"/>
                    </a:lnTo>
                    <a:lnTo>
                      <a:pt x="9" y="12"/>
                    </a:lnTo>
                    <a:lnTo>
                      <a:pt x="10" y="15"/>
                    </a:lnTo>
                    <a:lnTo>
                      <a:pt x="11" y="19"/>
                    </a:lnTo>
                    <a:lnTo>
                      <a:pt x="14" y="22"/>
                    </a:lnTo>
                    <a:lnTo>
                      <a:pt x="16" y="28"/>
                    </a:lnTo>
                    <a:lnTo>
                      <a:pt x="18" y="33"/>
                    </a:lnTo>
                    <a:lnTo>
                      <a:pt x="21" y="40"/>
                    </a:lnTo>
                    <a:lnTo>
                      <a:pt x="24" y="45"/>
                    </a:lnTo>
                    <a:lnTo>
                      <a:pt x="26" y="43"/>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4" name="Freeform 156"/>
              <p:cNvSpPr>
                <a:spLocks/>
              </p:cNvSpPr>
              <p:nvPr/>
            </p:nvSpPr>
            <p:spPr bwMode="auto">
              <a:xfrm>
                <a:off x="4966" y="2945"/>
                <a:ext cx="18" cy="28"/>
              </a:xfrm>
              <a:custGeom>
                <a:avLst/>
                <a:gdLst>
                  <a:gd name="T0" fmla="*/ 17 w 18"/>
                  <a:gd name="T1" fmla="*/ 25 h 28"/>
                  <a:gd name="T2" fmla="*/ 16 w 18"/>
                  <a:gd name="T3" fmla="*/ 24 h 28"/>
                  <a:gd name="T4" fmla="*/ 16 w 18"/>
                  <a:gd name="T5" fmla="*/ 23 h 28"/>
                  <a:gd name="T6" fmla="*/ 14 w 18"/>
                  <a:gd name="T7" fmla="*/ 19 h 28"/>
                  <a:gd name="T8" fmla="*/ 12 w 18"/>
                  <a:gd name="T9" fmla="*/ 17 h 28"/>
                  <a:gd name="T10" fmla="*/ 10 w 18"/>
                  <a:gd name="T11" fmla="*/ 13 h 28"/>
                  <a:gd name="T12" fmla="*/ 7 w 18"/>
                  <a:gd name="T13" fmla="*/ 10 h 28"/>
                  <a:gd name="T14" fmla="*/ 3 w 18"/>
                  <a:gd name="T15" fmla="*/ 4 h 28"/>
                  <a:gd name="T16" fmla="*/ 0 w 18"/>
                  <a:gd name="T17" fmla="*/ 0 h 28"/>
                  <a:gd name="T18" fmla="*/ 0 w 18"/>
                  <a:gd name="T19" fmla="*/ 1 h 28"/>
                  <a:gd name="T20" fmla="*/ 1 w 18"/>
                  <a:gd name="T21" fmla="*/ 2 h 28"/>
                  <a:gd name="T22" fmla="*/ 3 w 18"/>
                  <a:gd name="T23" fmla="*/ 5 h 28"/>
                  <a:gd name="T24" fmla="*/ 6 w 18"/>
                  <a:gd name="T25" fmla="*/ 10 h 28"/>
                  <a:gd name="T26" fmla="*/ 8 w 18"/>
                  <a:gd name="T27" fmla="*/ 13 h 28"/>
                  <a:gd name="T28" fmla="*/ 10 w 18"/>
                  <a:gd name="T29" fmla="*/ 17 h 28"/>
                  <a:gd name="T30" fmla="*/ 12 w 18"/>
                  <a:gd name="T31" fmla="*/ 23 h 28"/>
                  <a:gd name="T32" fmla="*/ 14 w 18"/>
                  <a:gd name="T33" fmla="*/ 27 h 28"/>
                  <a:gd name="T34" fmla="*/ 17 w 18"/>
                  <a:gd name="T3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8">
                    <a:moveTo>
                      <a:pt x="17" y="25"/>
                    </a:moveTo>
                    <a:lnTo>
                      <a:pt x="16" y="24"/>
                    </a:lnTo>
                    <a:lnTo>
                      <a:pt x="16" y="23"/>
                    </a:lnTo>
                    <a:lnTo>
                      <a:pt x="14" y="19"/>
                    </a:lnTo>
                    <a:lnTo>
                      <a:pt x="12" y="17"/>
                    </a:lnTo>
                    <a:lnTo>
                      <a:pt x="10" y="13"/>
                    </a:lnTo>
                    <a:lnTo>
                      <a:pt x="7" y="10"/>
                    </a:lnTo>
                    <a:lnTo>
                      <a:pt x="3" y="4"/>
                    </a:lnTo>
                    <a:lnTo>
                      <a:pt x="0" y="0"/>
                    </a:lnTo>
                    <a:lnTo>
                      <a:pt x="0" y="1"/>
                    </a:lnTo>
                    <a:lnTo>
                      <a:pt x="1" y="2"/>
                    </a:lnTo>
                    <a:lnTo>
                      <a:pt x="3" y="5"/>
                    </a:lnTo>
                    <a:lnTo>
                      <a:pt x="6" y="10"/>
                    </a:lnTo>
                    <a:lnTo>
                      <a:pt x="8" y="13"/>
                    </a:lnTo>
                    <a:lnTo>
                      <a:pt x="10" y="17"/>
                    </a:lnTo>
                    <a:lnTo>
                      <a:pt x="12" y="23"/>
                    </a:lnTo>
                    <a:lnTo>
                      <a:pt x="14" y="27"/>
                    </a:lnTo>
                    <a:lnTo>
                      <a:pt x="17" y="25"/>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5" name="Freeform 157"/>
              <p:cNvSpPr>
                <a:spLocks/>
              </p:cNvSpPr>
              <p:nvPr/>
            </p:nvSpPr>
            <p:spPr bwMode="auto">
              <a:xfrm>
                <a:off x="4944" y="2962"/>
                <a:ext cx="14" cy="17"/>
              </a:xfrm>
              <a:custGeom>
                <a:avLst/>
                <a:gdLst>
                  <a:gd name="T0" fmla="*/ 13 w 14"/>
                  <a:gd name="T1" fmla="*/ 15 h 17"/>
                  <a:gd name="T2" fmla="*/ 13 w 14"/>
                  <a:gd name="T3" fmla="*/ 14 h 17"/>
                  <a:gd name="T4" fmla="*/ 13 w 14"/>
                  <a:gd name="T5" fmla="*/ 12 h 17"/>
                  <a:gd name="T6" fmla="*/ 11 w 14"/>
                  <a:gd name="T7" fmla="*/ 10 h 17"/>
                  <a:gd name="T8" fmla="*/ 10 w 14"/>
                  <a:gd name="T9" fmla="*/ 9 h 17"/>
                  <a:gd name="T10" fmla="*/ 8 w 14"/>
                  <a:gd name="T11" fmla="*/ 7 h 17"/>
                  <a:gd name="T12" fmla="*/ 4 w 14"/>
                  <a:gd name="T13" fmla="*/ 4 h 17"/>
                  <a:gd name="T14" fmla="*/ 0 w 14"/>
                  <a:gd name="T15" fmla="*/ 0 h 17"/>
                  <a:gd name="T16" fmla="*/ 1 w 14"/>
                  <a:gd name="T17" fmla="*/ 1 h 17"/>
                  <a:gd name="T18" fmla="*/ 3 w 14"/>
                  <a:gd name="T19" fmla="*/ 3 h 17"/>
                  <a:gd name="T20" fmla="*/ 4 w 14"/>
                  <a:gd name="T21" fmla="*/ 5 h 17"/>
                  <a:gd name="T22" fmla="*/ 6 w 14"/>
                  <a:gd name="T23" fmla="*/ 7 h 17"/>
                  <a:gd name="T24" fmla="*/ 8 w 14"/>
                  <a:gd name="T25" fmla="*/ 9 h 17"/>
                  <a:gd name="T26" fmla="*/ 10 w 14"/>
                  <a:gd name="T27" fmla="*/ 12 h 17"/>
                  <a:gd name="T28" fmla="*/ 11 w 14"/>
                  <a:gd name="T29" fmla="*/ 16 h 17"/>
                  <a:gd name="T30" fmla="*/ 13 w 14"/>
                  <a:gd name="T31"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7">
                    <a:moveTo>
                      <a:pt x="13" y="15"/>
                    </a:moveTo>
                    <a:lnTo>
                      <a:pt x="13" y="14"/>
                    </a:lnTo>
                    <a:lnTo>
                      <a:pt x="13" y="12"/>
                    </a:lnTo>
                    <a:lnTo>
                      <a:pt x="11" y="10"/>
                    </a:lnTo>
                    <a:lnTo>
                      <a:pt x="10" y="9"/>
                    </a:lnTo>
                    <a:lnTo>
                      <a:pt x="8" y="7"/>
                    </a:lnTo>
                    <a:lnTo>
                      <a:pt x="4" y="4"/>
                    </a:lnTo>
                    <a:lnTo>
                      <a:pt x="0" y="0"/>
                    </a:lnTo>
                    <a:lnTo>
                      <a:pt x="1" y="1"/>
                    </a:lnTo>
                    <a:lnTo>
                      <a:pt x="3" y="3"/>
                    </a:lnTo>
                    <a:lnTo>
                      <a:pt x="4" y="5"/>
                    </a:lnTo>
                    <a:lnTo>
                      <a:pt x="6" y="7"/>
                    </a:lnTo>
                    <a:lnTo>
                      <a:pt x="8" y="9"/>
                    </a:lnTo>
                    <a:lnTo>
                      <a:pt x="10" y="12"/>
                    </a:lnTo>
                    <a:lnTo>
                      <a:pt x="11" y="16"/>
                    </a:lnTo>
                    <a:lnTo>
                      <a:pt x="13" y="15"/>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6" name="Freeform 158"/>
              <p:cNvSpPr>
                <a:spLocks/>
              </p:cNvSpPr>
              <p:nvPr/>
            </p:nvSpPr>
            <p:spPr bwMode="auto">
              <a:xfrm>
                <a:off x="4925" y="2975"/>
                <a:ext cx="11" cy="7"/>
              </a:xfrm>
              <a:custGeom>
                <a:avLst/>
                <a:gdLst>
                  <a:gd name="T0" fmla="*/ 10 w 11"/>
                  <a:gd name="T1" fmla="*/ 5 h 7"/>
                  <a:gd name="T2" fmla="*/ 9 w 11"/>
                  <a:gd name="T3" fmla="*/ 5 h 7"/>
                  <a:gd name="T4" fmla="*/ 8 w 11"/>
                  <a:gd name="T5" fmla="*/ 4 h 7"/>
                  <a:gd name="T6" fmla="*/ 7 w 11"/>
                  <a:gd name="T7" fmla="*/ 4 h 7"/>
                  <a:gd name="T8" fmla="*/ 4 w 11"/>
                  <a:gd name="T9" fmla="*/ 1 h 7"/>
                  <a:gd name="T10" fmla="*/ 0 w 11"/>
                  <a:gd name="T11" fmla="*/ 0 h 7"/>
                  <a:gd name="T12" fmla="*/ 1 w 11"/>
                  <a:gd name="T13" fmla="*/ 0 h 7"/>
                  <a:gd name="T14" fmla="*/ 2 w 11"/>
                  <a:gd name="T15" fmla="*/ 1 h 7"/>
                  <a:gd name="T16" fmla="*/ 3 w 11"/>
                  <a:gd name="T17" fmla="*/ 1 h 7"/>
                  <a:gd name="T18" fmla="*/ 4 w 11"/>
                  <a:gd name="T19" fmla="*/ 2 h 7"/>
                  <a:gd name="T20" fmla="*/ 5 w 11"/>
                  <a:gd name="T21" fmla="*/ 4 h 7"/>
                  <a:gd name="T22" fmla="*/ 6 w 11"/>
                  <a:gd name="T23" fmla="*/ 5 h 7"/>
                  <a:gd name="T24" fmla="*/ 8 w 11"/>
                  <a:gd name="T25" fmla="*/ 6 h 7"/>
                  <a:gd name="T26" fmla="*/ 10 w 11"/>
                  <a:gd name="T2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7">
                    <a:moveTo>
                      <a:pt x="10" y="5"/>
                    </a:moveTo>
                    <a:lnTo>
                      <a:pt x="9" y="5"/>
                    </a:lnTo>
                    <a:lnTo>
                      <a:pt x="8" y="4"/>
                    </a:lnTo>
                    <a:lnTo>
                      <a:pt x="7" y="4"/>
                    </a:lnTo>
                    <a:lnTo>
                      <a:pt x="4" y="1"/>
                    </a:lnTo>
                    <a:lnTo>
                      <a:pt x="0" y="0"/>
                    </a:lnTo>
                    <a:lnTo>
                      <a:pt x="1" y="0"/>
                    </a:lnTo>
                    <a:lnTo>
                      <a:pt x="2" y="1"/>
                    </a:lnTo>
                    <a:lnTo>
                      <a:pt x="3" y="1"/>
                    </a:lnTo>
                    <a:lnTo>
                      <a:pt x="4" y="2"/>
                    </a:lnTo>
                    <a:lnTo>
                      <a:pt x="5" y="4"/>
                    </a:lnTo>
                    <a:lnTo>
                      <a:pt x="6" y="5"/>
                    </a:lnTo>
                    <a:lnTo>
                      <a:pt x="8" y="6"/>
                    </a:lnTo>
                    <a:lnTo>
                      <a:pt x="10" y="5"/>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7" name="Freeform 159"/>
              <p:cNvSpPr>
                <a:spLocks/>
              </p:cNvSpPr>
              <p:nvPr/>
            </p:nvSpPr>
            <p:spPr bwMode="auto">
              <a:xfrm>
                <a:off x="5158" y="2849"/>
                <a:ext cx="39" cy="101"/>
              </a:xfrm>
              <a:custGeom>
                <a:avLst/>
                <a:gdLst>
                  <a:gd name="T0" fmla="*/ 38 w 39"/>
                  <a:gd name="T1" fmla="*/ 99 h 101"/>
                  <a:gd name="T2" fmla="*/ 38 w 39"/>
                  <a:gd name="T3" fmla="*/ 99 h 101"/>
                  <a:gd name="T4" fmla="*/ 38 w 39"/>
                  <a:gd name="T5" fmla="*/ 96 h 101"/>
                  <a:gd name="T6" fmla="*/ 37 w 39"/>
                  <a:gd name="T7" fmla="*/ 92 h 101"/>
                  <a:gd name="T8" fmla="*/ 36 w 39"/>
                  <a:gd name="T9" fmla="*/ 85 h 101"/>
                  <a:gd name="T10" fmla="*/ 33 w 39"/>
                  <a:gd name="T11" fmla="*/ 80 h 101"/>
                  <a:gd name="T12" fmla="*/ 32 w 39"/>
                  <a:gd name="T13" fmla="*/ 72 h 101"/>
                  <a:gd name="T14" fmla="*/ 31 w 39"/>
                  <a:gd name="T15" fmla="*/ 65 h 101"/>
                  <a:gd name="T16" fmla="*/ 27 w 39"/>
                  <a:gd name="T17" fmla="*/ 57 h 101"/>
                  <a:gd name="T18" fmla="*/ 25 w 39"/>
                  <a:gd name="T19" fmla="*/ 48 h 101"/>
                  <a:gd name="T20" fmla="*/ 21 w 39"/>
                  <a:gd name="T21" fmla="*/ 40 h 101"/>
                  <a:gd name="T22" fmla="*/ 19 w 39"/>
                  <a:gd name="T23" fmla="*/ 32 h 101"/>
                  <a:gd name="T24" fmla="*/ 15 w 39"/>
                  <a:gd name="T25" fmla="*/ 25 h 101"/>
                  <a:gd name="T26" fmla="*/ 12 w 39"/>
                  <a:gd name="T27" fmla="*/ 17 h 101"/>
                  <a:gd name="T28" fmla="*/ 8 w 39"/>
                  <a:gd name="T29" fmla="*/ 11 h 101"/>
                  <a:gd name="T30" fmla="*/ 5 w 39"/>
                  <a:gd name="T31" fmla="*/ 5 h 101"/>
                  <a:gd name="T32" fmla="*/ 0 w 39"/>
                  <a:gd name="T33" fmla="*/ 0 h 101"/>
                  <a:gd name="T34" fmla="*/ 0 w 39"/>
                  <a:gd name="T35" fmla="*/ 1 h 101"/>
                  <a:gd name="T36" fmla="*/ 1 w 39"/>
                  <a:gd name="T37" fmla="*/ 3 h 101"/>
                  <a:gd name="T38" fmla="*/ 2 w 39"/>
                  <a:gd name="T39" fmla="*/ 5 h 101"/>
                  <a:gd name="T40" fmla="*/ 5 w 39"/>
                  <a:gd name="T41" fmla="*/ 7 h 101"/>
                  <a:gd name="T42" fmla="*/ 6 w 39"/>
                  <a:gd name="T43" fmla="*/ 11 h 101"/>
                  <a:gd name="T44" fmla="*/ 8 w 39"/>
                  <a:gd name="T45" fmla="*/ 16 h 101"/>
                  <a:gd name="T46" fmla="*/ 11 w 39"/>
                  <a:gd name="T47" fmla="*/ 21 h 101"/>
                  <a:gd name="T48" fmla="*/ 13 w 39"/>
                  <a:gd name="T49" fmla="*/ 27 h 101"/>
                  <a:gd name="T50" fmla="*/ 15 w 39"/>
                  <a:gd name="T51" fmla="*/ 33 h 101"/>
                  <a:gd name="T52" fmla="*/ 19 w 39"/>
                  <a:gd name="T53" fmla="*/ 41 h 101"/>
                  <a:gd name="T54" fmla="*/ 21 w 39"/>
                  <a:gd name="T55" fmla="*/ 49 h 101"/>
                  <a:gd name="T56" fmla="*/ 25 w 39"/>
                  <a:gd name="T57" fmla="*/ 57 h 101"/>
                  <a:gd name="T58" fmla="*/ 26 w 39"/>
                  <a:gd name="T59" fmla="*/ 68 h 101"/>
                  <a:gd name="T60" fmla="*/ 31 w 39"/>
                  <a:gd name="T61" fmla="*/ 79 h 101"/>
                  <a:gd name="T62" fmla="*/ 32 w 39"/>
                  <a:gd name="T63" fmla="*/ 88 h 101"/>
                  <a:gd name="T64" fmla="*/ 33 w 39"/>
                  <a:gd name="T65" fmla="*/ 100 h 101"/>
                  <a:gd name="T66" fmla="*/ 38 w 39"/>
                  <a:gd name="T67" fmla="*/ 9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101">
                    <a:moveTo>
                      <a:pt x="38" y="99"/>
                    </a:moveTo>
                    <a:lnTo>
                      <a:pt x="38" y="99"/>
                    </a:lnTo>
                    <a:lnTo>
                      <a:pt x="38" y="96"/>
                    </a:lnTo>
                    <a:lnTo>
                      <a:pt x="37" y="92"/>
                    </a:lnTo>
                    <a:lnTo>
                      <a:pt x="36" y="85"/>
                    </a:lnTo>
                    <a:lnTo>
                      <a:pt x="33" y="80"/>
                    </a:lnTo>
                    <a:lnTo>
                      <a:pt x="32" y="72"/>
                    </a:lnTo>
                    <a:lnTo>
                      <a:pt x="31" y="65"/>
                    </a:lnTo>
                    <a:lnTo>
                      <a:pt x="27" y="57"/>
                    </a:lnTo>
                    <a:lnTo>
                      <a:pt x="25" y="48"/>
                    </a:lnTo>
                    <a:lnTo>
                      <a:pt x="21" y="40"/>
                    </a:lnTo>
                    <a:lnTo>
                      <a:pt x="19" y="32"/>
                    </a:lnTo>
                    <a:lnTo>
                      <a:pt x="15" y="25"/>
                    </a:lnTo>
                    <a:lnTo>
                      <a:pt x="12" y="17"/>
                    </a:lnTo>
                    <a:lnTo>
                      <a:pt x="8" y="11"/>
                    </a:lnTo>
                    <a:lnTo>
                      <a:pt x="5" y="5"/>
                    </a:lnTo>
                    <a:lnTo>
                      <a:pt x="0" y="0"/>
                    </a:lnTo>
                    <a:lnTo>
                      <a:pt x="0" y="1"/>
                    </a:lnTo>
                    <a:lnTo>
                      <a:pt x="1" y="3"/>
                    </a:lnTo>
                    <a:lnTo>
                      <a:pt x="2" y="5"/>
                    </a:lnTo>
                    <a:lnTo>
                      <a:pt x="5" y="7"/>
                    </a:lnTo>
                    <a:lnTo>
                      <a:pt x="6" y="11"/>
                    </a:lnTo>
                    <a:lnTo>
                      <a:pt x="8" y="16"/>
                    </a:lnTo>
                    <a:lnTo>
                      <a:pt x="11" y="21"/>
                    </a:lnTo>
                    <a:lnTo>
                      <a:pt x="13" y="27"/>
                    </a:lnTo>
                    <a:lnTo>
                      <a:pt x="15" y="33"/>
                    </a:lnTo>
                    <a:lnTo>
                      <a:pt x="19" y="41"/>
                    </a:lnTo>
                    <a:lnTo>
                      <a:pt x="21" y="49"/>
                    </a:lnTo>
                    <a:lnTo>
                      <a:pt x="25" y="57"/>
                    </a:lnTo>
                    <a:lnTo>
                      <a:pt x="26" y="68"/>
                    </a:lnTo>
                    <a:lnTo>
                      <a:pt x="31" y="79"/>
                    </a:lnTo>
                    <a:lnTo>
                      <a:pt x="32" y="88"/>
                    </a:lnTo>
                    <a:lnTo>
                      <a:pt x="33" y="100"/>
                    </a:lnTo>
                    <a:lnTo>
                      <a:pt x="38" y="99"/>
                    </a:lnTo>
                  </a:path>
                </a:pathLst>
              </a:custGeom>
              <a:solidFill>
                <a:srgbClr val="80FF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8" name="Freeform 160"/>
              <p:cNvSpPr>
                <a:spLocks/>
              </p:cNvSpPr>
              <p:nvPr/>
            </p:nvSpPr>
            <p:spPr bwMode="auto">
              <a:xfrm>
                <a:off x="4638" y="3166"/>
                <a:ext cx="236" cy="107"/>
              </a:xfrm>
              <a:custGeom>
                <a:avLst/>
                <a:gdLst>
                  <a:gd name="T0" fmla="*/ 71 w 236"/>
                  <a:gd name="T1" fmla="*/ 0 h 107"/>
                  <a:gd name="T2" fmla="*/ 67 w 236"/>
                  <a:gd name="T3" fmla="*/ 1 h 107"/>
                  <a:gd name="T4" fmla="*/ 60 w 236"/>
                  <a:gd name="T5" fmla="*/ 3 h 107"/>
                  <a:gd name="T6" fmla="*/ 50 w 236"/>
                  <a:gd name="T7" fmla="*/ 7 h 107"/>
                  <a:gd name="T8" fmla="*/ 39 w 236"/>
                  <a:gd name="T9" fmla="*/ 8 h 107"/>
                  <a:gd name="T10" fmla="*/ 27 w 236"/>
                  <a:gd name="T11" fmla="*/ 11 h 107"/>
                  <a:gd name="T12" fmla="*/ 15 w 236"/>
                  <a:gd name="T13" fmla="*/ 13 h 107"/>
                  <a:gd name="T14" fmla="*/ 4 w 236"/>
                  <a:gd name="T15" fmla="*/ 13 h 107"/>
                  <a:gd name="T16" fmla="*/ 3 w 236"/>
                  <a:gd name="T17" fmla="*/ 15 h 107"/>
                  <a:gd name="T18" fmla="*/ 7 w 236"/>
                  <a:gd name="T19" fmla="*/ 17 h 107"/>
                  <a:gd name="T20" fmla="*/ 15 w 236"/>
                  <a:gd name="T21" fmla="*/ 25 h 107"/>
                  <a:gd name="T22" fmla="*/ 24 w 236"/>
                  <a:gd name="T23" fmla="*/ 32 h 107"/>
                  <a:gd name="T24" fmla="*/ 34 w 236"/>
                  <a:gd name="T25" fmla="*/ 40 h 107"/>
                  <a:gd name="T26" fmla="*/ 42 w 236"/>
                  <a:gd name="T27" fmla="*/ 48 h 107"/>
                  <a:gd name="T28" fmla="*/ 50 w 236"/>
                  <a:gd name="T29" fmla="*/ 56 h 107"/>
                  <a:gd name="T30" fmla="*/ 55 w 236"/>
                  <a:gd name="T31" fmla="*/ 62 h 107"/>
                  <a:gd name="T32" fmla="*/ 60 w 236"/>
                  <a:gd name="T33" fmla="*/ 66 h 107"/>
                  <a:gd name="T34" fmla="*/ 69 w 236"/>
                  <a:gd name="T35" fmla="*/ 72 h 107"/>
                  <a:gd name="T36" fmla="*/ 80 w 236"/>
                  <a:gd name="T37" fmla="*/ 79 h 107"/>
                  <a:gd name="T38" fmla="*/ 92 w 236"/>
                  <a:gd name="T39" fmla="*/ 87 h 107"/>
                  <a:gd name="T40" fmla="*/ 106 w 236"/>
                  <a:gd name="T41" fmla="*/ 94 h 107"/>
                  <a:gd name="T42" fmla="*/ 118 w 236"/>
                  <a:gd name="T43" fmla="*/ 101 h 107"/>
                  <a:gd name="T44" fmla="*/ 127 w 236"/>
                  <a:gd name="T45" fmla="*/ 103 h 107"/>
                  <a:gd name="T46" fmla="*/ 136 w 236"/>
                  <a:gd name="T47" fmla="*/ 105 h 107"/>
                  <a:gd name="T48" fmla="*/ 141 w 236"/>
                  <a:gd name="T49" fmla="*/ 106 h 107"/>
                  <a:gd name="T50" fmla="*/ 150 w 236"/>
                  <a:gd name="T51" fmla="*/ 106 h 107"/>
                  <a:gd name="T52" fmla="*/ 159 w 236"/>
                  <a:gd name="T53" fmla="*/ 105 h 107"/>
                  <a:gd name="T54" fmla="*/ 169 w 236"/>
                  <a:gd name="T55" fmla="*/ 105 h 107"/>
                  <a:gd name="T56" fmla="*/ 178 w 236"/>
                  <a:gd name="T57" fmla="*/ 105 h 107"/>
                  <a:gd name="T58" fmla="*/ 186 w 236"/>
                  <a:gd name="T59" fmla="*/ 103 h 107"/>
                  <a:gd name="T60" fmla="*/ 192 w 236"/>
                  <a:gd name="T61" fmla="*/ 101 h 107"/>
                  <a:gd name="T62" fmla="*/ 194 w 236"/>
                  <a:gd name="T63" fmla="*/ 98 h 107"/>
                  <a:gd name="T64" fmla="*/ 199 w 236"/>
                  <a:gd name="T65" fmla="*/ 94 h 107"/>
                  <a:gd name="T66" fmla="*/ 203 w 236"/>
                  <a:gd name="T67" fmla="*/ 89 h 107"/>
                  <a:gd name="T68" fmla="*/ 210 w 236"/>
                  <a:gd name="T69" fmla="*/ 83 h 107"/>
                  <a:gd name="T70" fmla="*/ 217 w 236"/>
                  <a:gd name="T71" fmla="*/ 76 h 107"/>
                  <a:gd name="T72" fmla="*/ 224 w 236"/>
                  <a:gd name="T73" fmla="*/ 68 h 107"/>
                  <a:gd name="T74" fmla="*/ 231 w 236"/>
                  <a:gd name="T75" fmla="*/ 62 h 107"/>
                  <a:gd name="T76" fmla="*/ 234 w 236"/>
                  <a:gd name="T77" fmla="*/ 55 h 107"/>
                  <a:gd name="T78" fmla="*/ 235 w 236"/>
                  <a:gd name="T79" fmla="*/ 48 h 107"/>
                  <a:gd name="T80" fmla="*/ 232 w 236"/>
                  <a:gd name="T81" fmla="*/ 48 h 107"/>
                  <a:gd name="T82" fmla="*/ 227 w 236"/>
                  <a:gd name="T83" fmla="*/ 47 h 107"/>
                  <a:gd name="T84" fmla="*/ 217 w 236"/>
                  <a:gd name="T85" fmla="*/ 43 h 107"/>
                  <a:gd name="T86" fmla="*/ 207 w 236"/>
                  <a:gd name="T87" fmla="*/ 40 h 107"/>
                  <a:gd name="T88" fmla="*/ 194 w 236"/>
                  <a:gd name="T89" fmla="*/ 36 h 107"/>
                  <a:gd name="T90" fmla="*/ 180 w 236"/>
                  <a:gd name="T91" fmla="*/ 32 h 107"/>
                  <a:gd name="T92" fmla="*/ 166 w 236"/>
                  <a:gd name="T93" fmla="*/ 28 h 107"/>
                  <a:gd name="T94" fmla="*/ 151 w 236"/>
                  <a:gd name="T95" fmla="*/ 23 h 107"/>
                  <a:gd name="T96" fmla="*/ 138 w 236"/>
                  <a:gd name="T97" fmla="*/ 17 h 107"/>
                  <a:gd name="T98" fmla="*/ 124 w 236"/>
                  <a:gd name="T99" fmla="*/ 13 h 107"/>
                  <a:gd name="T100" fmla="*/ 111 w 236"/>
                  <a:gd name="T101" fmla="*/ 11 h 107"/>
                  <a:gd name="T102" fmla="*/ 99 w 236"/>
                  <a:gd name="T103" fmla="*/ 7 h 107"/>
                  <a:gd name="T104" fmla="*/ 88 w 236"/>
                  <a:gd name="T105" fmla="*/ 3 h 107"/>
                  <a:gd name="T106" fmla="*/ 80 w 236"/>
                  <a:gd name="T107" fmla="*/ 1 h 107"/>
                  <a:gd name="T108" fmla="*/ 76 w 236"/>
                  <a:gd name="T10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6" h="107">
                    <a:moveTo>
                      <a:pt x="73" y="0"/>
                    </a:moveTo>
                    <a:lnTo>
                      <a:pt x="71" y="0"/>
                    </a:lnTo>
                    <a:lnTo>
                      <a:pt x="70" y="0"/>
                    </a:lnTo>
                    <a:lnTo>
                      <a:pt x="67" y="1"/>
                    </a:lnTo>
                    <a:lnTo>
                      <a:pt x="64" y="3"/>
                    </a:lnTo>
                    <a:lnTo>
                      <a:pt x="60" y="3"/>
                    </a:lnTo>
                    <a:lnTo>
                      <a:pt x="56" y="5"/>
                    </a:lnTo>
                    <a:lnTo>
                      <a:pt x="50" y="7"/>
                    </a:lnTo>
                    <a:lnTo>
                      <a:pt x="45" y="7"/>
                    </a:lnTo>
                    <a:lnTo>
                      <a:pt x="39" y="8"/>
                    </a:lnTo>
                    <a:lnTo>
                      <a:pt x="32" y="11"/>
                    </a:lnTo>
                    <a:lnTo>
                      <a:pt x="27" y="11"/>
                    </a:lnTo>
                    <a:lnTo>
                      <a:pt x="20" y="11"/>
                    </a:lnTo>
                    <a:lnTo>
                      <a:pt x="15" y="13"/>
                    </a:lnTo>
                    <a:lnTo>
                      <a:pt x="8" y="13"/>
                    </a:lnTo>
                    <a:lnTo>
                      <a:pt x="4" y="13"/>
                    </a:lnTo>
                    <a:lnTo>
                      <a:pt x="0" y="13"/>
                    </a:lnTo>
                    <a:lnTo>
                      <a:pt x="3" y="15"/>
                    </a:lnTo>
                    <a:lnTo>
                      <a:pt x="4" y="16"/>
                    </a:lnTo>
                    <a:lnTo>
                      <a:pt x="7" y="17"/>
                    </a:lnTo>
                    <a:lnTo>
                      <a:pt x="11" y="21"/>
                    </a:lnTo>
                    <a:lnTo>
                      <a:pt x="15" y="25"/>
                    </a:lnTo>
                    <a:lnTo>
                      <a:pt x="20" y="30"/>
                    </a:lnTo>
                    <a:lnTo>
                      <a:pt x="24" y="32"/>
                    </a:lnTo>
                    <a:lnTo>
                      <a:pt x="28" y="38"/>
                    </a:lnTo>
                    <a:lnTo>
                      <a:pt x="34" y="40"/>
                    </a:lnTo>
                    <a:lnTo>
                      <a:pt x="38" y="46"/>
                    </a:lnTo>
                    <a:lnTo>
                      <a:pt x="42" y="48"/>
                    </a:lnTo>
                    <a:lnTo>
                      <a:pt x="46" y="54"/>
                    </a:lnTo>
                    <a:lnTo>
                      <a:pt x="50" y="56"/>
                    </a:lnTo>
                    <a:lnTo>
                      <a:pt x="52" y="59"/>
                    </a:lnTo>
                    <a:lnTo>
                      <a:pt x="55" y="62"/>
                    </a:lnTo>
                    <a:lnTo>
                      <a:pt x="57" y="63"/>
                    </a:lnTo>
                    <a:lnTo>
                      <a:pt x="60" y="66"/>
                    </a:lnTo>
                    <a:lnTo>
                      <a:pt x="63" y="70"/>
                    </a:lnTo>
                    <a:lnTo>
                      <a:pt x="69" y="72"/>
                    </a:lnTo>
                    <a:lnTo>
                      <a:pt x="74" y="76"/>
                    </a:lnTo>
                    <a:lnTo>
                      <a:pt x="80" y="79"/>
                    </a:lnTo>
                    <a:lnTo>
                      <a:pt x="85" y="85"/>
                    </a:lnTo>
                    <a:lnTo>
                      <a:pt x="92" y="87"/>
                    </a:lnTo>
                    <a:lnTo>
                      <a:pt x="99" y="91"/>
                    </a:lnTo>
                    <a:lnTo>
                      <a:pt x="106" y="94"/>
                    </a:lnTo>
                    <a:lnTo>
                      <a:pt x="112" y="97"/>
                    </a:lnTo>
                    <a:lnTo>
                      <a:pt x="118" y="101"/>
                    </a:lnTo>
                    <a:lnTo>
                      <a:pt x="123" y="102"/>
                    </a:lnTo>
                    <a:lnTo>
                      <a:pt x="127" y="103"/>
                    </a:lnTo>
                    <a:lnTo>
                      <a:pt x="133" y="105"/>
                    </a:lnTo>
                    <a:lnTo>
                      <a:pt x="136" y="105"/>
                    </a:lnTo>
                    <a:lnTo>
                      <a:pt x="138" y="106"/>
                    </a:lnTo>
                    <a:lnTo>
                      <a:pt x="141" y="106"/>
                    </a:lnTo>
                    <a:lnTo>
                      <a:pt x="145" y="106"/>
                    </a:lnTo>
                    <a:lnTo>
                      <a:pt x="150" y="106"/>
                    </a:lnTo>
                    <a:lnTo>
                      <a:pt x="155" y="106"/>
                    </a:lnTo>
                    <a:lnTo>
                      <a:pt x="159" y="105"/>
                    </a:lnTo>
                    <a:lnTo>
                      <a:pt x="164" y="105"/>
                    </a:lnTo>
                    <a:lnTo>
                      <a:pt x="169" y="105"/>
                    </a:lnTo>
                    <a:lnTo>
                      <a:pt x="173" y="105"/>
                    </a:lnTo>
                    <a:lnTo>
                      <a:pt x="178" y="105"/>
                    </a:lnTo>
                    <a:lnTo>
                      <a:pt x="182" y="103"/>
                    </a:lnTo>
                    <a:lnTo>
                      <a:pt x="186" y="103"/>
                    </a:lnTo>
                    <a:lnTo>
                      <a:pt x="189" y="102"/>
                    </a:lnTo>
                    <a:lnTo>
                      <a:pt x="192" y="101"/>
                    </a:lnTo>
                    <a:lnTo>
                      <a:pt x="194" y="99"/>
                    </a:lnTo>
                    <a:lnTo>
                      <a:pt x="194" y="98"/>
                    </a:lnTo>
                    <a:lnTo>
                      <a:pt x="196" y="97"/>
                    </a:lnTo>
                    <a:lnTo>
                      <a:pt x="199" y="94"/>
                    </a:lnTo>
                    <a:lnTo>
                      <a:pt x="201" y="93"/>
                    </a:lnTo>
                    <a:lnTo>
                      <a:pt x="203" y="89"/>
                    </a:lnTo>
                    <a:lnTo>
                      <a:pt x="207" y="86"/>
                    </a:lnTo>
                    <a:lnTo>
                      <a:pt x="210" y="83"/>
                    </a:lnTo>
                    <a:lnTo>
                      <a:pt x="214" y="79"/>
                    </a:lnTo>
                    <a:lnTo>
                      <a:pt x="217" y="76"/>
                    </a:lnTo>
                    <a:lnTo>
                      <a:pt x="220" y="72"/>
                    </a:lnTo>
                    <a:lnTo>
                      <a:pt x="224" y="68"/>
                    </a:lnTo>
                    <a:lnTo>
                      <a:pt x="227" y="64"/>
                    </a:lnTo>
                    <a:lnTo>
                      <a:pt x="231" y="62"/>
                    </a:lnTo>
                    <a:lnTo>
                      <a:pt x="232" y="58"/>
                    </a:lnTo>
                    <a:lnTo>
                      <a:pt x="234" y="55"/>
                    </a:lnTo>
                    <a:lnTo>
                      <a:pt x="235" y="51"/>
                    </a:lnTo>
                    <a:lnTo>
                      <a:pt x="235" y="48"/>
                    </a:lnTo>
                    <a:lnTo>
                      <a:pt x="234" y="48"/>
                    </a:lnTo>
                    <a:lnTo>
                      <a:pt x="232" y="48"/>
                    </a:lnTo>
                    <a:lnTo>
                      <a:pt x="228" y="47"/>
                    </a:lnTo>
                    <a:lnTo>
                      <a:pt x="227" y="47"/>
                    </a:lnTo>
                    <a:lnTo>
                      <a:pt x="221" y="46"/>
                    </a:lnTo>
                    <a:lnTo>
                      <a:pt x="217" y="43"/>
                    </a:lnTo>
                    <a:lnTo>
                      <a:pt x="213" y="42"/>
                    </a:lnTo>
                    <a:lnTo>
                      <a:pt x="207" y="40"/>
                    </a:lnTo>
                    <a:lnTo>
                      <a:pt x="200" y="38"/>
                    </a:lnTo>
                    <a:lnTo>
                      <a:pt x="194" y="36"/>
                    </a:lnTo>
                    <a:lnTo>
                      <a:pt x="187" y="34"/>
                    </a:lnTo>
                    <a:lnTo>
                      <a:pt x="180" y="32"/>
                    </a:lnTo>
                    <a:lnTo>
                      <a:pt x="173" y="31"/>
                    </a:lnTo>
                    <a:lnTo>
                      <a:pt x="166" y="28"/>
                    </a:lnTo>
                    <a:lnTo>
                      <a:pt x="159" y="25"/>
                    </a:lnTo>
                    <a:lnTo>
                      <a:pt x="151" y="23"/>
                    </a:lnTo>
                    <a:lnTo>
                      <a:pt x="144" y="21"/>
                    </a:lnTo>
                    <a:lnTo>
                      <a:pt x="138" y="17"/>
                    </a:lnTo>
                    <a:lnTo>
                      <a:pt x="130" y="16"/>
                    </a:lnTo>
                    <a:lnTo>
                      <a:pt x="124" y="13"/>
                    </a:lnTo>
                    <a:lnTo>
                      <a:pt x="116" y="13"/>
                    </a:lnTo>
                    <a:lnTo>
                      <a:pt x="111" y="11"/>
                    </a:lnTo>
                    <a:lnTo>
                      <a:pt x="104" y="8"/>
                    </a:lnTo>
                    <a:lnTo>
                      <a:pt x="99" y="7"/>
                    </a:lnTo>
                    <a:lnTo>
                      <a:pt x="94" y="5"/>
                    </a:lnTo>
                    <a:lnTo>
                      <a:pt x="88" y="3"/>
                    </a:lnTo>
                    <a:lnTo>
                      <a:pt x="84" y="3"/>
                    </a:lnTo>
                    <a:lnTo>
                      <a:pt x="80" y="1"/>
                    </a:lnTo>
                    <a:lnTo>
                      <a:pt x="77" y="0"/>
                    </a:lnTo>
                    <a:lnTo>
                      <a:pt x="76" y="0"/>
                    </a:lnTo>
                    <a:lnTo>
                      <a:pt x="73" y="0"/>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49" name="Freeform 161"/>
              <p:cNvSpPr>
                <a:spLocks/>
              </p:cNvSpPr>
              <p:nvPr/>
            </p:nvSpPr>
            <p:spPr bwMode="auto">
              <a:xfrm>
                <a:off x="4709" y="3165"/>
                <a:ext cx="3" cy="1"/>
              </a:xfrm>
              <a:custGeom>
                <a:avLst/>
                <a:gdLst>
                  <a:gd name="T0" fmla="*/ 0 w 3"/>
                  <a:gd name="T1" fmla="*/ 0 h 1"/>
                  <a:gd name="T2" fmla="*/ 0 w 3"/>
                  <a:gd name="T3" fmla="*/ 0 h 1"/>
                  <a:gd name="T4" fmla="*/ 1 w 3"/>
                  <a:gd name="T5" fmla="*/ 0 h 1"/>
                  <a:gd name="T6" fmla="*/ 2 w 3"/>
                  <a:gd name="T7" fmla="*/ 0 h 1"/>
                  <a:gd name="T8" fmla="*/ 2 w 3"/>
                  <a:gd name="T9" fmla="*/ 0 h 1"/>
                  <a:gd name="T10" fmla="*/ 2 w 3"/>
                  <a:gd name="T11" fmla="*/ 0 h 1"/>
                  <a:gd name="T12" fmla="*/ 2 w 3"/>
                  <a:gd name="T13" fmla="*/ 0 h 1"/>
                  <a:gd name="T14" fmla="*/ 2 w 3"/>
                  <a:gd name="T15" fmla="*/ 0 h 1"/>
                  <a:gd name="T16" fmla="*/ 1 w 3"/>
                  <a:gd name="T17" fmla="*/ 0 h 1"/>
                  <a:gd name="T18" fmla="*/ 0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0"/>
                    </a:moveTo>
                    <a:lnTo>
                      <a:pt x="0" y="0"/>
                    </a:lnTo>
                    <a:lnTo>
                      <a:pt x="1" y="0"/>
                    </a:lnTo>
                    <a:lnTo>
                      <a:pt x="2" y="0"/>
                    </a:lnTo>
                    <a:lnTo>
                      <a:pt x="2" y="0"/>
                    </a:lnTo>
                    <a:lnTo>
                      <a:pt x="2" y="0"/>
                    </a:lnTo>
                    <a:lnTo>
                      <a:pt x="2" y="0"/>
                    </a:lnTo>
                    <a:lnTo>
                      <a:pt x="2" y="0"/>
                    </a:lnTo>
                    <a:lnTo>
                      <a:pt x="1" y="0"/>
                    </a:lnTo>
                    <a:lnTo>
                      <a:pt x="0" y="0"/>
                    </a:lnTo>
                  </a:path>
                </a:pathLst>
              </a:custGeom>
              <a:solidFill>
                <a:srgbClr val="A1625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0" name="Freeform 162"/>
              <p:cNvSpPr>
                <a:spLocks/>
              </p:cNvSpPr>
              <p:nvPr/>
            </p:nvSpPr>
            <p:spPr bwMode="auto">
              <a:xfrm>
                <a:off x="4714" y="3165"/>
                <a:ext cx="157" cy="52"/>
              </a:xfrm>
              <a:custGeom>
                <a:avLst/>
                <a:gdLst>
                  <a:gd name="T0" fmla="*/ 153 w 157"/>
                  <a:gd name="T1" fmla="*/ 45 h 52"/>
                  <a:gd name="T2" fmla="*/ 146 w 157"/>
                  <a:gd name="T3" fmla="*/ 44 h 52"/>
                  <a:gd name="T4" fmla="*/ 138 w 157"/>
                  <a:gd name="T5" fmla="*/ 41 h 52"/>
                  <a:gd name="T6" fmla="*/ 127 w 157"/>
                  <a:gd name="T7" fmla="*/ 39 h 52"/>
                  <a:gd name="T8" fmla="*/ 115 w 157"/>
                  <a:gd name="T9" fmla="*/ 35 h 52"/>
                  <a:gd name="T10" fmla="*/ 103 w 157"/>
                  <a:gd name="T11" fmla="*/ 31 h 52"/>
                  <a:gd name="T12" fmla="*/ 89 w 157"/>
                  <a:gd name="T13" fmla="*/ 27 h 52"/>
                  <a:gd name="T14" fmla="*/ 77 w 157"/>
                  <a:gd name="T15" fmla="*/ 24 h 52"/>
                  <a:gd name="T16" fmla="*/ 64 w 157"/>
                  <a:gd name="T17" fmla="*/ 19 h 52"/>
                  <a:gd name="T18" fmla="*/ 51 w 157"/>
                  <a:gd name="T19" fmla="*/ 15 h 52"/>
                  <a:gd name="T20" fmla="*/ 38 w 157"/>
                  <a:gd name="T21" fmla="*/ 11 h 52"/>
                  <a:gd name="T22" fmla="*/ 29 w 157"/>
                  <a:gd name="T23" fmla="*/ 9 h 52"/>
                  <a:gd name="T24" fmla="*/ 19 w 157"/>
                  <a:gd name="T25" fmla="*/ 6 h 52"/>
                  <a:gd name="T26" fmla="*/ 12 w 157"/>
                  <a:gd name="T27" fmla="*/ 4 h 52"/>
                  <a:gd name="T28" fmla="*/ 7 w 157"/>
                  <a:gd name="T29" fmla="*/ 1 h 52"/>
                  <a:gd name="T30" fmla="*/ 4 w 157"/>
                  <a:gd name="T31" fmla="*/ 1 h 52"/>
                  <a:gd name="T32" fmla="*/ 0 w 157"/>
                  <a:gd name="T33" fmla="*/ 7 h 52"/>
                  <a:gd name="T34" fmla="*/ 3 w 157"/>
                  <a:gd name="T35" fmla="*/ 7 h 52"/>
                  <a:gd name="T36" fmla="*/ 8 w 157"/>
                  <a:gd name="T37" fmla="*/ 10 h 52"/>
                  <a:gd name="T38" fmla="*/ 15 w 157"/>
                  <a:gd name="T39" fmla="*/ 11 h 52"/>
                  <a:gd name="T40" fmla="*/ 25 w 157"/>
                  <a:gd name="T41" fmla="*/ 15 h 52"/>
                  <a:gd name="T42" fmla="*/ 36 w 157"/>
                  <a:gd name="T43" fmla="*/ 17 h 52"/>
                  <a:gd name="T44" fmla="*/ 47 w 157"/>
                  <a:gd name="T45" fmla="*/ 22 h 52"/>
                  <a:gd name="T46" fmla="*/ 60 w 157"/>
                  <a:gd name="T47" fmla="*/ 26 h 52"/>
                  <a:gd name="T48" fmla="*/ 74 w 157"/>
                  <a:gd name="T49" fmla="*/ 30 h 52"/>
                  <a:gd name="T50" fmla="*/ 86 w 157"/>
                  <a:gd name="T51" fmla="*/ 34 h 52"/>
                  <a:gd name="T52" fmla="*/ 100 w 157"/>
                  <a:gd name="T53" fmla="*/ 37 h 52"/>
                  <a:gd name="T54" fmla="*/ 112 w 157"/>
                  <a:gd name="T55" fmla="*/ 41 h 52"/>
                  <a:gd name="T56" fmla="*/ 123 w 157"/>
                  <a:gd name="T57" fmla="*/ 45 h 52"/>
                  <a:gd name="T58" fmla="*/ 134 w 157"/>
                  <a:gd name="T59" fmla="*/ 47 h 52"/>
                  <a:gd name="T60" fmla="*/ 144 w 157"/>
                  <a:gd name="T61" fmla="*/ 49 h 52"/>
                  <a:gd name="T62" fmla="*/ 151 w 157"/>
                  <a:gd name="T63" fmla="*/ 51 h 52"/>
                  <a:gd name="T64" fmla="*/ 156 w 157"/>
                  <a:gd name="T65"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52">
                    <a:moveTo>
                      <a:pt x="156" y="45"/>
                    </a:moveTo>
                    <a:lnTo>
                      <a:pt x="153" y="45"/>
                    </a:lnTo>
                    <a:lnTo>
                      <a:pt x="151" y="45"/>
                    </a:lnTo>
                    <a:lnTo>
                      <a:pt x="146" y="44"/>
                    </a:lnTo>
                    <a:lnTo>
                      <a:pt x="141" y="41"/>
                    </a:lnTo>
                    <a:lnTo>
                      <a:pt x="138" y="41"/>
                    </a:lnTo>
                    <a:lnTo>
                      <a:pt x="133" y="39"/>
                    </a:lnTo>
                    <a:lnTo>
                      <a:pt x="127" y="39"/>
                    </a:lnTo>
                    <a:lnTo>
                      <a:pt x="120" y="36"/>
                    </a:lnTo>
                    <a:lnTo>
                      <a:pt x="115" y="35"/>
                    </a:lnTo>
                    <a:lnTo>
                      <a:pt x="109" y="32"/>
                    </a:lnTo>
                    <a:lnTo>
                      <a:pt x="103" y="31"/>
                    </a:lnTo>
                    <a:lnTo>
                      <a:pt x="96" y="30"/>
                    </a:lnTo>
                    <a:lnTo>
                      <a:pt x="89" y="27"/>
                    </a:lnTo>
                    <a:lnTo>
                      <a:pt x="83" y="25"/>
                    </a:lnTo>
                    <a:lnTo>
                      <a:pt x="77" y="24"/>
                    </a:lnTo>
                    <a:lnTo>
                      <a:pt x="70" y="21"/>
                    </a:lnTo>
                    <a:lnTo>
                      <a:pt x="64" y="19"/>
                    </a:lnTo>
                    <a:lnTo>
                      <a:pt x="57" y="17"/>
                    </a:lnTo>
                    <a:lnTo>
                      <a:pt x="51" y="15"/>
                    </a:lnTo>
                    <a:lnTo>
                      <a:pt x="45" y="14"/>
                    </a:lnTo>
                    <a:lnTo>
                      <a:pt x="38" y="11"/>
                    </a:lnTo>
                    <a:lnTo>
                      <a:pt x="34" y="11"/>
                    </a:lnTo>
                    <a:lnTo>
                      <a:pt x="29" y="9"/>
                    </a:lnTo>
                    <a:lnTo>
                      <a:pt x="23" y="7"/>
                    </a:lnTo>
                    <a:lnTo>
                      <a:pt x="19" y="6"/>
                    </a:lnTo>
                    <a:lnTo>
                      <a:pt x="15" y="4"/>
                    </a:lnTo>
                    <a:lnTo>
                      <a:pt x="12" y="4"/>
                    </a:lnTo>
                    <a:lnTo>
                      <a:pt x="10" y="2"/>
                    </a:lnTo>
                    <a:lnTo>
                      <a:pt x="7" y="1"/>
                    </a:lnTo>
                    <a:lnTo>
                      <a:pt x="5" y="1"/>
                    </a:lnTo>
                    <a:lnTo>
                      <a:pt x="4" y="1"/>
                    </a:lnTo>
                    <a:lnTo>
                      <a:pt x="3" y="0"/>
                    </a:lnTo>
                    <a:lnTo>
                      <a:pt x="0" y="7"/>
                    </a:lnTo>
                    <a:lnTo>
                      <a:pt x="1" y="7"/>
                    </a:lnTo>
                    <a:lnTo>
                      <a:pt x="3" y="7"/>
                    </a:lnTo>
                    <a:lnTo>
                      <a:pt x="5" y="9"/>
                    </a:lnTo>
                    <a:lnTo>
                      <a:pt x="8" y="10"/>
                    </a:lnTo>
                    <a:lnTo>
                      <a:pt x="12" y="11"/>
                    </a:lnTo>
                    <a:lnTo>
                      <a:pt x="15" y="11"/>
                    </a:lnTo>
                    <a:lnTo>
                      <a:pt x="21" y="14"/>
                    </a:lnTo>
                    <a:lnTo>
                      <a:pt x="25" y="15"/>
                    </a:lnTo>
                    <a:lnTo>
                      <a:pt x="30" y="17"/>
                    </a:lnTo>
                    <a:lnTo>
                      <a:pt x="36" y="17"/>
                    </a:lnTo>
                    <a:lnTo>
                      <a:pt x="41" y="20"/>
                    </a:lnTo>
                    <a:lnTo>
                      <a:pt x="47" y="22"/>
                    </a:lnTo>
                    <a:lnTo>
                      <a:pt x="53" y="24"/>
                    </a:lnTo>
                    <a:lnTo>
                      <a:pt x="60" y="26"/>
                    </a:lnTo>
                    <a:lnTo>
                      <a:pt x="67" y="27"/>
                    </a:lnTo>
                    <a:lnTo>
                      <a:pt x="74" y="30"/>
                    </a:lnTo>
                    <a:lnTo>
                      <a:pt x="81" y="31"/>
                    </a:lnTo>
                    <a:lnTo>
                      <a:pt x="86" y="34"/>
                    </a:lnTo>
                    <a:lnTo>
                      <a:pt x="93" y="36"/>
                    </a:lnTo>
                    <a:lnTo>
                      <a:pt x="100" y="37"/>
                    </a:lnTo>
                    <a:lnTo>
                      <a:pt x="105" y="39"/>
                    </a:lnTo>
                    <a:lnTo>
                      <a:pt x="112" y="41"/>
                    </a:lnTo>
                    <a:lnTo>
                      <a:pt x="119" y="44"/>
                    </a:lnTo>
                    <a:lnTo>
                      <a:pt x="123" y="45"/>
                    </a:lnTo>
                    <a:lnTo>
                      <a:pt x="129" y="46"/>
                    </a:lnTo>
                    <a:lnTo>
                      <a:pt x="134" y="47"/>
                    </a:lnTo>
                    <a:lnTo>
                      <a:pt x="138" y="49"/>
                    </a:lnTo>
                    <a:lnTo>
                      <a:pt x="144" y="49"/>
                    </a:lnTo>
                    <a:lnTo>
                      <a:pt x="148" y="51"/>
                    </a:lnTo>
                    <a:lnTo>
                      <a:pt x="151" y="51"/>
                    </a:lnTo>
                    <a:lnTo>
                      <a:pt x="155" y="51"/>
                    </a:lnTo>
                    <a:lnTo>
                      <a:pt x="156" y="45"/>
                    </a:lnTo>
                  </a:path>
                </a:pathLst>
              </a:custGeom>
              <a:solidFill>
                <a:srgbClr val="A1625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1" name="Freeform 163"/>
              <p:cNvSpPr>
                <a:spLocks/>
              </p:cNvSpPr>
              <p:nvPr/>
            </p:nvSpPr>
            <p:spPr bwMode="auto">
              <a:xfrm>
                <a:off x="4711" y="3165"/>
                <a:ext cx="4" cy="1"/>
              </a:xfrm>
              <a:custGeom>
                <a:avLst/>
                <a:gdLst>
                  <a:gd name="T0" fmla="*/ 3 w 4"/>
                  <a:gd name="T1" fmla="*/ 0 h 1"/>
                  <a:gd name="T2" fmla="*/ 1 w 4"/>
                  <a:gd name="T3" fmla="*/ 0 h 1"/>
                  <a:gd name="T4" fmla="*/ 1 w 4"/>
                  <a:gd name="T5" fmla="*/ 0 h 1"/>
                  <a:gd name="T6" fmla="*/ 0 w 4"/>
                  <a:gd name="T7" fmla="*/ 0 h 1"/>
                  <a:gd name="T8" fmla="*/ 0 w 4"/>
                  <a:gd name="T9" fmla="*/ 0 h 1"/>
                  <a:gd name="T10" fmla="*/ 0 w 4"/>
                  <a:gd name="T11" fmla="*/ 0 h 1"/>
                  <a:gd name="T12" fmla="*/ 1 w 4"/>
                  <a:gd name="T13" fmla="*/ 0 h 1"/>
                  <a:gd name="T14" fmla="*/ 1 w 4"/>
                  <a:gd name="T15" fmla="*/ 0 h 1"/>
                  <a:gd name="T16" fmla="*/ 3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3" y="0"/>
                    </a:moveTo>
                    <a:lnTo>
                      <a:pt x="1" y="0"/>
                    </a:lnTo>
                    <a:lnTo>
                      <a:pt x="1" y="0"/>
                    </a:lnTo>
                    <a:lnTo>
                      <a:pt x="0" y="0"/>
                    </a:lnTo>
                    <a:lnTo>
                      <a:pt x="0" y="0"/>
                    </a:lnTo>
                    <a:lnTo>
                      <a:pt x="0" y="0"/>
                    </a:lnTo>
                    <a:lnTo>
                      <a:pt x="1" y="0"/>
                    </a:lnTo>
                    <a:lnTo>
                      <a:pt x="1" y="0"/>
                    </a:lnTo>
                    <a:lnTo>
                      <a:pt x="3" y="0"/>
                    </a:lnTo>
                  </a:path>
                </a:pathLst>
              </a:custGeom>
              <a:solidFill>
                <a:srgbClr val="A1625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2" name="Freeform 164"/>
              <p:cNvSpPr>
                <a:spLocks/>
              </p:cNvSpPr>
              <p:nvPr/>
            </p:nvSpPr>
            <p:spPr bwMode="auto">
              <a:xfrm>
                <a:off x="4702" y="3165"/>
                <a:ext cx="2" cy="2"/>
              </a:xfrm>
              <a:custGeom>
                <a:avLst/>
                <a:gdLst>
                  <a:gd name="T0" fmla="*/ 0 w 2"/>
                  <a:gd name="T1" fmla="*/ 1 h 2"/>
                  <a:gd name="T2" fmla="*/ 0 w 2"/>
                  <a:gd name="T3" fmla="*/ 1 h 2"/>
                  <a:gd name="T4" fmla="*/ 0 w 2"/>
                  <a:gd name="T5" fmla="*/ 1 h 2"/>
                  <a:gd name="T6" fmla="*/ 1 w 2"/>
                  <a:gd name="T7" fmla="*/ 1 h 2"/>
                  <a:gd name="T8" fmla="*/ 1 w 2"/>
                  <a:gd name="T9" fmla="*/ 1 h 2"/>
                  <a:gd name="T10" fmla="*/ 1 w 2"/>
                  <a:gd name="T11" fmla="*/ 0 h 2"/>
                  <a:gd name="T12" fmla="*/ 1 w 2"/>
                  <a:gd name="T13" fmla="*/ 0 h 2"/>
                  <a:gd name="T14" fmla="*/ 1 w 2"/>
                  <a:gd name="T15" fmla="*/ 0 h 2"/>
                  <a:gd name="T16" fmla="*/ 0 w 2"/>
                  <a:gd name="T17" fmla="*/ 0 h 2"/>
                  <a:gd name="T18" fmla="*/ 0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1"/>
                    </a:moveTo>
                    <a:lnTo>
                      <a:pt x="0" y="1"/>
                    </a:lnTo>
                    <a:lnTo>
                      <a:pt x="0" y="1"/>
                    </a:lnTo>
                    <a:lnTo>
                      <a:pt x="1" y="1"/>
                    </a:lnTo>
                    <a:lnTo>
                      <a:pt x="1" y="1"/>
                    </a:lnTo>
                    <a:lnTo>
                      <a:pt x="1" y="0"/>
                    </a:lnTo>
                    <a:lnTo>
                      <a:pt x="1" y="0"/>
                    </a:lnTo>
                    <a:lnTo>
                      <a:pt x="1" y="0"/>
                    </a:lnTo>
                    <a:lnTo>
                      <a:pt x="0" y="0"/>
                    </a:lnTo>
                    <a:lnTo>
                      <a:pt x="0" y="1"/>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3" name="Freeform 165"/>
              <p:cNvSpPr>
                <a:spLocks/>
              </p:cNvSpPr>
              <p:nvPr/>
            </p:nvSpPr>
            <p:spPr bwMode="auto">
              <a:xfrm>
                <a:off x="4709" y="3166"/>
                <a:ext cx="158" cy="57"/>
              </a:xfrm>
              <a:custGeom>
                <a:avLst/>
                <a:gdLst>
                  <a:gd name="T0" fmla="*/ 156 w 158"/>
                  <a:gd name="T1" fmla="*/ 48 h 57"/>
                  <a:gd name="T2" fmla="*/ 146 w 158"/>
                  <a:gd name="T3" fmla="*/ 46 h 57"/>
                  <a:gd name="T4" fmla="*/ 138 w 158"/>
                  <a:gd name="T5" fmla="*/ 45 h 57"/>
                  <a:gd name="T6" fmla="*/ 127 w 158"/>
                  <a:gd name="T7" fmla="*/ 41 h 57"/>
                  <a:gd name="T8" fmla="*/ 115 w 158"/>
                  <a:gd name="T9" fmla="*/ 38 h 57"/>
                  <a:gd name="T10" fmla="*/ 102 w 158"/>
                  <a:gd name="T11" fmla="*/ 34 h 57"/>
                  <a:gd name="T12" fmla="*/ 89 w 158"/>
                  <a:gd name="T13" fmla="*/ 29 h 57"/>
                  <a:gd name="T14" fmla="*/ 75 w 158"/>
                  <a:gd name="T15" fmla="*/ 27 h 57"/>
                  <a:gd name="T16" fmla="*/ 64 w 158"/>
                  <a:gd name="T17" fmla="*/ 22 h 57"/>
                  <a:gd name="T18" fmla="*/ 51 w 158"/>
                  <a:gd name="T19" fmla="*/ 17 h 57"/>
                  <a:gd name="T20" fmla="*/ 40 w 158"/>
                  <a:gd name="T21" fmla="*/ 13 h 57"/>
                  <a:gd name="T22" fmla="*/ 27 w 158"/>
                  <a:gd name="T23" fmla="*/ 10 h 57"/>
                  <a:gd name="T24" fmla="*/ 19 w 158"/>
                  <a:gd name="T25" fmla="*/ 6 h 57"/>
                  <a:gd name="T26" fmla="*/ 12 w 158"/>
                  <a:gd name="T27" fmla="*/ 4 h 57"/>
                  <a:gd name="T28" fmla="*/ 7 w 158"/>
                  <a:gd name="T29" fmla="*/ 3 h 57"/>
                  <a:gd name="T30" fmla="*/ 4 w 158"/>
                  <a:gd name="T31" fmla="*/ 0 h 57"/>
                  <a:gd name="T32" fmla="*/ 0 w 158"/>
                  <a:gd name="T33" fmla="*/ 6 h 57"/>
                  <a:gd name="T34" fmla="*/ 3 w 158"/>
                  <a:gd name="T35" fmla="*/ 8 h 57"/>
                  <a:gd name="T36" fmla="*/ 8 w 158"/>
                  <a:gd name="T37" fmla="*/ 10 h 57"/>
                  <a:gd name="T38" fmla="*/ 15 w 158"/>
                  <a:gd name="T39" fmla="*/ 13 h 57"/>
                  <a:gd name="T40" fmla="*/ 23 w 158"/>
                  <a:gd name="T41" fmla="*/ 17 h 57"/>
                  <a:gd name="T42" fmla="*/ 34 w 158"/>
                  <a:gd name="T43" fmla="*/ 20 h 57"/>
                  <a:gd name="T44" fmla="*/ 46 w 158"/>
                  <a:gd name="T45" fmla="*/ 24 h 57"/>
                  <a:gd name="T46" fmla="*/ 59 w 158"/>
                  <a:gd name="T47" fmla="*/ 29 h 57"/>
                  <a:gd name="T48" fmla="*/ 72 w 158"/>
                  <a:gd name="T49" fmla="*/ 32 h 57"/>
                  <a:gd name="T50" fmla="*/ 86 w 158"/>
                  <a:gd name="T51" fmla="*/ 37 h 57"/>
                  <a:gd name="T52" fmla="*/ 98 w 158"/>
                  <a:gd name="T53" fmla="*/ 41 h 57"/>
                  <a:gd name="T54" fmla="*/ 112 w 158"/>
                  <a:gd name="T55" fmla="*/ 46 h 57"/>
                  <a:gd name="T56" fmla="*/ 124 w 158"/>
                  <a:gd name="T57" fmla="*/ 48 h 57"/>
                  <a:gd name="T58" fmla="*/ 135 w 158"/>
                  <a:gd name="T59" fmla="*/ 51 h 57"/>
                  <a:gd name="T60" fmla="*/ 145 w 158"/>
                  <a:gd name="T61" fmla="*/ 53 h 57"/>
                  <a:gd name="T62" fmla="*/ 153 w 158"/>
                  <a:gd name="T63" fmla="*/ 55 h 57"/>
                  <a:gd name="T64" fmla="*/ 157 w 158"/>
                  <a:gd name="T65" fmla="*/ 4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57">
                    <a:moveTo>
                      <a:pt x="157" y="48"/>
                    </a:moveTo>
                    <a:lnTo>
                      <a:pt x="156" y="48"/>
                    </a:lnTo>
                    <a:lnTo>
                      <a:pt x="152" y="47"/>
                    </a:lnTo>
                    <a:lnTo>
                      <a:pt x="146" y="46"/>
                    </a:lnTo>
                    <a:lnTo>
                      <a:pt x="143" y="46"/>
                    </a:lnTo>
                    <a:lnTo>
                      <a:pt x="138" y="45"/>
                    </a:lnTo>
                    <a:lnTo>
                      <a:pt x="132" y="43"/>
                    </a:lnTo>
                    <a:lnTo>
                      <a:pt x="127" y="41"/>
                    </a:lnTo>
                    <a:lnTo>
                      <a:pt x="122" y="41"/>
                    </a:lnTo>
                    <a:lnTo>
                      <a:pt x="115" y="38"/>
                    </a:lnTo>
                    <a:lnTo>
                      <a:pt x="109" y="37"/>
                    </a:lnTo>
                    <a:lnTo>
                      <a:pt x="102" y="34"/>
                    </a:lnTo>
                    <a:lnTo>
                      <a:pt x="96" y="32"/>
                    </a:lnTo>
                    <a:lnTo>
                      <a:pt x="89" y="29"/>
                    </a:lnTo>
                    <a:lnTo>
                      <a:pt x="82" y="29"/>
                    </a:lnTo>
                    <a:lnTo>
                      <a:pt x="75" y="27"/>
                    </a:lnTo>
                    <a:lnTo>
                      <a:pt x="70" y="24"/>
                    </a:lnTo>
                    <a:lnTo>
                      <a:pt x="64" y="22"/>
                    </a:lnTo>
                    <a:lnTo>
                      <a:pt x="57" y="20"/>
                    </a:lnTo>
                    <a:lnTo>
                      <a:pt x="51" y="17"/>
                    </a:lnTo>
                    <a:lnTo>
                      <a:pt x="44" y="15"/>
                    </a:lnTo>
                    <a:lnTo>
                      <a:pt x="40" y="13"/>
                    </a:lnTo>
                    <a:lnTo>
                      <a:pt x="34" y="13"/>
                    </a:lnTo>
                    <a:lnTo>
                      <a:pt x="27" y="10"/>
                    </a:lnTo>
                    <a:lnTo>
                      <a:pt x="23" y="8"/>
                    </a:lnTo>
                    <a:lnTo>
                      <a:pt x="19" y="6"/>
                    </a:lnTo>
                    <a:lnTo>
                      <a:pt x="15" y="5"/>
                    </a:lnTo>
                    <a:lnTo>
                      <a:pt x="12" y="4"/>
                    </a:lnTo>
                    <a:lnTo>
                      <a:pt x="8" y="3"/>
                    </a:lnTo>
                    <a:lnTo>
                      <a:pt x="7" y="3"/>
                    </a:lnTo>
                    <a:lnTo>
                      <a:pt x="5" y="1"/>
                    </a:lnTo>
                    <a:lnTo>
                      <a:pt x="4" y="0"/>
                    </a:lnTo>
                    <a:lnTo>
                      <a:pt x="3" y="0"/>
                    </a:lnTo>
                    <a:lnTo>
                      <a:pt x="0" y="6"/>
                    </a:lnTo>
                    <a:lnTo>
                      <a:pt x="1" y="8"/>
                    </a:lnTo>
                    <a:lnTo>
                      <a:pt x="3" y="8"/>
                    </a:lnTo>
                    <a:lnTo>
                      <a:pt x="5" y="10"/>
                    </a:lnTo>
                    <a:lnTo>
                      <a:pt x="8" y="10"/>
                    </a:lnTo>
                    <a:lnTo>
                      <a:pt x="11" y="11"/>
                    </a:lnTo>
                    <a:lnTo>
                      <a:pt x="15" y="13"/>
                    </a:lnTo>
                    <a:lnTo>
                      <a:pt x="19" y="14"/>
                    </a:lnTo>
                    <a:lnTo>
                      <a:pt x="23" y="17"/>
                    </a:lnTo>
                    <a:lnTo>
                      <a:pt x="29" y="17"/>
                    </a:lnTo>
                    <a:lnTo>
                      <a:pt x="34" y="20"/>
                    </a:lnTo>
                    <a:lnTo>
                      <a:pt x="41" y="22"/>
                    </a:lnTo>
                    <a:lnTo>
                      <a:pt x="46" y="24"/>
                    </a:lnTo>
                    <a:lnTo>
                      <a:pt x="52" y="27"/>
                    </a:lnTo>
                    <a:lnTo>
                      <a:pt x="59" y="29"/>
                    </a:lnTo>
                    <a:lnTo>
                      <a:pt x="66" y="31"/>
                    </a:lnTo>
                    <a:lnTo>
                      <a:pt x="72" y="32"/>
                    </a:lnTo>
                    <a:lnTo>
                      <a:pt x="79" y="34"/>
                    </a:lnTo>
                    <a:lnTo>
                      <a:pt x="86" y="37"/>
                    </a:lnTo>
                    <a:lnTo>
                      <a:pt x="93" y="38"/>
                    </a:lnTo>
                    <a:lnTo>
                      <a:pt x="98" y="41"/>
                    </a:lnTo>
                    <a:lnTo>
                      <a:pt x="105" y="43"/>
                    </a:lnTo>
                    <a:lnTo>
                      <a:pt x="112" y="46"/>
                    </a:lnTo>
                    <a:lnTo>
                      <a:pt x="119" y="46"/>
                    </a:lnTo>
                    <a:lnTo>
                      <a:pt x="124" y="48"/>
                    </a:lnTo>
                    <a:lnTo>
                      <a:pt x="130" y="51"/>
                    </a:lnTo>
                    <a:lnTo>
                      <a:pt x="135" y="51"/>
                    </a:lnTo>
                    <a:lnTo>
                      <a:pt x="141" y="52"/>
                    </a:lnTo>
                    <a:lnTo>
                      <a:pt x="145" y="53"/>
                    </a:lnTo>
                    <a:lnTo>
                      <a:pt x="149" y="55"/>
                    </a:lnTo>
                    <a:lnTo>
                      <a:pt x="153" y="55"/>
                    </a:lnTo>
                    <a:lnTo>
                      <a:pt x="157" y="56"/>
                    </a:lnTo>
                    <a:lnTo>
                      <a:pt x="157" y="48"/>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4" name="Freeform 166"/>
              <p:cNvSpPr>
                <a:spLocks/>
              </p:cNvSpPr>
              <p:nvPr/>
            </p:nvSpPr>
            <p:spPr bwMode="auto">
              <a:xfrm>
                <a:off x="4705" y="3166"/>
                <a:ext cx="5" cy="1"/>
              </a:xfrm>
              <a:custGeom>
                <a:avLst/>
                <a:gdLst>
                  <a:gd name="T0" fmla="*/ 4 w 5"/>
                  <a:gd name="T1" fmla="*/ 0 h 1"/>
                  <a:gd name="T2" fmla="*/ 3 w 5"/>
                  <a:gd name="T3" fmla="*/ 0 h 1"/>
                  <a:gd name="T4" fmla="*/ 0 w 5"/>
                  <a:gd name="T5" fmla="*/ 0 h 1"/>
                  <a:gd name="T6" fmla="*/ 0 w 5"/>
                  <a:gd name="T7" fmla="*/ 0 h 1"/>
                  <a:gd name="T8" fmla="*/ 0 w 5"/>
                  <a:gd name="T9" fmla="*/ 0 h 1"/>
                  <a:gd name="T10" fmla="*/ 0 w 5"/>
                  <a:gd name="T11" fmla="*/ 0 h 1"/>
                  <a:gd name="T12" fmla="*/ 0 w 5"/>
                  <a:gd name="T13" fmla="*/ 0 h 1"/>
                  <a:gd name="T14" fmla="*/ 1 w 5"/>
                  <a:gd name="T15" fmla="*/ 0 h 1"/>
                  <a:gd name="T16" fmla="*/ 3 w 5"/>
                  <a:gd name="T17" fmla="*/ 0 h 1"/>
                  <a:gd name="T18" fmla="*/ 4 w 5"/>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4" y="0"/>
                    </a:moveTo>
                    <a:lnTo>
                      <a:pt x="3" y="0"/>
                    </a:lnTo>
                    <a:lnTo>
                      <a:pt x="0" y="0"/>
                    </a:lnTo>
                    <a:lnTo>
                      <a:pt x="0" y="0"/>
                    </a:lnTo>
                    <a:lnTo>
                      <a:pt x="0" y="0"/>
                    </a:lnTo>
                    <a:lnTo>
                      <a:pt x="0" y="0"/>
                    </a:lnTo>
                    <a:lnTo>
                      <a:pt x="0" y="0"/>
                    </a:lnTo>
                    <a:lnTo>
                      <a:pt x="1" y="0"/>
                    </a:lnTo>
                    <a:lnTo>
                      <a:pt x="3" y="0"/>
                    </a:lnTo>
                    <a:lnTo>
                      <a:pt x="4"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5" name="Freeform 167"/>
              <p:cNvSpPr>
                <a:spLocks/>
              </p:cNvSpPr>
              <p:nvPr/>
            </p:nvSpPr>
            <p:spPr bwMode="auto">
              <a:xfrm>
                <a:off x="4696" y="3166"/>
                <a:ext cx="4" cy="3"/>
              </a:xfrm>
              <a:custGeom>
                <a:avLst/>
                <a:gdLst>
                  <a:gd name="T0" fmla="*/ 0 w 4"/>
                  <a:gd name="T1" fmla="*/ 2 h 3"/>
                  <a:gd name="T2" fmla="*/ 1 w 4"/>
                  <a:gd name="T3" fmla="*/ 2 h 3"/>
                  <a:gd name="T4" fmla="*/ 1 w 4"/>
                  <a:gd name="T5" fmla="*/ 2 h 3"/>
                  <a:gd name="T6" fmla="*/ 2 w 4"/>
                  <a:gd name="T7" fmla="*/ 2 h 3"/>
                  <a:gd name="T8" fmla="*/ 3 w 4"/>
                  <a:gd name="T9" fmla="*/ 2 h 3"/>
                  <a:gd name="T10" fmla="*/ 3 w 4"/>
                  <a:gd name="T11" fmla="*/ 1 h 3"/>
                  <a:gd name="T12" fmla="*/ 3 w 4"/>
                  <a:gd name="T13" fmla="*/ 0 h 3"/>
                  <a:gd name="T14" fmla="*/ 2 w 4"/>
                  <a:gd name="T15" fmla="*/ 0 h 3"/>
                  <a:gd name="T16" fmla="*/ 0 w 4"/>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2"/>
                    </a:moveTo>
                    <a:lnTo>
                      <a:pt x="1" y="2"/>
                    </a:lnTo>
                    <a:lnTo>
                      <a:pt x="1" y="2"/>
                    </a:lnTo>
                    <a:lnTo>
                      <a:pt x="2" y="2"/>
                    </a:lnTo>
                    <a:lnTo>
                      <a:pt x="3" y="2"/>
                    </a:lnTo>
                    <a:lnTo>
                      <a:pt x="3" y="1"/>
                    </a:lnTo>
                    <a:lnTo>
                      <a:pt x="3" y="0"/>
                    </a:lnTo>
                    <a:lnTo>
                      <a:pt x="2" y="0"/>
                    </a:lnTo>
                    <a:lnTo>
                      <a:pt x="0" y="2"/>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6" name="Freeform 168"/>
              <p:cNvSpPr>
                <a:spLocks/>
              </p:cNvSpPr>
              <p:nvPr/>
            </p:nvSpPr>
            <p:spPr bwMode="auto">
              <a:xfrm>
                <a:off x="4701" y="3169"/>
                <a:ext cx="166" cy="58"/>
              </a:xfrm>
              <a:custGeom>
                <a:avLst/>
                <a:gdLst>
                  <a:gd name="T0" fmla="*/ 161 w 166"/>
                  <a:gd name="T1" fmla="*/ 49 h 58"/>
                  <a:gd name="T2" fmla="*/ 153 w 166"/>
                  <a:gd name="T3" fmla="*/ 48 h 58"/>
                  <a:gd name="T4" fmla="*/ 143 w 166"/>
                  <a:gd name="T5" fmla="*/ 46 h 58"/>
                  <a:gd name="T6" fmla="*/ 130 w 166"/>
                  <a:gd name="T7" fmla="*/ 43 h 58"/>
                  <a:gd name="T8" fmla="*/ 119 w 166"/>
                  <a:gd name="T9" fmla="*/ 41 h 58"/>
                  <a:gd name="T10" fmla="*/ 105 w 166"/>
                  <a:gd name="T11" fmla="*/ 35 h 58"/>
                  <a:gd name="T12" fmla="*/ 92 w 166"/>
                  <a:gd name="T13" fmla="*/ 32 h 58"/>
                  <a:gd name="T14" fmla="*/ 78 w 166"/>
                  <a:gd name="T15" fmla="*/ 27 h 58"/>
                  <a:gd name="T16" fmla="*/ 65 w 166"/>
                  <a:gd name="T17" fmla="*/ 22 h 58"/>
                  <a:gd name="T18" fmla="*/ 51 w 166"/>
                  <a:gd name="T19" fmla="*/ 18 h 58"/>
                  <a:gd name="T20" fmla="*/ 40 w 166"/>
                  <a:gd name="T21" fmla="*/ 13 h 58"/>
                  <a:gd name="T22" fmla="*/ 31 w 166"/>
                  <a:gd name="T23" fmla="*/ 10 h 58"/>
                  <a:gd name="T24" fmla="*/ 21 w 166"/>
                  <a:gd name="T25" fmla="*/ 5 h 58"/>
                  <a:gd name="T26" fmla="*/ 12 w 166"/>
                  <a:gd name="T27" fmla="*/ 3 h 58"/>
                  <a:gd name="T28" fmla="*/ 8 w 166"/>
                  <a:gd name="T29" fmla="*/ 0 h 58"/>
                  <a:gd name="T30" fmla="*/ 4 w 166"/>
                  <a:gd name="T31" fmla="*/ 0 h 58"/>
                  <a:gd name="T32" fmla="*/ 1 w 166"/>
                  <a:gd name="T33" fmla="*/ 6 h 58"/>
                  <a:gd name="T34" fmla="*/ 3 w 166"/>
                  <a:gd name="T35" fmla="*/ 8 h 58"/>
                  <a:gd name="T36" fmla="*/ 10 w 166"/>
                  <a:gd name="T37" fmla="*/ 10 h 58"/>
                  <a:gd name="T38" fmla="*/ 15 w 166"/>
                  <a:gd name="T39" fmla="*/ 11 h 58"/>
                  <a:gd name="T40" fmla="*/ 25 w 166"/>
                  <a:gd name="T41" fmla="*/ 15 h 58"/>
                  <a:gd name="T42" fmla="*/ 35 w 166"/>
                  <a:gd name="T43" fmla="*/ 20 h 58"/>
                  <a:gd name="T44" fmla="*/ 49 w 166"/>
                  <a:gd name="T45" fmla="*/ 24 h 58"/>
                  <a:gd name="T46" fmla="*/ 61 w 166"/>
                  <a:gd name="T47" fmla="*/ 28 h 58"/>
                  <a:gd name="T48" fmla="*/ 73 w 166"/>
                  <a:gd name="T49" fmla="*/ 33 h 58"/>
                  <a:gd name="T50" fmla="*/ 87 w 166"/>
                  <a:gd name="T51" fmla="*/ 38 h 58"/>
                  <a:gd name="T52" fmla="*/ 103 w 166"/>
                  <a:gd name="T53" fmla="*/ 43 h 58"/>
                  <a:gd name="T54" fmla="*/ 115 w 166"/>
                  <a:gd name="T55" fmla="*/ 46 h 58"/>
                  <a:gd name="T56" fmla="*/ 128 w 166"/>
                  <a:gd name="T57" fmla="*/ 49 h 58"/>
                  <a:gd name="T58" fmla="*/ 140 w 166"/>
                  <a:gd name="T59" fmla="*/ 53 h 58"/>
                  <a:gd name="T60" fmla="*/ 151 w 166"/>
                  <a:gd name="T61" fmla="*/ 56 h 58"/>
                  <a:gd name="T62" fmla="*/ 159 w 166"/>
                  <a:gd name="T63" fmla="*/ 57 h 58"/>
                  <a:gd name="T64" fmla="*/ 165 w 166"/>
                  <a:gd name="T65"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58">
                    <a:moveTo>
                      <a:pt x="165" y="49"/>
                    </a:moveTo>
                    <a:lnTo>
                      <a:pt x="161" y="49"/>
                    </a:lnTo>
                    <a:lnTo>
                      <a:pt x="157" y="48"/>
                    </a:lnTo>
                    <a:lnTo>
                      <a:pt x="153" y="48"/>
                    </a:lnTo>
                    <a:lnTo>
                      <a:pt x="147" y="48"/>
                    </a:lnTo>
                    <a:lnTo>
                      <a:pt x="143" y="46"/>
                    </a:lnTo>
                    <a:lnTo>
                      <a:pt x="136" y="44"/>
                    </a:lnTo>
                    <a:lnTo>
                      <a:pt x="130" y="43"/>
                    </a:lnTo>
                    <a:lnTo>
                      <a:pt x="125" y="42"/>
                    </a:lnTo>
                    <a:lnTo>
                      <a:pt x="119" y="41"/>
                    </a:lnTo>
                    <a:lnTo>
                      <a:pt x="112" y="38"/>
                    </a:lnTo>
                    <a:lnTo>
                      <a:pt x="105" y="35"/>
                    </a:lnTo>
                    <a:lnTo>
                      <a:pt x="98" y="33"/>
                    </a:lnTo>
                    <a:lnTo>
                      <a:pt x="92" y="32"/>
                    </a:lnTo>
                    <a:lnTo>
                      <a:pt x="85" y="29"/>
                    </a:lnTo>
                    <a:lnTo>
                      <a:pt x="78" y="27"/>
                    </a:lnTo>
                    <a:lnTo>
                      <a:pt x="72" y="24"/>
                    </a:lnTo>
                    <a:lnTo>
                      <a:pt x="65" y="22"/>
                    </a:lnTo>
                    <a:lnTo>
                      <a:pt x="58" y="20"/>
                    </a:lnTo>
                    <a:lnTo>
                      <a:pt x="51" y="18"/>
                    </a:lnTo>
                    <a:lnTo>
                      <a:pt x="46" y="14"/>
                    </a:lnTo>
                    <a:lnTo>
                      <a:pt x="40" y="13"/>
                    </a:lnTo>
                    <a:lnTo>
                      <a:pt x="35" y="10"/>
                    </a:lnTo>
                    <a:lnTo>
                      <a:pt x="31" y="10"/>
                    </a:lnTo>
                    <a:lnTo>
                      <a:pt x="25" y="8"/>
                    </a:lnTo>
                    <a:lnTo>
                      <a:pt x="21" y="5"/>
                    </a:lnTo>
                    <a:lnTo>
                      <a:pt x="17" y="4"/>
                    </a:lnTo>
                    <a:lnTo>
                      <a:pt x="12" y="3"/>
                    </a:lnTo>
                    <a:lnTo>
                      <a:pt x="10" y="3"/>
                    </a:lnTo>
                    <a:lnTo>
                      <a:pt x="8" y="0"/>
                    </a:lnTo>
                    <a:lnTo>
                      <a:pt x="7" y="0"/>
                    </a:lnTo>
                    <a:lnTo>
                      <a:pt x="4" y="0"/>
                    </a:lnTo>
                    <a:lnTo>
                      <a:pt x="0" y="5"/>
                    </a:lnTo>
                    <a:lnTo>
                      <a:pt x="1" y="6"/>
                    </a:lnTo>
                    <a:lnTo>
                      <a:pt x="3" y="6"/>
                    </a:lnTo>
                    <a:lnTo>
                      <a:pt x="3" y="8"/>
                    </a:lnTo>
                    <a:lnTo>
                      <a:pt x="7" y="8"/>
                    </a:lnTo>
                    <a:lnTo>
                      <a:pt x="10" y="10"/>
                    </a:lnTo>
                    <a:lnTo>
                      <a:pt x="12" y="10"/>
                    </a:lnTo>
                    <a:lnTo>
                      <a:pt x="15" y="11"/>
                    </a:lnTo>
                    <a:lnTo>
                      <a:pt x="19" y="14"/>
                    </a:lnTo>
                    <a:lnTo>
                      <a:pt x="25" y="15"/>
                    </a:lnTo>
                    <a:lnTo>
                      <a:pt x="31" y="18"/>
                    </a:lnTo>
                    <a:lnTo>
                      <a:pt x="35" y="20"/>
                    </a:lnTo>
                    <a:lnTo>
                      <a:pt x="42" y="22"/>
                    </a:lnTo>
                    <a:lnTo>
                      <a:pt x="49" y="24"/>
                    </a:lnTo>
                    <a:lnTo>
                      <a:pt x="54" y="27"/>
                    </a:lnTo>
                    <a:lnTo>
                      <a:pt x="61" y="28"/>
                    </a:lnTo>
                    <a:lnTo>
                      <a:pt x="67" y="30"/>
                    </a:lnTo>
                    <a:lnTo>
                      <a:pt x="73" y="33"/>
                    </a:lnTo>
                    <a:lnTo>
                      <a:pt x="80" y="35"/>
                    </a:lnTo>
                    <a:lnTo>
                      <a:pt x="87" y="38"/>
                    </a:lnTo>
                    <a:lnTo>
                      <a:pt x="94" y="41"/>
                    </a:lnTo>
                    <a:lnTo>
                      <a:pt x="103" y="43"/>
                    </a:lnTo>
                    <a:lnTo>
                      <a:pt x="108" y="44"/>
                    </a:lnTo>
                    <a:lnTo>
                      <a:pt x="115" y="46"/>
                    </a:lnTo>
                    <a:lnTo>
                      <a:pt x="122" y="48"/>
                    </a:lnTo>
                    <a:lnTo>
                      <a:pt x="128" y="49"/>
                    </a:lnTo>
                    <a:lnTo>
                      <a:pt x="133" y="51"/>
                    </a:lnTo>
                    <a:lnTo>
                      <a:pt x="140" y="53"/>
                    </a:lnTo>
                    <a:lnTo>
                      <a:pt x="146" y="53"/>
                    </a:lnTo>
                    <a:lnTo>
                      <a:pt x="151" y="56"/>
                    </a:lnTo>
                    <a:lnTo>
                      <a:pt x="155" y="56"/>
                    </a:lnTo>
                    <a:lnTo>
                      <a:pt x="159" y="57"/>
                    </a:lnTo>
                    <a:lnTo>
                      <a:pt x="165" y="57"/>
                    </a:lnTo>
                    <a:lnTo>
                      <a:pt x="165" y="49"/>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7" name="Freeform 169"/>
              <p:cNvSpPr>
                <a:spLocks/>
              </p:cNvSpPr>
              <p:nvPr/>
            </p:nvSpPr>
            <p:spPr bwMode="auto">
              <a:xfrm>
                <a:off x="4701" y="3168"/>
                <a:ext cx="3" cy="1"/>
              </a:xfrm>
              <a:custGeom>
                <a:avLst/>
                <a:gdLst>
                  <a:gd name="T0" fmla="*/ 2 w 3"/>
                  <a:gd name="T1" fmla="*/ 0 h 1"/>
                  <a:gd name="T2" fmla="*/ 1 w 3"/>
                  <a:gd name="T3" fmla="*/ 0 h 1"/>
                  <a:gd name="T4" fmla="*/ 0 w 3"/>
                  <a:gd name="T5" fmla="*/ 0 h 1"/>
                  <a:gd name="T6" fmla="*/ 0 w 3"/>
                  <a:gd name="T7" fmla="*/ 0 h 1"/>
                  <a:gd name="T8" fmla="*/ 0 w 3"/>
                  <a:gd name="T9" fmla="*/ 0 h 1"/>
                  <a:gd name="T10" fmla="*/ 0 w 3"/>
                  <a:gd name="T11" fmla="*/ 0 h 1"/>
                  <a:gd name="T12" fmla="*/ 0 w 3"/>
                  <a:gd name="T13" fmla="*/ 0 h 1"/>
                  <a:gd name="T14" fmla="*/ 1 w 3"/>
                  <a:gd name="T15" fmla="*/ 0 h 1"/>
                  <a:gd name="T16" fmla="*/ 2 w 3"/>
                  <a:gd name="T17" fmla="*/ 0 h 1"/>
                  <a:gd name="T18" fmla="*/ 2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2" y="0"/>
                    </a:moveTo>
                    <a:lnTo>
                      <a:pt x="1" y="0"/>
                    </a:lnTo>
                    <a:lnTo>
                      <a:pt x="0" y="0"/>
                    </a:lnTo>
                    <a:lnTo>
                      <a:pt x="0" y="0"/>
                    </a:lnTo>
                    <a:lnTo>
                      <a:pt x="0" y="0"/>
                    </a:lnTo>
                    <a:lnTo>
                      <a:pt x="0" y="0"/>
                    </a:lnTo>
                    <a:lnTo>
                      <a:pt x="0" y="0"/>
                    </a:lnTo>
                    <a:lnTo>
                      <a:pt x="1" y="0"/>
                    </a:lnTo>
                    <a:lnTo>
                      <a:pt x="2" y="0"/>
                    </a:lnTo>
                    <a:lnTo>
                      <a:pt x="2"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8" name="Freeform 170"/>
              <p:cNvSpPr>
                <a:spLocks/>
              </p:cNvSpPr>
              <p:nvPr/>
            </p:nvSpPr>
            <p:spPr bwMode="auto">
              <a:xfrm>
                <a:off x="4692" y="3169"/>
                <a:ext cx="2" cy="1"/>
              </a:xfrm>
              <a:custGeom>
                <a:avLst/>
                <a:gdLst>
                  <a:gd name="T0" fmla="*/ 0 w 2"/>
                  <a:gd name="T1" fmla="*/ 0 h 1"/>
                  <a:gd name="T2" fmla="*/ 0 w 2"/>
                  <a:gd name="T3" fmla="*/ 0 h 1"/>
                  <a:gd name="T4" fmla="*/ 1 w 2"/>
                  <a:gd name="T5" fmla="*/ 0 h 1"/>
                  <a:gd name="T6" fmla="*/ 1 w 2"/>
                  <a:gd name="T7" fmla="*/ 0 h 1"/>
                  <a:gd name="T8" fmla="*/ 1 w 2"/>
                  <a:gd name="T9" fmla="*/ 0 h 1"/>
                  <a:gd name="T10" fmla="*/ 1 w 2"/>
                  <a:gd name="T11" fmla="*/ 0 h 1"/>
                  <a:gd name="T12" fmla="*/ 1 w 2"/>
                  <a:gd name="T13" fmla="*/ 0 h 1"/>
                  <a:gd name="T14" fmla="*/ 1 w 2"/>
                  <a:gd name="T15" fmla="*/ 0 h 1"/>
                  <a:gd name="T16" fmla="*/ 0 w 2"/>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0"/>
                    </a:moveTo>
                    <a:lnTo>
                      <a:pt x="0" y="0"/>
                    </a:lnTo>
                    <a:lnTo>
                      <a:pt x="1" y="0"/>
                    </a:lnTo>
                    <a:lnTo>
                      <a:pt x="1" y="0"/>
                    </a:lnTo>
                    <a:lnTo>
                      <a:pt x="1" y="0"/>
                    </a:lnTo>
                    <a:lnTo>
                      <a:pt x="1" y="0"/>
                    </a:lnTo>
                    <a:lnTo>
                      <a:pt x="1" y="0"/>
                    </a:lnTo>
                    <a:lnTo>
                      <a:pt x="1" y="0"/>
                    </a:lnTo>
                    <a:lnTo>
                      <a:pt x="0"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59" name="Freeform 171"/>
              <p:cNvSpPr>
                <a:spLocks/>
              </p:cNvSpPr>
              <p:nvPr/>
            </p:nvSpPr>
            <p:spPr bwMode="auto">
              <a:xfrm>
                <a:off x="4696" y="3169"/>
                <a:ext cx="166" cy="61"/>
              </a:xfrm>
              <a:custGeom>
                <a:avLst/>
                <a:gdLst>
                  <a:gd name="T0" fmla="*/ 161 w 166"/>
                  <a:gd name="T1" fmla="*/ 54 h 61"/>
                  <a:gd name="T2" fmla="*/ 153 w 166"/>
                  <a:gd name="T3" fmla="*/ 52 h 61"/>
                  <a:gd name="T4" fmla="*/ 140 w 166"/>
                  <a:gd name="T5" fmla="*/ 51 h 61"/>
                  <a:gd name="T6" fmla="*/ 130 w 166"/>
                  <a:gd name="T7" fmla="*/ 49 h 61"/>
                  <a:gd name="T8" fmla="*/ 116 w 166"/>
                  <a:gd name="T9" fmla="*/ 43 h 61"/>
                  <a:gd name="T10" fmla="*/ 104 w 166"/>
                  <a:gd name="T11" fmla="*/ 41 h 61"/>
                  <a:gd name="T12" fmla="*/ 90 w 166"/>
                  <a:gd name="T13" fmla="*/ 36 h 61"/>
                  <a:gd name="T14" fmla="*/ 76 w 166"/>
                  <a:gd name="T15" fmla="*/ 29 h 61"/>
                  <a:gd name="T16" fmla="*/ 63 w 166"/>
                  <a:gd name="T17" fmla="*/ 26 h 61"/>
                  <a:gd name="T18" fmla="*/ 52 w 166"/>
                  <a:gd name="T19" fmla="*/ 20 h 61"/>
                  <a:gd name="T20" fmla="*/ 40 w 166"/>
                  <a:gd name="T21" fmla="*/ 15 h 61"/>
                  <a:gd name="T22" fmla="*/ 30 w 166"/>
                  <a:gd name="T23" fmla="*/ 11 h 61"/>
                  <a:gd name="T24" fmla="*/ 20 w 166"/>
                  <a:gd name="T25" fmla="*/ 8 h 61"/>
                  <a:gd name="T26" fmla="*/ 14 w 166"/>
                  <a:gd name="T27" fmla="*/ 4 h 61"/>
                  <a:gd name="T28" fmla="*/ 8 w 166"/>
                  <a:gd name="T29" fmla="*/ 3 h 61"/>
                  <a:gd name="T30" fmla="*/ 5 w 166"/>
                  <a:gd name="T31" fmla="*/ 1 h 61"/>
                  <a:gd name="T32" fmla="*/ 0 w 166"/>
                  <a:gd name="T33" fmla="*/ 8 h 61"/>
                  <a:gd name="T34" fmla="*/ 4 w 166"/>
                  <a:gd name="T35" fmla="*/ 8 h 61"/>
                  <a:gd name="T36" fmla="*/ 8 w 166"/>
                  <a:gd name="T37" fmla="*/ 10 h 61"/>
                  <a:gd name="T38" fmla="*/ 15 w 166"/>
                  <a:gd name="T39" fmla="*/ 14 h 61"/>
                  <a:gd name="T40" fmla="*/ 25 w 166"/>
                  <a:gd name="T41" fmla="*/ 18 h 61"/>
                  <a:gd name="T42" fmla="*/ 35 w 166"/>
                  <a:gd name="T43" fmla="*/ 22 h 61"/>
                  <a:gd name="T44" fmla="*/ 46 w 166"/>
                  <a:gd name="T45" fmla="*/ 27 h 61"/>
                  <a:gd name="T46" fmla="*/ 59 w 166"/>
                  <a:gd name="T47" fmla="*/ 32 h 61"/>
                  <a:gd name="T48" fmla="*/ 71 w 166"/>
                  <a:gd name="T49" fmla="*/ 36 h 61"/>
                  <a:gd name="T50" fmla="*/ 86 w 166"/>
                  <a:gd name="T51" fmla="*/ 42 h 61"/>
                  <a:gd name="T52" fmla="*/ 100 w 166"/>
                  <a:gd name="T53" fmla="*/ 46 h 61"/>
                  <a:gd name="T54" fmla="*/ 112 w 166"/>
                  <a:gd name="T55" fmla="*/ 51 h 61"/>
                  <a:gd name="T56" fmla="*/ 125 w 166"/>
                  <a:gd name="T57" fmla="*/ 54 h 61"/>
                  <a:gd name="T58" fmla="*/ 138 w 166"/>
                  <a:gd name="T59" fmla="*/ 57 h 61"/>
                  <a:gd name="T60" fmla="*/ 150 w 166"/>
                  <a:gd name="T61" fmla="*/ 60 h 61"/>
                  <a:gd name="T62" fmla="*/ 161 w 166"/>
                  <a:gd name="T63" fmla="*/ 60 h 61"/>
                  <a:gd name="T64" fmla="*/ 165 w 166"/>
                  <a:gd name="T6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61">
                    <a:moveTo>
                      <a:pt x="165" y="54"/>
                    </a:moveTo>
                    <a:lnTo>
                      <a:pt x="161" y="54"/>
                    </a:lnTo>
                    <a:lnTo>
                      <a:pt x="155" y="54"/>
                    </a:lnTo>
                    <a:lnTo>
                      <a:pt x="153" y="52"/>
                    </a:lnTo>
                    <a:lnTo>
                      <a:pt x="146" y="51"/>
                    </a:lnTo>
                    <a:lnTo>
                      <a:pt x="140" y="51"/>
                    </a:lnTo>
                    <a:lnTo>
                      <a:pt x="135" y="49"/>
                    </a:lnTo>
                    <a:lnTo>
                      <a:pt x="130" y="49"/>
                    </a:lnTo>
                    <a:lnTo>
                      <a:pt x="123" y="46"/>
                    </a:lnTo>
                    <a:lnTo>
                      <a:pt x="116" y="43"/>
                    </a:lnTo>
                    <a:lnTo>
                      <a:pt x="110" y="42"/>
                    </a:lnTo>
                    <a:lnTo>
                      <a:pt x="104" y="41"/>
                    </a:lnTo>
                    <a:lnTo>
                      <a:pt x="97" y="38"/>
                    </a:lnTo>
                    <a:lnTo>
                      <a:pt x="90" y="36"/>
                    </a:lnTo>
                    <a:lnTo>
                      <a:pt x="83" y="33"/>
                    </a:lnTo>
                    <a:lnTo>
                      <a:pt x="76" y="29"/>
                    </a:lnTo>
                    <a:lnTo>
                      <a:pt x="70" y="27"/>
                    </a:lnTo>
                    <a:lnTo>
                      <a:pt x="63" y="26"/>
                    </a:lnTo>
                    <a:lnTo>
                      <a:pt x="56" y="23"/>
                    </a:lnTo>
                    <a:lnTo>
                      <a:pt x="52" y="20"/>
                    </a:lnTo>
                    <a:lnTo>
                      <a:pt x="45" y="18"/>
                    </a:lnTo>
                    <a:lnTo>
                      <a:pt x="40" y="15"/>
                    </a:lnTo>
                    <a:lnTo>
                      <a:pt x="33" y="14"/>
                    </a:lnTo>
                    <a:lnTo>
                      <a:pt x="30" y="11"/>
                    </a:lnTo>
                    <a:lnTo>
                      <a:pt x="25" y="10"/>
                    </a:lnTo>
                    <a:lnTo>
                      <a:pt x="20" y="8"/>
                    </a:lnTo>
                    <a:lnTo>
                      <a:pt x="16" y="6"/>
                    </a:lnTo>
                    <a:lnTo>
                      <a:pt x="14" y="4"/>
                    </a:lnTo>
                    <a:lnTo>
                      <a:pt x="10" y="4"/>
                    </a:lnTo>
                    <a:lnTo>
                      <a:pt x="8" y="3"/>
                    </a:lnTo>
                    <a:lnTo>
                      <a:pt x="7" y="1"/>
                    </a:lnTo>
                    <a:lnTo>
                      <a:pt x="5" y="1"/>
                    </a:lnTo>
                    <a:lnTo>
                      <a:pt x="5" y="0"/>
                    </a:lnTo>
                    <a:lnTo>
                      <a:pt x="0" y="8"/>
                    </a:lnTo>
                    <a:lnTo>
                      <a:pt x="1" y="8"/>
                    </a:lnTo>
                    <a:lnTo>
                      <a:pt x="4" y="8"/>
                    </a:lnTo>
                    <a:lnTo>
                      <a:pt x="5" y="10"/>
                    </a:lnTo>
                    <a:lnTo>
                      <a:pt x="8" y="10"/>
                    </a:lnTo>
                    <a:lnTo>
                      <a:pt x="12" y="11"/>
                    </a:lnTo>
                    <a:lnTo>
                      <a:pt x="15" y="14"/>
                    </a:lnTo>
                    <a:lnTo>
                      <a:pt x="20" y="14"/>
                    </a:lnTo>
                    <a:lnTo>
                      <a:pt x="25" y="18"/>
                    </a:lnTo>
                    <a:lnTo>
                      <a:pt x="30" y="20"/>
                    </a:lnTo>
                    <a:lnTo>
                      <a:pt x="35" y="22"/>
                    </a:lnTo>
                    <a:lnTo>
                      <a:pt x="40" y="24"/>
                    </a:lnTo>
                    <a:lnTo>
                      <a:pt x="46" y="27"/>
                    </a:lnTo>
                    <a:lnTo>
                      <a:pt x="53" y="29"/>
                    </a:lnTo>
                    <a:lnTo>
                      <a:pt x="59" y="32"/>
                    </a:lnTo>
                    <a:lnTo>
                      <a:pt x="65" y="34"/>
                    </a:lnTo>
                    <a:lnTo>
                      <a:pt x="71" y="36"/>
                    </a:lnTo>
                    <a:lnTo>
                      <a:pt x="79" y="38"/>
                    </a:lnTo>
                    <a:lnTo>
                      <a:pt x="86" y="42"/>
                    </a:lnTo>
                    <a:lnTo>
                      <a:pt x="93" y="43"/>
                    </a:lnTo>
                    <a:lnTo>
                      <a:pt x="100" y="46"/>
                    </a:lnTo>
                    <a:lnTo>
                      <a:pt x="106" y="49"/>
                    </a:lnTo>
                    <a:lnTo>
                      <a:pt x="112" y="51"/>
                    </a:lnTo>
                    <a:lnTo>
                      <a:pt x="119" y="54"/>
                    </a:lnTo>
                    <a:lnTo>
                      <a:pt x="125" y="54"/>
                    </a:lnTo>
                    <a:lnTo>
                      <a:pt x="132" y="56"/>
                    </a:lnTo>
                    <a:lnTo>
                      <a:pt x="138" y="57"/>
                    </a:lnTo>
                    <a:lnTo>
                      <a:pt x="145" y="59"/>
                    </a:lnTo>
                    <a:lnTo>
                      <a:pt x="150" y="60"/>
                    </a:lnTo>
                    <a:lnTo>
                      <a:pt x="155" y="60"/>
                    </a:lnTo>
                    <a:lnTo>
                      <a:pt x="161" y="60"/>
                    </a:lnTo>
                    <a:lnTo>
                      <a:pt x="165" y="60"/>
                    </a:lnTo>
                    <a:lnTo>
                      <a:pt x="165" y="54"/>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0" name="Freeform 172"/>
              <p:cNvSpPr>
                <a:spLocks/>
              </p:cNvSpPr>
              <p:nvPr/>
            </p:nvSpPr>
            <p:spPr bwMode="auto">
              <a:xfrm>
                <a:off x="4696" y="3169"/>
                <a:ext cx="3" cy="1"/>
              </a:xfrm>
              <a:custGeom>
                <a:avLst/>
                <a:gdLst>
                  <a:gd name="T0" fmla="*/ 1 w 3"/>
                  <a:gd name="T1" fmla="*/ 0 h 1"/>
                  <a:gd name="T2" fmla="*/ 1 w 3"/>
                  <a:gd name="T3" fmla="*/ 0 h 1"/>
                  <a:gd name="T4" fmla="*/ 0 w 3"/>
                  <a:gd name="T5" fmla="*/ 0 h 1"/>
                  <a:gd name="T6" fmla="*/ 0 w 3"/>
                  <a:gd name="T7" fmla="*/ 0 h 1"/>
                  <a:gd name="T8" fmla="*/ 0 w 3"/>
                  <a:gd name="T9" fmla="*/ 0 h 1"/>
                  <a:gd name="T10" fmla="*/ 0 w 3"/>
                  <a:gd name="T11" fmla="*/ 0 h 1"/>
                  <a:gd name="T12" fmla="*/ 0 w 3"/>
                  <a:gd name="T13" fmla="*/ 0 h 1"/>
                  <a:gd name="T14" fmla="*/ 1 w 3"/>
                  <a:gd name="T15" fmla="*/ 0 h 1"/>
                  <a:gd name="T16" fmla="*/ 2 w 3"/>
                  <a:gd name="T17" fmla="*/ 0 h 1"/>
                  <a:gd name="T18" fmla="*/ 1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1" y="0"/>
                    </a:moveTo>
                    <a:lnTo>
                      <a:pt x="1" y="0"/>
                    </a:lnTo>
                    <a:lnTo>
                      <a:pt x="0" y="0"/>
                    </a:lnTo>
                    <a:lnTo>
                      <a:pt x="0" y="0"/>
                    </a:lnTo>
                    <a:lnTo>
                      <a:pt x="0" y="0"/>
                    </a:lnTo>
                    <a:lnTo>
                      <a:pt x="0" y="0"/>
                    </a:lnTo>
                    <a:lnTo>
                      <a:pt x="0" y="0"/>
                    </a:lnTo>
                    <a:lnTo>
                      <a:pt x="1" y="0"/>
                    </a:lnTo>
                    <a:lnTo>
                      <a:pt x="2" y="0"/>
                    </a:lnTo>
                    <a:lnTo>
                      <a:pt x="1"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1" name="Freeform 173"/>
              <p:cNvSpPr>
                <a:spLocks/>
              </p:cNvSpPr>
              <p:nvPr/>
            </p:nvSpPr>
            <p:spPr bwMode="auto">
              <a:xfrm>
                <a:off x="4686" y="3169"/>
                <a:ext cx="1" cy="3"/>
              </a:xfrm>
              <a:custGeom>
                <a:avLst/>
                <a:gdLst>
                  <a:gd name="T0" fmla="*/ 0 w 1"/>
                  <a:gd name="T1" fmla="*/ 2 h 3"/>
                  <a:gd name="T2" fmla="*/ 0 w 1"/>
                  <a:gd name="T3" fmla="*/ 2 h 3"/>
                  <a:gd name="T4" fmla="*/ 0 w 1"/>
                  <a:gd name="T5" fmla="*/ 2 h 3"/>
                  <a:gd name="T6" fmla="*/ 0 w 1"/>
                  <a:gd name="T7" fmla="*/ 2 h 3"/>
                  <a:gd name="T8" fmla="*/ 0 w 1"/>
                  <a:gd name="T9" fmla="*/ 1 h 3"/>
                  <a:gd name="T10" fmla="*/ 0 w 1"/>
                  <a:gd name="T11" fmla="*/ 1 h 3"/>
                  <a:gd name="T12" fmla="*/ 0 w 1"/>
                  <a:gd name="T13" fmla="*/ 0 h 3"/>
                  <a:gd name="T14" fmla="*/ 0 w 1"/>
                  <a:gd name="T15" fmla="*/ 0 h 3"/>
                  <a:gd name="T16" fmla="*/ 0 w 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2"/>
                    </a:moveTo>
                    <a:lnTo>
                      <a:pt x="0" y="2"/>
                    </a:lnTo>
                    <a:lnTo>
                      <a:pt x="0" y="2"/>
                    </a:lnTo>
                    <a:lnTo>
                      <a:pt x="0" y="2"/>
                    </a:lnTo>
                    <a:lnTo>
                      <a:pt x="0" y="1"/>
                    </a:lnTo>
                    <a:lnTo>
                      <a:pt x="0" y="1"/>
                    </a:lnTo>
                    <a:lnTo>
                      <a:pt x="0" y="0"/>
                    </a:lnTo>
                    <a:lnTo>
                      <a:pt x="0" y="0"/>
                    </a:lnTo>
                    <a:lnTo>
                      <a:pt x="0" y="2"/>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2" name="Freeform 174"/>
              <p:cNvSpPr>
                <a:spLocks/>
              </p:cNvSpPr>
              <p:nvPr/>
            </p:nvSpPr>
            <p:spPr bwMode="auto">
              <a:xfrm>
                <a:off x="4690" y="3172"/>
                <a:ext cx="171" cy="62"/>
              </a:xfrm>
              <a:custGeom>
                <a:avLst/>
                <a:gdLst>
                  <a:gd name="T0" fmla="*/ 164 w 171"/>
                  <a:gd name="T1" fmla="*/ 55 h 62"/>
                  <a:gd name="T2" fmla="*/ 155 w 171"/>
                  <a:gd name="T3" fmla="*/ 55 h 62"/>
                  <a:gd name="T4" fmla="*/ 142 w 171"/>
                  <a:gd name="T5" fmla="*/ 52 h 62"/>
                  <a:gd name="T6" fmla="*/ 130 w 171"/>
                  <a:gd name="T7" fmla="*/ 48 h 62"/>
                  <a:gd name="T8" fmla="*/ 116 w 171"/>
                  <a:gd name="T9" fmla="*/ 46 h 62"/>
                  <a:gd name="T10" fmla="*/ 104 w 171"/>
                  <a:gd name="T11" fmla="*/ 41 h 62"/>
                  <a:gd name="T12" fmla="*/ 90 w 171"/>
                  <a:gd name="T13" fmla="*/ 36 h 62"/>
                  <a:gd name="T14" fmla="*/ 76 w 171"/>
                  <a:gd name="T15" fmla="*/ 31 h 62"/>
                  <a:gd name="T16" fmla="*/ 62 w 171"/>
                  <a:gd name="T17" fmla="*/ 25 h 62"/>
                  <a:gd name="T18" fmla="*/ 50 w 171"/>
                  <a:gd name="T19" fmla="*/ 20 h 62"/>
                  <a:gd name="T20" fmla="*/ 37 w 171"/>
                  <a:gd name="T21" fmla="*/ 15 h 62"/>
                  <a:gd name="T22" fmla="*/ 28 w 171"/>
                  <a:gd name="T23" fmla="*/ 11 h 62"/>
                  <a:gd name="T24" fmla="*/ 19 w 171"/>
                  <a:gd name="T25" fmla="*/ 8 h 62"/>
                  <a:gd name="T26" fmla="*/ 12 w 171"/>
                  <a:gd name="T27" fmla="*/ 4 h 62"/>
                  <a:gd name="T28" fmla="*/ 8 w 171"/>
                  <a:gd name="T29" fmla="*/ 1 h 62"/>
                  <a:gd name="T30" fmla="*/ 4 w 171"/>
                  <a:gd name="T31" fmla="*/ 0 h 62"/>
                  <a:gd name="T32" fmla="*/ 1 w 171"/>
                  <a:gd name="T33" fmla="*/ 5 h 62"/>
                  <a:gd name="T34" fmla="*/ 4 w 171"/>
                  <a:gd name="T35" fmla="*/ 8 h 62"/>
                  <a:gd name="T36" fmla="*/ 10 w 171"/>
                  <a:gd name="T37" fmla="*/ 11 h 62"/>
                  <a:gd name="T38" fmla="*/ 18 w 171"/>
                  <a:gd name="T39" fmla="*/ 15 h 62"/>
                  <a:gd name="T40" fmla="*/ 28 w 171"/>
                  <a:gd name="T41" fmla="*/ 19 h 62"/>
                  <a:gd name="T42" fmla="*/ 39 w 171"/>
                  <a:gd name="T43" fmla="*/ 24 h 62"/>
                  <a:gd name="T44" fmla="*/ 51 w 171"/>
                  <a:gd name="T45" fmla="*/ 29 h 62"/>
                  <a:gd name="T46" fmla="*/ 64 w 171"/>
                  <a:gd name="T47" fmla="*/ 34 h 62"/>
                  <a:gd name="T48" fmla="*/ 79 w 171"/>
                  <a:gd name="T49" fmla="*/ 41 h 62"/>
                  <a:gd name="T50" fmla="*/ 91 w 171"/>
                  <a:gd name="T51" fmla="*/ 46 h 62"/>
                  <a:gd name="T52" fmla="*/ 106 w 171"/>
                  <a:gd name="T53" fmla="*/ 51 h 62"/>
                  <a:gd name="T54" fmla="*/ 120 w 171"/>
                  <a:gd name="T55" fmla="*/ 55 h 62"/>
                  <a:gd name="T56" fmla="*/ 133 w 171"/>
                  <a:gd name="T57" fmla="*/ 57 h 62"/>
                  <a:gd name="T58" fmla="*/ 147 w 171"/>
                  <a:gd name="T59" fmla="*/ 60 h 62"/>
                  <a:gd name="T60" fmla="*/ 159 w 171"/>
                  <a:gd name="T61" fmla="*/ 61 h 62"/>
                  <a:gd name="T62" fmla="*/ 170 w 171"/>
                  <a:gd name="T63" fmla="*/ 6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 h="62">
                    <a:moveTo>
                      <a:pt x="169" y="55"/>
                    </a:moveTo>
                    <a:lnTo>
                      <a:pt x="164" y="55"/>
                    </a:lnTo>
                    <a:lnTo>
                      <a:pt x="159" y="55"/>
                    </a:lnTo>
                    <a:lnTo>
                      <a:pt x="155" y="55"/>
                    </a:lnTo>
                    <a:lnTo>
                      <a:pt x="148" y="53"/>
                    </a:lnTo>
                    <a:lnTo>
                      <a:pt x="142" y="52"/>
                    </a:lnTo>
                    <a:lnTo>
                      <a:pt x="137" y="51"/>
                    </a:lnTo>
                    <a:lnTo>
                      <a:pt x="130" y="48"/>
                    </a:lnTo>
                    <a:lnTo>
                      <a:pt x="123" y="47"/>
                    </a:lnTo>
                    <a:lnTo>
                      <a:pt x="116" y="46"/>
                    </a:lnTo>
                    <a:lnTo>
                      <a:pt x="109" y="43"/>
                    </a:lnTo>
                    <a:lnTo>
                      <a:pt x="104" y="41"/>
                    </a:lnTo>
                    <a:lnTo>
                      <a:pt x="97" y="39"/>
                    </a:lnTo>
                    <a:lnTo>
                      <a:pt x="90" y="36"/>
                    </a:lnTo>
                    <a:lnTo>
                      <a:pt x="83" y="33"/>
                    </a:lnTo>
                    <a:lnTo>
                      <a:pt x="76" y="31"/>
                    </a:lnTo>
                    <a:lnTo>
                      <a:pt x="68" y="28"/>
                    </a:lnTo>
                    <a:lnTo>
                      <a:pt x="62" y="25"/>
                    </a:lnTo>
                    <a:lnTo>
                      <a:pt x="57" y="24"/>
                    </a:lnTo>
                    <a:lnTo>
                      <a:pt x="50" y="20"/>
                    </a:lnTo>
                    <a:lnTo>
                      <a:pt x="44" y="18"/>
                    </a:lnTo>
                    <a:lnTo>
                      <a:pt x="37" y="15"/>
                    </a:lnTo>
                    <a:lnTo>
                      <a:pt x="33" y="13"/>
                    </a:lnTo>
                    <a:lnTo>
                      <a:pt x="28" y="11"/>
                    </a:lnTo>
                    <a:lnTo>
                      <a:pt x="23" y="9"/>
                    </a:lnTo>
                    <a:lnTo>
                      <a:pt x="19" y="8"/>
                    </a:lnTo>
                    <a:lnTo>
                      <a:pt x="15" y="5"/>
                    </a:lnTo>
                    <a:lnTo>
                      <a:pt x="12" y="4"/>
                    </a:lnTo>
                    <a:lnTo>
                      <a:pt x="10" y="1"/>
                    </a:lnTo>
                    <a:lnTo>
                      <a:pt x="8" y="1"/>
                    </a:lnTo>
                    <a:lnTo>
                      <a:pt x="6" y="0"/>
                    </a:lnTo>
                    <a:lnTo>
                      <a:pt x="4" y="0"/>
                    </a:lnTo>
                    <a:lnTo>
                      <a:pt x="0" y="5"/>
                    </a:lnTo>
                    <a:lnTo>
                      <a:pt x="1" y="5"/>
                    </a:lnTo>
                    <a:lnTo>
                      <a:pt x="1" y="8"/>
                    </a:lnTo>
                    <a:lnTo>
                      <a:pt x="4" y="8"/>
                    </a:lnTo>
                    <a:lnTo>
                      <a:pt x="7" y="9"/>
                    </a:lnTo>
                    <a:lnTo>
                      <a:pt x="10" y="11"/>
                    </a:lnTo>
                    <a:lnTo>
                      <a:pt x="14" y="11"/>
                    </a:lnTo>
                    <a:lnTo>
                      <a:pt x="18" y="15"/>
                    </a:lnTo>
                    <a:lnTo>
                      <a:pt x="22" y="18"/>
                    </a:lnTo>
                    <a:lnTo>
                      <a:pt x="28" y="19"/>
                    </a:lnTo>
                    <a:lnTo>
                      <a:pt x="33" y="22"/>
                    </a:lnTo>
                    <a:lnTo>
                      <a:pt x="39" y="24"/>
                    </a:lnTo>
                    <a:lnTo>
                      <a:pt x="44" y="27"/>
                    </a:lnTo>
                    <a:lnTo>
                      <a:pt x="51" y="29"/>
                    </a:lnTo>
                    <a:lnTo>
                      <a:pt x="58" y="32"/>
                    </a:lnTo>
                    <a:lnTo>
                      <a:pt x="64" y="34"/>
                    </a:lnTo>
                    <a:lnTo>
                      <a:pt x="70" y="38"/>
                    </a:lnTo>
                    <a:lnTo>
                      <a:pt x="79" y="41"/>
                    </a:lnTo>
                    <a:lnTo>
                      <a:pt x="84" y="42"/>
                    </a:lnTo>
                    <a:lnTo>
                      <a:pt x="91" y="46"/>
                    </a:lnTo>
                    <a:lnTo>
                      <a:pt x="100" y="47"/>
                    </a:lnTo>
                    <a:lnTo>
                      <a:pt x="106" y="51"/>
                    </a:lnTo>
                    <a:lnTo>
                      <a:pt x="112" y="52"/>
                    </a:lnTo>
                    <a:lnTo>
                      <a:pt x="120" y="55"/>
                    </a:lnTo>
                    <a:lnTo>
                      <a:pt x="127" y="56"/>
                    </a:lnTo>
                    <a:lnTo>
                      <a:pt x="133" y="57"/>
                    </a:lnTo>
                    <a:lnTo>
                      <a:pt x="140" y="58"/>
                    </a:lnTo>
                    <a:lnTo>
                      <a:pt x="147" y="60"/>
                    </a:lnTo>
                    <a:lnTo>
                      <a:pt x="152" y="61"/>
                    </a:lnTo>
                    <a:lnTo>
                      <a:pt x="159" y="61"/>
                    </a:lnTo>
                    <a:lnTo>
                      <a:pt x="164" y="61"/>
                    </a:lnTo>
                    <a:lnTo>
                      <a:pt x="170" y="61"/>
                    </a:lnTo>
                    <a:lnTo>
                      <a:pt x="169" y="55"/>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3" name="Freeform 175"/>
              <p:cNvSpPr>
                <a:spLocks/>
              </p:cNvSpPr>
              <p:nvPr/>
            </p:nvSpPr>
            <p:spPr bwMode="auto">
              <a:xfrm>
                <a:off x="4689" y="3169"/>
                <a:ext cx="4" cy="3"/>
              </a:xfrm>
              <a:custGeom>
                <a:avLst/>
                <a:gdLst>
                  <a:gd name="T0" fmla="*/ 3 w 4"/>
                  <a:gd name="T1" fmla="*/ 0 h 3"/>
                  <a:gd name="T2" fmla="*/ 1 w 4"/>
                  <a:gd name="T3" fmla="*/ 0 h 3"/>
                  <a:gd name="T4" fmla="*/ 1 w 4"/>
                  <a:gd name="T5" fmla="*/ 0 h 3"/>
                  <a:gd name="T6" fmla="*/ 0 w 4"/>
                  <a:gd name="T7" fmla="*/ 0 h 3"/>
                  <a:gd name="T8" fmla="*/ 0 w 4"/>
                  <a:gd name="T9" fmla="*/ 1 h 3"/>
                  <a:gd name="T10" fmla="*/ 0 w 4"/>
                  <a:gd name="T11" fmla="*/ 1 h 3"/>
                  <a:gd name="T12" fmla="*/ 1 w 4"/>
                  <a:gd name="T13" fmla="*/ 2 h 3"/>
                  <a:gd name="T14" fmla="*/ 1 w 4"/>
                  <a:gd name="T15" fmla="*/ 2 h 3"/>
                  <a:gd name="T16" fmla="*/ 3 w 4"/>
                  <a:gd name="T17" fmla="*/ 2 h 3"/>
                  <a:gd name="T18" fmla="*/ 3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3" y="0"/>
                    </a:moveTo>
                    <a:lnTo>
                      <a:pt x="1" y="0"/>
                    </a:lnTo>
                    <a:lnTo>
                      <a:pt x="1" y="0"/>
                    </a:lnTo>
                    <a:lnTo>
                      <a:pt x="0" y="0"/>
                    </a:lnTo>
                    <a:lnTo>
                      <a:pt x="0" y="1"/>
                    </a:lnTo>
                    <a:lnTo>
                      <a:pt x="0" y="1"/>
                    </a:lnTo>
                    <a:lnTo>
                      <a:pt x="1" y="2"/>
                    </a:lnTo>
                    <a:lnTo>
                      <a:pt x="1" y="2"/>
                    </a:lnTo>
                    <a:lnTo>
                      <a:pt x="3" y="2"/>
                    </a:lnTo>
                    <a:lnTo>
                      <a:pt x="3"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4" name="Freeform 176"/>
              <p:cNvSpPr>
                <a:spLocks/>
              </p:cNvSpPr>
              <p:nvPr/>
            </p:nvSpPr>
            <p:spPr bwMode="auto">
              <a:xfrm>
                <a:off x="4680" y="3172"/>
                <a:ext cx="4" cy="1"/>
              </a:xfrm>
              <a:custGeom>
                <a:avLst/>
                <a:gdLst>
                  <a:gd name="T0" fmla="*/ 3 w 4"/>
                  <a:gd name="T1" fmla="*/ 0 h 1"/>
                  <a:gd name="T2" fmla="*/ 2 w 4"/>
                  <a:gd name="T3" fmla="*/ 0 h 1"/>
                  <a:gd name="T4" fmla="*/ 2 w 4"/>
                  <a:gd name="T5" fmla="*/ 0 h 1"/>
                  <a:gd name="T6" fmla="*/ 1 w 4"/>
                  <a:gd name="T7" fmla="*/ 0 h 1"/>
                  <a:gd name="T8" fmla="*/ 0 w 4"/>
                  <a:gd name="T9" fmla="*/ 0 h 1"/>
                  <a:gd name="T10" fmla="*/ 0 w 4"/>
                  <a:gd name="T11" fmla="*/ 0 h 1"/>
                  <a:gd name="T12" fmla="*/ 0 w 4"/>
                  <a:gd name="T13" fmla="*/ 0 h 1"/>
                  <a:gd name="T14" fmla="*/ 1 w 4"/>
                  <a:gd name="T15" fmla="*/ 0 h 1"/>
                  <a:gd name="T16" fmla="*/ 3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3" y="0"/>
                    </a:moveTo>
                    <a:lnTo>
                      <a:pt x="2" y="0"/>
                    </a:lnTo>
                    <a:lnTo>
                      <a:pt x="2" y="0"/>
                    </a:lnTo>
                    <a:lnTo>
                      <a:pt x="1" y="0"/>
                    </a:lnTo>
                    <a:lnTo>
                      <a:pt x="0" y="0"/>
                    </a:lnTo>
                    <a:lnTo>
                      <a:pt x="0" y="0"/>
                    </a:lnTo>
                    <a:lnTo>
                      <a:pt x="0" y="0"/>
                    </a:lnTo>
                    <a:lnTo>
                      <a:pt x="1" y="0"/>
                    </a:lnTo>
                    <a:lnTo>
                      <a:pt x="3"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5" name="Freeform 177"/>
              <p:cNvSpPr>
                <a:spLocks/>
              </p:cNvSpPr>
              <p:nvPr/>
            </p:nvSpPr>
            <p:spPr bwMode="auto">
              <a:xfrm>
                <a:off x="4683" y="3174"/>
                <a:ext cx="175" cy="65"/>
              </a:xfrm>
              <a:custGeom>
                <a:avLst/>
                <a:gdLst>
                  <a:gd name="T0" fmla="*/ 168 w 175"/>
                  <a:gd name="T1" fmla="*/ 56 h 65"/>
                  <a:gd name="T2" fmla="*/ 157 w 175"/>
                  <a:gd name="T3" fmla="*/ 56 h 65"/>
                  <a:gd name="T4" fmla="*/ 144 w 175"/>
                  <a:gd name="T5" fmla="*/ 55 h 65"/>
                  <a:gd name="T6" fmla="*/ 131 w 175"/>
                  <a:gd name="T7" fmla="*/ 52 h 65"/>
                  <a:gd name="T8" fmla="*/ 119 w 175"/>
                  <a:gd name="T9" fmla="*/ 49 h 65"/>
                  <a:gd name="T10" fmla="*/ 104 w 175"/>
                  <a:gd name="T11" fmla="*/ 45 h 65"/>
                  <a:gd name="T12" fmla="*/ 90 w 175"/>
                  <a:gd name="T13" fmla="*/ 40 h 65"/>
                  <a:gd name="T14" fmla="*/ 76 w 175"/>
                  <a:gd name="T15" fmla="*/ 33 h 65"/>
                  <a:gd name="T16" fmla="*/ 64 w 175"/>
                  <a:gd name="T17" fmla="*/ 28 h 65"/>
                  <a:gd name="T18" fmla="*/ 51 w 175"/>
                  <a:gd name="T19" fmla="*/ 23 h 65"/>
                  <a:gd name="T20" fmla="*/ 40 w 175"/>
                  <a:gd name="T21" fmla="*/ 17 h 65"/>
                  <a:gd name="T22" fmla="*/ 29 w 175"/>
                  <a:gd name="T23" fmla="*/ 12 h 65"/>
                  <a:gd name="T24" fmla="*/ 21 w 175"/>
                  <a:gd name="T25" fmla="*/ 8 h 65"/>
                  <a:gd name="T26" fmla="*/ 14 w 175"/>
                  <a:gd name="T27" fmla="*/ 4 h 65"/>
                  <a:gd name="T28" fmla="*/ 8 w 175"/>
                  <a:gd name="T29" fmla="*/ 1 h 65"/>
                  <a:gd name="T30" fmla="*/ 7 w 175"/>
                  <a:gd name="T31" fmla="*/ 0 h 65"/>
                  <a:gd name="T32" fmla="*/ 1 w 175"/>
                  <a:gd name="T33" fmla="*/ 6 h 65"/>
                  <a:gd name="T34" fmla="*/ 7 w 175"/>
                  <a:gd name="T35" fmla="*/ 8 h 65"/>
                  <a:gd name="T36" fmla="*/ 11 w 175"/>
                  <a:gd name="T37" fmla="*/ 10 h 65"/>
                  <a:gd name="T38" fmla="*/ 19 w 175"/>
                  <a:gd name="T39" fmla="*/ 15 h 65"/>
                  <a:gd name="T40" fmla="*/ 29 w 175"/>
                  <a:gd name="T41" fmla="*/ 20 h 65"/>
                  <a:gd name="T42" fmla="*/ 40 w 175"/>
                  <a:gd name="T43" fmla="*/ 26 h 65"/>
                  <a:gd name="T44" fmla="*/ 51 w 175"/>
                  <a:gd name="T45" fmla="*/ 31 h 65"/>
                  <a:gd name="T46" fmla="*/ 65 w 175"/>
                  <a:gd name="T47" fmla="*/ 37 h 65"/>
                  <a:gd name="T48" fmla="*/ 79 w 175"/>
                  <a:gd name="T49" fmla="*/ 42 h 65"/>
                  <a:gd name="T50" fmla="*/ 93 w 175"/>
                  <a:gd name="T51" fmla="*/ 47 h 65"/>
                  <a:gd name="T52" fmla="*/ 106 w 175"/>
                  <a:gd name="T53" fmla="*/ 54 h 65"/>
                  <a:gd name="T54" fmla="*/ 122 w 175"/>
                  <a:gd name="T55" fmla="*/ 56 h 65"/>
                  <a:gd name="T56" fmla="*/ 135 w 175"/>
                  <a:gd name="T57" fmla="*/ 60 h 65"/>
                  <a:gd name="T58" fmla="*/ 149 w 175"/>
                  <a:gd name="T59" fmla="*/ 63 h 65"/>
                  <a:gd name="T60" fmla="*/ 162 w 175"/>
                  <a:gd name="T61" fmla="*/ 64 h 65"/>
                  <a:gd name="T62" fmla="*/ 174 w 175"/>
                  <a:gd name="T63"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5" h="65">
                    <a:moveTo>
                      <a:pt x="173" y="56"/>
                    </a:moveTo>
                    <a:lnTo>
                      <a:pt x="168" y="56"/>
                    </a:lnTo>
                    <a:lnTo>
                      <a:pt x="162" y="56"/>
                    </a:lnTo>
                    <a:lnTo>
                      <a:pt x="157" y="56"/>
                    </a:lnTo>
                    <a:lnTo>
                      <a:pt x="151" y="56"/>
                    </a:lnTo>
                    <a:lnTo>
                      <a:pt x="144" y="55"/>
                    </a:lnTo>
                    <a:lnTo>
                      <a:pt x="138" y="54"/>
                    </a:lnTo>
                    <a:lnTo>
                      <a:pt x="131" y="52"/>
                    </a:lnTo>
                    <a:lnTo>
                      <a:pt x="124" y="50"/>
                    </a:lnTo>
                    <a:lnTo>
                      <a:pt x="119" y="49"/>
                    </a:lnTo>
                    <a:lnTo>
                      <a:pt x="110" y="46"/>
                    </a:lnTo>
                    <a:lnTo>
                      <a:pt x="104" y="45"/>
                    </a:lnTo>
                    <a:lnTo>
                      <a:pt x="97" y="42"/>
                    </a:lnTo>
                    <a:lnTo>
                      <a:pt x="90" y="40"/>
                    </a:lnTo>
                    <a:lnTo>
                      <a:pt x="83" y="37"/>
                    </a:lnTo>
                    <a:lnTo>
                      <a:pt x="76" y="33"/>
                    </a:lnTo>
                    <a:lnTo>
                      <a:pt x="69" y="31"/>
                    </a:lnTo>
                    <a:lnTo>
                      <a:pt x="64" y="28"/>
                    </a:lnTo>
                    <a:lnTo>
                      <a:pt x="57" y="24"/>
                    </a:lnTo>
                    <a:lnTo>
                      <a:pt x="51" y="23"/>
                    </a:lnTo>
                    <a:lnTo>
                      <a:pt x="44" y="19"/>
                    </a:lnTo>
                    <a:lnTo>
                      <a:pt x="40" y="17"/>
                    </a:lnTo>
                    <a:lnTo>
                      <a:pt x="35" y="14"/>
                    </a:lnTo>
                    <a:lnTo>
                      <a:pt x="29" y="12"/>
                    </a:lnTo>
                    <a:lnTo>
                      <a:pt x="25" y="10"/>
                    </a:lnTo>
                    <a:lnTo>
                      <a:pt x="21" y="8"/>
                    </a:lnTo>
                    <a:lnTo>
                      <a:pt x="17" y="6"/>
                    </a:lnTo>
                    <a:lnTo>
                      <a:pt x="14" y="4"/>
                    </a:lnTo>
                    <a:lnTo>
                      <a:pt x="11" y="3"/>
                    </a:lnTo>
                    <a:lnTo>
                      <a:pt x="8" y="1"/>
                    </a:lnTo>
                    <a:lnTo>
                      <a:pt x="8" y="0"/>
                    </a:lnTo>
                    <a:lnTo>
                      <a:pt x="7" y="0"/>
                    </a:lnTo>
                    <a:lnTo>
                      <a:pt x="0" y="6"/>
                    </a:lnTo>
                    <a:lnTo>
                      <a:pt x="1" y="6"/>
                    </a:lnTo>
                    <a:lnTo>
                      <a:pt x="3" y="6"/>
                    </a:lnTo>
                    <a:lnTo>
                      <a:pt x="7" y="8"/>
                    </a:lnTo>
                    <a:lnTo>
                      <a:pt x="8" y="10"/>
                    </a:lnTo>
                    <a:lnTo>
                      <a:pt x="11" y="10"/>
                    </a:lnTo>
                    <a:lnTo>
                      <a:pt x="15" y="14"/>
                    </a:lnTo>
                    <a:lnTo>
                      <a:pt x="19" y="15"/>
                    </a:lnTo>
                    <a:lnTo>
                      <a:pt x="23" y="18"/>
                    </a:lnTo>
                    <a:lnTo>
                      <a:pt x="29" y="20"/>
                    </a:lnTo>
                    <a:lnTo>
                      <a:pt x="35" y="23"/>
                    </a:lnTo>
                    <a:lnTo>
                      <a:pt x="40" y="26"/>
                    </a:lnTo>
                    <a:lnTo>
                      <a:pt x="44" y="28"/>
                    </a:lnTo>
                    <a:lnTo>
                      <a:pt x="51" y="31"/>
                    </a:lnTo>
                    <a:lnTo>
                      <a:pt x="58" y="35"/>
                    </a:lnTo>
                    <a:lnTo>
                      <a:pt x="65" y="37"/>
                    </a:lnTo>
                    <a:lnTo>
                      <a:pt x="72" y="40"/>
                    </a:lnTo>
                    <a:lnTo>
                      <a:pt x="79" y="42"/>
                    </a:lnTo>
                    <a:lnTo>
                      <a:pt x="86" y="45"/>
                    </a:lnTo>
                    <a:lnTo>
                      <a:pt x="93" y="47"/>
                    </a:lnTo>
                    <a:lnTo>
                      <a:pt x="99" y="50"/>
                    </a:lnTo>
                    <a:lnTo>
                      <a:pt x="106" y="54"/>
                    </a:lnTo>
                    <a:lnTo>
                      <a:pt x="115" y="55"/>
                    </a:lnTo>
                    <a:lnTo>
                      <a:pt x="122" y="56"/>
                    </a:lnTo>
                    <a:lnTo>
                      <a:pt x="128" y="59"/>
                    </a:lnTo>
                    <a:lnTo>
                      <a:pt x="135" y="60"/>
                    </a:lnTo>
                    <a:lnTo>
                      <a:pt x="142" y="61"/>
                    </a:lnTo>
                    <a:lnTo>
                      <a:pt x="149" y="63"/>
                    </a:lnTo>
                    <a:lnTo>
                      <a:pt x="156" y="64"/>
                    </a:lnTo>
                    <a:lnTo>
                      <a:pt x="162" y="64"/>
                    </a:lnTo>
                    <a:lnTo>
                      <a:pt x="168" y="64"/>
                    </a:lnTo>
                    <a:lnTo>
                      <a:pt x="174" y="64"/>
                    </a:lnTo>
                    <a:lnTo>
                      <a:pt x="173" y="56"/>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6" name="Freeform 178"/>
              <p:cNvSpPr>
                <a:spLocks/>
              </p:cNvSpPr>
              <p:nvPr/>
            </p:nvSpPr>
            <p:spPr bwMode="auto">
              <a:xfrm>
                <a:off x="4683" y="3172"/>
                <a:ext cx="4" cy="1"/>
              </a:xfrm>
              <a:custGeom>
                <a:avLst/>
                <a:gdLst>
                  <a:gd name="T0" fmla="*/ 3 w 4"/>
                  <a:gd name="T1" fmla="*/ 0 h 1"/>
                  <a:gd name="T2" fmla="*/ 1 w 4"/>
                  <a:gd name="T3" fmla="*/ 0 h 1"/>
                  <a:gd name="T4" fmla="*/ 0 w 4"/>
                  <a:gd name="T5" fmla="*/ 0 h 1"/>
                  <a:gd name="T6" fmla="*/ 0 w 4"/>
                  <a:gd name="T7" fmla="*/ 0 h 1"/>
                  <a:gd name="T8" fmla="*/ 0 w 4"/>
                  <a:gd name="T9" fmla="*/ 0 h 1"/>
                  <a:gd name="T10" fmla="*/ 1 w 4"/>
                  <a:gd name="T11" fmla="*/ 0 h 1"/>
                  <a:gd name="T12" fmla="*/ 2 w 4"/>
                  <a:gd name="T13" fmla="*/ 0 h 1"/>
                  <a:gd name="T14" fmla="*/ 3 w 4"/>
                  <a:gd name="T15" fmla="*/ 0 h 1"/>
                  <a:gd name="T16" fmla="*/ 3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3" y="0"/>
                    </a:moveTo>
                    <a:lnTo>
                      <a:pt x="1" y="0"/>
                    </a:lnTo>
                    <a:lnTo>
                      <a:pt x="0" y="0"/>
                    </a:lnTo>
                    <a:lnTo>
                      <a:pt x="0" y="0"/>
                    </a:lnTo>
                    <a:lnTo>
                      <a:pt x="0" y="0"/>
                    </a:lnTo>
                    <a:lnTo>
                      <a:pt x="1" y="0"/>
                    </a:lnTo>
                    <a:lnTo>
                      <a:pt x="2" y="0"/>
                    </a:lnTo>
                    <a:lnTo>
                      <a:pt x="3" y="0"/>
                    </a:lnTo>
                    <a:lnTo>
                      <a:pt x="3"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7" name="Freeform 179"/>
              <p:cNvSpPr>
                <a:spLocks/>
              </p:cNvSpPr>
              <p:nvPr/>
            </p:nvSpPr>
            <p:spPr bwMode="auto">
              <a:xfrm>
                <a:off x="4674" y="3172"/>
                <a:ext cx="3" cy="3"/>
              </a:xfrm>
              <a:custGeom>
                <a:avLst/>
                <a:gdLst>
                  <a:gd name="T0" fmla="*/ 0 w 3"/>
                  <a:gd name="T1" fmla="*/ 2 h 3"/>
                  <a:gd name="T2" fmla="*/ 0 w 3"/>
                  <a:gd name="T3" fmla="*/ 2 h 3"/>
                  <a:gd name="T4" fmla="*/ 1 w 3"/>
                  <a:gd name="T5" fmla="*/ 2 h 3"/>
                  <a:gd name="T6" fmla="*/ 1 w 3"/>
                  <a:gd name="T7" fmla="*/ 2 h 3"/>
                  <a:gd name="T8" fmla="*/ 2 w 3"/>
                  <a:gd name="T9" fmla="*/ 2 h 3"/>
                  <a:gd name="T10" fmla="*/ 2 w 3"/>
                  <a:gd name="T11" fmla="*/ 1 h 3"/>
                  <a:gd name="T12" fmla="*/ 2 w 3"/>
                  <a:gd name="T13" fmla="*/ 0 h 3"/>
                  <a:gd name="T14" fmla="*/ 2 w 3"/>
                  <a:gd name="T15" fmla="*/ 0 h 3"/>
                  <a:gd name="T16" fmla="*/ 0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2"/>
                    </a:moveTo>
                    <a:lnTo>
                      <a:pt x="0" y="2"/>
                    </a:lnTo>
                    <a:lnTo>
                      <a:pt x="1" y="2"/>
                    </a:lnTo>
                    <a:lnTo>
                      <a:pt x="1" y="2"/>
                    </a:lnTo>
                    <a:lnTo>
                      <a:pt x="2" y="2"/>
                    </a:lnTo>
                    <a:lnTo>
                      <a:pt x="2" y="1"/>
                    </a:lnTo>
                    <a:lnTo>
                      <a:pt x="2" y="0"/>
                    </a:lnTo>
                    <a:lnTo>
                      <a:pt x="2" y="0"/>
                    </a:lnTo>
                    <a:lnTo>
                      <a:pt x="0" y="2"/>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8" name="Freeform 180"/>
              <p:cNvSpPr>
                <a:spLocks/>
              </p:cNvSpPr>
              <p:nvPr/>
            </p:nvSpPr>
            <p:spPr bwMode="auto">
              <a:xfrm>
                <a:off x="4677" y="3175"/>
                <a:ext cx="178" cy="69"/>
              </a:xfrm>
              <a:custGeom>
                <a:avLst/>
                <a:gdLst>
                  <a:gd name="T0" fmla="*/ 171 w 178"/>
                  <a:gd name="T1" fmla="*/ 60 h 69"/>
                  <a:gd name="T2" fmla="*/ 158 w 178"/>
                  <a:gd name="T3" fmla="*/ 60 h 69"/>
                  <a:gd name="T4" fmla="*/ 145 w 178"/>
                  <a:gd name="T5" fmla="*/ 59 h 69"/>
                  <a:gd name="T6" fmla="*/ 131 w 178"/>
                  <a:gd name="T7" fmla="*/ 55 h 69"/>
                  <a:gd name="T8" fmla="*/ 119 w 178"/>
                  <a:gd name="T9" fmla="*/ 53 h 69"/>
                  <a:gd name="T10" fmla="*/ 104 w 178"/>
                  <a:gd name="T11" fmla="*/ 46 h 69"/>
                  <a:gd name="T12" fmla="*/ 89 w 178"/>
                  <a:gd name="T13" fmla="*/ 41 h 69"/>
                  <a:gd name="T14" fmla="*/ 76 w 178"/>
                  <a:gd name="T15" fmla="*/ 36 h 69"/>
                  <a:gd name="T16" fmla="*/ 62 w 178"/>
                  <a:gd name="T17" fmla="*/ 30 h 69"/>
                  <a:gd name="T18" fmla="*/ 50 w 178"/>
                  <a:gd name="T19" fmla="*/ 23 h 69"/>
                  <a:gd name="T20" fmla="*/ 39 w 178"/>
                  <a:gd name="T21" fmla="*/ 18 h 69"/>
                  <a:gd name="T22" fmla="*/ 29 w 178"/>
                  <a:gd name="T23" fmla="*/ 13 h 69"/>
                  <a:gd name="T24" fmla="*/ 21 w 178"/>
                  <a:gd name="T25" fmla="*/ 8 h 69"/>
                  <a:gd name="T26" fmla="*/ 14 w 178"/>
                  <a:gd name="T27" fmla="*/ 5 h 69"/>
                  <a:gd name="T28" fmla="*/ 8 w 178"/>
                  <a:gd name="T29" fmla="*/ 3 h 69"/>
                  <a:gd name="T30" fmla="*/ 7 w 178"/>
                  <a:gd name="T31" fmla="*/ 0 h 69"/>
                  <a:gd name="T32" fmla="*/ 0 w 178"/>
                  <a:gd name="T33" fmla="*/ 5 h 69"/>
                  <a:gd name="T34" fmla="*/ 3 w 178"/>
                  <a:gd name="T35" fmla="*/ 6 h 69"/>
                  <a:gd name="T36" fmla="*/ 8 w 178"/>
                  <a:gd name="T37" fmla="*/ 9 h 69"/>
                  <a:gd name="T38" fmla="*/ 14 w 178"/>
                  <a:gd name="T39" fmla="*/ 14 h 69"/>
                  <a:gd name="T40" fmla="*/ 22 w 178"/>
                  <a:gd name="T41" fmla="*/ 19 h 69"/>
                  <a:gd name="T42" fmla="*/ 33 w 178"/>
                  <a:gd name="T43" fmla="*/ 23 h 69"/>
                  <a:gd name="T44" fmla="*/ 46 w 178"/>
                  <a:gd name="T45" fmla="*/ 30 h 69"/>
                  <a:gd name="T46" fmla="*/ 57 w 178"/>
                  <a:gd name="T47" fmla="*/ 36 h 69"/>
                  <a:gd name="T48" fmla="*/ 71 w 178"/>
                  <a:gd name="T49" fmla="*/ 41 h 69"/>
                  <a:gd name="T50" fmla="*/ 86 w 178"/>
                  <a:gd name="T51" fmla="*/ 49 h 69"/>
                  <a:gd name="T52" fmla="*/ 100 w 178"/>
                  <a:gd name="T53" fmla="*/ 53 h 69"/>
                  <a:gd name="T54" fmla="*/ 115 w 178"/>
                  <a:gd name="T55" fmla="*/ 59 h 69"/>
                  <a:gd name="T56" fmla="*/ 129 w 178"/>
                  <a:gd name="T57" fmla="*/ 63 h 69"/>
                  <a:gd name="T58" fmla="*/ 144 w 178"/>
                  <a:gd name="T59" fmla="*/ 65 h 69"/>
                  <a:gd name="T60" fmla="*/ 158 w 178"/>
                  <a:gd name="T61" fmla="*/ 68 h 69"/>
                  <a:gd name="T62" fmla="*/ 171 w 178"/>
                  <a:gd name="T63" fmla="*/ 68 h 69"/>
                  <a:gd name="T64" fmla="*/ 176 w 178"/>
                  <a:gd name="T65"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69">
                    <a:moveTo>
                      <a:pt x="176" y="59"/>
                    </a:moveTo>
                    <a:lnTo>
                      <a:pt x="171" y="60"/>
                    </a:lnTo>
                    <a:lnTo>
                      <a:pt x="165" y="60"/>
                    </a:lnTo>
                    <a:lnTo>
                      <a:pt x="158" y="60"/>
                    </a:lnTo>
                    <a:lnTo>
                      <a:pt x="152" y="59"/>
                    </a:lnTo>
                    <a:lnTo>
                      <a:pt x="145" y="59"/>
                    </a:lnTo>
                    <a:lnTo>
                      <a:pt x="140" y="56"/>
                    </a:lnTo>
                    <a:lnTo>
                      <a:pt x="131" y="55"/>
                    </a:lnTo>
                    <a:lnTo>
                      <a:pt x="124" y="54"/>
                    </a:lnTo>
                    <a:lnTo>
                      <a:pt x="119" y="53"/>
                    </a:lnTo>
                    <a:lnTo>
                      <a:pt x="111" y="49"/>
                    </a:lnTo>
                    <a:lnTo>
                      <a:pt x="104" y="46"/>
                    </a:lnTo>
                    <a:lnTo>
                      <a:pt x="97" y="44"/>
                    </a:lnTo>
                    <a:lnTo>
                      <a:pt x="89" y="41"/>
                    </a:lnTo>
                    <a:lnTo>
                      <a:pt x="83" y="38"/>
                    </a:lnTo>
                    <a:lnTo>
                      <a:pt x="76" y="36"/>
                    </a:lnTo>
                    <a:lnTo>
                      <a:pt x="69" y="32"/>
                    </a:lnTo>
                    <a:lnTo>
                      <a:pt x="62" y="30"/>
                    </a:lnTo>
                    <a:lnTo>
                      <a:pt x="57" y="27"/>
                    </a:lnTo>
                    <a:lnTo>
                      <a:pt x="50" y="23"/>
                    </a:lnTo>
                    <a:lnTo>
                      <a:pt x="44" y="22"/>
                    </a:lnTo>
                    <a:lnTo>
                      <a:pt x="39" y="18"/>
                    </a:lnTo>
                    <a:lnTo>
                      <a:pt x="33" y="15"/>
                    </a:lnTo>
                    <a:lnTo>
                      <a:pt x="29" y="13"/>
                    </a:lnTo>
                    <a:lnTo>
                      <a:pt x="25" y="9"/>
                    </a:lnTo>
                    <a:lnTo>
                      <a:pt x="21" y="8"/>
                    </a:lnTo>
                    <a:lnTo>
                      <a:pt x="17" y="5"/>
                    </a:lnTo>
                    <a:lnTo>
                      <a:pt x="14" y="5"/>
                    </a:lnTo>
                    <a:lnTo>
                      <a:pt x="12" y="3"/>
                    </a:lnTo>
                    <a:lnTo>
                      <a:pt x="8" y="3"/>
                    </a:lnTo>
                    <a:lnTo>
                      <a:pt x="8" y="0"/>
                    </a:lnTo>
                    <a:lnTo>
                      <a:pt x="7" y="0"/>
                    </a:lnTo>
                    <a:lnTo>
                      <a:pt x="6" y="0"/>
                    </a:lnTo>
                    <a:lnTo>
                      <a:pt x="0" y="5"/>
                    </a:lnTo>
                    <a:lnTo>
                      <a:pt x="1" y="5"/>
                    </a:lnTo>
                    <a:lnTo>
                      <a:pt x="3" y="6"/>
                    </a:lnTo>
                    <a:lnTo>
                      <a:pt x="6" y="9"/>
                    </a:lnTo>
                    <a:lnTo>
                      <a:pt x="8" y="9"/>
                    </a:lnTo>
                    <a:lnTo>
                      <a:pt x="12" y="12"/>
                    </a:lnTo>
                    <a:lnTo>
                      <a:pt x="14" y="14"/>
                    </a:lnTo>
                    <a:lnTo>
                      <a:pt x="19" y="17"/>
                    </a:lnTo>
                    <a:lnTo>
                      <a:pt x="22" y="19"/>
                    </a:lnTo>
                    <a:lnTo>
                      <a:pt x="28" y="22"/>
                    </a:lnTo>
                    <a:lnTo>
                      <a:pt x="33" y="23"/>
                    </a:lnTo>
                    <a:lnTo>
                      <a:pt x="39" y="27"/>
                    </a:lnTo>
                    <a:lnTo>
                      <a:pt x="46" y="30"/>
                    </a:lnTo>
                    <a:lnTo>
                      <a:pt x="50" y="32"/>
                    </a:lnTo>
                    <a:lnTo>
                      <a:pt x="57" y="36"/>
                    </a:lnTo>
                    <a:lnTo>
                      <a:pt x="64" y="38"/>
                    </a:lnTo>
                    <a:lnTo>
                      <a:pt x="71" y="41"/>
                    </a:lnTo>
                    <a:lnTo>
                      <a:pt x="77" y="45"/>
                    </a:lnTo>
                    <a:lnTo>
                      <a:pt x="86" y="49"/>
                    </a:lnTo>
                    <a:lnTo>
                      <a:pt x="93" y="51"/>
                    </a:lnTo>
                    <a:lnTo>
                      <a:pt x="100" y="53"/>
                    </a:lnTo>
                    <a:lnTo>
                      <a:pt x="106" y="55"/>
                    </a:lnTo>
                    <a:lnTo>
                      <a:pt x="115" y="59"/>
                    </a:lnTo>
                    <a:lnTo>
                      <a:pt x="122" y="60"/>
                    </a:lnTo>
                    <a:lnTo>
                      <a:pt x="129" y="63"/>
                    </a:lnTo>
                    <a:lnTo>
                      <a:pt x="137" y="63"/>
                    </a:lnTo>
                    <a:lnTo>
                      <a:pt x="144" y="65"/>
                    </a:lnTo>
                    <a:lnTo>
                      <a:pt x="151" y="67"/>
                    </a:lnTo>
                    <a:lnTo>
                      <a:pt x="158" y="68"/>
                    </a:lnTo>
                    <a:lnTo>
                      <a:pt x="165" y="68"/>
                    </a:lnTo>
                    <a:lnTo>
                      <a:pt x="171" y="68"/>
                    </a:lnTo>
                    <a:lnTo>
                      <a:pt x="177" y="67"/>
                    </a:lnTo>
                    <a:lnTo>
                      <a:pt x="176" y="59"/>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69" name="Freeform 181"/>
              <p:cNvSpPr>
                <a:spLocks/>
              </p:cNvSpPr>
              <p:nvPr/>
            </p:nvSpPr>
            <p:spPr bwMode="auto">
              <a:xfrm>
                <a:off x="4677" y="3174"/>
                <a:ext cx="4" cy="1"/>
              </a:xfrm>
              <a:custGeom>
                <a:avLst/>
                <a:gdLst>
                  <a:gd name="T0" fmla="*/ 3 w 4"/>
                  <a:gd name="T1" fmla="*/ 0 h 1"/>
                  <a:gd name="T2" fmla="*/ 1 w 4"/>
                  <a:gd name="T3" fmla="*/ 0 h 1"/>
                  <a:gd name="T4" fmla="*/ 1 w 4"/>
                  <a:gd name="T5" fmla="*/ 0 h 1"/>
                  <a:gd name="T6" fmla="*/ 0 w 4"/>
                  <a:gd name="T7" fmla="*/ 0 h 1"/>
                  <a:gd name="T8" fmla="*/ 1 w 4"/>
                  <a:gd name="T9" fmla="*/ 0 h 1"/>
                  <a:gd name="T10" fmla="*/ 1 w 4"/>
                  <a:gd name="T11" fmla="*/ 0 h 1"/>
                  <a:gd name="T12" fmla="*/ 1 w 4"/>
                  <a:gd name="T13" fmla="*/ 0 h 1"/>
                  <a:gd name="T14" fmla="*/ 3 w 4"/>
                  <a:gd name="T15" fmla="*/ 0 h 1"/>
                  <a:gd name="T16" fmla="*/ 3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3" y="0"/>
                    </a:moveTo>
                    <a:lnTo>
                      <a:pt x="1" y="0"/>
                    </a:lnTo>
                    <a:lnTo>
                      <a:pt x="1" y="0"/>
                    </a:lnTo>
                    <a:lnTo>
                      <a:pt x="0" y="0"/>
                    </a:lnTo>
                    <a:lnTo>
                      <a:pt x="1" y="0"/>
                    </a:lnTo>
                    <a:lnTo>
                      <a:pt x="1" y="0"/>
                    </a:lnTo>
                    <a:lnTo>
                      <a:pt x="1" y="0"/>
                    </a:lnTo>
                    <a:lnTo>
                      <a:pt x="3" y="0"/>
                    </a:lnTo>
                    <a:lnTo>
                      <a:pt x="3"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0" name="Freeform 182"/>
              <p:cNvSpPr>
                <a:spLocks/>
              </p:cNvSpPr>
              <p:nvPr/>
            </p:nvSpPr>
            <p:spPr bwMode="auto">
              <a:xfrm>
                <a:off x="4670" y="3174"/>
                <a:ext cx="1" cy="2"/>
              </a:xfrm>
              <a:custGeom>
                <a:avLst/>
                <a:gdLst>
                  <a:gd name="T0" fmla="*/ 0 w 1"/>
                  <a:gd name="T1" fmla="*/ 1 h 2"/>
                  <a:gd name="T2" fmla="*/ 0 w 1"/>
                  <a:gd name="T3" fmla="*/ 1 h 2"/>
                  <a:gd name="T4" fmla="*/ 0 w 1"/>
                  <a:gd name="T5" fmla="*/ 1 h 2"/>
                  <a:gd name="T6" fmla="*/ 0 w 1"/>
                  <a:gd name="T7" fmla="*/ 1 h 2"/>
                  <a:gd name="T8" fmla="*/ 0 w 1"/>
                  <a:gd name="T9" fmla="*/ 1 h 2"/>
                  <a:gd name="T10" fmla="*/ 0 w 1"/>
                  <a:gd name="T11" fmla="*/ 1 h 2"/>
                  <a:gd name="T12" fmla="*/ 0 w 1"/>
                  <a:gd name="T13" fmla="*/ 0 h 2"/>
                  <a:gd name="T14" fmla="*/ 0 w 1"/>
                  <a:gd name="T15" fmla="*/ 0 h 2"/>
                  <a:gd name="T16" fmla="*/ 0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1"/>
                    </a:moveTo>
                    <a:lnTo>
                      <a:pt x="0" y="1"/>
                    </a:lnTo>
                    <a:lnTo>
                      <a:pt x="0" y="1"/>
                    </a:lnTo>
                    <a:lnTo>
                      <a:pt x="0" y="1"/>
                    </a:lnTo>
                    <a:lnTo>
                      <a:pt x="0" y="1"/>
                    </a:lnTo>
                    <a:lnTo>
                      <a:pt x="0" y="1"/>
                    </a:lnTo>
                    <a:lnTo>
                      <a:pt x="0" y="0"/>
                    </a:lnTo>
                    <a:lnTo>
                      <a:pt x="0" y="0"/>
                    </a:lnTo>
                    <a:lnTo>
                      <a:pt x="0" y="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1" name="Freeform 183"/>
              <p:cNvSpPr>
                <a:spLocks/>
              </p:cNvSpPr>
              <p:nvPr/>
            </p:nvSpPr>
            <p:spPr bwMode="auto">
              <a:xfrm>
                <a:off x="4672" y="3177"/>
                <a:ext cx="182" cy="72"/>
              </a:xfrm>
              <a:custGeom>
                <a:avLst/>
                <a:gdLst>
                  <a:gd name="T0" fmla="*/ 174 w 182"/>
                  <a:gd name="T1" fmla="*/ 62 h 72"/>
                  <a:gd name="T2" fmla="*/ 162 w 182"/>
                  <a:gd name="T3" fmla="*/ 63 h 72"/>
                  <a:gd name="T4" fmla="*/ 148 w 182"/>
                  <a:gd name="T5" fmla="*/ 62 h 72"/>
                  <a:gd name="T6" fmla="*/ 134 w 182"/>
                  <a:gd name="T7" fmla="*/ 58 h 72"/>
                  <a:gd name="T8" fmla="*/ 118 w 182"/>
                  <a:gd name="T9" fmla="*/ 54 h 72"/>
                  <a:gd name="T10" fmla="*/ 104 w 182"/>
                  <a:gd name="T11" fmla="*/ 50 h 72"/>
                  <a:gd name="T12" fmla="*/ 89 w 182"/>
                  <a:gd name="T13" fmla="*/ 44 h 72"/>
                  <a:gd name="T14" fmla="*/ 77 w 182"/>
                  <a:gd name="T15" fmla="*/ 37 h 72"/>
                  <a:gd name="T16" fmla="*/ 63 w 182"/>
                  <a:gd name="T17" fmla="*/ 32 h 72"/>
                  <a:gd name="T18" fmla="*/ 50 w 182"/>
                  <a:gd name="T19" fmla="*/ 25 h 72"/>
                  <a:gd name="T20" fmla="*/ 39 w 182"/>
                  <a:gd name="T21" fmla="*/ 21 h 72"/>
                  <a:gd name="T22" fmla="*/ 28 w 182"/>
                  <a:gd name="T23" fmla="*/ 14 h 72"/>
                  <a:gd name="T24" fmla="*/ 21 w 182"/>
                  <a:gd name="T25" fmla="*/ 8 h 72"/>
                  <a:gd name="T26" fmla="*/ 14 w 182"/>
                  <a:gd name="T27" fmla="*/ 4 h 72"/>
                  <a:gd name="T28" fmla="*/ 8 w 182"/>
                  <a:gd name="T29" fmla="*/ 1 h 72"/>
                  <a:gd name="T30" fmla="*/ 7 w 182"/>
                  <a:gd name="T31" fmla="*/ 0 h 72"/>
                  <a:gd name="T32" fmla="*/ 1 w 182"/>
                  <a:gd name="T33" fmla="*/ 5 h 72"/>
                  <a:gd name="T34" fmla="*/ 4 w 182"/>
                  <a:gd name="T35" fmla="*/ 8 h 72"/>
                  <a:gd name="T36" fmla="*/ 11 w 182"/>
                  <a:gd name="T37" fmla="*/ 12 h 72"/>
                  <a:gd name="T38" fmla="*/ 19 w 182"/>
                  <a:gd name="T39" fmla="*/ 17 h 72"/>
                  <a:gd name="T40" fmla="*/ 28 w 182"/>
                  <a:gd name="T41" fmla="*/ 22 h 72"/>
                  <a:gd name="T42" fmla="*/ 38 w 182"/>
                  <a:gd name="T43" fmla="*/ 28 h 72"/>
                  <a:gd name="T44" fmla="*/ 52 w 182"/>
                  <a:gd name="T45" fmla="*/ 35 h 72"/>
                  <a:gd name="T46" fmla="*/ 63 w 182"/>
                  <a:gd name="T47" fmla="*/ 40 h 72"/>
                  <a:gd name="T48" fmla="*/ 78 w 182"/>
                  <a:gd name="T49" fmla="*/ 48 h 72"/>
                  <a:gd name="T50" fmla="*/ 93 w 182"/>
                  <a:gd name="T51" fmla="*/ 54 h 72"/>
                  <a:gd name="T52" fmla="*/ 107 w 182"/>
                  <a:gd name="T53" fmla="*/ 59 h 72"/>
                  <a:gd name="T54" fmla="*/ 123 w 182"/>
                  <a:gd name="T55" fmla="*/ 65 h 72"/>
                  <a:gd name="T56" fmla="*/ 138 w 182"/>
                  <a:gd name="T57" fmla="*/ 67 h 72"/>
                  <a:gd name="T58" fmla="*/ 153 w 182"/>
                  <a:gd name="T59" fmla="*/ 70 h 72"/>
                  <a:gd name="T60" fmla="*/ 168 w 182"/>
                  <a:gd name="T61" fmla="*/ 71 h 72"/>
                  <a:gd name="T62" fmla="*/ 181 w 182"/>
                  <a:gd name="T63" fmla="*/ 7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 h="72">
                    <a:moveTo>
                      <a:pt x="181" y="62"/>
                    </a:moveTo>
                    <a:lnTo>
                      <a:pt x="174" y="62"/>
                    </a:lnTo>
                    <a:lnTo>
                      <a:pt x="168" y="65"/>
                    </a:lnTo>
                    <a:lnTo>
                      <a:pt x="162" y="63"/>
                    </a:lnTo>
                    <a:lnTo>
                      <a:pt x="155" y="62"/>
                    </a:lnTo>
                    <a:lnTo>
                      <a:pt x="148" y="62"/>
                    </a:lnTo>
                    <a:lnTo>
                      <a:pt x="141" y="61"/>
                    </a:lnTo>
                    <a:lnTo>
                      <a:pt x="134" y="58"/>
                    </a:lnTo>
                    <a:lnTo>
                      <a:pt x="125" y="57"/>
                    </a:lnTo>
                    <a:lnTo>
                      <a:pt x="118" y="54"/>
                    </a:lnTo>
                    <a:lnTo>
                      <a:pt x="111" y="53"/>
                    </a:lnTo>
                    <a:lnTo>
                      <a:pt x="104" y="50"/>
                    </a:lnTo>
                    <a:lnTo>
                      <a:pt x="97" y="48"/>
                    </a:lnTo>
                    <a:lnTo>
                      <a:pt x="89" y="44"/>
                    </a:lnTo>
                    <a:lnTo>
                      <a:pt x="82" y="41"/>
                    </a:lnTo>
                    <a:lnTo>
                      <a:pt x="77" y="37"/>
                    </a:lnTo>
                    <a:lnTo>
                      <a:pt x="70" y="36"/>
                    </a:lnTo>
                    <a:lnTo>
                      <a:pt x="63" y="32"/>
                    </a:lnTo>
                    <a:lnTo>
                      <a:pt x="56" y="28"/>
                    </a:lnTo>
                    <a:lnTo>
                      <a:pt x="50" y="25"/>
                    </a:lnTo>
                    <a:lnTo>
                      <a:pt x="45" y="22"/>
                    </a:lnTo>
                    <a:lnTo>
                      <a:pt x="39" y="21"/>
                    </a:lnTo>
                    <a:lnTo>
                      <a:pt x="33" y="17"/>
                    </a:lnTo>
                    <a:lnTo>
                      <a:pt x="28" y="14"/>
                    </a:lnTo>
                    <a:lnTo>
                      <a:pt x="25" y="12"/>
                    </a:lnTo>
                    <a:lnTo>
                      <a:pt x="21" y="8"/>
                    </a:lnTo>
                    <a:lnTo>
                      <a:pt x="18" y="6"/>
                    </a:lnTo>
                    <a:lnTo>
                      <a:pt x="14" y="4"/>
                    </a:lnTo>
                    <a:lnTo>
                      <a:pt x="11" y="4"/>
                    </a:lnTo>
                    <a:lnTo>
                      <a:pt x="8" y="1"/>
                    </a:lnTo>
                    <a:lnTo>
                      <a:pt x="7" y="1"/>
                    </a:lnTo>
                    <a:lnTo>
                      <a:pt x="7" y="0"/>
                    </a:lnTo>
                    <a:lnTo>
                      <a:pt x="0" y="5"/>
                    </a:lnTo>
                    <a:lnTo>
                      <a:pt x="1" y="5"/>
                    </a:lnTo>
                    <a:lnTo>
                      <a:pt x="3" y="8"/>
                    </a:lnTo>
                    <a:lnTo>
                      <a:pt x="4" y="8"/>
                    </a:lnTo>
                    <a:lnTo>
                      <a:pt x="7" y="10"/>
                    </a:lnTo>
                    <a:lnTo>
                      <a:pt x="11" y="12"/>
                    </a:lnTo>
                    <a:lnTo>
                      <a:pt x="14" y="14"/>
                    </a:lnTo>
                    <a:lnTo>
                      <a:pt x="19" y="17"/>
                    </a:lnTo>
                    <a:lnTo>
                      <a:pt x="22" y="19"/>
                    </a:lnTo>
                    <a:lnTo>
                      <a:pt x="28" y="22"/>
                    </a:lnTo>
                    <a:lnTo>
                      <a:pt x="32" y="25"/>
                    </a:lnTo>
                    <a:lnTo>
                      <a:pt x="38" y="28"/>
                    </a:lnTo>
                    <a:lnTo>
                      <a:pt x="45" y="31"/>
                    </a:lnTo>
                    <a:lnTo>
                      <a:pt x="52" y="35"/>
                    </a:lnTo>
                    <a:lnTo>
                      <a:pt x="56" y="37"/>
                    </a:lnTo>
                    <a:lnTo>
                      <a:pt x="63" y="40"/>
                    </a:lnTo>
                    <a:lnTo>
                      <a:pt x="71" y="44"/>
                    </a:lnTo>
                    <a:lnTo>
                      <a:pt x="78" y="48"/>
                    </a:lnTo>
                    <a:lnTo>
                      <a:pt x="85" y="50"/>
                    </a:lnTo>
                    <a:lnTo>
                      <a:pt x="93" y="54"/>
                    </a:lnTo>
                    <a:lnTo>
                      <a:pt x="100" y="57"/>
                    </a:lnTo>
                    <a:lnTo>
                      <a:pt x="107" y="59"/>
                    </a:lnTo>
                    <a:lnTo>
                      <a:pt x="116" y="62"/>
                    </a:lnTo>
                    <a:lnTo>
                      <a:pt x="123" y="65"/>
                    </a:lnTo>
                    <a:lnTo>
                      <a:pt x="131" y="66"/>
                    </a:lnTo>
                    <a:lnTo>
                      <a:pt x="138" y="67"/>
                    </a:lnTo>
                    <a:lnTo>
                      <a:pt x="146" y="68"/>
                    </a:lnTo>
                    <a:lnTo>
                      <a:pt x="153" y="70"/>
                    </a:lnTo>
                    <a:lnTo>
                      <a:pt x="162" y="71"/>
                    </a:lnTo>
                    <a:lnTo>
                      <a:pt x="168" y="71"/>
                    </a:lnTo>
                    <a:lnTo>
                      <a:pt x="175" y="71"/>
                    </a:lnTo>
                    <a:lnTo>
                      <a:pt x="181" y="70"/>
                    </a:lnTo>
                    <a:lnTo>
                      <a:pt x="181" y="62"/>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2" name="Freeform 184"/>
              <p:cNvSpPr>
                <a:spLocks/>
              </p:cNvSpPr>
              <p:nvPr/>
            </p:nvSpPr>
            <p:spPr bwMode="auto">
              <a:xfrm>
                <a:off x="4672" y="3174"/>
                <a:ext cx="3" cy="2"/>
              </a:xfrm>
              <a:custGeom>
                <a:avLst/>
                <a:gdLst>
                  <a:gd name="T0" fmla="*/ 1 w 3"/>
                  <a:gd name="T1" fmla="*/ 0 h 2"/>
                  <a:gd name="T2" fmla="*/ 0 w 3"/>
                  <a:gd name="T3" fmla="*/ 0 h 2"/>
                  <a:gd name="T4" fmla="*/ 0 w 3"/>
                  <a:gd name="T5" fmla="*/ 0 h 2"/>
                  <a:gd name="T6" fmla="*/ 0 w 3"/>
                  <a:gd name="T7" fmla="*/ 0 h 2"/>
                  <a:gd name="T8" fmla="*/ 0 w 3"/>
                  <a:gd name="T9" fmla="*/ 1 h 2"/>
                  <a:gd name="T10" fmla="*/ 0 w 3"/>
                  <a:gd name="T11" fmla="*/ 1 h 2"/>
                  <a:gd name="T12" fmla="*/ 0 w 3"/>
                  <a:gd name="T13" fmla="*/ 1 h 2"/>
                  <a:gd name="T14" fmla="*/ 1 w 3"/>
                  <a:gd name="T15" fmla="*/ 1 h 2"/>
                  <a:gd name="T16" fmla="*/ 2 w 3"/>
                  <a:gd name="T17" fmla="*/ 1 h 2"/>
                  <a:gd name="T18" fmla="*/ 1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0"/>
                    </a:moveTo>
                    <a:lnTo>
                      <a:pt x="0" y="0"/>
                    </a:lnTo>
                    <a:lnTo>
                      <a:pt x="0" y="0"/>
                    </a:lnTo>
                    <a:lnTo>
                      <a:pt x="0" y="0"/>
                    </a:lnTo>
                    <a:lnTo>
                      <a:pt x="0" y="1"/>
                    </a:lnTo>
                    <a:lnTo>
                      <a:pt x="0" y="1"/>
                    </a:lnTo>
                    <a:lnTo>
                      <a:pt x="0" y="1"/>
                    </a:lnTo>
                    <a:lnTo>
                      <a:pt x="1" y="1"/>
                    </a:lnTo>
                    <a:lnTo>
                      <a:pt x="2" y="1"/>
                    </a:lnTo>
                    <a:lnTo>
                      <a:pt x="1"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3" name="Freeform 185"/>
              <p:cNvSpPr>
                <a:spLocks/>
              </p:cNvSpPr>
              <p:nvPr/>
            </p:nvSpPr>
            <p:spPr bwMode="auto">
              <a:xfrm>
                <a:off x="4664" y="3175"/>
                <a:ext cx="3" cy="4"/>
              </a:xfrm>
              <a:custGeom>
                <a:avLst/>
                <a:gdLst>
                  <a:gd name="T0" fmla="*/ 0 w 3"/>
                  <a:gd name="T1" fmla="*/ 3 h 4"/>
                  <a:gd name="T2" fmla="*/ 1 w 3"/>
                  <a:gd name="T3" fmla="*/ 3 h 4"/>
                  <a:gd name="T4" fmla="*/ 1 w 3"/>
                  <a:gd name="T5" fmla="*/ 3 h 4"/>
                  <a:gd name="T6" fmla="*/ 2 w 3"/>
                  <a:gd name="T7" fmla="*/ 3 h 4"/>
                  <a:gd name="T8" fmla="*/ 2 w 3"/>
                  <a:gd name="T9" fmla="*/ 3 h 4"/>
                  <a:gd name="T10" fmla="*/ 2 w 3"/>
                  <a:gd name="T11" fmla="*/ 1 h 4"/>
                  <a:gd name="T12" fmla="*/ 2 w 3"/>
                  <a:gd name="T13" fmla="*/ 1 h 4"/>
                  <a:gd name="T14" fmla="*/ 2 w 3"/>
                  <a:gd name="T15" fmla="*/ 0 h 4"/>
                  <a:gd name="T16" fmla="*/ 0 w 3"/>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3"/>
                    </a:moveTo>
                    <a:lnTo>
                      <a:pt x="1" y="3"/>
                    </a:lnTo>
                    <a:lnTo>
                      <a:pt x="1" y="3"/>
                    </a:lnTo>
                    <a:lnTo>
                      <a:pt x="2" y="3"/>
                    </a:lnTo>
                    <a:lnTo>
                      <a:pt x="2" y="3"/>
                    </a:lnTo>
                    <a:lnTo>
                      <a:pt x="2" y="1"/>
                    </a:lnTo>
                    <a:lnTo>
                      <a:pt x="2" y="1"/>
                    </a:lnTo>
                    <a:lnTo>
                      <a:pt x="2" y="0"/>
                    </a:lnTo>
                    <a:lnTo>
                      <a:pt x="0" y="3"/>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4" name="Freeform 186"/>
              <p:cNvSpPr>
                <a:spLocks/>
              </p:cNvSpPr>
              <p:nvPr/>
            </p:nvSpPr>
            <p:spPr bwMode="auto">
              <a:xfrm>
                <a:off x="4666" y="3178"/>
                <a:ext cx="185" cy="75"/>
              </a:xfrm>
              <a:custGeom>
                <a:avLst/>
                <a:gdLst>
                  <a:gd name="T0" fmla="*/ 176 w 185"/>
                  <a:gd name="T1" fmla="*/ 66 h 75"/>
                  <a:gd name="T2" fmla="*/ 162 w 185"/>
                  <a:gd name="T3" fmla="*/ 66 h 75"/>
                  <a:gd name="T4" fmla="*/ 148 w 185"/>
                  <a:gd name="T5" fmla="*/ 65 h 75"/>
                  <a:gd name="T6" fmla="*/ 133 w 185"/>
                  <a:gd name="T7" fmla="*/ 61 h 75"/>
                  <a:gd name="T8" fmla="*/ 118 w 185"/>
                  <a:gd name="T9" fmla="*/ 58 h 75"/>
                  <a:gd name="T10" fmla="*/ 104 w 185"/>
                  <a:gd name="T11" fmla="*/ 53 h 75"/>
                  <a:gd name="T12" fmla="*/ 89 w 185"/>
                  <a:gd name="T13" fmla="*/ 47 h 75"/>
                  <a:gd name="T14" fmla="*/ 75 w 185"/>
                  <a:gd name="T15" fmla="*/ 42 h 75"/>
                  <a:gd name="T16" fmla="*/ 61 w 185"/>
                  <a:gd name="T17" fmla="*/ 34 h 75"/>
                  <a:gd name="T18" fmla="*/ 48 w 185"/>
                  <a:gd name="T19" fmla="*/ 27 h 75"/>
                  <a:gd name="T20" fmla="*/ 37 w 185"/>
                  <a:gd name="T21" fmla="*/ 21 h 75"/>
                  <a:gd name="T22" fmla="*/ 28 w 185"/>
                  <a:gd name="T23" fmla="*/ 14 h 75"/>
                  <a:gd name="T24" fmla="*/ 19 w 185"/>
                  <a:gd name="T25" fmla="*/ 9 h 75"/>
                  <a:gd name="T26" fmla="*/ 14 w 185"/>
                  <a:gd name="T27" fmla="*/ 5 h 75"/>
                  <a:gd name="T28" fmla="*/ 10 w 185"/>
                  <a:gd name="T29" fmla="*/ 3 h 75"/>
                  <a:gd name="T30" fmla="*/ 7 w 185"/>
                  <a:gd name="T31" fmla="*/ 0 h 75"/>
                  <a:gd name="T32" fmla="*/ 1 w 185"/>
                  <a:gd name="T33" fmla="*/ 6 h 75"/>
                  <a:gd name="T34" fmla="*/ 4 w 185"/>
                  <a:gd name="T35" fmla="*/ 8 h 75"/>
                  <a:gd name="T36" fmla="*/ 10 w 185"/>
                  <a:gd name="T37" fmla="*/ 13 h 75"/>
                  <a:gd name="T38" fmla="*/ 18 w 185"/>
                  <a:gd name="T39" fmla="*/ 17 h 75"/>
                  <a:gd name="T40" fmla="*/ 28 w 185"/>
                  <a:gd name="T41" fmla="*/ 22 h 75"/>
                  <a:gd name="T42" fmla="*/ 37 w 185"/>
                  <a:gd name="T43" fmla="*/ 29 h 75"/>
                  <a:gd name="T44" fmla="*/ 50 w 185"/>
                  <a:gd name="T45" fmla="*/ 36 h 75"/>
                  <a:gd name="T46" fmla="*/ 62 w 185"/>
                  <a:gd name="T47" fmla="*/ 43 h 75"/>
                  <a:gd name="T48" fmla="*/ 76 w 185"/>
                  <a:gd name="T49" fmla="*/ 51 h 75"/>
                  <a:gd name="T50" fmla="*/ 91 w 185"/>
                  <a:gd name="T51" fmla="*/ 56 h 75"/>
                  <a:gd name="T52" fmla="*/ 107 w 185"/>
                  <a:gd name="T53" fmla="*/ 61 h 75"/>
                  <a:gd name="T54" fmla="*/ 122 w 185"/>
                  <a:gd name="T55" fmla="*/ 66 h 75"/>
                  <a:gd name="T56" fmla="*/ 137 w 185"/>
                  <a:gd name="T57" fmla="*/ 71 h 75"/>
                  <a:gd name="T58" fmla="*/ 154 w 185"/>
                  <a:gd name="T59" fmla="*/ 73 h 75"/>
                  <a:gd name="T60" fmla="*/ 169 w 185"/>
                  <a:gd name="T61" fmla="*/ 74 h 75"/>
                  <a:gd name="T62" fmla="*/ 184 w 185"/>
                  <a:gd name="T63" fmla="*/ 7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5" h="75">
                    <a:moveTo>
                      <a:pt x="183" y="66"/>
                    </a:moveTo>
                    <a:lnTo>
                      <a:pt x="176" y="66"/>
                    </a:lnTo>
                    <a:lnTo>
                      <a:pt x="169" y="66"/>
                    </a:lnTo>
                    <a:lnTo>
                      <a:pt x="162" y="66"/>
                    </a:lnTo>
                    <a:lnTo>
                      <a:pt x="155" y="66"/>
                    </a:lnTo>
                    <a:lnTo>
                      <a:pt x="148" y="65"/>
                    </a:lnTo>
                    <a:lnTo>
                      <a:pt x="140" y="64"/>
                    </a:lnTo>
                    <a:lnTo>
                      <a:pt x="133" y="61"/>
                    </a:lnTo>
                    <a:lnTo>
                      <a:pt x="126" y="60"/>
                    </a:lnTo>
                    <a:lnTo>
                      <a:pt x="118" y="58"/>
                    </a:lnTo>
                    <a:lnTo>
                      <a:pt x="111" y="56"/>
                    </a:lnTo>
                    <a:lnTo>
                      <a:pt x="104" y="53"/>
                    </a:lnTo>
                    <a:lnTo>
                      <a:pt x="97" y="51"/>
                    </a:lnTo>
                    <a:lnTo>
                      <a:pt x="89" y="47"/>
                    </a:lnTo>
                    <a:lnTo>
                      <a:pt x="82" y="44"/>
                    </a:lnTo>
                    <a:lnTo>
                      <a:pt x="75" y="42"/>
                    </a:lnTo>
                    <a:lnTo>
                      <a:pt x="68" y="36"/>
                    </a:lnTo>
                    <a:lnTo>
                      <a:pt x="61" y="34"/>
                    </a:lnTo>
                    <a:lnTo>
                      <a:pt x="55" y="30"/>
                    </a:lnTo>
                    <a:lnTo>
                      <a:pt x="48" y="27"/>
                    </a:lnTo>
                    <a:lnTo>
                      <a:pt x="43" y="23"/>
                    </a:lnTo>
                    <a:lnTo>
                      <a:pt x="37" y="21"/>
                    </a:lnTo>
                    <a:lnTo>
                      <a:pt x="33" y="18"/>
                    </a:lnTo>
                    <a:lnTo>
                      <a:pt x="28" y="14"/>
                    </a:lnTo>
                    <a:lnTo>
                      <a:pt x="25" y="12"/>
                    </a:lnTo>
                    <a:lnTo>
                      <a:pt x="19" y="9"/>
                    </a:lnTo>
                    <a:lnTo>
                      <a:pt x="17" y="6"/>
                    </a:lnTo>
                    <a:lnTo>
                      <a:pt x="14" y="5"/>
                    </a:lnTo>
                    <a:lnTo>
                      <a:pt x="11" y="3"/>
                    </a:lnTo>
                    <a:lnTo>
                      <a:pt x="10" y="3"/>
                    </a:lnTo>
                    <a:lnTo>
                      <a:pt x="8" y="0"/>
                    </a:lnTo>
                    <a:lnTo>
                      <a:pt x="7" y="0"/>
                    </a:lnTo>
                    <a:lnTo>
                      <a:pt x="0" y="5"/>
                    </a:lnTo>
                    <a:lnTo>
                      <a:pt x="1" y="6"/>
                    </a:lnTo>
                    <a:lnTo>
                      <a:pt x="3" y="6"/>
                    </a:lnTo>
                    <a:lnTo>
                      <a:pt x="4" y="8"/>
                    </a:lnTo>
                    <a:lnTo>
                      <a:pt x="7" y="10"/>
                    </a:lnTo>
                    <a:lnTo>
                      <a:pt x="10" y="13"/>
                    </a:lnTo>
                    <a:lnTo>
                      <a:pt x="14" y="14"/>
                    </a:lnTo>
                    <a:lnTo>
                      <a:pt x="18" y="17"/>
                    </a:lnTo>
                    <a:lnTo>
                      <a:pt x="24" y="19"/>
                    </a:lnTo>
                    <a:lnTo>
                      <a:pt x="28" y="22"/>
                    </a:lnTo>
                    <a:lnTo>
                      <a:pt x="32" y="26"/>
                    </a:lnTo>
                    <a:lnTo>
                      <a:pt x="37" y="29"/>
                    </a:lnTo>
                    <a:lnTo>
                      <a:pt x="43" y="34"/>
                    </a:lnTo>
                    <a:lnTo>
                      <a:pt x="50" y="36"/>
                    </a:lnTo>
                    <a:lnTo>
                      <a:pt x="57" y="39"/>
                    </a:lnTo>
                    <a:lnTo>
                      <a:pt x="62" y="43"/>
                    </a:lnTo>
                    <a:lnTo>
                      <a:pt x="69" y="47"/>
                    </a:lnTo>
                    <a:lnTo>
                      <a:pt x="76" y="51"/>
                    </a:lnTo>
                    <a:lnTo>
                      <a:pt x="84" y="53"/>
                    </a:lnTo>
                    <a:lnTo>
                      <a:pt x="91" y="56"/>
                    </a:lnTo>
                    <a:lnTo>
                      <a:pt x="98" y="60"/>
                    </a:lnTo>
                    <a:lnTo>
                      <a:pt x="107" y="61"/>
                    </a:lnTo>
                    <a:lnTo>
                      <a:pt x="113" y="65"/>
                    </a:lnTo>
                    <a:lnTo>
                      <a:pt x="122" y="66"/>
                    </a:lnTo>
                    <a:lnTo>
                      <a:pt x="130" y="69"/>
                    </a:lnTo>
                    <a:lnTo>
                      <a:pt x="137" y="71"/>
                    </a:lnTo>
                    <a:lnTo>
                      <a:pt x="145" y="71"/>
                    </a:lnTo>
                    <a:lnTo>
                      <a:pt x="154" y="73"/>
                    </a:lnTo>
                    <a:lnTo>
                      <a:pt x="160" y="74"/>
                    </a:lnTo>
                    <a:lnTo>
                      <a:pt x="169" y="74"/>
                    </a:lnTo>
                    <a:lnTo>
                      <a:pt x="177" y="73"/>
                    </a:lnTo>
                    <a:lnTo>
                      <a:pt x="184" y="73"/>
                    </a:lnTo>
                    <a:lnTo>
                      <a:pt x="183" y="66"/>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5" name="Freeform 187"/>
              <p:cNvSpPr>
                <a:spLocks/>
              </p:cNvSpPr>
              <p:nvPr/>
            </p:nvSpPr>
            <p:spPr bwMode="auto">
              <a:xfrm>
                <a:off x="4666" y="3177"/>
                <a:ext cx="5" cy="2"/>
              </a:xfrm>
              <a:custGeom>
                <a:avLst/>
                <a:gdLst>
                  <a:gd name="T0" fmla="*/ 3 w 5"/>
                  <a:gd name="T1" fmla="*/ 0 h 2"/>
                  <a:gd name="T2" fmla="*/ 2 w 5"/>
                  <a:gd name="T3" fmla="*/ 0 h 2"/>
                  <a:gd name="T4" fmla="*/ 0 w 5"/>
                  <a:gd name="T5" fmla="*/ 0 h 2"/>
                  <a:gd name="T6" fmla="*/ 0 w 5"/>
                  <a:gd name="T7" fmla="*/ 1 h 2"/>
                  <a:gd name="T8" fmla="*/ 1 w 5"/>
                  <a:gd name="T9" fmla="*/ 1 h 2"/>
                  <a:gd name="T10" fmla="*/ 2 w 5"/>
                  <a:gd name="T11" fmla="*/ 1 h 2"/>
                  <a:gd name="T12" fmla="*/ 3 w 5"/>
                  <a:gd name="T13" fmla="*/ 1 h 2"/>
                  <a:gd name="T14" fmla="*/ 4 w 5"/>
                  <a:gd name="T15" fmla="*/ 1 h 2"/>
                  <a:gd name="T16" fmla="*/ 3 w 5"/>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
                    <a:moveTo>
                      <a:pt x="3" y="0"/>
                    </a:moveTo>
                    <a:lnTo>
                      <a:pt x="2" y="0"/>
                    </a:lnTo>
                    <a:lnTo>
                      <a:pt x="0" y="0"/>
                    </a:lnTo>
                    <a:lnTo>
                      <a:pt x="0" y="1"/>
                    </a:lnTo>
                    <a:lnTo>
                      <a:pt x="1" y="1"/>
                    </a:lnTo>
                    <a:lnTo>
                      <a:pt x="2" y="1"/>
                    </a:lnTo>
                    <a:lnTo>
                      <a:pt x="3" y="1"/>
                    </a:lnTo>
                    <a:lnTo>
                      <a:pt x="4" y="1"/>
                    </a:lnTo>
                    <a:lnTo>
                      <a:pt x="3" y="0"/>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6" name="Freeform 188"/>
              <p:cNvSpPr>
                <a:spLocks/>
              </p:cNvSpPr>
              <p:nvPr/>
            </p:nvSpPr>
            <p:spPr bwMode="auto">
              <a:xfrm>
                <a:off x="4690" y="3172"/>
                <a:ext cx="190" cy="100"/>
              </a:xfrm>
              <a:custGeom>
                <a:avLst/>
                <a:gdLst>
                  <a:gd name="T0" fmla="*/ 186 w 190"/>
                  <a:gd name="T1" fmla="*/ 51 h 100"/>
                  <a:gd name="T2" fmla="*/ 176 w 190"/>
                  <a:gd name="T3" fmla="*/ 71 h 100"/>
                  <a:gd name="T4" fmla="*/ 174 w 190"/>
                  <a:gd name="T5" fmla="*/ 66 h 100"/>
                  <a:gd name="T6" fmla="*/ 164 w 190"/>
                  <a:gd name="T7" fmla="*/ 78 h 100"/>
                  <a:gd name="T8" fmla="*/ 151 w 190"/>
                  <a:gd name="T9" fmla="*/ 90 h 100"/>
                  <a:gd name="T10" fmla="*/ 136 w 190"/>
                  <a:gd name="T11" fmla="*/ 98 h 100"/>
                  <a:gd name="T12" fmla="*/ 136 w 190"/>
                  <a:gd name="T13" fmla="*/ 98 h 100"/>
                  <a:gd name="T14" fmla="*/ 144 w 190"/>
                  <a:gd name="T15" fmla="*/ 91 h 100"/>
                  <a:gd name="T16" fmla="*/ 161 w 190"/>
                  <a:gd name="T17" fmla="*/ 74 h 100"/>
                  <a:gd name="T18" fmla="*/ 182 w 190"/>
                  <a:gd name="T19" fmla="*/ 45 h 100"/>
                  <a:gd name="T20" fmla="*/ 176 w 190"/>
                  <a:gd name="T21" fmla="*/ 43 h 100"/>
                  <a:gd name="T22" fmla="*/ 167 w 190"/>
                  <a:gd name="T23" fmla="*/ 43 h 100"/>
                  <a:gd name="T24" fmla="*/ 161 w 190"/>
                  <a:gd name="T25" fmla="*/ 48 h 100"/>
                  <a:gd name="T26" fmla="*/ 161 w 190"/>
                  <a:gd name="T27" fmla="*/ 48 h 100"/>
                  <a:gd name="T28" fmla="*/ 164 w 190"/>
                  <a:gd name="T29" fmla="*/ 40 h 100"/>
                  <a:gd name="T30" fmla="*/ 154 w 190"/>
                  <a:gd name="T31" fmla="*/ 36 h 100"/>
                  <a:gd name="T32" fmla="*/ 134 w 190"/>
                  <a:gd name="T33" fmla="*/ 45 h 100"/>
                  <a:gd name="T34" fmla="*/ 140 w 190"/>
                  <a:gd name="T35" fmla="*/ 41 h 100"/>
                  <a:gd name="T36" fmla="*/ 141 w 190"/>
                  <a:gd name="T37" fmla="*/ 35 h 100"/>
                  <a:gd name="T38" fmla="*/ 132 w 190"/>
                  <a:gd name="T39" fmla="*/ 31 h 100"/>
                  <a:gd name="T40" fmla="*/ 126 w 190"/>
                  <a:gd name="T41" fmla="*/ 31 h 100"/>
                  <a:gd name="T42" fmla="*/ 115 w 190"/>
                  <a:gd name="T43" fmla="*/ 40 h 100"/>
                  <a:gd name="T44" fmla="*/ 108 w 190"/>
                  <a:gd name="T45" fmla="*/ 44 h 100"/>
                  <a:gd name="T46" fmla="*/ 120 w 190"/>
                  <a:gd name="T47" fmla="*/ 32 h 100"/>
                  <a:gd name="T48" fmla="*/ 119 w 190"/>
                  <a:gd name="T49" fmla="*/ 27 h 100"/>
                  <a:gd name="T50" fmla="*/ 106 w 190"/>
                  <a:gd name="T51" fmla="*/ 24 h 100"/>
                  <a:gd name="T52" fmla="*/ 71 w 190"/>
                  <a:gd name="T53" fmla="*/ 37 h 100"/>
                  <a:gd name="T54" fmla="*/ 90 w 190"/>
                  <a:gd name="T55" fmla="*/ 27 h 100"/>
                  <a:gd name="T56" fmla="*/ 92 w 190"/>
                  <a:gd name="T57" fmla="*/ 20 h 100"/>
                  <a:gd name="T58" fmla="*/ 76 w 190"/>
                  <a:gd name="T59" fmla="*/ 19 h 100"/>
                  <a:gd name="T60" fmla="*/ 60 w 190"/>
                  <a:gd name="T61" fmla="*/ 21 h 100"/>
                  <a:gd name="T62" fmla="*/ 50 w 190"/>
                  <a:gd name="T63" fmla="*/ 25 h 100"/>
                  <a:gd name="T64" fmla="*/ 52 w 190"/>
                  <a:gd name="T65" fmla="*/ 25 h 100"/>
                  <a:gd name="T66" fmla="*/ 66 w 190"/>
                  <a:gd name="T67" fmla="*/ 16 h 100"/>
                  <a:gd name="T68" fmla="*/ 66 w 190"/>
                  <a:gd name="T69" fmla="*/ 11 h 100"/>
                  <a:gd name="T70" fmla="*/ 60 w 190"/>
                  <a:gd name="T71" fmla="*/ 8 h 100"/>
                  <a:gd name="T72" fmla="*/ 49 w 190"/>
                  <a:gd name="T73" fmla="*/ 8 h 100"/>
                  <a:gd name="T74" fmla="*/ 28 w 190"/>
                  <a:gd name="T75" fmla="*/ 16 h 100"/>
                  <a:gd name="T76" fmla="*/ 36 w 190"/>
                  <a:gd name="T77" fmla="*/ 11 h 100"/>
                  <a:gd name="T78" fmla="*/ 45 w 190"/>
                  <a:gd name="T79" fmla="*/ 4 h 100"/>
                  <a:gd name="T80" fmla="*/ 41 w 190"/>
                  <a:gd name="T81" fmla="*/ 3 h 100"/>
                  <a:gd name="T82" fmla="*/ 27 w 190"/>
                  <a:gd name="T83" fmla="*/ 5 h 100"/>
                  <a:gd name="T84" fmla="*/ 0 w 190"/>
                  <a:gd name="T85" fmla="*/ 11 h 100"/>
                  <a:gd name="T86" fmla="*/ 8 w 190"/>
                  <a:gd name="T87" fmla="*/ 8 h 100"/>
                  <a:gd name="T88" fmla="*/ 20 w 190"/>
                  <a:gd name="T89" fmla="*/ 5 h 100"/>
                  <a:gd name="T90" fmla="*/ 29 w 190"/>
                  <a:gd name="T91" fmla="*/ 1 h 100"/>
                  <a:gd name="T92" fmla="*/ 35 w 190"/>
                  <a:gd name="T93" fmla="*/ 0 h 100"/>
                  <a:gd name="T94" fmla="*/ 43 w 190"/>
                  <a:gd name="T95" fmla="*/ 1 h 100"/>
                  <a:gd name="T96" fmla="*/ 60 w 190"/>
                  <a:gd name="T97" fmla="*/ 7 h 100"/>
                  <a:gd name="T98" fmla="*/ 88 w 190"/>
                  <a:gd name="T99" fmla="*/ 15 h 100"/>
                  <a:gd name="T100" fmla="*/ 130 w 190"/>
                  <a:gd name="T101" fmla="*/ 27 h 100"/>
                  <a:gd name="T102" fmla="*/ 189 w 190"/>
                  <a:gd name="T10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100">
                    <a:moveTo>
                      <a:pt x="189" y="44"/>
                    </a:moveTo>
                    <a:lnTo>
                      <a:pt x="188" y="45"/>
                    </a:lnTo>
                    <a:lnTo>
                      <a:pt x="188" y="48"/>
                    </a:lnTo>
                    <a:lnTo>
                      <a:pt x="186" y="51"/>
                    </a:lnTo>
                    <a:lnTo>
                      <a:pt x="185" y="56"/>
                    </a:lnTo>
                    <a:lnTo>
                      <a:pt x="182" y="60"/>
                    </a:lnTo>
                    <a:lnTo>
                      <a:pt x="181" y="66"/>
                    </a:lnTo>
                    <a:lnTo>
                      <a:pt x="176" y="71"/>
                    </a:lnTo>
                    <a:lnTo>
                      <a:pt x="174" y="75"/>
                    </a:lnTo>
                    <a:lnTo>
                      <a:pt x="176" y="63"/>
                    </a:lnTo>
                    <a:lnTo>
                      <a:pt x="176" y="64"/>
                    </a:lnTo>
                    <a:lnTo>
                      <a:pt x="174" y="66"/>
                    </a:lnTo>
                    <a:lnTo>
                      <a:pt x="172" y="68"/>
                    </a:lnTo>
                    <a:lnTo>
                      <a:pt x="169" y="71"/>
                    </a:lnTo>
                    <a:lnTo>
                      <a:pt x="167" y="74"/>
                    </a:lnTo>
                    <a:lnTo>
                      <a:pt x="164" y="78"/>
                    </a:lnTo>
                    <a:lnTo>
                      <a:pt x="161" y="80"/>
                    </a:lnTo>
                    <a:lnTo>
                      <a:pt x="158" y="83"/>
                    </a:lnTo>
                    <a:lnTo>
                      <a:pt x="154" y="87"/>
                    </a:lnTo>
                    <a:lnTo>
                      <a:pt x="151" y="90"/>
                    </a:lnTo>
                    <a:lnTo>
                      <a:pt x="146" y="92"/>
                    </a:lnTo>
                    <a:lnTo>
                      <a:pt x="144" y="95"/>
                    </a:lnTo>
                    <a:lnTo>
                      <a:pt x="139" y="96"/>
                    </a:lnTo>
                    <a:lnTo>
                      <a:pt x="136" y="98"/>
                    </a:lnTo>
                    <a:lnTo>
                      <a:pt x="133" y="99"/>
                    </a:lnTo>
                    <a:lnTo>
                      <a:pt x="133" y="98"/>
                    </a:lnTo>
                    <a:lnTo>
                      <a:pt x="134" y="98"/>
                    </a:lnTo>
                    <a:lnTo>
                      <a:pt x="136" y="98"/>
                    </a:lnTo>
                    <a:lnTo>
                      <a:pt x="137" y="96"/>
                    </a:lnTo>
                    <a:lnTo>
                      <a:pt x="139" y="95"/>
                    </a:lnTo>
                    <a:lnTo>
                      <a:pt x="141" y="94"/>
                    </a:lnTo>
                    <a:lnTo>
                      <a:pt x="144" y="91"/>
                    </a:lnTo>
                    <a:lnTo>
                      <a:pt x="148" y="87"/>
                    </a:lnTo>
                    <a:lnTo>
                      <a:pt x="153" y="84"/>
                    </a:lnTo>
                    <a:lnTo>
                      <a:pt x="157" y="79"/>
                    </a:lnTo>
                    <a:lnTo>
                      <a:pt x="161" y="74"/>
                    </a:lnTo>
                    <a:lnTo>
                      <a:pt x="165" y="68"/>
                    </a:lnTo>
                    <a:lnTo>
                      <a:pt x="169" y="60"/>
                    </a:lnTo>
                    <a:lnTo>
                      <a:pt x="176" y="54"/>
                    </a:lnTo>
                    <a:lnTo>
                      <a:pt x="182" y="45"/>
                    </a:lnTo>
                    <a:lnTo>
                      <a:pt x="182" y="44"/>
                    </a:lnTo>
                    <a:lnTo>
                      <a:pt x="181" y="43"/>
                    </a:lnTo>
                    <a:lnTo>
                      <a:pt x="178" y="43"/>
                    </a:lnTo>
                    <a:lnTo>
                      <a:pt x="176" y="43"/>
                    </a:lnTo>
                    <a:lnTo>
                      <a:pt x="174" y="41"/>
                    </a:lnTo>
                    <a:lnTo>
                      <a:pt x="171" y="41"/>
                    </a:lnTo>
                    <a:lnTo>
                      <a:pt x="169" y="41"/>
                    </a:lnTo>
                    <a:lnTo>
                      <a:pt x="167" y="43"/>
                    </a:lnTo>
                    <a:lnTo>
                      <a:pt x="165" y="43"/>
                    </a:lnTo>
                    <a:lnTo>
                      <a:pt x="164" y="45"/>
                    </a:lnTo>
                    <a:lnTo>
                      <a:pt x="162" y="45"/>
                    </a:lnTo>
                    <a:lnTo>
                      <a:pt x="161" y="48"/>
                    </a:lnTo>
                    <a:lnTo>
                      <a:pt x="160" y="50"/>
                    </a:lnTo>
                    <a:lnTo>
                      <a:pt x="158" y="51"/>
                    </a:lnTo>
                    <a:lnTo>
                      <a:pt x="158" y="50"/>
                    </a:lnTo>
                    <a:lnTo>
                      <a:pt x="161" y="48"/>
                    </a:lnTo>
                    <a:lnTo>
                      <a:pt x="162" y="45"/>
                    </a:lnTo>
                    <a:lnTo>
                      <a:pt x="162" y="43"/>
                    </a:lnTo>
                    <a:lnTo>
                      <a:pt x="164" y="41"/>
                    </a:lnTo>
                    <a:lnTo>
                      <a:pt x="164" y="40"/>
                    </a:lnTo>
                    <a:lnTo>
                      <a:pt x="162" y="37"/>
                    </a:lnTo>
                    <a:lnTo>
                      <a:pt x="160" y="37"/>
                    </a:lnTo>
                    <a:lnTo>
                      <a:pt x="157" y="37"/>
                    </a:lnTo>
                    <a:lnTo>
                      <a:pt x="154" y="36"/>
                    </a:lnTo>
                    <a:lnTo>
                      <a:pt x="153" y="36"/>
                    </a:lnTo>
                    <a:lnTo>
                      <a:pt x="151" y="35"/>
                    </a:lnTo>
                    <a:lnTo>
                      <a:pt x="148" y="35"/>
                    </a:lnTo>
                    <a:lnTo>
                      <a:pt x="134" y="45"/>
                    </a:lnTo>
                    <a:lnTo>
                      <a:pt x="136" y="45"/>
                    </a:lnTo>
                    <a:lnTo>
                      <a:pt x="137" y="45"/>
                    </a:lnTo>
                    <a:lnTo>
                      <a:pt x="139" y="43"/>
                    </a:lnTo>
                    <a:lnTo>
                      <a:pt x="140" y="41"/>
                    </a:lnTo>
                    <a:lnTo>
                      <a:pt x="141" y="40"/>
                    </a:lnTo>
                    <a:lnTo>
                      <a:pt x="143" y="37"/>
                    </a:lnTo>
                    <a:lnTo>
                      <a:pt x="144" y="35"/>
                    </a:lnTo>
                    <a:lnTo>
                      <a:pt x="141" y="35"/>
                    </a:lnTo>
                    <a:lnTo>
                      <a:pt x="140" y="33"/>
                    </a:lnTo>
                    <a:lnTo>
                      <a:pt x="137" y="32"/>
                    </a:lnTo>
                    <a:lnTo>
                      <a:pt x="134" y="32"/>
                    </a:lnTo>
                    <a:lnTo>
                      <a:pt x="132" y="31"/>
                    </a:lnTo>
                    <a:lnTo>
                      <a:pt x="129" y="31"/>
                    </a:lnTo>
                    <a:lnTo>
                      <a:pt x="127" y="29"/>
                    </a:lnTo>
                    <a:lnTo>
                      <a:pt x="126" y="29"/>
                    </a:lnTo>
                    <a:lnTo>
                      <a:pt x="126" y="31"/>
                    </a:lnTo>
                    <a:lnTo>
                      <a:pt x="125" y="32"/>
                    </a:lnTo>
                    <a:lnTo>
                      <a:pt x="122" y="35"/>
                    </a:lnTo>
                    <a:lnTo>
                      <a:pt x="119" y="37"/>
                    </a:lnTo>
                    <a:lnTo>
                      <a:pt x="115" y="40"/>
                    </a:lnTo>
                    <a:lnTo>
                      <a:pt x="112" y="43"/>
                    </a:lnTo>
                    <a:lnTo>
                      <a:pt x="109" y="45"/>
                    </a:lnTo>
                    <a:lnTo>
                      <a:pt x="106" y="45"/>
                    </a:lnTo>
                    <a:lnTo>
                      <a:pt x="108" y="44"/>
                    </a:lnTo>
                    <a:lnTo>
                      <a:pt x="111" y="43"/>
                    </a:lnTo>
                    <a:lnTo>
                      <a:pt x="113" y="39"/>
                    </a:lnTo>
                    <a:lnTo>
                      <a:pt x="118" y="35"/>
                    </a:lnTo>
                    <a:lnTo>
                      <a:pt x="120" y="32"/>
                    </a:lnTo>
                    <a:lnTo>
                      <a:pt x="122" y="29"/>
                    </a:lnTo>
                    <a:lnTo>
                      <a:pt x="123" y="28"/>
                    </a:lnTo>
                    <a:lnTo>
                      <a:pt x="122" y="28"/>
                    </a:lnTo>
                    <a:lnTo>
                      <a:pt x="119" y="27"/>
                    </a:lnTo>
                    <a:lnTo>
                      <a:pt x="116" y="25"/>
                    </a:lnTo>
                    <a:lnTo>
                      <a:pt x="113" y="25"/>
                    </a:lnTo>
                    <a:lnTo>
                      <a:pt x="109" y="25"/>
                    </a:lnTo>
                    <a:lnTo>
                      <a:pt x="106" y="24"/>
                    </a:lnTo>
                    <a:lnTo>
                      <a:pt x="105" y="24"/>
                    </a:lnTo>
                    <a:lnTo>
                      <a:pt x="104" y="24"/>
                    </a:lnTo>
                    <a:lnTo>
                      <a:pt x="70" y="37"/>
                    </a:lnTo>
                    <a:lnTo>
                      <a:pt x="71" y="37"/>
                    </a:lnTo>
                    <a:lnTo>
                      <a:pt x="76" y="35"/>
                    </a:lnTo>
                    <a:lnTo>
                      <a:pt x="80" y="33"/>
                    </a:lnTo>
                    <a:lnTo>
                      <a:pt x="85" y="29"/>
                    </a:lnTo>
                    <a:lnTo>
                      <a:pt x="90" y="27"/>
                    </a:lnTo>
                    <a:lnTo>
                      <a:pt x="92" y="25"/>
                    </a:lnTo>
                    <a:lnTo>
                      <a:pt x="95" y="23"/>
                    </a:lnTo>
                    <a:lnTo>
                      <a:pt x="95" y="21"/>
                    </a:lnTo>
                    <a:lnTo>
                      <a:pt x="92" y="20"/>
                    </a:lnTo>
                    <a:lnTo>
                      <a:pt x="88" y="19"/>
                    </a:lnTo>
                    <a:lnTo>
                      <a:pt x="84" y="19"/>
                    </a:lnTo>
                    <a:lnTo>
                      <a:pt x="80" y="19"/>
                    </a:lnTo>
                    <a:lnTo>
                      <a:pt x="76" y="19"/>
                    </a:lnTo>
                    <a:lnTo>
                      <a:pt x="73" y="19"/>
                    </a:lnTo>
                    <a:lnTo>
                      <a:pt x="69" y="20"/>
                    </a:lnTo>
                    <a:lnTo>
                      <a:pt x="64" y="20"/>
                    </a:lnTo>
                    <a:lnTo>
                      <a:pt x="60" y="21"/>
                    </a:lnTo>
                    <a:lnTo>
                      <a:pt x="59" y="23"/>
                    </a:lnTo>
                    <a:lnTo>
                      <a:pt x="55" y="24"/>
                    </a:lnTo>
                    <a:lnTo>
                      <a:pt x="52" y="25"/>
                    </a:lnTo>
                    <a:lnTo>
                      <a:pt x="50" y="25"/>
                    </a:lnTo>
                    <a:lnTo>
                      <a:pt x="49" y="25"/>
                    </a:lnTo>
                    <a:lnTo>
                      <a:pt x="49" y="27"/>
                    </a:lnTo>
                    <a:lnTo>
                      <a:pt x="49" y="25"/>
                    </a:lnTo>
                    <a:lnTo>
                      <a:pt x="52" y="25"/>
                    </a:lnTo>
                    <a:lnTo>
                      <a:pt x="53" y="23"/>
                    </a:lnTo>
                    <a:lnTo>
                      <a:pt x="59" y="20"/>
                    </a:lnTo>
                    <a:lnTo>
                      <a:pt x="62" y="19"/>
                    </a:lnTo>
                    <a:lnTo>
                      <a:pt x="66" y="16"/>
                    </a:lnTo>
                    <a:lnTo>
                      <a:pt x="67" y="13"/>
                    </a:lnTo>
                    <a:lnTo>
                      <a:pt x="69" y="12"/>
                    </a:lnTo>
                    <a:lnTo>
                      <a:pt x="67" y="12"/>
                    </a:lnTo>
                    <a:lnTo>
                      <a:pt x="66" y="11"/>
                    </a:lnTo>
                    <a:lnTo>
                      <a:pt x="64" y="9"/>
                    </a:lnTo>
                    <a:lnTo>
                      <a:pt x="63" y="9"/>
                    </a:lnTo>
                    <a:lnTo>
                      <a:pt x="62" y="8"/>
                    </a:lnTo>
                    <a:lnTo>
                      <a:pt x="60" y="8"/>
                    </a:lnTo>
                    <a:lnTo>
                      <a:pt x="57" y="8"/>
                    </a:lnTo>
                    <a:lnTo>
                      <a:pt x="55" y="8"/>
                    </a:lnTo>
                    <a:lnTo>
                      <a:pt x="52" y="8"/>
                    </a:lnTo>
                    <a:lnTo>
                      <a:pt x="49" y="8"/>
                    </a:lnTo>
                    <a:lnTo>
                      <a:pt x="43" y="9"/>
                    </a:lnTo>
                    <a:lnTo>
                      <a:pt x="38" y="11"/>
                    </a:lnTo>
                    <a:lnTo>
                      <a:pt x="35" y="12"/>
                    </a:lnTo>
                    <a:lnTo>
                      <a:pt x="28" y="16"/>
                    </a:lnTo>
                    <a:lnTo>
                      <a:pt x="29" y="15"/>
                    </a:lnTo>
                    <a:lnTo>
                      <a:pt x="32" y="13"/>
                    </a:lnTo>
                    <a:lnTo>
                      <a:pt x="35" y="12"/>
                    </a:lnTo>
                    <a:lnTo>
                      <a:pt x="36" y="11"/>
                    </a:lnTo>
                    <a:lnTo>
                      <a:pt x="41" y="8"/>
                    </a:lnTo>
                    <a:lnTo>
                      <a:pt x="43" y="8"/>
                    </a:lnTo>
                    <a:lnTo>
                      <a:pt x="45" y="5"/>
                    </a:lnTo>
                    <a:lnTo>
                      <a:pt x="45" y="4"/>
                    </a:lnTo>
                    <a:lnTo>
                      <a:pt x="45" y="3"/>
                    </a:lnTo>
                    <a:lnTo>
                      <a:pt x="43" y="3"/>
                    </a:lnTo>
                    <a:lnTo>
                      <a:pt x="42" y="3"/>
                    </a:lnTo>
                    <a:lnTo>
                      <a:pt x="41" y="3"/>
                    </a:lnTo>
                    <a:lnTo>
                      <a:pt x="38" y="3"/>
                    </a:lnTo>
                    <a:lnTo>
                      <a:pt x="35" y="4"/>
                    </a:lnTo>
                    <a:lnTo>
                      <a:pt x="32" y="5"/>
                    </a:lnTo>
                    <a:lnTo>
                      <a:pt x="27" y="5"/>
                    </a:lnTo>
                    <a:lnTo>
                      <a:pt x="21" y="5"/>
                    </a:lnTo>
                    <a:lnTo>
                      <a:pt x="14" y="8"/>
                    </a:lnTo>
                    <a:lnTo>
                      <a:pt x="8" y="8"/>
                    </a:lnTo>
                    <a:lnTo>
                      <a:pt x="0" y="11"/>
                    </a:lnTo>
                    <a:lnTo>
                      <a:pt x="1" y="9"/>
                    </a:lnTo>
                    <a:lnTo>
                      <a:pt x="3" y="9"/>
                    </a:lnTo>
                    <a:lnTo>
                      <a:pt x="6" y="9"/>
                    </a:lnTo>
                    <a:lnTo>
                      <a:pt x="8" y="8"/>
                    </a:lnTo>
                    <a:lnTo>
                      <a:pt x="10" y="8"/>
                    </a:lnTo>
                    <a:lnTo>
                      <a:pt x="14" y="8"/>
                    </a:lnTo>
                    <a:lnTo>
                      <a:pt x="17" y="5"/>
                    </a:lnTo>
                    <a:lnTo>
                      <a:pt x="20" y="5"/>
                    </a:lnTo>
                    <a:lnTo>
                      <a:pt x="22" y="5"/>
                    </a:lnTo>
                    <a:lnTo>
                      <a:pt x="27" y="4"/>
                    </a:lnTo>
                    <a:lnTo>
                      <a:pt x="28" y="3"/>
                    </a:lnTo>
                    <a:lnTo>
                      <a:pt x="29" y="1"/>
                    </a:lnTo>
                    <a:lnTo>
                      <a:pt x="32" y="1"/>
                    </a:lnTo>
                    <a:lnTo>
                      <a:pt x="32" y="0"/>
                    </a:lnTo>
                    <a:lnTo>
                      <a:pt x="34" y="0"/>
                    </a:lnTo>
                    <a:lnTo>
                      <a:pt x="35" y="0"/>
                    </a:lnTo>
                    <a:lnTo>
                      <a:pt x="36" y="0"/>
                    </a:lnTo>
                    <a:lnTo>
                      <a:pt x="38" y="1"/>
                    </a:lnTo>
                    <a:lnTo>
                      <a:pt x="41" y="1"/>
                    </a:lnTo>
                    <a:lnTo>
                      <a:pt x="43" y="1"/>
                    </a:lnTo>
                    <a:lnTo>
                      <a:pt x="48" y="3"/>
                    </a:lnTo>
                    <a:lnTo>
                      <a:pt x="52" y="4"/>
                    </a:lnTo>
                    <a:lnTo>
                      <a:pt x="56" y="5"/>
                    </a:lnTo>
                    <a:lnTo>
                      <a:pt x="60" y="7"/>
                    </a:lnTo>
                    <a:lnTo>
                      <a:pt x="67" y="8"/>
                    </a:lnTo>
                    <a:lnTo>
                      <a:pt x="74" y="9"/>
                    </a:lnTo>
                    <a:lnTo>
                      <a:pt x="81" y="12"/>
                    </a:lnTo>
                    <a:lnTo>
                      <a:pt x="88" y="15"/>
                    </a:lnTo>
                    <a:lnTo>
                      <a:pt x="98" y="17"/>
                    </a:lnTo>
                    <a:lnTo>
                      <a:pt x="108" y="20"/>
                    </a:lnTo>
                    <a:lnTo>
                      <a:pt x="119" y="24"/>
                    </a:lnTo>
                    <a:lnTo>
                      <a:pt x="130" y="27"/>
                    </a:lnTo>
                    <a:lnTo>
                      <a:pt x="144" y="31"/>
                    </a:lnTo>
                    <a:lnTo>
                      <a:pt x="157" y="35"/>
                    </a:lnTo>
                    <a:lnTo>
                      <a:pt x="172" y="40"/>
                    </a:lnTo>
                    <a:lnTo>
                      <a:pt x="189" y="44"/>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7" name="Freeform 189"/>
              <p:cNvSpPr>
                <a:spLocks/>
              </p:cNvSpPr>
              <p:nvPr/>
            </p:nvSpPr>
            <p:spPr bwMode="auto">
              <a:xfrm>
                <a:off x="4802" y="3229"/>
                <a:ext cx="52" cy="52"/>
              </a:xfrm>
              <a:custGeom>
                <a:avLst/>
                <a:gdLst>
                  <a:gd name="T0" fmla="*/ 51 w 52"/>
                  <a:gd name="T1" fmla="*/ 0 h 52"/>
                  <a:gd name="T2" fmla="*/ 51 w 52"/>
                  <a:gd name="T3" fmla="*/ 0 h 52"/>
                  <a:gd name="T4" fmla="*/ 51 w 52"/>
                  <a:gd name="T5" fmla="*/ 1 h 52"/>
                  <a:gd name="T6" fmla="*/ 50 w 52"/>
                  <a:gd name="T7" fmla="*/ 4 h 52"/>
                  <a:gd name="T8" fmla="*/ 48 w 52"/>
                  <a:gd name="T9" fmla="*/ 7 h 52"/>
                  <a:gd name="T10" fmla="*/ 45 w 52"/>
                  <a:gd name="T11" fmla="*/ 9 h 52"/>
                  <a:gd name="T12" fmla="*/ 42 w 52"/>
                  <a:gd name="T13" fmla="*/ 15 h 52"/>
                  <a:gd name="T14" fmla="*/ 39 w 52"/>
                  <a:gd name="T15" fmla="*/ 17 h 52"/>
                  <a:gd name="T16" fmla="*/ 35 w 52"/>
                  <a:gd name="T17" fmla="*/ 23 h 52"/>
                  <a:gd name="T18" fmla="*/ 32 w 52"/>
                  <a:gd name="T19" fmla="*/ 28 h 52"/>
                  <a:gd name="T20" fmla="*/ 28 w 52"/>
                  <a:gd name="T21" fmla="*/ 32 h 52"/>
                  <a:gd name="T22" fmla="*/ 23 w 52"/>
                  <a:gd name="T23" fmla="*/ 36 h 52"/>
                  <a:gd name="T24" fmla="*/ 19 w 52"/>
                  <a:gd name="T25" fmla="*/ 39 h 52"/>
                  <a:gd name="T26" fmla="*/ 15 w 52"/>
                  <a:gd name="T27" fmla="*/ 44 h 52"/>
                  <a:gd name="T28" fmla="*/ 10 w 52"/>
                  <a:gd name="T29" fmla="*/ 47 h 52"/>
                  <a:gd name="T30" fmla="*/ 6 w 52"/>
                  <a:gd name="T31" fmla="*/ 50 h 52"/>
                  <a:gd name="T32" fmla="*/ 0 w 52"/>
                  <a:gd name="T33"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51" y="0"/>
                    </a:moveTo>
                    <a:lnTo>
                      <a:pt x="51" y="0"/>
                    </a:lnTo>
                    <a:lnTo>
                      <a:pt x="51" y="1"/>
                    </a:lnTo>
                    <a:lnTo>
                      <a:pt x="50" y="4"/>
                    </a:lnTo>
                    <a:lnTo>
                      <a:pt x="48" y="7"/>
                    </a:lnTo>
                    <a:lnTo>
                      <a:pt x="45" y="9"/>
                    </a:lnTo>
                    <a:lnTo>
                      <a:pt x="42" y="15"/>
                    </a:lnTo>
                    <a:lnTo>
                      <a:pt x="39" y="17"/>
                    </a:lnTo>
                    <a:lnTo>
                      <a:pt x="35" y="23"/>
                    </a:lnTo>
                    <a:lnTo>
                      <a:pt x="32" y="28"/>
                    </a:lnTo>
                    <a:lnTo>
                      <a:pt x="28" y="32"/>
                    </a:lnTo>
                    <a:lnTo>
                      <a:pt x="23" y="36"/>
                    </a:lnTo>
                    <a:lnTo>
                      <a:pt x="19" y="39"/>
                    </a:lnTo>
                    <a:lnTo>
                      <a:pt x="15" y="44"/>
                    </a:lnTo>
                    <a:lnTo>
                      <a:pt x="10" y="47"/>
                    </a:lnTo>
                    <a:lnTo>
                      <a:pt x="6" y="50"/>
                    </a:lnTo>
                    <a:lnTo>
                      <a:pt x="0" y="51"/>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8" name="Freeform 190"/>
              <p:cNvSpPr>
                <a:spLocks/>
              </p:cNvSpPr>
              <p:nvPr/>
            </p:nvSpPr>
            <p:spPr bwMode="auto">
              <a:xfrm>
                <a:off x="4787" y="3226"/>
                <a:ext cx="68" cy="55"/>
              </a:xfrm>
              <a:custGeom>
                <a:avLst/>
                <a:gdLst>
                  <a:gd name="T0" fmla="*/ 67 w 68"/>
                  <a:gd name="T1" fmla="*/ 0 h 55"/>
                  <a:gd name="T2" fmla="*/ 66 w 68"/>
                  <a:gd name="T3" fmla="*/ 0 h 55"/>
                  <a:gd name="T4" fmla="*/ 66 w 68"/>
                  <a:gd name="T5" fmla="*/ 1 h 55"/>
                  <a:gd name="T6" fmla="*/ 61 w 68"/>
                  <a:gd name="T7" fmla="*/ 3 h 55"/>
                  <a:gd name="T8" fmla="*/ 58 w 68"/>
                  <a:gd name="T9" fmla="*/ 4 h 55"/>
                  <a:gd name="T10" fmla="*/ 54 w 68"/>
                  <a:gd name="T11" fmla="*/ 9 h 55"/>
                  <a:gd name="T12" fmla="*/ 50 w 68"/>
                  <a:gd name="T13" fmla="*/ 10 h 55"/>
                  <a:gd name="T14" fmla="*/ 45 w 68"/>
                  <a:gd name="T15" fmla="*/ 15 h 55"/>
                  <a:gd name="T16" fmla="*/ 39 w 68"/>
                  <a:gd name="T17" fmla="*/ 18 h 55"/>
                  <a:gd name="T18" fmla="*/ 34 w 68"/>
                  <a:gd name="T19" fmla="*/ 23 h 55"/>
                  <a:gd name="T20" fmla="*/ 26 w 68"/>
                  <a:gd name="T21" fmla="*/ 26 h 55"/>
                  <a:gd name="T22" fmla="*/ 22 w 68"/>
                  <a:gd name="T23" fmla="*/ 31 h 55"/>
                  <a:gd name="T24" fmla="*/ 16 w 68"/>
                  <a:gd name="T25" fmla="*/ 35 h 55"/>
                  <a:gd name="T26" fmla="*/ 12 w 68"/>
                  <a:gd name="T27" fmla="*/ 41 h 55"/>
                  <a:gd name="T28" fmla="*/ 7 w 68"/>
                  <a:gd name="T29" fmla="*/ 45 h 55"/>
                  <a:gd name="T30" fmla="*/ 4 w 68"/>
                  <a:gd name="T31" fmla="*/ 50 h 55"/>
                  <a:gd name="T32" fmla="*/ 0 w 68"/>
                  <a:gd name="T33"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55">
                    <a:moveTo>
                      <a:pt x="67" y="0"/>
                    </a:moveTo>
                    <a:lnTo>
                      <a:pt x="66" y="0"/>
                    </a:lnTo>
                    <a:lnTo>
                      <a:pt x="66" y="1"/>
                    </a:lnTo>
                    <a:lnTo>
                      <a:pt x="61" y="3"/>
                    </a:lnTo>
                    <a:lnTo>
                      <a:pt x="58" y="4"/>
                    </a:lnTo>
                    <a:lnTo>
                      <a:pt x="54" y="9"/>
                    </a:lnTo>
                    <a:lnTo>
                      <a:pt x="50" y="10"/>
                    </a:lnTo>
                    <a:lnTo>
                      <a:pt x="45" y="15"/>
                    </a:lnTo>
                    <a:lnTo>
                      <a:pt x="39" y="18"/>
                    </a:lnTo>
                    <a:lnTo>
                      <a:pt x="34" y="23"/>
                    </a:lnTo>
                    <a:lnTo>
                      <a:pt x="26" y="26"/>
                    </a:lnTo>
                    <a:lnTo>
                      <a:pt x="22" y="31"/>
                    </a:lnTo>
                    <a:lnTo>
                      <a:pt x="16" y="35"/>
                    </a:lnTo>
                    <a:lnTo>
                      <a:pt x="12" y="41"/>
                    </a:lnTo>
                    <a:lnTo>
                      <a:pt x="7" y="45"/>
                    </a:lnTo>
                    <a:lnTo>
                      <a:pt x="4" y="50"/>
                    </a:lnTo>
                    <a:lnTo>
                      <a:pt x="0" y="54"/>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79" name="Freeform 191"/>
              <p:cNvSpPr>
                <a:spLocks/>
              </p:cNvSpPr>
              <p:nvPr/>
            </p:nvSpPr>
            <p:spPr bwMode="auto">
              <a:xfrm>
                <a:off x="4793" y="3235"/>
                <a:ext cx="53" cy="46"/>
              </a:xfrm>
              <a:custGeom>
                <a:avLst/>
                <a:gdLst>
                  <a:gd name="T0" fmla="*/ 52 w 53"/>
                  <a:gd name="T1" fmla="*/ 0 h 46"/>
                  <a:gd name="T2" fmla="*/ 51 w 53"/>
                  <a:gd name="T3" fmla="*/ 1 h 46"/>
                  <a:gd name="T4" fmla="*/ 49 w 53"/>
                  <a:gd name="T5" fmla="*/ 3 h 46"/>
                  <a:gd name="T6" fmla="*/ 48 w 53"/>
                  <a:gd name="T7" fmla="*/ 3 h 46"/>
                  <a:gd name="T8" fmla="*/ 46 w 53"/>
                  <a:gd name="T9" fmla="*/ 7 h 46"/>
                  <a:gd name="T10" fmla="*/ 42 w 53"/>
                  <a:gd name="T11" fmla="*/ 10 h 46"/>
                  <a:gd name="T12" fmla="*/ 39 w 53"/>
                  <a:gd name="T13" fmla="*/ 15 h 46"/>
                  <a:gd name="T14" fmla="*/ 35 w 53"/>
                  <a:gd name="T15" fmla="*/ 17 h 46"/>
                  <a:gd name="T16" fmla="*/ 32 w 53"/>
                  <a:gd name="T17" fmla="*/ 22 h 46"/>
                  <a:gd name="T18" fmla="*/ 27 w 53"/>
                  <a:gd name="T19" fmla="*/ 25 h 46"/>
                  <a:gd name="T20" fmla="*/ 23 w 53"/>
                  <a:gd name="T21" fmla="*/ 29 h 46"/>
                  <a:gd name="T22" fmla="*/ 19 w 53"/>
                  <a:gd name="T23" fmla="*/ 33 h 46"/>
                  <a:gd name="T24" fmla="*/ 14 w 53"/>
                  <a:gd name="T25" fmla="*/ 36 h 46"/>
                  <a:gd name="T26" fmla="*/ 10 w 53"/>
                  <a:gd name="T27" fmla="*/ 39 h 46"/>
                  <a:gd name="T28" fmla="*/ 7 w 53"/>
                  <a:gd name="T29" fmla="*/ 42 h 46"/>
                  <a:gd name="T30" fmla="*/ 3 w 53"/>
                  <a:gd name="T31" fmla="*/ 44 h 46"/>
                  <a:gd name="T32" fmla="*/ 0 w 53"/>
                  <a:gd name="T33"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6">
                    <a:moveTo>
                      <a:pt x="52" y="0"/>
                    </a:moveTo>
                    <a:lnTo>
                      <a:pt x="51" y="1"/>
                    </a:lnTo>
                    <a:lnTo>
                      <a:pt x="49" y="3"/>
                    </a:lnTo>
                    <a:lnTo>
                      <a:pt x="48" y="3"/>
                    </a:lnTo>
                    <a:lnTo>
                      <a:pt x="46" y="7"/>
                    </a:lnTo>
                    <a:lnTo>
                      <a:pt x="42" y="10"/>
                    </a:lnTo>
                    <a:lnTo>
                      <a:pt x="39" y="15"/>
                    </a:lnTo>
                    <a:lnTo>
                      <a:pt x="35" y="17"/>
                    </a:lnTo>
                    <a:lnTo>
                      <a:pt x="32" y="22"/>
                    </a:lnTo>
                    <a:lnTo>
                      <a:pt x="27" y="25"/>
                    </a:lnTo>
                    <a:lnTo>
                      <a:pt x="23" y="29"/>
                    </a:lnTo>
                    <a:lnTo>
                      <a:pt x="19" y="33"/>
                    </a:lnTo>
                    <a:lnTo>
                      <a:pt x="14" y="36"/>
                    </a:lnTo>
                    <a:lnTo>
                      <a:pt x="10" y="39"/>
                    </a:lnTo>
                    <a:lnTo>
                      <a:pt x="7" y="42"/>
                    </a:lnTo>
                    <a:lnTo>
                      <a:pt x="3" y="44"/>
                    </a:lnTo>
                    <a:lnTo>
                      <a:pt x="0" y="45"/>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0" name="Freeform 192"/>
              <p:cNvSpPr>
                <a:spLocks/>
              </p:cNvSpPr>
              <p:nvPr/>
            </p:nvSpPr>
            <p:spPr bwMode="auto">
              <a:xfrm>
                <a:off x="4751" y="3220"/>
                <a:ext cx="82" cy="49"/>
              </a:xfrm>
              <a:custGeom>
                <a:avLst/>
                <a:gdLst>
                  <a:gd name="T0" fmla="*/ 81 w 82"/>
                  <a:gd name="T1" fmla="*/ 0 h 49"/>
                  <a:gd name="T2" fmla="*/ 80 w 82"/>
                  <a:gd name="T3" fmla="*/ 0 h 49"/>
                  <a:gd name="T4" fmla="*/ 77 w 82"/>
                  <a:gd name="T5" fmla="*/ 1 h 49"/>
                  <a:gd name="T6" fmla="*/ 74 w 82"/>
                  <a:gd name="T7" fmla="*/ 4 h 49"/>
                  <a:gd name="T8" fmla="*/ 69 w 82"/>
                  <a:gd name="T9" fmla="*/ 6 h 49"/>
                  <a:gd name="T10" fmla="*/ 64 w 82"/>
                  <a:gd name="T11" fmla="*/ 9 h 49"/>
                  <a:gd name="T12" fmla="*/ 58 w 82"/>
                  <a:gd name="T13" fmla="*/ 13 h 49"/>
                  <a:gd name="T14" fmla="*/ 51 w 82"/>
                  <a:gd name="T15" fmla="*/ 16 h 49"/>
                  <a:gd name="T16" fmla="*/ 43 w 82"/>
                  <a:gd name="T17" fmla="*/ 20 h 49"/>
                  <a:gd name="T18" fmla="*/ 38 w 82"/>
                  <a:gd name="T19" fmla="*/ 23 h 49"/>
                  <a:gd name="T20" fmla="*/ 30 w 82"/>
                  <a:gd name="T21" fmla="*/ 29 h 49"/>
                  <a:gd name="T22" fmla="*/ 25 w 82"/>
                  <a:gd name="T23" fmla="*/ 32 h 49"/>
                  <a:gd name="T24" fmla="*/ 17 w 82"/>
                  <a:gd name="T25" fmla="*/ 36 h 49"/>
                  <a:gd name="T26" fmla="*/ 10 w 82"/>
                  <a:gd name="T27" fmla="*/ 39 h 49"/>
                  <a:gd name="T28" fmla="*/ 6 w 82"/>
                  <a:gd name="T29" fmla="*/ 42 h 49"/>
                  <a:gd name="T30" fmla="*/ 3 w 82"/>
                  <a:gd name="T31" fmla="*/ 47 h 49"/>
                  <a:gd name="T32" fmla="*/ 0 w 82"/>
                  <a:gd name="T33"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49">
                    <a:moveTo>
                      <a:pt x="81" y="0"/>
                    </a:moveTo>
                    <a:lnTo>
                      <a:pt x="80" y="0"/>
                    </a:lnTo>
                    <a:lnTo>
                      <a:pt x="77" y="1"/>
                    </a:lnTo>
                    <a:lnTo>
                      <a:pt x="74" y="4"/>
                    </a:lnTo>
                    <a:lnTo>
                      <a:pt x="69" y="6"/>
                    </a:lnTo>
                    <a:lnTo>
                      <a:pt x="64" y="9"/>
                    </a:lnTo>
                    <a:lnTo>
                      <a:pt x="58" y="13"/>
                    </a:lnTo>
                    <a:lnTo>
                      <a:pt x="51" y="16"/>
                    </a:lnTo>
                    <a:lnTo>
                      <a:pt x="43" y="20"/>
                    </a:lnTo>
                    <a:lnTo>
                      <a:pt x="38" y="23"/>
                    </a:lnTo>
                    <a:lnTo>
                      <a:pt x="30" y="29"/>
                    </a:lnTo>
                    <a:lnTo>
                      <a:pt x="25" y="32"/>
                    </a:lnTo>
                    <a:lnTo>
                      <a:pt x="17" y="36"/>
                    </a:lnTo>
                    <a:lnTo>
                      <a:pt x="10" y="39"/>
                    </a:lnTo>
                    <a:lnTo>
                      <a:pt x="6" y="42"/>
                    </a:lnTo>
                    <a:lnTo>
                      <a:pt x="3" y="47"/>
                    </a:lnTo>
                    <a:lnTo>
                      <a:pt x="0" y="48"/>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1" name="Freeform 193"/>
              <p:cNvSpPr>
                <a:spLocks/>
              </p:cNvSpPr>
              <p:nvPr/>
            </p:nvSpPr>
            <p:spPr bwMode="auto">
              <a:xfrm>
                <a:off x="4761" y="3222"/>
                <a:ext cx="74" cy="53"/>
              </a:xfrm>
              <a:custGeom>
                <a:avLst/>
                <a:gdLst>
                  <a:gd name="T0" fmla="*/ 73 w 74"/>
                  <a:gd name="T1" fmla="*/ 0 h 53"/>
                  <a:gd name="T2" fmla="*/ 72 w 74"/>
                  <a:gd name="T3" fmla="*/ 0 h 53"/>
                  <a:gd name="T4" fmla="*/ 70 w 74"/>
                  <a:gd name="T5" fmla="*/ 3 h 53"/>
                  <a:gd name="T6" fmla="*/ 67 w 74"/>
                  <a:gd name="T7" fmla="*/ 4 h 53"/>
                  <a:gd name="T8" fmla="*/ 64 w 74"/>
                  <a:gd name="T9" fmla="*/ 7 h 53"/>
                  <a:gd name="T10" fmla="*/ 60 w 74"/>
                  <a:gd name="T11" fmla="*/ 12 h 53"/>
                  <a:gd name="T12" fmla="*/ 54 w 74"/>
                  <a:gd name="T13" fmla="*/ 16 h 53"/>
                  <a:gd name="T14" fmla="*/ 50 w 74"/>
                  <a:gd name="T15" fmla="*/ 20 h 53"/>
                  <a:gd name="T16" fmla="*/ 44 w 74"/>
                  <a:gd name="T17" fmla="*/ 25 h 53"/>
                  <a:gd name="T18" fmla="*/ 38 w 74"/>
                  <a:gd name="T19" fmla="*/ 29 h 53"/>
                  <a:gd name="T20" fmla="*/ 32 w 74"/>
                  <a:gd name="T21" fmla="*/ 33 h 53"/>
                  <a:gd name="T22" fmla="*/ 25 w 74"/>
                  <a:gd name="T23" fmla="*/ 38 h 53"/>
                  <a:gd name="T24" fmla="*/ 20 w 74"/>
                  <a:gd name="T25" fmla="*/ 42 h 53"/>
                  <a:gd name="T26" fmla="*/ 15 w 74"/>
                  <a:gd name="T27" fmla="*/ 46 h 53"/>
                  <a:gd name="T28" fmla="*/ 9 w 74"/>
                  <a:gd name="T29" fmla="*/ 49 h 53"/>
                  <a:gd name="T30" fmla="*/ 6 w 74"/>
                  <a:gd name="T31" fmla="*/ 51 h 53"/>
                  <a:gd name="T32" fmla="*/ 0 w 74"/>
                  <a:gd name="T33"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53">
                    <a:moveTo>
                      <a:pt x="73" y="0"/>
                    </a:moveTo>
                    <a:lnTo>
                      <a:pt x="72" y="0"/>
                    </a:lnTo>
                    <a:lnTo>
                      <a:pt x="70" y="3"/>
                    </a:lnTo>
                    <a:lnTo>
                      <a:pt x="67" y="4"/>
                    </a:lnTo>
                    <a:lnTo>
                      <a:pt x="64" y="7"/>
                    </a:lnTo>
                    <a:lnTo>
                      <a:pt x="60" y="12"/>
                    </a:lnTo>
                    <a:lnTo>
                      <a:pt x="54" y="16"/>
                    </a:lnTo>
                    <a:lnTo>
                      <a:pt x="50" y="20"/>
                    </a:lnTo>
                    <a:lnTo>
                      <a:pt x="44" y="25"/>
                    </a:lnTo>
                    <a:lnTo>
                      <a:pt x="38" y="29"/>
                    </a:lnTo>
                    <a:lnTo>
                      <a:pt x="32" y="33"/>
                    </a:lnTo>
                    <a:lnTo>
                      <a:pt x="25" y="38"/>
                    </a:lnTo>
                    <a:lnTo>
                      <a:pt x="20" y="42"/>
                    </a:lnTo>
                    <a:lnTo>
                      <a:pt x="15" y="46"/>
                    </a:lnTo>
                    <a:lnTo>
                      <a:pt x="9" y="49"/>
                    </a:lnTo>
                    <a:lnTo>
                      <a:pt x="6" y="51"/>
                    </a:lnTo>
                    <a:lnTo>
                      <a:pt x="0" y="52"/>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2" name="Freeform 194"/>
              <p:cNvSpPr>
                <a:spLocks/>
              </p:cNvSpPr>
              <p:nvPr/>
            </p:nvSpPr>
            <p:spPr bwMode="auto">
              <a:xfrm>
                <a:off x="4757" y="3226"/>
                <a:ext cx="68" cy="46"/>
              </a:xfrm>
              <a:custGeom>
                <a:avLst/>
                <a:gdLst>
                  <a:gd name="T0" fmla="*/ 67 w 68"/>
                  <a:gd name="T1" fmla="*/ 0 h 46"/>
                  <a:gd name="T2" fmla="*/ 67 w 68"/>
                  <a:gd name="T3" fmla="*/ 1 h 46"/>
                  <a:gd name="T4" fmla="*/ 64 w 68"/>
                  <a:gd name="T5" fmla="*/ 1 h 46"/>
                  <a:gd name="T6" fmla="*/ 61 w 68"/>
                  <a:gd name="T7" fmla="*/ 4 h 46"/>
                  <a:gd name="T8" fmla="*/ 57 w 68"/>
                  <a:gd name="T9" fmla="*/ 7 h 46"/>
                  <a:gd name="T10" fmla="*/ 52 w 68"/>
                  <a:gd name="T11" fmla="*/ 10 h 46"/>
                  <a:gd name="T12" fmla="*/ 48 w 68"/>
                  <a:gd name="T13" fmla="*/ 15 h 46"/>
                  <a:gd name="T14" fmla="*/ 42 w 68"/>
                  <a:gd name="T15" fmla="*/ 17 h 46"/>
                  <a:gd name="T16" fmla="*/ 36 w 68"/>
                  <a:gd name="T17" fmla="*/ 23 h 46"/>
                  <a:gd name="T18" fmla="*/ 29 w 68"/>
                  <a:gd name="T19" fmla="*/ 26 h 46"/>
                  <a:gd name="T20" fmla="*/ 25 w 68"/>
                  <a:gd name="T21" fmla="*/ 30 h 46"/>
                  <a:gd name="T22" fmla="*/ 19 w 68"/>
                  <a:gd name="T23" fmla="*/ 33 h 46"/>
                  <a:gd name="T24" fmla="*/ 13 w 68"/>
                  <a:gd name="T25" fmla="*/ 38 h 46"/>
                  <a:gd name="T26" fmla="*/ 9 w 68"/>
                  <a:gd name="T27" fmla="*/ 41 h 46"/>
                  <a:gd name="T28" fmla="*/ 4 w 68"/>
                  <a:gd name="T29" fmla="*/ 42 h 46"/>
                  <a:gd name="T30" fmla="*/ 1 w 68"/>
                  <a:gd name="T31" fmla="*/ 45 h 46"/>
                  <a:gd name="T32" fmla="*/ 0 w 68"/>
                  <a:gd name="T33"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46">
                    <a:moveTo>
                      <a:pt x="67" y="0"/>
                    </a:moveTo>
                    <a:lnTo>
                      <a:pt x="67" y="1"/>
                    </a:lnTo>
                    <a:lnTo>
                      <a:pt x="64" y="1"/>
                    </a:lnTo>
                    <a:lnTo>
                      <a:pt x="61" y="4"/>
                    </a:lnTo>
                    <a:lnTo>
                      <a:pt x="57" y="7"/>
                    </a:lnTo>
                    <a:lnTo>
                      <a:pt x="52" y="10"/>
                    </a:lnTo>
                    <a:lnTo>
                      <a:pt x="48" y="15"/>
                    </a:lnTo>
                    <a:lnTo>
                      <a:pt x="42" y="17"/>
                    </a:lnTo>
                    <a:lnTo>
                      <a:pt x="36" y="23"/>
                    </a:lnTo>
                    <a:lnTo>
                      <a:pt x="29" y="26"/>
                    </a:lnTo>
                    <a:lnTo>
                      <a:pt x="25" y="30"/>
                    </a:lnTo>
                    <a:lnTo>
                      <a:pt x="19" y="33"/>
                    </a:lnTo>
                    <a:lnTo>
                      <a:pt x="13" y="38"/>
                    </a:lnTo>
                    <a:lnTo>
                      <a:pt x="9" y="41"/>
                    </a:lnTo>
                    <a:lnTo>
                      <a:pt x="4" y="42"/>
                    </a:lnTo>
                    <a:lnTo>
                      <a:pt x="1" y="45"/>
                    </a:lnTo>
                    <a:lnTo>
                      <a:pt x="0" y="45"/>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3" name="Freeform 195"/>
              <p:cNvSpPr>
                <a:spLocks/>
              </p:cNvSpPr>
              <p:nvPr/>
            </p:nvSpPr>
            <p:spPr bwMode="auto">
              <a:xfrm>
                <a:off x="4728" y="3220"/>
                <a:ext cx="73" cy="36"/>
              </a:xfrm>
              <a:custGeom>
                <a:avLst/>
                <a:gdLst>
                  <a:gd name="T0" fmla="*/ 72 w 73"/>
                  <a:gd name="T1" fmla="*/ 0 h 36"/>
                  <a:gd name="T2" fmla="*/ 72 w 73"/>
                  <a:gd name="T3" fmla="*/ 0 h 36"/>
                  <a:gd name="T4" fmla="*/ 71 w 73"/>
                  <a:gd name="T5" fmla="*/ 1 h 36"/>
                  <a:gd name="T6" fmla="*/ 66 w 73"/>
                  <a:gd name="T7" fmla="*/ 1 h 36"/>
                  <a:gd name="T8" fmla="*/ 62 w 73"/>
                  <a:gd name="T9" fmla="*/ 4 h 36"/>
                  <a:gd name="T10" fmla="*/ 58 w 73"/>
                  <a:gd name="T11" fmla="*/ 4 h 36"/>
                  <a:gd name="T12" fmla="*/ 52 w 73"/>
                  <a:gd name="T13" fmla="*/ 7 h 36"/>
                  <a:gd name="T14" fmla="*/ 48 w 73"/>
                  <a:gd name="T15" fmla="*/ 10 h 36"/>
                  <a:gd name="T16" fmla="*/ 40 w 73"/>
                  <a:gd name="T17" fmla="*/ 13 h 36"/>
                  <a:gd name="T18" fmla="*/ 33 w 73"/>
                  <a:gd name="T19" fmla="*/ 15 h 36"/>
                  <a:gd name="T20" fmla="*/ 27 w 73"/>
                  <a:gd name="T21" fmla="*/ 18 h 36"/>
                  <a:gd name="T22" fmla="*/ 22 w 73"/>
                  <a:gd name="T23" fmla="*/ 20 h 36"/>
                  <a:gd name="T24" fmla="*/ 16 w 73"/>
                  <a:gd name="T25" fmla="*/ 23 h 36"/>
                  <a:gd name="T26" fmla="*/ 10 w 73"/>
                  <a:gd name="T27" fmla="*/ 26 h 36"/>
                  <a:gd name="T28" fmla="*/ 6 w 73"/>
                  <a:gd name="T29" fmla="*/ 29 h 36"/>
                  <a:gd name="T30" fmla="*/ 1 w 73"/>
                  <a:gd name="T31" fmla="*/ 32 h 36"/>
                  <a:gd name="T32" fmla="*/ 0 w 73"/>
                  <a:gd name="T33"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36">
                    <a:moveTo>
                      <a:pt x="72" y="0"/>
                    </a:moveTo>
                    <a:lnTo>
                      <a:pt x="72" y="0"/>
                    </a:lnTo>
                    <a:lnTo>
                      <a:pt x="71" y="1"/>
                    </a:lnTo>
                    <a:lnTo>
                      <a:pt x="66" y="1"/>
                    </a:lnTo>
                    <a:lnTo>
                      <a:pt x="62" y="4"/>
                    </a:lnTo>
                    <a:lnTo>
                      <a:pt x="58" y="4"/>
                    </a:lnTo>
                    <a:lnTo>
                      <a:pt x="52" y="7"/>
                    </a:lnTo>
                    <a:lnTo>
                      <a:pt x="48" y="10"/>
                    </a:lnTo>
                    <a:lnTo>
                      <a:pt x="40" y="13"/>
                    </a:lnTo>
                    <a:lnTo>
                      <a:pt x="33" y="15"/>
                    </a:lnTo>
                    <a:lnTo>
                      <a:pt x="27" y="18"/>
                    </a:lnTo>
                    <a:lnTo>
                      <a:pt x="22" y="20"/>
                    </a:lnTo>
                    <a:lnTo>
                      <a:pt x="16" y="23"/>
                    </a:lnTo>
                    <a:lnTo>
                      <a:pt x="10" y="26"/>
                    </a:lnTo>
                    <a:lnTo>
                      <a:pt x="6" y="29"/>
                    </a:lnTo>
                    <a:lnTo>
                      <a:pt x="1" y="32"/>
                    </a:lnTo>
                    <a:lnTo>
                      <a:pt x="0" y="35"/>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4" name="Freeform 196"/>
              <p:cNvSpPr>
                <a:spLocks/>
              </p:cNvSpPr>
              <p:nvPr/>
            </p:nvSpPr>
            <p:spPr bwMode="auto">
              <a:xfrm>
                <a:off x="4737" y="3222"/>
                <a:ext cx="66" cy="40"/>
              </a:xfrm>
              <a:custGeom>
                <a:avLst/>
                <a:gdLst>
                  <a:gd name="T0" fmla="*/ 65 w 66"/>
                  <a:gd name="T1" fmla="*/ 0 h 40"/>
                  <a:gd name="T2" fmla="*/ 65 w 66"/>
                  <a:gd name="T3" fmla="*/ 3 h 40"/>
                  <a:gd name="T4" fmla="*/ 62 w 66"/>
                  <a:gd name="T5" fmla="*/ 3 h 40"/>
                  <a:gd name="T6" fmla="*/ 59 w 66"/>
                  <a:gd name="T7" fmla="*/ 6 h 40"/>
                  <a:gd name="T8" fmla="*/ 56 w 66"/>
                  <a:gd name="T9" fmla="*/ 9 h 40"/>
                  <a:gd name="T10" fmla="*/ 52 w 66"/>
                  <a:gd name="T11" fmla="*/ 13 h 40"/>
                  <a:gd name="T12" fmla="*/ 48 w 66"/>
                  <a:gd name="T13" fmla="*/ 16 h 40"/>
                  <a:gd name="T14" fmla="*/ 43 w 66"/>
                  <a:gd name="T15" fmla="*/ 19 h 40"/>
                  <a:gd name="T16" fmla="*/ 39 w 66"/>
                  <a:gd name="T17" fmla="*/ 23 h 40"/>
                  <a:gd name="T18" fmla="*/ 32 w 66"/>
                  <a:gd name="T19" fmla="*/ 27 h 40"/>
                  <a:gd name="T20" fmla="*/ 27 w 66"/>
                  <a:gd name="T21" fmla="*/ 30 h 40"/>
                  <a:gd name="T22" fmla="*/ 22 w 66"/>
                  <a:gd name="T23" fmla="*/ 33 h 40"/>
                  <a:gd name="T24" fmla="*/ 16 w 66"/>
                  <a:gd name="T25" fmla="*/ 36 h 40"/>
                  <a:gd name="T26" fmla="*/ 12 w 66"/>
                  <a:gd name="T27" fmla="*/ 36 h 40"/>
                  <a:gd name="T28" fmla="*/ 6 w 66"/>
                  <a:gd name="T29" fmla="*/ 38 h 40"/>
                  <a:gd name="T30" fmla="*/ 0 w 66"/>
                  <a:gd name="T31"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40">
                    <a:moveTo>
                      <a:pt x="65" y="0"/>
                    </a:moveTo>
                    <a:lnTo>
                      <a:pt x="65" y="3"/>
                    </a:lnTo>
                    <a:lnTo>
                      <a:pt x="62" y="3"/>
                    </a:lnTo>
                    <a:lnTo>
                      <a:pt x="59" y="6"/>
                    </a:lnTo>
                    <a:lnTo>
                      <a:pt x="56" y="9"/>
                    </a:lnTo>
                    <a:lnTo>
                      <a:pt x="52" y="13"/>
                    </a:lnTo>
                    <a:lnTo>
                      <a:pt x="48" y="16"/>
                    </a:lnTo>
                    <a:lnTo>
                      <a:pt x="43" y="19"/>
                    </a:lnTo>
                    <a:lnTo>
                      <a:pt x="39" y="23"/>
                    </a:lnTo>
                    <a:lnTo>
                      <a:pt x="32" y="27"/>
                    </a:lnTo>
                    <a:lnTo>
                      <a:pt x="27" y="30"/>
                    </a:lnTo>
                    <a:lnTo>
                      <a:pt x="22" y="33"/>
                    </a:lnTo>
                    <a:lnTo>
                      <a:pt x="16" y="36"/>
                    </a:lnTo>
                    <a:lnTo>
                      <a:pt x="12" y="36"/>
                    </a:lnTo>
                    <a:lnTo>
                      <a:pt x="6" y="38"/>
                    </a:lnTo>
                    <a:lnTo>
                      <a:pt x="0" y="39"/>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5" name="Freeform 197"/>
              <p:cNvSpPr>
                <a:spLocks/>
              </p:cNvSpPr>
              <p:nvPr/>
            </p:nvSpPr>
            <p:spPr bwMode="auto">
              <a:xfrm>
                <a:off x="4732" y="3222"/>
                <a:ext cx="71" cy="37"/>
              </a:xfrm>
              <a:custGeom>
                <a:avLst/>
                <a:gdLst>
                  <a:gd name="T0" fmla="*/ 70 w 71"/>
                  <a:gd name="T1" fmla="*/ 0 h 37"/>
                  <a:gd name="T2" fmla="*/ 67 w 71"/>
                  <a:gd name="T3" fmla="*/ 1 h 37"/>
                  <a:gd name="T4" fmla="*/ 64 w 71"/>
                  <a:gd name="T5" fmla="*/ 3 h 37"/>
                  <a:gd name="T6" fmla="*/ 61 w 71"/>
                  <a:gd name="T7" fmla="*/ 6 h 37"/>
                  <a:gd name="T8" fmla="*/ 55 w 71"/>
                  <a:gd name="T9" fmla="*/ 9 h 37"/>
                  <a:gd name="T10" fmla="*/ 51 w 71"/>
                  <a:gd name="T11" fmla="*/ 12 h 37"/>
                  <a:gd name="T12" fmla="*/ 45 w 71"/>
                  <a:gd name="T13" fmla="*/ 14 h 37"/>
                  <a:gd name="T14" fmla="*/ 39 w 71"/>
                  <a:gd name="T15" fmla="*/ 16 h 37"/>
                  <a:gd name="T16" fmla="*/ 35 w 71"/>
                  <a:gd name="T17" fmla="*/ 20 h 37"/>
                  <a:gd name="T18" fmla="*/ 28 w 71"/>
                  <a:gd name="T19" fmla="*/ 24 h 37"/>
                  <a:gd name="T20" fmla="*/ 22 w 71"/>
                  <a:gd name="T21" fmla="*/ 27 h 37"/>
                  <a:gd name="T22" fmla="*/ 18 w 71"/>
                  <a:gd name="T23" fmla="*/ 30 h 37"/>
                  <a:gd name="T24" fmla="*/ 12 w 71"/>
                  <a:gd name="T25" fmla="*/ 33 h 37"/>
                  <a:gd name="T26" fmla="*/ 7 w 71"/>
                  <a:gd name="T27" fmla="*/ 35 h 37"/>
                  <a:gd name="T28" fmla="*/ 3 w 71"/>
                  <a:gd name="T29" fmla="*/ 36 h 37"/>
                  <a:gd name="T30" fmla="*/ 0 w 71"/>
                  <a:gd name="T31"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37">
                    <a:moveTo>
                      <a:pt x="70" y="0"/>
                    </a:moveTo>
                    <a:lnTo>
                      <a:pt x="67" y="1"/>
                    </a:lnTo>
                    <a:lnTo>
                      <a:pt x="64" y="3"/>
                    </a:lnTo>
                    <a:lnTo>
                      <a:pt x="61" y="6"/>
                    </a:lnTo>
                    <a:lnTo>
                      <a:pt x="55" y="9"/>
                    </a:lnTo>
                    <a:lnTo>
                      <a:pt x="51" y="12"/>
                    </a:lnTo>
                    <a:lnTo>
                      <a:pt x="45" y="14"/>
                    </a:lnTo>
                    <a:lnTo>
                      <a:pt x="39" y="16"/>
                    </a:lnTo>
                    <a:lnTo>
                      <a:pt x="35" y="20"/>
                    </a:lnTo>
                    <a:lnTo>
                      <a:pt x="28" y="24"/>
                    </a:lnTo>
                    <a:lnTo>
                      <a:pt x="22" y="27"/>
                    </a:lnTo>
                    <a:lnTo>
                      <a:pt x="18" y="30"/>
                    </a:lnTo>
                    <a:lnTo>
                      <a:pt x="12" y="33"/>
                    </a:lnTo>
                    <a:lnTo>
                      <a:pt x="7" y="35"/>
                    </a:lnTo>
                    <a:lnTo>
                      <a:pt x="3" y="36"/>
                    </a:lnTo>
                    <a:lnTo>
                      <a:pt x="0" y="36"/>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6" name="Freeform 198"/>
              <p:cNvSpPr>
                <a:spLocks/>
              </p:cNvSpPr>
              <p:nvPr/>
            </p:nvSpPr>
            <p:spPr bwMode="auto">
              <a:xfrm>
                <a:off x="4703" y="3213"/>
                <a:ext cx="59" cy="26"/>
              </a:xfrm>
              <a:custGeom>
                <a:avLst/>
                <a:gdLst>
                  <a:gd name="T0" fmla="*/ 58 w 59"/>
                  <a:gd name="T1" fmla="*/ 0 h 26"/>
                  <a:gd name="T2" fmla="*/ 58 w 59"/>
                  <a:gd name="T3" fmla="*/ 1 h 26"/>
                  <a:gd name="T4" fmla="*/ 57 w 59"/>
                  <a:gd name="T5" fmla="*/ 3 h 26"/>
                  <a:gd name="T6" fmla="*/ 55 w 59"/>
                  <a:gd name="T7" fmla="*/ 4 h 26"/>
                  <a:gd name="T8" fmla="*/ 51 w 59"/>
                  <a:gd name="T9" fmla="*/ 6 h 26"/>
                  <a:gd name="T10" fmla="*/ 48 w 59"/>
                  <a:gd name="T11" fmla="*/ 6 h 26"/>
                  <a:gd name="T12" fmla="*/ 42 w 59"/>
                  <a:gd name="T13" fmla="*/ 9 h 26"/>
                  <a:gd name="T14" fmla="*/ 39 w 59"/>
                  <a:gd name="T15" fmla="*/ 12 h 26"/>
                  <a:gd name="T16" fmla="*/ 33 w 59"/>
                  <a:gd name="T17" fmla="*/ 13 h 26"/>
                  <a:gd name="T18" fmla="*/ 28 w 59"/>
                  <a:gd name="T19" fmla="*/ 15 h 26"/>
                  <a:gd name="T20" fmla="*/ 23 w 59"/>
                  <a:gd name="T21" fmla="*/ 18 h 26"/>
                  <a:gd name="T22" fmla="*/ 17 w 59"/>
                  <a:gd name="T23" fmla="*/ 21 h 26"/>
                  <a:gd name="T24" fmla="*/ 13 w 59"/>
                  <a:gd name="T25" fmla="*/ 22 h 26"/>
                  <a:gd name="T26" fmla="*/ 9 w 59"/>
                  <a:gd name="T27" fmla="*/ 24 h 26"/>
                  <a:gd name="T28" fmla="*/ 6 w 59"/>
                  <a:gd name="T29" fmla="*/ 25 h 26"/>
                  <a:gd name="T30" fmla="*/ 1 w 59"/>
                  <a:gd name="T31" fmla="*/ 25 h 26"/>
                  <a:gd name="T32" fmla="*/ 0 w 59"/>
                  <a:gd name="T3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26">
                    <a:moveTo>
                      <a:pt x="58" y="0"/>
                    </a:moveTo>
                    <a:lnTo>
                      <a:pt x="58" y="1"/>
                    </a:lnTo>
                    <a:lnTo>
                      <a:pt x="57" y="3"/>
                    </a:lnTo>
                    <a:lnTo>
                      <a:pt x="55" y="4"/>
                    </a:lnTo>
                    <a:lnTo>
                      <a:pt x="51" y="6"/>
                    </a:lnTo>
                    <a:lnTo>
                      <a:pt x="48" y="6"/>
                    </a:lnTo>
                    <a:lnTo>
                      <a:pt x="42" y="9"/>
                    </a:lnTo>
                    <a:lnTo>
                      <a:pt x="39" y="12"/>
                    </a:lnTo>
                    <a:lnTo>
                      <a:pt x="33" y="13"/>
                    </a:lnTo>
                    <a:lnTo>
                      <a:pt x="28" y="15"/>
                    </a:lnTo>
                    <a:lnTo>
                      <a:pt x="23" y="18"/>
                    </a:lnTo>
                    <a:lnTo>
                      <a:pt x="17" y="21"/>
                    </a:lnTo>
                    <a:lnTo>
                      <a:pt x="13" y="22"/>
                    </a:lnTo>
                    <a:lnTo>
                      <a:pt x="9" y="24"/>
                    </a:lnTo>
                    <a:lnTo>
                      <a:pt x="6" y="25"/>
                    </a:lnTo>
                    <a:lnTo>
                      <a:pt x="1" y="25"/>
                    </a:lnTo>
                    <a:lnTo>
                      <a:pt x="0" y="25"/>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7" name="Freeform 199"/>
              <p:cNvSpPr>
                <a:spLocks/>
              </p:cNvSpPr>
              <p:nvPr/>
            </p:nvSpPr>
            <p:spPr bwMode="auto">
              <a:xfrm>
                <a:off x="4701" y="3210"/>
                <a:ext cx="71" cy="27"/>
              </a:xfrm>
              <a:custGeom>
                <a:avLst/>
                <a:gdLst>
                  <a:gd name="T0" fmla="*/ 70 w 71"/>
                  <a:gd name="T1" fmla="*/ 0 h 27"/>
                  <a:gd name="T2" fmla="*/ 69 w 71"/>
                  <a:gd name="T3" fmla="*/ 0 h 27"/>
                  <a:gd name="T4" fmla="*/ 67 w 71"/>
                  <a:gd name="T5" fmla="*/ 0 h 27"/>
                  <a:gd name="T6" fmla="*/ 64 w 71"/>
                  <a:gd name="T7" fmla="*/ 0 h 27"/>
                  <a:gd name="T8" fmla="*/ 60 w 71"/>
                  <a:gd name="T9" fmla="*/ 0 h 27"/>
                  <a:gd name="T10" fmla="*/ 56 w 71"/>
                  <a:gd name="T11" fmla="*/ 3 h 27"/>
                  <a:gd name="T12" fmla="*/ 50 w 71"/>
                  <a:gd name="T13" fmla="*/ 3 h 27"/>
                  <a:gd name="T14" fmla="*/ 44 w 71"/>
                  <a:gd name="T15" fmla="*/ 6 h 27"/>
                  <a:gd name="T16" fmla="*/ 37 w 71"/>
                  <a:gd name="T17" fmla="*/ 7 h 27"/>
                  <a:gd name="T18" fmla="*/ 31 w 71"/>
                  <a:gd name="T19" fmla="*/ 9 h 27"/>
                  <a:gd name="T20" fmla="*/ 26 w 71"/>
                  <a:gd name="T21" fmla="*/ 12 h 27"/>
                  <a:gd name="T22" fmla="*/ 19 w 71"/>
                  <a:gd name="T23" fmla="*/ 14 h 27"/>
                  <a:gd name="T24" fmla="*/ 13 w 71"/>
                  <a:gd name="T25" fmla="*/ 16 h 27"/>
                  <a:gd name="T26" fmla="*/ 10 w 71"/>
                  <a:gd name="T27" fmla="*/ 17 h 27"/>
                  <a:gd name="T28" fmla="*/ 4 w 71"/>
                  <a:gd name="T29" fmla="*/ 20 h 27"/>
                  <a:gd name="T30" fmla="*/ 1 w 71"/>
                  <a:gd name="T31" fmla="*/ 25 h 27"/>
                  <a:gd name="T32" fmla="*/ 0 w 71"/>
                  <a:gd name="T33"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27">
                    <a:moveTo>
                      <a:pt x="70" y="0"/>
                    </a:moveTo>
                    <a:lnTo>
                      <a:pt x="69" y="0"/>
                    </a:lnTo>
                    <a:lnTo>
                      <a:pt x="67" y="0"/>
                    </a:lnTo>
                    <a:lnTo>
                      <a:pt x="64" y="0"/>
                    </a:lnTo>
                    <a:lnTo>
                      <a:pt x="60" y="0"/>
                    </a:lnTo>
                    <a:lnTo>
                      <a:pt x="56" y="3"/>
                    </a:lnTo>
                    <a:lnTo>
                      <a:pt x="50" y="3"/>
                    </a:lnTo>
                    <a:lnTo>
                      <a:pt x="44" y="6"/>
                    </a:lnTo>
                    <a:lnTo>
                      <a:pt x="37" y="7"/>
                    </a:lnTo>
                    <a:lnTo>
                      <a:pt x="31" y="9"/>
                    </a:lnTo>
                    <a:lnTo>
                      <a:pt x="26" y="12"/>
                    </a:lnTo>
                    <a:lnTo>
                      <a:pt x="19" y="14"/>
                    </a:lnTo>
                    <a:lnTo>
                      <a:pt x="13" y="16"/>
                    </a:lnTo>
                    <a:lnTo>
                      <a:pt x="10" y="17"/>
                    </a:lnTo>
                    <a:lnTo>
                      <a:pt x="4" y="20"/>
                    </a:lnTo>
                    <a:lnTo>
                      <a:pt x="1" y="25"/>
                    </a:lnTo>
                    <a:lnTo>
                      <a:pt x="0" y="26"/>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8" name="Freeform 200"/>
              <p:cNvSpPr>
                <a:spLocks/>
              </p:cNvSpPr>
              <p:nvPr/>
            </p:nvSpPr>
            <p:spPr bwMode="auto">
              <a:xfrm>
                <a:off x="4711" y="3216"/>
                <a:ext cx="54" cy="28"/>
              </a:xfrm>
              <a:custGeom>
                <a:avLst/>
                <a:gdLst>
                  <a:gd name="T0" fmla="*/ 53 w 54"/>
                  <a:gd name="T1" fmla="*/ 0 h 28"/>
                  <a:gd name="T2" fmla="*/ 52 w 54"/>
                  <a:gd name="T3" fmla="*/ 1 h 28"/>
                  <a:gd name="T4" fmla="*/ 50 w 54"/>
                  <a:gd name="T5" fmla="*/ 1 h 28"/>
                  <a:gd name="T6" fmla="*/ 49 w 54"/>
                  <a:gd name="T7" fmla="*/ 3 h 28"/>
                  <a:gd name="T8" fmla="*/ 46 w 54"/>
                  <a:gd name="T9" fmla="*/ 3 h 28"/>
                  <a:gd name="T10" fmla="*/ 43 w 54"/>
                  <a:gd name="T11" fmla="*/ 6 h 28"/>
                  <a:gd name="T12" fmla="*/ 40 w 54"/>
                  <a:gd name="T13" fmla="*/ 9 h 28"/>
                  <a:gd name="T14" fmla="*/ 34 w 54"/>
                  <a:gd name="T15" fmla="*/ 10 h 28"/>
                  <a:gd name="T16" fmla="*/ 32 w 54"/>
                  <a:gd name="T17" fmla="*/ 11 h 28"/>
                  <a:gd name="T18" fmla="*/ 26 w 54"/>
                  <a:gd name="T19" fmla="*/ 14 h 28"/>
                  <a:gd name="T20" fmla="*/ 21 w 54"/>
                  <a:gd name="T21" fmla="*/ 17 h 28"/>
                  <a:gd name="T22" fmla="*/ 17 w 54"/>
                  <a:gd name="T23" fmla="*/ 18 h 28"/>
                  <a:gd name="T24" fmla="*/ 14 w 54"/>
                  <a:gd name="T25" fmla="*/ 21 h 28"/>
                  <a:gd name="T26" fmla="*/ 9 w 54"/>
                  <a:gd name="T27" fmla="*/ 23 h 28"/>
                  <a:gd name="T28" fmla="*/ 6 w 54"/>
                  <a:gd name="T29" fmla="*/ 26 h 28"/>
                  <a:gd name="T30" fmla="*/ 1 w 54"/>
                  <a:gd name="T31" fmla="*/ 26 h 28"/>
                  <a:gd name="T32" fmla="*/ 0 w 54"/>
                  <a:gd name="T33"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28">
                    <a:moveTo>
                      <a:pt x="53" y="0"/>
                    </a:moveTo>
                    <a:lnTo>
                      <a:pt x="52" y="1"/>
                    </a:lnTo>
                    <a:lnTo>
                      <a:pt x="50" y="1"/>
                    </a:lnTo>
                    <a:lnTo>
                      <a:pt x="49" y="3"/>
                    </a:lnTo>
                    <a:lnTo>
                      <a:pt x="46" y="3"/>
                    </a:lnTo>
                    <a:lnTo>
                      <a:pt x="43" y="6"/>
                    </a:lnTo>
                    <a:lnTo>
                      <a:pt x="40" y="9"/>
                    </a:lnTo>
                    <a:lnTo>
                      <a:pt x="34" y="10"/>
                    </a:lnTo>
                    <a:lnTo>
                      <a:pt x="32" y="11"/>
                    </a:lnTo>
                    <a:lnTo>
                      <a:pt x="26" y="14"/>
                    </a:lnTo>
                    <a:lnTo>
                      <a:pt x="21" y="17"/>
                    </a:lnTo>
                    <a:lnTo>
                      <a:pt x="17" y="18"/>
                    </a:lnTo>
                    <a:lnTo>
                      <a:pt x="14" y="21"/>
                    </a:lnTo>
                    <a:lnTo>
                      <a:pt x="9" y="23"/>
                    </a:lnTo>
                    <a:lnTo>
                      <a:pt x="6" y="26"/>
                    </a:lnTo>
                    <a:lnTo>
                      <a:pt x="1" y="26"/>
                    </a:lnTo>
                    <a:lnTo>
                      <a:pt x="0" y="27"/>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89" name="Freeform 201"/>
              <p:cNvSpPr>
                <a:spLocks/>
              </p:cNvSpPr>
              <p:nvPr/>
            </p:nvSpPr>
            <p:spPr bwMode="auto">
              <a:xfrm>
                <a:off x="4685" y="3198"/>
                <a:ext cx="61" cy="23"/>
              </a:xfrm>
              <a:custGeom>
                <a:avLst/>
                <a:gdLst>
                  <a:gd name="T0" fmla="*/ 60 w 61"/>
                  <a:gd name="T1" fmla="*/ 0 h 23"/>
                  <a:gd name="T2" fmla="*/ 60 w 61"/>
                  <a:gd name="T3" fmla="*/ 0 h 23"/>
                  <a:gd name="T4" fmla="*/ 59 w 61"/>
                  <a:gd name="T5" fmla="*/ 1 h 23"/>
                  <a:gd name="T6" fmla="*/ 57 w 61"/>
                  <a:gd name="T7" fmla="*/ 1 h 23"/>
                  <a:gd name="T8" fmla="*/ 54 w 61"/>
                  <a:gd name="T9" fmla="*/ 3 h 23"/>
                  <a:gd name="T10" fmla="*/ 50 w 61"/>
                  <a:gd name="T11" fmla="*/ 4 h 23"/>
                  <a:gd name="T12" fmla="*/ 47 w 61"/>
                  <a:gd name="T13" fmla="*/ 6 h 23"/>
                  <a:gd name="T14" fmla="*/ 41 w 61"/>
                  <a:gd name="T15" fmla="*/ 7 h 23"/>
                  <a:gd name="T16" fmla="*/ 37 w 61"/>
                  <a:gd name="T17" fmla="*/ 10 h 23"/>
                  <a:gd name="T18" fmla="*/ 33 w 61"/>
                  <a:gd name="T19" fmla="*/ 12 h 23"/>
                  <a:gd name="T20" fmla="*/ 27 w 61"/>
                  <a:gd name="T21" fmla="*/ 13 h 23"/>
                  <a:gd name="T22" fmla="*/ 23 w 61"/>
                  <a:gd name="T23" fmla="*/ 15 h 23"/>
                  <a:gd name="T24" fmla="*/ 17 w 61"/>
                  <a:gd name="T25" fmla="*/ 18 h 23"/>
                  <a:gd name="T26" fmla="*/ 13 w 61"/>
                  <a:gd name="T27" fmla="*/ 19 h 23"/>
                  <a:gd name="T28" fmla="*/ 7 w 61"/>
                  <a:gd name="T29" fmla="*/ 21 h 23"/>
                  <a:gd name="T30" fmla="*/ 3 w 61"/>
                  <a:gd name="T31" fmla="*/ 21 h 23"/>
                  <a:gd name="T32" fmla="*/ 0 w 61"/>
                  <a:gd name="T3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23">
                    <a:moveTo>
                      <a:pt x="60" y="0"/>
                    </a:moveTo>
                    <a:lnTo>
                      <a:pt x="60" y="0"/>
                    </a:lnTo>
                    <a:lnTo>
                      <a:pt x="59" y="1"/>
                    </a:lnTo>
                    <a:lnTo>
                      <a:pt x="57" y="1"/>
                    </a:lnTo>
                    <a:lnTo>
                      <a:pt x="54" y="3"/>
                    </a:lnTo>
                    <a:lnTo>
                      <a:pt x="50" y="4"/>
                    </a:lnTo>
                    <a:lnTo>
                      <a:pt x="47" y="6"/>
                    </a:lnTo>
                    <a:lnTo>
                      <a:pt x="41" y="7"/>
                    </a:lnTo>
                    <a:lnTo>
                      <a:pt x="37" y="10"/>
                    </a:lnTo>
                    <a:lnTo>
                      <a:pt x="33" y="12"/>
                    </a:lnTo>
                    <a:lnTo>
                      <a:pt x="27" y="13"/>
                    </a:lnTo>
                    <a:lnTo>
                      <a:pt x="23" y="15"/>
                    </a:lnTo>
                    <a:lnTo>
                      <a:pt x="17" y="18"/>
                    </a:lnTo>
                    <a:lnTo>
                      <a:pt x="13" y="19"/>
                    </a:lnTo>
                    <a:lnTo>
                      <a:pt x="7" y="21"/>
                    </a:lnTo>
                    <a:lnTo>
                      <a:pt x="3" y="21"/>
                    </a:lnTo>
                    <a:lnTo>
                      <a:pt x="0" y="22"/>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0" name="Freeform 202"/>
              <p:cNvSpPr>
                <a:spLocks/>
              </p:cNvSpPr>
              <p:nvPr/>
            </p:nvSpPr>
            <p:spPr bwMode="auto">
              <a:xfrm>
                <a:off x="4667" y="3185"/>
                <a:ext cx="59" cy="20"/>
              </a:xfrm>
              <a:custGeom>
                <a:avLst/>
                <a:gdLst>
                  <a:gd name="T0" fmla="*/ 58 w 59"/>
                  <a:gd name="T1" fmla="*/ 0 h 20"/>
                  <a:gd name="T2" fmla="*/ 57 w 59"/>
                  <a:gd name="T3" fmla="*/ 1 h 20"/>
                  <a:gd name="T4" fmla="*/ 54 w 59"/>
                  <a:gd name="T5" fmla="*/ 3 h 20"/>
                  <a:gd name="T6" fmla="*/ 52 w 59"/>
                  <a:gd name="T7" fmla="*/ 4 h 20"/>
                  <a:gd name="T8" fmla="*/ 49 w 59"/>
                  <a:gd name="T9" fmla="*/ 6 h 20"/>
                  <a:gd name="T10" fmla="*/ 46 w 59"/>
                  <a:gd name="T11" fmla="*/ 7 h 20"/>
                  <a:gd name="T12" fmla="*/ 44 w 59"/>
                  <a:gd name="T13" fmla="*/ 9 h 20"/>
                  <a:gd name="T14" fmla="*/ 38 w 59"/>
                  <a:gd name="T15" fmla="*/ 9 h 20"/>
                  <a:gd name="T16" fmla="*/ 33 w 59"/>
                  <a:gd name="T17" fmla="*/ 12 h 20"/>
                  <a:gd name="T18" fmla="*/ 29 w 59"/>
                  <a:gd name="T19" fmla="*/ 13 h 20"/>
                  <a:gd name="T20" fmla="*/ 25 w 59"/>
                  <a:gd name="T21" fmla="*/ 15 h 20"/>
                  <a:gd name="T22" fmla="*/ 19 w 59"/>
                  <a:gd name="T23" fmla="*/ 16 h 20"/>
                  <a:gd name="T24" fmla="*/ 16 w 59"/>
                  <a:gd name="T25" fmla="*/ 18 h 20"/>
                  <a:gd name="T26" fmla="*/ 10 w 59"/>
                  <a:gd name="T27" fmla="*/ 18 h 20"/>
                  <a:gd name="T28" fmla="*/ 6 w 59"/>
                  <a:gd name="T29" fmla="*/ 18 h 20"/>
                  <a:gd name="T30" fmla="*/ 0 w 59"/>
                  <a:gd name="T3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0">
                    <a:moveTo>
                      <a:pt x="58" y="0"/>
                    </a:moveTo>
                    <a:lnTo>
                      <a:pt x="57" y="1"/>
                    </a:lnTo>
                    <a:lnTo>
                      <a:pt x="54" y="3"/>
                    </a:lnTo>
                    <a:lnTo>
                      <a:pt x="52" y="4"/>
                    </a:lnTo>
                    <a:lnTo>
                      <a:pt x="49" y="6"/>
                    </a:lnTo>
                    <a:lnTo>
                      <a:pt x="46" y="7"/>
                    </a:lnTo>
                    <a:lnTo>
                      <a:pt x="44" y="9"/>
                    </a:lnTo>
                    <a:lnTo>
                      <a:pt x="38" y="9"/>
                    </a:lnTo>
                    <a:lnTo>
                      <a:pt x="33" y="12"/>
                    </a:lnTo>
                    <a:lnTo>
                      <a:pt x="29" y="13"/>
                    </a:lnTo>
                    <a:lnTo>
                      <a:pt x="25" y="15"/>
                    </a:lnTo>
                    <a:lnTo>
                      <a:pt x="19" y="16"/>
                    </a:lnTo>
                    <a:lnTo>
                      <a:pt x="16" y="18"/>
                    </a:lnTo>
                    <a:lnTo>
                      <a:pt x="10" y="18"/>
                    </a:lnTo>
                    <a:lnTo>
                      <a:pt x="6" y="18"/>
                    </a:lnTo>
                    <a:lnTo>
                      <a:pt x="0" y="19"/>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1" name="Freeform 203"/>
              <p:cNvSpPr>
                <a:spLocks/>
              </p:cNvSpPr>
              <p:nvPr/>
            </p:nvSpPr>
            <p:spPr bwMode="auto">
              <a:xfrm>
                <a:off x="4641" y="3181"/>
                <a:ext cx="69" cy="4"/>
              </a:xfrm>
              <a:custGeom>
                <a:avLst/>
                <a:gdLst>
                  <a:gd name="T0" fmla="*/ 68 w 69"/>
                  <a:gd name="T1" fmla="*/ 0 h 4"/>
                  <a:gd name="T2" fmla="*/ 67 w 69"/>
                  <a:gd name="T3" fmla="*/ 0 h 4"/>
                  <a:gd name="T4" fmla="*/ 65 w 69"/>
                  <a:gd name="T5" fmla="*/ 0 h 4"/>
                  <a:gd name="T6" fmla="*/ 64 w 69"/>
                  <a:gd name="T7" fmla="*/ 0 h 4"/>
                  <a:gd name="T8" fmla="*/ 61 w 69"/>
                  <a:gd name="T9" fmla="*/ 0 h 4"/>
                  <a:gd name="T10" fmla="*/ 59 w 69"/>
                  <a:gd name="T11" fmla="*/ 2 h 4"/>
                  <a:gd name="T12" fmla="*/ 55 w 69"/>
                  <a:gd name="T13" fmla="*/ 2 h 4"/>
                  <a:gd name="T14" fmla="*/ 52 w 69"/>
                  <a:gd name="T15" fmla="*/ 2 h 4"/>
                  <a:gd name="T16" fmla="*/ 46 w 69"/>
                  <a:gd name="T17" fmla="*/ 3 h 4"/>
                  <a:gd name="T18" fmla="*/ 43 w 69"/>
                  <a:gd name="T19" fmla="*/ 3 h 4"/>
                  <a:gd name="T20" fmla="*/ 35 w 69"/>
                  <a:gd name="T21" fmla="*/ 3 h 4"/>
                  <a:gd name="T22" fmla="*/ 30 w 69"/>
                  <a:gd name="T23" fmla="*/ 3 h 4"/>
                  <a:gd name="T24" fmla="*/ 24 w 69"/>
                  <a:gd name="T25" fmla="*/ 3 h 4"/>
                  <a:gd name="T26" fmla="*/ 15 w 69"/>
                  <a:gd name="T27" fmla="*/ 3 h 4"/>
                  <a:gd name="T28" fmla="*/ 7 w 69"/>
                  <a:gd name="T29" fmla="*/ 2 h 4"/>
                  <a:gd name="T30" fmla="*/ 0 w 69"/>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4">
                    <a:moveTo>
                      <a:pt x="68" y="0"/>
                    </a:moveTo>
                    <a:lnTo>
                      <a:pt x="67" y="0"/>
                    </a:lnTo>
                    <a:lnTo>
                      <a:pt x="65" y="0"/>
                    </a:lnTo>
                    <a:lnTo>
                      <a:pt x="64" y="0"/>
                    </a:lnTo>
                    <a:lnTo>
                      <a:pt x="61" y="0"/>
                    </a:lnTo>
                    <a:lnTo>
                      <a:pt x="59" y="2"/>
                    </a:lnTo>
                    <a:lnTo>
                      <a:pt x="55" y="2"/>
                    </a:lnTo>
                    <a:lnTo>
                      <a:pt x="52" y="2"/>
                    </a:lnTo>
                    <a:lnTo>
                      <a:pt x="46" y="3"/>
                    </a:lnTo>
                    <a:lnTo>
                      <a:pt x="43" y="3"/>
                    </a:lnTo>
                    <a:lnTo>
                      <a:pt x="35" y="3"/>
                    </a:lnTo>
                    <a:lnTo>
                      <a:pt x="30" y="3"/>
                    </a:lnTo>
                    <a:lnTo>
                      <a:pt x="24" y="3"/>
                    </a:lnTo>
                    <a:lnTo>
                      <a:pt x="15" y="3"/>
                    </a:lnTo>
                    <a:lnTo>
                      <a:pt x="7" y="2"/>
                    </a:lnTo>
                    <a:lnTo>
                      <a:pt x="0" y="0"/>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2" name="Freeform 204"/>
              <p:cNvSpPr>
                <a:spLocks/>
              </p:cNvSpPr>
              <p:nvPr/>
            </p:nvSpPr>
            <p:spPr bwMode="auto">
              <a:xfrm>
                <a:off x="4711" y="3174"/>
                <a:ext cx="14" cy="1"/>
              </a:xfrm>
              <a:custGeom>
                <a:avLst/>
                <a:gdLst>
                  <a:gd name="T0" fmla="*/ 13 w 14"/>
                  <a:gd name="T1" fmla="*/ 0 h 1"/>
                  <a:gd name="T2" fmla="*/ 13 w 14"/>
                  <a:gd name="T3" fmla="*/ 0 h 1"/>
                  <a:gd name="T4" fmla="*/ 10 w 14"/>
                  <a:gd name="T5" fmla="*/ 0 h 1"/>
                  <a:gd name="T6" fmla="*/ 9 w 14"/>
                  <a:gd name="T7" fmla="*/ 0 h 1"/>
                  <a:gd name="T8" fmla="*/ 6 w 14"/>
                  <a:gd name="T9" fmla="*/ 0 h 1"/>
                  <a:gd name="T10" fmla="*/ 3 w 14"/>
                  <a:gd name="T11" fmla="*/ 0 h 1"/>
                  <a:gd name="T12" fmla="*/ 1 w 14"/>
                  <a:gd name="T13" fmla="*/ 0 h 1"/>
                  <a:gd name="T14" fmla="*/ 0 w 1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
                    <a:moveTo>
                      <a:pt x="13" y="0"/>
                    </a:moveTo>
                    <a:lnTo>
                      <a:pt x="13" y="0"/>
                    </a:lnTo>
                    <a:lnTo>
                      <a:pt x="10" y="0"/>
                    </a:lnTo>
                    <a:lnTo>
                      <a:pt x="9" y="0"/>
                    </a:lnTo>
                    <a:lnTo>
                      <a:pt x="6" y="0"/>
                    </a:lnTo>
                    <a:lnTo>
                      <a:pt x="3" y="0"/>
                    </a:lnTo>
                    <a:lnTo>
                      <a:pt x="1" y="0"/>
                    </a:lnTo>
                    <a:lnTo>
                      <a:pt x="0" y="0"/>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3" name="Freeform 205"/>
              <p:cNvSpPr>
                <a:spLocks/>
              </p:cNvSpPr>
              <p:nvPr/>
            </p:nvSpPr>
            <p:spPr bwMode="auto">
              <a:xfrm>
                <a:off x="4638" y="3166"/>
                <a:ext cx="245" cy="116"/>
              </a:xfrm>
              <a:custGeom>
                <a:avLst/>
                <a:gdLst>
                  <a:gd name="T0" fmla="*/ 74 w 245"/>
                  <a:gd name="T1" fmla="*/ 0 h 116"/>
                  <a:gd name="T2" fmla="*/ 70 w 245"/>
                  <a:gd name="T3" fmla="*/ 1 h 116"/>
                  <a:gd name="T4" fmla="*/ 62 w 245"/>
                  <a:gd name="T5" fmla="*/ 3 h 116"/>
                  <a:gd name="T6" fmla="*/ 52 w 245"/>
                  <a:gd name="T7" fmla="*/ 7 h 116"/>
                  <a:gd name="T8" fmla="*/ 41 w 245"/>
                  <a:gd name="T9" fmla="*/ 9 h 116"/>
                  <a:gd name="T10" fmla="*/ 28 w 245"/>
                  <a:gd name="T11" fmla="*/ 12 h 116"/>
                  <a:gd name="T12" fmla="*/ 16 w 245"/>
                  <a:gd name="T13" fmla="*/ 15 h 116"/>
                  <a:gd name="T14" fmla="*/ 4 w 245"/>
                  <a:gd name="T15" fmla="*/ 15 h 116"/>
                  <a:gd name="T16" fmla="*/ 3 w 245"/>
                  <a:gd name="T17" fmla="*/ 16 h 116"/>
                  <a:gd name="T18" fmla="*/ 7 w 245"/>
                  <a:gd name="T19" fmla="*/ 19 h 116"/>
                  <a:gd name="T20" fmla="*/ 16 w 245"/>
                  <a:gd name="T21" fmla="*/ 28 h 116"/>
                  <a:gd name="T22" fmla="*/ 25 w 245"/>
                  <a:gd name="T23" fmla="*/ 35 h 116"/>
                  <a:gd name="T24" fmla="*/ 35 w 245"/>
                  <a:gd name="T25" fmla="*/ 44 h 116"/>
                  <a:gd name="T26" fmla="*/ 44 w 245"/>
                  <a:gd name="T27" fmla="*/ 52 h 116"/>
                  <a:gd name="T28" fmla="*/ 52 w 245"/>
                  <a:gd name="T29" fmla="*/ 61 h 116"/>
                  <a:gd name="T30" fmla="*/ 57 w 245"/>
                  <a:gd name="T31" fmla="*/ 67 h 116"/>
                  <a:gd name="T32" fmla="*/ 62 w 245"/>
                  <a:gd name="T33" fmla="*/ 71 h 116"/>
                  <a:gd name="T34" fmla="*/ 71 w 245"/>
                  <a:gd name="T35" fmla="*/ 79 h 116"/>
                  <a:gd name="T36" fmla="*/ 83 w 245"/>
                  <a:gd name="T37" fmla="*/ 86 h 116"/>
                  <a:gd name="T38" fmla="*/ 96 w 245"/>
                  <a:gd name="T39" fmla="*/ 95 h 116"/>
                  <a:gd name="T40" fmla="*/ 110 w 245"/>
                  <a:gd name="T41" fmla="*/ 102 h 116"/>
                  <a:gd name="T42" fmla="*/ 122 w 245"/>
                  <a:gd name="T43" fmla="*/ 109 h 116"/>
                  <a:gd name="T44" fmla="*/ 132 w 245"/>
                  <a:gd name="T45" fmla="*/ 112 h 116"/>
                  <a:gd name="T46" fmla="*/ 141 w 245"/>
                  <a:gd name="T47" fmla="*/ 114 h 116"/>
                  <a:gd name="T48" fmla="*/ 147 w 245"/>
                  <a:gd name="T49" fmla="*/ 115 h 116"/>
                  <a:gd name="T50" fmla="*/ 155 w 245"/>
                  <a:gd name="T51" fmla="*/ 115 h 116"/>
                  <a:gd name="T52" fmla="*/ 166 w 245"/>
                  <a:gd name="T53" fmla="*/ 114 h 116"/>
                  <a:gd name="T54" fmla="*/ 176 w 245"/>
                  <a:gd name="T55" fmla="*/ 114 h 116"/>
                  <a:gd name="T56" fmla="*/ 184 w 245"/>
                  <a:gd name="T57" fmla="*/ 114 h 116"/>
                  <a:gd name="T58" fmla="*/ 193 w 245"/>
                  <a:gd name="T59" fmla="*/ 112 h 116"/>
                  <a:gd name="T60" fmla="*/ 199 w 245"/>
                  <a:gd name="T61" fmla="*/ 109 h 116"/>
                  <a:gd name="T62" fmla="*/ 202 w 245"/>
                  <a:gd name="T63" fmla="*/ 106 h 116"/>
                  <a:gd name="T64" fmla="*/ 206 w 245"/>
                  <a:gd name="T65" fmla="*/ 102 h 116"/>
                  <a:gd name="T66" fmla="*/ 211 w 245"/>
                  <a:gd name="T67" fmla="*/ 96 h 116"/>
                  <a:gd name="T68" fmla="*/ 218 w 245"/>
                  <a:gd name="T69" fmla="*/ 90 h 116"/>
                  <a:gd name="T70" fmla="*/ 225 w 245"/>
                  <a:gd name="T71" fmla="*/ 83 h 116"/>
                  <a:gd name="T72" fmla="*/ 232 w 245"/>
                  <a:gd name="T73" fmla="*/ 74 h 116"/>
                  <a:gd name="T74" fmla="*/ 240 w 245"/>
                  <a:gd name="T75" fmla="*/ 67 h 116"/>
                  <a:gd name="T76" fmla="*/ 243 w 245"/>
                  <a:gd name="T77" fmla="*/ 60 h 116"/>
                  <a:gd name="T78" fmla="*/ 244 w 245"/>
                  <a:gd name="T79" fmla="*/ 52 h 116"/>
                  <a:gd name="T80" fmla="*/ 241 w 245"/>
                  <a:gd name="T81" fmla="*/ 52 h 116"/>
                  <a:gd name="T82" fmla="*/ 235 w 245"/>
                  <a:gd name="T83" fmla="*/ 51 h 116"/>
                  <a:gd name="T84" fmla="*/ 225 w 245"/>
                  <a:gd name="T85" fmla="*/ 47 h 116"/>
                  <a:gd name="T86" fmla="*/ 215 w 245"/>
                  <a:gd name="T87" fmla="*/ 44 h 116"/>
                  <a:gd name="T88" fmla="*/ 202 w 245"/>
                  <a:gd name="T89" fmla="*/ 39 h 116"/>
                  <a:gd name="T90" fmla="*/ 187 w 245"/>
                  <a:gd name="T91" fmla="*/ 35 h 116"/>
                  <a:gd name="T92" fmla="*/ 173 w 245"/>
                  <a:gd name="T93" fmla="*/ 31 h 116"/>
                  <a:gd name="T94" fmla="*/ 157 w 245"/>
                  <a:gd name="T95" fmla="*/ 25 h 116"/>
                  <a:gd name="T96" fmla="*/ 144 w 245"/>
                  <a:gd name="T97" fmla="*/ 19 h 116"/>
                  <a:gd name="T98" fmla="*/ 129 w 245"/>
                  <a:gd name="T99" fmla="*/ 15 h 116"/>
                  <a:gd name="T100" fmla="*/ 115 w 245"/>
                  <a:gd name="T101" fmla="*/ 12 h 116"/>
                  <a:gd name="T102" fmla="*/ 103 w 245"/>
                  <a:gd name="T103" fmla="*/ 7 h 116"/>
                  <a:gd name="T104" fmla="*/ 92 w 245"/>
                  <a:gd name="T105" fmla="*/ 3 h 116"/>
                  <a:gd name="T106" fmla="*/ 83 w 245"/>
                  <a:gd name="T107" fmla="*/ 1 h 116"/>
                  <a:gd name="T108" fmla="*/ 78 w 245"/>
                  <a:gd name="T10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5" h="116">
                    <a:moveTo>
                      <a:pt x="76" y="0"/>
                    </a:moveTo>
                    <a:lnTo>
                      <a:pt x="74" y="0"/>
                    </a:lnTo>
                    <a:lnTo>
                      <a:pt x="73" y="0"/>
                    </a:lnTo>
                    <a:lnTo>
                      <a:pt x="70" y="1"/>
                    </a:lnTo>
                    <a:lnTo>
                      <a:pt x="67" y="3"/>
                    </a:lnTo>
                    <a:lnTo>
                      <a:pt x="62" y="3"/>
                    </a:lnTo>
                    <a:lnTo>
                      <a:pt x="58" y="6"/>
                    </a:lnTo>
                    <a:lnTo>
                      <a:pt x="52" y="7"/>
                    </a:lnTo>
                    <a:lnTo>
                      <a:pt x="46" y="7"/>
                    </a:lnTo>
                    <a:lnTo>
                      <a:pt x="41" y="9"/>
                    </a:lnTo>
                    <a:lnTo>
                      <a:pt x="33" y="12"/>
                    </a:lnTo>
                    <a:lnTo>
                      <a:pt x="28" y="12"/>
                    </a:lnTo>
                    <a:lnTo>
                      <a:pt x="20" y="12"/>
                    </a:lnTo>
                    <a:lnTo>
                      <a:pt x="16" y="15"/>
                    </a:lnTo>
                    <a:lnTo>
                      <a:pt x="9" y="15"/>
                    </a:lnTo>
                    <a:lnTo>
                      <a:pt x="4" y="15"/>
                    </a:lnTo>
                    <a:lnTo>
                      <a:pt x="0" y="15"/>
                    </a:lnTo>
                    <a:lnTo>
                      <a:pt x="3" y="16"/>
                    </a:lnTo>
                    <a:lnTo>
                      <a:pt x="4" y="17"/>
                    </a:lnTo>
                    <a:lnTo>
                      <a:pt x="7" y="19"/>
                    </a:lnTo>
                    <a:lnTo>
                      <a:pt x="12" y="23"/>
                    </a:lnTo>
                    <a:lnTo>
                      <a:pt x="16" y="28"/>
                    </a:lnTo>
                    <a:lnTo>
                      <a:pt x="20" y="32"/>
                    </a:lnTo>
                    <a:lnTo>
                      <a:pt x="25" y="35"/>
                    </a:lnTo>
                    <a:lnTo>
                      <a:pt x="29" y="41"/>
                    </a:lnTo>
                    <a:lnTo>
                      <a:pt x="35" y="44"/>
                    </a:lnTo>
                    <a:lnTo>
                      <a:pt x="39" y="49"/>
                    </a:lnTo>
                    <a:lnTo>
                      <a:pt x="44" y="52"/>
                    </a:lnTo>
                    <a:lnTo>
                      <a:pt x="48" y="58"/>
                    </a:lnTo>
                    <a:lnTo>
                      <a:pt x="52" y="61"/>
                    </a:lnTo>
                    <a:lnTo>
                      <a:pt x="54" y="64"/>
                    </a:lnTo>
                    <a:lnTo>
                      <a:pt x="57" y="67"/>
                    </a:lnTo>
                    <a:lnTo>
                      <a:pt x="60" y="68"/>
                    </a:lnTo>
                    <a:lnTo>
                      <a:pt x="62" y="71"/>
                    </a:lnTo>
                    <a:lnTo>
                      <a:pt x="65" y="76"/>
                    </a:lnTo>
                    <a:lnTo>
                      <a:pt x="71" y="79"/>
                    </a:lnTo>
                    <a:lnTo>
                      <a:pt x="77" y="83"/>
                    </a:lnTo>
                    <a:lnTo>
                      <a:pt x="83" y="86"/>
                    </a:lnTo>
                    <a:lnTo>
                      <a:pt x="89" y="92"/>
                    </a:lnTo>
                    <a:lnTo>
                      <a:pt x="96" y="95"/>
                    </a:lnTo>
                    <a:lnTo>
                      <a:pt x="103" y="99"/>
                    </a:lnTo>
                    <a:lnTo>
                      <a:pt x="110" y="102"/>
                    </a:lnTo>
                    <a:lnTo>
                      <a:pt x="116" y="105"/>
                    </a:lnTo>
                    <a:lnTo>
                      <a:pt x="122" y="109"/>
                    </a:lnTo>
                    <a:lnTo>
                      <a:pt x="128" y="111"/>
                    </a:lnTo>
                    <a:lnTo>
                      <a:pt x="132" y="112"/>
                    </a:lnTo>
                    <a:lnTo>
                      <a:pt x="138" y="114"/>
                    </a:lnTo>
                    <a:lnTo>
                      <a:pt x="141" y="114"/>
                    </a:lnTo>
                    <a:lnTo>
                      <a:pt x="144" y="115"/>
                    </a:lnTo>
                    <a:lnTo>
                      <a:pt x="147" y="115"/>
                    </a:lnTo>
                    <a:lnTo>
                      <a:pt x="151" y="115"/>
                    </a:lnTo>
                    <a:lnTo>
                      <a:pt x="155" y="115"/>
                    </a:lnTo>
                    <a:lnTo>
                      <a:pt x="161" y="115"/>
                    </a:lnTo>
                    <a:lnTo>
                      <a:pt x="166" y="114"/>
                    </a:lnTo>
                    <a:lnTo>
                      <a:pt x="170" y="114"/>
                    </a:lnTo>
                    <a:lnTo>
                      <a:pt x="176" y="114"/>
                    </a:lnTo>
                    <a:lnTo>
                      <a:pt x="180" y="114"/>
                    </a:lnTo>
                    <a:lnTo>
                      <a:pt x="184" y="114"/>
                    </a:lnTo>
                    <a:lnTo>
                      <a:pt x="189" y="112"/>
                    </a:lnTo>
                    <a:lnTo>
                      <a:pt x="193" y="112"/>
                    </a:lnTo>
                    <a:lnTo>
                      <a:pt x="196" y="111"/>
                    </a:lnTo>
                    <a:lnTo>
                      <a:pt x="199" y="109"/>
                    </a:lnTo>
                    <a:lnTo>
                      <a:pt x="202" y="108"/>
                    </a:lnTo>
                    <a:lnTo>
                      <a:pt x="202" y="106"/>
                    </a:lnTo>
                    <a:lnTo>
                      <a:pt x="203" y="105"/>
                    </a:lnTo>
                    <a:lnTo>
                      <a:pt x="206" y="102"/>
                    </a:lnTo>
                    <a:lnTo>
                      <a:pt x="209" y="100"/>
                    </a:lnTo>
                    <a:lnTo>
                      <a:pt x="211" y="96"/>
                    </a:lnTo>
                    <a:lnTo>
                      <a:pt x="215" y="93"/>
                    </a:lnTo>
                    <a:lnTo>
                      <a:pt x="218" y="90"/>
                    </a:lnTo>
                    <a:lnTo>
                      <a:pt x="222" y="86"/>
                    </a:lnTo>
                    <a:lnTo>
                      <a:pt x="225" y="83"/>
                    </a:lnTo>
                    <a:lnTo>
                      <a:pt x="228" y="79"/>
                    </a:lnTo>
                    <a:lnTo>
                      <a:pt x="232" y="74"/>
                    </a:lnTo>
                    <a:lnTo>
                      <a:pt x="235" y="70"/>
                    </a:lnTo>
                    <a:lnTo>
                      <a:pt x="240" y="67"/>
                    </a:lnTo>
                    <a:lnTo>
                      <a:pt x="241" y="63"/>
                    </a:lnTo>
                    <a:lnTo>
                      <a:pt x="243" y="60"/>
                    </a:lnTo>
                    <a:lnTo>
                      <a:pt x="244" y="55"/>
                    </a:lnTo>
                    <a:lnTo>
                      <a:pt x="244" y="52"/>
                    </a:lnTo>
                    <a:lnTo>
                      <a:pt x="243" y="52"/>
                    </a:lnTo>
                    <a:lnTo>
                      <a:pt x="241" y="52"/>
                    </a:lnTo>
                    <a:lnTo>
                      <a:pt x="237" y="51"/>
                    </a:lnTo>
                    <a:lnTo>
                      <a:pt x="235" y="51"/>
                    </a:lnTo>
                    <a:lnTo>
                      <a:pt x="229" y="49"/>
                    </a:lnTo>
                    <a:lnTo>
                      <a:pt x="225" y="47"/>
                    </a:lnTo>
                    <a:lnTo>
                      <a:pt x="221" y="45"/>
                    </a:lnTo>
                    <a:lnTo>
                      <a:pt x="215" y="44"/>
                    </a:lnTo>
                    <a:lnTo>
                      <a:pt x="208" y="41"/>
                    </a:lnTo>
                    <a:lnTo>
                      <a:pt x="202" y="39"/>
                    </a:lnTo>
                    <a:lnTo>
                      <a:pt x="195" y="36"/>
                    </a:lnTo>
                    <a:lnTo>
                      <a:pt x="187" y="35"/>
                    </a:lnTo>
                    <a:lnTo>
                      <a:pt x="180" y="33"/>
                    </a:lnTo>
                    <a:lnTo>
                      <a:pt x="173" y="31"/>
                    </a:lnTo>
                    <a:lnTo>
                      <a:pt x="166" y="28"/>
                    </a:lnTo>
                    <a:lnTo>
                      <a:pt x="157" y="25"/>
                    </a:lnTo>
                    <a:lnTo>
                      <a:pt x="150" y="23"/>
                    </a:lnTo>
                    <a:lnTo>
                      <a:pt x="144" y="19"/>
                    </a:lnTo>
                    <a:lnTo>
                      <a:pt x="135" y="17"/>
                    </a:lnTo>
                    <a:lnTo>
                      <a:pt x="129" y="15"/>
                    </a:lnTo>
                    <a:lnTo>
                      <a:pt x="121" y="15"/>
                    </a:lnTo>
                    <a:lnTo>
                      <a:pt x="115" y="12"/>
                    </a:lnTo>
                    <a:lnTo>
                      <a:pt x="107" y="9"/>
                    </a:lnTo>
                    <a:lnTo>
                      <a:pt x="103" y="7"/>
                    </a:lnTo>
                    <a:lnTo>
                      <a:pt x="97" y="6"/>
                    </a:lnTo>
                    <a:lnTo>
                      <a:pt x="92" y="3"/>
                    </a:lnTo>
                    <a:lnTo>
                      <a:pt x="87" y="3"/>
                    </a:lnTo>
                    <a:lnTo>
                      <a:pt x="83" y="1"/>
                    </a:lnTo>
                    <a:lnTo>
                      <a:pt x="80" y="0"/>
                    </a:lnTo>
                    <a:lnTo>
                      <a:pt x="78" y="0"/>
                    </a:lnTo>
                    <a:lnTo>
                      <a:pt x="76"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4" name="Freeform 206"/>
              <p:cNvSpPr>
                <a:spLocks/>
              </p:cNvSpPr>
              <p:nvPr/>
            </p:nvSpPr>
            <p:spPr bwMode="auto">
              <a:xfrm>
                <a:off x="5590" y="3087"/>
                <a:ext cx="63" cy="27"/>
              </a:xfrm>
              <a:custGeom>
                <a:avLst/>
                <a:gdLst>
                  <a:gd name="T0" fmla="*/ 62 w 63"/>
                  <a:gd name="T1" fmla="*/ 0 h 27"/>
                  <a:gd name="T2" fmla="*/ 62 w 63"/>
                  <a:gd name="T3" fmla="*/ 0 h 27"/>
                  <a:gd name="T4" fmla="*/ 61 w 63"/>
                  <a:gd name="T5" fmla="*/ 0 h 27"/>
                  <a:gd name="T6" fmla="*/ 59 w 63"/>
                  <a:gd name="T7" fmla="*/ 1 h 27"/>
                  <a:gd name="T8" fmla="*/ 56 w 63"/>
                  <a:gd name="T9" fmla="*/ 1 h 27"/>
                  <a:gd name="T10" fmla="*/ 53 w 63"/>
                  <a:gd name="T11" fmla="*/ 3 h 27"/>
                  <a:gd name="T12" fmla="*/ 50 w 63"/>
                  <a:gd name="T13" fmla="*/ 4 h 27"/>
                  <a:gd name="T14" fmla="*/ 46 w 63"/>
                  <a:gd name="T15" fmla="*/ 4 h 27"/>
                  <a:gd name="T16" fmla="*/ 42 w 63"/>
                  <a:gd name="T17" fmla="*/ 6 h 27"/>
                  <a:gd name="T18" fmla="*/ 39 w 63"/>
                  <a:gd name="T19" fmla="*/ 9 h 27"/>
                  <a:gd name="T20" fmla="*/ 35 w 63"/>
                  <a:gd name="T21" fmla="*/ 10 h 27"/>
                  <a:gd name="T22" fmla="*/ 30 w 63"/>
                  <a:gd name="T23" fmla="*/ 12 h 27"/>
                  <a:gd name="T24" fmla="*/ 26 w 63"/>
                  <a:gd name="T25" fmla="*/ 13 h 27"/>
                  <a:gd name="T26" fmla="*/ 22 w 63"/>
                  <a:gd name="T27" fmla="*/ 13 h 27"/>
                  <a:gd name="T28" fmla="*/ 17 w 63"/>
                  <a:gd name="T29" fmla="*/ 14 h 27"/>
                  <a:gd name="T30" fmla="*/ 13 w 63"/>
                  <a:gd name="T31" fmla="*/ 16 h 27"/>
                  <a:gd name="T32" fmla="*/ 10 w 63"/>
                  <a:gd name="T33" fmla="*/ 17 h 27"/>
                  <a:gd name="T34" fmla="*/ 4 w 63"/>
                  <a:gd name="T35" fmla="*/ 17 h 27"/>
                  <a:gd name="T36" fmla="*/ 1 w 63"/>
                  <a:gd name="T37" fmla="*/ 20 h 27"/>
                  <a:gd name="T38" fmla="*/ 0 w 63"/>
                  <a:gd name="T39" fmla="*/ 22 h 27"/>
                  <a:gd name="T40" fmla="*/ 1 w 63"/>
                  <a:gd name="T41" fmla="*/ 23 h 27"/>
                  <a:gd name="T42" fmla="*/ 6 w 63"/>
                  <a:gd name="T43" fmla="*/ 25 h 27"/>
                  <a:gd name="T44" fmla="*/ 10 w 63"/>
                  <a:gd name="T45" fmla="*/ 26 h 27"/>
                  <a:gd name="T46" fmla="*/ 16 w 63"/>
                  <a:gd name="T47" fmla="*/ 26 h 27"/>
                  <a:gd name="T48" fmla="*/ 22 w 63"/>
                  <a:gd name="T49" fmla="*/ 23 h 27"/>
                  <a:gd name="T50" fmla="*/ 25 w 63"/>
                  <a:gd name="T51" fmla="*/ 22 h 27"/>
                  <a:gd name="T52" fmla="*/ 29 w 63"/>
                  <a:gd name="T53" fmla="*/ 20 h 27"/>
                  <a:gd name="T54" fmla="*/ 32 w 63"/>
                  <a:gd name="T55" fmla="*/ 19 h 27"/>
                  <a:gd name="T56" fmla="*/ 35 w 63"/>
                  <a:gd name="T57" fmla="*/ 17 h 27"/>
                  <a:gd name="T58" fmla="*/ 37 w 63"/>
                  <a:gd name="T59" fmla="*/ 17 h 27"/>
                  <a:gd name="T60" fmla="*/ 40 w 63"/>
                  <a:gd name="T61" fmla="*/ 14 h 27"/>
                  <a:gd name="T62" fmla="*/ 45 w 63"/>
                  <a:gd name="T63" fmla="*/ 13 h 27"/>
                  <a:gd name="T64" fmla="*/ 48 w 63"/>
                  <a:gd name="T65" fmla="*/ 12 h 27"/>
                  <a:gd name="T66" fmla="*/ 50 w 63"/>
                  <a:gd name="T67" fmla="*/ 10 h 27"/>
                  <a:gd name="T68" fmla="*/ 53 w 63"/>
                  <a:gd name="T69" fmla="*/ 9 h 27"/>
                  <a:gd name="T70" fmla="*/ 55 w 63"/>
                  <a:gd name="T71" fmla="*/ 7 h 27"/>
                  <a:gd name="T72" fmla="*/ 58 w 63"/>
                  <a:gd name="T73" fmla="*/ 6 h 27"/>
                  <a:gd name="T74" fmla="*/ 59 w 63"/>
                  <a:gd name="T75" fmla="*/ 4 h 27"/>
                  <a:gd name="T76" fmla="*/ 61 w 63"/>
                  <a:gd name="T77" fmla="*/ 1 h 27"/>
                  <a:gd name="T78" fmla="*/ 62 w 63"/>
                  <a:gd name="T79" fmla="*/ 1 h 27"/>
                  <a:gd name="T80" fmla="*/ 62 w 63"/>
                  <a:gd name="T8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27">
                    <a:moveTo>
                      <a:pt x="62" y="0"/>
                    </a:moveTo>
                    <a:lnTo>
                      <a:pt x="62" y="0"/>
                    </a:lnTo>
                    <a:lnTo>
                      <a:pt x="61" y="0"/>
                    </a:lnTo>
                    <a:lnTo>
                      <a:pt x="59" y="1"/>
                    </a:lnTo>
                    <a:lnTo>
                      <a:pt x="56" y="1"/>
                    </a:lnTo>
                    <a:lnTo>
                      <a:pt x="53" y="3"/>
                    </a:lnTo>
                    <a:lnTo>
                      <a:pt x="50" y="4"/>
                    </a:lnTo>
                    <a:lnTo>
                      <a:pt x="46" y="4"/>
                    </a:lnTo>
                    <a:lnTo>
                      <a:pt x="42" y="6"/>
                    </a:lnTo>
                    <a:lnTo>
                      <a:pt x="39" y="9"/>
                    </a:lnTo>
                    <a:lnTo>
                      <a:pt x="35" y="10"/>
                    </a:lnTo>
                    <a:lnTo>
                      <a:pt x="30" y="12"/>
                    </a:lnTo>
                    <a:lnTo>
                      <a:pt x="26" y="13"/>
                    </a:lnTo>
                    <a:lnTo>
                      <a:pt x="22" y="13"/>
                    </a:lnTo>
                    <a:lnTo>
                      <a:pt x="17" y="14"/>
                    </a:lnTo>
                    <a:lnTo>
                      <a:pt x="13" y="16"/>
                    </a:lnTo>
                    <a:lnTo>
                      <a:pt x="10" y="17"/>
                    </a:lnTo>
                    <a:lnTo>
                      <a:pt x="4" y="17"/>
                    </a:lnTo>
                    <a:lnTo>
                      <a:pt x="1" y="20"/>
                    </a:lnTo>
                    <a:lnTo>
                      <a:pt x="0" y="22"/>
                    </a:lnTo>
                    <a:lnTo>
                      <a:pt x="1" y="23"/>
                    </a:lnTo>
                    <a:lnTo>
                      <a:pt x="6" y="25"/>
                    </a:lnTo>
                    <a:lnTo>
                      <a:pt x="10" y="26"/>
                    </a:lnTo>
                    <a:lnTo>
                      <a:pt x="16" y="26"/>
                    </a:lnTo>
                    <a:lnTo>
                      <a:pt x="22" y="23"/>
                    </a:lnTo>
                    <a:lnTo>
                      <a:pt x="25" y="22"/>
                    </a:lnTo>
                    <a:lnTo>
                      <a:pt x="29" y="20"/>
                    </a:lnTo>
                    <a:lnTo>
                      <a:pt x="32" y="19"/>
                    </a:lnTo>
                    <a:lnTo>
                      <a:pt x="35" y="17"/>
                    </a:lnTo>
                    <a:lnTo>
                      <a:pt x="37" y="17"/>
                    </a:lnTo>
                    <a:lnTo>
                      <a:pt x="40" y="14"/>
                    </a:lnTo>
                    <a:lnTo>
                      <a:pt x="45" y="13"/>
                    </a:lnTo>
                    <a:lnTo>
                      <a:pt x="48" y="12"/>
                    </a:lnTo>
                    <a:lnTo>
                      <a:pt x="50" y="10"/>
                    </a:lnTo>
                    <a:lnTo>
                      <a:pt x="53" y="9"/>
                    </a:lnTo>
                    <a:lnTo>
                      <a:pt x="55" y="7"/>
                    </a:lnTo>
                    <a:lnTo>
                      <a:pt x="58" y="6"/>
                    </a:lnTo>
                    <a:lnTo>
                      <a:pt x="59" y="4"/>
                    </a:lnTo>
                    <a:lnTo>
                      <a:pt x="61" y="1"/>
                    </a:lnTo>
                    <a:lnTo>
                      <a:pt x="62" y="1"/>
                    </a:lnTo>
                    <a:lnTo>
                      <a:pt x="62" y="0"/>
                    </a:lnTo>
                  </a:path>
                </a:pathLst>
              </a:custGeom>
              <a:solidFill>
                <a:srgbClr val="C0C0C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5" name="Freeform 207"/>
              <p:cNvSpPr>
                <a:spLocks/>
              </p:cNvSpPr>
              <p:nvPr/>
            </p:nvSpPr>
            <p:spPr bwMode="auto">
              <a:xfrm>
                <a:off x="4463" y="2953"/>
                <a:ext cx="1199" cy="315"/>
              </a:xfrm>
              <a:custGeom>
                <a:avLst/>
                <a:gdLst>
                  <a:gd name="T0" fmla="*/ 1166 w 1199"/>
                  <a:gd name="T1" fmla="*/ 92 h 315"/>
                  <a:gd name="T2" fmla="*/ 1191 w 1199"/>
                  <a:gd name="T3" fmla="*/ 105 h 315"/>
                  <a:gd name="T4" fmla="*/ 1189 w 1199"/>
                  <a:gd name="T5" fmla="*/ 116 h 315"/>
                  <a:gd name="T6" fmla="*/ 1170 w 1199"/>
                  <a:gd name="T7" fmla="*/ 128 h 315"/>
                  <a:gd name="T8" fmla="*/ 1141 w 1199"/>
                  <a:gd name="T9" fmla="*/ 153 h 315"/>
                  <a:gd name="T10" fmla="*/ 1144 w 1199"/>
                  <a:gd name="T11" fmla="*/ 156 h 315"/>
                  <a:gd name="T12" fmla="*/ 1175 w 1199"/>
                  <a:gd name="T13" fmla="*/ 145 h 315"/>
                  <a:gd name="T14" fmla="*/ 1195 w 1199"/>
                  <a:gd name="T15" fmla="*/ 131 h 315"/>
                  <a:gd name="T16" fmla="*/ 1195 w 1199"/>
                  <a:gd name="T17" fmla="*/ 144 h 315"/>
                  <a:gd name="T18" fmla="*/ 1163 w 1199"/>
                  <a:gd name="T19" fmla="*/ 173 h 315"/>
                  <a:gd name="T20" fmla="*/ 1095 w 1199"/>
                  <a:gd name="T21" fmla="*/ 205 h 315"/>
                  <a:gd name="T22" fmla="*/ 1041 w 1199"/>
                  <a:gd name="T23" fmla="*/ 233 h 315"/>
                  <a:gd name="T24" fmla="*/ 1005 w 1199"/>
                  <a:gd name="T25" fmla="*/ 244 h 315"/>
                  <a:gd name="T26" fmla="*/ 983 w 1199"/>
                  <a:gd name="T27" fmla="*/ 251 h 315"/>
                  <a:gd name="T28" fmla="*/ 946 w 1199"/>
                  <a:gd name="T29" fmla="*/ 267 h 315"/>
                  <a:gd name="T30" fmla="*/ 905 w 1199"/>
                  <a:gd name="T31" fmla="*/ 283 h 315"/>
                  <a:gd name="T32" fmla="*/ 873 w 1199"/>
                  <a:gd name="T33" fmla="*/ 294 h 315"/>
                  <a:gd name="T34" fmla="*/ 850 w 1199"/>
                  <a:gd name="T35" fmla="*/ 299 h 315"/>
                  <a:gd name="T36" fmla="*/ 795 w 1199"/>
                  <a:gd name="T37" fmla="*/ 310 h 315"/>
                  <a:gd name="T38" fmla="*/ 706 w 1199"/>
                  <a:gd name="T39" fmla="*/ 314 h 315"/>
                  <a:gd name="T40" fmla="*/ 580 w 1199"/>
                  <a:gd name="T41" fmla="*/ 302 h 315"/>
                  <a:gd name="T42" fmla="*/ 442 w 1199"/>
                  <a:gd name="T43" fmla="*/ 272 h 315"/>
                  <a:gd name="T44" fmla="*/ 424 w 1199"/>
                  <a:gd name="T45" fmla="*/ 267 h 315"/>
                  <a:gd name="T46" fmla="*/ 381 w 1199"/>
                  <a:gd name="T47" fmla="*/ 259 h 315"/>
                  <a:gd name="T48" fmla="*/ 326 w 1199"/>
                  <a:gd name="T49" fmla="*/ 244 h 315"/>
                  <a:gd name="T50" fmla="*/ 265 w 1199"/>
                  <a:gd name="T51" fmla="*/ 221 h 315"/>
                  <a:gd name="T52" fmla="*/ 238 w 1199"/>
                  <a:gd name="T53" fmla="*/ 208 h 315"/>
                  <a:gd name="T54" fmla="*/ 207 w 1199"/>
                  <a:gd name="T55" fmla="*/ 196 h 315"/>
                  <a:gd name="T56" fmla="*/ 157 w 1199"/>
                  <a:gd name="T57" fmla="*/ 185 h 315"/>
                  <a:gd name="T58" fmla="*/ 86 w 1199"/>
                  <a:gd name="T59" fmla="*/ 180 h 315"/>
                  <a:gd name="T60" fmla="*/ 17 w 1199"/>
                  <a:gd name="T61" fmla="*/ 180 h 315"/>
                  <a:gd name="T62" fmla="*/ 1 w 1199"/>
                  <a:gd name="T63" fmla="*/ 142 h 315"/>
                  <a:gd name="T64" fmla="*/ 1 w 1199"/>
                  <a:gd name="T65" fmla="*/ 112 h 315"/>
                  <a:gd name="T66" fmla="*/ 33 w 1199"/>
                  <a:gd name="T67" fmla="*/ 83 h 315"/>
                  <a:gd name="T68" fmla="*/ 49 w 1199"/>
                  <a:gd name="T69" fmla="*/ 84 h 315"/>
                  <a:gd name="T70" fmla="*/ 67 w 1199"/>
                  <a:gd name="T71" fmla="*/ 87 h 315"/>
                  <a:gd name="T72" fmla="*/ 83 w 1199"/>
                  <a:gd name="T73" fmla="*/ 90 h 315"/>
                  <a:gd name="T74" fmla="*/ 116 w 1199"/>
                  <a:gd name="T75" fmla="*/ 93 h 315"/>
                  <a:gd name="T76" fmla="*/ 161 w 1199"/>
                  <a:gd name="T77" fmla="*/ 92 h 315"/>
                  <a:gd name="T78" fmla="*/ 212 w 1199"/>
                  <a:gd name="T79" fmla="*/ 83 h 315"/>
                  <a:gd name="T80" fmla="*/ 242 w 1199"/>
                  <a:gd name="T81" fmla="*/ 76 h 315"/>
                  <a:gd name="T82" fmla="*/ 290 w 1199"/>
                  <a:gd name="T83" fmla="*/ 63 h 315"/>
                  <a:gd name="T84" fmla="*/ 358 w 1199"/>
                  <a:gd name="T85" fmla="*/ 47 h 315"/>
                  <a:gd name="T86" fmla="*/ 434 w 1199"/>
                  <a:gd name="T87" fmla="*/ 35 h 315"/>
                  <a:gd name="T88" fmla="*/ 484 w 1199"/>
                  <a:gd name="T89" fmla="*/ 32 h 315"/>
                  <a:gd name="T90" fmla="*/ 516 w 1199"/>
                  <a:gd name="T91" fmla="*/ 25 h 315"/>
                  <a:gd name="T92" fmla="*/ 550 w 1199"/>
                  <a:gd name="T93" fmla="*/ 22 h 315"/>
                  <a:gd name="T94" fmla="*/ 580 w 1199"/>
                  <a:gd name="T95" fmla="*/ 16 h 315"/>
                  <a:gd name="T96" fmla="*/ 643 w 1199"/>
                  <a:gd name="T97" fmla="*/ 6 h 315"/>
                  <a:gd name="T98" fmla="*/ 728 w 1199"/>
                  <a:gd name="T99" fmla="*/ 0 h 315"/>
                  <a:gd name="T100" fmla="*/ 834 w 1199"/>
                  <a:gd name="T101" fmla="*/ 9 h 315"/>
                  <a:gd name="T102" fmla="*/ 904 w 1199"/>
                  <a:gd name="T103" fmla="*/ 25 h 315"/>
                  <a:gd name="T104" fmla="*/ 934 w 1199"/>
                  <a:gd name="T105" fmla="*/ 33 h 315"/>
                  <a:gd name="T106" fmla="*/ 980 w 1199"/>
                  <a:gd name="T107" fmla="*/ 45 h 315"/>
                  <a:gd name="T108" fmla="*/ 1027 w 1199"/>
                  <a:gd name="T109" fmla="*/ 55 h 315"/>
                  <a:gd name="T110" fmla="*/ 1059 w 1199"/>
                  <a:gd name="T111" fmla="*/ 60 h 315"/>
                  <a:gd name="T112" fmla="*/ 1092 w 1199"/>
                  <a:gd name="T113" fmla="*/ 67 h 315"/>
                  <a:gd name="T114" fmla="*/ 1146 w 1199"/>
                  <a:gd name="T115" fmla="*/ 83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9" h="315">
                    <a:moveTo>
                      <a:pt x="1153" y="86"/>
                    </a:moveTo>
                    <a:lnTo>
                      <a:pt x="1153" y="86"/>
                    </a:lnTo>
                    <a:lnTo>
                      <a:pt x="1154" y="87"/>
                    </a:lnTo>
                    <a:lnTo>
                      <a:pt x="1157" y="87"/>
                    </a:lnTo>
                    <a:lnTo>
                      <a:pt x="1160" y="89"/>
                    </a:lnTo>
                    <a:lnTo>
                      <a:pt x="1162" y="90"/>
                    </a:lnTo>
                    <a:lnTo>
                      <a:pt x="1166" y="92"/>
                    </a:lnTo>
                    <a:lnTo>
                      <a:pt x="1169" y="93"/>
                    </a:lnTo>
                    <a:lnTo>
                      <a:pt x="1175" y="94"/>
                    </a:lnTo>
                    <a:lnTo>
                      <a:pt x="1178" y="97"/>
                    </a:lnTo>
                    <a:lnTo>
                      <a:pt x="1182" y="99"/>
                    </a:lnTo>
                    <a:lnTo>
                      <a:pt x="1185" y="100"/>
                    </a:lnTo>
                    <a:lnTo>
                      <a:pt x="1188" y="103"/>
                    </a:lnTo>
                    <a:lnTo>
                      <a:pt x="1191" y="105"/>
                    </a:lnTo>
                    <a:lnTo>
                      <a:pt x="1194" y="108"/>
                    </a:lnTo>
                    <a:lnTo>
                      <a:pt x="1194" y="110"/>
                    </a:lnTo>
                    <a:lnTo>
                      <a:pt x="1194" y="112"/>
                    </a:lnTo>
                    <a:lnTo>
                      <a:pt x="1194" y="113"/>
                    </a:lnTo>
                    <a:lnTo>
                      <a:pt x="1192" y="115"/>
                    </a:lnTo>
                    <a:lnTo>
                      <a:pt x="1191" y="115"/>
                    </a:lnTo>
                    <a:lnTo>
                      <a:pt x="1189" y="116"/>
                    </a:lnTo>
                    <a:lnTo>
                      <a:pt x="1186" y="116"/>
                    </a:lnTo>
                    <a:lnTo>
                      <a:pt x="1185" y="118"/>
                    </a:lnTo>
                    <a:lnTo>
                      <a:pt x="1182" y="118"/>
                    </a:lnTo>
                    <a:lnTo>
                      <a:pt x="1181" y="121"/>
                    </a:lnTo>
                    <a:lnTo>
                      <a:pt x="1178" y="122"/>
                    </a:lnTo>
                    <a:lnTo>
                      <a:pt x="1175" y="125"/>
                    </a:lnTo>
                    <a:lnTo>
                      <a:pt x="1170" y="128"/>
                    </a:lnTo>
                    <a:lnTo>
                      <a:pt x="1166" y="131"/>
                    </a:lnTo>
                    <a:lnTo>
                      <a:pt x="1162" y="135"/>
                    </a:lnTo>
                    <a:lnTo>
                      <a:pt x="1157" y="138"/>
                    </a:lnTo>
                    <a:lnTo>
                      <a:pt x="1153" y="142"/>
                    </a:lnTo>
                    <a:lnTo>
                      <a:pt x="1149" y="145"/>
                    </a:lnTo>
                    <a:lnTo>
                      <a:pt x="1144" y="150"/>
                    </a:lnTo>
                    <a:lnTo>
                      <a:pt x="1141" y="153"/>
                    </a:lnTo>
                    <a:lnTo>
                      <a:pt x="1139" y="154"/>
                    </a:lnTo>
                    <a:lnTo>
                      <a:pt x="1136" y="156"/>
                    </a:lnTo>
                    <a:lnTo>
                      <a:pt x="1134" y="157"/>
                    </a:lnTo>
                    <a:lnTo>
                      <a:pt x="1136" y="157"/>
                    </a:lnTo>
                    <a:lnTo>
                      <a:pt x="1137" y="157"/>
                    </a:lnTo>
                    <a:lnTo>
                      <a:pt x="1141" y="157"/>
                    </a:lnTo>
                    <a:lnTo>
                      <a:pt x="1144" y="156"/>
                    </a:lnTo>
                    <a:lnTo>
                      <a:pt x="1146" y="154"/>
                    </a:lnTo>
                    <a:lnTo>
                      <a:pt x="1150" y="154"/>
                    </a:lnTo>
                    <a:lnTo>
                      <a:pt x="1154" y="153"/>
                    </a:lnTo>
                    <a:lnTo>
                      <a:pt x="1160" y="151"/>
                    </a:lnTo>
                    <a:lnTo>
                      <a:pt x="1165" y="150"/>
                    </a:lnTo>
                    <a:lnTo>
                      <a:pt x="1169" y="147"/>
                    </a:lnTo>
                    <a:lnTo>
                      <a:pt x="1175" y="145"/>
                    </a:lnTo>
                    <a:lnTo>
                      <a:pt x="1179" y="142"/>
                    </a:lnTo>
                    <a:lnTo>
                      <a:pt x="1183" y="138"/>
                    </a:lnTo>
                    <a:lnTo>
                      <a:pt x="1188" y="135"/>
                    </a:lnTo>
                    <a:lnTo>
                      <a:pt x="1191" y="131"/>
                    </a:lnTo>
                    <a:lnTo>
                      <a:pt x="1192" y="131"/>
                    </a:lnTo>
                    <a:lnTo>
                      <a:pt x="1194" y="131"/>
                    </a:lnTo>
                    <a:lnTo>
                      <a:pt x="1195" y="131"/>
                    </a:lnTo>
                    <a:lnTo>
                      <a:pt x="1197" y="131"/>
                    </a:lnTo>
                    <a:lnTo>
                      <a:pt x="1198" y="131"/>
                    </a:lnTo>
                    <a:lnTo>
                      <a:pt x="1198" y="134"/>
                    </a:lnTo>
                    <a:lnTo>
                      <a:pt x="1197" y="137"/>
                    </a:lnTo>
                    <a:lnTo>
                      <a:pt x="1197" y="138"/>
                    </a:lnTo>
                    <a:lnTo>
                      <a:pt x="1197" y="141"/>
                    </a:lnTo>
                    <a:lnTo>
                      <a:pt x="1195" y="144"/>
                    </a:lnTo>
                    <a:lnTo>
                      <a:pt x="1195" y="147"/>
                    </a:lnTo>
                    <a:lnTo>
                      <a:pt x="1194" y="151"/>
                    </a:lnTo>
                    <a:lnTo>
                      <a:pt x="1191" y="154"/>
                    </a:lnTo>
                    <a:lnTo>
                      <a:pt x="1185" y="157"/>
                    </a:lnTo>
                    <a:lnTo>
                      <a:pt x="1179" y="163"/>
                    </a:lnTo>
                    <a:lnTo>
                      <a:pt x="1173" y="169"/>
                    </a:lnTo>
                    <a:lnTo>
                      <a:pt x="1163" y="173"/>
                    </a:lnTo>
                    <a:lnTo>
                      <a:pt x="1153" y="179"/>
                    </a:lnTo>
                    <a:lnTo>
                      <a:pt x="1141" y="186"/>
                    </a:lnTo>
                    <a:lnTo>
                      <a:pt x="1125" y="192"/>
                    </a:lnTo>
                    <a:lnTo>
                      <a:pt x="1108" y="199"/>
                    </a:lnTo>
                    <a:lnTo>
                      <a:pt x="1105" y="201"/>
                    </a:lnTo>
                    <a:lnTo>
                      <a:pt x="1101" y="204"/>
                    </a:lnTo>
                    <a:lnTo>
                      <a:pt x="1095" y="205"/>
                    </a:lnTo>
                    <a:lnTo>
                      <a:pt x="1091" y="208"/>
                    </a:lnTo>
                    <a:lnTo>
                      <a:pt x="1083" y="212"/>
                    </a:lnTo>
                    <a:lnTo>
                      <a:pt x="1076" y="217"/>
                    </a:lnTo>
                    <a:lnTo>
                      <a:pt x="1067" y="221"/>
                    </a:lnTo>
                    <a:lnTo>
                      <a:pt x="1059" y="225"/>
                    </a:lnTo>
                    <a:lnTo>
                      <a:pt x="1050" y="228"/>
                    </a:lnTo>
                    <a:lnTo>
                      <a:pt x="1041" y="233"/>
                    </a:lnTo>
                    <a:lnTo>
                      <a:pt x="1034" y="236"/>
                    </a:lnTo>
                    <a:lnTo>
                      <a:pt x="1027" y="238"/>
                    </a:lnTo>
                    <a:lnTo>
                      <a:pt x="1020" y="241"/>
                    </a:lnTo>
                    <a:lnTo>
                      <a:pt x="1012" y="241"/>
                    </a:lnTo>
                    <a:lnTo>
                      <a:pt x="1008" y="243"/>
                    </a:lnTo>
                    <a:lnTo>
                      <a:pt x="1007" y="243"/>
                    </a:lnTo>
                    <a:lnTo>
                      <a:pt x="1005" y="244"/>
                    </a:lnTo>
                    <a:lnTo>
                      <a:pt x="1004" y="244"/>
                    </a:lnTo>
                    <a:lnTo>
                      <a:pt x="1002" y="246"/>
                    </a:lnTo>
                    <a:lnTo>
                      <a:pt x="999" y="247"/>
                    </a:lnTo>
                    <a:lnTo>
                      <a:pt x="996" y="247"/>
                    </a:lnTo>
                    <a:lnTo>
                      <a:pt x="992" y="249"/>
                    </a:lnTo>
                    <a:lnTo>
                      <a:pt x="988" y="250"/>
                    </a:lnTo>
                    <a:lnTo>
                      <a:pt x="983" y="251"/>
                    </a:lnTo>
                    <a:lnTo>
                      <a:pt x="979" y="254"/>
                    </a:lnTo>
                    <a:lnTo>
                      <a:pt x="975" y="257"/>
                    </a:lnTo>
                    <a:lnTo>
                      <a:pt x="969" y="257"/>
                    </a:lnTo>
                    <a:lnTo>
                      <a:pt x="963" y="260"/>
                    </a:lnTo>
                    <a:lnTo>
                      <a:pt x="959" y="265"/>
                    </a:lnTo>
                    <a:lnTo>
                      <a:pt x="951" y="266"/>
                    </a:lnTo>
                    <a:lnTo>
                      <a:pt x="946" y="267"/>
                    </a:lnTo>
                    <a:lnTo>
                      <a:pt x="940" y="270"/>
                    </a:lnTo>
                    <a:lnTo>
                      <a:pt x="934" y="273"/>
                    </a:lnTo>
                    <a:lnTo>
                      <a:pt x="928" y="275"/>
                    </a:lnTo>
                    <a:lnTo>
                      <a:pt x="922" y="278"/>
                    </a:lnTo>
                    <a:lnTo>
                      <a:pt x="917" y="281"/>
                    </a:lnTo>
                    <a:lnTo>
                      <a:pt x="911" y="282"/>
                    </a:lnTo>
                    <a:lnTo>
                      <a:pt x="905" y="283"/>
                    </a:lnTo>
                    <a:lnTo>
                      <a:pt x="899" y="285"/>
                    </a:lnTo>
                    <a:lnTo>
                      <a:pt x="895" y="288"/>
                    </a:lnTo>
                    <a:lnTo>
                      <a:pt x="889" y="289"/>
                    </a:lnTo>
                    <a:lnTo>
                      <a:pt x="885" y="291"/>
                    </a:lnTo>
                    <a:lnTo>
                      <a:pt x="880" y="292"/>
                    </a:lnTo>
                    <a:lnTo>
                      <a:pt x="876" y="294"/>
                    </a:lnTo>
                    <a:lnTo>
                      <a:pt x="873" y="294"/>
                    </a:lnTo>
                    <a:lnTo>
                      <a:pt x="870" y="297"/>
                    </a:lnTo>
                    <a:lnTo>
                      <a:pt x="869" y="297"/>
                    </a:lnTo>
                    <a:lnTo>
                      <a:pt x="866" y="297"/>
                    </a:lnTo>
                    <a:lnTo>
                      <a:pt x="862" y="298"/>
                    </a:lnTo>
                    <a:lnTo>
                      <a:pt x="859" y="298"/>
                    </a:lnTo>
                    <a:lnTo>
                      <a:pt x="854" y="299"/>
                    </a:lnTo>
                    <a:lnTo>
                      <a:pt x="850" y="299"/>
                    </a:lnTo>
                    <a:lnTo>
                      <a:pt x="844" y="302"/>
                    </a:lnTo>
                    <a:lnTo>
                      <a:pt x="837" y="304"/>
                    </a:lnTo>
                    <a:lnTo>
                      <a:pt x="830" y="305"/>
                    </a:lnTo>
                    <a:lnTo>
                      <a:pt x="822" y="305"/>
                    </a:lnTo>
                    <a:lnTo>
                      <a:pt x="814" y="307"/>
                    </a:lnTo>
                    <a:lnTo>
                      <a:pt x="805" y="308"/>
                    </a:lnTo>
                    <a:lnTo>
                      <a:pt x="795" y="310"/>
                    </a:lnTo>
                    <a:lnTo>
                      <a:pt x="785" y="311"/>
                    </a:lnTo>
                    <a:lnTo>
                      <a:pt x="772" y="313"/>
                    </a:lnTo>
                    <a:lnTo>
                      <a:pt x="760" y="314"/>
                    </a:lnTo>
                    <a:lnTo>
                      <a:pt x="747" y="314"/>
                    </a:lnTo>
                    <a:lnTo>
                      <a:pt x="735" y="314"/>
                    </a:lnTo>
                    <a:lnTo>
                      <a:pt x="721" y="314"/>
                    </a:lnTo>
                    <a:lnTo>
                      <a:pt x="706" y="314"/>
                    </a:lnTo>
                    <a:lnTo>
                      <a:pt x="689" y="314"/>
                    </a:lnTo>
                    <a:lnTo>
                      <a:pt x="673" y="314"/>
                    </a:lnTo>
                    <a:lnTo>
                      <a:pt x="656" y="311"/>
                    </a:lnTo>
                    <a:lnTo>
                      <a:pt x="638" y="310"/>
                    </a:lnTo>
                    <a:lnTo>
                      <a:pt x="621" y="308"/>
                    </a:lnTo>
                    <a:lnTo>
                      <a:pt x="600" y="305"/>
                    </a:lnTo>
                    <a:lnTo>
                      <a:pt x="580" y="302"/>
                    </a:lnTo>
                    <a:lnTo>
                      <a:pt x="560" y="299"/>
                    </a:lnTo>
                    <a:lnTo>
                      <a:pt x="538" y="294"/>
                    </a:lnTo>
                    <a:lnTo>
                      <a:pt x="516" y="289"/>
                    </a:lnTo>
                    <a:lnTo>
                      <a:pt x="492" y="285"/>
                    </a:lnTo>
                    <a:lnTo>
                      <a:pt x="468" y="278"/>
                    </a:lnTo>
                    <a:lnTo>
                      <a:pt x="444" y="272"/>
                    </a:lnTo>
                    <a:lnTo>
                      <a:pt x="442" y="272"/>
                    </a:lnTo>
                    <a:lnTo>
                      <a:pt x="441" y="272"/>
                    </a:lnTo>
                    <a:lnTo>
                      <a:pt x="439" y="272"/>
                    </a:lnTo>
                    <a:lnTo>
                      <a:pt x="437" y="272"/>
                    </a:lnTo>
                    <a:lnTo>
                      <a:pt x="434" y="269"/>
                    </a:lnTo>
                    <a:lnTo>
                      <a:pt x="431" y="269"/>
                    </a:lnTo>
                    <a:lnTo>
                      <a:pt x="426" y="269"/>
                    </a:lnTo>
                    <a:lnTo>
                      <a:pt x="424" y="267"/>
                    </a:lnTo>
                    <a:lnTo>
                      <a:pt x="418" y="266"/>
                    </a:lnTo>
                    <a:lnTo>
                      <a:pt x="412" y="266"/>
                    </a:lnTo>
                    <a:lnTo>
                      <a:pt x="408" y="266"/>
                    </a:lnTo>
                    <a:lnTo>
                      <a:pt x="400" y="265"/>
                    </a:lnTo>
                    <a:lnTo>
                      <a:pt x="396" y="263"/>
                    </a:lnTo>
                    <a:lnTo>
                      <a:pt x="389" y="260"/>
                    </a:lnTo>
                    <a:lnTo>
                      <a:pt x="381" y="259"/>
                    </a:lnTo>
                    <a:lnTo>
                      <a:pt x="374" y="257"/>
                    </a:lnTo>
                    <a:lnTo>
                      <a:pt x="367" y="256"/>
                    </a:lnTo>
                    <a:lnTo>
                      <a:pt x="360" y="254"/>
                    </a:lnTo>
                    <a:lnTo>
                      <a:pt x="351" y="251"/>
                    </a:lnTo>
                    <a:lnTo>
                      <a:pt x="345" y="249"/>
                    </a:lnTo>
                    <a:lnTo>
                      <a:pt x="336" y="247"/>
                    </a:lnTo>
                    <a:lnTo>
                      <a:pt x="326" y="244"/>
                    </a:lnTo>
                    <a:lnTo>
                      <a:pt x="319" y="241"/>
                    </a:lnTo>
                    <a:lnTo>
                      <a:pt x="310" y="238"/>
                    </a:lnTo>
                    <a:lnTo>
                      <a:pt x="302" y="236"/>
                    </a:lnTo>
                    <a:lnTo>
                      <a:pt x="293" y="233"/>
                    </a:lnTo>
                    <a:lnTo>
                      <a:pt x="283" y="228"/>
                    </a:lnTo>
                    <a:lnTo>
                      <a:pt x="274" y="225"/>
                    </a:lnTo>
                    <a:lnTo>
                      <a:pt x="265" y="221"/>
                    </a:lnTo>
                    <a:lnTo>
                      <a:pt x="257" y="217"/>
                    </a:lnTo>
                    <a:lnTo>
                      <a:pt x="248" y="214"/>
                    </a:lnTo>
                    <a:lnTo>
                      <a:pt x="247" y="212"/>
                    </a:lnTo>
                    <a:lnTo>
                      <a:pt x="245" y="212"/>
                    </a:lnTo>
                    <a:lnTo>
                      <a:pt x="244" y="211"/>
                    </a:lnTo>
                    <a:lnTo>
                      <a:pt x="241" y="211"/>
                    </a:lnTo>
                    <a:lnTo>
                      <a:pt x="238" y="208"/>
                    </a:lnTo>
                    <a:lnTo>
                      <a:pt x="236" y="208"/>
                    </a:lnTo>
                    <a:lnTo>
                      <a:pt x="232" y="206"/>
                    </a:lnTo>
                    <a:lnTo>
                      <a:pt x="229" y="204"/>
                    </a:lnTo>
                    <a:lnTo>
                      <a:pt x="223" y="202"/>
                    </a:lnTo>
                    <a:lnTo>
                      <a:pt x="219" y="199"/>
                    </a:lnTo>
                    <a:lnTo>
                      <a:pt x="213" y="198"/>
                    </a:lnTo>
                    <a:lnTo>
                      <a:pt x="207" y="196"/>
                    </a:lnTo>
                    <a:lnTo>
                      <a:pt x="203" y="195"/>
                    </a:lnTo>
                    <a:lnTo>
                      <a:pt x="196" y="193"/>
                    </a:lnTo>
                    <a:lnTo>
                      <a:pt x="189" y="190"/>
                    </a:lnTo>
                    <a:lnTo>
                      <a:pt x="181" y="189"/>
                    </a:lnTo>
                    <a:lnTo>
                      <a:pt x="173" y="188"/>
                    </a:lnTo>
                    <a:lnTo>
                      <a:pt x="164" y="186"/>
                    </a:lnTo>
                    <a:lnTo>
                      <a:pt x="157" y="185"/>
                    </a:lnTo>
                    <a:lnTo>
                      <a:pt x="148" y="183"/>
                    </a:lnTo>
                    <a:lnTo>
                      <a:pt x="138" y="182"/>
                    </a:lnTo>
                    <a:lnTo>
                      <a:pt x="129" y="182"/>
                    </a:lnTo>
                    <a:lnTo>
                      <a:pt x="119" y="180"/>
                    </a:lnTo>
                    <a:lnTo>
                      <a:pt x="107" y="180"/>
                    </a:lnTo>
                    <a:lnTo>
                      <a:pt x="97" y="180"/>
                    </a:lnTo>
                    <a:lnTo>
                      <a:pt x="86" y="180"/>
                    </a:lnTo>
                    <a:lnTo>
                      <a:pt x="74" y="182"/>
                    </a:lnTo>
                    <a:lnTo>
                      <a:pt x="62" y="182"/>
                    </a:lnTo>
                    <a:lnTo>
                      <a:pt x="51" y="185"/>
                    </a:lnTo>
                    <a:lnTo>
                      <a:pt x="38" y="186"/>
                    </a:lnTo>
                    <a:lnTo>
                      <a:pt x="25" y="188"/>
                    </a:lnTo>
                    <a:lnTo>
                      <a:pt x="22" y="185"/>
                    </a:lnTo>
                    <a:lnTo>
                      <a:pt x="17" y="180"/>
                    </a:lnTo>
                    <a:lnTo>
                      <a:pt x="13" y="174"/>
                    </a:lnTo>
                    <a:lnTo>
                      <a:pt x="9" y="169"/>
                    </a:lnTo>
                    <a:lnTo>
                      <a:pt x="4" y="161"/>
                    </a:lnTo>
                    <a:lnTo>
                      <a:pt x="3" y="154"/>
                    </a:lnTo>
                    <a:lnTo>
                      <a:pt x="3" y="144"/>
                    </a:lnTo>
                    <a:lnTo>
                      <a:pt x="1" y="144"/>
                    </a:lnTo>
                    <a:lnTo>
                      <a:pt x="1" y="142"/>
                    </a:lnTo>
                    <a:lnTo>
                      <a:pt x="1" y="138"/>
                    </a:lnTo>
                    <a:lnTo>
                      <a:pt x="0" y="135"/>
                    </a:lnTo>
                    <a:lnTo>
                      <a:pt x="0" y="132"/>
                    </a:lnTo>
                    <a:lnTo>
                      <a:pt x="0" y="128"/>
                    </a:lnTo>
                    <a:lnTo>
                      <a:pt x="0" y="122"/>
                    </a:lnTo>
                    <a:lnTo>
                      <a:pt x="0" y="118"/>
                    </a:lnTo>
                    <a:lnTo>
                      <a:pt x="1" y="112"/>
                    </a:lnTo>
                    <a:lnTo>
                      <a:pt x="3" y="108"/>
                    </a:lnTo>
                    <a:lnTo>
                      <a:pt x="6" y="102"/>
                    </a:lnTo>
                    <a:lnTo>
                      <a:pt x="9" y="97"/>
                    </a:lnTo>
                    <a:lnTo>
                      <a:pt x="13" y="93"/>
                    </a:lnTo>
                    <a:lnTo>
                      <a:pt x="17" y="89"/>
                    </a:lnTo>
                    <a:lnTo>
                      <a:pt x="25" y="86"/>
                    </a:lnTo>
                    <a:lnTo>
                      <a:pt x="33" y="83"/>
                    </a:lnTo>
                    <a:lnTo>
                      <a:pt x="35" y="83"/>
                    </a:lnTo>
                    <a:lnTo>
                      <a:pt x="36" y="83"/>
                    </a:lnTo>
                    <a:lnTo>
                      <a:pt x="39" y="83"/>
                    </a:lnTo>
                    <a:lnTo>
                      <a:pt x="41" y="83"/>
                    </a:lnTo>
                    <a:lnTo>
                      <a:pt x="44" y="83"/>
                    </a:lnTo>
                    <a:lnTo>
                      <a:pt x="46" y="84"/>
                    </a:lnTo>
                    <a:lnTo>
                      <a:pt x="49" y="84"/>
                    </a:lnTo>
                    <a:lnTo>
                      <a:pt x="52" y="84"/>
                    </a:lnTo>
                    <a:lnTo>
                      <a:pt x="55" y="84"/>
                    </a:lnTo>
                    <a:lnTo>
                      <a:pt x="58" y="86"/>
                    </a:lnTo>
                    <a:lnTo>
                      <a:pt x="59" y="86"/>
                    </a:lnTo>
                    <a:lnTo>
                      <a:pt x="62" y="86"/>
                    </a:lnTo>
                    <a:lnTo>
                      <a:pt x="65" y="86"/>
                    </a:lnTo>
                    <a:lnTo>
                      <a:pt x="67" y="87"/>
                    </a:lnTo>
                    <a:lnTo>
                      <a:pt x="68" y="87"/>
                    </a:lnTo>
                    <a:lnTo>
                      <a:pt x="70" y="89"/>
                    </a:lnTo>
                    <a:lnTo>
                      <a:pt x="73" y="89"/>
                    </a:lnTo>
                    <a:lnTo>
                      <a:pt x="74" y="89"/>
                    </a:lnTo>
                    <a:lnTo>
                      <a:pt x="77" y="90"/>
                    </a:lnTo>
                    <a:lnTo>
                      <a:pt x="80" y="90"/>
                    </a:lnTo>
                    <a:lnTo>
                      <a:pt x="83" y="90"/>
                    </a:lnTo>
                    <a:lnTo>
                      <a:pt x="87" y="90"/>
                    </a:lnTo>
                    <a:lnTo>
                      <a:pt x="91" y="90"/>
                    </a:lnTo>
                    <a:lnTo>
                      <a:pt x="96" y="92"/>
                    </a:lnTo>
                    <a:lnTo>
                      <a:pt x="100" y="92"/>
                    </a:lnTo>
                    <a:lnTo>
                      <a:pt x="106" y="93"/>
                    </a:lnTo>
                    <a:lnTo>
                      <a:pt x="112" y="93"/>
                    </a:lnTo>
                    <a:lnTo>
                      <a:pt x="116" y="93"/>
                    </a:lnTo>
                    <a:lnTo>
                      <a:pt x="123" y="93"/>
                    </a:lnTo>
                    <a:lnTo>
                      <a:pt x="129" y="93"/>
                    </a:lnTo>
                    <a:lnTo>
                      <a:pt x="133" y="93"/>
                    </a:lnTo>
                    <a:lnTo>
                      <a:pt x="141" y="93"/>
                    </a:lnTo>
                    <a:lnTo>
                      <a:pt x="148" y="93"/>
                    </a:lnTo>
                    <a:lnTo>
                      <a:pt x="155" y="92"/>
                    </a:lnTo>
                    <a:lnTo>
                      <a:pt x="161" y="92"/>
                    </a:lnTo>
                    <a:lnTo>
                      <a:pt x="168" y="90"/>
                    </a:lnTo>
                    <a:lnTo>
                      <a:pt x="175" y="90"/>
                    </a:lnTo>
                    <a:lnTo>
                      <a:pt x="183" y="89"/>
                    </a:lnTo>
                    <a:lnTo>
                      <a:pt x="190" y="87"/>
                    </a:lnTo>
                    <a:lnTo>
                      <a:pt x="196" y="86"/>
                    </a:lnTo>
                    <a:lnTo>
                      <a:pt x="205" y="86"/>
                    </a:lnTo>
                    <a:lnTo>
                      <a:pt x="212" y="83"/>
                    </a:lnTo>
                    <a:lnTo>
                      <a:pt x="219" y="81"/>
                    </a:lnTo>
                    <a:lnTo>
                      <a:pt x="228" y="79"/>
                    </a:lnTo>
                    <a:lnTo>
                      <a:pt x="229" y="79"/>
                    </a:lnTo>
                    <a:lnTo>
                      <a:pt x="231" y="79"/>
                    </a:lnTo>
                    <a:lnTo>
                      <a:pt x="234" y="79"/>
                    </a:lnTo>
                    <a:lnTo>
                      <a:pt x="238" y="77"/>
                    </a:lnTo>
                    <a:lnTo>
                      <a:pt x="242" y="76"/>
                    </a:lnTo>
                    <a:lnTo>
                      <a:pt x="248" y="74"/>
                    </a:lnTo>
                    <a:lnTo>
                      <a:pt x="254" y="71"/>
                    </a:lnTo>
                    <a:lnTo>
                      <a:pt x="260" y="71"/>
                    </a:lnTo>
                    <a:lnTo>
                      <a:pt x="267" y="68"/>
                    </a:lnTo>
                    <a:lnTo>
                      <a:pt x="274" y="67"/>
                    </a:lnTo>
                    <a:lnTo>
                      <a:pt x="281" y="64"/>
                    </a:lnTo>
                    <a:lnTo>
                      <a:pt x="290" y="63"/>
                    </a:lnTo>
                    <a:lnTo>
                      <a:pt x="299" y="60"/>
                    </a:lnTo>
                    <a:lnTo>
                      <a:pt x="307" y="58"/>
                    </a:lnTo>
                    <a:lnTo>
                      <a:pt x="319" y="57"/>
                    </a:lnTo>
                    <a:lnTo>
                      <a:pt x="329" y="54"/>
                    </a:lnTo>
                    <a:lnTo>
                      <a:pt x="339" y="52"/>
                    </a:lnTo>
                    <a:lnTo>
                      <a:pt x="350" y="49"/>
                    </a:lnTo>
                    <a:lnTo>
                      <a:pt x="358" y="47"/>
                    </a:lnTo>
                    <a:lnTo>
                      <a:pt x="370" y="45"/>
                    </a:lnTo>
                    <a:lnTo>
                      <a:pt x="380" y="44"/>
                    </a:lnTo>
                    <a:lnTo>
                      <a:pt x="392" y="41"/>
                    </a:lnTo>
                    <a:lnTo>
                      <a:pt x="402" y="41"/>
                    </a:lnTo>
                    <a:lnTo>
                      <a:pt x="412" y="39"/>
                    </a:lnTo>
                    <a:lnTo>
                      <a:pt x="424" y="38"/>
                    </a:lnTo>
                    <a:lnTo>
                      <a:pt x="434" y="35"/>
                    </a:lnTo>
                    <a:lnTo>
                      <a:pt x="444" y="35"/>
                    </a:lnTo>
                    <a:lnTo>
                      <a:pt x="454" y="33"/>
                    </a:lnTo>
                    <a:lnTo>
                      <a:pt x="464" y="33"/>
                    </a:lnTo>
                    <a:lnTo>
                      <a:pt x="474" y="32"/>
                    </a:lnTo>
                    <a:lnTo>
                      <a:pt x="482" y="32"/>
                    </a:lnTo>
                    <a:lnTo>
                      <a:pt x="483" y="32"/>
                    </a:lnTo>
                    <a:lnTo>
                      <a:pt x="484" y="32"/>
                    </a:lnTo>
                    <a:lnTo>
                      <a:pt x="487" y="32"/>
                    </a:lnTo>
                    <a:lnTo>
                      <a:pt x="492" y="31"/>
                    </a:lnTo>
                    <a:lnTo>
                      <a:pt x="495" y="31"/>
                    </a:lnTo>
                    <a:lnTo>
                      <a:pt x="500" y="29"/>
                    </a:lnTo>
                    <a:lnTo>
                      <a:pt x="505" y="28"/>
                    </a:lnTo>
                    <a:lnTo>
                      <a:pt x="511" y="26"/>
                    </a:lnTo>
                    <a:lnTo>
                      <a:pt x="516" y="25"/>
                    </a:lnTo>
                    <a:lnTo>
                      <a:pt x="521" y="25"/>
                    </a:lnTo>
                    <a:lnTo>
                      <a:pt x="526" y="25"/>
                    </a:lnTo>
                    <a:lnTo>
                      <a:pt x="532" y="23"/>
                    </a:lnTo>
                    <a:lnTo>
                      <a:pt x="538" y="22"/>
                    </a:lnTo>
                    <a:lnTo>
                      <a:pt x="542" y="22"/>
                    </a:lnTo>
                    <a:lnTo>
                      <a:pt x="547" y="22"/>
                    </a:lnTo>
                    <a:lnTo>
                      <a:pt x="550" y="22"/>
                    </a:lnTo>
                    <a:lnTo>
                      <a:pt x="553" y="22"/>
                    </a:lnTo>
                    <a:lnTo>
                      <a:pt x="555" y="22"/>
                    </a:lnTo>
                    <a:lnTo>
                      <a:pt x="558" y="20"/>
                    </a:lnTo>
                    <a:lnTo>
                      <a:pt x="563" y="19"/>
                    </a:lnTo>
                    <a:lnTo>
                      <a:pt x="569" y="17"/>
                    </a:lnTo>
                    <a:lnTo>
                      <a:pt x="573" y="17"/>
                    </a:lnTo>
                    <a:lnTo>
                      <a:pt x="580" y="16"/>
                    </a:lnTo>
                    <a:lnTo>
                      <a:pt x="586" y="15"/>
                    </a:lnTo>
                    <a:lnTo>
                      <a:pt x="595" y="13"/>
                    </a:lnTo>
                    <a:lnTo>
                      <a:pt x="603" y="12"/>
                    </a:lnTo>
                    <a:lnTo>
                      <a:pt x="611" y="10"/>
                    </a:lnTo>
                    <a:lnTo>
                      <a:pt x="621" y="9"/>
                    </a:lnTo>
                    <a:lnTo>
                      <a:pt x="631" y="7"/>
                    </a:lnTo>
                    <a:lnTo>
                      <a:pt x="643" y="6"/>
                    </a:lnTo>
                    <a:lnTo>
                      <a:pt x="653" y="4"/>
                    </a:lnTo>
                    <a:lnTo>
                      <a:pt x="664" y="4"/>
                    </a:lnTo>
                    <a:lnTo>
                      <a:pt x="676" y="3"/>
                    </a:lnTo>
                    <a:lnTo>
                      <a:pt x="689" y="3"/>
                    </a:lnTo>
                    <a:lnTo>
                      <a:pt x="702" y="1"/>
                    </a:lnTo>
                    <a:lnTo>
                      <a:pt x="715" y="0"/>
                    </a:lnTo>
                    <a:lnTo>
                      <a:pt x="728" y="0"/>
                    </a:lnTo>
                    <a:lnTo>
                      <a:pt x="743" y="1"/>
                    </a:lnTo>
                    <a:lnTo>
                      <a:pt x="757" y="1"/>
                    </a:lnTo>
                    <a:lnTo>
                      <a:pt x="772" y="3"/>
                    </a:lnTo>
                    <a:lnTo>
                      <a:pt x="788" y="4"/>
                    </a:lnTo>
                    <a:lnTo>
                      <a:pt x="802" y="6"/>
                    </a:lnTo>
                    <a:lnTo>
                      <a:pt x="818" y="7"/>
                    </a:lnTo>
                    <a:lnTo>
                      <a:pt x="834" y="9"/>
                    </a:lnTo>
                    <a:lnTo>
                      <a:pt x="850" y="13"/>
                    </a:lnTo>
                    <a:lnTo>
                      <a:pt x="866" y="16"/>
                    </a:lnTo>
                    <a:lnTo>
                      <a:pt x="883" y="20"/>
                    </a:lnTo>
                    <a:lnTo>
                      <a:pt x="899" y="25"/>
                    </a:lnTo>
                    <a:lnTo>
                      <a:pt x="901" y="25"/>
                    </a:lnTo>
                    <a:lnTo>
                      <a:pt x="902" y="25"/>
                    </a:lnTo>
                    <a:lnTo>
                      <a:pt x="904" y="25"/>
                    </a:lnTo>
                    <a:lnTo>
                      <a:pt x="908" y="26"/>
                    </a:lnTo>
                    <a:lnTo>
                      <a:pt x="911" y="28"/>
                    </a:lnTo>
                    <a:lnTo>
                      <a:pt x="915" y="28"/>
                    </a:lnTo>
                    <a:lnTo>
                      <a:pt x="920" y="31"/>
                    </a:lnTo>
                    <a:lnTo>
                      <a:pt x="924" y="32"/>
                    </a:lnTo>
                    <a:lnTo>
                      <a:pt x="928" y="32"/>
                    </a:lnTo>
                    <a:lnTo>
                      <a:pt x="934" y="33"/>
                    </a:lnTo>
                    <a:lnTo>
                      <a:pt x="941" y="35"/>
                    </a:lnTo>
                    <a:lnTo>
                      <a:pt x="947" y="38"/>
                    </a:lnTo>
                    <a:lnTo>
                      <a:pt x="954" y="39"/>
                    </a:lnTo>
                    <a:lnTo>
                      <a:pt x="960" y="41"/>
                    </a:lnTo>
                    <a:lnTo>
                      <a:pt x="967" y="42"/>
                    </a:lnTo>
                    <a:lnTo>
                      <a:pt x="975" y="44"/>
                    </a:lnTo>
                    <a:lnTo>
                      <a:pt x="980" y="45"/>
                    </a:lnTo>
                    <a:lnTo>
                      <a:pt x="986" y="47"/>
                    </a:lnTo>
                    <a:lnTo>
                      <a:pt x="993" y="49"/>
                    </a:lnTo>
                    <a:lnTo>
                      <a:pt x="1001" y="49"/>
                    </a:lnTo>
                    <a:lnTo>
                      <a:pt x="1008" y="52"/>
                    </a:lnTo>
                    <a:lnTo>
                      <a:pt x="1012" y="52"/>
                    </a:lnTo>
                    <a:lnTo>
                      <a:pt x="1020" y="54"/>
                    </a:lnTo>
                    <a:lnTo>
                      <a:pt x="1027" y="55"/>
                    </a:lnTo>
                    <a:lnTo>
                      <a:pt x="1033" y="57"/>
                    </a:lnTo>
                    <a:lnTo>
                      <a:pt x="1037" y="58"/>
                    </a:lnTo>
                    <a:lnTo>
                      <a:pt x="1043" y="58"/>
                    </a:lnTo>
                    <a:lnTo>
                      <a:pt x="1047" y="60"/>
                    </a:lnTo>
                    <a:lnTo>
                      <a:pt x="1052" y="60"/>
                    </a:lnTo>
                    <a:lnTo>
                      <a:pt x="1054" y="60"/>
                    </a:lnTo>
                    <a:lnTo>
                      <a:pt x="1059" y="60"/>
                    </a:lnTo>
                    <a:lnTo>
                      <a:pt x="1060" y="60"/>
                    </a:lnTo>
                    <a:lnTo>
                      <a:pt x="1063" y="60"/>
                    </a:lnTo>
                    <a:lnTo>
                      <a:pt x="1067" y="61"/>
                    </a:lnTo>
                    <a:lnTo>
                      <a:pt x="1073" y="63"/>
                    </a:lnTo>
                    <a:lnTo>
                      <a:pt x="1078" y="64"/>
                    </a:lnTo>
                    <a:lnTo>
                      <a:pt x="1086" y="65"/>
                    </a:lnTo>
                    <a:lnTo>
                      <a:pt x="1092" y="67"/>
                    </a:lnTo>
                    <a:lnTo>
                      <a:pt x="1101" y="68"/>
                    </a:lnTo>
                    <a:lnTo>
                      <a:pt x="1108" y="71"/>
                    </a:lnTo>
                    <a:lnTo>
                      <a:pt x="1117" y="74"/>
                    </a:lnTo>
                    <a:lnTo>
                      <a:pt x="1124" y="76"/>
                    </a:lnTo>
                    <a:lnTo>
                      <a:pt x="1133" y="79"/>
                    </a:lnTo>
                    <a:lnTo>
                      <a:pt x="1139" y="80"/>
                    </a:lnTo>
                    <a:lnTo>
                      <a:pt x="1146" y="83"/>
                    </a:lnTo>
                    <a:lnTo>
                      <a:pt x="1153" y="86"/>
                    </a:lnTo>
                  </a:path>
                </a:pathLst>
              </a:custGeom>
              <a:solidFill>
                <a:srgbClr val="E1E1E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6" name="Freeform 208"/>
              <p:cNvSpPr>
                <a:spLocks/>
              </p:cNvSpPr>
              <p:nvPr/>
            </p:nvSpPr>
            <p:spPr bwMode="auto">
              <a:xfrm>
                <a:off x="4463" y="2953"/>
                <a:ext cx="1186" cy="275"/>
              </a:xfrm>
              <a:custGeom>
                <a:avLst/>
                <a:gdLst>
                  <a:gd name="T0" fmla="*/ 1158 w 1186"/>
                  <a:gd name="T1" fmla="*/ 89 h 275"/>
                  <a:gd name="T2" fmla="*/ 1182 w 1186"/>
                  <a:gd name="T3" fmla="*/ 101 h 275"/>
                  <a:gd name="T4" fmla="*/ 1168 w 1186"/>
                  <a:gd name="T5" fmla="*/ 107 h 275"/>
                  <a:gd name="T6" fmla="*/ 1120 w 1186"/>
                  <a:gd name="T7" fmla="*/ 101 h 275"/>
                  <a:gd name="T8" fmla="*/ 1101 w 1186"/>
                  <a:gd name="T9" fmla="*/ 107 h 275"/>
                  <a:gd name="T10" fmla="*/ 1077 w 1186"/>
                  <a:gd name="T11" fmla="*/ 125 h 275"/>
                  <a:gd name="T12" fmla="*/ 1041 w 1186"/>
                  <a:gd name="T13" fmla="*/ 131 h 275"/>
                  <a:gd name="T14" fmla="*/ 1021 w 1186"/>
                  <a:gd name="T15" fmla="*/ 125 h 275"/>
                  <a:gd name="T16" fmla="*/ 1008 w 1186"/>
                  <a:gd name="T17" fmla="*/ 117 h 275"/>
                  <a:gd name="T18" fmla="*/ 973 w 1186"/>
                  <a:gd name="T19" fmla="*/ 121 h 275"/>
                  <a:gd name="T20" fmla="*/ 917 w 1186"/>
                  <a:gd name="T21" fmla="*/ 126 h 275"/>
                  <a:gd name="T22" fmla="*/ 857 w 1186"/>
                  <a:gd name="T23" fmla="*/ 138 h 275"/>
                  <a:gd name="T24" fmla="*/ 812 w 1186"/>
                  <a:gd name="T25" fmla="*/ 150 h 275"/>
                  <a:gd name="T26" fmla="*/ 806 w 1186"/>
                  <a:gd name="T27" fmla="*/ 166 h 275"/>
                  <a:gd name="T28" fmla="*/ 847 w 1186"/>
                  <a:gd name="T29" fmla="*/ 184 h 275"/>
                  <a:gd name="T30" fmla="*/ 900 w 1186"/>
                  <a:gd name="T31" fmla="*/ 216 h 275"/>
                  <a:gd name="T32" fmla="*/ 883 w 1186"/>
                  <a:gd name="T33" fmla="*/ 232 h 275"/>
                  <a:gd name="T34" fmla="*/ 842 w 1186"/>
                  <a:gd name="T35" fmla="*/ 249 h 275"/>
                  <a:gd name="T36" fmla="*/ 815 w 1186"/>
                  <a:gd name="T37" fmla="*/ 257 h 275"/>
                  <a:gd name="T38" fmla="*/ 775 w 1186"/>
                  <a:gd name="T39" fmla="*/ 268 h 275"/>
                  <a:gd name="T40" fmla="*/ 704 w 1186"/>
                  <a:gd name="T41" fmla="*/ 274 h 275"/>
                  <a:gd name="T42" fmla="*/ 598 w 1186"/>
                  <a:gd name="T43" fmla="*/ 267 h 275"/>
                  <a:gd name="T44" fmla="*/ 446 w 1186"/>
                  <a:gd name="T45" fmla="*/ 235 h 275"/>
                  <a:gd name="T46" fmla="*/ 429 w 1186"/>
                  <a:gd name="T47" fmla="*/ 233 h 275"/>
                  <a:gd name="T48" fmla="*/ 393 w 1186"/>
                  <a:gd name="T49" fmla="*/ 228 h 275"/>
                  <a:gd name="T50" fmla="*/ 341 w 1186"/>
                  <a:gd name="T51" fmla="*/ 216 h 275"/>
                  <a:gd name="T52" fmla="*/ 281 w 1186"/>
                  <a:gd name="T53" fmla="*/ 197 h 275"/>
                  <a:gd name="T54" fmla="*/ 245 w 1186"/>
                  <a:gd name="T55" fmla="*/ 183 h 275"/>
                  <a:gd name="T56" fmla="*/ 209 w 1186"/>
                  <a:gd name="T57" fmla="*/ 173 h 275"/>
                  <a:gd name="T58" fmla="*/ 154 w 1186"/>
                  <a:gd name="T59" fmla="*/ 166 h 275"/>
                  <a:gd name="T60" fmla="*/ 85 w 1186"/>
                  <a:gd name="T61" fmla="*/ 167 h 275"/>
                  <a:gd name="T62" fmla="*/ 22 w 1186"/>
                  <a:gd name="T63" fmla="*/ 178 h 275"/>
                  <a:gd name="T64" fmla="*/ 1 w 1186"/>
                  <a:gd name="T65" fmla="*/ 139 h 275"/>
                  <a:gd name="T66" fmla="*/ 0 w 1186"/>
                  <a:gd name="T67" fmla="*/ 114 h 275"/>
                  <a:gd name="T68" fmla="*/ 24 w 1186"/>
                  <a:gd name="T69" fmla="*/ 83 h 275"/>
                  <a:gd name="T70" fmla="*/ 46 w 1186"/>
                  <a:gd name="T71" fmla="*/ 81 h 275"/>
                  <a:gd name="T72" fmla="*/ 65 w 1186"/>
                  <a:gd name="T73" fmla="*/ 83 h 275"/>
                  <a:gd name="T74" fmla="*/ 79 w 1186"/>
                  <a:gd name="T75" fmla="*/ 87 h 275"/>
                  <a:gd name="T76" fmla="*/ 111 w 1186"/>
                  <a:gd name="T77" fmla="*/ 90 h 275"/>
                  <a:gd name="T78" fmla="*/ 154 w 1186"/>
                  <a:gd name="T79" fmla="*/ 89 h 275"/>
                  <a:gd name="T80" fmla="*/ 203 w 1186"/>
                  <a:gd name="T81" fmla="*/ 83 h 275"/>
                  <a:gd name="T82" fmla="*/ 236 w 1186"/>
                  <a:gd name="T83" fmla="*/ 74 h 275"/>
                  <a:gd name="T84" fmla="*/ 279 w 1186"/>
                  <a:gd name="T85" fmla="*/ 62 h 275"/>
                  <a:gd name="T86" fmla="*/ 347 w 1186"/>
                  <a:gd name="T87" fmla="*/ 48 h 275"/>
                  <a:gd name="T88" fmla="*/ 420 w 1186"/>
                  <a:gd name="T89" fmla="*/ 37 h 275"/>
                  <a:gd name="T90" fmla="*/ 479 w 1186"/>
                  <a:gd name="T91" fmla="*/ 31 h 275"/>
                  <a:gd name="T92" fmla="*/ 507 w 1186"/>
                  <a:gd name="T93" fmla="*/ 25 h 275"/>
                  <a:gd name="T94" fmla="*/ 543 w 1186"/>
                  <a:gd name="T95" fmla="*/ 21 h 275"/>
                  <a:gd name="T96" fmla="*/ 569 w 1186"/>
                  <a:gd name="T97" fmla="*/ 17 h 275"/>
                  <a:gd name="T98" fmla="*/ 626 w 1186"/>
                  <a:gd name="T99" fmla="*/ 7 h 275"/>
                  <a:gd name="T100" fmla="*/ 710 w 1186"/>
                  <a:gd name="T101" fmla="*/ 0 h 275"/>
                  <a:gd name="T102" fmla="*/ 812 w 1186"/>
                  <a:gd name="T103" fmla="*/ 7 h 275"/>
                  <a:gd name="T104" fmla="*/ 896 w 1186"/>
                  <a:gd name="T105" fmla="*/ 24 h 275"/>
                  <a:gd name="T106" fmla="*/ 922 w 1186"/>
                  <a:gd name="T107" fmla="*/ 31 h 275"/>
                  <a:gd name="T108" fmla="*/ 968 w 1186"/>
                  <a:gd name="T109" fmla="*/ 42 h 275"/>
                  <a:gd name="T110" fmla="*/ 1012 w 1186"/>
                  <a:gd name="T111" fmla="*/ 52 h 275"/>
                  <a:gd name="T112" fmla="*/ 1047 w 1186"/>
                  <a:gd name="T113" fmla="*/ 58 h 275"/>
                  <a:gd name="T114" fmla="*/ 1078 w 1186"/>
                  <a:gd name="T115" fmla="*/ 63 h 275"/>
                  <a:gd name="T116" fmla="*/ 1130 w 1186"/>
                  <a:gd name="T117" fmla="*/ 7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6" h="275">
                    <a:moveTo>
                      <a:pt x="1145" y="83"/>
                    </a:moveTo>
                    <a:lnTo>
                      <a:pt x="1145" y="83"/>
                    </a:lnTo>
                    <a:lnTo>
                      <a:pt x="1146" y="84"/>
                    </a:lnTo>
                    <a:lnTo>
                      <a:pt x="1149" y="84"/>
                    </a:lnTo>
                    <a:lnTo>
                      <a:pt x="1152" y="86"/>
                    </a:lnTo>
                    <a:lnTo>
                      <a:pt x="1153" y="87"/>
                    </a:lnTo>
                    <a:lnTo>
                      <a:pt x="1158" y="89"/>
                    </a:lnTo>
                    <a:lnTo>
                      <a:pt x="1161" y="90"/>
                    </a:lnTo>
                    <a:lnTo>
                      <a:pt x="1166" y="91"/>
                    </a:lnTo>
                    <a:lnTo>
                      <a:pt x="1169" y="94"/>
                    </a:lnTo>
                    <a:lnTo>
                      <a:pt x="1173" y="96"/>
                    </a:lnTo>
                    <a:lnTo>
                      <a:pt x="1176" y="97"/>
                    </a:lnTo>
                    <a:lnTo>
                      <a:pt x="1179" y="100"/>
                    </a:lnTo>
                    <a:lnTo>
                      <a:pt x="1182" y="101"/>
                    </a:lnTo>
                    <a:lnTo>
                      <a:pt x="1185" y="104"/>
                    </a:lnTo>
                    <a:lnTo>
                      <a:pt x="1185" y="107"/>
                    </a:lnTo>
                    <a:lnTo>
                      <a:pt x="1185" y="108"/>
                    </a:lnTo>
                    <a:lnTo>
                      <a:pt x="1182" y="107"/>
                    </a:lnTo>
                    <a:lnTo>
                      <a:pt x="1178" y="107"/>
                    </a:lnTo>
                    <a:lnTo>
                      <a:pt x="1173" y="107"/>
                    </a:lnTo>
                    <a:lnTo>
                      <a:pt x="1168" y="107"/>
                    </a:lnTo>
                    <a:lnTo>
                      <a:pt x="1162" y="105"/>
                    </a:lnTo>
                    <a:lnTo>
                      <a:pt x="1155" y="104"/>
                    </a:lnTo>
                    <a:lnTo>
                      <a:pt x="1148" y="104"/>
                    </a:lnTo>
                    <a:lnTo>
                      <a:pt x="1140" y="104"/>
                    </a:lnTo>
                    <a:lnTo>
                      <a:pt x="1133" y="103"/>
                    </a:lnTo>
                    <a:lnTo>
                      <a:pt x="1126" y="101"/>
                    </a:lnTo>
                    <a:lnTo>
                      <a:pt x="1120" y="101"/>
                    </a:lnTo>
                    <a:lnTo>
                      <a:pt x="1114" y="100"/>
                    </a:lnTo>
                    <a:lnTo>
                      <a:pt x="1109" y="100"/>
                    </a:lnTo>
                    <a:lnTo>
                      <a:pt x="1106" y="100"/>
                    </a:lnTo>
                    <a:lnTo>
                      <a:pt x="1104" y="100"/>
                    </a:lnTo>
                    <a:lnTo>
                      <a:pt x="1104" y="101"/>
                    </a:lnTo>
                    <a:lnTo>
                      <a:pt x="1103" y="104"/>
                    </a:lnTo>
                    <a:lnTo>
                      <a:pt x="1101" y="107"/>
                    </a:lnTo>
                    <a:lnTo>
                      <a:pt x="1100" y="110"/>
                    </a:lnTo>
                    <a:lnTo>
                      <a:pt x="1097" y="112"/>
                    </a:lnTo>
                    <a:lnTo>
                      <a:pt x="1096" y="114"/>
                    </a:lnTo>
                    <a:lnTo>
                      <a:pt x="1091" y="117"/>
                    </a:lnTo>
                    <a:lnTo>
                      <a:pt x="1087" y="121"/>
                    </a:lnTo>
                    <a:lnTo>
                      <a:pt x="1083" y="122"/>
                    </a:lnTo>
                    <a:lnTo>
                      <a:pt x="1077" y="125"/>
                    </a:lnTo>
                    <a:lnTo>
                      <a:pt x="1070" y="126"/>
                    </a:lnTo>
                    <a:lnTo>
                      <a:pt x="1063" y="129"/>
                    </a:lnTo>
                    <a:lnTo>
                      <a:pt x="1054" y="131"/>
                    </a:lnTo>
                    <a:lnTo>
                      <a:pt x="1045" y="131"/>
                    </a:lnTo>
                    <a:lnTo>
                      <a:pt x="1044" y="131"/>
                    </a:lnTo>
                    <a:lnTo>
                      <a:pt x="1042" y="131"/>
                    </a:lnTo>
                    <a:lnTo>
                      <a:pt x="1041" y="131"/>
                    </a:lnTo>
                    <a:lnTo>
                      <a:pt x="1038" y="131"/>
                    </a:lnTo>
                    <a:lnTo>
                      <a:pt x="1037" y="131"/>
                    </a:lnTo>
                    <a:lnTo>
                      <a:pt x="1032" y="129"/>
                    </a:lnTo>
                    <a:lnTo>
                      <a:pt x="1029" y="129"/>
                    </a:lnTo>
                    <a:lnTo>
                      <a:pt x="1027" y="126"/>
                    </a:lnTo>
                    <a:lnTo>
                      <a:pt x="1025" y="126"/>
                    </a:lnTo>
                    <a:lnTo>
                      <a:pt x="1021" y="125"/>
                    </a:lnTo>
                    <a:lnTo>
                      <a:pt x="1019" y="124"/>
                    </a:lnTo>
                    <a:lnTo>
                      <a:pt x="1017" y="122"/>
                    </a:lnTo>
                    <a:lnTo>
                      <a:pt x="1014" y="121"/>
                    </a:lnTo>
                    <a:lnTo>
                      <a:pt x="1012" y="118"/>
                    </a:lnTo>
                    <a:lnTo>
                      <a:pt x="1012" y="115"/>
                    </a:lnTo>
                    <a:lnTo>
                      <a:pt x="1011" y="115"/>
                    </a:lnTo>
                    <a:lnTo>
                      <a:pt x="1008" y="117"/>
                    </a:lnTo>
                    <a:lnTo>
                      <a:pt x="1005" y="117"/>
                    </a:lnTo>
                    <a:lnTo>
                      <a:pt x="1001" y="117"/>
                    </a:lnTo>
                    <a:lnTo>
                      <a:pt x="996" y="117"/>
                    </a:lnTo>
                    <a:lnTo>
                      <a:pt x="992" y="118"/>
                    </a:lnTo>
                    <a:lnTo>
                      <a:pt x="986" y="118"/>
                    </a:lnTo>
                    <a:lnTo>
                      <a:pt x="979" y="118"/>
                    </a:lnTo>
                    <a:lnTo>
                      <a:pt x="973" y="121"/>
                    </a:lnTo>
                    <a:lnTo>
                      <a:pt x="966" y="121"/>
                    </a:lnTo>
                    <a:lnTo>
                      <a:pt x="958" y="122"/>
                    </a:lnTo>
                    <a:lnTo>
                      <a:pt x="952" y="122"/>
                    </a:lnTo>
                    <a:lnTo>
                      <a:pt x="943" y="124"/>
                    </a:lnTo>
                    <a:lnTo>
                      <a:pt x="934" y="125"/>
                    </a:lnTo>
                    <a:lnTo>
                      <a:pt x="924" y="126"/>
                    </a:lnTo>
                    <a:lnTo>
                      <a:pt x="917" y="126"/>
                    </a:lnTo>
                    <a:lnTo>
                      <a:pt x="909" y="129"/>
                    </a:lnTo>
                    <a:lnTo>
                      <a:pt x="900" y="131"/>
                    </a:lnTo>
                    <a:lnTo>
                      <a:pt x="891" y="131"/>
                    </a:lnTo>
                    <a:lnTo>
                      <a:pt x="883" y="132"/>
                    </a:lnTo>
                    <a:lnTo>
                      <a:pt x="873" y="133"/>
                    </a:lnTo>
                    <a:lnTo>
                      <a:pt x="865" y="135"/>
                    </a:lnTo>
                    <a:lnTo>
                      <a:pt x="857" y="138"/>
                    </a:lnTo>
                    <a:lnTo>
                      <a:pt x="850" y="139"/>
                    </a:lnTo>
                    <a:lnTo>
                      <a:pt x="842" y="141"/>
                    </a:lnTo>
                    <a:lnTo>
                      <a:pt x="835" y="142"/>
                    </a:lnTo>
                    <a:lnTo>
                      <a:pt x="829" y="145"/>
                    </a:lnTo>
                    <a:lnTo>
                      <a:pt x="822" y="146"/>
                    </a:lnTo>
                    <a:lnTo>
                      <a:pt x="816" y="149"/>
                    </a:lnTo>
                    <a:lnTo>
                      <a:pt x="812" y="150"/>
                    </a:lnTo>
                    <a:lnTo>
                      <a:pt x="806" y="152"/>
                    </a:lnTo>
                    <a:lnTo>
                      <a:pt x="805" y="155"/>
                    </a:lnTo>
                    <a:lnTo>
                      <a:pt x="803" y="156"/>
                    </a:lnTo>
                    <a:lnTo>
                      <a:pt x="803" y="159"/>
                    </a:lnTo>
                    <a:lnTo>
                      <a:pt x="801" y="160"/>
                    </a:lnTo>
                    <a:lnTo>
                      <a:pt x="803" y="163"/>
                    </a:lnTo>
                    <a:lnTo>
                      <a:pt x="806" y="166"/>
                    </a:lnTo>
                    <a:lnTo>
                      <a:pt x="812" y="167"/>
                    </a:lnTo>
                    <a:lnTo>
                      <a:pt x="814" y="167"/>
                    </a:lnTo>
                    <a:lnTo>
                      <a:pt x="816" y="169"/>
                    </a:lnTo>
                    <a:lnTo>
                      <a:pt x="822" y="173"/>
                    </a:lnTo>
                    <a:lnTo>
                      <a:pt x="829" y="176"/>
                    </a:lnTo>
                    <a:lnTo>
                      <a:pt x="838" y="180"/>
                    </a:lnTo>
                    <a:lnTo>
                      <a:pt x="847" y="184"/>
                    </a:lnTo>
                    <a:lnTo>
                      <a:pt x="855" y="188"/>
                    </a:lnTo>
                    <a:lnTo>
                      <a:pt x="865" y="193"/>
                    </a:lnTo>
                    <a:lnTo>
                      <a:pt x="873" y="200"/>
                    </a:lnTo>
                    <a:lnTo>
                      <a:pt x="883" y="204"/>
                    </a:lnTo>
                    <a:lnTo>
                      <a:pt x="890" y="209"/>
                    </a:lnTo>
                    <a:lnTo>
                      <a:pt x="896" y="214"/>
                    </a:lnTo>
                    <a:lnTo>
                      <a:pt x="900" y="216"/>
                    </a:lnTo>
                    <a:lnTo>
                      <a:pt x="903" y="221"/>
                    </a:lnTo>
                    <a:lnTo>
                      <a:pt x="898" y="222"/>
                    </a:lnTo>
                    <a:lnTo>
                      <a:pt x="896" y="223"/>
                    </a:lnTo>
                    <a:lnTo>
                      <a:pt x="894" y="225"/>
                    </a:lnTo>
                    <a:lnTo>
                      <a:pt x="890" y="226"/>
                    </a:lnTo>
                    <a:lnTo>
                      <a:pt x="887" y="229"/>
                    </a:lnTo>
                    <a:lnTo>
                      <a:pt x="883" y="232"/>
                    </a:lnTo>
                    <a:lnTo>
                      <a:pt x="877" y="233"/>
                    </a:lnTo>
                    <a:lnTo>
                      <a:pt x="871" y="237"/>
                    </a:lnTo>
                    <a:lnTo>
                      <a:pt x="865" y="239"/>
                    </a:lnTo>
                    <a:lnTo>
                      <a:pt x="860" y="242"/>
                    </a:lnTo>
                    <a:lnTo>
                      <a:pt x="854" y="246"/>
                    </a:lnTo>
                    <a:lnTo>
                      <a:pt x="848" y="247"/>
                    </a:lnTo>
                    <a:lnTo>
                      <a:pt x="842" y="249"/>
                    </a:lnTo>
                    <a:lnTo>
                      <a:pt x="838" y="252"/>
                    </a:lnTo>
                    <a:lnTo>
                      <a:pt x="831" y="254"/>
                    </a:lnTo>
                    <a:lnTo>
                      <a:pt x="828" y="254"/>
                    </a:lnTo>
                    <a:lnTo>
                      <a:pt x="825" y="256"/>
                    </a:lnTo>
                    <a:lnTo>
                      <a:pt x="822" y="256"/>
                    </a:lnTo>
                    <a:lnTo>
                      <a:pt x="819" y="257"/>
                    </a:lnTo>
                    <a:lnTo>
                      <a:pt x="815" y="257"/>
                    </a:lnTo>
                    <a:lnTo>
                      <a:pt x="812" y="259"/>
                    </a:lnTo>
                    <a:lnTo>
                      <a:pt x="806" y="260"/>
                    </a:lnTo>
                    <a:lnTo>
                      <a:pt x="801" y="263"/>
                    </a:lnTo>
                    <a:lnTo>
                      <a:pt x="795" y="263"/>
                    </a:lnTo>
                    <a:lnTo>
                      <a:pt x="789" y="264"/>
                    </a:lnTo>
                    <a:lnTo>
                      <a:pt x="782" y="266"/>
                    </a:lnTo>
                    <a:lnTo>
                      <a:pt x="775" y="268"/>
                    </a:lnTo>
                    <a:lnTo>
                      <a:pt x="766" y="268"/>
                    </a:lnTo>
                    <a:lnTo>
                      <a:pt x="759" y="271"/>
                    </a:lnTo>
                    <a:lnTo>
                      <a:pt x="749" y="273"/>
                    </a:lnTo>
                    <a:lnTo>
                      <a:pt x="739" y="273"/>
                    </a:lnTo>
                    <a:lnTo>
                      <a:pt x="729" y="273"/>
                    </a:lnTo>
                    <a:lnTo>
                      <a:pt x="716" y="274"/>
                    </a:lnTo>
                    <a:lnTo>
                      <a:pt x="704" y="274"/>
                    </a:lnTo>
                    <a:lnTo>
                      <a:pt x="691" y="274"/>
                    </a:lnTo>
                    <a:lnTo>
                      <a:pt x="677" y="274"/>
                    </a:lnTo>
                    <a:lnTo>
                      <a:pt x="662" y="273"/>
                    </a:lnTo>
                    <a:lnTo>
                      <a:pt x="648" y="273"/>
                    </a:lnTo>
                    <a:lnTo>
                      <a:pt x="632" y="271"/>
                    </a:lnTo>
                    <a:lnTo>
                      <a:pt x="615" y="268"/>
                    </a:lnTo>
                    <a:lnTo>
                      <a:pt x="598" y="267"/>
                    </a:lnTo>
                    <a:lnTo>
                      <a:pt x="579" y="264"/>
                    </a:lnTo>
                    <a:lnTo>
                      <a:pt x="559" y="260"/>
                    </a:lnTo>
                    <a:lnTo>
                      <a:pt x="537" y="257"/>
                    </a:lnTo>
                    <a:lnTo>
                      <a:pt x="517" y="252"/>
                    </a:lnTo>
                    <a:lnTo>
                      <a:pt x="494" y="247"/>
                    </a:lnTo>
                    <a:lnTo>
                      <a:pt x="471" y="242"/>
                    </a:lnTo>
                    <a:lnTo>
                      <a:pt x="446" y="235"/>
                    </a:lnTo>
                    <a:lnTo>
                      <a:pt x="445" y="235"/>
                    </a:lnTo>
                    <a:lnTo>
                      <a:pt x="443" y="235"/>
                    </a:lnTo>
                    <a:lnTo>
                      <a:pt x="442" y="235"/>
                    </a:lnTo>
                    <a:lnTo>
                      <a:pt x="439" y="235"/>
                    </a:lnTo>
                    <a:lnTo>
                      <a:pt x="436" y="233"/>
                    </a:lnTo>
                    <a:lnTo>
                      <a:pt x="433" y="233"/>
                    </a:lnTo>
                    <a:lnTo>
                      <a:pt x="429" y="233"/>
                    </a:lnTo>
                    <a:lnTo>
                      <a:pt x="425" y="233"/>
                    </a:lnTo>
                    <a:lnTo>
                      <a:pt x="420" y="232"/>
                    </a:lnTo>
                    <a:lnTo>
                      <a:pt x="416" y="232"/>
                    </a:lnTo>
                    <a:lnTo>
                      <a:pt x="410" y="230"/>
                    </a:lnTo>
                    <a:lnTo>
                      <a:pt x="405" y="230"/>
                    </a:lnTo>
                    <a:lnTo>
                      <a:pt x="397" y="229"/>
                    </a:lnTo>
                    <a:lnTo>
                      <a:pt x="393" y="228"/>
                    </a:lnTo>
                    <a:lnTo>
                      <a:pt x="386" y="225"/>
                    </a:lnTo>
                    <a:lnTo>
                      <a:pt x="379" y="225"/>
                    </a:lnTo>
                    <a:lnTo>
                      <a:pt x="371" y="223"/>
                    </a:lnTo>
                    <a:lnTo>
                      <a:pt x="364" y="222"/>
                    </a:lnTo>
                    <a:lnTo>
                      <a:pt x="356" y="221"/>
                    </a:lnTo>
                    <a:lnTo>
                      <a:pt x="348" y="218"/>
                    </a:lnTo>
                    <a:lnTo>
                      <a:pt x="341" y="216"/>
                    </a:lnTo>
                    <a:lnTo>
                      <a:pt x="333" y="214"/>
                    </a:lnTo>
                    <a:lnTo>
                      <a:pt x="324" y="212"/>
                    </a:lnTo>
                    <a:lnTo>
                      <a:pt x="315" y="209"/>
                    </a:lnTo>
                    <a:lnTo>
                      <a:pt x="307" y="205"/>
                    </a:lnTo>
                    <a:lnTo>
                      <a:pt x="297" y="204"/>
                    </a:lnTo>
                    <a:lnTo>
                      <a:pt x="289" y="200"/>
                    </a:lnTo>
                    <a:lnTo>
                      <a:pt x="281" y="197"/>
                    </a:lnTo>
                    <a:lnTo>
                      <a:pt x="271" y="193"/>
                    </a:lnTo>
                    <a:lnTo>
                      <a:pt x="262" y="190"/>
                    </a:lnTo>
                    <a:lnTo>
                      <a:pt x="253" y="184"/>
                    </a:lnTo>
                    <a:lnTo>
                      <a:pt x="252" y="184"/>
                    </a:lnTo>
                    <a:lnTo>
                      <a:pt x="251" y="184"/>
                    </a:lnTo>
                    <a:lnTo>
                      <a:pt x="248" y="183"/>
                    </a:lnTo>
                    <a:lnTo>
                      <a:pt x="245" y="183"/>
                    </a:lnTo>
                    <a:lnTo>
                      <a:pt x="240" y="181"/>
                    </a:lnTo>
                    <a:lnTo>
                      <a:pt x="238" y="180"/>
                    </a:lnTo>
                    <a:lnTo>
                      <a:pt x="233" y="180"/>
                    </a:lnTo>
                    <a:lnTo>
                      <a:pt x="227" y="178"/>
                    </a:lnTo>
                    <a:lnTo>
                      <a:pt x="222" y="177"/>
                    </a:lnTo>
                    <a:lnTo>
                      <a:pt x="216" y="176"/>
                    </a:lnTo>
                    <a:lnTo>
                      <a:pt x="209" y="173"/>
                    </a:lnTo>
                    <a:lnTo>
                      <a:pt x="203" y="173"/>
                    </a:lnTo>
                    <a:lnTo>
                      <a:pt x="194" y="171"/>
                    </a:lnTo>
                    <a:lnTo>
                      <a:pt x="187" y="169"/>
                    </a:lnTo>
                    <a:lnTo>
                      <a:pt x="179" y="169"/>
                    </a:lnTo>
                    <a:lnTo>
                      <a:pt x="170" y="167"/>
                    </a:lnTo>
                    <a:lnTo>
                      <a:pt x="163" y="167"/>
                    </a:lnTo>
                    <a:lnTo>
                      <a:pt x="154" y="166"/>
                    </a:lnTo>
                    <a:lnTo>
                      <a:pt x="144" y="166"/>
                    </a:lnTo>
                    <a:lnTo>
                      <a:pt x="134" y="166"/>
                    </a:lnTo>
                    <a:lnTo>
                      <a:pt x="124" y="166"/>
                    </a:lnTo>
                    <a:lnTo>
                      <a:pt x="115" y="166"/>
                    </a:lnTo>
                    <a:lnTo>
                      <a:pt x="105" y="166"/>
                    </a:lnTo>
                    <a:lnTo>
                      <a:pt x="95" y="166"/>
                    </a:lnTo>
                    <a:lnTo>
                      <a:pt x="85" y="167"/>
                    </a:lnTo>
                    <a:lnTo>
                      <a:pt x="75" y="169"/>
                    </a:lnTo>
                    <a:lnTo>
                      <a:pt x="65" y="170"/>
                    </a:lnTo>
                    <a:lnTo>
                      <a:pt x="55" y="173"/>
                    </a:lnTo>
                    <a:lnTo>
                      <a:pt x="45" y="176"/>
                    </a:lnTo>
                    <a:lnTo>
                      <a:pt x="35" y="178"/>
                    </a:lnTo>
                    <a:lnTo>
                      <a:pt x="24" y="181"/>
                    </a:lnTo>
                    <a:lnTo>
                      <a:pt x="22" y="178"/>
                    </a:lnTo>
                    <a:lnTo>
                      <a:pt x="17" y="174"/>
                    </a:lnTo>
                    <a:lnTo>
                      <a:pt x="13" y="169"/>
                    </a:lnTo>
                    <a:lnTo>
                      <a:pt x="9" y="163"/>
                    </a:lnTo>
                    <a:lnTo>
                      <a:pt x="4" y="156"/>
                    </a:lnTo>
                    <a:lnTo>
                      <a:pt x="3" y="149"/>
                    </a:lnTo>
                    <a:lnTo>
                      <a:pt x="3" y="139"/>
                    </a:lnTo>
                    <a:lnTo>
                      <a:pt x="1" y="139"/>
                    </a:lnTo>
                    <a:lnTo>
                      <a:pt x="1" y="138"/>
                    </a:lnTo>
                    <a:lnTo>
                      <a:pt x="1" y="133"/>
                    </a:lnTo>
                    <a:lnTo>
                      <a:pt x="0" y="131"/>
                    </a:lnTo>
                    <a:lnTo>
                      <a:pt x="0" y="128"/>
                    </a:lnTo>
                    <a:lnTo>
                      <a:pt x="0" y="124"/>
                    </a:lnTo>
                    <a:lnTo>
                      <a:pt x="0" y="118"/>
                    </a:lnTo>
                    <a:lnTo>
                      <a:pt x="0" y="114"/>
                    </a:lnTo>
                    <a:lnTo>
                      <a:pt x="1" y="108"/>
                    </a:lnTo>
                    <a:lnTo>
                      <a:pt x="3" y="104"/>
                    </a:lnTo>
                    <a:lnTo>
                      <a:pt x="6" y="98"/>
                    </a:lnTo>
                    <a:lnTo>
                      <a:pt x="9" y="94"/>
                    </a:lnTo>
                    <a:lnTo>
                      <a:pt x="13" y="90"/>
                    </a:lnTo>
                    <a:lnTo>
                      <a:pt x="17" y="86"/>
                    </a:lnTo>
                    <a:lnTo>
                      <a:pt x="24" y="83"/>
                    </a:lnTo>
                    <a:lnTo>
                      <a:pt x="33" y="80"/>
                    </a:lnTo>
                    <a:lnTo>
                      <a:pt x="35" y="80"/>
                    </a:lnTo>
                    <a:lnTo>
                      <a:pt x="36" y="80"/>
                    </a:lnTo>
                    <a:lnTo>
                      <a:pt x="39" y="80"/>
                    </a:lnTo>
                    <a:lnTo>
                      <a:pt x="40" y="80"/>
                    </a:lnTo>
                    <a:lnTo>
                      <a:pt x="43" y="80"/>
                    </a:lnTo>
                    <a:lnTo>
                      <a:pt x="46" y="81"/>
                    </a:lnTo>
                    <a:lnTo>
                      <a:pt x="49" y="81"/>
                    </a:lnTo>
                    <a:lnTo>
                      <a:pt x="52" y="81"/>
                    </a:lnTo>
                    <a:lnTo>
                      <a:pt x="55" y="81"/>
                    </a:lnTo>
                    <a:lnTo>
                      <a:pt x="58" y="83"/>
                    </a:lnTo>
                    <a:lnTo>
                      <a:pt x="59" y="83"/>
                    </a:lnTo>
                    <a:lnTo>
                      <a:pt x="62" y="83"/>
                    </a:lnTo>
                    <a:lnTo>
                      <a:pt x="65" y="83"/>
                    </a:lnTo>
                    <a:lnTo>
                      <a:pt x="66" y="84"/>
                    </a:lnTo>
                    <a:lnTo>
                      <a:pt x="68" y="84"/>
                    </a:lnTo>
                    <a:lnTo>
                      <a:pt x="69" y="86"/>
                    </a:lnTo>
                    <a:lnTo>
                      <a:pt x="72" y="86"/>
                    </a:lnTo>
                    <a:lnTo>
                      <a:pt x="73" y="86"/>
                    </a:lnTo>
                    <a:lnTo>
                      <a:pt x="76" y="87"/>
                    </a:lnTo>
                    <a:lnTo>
                      <a:pt x="79" y="87"/>
                    </a:lnTo>
                    <a:lnTo>
                      <a:pt x="82" y="87"/>
                    </a:lnTo>
                    <a:lnTo>
                      <a:pt x="86" y="87"/>
                    </a:lnTo>
                    <a:lnTo>
                      <a:pt x="91" y="87"/>
                    </a:lnTo>
                    <a:lnTo>
                      <a:pt x="95" y="89"/>
                    </a:lnTo>
                    <a:lnTo>
                      <a:pt x="99" y="89"/>
                    </a:lnTo>
                    <a:lnTo>
                      <a:pt x="105" y="90"/>
                    </a:lnTo>
                    <a:lnTo>
                      <a:pt x="111" y="90"/>
                    </a:lnTo>
                    <a:lnTo>
                      <a:pt x="115" y="90"/>
                    </a:lnTo>
                    <a:lnTo>
                      <a:pt x="122" y="90"/>
                    </a:lnTo>
                    <a:lnTo>
                      <a:pt x="128" y="90"/>
                    </a:lnTo>
                    <a:lnTo>
                      <a:pt x="132" y="90"/>
                    </a:lnTo>
                    <a:lnTo>
                      <a:pt x="140" y="90"/>
                    </a:lnTo>
                    <a:lnTo>
                      <a:pt x="147" y="90"/>
                    </a:lnTo>
                    <a:lnTo>
                      <a:pt x="154" y="89"/>
                    </a:lnTo>
                    <a:lnTo>
                      <a:pt x="160" y="89"/>
                    </a:lnTo>
                    <a:lnTo>
                      <a:pt x="167" y="87"/>
                    </a:lnTo>
                    <a:lnTo>
                      <a:pt x="174" y="87"/>
                    </a:lnTo>
                    <a:lnTo>
                      <a:pt x="181" y="86"/>
                    </a:lnTo>
                    <a:lnTo>
                      <a:pt x="189" y="84"/>
                    </a:lnTo>
                    <a:lnTo>
                      <a:pt x="194" y="83"/>
                    </a:lnTo>
                    <a:lnTo>
                      <a:pt x="203" y="83"/>
                    </a:lnTo>
                    <a:lnTo>
                      <a:pt x="210" y="80"/>
                    </a:lnTo>
                    <a:lnTo>
                      <a:pt x="217" y="79"/>
                    </a:lnTo>
                    <a:lnTo>
                      <a:pt x="226" y="76"/>
                    </a:lnTo>
                    <a:lnTo>
                      <a:pt x="227" y="76"/>
                    </a:lnTo>
                    <a:lnTo>
                      <a:pt x="229" y="76"/>
                    </a:lnTo>
                    <a:lnTo>
                      <a:pt x="232" y="76"/>
                    </a:lnTo>
                    <a:lnTo>
                      <a:pt x="236" y="74"/>
                    </a:lnTo>
                    <a:lnTo>
                      <a:pt x="240" y="73"/>
                    </a:lnTo>
                    <a:lnTo>
                      <a:pt x="246" y="72"/>
                    </a:lnTo>
                    <a:lnTo>
                      <a:pt x="252" y="69"/>
                    </a:lnTo>
                    <a:lnTo>
                      <a:pt x="258" y="69"/>
                    </a:lnTo>
                    <a:lnTo>
                      <a:pt x="265" y="66"/>
                    </a:lnTo>
                    <a:lnTo>
                      <a:pt x="272" y="65"/>
                    </a:lnTo>
                    <a:lnTo>
                      <a:pt x="279" y="62"/>
                    </a:lnTo>
                    <a:lnTo>
                      <a:pt x="288" y="60"/>
                    </a:lnTo>
                    <a:lnTo>
                      <a:pt x="297" y="58"/>
                    </a:lnTo>
                    <a:lnTo>
                      <a:pt x="305" y="56"/>
                    </a:lnTo>
                    <a:lnTo>
                      <a:pt x="317" y="55"/>
                    </a:lnTo>
                    <a:lnTo>
                      <a:pt x="327" y="52"/>
                    </a:lnTo>
                    <a:lnTo>
                      <a:pt x="337" y="51"/>
                    </a:lnTo>
                    <a:lnTo>
                      <a:pt x="347" y="48"/>
                    </a:lnTo>
                    <a:lnTo>
                      <a:pt x="356" y="45"/>
                    </a:lnTo>
                    <a:lnTo>
                      <a:pt x="367" y="44"/>
                    </a:lnTo>
                    <a:lnTo>
                      <a:pt x="377" y="42"/>
                    </a:lnTo>
                    <a:lnTo>
                      <a:pt x="389" y="39"/>
                    </a:lnTo>
                    <a:lnTo>
                      <a:pt x="399" y="39"/>
                    </a:lnTo>
                    <a:lnTo>
                      <a:pt x="409" y="38"/>
                    </a:lnTo>
                    <a:lnTo>
                      <a:pt x="420" y="37"/>
                    </a:lnTo>
                    <a:lnTo>
                      <a:pt x="431" y="34"/>
                    </a:lnTo>
                    <a:lnTo>
                      <a:pt x="441" y="34"/>
                    </a:lnTo>
                    <a:lnTo>
                      <a:pt x="451" y="32"/>
                    </a:lnTo>
                    <a:lnTo>
                      <a:pt x="461" y="32"/>
                    </a:lnTo>
                    <a:lnTo>
                      <a:pt x="471" y="31"/>
                    </a:lnTo>
                    <a:lnTo>
                      <a:pt x="478" y="31"/>
                    </a:lnTo>
                    <a:lnTo>
                      <a:pt x="479" y="31"/>
                    </a:lnTo>
                    <a:lnTo>
                      <a:pt x="481" y="31"/>
                    </a:lnTo>
                    <a:lnTo>
                      <a:pt x="484" y="31"/>
                    </a:lnTo>
                    <a:lnTo>
                      <a:pt x="488" y="30"/>
                    </a:lnTo>
                    <a:lnTo>
                      <a:pt x="491" y="30"/>
                    </a:lnTo>
                    <a:lnTo>
                      <a:pt x="497" y="28"/>
                    </a:lnTo>
                    <a:lnTo>
                      <a:pt x="501" y="27"/>
                    </a:lnTo>
                    <a:lnTo>
                      <a:pt x="507" y="25"/>
                    </a:lnTo>
                    <a:lnTo>
                      <a:pt x="513" y="24"/>
                    </a:lnTo>
                    <a:lnTo>
                      <a:pt x="517" y="24"/>
                    </a:lnTo>
                    <a:lnTo>
                      <a:pt x="523" y="24"/>
                    </a:lnTo>
                    <a:lnTo>
                      <a:pt x="528" y="22"/>
                    </a:lnTo>
                    <a:lnTo>
                      <a:pt x="534" y="21"/>
                    </a:lnTo>
                    <a:lnTo>
                      <a:pt x="539" y="21"/>
                    </a:lnTo>
                    <a:lnTo>
                      <a:pt x="543" y="21"/>
                    </a:lnTo>
                    <a:lnTo>
                      <a:pt x="546" y="21"/>
                    </a:lnTo>
                    <a:lnTo>
                      <a:pt x="549" y="21"/>
                    </a:lnTo>
                    <a:lnTo>
                      <a:pt x="551" y="21"/>
                    </a:lnTo>
                    <a:lnTo>
                      <a:pt x="554" y="20"/>
                    </a:lnTo>
                    <a:lnTo>
                      <a:pt x="559" y="18"/>
                    </a:lnTo>
                    <a:lnTo>
                      <a:pt x="564" y="17"/>
                    </a:lnTo>
                    <a:lnTo>
                      <a:pt x="569" y="17"/>
                    </a:lnTo>
                    <a:lnTo>
                      <a:pt x="576" y="15"/>
                    </a:lnTo>
                    <a:lnTo>
                      <a:pt x="582" y="14"/>
                    </a:lnTo>
                    <a:lnTo>
                      <a:pt x="590" y="13"/>
                    </a:lnTo>
                    <a:lnTo>
                      <a:pt x="599" y="11"/>
                    </a:lnTo>
                    <a:lnTo>
                      <a:pt x="606" y="10"/>
                    </a:lnTo>
                    <a:lnTo>
                      <a:pt x="616" y="8"/>
                    </a:lnTo>
                    <a:lnTo>
                      <a:pt x="626" y="7"/>
                    </a:lnTo>
                    <a:lnTo>
                      <a:pt x="638" y="6"/>
                    </a:lnTo>
                    <a:lnTo>
                      <a:pt x="648" y="4"/>
                    </a:lnTo>
                    <a:lnTo>
                      <a:pt x="659" y="4"/>
                    </a:lnTo>
                    <a:lnTo>
                      <a:pt x="671" y="3"/>
                    </a:lnTo>
                    <a:lnTo>
                      <a:pt x="684" y="3"/>
                    </a:lnTo>
                    <a:lnTo>
                      <a:pt x="697" y="1"/>
                    </a:lnTo>
                    <a:lnTo>
                      <a:pt x="710" y="0"/>
                    </a:lnTo>
                    <a:lnTo>
                      <a:pt x="723" y="0"/>
                    </a:lnTo>
                    <a:lnTo>
                      <a:pt x="737" y="1"/>
                    </a:lnTo>
                    <a:lnTo>
                      <a:pt x="752" y="1"/>
                    </a:lnTo>
                    <a:lnTo>
                      <a:pt x="766" y="3"/>
                    </a:lnTo>
                    <a:lnTo>
                      <a:pt x="782" y="4"/>
                    </a:lnTo>
                    <a:lnTo>
                      <a:pt x="796" y="6"/>
                    </a:lnTo>
                    <a:lnTo>
                      <a:pt x="812" y="7"/>
                    </a:lnTo>
                    <a:lnTo>
                      <a:pt x="828" y="8"/>
                    </a:lnTo>
                    <a:lnTo>
                      <a:pt x="844" y="13"/>
                    </a:lnTo>
                    <a:lnTo>
                      <a:pt x="860" y="15"/>
                    </a:lnTo>
                    <a:lnTo>
                      <a:pt x="877" y="20"/>
                    </a:lnTo>
                    <a:lnTo>
                      <a:pt x="893" y="24"/>
                    </a:lnTo>
                    <a:lnTo>
                      <a:pt x="894" y="24"/>
                    </a:lnTo>
                    <a:lnTo>
                      <a:pt x="896" y="24"/>
                    </a:lnTo>
                    <a:lnTo>
                      <a:pt x="897" y="24"/>
                    </a:lnTo>
                    <a:lnTo>
                      <a:pt x="901" y="25"/>
                    </a:lnTo>
                    <a:lnTo>
                      <a:pt x="904" y="27"/>
                    </a:lnTo>
                    <a:lnTo>
                      <a:pt x="909" y="27"/>
                    </a:lnTo>
                    <a:lnTo>
                      <a:pt x="913" y="30"/>
                    </a:lnTo>
                    <a:lnTo>
                      <a:pt x="917" y="31"/>
                    </a:lnTo>
                    <a:lnTo>
                      <a:pt x="922" y="31"/>
                    </a:lnTo>
                    <a:lnTo>
                      <a:pt x="927" y="32"/>
                    </a:lnTo>
                    <a:lnTo>
                      <a:pt x="934" y="34"/>
                    </a:lnTo>
                    <a:lnTo>
                      <a:pt x="940" y="37"/>
                    </a:lnTo>
                    <a:lnTo>
                      <a:pt x="947" y="38"/>
                    </a:lnTo>
                    <a:lnTo>
                      <a:pt x="953" y="39"/>
                    </a:lnTo>
                    <a:lnTo>
                      <a:pt x="960" y="41"/>
                    </a:lnTo>
                    <a:lnTo>
                      <a:pt x="968" y="42"/>
                    </a:lnTo>
                    <a:lnTo>
                      <a:pt x="973" y="44"/>
                    </a:lnTo>
                    <a:lnTo>
                      <a:pt x="979" y="45"/>
                    </a:lnTo>
                    <a:lnTo>
                      <a:pt x="986" y="48"/>
                    </a:lnTo>
                    <a:lnTo>
                      <a:pt x="993" y="48"/>
                    </a:lnTo>
                    <a:lnTo>
                      <a:pt x="1001" y="51"/>
                    </a:lnTo>
                    <a:lnTo>
                      <a:pt x="1005" y="51"/>
                    </a:lnTo>
                    <a:lnTo>
                      <a:pt x="1012" y="52"/>
                    </a:lnTo>
                    <a:lnTo>
                      <a:pt x="1019" y="53"/>
                    </a:lnTo>
                    <a:lnTo>
                      <a:pt x="1025" y="55"/>
                    </a:lnTo>
                    <a:lnTo>
                      <a:pt x="1029" y="56"/>
                    </a:lnTo>
                    <a:lnTo>
                      <a:pt x="1035" y="56"/>
                    </a:lnTo>
                    <a:lnTo>
                      <a:pt x="1040" y="58"/>
                    </a:lnTo>
                    <a:lnTo>
                      <a:pt x="1044" y="58"/>
                    </a:lnTo>
                    <a:lnTo>
                      <a:pt x="1047" y="58"/>
                    </a:lnTo>
                    <a:lnTo>
                      <a:pt x="1051" y="58"/>
                    </a:lnTo>
                    <a:lnTo>
                      <a:pt x="1053" y="58"/>
                    </a:lnTo>
                    <a:lnTo>
                      <a:pt x="1055" y="58"/>
                    </a:lnTo>
                    <a:lnTo>
                      <a:pt x="1060" y="59"/>
                    </a:lnTo>
                    <a:lnTo>
                      <a:pt x="1065" y="60"/>
                    </a:lnTo>
                    <a:lnTo>
                      <a:pt x="1070" y="62"/>
                    </a:lnTo>
                    <a:lnTo>
                      <a:pt x="1078" y="63"/>
                    </a:lnTo>
                    <a:lnTo>
                      <a:pt x="1084" y="65"/>
                    </a:lnTo>
                    <a:lnTo>
                      <a:pt x="1093" y="66"/>
                    </a:lnTo>
                    <a:lnTo>
                      <a:pt x="1100" y="69"/>
                    </a:lnTo>
                    <a:lnTo>
                      <a:pt x="1109" y="72"/>
                    </a:lnTo>
                    <a:lnTo>
                      <a:pt x="1116" y="73"/>
                    </a:lnTo>
                    <a:lnTo>
                      <a:pt x="1125" y="76"/>
                    </a:lnTo>
                    <a:lnTo>
                      <a:pt x="1130" y="77"/>
                    </a:lnTo>
                    <a:lnTo>
                      <a:pt x="1137" y="80"/>
                    </a:lnTo>
                    <a:lnTo>
                      <a:pt x="1145" y="8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7" name="Freeform 209"/>
              <p:cNvSpPr>
                <a:spLocks/>
              </p:cNvSpPr>
              <p:nvPr/>
            </p:nvSpPr>
            <p:spPr bwMode="auto">
              <a:xfrm>
                <a:off x="4498" y="3130"/>
                <a:ext cx="6" cy="4"/>
              </a:xfrm>
              <a:custGeom>
                <a:avLst/>
                <a:gdLst>
                  <a:gd name="T0" fmla="*/ 2 w 6"/>
                  <a:gd name="T1" fmla="*/ 3 h 4"/>
                  <a:gd name="T2" fmla="*/ 5 w 6"/>
                  <a:gd name="T3" fmla="*/ 2 h 4"/>
                  <a:gd name="T4" fmla="*/ 5 w 6"/>
                  <a:gd name="T5" fmla="*/ 1 h 4"/>
                  <a:gd name="T6" fmla="*/ 5 w 6"/>
                  <a:gd name="T7" fmla="*/ 1 h 4"/>
                  <a:gd name="T8" fmla="*/ 5 w 6"/>
                  <a:gd name="T9" fmla="*/ 0 h 4"/>
                  <a:gd name="T10" fmla="*/ 2 w 6"/>
                  <a:gd name="T11" fmla="*/ 0 h 4"/>
                  <a:gd name="T12" fmla="*/ 0 w 6"/>
                  <a:gd name="T13" fmla="*/ 0 h 4"/>
                  <a:gd name="T14" fmla="*/ 2 w 6"/>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3"/>
                    </a:moveTo>
                    <a:lnTo>
                      <a:pt x="5" y="2"/>
                    </a:lnTo>
                    <a:lnTo>
                      <a:pt x="5" y="1"/>
                    </a:lnTo>
                    <a:lnTo>
                      <a:pt x="5" y="1"/>
                    </a:lnTo>
                    <a:lnTo>
                      <a:pt x="5" y="0"/>
                    </a:lnTo>
                    <a:lnTo>
                      <a:pt x="2" y="0"/>
                    </a:lnTo>
                    <a:lnTo>
                      <a:pt x="0" y="0"/>
                    </a:lnTo>
                    <a:lnTo>
                      <a:pt x="2"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8" name="Freeform 210"/>
              <p:cNvSpPr>
                <a:spLocks/>
              </p:cNvSpPr>
              <p:nvPr/>
            </p:nvSpPr>
            <p:spPr bwMode="auto">
              <a:xfrm>
                <a:off x="4505" y="3123"/>
                <a:ext cx="208" cy="20"/>
              </a:xfrm>
              <a:custGeom>
                <a:avLst/>
                <a:gdLst>
                  <a:gd name="T0" fmla="*/ 207 w 208"/>
                  <a:gd name="T1" fmla="*/ 16 h 20"/>
                  <a:gd name="T2" fmla="*/ 204 w 208"/>
                  <a:gd name="T3" fmla="*/ 15 h 20"/>
                  <a:gd name="T4" fmla="*/ 199 w 208"/>
                  <a:gd name="T5" fmla="*/ 14 h 20"/>
                  <a:gd name="T6" fmla="*/ 192 w 208"/>
                  <a:gd name="T7" fmla="*/ 13 h 20"/>
                  <a:gd name="T8" fmla="*/ 183 w 208"/>
                  <a:gd name="T9" fmla="*/ 11 h 20"/>
                  <a:gd name="T10" fmla="*/ 172 w 208"/>
                  <a:gd name="T11" fmla="*/ 9 h 20"/>
                  <a:gd name="T12" fmla="*/ 160 w 208"/>
                  <a:gd name="T13" fmla="*/ 7 h 20"/>
                  <a:gd name="T14" fmla="*/ 147 w 208"/>
                  <a:gd name="T15" fmla="*/ 5 h 20"/>
                  <a:gd name="T16" fmla="*/ 132 w 208"/>
                  <a:gd name="T17" fmla="*/ 3 h 20"/>
                  <a:gd name="T18" fmla="*/ 117 w 208"/>
                  <a:gd name="T19" fmla="*/ 2 h 20"/>
                  <a:gd name="T20" fmla="*/ 99 w 208"/>
                  <a:gd name="T21" fmla="*/ 1 h 20"/>
                  <a:gd name="T22" fmla="*/ 82 w 208"/>
                  <a:gd name="T23" fmla="*/ 1 h 20"/>
                  <a:gd name="T24" fmla="*/ 64 w 208"/>
                  <a:gd name="T25" fmla="*/ 1 h 20"/>
                  <a:gd name="T26" fmla="*/ 46 w 208"/>
                  <a:gd name="T27" fmla="*/ 1 h 20"/>
                  <a:gd name="T28" fmla="*/ 28 w 208"/>
                  <a:gd name="T29" fmla="*/ 3 h 20"/>
                  <a:gd name="T30" fmla="*/ 10 w 208"/>
                  <a:gd name="T31" fmla="*/ 6 h 20"/>
                  <a:gd name="T32" fmla="*/ 1 w 208"/>
                  <a:gd name="T33" fmla="*/ 11 h 20"/>
                  <a:gd name="T34" fmla="*/ 19 w 208"/>
                  <a:gd name="T35" fmla="*/ 7 h 20"/>
                  <a:gd name="T36" fmla="*/ 38 w 208"/>
                  <a:gd name="T37" fmla="*/ 6 h 20"/>
                  <a:gd name="T38" fmla="*/ 56 w 208"/>
                  <a:gd name="T39" fmla="*/ 3 h 20"/>
                  <a:gd name="T40" fmla="*/ 72 w 208"/>
                  <a:gd name="T41" fmla="*/ 3 h 20"/>
                  <a:gd name="T42" fmla="*/ 90 w 208"/>
                  <a:gd name="T43" fmla="*/ 3 h 20"/>
                  <a:gd name="T44" fmla="*/ 107 w 208"/>
                  <a:gd name="T45" fmla="*/ 5 h 20"/>
                  <a:gd name="T46" fmla="*/ 124 w 208"/>
                  <a:gd name="T47" fmla="*/ 6 h 20"/>
                  <a:gd name="T48" fmla="*/ 139 w 208"/>
                  <a:gd name="T49" fmla="*/ 7 h 20"/>
                  <a:gd name="T50" fmla="*/ 153 w 208"/>
                  <a:gd name="T51" fmla="*/ 10 h 20"/>
                  <a:gd name="T52" fmla="*/ 165 w 208"/>
                  <a:gd name="T53" fmla="*/ 11 h 20"/>
                  <a:gd name="T54" fmla="*/ 178 w 208"/>
                  <a:gd name="T55" fmla="*/ 13 h 20"/>
                  <a:gd name="T56" fmla="*/ 186 w 208"/>
                  <a:gd name="T57" fmla="*/ 15 h 20"/>
                  <a:gd name="T58" fmla="*/ 194 w 208"/>
                  <a:gd name="T59" fmla="*/ 16 h 20"/>
                  <a:gd name="T60" fmla="*/ 200 w 208"/>
                  <a:gd name="T61" fmla="*/ 18 h 20"/>
                  <a:gd name="T62" fmla="*/ 204 w 208"/>
                  <a:gd name="T63" fmla="*/ 19 h 20"/>
                  <a:gd name="T64" fmla="*/ 207 w 208"/>
                  <a:gd name="T65"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8" h="20">
                    <a:moveTo>
                      <a:pt x="207" y="16"/>
                    </a:moveTo>
                    <a:lnTo>
                      <a:pt x="207" y="16"/>
                    </a:lnTo>
                    <a:lnTo>
                      <a:pt x="206" y="16"/>
                    </a:lnTo>
                    <a:lnTo>
                      <a:pt x="204" y="15"/>
                    </a:lnTo>
                    <a:lnTo>
                      <a:pt x="201" y="15"/>
                    </a:lnTo>
                    <a:lnTo>
                      <a:pt x="199" y="14"/>
                    </a:lnTo>
                    <a:lnTo>
                      <a:pt x="196" y="13"/>
                    </a:lnTo>
                    <a:lnTo>
                      <a:pt x="192" y="13"/>
                    </a:lnTo>
                    <a:lnTo>
                      <a:pt x="188" y="12"/>
                    </a:lnTo>
                    <a:lnTo>
                      <a:pt x="183" y="11"/>
                    </a:lnTo>
                    <a:lnTo>
                      <a:pt x="179" y="10"/>
                    </a:lnTo>
                    <a:lnTo>
                      <a:pt x="172" y="9"/>
                    </a:lnTo>
                    <a:lnTo>
                      <a:pt x="167" y="8"/>
                    </a:lnTo>
                    <a:lnTo>
                      <a:pt x="160" y="7"/>
                    </a:lnTo>
                    <a:lnTo>
                      <a:pt x="154" y="6"/>
                    </a:lnTo>
                    <a:lnTo>
                      <a:pt x="147" y="5"/>
                    </a:lnTo>
                    <a:lnTo>
                      <a:pt x="139" y="3"/>
                    </a:lnTo>
                    <a:lnTo>
                      <a:pt x="132" y="3"/>
                    </a:lnTo>
                    <a:lnTo>
                      <a:pt x="124" y="2"/>
                    </a:lnTo>
                    <a:lnTo>
                      <a:pt x="117" y="2"/>
                    </a:lnTo>
                    <a:lnTo>
                      <a:pt x="108" y="1"/>
                    </a:lnTo>
                    <a:lnTo>
                      <a:pt x="99" y="1"/>
                    </a:lnTo>
                    <a:lnTo>
                      <a:pt x="90" y="1"/>
                    </a:lnTo>
                    <a:lnTo>
                      <a:pt x="82" y="1"/>
                    </a:lnTo>
                    <a:lnTo>
                      <a:pt x="72" y="0"/>
                    </a:lnTo>
                    <a:lnTo>
                      <a:pt x="64" y="1"/>
                    </a:lnTo>
                    <a:lnTo>
                      <a:pt x="54" y="1"/>
                    </a:lnTo>
                    <a:lnTo>
                      <a:pt x="46" y="1"/>
                    </a:lnTo>
                    <a:lnTo>
                      <a:pt x="36" y="2"/>
                    </a:lnTo>
                    <a:lnTo>
                      <a:pt x="28" y="3"/>
                    </a:lnTo>
                    <a:lnTo>
                      <a:pt x="17" y="3"/>
                    </a:lnTo>
                    <a:lnTo>
                      <a:pt x="10" y="6"/>
                    </a:lnTo>
                    <a:lnTo>
                      <a:pt x="0" y="7"/>
                    </a:lnTo>
                    <a:lnTo>
                      <a:pt x="1" y="11"/>
                    </a:lnTo>
                    <a:lnTo>
                      <a:pt x="11" y="9"/>
                    </a:lnTo>
                    <a:lnTo>
                      <a:pt x="19" y="7"/>
                    </a:lnTo>
                    <a:lnTo>
                      <a:pt x="29" y="6"/>
                    </a:lnTo>
                    <a:lnTo>
                      <a:pt x="38" y="6"/>
                    </a:lnTo>
                    <a:lnTo>
                      <a:pt x="46" y="5"/>
                    </a:lnTo>
                    <a:lnTo>
                      <a:pt x="56" y="3"/>
                    </a:lnTo>
                    <a:lnTo>
                      <a:pt x="64" y="3"/>
                    </a:lnTo>
                    <a:lnTo>
                      <a:pt x="72" y="3"/>
                    </a:lnTo>
                    <a:lnTo>
                      <a:pt x="82" y="3"/>
                    </a:lnTo>
                    <a:lnTo>
                      <a:pt x="90" y="3"/>
                    </a:lnTo>
                    <a:lnTo>
                      <a:pt x="99" y="3"/>
                    </a:lnTo>
                    <a:lnTo>
                      <a:pt x="107" y="5"/>
                    </a:lnTo>
                    <a:lnTo>
                      <a:pt x="115" y="5"/>
                    </a:lnTo>
                    <a:lnTo>
                      <a:pt x="124" y="6"/>
                    </a:lnTo>
                    <a:lnTo>
                      <a:pt x="131" y="6"/>
                    </a:lnTo>
                    <a:lnTo>
                      <a:pt x="139" y="7"/>
                    </a:lnTo>
                    <a:lnTo>
                      <a:pt x="144" y="8"/>
                    </a:lnTo>
                    <a:lnTo>
                      <a:pt x="153" y="10"/>
                    </a:lnTo>
                    <a:lnTo>
                      <a:pt x="158" y="10"/>
                    </a:lnTo>
                    <a:lnTo>
                      <a:pt x="165" y="11"/>
                    </a:lnTo>
                    <a:lnTo>
                      <a:pt x="171" y="12"/>
                    </a:lnTo>
                    <a:lnTo>
                      <a:pt x="178" y="13"/>
                    </a:lnTo>
                    <a:lnTo>
                      <a:pt x="182" y="14"/>
                    </a:lnTo>
                    <a:lnTo>
                      <a:pt x="186" y="15"/>
                    </a:lnTo>
                    <a:lnTo>
                      <a:pt x="190" y="16"/>
                    </a:lnTo>
                    <a:lnTo>
                      <a:pt x="194" y="16"/>
                    </a:lnTo>
                    <a:lnTo>
                      <a:pt x="197" y="17"/>
                    </a:lnTo>
                    <a:lnTo>
                      <a:pt x="200" y="18"/>
                    </a:lnTo>
                    <a:lnTo>
                      <a:pt x="203" y="18"/>
                    </a:lnTo>
                    <a:lnTo>
                      <a:pt x="204" y="19"/>
                    </a:lnTo>
                    <a:lnTo>
                      <a:pt x="204" y="18"/>
                    </a:lnTo>
                    <a:lnTo>
                      <a:pt x="207" y="1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699" name="Freeform 211"/>
              <p:cNvSpPr>
                <a:spLocks/>
              </p:cNvSpPr>
              <p:nvPr/>
            </p:nvSpPr>
            <p:spPr bwMode="auto">
              <a:xfrm>
                <a:off x="4718" y="3146"/>
                <a:ext cx="157" cy="45"/>
              </a:xfrm>
              <a:custGeom>
                <a:avLst/>
                <a:gdLst>
                  <a:gd name="T0" fmla="*/ 156 w 157"/>
                  <a:gd name="T1" fmla="*/ 40 h 45"/>
                  <a:gd name="T2" fmla="*/ 152 w 157"/>
                  <a:gd name="T3" fmla="*/ 39 h 45"/>
                  <a:gd name="T4" fmla="*/ 146 w 157"/>
                  <a:gd name="T5" fmla="*/ 38 h 45"/>
                  <a:gd name="T6" fmla="*/ 140 w 157"/>
                  <a:gd name="T7" fmla="*/ 37 h 45"/>
                  <a:gd name="T8" fmla="*/ 131 w 157"/>
                  <a:gd name="T9" fmla="*/ 35 h 45"/>
                  <a:gd name="T10" fmla="*/ 122 w 157"/>
                  <a:gd name="T11" fmla="*/ 33 h 45"/>
                  <a:gd name="T12" fmla="*/ 111 w 157"/>
                  <a:gd name="T13" fmla="*/ 31 h 45"/>
                  <a:gd name="T14" fmla="*/ 100 w 157"/>
                  <a:gd name="T15" fmla="*/ 29 h 45"/>
                  <a:gd name="T16" fmla="*/ 88 w 157"/>
                  <a:gd name="T17" fmla="*/ 27 h 45"/>
                  <a:gd name="T18" fmla="*/ 75 w 157"/>
                  <a:gd name="T19" fmla="*/ 23 h 45"/>
                  <a:gd name="T20" fmla="*/ 62 w 157"/>
                  <a:gd name="T21" fmla="*/ 20 h 45"/>
                  <a:gd name="T22" fmla="*/ 49 w 157"/>
                  <a:gd name="T23" fmla="*/ 16 h 45"/>
                  <a:gd name="T24" fmla="*/ 37 w 157"/>
                  <a:gd name="T25" fmla="*/ 12 h 45"/>
                  <a:gd name="T26" fmla="*/ 25 w 157"/>
                  <a:gd name="T27" fmla="*/ 9 h 45"/>
                  <a:gd name="T28" fmla="*/ 14 w 157"/>
                  <a:gd name="T29" fmla="*/ 5 h 45"/>
                  <a:gd name="T30" fmla="*/ 3 w 157"/>
                  <a:gd name="T31" fmla="*/ 0 h 45"/>
                  <a:gd name="T32" fmla="*/ 5 w 157"/>
                  <a:gd name="T33" fmla="*/ 5 h 45"/>
                  <a:gd name="T34" fmla="*/ 16 w 157"/>
                  <a:gd name="T35" fmla="*/ 10 h 45"/>
                  <a:gd name="T36" fmla="*/ 29 w 157"/>
                  <a:gd name="T37" fmla="*/ 15 h 45"/>
                  <a:gd name="T38" fmla="*/ 41 w 157"/>
                  <a:gd name="T39" fmla="*/ 18 h 45"/>
                  <a:gd name="T40" fmla="*/ 55 w 157"/>
                  <a:gd name="T41" fmla="*/ 22 h 45"/>
                  <a:gd name="T42" fmla="*/ 66 w 157"/>
                  <a:gd name="T43" fmla="*/ 26 h 45"/>
                  <a:gd name="T44" fmla="*/ 79 w 157"/>
                  <a:gd name="T45" fmla="*/ 29 h 45"/>
                  <a:gd name="T46" fmla="*/ 92 w 157"/>
                  <a:gd name="T47" fmla="*/ 32 h 45"/>
                  <a:gd name="T48" fmla="*/ 104 w 157"/>
                  <a:gd name="T49" fmla="*/ 33 h 45"/>
                  <a:gd name="T50" fmla="*/ 115 w 157"/>
                  <a:gd name="T51" fmla="*/ 37 h 45"/>
                  <a:gd name="T52" fmla="*/ 125 w 157"/>
                  <a:gd name="T53" fmla="*/ 39 h 45"/>
                  <a:gd name="T54" fmla="*/ 134 w 157"/>
                  <a:gd name="T55" fmla="*/ 40 h 45"/>
                  <a:gd name="T56" fmla="*/ 142 w 157"/>
                  <a:gd name="T57" fmla="*/ 42 h 45"/>
                  <a:gd name="T58" fmla="*/ 148 w 157"/>
                  <a:gd name="T59" fmla="*/ 43 h 45"/>
                  <a:gd name="T60" fmla="*/ 152 w 157"/>
                  <a:gd name="T61" fmla="*/ 43 h 45"/>
                  <a:gd name="T62" fmla="*/ 155 w 157"/>
                  <a:gd name="T63" fmla="*/ 44 h 45"/>
                  <a:gd name="T64" fmla="*/ 155 w 157"/>
                  <a:gd name="T65" fmla="*/ 44 h 45"/>
                  <a:gd name="T66" fmla="*/ 156 w 157"/>
                  <a:gd name="T6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45">
                    <a:moveTo>
                      <a:pt x="156" y="40"/>
                    </a:moveTo>
                    <a:lnTo>
                      <a:pt x="156" y="40"/>
                    </a:lnTo>
                    <a:lnTo>
                      <a:pt x="155" y="40"/>
                    </a:lnTo>
                    <a:lnTo>
                      <a:pt x="152" y="39"/>
                    </a:lnTo>
                    <a:lnTo>
                      <a:pt x="149" y="39"/>
                    </a:lnTo>
                    <a:lnTo>
                      <a:pt x="146" y="38"/>
                    </a:lnTo>
                    <a:lnTo>
                      <a:pt x="142" y="38"/>
                    </a:lnTo>
                    <a:lnTo>
                      <a:pt x="140" y="37"/>
                    </a:lnTo>
                    <a:lnTo>
                      <a:pt x="135" y="37"/>
                    </a:lnTo>
                    <a:lnTo>
                      <a:pt x="131" y="35"/>
                    </a:lnTo>
                    <a:lnTo>
                      <a:pt x="127" y="34"/>
                    </a:lnTo>
                    <a:lnTo>
                      <a:pt x="122" y="33"/>
                    </a:lnTo>
                    <a:lnTo>
                      <a:pt x="116" y="33"/>
                    </a:lnTo>
                    <a:lnTo>
                      <a:pt x="111" y="31"/>
                    </a:lnTo>
                    <a:lnTo>
                      <a:pt x="105" y="31"/>
                    </a:lnTo>
                    <a:lnTo>
                      <a:pt x="100" y="29"/>
                    </a:lnTo>
                    <a:lnTo>
                      <a:pt x="93" y="27"/>
                    </a:lnTo>
                    <a:lnTo>
                      <a:pt x="88" y="27"/>
                    </a:lnTo>
                    <a:lnTo>
                      <a:pt x="81" y="24"/>
                    </a:lnTo>
                    <a:lnTo>
                      <a:pt x="75" y="23"/>
                    </a:lnTo>
                    <a:lnTo>
                      <a:pt x="68" y="22"/>
                    </a:lnTo>
                    <a:lnTo>
                      <a:pt x="62" y="20"/>
                    </a:lnTo>
                    <a:lnTo>
                      <a:pt x="56" y="18"/>
                    </a:lnTo>
                    <a:lnTo>
                      <a:pt x="49" y="16"/>
                    </a:lnTo>
                    <a:lnTo>
                      <a:pt x="42" y="15"/>
                    </a:lnTo>
                    <a:lnTo>
                      <a:pt x="37" y="12"/>
                    </a:lnTo>
                    <a:lnTo>
                      <a:pt x="31" y="11"/>
                    </a:lnTo>
                    <a:lnTo>
                      <a:pt x="25" y="9"/>
                    </a:lnTo>
                    <a:lnTo>
                      <a:pt x="18" y="7"/>
                    </a:lnTo>
                    <a:lnTo>
                      <a:pt x="14" y="5"/>
                    </a:lnTo>
                    <a:lnTo>
                      <a:pt x="8" y="2"/>
                    </a:lnTo>
                    <a:lnTo>
                      <a:pt x="3" y="0"/>
                    </a:lnTo>
                    <a:lnTo>
                      <a:pt x="0" y="2"/>
                    </a:lnTo>
                    <a:lnTo>
                      <a:pt x="5" y="5"/>
                    </a:lnTo>
                    <a:lnTo>
                      <a:pt x="11" y="9"/>
                    </a:lnTo>
                    <a:lnTo>
                      <a:pt x="16" y="10"/>
                    </a:lnTo>
                    <a:lnTo>
                      <a:pt x="23" y="12"/>
                    </a:lnTo>
                    <a:lnTo>
                      <a:pt x="29" y="15"/>
                    </a:lnTo>
                    <a:lnTo>
                      <a:pt x="34" y="16"/>
                    </a:lnTo>
                    <a:lnTo>
                      <a:pt x="41" y="18"/>
                    </a:lnTo>
                    <a:lnTo>
                      <a:pt x="48" y="20"/>
                    </a:lnTo>
                    <a:lnTo>
                      <a:pt x="55" y="22"/>
                    </a:lnTo>
                    <a:lnTo>
                      <a:pt x="60" y="23"/>
                    </a:lnTo>
                    <a:lnTo>
                      <a:pt x="66" y="26"/>
                    </a:lnTo>
                    <a:lnTo>
                      <a:pt x="73" y="27"/>
                    </a:lnTo>
                    <a:lnTo>
                      <a:pt x="79" y="29"/>
                    </a:lnTo>
                    <a:lnTo>
                      <a:pt x="85" y="29"/>
                    </a:lnTo>
                    <a:lnTo>
                      <a:pt x="92" y="32"/>
                    </a:lnTo>
                    <a:lnTo>
                      <a:pt x="97" y="33"/>
                    </a:lnTo>
                    <a:lnTo>
                      <a:pt x="104" y="33"/>
                    </a:lnTo>
                    <a:lnTo>
                      <a:pt x="109" y="35"/>
                    </a:lnTo>
                    <a:lnTo>
                      <a:pt x="115" y="37"/>
                    </a:lnTo>
                    <a:lnTo>
                      <a:pt x="120" y="38"/>
                    </a:lnTo>
                    <a:lnTo>
                      <a:pt x="125" y="39"/>
                    </a:lnTo>
                    <a:lnTo>
                      <a:pt x="129" y="39"/>
                    </a:lnTo>
                    <a:lnTo>
                      <a:pt x="134" y="40"/>
                    </a:lnTo>
                    <a:lnTo>
                      <a:pt x="138" y="40"/>
                    </a:lnTo>
                    <a:lnTo>
                      <a:pt x="142" y="42"/>
                    </a:lnTo>
                    <a:lnTo>
                      <a:pt x="145" y="43"/>
                    </a:lnTo>
                    <a:lnTo>
                      <a:pt x="148" y="43"/>
                    </a:lnTo>
                    <a:lnTo>
                      <a:pt x="151" y="43"/>
                    </a:lnTo>
                    <a:lnTo>
                      <a:pt x="152" y="43"/>
                    </a:lnTo>
                    <a:lnTo>
                      <a:pt x="153" y="44"/>
                    </a:lnTo>
                    <a:lnTo>
                      <a:pt x="155" y="44"/>
                    </a:lnTo>
                    <a:lnTo>
                      <a:pt x="156" y="44"/>
                    </a:lnTo>
                    <a:lnTo>
                      <a:pt x="155" y="44"/>
                    </a:lnTo>
                    <a:lnTo>
                      <a:pt x="156" y="44"/>
                    </a:lnTo>
                    <a:lnTo>
                      <a:pt x="156" y="4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0" name="Freeform 212"/>
              <p:cNvSpPr>
                <a:spLocks/>
              </p:cNvSpPr>
              <p:nvPr/>
            </p:nvSpPr>
            <p:spPr bwMode="auto">
              <a:xfrm>
                <a:off x="4883" y="3194"/>
                <a:ext cx="88" cy="16"/>
              </a:xfrm>
              <a:custGeom>
                <a:avLst/>
                <a:gdLst>
                  <a:gd name="T0" fmla="*/ 87 w 88"/>
                  <a:gd name="T1" fmla="*/ 12 h 16"/>
                  <a:gd name="T2" fmla="*/ 86 w 88"/>
                  <a:gd name="T3" fmla="*/ 12 h 16"/>
                  <a:gd name="T4" fmla="*/ 84 w 88"/>
                  <a:gd name="T5" fmla="*/ 11 h 16"/>
                  <a:gd name="T6" fmla="*/ 80 w 88"/>
                  <a:gd name="T7" fmla="*/ 10 h 16"/>
                  <a:gd name="T8" fmla="*/ 76 w 88"/>
                  <a:gd name="T9" fmla="*/ 10 h 16"/>
                  <a:gd name="T10" fmla="*/ 73 w 88"/>
                  <a:gd name="T11" fmla="*/ 9 h 16"/>
                  <a:gd name="T12" fmla="*/ 66 w 88"/>
                  <a:gd name="T13" fmla="*/ 8 h 16"/>
                  <a:gd name="T14" fmla="*/ 59 w 88"/>
                  <a:gd name="T15" fmla="*/ 7 h 16"/>
                  <a:gd name="T16" fmla="*/ 53 w 88"/>
                  <a:gd name="T17" fmla="*/ 6 h 16"/>
                  <a:gd name="T18" fmla="*/ 46 w 88"/>
                  <a:gd name="T19" fmla="*/ 4 h 16"/>
                  <a:gd name="T20" fmla="*/ 38 w 88"/>
                  <a:gd name="T21" fmla="*/ 4 h 16"/>
                  <a:gd name="T22" fmla="*/ 32 w 88"/>
                  <a:gd name="T23" fmla="*/ 2 h 16"/>
                  <a:gd name="T24" fmla="*/ 24 w 88"/>
                  <a:gd name="T25" fmla="*/ 1 h 16"/>
                  <a:gd name="T26" fmla="*/ 17 w 88"/>
                  <a:gd name="T27" fmla="*/ 0 h 16"/>
                  <a:gd name="T28" fmla="*/ 11 w 88"/>
                  <a:gd name="T29" fmla="*/ 0 h 16"/>
                  <a:gd name="T30" fmla="*/ 4 w 88"/>
                  <a:gd name="T31" fmla="*/ 0 h 16"/>
                  <a:gd name="T32" fmla="*/ 0 w 88"/>
                  <a:gd name="T33" fmla="*/ 0 h 16"/>
                  <a:gd name="T34" fmla="*/ 0 w 88"/>
                  <a:gd name="T35" fmla="*/ 3 h 16"/>
                  <a:gd name="T36" fmla="*/ 4 w 88"/>
                  <a:gd name="T37" fmla="*/ 3 h 16"/>
                  <a:gd name="T38" fmla="*/ 9 w 88"/>
                  <a:gd name="T39" fmla="*/ 3 h 16"/>
                  <a:gd name="T40" fmla="*/ 16 w 88"/>
                  <a:gd name="T41" fmla="*/ 4 h 16"/>
                  <a:gd name="T42" fmla="*/ 24 w 88"/>
                  <a:gd name="T43" fmla="*/ 4 h 16"/>
                  <a:gd name="T44" fmla="*/ 29 w 88"/>
                  <a:gd name="T45" fmla="*/ 5 h 16"/>
                  <a:gd name="T46" fmla="*/ 37 w 88"/>
                  <a:gd name="T47" fmla="*/ 6 h 16"/>
                  <a:gd name="T48" fmla="*/ 44 w 88"/>
                  <a:gd name="T49" fmla="*/ 7 h 16"/>
                  <a:gd name="T50" fmla="*/ 51 w 88"/>
                  <a:gd name="T51" fmla="*/ 8 h 16"/>
                  <a:gd name="T52" fmla="*/ 58 w 88"/>
                  <a:gd name="T53" fmla="*/ 9 h 16"/>
                  <a:gd name="T54" fmla="*/ 65 w 88"/>
                  <a:gd name="T55" fmla="*/ 10 h 16"/>
                  <a:gd name="T56" fmla="*/ 70 w 88"/>
                  <a:gd name="T57" fmla="*/ 12 h 16"/>
                  <a:gd name="T58" fmla="*/ 75 w 88"/>
                  <a:gd name="T59" fmla="*/ 12 h 16"/>
                  <a:gd name="T60" fmla="*/ 79 w 88"/>
                  <a:gd name="T61" fmla="*/ 14 h 16"/>
                  <a:gd name="T62" fmla="*/ 83 w 88"/>
                  <a:gd name="T63" fmla="*/ 15 h 16"/>
                  <a:gd name="T64" fmla="*/ 84 w 88"/>
                  <a:gd name="T65" fmla="*/ 15 h 16"/>
                  <a:gd name="T66" fmla="*/ 87 w 88"/>
                  <a:gd name="T6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6">
                    <a:moveTo>
                      <a:pt x="87" y="12"/>
                    </a:moveTo>
                    <a:lnTo>
                      <a:pt x="86" y="12"/>
                    </a:lnTo>
                    <a:lnTo>
                      <a:pt x="84" y="11"/>
                    </a:lnTo>
                    <a:lnTo>
                      <a:pt x="80" y="10"/>
                    </a:lnTo>
                    <a:lnTo>
                      <a:pt x="76" y="10"/>
                    </a:lnTo>
                    <a:lnTo>
                      <a:pt x="73" y="9"/>
                    </a:lnTo>
                    <a:lnTo>
                      <a:pt x="66" y="8"/>
                    </a:lnTo>
                    <a:lnTo>
                      <a:pt x="59" y="7"/>
                    </a:lnTo>
                    <a:lnTo>
                      <a:pt x="53" y="6"/>
                    </a:lnTo>
                    <a:lnTo>
                      <a:pt x="46" y="4"/>
                    </a:lnTo>
                    <a:lnTo>
                      <a:pt x="38" y="4"/>
                    </a:lnTo>
                    <a:lnTo>
                      <a:pt x="32" y="2"/>
                    </a:lnTo>
                    <a:lnTo>
                      <a:pt x="24" y="1"/>
                    </a:lnTo>
                    <a:lnTo>
                      <a:pt x="17" y="0"/>
                    </a:lnTo>
                    <a:lnTo>
                      <a:pt x="11" y="0"/>
                    </a:lnTo>
                    <a:lnTo>
                      <a:pt x="4" y="0"/>
                    </a:lnTo>
                    <a:lnTo>
                      <a:pt x="0" y="0"/>
                    </a:lnTo>
                    <a:lnTo>
                      <a:pt x="0" y="3"/>
                    </a:lnTo>
                    <a:lnTo>
                      <a:pt x="4" y="3"/>
                    </a:lnTo>
                    <a:lnTo>
                      <a:pt x="9" y="3"/>
                    </a:lnTo>
                    <a:lnTo>
                      <a:pt x="16" y="4"/>
                    </a:lnTo>
                    <a:lnTo>
                      <a:pt x="24" y="4"/>
                    </a:lnTo>
                    <a:lnTo>
                      <a:pt x="29" y="5"/>
                    </a:lnTo>
                    <a:lnTo>
                      <a:pt x="37" y="6"/>
                    </a:lnTo>
                    <a:lnTo>
                      <a:pt x="44" y="7"/>
                    </a:lnTo>
                    <a:lnTo>
                      <a:pt x="51" y="8"/>
                    </a:lnTo>
                    <a:lnTo>
                      <a:pt x="58" y="9"/>
                    </a:lnTo>
                    <a:lnTo>
                      <a:pt x="65" y="10"/>
                    </a:lnTo>
                    <a:lnTo>
                      <a:pt x="70" y="12"/>
                    </a:lnTo>
                    <a:lnTo>
                      <a:pt x="75" y="12"/>
                    </a:lnTo>
                    <a:lnTo>
                      <a:pt x="79" y="14"/>
                    </a:lnTo>
                    <a:lnTo>
                      <a:pt x="83" y="15"/>
                    </a:lnTo>
                    <a:lnTo>
                      <a:pt x="84" y="15"/>
                    </a:lnTo>
                    <a:lnTo>
                      <a:pt x="87" y="1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1" name="Freeform 213"/>
              <p:cNvSpPr>
                <a:spLocks/>
              </p:cNvSpPr>
              <p:nvPr/>
            </p:nvSpPr>
            <p:spPr bwMode="auto">
              <a:xfrm>
                <a:off x="4976" y="3178"/>
                <a:ext cx="392" cy="55"/>
              </a:xfrm>
              <a:custGeom>
                <a:avLst/>
                <a:gdLst>
                  <a:gd name="T0" fmla="*/ 385 w 392"/>
                  <a:gd name="T1" fmla="*/ 0 h 55"/>
                  <a:gd name="T2" fmla="*/ 383 w 392"/>
                  <a:gd name="T3" fmla="*/ 3 h 55"/>
                  <a:gd name="T4" fmla="*/ 377 w 392"/>
                  <a:gd name="T5" fmla="*/ 6 h 55"/>
                  <a:gd name="T6" fmla="*/ 368 w 392"/>
                  <a:gd name="T7" fmla="*/ 10 h 55"/>
                  <a:gd name="T8" fmla="*/ 356 w 392"/>
                  <a:gd name="T9" fmla="*/ 16 h 55"/>
                  <a:gd name="T10" fmla="*/ 341 w 392"/>
                  <a:gd name="T11" fmla="*/ 21 h 55"/>
                  <a:gd name="T12" fmla="*/ 324 w 392"/>
                  <a:gd name="T13" fmla="*/ 28 h 55"/>
                  <a:gd name="T14" fmla="*/ 303 w 392"/>
                  <a:gd name="T15" fmla="*/ 34 h 55"/>
                  <a:gd name="T16" fmla="*/ 281 w 392"/>
                  <a:gd name="T17" fmla="*/ 40 h 55"/>
                  <a:gd name="T18" fmla="*/ 252 w 392"/>
                  <a:gd name="T19" fmla="*/ 44 h 55"/>
                  <a:gd name="T20" fmla="*/ 224 w 392"/>
                  <a:gd name="T21" fmla="*/ 48 h 55"/>
                  <a:gd name="T22" fmla="*/ 190 w 392"/>
                  <a:gd name="T23" fmla="*/ 49 h 55"/>
                  <a:gd name="T24" fmla="*/ 154 w 392"/>
                  <a:gd name="T25" fmla="*/ 49 h 55"/>
                  <a:gd name="T26" fmla="*/ 115 w 392"/>
                  <a:gd name="T27" fmla="*/ 48 h 55"/>
                  <a:gd name="T28" fmla="*/ 72 w 392"/>
                  <a:gd name="T29" fmla="*/ 43 h 55"/>
                  <a:gd name="T30" fmla="*/ 27 w 392"/>
                  <a:gd name="T31" fmla="*/ 35 h 55"/>
                  <a:gd name="T32" fmla="*/ 0 w 392"/>
                  <a:gd name="T33" fmla="*/ 34 h 55"/>
                  <a:gd name="T34" fmla="*/ 50 w 392"/>
                  <a:gd name="T35" fmla="*/ 43 h 55"/>
                  <a:gd name="T36" fmla="*/ 92 w 392"/>
                  <a:gd name="T37" fmla="*/ 49 h 55"/>
                  <a:gd name="T38" fmla="*/ 135 w 392"/>
                  <a:gd name="T39" fmla="*/ 51 h 55"/>
                  <a:gd name="T40" fmla="*/ 173 w 392"/>
                  <a:gd name="T41" fmla="*/ 54 h 55"/>
                  <a:gd name="T42" fmla="*/ 208 w 392"/>
                  <a:gd name="T43" fmla="*/ 51 h 55"/>
                  <a:gd name="T44" fmla="*/ 239 w 392"/>
                  <a:gd name="T45" fmla="*/ 49 h 55"/>
                  <a:gd name="T46" fmla="*/ 268 w 392"/>
                  <a:gd name="T47" fmla="*/ 45 h 55"/>
                  <a:gd name="T48" fmla="*/ 293 w 392"/>
                  <a:gd name="T49" fmla="*/ 40 h 55"/>
                  <a:gd name="T50" fmla="*/ 316 w 392"/>
                  <a:gd name="T51" fmla="*/ 35 h 55"/>
                  <a:gd name="T52" fmla="*/ 336 w 392"/>
                  <a:gd name="T53" fmla="*/ 28 h 55"/>
                  <a:gd name="T54" fmla="*/ 353 w 392"/>
                  <a:gd name="T55" fmla="*/ 21 h 55"/>
                  <a:gd name="T56" fmla="*/ 367 w 392"/>
                  <a:gd name="T57" fmla="*/ 16 h 55"/>
                  <a:gd name="T58" fmla="*/ 377 w 392"/>
                  <a:gd name="T59" fmla="*/ 11 h 55"/>
                  <a:gd name="T60" fmla="*/ 384 w 392"/>
                  <a:gd name="T61" fmla="*/ 6 h 55"/>
                  <a:gd name="T62" fmla="*/ 388 w 392"/>
                  <a:gd name="T63" fmla="*/ 4 h 55"/>
                  <a:gd name="T64" fmla="*/ 390 w 392"/>
                  <a:gd name="T65" fmla="*/ 0 h 55"/>
                  <a:gd name="T66" fmla="*/ 391 w 392"/>
                  <a:gd name="T67" fmla="*/ 3 h 55"/>
                  <a:gd name="T68" fmla="*/ 385 w 392"/>
                  <a:gd name="T69" fmla="*/ 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2" h="55">
                    <a:moveTo>
                      <a:pt x="385" y="3"/>
                    </a:moveTo>
                    <a:lnTo>
                      <a:pt x="385" y="0"/>
                    </a:lnTo>
                    <a:lnTo>
                      <a:pt x="384" y="1"/>
                    </a:lnTo>
                    <a:lnTo>
                      <a:pt x="383" y="3"/>
                    </a:lnTo>
                    <a:lnTo>
                      <a:pt x="380" y="4"/>
                    </a:lnTo>
                    <a:lnTo>
                      <a:pt x="377" y="6"/>
                    </a:lnTo>
                    <a:lnTo>
                      <a:pt x="373" y="8"/>
                    </a:lnTo>
                    <a:lnTo>
                      <a:pt x="368" y="10"/>
                    </a:lnTo>
                    <a:lnTo>
                      <a:pt x="363" y="13"/>
                    </a:lnTo>
                    <a:lnTo>
                      <a:pt x="356" y="16"/>
                    </a:lnTo>
                    <a:lnTo>
                      <a:pt x="350" y="19"/>
                    </a:lnTo>
                    <a:lnTo>
                      <a:pt x="341" y="21"/>
                    </a:lnTo>
                    <a:lnTo>
                      <a:pt x="333" y="25"/>
                    </a:lnTo>
                    <a:lnTo>
                      <a:pt x="324" y="28"/>
                    </a:lnTo>
                    <a:lnTo>
                      <a:pt x="315" y="30"/>
                    </a:lnTo>
                    <a:lnTo>
                      <a:pt x="303" y="34"/>
                    </a:lnTo>
                    <a:lnTo>
                      <a:pt x="292" y="36"/>
                    </a:lnTo>
                    <a:lnTo>
                      <a:pt x="281" y="40"/>
                    </a:lnTo>
                    <a:lnTo>
                      <a:pt x="268" y="41"/>
                    </a:lnTo>
                    <a:lnTo>
                      <a:pt x="252" y="44"/>
                    </a:lnTo>
                    <a:lnTo>
                      <a:pt x="238" y="45"/>
                    </a:lnTo>
                    <a:lnTo>
                      <a:pt x="224" y="48"/>
                    </a:lnTo>
                    <a:lnTo>
                      <a:pt x="207" y="49"/>
                    </a:lnTo>
                    <a:lnTo>
                      <a:pt x="190" y="49"/>
                    </a:lnTo>
                    <a:lnTo>
                      <a:pt x="173" y="49"/>
                    </a:lnTo>
                    <a:lnTo>
                      <a:pt x="154" y="49"/>
                    </a:lnTo>
                    <a:lnTo>
                      <a:pt x="135" y="49"/>
                    </a:lnTo>
                    <a:lnTo>
                      <a:pt x="115" y="48"/>
                    </a:lnTo>
                    <a:lnTo>
                      <a:pt x="94" y="45"/>
                    </a:lnTo>
                    <a:lnTo>
                      <a:pt x="72" y="43"/>
                    </a:lnTo>
                    <a:lnTo>
                      <a:pt x="50" y="40"/>
                    </a:lnTo>
                    <a:lnTo>
                      <a:pt x="27" y="35"/>
                    </a:lnTo>
                    <a:lnTo>
                      <a:pt x="3" y="30"/>
                    </a:lnTo>
                    <a:lnTo>
                      <a:pt x="0" y="34"/>
                    </a:lnTo>
                    <a:lnTo>
                      <a:pt x="26" y="40"/>
                    </a:lnTo>
                    <a:lnTo>
                      <a:pt x="50" y="43"/>
                    </a:lnTo>
                    <a:lnTo>
                      <a:pt x="71" y="48"/>
                    </a:lnTo>
                    <a:lnTo>
                      <a:pt x="92" y="49"/>
                    </a:lnTo>
                    <a:lnTo>
                      <a:pt x="115" y="51"/>
                    </a:lnTo>
                    <a:lnTo>
                      <a:pt x="135" y="51"/>
                    </a:lnTo>
                    <a:lnTo>
                      <a:pt x="154" y="54"/>
                    </a:lnTo>
                    <a:lnTo>
                      <a:pt x="173" y="54"/>
                    </a:lnTo>
                    <a:lnTo>
                      <a:pt x="190" y="53"/>
                    </a:lnTo>
                    <a:lnTo>
                      <a:pt x="208" y="51"/>
                    </a:lnTo>
                    <a:lnTo>
                      <a:pt x="224" y="51"/>
                    </a:lnTo>
                    <a:lnTo>
                      <a:pt x="239" y="49"/>
                    </a:lnTo>
                    <a:lnTo>
                      <a:pt x="254" y="48"/>
                    </a:lnTo>
                    <a:lnTo>
                      <a:pt x="268" y="45"/>
                    </a:lnTo>
                    <a:lnTo>
                      <a:pt x="281" y="43"/>
                    </a:lnTo>
                    <a:lnTo>
                      <a:pt x="293" y="40"/>
                    </a:lnTo>
                    <a:lnTo>
                      <a:pt x="305" y="38"/>
                    </a:lnTo>
                    <a:lnTo>
                      <a:pt x="316" y="35"/>
                    </a:lnTo>
                    <a:lnTo>
                      <a:pt x="326" y="31"/>
                    </a:lnTo>
                    <a:lnTo>
                      <a:pt x="336" y="28"/>
                    </a:lnTo>
                    <a:lnTo>
                      <a:pt x="344" y="25"/>
                    </a:lnTo>
                    <a:lnTo>
                      <a:pt x="353" y="21"/>
                    </a:lnTo>
                    <a:lnTo>
                      <a:pt x="360" y="19"/>
                    </a:lnTo>
                    <a:lnTo>
                      <a:pt x="367" y="16"/>
                    </a:lnTo>
                    <a:lnTo>
                      <a:pt x="371" y="14"/>
                    </a:lnTo>
                    <a:lnTo>
                      <a:pt x="377" y="11"/>
                    </a:lnTo>
                    <a:lnTo>
                      <a:pt x="380" y="9"/>
                    </a:lnTo>
                    <a:lnTo>
                      <a:pt x="384" y="6"/>
                    </a:lnTo>
                    <a:lnTo>
                      <a:pt x="387" y="5"/>
                    </a:lnTo>
                    <a:lnTo>
                      <a:pt x="388" y="4"/>
                    </a:lnTo>
                    <a:lnTo>
                      <a:pt x="390" y="3"/>
                    </a:lnTo>
                    <a:lnTo>
                      <a:pt x="390" y="0"/>
                    </a:lnTo>
                    <a:lnTo>
                      <a:pt x="390" y="3"/>
                    </a:lnTo>
                    <a:lnTo>
                      <a:pt x="391" y="3"/>
                    </a:lnTo>
                    <a:lnTo>
                      <a:pt x="390" y="0"/>
                    </a:lnTo>
                    <a:lnTo>
                      <a:pt x="385"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2" name="Freeform 214"/>
              <p:cNvSpPr>
                <a:spLocks/>
              </p:cNvSpPr>
              <p:nvPr/>
            </p:nvSpPr>
            <p:spPr bwMode="auto">
              <a:xfrm>
                <a:off x="5271" y="3123"/>
                <a:ext cx="95" cy="50"/>
              </a:xfrm>
              <a:custGeom>
                <a:avLst/>
                <a:gdLst>
                  <a:gd name="T0" fmla="*/ 0 w 95"/>
                  <a:gd name="T1" fmla="*/ 2 h 50"/>
                  <a:gd name="T2" fmla="*/ 4 w 95"/>
                  <a:gd name="T3" fmla="*/ 4 h 50"/>
                  <a:gd name="T4" fmla="*/ 9 w 95"/>
                  <a:gd name="T5" fmla="*/ 7 h 50"/>
                  <a:gd name="T6" fmla="*/ 15 w 95"/>
                  <a:gd name="T7" fmla="*/ 10 h 50"/>
                  <a:gd name="T8" fmla="*/ 20 w 95"/>
                  <a:gd name="T9" fmla="*/ 13 h 50"/>
                  <a:gd name="T10" fmla="*/ 26 w 95"/>
                  <a:gd name="T11" fmla="*/ 16 h 50"/>
                  <a:gd name="T12" fmla="*/ 34 w 95"/>
                  <a:gd name="T13" fmla="*/ 20 h 50"/>
                  <a:gd name="T14" fmla="*/ 41 w 95"/>
                  <a:gd name="T15" fmla="*/ 22 h 50"/>
                  <a:gd name="T16" fmla="*/ 49 w 95"/>
                  <a:gd name="T17" fmla="*/ 26 h 50"/>
                  <a:gd name="T18" fmla="*/ 56 w 95"/>
                  <a:gd name="T19" fmla="*/ 29 h 50"/>
                  <a:gd name="T20" fmla="*/ 62 w 95"/>
                  <a:gd name="T21" fmla="*/ 32 h 50"/>
                  <a:gd name="T22" fmla="*/ 69 w 95"/>
                  <a:gd name="T23" fmla="*/ 36 h 50"/>
                  <a:gd name="T24" fmla="*/ 75 w 95"/>
                  <a:gd name="T25" fmla="*/ 39 h 50"/>
                  <a:gd name="T26" fmla="*/ 79 w 95"/>
                  <a:gd name="T27" fmla="*/ 42 h 50"/>
                  <a:gd name="T28" fmla="*/ 85 w 95"/>
                  <a:gd name="T29" fmla="*/ 45 h 50"/>
                  <a:gd name="T30" fmla="*/ 87 w 95"/>
                  <a:gd name="T31" fmla="*/ 47 h 50"/>
                  <a:gd name="T32" fmla="*/ 90 w 95"/>
                  <a:gd name="T33" fmla="*/ 49 h 50"/>
                  <a:gd name="T34" fmla="*/ 94 w 95"/>
                  <a:gd name="T35" fmla="*/ 47 h 50"/>
                  <a:gd name="T36" fmla="*/ 91 w 95"/>
                  <a:gd name="T37" fmla="*/ 44 h 50"/>
                  <a:gd name="T38" fmla="*/ 89 w 95"/>
                  <a:gd name="T39" fmla="*/ 42 h 50"/>
                  <a:gd name="T40" fmla="*/ 85 w 95"/>
                  <a:gd name="T41" fmla="*/ 39 h 50"/>
                  <a:gd name="T42" fmla="*/ 78 w 95"/>
                  <a:gd name="T43" fmla="*/ 36 h 50"/>
                  <a:gd name="T44" fmla="*/ 73 w 95"/>
                  <a:gd name="T45" fmla="*/ 32 h 50"/>
                  <a:gd name="T46" fmla="*/ 66 w 95"/>
                  <a:gd name="T47" fmla="*/ 29 h 50"/>
                  <a:gd name="T48" fmla="*/ 60 w 95"/>
                  <a:gd name="T49" fmla="*/ 26 h 50"/>
                  <a:gd name="T50" fmla="*/ 52 w 95"/>
                  <a:gd name="T51" fmla="*/ 22 h 50"/>
                  <a:gd name="T52" fmla="*/ 45 w 95"/>
                  <a:gd name="T53" fmla="*/ 20 h 50"/>
                  <a:gd name="T54" fmla="*/ 37 w 95"/>
                  <a:gd name="T55" fmla="*/ 16 h 50"/>
                  <a:gd name="T56" fmla="*/ 30 w 95"/>
                  <a:gd name="T57" fmla="*/ 13 h 50"/>
                  <a:gd name="T58" fmla="*/ 24 w 95"/>
                  <a:gd name="T59" fmla="*/ 10 h 50"/>
                  <a:gd name="T60" fmla="*/ 17 w 95"/>
                  <a:gd name="T61" fmla="*/ 7 h 50"/>
                  <a:gd name="T62" fmla="*/ 12 w 95"/>
                  <a:gd name="T63" fmla="*/ 4 h 50"/>
                  <a:gd name="T64" fmla="*/ 8 w 95"/>
                  <a:gd name="T65" fmla="*/ 1 h 50"/>
                  <a:gd name="T66" fmla="*/ 4 w 95"/>
                  <a:gd name="T67" fmla="*/ 0 h 50"/>
                  <a:gd name="T68" fmla="*/ 0 w 95"/>
                  <a:gd name="T69"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50">
                    <a:moveTo>
                      <a:pt x="0" y="2"/>
                    </a:moveTo>
                    <a:lnTo>
                      <a:pt x="4" y="4"/>
                    </a:lnTo>
                    <a:lnTo>
                      <a:pt x="9" y="7"/>
                    </a:lnTo>
                    <a:lnTo>
                      <a:pt x="15" y="10"/>
                    </a:lnTo>
                    <a:lnTo>
                      <a:pt x="20" y="13"/>
                    </a:lnTo>
                    <a:lnTo>
                      <a:pt x="26" y="16"/>
                    </a:lnTo>
                    <a:lnTo>
                      <a:pt x="34" y="20"/>
                    </a:lnTo>
                    <a:lnTo>
                      <a:pt x="41" y="22"/>
                    </a:lnTo>
                    <a:lnTo>
                      <a:pt x="49" y="26"/>
                    </a:lnTo>
                    <a:lnTo>
                      <a:pt x="56" y="29"/>
                    </a:lnTo>
                    <a:lnTo>
                      <a:pt x="62" y="32"/>
                    </a:lnTo>
                    <a:lnTo>
                      <a:pt x="69" y="36"/>
                    </a:lnTo>
                    <a:lnTo>
                      <a:pt x="75" y="39"/>
                    </a:lnTo>
                    <a:lnTo>
                      <a:pt x="79" y="42"/>
                    </a:lnTo>
                    <a:lnTo>
                      <a:pt x="85" y="45"/>
                    </a:lnTo>
                    <a:lnTo>
                      <a:pt x="87" y="47"/>
                    </a:lnTo>
                    <a:lnTo>
                      <a:pt x="90" y="49"/>
                    </a:lnTo>
                    <a:lnTo>
                      <a:pt x="94" y="47"/>
                    </a:lnTo>
                    <a:lnTo>
                      <a:pt x="91" y="44"/>
                    </a:lnTo>
                    <a:lnTo>
                      <a:pt x="89" y="42"/>
                    </a:lnTo>
                    <a:lnTo>
                      <a:pt x="85" y="39"/>
                    </a:lnTo>
                    <a:lnTo>
                      <a:pt x="78" y="36"/>
                    </a:lnTo>
                    <a:lnTo>
                      <a:pt x="73" y="32"/>
                    </a:lnTo>
                    <a:lnTo>
                      <a:pt x="66" y="29"/>
                    </a:lnTo>
                    <a:lnTo>
                      <a:pt x="60" y="26"/>
                    </a:lnTo>
                    <a:lnTo>
                      <a:pt x="52" y="22"/>
                    </a:lnTo>
                    <a:lnTo>
                      <a:pt x="45" y="20"/>
                    </a:lnTo>
                    <a:lnTo>
                      <a:pt x="37" y="16"/>
                    </a:lnTo>
                    <a:lnTo>
                      <a:pt x="30" y="13"/>
                    </a:lnTo>
                    <a:lnTo>
                      <a:pt x="24" y="10"/>
                    </a:lnTo>
                    <a:lnTo>
                      <a:pt x="17" y="7"/>
                    </a:lnTo>
                    <a:lnTo>
                      <a:pt x="12" y="4"/>
                    </a:lnTo>
                    <a:lnTo>
                      <a:pt x="8" y="1"/>
                    </a:lnTo>
                    <a:lnTo>
                      <a:pt x="4" y="0"/>
                    </a:lnTo>
                    <a:lnTo>
                      <a:pt x="0" y="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3" name="Freeform 215"/>
              <p:cNvSpPr>
                <a:spLocks/>
              </p:cNvSpPr>
              <p:nvPr/>
            </p:nvSpPr>
            <p:spPr bwMode="auto">
              <a:xfrm>
                <a:off x="5266" y="3100"/>
                <a:ext cx="31" cy="18"/>
              </a:xfrm>
              <a:custGeom>
                <a:avLst/>
                <a:gdLst>
                  <a:gd name="T0" fmla="*/ 28 w 31"/>
                  <a:gd name="T1" fmla="*/ 0 h 18"/>
                  <a:gd name="T2" fmla="*/ 27 w 31"/>
                  <a:gd name="T3" fmla="*/ 0 h 18"/>
                  <a:gd name="T4" fmla="*/ 25 w 31"/>
                  <a:gd name="T5" fmla="*/ 0 h 18"/>
                  <a:gd name="T6" fmla="*/ 22 w 31"/>
                  <a:gd name="T7" fmla="*/ 1 h 18"/>
                  <a:gd name="T8" fmla="*/ 20 w 31"/>
                  <a:gd name="T9" fmla="*/ 2 h 18"/>
                  <a:gd name="T10" fmla="*/ 17 w 31"/>
                  <a:gd name="T11" fmla="*/ 3 h 18"/>
                  <a:gd name="T12" fmla="*/ 14 w 31"/>
                  <a:gd name="T13" fmla="*/ 3 h 18"/>
                  <a:gd name="T14" fmla="*/ 12 w 31"/>
                  <a:gd name="T15" fmla="*/ 4 h 18"/>
                  <a:gd name="T16" fmla="*/ 8 w 31"/>
                  <a:gd name="T17" fmla="*/ 5 h 18"/>
                  <a:gd name="T18" fmla="*/ 6 w 31"/>
                  <a:gd name="T19" fmla="*/ 7 h 18"/>
                  <a:gd name="T20" fmla="*/ 2 w 31"/>
                  <a:gd name="T21" fmla="*/ 8 h 18"/>
                  <a:gd name="T22" fmla="*/ 1 w 31"/>
                  <a:gd name="T23" fmla="*/ 9 h 18"/>
                  <a:gd name="T24" fmla="*/ 0 w 31"/>
                  <a:gd name="T25" fmla="*/ 11 h 18"/>
                  <a:gd name="T26" fmla="*/ 1 w 31"/>
                  <a:gd name="T27" fmla="*/ 14 h 18"/>
                  <a:gd name="T28" fmla="*/ 2 w 31"/>
                  <a:gd name="T29" fmla="*/ 15 h 18"/>
                  <a:gd name="T30" fmla="*/ 5 w 31"/>
                  <a:gd name="T31" fmla="*/ 17 h 18"/>
                  <a:gd name="T32" fmla="*/ 8 w 31"/>
                  <a:gd name="T33" fmla="*/ 15 h 18"/>
                  <a:gd name="T34" fmla="*/ 6 w 31"/>
                  <a:gd name="T35" fmla="*/ 14 h 18"/>
                  <a:gd name="T36" fmla="*/ 5 w 31"/>
                  <a:gd name="T37" fmla="*/ 12 h 18"/>
                  <a:gd name="T38" fmla="*/ 5 w 31"/>
                  <a:gd name="T39" fmla="*/ 11 h 18"/>
                  <a:gd name="T40" fmla="*/ 6 w 31"/>
                  <a:gd name="T41" fmla="*/ 11 h 18"/>
                  <a:gd name="T42" fmla="*/ 7 w 31"/>
                  <a:gd name="T43" fmla="*/ 9 h 18"/>
                  <a:gd name="T44" fmla="*/ 8 w 31"/>
                  <a:gd name="T45" fmla="*/ 9 h 18"/>
                  <a:gd name="T46" fmla="*/ 12 w 31"/>
                  <a:gd name="T47" fmla="*/ 8 h 18"/>
                  <a:gd name="T48" fmla="*/ 14 w 31"/>
                  <a:gd name="T49" fmla="*/ 7 h 18"/>
                  <a:gd name="T50" fmla="*/ 15 w 31"/>
                  <a:gd name="T51" fmla="*/ 6 h 18"/>
                  <a:gd name="T52" fmla="*/ 18 w 31"/>
                  <a:gd name="T53" fmla="*/ 5 h 18"/>
                  <a:gd name="T54" fmla="*/ 22 w 31"/>
                  <a:gd name="T55" fmla="*/ 5 h 18"/>
                  <a:gd name="T56" fmla="*/ 24 w 31"/>
                  <a:gd name="T57" fmla="*/ 4 h 18"/>
                  <a:gd name="T58" fmla="*/ 27 w 31"/>
                  <a:gd name="T59" fmla="*/ 4 h 18"/>
                  <a:gd name="T60" fmla="*/ 28 w 31"/>
                  <a:gd name="T61" fmla="*/ 3 h 18"/>
                  <a:gd name="T62" fmla="*/ 29 w 31"/>
                  <a:gd name="T63" fmla="*/ 3 h 18"/>
                  <a:gd name="T64" fmla="*/ 30 w 31"/>
                  <a:gd name="T65" fmla="*/ 3 h 18"/>
                  <a:gd name="T66" fmla="*/ 28 w 31"/>
                  <a:gd name="T6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18">
                    <a:moveTo>
                      <a:pt x="28" y="0"/>
                    </a:moveTo>
                    <a:lnTo>
                      <a:pt x="27" y="0"/>
                    </a:lnTo>
                    <a:lnTo>
                      <a:pt x="25" y="0"/>
                    </a:lnTo>
                    <a:lnTo>
                      <a:pt x="22" y="1"/>
                    </a:lnTo>
                    <a:lnTo>
                      <a:pt x="20" y="2"/>
                    </a:lnTo>
                    <a:lnTo>
                      <a:pt x="17" y="3"/>
                    </a:lnTo>
                    <a:lnTo>
                      <a:pt x="14" y="3"/>
                    </a:lnTo>
                    <a:lnTo>
                      <a:pt x="12" y="4"/>
                    </a:lnTo>
                    <a:lnTo>
                      <a:pt x="8" y="5"/>
                    </a:lnTo>
                    <a:lnTo>
                      <a:pt x="6" y="7"/>
                    </a:lnTo>
                    <a:lnTo>
                      <a:pt x="2" y="8"/>
                    </a:lnTo>
                    <a:lnTo>
                      <a:pt x="1" y="9"/>
                    </a:lnTo>
                    <a:lnTo>
                      <a:pt x="0" y="11"/>
                    </a:lnTo>
                    <a:lnTo>
                      <a:pt x="1" y="14"/>
                    </a:lnTo>
                    <a:lnTo>
                      <a:pt x="2" y="15"/>
                    </a:lnTo>
                    <a:lnTo>
                      <a:pt x="5" y="17"/>
                    </a:lnTo>
                    <a:lnTo>
                      <a:pt x="8" y="15"/>
                    </a:lnTo>
                    <a:lnTo>
                      <a:pt x="6" y="14"/>
                    </a:lnTo>
                    <a:lnTo>
                      <a:pt x="5" y="12"/>
                    </a:lnTo>
                    <a:lnTo>
                      <a:pt x="5" y="11"/>
                    </a:lnTo>
                    <a:lnTo>
                      <a:pt x="6" y="11"/>
                    </a:lnTo>
                    <a:lnTo>
                      <a:pt x="7" y="9"/>
                    </a:lnTo>
                    <a:lnTo>
                      <a:pt x="8" y="9"/>
                    </a:lnTo>
                    <a:lnTo>
                      <a:pt x="12" y="8"/>
                    </a:lnTo>
                    <a:lnTo>
                      <a:pt x="14" y="7"/>
                    </a:lnTo>
                    <a:lnTo>
                      <a:pt x="15" y="6"/>
                    </a:lnTo>
                    <a:lnTo>
                      <a:pt x="18" y="5"/>
                    </a:lnTo>
                    <a:lnTo>
                      <a:pt x="22" y="5"/>
                    </a:lnTo>
                    <a:lnTo>
                      <a:pt x="24" y="4"/>
                    </a:lnTo>
                    <a:lnTo>
                      <a:pt x="27" y="4"/>
                    </a:lnTo>
                    <a:lnTo>
                      <a:pt x="28" y="3"/>
                    </a:lnTo>
                    <a:lnTo>
                      <a:pt x="29" y="3"/>
                    </a:lnTo>
                    <a:lnTo>
                      <a:pt x="30" y="3"/>
                    </a:lnTo>
                    <a:lnTo>
                      <a:pt x="28"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4" name="Freeform 216"/>
              <p:cNvSpPr>
                <a:spLocks/>
              </p:cNvSpPr>
              <p:nvPr/>
            </p:nvSpPr>
            <p:spPr bwMode="auto">
              <a:xfrm>
                <a:off x="5300" y="3071"/>
                <a:ext cx="174" cy="25"/>
              </a:xfrm>
              <a:custGeom>
                <a:avLst/>
                <a:gdLst>
                  <a:gd name="T0" fmla="*/ 173 w 174"/>
                  <a:gd name="T1" fmla="*/ 0 h 25"/>
                  <a:gd name="T2" fmla="*/ 173 w 174"/>
                  <a:gd name="T3" fmla="*/ 0 h 25"/>
                  <a:gd name="T4" fmla="*/ 170 w 174"/>
                  <a:gd name="T5" fmla="*/ 0 h 25"/>
                  <a:gd name="T6" fmla="*/ 166 w 174"/>
                  <a:gd name="T7" fmla="*/ 0 h 25"/>
                  <a:gd name="T8" fmla="*/ 162 w 174"/>
                  <a:gd name="T9" fmla="*/ 0 h 25"/>
                  <a:gd name="T10" fmla="*/ 156 w 174"/>
                  <a:gd name="T11" fmla="*/ 0 h 25"/>
                  <a:gd name="T12" fmla="*/ 149 w 174"/>
                  <a:gd name="T13" fmla="*/ 0 h 25"/>
                  <a:gd name="T14" fmla="*/ 141 w 174"/>
                  <a:gd name="T15" fmla="*/ 1 h 25"/>
                  <a:gd name="T16" fmla="*/ 131 w 174"/>
                  <a:gd name="T17" fmla="*/ 2 h 25"/>
                  <a:gd name="T18" fmla="*/ 119 w 174"/>
                  <a:gd name="T19" fmla="*/ 3 h 25"/>
                  <a:gd name="T20" fmla="*/ 107 w 174"/>
                  <a:gd name="T21" fmla="*/ 4 h 25"/>
                  <a:gd name="T22" fmla="*/ 91 w 174"/>
                  <a:gd name="T23" fmla="*/ 6 h 25"/>
                  <a:gd name="T24" fmla="*/ 75 w 174"/>
                  <a:gd name="T25" fmla="*/ 8 h 25"/>
                  <a:gd name="T26" fmla="*/ 57 w 174"/>
                  <a:gd name="T27" fmla="*/ 11 h 25"/>
                  <a:gd name="T28" fmla="*/ 36 w 174"/>
                  <a:gd name="T29" fmla="*/ 15 h 25"/>
                  <a:gd name="T30" fmla="*/ 12 w 174"/>
                  <a:gd name="T31" fmla="*/ 19 h 25"/>
                  <a:gd name="T32" fmla="*/ 3 w 174"/>
                  <a:gd name="T33" fmla="*/ 24 h 25"/>
                  <a:gd name="T34" fmla="*/ 26 w 174"/>
                  <a:gd name="T35" fmla="*/ 20 h 25"/>
                  <a:gd name="T36" fmla="*/ 48 w 174"/>
                  <a:gd name="T37" fmla="*/ 16 h 25"/>
                  <a:gd name="T38" fmla="*/ 68 w 174"/>
                  <a:gd name="T39" fmla="*/ 13 h 25"/>
                  <a:gd name="T40" fmla="*/ 84 w 174"/>
                  <a:gd name="T41" fmla="*/ 11 h 25"/>
                  <a:gd name="T42" fmla="*/ 101 w 174"/>
                  <a:gd name="T43" fmla="*/ 8 h 25"/>
                  <a:gd name="T44" fmla="*/ 115 w 174"/>
                  <a:gd name="T45" fmla="*/ 7 h 25"/>
                  <a:gd name="T46" fmla="*/ 126 w 174"/>
                  <a:gd name="T47" fmla="*/ 6 h 25"/>
                  <a:gd name="T48" fmla="*/ 136 w 174"/>
                  <a:gd name="T49" fmla="*/ 5 h 25"/>
                  <a:gd name="T50" fmla="*/ 145 w 174"/>
                  <a:gd name="T51" fmla="*/ 4 h 25"/>
                  <a:gd name="T52" fmla="*/ 154 w 174"/>
                  <a:gd name="T53" fmla="*/ 4 h 25"/>
                  <a:gd name="T54" fmla="*/ 159 w 174"/>
                  <a:gd name="T55" fmla="*/ 3 h 25"/>
                  <a:gd name="T56" fmla="*/ 165 w 174"/>
                  <a:gd name="T57" fmla="*/ 3 h 25"/>
                  <a:gd name="T58" fmla="*/ 169 w 174"/>
                  <a:gd name="T59" fmla="*/ 3 h 25"/>
                  <a:gd name="T60" fmla="*/ 172 w 174"/>
                  <a:gd name="T61" fmla="*/ 4 h 25"/>
                  <a:gd name="T62" fmla="*/ 173 w 174"/>
                  <a:gd name="T63" fmla="*/ 1 h 25"/>
                  <a:gd name="T64" fmla="*/ 173 w 174"/>
                  <a:gd name="T6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 h="25">
                    <a:moveTo>
                      <a:pt x="173" y="1"/>
                    </a:moveTo>
                    <a:lnTo>
                      <a:pt x="173" y="0"/>
                    </a:lnTo>
                    <a:lnTo>
                      <a:pt x="172" y="0"/>
                    </a:lnTo>
                    <a:lnTo>
                      <a:pt x="173" y="0"/>
                    </a:lnTo>
                    <a:lnTo>
                      <a:pt x="172" y="0"/>
                    </a:lnTo>
                    <a:lnTo>
                      <a:pt x="170" y="0"/>
                    </a:lnTo>
                    <a:lnTo>
                      <a:pt x="169" y="0"/>
                    </a:lnTo>
                    <a:lnTo>
                      <a:pt x="166" y="0"/>
                    </a:lnTo>
                    <a:lnTo>
                      <a:pt x="165" y="0"/>
                    </a:lnTo>
                    <a:lnTo>
                      <a:pt x="162" y="0"/>
                    </a:lnTo>
                    <a:lnTo>
                      <a:pt x="159" y="0"/>
                    </a:lnTo>
                    <a:lnTo>
                      <a:pt x="156" y="0"/>
                    </a:lnTo>
                    <a:lnTo>
                      <a:pt x="154" y="0"/>
                    </a:lnTo>
                    <a:lnTo>
                      <a:pt x="149" y="0"/>
                    </a:lnTo>
                    <a:lnTo>
                      <a:pt x="145" y="0"/>
                    </a:lnTo>
                    <a:lnTo>
                      <a:pt x="141" y="1"/>
                    </a:lnTo>
                    <a:lnTo>
                      <a:pt x="136" y="1"/>
                    </a:lnTo>
                    <a:lnTo>
                      <a:pt x="131" y="2"/>
                    </a:lnTo>
                    <a:lnTo>
                      <a:pt x="126" y="2"/>
                    </a:lnTo>
                    <a:lnTo>
                      <a:pt x="119" y="3"/>
                    </a:lnTo>
                    <a:lnTo>
                      <a:pt x="112" y="3"/>
                    </a:lnTo>
                    <a:lnTo>
                      <a:pt x="107" y="4"/>
                    </a:lnTo>
                    <a:lnTo>
                      <a:pt x="100" y="5"/>
                    </a:lnTo>
                    <a:lnTo>
                      <a:pt x="91" y="6"/>
                    </a:lnTo>
                    <a:lnTo>
                      <a:pt x="84" y="7"/>
                    </a:lnTo>
                    <a:lnTo>
                      <a:pt x="75" y="8"/>
                    </a:lnTo>
                    <a:lnTo>
                      <a:pt x="66" y="9"/>
                    </a:lnTo>
                    <a:lnTo>
                      <a:pt x="57" y="11"/>
                    </a:lnTo>
                    <a:lnTo>
                      <a:pt x="46" y="13"/>
                    </a:lnTo>
                    <a:lnTo>
                      <a:pt x="36" y="15"/>
                    </a:lnTo>
                    <a:lnTo>
                      <a:pt x="24" y="16"/>
                    </a:lnTo>
                    <a:lnTo>
                      <a:pt x="12" y="19"/>
                    </a:lnTo>
                    <a:lnTo>
                      <a:pt x="0" y="21"/>
                    </a:lnTo>
                    <a:lnTo>
                      <a:pt x="3" y="24"/>
                    </a:lnTo>
                    <a:lnTo>
                      <a:pt x="14" y="22"/>
                    </a:lnTo>
                    <a:lnTo>
                      <a:pt x="26" y="20"/>
                    </a:lnTo>
                    <a:lnTo>
                      <a:pt x="37" y="18"/>
                    </a:lnTo>
                    <a:lnTo>
                      <a:pt x="48" y="16"/>
                    </a:lnTo>
                    <a:lnTo>
                      <a:pt x="58" y="15"/>
                    </a:lnTo>
                    <a:lnTo>
                      <a:pt x="68" y="13"/>
                    </a:lnTo>
                    <a:lnTo>
                      <a:pt x="76" y="13"/>
                    </a:lnTo>
                    <a:lnTo>
                      <a:pt x="84" y="11"/>
                    </a:lnTo>
                    <a:lnTo>
                      <a:pt x="93" y="9"/>
                    </a:lnTo>
                    <a:lnTo>
                      <a:pt x="101" y="8"/>
                    </a:lnTo>
                    <a:lnTo>
                      <a:pt x="108" y="7"/>
                    </a:lnTo>
                    <a:lnTo>
                      <a:pt x="115" y="7"/>
                    </a:lnTo>
                    <a:lnTo>
                      <a:pt x="120" y="6"/>
                    </a:lnTo>
                    <a:lnTo>
                      <a:pt x="126" y="6"/>
                    </a:lnTo>
                    <a:lnTo>
                      <a:pt x="131" y="5"/>
                    </a:lnTo>
                    <a:lnTo>
                      <a:pt x="136" y="5"/>
                    </a:lnTo>
                    <a:lnTo>
                      <a:pt x="141" y="5"/>
                    </a:lnTo>
                    <a:lnTo>
                      <a:pt x="145" y="4"/>
                    </a:lnTo>
                    <a:lnTo>
                      <a:pt x="149" y="4"/>
                    </a:lnTo>
                    <a:lnTo>
                      <a:pt x="154" y="4"/>
                    </a:lnTo>
                    <a:lnTo>
                      <a:pt x="156" y="3"/>
                    </a:lnTo>
                    <a:lnTo>
                      <a:pt x="159" y="3"/>
                    </a:lnTo>
                    <a:lnTo>
                      <a:pt x="162" y="3"/>
                    </a:lnTo>
                    <a:lnTo>
                      <a:pt x="165" y="3"/>
                    </a:lnTo>
                    <a:lnTo>
                      <a:pt x="166" y="3"/>
                    </a:lnTo>
                    <a:lnTo>
                      <a:pt x="169" y="3"/>
                    </a:lnTo>
                    <a:lnTo>
                      <a:pt x="170" y="4"/>
                    </a:lnTo>
                    <a:lnTo>
                      <a:pt x="172" y="4"/>
                    </a:lnTo>
                    <a:lnTo>
                      <a:pt x="170" y="3"/>
                    </a:lnTo>
                    <a:lnTo>
                      <a:pt x="173" y="1"/>
                    </a:lnTo>
                    <a:lnTo>
                      <a:pt x="173" y="0"/>
                    </a:lnTo>
                    <a:lnTo>
                      <a:pt x="173"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5" name="Freeform 217"/>
              <p:cNvSpPr>
                <a:spLocks/>
              </p:cNvSpPr>
              <p:nvPr/>
            </p:nvSpPr>
            <p:spPr bwMode="auto">
              <a:xfrm>
                <a:off x="5478" y="3056"/>
                <a:ext cx="90" cy="27"/>
              </a:xfrm>
              <a:custGeom>
                <a:avLst/>
                <a:gdLst>
                  <a:gd name="T0" fmla="*/ 85 w 90"/>
                  <a:gd name="T1" fmla="*/ 0 h 27"/>
                  <a:gd name="T2" fmla="*/ 84 w 90"/>
                  <a:gd name="T3" fmla="*/ 1 h 27"/>
                  <a:gd name="T4" fmla="*/ 81 w 90"/>
                  <a:gd name="T5" fmla="*/ 3 h 27"/>
                  <a:gd name="T6" fmla="*/ 80 w 90"/>
                  <a:gd name="T7" fmla="*/ 5 h 27"/>
                  <a:gd name="T8" fmla="*/ 77 w 90"/>
                  <a:gd name="T9" fmla="*/ 8 h 27"/>
                  <a:gd name="T10" fmla="*/ 73 w 90"/>
                  <a:gd name="T11" fmla="*/ 11 h 27"/>
                  <a:gd name="T12" fmla="*/ 69 w 90"/>
                  <a:gd name="T13" fmla="*/ 13 h 27"/>
                  <a:gd name="T14" fmla="*/ 65 w 90"/>
                  <a:gd name="T15" fmla="*/ 16 h 27"/>
                  <a:gd name="T16" fmla="*/ 58 w 90"/>
                  <a:gd name="T17" fmla="*/ 18 h 27"/>
                  <a:gd name="T18" fmla="*/ 53 w 90"/>
                  <a:gd name="T19" fmla="*/ 21 h 27"/>
                  <a:gd name="T20" fmla="*/ 46 w 90"/>
                  <a:gd name="T21" fmla="*/ 23 h 27"/>
                  <a:gd name="T22" fmla="*/ 41 w 90"/>
                  <a:gd name="T23" fmla="*/ 24 h 27"/>
                  <a:gd name="T24" fmla="*/ 35 w 90"/>
                  <a:gd name="T25" fmla="*/ 24 h 27"/>
                  <a:gd name="T26" fmla="*/ 27 w 90"/>
                  <a:gd name="T27" fmla="*/ 23 h 27"/>
                  <a:gd name="T28" fmla="*/ 19 w 90"/>
                  <a:gd name="T29" fmla="*/ 21 h 27"/>
                  <a:gd name="T30" fmla="*/ 12 w 90"/>
                  <a:gd name="T31" fmla="*/ 17 h 27"/>
                  <a:gd name="T32" fmla="*/ 3 w 90"/>
                  <a:gd name="T33" fmla="*/ 12 h 27"/>
                  <a:gd name="T34" fmla="*/ 0 w 90"/>
                  <a:gd name="T35" fmla="*/ 14 h 27"/>
                  <a:gd name="T36" fmla="*/ 8 w 90"/>
                  <a:gd name="T37" fmla="*/ 20 h 27"/>
                  <a:gd name="T38" fmla="*/ 17 w 90"/>
                  <a:gd name="T39" fmla="*/ 24 h 27"/>
                  <a:gd name="T40" fmla="*/ 25 w 90"/>
                  <a:gd name="T41" fmla="*/ 25 h 27"/>
                  <a:gd name="T42" fmla="*/ 35 w 90"/>
                  <a:gd name="T43" fmla="*/ 26 h 27"/>
                  <a:gd name="T44" fmla="*/ 41 w 90"/>
                  <a:gd name="T45" fmla="*/ 26 h 27"/>
                  <a:gd name="T46" fmla="*/ 49 w 90"/>
                  <a:gd name="T47" fmla="*/ 25 h 27"/>
                  <a:gd name="T48" fmla="*/ 56 w 90"/>
                  <a:gd name="T49" fmla="*/ 24 h 27"/>
                  <a:gd name="T50" fmla="*/ 62 w 90"/>
                  <a:gd name="T51" fmla="*/ 21 h 27"/>
                  <a:gd name="T52" fmla="*/ 68 w 90"/>
                  <a:gd name="T53" fmla="*/ 18 h 27"/>
                  <a:gd name="T54" fmla="*/ 73 w 90"/>
                  <a:gd name="T55" fmla="*/ 16 h 27"/>
                  <a:gd name="T56" fmla="*/ 77 w 90"/>
                  <a:gd name="T57" fmla="*/ 13 h 27"/>
                  <a:gd name="T58" fmla="*/ 81 w 90"/>
                  <a:gd name="T59" fmla="*/ 10 h 27"/>
                  <a:gd name="T60" fmla="*/ 85 w 90"/>
                  <a:gd name="T61" fmla="*/ 8 h 27"/>
                  <a:gd name="T62" fmla="*/ 86 w 90"/>
                  <a:gd name="T63" fmla="*/ 5 h 27"/>
                  <a:gd name="T64" fmla="*/ 88 w 90"/>
                  <a:gd name="T65" fmla="*/ 3 h 27"/>
                  <a:gd name="T66" fmla="*/ 89 w 90"/>
                  <a:gd name="T67" fmla="*/ 3 h 27"/>
                  <a:gd name="T68" fmla="*/ 85 w 90"/>
                  <a:gd name="T6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27">
                    <a:moveTo>
                      <a:pt x="85" y="0"/>
                    </a:moveTo>
                    <a:lnTo>
                      <a:pt x="84" y="1"/>
                    </a:lnTo>
                    <a:lnTo>
                      <a:pt x="81" y="3"/>
                    </a:lnTo>
                    <a:lnTo>
                      <a:pt x="80" y="5"/>
                    </a:lnTo>
                    <a:lnTo>
                      <a:pt x="77" y="8"/>
                    </a:lnTo>
                    <a:lnTo>
                      <a:pt x="73" y="11"/>
                    </a:lnTo>
                    <a:lnTo>
                      <a:pt x="69" y="13"/>
                    </a:lnTo>
                    <a:lnTo>
                      <a:pt x="65" y="16"/>
                    </a:lnTo>
                    <a:lnTo>
                      <a:pt x="58" y="18"/>
                    </a:lnTo>
                    <a:lnTo>
                      <a:pt x="53" y="21"/>
                    </a:lnTo>
                    <a:lnTo>
                      <a:pt x="46" y="23"/>
                    </a:lnTo>
                    <a:lnTo>
                      <a:pt x="41" y="24"/>
                    </a:lnTo>
                    <a:lnTo>
                      <a:pt x="35" y="24"/>
                    </a:lnTo>
                    <a:lnTo>
                      <a:pt x="27" y="23"/>
                    </a:lnTo>
                    <a:lnTo>
                      <a:pt x="19" y="21"/>
                    </a:lnTo>
                    <a:lnTo>
                      <a:pt x="12" y="17"/>
                    </a:lnTo>
                    <a:lnTo>
                      <a:pt x="3" y="12"/>
                    </a:lnTo>
                    <a:lnTo>
                      <a:pt x="0" y="14"/>
                    </a:lnTo>
                    <a:lnTo>
                      <a:pt x="8" y="20"/>
                    </a:lnTo>
                    <a:lnTo>
                      <a:pt x="17" y="24"/>
                    </a:lnTo>
                    <a:lnTo>
                      <a:pt x="25" y="25"/>
                    </a:lnTo>
                    <a:lnTo>
                      <a:pt x="35" y="26"/>
                    </a:lnTo>
                    <a:lnTo>
                      <a:pt x="41" y="26"/>
                    </a:lnTo>
                    <a:lnTo>
                      <a:pt x="49" y="25"/>
                    </a:lnTo>
                    <a:lnTo>
                      <a:pt x="56" y="24"/>
                    </a:lnTo>
                    <a:lnTo>
                      <a:pt x="62" y="21"/>
                    </a:lnTo>
                    <a:lnTo>
                      <a:pt x="68" y="18"/>
                    </a:lnTo>
                    <a:lnTo>
                      <a:pt x="73" y="16"/>
                    </a:lnTo>
                    <a:lnTo>
                      <a:pt x="77" y="13"/>
                    </a:lnTo>
                    <a:lnTo>
                      <a:pt x="81" y="10"/>
                    </a:lnTo>
                    <a:lnTo>
                      <a:pt x="85" y="8"/>
                    </a:lnTo>
                    <a:lnTo>
                      <a:pt x="86" y="5"/>
                    </a:lnTo>
                    <a:lnTo>
                      <a:pt x="88" y="3"/>
                    </a:lnTo>
                    <a:lnTo>
                      <a:pt x="89" y="3"/>
                    </a:lnTo>
                    <a:lnTo>
                      <a:pt x="85"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6" name="Freeform 218"/>
              <p:cNvSpPr>
                <a:spLocks/>
              </p:cNvSpPr>
              <p:nvPr/>
            </p:nvSpPr>
            <p:spPr bwMode="auto">
              <a:xfrm>
                <a:off x="5571" y="3055"/>
                <a:ext cx="65" cy="5"/>
              </a:xfrm>
              <a:custGeom>
                <a:avLst/>
                <a:gdLst>
                  <a:gd name="T0" fmla="*/ 64 w 65"/>
                  <a:gd name="T1" fmla="*/ 3 h 5"/>
                  <a:gd name="T2" fmla="*/ 64 w 65"/>
                  <a:gd name="T3" fmla="*/ 3 h 5"/>
                  <a:gd name="T4" fmla="*/ 61 w 65"/>
                  <a:gd name="T5" fmla="*/ 3 h 5"/>
                  <a:gd name="T6" fmla="*/ 59 w 65"/>
                  <a:gd name="T7" fmla="*/ 3 h 5"/>
                  <a:gd name="T8" fmla="*/ 54 w 65"/>
                  <a:gd name="T9" fmla="*/ 2 h 5"/>
                  <a:gd name="T10" fmla="*/ 50 w 65"/>
                  <a:gd name="T11" fmla="*/ 2 h 5"/>
                  <a:gd name="T12" fmla="*/ 45 w 65"/>
                  <a:gd name="T13" fmla="*/ 2 h 5"/>
                  <a:gd name="T14" fmla="*/ 40 w 65"/>
                  <a:gd name="T15" fmla="*/ 2 h 5"/>
                  <a:gd name="T16" fmla="*/ 35 w 65"/>
                  <a:gd name="T17" fmla="*/ 1 h 5"/>
                  <a:gd name="T18" fmla="*/ 28 w 65"/>
                  <a:gd name="T19" fmla="*/ 1 h 5"/>
                  <a:gd name="T20" fmla="*/ 23 w 65"/>
                  <a:gd name="T21" fmla="*/ 0 h 5"/>
                  <a:gd name="T22" fmla="*/ 18 w 65"/>
                  <a:gd name="T23" fmla="*/ 0 h 5"/>
                  <a:gd name="T24" fmla="*/ 13 w 65"/>
                  <a:gd name="T25" fmla="*/ 0 h 5"/>
                  <a:gd name="T26" fmla="*/ 9 w 65"/>
                  <a:gd name="T27" fmla="*/ 0 h 5"/>
                  <a:gd name="T28" fmla="*/ 5 w 65"/>
                  <a:gd name="T29" fmla="*/ 0 h 5"/>
                  <a:gd name="T30" fmla="*/ 3 w 65"/>
                  <a:gd name="T31" fmla="*/ 0 h 5"/>
                  <a:gd name="T32" fmla="*/ 0 w 65"/>
                  <a:gd name="T33" fmla="*/ 0 h 5"/>
                  <a:gd name="T34" fmla="*/ 4 w 65"/>
                  <a:gd name="T35" fmla="*/ 2 h 5"/>
                  <a:gd name="T36" fmla="*/ 5 w 65"/>
                  <a:gd name="T37" fmla="*/ 2 h 5"/>
                  <a:gd name="T38" fmla="*/ 9 w 65"/>
                  <a:gd name="T39" fmla="*/ 2 h 5"/>
                  <a:gd name="T40" fmla="*/ 13 w 65"/>
                  <a:gd name="T41" fmla="*/ 2 h 5"/>
                  <a:gd name="T42" fmla="*/ 17 w 65"/>
                  <a:gd name="T43" fmla="*/ 2 h 5"/>
                  <a:gd name="T44" fmla="*/ 23 w 65"/>
                  <a:gd name="T45" fmla="*/ 2 h 5"/>
                  <a:gd name="T46" fmla="*/ 28 w 65"/>
                  <a:gd name="T47" fmla="*/ 3 h 5"/>
                  <a:gd name="T48" fmla="*/ 33 w 65"/>
                  <a:gd name="T49" fmla="*/ 3 h 5"/>
                  <a:gd name="T50" fmla="*/ 38 w 65"/>
                  <a:gd name="T51" fmla="*/ 3 h 5"/>
                  <a:gd name="T52" fmla="*/ 45 w 65"/>
                  <a:gd name="T53" fmla="*/ 3 h 5"/>
                  <a:gd name="T54" fmla="*/ 50 w 65"/>
                  <a:gd name="T55" fmla="*/ 4 h 5"/>
                  <a:gd name="T56" fmla="*/ 54 w 65"/>
                  <a:gd name="T57" fmla="*/ 4 h 5"/>
                  <a:gd name="T58" fmla="*/ 58 w 65"/>
                  <a:gd name="T59" fmla="*/ 4 h 5"/>
                  <a:gd name="T60" fmla="*/ 60 w 65"/>
                  <a:gd name="T61" fmla="*/ 4 h 5"/>
                  <a:gd name="T62" fmla="*/ 61 w 65"/>
                  <a:gd name="T63" fmla="*/ 4 h 5"/>
                  <a:gd name="T64" fmla="*/ 63 w 65"/>
                  <a:gd name="T65" fmla="*/ 4 h 5"/>
                  <a:gd name="T66" fmla="*/ 64 w 65"/>
                  <a:gd name="T6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5">
                    <a:moveTo>
                      <a:pt x="64" y="3"/>
                    </a:moveTo>
                    <a:lnTo>
                      <a:pt x="64" y="3"/>
                    </a:lnTo>
                    <a:lnTo>
                      <a:pt x="61" y="3"/>
                    </a:lnTo>
                    <a:lnTo>
                      <a:pt x="59" y="3"/>
                    </a:lnTo>
                    <a:lnTo>
                      <a:pt x="54" y="2"/>
                    </a:lnTo>
                    <a:lnTo>
                      <a:pt x="50" y="2"/>
                    </a:lnTo>
                    <a:lnTo>
                      <a:pt x="45" y="2"/>
                    </a:lnTo>
                    <a:lnTo>
                      <a:pt x="40" y="2"/>
                    </a:lnTo>
                    <a:lnTo>
                      <a:pt x="35" y="1"/>
                    </a:lnTo>
                    <a:lnTo>
                      <a:pt x="28" y="1"/>
                    </a:lnTo>
                    <a:lnTo>
                      <a:pt x="23" y="0"/>
                    </a:lnTo>
                    <a:lnTo>
                      <a:pt x="18" y="0"/>
                    </a:lnTo>
                    <a:lnTo>
                      <a:pt x="13" y="0"/>
                    </a:lnTo>
                    <a:lnTo>
                      <a:pt x="9" y="0"/>
                    </a:lnTo>
                    <a:lnTo>
                      <a:pt x="5" y="0"/>
                    </a:lnTo>
                    <a:lnTo>
                      <a:pt x="3" y="0"/>
                    </a:lnTo>
                    <a:lnTo>
                      <a:pt x="0" y="0"/>
                    </a:lnTo>
                    <a:lnTo>
                      <a:pt x="4" y="2"/>
                    </a:lnTo>
                    <a:lnTo>
                      <a:pt x="5" y="2"/>
                    </a:lnTo>
                    <a:lnTo>
                      <a:pt x="9" y="2"/>
                    </a:lnTo>
                    <a:lnTo>
                      <a:pt x="13" y="2"/>
                    </a:lnTo>
                    <a:lnTo>
                      <a:pt x="17" y="2"/>
                    </a:lnTo>
                    <a:lnTo>
                      <a:pt x="23" y="2"/>
                    </a:lnTo>
                    <a:lnTo>
                      <a:pt x="28" y="3"/>
                    </a:lnTo>
                    <a:lnTo>
                      <a:pt x="33" y="3"/>
                    </a:lnTo>
                    <a:lnTo>
                      <a:pt x="38" y="3"/>
                    </a:lnTo>
                    <a:lnTo>
                      <a:pt x="45" y="3"/>
                    </a:lnTo>
                    <a:lnTo>
                      <a:pt x="50" y="4"/>
                    </a:lnTo>
                    <a:lnTo>
                      <a:pt x="54" y="4"/>
                    </a:lnTo>
                    <a:lnTo>
                      <a:pt x="58" y="4"/>
                    </a:lnTo>
                    <a:lnTo>
                      <a:pt x="60" y="4"/>
                    </a:lnTo>
                    <a:lnTo>
                      <a:pt x="61" y="4"/>
                    </a:lnTo>
                    <a:lnTo>
                      <a:pt x="63" y="4"/>
                    </a:lnTo>
                    <a:lnTo>
                      <a:pt x="64"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7" name="Freeform 219"/>
              <p:cNvSpPr>
                <a:spLocks/>
              </p:cNvSpPr>
              <p:nvPr/>
            </p:nvSpPr>
            <p:spPr bwMode="auto">
              <a:xfrm>
                <a:off x="5567" y="3052"/>
                <a:ext cx="7" cy="5"/>
              </a:xfrm>
              <a:custGeom>
                <a:avLst/>
                <a:gdLst>
                  <a:gd name="T0" fmla="*/ 6 w 7"/>
                  <a:gd name="T1" fmla="*/ 0 h 5"/>
                  <a:gd name="T2" fmla="*/ 0 w 7"/>
                  <a:gd name="T3" fmla="*/ 0 h 5"/>
                  <a:gd name="T4" fmla="*/ 0 w 7"/>
                  <a:gd name="T5" fmla="*/ 1 h 5"/>
                  <a:gd name="T6" fmla="*/ 0 w 7"/>
                  <a:gd name="T7" fmla="*/ 4 h 5"/>
                  <a:gd name="T8" fmla="*/ 6 w 7"/>
                  <a:gd name="T9" fmla="*/ 4 h 5"/>
                  <a:gd name="T10" fmla="*/ 6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6" y="0"/>
                    </a:moveTo>
                    <a:lnTo>
                      <a:pt x="0" y="0"/>
                    </a:lnTo>
                    <a:lnTo>
                      <a:pt x="0" y="1"/>
                    </a:lnTo>
                    <a:lnTo>
                      <a:pt x="0" y="4"/>
                    </a:lnTo>
                    <a:lnTo>
                      <a:pt x="6" y="4"/>
                    </a:lnTo>
                    <a:lnTo>
                      <a:pt x="6"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8" name="Freeform 220"/>
              <p:cNvSpPr>
                <a:spLocks/>
              </p:cNvSpPr>
              <p:nvPr/>
            </p:nvSpPr>
            <p:spPr bwMode="auto">
              <a:xfrm>
                <a:off x="4501" y="3129"/>
                <a:ext cx="5" cy="5"/>
              </a:xfrm>
              <a:custGeom>
                <a:avLst/>
                <a:gdLst>
                  <a:gd name="T0" fmla="*/ 3 w 5"/>
                  <a:gd name="T1" fmla="*/ 4 h 5"/>
                  <a:gd name="T2" fmla="*/ 4 w 5"/>
                  <a:gd name="T3" fmla="*/ 3 h 5"/>
                  <a:gd name="T4" fmla="*/ 4 w 5"/>
                  <a:gd name="T5" fmla="*/ 0 h 5"/>
                  <a:gd name="T6" fmla="*/ 3 w 5"/>
                  <a:gd name="T7" fmla="*/ 0 h 5"/>
                  <a:gd name="T8" fmla="*/ 0 w 5"/>
                  <a:gd name="T9" fmla="*/ 0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lnTo>
                      <a:pt x="4" y="3"/>
                    </a:lnTo>
                    <a:lnTo>
                      <a:pt x="4" y="0"/>
                    </a:lnTo>
                    <a:lnTo>
                      <a:pt x="3" y="0"/>
                    </a:lnTo>
                    <a:lnTo>
                      <a:pt x="0" y="0"/>
                    </a:lnTo>
                    <a:lnTo>
                      <a:pt x="3" y="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09" name="Freeform 221"/>
              <p:cNvSpPr>
                <a:spLocks/>
              </p:cNvSpPr>
              <p:nvPr/>
            </p:nvSpPr>
            <p:spPr bwMode="auto">
              <a:xfrm>
                <a:off x="4506" y="3124"/>
                <a:ext cx="209" cy="20"/>
              </a:xfrm>
              <a:custGeom>
                <a:avLst/>
                <a:gdLst>
                  <a:gd name="T0" fmla="*/ 207 w 209"/>
                  <a:gd name="T1" fmla="*/ 16 h 20"/>
                  <a:gd name="T2" fmla="*/ 202 w 209"/>
                  <a:gd name="T3" fmla="*/ 15 h 20"/>
                  <a:gd name="T4" fmla="*/ 197 w 209"/>
                  <a:gd name="T5" fmla="*/ 13 h 20"/>
                  <a:gd name="T6" fmla="*/ 188 w 209"/>
                  <a:gd name="T7" fmla="*/ 12 h 20"/>
                  <a:gd name="T8" fmla="*/ 179 w 209"/>
                  <a:gd name="T9" fmla="*/ 10 h 20"/>
                  <a:gd name="T10" fmla="*/ 168 w 209"/>
                  <a:gd name="T11" fmla="*/ 8 h 20"/>
                  <a:gd name="T12" fmla="*/ 155 w 209"/>
                  <a:gd name="T13" fmla="*/ 6 h 20"/>
                  <a:gd name="T14" fmla="*/ 141 w 209"/>
                  <a:gd name="T15" fmla="*/ 4 h 20"/>
                  <a:gd name="T16" fmla="*/ 124 w 209"/>
                  <a:gd name="T17" fmla="*/ 2 h 20"/>
                  <a:gd name="T18" fmla="*/ 109 w 209"/>
                  <a:gd name="T19" fmla="*/ 1 h 20"/>
                  <a:gd name="T20" fmla="*/ 92 w 209"/>
                  <a:gd name="T21" fmla="*/ 0 h 20"/>
                  <a:gd name="T22" fmla="*/ 74 w 209"/>
                  <a:gd name="T23" fmla="*/ 0 h 20"/>
                  <a:gd name="T24" fmla="*/ 56 w 209"/>
                  <a:gd name="T25" fmla="*/ 0 h 20"/>
                  <a:gd name="T26" fmla="*/ 36 w 209"/>
                  <a:gd name="T27" fmla="*/ 1 h 20"/>
                  <a:gd name="T28" fmla="*/ 18 w 209"/>
                  <a:gd name="T29" fmla="*/ 2 h 20"/>
                  <a:gd name="T30" fmla="*/ 0 w 209"/>
                  <a:gd name="T31" fmla="*/ 6 h 20"/>
                  <a:gd name="T32" fmla="*/ 11 w 209"/>
                  <a:gd name="T33" fmla="*/ 7 h 20"/>
                  <a:gd name="T34" fmla="*/ 29 w 209"/>
                  <a:gd name="T35" fmla="*/ 5 h 20"/>
                  <a:gd name="T36" fmla="*/ 47 w 209"/>
                  <a:gd name="T37" fmla="*/ 4 h 20"/>
                  <a:gd name="T38" fmla="*/ 66 w 209"/>
                  <a:gd name="T39" fmla="*/ 2 h 20"/>
                  <a:gd name="T40" fmla="*/ 84 w 209"/>
                  <a:gd name="T41" fmla="*/ 2 h 20"/>
                  <a:gd name="T42" fmla="*/ 101 w 209"/>
                  <a:gd name="T43" fmla="*/ 4 h 20"/>
                  <a:gd name="T44" fmla="*/ 116 w 209"/>
                  <a:gd name="T45" fmla="*/ 5 h 20"/>
                  <a:gd name="T46" fmla="*/ 133 w 209"/>
                  <a:gd name="T47" fmla="*/ 6 h 20"/>
                  <a:gd name="T48" fmla="*/ 147 w 209"/>
                  <a:gd name="T49" fmla="*/ 8 h 20"/>
                  <a:gd name="T50" fmla="*/ 159 w 209"/>
                  <a:gd name="T51" fmla="*/ 10 h 20"/>
                  <a:gd name="T52" fmla="*/ 172 w 209"/>
                  <a:gd name="T53" fmla="*/ 12 h 20"/>
                  <a:gd name="T54" fmla="*/ 183 w 209"/>
                  <a:gd name="T55" fmla="*/ 14 h 20"/>
                  <a:gd name="T56" fmla="*/ 191 w 209"/>
                  <a:gd name="T57" fmla="*/ 16 h 20"/>
                  <a:gd name="T58" fmla="*/ 198 w 209"/>
                  <a:gd name="T59" fmla="*/ 17 h 20"/>
                  <a:gd name="T60" fmla="*/ 202 w 209"/>
                  <a:gd name="T61" fmla="*/ 18 h 20"/>
                  <a:gd name="T62" fmla="*/ 205 w 209"/>
                  <a:gd name="T6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9" h="20">
                    <a:moveTo>
                      <a:pt x="208" y="16"/>
                    </a:moveTo>
                    <a:lnTo>
                      <a:pt x="207" y="16"/>
                    </a:lnTo>
                    <a:lnTo>
                      <a:pt x="205" y="15"/>
                    </a:lnTo>
                    <a:lnTo>
                      <a:pt x="202" y="15"/>
                    </a:lnTo>
                    <a:lnTo>
                      <a:pt x="200" y="15"/>
                    </a:lnTo>
                    <a:lnTo>
                      <a:pt x="197" y="13"/>
                    </a:lnTo>
                    <a:lnTo>
                      <a:pt x="193" y="13"/>
                    </a:lnTo>
                    <a:lnTo>
                      <a:pt x="188" y="12"/>
                    </a:lnTo>
                    <a:lnTo>
                      <a:pt x="184" y="11"/>
                    </a:lnTo>
                    <a:lnTo>
                      <a:pt x="179" y="10"/>
                    </a:lnTo>
                    <a:lnTo>
                      <a:pt x="173" y="9"/>
                    </a:lnTo>
                    <a:lnTo>
                      <a:pt x="168" y="8"/>
                    </a:lnTo>
                    <a:lnTo>
                      <a:pt x="162" y="7"/>
                    </a:lnTo>
                    <a:lnTo>
                      <a:pt x="155" y="6"/>
                    </a:lnTo>
                    <a:lnTo>
                      <a:pt x="147" y="5"/>
                    </a:lnTo>
                    <a:lnTo>
                      <a:pt x="141" y="4"/>
                    </a:lnTo>
                    <a:lnTo>
                      <a:pt x="133" y="2"/>
                    </a:lnTo>
                    <a:lnTo>
                      <a:pt x="124" y="2"/>
                    </a:lnTo>
                    <a:lnTo>
                      <a:pt x="116" y="1"/>
                    </a:lnTo>
                    <a:lnTo>
                      <a:pt x="109" y="1"/>
                    </a:lnTo>
                    <a:lnTo>
                      <a:pt x="101" y="0"/>
                    </a:lnTo>
                    <a:lnTo>
                      <a:pt x="92" y="0"/>
                    </a:lnTo>
                    <a:lnTo>
                      <a:pt x="84" y="0"/>
                    </a:lnTo>
                    <a:lnTo>
                      <a:pt x="74" y="0"/>
                    </a:lnTo>
                    <a:lnTo>
                      <a:pt x="66" y="0"/>
                    </a:lnTo>
                    <a:lnTo>
                      <a:pt x="56" y="0"/>
                    </a:lnTo>
                    <a:lnTo>
                      <a:pt x="46" y="0"/>
                    </a:lnTo>
                    <a:lnTo>
                      <a:pt x="36" y="1"/>
                    </a:lnTo>
                    <a:lnTo>
                      <a:pt x="29" y="2"/>
                    </a:lnTo>
                    <a:lnTo>
                      <a:pt x="18" y="2"/>
                    </a:lnTo>
                    <a:lnTo>
                      <a:pt x="10" y="5"/>
                    </a:lnTo>
                    <a:lnTo>
                      <a:pt x="0" y="6"/>
                    </a:lnTo>
                    <a:lnTo>
                      <a:pt x="3" y="9"/>
                    </a:lnTo>
                    <a:lnTo>
                      <a:pt x="11" y="7"/>
                    </a:lnTo>
                    <a:lnTo>
                      <a:pt x="21" y="6"/>
                    </a:lnTo>
                    <a:lnTo>
                      <a:pt x="29" y="5"/>
                    </a:lnTo>
                    <a:lnTo>
                      <a:pt x="38" y="4"/>
                    </a:lnTo>
                    <a:lnTo>
                      <a:pt x="47" y="4"/>
                    </a:lnTo>
                    <a:lnTo>
                      <a:pt x="56" y="2"/>
                    </a:lnTo>
                    <a:lnTo>
                      <a:pt x="66" y="2"/>
                    </a:lnTo>
                    <a:lnTo>
                      <a:pt x="74" y="2"/>
                    </a:lnTo>
                    <a:lnTo>
                      <a:pt x="84" y="2"/>
                    </a:lnTo>
                    <a:lnTo>
                      <a:pt x="91" y="2"/>
                    </a:lnTo>
                    <a:lnTo>
                      <a:pt x="101" y="4"/>
                    </a:lnTo>
                    <a:lnTo>
                      <a:pt x="109" y="4"/>
                    </a:lnTo>
                    <a:lnTo>
                      <a:pt x="116" y="5"/>
                    </a:lnTo>
                    <a:lnTo>
                      <a:pt x="124" y="5"/>
                    </a:lnTo>
                    <a:lnTo>
                      <a:pt x="133" y="6"/>
                    </a:lnTo>
                    <a:lnTo>
                      <a:pt x="140" y="7"/>
                    </a:lnTo>
                    <a:lnTo>
                      <a:pt x="147" y="8"/>
                    </a:lnTo>
                    <a:lnTo>
                      <a:pt x="154" y="9"/>
                    </a:lnTo>
                    <a:lnTo>
                      <a:pt x="159" y="10"/>
                    </a:lnTo>
                    <a:lnTo>
                      <a:pt x="166" y="11"/>
                    </a:lnTo>
                    <a:lnTo>
                      <a:pt x="172" y="12"/>
                    </a:lnTo>
                    <a:lnTo>
                      <a:pt x="179" y="13"/>
                    </a:lnTo>
                    <a:lnTo>
                      <a:pt x="183" y="14"/>
                    </a:lnTo>
                    <a:lnTo>
                      <a:pt x="187" y="15"/>
                    </a:lnTo>
                    <a:lnTo>
                      <a:pt x="191" y="16"/>
                    </a:lnTo>
                    <a:lnTo>
                      <a:pt x="194" y="17"/>
                    </a:lnTo>
                    <a:lnTo>
                      <a:pt x="198" y="17"/>
                    </a:lnTo>
                    <a:lnTo>
                      <a:pt x="200" y="17"/>
                    </a:lnTo>
                    <a:lnTo>
                      <a:pt x="202" y="18"/>
                    </a:lnTo>
                    <a:lnTo>
                      <a:pt x="204" y="19"/>
                    </a:lnTo>
                    <a:lnTo>
                      <a:pt x="205" y="19"/>
                    </a:lnTo>
                    <a:lnTo>
                      <a:pt x="208" y="1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0" name="Freeform 222"/>
              <p:cNvSpPr>
                <a:spLocks/>
              </p:cNvSpPr>
              <p:nvPr/>
            </p:nvSpPr>
            <p:spPr bwMode="auto">
              <a:xfrm>
                <a:off x="4719" y="3148"/>
                <a:ext cx="158" cy="44"/>
              </a:xfrm>
              <a:custGeom>
                <a:avLst/>
                <a:gdLst>
                  <a:gd name="T0" fmla="*/ 157 w 158"/>
                  <a:gd name="T1" fmla="*/ 38 h 44"/>
                  <a:gd name="T2" fmla="*/ 154 w 158"/>
                  <a:gd name="T3" fmla="*/ 38 h 44"/>
                  <a:gd name="T4" fmla="*/ 150 w 158"/>
                  <a:gd name="T5" fmla="*/ 38 h 44"/>
                  <a:gd name="T6" fmla="*/ 143 w 158"/>
                  <a:gd name="T7" fmla="*/ 37 h 44"/>
                  <a:gd name="T8" fmla="*/ 136 w 158"/>
                  <a:gd name="T9" fmla="*/ 36 h 44"/>
                  <a:gd name="T10" fmla="*/ 127 w 158"/>
                  <a:gd name="T11" fmla="*/ 35 h 44"/>
                  <a:gd name="T12" fmla="*/ 117 w 158"/>
                  <a:gd name="T13" fmla="*/ 31 h 44"/>
                  <a:gd name="T14" fmla="*/ 106 w 158"/>
                  <a:gd name="T15" fmla="*/ 30 h 44"/>
                  <a:gd name="T16" fmla="*/ 94 w 158"/>
                  <a:gd name="T17" fmla="*/ 27 h 44"/>
                  <a:gd name="T18" fmla="*/ 81 w 158"/>
                  <a:gd name="T19" fmla="*/ 25 h 44"/>
                  <a:gd name="T20" fmla="*/ 69 w 158"/>
                  <a:gd name="T21" fmla="*/ 22 h 44"/>
                  <a:gd name="T22" fmla="*/ 56 w 158"/>
                  <a:gd name="T23" fmla="*/ 18 h 44"/>
                  <a:gd name="T24" fmla="*/ 43 w 158"/>
                  <a:gd name="T25" fmla="*/ 14 h 44"/>
                  <a:gd name="T26" fmla="*/ 30 w 158"/>
                  <a:gd name="T27" fmla="*/ 11 h 44"/>
                  <a:gd name="T28" fmla="*/ 19 w 158"/>
                  <a:gd name="T29" fmla="*/ 7 h 44"/>
                  <a:gd name="T30" fmla="*/ 8 w 158"/>
                  <a:gd name="T31" fmla="*/ 2 h 44"/>
                  <a:gd name="T32" fmla="*/ 0 w 158"/>
                  <a:gd name="T33" fmla="*/ 4 h 44"/>
                  <a:gd name="T34" fmla="*/ 10 w 158"/>
                  <a:gd name="T35" fmla="*/ 8 h 44"/>
                  <a:gd name="T36" fmla="*/ 22 w 158"/>
                  <a:gd name="T37" fmla="*/ 12 h 44"/>
                  <a:gd name="T38" fmla="*/ 34 w 158"/>
                  <a:gd name="T39" fmla="*/ 16 h 44"/>
                  <a:gd name="T40" fmla="*/ 48 w 158"/>
                  <a:gd name="T41" fmla="*/ 20 h 44"/>
                  <a:gd name="T42" fmla="*/ 61 w 158"/>
                  <a:gd name="T43" fmla="*/ 24 h 44"/>
                  <a:gd name="T44" fmla="*/ 73 w 158"/>
                  <a:gd name="T45" fmla="*/ 27 h 44"/>
                  <a:gd name="T46" fmla="*/ 87 w 158"/>
                  <a:gd name="T47" fmla="*/ 29 h 44"/>
                  <a:gd name="T48" fmla="*/ 99 w 158"/>
                  <a:gd name="T49" fmla="*/ 31 h 44"/>
                  <a:gd name="T50" fmla="*/ 110 w 158"/>
                  <a:gd name="T51" fmla="*/ 35 h 44"/>
                  <a:gd name="T52" fmla="*/ 121 w 158"/>
                  <a:gd name="T53" fmla="*/ 37 h 44"/>
                  <a:gd name="T54" fmla="*/ 131 w 158"/>
                  <a:gd name="T55" fmla="*/ 38 h 44"/>
                  <a:gd name="T56" fmla="*/ 139 w 158"/>
                  <a:gd name="T57" fmla="*/ 41 h 44"/>
                  <a:gd name="T58" fmla="*/ 146 w 158"/>
                  <a:gd name="T59" fmla="*/ 42 h 44"/>
                  <a:gd name="T60" fmla="*/ 151 w 158"/>
                  <a:gd name="T61" fmla="*/ 43 h 44"/>
                  <a:gd name="T62" fmla="*/ 154 w 158"/>
                  <a:gd name="T63" fmla="*/ 43 h 44"/>
                  <a:gd name="T64" fmla="*/ 157 w 158"/>
                  <a:gd name="T65" fmla="*/ 43 h 44"/>
                  <a:gd name="T66" fmla="*/ 157 w 158"/>
                  <a:gd name="T6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8" h="44">
                    <a:moveTo>
                      <a:pt x="157" y="38"/>
                    </a:moveTo>
                    <a:lnTo>
                      <a:pt x="157" y="38"/>
                    </a:lnTo>
                    <a:lnTo>
                      <a:pt x="156" y="38"/>
                    </a:lnTo>
                    <a:lnTo>
                      <a:pt x="154" y="38"/>
                    </a:lnTo>
                    <a:lnTo>
                      <a:pt x="151" y="38"/>
                    </a:lnTo>
                    <a:lnTo>
                      <a:pt x="150" y="38"/>
                    </a:lnTo>
                    <a:lnTo>
                      <a:pt x="147" y="38"/>
                    </a:lnTo>
                    <a:lnTo>
                      <a:pt x="143" y="37"/>
                    </a:lnTo>
                    <a:lnTo>
                      <a:pt x="139" y="37"/>
                    </a:lnTo>
                    <a:lnTo>
                      <a:pt x="136" y="36"/>
                    </a:lnTo>
                    <a:lnTo>
                      <a:pt x="132" y="35"/>
                    </a:lnTo>
                    <a:lnTo>
                      <a:pt x="127" y="35"/>
                    </a:lnTo>
                    <a:lnTo>
                      <a:pt x="123" y="33"/>
                    </a:lnTo>
                    <a:lnTo>
                      <a:pt x="117" y="31"/>
                    </a:lnTo>
                    <a:lnTo>
                      <a:pt x="112" y="31"/>
                    </a:lnTo>
                    <a:lnTo>
                      <a:pt x="106" y="30"/>
                    </a:lnTo>
                    <a:lnTo>
                      <a:pt x="101" y="29"/>
                    </a:lnTo>
                    <a:lnTo>
                      <a:pt x="94" y="27"/>
                    </a:lnTo>
                    <a:lnTo>
                      <a:pt x="88" y="25"/>
                    </a:lnTo>
                    <a:lnTo>
                      <a:pt x="81" y="25"/>
                    </a:lnTo>
                    <a:lnTo>
                      <a:pt x="76" y="23"/>
                    </a:lnTo>
                    <a:lnTo>
                      <a:pt x="69" y="22"/>
                    </a:lnTo>
                    <a:lnTo>
                      <a:pt x="62" y="20"/>
                    </a:lnTo>
                    <a:lnTo>
                      <a:pt x="56" y="18"/>
                    </a:lnTo>
                    <a:lnTo>
                      <a:pt x="50" y="16"/>
                    </a:lnTo>
                    <a:lnTo>
                      <a:pt x="43" y="14"/>
                    </a:lnTo>
                    <a:lnTo>
                      <a:pt x="37" y="13"/>
                    </a:lnTo>
                    <a:lnTo>
                      <a:pt x="30" y="11"/>
                    </a:lnTo>
                    <a:lnTo>
                      <a:pt x="25" y="10"/>
                    </a:lnTo>
                    <a:lnTo>
                      <a:pt x="19" y="7"/>
                    </a:lnTo>
                    <a:lnTo>
                      <a:pt x="14" y="4"/>
                    </a:lnTo>
                    <a:lnTo>
                      <a:pt x="8" y="2"/>
                    </a:lnTo>
                    <a:lnTo>
                      <a:pt x="3" y="0"/>
                    </a:lnTo>
                    <a:lnTo>
                      <a:pt x="0" y="4"/>
                    </a:lnTo>
                    <a:lnTo>
                      <a:pt x="6" y="6"/>
                    </a:lnTo>
                    <a:lnTo>
                      <a:pt x="10" y="8"/>
                    </a:lnTo>
                    <a:lnTo>
                      <a:pt x="17" y="10"/>
                    </a:lnTo>
                    <a:lnTo>
                      <a:pt x="22" y="12"/>
                    </a:lnTo>
                    <a:lnTo>
                      <a:pt x="29" y="14"/>
                    </a:lnTo>
                    <a:lnTo>
                      <a:pt x="34" y="16"/>
                    </a:lnTo>
                    <a:lnTo>
                      <a:pt x="40" y="18"/>
                    </a:lnTo>
                    <a:lnTo>
                      <a:pt x="48" y="20"/>
                    </a:lnTo>
                    <a:lnTo>
                      <a:pt x="54" y="22"/>
                    </a:lnTo>
                    <a:lnTo>
                      <a:pt x="61" y="24"/>
                    </a:lnTo>
                    <a:lnTo>
                      <a:pt x="66" y="25"/>
                    </a:lnTo>
                    <a:lnTo>
                      <a:pt x="73" y="27"/>
                    </a:lnTo>
                    <a:lnTo>
                      <a:pt x="80" y="27"/>
                    </a:lnTo>
                    <a:lnTo>
                      <a:pt x="87" y="29"/>
                    </a:lnTo>
                    <a:lnTo>
                      <a:pt x="92" y="31"/>
                    </a:lnTo>
                    <a:lnTo>
                      <a:pt x="99" y="31"/>
                    </a:lnTo>
                    <a:lnTo>
                      <a:pt x="105" y="33"/>
                    </a:lnTo>
                    <a:lnTo>
                      <a:pt x="110" y="35"/>
                    </a:lnTo>
                    <a:lnTo>
                      <a:pt x="116" y="36"/>
                    </a:lnTo>
                    <a:lnTo>
                      <a:pt x="121" y="37"/>
                    </a:lnTo>
                    <a:lnTo>
                      <a:pt x="127" y="38"/>
                    </a:lnTo>
                    <a:lnTo>
                      <a:pt x="131" y="38"/>
                    </a:lnTo>
                    <a:lnTo>
                      <a:pt x="135" y="39"/>
                    </a:lnTo>
                    <a:lnTo>
                      <a:pt x="139" y="41"/>
                    </a:lnTo>
                    <a:lnTo>
                      <a:pt x="143" y="41"/>
                    </a:lnTo>
                    <a:lnTo>
                      <a:pt x="146" y="42"/>
                    </a:lnTo>
                    <a:lnTo>
                      <a:pt x="149" y="42"/>
                    </a:lnTo>
                    <a:lnTo>
                      <a:pt x="151" y="43"/>
                    </a:lnTo>
                    <a:lnTo>
                      <a:pt x="153" y="43"/>
                    </a:lnTo>
                    <a:lnTo>
                      <a:pt x="154" y="43"/>
                    </a:lnTo>
                    <a:lnTo>
                      <a:pt x="156" y="43"/>
                    </a:lnTo>
                    <a:lnTo>
                      <a:pt x="157" y="43"/>
                    </a:lnTo>
                    <a:lnTo>
                      <a:pt x="156" y="43"/>
                    </a:lnTo>
                    <a:lnTo>
                      <a:pt x="157" y="43"/>
                    </a:lnTo>
                    <a:lnTo>
                      <a:pt x="157" y="3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1" name="Freeform 223"/>
              <p:cNvSpPr>
                <a:spLocks/>
              </p:cNvSpPr>
              <p:nvPr/>
            </p:nvSpPr>
            <p:spPr bwMode="auto">
              <a:xfrm>
                <a:off x="4884" y="3194"/>
                <a:ext cx="88" cy="17"/>
              </a:xfrm>
              <a:custGeom>
                <a:avLst/>
                <a:gdLst>
                  <a:gd name="T0" fmla="*/ 87 w 88"/>
                  <a:gd name="T1" fmla="*/ 14 h 17"/>
                  <a:gd name="T2" fmla="*/ 86 w 88"/>
                  <a:gd name="T3" fmla="*/ 13 h 17"/>
                  <a:gd name="T4" fmla="*/ 84 w 88"/>
                  <a:gd name="T5" fmla="*/ 12 h 17"/>
                  <a:gd name="T6" fmla="*/ 82 w 88"/>
                  <a:gd name="T7" fmla="*/ 12 h 17"/>
                  <a:gd name="T8" fmla="*/ 78 w 88"/>
                  <a:gd name="T9" fmla="*/ 11 h 17"/>
                  <a:gd name="T10" fmla="*/ 73 w 88"/>
                  <a:gd name="T11" fmla="*/ 10 h 17"/>
                  <a:gd name="T12" fmla="*/ 66 w 88"/>
                  <a:gd name="T13" fmla="*/ 9 h 17"/>
                  <a:gd name="T14" fmla="*/ 59 w 88"/>
                  <a:gd name="T15" fmla="*/ 8 h 17"/>
                  <a:gd name="T16" fmla="*/ 53 w 88"/>
                  <a:gd name="T17" fmla="*/ 7 h 17"/>
                  <a:gd name="T18" fmla="*/ 46 w 88"/>
                  <a:gd name="T19" fmla="*/ 6 h 17"/>
                  <a:gd name="T20" fmla="*/ 38 w 88"/>
                  <a:gd name="T21" fmla="*/ 4 h 17"/>
                  <a:gd name="T22" fmla="*/ 30 w 88"/>
                  <a:gd name="T23" fmla="*/ 4 h 17"/>
                  <a:gd name="T24" fmla="*/ 24 w 88"/>
                  <a:gd name="T25" fmla="*/ 2 h 17"/>
                  <a:gd name="T26" fmla="*/ 17 w 88"/>
                  <a:gd name="T27" fmla="*/ 2 h 17"/>
                  <a:gd name="T28" fmla="*/ 9 w 88"/>
                  <a:gd name="T29" fmla="*/ 1 h 17"/>
                  <a:gd name="T30" fmla="*/ 4 w 88"/>
                  <a:gd name="T31" fmla="*/ 0 h 17"/>
                  <a:gd name="T32" fmla="*/ 0 w 88"/>
                  <a:gd name="T33" fmla="*/ 0 h 17"/>
                  <a:gd name="T34" fmla="*/ 0 w 88"/>
                  <a:gd name="T35" fmla="*/ 4 h 17"/>
                  <a:gd name="T36" fmla="*/ 4 w 88"/>
                  <a:gd name="T37" fmla="*/ 4 h 17"/>
                  <a:gd name="T38" fmla="*/ 9 w 88"/>
                  <a:gd name="T39" fmla="*/ 4 h 17"/>
                  <a:gd name="T40" fmla="*/ 16 w 88"/>
                  <a:gd name="T41" fmla="*/ 4 h 17"/>
                  <a:gd name="T42" fmla="*/ 22 w 88"/>
                  <a:gd name="T43" fmla="*/ 5 h 17"/>
                  <a:gd name="T44" fmla="*/ 30 w 88"/>
                  <a:gd name="T45" fmla="*/ 6 h 17"/>
                  <a:gd name="T46" fmla="*/ 37 w 88"/>
                  <a:gd name="T47" fmla="*/ 7 h 17"/>
                  <a:gd name="T48" fmla="*/ 45 w 88"/>
                  <a:gd name="T49" fmla="*/ 8 h 17"/>
                  <a:gd name="T50" fmla="*/ 51 w 88"/>
                  <a:gd name="T51" fmla="*/ 9 h 17"/>
                  <a:gd name="T52" fmla="*/ 58 w 88"/>
                  <a:gd name="T53" fmla="*/ 10 h 17"/>
                  <a:gd name="T54" fmla="*/ 65 w 88"/>
                  <a:gd name="T55" fmla="*/ 12 h 17"/>
                  <a:gd name="T56" fmla="*/ 70 w 88"/>
                  <a:gd name="T57" fmla="*/ 12 h 17"/>
                  <a:gd name="T58" fmla="*/ 75 w 88"/>
                  <a:gd name="T59" fmla="*/ 14 h 17"/>
                  <a:gd name="T60" fmla="*/ 79 w 88"/>
                  <a:gd name="T61" fmla="*/ 15 h 17"/>
                  <a:gd name="T62" fmla="*/ 83 w 88"/>
                  <a:gd name="T63" fmla="*/ 16 h 17"/>
                  <a:gd name="T64" fmla="*/ 84 w 88"/>
                  <a:gd name="T65" fmla="*/ 16 h 17"/>
                  <a:gd name="T66" fmla="*/ 86 w 88"/>
                  <a:gd name="T67" fmla="*/ 16 h 17"/>
                  <a:gd name="T68" fmla="*/ 87 w 88"/>
                  <a:gd name="T69"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7">
                    <a:moveTo>
                      <a:pt x="87" y="14"/>
                    </a:moveTo>
                    <a:lnTo>
                      <a:pt x="86" y="13"/>
                    </a:lnTo>
                    <a:lnTo>
                      <a:pt x="84" y="12"/>
                    </a:lnTo>
                    <a:lnTo>
                      <a:pt x="82" y="12"/>
                    </a:lnTo>
                    <a:lnTo>
                      <a:pt x="78" y="11"/>
                    </a:lnTo>
                    <a:lnTo>
                      <a:pt x="73" y="10"/>
                    </a:lnTo>
                    <a:lnTo>
                      <a:pt x="66" y="9"/>
                    </a:lnTo>
                    <a:lnTo>
                      <a:pt x="59" y="8"/>
                    </a:lnTo>
                    <a:lnTo>
                      <a:pt x="53" y="7"/>
                    </a:lnTo>
                    <a:lnTo>
                      <a:pt x="46" y="6"/>
                    </a:lnTo>
                    <a:lnTo>
                      <a:pt x="38" y="4"/>
                    </a:lnTo>
                    <a:lnTo>
                      <a:pt x="30" y="4"/>
                    </a:lnTo>
                    <a:lnTo>
                      <a:pt x="24" y="2"/>
                    </a:lnTo>
                    <a:lnTo>
                      <a:pt x="17" y="2"/>
                    </a:lnTo>
                    <a:lnTo>
                      <a:pt x="9" y="1"/>
                    </a:lnTo>
                    <a:lnTo>
                      <a:pt x="4" y="0"/>
                    </a:lnTo>
                    <a:lnTo>
                      <a:pt x="0" y="0"/>
                    </a:lnTo>
                    <a:lnTo>
                      <a:pt x="0" y="4"/>
                    </a:lnTo>
                    <a:lnTo>
                      <a:pt x="4" y="4"/>
                    </a:lnTo>
                    <a:lnTo>
                      <a:pt x="9" y="4"/>
                    </a:lnTo>
                    <a:lnTo>
                      <a:pt x="16" y="4"/>
                    </a:lnTo>
                    <a:lnTo>
                      <a:pt x="22" y="5"/>
                    </a:lnTo>
                    <a:lnTo>
                      <a:pt x="30" y="6"/>
                    </a:lnTo>
                    <a:lnTo>
                      <a:pt x="37" y="7"/>
                    </a:lnTo>
                    <a:lnTo>
                      <a:pt x="45" y="8"/>
                    </a:lnTo>
                    <a:lnTo>
                      <a:pt x="51" y="9"/>
                    </a:lnTo>
                    <a:lnTo>
                      <a:pt x="58" y="10"/>
                    </a:lnTo>
                    <a:lnTo>
                      <a:pt x="65" y="12"/>
                    </a:lnTo>
                    <a:lnTo>
                      <a:pt x="70" y="12"/>
                    </a:lnTo>
                    <a:lnTo>
                      <a:pt x="75" y="14"/>
                    </a:lnTo>
                    <a:lnTo>
                      <a:pt x="79" y="15"/>
                    </a:lnTo>
                    <a:lnTo>
                      <a:pt x="83" y="16"/>
                    </a:lnTo>
                    <a:lnTo>
                      <a:pt x="84" y="16"/>
                    </a:lnTo>
                    <a:lnTo>
                      <a:pt x="86" y="16"/>
                    </a:lnTo>
                    <a:lnTo>
                      <a:pt x="87" y="1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2" name="Freeform 224"/>
              <p:cNvSpPr>
                <a:spLocks/>
              </p:cNvSpPr>
              <p:nvPr/>
            </p:nvSpPr>
            <p:spPr bwMode="auto">
              <a:xfrm>
                <a:off x="4979" y="3181"/>
                <a:ext cx="390" cy="53"/>
              </a:xfrm>
              <a:custGeom>
                <a:avLst/>
                <a:gdLst>
                  <a:gd name="T0" fmla="*/ 383 w 390"/>
                  <a:gd name="T1" fmla="*/ 0 h 53"/>
                  <a:gd name="T2" fmla="*/ 378 w 390"/>
                  <a:gd name="T3" fmla="*/ 2 h 53"/>
                  <a:gd name="T4" fmla="*/ 371 w 390"/>
                  <a:gd name="T5" fmla="*/ 7 h 53"/>
                  <a:gd name="T6" fmla="*/ 361 w 390"/>
                  <a:gd name="T7" fmla="*/ 11 h 53"/>
                  <a:gd name="T8" fmla="*/ 348 w 390"/>
                  <a:gd name="T9" fmla="*/ 17 h 53"/>
                  <a:gd name="T10" fmla="*/ 331 w 390"/>
                  <a:gd name="T11" fmla="*/ 24 h 53"/>
                  <a:gd name="T12" fmla="*/ 313 w 390"/>
                  <a:gd name="T13" fmla="*/ 30 h 53"/>
                  <a:gd name="T14" fmla="*/ 290 w 390"/>
                  <a:gd name="T15" fmla="*/ 35 h 53"/>
                  <a:gd name="T16" fmla="*/ 265 w 390"/>
                  <a:gd name="T17" fmla="*/ 40 h 53"/>
                  <a:gd name="T18" fmla="*/ 238 w 390"/>
                  <a:gd name="T19" fmla="*/ 45 h 53"/>
                  <a:gd name="T20" fmla="*/ 207 w 390"/>
                  <a:gd name="T21" fmla="*/ 47 h 53"/>
                  <a:gd name="T22" fmla="*/ 171 w 390"/>
                  <a:gd name="T23" fmla="*/ 48 h 53"/>
                  <a:gd name="T24" fmla="*/ 134 w 390"/>
                  <a:gd name="T25" fmla="*/ 47 h 53"/>
                  <a:gd name="T26" fmla="*/ 92 w 390"/>
                  <a:gd name="T27" fmla="*/ 45 h 53"/>
                  <a:gd name="T28" fmla="*/ 48 w 390"/>
                  <a:gd name="T29" fmla="*/ 37 h 53"/>
                  <a:gd name="T30" fmla="*/ 1 w 390"/>
                  <a:gd name="T31" fmla="*/ 30 h 53"/>
                  <a:gd name="T32" fmla="*/ 24 w 390"/>
                  <a:gd name="T33" fmla="*/ 37 h 53"/>
                  <a:gd name="T34" fmla="*/ 71 w 390"/>
                  <a:gd name="T35" fmla="*/ 46 h 53"/>
                  <a:gd name="T36" fmla="*/ 113 w 390"/>
                  <a:gd name="T37" fmla="*/ 48 h 53"/>
                  <a:gd name="T38" fmla="*/ 153 w 390"/>
                  <a:gd name="T39" fmla="*/ 52 h 53"/>
                  <a:gd name="T40" fmla="*/ 190 w 390"/>
                  <a:gd name="T41" fmla="*/ 52 h 53"/>
                  <a:gd name="T42" fmla="*/ 222 w 390"/>
                  <a:gd name="T43" fmla="*/ 48 h 53"/>
                  <a:gd name="T44" fmla="*/ 253 w 390"/>
                  <a:gd name="T45" fmla="*/ 46 h 53"/>
                  <a:gd name="T46" fmla="*/ 280 w 390"/>
                  <a:gd name="T47" fmla="*/ 42 h 53"/>
                  <a:gd name="T48" fmla="*/ 304 w 390"/>
                  <a:gd name="T49" fmla="*/ 35 h 53"/>
                  <a:gd name="T50" fmla="*/ 325 w 390"/>
                  <a:gd name="T51" fmla="*/ 30 h 53"/>
                  <a:gd name="T52" fmla="*/ 344 w 390"/>
                  <a:gd name="T53" fmla="*/ 24 h 53"/>
                  <a:gd name="T54" fmla="*/ 358 w 390"/>
                  <a:gd name="T55" fmla="*/ 17 h 53"/>
                  <a:gd name="T56" fmla="*/ 369 w 390"/>
                  <a:gd name="T57" fmla="*/ 12 h 53"/>
                  <a:gd name="T58" fmla="*/ 378 w 390"/>
                  <a:gd name="T59" fmla="*/ 7 h 53"/>
                  <a:gd name="T60" fmla="*/ 383 w 390"/>
                  <a:gd name="T61" fmla="*/ 4 h 53"/>
                  <a:gd name="T62" fmla="*/ 388 w 390"/>
                  <a:gd name="T63" fmla="*/ 2 h 53"/>
                  <a:gd name="T64" fmla="*/ 389 w 390"/>
                  <a:gd name="T65" fmla="*/ 0 h 53"/>
                  <a:gd name="T66" fmla="*/ 389 w 390"/>
                  <a:gd name="T67" fmla="*/ 1 h 53"/>
                  <a:gd name="T68" fmla="*/ 383 w 390"/>
                  <a:gd name="T69"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0" h="53">
                    <a:moveTo>
                      <a:pt x="383" y="1"/>
                    </a:moveTo>
                    <a:lnTo>
                      <a:pt x="383" y="0"/>
                    </a:lnTo>
                    <a:lnTo>
                      <a:pt x="381" y="1"/>
                    </a:lnTo>
                    <a:lnTo>
                      <a:pt x="378" y="2"/>
                    </a:lnTo>
                    <a:lnTo>
                      <a:pt x="376" y="4"/>
                    </a:lnTo>
                    <a:lnTo>
                      <a:pt x="371" y="7"/>
                    </a:lnTo>
                    <a:lnTo>
                      <a:pt x="366" y="10"/>
                    </a:lnTo>
                    <a:lnTo>
                      <a:pt x="361" y="11"/>
                    </a:lnTo>
                    <a:lnTo>
                      <a:pt x="354" y="15"/>
                    </a:lnTo>
                    <a:lnTo>
                      <a:pt x="348" y="17"/>
                    </a:lnTo>
                    <a:lnTo>
                      <a:pt x="339" y="20"/>
                    </a:lnTo>
                    <a:lnTo>
                      <a:pt x="331" y="24"/>
                    </a:lnTo>
                    <a:lnTo>
                      <a:pt x="323" y="26"/>
                    </a:lnTo>
                    <a:lnTo>
                      <a:pt x="313" y="30"/>
                    </a:lnTo>
                    <a:lnTo>
                      <a:pt x="301" y="32"/>
                    </a:lnTo>
                    <a:lnTo>
                      <a:pt x="290" y="35"/>
                    </a:lnTo>
                    <a:lnTo>
                      <a:pt x="277" y="37"/>
                    </a:lnTo>
                    <a:lnTo>
                      <a:pt x="265" y="40"/>
                    </a:lnTo>
                    <a:lnTo>
                      <a:pt x="250" y="42"/>
                    </a:lnTo>
                    <a:lnTo>
                      <a:pt x="238" y="45"/>
                    </a:lnTo>
                    <a:lnTo>
                      <a:pt x="222" y="46"/>
                    </a:lnTo>
                    <a:lnTo>
                      <a:pt x="207" y="47"/>
                    </a:lnTo>
                    <a:lnTo>
                      <a:pt x="190" y="47"/>
                    </a:lnTo>
                    <a:lnTo>
                      <a:pt x="171" y="48"/>
                    </a:lnTo>
                    <a:lnTo>
                      <a:pt x="153" y="48"/>
                    </a:lnTo>
                    <a:lnTo>
                      <a:pt x="134" y="47"/>
                    </a:lnTo>
                    <a:lnTo>
                      <a:pt x="113" y="46"/>
                    </a:lnTo>
                    <a:lnTo>
                      <a:pt x="92" y="45"/>
                    </a:lnTo>
                    <a:lnTo>
                      <a:pt x="71" y="41"/>
                    </a:lnTo>
                    <a:lnTo>
                      <a:pt x="48" y="37"/>
                    </a:lnTo>
                    <a:lnTo>
                      <a:pt x="25" y="33"/>
                    </a:lnTo>
                    <a:lnTo>
                      <a:pt x="1" y="30"/>
                    </a:lnTo>
                    <a:lnTo>
                      <a:pt x="0" y="32"/>
                    </a:lnTo>
                    <a:lnTo>
                      <a:pt x="24" y="37"/>
                    </a:lnTo>
                    <a:lnTo>
                      <a:pt x="48" y="42"/>
                    </a:lnTo>
                    <a:lnTo>
                      <a:pt x="71" y="46"/>
                    </a:lnTo>
                    <a:lnTo>
                      <a:pt x="92" y="47"/>
                    </a:lnTo>
                    <a:lnTo>
                      <a:pt x="113" y="48"/>
                    </a:lnTo>
                    <a:lnTo>
                      <a:pt x="133" y="51"/>
                    </a:lnTo>
                    <a:lnTo>
                      <a:pt x="153" y="52"/>
                    </a:lnTo>
                    <a:lnTo>
                      <a:pt x="171" y="52"/>
                    </a:lnTo>
                    <a:lnTo>
                      <a:pt x="190" y="52"/>
                    </a:lnTo>
                    <a:lnTo>
                      <a:pt x="207" y="51"/>
                    </a:lnTo>
                    <a:lnTo>
                      <a:pt x="222" y="48"/>
                    </a:lnTo>
                    <a:lnTo>
                      <a:pt x="238" y="48"/>
                    </a:lnTo>
                    <a:lnTo>
                      <a:pt x="253" y="46"/>
                    </a:lnTo>
                    <a:lnTo>
                      <a:pt x="266" y="45"/>
                    </a:lnTo>
                    <a:lnTo>
                      <a:pt x="280" y="42"/>
                    </a:lnTo>
                    <a:lnTo>
                      <a:pt x="291" y="38"/>
                    </a:lnTo>
                    <a:lnTo>
                      <a:pt x="304" y="35"/>
                    </a:lnTo>
                    <a:lnTo>
                      <a:pt x="314" y="32"/>
                    </a:lnTo>
                    <a:lnTo>
                      <a:pt x="325" y="30"/>
                    </a:lnTo>
                    <a:lnTo>
                      <a:pt x="334" y="27"/>
                    </a:lnTo>
                    <a:lnTo>
                      <a:pt x="344" y="24"/>
                    </a:lnTo>
                    <a:lnTo>
                      <a:pt x="351" y="20"/>
                    </a:lnTo>
                    <a:lnTo>
                      <a:pt x="358" y="17"/>
                    </a:lnTo>
                    <a:lnTo>
                      <a:pt x="364" y="15"/>
                    </a:lnTo>
                    <a:lnTo>
                      <a:pt x="369" y="12"/>
                    </a:lnTo>
                    <a:lnTo>
                      <a:pt x="375" y="10"/>
                    </a:lnTo>
                    <a:lnTo>
                      <a:pt x="378" y="7"/>
                    </a:lnTo>
                    <a:lnTo>
                      <a:pt x="382" y="5"/>
                    </a:lnTo>
                    <a:lnTo>
                      <a:pt x="383" y="4"/>
                    </a:lnTo>
                    <a:lnTo>
                      <a:pt x="386" y="4"/>
                    </a:lnTo>
                    <a:lnTo>
                      <a:pt x="388" y="2"/>
                    </a:lnTo>
                    <a:lnTo>
                      <a:pt x="388" y="1"/>
                    </a:lnTo>
                    <a:lnTo>
                      <a:pt x="389" y="0"/>
                    </a:lnTo>
                    <a:lnTo>
                      <a:pt x="388" y="1"/>
                    </a:lnTo>
                    <a:lnTo>
                      <a:pt x="389" y="1"/>
                    </a:lnTo>
                    <a:lnTo>
                      <a:pt x="389" y="0"/>
                    </a:lnTo>
                    <a:lnTo>
                      <a:pt x="383"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3" name="Freeform 225"/>
              <p:cNvSpPr>
                <a:spLocks/>
              </p:cNvSpPr>
              <p:nvPr/>
            </p:nvSpPr>
            <p:spPr bwMode="auto">
              <a:xfrm>
                <a:off x="5276" y="3123"/>
                <a:ext cx="93" cy="52"/>
              </a:xfrm>
              <a:custGeom>
                <a:avLst/>
                <a:gdLst>
                  <a:gd name="T0" fmla="*/ 0 w 93"/>
                  <a:gd name="T1" fmla="*/ 2 h 52"/>
                  <a:gd name="T2" fmla="*/ 5 w 93"/>
                  <a:gd name="T3" fmla="*/ 4 h 52"/>
                  <a:gd name="T4" fmla="*/ 9 w 93"/>
                  <a:gd name="T5" fmla="*/ 7 h 52"/>
                  <a:gd name="T6" fmla="*/ 14 w 93"/>
                  <a:gd name="T7" fmla="*/ 10 h 52"/>
                  <a:gd name="T8" fmla="*/ 21 w 93"/>
                  <a:gd name="T9" fmla="*/ 14 h 52"/>
                  <a:gd name="T10" fmla="*/ 28 w 93"/>
                  <a:gd name="T11" fmla="*/ 16 h 52"/>
                  <a:gd name="T12" fmla="*/ 34 w 93"/>
                  <a:gd name="T13" fmla="*/ 20 h 52"/>
                  <a:gd name="T14" fmla="*/ 42 w 93"/>
                  <a:gd name="T15" fmla="*/ 22 h 52"/>
                  <a:gd name="T16" fmla="*/ 49 w 93"/>
                  <a:gd name="T17" fmla="*/ 27 h 52"/>
                  <a:gd name="T18" fmla="*/ 57 w 93"/>
                  <a:gd name="T19" fmla="*/ 30 h 52"/>
                  <a:gd name="T20" fmla="*/ 62 w 93"/>
                  <a:gd name="T21" fmla="*/ 34 h 52"/>
                  <a:gd name="T22" fmla="*/ 68 w 93"/>
                  <a:gd name="T23" fmla="*/ 37 h 52"/>
                  <a:gd name="T24" fmla="*/ 74 w 93"/>
                  <a:gd name="T25" fmla="*/ 40 h 52"/>
                  <a:gd name="T26" fmla="*/ 79 w 93"/>
                  <a:gd name="T27" fmla="*/ 44 h 52"/>
                  <a:gd name="T28" fmla="*/ 83 w 93"/>
                  <a:gd name="T29" fmla="*/ 47 h 52"/>
                  <a:gd name="T30" fmla="*/ 85 w 93"/>
                  <a:gd name="T31" fmla="*/ 50 h 52"/>
                  <a:gd name="T32" fmla="*/ 87 w 93"/>
                  <a:gd name="T33" fmla="*/ 51 h 52"/>
                  <a:gd name="T34" fmla="*/ 92 w 93"/>
                  <a:gd name="T35" fmla="*/ 50 h 52"/>
                  <a:gd name="T36" fmla="*/ 89 w 93"/>
                  <a:gd name="T37" fmla="*/ 47 h 52"/>
                  <a:gd name="T38" fmla="*/ 87 w 93"/>
                  <a:gd name="T39" fmla="*/ 44 h 52"/>
                  <a:gd name="T40" fmla="*/ 81 w 93"/>
                  <a:gd name="T41" fmla="*/ 40 h 52"/>
                  <a:gd name="T42" fmla="*/ 78 w 93"/>
                  <a:gd name="T43" fmla="*/ 37 h 52"/>
                  <a:gd name="T44" fmla="*/ 72 w 93"/>
                  <a:gd name="T45" fmla="*/ 35 h 52"/>
                  <a:gd name="T46" fmla="*/ 64 w 93"/>
                  <a:gd name="T47" fmla="*/ 31 h 52"/>
                  <a:gd name="T48" fmla="*/ 58 w 93"/>
                  <a:gd name="T49" fmla="*/ 27 h 52"/>
                  <a:gd name="T50" fmla="*/ 51 w 93"/>
                  <a:gd name="T51" fmla="*/ 24 h 52"/>
                  <a:gd name="T52" fmla="*/ 45 w 93"/>
                  <a:gd name="T53" fmla="*/ 20 h 52"/>
                  <a:gd name="T54" fmla="*/ 37 w 93"/>
                  <a:gd name="T55" fmla="*/ 16 h 52"/>
                  <a:gd name="T56" fmla="*/ 30 w 93"/>
                  <a:gd name="T57" fmla="*/ 14 h 52"/>
                  <a:gd name="T58" fmla="*/ 24 w 93"/>
                  <a:gd name="T59" fmla="*/ 10 h 52"/>
                  <a:gd name="T60" fmla="*/ 18 w 93"/>
                  <a:gd name="T61" fmla="*/ 7 h 52"/>
                  <a:gd name="T62" fmla="*/ 12 w 93"/>
                  <a:gd name="T63" fmla="*/ 4 h 52"/>
                  <a:gd name="T64" fmla="*/ 8 w 93"/>
                  <a:gd name="T65" fmla="*/ 2 h 52"/>
                  <a:gd name="T66" fmla="*/ 4 w 93"/>
                  <a:gd name="T67" fmla="*/ 0 h 52"/>
                  <a:gd name="T68" fmla="*/ 0 w 93"/>
                  <a:gd name="T6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 h="52">
                    <a:moveTo>
                      <a:pt x="0" y="2"/>
                    </a:moveTo>
                    <a:lnTo>
                      <a:pt x="5" y="4"/>
                    </a:lnTo>
                    <a:lnTo>
                      <a:pt x="9" y="7"/>
                    </a:lnTo>
                    <a:lnTo>
                      <a:pt x="14" y="10"/>
                    </a:lnTo>
                    <a:lnTo>
                      <a:pt x="21" y="14"/>
                    </a:lnTo>
                    <a:lnTo>
                      <a:pt x="28" y="16"/>
                    </a:lnTo>
                    <a:lnTo>
                      <a:pt x="34" y="20"/>
                    </a:lnTo>
                    <a:lnTo>
                      <a:pt x="42" y="22"/>
                    </a:lnTo>
                    <a:lnTo>
                      <a:pt x="49" y="27"/>
                    </a:lnTo>
                    <a:lnTo>
                      <a:pt x="57" y="30"/>
                    </a:lnTo>
                    <a:lnTo>
                      <a:pt x="62" y="34"/>
                    </a:lnTo>
                    <a:lnTo>
                      <a:pt x="68" y="37"/>
                    </a:lnTo>
                    <a:lnTo>
                      <a:pt x="74" y="40"/>
                    </a:lnTo>
                    <a:lnTo>
                      <a:pt x="79" y="44"/>
                    </a:lnTo>
                    <a:lnTo>
                      <a:pt x="83" y="47"/>
                    </a:lnTo>
                    <a:lnTo>
                      <a:pt x="85" y="50"/>
                    </a:lnTo>
                    <a:lnTo>
                      <a:pt x="87" y="51"/>
                    </a:lnTo>
                    <a:lnTo>
                      <a:pt x="92" y="50"/>
                    </a:lnTo>
                    <a:lnTo>
                      <a:pt x="89" y="47"/>
                    </a:lnTo>
                    <a:lnTo>
                      <a:pt x="87" y="44"/>
                    </a:lnTo>
                    <a:lnTo>
                      <a:pt x="81" y="40"/>
                    </a:lnTo>
                    <a:lnTo>
                      <a:pt x="78" y="37"/>
                    </a:lnTo>
                    <a:lnTo>
                      <a:pt x="72" y="35"/>
                    </a:lnTo>
                    <a:lnTo>
                      <a:pt x="64" y="31"/>
                    </a:lnTo>
                    <a:lnTo>
                      <a:pt x="58" y="27"/>
                    </a:lnTo>
                    <a:lnTo>
                      <a:pt x="51" y="24"/>
                    </a:lnTo>
                    <a:lnTo>
                      <a:pt x="45" y="20"/>
                    </a:lnTo>
                    <a:lnTo>
                      <a:pt x="37" y="16"/>
                    </a:lnTo>
                    <a:lnTo>
                      <a:pt x="30" y="14"/>
                    </a:lnTo>
                    <a:lnTo>
                      <a:pt x="24" y="10"/>
                    </a:lnTo>
                    <a:lnTo>
                      <a:pt x="18" y="7"/>
                    </a:lnTo>
                    <a:lnTo>
                      <a:pt x="12" y="4"/>
                    </a:lnTo>
                    <a:lnTo>
                      <a:pt x="8" y="2"/>
                    </a:lnTo>
                    <a:lnTo>
                      <a:pt x="4" y="0"/>
                    </a:lnTo>
                    <a:lnTo>
                      <a:pt x="0" y="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4" name="Freeform 226"/>
              <p:cNvSpPr>
                <a:spLocks/>
              </p:cNvSpPr>
              <p:nvPr/>
            </p:nvSpPr>
            <p:spPr bwMode="auto">
              <a:xfrm>
                <a:off x="5271" y="3101"/>
                <a:ext cx="27" cy="17"/>
              </a:xfrm>
              <a:custGeom>
                <a:avLst/>
                <a:gdLst>
                  <a:gd name="T0" fmla="*/ 25 w 27"/>
                  <a:gd name="T1" fmla="*/ 0 h 17"/>
                  <a:gd name="T2" fmla="*/ 24 w 27"/>
                  <a:gd name="T3" fmla="*/ 0 h 17"/>
                  <a:gd name="T4" fmla="*/ 22 w 27"/>
                  <a:gd name="T5" fmla="*/ 0 h 17"/>
                  <a:gd name="T6" fmla="*/ 21 w 27"/>
                  <a:gd name="T7" fmla="*/ 1 h 17"/>
                  <a:gd name="T8" fmla="*/ 20 w 27"/>
                  <a:gd name="T9" fmla="*/ 1 h 17"/>
                  <a:gd name="T10" fmla="*/ 16 w 27"/>
                  <a:gd name="T11" fmla="*/ 2 h 17"/>
                  <a:gd name="T12" fmla="*/ 14 w 27"/>
                  <a:gd name="T13" fmla="*/ 2 h 17"/>
                  <a:gd name="T14" fmla="*/ 11 w 27"/>
                  <a:gd name="T15" fmla="*/ 3 h 17"/>
                  <a:gd name="T16" fmla="*/ 9 w 27"/>
                  <a:gd name="T17" fmla="*/ 4 h 17"/>
                  <a:gd name="T18" fmla="*/ 7 w 27"/>
                  <a:gd name="T19" fmla="*/ 5 h 17"/>
                  <a:gd name="T20" fmla="*/ 3 w 27"/>
                  <a:gd name="T21" fmla="*/ 6 h 17"/>
                  <a:gd name="T22" fmla="*/ 2 w 27"/>
                  <a:gd name="T23" fmla="*/ 8 h 17"/>
                  <a:gd name="T24" fmla="*/ 0 w 27"/>
                  <a:gd name="T25" fmla="*/ 8 h 17"/>
                  <a:gd name="T26" fmla="*/ 0 w 27"/>
                  <a:gd name="T27" fmla="*/ 10 h 17"/>
                  <a:gd name="T28" fmla="*/ 0 w 27"/>
                  <a:gd name="T29" fmla="*/ 13 h 17"/>
                  <a:gd name="T30" fmla="*/ 1 w 27"/>
                  <a:gd name="T31" fmla="*/ 15 h 17"/>
                  <a:gd name="T32" fmla="*/ 3 w 27"/>
                  <a:gd name="T33" fmla="*/ 16 h 17"/>
                  <a:gd name="T34" fmla="*/ 7 w 27"/>
                  <a:gd name="T35" fmla="*/ 14 h 17"/>
                  <a:gd name="T36" fmla="*/ 4 w 27"/>
                  <a:gd name="T37" fmla="*/ 13 h 17"/>
                  <a:gd name="T38" fmla="*/ 3 w 27"/>
                  <a:gd name="T39" fmla="*/ 11 h 17"/>
                  <a:gd name="T40" fmla="*/ 3 w 27"/>
                  <a:gd name="T41" fmla="*/ 10 h 17"/>
                  <a:gd name="T42" fmla="*/ 4 w 27"/>
                  <a:gd name="T43" fmla="*/ 10 h 17"/>
                  <a:gd name="T44" fmla="*/ 4 w 27"/>
                  <a:gd name="T45" fmla="*/ 9 h 17"/>
                  <a:gd name="T46" fmla="*/ 7 w 27"/>
                  <a:gd name="T47" fmla="*/ 8 h 17"/>
                  <a:gd name="T48" fmla="*/ 9 w 27"/>
                  <a:gd name="T49" fmla="*/ 8 h 17"/>
                  <a:gd name="T50" fmla="*/ 10 w 27"/>
                  <a:gd name="T51" fmla="*/ 6 h 17"/>
                  <a:gd name="T52" fmla="*/ 12 w 27"/>
                  <a:gd name="T53" fmla="*/ 6 h 17"/>
                  <a:gd name="T54" fmla="*/ 15 w 27"/>
                  <a:gd name="T55" fmla="*/ 5 h 17"/>
                  <a:gd name="T56" fmla="*/ 18 w 27"/>
                  <a:gd name="T57" fmla="*/ 4 h 17"/>
                  <a:gd name="T58" fmla="*/ 21 w 27"/>
                  <a:gd name="T59" fmla="*/ 4 h 17"/>
                  <a:gd name="T60" fmla="*/ 22 w 27"/>
                  <a:gd name="T61" fmla="*/ 4 h 17"/>
                  <a:gd name="T62" fmla="*/ 24 w 27"/>
                  <a:gd name="T63" fmla="*/ 3 h 17"/>
                  <a:gd name="T64" fmla="*/ 25 w 27"/>
                  <a:gd name="T65" fmla="*/ 3 h 17"/>
                  <a:gd name="T66" fmla="*/ 26 w 27"/>
                  <a:gd name="T67" fmla="*/ 3 h 17"/>
                  <a:gd name="T68" fmla="*/ 25 w 27"/>
                  <a:gd name="T6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17">
                    <a:moveTo>
                      <a:pt x="25" y="0"/>
                    </a:moveTo>
                    <a:lnTo>
                      <a:pt x="24" y="0"/>
                    </a:lnTo>
                    <a:lnTo>
                      <a:pt x="22" y="0"/>
                    </a:lnTo>
                    <a:lnTo>
                      <a:pt x="21" y="1"/>
                    </a:lnTo>
                    <a:lnTo>
                      <a:pt x="20" y="1"/>
                    </a:lnTo>
                    <a:lnTo>
                      <a:pt x="16" y="2"/>
                    </a:lnTo>
                    <a:lnTo>
                      <a:pt x="14" y="2"/>
                    </a:lnTo>
                    <a:lnTo>
                      <a:pt x="11" y="3"/>
                    </a:lnTo>
                    <a:lnTo>
                      <a:pt x="9" y="4"/>
                    </a:lnTo>
                    <a:lnTo>
                      <a:pt x="7" y="5"/>
                    </a:lnTo>
                    <a:lnTo>
                      <a:pt x="3" y="6"/>
                    </a:lnTo>
                    <a:lnTo>
                      <a:pt x="2" y="8"/>
                    </a:lnTo>
                    <a:lnTo>
                      <a:pt x="0" y="8"/>
                    </a:lnTo>
                    <a:lnTo>
                      <a:pt x="0" y="10"/>
                    </a:lnTo>
                    <a:lnTo>
                      <a:pt x="0" y="13"/>
                    </a:lnTo>
                    <a:lnTo>
                      <a:pt x="1" y="15"/>
                    </a:lnTo>
                    <a:lnTo>
                      <a:pt x="3" y="16"/>
                    </a:lnTo>
                    <a:lnTo>
                      <a:pt x="7" y="14"/>
                    </a:lnTo>
                    <a:lnTo>
                      <a:pt x="4" y="13"/>
                    </a:lnTo>
                    <a:lnTo>
                      <a:pt x="3" y="11"/>
                    </a:lnTo>
                    <a:lnTo>
                      <a:pt x="3" y="10"/>
                    </a:lnTo>
                    <a:lnTo>
                      <a:pt x="4" y="10"/>
                    </a:lnTo>
                    <a:lnTo>
                      <a:pt x="4" y="9"/>
                    </a:lnTo>
                    <a:lnTo>
                      <a:pt x="7" y="8"/>
                    </a:lnTo>
                    <a:lnTo>
                      <a:pt x="9" y="8"/>
                    </a:lnTo>
                    <a:lnTo>
                      <a:pt x="10" y="6"/>
                    </a:lnTo>
                    <a:lnTo>
                      <a:pt x="12" y="6"/>
                    </a:lnTo>
                    <a:lnTo>
                      <a:pt x="15" y="5"/>
                    </a:lnTo>
                    <a:lnTo>
                      <a:pt x="18" y="4"/>
                    </a:lnTo>
                    <a:lnTo>
                      <a:pt x="21" y="4"/>
                    </a:lnTo>
                    <a:lnTo>
                      <a:pt x="22" y="4"/>
                    </a:lnTo>
                    <a:lnTo>
                      <a:pt x="24" y="3"/>
                    </a:lnTo>
                    <a:lnTo>
                      <a:pt x="25" y="3"/>
                    </a:lnTo>
                    <a:lnTo>
                      <a:pt x="26" y="3"/>
                    </a:lnTo>
                    <a:lnTo>
                      <a:pt x="25"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5" name="Freeform 227"/>
              <p:cNvSpPr>
                <a:spLocks/>
              </p:cNvSpPr>
              <p:nvPr/>
            </p:nvSpPr>
            <p:spPr bwMode="auto">
              <a:xfrm>
                <a:off x="5305" y="3074"/>
                <a:ext cx="169" cy="24"/>
              </a:xfrm>
              <a:custGeom>
                <a:avLst/>
                <a:gdLst>
                  <a:gd name="T0" fmla="*/ 168 w 169"/>
                  <a:gd name="T1" fmla="*/ 0 h 24"/>
                  <a:gd name="T2" fmla="*/ 168 w 169"/>
                  <a:gd name="T3" fmla="*/ 0 h 24"/>
                  <a:gd name="T4" fmla="*/ 167 w 169"/>
                  <a:gd name="T5" fmla="*/ 0 h 24"/>
                  <a:gd name="T6" fmla="*/ 165 w 169"/>
                  <a:gd name="T7" fmla="*/ 0 h 24"/>
                  <a:gd name="T8" fmla="*/ 164 w 169"/>
                  <a:gd name="T9" fmla="*/ 0 h 24"/>
                  <a:gd name="T10" fmla="*/ 161 w 169"/>
                  <a:gd name="T11" fmla="*/ 0 h 24"/>
                  <a:gd name="T12" fmla="*/ 160 w 169"/>
                  <a:gd name="T13" fmla="*/ 0 h 24"/>
                  <a:gd name="T14" fmla="*/ 157 w 169"/>
                  <a:gd name="T15" fmla="*/ 0 h 24"/>
                  <a:gd name="T16" fmla="*/ 154 w 169"/>
                  <a:gd name="T17" fmla="*/ 0 h 24"/>
                  <a:gd name="T18" fmla="*/ 151 w 169"/>
                  <a:gd name="T19" fmla="*/ 0 h 24"/>
                  <a:gd name="T20" fmla="*/ 149 w 169"/>
                  <a:gd name="T21" fmla="*/ 0 h 24"/>
                  <a:gd name="T22" fmla="*/ 145 w 169"/>
                  <a:gd name="T23" fmla="*/ 0 h 24"/>
                  <a:gd name="T24" fmla="*/ 140 w 169"/>
                  <a:gd name="T25" fmla="*/ 0 h 24"/>
                  <a:gd name="T26" fmla="*/ 136 w 169"/>
                  <a:gd name="T27" fmla="*/ 0 h 24"/>
                  <a:gd name="T28" fmla="*/ 131 w 169"/>
                  <a:gd name="T29" fmla="*/ 1 h 24"/>
                  <a:gd name="T30" fmla="*/ 127 w 169"/>
                  <a:gd name="T31" fmla="*/ 1 h 24"/>
                  <a:gd name="T32" fmla="*/ 121 w 169"/>
                  <a:gd name="T33" fmla="*/ 1 h 24"/>
                  <a:gd name="T34" fmla="*/ 116 w 169"/>
                  <a:gd name="T35" fmla="*/ 2 h 24"/>
                  <a:gd name="T36" fmla="*/ 110 w 169"/>
                  <a:gd name="T37" fmla="*/ 3 h 24"/>
                  <a:gd name="T38" fmla="*/ 103 w 169"/>
                  <a:gd name="T39" fmla="*/ 3 h 24"/>
                  <a:gd name="T40" fmla="*/ 96 w 169"/>
                  <a:gd name="T41" fmla="*/ 4 h 24"/>
                  <a:gd name="T42" fmla="*/ 88 w 169"/>
                  <a:gd name="T43" fmla="*/ 5 h 24"/>
                  <a:gd name="T44" fmla="*/ 81 w 169"/>
                  <a:gd name="T45" fmla="*/ 6 h 24"/>
                  <a:gd name="T46" fmla="*/ 72 w 169"/>
                  <a:gd name="T47" fmla="*/ 7 h 24"/>
                  <a:gd name="T48" fmla="*/ 63 w 169"/>
                  <a:gd name="T49" fmla="*/ 9 h 24"/>
                  <a:gd name="T50" fmla="*/ 54 w 169"/>
                  <a:gd name="T51" fmla="*/ 10 h 24"/>
                  <a:gd name="T52" fmla="*/ 44 w 169"/>
                  <a:gd name="T53" fmla="*/ 12 h 24"/>
                  <a:gd name="T54" fmla="*/ 33 w 169"/>
                  <a:gd name="T55" fmla="*/ 14 h 24"/>
                  <a:gd name="T56" fmla="*/ 22 w 169"/>
                  <a:gd name="T57" fmla="*/ 16 h 24"/>
                  <a:gd name="T58" fmla="*/ 10 w 169"/>
                  <a:gd name="T59" fmla="*/ 18 h 24"/>
                  <a:gd name="T60" fmla="*/ 0 w 169"/>
                  <a:gd name="T61" fmla="*/ 20 h 24"/>
                  <a:gd name="T62" fmla="*/ 1 w 169"/>
                  <a:gd name="T63" fmla="*/ 23 h 24"/>
                  <a:gd name="T64" fmla="*/ 12 w 169"/>
                  <a:gd name="T65" fmla="*/ 21 h 24"/>
                  <a:gd name="T66" fmla="*/ 25 w 169"/>
                  <a:gd name="T67" fmla="*/ 19 h 24"/>
                  <a:gd name="T68" fmla="*/ 34 w 169"/>
                  <a:gd name="T69" fmla="*/ 17 h 24"/>
                  <a:gd name="T70" fmla="*/ 44 w 169"/>
                  <a:gd name="T71" fmla="*/ 15 h 24"/>
                  <a:gd name="T72" fmla="*/ 55 w 169"/>
                  <a:gd name="T73" fmla="*/ 13 h 24"/>
                  <a:gd name="T74" fmla="*/ 63 w 169"/>
                  <a:gd name="T75" fmla="*/ 12 h 24"/>
                  <a:gd name="T76" fmla="*/ 73 w 169"/>
                  <a:gd name="T77" fmla="*/ 10 h 24"/>
                  <a:gd name="T78" fmla="*/ 81 w 169"/>
                  <a:gd name="T79" fmla="*/ 10 h 24"/>
                  <a:gd name="T80" fmla="*/ 90 w 169"/>
                  <a:gd name="T81" fmla="*/ 9 h 24"/>
                  <a:gd name="T82" fmla="*/ 98 w 169"/>
                  <a:gd name="T83" fmla="*/ 7 h 24"/>
                  <a:gd name="T84" fmla="*/ 103 w 169"/>
                  <a:gd name="T85" fmla="*/ 7 h 24"/>
                  <a:gd name="T86" fmla="*/ 110 w 169"/>
                  <a:gd name="T87" fmla="*/ 6 h 24"/>
                  <a:gd name="T88" fmla="*/ 116 w 169"/>
                  <a:gd name="T89" fmla="*/ 5 h 24"/>
                  <a:gd name="T90" fmla="*/ 123 w 169"/>
                  <a:gd name="T91" fmla="*/ 5 h 24"/>
                  <a:gd name="T92" fmla="*/ 128 w 169"/>
                  <a:gd name="T93" fmla="*/ 4 h 24"/>
                  <a:gd name="T94" fmla="*/ 132 w 169"/>
                  <a:gd name="T95" fmla="*/ 4 h 24"/>
                  <a:gd name="T96" fmla="*/ 136 w 169"/>
                  <a:gd name="T97" fmla="*/ 4 h 24"/>
                  <a:gd name="T98" fmla="*/ 142 w 169"/>
                  <a:gd name="T99" fmla="*/ 3 h 24"/>
                  <a:gd name="T100" fmla="*/ 145 w 169"/>
                  <a:gd name="T101" fmla="*/ 3 h 24"/>
                  <a:gd name="T102" fmla="*/ 149 w 169"/>
                  <a:gd name="T103" fmla="*/ 3 h 24"/>
                  <a:gd name="T104" fmla="*/ 151 w 169"/>
                  <a:gd name="T105" fmla="*/ 3 h 24"/>
                  <a:gd name="T106" fmla="*/ 154 w 169"/>
                  <a:gd name="T107" fmla="*/ 3 h 24"/>
                  <a:gd name="T108" fmla="*/ 157 w 169"/>
                  <a:gd name="T109" fmla="*/ 3 h 24"/>
                  <a:gd name="T110" fmla="*/ 160 w 169"/>
                  <a:gd name="T111" fmla="*/ 3 h 24"/>
                  <a:gd name="T112" fmla="*/ 161 w 169"/>
                  <a:gd name="T113" fmla="*/ 3 h 24"/>
                  <a:gd name="T114" fmla="*/ 162 w 169"/>
                  <a:gd name="T115" fmla="*/ 3 h 24"/>
                  <a:gd name="T116" fmla="*/ 165 w 169"/>
                  <a:gd name="T117" fmla="*/ 3 h 24"/>
                  <a:gd name="T118" fmla="*/ 167 w 169"/>
                  <a:gd name="T119" fmla="*/ 3 h 24"/>
                  <a:gd name="T120" fmla="*/ 165 w 169"/>
                  <a:gd name="T121" fmla="*/ 3 h 24"/>
                  <a:gd name="T122" fmla="*/ 168 w 169"/>
                  <a:gd name="T1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24">
                    <a:moveTo>
                      <a:pt x="168" y="0"/>
                    </a:moveTo>
                    <a:lnTo>
                      <a:pt x="168" y="0"/>
                    </a:lnTo>
                    <a:lnTo>
                      <a:pt x="167" y="0"/>
                    </a:lnTo>
                    <a:lnTo>
                      <a:pt x="165" y="0"/>
                    </a:lnTo>
                    <a:lnTo>
                      <a:pt x="164" y="0"/>
                    </a:lnTo>
                    <a:lnTo>
                      <a:pt x="161" y="0"/>
                    </a:lnTo>
                    <a:lnTo>
                      <a:pt x="160" y="0"/>
                    </a:lnTo>
                    <a:lnTo>
                      <a:pt x="157" y="0"/>
                    </a:lnTo>
                    <a:lnTo>
                      <a:pt x="154" y="0"/>
                    </a:lnTo>
                    <a:lnTo>
                      <a:pt x="151" y="0"/>
                    </a:lnTo>
                    <a:lnTo>
                      <a:pt x="149" y="0"/>
                    </a:lnTo>
                    <a:lnTo>
                      <a:pt x="145" y="0"/>
                    </a:lnTo>
                    <a:lnTo>
                      <a:pt x="140" y="0"/>
                    </a:lnTo>
                    <a:lnTo>
                      <a:pt x="136" y="0"/>
                    </a:lnTo>
                    <a:lnTo>
                      <a:pt x="131" y="1"/>
                    </a:lnTo>
                    <a:lnTo>
                      <a:pt x="127" y="1"/>
                    </a:lnTo>
                    <a:lnTo>
                      <a:pt x="121" y="1"/>
                    </a:lnTo>
                    <a:lnTo>
                      <a:pt x="116" y="2"/>
                    </a:lnTo>
                    <a:lnTo>
                      <a:pt x="110" y="3"/>
                    </a:lnTo>
                    <a:lnTo>
                      <a:pt x="103" y="3"/>
                    </a:lnTo>
                    <a:lnTo>
                      <a:pt x="96" y="4"/>
                    </a:lnTo>
                    <a:lnTo>
                      <a:pt x="88" y="5"/>
                    </a:lnTo>
                    <a:lnTo>
                      <a:pt x="81" y="6"/>
                    </a:lnTo>
                    <a:lnTo>
                      <a:pt x="72" y="7"/>
                    </a:lnTo>
                    <a:lnTo>
                      <a:pt x="63" y="9"/>
                    </a:lnTo>
                    <a:lnTo>
                      <a:pt x="54" y="10"/>
                    </a:lnTo>
                    <a:lnTo>
                      <a:pt x="44" y="12"/>
                    </a:lnTo>
                    <a:lnTo>
                      <a:pt x="33" y="14"/>
                    </a:lnTo>
                    <a:lnTo>
                      <a:pt x="22" y="16"/>
                    </a:lnTo>
                    <a:lnTo>
                      <a:pt x="10" y="18"/>
                    </a:lnTo>
                    <a:lnTo>
                      <a:pt x="0" y="20"/>
                    </a:lnTo>
                    <a:lnTo>
                      <a:pt x="1" y="23"/>
                    </a:lnTo>
                    <a:lnTo>
                      <a:pt x="12" y="21"/>
                    </a:lnTo>
                    <a:lnTo>
                      <a:pt x="25" y="19"/>
                    </a:lnTo>
                    <a:lnTo>
                      <a:pt x="34" y="17"/>
                    </a:lnTo>
                    <a:lnTo>
                      <a:pt x="44" y="15"/>
                    </a:lnTo>
                    <a:lnTo>
                      <a:pt x="55" y="13"/>
                    </a:lnTo>
                    <a:lnTo>
                      <a:pt x="63" y="12"/>
                    </a:lnTo>
                    <a:lnTo>
                      <a:pt x="73" y="10"/>
                    </a:lnTo>
                    <a:lnTo>
                      <a:pt x="81" y="10"/>
                    </a:lnTo>
                    <a:lnTo>
                      <a:pt x="90" y="9"/>
                    </a:lnTo>
                    <a:lnTo>
                      <a:pt x="98" y="7"/>
                    </a:lnTo>
                    <a:lnTo>
                      <a:pt x="103" y="7"/>
                    </a:lnTo>
                    <a:lnTo>
                      <a:pt x="110" y="6"/>
                    </a:lnTo>
                    <a:lnTo>
                      <a:pt x="116" y="5"/>
                    </a:lnTo>
                    <a:lnTo>
                      <a:pt x="123" y="5"/>
                    </a:lnTo>
                    <a:lnTo>
                      <a:pt x="128" y="4"/>
                    </a:lnTo>
                    <a:lnTo>
                      <a:pt x="132" y="4"/>
                    </a:lnTo>
                    <a:lnTo>
                      <a:pt x="136" y="4"/>
                    </a:lnTo>
                    <a:lnTo>
                      <a:pt x="142" y="3"/>
                    </a:lnTo>
                    <a:lnTo>
                      <a:pt x="145" y="3"/>
                    </a:lnTo>
                    <a:lnTo>
                      <a:pt x="149" y="3"/>
                    </a:lnTo>
                    <a:lnTo>
                      <a:pt x="151" y="3"/>
                    </a:lnTo>
                    <a:lnTo>
                      <a:pt x="154" y="3"/>
                    </a:lnTo>
                    <a:lnTo>
                      <a:pt x="157" y="3"/>
                    </a:lnTo>
                    <a:lnTo>
                      <a:pt x="160" y="3"/>
                    </a:lnTo>
                    <a:lnTo>
                      <a:pt x="161" y="3"/>
                    </a:lnTo>
                    <a:lnTo>
                      <a:pt x="162" y="3"/>
                    </a:lnTo>
                    <a:lnTo>
                      <a:pt x="165" y="3"/>
                    </a:lnTo>
                    <a:lnTo>
                      <a:pt x="167" y="3"/>
                    </a:lnTo>
                    <a:lnTo>
                      <a:pt x="165" y="3"/>
                    </a:lnTo>
                    <a:lnTo>
                      <a:pt x="168"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6" name="Freeform 228"/>
              <p:cNvSpPr>
                <a:spLocks/>
              </p:cNvSpPr>
              <p:nvPr/>
            </p:nvSpPr>
            <p:spPr bwMode="auto">
              <a:xfrm>
                <a:off x="5478" y="3061"/>
                <a:ext cx="90" cy="25"/>
              </a:xfrm>
              <a:custGeom>
                <a:avLst/>
                <a:gdLst>
                  <a:gd name="T0" fmla="*/ 85 w 90"/>
                  <a:gd name="T1" fmla="*/ 0 h 25"/>
                  <a:gd name="T2" fmla="*/ 85 w 90"/>
                  <a:gd name="T3" fmla="*/ 0 h 25"/>
                  <a:gd name="T4" fmla="*/ 84 w 90"/>
                  <a:gd name="T5" fmla="*/ 2 h 25"/>
                  <a:gd name="T6" fmla="*/ 80 w 90"/>
                  <a:gd name="T7" fmla="*/ 4 h 25"/>
                  <a:gd name="T8" fmla="*/ 77 w 90"/>
                  <a:gd name="T9" fmla="*/ 6 h 25"/>
                  <a:gd name="T10" fmla="*/ 73 w 90"/>
                  <a:gd name="T11" fmla="*/ 8 h 25"/>
                  <a:gd name="T12" fmla="*/ 69 w 90"/>
                  <a:gd name="T13" fmla="*/ 11 h 25"/>
                  <a:gd name="T14" fmla="*/ 65 w 90"/>
                  <a:gd name="T15" fmla="*/ 14 h 25"/>
                  <a:gd name="T16" fmla="*/ 60 w 90"/>
                  <a:gd name="T17" fmla="*/ 17 h 25"/>
                  <a:gd name="T18" fmla="*/ 54 w 90"/>
                  <a:gd name="T19" fmla="*/ 19 h 25"/>
                  <a:gd name="T20" fmla="*/ 46 w 90"/>
                  <a:gd name="T21" fmla="*/ 20 h 25"/>
                  <a:gd name="T22" fmla="*/ 41 w 90"/>
                  <a:gd name="T23" fmla="*/ 20 h 25"/>
                  <a:gd name="T24" fmla="*/ 35 w 90"/>
                  <a:gd name="T25" fmla="*/ 21 h 25"/>
                  <a:gd name="T26" fmla="*/ 27 w 90"/>
                  <a:gd name="T27" fmla="*/ 20 h 25"/>
                  <a:gd name="T28" fmla="*/ 19 w 90"/>
                  <a:gd name="T29" fmla="*/ 19 h 25"/>
                  <a:gd name="T30" fmla="*/ 12 w 90"/>
                  <a:gd name="T31" fmla="*/ 15 h 25"/>
                  <a:gd name="T32" fmla="*/ 3 w 90"/>
                  <a:gd name="T33" fmla="*/ 9 h 25"/>
                  <a:gd name="T34" fmla="*/ 0 w 90"/>
                  <a:gd name="T35" fmla="*/ 13 h 25"/>
                  <a:gd name="T36" fmla="*/ 8 w 90"/>
                  <a:gd name="T37" fmla="*/ 17 h 25"/>
                  <a:gd name="T38" fmla="*/ 17 w 90"/>
                  <a:gd name="T39" fmla="*/ 21 h 25"/>
                  <a:gd name="T40" fmla="*/ 25 w 90"/>
                  <a:gd name="T41" fmla="*/ 23 h 25"/>
                  <a:gd name="T42" fmla="*/ 33 w 90"/>
                  <a:gd name="T43" fmla="*/ 24 h 25"/>
                  <a:gd name="T44" fmla="*/ 41 w 90"/>
                  <a:gd name="T45" fmla="*/ 24 h 25"/>
                  <a:gd name="T46" fmla="*/ 49 w 90"/>
                  <a:gd name="T47" fmla="*/ 23 h 25"/>
                  <a:gd name="T48" fmla="*/ 56 w 90"/>
                  <a:gd name="T49" fmla="*/ 21 h 25"/>
                  <a:gd name="T50" fmla="*/ 62 w 90"/>
                  <a:gd name="T51" fmla="*/ 20 h 25"/>
                  <a:gd name="T52" fmla="*/ 68 w 90"/>
                  <a:gd name="T53" fmla="*/ 17 h 25"/>
                  <a:gd name="T54" fmla="*/ 73 w 90"/>
                  <a:gd name="T55" fmla="*/ 14 h 25"/>
                  <a:gd name="T56" fmla="*/ 77 w 90"/>
                  <a:gd name="T57" fmla="*/ 10 h 25"/>
                  <a:gd name="T58" fmla="*/ 81 w 90"/>
                  <a:gd name="T59" fmla="*/ 7 h 25"/>
                  <a:gd name="T60" fmla="*/ 85 w 90"/>
                  <a:gd name="T61" fmla="*/ 6 h 25"/>
                  <a:gd name="T62" fmla="*/ 86 w 90"/>
                  <a:gd name="T63" fmla="*/ 4 h 25"/>
                  <a:gd name="T64" fmla="*/ 89 w 90"/>
                  <a:gd name="T65" fmla="*/ 2 h 25"/>
                  <a:gd name="T66" fmla="*/ 85 w 90"/>
                  <a:gd name="T6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25">
                    <a:moveTo>
                      <a:pt x="85" y="0"/>
                    </a:moveTo>
                    <a:lnTo>
                      <a:pt x="85" y="0"/>
                    </a:lnTo>
                    <a:lnTo>
                      <a:pt x="84" y="2"/>
                    </a:lnTo>
                    <a:lnTo>
                      <a:pt x="80" y="4"/>
                    </a:lnTo>
                    <a:lnTo>
                      <a:pt x="77" y="6"/>
                    </a:lnTo>
                    <a:lnTo>
                      <a:pt x="73" y="8"/>
                    </a:lnTo>
                    <a:lnTo>
                      <a:pt x="69" y="11"/>
                    </a:lnTo>
                    <a:lnTo>
                      <a:pt x="65" y="14"/>
                    </a:lnTo>
                    <a:lnTo>
                      <a:pt x="60" y="17"/>
                    </a:lnTo>
                    <a:lnTo>
                      <a:pt x="54" y="19"/>
                    </a:lnTo>
                    <a:lnTo>
                      <a:pt x="46" y="20"/>
                    </a:lnTo>
                    <a:lnTo>
                      <a:pt x="41" y="20"/>
                    </a:lnTo>
                    <a:lnTo>
                      <a:pt x="35" y="21"/>
                    </a:lnTo>
                    <a:lnTo>
                      <a:pt x="27" y="20"/>
                    </a:lnTo>
                    <a:lnTo>
                      <a:pt x="19" y="19"/>
                    </a:lnTo>
                    <a:lnTo>
                      <a:pt x="12" y="15"/>
                    </a:lnTo>
                    <a:lnTo>
                      <a:pt x="3" y="9"/>
                    </a:lnTo>
                    <a:lnTo>
                      <a:pt x="0" y="13"/>
                    </a:lnTo>
                    <a:lnTo>
                      <a:pt x="8" y="17"/>
                    </a:lnTo>
                    <a:lnTo>
                      <a:pt x="17" y="21"/>
                    </a:lnTo>
                    <a:lnTo>
                      <a:pt x="25" y="23"/>
                    </a:lnTo>
                    <a:lnTo>
                      <a:pt x="33" y="24"/>
                    </a:lnTo>
                    <a:lnTo>
                      <a:pt x="41" y="24"/>
                    </a:lnTo>
                    <a:lnTo>
                      <a:pt x="49" y="23"/>
                    </a:lnTo>
                    <a:lnTo>
                      <a:pt x="56" y="21"/>
                    </a:lnTo>
                    <a:lnTo>
                      <a:pt x="62" y="20"/>
                    </a:lnTo>
                    <a:lnTo>
                      <a:pt x="68" y="17"/>
                    </a:lnTo>
                    <a:lnTo>
                      <a:pt x="73" y="14"/>
                    </a:lnTo>
                    <a:lnTo>
                      <a:pt x="77" y="10"/>
                    </a:lnTo>
                    <a:lnTo>
                      <a:pt x="81" y="7"/>
                    </a:lnTo>
                    <a:lnTo>
                      <a:pt x="85" y="6"/>
                    </a:lnTo>
                    <a:lnTo>
                      <a:pt x="86" y="4"/>
                    </a:lnTo>
                    <a:lnTo>
                      <a:pt x="89" y="2"/>
                    </a:lnTo>
                    <a:lnTo>
                      <a:pt x="85"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7" name="Freeform 229"/>
              <p:cNvSpPr>
                <a:spLocks/>
              </p:cNvSpPr>
              <p:nvPr/>
            </p:nvSpPr>
            <p:spPr bwMode="auto">
              <a:xfrm>
                <a:off x="5571" y="3058"/>
                <a:ext cx="65" cy="2"/>
              </a:xfrm>
              <a:custGeom>
                <a:avLst/>
                <a:gdLst>
                  <a:gd name="T0" fmla="*/ 64 w 65"/>
                  <a:gd name="T1" fmla="*/ 1 h 2"/>
                  <a:gd name="T2" fmla="*/ 63 w 65"/>
                  <a:gd name="T3" fmla="*/ 1 h 2"/>
                  <a:gd name="T4" fmla="*/ 61 w 65"/>
                  <a:gd name="T5" fmla="*/ 1 h 2"/>
                  <a:gd name="T6" fmla="*/ 59 w 65"/>
                  <a:gd name="T7" fmla="*/ 1 h 2"/>
                  <a:gd name="T8" fmla="*/ 55 w 65"/>
                  <a:gd name="T9" fmla="*/ 1 h 2"/>
                  <a:gd name="T10" fmla="*/ 51 w 65"/>
                  <a:gd name="T11" fmla="*/ 0 h 2"/>
                  <a:gd name="T12" fmla="*/ 46 w 65"/>
                  <a:gd name="T13" fmla="*/ 0 h 2"/>
                  <a:gd name="T14" fmla="*/ 40 w 65"/>
                  <a:gd name="T15" fmla="*/ 0 h 2"/>
                  <a:gd name="T16" fmla="*/ 35 w 65"/>
                  <a:gd name="T17" fmla="*/ 0 h 2"/>
                  <a:gd name="T18" fmla="*/ 29 w 65"/>
                  <a:gd name="T19" fmla="*/ 0 h 2"/>
                  <a:gd name="T20" fmla="*/ 24 w 65"/>
                  <a:gd name="T21" fmla="*/ 0 h 2"/>
                  <a:gd name="T22" fmla="*/ 18 w 65"/>
                  <a:gd name="T23" fmla="*/ 0 h 2"/>
                  <a:gd name="T24" fmla="*/ 13 w 65"/>
                  <a:gd name="T25" fmla="*/ 0 h 2"/>
                  <a:gd name="T26" fmla="*/ 9 w 65"/>
                  <a:gd name="T27" fmla="*/ 0 h 2"/>
                  <a:gd name="T28" fmla="*/ 5 w 65"/>
                  <a:gd name="T29" fmla="*/ 0 h 2"/>
                  <a:gd name="T30" fmla="*/ 3 w 65"/>
                  <a:gd name="T31" fmla="*/ 0 h 2"/>
                  <a:gd name="T32" fmla="*/ 0 w 65"/>
                  <a:gd name="T33" fmla="*/ 0 h 2"/>
                  <a:gd name="T34" fmla="*/ 4 w 65"/>
                  <a:gd name="T35" fmla="*/ 1 h 2"/>
                  <a:gd name="T36" fmla="*/ 5 w 65"/>
                  <a:gd name="T37" fmla="*/ 1 h 2"/>
                  <a:gd name="T38" fmla="*/ 9 w 65"/>
                  <a:gd name="T39" fmla="*/ 1 h 2"/>
                  <a:gd name="T40" fmla="*/ 13 w 65"/>
                  <a:gd name="T41" fmla="*/ 1 h 2"/>
                  <a:gd name="T42" fmla="*/ 17 w 65"/>
                  <a:gd name="T43" fmla="*/ 1 h 2"/>
                  <a:gd name="T44" fmla="*/ 24 w 65"/>
                  <a:gd name="T45" fmla="*/ 1 h 2"/>
                  <a:gd name="T46" fmla="*/ 29 w 65"/>
                  <a:gd name="T47" fmla="*/ 1 h 2"/>
                  <a:gd name="T48" fmla="*/ 34 w 65"/>
                  <a:gd name="T49" fmla="*/ 1 h 2"/>
                  <a:gd name="T50" fmla="*/ 39 w 65"/>
                  <a:gd name="T51" fmla="*/ 1 h 2"/>
                  <a:gd name="T52" fmla="*/ 46 w 65"/>
                  <a:gd name="T53" fmla="*/ 1 h 2"/>
                  <a:gd name="T54" fmla="*/ 51 w 65"/>
                  <a:gd name="T55" fmla="*/ 1 h 2"/>
                  <a:gd name="T56" fmla="*/ 55 w 65"/>
                  <a:gd name="T57" fmla="*/ 1 h 2"/>
                  <a:gd name="T58" fmla="*/ 59 w 65"/>
                  <a:gd name="T59" fmla="*/ 1 h 2"/>
                  <a:gd name="T60" fmla="*/ 61 w 65"/>
                  <a:gd name="T61" fmla="*/ 1 h 2"/>
                  <a:gd name="T62" fmla="*/ 63 w 65"/>
                  <a:gd name="T63" fmla="*/ 1 h 2"/>
                  <a:gd name="T64" fmla="*/ 64 w 65"/>
                  <a:gd name="T65" fmla="*/ 1 h 2"/>
                  <a:gd name="T66" fmla="*/ 64 w 65"/>
                  <a:gd name="T6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2">
                    <a:moveTo>
                      <a:pt x="64" y="1"/>
                    </a:moveTo>
                    <a:lnTo>
                      <a:pt x="63" y="1"/>
                    </a:lnTo>
                    <a:lnTo>
                      <a:pt x="61" y="1"/>
                    </a:lnTo>
                    <a:lnTo>
                      <a:pt x="59" y="1"/>
                    </a:lnTo>
                    <a:lnTo>
                      <a:pt x="55" y="1"/>
                    </a:lnTo>
                    <a:lnTo>
                      <a:pt x="51" y="0"/>
                    </a:lnTo>
                    <a:lnTo>
                      <a:pt x="46" y="0"/>
                    </a:lnTo>
                    <a:lnTo>
                      <a:pt x="40" y="0"/>
                    </a:lnTo>
                    <a:lnTo>
                      <a:pt x="35" y="0"/>
                    </a:lnTo>
                    <a:lnTo>
                      <a:pt x="29" y="0"/>
                    </a:lnTo>
                    <a:lnTo>
                      <a:pt x="24" y="0"/>
                    </a:lnTo>
                    <a:lnTo>
                      <a:pt x="18" y="0"/>
                    </a:lnTo>
                    <a:lnTo>
                      <a:pt x="13" y="0"/>
                    </a:lnTo>
                    <a:lnTo>
                      <a:pt x="9" y="0"/>
                    </a:lnTo>
                    <a:lnTo>
                      <a:pt x="5" y="0"/>
                    </a:lnTo>
                    <a:lnTo>
                      <a:pt x="3" y="0"/>
                    </a:lnTo>
                    <a:lnTo>
                      <a:pt x="0" y="0"/>
                    </a:lnTo>
                    <a:lnTo>
                      <a:pt x="4" y="1"/>
                    </a:lnTo>
                    <a:lnTo>
                      <a:pt x="5" y="1"/>
                    </a:lnTo>
                    <a:lnTo>
                      <a:pt x="9" y="1"/>
                    </a:lnTo>
                    <a:lnTo>
                      <a:pt x="13" y="1"/>
                    </a:lnTo>
                    <a:lnTo>
                      <a:pt x="17" y="1"/>
                    </a:lnTo>
                    <a:lnTo>
                      <a:pt x="24" y="1"/>
                    </a:lnTo>
                    <a:lnTo>
                      <a:pt x="29" y="1"/>
                    </a:lnTo>
                    <a:lnTo>
                      <a:pt x="34" y="1"/>
                    </a:lnTo>
                    <a:lnTo>
                      <a:pt x="39" y="1"/>
                    </a:lnTo>
                    <a:lnTo>
                      <a:pt x="46" y="1"/>
                    </a:lnTo>
                    <a:lnTo>
                      <a:pt x="51" y="1"/>
                    </a:lnTo>
                    <a:lnTo>
                      <a:pt x="55" y="1"/>
                    </a:lnTo>
                    <a:lnTo>
                      <a:pt x="59" y="1"/>
                    </a:lnTo>
                    <a:lnTo>
                      <a:pt x="61" y="1"/>
                    </a:lnTo>
                    <a:lnTo>
                      <a:pt x="63" y="1"/>
                    </a:lnTo>
                    <a:lnTo>
                      <a:pt x="64" y="1"/>
                    </a:lnTo>
                    <a:lnTo>
                      <a:pt x="64"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8" name="Freeform 230"/>
              <p:cNvSpPr>
                <a:spLocks/>
              </p:cNvSpPr>
              <p:nvPr/>
            </p:nvSpPr>
            <p:spPr bwMode="auto">
              <a:xfrm>
                <a:off x="5570" y="3055"/>
                <a:ext cx="4" cy="7"/>
              </a:xfrm>
              <a:custGeom>
                <a:avLst/>
                <a:gdLst>
                  <a:gd name="T0" fmla="*/ 3 w 4"/>
                  <a:gd name="T1" fmla="*/ 0 h 7"/>
                  <a:gd name="T2" fmla="*/ 1 w 4"/>
                  <a:gd name="T3" fmla="*/ 0 h 7"/>
                  <a:gd name="T4" fmla="*/ 0 w 4"/>
                  <a:gd name="T5" fmla="*/ 6 h 7"/>
                  <a:gd name="T6" fmla="*/ 1 w 4"/>
                  <a:gd name="T7" fmla="*/ 6 h 7"/>
                  <a:gd name="T8" fmla="*/ 2 w 4"/>
                  <a:gd name="T9" fmla="*/ 6 h 7"/>
                  <a:gd name="T10" fmla="*/ 3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3" y="0"/>
                    </a:moveTo>
                    <a:lnTo>
                      <a:pt x="1" y="0"/>
                    </a:lnTo>
                    <a:lnTo>
                      <a:pt x="0" y="6"/>
                    </a:lnTo>
                    <a:lnTo>
                      <a:pt x="1" y="6"/>
                    </a:lnTo>
                    <a:lnTo>
                      <a:pt x="2" y="6"/>
                    </a:lnTo>
                    <a:lnTo>
                      <a:pt x="3"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19" name="Freeform 231"/>
              <p:cNvSpPr>
                <a:spLocks/>
              </p:cNvSpPr>
              <p:nvPr/>
            </p:nvSpPr>
            <p:spPr bwMode="auto">
              <a:xfrm>
                <a:off x="4502" y="3129"/>
                <a:ext cx="5" cy="5"/>
              </a:xfrm>
              <a:custGeom>
                <a:avLst/>
                <a:gdLst>
                  <a:gd name="T0" fmla="*/ 1 w 5"/>
                  <a:gd name="T1" fmla="*/ 4 h 5"/>
                  <a:gd name="T2" fmla="*/ 4 w 5"/>
                  <a:gd name="T3" fmla="*/ 3 h 5"/>
                  <a:gd name="T4" fmla="*/ 4 w 5"/>
                  <a:gd name="T5" fmla="*/ 1 h 5"/>
                  <a:gd name="T6" fmla="*/ 1 w 5"/>
                  <a:gd name="T7" fmla="*/ 0 h 5"/>
                  <a:gd name="T8" fmla="*/ 0 w 5"/>
                  <a:gd name="T9" fmla="*/ 0 h 5"/>
                  <a:gd name="T10" fmla="*/ 1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1" y="4"/>
                    </a:moveTo>
                    <a:lnTo>
                      <a:pt x="4" y="3"/>
                    </a:lnTo>
                    <a:lnTo>
                      <a:pt x="4" y="1"/>
                    </a:lnTo>
                    <a:lnTo>
                      <a:pt x="1" y="0"/>
                    </a:lnTo>
                    <a:lnTo>
                      <a:pt x="0" y="0"/>
                    </a:lnTo>
                    <a:lnTo>
                      <a:pt x="1" y="4"/>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0" name="Freeform 232"/>
              <p:cNvSpPr>
                <a:spLocks/>
              </p:cNvSpPr>
              <p:nvPr/>
            </p:nvSpPr>
            <p:spPr bwMode="auto">
              <a:xfrm>
                <a:off x="4509" y="3124"/>
                <a:ext cx="207" cy="22"/>
              </a:xfrm>
              <a:custGeom>
                <a:avLst/>
                <a:gdLst>
                  <a:gd name="T0" fmla="*/ 203 w 207"/>
                  <a:gd name="T1" fmla="*/ 18 h 22"/>
                  <a:gd name="T2" fmla="*/ 199 w 207"/>
                  <a:gd name="T3" fmla="*/ 16 h 22"/>
                  <a:gd name="T4" fmla="*/ 191 w 207"/>
                  <a:gd name="T5" fmla="*/ 15 h 22"/>
                  <a:gd name="T6" fmla="*/ 182 w 207"/>
                  <a:gd name="T7" fmla="*/ 13 h 22"/>
                  <a:gd name="T8" fmla="*/ 171 w 207"/>
                  <a:gd name="T9" fmla="*/ 11 h 22"/>
                  <a:gd name="T10" fmla="*/ 160 w 207"/>
                  <a:gd name="T11" fmla="*/ 8 h 22"/>
                  <a:gd name="T12" fmla="*/ 146 w 207"/>
                  <a:gd name="T13" fmla="*/ 6 h 22"/>
                  <a:gd name="T14" fmla="*/ 131 w 207"/>
                  <a:gd name="T15" fmla="*/ 4 h 22"/>
                  <a:gd name="T16" fmla="*/ 116 w 207"/>
                  <a:gd name="T17" fmla="*/ 2 h 22"/>
                  <a:gd name="T18" fmla="*/ 99 w 207"/>
                  <a:gd name="T19" fmla="*/ 1 h 22"/>
                  <a:gd name="T20" fmla="*/ 82 w 207"/>
                  <a:gd name="T21" fmla="*/ 0 h 22"/>
                  <a:gd name="T22" fmla="*/ 63 w 207"/>
                  <a:gd name="T23" fmla="*/ 0 h 22"/>
                  <a:gd name="T24" fmla="*/ 46 w 207"/>
                  <a:gd name="T25" fmla="*/ 1 h 22"/>
                  <a:gd name="T26" fmla="*/ 28 w 207"/>
                  <a:gd name="T27" fmla="*/ 2 h 22"/>
                  <a:gd name="T28" fmla="*/ 8 w 207"/>
                  <a:gd name="T29" fmla="*/ 5 h 22"/>
                  <a:gd name="T30" fmla="*/ 1 w 207"/>
                  <a:gd name="T31" fmla="*/ 9 h 22"/>
                  <a:gd name="T32" fmla="*/ 19 w 207"/>
                  <a:gd name="T33" fmla="*/ 6 h 22"/>
                  <a:gd name="T34" fmla="*/ 36 w 207"/>
                  <a:gd name="T35" fmla="*/ 4 h 22"/>
                  <a:gd name="T36" fmla="*/ 56 w 207"/>
                  <a:gd name="T37" fmla="*/ 2 h 22"/>
                  <a:gd name="T38" fmla="*/ 72 w 207"/>
                  <a:gd name="T39" fmla="*/ 2 h 22"/>
                  <a:gd name="T40" fmla="*/ 90 w 207"/>
                  <a:gd name="T41" fmla="*/ 3 h 22"/>
                  <a:gd name="T42" fmla="*/ 107 w 207"/>
                  <a:gd name="T43" fmla="*/ 5 h 22"/>
                  <a:gd name="T44" fmla="*/ 124 w 207"/>
                  <a:gd name="T45" fmla="*/ 6 h 22"/>
                  <a:gd name="T46" fmla="*/ 138 w 207"/>
                  <a:gd name="T47" fmla="*/ 8 h 22"/>
                  <a:gd name="T48" fmla="*/ 152 w 207"/>
                  <a:gd name="T49" fmla="*/ 11 h 22"/>
                  <a:gd name="T50" fmla="*/ 164 w 207"/>
                  <a:gd name="T51" fmla="*/ 13 h 22"/>
                  <a:gd name="T52" fmla="*/ 175 w 207"/>
                  <a:gd name="T53" fmla="*/ 15 h 22"/>
                  <a:gd name="T54" fmla="*/ 185 w 207"/>
                  <a:gd name="T55" fmla="*/ 17 h 22"/>
                  <a:gd name="T56" fmla="*/ 193 w 207"/>
                  <a:gd name="T57" fmla="*/ 18 h 22"/>
                  <a:gd name="T58" fmla="*/ 199 w 207"/>
                  <a:gd name="T59" fmla="*/ 20 h 22"/>
                  <a:gd name="T60" fmla="*/ 202 w 207"/>
                  <a:gd name="T61" fmla="*/ 20 h 22"/>
                  <a:gd name="T62" fmla="*/ 206 w 207"/>
                  <a:gd name="T63"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7" h="22">
                    <a:moveTo>
                      <a:pt x="206" y="18"/>
                    </a:moveTo>
                    <a:lnTo>
                      <a:pt x="203" y="18"/>
                    </a:lnTo>
                    <a:lnTo>
                      <a:pt x="200" y="17"/>
                    </a:lnTo>
                    <a:lnTo>
                      <a:pt x="199" y="16"/>
                    </a:lnTo>
                    <a:lnTo>
                      <a:pt x="195" y="16"/>
                    </a:lnTo>
                    <a:lnTo>
                      <a:pt x="191" y="15"/>
                    </a:lnTo>
                    <a:lnTo>
                      <a:pt x="187" y="14"/>
                    </a:lnTo>
                    <a:lnTo>
                      <a:pt x="182" y="13"/>
                    </a:lnTo>
                    <a:lnTo>
                      <a:pt x="178" y="12"/>
                    </a:lnTo>
                    <a:lnTo>
                      <a:pt x="171" y="11"/>
                    </a:lnTo>
                    <a:lnTo>
                      <a:pt x="166" y="9"/>
                    </a:lnTo>
                    <a:lnTo>
                      <a:pt x="160" y="8"/>
                    </a:lnTo>
                    <a:lnTo>
                      <a:pt x="153" y="7"/>
                    </a:lnTo>
                    <a:lnTo>
                      <a:pt x="146" y="6"/>
                    </a:lnTo>
                    <a:lnTo>
                      <a:pt x="139" y="5"/>
                    </a:lnTo>
                    <a:lnTo>
                      <a:pt x="131" y="4"/>
                    </a:lnTo>
                    <a:lnTo>
                      <a:pt x="124" y="2"/>
                    </a:lnTo>
                    <a:lnTo>
                      <a:pt x="116" y="2"/>
                    </a:lnTo>
                    <a:lnTo>
                      <a:pt x="107" y="1"/>
                    </a:lnTo>
                    <a:lnTo>
                      <a:pt x="99" y="1"/>
                    </a:lnTo>
                    <a:lnTo>
                      <a:pt x="90" y="0"/>
                    </a:lnTo>
                    <a:lnTo>
                      <a:pt x="82" y="0"/>
                    </a:lnTo>
                    <a:lnTo>
                      <a:pt x="72" y="0"/>
                    </a:lnTo>
                    <a:lnTo>
                      <a:pt x="63" y="0"/>
                    </a:lnTo>
                    <a:lnTo>
                      <a:pt x="56" y="0"/>
                    </a:lnTo>
                    <a:lnTo>
                      <a:pt x="46" y="1"/>
                    </a:lnTo>
                    <a:lnTo>
                      <a:pt x="36" y="1"/>
                    </a:lnTo>
                    <a:lnTo>
                      <a:pt x="28" y="2"/>
                    </a:lnTo>
                    <a:lnTo>
                      <a:pt x="18" y="2"/>
                    </a:lnTo>
                    <a:lnTo>
                      <a:pt x="8" y="5"/>
                    </a:lnTo>
                    <a:lnTo>
                      <a:pt x="0" y="6"/>
                    </a:lnTo>
                    <a:lnTo>
                      <a:pt x="1" y="9"/>
                    </a:lnTo>
                    <a:lnTo>
                      <a:pt x="10" y="7"/>
                    </a:lnTo>
                    <a:lnTo>
                      <a:pt x="19" y="6"/>
                    </a:lnTo>
                    <a:lnTo>
                      <a:pt x="28" y="5"/>
                    </a:lnTo>
                    <a:lnTo>
                      <a:pt x="36" y="4"/>
                    </a:lnTo>
                    <a:lnTo>
                      <a:pt x="46" y="4"/>
                    </a:lnTo>
                    <a:lnTo>
                      <a:pt x="56" y="2"/>
                    </a:lnTo>
                    <a:lnTo>
                      <a:pt x="63" y="2"/>
                    </a:lnTo>
                    <a:lnTo>
                      <a:pt x="72" y="2"/>
                    </a:lnTo>
                    <a:lnTo>
                      <a:pt x="82" y="2"/>
                    </a:lnTo>
                    <a:lnTo>
                      <a:pt x="90" y="3"/>
                    </a:lnTo>
                    <a:lnTo>
                      <a:pt x="99" y="4"/>
                    </a:lnTo>
                    <a:lnTo>
                      <a:pt x="107" y="5"/>
                    </a:lnTo>
                    <a:lnTo>
                      <a:pt x="114" y="5"/>
                    </a:lnTo>
                    <a:lnTo>
                      <a:pt x="124" y="6"/>
                    </a:lnTo>
                    <a:lnTo>
                      <a:pt x="131" y="7"/>
                    </a:lnTo>
                    <a:lnTo>
                      <a:pt x="138" y="8"/>
                    </a:lnTo>
                    <a:lnTo>
                      <a:pt x="145" y="9"/>
                    </a:lnTo>
                    <a:lnTo>
                      <a:pt x="152" y="11"/>
                    </a:lnTo>
                    <a:lnTo>
                      <a:pt x="159" y="12"/>
                    </a:lnTo>
                    <a:lnTo>
                      <a:pt x="164" y="13"/>
                    </a:lnTo>
                    <a:lnTo>
                      <a:pt x="170" y="14"/>
                    </a:lnTo>
                    <a:lnTo>
                      <a:pt x="175" y="15"/>
                    </a:lnTo>
                    <a:lnTo>
                      <a:pt x="181" y="16"/>
                    </a:lnTo>
                    <a:lnTo>
                      <a:pt x="185" y="17"/>
                    </a:lnTo>
                    <a:lnTo>
                      <a:pt x="188" y="18"/>
                    </a:lnTo>
                    <a:lnTo>
                      <a:pt x="193" y="18"/>
                    </a:lnTo>
                    <a:lnTo>
                      <a:pt x="196" y="19"/>
                    </a:lnTo>
                    <a:lnTo>
                      <a:pt x="199" y="20"/>
                    </a:lnTo>
                    <a:lnTo>
                      <a:pt x="200" y="20"/>
                    </a:lnTo>
                    <a:lnTo>
                      <a:pt x="202" y="20"/>
                    </a:lnTo>
                    <a:lnTo>
                      <a:pt x="203" y="21"/>
                    </a:lnTo>
                    <a:lnTo>
                      <a:pt x="206" y="18"/>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1" name="Freeform 233"/>
              <p:cNvSpPr>
                <a:spLocks/>
              </p:cNvSpPr>
              <p:nvPr/>
            </p:nvSpPr>
            <p:spPr bwMode="auto">
              <a:xfrm>
                <a:off x="4722" y="3149"/>
                <a:ext cx="158" cy="43"/>
              </a:xfrm>
              <a:custGeom>
                <a:avLst/>
                <a:gdLst>
                  <a:gd name="T0" fmla="*/ 154 w 158"/>
                  <a:gd name="T1" fmla="*/ 40 h 43"/>
                  <a:gd name="T2" fmla="*/ 150 w 158"/>
                  <a:gd name="T3" fmla="*/ 38 h 43"/>
                  <a:gd name="T4" fmla="*/ 145 w 158"/>
                  <a:gd name="T5" fmla="*/ 37 h 43"/>
                  <a:gd name="T6" fmla="*/ 136 w 158"/>
                  <a:gd name="T7" fmla="*/ 36 h 43"/>
                  <a:gd name="T8" fmla="*/ 127 w 158"/>
                  <a:gd name="T9" fmla="*/ 35 h 43"/>
                  <a:gd name="T10" fmla="*/ 117 w 158"/>
                  <a:gd name="T11" fmla="*/ 32 h 43"/>
                  <a:gd name="T12" fmla="*/ 106 w 158"/>
                  <a:gd name="T13" fmla="*/ 30 h 43"/>
                  <a:gd name="T14" fmla="*/ 94 w 158"/>
                  <a:gd name="T15" fmla="*/ 28 h 43"/>
                  <a:gd name="T16" fmla="*/ 83 w 158"/>
                  <a:gd name="T17" fmla="*/ 24 h 43"/>
                  <a:gd name="T18" fmla="*/ 69 w 158"/>
                  <a:gd name="T19" fmla="*/ 22 h 43"/>
                  <a:gd name="T20" fmla="*/ 56 w 158"/>
                  <a:gd name="T21" fmla="*/ 19 h 43"/>
                  <a:gd name="T22" fmla="*/ 44 w 158"/>
                  <a:gd name="T23" fmla="*/ 14 h 43"/>
                  <a:gd name="T24" fmla="*/ 30 w 158"/>
                  <a:gd name="T25" fmla="*/ 12 h 43"/>
                  <a:gd name="T26" fmla="*/ 19 w 158"/>
                  <a:gd name="T27" fmla="*/ 7 h 43"/>
                  <a:gd name="T28" fmla="*/ 8 w 158"/>
                  <a:gd name="T29" fmla="*/ 2 h 43"/>
                  <a:gd name="T30" fmla="*/ 0 w 158"/>
                  <a:gd name="T31" fmla="*/ 4 h 43"/>
                  <a:gd name="T32" fmla="*/ 11 w 158"/>
                  <a:gd name="T33" fmla="*/ 8 h 43"/>
                  <a:gd name="T34" fmla="*/ 22 w 158"/>
                  <a:gd name="T35" fmla="*/ 12 h 43"/>
                  <a:gd name="T36" fmla="*/ 34 w 158"/>
                  <a:gd name="T37" fmla="*/ 17 h 43"/>
                  <a:gd name="T38" fmla="*/ 47 w 158"/>
                  <a:gd name="T39" fmla="*/ 20 h 43"/>
                  <a:gd name="T40" fmla="*/ 61 w 158"/>
                  <a:gd name="T41" fmla="*/ 24 h 43"/>
                  <a:gd name="T42" fmla="*/ 74 w 158"/>
                  <a:gd name="T43" fmla="*/ 26 h 43"/>
                  <a:gd name="T44" fmla="*/ 87 w 158"/>
                  <a:gd name="T45" fmla="*/ 30 h 43"/>
                  <a:gd name="T46" fmla="*/ 99 w 158"/>
                  <a:gd name="T47" fmla="*/ 32 h 43"/>
                  <a:gd name="T48" fmla="*/ 110 w 158"/>
                  <a:gd name="T49" fmla="*/ 35 h 43"/>
                  <a:gd name="T50" fmla="*/ 121 w 158"/>
                  <a:gd name="T51" fmla="*/ 37 h 43"/>
                  <a:gd name="T52" fmla="*/ 131 w 158"/>
                  <a:gd name="T53" fmla="*/ 38 h 43"/>
                  <a:gd name="T54" fmla="*/ 139 w 158"/>
                  <a:gd name="T55" fmla="*/ 41 h 43"/>
                  <a:gd name="T56" fmla="*/ 146 w 158"/>
                  <a:gd name="T57" fmla="*/ 42 h 43"/>
                  <a:gd name="T58" fmla="*/ 150 w 158"/>
                  <a:gd name="T59" fmla="*/ 42 h 43"/>
                  <a:gd name="T60" fmla="*/ 156 w 158"/>
                  <a:gd name="T61" fmla="*/ 42 h 43"/>
                  <a:gd name="T62" fmla="*/ 157 w 158"/>
                  <a:gd name="T63"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43">
                    <a:moveTo>
                      <a:pt x="157" y="40"/>
                    </a:moveTo>
                    <a:lnTo>
                      <a:pt x="154" y="40"/>
                    </a:lnTo>
                    <a:lnTo>
                      <a:pt x="153" y="38"/>
                    </a:lnTo>
                    <a:lnTo>
                      <a:pt x="150" y="38"/>
                    </a:lnTo>
                    <a:lnTo>
                      <a:pt x="147" y="37"/>
                    </a:lnTo>
                    <a:lnTo>
                      <a:pt x="145" y="37"/>
                    </a:lnTo>
                    <a:lnTo>
                      <a:pt x="140" y="37"/>
                    </a:lnTo>
                    <a:lnTo>
                      <a:pt x="136" y="36"/>
                    </a:lnTo>
                    <a:lnTo>
                      <a:pt x="132" y="36"/>
                    </a:lnTo>
                    <a:lnTo>
                      <a:pt x="127" y="35"/>
                    </a:lnTo>
                    <a:lnTo>
                      <a:pt x="123" y="34"/>
                    </a:lnTo>
                    <a:lnTo>
                      <a:pt x="117" y="32"/>
                    </a:lnTo>
                    <a:lnTo>
                      <a:pt x="113" y="31"/>
                    </a:lnTo>
                    <a:lnTo>
                      <a:pt x="106" y="30"/>
                    </a:lnTo>
                    <a:lnTo>
                      <a:pt x="101" y="29"/>
                    </a:lnTo>
                    <a:lnTo>
                      <a:pt x="94" y="28"/>
                    </a:lnTo>
                    <a:lnTo>
                      <a:pt x="88" y="26"/>
                    </a:lnTo>
                    <a:lnTo>
                      <a:pt x="83" y="24"/>
                    </a:lnTo>
                    <a:lnTo>
                      <a:pt x="76" y="24"/>
                    </a:lnTo>
                    <a:lnTo>
                      <a:pt x="69" y="22"/>
                    </a:lnTo>
                    <a:lnTo>
                      <a:pt x="62" y="20"/>
                    </a:lnTo>
                    <a:lnTo>
                      <a:pt x="56" y="19"/>
                    </a:lnTo>
                    <a:lnTo>
                      <a:pt x="50" y="17"/>
                    </a:lnTo>
                    <a:lnTo>
                      <a:pt x="44" y="14"/>
                    </a:lnTo>
                    <a:lnTo>
                      <a:pt x="37" y="13"/>
                    </a:lnTo>
                    <a:lnTo>
                      <a:pt x="30" y="12"/>
                    </a:lnTo>
                    <a:lnTo>
                      <a:pt x="25" y="10"/>
                    </a:lnTo>
                    <a:lnTo>
                      <a:pt x="19" y="7"/>
                    </a:lnTo>
                    <a:lnTo>
                      <a:pt x="14" y="6"/>
                    </a:lnTo>
                    <a:lnTo>
                      <a:pt x="8" y="2"/>
                    </a:lnTo>
                    <a:lnTo>
                      <a:pt x="3" y="0"/>
                    </a:lnTo>
                    <a:lnTo>
                      <a:pt x="0" y="4"/>
                    </a:lnTo>
                    <a:lnTo>
                      <a:pt x="6" y="6"/>
                    </a:lnTo>
                    <a:lnTo>
                      <a:pt x="11" y="8"/>
                    </a:lnTo>
                    <a:lnTo>
                      <a:pt x="17" y="10"/>
                    </a:lnTo>
                    <a:lnTo>
                      <a:pt x="22" y="12"/>
                    </a:lnTo>
                    <a:lnTo>
                      <a:pt x="29" y="14"/>
                    </a:lnTo>
                    <a:lnTo>
                      <a:pt x="34" y="17"/>
                    </a:lnTo>
                    <a:lnTo>
                      <a:pt x="41" y="18"/>
                    </a:lnTo>
                    <a:lnTo>
                      <a:pt x="47" y="20"/>
                    </a:lnTo>
                    <a:lnTo>
                      <a:pt x="54" y="22"/>
                    </a:lnTo>
                    <a:lnTo>
                      <a:pt x="61" y="24"/>
                    </a:lnTo>
                    <a:lnTo>
                      <a:pt x="67" y="26"/>
                    </a:lnTo>
                    <a:lnTo>
                      <a:pt x="74" y="26"/>
                    </a:lnTo>
                    <a:lnTo>
                      <a:pt x="80" y="28"/>
                    </a:lnTo>
                    <a:lnTo>
                      <a:pt x="87" y="30"/>
                    </a:lnTo>
                    <a:lnTo>
                      <a:pt x="92" y="30"/>
                    </a:lnTo>
                    <a:lnTo>
                      <a:pt x="99" y="32"/>
                    </a:lnTo>
                    <a:lnTo>
                      <a:pt x="105" y="34"/>
                    </a:lnTo>
                    <a:lnTo>
                      <a:pt x="110" y="35"/>
                    </a:lnTo>
                    <a:lnTo>
                      <a:pt x="116" y="36"/>
                    </a:lnTo>
                    <a:lnTo>
                      <a:pt x="121" y="37"/>
                    </a:lnTo>
                    <a:lnTo>
                      <a:pt x="127" y="37"/>
                    </a:lnTo>
                    <a:lnTo>
                      <a:pt x="131" y="38"/>
                    </a:lnTo>
                    <a:lnTo>
                      <a:pt x="135" y="40"/>
                    </a:lnTo>
                    <a:lnTo>
                      <a:pt x="139" y="41"/>
                    </a:lnTo>
                    <a:lnTo>
                      <a:pt x="143" y="41"/>
                    </a:lnTo>
                    <a:lnTo>
                      <a:pt x="146" y="42"/>
                    </a:lnTo>
                    <a:lnTo>
                      <a:pt x="149" y="42"/>
                    </a:lnTo>
                    <a:lnTo>
                      <a:pt x="150" y="42"/>
                    </a:lnTo>
                    <a:lnTo>
                      <a:pt x="153" y="42"/>
                    </a:lnTo>
                    <a:lnTo>
                      <a:pt x="156" y="42"/>
                    </a:lnTo>
                    <a:lnTo>
                      <a:pt x="157" y="42"/>
                    </a:lnTo>
                    <a:lnTo>
                      <a:pt x="157" y="4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2" name="Freeform 234"/>
              <p:cNvSpPr>
                <a:spLocks/>
              </p:cNvSpPr>
              <p:nvPr/>
            </p:nvSpPr>
            <p:spPr bwMode="auto">
              <a:xfrm>
                <a:off x="4886" y="3197"/>
                <a:ext cx="88" cy="15"/>
              </a:xfrm>
              <a:custGeom>
                <a:avLst/>
                <a:gdLst>
                  <a:gd name="T0" fmla="*/ 87 w 88"/>
                  <a:gd name="T1" fmla="*/ 12 h 15"/>
                  <a:gd name="T2" fmla="*/ 87 w 88"/>
                  <a:gd name="T3" fmla="*/ 12 h 15"/>
                  <a:gd name="T4" fmla="*/ 84 w 88"/>
                  <a:gd name="T5" fmla="*/ 11 h 15"/>
                  <a:gd name="T6" fmla="*/ 82 w 88"/>
                  <a:gd name="T7" fmla="*/ 11 h 15"/>
                  <a:gd name="T8" fmla="*/ 76 w 88"/>
                  <a:gd name="T9" fmla="*/ 10 h 15"/>
                  <a:gd name="T10" fmla="*/ 73 w 88"/>
                  <a:gd name="T11" fmla="*/ 9 h 15"/>
                  <a:gd name="T12" fmla="*/ 66 w 88"/>
                  <a:gd name="T13" fmla="*/ 8 h 15"/>
                  <a:gd name="T14" fmla="*/ 59 w 88"/>
                  <a:gd name="T15" fmla="*/ 7 h 15"/>
                  <a:gd name="T16" fmla="*/ 53 w 88"/>
                  <a:gd name="T17" fmla="*/ 6 h 15"/>
                  <a:gd name="T18" fmla="*/ 46 w 88"/>
                  <a:gd name="T19" fmla="*/ 4 h 15"/>
                  <a:gd name="T20" fmla="*/ 38 w 88"/>
                  <a:gd name="T21" fmla="*/ 4 h 15"/>
                  <a:gd name="T22" fmla="*/ 30 w 88"/>
                  <a:gd name="T23" fmla="*/ 2 h 15"/>
                  <a:gd name="T24" fmla="*/ 24 w 88"/>
                  <a:gd name="T25" fmla="*/ 2 h 15"/>
                  <a:gd name="T26" fmla="*/ 17 w 88"/>
                  <a:gd name="T27" fmla="*/ 1 h 15"/>
                  <a:gd name="T28" fmla="*/ 11 w 88"/>
                  <a:gd name="T29" fmla="*/ 0 h 15"/>
                  <a:gd name="T30" fmla="*/ 4 w 88"/>
                  <a:gd name="T31" fmla="*/ 0 h 15"/>
                  <a:gd name="T32" fmla="*/ 0 w 88"/>
                  <a:gd name="T33" fmla="*/ 0 h 15"/>
                  <a:gd name="T34" fmla="*/ 0 w 88"/>
                  <a:gd name="T35" fmla="*/ 2 h 15"/>
                  <a:gd name="T36" fmla="*/ 4 w 88"/>
                  <a:gd name="T37" fmla="*/ 2 h 15"/>
                  <a:gd name="T38" fmla="*/ 11 w 88"/>
                  <a:gd name="T39" fmla="*/ 3 h 15"/>
                  <a:gd name="T40" fmla="*/ 16 w 88"/>
                  <a:gd name="T41" fmla="*/ 3 h 15"/>
                  <a:gd name="T42" fmla="*/ 22 w 88"/>
                  <a:gd name="T43" fmla="*/ 4 h 15"/>
                  <a:gd name="T44" fmla="*/ 29 w 88"/>
                  <a:gd name="T45" fmla="*/ 4 h 15"/>
                  <a:gd name="T46" fmla="*/ 37 w 88"/>
                  <a:gd name="T47" fmla="*/ 6 h 15"/>
                  <a:gd name="T48" fmla="*/ 45 w 88"/>
                  <a:gd name="T49" fmla="*/ 7 h 15"/>
                  <a:gd name="T50" fmla="*/ 51 w 88"/>
                  <a:gd name="T51" fmla="*/ 8 h 15"/>
                  <a:gd name="T52" fmla="*/ 58 w 88"/>
                  <a:gd name="T53" fmla="*/ 9 h 15"/>
                  <a:gd name="T54" fmla="*/ 65 w 88"/>
                  <a:gd name="T55" fmla="*/ 10 h 15"/>
                  <a:gd name="T56" fmla="*/ 70 w 88"/>
                  <a:gd name="T57" fmla="*/ 11 h 15"/>
                  <a:gd name="T58" fmla="*/ 75 w 88"/>
                  <a:gd name="T59" fmla="*/ 12 h 15"/>
                  <a:gd name="T60" fmla="*/ 79 w 88"/>
                  <a:gd name="T61" fmla="*/ 13 h 15"/>
                  <a:gd name="T62" fmla="*/ 82 w 88"/>
                  <a:gd name="T63" fmla="*/ 13 h 15"/>
                  <a:gd name="T64" fmla="*/ 84 w 88"/>
                  <a:gd name="T65" fmla="*/ 14 h 15"/>
                  <a:gd name="T66" fmla="*/ 86 w 88"/>
                  <a:gd name="T67" fmla="*/ 14 h 15"/>
                  <a:gd name="T68" fmla="*/ 87 w 88"/>
                  <a:gd name="T69"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5">
                    <a:moveTo>
                      <a:pt x="87" y="12"/>
                    </a:moveTo>
                    <a:lnTo>
                      <a:pt x="87" y="12"/>
                    </a:lnTo>
                    <a:lnTo>
                      <a:pt x="84" y="11"/>
                    </a:lnTo>
                    <a:lnTo>
                      <a:pt x="82" y="11"/>
                    </a:lnTo>
                    <a:lnTo>
                      <a:pt x="76" y="10"/>
                    </a:lnTo>
                    <a:lnTo>
                      <a:pt x="73" y="9"/>
                    </a:lnTo>
                    <a:lnTo>
                      <a:pt x="66" y="8"/>
                    </a:lnTo>
                    <a:lnTo>
                      <a:pt x="59" y="7"/>
                    </a:lnTo>
                    <a:lnTo>
                      <a:pt x="53" y="6"/>
                    </a:lnTo>
                    <a:lnTo>
                      <a:pt x="46" y="4"/>
                    </a:lnTo>
                    <a:lnTo>
                      <a:pt x="38" y="4"/>
                    </a:lnTo>
                    <a:lnTo>
                      <a:pt x="30" y="2"/>
                    </a:lnTo>
                    <a:lnTo>
                      <a:pt x="24" y="2"/>
                    </a:lnTo>
                    <a:lnTo>
                      <a:pt x="17" y="1"/>
                    </a:lnTo>
                    <a:lnTo>
                      <a:pt x="11" y="0"/>
                    </a:lnTo>
                    <a:lnTo>
                      <a:pt x="4" y="0"/>
                    </a:lnTo>
                    <a:lnTo>
                      <a:pt x="0" y="0"/>
                    </a:lnTo>
                    <a:lnTo>
                      <a:pt x="0" y="2"/>
                    </a:lnTo>
                    <a:lnTo>
                      <a:pt x="4" y="2"/>
                    </a:lnTo>
                    <a:lnTo>
                      <a:pt x="11" y="3"/>
                    </a:lnTo>
                    <a:lnTo>
                      <a:pt x="16" y="3"/>
                    </a:lnTo>
                    <a:lnTo>
                      <a:pt x="22" y="4"/>
                    </a:lnTo>
                    <a:lnTo>
                      <a:pt x="29" y="4"/>
                    </a:lnTo>
                    <a:lnTo>
                      <a:pt x="37" y="6"/>
                    </a:lnTo>
                    <a:lnTo>
                      <a:pt x="45" y="7"/>
                    </a:lnTo>
                    <a:lnTo>
                      <a:pt x="51" y="8"/>
                    </a:lnTo>
                    <a:lnTo>
                      <a:pt x="58" y="9"/>
                    </a:lnTo>
                    <a:lnTo>
                      <a:pt x="65" y="10"/>
                    </a:lnTo>
                    <a:lnTo>
                      <a:pt x="70" y="11"/>
                    </a:lnTo>
                    <a:lnTo>
                      <a:pt x="75" y="12"/>
                    </a:lnTo>
                    <a:lnTo>
                      <a:pt x="79" y="13"/>
                    </a:lnTo>
                    <a:lnTo>
                      <a:pt x="82" y="13"/>
                    </a:lnTo>
                    <a:lnTo>
                      <a:pt x="84" y="14"/>
                    </a:lnTo>
                    <a:lnTo>
                      <a:pt x="86" y="14"/>
                    </a:lnTo>
                    <a:lnTo>
                      <a:pt x="87" y="12"/>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3" name="Freeform 235"/>
              <p:cNvSpPr>
                <a:spLocks/>
              </p:cNvSpPr>
              <p:nvPr/>
            </p:nvSpPr>
            <p:spPr bwMode="auto">
              <a:xfrm>
                <a:off x="4980" y="3181"/>
                <a:ext cx="391" cy="55"/>
              </a:xfrm>
              <a:custGeom>
                <a:avLst/>
                <a:gdLst>
                  <a:gd name="T0" fmla="*/ 384 w 391"/>
                  <a:gd name="T1" fmla="*/ 0 h 55"/>
                  <a:gd name="T2" fmla="*/ 383 w 391"/>
                  <a:gd name="T3" fmla="*/ 1 h 55"/>
                  <a:gd name="T4" fmla="*/ 379 w 391"/>
                  <a:gd name="T5" fmla="*/ 4 h 55"/>
                  <a:gd name="T6" fmla="*/ 372 w 391"/>
                  <a:gd name="T7" fmla="*/ 9 h 55"/>
                  <a:gd name="T8" fmla="*/ 363 w 391"/>
                  <a:gd name="T9" fmla="*/ 14 h 55"/>
                  <a:gd name="T10" fmla="*/ 350 w 391"/>
                  <a:gd name="T11" fmla="*/ 19 h 55"/>
                  <a:gd name="T12" fmla="*/ 333 w 391"/>
                  <a:gd name="T13" fmla="*/ 25 h 55"/>
                  <a:gd name="T14" fmla="*/ 313 w 391"/>
                  <a:gd name="T15" fmla="*/ 31 h 55"/>
                  <a:gd name="T16" fmla="*/ 291 w 391"/>
                  <a:gd name="T17" fmla="*/ 38 h 55"/>
                  <a:gd name="T18" fmla="*/ 267 w 391"/>
                  <a:gd name="T19" fmla="*/ 43 h 55"/>
                  <a:gd name="T20" fmla="*/ 238 w 391"/>
                  <a:gd name="T21" fmla="*/ 46 h 55"/>
                  <a:gd name="T22" fmla="*/ 206 w 391"/>
                  <a:gd name="T23" fmla="*/ 49 h 55"/>
                  <a:gd name="T24" fmla="*/ 172 w 391"/>
                  <a:gd name="T25" fmla="*/ 49 h 55"/>
                  <a:gd name="T26" fmla="*/ 133 w 391"/>
                  <a:gd name="T27" fmla="*/ 49 h 55"/>
                  <a:gd name="T28" fmla="*/ 92 w 391"/>
                  <a:gd name="T29" fmla="*/ 46 h 55"/>
                  <a:gd name="T30" fmla="*/ 50 w 391"/>
                  <a:gd name="T31" fmla="*/ 40 h 55"/>
                  <a:gd name="T32" fmla="*/ 1 w 391"/>
                  <a:gd name="T33" fmla="*/ 31 h 55"/>
                  <a:gd name="T34" fmla="*/ 24 w 391"/>
                  <a:gd name="T35" fmla="*/ 39 h 55"/>
                  <a:gd name="T36" fmla="*/ 71 w 391"/>
                  <a:gd name="T37" fmla="*/ 46 h 55"/>
                  <a:gd name="T38" fmla="*/ 113 w 391"/>
                  <a:gd name="T39" fmla="*/ 51 h 55"/>
                  <a:gd name="T40" fmla="*/ 153 w 391"/>
                  <a:gd name="T41" fmla="*/ 54 h 55"/>
                  <a:gd name="T42" fmla="*/ 190 w 391"/>
                  <a:gd name="T43" fmla="*/ 53 h 55"/>
                  <a:gd name="T44" fmla="*/ 223 w 391"/>
                  <a:gd name="T45" fmla="*/ 51 h 55"/>
                  <a:gd name="T46" fmla="*/ 252 w 391"/>
                  <a:gd name="T47" fmla="*/ 48 h 55"/>
                  <a:gd name="T48" fmla="*/ 281 w 391"/>
                  <a:gd name="T49" fmla="*/ 43 h 55"/>
                  <a:gd name="T50" fmla="*/ 305 w 391"/>
                  <a:gd name="T51" fmla="*/ 38 h 55"/>
                  <a:gd name="T52" fmla="*/ 325 w 391"/>
                  <a:gd name="T53" fmla="*/ 31 h 55"/>
                  <a:gd name="T54" fmla="*/ 343 w 391"/>
                  <a:gd name="T55" fmla="*/ 25 h 55"/>
                  <a:gd name="T56" fmla="*/ 359 w 391"/>
                  <a:gd name="T57" fmla="*/ 19 h 55"/>
                  <a:gd name="T58" fmla="*/ 370 w 391"/>
                  <a:gd name="T59" fmla="*/ 14 h 55"/>
                  <a:gd name="T60" fmla="*/ 379 w 391"/>
                  <a:gd name="T61" fmla="*/ 9 h 55"/>
                  <a:gd name="T62" fmla="*/ 384 w 391"/>
                  <a:gd name="T63" fmla="*/ 5 h 55"/>
                  <a:gd name="T64" fmla="*/ 389 w 391"/>
                  <a:gd name="T65" fmla="*/ 4 h 55"/>
                  <a:gd name="T66" fmla="*/ 389 w 391"/>
                  <a:gd name="T67" fmla="*/ 4 h 55"/>
                  <a:gd name="T68" fmla="*/ 390 w 391"/>
                  <a:gd name="T6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1" h="55">
                    <a:moveTo>
                      <a:pt x="384" y="3"/>
                    </a:moveTo>
                    <a:lnTo>
                      <a:pt x="384" y="0"/>
                    </a:lnTo>
                    <a:lnTo>
                      <a:pt x="384" y="1"/>
                    </a:lnTo>
                    <a:lnTo>
                      <a:pt x="383" y="1"/>
                    </a:lnTo>
                    <a:lnTo>
                      <a:pt x="381" y="3"/>
                    </a:lnTo>
                    <a:lnTo>
                      <a:pt x="379" y="4"/>
                    </a:lnTo>
                    <a:lnTo>
                      <a:pt x="376" y="6"/>
                    </a:lnTo>
                    <a:lnTo>
                      <a:pt x="372" y="9"/>
                    </a:lnTo>
                    <a:lnTo>
                      <a:pt x="367" y="11"/>
                    </a:lnTo>
                    <a:lnTo>
                      <a:pt x="363" y="14"/>
                    </a:lnTo>
                    <a:lnTo>
                      <a:pt x="356" y="16"/>
                    </a:lnTo>
                    <a:lnTo>
                      <a:pt x="350" y="19"/>
                    </a:lnTo>
                    <a:lnTo>
                      <a:pt x="340" y="23"/>
                    </a:lnTo>
                    <a:lnTo>
                      <a:pt x="333" y="25"/>
                    </a:lnTo>
                    <a:lnTo>
                      <a:pt x="323" y="28"/>
                    </a:lnTo>
                    <a:lnTo>
                      <a:pt x="313" y="31"/>
                    </a:lnTo>
                    <a:lnTo>
                      <a:pt x="302" y="34"/>
                    </a:lnTo>
                    <a:lnTo>
                      <a:pt x="291" y="38"/>
                    </a:lnTo>
                    <a:lnTo>
                      <a:pt x="279" y="40"/>
                    </a:lnTo>
                    <a:lnTo>
                      <a:pt x="267" y="43"/>
                    </a:lnTo>
                    <a:lnTo>
                      <a:pt x="252" y="45"/>
                    </a:lnTo>
                    <a:lnTo>
                      <a:pt x="238" y="46"/>
                    </a:lnTo>
                    <a:lnTo>
                      <a:pt x="223" y="48"/>
                    </a:lnTo>
                    <a:lnTo>
                      <a:pt x="206" y="49"/>
                    </a:lnTo>
                    <a:lnTo>
                      <a:pt x="190" y="49"/>
                    </a:lnTo>
                    <a:lnTo>
                      <a:pt x="172" y="49"/>
                    </a:lnTo>
                    <a:lnTo>
                      <a:pt x="153" y="49"/>
                    </a:lnTo>
                    <a:lnTo>
                      <a:pt x="133" y="49"/>
                    </a:lnTo>
                    <a:lnTo>
                      <a:pt x="113" y="48"/>
                    </a:lnTo>
                    <a:lnTo>
                      <a:pt x="92" y="46"/>
                    </a:lnTo>
                    <a:lnTo>
                      <a:pt x="71" y="43"/>
                    </a:lnTo>
                    <a:lnTo>
                      <a:pt x="50" y="40"/>
                    </a:lnTo>
                    <a:lnTo>
                      <a:pt x="26" y="35"/>
                    </a:lnTo>
                    <a:lnTo>
                      <a:pt x="1" y="31"/>
                    </a:lnTo>
                    <a:lnTo>
                      <a:pt x="0" y="34"/>
                    </a:lnTo>
                    <a:lnTo>
                      <a:pt x="24" y="39"/>
                    </a:lnTo>
                    <a:lnTo>
                      <a:pt x="47" y="43"/>
                    </a:lnTo>
                    <a:lnTo>
                      <a:pt x="71" y="46"/>
                    </a:lnTo>
                    <a:lnTo>
                      <a:pt x="92" y="49"/>
                    </a:lnTo>
                    <a:lnTo>
                      <a:pt x="113" y="51"/>
                    </a:lnTo>
                    <a:lnTo>
                      <a:pt x="133" y="53"/>
                    </a:lnTo>
                    <a:lnTo>
                      <a:pt x="153" y="54"/>
                    </a:lnTo>
                    <a:lnTo>
                      <a:pt x="172" y="54"/>
                    </a:lnTo>
                    <a:lnTo>
                      <a:pt x="190" y="53"/>
                    </a:lnTo>
                    <a:lnTo>
                      <a:pt x="206" y="53"/>
                    </a:lnTo>
                    <a:lnTo>
                      <a:pt x="223" y="51"/>
                    </a:lnTo>
                    <a:lnTo>
                      <a:pt x="238" y="49"/>
                    </a:lnTo>
                    <a:lnTo>
                      <a:pt x="252" y="48"/>
                    </a:lnTo>
                    <a:lnTo>
                      <a:pt x="268" y="46"/>
                    </a:lnTo>
                    <a:lnTo>
                      <a:pt x="281" y="43"/>
                    </a:lnTo>
                    <a:lnTo>
                      <a:pt x="294" y="40"/>
                    </a:lnTo>
                    <a:lnTo>
                      <a:pt x="305" y="38"/>
                    </a:lnTo>
                    <a:lnTo>
                      <a:pt x="315" y="35"/>
                    </a:lnTo>
                    <a:lnTo>
                      <a:pt x="325" y="31"/>
                    </a:lnTo>
                    <a:lnTo>
                      <a:pt x="335" y="28"/>
                    </a:lnTo>
                    <a:lnTo>
                      <a:pt x="343" y="25"/>
                    </a:lnTo>
                    <a:lnTo>
                      <a:pt x="352" y="23"/>
                    </a:lnTo>
                    <a:lnTo>
                      <a:pt x="359" y="19"/>
                    </a:lnTo>
                    <a:lnTo>
                      <a:pt x="366" y="16"/>
                    </a:lnTo>
                    <a:lnTo>
                      <a:pt x="370" y="14"/>
                    </a:lnTo>
                    <a:lnTo>
                      <a:pt x="376" y="11"/>
                    </a:lnTo>
                    <a:lnTo>
                      <a:pt x="379" y="9"/>
                    </a:lnTo>
                    <a:lnTo>
                      <a:pt x="383" y="8"/>
                    </a:lnTo>
                    <a:lnTo>
                      <a:pt x="384" y="5"/>
                    </a:lnTo>
                    <a:lnTo>
                      <a:pt x="387" y="4"/>
                    </a:lnTo>
                    <a:lnTo>
                      <a:pt x="389" y="4"/>
                    </a:lnTo>
                    <a:lnTo>
                      <a:pt x="390" y="1"/>
                    </a:lnTo>
                    <a:lnTo>
                      <a:pt x="389" y="4"/>
                    </a:lnTo>
                    <a:lnTo>
                      <a:pt x="390" y="3"/>
                    </a:lnTo>
                    <a:lnTo>
                      <a:pt x="390" y="1"/>
                    </a:lnTo>
                    <a:lnTo>
                      <a:pt x="384" y="3"/>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4" name="Freeform 236"/>
              <p:cNvSpPr>
                <a:spLocks/>
              </p:cNvSpPr>
              <p:nvPr/>
            </p:nvSpPr>
            <p:spPr bwMode="auto">
              <a:xfrm>
                <a:off x="5283" y="3124"/>
                <a:ext cx="88" cy="52"/>
              </a:xfrm>
              <a:custGeom>
                <a:avLst/>
                <a:gdLst>
                  <a:gd name="T0" fmla="*/ 0 w 88"/>
                  <a:gd name="T1" fmla="*/ 1 h 52"/>
                  <a:gd name="T2" fmla="*/ 3 w 88"/>
                  <a:gd name="T3" fmla="*/ 2 h 52"/>
                  <a:gd name="T4" fmla="*/ 8 w 88"/>
                  <a:gd name="T5" fmla="*/ 6 h 52"/>
                  <a:gd name="T6" fmla="*/ 14 w 88"/>
                  <a:gd name="T7" fmla="*/ 10 h 52"/>
                  <a:gd name="T8" fmla="*/ 21 w 88"/>
                  <a:gd name="T9" fmla="*/ 12 h 52"/>
                  <a:gd name="T10" fmla="*/ 26 w 88"/>
                  <a:gd name="T11" fmla="*/ 16 h 52"/>
                  <a:gd name="T12" fmla="*/ 32 w 88"/>
                  <a:gd name="T13" fmla="*/ 19 h 52"/>
                  <a:gd name="T14" fmla="*/ 39 w 88"/>
                  <a:gd name="T15" fmla="*/ 22 h 52"/>
                  <a:gd name="T16" fmla="*/ 47 w 88"/>
                  <a:gd name="T17" fmla="*/ 26 h 52"/>
                  <a:gd name="T18" fmla="*/ 53 w 88"/>
                  <a:gd name="T19" fmla="*/ 30 h 52"/>
                  <a:gd name="T20" fmla="*/ 60 w 88"/>
                  <a:gd name="T21" fmla="*/ 34 h 52"/>
                  <a:gd name="T22" fmla="*/ 66 w 88"/>
                  <a:gd name="T23" fmla="*/ 36 h 52"/>
                  <a:gd name="T24" fmla="*/ 71 w 88"/>
                  <a:gd name="T25" fmla="*/ 40 h 52"/>
                  <a:gd name="T26" fmla="*/ 74 w 88"/>
                  <a:gd name="T27" fmla="*/ 42 h 52"/>
                  <a:gd name="T28" fmla="*/ 79 w 88"/>
                  <a:gd name="T29" fmla="*/ 46 h 52"/>
                  <a:gd name="T30" fmla="*/ 81 w 88"/>
                  <a:gd name="T31" fmla="*/ 49 h 52"/>
                  <a:gd name="T32" fmla="*/ 82 w 88"/>
                  <a:gd name="T33" fmla="*/ 51 h 52"/>
                  <a:gd name="T34" fmla="*/ 87 w 88"/>
                  <a:gd name="T35" fmla="*/ 50 h 52"/>
                  <a:gd name="T36" fmla="*/ 84 w 88"/>
                  <a:gd name="T37" fmla="*/ 47 h 52"/>
                  <a:gd name="T38" fmla="*/ 82 w 88"/>
                  <a:gd name="T39" fmla="*/ 44 h 52"/>
                  <a:gd name="T40" fmla="*/ 79 w 88"/>
                  <a:gd name="T41" fmla="*/ 41 h 52"/>
                  <a:gd name="T42" fmla="*/ 74 w 88"/>
                  <a:gd name="T43" fmla="*/ 37 h 52"/>
                  <a:gd name="T44" fmla="*/ 69 w 88"/>
                  <a:gd name="T45" fmla="*/ 34 h 52"/>
                  <a:gd name="T46" fmla="*/ 62 w 88"/>
                  <a:gd name="T47" fmla="*/ 30 h 52"/>
                  <a:gd name="T48" fmla="*/ 57 w 88"/>
                  <a:gd name="T49" fmla="*/ 27 h 52"/>
                  <a:gd name="T50" fmla="*/ 51 w 88"/>
                  <a:gd name="T51" fmla="*/ 22 h 52"/>
                  <a:gd name="T52" fmla="*/ 43 w 88"/>
                  <a:gd name="T53" fmla="*/ 20 h 52"/>
                  <a:gd name="T54" fmla="*/ 36 w 88"/>
                  <a:gd name="T55" fmla="*/ 16 h 52"/>
                  <a:gd name="T56" fmla="*/ 29 w 88"/>
                  <a:gd name="T57" fmla="*/ 12 h 52"/>
                  <a:gd name="T58" fmla="*/ 22 w 88"/>
                  <a:gd name="T59" fmla="*/ 10 h 52"/>
                  <a:gd name="T60" fmla="*/ 16 w 88"/>
                  <a:gd name="T61" fmla="*/ 6 h 52"/>
                  <a:gd name="T62" fmla="*/ 10 w 88"/>
                  <a:gd name="T63" fmla="*/ 2 h 52"/>
                  <a:gd name="T64" fmla="*/ 6 w 88"/>
                  <a:gd name="T65" fmla="*/ 1 h 52"/>
                  <a:gd name="T66" fmla="*/ 3 w 88"/>
                  <a:gd name="T67" fmla="*/ 0 h 52"/>
                  <a:gd name="T68" fmla="*/ 0 w 88"/>
                  <a:gd name="T69"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52">
                    <a:moveTo>
                      <a:pt x="0" y="1"/>
                    </a:moveTo>
                    <a:lnTo>
                      <a:pt x="3" y="2"/>
                    </a:lnTo>
                    <a:lnTo>
                      <a:pt x="8" y="6"/>
                    </a:lnTo>
                    <a:lnTo>
                      <a:pt x="14" y="10"/>
                    </a:lnTo>
                    <a:lnTo>
                      <a:pt x="21" y="12"/>
                    </a:lnTo>
                    <a:lnTo>
                      <a:pt x="26" y="16"/>
                    </a:lnTo>
                    <a:lnTo>
                      <a:pt x="32" y="19"/>
                    </a:lnTo>
                    <a:lnTo>
                      <a:pt x="39" y="22"/>
                    </a:lnTo>
                    <a:lnTo>
                      <a:pt x="47" y="26"/>
                    </a:lnTo>
                    <a:lnTo>
                      <a:pt x="53" y="30"/>
                    </a:lnTo>
                    <a:lnTo>
                      <a:pt x="60" y="34"/>
                    </a:lnTo>
                    <a:lnTo>
                      <a:pt x="66" y="36"/>
                    </a:lnTo>
                    <a:lnTo>
                      <a:pt x="71" y="40"/>
                    </a:lnTo>
                    <a:lnTo>
                      <a:pt x="74" y="42"/>
                    </a:lnTo>
                    <a:lnTo>
                      <a:pt x="79" y="46"/>
                    </a:lnTo>
                    <a:lnTo>
                      <a:pt x="81" y="49"/>
                    </a:lnTo>
                    <a:lnTo>
                      <a:pt x="82" y="51"/>
                    </a:lnTo>
                    <a:lnTo>
                      <a:pt x="87" y="50"/>
                    </a:lnTo>
                    <a:lnTo>
                      <a:pt x="84" y="47"/>
                    </a:lnTo>
                    <a:lnTo>
                      <a:pt x="82" y="44"/>
                    </a:lnTo>
                    <a:lnTo>
                      <a:pt x="79" y="41"/>
                    </a:lnTo>
                    <a:lnTo>
                      <a:pt x="74" y="37"/>
                    </a:lnTo>
                    <a:lnTo>
                      <a:pt x="69" y="34"/>
                    </a:lnTo>
                    <a:lnTo>
                      <a:pt x="62" y="30"/>
                    </a:lnTo>
                    <a:lnTo>
                      <a:pt x="57" y="27"/>
                    </a:lnTo>
                    <a:lnTo>
                      <a:pt x="51" y="22"/>
                    </a:lnTo>
                    <a:lnTo>
                      <a:pt x="43" y="20"/>
                    </a:lnTo>
                    <a:lnTo>
                      <a:pt x="36" y="16"/>
                    </a:lnTo>
                    <a:lnTo>
                      <a:pt x="29" y="12"/>
                    </a:lnTo>
                    <a:lnTo>
                      <a:pt x="22" y="10"/>
                    </a:lnTo>
                    <a:lnTo>
                      <a:pt x="16" y="6"/>
                    </a:lnTo>
                    <a:lnTo>
                      <a:pt x="10" y="2"/>
                    </a:lnTo>
                    <a:lnTo>
                      <a:pt x="6" y="1"/>
                    </a:lnTo>
                    <a:lnTo>
                      <a:pt x="3" y="0"/>
                    </a:lnTo>
                    <a:lnTo>
                      <a:pt x="0" y="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5" name="Freeform 237"/>
              <p:cNvSpPr>
                <a:spLocks/>
              </p:cNvSpPr>
              <p:nvPr/>
            </p:nvSpPr>
            <p:spPr bwMode="auto">
              <a:xfrm>
                <a:off x="5274" y="3103"/>
                <a:ext cx="24" cy="15"/>
              </a:xfrm>
              <a:custGeom>
                <a:avLst/>
                <a:gdLst>
                  <a:gd name="T0" fmla="*/ 23 w 24"/>
                  <a:gd name="T1" fmla="*/ 0 h 15"/>
                  <a:gd name="T2" fmla="*/ 22 w 24"/>
                  <a:gd name="T3" fmla="*/ 1 h 15"/>
                  <a:gd name="T4" fmla="*/ 19 w 24"/>
                  <a:gd name="T5" fmla="*/ 1 h 15"/>
                  <a:gd name="T6" fmla="*/ 18 w 24"/>
                  <a:gd name="T7" fmla="*/ 1 h 15"/>
                  <a:gd name="T8" fmla="*/ 16 w 24"/>
                  <a:gd name="T9" fmla="*/ 2 h 15"/>
                  <a:gd name="T10" fmla="*/ 14 w 24"/>
                  <a:gd name="T11" fmla="*/ 2 h 15"/>
                  <a:gd name="T12" fmla="*/ 10 w 24"/>
                  <a:gd name="T13" fmla="*/ 3 h 15"/>
                  <a:gd name="T14" fmla="*/ 8 w 24"/>
                  <a:gd name="T15" fmla="*/ 4 h 15"/>
                  <a:gd name="T16" fmla="*/ 6 w 24"/>
                  <a:gd name="T17" fmla="*/ 4 h 15"/>
                  <a:gd name="T18" fmla="*/ 4 w 24"/>
                  <a:gd name="T19" fmla="*/ 5 h 15"/>
                  <a:gd name="T20" fmla="*/ 2 w 24"/>
                  <a:gd name="T21" fmla="*/ 6 h 15"/>
                  <a:gd name="T22" fmla="*/ 1 w 24"/>
                  <a:gd name="T23" fmla="*/ 8 h 15"/>
                  <a:gd name="T24" fmla="*/ 0 w 24"/>
                  <a:gd name="T25" fmla="*/ 9 h 15"/>
                  <a:gd name="T26" fmla="*/ 1 w 24"/>
                  <a:gd name="T27" fmla="*/ 11 h 15"/>
                  <a:gd name="T28" fmla="*/ 3 w 24"/>
                  <a:gd name="T29" fmla="*/ 13 h 15"/>
                  <a:gd name="T30" fmla="*/ 5 w 24"/>
                  <a:gd name="T31" fmla="*/ 14 h 15"/>
                  <a:gd name="T32" fmla="*/ 7 w 24"/>
                  <a:gd name="T33" fmla="*/ 13 h 15"/>
                  <a:gd name="T34" fmla="*/ 6 w 24"/>
                  <a:gd name="T35" fmla="*/ 11 h 15"/>
                  <a:gd name="T36" fmla="*/ 5 w 24"/>
                  <a:gd name="T37" fmla="*/ 11 h 15"/>
                  <a:gd name="T38" fmla="*/ 5 w 24"/>
                  <a:gd name="T39" fmla="*/ 9 h 15"/>
                  <a:gd name="T40" fmla="*/ 6 w 24"/>
                  <a:gd name="T41" fmla="*/ 8 h 15"/>
                  <a:gd name="T42" fmla="*/ 6 w 24"/>
                  <a:gd name="T43" fmla="*/ 7 h 15"/>
                  <a:gd name="T44" fmla="*/ 7 w 24"/>
                  <a:gd name="T45" fmla="*/ 6 h 15"/>
                  <a:gd name="T46" fmla="*/ 9 w 24"/>
                  <a:gd name="T47" fmla="*/ 5 h 15"/>
                  <a:gd name="T48" fmla="*/ 13 w 24"/>
                  <a:gd name="T49" fmla="*/ 4 h 15"/>
                  <a:gd name="T50" fmla="*/ 15 w 24"/>
                  <a:gd name="T51" fmla="*/ 4 h 15"/>
                  <a:gd name="T52" fmla="*/ 17 w 24"/>
                  <a:gd name="T53" fmla="*/ 4 h 15"/>
                  <a:gd name="T54" fmla="*/ 19 w 24"/>
                  <a:gd name="T55" fmla="*/ 3 h 15"/>
                  <a:gd name="T56" fmla="*/ 21 w 24"/>
                  <a:gd name="T57" fmla="*/ 3 h 15"/>
                  <a:gd name="T58" fmla="*/ 23 w 24"/>
                  <a:gd name="T59" fmla="*/ 3 h 15"/>
                  <a:gd name="T60" fmla="*/ 23 w 24"/>
                  <a:gd name="T6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 h="15">
                    <a:moveTo>
                      <a:pt x="23" y="0"/>
                    </a:moveTo>
                    <a:lnTo>
                      <a:pt x="22" y="1"/>
                    </a:lnTo>
                    <a:lnTo>
                      <a:pt x="19" y="1"/>
                    </a:lnTo>
                    <a:lnTo>
                      <a:pt x="18" y="1"/>
                    </a:lnTo>
                    <a:lnTo>
                      <a:pt x="16" y="2"/>
                    </a:lnTo>
                    <a:lnTo>
                      <a:pt x="14" y="2"/>
                    </a:lnTo>
                    <a:lnTo>
                      <a:pt x="10" y="3"/>
                    </a:lnTo>
                    <a:lnTo>
                      <a:pt x="8" y="4"/>
                    </a:lnTo>
                    <a:lnTo>
                      <a:pt x="6" y="4"/>
                    </a:lnTo>
                    <a:lnTo>
                      <a:pt x="4" y="5"/>
                    </a:lnTo>
                    <a:lnTo>
                      <a:pt x="2" y="6"/>
                    </a:lnTo>
                    <a:lnTo>
                      <a:pt x="1" y="8"/>
                    </a:lnTo>
                    <a:lnTo>
                      <a:pt x="0" y="9"/>
                    </a:lnTo>
                    <a:lnTo>
                      <a:pt x="1" y="11"/>
                    </a:lnTo>
                    <a:lnTo>
                      <a:pt x="3" y="13"/>
                    </a:lnTo>
                    <a:lnTo>
                      <a:pt x="5" y="14"/>
                    </a:lnTo>
                    <a:lnTo>
                      <a:pt x="7" y="13"/>
                    </a:lnTo>
                    <a:lnTo>
                      <a:pt x="6" y="11"/>
                    </a:lnTo>
                    <a:lnTo>
                      <a:pt x="5" y="11"/>
                    </a:lnTo>
                    <a:lnTo>
                      <a:pt x="5" y="9"/>
                    </a:lnTo>
                    <a:lnTo>
                      <a:pt x="6" y="8"/>
                    </a:lnTo>
                    <a:lnTo>
                      <a:pt x="6" y="7"/>
                    </a:lnTo>
                    <a:lnTo>
                      <a:pt x="7" y="6"/>
                    </a:lnTo>
                    <a:lnTo>
                      <a:pt x="9" y="5"/>
                    </a:lnTo>
                    <a:lnTo>
                      <a:pt x="13" y="4"/>
                    </a:lnTo>
                    <a:lnTo>
                      <a:pt x="15" y="4"/>
                    </a:lnTo>
                    <a:lnTo>
                      <a:pt x="17" y="4"/>
                    </a:lnTo>
                    <a:lnTo>
                      <a:pt x="19" y="3"/>
                    </a:lnTo>
                    <a:lnTo>
                      <a:pt x="21" y="3"/>
                    </a:lnTo>
                    <a:lnTo>
                      <a:pt x="23" y="3"/>
                    </a:lnTo>
                    <a:lnTo>
                      <a:pt x="23"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6" name="Freeform 238"/>
              <p:cNvSpPr>
                <a:spLocks/>
              </p:cNvSpPr>
              <p:nvPr/>
            </p:nvSpPr>
            <p:spPr bwMode="auto">
              <a:xfrm>
                <a:off x="5306" y="3075"/>
                <a:ext cx="168" cy="24"/>
              </a:xfrm>
              <a:custGeom>
                <a:avLst/>
                <a:gdLst>
                  <a:gd name="T0" fmla="*/ 167 w 168"/>
                  <a:gd name="T1" fmla="*/ 0 h 24"/>
                  <a:gd name="T2" fmla="*/ 167 w 168"/>
                  <a:gd name="T3" fmla="*/ 0 h 24"/>
                  <a:gd name="T4" fmla="*/ 164 w 168"/>
                  <a:gd name="T5" fmla="*/ 0 h 24"/>
                  <a:gd name="T6" fmla="*/ 160 w 168"/>
                  <a:gd name="T7" fmla="*/ 0 h 24"/>
                  <a:gd name="T8" fmla="*/ 156 w 168"/>
                  <a:gd name="T9" fmla="*/ 0 h 24"/>
                  <a:gd name="T10" fmla="*/ 152 w 168"/>
                  <a:gd name="T11" fmla="*/ 0 h 24"/>
                  <a:gd name="T12" fmla="*/ 144 w 168"/>
                  <a:gd name="T13" fmla="*/ 0 h 24"/>
                  <a:gd name="T14" fmla="*/ 135 w 168"/>
                  <a:gd name="T15" fmla="*/ 0 h 24"/>
                  <a:gd name="T16" fmla="*/ 128 w 168"/>
                  <a:gd name="T17" fmla="*/ 2 h 24"/>
                  <a:gd name="T18" fmla="*/ 116 w 168"/>
                  <a:gd name="T19" fmla="*/ 2 h 24"/>
                  <a:gd name="T20" fmla="*/ 104 w 168"/>
                  <a:gd name="T21" fmla="*/ 3 h 24"/>
                  <a:gd name="T22" fmla="*/ 88 w 168"/>
                  <a:gd name="T23" fmla="*/ 5 h 24"/>
                  <a:gd name="T24" fmla="*/ 73 w 168"/>
                  <a:gd name="T25" fmla="*/ 8 h 24"/>
                  <a:gd name="T26" fmla="*/ 55 w 168"/>
                  <a:gd name="T27" fmla="*/ 10 h 24"/>
                  <a:gd name="T28" fmla="*/ 33 w 168"/>
                  <a:gd name="T29" fmla="*/ 14 h 24"/>
                  <a:gd name="T30" fmla="*/ 11 w 168"/>
                  <a:gd name="T31" fmla="*/ 18 h 24"/>
                  <a:gd name="T32" fmla="*/ 0 w 168"/>
                  <a:gd name="T33" fmla="*/ 23 h 24"/>
                  <a:gd name="T34" fmla="*/ 25 w 168"/>
                  <a:gd name="T35" fmla="*/ 18 h 24"/>
                  <a:gd name="T36" fmla="*/ 46 w 168"/>
                  <a:gd name="T37" fmla="*/ 15 h 24"/>
                  <a:gd name="T38" fmla="*/ 65 w 168"/>
                  <a:gd name="T39" fmla="*/ 12 h 24"/>
                  <a:gd name="T40" fmla="*/ 81 w 168"/>
                  <a:gd name="T41" fmla="*/ 9 h 24"/>
                  <a:gd name="T42" fmla="*/ 97 w 168"/>
                  <a:gd name="T43" fmla="*/ 8 h 24"/>
                  <a:gd name="T44" fmla="*/ 110 w 168"/>
                  <a:gd name="T45" fmla="*/ 6 h 24"/>
                  <a:gd name="T46" fmla="*/ 121 w 168"/>
                  <a:gd name="T47" fmla="*/ 5 h 24"/>
                  <a:gd name="T48" fmla="*/ 132 w 168"/>
                  <a:gd name="T49" fmla="*/ 4 h 24"/>
                  <a:gd name="T50" fmla="*/ 141 w 168"/>
                  <a:gd name="T51" fmla="*/ 3 h 24"/>
                  <a:gd name="T52" fmla="*/ 148 w 168"/>
                  <a:gd name="T53" fmla="*/ 3 h 24"/>
                  <a:gd name="T54" fmla="*/ 153 w 168"/>
                  <a:gd name="T55" fmla="*/ 3 h 24"/>
                  <a:gd name="T56" fmla="*/ 159 w 168"/>
                  <a:gd name="T57" fmla="*/ 3 h 24"/>
                  <a:gd name="T58" fmla="*/ 163 w 168"/>
                  <a:gd name="T59" fmla="*/ 3 h 24"/>
                  <a:gd name="T60" fmla="*/ 166 w 168"/>
                  <a:gd name="T61" fmla="*/ 3 h 24"/>
                  <a:gd name="T62" fmla="*/ 167 w 168"/>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4">
                    <a:moveTo>
                      <a:pt x="167" y="0"/>
                    </a:moveTo>
                    <a:lnTo>
                      <a:pt x="167" y="0"/>
                    </a:lnTo>
                    <a:lnTo>
                      <a:pt x="166" y="0"/>
                    </a:lnTo>
                    <a:lnTo>
                      <a:pt x="167" y="0"/>
                    </a:lnTo>
                    <a:lnTo>
                      <a:pt x="166" y="0"/>
                    </a:lnTo>
                    <a:lnTo>
                      <a:pt x="164" y="0"/>
                    </a:lnTo>
                    <a:lnTo>
                      <a:pt x="163" y="0"/>
                    </a:lnTo>
                    <a:lnTo>
                      <a:pt x="160" y="0"/>
                    </a:lnTo>
                    <a:lnTo>
                      <a:pt x="159" y="0"/>
                    </a:lnTo>
                    <a:lnTo>
                      <a:pt x="156" y="0"/>
                    </a:lnTo>
                    <a:lnTo>
                      <a:pt x="153" y="0"/>
                    </a:lnTo>
                    <a:lnTo>
                      <a:pt x="152" y="0"/>
                    </a:lnTo>
                    <a:lnTo>
                      <a:pt x="148" y="0"/>
                    </a:lnTo>
                    <a:lnTo>
                      <a:pt x="144" y="0"/>
                    </a:lnTo>
                    <a:lnTo>
                      <a:pt x="141" y="0"/>
                    </a:lnTo>
                    <a:lnTo>
                      <a:pt x="135" y="0"/>
                    </a:lnTo>
                    <a:lnTo>
                      <a:pt x="132" y="1"/>
                    </a:lnTo>
                    <a:lnTo>
                      <a:pt x="128" y="2"/>
                    </a:lnTo>
                    <a:lnTo>
                      <a:pt x="121" y="2"/>
                    </a:lnTo>
                    <a:lnTo>
                      <a:pt x="116" y="2"/>
                    </a:lnTo>
                    <a:lnTo>
                      <a:pt x="109" y="3"/>
                    </a:lnTo>
                    <a:lnTo>
                      <a:pt x="104" y="3"/>
                    </a:lnTo>
                    <a:lnTo>
                      <a:pt x="97" y="4"/>
                    </a:lnTo>
                    <a:lnTo>
                      <a:pt x="88" y="5"/>
                    </a:lnTo>
                    <a:lnTo>
                      <a:pt x="80" y="6"/>
                    </a:lnTo>
                    <a:lnTo>
                      <a:pt x="73" y="8"/>
                    </a:lnTo>
                    <a:lnTo>
                      <a:pt x="63" y="9"/>
                    </a:lnTo>
                    <a:lnTo>
                      <a:pt x="55" y="10"/>
                    </a:lnTo>
                    <a:lnTo>
                      <a:pt x="44" y="12"/>
                    </a:lnTo>
                    <a:lnTo>
                      <a:pt x="33" y="14"/>
                    </a:lnTo>
                    <a:lnTo>
                      <a:pt x="23" y="16"/>
                    </a:lnTo>
                    <a:lnTo>
                      <a:pt x="11" y="18"/>
                    </a:lnTo>
                    <a:lnTo>
                      <a:pt x="0" y="20"/>
                    </a:lnTo>
                    <a:lnTo>
                      <a:pt x="0" y="23"/>
                    </a:lnTo>
                    <a:lnTo>
                      <a:pt x="12" y="21"/>
                    </a:lnTo>
                    <a:lnTo>
                      <a:pt x="25" y="18"/>
                    </a:lnTo>
                    <a:lnTo>
                      <a:pt x="35" y="17"/>
                    </a:lnTo>
                    <a:lnTo>
                      <a:pt x="46" y="15"/>
                    </a:lnTo>
                    <a:lnTo>
                      <a:pt x="55" y="13"/>
                    </a:lnTo>
                    <a:lnTo>
                      <a:pt x="65" y="12"/>
                    </a:lnTo>
                    <a:lnTo>
                      <a:pt x="73" y="10"/>
                    </a:lnTo>
                    <a:lnTo>
                      <a:pt x="81" y="9"/>
                    </a:lnTo>
                    <a:lnTo>
                      <a:pt x="90" y="8"/>
                    </a:lnTo>
                    <a:lnTo>
                      <a:pt x="97" y="8"/>
                    </a:lnTo>
                    <a:lnTo>
                      <a:pt x="105" y="6"/>
                    </a:lnTo>
                    <a:lnTo>
                      <a:pt x="110" y="6"/>
                    </a:lnTo>
                    <a:lnTo>
                      <a:pt x="117" y="5"/>
                    </a:lnTo>
                    <a:lnTo>
                      <a:pt x="121" y="5"/>
                    </a:lnTo>
                    <a:lnTo>
                      <a:pt x="128" y="4"/>
                    </a:lnTo>
                    <a:lnTo>
                      <a:pt x="132" y="4"/>
                    </a:lnTo>
                    <a:lnTo>
                      <a:pt x="137" y="3"/>
                    </a:lnTo>
                    <a:lnTo>
                      <a:pt x="141" y="3"/>
                    </a:lnTo>
                    <a:lnTo>
                      <a:pt x="145" y="3"/>
                    </a:lnTo>
                    <a:lnTo>
                      <a:pt x="148" y="3"/>
                    </a:lnTo>
                    <a:lnTo>
                      <a:pt x="152" y="3"/>
                    </a:lnTo>
                    <a:lnTo>
                      <a:pt x="153" y="3"/>
                    </a:lnTo>
                    <a:lnTo>
                      <a:pt x="156" y="3"/>
                    </a:lnTo>
                    <a:lnTo>
                      <a:pt x="159" y="3"/>
                    </a:lnTo>
                    <a:lnTo>
                      <a:pt x="160" y="3"/>
                    </a:lnTo>
                    <a:lnTo>
                      <a:pt x="163" y="3"/>
                    </a:lnTo>
                    <a:lnTo>
                      <a:pt x="164" y="3"/>
                    </a:lnTo>
                    <a:lnTo>
                      <a:pt x="166" y="3"/>
                    </a:lnTo>
                    <a:lnTo>
                      <a:pt x="164" y="3"/>
                    </a:lnTo>
                    <a:lnTo>
                      <a:pt x="167"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7" name="Freeform 239"/>
              <p:cNvSpPr>
                <a:spLocks/>
              </p:cNvSpPr>
              <p:nvPr/>
            </p:nvSpPr>
            <p:spPr bwMode="auto">
              <a:xfrm>
                <a:off x="5478" y="3061"/>
                <a:ext cx="93" cy="27"/>
              </a:xfrm>
              <a:custGeom>
                <a:avLst/>
                <a:gdLst>
                  <a:gd name="T0" fmla="*/ 88 w 93"/>
                  <a:gd name="T1" fmla="*/ 1 h 27"/>
                  <a:gd name="T2" fmla="*/ 88 w 93"/>
                  <a:gd name="T3" fmla="*/ 0 h 27"/>
                  <a:gd name="T4" fmla="*/ 88 w 93"/>
                  <a:gd name="T5" fmla="*/ 2 h 27"/>
                  <a:gd name="T6" fmla="*/ 87 w 93"/>
                  <a:gd name="T7" fmla="*/ 3 h 27"/>
                  <a:gd name="T8" fmla="*/ 83 w 93"/>
                  <a:gd name="T9" fmla="*/ 5 h 27"/>
                  <a:gd name="T10" fmla="*/ 80 w 93"/>
                  <a:gd name="T11" fmla="*/ 8 h 27"/>
                  <a:gd name="T12" fmla="*/ 76 w 93"/>
                  <a:gd name="T13" fmla="*/ 10 h 27"/>
                  <a:gd name="T14" fmla="*/ 72 w 93"/>
                  <a:gd name="T15" fmla="*/ 13 h 27"/>
                  <a:gd name="T16" fmla="*/ 66 w 93"/>
                  <a:gd name="T17" fmla="*/ 16 h 27"/>
                  <a:gd name="T18" fmla="*/ 62 w 93"/>
                  <a:gd name="T19" fmla="*/ 18 h 27"/>
                  <a:gd name="T20" fmla="*/ 55 w 93"/>
                  <a:gd name="T21" fmla="*/ 21 h 27"/>
                  <a:gd name="T22" fmla="*/ 49 w 93"/>
                  <a:gd name="T23" fmla="*/ 22 h 27"/>
                  <a:gd name="T24" fmla="*/ 42 w 93"/>
                  <a:gd name="T25" fmla="*/ 23 h 27"/>
                  <a:gd name="T26" fmla="*/ 35 w 93"/>
                  <a:gd name="T27" fmla="*/ 23 h 27"/>
                  <a:gd name="T28" fmla="*/ 27 w 93"/>
                  <a:gd name="T29" fmla="*/ 22 h 27"/>
                  <a:gd name="T30" fmla="*/ 19 w 93"/>
                  <a:gd name="T31" fmla="*/ 21 h 27"/>
                  <a:gd name="T32" fmla="*/ 12 w 93"/>
                  <a:gd name="T33" fmla="*/ 16 h 27"/>
                  <a:gd name="T34" fmla="*/ 3 w 93"/>
                  <a:gd name="T35" fmla="*/ 11 h 27"/>
                  <a:gd name="T36" fmla="*/ 0 w 93"/>
                  <a:gd name="T37" fmla="*/ 14 h 27"/>
                  <a:gd name="T38" fmla="*/ 9 w 93"/>
                  <a:gd name="T39" fmla="*/ 20 h 27"/>
                  <a:gd name="T40" fmla="*/ 18 w 93"/>
                  <a:gd name="T41" fmla="*/ 23 h 27"/>
                  <a:gd name="T42" fmla="*/ 26 w 93"/>
                  <a:gd name="T43" fmla="*/ 25 h 27"/>
                  <a:gd name="T44" fmla="*/ 35 w 93"/>
                  <a:gd name="T45" fmla="*/ 26 h 27"/>
                  <a:gd name="T46" fmla="*/ 42 w 93"/>
                  <a:gd name="T47" fmla="*/ 26 h 27"/>
                  <a:gd name="T48" fmla="*/ 50 w 93"/>
                  <a:gd name="T49" fmla="*/ 25 h 27"/>
                  <a:gd name="T50" fmla="*/ 57 w 93"/>
                  <a:gd name="T51" fmla="*/ 23 h 27"/>
                  <a:gd name="T52" fmla="*/ 64 w 93"/>
                  <a:gd name="T53" fmla="*/ 21 h 27"/>
                  <a:gd name="T54" fmla="*/ 69 w 93"/>
                  <a:gd name="T55" fmla="*/ 18 h 27"/>
                  <a:gd name="T56" fmla="*/ 74 w 93"/>
                  <a:gd name="T57" fmla="*/ 15 h 27"/>
                  <a:gd name="T58" fmla="*/ 80 w 93"/>
                  <a:gd name="T59" fmla="*/ 13 h 27"/>
                  <a:gd name="T60" fmla="*/ 83 w 93"/>
                  <a:gd name="T61" fmla="*/ 10 h 27"/>
                  <a:gd name="T62" fmla="*/ 87 w 93"/>
                  <a:gd name="T63" fmla="*/ 8 h 27"/>
                  <a:gd name="T64" fmla="*/ 89 w 93"/>
                  <a:gd name="T65" fmla="*/ 4 h 27"/>
                  <a:gd name="T66" fmla="*/ 92 w 93"/>
                  <a:gd name="T67" fmla="*/ 3 h 27"/>
                  <a:gd name="T68" fmla="*/ 92 w 93"/>
                  <a:gd name="T69" fmla="*/ 2 h 27"/>
                  <a:gd name="T70" fmla="*/ 88 w 93"/>
                  <a:gd name="T71"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3" h="27">
                    <a:moveTo>
                      <a:pt x="88" y="1"/>
                    </a:moveTo>
                    <a:lnTo>
                      <a:pt x="88" y="0"/>
                    </a:lnTo>
                    <a:lnTo>
                      <a:pt x="88" y="2"/>
                    </a:lnTo>
                    <a:lnTo>
                      <a:pt x="87" y="3"/>
                    </a:lnTo>
                    <a:lnTo>
                      <a:pt x="83" y="5"/>
                    </a:lnTo>
                    <a:lnTo>
                      <a:pt x="80" y="8"/>
                    </a:lnTo>
                    <a:lnTo>
                      <a:pt x="76" y="10"/>
                    </a:lnTo>
                    <a:lnTo>
                      <a:pt x="72" y="13"/>
                    </a:lnTo>
                    <a:lnTo>
                      <a:pt x="66" y="16"/>
                    </a:lnTo>
                    <a:lnTo>
                      <a:pt x="62" y="18"/>
                    </a:lnTo>
                    <a:lnTo>
                      <a:pt x="55" y="21"/>
                    </a:lnTo>
                    <a:lnTo>
                      <a:pt x="49" y="22"/>
                    </a:lnTo>
                    <a:lnTo>
                      <a:pt x="42" y="23"/>
                    </a:lnTo>
                    <a:lnTo>
                      <a:pt x="35" y="23"/>
                    </a:lnTo>
                    <a:lnTo>
                      <a:pt x="27" y="22"/>
                    </a:lnTo>
                    <a:lnTo>
                      <a:pt x="19" y="21"/>
                    </a:lnTo>
                    <a:lnTo>
                      <a:pt x="12" y="16"/>
                    </a:lnTo>
                    <a:lnTo>
                      <a:pt x="3" y="11"/>
                    </a:lnTo>
                    <a:lnTo>
                      <a:pt x="0" y="14"/>
                    </a:lnTo>
                    <a:lnTo>
                      <a:pt x="9" y="20"/>
                    </a:lnTo>
                    <a:lnTo>
                      <a:pt x="18" y="23"/>
                    </a:lnTo>
                    <a:lnTo>
                      <a:pt x="26" y="25"/>
                    </a:lnTo>
                    <a:lnTo>
                      <a:pt x="35" y="26"/>
                    </a:lnTo>
                    <a:lnTo>
                      <a:pt x="42" y="26"/>
                    </a:lnTo>
                    <a:lnTo>
                      <a:pt x="50" y="25"/>
                    </a:lnTo>
                    <a:lnTo>
                      <a:pt x="57" y="23"/>
                    </a:lnTo>
                    <a:lnTo>
                      <a:pt x="64" y="21"/>
                    </a:lnTo>
                    <a:lnTo>
                      <a:pt x="69" y="18"/>
                    </a:lnTo>
                    <a:lnTo>
                      <a:pt x="74" y="15"/>
                    </a:lnTo>
                    <a:lnTo>
                      <a:pt x="80" y="13"/>
                    </a:lnTo>
                    <a:lnTo>
                      <a:pt x="83" y="10"/>
                    </a:lnTo>
                    <a:lnTo>
                      <a:pt x="87" y="8"/>
                    </a:lnTo>
                    <a:lnTo>
                      <a:pt x="89" y="4"/>
                    </a:lnTo>
                    <a:lnTo>
                      <a:pt x="92" y="3"/>
                    </a:lnTo>
                    <a:lnTo>
                      <a:pt x="92" y="2"/>
                    </a:lnTo>
                    <a:lnTo>
                      <a:pt x="88" y="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8" name="Freeform 240"/>
              <p:cNvSpPr>
                <a:spLocks/>
              </p:cNvSpPr>
              <p:nvPr/>
            </p:nvSpPr>
            <p:spPr bwMode="auto">
              <a:xfrm>
                <a:off x="5573" y="3061"/>
                <a:ext cx="60" cy="1"/>
              </a:xfrm>
              <a:custGeom>
                <a:avLst/>
                <a:gdLst>
                  <a:gd name="T0" fmla="*/ 59 w 60"/>
                  <a:gd name="T1" fmla="*/ 0 h 1"/>
                  <a:gd name="T2" fmla="*/ 56 w 60"/>
                  <a:gd name="T3" fmla="*/ 0 h 1"/>
                  <a:gd name="T4" fmla="*/ 55 w 60"/>
                  <a:gd name="T5" fmla="*/ 0 h 1"/>
                  <a:gd name="T6" fmla="*/ 50 w 60"/>
                  <a:gd name="T7" fmla="*/ 0 h 1"/>
                  <a:gd name="T8" fmla="*/ 48 w 60"/>
                  <a:gd name="T9" fmla="*/ 0 h 1"/>
                  <a:gd name="T10" fmla="*/ 43 w 60"/>
                  <a:gd name="T11" fmla="*/ 0 h 1"/>
                  <a:gd name="T12" fmla="*/ 38 w 60"/>
                  <a:gd name="T13" fmla="*/ 0 h 1"/>
                  <a:gd name="T14" fmla="*/ 33 w 60"/>
                  <a:gd name="T15" fmla="*/ 0 h 1"/>
                  <a:gd name="T16" fmla="*/ 26 w 60"/>
                  <a:gd name="T17" fmla="*/ 0 h 1"/>
                  <a:gd name="T18" fmla="*/ 21 w 60"/>
                  <a:gd name="T19" fmla="*/ 0 h 1"/>
                  <a:gd name="T20" fmla="*/ 16 w 60"/>
                  <a:gd name="T21" fmla="*/ 0 h 1"/>
                  <a:gd name="T22" fmla="*/ 13 w 60"/>
                  <a:gd name="T23" fmla="*/ 0 h 1"/>
                  <a:gd name="T24" fmla="*/ 9 w 60"/>
                  <a:gd name="T25" fmla="*/ 0 h 1"/>
                  <a:gd name="T26" fmla="*/ 5 w 60"/>
                  <a:gd name="T27" fmla="*/ 0 h 1"/>
                  <a:gd name="T28" fmla="*/ 3 w 60"/>
                  <a:gd name="T29" fmla="*/ 0 h 1"/>
                  <a:gd name="T30" fmla="*/ 0 w 60"/>
                  <a:gd name="T31" fmla="*/ 0 h 1"/>
                  <a:gd name="T32" fmla="*/ 4 w 60"/>
                  <a:gd name="T33" fmla="*/ 0 h 1"/>
                  <a:gd name="T34" fmla="*/ 4 w 60"/>
                  <a:gd name="T35" fmla="*/ 0 h 1"/>
                  <a:gd name="T36" fmla="*/ 5 w 60"/>
                  <a:gd name="T37" fmla="*/ 0 h 1"/>
                  <a:gd name="T38" fmla="*/ 9 w 60"/>
                  <a:gd name="T39" fmla="*/ 0 h 1"/>
                  <a:gd name="T40" fmla="*/ 13 w 60"/>
                  <a:gd name="T41" fmla="*/ 0 h 1"/>
                  <a:gd name="T42" fmla="*/ 16 w 60"/>
                  <a:gd name="T43" fmla="*/ 0 h 1"/>
                  <a:gd name="T44" fmla="*/ 21 w 60"/>
                  <a:gd name="T45" fmla="*/ 0 h 1"/>
                  <a:gd name="T46" fmla="*/ 26 w 60"/>
                  <a:gd name="T47" fmla="*/ 0 h 1"/>
                  <a:gd name="T48" fmla="*/ 31 w 60"/>
                  <a:gd name="T49" fmla="*/ 0 h 1"/>
                  <a:gd name="T50" fmla="*/ 36 w 60"/>
                  <a:gd name="T51" fmla="*/ 0 h 1"/>
                  <a:gd name="T52" fmla="*/ 43 w 60"/>
                  <a:gd name="T53" fmla="*/ 0 h 1"/>
                  <a:gd name="T54" fmla="*/ 46 w 60"/>
                  <a:gd name="T55" fmla="*/ 0 h 1"/>
                  <a:gd name="T56" fmla="*/ 50 w 60"/>
                  <a:gd name="T57" fmla="*/ 0 h 1"/>
                  <a:gd name="T58" fmla="*/ 54 w 60"/>
                  <a:gd name="T59" fmla="*/ 0 h 1"/>
                  <a:gd name="T60" fmla="*/ 56 w 60"/>
                  <a:gd name="T61" fmla="*/ 0 h 1"/>
                  <a:gd name="T62" fmla="*/ 59 w 60"/>
                  <a:gd name="T63" fmla="*/ 0 h 1"/>
                  <a:gd name="T64" fmla="*/ 59 w 60"/>
                  <a:gd name="T6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 h="1">
                    <a:moveTo>
                      <a:pt x="59" y="0"/>
                    </a:moveTo>
                    <a:lnTo>
                      <a:pt x="56" y="0"/>
                    </a:lnTo>
                    <a:lnTo>
                      <a:pt x="55" y="0"/>
                    </a:lnTo>
                    <a:lnTo>
                      <a:pt x="50" y="0"/>
                    </a:lnTo>
                    <a:lnTo>
                      <a:pt x="48" y="0"/>
                    </a:lnTo>
                    <a:lnTo>
                      <a:pt x="43" y="0"/>
                    </a:lnTo>
                    <a:lnTo>
                      <a:pt x="38" y="0"/>
                    </a:lnTo>
                    <a:lnTo>
                      <a:pt x="33" y="0"/>
                    </a:lnTo>
                    <a:lnTo>
                      <a:pt x="26" y="0"/>
                    </a:lnTo>
                    <a:lnTo>
                      <a:pt x="21" y="0"/>
                    </a:lnTo>
                    <a:lnTo>
                      <a:pt x="16" y="0"/>
                    </a:lnTo>
                    <a:lnTo>
                      <a:pt x="13" y="0"/>
                    </a:lnTo>
                    <a:lnTo>
                      <a:pt x="9" y="0"/>
                    </a:lnTo>
                    <a:lnTo>
                      <a:pt x="5" y="0"/>
                    </a:lnTo>
                    <a:lnTo>
                      <a:pt x="3" y="0"/>
                    </a:lnTo>
                    <a:lnTo>
                      <a:pt x="0" y="0"/>
                    </a:lnTo>
                    <a:lnTo>
                      <a:pt x="4" y="0"/>
                    </a:lnTo>
                    <a:lnTo>
                      <a:pt x="4" y="0"/>
                    </a:lnTo>
                    <a:lnTo>
                      <a:pt x="5" y="0"/>
                    </a:lnTo>
                    <a:lnTo>
                      <a:pt x="9" y="0"/>
                    </a:lnTo>
                    <a:lnTo>
                      <a:pt x="13" y="0"/>
                    </a:lnTo>
                    <a:lnTo>
                      <a:pt x="16" y="0"/>
                    </a:lnTo>
                    <a:lnTo>
                      <a:pt x="21" y="0"/>
                    </a:lnTo>
                    <a:lnTo>
                      <a:pt x="26" y="0"/>
                    </a:lnTo>
                    <a:lnTo>
                      <a:pt x="31" y="0"/>
                    </a:lnTo>
                    <a:lnTo>
                      <a:pt x="36" y="0"/>
                    </a:lnTo>
                    <a:lnTo>
                      <a:pt x="43" y="0"/>
                    </a:lnTo>
                    <a:lnTo>
                      <a:pt x="46" y="0"/>
                    </a:lnTo>
                    <a:lnTo>
                      <a:pt x="50" y="0"/>
                    </a:lnTo>
                    <a:lnTo>
                      <a:pt x="54" y="0"/>
                    </a:lnTo>
                    <a:lnTo>
                      <a:pt x="56" y="0"/>
                    </a:lnTo>
                    <a:lnTo>
                      <a:pt x="59" y="0"/>
                    </a:lnTo>
                    <a:lnTo>
                      <a:pt x="59"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29" name="Freeform 241"/>
              <p:cNvSpPr>
                <a:spLocks/>
              </p:cNvSpPr>
              <p:nvPr/>
            </p:nvSpPr>
            <p:spPr bwMode="auto">
              <a:xfrm>
                <a:off x="5570" y="3056"/>
                <a:ext cx="7" cy="6"/>
              </a:xfrm>
              <a:custGeom>
                <a:avLst/>
                <a:gdLst>
                  <a:gd name="T0" fmla="*/ 6 w 7"/>
                  <a:gd name="T1" fmla="*/ 0 h 6"/>
                  <a:gd name="T2" fmla="*/ 3 w 7"/>
                  <a:gd name="T3" fmla="*/ 2 h 6"/>
                  <a:gd name="T4" fmla="*/ 0 w 7"/>
                  <a:gd name="T5" fmla="*/ 2 h 6"/>
                  <a:gd name="T6" fmla="*/ 3 w 7"/>
                  <a:gd name="T7" fmla="*/ 3 h 6"/>
                  <a:gd name="T8" fmla="*/ 6 w 7"/>
                  <a:gd name="T9" fmla="*/ 5 h 6"/>
                  <a:gd name="T10" fmla="*/ 6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6" y="0"/>
                    </a:moveTo>
                    <a:lnTo>
                      <a:pt x="3" y="2"/>
                    </a:lnTo>
                    <a:lnTo>
                      <a:pt x="0" y="2"/>
                    </a:lnTo>
                    <a:lnTo>
                      <a:pt x="3" y="3"/>
                    </a:lnTo>
                    <a:lnTo>
                      <a:pt x="6" y="5"/>
                    </a:lnTo>
                    <a:lnTo>
                      <a:pt x="6"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0" name="Freeform 242"/>
              <p:cNvSpPr>
                <a:spLocks/>
              </p:cNvSpPr>
              <p:nvPr/>
            </p:nvSpPr>
            <p:spPr bwMode="auto">
              <a:xfrm>
                <a:off x="4503" y="3129"/>
                <a:ext cx="7" cy="5"/>
              </a:xfrm>
              <a:custGeom>
                <a:avLst/>
                <a:gdLst>
                  <a:gd name="T0" fmla="*/ 0 w 7"/>
                  <a:gd name="T1" fmla="*/ 4 h 5"/>
                  <a:gd name="T2" fmla="*/ 6 w 7"/>
                  <a:gd name="T3" fmla="*/ 3 h 5"/>
                  <a:gd name="T4" fmla="*/ 6 w 7"/>
                  <a:gd name="T5" fmla="*/ 1 h 5"/>
                  <a:gd name="T6" fmla="*/ 3 w 7"/>
                  <a:gd name="T7" fmla="*/ 0 h 5"/>
                  <a:gd name="T8" fmla="*/ 0 w 7"/>
                  <a:gd name="T9" fmla="*/ 0 h 5"/>
                  <a:gd name="T10" fmla="*/ 0 w 7"/>
                  <a:gd name="T11" fmla="*/ 4 h 5"/>
                </a:gdLst>
                <a:ahLst/>
                <a:cxnLst>
                  <a:cxn ang="0">
                    <a:pos x="T0" y="T1"/>
                  </a:cxn>
                  <a:cxn ang="0">
                    <a:pos x="T2" y="T3"/>
                  </a:cxn>
                  <a:cxn ang="0">
                    <a:pos x="T4" y="T5"/>
                  </a:cxn>
                  <a:cxn ang="0">
                    <a:pos x="T6" y="T7"/>
                  </a:cxn>
                  <a:cxn ang="0">
                    <a:pos x="T8" y="T9"/>
                  </a:cxn>
                  <a:cxn ang="0">
                    <a:pos x="T10" y="T11"/>
                  </a:cxn>
                </a:cxnLst>
                <a:rect l="0" t="0" r="r" b="b"/>
                <a:pathLst>
                  <a:path w="7" h="5">
                    <a:moveTo>
                      <a:pt x="0" y="4"/>
                    </a:moveTo>
                    <a:lnTo>
                      <a:pt x="6" y="3"/>
                    </a:lnTo>
                    <a:lnTo>
                      <a:pt x="6" y="1"/>
                    </a:lnTo>
                    <a:lnTo>
                      <a:pt x="3" y="0"/>
                    </a:lnTo>
                    <a:lnTo>
                      <a:pt x="0" y="0"/>
                    </a:lnTo>
                    <a:lnTo>
                      <a:pt x="0" y="4"/>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1" name="Freeform 243"/>
              <p:cNvSpPr>
                <a:spLocks/>
              </p:cNvSpPr>
              <p:nvPr/>
            </p:nvSpPr>
            <p:spPr bwMode="auto">
              <a:xfrm>
                <a:off x="4514" y="3124"/>
                <a:ext cx="203" cy="25"/>
              </a:xfrm>
              <a:custGeom>
                <a:avLst/>
                <a:gdLst>
                  <a:gd name="T0" fmla="*/ 202 w 203"/>
                  <a:gd name="T1" fmla="*/ 21 h 25"/>
                  <a:gd name="T2" fmla="*/ 201 w 203"/>
                  <a:gd name="T3" fmla="*/ 20 h 25"/>
                  <a:gd name="T4" fmla="*/ 197 w 203"/>
                  <a:gd name="T5" fmla="*/ 19 h 25"/>
                  <a:gd name="T6" fmla="*/ 191 w 203"/>
                  <a:gd name="T7" fmla="*/ 17 h 25"/>
                  <a:gd name="T8" fmla="*/ 183 w 203"/>
                  <a:gd name="T9" fmla="*/ 15 h 25"/>
                  <a:gd name="T10" fmla="*/ 173 w 203"/>
                  <a:gd name="T11" fmla="*/ 13 h 25"/>
                  <a:gd name="T12" fmla="*/ 162 w 203"/>
                  <a:gd name="T13" fmla="*/ 11 h 25"/>
                  <a:gd name="T14" fmla="*/ 150 w 203"/>
                  <a:gd name="T15" fmla="*/ 9 h 25"/>
                  <a:gd name="T16" fmla="*/ 136 w 203"/>
                  <a:gd name="T17" fmla="*/ 5 h 25"/>
                  <a:gd name="T18" fmla="*/ 122 w 203"/>
                  <a:gd name="T19" fmla="*/ 4 h 25"/>
                  <a:gd name="T20" fmla="*/ 104 w 203"/>
                  <a:gd name="T21" fmla="*/ 2 h 25"/>
                  <a:gd name="T22" fmla="*/ 88 w 203"/>
                  <a:gd name="T23" fmla="*/ 1 h 25"/>
                  <a:gd name="T24" fmla="*/ 71 w 203"/>
                  <a:gd name="T25" fmla="*/ 0 h 25"/>
                  <a:gd name="T26" fmla="*/ 54 w 203"/>
                  <a:gd name="T27" fmla="*/ 1 h 25"/>
                  <a:gd name="T28" fmla="*/ 36 w 203"/>
                  <a:gd name="T29" fmla="*/ 1 h 25"/>
                  <a:gd name="T30" fmla="*/ 16 w 203"/>
                  <a:gd name="T31" fmla="*/ 2 h 25"/>
                  <a:gd name="T32" fmla="*/ 0 w 203"/>
                  <a:gd name="T33" fmla="*/ 7 h 25"/>
                  <a:gd name="T34" fmla="*/ 10 w 203"/>
                  <a:gd name="T35" fmla="*/ 8 h 25"/>
                  <a:gd name="T36" fmla="*/ 27 w 203"/>
                  <a:gd name="T37" fmla="*/ 5 h 25"/>
                  <a:gd name="T38" fmla="*/ 44 w 203"/>
                  <a:gd name="T39" fmla="*/ 4 h 25"/>
                  <a:gd name="T40" fmla="*/ 62 w 203"/>
                  <a:gd name="T41" fmla="*/ 2 h 25"/>
                  <a:gd name="T42" fmla="*/ 80 w 203"/>
                  <a:gd name="T43" fmla="*/ 3 h 25"/>
                  <a:gd name="T44" fmla="*/ 96 w 203"/>
                  <a:gd name="T45" fmla="*/ 5 h 25"/>
                  <a:gd name="T46" fmla="*/ 113 w 203"/>
                  <a:gd name="T47" fmla="*/ 5 h 25"/>
                  <a:gd name="T48" fmla="*/ 128 w 203"/>
                  <a:gd name="T49" fmla="*/ 8 h 25"/>
                  <a:gd name="T50" fmla="*/ 142 w 203"/>
                  <a:gd name="T51" fmla="*/ 11 h 25"/>
                  <a:gd name="T52" fmla="*/ 155 w 203"/>
                  <a:gd name="T53" fmla="*/ 13 h 25"/>
                  <a:gd name="T54" fmla="*/ 168 w 203"/>
                  <a:gd name="T55" fmla="*/ 14 h 25"/>
                  <a:gd name="T56" fmla="*/ 177 w 203"/>
                  <a:gd name="T57" fmla="*/ 17 h 25"/>
                  <a:gd name="T58" fmla="*/ 186 w 203"/>
                  <a:gd name="T59" fmla="*/ 19 h 25"/>
                  <a:gd name="T60" fmla="*/ 192 w 203"/>
                  <a:gd name="T61" fmla="*/ 21 h 25"/>
                  <a:gd name="T62" fmla="*/ 197 w 203"/>
                  <a:gd name="T63" fmla="*/ 23 h 25"/>
                  <a:gd name="T64" fmla="*/ 199 w 203"/>
                  <a:gd name="T65" fmla="*/ 23 h 25"/>
                  <a:gd name="T66" fmla="*/ 199 w 203"/>
                  <a:gd name="T6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3" h="25">
                    <a:moveTo>
                      <a:pt x="202" y="21"/>
                    </a:moveTo>
                    <a:lnTo>
                      <a:pt x="202" y="21"/>
                    </a:lnTo>
                    <a:lnTo>
                      <a:pt x="202" y="20"/>
                    </a:lnTo>
                    <a:lnTo>
                      <a:pt x="201" y="20"/>
                    </a:lnTo>
                    <a:lnTo>
                      <a:pt x="198" y="20"/>
                    </a:lnTo>
                    <a:lnTo>
                      <a:pt x="197" y="19"/>
                    </a:lnTo>
                    <a:lnTo>
                      <a:pt x="194" y="19"/>
                    </a:lnTo>
                    <a:lnTo>
                      <a:pt x="191" y="17"/>
                    </a:lnTo>
                    <a:lnTo>
                      <a:pt x="188" y="16"/>
                    </a:lnTo>
                    <a:lnTo>
                      <a:pt x="183" y="15"/>
                    </a:lnTo>
                    <a:lnTo>
                      <a:pt x="179" y="14"/>
                    </a:lnTo>
                    <a:lnTo>
                      <a:pt x="173" y="13"/>
                    </a:lnTo>
                    <a:lnTo>
                      <a:pt x="169" y="12"/>
                    </a:lnTo>
                    <a:lnTo>
                      <a:pt x="162" y="11"/>
                    </a:lnTo>
                    <a:lnTo>
                      <a:pt x="157" y="10"/>
                    </a:lnTo>
                    <a:lnTo>
                      <a:pt x="150" y="9"/>
                    </a:lnTo>
                    <a:lnTo>
                      <a:pt x="143" y="8"/>
                    </a:lnTo>
                    <a:lnTo>
                      <a:pt x="136" y="5"/>
                    </a:lnTo>
                    <a:lnTo>
                      <a:pt x="128" y="5"/>
                    </a:lnTo>
                    <a:lnTo>
                      <a:pt x="122" y="4"/>
                    </a:lnTo>
                    <a:lnTo>
                      <a:pt x="114" y="2"/>
                    </a:lnTo>
                    <a:lnTo>
                      <a:pt x="104" y="2"/>
                    </a:lnTo>
                    <a:lnTo>
                      <a:pt x="96" y="2"/>
                    </a:lnTo>
                    <a:lnTo>
                      <a:pt x="88" y="1"/>
                    </a:lnTo>
                    <a:lnTo>
                      <a:pt x="80" y="1"/>
                    </a:lnTo>
                    <a:lnTo>
                      <a:pt x="71" y="0"/>
                    </a:lnTo>
                    <a:lnTo>
                      <a:pt x="62" y="0"/>
                    </a:lnTo>
                    <a:lnTo>
                      <a:pt x="54" y="1"/>
                    </a:lnTo>
                    <a:lnTo>
                      <a:pt x="44" y="1"/>
                    </a:lnTo>
                    <a:lnTo>
                      <a:pt x="36" y="1"/>
                    </a:lnTo>
                    <a:lnTo>
                      <a:pt x="26" y="2"/>
                    </a:lnTo>
                    <a:lnTo>
                      <a:pt x="16" y="2"/>
                    </a:lnTo>
                    <a:lnTo>
                      <a:pt x="8" y="5"/>
                    </a:lnTo>
                    <a:lnTo>
                      <a:pt x="0" y="7"/>
                    </a:lnTo>
                    <a:lnTo>
                      <a:pt x="0" y="10"/>
                    </a:lnTo>
                    <a:lnTo>
                      <a:pt x="10" y="8"/>
                    </a:lnTo>
                    <a:lnTo>
                      <a:pt x="18" y="7"/>
                    </a:lnTo>
                    <a:lnTo>
                      <a:pt x="27" y="5"/>
                    </a:lnTo>
                    <a:lnTo>
                      <a:pt x="36" y="4"/>
                    </a:lnTo>
                    <a:lnTo>
                      <a:pt x="44" y="4"/>
                    </a:lnTo>
                    <a:lnTo>
                      <a:pt x="54" y="2"/>
                    </a:lnTo>
                    <a:lnTo>
                      <a:pt x="62" y="2"/>
                    </a:lnTo>
                    <a:lnTo>
                      <a:pt x="71" y="2"/>
                    </a:lnTo>
                    <a:lnTo>
                      <a:pt x="80" y="3"/>
                    </a:lnTo>
                    <a:lnTo>
                      <a:pt x="88" y="4"/>
                    </a:lnTo>
                    <a:lnTo>
                      <a:pt x="96" y="5"/>
                    </a:lnTo>
                    <a:lnTo>
                      <a:pt x="104" y="5"/>
                    </a:lnTo>
                    <a:lnTo>
                      <a:pt x="113" y="5"/>
                    </a:lnTo>
                    <a:lnTo>
                      <a:pt x="121" y="8"/>
                    </a:lnTo>
                    <a:lnTo>
                      <a:pt x="128" y="8"/>
                    </a:lnTo>
                    <a:lnTo>
                      <a:pt x="135" y="10"/>
                    </a:lnTo>
                    <a:lnTo>
                      <a:pt x="142" y="11"/>
                    </a:lnTo>
                    <a:lnTo>
                      <a:pt x="150" y="12"/>
                    </a:lnTo>
                    <a:lnTo>
                      <a:pt x="155" y="13"/>
                    </a:lnTo>
                    <a:lnTo>
                      <a:pt x="162" y="14"/>
                    </a:lnTo>
                    <a:lnTo>
                      <a:pt x="168" y="14"/>
                    </a:lnTo>
                    <a:lnTo>
                      <a:pt x="173" y="16"/>
                    </a:lnTo>
                    <a:lnTo>
                      <a:pt x="177" y="17"/>
                    </a:lnTo>
                    <a:lnTo>
                      <a:pt x="181" y="19"/>
                    </a:lnTo>
                    <a:lnTo>
                      <a:pt x="186" y="19"/>
                    </a:lnTo>
                    <a:lnTo>
                      <a:pt x="188" y="20"/>
                    </a:lnTo>
                    <a:lnTo>
                      <a:pt x="192" y="21"/>
                    </a:lnTo>
                    <a:lnTo>
                      <a:pt x="195" y="21"/>
                    </a:lnTo>
                    <a:lnTo>
                      <a:pt x="197" y="23"/>
                    </a:lnTo>
                    <a:lnTo>
                      <a:pt x="198" y="23"/>
                    </a:lnTo>
                    <a:lnTo>
                      <a:pt x="199" y="23"/>
                    </a:lnTo>
                    <a:lnTo>
                      <a:pt x="201" y="24"/>
                    </a:lnTo>
                    <a:lnTo>
                      <a:pt x="199" y="23"/>
                    </a:lnTo>
                    <a:lnTo>
                      <a:pt x="202" y="2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2" name="Freeform 244"/>
              <p:cNvSpPr>
                <a:spLocks/>
              </p:cNvSpPr>
              <p:nvPr/>
            </p:nvSpPr>
            <p:spPr bwMode="auto">
              <a:xfrm>
                <a:off x="4722" y="3152"/>
                <a:ext cx="158" cy="43"/>
              </a:xfrm>
              <a:custGeom>
                <a:avLst/>
                <a:gdLst>
                  <a:gd name="T0" fmla="*/ 157 w 158"/>
                  <a:gd name="T1" fmla="*/ 40 h 43"/>
                  <a:gd name="T2" fmla="*/ 154 w 158"/>
                  <a:gd name="T3" fmla="*/ 38 h 43"/>
                  <a:gd name="T4" fmla="*/ 149 w 158"/>
                  <a:gd name="T5" fmla="*/ 37 h 43"/>
                  <a:gd name="T6" fmla="*/ 142 w 158"/>
                  <a:gd name="T7" fmla="*/ 36 h 43"/>
                  <a:gd name="T8" fmla="*/ 132 w 158"/>
                  <a:gd name="T9" fmla="*/ 35 h 43"/>
                  <a:gd name="T10" fmla="*/ 124 w 158"/>
                  <a:gd name="T11" fmla="*/ 32 h 43"/>
                  <a:gd name="T12" fmla="*/ 113 w 158"/>
                  <a:gd name="T13" fmla="*/ 31 h 43"/>
                  <a:gd name="T14" fmla="*/ 101 w 158"/>
                  <a:gd name="T15" fmla="*/ 28 h 43"/>
                  <a:gd name="T16" fmla="*/ 89 w 158"/>
                  <a:gd name="T17" fmla="*/ 25 h 43"/>
                  <a:gd name="T18" fmla="*/ 76 w 158"/>
                  <a:gd name="T19" fmla="*/ 22 h 43"/>
                  <a:gd name="T20" fmla="*/ 63 w 158"/>
                  <a:gd name="T21" fmla="*/ 19 h 43"/>
                  <a:gd name="T22" fmla="*/ 51 w 158"/>
                  <a:gd name="T23" fmla="*/ 17 h 43"/>
                  <a:gd name="T24" fmla="*/ 38 w 158"/>
                  <a:gd name="T25" fmla="*/ 12 h 43"/>
                  <a:gd name="T26" fmla="*/ 25 w 158"/>
                  <a:gd name="T27" fmla="*/ 8 h 43"/>
                  <a:gd name="T28" fmla="*/ 14 w 158"/>
                  <a:gd name="T29" fmla="*/ 5 h 43"/>
                  <a:gd name="T30" fmla="*/ 3 w 158"/>
                  <a:gd name="T31" fmla="*/ 0 h 43"/>
                  <a:gd name="T32" fmla="*/ 6 w 158"/>
                  <a:gd name="T33" fmla="*/ 5 h 43"/>
                  <a:gd name="T34" fmla="*/ 18 w 158"/>
                  <a:gd name="T35" fmla="*/ 10 h 43"/>
                  <a:gd name="T36" fmla="*/ 29 w 158"/>
                  <a:gd name="T37" fmla="*/ 13 h 43"/>
                  <a:gd name="T38" fmla="*/ 42 w 158"/>
                  <a:gd name="T39" fmla="*/ 17 h 43"/>
                  <a:gd name="T40" fmla="*/ 56 w 158"/>
                  <a:gd name="T41" fmla="*/ 22 h 43"/>
                  <a:gd name="T42" fmla="*/ 68 w 158"/>
                  <a:gd name="T43" fmla="*/ 24 h 43"/>
                  <a:gd name="T44" fmla="*/ 82 w 158"/>
                  <a:gd name="T45" fmla="*/ 28 h 43"/>
                  <a:gd name="T46" fmla="*/ 93 w 158"/>
                  <a:gd name="T47" fmla="*/ 30 h 43"/>
                  <a:gd name="T48" fmla="*/ 106 w 158"/>
                  <a:gd name="T49" fmla="*/ 32 h 43"/>
                  <a:gd name="T50" fmla="*/ 117 w 158"/>
                  <a:gd name="T51" fmla="*/ 35 h 43"/>
                  <a:gd name="T52" fmla="*/ 126 w 158"/>
                  <a:gd name="T53" fmla="*/ 37 h 43"/>
                  <a:gd name="T54" fmla="*/ 136 w 158"/>
                  <a:gd name="T55" fmla="*/ 38 h 43"/>
                  <a:gd name="T56" fmla="*/ 144 w 158"/>
                  <a:gd name="T57" fmla="*/ 40 h 43"/>
                  <a:gd name="T58" fmla="*/ 150 w 158"/>
                  <a:gd name="T59" fmla="*/ 40 h 43"/>
                  <a:gd name="T60" fmla="*/ 156 w 158"/>
                  <a:gd name="T61" fmla="*/ 41 h 43"/>
                  <a:gd name="T62" fmla="*/ 157 w 158"/>
                  <a:gd name="T63"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43">
                    <a:moveTo>
                      <a:pt x="157" y="40"/>
                    </a:moveTo>
                    <a:lnTo>
                      <a:pt x="157" y="40"/>
                    </a:lnTo>
                    <a:lnTo>
                      <a:pt x="157" y="38"/>
                    </a:lnTo>
                    <a:lnTo>
                      <a:pt x="154" y="38"/>
                    </a:lnTo>
                    <a:lnTo>
                      <a:pt x="150" y="37"/>
                    </a:lnTo>
                    <a:lnTo>
                      <a:pt x="149" y="37"/>
                    </a:lnTo>
                    <a:lnTo>
                      <a:pt x="146" y="36"/>
                    </a:lnTo>
                    <a:lnTo>
                      <a:pt x="142" y="36"/>
                    </a:lnTo>
                    <a:lnTo>
                      <a:pt x="138" y="35"/>
                    </a:lnTo>
                    <a:lnTo>
                      <a:pt x="132" y="35"/>
                    </a:lnTo>
                    <a:lnTo>
                      <a:pt x="129" y="34"/>
                    </a:lnTo>
                    <a:lnTo>
                      <a:pt x="124" y="32"/>
                    </a:lnTo>
                    <a:lnTo>
                      <a:pt x="118" y="31"/>
                    </a:lnTo>
                    <a:lnTo>
                      <a:pt x="113" y="31"/>
                    </a:lnTo>
                    <a:lnTo>
                      <a:pt x="107" y="29"/>
                    </a:lnTo>
                    <a:lnTo>
                      <a:pt x="101" y="28"/>
                    </a:lnTo>
                    <a:lnTo>
                      <a:pt x="94" y="28"/>
                    </a:lnTo>
                    <a:lnTo>
                      <a:pt x="89" y="25"/>
                    </a:lnTo>
                    <a:lnTo>
                      <a:pt x="82" y="24"/>
                    </a:lnTo>
                    <a:lnTo>
                      <a:pt x="76" y="22"/>
                    </a:lnTo>
                    <a:lnTo>
                      <a:pt x="69" y="22"/>
                    </a:lnTo>
                    <a:lnTo>
                      <a:pt x="63" y="19"/>
                    </a:lnTo>
                    <a:lnTo>
                      <a:pt x="57" y="18"/>
                    </a:lnTo>
                    <a:lnTo>
                      <a:pt x="51" y="17"/>
                    </a:lnTo>
                    <a:lnTo>
                      <a:pt x="44" y="14"/>
                    </a:lnTo>
                    <a:lnTo>
                      <a:pt x="38" y="12"/>
                    </a:lnTo>
                    <a:lnTo>
                      <a:pt x="31" y="10"/>
                    </a:lnTo>
                    <a:lnTo>
                      <a:pt x="25" y="8"/>
                    </a:lnTo>
                    <a:lnTo>
                      <a:pt x="19" y="6"/>
                    </a:lnTo>
                    <a:lnTo>
                      <a:pt x="14" y="5"/>
                    </a:lnTo>
                    <a:lnTo>
                      <a:pt x="7" y="2"/>
                    </a:lnTo>
                    <a:lnTo>
                      <a:pt x="3" y="0"/>
                    </a:lnTo>
                    <a:lnTo>
                      <a:pt x="0" y="2"/>
                    </a:lnTo>
                    <a:lnTo>
                      <a:pt x="6" y="5"/>
                    </a:lnTo>
                    <a:lnTo>
                      <a:pt x="11" y="7"/>
                    </a:lnTo>
                    <a:lnTo>
                      <a:pt x="18" y="10"/>
                    </a:lnTo>
                    <a:lnTo>
                      <a:pt x="22" y="11"/>
                    </a:lnTo>
                    <a:lnTo>
                      <a:pt x="29" y="13"/>
                    </a:lnTo>
                    <a:lnTo>
                      <a:pt x="36" y="14"/>
                    </a:lnTo>
                    <a:lnTo>
                      <a:pt x="42" y="17"/>
                    </a:lnTo>
                    <a:lnTo>
                      <a:pt x="49" y="19"/>
                    </a:lnTo>
                    <a:lnTo>
                      <a:pt x="56" y="22"/>
                    </a:lnTo>
                    <a:lnTo>
                      <a:pt x="61" y="22"/>
                    </a:lnTo>
                    <a:lnTo>
                      <a:pt x="68" y="24"/>
                    </a:lnTo>
                    <a:lnTo>
                      <a:pt x="75" y="25"/>
                    </a:lnTo>
                    <a:lnTo>
                      <a:pt x="82" y="28"/>
                    </a:lnTo>
                    <a:lnTo>
                      <a:pt x="88" y="28"/>
                    </a:lnTo>
                    <a:lnTo>
                      <a:pt x="93" y="30"/>
                    </a:lnTo>
                    <a:lnTo>
                      <a:pt x="100" y="31"/>
                    </a:lnTo>
                    <a:lnTo>
                      <a:pt x="106" y="32"/>
                    </a:lnTo>
                    <a:lnTo>
                      <a:pt x="113" y="34"/>
                    </a:lnTo>
                    <a:lnTo>
                      <a:pt x="117" y="35"/>
                    </a:lnTo>
                    <a:lnTo>
                      <a:pt x="122" y="36"/>
                    </a:lnTo>
                    <a:lnTo>
                      <a:pt x="126" y="37"/>
                    </a:lnTo>
                    <a:lnTo>
                      <a:pt x="132" y="37"/>
                    </a:lnTo>
                    <a:lnTo>
                      <a:pt x="136" y="38"/>
                    </a:lnTo>
                    <a:lnTo>
                      <a:pt x="140" y="40"/>
                    </a:lnTo>
                    <a:lnTo>
                      <a:pt x="144" y="40"/>
                    </a:lnTo>
                    <a:lnTo>
                      <a:pt x="147" y="40"/>
                    </a:lnTo>
                    <a:lnTo>
                      <a:pt x="150" y="40"/>
                    </a:lnTo>
                    <a:lnTo>
                      <a:pt x="153" y="41"/>
                    </a:lnTo>
                    <a:lnTo>
                      <a:pt x="156" y="41"/>
                    </a:lnTo>
                    <a:lnTo>
                      <a:pt x="157" y="41"/>
                    </a:lnTo>
                    <a:lnTo>
                      <a:pt x="157" y="42"/>
                    </a:lnTo>
                    <a:lnTo>
                      <a:pt x="157" y="4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3" name="Freeform 245"/>
              <p:cNvSpPr>
                <a:spLocks/>
              </p:cNvSpPr>
              <p:nvPr/>
            </p:nvSpPr>
            <p:spPr bwMode="auto">
              <a:xfrm>
                <a:off x="4886" y="3200"/>
                <a:ext cx="89" cy="14"/>
              </a:xfrm>
              <a:custGeom>
                <a:avLst/>
                <a:gdLst>
                  <a:gd name="T0" fmla="*/ 88 w 89"/>
                  <a:gd name="T1" fmla="*/ 11 h 14"/>
                  <a:gd name="T2" fmla="*/ 85 w 89"/>
                  <a:gd name="T3" fmla="*/ 10 h 14"/>
                  <a:gd name="T4" fmla="*/ 81 w 89"/>
                  <a:gd name="T5" fmla="*/ 10 h 14"/>
                  <a:gd name="T6" fmla="*/ 77 w 89"/>
                  <a:gd name="T7" fmla="*/ 10 h 14"/>
                  <a:gd name="T8" fmla="*/ 72 w 89"/>
                  <a:gd name="T9" fmla="*/ 8 h 14"/>
                  <a:gd name="T10" fmla="*/ 67 w 89"/>
                  <a:gd name="T11" fmla="*/ 7 h 14"/>
                  <a:gd name="T12" fmla="*/ 60 w 89"/>
                  <a:gd name="T13" fmla="*/ 6 h 14"/>
                  <a:gd name="T14" fmla="*/ 53 w 89"/>
                  <a:gd name="T15" fmla="*/ 5 h 14"/>
                  <a:gd name="T16" fmla="*/ 47 w 89"/>
                  <a:gd name="T17" fmla="*/ 3 h 14"/>
                  <a:gd name="T18" fmla="*/ 41 w 89"/>
                  <a:gd name="T19" fmla="*/ 3 h 14"/>
                  <a:gd name="T20" fmla="*/ 33 w 89"/>
                  <a:gd name="T21" fmla="*/ 2 h 14"/>
                  <a:gd name="T22" fmla="*/ 24 w 89"/>
                  <a:gd name="T23" fmla="*/ 0 h 14"/>
                  <a:gd name="T24" fmla="*/ 18 w 89"/>
                  <a:gd name="T25" fmla="*/ 0 h 14"/>
                  <a:gd name="T26" fmla="*/ 12 w 89"/>
                  <a:gd name="T27" fmla="*/ 0 h 14"/>
                  <a:gd name="T28" fmla="*/ 5 w 89"/>
                  <a:gd name="T29" fmla="*/ 0 h 14"/>
                  <a:gd name="T30" fmla="*/ 0 w 89"/>
                  <a:gd name="T31" fmla="*/ 0 h 14"/>
                  <a:gd name="T32" fmla="*/ 0 w 89"/>
                  <a:gd name="T33" fmla="*/ 2 h 14"/>
                  <a:gd name="T34" fmla="*/ 5 w 89"/>
                  <a:gd name="T35" fmla="*/ 2 h 14"/>
                  <a:gd name="T36" fmla="*/ 12 w 89"/>
                  <a:gd name="T37" fmla="*/ 2 h 14"/>
                  <a:gd name="T38" fmla="*/ 18 w 89"/>
                  <a:gd name="T39" fmla="*/ 2 h 14"/>
                  <a:gd name="T40" fmla="*/ 24 w 89"/>
                  <a:gd name="T41" fmla="*/ 3 h 14"/>
                  <a:gd name="T42" fmla="*/ 30 w 89"/>
                  <a:gd name="T43" fmla="*/ 4 h 14"/>
                  <a:gd name="T44" fmla="*/ 38 w 89"/>
                  <a:gd name="T45" fmla="*/ 4 h 14"/>
                  <a:gd name="T46" fmla="*/ 46 w 89"/>
                  <a:gd name="T47" fmla="*/ 6 h 14"/>
                  <a:gd name="T48" fmla="*/ 53 w 89"/>
                  <a:gd name="T49" fmla="*/ 7 h 14"/>
                  <a:gd name="T50" fmla="*/ 59 w 89"/>
                  <a:gd name="T51" fmla="*/ 8 h 14"/>
                  <a:gd name="T52" fmla="*/ 66 w 89"/>
                  <a:gd name="T53" fmla="*/ 10 h 14"/>
                  <a:gd name="T54" fmla="*/ 72 w 89"/>
                  <a:gd name="T55" fmla="*/ 10 h 14"/>
                  <a:gd name="T56" fmla="*/ 76 w 89"/>
                  <a:gd name="T57" fmla="*/ 11 h 14"/>
                  <a:gd name="T58" fmla="*/ 80 w 89"/>
                  <a:gd name="T59" fmla="*/ 12 h 14"/>
                  <a:gd name="T60" fmla="*/ 84 w 89"/>
                  <a:gd name="T61" fmla="*/ 13 h 14"/>
                  <a:gd name="T62" fmla="*/ 87 w 89"/>
                  <a:gd name="T63" fmla="*/ 13 h 14"/>
                  <a:gd name="T64" fmla="*/ 88 w 89"/>
                  <a:gd name="T6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14">
                    <a:moveTo>
                      <a:pt x="88" y="11"/>
                    </a:moveTo>
                    <a:lnTo>
                      <a:pt x="85" y="10"/>
                    </a:lnTo>
                    <a:lnTo>
                      <a:pt x="81" y="10"/>
                    </a:lnTo>
                    <a:lnTo>
                      <a:pt x="77" y="10"/>
                    </a:lnTo>
                    <a:lnTo>
                      <a:pt x="72" y="8"/>
                    </a:lnTo>
                    <a:lnTo>
                      <a:pt x="67" y="7"/>
                    </a:lnTo>
                    <a:lnTo>
                      <a:pt x="60" y="6"/>
                    </a:lnTo>
                    <a:lnTo>
                      <a:pt x="53" y="5"/>
                    </a:lnTo>
                    <a:lnTo>
                      <a:pt x="47" y="3"/>
                    </a:lnTo>
                    <a:lnTo>
                      <a:pt x="41" y="3"/>
                    </a:lnTo>
                    <a:lnTo>
                      <a:pt x="33" y="2"/>
                    </a:lnTo>
                    <a:lnTo>
                      <a:pt x="24" y="0"/>
                    </a:lnTo>
                    <a:lnTo>
                      <a:pt x="18" y="0"/>
                    </a:lnTo>
                    <a:lnTo>
                      <a:pt x="12" y="0"/>
                    </a:lnTo>
                    <a:lnTo>
                      <a:pt x="5" y="0"/>
                    </a:lnTo>
                    <a:lnTo>
                      <a:pt x="0" y="0"/>
                    </a:lnTo>
                    <a:lnTo>
                      <a:pt x="0" y="2"/>
                    </a:lnTo>
                    <a:lnTo>
                      <a:pt x="5" y="2"/>
                    </a:lnTo>
                    <a:lnTo>
                      <a:pt x="12" y="2"/>
                    </a:lnTo>
                    <a:lnTo>
                      <a:pt x="18" y="2"/>
                    </a:lnTo>
                    <a:lnTo>
                      <a:pt x="24" y="3"/>
                    </a:lnTo>
                    <a:lnTo>
                      <a:pt x="30" y="4"/>
                    </a:lnTo>
                    <a:lnTo>
                      <a:pt x="38" y="4"/>
                    </a:lnTo>
                    <a:lnTo>
                      <a:pt x="46" y="6"/>
                    </a:lnTo>
                    <a:lnTo>
                      <a:pt x="53" y="7"/>
                    </a:lnTo>
                    <a:lnTo>
                      <a:pt x="59" y="8"/>
                    </a:lnTo>
                    <a:lnTo>
                      <a:pt x="66" y="10"/>
                    </a:lnTo>
                    <a:lnTo>
                      <a:pt x="72" y="10"/>
                    </a:lnTo>
                    <a:lnTo>
                      <a:pt x="76" y="11"/>
                    </a:lnTo>
                    <a:lnTo>
                      <a:pt x="80" y="12"/>
                    </a:lnTo>
                    <a:lnTo>
                      <a:pt x="84" y="13"/>
                    </a:lnTo>
                    <a:lnTo>
                      <a:pt x="87" y="13"/>
                    </a:lnTo>
                    <a:lnTo>
                      <a:pt x="88" y="1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4" name="Freeform 246"/>
              <p:cNvSpPr>
                <a:spLocks/>
              </p:cNvSpPr>
              <p:nvPr/>
            </p:nvSpPr>
            <p:spPr bwMode="auto">
              <a:xfrm>
                <a:off x="4983" y="3184"/>
                <a:ext cx="389" cy="53"/>
              </a:xfrm>
              <a:custGeom>
                <a:avLst/>
                <a:gdLst>
                  <a:gd name="T0" fmla="*/ 382 w 389"/>
                  <a:gd name="T1" fmla="*/ 0 h 53"/>
                  <a:gd name="T2" fmla="*/ 380 w 389"/>
                  <a:gd name="T3" fmla="*/ 1 h 53"/>
                  <a:gd name="T4" fmla="*/ 374 w 389"/>
                  <a:gd name="T5" fmla="*/ 5 h 53"/>
                  <a:gd name="T6" fmla="*/ 365 w 389"/>
                  <a:gd name="T7" fmla="*/ 10 h 53"/>
                  <a:gd name="T8" fmla="*/ 354 w 389"/>
                  <a:gd name="T9" fmla="*/ 15 h 53"/>
                  <a:gd name="T10" fmla="*/ 340 w 389"/>
                  <a:gd name="T11" fmla="*/ 21 h 53"/>
                  <a:gd name="T12" fmla="*/ 322 w 389"/>
                  <a:gd name="T13" fmla="*/ 27 h 53"/>
                  <a:gd name="T14" fmla="*/ 302 w 389"/>
                  <a:gd name="T15" fmla="*/ 32 h 53"/>
                  <a:gd name="T16" fmla="*/ 278 w 389"/>
                  <a:gd name="T17" fmla="*/ 38 h 53"/>
                  <a:gd name="T18" fmla="*/ 251 w 389"/>
                  <a:gd name="T19" fmla="*/ 43 h 53"/>
                  <a:gd name="T20" fmla="*/ 222 w 389"/>
                  <a:gd name="T21" fmla="*/ 46 h 53"/>
                  <a:gd name="T22" fmla="*/ 189 w 389"/>
                  <a:gd name="T23" fmla="*/ 48 h 53"/>
                  <a:gd name="T24" fmla="*/ 152 w 389"/>
                  <a:gd name="T25" fmla="*/ 48 h 53"/>
                  <a:gd name="T26" fmla="*/ 113 w 389"/>
                  <a:gd name="T27" fmla="*/ 46 h 53"/>
                  <a:gd name="T28" fmla="*/ 71 w 389"/>
                  <a:gd name="T29" fmla="*/ 42 h 53"/>
                  <a:gd name="T30" fmla="*/ 25 w 389"/>
                  <a:gd name="T31" fmla="*/ 35 h 53"/>
                  <a:gd name="T32" fmla="*/ 0 w 389"/>
                  <a:gd name="T33" fmla="*/ 32 h 53"/>
                  <a:gd name="T34" fmla="*/ 48 w 389"/>
                  <a:gd name="T35" fmla="*/ 42 h 53"/>
                  <a:gd name="T36" fmla="*/ 92 w 389"/>
                  <a:gd name="T37" fmla="*/ 47 h 53"/>
                  <a:gd name="T38" fmla="*/ 133 w 389"/>
                  <a:gd name="T39" fmla="*/ 51 h 53"/>
                  <a:gd name="T40" fmla="*/ 171 w 389"/>
                  <a:gd name="T41" fmla="*/ 52 h 53"/>
                  <a:gd name="T42" fmla="*/ 206 w 389"/>
                  <a:gd name="T43" fmla="*/ 51 h 53"/>
                  <a:gd name="T44" fmla="*/ 237 w 389"/>
                  <a:gd name="T45" fmla="*/ 48 h 53"/>
                  <a:gd name="T46" fmla="*/ 267 w 389"/>
                  <a:gd name="T47" fmla="*/ 43 h 53"/>
                  <a:gd name="T48" fmla="*/ 292 w 389"/>
                  <a:gd name="T49" fmla="*/ 38 h 53"/>
                  <a:gd name="T50" fmla="*/ 315 w 389"/>
                  <a:gd name="T51" fmla="*/ 32 h 53"/>
                  <a:gd name="T52" fmla="*/ 333 w 389"/>
                  <a:gd name="T53" fmla="*/ 27 h 53"/>
                  <a:gd name="T54" fmla="*/ 348 w 389"/>
                  <a:gd name="T55" fmla="*/ 21 h 53"/>
                  <a:gd name="T56" fmla="*/ 364 w 389"/>
                  <a:gd name="T57" fmla="*/ 15 h 53"/>
                  <a:gd name="T58" fmla="*/ 372 w 389"/>
                  <a:gd name="T59" fmla="*/ 10 h 53"/>
                  <a:gd name="T60" fmla="*/ 381 w 389"/>
                  <a:gd name="T61" fmla="*/ 6 h 53"/>
                  <a:gd name="T62" fmla="*/ 385 w 389"/>
                  <a:gd name="T63" fmla="*/ 2 h 53"/>
                  <a:gd name="T64" fmla="*/ 388 w 389"/>
                  <a:gd name="T65" fmla="*/ 1 h 53"/>
                  <a:gd name="T66" fmla="*/ 388 w 389"/>
                  <a:gd name="T6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9" h="53">
                    <a:moveTo>
                      <a:pt x="382" y="1"/>
                    </a:moveTo>
                    <a:lnTo>
                      <a:pt x="382" y="0"/>
                    </a:lnTo>
                    <a:lnTo>
                      <a:pt x="381" y="1"/>
                    </a:lnTo>
                    <a:lnTo>
                      <a:pt x="380" y="1"/>
                    </a:lnTo>
                    <a:lnTo>
                      <a:pt x="378" y="2"/>
                    </a:lnTo>
                    <a:lnTo>
                      <a:pt x="374" y="5"/>
                    </a:lnTo>
                    <a:lnTo>
                      <a:pt x="371" y="7"/>
                    </a:lnTo>
                    <a:lnTo>
                      <a:pt x="365" y="10"/>
                    </a:lnTo>
                    <a:lnTo>
                      <a:pt x="360" y="12"/>
                    </a:lnTo>
                    <a:lnTo>
                      <a:pt x="354" y="15"/>
                    </a:lnTo>
                    <a:lnTo>
                      <a:pt x="347" y="17"/>
                    </a:lnTo>
                    <a:lnTo>
                      <a:pt x="340" y="21"/>
                    </a:lnTo>
                    <a:lnTo>
                      <a:pt x="332" y="24"/>
                    </a:lnTo>
                    <a:lnTo>
                      <a:pt x="322" y="27"/>
                    </a:lnTo>
                    <a:lnTo>
                      <a:pt x="312" y="30"/>
                    </a:lnTo>
                    <a:lnTo>
                      <a:pt x="302" y="32"/>
                    </a:lnTo>
                    <a:lnTo>
                      <a:pt x="291" y="36"/>
                    </a:lnTo>
                    <a:lnTo>
                      <a:pt x="278" y="38"/>
                    </a:lnTo>
                    <a:lnTo>
                      <a:pt x="265" y="40"/>
                    </a:lnTo>
                    <a:lnTo>
                      <a:pt x="251" y="43"/>
                    </a:lnTo>
                    <a:lnTo>
                      <a:pt x="237" y="45"/>
                    </a:lnTo>
                    <a:lnTo>
                      <a:pt x="222" y="46"/>
                    </a:lnTo>
                    <a:lnTo>
                      <a:pt x="205" y="47"/>
                    </a:lnTo>
                    <a:lnTo>
                      <a:pt x="189" y="48"/>
                    </a:lnTo>
                    <a:lnTo>
                      <a:pt x="171" y="48"/>
                    </a:lnTo>
                    <a:lnTo>
                      <a:pt x="152" y="48"/>
                    </a:lnTo>
                    <a:lnTo>
                      <a:pt x="133" y="47"/>
                    </a:lnTo>
                    <a:lnTo>
                      <a:pt x="113" y="46"/>
                    </a:lnTo>
                    <a:lnTo>
                      <a:pt x="92" y="45"/>
                    </a:lnTo>
                    <a:lnTo>
                      <a:pt x="71" y="42"/>
                    </a:lnTo>
                    <a:lnTo>
                      <a:pt x="49" y="38"/>
                    </a:lnTo>
                    <a:lnTo>
                      <a:pt x="25" y="35"/>
                    </a:lnTo>
                    <a:lnTo>
                      <a:pt x="1" y="30"/>
                    </a:lnTo>
                    <a:lnTo>
                      <a:pt x="0" y="32"/>
                    </a:lnTo>
                    <a:lnTo>
                      <a:pt x="24" y="37"/>
                    </a:lnTo>
                    <a:lnTo>
                      <a:pt x="48" y="42"/>
                    </a:lnTo>
                    <a:lnTo>
                      <a:pt x="69" y="45"/>
                    </a:lnTo>
                    <a:lnTo>
                      <a:pt x="92" y="47"/>
                    </a:lnTo>
                    <a:lnTo>
                      <a:pt x="113" y="50"/>
                    </a:lnTo>
                    <a:lnTo>
                      <a:pt x="133" y="51"/>
                    </a:lnTo>
                    <a:lnTo>
                      <a:pt x="152" y="52"/>
                    </a:lnTo>
                    <a:lnTo>
                      <a:pt x="171" y="52"/>
                    </a:lnTo>
                    <a:lnTo>
                      <a:pt x="189" y="51"/>
                    </a:lnTo>
                    <a:lnTo>
                      <a:pt x="206" y="51"/>
                    </a:lnTo>
                    <a:lnTo>
                      <a:pt x="222" y="50"/>
                    </a:lnTo>
                    <a:lnTo>
                      <a:pt x="237" y="48"/>
                    </a:lnTo>
                    <a:lnTo>
                      <a:pt x="251" y="46"/>
                    </a:lnTo>
                    <a:lnTo>
                      <a:pt x="267" y="43"/>
                    </a:lnTo>
                    <a:lnTo>
                      <a:pt x="278" y="42"/>
                    </a:lnTo>
                    <a:lnTo>
                      <a:pt x="292" y="38"/>
                    </a:lnTo>
                    <a:lnTo>
                      <a:pt x="303" y="36"/>
                    </a:lnTo>
                    <a:lnTo>
                      <a:pt x="315" y="32"/>
                    </a:lnTo>
                    <a:lnTo>
                      <a:pt x="323" y="30"/>
                    </a:lnTo>
                    <a:lnTo>
                      <a:pt x="333" y="27"/>
                    </a:lnTo>
                    <a:lnTo>
                      <a:pt x="341" y="24"/>
                    </a:lnTo>
                    <a:lnTo>
                      <a:pt x="348" y="21"/>
                    </a:lnTo>
                    <a:lnTo>
                      <a:pt x="357" y="17"/>
                    </a:lnTo>
                    <a:lnTo>
                      <a:pt x="364" y="15"/>
                    </a:lnTo>
                    <a:lnTo>
                      <a:pt x="368" y="12"/>
                    </a:lnTo>
                    <a:lnTo>
                      <a:pt x="372" y="10"/>
                    </a:lnTo>
                    <a:lnTo>
                      <a:pt x="378" y="7"/>
                    </a:lnTo>
                    <a:lnTo>
                      <a:pt x="381" y="6"/>
                    </a:lnTo>
                    <a:lnTo>
                      <a:pt x="382" y="4"/>
                    </a:lnTo>
                    <a:lnTo>
                      <a:pt x="385" y="2"/>
                    </a:lnTo>
                    <a:lnTo>
                      <a:pt x="387" y="1"/>
                    </a:lnTo>
                    <a:lnTo>
                      <a:pt x="388" y="1"/>
                    </a:lnTo>
                    <a:lnTo>
                      <a:pt x="387" y="1"/>
                    </a:lnTo>
                    <a:lnTo>
                      <a:pt x="388" y="1"/>
                    </a:lnTo>
                    <a:lnTo>
                      <a:pt x="382" y="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5" name="Freeform 247"/>
              <p:cNvSpPr>
                <a:spLocks/>
              </p:cNvSpPr>
              <p:nvPr/>
            </p:nvSpPr>
            <p:spPr bwMode="auto">
              <a:xfrm>
                <a:off x="5286" y="3124"/>
                <a:ext cx="86" cy="54"/>
              </a:xfrm>
              <a:custGeom>
                <a:avLst/>
                <a:gdLst>
                  <a:gd name="T0" fmla="*/ 0 w 86"/>
                  <a:gd name="T1" fmla="*/ 3 h 54"/>
                  <a:gd name="T2" fmla="*/ 4 w 86"/>
                  <a:gd name="T3" fmla="*/ 5 h 54"/>
                  <a:gd name="T4" fmla="*/ 9 w 86"/>
                  <a:gd name="T5" fmla="*/ 6 h 54"/>
                  <a:gd name="T6" fmla="*/ 13 w 86"/>
                  <a:gd name="T7" fmla="*/ 10 h 54"/>
                  <a:gd name="T8" fmla="*/ 21 w 86"/>
                  <a:gd name="T9" fmla="*/ 13 h 54"/>
                  <a:gd name="T10" fmla="*/ 26 w 86"/>
                  <a:gd name="T11" fmla="*/ 16 h 54"/>
                  <a:gd name="T12" fmla="*/ 34 w 86"/>
                  <a:gd name="T13" fmla="*/ 20 h 54"/>
                  <a:gd name="T14" fmla="*/ 41 w 86"/>
                  <a:gd name="T15" fmla="*/ 23 h 54"/>
                  <a:gd name="T16" fmla="*/ 47 w 86"/>
                  <a:gd name="T17" fmla="*/ 28 h 54"/>
                  <a:gd name="T18" fmla="*/ 54 w 86"/>
                  <a:gd name="T19" fmla="*/ 30 h 54"/>
                  <a:gd name="T20" fmla="*/ 60 w 86"/>
                  <a:gd name="T21" fmla="*/ 34 h 54"/>
                  <a:gd name="T22" fmla="*/ 65 w 86"/>
                  <a:gd name="T23" fmla="*/ 38 h 54"/>
                  <a:gd name="T24" fmla="*/ 71 w 86"/>
                  <a:gd name="T25" fmla="*/ 42 h 54"/>
                  <a:gd name="T26" fmla="*/ 75 w 86"/>
                  <a:gd name="T27" fmla="*/ 44 h 54"/>
                  <a:gd name="T28" fmla="*/ 77 w 86"/>
                  <a:gd name="T29" fmla="*/ 47 h 54"/>
                  <a:gd name="T30" fmla="*/ 78 w 86"/>
                  <a:gd name="T31" fmla="*/ 50 h 54"/>
                  <a:gd name="T32" fmla="*/ 80 w 86"/>
                  <a:gd name="T33" fmla="*/ 53 h 54"/>
                  <a:gd name="T34" fmla="*/ 85 w 86"/>
                  <a:gd name="T35" fmla="*/ 53 h 54"/>
                  <a:gd name="T36" fmla="*/ 84 w 86"/>
                  <a:gd name="T37" fmla="*/ 49 h 54"/>
                  <a:gd name="T38" fmla="*/ 81 w 86"/>
                  <a:gd name="T39" fmla="*/ 47 h 54"/>
                  <a:gd name="T40" fmla="*/ 77 w 86"/>
                  <a:gd name="T41" fmla="*/ 43 h 54"/>
                  <a:gd name="T42" fmla="*/ 73 w 86"/>
                  <a:gd name="T43" fmla="*/ 39 h 54"/>
                  <a:gd name="T44" fmla="*/ 68 w 86"/>
                  <a:gd name="T45" fmla="*/ 35 h 54"/>
                  <a:gd name="T46" fmla="*/ 63 w 86"/>
                  <a:gd name="T47" fmla="*/ 32 h 54"/>
                  <a:gd name="T48" fmla="*/ 56 w 86"/>
                  <a:gd name="T49" fmla="*/ 28 h 54"/>
                  <a:gd name="T50" fmla="*/ 48 w 86"/>
                  <a:gd name="T51" fmla="*/ 24 h 54"/>
                  <a:gd name="T52" fmla="*/ 43 w 86"/>
                  <a:gd name="T53" fmla="*/ 20 h 54"/>
                  <a:gd name="T54" fmla="*/ 35 w 86"/>
                  <a:gd name="T55" fmla="*/ 16 h 54"/>
                  <a:gd name="T56" fmla="*/ 29 w 86"/>
                  <a:gd name="T57" fmla="*/ 14 h 54"/>
                  <a:gd name="T58" fmla="*/ 24 w 86"/>
                  <a:gd name="T59" fmla="*/ 11 h 54"/>
                  <a:gd name="T60" fmla="*/ 17 w 86"/>
                  <a:gd name="T61" fmla="*/ 6 h 54"/>
                  <a:gd name="T62" fmla="*/ 12 w 86"/>
                  <a:gd name="T63" fmla="*/ 5 h 54"/>
                  <a:gd name="T64" fmla="*/ 7 w 86"/>
                  <a:gd name="T65" fmla="*/ 1 h 54"/>
                  <a:gd name="T66" fmla="*/ 3 w 86"/>
                  <a:gd name="T67" fmla="*/ 0 h 54"/>
                  <a:gd name="T68" fmla="*/ 0 w 86"/>
                  <a:gd name="T69"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54">
                    <a:moveTo>
                      <a:pt x="0" y="3"/>
                    </a:moveTo>
                    <a:lnTo>
                      <a:pt x="4" y="5"/>
                    </a:lnTo>
                    <a:lnTo>
                      <a:pt x="9" y="6"/>
                    </a:lnTo>
                    <a:lnTo>
                      <a:pt x="13" y="10"/>
                    </a:lnTo>
                    <a:lnTo>
                      <a:pt x="21" y="13"/>
                    </a:lnTo>
                    <a:lnTo>
                      <a:pt x="26" y="16"/>
                    </a:lnTo>
                    <a:lnTo>
                      <a:pt x="34" y="20"/>
                    </a:lnTo>
                    <a:lnTo>
                      <a:pt x="41" y="23"/>
                    </a:lnTo>
                    <a:lnTo>
                      <a:pt x="47" y="28"/>
                    </a:lnTo>
                    <a:lnTo>
                      <a:pt x="54" y="30"/>
                    </a:lnTo>
                    <a:lnTo>
                      <a:pt x="60" y="34"/>
                    </a:lnTo>
                    <a:lnTo>
                      <a:pt x="65" y="38"/>
                    </a:lnTo>
                    <a:lnTo>
                      <a:pt x="71" y="42"/>
                    </a:lnTo>
                    <a:lnTo>
                      <a:pt x="75" y="44"/>
                    </a:lnTo>
                    <a:lnTo>
                      <a:pt x="77" y="47"/>
                    </a:lnTo>
                    <a:lnTo>
                      <a:pt x="78" y="50"/>
                    </a:lnTo>
                    <a:lnTo>
                      <a:pt x="80" y="53"/>
                    </a:lnTo>
                    <a:lnTo>
                      <a:pt x="85" y="53"/>
                    </a:lnTo>
                    <a:lnTo>
                      <a:pt x="84" y="49"/>
                    </a:lnTo>
                    <a:lnTo>
                      <a:pt x="81" y="47"/>
                    </a:lnTo>
                    <a:lnTo>
                      <a:pt x="77" y="43"/>
                    </a:lnTo>
                    <a:lnTo>
                      <a:pt x="73" y="39"/>
                    </a:lnTo>
                    <a:lnTo>
                      <a:pt x="68" y="35"/>
                    </a:lnTo>
                    <a:lnTo>
                      <a:pt x="63" y="32"/>
                    </a:lnTo>
                    <a:lnTo>
                      <a:pt x="56" y="28"/>
                    </a:lnTo>
                    <a:lnTo>
                      <a:pt x="48" y="24"/>
                    </a:lnTo>
                    <a:lnTo>
                      <a:pt x="43" y="20"/>
                    </a:lnTo>
                    <a:lnTo>
                      <a:pt x="35" y="16"/>
                    </a:lnTo>
                    <a:lnTo>
                      <a:pt x="29" y="14"/>
                    </a:lnTo>
                    <a:lnTo>
                      <a:pt x="24" y="11"/>
                    </a:lnTo>
                    <a:lnTo>
                      <a:pt x="17" y="6"/>
                    </a:lnTo>
                    <a:lnTo>
                      <a:pt x="12" y="5"/>
                    </a:lnTo>
                    <a:lnTo>
                      <a:pt x="7" y="1"/>
                    </a:lnTo>
                    <a:lnTo>
                      <a:pt x="3" y="0"/>
                    </a:lnTo>
                    <a:lnTo>
                      <a:pt x="0" y="3"/>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6" name="Freeform 248"/>
              <p:cNvSpPr>
                <a:spLocks/>
              </p:cNvSpPr>
              <p:nvPr/>
            </p:nvSpPr>
            <p:spPr bwMode="auto">
              <a:xfrm>
                <a:off x="5280" y="3104"/>
                <a:ext cx="21" cy="16"/>
              </a:xfrm>
              <a:custGeom>
                <a:avLst/>
                <a:gdLst>
                  <a:gd name="T0" fmla="*/ 19 w 21"/>
                  <a:gd name="T1" fmla="*/ 0 h 16"/>
                  <a:gd name="T2" fmla="*/ 19 w 21"/>
                  <a:gd name="T3" fmla="*/ 0 h 16"/>
                  <a:gd name="T4" fmla="*/ 18 w 21"/>
                  <a:gd name="T5" fmla="*/ 0 h 16"/>
                  <a:gd name="T6" fmla="*/ 17 w 21"/>
                  <a:gd name="T7" fmla="*/ 1 h 16"/>
                  <a:gd name="T8" fmla="*/ 14 w 21"/>
                  <a:gd name="T9" fmla="*/ 1 h 16"/>
                  <a:gd name="T10" fmla="*/ 13 w 21"/>
                  <a:gd name="T11" fmla="*/ 1 h 16"/>
                  <a:gd name="T12" fmla="*/ 11 w 21"/>
                  <a:gd name="T13" fmla="*/ 2 h 16"/>
                  <a:gd name="T14" fmla="*/ 9 w 21"/>
                  <a:gd name="T15" fmla="*/ 2 h 16"/>
                  <a:gd name="T16" fmla="*/ 6 w 21"/>
                  <a:gd name="T17" fmla="*/ 3 h 16"/>
                  <a:gd name="T18" fmla="*/ 5 w 21"/>
                  <a:gd name="T19" fmla="*/ 4 h 16"/>
                  <a:gd name="T20" fmla="*/ 3 w 21"/>
                  <a:gd name="T21" fmla="*/ 6 h 16"/>
                  <a:gd name="T22" fmla="*/ 1 w 21"/>
                  <a:gd name="T23" fmla="*/ 7 h 16"/>
                  <a:gd name="T24" fmla="*/ 1 w 21"/>
                  <a:gd name="T25" fmla="*/ 8 h 16"/>
                  <a:gd name="T26" fmla="*/ 0 w 21"/>
                  <a:gd name="T27" fmla="*/ 9 h 16"/>
                  <a:gd name="T28" fmla="*/ 1 w 21"/>
                  <a:gd name="T29" fmla="*/ 11 h 16"/>
                  <a:gd name="T30" fmla="*/ 2 w 21"/>
                  <a:gd name="T31" fmla="*/ 13 h 16"/>
                  <a:gd name="T32" fmla="*/ 4 w 21"/>
                  <a:gd name="T33" fmla="*/ 15 h 16"/>
                  <a:gd name="T34" fmla="*/ 6 w 21"/>
                  <a:gd name="T35" fmla="*/ 13 h 16"/>
                  <a:gd name="T36" fmla="*/ 5 w 21"/>
                  <a:gd name="T37" fmla="*/ 11 h 16"/>
                  <a:gd name="T38" fmla="*/ 3 w 21"/>
                  <a:gd name="T39" fmla="*/ 11 h 16"/>
                  <a:gd name="T40" fmla="*/ 3 w 21"/>
                  <a:gd name="T41" fmla="*/ 9 h 16"/>
                  <a:gd name="T42" fmla="*/ 3 w 21"/>
                  <a:gd name="T43" fmla="*/ 8 h 16"/>
                  <a:gd name="T44" fmla="*/ 5 w 21"/>
                  <a:gd name="T45" fmla="*/ 7 h 16"/>
                  <a:gd name="T46" fmla="*/ 6 w 21"/>
                  <a:gd name="T47" fmla="*/ 6 h 16"/>
                  <a:gd name="T48" fmla="*/ 8 w 21"/>
                  <a:gd name="T49" fmla="*/ 6 h 16"/>
                  <a:gd name="T50" fmla="*/ 10 w 21"/>
                  <a:gd name="T51" fmla="*/ 5 h 16"/>
                  <a:gd name="T52" fmla="*/ 12 w 21"/>
                  <a:gd name="T53" fmla="*/ 4 h 16"/>
                  <a:gd name="T54" fmla="*/ 14 w 21"/>
                  <a:gd name="T55" fmla="*/ 4 h 16"/>
                  <a:gd name="T56" fmla="*/ 15 w 21"/>
                  <a:gd name="T57" fmla="*/ 3 h 16"/>
                  <a:gd name="T58" fmla="*/ 18 w 21"/>
                  <a:gd name="T59" fmla="*/ 3 h 16"/>
                  <a:gd name="T60" fmla="*/ 19 w 21"/>
                  <a:gd name="T61" fmla="*/ 2 h 16"/>
                  <a:gd name="T62" fmla="*/ 20 w 21"/>
                  <a:gd name="T63" fmla="*/ 2 h 16"/>
                  <a:gd name="T64" fmla="*/ 19 w 21"/>
                  <a:gd name="T6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16">
                    <a:moveTo>
                      <a:pt x="19" y="0"/>
                    </a:moveTo>
                    <a:lnTo>
                      <a:pt x="19" y="0"/>
                    </a:lnTo>
                    <a:lnTo>
                      <a:pt x="18" y="0"/>
                    </a:lnTo>
                    <a:lnTo>
                      <a:pt x="17" y="1"/>
                    </a:lnTo>
                    <a:lnTo>
                      <a:pt x="14" y="1"/>
                    </a:lnTo>
                    <a:lnTo>
                      <a:pt x="13" y="1"/>
                    </a:lnTo>
                    <a:lnTo>
                      <a:pt x="11" y="2"/>
                    </a:lnTo>
                    <a:lnTo>
                      <a:pt x="9" y="2"/>
                    </a:lnTo>
                    <a:lnTo>
                      <a:pt x="6" y="3"/>
                    </a:lnTo>
                    <a:lnTo>
                      <a:pt x="5" y="4"/>
                    </a:lnTo>
                    <a:lnTo>
                      <a:pt x="3" y="6"/>
                    </a:lnTo>
                    <a:lnTo>
                      <a:pt x="1" y="7"/>
                    </a:lnTo>
                    <a:lnTo>
                      <a:pt x="1" y="8"/>
                    </a:lnTo>
                    <a:lnTo>
                      <a:pt x="0" y="9"/>
                    </a:lnTo>
                    <a:lnTo>
                      <a:pt x="1" y="11"/>
                    </a:lnTo>
                    <a:lnTo>
                      <a:pt x="2" y="13"/>
                    </a:lnTo>
                    <a:lnTo>
                      <a:pt x="4" y="15"/>
                    </a:lnTo>
                    <a:lnTo>
                      <a:pt x="6" y="13"/>
                    </a:lnTo>
                    <a:lnTo>
                      <a:pt x="5" y="11"/>
                    </a:lnTo>
                    <a:lnTo>
                      <a:pt x="3" y="11"/>
                    </a:lnTo>
                    <a:lnTo>
                      <a:pt x="3" y="9"/>
                    </a:lnTo>
                    <a:lnTo>
                      <a:pt x="3" y="8"/>
                    </a:lnTo>
                    <a:lnTo>
                      <a:pt x="5" y="7"/>
                    </a:lnTo>
                    <a:lnTo>
                      <a:pt x="6" y="6"/>
                    </a:lnTo>
                    <a:lnTo>
                      <a:pt x="8" y="6"/>
                    </a:lnTo>
                    <a:lnTo>
                      <a:pt x="10" y="5"/>
                    </a:lnTo>
                    <a:lnTo>
                      <a:pt x="12" y="4"/>
                    </a:lnTo>
                    <a:lnTo>
                      <a:pt x="14" y="4"/>
                    </a:lnTo>
                    <a:lnTo>
                      <a:pt x="15" y="3"/>
                    </a:lnTo>
                    <a:lnTo>
                      <a:pt x="18" y="3"/>
                    </a:lnTo>
                    <a:lnTo>
                      <a:pt x="19" y="2"/>
                    </a:lnTo>
                    <a:lnTo>
                      <a:pt x="20" y="2"/>
                    </a:lnTo>
                    <a:lnTo>
                      <a:pt x="19"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7" name="Freeform 249"/>
              <p:cNvSpPr>
                <a:spLocks/>
              </p:cNvSpPr>
              <p:nvPr/>
            </p:nvSpPr>
            <p:spPr bwMode="auto">
              <a:xfrm>
                <a:off x="5309" y="3077"/>
                <a:ext cx="165" cy="22"/>
              </a:xfrm>
              <a:custGeom>
                <a:avLst/>
                <a:gdLst>
                  <a:gd name="T0" fmla="*/ 164 w 165"/>
                  <a:gd name="T1" fmla="*/ 1 h 22"/>
                  <a:gd name="T2" fmla="*/ 164 w 165"/>
                  <a:gd name="T3" fmla="*/ 1 h 22"/>
                  <a:gd name="T4" fmla="*/ 161 w 165"/>
                  <a:gd name="T5" fmla="*/ 0 h 22"/>
                  <a:gd name="T6" fmla="*/ 159 w 165"/>
                  <a:gd name="T7" fmla="*/ 0 h 22"/>
                  <a:gd name="T8" fmla="*/ 156 w 165"/>
                  <a:gd name="T9" fmla="*/ 0 h 22"/>
                  <a:gd name="T10" fmla="*/ 150 w 165"/>
                  <a:gd name="T11" fmla="*/ 0 h 22"/>
                  <a:gd name="T12" fmla="*/ 146 w 165"/>
                  <a:gd name="T13" fmla="*/ 0 h 22"/>
                  <a:gd name="T14" fmla="*/ 138 w 165"/>
                  <a:gd name="T15" fmla="*/ 1 h 22"/>
                  <a:gd name="T16" fmla="*/ 130 w 165"/>
                  <a:gd name="T17" fmla="*/ 1 h 22"/>
                  <a:gd name="T18" fmla="*/ 120 w 165"/>
                  <a:gd name="T19" fmla="*/ 2 h 22"/>
                  <a:gd name="T20" fmla="*/ 108 w 165"/>
                  <a:gd name="T21" fmla="*/ 3 h 22"/>
                  <a:gd name="T22" fmla="*/ 96 w 165"/>
                  <a:gd name="T23" fmla="*/ 4 h 22"/>
                  <a:gd name="T24" fmla="*/ 79 w 165"/>
                  <a:gd name="T25" fmla="*/ 7 h 22"/>
                  <a:gd name="T26" fmla="*/ 63 w 165"/>
                  <a:gd name="T27" fmla="*/ 8 h 22"/>
                  <a:gd name="T28" fmla="*/ 45 w 165"/>
                  <a:gd name="T29" fmla="*/ 11 h 22"/>
                  <a:gd name="T30" fmla="*/ 23 w 165"/>
                  <a:gd name="T31" fmla="*/ 15 h 22"/>
                  <a:gd name="T32" fmla="*/ 0 w 165"/>
                  <a:gd name="T33" fmla="*/ 19 h 22"/>
                  <a:gd name="T34" fmla="*/ 14 w 165"/>
                  <a:gd name="T35" fmla="*/ 20 h 22"/>
                  <a:gd name="T36" fmla="*/ 36 w 165"/>
                  <a:gd name="T37" fmla="*/ 16 h 22"/>
                  <a:gd name="T38" fmla="*/ 55 w 165"/>
                  <a:gd name="T39" fmla="*/ 13 h 22"/>
                  <a:gd name="T40" fmla="*/ 72 w 165"/>
                  <a:gd name="T41" fmla="*/ 10 h 22"/>
                  <a:gd name="T42" fmla="*/ 89 w 165"/>
                  <a:gd name="T43" fmla="*/ 8 h 22"/>
                  <a:gd name="T44" fmla="*/ 103 w 165"/>
                  <a:gd name="T45" fmla="*/ 7 h 22"/>
                  <a:gd name="T46" fmla="*/ 115 w 165"/>
                  <a:gd name="T47" fmla="*/ 5 h 22"/>
                  <a:gd name="T48" fmla="*/ 126 w 165"/>
                  <a:gd name="T49" fmla="*/ 4 h 22"/>
                  <a:gd name="T50" fmla="*/ 134 w 165"/>
                  <a:gd name="T51" fmla="*/ 3 h 22"/>
                  <a:gd name="T52" fmla="*/ 142 w 165"/>
                  <a:gd name="T53" fmla="*/ 3 h 22"/>
                  <a:gd name="T54" fmla="*/ 149 w 165"/>
                  <a:gd name="T55" fmla="*/ 3 h 22"/>
                  <a:gd name="T56" fmla="*/ 153 w 165"/>
                  <a:gd name="T57" fmla="*/ 3 h 22"/>
                  <a:gd name="T58" fmla="*/ 157 w 165"/>
                  <a:gd name="T59" fmla="*/ 3 h 22"/>
                  <a:gd name="T60" fmla="*/ 160 w 165"/>
                  <a:gd name="T61" fmla="*/ 3 h 22"/>
                  <a:gd name="T62" fmla="*/ 163 w 165"/>
                  <a:gd name="T63" fmla="*/ 3 h 22"/>
                  <a:gd name="T64" fmla="*/ 164 w 165"/>
                  <a:gd name="T65"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22">
                    <a:moveTo>
                      <a:pt x="164" y="1"/>
                    </a:moveTo>
                    <a:lnTo>
                      <a:pt x="164" y="1"/>
                    </a:lnTo>
                    <a:lnTo>
                      <a:pt x="163" y="1"/>
                    </a:lnTo>
                    <a:lnTo>
                      <a:pt x="164" y="1"/>
                    </a:lnTo>
                    <a:lnTo>
                      <a:pt x="163" y="0"/>
                    </a:lnTo>
                    <a:lnTo>
                      <a:pt x="161" y="0"/>
                    </a:lnTo>
                    <a:lnTo>
                      <a:pt x="160" y="0"/>
                    </a:lnTo>
                    <a:lnTo>
                      <a:pt x="159" y="0"/>
                    </a:lnTo>
                    <a:lnTo>
                      <a:pt x="157" y="0"/>
                    </a:lnTo>
                    <a:lnTo>
                      <a:pt x="156" y="0"/>
                    </a:lnTo>
                    <a:lnTo>
                      <a:pt x="153" y="0"/>
                    </a:lnTo>
                    <a:lnTo>
                      <a:pt x="150" y="0"/>
                    </a:lnTo>
                    <a:lnTo>
                      <a:pt x="149" y="0"/>
                    </a:lnTo>
                    <a:lnTo>
                      <a:pt x="146" y="0"/>
                    </a:lnTo>
                    <a:lnTo>
                      <a:pt x="142" y="0"/>
                    </a:lnTo>
                    <a:lnTo>
                      <a:pt x="138" y="1"/>
                    </a:lnTo>
                    <a:lnTo>
                      <a:pt x="134" y="1"/>
                    </a:lnTo>
                    <a:lnTo>
                      <a:pt x="130" y="1"/>
                    </a:lnTo>
                    <a:lnTo>
                      <a:pt x="126" y="1"/>
                    </a:lnTo>
                    <a:lnTo>
                      <a:pt x="120" y="2"/>
                    </a:lnTo>
                    <a:lnTo>
                      <a:pt x="115" y="2"/>
                    </a:lnTo>
                    <a:lnTo>
                      <a:pt x="108" y="3"/>
                    </a:lnTo>
                    <a:lnTo>
                      <a:pt x="103" y="4"/>
                    </a:lnTo>
                    <a:lnTo>
                      <a:pt x="96" y="4"/>
                    </a:lnTo>
                    <a:lnTo>
                      <a:pt x="87" y="5"/>
                    </a:lnTo>
                    <a:lnTo>
                      <a:pt x="79" y="7"/>
                    </a:lnTo>
                    <a:lnTo>
                      <a:pt x="72" y="8"/>
                    </a:lnTo>
                    <a:lnTo>
                      <a:pt x="63" y="8"/>
                    </a:lnTo>
                    <a:lnTo>
                      <a:pt x="53" y="10"/>
                    </a:lnTo>
                    <a:lnTo>
                      <a:pt x="45" y="11"/>
                    </a:lnTo>
                    <a:lnTo>
                      <a:pt x="34" y="13"/>
                    </a:lnTo>
                    <a:lnTo>
                      <a:pt x="23" y="15"/>
                    </a:lnTo>
                    <a:lnTo>
                      <a:pt x="12" y="17"/>
                    </a:lnTo>
                    <a:lnTo>
                      <a:pt x="0" y="19"/>
                    </a:lnTo>
                    <a:lnTo>
                      <a:pt x="1" y="21"/>
                    </a:lnTo>
                    <a:lnTo>
                      <a:pt x="14" y="20"/>
                    </a:lnTo>
                    <a:lnTo>
                      <a:pt x="25" y="18"/>
                    </a:lnTo>
                    <a:lnTo>
                      <a:pt x="36" y="16"/>
                    </a:lnTo>
                    <a:lnTo>
                      <a:pt x="45" y="14"/>
                    </a:lnTo>
                    <a:lnTo>
                      <a:pt x="55" y="13"/>
                    </a:lnTo>
                    <a:lnTo>
                      <a:pt x="64" y="11"/>
                    </a:lnTo>
                    <a:lnTo>
                      <a:pt x="72" y="10"/>
                    </a:lnTo>
                    <a:lnTo>
                      <a:pt x="81" y="9"/>
                    </a:lnTo>
                    <a:lnTo>
                      <a:pt x="89" y="8"/>
                    </a:lnTo>
                    <a:lnTo>
                      <a:pt x="96" y="7"/>
                    </a:lnTo>
                    <a:lnTo>
                      <a:pt x="103" y="7"/>
                    </a:lnTo>
                    <a:lnTo>
                      <a:pt x="109" y="5"/>
                    </a:lnTo>
                    <a:lnTo>
                      <a:pt x="115" y="5"/>
                    </a:lnTo>
                    <a:lnTo>
                      <a:pt x="122" y="5"/>
                    </a:lnTo>
                    <a:lnTo>
                      <a:pt x="126" y="4"/>
                    </a:lnTo>
                    <a:lnTo>
                      <a:pt x="130" y="4"/>
                    </a:lnTo>
                    <a:lnTo>
                      <a:pt x="134" y="3"/>
                    </a:lnTo>
                    <a:lnTo>
                      <a:pt x="139" y="3"/>
                    </a:lnTo>
                    <a:lnTo>
                      <a:pt x="142" y="3"/>
                    </a:lnTo>
                    <a:lnTo>
                      <a:pt x="146" y="3"/>
                    </a:lnTo>
                    <a:lnTo>
                      <a:pt x="149" y="3"/>
                    </a:lnTo>
                    <a:lnTo>
                      <a:pt x="150" y="3"/>
                    </a:lnTo>
                    <a:lnTo>
                      <a:pt x="153" y="3"/>
                    </a:lnTo>
                    <a:lnTo>
                      <a:pt x="156" y="3"/>
                    </a:lnTo>
                    <a:lnTo>
                      <a:pt x="157" y="3"/>
                    </a:lnTo>
                    <a:lnTo>
                      <a:pt x="159" y="3"/>
                    </a:lnTo>
                    <a:lnTo>
                      <a:pt x="160" y="3"/>
                    </a:lnTo>
                    <a:lnTo>
                      <a:pt x="161" y="3"/>
                    </a:lnTo>
                    <a:lnTo>
                      <a:pt x="163" y="3"/>
                    </a:lnTo>
                    <a:lnTo>
                      <a:pt x="161" y="3"/>
                    </a:lnTo>
                    <a:lnTo>
                      <a:pt x="164" y="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8" name="Freeform 250"/>
              <p:cNvSpPr>
                <a:spLocks/>
              </p:cNvSpPr>
              <p:nvPr/>
            </p:nvSpPr>
            <p:spPr bwMode="auto">
              <a:xfrm>
                <a:off x="5478" y="3064"/>
                <a:ext cx="93" cy="25"/>
              </a:xfrm>
              <a:custGeom>
                <a:avLst/>
                <a:gdLst>
                  <a:gd name="T0" fmla="*/ 89 w 93"/>
                  <a:gd name="T1" fmla="*/ 0 h 25"/>
                  <a:gd name="T2" fmla="*/ 88 w 93"/>
                  <a:gd name="T3" fmla="*/ 0 h 25"/>
                  <a:gd name="T4" fmla="*/ 85 w 93"/>
                  <a:gd name="T5" fmla="*/ 2 h 25"/>
                  <a:gd name="T6" fmla="*/ 84 w 93"/>
                  <a:gd name="T7" fmla="*/ 4 h 25"/>
                  <a:gd name="T8" fmla="*/ 80 w 93"/>
                  <a:gd name="T9" fmla="*/ 6 h 25"/>
                  <a:gd name="T10" fmla="*/ 76 w 93"/>
                  <a:gd name="T11" fmla="*/ 8 h 25"/>
                  <a:gd name="T12" fmla="*/ 72 w 93"/>
                  <a:gd name="T13" fmla="*/ 11 h 25"/>
                  <a:gd name="T14" fmla="*/ 68 w 93"/>
                  <a:gd name="T15" fmla="*/ 15 h 25"/>
                  <a:gd name="T16" fmla="*/ 61 w 93"/>
                  <a:gd name="T17" fmla="*/ 17 h 25"/>
                  <a:gd name="T18" fmla="*/ 55 w 93"/>
                  <a:gd name="T19" fmla="*/ 18 h 25"/>
                  <a:gd name="T20" fmla="*/ 49 w 93"/>
                  <a:gd name="T21" fmla="*/ 20 h 25"/>
                  <a:gd name="T22" fmla="*/ 41 w 93"/>
                  <a:gd name="T23" fmla="*/ 21 h 25"/>
                  <a:gd name="T24" fmla="*/ 35 w 93"/>
                  <a:gd name="T25" fmla="*/ 21 h 25"/>
                  <a:gd name="T26" fmla="*/ 27 w 93"/>
                  <a:gd name="T27" fmla="*/ 20 h 25"/>
                  <a:gd name="T28" fmla="*/ 19 w 93"/>
                  <a:gd name="T29" fmla="*/ 18 h 25"/>
                  <a:gd name="T30" fmla="*/ 12 w 93"/>
                  <a:gd name="T31" fmla="*/ 15 h 25"/>
                  <a:gd name="T32" fmla="*/ 3 w 93"/>
                  <a:gd name="T33" fmla="*/ 10 h 25"/>
                  <a:gd name="T34" fmla="*/ 0 w 93"/>
                  <a:gd name="T35" fmla="*/ 13 h 25"/>
                  <a:gd name="T36" fmla="*/ 9 w 93"/>
                  <a:gd name="T37" fmla="*/ 18 h 25"/>
                  <a:gd name="T38" fmla="*/ 17 w 93"/>
                  <a:gd name="T39" fmla="*/ 20 h 25"/>
                  <a:gd name="T40" fmla="*/ 27 w 93"/>
                  <a:gd name="T41" fmla="*/ 23 h 25"/>
                  <a:gd name="T42" fmla="*/ 35 w 93"/>
                  <a:gd name="T43" fmla="*/ 24 h 25"/>
                  <a:gd name="T44" fmla="*/ 41 w 93"/>
                  <a:gd name="T45" fmla="*/ 24 h 25"/>
                  <a:gd name="T46" fmla="*/ 49 w 93"/>
                  <a:gd name="T47" fmla="*/ 23 h 25"/>
                  <a:gd name="T48" fmla="*/ 56 w 93"/>
                  <a:gd name="T49" fmla="*/ 21 h 25"/>
                  <a:gd name="T50" fmla="*/ 64 w 93"/>
                  <a:gd name="T51" fmla="*/ 19 h 25"/>
                  <a:gd name="T52" fmla="*/ 69 w 93"/>
                  <a:gd name="T53" fmla="*/ 17 h 25"/>
                  <a:gd name="T54" fmla="*/ 75 w 93"/>
                  <a:gd name="T55" fmla="*/ 14 h 25"/>
                  <a:gd name="T56" fmla="*/ 80 w 93"/>
                  <a:gd name="T57" fmla="*/ 11 h 25"/>
                  <a:gd name="T58" fmla="*/ 84 w 93"/>
                  <a:gd name="T59" fmla="*/ 8 h 25"/>
                  <a:gd name="T60" fmla="*/ 87 w 93"/>
                  <a:gd name="T61" fmla="*/ 5 h 25"/>
                  <a:gd name="T62" fmla="*/ 89 w 93"/>
                  <a:gd name="T63" fmla="*/ 4 h 25"/>
                  <a:gd name="T64" fmla="*/ 91 w 93"/>
                  <a:gd name="T65" fmla="*/ 2 h 25"/>
                  <a:gd name="T66" fmla="*/ 92 w 93"/>
                  <a:gd name="T67" fmla="*/ 2 h 25"/>
                  <a:gd name="T68" fmla="*/ 89 w 93"/>
                  <a:gd name="T6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 h="25">
                    <a:moveTo>
                      <a:pt x="89" y="0"/>
                    </a:moveTo>
                    <a:lnTo>
                      <a:pt x="88" y="0"/>
                    </a:lnTo>
                    <a:lnTo>
                      <a:pt x="85" y="2"/>
                    </a:lnTo>
                    <a:lnTo>
                      <a:pt x="84" y="4"/>
                    </a:lnTo>
                    <a:lnTo>
                      <a:pt x="80" y="6"/>
                    </a:lnTo>
                    <a:lnTo>
                      <a:pt x="76" y="8"/>
                    </a:lnTo>
                    <a:lnTo>
                      <a:pt x="72" y="11"/>
                    </a:lnTo>
                    <a:lnTo>
                      <a:pt x="68" y="15"/>
                    </a:lnTo>
                    <a:lnTo>
                      <a:pt x="61" y="17"/>
                    </a:lnTo>
                    <a:lnTo>
                      <a:pt x="55" y="18"/>
                    </a:lnTo>
                    <a:lnTo>
                      <a:pt x="49" y="20"/>
                    </a:lnTo>
                    <a:lnTo>
                      <a:pt x="41" y="21"/>
                    </a:lnTo>
                    <a:lnTo>
                      <a:pt x="35" y="21"/>
                    </a:lnTo>
                    <a:lnTo>
                      <a:pt x="27" y="20"/>
                    </a:lnTo>
                    <a:lnTo>
                      <a:pt x="19" y="18"/>
                    </a:lnTo>
                    <a:lnTo>
                      <a:pt x="12" y="15"/>
                    </a:lnTo>
                    <a:lnTo>
                      <a:pt x="3" y="10"/>
                    </a:lnTo>
                    <a:lnTo>
                      <a:pt x="0" y="13"/>
                    </a:lnTo>
                    <a:lnTo>
                      <a:pt x="9" y="18"/>
                    </a:lnTo>
                    <a:lnTo>
                      <a:pt x="17" y="20"/>
                    </a:lnTo>
                    <a:lnTo>
                      <a:pt x="27" y="23"/>
                    </a:lnTo>
                    <a:lnTo>
                      <a:pt x="35" y="24"/>
                    </a:lnTo>
                    <a:lnTo>
                      <a:pt x="41" y="24"/>
                    </a:lnTo>
                    <a:lnTo>
                      <a:pt x="49" y="23"/>
                    </a:lnTo>
                    <a:lnTo>
                      <a:pt x="56" y="21"/>
                    </a:lnTo>
                    <a:lnTo>
                      <a:pt x="64" y="19"/>
                    </a:lnTo>
                    <a:lnTo>
                      <a:pt x="69" y="17"/>
                    </a:lnTo>
                    <a:lnTo>
                      <a:pt x="75" y="14"/>
                    </a:lnTo>
                    <a:lnTo>
                      <a:pt x="80" y="11"/>
                    </a:lnTo>
                    <a:lnTo>
                      <a:pt x="84" y="8"/>
                    </a:lnTo>
                    <a:lnTo>
                      <a:pt x="87" y="5"/>
                    </a:lnTo>
                    <a:lnTo>
                      <a:pt x="89" y="4"/>
                    </a:lnTo>
                    <a:lnTo>
                      <a:pt x="91" y="2"/>
                    </a:lnTo>
                    <a:lnTo>
                      <a:pt x="92" y="2"/>
                    </a:lnTo>
                    <a:lnTo>
                      <a:pt x="89"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39" name="Freeform 251"/>
              <p:cNvSpPr>
                <a:spLocks/>
              </p:cNvSpPr>
              <p:nvPr/>
            </p:nvSpPr>
            <p:spPr bwMode="auto">
              <a:xfrm>
                <a:off x="5576" y="3061"/>
                <a:ext cx="57" cy="2"/>
              </a:xfrm>
              <a:custGeom>
                <a:avLst/>
                <a:gdLst>
                  <a:gd name="T0" fmla="*/ 56 w 57"/>
                  <a:gd name="T1" fmla="*/ 1 h 2"/>
                  <a:gd name="T2" fmla="*/ 55 w 57"/>
                  <a:gd name="T3" fmla="*/ 1 h 2"/>
                  <a:gd name="T4" fmla="*/ 54 w 57"/>
                  <a:gd name="T5" fmla="*/ 1 h 2"/>
                  <a:gd name="T6" fmla="*/ 51 w 57"/>
                  <a:gd name="T7" fmla="*/ 1 h 2"/>
                  <a:gd name="T8" fmla="*/ 47 w 57"/>
                  <a:gd name="T9" fmla="*/ 1 h 2"/>
                  <a:gd name="T10" fmla="*/ 42 w 57"/>
                  <a:gd name="T11" fmla="*/ 1 h 2"/>
                  <a:gd name="T12" fmla="*/ 40 w 57"/>
                  <a:gd name="T13" fmla="*/ 1 h 2"/>
                  <a:gd name="T14" fmla="*/ 34 w 57"/>
                  <a:gd name="T15" fmla="*/ 1 h 2"/>
                  <a:gd name="T16" fmla="*/ 30 w 57"/>
                  <a:gd name="T17" fmla="*/ 1 h 2"/>
                  <a:gd name="T18" fmla="*/ 24 w 57"/>
                  <a:gd name="T19" fmla="*/ 1 h 2"/>
                  <a:gd name="T20" fmla="*/ 19 w 57"/>
                  <a:gd name="T21" fmla="*/ 1 h 2"/>
                  <a:gd name="T22" fmla="*/ 14 w 57"/>
                  <a:gd name="T23" fmla="*/ 1 h 2"/>
                  <a:gd name="T24" fmla="*/ 10 w 57"/>
                  <a:gd name="T25" fmla="*/ 1 h 2"/>
                  <a:gd name="T26" fmla="*/ 6 w 57"/>
                  <a:gd name="T27" fmla="*/ 1 h 2"/>
                  <a:gd name="T28" fmla="*/ 4 w 57"/>
                  <a:gd name="T29" fmla="*/ 1 h 2"/>
                  <a:gd name="T30" fmla="*/ 1 w 57"/>
                  <a:gd name="T31" fmla="*/ 1 h 2"/>
                  <a:gd name="T32" fmla="*/ 0 w 57"/>
                  <a:gd name="T33" fmla="*/ 1 h 2"/>
                  <a:gd name="T34" fmla="*/ 2 w 57"/>
                  <a:gd name="T35" fmla="*/ 0 h 2"/>
                  <a:gd name="T36" fmla="*/ 4 w 57"/>
                  <a:gd name="T37" fmla="*/ 0 h 2"/>
                  <a:gd name="T38" fmla="*/ 6 w 57"/>
                  <a:gd name="T39" fmla="*/ 0 h 2"/>
                  <a:gd name="T40" fmla="*/ 10 w 57"/>
                  <a:gd name="T41" fmla="*/ 0 h 2"/>
                  <a:gd name="T42" fmla="*/ 14 w 57"/>
                  <a:gd name="T43" fmla="*/ 0 h 2"/>
                  <a:gd name="T44" fmla="*/ 19 w 57"/>
                  <a:gd name="T45" fmla="*/ 0 h 2"/>
                  <a:gd name="T46" fmla="*/ 24 w 57"/>
                  <a:gd name="T47" fmla="*/ 0 h 2"/>
                  <a:gd name="T48" fmla="*/ 29 w 57"/>
                  <a:gd name="T49" fmla="*/ 0 h 2"/>
                  <a:gd name="T50" fmla="*/ 34 w 57"/>
                  <a:gd name="T51" fmla="*/ 0 h 2"/>
                  <a:gd name="T52" fmla="*/ 39 w 57"/>
                  <a:gd name="T53" fmla="*/ 0 h 2"/>
                  <a:gd name="T54" fmla="*/ 42 w 57"/>
                  <a:gd name="T55" fmla="*/ 0 h 2"/>
                  <a:gd name="T56" fmla="*/ 47 w 57"/>
                  <a:gd name="T57" fmla="*/ 0 h 2"/>
                  <a:gd name="T58" fmla="*/ 50 w 57"/>
                  <a:gd name="T59" fmla="*/ 0 h 2"/>
                  <a:gd name="T60" fmla="*/ 52 w 57"/>
                  <a:gd name="T61" fmla="*/ 0 h 2"/>
                  <a:gd name="T62" fmla="*/ 55 w 57"/>
                  <a:gd name="T63" fmla="*/ 0 h 2"/>
                  <a:gd name="T64" fmla="*/ 56 w 57"/>
                  <a:gd name="T6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2">
                    <a:moveTo>
                      <a:pt x="56" y="1"/>
                    </a:moveTo>
                    <a:lnTo>
                      <a:pt x="55" y="1"/>
                    </a:lnTo>
                    <a:lnTo>
                      <a:pt x="54" y="1"/>
                    </a:lnTo>
                    <a:lnTo>
                      <a:pt x="51" y="1"/>
                    </a:lnTo>
                    <a:lnTo>
                      <a:pt x="47" y="1"/>
                    </a:lnTo>
                    <a:lnTo>
                      <a:pt x="42" y="1"/>
                    </a:lnTo>
                    <a:lnTo>
                      <a:pt x="40" y="1"/>
                    </a:lnTo>
                    <a:lnTo>
                      <a:pt x="34" y="1"/>
                    </a:lnTo>
                    <a:lnTo>
                      <a:pt x="30" y="1"/>
                    </a:lnTo>
                    <a:lnTo>
                      <a:pt x="24" y="1"/>
                    </a:lnTo>
                    <a:lnTo>
                      <a:pt x="19" y="1"/>
                    </a:lnTo>
                    <a:lnTo>
                      <a:pt x="14" y="1"/>
                    </a:lnTo>
                    <a:lnTo>
                      <a:pt x="10" y="1"/>
                    </a:lnTo>
                    <a:lnTo>
                      <a:pt x="6" y="1"/>
                    </a:lnTo>
                    <a:lnTo>
                      <a:pt x="4" y="1"/>
                    </a:lnTo>
                    <a:lnTo>
                      <a:pt x="1" y="1"/>
                    </a:lnTo>
                    <a:lnTo>
                      <a:pt x="0" y="1"/>
                    </a:lnTo>
                    <a:lnTo>
                      <a:pt x="2" y="0"/>
                    </a:lnTo>
                    <a:lnTo>
                      <a:pt x="4" y="0"/>
                    </a:lnTo>
                    <a:lnTo>
                      <a:pt x="6" y="0"/>
                    </a:lnTo>
                    <a:lnTo>
                      <a:pt x="10" y="0"/>
                    </a:lnTo>
                    <a:lnTo>
                      <a:pt x="14" y="0"/>
                    </a:lnTo>
                    <a:lnTo>
                      <a:pt x="19" y="0"/>
                    </a:lnTo>
                    <a:lnTo>
                      <a:pt x="24" y="0"/>
                    </a:lnTo>
                    <a:lnTo>
                      <a:pt x="29" y="0"/>
                    </a:lnTo>
                    <a:lnTo>
                      <a:pt x="34" y="0"/>
                    </a:lnTo>
                    <a:lnTo>
                      <a:pt x="39" y="0"/>
                    </a:lnTo>
                    <a:lnTo>
                      <a:pt x="42" y="0"/>
                    </a:lnTo>
                    <a:lnTo>
                      <a:pt x="47" y="0"/>
                    </a:lnTo>
                    <a:lnTo>
                      <a:pt x="50" y="0"/>
                    </a:lnTo>
                    <a:lnTo>
                      <a:pt x="52" y="0"/>
                    </a:lnTo>
                    <a:lnTo>
                      <a:pt x="55" y="0"/>
                    </a:lnTo>
                    <a:lnTo>
                      <a:pt x="56" y="1"/>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0" name="Freeform 252"/>
              <p:cNvSpPr>
                <a:spLocks/>
              </p:cNvSpPr>
              <p:nvPr/>
            </p:nvSpPr>
            <p:spPr bwMode="auto">
              <a:xfrm>
                <a:off x="5570" y="3058"/>
                <a:ext cx="8" cy="7"/>
              </a:xfrm>
              <a:custGeom>
                <a:avLst/>
                <a:gdLst>
                  <a:gd name="T0" fmla="*/ 7 w 8"/>
                  <a:gd name="T1" fmla="*/ 0 h 7"/>
                  <a:gd name="T2" fmla="*/ 0 w 8"/>
                  <a:gd name="T3" fmla="*/ 0 h 7"/>
                  <a:gd name="T4" fmla="*/ 0 w 8"/>
                  <a:gd name="T5" fmla="*/ 3 h 7"/>
                  <a:gd name="T6" fmla="*/ 0 w 8"/>
                  <a:gd name="T7" fmla="*/ 6 h 7"/>
                  <a:gd name="T8" fmla="*/ 7 w 8"/>
                  <a:gd name="T9" fmla="*/ 6 h 7"/>
                  <a:gd name="T10" fmla="*/ 7 w 8"/>
                  <a:gd name="T11" fmla="*/ 0 h 7"/>
                </a:gdLst>
                <a:ahLst/>
                <a:cxnLst>
                  <a:cxn ang="0">
                    <a:pos x="T0" y="T1"/>
                  </a:cxn>
                  <a:cxn ang="0">
                    <a:pos x="T2" y="T3"/>
                  </a:cxn>
                  <a:cxn ang="0">
                    <a:pos x="T4" y="T5"/>
                  </a:cxn>
                  <a:cxn ang="0">
                    <a:pos x="T6" y="T7"/>
                  </a:cxn>
                  <a:cxn ang="0">
                    <a:pos x="T8" y="T9"/>
                  </a:cxn>
                  <a:cxn ang="0">
                    <a:pos x="T10" y="T11"/>
                  </a:cxn>
                </a:cxnLst>
                <a:rect l="0" t="0" r="r" b="b"/>
                <a:pathLst>
                  <a:path w="8" h="7">
                    <a:moveTo>
                      <a:pt x="7" y="0"/>
                    </a:moveTo>
                    <a:lnTo>
                      <a:pt x="0" y="0"/>
                    </a:lnTo>
                    <a:lnTo>
                      <a:pt x="0" y="3"/>
                    </a:lnTo>
                    <a:lnTo>
                      <a:pt x="0" y="6"/>
                    </a:lnTo>
                    <a:lnTo>
                      <a:pt x="7" y="6"/>
                    </a:lnTo>
                    <a:lnTo>
                      <a:pt x="7" y="0"/>
                    </a:lnTo>
                  </a:path>
                </a:pathLst>
              </a:custGeom>
              <a:solidFill>
                <a:srgbClr val="E0E07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1" name="Freeform 253"/>
              <p:cNvSpPr>
                <a:spLocks/>
              </p:cNvSpPr>
              <p:nvPr/>
            </p:nvSpPr>
            <p:spPr bwMode="auto">
              <a:xfrm>
                <a:off x="4506" y="3129"/>
                <a:ext cx="9" cy="5"/>
              </a:xfrm>
              <a:custGeom>
                <a:avLst/>
                <a:gdLst>
                  <a:gd name="T0" fmla="*/ 4 w 9"/>
                  <a:gd name="T1" fmla="*/ 4 h 5"/>
                  <a:gd name="T2" fmla="*/ 8 w 9"/>
                  <a:gd name="T3" fmla="*/ 3 h 5"/>
                  <a:gd name="T4" fmla="*/ 4 w 9"/>
                  <a:gd name="T5" fmla="*/ 0 h 5"/>
                  <a:gd name="T6" fmla="*/ 0 w 9"/>
                  <a:gd name="T7" fmla="*/ 0 h 5"/>
                  <a:gd name="T8" fmla="*/ 4 w 9"/>
                  <a:gd name="T9" fmla="*/ 4 h 5"/>
                </a:gdLst>
                <a:ahLst/>
                <a:cxnLst>
                  <a:cxn ang="0">
                    <a:pos x="T0" y="T1"/>
                  </a:cxn>
                  <a:cxn ang="0">
                    <a:pos x="T2" y="T3"/>
                  </a:cxn>
                  <a:cxn ang="0">
                    <a:pos x="T4" y="T5"/>
                  </a:cxn>
                  <a:cxn ang="0">
                    <a:pos x="T6" y="T7"/>
                  </a:cxn>
                  <a:cxn ang="0">
                    <a:pos x="T8" y="T9"/>
                  </a:cxn>
                </a:cxnLst>
                <a:rect l="0" t="0" r="r" b="b"/>
                <a:pathLst>
                  <a:path w="9" h="5">
                    <a:moveTo>
                      <a:pt x="4" y="4"/>
                    </a:moveTo>
                    <a:lnTo>
                      <a:pt x="8" y="3"/>
                    </a:lnTo>
                    <a:lnTo>
                      <a:pt x="4" y="0"/>
                    </a:lnTo>
                    <a:lnTo>
                      <a:pt x="0" y="0"/>
                    </a:lnTo>
                    <a:lnTo>
                      <a:pt x="4" y="4"/>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2" name="Freeform 254"/>
              <p:cNvSpPr>
                <a:spLocks/>
              </p:cNvSpPr>
              <p:nvPr/>
            </p:nvSpPr>
            <p:spPr bwMode="auto">
              <a:xfrm>
                <a:off x="4514" y="3126"/>
                <a:ext cx="205" cy="23"/>
              </a:xfrm>
              <a:custGeom>
                <a:avLst/>
                <a:gdLst>
                  <a:gd name="T0" fmla="*/ 204 w 205"/>
                  <a:gd name="T1" fmla="*/ 19 h 23"/>
                  <a:gd name="T2" fmla="*/ 201 w 205"/>
                  <a:gd name="T3" fmla="*/ 19 h 23"/>
                  <a:gd name="T4" fmla="*/ 196 w 205"/>
                  <a:gd name="T5" fmla="*/ 18 h 23"/>
                  <a:gd name="T6" fmla="*/ 189 w 205"/>
                  <a:gd name="T7" fmla="*/ 16 h 23"/>
                  <a:gd name="T8" fmla="*/ 180 w 205"/>
                  <a:gd name="T9" fmla="*/ 15 h 23"/>
                  <a:gd name="T10" fmla="*/ 171 w 205"/>
                  <a:gd name="T11" fmla="*/ 12 h 23"/>
                  <a:gd name="T12" fmla="*/ 158 w 205"/>
                  <a:gd name="T13" fmla="*/ 9 h 23"/>
                  <a:gd name="T14" fmla="*/ 146 w 205"/>
                  <a:gd name="T15" fmla="*/ 7 h 23"/>
                  <a:gd name="T16" fmla="*/ 130 w 205"/>
                  <a:gd name="T17" fmla="*/ 4 h 23"/>
                  <a:gd name="T18" fmla="*/ 115 w 205"/>
                  <a:gd name="T19" fmla="*/ 3 h 23"/>
                  <a:gd name="T20" fmla="*/ 97 w 205"/>
                  <a:gd name="T21" fmla="*/ 1 h 23"/>
                  <a:gd name="T22" fmla="*/ 80 w 205"/>
                  <a:gd name="T23" fmla="*/ 0 h 23"/>
                  <a:gd name="T24" fmla="*/ 64 w 205"/>
                  <a:gd name="T25" fmla="*/ 0 h 23"/>
                  <a:gd name="T26" fmla="*/ 46 w 205"/>
                  <a:gd name="T27" fmla="*/ 0 h 23"/>
                  <a:gd name="T28" fmla="*/ 28 w 205"/>
                  <a:gd name="T29" fmla="*/ 1 h 23"/>
                  <a:gd name="T30" fmla="*/ 8 w 205"/>
                  <a:gd name="T31" fmla="*/ 4 h 23"/>
                  <a:gd name="T32" fmla="*/ 1 w 205"/>
                  <a:gd name="T33" fmla="*/ 8 h 23"/>
                  <a:gd name="T34" fmla="*/ 19 w 205"/>
                  <a:gd name="T35" fmla="*/ 5 h 23"/>
                  <a:gd name="T36" fmla="*/ 37 w 205"/>
                  <a:gd name="T37" fmla="*/ 3 h 23"/>
                  <a:gd name="T38" fmla="*/ 54 w 205"/>
                  <a:gd name="T39" fmla="*/ 2 h 23"/>
                  <a:gd name="T40" fmla="*/ 72 w 205"/>
                  <a:gd name="T41" fmla="*/ 2 h 23"/>
                  <a:gd name="T42" fmla="*/ 90 w 205"/>
                  <a:gd name="T43" fmla="*/ 3 h 23"/>
                  <a:gd name="T44" fmla="*/ 105 w 205"/>
                  <a:gd name="T45" fmla="*/ 4 h 23"/>
                  <a:gd name="T46" fmla="*/ 122 w 205"/>
                  <a:gd name="T47" fmla="*/ 6 h 23"/>
                  <a:gd name="T48" fmla="*/ 136 w 205"/>
                  <a:gd name="T49" fmla="*/ 8 h 23"/>
                  <a:gd name="T50" fmla="*/ 150 w 205"/>
                  <a:gd name="T51" fmla="*/ 10 h 23"/>
                  <a:gd name="T52" fmla="*/ 164 w 205"/>
                  <a:gd name="T53" fmla="*/ 13 h 23"/>
                  <a:gd name="T54" fmla="*/ 173 w 205"/>
                  <a:gd name="T55" fmla="*/ 15 h 23"/>
                  <a:gd name="T56" fmla="*/ 183 w 205"/>
                  <a:gd name="T57" fmla="*/ 17 h 23"/>
                  <a:gd name="T58" fmla="*/ 192 w 205"/>
                  <a:gd name="T59" fmla="*/ 19 h 23"/>
                  <a:gd name="T60" fmla="*/ 197 w 205"/>
                  <a:gd name="T61" fmla="*/ 21 h 23"/>
                  <a:gd name="T62" fmla="*/ 201 w 205"/>
                  <a:gd name="T63" fmla="*/ 22 h 23"/>
                  <a:gd name="T64" fmla="*/ 201 w 205"/>
                  <a:gd name="T65"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5" h="23">
                    <a:moveTo>
                      <a:pt x="204" y="20"/>
                    </a:moveTo>
                    <a:lnTo>
                      <a:pt x="204" y="19"/>
                    </a:lnTo>
                    <a:lnTo>
                      <a:pt x="203" y="19"/>
                    </a:lnTo>
                    <a:lnTo>
                      <a:pt x="201" y="19"/>
                    </a:lnTo>
                    <a:lnTo>
                      <a:pt x="198" y="19"/>
                    </a:lnTo>
                    <a:lnTo>
                      <a:pt x="196" y="18"/>
                    </a:lnTo>
                    <a:lnTo>
                      <a:pt x="193" y="17"/>
                    </a:lnTo>
                    <a:lnTo>
                      <a:pt x="189" y="16"/>
                    </a:lnTo>
                    <a:lnTo>
                      <a:pt x="186" y="15"/>
                    </a:lnTo>
                    <a:lnTo>
                      <a:pt x="180" y="15"/>
                    </a:lnTo>
                    <a:lnTo>
                      <a:pt x="176" y="13"/>
                    </a:lnTo>
                    <a:lnTo>
                      <a:pt x="171" y="12"/>
                    </a:lnTo>
                    <a:lnTo>
                      <a:pt x="164" y="10"/>
                    </a:lnTo>
                    <a:lnTo>
                      <a:pt x="158" y="9"/>
                    </a:lnTo>
                    <a:lnTo>
                      <a:pt x="151" y="8"/>
                    </a:lnTo>
                    <a:lnTo>
                      <a:pt x="146" y="7"/>
                    </a:lnTo>
                    <a:lnTo>
                      <a:pt x="137" y="6"/>
                    </a:lnTo>
                    <a:lnTo>
                      <a:pt x="130" y="4"/>
                    </a:lnTo>
                    <a:lnTo>
                      <a:pt x="124" y="4"/>
                    </a:lnTo>
                    <a:lnTo>
                      <a:pt x="115" y="3"/>
                    </a:lnTo>
                    <a:lnTo>
                      <a:pt x="107" y="1"/>
                    </a:lnTo>
                    <a:lnTo>
                      <a:pt x="97" y="1"/>
                    </a:lnTo>
                    <a:lnTo>
                      <a:pt x="90" y="1"/>
                    </a:lnTo>
                    <a:lnTo>
                      <a:pt x="80" y="0"/>
                    </a:lnTo>
                    <a:lnTo>
                      <a:pt x="72" y="0"/>
                    </a:lnTo>
                    <a:lnTo>
                      <a:pt x="64" y="0"/>
                    </a:lnTo>
                    <a:lnTo>
                      <a:pt x="54" y="0"/>
                    </a:lnTo>
                    <a:lnTo>
                      <a:pt x="46" y="0"/>
                    </a:lnTo>
                    <a:lnTo>
                      <a:pt x="36" y="1"/>
                    </a:lnTo>
                    <a:lnTo>
                      <a:pt x="28" y="1"/>
                    </a:lnTo>
                    <a:lnTo>
                      <a:pt x="17" y="1"/>
                    </a:lnTo>
                    <a:lnTo>
                      <a:pt x="8" y="4"/>
                    </a:lnTo>
                    <a:lnTo>
                      <a:pt x="0" y="5"/>
                    </a:lnTo>
                    <a:lnTo>
                      <a:pt x="1" y="8"/>
                    </a:lnTo>
                    <a:lnTo>
                      <a:pt x="8" y="6"/>
                    </a:lnTo>
                    <a:lnTo>
                      <a:pt x="19" y="5"/>
                    </a:lnTo>
                    <a:lnTo>
                      <a:pt x="28" y="4"/>
                    </a:lnTo>
                    <a:lnTo>
                      <a:pt x="37" y="3"/>
                    </a:lnTo>
                    <a:lnTo>
                      <a:pt x="46" y="3"/>
                    </a:lnTo>
                    <a:lnTo>
                      <a:pt x="54" y="2"/>
                    </a:lnTo>
                    <a:lnTo>
                      <a:pt x="64" y="1"/>
                    </a:lnTo>
                    <a:lnTo>
                      <a:pt x="72" y="2"/>
                    </a:lnTo>
                    <a:lnTo>
                      <a:pt x="80" y="3"/>
                    </a:lnTo>
                    <a:lnTo>
                      <a:pt x="90" y="3"/>
                    </a:lnTo>
                    <a:lnTo>
                      <a:pt x="97" y="4"/>
                    </a:lnTo>
                    <a:lnTo>
                      <a:pt x="105" y="4"/>
                    </a:lnTo>
                    <a:lnTo>
                      <a:pt x="114" y="5"/>
                    </a:lnTo>
                    <a:lnTo>
                      <a:pt x="122" y="6"/>
                    </a:lnTo>
                    <a:lnTo>
                      <a:pt x="129" y="7"/>
                    </a:lnTo>
                    <a:lnTo>
                      <a:pt x="136" y="8"/>
                    </a:lnTo>
                    <a:lnTo>
                      <a:pt x="144" y="9"/>
                    </a:lnTo>
                    <a:lnTo>
                      <a:pt x="150" y="10"/>
                    </a:lnTo>
                    <a:lnTo>
                      <a:pt x="157" y="12"/>
                    </a:lnTo>
                    <a:lnTo>
                      <a:pt x="164" y="13"/>
                    </a:lnTo>
                    <a:lnTo>
                      <a:pt x="169" y="15"/>
                    </a:lnTo>
                    <a:lnTo>
                      <a:pt x="173" y="15"/>
                    </a:lnTo>
                    <a:lnTo>
                      <a:pt x="179" y="17"/>
                    </a:lnTo>
                    <a:lnTo>
                      <a:pt x="183" y="17"/>
                    </a:lnTo>
                    <a:lnTo>
                      <a:pt x="189" y="18"/>
                    </a:lnTo>
                    <a:lnTo>
                      <a:pt x="192" y="19"/>
                    </a:lnTo>
                    <a:lnTo>
                      <a:pt x="194" y="20"/>
                    </a:lnTo>
                    <a:lnTo>
                      <a:pt x="197" y="21"/>
                    </a:lnTo>
                    <a:lnTo>
                      <a:pt x="198" y="22"/>
                    </a:lnTo>
                    <a:lnTo>
                      <a:pt x="201" y="22"/>
                    </a:lnTo>
                    <a:lnTo>
                      <a:pt x="203" y="22"/>
                    </a:lnTo>
                    <a:lnTo>
                      <a:pt x="201" y="22"/>
                    </a:lnTo>
                    <a:lnTo>
                      <a:pt x="204" y="20"/>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3" name="Freeform 255"/>
              <p:cNvSpPr>
                <a:spLocks/>
              </p:cNvSpPr>
              <p:nvPr/>
            </p:nvSpPr>
            <p:spPr bwMode="auto">
              <a:xfrm>
                <a:off x="4724" y="3153"/>
                <a:ext cx="156" cy="42"/>
              </a:xfrm>
              <a:custGeom>
                <a:avLst/>
                <a:gdLst>
                  <a:gd name="T0" fmla="*/ 155 w 156"/>
                  <a:gd name="T1" fmla="*/ 39 h 42"/>
                  <a:gd name="T2" fmla="*/ 152 w 156"/>
                  <a:gd name="T3" fmla="*/ 39 h 42"/>
                  <a:gd name="T4" fmla="*/ 147 w 156"/>
                  <a:gd name="T5" fmla="*/ 39 h 42"/>
                  <a:gd name="T6" fmla="*/ 140 w 156"/>
                  <a:gd name="T7" fmla="*/ 36 h 42"/>
                  <a:gd name="T8" fmla="*/ 132 w 156"/>
                  <a:gd name="T9" fmla="*/ 35 h 42"/>
                  <a:gd name="T10" fmla="*/ 122 w 156"/>
                  <a:gd name="T11" fmla="*/ 34 h 42"/>
                  <a:gd name="T12" fmla="*/ 111 w 156"/>
                  <a:gd name="T13" fmla="*/ 31 h 42"/>
                  <a:gd name="T14" fmla="*/ 100 w 156"/>
                  <a:gd name="T15" fmla="*/ 29 h 42"/>
                  <a:gd name="T16" fmla="*/ 88 w 156"/>
                  <a:gd name="T17" fmla="*/ 27 h 42"/>
                  <a:gd name="T18" fmla="*/ 75 w 156"/>
                  <a:gd name="T19" fmla="*/ 23 h 42"/>
                  <a:gd name="T20" fmla="*/ 62 w 156"/>
                  <a:gd name="T21" fmla="*/ 21 h 42"/>
                  <a:gd name="T22" fmla="*/ 49 w 156"/>
                  <a:gd name="T23" fmla="*/ 17 h 42"/>
                  <a:gd name="T24" fmla="*/ 36 w 156"/>
                  <a:gd name="T25" fmla="*/ 13 h 42"/>
                  <a:gd name="T26" fmla="*/ 25 w 156"/>
                  <a:gd name="T27" fmla="*/ 8 h 42"/>
                  <a:gd name="T28" fmla="*/ 12 w 156"/>
                  <a:gd name="T29" fmla="*/ 5 h 42"/>
                  <a:gd name="T30" fmla="*/ 3 w 156"/>
                  <a:gd name="T31" fmla="*/ 0 h 42"/>
                  <a:gd name="T32" fmla="*/ 5 w 156"/>
                  <a:gd name="T33" fmla="*/ 5 h 42"/>
                  <a:gd name="T34" fmla="*/ 18 w 156"/>
                  <a:gd name="T35" fmla="*/ 8 h 42"/>
                  <a:gd name="T36" fmla="*/ 29 w 156"/>
                  <a:gd name="T37" fmla="*/ 13 h 42"/>
                  <a:gd name="T38" fmla="*/ 43 w 156"/>
                  <a:gd name="T39" fmla="*/ 17 h 42"/>
                  <a:gd name="T40" fmla="*/ 55 w 156"/>
                  <a:gd name="T41" fmla="*/ 21 h 42"/>
                  <a:gd name="T42" fmla="*/ 67 w 156"/>
                  <a:gd name="T43" fmla="*/ 24 h 42"/>
                  <a:gd name="T44" fmla="*/ 80 w 156"/>
                  <a:gd name="T45" fmla="*/ 27 h 42"/>
                  <a:gd name="T46" fmla="*/ 92 w 156"/>
                  <a:gd name="T47" fmla="*/ 30 h 42"/>
                  <a:gd name="T48" fmla="*/ 104 w 156"/>
                  <a:gd name="T49" fmla="*/ 33 h 42"/>
                  <a:gd name="T50" fmla="*/ 115 w 156"/>
                  <a:gd name="T51" fmla="*/ 35 h 42"/>
                  <a:gd name="T52" fmla="*/ 126 w 156"/>
                  <a:gd name="T53" fmla="*/ 37 h 42"/>
                  <a:gd name="T54" fmla="*/ 134 w 156"/>
                  <a:gd name="T55" fmla="*/ 39 h 42"/>
                  <a:gd name="T56" fmla="*/ 143 w 156"/>
                  <a:gd name="T57" fmla="*/ 40 h 42"/>
                  <a:gd name="T58" fmla="*/ 150 w 156"/>
                  <a:gd name="T59" fmla="*/ 41 h 42"/>
                  <a:gd name="T60" fmla="*/ 154 w 156"/>
                  <a:gd name="T61" fmla="*/ 41 h 42"/>
                  <a:gd name="T62" fmla="*/ 155 w 156"/>
                  <a:gd name="T63"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42">
                    <a:moveTo>
                      <a:pt x="155" y="39"/>
                    </a:moveTo>
                    <a:lnTo>
                      <a:pt x="155" y="39"/>
                    </a:lnTo>
                    <a:lnTo>
                      <a:pt x="154" y="39"/>
                    </a:lnTo>
                    <a:lnTo>
                      <a:pt x="152" y="39"/>
                    </a:lnTo>
                    <a:lnTo>
                      <a:pt x="150" y="39"/>
                    </a:lnTo>
                    <a:lnTo>
                      <a:pt x="147" y="39"/>
                    </a:lnTo>
                    <a:lnTo>
                      <a:pt x="143" y="37"/>
                    </a:lnTo>
                    <a:lnTo>
                      <a:pt x="140" y="36"/>
                    </a:lnTo>
                    <a:lnTo>
                      <a:pt x="136" y="36"/>
                    </a:lnTo>
                    <a:lnTo>
                      <a:pt x="132" y="35"/>
                    </a:lnTo>
                    <a:lnTo>
                      <a:pt x="128" y="34"/>
                    </a:lnTo>
                    <a:lnTo>
                      <a:pt x="122" y="34"/>
                    </a:lnTo>
                    <a:lnTo>
                      <a:pt x="117" y="33"/>
                    </a:lnTo>
                    <a:lnTo>
                      <a:pt x="111" y="31"/>
                    </a:lnTo>
                    <a:lnTo>
                      <a:pt x="106" y="30"/>
                    </a:lnTo>
                    <a:lnTo>
                      <a:pt x="100" y="29"/>
                    </a:lnTo>
                    <a:lnTo>
                      <a:pt x="93" y="27"/>
                    </a:lnTo>
                    <a:lnTo>
                      <a:pt x="88" y="27"/>
                    </a:lnTo>
                    <a:lnTo>
                      <a:pt x="81" y="24"/>
                    </a:lnTo>
                    <a:lnTo>
                      <a:pt x="75" y="23"/>
                    </a:lnTo>
                    <a:lnTo>
                      <a:pt x="69" y="21"/>
                    </a:lnTo>
                    <a:lnTo>
                      <a:pt x="62" y="21"/>
                    </a:lnTo>
                    <a:lnTo>
                      <a:pt x="56" y="18"/>
                    </a:lnTo>
                    <a:lnTo>
                      <a:pt x="49" y="17"/>
                    </a:lnTo>
                    <a:lnTo>
                      <a:pt x="43" y="14"/>
                    </a:lnTo>
                    <a:lnTo>
                      <a:pt x="36" y="13"/>
                    </a:lnTo>
                    <a:lnTo>
                      <a:pt x="30" y="11"/>
                    </a:lnTo>
                    <a:lnTo>
                      <a:pt x="25" y="8"/>
                    </a:lnTo>
                    <a:lnTo>
                      <a:pt x="19" y="6"/>
                    </a:lnTo>
                    <a:lnTo>
                      <a:pt x="12" y="5"/>
                    </a:lnTo>
                    <a:lnTo>
                      <a:pt x="8" y="2"/>
                    </a:lnTo>
                    <a:lnTo>
                      <a:pt x="3" y="0"/>
                    </a:lnTo>
                    <a:lnTo>
                      <a:pt x="0" y="2"/>
                    </a:lnTo>
                    <a:lnTo>
                      <a:pt x="5" y="5"/>
                    </a:lnTo>
                    <a:lnTo>
                      <a:pt x="11" y="6"/>
                    </a:lnTo>
                    <a:lnTo>
                      <a:pt x="18" y="8"/>
                    </a:lnTo>
                    <a:lnTo>
                      <a:pt x="23" y="11"/>
                    </a:lnTo>
                    <a:lnTo>
                      <a:pt x="29" y="13"/>
                    </a:lnTo>
                    <a:lnTo>
                      <a:pt x="36" y="16"/>
                    </a:lnTo>
                    <a:lnTo>
                      <a:pt x="43" y="17"/>
                    </a:lnTo>
                    <a:lnTo>
                      <a:pt x="49" y="19"/>
                    </a:lnTo>
                    <a:lnTo>
                      <a:pt x="55" y="21"/>
                    </a:lnTo>
                    <a:lnTo>
                      <a:pt x="60" y="23"/>
                    </a:lnTo>
                    <a:lnTo>
                      <a:pt x="67" y="24"/>
                    </a:lnTo>
                    <a:lnTo>
                      <a:pt x="74" y="25"/>
                    </a:lnTo>
                    <a:lnTo>
                      <a:pt x="80" y="27"/>
                    </a:lnTo>
                    <a:lnTo>
                      <a:pt x="86" y="29"/>
                    </a:lnTo>
                    <a:lnTo>
                      <a:pt x="92" y="30"/>
                    </a:lnTo>
                    <a:lnTo>
                      <a:pt x="99" y="31"/>
                    </a:lnTo>
                    <a:lnTo>
                      <a:pt x="104" y="33"/>
                    </a:lnTo>
                    <a:lnTo>
                      <a:pt x="110" y="34"/>
                    </a:lnTo>
                    <a:lnTo>
                      <a:pt x="115" y="35"/>
                    </a:lnTo>
                    <a:lnTo>
                      <a:pt x="121" y="36"/>
                    </a:lnTo>
                    <a:lnTo>
                      <a:pt x="126" y="37"/>
                    </a:lnTo>
                    <a:lnTo>
                      <a:pt x="130" y="39"/>
                    </a:lnTo>
                    <a:lnTo>
                      <a:pt x="134" y="39"/>
                    </a:lnTo>
                    <a:lnTo>
                      <a:pt x="139" y="39"/>
                    </a:lnTo>
                    <a:lnTo>
                      <a:pt x="143" y="40"/>
                    </a:lnTo>
                    <a:lnTo>
                      <a:pt x="145" y="40"/>
                    </a:lnTo>
                    <a:lnTo>
                      <a:pt x="150" y="41"/>
                    </a:lnTo>
                    <a:lnTo>
                      <a:pt x="151" y="41"/>
                    </a:lnTo>
                    <a:lnTo>
                      <a:pt x="154" y="41"/>
                    </a:lnTo>
                    <a:lnTo>
                      <a:pt x="155" y="41"/>
                    </a:lnTo>
                    <a:lnTo>
                      <a:pt x="155" y="39"/>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4" name="Freeform 256"/>
              <p:cNvSpPr>
                <a:spLocks/>
              </p:cNvSpPr>
              <p:nvPr/>
            </p:nvSpPr>
            <p:spPr bwMode="auto">
              <a:xfrm>
                <a:off x="4887" y="3200"/>
                <a:ext cx="90" cy="17"/>
              </a:xfrm>
              <a:custGeom>
                <a:avLst/>
                <a:gdLst>
                  <a:gd name="T0" fmla="*/ 89 w 90"/>
                  <a:gd name="T1" fmla="*/ 13 h 17"/>
                  <a:gd name="T2" fmla="*/ 89 w 90"/>
                  <a:gd name="T3" fmla="*/ 13 h 17"/>
                  <a:gd name="T4" fmla="*/ 88 w 90"/>
                  <a:gd name="T5" fmla="*/ 12 h 17"/>
                  <a:gd name="T6" fmla="*/ 86 w 90"/>
                  <a:gd name="T7" fmla="*/ 12 h 17"/>
                  <a:gd name="T8" fmla="*/ 82 w 90"/>
                  <a:gd name="T9" fmla="*/ 12 h 17"/>
                  <a:gd name="T10" fmla="*/ 78 w 90"/>
                  <a:gd name="T11" fmla="*/ 11 h 17"/>
                  <a:gd name="T12" fmla="*/ 73 w 90"/>
                  <a:gd name="T13" fmla="*/ 10 h 17"/>
                  <a:gd name="T14" fmla="*/ 68 w 90"/>
                  <a:gd name="T15" fmla="*/ 8 h 17"/>
                  <a:gd name="T16" fmla="*/ 61 w 90"/>
                  <a:gd name="T17" fmla="*/ 8 h 17"/>
                  <a:gd name="T18" fmla="*/ 54 w 90"/>
                  <a:gd name="T19" fmla="*/ 7 h 17"/>
                  <a:gd name="T20" fmla="*/ 48 w 90"/>
                  <a:gd name="T21" fmla="*/ 5 h 17"/>
                  <a:gd name="T22" fmla="*/ 40 w 90"/>
                  <a:gd name="T23" fmla="*/ 4 h 17"/>
                  <a:gd name="T24" fmla="*/ 33 w 90"/>
                  <a:gd name="T25" fmla="*/ 3 h 17"/>
                  <a:gd name="T26" fmla="*/ 25 w 90"/>
                  <a:gd name="T27" fmla="*/ 2 h 17"/>
                  <a:gd name="T28" fmla="*/ 19 w 90"/>
                  <a:gd name="T29" fmla="*/ 1 h 17"/>
                  <a:gd name="T30" fmla="*/ 12 w 90"/>
                  <a:gd name="T31" fmla="*/ 0 h 17"/>
                  <a:gd name="T32" fmla="*/ 5 w 90"/>
                  <a:gd name="T33" fmla="*/ 0 h 17"/>
                  <a:gd name="T34" fmla="*/ 0 w 90"/>
                  <a:gd name="T35" fmla="*/ 0 h 17"/>
                  <a:gd name="T36" fmla="*/ 0 w 90"/>
                  <a:gd name="T37" fmla="*/ 2 h 17"/>
                  <a:gd name="T38" fmla="*/ 5 w 90"/>
                  <a:gd name="T39" fmla="*/ 2 h 17"/>
                  <a:gd name="T40" fmla="*/ 11 w 90"/>
                  <a:gd name="T41" fmla="*/ 3 h 17"/>
                  <a:gd name="T42" fmla="*/ 17 w 90"/>
                  <a:gd name="T43" fmla="*/ 3 h 17"/>
                  <a:gd name="T44" fmla="*/ 24 w 90"/>
                  <a:gd name="T45" fmla="*/ 5 h 17"/>
                  <a:gd name="T46" fmla="*/ 32 w 90"/>
                  <a:gd name="T47" fmla="*/ 5 h 17"/>
                  <a:gd name="T48" fmla="*/ 40 w 90"/>
                  <a:gd name="T49" fmla="*/ 7 h 17"/>
                  <a:gd name="T50" fmla="*/ 46 w 90"/>
                  <a:gd name="T51" fmla="*/ 7 h 17"/>
                  <a:gd name="T52" fmla="*/ 53 w 90"/>
                  <a:gd name="T53" fmla="*/ 8 h 17"/>
                  <a:gd name="T54" fmla="*/ 60 w 90"/>
                  <a:gd name="T55" fmla="*/ 10 h 17"/>
                  <a:gd name="T56" fmla="*/ 66 w 90"/>
                  <a:gd name="T57" fmla="*/ 11 h 17"/>
                  <a:gd name="T58" fmla="*/ 72 w 90"/>
                  <a:gd name="T59" fmla="*/ 12 h 17"/>
                  <a:gd name="T60" fmla="*/ 77 w 90"/>
                  <a:gd name="T61" fmla="*/ 13 h 17"/>
                  <a:gd name="T62" fmla="*/ 81 w 90"/>
                  <a:gd name="T63" fmla="*/ 14 h 17"/>
                  <a:gd name="T64" fmla="*/ 85 w 90"/>
                  <a:gd name="T65" fmla="*/ 14 h 17"/>
                  <a:gd name="T66" fmla="*/ 88 w 90"/>
                  <a:gd name="T67" fmla="*/ 16 h 17"/>
                  <a:gd name="T68" fmla="*/ 89 w 90"/>
                  <a:gd name="T69"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17">
                    <a:moveTo>
                      <a:pt x="89" y="13"/>
                    </a:moveTo>
                    <a:lnTo>
                      <a:pt x="89" y="13"/>
                    </a:lnTo>
                    <a:lnTo>
                      <a:pt x="88" y="12"/>
                    </a:lnTo>
                    <a:lnTo>
                      <a:pt x="86" y="12"/>
                    </a:lnTo>
                    <a:lnTo>
                      <a:pt x="82" y="12"/>
                    </a:lnTo>
                    <a:lnTo>
                      <a:pt x="78" y="11"/>
                    </a:lnTo>
                    <a:lnTo>
                      <a:pt x="73" y="10"/>
                    </a:lnTo>
                    <a:lnTo>
                      <a:pt x="68" y="8"/>
                    </a:lnTo>
                    <a:lnTo>
                      <a:pt x="61" y="8"/>
                    </a:lnTo>
                    <a:lnTo>
                      <a:pt x="54" y="7"/>
                    </a:lnTo>
                    <a:lnTo>
                      <a:pt x="48" y="5"/>
                    </a:lnTo>
                    <a:lnTo>
                      <a:pt x="40" y="4"/>
                    </a:lnTo>
                    <a:lnTo>
                      <a:pt x="33" y="3"/>
                    </a:lnTo>
                    <a:lnTo>
                      <a:pt x="25" y="2"/>
                    </a:lnTo>
                    <a:lnTo>
                      <a:pt x="19" y="1"/>
                    </a:lnTo>
                    <a:lnTo>
                      <a:pt x="12" y="0"/>
                    </a:lnTo>
                    <a:lnTo>
                      <a:pt x="5" y="0"/>
                    </a:lnTo>
                    <a:lnTo>
                      <a:pt x="0" y="0"/>
                    </a:lnTo>
                    <a:lnTo>
                      <a:pt x="0" y="2"/>
                    </a:lnTo>
                    <a:lnTo>
                      <a:pt x="5" y="2"/>
                    </a:lnTo>
                    <a:lnTo>
                      <a:pt x="11" y="3"/>
                    </a:lnTo>
                    <a:lnTo>
                      <a:pt x="17" y="3"/>
                    </a:lnTo>
                    <a:lnTo>
                      <a:pt x="24" y="5"/>
                    </a:lnTo>
                    <a:lnTo>
                      <a:pt x="32" y="5"/>
                    </a:lnTo>
                    <a:lnTo>
                      <a:pt x="40" y="7"/>
                    </a:lnTo>
                    <a:lnTo>
                      <a:pt x="46" y="7"/>
                    </a:lnTo>
                    <a:lnTo>
                      <a:pt x="53" y="8"/>
                    </a:lnTo>
                    <a:lnTo>
                      <a:pt x="60" y="10"/>
                    </a:lnTo>
                    <a:lnTo>
                      <a:pt x="66" y="11"/>
                    </a:lnTo>
                    <a:lnTo>
                      <a:pt x="72" y="12"/>
                    </a:lnTo>
                    <a:lnTo>
                      <a:pt x="77" y="13"/>
                    </a:lnTo>
                    <a:lnTo>
                      <a:pt x="81" y="14"/>
                    </a:lnTo>
                    <a:lnTo>
                      <a:pt x="85" y="14"/>
                    </a:lnTo>
                    <a:lnTo>
                      <a:pt x="88" y="16"/>
                    </a:lnTo>
                    <a:lnTo>
                      <a:pt x="89" y="13"/>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5" name="Freeform 257"/>
              <p:cNvSpPr>
                <a:spLocks/>
              </p:cNvSpPr>
              <p:nvPr/>
            </p:nvSpPr>
            <p:spPr bwMode="auto">
              <a:xfrm>
                <a:off x="4983" y="3185"/>
                <a:ext cx="389" cy="54"/>
              </a:xfrm>
              <a:custGeom>
                <a:avLst/>
                <a:gdLst>
                  <a:gd name="T0" fmla="*/ 385 w 389"/>
                  <a:gd name="T1" fmla="*/ 0 h 54"/>
                  <a:gd name="T2" fmla="*/ 381 w 389"/>
                  <a:gd name="T3" fmla="*/ 1 h 54"/>
                  <a:gd name="T4" fmla="*/ 375 w 389"/>
                  <a:gd name="T5" fmla="*/ 6 h 54"/>
                  <a:gd name="T6" fmla="*/ 367 w 389"/>
                  <a:gd name="T7" fmla="*/ 10 h 54"/>
                  <a:gd name="T8" fmla="*/ 355 w 389"/>
                  <a:gd name="T9" fmla="*/ 15 h 54"/>
                  <a:gd name="T10" fmla="*/ 341 w 389"/>
                  <a:gd name="T11" fmla="*/ 21 h 54"/>
                  <a:gd name="T12" fmla="*/ 323 w 389"/>
                  <a:gd name="T13" fmla="*/ 28 h 54"/>
                  <a:gd name="T14" fmla="*/ 303 w 389"/>
                  <a:gd name="T15" fmla="*/ 34 h 54"/>
                  <a:gd name="T16" fmla="*/ 279 w 389"/>
                  <a:gd name="T17" fmla="*/ 39 h 54"/>
                  <a:gd name="T18" fmla="*/ 252 w 389"/>
                  <a:gd name="T19" fmla="*/ 44 h 54"/>
                  <a:gd name="T20" fmla="*/ 221 w 389"/>
                  <a:gd name="T21" fmla="*/ 47 h 54"/>
                  <a:gd name="T22" fmla="*/ 190 w 389"/>
                  <a:gd name="T23" fmla="*/ 49 h 54"/>
                  <a:gd name="T24" fmla="*/ 153 w 389"/>
                  <a:gd name="T25" fmla="*/ 49 h 54"/>
                  <a:gd name="T26" fmla="*/ 113 w 389"/>
                  <a:gd name="T27" fmla="*/ 48 h 54"/>
                  <a:gd name="T28" fmla="*/ 71 w 389"/>
                  <a:gd name="T29" fmla="*/ 43 h 54"/>
                  <a:gd name="T30" fmla="*/ 25 w 389"/>
                  <a:gd name="T31" fmla="*/ 35 h 54"/>
                  <a:gd name="T32" fmla="*/ 0 w 389"/>
                  <a:gd name="T33" fmla="*/ 34 h 54"/>
                  <a:gd name="T34" fmla="*/ 48 w 389"/>
                  <a:gd name="T35" fmla="*/ 43 h 54"/>
                  <a:gd name="T36" fmla="*/ 92 w 389"/>
                  <a:gd name="T37" fmla="*/ 49 h 54"/>
                  <a:gd name="T38" fmla="*/ 133 w 389"/>
                  <a:gd name="T39" fmla="*/ 52 h 54"/>
                  <a:gd name="T40" fmla="*/ 171 w 389"/>
                  <a:gd name="T41" fmla="*/ 53 h 54"/>
                  <a:gd name="T42" fmla="*/ 207 w 389"/>
                  <a:gd name="T43" fmla="*/ 52 h 54"/>
                  <a:gd name="T44" fmla="*/ 238 w 389"/>
                  <a:gd name="T45" fmla="*/ 49 h 54"/>
                  <a:gd name="T46" fmla="*/ 266 w 389"/>
                  <a:gd name="T47" fmla="*/ 44 h 54"/>
                  <a:gd name="T48" fmla="*/ 293 w 389"/>
                  <a:gd name="T49" fmla="*/ 39 h 54"/>
                  <a:gd name="T50" fmla="*/ 316 w 389"/>
                  <a:gd name="T51" fmla="*/ 34 h 54"/>
                  <a:gd name="T52" fmla="*/ 334 w 389"/>
                  <a:gd name="T53" fmla="*/ 28 h 54"/>
                  <a:gd name="T54" fmla="*/ 350 w 389"/>
                  <a:gd name="T55" fmla="*/ 21 h 54"/>
                  <a:gd name="T56" fmla="*/ 364 w 389"/>
                  <a:gd name="T57" fmla="*/ 15 h 54"/>
                  <a:gd name="T58" fmla="*/ 374 w 389"/>
                  <a:gd name="T59" fmla="*/ 10 h 54"/>
                  <a:gd name="T60" fmla="*/ 382 w 389"/>
                  <a:gd name="T61" fmla="*/ 6 h 54"/>
                  <a:gd name="T62" fmla="*/ 387 w 389"/>
                  <a:gd name="T63" fmla="*/ 4 h 54"/>
                  <a:gd name="T64" fmla="*/ 388 w 389"/>
                  <a:gd name="T65" fmla="*/ 0 h 54"/>
                  <a:gd name="T66" fmla="*/ 388 w 389"/>
                  <a:gd name="T67" fmla="*/ 1 h 54"/>
                  <a:gd name="T68" fmla="*/ 384 w 389"/>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9" h="54">
                    <a:moveTo>
                      <a:pt x="384" y="0"/>
                    </a:moveTo>
                    <a:lnTo>
                      <a:pt x="385" y="0"/>
                    </a:lnTo>
                    <a:lnTo>
                      <a:pt x="384" y="0"/>
                    </a:lnTo>
                    <a:lnTo>
                      <a:pt x="381" y="1"/>
                    </a:lnTo>
                    <a:lnTo>
                      <a:pt x="380" y="4"/>
                    </a:lnTo>
                    <a:lnTo>
                      <a:pt x="375" y="6"/>
                    </a:lnTo>
                    <a:lnTo>
                      <a:pt x="372" y="8"/>
                    </a:lnTo>
                    <a:lnTo>
                      <a:pt x="367" y="10"/>
                    </a:lnTo>
                    <a:lnTo>
                      <a:pt x="363" y="13"/>
                    </a:lnTo>
                    <a:lnTo>
                      <a:pt x="355" y="15"/>
                    </a:lnTo>
                    <a:lnTo>
                      <a:pt x="348" y="19"/>
                    </a:lnTo>
                    <a:lnTo>
                      <a:pt x="341" y="21"/>
                    </a:lnTo>
                    <a:lnTo>
                      <a:pt x="333" y="24"/>
                    </a:lnTo>
                    <a:lnTo>
                      <a:pt x="323" y="28"/>
                    </a:lnTo>
                    <a:lnTo>
                      <a:pt x="314" y="30"/>
                    </a:lnTo>
                    <a:lnTo>
                      <a:pt x="303" y="34"/>
                    </a:lnTo>
                    <a:lnTo>
                      <a:pt x="292" y="37"/>
                    </a:lnTo>
                    <a:lnTo>
                      <a:pt x="279" y="39"/>
                    </a:lnTo>
                    <a:lnTo>
                      <a:pt x="266" y="42"/>
                    </a:lnTo>
                    <a:lnTo>
                      <a:pt x="252" y="44"/>
                    </a:lnTo>
                    <a:lnTo>
                      <a:pt x="238" y="45"/>
                    </a:lnTo>
                    <a:lnTo>
                      <a:pt x="221" y="47"/>
                    </a:lnTo>
                    <a:lnTo>
                      <a:pt x="205" y="49"/>
                    </a:lnTo>
                    <a:lnTo>
                      <a:pt x="190" y="49"/>
                    </a:lnTo>
                    <a:lnTo>
                      <a:pt x="171" y="49"/>
                    </a:lnTo>
                    <a:lnTo>
                      <a:pt x="153" y="49"/>
                    </a:lnTo>
                    <a:lnTo>
                      <a:pt x="133" y="49"/>
                    </a:lnTo>
                    <a:lnTo>
                      <a:pt x="113" y="48"/>
                    </a:lnTo>
                    <a:lnTo>
                      <a:pt x="92" y="45"/>
                    </a:lnTo>
                    <a:lnTo>
                      <a:pt x="71" y="43"/>
                    </a:lnTo>
                    <a:lnTo>
                      <a:pt x="48" y="39"/>
                    </a:lnTo>
                    <a:lnTo>
                      <a:pt x="25" y="35"/>
                    </a:lnTo>
                    <a:lnTo>
                      <a:pt x="1" y="30"/>
                    </a:lnTo>
                    <a:lnTo>
                      <a:pt x="0" y="34"/>
                    </a:lnTo>
                    <a:lnTo>
                      <a:pt x="24" y="39"/>
                    </a:lnTo>
                    <a:lnTo>
                      <a:pt x="48" y="43"/>
                    </a:lnTo>
                    <a:lnTo>
                      <a:pt x="71" y="45"/>
                    </a:lnTo>
                    <a:lnTo>
                      <a:pt x="92" y="49"/>
                    </a:lnTo>
                    <a:lnTo>
                      <a:pt x="113" y="50"/>
                    </a:lnTo>
                    <a:lnTo>
                      <a:pt x="133" y="52"/>
                    </a:lnTo>
                    <a:lnTo>
                      <a:pt x="153" y="53"/>
                    </a:lnTo>
                    <a:lnTo>
                      <a:pt x="171" y="53"/>
                    </a:lnTo>
                    <a:lnTo>
                      <a:pt x="190" y="53"/>
                    </a:lnTo>
                    <a:lnTo>
                      <a:pt x="207" y="52"/>
                    </a:lnTo>
                    <a:lnTo>
                      <a:pt x="222" y="50"/>
                    </a:lnTo>
                    <a:lnTo>
                      <a:pt x="238" y="49"/>
                    </a:lnTo>
                    <a:lnTo>
                      <a:pt x="252" y="45"/>
                    </a:lnTo>
                    <a:lnTo>
                      <a:pt x="266" y="44"/>
                    </a:lnTo>
                    <a:lnTo>
                      <a:pt x="279" y="43"/>
                    </a:lnTo>
                    <a:lnTo>
                      <a:pt x="293" y="39"/>
                    </a:lnTo>
                    <a:lnTo>
                      <a:pt x="303" y="37"/>
                    </a:lnTo>
                    <a:lnTo>
                      <a:pt x="316" y="34"/>
                    </a:lnTo>
                    <a:lnTo>
                      <a:pt x="324" y="30"/>
                    </a:lnTo>
                    <a:lnTo>
                      <a:pt x="334" y="28"/>
                    </a:lnTo>
                    <a:lnTo>
                      <a:pt x="343" y="24"/>
                    </a:lnTo>
                    <a:lnTo>
                      <a:pt x="350" y="21"/>
                    </a:lnTo>
                    <a:lnTo>
                      <a:pt x="357" y="18"/>
                    </a:lnTo>
                    <a:lnTo>
                      <a:pt x="364" y="15"/>
                    </a:lnTo>
                    <a:lnTo>
                      <a:pt x="370" y="13"/>
                    </a:lnTo>
                    <a:lnTo>
                      <a:pt x="374" y="10"/>
                    </a:lnTo>
                    <a:lnTo>
                      <a:pt x="380" y="8"/>
                    </a:lnTo>
                    <a:lnTo>
                      <a:pt x="382" y="6"/>
                    </a:lnTo>
                    <a:lnTo>
                      <a:pt x="385" y="5"/>
                    </a:lnTo>
                    <a:lnTo>
                      <a:pt x="387" y="4"/>
                    </a:lnTo>
                    <a:lnTo>
                      <a:pt x="388" y="3"/>
                    </a:lnTo>
                    <a:lnTo>
                      <a:pt x="388" y="0"/>
                    </a:lnTo>
                    <a:lnTo>
                      <a:pt x="388" y="3"/>
                    </a:lnTo>
                    <a:lnTo>
                      <a:pt x="388" y="1"/>
                    </a:lnTo>
                    <a:lnTo>
                      <a:pt x="388" y="0"/>
                    </a:lnTo>
                    <a:lnTo>
                      <a:pt x="384" y="0"/>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6" name="Freeform 258"/>
              <p:cNvSpPr>
                <a:spLocks/>
              </p:cNvSpPr>
              <p:nvPr/>
            </p:nvSpPr>
            <p:spPr bwMode="auto">
              <a:xfrm>
                <a:off x="5292" y="3124"/>
                <a:ext cx="80" cy="54"/>
              </a:xfrm>
              <a:custGeom>
                <a:avLst/>
                <a:gdLst>
                  <a:gd name="T0" fmla="*/ 0 w 80"/>
                  <a:gd name="T1" fmla="*/ 3 h 54"/>
                  <a:gd name="T2" fmla="*/ 4 w 80"/>
                  <a:gd name="T3" fmla="*/ 5 h 54"/>
                  <a:gd name="T4" fmla="*/ 8 w 80"/>
                  <a:gd name="T5" fmla="*/ 8 h 54"/>
                  <a:gd name="T6" fmla="*/ 13 w 80"/>
                  <a:gd name="T7" fmla="*/ 11 h 54"/>
                  <a:gd name="T8" fmla="*/ 19 w 80"/>
                  <a:gd name="T9" fmla="*/ 14 h 54"/>
                  <a:gd name="T10" fmla="*/ 26 w 80"/>
                  <a:gd name="T11" fmla="*/ 16 h 54"/>
                  <a:gd name="T12" fmla="*/ 32 w 80"/>
                  <a:gd name="T13" fmla="*/ 20 h 54"/>
                  <a:gd name="T14" fmla="*/ 39 w 80"/>
                  <a:gd name="T15" fmla="*/ 24 h 54"/>
                  <a:gd name="T16" fmla="*/ 44 w 80"/>
                  <a:gd name="T17" fmla="*/ 28 h 54"/>
                  <a:gd name="T18" fmla="*/ 52 w 80"/>
                  <a:gd name="T19" fmla="*/ 30 h 54"/>
                  <a:gd name="T20" fmla="*/ 58 w 80"/>
                  <a:gd name="T21" fmla="*/ 34 h 54"/>
                  <a:gd name="T22" fmla="*/ 63 w 80"/>
                  <a:gd name="T23" fmla="*/ 39 h 54"/>
                  <a:gd name="T24" fmla="*/ 67 w 80"/>
                  <a:gd name="T25" fmla="*/ 42 h 54"/>
                  <a:gd name="T26" fmla="*/ 71 w 80"/>
                  <a:gd name="T27" fmla="*/ 45 h 54"/>
                  <a:gd name="T28" fmla="*/ 74 w 80"/>
                  <a:gd name="T29" fmla="*/ 49 h 54"/>
                  <a:gd name="T30" fmla="*/ 75 w 80"/>
                  <a:gd name="T31" fmla="*/ 50 h 54"/>
                  <a:gd name="T32" fmla="*/ 75 w 80"/>
                  <a:gd name="T33" fmla="*/ 53 h 54"/>
                  <a:gd name="T34" fmla="*/ 79 w 80"/>
                  <a:gd name="T35" fmla="*/ 53 h 54"/>
                  <a:gd name="T36" fmla="*/ 79 w 80"/>
                  <a:gd name="T37" fmla="*/ 50 h 54"/>
                  <a:gd name="T38" fmla="*/ 78 w 80"/>
                  <a:gd name="T39" fmla="*/ 47 h 54"/>
                  <a:gd name="T40" fmla="*/ 74 w 80"/>
                  <a:gd name="T41" fmla="*/ 43 h 54"/>
                  <a:gd name="T42" fmla="*/ 71 w 80"/>
                  <a:gd name="T43" fmla="*/ 39 h 54"/>
                  <a:gd name="T44" fmla="*/ 65 w 80"/>
                  <a:gd name="T45" fmla="*/ 35 h 54"/>
                  <a:gd name="T46" fmla="*/ 60 w 80"/>
                  <a:gd name="T47" fmla="*/ 32 h 54"/>
                  <a:gd name="T48" fmla="*/ 54 w 80"/>
                  <a:gd name="T49" fmla="*/ 29 h 54"/>
                  <a:gd name="T50" fmla="*/ 48 w 80"/>
                  <a:gd name="T51" fmla="*/ 24 h 54"/>
                  <a:gd name="T52" fmla="*/ 41 w 80"/>
                  <a:gd name="T53" fmla="*/ 21 h 54"/>
                  <a:gd name="T54" fmla="*/ 35 w 80"/>
                  <a:gd name="T55" fmla="*/ 18 h 54"/>
                  <a:gd name="T56" fmla="*/ 28 w 80"/>
                  <a:gd name="T57" fmla="*/ 14 h 54"/>
                  <a:gd name="T58" fmla="*/ 21 w 80"/>
                  <a:gd name="T59" fmla="*/ 11 h 54"/>
                  <a:gd name="T60" fmla="*/ 16 w 80"/>
                  <a:gd name="T61" fmla="*/ 8 h 54"/>
                  <a:gd name="T62" fmla="*/ 10 w 80"/>
                  <a:gd name="T63" fmla="*/ 5 h 54"/>
                  <a:gd name="T64" fmla="*/ 6 w 80"/>
                  <a:gd name="T65" fmla="*/ 3 h 54"/>
                  <a:gd name="T66" fmla="*/ 1 w 80"/>
                  <a:gd name="T67" fmla="*/ 0 h 54"/>
                  <a:gd name="T68" fmla="*/ 0 w 80"/>
                  <a:gd name="T69"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54">
                    <a:moveTo>
                      <a:pt x="0" y="3"/>
                    </a:moveTo>
                    <a:lnTo>
                      <a:pt x="4" y="5"/>
                    </a:lnTo>
                    <a:lnTo>
                      <a:pt x="8" y="8"/>
                    </a:lnTo>
                    <a:lnTo>
                      <a:pt x="13" y="11"/>
                    </a:lnTo>
                    <a:lnTo>
                      <a:pt x="19" y="14"/>
                    </a:lnTo>
                    <a:lnTo>
                      <a:pt x="26" y="16"/>
                    </a:lnTo>
                    <a:lnTo>
                      <a:pt x="32" y="20"/>
                    </a:lnTo>
                    <a:lnTo>
                      <a:pt x="39" y="24"/>
                    </a:lnTo>
                    <a:lnTo>
                      <a:pt x="44" y="28"/>
                    </a:lnTo>
                    <a:lnTo>
                      <a:pt x="52" y="30"/>
                    </a:lnTo>
                    <a:lnTo>
                      <a:pt x="58" y="34"/>
                    </a:lnTo>
                    <a:lnTo>
                      <a:pt x="63" y="39"/>
                    </a:lnTo>
                    <a:lnTo>
                      <a:pt x="67" y="42"/>
                    </a:lnTo>
                    <a:lnTo>
                      <a:pt x="71" y="45"/>
                    </a:lnTo>
                    <a:lnTo>
                      <a:pt x="74" y="49"/>
                    </a:lnTo>
                    <a:lnTo>
                      <a:pt x="75" y="50"/>
                    </a:lnTo>
                    <a:lnTo>
                      <a:pt x="75" y="53"/>
                    </a:lnTo>
                    <a:lnTo>
                      <a:pt x="79" y="53"/>
                    </a:lnTo>
                    <a:lnTo>
                      <a:pt x="79" y="50"/>
                    </a:lnTo>
                    <a:lnTo>
                      <a:pt x="78" y="47"/>
                    </a:lnTo>
                    <a:lnTo>
                      <a:pt x="74" y="43"/>
                    </a:lnTo>
                    <a:lnTo>
                      <a:pt x="71" y="39"/>
                    </a:lnTo>
                    <a:lnTo>
                      <a:pt x="65" y="35"/>
                    </a:lnTo>
                    <a:lnTo>
                      <a:pt x="60" y="32"/>
                    </a:lnTo>
                    <a:lnTo>
                      <a:pt x="54" y="29"/>
                    </a:lnTo>
                    <a:lnTo>
                      <a:pt x="48" y="24"/>
                    </a:lnTo>
                    <a:lnTo>
                      <a:pt x="41" y="21"/>
                    </a:lnTo>
                    <a:lnTo>
                      <a:pt x="35" y="18"/>
                    </a:lnTo>
                    <a:lnTo>
                      <a:pt x="28" y="14"/>
                    </a:lnTo>
                    <a:lnTo>
                      <a:pt x="21" y="11"/>
                    </a:lnTo>
                    <a:lnTo>
                      <a:pt x="16" y="8"/>
                    </a:lnTo>
                    <a:lnTo>
                      <a:pt x="10" y="5"/>
                    </a:lnTo>
                    <a:lnTo>
                      <a:pt x="6" y="3"/>
                    </a:lnTo>
                    <a:lnTo>
                      <a:pt x="1" y="0"/>
                    </a:lnTo>
                    <a:lnTo>
                      <a:pt x="0" y="3"/>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7" name="Freeform 259"/>
              <p:cNvSpPr>
                <a:spLocks/>
              </p:cNvSpPr>
              <p:nvPr/>
            </p:nvSpPr>
            <p:spPr bwMode="auto">
              <a:xfrm>
                <a:off x="5284" y="3106"/>
                <a:ext cx="19" cy="14"/>
              </a:xfrm>
              <a:custGeom>
                <a:avLst/>
                <a:gdLst>
                  <a:gd name="T0" fmla="*/ 17 w 19"/>
                  <a:gd name="T1" fmla="*/ 0 h 14"/>
                  <a:gd name="T2" fmla="*/ 16 w 19"/>
                  <a:gd name="T3" fmla="*/ 0 h 14"/>
                  <a:gd name="T4" fmla="*/ 15 w 19"/>
                  <a:gd name="T5" fmla="*/ 1 h 14"/>
                  <a:gd name="T6" fmla="*/ 14 w 19"/>
                  <a:gd name="T7" fmla="*/ 1 h 14"/>
                  <a:gd name="T8" fmla="*/ 11 w 19"/>
                  <a:gd name="T9" fmla="*/ 1 h 14"/>
                  <a:gd name="T10" fmla="*/ 10 w 19"/>
                  <a:gd name="T11" fmla="*/ 2 h 14"/>
                  <a:gd name="T12" fmla="*/ 8 w 19"/>
                  <a:gd name="T13" fmla="*/ 2 h 14"/>
                  <a:gd name="T14" fmla="*/ 6 w 19"/>
                  <a:gd name="T15" fmla="*/ 3 h 14"/>
                  <a:gd name="T16" fmla="*/ 4 w 19"/>
                  <a:gd name="T17" fmla="*/ 3 h 14"/>
                  <a:gd name="T18" fmla="*/ 2 w 19"/>
                  <a:gd name="T19" fmla="*/ 4 h 14"/>
                  <a:gd name="T20" fmla="*/ 1 w 19"/>
                  <a:gd name="T21" fmla="*/ 5 h 14"/>
                  <a:gd name="T22" fmla="*/ 0 w 19"/>
                  <a:gd name="T23" fmla="*/ 7 h 14"/>
                  <a:gd name="T24" fmla="*/ 0 w 19"/>
                  <a:gd name="T25" fmla="*/ 9 h 14"/>
                  <a:gd name="T26" fmla="*/ 0 w 19"/>
                  <a:gd name="T27" fmla="*/ 10 h 14"/>
                  <a:gd name="T28" fmla="*/ 2 w 19"/>
                  <a:gd name="T29" fmla="*/ 11 h 14"/>
                  <a:gd name="T30" fmla="*/ 5 w 19"/>
                  <a:gd name="T31" fmla="*/ 13 h 14"/>
                  <a:gd name="T32" fmla="*/ 6 w 19"/>
                  <a:gd name="T33" fmla="*/ 11 h 14"/>
                  <a:gd name="T34" fmla="*/ 5 w 19"/>
                  <a:gd name="T35" fmla="*/ 10 h 14"/>
                  <a:gd name="T36" fmla="*/ 4 w 19"/>
                  <a:gd name="T37" fmla="*/ 10 h 14"/>
                  <a:gd name="T38" fmla="*/ 3 w 19"/>
                  <a:gd name="T39" fmla="*/ 8 h 14"/>
                  <a:gd name="T40" fmla="*/ 3 w 19"/>
                  <a:gd name="T41" fmla="*/ 7 h 14"/>
                  <a:gd name="T42" fmla="*/ 4 w 19"/>
                  <a:gd name="T43" fmla="*/ 7 h 14"/>
                  <a:gd name="T44" fmla="*/ 5 w 19"/>
                  <a:gd name="T45" fmla="*/ 6 h 14"/>
                  <a:gd name="T46" fmla="*/ 6 w 19"/>
                  <a:gd name="T47" fmla="*/ 5 h 14"/>
                  <a:gd name="T48" fmla="*/ 8 w 19"/>
                  <a:gd name="T49" fmla="*/ 4 h 14"/>
                  <a:gd name="T50" fmla="*/ 9 w 19"/>
                  <a:gd name="T51" fmla="*/ 4 h 14"/>
                  <a:gd name="T52" fmla="*/ 10 w 19"/>
                  <a:gd name="T53" fmla="*/ 3 h 14"/>
                  <a:gd name="T54" fmla="*/ 12 w 19"/>
                  <a:gd name="T55" fmla="*/ 3 h 14"/>
                  <a:gd name="T56" fmla="*/ 15 w 19"/>
                  <a:gd name="T57" fmla="*/ 3 h 14"/>
                  <a:gd name="T58" fmla="*/ 16 w 19"/>
                  <a:gd name="T59" fmla="*/ 3 h 14"/>
                  <a:gd name="T60" fmla="*/ 17 w 19"/>
                  <a:gd name="T61" fmla="*/ 3 h 14"/>
                  <a:gd name="T62" fmla="*/ 18 w 19"/>
                  <a:gd name="T63" fmla="*/ 3 h 14"/>
                  <a:gd name="T64" fmla="*/ 18 w 19"/>
                  <a:gd name="T65" fmla="*/ 2 h 14"/>
                  <a:gd name="T66" fmla="*/ 17 w 19"/>
                  <a:gd name="T6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14">
                    <a:moveTo>
                      <a:pt x="17" y="0"/>
                    </a:moveTo>
                    <a:lnTo>
                      <a:pt x="16" y="0"/>
                    </a:lnTo>
                    <a:lnTo>
                      <a:pt x="15" y="1"/>
                    </a:lnTo>
                    <a:lnTo>
                      <a:pt x="14" y="1"/>
                    </a:lnTo>
                    <a:lnTo>
                      <a:pt x="11" y="1"/>
                    </a:lnTo>
                    <a:lnTo>
                      <a:pt x="10" y="2"/>
                    </a:lnTo>
                    <a:lnTo>
                      <a:pt x="8" y="2"/>
                    </a:lnTo>
                    <a:lnTo>
                      <a:pt x="6" y="3"/>
                    </a:lnTo>
                    <a:lnTo>
                      <a:pt x="4" y="3"/>
                    </a:lnTo>
                    <a:lnTo>
                      <a:pt x="2" y="4"/>
                    </a:lnTo>
                    <a:lnTo>
                      <a:pt x="1" y="5"/>
                    </a:lnTo>
                    <a:lnTo>
                      <a:pt x="0" y="7"/>
                    </a:lnTo>
                    <a:lnTo>
                      <a:pt x="0" y="9"/>
                    </a:lnTo>
                    <a:lnTo>
                      <a:pt x="0" y="10"/>
                    </a:lnTo>
                    <a:lnTo>
                      <a:pt x="2" y="11"/>
                    </a:lnTo>
                    <a:lnTo>
                      <a:pt x="5" y="13"/>
                    </a:lnTo>
                    <a:lnTo>
                      <a:pt x="6" y="11"/>
                    </a:lnTo>
                    <a:lnTo>
                      <a:pt x="5" y="10"/>
                    </a:lnTo>
                    <a:lnTo>
                      <a:pt x="4" y="10"/>
                    </a:lnTo>
                    <a:lnTo>
                      <a:pt x="3" y="8"/>
                    </a:lnTo>
                    <a:lnTo>
                      <a:pt x="3" y="7"/>
                    </a:lnTo>
                    <a:lnTo>
                      <a:pt x="4" y="7"/>
                    </a:lnTo>
                    <a:lnTo>
                      <a:pt x="5" y="6"/>
                    </a:lnTo>
                    <a:lnTo>
                      <a:pt x="6" y="5"/>
                    </a:lnTo>
                    <a:lnTo>
                      <a:pt x="8" y="4"/>
                    </a:lnTo>
                    <a:lnTo>
                      <a:pt x="9" y="4"/>
                    </a:lnTo>
                    <a:lnTo>
                      <a:pt x="10" y="3"/>
                    </a:lnTo>
                    <a:lnTo>
                      <a:pt x="12" y="3"/>
                    </a:lnTo>
                    <a:lnTo>
                      <a:pt x="15" y="3"/>
                    </a:lnTo>
                    <a:lnTo>
                      <a:pt x="16" y="3"/>
                    </a:lnTo>
                    <a:lnTo>
                      <a:pt x="17" y="3"/>
                    </a:lnTo>
                    <a:lnTo>
                      <a:pt x="18" y="3"/>
                    </a:lnTo>
                    <a:lnTo>
                      <a:pt x="18" y="2"/>
                    </a:lnTo>
                    <a:lnTo>
                      <a:pt x="17" y="0"/>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8" name="Freeform 260"/>
              <p:cNvSpPr>
                <a:spLocks/>
              </p:cNvSpPr>
              <p:nvPr/>
            </p:nvSpPr>
            <p:spPr bwMode="auto">
              <a:xfrm>
                <a:off x="5309" y="3078"/>
                <a:ext cx="165" cy="23"/>
              </a:xfrm>
              <a:custGeom>
                <a:avLst/>
                <a:gdLst>
                  <a:gd name="T0" fmla="*/ 164 w 165"/>
                  <a:gd name="T1" fmla="*/ 0 h 23"/>
                  <a:gd name="T2" fmla="*/ 161 w 165"/>
                  <a:gd name="T3" fmla="*/ 0 h 23"/>
                  <a:gd name="T4" fmla="*/ 157 w 165"/>
                  <a:gd name="T5" fmla="*/ 0 h 23"/>
                  <a:gd name="T6" fmla="*/ 153 w 165"/>
                  <a:gd name="T7" fmla="*/ 0 h 23"/>
                  <a:gd name="T8" fmla="*/ 146 w 165"/>
                  <a:gd name="T9" fmla="*/ 0 h 23"/>
                  <a:gd name="T10" fmla="*/ 139 w 165"/>
                  <a:gd name="T11" fmla="*/ 0 h 23"/>
                  <a:gd name="T12" fmla="*/ 131 w 165"/>
                  <a:gd name="T13" fmla="*/ 1 h 23"/>
                  <a:gd name="T14" fmla="*/ 121 w 165"/>
                  <a:gd name="T15" fmla="*/ 2 h 23"/>
                  <a:gd name="T16" fmla="*/ 109 w 165"/>
                  <a:gd name="T17" fmla="*/ 3 h 23"/>
                  <a:gd name="T18" fmla="*/ 95 w 165"/>
                  <a:gd name="T19" fmla="*/ 4 h 23"/>
                  <a:gd name="T20" fmla="*/ 80 w 165"/>
                  <a:gd name="T21" fmla="*/ 7 h 23"/>
                  <a:gd name="T22" fmla="*/ 63 w 165"/>
                  <a:gd name="T23" fmla="*/ 9 h 23"/>
                  <a:gd name="T24" fmla="*/ 45 w 165"/>
                  <a:gd name="T25" fmla="*/ 13 h 23"/>
                  <a:gd name="T26" fmla="*/ 23 w 165"/>
                  <a:gd name="T27" fmla="*/ 16 h 23"/>
                  <a:gd name="T28" fmla="*/ 0 w 165"/>
                  <a:gd name="T29" fmla="*/ 20 h 23"/>
                  <a:gd name="T30" fmla="*/ 14 w 165"/>
                  <a:gd name="T31" fmla="*/ 21 h 23"/>
                  <a:gd name="T32" fmla="*/ 36 w 165"/>
                  <a:gd name="T33" fmla="*/ 17 h 23"/>
                  <a:gd name="T34" fmla="*/ 55 w 165"/>
                  <a:gd name="T35" fmla="*/ 14 h 23"/>
                  <a:gd name="T36" fmla="*/ 74 w 165"/>
                  <a:gd name="T37" fmla="*/ 9 h 23"/>
                  <a:gd name="T38" fmla="*/ 90 w 165"/>
                  <a:gd name="T39" fmla="*/ 7 h 23"/>
                  <a:gd name="T40" fmla="*/ 103 w 165"/>
                  <a:gd name="T41" fmla="*/ 6 h 23"/>
                  <a:gd name="T42" fmla="*/ 116 w 165"/>
                  <a:gd name="T43" fmla="*/ 4 h 23"/>
                  <a:gd name="T44" fmla="*/ 127 w 165"/>
                  <a:gd name="T45" fmla="*/ 4 h 23"/>
                  <a:gd name="T46" fmla="*/ 135 w 165"/>
                  <a:gd name="T47" fmla="*/ 3 h 23"/>
                  <a:gd name="T48" fmla="*/ 142 w 165"/>
                  <a:gd name="T49" fmla="*/ 3 h 23"/>
                  <a:gd name="T50" fmla="*/ 149 w 165"/>
                  <a:gd name="T51" fmla="*/ 2 h 23"/>
                  <a:gd name="T52" fmla="*/ 156 w 165"/>
                  <a:gd name="T53" fmla="*/ 2 h 23"/>
                  <a:gd name="T54" fmla="*/ 158 w 165"/>
                  <a:gd name="T55" fmla="*/ 3 h 23"/>
                  <a:gd name="T56" fmla="*/ 161 w 165"/>
                  <a:gd name="T57" fmla="*/ 3 h 23"/>
                  <a:gd name="T58" fmla="*/ 164 w 165"/>
                  <a:gd name="T59" fmla="*/ 3 h 23"/>
                  <a:gd name="T60" fmla="*/ 163 w 165"/>
                  <a:gd name="T61" fmla="*/ 2 h 23"/>
                  <a:gd name="T62" fmla="*/ 164 w 165"/>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23">
                    <a:moveTo>
                      <a:pt x="164" y="1"/>
                    </a:moveTo>
                    <a:lnTo>
                      <a:pt x="164" y="0"/>
                    </a:lnTo>
                    <a:lnTo>
                      <a:pt x="163" y="0"/>
                    </a:lnTo>
                    <a:lnTo>
                      <a:pt x="161" y="0"/>
                    </a:lnTo>
                    <a:lnTo>
                      <a:pt x="158" y="0"/>
                    </a:lnTo>
                    <a:lnTo>
                      <a:pt x="157" y="0"/>
                    </a:lnTo>
                    <a:lnTo>
                      <a:pt x="156" y="0"/>
                    </a:lnTo>
                    <a:lnTo>
                      <a:pt x="153" y="0"/>
                    </a:lnTo>
                    <a:lnTo>
                      <a:pt x="149" y="0"/>
                    </a:lnTo>
                    <a:lnTo>
                      <a:pt x="146" y="0"/>
                    </a:lnTo>
                    <a:lnTo>
                      <a:pt x="142" y="0"/>
                    </a:lnTo>
                    <a:lnTo>
                      <a:pt x="139" y="0"/>
                    </a:lnTo>
                    <a:lnTo>
                      <a:pt x="135" y="1"/>
                    </a:lnTo>
                    <a:lnTo>
                      <a:pt x="131" y="1"/>
                    </a:lnTo>
                    <a:lnTo>
                      <a:pt x="127" y="1"/>
                    </a:lnTo>
                    <a:lnTo>
                      <a:pt x="121" y="2"/>
                    </a:lnTo>
                    <a:lnTo>
                      <a:pt x="114" y="2"/>
                    </a:lnTo>
                    <a:lnTo>
                      <a:pt x="109" y="3"/>
                    </a:lnTo>
                    <a:lnTo>
                      <a:pt x="103" y="4"/>
                    </a:lnTo>
                    <a:lnTo>
                      <a:pt x="95" y="4"/>
                    </a:lnTo>
                    <a:lnTo>
                      <a:pt x="90" y="6"/>
                    </a:lnTo>
                    <a:lnTo>
                      <a:pt x="80" y="7"/>
                    </a:lnTo>
                    <a:lnTo>
                      <a:pt x="73" y="7"/>
                    </a:lnTo>
                    <a:lnTo>
                      <a:pt x="63" y="9"/>
                    </a:lnTo>
                    <a:lnTo>
                      <a:pt x="55" y="10"/>
                    </a:lnTo>
                    <a:lnTo>
                      <a:pt x="45" y="13"/>
                    </a:lnTo>
                    <a:lnTo>
                      <a:pt x="34" y="14"/>
                    </a:lnTo>
                    <a:lnTo>
                      <a:pt x="23" y="16"/>
                    </a:lnTo>
                    <a:lnTo>
                      <a:pt x="12" y="19"/>
                    </a:lnTo>
                    <a:lnTo>
                      <a:pt x="0" y="20"/>
                    </a:lnTo>
                    <a:lnTo>
                      <a:pt x="1" y="22"/>
                    </a:lnTo>
                    <a:lnTo>
                      <a:pt x="14" y="21"/>
                    </a:lnTo>
                    <a:lnTo>
                      <a:pt x="25" y="19"/>
                    </a:lnTo>
                    <a:lnTo>
                      <a:pt x="36" y="17"/>
                    </a:lnTo>
                    <a:lnTo>
                      <a:pt x="47" y="15"/>
                    </a:lnTo>
                    <a:lnTo>
                      <a:pt x="55" y="14"/>
                    </a:lnTo>
                    <a:lnTo>
                      <a:pt x="65" y="12"/>
                    </a:lnTo>
                    <a:lnTo>
                      <a:pt x="74" y="9"/>
                    </a:lnTo>
                    <a:lnTo>
                      <a:pt x="83" y="9"/>
                    </a:lnTo>
                    <a:lnTo>
                      <a:pt x="90" y="7"/>
                    </a:lnTo>
                    <a:lnTo>
                      <a:pt x="98" y="7"/>
                    </a:lnTo>
                    <a:lnTo>
                      <a:pt x="103" y="6"/>
                    </a:lnTo>
                    <a:lnTo>
                      <a:pt x="110" y="6"/>
                    </a:lnTo>
                    <a:lnTo>
                      <a:pt x="116" y="4"/>
                    </a:lnTo>
                    <a:lnTo>
                      <a:pt x="121" y="4"/>
                    </a:lnTo>
                    <a:lnTo>
                      <a:pt x="127" y="4"/>
                    </a:lnTo>
                    <a:lnTo>
                      <a:pt x="132" y="4"/>
                    </a:lnTo>
                    <a:lnTo>
                      <a:pt x="135" y="3"/>
                    </a:lnTo>
                    <a:lnTo>
                      <a:pt x="139" y="3"/>
                    </a:lnTo>
                    <a:lnTo>
                      <a:pt x="142" y="3"/>
                    </a:lnTo>
                    <a:lnTo>
                      <a:pt x="146" y="3"/>
                    </a:lnTo>
                    <a:lnTo>
                      <a:pt x="149" y="2"/>
                    </a:lnTo>
                    <a:lnTo>
                      <a:pt x="153" y="2"/>
                    </a:lnTo>
                    <a:lnTo>
                      <a:pt x="156" y="2"/>
                    </a:lnTo>
                    <a:lnTo>
                      <a:pt x="157" y="2"/>
                    </a:lnTo>
                    <a:lnTo>
                      <a:pt x="158" y="3"/>
                    </a:lnTo>
                    <a:lnTo>
                      <a:pt x="160" y="3"/>
                    </a:lnTo>
                    <a:lnTo>
                      <a:pt x="161" y="3"/>
                    </a:lnTo>
                    <a:lnTo>
                      <a:pt x="163" y="3"/>
                    </a:lnTo>
                    <a:lnTo>
                      <a:pt x="164" y="3"/>
                    </a:lnTo>
                    <a:lnTo>
                      <a:pt x="163" y="3"/>
                    </a:lnTo>
                    <a:lnTo>
                      <a:pt x="163" y="2"/>
                    </a:lnTo>
                    <a:lnTo>
                      <a:pt x="164" y="1"/>
                    </a:lnTo>
                    <a:lnTo>
                      <a:pt x="164" y="0"/>
                    </a:lnTo>
                    <a:lnTo>
                      <a:pt x="164" y="1"/>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49" name="Freeform 261"/>
              <p:cNvSpPr>
                <a:spLocks/>
              </p:cNvSpPr>
              <p:nvPr/>
            </p:nvSpPr>
            <p:spPr bwMode="auto">
              <a:xfrm>
                <a:off x="5480" y="3065"/>
                <a:ext cx="91" cy="26"/>
              </a:xfrm>
              <a:custGeom>
                <a:avLst/>
                <a:gdLst>
                  <a:gd name="T0" fmla="*/ 89 w 91"/>
                  <a:gd name="T1" fmla="*/ 0 h 26"/>
                  <a:gd name="T2" fmla="*/ 87 w 91"/>
                  <a:gd name="T3" fmla="*/ 1 h 26"/>
                  <a:gd name="T4" fmla="*/ 85 w 91"/>
                  <a:gd name="T5" fmla="*/ 2 h 26"/>
                  <a:gd name="T6" fmla="*/ 83 w 91"/>
                  <a:gd name="T7" fmla="*/ 4 h 26"/>
                  <a:gd name="T8" fmla="*/ 79 w 91"/>
                  <a:gd name="T9" fmla="*/ 7 h 26"/>
                  <a:gd name="T10" fmla="*/ 75 w 91"/>
                  <a:gd name="T11" fmla="*/ 10 h 26"/>
                  <a:gd name="T12" fmla="*/ 71 w 91"/>
                  <a:gd name="T13" fmla="*/ 12 h 26"/>
                  <a:gd name="T14" fmla="*/ 66 w 91"/>
                  <a:gd name="T15" fmla="*/ 14 h 26"/>
                  <a:gd name="T16" fmla="*/ 61 w 91"/>
                  <a:gd name="T17" fmla="*/ 17 h 26"/>
                  <a:gd name="T18" fmla="*/ 54 w 91"/>
                  <a:gd name="T19" fmla="*/ 20 h 26"/>
                  <a:gd name="T20" fmla="*/ 48 w 91"/>
                  <a:gd name="T21" fmla="*/ 21 h 26"/>
                  <a:gd name="T22" fmla="*/ 40 w 91"/>
                  <a:gd name="T23" fmla="*/ 22 h 26"/>
                  <a:gd name="T24" fmla="*/ 33 w 91"/>
                  <a:gd name="T25" fmla="*/ 22 h 26"/>
                  <a:gd name="T26" fmla="*/ 26 w 91"/>
                  <a:gd name="T27" fmla="*/ 21 h 26"/>
                  <a:gd name="T28" fmla="*/ 17 w 91"/>
                  <a:gd name="T29" fmla="*/ 18 h 26"/>
                  <a:gd name="T30" fmla="*/ 11 w 91"/>
                  <a:gd name="T31" fmla="*/ 16 h 26"/>
                  <a:gd name="T32" fmla="*/ 1 w 91"/>
                  <a:gd name="T33" fmla="*/ 11 h 26"/>
                  <a:gd name="T34" fmla="*/ 0 w 91"/>
                  <a:gd name="T35" fmla="*/ 12 h 26"/>
                  <a:gd name="T36" fmla="*/ 8 w 91"/>
                  <a:gd name="T37" fmla="*/ 17 h 26"/>
                  <a:gd name="T38" fmla="*/ 16 w 91"/>
                  <a:gd name="T39" fmla="*/ 21 h 26"/>
                  <a:gd name="T40" fmla="*/ 25 w 91"/>
                  <a:gd name="T41" fmla="*/ 24 h 26"/>
                  <a:gd name="T42" fmla="*/ 33 w 91"/>
                  <a:gd name="T43" fmla="*/ 25 h 26"/>
                  <a:gd name="T44" fmla="*/ 41 w 91"/>
                  <a:gd name="T45" fmla="*/ 25 h 26"/>
                  <a:gd name="T46" fmla="*/ 49 w 91"/>
                  <a:gd name="T47" fmla="*/ 24 h 26"/>
                  <a:gd name="T48" fmla="*/ 56 w 91"/>
                  <a:gd name="T49" fmla="*/ 22 h 26"/>
                  <a:gd name="T50" fmla="*/ 64 w 91"/>
                  <a:gd name="T51" fmla="*/ 20 h 26"/>
                  <a:gd name="T52" fmla="*/ 68 w 91"/>
                  <a:gd name="T53" fmla="*/ 17 h 26"/>
                  <a:gd name="T54" fmla="*/ 74 w 91"/>
                  <a:gd name="T55" fmla="*/ 14 h 26"/>
                  <a:gd name="T56" fmla="*/ 78 w 91"/>
                  <a:gd name="T57" fmla="*/ 12 h 26"/>
                  <a:gd name="T58" fmla="*/ 83 w 91"/>
                  <a:gd name="T59" fmla="*/ 9 h 26"/>
                  <a:gd name="T60" fmla="*/ 86 w 91"/>
                  <a:gd name="T61" fmla="*/ 7 h 26"/>
                  <a:gd name="T62" fmla="*/ 89 w 91"/>
                  <a:gd name="T63" fmla="*/ 4 h 26"/>
                  <a:gd name="T64" fmla="*/ 90 w 91"/>
                  <a:gd name="T65" fmla="*/ 2 h 26"/>
                  <a:gd name="T66" fmla="*/ 89 w 91"/>
                  <a:gd name="T6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26">
                    <a:moveTo>
                      <a:pt x="89" y="0"/>
                    </a:moveTo>
                    <a:lnTo>
                      <a:pt x="87" y="1"/>
                    </a:lnTo>
                    <a:lnTo>
                      <a:pt x="85" y="2"/>
                    </a:lnTo>
                    <a:lnTo>
                      <a:pt x="83" y="4"/>
                    </a:lnTo>
                    <a:lnTo>
                      <a:pt x="79" y="7"/>
                    </a:lnTo>
                    <a:lnTo>
                      <a:pt x="75" y="10"/>
                    </a:lnTo>
                    <a:lnTo>
                      <a:pt x="71" y="12"/>
                    </a:lnTo>
                    <a:lnTo>
                      <a:pt x="66" y="14"/>
                    </a:lnTo>
                    <a:lnTo>
                      <a:pt x="61" y="17"/>
                    </a:lnTo>
                    <a:lnTo>
                      <a:pt x="54" y="20"/>
                    </a:lnTo>
                    <a:lnTo>
                      <a:pt x="48" y="21"/>
                    </a:lnTo>
                    <a:lnTo>
                      <a:pt x="40" y="22"/>
                    </a:lnTo>
                    <a:lnTo>
                      <a:pt x="33" y="22"/>
                    </a:lnTo>
                    <a:lnTo>
                      <a:pt x="26" y="21"/>
                    </a:lnTo>
                    <a:lnTo>
                      <a:pt x="17" y="18"/>
                    </a:lnTo>
                    <a:lnTo>
                      <a:pt x="11" y="16"/>
                    </a:lnTo>
                    <a:lnTo>
                      <a:pt x="1" y="11"/>
                    </a:lnTo>
                    <a:lnTo>
                      <a:pt x="0" y="12"/>
                    </a:lnTo>
                    <a:lnTo>
                      <a:pt x="8" y="17"/>
                    </a:lnTo>
                    <a:lnTo>
                      <a:pt x="16" y="21"/>
                    </a:lnTo>
                    <a:lnTo>
                      <a:pt x="25" y="24"/>
                    </a:lnTo>
                    <a:lnTo>
                      <a:pt x="33" y="25"/>
                    </a:lnTo>
                    <a:lnTo>
                      <a:pt x="41" y="25"/>
                    </a:lnTo>
                    <a:lnTo>
                      <a:pt x="49" y="24"/>
                    </a:lnTo>
                    <a:lnTo>
                      <a:pt x="56" y="22"/>
                    </a:lnTo>
                    <a:lnTo>
                      <a:pt x="64" y="20"/>
                    </a:lnTo>
                    <a:lnTo>
                      <a:pt x="68" y="17"/>
                    </a:lnTo>
                    <a:lnTo>
                      <a:pt x="74" y="14"/>
                    </a:lnTo>
                    <a:lnTo>
                      <a:pt x="78" y="12"/>
                    </a:lnTo>
                    <a:lnTo>
                      <a:pt x="83" y="9"/>
                    </a:lnTo>
                    <a:lnTo>
                      <a:pt x="86" y="7"/>
                    </a:lnTo>
                    <a:lnTo>
                      <a:pt x="89" y="4"/>
                    </a:lnTo>
                    <a:lnTo>
                      <a:pt x="90" y="2"/>
                    </a:lnTo>
                    <a:lnTo>
                      <a:pt x="89" y="0"/>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0" name="Freeform 262"/>
              <p:cNvSpPr>
                <a:spLocks/>
              </p:cNvSpPr>
              <p:nvPr/>
            </p:nvSpPr>
            <p:spPr bwMode="auto">
              <a:xfrm>
                <a:off x="5577" y="3061"/>
                <a:ext cx="53" cy="4"/>
              </a:xfrm>
              <a:custGeom>
                <a:avLst/>
                <a:gdLst>
                  <a:gd name="T0" fmla="*/ 52 w 53"/>
                  <a:gd name="T1" fmla="*/ 1 h 4"/>
                  <a:gd name="T2" fmla="*/ 51 w 53"/>
                  <a:gd name="T3" fmla="*/ 1 h 4"/>
                  <a:gd name="T4" fmla="*/ 47 w 53"/>
                  <a:gd name="T5" fmla="*/ 1 h 4"/>
                  <a:gd name="T6" fmla="*/ 45 w 53"/>
                  <a:gd name="T7" fmla="*/ 2 h 4"/>
                  <a:gd name="T8" fmla="*/ 41 w 53"/>
                  <a:gd name="T9" fmla="*/ 2 h 4"/>
                  <a:gd name="T10" fmla="*/ 37 w 53"/>
                  <a:gd name="T11" fmla="*/ 2 h 4"/>
                  <a:gd name="T12" fmla="*/ 32 w 53"/>
                  <a:gd name="T13" fmla="*/ 3 h 4"/>
                  <a:gd name="T14" fmla="*/ 28 w 53"/>
                  <a:gd name="T15" fmla="*/ 3 h 4"/>
                  <a:gd name="T16" fmla="*/ 22 w 53"/>
                  <a:gd name="T17" fmla="*/ 3 h 4"/>
                  <a:gd name="T18" fmla="*/ 19 w 53"/>
                  <a:gd name="T19" fmla="*/ 3 h 4"/>
                  <a:gd name="T20" fmla="*/ 15 w 53"/>
                  <a:gd name="T21" fmla="*/ 3 h 4"/>
                  <a:gd name="T22" fmla="*/ 11 w 53"/>
                  <a:gd name="T23" fmla="*/ 3 h 4"/>
                  <a:gd name="T24" fmla="*/ 6 w 53"/>
                  <a:gd name="T25" fmla="*/ 3 h 4"/>
                  <a:gd name="T26" fmla="*/ 4 w 53"/>
                  <a:gd name="T27" fmla="*/ 3 h 4"/>
                  <a:gd name="T28" fmla="*/ 1 w 53"/>
                  <a:gd name="T29" fmla="*/ 3 h 4"/>
                  <a:gd name="T30" fmla="*/ 0 w 53"/>
                  <a:gd name="T31" fmla="*/ 2 h 4"/>
                  <a:gd name="T32" fmla="*/ 1 w 53"/>
                  <a:gd name="T33" fmla="*/ 1 h 4"/>
                  <a:gd name="T34" fmla="*/ 4 w 53"/>
                  <a:gd name="T35" fmla="*/ 1 h 4"/>
                  <a:gd name="T36" fmla="*/ 6 w 53"/>
                  <a:gd name="T37" fmla="*/ 1 h 4"/>
                  <a:gd name="T38" fmla="*/ 11 w 53"/>
                  <a:gd name="T39" fmla="*/ 1 h 4"/>
                  <a:gd name="T40" fmla="*/ 15 w 53"/>
                  <a:gd name="T41" fmla="*/ 1 h 4"/>
                  <a:gd name="T42" fmla="*/ 19 w 53"/>
                  <a:gd name="T43" fmla="*/ 1 h 4"/>
                  <a:gd name="T44" fmla="*/ 22 w 53"/>
                  <a:gd name="T45" fmla="*/ 1 h 4"/>
                  <a:gd name="T46" fmla="*/ 28 w 53"/>
                  <a:gd name="T47" fmla="*/ 1 h 4"/>
                  <a:gd name="T48" fmla="*/ 32 w 53"/>
                  <a:gd name="T49" fmla="*/ 1 h 4"/>
                  <a:gd name="T50" fmla="*/ 37 w 53"/>
                  <a:gd name="T51" fmla="*/ 1 h 4"/>
                  <a:gd name="T52" fmla="*/ 41 w 53"/>
                  <a:gd name="T53" fmla="*/ 0 h 4"/>
                  <a:gd name="T54" fmla="*/ 45 w 53"/>
                  <a:gd name="T55" fmla="*/ 0 h 4"/>
                  <a:gd name="T56" fmla="*/ 47 w 53"/>
                  <a:gd name="T57" fmla="*/ 0 h 4"/>
                  <a:gd name="T58" fmla="*/ 51 w 53"/>
                  <a:gd name="T59" fmla="*/ 0 h 4"/>
                  <a:gd name="T60" fmla="*/ 52 w 53"/>
                  <a:gd name="T61" fmla="*/ 0 h 4"/>
                  <a:gd name="T62" fmla="*/ 52 w 53"/>
                  <a:gd name="T6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
                    <a:moveTo>
                      <a:pt x="52" y="1"/>
                    </a:moveTo>
                    <a:lnTo>
                      <a:pt x="51" y="1"/>
                    </a:lnTo>
                    <a:lnTo>
                      <a:pt x="47" y="1"/>
                    </a:lnTo>
                    <a:lnTo>
                      <a:pt x="45" y="2"/>
                    </a:lnTo>
                    <a:lnTo>
                      <a:pt x="41" y="2"/>
                    </a:lnTo>
                    <a:lnTo>
                      <a:pt x="37" y="2"/>
                    </a:lnTo>
                    <a:lnTo>
                      <a:pt x="32" y="3"/>
                    </a:lnTo>
                    <a:lnTo>
                      <a:pt x="28" y="3"/>
                    </a:lnTo>
                    <a:lnTo>
                      <a:pt x="22" y="3"/>
                    </a:lnTo>
                    <a:lnTo>
                      <a:pt x="19" y="3"/>
                    </a:lnTo>
                    <a:lnTo>
                      <a:pt x="15" y="3"/>
                    </a:lnTo>
                    <a:lnTo>
                      <a:pt x="11" y="3"/>
                    </a:lnTo>
                    <a:lnTo>
                      <a:pt x="6" y="3"/>
                    </a:lnTo>
                    <a:lnTo>
                      <a:pt x="4" y="3"/>
                    </a:lnTo>
                    <a:lnTo>
                      <a:pt x="1" y="3"/>
                    </a:lnTo>
                    <a:lnTo>
                      <a:pt x="0" y="2"/>
                    </a:lnTo>
                    <a:lnTo>
                      <a:pt x="1" y="1"/>
                    </a:lnTo>
                    <a:lnTo>
                      <a:pt x="4" y="1"/>
                    </a:lnTo>
                    <a:lnTo>
                      <a:pt x="6" y="1"/>
                    </a:lnTo>
                    <a:lnTo>
                      <a:pt x="11" y="1"/>
                    </a:lnTo>
                    <a:lnTo>
                      <a:pt x="15" y="1"/>
                    </a:lnTo>
                    <a:lnTo>
                      <a:pt x="19" y="1"/>
                    </a:lnTo>
                    <a:lnTo>
                      <a:pt x="22" y="1"/>
                    </a:lnTo>
                    <a:lnTo>
                      <a:pt x="28" y="1"/>
                    </a:lnTo>
                    <a:lnTo>
                      <a:pt x="32" y="1"/>
                    </a:lnTo>
                    <a:lnTo>
                      <a:pt x="37" y="1"/>
                    </a:lnTo>
                    <a:lnTo>
                      <a:pt x="41" y="0"/>
                    </a:lnTo>
                    <a:lnTo>
                      <a:pt x="45" y="0"/>
                    </a:lnTo>
                    <a:lnTo>
                      <a:pt x="47" y="0"/>
                    </a:lnTo>
                    <a:lnTo>
                      <a:pt x="51" y="0"/>
                    </a:lnTo>
                    <a:lnTo>
                      <a:pt x="52" y="0"/>
                    </a:lnTo>
                    <a:lnTo>
                      <a:pt x="52" y="1"/>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1" name="Freeform 263"/>
              <p:cNvSpPr>
                <a:spLocks/>
              </p:cNvSpPr>
              <p:nvPr/>
            </p:nvSpPr>
            <p:spPr bwMode="auto">
              <a:xfrm>
                <a:off x="5571" y="3059"/>
                <a:ext cx="8" cy="6"/>
              </a:xfrm>
              <a:custGeom>
                <a:avLst/>
                <a:gdLst>
                  <a:gd name="T0" fmla="*/ 7 w 8"/>
                  <a:gd name="T1" fmla="*/ 0 h 6"/>
                  <a:gd name="T2" fmla="*/ 7 w 8"/>
                  <a:gd name="T3" fmla="*/ 0 h 6"/>
                  <a:gd name="T4" fmla="*/ 0 w 8"/>
                  <a:gd name="T5" fmla="*/ 2 h 6"/>
                  <a:gd name="T6" fmla="*/ 0 w 8"/>
                  <a:gd name="T7" fmla="*/ 3 h 6"/>
                  <a:gd name="T8" fmla="*/ 7 w 8"/>
                  <a:gd name="T9" fmla="*/ 5 h 6"/>
                  <a:gd name="T10" fmla="*/ 7 w 8"/>
                  <a:gd name="T11" fmla="*/ 0 h 6"/>
                </a:gdLst>
                <a:ahLst/>
                <a:cxnLst>
                  <a:cxn ang="0">
                    <a:pos x="T0" y="T1"/>
                  </a:cxn>
                  <a:cxn ang="0">
                    <a:pos x="T2" y="T3"/>
                  </a:cxn>
                  <a:cxn ang="0">
                    <a:pos x="T4" y="T5"/>
                  </a:cxn>
                  <a:cxn ang="0">
                    <a:pos x="T6" y="T7"/>
                  </a:cxn>
                  <a:cxn ang="0">
                    <a:pos x="T8" y="T9"/>
                  </a:cxn>
                  <a:cxn ang="0">
                    <a:pos x="T10" y="T11"/>
                  </a:cxn>
                </a:cxnLst>
                <a:rect l="0" t="0" r="r" b="b"/>
                <a:pathLst>
                  <a:path w="8" h="6">
                    <a:moveTo>
                      <a:pt x="7" y="0"/>
                    </a:moveTo>
                    <a:lnTo>
                      <a:pt x="7" y="0"/>
                    </a:lnTo>
                    <a:lnTo>
                      <a:pt x="0" y="2"/>
                    </a:lnTo>
                    <a:lnTo>
                      <a:pt x="0" y="3"/>
                    </a:lnTo>
                    <a:lnTo>
                      <a:pt x="7" y="5"/>
                    </a:lnTo>
                    <a:lnTo>
                      <a:pt x="7" y="0"/>
                    </a:lnTo>
                  </a:path>
                </a:pathLst>
              </a:custGeom>
              <a:solidFill>
                <a:srgbClr val="F1F18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2" name="Freeform 264"/>
              <p:cNvSpPr>
                <a:spLocks/>
              </p:cNvSpPr>
              <p:nvPr/>
            </p:nvSpPr>
            <p:spPr bwMode="auto">
              <a:xfrm>
                <a:off x="4508" y="3127"/>
                <a:ext cx="8" cy="7"/>
              </a:xfrm>
              <a:custGeom>
                <a:avLst/>
                <a:gdLst>
                  <a:gd name="T0" fmla="*/ 7 w 8"/>
                  <a:gd name="T1" fmla="*/ 6 h 7"/>
                  <a:gd name="T2" fmla="*/ 7 w 8"/>
                  <a:gd name="T3" fmla="*/ 6 h 7"/>
                  <a:gd name="T4" fmla="*/ 7 w 8"/>
                  <a:gd name="T5" fmla="*/ 3 h 7"/>
                  <a:gd name="T6" fmla="*/ 7 w 8"/>
                  <a:gd name="T7" fmla="*/ 0 h 7"/>
                  <a:gd name="T8" fmla="*/ 0 w 8"/>
                  <a:gd name="T9" fmla="*/ 0 h 7"/>
                  <a:gd name="T10" fmla="*/ 7 w 8"/>
                  <a:gd name="T11" fmla="*/ 6 h 7"/>
                </a:gdLst>
                <a:ahLst/>
                <a:cxnLst>
                  <a:cxn ang="0">
                    <a:pos x="T0" y="T1"/>
                  </a:cxn>
                  <a:cxn ang="0">
                    <a:pos x="T2" y="T3"/>
                  </a:cxn>
                  <a:cxn ang="0">
                    <a:pos x="T4" y="T5"/>
                  </a:cxn>
                  <a:cxn ang="0">
                    <a:pos x="T6" y="T7"/>
                  </a:cxn>
                  <a:cxn ang="0">
                    <a:pos x="T8" y="T9"/>
                  </a:cxn>
                  <a:cxn ang="0">
                    <a:pos x="T10" y="T11"/>
                  </a:cxn>
                </a:cxnLst>
                <a:rect l="0" t="0" r="r" b="b"/>
                <a:pathLst>
                  <a:path w="8" h="7">
                    <a:moveTo>
                      <a:pt x="7" y="6"/>
                    </a:moveTo>
                    <a:lnTo>
                      <a:pt x="7" y="6"/>
                    </a:lnTo>
                    <a:lnTo>
                      <a:pt x="7" y="3"/>
                    </a:lnTo>
                    <a:lnTo>
                      <a:pt x="7" y="0"/>
                    </a:lnTo>
                    <a:lnTo>
                      <a:pt x="0" y="0"/>
                    </a:lnTo>
                    <a:lnTo>
                      <a:pt x="7" y="6"/>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3" name="Freeform 265"/>
              <p:cNvSpPr>
                <a:spLocks/>
              </p:cNvSpPr>
              <p:nvPr/>
            </p:nvSpPr>
            <p:spPr bwMode="auto">
              <a:xfrm>
                <a:off x="4515" y="3126"/>
                <a:ext cx="205" cy="24"/>
              </a:xfrm>
              <a:custGeom>
                <a:avLst/>
                <a:gdLst>
                  <a:gd name="T0" fmla="*/ 203 w 205"/>
                  <a:gd name="T1" fmla="*/ 21 h 24"/>
                  <a:gd name="T2" fmla="*/ 200 w 205"/>
                  <a:gd name="T3" fmla="*/ 19 h 24"/>
                  <a:gd name="T4" fmla="*/ 193 w 205"/>
                  <a:gd name="T5" fmla="*/ 18 h 24"/>
                  <a:gd name="T6" fmla="*/ 185 w 205"/>
                  <a:gd name="T7" fmla="*/ 17 h 24"/>
                  <a:gd name="T8" fmla="*/ 176 w 205"/>
                  <a:gd name="T9" fmla="*/ 15 h 24"/>
                  <a:gd name="T10" fmla="*/ 164 w 205"/>
                  <a:gd name="T11" fmla="*/ 12 h 24"/>
                  <a:gd name="T12" fmla="*/ 153 w 205"/>
                  <a:gd name="T13" fmla="*/ 9 h 24"/>
                  <a:gd name="T14" fmla="*/ 137 w 205"/>
                  <a:gd name="T15" fmla="*/ 6 h 24"/>
                  <a:gd name="T16" fmla="*/ 122 w 205"/>
                  <a:gd name="T17" fmla="*/ 4 h 24"/>
                  <a:gd name="T18" fmla="*/ 107 w 205"/>
                  <a:gd name="T19" fmla="*/ 3 h 24"/>
                  <a:gd name="T20" fmla="*/ 90 w 205"/>
                  <a:gd name="T21" fmla="*/ 1 h 24"/>
                  <a:gd name="T22" fmla="*/ 74 w 205"/>
                  <a:gd name="T23" fmla="*/ 0 h 24"/>
                  <a:gd name="T24" fmla="*/ 54 w 205"/>
                  <a:gd name="T25" fmla="*/ 0 h 24"/>
                  <a:gd name="T26" fmla="*/ 36 w 205"/>
                  <a:gd name="T27" fmla="*/ 1 h 24"/>
                  <a:gd name="T28" fmla="*/ 18 w 205"/>
                  <a:gd name="T29" fmla="*/ 2 h 24"/>
                  <a:gd name="T30" fmla="*/ 0 w 205"/>
                  <a:gd name="T31" fmla="*/ 5 h 24"/>
                  <a:gd name="T32" fmla="*/ 10 w 205"/>
                  <a:gd name="T33" fmla="*/ 6 h 24"/>
                  <a:gd name="T34" fmla="*/ 28 w 205"/>
                  <a:gd name="T35" fmla="*/ 4 h 24"/>
                  <a:gd name="T36" fmla="*/ 46 w 205"/>
                  <a:gd name="T37" fmla="*/ 3 h 24"/>
                  <a:gd name="T38" fmla="*/ 64 w 205"/>
                  <a:gd name="T39" fmla="*/ 3 h 24"/>
                  <a:gd name="T40" fmla="*/ 82 w 205"/>
                  <a:gd name="T41" fmla="*/ 3 h 24"/>
                  <a:gd name="T42" fmla="*/ 99 w 205"/>
                  <a:gd name="T43" fmla="*/ 4 h 24"/>
                  <a:gd name="T44" fmla="*/ 114 w 205"/>
                  <a:gd name="T45" fmla="*/ 6 h 24"/>
                  <a:gd name="T46" fmla="*/ 129 w 205"/>
                  <a:gd name="T47" fmla="*/ 8 h 24"/>
                  <a:gd name="T48" fmla="*/ 144 w 205"/>
                  <a:gd name="T49" fmla="*/ 10 h 24"/>
                  <a:gd name="T50" fmla="*/ 157 w 205"/>
                  <a:gd name="T51" fmla="*/ 13 h 24"/>
                  <a:gd name="T52" fmla="*/ 169 w 205"/>
                  <a:gd name="T53" fmla="*/ 15 h 24"/>
                  <a:gd name="T54" fmla="*/ 179 w 205"/>
                  <a:gd name="T55" fmla="*/ 17 h 24"/>
                  <a:gd name="T56" fmla="*/ 187 w 205"/>
                  <a:gd name="T57" fmla="*/ 19 h 24"/>
                  <a:gd name="T58" fmla="*/ 194 w 205"/>
                  <a:gd name="T59" fmla="*/ 22 h 24"/>
                  <a:gd name="T60" fmla="*/ 200 w 205"/>
                  <a:gd name="T61" fmla="*/ 23 h 24"/>
                  <a:gd name="T62" fmla="*/ 203 w 205"/>
                  <a:gd name="T6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24">
                    <a:moveTo>
                      <a:pt x="204" y="22"/>
                    </a:moveTo>
                    <a:lnTo>
                      <a:pt x="203" y="21"/>
                    </a:lnTo>
                    <a:lnTo>
                      <a:pt x="201" y="21"/>
                    </a:lnTo>
                    <a:lnTo>
                      <a:pt x="200" y="19"/>
                    </a:lnTo>
                    <a:lnTo>
                      <a:pt x="196" y="19"/>
                    </a:lnTo>
                    <a:lnTo>
                      <a:pt x="193" y="18"/>
                    </a:lnTo>
                    <a:lnTo>
                      <a:pt x="189" y="17"/>
                    </a:lnTo>
                    <a:lnTo>
                      <a:pt x="185" y="17"/>
                    </a:lnTo>
                    <a:lnTo>
                      <a:pt x="180" y="15"/>
                    </a:lnTo>
                    <a:lnTo>
                      <a:pt x="176" y="15"/>
                    </a:lnTo>
                    <a:lnTo>
                      <a:pt x="171" y="13"/>
                    </a:lnTo>
                    <a:lnTo>
                      <a:pt x="164" y="12"/>
                    </a:lnTo>
                    <a:lnTo>
                      <a:pt x="158" y="10"/>
                    </a:lnTo>
                    <a:lnTo>
                      <a:pt x="153" y="9"/>
                    </a:lnTo>
                    <a:lnTo>
                      <a:pt x="146" y="8"/>
                    </a:lnTo>
                    <a:lnTo>
                      <a:pt x="137" y="6"/>
                    </a:lnTo>
                    <a:lnTo>
                      <a:pt x="130" y="5"/>
                    </a:lnTo>
                    <a:lnTo>
                      <a:pt x="122" y="4"/>
                    </a:lnTo>
                    <a:lnTo>
                      <a:pt x="115" y="4"/>
                    </a:lnTo>
                    <a:lnTo>
                      <a:pt x="107" y="3"/>
                    </a:lnTo>
                    <a:lnTo>
                      <a:pt x="99" y="1"/>
                    </a:lnTo>
                    <a:lnTo>
                      <a:pt x="90" y="1"/>
                    </a:lnTo>
                    <a:lnTo>
                      <a:pt x="82" y="1"/>
                    </a:lnTo>
                    <a:lnTo>
                      <a:pt x="74" y="0"/>
                    </a:lnTo>
                    <a:lnTo>
                      <a:pt x="64" y="0"/>
                    </a:lnTo>
                    <a:lnTo>
                      <a:pt x="54" y="0"/>
                    </a:lnTo>
                    <a:lnTo>
                      <a:pt x="46" y="0"/>
                    </a:lnTo>
                    <a:lnTo>
                      <a:pt x="36" y="1"/>
                    </a:lnTo>
                    <a:lnTo>
                      <a:pt x="28" y="1"/>
                    </a:lnTo>
                    <a:lnTo>
                      <a:pt x="18" y="2"/>
                    </a:lnTo>
                    <a:lnTo>
                      <a:pt x="10" y="4"/>
                    </a:lnTo>
                    <a:lnTo>
                      <a:pt x="0" y="5"/>
                    </a:lnTo>
                    <a:lnTo>
                      <a:pt x="1" y="7"/>
                    </a:lnTo>
                    <a:lnTo>
                      <a:pt x="10" y="6"/>
                    </a:lnTo>
                    <a:lnTo>
                      <a:pt x="19" y="4"/>
                    </a:lnTo>
                    <a:lnTo>
                      <a:pt x="28" y="4"/>
                    </a:lnTo>
                    <a:lnTo>
                      <a:pt x="37" y="3"/>
                    </a:lnTo>
                    <a:lnTo>
                      <a:pt x="46" y="3"/>
                    </a:lnTo>
                    <a:lnTo>
                      <a:pt x="54" y="3"/>
                    </a:lnTo>
                    <a:lnTo>
                      <a:pt x="64" y="3"/>
                    </a:lnTo>
                    <a:lnTo>
                      <a:pt x="74" y="3"/>
                    </a:lnTo>
                    <a:lnTo>
                      <a:pt x="82" y="3"/>
                    </a:lnTo>
                    <a:lnTo>
                      <a:pt x="90" y="4"/>
                    </a:lnTo>
                    <a:lnTo>
                      <a:pt x="99" y="4"/>
                    </a:lnTo>
                    <a:lnTo>
                      <a:pt x="107" y="4"/>
                    </a:lnTo>
                    <a:lnTo>
                      <a:pt x="114" y="6"/>
                    </a:lnTo>
                    <a:lnTo>
                      <a:pt x="122" y="6"/>
                    </a:lnTo>
                    <a:lnTo>
                      <a:pt x="129" y="8"/>
                    </a:lnTo>
                    <a:lnTo>
                      <a:pt x="137" y="9"/>
                    </a:lnTo>
                    <a:lnTo>
                      <a:pt x="144" y="10"/>
                    </a:lnTo>
                    <a:lnTo>
                      <a:pt x="151" y="12"/>
                    </a:lnTo>
                    <a:lnTo>
                      <a:pt x="157" y="13"/>
                    </a:lnTo>
                    <a:lnTo>
                      <a:pt x="164" y="14"/>
                    </a:lnTo>
                    <a:lnTo>
                      <a:pt x="169" y="15"/>
                    </a:lnTo>
                    <a:lnTo>
                      <a:pt x="175" y="17"/>
                    </a:lnTo>
                    <a:lnTo>
                      <a:pt x="179" y="17"/>
                    </a:lnTo>
                    <a:lnTo>
                      <a:pt x="185" y="18"/>
                    </a:lnTo>
                    <a:lnTo>
                      <a:pt x="187" y="19"/>
                    </a:lnTo>
                    <a:lnTo>
                      <a:pt x="192" y="20"/>
                    </a:lnTo>
                    <a:lnTo>
                      <a:pt x="194" y="22"/>
                    </a:lnTo>
                    <a:lnTo>
                      <a:pt x="197" y="22"/>
                    </a:lnTo>
                    <a:lnTo>
                      <a:pt x="200" y="23"/>
                    </a:lnTo>
                    <a:lnTo>
                      <a:pt x="201" y="23"/>
                    </a:lnTo>
                    <a:lnTo>
                      <a:pt x="203" y="23"/>
                    </a:lnTo>
                    <a:lnTo>
                      <a:pt x="204" y="22"/>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4" name="Freeform 266"/>
              <p:cNvSpPr>
                <a:spLocks/>
              </p:cNvSpPr>
              <p:nvPr/>
            </p:nvSpPr>
            <p:spPr bwMode="auto">
              <a:xfrm>
                <a:off x="4727" y="3156"/>
                <a:ext cx="156" cy="42"/>
              </a:xfrm>
              <a:custGeom>
                <a:avLst/>
                <a:gdLst>
                  <a:gd name="T0" fmla="*/ 155 w 156"/>
                  <a:gd name="T1" fmla="*/ 37 h 42"/>
                  <a:gd name="T2" fmla="*/ 151 w 156"/>
                  <a:gd name="T3" fmla="*/ 37 h 42"/>
                  <a:gd name="T4" fmla="*/ 144 w 156"/>
                  <a:gd name="T5" fmla="*/ 36 h 42"/>
                  <a:gd name="T6" fmla="*/ 139 w 156"/>
                  <a:gd name="T7" fmla="*/ 36 h 42"/>
                  <a:gd name="T8" fmla="*/ 129 w 156"/>
                  <a:gd name="T9" fmla="*/ 34 h 42"/>
                  <a:gd name="T10" fmla="*/ 121 w 156"/>
                  <a:gd name="T11" fmla="*/ 31 h 42"/>
                  <a:gd name="T12" fmla="*/ 110 w 156"/>
                  <a:gd name="T13" fmla="*/ 30 h 42"/>
                  <a:gd name="T14" fmla="*/ 99 w 156"/>
                  <a:gd name="T15" fmla="*/ 28 h 42"/>
                  <a:gd name="T16" fmla="*/ 86 w 156"/>
                  <a:gd name="T17" fmla="*/ 24 h 42"/>
                  <a:gd name="T18" fmla="*/ 74 w 156"/>
                  <a:gd name="T19" fmla="*/ 22 h 42"/>
                  <a:gd name="T20" fmla="*/ 62 w 156"/>
                  <a:gd name="T21" fmla="*/ 18 h 42"/>
                  <a:gd name="T22" fmla="*/ 48 w 156"/>
                  <a:gd name="T23" fmla="*/ 16 h 42"/>
                  <a:gd name="T24" fmla="*/ 36 w 156"/>
                  <a:gd name="T25" fmla="*/ 11 h 42"/>
                  <a:gd name="T26" fmla="*/ 23 w 156"/>
                  <a:gd name="T27" fmla="*/ 7 h 42"/>
                  <a:gd name="T28" fmla="*/ 12 w 156"/>
                  <a:gd name="T29" fmla="*/ 4 h 42"/>
                  <a:gd name="T30" fmla="*/ 1 w 156"/>
                  <a:gd name="T31" fmla="*/ 0 h 42"/>
                  <a:gd name="T32" fmla="*/ 4 w 156"/>
                  <a:gd name="T33" fmla="*/ 4 h 42"/>
                  <a:gd name="T34" fmla="*/ 16 w 156"/>
                  <a:gd name="T35" fmla="*/ 7 h 42"/>
                  <a:gd name="T36" fmla="*/ 27 w 156"/>
                  <a:gd name="T37" fmla="*/ 12 h 42"/>
                  <a:gd name="T38" fmla="*/ 40 w 156"/>
                  <a:gd name="T39" fmla="*/ 16 h 42"/>
                  <a:gd name="T40" fmla="*/ 53 w 156"/>
                  <a:gd name="T41" fmla="*/ 21 h 42"/>
                  <a:gd name="T42" fmla="*/ 66 w 156"/>
                  <a:gd name="T43" fmla="*/ 23 h 42"/>
                  <a:gd name="T44" fmla="*/ 78 w 156"/>
                  <a:gd name="T45" fmla="*/ 25 h 42"/>
                  <a:gd name="T46" fmla="*/ 92 w 156"/>
                  <a:gd name="T47" fmla="*/ 29 h 42"/>
                  <a:gd name="T48" fmla="*/ 103 w 156"/>
                  <a:gd name="T49" fmla="*/ 31 h 42"/>
                  <a:gd name="T50" fmla="*/ 114 w 156"/>
                  <a:gd name="T51" fmla="*/ 34 h 42"/>
                  <a:gd name="T52" fmla="*/ 125 w 156"/>
                  <a:gd name="T53" fmla="*/ 36 h 42"/>
                  <a:gd name="T54" fmla="*/ 134 w 156"/>
                  <a:gd name="T55" fmla="*/ 37 h 42"/>
                  <a:gd name="T56" fmla="*/ 141 w 156"/>
                  <a:gd name="T57" fmla="*/ 39 h 42"/>
                  <a:gd name="T58" fmla="*/ 148 w 156"/>
                  <a:gd name="T59" fmla="*/ 39 h 42"/>
                  <a:gd name="T60" fmla="*/ 152 w 156"/>
                  <a:gd name="T61" fmla="*/ 40 h 42"/>
                  <a:gd name="T62" fmla="*/ 155 w 156"/>
                  <a:gd name="T63" fmla="*/ 40 h 42"/>
                  <a:gd name="T64" fmla="*/ 155 w 156"/>
                  <a:gd name="T65" fmla="*/ 41 h 42"/>
                  <a:gd name="T66" fmla="*/ 155 w 156"/>
                  <a:gd name="T6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6" h="42">
                    <a:moveTo>
                      <a:pt x="155" y="37"/>
                    </a:moveTo>
                    <a:lnTo>
                      <a:pt x="155" y="37"/>
                    </a:lnTo>
                    <a:lnTo>
                      <a:pt x="154" y="37"/>
                    </a:lnTo>
                    <a:lnTo>
                      <a:pt x="151" y="37"/>
                    </a:lnTo>
                    <a:lnTo>
                      <a:pt x="148" y="36"/>
                    </a:lnTo>
                    <a:lnTo>
                      <a:pt x="144" y="36"/>
                    </a:lnTo>
                    <a:lnTo>
                      <a:pt x="143" y="36"/>
                    </a:lnTo>
                    <a:lnTo>
                      <a:pt x="139" y="36"/>
                    </a:lnTo>
                    <a:lnTo>
                      <a:pt x="134" y="35"/>
                    </a:lnTo>
                    <a:lnTo>
                      <a:pt x="129" y="34"/>
                    </a:lnTo>
                    <a:lnTo>
                      <a:pt x="126" y="34"/>
                    </a:lnTo>
                    <a:lnTo>
                      <a:pt x="121" y="31"/>
                    </a:lnTo>
                    <a:lnTo>
                      <a:pt x="115" y="31"/>
                    </a:lnTo>
                    <a:lnTo>
                      <a:pt x="110" y="30"/>
                    </a:lnTo>
                    <a:lnTo>
                      <a:pt x="104" y="29"/>
                    </a:lnTo>
                    <a:lnTo>
                      <a:pt x="99" y="28"/>
                    </a:lnTo>
                    <a:lnTo>
                      <a:pt x="93" y="27"/>
                    </a:lnTo>
                    <a:lnTo>
                      <a:pt x="86" y="24"/>
                    </a:lnTo>
                    <a:lnTo>
                      <a:pt x="80" y="24"/>
                    </a:lnTo>
                    <a:lnTo>
                      <a:pt x="74" y="22"/>
                    </a:lnTo>
                    <a:lnTo>
                      <a:pt x="67" y="21"/>
                    </a:lnTo>
                    <a:lnTo>
                      <a:pt x="62" y="18"/>
                    </a:lnTo>
                    <a:lnTo>
                      <a:pt x="55" y="18"/>
                    </a:lnTo>
                    <a:lnTo>
                      <a:pt x="48" y="16"/>
                    </a:lnTo>
                    <a:lnTo>
                      <a:pt x="41" y="13"/>
                    </a:lnTo>
                    <a:lnTo>
                      <a:pt x="36" y="11"/>
                    </a:lnTo>
                    <a:lnTo>
                      <a:pt x="29" y="10"/>
                    </a:lnTo>
                    <a:lnTo>
                      <a:pt x="23" y="7"/>
                    </a:lnTo>
                    <a:lnTo>
                      <a:pt x="18" y="6"/>
                    </a:lnTo>
                    <a:lnTo>
                      <a:pt x="12" y="4"/>
                    </a:lnTo>
                    <a:lnTo>
                      <a:pt x="5" y="1"/>
                    </a:lnTo>
                    <a:lnTo>
                      <a:pt x="1" y="0"/>
                    </a:lnTo>
                    <a:lnTo>
                      <a:pt x="0" y="1"/>
                    </a:lnTo>
                    <a:lnTo>
                      <a:pt x="4" y="4"/>
                    </a:lnTo>
                    <a:lnTo>
                      <a:pt x="10" y="6"/>
                    </a:lnTo>
                    <a:lnTo>
                      <a:pt x="16" y="7"/>
                    </a:lnTo>
                    <a:lnTo>
                      <a:pt x="22" y="11"/>
                    </a:lnTo>
                    <a:lnTo>
                      <a:pt x="27" y="12"/>
                    </a:lnTo>
                    <a:lnTo>
                      <a:pt x="33" y="14"/>
                    </a:lnTo>
                    <a:lnTo>
                      <a:pt x="40" y="16"/>
                    </a:lnTo>
                    <a:lnTo>
                      <a:pt x="47" y="18"/>
                    </a:lnTo>
                    <a:lnTo>
                      <a:pt x="53" y="21"/>
                    </a:lnTo>
                    <a:lnTo>
                      <a:pt x="59" y="21"/>
                    </a:lnTo>
                    <a:lnTo>
                      <a:pt x="66" y="23"/>
                    </a:lnTo>
                    <a:lnTo>
                      <a:pt x="73" y="24"/>
                    </a:lnTo>
                    <a:lnTo>
                      <a:pt x="78" y="25"/>
                    </a:lnTo>
                    <a:lnTo>
                      <a:pt x="85" y="28"/>
                    </a:lnTo>
                    <a:lnTo>
                      <a:pt x="92" y="29"/>
                    </a:lnTo>
                    <a:lnTo>
                      <a:pt x="97" y="30"/>
                    </a:lnTo>
                    <a:lnTo>
                      <a:pt x="103" y="31"/>
                    </a:lnTo>
                    <a:lnTo>
                      <a:pt x="108" y="33"/>
                    </a:lnTo>
                    <a:lnTo>
                      <a:pt x="114" y="34"/>
                    </a:lnTo>
                    <a:lnTo>
                      <a:pt x="119" y="35"/>
                    </a:lnTo>
                    <a:lnTo>
                      <a:pt x="125" y="36"/>
                    </a:lnTo>
                    <a:lnTo>
                      <a:pt x="129" y="36"/>
                    </a:lnTo>
                    <a:lnTo>
                      <a:pt x="134" y="37"/>
                    </a:lnTo>
                    <a:lnTo>
                      <a:pt x="139" y="37"/>
                    </a:lnTo>
                    <a:lnTo>
                      <a:pt x="141" y="39"/>
                    </a:lnTo>
                    <a:lnTo>
                      <a:pt x="144" y="39"/>
                    </a:lnTo>
                    <a:lnTo>
                      <a:pt x="148" y="39"/>
                    </a:lnTo>
                    <a:lnTo>
                      <a:pt x="151" y="40"/>
                    </a:lnTo>
                    <a:lnTo>
                      <a:pt x="152" y="40"/>
                    </a:lnTo>
                    <a:lnTo>
                      <a:pt x="154" y="40"/>
                    </a:lnTo>
                    <a:lnTo>
                      <a:pt x="155" y="40"/>
                    </a:lnTo>
                    <a:lnTo>
                      <a:pt x="154" y="40"/>
                    </a:lnTo>
                    <a:lnTo>
                      <a:pt x="155" y="41"/>
                    </a:lnTo>
                    <a:lnTo>
                      <a:pt x="155" y="40"/>
                    </a:lnTo>
                    <a:lnTo>
                      <a:pt x="155" y="37"/>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5" name="Freeform 267"/>
              <p:cNvSpPr>
                <a:spLocks/>
              </p:cNvSpPr>
              <p:nvPr/>
            </p:nvSpPr>
            <p:spPr bwMode="auto">
              <a:xfrm>
                <a:off x="4892" y="3201"/>
                <a:ext cx="86" cy="16"/>
              </a:xfrm>
              <a:custGeom>
                <a:avLst/>
                <a:gdLst>
                  <a:gd name="T0" fmla="*/ 85 w 86"/>
                  <a:gd name="T1" fmla="*/ 13 h 16"/>
                  <a:gd name="T2" fmla="*/ 84 w 86"/>
                  <a:gd name="T3" fmla="*/ 13 h 16"/>
                  <a:gd name="T4" fmla="*/ 82 w 86"/>
                  <a:gd name="T5" fmla="*/ 13 h 16"/>
                  <a:gd name="T6" fmla="*/ 79 w 86"/>
                  <a:gd name="T7" fmla="*/ 12 h 16"/>
                  <a:gd name="T8" fmla="*/ 75 w 86"/>
                  <a:gd name="T9" fmla="*/ 11 h 16"/>
                  <a:gd name="T10" fmla="*/ 70 w 86"/>
                  <a:gd name="T11" fmla="*/ 10 h 16"/>
                  <a:gd name="T12" fmla="*/ 64 w 86"/>
                  <a:gd name="T13" fmla="*/ 9 h 16"/>
                  <a:gd name="T14" fmla="*/ 58 w 86"/>
                  <a:gd name="T15" fmla="*/ 8 h 16"/>
                  <a:gd name="T16" fmla="*/ 52 w 86"/>
                  <a:gd name="T17" fmla="*/ 7 h 16"/>
                  <a:gd name="T18" fmla="*/ 45 w 86"/>
                  <a:gd name="T19" fmla="*/ 6 h 16"/>
                  <a:gd name="T20" fmla="*/ 37 w 86"/>
                  <a:gd name="T21" fmla="*/ 4 h 16"/>
                  <a:gd name="T22" fmla="*/ 31 w 86"/>
                  <a:gd name="T23" fmla="*/ 4 h 16"/>
                  <a:gd name="T24" fmla="*/ 23 w 86"/>
                  <a:gd name="T25" fmla="*/ 2 h 16"/>
                  <a:gd name="T26" fmla="*/ 17 w 86"/>
                  <a:gd name="T27" fmla="*/ 1 h 16"/>
                  <a:gd name="T28" fmla="*/ 10 w 86"/>
                  <a:gd name="T29" fmla="*/ 1 h 16"/>
                  <a:gd name="T30" fmla="*/ 4 w 86"/>
                  <a:gd name="T31" fmla="*/ 0 h 16"/>
                  <a:gd name="T32" fmla="*/ 0 w 86"/>
                  <a:gd name="T33" fmla="*/ 0 h 16"/>
                  <a:gd name="T34" fmla="*/ 0 w 86"/>
                  <a:gd name="T35" fmla="*/ 2 h 16"/>
                  <a:gd name="T36" fmla="*/ 4 w 86"/>
                  <a:gd name="T37" fmla="*/ 2 h 16"/>
                  <a:gd name="T38" fmla="*/ 10 w 86"/>
                  <a:gd name="T39" fmla="*/ 3 h 16"/>
                  <a:gd name="T40" fmla="*/ 17 w 86"/>
                  <a:gd name="T41" fmla="*/ 4 h 16"/>
                  <a:gd name="T42" fmla="*/ 22 w 86"/>
                  <a:gd name="T43" fmla="*/ 4 h 16"/>
                  <a:gd name="T44" fmla="*/ 30 w 86"/>
                  <a:gd name="T45" fmla="*/ 6 h 16"/>
                  <a:gd name="T46" fmla="*/ 36 w 86"/>
                  <a:gd name="T47" fmla="*/ 6 h 16"/>
                  <a:gd name="T48" fmla="*/ 44 w 86"/>
                  <a:gd name="T49" fmla="*/ 8 h 16"/>
                  <a:gd name="T50" fmla="*/ 50 w 86"/>
                  <a:gd name="T51" fmla="*/ 9 h 16"/>
                  <a:gd name="T52" fmla="*/ 57 w 86"/>
                  <a:gd name="T53" fmla="*/ 10 h 16"/>
                  <a:gd name="T54" fmla="*/ 63 w 86"/>
                  <a:gd name="T55" fmla="*/ 11 h 16"/>
                  <a:gd name="T56" fmla="*/ 68 w 86"/>
                  <a:gd name="T57" fmla="*/ 12 h 16"/>
                  <a:gd name="T58" fmla="*/ 75 w 86"/>
                  <a:gd name="T59" fmla="*/ 13 h 16"/>
                  <a:gd name="T60" fmla="*/ 79 w 86"/>
                  <a:gd name="T61" fmla="*/ 14 h 16"/>
                  <a:gd name="T62" fmla="*/ 81 w 86"/>
                  <a:gd name="T63" fmla="*/ 15 h 16"/>
                  <a:gd name="T64" fmla="*/ 82 w 86"/>
                  <a:gd name="T65" fmla="*/ 15 h 16"/>
                  <a:gd name="T66" fmla="*/ 84 w 86"/>
                  <a:gd name="T67" fmla="*/ 15 h 16"/>
                  <a:gd name="T68" fmla="*/ 85 w 86"/>
                  <a:gd name="T6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6">
                    <a:moveTo>
                      <a:pt x="85" y="13"/>
                    </a:moveTo>
                    <a:lnTo>
                      <a:pt x="84" y="13"/>
                    </a:lnTo>
                    <a:lnTo>
                      <a:pt x="82" y="13"/>
                    </a:lnTo>
                    <a:lnTo>
                      <a:pt x="79" y="12"/>
                    </a:lnTo>
                    <a:lnTo>
                      <a:pt x="75" y="11"/>
                    </a:lnTo>
                    <a:lnTo>
                      <a:pt x="70" y="10"/>
                    </a:lnTo>
                    <a:lnTo>
                      <a:pt x="64" y="9"/>
                    </a:lnTo>
                    <a:lnTo>
                      <a:pt x="58" y="8"/>
                    </a:lnTo>
                    <a:lnTo>
                      <a:pt x="52" y="7"/>
                    </a:lnTo>
                    <a:lnTo>
                      <a:pt x="45" y="6"/>
                    </a:lnTo>
                    <a:lnTo>
                      <a:pt x="37" y="4"/>
                    </a:lnTo>
                    <a:lnTo>
                      <a:pt x="31" y="4"/>
                    </a:lnTo>
                    <a:lnTo>
                      <a:pt x="23" y="2"/>
                    </a:lnTo>
                    <a:lnTo>
                      <a:pt x="17" y="1"/>
                    </a:lnTo>
                    <a:lnTo>
                      <a:pt x="10" y="1"/>
                    </a:lnTo>
                    <a:lnTo>
                      <a:pt x="4" y="0"/>
                    </a:lnTo>
                    <a:lnTo>
                      <a:pt x="0" y="0"/>
                    </a:lnTo>
                    <a:lnTo>
                      <a:pt x="0" y="2"/>
                    </a:lnTo>
                    <a:lnTo>
                      <a:pt x="4" y="2"/>
                    </a:lnTo>
                    <a:lnTo>
                      <a:pt x="10" y="3"/>
                    </a:lnTo>
                    <a:lnTo>
                      <a:pt x="17" y="4"/>
                    </a:lnTo>
                    <a:lnTo>
                      <a:pt x="22" y="4"/>
                    </a:lnTo>
                    <a:lnTo>
                      <a:pt x="30" y="6"/>
                    </a:lnTo>
                    <a:lnTo>
                      <a:pt x="36" y="6"/>
                    </a:lnTo>
                    <a:lnTo>
                      <a:pt x="44" y="8"/>
                    </a:lnTo>
                    <a:lnTo>
                      <a:pt x="50" y="9"/>
                    </a:lnTo>
                    <a:lnTo>
                      <a:pt x="57" y="10"/>
                    </a:lnTo>
                    <a:lnTo>
                      <a:pt x="63" y="11"/>
                    </a:lnTo>
                    <a:lnTo>
                      <a:pt x="68" y="12"/>
                    </a:lnTo>
                    <a:lnTo>
                      <a:pt x="75" y="13"/>
                    </a:lnTo>
                    <a:lnTo>
                      <a:pt x="79" y="14"/>
                    </a:lnTo>
                    <a:lnTo>
                      <a:pt x="81" y="15"/>
                    </a:lnTo>
                    <a:lnTo>
                      <a:pt x="82" y="15"/>
                    </a:lnTo>
                    <a:lnTo>
                      <a:pt x="84" y="15"/>
                    </a:lnTo>
                    <a:lnTo>
                      <a:pt x="85" y="13"/>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6" name="Freeform 268"/>
              <p:cNvSpPr>
                <a:spLocks/>
              </p:cNvSpPr>
              <p:nvPr/>
            </p:nvSpPr>
            <p:spPr bwMode="auto">
              <a:xfrm>
                <a:off x="4984" y="3187"/>
                <a:ext cx="391" cy="52"/>
              </a:xfrm>
              <a:custGeom>
                <a:avLst/>
                <a:gdLst>
                  <a:gd name="T0" fmla="*/ 387 w 391"/>
                  <a:gd name="T1" fmla="*/ 0 h 52"/>
                  <a:gd name="T2" fmla="*/ 383 w 391"/>
                  <a:gd name="T3" fmla="*/ 2 h 52"/>
                  <a:gd name="T4" fmla="*/ 379 w 391"/>
                  <a:gd name="T5" fmla="*/ 6 h 52"/>
                  <a:gd name="T6" fmla="*/ 369 w 391"/>
                  <a:gd name="T7" fmla="*/ 11 h 52"/>
                  <a:gd name="T8" fmla="*/ 357 w 391"/>
                  <a:gd name="T9" fmla="*/ 15 h 52"/>
                  <a:gd name="T10" fmla="*/ 343 w 391"/>
                  <a:gd name="T11" fmla="*/ 21 h 52"/>
                  <a:gd name="T12" fmla="*/ 325 w 391"/>
                  <a:gd name="T13" fmla="*/ 27 h 52"/>
                  <a:gd name="T14" fmla="*/ 303 w 391"/>
                  <a:gd name="T15" fmla="*/ 34 h 52"/>
                  <a:gd name="T16" fmla="*/ 279 w 391"/>
                  <a:gd name="T17" fmla="*/ 40 h 52"/>
                  <a:gd name="T18" fmla="*/ 253 w 391"/>
                  <a:gd name="T19" fmla="*/ 44 h 52"/>
                  <a:gd name="T20" fmla="*/ 222 w 391"/>
                  <a:gd name="T21" fmla="*/ 47 h 52"/>
                  <a:gd name="T22" fmla="*/ 189 w 391"/>
                  <a:gd name="T23" fmla="*/ 49 h 52"/>
                  <a:gd name="T24" fmla="*/ 154 w 391"/>
                  <a:gd name="T25" fmla="*/ 49 h 52"/>
                  <a:gd name="T26" fmla="*/ 114 w 391"/>
                  <a:gd name="T27" fmla="*/ 47 h 52"/>
                  <a:gd name="T28" fmla="*/ 71 w 391"/>
                  <a:gd name="T29" fmla="*/ 42 h 52"/>
                  <a:gd name="T30" fmla="*/ 26 w 391"/>
                  <a:gd name="T31" fmla="*/ 35 h 52"/>
                  <a:gd name="T32" fmla="*/ 0 w 391"/>
                  <a:gd name="T33" fmla="*/ 32 h 52"/>
                  <a:gd name="T34" fmla="*/ 48 w 391"/>
                  <a:gd name="T35" fmla="*/ 41 h 52"/>
                  <a:gd name="T36" fmla="*/ 93 w 391"/>
                  <a:gd name="T37" fmla="*/ 47 h 52"/>
                  <a:gd name="T38" fmla="*/ 135 w 391"/>
                  <a:gd name="T39" fmla="*/ 51 h 52"/>
                  <a:gd name="T40" fmla="*/ 172 w 391"/>
                  <a:gd name="T41" fmla="*/ 51 h 52"/>
                  <a:gd name="T42" fmla="*/ 208 w 391"/>
                  <a:gd name="T43" fmla="*/ 51 h 52"/>
                  <a:gd name="T44" fmla="*/ 241 w 391"/>
                  <a:gd name="T45" fmla="*/ 49 h 52"/>
                  <a:gd name="T46" fmla="*/ 268 w 391"/>
                  <a:gd name="T47" fmla="*/ 44 h 52"/>
                  <a:gd name="T48" fmla="*/ 293 w 391"/>
                  <a:gd name="T49" fmla="*/ 40 h 52"/>
                  <a:gd name="T50" fmla="*/ 316 w 391"/>
                  <a:gd name="T51" fmla="*/ 32 h 52"/>
                  <a:gd name="T52" fmla="*/ 334 w 391"/>
                  <a:gd name="T53" fmla="*/ 27 h 52"/>
                  <a:gd name="T54" fmla="*/ 352 w 391"/>
                  <a:gd name="T55" fmla="*/ 20 h 52"/>
                  <a:gd name="T56" fmla="*/ 366 w 391"/>
                  <a:gd name="T57" fmla="*/ 15 h 52"/>
                  <a:gd name="T58" fmla="*/ 376 w 391"/>
                  <a:gd name="T59" fmla="*/ 10 h 52"/>
                  <a:gd name="T60" fmla="*/ 384 w 391"/>
                  <a:gd name="T61" fmla="*/ 6 h 52"/>
                  <a:gd name="T62" fmla="*/ 389 w 391"/>
                  <a:gd name="T63" fmla="*/ 4 h 52"/>
                  <a:gd name="T64" fmla="*/ 390 w 391"/>
                  <a:gd name="T65" fmla="*/ 1 h 52"/>
                  <a:gd name="T66" fmla="*/ 390 w 391"/>
                  <a:gd name="T6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1" h="52">
                    <a:moveTo>
                      <a:pt x="387" y="1"/>
                    </a:moveTo>
                    <a:lnTo>
                      <a:pt x="387" y="0"/>
                    </a:lnTo>
                    <a:lnTo>
                      <a:pt x="386" y="1"/>
                    </a:lnTo>
                    <a:lnTo>
                      <a:pt x="383" y="2"/>
                    </a:lnTo>
                    <a:lnTo>
                      <a:pt x="381" y="4"/>
                    </a:lnTo>
                    <a:lnTo>
                      <a:pt x="379" y="6"/>
                    </a:lnTo>
                    <a:lnTo>
                      <a:pt x="373" y="7"/>
                    </a:lnTo>
                    <a:lnTo>
                      <a:pt x="369" y="11"/>
                    </a:lnTo>
                    <a:lnTo>
                      <a:pt x="364" y="12"/>
                    </a:lnTo>
                    <a:lnTo>
                      <a:pt x="357" y="15"/>
                    </a:lnTo>
                    <a:lnTo>
                      <a:pt x="350" y="19"/>
                    </a:lnTo>
                    <a:lnTo>
                      <a:pt x="343" y="21"/>
                    </a:lnTo>
                    <a:lnTo>
                      <a:pt x="334" y="25"/>
                    </a:lnTo>
                    <a:lnTo>
                      <a:pt x="325" y="27"/>
                    </a:lnTo>
                    <a:lnTo>
                      <a:pt x="316" y="30"/>
                    </a:lnTo>
                    <a:lnTo>
                      <a:pt x="303" y="34"/>
                    </a:lnTo>
                    <a:lnTo>
                      <a:pt x="293" y="36"/>
                    </a:lnTo>
                    <a:lnTo>
                      <a:pt x="279" y="40"/>
                    </a:lnTo>
                    <a:lnTo>
                      <a:pt x="268" y="41"/>
                    </a:lnTo>
                    <a:lnTo>
                      <a:pt x="253" y="44"/>
                    </a:lnTo>
                    <a:lnTo>
                      <a:pt x="239" y="46"/>
                    </a:lnTo>
                    <a:lnTo>
                      <a:pt x="222" y="47"/>
                    </a:lnTo>
                    <a:lnTo>
                      <a:pt x="208" y="49"/>
                    </a:lnTo>
                    <a:lnTo>
                      <a:pt x="189" y="49"/>
                    </a:lnTo>
                    <a:lnTo>
                      <a:pt x="172" y="49"/>
                    </a:lnTo>
                    <a:lnTo>
                      <a:pt x="154" y="49"/>
                    </a:lnTo>
                    <a:lnTo>
                      <a:pt x="135" y="49"/>
                    </a:lnTo>
                    <a:lnTo>
                      <a:pt x="114" y="47"/>
                    </a:lnTo>
                    <a:lnTo>
                      <a:pt x="94" y="45"/>
                    </a:lnTo>
                    <a:lnTo>
                      <a:pt x="71" y="42"/>
                    </a:lnTo>
                    <a:lnTo>
                      <a:pt x="48" y="40"/>
                    </a:lnTo>
                    <a:lnTo>
                      <a:pt x="26" y="35"/>
                    </a:lnTo>
                    <a:lnTo>
                      <a:pt x="1" y="30"/>
                    </a:lnTo>
                    <a:lnTo>
                      <a:pt x="0" y="32"/>
                    </a:lnTo>
                    <a:lnTo>
                      <a:pt x="24" y="37"/>
                    </a:lnTo>
                    <a:lnTo>
                      <a:pt x="48" y="41"/>
                    </a:lnTo>
                    <a:lnTo>
                      <a:pt x="71" y="45"/>
                    </a:lnTo>
                    <a:lnTo>
                      <a:pt x="93" y="47"/>
                    </a:lnTo>
                    <a:lnTo>
                      <a:pt x="114" y="50"/>
                    </a:lnTo>
                    <a:lnTo>
                      <a:pt x="135" y="51"/>
                    </a:lnTo>
                    <a:lnTo>
                      <a:pt x="154" y="51"/>
                    </a:lnTo>
                    <a:lnTo>
                      <a:pt x="172" y="51"/>
                    </a:lnTo>
                    <a:lnTo>
                      <a:pt x="189" y="51"/>
                    </a:lnTo>
                    <a:lnTo>
                      <a:pt x="208" y="51"/>
                    </a:lnTo>
                    <a:lnTo>
                      <a:pt x="223" y="50"/>
                    </a:lnTo>
                    <a:lnTo>
                      <a:pt x="241" y="49"/>
                    </a:lnTo>
                    <a:lnTo>
                      <a:pt x="253" y="46"/>
                    </a:lnTo>
                    <a:lnTo>
                      <a:pt x="268" y="44"/>
                    </a:lnTo>
                    <a:lnTo>
                      <a:pt x="282" y="41"/>
                    </a:lnTo>
                    <a:lnTo>
                      <a:pt x="293" y="40"/>
                    </a:lnTo>
                    <a:lnTo>
                      <a:pt x="306" y="36"/>
                    </a:lnTo>
                    <a:lnTo>
                      <a:pt x="316" y="32"/>
                    </a:lnTo>
                    <a:lnTo>
                      <a:pt x="326" y="30"/>
                    </a:lnTo>
                    <a:lnTo>
                      <a:pt x="334" y="27"/>
                    </a:lnTo>
                    <a:lnTo>
                      <a:pt x="344" y="24"/>
                    </a:lnTo>
                    <a:lnTo>
                      <a:pt x="352" y="20"/>
                    </a:lnTo>
                    <a:lnTo>
                      <a:pt x="360" y="17"/>
                    </a:lnTo>
                    <a:lnTo>
                      <a:pt x="366" y="15"/>
                    </a:lnTo>
                    <a:lnTo>
                      <a:pt x="373" y="12"/>
                    </a:lnTo>
                    <a:lnTo>
                      <a:pt x="376" y="10"/>
                    </a:lnTo>
                    <a:lnTo>
                      <a:pt x="380" y="7"/>
                    </a:lnTo>
                    <a:lnTo>
                      <a:pt x="384" y="6"/>
                    </a:lnTo>
                    <a:lnTo>
                      <a:pt x="386" y="5"/>
                    </a:lnTo>
                    <a:lnTo>
                      <a:pt x="389" y="4"/>
                    </a:lnTo>
                    <a:lnTo>
                      <a:pt x="390" y="2"/>
                    </a:lnTo>
                    <a:lnTo>
                      <a:pt x="390" y="1"/>
                    </a:lnTo>
                    <a:lnTo>
                      <a:pt x="390" y="2"/>
                    </a:lnTo>
                    <a:lnTo>
                      <a:pt x="390" y="1"/>
                    </a:lnTo>
                    <a:lnTo>
                      <a:pt x="387" y="1"/>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7" name="Freeform 269"/>
              <p:cNvSpPr>
                <a:spLocks/>
              </p:cNvSpPr>
              <p:nvPr/>
            </p:nvSpPr>
            <p:spPr bwMode="auto">
              <a:xfrm>
                <a:off x="5296" y="3124"/>
                <a:ext cx="79" cy="57"/>
              </a:xfrm>
              <a:custGeom>
                <a:avLst/>
                <a:gdLst>
                  <a:gd name="T0" fmla="*/ 0 w 79"/>
                  <a:gd name="T1" fmla="*/ 3 h 57"/>
                  <a:gd name="T2" fmla="*/ 4 w 79"/>
                  <a:gd name="T3" fmla="*/ 5 h 57"/>
                  <a:gd name="T4" fmla="*/ 9 w 79"/>
                  <a:gd name="T5" fmla="*/ 8 h 57"/>
                  <a:gd name="T6" fmla="*/ 14 w 79"/>
                  <a:gd name="T7" fmla="*/ 11 h 57"/>
                  <a:gd name="T8" fmla="*/ 20 w 79"/>
                  <a:gd name="T9" fmla="*/ 14 h 57"/>
                  <a:gd name="T10" fmla="*/ 26 w 79"/>
                  <a:gd name="T11" fmla="*/ 17 h 57"/>
                  <a:gd name="T12" fmla="*/ 33 w 79"/>
                  <a:gd name="T13" fmla="*/ 20 h 57"/>
                  <a:gd name="T14" fmla="*/ 39 w 79"/>
                  <a:gd name="T15" fmla="*/ 24 h 57"/>
                  <a:gd name="T16" fmla="*/ 46 w 79"/>
                  <a:gd name="T17" fmla="*/ 28 h 57"/>
                  <a:gd name="T18" fmla="*/ 52 w 79"/>
                  <a:gd name="T19" fmla="*/ 32 h 57"/>
                  <a:gd name="T20" fmla="*/ 57 w 79"/>
                  <a:gd name="T21" fmla="*/ 36 h 57"/>
                  <a:gd name="T22" fmla="*/ 62 w 79"/>
                  <a:gd name="T23" fmla="*/ 39 h 57"/>
                  <a:gd name="T24" fmla="*/ 68 w 79"/>
                  <a:gd name="T25" fmla="*/ 43 h 57"/>
                  <a:gd name="T26" fmla="*/ 70 w 79"/>
                  <a:gd name="T27" fmla="*/ 47 h 57"/>
                  <a:gd name="T28" fmla="*/ 73 w 79"/>
                  <a:gd name="T29" fmla="*/ 50 h 57"/>
                  <a:gd name="T30" fmla="*/ 74 w 79"/>
                  <a:gd name="T31" fmla="*/ 53 h 57"/>
                  <a:gd name="T32" fmla="*/ 74 w 79"/>
                  <a:gd name="T33" fmla="*/ 56 h 57"/>
                  <a:gd name="T34" fmla="*/ 77 w 79"/>
                  <a:gd name="T35" fmla="*/ 56 h 57"/>
                  <a:gd name="T36" fmla="*/ 78 w 79"/>
                  <a:gd name="T37" fmla="*/ 53 h 57"/>
                  <a:gd name="T38" fmla="*/ 77 w 79"/>
                  <a:gd name="T39" fmla="*/ 50 h 57"/>
                  <a:gd name="T40" fmla="*/ 74 w 79"/>
                  <a:gd name="T41" fmla="*/ 45 h 57"/>
                  <a:gd name="T42" fmla="*/ 69 w 79"/>
                  <a:gd name="T43" fmla="*/ 42 h 57"/>
                  <a:gd name="T44" fmla="*/ 65 w 79"/>
                  <a:gd name="T45" fmla="*/ 37 h 57"/>
                  <a:gd name="T46" fmla="*/ 61 w 79"/>
                  <a:gd name="T47" fmla="*/ 34 h 57"/>
                  <a:gd name="T48" fmla="*/ 55 w 79"/>
                  <a:gd name="T49" fmla="*/ 29 h 57"/>
                  <a:gd name="T50" fmla="*/ 48 w 79"/>
                  <a:gd name="T51" fmla="*/ 25 h 57"/>
                  <a:gd name="T52" fmla="*/ 40 w 79"/>
                  <a:gd name="T53" fmla="*/ 22 h 57"/>
                  <a:gd name="T54" fmla="*/ 35 w 79"/>
                  <a:gd name="T55" fmla="*/ 19 h 57"/>
                  <a:gd name="T56" fmla="*/ 29 w 79"/>
                  <a:gd name="T57" fmla="*/ 15 h 57"/>
                  <a:gd name="T58" fmla="*/ 22 w 79"/>
                  <a:gd name="T59" fmla="*/ 11 h 57"/>
                  <a:gd name="T60" fmla="*/ 16 w 79"/>
                  <a:gd name="T61" fmla="*/ 8 h 57"/>
                  <a:gd name="T62" fmla="*/ 10 w 79"/>
                  <a:gd name="T63" fmla="*/ 5 h 57"/>
                  <a:gd name="T64" fmla="*/ 5 w 79"/>
                  <a:gd name="T65" fmla="*/ 3 h 57"/>
                  <a:gd name="T66" fmla="*/ 3 w 79"/>
                  <a:gd name="T67" fmla="*/ 0 h 57"/>
                  <a:gd name="T68" fmla="*/ 0 w 79"/>
                  <a:gd name="T69"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57">
                    <a:moveTo>
                      <a:pt x="0" y="3"/>
                    </a:moveTo>
                    <a:lnTo>
                      <a:pt x="4" y="5"/>
                    </a:lnTo>
                    <a:lnTo>
                      <a:pt x="9" y="8"/>
                    </a:lnTo>
                    <a:lnTo>
                      <a:pt x="14" y="11"/>
                    </a:lnTo>
                    <a:lnTo>
                      <a:pt x="20" y="14"/>
                    </a:lnTo>
                    <a:lnTo>
                      <a:pt x="26" y="17"/>
                    </a:lnTo>
                    <a:lnTo>
                      <a:pt x="33" y="20"/>
                    </a:lnTo>
                    <a:lnTo>
                      <a:pt x="39" y="24"/>
                    </a:lnTo>
                    <a:lnTo>
                      <a:pt x="46" y="28"/>
                    </a:lnTo>
                    <a:lnTo>
                      <a:pt x="52" y="32"/>
                    </a:lnTo>
                    <a:lnTo>
                      <a:pt x="57" y="36"/>
                    </a:lnTo>
                    <a:lnTo>
                      <a:pt x="62" y="39"/>
                    </a:lnTo>
                    <a:lnTo>
                      <a:pt x="68" y="43"/>
                    </a:lnTo>
                    <a:lnTo>
                      <a:pt x="70" y="47"/>
                    </a:lnTo>
                    <a:lnTo>
                      <a:pt x="73" y="50"/>
                    </a:lnTo>
                    <a:lnTo>
                      <a:pt x="74" y="53"/>
                    </a:lnTo>
                    <a:lnTo>
                      <a:pt x="74" y="56"/>
                    </a:lnTo>
                    <a:lnTo>
                      <a:pt x="77" y="56"/>
                    </a:lnTo>
                    <a:lnTo>
                      <a:pt x="78" y="53"/>
                    </a:lnTo>
                    <a:lnTo>
                      <a:pt x="77" y="50"/>
                    </a:lnTo>
                    <a:lnTo>
                      <a:pt x="74" y="45"/>
                    </a:lnTo>
                    <a:lnTo>
                      <a:pt x="69" y="42"/>
                    </a:lnTo>
                    <a:lnTo>
                      <a:pt x="65" y="37"/>
                    </a:lnTo>
                    <a:lnTo>
                      <a:pt x="61" y="34"/>
                    </a:lnTo>
                    <a:lnTo>
                      <a:pt x="55" y="29"/>
                    </a:lnTo>
                    <a:lnTo>
                      <a:pt x="48" y="25"/>
                    </a:lnTo>
                    <a:lnTo>
                      <a:pt x="40" y="22"/>
                    </a:lnTo>
                    <a:lnTo>
                      <a:pt x="35" y="19"/>
                    </a:lnTo>
                    <a:lnTo>
                      <a:pt x="29" y="15"/>
                    </a:lnTo>
                    <a:lnTo>
                      <a:pt x="22" y="11"/>
                    </a:lnTo>
                    <a:lnTo>
                      <a:pt x="16" y="8"/>
                    </a:lnTo>
                    <a:lnTo>
                      <a:pt x="10" y="5"/>
                    </a:lnTo>
                    <a:lnTo>
                      <a:pt x="5" y="3"/>
                    </a:lnTo>
                    <a:lnTo>
                      <a:pt x="3" y="0"/>
                    </a:lnTo>
                    <a:lnTo>
                      <a:pt x="0" y="3"/>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8" name="Freeform 270"/>
              <p:cNvSpPr>
                <a:spLocks/>
              </p:cNvSpPr>
              <p:nvPr/>
            </p:nvSpPr>
            <p:spPr bwMode="auto">
              <a:xfrm>
                <a:off x="5289" y="3107"/>
                <a:ext cx="15" cy="13"/>
              </a:xfrm>
              <a:custGeom>
                <a:avLst/>
                <a:gdLst>
                  <a:gd name="T0" fmla="*/ 14 w 15"/>
                  <a:gd name="T1" fmla="*/ 0 h 13"/>
                  <a:gd name="T2" fmla="*/ 14 w 15"/>
                  <a:gd name="T3" fmla="*/ 0 h 13"/>
                  <a:gd name="T4" fmla="*/ 13 w 15"/>
                  <a:gd name="T5" fmla="*/ 0 h 13"/>
                  <a:gd name="T6" fmla="*/ 11 w 15"/>
                  <a:gd name="T7" fmla="*/ 0 h 13"/>
                  <a:gd name="T8" fmla="*/ 11 w 15"/>
                  <a:gd name="T9" fmla="*/ 1 h 13"/>
                  <a:gd name="T10" fmla="*/ 10 w 15"/>
                  <a:gd name="T11" fmla="*/ 1 h 13"/>
                  <a:gd name="T12" fmla="*/ 7 w 15"/>
                  <a:gd name="T13" fmla="*/ 2 h 13"/>
                  <a:gd name="T14" fmla="*/ 6 w 15"/>
                  <a:gd name="T15" fmla="*/ 2 h 13"/>
                  <a:gd name="T16" fmla="*/ 4 w 15"/>
                  <a:gd name="T17" fmla="*/ 3 h 13"/>
                  <a:gd name="T18" fmla="*/ 3 w 15"/>
                  <a:gd name="T19" fmla="*/ 3 h 13"/>
                  <a:gd name="T20" fmla="*/ 2 w 15"/>
                  <a:gd name="T21" fmla="*/ 4 h 13"/>
                  <a:gd name="T22" fmla="*/ 1 w 15"/>
                  <a:gd name="T23" fmla="*/ 5 h 13"/>
                  <a:gd name="T24" fmla="*/ 0 w 15"/>
                  <a:gd name="T25" fmla="*/ 6 h 13"/>
                  <a:gd name="T26" fmla="*/ 0 w 15"/>
                  <a:gd name="T27" fmla="*/ 9 h 13"/>
                  <a:gd name="T28" fmla="*/ 1 w 15"/>
                  <a:gd name="T29" fmla="*/ 9 h 13"/>
                  <a:gd name="T30" fmla="*/ 3 w 15"/>
                  <a:gd name="T31" fmla="*/ 10 h 13"/>
                  <a:gd name="T32" fmla="*/ 4 w 15"/>
                  <a:gd name="T33" fmla="*/ 12 h 13"/>
                  <a:gd name="T34" fmla="*/ 6 w 15"/>
                  <a:gd name="T35" fmla="*/ 10 h 13"/>
                  <a:gd name="T36" fmla="*/ 4 w 15"/>
                  <a:gd name="T37" fmla="*/ 9 h 13"/>
                  <a:gd name="T38" fmla="*/ 3 w 15"/>
                  <a:gd name="T39" fmla="*/ 9 h 13"/>
                  <a:gd name="T40" fmla="*/ 3 w 15"/>
                  <a:gd name="T41" fmla="*/ 8 h 13"/>
                  <a:gd name="T42" fmla="*/ 3 w 15"/>
                  <a:gd name="T43" fmla="*/ 6 h 13"/>
                  <a:gd name="T44" fmla="*/ 4 w 15"/>
                  <a:gd name="T45" fmla="*/ 6 h 13"/>
                  <a:gd name="T46" fmla="*/ 4 w 15"/>
                  <a:gd name="T47" fmla="*/ 5 h 13"/>
                  <a:gd name="T48" fmla="*/ 6 w 15"/>
                  <a:gd name="T49" fmla="*/ 4 h 13"/>
                  <a:gd name="T50" fmla="*/ 7 w 15"/>
                  <a:gd name="T51" fmla="*/ 3 h 13"/>
                  <a:gd name="T52" fmla="*/ 8 w 15"/>
                  <a:gd name="T53" fmla="*/ 3 h 13"/>
                  <a:gd name="T54" fmla="*/ 11 w 15"/>
                  <a:gd name="T55" fmla="*/ 3 h 13"/>
                  <a:gd name="T56" fmla="*/ 11 w 15"/>
                  <a:gd name="T57" fmla="*/ 3 h 13"/>
                  <a:gd name="T58" fmla="*/ 12 w 15"/>
                  <a:gd name="T59" fmla="*/ 2 h 13"/>
                  <a:gd name="T60" fmla="*/ 13 w 15"/>
                  <a:gd name="T61" fmla="*/ 2 h 13"/>
                  <a:gd name="T62" fmla="*/ 14 w 15"/>
                  <a:gd name="T63" fmla="*/ 2 h 13"/>
                  <a:gd name="T64" fmla="*/ 14 w 15"/>
                  <a:gd name="T6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13">
                    <a:moveTo>
                      <a:pt x="14" y="0"/>
                    </a:moveTo>
                    <a:lnTo>
                      <a:pt x="14" y="0"/>
                    </a:lnTo>
                    <a:lnTo>
                      <a:pt x="13" y="0"/>
                    </a:lnTo>
                    <a:lnTo>
                      <a:pt x="11" y="0"/>
                    </a:lnTo>
                    <a:lnTo>
                      <a:pt x="11" y="1"/>
                    </a:lnTo>
                    <a:lnTo>
                      <a:pt x="10" y="1"/>
                    </a:lnTo>
                    <a:lnTo>
                      <a:pt x="7" y="2"/>
                    </a:lnTo>
                    <a:lnTo>
                      <a:pt x="6" y="2"/>
                    </a:lnTo>
                    <a:lnTo>
                      <a:pt x="4" y="3"/>
                    </a:lnTo>
                    <a:lnTo>
                      <a:pt x="3" y="3"/>
                    </a:lnTo>
                    <a:lnTo>
                      <a:pt x="2" y="4"/>
                    </a:lnTo>
                    <a:lnTo>
                      <a:pt x="1" y="5"/>
                    </a:lnTo>
                    <a:lnTo>
                      <a:pt x="0" y="6"/>
                    </a:lnTo>
                    <a:lnTo>
                      <a:pt x="0" y="9"/>
                    </a:lnTo>
                    <a:lnTo>
                      <a:pt x="1" y="9"/>
                    </a:lnTo>
                    <a:lnTo>
                      <a:pt x="3" y="10"/>
                    </a:lnTo>
                    <a:lnTo>
                      <a:pt x="4" y="12"/>
                    </a:lnTo>
                    <a:lnTo>
                      <a:pt x="6" y="10"/>
                    </a:lnTo>
                    <a:lnTo>
                      <a:pt x="4" y="9"/>
                    </a:lnTo>
                    <a:lnTo>
                      <a:pt x="3" y="9"/>
                    </a:lnTo>
                    <a:lnTo>
                      <a:pt x="3" y="8"/>
                    </a:lnTo>
                    <a:lnTo>
                      <a:pt x="3" y="6"/>
                    </a:lnTo>
                    <a:lnTo>
                      <a:pt x="4" y="6"/>
                    </a:lnTo>
                    <a:lnTo>
                      <a:pt x="4" y="5"/>
                    </a:lnTo>
                    <a:lnTo>
                      <a:pt x="6" y="4"/>
                    </a:lnTo>
                    <a:lnTo>
                      <a:pt x="7" y="3"/>
                    </a:lnTo>
                    <a:lnTo>
                      <a:pt x="8" y="3"/>
                    </a:lnTo>
                    <a:lnTo>
                      <a:pt x="11" y="3"/>
                    </a:lnTo>
                    <a:lnTo>
                      <a:pt x="11" y="3"/>
                    </a:lnTo>
                    <a:lnTo>
                      <a:pt x="12" y="2"/>
                    </a:lnTo>
                    <a:lnTo>
                      <a:pt x="13" y="2"/>
                    </a:lnTo>
                    <a:lnTo>
                      <a:pt x="14" y="2"/>
                    </a:lnTo>
                    <a:lnTo>
                      <a:pt x="14" y="0"/>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59" name="Freeform 271"/>
              <p:cNvSpPr>
                <a:spLocks/>
              </p:cNvSpPr>
              <p:nvPr/>
            </p:nvSpPr>
            <p:spPr bwMode="auto">
              <a:xfrm>
                <a:off x="5312" y="3079"/>
                <a:ext cx="162" cy="23"/>
              </a:xfrm>
              <a:custGeom>
                <a:avLst/>
                <a:gdLst>
                  <a:gd name="T0" fmla="*/ 161 w 162"/>
                  <a:gd name="T1" fmla="*/ 0 h 23"/>
                  <a:gd name="T2" fmla="*/ 158 w 162"/>
                  <a:gd name="T3" fmla="*/ 0 h 23"/>
                  <a:gd name="T4" fmla="*/ 154 w 162"/>
                  <a:gd name="T5" fmla="*/ 0 h 23"/>
                  <a:gd name="T6" fmla="*/ 151 w 162"/>
                  <a:gd name="T7" fmla="*/ 0 h 23"/>
                  <a:gd name="T8" fmla="*/ 147 w 162"/>
                  <a:gd name="T9" fmla="*/ 0 h 23"/>
                  <a:gd name="T10" fmla="*/ 142 w 162"/>
                  <a:gd name="T11" fmla="*/ 0 h 23"/>
                  <a:gd name="T12" fmla="*/ 133 w 162"/>
                  <a:gd name="T13" fmla="*/ 1 h 23"/>
                  <a:gd name="T14" fmla="*/ 124 w 162"/>
                  <a:gd name="T15" fmla="*/ 1 h 23"/>
                  <a:gd name="T16" fmla="*/ 114 w 162"/>
                  <a:gd name="T17" fmla="*/ 3 h 23"/>
                  <a:gd name="T18" fmla="*/ 100 w 162"/>
                  <a:gd name="T19" fmla="*/ 4 h 23"/>
                  <a:gd name="T20" fmla="*/ 88 w 162"/>
                  <a:gd name="T21" fmla="*/ 6 h 23"/>
                  <a:gd name="T22" fmla="*/ 72 w 162"/>
                  <a:gd name="T23" fmla="*/ 7 h 23"/>
                  <a:gd name="T24" fmla="*/ 54 w 162"/>
                  <a:gd name="T25" fmla="*/ 10 h 23"/>
                  <a:gd name="T26" fmla="*/ 33 w 162"/>
                  <a:gd name="T27" fmla="*/ 14 h 23"/>
                  <a:gd name="T28" fmla="*/ 11 w 162"/>
                  <a:gd name="T29" fmla="*/ 18 h 23"/>
                  <a:gd name="T30" fmla="*/ 0 w 162"/>
                  <a:gd name="T31" fmla="*/ 22 h 23"/>
                  <a:gd name="T32" fmla="*/ 25 w 162"/>
                  <a:gd name="T33" fmla="*/ 18 h 23"/>
                  <a:gd name="T34" fmla="*/ 44 w 162"/>
                  <a:gd name="T35" fmla="*/ 15 h 23"/>
                  <a:gd name="T36" fmla="*/ 63 w 162"/>
                  <a:gd name="T37" fmla="*/ 12 h 23"/>
                  <a:gd name="T38" fmla="*/ 80 w 162"/>
                  <a:gd name="T39" fmla="*/ 8 h 23"/>
                  <a:gd name="T40" fmla="*/ 96 w 162"/>
                  <a:gd name="T41" fmla="*/ 6 h 23"/>
                  <a:gd name="T42" fmla="*/ 109 w 162"/>
                  <a:gd name="T43" fmla="*/ 6 h 23"/>
                  <a:gd name="T44" fmla="*/ 120 w 162"/>
                  <a:gd name="T45" fmla="*/ 5 h 23"/>
                  <a:gd name="T46" fmla="*/ 129 w 162"/>
                  <a:gd name="T47" fmla="*/ 3 h 23"/>
                  <a:gd name="T48" fmla="*/ 138 w 162"/>
                  <a:gd name="T49" fmla="*/ 3 h 23"/>
                  <a:gd name="T50" fmla="*/ 144 w 162"/>
                  <a:gd name="T51" fmla="*/ 2 h 23"/>
                  <a:gd name="T52" fmla="*/ 150 w 162"/>
                  <a:gd name="T53" fmla="*/ 2 h 23"/>
                  <a:gd name="T54" fmla="*/ 153 w 162"/>
                  <a:gd name="T55" fmla="*/ 2 h 23"/>
                  <a:gd name="T56" fmla="*/ 157 w 162"/>
                  <a:gd name="T57" fmla="*/ 2 h 23"/>
                  <a:gd name="T58" fmla="*/ 160 w 162"/>
                  <a:gd name="T59" fmla="*/ 3 h 23"/>
                  <a:gd name="T60" fmla="*/ 160 w 162"/>
                  <a:gd name="T61" fmla="*/ 2 h 23"/>
                  <a:gd name="T62" fmla="*/ 161 w 162"/>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 h="23">
                    <a:moveTo>
                      <a:pt x="161" y="1"/>
                    </a:moveTo>
                    <a:lnTo>
                      <a:pt x="161" y="0"/>
                    </a:lnTo>
                    <a:lnTo>
                      <a:pt x="160" y="0"/>
                    </a:lnTo>
                    <a:lnTo>
                      <a:pt x="158" y="0"/>
                    </a:lnTo>
                    <a:lnTo>
                      <a:pt x="157" y="0"/>
                    </a:lnTo>
                    <a:lnTo>
                      <a:pt x="154" y="0"/>
                    </a:lnTo>
                    <a:lnTo>
                      <a:pt x="153" y="0"/>
                    </a:lnTo>
                    <a:lnTo>
                      <a:pt x="151" y="0"/>
                    </a:lnTo>
                    <a:lnTo>
                      <a:pt x="150" y="0"/>
                    </a:lnTo>
                    <a:lnTo>
                      <a:pt x="147" y="0"/>
                    </a:lnTo>
                    <a:lnTo>
                      <a:pt x="144" y="0"/>
                    </a:lnTo>
                    <a:lnTo>
                      <a:pt x="142" y="0"/>
                    </a:lnTo>
                    <a:lnTo>
                      <a:pt x="138" y="1"/>
                    </a:lnTo>
                    <a:lnTo>
                      <a:pt x="133" y="1"/>
                    </a:lnTo>
                    <a:lnTo>
                      <a:pt x="129" y="1"/>
                    </a:lnTo>
                    <a:lnTo>
                      <a:pt x="124" y="1"/>
                    </a:lnTo>
                    <a:lnTo>
                      <a:pt x="120" y="2"/>
                    </a:lnTo>
                    <a:lnTo>
                      <a:pt x="114" y="3"/>
                    </a:lnTo>
                    <a:lnTo>
                      <a:pt x="107" y="3"/>
                    </a:lnTo>
                    <a:lnTo>
                      <a:pt x="100" y="4"/>
                    </a:lnTo>
                    <a:lnTo>
                      <a:pt x="95" y="5"/>
                    </a:lnTo>
                    <a:lnTo>
                      <a:pt x="88" y="6"/>
                    </a:lnTo>
                    <a:lnTo>
                      <a:pt x="80" y="6"/>
                    </a:lnTo>
                    <a:lnTo>
                      <a:pt x="72" y="7"/>
                    </a:lnTo>
                    <a:lnTo>
                      <a:pt x="63" y="8"/>
                    </a:lnTo>
                    <a:lnTo>
                      <a:pt x="54" y="10"/>
                    </a:lnTo>
                    <a:lnTo>
                      <a:pt x="44" y="13"/>
                    </a:lnTo>
                    <a:lnTo>
                      <a:pt x="33" y="14"/>
                    </a:lnTo>
                    <a:lnTo>
                      <a:pt x="23" y="16"/>
                    </a:lnTo>
                    <a:lnTo>
                      <a:pt x="11" y="18"/>
                    </a:lnTo>
                    <a:lnTo>
                      <a:pt x="0" y="20"/>
                    </a:lnTo>
                    <a:lnTo>
                      <a:pt x="0" y="22"/>
                    </a:lnTo>
                    <a:lnTo>
                      <a:pt x="12" y="20"/>
                    </a:lnTo>
                    <a:lnTo>
                      <a:pt x="25" y="18"/>
                    </a:lnTo>
                    <a:lnTo>
                      <a:pt x="34" y="17"/>
                    </a:lnTo>
                    <a:lnTo>
                      <a:pt x="44" y="15"/>
                    </a:lnTo>
                    <a:lnTo>
                      <a:pt x="55" y="13"/>
                    </a:lnTo>
                    <a:lnTo>
                      <a:pt x="63" y="12"/>
                    </a:lnTo>
                    <a:lnTo>
                      <a:pt x="73" y="9"/>
                    </a:lnTo>
                    <a:lnTo>
                      <a:pt x="80" y="8"/>
                    </a:lnTo>
                    <a:lnTo>
                      <a:pt x="88" y="7"/>
                    </a:lnTo>
                    <a:lnTo>
                      <a:pt x="96" y="6"/>
                    </a:lnTo>
                    <a:lnTo>
                      <a:pt x="103" y="6"/>
                    </a:lnTo>
                    <a:lnTo>
                      <a:pt x="109" y="6"/>
                    </a:lnTo>
                    <a:lnTo>
                      <a:pt x="114" y="5"/>
                    </a:lnTo>
                    <a:lnTo>
                      <a:pt x="120" y="5"/>
                    </a:lnTo>
                    <a:lnTo>
                      <a:pt x="124" y="3"/>
                    </a:lnTo>
                    <a:lnTo>
                      <a:pt x="129" y="3"/>
                    </a:lnTo>
                    <a:lnTo>
                      <a:pt x="133" y="3"/>
                    </a:lnTo>
                    <a:lnTo>
                      <a:pt x="138" y="3"/>
                    </a:lnTo>
                    <a:lnTo>
                      <a:pt x="142" y="3"/>
                    </a:lnTo>
                    <a:lnTo>
                      <a:pt x="144" y="2"/>
                    </a:lnTo>
                    <a:lnTo>
                      <a:pt x="147" y="3"/>
                    </a:lnTo>
                    <a:lnTo>
                      <a:pt x="150" y="2"/>
                    </a:lnTo>
                    <a:lnTo>
                      <a:pt x="151" y="2"/>
                    </a:lnTo>
                    <a:lnTo>
                      <a:pt x="153" y="2"/>
                    </a:lnTo>
                    <a:lnTo>
                      <a:pt x="154" y="2"/>
                    </a:lnTo>
                    <a:lnTo>
                      <a:pt x="157" y="2"/>
                    </a:lnTo>
                    <a:lnTo>
                      <a:pt x="158" y="2"/>
                    </a:lnTo>
                    <a:lnTo>
                      <a:pt x="160" y="3"/>
                    </a:lnTo>
                    <a:lnTo>
                      <a:pt x="161" y="3"/>
                    </a:lnTo>
                    <a:lnTo>
                      <a:pt x="160" y="2"/>
                    </a:lnTo>
                    <a:lnTo>
                      <a:pt x="161" y="1"/>
                    </a:lnTo>
                    <a:lnTo>
                      <a:pt x="161" y="0"/>
                    </a:lnTo>
                    <a:lnTo>
                      <a:pt x="161" y="1"/>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0" name="Freeform 272"/>
              <p:cNvSpPr>
                <a:spLocks/>
              </p:cNvSpPr>
              <p:nvPr/>
            </p:nvSpPr>
            <p:spPr bwMode="auto">
              <a:xfrm>
                <a:off x="5480" y="3066"/>
                <a:ext cx="94" cy="25"/>
              </a:xfrm>
              <a:custGeom>
                <a:avLst/>
                <a:gdLst>
                  <a:gd name="T0" fmla="*/ 90 w 94"/>
                  <a:gd name="T1" fmla="*/ 0 h 25"/>
                  <a:gd name="T2" fmla="*/ 89 w 94"/>
                  <a:gd name="T3" fmla="*/ 1 h 25"/>
                  <a:gd name="T4" fmla="*/ 88 w 94"/>
                  <a:gd name="T5" fmla="*/ 3 h 25"/>
                  <a:gd name="T6" fmla="*/ 85 w 94"/>
                  <a:gd name="T7" fmla="*/ 4 h 25"/>
                  <a:gd name="T8" fmla="*/ 82 w 94"/>
                  <a:gd name="T9" fmla="*/ 7 h 25"/>
                  <a:gd name="T10" fmla="*/ 78 w 94"/>
                  <a:gd name="T11" fmla="*/ 10 h 25"/>
                  <a:gd name="T12" fmla="*/ 72 w 94"/>
                  <a:gd name="T13" fmla="*/ 13 h 25"/>
                  <a:gd name="T14" fmla="*/ 68 w 94"/>
                  <a:gd name="T15" fmla="*/ 15 h 25"/>
                  <a:gd name="T16" fmla="*/ 61 w 94"/>
                  <a:gd name="T17" fmla="*/ 17 h 25"/>
                  <a:gd name="T18" fmla="*/ 54 w 94"/>
                  <a:gd name="T19" fmla="*/ 20 h 25"/>
                  <a:gd name="T20" fmla="*/ 48 w 94"/>
                  <a:gd name="T21" fmla="*/ 22 h 25"/>
                  <a:gd name="T22" fmla="*/ 41 w 94"/>
                  <a:gd name="T23" fmla="*/ 22 h 25"/>
                  <a:gd name="T24" fmla="*/ 35 w 94"/>
                  <a:gd name="T25" fmla="*/ 22 h 25"/>
                  <a:gd name="T26" fmla="*/ 27 w 94"/>
                  <a:gd name="T27" fmla="*/ 22 h 25"/>
                  <a:gd name="T28" fmla="*/ 17 w 94"/>
                  <a:gd name="T29" fmla="*/ 19 h 25"/>
                  <a:gd name="T30" fmla="*/ 11 w 94"/>
                  <a:gd name="T31" fmla="*/ 16 h 25"/>
                  <a:gd name="T32" fmla="*/ 1 w 94"/>
                  <a:gd name="T33" fmla="*/ 11 h 25"/>
                  <a:gd name="T34" fmla="*/ 0 w 94"/>
                  <a:gd name="T35" fmla="*/ 12 h 25"/>
                  <a:gd name="T36" fmla="*/ 8 w 94"/>
                  <a:gd name="T37" fmla="*/ 17 h 25"/>
                  <a:gd name="T38" fmla="*/ 17 w 94"/>
                  <a:gd name="T39" fmla="*/ 21 h 25"/>
                  <a:gd name="T40" fmla="*/ 25 w 94"/>
                  <a:gd name="T41" fmla="*/ 24 h 25"/>
                  <a:gd name="T42" fmla="*/ 33 w 94"/>
                  <a:gd name="T43" fmla="*/ 24 h 25"/>
                  <a:gd name="T44" fmla="*/ 41 w 94"/>
                  <a:gd name="T45" fmla="*/ 24 h 25"/>
                  <a:gd name="T46" fmla="*/ 49 w 94"/>
                  <a:gd name="T47" fmla="*/ 24 h 25"/>
                  <a:gd name="T48" fmla="*/ 57 w 94"/>
                  <a:gd name="T49" fmla="*/ 22 h 25"/>
                  <a:gd name="T50" fmla="*/ 64 w 94"/>
                  <a:gd name="T51" fmla="*/ 20 h 25"/>
                  <a:gd name="T52" fmla="*/ 69 w 94"/>
                  <a:gd name="T53" fmla="*/ 16 h 25"/>
                  <a:gd name="T54" fmla="*/ 76 w 94"/>
                  <a:gd name="T55" fmla="*/ 15 h 25"/>
                  <a:gd name="T56" fmla="*/ 80 w 94"/>
                  <a:gd name="T57" fmla="*/ 11 h 25"/>
                  <a:gd name="T58" fmla="*/ 84 w 94"/>
                  <a:gd name="T59" fmla="*/ 9 h 25"/>
                  <a:gd name="T60" fmla="*/ 88 w 94"/>
                  <a:gd name="T61" fmla="*/ 5 h 25"/>
                  <a:gd name="T62" fmla="*/ 90 w 94"/>
                  <a:gd name="T63" fmla="*/ 3 h 25"/>
                  <a:gd name="T64" fmla="*/ 92 w 94"/>
                  <a:gd name="T65" fmla="*/ 3 h 25"/>
                  <a:gd name="T66" fmla="*/ 93 w 94"/>
                  <a:gd name="T67" fmla="*/ 2 h 25"/>
                  <a:gd name="T68" fmla="*/ 90 w 94"/>
                  <a:gd name="T6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25">
                    <a:moveTo>
                      <a:pt x="90" y="0"/>
                    </a:moveTo>
                    <a:lnTo>
                      <a:pt x="89" y="1"/>
                    </a:lnTo>
                    <a:lnTo>
                      <a:pt x="88" y="3"/>
                    </a:lnTo>
                    <a:lnTo>
                      <a:pt x="85" y="4"/>
                    </a:lnTo>
                    <a:lnTo>
                      <a:pt x="82" y="7"/>
                    </a:lnTo>
                    <a:lnTo>
                      <a:pt x="78" y="10"/>
                    </a:lnTo>
                    <a:lnTo>
                      <a:pt x="72" y="13"/>
                    </a:lnTo>
                    <a:lnTo>
                      <a:pt x="68" y="15"/>
                    </a:lnTo>
                    <a:lnTo>
                      <a:pt x="61" y="17"/>
                    </a:lnTo>
                    <a:lnTo>
                      <a:pt x="54" y="20"/>
                    </a:lnTo>
                    <a:lnTo>
                      <a:pt x="48" y="22"/>
                    </a:lnTo>
                    <a:lnTo>
                      <a:pt x="41" y="22"/>
                    </a:lnTo>
                    <a:lnTo>
                      <a:pt x="35" y="22"/>
                    </a:lnTo>
                    <a:lnTo>
                      <a:pt x="27" y="22"/>
                    </a:lnTo>
                    <a:lnTo>
                      <a:pt x="17" y="19"/>
                    </a:lnTo>
                    <a:lnTo>
                      <a:pt x="11" y="16"/>
                    </a:lnTo>
                    <a:lnTo>
                      <a:pt x="1" y="11"/>
                    </a:lnTo>
                    <a:lnTo>
                      <a:pt x="0" y="12"/>
                    </a:lnTo>
                    <a:lnTo>
                      <a:pt x="8" y="17"/>
                    </a:lnTo>
                    <a:lnTo>
                      <a:pt x="17" y="21"/>
                    </a:lnTo>
                    <a:lnTo>
                      <a:pt x="25" y="24"/>
                    </a:lnTo>
                    <a:lnTo>
                      <a:pt x="33" y="24"/>
                    </a:lnTo>
                    <a:lnTo>
                      <a:pt x="41" y="24"/>
                    </a:lnTo>
                    <a:lnTo>
                      <a:pt x="49" y="24"/>
                    </a:lnTo>
                    <a:lnTo>
                      <a:pt x="57" y="22"/>
                    </a:lnTo>
                    <a:lnTo>
                      <a:pt x="64" y="20"/>
                    </a:lnTo>
                    <a:lnTo>
                      <a:pt x="69" y="16"/>
                    </a:lnTo>
                    <a:lnTo>
                      <a:pt x="76" y="15"/>
                    </a:lnTo>
                    <a:lnTo>
                      <a:pt x="80" y="11"/>
                    </a:lnTo>
                    <a:lnTo>
                      <a:pt x="84" y="9"/>
                    </a:lnTo>
                    <a:lnTo>
                      <a:pt x="88" y="5"/>
                    </a:lnTo>
                    <a:lnTo>
                      <a:pt x="90" y="3"/>
                    </a:lnTo>
                    <a:lnTo>
                      <a:pt x="92" y="3"/>
                    </a:lnTo>
                    <a:lnTo>
                      <a:pt x="93" y="2"/>
                    </a:lnTo>
                    <a:lnTo>
                      <a:pt x="90" y="0"/>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1" name="Freeform 273"/>
              <p:cNvSpPr>
                <a:spLocks/>
              </p:cNvSpPr>
              <p:nvPr/>
            </p:nvSpPr>
            <p:spPr bwMode="auto">
              <a:xfrm>
                <a:off x="5578" y="3061"/>
                <a:ext cx="52" cy="5"/>
              </a:xfrm>
              <a:custGeom>
                <a:avLst/>
                <a:gdLst>
                  <a:gd name="T0" fmla="*/ 51 w 52"/>
                  <a:gd name="T1" fmla="*/ 3 h 5"/>
                  <a:gd name="T2" fmla="*/ 50 w 52"/>
                  <a:gd name="T3" fmla="*/ 3 h 5"/>
                  <a:gd name="T4" fmla="*/ 46 w 52"/>
                  <a:gd name="T5" fmla="*/ 3 h 5"/>
                  <a:gd name="T6" fmla="*/ 44 w 52"/>
                  <a:gd name="T7" fmla="*/ 3 h 5"/>
                  <a:gd name="T8" fmla="*/ 40 w 52"/>
                  <a:gd name="T9" fmla="*/ 3 h 5"/>
                  <a:gd name="T10" fmla="*/ 36 w 52"/>
                  <a:gd name="T11" fmla="*/ 3 h 5"/>
                  <a:gd name="T12" fmla="*/ 31 w 52"/>
                  <a:gd name="T13" fmla="*/ 3 h 5"/>
                  <a:gd name="T14" fmla="*/ 27 w 52"/>
                  <a:gd name="T15" fmla="*/ 3 h 5"/>
                  <a:gd name="T16" fmla="*/ 22 w 52"/>
                  <a:gd name="T17" fmla="*/ 4 h 5"/>
                  <a:gd name="T18" fmla="*/ 17 w 52"/>
                  <a:gd name="T19" fmla="*/ 4 h 5"/>
                  <a:gd name="T20" fmla="*/ 14 w 52"/>
                  <a:gd name="T21" fmla="*/ 4 h 5"/>
                  <a:gd name="T22" fmla="*/ 10 w 52"/>
                  <a:gd name="T23" fmla="*/ 4 h 5"/>
                  <a:gd name="T24" fmla="*/ 6 w 52"/>
                  <a:gd name="T25" fmla="*/ 3 h 5"/>
                  <a:gd name="T26" fmla="*/ 4 w 52"/>
                  <a:gd name="T27" fmla="*/ 3 h 5"/>
                  <a:gd name="T28" fmla="*/ 1 w 52"/>
                  <a:gd name="T29" fmla="*/ 3 h 5"/>
                  <a:gd name="T30" fmla="*/ 0 w 52"/>
                  <a:gd name="T31" fmla="*/ 3 h 5"/>
                  <a:gd name="T32" fmla="*/ 2 w 52"/>
                  <a:gd name="T33" fmla="*/ 0 h 5"/>
                  <a:gd name="T34" fmla="*/ 4 w 52"/>
                  <a:gd name="T35" fmla="*/ 0 h 5"/>
                  <a:gd name="T36" fmla="*/ 6 w 52"/>
                  <a:gd name="T37" fmla="*/ 0 h 5"/>
                  <a:gd name="T38" fmla="*/ 10 w 52"/>
                  <a:gd name="T39" fmla="*/ 0 h 5"/>
                  <a:gd name="T40" fmla="*/ 14 w 52"/>
                  <a:gd name="T41" fmla="*/ 0 h 5"/>
                  <a:gd name="T42" fmla="*/ 17 w 52"/>
                  <a:gd name="T43" fmla="*/ 0 h 5"/>
                  <a:gd name="T44" fmla="*/ 22 w 52"/>
                  <a:gd name="T45" fmla="*/ 0 h 5"/>
                  <a:gd name="T46" fmla="*/ 27 w 52"/>
                  <a:gd name="T47" fmla="*/ 0 h 5"/>
                  <a:gd name="T48" fmla="*/ 31 w 52"/>
                  <a:gd name="T49" fmla="*/ 0 h 5"/>
                  <a:gd name="T50" fmla="*/ 36 w 52"/>
                  <a:gd name="T51" fmla="*/ 0 h 5"/>
                  <a:gd name="T52" fmla="*/ 40 w 52"/>
                  <a:gd name="T53" fmla="*/ 0 h 5"/>
                  <a:gd name="T54" fmla="*/ 44 w 52"/>
                  <a:gd name="T55" fmla="*/ 0 h 5"/>
                  <a:gd name="T56" fmla="*/ 46 w 52"/>
                  <a:gd name="T57" fmla="*/ 0 h 5"/>
                  <a:gd name="T58" fmla="*/ 50 w 52"/>
                  <a:gd name="T59" fmla="*/ 0 h 5"/>
                  <a:gd name="T60" fmla="*/ 51 w 52"/>
                  <a:gd name="T61" fmla="*/ 0 h 5"/>
                  <a:gd name="T62" fmla="*/ 51 w 52"/>
                  <a:gd name="T6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5">
                    <a:moveTo>
                      <a:pt x="51" y="3"/>
                    </a:moveTo>
                    <a:lnTo>
                      <a:pt x="50" y="3"/>
                    </a:lnTo>
                    <a:lnTo>
                      <a:pt x="46" y="3"/>
                    </a:lnTo>
                    <a:lnTo>
                      <a:pt x="44" y="3"/>
                    </a:lnTo>
                    <a:lnTo>
                      <a:pt x="40" y="3"/>
                    </a:lnTo>
                    <a:lnTo>
                      <a:pt x="36" y="3"/>
                    </a:lnTo>
                    <a:lnTo>
                      <a:pt x="31" y="3"/>
                    </a:lnTo>
                    <a:lnTo>
                      <a:pt x="27" y="3"/>
                    </a:lnTo>
                    <a:lnTo>
                      <a:pt x="22" y="4"/>
                    </a:lnTo>
                    <a:lnTo>
                      <a:pt x="17" y="4"/>
                    </a:lnTo>
                    <a:lnTo>
                      <a:pt x="14" y="4"/>
                    </a:lnTo>
                    <a:lnTo>
                      <a:pt x="10" y="4"/>
                    </a:lnTo>
                    <a:lnTo>
                      <a:pt x="6" y="3"/>
                    </a:lnTo>
                    <a:lnTo>
                      <a:pt x="4" y="3"/>
                    </a:lnTo>
                    <a:lnTo>
                      <a:pt x="1" y="3"/>
                    </a:lnTo>
                    <a:lnTo>
                      <a:pt x="0" y="3"/>
                    </a:lnTo>
                    <a:lnTo>
                      <a:pt x="2" y="0"/>
                    </a:lnTo>
                    <a:lnTo>
                      <a:pt x="4" y="0"/>
                    </a:lnTo>
                    <a:lnTo>
                      <a:pt x="6" y="0"/>
                    </a:lnTo>
                    <a:lnTo>
                      <a:pt x="10" y="0"/>
                    </a:lnTo>
                    <a:lnTo>
                      <a:pt x="14" y="0"/>
                    </a:lnTo>
                    <a:lnTo>
                      <a:pt x="17" y="0"/>
                    </a:lnTo>
                    <a:lnTo>
                      <a:pt x="22" y="0"/>
                    </a:lnTo>
                    <a:lnTo>
                      <a:pt x="27" y="0"/>
                    </a:lnTo>
                    <a:lnTo>
                      <a:pt x="31" y="0"/>
                    </a:lnTo>
                    <a:lnTo>
                      <a:pt x="36" y="0"/>
                    </a:lnTo>
                    <a:lnTo>
                      <a:pt x="40" y="0"/>
                    </a:lnTo>
                    <a:lnTo>
                      <a:pt x="44" y="0"/>
                    </a:lnTo>
                    <a:lnTo>
                      <a:pt x="46" y="0"/>
                    </a:lnTo>
                    <a:lnTo>
                      <a:pt x="50" y="0"/>
                    </a:lnTo>
                    <a:lnTo>
                      <a:pt x="51" y="0"/>
                    </a:lnTo>
                    <a:lnTo>
                      <a:pt x="51" y="3"/>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2" name="Freeform 274"/>
              <p:cNvSpPr>
                <a:spLocks/>
              </p:cNvSpPr>
              <p:nvPr/>
            </p:nvSpPr>
            <p:spPr bwMode="auto">
              <a:xfrm>
                <a:off x="5573" y="3061"/>
                <a:ext cx="6" cy="6"/>
              </a:xfrm>
              <a:custGeom>
                <a:avLst/>
                <a:gdLst>
                  <a:gd name="T0" fmla="*/ 5 w 6"/>
                  <a:gd name="T1" fmla="*/ 0 h 6"/>
                  <a:gd name="T2" fmla="*/ 0 w 6"/>
                  <a:gd name="T3" fmla="*/ 0 h 6"/>
                  <a:gd name="T4" fmla="*/ 0 w 6"/>
                  <a:gd name="T5" fmla="*/ 2 h 6"/>
                  <a:gd name="T6" fmla="*/ 0 w 6"/>
                  <a:gd name="T7" fmla="*/ 5 h 6"/>
                  <a:gd name="T8" fmla="*/ 5 w 6"/>
                  <a:gd name="T9" fmla="*/ 5 h 6"/>
                  <a:gd name="T10" fmla="*/ 5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5" y="0"/>
                    </a:moveTo>
                    <a:lnTo>
                      <a:pt x="0" y="0"/>
                    </a:lnTo>
                    <a:lnTo>
                      <a:pt x="0" y="2"/>
                    </a:lnTo>
                    <a:lnTo>
                      <a:pt x="0" y="5"/>
                    </a:lnTo>
                    <a:lnTo>
                      <a:pt x="5" y="5"/>
                    </a:lnTo>
                    <a:lnTo>
                      <a:pt x="5" y="0"/>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3" name="Freeform 275"/>
              <p:cNvSpPr>
                <a:spLocks/>
              </p:cNvSpPr>
              <p:nvPr/>
            </p:nvSpPr>
            <p:spPr bwMode="auto">
              <a:xfrm>
                <a:off x="4509" y="3127"/>
                <a:ext cx="9" cy="7"/>
              </a:xfrm>
              <a:custGeom>
                <a:avLst/>
                <a:gdLst>
                  <a:gd name="T0" fmla="*/ 0 w 9"/>
                  <a:gd name="T1" fmla="*/ 6 h 7"/>
                  <a:gd name="T2" fmla="*/ 8 w 9"/>
                  <a:gd name="T3" fmla="*/ 6 h 7"/>
                  <a:gd name="T4" fmla="*/ 8 w 9"/>
                  <a:gd name="T5" fmla="*/ 3 h 7"/>
                  <a:gd name="T6" fmla="*/ 0 w 9"/>
                  <a:gd name="T7" fmla="*/ 0 h 7"/>
                  <a:gd name="T8" fmla="*/ 0 w 9"/>
                  <a:gd name="T9" fmla="*/ 6 h 7"/>
                </a:gdLst>
                <a:ahLst/>
                <a:cxnLst>
                  <a:cxn ang="0">
                    <a:pos x="T0" y="T1"/>
                  </a:cxn>
                  <a:cxn ang="0">
                    <a:pos x="T2" y="T3"/>
                  </a:cxn>
                  <a:cxn ang="0">
                    <a:pos x="T4" y="T5"/>
                  </a:cxn>
                  <a:cxn ang="0">
                    <a:pos x="T6" y="T7"/>
                  </a:cxn>
                  <a:cxn ang="0">
                    <a:pos x="T8" y="T9"/>
                  </a:cxn>
                </a:cxnLst>
                <a:rect l="0" t="0" r="r" b="b"/>
                <a:pathLst>
                  <a:path w="9" h="7">
                    <a:moveTo>
                      <a:pt x="0" y="6"/>
                    </a:moveTo>
                    <a:lnTo>
                      <a:pt x="8" y="6"/>
                    </a:lnTo>
                    <a:lnTo>
                      <a:pt x="8" y="3"/>
                    </a:lnTo>
                    <a:lnTo>
                      <a:pt x="0" y="0"/>
                    </a:lnTo>
                    <a:lnTo>
                      <a:pt x="0" y="6"/>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4" name="Freeform 276"/>
              <p:cNvSpPr>
                <a:spLocks/>
              </p:cNvSpPr>
              <p:nvPr/>
            </p:nvSpPr>
            <p:spPr bwMode="auto">
              <a:xfrm>
                <a:off x="4518" y="3126"/>
                <a:ext cx="205" cy="26"/>
              </a:xfrm>
              <a:custGeom>
                <a:avLst/>
                <a:gdLst>
                  <a:gd name="T0" fmla="*/ 203 w 205"/>
                  <a:gd name="T1" fmla="*/ 23 h 26"/>
                  <a:gd name="T2" fmla="*/ 198 w 205"/>
                  <a:gd name="T3" fmla="*/ 23 h 26"/>
                  <a:gd name="T4" fmla="*/ 193 w 205"/>
                  <a:gd name="T5" fmla="*/ 20 h 26"/>
                  <a:gd name="T6" fmla="*/ 186 w 205"/>
                  <a:gd name="T7" fmla="*/ 17 h 26"/>
                  <a:gd name="T8" fmla="*/ 176 w 205"/>
                  <a:gd name="T9" fmla="*/ 15 h 26"/>
                  <a:gd name="T10" fmla="*/ 165 w 205"/>
                  <a:gd name="T11" fmla="*/ 13 h 26"/>
                  <a:gd name="T12" fmla="*/ 151 w 205"/>
                  <a:gd name="T13" fmla="*/ 11 h 26"/>
                  <a:gd name="T14" fmla="*/ 137 w 205"/>
                  <a:gd name="T15" fmla="*/ 9 h 26"/>
                  <a:gd name="T16" fmla="*/ 123 w 205"/>
                  <a:gd name="T17" fmla="*/ 5 h 26"/>
                  <a:gd name="T18" fmla="*/ 106 w 205"/>
                  <a:gd name="T19" fmla="*/ 4 h 26"/>
                  <a:gd name="T20" fmla="*/ 89 w 205"/>
                  <a:gd name="T21" fmla="*/ 1 h 26"/>
                  <a:gd name="T22" fmla="*/ 73 w 205"/>
                  <a:gd name="T23" fmla="*/ 1 h 26"/>
                  <a:gd name="T24" fmla="*/ 54 w 205"/>
                  <a:gd name="T25" fmla="*/ 0 h 26"/>
                  <a:gd name="T26" fmla="*/ 36 w 205"/>
                  <a:gd name="T27" fmla="*/ 1 h 26"/>
                  <a:gd name="T28" fmla="*/ 18 w 205"/>
                  <a:gd name="T29" fmla="*/ 3 h 26"/>
                  <a:gd name="T30" fmla="*/ 0 w 205"/>
                  <a:gd name="T31" fmla="*/ 5 h 26"/>
                  <a:gd name="T32" fmla="*/ 10 w 205"/>
                  <a:gd name="T33" fmla="*/ 5 h 26"/>
                  <a:gd name="T34" fmla="*/ 27 w 205"/>
                  <a:gd name="T35" fmla="*/ 4 h 26"/>
                  <a:gd name="T36" fmla="*/ 45 w 205"/>
                  <a:gd name="T37" fmla="*/ 3 h 26"/>
                  <a:gd name="T38" fmla="*/ 63 w 205"/>
                  <a:gd name="T39" fmla="*/ 3 h 26"/>
                  <a:gd name="T40" fmla="*/ 81 w 205"/>
                  <a:gd name="T41" fmla="*/ 4 h 26"/>
                  <a:gd name="T42" fmla="*/ 98 w 205"/>
                  <a:gd name="T43" fmla="*/ 4 h 26"/>
                  <a:gd name="T44" fmla="*/ 115 w 205"/>
                  <a:gd name="T45" fmla="*/ 7 h 26"/>
                  <a:gd name="T46" fmla="*/ 130 w 205"/>
                  <a:gd name="T47" fmla="*/ 9 h 26"/>
                  <a:gd name="T48" fmla="*/ 144 w 205"/>
                  <a:gd name="T49" fmla="*/ 12 h 26"/>
                  <a:gd name="T50" fmla="*/ 156 w 205"/>
                  <a:gd name="T51" fmla="*/ 14 h 26"/>
                  <a:gd name="T52" fmla="*/ 169 w 205"/>
                  <a:gd name="T53" fmla="*/ 16 h 26"/>
                  <a:gd name="T54" fmla="*/ 179 w 205"/>
                  <a:gd name="T55" fmla="*/ 18 h 26"/>
                  <a:gd name="T56" fmla="*/ 187 w 205"/>
                  <a:gd name="T57" fmla="*/ 22 h 26"/>
                  <a:gd name="T58" fmla="*/ 194 w 205"/>
                  <a:gd name="T59" fmla="*/ 23 h 26"/>
                  <a:gd name="T60" fmla="*/ 200 w 205"/>
                  <a:gd name="T61" fmla="*/ 25 h 26"/>
                  <a:gd name="T62" fmla="*/ 203 w 205"/>
                  <a:gd name="T63" fmla="*/ 25 h 26"/>
                  <a:gd name="T64" fmla="*/ 204 w 205"/>
                  <a:gd name="T65"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5" h="26">
                    <a:moveTo>
                      <a:pt x="204" y="24"/>
                    </a:moveTo>
                    <a:lnTo>
                      <a:pt x="203" y="23"/>
                    </a:lnTo>
                    <a:lnTo>
                      <a:pt x="201" y="23"/>
                    </a:lnTo>
                    <a:lnTo>
                      <a:pt x="198" y="23"/>
                    </a:lnTo>
                    <a:lnTo>
                      <a:pt x="196" y="21"/>
                    </a:lnTo>
                    <a:lnTo>
                      <a:pt x="193" y="20"/>
                    </a:lnTo>
                    <a:lnTo>
                      <a:pt x="189" y="20"/>
                    </a:lnTo>
                    <a:lnTo>
                      <a:pt x="186" y="17"/>
                    </a:lnTo>
                    <a:lnTo>
                      <a:pt x="180" y="17"/>
                    </a:lnTo>
                    <a:lnTo>
                      <a:pt x="176" y="15"/>
                    </a:lnTo>
                    <a:lnTo>
                      <a:pt x="170" y="15"/>
                    </a:lnTo>
                    <a:lnTo>
                      <a:pt x="165" y="13"/>
                    </a:lnTo>
                    <a:lnTo>
                      <a:pt x="159" y="12"/>
                    </a:lnTo>
                    <a:lnTo>
                      <a:pt x="151" y="11"/>
                    </a:lnTo>
                    <a:lnTo>
                      <a:pt x="145" y="10"/>
                    </a:lnTo>
                    <a:lnTo>
                      <a:pt x="137" y="9"/>
                    </a:lnTo>
                    <a:lnTo>
                      <a:pt x="130" y="7"/>
                    </a:lnTo>
                    <a:lnTo>
                      <a:pt x="123" y="5"/>
                    </a:lnTo>
                    <a:lnTo>
                      <a:pt x="115" y="4"/>
                    </a:lnTo>
                    <a:lnTo>
                      <a:pt x="106" y="4"/>
                    </a:lnTo>
                    <a:lnTo>
                      <a:pt x="98" y="3"/>
                    </a:lnTo>
                    <a:lnTo>
                      <a:pt x="89" y="1"/>
                    </a:lnTo>
                    <a:lnTo>
                      <a:pt x="81" y="1"/>
                    </a:lnTo>
                    <a:lnTo>
                      <a:pt x="73" y="1"/>
                    </a:lnTo>
                    <a:lnTo>
                      <a:pt x="63" y="1"/>
                    </a:lnTo>
                    <a:lnTo>
                      <a:pt x="54" y="0"/>
                    </a:lnTo>
                    <a:lnTo>
                      <a:pt x="45" y="1"/>
                    </a:lnTo>
                    <a:lnTo>
                      <a:pt x="36" y="1"/>
                    </a:lnTo>
                    <a:lnTo>
                      <a:pt x="27" y="1"/>
                    </a:lnTo>
                    <a:lnTo>
                      <a:pt x="18" y="3"/>
                    </a:lnTo>
                    <a:lnTo>
                      <a:pt x="10" y="4"/>
                    </a:lnTo>
                    <a:lnTo>
                      <a:pt x="0" y="5"/>
                    </a:lnTo>
                    <a:lnTo>
                      <a:pt x="0" y="8"/>
                    </a:lnTo>
                    <a:lnTo>
                      <a:pt x="10" y="5"/>
                    </a:lnTo>
                    <a:lnTo>
                      <a:pt x="18" y="4"/>
                    </a:lnTo>
                    <a:lnTo>
                      <a:pt x="27" y="4"/>
                    </a:lnTo>
                    <a:lnTo>
                      <a:pt x="36" y="3"/>
                    </a:lnTo>
                    <a:lnTo>
                      <a:pt x="45" y="3"/>
                    </a:lnTo>
                    <a:lnTo>
                      <a:pt x="54" y="3"/>
                    </a:lnTo>
                    <a:lnTo>
                      <a:pt x="63" y="3"/>
                    </a:lnTo>
                    <a:lnTo>
                      <a:pt x="73" y="3"/>
                    </a:lnTo>
                    <a:lnTo>
                      <a:pt x="81" y="4"/>
                    </a:lnTo>
                    <a:lnTo>
                      <a:pt x="89" y="4"/>
                    </a:lnTo>
                    <a:lnTo>
                      <a:pt x="98" y="4"/>
                    </a:lnTo>
                    <a:lnTo>
                      <a:pt x="105" y="5"/>
                    </a:lnTo>
                    <a:lnTo>
                      <a:pt x="115" y="7"/>
                    </a:lnTo>
                    <a:lnTo>
                      <a:pt x="122" y="9"/>
                    </a:lnTo>
                    <a:lnTo>
                      <a:pt x="130" y="9"/>
                    </a:lnTo>
                    <a:lnTo>
                      <a:pt x="137" y="10"/>
                    </a:lnTo>
                    <a:lnTo>
                      <a:pt x="144" y="12"/>
                    </a:lnTo>
                    <a:lnTo>
                      <a:pt x="151" y="13"/>
                    </a:lnTo>
                    <a:lnTo>
                      <a:pt x="156" y="14"/>
                    </a:lnTo>
                    <a:lnTo>
                      <a:pt x="163" y="15"/>
                    </a:lnTo>
                    <a:lnTo>
                      <a:pt x="169" y="16"/>
                    </a:lnTo>
                    <a:lnTo>
                      <a:pt x="175" y="17"/>
                    </a:lnTo>
                    <a:lnTo>
                      <a:pt x="179" y="18"/>
                    </a:lnTo>
                    <a:lnTo>
                      <a:pt x="184" y="20"/>
                    </a:lnTo>
                    <a:lnTo>
                      <a:pt x="187" y="22"/>
                    </a:lnTo>
                    <a:lnTo>
                      <a:pt x="191" y="23"/>
                    </a:lnTo>
                    <a:lnTo>
                      <a:pt x="194" y="23"/>
                    </a:lnTo>
                    <a:lnTo>
                      <a:pt x="198" y="24"/>
                    </a:lnTo>
                    <a:lnTo>
                      <a:pt x="200" y="25"/>
                    </a:lnTo>
                    <a:lnTo>
                      <a:pt x="201" y="25"/>
                    </a:lnTo>
                    <a:lnTo>
                      <a:pt x="203" y="25"/>
                    </a:lnTo>
                    <a:lnTo>
                      <a:pt x="201" y="25"/>
                    </a:lnTo>
                    <a:lnTo>
                      <a:pt x="204" y="24"/>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5" name="Freeform 277"/>
              <p:cNvSpPr>
                <a:spLocks/>
              </p:cNvSpPr>
              <p:nvPr/>
            </p:nvSpPr>
            <p:spPr bwMode="auto">
              <a:xfrm>
                <a:off x="4727" y="3158"/>
                <a:ext cx="157" cy="41"/>
              </a:xfrm>
              <a:custGeom>
                <a:avLst/>
                <a:gdLst>
                  <a:gd name="T0" fmla="*/ 156 w 157"/>
                  <a:gd name="T1" fmla="*/ 36 h 41"/>
                  <a:gd name="T2" fmla="*/ 153 w 157"/>
                  <a:gd name="T3" fmla="*/ 36 h 41"/>
                  <a:gd name="T4" fmla="*/ 149 w 157"/>
                  <a:gd name="T5" fmla="*/ 36 h 41"/>
                  <a:gd name="T6" fmla="*/ 144 w 157"/>
                  <a:gd name="T7" fmla="*/ 35 h 41"/>
                  <a:gd name="T8" fmla="*/ 135 w 157"/>
                  <a:gd name="T9" fmla="*/ 34 h 41"/>
                  <a:gd name="T10" fmla="*/ 126 w 157"/>
                  <a:gd name="T11" fmla="*/ 33 h 41"/>
                  <a:gd name="T12" fmla="*/ 116 w 157"/>
                  <a:gd name="T13" fmla="*/ 31 h 41"/>
                  <a:gd name="T14" fmla="*/ 105 w 157"/>
                  <a:gd name="T15" fmla="*/ 28 h 41"/>
                  <a:gd name="T16" fmla="*/ 93 w 157"/>
                  <a:gd name="T17" fmla="*/ 26 h 41"/>
                  <a:gd name="T18" fmla="*/ 81 w 157"/>
                  <a:gd name="T19" fmla="*/ 22 h 41"/>
                  <a:gd name="T20" fmla="*/ 68 w 157"/>
                  <a:gd name="T21" fmla="*/ 20 h 41"/>
                  <a:gd name="T22" fmla="*/ 55 w 157"/>
                  <a:gd name="T23" fmla="*/ 16 h 41"/>
                  <a:gd name="T24" fmla="*/ 42 w 157"/>
                  <a:gd name="T25" fmla="*/ 13 h 41"/>
                  <a:gd name="T26" fmla="*/ 30 w 157"/>
                  <a:gd name="T27" fmla="*/ 9 h 41"/>
                  <a:gd name="T28" fmla="*/ 18 w 157"/>
                  <a:gd name="T29" fmla="*/ 6 h 41"/>
                  <a:gd name="T30" fmla="*/ 8 w 157"/>
                  <a:gd name="T31" fmla="*/ 1 h 41"/>
                  <a:gd name="T32" fmla="*/ 0 w 157"/>
                  <a:gd name="T33" fmla="*/ 1 h 41"/>
                  <a:gd name="T34" fmla="*/ 11 w 157"/>
                  <a:gd name="T35" fmla="*/ 6 h 41"/>
                  <a:gd name="T36" fmla="*/ 23 w 157"/>
                  <a:gd name="T37" fmla="*/ 9 h 41"/>
                  <a:gd name="T38" fmla="*/ 36 w 157"/>
                  <a:gd name="T39" fmla="*/ 14 h 41"/>
                  <a:gd name="T40" fmla="*/ 48 w 157"/>
                  <a:gd name="T41" fmla="*/ 18 h 41"/>
                  <a:gd name="T42" fmla="*/ 62 w 157"/>
                  <a:gd name="T43" fmla="*/ 20 h 41"/>
                  <a:gd name="T44" fmla="*/ 74 w 157"/>
                  <a:gd name="T45" fmla="*/ 24 h 41"/>
                  <a:gd name="T46" fmla="*/ 86 w 157"/>
                  <a:gd name="T47" fmla="*/ 27 h 41"/>
                  <a:gd name="T48" fmla="*/ 99 w 157"/>
                  <a:gd name="T49" fmla="*/ 29 h 41"/>
                  <a:gd name="T50" fmla="*/ 109 w 157"/>
                  <a:gd name="T51" fmla="*/ 32 h 41"/>
                  <a:gd name="T52" fmla="*/ 120 w 157"/>
                  <a:gd name="T53" fmla="*/ 34 h 41"/>
                  <a:gd name="T54" fmla="*/ 130 w 157"/>
                  <a:gd name="T55" fmla="*/ 35 h 41"/>
                  <a:gd name="T56" fmla="*/ 138 w 157"/>
                  <a:gd name="T57" fmla="*/ 36 h 41"/>
                  <a:gd name="T58" fmla="*/ 146 w 157"/>
                  <a:gd name="T59" fmla="*/ 38 h 41"/>
                  <a:gd name="T60" fmla="*/ 151 w 157"/>
                  <a:gd name="T61" fmla="*/ 39 h 41"/>
                  <a:gd name="T62" fmla="*/ 155 w 157"/>
                  <a:gd name="T63"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 h="41">
                    <a:moveTo>
                      <a:pt x="155" y="36"/>
                    </a:moveTo>
                    <a:lnTo>
                      <a:pt x="156" y="36"/>
                    </a:lnTo>
                    <a:lnTo>
                      <a:pt x="155" y="36"/>
                    </a:lnTo>
                    <a:lnTo>
                      <a:pt x="153" y="36"/>
                    </a:lnTo>
                    <a:lnTo>
                      <a:pt x="151" y="36"/>
                    </a:lnTo>
                    <a:lnTo>
                      <a:pt x="149" y="36"/>
                    </a:lnTo>
                    <a:lnTo>
                      <a:pt x="146" y="35"/>
                    </a:lnTo>
                    <a:lnTo>
                      <a:pt x="144" y="35"/>
                    </a:lnTo>
                    <a:lnTo>
                      <a:pt x="140" y="34"/>
                    </a:lnTo>
                    <a:lnTo>
                      <a:pt x="135" y="34"/>
                    </a:lnTo>
                    <a:lnTo>
                      <a:pt x="131" y="34"/>
                    </a:lnTo>
                    <a:lnTo>
                      <a:pt x="126" y="33"/>
                    </a:lnTo>
                    <a:lnTo>
                      <a:pt x="120" y="32"/>
                    </a:lnTo>
                    <a:lnTo>
                      <a:pt x="116" y="31"/>
                    </a:lnTo>
                    <a:lnTo>
                      <a:pt x="111" y="29"/>
                    </a:lnTo>
                    <a:lnTo>
                      <a:pt x="105" y="28"/>
                    </a:lnTo>
                    <a:lnTo>
                      <a:pt x="100" y="27"/>
                    </a:lnTo>
                    <a:lnTo>
                      <a:pt x="93" y="26"/>
                    </a:lnTo>
                    <a:lnTo>
                      <a:pt x="88" y="25"/>
                    </a:lnTo>
                    <a:lnTo>
                      <a:pt x="81" y="22"/>
                    </a:lnTo>
                    <a:lnTo>
                      <a:pt x="75" y="22"/>
                    </a:lnTo>
                    <a:lnTo>
                      <a:pt x="68" y="20"/>
                    </a:lnTo>
                    <a:lnTo>
                      <a:pt x="62" y="19"/>
                    </a:lnTo>
                    <a:lnTo>
                      <a:pt x="55" y="16"/>
                    </a:lnTo>
                    <a:lnTo>
                      <a:pt x="49" y="15"/>
                    </a:lnTo>
                    <a:lnTo>
                      <a:pt x="42" y="13"/>
                    </a:lnTo>
                    <a:lnTo>
                      <a:pt x="37" y="12"/>
                    </a:lnTo>
                    <a:lnTo>
                      <a:pt x="30" y="9"/>
                    </a:lnTo>
                    <a:lnTo>
                      <a:pt x="25" y="7"/>
                    </a:lnTo>
                    <a:lnTo>
                      <a:pt x="18" y="6"/>
                    </a:lnTo>
                    <a:lnTo>
                      <a:pt x="14" y="4"/>
                    </a:lnTo>
                    <a:lnTo>
                      <a:pt x="8" y="1"/>
                    </a:lnTo>
                    <a:lnTo>
                      <a:pt x="3" y="0"/>
                    </a:lnTo>
                    <a:lnTo>
                      <a:pt x="0" y="1"/>
                    </a:lnTo>
                    <a:lnTo>
                      <a:pt x="5" y="4"/>
                    </a:lnTo>
                    <a:lnTo>
                      <a:pt x="11" y="6"/>
                    </a:lnTo>
                    <a:lnTo>
                      <a:pt x="18" y="7"/>
                    </a:lnTo>
                    <a:lnTo>
                      <a:pt x="23" y="9"/>
                    </a:lnTo>
                    <a:lnTo>
                      <a:pt x="29" y="12"/>
                    </a:lnTo>
                    <a:lnTo>
                      <a:pt x="36" y="14"/>
                    </a:lnTo>
                    <a:lnTo>
                      <a:pt x="41" y="16"/>
                    </a:lnTo>
                    <a:lnTo>
                      <a:pt x="48" y="18"/>
                    </a:lnTo>
                    <a:lnTo>
                      <a:pt x="55" y="19"/>
                    </a:lnTo>
                    <a:lnTo>
                      <a:pt x="62" y="20"/>
                    </a:lnTo>
                    <a:lnTo>
                      <a:pt x="68" y="22"/>
                    </a:lnTo>
                    <a:lnTo>
                      <a:pt x="74" y="24"/>
                    </a:lnTo>
                    <a:lnTo>
                      <a:pt x="81" y="26"/>
                    </a:lnTo>
                    <a:lnTo>
                      <a:pt x="86" y="27"/>
                    </a:lnTo>
                    <a:lnTo>
                      <a:pt x="93" y="28"/>
                    </a:lnTo>
                    <a:lnTo>
                      <a:pt x="99" y="29"/>
                    </a:lnTo>
                    <a:lnTo>
                      <a:pt x="104" y="31"/>
                    </a:lnTo>
                    <a:lnTo>
                      <a:pt x="109" y="32"/>
                    </a:lnTo>
                    <a:lnTo>
                      <a:pt x="116" y="33"/>
                    </a:lnTo>
                    <a:lnTo>
                      <a:pt x="120" y="34"/>
                    </a:lnTo>
                    <a:lnTo>
                      <a:pt x="126" y="34"/>
                    </a:lnTo>
                    <a:lnTo>
                      <a:pt x="130" y="35"/>
                    </a:lnTo>
                    <a:lnTo>
                      <a:pt x="134" y="36"/>
                    </a:lnTo>
                    <a:lnTo>
                      <a:pt x="138" y="36"/>
                    </a:lnTo>
                    <a:lnTo>
                      <a:pt x="142" y="36"/>
                    </a:lnTo>
                    <a:lnTo>
                      <a:pt x="146" y="38"/>
                    </a:lnTo>
                    <a:lnTo>
                      <a:pt x="149" y="39"/>
                    </a:lnTo>
                    <a:lnTo>
                      <a:pt x="151" y="39"/>
                    </a:lnTo>
                    <a:lnTo>
                      <a:pt x="152" y="40"/>
                    </a:lnTo>
                    <a:lnTo>
                      <a:pt x="155" y="40"/>
                    </a:lnTo>
                    <a:lnTo>
                      <a:pt x="155" y="36"/>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6" name="Freeform 278"/>
              <p:cNvSpPr>
                <a:spLocks/>
              </p:cNvSpPr>
              <p:nvPr/>
            </p:nvSpPr>
            <p:spPr bwMode="auto">
              <a:xfrm>
                <a:off x="4892" y="3203"/>
                <a:ext cx="88" cy="17"/>
              </a:xfrm>
              <a:custGeom>
                <a:avLst/>
                <a:gdLst>
                  <a:gd name="T0" fmla="*/ 87 w 88"/>
                  <a:gd name="T1" fmla="*/ 14 h 17"/>
                  <a:gd name="T2" fmla="*/ 84 w 88"/>
                  <a:gd name="T3" fmla="*/ 13 h 17"/>
                  <a:gd name="T4" fmla="*/ 82 w 88"/>
                  <a:gd name="T5" fmla="*/ 12 h 17"/>
                  <a:gd name="T6" fmla="*/ 77 w 88"/>
                  <a:gd name="T7" fmla="*/ 11 h 17"/>
                  <a:gd name="T8" fmla="*/ 71 w 88"/>
                  <a:gd name="T9" fmla="*/ 10 h 17"/>
                  <a:gd name="T10" fmla="*/ 66 w 88"/>
                  <a:gd name="T11" fmla="*/ 9 h 17"/>
                  <a:gd name="T12" fmla="*/ 60 w 88"/>
                  <a:gd name="T13" fmla="*/ 8 h 17"/>
                  <a:gd name="T14" fmla="*/ 53 w 88"/>
                  <a:gd name="T15" fmla="*/ 7 h 17"/>
                  <a:gd name="T16" fmla="*/ 47 w 88"/>
                  <a:gd name="T17" fmla="*/ 6 h 17"/>
                  <a:gd name="T18" fmla="*/ 39 w 88"/>
                  <a:gd name="T19" fmla="*/ 5 h 17"/>
                  <a:gd name="T20" fmla="*/ 31 w 88"/>
                  <a:gd name="T21" fmla="*/ 4 h 17"/>
                  <a:gd name="T22" fmla="*/ 25 w 88"/>
                  <a:gd name="T23" fmla="*/ 3 h 17"/>
                  <a:gd name="T24" fmla="*/ 18 w 88"/>
                  <a:gd name="T25" fmla="*/ 2 h 17"/>
                  <a:gd name="T26" fmla="*/ 12 w 88"/>
                  <a:gd name="T27" fmla="*/ 1 h 17"/>
                  <a:gd name="T28" fmla="*/ 6 w 88"/>
                  <a:gd name="T29" fmla="*/ 0 h 17"/>
                  <a:gd name="T30" fmla="*/ 0 w 88"/>
                  <a:gd name="T31" fmla="*/ 0 h 17"/>
                  <a:gd name="T32" fmla="*/ 0 w 88"/>
                  <a:gd name="T33" fmla="*/ 3 h 17"/>
                  <a:gd name="T34" fmla="*/ 6 w 88"/>
                  <a:gd name="T35" fmla="*/ 3 h 17"/>
                  <a:gd name="T36" fmla="*/ 12 w 88"/>
                  <a:gd name="T37" fmla="*/ 3 h 17"/>
                  <a:gd name="T38" fmla="*/ 18 w 88"/>
                  <a:gd name="T39" fmla="*/ 4 h 17"/>
                  <a:gd name="T40" fmla="*/ 25 w 88"/>
                  <a:gd name="T41" fmla="*/ 5 h 17"/>
                  <a:gd name="T42" fmla="*/ 31 w 88"/>
                  <a:gd name="T43" fmla="*/ 5 h 17"/>
                  <a:gd name="T44" fmla="*/ 39 w 88"/>
                  <a:gd name="T45" fmla="*/ 7 h 17"/>
                  <a:gd name="T46" fmla="*/ 45 w 88"/>
                  <a:gd name="T47" fmla="*/ 7 h 17"/>
                  <a:gd name="T48" fmla="*/ 53 w 88"/>
                  <a:gd name="T49" fmla="*/ 9 h 17"/>
                  <a:gd name="T50" fmla="*/ 60 w 88"/>
                  <a:gd name="T51" fmla="*/ 10 h 17"/>
                  <a:gd name="T52" fmla="*/ 65 w 88"/>
                  <a:gd name="T53" fmla="*/ 10 h 17"/>
                  <a:gd name="T54" fmla="*/ 71 w 88"/>
                  <a:gd name="T55" fmla="*/ 12 h 17"/>
                  <a:gd name="T56" fmla="*/ 75 w 88"/>
                  <a:gd name="T57" fmla="*/ 14 h 17"/>
                  <a:gd name="T58" fmla="*/ 79 w 88"/>
                  <a:gd name="T59" fmla="*/ 14 h 17"/>
                  <a:gd name="T60" fmla="*/ 83 w 88"/>
                  <a:gd name="T61" fmla="*/ 15 h 17"/>
                  <a:gd name="T62" fmla="*/ 84 w 88"/>
                  <a:gd name="T63" fmla="*/ 15 h 17"/>
                  <a:gd name="T64" fmla="*/ 86 w 88"/>
                  <a:gd name="T65" fmla="*/ 16 h 17"/>
                  <a:gd name="T66" fmla="*/ 87 w 88"/>
                  <a:gd name="T67"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
                    <a:moveTo>
                      <a:pt x="87" y="14"/>
                    </a:moveTo>
                    <a:lnTo>
                      <a:pt x="84" y="13"/>
                    </a:lnTo>
                    <a:lnTo>
                      <a:pt x="82" y="12"/>
                    </a:lnTo>
                    <a:lnTo>
                      <a:pt x="77" y="11"/>
                    </a:lnTo>
                    <a:lnTo>
                      <a:pt x="71" y="10"/>
                    </a:lnTo>
                    <a:lnTo>
                      <a:pt x="66" y="9"/>
                    </a:lnTo>
                    <a:lnTo>
                      <a:pt x="60" y="8"/>
                    </a:lnTo>
                    <a:lnTo>
                      <a:pt x="53" y="7"/>
                    </a:lnTo>
                    <a:lnTo>
                      <a:pt x="47" y="6"/>
                    </a:lnTo>
                    <a:lnTo>
                      <a:pt x="39" y="5"/>
                    </a:lnTo>
                    <a:lnTo>
                      <a:pt x="31" y="4"/>
                    </a:lnTo>
                    <a:lnTo>
                      <a:pt x="25" y="3"/>
                    </a:lnTo>
                    <a:lnTo>
                      <a:pt x="18" y="2"/>
                    </a:lnTo>
                    <a:lnTo>
                      <a:pt x="12" y="1"/>
                    </a:lnTo>
                    <a:lnTo>
                      <a:pt x="6" y="0"/>
                    </a:lnTo>
                    <a:lnTo>
                      <a:pt x="0" y="0"/>
                    </a:lnTo>
                    <a:lnTo>
                      <a:pt x="0" y="3"/>
                    </a:lnTo>
                    <a:lnTo>
                      <a:pt x="6" y="3"/>
                    </a:lnTo>
                    <a:lnTo>
                      <a:pt x="12" y="3"/>
                    </a:lnTo>
                    <a:lnTo>
                      <a:pt x="18" y="4"/>
                    </a:lnTo>
                    <a:lnTo>
                      <a:pt x="25" y="5"/>
                    </a:lnTo>
                    <a:lnTo>
                      <a:pt x="31" y="5"/>
                    </a:lnTo>
                    <a:lnTo>
                      <a:pt x="39" y="7"/>
                    </a:lnTo>
                    <a:lnTo>
                      <a:pt x="45" y="7"/>
                    </a:lnTo>
                    <a:lnTo>
                      <a:pt x="53" y="9"/>
                    </a:lnTo>
                    <a:lnTo>
                      <a:pt x="60" y="10"/>
                    </a:lnTo>
                    <a:lnTo>
                      <a:pt x="65" y="10"/>
                    </a:lnTo>
                    <a:lnTo>
                      <a:pt x="71" y="12"/>
                    </a:lnTo>
                    <a:lnTo>
                      <a:pt x="75" y="14"/>
                    </a:lnTo>
                    <a:lnTo>
                      <a:pt x="79" y="14"/>
                    </a:lnTo>
                    <a:lnTo>
                      <a:pt x="83" y="15"/>
                    </a:lnTo>
                    <a:lnTo>
                      <a:pt x="84" y="15"/>
                    </a:lnTo>
                    <a:lnTo>
                      <a:pt x="86" y="16"/>
                    </a:lnTo>
                    <a:lnTo>
                      <a:pt x="87" y="14"/>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7" name="Freeform 279"/>
              <p:cNvSpPr>
                <a:spLocks/>
              </p:cNvSpPr>
              <p:nvPr/>
            </p:nvSpPr>
            <p:spPr bwMode="auto">
              <a:xfrm>
                <a:off x="4986" y="3190"/>
                <a:ext cx="389" cy="51"/>
              </a:xfrm>
              <a:custGeom>
                <a:avLst/>
                <a:gdLst>
                  <a:gd name="T0" fmla="*/ 385 w 389"/>
                  <a:gd name="T1" fmla="*/ 0 h 51"/>
                  <a:gd name="T2" fmla="*/ 382 w 389"/>
                  <a:gd name="T3" fmla="*/ 1 h 51"/>
                  <a:gd name="T4" fmla="*/ 377 w 389"/>
                  <a:gd name="T5" fmla="*/ 5 h 51"/>
                  <a:gd name="T6" fmla="*/ 368 w 389"/>
                  <a:gd name="T7" fmla="*/ 9 h 51"/>
                  <a:gd name="T8" fmla="*/ 357 w 389"/>
                  <a:gd name="T9" fmla="*/ 15 h 51"/>
                  <a:gd name="T10" fmla="*/ 341 w 389"/>
                  <a:gd name="T11" fmla="*/ 20 h 51"/>
                  <a:gd name="T12" fmla="*/ 323 w 389"/>
                  <a:gd name="T13" fmla="*/ 26 h 51"/>
                  <a:gd name="T14" fmla="*/ 303 w 389"/>
                  <a:gd name="T15" fmla="*/ 32 h 51"/>
                  <a:gd name="T16" fmla="*/ 279 w 389"/>
                  <a:gd name="T17" fmla="*/ 38 h 51"/>
                  <a:gd name="T18" fmla="*/ 252 w 389"/>
                  <a:gd name="T19" fmla="*/ 41 h 51"/>
                  <a:gd name="T20" fmla="*/ 222 w 389"/>
                  <a:gd name="T21" fmla="*/ 45 h 51"/>
                  <a:gd name="T22" fmla="*/ 190 w 389"/>
                  <a:gd name="T23" fmla="*/ 48 h 51"/>
                  <a:gd name="T24" fmla="*/ 153 w 389"/>
                  <a:gd name="T25" fmla="*/ 48 h 51"/>
                  <a:gd name="T26" fmla="*/ 113 w 389"/>
                  <a:gd name="T27" fmla="*/ 45 h 51"/>
                  <a:gd name="T28" fmla="*/ 71 w 389"/>
                  <a:gd name="T29" fmla="*/ 40 h 51"/>
                  <a:gd name="T30" fmla="*/ 25 w 389"/>
                  <a:gd name="T31" fmla="*/ 34 h 51"/>
                  <a:gd name="T32" fmla="*/ 0 w 389"/>
                  <a:gd name="T33" fmla="*/ 32 h 51"/>
                  <a:gd name="T34" fmla="*/ 48 w 389"/>
                  <a:gd name="T35" fmla="*/ 40 h 51"/>
                  <a:gd name="T36" fmla="*/ 92 w 389"/>
                  <a:gd name="T37" fmla="*/ 45 h 51"/>
                  <a:gd name="T38" fmla="*/ 135 w 389"/>
                  <a:gd name="T39" fmla="*/ 50 h 51"/>
                  <a:gd name="T40" fmla="*/ 171 w 389"/>
                  <a:gd name="T41" fmla="*/ 50 h 51"/>
                  <a:gd name="T42" fmla="*/ 207 w 389"/>
                  <a:gd name="T43" fmla="*/ 48 h 51"/>
                  <a:gd name="T44" fmla="*/ 238 w 389"/>
                  <a:gd name="T45" fmla="*/ 46 h 51"/>
                  <a:gd name="T46" fmla="*/ 266 w 389"/>
                  <a:gd name="T47" fmla="*/ 41 h 51"/>
                  <a:gd name="T48" fmla="*/ 292 w 389"/>
                  <a:gd name="T49" fmla="*/ 38 h 51"/>
                  <a:gd name="T50" fmla="*/ 314 w 389"/>
                  <a:gd name="T51" fmla="*/ 32 h 51"/>
                  <a:gd name="T52" fmla="*/ 334 w 389"/>
                  <a:gd name="T53" fmla="*/ 24 h 51"/>
                  <a:gd name="T54" fmla="*/ 351 w 389"/>
                  <a:gd name="T55" fmla="*/ 20 h 51"/>
                  <a:gd name="T56" fmla="*/ 364 w 389"/>
                  <a:gd name="T57" fmla="*/ 13 h 51"/>
                  <a:gd name="T58" fmla="*/ 374 w 389"/>
                  <a:gd name="T59" fmla="*/ 9 h 51"/>
                  <a:gd name="T60" fmla="*/ 382 w 389"/>
                  <a:gd name="T61" fmla="*/ 5 h 51"/>
                  <a:gd name="T62" fmla="*/ 387 w 389"/>
                  <a:gd name="T63" fmla="*/ 2 h 51"/>
                  <a:gd name="T64" fmla="*/ 388 w 389"/>
                  <a:gd name="T65"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9" h="51">
                    <a:moveTo>
                      <a:pt x="385" y="0"/>
                    </a:moveTo>
                    <a:lnTo>
                      <a:pt x="385" y="0"/>
                    </a:lnTo>
                    <a:lnTo>
                      <a:pt x="384" y="0"/>
                    </a:lnTo>
                    <a:lnTo>
                      <a:pt x="382" y="1"/>
                    </a:lnTo>
                    <a:lnTo>
                      <a:pt x="380" y="4"/>
                    </a:lnTo>
                    <a:lnTo>
                      <a:pt x="377" y="5"/>
                    </a:lnTo>
                    <a:lnTo>
                      <a:pt x="372" y="7"/>
                    </a:lnTo>
                    <a:lnTo>
                      <a:pt x="368" y="9"/>
                    </a:lnTo>
                    <a:lnTo>
                      <a:pt x="363" y="11"/>
                    </a:lnTo>
                    <a:lnTo>
                      <a:pt x="357" y="15"/>
                    </a:lnTo>
                    <a:lnTo>
                      <a:pt x="348" y="17"/>
                    </a:lnTo>
                    <a:lnTo>
                      <a:pt x="341" y="20"/>
                    </a:lnTo>
                    <a:lnTo>
                      <a:pt x="331" y="23"/>
                    </a:lnTo>
                    <a:lnTo>
                      <a:pt x="323" y="26"/>
                    </a:lnTo>
                    <a:lnTo>
                      <a:pt x="313" y="29"/>
                    </a:lnTo>
                    <a:lnTo>
                      <a:pt x="303" y="32"/>
                    </a:lnTo>
                    <a:lnTo>
                      <a:pt x="292" y="34"/>
                    </a:lnTo>
                    <a:lnTo>
                      <a:pt x="279" y="38"/>
                    </a:lnTo>
                    <a:lnTo>
                      <a:pt x="266" y="40"/>
                    </a:lnTo>
                    <a:lnTo>
                      <a:pt x="252" y="41"/>
                    </a:lnTo>
                    <a:lnTo>
                      <a:pt x="238" y="44"/>
                    </a:lnTo>
                    <a:lnTo>
                      <a:pt x="222" y="45"/>
                    </a:lnTo>
                    <a:lnTo>
                      <a:pt x="207" y="46"/>
                    </a:lnTo>
                    <a:lnTo>
                      <a:pt x="190" y="48"/>
                    </a:lnTo>
                    <a:lnTo>
                      <a:pt x="171" y="48"/>
                    </a:lnTo>
                    <a:lnTo>
                      <a:pt x="153" y="48"/>
                    </a:lnTo>
                    <a:lnTo>
                      <a:pt x="135" y="46"/>
                    </a:lnTo>
                    <a:lnTo>
                      <a:pt x="113" y="45"/>
                    </a:lnTo>
                    <a:lnTo>
                      <a:pt x="92" y="44"/>
                    </a:lnTo>
                    <a:lnTo>
                      <a:pt x="71" y="40"/>
                    </a:lnTo>
                    <a:lnTo>
                      <a:pt x="48" y="38"/>
                    </a:lnTo>
                    <a:lnTo>
                      <a:pt x="25" y="34"/>
                    </a:lnTo>
                    <a:lnTo>
                      <a:pt x="1" y="29"/>
                    </a:lnTo>
                    <a:lnTo>
                      <a:pt x="0" y="32"/>
                    </a:lnTo>
                    <a:lnTo>
                      <a:pt x="24" y="37"/>
                    </a:lnTo>
                    <a:lnTo>
                      <a:pt x="48" y="40"/>
                    </a:lnTo>
                    <a:lnTo>
                      <a:pt x="71" y="43"/>
                    </a:lnTo>
                    <a:lnTo>
                      <a:pt x="92" y="45"/>
                    </a:lnTo>
                    <a:lnTo>
                      <a:pt x="112" y="48"/>
                    </a:lnTo>
                    <a:lnTo>
                      <a:pt x="135" y="50"/>
                    </a:lnTo>
                    <a:lnTo>
                      <a:pt x="153" y="50"/>
                    </a:lnTo>
                    <a:lnTo>
                      <a:pt x="171" y="50"/>
                    </a:lnTo>
                    <a:lnTo>
                      <a:pt x="190" y="50"/>
                    </a:lnTo>
                    <a:lnTo>
                      <a:pt x="207" y="48"/>
                    </a:lnTo>
                    <a:lnTo>
                      <a:pt x="222" y="48"/>
                    </a:lnTo>
                    <a:lnTo>
                      <a:pt x="238" y="46"/>
                    </a:lnTo>
                    <a:lnTo>
                      <a:pt x="252" y="44"/>
                    </a:lnTo>
                    <a:lnTo>
                      <a:pt x="266" y="41"/>
                    </a:lnTo>
                    <a:lnTo>
                      <a:pt x="280" y="39"/>
                    </a:lnTo>
                    <a:lnTo>
                      <a:pt x="292" y="38"/>
                    </a:lnTo>
                    <a:lnTo>
                      <a:pt x="304" y="34"/>
                    </a:lnTo>
                    <a:lnTo>
                      <a:pt x="314" y="32"/>
                    </a:lnTo>
                    <a:lnTo>
                      <a:pt x="324" y="29"/>
                    </a:lnTo>
                    <a:lnTo>
                      <a:pt x="334" y="24"/>
                    </a:lnTo>
                    <a:lnTo>
                      <a:pt x="344" y="23"/>
                    </a:lnTo>
                    <a:lnTo>
                      <a:pt x="351" y="20"/>
                    </a:lnTo>
                    <a:lnTo>
                      <a:pt x="357" y="17"/>
                    </a:lnTo>
                    <a:lnTo>
                      <a:pt x="364" y="13"/>
                    </a:lnTo>
                    <a:lnTo>
                      <a:pt x="370" y="11"/>
                    </a:lnTo>
                    <a:lnTo>
                      <a:pt x="374" y="9"/>
                    </a:lnTo>
                    <a:lnTo>
                      <a:pt x="378" y="6"/>
                    </a:lnTo>
                    <a:lnTo>
                      <a:pt x="382" y="5"/>
                    </a:lnTo>
                    <a:lnTo>
                      <a:pt x="384" y="4"/>
                    </a:lnTo>
                    <a:lnTo>
                      <a:pt x="387" y="2"/>
                    </a:lnTo>
                    <a:lnTo>
                      <a:pt x="387" y="1"/>
                    </a:lnTo>
                    <a:lnTo>
                      <a:pt x="388" y="1"/>
                    </a:lnTo>
                    <a:lnTo>
                      <a:pt x="385" y="0"/>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8" name="Freeform 280"/>
              <p:cNvSpPr>
                <a:spLocks/>
              </p:cNvSpPr>
              <p:nvPr/>
            </p:nvSpPr>
            <p:spPr bwMode="auto">
              <a:xfrm>
                <a:off x="5300" y="3126"/>
                <a:ext cx="77" cy="57"/>
              </a:xfrm>
              <a:custGeom>
                <a:avLst/>
                <a:gdLst>
                  <a:gd name="T0" fmla="*/ 0 w 77"/>
                  <a:gd name="T1" fmla="*/ 1 h 57"/>
                  <a:gd name="T2" fmla="*/ 5 w 77"/>
                  <a:gd name="T3" fmla="*/ 4 h 57"/>
                  <a:gd name="T4" fmla="*/ 9 w 77"/>
                  <a:gd name="T5" fmla="*/ 6 h 57"/>
                  <a:gd name="T6" fmla="*/ 14 w 77"/>
                  <a:gd name="T7" fmla="*/ 10 h 57"/>
                  <a:gd name="T8" fmla="*/ 21 w 77"/>
                  <a:gd name="T9" fmla="*/ 12 h 57"/>
                  <a:gd name="T10" fmla="*/ 28 w 77"/>
                  <a:gd name="T11" fmla="*/ 15 h 57"/>
                  <a:gd name="T12" fmla="*/ 34 w 77"/>
                  <a:gd name="T13" fmla="*/ 20 h 57"/>
                  <a:gd name="T14" fmla="*/ 41 w 77"/>
                  <a:gd name="T15" fmla="*/ 22 h 57"/>
                  <a:gd name="T16" fmla="*/ 46 w 77"/>
                  <a:gd name="T17" fmla="*/ 26 h 57"/>
                  <a:gd name="T18" fmla="*/ 52 w 77"/>
                  <a:gd name="T19" fmla="*/ 30 h 57"/>
                  <a:gd name="T20" fmla="*/ 58 w 77"/>
                  <a:gd name="T21" fmla="*/ 34 h 57"/>
                  <a:gd name="T22" fmla="*/ 63 w 77"/>
                  <a:gd name="T23" fmla="*/ 37 h 57"/>
                  <a:gd name="T24" fmla="*/ 67 w 77"/>
                  <a:gd name="T25" fmla="*/ 41 h 57"/>
                  <a:gd name="T26" fmla="*/ 69 w 77"/>
                  <a:gd name="T27" fmla="*/ 45 h 57"/>
                  <a:gd name="T28" fmla="*/ 72 w 77"/>
                  <a:gd name="T29" fmla="*/ 49 h 57"/>
                  <a:gd name="T30" fmla="*/ 72 w 77"/>
                  <a:gd name="T31" fmla="*/ 51 h 57"/>
                  <a:gd name="T32" fmla="*/ 72 w 77"/>
                  <a:gd name="T33" fmla="*/ 55 h 57"/>
                  <a:gd name="T34" fmla="*/ 75 w 77"/>
                  <a:gd name="T35" fmla="*/ 56 h 57"/>
                  <a:gd name="T36" fmla="*/ 76 w 77"/>
                  <a:gd name="T37" fmla="*/ 51 h 57"/>
                  <a:gd name="T38" fmla="*/ 75 w 77"/>
                  <a:gd name="T39" fmla="*/ 47 h 57"/>
                  <a:gd name="T40" fmla="*/ 72 w 77"/>
                  <a:gd name="T41" fmla="*/ 45 h 57"/>
                  <a:gd name="T42" fmla="*/ 69 w 77"/>
                  <a:gd name="T43" fmla="*/ 40 h 57"/>
                  <a:gd name="T44" fmla="*/ 64 w 77"/>
                  <a:gd name="T45" fmla="*/ 36 h 57"/>
                  <a:gd name="T46" fmla="*/ 60 w 77"/>
                  <a:gd name="T47" fmla="*/ 32 h 57"/>
                  <a:gd name="T48" fmla="*/ 55 w 77"/>
                  <a:gd name="T49" fmla="*/ 29 h 57"/>
                  <a:gd name="T50" fmla="*/ 48 w 77"/>
                  <a:gd name="T51" fmla="*/ 25 h 57"/>
                  <a:gd name="T52" fmla="*/ 42 w 77"/>
                  <a:gd name="T53" fmla="*/ 20 h 57"/>
                  <a:gd name="T54" fmla="*/ 35 w 77"/>
                  <a:gd name="T55" fmla="*/ 17 h 57"/>
                  <a:gd name="T56" fmla="*/ 29 w 77"/>
                  <a:gd name="T57" fmla="*/ 14 h 57"/>
                  <a:gd name="T58" fmla="*/ 22 w 77"/>
                  <a:gd name="T59" fmla="*/ 11 h 57"/>
                  <a:gd name="T60" fmla="*/ 16 w 77"/>
                  <a:gd name="T61" fmla="*/ 7 h 57"/>
                  <a:gd name="T62" fmla="*/ 10 w 77"/>
                  <a:gd name="T63" fmla="*/ 5 h 57"/>
                  <a:gd name="T64" fmla="*/ 7 w 77"/>
                  <a:gd name="T65" fmla="*/ 1 h 57"/>
                  <a:gd name="T66" fmla="*/ 3 w 77"/>
                  <a:gd name="T67" fmla="*/ 0 h 57"/>
                  <a:gd name="T68" fmla="*/ 0 w 77"/>
                  <a:gd name="T69"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 h="57">
                    <a:moveTo>
                      <a:pt x="0" y="1"/>
                    </a:moveTo>
                    <a:lnTo>
                      <a:pt x="5" y="4"/>
                    </a:lnTo>
                    <a:lnTo>
                      <a:pt x="9" y="6"/>
                    </a:lnTo>
                    <a:lnTo>
                      <a:pt x="14" y="10"/>
                    </a:lnTo>
                    <a:lnTo>
                      <a:pt x="21" y="12"/>
                    </a:lnTo>
                    <a:lnTo>
                      <a:pt x="28" y="15"/>
                    </a:lnTo>
                    <a:lnTo>
                      <a:pt x="34" y="20"/>
                    </a:lnTo>
                    <a:lnTo>
                      <a:pt x="41" y="22"/>
                    </a:lnTo>
                    <a:lnTo>
                      <a:pt x="46" y="26"/>
                    </a:lnTo>
                    <a:lnTo>
                      <a:pt x="52" y="30"/>
                    </a:lnTo>
                    <a:lnTo>
                      <a:pt x="58" y="34"/>
                    </a:lnTo>
                    <a:lnTo>
                      <a:pt x="63" y="37"/>
                    </a:lnTo>
                    <a:lnTo>
                      <a:pt x="67" y="41"/>
                    </a:lnTo>
                    <a:lnTo>
                      <a:pt x="69" y="45"/>
                    </a:lnTo>
                    <a:lnTo>
                      <a:pt x="72" y="49"/>
                    </a:lnTo>
                    <a:lnTo>
                      <a:pt x="72" y="51"/>
                    </a:lnTo>
                    <a:lnTo>
                      <a:pt x="72" y="55"/>
                    </a:lnTo>
                    <a:lnTo>
                      <a:pt x="75" y="56"/>
                    </a:lnTo>
                    <a:lnTo>
                      <a:pt x="76" y="51"/>
                    </a:lnTo>
                    <a:lnTo>
                      <a:pt x="75" y="47"/>
                    </a:lnTo>
                    <a:lnTo>
                      <a:pt x="72" y="45"/>
                    </a:lnTo>
                    <a:lnTo>
                      <a:pt x="69" y="40"/>
                    </a:lnTo>
                    <a:lnTo>
                      <a:pt x="64" y="36"/>
                    </a:lnTo>
                    <a:lnTo>
                      <a:pt x="60" y="32"/>
                    </a:lnTo>
                    <a:lnTo>
                      <a:pt x="55" y="29"/>
                    </a:lnTo>
                    <a:lnTo>
                      <a:pt x="48" y="25"/>
                    </a:lnTo>
                    <a:lnTo>
                      <a:pt x="42" y="20"/>
                    </a:lnTo>
                    <a:lnTo>
                      <a:pt x="35" y="17"/>
                    </a:lnTo>
                    <a:lnTo>
                      <a:pt x="29" y="14"/>
                    </a:lnTo>
                    <a:lnTo>
                      <a:pt x="22" y="11"/>
                    </a:lnTo>
                    <a:lnTo>
                      <a:pt x="16" y="7"/>
                    </a:lnTo>
                    <a:lnTo>
                      <a:pt x="10" y="5"/>
                    </a:lnTo>
                    <a:lnTo>
                      <a:pt x="7" y="1"/>
                    </a:lnTo>
                    <a:lnTo>
                      <a:pt x="3" y="0"/>
                    </a:lnTo>
                    <a:lnTo>
                      <a:pt x="0" y="1"/>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69" name="Freeform 281"/>
              <p:cNvSpPr>
                <a:spLocks/>
              </p:cNvSpPr>
              <p:nvPr/>
            </p:nvSpPr>
            <p:spPr bwMode="auto">
              <a:xfrm>
                <a:off x="5293" y="3108"/>
                <a:ext cx="13" cy="12"/>
              </a:xfrm>
              <a:custGeom>
                <a:avLst/>
                <a:gdLst>
                  <a:gd name="T0" fmla="*/ 12 w 13"/>
                  <a:gd name="T1" fmla="*/ 0 h 12"/>
                  <a:gd name="T2" fmla="*/ 11 w 13"/>
                  <a:gd name="T3" fmla="*/ 0 h 12"/>
                  <a:gd name="T4" fmla="*/ 10 w 13"/>
                  <a:gd name="T5" fmla="*/ 1 h 12"/>
                  <a:gd name="T6" fmla="*/ 9 w 13"/>
                  <a:gd name="T7" fmla="*/ 1 h 12"/>
                  <a:gd name="T8" fmla="*/ 8 w 13"/>
                  <a:gd name="T9" fmla="*/ 1 h 12"/>
                  <a:gd name="T10" fmla="*/ 7 w 13"/>
                  <a:gd name="T11" fmla="*/ 1 h 12"/>
                  <a:gd name="T12" fmla="*/ 4 w 13"/>
                  <a:gd name="T13" fmla="*/ 2 h 12"/>
                  <a:gd name="T14" fmla="*/ 3 w 13"/>
                  <a:gd name="T15" fmla="*/ 3 h 12"/>
                  <a:gd name="T16" fmla="*/ 3 w 13"/>
                  <a:gd name="T17" fmla="*/ 3 h 12"/>
                  <a:gd name="T18" fmla="*/ 2 w 13"/>
                  <a:gd name="T19" fmla="*/ 3 h 12"/>
                  <a:gd name="T20" fmla="*/ 1 w 13"/>
                  <a:gd name="T21" fmla="*/ 5 h 12"/>
                  <a:gd name="T22" fmla="*/ 0 w 13"/>
                  <a:gd name="T23" fmla="*/ 6 h 12"/>
                  <a:gd name="T24" fmla="*/ 0 w 13"/>
                  <a:gd name="T25" fmla="*/ 8 h 12"/>
                  <a:gd name="T26" fmla="*/ 2 w 13"/>
                  <a:gd name="T27" fmla="*/ 8 h 12"/>
                  <a:gd name="T28" fmla="*/ 3 w 13"/>
                  <a:gd name="T29" fmla="*/ 10 h 12"/>
                  <a:gd name="T30" fmla="*/ 4 w 13"/>
                  <a:gd name="T31" fmla="*/ 11 h 12"/>
                  <a:gd name="T32" fmla="*/ 6 w 13"/>
                  <a:gd name="T33" fmla="*/ 10 h 12"/>
                  <a:gd name="T34" fmla="*/ 4 w 13"/>
                  <a:gd name="T35" fmla="*/ 9 h 12"/>
                  <a:gd name="T36" fmla="*/ 3 w 13"/>
                  <a:gd name="T37" fmla="*/ 8 h 12"/>
                  <a:gd name="T38" fmla="*/ 3 w 13"/>
                  <a:gd name="T39" fmla="*/ 8 h 12"/>
                  <a:gd name="T40" fmla="*/ 3 w 13"/>
                  <a:gd name="T41" fmla="*/ 6 h 12"/>
                  <a:gd name="T42" fmla="*/ 3 w 13"/>
                  <a:gd name="T43" fmla="*/ 5 h 12"/>
                  <a:gd name="T44" fmla="*/ 3 w 13"/>
                  <a:gd name="T45" fmla="*/ 5 h 12"/>
                  <a:gd name="T46" fmla="*/ 3 w 13"/>
                  <a:gd name="T47" fmla="*/ 4 h 12"/>
                  <a:gd name="T48" fmla="*/ 4 w 13"/>
                  <a:gd name="T49" fmla="*/ 3 h 12"/>
                  <a:gd name="T50" fmla="*/ 7 w 13"/>
                  <a:gd name="T51" fmla="*/ 3 h 12"/>
                  <a:gd name="T52" fmla="*/ 8 w 13"/>
                  <a:gd name="T53" fmla="*/ 3 h 12"/>
                  <a:gd name="T54" fmla="*/ 9 w 13"/>
                  <a:gd name="T55" fmla="*/ 3 h 12"/>
                  <a:gd name="T56" fmla="*/ 9 w 13"/>
                  <a:gd name="T57" fmla="*/ 3 h 12"/>
                  <a:gd name="T58" fmla="*/ 11 w 13"/>
                  <a:gd name="T59" fmla="*/ 3 h 12"/>
                  <a:gd name="T60" fmla="*/ 12 w 13"/>
                  <a:gd name="T61" fmla="*/ 2 h 12"/>
                  <a:gd name="T62" fmla="*/ 12 w 13"/>
                  <a:gd name="T6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2">
                    <a:moveTo>
                      <a:pt x="12" y="0"/>
                    </a:moveTo>
                    <a:lnTo>
                      <a:pt x="11" y="0"/>
                    </a:lnTo>
                    <a:lnTo>
                      <a:pt x="10" y="1"/>
                    </a:lnTo>
                    <a:lnTo>
                      <a:pt x="9" y="1"/>
                    </a:lnTo>
                    <a:lnTo>
                      <a:pt x="8" y="1"/>
                    </a:lnTo>
                    <a:lnTo>
                      <a:pt x="7" y="1"/>
                    </a:lnTo>
                    <a:lnTo>
                      <a:pt x="4" y="2"/>
                    </a:lnTo>
                    <a:lnTo>
                      <a:pt x="3" y="3"/>
                    </a:lnTo>
                    <a:lnTo>
                      <a:pt x="3" y="3"/>
                    </a:lnTo>
                    <a:lnTo>
                      <a:pt x="2" y="3"/>
                    </a:lnTo>
                    <a:lnTo>
                      <a:pt x="1" y="5"/>
                    </a:lnTo>
                    <a:lnTo>
                      <a:pt x="0" y="6"/>
                    </a:lnTo>
                    <a:lnTo>
                      <a:pt x="0" y="8"/>
                    </a:lnTo>
                    <a:lnTo>
                      <a:pt x="2" y="8"/>
                    </a:lnTo>
                    <a:lnTo>
                      <a:pt x="3" y="10"/>
                    </a:lnTo>
                    <a:lnTo>
                      <a:pt x="4" y="11"/>
                    </a:lnTo>
                    <a:lnTo>
                      <a:pt x="6" y="10"/>
                    </a:lnTo>
                    <a:lnTo>
                      <a:pt x="4" y="9"/>
                    </a:lnTo>
                    <a:lnTo>
                      <a:pt x="3" y="8"/>
                    </a:lnTo>
                    <a:lnTo>
                      <a:pt x="3" y="8"/>
                    </a:lnTo>
                    <a:lnTo>
                      <a:pt x="3" y="6"/>
                    </a:lnTo>
                    <a:lnTo>
                      <a:pt x="3" y="5"/>
                    </a:lnTo>
                    <a:lnTo>
                      <a:pt x="3" y="5"/>
                    </a:lnTo>
                    <a:lnTo>
                      <a:pt x="3" y="4"/>
                    </a:lnTo>
                    <a:lnTo>
                      <a:pt x="4" y="3"/>
                    </a:lnTo>
                    <a:lnTo>
                      <a:pt x="7" y="3"/>
                    </a:lnTo>
                    <a:lnTo>
                      <a:pt x="8" y="3"/>
                    </a:lnTo>
                    <a:lnTo>
                      <a:pt x="9" y="3"/>
                    </a:lnTo>
                    <a:lnTo>
                      <a:pt x="9" y="3"/>
                    </a:lnTo>
                    <a:lnTo>
                      <a:pt x="11" y="3"/>
                    </a:lnTo>
                    <a:lnTo>
                      <a:pt x="12" y="2"/>
                    </a:lnTo>
                    <a:lnTo>
                      <a:pt x="12" y="0"/>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0" name="Freeform 282"/>
              <p:cNvSpPr>
                <a:spLocks/>
              </p:cNvSpPr>
              <p:nvPr/>
            </p:nvSpPr>
            <p:spPr bwMode="auto">
              <a:xfrm>
                <a:off x="5313" y="3081"/>
                <a:ext cx="161" cy="23"/>
              </a:xfrm>
              <a:custGeom>
                <a:avLst/>
                <a:gdLst>
                  <a:gd name="T0" fmla="*/ 160 w 161"/>
                  <a:gd name="T1" fmla="*/ 1 h 23"/>
                  <a:gd name="T2" fmla="*/ 160 w 161"/>
                  <a:gd name="T3" fmla="*/ 0 h 23"/>
                  <a:gd name="T4" fmla="*/ 159 w 161"/>
                  <a:gd name="T5" fmla="*/ 0 h 23"/>
                  <a:gd name="T6" fmla="*/ 157 w 161"/>
                  <a:gd name="T7" fmla="*/ 0 h 23"/>
                  <a:gd name="T8" fmla="*/ 156 w 161"/>
                  <a:gd name="T9" fmla="*/ 0 h 23"/>
                  <a:gd name="T10" fmla="*/ 153 w 161"/>
                  <a:gd name="T11" fmla="*/ 0 h 23"/>
                  <a:gd name="T12" fmla="*/ 152 w 161"/>
                  <a:gd name="T13" fmla="*/ 0 h 23"/>
                  <a:gd name="T14" fmla="*/ 149 w 161"/>
                  <a:gd name="T15" fmla="*/ 0 h 23"/>
                  <a:gd name="T16" fmla="*/ 146 w 161"/>
                  <a:gd name="T17" fmla="*/ 0 h 23"/>
                  <a:gd name="T18" fmla="*/ 143 w 161"/>
                  <a:gd name="T19" fmla="*/ 0 h 23"/>
                  <a:gd name="T20" fmla="*/ 141 w 161"/>
                  <a:gd name="T21" fmla="*/ 0 h 23"/>
                  <a:gd name="T22" fmla="*/ 137 w 161"/>
                  <a:gd name="T23" fmla="*/ 1 h 23"/>
                  <a:gd name="T24" fmla="*/ 134 w 161"/>
                  <a:gd name="T25" fmla="*/ 1 h 23"/>
                  <a:gd name="T26" fmla="*/ 128 w 161"/>
                  <a:gd name="T27" fmla="*/ 1 h 23"/>
                  <a:gd name="T28" fmla="*/ 124 w 161"/>
                  <a:gd name="T29" fmla="*/ 2 h 23"/>
                  <a:gd name="T30" fmla="*/ 120 w 161"/>
                  <a:gd name="T31" fmla="*/ 2 h 23"/>
                  <a:gd name="T32" fmla="*/ 114 w 161"/>
                  <a:gd name="T33" fmla="*/ 2 h 23"/>
                  <a:gd name="T34" fmla="*/ 108 w 161"/>
                  <a:gd name="T35" fmla="*/ 4 h 23"/>
                  <a:gd name="T36" fmla="*/ 102 w 161"/>
                  <a:gd name="T37" fmla="*/ 4 h 23"/>
                  <a:gd name="T38" fmla="*/ 95 w 161"/>
                  <a:gd name="T39" fmla="*/ 5 h 23"/>
                  <a:gd name="T40" fmla="*/ 88 w 161"/>
                  <a:gd name="T41" fmla="*/ 5 h 23"/>
                  <a:gd name="T42" fmla="*/ 80 w 161"/>
                  <a:gd name="T43" fmla="*/ 6 h 23"/>
                  <a:gd name="T44" fmla="*/ 73 w 161"/>
                  <a:gd name="T45" fmla="*/ 7 h 23"/>
                  <a:gd name="T46" fmla="*/ 63 w 161"/>
                  <a:gd name="T47" fmla="*/ 9 h 23"/>
                  <a:gd name="T48" fmla="*/ 55 w 161"/>
                  <a:gd name="T49" fmla="*/ 10 h 23"/>
                  <a:gd name="T50" fmla="*/ 44 w 161"/>
                  <a:gd name="T51" fmla="*/ 13 h 23"/>
                  <a:gd name="T52" fmla="*/ 34 w 161"/>
                  <a:gd name="T53" fmla="*/ 14 h 23"/>
                  <a:gd name="T54" fmla="*/ 23 w 161"/>
                  <a:gd name="T55" fmla="*/ 17 h 23"/>
                  <a:gd name="T56" fmla="*/ 11 w 161"/>
                  <a:gd name="T57" fmla="*/ 18 h 23"/>
                  <a:gd name="T58" fmla="*/ 0 w 161"/>
                  <a:gd name="T59" fmla="*/ 20 h 23"/>
                  <a:gd name="T60" fmla="*/ 0 w 161"/>
                  <a:gd name="T61" fmla="*/ 22 h 23"/>
                  <a:gd name="T62" fmla="*/ 12 w 161"/>
                  <a:gd name="T63" fmla="*/ 20 h 23"/>
                  <a:gd name="T64" fmla="*/ 23 w 161"/>
                  <a:gd name="T65" fmla="*/ 18 h 23"/>
                  <a:gd name="T66" fmla="*/ 36 w 161"/>
                  <a:gd name="T67" fmla="*/ 17 h 23"/>
                  <a:gd name="T68" fmla="*/ 46 w 161"/>
                  <a:gd name="T69" fmla="*/ 15 h 23"/>
                  <a:gd name="T70" fmla="*/ 55 w 161"/>
                  <a:gd name="T71" fmla="*/ 13 h 23"/>
                  <a:gd name="T72" fmla="*/ 65 w 161"/>
                  <a:gd name="T73" fmla="*/ 12 h 23"/>
                  <a:gd name="T74" fmla="*/ 73 w 161"/>
                  <a:gd name="T75" fmla="*/ 10 h 23"/>
                  <a:gd name="T76" fmla="*/ 80 w 161"/>
                  <a:gd name="T77" fmla="*/ 8 h 23"/>
                  <a:gd name="T78" fmla="*/ 88 w 161"/>
                  <a:gd name="T79" fmla="*/ 7 h 23"/>
                  <a:gd name="T80" fmla="*/ 95 w 161"/>
                  <a:gd name="T81" fmla="*/ 6 h 23"/>
                  <a:gd name="T82" fmla="*/ 102 w 161"/>
                  <a:gd name="T83" fmla="*/ 5 h 23"/>
                  <a:gd name="T84" fmla="*/ 108 w 161"/>
                  <a:gd name="T85" fmla="*/ 5 h 23"/>
                  <a:gd name="T86" fmla="*/ 114 w 161"/>
                  <a:gd name="T87" fmla="*/ 5 h 23"/>
                  <a:gd name="T88" fmla="*/ 120 w 161"/>
                  <a:gd name="T89" fmla="*/ 4 h 23"/>
                  <a:gd name="T90" fmla="*/ 124 w 161"/>
                  <a:gd name="T91" fmla="*/ 4 h 23"/>
                  <a:gd name="T92" fmla="*/ 128 w 161"/>
                  <a:gd name="T93" fmla="*/ 4 h 23"/>
                  <a:gd name="T94" fmla="*/ 134 w 161"/>
                  <a:gd name="T95" fmla="*/ 2 h 23"/>
                  <a:gd name="T96" fmla="*/ 137 w 161"/>
                  <a:gd name="T97" fmla="*/ 2 h 23"/>
                  <a:gd name="T98" fmla="*/ 141 w 161"/>
                  <a:gd name="T99" fmla="*/ 2 h 23"/>
                  <a:gd name="T100" fmla="*/ 143 w 161"/>
                  <a:gd name="T101" fmla="*/ 2 h 23"/>
                  <a:gd name="T102" fmla="*/ 146 w 161"/>
                  <a:gd name="T103" fmla="*/ 2 h 23"/>
                  <a:gd name="T104" fmla="*/ 149 w 161"/>
                  <a:gd name="T105" fmla="*/ 2 h 23"/>
                  <a:gd name="T106" fmla="*/ 152 w 161"/>
                  <a:gd name="T107" fmla="*/ 2 h 23"/>
                  <a:gd name="T108" fmla="*/ 153 w 161"/>
                  <a:gd name="T109" fmla="*/ 2 h 23"/>
                  <a:gd name="T110" fmla="*/ 156 w 161"/>
                  <a:gd name="T111" fmla="*/ 2 h 23"/>
                  <a:gd name="T112" fmla="*/ 157 w 161"/>
                  <a:gd name="T113" fmla="*/ 2 h 23"/>
                  <a:gd name="T114" fmla="*/ 159 w 161"/>
                  <a:gd name="T115" fmla="*/ 2 h 23"/>
                  <a:gd name="T116" fmla="*/ 160 w 161"/>
                  <a:gd name="T117" fmla="*/ 2 h 23"/>
                  <a:gd name="T118" fmla="*/ 159 w 161"/>
                  <a:gd name="T119" fmla="*/ 2 h 23"/>
                  <a:gd name="T120" fmla="*/ 160 w 161"/>
                  <a:gd name="T121" fmla="*/ 1 h 23"/>
                  <a:gd name="T122" fmla="*/ 160 w 161"/>
                  <a:gd name="T123" fmla="*/ 0 h 23"/>
                  <a:gd name="T124" fmla="*/ 160 w 161"/>
                  <a:gd name="T125"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3">
                    <a:moveTo>
                      <a:pt x="160" y="1"/>
                    </a:moveTo>
                    <a:lnTo>
                      <a:pt x="160" y="0"/>
                    </a:lnTo>
                    <a:lnTo>
                      <a:pt x="159" y="0"/>
                    </a:lnTo>
                    <a:lnTo>
                      <a:pt x="157" y="0"/>
                    </a:lnTo>
                    <a:lnTo>
                      <a:pt x="156" y="0"/>
                    </a:lnTo>
                    <a:lnTo>
                      <a:pt x="153" y="0"/>
                    </a:lnTo>
                    <a:lnTo>
                      <a:pt x="152" y="0"/>
                    </a:lnTo>
                    <a:lnTo>
                      <a:pt x="149" y="0"/>
                    </a:lnTo>
                    <a:lnTo>
                      <a:pt x="146" y="0"/>
                    </a:lnTo>
                    <a:lnTo>
                      <a:pt x="143" y="0"/>
                    </a:lnTo>
                    <a:lnTo>
                      <a:pt x="141" y="0"/>
                    </a:lnTo>
                    <a:lnTo>
                      <a:pt x="137" y="1"/>
                    </a:lnTo>
                    <a:lnTo>
                      <a:pt x="134" y="1"/>
                    </a:lnTo>
                    <a:lnTo>
                      <a:pt x="128" y="1"/>
                    </a:lnTo>
                    <a:lnTo>
                      <a:pt x="124" y="2"/>
                    </a:lnTo>
                    <a:lnTo>
                      <a:pt x="120" y="2"/>
                    </a:lnTo>
                    <a:lnTo>
                      <a:pt x="114" y="2"/>
                    </a:lnTo>
                    <a:lnTo>
                      <a:pt x="108" y="4"/>
                    </a:lnTo>
                    <a:lnTo>
                      <a:pt x="102" y="4"/>
                    </a:lnTo>
                    <a:lnTo>
                      <a:pt x="95" y="5"/>
                    </a:lnTo>
                    <a:lnTo>
                      <a:pt x="88" y="5"/>
                    </a:lnTo>
                    <a:lnTo>
                      <a:pt x="80" y="6"/>
                    </a:lnTo>
                    <a:lnTo>
                      <a:pt x="73" y="7"/>
                    </a:lnTo>
                    <a:lnTo>
                      <a:pt x="63" y="9"/>
                    </a:lnTo>
                    <a:lnTo>
                      <a:pt x="55" y="10"/>
                    </a:lnTo>
                    <a:lnTo>
                      <a:pt x="44" y="13"/>
                    </a:lnTo>
                    <a:lnTo>
                      <a:pt x="34" y="14"/>
                    </a:lnTo>
                    <a:lnTo>
                      <a:pt x="23" y="17"/>
                    </a:lnTo>
                    <a:lnTo>
                      <a:pt x="11" y="18"/>
                    </a:lnTo>
                    <a:lnTo>
                      <a:pt x="0" y="20"/>
                    </a:lnTo>
                    <a:lnTo>
                      <a:pt x="0" y="22"/>
                    </a:lnTo>
                    <a:lnTo>
                      <a:pt x="12" y="20"/>
                    </a:lnTo>
                    <a:lnTo>
                      <a:pt x="23" y="18"/>
                    </a:lnTo>
                    <a:lnTo>
                      <a:pt x="36" y="17"/>
                    </a:lnTo>
                    <a:lnTo>
                      <a:pt x="46" y="15"/>
                    </a:lnTo>
                    <a:lnTo>
                      <a:pt x="55" y="13"/>
                    </a:lnTo>
                    <a:lnTo>
                      <a:pt x="65" y="12"/>
                    </a:lnTo>
                    <a:lnTo>
                      <a:pt x="73" y="10"/>
                    </a:lnTo>
                    <a:lnTo>
                      <a:pt x="80" y="8"/>
                    </a:lnTo>
                    <a:lnTo>
                      <a:pt x="88" y="7"/>
                    </a:lnTo>
                    <a:lnTo>
                      <a:pt x="95" y="6"/>
                    </a:lnTo>
                    <a:lnTo>
                      <a:pt x="102" y="5"/>
                    </a:lnTo>
                    <a:lnTo>
                      <a:pt x="108" y="5"/>
                    </a:lnTo>
                    <a:lnTo>
                      <a:pt x="114" y="5"/>
                    </a:lnTo>
                    <a:lnTo>
                      <a:pt x="120" y="4"/>
                    </a:lnTo>
                    <a:lnTo>
                      <a:pt x="124" y="4"/>
                    </a:lnTo>
                    <a:lnTo>
                      <a:pt x="128" y="4"/>
                    </a:lnTo>
                    <a:lnTo>
                      <a:pt x="134" y="2"/>
                    </a:lnTo>
                    <a:lnTo>
                      <a:pt x="137" y="2"/>
                    </a:lnTo>
                    <a:lnTo>
                      <a:pt x="141" y="2"/>
                    </a:lnTo>
                    <a:lnTo>
                      <a:pt x="143" y="2"/>
                    </a:lnTo>
                    <a:lnTo>
                      <a:pt x="146" y="2"/>
                    </a:lnTo>
                    <a:lnTo>
                      <a:pt x="149" y="2"/>
                    </a:lnTo>
                    <a:lnTo>
                      <a:pt x="152" y="2"/>
                    </a:lnTo>
                    <a:lnTo>
                      <a:pt x="153" y="2"/>
                    </a:lnTo>
                    <a:lnTo>
                      <a:pt x="156" y="2"/>
                    </a:lnTo>
                    <a:lnTo>
                      <a:pt x="157" y="2"/>
                    </a:lnTo>
                    <a:lnTo>
                      <a:pt x="159" y="2"/>
                    </a:lnTo>
                    <a:lnTo>
                      <a:pt x="160" y="2"/>
                    </a:lnTo>
                    <a:lnTo>
                      <a:pt x="159" y="2"/>
                    </a:lnTo>
                    <a:lnTo>
                      <a:pt x="160" y="1"/>
                    </a:lnTo>
                    <a:lnTo>
                      <a:pt x="160" y="0"/>
                    </a:lnTo>
                    <a:lnTo>
                      <a:pt x="160" y="1"/>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1" name="Freeform 283"/>
              <p:cNvSpPr>
                <a:spLocks/>
              </p:cNvSpPr>
              <p:nvPr/>
            </p:nvSpPr>
            <p:spPr bwMode="auto">
              <a:xfrm>
                <a:off x="5480" y="3069"/>
                <a:ext cx="95" cy="23"/>
              </a:xfrm>
              <a:custGeom>
                <a:avLst/>
                <a:gdLst>
                  <a:gd name="T0" fmla="*/ 90 w 95"/>
                  <a:gd name="T1" fmla="*/ 0 h 23"/>
                  <a:gd name="T2" fmla="*/ 90 w 95"/>
                  <a:gd name="T3" fmla="*/ 1 h 23"/>
                  <a:gd name="T4" fmla="*/ 89 w 95"/>
                  <a:gd name="T5" fmla="*/ 1 h 23"/>
                  <a:gd name="T6" fmla="*/ 86 w 95"/>
                  <a:gd name="T7" fmla="*/ 3 h 23"/>
                  <a:gd name="T8" fmla="*/ 82 w 95"/>
                  <a:gd name="T9" fmla="*/ 6 h 23"/>
                  <a:gd name="T10" fmla="*/ 78 w 95"/>
                  <a:gd name="T11" fmla="*/ 8 h 23"/>
                  <a:gd name="T12" fmla="*/ 74 w 95"/>
                  <a:gd name="T13" fmla="*/ 10 h 23"/>
                  <a:gd name="T14" fmla="*/ 68 w 95"/>
                  <a:gd name="T15" fmla="*/ 14 h 23"/>
                  <a:gd name="T16" fmla="*/ 64 w 95"/>
                  <a:gd name="T17" fmla="*/ 16 h 23"/>
                  <a:gd name="T18" fmla="*/ 56 w 95"/>
                  <a:gd name="T19" fmla="*/ 18 h 23"/>
                  <a:gd name="T20" fmla="*/ 49 w 95"/>
                  <a:gd name="T21" fmla="*/ 20 h 23"/>
                  <a:gd name="T22" fmla="*/ 41 w 95"/>
                  <a:gd name="T23" fmla="*/ 21 h 23"/>
                  <a:gd name="T24" fmla="*/ 36 w 95"/>
                  <a:gd name="T25" fmla="*/ 20 h 23"/>
                  <a:gd name="T26" fmla="*/ 26 w 95"/>
                  <a:gd name="T27" fmla="*/ 19 h 23"/>
                  <a:gd name="T28" fmla="*/ 17 w 95"/>
                  <a:gd name="T29" fmla="*/ 17 h 23"/>
                  <a:gd name="T30" fmla="*/ 11 w 95"/>
                  <a:gd name="T31" fmla="*/ 14 h 23"/>
                  <a:gd name="T32" fmla="*/ 1 w 95"/>
                  <a:gd name="T33" fmla="*/ 9 h 23"/>
                  <a:gd name="T34" fmla="*/ 0 w 95"/>
                  <a:gd name="T35" fmla="*/ 10 h 23"/>
                  <a:gd name="T36" fmla="*/ 8 w 95"/>
                  <a:gd name="T37" fmla="*/ 16 h 23"/>
                  <a:gd name="T38" fmla="*/ 17 w 95"/>
                  <a:gd name="T39" fmla="*/ 19 h 23"/>
                  <a:gd name="T40" fmla="*/ 25 w 95"/>
                  <a:gd name="T41" fmla="*/ 21 h 23"/>
                  <a:gd name="T42" fmla="*/ 34 w 95"/>
                  <a:gd name="T43" fmla="*/ 22 h 23"/>
                  <a:gd name="T44" fmla="*/ 41 w 95"/>
                  <a:gd name="T45" fmla="*/ 22 h 23"/>
                  <a:gd name="T46" fmla="*/ 49 w 95"/>
                  <a:gd name="T47" fmla="*/ 21 h 23"/>
                  <a:gd name="T48" fmla="*/ 57 w 95"/>
                  <a:gd name="T49" fmla="*/ 20 h 23"/>
                  <a:gd name="T50" fmla="*/ 64 w 95"/>
                  <a:gd name="T51" fmla="*/ 18 h 23"/>
                  <a:gd name="T52" fmla="*/ 70 w 95"/>
                  <a:gd name="T53" fmla="*/ 16 h 23"/>
                  <a:gd name="T54" fmla="*/ 75 w 95"/>
                  <a:gd name="T55" fmla="*/ 14 h 23"/>
                  <a:gd name="T56" fmla="*/ 79 w 95"/>
                  <a:gd name="T57" fmla="*/ 10 h 23"/>
                  <a:gd name="T58" fmla="*/ 85 w 95"/>
                  <a:gd name="T59" fmla="*/ 7 h 23"/>
                  <a:gd name="T60" fmla="*/ 89 w 95"/>
                  <a:gd name="T61" fmla="*/ 4 h 23"/>
                  <a:gd name="T62" fmla="*/ 90 w 95"/>
                  <a:gd name="T63" fmla="*/ 3 h 23"/>
                  <a:gd name="T64" fmla="*/ 93 w 95"/>
                  <a:gd name="T65" fmla="*/ 1 h 23"/>
                  <a:gd name="T66" fmla="*/ 94 w 95"/>
                  <a:gd name="T67" fmla="*/ 1 h 23"/>
                  <a:gd name="T68" fmla="*/ 90 w 95"/>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23">
                    <a:moveTo>
                      <a:pt x="90" y="0"/>
                    </a:moveTo>
                    <a:lnTo>
                      <a:pt x="90" y="1"/>
                    </a:lnTo>
                    <a:lnTo>
                      <a:pt x="89" y="1"/>
                    </a:lnTo>
                    <a:lnTo>
                      <a:pt x="86" y="3"/>
                    </a:lnTo>
                    <a:lnTo>
                      <a:pt x="82" y="6"/>
                    </a:lnTo>
                    <a:lnTo>
                      <a:pt x="78" y="8"/>
                    </a:lnTo>
                    <a:lnTo>
                      <a:pt x="74" y="10"/>
                    </a:lnTo>
                    <a:lnTo>
                      <a:pt x="68" y="14"/>
                    </a:lnTo>
                    <a:lnTo>
                      <a:pt x="64" y="16"/>
                    </a:lnTo>
                    <a:lnTo>
                      <a:pt x="56" y="18"/>
                    </a:lnTo>
                    <a:lnTo>
                      <a:pt x="49" y="20"/>
                    </a:lnTo>
                    <a:lnTo>
                      <a:pt x="41" y="21"/>
                    </a:lnTo>
                    <a:lnTo>
                      <a:pt x="36" y="20"/>
                    </a:lnTo>
                    <a:lnTo>
                      <a:pt x="26" y="19"/>
                    </a:lnTo>
                    <a:lnTo>
                      <a:pt x="17" y="17"/>
                    </a:lnTo>
                    <a:lnTo>
                      <a:pt x="11" y="14"/>
                    </a:lnTo>
                    <a:lnTo>
                      <a:pt x="1" y="9"/>
                    </a:lnTo>
                    <a:lnTo>
                      <a:pt x="0" y="10"/>
                    </a:lnTo>
                    <a:lnTo>
                      <a:pt x="8" y="16"/>
                    </a:lnTo>
                    <a:lnTo>
                      <a:pt x="17" y="19"/>
                    </a:lnTo>
                    <a:lnTo>
                      <a:pt x="25" y="21"/>
                    </a:lnTo>
                    <a:lnTo>
                      <a:pt x="34" y="22"/>
                    </a:lnTo>
                    <a:lnTo>
                      <a:pt x="41" y="22"/>
                    </a:lnTo>
                    <a:lnTo>
                      <a:pt x="49" y="21"/>
                    </a:lnTo>
                    <a:lnTo>
                      <a:pt x="57" y="20"/>
                    </a:lnTo>
                    <a:lnTo>
                      <a:pt x="64" y="18"/>
                    </a:lnTo>
                    <a:lnTo>
                      <a:pt x="70" y="16"/>
                    </a:lnTo>
                    <a:lnTo>
                      <a:pt x="75" y="14"/>
                    </a:lnTo>
                    <a:lnTo>
                      <a:pt x="79" y="10"/>
                    </a:lnTo>
                    <a:lnTo>
                      <a:pt x="85" y="7"/>
                    </a:lnTo>
                    <a:lnTo>
                      <a:pt x="89" y="4"/>
                    </a:lnTo>
                    <a:lnTo>
                      <a:pt x="90" y="3"/>
                    </a:lnTo>
                    <a:lnTo>
                      <a:pt x="93" y="1"/>
                    </a:lnTo>
                    <a:lnTo>
                      <a:pt x="94" y="1"/>
                    </a:lnTo>
                    <a:lnTo>
                      <a:pt x="90" y="0"/>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2" name="Freeform 284"/>
              <p:cNvSpPr>
                <a:spLocks/>
              </p:cNvSpPr>
              <p:nvPr/>
            </p:nvSpPr>
            <p:spPr bwMode="auto">
              <a:xfrm>
                <a:off x="5578" y="3062"/>
                <a:ext cx="51" cy="5"/>
              </a:xfrm>
              <a:custGeom>
                <a:avLst/>
                <a:gdLst>
                  <a:gd name="T0" fmla="*/ 50 w 51"/>
                  <a:gd name="T1" fmla="*/ 4 h 5"/>
                  <a:gd name="T2" fmla="*/ 48 w 51"/>
                  <a:gd name="T3" fmla="*/ 4 h 5"/>
                  <a:gd name="T4" fmla="*/ 46 w 51"/>
                  <a:gd name="T5" fmla="*/ 4 h 5"/>
                  <a:gd name="T6" fmla="*/ 43 w 51"/>
                  <a:gd name="T7" fmla="*/ 4 h 5"/>
                  <a:gd name="T8" fmla="*/ 39 w 51"/>
                  <a:gd name="T9" fmla="*/ 4 h 5"/>
                  <a:gd name="T10" fmla="*/ 36 w 51"/>
                  <a:gd name="T11" fmla="*/ 4 h 5"/>
                  <a:gd name="T12" fmla="*/ 31 w 51"/>
                  <a:gd name="T13" fmla="*/ 4 h 5"/>
                  <a:gd name="T14" fmla="*/ 28 w 51"/>
                  <a:gd name="T15" fmla="*/ 4 h 5"/>
                  <a:gd name="T16" fmla="*/ 23 w 51"/>
                  <a:gd name="T17" fmla="*/ 4 h 5"/>
                  <a:gd name="T18" fmla="*/ 19 w 51"/>
                  <a:gd name="T19" fmla="*/ 4 h 5"/>
                  <a:gd name="T20" fmla="*/ 15 w 51"/>
                  <a:gd name="T21" fmla="*/ 4 h 5"/>
                  <a:gd name="T22" fmla="*/ 11 w 51"/>
                  <a:gd name="T23" fmla="*/ 4 h 5"/>
                  <a:gd name="T24" fmla="*/ 8 w 51"/>
                  <a:gd name="T25" fmla="*/ 4 h 5"/>
                  <a:gd name="T26" fmla="*/ 5 w 51"/>
                  <a:gd name="T27" fmla="*/ 3 h 5"/>
                  <a:gd name="T28" fmla="*/ 3 w 51"/>
                  <a:gd name="T29" fmla="*/ 3 h 5"/>
                  <a:gd name="T30" fmla="*/ 0 w 51"/>
                  <a:gd name="T31" fmla="*/ 1 h 5"/>
                  <a:gd name="T32" fmla="*/ 4 w 51"/>
                  <a:gd name="T33" fmla="*/ 0 h 5"/>
                  <a:gd name="T34" fmla="*/ 5 w 51"/>
                  <a:gd name="T35" fmla="*/ 0 h 5"/>
                  <a:gd name="T36" fmla="*/ 8 w 51"/>
                  <a:gd name="T37" fmla="*/ 0 h 5"/>
                  <a:gd name="T38" fmla="*/ 11 w 51"/>
                  <a:gd name="T39" fmla="*/ 0 h 5"/>
                  <a:gd name="T40" fmla="*/ 15 w 51"/>
                  <a:gd name="T41" fmla="*/ 1 h 5"/>
                  <a:gd name="T42" fmla="*/ 19 w 51"/>
                  <a:gd name="T43" fmla="*/ 1 h 5"/>
                  <a:gd name="T44" fmla="*/ 23 w 51"/>
                  <a:gd name="T45" fmla="*/ 1 h 5"/>
                  <a:gd name="T46" fmla="*/ 28 w 51"/>
                  <a:gd name="T47" fmla="*/ 1 h 5"/>
                  <a:gd name="T48" fmla="*/ 31 w 51"/>
                  <a:gd name="T49" fmla="*/ 1 h 5"/>
                  <a:gd name="T50" fmla="*/ 36 w 51"/>
                  <a:gd name="T51" fmla="*/ 1 h 5"/>
                  <a:gd name="T52" fmla="*/ 39 w 51"/>
                  <a:gd name="T53" fmla="*/ 1 h 5"/>
                  <a:gd name="T54" fmla="*/ 43 w 51"/>
                  <a:gd name="T55" fmla="*/ 0 h 5"/>
                  <a:gd name="T56" fmla="*/ 46 w 51"/>
                  <a:gd name="T57" fmla="*/ 0 h 5"/>
                  <a:gd name="T58" fmla="*/ 48 w 51"/>
                  <a:gd name="T59" fmla="*/ 0 h 5"/>
                  <a:gd name="T60" fmla="*/ 50 w 51"/>
                  <a:gd name="T61" fmla="*/ 0 h 5"/>
                  <a:gd name="T62" fmla="*/ 50 w 51"/>
                  <a:gd name="T6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5">
                    <a:moveTo>
                      <a:pt x="50" y="4"/>
                    </a:moveTo>
                    <a:lnTo>
                      <a:pt x="48" y="4"/>
                    </a:lnTo>
                    <a:lnTo>
                      <a:pt x="46" y="4"/>
                    </a:lnTo>
                    <a:lnTo>
                      <a:pt x="43" y="4"/>
                    </a:lnTo>
                    <a:lnTo>
                      <a:pt x="39" y="4"/>
                    </a:lnTo>
                    <a:lnTo>
                      <a:pt x="36" y="4"/>
                    </a:lnTo>
                    <a:lnTo>
                      <a:pt x="31" y="4"/>
                    </a:lnTo>
                    <a:lnTo>
                      <a:pt x="28" y="4"/>
                    </a:lnTo>
                    <a:lnTo>
                      <a:pt x="23" y="4"/>
                    </a:lnTo>
                    <a:lnTo>
                      <a:pt x="19" y="4"/>
                    </a:lnTo>
                    <a:lnTo>
                      <a:pt x="15" y="4"/>
                    </a:lnTo>
                    <a:lnTo>
                      <a:pt x="11" y="4"/>
                    </a:lnTo>
                    <a:lnTo>
                      <a:pt x="8" y="4"/>
                    </a:lnTo>
                    <a:lnTo>
                      <a:pt x="5" y="3"/>
                    </a:lnTo>
                    <a:lnTo>
                      <a:pt x="3" y="3"/>
                    </a:lnTo>
                    <a:lnTo>
                      <a:pt x="0" y="1"/>
                    </a:lnTo>
                    <a:lnTo>
                      <a:pt x="4" y="0"/>
                    </a:lnTo>
                    <a:lnTo>
                      <a:pt x="5" y="0"/>
                    </a:lnTo>
                    <a:lnTo>
                      <a:pt x="8" y="0"/>
                    </a:lnTo>
                    <a:lnTo>
                      <a:pt x="11" y="0"/>
                    </a:lnTo>
                    <a:lnTo>
                      <a:pt x="15" y="1"/>
                    </a:lnTo>
                    <a:lnTo>
                      <a:pt x="19" y="1"/>
                    </a:lnTo>
                    <a:lnTo>
                      <a:pt x="23" y="1"/>
                    </a:lnTo>
                    <a:lnTo>
                      <a:pt x="28" y="1"/>
                    </a:lnTo>
                    <a:lnTo>
                      <a:pt x="31" y="1"/>
                    </a:lnTo>
                    <a:lnTo>
                      <a:pt x="36" y="1"/>
                    </a:lnTo>
                    <a:lnTo>
                      <a:pt x="39" y="1"/>
                    </a:lnTo>
                    <a:lnTo>
                      <a:pt x="43" y="0"/>
                    </a:lnTo>
                    <a:lnTo>
                      <a:pt x="46" y="0"/>
                    </a:lnTo>
                    <a:lnTo>
                      <a:pt x="48" y="0"/>
                    </a:lnTo>
                    <a:lnTo>
                      <a:pt x="50" y="0"/>
                    </a:lnTo>
                    <a:lnTo>
                      <a:pt x="50" y="4"/>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3" name="Freeform 285"/>
              <p:cNvSpPr>
                <a:spLocks/>
              </p:cNvSpPr>
              <p:nvPr/>
            </p:nvSpPr>
            <p:spPr bwMode="auto">
              <a:xfrm>
                <a:off x="5574" y="3062"/>
                <a:ext cx="10" cy="7"/>
              </a:xfrm>
              <a:custGeom>
                <a:avLst/>
                <a:gdLst>
                  <a:gd name="T0" fmla="*/ 9 w 10"/>
                  <a:gd name="T1" fmla="*/ 0 h 7"/>
                  <a:gd name="T2" fmla="*/ 0 w 10"/>
                  <a:gd name="T3" fmla="*/ 0 h 7"/>
                  <a:gd name="T4" fmla="*/ 0 w 10"/>
                  <a:gd name="T5" fmla="*/ 3 h 7"/>
                  <a:gd name="T6" fmla="*/ 9 w 10"/>
                  <a:gd name="T7" fmla="*/ 6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lnTo>
                      <a:pt x="0" y="0"/>
                    </a:lnTo>
                    <a:lnTo>
                      <a:pt x="0" y="3"/>
                    </a:lnTo>
                    <a:lnTo>
                      <a:pt x="9" y="6"/>
                    </a:lnTo>
                    <a:lnTo>
                      <a:pt x="9" y="0"/>
                    </a:lnTo>
                  </a:path>
                </a:pathLst>
              </a:custGeom>
              <a:solidFill>
                <a:srgbClr val="F1F1B4"/>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4" name="Freeform 286"/>
              <p:cNvSpPr>
                <a:spLocks/>
              </p:cNvSpPr>
              <p:nvPr/>
            </p:nvSpPr>
            <p:spPr bwMode="auto">
              <a:xfrm>
                <a:off x="4514" y="3126"/>
                <a:ext cx="6" cy="8"/>
              </a:xfrm>
              <a:custGeom>
                <a:avLst/>
                <a:gdLst>
                  <a:gd name="T0" fmla="*/ 5 w 6"/>
                  <a:gd name="T1" fmla="*/ 7 h 8"/>
                  <a:gd name="T2" fmla="*/ 5 w 6"/>
                  <a:gd name="T3" fmla="*/ 7 h 8"/>
                  <a:gd name="T4" fmla="*/ 5 w 6"/>
                  <a:gd name="T5" fmla="*/ 0 h 8"/>
                  <a:gd name="T6" fmla="*/ 0 w 6"/>
                  <a:gd name="T7" fmla="*/ 0 h 8"/>
                  <a:gd name="T8" fmla="*/ 5 w 6"/>
                  <a:gd name="T9" fmla="*/ 7 h 8"/>
                </a:gdLst>
                <a:ahLst/>
                <a:cxnLst>
                  <a:cxn ang="0">
                    <a:pos x="T0" y="T1"/>
                  </a:cxn>
                  <a:cxn ang="0">
                    <a:pos x="T2" y="T3"/>
                  </a:cxn>
                  <a:cxn ang="0">
                    <a:pos x="T4" y="T5"/>
                  </a:cxn>
                  <a:cxn ang="0">
                    <a:pos x="T6" y="T7"/>
                  </a:cxn>
                  <a:cxn ang="0">
                    <a:pos x="T8" y="T9"/>
                  </a:cxn>
                </a:cxnLst>
                <a:rect l="0" t="0" r="r" b="b"/>
                <a:pathLst>
                  <a:path w="6" h="8">
                    <a:moveTo>
                      <a:pt x="5" y="7"/>
                    </a:moveTo>
                    <a:lnTo>
                      <a:pt x="5" y="7"/>
                    </a:lnTo>
                    <a:lnTo>
                      <a:pt x="5" y="0"/>
                    </a:lnTo>
                    <a:lnTo>
                      <a:pt x="0" y="0"/>
                    </a:lnTo>
                    <a:lnTo>
                      <a:pt x="5" y="7"/>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5" name="Freeform 287"/>
              <p:cNvSpPr>
                <a:spLocks/>
              </p:cNvSpPr>
              <p:nvPr/>
            </p:nvSpPr>
            <p:spPr bwMode="auto">
              <a:xfrm>
                <a:off x="4519" y="3127"/>
                <a:ext cx="204" cy="26"/>
              </a:xfrm>
              <a:custGeom>
                <a:avLst/>
                <a:gdLst>
                  <a:gd name="T0" fmla="*/ 203 w 204"/>
                  <a:gd name="T1" fmla="*/ 24 h 26"/>
                  <a:gd name="T2" fmla="*/ 200 w 204"/>
                  <a:gd name="T3" fmla="*/ 22 h 26"/>
                  <a:gd name="T4" fmla="*/ 193 w 204"/>
                  <a:gd name="T5" fmla="*/ 21 h 26"/>
                  <a:gd name="T6" fmla="*/ 185 w 204"/>
                  <a:gd name="T7" fmla="*/ 18 h 26"/>
                  <a:gd name="T8" fmla="*/ 176 w 204"/>
                  <a:gd name="T9" fmla="*/ 16 h 26"/>
                  <a:gd name="T10" fmla="*/ 165 w 204"/>
                  <a:gd name="T11" fmla="*/ 13 h 26"/>
                  <a:gd name="T12" fmla="*/ 151 w 204"/>
                  <a:gd name="T13" fmla="*/ 11 h 26"/>
                  <a:gd name="T14" fmla="*/ 139 w 204"/>
                  <a:gd name="T15" fmla="*/ 9 h 26"/>
                  <a:gd name="T16" fmla="*/ 123 w 204"/>
                  <a:gd name="T17" fmla="*/ 5 h 26"/>
                  <a:gd name="T18" fmla="*/ 106 w 204"/>
                  <a:gd name="T19" fmla="*/ 3 h 26"/>
                  <a:gd name="T20" fmla="*/ 91 w 204"/>
                  <a:gd name="T21" fmla="*/ 1 h 26"/>
                  <a:gd name="T22" fmla="*/ 73 w 204"/>
                  <a:gd name="T23" fmla="*/ 0 h 26"/>
                  <a:gd name="T24" fmla="*/ 56 w 204"/>
                  <a:gd name="T25" fmla="*/ 0 h 26"/>
                  <a:gd name="T26" fmla="*/ 38 w 204"/>
                  <a:gd name="T27" fmla="*/ 0 h 26"/>
                  <a:gd name="T28" fmla="*/ 18 w 204"/>
                  <a:gd name="T29" fmla="*/ 2 h 26"/>
                  <a:gd name="T30" fmla="*/ 0 w 204"/>
                  <a:gd name="T31" fmla="*/ 4 h 26"/>
                  <a:gd name="T32" fmla="*/ 10 w 204"/>
                  <a:gd name="T33" fmla="*/ 4 h 26"/>
                  <a:gd name="T34" fmla="*/ 28 w 204"/>
                  <a:gd name="T35" fmla="*/ 3 h 26"/>
                  <a:gd name="T36" fmla="*/ 46 w 204"/>
                  <a:gd name="T37" fmla="*/ 2 h 26"/>
                  <a:gd name="T38" fmla="*/ 64 w 204"/>
                  <a:gd name="T39" fmla="*/ 2 h 26"/>
                  <a:gd name="T40" fmla="*/ 81 w 204"/>
                  <a:gd name="T41" fmla="*/ 3 h 26"/>
                  <a:gd name="T42" fmla="*/ 98 w 204"/>
                  <a:gd name="T43" fmla="*/ 4 h 26"/>
                  <a:gd name="T44" fmla="*/ 115 w 204"/>
                  <a:gd name="T45" fmla="*/ 7 h 26"/>
                  <a:gd name="T46" fmla="*/ 130 w 204"/>
                  <a:gd name="T47" fmla="*/ 9 h 26"/>
                  <a:gd name="T48" fmla="*/ 146 w 204"/>
                  <a:gd name="T49" fmla="*/ 11 h 26"/>
                  <a:gd name="T50" fmla="*/ 158 w 204"/>
                  <a:gd name="T51" fmla="*/ 14 h 26"/>
                  <a:gd name="T52" fmla="*/ 169 w 204"/>
                  <a:gd name="T53" fmla="*/ 16 h 26"/>
                  <a:gd name="T54" fmla="*/ 179 w 204"/>
                  <a:gd name="T55" fmla="*/ 18 h 26"/>
                  <a:gd name="T56" fmla="*/ 188 w 204"/>
                  <a:gd name="T57" fmla="*/ 22 h 26"/>
                  <a:gd name="T58" fmla="*/ 195 w 204"/>
                  <a:gd name="T59" fmla="*/ 23 h 26"/>
                  <a:gd name="T60" fmla="*/ 200 w 204"/>
                  <a:gd name="T61" fmla="*/ 24 h 26"/>
                  <a:gd name="T62" fmla="*/ 203 w 204"/>
                  <a:gd name="T6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 h="26">
                    <a:moveTo>
                      <a:pt x="203" y="24"/>
                    </a:moveTo>
                    <a:lnTo>
                      <a:pt x="203" y="24"/>
                    </a:lnTo>
                    <a:lnTo>
                      <a:pt x="202" y="23"/>
                    </a:lnTo>
                    <a:lnTo>
                      <a:pt x="200" y="22"/>
                    </a:lnTo>
                    <a:lnTo>
                      <a:pt x="197" y="22"/>
                    </a:lnTo>
                    <a:lnTo>
                      <a:pt x="193" y="21"/>
                    </a:lnTo>
                    <a:lnTo>
                      <a:pt x="190" y="18"/>
                    </a:lnTo>
                    <a:lnTo>
                      <a:pt x="185" y="18"/>
                    </a:lnTo>
                    <a:lnTo>
                      <a:pt x="182" y="16"/>
                    </a:lnTo>
                    <a:lnTo>
                      <a:pt x="176" y="16"/>
                    </a:lnTo>
                    <a:lnTo>
                      <a:pt x="171" y="14"/>
                    </a:lnTo>
                    <a:lnTo>
                      <a:pt x="165" y="13"/>
                    </a:lnTo>
                    <a:lnTo>
                      <a:pt x="158" y="12"/>
                    </a:lnTo>
                    <a:lnTo>
                      <a:pt x="151" y="11"/>
                    </a:lnTo>
                    <a:lnTo>
                      <a:pt x="146" y="9"/>
                    </a:lnTo>
                    <a:lnTo>
                      <a:pt x="139" y="9"/>
                    </a:lnTo>
                    <a:lnTo>
                      <a:pt x="130" y="8"/>
                    </a:lnTo>
                    <a:lnTo>
                      <a:pt x="123" y="5"/>
                    </a:lnTo>
                    <a:lnTo>
                      <a:pt x="115" y="4"/>
                    </a:lnTo>
                    <a:lnTo>
                      <a:pt x="106" y="3"/>
                    </a:lnTo>
                    <a:lnTo>
                      <a:pt x="98" y="2"/>
                    </a:lnTo>
                    <a:lnTo>
                      <a:pt x="91" y="1"/>
                    </a:lnTo>
                    <a:lnTo>
                      <a:pt x="81" y="0"/>
                    </a:lnTo>
                    <a:lnTo>
                      <a:pt x="73" y="0"/>
                    </a:lnTo>
                    <a:lnTo>
                      <a:pt x="64" y="0"/>
                    </a:lnTo>
                    <a:lnTo>
                      <a:pt x="56" y="0"/>
                    </a:lnTo>
                    <a:lnTo>
                      <a:pt x="46" y="0"/>
                    </a:lnTo>
                    <a:lnTo>
                      <a:pt x="38" y="0"/>
                    </a:lnTo>
                    <a:lnTo>
                      <a:pt x="27" y="0"/>
                    </a:lnTo>
                    <a:lnTo>
                      <a:pt x="18" y="2"/>
                    </a:lnTo>
                    <a:lnTo>
                      <a:pt x="10" y="3"/>
                    </a:lnTo>
                    <a:lnTo>
                      <a:pt x="0" y="4"/>
                    </a:lnTo>
                    <a:lnTo>
                      <a:pt x="1" y="5"/>
                    </a:lnTo>
                    <a:lnTo>
                      <a:pt x="10" y="4"/>
                    </a:lnTo>
                    <a:lnTo>
                      <a:pt x="20" y="3"/>
                    </a:lnTo>
                    <a:lnTo>
                      <a:pt x="28" y="3"/>
                    </a:lnTo>
                    <a:lnTo>
                      <a:pt x="38" y="2"/>
                    </a:lnTo>
                    <a:lnTo>
                      <a:pt x="46" y="2"/>
                    </a:lnTo>
                    <a:lnTo>
                      <a:pt x="56" y="2"/>
                    </a:lnTo>
                    <a:lnTo>
                      <a:pt x="64" y="2"/>
                    </a:lnTo>
                    <a:lnTo>
                      <a:pt x="73" y="2"/>
                    </a:lnTo>
                    <a:lnTo>
                      <a:pt x="81" y="3"/>
                    </a:lnTo>
                    <a:lnTo>
                      <a:pt x="91" y="3"/>
                    </a:lnTo>
                    <a:lnTo>
                      <a:pt x="98" y="4"/>
                    </a:lnTo>
                    <a:lnTo>
                      <a:pt x="106" y="5"/>
                    </a:lnTo>
                    <a:lnTo>
                      <a:pt x="115" y="7"/>
                    </a:lnTo>
                    <a:lnTo>
                      <a:pt x="122" y="8"/>
                    </a:lnTo>
                    <a:lnTo>
                      <a:pt x="130" y="9"/>
                    </a:lnTo>
                    <a:lnTo>
                      <a:pt x="137" y="10"/>
                    </a:lnTo>
                    <a:lnTo>
                      <a:pt x="146" y="11"/>
                    </a:lnTo>
                    <a:lnTo>
                      <a:pt x="151" y="12"/>
                    </a:lnTo>
                    <a:lnTo>
                      <a:pt x="158" y="14"/>
                    </a:lnTo>
                    <a:lnTo>
                      <a:pt x="165" y="15"/>
                    </a:lnTo>
                    <a:lnTo>
                      <a:pt x="169" y="16"/>
                    </a:lnTo>
                    <a:lnTo>
                      <a:pt x="175" y="17"/>
                    </a:lnTo>
                    <a:lnTo>
                      <a:pt x="179" y="18"/>
                    </a:lnTo>
                    <a:lnTo>
                      <a:pt x="185" y="21"/>
                    </a:lnTo>
                    <a:lnTo>
                      <a:pt x="188" y="22"/>
                    </a:lnTo>
                    <a:lnTo>
                      <a:pt x="192" y="23"/>
                    </a:lnTo>
                    <a:lnTo>
                      <a:pt x="195" y="23"/>
                    </a:lnTo>
                    <a:lnTo>
                      <a:pt x="199" y="24"/>
                    </a:lnTo>
                    <a:lnTo>
                      <a:pt x="200" y="24"/>
                    </a:lnTo>
                    <a:lnTo>
                      <a:pt x="202" y="25"/>
                    </a:lnTo>
                    <a:lnTo>
                      <a:pt x="203" y="25"/>
                    </a:lnTo>
                    <a:lnTo>
                      <a:pt x="203" y="24"/>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6" name="Freeform 288"/>
              <p:cNvSpPr>
                <a:spLocks/>
              </p:cNvSpPr>
              <p:nvPr/>
            </p:nvSpPr>
            <p:spPr bwMode="auto">
              <a:xfrm>
                <a:off x="4729" y="3159"/>
                <a:ext cx="156" cy="42"/>
              </a:xfrm>
              <a:custGeom>
                <a:avLst/>
                <a:gdLst>
                  <a:gd name="T0" fmla="*/ 154 w 156"/>
                  <a:gd name="T1" fmla="*/ 39 h 42"/>
                  <a:gd name="T2" fmla="*/ 150 w 156"/>
                  <a:gd name="T3" fmla="*/ 37 h 42"/>
                  <a:gd name="T4" fmla="*/ 145 w 156"/>
                  <a:gd name="T5" fmla="*/ 36 h 42"/>
                  <a:gd name="T6" fmla="*/ 139 w 156"/>
                  <a:gd name="T7" fmla="*/ 36 h 42"/>
                  <a:gd name="T8" fmla="*/ 129 w 156"/>
                  <a:gd name="T9" fmla="*/ 34 h 42"/>
                  <a:gd name="T10" fmla="*/ 121 w 156"/>
                  <a:gd name="T11" fmla="*/ 34 h 42"/>
                  <a:gd name="T12" fmla="*/ 110 w 156"/>
                  <a:gd name="T13" fmla="*/ 31 h 42"/>
                  <a:gd name="T14" fmla="*/ 99 w 156"/>
                  <a:gd name="T15" fmla="*/ 29 h 42"/>
                  <a:gd name="T16" fmla="*/ 86 w 156"/>
                  <a:gd name="T17" fmla="*/ 25 h 42"/>
                  <a:gd name="T18" fmla="*/ 74 w 156"/>
                  <a:gd name="T19" fmla="*/ 22 h 42"/>
                  <a:gd name="T20" fmla="*/ 60 w 156"/>
                  <a:gd name="T21" fmla="*/ 19 h 42"/>
                  <a:gd name="T22" fmla="*/ 48 w 156"/>
                  <a:gd name="T23" fmla="*/ 16 h 42"/>
                  <a:gd name="T24" fmla="*/ 36 w 156"/>
                  <a:gd name="T25" fmla="*/ 12 h 42"/>
                  <a:gd name="T26" fmla="*/ 23 w 156"/>
                  <a:gd name="T27" fmla="*/ 8 h 42"/>
                  <a:gd name="T28" fmla="*/ 12 w 156"/>
                  <a:gd name="T29" fmla="*/ 4 h 42"/>
                  <a:gd name="T30" fmla="*/ 0 w 156"/>
                  <a:gd name="T31" fmla="*/ 0 h 42"/>
                  <a:gd name="T32" fmla="*/ 5 w 156"/>
                  <a:gd name="T33" fmla="*/ 4 h 42"/>
                  <a:gd name="T34" fmla="*/ 15 w 156"/>
                  <a:gd name="T35" fmla="*/ 8 h 42"/>
                  <a:gd name="T36" fmla="*/ 29 w 156"/>
                  <a:gd name="T37" fmla="*/ 12 h 42"/>
                  <a:gd name="T38" fmla="*/ 41 w 156"/>
                  <a:gd name="T39" fmla="*/ 16 h 42"/>
                  <a:gd name="T40" fmla="*/ 53 w 156"/>
                  <a:gd name="T41" fmla="*/ 19 h 42"/>
                  <a:gd name="T42" fmla="*/ 67 w 156"/>
                  <a:gd name="T43" fmla="*/ 23 h 42"/>
                  <a:gd name="T44" fmla="*/ 80 w 156"/>
                  <a:gd name="T45" fmla="*/ 27 h 42"/>
                  <a:gd name="T46" fmla="*/ 92 w 156"/>
                  <a:gd name="T47" fmla="*/ 29 h 42"/>
                  <a:gd name="T48" fmla="*/ 104 w 156"/>
                  <a:gd name="T49" fmla="*/ 31 h 42"/>
                  <a:gd name="T50" fmla="*/ 114 w 156"/>
                  <a:gd name="T51" fmla="*/ 34 h 42"/>
                  <a:gd name="T52" fmla="*/ 125 w 156"/>
                  <a:gd name="T53" fmla="*/ 35 h 42"/>
                  <a:gd name="T54" fmla="*/ 133 w 156"/>
                  <a:gd name="T55" fmla="*/ 36 h 42"/>
                  <a:gd name="T56" fmla="*/ 141 w 156"/>
                  <a:gd name="T57" fmla="*/ 39 h 42"/>
                  <a:gd name="T58" fmla="*/ 148 w 156"/>
                  <a:gd name="T59" fmla="*/ 40 h 42"/>
                  <a:gd name="T60" fmla="*/ 152 w 156"/>
                  <a:gd name="T61" fmla="*/ 40 h 42"/>
                  <a:gd name="T62" fmla="*/ 154 w 156"/>
                  <a:gd name="T63" fmla="*/ 41 h 42"/>
                  <a:gd name="T64" fmla="*/ 155 w 156"/>
                  <a:gd name="T65"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42">
                    <a:moveTo>
                      <a:pt x="155" y="39"/>
                    </a:moveTo>
                    <a:lnTo>
                      <a:pt x="154" y="39"/>
                    </a:lnTo>
                    <a:lnTo>
                      <a:pt x="152" y="39"/>
                    </a:lnTo>
                    <a:lnTo>
                      <a:pt x="150" y="37"/>
                    </a:lnTo>
                    <a:lnTo>
                      <a:pt x="148" y="37"/>
                    </a:lnTo>
                    <a:lnTo>
                      <a:pt x="145" y="36"/>
                    </a:lnTo>
                    <a:lnTo>
                      <a:pt x="141" y="36"/>
                    </a:lnTo>
                    <a:lnTo>
                      <a:pt x="139" y="36"/>
                    </a:lnTo>
                    <a:lnTo>
                      <a:pt x="134" y="35"/>
                    </a:lnTo>
                    <a:lnTo>
                      <a:pt x="129" y="34"/>
                    </a:lnTo>
                    <a:lnTo>
                      <a:pt x="125" y="34"/>
                    </a:lnTo>
                    <a:lnTo>
                      <a:pt x="121" y="34"/>
                    </a:lnTo>
                    <a:lnTo>
                      <a:pt x="115" y="31"/>
                    </a:lnTo>
                    <a:lnTo>
                      <a:pt x="110" y="31"/>
                    </a:lnTo>
                    <a:lnTo>
                      <a:pt x="104" y="29"/>
                    </a:lnTo>
                    <a:lnTo>
                      <a:pt x="99" y="29"/>
                    </a:lnTo>
                    <a:lnTo>
                      <a:pt x="93" y="28"/>
                    </a:lnTo>
                    <a:lnTo>
                      <a:pt x="86" y="25"/>
                    </a:lnTo>
                    <a:lnTo>
                      <a:pt x="80" y="24"/>
                    </a:lnTo>
                    <a:lnTo>
                      <a:pt x="74" y="22"/>
                    </a:lnTo>
                    <a:lnTo>
                      <a:pt x="67" y="22"/>
                    </a:lnTo>
                    <a:lnTo>
                      <a:pt x="60" y="19"/>
                    </a:lnTo>
                    <a:lnTo>
                      <a:pt x="53" y="18"/>
                    </a:lnTo>
                    <a:lnTo>
                      <a:pt x="48" y="16"/>
                    </a:lnTo>
                    <a:lnTo>
                      <a:pt x="41" y="14"/>
                    </a:lnTo>
                    <a:lnTo>
                      <a:pt x="36" y="12"/>
                    </a:lnTo>
                    <a:lnTo>
                      <a:pt x="29" y="11"/>
                    </a:lnTo>
                    <a:lnTo>
                      <a:pt x="23" y="8"/>
                    </a:lnTo>
                    <a:lnTo>
                      <a:pt x="18" y="6"/>
                    </a:lnTo>
                    <a:lnTo>
                      <a:pt x="12" y="4"/>
                    </a:lnTo>
                    <a:lnTo>
                      <a:pt x="5" y="1"/>
                    </a:lnTo>
                    <a:lnTo>
                      <a:pt x="0" y="0"/>
                    </a:lnTo>
                    <a:lnTo>
                      <a:pt x="0" y="1"/>
                    </a:lnTo>
                    <a:lnTo>
                      <a:pt x="5" y="4"/>
                    </a:lnTo>
                    <a:lnTo>
                      <a:pt x="11" y="6"/>
                    </a:lnTo>
                    <a:lnTo>
                      <a:pt x="15" y="8"/>
                    </a:lnTo>
                    <a:lnTo>
                      <a:pt x="22" y="11"/>
                    </a:lnTo>
                    <a:lnTo>
                      <a:pt x="29" y="12"/>
                    </a:lnTo>
                    <a:lnTo>
                      <a:pt x="34" y="14"/>
                    </a:lnTo>
                    <a:lnTo>
                      <a:pt x="41" y="16"/>
                    </a:lnTo>
                    <a:lnTo>
                      <a:pt x="47" y="18"/>
                    </a:lnTo>
                    <a:lnTo>
                      <a:pt x="53" y="19"/>
                    </a:lnTo>
                    <a:lnTo>
                      <a:pt x="60" y="22"/>
                    </a:lnTo>
                    <a:lnTo>
                      <a:pt x="67" y="23"/>
                    </a:lnTo>
                    <a:lnTo>
                      <a:pt x="74" y="25"/>
                    </a:lnTo>
                    <a:lnTo>
                      <a:pt x="80" y="27"/>
                    </a:lnTo>
                    <a:lnTo>
                      <a:pt x="85" y="28"/>
                    </a:lnTo>
                    <a:lnTo>
                      <a:pt x="92" y="29"/>
                    </a:lnTo>
                    <a:lnTo>
                      <a:pt x="97" y="30"/>
                    </a:lnTo>
                    <a:lnTo>
                      <a:pt x="104" y="31"/>
                    </a:lnTo>
                    <a:lnTo>
                      <a:pt x="110" y="34"/>
                    </a:lnTo>
                    <a:lnTo>
                      <a:pt x="114" y="34"/>
                    </a:lnTo>
                    <a:lnTo>
                      <a:pt x="121" y="34"/>
                    </a:lnTo>
                    <a:lnTo>
                      <a:pt x="125" y="35"/>
                    </a:lnTo>
                    <a:lnTo>
                      <a:pt x="129" y="36"/>
                    </a:lnTo>
                    <a:lnTo>
                      <a:pt x="133" y="36"/>
                    </a:lnTo>
                    <a:lnTo>
                      <a:pt x="137" y="37"/>
                    </a:lnTo>
                    <a:lnTo>
                      <a:pt x="141" y="39"/>
                    </a:lnTo>
                    <a:lnTo>
                      <a:pt x="145" y="40"/>
                    </a:lnTo>
                    <a:lnTo>
                      <a:pt x="148" y="40"/>
                    </a:lnTo>
                    <a:lnTo>
                      <a:pt x="150" y="40"/>
                    </a:lnTo>
                    <a:lnTo>
                      <a:pt x="152" y="40"/>
                    </a:lnTo>
                    <a:lnTo>
                      <a:pt x="152" y="41"/>
                    </a:lnTo>
                    <a:lnTo>
                      <a:pt x="154" y="41"/>
                    </a:lnTo>
                    <a:lnTo>
                      <a:pt x="155" y="41"/>
                    </a:lnTo>
                    <a:lnTo>
                      <a:pt x="155" y="39"/>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7" name="Freeform 289"/>
              <p:cNvSpPr>
                <a:spLocks/>
              </p:cNvSpPr>
              <p:nvPr/>
            </p:nvSpPr>
            <p:spPr bwMode="auto">
              <a:xfrm>
                <a:off x="4893" y="3206"/>
                <a:ext cx="88" cy="14"/>
              </a:xfrm>
              <a:custGeom>
                <a:avLst/>
                <a:gdLst>
                  <a:gd name="T0" fmla="*/ 87 w 88"/>
                  <a:gd name="T1" fmla="*/ 12 h 14"/>
                  <a:gd name="T2" fmla="*/ 87 w 88"/>
                  <a:gd name="T3" fmla="*/ 11 h 14"/>
                  <a:gd name="T4" fmla="*/ 84 w 88"/>
                  <a:gd name="T5" fmla="*/ 11 h 14"/>
                  <a:gd name="T6" fmla="*/ 82 w 88"/>
                  <a:gd name="T7" fmla="*/ 11 h 14"/>
                  <a:gd name="T8" fmla="*/ 76 w 88"/>
                  <a:gd name="T9" fmla="*/ 10 h 14"/>
                  <a:gd name="T10" fmla="*/ 71 w 88"/>
                  <a:gd name="T11" fmla="*/ 9 h 14"/>
                  <a:gd name="T12" fmla="*/ 66 w 88"/>
                  <a:gd name="T13" fmla="*/ 8 h 14"/>
                  <a:gd name="T14" fmla="*/ 59 w 88"/>
                  <a:gd name="T15" fmla="*/ 7 h 14"/>
                  <a:gd name="T16" fmla="*/ 53 w 88"/>
                  <a:gd name="T17" fmla="*/ 6 h 14"/>
                  <a:gd name="T18" fmla="*/ 45 w 88"/>
                  <a:gd name="T19" fmla="*/ 4 h 14"/>
                  <a:gd name="T20" fmla="*/ 38 w 88"/>
                  <a:gd name="T21" fmla="*/ 3 h 14"/>
                  <a:gd name="T22" fmla="*/ 30 w 88"/>
                  <a:gd name="T23" fmla="*/ 3 h 14"/>
                  <a:gd name="T24" fmla="*/ 24 w 88"/>
                  <a:gd name="T25" fmla="*/ 2 h 14"/>
                  <a:gd name="T26" fmla="*/ 17 w 88"/>
                  <a:gd name="T27" fmla="*/ 1 h 14"/>
                  <a:gd name="T28" fmla="*/ 11 w 88"/>
                  <a:gd name="T29" fmla="*/ 1 h 14"/>
                  <a:gd name="T30" fmla="*/ 5 w 88"/>
                  <a:gd name="T31" fmla="*/ 0 h 14"/>
                  <a:gd name="T32" fmla="*/ 0 w 88"/>
                  <a:gd name="T33" fmla="*/ 0 h 14"/>
                  <a:gd name="T34" fmla="*/ 0 w 88"/>
                  <a:gd name="T35" fmla="*/ 2 h 14"/>
                  <a:gd name="T36" fmla="*/ 5 w 88"/>
                  <a:gd name="T37" fmla="*/ 2 h 14"/>
                  <a:gd name="T38" fmla="*/ 11 w 88"/>
                  <a:gd name="T39" fmla="*/ 2 h 14"/>
                  <a:gd name="T40" fmla="*/ 17 w 88"/>
                  <a:gd name="T41" fmla="*/ 3 h 14"/>
                  <a:gd name="T42" fmla="*/ 22 w 88"/>
                  <a:gd name="T43" fmla="*/ 3 h 14"/>
                  <a:gd name="T44" fmla="*/ 30 w 88"/>
                  <a:gd name="T45" fmla="*/ 4 h 14"/>
                  <a:gd name="T46" fmla="*/ 37 w 88"/>
                  <a:gd name="T47" fmla="*/ 4 h 14"/>
                  <a:gd name="T48" fmla="*/ 45 w 88"/>
                  <a:gd name="T49" fmla="*/ 6 h 14"/>
                  <a:gd name="T50" fmla="*/ 51 w 88"/>
                  <a:gd name="T51" fmla="*/ 8 h 14"/>
                  <a:gd name="T52" fmla="*/ 59 w 88"/>
                  <a:gd name="T53" fmla="*/ 8 h 14"/>
                  <a:gd name="T54" fmla="*/ 66 w 88"/>
                  <a:gd name="T55" fmla="*/ 10 h 14"/>
                  <a:gd name="T56" fmla="*/ 70 w 88"/>
                  <a:gd name="T57" fmla="*/ 11 h 14"/>
                  <a:gd name="T58" fmla="*/ 75 w 88"/>
                  <a:gd name="T59" fmla="*/ 11 h 14"/>
                  <a:gd name="T60" fmla="*/ 80 w 88"/>
                  <a:gd name="T61" fmla="*/ 12 h 14"/>
                  <a:gd name="T62" fmla="*/ 83 w 88"/>
                  <a:gd name="T63" fmla="*/ 13 h 14"/>
                  <a:gd name="T64" fmla="*/ 86 w 88"/>
                  <a:gd name="T65" fmla="*/ 13 h 14"/>
                  <a:gd name="T66" fmla="*/ 87 w 88"/>
                  <a:gd name="T67" fmla="*/ 13 h 14"/>
                  <a:gd name="T68" fmla="*/ 87 w 88"/>
                  <a:gd name="T6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4">
                    <a:moveTo>
                      <a:pt x="87" y="12"/>
                    </a:moveTo>
                    <a:lnTo>
                      <a:pt x="87" y="11"/>
                    </a:lnTo>
                    <a:lnTo>
                      <a:pt x="84" y="11"/>
                    </a:lnTo>
                    <a:lnTo>
                      <a:pt x="82" y="11"/>
                    </a:lnTo>
                    <a:lnTo>
                      <a:pt x="76" y="10"/>
                    </a:lnTo>
                    <a:lnTo>
                      <a:pt x="71" y="9"/>
                    </a:lnTo>
                    <a:lnTo>
                      <a:pt x="66" y="8"/>
                    </a:lnTo>
                    <a:lnTo>
                      <a:pt x="59" y="7"/>
                    </a:lnTo>
                    <a:lnTo>
                      <a:pt x="53" y="6"/>
                    </a:lnTo>
                    <a:lnTo>
                      <a:pt x="45" y="4"/>
                    </a:lnTo>
                    <a:lnTo>
                      <a:pt x="38" y="3"/>
                    </a:lnTo>
                    <a:lnTo>
                      <a:pt x="30" y="3"/>
                    </a:lnTo>
                    <a:lnTo>
                      <a:pt x="24" y="2"/>
                    </a:lnTo>
                    <a:lnTo>
                      <a:pt x="17" y="1"/>
                    </a:lnTo>
                    <a:lnTo>
                      <a:pt x="11" y="1"/>
                    </a:lnTo>
                    <a:lnTo>
                      <a:pt x="5" y="0"/>
                    </a:lnTo>
                    <a:lnTo>
                      <a:pt x="0" y="0"/>
                    </a:lnTo>
                    <a:lnTo>
                      <a:pt x="0" y="2"/>
                    </a:lnTo>
                    <a:lnTo>
                      <a:pt x="5" y="2"/>
                    </a:lnTo>
                    <a:lnTo>
                      <a:pt x="11" y="2"/>
                    </a:lnTo>
                    <a:lnTo>
                      <a:pt x="17" y="3"/>
                    </a:lnTo>
                    <a:lnTo>
                      <a:pt x="22" y="3"/>
                    </a:lnTo>
                    <a:lnTo>
                      <a:pt x="30" y="4"/>
                    </a:lnTo>
                    <a:lnTo>
                      <a:pt x="37" y="4"/>
                    </a:lnTo>
                    <a:lnTo>
                      <a:pt x="45" y="6"/>
                    </a:lnTo>
                    <a:lnTo>
                      <a:pt x="51" y="8"/>
                    </a:lnTo>
                    <a:lnTo>
                      <a:pt x="59" y="8"/>
                    </a:lnTo>
                    <a:lnTo>
                      <a:pt x="66" y="10"/>
                    </a:lnTo>
                    <a:lnTo>
                      <a:pt x="70" y="11"/>
                    </a:lnTo>
                    <a:lnTo>
                      <a:pt x="75" y="11"/>
                    </a:lnTo>
                    <a:lnTo>
                      <a:pt x="80" y="12"/>
                    </a:lnTo>
                    <a:lnTo>
                      <a:pt x="83" y="13"/>
                    </a:lnTo>
                    <a:lnTo>
                      <a:pt x="86" y="13"/>
                    </a:lnTo>
                    <a:lnTo>
                      <a:pt x="87" y="13"/>
                    </a:lnTo>
                    <a:lnTo>
                      <a:pt x="87" y="12"/>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8" name="Freeform 290"/>
              <p:cNvSpPr>
                <a:spLocks/>
              </p:cNvSpPr>
              <p:nvPr/>
            </p:nvSpPr>
            <p:spPr bwMode="auto">
              <a:xfrm>
                <a:off x="4989" y="3191"/>
                <a:ext cx="388" cy="52"/>
              </a:xfrm>
              <a:custGeom>
                <a:avLst/>
                <a:gdLst>
                  <a:gd name="T0" fmla="*/ 384 w 388"/>
                  <a:gd name="T1" fmla="*/ 0 h 52"/>
                  <a:gd name="T2" fmla="*/ 381 w 388"/>
                  <a:gd name="T3" fmla="*/ 2 h 52"/>
                  <a:gd name="T4" fmla="*/ 376 w 388"/>
                  <a:gd name="T5" fmla="*/ 5 h 52"/>
                  <a:gd name="T6" fmla="*/ 367 w 388"/>
                  <a:gd name="T7" fmla="*/ 9 h 52"/>
                  <a:gd name="T8" fmla="*/ 354 w 388"/>
                  <a:gd name="T9" fmla="*/ 15 h 52"/>
                  <a:gd name="T10" fmla="*/ 342 w 388"/>
                  <a:gd name="T11" fmla="*/ 21 h 52"/>
                  <a:gd name="T12" fmla="*/ 322 w 388"/>
                  <a:gd name="T13" fmla="*/ 26 h 52"/>
                  <a:gd name="T14" fmla="*/ 302 w 388"/>
                  <a:gd name="T15" fmla="*/ 34 h 52"/>
                  <a:gd name="T16" fmla="*/ 278 w 388"/>
                  <a:gd name="T17" fmla="*/ 39 h 52"/>
                  <a:gd name="T18" fmla="*/ 251 w 388"/>
                  <a:gd name="T19" fmla="*/ 44 h 52"/>
                  <a:gd name="T20" fmla="*/ 221 w 388"/>
                  <a:gd name="T21" fmla="*/ 46 h 52"/>
                  <a:gd name="T22" fmla="*/ 189 w 388"/>
                  <a:gd name="T23" fmla="*/ 47 h 52"/>
                  <a:gd name="T24" fmla="*/ 152 w 388"/>
                  <a:gd name="T25" fmla="*/ 49 h 52"/>
                  <a:gd name="T26" fmla="*/ 112 w 388"/>
                  <a:gd name="T27" fmla="*/ 46 h 52"/>
                  <a:gd name="T28" fmla="*/ 69 w 388"/>
                  <a:gd name="T29" fmla="*/ 42 h 52"/>
                  <a:gd name="T30" fmla="*/ 24 w 388"/>
                  <a:gd name="T31" fmla="*/ 34 h 52"/>
                  <a:gd name="T32" fmla="*/ 0 w 388"/>
                  <a:gd name="T33" fmla="*/ 31 h 52"/>
                  <a:gd name="T34" fmla="*/ 47 w 388"/>
                  <a:gd name="T35" fmla="*/ 40 h 52"/>
                  <a:gd name="T36" fmla="*/ 91 w 388"/>
                  <a:gd name="T37" fmla="*/ 46 h 52"/>
                  <a:gd name="T38" fmla="*/ 133 w 388"/>
                  <a:gd name="T39" fmla="*/ 50 h 52"/>
                  <a:gd name="T40" fmla="*/ 170 w 388"/>
                  <a:gd name="T41" fmla="*/ 51 h 52"/>
                  <a:gd name="T42" fmla="*/ 206 w 388"/>
                  <a:gd name="T43" fmla="*/ 50 h 52"/>
                  <a:gd name="T44" fmla="*/ 237 w 388"/>
                  <a:gd name="T45" fmla="*/ 47 h 52"/>
                  <a:gd name="T46" fmla="*/ 265 w 388"/>
                  <a:gd name="T47" fmla="*/ 44 h 52"/>
                  <a:gd name="T48" fmla="*/ 291 w 388"/>
                  <a:gd name="T49" fmla="*/ 37 h 52"/>
                  <a:gd name="T50" fmla="*/ 313 w 388"/>
                  <a:gd name="T51" fmla="*/ 31 h 52"/>
                  <a:gd name="T52" fmla="*/ 333 w 388"/>
                  <a:gd name="T53" fmla="*/ 26 h 52"/>
                  <a:gd name="T54" fmla="*/ 349 w 388"/>
                  <a:gd name="T55" fmla="*/ 19 h 52"/>
                  <a:gd name="T56" fmla="*/ 363 w 388"/>
                  <a:gd name="T57" fmla="*/ 14 h 52"/>
                  <a:gd name="T58" fmla="*/ 373 w 388"/>
                  <a:gd name="T59" fmla="*/ 9 h 52"/>
                  <a:gd name="T60" fmla="*/ 380 w 388"/>
                  <a:gd name="T61" fmla="*/ 5 h 52"/>
                  <a:gd name="T62" fmla="*/ 386 w 388"/>
                  <a:gd name="T63" fmla="*/ 2 h 52"/>
                  <a:gd name="T64" fmla="*/ 387 w 388"/>
                  <a:gd name="T65"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8" h="52">
                    <a:moveTo>
                      <a:pt x="384" y="0"/>
                    </a:moveTo>
                    <a:lnTo>
                      <a:pt x="384" y="0"/>
                    </a:lnTo>
                    <a:lnTo>
                      <a:pt x="383" y="1"/>
                    </a:lnTo>
                    <a:lnTo>
                      <a:pt x="381" y="2"/>
                    </a:lnTo>
                    <a:lnTo>
                      <a:pt x="378" y="2"/>
                    </a:lnTo>
                    <a:lnTo>
                      <a:pt x="376" y="5"/>
                    </a:lnTo>
                    <a:lnTo>
                      <a:pt x="371" y="7"/>
                    </a:lnTo>
                    <a:lnTo>
                      <a:pt x="367" y="9"/>
                    </a:lnTo>
                    <a:lnTo>
                      <a:pt x="361" y="11"/>
                    </a:lnTo>
                    <a:lnTo>
                      <a:pt x="354" y="15"/>
                    </a:lnTo>
                    <a:lnTo>
                      <a:pt x="349" y="17"/>
                    </a:lnTo>
                    <a:lnTo>
                      <a:pt x="342" y="21"/>
                    </a:lnTo>
                    <a:lnTo>
                      <a:pt x="332" y="24"/>
                    </a:lnTo>
                    <a:lnTo>
                      <a:pt x="322" y="26"/>
                    </a:lnTo>
                    <a:lnTo>
                      <a:pt x="312" y="30"/>
                    </a:lnTo>
                    <a:lnTo>
                      <a:pt x="302" y="34"/>
                    </a:lnTo>
                    <a:lnTo>
                      <a:pt x="289" y="36"/>
                    </a:lnTo>
                    <a:lnTo>
                      <a:pt x="278" y="39"/>
                    </a:lnTo>
                    <a:lnTo>
                      <a:pt x="265" y="40"/>
                    </a:lnTo>
                    <a:lnTo>
                      <a:pt x="251" y="44"/>
                    </a:lnTo>
                    <a:lnTo>
                      <a:pt x="237" y="45"/>
                    </a:lnTo>
                    <a:lnTo>
                      <a:pt x="221" y="46"/>
                    </a:lnTo>
                    <a:lnTo>
                      <a:pt x="206" y="47"/>
                    </a:lnTo>
                    <a:lnTo>
                      <a:pt x="189" y="47"/>
                    </a:lnTo>
                    <a:lnTo>
                      <a:pt x="170" y="50"/>
                    </a:lnTo>
                    <a:lnTo>
                      <a:pt x="152" y="49"/>
                    </a:lnTo>
                    <a:lnTo>
                      <a:pt x="133" y="47"/>
                    </a:lnTo>
                    <a:lnTo>
                      <a:pt x="112" y="46"/>
                    </a:lnTo>
                    <a:lnTo>
                      <a:pt x="92" y="45"/>
                    </a:lnTo>
                    <a:lnTo>
                      <a:pt x="69" y="42"/>
                    </a:lnTo>
                    <a:lnTo>
                      <a:pt x="47" y="39"/>
                    </a:lnTo>
                    <a:lnTo>
                      <a:pt x="24" y="34"/>
                    </a:lnTo>
                    <a:lnTo>
                      <a:pt x="0" y="30"/>
                    </a:lnTo>
                    <a:lnTo>
                      <a:pt x="0" y="31"/>
                    </a:lnTo>
                    <a:lnTo>
                      <a:pt x="23" y="37"/>
                    </a:lnTo>
                    <a:lnTo>
                      <a:pt x="47" y="40"/>
                    </a:lnTo>
                    <a:lnTo>
                      <a:pt x="69" y="44"/>
                    </a:lnTo>
                    <a:lnTo>
                      <a:pt x="91" y="46"/>
                    </a:lnTo>
                    <a:lnTo>
                      <a:pt x="112" y="49"/>
                    </a:lnTo>
                    <a:lnTo>
                      <a:pt x="133" y="50"/>
                    </a:lnTo>
                    <a:lnTo>
                      <a:pt x="152" y="51"/>
                    </a:lnTo>
                    <a:lnTo>
                      <a:pt x="170" y="51"/>
                    </a:lnTo>
                    <a:lnTo>
                      <a:pt x="189" y="51"/>
                    </a:lnTo>
                    <a:lnTo>
                      <a:pt x="206" y="50"/>
                    </a:lnTo>
                    <a:lnTo>
                      <a:pt x="221" y="49"/>
                    </a:lnTo>
                    <a:lnTo>
                      <a:pt x="237" y="47"/>
                    </a:lnTo>
                    <a:lnTo>
                      <a:pt x="252" y="45"/>
                    </a:lnTo>
                    <a:lnTo>
                      <a:pt x="265" y="44"/>
                    </a:lnTo>
                    <a:lnTo>
                      <a:pt x="279" y="40"/>
                    </a:lnTo>
                    <a:lnTo>
                      <a:pt x="291" y="37"/>
                    </a:lnTo>
                    <a:lnTo>
                      <a:pt x="303" y="36"/>
                    </a:lnTo>
                    <a:lnTo>
                      <a:pt x="313" y="31"/>
                    </a:lnTo>
                    <a:lnTo>
                      <a:pt x="325" y="29"/>
                    </a:lnTo>
                    <a:lnTo>
                      <a:pt x="333" y="26"/>
                    </a:lnTo>
                    <a:lnTo>
                      <a:pt x="342" y="22"/>
                    </a:lnTo>
                    <a:lnTo>
                      <a:pt x="349" y="19"/>
                    </a:lnTo>
                    <a:lnTo>
                      <a:pt x="357" y="16"/>
                    </a:lnTo>
                    <a:lnTo>
                      <a:pt x="363" y="14"/>
                    </a:lnTo>
                    <a:lnTo>
                      <a:pt x="367" y="11"/>
                    </a:lnTo>
                    <a:lnTo>
                      <a:pt x="373" y="9"/>
                    </a:lnTo>
                    <a:lnTo>
                      <a:pt x="377" y="7"/>
                    </a:lnTo>
                    <a:lnTo>
                      <a:pt x="380" y="5"/>
                    </a:lnTo>
                    <a:lnTo>
                      <a:pt x="383" y="2"/>
                    </a:lnTo>
                    <a:lnTo>
                      <a:pt x="386" y="2"/>
                    </a:lnTo>
                    <a:lnTo>
                      <a:pt x="386" y="1"/>
                    </a:lnTo>
                    <a:lnTo>
                      <a:pt x="387" y="1"/>
                    </a:lnTo>
                    <a:lnTo>
                      <a:pt x="384"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79" name="Freeform 291"/>
              <p:cNvSpPr>
                <a:spLocks/>
              </p:cNvSpPr>
              <p:nvPr/>
            </p:nvSpPr>
            <p:spPr bwMode="auto">
              <a:xfrm>
                <a:off x="5306" y="3126"/>
                <a:ext cx="72" cy="59"/>
              </a:xfrm>
              <a:custGeom>
                <a:avLst/>
                <a:gdLst>
                  <a:gd name="T0" fmla="*/ 0 w 72"/>
                  <a:gd name="T1" fmla="*/ 1 h 59"/>
                  <a:gd name="T2" fmla="*/ 4 w 72"/>
                  <a:gd name="T3" fmla="*/ 5 h 59"/>
                  <a:gd name="T4" fmla="*/ 8 w 72"/>
                  <a:gd name="T5" fmla="*/ 6 h 59"/>
                  <a:gd name="T6" fmla="*/ 14 w 72"/>
                  <a:gd name="T7" fmla="*/ 10 h 59"/>
                  <a:gd name="T8" fmla="*/ 19 w 72"/>
                  <a:gd name="T9" fmla="*/ 13 h 59"/>
                  <a:gd name="T10" fmla="*/ 26 w 72"/>
                  <a:gd name="T11" fmla="*/ 16 h 59"/>
                  <a:gd name="T12" fmla="*/ 31 w 72"/>
                  <a:gd name="T13" fmla="*/ 20 h 59"/>
                  <a:gd name="T14" fmla="*/ 37 w 72"/>
                  <a:gd name="T15" fmla="*/ 23 h 59"/>
                  <a:gd name="T16" fmla="*/ 44 w 72"/>
                  <a:gd name="T17" fmla="*/ 28 h 59"/>
                  <a:gd name="T18" fmla="*/ 50 w 72"/>
                  <a:gd name="T19" fmla="*/ 30 h 59"/>
                  <a:gd name="T20" fmla="*/ 56 w 72"/>
                  <a:gd name="T21" fmla="*/ 35 h 59"/>
                  <a:gd name="T22" fmla="*/ 59 w 72"/>
                  <a:gd name="T23" fmla="*/ 39 h 59"/>
                  <a:gd name="T24" fmla="*/ 63 w 72"/>
                  <a:gd name="T25" fmla="*/ 43 h 59"/>
                  <a:gd name="T26" fmla="*/ 66 w 72"/>
                  <a:gd name="T27" fmla="*/ 47 h 59"/>
                  <a:gd name="T28" fmla="*/ 68 w 72"/>
                  <a:gd name="T29" fmla="*/ 49 h 59"/>
                  <a:gd name="T30" fmla="*/ 68 w 72"/>
                  <a:gd name="T31" fmla="*/ 53 h 59"/>
                  <a:gd name="T32" fmla="*/ 67 w 72"/>
                  <a:gd name="T33" fmla="*/ 57 h 59"/>
                  <a:gd name="T34" fmla="*/ 70 w 72"/>
                  <a:gd name="T35" fmla="*/ 58 h 59"/>
                  <a:gd name="T36" fmla="*/ 71 w 72"/>
                  <a:gd name="T37" fmla="*/ 53 h 59"/>
                  <a:gd name="T38" fmla="*/ 71 w 72"/>
                  <a:gd name="T39" fmla="*/ 49 h 59"/>
                  <a:gd name="T40" fmla="*/ 68 w 72"/>
                  <a:gd name="T41" fmla="*/ 45 h 59"/>
                  <a:gd name="T42" fmla="*/ 66 w 72"/>
                  <a:gd name="T43" fmla="*/ 42 h 59"/>
                  <a:gd name="T44" fmla="*/ 62 w 72"/>
                  <a:gd name="T45" fmla="*/ 38 h 59"/>
                  <a:gd name="T46" fmla="*/ 58 w 72"/>
                  <a:gd name="T47" fmla="*/ 33 h 59"/>
                  <a:gd name="T48" fmla="*/ 52 w 72"/>
                  <a:gd name="T49" fmla="*/ 29 h 59"/>
                  <a:gd name="T50" fmla="*/ 46 w 72"/>
                  <a:gd name="T51" fmla="*/ 26 h 59"/>
                  <a:gd name="T52" fmla="*/ 40 w 72"/>
                  <a:gd name="T53" fmla="*/ 21 h 59"/>
                  <a:gd name="T54" fmla="*/ 34 w 72"/>
                  <a:gd name="T55" fmla="*/ 18 h 59"/>
                  <a:gd name="T56" fmla="*/ 28 w 72"/>
                  <a:gd name="T57" fmla="*/ 14 h 59"/>
                  <a:gd name="T58" fmla="*/ 22 w 72"/>
                  <a:gd name="T59" fmla="*/ 11 h 59"/>
                  <a:gd name="T60" fmla="*/ 15 w 72"/>
                  <a:gd name="T61" fmla="*/ 8 h 59"/>
                  <a:gd name="T62" fmla="*/ 9 w 72"/>
                  <a:gd name="T63" fmla="*/ 5 h 59"/>
                  <a:gd name="T64" fmla="*/ 5 w 72"/>
                  <a:gd name="T65" fmla="*/ 1 h 59"/>
                  <a:gd name="T66" fmla="*/ 1 w 72"/>
                  <a:gd name="T67" fmla="*/ 0 h 59"/>
                  <a:gd name="T68" fmla="*/ 0 w 72"/>
                  <a:gd name="T69"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59">
                    <a:moveTo>
                      <a:pt x="0" y="1"/>
                    </a:moveTo>
                    <a:lnTo>
                      <a:pt x="4" y="5"/>
                    </a:lnTo>
                    <a:lnTo>
                      <a:pt x="8" y="6"/>
                    </a:lnTo>
                    <a:lnTo>
                      <a:pt x="14" y="10"/>
                    </a:lnTo>
                    <a:lnTo>
                      <a:pt x="19" y="13"/>
                    </a:lnTo>
                    <a:lnTo>
                      <a:pt x="26" y="16"/>
                    </a:lnTo>
                    <a:lnTo>
                      <a:pt x="31" y="20"/>
                    </a:lnTo>
                    <a:lnTo>
                      <a:pt x="37" y="23"/>
                    </a:lnTo>
                    <a:lnTo>
                      <a:pt x="44" y="28"/>
                    </a:lnTo>
                    <a:lnTo>
                      <a:pt x="50" y="30"/>
                    </a:lnTo>
                    <a:lnTo>
                      <a:pt x="56" y="35"/>
                    </a:lnTo>
                    <a:lnTo>
                      <a:pt x="59" y="39"/>
                    </a:lnTo>
                    <a:lnTo>
                      <a:pt x="63" y="43"/>
                    </a:lnTo>
                    <a:lnTo>
                      <a:pt x="66" y="47"/>
                    </a:lnTo>
                    <a:lnTo>
                      <a:pt x="68" y="49"/>
                    </a:lnTo>
                    <a:lnTo>
                      <a:pt x="68" y="53"/>
                    </a:lnTo>
                    <a:lnTo>
                      <a:pt x="67" y="57"/>
                    </a:lnTo>
                    <a:lnTo>
                      <a:pt x="70" y="58"/>
                    </a:lnTo>
                    <a:lnTo>
                      <a:pt x="71" y="53"/>
                    </a:lnTo>
                    <a:lnTo>
                      <a:pt x="71" y="49"/>
                    </a:lnTo>
                    <a:lnTo>
                      <a:pt x="68" y="45"/>
                    </a:lnTo>
                    <a:lnTo>
                      <a:pt x="66" y="42"/>
                    </a:lnTo>
                    <a:lnTo>
                      <a:pt x="62" y="38"/>
                    </a:lnTo>
                    <a:lnTo>
                      <a:pt x="58" y="33"/>
                    </a:lnTo>
                    <a:lnTo>
                      <a:pt x="52" y="29"/>
                    </a:lnTo>
                    <a:lnTo>
                      <a:pt x="46" y="26"/>
                    </a:lnTo>
                    <a:lnTo>
                      <a:pt x="40" y="21"/>
                    </a:lnTo>
                    <a:lnTo>
                      <a:pt x="34" y="18"/>
                    </a:lnTo>
                    <a:lnTo>
                      <a:pt x="28" y="14"/>
                    </a:lnTo>
                    <a:lnTo>
                      <a:pt x="22" y="11"/>
                    </a:lnTo>
                    <a:lnTo>
                      <a:pt x="15" y="8"/>
                    </a:lnTo>
                    <a:lnTo>
                      <a:pt x="9" y="5"/>
                    </a:lnTo>
                    <a:lnTo>
                      <a:pt x="5" y="1"/>
                    </a:lnTo>
                    <a:lnTo>
                      <a:pt x="1" y="0"/>
                    </a:lnTo>
                    <a:lnTo>
                      <a:pt x="0" y="1"/>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0" name="Freeform 292"/>
              <p:cNvSpPr>
                <a:spLocks/>
              </p:cNvSpPr>
              <p:nvPr/>
            </p:nvSpPr>
            <p:spPr bwMode="auto">
              <a:xfrm>
                <a:off x="5299" y="3110"/>
                <a:ext cx="8" cy="10"/>
              </a:xfrm>
              <a:custGeom>
                <a:avLst/>
                <a:gdLst>
                  <a:gd name="T0" fmla="*/ 7 w 8"/>
                  <a:gd name="T1" fmla="*/ 0 h 10"/>
                  <a:gd name="T2" fmla="*/ 7 w 8"/>
                  <a:gd name="T3" fmla="*/ 0 h 10"/>
                  <a:gd name="T4" fmla="*/ 6 w 8"/>
                  <a:gd name="T5" fmla="*/ 0 h 10"/>
                  <a:gd name="T6" fmla="*/ 5 w 8"/>
                  <a:gd name="T7" fmla="*/ 0 h 10"/>
                  <a:gd name="T8" fmla="*/ 4 w 8"/>
                  <a:gd name="T9" fmla="*/ 2 h 10"/>
                  <a:gd name="T10" fmla="*/ 2 w 8"/>
                  <a:gd name="T11" fmla="*/ 2 h 10"/>
                  <a:gd name="T12" fmla="*/ 0 w 8"/>
                  <a:gd name="T13" fmla="*/ 3 h 10"/>
                  <a:gd name="T14" fmla="*/ 0 w 8"/>
                  <a:gd name="T15" fmla="*/ 5 h 10"/>
                  <a:gd name="T16" fmla="*/ 1 w 8"/>
                  <a:gd name="T17" fmla="*/ 8 h 10"/>
                  <a:gd name="T18" fmla="*/ 3 w 8"/>
                  <a:gd name="T19" fmla="*/ 9 h 10"/>
                  <a:gd name="T20" fmla="*/ 4 w 8"/>
                  <a:gd name="T21" fmla="*/ 8 h 10"/>
                  <a:gd name="T22" fmla="*/ 2 w 8"/>
                  <a:gd name="T23" fmla="*/ 6 h 10"/>
                  <a:gd name="T24" fmla="*/ 1 w 8"/>
                  <a:gd name="T25" fmla="*/ 5 h 10"/>
                  <a:gd name="T26" fmla="*/ 1 w 8"/>
                  <a:gd name="T27" fmla="*/ 4 h 10"/>
                  <a:gd name="T28" fmla="*/ 3 w 8"/>
                  <a:gd name="T29" fmla="*/ 3 h 10"/>
                  <a:gd name="T30" fmla="*/ 4 w 8"/>
                  <a:gd name="T31" fmla="*/ 2 h 10"/>
                  <a:gd name="T32" fmla="*/ 6 w 8"/>
                  <a:gd name="T33" fmla="*/ 2 h 10"/>
                  <a:gd name="T34" fmla="*/ 7 w 8"/>
                  <a:gd name="T35" fmla="*/ 2 h 10"/>
                  <a:gd name="T36" fmla="*/ 7 w 8"/>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0">
                    <a:moveTo>
                      <a:pt x="7" y="0"/>
                    </a:moveTo>
                    <a:lnTo>
                      <a:pt x="7" y="0"/>
                    </a:lnTo>
                    <a:lnTo>
                      <a:pt x="6" y="0"/>
                    </a:lnTo>
                    <a:lnTo>
                      <a:pt x="5" y="0"/>
                    </a:lnTo>
                    <a:lnTo>
                      <a:pt x="4" y="2"/>
                    </a:lnTo>
                    <a:lnTo>
                      <a:pt x="2" y="2"/>
                    </a:lnTo>
                    <a:lnTo>
                      <a:pt x="0" y="3"/>
                    </a:lnTo>
                    <a:lnTo>
                      <a:pt x="0" y="5"/>
                    </a:lnTo>
                    <a:lnTo>
                      <a:pt x="1" y="8"/>
                    </a:lnTo>
                    <a:lnTo>
                      <a:pt x="3" y="9"/>
                    </a:lnTo>
                    <a:lnTo>
                      <a:pt x="4" y="8"/>
                    </a:lnTo>
                    <a:lnTo>
                      <a:pt x="2" y="6"/>
                    </a:lnTo>
                    <a:lnTo>
                      <a:pt x="1" y="5"/>
                    </a:lnTo>
                    <a:lnTo>
                      <a:pt x="1" y="4"/>
                    </a:lnTo>
                    <a:lnTo>
                      <a:pt x="3" y="3"/>
                    </a:lnTo>
                    <a:lnTo>
                      <a:pt x="4" y="2"/>
                    </a:lnTo>
                    <a:lnTo>
                      <a:pt x="6" y="2"/>
                    </a:lnTo>
                    <a:lnTo>
                      <a:pt x="7" y="2"/>
                    </a:lnTo>
                    <a:lnTo>
                      <a:pt x="7"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1" name="Freeform 293"/>
              <p:cNvSpPr>
                <a:spLocks/>
              </p:cNvSpPr>
              <p:nvPr/>
            </p:nvSpPr>
            <p:spPr bwMode="auto">
              <a:xfrm>
                <a:off x="5315" y="3082"/>
                <a:ext cx="159" cy="23"/>
              </a:xfrm>
              <a:custGeom>
                <a:avLst/>
                <a:gdLst>
                  <a:gd name="T0" fmla="*/ 158 w 159"/>
                  <a:gd name="T1" fmla="*/ 1 h 23"/>
                  <a:gd name="T2" fmla="*/ 158 w 159"/>
                  <a:gd name="T3" fmla="*/ 1 h 23"/>
                  <a:gd name="T4" fmla="*/ 157 w 159"/>
                  <a:gd name="T5" fmla="*/ 1 h 23"/>
                  <a:gd name="T6" fmla="*/ 155 w 159"/>
                  <a:gd name="T7" fmla="*/ 0 h 23"/>
                  <a:gd name="T8" fmla="*/ 154 w 159"/>
                  <a:gd name="T9" fmla="*/ 0 h 23"/>
                  <a:gd name="T10" fmla="*/ 153 w 159"/>
                  <a:gd name="T11" fmla="*/ 0 h 23"/>
                  <a:gd name="T12" fmla="*/ 151 w 159"/>
                  <a:gd name="T13" fmla="*/ 0 h 23"/>
                  <a:gd name="T14" fmla="*/ 150 w 159"/>
                  <a:gd name="T15" fmla="*/ 0 h 23"/>
                  <a:gd name="T16" fmla="*/ 147 w 159"/>
                  <a:gd name="T17" fmla="*/ 0 h 23"/>
                  <a:gd name="T18" fmla="*/ 144 w 159"/>
                  <a:gd name="T19" fmla="*/ 0 h 23"/>
                  <a:gd name="T20" fmla="*/ 143 w 159"/>
                  <a:gd name="T21" fmla="*/ 1 h 23"/>
                  <a:gd name="T22" fmla="*/ 139 w 159"/>
                  <a:gd name="T23" fmla="*/ 1 h 23"/>
                  <a:gd name="T24" fmla="*/ 136 w 159"/>
                  <a:gd name="T25" fmla="*/ 1 h 23"/>
                  <a:gd name="T26" fmla="*/ 132 w 159"/>
                  <a:gd name="T27" fmla="*/ 1 h 23"/>
                  <a:gd name="T28" fmla="*/ 128 w 159"/>
                  <a:gd name="T29" fmla="*/ 1 h 23"/>
                  <a:gd name="T30" fmla="*/ 124 w 159"/>
                  <a:gd name="T31" fmla="*/ 1 h 23"/>
                  <a:gd name="T32" fmla="*/ 120 w 159"/>
                  <a:gd name="T33" fmla="*/ 3 h 23"/>
                  <a:gd name="T34" fmla="*/ 113 w 159"/>
                  <a:gd name="T35" fmla="*/ 3 h 23"/>
                  <a:gd name="T36" fmla="*/ 109 w 159"/>
                  <a:gd name="T37" fmla="*/ 4 h 23"/>
                  <a:gd name="T38" fmla="*/ 102 w 159"/>
                  <a:gd name="T39" fmla="*/ 4 h 23"/>
                  <a:gd name="T40" fmla="*/ 96 w 159"/>
                  <a:gd name="T41" fmla="*/ 4 h 23"/>
                  <a:gd name="T42" fmla="*/ 88 w 159"/>
                  <a:gd name="T43" fmla="*/ 6 h 23"/>
                  <a:gd name="T44" fmla="*/ 80 w 159"/>
                  <a:gd name="T45" fmla="*/ 6 h 23"/>
                  <a:gd name="T46" fmla="*/ 71 w 159"/>
                  <a:gd name="T47" fmla="*/ 7 h 23"/>
                  <a:gd name="T48" fmla="*/ 63 w 159"/>
                  <a:gd name="T49" fmla="*/ 9 h 23"/>
                  <a:gd name="T50" fmla="*/ 54 w 159"/>
                  <a:gd name="T51" fmla="*/ 12 h 23"/>
                  <a:gd name="T52" fmla="*/ 45 w 159"/>
                  <a:gd name="T53" fmla="*/ 13 h 23"/>
                  <a:gd name="T54" fmla="*/ 34 w 159"/>
                  <a:gd name="T55" fmla="*/ 15 h 23"/>
                  <a:gd name="T56" fmla="*/ 23 w 159"/>
                  <a:gd name="T57" fmla="*/ 16 h 23"/>
                  <a:gd name="T58" fmla="*/ 12 w 159"/>
                  <a:gd name="T59" fmla="*/ 18 h 23"/>
                  <a:gd name="T60" fmla="*/ 0 w 159"/>
                  <a:gd name="T61" fmla="*/ 20 h 23"/>
                  <a:gd name="T62" fmla="*/ 0 w 159"/>
                  <a:gd name="T63" fmla="*/ 22 h 23"/>
                  <a:gd name="T64" fmla="*/ 12 w 159"/>
                  <a:gd name="T65" fmla="*/ 20 h 23"/>
                  <a:gd name="T66" fmla="*/ 23 w 159"/>
                  <a:gd name="T67" fmla="*/ 18 h 23"/>
                  <a:gd name="T68" fmla="*/ 34 w 159"/>
                  <a:gd name="T69" fmla="*/ 16 h 23"/>
                  <a:gd name="T70" fmla="*/ 47 w 159"/>
                  <a:gd name="T71" fmla="*/ 15 h 23"/>
                  <a:gd name="T72" fmla="*/ 55 w 159"/>
                  <a:gd name="T73" fmla="*/ 13 h 23"/>
                  <a:gd name="T74" fmla="*/ 65 w 159"/>
                  <a:gd name="T75" fmla="*/ 12 h 23"/>
                  <a:gd name="T76" fmla="*/ 71 w 159"/>
                  <a:gd name="T77" fmla="*/ 9 h 23"/>
                  <a:gd name="T78" fmla="*/ 80 w 159"/>
                  <a:gd name="T79" fmla="*/ 8 h 23"/>
                  <a:gd name="T80" fmla="*/ 88 w 159"/>
                  <a:gd name="T81" fmla="*/ 7 h 23"/>
                  <a:gd name="T82" fmla="*/ 96 w 159"/>
                  <a:gd name="T83" fmla="*/ 6 h 23"/>
                  <a:gd name="T84" fmla="*/ 102 w 159"/>
                  <a:gd name="T85" fmla="*/ 5 h 23"/>
                  <a:gd name="T86" fmla="*/ 109 w 159"/>
                  <a:gd name="T87" fmla="*/ 4 h 23"/>
                  <a:gd name="T88" fmla="*/ 114 w 159"/>
                  <a:gd name="T89" fmla="*/ 4 h 23"/>
                  <a:gd name="T90" fmla="*/ 120 w 159"/>
                  <a:gd name="T91" fmla="*/ 4 h 23"/>
                  <a:gd name="T92" fmla="*/ 124 w 159"/>
                  <a:gd name="T93" fmla="*/ 4 h 23"/>
                  <a:gd name="T94" fmla="*/ 128 w 159"/>
                  <a:gd name="T95" fmla="*/ 3 h 23"/>
                  <a:gd name="T96" fmla="*/ 132 w 159"/>
                  <a:gd name="T97" fmla="*/ 3 h 23"/>
                  <a:gd name="T98" fmla="*/ 136 w 159"/>
                  <a:gd name="T99" fmla="*/ 3 h 23"/>
                  <a:gd name="T100" fmla="*/ 139 w 159"/>
                  <a:gd name="T101" fmla="*/ 3 h 23"/>
                  <a:gd name="T102" fmla="*/ 143 w 159"/>
                  <a:gd name="T103" fmla="*/ 3 h 23"/>
                  <a:gd name="T104" fmla="*/ 144 w 159"/>
                  <a:gd name="T105" fmla="*/ 3 h 23"/>
                  <a:gd name="T106" fmla="*/ 147 w 159"/>
                  <a:gd name="T107" fmla="*/ 3 h 23"/>
                  <a:gd name="T108" fmla="*/ 150 w 159"/>
                  <a:gd name="T109" fmla="*/ 3 h 23"/>
                  <a:gd name="T110" fmla="*/ 151 w 159"/>
                  <a:gd name="T111" fmla="*/ 3 h 23"/>
                  <a:gd name="T112" fmla="*/ 153 w 159"/>
                  <a:gd name="T113" fmla="*/ 2 h 23"/>
                  <a:gd name="T114" fmla="*/ 154 w 159"/>
                  <a:gd name="T115" fmla="*/ 3 h 23"/>
                  <a:gd name="T116" fmla="*/ 155 w 159"/>
                  <a:gd name="T117" fmla="*/ 3 h 23"/>
                  <a:gd name="T118" fmla="*/ 157 w 159"/>
                  <a:gd name="T119" fmla="*/ 3 h 23"/>
                  <a:gd name="T120" fmla="*/ 158 w 159"/>
                  <a:gd name="T121" fmla="*/ 3 h 23"/>
                  <a:gd name="T122" fmla="*/ 157 w 159"/>
                  <a:gd name="T123" fmla="*/ 3 h 23"/>
                  <a:gd name="T124" fmla="*/ 158 w 159"/>
                  <a:gd name="T125"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 h="23">
                    <a:moveTo>
                      <a:pt x="158" y="1"/>
                    </a:moveTo>
                    <a:lnTo>
                      <a:pt x="158" y="1"/>
                    </a:lnTo>
                    <a:lnTo>
                      <a:pt x="157" y="1"/>
                    </a:lnTo>
                    <a:lnTo>
                      <a:pt x="155" y="0"/>
                    </a:lnTo>
                    <a:lnTo>
                      <a:pt x="154" y="0"/>
                    </a:lnTo>
                    <a:lnTo>
                      <a:pt x="153" y="0"/>
                    </a:lnTo>
                    <a:lnTo>
                      <a:pt x="151" y="0"/>
                    </a:lnTo>
                    <a:lnTo>
                      <a:pt x="150" y="0"/>
                    </a:lnTo>
                    <a:lnTo>
                      <a:pt x="147" y="0"/>
                    </a:lnTo>
                    <a:lnTo>
                      <a:pt x="144" y="0"/>
                    </a:lnTo>
                    <a:lnTo>
                      <a:pt x="143" y="1"/>
                    </a:lnTo>
                    <a:lnTo>
                      <a:pt x="139" y="1"/>
                    </a:lnTo>
                    <a:lnTo>
                      <a:pt x="136" y="1"/>
                    </a:lnTo>
                    <a:lnTo>
                      <a:pt x="132" y="1"/>
                    </a:lnTo>
                    <a:lnTo>
                      <a:pt x="128" y="1"/>
                    </a:lnTo>
                    <a:lnTo>
                      <a:pt x="124" y="1"/>
                    </a:lnTo>
                    <a:lnTo>
                      <a:pt x="120" y="3"/>
                    </a:lnTo>
                    <a:lnTo>
                      <a:pt x="113" y="3"/>
                    </a:lnTo>
                    <a:lnTo>
                      <a:pt x="109" y="4"/>
                    </a:lnTo>
                    <a:lnTo>
                      <a:pt x="102" y="4"/>
                    </a:lnTo>
                    <a:lnTo>
                      <a:pt x="96" y="4"/>
                    </a:lnTo>
                    <a:lnTo>
                      <a:pt x="88" y="6"/>
                    </a:lnTo>
                    <a:lnTo>
                      <a:pt x="80" y="6"/>
                    </a:lnTo>
                    <a:lnTo>
                      <a:pt x="71" y="7"/>
                    </a:lnTo>
                    <a:lnTo>
                      <a:pt x="63" y="9"/>
                    </a:lnTo>
                    <a:lnTo>
                      <a:pt x="54" y="12"/>
                    </a:lnTo>
                    <a:lnTo>
                      <a:pt x="45" y="13"/>
                    </a:lnTo>
                    <a:lnTo>
                      <a:pt x="34" y="15"/>
                    </a:lnTo>
                    <a:lnTo>
                      <a:pt x="23" y="16"/>
                    </a:lnTo>
                    <a:lnTo>
                      <a:pt x="12" y="18"/>
                    </a:lnTo>
                    <a:lnTo>
                      <a:pt x="0" y="20"/>
                    </a:lnTo>
                    <a:lnTo>
                      <a:pt x="0" y="22"/>
                    </a:lnTo>
                    <a:lnTo>
                      <a:pt x="12" y="20"/>
                    </a:lnTo>
                    <a:lnTo>
                      <a:pt x="23" y="18"/>
                    </a:lnTo>
                    <a:lnTo>
                      <a:pt x="34" y="16"/>
                    </a:lnTo>
                    <a:lnTo>
                      <a:pt x="47" y="15"/>
                    </a:lnTo>
                    <a:lnTo>
                      <a:pt x="55" y="13"/>
                    </a:lnTo>
                    <a:lnTo>
                      <a:pt x="65" y="12"/>
                    </a:lnTo>
                    <a:lnTo>
                      <a:pt x="71" y="9"/>
                    </a:lnTo>
                    <a:lnTo>
                      <a:pt x="80" y="8"/>
                    </a:lnTo>
                    <a:lnTo>
                      <a:pt x="88" y="7"/>
                    </a:lnTo>
                    <a:lnTo>
                      <a:pt x="96" y="6"/>
                    </a:lnTo>
                    <a:lnTo>
                      <a:pt x="102" y="5"/>
                    </a:lnTo>
                    <a:lnTo>
                      <a:pt x="109" y="4"/>
                    </a:lnTo>
                    <a:lnTo>
                      <a:pt x="114" y="4"/>
                    </a:lnTo>
                    <a:lnTo>
                      <a:pt x="120" y="4"/>
                    </a:lnTo>
                    <a:lnTo>
                      <a:pt x="124" y="4"/>
                    </a:lnTo>
                    <a:lnTo>
                      <a:pt x="128" y="3"/>
                    </a:lnTo>
                    <a:lnTo>
                      <a:pt x="132" y="3"/>
                    </a:lnTo>
                    <a:lnTo>
                      <a:pt x="136" y="3"/>
                    </a:lnTo>
                    <a:lnTo>
                      <a:pt x="139" y="3"/>
                    </a:lnTo>
                    <a:lnTo>
                      <a:pt x="143" y="3"/>
                    </a:lnTo>
                    <a:lnTo>
                      <a:pt x="144" y="3"/>
                    </a:lnTo>
                    <a:lnTo>
                      <a:pt x="147" y="3"/>
                    </a:lnTo>
                    <a:lnTo>
                      <a:pt x="150" y="3"/>
                    </a:lnTo>
                    <a:lnTo>
                      <a:pt x="151" y="3"/>
                    </a:lnTo>
                    <a:lnTo>
                      <a:pt x="153" y="2"/>
                    </a:lnTo>
                    <a:lnTo>
                      <a:pt x="154" y="3"/>
                    </a:lnTo>
                    <a:lnTo>
                      <a:pt x="155" y="3"/>
                    </a:lnTo>
                    <a:lnTo>
                      <a:pt x="157" y="3"/>
                    </a:lnTo>
                    <a:lnTo>
                      <a:pt x="158" y="3"/>
                    </a:lnTo>
                    <a:lnTo>
                      <a:pt x="157" y="3"/>
                    </a:lnTo>
                    <a:lnTo>
                      <a:pt x="158" y="1"/>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2" name="Freeform 294"/>
              <p:cNvSpPr>
                <a:spLocks/>
              </p:cNvSpPr>
              <p:nvPr/>
            </p:nvSpPr>
            <p:spPr bwMode="auto">
              <a:xfrm>
                <a:off x="5480" y="3071"/>
                <a:ext cx="95" cy="23"/>
              </a:xfrm>
              <a:custGeom>
                <a:avLst/>
                <a:gdLst>
                  <a:gd name="T0" fmla="*/ 93 w 95"/>
                  <a:gd name="T1" fmla="*/ 0 h 23"/>
                  <a:gd name="T2" fmla="*/ 91 w 95"/>
                  <a:gd name="T3" fmla="*/ 0 h 23"/>
                  <a:gd name="T4" fmla="*/ 90 w 95"/>
                  <a:gd name="T5" fmla="*/ 2 h 23"/>
                  <a:gd name="T6" fmla="*/ 87 w 95"/>
                  <a:gd name="T7" fmla="*/ 3 h 23"/>
                  <a:gd name="T8" fmla="*/ 83 w 95"/>
                  <a:gd name="T9" fmla="*/ 6 h 23"/>
                  <a:gd name="T10" fmla="*/ 79 w 95"/>
                  <a:gd name="T11" fmla="*/ 9 h 23"/>
                  <a:gd name="T12" fmla="*/ 74 w 95"/>
                  <a:gd name="T13" fmla="*/ 12 h 23"/>
                  <a:gd name="T14" fmla="*/ 69 w 95"/>
                  <a:gd name="T15" fmla="*/ 14 h 23"/>
                  <a:gd name="T16" fmla="*/ 64 w 95"/>
                  <a:gd name="T17" fmla="*/ 16 h 23"/>
                  <a:gd name="T18" fmla="*/ 57 w 95"/>
                  <a:gd name="T19" fmla="*/ 18 h 23"/>
                  <a:gd name="T20" fmla="*/ 49 w 95"/>
                  <a:gd name="T21" fmla="*/ 20 h 23"/>
                  <a:gd name="T22" fmla="*/ 42 w 95"/>
                  <a:gd name="T23" fmla="*/ 20 h 23"/>
                  <a:gd name="T24" fmla="*/ 36 w 95"/>
                  <a:gd name="T25" fmla="*/ 20 h 23"/>
                  <a:gd name="T26" fmla="*/ 26 w 95"/>
                  <a:gd name="T27" fmla="*/ 20 h 23"/>
                  <a:gd name="T28" fmla="*/ 17 w 95"/>
                  <a:gd name="T29" fmla="*/ 18 h 23"/>
                  <a:gd name="T30" fmla="*/ 11 w 95"/>
                  <a:gd name="T31" fmla="*/ 14 h 23"/>
                  <a:gd name="T32" fmla="*/ 1 w 95"/>
                  <a:gd name="T33" fmla="*/ 9 h 23"/>
                  <a:gd name="T34" fmla="*/ 0 w 95"/>
                  <a:gd name="T35" fmla="*/ 12 h 23"/>
                  <a:gd name="T36" fmla="*/ 8 w 95"/>
                  <a:gd name="T37" fmla="*/ 15 h 23"/>
                  <a:gd name="T38" fmla="*/ 17 w 95"/>
                  <a:gd name="T39" fmla="*/ 19 h 23"/>
                  <a:gd name="T40" fmla="*/ 26 w 95"/>
                  <a:gd name="T41" fmla="*/ 21 h 23"/>
                  <a:gd name="T42" fmla="*/ 36 w 95"/>
                  <a:gd name="T43" fmla="*/ 22 h 23"/>
                  <a:gd name="T44" fmla="*/ 42 w 95"/>
                  <a:gd name="T45" fmla="*/ 22 h 23"/>
                  <a:gd name="T46" fmla="*/ 50 w 95"/>
                  <a:gd name="T47" fmla="*/ 21 h 23"/>
                  <a:gd name="T48" fmla="*/ 58 w 95"/>
                  <a:gd name="T49" fmla="*/ 20 h 23"/>
                  <a:gd name="T50" fmla="*/ 65 w 95"/>
                  <a:gd name="T51" fmla="*/ 18 h 23"/>
                  <a:gd name="T52" fmla="*/ 70 w 95"/>
                  <a:gd name="T53" fmla="*/ 15 h 23"/>
                  <a:gd name="T54" fmla="*/ 75 w 95"/>
                  <a:gd name="T55" fmla="*/ 13 h 23"/>
                  <a:gd name="T56" fmla="*/ 82 w 95"/>
                  <a:gd name="T57" fmla="*/ 9 h 23"/>
                  <a:gd name="T58" fmla="*/ 86 w 95"/>
                  <a:gd name="T59" fmla="*/ 7 h 23"/>
                  <a:gd name="T60" fmla="*/ 90 w 95"/>
                  <a:gd name="T61" fmla="*/ 5 h 23"/>
                  <a:gd name="T62" fmla="*/ 93 w 95"/>
                  <a:gd name="T63" fmla="*/ 3 h 23"/>
                  <a:gd name="T64" fmla="*/ 94 w 95"/>
                  <a:gd name="T65" fmla="*/ 2 h 23"/>
                  <a:gd name="T66" fmla="*/ 94 w 95"/>
                  <a:gd name="T67" fmla="*/ 0 h 23"/>
                  <a:gd name="T68" fmla="*/ 93 w 95"/>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23">
                    <a:moveTo>
                      <a:pt x="93" y="0"/>
                    </a:moveTo>
                    <a:lnTo>
                      <a:pt x="91" y="0"/>
                    </a:lnTo>
                    <a:lnTo>
                      <a:pt x="90" y="2"/>
                    </a:lnTo>
                    <a:lnTo>
                      <a:pt x="87" y="3"/>
                    </a:lnTo>
                    <a:lnTo>
                      <a:pt x="83" y="6"/>
                    </a:lnTo>
                    <a:lnTo>
                      <a:pt x="79" y="9"/>
                    </a:lnTo>
                    <a:lnTo>
                      <a:pt x="74" y="12"/>
                    </a:lnTo>
                    <a:lnTo>
                      <a:pt x="69" y="14"/>
                    </a:lnTo>
                    <a:lnTo>
                      <a:pt x="64" y="16"/>
                    </a:lnTo>
                    <a:lnTo>
                      <a:pt x="57" y="18"/>
                    </a:lnTo>
                    <a:lnTo>
                      <a:pt x="49" y="20"/>
                    </a:lnTo>
                    <a:lnTo>
                      <a:pt x="42" y="20"/>
                    </a:lnTo>
                    <a:lnTo>
                      <a:pt x="36" y="20"/>
                    </a:lnTo>
                    <a:lnTo>
                      <a:pt x="26" y="20"/>
                    </a:lnTo>
                    <a:lnTo>
                      <a:pt x="17" y="18"/>
                    </a:lnTo>
                    <a:lnTo>
                      <a:pt x="11" y="14"/>
                    </a:lnTo>
                    <a:lnTo>
                      <a:pt x="1" y="9"/>
                    </a:lnTo>
                    <a:lnTo>
                      <a:pt x="0" y="12"/>
                    </a:lnTo>
                    <a:lnTo>
                      <a:pt x="8" y="15"/>
                    </a:lnTo>
                    <a:lnTo>
                      <a:pt x="17" y="19"/>
                    </a:lnTo>
                    <a:lnTo>
                      <a:pt x="26" y="21"/>
                    </a:lnTo>
                    <a:lnTo>
                      <a:pt x="36" y="22"/>
                    </a:lnTo>
                    <a:lnTo>
                      <a:pt x="42" y="22"/>
                    </a:lnTo>
                    <a:lnTo>
                      <a:pt x="50" y="21"/>
                    </a:lnTo>
                    <a:lnTo>
                      <a:pt x="58" y="20"/>
                    </a:lnTo>
                    <a:lnTo>
                      <a:pt x="65" y="18"/>
                    </a:lnTo>
                    <a:lnTo>
                      <a:pt x="70" y="15"/>
                    </a:lnTo>
                    <a:lnTo>
                      <a:pt x="75" y="13"/>
                    </a:lnTo>
                    <a:lnTo>
                      <a:pt x="82" y="9"/>
                    </a:lnTo>
                    <a:lnTo>
                      <a:pt x="86" y="7"/>
                    </a:lnTo>
                    <a:lnTo>
                      <a:pt x="90" y="5"/>
                    </a:lnTo>
                    <a:lnTo>
                      <a:pt x="93" y="3"/>
                    </a:lnTo>
                    <a:lnTo>
                      <a:pt x="94" y="2"/>
                    </a:lnTo>
                    <a:lnTo>
                      <a:pt x="94" y="0"/>
                    </a:lnTo>
                    <a:lnTo>
                      <a:pt x="93"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3" name="Freeform 295"/>
              <p:cNvSpPr>
                <a:spLocks/>
              </p:cNvSpPr>
              <p:nvPr/>
            </p:nvSpPr>
            <p:spPr bwMode="auto">
              <a:xfrm>
                <a:off x="5583" y="3062"/>
                <a:ext cx="46" cy="7"/>
              </a:xfrm>
              <a:custGeom>
                <a:avLst/>
                <a:gdLst>
                  <a:gd name="T0" fmla="*/ 45 w 46"/>
                  <a:gd name="T1" fmla="*/ 6 h 7"/>
                  <a:gd name="T2" fmla="*/ 43 w 46"/>
                  <a:gd name="T3" fmla="*/ 6 h 7"/>
                  <a:gd name="T4" fmla="*/ 40 w 46"/>
                  <a:gd name="T5" fmla="*/ 6 h 7"/>
                  <a:gd name="T6" fmla="*/ 38 w 46"/>
                  <a:gd name="T7" fmla="*/ 6 h 7"/>
                  <a:gd name="T8" fmla="*/ 36 w 46"/>
                  <a:gd name="T9" fmla="*/ 6 h 7"/>
                  <a:gd name="T10" fmla="*/ 32 w 46"/>
                  <a:gd name="T11" fmla="*/ 6 h 7"/>
                  <a:gd name="T12" fmla="*/ 28 w 46"/>
                  <a:gd name="T13" fmla="*/ 6 h 7"/>
                  <a:gd name="T14" fmla="*/ 24 w 46"/>
                  <a:gd name="T15" fmla="*/ 6 h 7"/>
                  <a:gd name="T16" fmla="*/ 20 w 46"/>
                  <a:gd name="T17" fmla="*/ 6 h 7"/>
                  <a:gd name="T18" fmla="*/ 15 w 46"/>
                  <a:gd name="T19" fmla="*/ 6 h 7"/>
                  <a:gd name="T20" fmla="*/ 13 w 46"/>
                  <a:gd name="T21" fmla="*/ 6 h 7"/>
                  <a:gd name="T22" fmla="*/ 8 w 46"/>
                  <a:gd name="T23" fmla="*/ 3 h 7"/>
                  <a:gd name="T24" fmla="*/ 6 w 46"/>
                  <a:gd name="T25" fmla="*/ 3 h 7"/>
                  <a:gd name="T26" fmla="*/ 4 w 46"/>
                  <a:gd name="T27" fmla="*/ 3 h 7"/>
                  <a:gd name="T28" fmla="*/ 1 w 46"/>
                  <a:gd name="T29" fmla="*/ 3 h 7"/>
                  <a:gd name="T30" fmla="*/ 0 w 46"/>
                  <a:gd name="T31" fmla="*/ 0 h 7"/>
                  <a:gd name="T32" fmla="*/ 1 w 46"/>
                  <a:gd name="T33" fmla="*/ 0 h 7"/>
                  <a:gd name="T34" fmla="*/ 2 w 46"/>
                  <a:gd name="T35" fmla="*/ 0 h 7"/>
                  <a:gd name="T36" fmla="*/ 4 w 46"/>
                  <a:gd name="T37" fmla="*/ 0 h 7"/>
                  <a:gd name="T38" fmla="*/ 7 w 46"/>
                  <a:gd name="T39" fmla="*/ 0 h 7"/>
                  <a:gd name="T40" fmla="*/ 8 w 46"/>
                  <a:gd name="T41" fmla="*/ 0 h 7"/>
                  <a:gd name="T42" fmla="*/ 13 w 46"/>
                  <a:gd name="T43" fmla="*/ 0 h 7"/>
                  <a:gd name="T44" fmla="*/ 15 w 46"/>
                  <a:gd name="T45" fmla="*/ 0 h 7"/>
                  <a:gd name="T46" fmla="*/ 20 w 46"/>
                  <a:gd name="T47" fmla="*/ 0 h 7"/>
                  <a:gd name="T48" fmla="*/ 24 w 46"/>
                  <a:gd name="T49" fmla="*/ 0 h 7"/>
                  <a:gd name="T50" fmla="*/ 28 w 46"/>
                  <a:gd name="T51" fmla="*/ 0 h 7"/>
                  <a:gd name="T52" fmla="*/ 32 w 46"/>
                  <a:gd name="T53" fmla="*/ 0 h 7"/>
                  <a:gd name="T54" fmla="*/ 36 w 46"/>
                  <a:gd name="T55" fmla="*/ 0 h 7"/>
                  <a:gd name="T56" fmla="*/ 38 w 46"/>
                  <a:gd name="T57" fmla="*/ 0 h 7"/>
                  <a:gd name="T58" fmla="*/ 40 w 46"/>
                  <a:gd name="T59" fmla="*/ 0 h 7"/>
                  <a:gd name="T60" fmla="*/ 43 w 46"/>
                  <a:gd name="T61" fmla="*/ 0 h 7"/>
                  <a:gd name="T62" fmla="*/ 45 w 46"/>
                  <a:gd name="T63" fmla="*/ 0 h 7"/>
                  <a:gd name="T64" fmla="*/ 45 w 46"/>
                  <a:gd name="T6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7">
                    <a:moveTo>
                      <a:pt x="45" y="6"/>
                    </a:moveTo>
                    <a:lnTo>
                      <a:pt x="43" y="6"/>
                    </a:lnTo>
                    <a:lnTo>
                      <a:pt x="40" y="6"/>
                    </a:lnTo>
                    <a:lnTo>
                      <a:pt x="38" y="6"/>
                    </a:lnTo>
                    <a:lnTo>
                      <a:pt x="36" y="6"/>
                    </a:lnTo>
                    <a:lnTo>
                      <a:pt x="32" y="6"/>
                    </a:lnTo>
                    <a:lnTo>
                      <a:pt x="28" y="6"/>
                    </a:lnTo>
                    <a:lnTo>
                      <a:pt x="24" y="6"/>
                    </a:lnTo>
                    <a:lnTo>
                      <a:pt x="20" y="6"/>
                    </a:lnTo>
                    <a:lnTo>
                      <a:pt x="15" y="6"/>
                    </a:lnTo>
                    <a:lnTo>
                      <a:pt x="13" y="6"/>
                    </a:lnTo>
                    <a:lnTo>
                      <a:pt x="8" y="3"/>
                    </a:lnTo>
                    <a:lnTo>
                      <a:pt x="6" y="3"/>
                    </a:lnTo>
                    <a:lnTo>
                      <a:pt x="4" y="3"/>
                    </a:lnTo>
                    <a:lnTo>
                      <a:pt x="1" y="3"/>
                    </a:lnTo>
                    <a:lnTo>
                      <a:pt x="0" y="0"/>
                    </a:lnTo>
                    <a:lnTo>
                      <a:pt x="1" y="0"/>
                    </a:lnTo>
                    <a:lnTo>
                      <a:pt x="2" y="0"/>
                    </a:lnTo>
                    <a:lnTo>
                      <a:pt x="4" y="0"/>
                    </a:lnTo>
                    <a:lnTo>
                      <a:pt x="7" y="0"/>
                    </a:lnTo>
                    <a:lnTo>
                      <a:pt x="8" y="0"/>
                    </a:lnTo>
                    <a:lnTo>
                      <a:pt x="13" y="0"/>
                    </a:lnTo>
                    <a:lnTo>
                      <a:pt x="15" y="0"/>
                    </a:lnTo>
                    <a:lnTo>
                      <a:pt x="20" y="0"/>
                    </a:lnTo>
                    <a:lnTo>
                      <a:pt x="24" y="0"/>
                    </a:lnTo>
                    <a:lnTo>
                      <a:pt x="28" y="0"/>
                    </a:lnTo>
                    <a:lnTo>
                      <a:pt x="32" y="0"/>
                    </a:lnTo>
                    <a:lnTo>
                      <a:pt x="36" y="0"/>
                    </a:lnTo>
                    <a:lnTo>
                      <a:pt x="38" y="0"/>
                    </a:lnTo>
                    <a:lnTo>
                      <a:pt x="40" y="0"/>
                    </a:lnTo>
                    <a:lnTo>
                      <a:pt x="43" y="0"/>
                    </a:lnTo>
                    <a:lnTo>
                      <a:pt x="45" y="0"/>
                    </a:lnTo>
                    <a:lnTo>
                      <a:pt x="45" y="6"/>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4" name="Freeform 296"/>
              <p:cNvSpPr>
                <a:spLocks/>
              </p:cNvSpPr>
              <p:nvPr/>
            </p:nvSpPr>
            <p:spPr bwMode="auto">
              <a:xfrm>
                <a:off x="5576" y="3064"/>
                <a:ext cx="8" cy="8"/>
              </a:xfrm>
              <a:custGeom>
                <a:avLst/>
                <a:gdLst>
                  <a:gd name="T0" fmla="*/ 7 w 8"/>
                  <a:gd name="T1" fmla="*/ 0 h 8"/>
                  <a:gd name="T2" fmla="*/ 0 w 8"/>
                  <a:gd name="T3" fmla="*/ 7 h 8"/>
                  <a:gd name="T4" fmla="*/ 7 w 8"/>
                  <a:gd name="T5" fmla="*/ 7 h 8"/>
                  <a:gd name="T6" fmla="*/ 7 w 8"/>
                  <a:gd name="T7" fmla="*/ 0 h 8"/>
                </a:gdLst>
                <a:ahLst/>
                <a:cxnLst>
                  <a:cxn ang="0">
                    <a:pos x="T0" y="T1"/>
                  </a:cxn>
                  <a:cxn ang="0">
                    <a:pos x="T2" y="T3"/>
                  </a:cxn>
                  <a:cxn ang="0">
                    <a:pos x="T4" y="T5"/>
                  </a:cxn>
                  <a:cxn ang="0">
                    <a:pos x="T6" y="T7"/>
                  </a:cxn>
                </a:cxnLst>
                <a:rect l="0" t="0" r="r" b="b"/>
                <a:pathLst>
                  <a:path w="8" h="8">
                    <a:moveTo>
                      <a:pt x="7" y="0"/>
                    </a:moveTo>
                    <a:lnTo>
                      <a:pt x="0" y="7"/>
                    </a:lnTo>
                    <a:lnTo>
                      <a:pt x="7" y="7"/>
                    </a:lnTo>
                    <a:lnTo>
                      <a:pt x="7"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5" name="Freeform 297"/>
              <p:cNvSpPr>
                <a:spLocks/>
              </p:cNvSpPr>
              <p:nvPr/>
            </p:nvSpPr>
            <p:spPr bwMode="auto">
              <a:xfrm>
                <a:off x="4514" y="3126"/>
                <a:ext cx="8" cy="7"/>
              </a:xfrm>
              <a:custGeom>
                <a:avLst/>
                <a:gdLst>
                  <a:gd name="T0" fmla="*/ 0 w 8"/>
                  <a:gd name="T1" fmla="*/ 6 h 7"/>
                  <a:gd name="T2" fmla="*/ 7 w 8"/>
                  <a:gd name="T3" fmla="*/ 3 h 7"/>
                  <a:gd name="T4" fmla="*/ 7 w 8"/>
                  <a:gd name="T5" fmla="*/ 0 h 7"/>
                  <a:gd name="T6" fmla="*/ 0 w 8"/>
                  <a:gd name="T7" fmla="*/ 0 h 7"/>
                  <a:gd name="T8" fmla="*/ 0 w 8"/>
                  <a:gd name="T9" fmla="*/ 6 h 7"/>
                </a:gdLst>
                <a:ahLst/>
                <a:cxnLst>
                  <a:cxn ang="0">
                    <a:pos x="T0" y="T1"/>
                  </a:cxn>
                  <a:cxn ang="0">
                    <a:pos x="T2" y="T3"/>
                  </a:cxn>
                  <a:cxn ang="0">
                    <a:pos x="T4" y="T5"/>
                  </a:cxn>
                  <a:cxn ang="0">
                    <a:pos x="T6" y="T7"/>
                  </a:cxn>
                  <a:cxn ang="0">
                    <a:pos x="T8" y="T9"/>
                  </a:cxn>
                </a:cxnLst>
                <a:rect l="0" t="0" r="r" b="b"/>
                <a:pathLst>
                  <a:path w="8" h="7">
                    <a:moveTo>
                      <a:pt x="0" y="6"/>
                    </a:moveTo>
                    <a:lnTo>
                      <a:pt x="7" y="3"/>
                    </a:lnTo>
                    <a:lnTo>
                      <a:pt x="7" y="0"/>
                    </a:lnTo>
                    <a:lnTo>
                      <a:pt x="0" y="0"/>
                    </a:lnTo>
                    <a:lnTo>
                      <a:pt x="0" y="6"/>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6" name="Freeform 298"/>
              <p:cNvSpPr>
                <a:spLocks/>
              </p:cNvSpPr>
              <p:nvPr/>
            </p:nvSpPr>
            <p:spPr bwMode="auto">
              <a:xfrm>
                <a:off x="4522" y="3127"/>
                <a:ext cx="203" cy="29"/>
              </a:xfrm>
              <a:custGeom>
                <a:avLst/>
                <a:gdLst>
                  <a:gd name="T0" fmla="*/ 199 w 203"/>
                  <a:gd name="T1" fmla="*/ 25 h 29"/>
                  <a:gd name="T2" fmla="*/ 195 w 203"/>
                  <a:gd name="T3" fmla="*/ 24 h 29"/>
                  <a:gd name="T4" fmla="*/ 187 w 203"/>
                  <a:gd name="T5" fmla="*/ 21 h 29"/>
                  <a:gd name="T6" fmla="*/ 178 w 203"/>
                  <a:gd name="T7" fmla="*/ 19 h 29"/>
                  <a:gd name="T8" fmla="*/ 169 w 203"/>
                  <a:gd name="T9" fmla="*/ 16 h 29"/>
                  <a:gd name="T10" fmla="*/ 156 w 203"/>
                  <a:gd name="T11" fmla="*/ 13 h 29"/>
                  <a:gd name="T12" fmla="*/ 143 w 203"/>
                  <a:gd name="T13" fmla="*/ 10 h 29"/>
                  <a:gd name="T14" fmla="*/ 128 w 203"/>
                  <a:gd name="T15" fmla="*/ 8 h 29"/>
                  <a:gd name="T16" fmla="*/ 114 w 203"/>
                  <a:gd name="T17" fmla="*/ 6 h 29"/>
                  <a:gd name="T18" fmla="*/ 98 w 203"/>
                  <a:gd name="T19" fmla="*/ 3 h 29"/>
                  <a:gd name="T20" fmla="*/ 79 w 203"/>
                  <a:gd name="T21" fmla="*/ 0 h 29"/>
                  <a:gd name="T22" fmla="*/ 63 w 203"/>
                  <a:gd name="T23" fmla="*/ 0 h 29"/>
                  <a:gd name="T24" fmla="*/ 45 w 203"/>
                  <a:gd name="T25" fmla="*/ 0 h 29"/>
                  <a:gd name="T26" fmla="*/ 26 w 203"/>
                  <a:gd name="T27" fmla="*/ 0 h 29"/>
                  <a:gd name="T28" fmla="*/ 8 w 203"/>
                  <a:gd name="T29" fmla="*/ 3 h 29"/>
                  <a:gd name="T30" fmla="*/ 0 w 203"/>
                  <a:gd name="T31" fmla="*/ 6 h 29"/>
                  <a:gd name="T32" fmla="*/ 18 w 203"/>
                  <a:gd name="T33" fmla="*/ 3 h 29"/>
                  <a:gd name="T34" fmla="*/ 36 w 203"/>
                  <a:gd name="T35" fmla="*/ 2 h 29"/>
                  <a:gd name="T36" fmla="*/ 54 w 203"/>
                  <a:gd name="T37" fmla="*/ 2 h 29"/>
                  <a:gd name="T38" fmla="*/ 71 w 203"/>
                  <a:gd name="T39" fmla="*/ 3 h 29"/>
                  <a:gd name="T40" fmla="*/ 88 w 203"/>
                  <a:gd name="T41" fmla="*/ 3 h 29"/>
                  <a:gd name="T42" fmla="*/ 106 w 203"/>
                  <a:gd name="T43" fmla="*/ 6 h 29"/>
                  <a:gd name="T44" fmla="*/ 120 w 203"/>
                  <a:gd name="T45" fmla="*/ 8 h 29"/>
                  <a:gd name="T46" fmla="*/ 137 w 203"/>
                  <a:gd name="T47" fmla="*/ 11 h 29"/>
                  <a:gd name="T48" fmla="*/ 150 w 203"/>
                  <a:gd name="T49" fmla="*/ 13 h 29"/>
                  <a:gd name="T50" fmla="*/ 163 w 203"/>
                  <a:gd name="T51" fmla="*/ 17 h 29"/>
                  <a:gd name="T52" fmla="*/ 173 w 203"/>
                  <a:gd name="T53" fmla="*/ 19 h 29"/>
                  <a:gd name="T54" fmla="*/ 182 w 203"/>
                  <a:gd name="T55" fmla="*/ 22 h 29"/>
                  <a:gd name="T56" fmla="*/ 189 w 203"/>
                  <a:gd name="T57" fmla="*/ 24 h 29"/>
                  <a:gd name="T58" fmla="*/ 196 w 203"/>
                  <a:gd name="T59" fmla="*/ 26 h 29"/>
                  <a:gd name="T60" fmla="*/ 199 w 203"/>
                  <a:gd name="T61" fmla="*/ 27 h 29"/>
                  <a:gd name="T62" fmla="*/ 199 w 203"/>
                  <a:gd name="T63"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3" h="29">
                    <a:moveTo>
                      <a:pt x="202" y="26"/>
                    </a:moveTo>
                    <a:lnTo>
                      <a:pt x="199" y="25"/>
                    </a:lnTo>
                    <a:lnTo>
                      <a:pt x="196" y="25"/>
                    </a:lnTo>
                    <a:lnTo>
                      <a:pt x="195" y="24"/>
                    </a:lnTo>
                    <a:lnTo>
                      <a:pt x="191" y="22"/>
                    </a:lnTo>
                    <a:lnTo>
                      <a:pt x="187" y="21"/>
                    </a:lnTo>
                    <a:lnTo>
                      <a:pt x="184" y="19"/>
                    </a:lnTo>
                    <a:lnTo>
                      <a:pt x="178" y="19"/>
                    </a:lnTo>
                    <a:lnTo>
                      <a:pt x="174" y="17"/>
                    </a:lnTo>
                    <a:lnTo>
                      <a:pt x="169" y="16"/>
                    </a:lnTo>
                    <a:lnTo>
                      <a:pt x="163" y="15"/>
                    </a:lnTo>
                    <a:lnTo>
                      <a:pt x="156" y="13"/>
                    </a:lnTo>
                    <a:lnTo>
                      <a:pt x="150" y="12"/>
                    </a:lnTo>
                    <a:lnTo>
                      <a:pt x="143" y="10"/>
                    </a:lnTo>
                    <a:lnTo>
                      <a:pt x="138" y="9"/>
                    </a:lnTo>
                    <a:lnTo>
                      <a:pt x="128" y="8"/>
                    </a:lnTo>
                    <a:lnTo>
                      <a:pt x="121" y="7"/>
                    </a:lnTo>
                    <a:lnTo>
                      <a:pt x="114" y="6"/>
                    </a:lnTo>
                    <a:lnTo>
                      <a:pt x="106" y="3"/>
                    </a:lnTo>
                    <a:lnTo>
                      <a:pt x="98" y="3"/>
                    </a:lnTo>
                    <a:lnTo>
                      <a:pt x="89" y="2"/>
                    </a:lnTo>
                    <a:lnTo>
                      <a:pt x="79" y="0"/>
                    </a:lnTo>
                    <a:lnTo>
                      <a:pt x="71" y="0"/>
                    </a:lnTo>
                    <a:lnTo>
                      <a:pt x="63" y="0"/>
                    </a:lnTo>
                    <a:lnTo>
                      <a:pt x="54" y="0"/>
                    </a:lnTo>
                    <a:lnTo>
                      <a:pt x="45" y="0"/>
                    </a:lnTo>
                    <a:lnTo>
                      <a:pt x="36" y="0"/>
                    </a:lnTo>
                    <a:lnTo>
                      <a:pt x="26" y="0"/>
                    </a:lnTo>
                    <a:lnTo>
                      <a:pt x="18" y="2"/>
                    </a:lnTo>
                    <a:lnTo>
                      <a:pt x="8" y="3"/>
                    </a:lnTo>
                    <a:lnTo>
                      <a:pt x="0" y="3"/>
                    </a:lnTo>
                    <a:lnTo>
                      <a:pt x="0" y="6"/>
                    </a:lnTo>
                    <a:lnTo>
                      <a:pt x="8" y="4"/>
                    </a:lnTo>
                    <a:lnTo>
                      <a:pt x="18" y="3"/>
                    </a:lnTo>
                    <a:lnTo>
                      <a:pt x="26" y="3"/>
                    </a:lnTo>
                    <a:lnTo>
                      <a:pt x="36" y="2"/>
                    </a:lnTo>
                    <a:lnTo>
                      <a:pt x="45" y="2"/>
                    </a:lnTo>
                    <a:lnTo>
                      <a:pt x="54" y="2"/>
                    </a:lnTo>
                    <a:lnTo>
                      <a:pt x="63" y="2"/>
                    </a:lnTo>
                    <a:lnTo>
                      <a:pt x="71" y="3"/>
                    </a:lnTo>
                    <a:lnTo>
                      <a:pt x="79" y="3"/>
                    </a:lnTo>
                    <a:lnTo>
                      <a:pt x="88" y="3"/>
                    </a:lnTo>
                    <a:lnTo>
                      <a:pt x="96" y="4"/>
                    </a:lnTo>
                    <a:lnTo>
                      <a:pt x="106" y="6"/>
                    </a:lnTo>
                    <a:lnTo>
                      <a:pt x="114" y="7"/>
                    </a:lnTo>
                    <a:lnTo>
                      <a:pt x="120" y="8"/>
                    </a:lnTo>
                    <a:lnTo>
                      <a:pt x="128" y="9"/>
                    </a:lnTo>
                    <a:lnTo>
                      <a:pt x="137" y="11"/>
                    </a:lnTo>
                    <a:lnTo>
                      <a:pt x="142" y="12"/>
                    </a:lnTo>
                    <a:lnTo>
                      <a:pt x="150" y="13"/>
                    </a:lnTo>
                    <a:lnTo>
                      <a:pt x="156" y="15"/>
                    </a:lnTo>
                    <a:lnTo>
                      <a:pt x="163" y="17"/>
                    </a:lnTo>
                    <a:lnTo>
                      <a:pt x="169" y="17"/>
                    </a:lnTo>
                    <a:lnTo>
                      <a:pt x="173" y="19"/>
                    </a:lnTo>
                    <a:lnTo>
                      <a:pt x="178" y="20"/>
                    </a:lnTo>
                    <a:lnTo>
                      <a:pt x="182" y="22"/>
                    </a:lnTo>
                    <a:lnTo>
                      <a:pt x="187" y="22"/>
                    </a:lnTo>
                    <a:lnTo>
                      <a:pt x="189" y="24"/>
                    </a:lnTo>
                    <a:lnTo>
                      <a:pt x="194" y="25"/>
                    </a:lnTo>
                    <a:lnTo>
                      <a:pt x="196" y="26"/>
                    </a:lnTo>
                    <a:lnTo>
                      <a:pt x="198" y="26"/>
                    </a:lnTo>
                    <a:lnTo>
                      <a:pt x="199" y="27"/>
                    </a:lnTo>
                    <a:lnTo>
                      <a:pt x="199" y="28"/>
                    </a:lnTo>
                    <a:lnTo>
                      <a:pt x="199" y="27"/>
                    </a:lnTo>
                    <a:lnTo>
                      <a:pt x="202" y="26"/>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7" name="Freeform 299"/>
              <p:cNvSpPr>
                <a:spLocks/>
              </p:cNvSpPr>
              <p:nvPr/>
            </p:nvSpPr>
            <p:spPr bwMode="auto">
              <a:xfrm>
                <a:off x="4729" y="3161"/>
                <a:ext cx="158" cy="41"/>
              </a:xfrm>
              <a:custGeom>
                <a:avLst/>
                <a:gdLst>
                  <a:gd name="T0" fmla="*/ 156 w 158"/>
                  <a:gd name="T1" fmla="*/ 38 h 41"/>
                  <a:gd name="T2" fmla="*/ 153 w 158"/>
                  <a:gd name="T3" fmla="*/ 38 h 41"/>
                  <a:gd name="T4" fmla="*/ 147 w 158"/>
                  <a:gd name="T5" fmla="*/ 36 h 41"/>
                  <a:gd name="T6" fmla="*/ 140 w 158"/>
                  <a:gd name="T7" fmla="*/ 35 h 41"/>
                  <a:gd name="T8" fmla="*/ 132 w 158"/>
                  <a:gd name="T9" fmla="*/ 34 h 41"/>
                  <a:gd name="T10" fmla="*/ 123 w 158"/>
                  <a:gd name="T11" fmla="*/ 32 h 41"/>
                  <a:gd name="T12" fmla="*/ 112 w 158"/>
                  <a:gd name="T13" fmla="*/ 31 h 41"/>
                  <a:gd name="T14" fmla="*/ 99 w 158"/>
                  <a:gd name="T15" fmla="*/ 27 h 41"/>
                  <a:gd name="T16" fmla="*/ 88 w 158"/>
                  <a:gd name="T17" fmla="*/ 26 h 41"/>
                  <a:gd name="T18" fmla="*/ 74 w 158"/>
                  <a:gd name="T19" fmla="*/ 22 h 41"/>
                  <a:gd name="T20" fmla="*/ 62 w 158"/>
                  <a:gd name="T21" fmla="*/ 19 h 41"/>
                  <a:gd name="T22" fmla="*/ 50 w 158"/>
                  <a:gd name="T23" fmla="*/ 16 h 41"/>
                  <a:gd name="T24" fmla="*/ 37 w 158"/>
                  <a:gd name="T25" fmla="*/ 12 h 41"/>
                  <a:gd name="T26" fmla="*/ 25 w 158"/>
                  <a:gd name="T27" fmla="*/ 8 h 41"/>
                  <a:gd name="T28" fmla="*/ 14 w 158"/>
                  <a:gd name="T29" fmla="*/ 4 h 41"/>
                  <a:gd name="T30" fmla="*/ 3 w 158"/>
                  <a:gd name="T31" fmla="*/ 0 h 41"/>
                  <a:gd name="T32" fmla="*/ 6 w 158"/>
                  <a:gd name="T33" fmla="*/ 4 h 41"/>
                  <a:gd name="T34" fmla="*/ 18 w 158"/>
                  <a:gd name="T35" fmla="*/ 7 h 41"/>
                  <a:gd name="T36" fmla="*/ 29 w 158"/>
                  <a:gd name="T37" fmla="*/ 12 h 41"/>
                  <a:gd name="T38" fmla="*/ 43 w 158"/>
                  <a:gd name="T39" fmla="*/ 16 h 41"/>
                  <a:gd name="T40" fmla="*/ 55 w 158"/>
                  <a:gd name="T41" fmla="*/ 19 h 41"/>
                  <a:gd name="T42" fmla="*/ 69 w 158"/>
                  <a:gd name="T43" fmla="*/ 22 h 41"/>
                  <a:gd name="T44" fmla="*/ 80 w 158"/>
                  <a:gd name="T45" fmla="*/ 26 h 41"/>
                  <a:gd name="T46" fmla="*/ 94 w 158"/>
                  <a:gd name="T47" fmla="*/ 28 h 41"/>
                  <a:gd name="T48" fmla="*/ 105 w 158"/>
                  <a:gd name="T49" fmla="*/ 32 h 41"/>
                  <a:gd name="T50" fmla="*/ 117 w 158"/>
                  <a:gd name="T51" fmla="*/ 33 h 41"/>
                  <a:gd name="T52" fmla="*/ 127 w 158"/>
                  <a:gd name="T53" fmla="*/ 34 h 41"/>
                  <a:gd name="T54" fmla="*/ 136 w 158"/>
                  <a:gd name="T55" fmla="*/ 36 h 41"/>
                  <a:gd name="T56" fmla="*/ 143 w 158"/>
                  <a:gd name="T57" fmla="*/ 38 h 41"/>
                  <a:gd name="T58" fmla="*/ 149 w 158"/>
                  <a:gd name="T59" fmla="*/ 39 h 41"/>
                  <a:gd name="T60" fmla="*/ 153 w 158"/>
                  <a:gd name="T61" fmla="*/ 40 h 41"/>
                  <a:gd name="T62" fmla="*/ 157 w 158"/>
                  <a:gd name="T63" fmla="*/ 40 h 41"/>
                  <a:gd name="T64" fmla="*/ 157 w 158"/>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41">
                    <a:moveTo>
                      <a:pt x="157" y="38"/>
                    </a:moveTo>
                    <a:lnTo>
                      <a:pt x="156" y="38"/>
                    </a:lnTo>
                    <a:lnTo>
                      <a:pt x="154" y="38"/>
                    </a:lnTo>
                    <a:lnTo>
                      <a:pt x="153" y="38"/>
                    </a:lnTo>
                    <a:lnTo>
                      <a:pt x="149" y="38"/>
                    </a:lnTo>
                    <a:lnTo>
                      <a:pt x="147" y="36"/>
                    </a:lnTo>
                    <a:lnTo>
                      <a:pt x="145" y="35"/>
                    </a:lnTo>
                    <a:lnTo>
                      <a:pt x="140" y="35"/>
                    </a:lnTo>
                    <a:lnTo>
                      <a:pt x="136" y="34"/>
                    </a:lnTo>
                    <a:lnTo>
                      <a:pt x="132" y="34"/>
                    </a:lnTo>
                    <a:lnTo>
                      <a:pt x="127" y="33"/>
                    </a:lnTo>
                    <a:lnTo>
                      <a:pt x="123" y="32"/>
                    </a:lnTo>
                    <a:lnTo>
                      <a:pt x="117" y="32"/>
                    </a:lnTo>
                    <a:lnTo>
                      <a:pt x="112" y="31"/>
                    </a:lnTo>
                    <a:lnTo>
                      <a:pt x="106" y="29"/>
                    </a:lnTo>
                    <a:lnTo>
                      <a:pt x="99" y="27"/>
                    </a:lnTo>
                    <a:lnTo>
                      <a:pt x="94" y="27"/>
                    </a:lnTo>
                    <a:lnTo>
                      <a:pt x="88" y="26"/>
                    </a:lnTo>
                    <a:lnTo>
                      <a:pt x="81" y="24"/>
                    </a:lnTo>
                    <a:lnTo>
                      <a:pt x="74" y="22"/>
                    </a:lnTo>
                    <a:lnTo>
                      <a:pt x="69" y="20"/>
                    </a:lnTo>
                    <a:lnTo>
                      <a:pt x="62" y="19"/>
                    </a:lnTo>
                    <a:lnTo>
                      <a:pt x="55" y="18"/>
                    </a:lnTo>
                    <a:lnTo>
                      <a:pt x="50" y="16"/>
                    </a:lnTo>
                    <a:lnTo>
                      <a:pt x="44" y="14"/>
                    </a:lnTo>
                    <a:lnTo>
                      <a:pt x="37" y="12"/>
                    </a:lnTo>
                    <a:lnTo>
                      <a:pt x="30" y="11"/>
                    </a:lnTo>
                    <a:lnTo>
                      <a:pt x="25" y="8"/>
                    </a:lnTo>
                    <a:lnTo>
                      <a:pt x="19" y="6"/>
                    </a:lnTo>
                    <a:lnTo>
                      <a:pt x="14" y="4"/>
                    </a:lnTo>
                    <a:lnTo>
                      <a:pt x="7" y="2"/>
                    </a:lnTo>
                    <a:lnTo>
                      <a:pt x="3" y="0"/>
                    </a:lnTo>
                    <a:lnTo>
                      <a:pt x="0" y="1"/>
                    </a:lnTo>
                    <a:lnTo>
                      <a:pt x="6" y="4"/>
                    </a:lnTo>
                    <a:lnTo>
                      <a:pt x="12" y="6"/>
                    </a:lnTo>
                    <a:lnTo>
                      <a:pt x="18" y="7"/>
                    </a:lnTo>
                    <a:lnTo>
                      <a:pt x="23" y="11"/>
                    </a:lnTo>
                    <a:lnTo>
                      <a:pt x="29" y="12"/>
                    </a:lnTo>
                    <a:lnTo>
                      <a:pt x="36" y="14"/>
                    </a:lnTo>
                    <a:lnTo>
                      <a:pt x="43" y="16"/>
                    </a:lnTo>
                    <a:lnTo>
                      <a:pt x="50" y="18"/>
                    </a:lnTo>
                    <a:lnTo>
                      <a:pt x="55" y="19"/>
                    </a:lnTo>
                    <a:lnTo>
                      <a:pt x="62" y="20"/>
                    </a:lnTo>
                    <a:lnTo>
                      <a:pt x="69" y="22"/>
                    </a:lnTo>
                    <a:lnTo>
                      <a:pt x="74" y="25"/>
                    </a:lnTo>
                    <a:lnTo>
                      <a:pt x="80" y="26"/>
                    </a:lnTo>
                    <a:lnTo>
                      <a:pt x="87" y="27"/>
                    </a:lnTo>
                    <a:lnTo>
                      <a:pt x="94" y="28"/>
                    </a:lnTo>
                    <a:lnTo>
                      <a:pt x="99" y="29"/>
                    </a:lnTo>
                    <a:lnTo>
                      <a:pt x="105" y="32"/>
                    </a:lnTo>
                    <a:lnTo>
                      <a:pt x="112" y="32"/>
                    </a:lnTo>
                    <a:lnTo>
                      <a:pt x="117" y="33"/>
                    </a:lnTo>
                    <a:lnTo>
                      <a:pt x="123" y="34"/>
                    </a:lnTo>
                    <a:lnTo>
                      <a:pt x="127" y="34"/>
                    </a:lnTo>
                    <a:lnTo>
                      <a:pt x="131" y="35"/>
                    </a:lnTo>
                    <a:lnTo>
                      <a:pt x="136" y="36"/>
                    </a:lnTo>
                    <a:lnTo>
                      <a:pt x="140" y="38"/>
                    </a:lnTo>
                    <a:lnTo>
                      <a:pt x="143" y="38"/>
                    </a:lnTo>
                    <a:lnTo>
                      <a:pt x="147" y="38"/>
                    </a:lnTo>
                    <a:lnTo>
                      <a:pt x="149" y="39"/>
                    </a:lnTo>
                    <a:lnTo>
                      <a:pt x="151" y="39"/>
                    </a:lnTo>
                    <a:lnTo>
                      <a:pt x="153" y="40"/>
                    </a:lnTo>
                    <a:lnTo>
                      <a:pt x="156" y="40"/>
                    </a:lnTo>
                    <a:lnTo>
                      <a:pt x="157" y="40"/>
                    </a:lnTo>
                    <a:lnTo>
                      <a:pt x="156" y="40"/>
                    </a:lnTo>
                    <a:lnTo>
                      <a:pt x="157" y="40"/>
                    </a:lnTo>
                    <a:lnTo>
                      <a:pt x="157" y="38"/>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8" name="Freeform 300"/>
              <p:cNvSpPr>
                <a:spLocks/>
              </p:cNvSpPr>
              <p:nvPr/>
            </p:nvSpPr>
            <p:spPr bwMode="auto">
              <a:xfrm>
                <a:off x="4895" y="3207"/>
                <a:ext cx="89" cy="16"/>
              </a:xfrm>
              <a:custGeom>
                <a:avLst/>
                <a:gdLst>
                  <a:gd name="T0" fmla="*/ 88 w 89"/>
                  <a:gd name="T1" fmla="*/ 13 h 16"/>
                  <a:gd name="T2" fmla="*/ 87 w 89"/>
                  <a:gd name="T3" fmla="*/ 13 h 16"/>
                  <a:gd name="T4" fmla="*/ 85 w 89"/>
                  <a:gd name="T5" fmla="*/ 13 h 16"/>
                  <a:gd name="T6" fmla="*/ 81 w 89"/>
                  <a:gd name="T7" fmla="*/ 12 h 16"/>
                  <a:gd name="T8" fmla="*/ 77 w 89"/>
                  <a:gd name="T9" fmla="*/ 11 h 16"/>
                  <a:gd name="T10" fmla="*/ 72 w 89"/>
                  <a:gd name="T11" fmla="*/ 9 h 16"/>
                  <a:gd name="T12" fmla="*/ 67 w 89"/>
                  <a:gd name="T13" fmla="*/ 8 h 16"/>
                  <a:gd name="T14" fmla="*/ 60 w 89"/>
                  <a:gd name="T15" fmla="*/ 8 h 16"/>
                  <a:gd name="T16" fmla="*/ 53 w 89"/>
                  <a:gd name="T17" fmla="*/ 7 h 16"/>
                  <a:gd name="T18" fmla="*/ 45 w 89"/>
                  <a:gd name="T19" fmla="*/ 6 h 16"/>
                  <a:gd name="T20" fmla="*/ 39 w 89"/>
                  <a:gd name="T21" fmla="*/ 4 h 16"/>
                  <a:gd name="T22" fmla="*/ 31 w 89"/>
                  <a:gd name="T23" fmla="*/ 3 h 16"/>
                  <a:gd name="T24" fmla="*/ 24 w 89"/>
                  <a:gd name="T25" fmla="*/ 2 h 16"/>
                  <a:gd name="T26" fmla="*/ 16 w 89"/>
                  <a:gd name="T27" fmla="*/ 1 h 16"/>
                  <a:gd name="T28" fmla="*/ 11 w 89"/>
                  <a:gd name="T29" fmla="*/ 1 h 16"/>
                  <a:gd name="T30" fmla="*/ 4 w 89"/>
                  <a:gd name="T31" fmla="*/ 0 h 16"/>
                  <a:gd name="T32" fmla="*/ 0 w 89"/>
                  <a:gd name="T33" fmla="*/ 0 h 16"/>
                  <a:gd name="T34" fmla="*/ 0 w 89"/>
                  <a:gd name="T35" fmla="*/ 2 h 16"/>
                  <a:gd name="T36" fmla="*/ 4 w 89"/>
                  <a:gd name="T37" fmla="*/ 2 h 16"/>
                  <a:gd name="T38" fmla="*/ 11 w 89"/>
                  <a:gd name="T39" fmla="*/ 2 h 16"/>
                  <a:gd name="T40" fmla="*/ 16 w 89"/>
                  <a:gd name="T41" fmla="*/ 2 h 16"/>
                  <a:gd name="T42" fmla="*/ 23 w 89"/>
                  <a:gd name="T43" fmla="*/ 4 h 16"/>
                  <a:gd name="T44" fmla="*/ 31 w 89"/>
                  <a:gd name="T45" fmla="*/ 4 h 16"/>
                  <a:gd name="T46" fmla="*/ 39 w 89"/>
                  <a:gd name="T47" fmla="*/ 6 h 16"/>
                  <a:gd name="T48" fmla="*/ 45 w 89"/>
                  <a:gd name="T49" fmla="*/ 7 h 16"/>
                  <a:gd name="T50" fmla="*/ 52 w 89"/>
                  <a:gd name="T51" fmla="*/ 8 h 16"/>
                  <a:gd name="T52" fmla="*/ 60 w 89"/>
                  <a:gd name="T53" fmla="*/ 9 h 16"/>
                  <a:gd name="T54" fmla="*/ 65 w 89"/>
                  <a:gd name="T55" fmla="*/ 10 h 16"/>
                  <a:gd name="T56" fmla="*/ 72 w 89"/>
                  <a:gd name="T57" fmla="*/ 11 h 16"/>
                  <a:gd name="T58" fmla="*/ 77 w 89"/>
                  <a:gd name="T59" fmla="*/ 12 h 16"/>
                  <a:gd name="T60" fmla="*/ 81 w 89"/>
                  <a:gd name="T61" fmla="*/ 13 h 16"/>
                  <a:gd name="T62" fmla="*/ 84 w 89"/>
                  <a:gd name="T63" fmla="*/ 14 h 16"/>
                  <a:gd name="T64" fmla="*/ 87 w 89"/>
                  <a:gd name="T65" fmla="*/ 15 h 16"/>
                  <a:gd name="T66" fmla="*/ 88 w 89"/>
                  <a:gd name="T67"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9" h="16">
                    <a:moveTo>
                      <a:pt x="88" y="13"/>
                    </a:moveTo>
                    <a:lnTo>
                      <a:pt x="87" y="13"/>
                    </a:lnTo>
                    <a:lnTo>
                      <a:pt x="85" y="13"/>
                    </a:lnTo>
                    <a:lnTo>
                      <a:pt x="81" y="12"/>
                    </a:lnTo>
                    <a:lnTo>
                      <a:pt x="77" y="11"/>
                    </a:lnTo>
                    <a:lnTo>
                      <a:pt x="72" y="9"/>
                    </a:lnTo>
                    <a:lnTo>
                      <a:pt x="67" y="8"/>
                    </a:lnTo>
                    <a:lnTo>
                      <a:pt x="60" y="8"/>
                    </a:lnTo>
                    <a:lnTo>
                      <a:pt x="53" y="7"/>
                    </a:lnTo>
                    <a:lnTo>
                      <a:pt x="45" y="6"/>
                    </a:lnTo>
                    <a:lnTo>
                      <a:pt x="39" y="4"/>
                    </a:lnTo>
                    <a:lnTo>
                      <a:pt x="31" y="3"/>
                    </a:lnTo>
                    <a:lnTo>
                      <a:pt x="24" y="2"/>
                    </a:lnTo>
                    <a:lnTo>
                      <a:pt x="16" y="1"/>
                    </a:lnTo>
                    <a:lnTo>
                      <a:pt x="11" y="1"/>
                    </a:lnTo>
                    <a:lnTo>
                      <a:pt x="4" y="0"/>
                    </a:lnTo>
                    <a:lnTo>
                      <a:pt x="0" y="0"/>
                    </a:lnTo>
                    <a:lnTo>
                      <a:pt x="0" y="2"/>
                    </a:lnTo>
                    <a:lnTo>
                      <a:pt x="4" y="2"/>
                    </a:lnTo>
                    <a:lnTo>
                      <a:pt x="11" y="2"/>
                    </a:lnTo>
                    <a:lnTo>
                      <a:pt x="16" y="2"/>
                    </a:lnTo>
                    <a:lnTo>
                      <a:pt x="23" y="4"/>
                    </a:lnTo>
                    <a:lnTo>
                      <a:pt x="31" y="4"/>
                    </a:lnTo>
                    <a:lnTo>
                      <a:pt x="39" y="6"/>
                    </a:lnTo>
                    <a:lnTo>
                      <a:pt x="45" y="7"/>
                    </a:lnTo>
                    <a:lnTo>
                      <a:pt x="52" y="8"/>
                    </a:lnTo>
                    <a:lnTo>
                      <a:pt x="60" y="9"/>
                    </a:lnTo>
                    <a:lnTo>
                      <a:pt x="65" y="10"/>
                    </a:lnTo>
                    <a:lnTo>
                      <a:pt x="72" y="11"/>
                    </a:lnTo>
                    <a:lnTo>
                      <a:pt x="77" y="12"/>
                    </a:lnTo>
                    <a:lnTo>
                      <a:pt x="81" y="13"/>
                    </a:lnTo>
                    <a:lnTo>
                      <a:pt x="84" y="14"/>
                    </a:lnTo>
                    <a:lnTo>
                      <a:pt x="87" y="15"/>
                    </a:lnTo>
                    <a:lnTo>
                      <a:pt x="88" y="13"/>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89" name="Freeform 301"/>
              <p:cNvSpPr>
                <a:spLocks/>
              </p:cNvSpPr>
              <p:nvPr/>
            </p:nvSpPr>
            <p:spPr bwMode="auto">
              <a:xfrm>
                <a:off x="4989" y="3193"/>
                <a:ext cx="388" cy="51"/>
              </a:xfrm>
              <a:custGeom>
                <a:avLst/>
                <a:gdLst>
                  <a:gd name="T0" fmla="*/ 384 w 388"/>
                  <a:gd name="T1" fmla="*/ 1 h 51"/>
                  <a:gd name="T2" fmla="*/ 380 w 388"/>
                  <a:gd name="T3" fmla="*/ 4 h 51"/>
                  <a:gd name="T4" fmla="*/ 373 w 388"/>
                  <a:gd name="T5" fmla="*/ 7 h 51"/>
                  <a:gd name="T6" fmla="*/ 363 w 388"/>
                  <a:gd name="T7" fmla="*/ 12 h 51"/>
                  <a:gd name="T8" fmla="*/ 350 w 388"/>
                  <a:gd name="T9" fmla="*/ 17 h 51"/>
                  <a:gd name="T10" fmla="*/ 335 w 388"/>
                  <a:gd name="T11" fmla="*/ 23 h 51"/>
                  <a:gd name="T12" fmla="*/ 313 w 388"/>
                  <a:gd name="T13" fmla="*/ 29 h 51"/>
                  <a:gd name="T14" fmla="*/ 292 w 388"/>
                  <a:gd name="T15" fmla="*/ 35 h 51"/>
                  <a:gd name="T16" fmla="*/ 265 w 388"/>
                  <a:gd name="T17" fmla="*/ 40 h 51"/>
                  <a:gd name="T18" fmla="*/ 238 w 388"/>
                  <a:gd name="T19" fmla="*/ 44 h 51"/>
                  <a:gd name="T20" fmla="*/ 207 w 388"/>
                  <a:gd name="T21" fmla="*/ 48 h 51"/>
                  <a:gd name="T22" fmla="*/ 172 w 388"/>
                  <a:gd name="T23" fmla="*/ 48 h 51"/>
                  <a:gd name="T24" fmla="*/ 133 w 388"/>
                  <a:gd name="T25" fmla="*/ 48 h 51"/>
                  <a:gd name="T26" fmla="*/ 92 w 388"/>
                  <a:gd name="T27" fmla="*/ 44 h 51"/>
                  <a:gd name="T28" fmla="*/ 50 w 388"/>
                  <a:gd name="T29" fmla="*/ 38 h 51"/>
                  <a:gd name="T30" fmla="*/ 1 w 388"/>
                  <a:gd name="T31" fmla="*/ 29 h 51"/>
                  <a:gd name="T32" fmla="*/ 26 w 388"/>
                  <a:gd name="T33" fmla="*/ 35 h 51"/>
                  <a:gd name="T34" fmla="*/ 71 w 388"/>
                  <a:gd name="T35" fmla="*/ 43 h 51"/>
                  <a:gd name="T36" fmla="*/ 113 w 388"/>
                  <a:gd name="T37" fmla="*/ 48 h 51"/>
                  <a:gd name="T38" fmla="*/ 153 w 388"/>
                  <a:gd name="T39" fmla="*/ 50 h 51"/>
                  <a:gd name="T40" fmla="*/ 190 w 388"/>
                  <a:gd name="T41" fmla="*/ 50 h 51"/>
                  <a:gd name="T42" fmla="*/ 223 w 388"/>
                  <a:gd name="T43" fmla="*/ 48 h 51"/>
                  <a:gd name="T44" fmla="*/ 252 w 388"/>
                  <a:gd name="T45" fmla="*/ 44 h 51"/>
                  <a:gd name="T46" fmla="*/ 279 w 388"/>
                  <a:gd name="T47" fmla="*/ 39 h 51"/>
                  <a:gd name="T48" fmla="*/ 303 w 388"/>
                  <a:gd name="T49" fmla="*/ 34 h 51"/>
                  <a:gd name="T50" fmla="*/ 326 w 388"/>
                  <a:gd name="T51" fmla="*/ 28 h 51"/>
                  <a:gd name="T52" fmla="*/ 343 w 388"/>
                  <a:gd name="T53" fmla="*/ 22 h 51"/>
                  <a:gd name="T54" fmla="*/ 359 w 388"/>
                  <a:gd name="T55" fmla="*/ 16 h 51"/>
                  <a:gd name="T56" fmla="*/ 370 w 388"/>
                  <a:gd name="T57" fmla="*/ 11 h 51"/>
                  <a:gd name="T58" fmla="*/ 378 w 388"/>
                  <a:gd name="T59" fmla="*/ 6 h 51"/>
                  <a:gd name="T60" fmla="*/ 384 w 388"/>
                  <a:gd name="T61" fmla="*/ 4 h 51"/>
                  <a:gd name="T62" fmla="*/ 387 w 388"/>
                  <a:gd name="T63"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8" h="51">
                    <a:moveTo>
                      <a:pt x="386" y="0"/>
                    </a:moveTo>
                    <a:lnTo>
                      <a:pt x="384" y="1"/>
                    </a:lnTo>
                    <a:lnTo>
                      <a:pt x="383" y="1"/>
                    </a:lnTo>
                    <a:lnTo>
                      <a:pt x="380" y="4"/>
                    </a:lnTo>
                    <a:lnTo>
                      <a:pt x="377" y="6"/>
                    </a:lnTo>
                    <a:lnTo>
                      <a:pt x="373" y="7"/>
                    </a:lnTo>
                    <a:lnTo>
                      <a:pt x="367" y="9"/>
                    </a:lnTo>
                    <a:lnTo>
                      <a:pt x="363" y="12"/>
                    </a:lnTo>
                    <a:lnTo>
                      <a:pt x="357" y="15"/>
                    </a:lnTo>
                    <a:lnTo>
                      <a:pt x="350" y="17"/>
                    </a:lnTo>
                    <a:lnTo>
                      <a:pt x="342" y="21"/>
                    </a:lnTo>
                    <a:lnTo>
                      <a:pt x="335" y="23"/>
                    </a:lnTo>
                    <a:lnTo>
                      <a:pt x="325" y="27"/>
                    </a:lnTo>
                    <a:lnTo>
                      <a:pt x="313" y="29"/>
                    </a:lnTo>
                    <a:lnTo>
                      <a:pt x="303" y="32"/>
                    </a:lnTo>
                    <a:lnTo>
                      <a:pt x="292" y="35"/>
                    </a:lnTo>
                    <a:lnTo>
                      <a:pt x="279" y="38"/>
                    </a:lnTo>
                    <a:lnTo>
                      <a:pt x="265" y="40"/>
                    </a:lnTo>
                    <a:lnTo>
                      <a:pt x="252" y="43"/>
                    </a:lnTo>
                    <a:lnTo>
                      <a:pt x="238" y="44"/>
                    </a:lnTo>
                    <a:lnTo>
                      <a:pt x="223" y="45"/>
                    </a:lnTo>
                    <a:lnTo>
                      <a:pt x="207" y="48"/>
                    </a:lnTo>
                    <a:lnTo>
                      <a:pt x="190" y="48"/>
                    </a:lnTo>
                    <a:lnTo>
                      <a:pt x="172" y="48"/>
                    </a:lnTo>
                    <a:lnTo>
                      <a:pt x="153" y="48"/>
                    </a:lnTo>
                    <a:lnTo>
                      <a:pt x="133" y="48"/>
                    </a:lnTo>
                    <a:lnTo>
                      <a:pt x="113" y="45"/>
                    </a:lnTo>
                    <a:lnTo>
                      <a:pt x="92" y="44"/>
                    </a:lnTo>
                    <a:lnTo>
                      <a:pt x="71" y="41"/>
                    </a:lnTo>
                    <a:lnTo>
                      <a:pt x="50" y="38"/>
                    </a:lnTo>
                    <a:lnTo>
                      <a:pt x="26" y="34"/>
                    </a:lnTo>
                    <a:lnTo>
                      <a:pt x="1" y="29"/>
                    </a:lnTo>
                    <a:lnTo>
                      <a:pt x="0" y="32"/>
                    </a:lnTo>
                    <a:lnTo>
                      <a:pt x="26" y="35"/>
                    </a:lnTo>
                    <a:lnTo>
                      <a:pt x="48" y="40"/>
                    </a:lnTo>
                    <a:lnTo>
                      <a:pt x="71" y="43"/>
                    </a:lnTo>
                    <a:lnTo>
                      <a:pt x="92" y="45"/>
                    </a:lnTo>
                    <a:lnTo>
                      <a:pt x="113" y="48"/>
                    </a:lnTo>
                    <a:lnTo>
                      <a:pt x="133" y="49"/>
                    </a:lnTo>
                    <a:lnTo>
                      <a:pt x="153" y="50"/>
                    </a:lnTo>
                    <a:lnTo>
                      <a:pt x="172" y="50"/>
                    </a:lnTo>
                    <a:lnTo>
                      <a:pt x="190" y="50"/>
                    </a:lnTo>
                    <a:lnTo>
                      <a:pt x="207" y="49"/>
                    </a:lnTo>
                    <a:lnTo>
                      <a:pt x="223" y="48"/>
                    </a:lnTo>
                    <a:lnTo>
                      <a:pt x="238" y="45"/>
                    </a:lnTo>
                    <a:lnTo>
                      <a:pt x="252" y="44"/>
                    </a:lnTo>
                    <a:lnTo>
                      <a:pt x="265" y="41"/>
                    </a:lnTo>
                    <a:lnTo>
                      <a:pt x="279" y="39"/>
                    </a:lnTo>
                    <a:lnTo>
                      <a:pt x="292" y="37"/>
                    </a:lnTo>
                    <a:lnTo>
                      <a:pt x="303" y="34"/>
                    </a:lnTo>
                    <a:lnTo>
                      <a:pt x="315" y="32"/>
                    </a:lnTo>
                    <a:lnTo>
                      <a:pt x="326" y="28"/>
                    </a:lnTo>
                    <a:lnTo>
                      <a:pt x="335" y="24"/>
                    </a:lnTo>
                    <a:lnTo>
                      <a:pt x="343" y="22"/>
                    </a:lnTo>
                    <a:lnTo>
                      <a:pt x="350" y="20"/>
                    </a:lnTo>
                    <a:lnTo>
                      <a:pt x="359" y="16"/>
                    </a:lnTo>
                    <a:lnTo>
                      <a:pt x="364" y="13"/>
                    </a:lnTo>
                    <a:lnTo>
                      <a:pt x="370" y="11"/>
                    </a:lnTo>
                    <a:lnTo>
                      <a:pt x="374" y="9"/>
                    </a:lnTo>
                    <a:lnTo>
                      <a:pt x="378" y="6"/>
                    </a:lnTo>
                    <a:lnTo>
                      <a:pt x="383" y="5"/>
                    </a:lnTo>
                    <a:lnTo>
                      <a:pt x="384" y="4"/>
                    </a:lnTo>
                    <a:lnTo>
                      <a:pt x="386" y="2"/>
                    </a:lnTo>
                    <a:lnTo>
                      <a:pt x="387" y="1"/>
                    </a:lnTo>
                    <a:lnTo>
                      <a:pt x="386"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0" name="Freeform 302"/>
              <p:cNvSpPr>
                <a:spLocks/>
              </p:cNvSpPr>
              <p:nvPr/>
            </p:nvSpPr>
            <p:spPr bwMode="auto">
              <a:xfrm>
                <a:off x="5310" y="3126"/>
                <a:ext cx="71" cy="60"/>
              </a:xfrm>
              <a:custGeom>
                <a:avLst/>
                <a:gdLst>
                  <a:gd name="T0" fmla="*/ 0 w 71"/>
                  <a:gd name="T1" fmla="*/ 1 h 60"/>
                  <a:gd name="T2" fmla="*/ 4 w 71"/>
                  <a:gd name="T3" fmla="*/ 5 h 60"/>
                  <a:gd name="T4" fmla="*/ 9 w 71"/>
                  <a:gd name="T5" fmla="*/ 8 h 60"/>
                  <a:gd name="T6" fmla="*/ 13 w 71"/>
                  <a:gd name="T7" fmla="*/ 10 h 60"/>
                  <a:gd name="T8" fmla="*/ 19 w 71"/>
                  <a:gd name="T9" fmla="*/ 14 h 60"/>
                  <a:gd name="T10" fmla="*/ 26 w 71"/>
                  <a:gd name="T11" fmla="*/ 16 h 60"/>
                  <a:gd name="T12" fmla="*/ 32 w 71"/>
                  <a:gd name="T13" fmla="*/ 20 h 60"/>
                  <a:gd name="T14" fmla="*/ 39 w 71"/>
                  <a:gd name="T15" fmla="*/ 23 h 60"/>
                  <a:gd name="T16" fmla="*/ 44 w 71"/>
                  <a:gd name="T17" fmla="*/ 28 h 60"/>
                  <a:gd name="T18" fmla="*/ 51 w 71"/>
                  <a:gd name="T19" fmla="*/ 31 h 60"/>
                  <a:gd name="T20" fmla="*/ 56 w 71"/>
                  <a:gd name="T21" fmla="*/ 35 h 60"/>
                  <a:gd name="T22" fmla="*/ 60 w 71"/>
                  <a:gd name="T23" fmla="*/ 40 h 60"/>
                  <a:gd name="T24" fmla="*/ 64 w 71"/>
                  <a:gd name="T25" fmla="*/ 43 h 60"/>
                  <a:gd name="T26" fmla="*/ 66 w 71"/>
                  <a:gd name="T27" fmla="*/ 48 h 60"/>
                  <a:gd name="T28" fmla="*/ 66 w 71"/>
                  <a:gd name="T29" fmla="*/ 51 h 60"/>
                  <a:gd name="T30" fmla="*/ 66 w 71"/>
                  <a:gd name="T31" fmla="*/ 55 h 60"/>
                  <a:gd name="T32" fmla="*/ 65 w 71"/>
                  <a:gd name="T33" fmla="*/ 58 h 60"/>
                  <a:gd name="T34" fmla="*/ 66 w 71"/>
                  <a:gd name="T35" fmla="*/ 59 h 60"/>
                  <a:gd name="T36" fmla="*/ 70 w 71"/>
                  <a:gd name="T37" fmla="*/ 55 h 60"/>
                  <a:gd name="T38" fmla="*/ 70 w 71"/>
                  <a:gd name="T39" fmla="*/ 51 h 60"/>
                  <a:gd name="T40" fmla="*/ 69 w 71"/>
                  <a:gd name="T41" fmla="*/ 48 h 60"/>
                  <a:gd name="T42" fmla="*/ 65 w 71"/>
                  <a:gd name="T43" fmla="*/ 43 h 60"/>
                  <a:gd name="T44" fmla="*/ 62 w 71"/>
                  <a:gd name="T45" fmla="*/ 38 h 60"/>
                  <a:gd name="T46" fmla="*/ 57 w 71"/>
                  <a:gd name="T47" fmla="*/ 34 h 60"/>
                  <a:gd name="T48" fmla="*/ 52 w 71"/>
                  <a:gd name="T49" fmla="*/ 30 h 60"/>
                  <a:gd name="T50" fmla="*/ 47 w 71"/>
                  <a:gd name="T51" fmla="*/ 26 h 60"/>
                  <a:gd name="T52" fmla="*/ 40 w 71"/>
                  <a:gd name="T53" fmla="*/ 23 h 60"/>
                  <a:gd name="T54" fmla="*/ 34 w 71"/>
                  <a:gd name="T55" fmla="*/ 19 h 60"/>
                  <a:gd name="T56" fmla="*/ 27 w 71"/>
                  <a:gd name="T57" fmla="*/ 15 h 60"/>
                  <a:gd name="T58" fmla="*/ 21 w 71"/>
                  <a:gd name="T59" fmla="*/ 11 h 60"/>
                  <a:gd name="T60" fmla="*/ 16 w 71"/>
                  <a:gd name="T61" fmla="*/ 9 h 60"/>
                  <a:gd name="T62" fmla="*/ 10 w 71"/>
                  <a:gd name="T63" fmla="*/ 5 h 60"/>
                  <a:gd name="T64" fmla="*/ 5 w 71"/>
                  <a:gd name="T65" fmla="*/ 1 h 60"/>
                  <a:gd name="T66" fmla="*/ 1 w 71"/>
                  <a:gd name="T67" fmla="*/ 0 h 60"/>
                  <a:gd name="T68" fmla="*/ 0 w 71"/>
                  <a:gd name="T69"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60">
                    <a:moveTo>
                      <a:pt x="0" y="1"/>
                    </a:moveTo>
                    <a:lnTo>
                      <a:pt x="4" y="5"/>
                    </a:lnTo>
                    <a:lnTo>
                      <a:pt x="9" y="8"/>
                    </a:lnTo>
                    <a:lnTo>
                      <a:pt x="13" y="10"/>
                    </a:lnTo>
                    <a:lnTo>
                      <a:pt x="19" y="14"/>
                    </a:lnTo>
                    <a:lnTo>
                      <a:pt x="26" y="16"/>
                    </a:lnTo>
                    <a:lnTo>
                      <a:pt x="32" y="20"/>
                    </a:lnTo>
                    <a:lnTo>
                      <a:pt x="39" y="23"/>
                    </a:lnTo>
                    <a:lnTo>
                      <a:pt x="44" y="28"/>
                    </a:lnTo>
                    <a:lnTo>
                      <a:pt x="51" y="31"/>
                    </a:lnTo>
                    <a:lnTo>
                      <a:pt x="56" y="35"/>
                    </a:lnTo>
                    <a:lnTo>
                      <a:pt x="60" y="40"/>
                    </a:lnTo>
                    <a:lnTo>
                      <a:pt x="64" y="43"/>
                    </a:lnTo>
                    <a:lnTo>
                      <a:pt x="66" y="48"/>
                    </a:lnTo>
                    <a:lnTo>
                      <a:pt x="66" y="51"/>
                    </a:lnTo>
                    <a:lnTo>
                      <a:pt x="66" y="55"/>
                    </a:lnTo>
                    <a:lnTo>
                      <a:pt x="65" y="58"/>
                    </a:lnTo>
                    <a:lnTo>
                      <a:pt x="66" y="59"/>
                    </a:lnTo>
                    <a:lnTo>
                      <a:pt x="70" y="55"/>
                    </a:lnTo>
                    <a:lnTo>
                      <a:pt x="70" y="51"/>
                    </a:lnTo>
                    <a:lnTo>
                      <a:pt x="69" y="48"/>
                    </a:lnTo>
                    <a:lnTo>
                      <a:pt x="65" y="43"/>
                    </a:lnTo>
                    <a:lnTo>
                      <a:pt x="62" y="38"/>
                    </a:lnTo>
                    <a:lnTo>
                      <a:pt x="57" y="34"/>
                    </a:lnTo>
                    <a:lnTo>
                      <a:pt x="52" y="30"/>
                    </a:lnTo>
                    <a:lnTo>
                      <a:pt x="47" y="26"/>
                    </a:lnTo>
                    <a:lnTo>
                      <a:pt x="40" y="23"/>
                    </a:lnTo>
                    <a:lnTo>
                      <a:pt x="34" y="19"/>
                    </a:lnTo>
                    <a:lnTo>
                      <a:pt x="27" y="15"/>
                    </a:lnTo>
                    <a:lnTo>
                      <a:pt x="21" y="11"/>
                    </a:lnTo>
                    <a:lnTo>
                      <a:pt x="16" y="9"/>
                    </a:lnTo>
                    <a:lnTo>
                      <a:pt x="10" y="5"/>
                    </a:lnTo>
                    <a:lnTo>
                      <a:pt x="5" y="1"/>
                    </a:lnTo>
                    <a:lnTo>
                      <a:pt x="1" y="0"/>
                    </a:lnTo>
                    <a:lnTo>
                      <a:pt x="0" y="1"/>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1" name="Freeform 303"/>
              <p:cNvSpPr>
                <a:spLocks/>
              </p:cNvSpPr>
              <p:nvPr/>
            </p:nvSpPr>
            <p:spPr bwMode="auto">
              <a:xfrm>
                <a:off x="5303" y="3113"/>
                <a:ext cx="7" cy="7"/>
              </a:xfrm>
              <a:custGeom>
                <a:avLst/>
                <a:gdLst>
                  <a:gd name="T0" fmla="*/ 5 w 7"/>
                  <a:gd name="T1" fmla="*/ 0 h 7"/>
                  <a:gd name="T2" fmla="*/ 6 w 7"/>
                  <a:gd name="T3" fmla="*/ 0 h 7"/>
                  <a:gd name="T4" fmla="*/ 5 w 7"/>
                  <a:gd name="T5" fmla="*/ 0 h 7"/>
                  <a:gd name="T6" fmla="*/ 4 w 7"/>
                  <a:gd name="T7" fmla="*/ 0 h 7"/>
                  <a:gd name="T8" fmla="*/ 3 w 7"/>
                  <a:gd name="T9" fmla="*/ 0 h 7"/>
                  <a:gd name="T10" fmla="*/ 1 w 7"/>
                  <a:gd name="T11" fmla="*/ 1 h 7"/>
                  <a:gd name="T12" fmla="*/ 1 w 7"/>
                  <a:gd name="T13" fmla="*/ 2 h 7"/>
                  <a:gd name="T14" fmla="*/ 0 w 7"/>
                  <a:gd name="T15" fmla="*/ 4 h 7"/>
                  <a:gd name="T16" fmla="*/ 1 w 7"/>
                  <a:gd name="T17" fmla="*/ 5 h 7"/>
                  <a:gd name="T18" fmla="*/ 3 w 7"/>
                  <a:gd name="T19" fmla="*/ 6 h 7"/>
                  <a:gd name="T20" fmla="*/ 4 w 7"/>
                  <a:gd name="T21" fmla="*/ 5 h 7"/>
                  <a:gd name="T22" fmla="*/ 2 w 7"/>
                  <a:gd name="T23" fmla="*/ 4 h 7"/>
                  <a:gd name="T24" fmla="*/ 1 w 7"/>
                  <a:gd name="T25" fmla="*/ 4 h 7"/>
                  <a:gd name="T26" fmla="*/ 1 w 7"/>
                  <a:gd name="T27" fmla="*/ 2 h 7"/>
                  <a:gd name="T28" fmla="*/ 2 w 7"/>
                  <a:gd name="T29" fmla="*/ 2 h 7"/>
                  <a:gd name="T30" fmla="*/ 3 w 7"/>
                  <a:gd name="T31" fmla="*/ 1 h 7"/>
                  <a:gd name="T32" fmla="*/ 4 w 7"/>
                  <a:gd name="T33" fmla="*/ 1 h 7"/>
                  <a:gd name="T34" fmla="*/ 5 w 7"/>
                  <a:gd name="T35" fmla="*/ 1 h 7"/>
                  <a:gd name="T36" fmla="*/ 6 w 7"/>
                  <a:gd name="T37" fmla="*/ 1 h 7"/>
                  <a:gd name="T38" fmla="*/ 5 w 7"/>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7">
                    <a:moveTo>
                      <a:pt x="5" y="0"/>
                    </a:moveTo>
                    <a:lnTo>
                      <a:pt x="6" y="0"/>
                    </a:lnTo>
                    <a:lnTo>
                      <a:pt x="5" y="0"/>
                    </a:lnTo>
                    <a:lnTo>
                      <a:pt x="4" y="0"/>
                    </a:lnTo>
                    <a:lnTo>
                      <a:pt x="3" y="0"/>
                    </a:lnTo>
                    <a:lnTo>
                      <a:pt x="1" y="1"/>
                    </a:lnTo>
                    <a:lnTo>
                      <a:pt x="1" y="2"/>
                    </a:lnTo>
                    <a:lnTo>
                      <a:pt x="0" y="4"/>
                    </a:lnTo>
                    <a:lnTo>
                      <a:pt x="1" y="5"/>
                    </a:lnTo>
                    <a:lnTo>
                      <a:pt x="3" y="6"/>
                    </a:lnTo>
                    <a:lnTo>
                      <a:pt x="4" y="5"/>
                    </a:lnTo>
                    <a:lnTo>
                      <a:pt x="2" y="4"/>
                    </a:lnTo>
                    <a:lnTo>
                      <a:pt x="1" y="4"/>
                    </a:lnTo>
                    <a:lnTo>
                      <a:pt x="1" y="2"/>
                    </a:lnTo>
                    <a:lnTo>
                      <a:pt x="2" y="2"/>
                    </a:lnTo>
                    <a:lnTo>
                      <a:pt x="3" y="1"/>
                    </a:lnTo>
                    <a:lnTo>
                      <a:pt x="4" y="1"/>
                    </a:lnTo>
                    <a:lnTo>
                      <a:pt x="5" y="1"/>
                    </a:lnTo>
                    <a:lnTo>
                      <a:pt x="6" y="1"/>
                    </a:lnTo>
                    <a:lnTo>
                      <a:pt x="5"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2" name="Freeform 304"/>
              <p:cNvSpPr>
                <a:spLocks/>
              </p:cNvSpPr>
              <p:nvPr/>
            </p:nvSpPr>
            <p:spPr bwMode="auto">
              <a:xfrm>
                <a:off x="5316" y="3084"/>
                <a:ext cx="158" cy="23"/>
              </a:xfrm>
              <a:custGeom>
                <a:avLst/>
                <a:gdLst>
                  <a:gd name="T0" fmla="*/ 157 w 158"/>
                  <a:gd name="T1" fmla="*/ 0 h 23"/>
                  <a:gd name="T2" fmla="*/ 157 w 158"/>
                  <a:gd name="T3" fmla="*/ 0 h 23"/>
                  <a:gd name="T4" fmla="*/ 156 w 158"/>
                  <a:gd name="T5" fmla="*/ 0 h 23"/>
                  <a:gd name="T6" fmla="*/ 154 w 158"/>
                  <a:gd name="T7" fmla="*/ 0 h 23"/>
                  <a:gd name="T8" fmla="*/ 151 w 158"/>
                  <a:gd name="T9" fmla="*/ 0 h 23"/>
                  <a:gd name="T10" fmla="*/ 150 w 158"/>
                  <a:gd name="T11" fmla="*/ 0 h 23"/>
                  <a:gd name="T12" fmla="*/ 149 w 158"/>
                  <a:gd name="T13" fmla="*/ 0 h 23"/>
                  <a:gd name="T14" fmla="*/ 146 w 158"/>
                  <a:gd name="T15" fmla="*/ 0 h 23"/>
                  <a:gd name="T16" fmla="*/ 145 w 158"/>
                  <a:gd name="T17" fmla="*/ 0 h 23"/>
                  <a:gd name="T18" fmla="*/ 142 w 158"/>
                  <a:gd name="T19" fmla="*/ 0 h 23"/>
                  <a:gd name="T20" fmla="*/ 139 w 158"/>
                  <a:gd name="T21" fmla="*/ 0 h 23"/>
                  <a:gd name="T22" fmla="*/ 135 w 158"/>
                  <a:gd name="T23" fmla="*/ 0 h 23"/>
                  <a:gd name="T24" fmla="*/ 132 w 158"/>
                  <a:gd name="T25" fmla="*/ 2 h 23"/>
                  <a:gd name="T26" fmla="*/ 127 w 158"/>
                  <a:gd name="T27" fmla="*/ 2 h 23"/>
                  <a:gd name="T28" fmla="*/ 123 w 158"/>
                  <a:gd name="T29" fmla="*/ 2 h 23"/>
                  <a:gd name="T30" fmla="*/ 118 w 158"/>
                  <a:gd name="T31" fmla="*/ 3 h 23"/>
                  <a:gd name="T32" fmla="*/ 114 w 158"/>
                  <a:gd name="T33" fmla="*/ 3 h 23"/>
                  <a:gd name="T34" fmla="*/ 107 w 158"/>
                  <a:gd name="T35" fmla="*/ 3 h 23"/>
                  <a:gd name="T36" fmla="*/ 102 w 158"/>
                  <a:gd name="T37" fmla="*/ 4 h 23"/>
                  <a:gd name="T38" fmla="*/ 95 w 158"/>
                  <a:gd name="T39" fmla="*/ 5 h 23"/>
                  <a:gd name="T40" fmla="*/ 88 w 158"/>
                  <a:gd name="T41" fmla="*/ 5 h 23"/>
                  <a:gd name="T42" fmla="*/ 80 w 158"/>
                  <a:gd name="T43" fmla="*/ 6 h 23"/>
                  <a:gd name="T44" fmla="*/ 72 w 158"/>
                  <a:gd name="T45" fmla="*/ 8 h 23"/>
                  <a:gd name="T46" fmla="*/ 63 w 158"/>
                  <a:gd name="T47" fmla="*/ 9 h 23"/>
                  <a:gd name="T48" fmla="*/ 54 w 158"/>
                  <a:gd name="T49" fmla="*/ 12 h 23"/>
                  <a:gd name="T50" fmla="*/ 45 w 158"/>
                  <a:gd name="T51" fmla="*/ 13 h 23"/>
                  <a:gd name="T52" fmla="*/ 36 w 158"/>
                  <a:gd name="T53" fmla="*/ 15 h 23"/>
                  <a:gd name="T54" fmla="*/ 23 w 158"/>
                  <a:gd name="T55" fmla="*/ 17 h 23"/>
                  <a:gd name="T56" fmla="*/ 14 w 158"/>
                  <a:gd name="T57" fmla="*/ 18 h 23"/>
                  <a:gd name="T58" fmla="*/ 0 w 158"/>
                  <a:gd name="T59" fmla="*/ 21 h 23"/>
                  <a:gd name="T60" fmla="*/ 1 w 158"/>
                  <a:gd name="T61" fmla="*/ 22 h 23"/>
                  <a:gd name="T62" fmla="*/ 14 w 158"/>
                  <a:gd name="T63" fmla="*/ 20 h 23"/>
                  <a:gd name="T64" fmla="*/ 23 w 158"/>
                  <a:gd name="T65" fmla="*/ 18 h 23"/>
                  <a:gd name="T66" fmla="*/ 36 w 158"/>
                  <a:gd name="T67" fmla="*/ 16 h 23"/>
                  <a:gd name="T68" fmla="*/ 45 w 158"/>
                  <a:gd name="T69" fmla="*/ 15 h 23"/>
                  <a:gd name="T70" fmla="*/ 55 w 158"/>
                  <a:gd name="T71" fmla="*/ 13 h 23"/>
                  <a:gd name="T72" fmla="*/ 65 w 158"/>
                  <a:gd name="T73" fmla="*/ 12 h 23"/>
                  <a:gd name="T74" fmla="*/ 73 w 158"/>
                  <a:gd name="T75" fmla="*/ 9 h 23"/>
                  <a:gd name="T76" fmla="*/ 81 w 158"/>
                  <a:gd name="T77" fmla="*/ 8 h 23"/>
                  <a:gd name="T78" fmla="*/ 88 w 158"/>
                  <a:gd name="T79" fmla="*/ 7 h 23"/>
                  <a:gd name="T80" fmla="*/ 95 w 158"/>
                  <a:gd name="T81" fmla="*/ 6 h 23"/>
                  <a:gd name="T82" fmla="*/ 102 w 158"/>
                  <a:gd name="T83" fmla="*/ 5 h 23"/>
                  <a:gd name="T84" fmla="*/ 107 w 158"/>
                  <a:gd name="T85" fmla="*/ 5 h 23"/>
                  <a:gd name="T86" fmla="*/ 114 w 158"/>
                  <a:gd name="T87" fmla="*/ 4 h 23"/>
                  <a:gd name="T88" fmla="*/ 118 w 158"/>
                  <a:gd name="T89" fmla="*/ 3 h 23"/>
                  <a:gd name="T90" fmla="*/ 124 w 158"/>
                  <a:gd name="T91" fmla="*/ 3 h 23"/>
                  <a:gd name="T92" fmla="*/ 127 w 158"/>
                  <a:gd name="T93" fmla="*/ 3 h 23"/>
                  <a:gd name="T94" fmla="*/ 132 w 158"/>
                  <a:gd name="T95" fmla="*/ 3 h 23"/>
                  <a:gd name="T96" fmla="*/ 135 w 158"/>
                  <a:gd name="T97" fmla="*/ 3 h 23"/>
                  <a:gd name="T98" fmla="*/ 139 w 158"/>
                  <a:gd name="T99" fmla="*/ 2 h 23"/>
                  <a:gd name="T100" fmla="*/ 142 w 158"/>
                  <a:gd name="T101" fmla="*/ 2 h 23"/>
                  <a:gd name="T102" fmla="*/ 145 w 158"/>
                  <a:gd name="T103" fmla="*/ 2 h 23"/>
                  <a:gd name="T104" fmla="*/ 146 w 158"/>
                  <a:gd name="T105" fmla="*/ 2 h 23"/>
                  <a:gd name="T106" fmla="*/ 149 w 158"/>
                  <a:gd name="T107" fmla="*/ 2 h 23"/>
                  <a:gd name="T108" fmla="*/ 150 w 158"/>
                  <a:gd name="T109" fmla="*/ 2 h 23"/>
                  <a:gd name="T110" fmla="*/ 151 w 158"/>
                  <a:gd name="T111" fmla="*/ 2 h 23"/>
                  <a:gd name="T112" fmla="*/ 154 w 158"/>
                  <a:gd name="T113" fmla="*/ 2 h 23"/>
                  <a:gd name="T114" fmla="*/ 156 w 158"/>
                  <a:gd name="T115" fmla="*/ 2 h 23"/>
                  <a:gd name="T116" fmla="*/ 157 w 158"/>
                  <a:gd name="T117" fmla="*/ 2 h 23"/>
                  <a:gd name="T118" fmla="*/ 157 w 158"/>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 h="23">
                    <a:moveTo>
                      <a:pt x="157" y="0"/>
                    </a:moveTo>
                    <a:lnTo>
                      <a:pt x="157" y="0"/>
                    </a:lnTo>
                    <a:lnTo>
                      <a:pt x="156" y="0"/>
                    </a:lnTo>
                    <a:lnTo>
                      <a:pt x="154" y="0"/>
                    </a:lnTo>
                    <a:lnTo>
                      <a:pt x="151" y="0"/>
                    </a:lnTo>
                    <a:lnTo>
                      <a:pt x="150" y="0"/>
                    </a:lnTo>
                    <a:lnTo>
                      <a:pt x="149" y="0"/>
                    </a:lnTo>
                    <a:lnTo>
                      <a:pt x="146" y="0"/>
                    </a:lnTo>
                    <a:lnTo>
                      <a:pt x="145" y="0"/>
                    </a:lnTo>
                    <a:lnTo>
                      <a:pt x="142" y="0"/>
                    </a:lnTo>
                    <a:lnTo>
                      <a:pt x="139" y="0"/>
                    </a:lnTo>
                    <a:lnTo>
                      <a:pt x="135" y="0"/>
                    </a:lnTo>
                    <a:lnTo>
                      <a:pt x="132" y="2"/>
                    </a:lnTo>
                    <a:lnTo>
                      <a:pt x="127" y="2"/>
                    </a:lnTo>
                    <a:lnTo>
                      <a:pt x="123" y="2"/>
                    </a:lnTo>
                    <a:lnTo>
                      <a:pt x="118" y="3"/>
                    </a:lnTo>
                    <a:lnTo>
                      <a:pt x="114" y="3"/>
                    </a:lnTo>
                    <a:lnTo>
                      <a:pt x="107" y="3"/>
                    </a:lnTo>
                    <a:lnTo>
                      <a:pt x="102" y="4"/>
                    </a:lnTo>
                    <a:lnTo>
                      <a:pt x="95" y="5"/>
                    </a:lnTo>
                    <a:lnTo>
                      <a:pt x="88" y="5"/>
                    </a:lnTo>
                    <a:lnTo>
                      <a:pt x="80" y="6"/>
                    </a:lnTo>
                    <a:lnTo>
                      <a:pt x="72" y="8"/>
                    </a:lnTo>
                    <a:lnTo>
                      <a:pt x="63" y="9"/>
                    </a:lnTo>
                    <a:lnTo>
                      <a:pt x="54" y="12"/>
                    </a:lnTo>
                    <a:lnTo>
                      <a:pt x="45" y="13"/>
                    </a:lnTo>
                    <a:lnTo>
                      <a:pt x="36" y="15"/>
                    </a:lnTo>
                    <a:lnTo>
                      <a:pt x="23" y="17"/>
                    </a:lnTo>
                    <a:lnTo>
                      <a:pt x="14" y="18"/>
                    </a:lnTo>
                    <a:lnTo>
                      <a:pt x="0" y="21"/>
                    </a:lnTo>
                    <a:lnTo>
                      <a:pt x="1" y="22"/>
                    </a:lnTo>
                    <a:lnTo>
                      <a:pt x="14" y="20"/>
                    </a:lnTo>
                    <a:lnTo>
                      <a:pt x="23" y="18"/>
                    </a:lnTo>
                    <a:lnTo>
                      <a:pt x="36" y="16"/>
                    </a:lnTo>
                    <a:lnTo>
                      <a:pt x="45" y="15"/>
                    </a:lnTo>
                    <a:lnTo>
                      <a:pt x="55" y="13"/>
                    </a:lnTo>
                    <a:lnTo>
                      <a:pt x="65" y="12"/>
                    </a:lnTo>
                    <a:lnTo>
                      <a:pt x="73" y="9"/>
                    </a:lnTo>
                    <a:lnTo>
                      <a:pt x="81" y="8"/>
                    </a:lnTo>
                    <a:lnTo>
                      <a:pt x="88" y="7"/>
                    </a:lnTo>
                    <a:lnTo>
                      <a:pt x="95" y="6"/>
                    </a:lnTo>
                    <a:lnTo>
                      <a:pt x="102" y="5"/>
                    </a:lnTo>
                    <a:lnTo>
                      <a:pt x="107" y="5"/>
                    </a:lnTo>
                    <a:lnTo>
                      <a:pt x="114" y="4"/>
                    </a:lnTo>
                    <a:lnTo>
                      <a:pt x="118" y="3"/>
                    </a:lnTo>
                    <a:lnTo>
                      <a:pt x="124" y="3"/>
                    </a:lnTo>
                    <a:lnTo>
                      <a:pt x="127" y="3"/>
                    </a:lnTo>
                    <a:lnTo>
                      <a:pt x="132" y="3"/>
                    </a:lnTo>
                    <a:lnTo>
                      <a:pt x="135" y="3"/>
                    </a:lnTo>
                    <a:lnTo>
                      <a:pt x="139" y="2"/>
                    </a:lnTo>
                    <a:lnTo>
                      <a:pt x="142" y="2"/>
                    </a:lnTo>
                    <a:lnTo>
                      <a:pt x="145" y="2"/>
                    </a:lnTo>
                    <a:lnTo>
                      <a:pt x="146" y="2"/>
                    </a:lnTo>
                    <a:lnTo>
                      <a:pt x="149" y="2"/>
                    </a:lnTo>
                    <a:lnTo>
                      <a:pt x="150" y="2"/>
                    </a:lnTo>
                    <a:lnTo>
                      <a:pt x="151" y="2"/>
                    </a:lnTo>
                    <a:lnTo>
                      <a:pt x="154" y="2"/>
                    </a:lnTo>
                    <a:lnTo>
                      <a:pt x="156" y="2"/>
                    </a:lnTo>
                    <a:lnTo>
                      <a:pt x="157" y="2"/>
                    </a:lnTo>
                    <a:lnTo>
                      <a:pt x="157"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3" name="Freeform 305"/>
              <p:cNvSpPr>
                <a:spLocks/>
              </p:cNvSpPr>
              <p:nvPr/>
            </p:nvSpPr>
            <p:spPr bwMode="auto">
              <a:xfrm>
                <a:off x="5481" y="3071"/>
                <a:ext cx="97" cy="24"/>
              </a:xfrm>
              <a:custGeom>
                <a:avLst/>
                <a:gdLst>
                  <a:gd name="T0" fmla="*/ 93 w 97"/>
                  <a:gd name="T1" fmla="*/ 0 h 24"/>
                  <a:gd name="T2" fmla="*/ 92 w 97"/>
                  <a:gd name="T3" fmla="*/ 2 h 24"/>
                  <a:gd name="T4" fmla="*/ 89 w 97"/>
                  <a:gd name="T5" fmla="*/ 3 h 24"/>
                  <a:gd name="T6" fmla="*/ 88 w 97"/>
                  <a:gd name="T7" fmla="*/ 5 h 24"/>
                  <a:gd name="T8" fmla="*/ 84 w 97"/>
                  <a:gd name="T9" fmla="*/ 7 h 24"/>
                  <a:gd name="T10" fmla="*/ 79 w 97"/>
                  <a:gd name="T11" fmla="*/ 9 h 24"/>
                  <a:gd name="T12" fmla="*/ 75 w 97"/>
                  <a:gd name="T13" fmla="*/ 13 h 24"/>
                  <a:gd name="T14" fmla="*/ 69 w 97"/>
                  <a:gd name="T15" fmla="*/ 15 h 24"/>
                  <a:gd name="T16" fmla="*/ 63 w 97"/>
                  <a:gd name="T17" fmla="*/ 18 h 24"/>
                  <a:gd name="T18" fmla="*/ 56 w 97"/>
                  <a:gd name="T19" fmla="*/ 20 h 24"/>
                  <a:gd name="T20" fmla="*/ 49 w 97"/>
                  <a:gd name="T21" fmla="*/ 21 h 24"/>
                  <a:gd name="T22" fmla="*/ 41 w 97"/>
                  <a:gd name="T23" fmla="*/ 21 h 24"/>
                  <a:gd name="T24" fmla="*/ 35 w 97"/>
                  <a:gd name="T25" fmla="*/ 21 h 24"/>
                  <a:gd name="T26" fmla="*/ 25 w 97"/>
                  <a:gd name="T27" fmla="*/ 20 h 24"/>
                  <a:gd name="T28" fmla="*/ 17 w 97"/>
                  <a:gd name="T29" fmla="*/ 19 h 24"/>
                  <a:gd name="T30" fmla="*/ 9 w 97"/>
                  <a:gd name="T31" fmla="*/ 15 h 24"/>
                  <a:gd name="T32" fmla="*/ 0 w 97"/>
                  <a:gd name="T33" fmla="*/ 9 h 24"/>
                  <a:gd name="T34" fmla="*/ 0 w 97"/>
                  <a:gd name="T35" fmla="*/ 12 h 24"/>
                  <a:gd name="T36" fmla="*/ 8 w 97"/>
                  <a:gd name="T37" fmla="*/ 16 h 24"/>
                  <a:gd name="T38" fmla="*/ 16 w 97"/>
                  <a:gd name="T39" fmla="*/ 20 h 24"/>
                  <a:gd name="T40" fmla="*/ 25 w 97"/>
                  <a:gd name="T41" fmla="*/ 22 h 24"/>
                  <a:gd name="T42" fmla="*/ 35 w 97"/>
                  <a:gd name="T43" fmla="*/ 23 h 24"/>
                  <a:gd name="T44" fmla="*/ 41 w 97"/>
                  <a:gd name="T45" fmla="*/ 23 h 24"/>
                  <a:gd name="T46" fmla="*/ 51 w 97"/>
                  <a:gd name="T47" fmla="*/ 22 h 24"/>
                  <a:gd name="T48" fmla="*/ 57 w 97"/>
                  <a:gd name="T49" fmla="*/ 21 h 24"/>
                  <a:gd name="T50" fmla="*/ 65 w 97"/>
                  <a:gd name="T51" fmla="*/ 19 h 24"/>
                  <a:gd name="T52" fmla="*/ 71 w 97"/>
                  <a:gd name="T53" fmla="*/ 16 h 24"/>
                  <a:gd name="T54" fmla="*/ 77 w 97"/>
                  <a:gd name="T55" fmla="*/ 14 h 24"/>
                  <a:gd name="T56" fmla="*/ 83 w 97"/>
                  <a:gd name="T57" fmla="*/ 12 h 24"/>
                  <a:gd name="T58" fmla="*/ 87 w 97"/>
                  <a:gd name="T59" fmla="*/ 8 h 24"/>
                  <a:gd name="T60" fmla="*/ 89 w 97"/>
                  <a:gd name="T61" fmla="*/ 6 h 24"/>
                  <a:gd name="T62" fmla="*/ 92 w 97"/>
                  <a:gd name="T63" fmla="*/ 4 h 24"/>
                  <a:gd name="T64" fmla="*/ 95 w 97"/>
                  <a:gd name="T65" fmla="*/ 2 h 24"/>
                  <a:gd name="T66" fmla="*/ 96 w 97"/>
                  <a:gd name="T67" fmla="*/ 2 h 24"/>
                  <a:gd name="T68" fmla="*/ 93 w 97"/>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24">
                    <a:moveTo>
                      <a:pt x="93" y="0"/>
                    </a:moveTo>
                    <a:lnTo>
                      <a:pt x="92" y="2"/>
                    </a:lnTo>
                    <a:lnTo>
                      <a:pt x="89" y="3"/>
                    </a:lnTo>
                    <a:lnTo>
                      <a:pt x="88" y="5"/>
                    </a:lnTo>
                    <a:lnTo>
                      <a:pt x="84" y="7"/>
                    </a:lnTo>
                    <a:lnTo>
                      <a:pt x="79" y="9"/>
                    </a:lnTo>
                    <a:lnTo>
                      <a:pt x="75" y="13"/>
                    </a:lnTo>
                    <a:lnTo>
                      <a:pt x="69" y="15"/>
                    </a:lnTo>
                    <a:lnTo>
                      <a:pt x="63" y="18"/>
                    </a:lnTo>
                    <a:lnTo>
                      <a:pt x="56" y="20"/>
                    </a:lnTo>
                    <a:lnTo>
                      <a:pt x="49" y="21"/>
                    </a:lnTo>
                    <a:lnTo>
                      <a:pt x="41" y="21"/>
                    </a:lnTo>
                    <a:lnTo>
                      <a:pt x="35" y="21"/>
                    </a:lnTo>
                    <a:lnTo>
                      <a:pt x="25" y="20"/>
                    </a:lnTo>
                    <a:lnTo>
                      <a:pt x="17" y="19"/>
                    </a:lnTo>
                    <a:lnTo>
                      <a:pt x="9" y="15"/>
                    </a:lnTo>
                    <a:lnTo>
                      <a:pt x="0" y="9"/>
                    </a:lnTo>
                    <a:lnTo>
                      <a:pt x="0" y="12"/>
                    </a:lnTo>
                    <a:lnTo>
                      <a:pt x="8" y="16"/>
                    </a:lnTo>
                    <a:lnTo>
                      <a:pt x="16" y="20"/>
                    </a:lnTo>
                    <a:lnTo>
                      <a:pt x="25" y="22"/>
                    </a:lnTo>
                    <a:lnTo>
                      <a:pt x="35" y="23"/>
                    </a:lnTo>
                    <a:lnTo>
                      <a:pt x="41" y="23"/>
                    </a:lnTo>
                    <a:lnTo>
                      <a:pt x="51" y="22"/>
                    </a:lnTo>
                    <a:lnTo>
                      <a:pt x="57" y="21"/>
                    </a:lnTo>
                    <a:lnTo>
                      <a:pt x="65" y="19"/>
                    </a:lnTo>
                    <a:lnTo>
                      <a:pt x="71" y="16"/>
                    </a:lnTo>
                    <a:lnTo>
                      <a:pt x="77" y="14"/>
                    </a:lnTo>
                    <a:lnTo>
                      <a:pt x="83" y="12"/>
                    </a:lnTo>
                    <a:lnTo>
                      <a:pt x="87" y="8"/>
                    </a:lnTo>
                    <a:lnTo>
                      <a:pt x="89" y="6"/>
                    </a:lnTo>
                    <a:lnTo>
                      <a:pt x="92" y="4"/>
                    </a:lnTo>
                    <a:lnTo>
                      <a:pt x="95" y="2"/>
                    </a:lnTo>
                    <a:lnTo>
                      <a:pt x="96" y="2"/>
                    </a:lnTo>
                    <a:lnTo>
                      <a:pt x="93"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4" name="Freeform 306"/>
              <p:cNvSpPr>
                <a:spLocks/>
              </p:cNvSpPr>
              <p:nvPr/>
            </p:nvSpPr>
            <p:spPr bwMode="auto">
              <a:xfrm>
                <a:off x="5583" y="3065"/>
                <a:ext cx="46" cy="4"/>
              </a:xfrm>
              <a:custGeom>
                <a:avLst/>
                <a:gdLst>
                  <a:gd name="T0" fmla="*/ 45 w 46"/>
                  <a:gd name="T1" fmla="*/ 3 h 4"/>
                  <a:gd name="T2" fmla="*/ 44 w 46"/>
                  <a:gd name="T3" fmla="*/ 3 h 4"/>
                  <a:gd name="T4" fmla="*/ 43 w 46"/>
                  <a:gd name="T5" fmla="*/ 3 h 4"/>
                  <a:gd name="T6" fmla="*/ 40 w 46"/>
                  <a:gd name="T7" fmla="*/ 3 h 4"/>
                  <a:gd name="T8" fmla="*/ 38 w 46"/>
                  <a:gd name="T9" fmla="*/ 3 h 4"/>
                  <a:gd name="T10" fmla="*/ 34 w 46"/>
                  <a:gd name="T11" fmla="*/ 2 h 4"/>
                  <a:gd name="T12" fmla="*/ 32 w 46"/>
                  <a:gd name="T13" fmla="*/ 2 h 4"/>
                  <a:gd name="T14" fmla="*/ 28 w 46"/>
                  <a:gd name="T15" fmla="*/ 2 h 4"/>
                  <a:gd name="T16" fmla="*/ 24 w 46"/>
                  <a:gd name="T17" fmla="*/ 2 h 4"/>
                  <a:gd name="T18" fmla="*/ 19 w 46"/>
                  <a:gd name="T19" fmla="*/ 2 h 4"/>
                  <a:gd name="T20" fmla="*/ 16 w 46"/>
                  <a:gd name="T21" fmla="*/ 2 h 4"/>
                  <a:gd name="T22" fmla="*/ 12 w 46"/>
                  <a:gd name="T23" fmla="*/ 1 h 4"/>
                  <a:gd name="T24" fmla="*/ 10 w 46"/>
                  <a:gd name="T25" fmla="*/ 1 h 4"/>
                  <a:gd name="T26" fmla="*/ 6 w 46"/>
                  <a:gd name="T27" fmla="*/ 1 h 4"/>
                  <a:gd name="T28" fmla="*/ 4 w 46"/>
                  <a:gd name="T29" fmla="*/ 1 h 4"/>
                  <a:gd name="T30" fmla="*/ 1 w 46"/>
                  <a:gd name="T31" fmla="*/ 1 h 4"/>
                  <a:gd name="T32" fmla="*/ 0 w 46"/>
                  <a:gd name="T33" fmla="*/ 1 h 4"/>
                  <a:gd name="T34" fmla="*/ 2 w 46"/>
                  <a:gd name="T35" fmla="*/ 0 h 4"/>
                  <a:gd name="T36" fmla="*/ 4 w 46"/>
                  <a:gd name="T37" fmla="*/ 0 h 4"/>
                  <a:gd name="T38" fmla="*/ 6 w 46"/>
                  <a:gd name="T39" fmla="*/ 1 h 4"/>
                  <a:gd name="T40" fmla="*/ 10 w 46"/>
                  <a:gd name="T41" fmla="*/ 1 h 4"/>
                  <a:gd name="T42" fmla="*/ 12 w 46"/>
                  <a:gd name="T43" fmla="*/ 1 h 4"/>
                  <a:gd name="T44" fmla="*/ 16 w 46"/>
                  <a:gd name="T45" fmla="*/ 1 h 4"/>
                  <a:gd name="T46" fmla="*/ 19 w 46"/>
                  <a:gd name="T47" fmla="*/ 1 h 4"/>
                  <a:gd name="T48" fmla="*/ 24 w 46"/>
                  <a:gd name="T49" fmla="*/ 1 h 4"/>
                  <a:gd name="T50" fmla="*/ 28 w 46"/>
                  <a:gd name="T51" fmla="*/ 1 h 4"/>
                  <a:gd name="T52" fmla="*/ 32 w 46"/>
                  <a:gd name="T53" fmla="*/ 1 h 4"/>
                  <a:gd name="T54" fmla="*/ 34 w 46"/>
                  <a:gd name="T55" fmla="*/ 1 h 4"/>
                  <a:gd name="T56" fmla="*/ 38 w 46"/>
                  <a:gd name="T57" fmla="*/ 1 h 4"/>
                  <a:gd name="T58" fmla="*/ 40 w 46"/>
                  <a:gd name="T59" fmla="*/ 1 h 4"/>
                  <a:gd name="T60" fmla="*/ 43 w 46"/>
                  <a:gd name="T61" fmla="*/ 1 h 4"/>
                  <a:gd name="T62" fmla="*/ 44 w 46"/>
                  <a:gd name="T63" fmla="*/ 1 h 4"/>
                  <a:gd name="T64" fmla="*/ 45 w 46"/>
                  <a:gd name="T65" fmla="*/ 1 h 4"/>
                  <a:gd name="T66" fmla="*/ 45 w 46"/>
                  <a:gd name="T6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 h="4">
                    <a:moveTo>
                      <a:pt x="45" y="3"/>
                    </a:moveTo>
                    <a:lnTo>
                      <a:pt x="44" y="3"/>
                    </a:lnTo>
                    <a:lnTo>
                      <a:pt x="43" y="3"/>
                    </a:lnTo>
                    <a:lnTo>
                      <a:pt x="40" y="3"/>
                    </a:lnTo>
                    <a:lnTo>
                      <a:pt x="38" y="3"/>
                    </a:lnTo>
                    <a:lnTo>
                      <a:pt x="34" y="2"/>
                    </a:lnTo>
                    <a:lnTo>
                      <a:pt x="32" y="2"/>
                    </a:lnTo>
                    <a:lnTo>
                      <a:pt x="28" y="2"/>
                    </a:lnTo>
                    <a:lnTo>
                      <a:pt x="24" y="2"/>
                    </a:lnTo>
                    <a:lnTo>
                      <a:pt x="19" y="2"/>
                    </a:lnTo>
                    <a:lnTo>
                      <a:pt x="16" y="2"/>
                    </a:lnTo>
                    <a:lnTo>
                      <a:pt x="12" y="1"/>
                    </a:lnTo>
                    <a:lnTo>
                      <a:pt x="10" y="1"/>
                    </a:lnTo>
                    <a:lnTo>
                      <a:pt x="6" y="1"/>
                    </a:lnTo>
                    <a:lnTo>
                      <a:pt x="4" y="1"/>
                    </a:lnTo>
                    <a:lnTo>
                      <a:pt x="1" y="1"/>
                    </a:lnTo>
                    <a:lnTo>
                      <a:pt x="0" y="1"/>
                    </a:lnTo>
                    <a:lnTo>
                      <a:pt x="2" y="0"/>
                    </a:lnTo>
                    <a:lnTo>
                      <a:pt x="4" y="0"/>
                    </a:lnTo>
                    <a:lnTo>
                      <a:pt x="6" y="1"/>
                    </a:lnTo>
                    <a:lnTo>
                      <a:pt x="10" y="1"/>
                    </a:lnTo>
                    <a:lnTo>
                      <a:pt x="12" y="1"/>
                    </a:lnTo>
                    <a:lnTo>
                      <a:pt x="16" y="1"/>
                    </a:lnTo>
                    <a:lnTo>
                      <a:pt x="19" y="1"/>
                    </a:lnTo>
                    <a:lnTo>
                      <a:pt x="24" y="1"/>
                    </a:lnTo>
                    <a:lnTo>
                      <a:pt x="28" y="1"/>
                    </a:lnTo>
                    <a:lnTo>
                      <a:pt x="32" y="1"/>
                    </a:lnTo>
                    <a:lnTo>
                      <a:pt x="34" y="1"/>
                    </a:lnTo>
                    <a:lnTo>
                      <a:pt x="38" y="1"/>
                    </a:lnTo>
                    <a:lnTo>
                      <a:pt x="40" y="1"/>
                    </a:lnTo>
                    <a:lnTo>
                      <a:pt x="43" y="1"/>
                    </a:lnTo>
                    <a:lnTo>
                      <a:pt x="44" y="1"/>
                    </a:lnTo>
                    <a:lnTo>
                      <a:pt x="45" y="1"/>
                    </a:lnTo>
                    <a:lnTo>
                      <a:pt x="45" y="3"/>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5" name="Freeform 307"/>
              <p:cNvSpPr>
                <a:spLocks/>
              </p:cNvSpPr>
              <p:nvPr/>
            </p:nvSpPr>
            <p:spPr bwMode="auto">
              <a:xfrm>
                <a:off x="5577" y="3065"/>
                <a:ext cx="8" cy="7"/>
              </a:xfrm>
              <a:custGeom>
                <a:avLst/>
                <a:gdLst>
                  <a:gd name="T0" fmla="*/ 7 w 8"/>
                  <a:gd name="T1" fmla="*/ 0 h 7"/>
                  <a:gd name="T2" fmla="*/ 0 w 8"/>
                  <a:gd name="T3" fmla="*/ 0 h 7"/>
                  <a:gd name="T4" fmla="*/ 0 w 8"/>
                  <a:gd name="T5" fmla="*/ 3 h 7"/>
                  <a:gd name="T6" fmla="*/ 0 w 8"/>
                  <a:gd name="T7" fmla="*/ 6 h 7"/>
                  <a:gd name="T8" fmla="*/ 7 w 8"/>
                  <a:gd name="T9" fmla="*/ 6 h 7"/>
                  <a:gd name="T10" fmla="*/ 7 w 8"/>
                  <a:gd name="T11" fmla="*/ 0 h 7"/>
                </a:gdLst>
                <a:ahLst/>
                <a:cxnLst>
                  <a:cxn ang="0">
                    <a:pos x="T0" y="T1"/>
                  </a:cxn>
                  <a:cxn ang="0">
                    <a:pos x="T2" y="T3"/>
                  </a:cxn>
                  <a:cxn ang="0">
                    <a:pos x="T4" y="T5"/>
                  </a:cxn>
                  <a:cxn ang="0">
                    <a:pos x="T6" y="T7"/>
                  </a:cxn>
                  <a:cxn ang="0">
                    <a:pos x="T8" y="T9"/>
                  </a:cxn>
                  <a:cxn ang="0">
                    <a:pos x="T10" y="T11"/>
                  </a:cxn>
                </a:cxnLst>
                <a:rect l="0" t="0" r="r" b="b"/>
                <a:pathLst>
                  <a:path w="8" h="7">
                    <a:moveTo>
                      <a:pt x="7" y="0"/>
                    </a:moveTo>
                    <a:lnTo>
                      <a:pt x="0" y="0"/>
                    </a:lnTo>
                    <a:lnTo>
                      <a:pt x="0" y="3"/>
                    </a:lnTo>
                    <a:lnTo>
                      <a:pt x="0" y="6"/>
                    </a:lnTo>
                    <a:lnTo>
                      <a:pt x="7" y="6"/>
                    </a:lnTo>
                    <a:lnTo>
                      <a:pt x="7"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6" name="Freeform 308"/>
              <p:cNvSpPr>
                <a:spLocks/>
              </p:cNvSpPr>
              <p:nvPr/>
            </p:nvSpPr>
            <p:spPr bwMode="auto">
              <a:xfrm>
                <a:off x="4508" y="2953"/>
                <a:ext cx="1141" cy="203"/>
              </a:xfrm>
              <a:custGeom>
                <a:avLst/>
                <a:gdLst>
                  <a:gd name="T0" fmla="*/ 1113 w 1141"/>
                  <a:gd name="T1" fmla="*/ 86 h 203"/>
                  <a:gd name="T2" fmla="*/ 1136 w 1141"/>
                  <a:gd name="T3" fmla="*/ 100 h 203"/>
                  <a:gd name="T4" fmla="*/ 1136 w 1141"/>
                  <a:gd name="T5" fmla="*/ 106 h 203"/>
                  <a:gd name="T6" fmla="*/ 1114 w 1141"/>
                  <a:gd name="T7" fmla="*/ 96 h 203"/>
                  <a:gd name="T8" fmla="*/ 1082 w 1141"/>
                  <a:gd name="T9" fmla="*/ 86 h 203"/>
                  <a:gd name="T10" fmla="*/ 1044 w 1141"/>
                  <a:gd name="T11" fmla="*/ 75 h 203"/>
                  <a:gd name="T12" fmla="*/ 1008 w 1141"/>
                  <a:gd name="T13" fmla="*/ 71 h 203"/>
                  <a:gd name="T14" fmla="*/ 992 w 1141"/>
                  <a:gd name="T15" fmla="*/ 68 h 203"/>
                  <a:gd name="T16" fmla="*/ 979 w 1141"/>
                  <a:gd name="T17" fmla="*/ 68 h 203"/>
                  <a:gd name="T18" fmla="*/ 930 w 1141"/>
                  <a:gd name="T19" fmla="*/ 86 h 203"/>
                  <a:gd name="T20" fmla="*/ 894 w 1141"/>
                  <a:gd name="T21" fmla="*/ 92 h 203"/>
                  <a:gd name="T22" fmla="*/ 884 w 1141"/>
                  <a:gd name="T23" fmla="*/ 54 h 203"/>
                  <a:gd name="T24" fmla="*/ 869 w 1141"/>
                  <a:gd name="T25" fmla="*/ 35 h 203"/>
                  <a:gd name="T26" fmla="*/ 835 w 1141"/>
                  <a:gd name="T27" fmla="*/ 71 h 203"/>
                  <a:gd name="T28" fmla="*/ 797 w 1141"/>
                  <a:gd name="T29" fmla="*/ 128 h 203"/>
                  <a:gd name="T30" fmla="*/ 777 w 1141"/>
                  <a:gd name="T31" fmla="*/ 68 h 203"/>
                  <a:gd name="T32" fmla="*/ 746 w 1141"/>
                  <a:gd name="T33" fmla="*/ 14 h 203"/>
                  <a:gd name="T34" fmla="*/ 692 w 1141"/>
                  <a:gd name="T35" fmla="*/ 56 h 203"/>
                  <a:gd name="T36" fmla="*/ 671 w 1141"/>
                  <a:gd name="T37" fmla="*/ 141 h 203"/>
                  <a:gd name="T38" fmla="*/ 636 w 1141"/>
                  <a:gd name="T39" fmla="*/ 201 h 203"/>
                  <a:gd name="T40" fmla="*/ 587 w 1141"/>
                  <a:gd name="T41" fmla="*/ 164 h 203"/>
                  <a:gd name="T42" fmla="*/ 558 w 1141"/>
                  <a:gd name="T43" fmla="*/ 68 h 203"/>
                  <a:gd name="T44" fmla="*/ 504 w 1141"/>
                  <a:gd name="T45" fmla="*/ 53 h 203"/>
                  <a:gd name="T46" fmla="*/ 495 w 1141"/>
                  <a:gd name="T47" fmla="*/ 78 h 203"/>
                  <a:gd name="T48" fmla="*/ 471 w 1141"/>
                  <a:gd name="T49" fmla="*/ 128 h 203"/>
                  <a:gd name="T50" fmla="*/ 433 w 1141"/>
                  <a:gd name="T51" fmla="*/ 163 h 203"/>
                  <a:gd name="T52" fmla="*/ 390 w 1141"/>
                  <a:gd name="T53" fmla="*/ 141 h 203"/>
                  <a:gd name="T54" fmla="*/ 358 w 1141"/>
                  <a:gd name="T55" fmla="*/ 84 h 203"/>
                  <a:gd name="T56" fmla="*/ 330 w 1141"/>
                  <a:gd name="T57" fmla="*/ 68 h 203"/>
                  <a:gd name="T58" fmla="*/ 311 w 1141"/>
                  <a:gd name="T59" fmla="*/ 123 h 203"/>
                  <a:gd name="T60" fmla="*/ 301 w 1141"/>
                  <a:gd name="T61" fmla="*/ 155 h 203"/>
                  <a:gd name="T62" fmla="*/ 255 w 1141"/>
                  <a:gd name="T63" fmla="*/ 128 h 203"/>
                  <a:gd name="T64" fmla="*/ 229 w 1141"/>
                  <a:gd name="T65" fmla="*/ 98 h 203"/>
                  <a:gd name="T66" fmla="*/ 187 w 1141"/>
                  <a:gd name="T67" fmla="*/ 100 h 203"/>
                  <a:gd name="T68" fmla="*/ 181 w 1141"/>
                  <a:gd name="T69" fmla="*/ 143 h 203"/>
                  <a:gd name="T70" fmla="*/ 157 w 1141"/>
                  <a:gd name="T71" fmla="*/ 157 h 203"/>
                  <a:gd name="T72" fmla="*/ 102 w 1141"/>
                  <a:gd name="T73" fmla="*/ 107 h 203"/>
                  <a:gd name="T74" fmla="*/ 83 w 1141"/>
                  <a:gd name="T75" fmla="*/ 99 h 203"/>
                  <a:gd name="T76" fmla="*/ 72 w 1141"/>
                  <a:gd name="T77" fmla="*/ 121 h 203"/>
                  <a:gd name="T78" fmla="*/ 66 w 1141"/>
                  <a:gd name="T79" fmla="*/ 132 h 203"/>
                  <a:gd name="T80" fmla="*/ 37 w 1141"/>
                  <a:gd name="T81" fmla="*/ 110 h 203"/>
                  <a:gd name="T82" fmla="*/ 10 w 1141"/>
                  <a:gd name="T83" fmla="*/ 92 h 203"/>
                  <a:gd name="T84" fmla="*/ 10 w 1141"/>
                  <a:gd name="T85" fmla="*/ 82 h 203"/>
                  <a:gd name="T86" fmla="*/ 55 w 1141"/>
                  <a:gd name="T87" fmla="*/ 89 h 203"/>
                  <a:gd name="T88" fmla="*/ 104 w 1141"/>
                  <a:gd name="T89" fmla="*/ 89 h 203"/>
                  <a:gd name="T90" fmla="*/ 199 w 1141"/>
                  <a:gd name="T91" fmla="*/ 72 h 203"/>
                  <a:gd name="T92" fmla="*/ 295 w 1141"/>
                  <a:gd name="T93" fmla="*/ 52 h 203"/>
                  <a:gd name="T94" fmla="*/ 364 w 1141"/>
                  <a:gd name="T95" fmla="*/ 39 h 203"/>
                  <a:gd name="T96" fmla="*/ 409 w 1141"/>
                  <a:gd name="T97" fmla="*/ 32 h 203"/>
                  <a:gd name="T98" fmla="*/ 433 w 1141"/>
                  <a:gd name="T99" fmla="*/ 31 h 203"/>
                  <a:gd name="T100" fmla="*/ 456 w 1141"/>
                  <a:gd name="T101" fmla="*/ 26 h 203"/>
                  <a:gd name="T102" fmla="*/ 494 w 1141"/>
                  <a:gd name="T103" fmla="*/ 21 h 203"/>
                  <a:gd name="T104" fmla="*/ 520 w 1141"/>
                  <a:gd name="T105" fmla="*/ 17 h 203"/>
                  <a:gd name="T106" fmla="*/ 571 w 1141"/>
                  <a:gd name="T107" fmla="*/ 8 h 203"/>
                  <a:gd name="T108" fmla="*/ 652 w 1141"/>
                  <a:gd name="T109" fmla="*/ 1 h 203"/>
                  <a:gd name="T110" fmla="*/ 751 w 1141"/>
                  <a:gd name="T111" fmla="*/ 6 h 203"/>
                  <a:gd name="T112" fmla="*/ 849 w 1141"/>
                  <a:gd name="T113" fmla="*/ 24 h 203"/>
                  <a:gd name="T114" fmla="*/ 872 w 1141"/>
                  <a:gd name="T115" fmla="*/ 31 h 203"/>
                  <a:gd name="T116" fmla="*/ 915 w 1141"/>
                  <a:gd name="T117" fmla="*/ 40 h 203"/>
                  <a:gd name="T118" fmla="*/ 960 w 1141"/>
                  <a:gd name="T119" fmla="*/ 50 h 203"/>
                  <a:gd name="T120" fmla="*/ 999 w 1141"/>
                  <a:gd name="T121" fmla="*/ 57 h 203"/>
                  <a:gd name="T122" fmla="*/ 1025 w 1141"/>
                  <a:gd name="T123" fmla="*/ 61 h 203"/>
                  <a:gd name="T124" fmla="*/ 1080 w 1141"/>
                  <a:gd name="T125" fmla="*/ 7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1" h="203">
                    <a:moveTo>
                      <a:pt x="1100" y="82"/>
                    </a:moveTo>
                    <a:lnTo>
                      <a:pt x="1100" y="82"/>
                    </a:lnTo>
                    <a:lnTo>
                      <a:pt x="1101" y="84"/>
                    </a:lnTo>
                    <a:lnTo>
                      <a:pt x="1104" y="84"/>
                    </a:lnTo>
                    <a:lnTo>
                      <a:pt x="1105" y="85"/>
                    </a:lnTo>
                    <a:lnTo>
                      <a:pt x="1108" y="86"/>
                    </a:lnTo>
                    <a:lnTo>
                      <a:pt x="1113" y="86"/>
                    </a:lnTo>
                    <a:lnTo>
                      <a:pt x="1116" y="89"/>
                    </a:lnTo>
                    <a:lnTo>
                      <a:pt x="1118" y="91"/>
                    </a:lnTo>
                    <a:lnTo>
                      <a:pt x="1123" y="92"/>
                    </a:lnTo>
                    <a:lnTo>
                      <a:pt x="1126" y="93"/>
                    </a:lnTo>
                    <a:lnTo>
                      <a:pt x="1130" y="96"/>
                    </a:lnTo>
                    <a:lnTo>
                      <a:pt x="1133" y="98"/>
                    </a:lnTo>
                    <a:lnTo>
                      <a:pt x="1136" y="100"/>
                    </a:lnTo>
                    <a:lnTo>
                      <a:pt x="1139" y="103"/>
                    </a:lnTo>
                    <a:lnTo>
                      <a:pt x="1140" y="104"/>
                    </a:lnTo>
                    <a:lnTo>
                      <a:pt x="1140" y="107"/>
                    </a:lnTo>
                    <a:lnTo>
                      <a:pt x="1140" y="106"/>
                    </a:lnTo>
                    <a:lnTo>
                      <a:pt x="1139" y="106"/>
                    </a:lnTo>
                    <a:lnTo>
                      <a:pt x="1137" y="106"/>
                    </a:lnTo>
                    <a:lnTo>
                      <a:pt x="1136" y="106"/>
                    </a:lnTo>
                    <a:lnTo>
                      <a:pt x="1133" y="104"/>
                    </a:lnTo>
                    <a:lnTo>
                      <a:pt x="1131" y="103"/>
                    </a:lnTo>
                    <a:lnTo>
                      <a:pt x="1128" y="103"/>
                    </a:lnTo>
                    <a:lnTo>
                      <a:pt x="1126" y="100"/>
                    </a:lnTo>
                    <a:lnTo>
                      <a:pt x="1123" y="99"/>
                    </a:lnTo>
                    <a:lnTo>
                      <a:pt x="1118" y="98"/>
                    </a:lnTo>
                    <a:lnTo>
                      <a:pt x="1114" y="96"/>
                    </a:lnTo>
                    <a:lnTo>
                      <a:pt x="1110" y="96"/>
                    </a:lnTo>
                    <a:lnTo>
                      <a:pt x="1107" y="95"/>
                    </a:lnTo>
                    <a:lnTo>
                      <a:pt x="1101" y="92"/>
                    </a:lnTo>
                    <a:lnTo>
                      <a:pt x="1097" y="91"/>
                    </a:lnTo>
                    <a:lnTo>
                      <a:pt x="1093" y="89"/>
                    </a:lnTo>
                    <a:lnTo>
                      <a:pt x="1088" y="88"/>
                    </a:lnTo>
                    <a:lnTo>
                      <a:pt x="1082" y="86"/>
                    </a:lnTo>
                    <a:lnTo>
                      <a:pt x="1077" y="85"/>
                    </a:lnTo>
                    <a:lnTo>
                      <a:pt x="1072" y="82"/>
                    </a:lnTo>
                    <a:lnTo>
                      <a:pt x="1067" y="82"/>
                    </a:lnTo>
                    <a:lnTo>
                      <a:pt x="1061" y="79"/>
                    </a:lnTo>
                    <a:lnTo>
                      <a:pt x="1057" y="78"/>
                    </a:lnTo>
                    <a:lnTo>
                      <a:pt x="1051" y="77"/>
                    </a:lnTo>
                    <a:lnTo>
                      <a:pt x="1044" y="75"/>
                    </a:lnTo>
                    <a:lnTo>
                      <a:pt x="1038" y="75"/>
                    </a:lnTo>
                    <a:lnTo>
                      <a:pt x="1033" y="75"/>
                    </a:lnTo>
                    <a:lnTo>
                      <a:pt x="1028" y="74"/>
                    </a:lnTo>
                    <a:lnTo>
                      <a:pt x="1022" y="72"/>
                    </a:lnTo>
                    <a:lnTo>
                      <a:pt x="1015" y="71"/>
                    </a:lnTo>
                    <a:lnTo>
                      <a:pt x="1009" y="71"/>
                    </a:lnTo>
                    <a:lnTo>
                      <a:pt x="1008" y="71"/>
                    </a:lnTo>
                    <a:lnTo>
                      <a:pt x="1006" y="71"/>
                    </a:lnTo>
                    <a:lnTo>
                      <a:pt x="1005" y="70"/>
                    </a:lnTo>
                    <a:lnTo>
                      <a:pt x="1002" y="68"/>
                    </a:lnTo>
                    <a:lnTo>
                      <a:pt x="999" y="68"/>
                    </a:lnTo>
                    <a:lnTo>
                      <a:pt x="998" y="68"/>
                    </a:lnTo>
                    <a:lnTo>
                      <a:pt x="995" y="68"/>
                    </a:lnTo>
                    <a:lnTo>
                      <a:pt x="992" y="68"/>
                    </a:lnTo>
                    <a:lnTo>
                      <a:pt x="989" y="68"/>
                    </a:lnTo>
                    <a:lnTo>
                      <a:pt x="987" y="68"/>
                    </a:lnTo>
                    <a:lnTo>
                      <a:pt x="985" y="68"/>
                    </a:lnTo>
                    <a:lnTo>
                      <a:pt x="983" y="68"/>
                    </a:lnTo>
                    <a:lnTo>
                      <a:pt x="982" y="68"/>
                    </a:lnTo>
                    <a:lnTo>
                      <a:pt x="980" y="68"/>
                    </a:lnTo>
                    <a:lnTo>
                      <a:pt x="979" y="68"/>
                    </a:lnTo>
                    <a:lnTo>
                      <a:pt x="974" y="71"/>
                    </a:lnTo>
                    <a:lnTo>
                      <a:pt x="970" y="72"/>
                    </a:lnTo>
                    <a:lnTo>
                      <a:pt x="964" y="75"/>
                    </a:lnTo>
                    <a:lnTo>
                      <a:pt x="956" y="78"/>
                    </a:lnTo>
                    <a:lnTo>
                      <a:pt x="947" y="81"/>
                    </a:lnTo>
                    <a:lnTo>
                      <a:pt x="940" y="84"/>
                    </a:lnTo>
                    <a:lnTo>
                      <a:pt x="930" y="86"/>
                    </a:lnTo>
                    <a:lnTo>
                      <a:pt x="923" y="89"/>
                    </a:lnTo>
                    <a:lnTo>
                      <a:pt x="913" y="92"/>
                    </a:lnTo>
                    <a:lnTo>
                      <a:pt x="907" y="93"/>
                    </a:lnTo>
                    <a:lnTo>
                      <a:pt x="901" y="95"/>
                    </a:lnTo>
                    <a:lnTo>
                      <a:pt x="895" y="95"/>
                    </a:lnTo>
                    <a:lnTo>
                      <a:pt x="894" y="93"/>
                    </a:lnTo>
                    <a:lnTo>
                      <a:pt x="894" y="92"/>
                    </a:lnTo>
                    <a:lnTo>
                      <a:pt x="895" y="89"/>
                    </a:lnTo>
                    <a:lnTo>
                      <a:pt x="895" y="86"/>
                    </a:lnTo>
                    <a:lnTo>
                      <a:pt x="894" y="82"/>
                    </a:lnTo>
                    <a:lnTo>
                      <a:pt x="892" y="77"/>
                    </a:lnTo>
                    <a:lnTo>
                      <a:pt x="891" y="70"/>
                    </a:lnTo>
                    <a:lnTo>
                      <a:pt x="888" y="61"/>
                    </a:lnTo>
                    <a:lnTo>
                      <a:pt x="884" y="54"/>
                    </a:lnTo>
                    <a:lnTo>
                      <a:pt x="882" y="47"/>
                    </a:lnTo>
                    <a:lnTo>
                      <a:pt x="878" y="40"/>
                    </a:lnTo>
                    <a:lnTo>
                      <a:pt x="877" y="40"/>
                    </a:lnTo>
                    <a:lnTo>
                      <a:pt x="877" y="39"/>
                    </a:lnTo>
                    <a:lnTo>
                      <a:pt x="875" y="38"/>
                    </a:lnTo>
                    <a:lnTo>
                      <a:pt x="872" y="36"/>
                    </a:lnTo>
                    <a:lnTo>
                      <a:pt x="869" y="35"/>
                    </a:lnTo>
                    <a:lnTo>
                      <a:pt x="867" y="35"/>
                    </a:lnTo>
                    <a:lnTo>
                      <a:pt x="864" y="38"/>
                    </a:lnTo>
                    <a:lnTo>
                      <a:pt x="858" y="39"/>
                    </a:lnTo>
                    <a:lnTo>
                      <a:pt x="854" y="43"/>
                    </a:lnTo>
                    <a:lnTo>
                      <a:pt x="848" y="50"/>
                    </a:lnTo>
                    <a:lnTo>
                      <a:pt x="842" y="59"/>
                    </a:lnTo>
                    <a:lnTo>
                      <a:pt x="835" y="71"/>
                    </a:lnTo>
                    <a:lnTo>
                      <a:pt x="826" y="85"/>
                    </a:lnTo>
                    <a:lnTo>
                      <a:pt x="819" y="103"/>
                    </a:lnTo>
                    <a:lnTo>
                      <a:pt x="810" y="125"/>
                    </a:lnTo>
                    <a:lnTo>
                      <a:pt x="809" y="125"/>
                    </a:lnTo>
                    <a:lnTo>
                      <a:pt x="806" y="125"/>
                    </a:lnTo>
                    <a:lnTo>
                      <a:pt x="802" y="128"/>
                    </a:lnTo>
                    <a:lnTo>
                      <a:pt x="797" y="128"/>
                    </a:lnTo>
                    <a:lnTo>
                      <a:pt x="790" y="130"/>
                    </a:lnTo>
                    <a:lnTo>
                      <a:pt x="789" y="130"/>
                    </a:lnTo>
                    <a:lnTo>
                      <a:pt x="787" y="128"/>
                    </a:lnTo>
                    <a:lnTo>
                      <a:pt x="787" y="123"/>
                    </a:lnTo>
                    <a:lnTo>
                      <a:pt x="786" y="113"/>
                    </a:lnTo>
                    <a:lnTo>
                      <a:pt x="782" y="95"/>
                    </a:lnTo>
                    <a:lnTo>
                      <a:pt x="777" y="68"/>
                    </a:lnTo>
                    <a:lnTo>
                      <a:pt x="772" y="33"/>
                    </a:lnTo>
                    <a:lnTo>
                      <a:pt x="770" y="31"/>
                    </a:lnTo>
                    <a:lnTo>
                      <a:pt x="767" y="26"/>
                    </a:lnTo>
                    <a:lnTo>
                      <a:pt x="763" y="22"/>
                    </a:lnTo>
                    <a:lnTo>
                      <a:pt x="759" y="18"/>
                    </a:lnTo>
                    <a:lnTo>
                      <a:pt x="753" y="17"/>
                    </a:lnTo>
                    <a:lnTo>
                      <a:pt x="746" y="14"/>
                    </a:lnTo>
                    <a:lnTo>
                      <a:pt x="738" y="14"/>
                    </a:lnTo>
                    <a:lnTo>
                      <a:pt x="730" y="15"/>
                    </a:lnTo>
                    <a:lnTo>
                      <a:pt x="723" y="18"/>
                    </a:lnTo>
                    <a:lnTo>
                      <a:pt x="715" y="24"/>
                    </a:lnTo>
                    <a:lnTo>
                      <a:pt x="707" y="31"/>
                    </a:lnTo>
                    <a:lnTo>
                      <a:pt x="700" y="40"/>
                    </a:lnTo>
                    <a:lnTo>
                      <a:pt x="692" y="56"/>
                    </a:lnTo>
                    <a:lnTo>
                      <a:pt x="687" y="72"/>
                    </a:lnTo>
                    <a:lnTo>
                      <a:pt x="681" y="93"/>
                    </a:lnTo>
                    <a:lnTo>
                      <a:pt x="677" y="120"/>
                    </a:lnTo>
                    <a:lnTo>
                      <a:pt x="677" y="121"/>
                    </a:lnTo>
                    <a:lnTo>
                      <a:pt x="674" y="125"/>
                    </a:lnTo>
                    <a:lnTo>
                      <a:pt x="672" y="131"/>
                    </a:lnTo>
                    <a:lnTo>
                      <a:pt x="671" y="141"/>
                    </a:lnTo>
                    <a:lnTo>
                      <a:pt x="668" y="149"/>
                    </a:lnTo>
                    <a:lnTo>
                      <a:pt x="665" y="162"/>
                    </a:lnTo>
                    <a:lnTo>
                      <a:pt x="661" y="171"/>
                    </a:lnTo>
                    <a:lnTo>
                      <a:pt x="655" y="180"/>
                    </a:lnTo>
                    <a:lnTo>
                      <a:pt x="649" y="188"/>
                    </a:lnTo>
                    <a:lnTo>
                      <a:pt x="643" y="196"/>
                    </a:lnTo>
                    <a:lnTo>
                      <a:pt x="636" y="201"/>
                    </a:lnTo>
                    <a:lnTo>
                      <a:pt x="628" y="202"/>
                    </a:lnTo>
                    <a:lnTo>
                      <a:pt x="619" y="202"/>
                    </a:lnTo>
                    <a:lnTo>
                      <a:pt x="610" y="196"/>
                    </a:lnTo>
                    <a:lnTo>
                      <a:pt x="600" y="188"/>
                    </a:lnTo>
                    <a:lnTo>
                      <a:pt x="589" y="173"/>
                    </a:lnTo>
                    <a:lnTo>
                      <a:pt x="589" y="171"/>
                    </a:lnTo>
                    <a:lnTo>
                      <a:pt x="587" y="164"/>
                    </a:lnTo>
                    <a:lnTo>
                      <a:pt x="586" y="155"/>
                    </a:lnTo>
                    <a:lnTo>
                      <a:pt x="583" y="143"/>
                    </a:lnTo>
                    <a:lnTo>
                      <a:pt x="580" y="130"/>
                    </a:lnTo>
                    <a:lnTo>
                      <a:pt x="574" y="114"/>
                    </a:lnTo>
                    <a:lnTo>
                      <a:pt x="571" y="99"/>
                    </a:lnTo>
                    <a:lnTo>
                      <a:pt x="566" y="84"/>
                    </a:lnTo>
                    <a:lnTo>
                      <a:pt x="558" y="68"/>
                    </a:lnTo>
                    <a:lnTo>
                      <a:pt x="553" y="57"/>
                    </a:lnTo>
                    <a:lnTo>
                      <a:pt x="546" y="47"/>
                    </a:lnTo>
                    <a:lnTo>
                      <a:pt x="537" y="39"/>
                    </a:lnTo>
                    <a:lnTo>
                      <a:pt x="530" y="35"/>
                    </a:lnTo>
                    <a:lnTo>
                      <a:pt x="521" y="36"/>
                    </a:lnTo>
                    <a:lnTo>
                      <a:pt x="512" y="40"/>
                    </a:lnTo>
                    <a:lnTo>
                      <a:pt x="504" y="53"/>
                    </a:lnTo>
                    <a:lnTo>
                      <a:pt x="504" y="54"/>
                    </a:lnTo>
                    <a:lnTo>
                      <a:pt x="504" y="56"/>
                    </a:lnTo>
                    <a:lnTo>
                      <a:pt x="504" y="57"/>
                    </a:lnTo>
                    <a:lnTo>
                      <a:pt x="501" y="63"/>
                    </a:lnTo>
                    <a:lnTo>
                      <a:pt x="499" y="67"/>
                    </a:lnTo>
                    <a:lnTo>
                      <a:pt x="498" y="72"/>
                    </a:lnTo>
                    <a:lnTo>
                      <a:pt x="495" y="78"/>
                    </a:lnTo>
                    <a:lnTo>
                      <a:pt x="492" y="85"/>
                    </a:lnTo>
                    <a:lnTo>
                      <a:pt x="489" y="92"/>
                    </a:lnTo>
                    <a:lnTo>
                      <a:pt x="487" y="99"/>
                    </a:lnTo>
                    <a:lnTo>
                      <a:pt x="482" y="106"/>
                    </a:lnTo>
                    <a:lnTo>
                      <a:pt x="479" y="113"/>
                    </a:lnTo>
                    <a:lnTo>
                      <a:pt x="475" y="121"/>
                    </a:lnTo>
                    <a:lnTo>
                      <a:pt x="471" y="128"/>
                    </a:lnTo>
                    <a:lnTo>
                      <a:pt x="466" y="135"/>
                    </a:lnTo>
                    <a:lnTo>
                      <a:pt x="461" y="141"/>
                    </a:lnTo>
                    <a:lnTo>
                      <a:pt x="456" y="148"/>
                    </a:lnTo>
                    <a:lnTo>
                      <a:pt x="452" y="153"/>
                    </a:lnTo>
                    <a:lnTo>
                      <a:pt x="446" y="157"/>
                    </a:lnTo>
                    <a:lnTo>
                      <a:pt x="439" y="162"/>
                    </a:lnTo>
                    <a:lnTo>
                      <a:pt x="433" y="163"/>
                    </a:lnTo>
                    <a:lnTo>
                      <a:pt x="429" y="164"/>
                    </a:lnTo>
                    <a:lnTo>
                      <a:pt x="422" y="164"/>
                    </a:lnTo>
                    <a:lnTo>
                      <a:pt x="416" y="163"/>
                    </a:lnTo>
                    <a:lnTo>
                      <a:pt x="409" y="162"/>
                    </a:lnTo>
                    <a:lnTo>
                      <a:pt x="402" y="156"/>
                    </a:lnTo>
                    <a:lnTo>
                      <a:pt x="396" y="149"/>
                    </a:lnTo>
                    <a:lnTo>
                      <a:pt x="390" y="141"/>
                    </a:lnTo>
                    <a:lnTo>
                      <a:pt x="383" y="131"/>
                    </a:lnTo>
                    <a:lnTo>
                      <a:pt x="376" y="120"/>
                    </a:lnTo>
                    <a:lnTo>
                      <a:pt x="368" y="106"/>
                    </a:lnTo>
                    <a:lnTo>
                      <a:pt x="363" y="89"/>
                    </a:lnTo>
                    <a:lnTo>
                      <a:pt x="361" y="89"/>
                    </a:lnTo>
                    <a:lnTo>
                      <a:pt x="360" y="86"/>
                    </a:lnTo>
                    <a:lnTo>
                      <a:pt x="358" y="84"/>
                    </a:lnTo>
                    <a:lnTo>
                      <a:pt x="356" y="81"/>
                    </a:lnTo>
                    <a:lnTo>
                      <a:pt x="351" y="77"/>
                    </a:lnTo>
                    <a:lnTo>
                      <a:pt x="348" y="75"/>
                    </a:lnTo>
                    <a:lnTo>
                      <a:pt x="343" y="71"/>
                    </a:lnTo>
                    <a:lnTo>
                      <a:pt x="338" y="68"/>
                    </a:lnTo>
                    <a:lnTo>
                      <a:pt x="334" y="68"/>
                    </a:lnTo>
                    <a:lnTo>
                      <a:pt x="330" y="68"/>
                    </a:lnTo>
                    <a:lnTo>
                      <a:pt x="325" y="71"/>
                    </a:lnTo>
                    <a:lnTo>
                      <a:pt x="322" y="75"/>
                    </a:lnTo>
                    <a:lnTo>
                      <a:pt x="318" y="82"/>
                    </a:lnTo>
                    <a:lnTo>
                      <a:pt x="315" y="91"/>
                    </a:lnTo>
                    <a:lnTo>
                      <a:pt x="314" y="103"/>
                    </a:lnTo>
                    <a:lnTo>
                      <a:pt x="311" y="120"/>
                    </a:lnTo>
                    <a:lnTo>
                      <a:pt x="311" y="123"/>
                    </a:lnTo>
                    <a:lnTo>
                      <a:pt x="311" y="127"/>
                    </a:lnTo>
                    <a:lnTo>
                      <a:pt x="311" y="131"/>
                    </a:lnTo>
                    <a:lnTo>
                      <a:pt x="309" y="137"/>
                    </a:lnTo>
                    <a:lnTo>
                      <a:pt x="308" y="141"/>
                    </a:lnTo>
                    <a:lnTo>
                      <a:pt x="307" y="146"/>
                    </a:lnTo>
                    <a:lnTo>
                      <a:pt x="304" y="150"/>
                    </a:lnTo>
                    <a:lnTo>
                      <a:pt x="301" y="155"/>
                    </a:lnTo>
                    <a:lnTo>
                      <a:pt x="298" y="157"/>
                    </a:lnTo>
                    <a:lnTo>
                      <a:pt x="292" y="157"/>
                    </a:lnTo>
                    <a:lnTo>
                      <a:pt x="286" y="157"/>
                    </a:lnTo>
                    <a:lnTo>
                      <a:pt x="281" y="153"/>
                    </a:lnTo>
                    <a:lnTo>
                      <a:pt x="273" y="148"/>
                    </a:lnTo>
                    <a:lnTo>
                      <a:pt x="266" y="139"/>
                    </a:lnTo>
                    <a:lnTo>
                      <a:pt x="255" y="128"/>
                    </a:lnTo>
                    <a:lnTo>
                      <a:pt x="255" y="125"/>
                    </a:lnTo>
                    <a:lnTo>
                      <a:pt x="252" y="124"/>
                    </a:lnTo>
                    <a:lnTo>
                      <a:pt x="249" y="120"/>
                    </a:lnTo>
                    <a:lnTo>
                      <a:pt x="245" y="114"/>
                    </a:lnTo>
                    <a:lnTo>
                      <a:pt x="242" y="109"/>
                    </a:lnTo>
                    <a:lnTo>
                      <a:pt x="236" y="103"/>
                    </a:lnTo>
                    <a:lnTo>
                      <a:pt x="229" y="98"/>
                    </a:lnTo>
                    <a:lnTo>
                      <a:pt x="223" y="95"/>
                    </a:lnTo>
                    <a:lnTo>
                      <a:pt x="217" y="91"/>
                    </a:lnTo>
                    <a:lnTo>
                      <a:pt x="210" y="88"/>
                    </a:lnTo>
                    <a:lnTo>
                      <a:pt x="204" y="88"/>
                    </a:lnTo>
                    <a:lnTo>
                      <a:pt x="199" y="89"/>
                    </a:lnTo>
                    <a:lnTo>
                      <a:pt x="191" y="93"/>
                    </a:lnTo>
                    <a:lnTo>
                      <a:pt x="187" y="100"/>
                    </a:lnTo>
                    <a:lnTo>
                      <a:pt x="183" y="110"/>
                    </a:lnTo>
                    <a:lnTo>
                      <a:pt x="178" y="124"/>
                    </a:lnTo>
                    <a:lnTo>
                      <a:pt x="178" y="125"/>
                    </a:lnTo>
                    <a:lnTo>
                      <a:pt x="180" y="128"/>
                    </a:lnTo>
                    <a:lnTo>
                      <a:pt x="181" y="132"/>
                    </a:lnTo>
                    <a:lnTo>
                      <a:pt x="181" y="138"/>
                    </a:lnTo>
                    <a:lnTo>
                      <a:pt x="181" y="143"/>
                    </a:lnTo>
                    <a:lnTo>
                      <a:pt x="181" y="148"/>
                    </a:lnTo>
                    <a:lnTo>
                      <a:pt x="178" y="153"/>
                    </a:lnTo>
                    <a:lnTo>
                      <a:pt x="177" y="157"/>
                    </a:lnTo>
                    <a:lnTo>
                      <a:pt x="174" y="162"/>
                    </a:lnTo>
                    <a:lnTo>
                      <a:pt x="170" y="163"/>
                    </a:lnTo>
                    <a:lnTo>
                      <a:pt x="163" y="162"/>
                    </a:lnTo>
                    <a:lnTo>
                      <a:pt x="157" y="157"/>
                    </a:lnTo>
                    <a:lnTo>
                      <a:pt x="145" y="152"/>
                    </a:lnTo>
                    <a:lnTo>
                      <a:pt x="134" y="142"/>
                    </a:lnTo>
                    <a:lnTo>
                      <a:pt x="119" y="130"/>
                    </a:lnTo>
                    <a:lnTo>
                      <a:pt x="105" y="111"/>
                    </a:lnTo>
                    <a:lnTo>
                      <a:pt x="104" y="110"/>
                    </a:lnTo>
                    <a:lnTo>
                      <a:pt x="102" y="109"/>
                    </a:lnTo>
                    <a:lnTo>
                      <a:pt x="102" y="107"/>
                    </a:lnTo>
                    <a:lnTo>
                      <a:pt x="99" y="106"/>
                    </a:lnTo>
                    <a:lnTo>
                      <a:pt x="96" y="103"/>
                    </a:lnTo>
                    <a:lnTo>
                      <a:pt x="94" y="103"/>
                    </a:lnTo>
                    <a:lnTo>
                      <a:pt x="92" y="100"/>
                    </a:lnTo>
                    <a:lnTo>
                      <a:pt x="88" y="99"/>
                    </a:lnTo>
                    <a:lnTo>
                      <a:pt x="86" y="99"/>
                    </a:lnTo>
                    <a:lnTo>
                      <a:pt x="83" y="99"/>
                    </a:lnTo>
                    <a:lnTo>
                      <a:pt x="79" y="100"/>
                    </a:lnTo>
                    <a:lnTo>
                      <a:pt x="78" y="103"/>
                    </a:lnTo>
                    <a:lnTo>
                      <a:pt x="75" y="106"/>
                    </a:lnTo>
                    <a:lnTo>
                      <a:pt x="73" y="109"/>
                    </a:lnTo>
                    <a:lnTo>
                      <a:pt x="72" y="113"/>
                    </a:lnTo>
                    <a:lnTo>
                      <a:pt x="72" y="120"/>
                    </a:lnTo>
                    <a:lnTo>
                      <a:pt x="72" y="121"/>
                    </a:lnTo>
                    <a:lnTo>
                      <a:pt x="72" y="124"/>
                    </a:lnTo>
                    <a:lnTo>
                      <a:pt x="72" y="125"/>
                    </a:lnTo>
                    <a:lnTo>
                      <a:pt x="72" y="128"/>
                    </a:lnTo>
                    <a:lnTo>
                      <a:pt x="71" y="130"/>
                    </a:lnTo>
                    <a:lnTo>
                      <a:pt x="69" y="130"/>
                    </a:lnTo>
                    <a:lnTo>
                      <a:pt x="68" y="131"/>
                    </a:lnTo>
                    <a:lnTo>
                      <a:pt x="66" y="132"/>
                    </a:lnTo>
                    <a:lnTo>
                      <a:pt x="62" y="132"/>
                    </a:lnTo>
                    <a:lnTo>
                      <a:pt x="60" y="131"/>
                    </a:lnTo>
                    <a:lnTo>
                      <a:pt x="56" y="130"/>
                    </a:lnTo>
                    <a:lnTo>
                      <a:pt x="53" y="128"/>
                    </a:lnTo>
                    <a:lnTo>
                      <a:pt x="48" y="123"/>
                    </a:lnTo>
                    <a:lnTo>
                      <a:pt x="43" y="117"/>
                    </a:lnTo>
                    <a:lnTo>
                      <a:pt x="37" y="110"/>
                    </a:lnTo>
                    <a:lnTo>
                      <a:pt x="36" y="109"/>
                    </a:lnTo>
                    <a:lnTo>
                      <a:pt x="35" y="106"/>
                    </a:lnTo>
                    <a:lnTo>
                      <a:pt x="30" y="103"/>
                    </a:lnTo>
                    <a:lnTo>
                      <a:pt x="26" y="100"/>
                    </a:lnTo>
                    <a:lnTo>
                      <a:pt x="20" y="98"/>
                    </a:lnTo>
                    <a:lnTo>
                      <a:pt x="14" y="95"/>
                    </a:lnTo>
                    <a:lnTo>
                      <a:pt x="10" y="92"/>
                    </a:lnTo>
                    <a:lnTo>
                      <a:pt x="7" y="89"/>
                    </a:lnTo>
                    <a:lnTo>
                      <a:pt x="4" y="86"/>
                    </a:lnTo>
                    <a:lnTo>
                      <a:pt x="1" y="84"/>
                    </a:lnTo>
                    <a:lnTo>
                      <a:pt x="0" y="82"/>
                    </a:lnTo>
                    <a:lnTo>
                      <a:pt x="1" y="82"/>
                    </a:lnTo>
                    <a:lnTo>
                      <a:pt x="4" y="82"/>
                    </a:lnTo>
                    <a:lnTo>
                      <a:pt x="10" y="82"/>
                    </a:lnTo>
                    <a:lnTo>
                      <a:pt x="17" y="84"/>
                    </a:lnTo>
                    <a:lnTo>
                      <a:pt x="23" y="85"/>
                    </a:lnTo>
                    <a:lnTo>
                      <a:pt x="30" y="86"/>
                    </a:lnTo>
                    <a:lnTo>
                      <a:pt x="36" y="86"/>
                    </a:lnTo>
                    <a:lnTo>
                      <a:pt x="42" y="88"/>
                    </a:lnTo>
                    <a:lnTo>
                      <a:pt x="49" y="89"/>
                    </a:lnTo>
                    <a:lnTo>
                      <a:pt x="55" y="89"/>
                    </a:lnTo>
                    <a:lnTo>
                      <a:pt x="60" y="89"/>
                    </a:lnTo>
                    <a:lnTo>
                      <a:pt x="68" y="89"/>
                    </a:lnTo>
                    <a:lnTo>
                      <a:pt x="75" y="89"/>
                    </a:lnTo>
                    <a:lnTo>
                      <a:pt x="81" y="89"/>
                    </a:lnTo>
                    <a:lnTo>
                      <a:pt x="88" y="89"/>
                    </a:lnTo>
                    <a:lnTo>
                      <a:pt x="95" y="89"/>
                    </a:lnTo>
                    <a:lnTo>
                      <a:pt x="104" y="89"/>
                    </a:lnTo>
                    <a:lnTo>
                      <a:pt x="112" y="89"/>
                    </a:lnTo>
                    <a:lnTo>
                      <a:pt x="119" y="89"/>
                    </a:lnTo>
                    <a:lnTo>
                      <a:pt x="130" y="88"/>
                    </a:lnTo>
                    <a:lnTo>
                      <a:pt x="147" y="84"/>
                    </a:lnTo>
                    <a:lnTo>
                      <a:pt x="166" y="79"/>
                    </a:lnTo>
                    <a:lnTo>
                      <a:pt x="183" y="75"/>
                    </a:lnTo>
                    <a:lnTo>
                      <a:pt x="199" y="72"/>
                    </a:lnTo>
                    <a:lnTo>
                      <a:pt x="214" y="68"/>
                    </a:lnTo>
                    <a:lnTo>
                      <a:pt x="227" y="65"/>
                    </a:lnTo>
                    <a:lnTo>
                      <a:pt x="243" y="63"/>
                    </a:lnTo>
                    <a:lnTo>
                      <a:pt x="258" y="60"/>
                    </a:lnTo>
                    <a:lnTo>
                      <a:pt x="271" y="57"/>
                    </a:lnTo>
                    <a:lnTo>
                      <a:pt x="282" y="54"/>
                    </a:lnTo>
                    <a:lnTo>
                      <a:pt x="295" y="52"/>
                    </a:lnTo>
                    <a:lnTo>
                      <a:pt x="307" y="50"/>
                    </a:lnTo>
                    <a:lnTo>
                      <a:pt x="318" y="47"/>
                    </a:lnTo>
                    <a:lnTo>
                      <a:pt x="328" y="46"/>
                    </a:lnTo>
                    <a:lnTo>
                      <a:pt x="338" y="43"/>
                    </a:lnTo>
                    <a:lnTo>
                      <a:pt x="347" y="42"/>
                    </a:lnTo>
                    <a:lnTo>
                      <a:pt x="356" y="40"/>
                    </a:lnTo>
                    <a:lnTo>
                      <a:pt x="364" y="39"/>
                    </a:lnTo>
                    <a:lnTo>
                      <a:pt x="373" y="38"/>
                    </a:lnTo>
                    <a:lnTo>
                      <a:pt x="380" y="38"/>
                    </a:lnTo>
                    <a:lnTo>
                      <a:pt x="387" y="36"/>
                    </a:lnTo>
                    <a:lnTo>
                      <a:pt x="393" y="35"/>
                    </a:lnTo>
                    <a:lnTo>
                      <a:pt x="399" y="35"/>
                    </a:lnTo>
                    <a:lnTo>
                      <a:pt x="404" y="33"/>
                    </a:lnTo>
                    <a:lnTo>
                      <a:pt x="409" y="32"/>
                    </a:lnTo>
                    <a:lnTo>
                      <a:pt x="415" y="32"/>
                    </a:lnTo>
                    <a:lnTo>
                      <a:pt x="419" y="32"/>
                    </a:lnTo>
                    <a:lnTo>
                      <a:pt x="423" y="32"/>
                    </a:lnTo>
                    <a:lnTo>
                      <a:pt x="426" y="32"/>
                    </a:lnTo>
                    <a:lnTo>
                      <a:pt x="429" y="31"/>
                    </a:lnTo>
                    <a:lnTo>
                      <a:pt x="432" y="31"/>
                    </a:lnTo>
                    <a:lnTo>
                      <a:pt x="433" y="31"/>
                    </a:lnTo>
                    <a:lnTo>
                      <a:pt x="435" y="31"/>
                    </a:lnTo>
                    <a:lnTo>
                      <a:pt x="436" y="31"/>
                    </a:lnTo>
                    <a:lnTo>
                      <a:pt x="439" y="31"/>
                    </a:lnTo>
                    <a:lnTo>
                      <a:pt x="443" y="29"/>
                    </a:lnTo>
                    <a:lnTo>
                      <a:pt x="446" y="29"/>
                    </a:lnTo>
                    <a:lnTo>
                      <a:pt x="452" y="28"/>
                    </a:lnTo>
                    <a:lnTo>
                      <a:pt x="456" y="26"/>
                    </a:lnTo>
                    <a:lnTo>
                      <a:pt x="462" y="25"/>
                    </a:lnTo>
                    <a:lnTo>
                      <a:pt x="468" y="24"/>
                    </a:lnTo>
                    <a:lnTo>
                      <a:pt x="472" y="24"/>
                    </a:lnTo>
                    <a:lnTo>
                      <a:pt x="478" y="24"/>
                    </a:lnTo>
                    <a:lnTo>
                      <a:pt x="484" y="22"/>
                    </a:lnTo>
                    <a:lnTo>
                      <a:pt x="489" y="21"/>
                    </a:lnTo>
                    <a:lnTo>
                      <a:pt x="494" y="21"/>
                    </a:lnTo>
                    <a:lnTo>
                      <a:pt x="498" y="21"/>
                    </a:lnTo>
                    <a:lnTo>
                      <a:pt x="501" y="21"/>
                    </a:lnTo>
                    <a:lnTo>
                      <a:pt x="504" y="21"/>
                    </a:lnTo>
                    <a:lnTo>
                      <a:pt x="507" y="21"/>
                    </a:lnTo>
                    <a:lnTo>
                      <a:pt x="510" y="20"/>
                    </a:lnTo>
                    <a:lnTo>
                      <a:pt x="514" y="18"/>
                    </a:lnTo>
                    <a:lnTo>
                      <a:pt x="520" y="17"/>
                    </a:lnTo>
                    <a:lnTo>
                      <a:pt x="524" y="17"/>
                    </a:lnTo>
                    <a:lnTo>
                      <a:pt x="531" y="15"/>
                    </a:lnTo>
                    <a:lnTo>
                      <a:pt x="537" y="14"/>
                    </a:lnTo>
                    <a:lnTo>
                      <a:pt x="546" y="13"/>
                    </a:lnTo>
                    <a:lnTo>
                      <a:pt x="554" y="11"/>
                    </a:lnTo>
                    <a:lnTo>
                      <a:pt x="561" y="10"/>
                    </a:lnTo>
                    <a:lnTo>
                      <a:pt x="571" y="8"/>
                    </a:lnTo>
                    <a:lnTo>
                      <a:pt x="582" y="7"/>
                    </a:lnTo>
                    <a:lnTo>
                      <a:pt x="593" y="6"/>
                    </a:lnTo>
                    <a:lnTo>
                      <a:pt x="603" y="4"/>
                    </a:lnTo>
                    <a:lnTo>
                      <a:pt x="615" y="4"/>
                    </a:lnTo>
                    <a:lnTo>
                      <a:pt x="626" y="3"/>
                    </a:lnTo>
                    <a:lnTo>
                      <a:pt x="639" y="3"/>
                    </a:lnTo>
                    <a:lnTo>
                      <a:pt x="652" y="1"/>
                    </a:lnTo>
                    <a:lnTo>
                      <a:pt x="665" y="0"/>
                    </a:lnTo>
                    <a:lnTo>
                      <a:pt x="678" y="0"/>
                    </a:lnTo>
                    <a:lnTo>
                      <a:pt x="692" y="1"/>
                    </a:lnTo>
                    <a:lnTo>
                      <a:pt x="707" y="1"/>
                    </a:lnTo>
                    <a:lnTo>
                      <a:pt x="721" y="3"/>
                    </a:lnTo>
                    <a:lnTo>
                      <a:pt x="737" y="4"/>
                    </a:lnTo>
                    <a:lnTo>
                      <a:pt x="751" y="6"/>
                    </a:lnTo>
                    <a:lnTo>
                      <a:pt x="767" y="7"/>
                    </a:lnTo>
                    <a:lnTo>
                      <a:pt x="783" y="8"/>
                    </a:lnTo>
                    <a:lnTo>
                      <a:pt x="799" y="13"/>
                    </a:lnTo>
                    <a:lnTo>
                      <a:pt x="815" y="15"/>
                    </a:lnTo>
                    <a:lnTo>
                      <a:pt x="832" y="20"/>
                    </a:lnTo>
                    <a:lnTo>
                      <a:pt x="848" y="24"/>
                    </a:lnTo>
                    <a:lnTo>
                      <a:pt x="849" y="24"/>
                    </a:lnTo>
                    <a:lnTo>
                      <a:pt x="851" y="24"/>
                    </a:lnTo>
                    <a:lnTo>
                      <a:pt x="852" y="24"/>
                    </a:lnTo>
                    <a:lnTo>
                      <a:pt x="856" y="25"/>
                    </a:lnTo>
                    <a:lnTo>
                      <a:pt x="859" y="26"/>
                    </a:lnTo>
                    <a:lnTo>
                      <a:pt x="864" y="26"/>
                    </a:lnTo>
                    <a:lnTo>
                      <a:pt x="868" y="29"/>
                    </a:lnTo>
                    <a:lnTo>
                      <a:pt x="872" y="31"/>
                    </a:lnTo>
                    <a:lnTo>
                      <a:pt x="877" y="31"/>
                    </a:lnTo>
                    <a:lnTo>
                      <a:pt x="882" y="32"/>
                    </a:lnTo>
                    <a:lnTo>
                      <a:pt x="890" y="33"/>
                    </a:lnTo>
                    <a:lnTo>
                      <a:pt x="895" y="36"/>
                    </a:lnTo>
                    <a:lnTo>
                      <a:pt x="903" y="38"/>
                    </a:lnTo>
                    <a:lnTo>
                      <a:pt x="908" y="39"/>
                    </a:lnTo>
                    <a:lnTo>
                      <a:pt x="915" y="40"/>
                    </a:lnTo>
                    <a:lnTo>
                      <a:pt x="923" y="42"/>
                    </a:lnTo>
                    <a:lnTo>
                      <a:pt x="928" y="43"/>
                    </a:lnTo>
                    <a:lnTo>
                      <a:pt x="934" y="45"/>
                    </a:lnTo>
                    <a:lnTo>
                      <a:pt x="941" y="47"/>
                    </a:lnTo>
                    <a:lnTo>
                      <a:pt x="949" y="47"/>
                    </a:lnTo>
                    <a:lnTo>
                      <a:pt x="956" y="50"/>
                    </a:lnTo>
                    <a:lnTo>
                      <a:pt x="960" y="50"/>
                    </a:lnTo>
                    <a:lnTo>
                      <a:pt x="967" y="52"/>
                    </a:lnTo>
                    <a:lnTo>
                      <a:pt x="974" y="53"/>
                    </a:lnTo>
                    <a:lnTo>
                      <a:pt x="980" y="54"/>
                    </a:lnTo>
                    <a:lnTo>
                      <a:pt x="985" y="56"/>
                    </a:lnTo>
                    <a:lnTo>
                      <a:pt x="990" y="56"/>
                    </a:lnTo>
                    <a:lnTo>
                      <a:pt x="995" y="57"/>
                    </a:lnTo>
                    <a:lnTo>
                      <a:pt x="999" y="57"/>
                    </a:lnTo>
                    <a:lnTo>
                      <a:pt x="1002" y="57"/>
                    </a:lnTo>
                    <a:lnTo>
                      <a:pt x="1006" y="57"/>
                    </a:lnTo>
                    <a:lnTo>
                      <a:pt x="1008" y="57"/>
                    </a:lnTo>
                    <a:lnTo>
                      <a:pt x="1010" y="57"/>
                    </a:lnTo>
                    <a:lnTo>
                      <a:pt x="1015" y="59"/>
                    </a:lnTo>
                    <a:lnTo>
                      <a:pt x="1021" y="60"/>
                    </a:lnTo>
                    <a:lnTo>
                      <a:pt x="1025" y="61"/>
                    </a:lnTo>
                    <a:lnTo>
                      <a:pt x="1033" y="63"/>
                    </a:lnTo>
                    <a:lnTo>
                      <a:pt x="1039" y="64"/>
                    </a:lnTo>
                    <a:lnTo>
                      <a:pt x="1048" y="65"/>
                    </a:lnTo>
                    <a:lnTo>
                      <a:pt x="1055" y="68"/>
                    </a:lnTo>
                    <a:lnTo>
                      <a:pt x="1064" y="71"/>
                    </a:lnTo>
                    <a:lnTo>
                      <a:pt x="1071" y="72"/>
                    </a:lnTo>
                    <a:lnTo>
                      <a:pt x="1080" y="75"/>
                    </a:lnTo>
                    <a:lnTo>
                      <a:pt x="1085" y="77"/>
                    </a:lnTo>
                    <a:lnTo>
                      <a:pt x="1093" y="79"/>
                    </a:lnTo>
                    <a:lnTo>
                      <a:pt x="1100" y="82"/>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7" name="Freeform 309"/>
              <p:cNvSpPr>
                <a:spLocks/>
              </p:cNvSpPr>
              <p:nvPr/>
            </p:nvSpPr>
            <p:spPr bwMode="auto">
              <a:xfrm>
                <a:off x="5645" y="3058"/>
                <a:ext cx="4" cy="1"/>
              </a:xfrm>
              <a:custGeom>
                <a:avLst/>
                <a:gdLst>
                  <a:gd name="T0" fmla="*/ 3 w 4"/>
                  <a:gd name="T1" fmla="*/ 0 h 1"/>
                  <a:gd name="T2" fmla="*/ 2 w 4"/>
                  <a:gd name="T3" fmla="*/ 0 h 1"/>
                  <a:gd name="T4" fmla="*/ 2 w 4"/>
                  <a:gd name="T5" fmla="*/ 0 h 1"/>
                  <a:gd name="T6" fmla="*/ 1 w 4"/>
                  <a:gd name="T7" fmla="*/ 0 h 1"/>
                  <a:gd name="T8" fmla="*/ 1 w 4"/>
                  <a:gd name="T9" fmla="*/ 0 h 1"/>
                  <a:gd name="T10" fmla="*/ 0 w 4"/>
                  <a:gd name="T11" fmla="*/ 0 h 1"/>
                  <a:gd name="T12" fmla="*/ 0 w 4"/>
                  <a:gd name="T13" fmla="*/ 0 h 1"/>
                  <a:gd name="T14" fmla="*/ 1 w 4"/>
                  <a:gd name="T15" fmla="*/ 0 h 1"/>
                  <a:gd name="T16" fmla="*/ 1 w 4"/>
                  <a:gd name="T17" fmla="*/ 0 h 1"/>
                  <a:gd name="T18" fmla="*/ 3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3" y="0"/>
                    </a:moveTo>
                    <a:lnTo>
                      <a:pt x="2" y="0"/>
                    </a:lnTo>
                    <a:lnTo>
                      <a:pt x="2" y="0"/>
                    </a:lnTo>
                    <a:lnTo>
                      <a:pt x="1" y="0"/>
                    </a:lnTo>
                    <a:lnTo>
                      <a:pt x="1" y="0"/>
                    </a:lnTo>
                    <a:lnTo>
                      <a:pt x="0" y="0"/>
                    </a:lnTo>
                    <a:lnTo>
                      <a:pt x="0" y="0"/>
                    </a:lnTo>
                    <a:lnTo>
                      <a:pt x="1" y="0"/>
                    </a:lnTo>
                    <a:lnTo>
                      <a:pt x="1" y="0"/>
                    </a:lnTo>
                    <a:lnTo>
                      <a:pt x="3" y="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8" name="Freeform 310"/>
              <p:cNvSpPr>
                <a:spLocks/>
              </p:cNvSpPr>
              <p:nvPr/>
            </p:nvSpPr>
            <p:spPr bwMode="auto">
              <a:xfrm>
                <a:off x="5523" y="3023"/>
                <a:ext cx="120" cy="34"/>
              </a:xfrm>
              <a:custGeom>
                <a:avLst/>
                <a:gdLst>
                  <a:gd name="T0" fmla="*/ 0 w 120"/>
                  <a:gd name="T1" fmla="*/ 7 h 34"/>
                  <a:gd name="T2" fmla="*/ 8 w 120"/>
                  <a:gd name="T3" fmla="*/ 7 h 34"/>
                  <a:gd name="T4" fmla="*/ 18 w 120"/>
                  <a:gd name="T5" fmla="*/ 8 h 34"/>
                  <a:gd name="T6" fmla="*/ 27 w 120"/>
                  <a:gd name="T7" fmla="*/ 9 h 34"/>
                  <a:gd name="T8" fmla="*/ 35 w 120"/>
                  <a:gd name="T9" fmla="*/ 11 h 34"/>
                  <a:gd name="T10" fmla="*/ 45 w 120"/>
                  <a:gd name="T11" fmla="*/ 13 h 34"/>
                  <a:gd name="T12" fmla="*/ 51 w 120"/>
                  <a:gd name="T13" fmla="*/ 15 h 34"/>
                  <a:gd name="T14" fmla="*/ 60 w 120"/>
                  <a:gd name="T15" fmla="*/ 17 h 34"/>
                  <a:gd name="T16" fmla="*/ 68 w 120"/>
                  <a:gd name="T17" fmla="*/ 19 h 34"/>
                  <a:gd name="T18" fmla="*/ 74 w 120"/>
                  <a:gd name="T19" fmla="*/ 20 h 34"/>
                  <a:gd name="T20" fmla="*/ 82 w 120"/>
                  <a:gd name="T21" fmla="*/ 23 h 34"/>
                  <a:gd name="T22" fmla="*/ 89 w 120"/>
                  <a:gd name="T23" fmla="*/ 25 h 34"/>
                  <a:gd name="T24" fmla="*/ 95 w 120"/>
                  <a:gd name="T25" fmla="*/ 26 h 34"/>
                  <a:gd name="T26" fmla="*/ 101 w 120"/>
                  <a:gd name="T27" fmla="*/ 30 h 34"/>
                  <a:gd name="T28" fmla="*/ 107 w 120"/>
                  <a:gd name="T29" fmla="*/ 31 h 34"/>
                  <a:gd name="T30" fmla="*/ 111 w 120"/>
                  <a:gd name="T31" fmla="*/ 32 h 34"/>
                  <a:gd name="T32" fmla="*/ 115 w 120"/>
                  <a:gd name="T33" fmla="*/ 33 h 34"/>
                  <a:gd name="T34" fmla="*/ 116 w 120"/>
                  <a:gd name="T35" fmla="*/ 26 h 34"/>
                  <a:gd name="T36" fmla="*/ 112 w 120"/>
                  <a:gd name="T37" fmla="*/ 25 h 34"/>
                  <a:gd name="T38" fmla="*/ 108 w 120"/>
                  <a:gd name="T39" fmla="*/ 24 h 34"/>
                  <a:gd name="T40" fmla="*/ 101 w 120"/>
                  <a:gd name="T41" fmla="*/ 23 h 34"/>
                  <a:gd name="T42" fmla="*/ 97 w 120"/>
                  <a:gd name="T43" fmla="*/ 20 h 34"/>
                  <a:gd name="T44" fmla="*/ 91 w 120"/>
                  <a:gd name="T45" fmla="*/ 18 h 34"/>
                  <a:gd name="T46" fmla="*/ 82 w 120"/>
                  <a:gd name="T47" fmla="*/ 16 h 34"/>
                  <a:gd name="T48" fmla="*/ 74 w 120"/>
                  <a:gd name="T49" fmla="*/ 14 h 34"/>
                  <a:gd name="T50" fmla="*/ 68 w 120"/>
                  <a:gd name="T51" fmla="*/ 13 h 34"/>
                  <a:gd name="T52" fmla="*/ 60 w 120"/>
                  <a:gd name="T53" fmla="*/ 10 h 34"/>
                  <a:gd name="T54" fmla="*/ 51 w 120"/>
                  <a:gd name="T55" fmla="*/ 7 h 34"/>
                  <a:gd name="T56" fmla="*/ 41 w 120"/>
                  <a:gd name="T57" fmla="*/ 7 h 34"/>
                  <a:gd name="T58" fmla="*/ 32 w 120"/>
                  <a:gd name="T59" fmla="*/ 5 h 34"/>
                  <a:gd name="T60" fmla="*/ 24 w 120"/>
                  <a:gd name="T61" fmla="*/ 3 h 34"/>
                  <a:gd name="T62" fmla="*/ 15 w 120"/>
                  <a:gd name="T63" fmla="*/ 1 h 34"/>
                  <a:gd name="T64" fmla="*/ 5 w 120"/>
                  <a:gd name="T65" fmla="*/ 1 h 34"/>
                  <a:gd name="T66" fmla="*/ 0 w 120"/>
                  <a:gd name="T6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34">
                    <a:moveTo>
                      <a:pt x="0" y="7"/>
                    </a:moveTo>
                    <a:lnTo>
                      <a:pt x="0" y="7"/>
                    </a:lnTo>
                    <a:lnTo>
                      <a:pt x="5" y="7"/>
                    </a:lnTo>
                    <a:lnTo>
                      <a:pt x="8" y="7"/>
                    </a:lnTo>
                    <a:lnTo>
                      <a:pt x="14" y="7"/>
                    </a:lnTo>
                    <a:lnTo>
                      <a:pt x="18" y="8"/>
                    </a:lnTo>
                    <a:lnTo>
                      <a:pt x="22" y="9"/>
                    </a:lnTo>
                    <a:lnTo>
                      <a:pt x="27" y="9"/>
                    </a:lnTo>
                    <a:lnTo>
                      <a:pt x="31" y="10"/>
                    </a:lnTo>
                    <a:lnTo>
                      <a:pt x="35" y="11"/>
                    </a:lnTo>
                    <a:lnTo>
                      <a:pt x="39" y="13"/>
                    </a:lnTo>
                    <a:lnTo>
                      <a:pt x="45" y="13"/>
                    </a:lnTo>
                    <a:lnTo>
                      <a:pt x="47" y="14"/>
                    </a:lnTo>
                    <a:lnTo>
                      <a:pt x="51" y="15"/>
                    </a:lnTo>
                    <a:lnTo>
                      <a:pt x="55" y="16"/>
                    </a:lnTo>
                    <a:lnTo>
                      <a:pt x="60" y="17"/>
                    </a:lnTo>
                    <a:lnTo>
                      <a:pt x="64" y="18"/>
                    </a:lnTo>
                    <a:lnTo>
                      <a:pt x="68" y="19"/>
                    </a:lnTo>
                    <a:lnTo>
                      <a:pt x="72" y="19"/>
                    </a:lnTo>
                    <a:lnTo>
                      <a:pt x="74" y="20"/>
                    </a:lnTo>
                    <a:lnTo>
                      <a:pt x="78" y="22"/>
                    </a:lnTo>
                    <a:lnTo>
                      <a:pt x="82" y="23"/>
                    </a:lnTo>
                    <a:lnTo>
                      <a:pt x="87" y="24"/>
                    </a:lnTo>
                    <a:lnTo>
                      <a:pt x="89" y="25"/>
                    </a:lnTo>
                    <a:lnTo>
                      <a:pt x="93" y="26"/>
                    </a:lnTo>
                    <a:lnTo>
                      <a:pt x="95" y="26"/>
                    </a:lnTo>
                    <a:lnTo>
                      <a:pt x="99" y="27"/>
                    </a:lnTo>
                    <a:lnTo>
                      <a:pt x="101" y="30"/>
                    </a:lnTo>
                    <a:lnTo>
                      <a:pt x="104" y="30"/>
                    </a:lnTo>
                    <a:lnTo>
                      <a:pt x="107" y="31"/>
                    </a:lnTo>
                    <a:lnTo>
                      <a:pt x="110" y="32"/>
                    </a:lnTo>
                    <a:lnTo>
                      <a:pt x="111" y="32"/>
                    </a:lnTo>
                    <a:lnTo>
                      <a:pt x="112" y="33"/>
                    </a:lnTo>
                    <a:lnTo>
                      <a:pt x="115" y="33"/>
                    </a:lnTo>
                    <a:lnTo>
                      <a:pt x="119" y="27"/>
                    </a:lnTo>
                    <a:lnTo>
                      <a:pt x="116" y="26"/>
                    </a:lnTo>
                    <a:lnTo>
                      <a:pt x="115" y="26"/>
                    </a:lnTo>
                    <a:lnTo>
                      <a:pt x="112" y="25"/>
                    </a:lnTo>
                    <a:lnTo>
                      <a:pt x="110" y="25"/>
                    </a:lnTo>
                    <a:lnTo>
                      <a:pt x="108" y="24"/>
                    </a:lnTo>
                    <a:lnTo>
                      <a:pt x="105" y="23"/>
                    </a:lnTo>
                    <a:lnTo>
                      <a:pt x="101" y="23"/>
                    </a:lnTo>
                    <a:lnTo>
                      <a:pt x="100" y="22"/>
                    </a:lnTo>
                    <a:lnTo>
                      <a:pt x="97" y="20"/>
                    </a:lnTo>
                    <a:lnTo>
                      <a:pt x="93" y="19"/>
                    </a:lnTo>
                    <a:lnTo>
                      <a:pt x="91" y="18"/>
                    </a:lnTo>
                    <a:lnTo>
                      <a:pt x="87" y="17"/>
                    </a:lnTo>
                    <a:lnTo>
                      <a:pt x="82" y="16"/>
                    </a:lnTo>
                    <a:lnTo>
                      <a:pt x="78" y="15"/>
                    </a:lnTo>
                    <a:lnTo>
                      <a:pt x="74" y="14"/>
                    </a:lnTo>
                    <a:lnTo>
                      <a:pt x="72" y="13"/>
                    </a:lnTo>
                    <a:lnTo>
                      <a:pt x="68" y="13"/>
                    </a:lnTo>
                    <a:lnTo>
                      <a:pt x="64" y="11"/>
                    </a:lnTo>
                    <a:lnTo>
                      <a:pt x="60" y="10"/>
                    </a:lnTo>
                    <a:lnTo>
                      <a:pt x="55" y="9"/>
                    </a:lnTo>
                    <a:lnTo>
                      <a:pt x="51" y="7"/>
                    </a:lnTo>
                    <a:lnTo>
                      <a:pt x="46" y="7"/>
                    </a:lnTo>
                    <a:lnTo>
                      <a:pt x="41" y="7"/>
                    </a:lnTo>
                    <a:lnTo>
                      <a:pt x="38" y="6"/>
                    </a:lnTo>
                    <a:lnTo>
                      <a:pt x="32" y="5"/>
                    </a:lnTo>
                    <a:lnTo>
                      <a:pt x="28" y="3"/>
                    </a:lnTo>
                    <a:lnTo>
                      <a:pt x="24" y="3"/>
                    </a:lnTo>
                    <a:lnTo>
                      <a:pt x="20" y="1"/>
                    </a:lnTo>
                    <a:lnTo>
                      <a:pt x="15" y="1"/>
                    </a:lnTo>
                    <a:lnTo>
                      <a:pt x="11" y="1"/>
                    </a:lnTo>
                    <a:lnTo>
                      <a:pt x="5" y="1"/>
                    </a:lnTo>
                    <a:lnTo>
                      <a:pt x="1" y="0"/>
                    </a:lnTo>
                    <a:lnTo>
                      <a:pt x="0" y="7"/>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799" name="Freeform 311"/>
              <p:cNvSpPr>
                <a:spLocks/>
              </p:cNvSpPr>
              <p:nvPr/>
            </p:nvSpPr>
            <p:spPr bwMode="auto">
              <a:xfrm>
                <a:off x="5492" y="3020"/>
                <a:ext cx="27" cy="4"/>
              </a:xfrm>
              <a:custGeom>
                <a:avLst/>
                <a:gdLst>
                  <a:gd name="T0" fmla="*/ 4 w 27"/>
                  <a:gd name="T1" fmla="*/ 2 h 4"/>
                  <a:gd name="T2" fmla="*/ 5 w 27"/>
                  <a:gd name="T3" fmla="*/ 2 h 4"/>
                  <a:gd name="T4" fmla="*/ 5 w 27"/>
                  <a:gd name="T5" fmla="*/ 2 h 4"/>
                  <a:gd name="T6" fmla="*/ 5 w 27"/>
                  <a:gd name="T7" fmla="*/ 2 h 4"/>
                  <a:gd name="T8" fmla="*/ 7 w 27"/>
                  <a:gd name="T9" fmla="*/ 2 h 4"/>
                  <a:gd name="T10" fmla="*/ 9 w 27"/>
                  <a:gd name="T11" fmla="*/ 2 h 4"/>
                  <a:gd name="T12" fmla="*/ 10 w 27"/>
                  <a:gd name="T13" fmla="*/ 2 h 4"/>
                  <a:gd name="T14" fmla="*/ 12 w 27"/>
                  <a:gd name="T15" fmla="*/ 2 h 4"/>
                  <a:gd name="T16" fmla="*/ 13 w 27"/>
                  <a:gd name="T17" fmla="*/ 2 h 4"/>
                  <a:gd name="T18" fmla="*/ 15 w 27"/>
                  <a:gd name="T19" fmla="*/ 2 h 4"/>
                  <a:gd name="T20" fmla="*/ 17 w 27"/>
                  <a:gd name="T21" fmla="*/ 2 h 4"/>
                  <a:gd name="T22" fmla="*/ 20 w 27"/>
                  <a:gd name="T23" fmla="*/ 3 h 4"/>
                  <a:gd name="T24" fmla="*/ 22 w 27"/>
                  <a:gd name="T25" fmla="*/ 3 h 4"/>
                  <a:gd name="T26" fmla="*/ 23 w 27"/>
                  <a:gd name="T27" fmla="*/ 3 h 4"/>
                  <a:gd name="T28" fmla="*/ 24 w 27"/>
                  <a:gd name="T29" fmla="*/ 3 h 4"/>
                  <a:gd name="T30" fmla="*/ 25 w 27"/>
                  <a:gd name="T31" fmla="*/ 3 h 4"/>
                  <a:gd name="T32" fmla="*/ 26 w 27"/>
                  <a:gd name="T33" fmla="*/ 1 h 4"/>
                  <a:gd name="T34" fmla="*/ 25 w 27"/>
                  <a:gd name="T35" fmla="*/ 1 h 4"/>
                  <a:gd name="T36" fmla="*/ 24 w 27"/>
                  <a:gd name="T37" fmla="*/ 1 h 4"/>
                  <a:gd name="T38" fmla="*/ 23 w 27"/>
                  <a:gd name="T39" fmla="*/ 0 h 4"/>
                  <a:gd name="T40" fmla="*/ 21 w 27"/>
                  <a:gd name="T41" fmla="*/ 0 h 4"/>
                  <a:gd name="T42" fmla="*/ 18 w 27"/>
                  <a:gd name="T43" fmla="*/ 0 h 4"/>
                  <a:gd name="T44" fmla="*/ 17 w 27"/>
                  <a:gd name="T45" fmla="*/ 0 h 4"/>
                  <a:gd name="T46" fmla="*/ 14 w 27"/>
                  <a:gd name="T47" fmla="*/ 0 h 4"/>
                  <a:gd name="T48" fmla="*/ 12 w 27"/>
                  <a:gd name="T49" fmla="*/ 0 h 4"/>
                  <a:gd name="T50" fmla="*/ 11 w 27"/>
                  <a:gd name="T51" fmla="*/ 0 h 4"/>
                  <a:gd name="T52" fmla="*/ 9 w 27"/>
                  <a:gd name="T53" fmla="*/ 0 h 4"/>
                  <a:gd name="T54" fmla="*/ 7 w 27"/>
                  <a:gd name="T55" fmla="*/ 0 h 4"/>
                  <a:gd name="T56" fmla="*/ 4 w 27"/>
                  <a:gd name="T57" fmla="*/ 0 h 4"/>
                  <a:gd name="T58" fmla="*/ 3 w 27"/>
                  <a:gd name="T59" fmla="*/ 0 h 4"/>
                  <a:gd name="T60" fmla="*/ 0 w 27"/>
                  <a:gd name="T61" fmla="*/ 0 h 4"/>
                  <a:gd name="T62" fmla="*/ 1 w 27"/>
                  <a:gd name="T63" fmla="*/ 0 h 4"/>
                  <a:gd name="T64" fmla="*/ 4 w 27"/>
                  <a:gd name="T65" fmla="*/ 2 h 4"/>
                  <a:gd name="T66" fmla="*/ 5 w 27"/>
                  <a:gd name="T67" fmla="*/ 2 h 4"/>
                  <a:gd name="T68" fmla="*/ 5 w 27"/>
                  <a:gd name="T69" fmla="*/ 2 h 4"/>
                  <a:gd name="T70" fmla="*/ 4 w 27"/>
                  <a:gd name="T7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4">
                    <a:moveTo>
                      <a:pt x="4" y="2"/>
                    </a:moveTo>
                    <a:lnTo>
                      <a:pt x="5" y="2"/>
                    </a:lnTo>
                    <a:lnTo>
                      <a:pt x="5" y="2"/>
                    </a:lnTo>
                    <a:lnTo>
                      <a:pt x="5" y="2"/>
                    </a:lnTo>
                    <a:lnTo>
                      <a:pt x="7" y="2"/>
                    </a:lnTo>
                    <a:lnTo>
                      <a:pt x="9" y="2"/>
                    </a:lnTo>
                    <a:lnTo>
                      <a:pt x="10" y="2"/>
                    </a:lnTo>
                    <a:lnTo>
                      <a:pt x="12" y="2"/>
                    </a:lnTo>
                    <a:lnTo>
                      <a:pt x="13" y="2"/>
                    </a:lnTo>
                    <a:lnTo>
                      <a:pt x="15" y="2"/>
                    </a:lnTo>
                    <a:lnTo>
                      <a:pt x="17" y="2"/>
                    </a:lnTo>
                    <a:lnTo>
                      <a:pt x="20" y="3"/>
                    </a:lnTo>
                    <a:lnTo>
                      <a:pt x="22" y="3"/>
                    </a:lnTo>
                    <a:lnTo>
                      <a:pt x="23" y="3"/>
                    </a:lnTo>
                    <a:lnTo>
                      <a:pt x="24" y="3"/>
                    </a:lnTo>
                    <a:lnTo>
                      <a:pt x="25" y="3"/>
                    </a:lnTo>
                    <a:lnTo>
                      <a:pt x="26" y="1"/>
                    </a:lnTo>
                    <a:lnTo>
                      <a:pt x="25" y="1"/>
                    </a:lnTo>
                    <a:lnTo>
                      <a:pt x="24" y="1"/>
                    </a:lnTo>
                    <a:lnTo>
                      <a:pt x="23" y="0"/>
                    </a:lnTo>
                    <a:lnTo>
                      <a:pt x="21" y="0"/>
                    </a:lnTo>
                    <a:lnTo>
                      <a:pt x="18" y="0"/>
                    </a:lnTo>
                    <a:lnTo>
                      <a:pt x="17" y="0"/>
                    </a:lnTo>
                    <a:lnTo>
                      <a:pt x="14" y="0"/>
                    </a:lnTo>
                    <a:lnTo>
                      <a:pt x="12" y="0"/>
                    </a:lnTo>
                    <a:lnTo>
                      <a:pt x="11" y="0"/>
                    </a:lnTo>
                    <a:lnTo>
                      <a:pt x="9" y="0"/>
                    </a:lnTo>
                    <a:lnTo>
                      <a:pt x="7" y="0"/>
                    </a:lnTo>
                    <a:lnTo>
                      <a:pt x="4" y="0"/>
                    </a:lnTo>
                    <a:lnTo>
                      <a:pt x="3" y="0"/>
                    </a:lnTo>
                    <a:lnTo>
                      <a:pt x="0" y="0"/>
                    </a:lnTo>
                    <a:lnTo>
                      <a:pt x="1" y="0"/>
                    </a:lnTo>
                    <a:lnTo>
                      <a:pt x="4" y="2"/>
                    </a:lnTo>
                    <a:lnTo>
                      <a:pt x="5" y="2"/>
                    </a:lnTo>
                    <a:lnTo>
                      <a:pt x="5" y="2"/>
                    </a:lnTo>
                    <a:lnTo>
                      <a:pt x="4" y="2"/>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0" name="Freeform 312"/>
              <p:cNvSpPr>
                <a:spLocks/>
              </p:cNvSpPr>
              <p:nvPr/>
            </p:nvSpPr>
            <p:spPr bwMode="auto">
              <a:xfrm>
                <a:off x="5402" y="3021"/>
                <a:ext cx="86" cy="26"/>
              </a:xfrm>
              <a:custGeom>
                <a:avLst/>
                <a:gdLst>
                  <a:gd name="T0" fmla="*/ 3 w 86"/>
                  <a:gd name="T1" fmla="*/ 18 h 26"/>
                  <a:gd name="T2" fmla="*/ 3 w 86"/>
                  <a:gd name="T3" fmla="*/ 16 h 26"/>
                  <a:gd name="T4" fmla="*/ 0 w 86"/>
                  <a:gd name="T5" fmla="*/ 20 h 26"/>
                  <a:gd name="T6" fmla="*/ 1 w 86"/>
                  <a:gd name="T7" fmla="*/ 24 h 26"/>
                  <a:gd name="T8" fmla="*/ 7 w 86"/>
                  <a:gd name="T9" fmla="*/ 25 h 26"/>
                  <a:gd name="T10" fmla="*/ 13 w 86"/>
                  <a:gd name="T11" fmla="*/ 25 h 26"/>
                  <a:gd name="T12" fmla="*/ 18 w 86"/>
                  <a:gd name="T13" fmla="*/ 24 h 26"/>
                  <a:gd name="T14" fmla="*/ 25 w 86"/>
                  <a:gd name="T15" fmla="*/ 23 h 26"/>
                  <a:gd name="T16" fmla="*/ 33 w 86"/>
                  <a:gd name="T17" fmla="*/ 22 h 26"/>
                  <a:gd name="T18" fmla="*/ 41 w 86"/>
                  <a:gd name="T19" fmla="*/ 20 h 26"/>
                  <a:gd name="T20" fmla="*/ 48 w 86"/>
                  <a:gd name="T21" fmla="*/ 16 h 26"/>
                  <a:gd name="T22" fmla="*/ 56 w 86"/>
                  <a:gd name="T23" fmla="*/ 14 h 26"/>
                  <a:gd name="T24" fmla="*/ 64 w 86"/>
                  <a:gd name="T25" fmla="*/ 12 h 26"/>
                  <a:gd name="T26" fmla="*/ 71 w 86"/>
                  <a:gd name="T27" fmla="*/ 10 h 26"/>
                  <a:gd name="T28" fmla="*/ 77 w 86"/>
                  <a:gd name="T29" fmla="*/ 8 h 26"/>
                  <a:gd name="T30" fmla="*/ 81 w 86"/>
                  <a:gd name="T31" fmla="*/ 8 h 26"/>
                  <a:gd name="T32" fmla="*/ 85 w 86"/>
                  <a:gd name="T33" fmla="*/ 7 h 26"/>
                  <a:gd name="T34" fmla="*/ 85 w 86"/>
                  <a:gd name="T35" fmla="*/ 5 h 26"/>
                  <a:gd name="T36" fmla="*/ 81 w 86"/>
                  <a:gd name="T37" fmla="*/ 0 h 26"/>
                  <a:gd name="T38" fmla="*/ 80 w 86"/>
                  <a:gd name="T39" fmla="*/ 0 h 26"/>
                  <a:gd name="T40" fmla="*/ 77 w 86"/>
                  <a:gd name="T41" fmla="*/ 1 h 26"/>
                  <a:gd name="T42" fmla="*/ 72 w 86"/>
                  <a:gd name="T43" fmla="*/ 2 h 26"/>
                  <a:gd name="T44" fmla="*/ 65 w 86"/>
                  <a:gd name="T45" fmla="*/ 4 h 26"/>
                  <a:gd name="T46" fmla="*/ 60 w 86"/>
                  <a:gd name="T47" fmla="*/ 8 h 26"/>
                  <a:gd name="T48" fmla="*/ 54 w 86"/>
                  <a:gd name="T49" fmla="*/ 9 h 26"/>
                  <a:gd name="T50" fmla="*/ 44 w 86"/>
                  <a:gd name="T51" fmla="*/ 11 h 26"/>
                  <a:gd name="T52" fmla="*/ 37 w 86"/>
                  <a:gd name="T53" fmla="*/ 13 h 26"/>
                  <a:gd name="T54" fmla="*/ 29 w 86"/>
                  <a:gd name="T55" fmla="*/ 15 h 26"/>
                  <a:gd name="T56" fmla="*/ 22 w 86"/>
                  <a:gd name="T57" fmla="*/ 17 h 26"/>
                  <a:gd name="T58" fmla="*/ 14 w 86"/>
                  <a:gd name="T59" fmla="*/ 18 h 26"/>
                  <a:gd name="T60" fmla="*/ 10 w 86"/>
                  <a:gd name="T61" fmla="*/ 20 h 26"/>
                  <a:gd name="T62" fmla="*/ 7 w 86"/>
                  <a:gd name="T63" fmla="*/ 20 h 26"/>
                  <a:gd name="T64" fmla="*/ 9 w 86"/>
                  <a:gd name="T65" fmla="*/ 20 h 26"/>
                  <a:gd name="T66" fmla="*/ 9 w 86"/>
                  <a:gd name="T67" fmla="*/ 22 h 26"/>
                  <a:gd name="T68" fmla="*/ 10 w 86"/>
                  <a:gd name="T69" fmla="*/ 20 h 26"/>
                  <a:gd name="T70" fmla="*/ 12 w 86"/>
                  <a:gd name="T71" fmla="*/ 17 h 26"/>
                  <a:gd name="T72" fmla="*/ 10 w 86"/>
                  <a:gd name="T73" fmla="*/ 20 h 26"/>
                  <a:gd name="T74" fmla="*/ 12 w 86"/>
                  <a:gd name="T75" fmla="*/ 18 h 26"/>
                  <a:gd name="T76" fmla="*/ 12 w 86"/>
                  <a:gd name="T77" fmla="*/ 17 h 26"/>
                  <a:gd name="T78" fmla="*/ 3 w 86"/>
                  <a:gd name="T79"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 h="26">
                    <a:moveTo>
                      <a:pt x="3" y="18"/>
                    </a:moveTo>
                    <a:lnTo>
                      <a:pt x="3" y="16"/>
                    </a:lnTo>
                    <a:lnTo>
                      <a:pt x="0" y="20"/>
                    </a:lnTo>
                    <a:lnTo>
                      <a:pt x="1" y="24"/>
                    </a:lnTo>
                    <a:lnTo>
                      <a:pt x="7" y="25"/>
                    </a:lnTo>
                    <a:lnTo>
                      <a:pt x="13" y="25"/>
                    </a:lnTo>
                    <a:lnTo>
                      <a:pt x="18" y="24"/>
                    </a:lnTo>
                    <a:lnTo>
                      <a:pt x="25" y="23"/>
                    </a:lnTo>
                    <a:lnTo>
                      <a:pt x="33" y="22"/>
                    </a:lnTo>
                    <a:lnTo>
                      <a:pt x="41" y="20"/>
                    </a:lnTo>
                    <a:lnTo>
                      <a:pt x="48" y="16"/>
                    </a:lnTo>
                    <a:lnTo>
                      <a:pt x="56" y="14"/>
                    </a:lnTo>
                    <a:lnTo>
                      <a:pt x="64" y="12"/>
                    </a:lnTo>
                    <a:lnTo>
                      <a:pt x="71" y="10"/>
                    </a:lnTo>
                    <a:lnTo>
                      <a:pt x="77" y="8"/>
                    </a:lnTo>
                    <a:lnTo>
                      <a:pt x="81" y="8"/>
                    </a:lnTo>
                    <a:lnTo>
                      <a:pt x="85" y="7"/>
                    </a:lnTo>
                    <a:lnTo>
                      <a:pt x="85" y="5"/>
                    </a:lnTo>
                    <a:lnTo>
                      <a:pt x="81" y="0"/>
                    </a:lnTo>
                    <a:lnTo>
                      <a:pt x="80" y="0"/>
                    </a:lnTo>
                    <a:lnTo>
                      <a:pt x="77" y="1"/>
                    </a:lnTo>
                    <a:lnTo>
                      <a:pt x="72" y="2"/>
                    </a:lnTo>
                    <a:lnTo>
                      <a:pt x="65" y="4"/>
                    </a:lnTo>
                    <a:lnTo>
                      <a:pt x="60" y="8"/>
                    </a:lnTo>
                    <a:lnTo>
                      <a:pt x="54" y="9"/>
                    </a:lnTo>
                    <a:lnTo>
                      <a:pt x="44" y="11"/>
                    </a:lnTo>
                    <a:lnTo>
                      <a:pt x="37" y="13"/>
                    </a:lnTo>
                    <a:lnTo>
                      <a:pt x="29" y="15"/>
                    </a:lnTo>
                    <a:lnTo>
                      <a:pt x="22" y="17"/>
                    </a:lnTo>
                    <a:lnTo>
                      <a:pt x="14" y="18"/>
                    </a:lnTo>
                    <a:lnTo>
                      <a:pt x="10" y="20"/>
                    </a:lnTo>
                    <a:lnTo>
                      <a:pt x="7" y="20"/>
                    </a:lnTo>
                    <a:lnTo>
                      <a:pt x="9" y="20"/>
                    </a:lnTo>
                    <a:lnTo>
                      <a:pt x="9" y="22"/>
                    </a:lnTo>
                    <a:lnTo>
                      <a:pt x="10" y="20"/>
                    </a:lnTo>
                    <a:lnTo>
                      <a:pt x="12" y="17"/>
                    </a:lnTo>
                    <a:lnTo>
                      <a:pt x="10" y="20"/>
                    </a:lnTo>
                    <a:lnTo>
                      <a:pt x="12" y="18"/>
                    </a:lnTo>
                    <a:lnTo>
                      <a:pt x="12" y="17"/>
                    </a:lnTo>
                    <a:lnTo>
                      <a:pt x="3" y="18"/>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1" name="Freeform 313"/>
              <p:cNvSpPr>
                <a:spLocks/>
              </p:cNvSpPr>
              <p:nvPr/>
            </p:nvSpPr>
            <p:spPr bwMode="auto">
              <a:xfrm>
                <a:off x="5387" y="2994"/>
                <a:ext cx="20" cy="44"/>
              </a:xfrm>
              <a:custGeom>
                <a:avLst/>
                <a:gdLst>
                  <a:gd name="T0" fmla="*/ 0 w 20"/>
                  <a:gd name="T1" fmla="*/ 2 h 44"/>
                  <a:gd name="T2" fmla="*/ 0 w 20"/>
                  <a:gd name="T3" fmla="*/ 4 h 44"/>
                  <a:gd name="T4" fmla="*/ 2 w 20"/>
                  <a:gd name="T5" fmla="*/ 10 h 44"/>
                  <a:gd name="T6" fmla="*/ 4 w 20"/>
                  <a:gd name="T7" fmla="*/ 16 h 44"/>
                  <a:gd name="T8" fmla="*/ 7 w 20"/>
                  <a:gd name="T9" fmla="*/ 22 h 44"/>
                  <a:gd name="T10" fmla="*/ 8 w 20"/>
                  <a:gd name="T11" fmla="*/ 29 h 44"/>
                  <a:gd name="T12" fmla="*/ 10 w 20"/>
                  <a:gd name="T13" fmla="*/ 35 h 44"/>
                  <a:gd name="T14" fmla="*/ 11 w 20"/>
                  <a:gd name="T15" fmla="*/ 38 h 44"/>
                  <a:gd name="T16" fmla="*/ 11 w 20"/>
                  <a:gd name="T17" fmla="*/ 42 h 44"/>
                  <a:gd name="T18" fmla="*/ 12 w 20"/>
                  <a:gd name="T19" fmla="*/ 43 h 44"/>
                  <a:gd name="T20" fmla="*/ 19 w 20"/>
                  <a:gd name="T21" fmla="*/ 42 h 44"/>
                  <a:gd name="T22" fmla="*/ 18 w 20"/>
                  <a:gd name="T23" fmla="*/ 41 h 44"/>
                  <a:gd name="T24" fmla="*/ 18 w 20"/>
                  <a:gd name="T25" fmla="*/ 37 h 44"/>
                  <a:gd name="T26" fmla="*/ 17 w 20"/>
                  <a:gd name="T27" fmla="*/ 32 h 44"/>
                  <a:gd name="T28" fmla="*/ 15 w 20"/>
                  <a:gd name="T29" fmla="*/ 27 h 44"/>
                  <a:gd name="T30" fmla="*/ 14 w 20"/>
                  <a:gd name="T31" fmla="*/ 20 h 44"/>
                  <a:gd name="T32" fmla="*/ 12 w 20"/>
                  <a:gd name="T33" fmla="*/ 14 h 44"/>
                  <a:gd name="T34" fmla="*/ 9 w 20"/>
                  <a:gd name="T35" fmla="*/ 7 h 44"/>
                  <a:gd name="T36" fmla="*/ 6 w 20"/>
                  <a:gd name="T37" fmla="*/ 0 h 44"/>
                  <a:gd name="T38" fmla="*/ 0 w 20"/>
                  <a:gd name="T3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44">
                    <a:moveTo>
                      <a:pt x="0" y="2"/>
                    </a:moveTo>
                    <a:lnTo>
                      <a:pt x="0" y="4"/>
                    </a:lnTo>
                    <a:lnTo>
                      <a:pt x="2" y="10"/>
                    </a:lnTo>
                    <a:lnTo>
                      <a:pt x="4" y="16"/>
                    </a:lnTo>
                    <a:lnTo>
                      <a:pt x="7" y="22"/>
                    </a:lnTo>
                    <a:lnTo>
                      <a:pt x="8" y="29"/>
                    </a:lnTo>
                    <a:lnTo>
                      <a:pt x="10" y="35"/>
                    </a:lnTo>
                    <a:lnTo>
                      <a:pt x="11" y="38"/>
                    </a:lnTo>
                    <a:lnTo>
                      <a:pt x="11" y="42"/>
                    </a:lnTo>
                    <a:lnTo>
                      <a:pt x="12" y="43"/>
                    </a:lnTo>
                    <a:lnTo>
                      <a:pt x="19" y="42"/>
                    </a:lnTo>
                    <a:lnTo>
                      <a:pt x="18" y="41"/>
                    </a:lnTo>
                    <a:lnTo>
                      <a:pt x="18" y="37"/>
                    </a:lnTo>
                    <a:lnTo>
                      <a:pt x="17" y="32"/>
                    </a:lnTo>
                    <a:lnTo>
                      <a:pt x="15" y="27"/>
                    </a:lnTo>
                    <a:lnTo>
                      <a:pt x="14" y="20"/>
                    </a:lnTo>
                    <a:lnTo>
                      <a:pt x="12" y="14"/>
                    </a:lnTo>
                    <a:lnTo>
                      <a:pt x="9" y="7"/>
                    </a:lnTo>
                    <a:lnTo>
                      <a:pt x="6" y="0"/>
                    </a:lnTo>
                    <a:lnTo>
                      <a:pt x="0" y="2"/>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2" name="Freeform 314"/>
              <p:cNvSpPr>
                <a:spLocks/>
              </p:cNvSpPr>
              <p:nvPr/>
            </p:nvSpPr>
            <p:spPr bwMode="auto">
              <a:xfrm>
                <a:off x="5313" y="2985"/>
                <a:ext cx="75" cy="100"/>
              </a:xfrm>
              <a:custGeom>
                <a:avLst/>
                <a:gdLst>
                  <a:gd name="T0" fmla="*/ 6 w 75"/>
                  <a:gd name="T1" fmla="*/ 87 h 100"/>
                  <a:gd name="T2" fmla="*/ 13 w 75"/>
                  <a:gd name="T3" fmla="*/ 91 h 100"/>
                  <a:gd name="T4" fmla="*/ 22 w 75"/>
                  <a:gd name="T5" fmla="*/ 71 h 100"/>
                  <a:gd name="T6" fmla="*/ 29 w 75"/>
                  <a:gd name="T7" fmla="*/ 54 h 100"/>
                  <a:gd name="T8" fmla="*/ 36 w 75"/>
                  <a:gd name="T9" fmla="*/ 40 h 100"/>
                  <a:gd name="T10" fmla="*/ 42 w 75"/>
                  <a:gd name="T11" fmla="*/ 29 h 100"/>
                  <a:gd name="T12" fmla="*/ 47 w 75"/>
                  <a:gd name="T13" fmla="*/ 20 h 100"/>
                  <a:gd name="T14" fmla="*/ 52 w 75"/>
                  <a:gd name="T15" fmla="*/ 15 h 100"/>
                  <a:gd name="T16" fmla="*/ 56 w 75"/>
                  <a:gd name="T17" fmla="*/ 11 h 100"/>
                  <a:gd name="T18" fmla="*/ 60 w 75"/>
                  <a:gd name="T19" fmla="*/ 8 h 100"/>
                  <a:gd name="T20" fmla="*/ 61 w 75"/>
                  <a:gd name="T21" fmla="*/ 8 h 100"/>
                  <a:gd name="T22" fmla="*/ 62 w 75"/>
                  <a:gd name="T23" fmla="*/ 8 h 100"/>
                  <a:gd name="T24" fmla="*/ 64 w 75"/>
                  <a:gd name="T25" fmla="*/ 8 h 100"/>
                  <a:gd name="T26" fmla="*/ 65 w 75"/>
                  <a:gd name="T27" fmla="*/ 9 h 100"/>
                  <a:gd name="T28" fmla="*/ 66 w 75"/>
                  <a:gd name="T29" fmla="*/ 11 h 100"/>
                  <a:gd name="T30" fmla="*/ 74 w 75"/>
                  <a:gd name="T31" fmla="*/ 8 h 100"/>
                  <a:gd name="T32" fmla="*/ 74 w 75"/>
                  <a:gd name="T33" fmla="*/ 7 h 100"/>
                  <a:gd name="T34" fmla="*/ 71 w 75"/>
                  <a:gd name="T35" fmla="*/ 7 h 100"/>
                  <a:gd name="T36" fmla="*/ 70 w 75"/>
                  <a:gd name="T37" fmla="*/ 3 h 100"/>
                  <a:gd name="T38" fmla="*/ 68 w 75"/>
                  <a:gd name="T39" fmla="*/ 1 h 100"/>
                  <a:gd name="T40" fmla="*/ 64 w 75"/>
                  <a:gd name="T41" fmla="*/ 0 h 100"/>
                  <a:gd name="T42" fmla="*/ 58 w 75"/>
                  <a:gd name="T43" fmla="*/ 0 h 100"/>
                  <a:gd name="T44" fmla="*/ 53 w 75"/>
                  <a:gd name="T45" fmla="*/ 3 h 100"/>
                  <a:gd name="T46" fmla="*/ 49 w 75"/>
                  <a:gd name="T47" fmla="*/ 7 h 100"/>
                  <a:gd name="T48" fmla="*/ 45 w 75"/>
                  <a:gd name="T49" fmla="*/ 9 h 100"/>
                  <a:gd name="T50" fmla="*/ 39 w 75"/>
                  <a:gd name="T51" fmla="*/ 16 h 100"/>
                  <a:gd name="T52" fmla="*/ 34 w 75"/>
                  <a:gd name="T53" fmla="*/ 25 h 100"/>
                  <a:gd name="T54" fmla="*/ 27 w 75"/>
                  <a:gd name="T55" fmla="*/ 36 h 100"/>
                  <a:gd name="T56" fmla="*/ 19 w 75"/>
                  <a:gd name="T57" fmla="*/ 51 h 100"/>
                  <a:gd name="T58" fmla="*/ 12 w 75"/>
                  <a:gd name="T59" fmla="*/ 70 h 100"/>
                  <a:gd name="T60" fmla="*/ 4 w 75"/>
                  <a:gd name="T61" fmla="*/ 90 h 100"/>
                  <a:gd name="T62" fmla="*/ 10 w 75"/>
                  <a:gd name="T63" fmla="*/ 94 h 100"/>
                  <a:gd name="T64" fmla="*/ 4 w 75"/>
                  <a:gd name="T65" fmla="*/ 90 h 100"/>
                  <a:gd name="T66" fmla="*/ 0 w 75"/>
                  <a:gd name="T67" fmla="*/ 99 h 100"/>
                  <a:gd name="T68" fmla="*/ 10 w 75"/>
                  <a:gd name="T69" fmla="*/ 94 h 100"/>
                  <a:gd name="T70" fmla="*/ 6 w 75"/>
                  <a:gd name="T71" fmla="*/ 8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100">
                    <a:moveTo>
                      <a:pt x="6" y="87"/>
                    </a:moveTo>
                    <a:lnTo>
                      <a:pt x="13" y="91"/>
                    </a:lnTo>
                    <a:lnTo>
                      <a:pt x="22" y="71"/>
                    </a:lnTo>
                    <a:lnTo>
                      <a:pt x="29" y="54"/>
                    </a:lnTo>
                    <a:lnTo>
                      <a:pt x="36" y="40"/>
                    </a:lnTo>
                    <a:lnTo>
                      <a:pt x="42" y="29"/>
                    </a:lnTo>
                    <a:lnTo>
                      <a:pt x="47" y="20"/>
                    </a:lnTo>
                    <a:lnTo>
                      <a:pt x="52" y="15"/>
                    </a:lnTo>
                    <a:lnTo>
                      <a:pt x="56" y="11"/>
                    </a:lnTo>
                    <a:lnTo>
                      <a:pt x="60" y="8"/>
                    </a:lnTo>
                    <a:lnTo>
                      <a:pt x="61" y="8"/>
                    </a:lnTo>
                    <a:lnTo>
                      <a:pt x="62" y="8"/>
                    </a:lnTo>
                    <a:lnTo>
                      <a:pt x="64" y="8"/>
                    </a:lnTo>
                    <a:lnTo>
                      <a:pt x="65" y="9"/>
                    </a:lnTo>
                    <a:lnTo>
                      <a:pt x="66" y="11"/>
                    </a:lnTo>
                    <a:lnTo>
                      <a:pt x="74" y="8"/>
                    </a:lnTo>
                    <a:lnTo>
                      <a:pt x="74" y="7"/>
                    </a:lnTo>
                    <a:lnTo>
                      <a:pt x="71" y="7"/>
                    </a:lnTo>
                    <a:lnTo>
                      <a:pt x="70" y="3"/>
                    </a:lnTo>
                    <a:lnTo>
                      <a:pt x="68" y="1"/>
                    </a:lnTo>
                    <a:lnTo>
                      <a:pt x="64" y="0"/>
                    </a:lnTo>
                    <a:lnTo>
                      <a:pt x="58" y="0"/>
                    </a:lnTo>
                    <a:lnTo>
                      <a:pt x="53" y="3"/>
                    </a:lnTo>
                    <a:lnTo>
                      <a:pt x="49" y="7"/>
                    </a:lnTo>
                    <a:lnTo>
                      <a:pt x="45" y="9"/>
                    </a:lnTo>
                    <a:lnTo>
                      <a:pt x="39" y="16"/>
                    </a:lnTo>
                    <a:lnTo>
                      <a:pt x="34" y="25"/>
                    </a:lnTo>
                    <a:lnTo>
                      <a:pt x="27" y="36"/>
                    </a:lnTo>
                    <a:lnTo>
                      <a:pt x="19" y="51"/>
                    </a:lnTo>
                    <a:lnTo>
                      <a:pt x="12" y="70"/>
                    </a:lnTo>
                    <a:lnTo>
                      <a:pt x="4" y="90"/>
                    </a:lnTo>
                    <a:lnTo>
                      <a:pt x="10" y="94"/>
                    </a:lnTo>
                    <a:lnTo>
                      <a:pt x="4" y="90"/>
                    </a:lnTo>
                    <a:lnTo>
                      <a:pt x="0" y="99"/>
                    </a:lnTo>
                    <a:lnTo>
                      <a:pt x="10" y="94"/>
                    </a:lnTo>
                    <a:lnTo>
                      <a:pt x="6" y="87"/>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3" name="Freeform 315"/>
              <p:cNvSpPr>
                <a:spLocks/>
              </p:cNvSpPr>
              <p:nvPr/>
            </p:nvSpPr>
            <p:spPr bwMode="auto">
              <a:xfrm>
                <a:off x="5297" y="3079"/>
                <a:ext cx="23" cy="3"/>
              </a:xfrm>
              <a:custGeom>
                <a:avLst/>
                <a:gdLst>
                  <a:gd name="T0" fmla="*/ 7 w 23"/>
                  <a:gd name="T1" fmla="*/ 1 h 3"/>
                  <a:gd name="T2" fmla="*/ 5 w 23"/>
                  <a:gd name="T3" fmla="*/ 2 h 3"/>
                  <a:gd name="T4" fmla="*/ 10 w 23"/>
                  <a:gd name="T5" fmla="*/ 2 h 3"/>
                  <a:gd name="T6" fmla="*/ 14 w 23"/>
                  <a:gd name="T7" fmla="*/ 2 h 3"/>
                  <a:gd name="T8" fmla="*/ 17 w 23"/>
                  <a:gd name="T9" fmla="*/ 2 h 3"/>
                  <a:gd name="T10" fmla="*/ 18 w 23"/>
                  <a:gd name="T11" fmla="*/ 2 h 3"/>
                  <a:gd name="T12" fmla="*/ 19 w 23"/>
                  <a:gd name="T13" fmla="*/ 1 h 3"/>
                  <a:gd name="T14" fmla="*/ 18 w 23"/>
                  <a:gd name="T15" fmla="*/ 1 h 3"/>
                  <a:gd name="T16" fmla="*/ 15 w 23"/>
                  <a:gd name="T17" fmla="*/ 1 h 3"/>
                  <a:gd name="T18" fmla="*/ 17 w 23"/>
                  <a:gd name="T19" fmla="*/ 0 h 3"/>
                  <a:gd name="T20" fmla="*/ 20 w 23"/>
                  <a:gd name="T21" fmla="*/ 1 h 3"/>
                  <a:gd name="T22" fmla="*/ 22 w 23"/>
                  <a:gd name="T23" fmla="*/ 1 h 3"/>
                  <a:gd name="T24" fmla="*/ 19 w 23"/>
                  <a:gd name="T25" fmla="*/ 0 h 3"/>
                  <a:gd name="T26" fmla="*/ 18 w 23"/>
                  <a:gd name="T27" fmla="*/ 0 h 3"/>
                  <a:gd name="T28" fmla="*/ 17 w 23"/>
                  <a:gd name="T29" fmla="*/ 0 h 3"/>
                  <a:gd name="T30" fmla="*/ 15 w 23"/>
                  <a:gd name="T31" fmla="*/ 0 h 3"/>
                  <a:gd name="T32" fmla="*/ 12 w 23"/>
                  <a:gd name="T33" fmla="*/ 0 h 3"/>
                  <a:gd name="T34" fmla="*/ 8 w 23"/>
                  <a:gd name="T35" fmla="*/ 0 h 3"/>
                  <a:gd name="T36" fmla="*/ 2 w 23"/>
                  <a:gd name="T37" fmla="*/ 1 h 3"/>
                  <a:gd name="T38" fmla="*/ 0 w 23"/>
                  <a:gd name="T39" fmla="*/ 1 h 3"/>
                  <a:gd name="T40" fmla="*/ 2 w 23"/>
                  <a:gd name="T41" fmla="*/ 1 h 3"/>
                  <a:gd name="T42" fmla="*/ 1 w 23"/>
                  <a:gd name="T43" fmla="*/ 1 h 3"/>
                  <a:gd name="T44" fmla="*/ 0 w 23"/>
                  <a:gd name="T45" fmla="*/ 1 h 3"/>
                  <a:gd name="T46" fmla="*/ 7 w 23"/>
                  <a:gd name="T4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3">
                    <a:moveTo>
                      <a:pt x="7" y="1"/>
                    </a:moveTo>
                    <a:lnTo>
                      <a:pt x="5" y="2"/>
                    </a:lnTo>
                    <a:lnTo>
                      <a:pt x="10" y="2"/>
                    </a:lnTo>
                    <a:lnTo>
                      <a:pt x="14" y="2"/>
                    </a:lnTo>
                    <a:lnTo>
                      <a:pt x="17" y="2"/>
                    </a:lnTo>
                    <a:lnTo>
                      <a:pt x="18" y="2"/>
                    </a:lnTo>
                    <a:lnTo>
                      <a:pt x="19" y="1"/>
                    </a:lnTo>
                    <a:lnTo>
                      <a:pt x="18" y="1"/>
                    </a:lnTo>
                    <a:lnTo>
                      <a:pt x="15" y="1"/>
                    </a:lnTo>
                    <a:lnTo>
                      <a:pt x="17" y="0"/>
                    </a:lnTo>
                    <a:lnTo>
                      <a:pt x="20" y="1"/>
                    </a:lnTo>
                    <a:lnTo>
                      <a:pt x="22" y="1"/>
                    </a:lnTo>
                    <a:lnTo>
                      <a:pt x="19" y="0"/>
                    </a:lnTo>
                    <a:lnTo>
                      <a:pt x="18" y="0"/>
                    </a:lnTo>
                    <a:lnTo>
                      <a:pt x="17" y="0"/>
                    </a:lnTo>
                    <a:lnTo>
                      <a:pt x="15" y="0"/>
                    </a:lnTo>
                    <a:lnTo>
                      <a:pt x="12" y="0"/>
                    </a:lnTo>
                    <a:lnTo>
                      <a:pt x="8" y="0"/>
                    </a:lnTo>
                    <a:lnTo>
                      <a:pt x="2" y="1"/>
                    </a:lnTo>
                    <a:lnTo>
                      <a:pt x="0" y="1"/>
                    </a:lnTo>
                    <a:lnTo>
                      <a:pt x="2" y="1"/>
                    </a:lnTo>
                    <a:lnTo>
                      <a:pt x="1" y="1"/>
                    </a:lnTo>
                    <a:lnTo>
                      <a:pt x="0" y="1"/>
                    </a:lnTo>
                    <a:lnTo>
                      <a:pt x="7" y="1"/>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4" name="Freeform 316"/>
              <p:cNvSpPr>
                <a:spLocks/>
              </p:cNvSpPr>
              <p:nvPr/>
            </p:nvSpPr>
            <p:spPr bwMode="auto">
              <a:xfrm>
                <a:off x="5280" y="2988"/>
                <a:ext cx="20" cy="92"/>
              </a:xfrm>
              <a:custGeom>
                <a:avLst/>
                <a:gdLst>
                  <a:gd name="T0" fmla="*/ 0 w 20"/>
                  <a:gd name="T1" fmla="*/ 0 h 92"/>
                  <a:gd name="T2" fmla="*/ 3 w 20"/>
                  <a:gd name="T3" fmla="*/ 33 h 92"/>
                  <a:gd name="T4" fmla="*/ 6 w 20"/>
                  <a:gd name="T5" fmla="*/ 58 h 92"/>
                  <a:gd name="T6" fmla="*/ 9 w 20"/>
                  <a:gd name="T7" fmla="*/ 75 h 92"/>
                  <a:gd name="T8" fmla="*/ 11 w 20"/>
                  <a:gd name="T9" fmla="*/ 84 h 92"/>
                  <a:gd name="T10" fmla="*/ 12 w 20"/>
                  <a:gd name="T11" fmla="*/ 90 h 92"/>
                  <a:gd name="T12" fmla="*/ 13 w 20"/>
                  <a:gd name="T13" fmla="*/ 91 h 92"/>
                  <a:gd name="T14" fmla="*/ 19 w 20"/>
                  <a:gd name="T15" fmla="*/ 91 h 92"/>
                  <a:gd name="T16" fmla="*/ 19 w 20"/>
                  <a:gd name="T17" fmla="*/ 90 h 92"/>
                  <a:gd name="T18" fmla="*/ 12 w 20"/>
                  <a:gd name="T19" fmla="*/ 90 h 92"/>
                  <a:gd name="T20" fmla="*/ 13 w 20"/>
                  <a:gd name="T21" fmla="*/ 88 h 92"/>
                  <a:gd name="T22" fmla="*/ 19 w 20"/>
                  <a:gd name="T23" fmla="*/ 87 h 92"/>
                  <a:gd name="T24" fmla="*/ 18 w 20"/>
                  <a:gd name="T25" fmla="*/ 87 h 92"/>
                  <a:gd name="T26" fmla="*/ 18 w 20"/>
                  <a:gd name="T27" fmla="*/ 83 h 92"/>
                  <a:gd name="T28" fmla="*/ 16 w 20"/>
                  <a:gd name="T29" fmla="*/ 74 h 92"/>
                  <a:gd name="T30" fmla="*/ 13 w 20"/>
                  <a:gd name="T31" fmla="*/ 58 h 92"/>
                  <a:gd name="T32" fmla="*/ 11 w 20"/>
                  <a:gd name="T33" fmla="*/ 33 h 92"/>
                  <a:gd name="T34" fmla="*/ 6 w 20"/>
                  <a:gd name="T35" fmla="*/ 0 h 92"/>
                  <a:gd name="T36" fmla="*/ 0 w 20"/>
                  <a:gd name="T3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92">
                    <a:moveTo>
                      <a:pt x="0" y="0"/>
                    </a:moveTo>
                    <a:lnTo>
                      <a:pt x="3" y="33"/>
                    </a:lnTo>
                    <a:lnTo>
                      <a:pt x="6" y="58"/>
                    </a:lnTo>
                    <a:lnTo>
                      <a:pt x="9" y="75"/>
                    </a:lnTo>
                    <a:lnTo>
                      <a:pt x="11" y="84"/>
                    </a:lnTo>
                    <a:lnTo>
                      <a:pt x="12" y="90"/>
                    </a:lnTo>
                    <a:lnTo>
                      <a:pt x="13" y="91"/>
                    </a:lnTo>
                    <a:lnTo>
                      <a:pt x="19" y="91"/>
                    </a:lnTo>
                    <a:lnTo>
                      <a:pt x="19" y="90"/>
                    </a:lnTo>
                    <a:lnTo>
                      <a:pt x="12" y="90"/>
                    </a:lnTo>
                    <a:lnTo>
                      <a:pt x="13" y="88"/>
                    </a:lnTo>
                    <a:lnTo>
                      <a:pt x="19" y="87"/>
                    </a:lnTo>
                    <a:lnTo>
                      <a:pt x="18" y="87"/>
                    </a:lnTo>
                    <a:lnTo>
                      <a:pt x="18" y="83"/>
                    </a:lnTo>
                    <a:lnTo>
                      <a:pt x="16" y="74"/>
                    </a:lnTo>
                    <a:lnTo>
                      <a:pt x="13" y="58"/>
                    </a:lnTo>
                    <a:lnTo>
                      <a:pt x="11" y="33"/>
                    </a:lnTo>
                    <a:lnTo>
                      <a:pt x="6" y="0"/>
                    </a:lnTo>
                    <a:lnTo>
                      <a:pt x="0" y="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5" name="Freeform 317"/>
              <p:cNvSpPr>
                <a:spLocks/>
              </p:cNvSpPr>
              <p:nvPr/>
            </p:nvSpPr>
            <p:spPr bwMode="auto">
              <a:xfrm>
                <a:off x="5183" y="2963"/>
                <a:ext cx="98" cy="107"/>
              </a:xfrm>
              <a:custGeom>
                <a:avLst/>
                <a:gdLst>
                  <a:gd name="T0" fmla="*/ 9 w 98"/>
                  <a:gd name="T1" fmla="*/ 106 h 107"/>
                  <a:gd name="T2" fmla="*/ 15 w 98"/>
                  <a:gd name="T3" fmla="*/ 82 h 107"/>
                  <a:gd name="T4" fmla="*/ 20 w 98"/>
                  <a:gd name="T5" fmla="*/ 62 h 107"/>
                  <a:gd name="T6" fmla="*/ 24 w 98"/>
                  <a:gd name="T7" fmla="*/ 44 h 107"/>
                  <a:gd name="T8" fmla="*/ 31 w 98"/>
                  <a:gd name="T9" fmla="*/ 32 h 107"/>
                  <a:gd name="T10" fmla="*/ 39 w 98"/>
                  <a:gd name="T11" fmla="*/ 21 h 107"/>
                  <a:gd name="T12" fmla="*/ 44 w 98"/>
                  <a:gd name="T13" fmla="*/ 15 h 107"/>
                  <a:gd name="T14" fmla="*/ 50 w 98"/>
                  <a:gd name="T15" fmla="*/ 11 h 107"/>
                  <a:gd name="T16" fmla="*/ 56 w 98"/>
                  <a:gd name="T17" fmla="*/ 8 h 107"/>
                  <a:gd name="T18" fmla="*/ 62 w 98"/>
                  <a:gd name="T19" fmla="*/ 7 h 107"/>
                  <a:gd name="T20" fmla="*/ 68 w 98"/>
                  <a:gd name="T21" fmla="*/ 8 h 107"/>
                  <a:gd name="T22" fmla="*/ 73 w 98"/>
                  <a:gd name="T23" fmla="*/ 11 h 107"/>
                  <a:gd name="T24" fmla="*/ 77 w 98"/>
                  <a:gd name="T25" fmla="*/ 12 h 107"/>
                  <a:gd name="T26" fmla="*/ 82 w 98"/>
                  <a:gd name="T27" fmla="*/ 13 h 107"/>
                  <a:gd name="T28" fmla="*/ 85 w 98"/>
                  <a:gd name="T29" fmla="*/ 19 h 107"/>
                  <a:gd name="T30" fmla="*/ 86 w 98"/>
                  <a:gd name="T31" fmla="*/ 21 h 107"/>
                  <a:gd name="T32" fmla="*/ 89 w 98"/>
                  <a:gd name="T33" fmla="*/ 23 h 107"/>
                  <a:gd name="T34" fmla="*/ 97 w 98"/>
                  <a:gd name="T35" fmla="*/ 23 h 107"/>
                  <a:gd name="T36" fmla="*/ 96 w 98"/>
                  <a:gd name="T37" fmla="*/ 19 h 107"/>
                  <a:gd name="T38" fmla="*/ 93 w 98"/>
                  <a:gd name="T39" fmla="*/ 13 h 107"/>
                  <a:gd name="T40" fmla="*/ 89 w 98"/>
                  <a:gd name="T41" fmla="*/ 11 h 107"/>
                  <a:gd name="T42" fmla="*/ 84 w 98"/>
                  <a:gd name="T43" fmla="*/ 7 h 107"/>
                  <a:gd name="T44" fmla="*/ 77 w 98"/>
                  <a:gd name="T45" fmla="*/ 3 h 107"/>
                  <a:gd name="T46" fmla="*/ 69 w 98"/>
                  <a:gd name="T47" fmla="*/ 0 h 107"/>
                  <a:gd name="T48" fmla="*/ 62 w 98"/>
                  <a:gd name="T49" fmla="*/ 0 h 107"/>
                  <a:gd name="T50" fmla="*/ 53 w 98"/>
                  <a:gd name="T51" fmla="*/ 0 h 107"/>
                  <a:gd name="T52" fmla="*/ 45 w 98"/>
                  <a:gd name="T53" fmla="*/ 4 h 107"/>
                  <a:gd name="T54" fmla="*/ 37 w 98"/>
                  <a:gd name="T55" fmla="*/ 11 h 107"/>
                  <a:gd name="T56" fmla="*/ 29 w 98"/>
                  <a:gd name="T57" fmla="*/ 19 h 107"/>
                  <a:gd name="T58" fmla="*/ 23 w 98"/>
                  <a:gd name="T59" fmla="*/ 28 h 107"/>
                  <a:gd name="T60" fmla="*/ 16 w 98"/>
                  <a:gd name="T61" fmla="*/ 43 h 107"/>
                  <a:gd name="T62" fmla="*/ 9 w 98"/>
                  <a:gd name="T63" fmla="*/ 59 h 107"/>
                  <a:gd name="T64" fmla="*/ 5 w 98"/>
                  <a:gd name="T65" fmla="*/ 81 h 107"/>
                  <a:gd name="T66" fmla="*/ 0 w 98"/>
                  <a:gd name="T67" fmla="*/ 105 h 107"/>
                  <a:gd name="T68" fmla="*/ 9 w 98"/>
                  <a:gd name="T6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107">
                    <a:moveTo>
                      <a:pt x="9" y="106"/>
                    </a:moveTo>
                    <a:lnTo>
                      <a:pt x="15" y="82"/>
                    </a:lnTo>
                    <a:lnTo>
                      <a:pt x="20" y="62"/>
                    </a:lnTo>
                    <a:lnTo>
                      <a:pt x="24" y="44"/>
                    </a:lnTo>
                    <a:lnTo>
                      <a:pt x="31" y="32"/>
                    </a:lnTo>
                    <a:lnTo>
                      <a:pt x="39" y="21"/>
                    </a:lnTo>
                    <a:lnTo>
                      <a:pt x="44" y="15"/>
                    </a:lnTo>
                    <a:lnTo>
                      <a:pt x="50" y="11"/>
                    </a:lnTo>
                    <a:lnTo>
                      <a:pt x="56" y="8"/>
                    </a:lnTo>
                    <a:lnTo>
                      <a:pt x="62" y="7"/>
                    </a:lnTo>
                    <a:lnTo>
                      <a:pt x="68" y="8"/>
                    </a:lnTo>
                    <a:lnTo>
                      <a:pt x="73" y="11"/>
                    </a:lnTo>
                    <a:lnTo>
                      <a:pt x="77" y="12"/>
                    </a:lnTo>
                    <a:lnTo>
                      <a:pt x="82" y="13"/>
                    </a:lnTo>
                    <a:lnTo>
                      <a:pt x="85" y="19"/>
                    </a:lnTo>
                    <a:lnTo>
                      <a:pt x="86" y="21"/>
                    </a:lnTo>
                    <a:lnTo>
                      <a:pt x="89" y="23"/>
                    </a:lnTo>
                    <a:lnTo>
                      <a:pt x="97" y="23"/>
                    </a:lnTo>
                    <a:lnTo>
                      <a:pt x="96" y="19"/>
                    </a:lnTo>
                    <a:lnTo>
                      <a:pt x="93" y="13"/>
                    </a:lnTo>
                    <a:lnTo>
                      <a:pt x="89" y="11"/>
                    </a:lnTo>
                    <a:lnTo>
                      <a:pt x="84" y="7"/>
                    </a:lnTo>
                    <a:lnTo>
                      <a:pt x="77" y="3"/>
                    </a:lnTo>
                    <a:lnTo>
                      <a:pt x="69" y="0"/>
                    </a:lnTo>
                    <a:lnTo>
                      <a:pt x="62" y="0"/>
                    </a:lnTo>
                    <a:lnTo>
                      <a:pt x="53" y="0"/>
                    </a:lnTo>
                    <a:lnTo>
                      <a:pt x="45" y="4"/>
                    </a:lnTo>
                    <a:lnTo>
                      <a:pt x="37" y="11"/>
                    </a:lnTo>
                    <a:lnTo>
                      <a:pt x="29" y="19"/>
                    </a:lnTo>
                    <a:lnTo>
                      <a:pt x="23" y="28"/>
                    </a:lnTo>
                    <a:lnTo>
                      <a:pt x="16" y="43"/>
                    </a:lnTo>
                    <a:lnTo>
                      <a:pt x="9" y="59"/>
                    </a:lnTo>
                    <a:lnTo>
                      <a:pt x="5" y="81"/>
                    </a:lnTo>
                    <a:lnTo>
                      <a:pt x="0" y="105"/>
                    </a:lnTo>
                    <a:lnTo>
                      <a:pt x="9" y="106"/>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6" name="Freeform 318"/>
              <p:cNvSpPr>
                <a:spLocks/>
              </p:cNvSpPr>
              <p:nvPr/>
            </p:nvSpPr>
            <p:spPr bwMode="auto">
              <a:xfrm>
                <a:off x="5097" y="3077"/>
                <a:ext cx="88" cy="85"/>
              </a:xfrm>
              <a:custGeom>
                <a:avLst/>
                <a:gdLst>
                  <a:gd name="T0" fmla="*/ 0 w 88"/>
                  <a:gd name="T1" fmla="*/ 51 h 85"/>
                  <a:gd name="T2" fmla="*/ 0 w 88"/>
                  <a:gd name="T3" fmla="*/ 53 h 85"/>
                  <a:gd name="T4" fmla="*/ 9 w 88"/>
                  <a:gd name="T5" fmla="*/ 66 h 85"/>
                  <a:gd name="T6" fmla="*/ 18 w 88"/>
                  <a:gd name="T7" fmla="*/ 76 h 85"/>
                  <a:gd name="T8" fmla="*/ 29 w 88"/>
                  <a:gd name="T9" fmla="*/ 81 h 85"/>
                  <a:gd name="T10" fmla="*/ 40 w 88"/>
                  <a:gd name="T11" fmla="*/ 84 h 85"/>
                  <a:gd name="T12" fmla="*/ 49 w 88"/>
                  <a:gd name="T13" fmla="*/ 80 h 85"/>
                  <a:gd name="T14" fmla="*/ 55 w 88"/>
                  <a:gd name="T15" fmla="*/ 75 h 85"/>
                  <a:gd name="T16" fmla="*/ 62 w 88"/>
                  <a:gd name="T17" fmla="*/ 68 h 85"/>
                  <a:gd name="T18" fmla="*/ 67 w 88"/>
                  <a:gd name="T19" fmla="*/ 59 h 85"/>
                  <a:gd name="T20" fmla="*/ 73 w 88"/>
                  <a:gd name="T21" fmla="*/ 50 h 85"/>
                  <a:gd name="T22" fmla="*/ 76 w 88"/>
                  <a:gd name="T23" fmla="*/ 41 h 85"/>
                  <a:gd name="T24" fmla="*/ 79 w 88"/>
                  <a:gd name="T25" fmla="*/ 30 h 85"/>
                  <a:gd name="T26" fmla="*/ 83 w 88"/>
                  <a:gd name="T27" fmla="*/ 21 h 85"/>
                  <a:gd name="T28" fmla="*/ 84 w 88"/>
                  <a:gd name="T29" fmla="*/ 13 h 85"/>
                  <a:gd name="T30" fmla="*/ 86 w 88"/>
                  <a:gd name="T31" fmla="*/ 7 h 85"/>
                  <a:gd name="T32" fmla="*/ 87 w 88"/>
                  <a:gd name="T33" fmla="*/ 3 h 85"/>
                  <a:gd name="T34" fmla="*/ 87 w 88"/>
                  <a:gd name="T35" fmla="*/ 1 h 85"/>
                  <a:gd name="T36" fmla="*/ 78 w 88"/>
                  <a:gd name="T37" fmla="*/ 0 h 85"/>
                  <a:gd name="T38" fmla="*/ 78 w 88"/>
                  <a:gd name="T39" fmla="*/ 1 h 85"/>
                  <a:gd name="T40" fmla="*/ 78 w 88"/>
                  <a:gd name="T41" fmla="*/ 7 h 85"/>
                  <a:gd name="T42" fmla="*/ 76 w 88"/>
                  <a:gd name="T43" fmla="*/ 12 h 85"/>
                  <a:gd name="T44" fmla="*/ 73 w 88"/>
                  <a:gd name="T45" fmla="*/ 20 h 85"/>
                  <a:gd name="T46" fmla="*/ 71 w 88"/>
                  <a:gd name="T47" fmla="*/ 29 h 85"/>
                  <a:gd name="T48" fmla="*/ 67 w 88"/>
                  <a:gd name="T49" fmla="*/ 38 h 85"/>
                  <a:gd name="T50" fmla="*/ 63 w 88"/>
                  <a:gd name="T51" fmla="*/ 46 h 85"/>
                  <a:gd name="T52" fmla="*/ 59 w 88"/>
                  <a:gd name="T53" fmla="*/ 56 h 85"/>
                  <a:gd name="T54" fmla="*/ 54 w 88"/>
                  <a:gd name="T55" fmla="*/ 64 h 85"/>
                  <a:gd name="T56" fmla="*/ 49 w 88"/>
                  <a:gd name="T57" fmla="*/ 71 h 85"/>
                  <a:gd name="T58" fmla="*/ 42 w 88"/>
                  <a:gd name="T59" fmla="*/ 75 h 85"/>
                  <a:gd name="T60" fmla="*/ 38 w 88"/>
                  <a:gd name="T61" fmla="*/ 76 h 85"/>
                  <a:gd name="T62" fmla="*/ 33 w 88"/>
                  <a:gd name="T63" fmla="*/ 75 h 85"/>
                  <a:gd name="T64" fmla="*/ 25 w 88"/>
                  <a:gd name="T65" fmla="*/ 72 h 85"/>
                  <a:gd name="T66" fmla="*/ 17 w 88"/>
                  <a:gd name="T67" fmla="*/ 63 h 85"/>
                  <a:gd name="T68" fmla="*/ 8 w 88"/>
                  <a:gd name="T69" fmla="*/ 50 h 85"/>
                  <a:gd name="T70" fmla="*/ 9 w 88"/>
                  <a:gd name="T71" fmla="*/ 51 h 85"/>
                  <a:gd name="T72" fmla="*/ 0 w 88"/>
                  <a:gd name="T73" fmla="*/ 51 h 85"/>
                  <a:gd name="T74" fmla="*/ 0 w 88"/>
                  <a:gd name="T75" fmla="*/ 53 h 85"/>
                  <a:gd name="T76" fmla="*/ 0 w 88"/>
                  <a:gd name="T77" fmla="*/ 5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5">
                    <a:moveTo>
                      <a:pt x="0" y="51"/>
                    </a:moveTo>
                    <a:lnTo>
                      <a:pt x="0" y="53"/>
                    </a:lnTo>
                    <a:lnTo>
                      <a:pt x="9" y="66"/>
                    </a:lnTo>
                    <a:lnTo>
                      <a:pt x="18" y="76"/>
                    </a:lnTo>
                    <a:lnTo>
                      <a:pt x="29" y="81"/>
                    </a:lnTo>
                    <a:lnTo>
                      <a:pt x="40" y="84"/>
                    </a:lnTo>
                    <a:lnTo>
                      <a:pt x="49" y="80"/>
                    </a:lnTo>
                    <a:lnTo>
                      <a:pt x="55" y="75"/>
                    </a:lnTo>
                    <a:lnTo>
                      <a:pt x="62" y="68"/>
                    </a:lnTo>
                    <a:lnTo>
                      <a:pt x="67" y="59"/>
                    </a:lnTo>
                    <a:lnTo>
                      <a:pt x="73" y="50"/>
                    </a:lnTo>
                    <a:lnTo>
                      <a:pt x="76" y="41"/>
                    </a:lnTo>
                    <a:lnTo>
                      <a:pt x="79" y="30"/>
                    </a:lnTo>
                    <a:lnTo>
                      <a:pt x="83" y="21"/>
                    </a:lnTo>
                    <a:lnTo>
                      <a:pt x="84" y="13"/>
                    </a:lnTo>
                    <a:lnTo>
                      <a:pt x="86" y="7"/>
                    </a:lnTo>
                    <a:lnTo>
                      <a:pt x="87" y="3"/>
                    </a:lnTo>
                    <a:lnTo>
                      <a:pt x="87" y="1"/>
                    </a:lnTo>
                    <a:lnTo>
                      <a:pt x="78" y="0"/>
                    </a:lnTo>
                    <a:lnTo>
                      <a:pt x="78" y="1"/>
                    </a:lnTo>
                    <a:lnTo>
                      <a:pt x="78" y="7"/>
                    </a:lnTo>
                    <a:lnTo>
                      <a:pt x="76" y="12"/>
                    </a:lnTo>
                    <a:lnTo>
                      <a:pt x="73" y="20"/>
                    </a:lnTo>
                    <a:lnTo>
                      <a:pt x="71" y="29"/>
                    </a:lnTo>
                    <a:lnTo>
                      <a:pt x="67" y="38"/>
                    </a:lnTo>
                    <a:lnTo>
                      <a:pt x="63" y="46"/>
                    </a:lnTo>
                    <a:lnTo>
                      <a:pt x="59" y="56"/>
                    </a:lnTo>
                    <a:lnTo>
                      <a:pt x="54" y="64"/>
                    </a:lnTo>
                    <a:lnTo>
                      <a:pt x="49" y="71"/>
                    </a:lnTo>
                    <a:lnTo>
                      <a:pt x="42" y="75"/>
                    </a:lnTo>
                    <a:lnTo>
                      <a:pt x="38" y="76"/>
                    </a:lnTo>
                    <a:lnTo>
                      <a:pt x="33" y="75"/>
                    </a:lnTo>
                    <a:lnTo>
                      <a:pt x="25" y="72"/>
                    </a:lnTo>
                    <a:lnTo>
                      <a:pt x="17" y="63"/>
                    </a:lnTo>
                    <a:lnTo>
                      <a:pt x="8" y="50"/>
                    </a:lnTo>
                    <a:lnTo>
                      <a:pt x="9" y="51"/>
                    </a:lnTo>
                    <a:lnTo>
                      <a:pt x="0" y="51"/>
                    </a:lnTo>
                    <a:lnTo>
                      <a:pt x="0" y="53"/>
                    </a:lnTo>
                    <a:lnTo>
                      <a:pt x="0" y="51"/>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7" name="Freeform 319"/>
              <p:cNvSpPr>
                <a:spLocks/>
              </p:cNvSpPr>
              <p:nvPr/>
            </p:nvSpPr>
            <p:spPr bwMode="auto">
              <a:xfrm>
                <a:off x="5011" y="2987"/>
                <a:ext cx="90" cy="138"/>
              </a:xfrm>
              <a:custGeom>
                <a:avLst/>
                <a:gdLst>
                  <a:gd name="T0" fmla="*/ 9 w 90"/>
                  <a:gd name="T1" fmla="*/ 22 h 138"/>
                  <a:gd name="T2" fmla="*/ 8 w 90"/>
                  <a:gd name="T3" fmla="*/ 23 h 138"/>
                  <a:gd name="T4" fmla="*/ 16 w 90"/>
                  <a:gd name="T5" fmla="*/ 11 h 138"/>
                  <a:gd name="T6" fmla="*/ 23 w 90"/>
                  <a:gd name="T7" fmla="*/ 7 h 138"/>
                  <a:gd name="T8" fmla="*/ 28 w 90"/>
                  <a:gd name="T9" fmla="*/ 7 h 138"/>
                  <a:gd name="T10" fmla="*/ 33 w 90"/>
                  <a:gd name="T11" fmla="*/ 9 h 138"/>
                  <a:gd name="T12" fmla="*/ 39 w 90"/>
                  <a:gd name="T13" fmla="*/ 15 h 138"/>
                  <a:gd name="T14" fmla="*/ 45 w 90"/>
                  <a:gd name="T15" fmla="*/ 24 h 138"/>
                  <a:gd name="T16" fmla="*/ 52 w 90"/>
                  <a:gd name="T17" fmla="*/ 38 h 138"/>
                  <a:gd name="T18" fmla="*/ 56 w 90"/>
                  <a:gd name="T19" fmla="*/ 52 h 138"/>
                  <a:gd name="T20" fmla="*/ 61 w 90"/>
                  <a:gd name="T21" fmla="*/ 65 h 138"/>
                  <a:gd name="T22" fmla="*/ 66 w 90"/>
                  <a:gd name="T23" fmla="*/ 81 h 138"/>
                  <a:gd name="T24" fmla="*/ 69 w 90"/>
                  <a:gd name="T25" fmla="*/ 95 h 138"/>
                  <a:gd name="T26" fmla="*/ 73 w 90"/>
                  <a:gd name="T27" fmla="*/ 110 h 138"/>
                  <a:gd name="T28" fmla="*/ 76 w 90"/>
                  <a:gd name="T29" fmla="*/ 121 h 138"/>
                  <a:gd name="T30" fmla="*/ 77 w 90"/>
                  <a:gd name="T31" fmla="*/ 129 h 138"/>
                  <a:gd name="T32" fmla="*/ 78 w 90"/>
                  <a:gd name="T33" fmla="*/ 136 h 138"/>
                  <a:gd name="T34" fmla="*/ 80 w 90"/>
                  <a:gd name="T35" fmla="*/ 137 h 138"/>
                  <a:gd name="T36" fmla="*/ 89 w 90"/>
                  <a:gd name="T37" fmla="*/ 137 h 138"/>
                  <a:gd name="T38" fmla="*/ 88 w 90"/>
                  <a:gd name="T39" fmla="*/ 134 h 138"/>
                  <a:gd name="T40" fmla="*/ 86 w 90"/>
                  <a:gd name="T41" fmla="*/ 129 h 138"/>
                  <a:gd name="T42" fmla="*/ 84 w 90"/>
                  <a:gd name="T43" fmla="*/ 119 h 138"/>
                  <a:gd name="T44" fmla="*/ 81 w 90"/>
                  <a:gd name="T45" fmla="*/ 107 h 138"/>
                  <a:gd name="T46" fmla="*/ 80 w 90"/>
                  <a:gd name="T47" fmla="*/ 95 h 138"/>
                  <a:gd name="T48" fmla="*/ 74 w 90"/>
                  <a:gd name="T49" fmla="*/ 79 h 138"/>
                  <a:gd name="T50" fmla="*/ 69 w 90"/>
                  <a:gd name="T51" fmla="*/ 64 h 138"/>
                  <a:gd name="T52" fmla="*/ 65 w 90"/>
                  <a:gd name="T53" fmla="*/ 49 h 138"/>
                  <a:gd name="T54" fmla="*/ 60 w 90"/>
                  <a:gd name="T55" fmla="*/ 35 h 138"/>
                  <a:gd name="T56" fmla="*/ 53 w 90"/>
                  <a:gd name="T57" fmla="*/ 23 h 138"/>
                  <a:gd name="T58" fmla="*/ 46 w 90"/>
                  <a:gd name="T59" fmla="*/ 11 h 138"/>
                  <a:gd name="T60" fmla="*/ 39 w 90"/>
                  <a:gd name="T61" fmla="*/ 5 h 138"/>
                  <a:gd name="T62" fmla="*/ 29 w 90"/>
                  <a:gd name="T63" fmla="*/ 0 h 138"/>
                  <a:gd name="T64" fmla="*/ 19 w 90"/>
                  <a:gd name="T65" fmla="*/ 0 h 138"/>
                  <a:gd name="T66" fmla="*/ 9 w 90"/>
                  <a:gd name="T67" fmla="*/ 7 h 138"/>
                  <a:gd name="T68" fmla="*/ 0 w 90"/>
                  <a:gd name="T69" fmla="*/ 19 h 138"/>
                  <a:gd name="T70" fmla="*/ 9 w 90"/>
                  <a:gd name="T71"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38">
                    <a:moveTo>
                      <a:pt x="9" y="22"/>
                    </a:moveTo>
                    <a:lnTo>
                      <a:pt x="8" y="23"/>
                    </a:lnTo>
                    <a:lnTo>
                      <a:pt x="16" y="11"/>
                    </a:lnTo>
                    <a:lnTo>
                      <a:pt x="23" y="7"/>
                    </a:lnTo>
                    <a:lnTo>
                      <a:pt x="28" y="7"/>
                    </a:lnTo>
                    <a:lnTo>
                      <a:pt x="33" y="9"/>
                    </a:lnTo>
                    <a:lnTo>
                      <a:pt x="39" y="15"/>
                    </a:lnTo>
                    <a:lnTo>
                      <a:pt x="45" y="24"/>
                    </a:lnTo>
                    <a:lnTo>
                      <a:pt x="52" y="38"/>
                    </a:lnTo>
                    <a:lnTo>
                      <a:pt x="56" y="52"/>
                    </a:lnTo>
                    <a:lnTo>
                      <a:pt x="61" y="65"/>
                    </a:lnTo>
                    <a:lnTo>
                      <a:pt x="66" y="81"/>
                    </a:lnTo>
                    <a:lnTo>
                      <a:pt x="69" y="95"/>
                    </a:lnTo>
                    <a:lnTo>
                      <a:pt x="73" y="110"/>
                    </a:lnTo>
                    <a:lnTo>
                      <a:pt x="76" y="121"/>
                    </a:lnTo>
                    <a:lnTo>
                      <a:pt x="77" y="129"/>
                    </a:lnTo>
                    <a:lnTo>
                      <a:pt x="78" y="136"/>
                    </a:lnTo>
                    <a:lnTo>
                      <a:pt x="80" y="137"/>
                    </a:lnTo>
                    <a:lnTo>
                      <a:pt x="89" y="137"/>
                    </a:lnTo>
                    <a:lnTo>
                      <a:pt x="88" y="134"/>
                    </a:lnTo>
                    <a:lnTo>
                      <a:pt x="86" y="129"/>
                    </a:lnTo>
                    <a:lnTo>
                      <a:pt x="84" y="119"/>
                    </a:lnTo>
                    <a:lnTo>
                      <a:pt x="81" y="107"/>
                    </a:lnTo>
                    <a:lnTo>
                      <a:pt x="80" y="95"/>
                    </a:lnTo>
                    <a:lnTo>
                      <a:pt x="74" y="79"/>
                    </a:lnTo>
                    <a:lnTo>
                      <a:pt x="69" y="64"/>
                    </a:lnTo>
                    <a:lnTo>
                      <a:pt x="65" y="49"/>
                    </a:lnTo>
                    <a:lnTo>
                      <a:pt x="60" y="35"/>
                    </a:lnTo>
                    <a:lnTo>
                      <a:pt x="53" y="23"/>
                    </a:lnTo>
                    <a:lnTo>
                      <a:pt x="46" y="11"/>
                    </a:lnTo>
                    <a:lnTo>
                      <a:pt x="39" y="5"/>
                    </a:lnTo>
                    <a:lnTo>
                      <a:pt x="29" y="0"/>
                    </a:lnTo>
                    <a:lnTo>
                      <a:pt x="19" y="0"/>
                    </a:lnTo>
                    <a:lnTo>
                      <a:pt x="9" y="7"/>
                    </a:lnTo>
                    <a:lnTo>
                      <a:pt x="0" y="19"/>
                    </a:lnTo>
                    <a:lnTo>
                      <a:pt x="9" y="22"/>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8" name="Freeform 320"/>
              <p:cNvSpPr>
                <a:spLocks/>
              </p:cNvSpPr>
              <p:nvPr/>
            </p:nvSpPr>
            <p:spPr bwMode="auto">
              <a:xfrm>
                <a:off x="4867" y="3007"/>
                <a:ext cx="146" cy="113"/>
              </a:xfrm>
              <a:custGeom>
                <a:avLst/>
                <a:gdLst>
                  <a:gd name="T0" fmla="*/ 0 w 146"/>
                  <a:gd name="T1" fmla="*/ 38 h 113"/>
                  <a:gd name="T2" fmla="*/ 14 w 146"/>
                  <a:gd name="T3" fmla="*/ 67 h 113"/>
                  <a:gd name="T4" fmla="*/ 26 w 146"/>
                  <a:gd name="T5" fmla="*/ 89 h 113"/>
                  <a:gd name="T6" fmla="*/ 41 w 146"/>
                  <a:gd name="T7" fmla="*/ 103 h 113"/>
                  <a:gd name="T8" fmla="*/ 55 w 146"/>
                  <a:gd name="T9" fmla="*/ 111 h 113"/>
                  <a:gd name="T10" fmla="*/ 68 w 146"/>
                  <a:gd name="T11" fmla="*/ 112 h 113"/>
                  <a:gd name="T12" fmla="*/ 82 w 146"/>
                  <a:gd name="T13" fmla="*/ 109 h 113"/>
                  <a:gd name="T14" fmla="*/ 93 w 146"/>
                  <a:gd name="T15" fmla="*/ 100 h 113"/>
                  <a:gd name="T16" fmla="*/ 103 w 146"/>
                  <a:gd name="T17" fmla="*/ 89 h 113"/>
                  <a:gd name="T18" fmla="*/ 112 w 146"/>
                  <a:gd name="T19" fmla="*/ 76 h 113"/>
                  <a:gd name="T20" fmla="*/ 120 w 146"/>
                  <a:gd name="T21" fmla="*/ 62 h 113"/>
                  <a:gd name="T22" fmla="*/ 127 w 146"/>
                  <a:gd name="T23" fmla="*/ 47 h 113"/>
                  <a:gd name="T24" fmla="*/ 134 w 146"/>
                  <a:gd name="T25" fmla="*/ 34 h 113"/>
                  <a:gd name="T26" fmla="*/ 140 w 146"/>
                  <a:gd name="T27" fmla="*/ 22 h 113"/>
                  <a:gd name="T28" fmla="*/ 142 w 146"/>
                  <a:gd name="T29" fmla="*/ 11 h 113"/>
                  <a:gd name="T30" fmla="*/ 144 w 146"/>
                  <a:gd name="T31" fmla="*/ 4 h 113"/>
                  <a:gd name="T32" fmla="*/ 145 w 146"/>
                  <a:gd name="T33" fmla="*/ 3 h 113"/>
                  <a:gd name="T34" fmla="*/ 135 w 146"/>
                  <a:gd name="T35" fmla="*/ 1 h 113"/>
                  <a:gd name="T36" fmla="*/ 134 w 146"/>
                  <a:gd name="T37" fmla="*/ 5 h 113"/>
                  <a:gd name="T38" fmla="*/ 131 w 146"/>
                  <a:gd name="T39" fmla="*/ 13 h 113"/>
                  <a:gd name="T40" fmla="*/ 127 w 146"/>
                  <a:gd name="T41" fmla="*/ 24 h 113"/>
                  <a:gd name="T42" fmla="*/ 120 w 146"/>
                  <a:gd name="T43" fmla="*/ 38 h 113"/>
                  <a:gd name="T44" fmla="*/ 115 w 146"/>
                  <a:gd name="T45" fmla="*/ 53 h 113"/>
                  <a:gd name="T46" fmla="*/ 108 w 146"/>
                  <a:gd name="T47" fmla="*/ 66 h 113"/>
                  <a:gd name="T48" fmla="*/ 100 w 146"/>
                  <a:gd name="T49" fmla="*/ 78 h 113"/>
                  <a:gd name="T50" fmla="*/ 90 w 146"/>
                  <a:gd name="T51" fmla="*/ 90 h 113"/>
                  <a:gd name="T52" fmla="*/ 81 w 146"/>
                  <a:gd name="T53" fmla="*/ 99 h 113"/>
                  <a:gd name="T54" fmla="*/ 71 w 146"/>
                  <a:gd name="T55" fmla="*/ 104 h 113"/>
                  <a:gd name="T56" fmla="*/ 63 w 146"/>
                  <a:gd name="T57" fmla="*/ 107 h 113"/>
                  <a:gd name="T58" fmla="*/ 53 w 146"/>
                  <a:gd name="T59" fmla="*/ 103 h 113"/>
                  <a:gd name="T60" fmla="*/ 41 w 146"/>
                  <a:gd name="T61" fmla="*/ 93 h 113"/>
                  <a:gd name="T62" fmla="*/ 29 w 146"/>
                  <a:gd name="T63" fmla="*/ 76 h 113"/>
                  <a:gd name="T64" fmla="*/ 16 w 146"/>
                  <a:gd name="T65" fmla="*/ 51 h 113"/>
                  <a:gd name="T66" fmla="*/ 10 w 146"/>
                  <a:gd name="T67" fmla="*/ 35 h 113"/>
                  <a:gd name="T68" fmla="*/ 10 w 146"/>
                  <a:gd name="T69" fmla="*/ 3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 h="113">
                    <a:moveTo>
                      <a:pt x="0" y="39"/>
                    </a:moveTo>
                    <a:lnTo>
                      <a:pt x="0" y="38"/>
                    </a:lnTo>
                    <a:lnTo>
                      <a:pt x="7" y="54"/>
                    </a:lnTo>
                    <a:lnTo>
                      <a:pt x="14" y="67"/>
                    </a:lnTo>
                    <a:lnTo>
                      <a:pt x="19" y="78"/>
                    </a:lnTo>
                    <a:lnTo>
                      <a:pt x="26" y="89"/>
                    </a:lnTo>
                    <a:lnTo>
                      <a:pt x="34" y="97"/>
                    </a:lnTo>
                    <a:lnTo>
                      <a:pt x="41" y="103"/>
                    </a:lnTo>
                    <a:lnTo>
                      <a:pt x="48" y="108"/>
                    </a:lnTo>
                    <a:lnTo>
                      <a:pt x="55" y="111"/>
                    </a:lnTo>
                    <a:lnTo>
                      <a:pt x="62" y="112"/>
                    </a:lnTo>
                    <a:lnTo>
                      <a:pt x="68" y="112"/>
                    </a:lnTo>
                    <a:lnTo>
                      <a:pt x="75" y="111"/>
                    </a:lnTo>
                    <a:lnTo>
                      <a:pt x="82" y="109"/>
                    </a:lnTo>
                    <a:lnTo>
                      <a:pt x="88" y="105"/>
                    </a:lnTo>
                    <a:lnTo>
                      <a:pt x="93" y="100"/>
                    </a:lnTo>
                    <a:lnTo>
                      <a:pt x="98" y="94"/>
                    </a:lnTo>
                    <a:lnTo>
                      <a:pt x="103" y="89"/>
                    </a:lnTo>
                    <a:lnTo>
                      <a:pt x="108" y="82"/>
                    </a:lnTo>
                    <a:lnTo>
                      <a:pt x="112" y="76"/>
                    </a:lnTo>
                    <a:lnTo>
                      <a:pt x="118" y="69"/>
                    </a:lnTo>
                    <a:lnTo>
                      <a:pt x="120" y="62"/>
                    </a:lnTo>
                    <a:lnTo>
                      <a:pt x="124" y="55"/>
                    </a:lnTo>
                    <a:lnTo>
                      <a:pt x="127" y="47"/>
                    </a:lnTo>
                    <a:lnTo>
                      <a:pt x="131" y="40"/>
                    </a:lnTo>
                    <a:lnTo>
                      <a:pt x="134" y="34"/>
                    </a:lnTo>
                    <a:lnTo>
                      <a:pt x="137" y="27"/>
                    </a:lnTo>
                    <a:lnTo>
                      <a:pt x="140" y="22"/>
                    </a:lnTo>
                    <a:lnTo>
                      <a:pt x="140" y="16"/>
                    </a:lnTo>
                    <a:lnTo>
                      <a:pt x="142" y="11"/>
                    </a:lnTo>
                    <a:lnTo>
                      <a:pt x="144" y="7"/>
                    </a:lnTo>
                    <a:lnTo>
                      <a:pt x="144" y="4"/>
                    </a:lnTo>
                    <a:lnTo>
                      <a:pt x="144" y="3"/>
                    </a:lnTo>
                    <a:lnTo>
                      <a:pt x="145" y="3"/>
                    </a:lnTo>
                    <a:lnTo>
                      <a:pt x="135" y="0"/>
                    </a:lnTo>
                    <a:lnTo>
                      <a:pt x="135" y="1"/>
                    </a:lnTo>
                    <a:lnTo>
                      <a:pt x="135" y="4"/>
                    </a:lnTo>
                    <a:lnTo>
                      <a:pt x="134" y="5"/>
                    </a:lnTo>
                    <a:lnTo>
                      <a:pt x="133" y="9"/>
                    </a:lnTo>
                    <a:lnTo>
                      <a:pt x="131" y="13"/>
                    </a:lnTo>
                    <a:lnTo>
                      <a:pt x="129" y="19"/>
                    </a:lnTo>
                    <a:lnTo>
                      <a:pt x="127" y="24"/>
                    </a:lnTo>
                    <a:lnTo>
                      <a:pt x="124" y="31"/>
                    </a:lnTo>
                    <a:lnTo>
                      <a:pt x="120" y="38"/>
                    </a:lnTo>
                    <a:lnTo>
                      <a:pt x="118" y="45"/>
                    </a:lnTo>
                    <a:lnTo>
                      <a:pt x="115" y="53"/>
                    </a:lnTo>
                    <a:lnTo>
                      <a:pt x="111" y="59"/>
                    </a:lnTo>
                    <a:lnTo>
                      <a:pt x="108" y="66"/>
                    </a:lnTo>
                    <a:lnTo>
                      <a:pt x="104" y="72"/>
                    </a:lnTo>
                    <a:lnTo>
                      <a:pt x="100" y="78"/>
                    </a:lnTo>
                    <a:lnTo>
                      <a:pt x="94" y="85"/>
                    </a:lnTo>
                    <a:lnTo>
                      <a:pt x="90" y="90"/>
                    </a:lnTo>
                    <a:lnTo>
                      <a:pt x="86" y="96"/>
                    </a:lnTo>
                    <a:lnTo>
                      <a:pt x="81" y="99"/>
                    </a:lnTo>
                    <a:lnTo>
                      <a:pt x="77" y="103"/>
                    </a:lnTo>
                    <a:lnTo>
                      <a:pt x="71" y="104"/>
                    </a:lnTo>
                    <a:lnTo>
                      <a:pt x="67" y="107"/>
                    </a:lnTo>
                    <a:lnTo>
                      <a:pt x="63" y="107"/>
                    </a:lnTo>
                    <a:lnTo>
                      <a:pt x="57" y="104"/>
                    </a:lnTo>
                    <a:lnTo>
                      <a:pt x="53" y="103"/>
                    </a:lnTo>
                    <a:lnTo>
                      <a:pt x="48" y="99"/>
                    </a:lnTo>
                    <a:lnTo>
                      <a:pt x="41" y="93"/>
                    </a:lnTo>
                    <a:lnTo>
                      <a:pt x="36" y="85"/>
                    </a:lnTo>
                    <a:lnTo>
                      <a:pt x="29" y="76"/>
                    </a:lnTo>
                    <a:lnTo>
                      <a:pt x="22" y="65"/>
                    </a:lnTo>
                    <a:lnTo>
                      <a:pt x="16" y="51"/>
                    </a:lnTo>
                    <a:lnTo>
                      <a:pt x="10" y="36"/>
                    </a:lnTo>
                    <a:lnTo>
                      <a:pt x="10" y="35"/>
                    </a:lnTo>
                    <a:lnTo>
                      <a:pt x="10" y="36"/>
                    </a:lnTo>
                    <a:lnTo>
                      <a:pt x="10" y="35"/>
                    </a:lnTo>
                    <a:lnTo>
                      <a:pt x="0" y="39"/>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09" name="Freeform 321"/>
              <p:cNvSpPr>
                <a:spLocks/>
              </p:cNvSpPr>
              <p:nvPr/>
            </p:nvSpPr>
            <p:spPr bwMode="auto">
              <a:xfrm>
                <a:off x="4816" y="3020"/>
                <a:ext cx="54" cy="50"/>
              </a:xfrm>
              <a:custGeom>
                <a:avLst/>
                <a:gdLst>
                  <a:gd name="T0" fmla="*/ 9 w 54"/>
                  <a:gd name="T1" fmla="*/ 49 h 50"/>
                  <a:gd name="T2" fmla="*/ 10 w 54"/>
                  <a:gd name="T3" fmla="*/ 34 h 50"/>
                  <a:gd name="T4" fmla="*/ 13 w 54"/>
                  <a:gd name="T5" fmla="*/ 25 h 50"/>
                  <a:gd name="T6" fmla="*/ 15 w 54"/>
                  <a:gd name="T7" fmla="*/ 16 h 50"/>
                  <a:gd name="T8" fmla="*/ 16 w 54"/>
                  <a:gd name="T9" fmla="*/ 10 h 50"/>
                  <a:gd name="T10" fmla="*/ 20 w 54"/>
                  <a:gd name="T11" fmla="*/ 9 h 50"/>
                  <a:gd name="T12" fmla="*/ 21 w 54"/>
                  <a:gd name="T13" fmla="*/ 6 h 50"/>
                  <a:gd name="T14" fmla="*/ 24 w 54"/>
                  <a:gd name="T15" fmla="*/ 6 h 50"/>
                  <a:gd name="T16" fmla="*/ 27 w 54"/>
                  <a:gd name="T17" fmla="*/ 7 h 50"/>
                  <a:gd name="T18" fmla="*/ 29 w 54"/>
                  <a:gd name="T19" fmla="*/ 10 h 50"/>
                  <a:gd name="T20" fmla="*/ 33 w 54"/>
                  <a:gd name="T21" fmla="*/ 11 h 50"/>
                  <a:gd name="T22" fmla="*/ 37 w 54"/>
                  <a:gd name="T23" fmla="*/ 13 h 50"/>
                  <a:gd name="T24" fmla="*/ 38 w 54"/>
                  <a:gd name="T25" fmla="*/ 16 h 50"/>
                  <a:gd name="T26" fmla="*/ 40 w 54"/>
                  <a:gd name="T27" fmla="*/ 20 h 50"/>
                  <a:gd name="T28" fmla="*/ 43 w 54"/>
                  <a:gd name="T29" fmla="*/ 22 h 50"/>
                  <a:gd name="T30" fmla="*/ 44 w 54"/>
                  <a:gd name="T31" fmla="*/ 23 h 50"/>
                  <a:gd name="T32" fmla="*/ 44 w 54"/>
                  <a:gd name="T33" fmla="*/ 25 h 50"/>
                  <a:gd name="T34" fmla="*/ 53 w 54"/>
                  <a:gd name="T35" fmla="*/ 21 h 50"/>
                  <a:gd name="T36" fmla="*/ 53 w 54"/>
                  <a:gd name="T37" fmla="*/ 20 h 50"/>
                  <a:gd name="T38" fmla="*/ 50 w 54"/>
                  <a:gd name="T39" fmla="*/ 18 h 50"/>
                  <a:gd name="T40" fmla="*/ 49 w 54"/>
                  <a:gd name="T41" fmla="*/ 16 h 50"/>
                  <a:gd name="T42" fmla="*/ 45 w 54"/>
                  <a:gd name="T43" fmla="*/ 12 h 50"/>
                  <a:gd name="T44" fmla="*/ 43 w 54"/>
                  <a:gd name="T45" fmla="*/ 10 h 50"/>
                  <a:gd name="T46" fmla="*/ 39 w 54"/>
                  <a:gd name="T47" fmla="*/ 6 h 50"/>
                  <a:gd name="T48" fmla="*/ 35 w 54"/>
                  <a:gd name="T49" fmla="*/ 4 h 50"/>
                  <a:gd name="T50" fmla="*/ 30 w 54"/>
                  <a:gd name="T51" fmla="*/ 1 h 50"/>
                  <a:gd name="T52" fmla="*/ 24 w 54"/>
                  <a:gd name="T53" fmla="*/ 0 h 50"/>
                  <a:gd name="T54" fmla="*/ 19 w 54"/>
                  <a:gd name="T55" fmla="*/ 0 h 50"/>
                  <a:gd name="T56" fmla="*/ 14 w 54"/>
                  <a:gd name="T57" fmla="*/ 4 h 50"/>
                  <a:gd name="T58" fmla="*/ 10 w 54"/>
                  <a:gd name="T59" fmla="*/ 9 h 50"/>
                  <a:gd name="T60" fmla="*/ 6 w 54"/>
                  <a:gd name="T61" fmla="*/ 15 h 50"/>
                  <a:gd name="T62" fmla="*/ 4 w 54"/>
                  <a:gd name="T63" fmla="*/ 23 h 50"/>
                  <a:gd name="T64" fmla="*/ 1 w 54"/>
                  <a:gd name="T65" fmla="*/ 34 h 50"/>
                  <a:gd name="T66" fmla="*/ 0 w 54"/>
                  <a:gd name="T67" fmla="*/ 49 h 50"/>
                  <a:gd name="T68" fmla="*/ 9 w 54"/>
                  <a:gd name="T69"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50">
                    <a:moveTo>
                      <a:pt x="9" y="49"/>
                    </a:moveTo>
                    <a:lnTo>
                      <a:pt x="10" y="34"/>
                    </a:lnTo>
                    <a:lnTo>
                      <a:pt x="13" y="25"/>
                    </a:lnTo>
                    <a:lnTo>
                      <a:pt x="15" y="16"/>
                    </a:lnTo>
                    <a:lnTo>
                      <a:pt x="16" y="10"/>
                    </a:lnTo>
                    <a:lnTo>
                      <a:pt x="20" y="9"/>
                    </a:lnTo>
                    <a:lnTo>
                      <a:pt x="21" y="6"/>
                    </a:lnTo>
                    <a:lnTo>
                      <a:pt x="24" y="6"/>
                    </a:lnTo>
                    <a:lnTo>
                      <a:pt x="27" y="7"/>
                    </a:lnTo>
                    <a:lnTo>
                      <a:pt x="29" y="10"/>
                    </a:lnTo>
                    <a:lnTo>
                      <a:pt x="33" y="11"/>
                    </a:lnTo>
                    <a:lnTo>
                      <a:pt x="37" y="13"/>
                    </a:lnTo>
                    <a:lnTo>
                      <a:pt x="38" y="16"/>
                    </a:lnTo>
                    <a:lnTo>
                      <a:pt x="40" y="20"/>
                    </a:lnTo>
                    <a:lnTo>
                      <a:pt x="43" y="22"/>
                    </a:lnTo>
                    <a:lnTo>
                      <a:pt x="44" y="23"/>
                    </a:lnTo>
                    <a:lnTo>
                      <a:pt x="44" y="25"/>
                    </a:lnTo>
                    <a:lnTo>
                      <a:pt x="53" y="21"/>
                    </a:lnTo>
                    <a:lnTo>
                      <a:pt x="53" y="20"/>
                    </a:lnTo>
                    <a:lnTo>
                      <a:pt x="50" y="18"/>
                    </a:lnTo>
                    <a:lnTo>
                      <a:pt x="49" y="16"/>
                    </a:lnTo>
                    <a:lnTo>
                      <a:pt x="45" y="12"/>
                    </a:lnTo>
                    <a:lnTo>
                      <a:pt x="43" y="10"/>
                    </a:lnTo>
                    <a:lnTo>
                      <a:pt x="39" y="6"/>
                    </a:lnTo>
                    <a:lnTo>
                      <a:pt x="35" y="4"/>
                    </a:lnTo>
                    <a:lnTo>
                      <a:pt x="30" y="1"/>
                    </a:lnTo>
                    <a:lnTo>
                      <a:pt x="24" y="0"/>
                    </a:lnTo>
                    <a:lnTo>
                      <a:pt x="19" y="0"/>
                    </a:lnTo>
                    <a:lnTo>
                      <a:pt x="14" y="4"/>
                    </a:lnTo>
                    <a:lnTo>
                      <a:pt x="10" y="9"/>
                    </a:lnTo>
                    <a:lnTo>
                      <a:pt x="6" y="15"/>
                    </a:lnTo>
                    <a:lnTo>
                      <a:pt x="4" y="23"/>
                    </a:lnTo>
                    <a:lnTo>
                      <a:pt x="1" y="34"/>
                    </a:lnTo>
                    <a:lnTo>
                      <a:pt x="0" y="49"/>
                    </a:lnTo>
                    <a:lnTo>
                      <a:pt x="9" y="49"/>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0" name="Freeform 322"/>
              <p:cNvSpPr>
                <a:spLocks/>
              </p:cNvSpPr>
              <p:nvPr/>
            </p:nvSpPr>
            <p:spPr bwMode="auto">
              <a:xfrm>
                <a:off x="4761" y="3078"/>
                <a:ext cx="58" cy="36"/>
              </a:xfrm>
              <a:custGeom>
                <a:avLst/>
                <a:gdLst>
                  <a:gd name="T0" fmla="*/ 0 w 58"/>
                  <a:gd name="T1" fmla="*/ 8 h 36"/>
                  <a:gd name="T2" fmla="*/ 0 w 58"/>
                  <a:gd name="T3" fmla="*/ 8 h 36"/>
                  <a:gd name="T4" fmla="*/ 9 w 58"/>
                  <a:gd name="T5" fmla="*/ 18 h 36"/>
                  <a:gd name="T6" fmla="*/ 16 w 58"/>
                  <a:gd name="T7" fmla="*/ 26 h 36"/>
                  <a:gd name="T8" fmla="*/ 22 w 58"/>
                  <a:gd name="T9" fmla="*/ 32 h 36"/>
                  <a:gd name="T10" fmla="*/ 30 w 58"/>
                  <a:gd name="T11" fmla="*/ 35 h 36"/>
                  <a:gd name="T12" fmla="*/ 36 w 58"/>
                  <a:gd name="T13" fmla="*/ 35 h 36"/>
                  <a:gd name="T14" fmla="*/ 42 w 58"/>
                  <a:gd name="T15" fmla="*/ 35 h 36"/>
                  <a:gd name="T16" fmla="*/ 46 w 58"/>
                  <a:gd name="T17" fmla="*/ 32 h 36"/>
                  <a:gd name="T18" fmla="*/ 50 w 58"/>
                  <a:gd name="T19" fmla="*/ 28 h 36"/>
                  <a:gd name="T20" fmla="*/ 52 w 58"/>
                  <a:gd name="T21" fmla="*/ 23 h 36"/>
                  <a:gd name="T22" fmla="*/ 55 w 58"/>
                  <a:gd name="T23" fmla="*/ 19 h 36"/>
                  <a:gd name="T24" fmla="*/ 56 w 58"/>
                  <a:gd name="T25" fmla="*/ 14 h 36"/>
                  <a:gd name="T26" fmla="*/ 56 w 58"/>
                  <a:gd name="T27" fmla="*/ 9 h 36"/>
                  <a:gd name="T28" fmla="*/ 57 w 58"/>
                  <a:gd name="T29" fmla="*/ 7 h 36"/>
                  <a:gd name="T30" fmla="*/ 57 w 58"/>
                  <a:gd name="T31" fmla="*/ 2 h 36"/>
                  <a:gd name="T32" fmla="*/ 57 w 58"/>
                  <a:gd name="T33" fmla="*/ 1 h 36"/>
                  <a:gd name="T34" fmla="*/ 57 w 58"/>
                  <a:gd name="T35" fmla="*/ 0 h 36"/>
                  <a:gd name="T36" fmla="*/ 48 w 58"/>
                  <a:gd name="T37" fmla="*/ 0 h 36"/>
                  <a:gd name="T38" fmla="*/ 48 w 58"/>
                  <a:gd name="T39" fmla="*/ 2 h 36"/>
                  <a:gd name="T40" fmla="*/ 48 w 58"/>
                  <a:gd name="T41" fmla="*/ 5 h 36"/>
                  <a:gd name="T42" fmla="*/ 47 w 58"/>
                  <a:gd name="T43" fmla="*/ 8 h 36"/>
                  <a:gd name="T44" fmla="*/ 46 w 58"/>
                  <a:gd name="T45" fmla="*/ 14 h 36"/>
                  <a:gd name="T46" fmla="*/ 46 w 58"/>
                  <a:gd name="T47" fmla="*/ 18 h 36"/>
                  <a:gd name="T48" fmla="*/ 45 w 58"/>
                  <a:gd name="T49" fmla="*/ 21 h 36"/>
                  <a:gd name="T50" fmla="*/ 42 w 58"/>
                  <a:gd name="T51" fmla="*/ 25 h 36"/>
                  <a:gd name="T52" fmla="*/ 41 w 58"/>
                  <a:gd name="T53" fmla="*/ 28 h 36"/>
                  <a:gd name="T54" fmla="*/ 38 w 58"/>
                  <a:gd name="T55" fmla="*/ 28 h 36"/>
                  <a:gd name="T56" fmla="*/ 36 w 58"/>
                  <a:gd name="T57" fmla="*/ 29 h 36"/>
                  <a:gd name="T58" fmla="*/ 33 w 58"/>
                  <a:gd name="T59" fmla="*/ 28 h 36"/>
                  <a:gd name="T60" fmla="*/ 29 w 58"/>
                  <a:gd name="T61" fmla="*/ 26 h 36"/>
                  <a:gd name="T62" fmla="*/ 22 w 58"/>
                  <a:gd name="T63" fmla="*/ 22 h 36"/>
                  <a:gd name="T64" fmla="*/ 16 w 58"/>
                  <a:gd name="T65" fmla="*/ 14 h 36"/>
                  <a:gd name="T66" fmla="*/ 7 w 58"/>
                  <a:gd name="T67" fmla="*/ 5 h 36"/>
                  <a:gd name="T68" fmla="*/ 0 w 58"/>
                  <a:gd name="T6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 h="36">
                    <a:moveTo>
                      <a:pt x="0" y="8"/>
                    </a:moveTo>
                    <a:lnTo>
                      <a:pt x="0" y="8"/>
                    </a:lnTo>
                    <a:lnTo>
                      <a:pt x="9" y="18"/>
                    </a:lnTo>
                    <a:lnTo>
                      <a:pt x="16" y="26"/>
                    </a:lnTo>
                    <a:lnTo>
                      <a:pt x="22" y="32"/>
                    </a:lnTo>
                    <a:lnTo>
                      <a:pt x="30" y="35"/>
                    </a:lnTo>
                    <a:lnTo>
                      <a:pt x="36" y="35"/>
                    </a:lnTo>
                    <a:lnTo>
                      <a:pt x="42" y="35"/>
                    </a:lnTo>
                    <a:lnTo>
                      <a:pt x="46" y="32"/>
                    </a:lnTo>
                    <a:lnTo>
                      <a:pt x="50" y="28"/>
                    </a:lnTo>
                    <a:lnTo>
                      <a:pt x="52" y="23"/>
                    </a:lnTo>
                    <a:lnTo>
                      <a:pt x="55" y="19"/>
                    </a:lnTo>
                    <a:lnTo>
                      <a:pt x="56" y="14"/>
                    </a:lnTo>
                    <a:lnTo>
                      <a:pt x="56" y="9"/>
                    </a:lnTo>
                    <a:lnTo>
                      <a:pt x="57" y="7"/>
                    </a:lnTo>
                    <a:lnTo>
                      <a:pt x="57" y="2"/>
                    </a:lnTo>
                    <a:lnTo>
                      <a:pt x="57" y="1"/>
                    </a:lnTo>
                    <a:lnTo>
                      <a:pt x="57" y="0"/>
                    </a:lnTo>
                    <a:lnTo>
                      <a:pt x="48" y="0"/>
                    </a:lnTo>
                    <a:lnTo>
                      <a:pt x="48" y="2"/>
                    </a:lnTo>
                    <a:lnTo>
                      <a:pt x="48" y="5"/>
                    </a:lnTo>
                    <a:lnTo>
                      <a:pt x="47" y="8"/>
                    </a:lnTo>
                    <a:lnTo>
                      <a:pt x="46" y="14"/>
                    </a:lnTo>
                    <a:lnTo>
                      <a:pt x="46" y="18"/>
                    </a:lnTo>
                    <a:lnTo>
                      <a:pt x="45" y="21"/>
                    </a:lnTo>
                    <a:lnTo>
                      <a:pt x="42" y="25"/>
                    </a:lnTo>
                    <a:lnTo>
                      <a:pt x="41" y="28"/>
                    </a:lnTo>
                    <a:lnTo>
                      <a:pt x="38" y="28"/>
                    </a:lnTo>
                    <a:lnTo>
                      <a:pt x="36" y="29"/>
                    </a:lnTo>
                    <a:lnTo>
                      <a:pt x="33" y="28"/>
                    </a:lnTo>
                    <a:lnTo>
                      <a:pt x="29" y="26"/>
                    </a:lnTo>
                    <a:lnTo>
                      <a:pt x="22" y="22"/>
                    </a:lnTo>
                    <a:lnTo>
                      <a:pt x="16" y="14"/>
                    </a:lnTo>
                    <a:lnTo>
                      <a:pt x="7" y="5"/>
                    </a:lnTo>
                    <a:lnTo>
                      <a:pt x="0" y="8"/>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1" name="Freeform 323"/>
              <p:cNvSpPr>
                <a:spLocks/>
              </p:cNvSpPr>
              <p:nvPr/>
            </p:nvSpPr>
            <p:spPr bwMode="auto">
              <a:xfrm>
                <a:off x="4683" y="3040"/>
                <a:ext cx="79" cy="40"/>
              </a:xfrm>
              <a:custGeom>
                <a:avLst/>
                <a:gdLst>
                  <a:gd name="T0" fmla="*/ 9 w 79"/>
                  <a:gd name="T1" fmla="*/ 34 h 40"/>
                  <a:gd name="T2" fmla="*/ 9 w 79"/>
                  <a:gd name="T3" fmla="*/ 35 h 40"/>
                  <a:gd name="T4" fmla="*/ 12 w 79"/>
                  <a:gd name="T5" fmla="*/ 24 h 40"/>
                  <a:gd name="T6" fmla="*/ 16 w 79"/>
                  <a:gd name="T7" fmla="*/ 17 h 40"/>
                  <a:gd name="T8" fmla="*/ 20 w 79"/>
                  <a:gd name="T9" fmla="*/ 11 h 40"/>
                  <a:gd name="T10" fmla="*/ 25 w 79"/>
                  <a:gd name="T11" fmla="*/ 7 h 40"/>
                  <a:gd name="T12" fmla="*/ 28 w 79"/>
                  <a:gd name="T13" fmla="*/ 7 h 40"/>
                  <a:gd name="T14" fmla="*/ 32 w 79"/>
                  <a:gd name="T15" fmla="*/ 7 h 40"/>
                  <a:gd name="T16" fmla="*/ 37 w 79"/>
                  <a:gd name="T17" fmla="*/ 8 h 40"/>
                  <a:gd name="T18" fmla="*/ 42 w 79"/>
                  <a:gd name="T19" fmla="*/ 11 h 40"/>
                  <a:gd name="T20" fmla="*/ 48 w 79"/>
                  <a:gd name="T21" fmla="*/ 14 h 40"/>
                  <a:gd name="T22" fmla="*/ 53 w 79"/>
                  <a:gd name="T23" fmla="*/ 19 h 40"/>
                  <a:gd name="T24" fmla="*/ 57 w 79"/>
                  <a:gd name="T25" fmla="*/ 24 h 40"/>
                  <a:gd name="T26" fmla="*/ 62 w 79"/>
                  <a:gd name="T27" fmla="*/ 28 h 40"/>
                  <a:gd name="T28" fmla="*/ 65 w 79"/>
                  <a:gd name="T29" fmla="*/ 32 h 40"/>
                  <a:gd name="T30" fmla="*/ 67 w 79"/>
                  <a:gd name="T31" fmla="*/ 35 h 40"/>
                  <a:gd name="T32" fmla="*/ 70 w 79"/>
                  <a:gd name="T33" fmla="*/ 38 h 40"/>
                  <a:gd name="T34" fmla="*/ 70 w 79"/>
                  <a:gd name="T35" fmla="*/ 39 h 40"/>
                  <a:gd name="T36" fmla="*/ 78 w 79"/>
                  <a:gd name="T37" fmla="*/ 35 h 40"/>
                  <a:gd name="T38" fmla="*/ 78 w 79"/>
                  <a:gd name="T39" fmla="*/ 34 h 40"/>
                  <a:gd name="T40" fmla="*/ 77 w 79"/>
                  <a:gd name="T41" fmla="*/ 32 h 40"/>
                  <a:gd name="T42" fmla="*/ 73 w 79"/>
                  <a:gd name="T43" fmla="*/ 28 h 40"/>
                  <a:gd name="T44" fmla="*/ 70 w 79"/>
                  <a:gd name="T45" fmla="*/ 25 h 40"/>
                  <a:gd name="T46" fmla="*/ 65 w 79"/>
                  <a:gd name="T47" fmla="*/ 20 h 40"/>
                  <a:gd name="T48" fmla="*/ 61 w 79"/>
                  <a:gd name="T49" fmla="*/ 15 h 40"/>
                  <a:gd name="T50" fmla="*/ 54 w 79"/>
                  <a:gd name="T51" fmla="*/ 11 h 40"/>
                  <a:gd name="T52" fmla="*/ 48 w 79"/>
                  <a:gd name="T53" fmla="*/ 6 h 40"/>
                  <a:gd name="T54" fmla="*/ 41 w 79"/>
                  <a:gd name="T55" fmla="*/ 2 h 40"/>
                  <a:gd name="T56" fmla="*/ 34 w 79"/>
                  <a:gd name="T57" fmla="*/ 0 h 40"/>
                  <a:gd name="T58" fmla="*/ 26 w 79"/>
                  <a:gd name="T59" fmla="*/ 0 h 40"/>
                  <a:gd name="T60" fmla="*/ 19 w 79"/>
                  <a:gd name="T61" fmla="*/ 2 h 40"/>
                  <a:gd name="T62" fmla="*/ 13 w 79"/>
                  <a:gd name="T63" fmla="*/ 6 h 40"/>
                  <a:gd name="T64" fmla="*/ 8 w 79"/>
                  <a:gd name="T65" fmla="*/ 13 h 40"/>
                  <a:gd name="T66" fmla="*/ 3 w 79"/>
                  <a:gd name="T67" fmla="*/ 22 h 40"/>
                  <a:gd name="T68" fmla="*/ 0 w 79"/>
                  <a:gd name="T69" fmla="*/ 34 h 40"/>
                  <a:gd name="T70" fmla="*/ 0 w 79"/>
                  <a:gd name="T71" fmla="*/ 35 h 40"/>
                  <a:gd name="T72" fmla="*/ 0 w 79"/>
                  <a:gd name="T73" fmla="*/ 34 h 40"/>
                  <a:gd name="T74" fmla="*/ 0 w 79"/>
                  <a:gd name="T75" fmla="*/ 35 h 40"/>
                  <a:gd name="T76" fmla="*/ 9 w 79"/>
                  <a:gd name="T77"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40">
                    <a:moveTo>
                      <a:pt x="9" y="34"/>
                    </a:moveTo>
                    <a:lnTo>
                      <a:pt x="9" y="35"/>
                    </a:lnTo>
                    <a:lnTo>
                      <a:pt x="12" y="24"/>
                    </a:lnTo>
                    <a:lnTo>
                      <a:pt x="16" y="17"/>
                    </a:lnTo>
                    <a:lnTo>
                      <a:pt x="20" y="11"/>
                    </a:lnTo>
                    <a:lnTo>
                      <a:pt x="25" y="7"/>
                    </a:lnTo>
                    <a:lnTo>
                      <a:pt x="28" y="7"/>
                    </a:lnTo>
                    <a:lnTo>
                      <a:pt x="32" y="7"/>
                    </a:lnTo>
                    <a:lnTo>
                      <a:pt x="37" y="8"/>
                    </a:lnTo>
                    <a:lnTo>
                      <a:pt x="42" y="11"/>
                    </a:lnTo>
                    <a:lnTo>
                      <a:pt x="48" y="14"/>
                    </a:lnTo>
                    <a:lnTo>
                      <a:pt x="53" y="19"/>
                    </a:lnTo>
                    <a:lnTo>
                      <a:pt x="57" y="24"/>
                    </a:lnTo>
                    <a:lnTo>
                      <a:pt x="62" y="28"/>
                    </a:lnTo>
                    <a:lnTo>
                      <a:pt x="65" y="32"/>
                    </a:lnTo>
                    <a:lnTo>
                      <a:pt x="67" y="35"/>
                    </a:lnTo>
                    <a:lnTo>
                      <a:pt x="70" y="38"/>
                    </a:lnTo>
                    <a:lnTo>
                      <a:pt x="70" y="39"/>
                    </a:lnTo>
                    <a:lnTo>
                      <a:pt x="78" y="35"/>
                    </a:lnTo>
                    <a:lnTo>
                      <a:pt x="78" y="34"/>
                    </a:lnTo>
                    <a:lnTo>
                      <a:pt x="77" y="32"/>
                    </a:lnTo>
                    <a:lnTo>
                      <a:pt x="73" y="28"/>
                    </a:lnTo>
                    <a:lnTo>
                      <a:pt x="70" y="25"/>
                    </a:lnTo>
                    <a:lnTo>
                      <a:pt x="65" y="20"/>
                    </a:lnTo>
                    <a:lnTo>
                      <a:pt x="61" y="15"/>
                    </a:lnTo>
                    <a:lnTo>
                      <a:pt x="54" y="11"/>
                    </a:lnTo>
                    <a:lnTo>
                      <a:pt x="48" y="6"/>
                    </a:lnTo>
                    <a:lnTo>
                      <a:pt x="41" y="2"/>
                    </a:lnTo>
                    <a:lnTo>
                      <a:pt x="34" y="0"/>
                    </a:lnTo>
                    <a:lnTo>
                      <a:pt x="26" y="0"/>
                    </a:lnTo>
                    <a:lnTo>
                      <a:pt x="19" y="2"/>
                    </a:lnTo>
                    <a:lnTo>
                      <a:pt x="13" y="6"/>
                    </a:lnTo>
                    <a:lnTo>
                      <a:pt x="8" y="13"/>
                    </a:lnTo>
                    <a:lnTo>
                      <a:pt x="3" y="22"/>
                    </a:lnTo>
                    <a:lnTo>
                      <a:pt x="0" y="34"/>
                    </a:lnTo>
                    <a:lnTo>
                      <a:pt x="0" y="35"/>
                    </a:lnTo>
                    <a:lnTo>
                      <a:pt x="0" y="34"/>
                    </a:lnTo>
                    <a:lnTo>
                      <a:pt x="0" y="35"/>
                    </a:lnTo>
                    <a:lnTo>
                      <a:pt x="9" y="34"/>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2" name="Freeform 324"/>
              <p:cNvSpPr>
                <a:spLocks/>
              </p:cNvSpPr>
              <p:nvPr/>
            </p:nvSpPr>
            <p:spPr bwMode="auto">
              <a:xfrm>
                <a:off x="4608" y="3066"/>
                <a:ext cx="79" cy="52"/>
              </a:xfrm>
              <a:custGeom>
                <a:avLst/>
                <a:gdLst>
                  <a:gd name="T0" fmla="*/ 0 w 79"/>
                  <a:gd name="T1" fmla="*/ 2 h 52"/>
                  <a:gd name="T2" fmla="*/ 1 w 79"/>
                  <a:gd name="T3" fmla="*/ 4 h 52"/>
                  <a:gd name="T4" fmla="*/ 16 w 79"/>
                  <a:gd name="T5" fmla="*/ 20 h 52"/>
                  <a:gd name="T6" fmla="*/ 29 w 79"/>
                  <a:gd name="T7" fmla="*/ 32 h 52"/>
                  <a:gd name="T8" fmla="*/ 39 w 79"/>
                  <a:gd name="T9" fmla="*/ 41 h 52"/>
                  <a:gd name="T10" fmla="*/ 48 w 79"/>
                  <a:gd name="T11" fmla="*/ 47 h 52"/>
                  <a:gd name="T12" fmla="*/ 56 w 79"/>
                  <a:gd name="T13" fmla="*/ 51 h 52"/>
                  <a:gd name="T14" fmla="*/ 64 w 79"/>
                  <a:gd name="T15" fmla="*/ 51 h 52"/>
                  <a:gd name="T16" fmla="*/ 70 w 79"/>
                  <a:gd name="T17" fmla="*/ 50 h 52"/>
                  <a:gd name="T18" fmla="*/ 74 w 79"/>
                  <a:gd name="T19" fmla="*/ 47 h 52"/>
                  <a:gd name="T20" fmla="*/ 77 w 79"/>
                  <a:gd name="T21" fmla="*/ 41 h 52"/>
                  <a:gd name="T22" fmla="*/ 78 w 79"/>
                  <a:gd name="T23" fmla="*/ 36 h 52"/>
                  <a:gd name="T24" fmla="*/ 78 w 79"/>
                  <a:gd name="T25" fmla="*/ 31 h 52"/>
                  <a:gd name="T26" fmla="*/ 78 w 79"/>
                  <a:gd name="T27" fmla="*/ 26 h 52"/>
                  <a:gd name="T28" fmla="*/ 78 w 79"/>
                  <a:gd name="T29" fmla="*/ 21 h 52"/>
                  <a:gd name="T30" fmla="*/ 77 w 79"/>
                  <a:gd name="T31" fmla="*/ 17 h 52"/>
                  <a:gd name="T32" fmla="*/ 77 w 79"/>
                  <a:gd name="T33" fmla="*/ 15 h 52"/>
                  <a:gd name="T34" fmla="*/ 77 w 79"/>
                  <a:gd name="T35" fmla="*/ 14 h 52"/>
                  <a:gd name="T36" fmla="*/ 68 w 79"/>
                  <a:gd name="T37" fmla="*/ 15 h 52"/>
                  <a:gd name="T38" fmla="*/ 68 w 79"/>
                  <a:gd name="T39" fmla="*/ 19 h 52"/>
                  <a:gd name="T40" fmla="*/ 68 w 79"/>
                  <a:gd name="T41" fmla="*/ 21 h 52"/>
                  <a:gd name="T42" fmla="*/ 69 w 79"/>
                  <a:gd name="T43" fmla="*/ 26 h 52"/>
                  <a:gd name="T44" fmla="*/ 69 w 79"/>
                  <a:gd name="T45" fmla="*/ 31 h 52"/>
                  <a:gd name="T46" fmla="*/ 68 w 79"/>
                  <a:gd name="T47" fmla="*/ 35 h 52"/>
                  <a:gd name="T48" fmla="*/ 68 w 79"/>
                  <a:gd name="T49" fmla="*/ 40 h 52"/>
                  <a:gd name="T50" fmla="*/ 65 w 79"/>
                  <a:gd name="T51" fmla="*/ 42 h 52"/>
                  <a:gd name="T52" fmla="*/ 64 w 79"/>
                  <a:gd name="T53" fmla="*/ 44 h 52"/>
                  <a:gd name="T54" fmla="*/ 60 w 79"/>
                  <a:gd name="T55" fmla="*/ 44 h 52"/>
                  <a:gd name="T56" fmla="*/ 53 w 79"/>
                  <a:gd name="T57" fmla="*/ 41 h 52"/>
                  <a:gd name="T58" fmla="*/ 46 w 79"/>
                  <a:gd name="T59" fmla="*/ 36 h 52"/>
                  <a:gd name="T60" fmla="*/ 35 w 79"/>
                  <a:gd name="T61" fmla="*/ 27 h 52"/>
                  <a:gd name="T62" fmla="*/ 23 w 79"/>
                  <a:gd name="T63" fmla="*/ 16 h 52"/>
                  <a:gd name="T64" fmla="*/ 9 w 79"/>
                  <a:gd name="T65" fmla="*/ 0 h 52"/>
                  <a:gd name="T66" fmla="*/ 9 w 79"/>
                  <a:gd name="T67" fmla="*/ 2 h 52"/>
                  <a:gd name="T68" fmla="*/ 0 w 79"/>
                  <a:gd name="T69" fmla="*/ 2 h 52"/>
                  <a:gd name="T70" fmla="*/ 0 w 79"/>
                  <a:gd name="T71" fmla="*/ 4 h 52"/>
                  <a:gd name="T72" fmla="*/ 1 w 79"/>
                  <a:gd name="T73" fmla="*/ 4 h 52"/>
                  <a:gd name="T74" fmla="*/ 0 w 79"/>
                  <a:gd name="T75"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52">
                    <a:moveTo>
                      <a:pt x="0" y="2"/>
                    </a:moveTo>
                    <a:lnTo>
                      <a:pt x="1" y="4"/>
                    </a:lnTo>
                    <a:lnTo>
                      <a:pt x="16" y="20"/>
                    </a:lnTo>
                    <a:lnTo>
                      <a:pt x="29" y="32"/>
                    </a:lnTo>
                    <a:lnTo>
                      <a:pt x="39" y="41"/>
                    </a:lnTo>
                    <a:lnTo>
                      <a:pt x="48" y="47"/>
                    </a:lnTo>
                    <a:lnTo>
                      <a:pt x="56" y="51"/>
                    </a:lnTo>
                    <a:lnTo>
                      <a:pt x="64" y="51"/>
                    </a:lnTo>
                    <a:lnTo>
                      <a:pt x="70" y="50"/>
                    </a:lnTo>
                    <a:lnTo>
                      <a:pt x="74" y="47"/>
                    </a:lnTo>
                    <a:lnTo>
                      <a:pt x="77" y="41"/>
                    </a:lnTo>
                    <a:lnTo>
                      <a:pt x="78" y="36"/>
                    </a:lnTo>
                    <a:lnTo>
                      <a:pt x="78" y="31"/>
                    </a:lnTo>
                    <a:lnTo>
                      <a:pt x="78" y="26"/>
                    </a:lnTo>
                    <a:lnTo>
                      <a:pt x="78" y="21"/>
                    </a:lnTo>
                    <a:lnTo>
                      <a:pt x="77" y="17"/>
                    </a:lnTo>
                    <a:lnTo>
                      <a:pt x="77" y="15"/>
                    </a:lnTo>
                    <a:lnTo>
                      <a:pt x="77" y="14"/>
                    </a:lnTo>
                    <a:lnTo>
                      <a:pt x="68" y="15"/>
                    </a:lnTo>
                    <a:lnTo>
                      <a:pt x="68" y="19"/>
                    </a:lnTo>
                    <a:lnTo>
                      <a:pt x="68" y="21"/>
                    </a:lnTo>
                    <a:lnTo>
                      <a:pt x="69" y="26"/>
                    </a:lnTo>
                    <a:lnTo>
                      <a:pt x="69" y="31"/>
                    </a:lnTo>
                    <a:lnTo>
                      <a:pt x="68" y="35"/>
                    </a:lnTo>
                    <a:lnTo>
                      <a:pt x="68" y="40"/>
                    </a:lnTo>
                    <a:lnTo>
                      <a:pt x="65" y="42"/>
                    </a:lnTo>
                    <a:lnTo>
                      <a:pt x="64" y="44"/>
                    </a:lnTo>
                    <a:lnTo>
                      <a:pt x="60" y="44"/>
                    </a:lnTo>
                    <a:lnTo>
                      <a:pt x="53" y="41"/>
                    </a:lnTo>
                    <a:lnTo>
                      <a:pt x="46" y="36"/>
                    </a:lnTo>
                    <a:lnTo>
                      <a:pt x="35" y="27"/>
                    </a:lnTo>
                    <a:lnTo>
                      <a:pt x="23" y="16"/>
                    </a:lnTo>
                    <a:lnTo>
                      <a:pt x="9" y="0"/>
                    </a:lnTo>
                    <a:lnTo>
                      <a:pt x="9" y="2"/>
                    </a:lnTo>
                    <a:lnTo>
                      <a:pt x="0" y="2"/>
                    </a:lnTo>
                    <a:lnTo>
                      <a:pt x="0" y="4"/>
                    </a:lnTo>
                    <a:lnTo>
                      <a:pt x="1" y="4"/>
                    </a:lnTo>
                    <a:lnTo>
                      <a:pt x="0" y="2"/>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3" name="Freeform 325"/>
              <p:cNvSpPr>
                <a:spLocks/>
              </p:cNvSpPr>
              <p:nvPr/>
            </p:nvSpPr>
            <p:spPr bwMode="auto">
              <a:xfrm>
                <a:off x="4574" y="3053"/>
                <a:ext cx="36" cy="20"/>
              </a:xfrm>
              <a:custGeom>
                <a:avLst/>
                <a:gdLst>
                  <a:gd name="T0" fmla="*/ 7 w 36"/>
                  <a:gd name="T1" fmla="*/ 15 h 20"/>
                  <a:gd name="T2" fmla="*/ 8 w 36"/>
                  <a:gd name="T3" fmla="*/ 17 h 20"/>
                  <a:gd name="T4" fmla="*/ 9 w 36"/>
                  <a:gd name="T5" fmla="*/ 12 h 20"/>
                  <a:gd name="T6" fmla="*/ 11 w 36"/>
                  <a:gd name="T7" fmla="*/ 10 h 20"/>
                  <a:gd name="T8" fmla="*/ 11 w 36"/>
                  <a:gd name="T9" fmla="*/ 7 h 20"/>
                  <a:gd name="T10" fmla="*/ 12 w 36"/>
                  <a:gd name="T11" fmla="*/ 7 h 20"/>
                  <a:gd name="T12" fmla="*/ 14 w 36"/>
                  <a:gd name="T13" fmla="*/ 5 h 20"/>
                  <a:gd name="T14" fmla="*/ 15 w 36"/>
                  <a:gd name="T15" fmla="*/ 5 h 20"/>
                  <a:gd name="T16" fmla="*/ 16 w 36"/>
                  <a:gd name="T17" fmla="*/ 5 h 20"/>
                  <a:gd name="T18" fmla="*/ 19 w 36"/>
                  <a:gd name="T19" fmla="*/ 6 h 20"/>
                  <a:gd name="T20" fmla="*/ 21 w 36"/>
                  <a:gd name="T21" fmla="*/ 7 h 20"/>
                  <a:gd name="T22" fmla="*/ 22 w 36"/>
                  <a:gd name="T23" fmla="*/ 7 h 20"/>
                  <a:gd name="T24" fmla="*/ 23 w 36"/>
                  <a:gd name="T25" fmla="*/ 9 h 20"/>
                  <a:gd name="T26" fmla="*/ 26 w 36"/>
                  <a:gd name="T27" fmla="*/ 9 h 20"/>
                  <a:gd name="T28" fmla="*/ 27 w 36"/>
                  <a:gd name="T29" fmla="*/ 10 h 20"/>
                  <a:gd name="T30" fmla="*/ 27 w 36"/>
                  <a:gd name="T31" fmla="*/ 11 h 20"/>
                  <a:gd name="T32" fmla="*/ 35 w 36"/>
                  <a:gd name="T33" fmla="*/ 11 h 20"/>
                  <a:gd name="T34" fmla="*/ 35 w 36"/>
                  <a:gd name="T35" fmla="*/ 9 h 20"/>
                  <a:gd name="T36" fmla="*/ 33 w 36"/>
                  <a:gd name="T37" fmla="*/ 7 h 20"/>
                  <a:gd name="T38" fmla="*/ 32 w 36"/>
                  <a:gd name="T39" fmla="*/ 6 h 20"/>
                  <a:gd name="T40" fmla="*/ 29 w 36"/>
                  <a:gd name="T41" fmla="*/ 5 h 20"/>
                  <a:gd name="T42" fmla="*/ 28 w 36"/>
                  <a:gd name="T43" fmla="*/ 3 h 20"/>
                  <a:gd name="T44" fmla="*/ 25 w 36"/>
                  <a:gd name="T45" fmla="*/ 2 h 20"/>
                  <a:gd name="T46" fmla="*/ 22 w 36"/>
                  <a:gd name="T47" fmla="*/ 1 h 20"/>
                  <a:gd name="T48" fmla="*/ 19 w 36"/>
                  <a:gd name="T49" fmla="*/ 0 h 20"/>
                  <a:gd name="T50" fmla="*/ 16 w 36"/>
                  <a:gd name="T51" fmla="*/ 0 h 20"/>
                  <a:gd name="T52" fmla="*/ 13 w 36"/>
                  <a:gd name="T53" fmla="*/ 0 h 20"/>
                  <a:gd name="T54" fmla="*/ 9 w 36"/>
                  <a:gd name="T55" fmla="*/ 1 h 20"/>
                  <a:gd name="T56" fmla="*/ 6 w 36"/>
                  <a:gd name="T57" fmla="*/ 2 h 20"/>
                  <a:gd name="T58" fmla="*/ 4 w 36"/>
                  <a:gd name="T59" fmla="*/ 5 h 20"/>
                  <a:gd name="T60" fmla="*/ 2 w 36"/>
                  <a:gd name="T61" fmla="*/ 9 h 20"/>
                  <a:gd name="T62" fmla="*/ 0 w 36"/>
                  <a:gd name="T63" fmla="*/ 12 h 20"/>
                  <a:gd name="T64" fmla="*/ 0 w 36"/>
                  <a:gd name="T65" fmla="*/ 17 h 20"/>
                  <a:gd name="T66" fmla="*/ 2 w 36"/>
                  <a:gd name="T67" fmla="*/ 19 h 20"/>
                  <a:gd name="T68" fmla="*/ 0 w 36"/>
                  <a:gd name="T69" fmla="*/ 17 h 20"/>
                  <a:gd name="T70" fmla="*/ 0 w 36"/>
                  <a:gd name="T71" fmla="*/ 18 h 20"/>
                  <a:gd name="T72" fmla="*/ 2 w 36"/>
                  <a:gd name="T73" fmla="*/ 19 h 20"/>
                  <a:gd name="T74" fmla="*/ 7 w 36"/>
                  <a:gd name="T7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20">
                    <a:moveTo>
                      <a:pt x="7" y="15"/>
                    </a:moveTo>
                    <a:lnTo>
                      <a:pt x="8" y="17"/>
                    </a:lnTo>
                    <a:lnTo>
                      <a:pt x="9" y="12"/>
                    </a:lnTo>
                    <a:lnTo>
                      <a:pt x="11" y="10"/>
                    </a:lnTo>
                    <a:lnTo>
                      <a:pt x="11" y="7"/>
                    </a:lnTo>
                    <a:lnTo>
                      <a:pt x="12" y="7"/>
                    </a:lnTo>
                    <a:lnTo>
                      <a:pt x="14" y="5"/>
                    </a:lnTo>
                    <a:lnTo>
                      <a:pt x="15" y="5"/>
                    </a:lnTo>
                    <a:lnTo>
                      <a:pt x="16" y="5"/>
                    </a:lnTo>
                    <a:lnTo>
                      <a:pt x="19" y="6"/>
                    </a:lnTo>
                    <a:lnTo>
                      <a:pt x="21" y="7"/>
                    </a:lnTo>
                    <a:lnTo>
                      <a:pt x="22" y="7"/>
                    </a:lnTo>
                    <a:lnTo>
                      <a:pt x="23" y="9"/>
                    </a:lnTo>
                    <a:lnTo>
                      <a:pt x="26" y="9"/>
                    </a:lnTo>
                    <a:lnTo>
                      <a:pt x="27" y="10"/>
                    </a:lnTo>
                    <a:lnTo>
                      <a:pt x="27" y="11"/>
                    </a:lnTo>
                    <a:lnTo>
                      <a:pt x="35" y="11"/>
                    </a:lnTo>
                    <a:lnTo>
                      <a:pt x="35" y="9"/>
                    </a:lnTo>
                    <a:lnTo>
                      <a:pt x="33" y="7"/>
                    </a:lnTo>
                    <a:lnTo>
                      <a:pt x="32" y="6"/>
                    </a:lnTo>
                    <a:lnTo>
                      <a:pt x="29" y="5"/>
                    </a:lnTo>
                    <a:lnTo>
                      <a:pt x="28" y="3"/>
                    </a:lnTo>
                    <a:lnTo>
                      <a:pt x="25" y="2"/>
                    </a:lnTo>
                    <a:lnTo>
                      <a:pt x="22" y="1"/>
                    </a:lnTo>
                    <a:lnTo>
                      <a:pt x="19" y="0"/>
                    </a:lnTo>
                    <a:lnTo>
                      <a:pt x="16" y="0"/>
                    </a:lnTo>
                    <a:lnTo>
                      <a:pt x="13" y="0"/>
                    </a:lnTo>
                    <a:lnTo>
                      <a:pt x="9" y="1"/>
                    </a:lnTo>
                    <a:lnTo>
                      <a:pt x="6" y="2"/>
                    </a:lnTo>
                    <a:lnTo>
                      <a:pt x="4" y="5"/>
                    </a:lnTo>
                    <a:lnTo>
                      <a:pt x="2" y="9"/>
                    </a:lnTo>
                    <a:lnTo>
                      <a:pt x="0" y="12"/>
                    </a:lnTo>
                    <a:lnTo>
                      <a:pt x="0" y="17"/>
                    </a:lnTo>
                    <a:lnTo>
                      <a:pt x="2" y="19"/>
                    </a:lnTo>
                    <a:lnTo>
                      <a:pt x="0" y="17"/>
                    </a:lnTo>
                    <a:lnTo>
                      <a:pt x="0" y="18"/>
                    </a:lnTo>
                    <a:lnTo>
                      <a:pt x="2" y="19"/>
                    </a:lnTo>
                    <a:lnTo>
                      <a:pt x="7" y="15"/>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4" name="Freeform 326"/>
              <p:cNvSpPr>
                <a:spLocks/>
              </p:cNvSpPr>
              <p:nvPr/>
            </p:nvSpPr>
            <p:spPr bwMode="auto">
              <a:xfrm>
                <a:off x="4540" y="3065"/>
                <a:ext cx="40" cy="23"/>
              </a:xfrm>
              <a:custGeom>
                <a:avLst/>
                <a:gdLst>
                  <a:gd name="T0" fmla="*/ 5 w 40"/>
                  <a:gd name="T1" fmla="*/ 0 h 23"/>
                  <a:gd name="T2" fmla="*/ 2 w 40"/>
                  <a:gd name="T3" fmla="*/ 4 h 23"/>
                  <a:gd name="T4" fmla="*/ 7 w 40"/>
                  <a:gd name="T5" fmla="*/ 9 h 23"/>
                  <a:gd name="T6" fmla="*/ 12 w 40"/>
                  <a:gd name="T7" fmla="*/ 14 h 23"/>
                  <a:gd name="T8" fmla="*/ 15 w 40"/>
                  <a:gd name="T9" fmla="*/ 17 h 23"/>
                  <a:gd name="T10" fmla="*/ 19 w 40"/>
                  <a:gd name="T11" fmla="*/ 19 h 23"/>
                  <a:gd name="T12" fmla="*/ 22 w 40"/>
                  <a:gd name="T13" fmla="*/ 20 h 23"/>
                  <a:gd name="T14" fmla="*/ 26 w 40"/>
                  <a:gd name="T15" fmla="*/ 22 h 23"/>
                  <a:gd name="T16" fmla="*/ 30 w 40"/>
                  <a:gd name="T17" fmla="*/ 22 h 23"/>
                  <a:gd name="T18" fmla="*/ 33 w 40"/>
                  <a:gd name="T19" fmla="*/ 20 h 23"/>
                  <a:gd name="T20" fmla="*/ 35 w 40"/>
                  <a:gd name="T21" fmla="*/ 19 h 23"/>
                  <a:gd name="T22" fmla="*/ 37 w 40"/>
                  <a:gd name="T23" fmla="*/ 17 h 23"/>
                  <a:gd name="T24" fmla="*/ 38 w 40"/>
                  <a:gd name="T25" fmla="*/ 16 h 23"/>
                  <a:gd name="T26" fmla="*/ 39 w 40"/>
                  <a:gd name="T27" fmla="*/ 14 h 23"/>
                  <a:gd name="T28" fmla="*/ 39 w 40"/>
                  <a:gd name="T29" fmla="*/ 13 h 23"/>
                  <a:gd name="T30" fmla="*/ 39 w 40"/>
                  <a:gd name="T31" fmla="*/ 10 h 23"/>
                  <a:gd name="T32" fmla="*/ 39 w 40"/>
                  <a:gd name="T33" fmla="*/ 9 h 23"/>
                  <a:gd name="T34" fmla="*/ 37 w 40"/>
                  <a:gd name="T35" fmla="*/ 7 h 23"/>
                  <a:gd name="T36" fmla="*/ 32 w 40"/>
                  <a:gd name="T37" fmla="*/ 12 h 23"/>
                  <a:gd name="T38" fmla="*/ 31 w 40"/>
                  <a:gd name="T39" fmla="*/ 12 h 23"/>
                  <a:gd name="T40" fmla="*/ 30 w 40"/>
                  <a:gd name="T41" fmla="*/ 13 h 23"/>
                  <a:gd name="T42" fmla="*/ 30 w 40"/>
                  <a:gd name="T43" fmla="*/ 14 h 23"/>
                  <a:gd name="T44" fmla="*/ 30 w 40"/>
                  <a:gd name="T45" fmla="*/ 16 h 23"/>
                  <a:gd name="T46" fmla="*/ 28 w 40"/>
                  <a:gd name="T47" fmla="*/ 16 h 23"/>
                  <a:gd name="T48" fmla="*/ 27 w 40"/>
                  <a:gd name="T49" fmla="*/ 16 h 23"/>
                  <a:gd name="T50" fmla="*/ 26 w 40"/>
                  <a:gd name="T51" fmla="*/ 16 h 23"/>
                  <a:gd name="T52" fmla="*/ 25 w 40"/>
                  <a:gd name="T53" fmla="*/ 14 h 23"/>
                  <a:gd name="T54" fmla="*/ 21 w 40"/>
                  <a:gd name="T55" fmla="*/ 13 h 23"/>
                  <a:gd name="T56" fmla="*/ 19 w 40"/>
                  <a:gd name="T57" fmla="*/ 9 h 23"/>
                  <a:gd name="T58" fmla="*/ 14 w 40"/>
                  <a:gd name="T59" fmla="*/ 6 h 23"/>
                  <a:gd name="T60" fmla="*/ 9 w 40"/>
                  <a:gd name="T61" fmla="*/ 1 h 23"/>
                  <a:gd name="T62" fmla="*/ 7 w 40"/>
                  <a:gd name="T63" fmla="*/ 4 h 23"/>
                  <a:gd name="T64" fmla="*/ 5 w 40"/>
                  <a:gd name="T65" fmla="*/ 0 h 23"/>
                  <a:gd name="T66" fmla="*/ 0 w 40"/>
                  <a:gd name="T67" fmla="*/ 1 h 23"/>
                  <a:gd name="T68" fmla="*/ 2 w 40"/>
                  <a:gd name="T69" fmla="*/ 4 h 23"/>
                  <a:gd name="T70" fmla="*/ 5 w 40"/>
                  <a:gd name="T7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 h="23">
                    <a:moveTo>
                      <a:pt x="5" y="0"/>
                    </a:moveTo>
                    <a:lnTo>
                      <a:pt x="2" y="4"/>
                    </a:lnTo>
                    <a:lnTo>
                      <a:pt x="7" y="9"/>
                    </a:lnTo>
                    <a:lnTo>
                      <a:pt x="12" y="14"/>
                    </a:lnTo>
                    <a:lnTo>
                      <a:pt x="15" y="17"/>
                    </a:lnTo>
                    <a:lnTo>
                      <a:pt x="19" y="19"/>
                    </a:lnTo>
                    <a:lnTo>
                      <a:pt x="22" y="20"/>
                    </a:lnTo>
                    <a:lnTo>
                      <a:pt x="26" y="22"/>
                    </a:lnTo>
                    <a:lnTo>
                      <a:pt x="30" y="22"/>
                    </a:lnTo>
                    <a:lnTo>
                      <a:pt x="33" y="20"/>
                    </a:lnTo>
                    <a:lnTo>
                      <a:pt x="35" y="19"/>
                    </a:lnTo>
                    <a:lnTo>
                      <a:pt x="37" y="17"/>
                    </a:lnTo>
                    <a:lnTo>
                      <a:pt x="38" y="16"/>
                    </a:lnTo>
                    <a:lnTo>
                      <a:pt x="39" y="14"/>
                    </a:lnTo>
                    <a:lnTo>
                      <a:pt x="39" y="13"/>
                    </a:lnTo>
                    <a:lnTo>
                      <a:pt x="39" y="10"/>
                    </a:lnTo>
                    <a:lnTo>
                      <a:pt x="39" y="9"/>
                    </a:lnTo>
                    <a:lnTo>
                      <a:pt x="37" y="7"/>
                    </a:lnTo>
                    <a:lnTo>
                      <a:pt x="32" y="12"/>
                    </a:lnTo>
                    <a:lnTo>
                      <a:pt x="31" y="12"/>
                    </a:lnTo>
                    <a:lnTo>
                      <a:pt x="30" y="13"/>
                    </a:lnTo>
                    <a:lnTo>
                      <a:pt x="30" y="14"/>
                    </a:lnTo>
                    <a:lnTo>
                      <a:pt x="30" y="16"/>
                    </a:lnTo>
                    <a:lnTo>
                      <a:pt x="28" y="16"/>
                    </a:lnTo>
                    <a:lnTo>
                      <a:pt x="27" y="16"/>
                    </a:lnTo>
                    <a:lnTo>
                      <a:pt x="26" y="16"/>
                    </a:lnTo>
                    <a:lnTo>
                      <a:pt x="25" y="14"/>
                    </a:lnTo>
                    <a:lnTo>
                      <a:pt x="21" y="13"/>
                    </a:lnTo>
                    <a:lnTo>
                      <a:pt x="19" y="9"/>
                    </a:lnTo>
                    <a:lnTo>
                      <a:pt x="14" y="6"/>
                    </a:lnTo>
                    <a:lnTo>
                      <a:pt x="9" y="1"/>
                    </a:lnTo>
                    <a:lnTo>
                      <a:pt x="7" y="4"/>
                    </a:lnTo>
                    <a:lnTo>
                      <a:pt x="5" y="0"/>
                    </a:lnTo>
                    <a:lnTo>
                      <a:pt x="0" y="1"/>
                    </a:lnTo>
                    <a:lnTo>
                      <a:pt x="2" y="4"/>
                    </a:lnTo>
                    <a:lnTo>
                      <a:pt x="5" y="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5" name="Freeform 327"/>
              <p:cNvSpPr>
                <a:spLocks/>
              </p:cNvSpPr>
              <p:nvPr/>
            </p:nvSpPr>
            <p:spPr bwMode="auto">
              <a:xfrm>
                <a:off x="4506" y="3042"/>
                <a:ext cx="39" cy="21"/>
              </a:xfrm>
              <a:custGeom>
                <a:avLst/>
                <a:gdLst>
                  <a:gd name="T0" fmla="*/ 0 w 39"/>
                  <a:gd name="T1" fmla="*/ 1 h 21"/>
                  <a:gd name="T2" fmla="*/ 1 w 39"/>
                  <a:gd name="T3" fmla="*/ 3 h 21"/>
                  <a:gd name="T4" fmla="*/ 4 w 39"/>
                  <a:gd name="T5" fmla="*/ 4 h 21"/>
                  <a:gd name="T6" fmla="*/ 5 w 39"/>
                  <a:gd name="T7" fmla="*/ 6 h 21"/>
                  <a:gd name="T8" fmla="*/ 8 w 39"/>
                  <a:gd name="T9" fmla="*/ 7 h 21"/>
                  <a:gd name="T10" fmla="*/ 11 w 39"/>
                  <a:gd name="T11" fmla="*/ 8 h 21"/>
                  <a:gd name="T12" fmla="*/ 13 w 39"/>
                  <a:gd name="T13" fmla="*/ 10 h 21"/>
                  <a:gd name="T14" fmla="*/ 15 w 39"/>
                  <a:gd name="T15" fmla="*/ 11 h 21"/>
                  <a:gd name="T16" fmla="*/ 19 w 39"/>
                  <a:gd name="T17" fmla="*/ 13 h 21"/>
                  <a:gd name="T18" fmla="*/ 23 w 39"/>
                  <a:gd name="T19" fmla="*/ 14 h 21"/>
                  <a:gd name="T20" fmla="*/ 25 w 39"/>
                  <a:gd name="T21" fmla="*/ 15 h 21"/>
                  <a:gd name="T22" fmla="*/ 26 w 39"/>
                  <a:gd name="T23" fmla="*/ 17 h 21"/>
                  <a:gd name="T24" fmla="*/ 29 w 39"/>
                  <a:gd name="T25" fmla="*/ 17 h 21"/>
                  <a:gd name="T26" fmla="*/ 30 w 39"/>
                  <a:gd name="T27" fmla="*/ 18 h 21"/>
                  <a:gd name="T28" fmla="*/ 30 w 39"/>
                  <a:gd name="T29" fmla="*/ 17 h 21"/>
                  <a:gd name="T30" fmla="*/ 31 w 39"/>
                  <a:gd name="T31" fmla="*/ 16 h 21"/>
                  <a:gd name="T32" fmla="*/ 33 w 39"/>
                  <a:gd name="T33" fmla="*/ 20 h 21"/>
                  <a:gd name="T34" fmla="*/ 37 w 39"/>
                  <a:gd name="T35" fmla="*/ 20 h 21"/>
                  <a:gd name="T36" fmla="*/ 38 w 39"/>
                  <a:gd name="T37" fmla="*/ 17 h 21"/>
                  <a:gd name="T38" fmla="*/ 36 w 39"/>
                  <a:gd name="T39" fmla="*/ 15 h 21"/>
                  <a:gd name="T40" fmla="*/ 33 w 39"/>
                  <a:gd name="T41" fmla="*/ 13 h 21"/>
                  <a:gd name="T42" fmla="*/ 32 w 39"/>
                  <a:gd name="T43" fmla="*/ 13 h 21"/>
                  <a:gd name="T44" fmla="*/ 30 w 39"/>
                  <a:gd name="T45" fmla="*/ 11 h 21"/>
                  <a:gd name="T46" fmla="*/ 27 w 39"/>
                  <a:gd name="T47" fmla="*/ 9 h 21"/>
                  <a:gd name="T48" fmla="*/ 25 w 39"/>
                  <a:gd name="T49" fmla="*/ 8 h 21"/>
                  <a:gd name="T50" fmla="*/ 20 w 39"/>
                  <a:gd name="T51" fmla="*/ 7 h 21"/>
                  <a:gd name="T52" fmla="*/ 18 w 39"/>
                  <a:gd name="T53" fmla="*/ 5 h 21"/>
                  <a:gd name="T54" fmla="*/ 15 w 39"/>
                  <a:gd name="T55" fmla="*/ 4 h 21"/>
                  <a:gd name="T56" fmla="*/ 13 w 39"/>
                  <a:gd name="T57" fmla="*/ 3 h 21"/>
                  <a:gd name="T58" fmla="*/ 11 w 39"/>
                  <a:gd name="T59" fmla="*/ 1 h 21"/>
                  <a:gd name="T60" fmla="*/ 10 w 39"/>
                  <a:gd name="T61" fmla="*/ 1 h 21"/>
                  <a:gd name="T62" fmla="*/ 8 w 39"/>
                  <a:gd name="T63" fmla="*/ 0 h 21"/>
                  <a:gd name="T64" fmla="*/ 0 w 39"/>
                  <a:gd name="T6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21">
                    <a:moveTo>
                      <a:pt x="0" y="1"/>
                    </a:moveTo>
                    <a:lnTo>
                      <a:pt x="1" y="3"/>
                    </a:lnTo>
                    <a:lnTo>
                      <a:pt x="4" y="4"/>
                    </a:lnTo>
                    <a:lnTo>
                      <a:pt x="5" y="6"/>
                    </a:lnTo>
                    <a:lnTo>
                      <a:pt x="8" y="7"/>
                    </a:lnTo>
                    <a:lnTo>
                      <a:pt x="11" y="8"/>
                    </a:lnTo>
                    <a:lnTo>
                      <a:pt x="13" y="10"/>
                    </a:lnTo>
                    <a:lnTo>
                      <a:pt x="15" y="11"/>
                    </a:lnTo>
                    <a:lnTo>
                      <a:pt x="19" y="13"/>
                    </a:lnTo>
                    <a:lnTo>
                      <a:pt x="23" y="14"/>
                    </a:lnTo>
                    <a:lnTo>
                      <a:pt x="25" y="15"/>
                    </a:lnTo>
                    <a:lnTo>
                      <a:pt x="26" y="17"/>
                    </a:lnTo>
                    <a:lnTo>
                      <a:pt x="29" y="17"/>
                    </a:lnTo>
                    <a:lnTo>
                      <a:pt x="30" y="18"/>
                    </a:lnTo>
                    <a:lnTo>
                      <a:pt x="30" y="17"/>
                    </a:lnTo>
                    <a:lnTo>
                      <a:pt x="31" y="16"/>
                    </a:lnTo>
                    <a:lnTo>
                      <a:pt x="33" y="20"/>
                    </a:lnTo>
                    <a:lnTo>
                      <a:pt x="37" y="20"/>
                    </a:lnTo>
                    <a:lnTo>
                      <a:pt x="38" y="17"/>
                    </a:lnTo>
                    <a:lnTo>
                      <a:pt x="36" y="15"/>
                    </a:lnTo>
                    <a:lnTo>
                      <a:pt x="33" y="13"/>
                    </a:lnTo>
                    <a:lnTo>
                      <a:pt x="32" y="13"/>
                    </a:lnTo>
                    <a:lnTo>
                      <a:pt x="30" y="11"/>
                    </a:lnTo>
                    <a:lnTo>
                      <a:pt x="27" y="9"/>
                    </a:lnTo>
                    <a:lnTo>
                      <a:pt x="25" y="8"/>
                    </a:lnTo>
                    <a:lnTo>
                      <a:pt x="20" y="7"/>
                    </a:lnTo>
                    <a:lnTo>
                      <a:pt x="18" y="5"/>
                    </a:lnTo>
                    <a:lnTo>
                      <a:pt x="15" y="4"/>
                    </a:lnTo>
                    <a:lnTo>
                      <a:pt x="13" y="3"/>
                    </a:lnTo>
                    <a:lnTo>
                      <a:pt x="11" y="1"/>
                    </a:lnTo>
                    <a:lnTo>
                      <a:pt x="10" y="1"/>
                    </a:lnTo>
                    <a:lnTo>
                      <a:pt x="8" y="0"/>
                    </a:lnTo>
                    <a:lnTo>
                      <a:pt x="0" y="1"/>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6" name="Freeform 328"/>
              <p:cNvSpPr>
                <a:spLocks/>
              </p:cNvSpPr>
              <p:nvPr/>
            </p:nvSpPr>
            <p:spPr bwMode="auto">
              <a:xfrm>
                <a:off x="4541" y="3061"/>
                <a:ext cx="1" cy="4"/>
              </a:xfrm>
              <a:custGeom>
                <a:avLst/>
                <a:gdLst>
                  <a:gd name="T0" fmla="*/ 0 w 1"/>
                  <a:gd name="T1" fmla="*/ 1 h 4"/>
                  <a:gd name="T2" fmla="*/ 0 w 1"/>
                  <a:gd name="T3" fmla="*/ 1 h 4"/>
                  <a:gd name="T4" fmla="*/ 0 w 1"/>
                  <a:gd name="T5" fmla="*/ 2 h 4"/>
                  <a:gd name="T6" fmla="*/ 0 w 1"/>
                  <a:gd name="T7" fmla="*/ 3 h 4"/>
                  <a:gd name="T8" fmla="*/ 0 w 1"/>
                  <a:gd name="T9" fmla="*/ 3 h 4"/>
                  <a:gd name="T10" fmla="*/ 0 w 1"/>
                  <a:gd name="T11" fmla="*/ 2 h 4"/>
                  <a:gd name="T12" fmla="*/ 0 w 1"/>
                  <a:gd name="T13" fmla="*/ 1 h 4"/>
                  <a:gd name="T14" fmla="*/ 0 w 1"/>
                  <a:gd name="T15" fmla="*/ 1 h 4"/>
                  <a:gd name="T16" fmla="*/ 0 w 1"/>
                  <a:gd name="T17" fmla="*/ 0 h 4"/>
                  <a:gd name="T18" fmla="*/ 0 w 1"/>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1"/>
                    </a:moveTo>
                    <a:lnTo>
                      <a:pt x="0" y="1"/>
                    </a:lnTo>
                    <a:lnTo>
                      <a:pt x="0" y="2"/>
                    </a:lnTo>
                    <a:lnTo>
                      <a:pt x="0" y="3"/>
                    </a:lnTo>
                    <a:lnTo>
                      <a:pt x="0" y="3"/>
                    </a:lnTo>
                    <a:lnTo>
                      <a:pt x="0" y="2"/>
                    </a:lnTo>
                    <a:lnTo>
                      <a:pt x="0" y="1"/>
                    </a:lnTo>
                    <a:lnTo>
                      <a:pt x="0" y="1"/>
                    </a:lnTo>
                    <a:lnTo>
                      <a:pt x="0" y="0"/>
                    </a:lnTo>
                    <a:lnTo>
                      <a:pt x="0" y="1"/>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7" name="Freeform 329"/>
              <p:cNvSpPr>
                <a:spLocks/>
              </p:cNvSpPr>
              <p:nvPr/>
            </p:nvSpPr>
            <p:spPr bwMode="auto">
              <a:xfrm>
                <a:off x="5645" y="3058"/>
                <a:ext cx="4" cy="2"/>
              </a:xfrm>
              <a:custGeom>
                <a:avLst/>
                <a:gdLst>
                  <a:gd name="T0" fmla="*/ 3 w 4"/>
                  <a:gd name="T1" fmla="*/ 0 h 2"/>
                  <a:gd name="T2" fmla="*/ 2 w 4"/>
                  <a:gd name="T3" fmla="*/ 0 h 2"/>
                  <a:gd name="T4" fmla="*/ 2 w 4"/>
                  <a:gd name="T5" fmla="*/ 0 h 2"/>
                  <a:gd name="T6" fmla="*/ 1 w 4"/>
                  <a:gd name="T7" fmla="*/ 0 h 2"/>
                  <a:gd name="T8" fmla="*/ 1 w 4"/>
                  <a:gd name="T9" fmla="*/ 0 h 2"/>
                  <a:gd name="T10" fmla="*/ 0 w 4"/>
                  <a:gd name="T11" fmla="*/ 0 h 2"/>
                  <a:gd name="T12" fmla="*/ 1 w 4"/>
                  <a:gd name="T13" fmla="*/ 1 h 2"/>
                  <a:gd name="T14" fmla="*/ 1 w 4"/>
                  <a:gd name="T15" fmla="*/ 1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lnTo>
                      <a:pt x="2" y="0"/>
                    </a:lnTo>
                    <a:lnTo>
                      <a:pt x="2" y="0"/>
                    </a:lnTo>
                    <a:lnTo>
                      <a:pt x="1" y="0"/>
                    </a:lnTo>
                    <a:lnTo>
                      <a:pt x="1" y="0"/>
                    </a:lnTo>
                    <a:lnTo>
                      <a:pt x="0" y="0"/>
                    </a:lnTo>
                    <a:lnTo>
                      <a:pt x="1" y="1"/>
                    </a:lnTo>
                    <a:lnTo>
                      <a:pt x="1" y="1"/>
                    </a:lnTo>
                    <a:lnTo>
                      <a:pt x="3"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8" name="Freeform 330"/>
              <p:cNvSpPr>
                <a:spLocks/>
              </p:cNvSpPr>
              <p:nvPr/>
            </p:nvSpPr>
            <p:spPr bwMode="auto">
              <a:xfrm>
                <a:off x="5531" y="3027"/>
                <a:ext cx="112" cy="32"/>
              </a:xfrm>
              <a:custGeom>
                <a:avLst/>
                <a:gdLst>
                  <a:gd name="T0" fmla="*/ 0 w 112"/>
                  <a:gd name="T1" fmla="*/ 6 h 32"/>
                  <a:gd name="T2" fmla="*/ 1 w 112"/>
                  <a:gd name="T3" fmla="*/ 6 h 32"/>
                  <a:gd name="T4" fmla="*/ 9 w 112"/>
                  <a:gd name="T5" fmla="*/ 7 h 32"/>
                  <a:gd name="T6" fmla="*/ 19 w 112"/>
                  <a:gd name="T7" fmla="*/ 8 h 32"/>
                  <a:gd name="T8" fmla="*/ 26 w 112"/>
                  <a:gd name="T9" fmla="*/ 9 h 32"/>
                  <a:gd name="T10" fmla="*/ 34 w 112"/>
                  <a:gd name="T11" fmla="*/ 10 h 32"/>
                  <a:gd name="T12" fmla="*/ 42 w 112"/>
                  <a:gd name="T13" fmla="*/ 13 h 32"/>
                  <a:gd name="T14" fmla="*/ 50 w 112"/>
                  <a:gd name="T15" fmla="*/ 14 h 32"/>
                  <a:gd name="T16" fmla="*/ 57 w 112"/>
                  <a:gd name="T17" fmla="*/ 16 h 32"/>
                  <a:gd name="T18" fmla="*/ 65 w 112"/>
                  <a:gd name="T19" fmla="*/ 17 h 32"/>
                  <a:gd name="T20" fmla="*/ 71 w 112"/>
                  <a:gd name="T21" fmla="*/ 20 h 32"/>
                  <a:gd name="T22" fmla="*/ 78 w 112"/>
                  <a:gd name="T23" fmla="*/ 21 h 32"/>
                  <a:gd name="T24" fmla="*/ 85 w 112"/>
                  <a:gd name="T25" fmla="*/ 23 h 32"/>
                  <a:gd name="T26" fmla="*/ 90 w 112"/>
                  <a:gd name="T27" fmla="*/ 24 h 32"/>
                  <a:gd name="T28" fmla="*/ 94 w 112"/>
                  <a:gd name="T29" fmla="*/ 26 h 32"/>
                  <a:gd name="T30" fmla="*/ 99 w 112"/>
                  <a:gd name="T31" fmla="*/ 29 h 32"/>
                  <a:gd name="T32" fmla="*/ 103 w 112"/>
                  <a:gd name="T33" fmla="*/ 29 h 32"/>
                  <a:gd name="T34" fmla="*/ 107 w 112"/>
                  <a:gd name="T35" fmla="*/ 31 h 32"/>
                  <a:gd name="T36" fmla="*/ 111 w 112"/>
                  <a:gd name="T37" fmla="*/ 25 h 32"/>
                  <a:gd name="T38" fmla="*/ 107 w 112"/>
                  <a:gd name="T39" fmla="*/ 23 h 32"/>
                  <a:gd name="T40" fmla="*/ 103 w 112"/>
                  <a:gd name="T41" fmla="*/ 22 h 32"/>
                  <a:gd name="T42" fmla="*/ 98 w 112"/>
                  <a:gd name="T43" fmla="*/ 21 h 32"/>
                  <a:gd name="T44" fmla="*/ 93 w 112"/>
                  <a:gd name="T45" fmla="*/ 20 h 32"/>
                  <a:gd name="T46" fmla="*/ 87 w 112"/>
                  <a:gd name="T47" fmla="*/ 17 h 32"/>
                  <a:gd name="T48" fmla="*/ 82 w 112"/>
                  <a:gd name="T49" fmla="*/ 15 h 32"/>
                  <a:gd name="T50" fmla="*/ 75 w 112"/>
                  <a:gd name="T51" fmla="*/ 13 h 32"/>
                  <a:gd name="T52" fmla="*/ 67 w 112"/>
                  <a:gd name="T53" fmla="*/ 11 h 32"/>
                  <a:gd name="T54" fmla="*/ 61 w 112"/>
                  <a:gd name="T55" fmla="*/ 9 h 32"/>
                  <a:gd name="T56" fmla="*/ 53 w 112"/>
                  <a:gd name="T57" fmla="*/ 8 h 32"/>
                  <a:gd name="T58" fmla="*/ 45 w 112"/>
                  <a:gd name="T59" fmla="*/ 6 h 32"/>
                  <a:gd name="T60" fmla="*/ 37 w 112"/>
                  <a:gd name="T61" fmla="*/ 3 h 32"/>
                  <a:gd name="T62" fmla="*/ 29 w 112"/>
                  <a:gd name="T63" fmla="*/ 3 h 32"/>
                  <a:gd name="T64" fmla="*/ 21 w 112"/>
                  <a:gd name="T65" fmla="*/ 1 h 32"/>
                  <a:gd name="T66" fmla="*/ 12 w 112"/>
                  <a:gd name="T67" fmla="*/ 0 h 32"/>
                  <a:gd name="T68" fmla="*/ 3 w 112"/>
                  <a:gd name="T69" fmla="*/ 0 h 32"/>
                  <a:gd name="T70" fmla="*/ 0 w 112"/>
                  <a:gd name="T71" fmla="*/ 6 h 32"/>
                  <a:gd name="T72" fmla="*/ 1 w 112"/>
                  <a:gd name="T73" fmla="*/ 6 h 32"/>
                  <a:gd name="T74" fmla="*/ 0 w 112"/>
                  <a:gd name="T75"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32">
                    <a:moveTo>
                      <a:pt x="0" y="6"/>
                    </a:moveTo>
                    <a:lnTo>
                      <a:pt x="1" y="6"/>
                    </a:lnTo>
                    <a:lnTo>
                      <a:pt x="9" y="7"/>
                    </a:lnTo>
                    <a:lnTo>
                      <a:pt x="19" y="8"/>
                    </a:lnTo>
                    <a:lnTo>
                      <a:pt x="26" y="9"/>
                    </a:lnTo>
                    <a:lnTo>
                      <a:pt x="34" y="10"/>
                    </a:lnTo>
                    <a:lnTo>
                      <a:pt x="42" y="13"/>
                    </a:lnTo>
                    <a:lnTo>
                      <a:pt x="50" y="14"/>
                    </a:lnTo>
                    <a:lnTo>
                      <a:pt x="57" y="16"/>
                    </a:lnTo>
                    <a:lnTo>
                      <a:pt x="65" y="17"/>
                    </a:lnTo>
                    <a:lnTo>
                      <a:pt x="71" y="20"/>
                    </a:lnTo>
                    <a:lnTo>
                      <a:pt x="78" y="21"/>
                    </a:lnTo>
                    <a:lnTo>
                      <a:pt x="85" y="23"/>
                    </a:lnTo>
                    <a:lnTo>
                      <a:pt x="90" y="24"/>
                    </a:lnTo>
                    <a:lnTo>
                      <a:pt x="94" y="26"/>
                    </a:lnTo>
                    <a:lnTo>
                      <a:pt x="99" y="29"/>
                    </a:lnTo>
                    <a:lnTo>
                      <a:pt x="103" y="29"/>
                    </a:lnTo>
                    <a:lnTo>
                      <a:pt x="107" y="31"/>
                    </a:lnTo>
                    <a:lnTo>
                      <a:pt x="111" y="25"/>
                    </a:lnTo>
                    <a:lnTo>
                      <a:pt x="107" y="23"/>
                    </a:lnTo>
                    <a:lnTo>
                      <a:pt x="103" y="22"/>
                    </a:lnTo>
                    <a:lnTo>
                      <a:pt x="98" y="21"/>
                    </a:lnTo>
                    <a:lnTo>
                      <a:pt x="93" y="20"/>
                    </a:lnTo>
                    <a:lnTo>
                      <a:pt x="87" y="17"/>
                    </a:lnTo>
                    <a:lnTo>
                      <a:pt x="82" y="15"/>
                    </a:lnTo>
                    <a:lnTo>
                      <a:pt x="75" y="13"/>
                    </a:lnTo>
                    <a:lnTo>
                      <a:pt x="67" y="11"/>
                    </a:lnTo>
                    <a:lnTo>
                      <a:pt x="61" y="9"/>
                    </a:lnTo>
                    <a:lnTo>
                      <a:pt x="53" y="8"/>
                    </a:lnTo>
                    <a:lnTo>
                      <a:pt x="45" y="6"/>
                    </a:lnTo>
                    <a:lnTo>
                      <a:pt x="37" y="3"/>
                    </a:lnTo>
                    <a:lnTo>
                      <a:pt x="29" y="3"/>
                    </a:lnTo>
                    <a:lnTo>
                      <a:pt x="21" y="1"/>
                    </a:lnTo>
                    <a:lnTo>
                      <a:pt x="12" y="0"/>
                    </a:lnTo>
                    <a:lnTo>
                      <a:pt x="3" y="0"/>
                    </a:lnTo>
                    <a:lnTo>
                      <a:pt x="0" y="6"/>
                    </a:lnTo>
                    <a:lnTo>
                      <a:pt x="1" y="6"/>
                    </a:lnTo>
                    <a:lnTo>
                      <a:pt x="0"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19" name="Freeform 331"/>
              <p:cNvSpPr>
                <a:spLocks/>
              </p:cNvSpPr>
              <p:nvPr/>
            </p:nvSpPr>
            <p:spPr bwMode="auto">
              <a:xfrm>
                <a:off x="5492" y="3021"/>
                <a:ext cx="32" cy="6"/>
              </a:xfrm>
              <a:custGeom>
                <a:avLst/>
                <a:gdLst>
                  <a:gd name="T0" fmla="*/ 4 w 32"/>
                  <a:gd name="T1" fmla="*/ 4 h 6"/>
                  <a:gd name="T2" fmla="*/ 5 w 32"/>
                  <a:gd name="T3" fmla="*/ 3 h 6"/>
                  <a:gd name="T4" fmla="*/ 6 w 32"/>
                  <a:gd name="T5" fmla="*/ 3 h 6"/>
                  <a:gd name="T6" fmla="*/ 9 w 32"/>
                  <a:gd name="T7" fmla="*/ 3 h 6"/>
                  <a:gd name="T8" fmla="*/ 11 w 32"/>
                  <a:gd name="T9" fmla="*/ 3 h 6"/>
                  <a:gd name="T10" fmla="*/ 13 w 32"/>
                  <a:gd name="T11" fmla="*/ 4 h 6"/>
                  <a:gd name="T12" fmla="*/ 15 w 32"/>
                  <a:gd name="T13" fmla="*/ 4 h 6"/>
                  <a:gd name="T14" fmla="*/ 17 w 32"/>
                  <a:gd name="T15" fmla="*/ 4 h 6"/>
                  <a:gd name="T16" fmla="*/ 20 w 32"/>
                  <a:gd name="T17" fmla="*/ 4 h 6"/>
                  <a:gd name="T18" fmla="*/ 22 w 32"/>
                  <a:gd name="T19" fmla="*/ 4 h 6"/>
                  <a:gd name="T20" fmla="*/ 24 w 32"/>
                  <a:gd name="T21" fmla="*/ 4 h 6"/>
                  <a:gd name="T22" fmla="*/ 26 w 32"/>
                  <a:gd name="T23" fmla="*/ 4 h 6"/>
                  <a:gd name="T24" fmla="*/ 27 w 32"/>
                  <a:gd name="T25" fmla="*/ 4 h 6"/>
                  <a:gd name="T26" fmla="*/ 29 w 32"/>
                  <a:gd name="T27" fmla="*/ 5 h 6"/>
                  <a:gd name="T28" fmla="*/ 31 w 32"/>
                  <a:gd name="T29" fmla="*/ 2 h 6"/>
                  <a:gd name="T30" fmla="*/ 29 w 32"/>
                  <a:gd name="T31" fmla="*/ 2 h 6"/>
                  <a:gd name="T32" fmla="*/ 28 w 32"/>
                  <a:gd name="T33" fmla="*/ 1 h 6"/>
                  <a:gd name="T34" fmla="*/ 26 w 32"/>
                  <a:gd name="T35" fmla="*/ 1 h 6"/>
                  <a:gd name="T36" fmla="*/ 24 w 32"/>
                  <a:gd name="T37" fmla="*/ 1 h 6"/>
                  <a:gd name="T38" fmla="*/ 22 w 32"/>
                  <a:gd name="T39" fmla="*/ 1 h 6"/>
                  <a:gd name="T40" fmla="*/ 19 w 32"/>
                  <a:gd name="T41" fmla="*/ 1 h 6"/>
                  <a:gd name="T42" fmla="*/ 17 w 32"/>
                  <a:gd name="T43" fmla="*/ 1 h 6"/>
                  <a:gd name="T44" fmla="*/ 14 w 32"/>
                  <a:gd name="T45" fmla="*/ 1 h 6"/>
                  <a:gd name="T46" fmla="*/ 12 w 32"/>
                  <a:gd name="T47" fmla="*/ 0 h 6"/>
                  <a:gd name="T48" fmla="*/ 9 w 32"/>
                  <a:gd name="T49" fmla="*/ 0 h 6"/>
                  <a:gd name="T50" fmla="*/ 6 w 32"/>
                  <a:gd name="T51" fmla="*/ 0 h 6"/>
                  <a:gd name="T52" fmla="*/ 4 w 32"/>
                  <a:gd name="T53" fmla="*/ 0 h 6"/>
                  <a:gd name="T54" fmla="*/ 3 w 32"/>
                  <a:gd name="T55" fmla="*/ 1 h 6"/>
                  <a:gd name="T56" fmla="*/ 0 w 32"/>
                  <a:gd name="T57" fmla="*/ 1 h 6"/>
                  <a:gd name="T58" fmla="*/ 1 w 32"/>
                  <a:gd name="T59" fmla="*/ 1 h 6"/>
                  <a:gd name="T60" fmla="*/ 4 w 32"/>
                  <a:gd name="T61" fmla="*/ 4 h 6"/>
                  <a:gd name="T62" fmla="*/ 5 w 32"/>
                  <a:gd name="T63" fmla="*/ 4 h 6"/>
                  <a:gd name="T64" fmla="*/ 5 w 32"/>
                  <a:gd name="T65" fmla="*/ 3 h 6"/>
                  <a:gd name="T66" fmla="*/ 4 w 32"/>
                  <a:gd name="T6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6">
                    <a:moveTo>
                      <a:pt x="4" y="4"/>
                    </a:moveTo>
                    <a:lnTo>
                      <a:pt x="5" y="3"/>
                    </a:lnTo>
                    <a:lnTo>
                      <a:pt x="6" y="3"/>
                    </a:lnTo>
                    <a:lnTo>
                      <a:pt x="9" y="3"/>
                    </a:lnTo>
                    <a:lnTo>
                      <a:pt x="11" y="3"/>
                    </a:lnTo>
                    <a:lnTo>
                      <a:pt x="13" y="4"/>
                    </a:lnTo>
                    <a:lnTo>
                      <a:pt x="15" y="4"/>
                    </a:lnTo>
                    <a:lnTo>
                      <a:pt x="17" y="4"/>
                    </a:lnTo>
                    <a:lnTo>
                      <a:pt x="20" y="4"/>
                    </a:lnTo>
                    <a:lnTo>
                      <a:pt x="22" y="4"/>
                    </a:lnTo>
                    <a:lnTo>
                      <a:pt x="24" y="4"/>
                    </a:lnTo>
                    <a:lnTo>
                      <a:pt x="26" y="4"/>
                    </a:lnTo>
                    <a:lnTo>
                      <a:pt x="27" y="4"/>
                    </a:lnTo>
                    <a:lnTo>
                      <a:pt x="29" y="5"/>
                    </a:lnTo>
                    <a:lnTo>
                      <a:pt x="31" y="2"/>
                    </a:lnTo>
                    <a:lnTo>
                      <a:pt x="29" y="2"/>
                    </a:lnTo>
                    <a:lnTo>
                      <a:pt x="28" y="1"/>
                    </a:lnTo>
                    <a:lnTo>
                      <a:pt x="26" y="1"/>
                    </a:lnTo>
                    <a:lnTo>
                      <a:pt x="24" y="1"/>
                    </a:lnTo>
                    <a:lnTo>
                      <a:pt x="22" y="1"/>
                    </a:lnTo>
                    <a:lnTo>
                      <a:pt x="19" y="1"/>
                    </a:lnTo>
                    <a:lnTo>
                      <a:pt x="17" y="1"/>
                    </a:lnTo>
                    <a:lnTo>
                      <a:pt x="14" y="1"/>
                    </a:lnTo>
                    <a:lnTo>
                      <a:pt x="12" y="0"/>
                    </a:lnTo>
                    <a:lnTo>
                      <a:pt x="9" y="0"/>
                    </a:lnTo>
                    <a:lnTo>
                      <a:pt x="6" y="0"/>
                    </a:lnTo>
                    <a:lnTo>
                      <a:pt x="4" y="0"/>
                    </a:lnTo>
                    <a:lnTo>
                      <a:pt x="3" y="1"/>
                    </a:lnTo>
                    <a:lnTo>
                      <a:pt x="0" y="1"/>
                    </a:lnTo>
                    <a:lnTo>
                      <a:pt x="1" y="1"/>
                    </a:lnTo>
                    <a:lnTo>
                      <a:pt x="4" y="4"/>
                    </a:lnTo>
                    <a:lnTo>
                      <a:pt x="5" y="4"/>
                    </a:lnTo>
                    <a:lnTo>
                      <a:pt x="5" y="3"/>
                    </a:lnTo>
                    <a:lnTo>
                      <a:pt x="4" y="4"/>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0" name="Freeform 332"/>
              <p:cNvSpPr>
                <a:spLocks/>
              </p:cNvSpPr>
              <p:nvPr/>
            </p:nvSpPr>
            <p:spPr bwMode="auto">
              <a:xfrm>
                <a:off x="5400" y="3024"/>
                <a:ext cx="88" cy="26"/>
              </a:xfrm>
              <a:custGeom>
                <a:avLst/>
                <a:gdLst>
                  <a:gd name="T0" fmla="*/ 3 w 88"/>
                  <a:gd name="T1" fmla="*/ 18 h 26"/>
                  <a:gd name="T2" fmla="*/ 3 w 88"/>
                  <a:gd name="T3" fmla="*/ 16 h 26"/>
                  <a:gd name="T4" fmla="*/ 0 w 88"/>
                  <a:gd name="T5" fmla="*/ 20 h 26"/>
                  <a:gd name="T6" fmla="*/ 3 w 88"/>
                  <a:gd name="T7" fmla="*/ 24 h 26"/>
                  <a:gd name="T8" fmla="*/ 7 w 88"/>
                  <a:gd name="T9" fmla="*/ 25 h 26"/>
                  <a:gd name="T10" fmla="*/ 12 w 88"/>
                  <a:gd name="T11" fmla="*/ 25 h 26"/>
                  <a:gd name="T12" fmla="*/ 18 w 88"/>
                  <a:gd name="T13" fmla="*/ 24 h 26"/>
                  <a:gd name="T14" fmla="*/ 25 w 88"/>
                  <a:gd name="T15" fmla="*/ 23 h 26"/>
                  <a:gd name="T16" fmla="*/ 33 w 88"/>
                  <a:gd name="T17" fmla="*/ 21 h 26"/>
                  <a:gd name="T18" fmla="*/ 41 w 88"/>
                  <a:gd name="T19" fmla="*/ 18 h 26"/>
                  <a:gd name="T20" fmla="*/ 49 w 88"/>
                  <a:gd name="T21" fmla="*/ 16 h 26"/>
                  <a:gd name="T22" fmla="*/ 58 w 88"/>
                  <a:gd name="T23" fmla="*/ 14 h 26"/>
                  <a:gd name="T24" fmla="*/ 66 w 88"/>
                  <a:gd name="T25" fmla="*/ 12 h 26"/>
                  <a:gd name="T26" fmla="*/ 73 w 88"/>
                  <a:gd name="T27" fmla="*/ 10 h 26"/>
                  <a:gd name="T28" fmla="*/ 78 w 88"/>
                  <a:gd name="T29" fmla="*/ 8 h 26"/>
                  <a:gd name="T30" fmla="*/ 83 w 88"/>
                  <a:gd name="T31" fmla="*/ 5 h 26"/>
                  <a:gd name="T32" fmla="*/ 87 w 88"/>
                  <a:gd name="T33" fmla="*/ 5 h 26"/>
                  <a:gd name="T34" fmla="*/ 83 w 88"/>
                  <a:gd name="T35" fmla="*/ 0 h 26"/>
                  <a:gd name="T36" fmla="*/ 82 w 88"/>
                  <a:gd name="T37" fmla="*/ 0 h 26"/>
                  <a:gd name="T38" fmla="*/ 79 w 88"/>
                  <a:gd name="T39" fmla="*/ 0 h 26"/>
                  <a:gd name="T40" fmla="*/ 74 w 88"/>
                  <a:gd name="T41" fmla="*/ 2 h 26"/>
                  <a:gd name="T42" fmla="*/ 67 w 88"/>
                  <a:gd name="T43" fmla="*/ 4 h 26"/>
                  <a:gd name="T44" fmla="*/ 61 w 88"/>
                  <a:gd name="T45" fmla="*/ 5 h 26"/>
                  <a:gd name="T46" fmla="*/ 53 w 88"/>
                  <a:gd name="T47" fmla="*/ 9 h 26"/>
                  <a:gd name="T48" fmla="*/ 45 w 88"/>
                  <a:gd name="T49" fmla="*/ 11 h 26"/>
                  <a:gd name="T50" fmla="*/ 38 w 88"/>
                  <a:gd name="T51" fmla="*/ 13 h 26"/>
                  <a:gd name="T52" fmla="*/ 29 w 88"/>
                  <a:gd name="T53" fmla="*/ 15 h 26"/>
                  <a:gd name="T54" fmla="*/ 22 w 88"/>
                  <a:gd name="T55" fmla="*/ 17 h 26"/>
                  <a:gd name="T56" fmla="*/ 16 w 88"/>
                  <a:gd name="T57" fmla="*/ 18 h 26"/>
                  <a:gd name="T58" fmla="*/ 12 w 88"/>
                  <a:gd name="T59" fmla="*/ 20 h 26"/>
                  <a:gd name="T60" fmla="*/ 8 w 88"/>
                  <a:gd name="T61" fmla="*/ 20 h 26"/>
                  <a:gd name="T62" fmla="*/ 8 w 88"/>
                  <a:gd name="T63" fmla="*/ 21 h 26"/>
                  <a:gd name="T64" fmla="*/ 8 w 88"/>
                  <a:gd name="T65" fmla="*/ 22 h 26"/>
                  <a:gd name="T66" fmla="*/ 11 w 88"/>
                  <a:gd name="T67" fmla="*/ 21 h 26"/>
                  <a:gd name="T68" fmla="*/ 12 w 88"/>
                  <a:gd name="T69" fmla="*/ 17 h 26"/>
                  <a:gd name="T70" fmla="*/ 11 w 88"/>
                  <a:gd name="T71" fmla="*/ 21 h 26"/>
                  <a:gd name="T72" fmla="*/ 12 w 88"/>
                  <a:gd name="T73" fmla="*/ 20 h 26"/>
                  <a:gd name="T74" fmla="*/ 12 w 88"/>
                  <a:gd name="T75" fmla="*/ 17 h 26"/>
                  <a:gd name="T76" fmla="*/ 3 w 88"/>
                  <a:gd name="T7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26">
                    <a:moveTo>
                      <a:pt x="3" y="18"/>
                    </a:moveTo>
                    <a:lnTo>
                      <a:pt x="3" y="16"/>
                    </a:lnTo>
                    <a:lnTo>
                      <a:pt x="0" y="20"/>
                    </a:lnTo>
                    <a:lnTo>
                      <a:pt x="3" y="24"/>
                    </a:lnTo>
                    <a:lnTo>
                      <a:pt x="7" y="25"/>
                    </a:lnTo>
                    <a:lnTo>
                      <a:pt x="12" y="25"/>
                    </a:lnTo>
                    <a:lnTo>
                      <a:pt x="18" y="24"/>
                    </a:lnTo>
                    <a:lnTo>
                      <a:pt x="25" y="23"/>
                    </a:lnTo>
                    <a:lnTo>
                      <a:pt x="33" y="21"/>
                    </a:lnTo>
                    <a:lnTo>
                      <a:pt x="41" y="18"/>
                    </a:lnTo>
                    <a:lnTo>
                      <a:pt x="49" y="16"/>
                    </a:lnTo>
                    <a:lnTo>
                      <a:pt x="58" y="14"/>
                    </a:lnTo>
                    <a:lnTo>
                      <a:pt x="66" y="12"/>
                    </a:lnTo>
                    <a:lnTo>
                      <a:pt x="73" y="10"/>
                    </a:lnTo>
                    <a:lnTo>
                      <a:pt x="78" y="8"/>
                    </a:lnTo>
                    <a:lnTo>
                      <a:pt x="83" y="5"/>
                    </a:lnTo>
                    <a:lnTo>
                      <a:pt x="87" y="5"/>
                    </a:lnTo>
                    <a:lnTo>
                      <a:pt x="83" y="0"/>
                    </a:lnTo>
                    <a:lnTo>
                      <a:pt x="82" y="0"/>
                    </a:lnTo>
                    <a:lnTo>
                      <a:pt x="79" y="0"/>
                    </a:lnTo>
                    <a:lnTo>
                      <a:pt x="74" y="2"/>
                    </a:lnTo>
                    <a:lnTo>
                      <a:pt x="67" y="4"/>
                    </a:lnTo>
                    <a:lnTo>
                      <a:pt x="61" y="5"/>
                    </a:lnTo>
                    <a:lnTo>
                      <a:pt x="53" y="9"/>
                    </a:lnTo>
                    <a:lnTo>
                      <a:pt x="45" y="11"/>
                    </a:lnTo>
                    <a:lnTo>
                      <a:pt x="38" y="13"/>
                    </a:lnTo>
                    <a:lnTo>
                      <a:pt x="29" y="15"/>
                    </a:lnTo>
                    <a:lnTo>
                      <a:pt x="22" y="17"/>
                    </a:lnTo>
                    <a:lnTo>
                      <a:pt x="16" y="18"/>
                    </a:lnTo>
                    <a:lnTo>
                      <a:pt x="12" y="20"/>
                    </a:lnTo>
                    <a:lnTo>
                      <a:pt x="8" y="20"/>
                    </a:lnTo>
                    <a:lnTo>
                      <a:pt x="8" y="21"/>
                    </a:lnTo>
                    <a:lnTo>
                      <a:pt x="8" y="22"/>
                    </a:lnTo>
                    <a:lnTo>
                      <a:pt x="11" y="21"/>
                    </a:lnTo>
                    <a:lnTo>
                      <a:pt x="12" y="17"/>
                    </a:lnTo>
                    <a:lnTo>
                      <a:pt x="11" y="21"/>
                    </a:lnTo>
                    <a:lnTo>
                      <a:pt x="12" y="20"/>
                    </a:lnTo>
                    <a:lnTo>
                      <a:pt x="12" y="17"/>
                    </a:lnTo>
                    <a:lnTo>
                      <a:pt x="3" y="1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1" name="Freeform 333"/>
              <p:cNvSpPr>
                <a:spLocks/>
              </p:cNvSpPr>
              <p:nvPr/>
            </p:nvSpPr>
            <p:spPr bwMode="auto">
              <a:xfrm>
                <a:off x="5387" y="2995"/>
                <a:ext cx="19" cy="46"/>
              </a:xfrm>
              <a:custGeom>
                <a:avLst/>
                <a:gdLst>
                  <a:gd name="T0" fmla="*/ 0 w 19"/>
                  <a:gd name="T1" fmla="*/ 2 h 46"/>
                  <a:gd name="T2" fmla="*/ 1 w 19"/>
                  <a:gd name="T3" fmla="*/ 4 h 46"/>
                  <a:gd name="T4" fmla="*/ 3 w 19"/>
                  <a:gd name="T5" fmla="*/ 10 h 46"/>
                  <a:gd name="T6" fmla="*/ 5 w 19"/>
                  <a:gd name="T7" fmla="*/ 16 h 46"/>
                  <a:gd name="T8" fmla="*/ 7 w 19"/>
                  <a:gd name="T9" fmla="*/ 23 h 46"/>
                  <a:gd name="T10" fmla="*/ 9 w 19"/>
                  <a:gd name="T11" fmla="*/ 30 h 46"/>
                  <a:gd name="T12" fmla="*/ 9 w 19"/>
                  <a:gd name="T13" fmla="*/ 36 h 46"/>
                  <a:gd name="T14" fmla="*/ 10 w 19"/>
                  <a:gd name="T15" fmla="*/ 40 h 46"/>
                  <a:gd name="T16" fmla="*/ 11 w 19"/>
                  <a:gd name="T17" fmla="*/ 44 h 46"/>
                  <a:gd name="T18" fmla="*/ 11 w 19"/>
                  <a:gd name="T19" fmla="*/ 45 h 46"/>
                  <a:gd name="T20" fmla="*/ 18 w 19"/>
                  <a:gd name="T21" fmla="*/ 44 h 46"/>
                  <a:gd name="T22" fmla="*/ 17 w 19"/>
                  <a:gd name="T23" fmla="*/ 40 h 46"/>
                  <a:gd name="T24" fmla="*/ 15 w 19"/>
                  <a:gd name="T25" fmla="*/ 34 h 46"/>
                  <a:gd name="T26" fmla="*/ 15 w 19"/>
                  <a:gd name="T27" fmla="*/ 29 h 46"/>
                  <a:gd name="T28" fmla="*/ 13 w 19"/>
                  <a:gd name="T29" fmla="*/ 22 h 46"/>
                  <a:gd name="T30" fmla="*/ 11 w 19"/>
                  <a:gd name="T31" fmla="*/ 15 h 46"/>
                  <a:gd name="T32" fmla="*/ 9 w 19"/>
                  <a:gd name="T33" fmla="*/ 7 h 46"/>
                  <a:gd name="T34" fmla="*/ 7 w 19"/>
                  <a:gd name="T35" fmla="*/ 0 h 46"/>
                  <a:gd name="T36" fmla="*/ 7 w 19"/>
                  <a:gd name="T37" fmla="*/ 1 h 46"/>
                  <a:gd name="T38" fmla="*/ 0 w 19"/>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46">
                    <a:moveTo>
                      <a:pt x="0" y="2"/>
                    </a:moveTo>
                    <a:lnTo>
                      <a:pt x="1" y="4"/>
                    </a:lnTo>
                    <a:lnTo>
                      <a:pt x="3" y="10"/>
                    </a:lnTo>
                    <a:lnTo>
                      <a:pt x="5" y="16"/>
                    </a:lnTo>
                    <a:lnTo>
                      <a:pt x="7" y="23"/>
                    </a:lnTo>
                    <a:lnTo>
                      <a:pt x="9" y="30"/>
                    </a:lnTo>
                    <a:lnTo>
                      <a:pt x="9" y="36"/>
                    </a:lnTo>
                    <a:lnTo>
                      <a:pt x="10" y="40"/>
                    </a:lnTo>
                    <a:lnTo>
                      <a:pt x="11" y="44"/>
                    </a:lnTo>
                    <a:lnTo>
                      <a:pt x="11" y="45"/>
                    </a:lnTo>
                    <a:lnTo>
                      <a:pt x="18" y="44"/>
                    </a:lnTo>
                    <a:lnTo>
                      <a:pt x="17" y="40"/>
                    </a:lnTo>
                    <a:lnTo>
                      <a:pt x="15" y="34"/>
                    </a:lnTo>
                    <a:lnTo>
                      <a:pt x="15" y="29"/>
                    </a:lnTo>
                    <a:lnTo>
                      <a:pt x="13" y="22"/>
                    </a:lnTo>
                    <a:lnTo>
                      <a:pt x="11" y="15"/>
                    </a:lnTo>
                    <a:lnTo>
                      <a:pt x="9" y="7"/>
                    </a:lnTo>
                    <a:lnTo>
                      <a:pt x="7" y="0"/>
                    </a:lnTo>
                    <a:lnTo>
                      <a:pt x="7" y="1"/>
                    </a:lnTo>
                    <a:lnTo>
                      <a:pt x="0" y="2"/>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2" name="Freeform 334"/>
              <p:cNvSpPr>
                <a:spLocks/>
              </p:cNvSpPr>
              <p:nvPr/>
            </p:nvSpPr>
            <p:spPr bwMode="auto">
              <a:xfrm>
                <a:off x="5312" y="2987"/>
                <a:ext cx="76" cy="105"/>
              </a:xfrm>
              <a:custGeom>
                <a:avLst/>
                <a:gdLst>
                  <a:gd name="T0" fmla="*/ 8 w 76"/>
                  <a:gd name="T1" fmla="*/ 87 h 105"/>
                  <a:gd name="T2" fmla="*/ 16 w 76"/>
                  <a:gd name="T3" fmla="*/ 92 h 105"/>
                  <a:gd name="T4" fmla="*/ 23 w 76"/>
                  <a:gd name="T5" fmla="*/ 71 h 105"/>
                  <a:gd name="T6" fmla="*/ 31 w 76"/>
                  <a:gd name="T7" fmla="*/ 53 h 105"/>
                  <a:gd name="T8" fmla="*/ 38 w 76"/>
                  <a:gd name="T9" fmla="*/ 40 h 105"/>
                  <a:gd name="T10" fmla="*/ 43 w 76"/>
                  <a:gd name="T11" fmla="*/ 29 h 105"/>
                  <a:gd name="T12" fmla="*/ 48 w 76"/>
                  <a:gd name="T13" fmla="*/ 21 h 105"/>
                  <a:gd name="T14" fmla="*/ 53 w 76"/>
                  <a:gd name="T15" fmla="*/ 15 h 105"/>
                  <a:gd name="T16" fmla="*/ 57 w 76"/>
                  <a:gd name="T17" fmla="*/ 11 h 105"/>
                  <a:gd name="T18" fmla="*/ 61 w 76"/>
                  <a:gd name="T19" fmla="*/ 8 h 105"/>
                  <a:gd name="T20" fmla="*/ 62 w 76"/>
                  <a:gd name="T21" fmla="*/ 8 h 105"/>
                  <a:gd name="T22" fmla="*/ 63 w 76"/>
                  <a:gd name="T23" fmla="*/ 8 h 105"/>
                  <a:gd name="T24" fmla="*/ 65 w 76"/>
                  <a:gd name="T25" fmla="*/ 8 h 105"/>
                  <a:gd name="T26" fmla="*/ 65 w 76"/>
                  <a:gd name="T27" fmla="*/ 9 h 105"/>
                  <a:gd name="T28" fmla="*/ 66 w 76"/>
                  <a:gd name="T29" fmla="*/ 11 h 105"/>
                  <a:gd name="T30" fmla="*/ 75 w 76"/>
                  <a:gd name="T31" fmla="*/ 9 h 105"/>
                  <a:gd name="T32" fmla="*/ 75 w 76"/>
                  <a:gd name="T33" fmla="*/ 8 h 105"/>
                  <a:gd name="T34" fmla="*/ 74 w 76"/>
                  <a:gd name="T35" fmla="*/ 7 h 105"/>
                  <a:gd name="T36" fmla="*/ 72 w 76"/>
                  <a:gd name="T37" fmla="*/ 5 h 105"/>
                  <a:gd name="T38" fmla="*/ 70 w 76"/>
                  <a:gd name="T39" fmla="*/ 5 h 105"/>
                  <a:gd name="T40" fmla="*/ 69 w 76"/>
                  <a:gd name="T41" fmla="*/ 1 h 105"/>
                  <a:gd name="T42" fmla="*/ 65 w 76"/>
                  <a:gd name="T43" fmla="*/ 0 h 105"/>
                  <a:gd name="T44" fmla="*/ 59 w 76"/>
                  <a:gd name="T45" fmla="*/ 0 h 105"/>
                  <a:gd name="T46" fmla="*/ 54 w 76"/>
                  <a:gd name="T47" fmla="*/ 3 h 105"/>
                  <a:gd name="T48" fmla="*/ 50 w 76"/>
                  <a:gd name="T49" fmla="*/ 5 h 105"/>
                  <a:gd name="T50" fmla="*/ 47 w 76"/>
                  <a:gd name="T51" fmla="*/ 9 h 105"/>
                  <a:gd name="T52" fmla="*/ 41 w 76"/>
                  <a:gd name="T53" fmla="*/ 17 h 105"/>
                  <a:gd name="T54" fmla="*/ 35 w 76"/>
                  <a:gd name="T55" fmla="*/ 25 h 105"/>
                  <a:gd name="T56" fmla="*/ 30 w 76"/>
                  <a:gd name="T57" fmla="*/ 37 h 105"/>
                  <a:gd name="T58" fmla="*/ 23 w 76"/>
                  <a:gd name="T59" fmla="*/ 51 h 105"/>
                  <a:gd name="T60" fmla="*/ 14 w 76"/>
                  <a:gd name="T61" fmla="*/ 68 h 105"/>
                  <a:gd name="T62" fmla="*/ 6 w 76"/>
                  <a:gd name="T63" fmla="*/ 89 h 105"/>
                  <a:gd name="T64" fmla="*/ 14 w 76"/>
                  <a:gd name="T65" fmla="*/ 93 h 105"/>
                  <a:gd name="T66" fmla="*/ 6 w 76"/>
                  <a:gd name="T67" fmla="*/ 89 h 105"/>
                  <a:gd name="T68" fmla="*/ 0 w 76"/>
                  <a:gd name="T69" fmla="*/ 104 h 105"/>
                  <a:gd name="T70" fmla="*/ 14 w 76"/>
                  <a:gd name="T71" fmla="*/ 93 h 105"/>
                  <a:gd name="T72" fmla="*/ 8 w 76"/>
                  <a:gd name="T73" fmla="*/ 8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05">
                    <a:moveTo>
                      <a:pt x="8" y="87"/>
                    </a:moveTo>
                    <a:lnTo>
                      <a:pt x="16" y="92"/>
                    </a:lnTo>
                    <a:lnTo>
                      <a:pt x="23" y="71"/>
                    </a:lnTo>
                    <a:lnTo>
                      <a:pt x="31" y="53"/>
                    </a:lnTo>
                    <a:lnTo>
                      <a:pt x="38" y="40"/>
                    </a:lnTo>
                    <a:lnTo>
                      <a:pt x="43" y="29"/>
                    </a:lnTo>
                    <a:lnTo>
                      <a:pt x="48" y="21"/>
                    </a:lnTo>
                    <a:lnTo>
                      <a:pt x="53" y="15"/>
                    </a:lnTo>
                    <a:lnTo>
                      <a:pt x="57" y="11"/>
                    </a:lnTo>
                    <a:lnTo>
                      <a:pt x="61" y="8"/>
                    </a:lnTo>
                    <a:lnTo>
                      <a:pt x="62" y="8"/>
                    </a:lnTo>
                    <a:lnTo>
                      <a:pt x="63" y="8"/>
                    </a:lnTo>
                    <a:lnTo>
                      <a:pt x="65" y="8"/>
                    </a:lnTo>
                    <a:lnTo>
                      <a:pt x="65" y="9"/>
                    </a:lnTo>
                    <a:lnTo>
                      <a:pt x="66" y="11"/>
                    </a:lnTo>
                    <a:lnTo>
                      <a:pt x="75" y="9"/>
                    </a:lnTo>
                    <a:lnTo>
                      <a:pt x="75" y="8"/>
                    </a:lnTo>
                    <a:lnTo>
                      <a:pt x="74" y="7"/>
                    </a:lnTo>
                    <a:lnTo>
                      <a:pt x="72" y="5"/>
                    </a:lnTo>
                    <a:lnTo>
                      <a:pt x="70" y="5"/>
                    </a:lnTo>
                    <a:lnTo>
                      <a:pt x="69" y="1"/>
                    </a:lnTo>
                    <a:lnTo>
                      <a:pt x="65" y="0"/>
                    </a:lnTo>
                    <a:lnTo>
                      <a:pt x="59" y="0"/>
                    </a:lnTo>
                    <a:lnTo>
                      <a:pt x="54" y="3"/>
                    </a:lnTo>
                    <a:lnTo>
                      <a:pt x="50" y="5"/>
                    </a:lnTo>
                    <a:lnTo>
                      <a:pt x="47" y="9"/>
                    </a:lnTo>
                    <a:lnTo>
                      <a:pt x="41" y="17"/>
                    </a:lnTo>
                    <a:lnTo>
                      <a:pt x="35" y="25"/>
                    </a:lnTo>
                    <a:lnTo>
                      <a:pt x="30" y="37"/>
                    </a:lnTo>
                    <a:lnTo>
                      <a:pt x="23" y="51"/>
                    </a:lnTo>
                    <a:lnTo>
                      <a:pt x="14" y="68"/>
                    </a:lnTo>
                    <a:lnTo>
                      <a:pt x="6" y="89"/>
                    </a:lnTo>
                    <a:lnTo>
                      <a:pt x="14" y="93"/>
                    </a:lnTo>
                    <a:lnTo>
                      <a:pt x="6" y="89"/>
                    </a:lnTo>
                    <a:lnTo>
                      <a:pt x="0" y="104"/>
                    </a:lnTo>
                    <a:lnTo>
                      <a:pt x="14" y="93"/>
                    </a:lnTo>
                    <a:lnTo>
                      <a:pt x="8" y="8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3" name="Freeform 335"/>
              <p:cNvSpPr>
                <a:spLocks/>
              </p:cNvSpPr>
              <p:nvPr/>
            </p:nvSpPr>
            <p:spPr bwMode="auto">
              <a:xfrm>
                <a:off x="5297" y="3079"/>
                <a:ext cx="23" cy="4"/>
              </a:xfrm>
              <a:custGeom>
                <a:avLst/>
                <a:gdLst>
                  <a:gd name="T0" fmla="*/ 7 w 23"/>
                  <a:gd name="T1" fmla="*/ 2 h 4"/>
                  <a:gd name="T2" fmla="*/ 5 w 23"/>
                  <a:gd name="T3" fmla="*/ 3 h 4"/>
                  <a:gd name="T4" fmla="*/ 9 w 23"/>
                  <a:gd name="T5" fmla="*/ 3 h 4"/>
                  <a:gd name="T6" fmla="*/ 13 w 23"/>
                  <a:gd name="T7" fmla="*/ 3 h 4"/>
                  <a:gd name="T8" fmla="*/ 17 w 23"/>
                  <a:gd name="T9" fmla="*/ 2 h 4"/>
                  <a:gd name="T10" fmla="*/ 18 w 23"/>
                  <a:gd name="T11" fmla="*/ 2 h 4"/>
                  <a:gd name="T12" fmla="*/ 19 w 23"/>
                  <a:gd name="T13" fmla="*/ 2 h 4"/>
                  <a:gd name="T14" fmla="*/ 20 w 23"/>
                  <a:gd name="T15" fmla="*/ 2 h 4"/>
                  <a:gd name="T16" fmla="*/ 19 w 23"/>
                  <a:gd name="T17" fmla="*/ 2 h 4"/>
                  <a:gd name="T18" fmla="*/ 17 w 23"/>
                  <a:gd name="T19" fmla="*/ 0 h 4"/>
                  <a:gd name="T20" fmla="*/ 22 w 23"/>
                  <a:gd name="T21" fmla="*/ 2 h 4"/>
                  <a:gd name="T22" fmla="*/ 19 w 23"/>
                  <a:gd name="T23" fmla="*/ 0 h 4"/>
                  <a:gd name="T24" fmla="*/ 19 w 23"/>
                  <a:gd name="T25" fmla="*/ 0 h 4"/>
                  <a:gd name="T26" fmla="*/ 18 w 23"/>
                  <a:gd name="T27" fmla="*/ 0 h 4"/>
                  <a:gd name="T28" fmla="*/ 17 w 23"/>
                  <a:gd name="T29" fmla="*/ 0 h 4"/>
                  <a:gd name="T30" fmla="*/ 15 w 23"/>
                  <a:gd name="T31" fmla="*/ 0 h 4"/>
                  <a:gd name="T32" fmla="*/ 12 w 23"/>
                  <a:gd name="T33" fmla="*/ 1 h 4"/>
                  <a:gd name="T34" fmla="*/ 7 w 23"/>
                  <a:gd name="T35" fmla="*/ 1 h 4"/>
                  <a:gd name="T36" fmla="*/ 2 w 23"/>
                  <a:gd name="T37" fmla="*/ 1 h 4"/>
                  <a:gd name="T38" fmla="*/ 0 w 23"/>
                  <a:gd name="T39" fmla="*/ 2 h 4"/>
                  <a:gd name="T40" fmla="*/ 2 w 23"/>
                  <a:gd name="T41" fmla="*/ 1 h 4"/>
                  <a:gd name="T42" fmla="*/ 0 w 23"/>
                  <a:gd name="T43" fmla="*/ 2 h 4"/>
                  <a:gd name="T44" fmla="*/ 0 w 23"/>
                  <a:gd name="T45" fmla="*/ 2 h 4"/>
                  <a:gd name="T46" fmla="*/ 7 w 23"/>
                  <a:gd name="T4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4">
                    <a:moveTo>
                      <a:pt x="7" y="2"/>
                    </a:moveTo>
                    <a:lnTo>
                      <a:pt x="5" y="3"/>
                    </a:lnTo>
                    <a:lnTo>
                      <a:pt x="9" y="3"/>
                    </a:lnTo>
                    <a:lnTo>
                      <a:pt x="13" y="3"/>
                    </a:lnTo>
                    <a:lnTo>
                      <a:pt x="17" y="2"/>
                    </a:lnTo>
                    <a:lnTo>
                      <a:pt x="18" y="2"/>
                    </a:lnTo>
                    <a:lnTo>
                      <a:pt x="19" y="2"/>
                    </a:lnTo>
                    <a:lnTo>
                      <a:pt x="20" y="2"/>
                    </a:lnTo>
                    <a:lnTo>
                      <a:pt x="19" y="2"/>
                    </a:lnTo>
                    <a:lnTo>
                      <a:pt x="17" y="0"/>
                    </a:lnTo>
                    <a:lnTo>
                      <a:pt x="22" y="2"/>
                    </a:lnTo>
                    <a:lnTo>
                      <a:pt x="19" y="0"/>
                    </a:lnTo>
                    <a:lnTo>
                      <a:pt x="19" y="0"/>
                    </a:lnTo>
                    <a:lnTo>
                      <a:pt x="18" y="0"/>
                    </a:lnTo>
                    <a:lnTo>
                      <a:pt x="17" y="0"/>
                    </a:lnTo>
                    <a:lnTo>
                      <a:pt x="15" y="0"/>
                    </a:lnTo>
                    <a:lnTo>
                      <a:pt x="12" y="1"/>
                    </a:lnTo>
                    <a:lnTo>
                      <a:pt x="7" y="1"/>
                    </a:lnTo>
                    <a:lnTo>
                      <a:pt x="2" y="1"/>
                    </a:lnTo>
                    <a:lnTo>
                      <a:pt x="0" y="2"/>
                    </a:lnTo>
                    <a:lnTo>
                      <a:pt x="2" y="1"/>
                    </a:lnTo>
                    <a:lnTo>
                      <a:pt x="0" y="2"/>
                    </a:lnTo>
                    <a:lnTo>
                      <a:pt x="0" y="2"/>
                    </a:lnTo>
                    <a:lnTo>
                      <a:pt x="7" y="2"/>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4" name="Freeform 336"/>
              <p:cNvSpPr>
                <a:spLocks/>
              </p:cNvSpPr>
              <p:nvPr/>
            </p:nvSpPr>
            <p:spPr bwMode="auto">
              <a:xfrm>
                <a:off x="5277" y="2991"/>
                <a:ext cx="23" cy="92"/>
              </a:xfrm>
              <a:custGeom>
                <a:avLst/>
                <a:gdLst>
                  <a:gd name="T0" fmla="*/ 0 w 23"/>
                  <a:gd name="T1" fmla="*/ 1 h 92"/>
                  <a:gd name="T2" fmla="*/ 4 w 23"/>
                  <a:gd name="T3" fmla="*/ 33 h 92"/>
                  <a:gd name="T4" fmla="*/ 7 w 23"/>
                  <a:gd name="T5" fmla="*/ 58 h 92"/>
                  <a:gd name="T6" fmla="*/ 10 w 23"/>
                  <a:gd name="T7" fmla="*/ 73 h 92"/>
                  <a:gd name="T8" fmla="*/ 12 w 23"/>
                  <a:gd name="T9" fmla="*/ 84 h 92"/>
                  <a:gd name="T10" fmla="*/ 14 w 23"/>
                  <a:gd name="T11" fmla="*/ 88 h 92"/>
                  <a:gd name="T12" fmla="*/ 15 w 23"/>
                  <a:gd name="T13" fmla="*/ 91 h 92"/>
                  <a:gd name="T14" fmla="*/ 21 w 23"/>
                  <a:gd name="T15" fmla="*/ 91 h 92"/>
                  <a:gd name="T16" fmla="*/ 22 w 23"/>
                  <a:gd name="T17" fmla="*/ 88 h 92"/>
                  <a:gd name="T18" fmla="*/ 15 w 23"/>
                  <a:gd name="T19" fmla="*/ 88 h 92"/>
                  <a:gd name="T20" fmla="*/ 16 w 23"/>
                  <a:gd name="T21" fmla="*/ 87 h 92"/>
                  <a:gd name="T22" fmla="*/ 21 w 23"/>
                  <a:gd name="T23" fmla="*/ 87 h 92"/>
                  <a:gd name="T24" fmla="*/ 20 w 23"/>
                  <a:gd name="T25" fmla="*/ 82 h 92"/>
                  <a:gd name="T26" fmla="*/ 17 w 23"/>
                  <a:gd name="T27" fmla="*/ 73 h 92"/>
                  <a:gd name="T28" fmla="*/ 16 w 23"/>
                  <a:gd name="T29" fmla="*/ 57 h 92"/>
                  <a:gd name="T30" fmla="*/ 12 w 23"/>
                  <a:gd name="T31" fmla="*/ 33 h 92"/>
                  <a:gd name="T32" fmla="*/ 7 w 23"/>
                  <a:gd name="T33" fmla="*/ 0 h 92"/>
                  <a:gd name="T34" fmla="*/ 0 w 23"/>
                  <a:gd name="T35" fmla="*/ 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92">
                    <a:moveTo>
                      <a:pt x="0" y="1"/>
                    </a:moveTo>
                    <a:lnTo>
                      <a:pt x="4" y="33"/>
                    </a:lnTo>
                    <a:lnTo>
                      <a:pt x="7" y="58"/>
                    </a:lnTo>
                    <a:lnTo>
                      <a:pt x="10" y="73"/>
                    </a:lnTo>
                    <a:lnTo>
                      <a:pt x="12" y="84"/>
                    </a:lnTo>
                    <a:lnTo>
                      <a:pt x="14" y="88"/>
                    </a:lnTo>
                    <a:lnTo>
                      <a:pt x="15" y="91"/>
                    </a:lnTo>
                    <a:lnTo>
                      <a:pt x="21" y="91"/>
                    </a:lnTo>
                    <a:lnTo>
                      <a:pt x="22" y="88"/>
                    </a:lnTo>
                    <a:lnTo>
                      <a:pt x="15" y="88"/>
                    </a:lnTo>
                    <a:lnTo>
                      <a:pt x="16" y="87"/>
                    </a:lnTo>
                    <a:lnTo>
                      <a:pt x="21" y="87"/>
                    </a:lnTo>
                    <a:lnTo>
                      <a:pt x="20" y="82"/>
                    </a:lnTo>
                    <a:lnTo>
                      <a:pt x="17" y="73"/>
                    </a:lnTo>
                    <a:lnTo>
                      <a:pt x="16" y="57"/>
                    </a:lnTo>
                    <a:lnTo>
                      <a:pt x="12" y="33"/>
                    </a:lnTo>
                    <a:lnTo>
                      <a:pt x="7" y="0"/>
                    </a:lnTo>
                    <a:lnTo>
                      <a:pt x="0" y="1"/>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5" name="Freeform 337"/>
              <p:cNvSpPr>
                <a:spLocks/>
              </p:cNvSpPr>
              <p:nvPr/>
            </p:nvSpPr>
            <p:spPr bwMode="auto">
              <a:xfrm>
                <a:off x="5183" y="2966"/>
                <a:ext cx="97" cy="106"/>
              </a:xfrm>
              <a:custGeom>
                <a:avLst/>
                <a:gdLst>
                  <a:gd name="T0" fmla="*/ 9 w 97"/>
                  <a:gd name="T1" fmla="*/ 105 h 106"/>
                  <a:gd name="T2" fmla="*/ 15 w 97"/>
                  <a:gd name="T3" fmla="*/ 81 h 106"/>
                  <a:gd name="T4" fmla="*/ 20 w 97"/>
                  <a:gd name="T5" fmla="*/ 61 h 106"/>
                  <a:gd name="T6" fmla="*/ 24 w 97"/>
                  <a:gd name="T7" fmla="*/ 43 h 106"/>
                  <a:gd name="T8" fmla="*/ 31 w 97"/>
                  <a:gd name="T9" fmla="*/ 31 h 106"/>
                  <a:gd name="T10" fmla="*/ 37 w 97"/>
                  <a:gd name="T11" fmla="*/ 22 h 106"/>
                  <a:gd name="T12" fmla="*/ 44 w 97"/>
                  <a:gd name="T13" fmla="*/ 13 h 106"/>
                  <a:gd name="T14" fmla="*/ 51 w 97"/>
                  <a:gd name="T15" fmla="*/ 11 h 106"/>
                  <a:gd name="T16" fmla="*/ 56 w 97"/>
                  <a:gd name="T17" fmla="*/ 8 h 106"/>
                  <a:gd name="T18" fmla="*/ 61 w 97"/>
                  <a:gd name="T19" fmla="*/ 8 h 106"/>
                  <a:gd name="T20" fmla="*/ 67 w 97"/>
                  <a:gd name="T21" fmla="*/ 8 h 106"/>
                  <a:gd name="T22" fmla="*/ 71 w 97"/>
                  <a:gd name="T23" fmla="*/ 8 h 106"/>
                  <a:gd name="T24" fmla="*/ 77 w 97"/>
                  <a:gd name="T25" fmla="*/ 11 h 106"/>
                  <a:gd name="T26" fmla="*/ 81 w 97"/>
                  <a:gd name="T27" fmla="*/ 13 h 106"/>
                  <a:gd name="T28" fmla="*/ 84 w 97"/>
                  <a:gd name="T29" fmla="*/ 18 h 106"/>
                  <a:gd name="T30" fmla="*/ 85 w 97"/>
                  <a:gd name="T31" fmla="*/ 20 h 106"/>
                  <a:gd name="T32" fmla="*/ 87 w 97"/>
                  <a:gd name="T33" fmla="*/ 24 h 106"/>
                  <a:gd name="T34" fmla="*/ 96 w 97"/>
                  <a:gd name="T35" fmla="*/ 23 h 106"/>
                  <a:gd name="T36" fmla="*/ 93 w 97"/>
                  <a:gd name="T37" fmla="*/ 18 h 106"/>
                  <a:gd name="T38" fmla="*/ 92 w 97"/>
                  <a:gd name="T39" fmla="*/ 13 h 106"/>
                  <a:gd name="T40" fmla="*/ 88 w 97"/>
                  <a:gd name="T41" fmla="*/ 9 h 106"/>
                  <a:gd name="T42" fmla="*/ 83 w 97"/>
                  <a:gd name="T43" fmla="*/ 5 h 106"/>
                  <a:gd name="T44" fmla="*/ 76 w 97"/>
                  <a:gd name="T45" fmla="*/ 3 h 106"/>
                  <a:gd name="T46" fmla="*/ 69 w 97"/>
                  <a:gd name="T47" fmla="*/ 0 h 106"/>
                  <a:gd name="T48" fmla="*/ 61 w 97"/>
                  <a:gd name="T49" fmla="*/ 0 h 106"/>
                  <a:gd name="T50" fmla="*/ 53 w 97"/>
                  <a:gd name="T51" fmla="*/ 1 h 106"/>
                  <a:gd name="T52" fmla="*/ 45 w 97"/>
                  <a:gd name="T53" fmla="*/ 4 h 106"/>
                  <a:gd name="T54" fmla="*/ 37 w 97"/>
                  <a:gd name="T55" fmla="*/ 9 h 106"/>
                  <a:gd name="T56" fmla="*/ 29 w 97"/>
                  <a:gd name="T57" fmla="*/ 18 h 106"/>
                  <a:gd name="T58" fmla="*/ 23 w 97"/>
                  <a:gd name="T59" fmla="*/ 28 h 106"/>
                  <a:gd name="T60" fmla="*/ 16 w 97"/>
                  <a:gd name="T61" fmla="*/ 42 h 106"/>
                  <a:gd name="T62" fmla="*/ 9 w 97"/>
                  <a:gd name="T63" fmla="*/ 59 h 106"/>
                  <a:gd name="T64" fmla="*/ 5 w 97"/>
                  <a:gd name="T65" fmla="*/ 79 h 106"/>
                  <a:gd name="T66" fmla="*/ 0 w 97"/>
                  <a:gd name="T67" fmla="*/ 105 h 106"/>
                  <a:gd name="T68" fmla="*/ 9 w 97"/>
                  <a:gd name="T69" fmla="*/ 10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106">
                    <a:moveTo>
                      <a:pt x="9" y="105"/>
                    </a:moveTo>
                    <a:lnTo>
                      <a:pt x="15" y="81"/>
                    </a:lnTo>
                    <a:lnTo>
                      <a:pt x="20" y="61"/>
                    </a:lnTo>
                    <a:lnTo>
                      <a:pt x="24" y="43"/>
                    </a:lnTo>
                    <a:lnTo>
                      <a:pt x="31" y="31"/>
                    </a:lnTo>
                    <a:lnTo>
                      <a:pt x="37" y="22"/>
                    </a:lnTo>
                    <a:lnTo>
                      <a:pt x="44" y="13"/>
                    </a:lnTo>
                    <a:lnTo>
                      <a:pt x="51" y="11"/>
                    </a:lnTo>
                    <a:lnTo>
                      <a:pt x="56" y="8"/>
                    </a:lnTo>
                    <a:lnTo>
                      <a:pt x="61" y="8"/>
                    </a:lnTo>
                    <a:lnTo>
                      <a:pt x="67" y="8"/>
                    </a:lnTo>
                    <a:lnTo>
                      <a:pt x="71" y="8"/>
                    </a:lnTo>
                    <a:lnTo>
                      <a:pt x="77" y="11"/>
                    </a:lnTo>
                    <a:lnTo>
                      <a:pt x="81" y="13"/>
                    </a:lnTo>
                    <a:lnTo>
                      <a:pt x="84" y="18"/>
                    </a:lnTo>
                    <a:lnTo>
                      <a:pt x="85" y="20"/>
                    </a:lnTo>
                    <a:lnTo>
                      <a:pt x="87" y="24"/>
                    </a:lnTo>
                    <a:lnTo>
                      <a:pt x="96" y="23"/>
                    </a:lnTo>
                    <a:lnTo>
                      <a:pt x="93" y="18"/>
                    </a:lnTo>
                    <a:lnTo>
                      <a:pt x="92" y="13"/>
                    </a:lnTo>
                    <a:lnTo>
                      <a:pt x="88" y="9"/>
                    </a:lnTo>
                    <a:lnTo>
                      <a:pt x="83" y="5"/>
                    </a:lnTo>
                    <a:lnTo>
                      <a:pt x="76" y="3"/>
                    </a:lnTo>
                    <a:lnTo>
                      <a:pt x="69" y="0"/>
                    </a:lnTo>
                    <a:lnTo>
                      <a:pt x="61" y="0"/>
                    </a:lnTo>
                    <a:lnTo>
                      <a:pt x="53" y="1"/>
                    </a:lnTo>
                    <a:lnTo>
                      <a:pt x="45" y="4"/>
                    </a:lnTo>
                    <a:lnTo>
                      <a:pt x="37" y="9"/>
                    </a:lnTo>
                    <a:lnTo>
                      <a:pt x="29" y="18"/>
                    </a:lnTo>
                    <a:lnTo>
                      <a:pt x="23" y="28"/>
                    </a:lnTo>
                    <a:lnTo>
                      <a:pt x="16" y="42"/>
                    </a:lnTo>
                    <a:lnTo>
                      <a:pt x="9" y="59"/>
                    </a:lnTo>
                    <a:lnTo>
                      <a:pt x="5" y="79"/>
                    </a:lnTo>
                    <a:lnTo>
                      <a:pt x="0" y="105"/>
                    </a:lnTo>
                    <a:lnTo>
                      <a:pt x="9" y="105"/>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6" name="Freeform 338"/>
              <p:cNvSpPr>
                <a:spLocks/>
              </p:cNvSpPr>
              <p:nvPr/>
            </p:nvSpPr>
            <p:spPr bwMode="auto">
              <a:xfrm>
                <a:off x="5095" y="3079"/>
                <a:ext cx="90" cy="88"/>
              </a:xfrm>
              <a:custGeom>
                <a:avLst/>
                <a:gdLst>
                  <a:gd name="T0" fmla="*/ 0 w 90"/>
                  <a:gd name="T1" fmla="*/ 50 h 88"/>
                  <a:gd name="T2" fmla="*/ 1 w 90"/>
                  <a:gd name="T3" fmla="*/ 51 h 88"/>
                  <a:gd name="T4" fmla="*/ 10 w 90"/>
                  <a:gd name="T5" fmla="*/ 66 h 88"/>
                  <a:gd name="T6" fmla="*/ 21 w 90"/>
                  <a:gd name="T7" fmla="*/ 78 h 88"/>
                  <a:gd name="T8" fmla="*/ 29 w 90"/>
                  <a:gd name="T9" fmla="*/ 84 h 88"/>
                  <a:gd name="T10" fmla="*/ 41 w 90"/>
                  <a:gd name="T11" fmla="*/ 87 h 88"/>
                  <a:gd name="T12" fmla="*/ 50 w 90"/>
                  <a:gd name="T13" fmla="*/ 84 h 88"/>
                  <a:gd name="T14" fmla="*/ 58 w 90"/>
                  <a:gd name="T15" fmla="*/ 79 h 88"/>
                  <a:gd name="T16" fmla="*/ 64 w 90"/>
                  <a:gd name="T17" fmla="*/ 73 h 88"/>
                  <a:gd name="T18" fmla="*/ 69 w 90"/>
                  <a:gd name="T19" fmla="*/ 63 h 88"/>
                  <a:gd name="T20" fmla="*/ 75 w 90"/>
                  <a:gd name="T21" fmla="*/ 53 h 88"/>
                  <a:gd name="T22" fmla="*/ 79 w 90"/>
                  <a:gd name="T23" fmla="*/ 42 h 88"/>
                  <a:gd name="T24" fmla="*/ 81 w 90"/>
                  <a:gd name="T25" fmla="*/ 32 h 88"/>
                  <a:gd name="T26" fmla="*/ 85 w 90"/>
                  <a:gd name="T27" fmla="*/ 22 h 88"/>
                  <a:gd name="T28" fmla="*/ 86 w 90"/>
                  <a:gd name="T29" fmla="*/ 13 h 88"/>
                  <a:gd name="T30" fmla="*/ 89 w 90"/>
                  <a:gd name="T31" fmla="*/ 7 h 88"/>
                  <a:gd name="T32" fmla="*/ 89 w 90"/>
                  <a:gd name="T33" fmla="*/ 3 h 88"/>
                  <a:gd name="T34" fmla="*/ 89 w 90"/>
                  <a:gd name="T35" fmla="*/ 0 h 88"/>
                  <a:gd name="T36" fmla="*/ 80 w 90"/>
                  <a:gd name="T37" fmla="*/ 0 h 88"/>
                  <a:gd name="T38" fmla="*/ 80 w 90"/>
                  <a:gd name="T39" fmla="*/ 1 h 88"/>
                  <a:gd name="T40" fmla="*/ 80 w 90"/>
                  <a:gd name="T41" fmla="*/ 7 h 88"/>
                  <a:gd name="T42" fmla="*/ 79 w 90"/>
                  <a:gd name="T43" fmla="*/ 12 h 88"/>
                  <a:gd name="T44" fmla="*/ 76 w 90"/>
                  <a:gd name="T45" fmla="*/ 21 h 88"/>
                  <a:gd name="T46" fmla="*/ 73 w 90"/>
                  <a:gd name="T47" fmla="*/ 30 h 88"/>
                  <a:gd name="T48" fmla="*/ 69 w 90"/>
                  <a:gd name="T49" fmla="*/ 41 h 88"/>
                  <a:gd name="T50" fmla="*/ 65 w 90"/>
                  <a:gd name="T51" fmla="*/ 50 h 88"/>
                  <a:gd name="T52" fmla="*/ 60 w 90"/>
                  <a:gd name="T53" fmla="*/ 61 h 88"/>
                  <a:gd name="T54" fmla="*/ 56 w 90"/>
                  <a:gd name="T55" fmla="*/ 69 h 88"/>
                  <a:gd name="T56" fmla="*/ 51 w 90"/>
                  <a:gd name="T57" fmla="*/ 74 h 88"/>
                  <a:gd name="T58" fmla="*/ 45 w 90"/>
                  <a:gd name="T59" fmla="*/ 78 h 88"/>
                  <a:gd name="T60" fmla="*/ 41 w 90"/>
                  <a:gd name="T61" fmla="*/ 79 h 88"/>
                  <a:gd name="T62" fmla="*/ 34 w 90"/>
                  <a:gd name="T63" fmla="*/ 78 h 88"/>
                  <a:gd name="T64" fmla="*/ 27 w 90"/>
                  <a:gd name="T65" fmla="*/ 74 h 88"/>
                  <a:gd name="T66" fmla="*/ 20 w 90"/>
                  <a:gd name="T67" fmla="*/ 63 h 88"/>
                  <a:gd name="T68" fmla="*/ 9 w 90"/>
                  <a:gd name="T69" fmla="*/ 47 h 88"/>
                  <a:gd name="T70" fmla="*/ 9 w 90"/>
                  <a:gd name="T71" fmla="*/ 49 h 88"/>
                  <a:gd name="T72" fmla="*/ 0 w 90"/>
                  <a:gd name="T73" fmla="*/ 50 h 88"/>
                  <a:gd name="T74" fmla="*/ 1 w 90"/>
                  <a:gd name="T75" fmla="*/ 51 h 88"/>
                  <a:gd name="T76" fmla="*/ 0 w 90"/>
                  <a:gd name="T77"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88">
                    <a:moveTo>
                      <a:pt x="0" y="50"/>
                    </a:moveTo>
                    <a:lnTo>
                      <a:pt x="1" y="51"/>
                    </a:lnTo>
                    <a:lnTo>
                      <a:pt x="10" y="66"/>
                    </a:lnTo>
                    <a:lnTo>
                      <a:pt x="21" y="78"/>
                    </a:lnTo>
                    <a:lnTo>
                      <a:pt x="29" y="84"/>
                    </a:lnTo>
                    <a:lnTo>
                      <a:pt x="41" y="87"/>
                    </a:lnTo>
                    <a:lnTo>
                      <a:pt x="50" y="84"/>
                    </a:lnTo>
                    <a:lnTo>
                      <a:pt x="58" y="79"/>
                    </a:lnTo>
                    <a:lnTo>
                      <a:pt x="64" y="73"/>
                    </a:lnTo>
                    <a:lnTo>
                      <a:pt x="69" y="63"/>
                    </a:lnTo>
                    <a:lnTo>
                      <a:pt x="75" y="53"/>
                    </a:lnTo>
                    <a:lnTo>
                      <a:pt x="79" y="42"/>
                    </a:lnTo>
                    <a:lnTo>
                      <a:pt x="81" y="32"/>
                    </a:lnTo>
                    <a:lnTo>
                      <a:pt x="85" y="22"/>
                    </a:lnTo>
                    <a:lnTo>
                      <a:pt x="86" y="13"/>
                    </a:lnTo>
                    <a:lnTo>
                      <a:pt x="89" y="7"/>
                    </a:lnTo>
                    <a:lnTo>
                      <a:pt x="89" y="3"/>
                    </a:lnTo>
                    <a:lnTo>
                      <a:pt x="89" y="0"/>
                    </a:lnTo>
                    <a:lnTo>
                      <a:pt x="80" y="0"/>
                    </a:lnTo>
                    <a:lnTo>
                      <a:pt x="80" y="1"/>
                    </a:lnTo>
                    <a:lnTo>
                      <a:pt x="80" y="7"/>
                    </a:lnTo>
                    <a:lnTo>
                      <a:pt x="79" y="12"/>
                    </a:lnTo>
                    <a:lnTo>
                      <a:pt x="76" y="21"/>
                    </a:lnTo>
                    <a:lnTo>
                      <a:pt x="73" y="30"/>
                    </a:lnTo>
                    <a:lnTo>
                      <a:pt x="69" y="41"/>
                    </a:lnTo>
                    <a:lnTo>
                      <a:pt x="65" y="50"/>
                    </a:lnTo>
                    <a:lnTo>
                      <a:pt x="60" y="61"/>
                    </a:lnTo>
                    <a:lnTo>
                      <a:pt x="56" y="69"/>
                    </a:lnTo>
                    <a:lnTo>
                      <a:pt x="51" y="74"/>
                    </a:lnTo>
                    <a:lnTo>
                      <a:pt x="45" y="78"/>
                    </a:lnTo>
                    <a:lnTo>
                      <a:pt x="41" y="79"/>
                    </a:lnTo>
                    <a:lnTo>
                      <a:pt x="34" y="78"/>
                    </a:lnTo>
                    <a:lnTo>
                      <a:pt x="27" y="74"/>
                    </a:lnTo>
                    <a:lnTo>
                      <a:pt x="20" y="63"/>
                    </a:lnTo>
                    <a:lnTo>
                      <a:pt x="9" y="47"/>
                    </a:lnTo>
                    <a:lnTo>
                      <a:pt x="9" y="49"/>
                    </a:lnTo>
                    <a:lnTo>
                      <a:pt x="0" y="50"/>
                    </a:lnTo>
                    <a:lnTo>
                      <a:pt x="1" y="51"/>
                    </a:lnTo>
                    <a:lnTo>
                      <a:pt x="0" y="5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7" name="Freeform 339"/>
              <p:cNvSpPr>
                <a:spLocks/>
              </p:cNvSpPr>
              <p:nvPr/>
            </p:nvSpPr>
            <p:spPr bwMode="auto">
              <a:xfrm>
                <a:off x="5011" y="2988"/>
                <a:ext cx="86" cy="139"/>
              </a:xfrm>
              <a:custGeom>
                <a:avLst/>
                <a:gdLst>
                  <a:gd name="T0" fmla="*/ 9 w 86"/>
                  <a:gd name="T1" fmla="*/ 23 h 139"/>
                  <a:gd name="T2" fmla="*/ 8 w 86"/>
                  <a:gd name="T3" fmla="*/ 23 h 139"/>
                  <a:gd name="T4" fmla="*/ 16 w 86"/>
                  <a:gd name="T5" fmla="*/ 14 h 139"/>
                  <a:gd name="T6" fmla="*/ 22 w 86"/>
                  <a:gd name="T7" fmla="*/ 8 h 139"/>
                  <a:gd name="T8" fmla="*/ 27 w 86"/>
                  <a:gd name="T9" fmla="*/ 8 h 139"/>
                  <a:gd name="T10" fmla="*/ 33 w 86"/>
                  <a:gd name="T11" fmla="*/ 10 h 139"/>
                  <a:gd name="T12" fmla="*/ 38 w 86"/>
                  <a:gd name="T13" fmla="*/ 16 h 139"/>
                  <a:gd name="T14" fmla="*/ 43 w 86"/>
                  <a:gd name="T15" fmla="*/ 26 h 139"/>
                  <a:gd name="T16" fmla="*/ 50 w 86"/>
                  <a:gd name="T17" fmla="*/ 38 h 139"/>
                  <a:gd name="T18" fmla="*/ 54 w 86"/>
                  <a:gd name="T19" fmla="*/ 52 h 139"/>
                  <a:gd name="T20" fmla="*/ 59 w 86"/>
                  <a:gd name="T21" fmla="*/ 67 h 139"/>
                  <a:gd name="T22" fmla="*/ 63 w 86"/>
                  <a:gd name="T23" fmla="*/ 81 h 139"/>
                  <a:gd name="T24" fmla="*/ 68 w 86"/>
                  <a:gd name="T25" fmla="*/ 96 h 139"/>
                  <a:gd name="T26" fmla="*/ 71 w 86"/>
                  <a:gd name="T27" fmla="*/ 109 h 139"/>
                  <a:gd name="T28" fmla="*/ 73 w 86"/>
                  <a:gd name="T29" fmla="*/ 122 h 139"/>
                  <a:gd name="T30" fmla="*/ 75 w 86"/>
                  <a:gd name="T31" fmla="*/ 130 h 139"/>
                  <a:gd name="T32" fmla="*/ 76 w 86"/>
                  <a:gd name="T33" fmla="*/ 135 h 139"/>
                  <a:gd name="T34" fmla="*/ 76 w 86"/>
                  <a:gd name="T35" fmla="*/ 138 h 139"/>
                  <a:gd name="T36" fmla="*/ 85 w 86"/>
                  <a:gd name="T37" fmla="*/ 137 h 139"/>
                  <a:gd name="T38" fmla="*/ 85 w 86"/>
                  <a:gd name="T39" fmla="*/ 135 h 139"/>
                  <a:gd name="T40" fmla="*/ 84 w 86"/>
                  <a:gd name="T41" fmla="*/ 128 h 139"/>
                  <a:gd name="T42" fmla="*/ 81 w 86"/>
                  <a:gd name="T43" fmla="*/ 120 h 139"/>
                  <a:gd name="T44" fmla="*/ 80 w 86"/>
                  <a:gd name="T45" fmla="*/ 108 h 139"/>
                  <a:gd name="T46" fmla="*/ 76 w 86"/>
                  <a:gd name="T47" fmla="*/ 94 h 139"/>
                  <a:gd name="T48" fmla="*/ 73 w 86"/>
                  <a:gd name="T49" fmla="*/ 79 h 139"/>
                  <a:gd name="T50" fmla="*/ 68 w 86"/>
                  <a:gd name="T51" fmla="*/ 64 h 139"/>
                  <a:gd name="T52" fmla="*/ 63 w 86"/>
                  <a:gd name="T53" fmla="*/ 51 h 139"/>
                  <a:gd name="T54" fmla="*/ 58 w 86"/>
                  <a:gd name="T55" fmla="*/ 37 h 139"/>
                  <a:gd name="T56" fmla="*/ 52 w 86"/>
                  <a:gd name="T57" fmla="*/ 23 h 139"/>
                  <a:gd name="T58" fmla="*/ 44 w 86"/>
                  <a:gd name="T59" fmla="*/ 14 h 139"/>
                  <a:gd name="T60" fmla="*/ 38 w 86"/>
                  <a:gd name="T61" fmla="*/ 5 h 139"/>
                  <a:gd name="T62" fmla="*/ 29 w 86"/>
                  <a:gd name="T63" fmla="*/ 0 h 139"/>
                  <a:gd name="T64" fmla="*/ 18 w 86"/>
                  <a:gd name="T65" fmla="*/ 1 h 139"/>
                  <a:gd name="T66" fmla="*/ 9 w 86"/>
                  <a:gd name="T67" fmla="*/ 8 h 139"/>
                  <a:gd name="T68" fmla="*/ 0 w 86"/>
                  <a:gd name="T69" fmla="*/ 20 h 139"/>
                  <a:gd name="T70" fmla="*/ 0 w 86"/>
                  <a:gd name="T71" fmla="*/ 22 h 139"/>
                  <a:gd name="T72" fmla="*/ 0 w 86"/>
                  <a:gd name="T73" fmla="*/ 20 h 139"/>
                  <a:gd name="T74" fmla="*/ 0 w 86"/>
                  <a:gd name="T75" fmla="*/ 22 h 139"/>
                  <a:gd name="T76" fmla="*/ 9 w 86"/>
                  <a:gd name="T77" fmla="*/ 2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139">
                    <a:moveTo>
                      <a:pt x="9" y="23"/>
                    </a:moveTo>
                    <a:lnTo>
                      <a:pt x="8" y="23"/>
                    </a:lnTo>
                    <a:lnTo>
                      <a:pt x="16" y="14"/>
                    </a:lnTo>
                    <a:lnTo>
                      <a:pt x="22" y="8"/>
                    </a:lnTo>
                    <a:lnTo>
                      <a:pt x="27" y="8"/>
                    </a:lnTo>
                    <a:lnTo>
                      <a:pt x="33" y="10"/>
                    </a:lnTo>
                    <a:lnTo>
                      <a:pt x="38" y="16"/>
                    </a:lnTo>
                    <a:lnTo>
                      <a:pt x="43" y="26"/>
                    </a:lnTo>
                    <a:lnTo>
                      <a:pt x="50" y="38"/>
                    </a:lnTo>
                    <a:lnTo>
                      <a:pt x="54" y="52"/>
                    </a:lnTo>
                    <a:lnTo>
                      <a:pt x="59" y="67"/>
                    </a:lnTo>
                    <a:lnTo>
                      <a:pt x="63" y="81"/>
                    </a:lnTo>
                    <a:lnTo>
                      <a:pt x="68" y="96"/>
                    </a:lnTo>
                    <a:lnTo>
                      <a:pt x="71" y="109"/>
                    </a:lnTo>
                    <a:lnTo>
                      <a:pt x="73" y="122"/>
                    </a:lnTo>
                    <a:lnTo>
                      <a:pt x="75" y="130"/>
                    </a:lnTo>
                    <a:lnTo>
                      <a:pt x="76" y="135"/>
                    </a:lnTo>
                    <a:lnTo>
                      <a:pt x="76" y="138"/>
                    </a:lnTo>
                    <a:lnTo>
                      <a:pt x="85" y="137"/>
                    </a:lnTo>
                    <a:lnTo>
                      <a:pt x="85" y="135"/>
                    </a:lnTo>
                    <a:lnTo>
                      <a:pt x="84" y="128"/>
                    </a:lnTo>
                    <a:lnTo>
                      <a:pt x="81" y="120"/>
                    </a:lnTo>
                    <a:lnTo>
                      <a:pt x="80" y="108"/>
                    </a:lnTo>
                    <a:lnTo>
                      <a:pt x="76" y="94"/>
                    </a:lnTo>
                    <a:lnTo>
                      <a:pt x="73" y="79"/>
                    </a:lnTo>
                    <a:lnTo>
                      <a:pt x="68" y="64"/>
                    </a:lnTo>
                    <a:lnTo>
                      <a:pt x="63" y="51"/>
                    </a:lnTo>
                    <a:lnTo>
                      <a:pt x="58" y="37"/>
                    </a:lnTo>
                    <a:lnTo>
                      <a:pt x="52" y="23"/>
                    </a:lnTo>
                    <a:lnTo>
                      <a:pt x="44" y="14"/>
                    </a:lnTo>
                    <a:lnTo>
                      <a:pt x="38" y="5"/>
                    </a:lnTo>
                    <a:lnTo>
                      <a:pt x="29" y="0"/>
                    </a:lnTo>
                    <a:lnTo>
                      <a:pt x="18" y="1"/>
                    </a:lnTo>
                    <a:lnTo>
                      <a:pt x="9" y="8"/>
                    </a:lnTo>
                    <a:lnTo>
                      <a:pt x="0" y="20"/>
                    </a:lnTo>
                    <a:lnTo>
                      <a:pt x="0" y="22"/>
                    </a:lnTo>
                    <a:lnTo>
                      <a:pt x="0" y="20"/>
                    </a:lnTo>
                    <a:lnTo>
                      <a:pt x="0" y="22"/>
                    </a:lnTo>
                    <a:lnTo>
                      <a:pt x="9" y="23"/>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8" name="Freeform 340"/>
              <p:cNvSpPr>
                <a:spLocks/>
              </p:cNvSpPr>
              <p:nvPr/>
            </p:nvSpPr>
            <p:spPr bwMode="auto">
              <a:xfrm>
                <a:off x="4866" y="3011"/>
                <a:ext cx="147" cy="117"/>
              </a:xfrm>
              <a:custGeom>
                <a:avLst/>
                <a:gdLst>
                  <a:gd name="T0" fmla="*/ 0 w 147"/>
                  <a:gd name="T1" fmla="*/ 35 h 117"/>
                  <a:gd name="T2" fmla="*/ 15 w 147"/>
                  <a:gd name="T3" fmla="*/ 67 h 117"/>
                  <a:gd name="T4" fmla="*/ 27 w 147"/>
                  <a:gd name="T5" fmla="*/ 89 h 117"/>
                  <a:gd name="T6" fmla="*/ 41 w 147"/>
                  <a:gd name="T7" fmla="*/ 105 h 117"/>
                  <a:gd name="T8" fmla="*/ 56 w 147"/>
                  <a:gd name="T9" fmla="*/ 113 h 117"/>
                  <a:gd name="T10" fmla="*/ 70 w 147"/>
                  <a:gd name="T11" fmla="*/ 116 h 117"/>
                  <a:gd name="T12" fmla="*/ 83 w 147"/>
                  <a:gd name="T13" fmla="*/ 112 h 117"/>
                  <a:gd name="T14" fmla="*/ 94 w 147"/>
                  <a:gd name="T15" fmla="*/ 103 h 117"/>
                  <a:gd name="T16" fmla="*/ 104 w 147"/>
                  <a:gd name="T17" fmla="*/ 92 h 117"/>
                  <a:gd name="T18" fmla="*/ 113 w 147"/>
                  <a:gd name="T19" fmla="*/ 78 h 117"/>
                  <a:gd name="T20" fmla="*/ 121 w 147"/>
                  <a:gd name="T21" fmla="*/ 63 h 117"/>
                  <a:gd name="T22" fmla="*/ 128 w 147"/>
                  <a:gd name="T23" fmla="*/ 49 h 117"/>
                  <a:gd name="T24" fmla="*/ 135 w 147"/>
                  <a:gd name="T25" fmla="*/ 34 h 117"/>
                  <a:gd name="T26" fmla="*/ 141 w 147"/>
                  <a:gd name="T27" fmla="*/ 20 h 117"/>
                  <a:gd name="T28" fmla="*/ 143 w 147"/>
                  <a:gd name="T29" fmla="*/ 11 h 117"/>
                  <a:gd name="T30" fmla="*/ 145 w 147"/>
                  <a:gd name="T31" fmla="*/ 3 h 117"/>
                  <a:gd name="T32" fmla="*/ 146 w 147"/>
                  <a:gd name="T33" fmla="*/ 1 h 117"/>
                  <a:gd name="T34" fmla="*/ 136 w 147"/>
                  <a:gd name="T35" fmla="*/ 1 h 117"/>
                  <a:gd name="T36" fmla="*/ 134 w 147"/>
                  <a:gd name="T37" fmla="*/ 8 h 117"/>
                  <a:gd name="T38" fmla="*/ 130 w 147"/>
                  <a:gd name="T39" fmla="*/ 19 h 117"/>
                  <a:gd name="T40" fmla="*/ 126 w 147"/>
                  <a:gd name="T41" fmla="*/ 32 h 117"/>
                  <a:gd name="T42" fmla="*/ 120 w 147"/>
                  <a:gd name="T43" fmla="*/ 46 h 117"/>
                  <a:gd name="T44" fmla="*/ 113 w 147"/>
                  <a:gd name="T45" fmla="*/ 61 h 117"/>
                  <a:gd name="T46" fmla="*/ 105 w 147"/>
                  <a:gd name="T47" fmla="*/ 74 h 117"/>
                  <a:gd name="T48" fmla="*/ 97 w 147"/>
                  <a:gd name="T49" fmla="*/ 88 h 117"/>
                  <a:gd name="T50" fmla="*/ 87 w 147"/>
                  <a:gd name="T51" fmla="*/ 98 h 117"/>
                  <a:gd name="T52" fmla="*/ 78 w 147"/>
                  <a:gd name="T53" fmla="*/ 105 h 117"/>
                  <a:gd name="T54" fmla="*/ 68 w 147"/>
                  <a:gd name="T55" fmla="*/ 108 h 117"/>
                  <a:gd name="T56" fmla="*/ 59 w 147"/>
                  <a:gd name="T57" fmla="*/ 107 h 117"/>
                  <a:gd name="T58" fmla="*/ 49 w 147"/>
                  <a:gd name="T59" fmla="*/ 100 h 117"/>
                  <a:gd name="T60" fmla="*/ 35 w 147"/>
                  <a:gd name="T61" fmla="*/ 86 h 117"/>
                  <a:gd name="T62" fmla="*/ 23 w 147"/>
                  <a:gd name="T63" fmla="*/ 65 h 117"/>
                  <a:gd name="T64" fmla="*/ 11 w 147"/>
                  <a:gd name="T65" fmla="*/ 34 h 117"/>
                  <a:gd name="T66" fmla="*/ 11 w 147"/>
                  <a:gd name="T67" fmla="*/ 34 h 117"/>
                  <a:gd name="T68" fmla="*/ 1 w 147"/>
                  <a:gd name="T6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7" h="117">
                    <a:moveTo>
                      <a:pt x="1" y="36"/>
                    </a:moveTo>
                    <a:lnTo>
                      <a:pt x="0" y="35"/>
                    </a:lnTo>
                    <a:lnTo>
                      <a:pt x="8" y="53"/>
                    </a:lnTo>
                    <a:lnTo>
                      <a:pt x="15" y="67"/>
                    </a:lnTo>
                    <a:lnTo>
                      <a:pt x="20" y="80"/>
                    </a:lnTo>
                    <a:lnTo>
                      <a:pt x="27" y="89"/>
                    </a:lnTo>
                    <a:lnTo>
                      <a:pt x="35" y="98"/>
                    </a:lnTo>
                    <a:lnTo>
                      <a:pt x="41" y="105"/>
                    </a:lnTo>
                    <a:lnTo>
                      <a:pt x="49" y="111"/>
                    </a:lnTo>
                    <a:lnTo>
                      <a:pt x="56" y="113"/>
                    </a:lnTo>
                    <a:lnTo>
                      <a:pt x="63" y="116"/>
                    </a:lnTo>
                    <a:lnTo>
                      <a:pt x="70" y="116"/>
                    </a:lnTo>
                    <a:lnTo>
                      <a:pt x="76" y="115"/>
                    </a:lnTo>
                    <a:lnTo>
                      <a:pt x="83" y="112"/>
                    </a:lnTo>
                    <a:lnTo>
                      <a:pt x="89" y="108"/>
                    </a:lnTo>
                    <a:lnTo>
                      <a:pt x="94" y="103"/>
                    </a:lnTo>
                    <a:lnTo>
                      <a:pt x="100" y="98"/>
                    </a:lnTo>
                    <a:lnTo>
                      <a:pt x="104" y="92"/>
                    </a:lnTo>
                    <a:lnTo>
                      <a:pt x="109" y="85"/>
                    </a:lnTo>
                    <a:lnTo>
                      <a:pt x="113" y="78"/>
                    </a:lnTo>
                    <a:lnTo>
                      <a:pt x="119" y="71"/>
                    </a:lnTo>
                    <a:lnTo>
                      <a:pt x="121" y="63"/>
                    </a:lnTo>
                    <a:lnTo>
                      <a:pt x="126" y="55"/>
                    </a:lnTo>
                    <a:lnTo>
                      <a:pt x="128" y="49"/>
                    </a:lnTo>
                    <a:lnTo>
                      <a:pt x="132" y="40"/>
                    </a:lnTo>
                    <a:lnTo>
                      <a:pt x="135" y="34"/>
                    </a:lnTo>
                    <a:lnTo>
                      <a:pt x="138" y="27"/>
                    </a:lnTo>
                    <a:lnTo>
                      <a:pt x="141" y="20"/>
                    </a:lnTo>
                    <a:lnTo>
                      <a:pt x="141" y="15"/>
                    </a:lnTo>
                    <a:lnTo>
                      <a:pt x="143" y="11"/>
                    </a:lnTo>
                    <a:lnTo>
                      <a:pt x="145" y="7"/>
                    </a:lnTo>
                    <a:lnTo>
                      <a:pt x="145" y="3"/>
                    </a:lnTo>
                    <a:lnTo>
                      <a:pt x="145" y="1"/>
                    </a:lnTo>
                    <a:lnTo>
                      <a:pt x="146" y="1"/>
                    </a:lnTo>
                    <a:lnTo>
                      <a:pt x="136" y="0"/>
                    </a:lnTo>
                    <a:lnTo>
                      <a:pt x="136" y="1"/>
                    </a:lnTo>
                    <a:lnTo>
                      <a:pt x="135" y="4"/>
                    </a:lnTo>
                    <a:lnTo>
                      <a:pt x="134" y="8"/>
                    </a:lnTo>
                    <a:lnTo>
                      <a:pt x="132" y="13"/>
                    </a:lnTo>
                    <a:lnTo>
                      <a:pt x="130" y="19"/>
                    </a:lnTo>
                    <a:lnTo>
                      <a:pt x="128" y="26"/>
                    </a:lnTo>
                    <a:lnTo>
                      <a:pt x="126" y="32"/>
                    </a:lnTo>
                    <a:lnTo>
                      <a:pt x="121" y="39"/>
                    </a:lnTo>
                    <a:lnTo>
                      <a:pt x="120" y="46"/>
                    </a:lnTo>
                    <a:lnTo>
                      <a:pt x="116" y="54"/>
                    </a:lnTo>
                    <a:lnTo>
                      <a:pt x="113" y="61"/>
                    </a:lnTo>
                    <a:lnTo>
                      <a:pt x="109" y="67"/>
                    </a:lnTo>
                    <a:lnTo>
                      <a:pt x="105" y="74"/>
                    </a:lnTo>
                    <a:lnTo>
                      <a:pt x="101" y="81"/>
                    </a:lnTo>
                    <a:lnTo>
                      <a:pt x="97" y="88"/>
                    </a:lnTo>
                    <a:lnTo>
                      <a:pt x="91" y="93"/>
                    </a:lnTo>
                    <a:lnTo>
                      <a:pt x="87" y="98"/>
                    </a:lnTo>
                    <a:lnTo>
                      <a:pt x="82" y="103"/>
                    </a:lnTo>
                    <a:lnTo>
                      <a:pt x="78" y="105"/>
                    </a:lnTo>
                    <a:lnTo>
                      <a:pt x="72" y="107"/>
                    </a:lnTo>
                    <a:lnTo>
                      <a:pt x="68" y="108"/>
                    </a:lnTo>
                    <a:lnTo>
                      <a:pt x="64" y="108"/>
                    </a:lnTo>
                    <a:lnTo>
                      <a:pt x="59" y="107"/>
                    </a:lnTo>
                    <a:lnTo>
                      <a:pt x="55" y="105"/>
                    </a:lnTo>
                    <a:lnTo>
                      <a:pt x="49" y="100"/>
                    </a:lnTo>
                    <a:lnTo>
                      <a:pt x="42" y="94"/>
                    </a:lnTo>
                    <a:lnTo>
                      <a:pt x="35" y="86"/>
                    </a:lnTo>
                    <a:lnTo>
                      <a:pt x="30" y="76"/>
                    </a:lnTo>
                    <a:lnTo>
                      <a:pt x="23" y="65"/>
                    </a:lnTo>
                    <a:lnTo>
                      <a:pt x="18" y="50"/>
                    </a:lnTo>
                    <a:lnTo>
                      <a:pt x="11" y="34"/>
                    </a:lnTo>
                    <a:lnTo>
                      <a:pt x="11" y="32"/>
                    </a:lnTo>
                    <a:lnTo>
                      <a:pt x="11" y="34"/>
                    </a:lnTo>
                    <a:lnTo>
                      <a:pt x="11" y="32"/>
                    </a:lnTo>
                    <a:lnTo>
                      <a:pt x="1" y="3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29" name="Freeform 341"/>
              <p:cNvSpPr>
                <a:spLocks/>
              </p:cNvSpPr>
              <p:nvPr/>
            </p:nvSpPr>
            <p:spPr bwMode="auto">
              <a:xfrm>
                <a:off x="4818" y="3021"/>
                <a:ext cx="52" cy="51"/>
              </a:xfrm>
              <a:custGeom>
                <a:avLst/>
                <a:gdLst>
                  <a:gd name="T0" fmla="*/ 9 w 52"/>
                  <a:gd name="T1" fmla="*/ 50 h 51"/>
                  <a:gd name="T2" fmla="*/ 9 w 52"/>
                  <a:gd name="T3" fmla="*/ 50 h 51"/>
                  <a:gd name="T4" fmla="*/ 10 w 52"/>
                  <a:gd name="T5" fmla="*/ 36 h 51"/>
                  <a:gd name="T6" fmla="*/ 12 w 52"/>
                  <a:gd name="T7" fmla="*/ 25 h 51"/>
                  <a:gd name="T8" fmla="*/ 14 w 52"/>
                  <a:gd name="T9" fmla="*/ 16 h 51"/>
                  <a:gd name="T10" fmla="*/ 16 w 52"/>
                  <a:gd name="T11" fmla="*/ 11 h 51"/>
                  <a:gd name="T12" fmla="*/ 19 w 52"/>
                  <a:gd name="T13" fmla="*/ 9 h 51"/>
                  <a:gd name="T14" fmla="*/ 21 w 52"/>
                  <a:gd name="T15" fmla="*/ 8 h 51"/>
                  <a:gd name="T16" fmla="*/ 22 w 52"/>
                  <a:gd name="T17" fmla="*/ 8 h 51"/>
                  <a:gd name="T18" fmla="*/ 25 w 52"/>
                  <a:gd name="T19" fmla="*/ 9 h 51"/>
                  <a:gd name="T20" fmla="*/ 27 w 52"/>
                  <a:gd name="T21" fmla="*/ 9 h 51"/>
                  <a:gd name="T22" fmla="*/ 31 w 52"/>
                  <a:gd name="T23" fmla="*/ 11 h 51"/>
                  <a:gd name="T24" fmla="*/ 35 w 52"/>
                  <a:gd name="T25" fmla="*/ 15 h 51"/>
                  <a:gd name="T26" fmla="*/ 36 w 52"/>
                  <a:gd name="T27" fmla="*/ 18 h 51"/>
                  <a:gd name="T28" fmla="*/ 39 w 52"/>
                  <a:gd name="T29" fmla="*/ 20 h 51"/>
                  <a:gd name="T30" fmla="*/ 41 w 52"/>
                  <a:gd name="T31" fmla="*/ 23 h 51"/>
                  <a:gd name="T32" fmla="*/ 41 w 52"/>
                  <a:gd name="T33" fmla="*/ 24 h 51"/>
                  <a:gd name="T34" fmla="*/ 42 w 52"/>
                  <a:gd name="T35" fmla="*/ 25 h 51"/>
                  <a:gd name="T36" fmla="*/ 51 w 52"/>
                  <a:gd name="T37" fmla="*/ 21 h 51"/>
                  <a:gd name="T38" fmla="*/ 50 w 52"/>
                  <a:gd name="T39" fmla="*/ 21 h 51"/>
                  <a:gd name="T40" fmla="*/ 49 w 52"/>
                  <a:gd name="T41" fmla="*/ 19 h 51"/>
                  <a:gd name="T42" fmla="*/ 47 w 52"/>
                  <a:gd name="T43" fmla="*/ 16 h 51"/>
                  <a:gd name="T44" fmla="*/ 44 w 52"/>
                  <a:gd name="T45" fmla="*/ 13 h 51"/>
                  <a:gd name="T46" fmla="*/ 41 w 52"/>
                  <a:gd name="T47" fmla="*/ 9 h 51"/>
                  <a:gd name="T48" fmla="*/ 37 w 52"/>
                  <a:gd name="T49" fmla="*/ 6 h 51"/>
                  <a:gd name="T50" fmla="*/ 34 w 52"/>
                  <a:gd name="T51" fmla="*/ 4 h 51"/>
                  <a:gd name="T52" fmla="*/ 30 w 52"/>
                  <a:gd name="T53" fmla="*/ 1 h 51"/>
                  <a:gd name="T54" fmla="*/ 24 w 52"/>
                  <a:gd name="T55" fmla="*/ 0 h 51"/>
                  <a:gd name="T56" fmla="*/ 19 w 52"/>
                  <a:gd name="T57" fmla="*/ 1 h 51"/>
                  <a:gd name="T58" fmla="*/ 14 w 52"/>
                  <a:gd name="T59" fmla="*/ 4 h 51"/>
                  <a:gd name="T60" fmla="*/ 9 w 52"/>
                  <a:gd name="T61" fmla="*/ 9 h 51"/>
                  <a:gd name="T62" fmla="*/ 6 w 52"/>
                  <a:gd name="T63" fmla="*/ 15 h 51"/>
                  <a:gd name="T64" fmla="*/ 2 w 52"/>
                  <a:gd name="T65" fmla="*/ 24 h 51"/>
                  <a:gd name="T66" fmla="*/ 1 w 52"/>
                  <a:gd name="T67" fmla="*/ 36 h 51"/>
                  <a:gd name="T68" fmla="*/ 0 w 52"/>
                  <a:gd name="T69" fmla="*/ 50 h 51"/>
                  <a:gd name="T70" fmla="*/ 9 w 52"/>
                  <a:gd name="T71"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51">
                    <a:moveTo>
                      <a:pt x="9" y="50"/>
                    </a:moveTo>
                    <a:lnTo>
                      <a:pt x="9" y="50"/>
                    </a:lnTo>
                    <a:lnTo>
                      <a:pt x="10" y="36"/>
                    </a:lnTo>
                    <a:lnTo>
                      <a:pt x="12" y="25"/>
                    </a:lnTo>
                    <a:lnTo>
                      <a:pt x="14" y="16"/>
                    </a:lnTo>
                    <a:lnTo>
                      <a:pt x="16" y="11"/>
                    </a:lnTo>
                    <a:lnTo>
                      <a:pt x="19" y="9"/>
                    </a:lnTo>
                    <a:lnTo>
                      <a:pt x="21" y="8"/>
                    </a:lnTo>
                    <a:lnTo>
                      <a:pt x="22" y="8"/>
                    </a:lnTo>
                    <a:lnTo>
                      <a:pt x="25" y="9"/>
                    </a:lnTo>
                    <a:lnTo>
                      <a:pt x="27" y="9"/>
                    </a:lnTo>
                    <a:lnTo>
                      <a:pt x="31" y="11"/>
                    </a:lnTo>
                    <a:lnTo>
                      <a:pt x="35" y="15"/>
                    </a:lnTo>
                    <a:lnTo>
                      <a:pt x="36" y="18"/>
                    </a:lnTo>
                    <a:lnTo>
                      <a:pt x="39" y="20"/>
                    </a:lnTo>
                    <a:lnTo>
                      <a:pt x="41" y="23"/>
                    </a:lnTo>
                    <a:lnTo>
                      <a:pt x="41" y="24"/>
                    </a:lnTo>
                    <a:lnTo>
                      <a:pt x="42" y="25"/>
                    </a:lnTo>
                    <a:lnTo>
                      <a:pt x="51" y="21"/>
                    </a:lnTo>
                    <a:lnTo>
                      <a:pt x="50" y="21"/>
                    </a:lnTo>
                    <a:lnTo>
                      <a:pt x="49" y="19"/>
                    </a:lnTo>
                    <a:lnTo>
                      <a:pt x="47" y="16"/>
                    </a:lnTo>
                    <a:lnTo>
                      <a:pt x="44" y="13"/>
                    </a:lnTo>
                    <a:lnTo>
                      <a:pt x="41" y="9"/>
                    </a:lnTo>
                    <a:lnTo>
                      <a:pt x="37" y="6"/>
                    </a:lnTo>
                    <a:lnTo>
                      <a:pt x="34" y="4"/>
                    </a:lnTo>
                    <a:lnTo>
                      <a:pt x="30" y="1"/>
                    </a:lnTo>
                    <a:lnTo>
                      <a:pt x="24" y="0"/>
                    </a:lnTo>
                    <a:lnTo>
                      <a:pt x="19" y="1"/>
                    </a:lnTo>
                    <a:lnTo>
                      <a:pt x="14" y="4"/>
                    </a:lnTo>
                    <a:lnTo>
                      <a:pt x="9" y="9"/>
                    </a:lnTo>
                    <a:lnTo>
                      <a:pt x="6" y="15"/>
                    </a:lnTo>
                    <a:lnTo>
                      <a:pt x="2" y="24"/>
                    </a:lnTo>
                    <a:lnTo>
                      <a:pt x="1" y="36"/>
                    </a:lnTo>
                    <a:lnTo>
                      <a:pt x="0" y="50"/>
                    </a:lnTo>
                    <a:lnTo>
                      <a:pt x="9" y="5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0" name="Freeform 342"/>
              <p:cNvSpPr>
                <a:spLocks/>
              </p:cNvSpPr>
              <p:nvPr/>
            </p:nvSpPr>
            <p:spPr bwMode="auto">
              <a:xfrm>
                <a:off x="4761" y="3079"/>
                <a:ext cx="59" cy="41"/>
              </a:xfrm>
              <a:custGeom>
                <a:avLst/>
                <a:gdLst>
                  <a:gd name="T0" fmla="*/ 0 w 59"/>
                  <a:gd name="T1" fmla="*/ 8 h 41"/>
                  <a:gd name="T2" fmla="*/ 9 w 59"/>
                  <a:gd name="T3" fmla="*/ 21 h 41"/>
                  <a:gd name="T4" fmla="*/ 16 w 59"/>
                  <a:gd name="T5" fmla="*/ 29 h 41"/>
                  <a:gd name="T6" fmla="*/ 22 w 59"/>
                  <a:gd name="T7" fmla="*/ 36 h 41"/>
                  <a:gd name="T8" fmla="*/ 30 w 59"/>
                  <a:gd name="T9" fmla="*/ 40 h 41"/>
                  <a:gd name="T10" fmla="*/ 37 w 59"/>
                  <a:gd name="T11" fmla="*/ 40 h 41"/>
                  <a:gd name="T12" fmla="*/ 43 w 59"/>
                  <a:gd name="T13" fmla="*/ 40 h 41"/>
                  <a:gd name="T14" fmla="*/ 48 w 59"/>
                  <a:gd name="T15" fmla="*/ 36 h 41"/>
                  <a:gd name="T16" fmla="*/ 51 w 59"/>
                  <a:gd name="T17" fmla="*/ 32 h 41"/>
                  <a:gd name="T18" fmla="*/ 53 w 59"/>
                  <a:gd name="T19" fmla="*/ 28 h 41"/>
                  <a:gd name="T20" fmla="*/ 56 w 59"/>
                  <a:gd name="T21" fmla="*/ 22 h 41"/>
                  <a:gd name="T22" fmla="*/ 57 w 59"/>
                  <a:gd name="T23" fmla="*/ 17 h 41"/>
                  <a:gd name="T24" fmla="*/ 58 w 59"/>
                  <a:gd name="T25" fmla="*/ 11 h 41"/>
                  <a:gd name="T26" fmla="*/ 58 w 59"/>
                  <a:gd name="T27" fmla="*/ 7 h 41"/>
                  <a:gd name="T28" fmla="*/ 58 w 59"/>
                  <a:gd name="T29" fmla="*/ 4 h 41"/>
                  <a:gd name="T30" fmla="*/ 58 w 59"/>
                  <a:gd name="T31" fmla="*/ 1 h 41"/>
                  <a:gd name="T32" fmla="*/ 58 w 59"/>
                  <a:gd name="T33" fmla="*/ 0 h 41"/>
                  <a:gd name="T34" fmla="*/ 49 w 59"/>
                  <a:gd name="T35" fmla="*/ 0 h 41"/>
                  <a:gd name="T36" fmla="*/ 49 w 59"/>
                  <a:gd name="T37" fmla="*/ 1 h 41"/>
                  <a:gd name="T38" fmla="*/ 49 w 59"/>
                  <a:gd name="T39" fmla="*/ 4 h 41"/>
                  <a:gd name="T40" fmla="*/ 49 w 59"/>
                  <a:gd name="T41" fmla="*/ 7 h 41"/>
                  <a:gd name="T42" fmla="*/ 48 w 59"/>
                  <a:gd name="T43" fmla="*/ 11 h 41"/>
                  <a:gd name="T44" fmla="*/ 47 w 59"/>
                  <a:gd name="T45" fmla="*/ 16 h 41"/>
                  <a:gd name="T46" fmla="*/ 46 w 59"/>
                  <a:gd name="T47" fmla="*/ 21 h 41"/>
                  <a:gd name="T48" fmla="*/ 44 w 59"/>
                  <a:gd name="T49" fmla="*/ 25 h 41"/>
                  <a:gd name="T50" fmla="*/ 42 w 59"/>
                  <a:gd name="T51" fmla="*/ 29 h 41"/>
                  <a:gd name="T52" fmla="*/ 41 w 59"/>
                  <a:gd name="T53" fmla="*/ 32 h 41"/>
                  <a:gd name="T54" fmla="*/ 38 w 59"/>
                  <a:gd name="T55" fmla="*/ 35 h 41"/>
                  <a:gd name="T56" fmla="*/ 37 w 59"/>
                  <a:gd name="T57" fmla="*/ 35 h 41"/>
                  <a:gd name="T58" fmla="*/ 35 w 59"/>
                  <a:gd name="T59" fmla="*/ 35 h 41"/>
                  <a:gd name="T60" fmla="*/ 30 w 59"/>
                  <a:gd name="T61" fmla="*/ 32 h 41"/>
                  <a:gd name="T62" fmla="*/ 23 w 59"/>
                  <a:gd name="T63" fmla="*/ 25 h 41"/>
                  <a:gd name="T64" fmla="*/ 16 w 59"/>
                  <a:gd name="T65" fmla="*/ 17 h 41"/>
                  <a:gd name="T66" fmla="*/ 7 w 59"/>
                  <a:gd name="T67" fmla="*/ 6 h 41"/>
                  <a:gd name="T68" fmla="*/ 0 w 59"/>
                  <a:gd name="T69"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41">
                    <a:moveTo>
                      <a:pt x="0" y="8"/>
                    </a:moveTo>
                    <a:lnTo>
                      <a:pt x="9" y="21"/>
                    </a:lnTo>
                    <a:lnTo>
                      <a:pt x="16" y="29"/>
                    </a:lnTo>
                    <a:lnTo>
                      <a:pt x="22" y="36"/>
                    </a:lnTo>
                    <a:lnTo>
                      <a:pt x="30" y="40"/>
                    </a:lnTo>
                    <a:lnTo>
                      <a:pt x="37" y="40"/>
                    </a:lnTo>
                    <a:lnTo>
                      <a:pt x="43" y="40"/>
                    </a:lnTo>
                    <a:lnTo>
                      <a:pt x="48" y="36"/>
                    </a:lnTo>
                    <a:lnTo>
                      <a:pt x="51" y="32"/>
                    </a:lnTo>
                    <a:lnTo>
                      <a:pt x="53" y="28"/>
                    </a:lnTo>
                    <a:lnTo>
                      <a:pt x="56" y="22"/>
                    </a:lnTo>
                    <a:lnTo>
                      <a:pt x="57" y="17"/>
                    </a:lnTo>
                    <a:lnTo>
                      <a:pt x="58" y="11"/>
                    </a:lnTo>
                    <a:lnTo>
                      <a:pt x="58" y="7"/>
                    </a:lnTo>
                    <a:lnTo>
                      <a:pt x="58" y="4"/>
                    </a:lnTo>
                    <a:lnTo>
                      <a:pt x="58" y="1"/>
                    </a:lnTo>
                    <a:lnTo>
                      <a:pt x="58" y="0"/>
                    </a:lnTo>
                    <a:lnTo>
                      <a:pt x="49" y="0"/>
                    </a:lnTo>
                    <a:lnTo>
                      <a:pt x="49" y="1"/>
                    </a:lnTo>
                    <a:lnTo>
                      <a:pt x="49" y="4"/>
                    </a:lnTo>
                    <a:lnTo>
                      <a:pt x="49" y="7"/>
                    </a:lnTo>
                    <a:lnTo>
                      <a:pt x="48" y="11"/>
                    </a:lnTo>
                    <a:lnTo>
                      <a:pt x="47" y="16"/>
                    </a:lnTo>
                    <a:lnTo>
                      <a:pt x="46" y="21"/>
                    </a:lnTo>
                    <a:lnTo>
                      <a:pt x="44" y="25"/>
                    </a:lnTo>
                    <a:lnTo>
                      <a:pt x="42" y="29"/>
                    </a:lnTo>
                    <a:lnTo>
                      <a:pt x="41" y="32"/>
                    </a:lnTo>
                    <a:lnTo>
                      <a:pt x="38" y="35"/>
                    </a:lnTo>
                    <a:lnTo>
                      <a:pt x="37" y="35"/>
                    </a:lnTo>
                    <a:lnTo>
                      <a:pt x="35" y="35"/>
                    </a:lnTo>
                    <a:lnTo>
                      <a:pt x="30" y="32"/>
                    </a:lnTo>
                    <a:lnTo>
                      <a:pt x="23" y="25"/>
                    </a:lnTo>
                    <a:lnTo>
                      <a:pt x="16" y="17"/>
                    </a:lnTo>
                    <a:lnTo>
                      <a:pt x="7" y="6"/>
                    </a:lnTo>
                    <a:lnTo>
                      <a:pt x="0"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1" name="Freeform 343"/>
              <p:cNvSpPr>
                <a:spLocks/>
              </p:cNvSpPr>
              <p:nvPr/>
            </p:nvSpPr>
            <p:spPr bwMode="auto">
              <a:xfrm>
                <a:off x="4685" y="3043"/>
                <a:ext cx="77" cy="39"/>
              </a:xfrm>
              <a:custGeom>
                <a:avLst/>
                <a:gdLst>
                  <a:gd name="T0" fmla="*/ 9 w 77"/>
                  <a:gd name="T1" fmla="*/ 33 h 39"/>
                  <a:gd name="T2" fmla="*/ 9 w 77"/>
                  <a:gd name="T3" fmla="*/ 36 h 39"/>
                  <a:gd name="T4" fmla="*/ 13 w 77"/>
                  <a:gd name="T5" fmla="*/ 23 h 39"/>
                  <a:gd name="T6" fmla="*/ 16 w 77"/>
                  <a:gd name="T7" fmla="*/ 14 h 39"/>
                  <a:gd name="T8" fmla="*/ 21 w 77"/>
                  <a:gd name="T9" fmla="*/ 10 h 39"/>
                  <a:gd name="T10" fmla="*/ 24 w 77"/>
                  <a:gd name="T11" fmla="*/ 7 h 39"/>
                  <a:gd name="T12" fmla="*/ 28 w 77"/>
                  <a:gd name="T13" fmla="*/ 6 h 39"/>
                  <a:gd name="T14" fmla="*/ 31 w 77"/>
                  <a:gd name="T15" fmla="*/ 6 h 39"/>
                  <a:gd name="T16" fmla="*/ 37 w 77"/>
                  <a:gd name="T17" fmla="*/ 8 h 39"/>
                  <a:gd name="T18" fmla="*/ 41 w 77"/>
                  <a:gd name="T19" fmla="*/ 11 h 39"/>
                  <a:gd name="T20" fmla="*/ 46 w 77"/>
                  <a:gd name="T21" fmla="*/ 14 h 39"/>
                  <a:gd name="T22" fmla="*/ 52 w 77"/>
                  <a:gd name="T23" fmla="*/ 19 h 39"/>
                  <a:gd name="T24" fmla="*/ 55 w 77"/>
                  <a:gd name="T25" fmla="*/ 23 h 39"/>
                  <a:gd name="T26" fmla="*/ 60 w 77"/>
                  <a:gd name="T27" fmla="*/ 29 h 39"/>
                  <a:gd name="T28" fmla="*/ 63 w 77"/>
                  <a:gd name="T29" fmla="*/ 32 h 39"/>
                  <a:gd name="T30" fmla="*/ 67 w 77"/>
                  <a:gd name="T31" fmla="*/ 36 h 39"/>
                  <a:gd name="T32" fmla="*/ 68 w 77"/>
                  <a:gd name="T33" fmla="*/ 37 h 39"/>
                  <a:gd name="T34" fmla="*/ 68 w 77"/>
                  <a:gd name="T35" fmla="*/ 38 h 39"/>
                  <a:gd name="T36" fmla="*/ 76 w 77"/>
                  <a:gd name="T37" fmla="*/ 36 h 39"/>
                  <a:gd name="T38" fmla="*/ 76 w 77"/>
                  <a:gd name="T39" fmla="*/ 33 h 39"/>
                  <a:gd name="T40" fmla="*/ 75 w 77"/>
                  <a:gd name="T41" fmla="*/ 32 h 39"/>
                  <a:gd name="T42" fmla="*/ 72 w 77"/>
                  <a:gd name="T43" fmla="*/ 29 h 39"/>
                  <a:gd name="T44" fmla="*/ 68 w 77"/>
                  <a:gd name="T45" fmla="*/ 24 h 39"/>
                  <a:gd name="T46" fmla="*/ 63 w 77"/>
                  <a:gd name="T47" fmla="*/ 19 h 39"/>
                  <a:gd name="T48" fmla="*/ 59 w 77"/>
                  <a:gd name="T49" fmla="*/ 14 h 39"/>
                  <a:gd name="T50" fmla="*/ 54 w 77"/>
                  <a:gd name="T51" fmla="*/ 10 h 39"/>
                  <a:gd name="T52" fmla="*/ 47 w 77"/>
                  <a:gd name="T53" fmla="*/ 6 h 39"/>
                  <a:gd name="T54" fmla="*/ 41 w 77"/>
                  <a:gd name="T55" fmla="*/ 2 h 39"/>
                  <a:gd name="T56" fmla="*/ 34 w 77"/>
                  <a:gd name="T57" fmla="*/ 0 h 39"/>
                  <a:gd name="T58" fmla="*/ 26 w 77"/>
                  <a:gd name="T59" fmla="*/ 0 h 39"/>
                  <a:gd name="T60" fmla="*/ 18 w 77"/>
                  <a:gd name="T61" fmla="*/ 1 h 39"/>
                  <a:gd name="T62" fmla="*/ 13 w 77"/>
                  <a:gd name="T63" fmla="*/ 6 h 39"/>
                  <a:gd name="T64" fmla="*/ 8 w 77"/>
                  <a:gd name="T65" fmla="*/ 12 h 39"/>
                  <a:gd name="T66" fmla="*/ 4 w 77"/>
                  <a:gd name="T67" fmla="*/ 21 h 39"/>
                  <a:gd name="T68" fmla="*/ 0 w 77"/>
                  <a:gd name="T69" fmla="*/ 33 h 39"/>
                  <a:gd name="T70" fmla="*/ 0 w 77"/>
                  <a:gd name="T71" fmla="*/ 34 h 39"/>
                  <a:gd name="T72" fmla="*/ 0 w 77"/>
                  <a:gd name="T73" fmla="*/ 33 h 39"/>
                  <a:gd name="T74" fmla="*/ 0 w 77"/>
                  <a:gd name="T75" fmla="*/ 34 h 39"/>
                  <a:gd name="T76" fmla="*/ 9 w 77"/>
                  <a:gd name="T7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39">
                    <a:moveTo>
                      <a:pt x="9" y="33"/>
                    </a:moveTo>
                    <a:lnTo>
                      <a:pt x="9" y="36"/>
                    </a:lnTo>
                    <a:lnTo>
                      <a:pt x="13" y="23"/>
                    </a:lnTo>
                    <a:lnTo>
                      <a:pt x="16" y="14"/>
                    </a:lnTo>
                    <a:lnTo>
                      <a:pt x="21" y="10"/>
                    </a:lnTo>
                    <a:lnTo>
                      <a:pt x="24" y="7"/>
                    </a:lnTo>
                    <a:lnTo>
                      <a:pt x="28" y="6"/>
                    </a:lnTo>
                    <a:lnTo>
                      <a:pt x="31" y="6"/>
                    </a:lnTo>
                    <a:lnTo>
                      <a:pt x="37" y="8"/>
                    </a:lnTo>
                    <a:lnTo>
                      <a:pt x="41" y="11"/>
                    </a:lnTo>
                    <a:lnTo>
                      <a:pt x="46" y="14"/>
                    </a:lnTo>
                    <a:lnTo>
                      <a:pt x="52" y="19"/>
                    </a:lnTo>
                    <a:lnTo>
                      <a:pt x="55" y="23"/>
                    </a:lnTo>
                    <a:lnTo>
                      <a:pt x="60" y="29"/>
                    </a:lnTo>
                    <a:lnTo>
                      <a:pt x="63" y="32"/>
                    </a:lnTo>
                    <a:lnTo>
                      <a:pt x="67" y="36"/>
                    </a:lnTo>
                    <a:lnTo>
                      <a:pt x="68" y="37"/>
                    </a:lnTo>
                    <a:lnTo>
                      <a:pt x="68" y="38"/>
                    </a:lnTo>
                    <a:lnTo>
                      <a:pt x="76" y="36"/>
                    </a:lnTo>
                    <a:lnTo>
                      <a:pt x="76" y="33"/>
                    </a:lnTo>
                    <a:lnTo>
                      <a:pt x="75" y="32"/>
                    </a:lnTo>
                    <a:lnTo>
                      <a:pt x="72" y="29"/>
                    </a:lnTo>
                    <a:lnTo>
                      <a:pt x="68" y="24"/>
                    </a:lnTo>
                    <a:lnTo>
                      <a:pt x="63" y="19"/>
                    </a:lnTo>
                    <a:lnTo>
                      <a:pt x="59" y="14"/>
                    </a:lnTo>
                    <a:lnTo>
                      <a:pt x="54" y="10"/>
                    </a:lnTo>
                    <a:lnTo>
                      <a:pt x="47" y="6"/>
                    </a:lnTo>
                    <a:lnTo>
                      <a:pt x="41" y="2"/>
                    </a:lnTo>
                    <a:lnTo>
                      <a:pt x="34" y="0"/>
                    </a:lnTo>
                    <a:lnTo>
                      <a:pt x="26" y="0"/>
                    </a:lnTo>
                    <a:lnTo>
                      <a:pt x="18" y="1"/>
                    </a:lnTo>
                    <a:lnTo>
                      <a:pt x="13" y="6"/>
                    </a:lnTo>
                    <a:lnTo>
                      <a:pt x="8" y="12"/>
                    </a:lnTo>
                    <a:lnTo>
                      <a:pt x="4" y="21"/>
                    </a:lnTo>
                    <a:lnTo>
                      <a:pt x="0" y="33"/>
                    </a:lnTo>
                    <a:lnTo>
                      <a:pt x="0" y="34"/>
                    </a:lnTo>
                    <a:lnTo>
                      <a:pt x="0" y="33"/>
                    </a:lnTo>
                    <a:lnTo>
                      <a:pt x="0" y="34"/>
                    </a:lnTo>
                    <a:lnTo>
                      <a:pt x="9" y="33"/>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2" name="Freeform 344"/>
              <p:cNvSpPr>
                <a:spLocks/>
              </p:cNvSpPr>
              <p:nvPr/>
            </p:nvSpPr>
            <p:spPr bwMode="auto">
              <a:xfrm>
                <a:off x="4608" y="3068"/>
                <a:ext cx="80" cy="52"/>
              </a:xfrm>
              <a:custGeom>
                <a:avLst/>
                <a:gdLst>
                  <a:gd name="T0" fmla="*/ 0 w 80"/>
                  <a:gd name="T1" fmla="*/ 2 h 52"/>
                  <a:gd name="T2" fmla="*/ 0 w 80"/>
                  <a:gd name="T3" fmla="*/ 4 h 52"/>
                  <a:gd name="T4" fmla="*/ 14 w 80"/>
                  <a:gd name="T5" fmla="*/ 20 h 52"/>
                  <a:gd name="T6" fmla="*/ 27 w 80"/>
                  <a:gd name="T7" fmla="*/ 32 h 52"/>
                  <a:gd name="T8" fmla="*/ 38 w 80"/>
                  <a:gd name="T9" fmla="*/ 41 h 52"/>
                  <a:gd name="T10" fmla="*/ 47 w 80"/>
                  <a:gd name="T11" fmla="*/ 47 h 52"/>
                  <a:gd name="T12" fmla="*/ 56 w 80"/>
                  <a:gd name="T13" fmla="*/ 51 h 52"/>
                  <a:gd name="T14" fmla="*/ 62 w 80"/>
                  <a:gd name="T15" fmla="*/ 51 h 52"/>
                  <a:gd name="T16" fmla="*/ 69 w 80"/>
                  <a:gd name="T17" fmla="*/ 50 h 52"/>
                  <a:gd name="T18" fmla="*/ 74 w 80"/>
                  <a:gd name="T19" fmla="*/ 46 h 52"/>
                  <a:gd name="T20" fmla="*/ 76 w 80"/>
                  <a:gd name="T21" fmla="*/ 42 h 52"/>
                  <a:gd name="T22" fmla="*/ 78 w 80"/>
                  <a:gd name="T23" fmla="*/ 36 h 52"/>
                  <a:gd name="T24" fmla="*/ 78 w 80"/>
                  <a:gd name="T25" fmla="*/ 31 h 52"/>
                  <a:gd name="T26" fmla="*/ 79 w 80"/>
                  <a:gd name="T27" fmla="*/ 26 h 52"/>
                  <a:gd name="T28" fmla="*/ 78 w 80"/>
                  <a:gd name="T29" fmla="*/ 21 h 52"/>
                  <a:gd name="T30" fmla="*/ 78 w 80"/>
                  <a:gd name="T31" fmla="*/ 17 h 52"/>
                  <a:gd name="T32" fmla="*/ 78 w 80"/>
                  <a:gd name="T33" fmla="*/ 16 h 52"/>
                  <a:gd name="T34" fmla="*/ 78 w 80"/>
                  <a:gd name="T35" fmla="*/ 14 h 52"/>
                  <a:gd name="T36" fmla="*/ 69 w 80"/>
                  <a:gd name="T37" fmla="*/ 15 h 52"/>
                  <a:gd name="T38" fmla="*/ 69 w 80"/>
                  <a:gd name="T39" fmla="*/ 16 h 52"/>
                  <a:gd name="T40" fmla="*/ 69 w 80"/>
                  <a:gd name="T41" fmla="*/ 17 h 52"/>
                  <a:gd name="T42" fmla="*/ 69 w 80"/>
                  <a:gd name="T43" fmla="*/ 21 h 52"/>
                  <a:gd name="T44" fmla="*/ 70 w 80"/>
                  <a:gd name="T45" fmla="*/ 26 h 52"/>
                  <a:gd name="T46" fmla="*/ 69 w 80"/>
                  <a:gd name="T47" fmla="*/ 31 h 52"/>
                  <a:gd name="T48" fmla="*/ 69 w 80"/>
                  <a:gd name="T49" fmla="*/ 35 h 52"/>
                  <a:gd name="T50" fmla="*/ 67 w 80"/>
                  <a:gd name="T51" fmla="*/ 39 h 52"/>
                  <a:gd name="T52" fmla="*/ 65 w 80"/>
                  <a:gd name="T53" fmla="*/ 42 h 52"/>
                  <a:gd name="T54" fmla="*/ 63 w 80"/>
                  <a:gd name="T55" fmla="*/ 44 h 52"/>
                  <a:gd name="T56" fmla="*/ 62 w 80"/>
                  <a:gd name="T57" fmla="*/ 46 h 52"/>
                  <a:gd name="T58" fmla="*/ 58 w 80"/>
                  <a:gd name="T59" fmla="*/ 44 h 52"/>
                  <a:gd name="T60" fmla="*/ 53 w 80"/>
                  <a:gd name="T61" fmla="*/ 42 h 52"/>
                  <a:gd name="T62" fmla="*/ 44 w 80"/>
                  <a:gd name="T63" fmla="*/ 36 h 52"/>
                  <a:gd name="T64" fmla="*/ 34 w 80"/>
                  <a:gd name="T65" fmla="*/ 27 h 52"/>
                  <a:gd name="T66" fmla="*/ 22 w 80"/>
                  <a:gd name="T67" fmla="*/ 16 h 52"/>
                  <a:gd name="T68" fmla="*/ 8 w 80"/>
                  <a:gd name="T69" fmla="*/ 0 h 52"/>
                  <a:gd name="T70" fmla="*/ 9 w 80"/>
                  <a:gd name="T71" fmla="*/ 2 h 52"/>
                  <a:gd name="T72" fmla="*/ 0 w 80"/>
                  <a:gd name="T73" fmla="*/ 2 h 52"/>
                  <a:gd name="T74" fmla="*/ 0 w 80"/>
                  <a:gd name="T75" fmla="*/ 4 h 52"/>
                  <a:gd name="T76" fmla="*/ 0 w 80"/>
                  <a:gd name="T7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52">
                    <a:moveTo>
                      <a:pt x="0" y="2"/>
                    </a:moveTo>
                    <a:lnTo>
                      <a:pt x="0" y="4"/>
                    </a:lnTo>
                    <a:lnTo>
                      <a:pt x="14" y="20"/>
                    </a:lnTo>
                    <a:lnTo>
                      <a:pt x="27" y="32"/>
                    </a:lnTo>
                    <a:lnTo>
                      <a:pt x="38" y="41"/>
                    </a:lnTo>
                    <a:lnTo>
                      <a:pt x="47" y="47"/>
                    </a:lnTo>
                    <a:lnTo>
                      <a:pt x="56" y="51"/>
                    </a:lnTo>
                    <a:lnTo>
                      <a:pt x="62" y="51"/>
                    </a:lnTo>
                    <a:lnTo>
                      <a:pt x="69" y="50"/>
                    </a:lnTo>
                    <a:lnTo>
                      <a:pt x="74" y="46"/>
                    </a:lnTo>
                    <a:lnTo>
                      <a:pt x="76" y="42"/>
                    </a:lnTo>
                    <a:lnTo>
                      <a:pt x="78" y="36"/>
                    </a:lnTo>
                    <a:lnTo>
                      <a:pt x="78" y="31"/>
                    </a:lnTo>
                    <a:lnTo>
                      <a:pt x="79" y="26"/>
                    </a:lnTo>
                    <a:lnTo>
                      <a:pt x="78" y="21"/>
                    </a:lnTo>
                    <a:lnTo>
                      <a:pt x="78" y="17"/>
                    </a:lnTo>
                    <a:lnTo>
                      <a:pt x="78" y="16"/>
                    </a:lnTo>
                    <a:lnTo>
                      <a:pt x="78" y="14"/>
                    </a:lnTo>
                    <a:lnTo>
                      <a:pt x="69" y="15"/>
                    </a:lnTo>
                    <a:lnTo>
                      <a:pt x="69" y="16"/>
                    </a:lnTo>
                    <a:lnTo>
                      <a:pt x="69" y="17"/>
                    </a:lnTo>
                    <a:lnTo>
                      <a:pt x="69" y="21"/>
                    </a:lnTo>
                    <a:lnTo>
                      <a:pt x="70" y="26"/>
                    </a:lnTo>
                    <a:lnTo>
                      <a:pt x="69" y="31"/>
                    </a:lnTo>
                    <a:lnTo>
                      <a:pt x="69" y="35"/>
                    </a:lnTo>
                    <a:lnTo>
                      <a:pt x="67" y="39"/>
                    </a:lnTo>
                    <a:lnTo>
                      <a:pt x="65" y="42"/>
                    </a:lnTo>
                    <a:lnTo>
                      <a:pt x="63" y="44"/>
                    </a:lnTo>
                    <a:lnTo>
                      <a:pt x="62" y="46"/>
                    </a:lnTo>
                    <a:lnTo>
                      <a:pt x="58" y="44"/>
                    </a:lnTo>
                    <a:lnTo>
                      <a:pt x="53" y="42"/>
                    </a:lnTo>
                    <a:lnTo>
                      <a:pt x="44" y="36"/>
                    </a:lnTo>
                    <a:lnTo>
                      <a:pt x="34" y="27"/>
                    </a:lnTo>
                    <a:lnTo>
                      <a:pt x="22" y="16"/>
                    </a:lnTo>
                    <a:lnTo>
                      <a:pt x="8" y="0"/>
                    </a:lnTo>
                    <a:lnTo>
                      <a:pt x="9" y="2"/>
                    </a:lnTo>
                    <a:lnTo>
                      <a:pt x="0" y="2"/>
                    </a:lnTo>
                    <a:lnTo>
                      <a:pt x="0" y="4"/>
                    </a:lnTo>
                    <a:lnTo>
                      <a:pt x="0" y="2"/>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3" name="Freeform 345"/>
              <p:cNvSpPr>
                <a:spLocks/>
              </p:cNvSpPr>
              <p:nvPr/>
            </p:nvSpPr>
            <p:spPr bwMode="auto">
              <a:xfrm>
                <a:off x="4574" y="3055"/>
                <a:ext cx="36" cy="20"/>
              </a:xfrm>
              <a:custGeom>
                <a:avLst/>
                <a:gdLst>
                  <a:gd name="T0" fmla="*/ 8 w 36"/>
                  <a:gd name="T1" fmla="*/ 15 h 20"/>
                  <a:gd name="T2" fmla="*/ 9 w 36"/>
                  <a:gd name="T3" fmla="*/ 17 h 20"/>
                  <a:gd name="T4" fmla="*/ 11 w 36"/>
                  <a:gd name="T5" fmla="*/ 13 h 20"/>
                  <a:gd name="T6" fmla="*/ 11 w 36"/>
                  <a:gd name="T7" fmla="*/ 10 h 20"/>
                  <a:gd name="T8" fmla="*/ 12 w 36"/>
                  <a:gd name="T9" fmla="*/ 8 h 20"/>
                  <a:gd name="T10" fmla="*/ 13 w 36"/>
                  <a:gd name="T11" fmla="*/ 6 h 20"/>
                  <a:gd name="T12" fmla="*/ 14 w 36"/>
                  <a:gd name="T13" fmla="*/ 6 h 20"/>
                  <a:gd name="T14" fmla="*/ 15 w 36"/>
                  <a:gd name="T15" fmla="*/ 6 h 20"/>
                  <a:gd name="T16" fmla="*/ 16 w 36"/>
                  <a:gd name="T17" fmla="*/ 6 h 20"/>
                  <a:gd name="T18" fmla="*/ 19 w 36"/>
                  <a:gd name="T19" fmla="*/ 6 h 20"/>
                  <a:gd name="T20" fmla="*/ 21 w 36"/>
                  <a:gd name="T21" fmla="*/ 6 h 20"/>
                  <a:gd name="T22" fmla="*/ 22 w 36"/>
                  <a:gd name="T23" fmla="*/ 8 h 20"/>
                  <a:gd name="T24" fmla="*/ 23 w 36"/>
                  <a:gd name="T25" fmla="*/ 8 h 20"/>
                  <a:gd name="T26" fmla="*/ 25 w 36"/>
                  <a:gd name="T27" fmla="*/ 10 h 20"/>
                  <a:gd name="T28" fmla="*/ 26 w 36"/>
                  <a:gd name="T29" fmla="*/ 11 h 20"/>
                  <a:gd name="T30" fmla="*/ 27 w 36"/>
                  <a:gd name="T31" fmla="*/ 11 h 20"/>
                  <a:gd name="T32" fmla="*/ 35 w 36"/>
                  <a:gd name="T33" fmla="*/ 11 h 20"/>
                  <a:gd name="T34" fmla="*/ 34 w 36"/>
                  <a:gd name="T35" fmla="*/ 9 h 20"/>
                  <a:gd name="T36" fmla="*/ 33 w 36"/>
                  <a:gd name="T37" fmla="*/ 8 h 20"/>
                  <a:gd name="T38" fmla="*/ 32 w 36"/>
                  <a:gd name="T39" fmla="*/ 6 h 20"/>
                  <a:gd name="T40" fmla="*/ 29 w 36"/>
                  <a:gd name="T41" fmla="*/ 5 h 20"/>
                  <a:gd name="T42" fmla="*/ 27 w 36"/>
                  <a:gd name="T43" fmla="*/ 4 h 20"/>
                  <a:gd name="T44" fmla="*/ 25 w 36"/>
                  <a:gd name="T45" fmla="*/ 2 h 20"/>
                  <a:gd name="T46" fmla="*/ 22 w 36"/>
                  <a:gd name="T47" fmla="*/ 1 h 20"/>
                  <a:gd name="T48" fmla="*/ 20 w 36"/>
                  <a:gd name="T49" fmla="*/ 0 h 20"/>
                  <a:gd name="T50" fmla="*/ 16 w 36"/>
                  <a:gd name="T51" fmla="*/ 0 h 20"/>
                  <a:gd name="T52" fmla="*/ 13 w 36"/>
                  <a:gd name="T53" fmla="*/ 0 h 20"/>
                  <a:gd name="T54" fmla="*/ 9 w 36"/>
                  <a:gd name="T55" fmla="*/ 1 h 20"/>
                  <a:gd name="T56" fmla="*/ 7 w 36"/>
                  <a:gd name="T57" fmla="*/ 4 h 20"/>
                  <a:gd name="T58" fmla="*/ 5 w 36"/>
                  <a:gd name="T59" fmla="*/ 6 h 20"/>
                  <a:gd name="T60" fmla="*/ 2 w 36"/>
                  <a:gd name="T61" fmla="*/ 9 h 20"/>
                  <a:gd name="T62" fmla="*/ 2 w 36"/>
                  <a:gd name="T63" fmla="*/ 12 h 20"/>
                  <a:gd name="T64" fmla="*/ 0 w 36"/>
                  <a:gd name="T65" fmla="*/ 17 h 20"/>
                  <a:gd name="T66" fmla="*/ 2 w 36"/>
                  <a:gd name="T67" fmla="*/ 19 h 20"/>
                  <a:gd name="T68" fmla="*/ 0 w 36"/>
                  <a:gd name="T69" fmla="*/ 17 h 20"/>
                  <a:gd name="T70" fmla="*/ 0 w 36"/>
                  <a:gd name="T71" fmla="*/ 18 h 20"/>
                  <a:gd name="T72" fmla="*/ 2 w 36"/>
                  <a:gd name="T73" fmla="*/ 19 h 20"/>
                  <a:gd name="T74" fmla="*/ 8 w 36"/>
                  <a:gd name="T7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20">
                    <a:moveTo>
                      <a:pt x="8" y="15"/>
                    </a:moveTo>
                    <a:lnTo>
                      <a:pt x="9" y="17"/>
                    </a:lnTo>
                    <a:lnTo>
                      <a:pt x="11" y="13"/>
                    </a:lnTo>
                    <a:lnTo>
                      <a:pt x="11" y="10"/>
                    </a:lnTo>
                    <a:lnTo>
                      <a:pt x="12" y="8"/>
                    </a:lnTo>
                    <a:lnTo>
                      <a:pt x="13" y="6"/>
                    </a:lnTo>
                    <a:lnTo>
                      <a:pt x="14" y="6"/>
                    </a:lnTo>
                    <a:lnTo>
                      <a:pt x="15" y="6"/>
                    </a:lnTo>
                    <a:lnTo>
                      <a:pt x="16" y="6"/>
                    </a:lnTo>
                    <a:lnTo>
                      <a:pt x="19" y="6"/>
                    </a:lnTo>
                    <a:lnTo>
                      <a:pt x="21" y="6"/>
                    </a:lnTo>
                    <a:lnTo>
                      <a:pt x="22" y="8"/>
                    </a:lnTo>
                    <a:lnTo>
                      <a:pt x="23" y="8"/>
                    </a:lnTo>
                    <a:lnTo>
                      <a:pt x="25" y="10"/>
                    </a:lnTo>
                    <a:lnTo>
                      <a:pt x="26" y="11"/>
                    </a:lnTo>
                    <a:lnTo>
                      <a:pt x="27" y="11"/>
                    </a:lnTo>
                    <a:lnTo>
                      <a:pt x="35" y="11"/>
                    </a:lnTo>
                    <a:lnTo>
                      <a:pt x="34" y="9"/>
                    </a:lnTo>
                    <a:lnTo>
                      <a:pt x="33" y="8"/>
                    </a:lnTo>
                    <a:lnTo>
                      <a:pt x="32" y="6"/>
                    </a:lnTo>
                    <a:lnTo>
                      <a:pt x="29" y="5"/>
                    </a:lnTo>
                    <a:lnTo>
                      <a:pt x="27" y="4"/>
                    </a:lnTo>
                    <a:lnTo>
                      <a:pt x="25" y="2"/>
                    </a:lnTo>
                    <a:lnTo>
                      <a:pt x="22" y="1"/>
                    </a:lnTo>
                    <a:lnTo>
                      <a:pt x="20" y="0"/>
                    </a:lnTo>
                    <a:lnTo>
                      <a:pt x="16" y="0"/>
                    </a:lnTo>
                    <a:lnTo>
                      <a:pt x="13" y="0"/>
                    </a:lnTo>
                    <a:lnTo>
                      <a:pt x="9" y="1"/>
                    </a:lnTo>
                    <a:lnTo>
                      <a:pt x="7" y="4"/>
                    </a:lnTo>
                    <a:lnTo>
                      <a:pt x="5" y="6"/>
                    </a:lnTo>
                    <a:lnTo>
                      <a:pt x="2" y="9"/>
                    </a:lnTo>
                    <a:lnTo>
                      <a:pt x="2" y="12"/>
                    </a:lnTo>
                    <a:lnTo>
                      <a:pt x="0" y="17"/>
                    </a:lnTo>
                    <a:lnTo>
                      <a:pt x="2" y="19"/>
                    </a:lnTo>
                    <a:lnTo>
                      <a:pt x="0" y="17"/>
                    </a:lnTo>
                    <a:lnTo>
                      <a:pt x="0" y="18"/>
                    </a:lnTo>
                    <a:lnTo>
                      <a:pt x="2" y="19"/>
                    </a:lnTo>
                    <a:lnTo>
                      <a:pt x="8" y="15"/>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4" name="Freeform 346"/>
              <p:cNvSpPr>
                <a:spLocks/>
              </p:cNvSpPr>
              <p:nvPr/>
            </p:nvSpPr>
            <p:spPr bwMode="auto">
              <a:xfrm>
                <a:off x="4540" y="3066"/>
                <a:ext cx="40" cy="25"/>
              </a:xfrm>
              <a:custGeom>
                <a:avLst/>
                <a:gdLst>
                  <a:gd name="T0" fmla="*/ 3 w 40"/>
                  <a:gd name="T1" fmla="*/ 0 h 25"/>
                  <a:gd name="T2" fmla="*/ 1 w 40"/>
                  <a:gd name="T3" fmla="*/ 3 h 25"/>
                  <a:gd name="T4" fmla="*/ 6 w 40"/>
                  <a:gd name="T5" fmla="*/ 10 h 25"/>
                  <a:gd name="T6" fmla="*/ 10 w 40"/>
                  <a:gd name="T7" fmla="*/ 15 h 25"/>
                  <a:gd name="T8" fmla="*/ 14 w 40"/>
                  <a:gd name="T9" fmla="*/ 19 h 25"/>
                  <a:gd name="T10" fmla="*/ 18 w 40"/>
                  <a:gd name="T11" fmla="*/ 21 h 25"/>
                  <a:gd name="T12" fmla="*/ 22 w 40"/>
                  <a:gd name="T13" fmla="*/ 23 h 25"/>
                  <a:gd name="T14" fmla="*/ 25 w 40"/>
                  <a:gd name="T15" fmla="*/ 24 h 25"/>
                  <a:gd name="T16" fmla="*/ 29 w 40"/>
                  <a:gd name="T17" fmla="*/ 24 h 25"/>
                  <a:gd name="T18" fmla="*/ 32 w 40"/>
                  <a:gd name="T19" fmla="*/ 23 h 25"/>
                  <a:gd name="T20" fmla="*/ 34 w 40"/>
                  <a:gd name="T21" fmla="*/ 21 h 25"/>
                  <a:gd name="T22" fmla="*/ 37 w 40"/>
                  <a:gd name="T23" fmla="*/ 19 h 25"/>
                  <a:gd name="T24" fmla="*/ 38 w 40"/>
                  <a:gd name="T25" fmla="*/ 16 h 25"/>
                  <a:gd name="T26" fmla="*/ 38 w 40"/>
                  <a:gd name="T27" fmla="*/ 15 h 25"/>
                  <a:gd name="T28" fmla="*/ 39 w 40"/>
                  <a:gd name="T29" fmla="*/ 13 h 25"/>
                  <a:gd name="T30" fmla="*/ 39 w 40"/>
                  <a:gd name="T31" fmla="*/ 11 h 25"/>
                  <a:gd name="T32" fmla="*/ 38 w 40"/>
                  <a:gd name="T33" fmla="*/ 10 h 25"/>
                  <a:gd name="T34" fmla="*/ 37 w 40"/>
                  <a:gd name="T35" fmla="*/ 8 h 25"/>
                  <a:gd name="T36" fmla="*/ 31 w 40"/>
                  <a:gd name="T37" fmla="*/ 12 h 25"/>
                  <a:gd name="T38" fmla="*/ 31 w 40"/>
                  <a:gd name="T39" fmla="*/ 13 h 25"/>
                  <a:gd name="T40" fmla="*/ 31 w 40"/>
                  <a:gd name="T41" fmla="*/ 14 h 25"/>
                  <a:gd name="T42" fmla="*/ 29 w 40"/>
                  <a:gd name="T43" fmla="*/ 15 h 25"/>
                  <a:gd name="T44" fmla="*/ 29 w 40"/>
                  <a:gd name="T45" fmla="*/ 16 h 25"/>
                  <a:gd name="T46" fmla="*/ 29 w 40"/>
                  <a:gd name="T47" fmla="*/ 17 h 25"/>
                  <a:gd name="T48" fmla="*/ 26 w 40"/>
                  <a:gd name="T49" fmla="*/ 17 h 25"/>
                  <a:gd name="T50" fmla="*/ 25 w 40"/>
                  <a:gd name="T51" fmla="*/ 16 h 25"/>
                  <a:gd name="T52" fmla="*/ 24 w 40"/>
                  <a:gd name="T53" fmla="*/ 16 h 25"/>
                  <a:gd name="T54" fmla="*/ 20 w 40"/>
                  <a:gd name="T55" fmla="*/ 15 h 25"/>
                  <a:gd name="T56" fmla="*/ 17 w 40"/>
                  <a:gd name="T57" fmla="*/ 11 h 25"/>
                  <a:gd name="T58" fmla="*/ 13 w 40"/>
                  <a:gd name="T59" fmla="*/ 7 h 25"/>
                  <a:gd name="T60" fmla="*/ 9 w 40"/>
                  <a:gd name="T61" fmla="*/ 1 h 25"/>
                  <a:gd name="T62" fmla="*/ 7 w 40"/>
                  <a:gd name="T63" fmla="*/ 5 h 25"/>
                  <a:gd name="T64" fmla="*/ 3 w 40"/>
                  <a:gd name="T65" fmla="*/ 0 h 25"/>
                  <a:gd name="T66" fmla="*/ 0 w 40"/>
                  <a:gd name="T67" fmla="*/ 1 h 25"/>
                  <a:gd name="T68" fmla="*/ 1 w 40"/>
                  <a:gd name="T69" fmla="*/ 3 h 25"/>
                  <a:gd name="T70" fmla="*/ 3 w 40"/>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 h="25">
                    <a:moveTo>
                      <a:pt x="3" y="0"/>
                    </a:moveTo>
                    <a:lnTo>
                      <a:pt x="1" y="3"/>
                    </a:lnTo>
                    <a:lnTo>
                      <a:pt x="6" y="10"/>
                    </a:lnTo>
                    <a:lnTo>
                      <a:pt x="10" y="15"/>
                    </a:lnTo>
                    <a:lnTo>
                      <a:pt x="14" y="19"/>
                    </a:lnTo>
                    <a:lnTo>
                      <a:pt x="18" y="21"/>
                    </a:lnTo>
                    <a:lnTo>
                      <a:pt x="22" y="23"/>
                    </a:lnTo>
                    <a:lnTo>
                      <a:pt x="25" y="24"/>
                    </a:lnTo>
                    <a:lnTo>
                      <a:pt x="29" y="24"/>
                    </a:lnTo>
                    <a:lnTo>
                      <a:pt x="32" y="23"/>
                    </a:lnTo>
                    <a:lnTo>
                      <a:pt x="34" y="21"/>
                    </a:lnTo>
                    <a:lnTo>
                      <a:pt x="37" y="19"/>
                    </a:lnTo>
                    <a:lnTo>
                      <a:pt x="38" y="16"/>
                    </a:lnTo>
                    <a:lnTo>
                      <a:pt x="38" y="15"/>
                    </a:lnTo>
                    <a:lnTo>
                      <a:pt x="39" y="13"/>
                    </a:lnTo>
                    <a:lnTo>
                      <a:pt x="39" y="11"/>
                    </a:lnTo>
                    <a:lnTo>
                      <a:pt x="38" y="10"/>
                    </a:lnTo>
                    <a:lnTo>
                      <a:pt x="37" y="8"/>
                    </a:lnTo>
                    <a:lnTo>
                      <a:pt x="31" y="12"/>
                    </a:lnTo>
                    <a:lnTo>
                      <a:pt x="31" y="13"/>
                    </a:lnTo>
                    <a:lnTo>
                      <a:pt x="31" y="14"/>
                    </a:lnTo>
                    <a:lnTo>
                      <a:pt x="29" y="15"/>
                    </a:lnTo>
                    <a:lnTo>
                      <a:pt x="29" y="16"/>
                    </a:lnTo>
                    <a:lnTo>
                      <a:pt x="29" y="17"/>
                    </a:lnTo>
                    <a:lnTo>
                      <a:pt x="26" y="17"/>
                    </a:lnTo>
                    <a:lnTo>
                      <a:pt x="25" y="16"/>
                    </a:lnTo>
                    <a:lnTo>
                      <a:pt x="24" y="16"/>
                    </a:lnTo>
                    <a:lnTo>
                      <a:pt x="20" y="15"/>
                    </a:lnTo>
                    <a:lnTo>
                      <a:pt x="17" y="11"/>
                    </a:lnTo>
                    <a:lnTo>
                      <a:pt x="13" y="7"/>
                    </a:lnTo>
                    <a:lnTo>
                      <a:pt x="9" y="1"/>
                    </a:lnTo>
                    <a:lnTo>
                      <a:pt x="7" y="5"/>
                    </a:lnTo>
                    <a:lnTo>
                      <a:pt x="3" y="0"/>
                    </a:lnTo>
                    <a:lnTo>
                      <a:pt x="0" y="1"/>
                    </a:lnTo>
                    <a:lnTo>
                      <a:pt x="1" y="3"/>
                    </a:lnTo>
                    <a:lnTo>
                      <a:pt x="3"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5" name="Freeform 347"/>
              <p:cNvSpPr>
                <a:spLocks/>
              </p:cNvSpPr>
              <p:nvPr/>
            </p:nvSpPr>
            <p:spPr bwMode="auto">
              <a:xfrm>
                <a:off x="4506" y="3042"/>
                <a:ext cx="36" cy="24"/>
              </a:xfrm>
              <a:custGeom>
                <a:avLst/>
                <a:gdLst>
                  <a:gd name="T0" fmla="*/ 0 w 36"/>
                  <a:gd name="T1" fmla="*/ 1 h 24"/>
                  <a:gd name="T2" fmla="*/ 0 w 36"/>
                  <a:gd name="T3" fmla="*/ 3 h 24"/>
                  <a:gd name="T4" fmla="*/ 2 w 36"/>
                  <a:gd name="T5" fmla="*/ 4 h 24"/>
                  <a:gd name="T6" fmla="*/ 5 w 36"/>
                  <a:gd name="T7" fmla="*/ 6 h 24"/>
                  <a:gd name="T8" fmla="*/ 7 w 36"/>
                  <a:gd name="T9" fmla="*/ 7 h 24"/>
                  <a:gd name="T10" fmla="*/ 9 w 36"/>
                  <a:gd name="T11" fmla="*/ 8 h 24"/>
                  <a:gd name="T12" fmla="*/ 12 w 36"/>
                  <a:gd name="T13" fmla="*/ 10 h 24"/>
                  <a:gd name="T14" fmla="*/ 15 w 36"/>
                  <a:gd name="T15" fmla="*/ 12 h 24"/>
                  <a:gd name="T16" fmla="*/ 18 w 36"/>
                  <a:gd name="T17" fmla="*/ 14 h 24"/>
                  <a:gd name="T18" fmla="*/ 20 w 36"/>
                  <a:gd name="T19" fmla="*/ 16 h 24"/>
                  <a:gd name="T20" fmla="*/ 23 w 36"/>
                  <a:gd name="T21" fmla="*/ 17 h 24"/>
                  <a:gd name="T22" fmla="*/ 26 w 36"/>
                  <a:gd name="T23" fmla="*/ 18 h 24"/>
                  <a:gd name="T24" fmla="*/ 27 w 36"/>
                  <a:gd name="T25" fmla="*/ 19 h 24"/>
                  <a:gd name="T26" fmla="*/ 28 w 36"/>
                  <a:gd name="T27" fmla="*/ 20 h 24"/>
                  <a:gd name="T28" fmla="*/ 29 w 36"/>
                  <a:gd name="T29" fmla="*/ 19 h 24"/>
                  <a:gd name="T30" fmla="*/ 29 w 36"/>
                  <a:gd name="T31" fmla="*/ 18 h 24"/>
                  <a:gd name="T32" fmla="*/ 33 w 36"/>
                  <a:gd name="T33" fmla="*/ 23 h 24"/>
                  <a:gd name="T34" fmla="*/ 35 w 36"/>
                  <a:gd name="T35" fmla="*/ 21 h 24"/>
                  <a:gd name="T36" fmla="*/ 35 w 36"/>
                  <a:gd name="T37" fmla="*/ 19 h 24"/>
                  <a:gd name="T38" fmla="*/ 35 w 36"/>
                  <a:gd name="T39" fmla="*/ 17 h 24"/>
                  <a:gd name="T40" fmla="*/ 33 w 36"/>
                  <a:gd name="T41" fmla="*/ 16 h 24"/>
                  <a:gd name="T42" fmla="*/ 30 w 36"/>
                  <a:gd name="T43" fmla="*/ 14 h 24"/>
                  <a:gd name="T44" fmla="*/ 29 w 36"/>
                  <a:gd name="T45" fmla="*/ 12 h 24"/>
                  <a:gd name="T46" fmla="*/ 26 w 36"/>
                  <a:gd name="T47" fmla="*/ 10 h 24"/>
                  <a:gd name="T48" fmla="*/ 23 w 36"/>
                  <a:gd name="T49" fmla="*/ 9 h 24"/>
                  <a:gd name="T50" fmla="*/ 20 w 36"/>
                  <a:gd name="T51" fmla="*/ 7 h 24"/>
                  <a:gd name="T52" fmla="*/ 18 w 36"/>
                  <a:gd name="T53" fmla="*/ 6 h 24"/>
                  <a:gd name="T54" fmla="*/ 15 w 36"/>
                  <a:gd name="T55" fmla="*/ 4 h 24"/>
                  <a:gd name="T56" fmla="*/ 12 w 36"/>
                  <a:gd name="T57" fmla="*/ 3 h 24"/>
                  <a:gd name="T58" fmla="*/ 11 w 36"/>
                  <a:gd name="T59" fmla="*/ 2 h 24"/>
                  <a:gd name="T60" fmla="*/ 9 w 36"/>
                  <a:gd name="T61" fmla="*/ 1 h 24"/>
                  <a:gd name="T62" fmla="*/ 8 w 36"/>
                  <a:gd name="T63" fmla="*/ 0 h 24"/>
                  <a:gd name="T64" fmla="*/ 0 w 36"/>
                  <a:gd name="T6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4">
                    <a:moveTo>
                      <a:pt x="0" y="1"/>
                    </a:moveTo>
                    <a:lnTo>
                      <a:pt x="0" y="3"/>
                    </a:lnTo>
                    <a:lnTo>
                      <a:pt x="2" y="4"/>
                    </a:lnTo>
                    <a:lnTo>
                      <a:pt x="5" y="6"/>
                    </a:lnTo>
                    <a:lnTo>
                      <a:pt x="7" y="7"/>
                    </a:lnTo>
                    <a:lnTo>
                      <a:pt x="9" y="8"/>
                    </a:lnTo>
                    <a:lnTo>
                      <a:pt x="12" y="10"/>
                    </a:lnTo>
                    <a:lnTo>
                      <a:pt x="15" y="12"/>
                    </a:lnTo>
                    <a:lnTo>
                      <a:pt x="18" y="14"/>
                    </a:lnTo>
                    <a:lnTo>
                      <a:pt x="20" y="16"/>
                    </a:lnTo>
                    <a:lnTo>
                      <a:pt x="23" y="17"/>
                    </a:lnTo>
                    <a:lnTo>
                      <a:pt x="26" y="18"/>
                    </a:lnTo>
                    <a:lnTo>
                      <a:pt x="27" y="19"/>
                    </a:lnTo>
                    <a:lnTo>
                      <a:pt x="28" y="20"/>
                    </a:lnTo>
                    <a:lnTo>
                      <a:pt x="29" y="19"/>
                    </a:lnTo>
                    <a:lnTo>
                      <a:pt x="29" y="18"/>
                    </a:lnTo>
                    <a:lnTo>
                      <a:pt x="33" y="23"/>
                    </a:lnTo>
                    <a:lnTo>
                      <a:pt x="35" y="21"/>
                    </a:lnTo>
                    <a:lnTo>
                      <a:pt x="35" y="19"/>
                    </a:lnTo>
                    <a:lnTo>
                      <a:pt x="35" y="17"/>
                    </a:lnTo>
                    <a:lnTo>
                      <a:pt x="33" y="16"/>
                    </a:lnTo>
                    <a:lnTo>
                      <a:pt x="30" y="14"/>
                    </a:lnTo>
                    <a:lnTo>
                      <a:pt x="29" y="12"/>
                    </a:lnTo>
                    <a:lnTo>
                      <a:pt x="26" y="10"/>
                    </a:lnTo>
                    <a:lnTo>
                      <a:pt x="23" y="9"/>
                    </a:lnTo>
                    <a:lnTo>
                      <a:pt x="20" y="7"/>
                    </a:lnTo>
                    <a:lnTo>
                      <a:pt x="18" y="6"/>
                    </a:lnTo>
                    <a:lnTo>
                      <a:pt x="15" y="4"/>
                    </a:lnTo>
                    <a:lnTo>
                      <a:pt x="12" y="3"/>
                    </a:lnTo>
                    <a:lnTo>
                      <a:pt x="11" y="2"/>
                    </a:lnTo>
                    <a:lnTo>
                      <a:pt x="9" y="1"/>
                    </a:lnTo>
                    <a:lnTo>
                      <a:pt x="8" y="0"/>
                    </a:lnTo>
                    <a:lnTo>
                      <a:pt x="0" y="1"/>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6" name="Freeform 348"/>
              <p:cNvSpPr>
                <a:spLocks/>
              </p:cNvSpPr>
              <p:nvPr/>
            </p:nvSpPr>
            <p:spPr bwMode="auto">
              <a:xfrm>
                <a:off x="4540" y="3062"/>
                <a:ext cx="2" cy="5"/>
              </a:xfrm>
              <a:custGeom>
                <a:avLst/>
                <a:gdLst>
                  <a:gd name="T0" fmla="*/ 1 w 2"/>
                  <a:gd name="T1" fmla="*/ 1 h 5"/>
                  <a:gd name="T2" fmla="*/ 1 w 2"/>
                  <a:gd name="T3" fmla="*/ 3 h 5"/>
                  <a:gd name="T4" fmla="*/ 1 w 2"/>
                  <a:gd name="T5" fmla="*/ 4 h 5"/>
                  <a:gd name="T6" fmla="*/ 1 w 2"/>
                  <a:gd name="T7" fmla="*/ 4 h 5"/>
                  <a:gd name="T8" fmla="*/ 0 w 2"/>
                  <a:gd name="T9" fmla="*/ 4 h 5"/>
                  <a:gd name="T10" fmla="*/ 0 w 2"/>
                  <a:gd name="T11" fmla="*/ 4 h 5"/>
                  <a:gd name="T12" fmla="*/ 0 w 2"/>
                  <a:gd name="T13" fmla="*/ 3 h 5"/>
                  <a:gd name="T14" fmla="*/ 0 w 2"/>
                  <a:gd name="T15" fmla="*/ 1 h 5"/>
                  <a:gd name="T16" fmla="*/ 0 w 2"/>
                  <a:gd name="T17" fmla="*/ 0 h 5"/>
                  <a:gd name="T18" fmla="*/ 1 w 2"/>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1" y="1"/>
                    </a:moveTo>
                    <a:lnTo>
                      <a:pt x="1" y="3"/>
                    </a:lnTo>
                    <a:lnTo>
                      <a:pt x="1" y="4"/>
                    </a:lnTo>
                    <a:lnTo>
                      <a:pt x="1" y="4"/>
                    </a:lnTo>
                    <a:lnTo>
                      <a:pt x="0" y="4"/>
                    </a:lnTo>
                    <a:lnTo>
                      <a:pt x="0" y="4"/>
                    </a:lnTo>
                    <a:lnTo>
                      <a:pt x="0" y="3"/>
                    </a:lnTo>
                    <a:lnTo>
                      <a:pt x="0" y="1"/>
                    </a:lnTo>
                    <a:lnTo>
                      <a:pt x="0" y="0"/>
                    </a:lnTo>
                    <a:lnTo>
                      <a:pt x="1" y="1"/>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7" name="Freeform 349"/>
              <p:cNvSpPr>
                <a:spLocks/>
              </p:cNvSpPr>
              <p:nvPr/>
            </p:nvSpPr>
            <p:spPr bwMode="auto">
              <a:xfrm>
                <a:off x="5645" y="3058"/>
                <a:ext cx="4" cy="4"/>
              </a:xfrm>
              <a:custGeom>
                <a:avLst/>
                <a:gdLst>
                  <a:gd name="T0" fmla="*/ 3 w 4"/>
                  <a:gd name="T1" fmla="*/ 0 h 4"/>
                  <a:gd name="T2" fmla="*/ 2 w 4"/>
                  <a:gd name="T3" fmla="*/ 0 h 4"/>
                  <a:gd name="T4" fmla="*/ 2 w 4"/>
                  <a:gd name="T5" fmla="*/ 0 h 4"/>
                  <a:gd name="T6" fmla="*/ 1 w 4"/>
                  <a:gd name="T7" fmla="*/ 0 h 4"/>
                  <a:gd name="T8" fmla="*/ 1 w 4"/>
                  <a:gd name="T9" fmla="*/ 1 h 4"/>
                  <a:gd name="T10" fmla="*/ 0 w 4"/>
                  <a:gd name="T11" fmla="*/ 1 h 4"/>
                  <a:gd name="T12" fmla="*/ 1 w 4"/>
                  <a:gd name="T13" fmla="*/ 2 h 4"/>
                  <a:gd name="T14" fmla="*/ 1 w 4"/>
                  <a:gd name="T15" fmla="*/ 3 h 4"/>
                  <a:gd name="T16" fmla="*/ 1 w 4"/>
                  <a:gd name="T17" fmla="*/ 3 h 4"/>
                  <a:gd name="T18" fmla="*/ 3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0"/>
                    </a:moveTo>
                    <a:lnTo>
                      <a:pt x="2" y="0"/>
                    </a:lnTo>
                    <a:lnTo>
                      <a:pt x="2" y="0"/>
                    </a:lnTo>
                    <a:lnTo>
                      <a:pt x="1" y="0"/>
                    </a:lnTo>
                    <a:lnTo>
                      <a:pt x="1" y="1"/>
                    </a:lnTo>
                    <a:lnTo>
                      <a:pt x="0" y="1"/>
                    </a:lnTo>
                    <a:lnTo>
                      <a:pt x="1" y="2"/>
                    </a:lnTo>
                    <a:lnTo>
                      <a:pt x="1" y="3"/>
                    </a:lnTo>
                    <a:lnTo>
                      <a:pt x="1" y="3"/>
                    </a:lnTo>
                    <a:lnTo>
                      <a:pt x="3"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8" name="Freeform 350"/>
              <p:cNvSpPr>
                <a:spLocks/>
              </p:cNvSpPr>
              <p:nvPr/>
            </p:nvSpPr>
            <p:spPr bwMode="auto">
              <a:xfrm>
                <a:off x="5538" y="3032"/>
                <a:ext cx="105" cy="27"/>
              </a:xfrm>
              <a:custGeom>
                <a:avLst/>
                <a:gdLst>
                  <a:gd name="T0" fmla="*/ 0 w 105"/>
                  <a:gd name="T1" fmla="*/ 5 h 27"/>
                  <a:gd name="T2" fmla="*/ 8 w 105"/>
                  <a:gd name="T3" fmla="*/ 5 h 27"/>
                  <a:gd name="T4" fmla="*/ 16 w 105"/>
                  <a:gd name="T5" fmla="*/ 7 h 27"/>
                  <a:gd name="T6" fmla="*/ 25 w 105"/>
                  <a:gd name="T7" fmla="*/ 8 h 27"/>
                  <a:gd name="T8" fmla="*/ 32 w 105"/>
                  <a:gd name="T9" fmla="*/ 9 h 27"/>
                  <a:gd name="T10" fmla="*/ 40 w 105"/>
                  <a:gd name="T11" fmla="*/ 11 h 27"/>
                  <a:gd name="T12" fmla="*/ 48 w 105"/>
                  <a:gd name="T13" fmla="*/ 12 h 27"/>
                  <a:gd name="T14" fmla="*/ 55 w 105"/>
                  <a:gd name="T15" fmla="*/ 13 h 27"/>
                  <a:gd name="T16" fmla="*/ 60 w 105"/>
                  <a:gd name="T17" fmla="*/ 15 h 27"/>
                  <a:gd name="T18" fmla="*/ 67 w 105"/>
                  <a:gd name="T19" fmla="*/ 16 h 27"/>
                  <a:gd name="T20" fmla="*/ 72 w 105"/>
                  <a:gd name="T21" fmla="*/ 17 h 27"/>
                  <a:gd name="T22" fmla="*/ 77 w 105"/>
                  <a:gd name="T23" fmla="*/ 20 h 27"/>
                  <a:gd name="T24" fmla="*/ 83 w 105"/>
                  <a:gd name="T25" fmla="*/ 22 h 27"/>
                  <a:gd name="T26" fmla="*/ 87 w 105"/>
                  <a:gd name="T27" fmla="*/ 22 h 27"/>
                  <a:gd name="T28" fmla="*/ 92 w 105"/>
                  <a:gd name="T29" fmla="*/ 24 h 27"/>
                  <a:gd name="T30" fmla="*/ 96 w 105"/>
                  <a:gd name="T31" fmla="*/ 25 h 27"/>
                  <a:gd name="T32" fmla="*/ 100 w 105"/>
                  <a:gd name="T33" fmla="*/ 26 h 27"/>
                  <a:gd name="T34" fmla="*/ 104 w 105"/>
                  <a:gd name="T35" fmla="*/ 22 h 27"/>
                  <a:gd name="T36" fmla="*/ 100 w 105"/>
                  <a:gd name="T37" fmla="*/ 20 h 27"/>
                  <a:gd name="T38" fmla="*/ 96 w 105"/>
                  <a:gd name="T39" fmla="*/ 18 h 27"/>
                  <a:gd name="T40" fmla="*/ 92 w 105"/>
                  <a:gd name="T41" fmla="*/ 16 h 27"/>
                  <a:gd name="T42" fmla="*/ 87 w 105"/>
                  <a:gd name="T43" fmla="*/ 15 h 27"/>
                  <a:gd name="T44" fmla="*/ 83 w 105"/>
                  <a:gd name="T45" fmla="*/ 14 h 27"/>
                  <a:gd name="T46" fmla="*/ 76 w 105"/>
                  <a:gd name="T47" fmla="*/ 12 h 27"/>
                  <a:gd name="T48" fmla="*/ 71 w 105"/>
                  <a:gd name="T49" fmla="*/ 11 h 27"/>
                  <a:gd name="T50" fmla="*/ 63 w 105"/>
                  <a:gd name="T51" fmla="*/ 9 h 27"/>
                  <a:gd name="T52" fmla="*/ 56 w 105"/>
                  <a:gd name="T53" fmla="*/ 8 h 27"/>
                  <a:gd name="T54" fmla="*/ 49 w 105"/>
                  <a:gd name="T55" fmla="*/ 5 h 27"/>
                  <a:gd name="T56" fmla="*/ 41 w 105"/>
                  <a:gd name="T57" fmla="*/ 4 h 27"/>
                  <a:gd name="T58" fmla="*/ 35 w 105"/>
                  <a:gd name="T59" fmla="*/ 3 h 27"/>
                  <a:gd name="T60" fmla="*/ 27 w 105"/>
                  <a:gd name="T61" fmla="*/ 2 h 27"/>
                  <a:gd name="T62" fmla="*/ 19 w 105"/>
                  <a:gd name="T63" fmla="*/ 0 h 27"/>
                  <a:gd name="T64" fmla="*/ 11 w 105"/>
                  <a:gd name="T65" fmla="*/ 0 h 27"/>
                  <a:gd name="T66" fmla="*/ 1 w 105"/>
                  <a:gd name="T67" fmla="*/ 0 h 27"/>
                  <a:gd name="T68" fmla="*/ 0 w 105"/>
                  <a:gd name="T69"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27">
                    <a:moveTo>
                      <a:pt x="0" y="5"/>
                    </a:moveTo>
                    <a:lnTo>
                      <a:pt x="8" y="5"/>
                    </a:lnTo>
                    <a:lnTo>
                      <a:pt x="16" y="7"/>
                    </a:lnTo>
                    <a:lnTo>
                      <a:pt x="25" y="8"/>
                    </a:lnTo>
                    <a:lnTo>
                      <a:pt x="32" y="9"/>
                    </a:lnTo>
                    <a:lnTo>
                      <a:pt x="40" y="11"/>
                    </a:lnTo>
                    <a:lnTo>
                      <a:pt x="48" y="12"/>
                    </a:lnTo>
                    <a:lnTo>
                      <a:pt x="55" y="13"/>
                    </a:lnTo>
                    <a:lnTo>
                      <a:pt x="60" y="15"/>
                    </a:lnTo>
                    <a:lnTo>
                      <a:pt x="67" y="16"/>
                    </a:lnTo>
                    <a:lnTo>
                      <a:pt x="72" y="17"/>
                    </a:lnTo>
                    <a:lnTo>
                      <a:pt x="77" y="20"/>
                    </a:lnTo>
                    <a:lnTo>
                      <a:pt x="83" y="22"/>
                    </a:lnTo>
                    <a:lnTo>
                      <a:pt x="87" y="22"/>
                    </a:lnTo>
                    <a:lnTo>
                      <a:pt x="92" y="24"/>
                    </a:lnTo>
                    <a:lnTo>
                      <a:pt x="96" y="25"/>
                    </a:lnTo>
                    <a:lnTo>
                      <a:pt x="100" y="26"/>
                    </a:lnTo>
                    <a:lnTo>
                      <a:pt x="104" y="22"/>
                    </a:lnTo>
                    <a:lnTo>
                      <a:pt x="100" y="20"/>
                    </a:lnTo>
                    <a:lnTo>
                      <a:pt x="96" y="18"/>
                    </a:lnTo>
                    <a:lnTo>
                      <a:pt x="92" y="16"/>
                    </a:lnTo>
                    <a:lnTo>
                      <a:pt x="87" y="15"/>
                    </a:lnTo>
                    <a:lnTo>
                      <a:pt x="83" y="14"/>
                    </a:lnTo>
                    <a:lnTo>
                      <a:pt x="76" y="12"/>
                    </a:lnTo>
                    <a:lnTo>
                      <a:pt x="71" y="11"/>
                    </a:lnTo>
                    <a:lnTo>
                      <a:pt x="63" y="9"/>
                    </a:lnTo>
                    <a:lnTo>
                      <a:pt x="56" y="8"/>
                    </a:lnTo>
                    <a:lnTo>
                      <a:pt x="49" y="5"/>
                    </a:lnTo>
                    <a:lnTo>
                      <a:pt x="41" y="4"/>
                    </a:lnTo>
                    <a:lnTo>
                      <a:pt x="35" y="3"/>
                    </a:lnTo>
                    <a:lnTo>
                      <a:pt x="27" y="2"/>
                    </a:lnTo>
                    <a:lnTo>
                      <a:pt x="19" y="0"/>
                    </a:lnTo>
                    <a:lnTo>
                      <a:pt x="11" y="0"/>
                    </a:lnTo>
                    <a:lnTo>
                      <a:pt x="1" y="0"/>
                    </a:lnTo>
                    <a:lnTo>
                      <a:pt x="0" y="5"/>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39" name="Freeform 351"/>
              <p:cNvSpPr>
                <a:spLocks/>
              </p:cNvSpPr>
              <p:nvPr/>
            </p:nvSpPr>
            <p:spPr bwMode="auto">
              <a:xfrm>
                <a:off x="5492" y="3024"/>
                <a:ext cx="40" cy="7"/>
              </a:xfrm>
              <a:custGeom>
                <a:avLst/>
                <a:gdLst>
                  <a:gd name="T0" fmla="*/ 5 w 40"/>
                  <a:gd name="T1" fmla="*/ 3 h 7"/>
                  <a:gd name="T2" fmla="*/ 6 w 40"/>
                  <a:gd name="T3" fmla="*/ 3 h 7"/>
                  <a:gd name="T4" fmla="*/ 5 w 40"/>
                  <a:gd name="T5" fmla="*/ 3 h 7"/>
                  <a:gd name="T6" fmla="*/ 6 w 40"/>
                  <a:gd name="T7" fmla="*/ 3 h 7"/>
                  <a:gd name="T8" fmla="*/ 7 w 40"/>
                  <a:gd name="T9" fmla="*/ 3 h 7"/>
                  <a:gd name="T10" fmla="*/ 9 w 40"/>
                  <a:gd name="T11" fmla="*/ 3 h 7"/>
                  <a:gd name="T12" fmla="*/ 13 w 40"/>
                  <a:gd name="T13" fmla="*/ 3 h 7"/>
                  <a:gd name="T14" fmla="*/ 15 w 40"/>
                  <a:gd name="T15" fmla="*/ 3 h 7"/>
                  <a:gd name="T16" fmla="*/ 18 w 40"/>
                  <a:gd name="T17" fmla="*/ 4 h 7"/>
                  <a:gd name="T18" fmla="*/ 22 w 40"/>
                  <a:gd name="T19" fmla="*/ 4 h 7"/>
                  <a:gd name="T20" fmla="*/ 25 w 40"/>
                  <a:gd name="T21" fmla="*/ 4 h 7"/>
                  <a:gd name="T22" fmla="*/ 26 w 40"/>
                  <a:gd name="T23" fmla="*/ 5 h 7"/>
                  <a:gd name="T24" fmla="*/ 30 w 40"/>
                  <a:gd name="T25" fmla="*/ 5 h 7"/>
                  <a:gd name="T26" fmla="*/ 32 w 40"/>
                  <a:gd name="T27" fmla="*/ 5 h 7"/>
                  <a:gd name="T28" fmla="*/ 34 w 40"/>
                  <a:gd name="T29" fmla="*/ 5 h 7"/>
                  <a:gd name="T30" fmla="*/ 37 w 40"/>
                  <a:gd name="T31" fmla="*/ 6 h 7"/>
                  <a:gd name="T32" fmla="*/ 38 w 40"/>
                  <a:gd name="T33" fmla="*/ 6 h 7"/>
                  <a:gd name="T34" fmla="*/ 39 w 40"/>
                  <a:gd name="T35" fmla="*/ 3 h 7"/>
                  <a:gd name="T36" fmla="*/ 38 w 40"/>
                  <a:gd name="T37" fmla="*/ 2 h 7"/>
                  <a:gd name="T38" fmla="*/ 37 w 40"/>
                  <a:gd name="T39" fmla="*/ 2 h 7"/>
                  <a:gd name="T40" fmla="*/ 34 w 40"/>
                  <a:gd name="T41" fmla="*/ 2 h 7"/>
                  <a:gd name="T42" fmla="*/ 32 w 40"/>
                  <a:gd name="T43" fmla="*/ 2 h 7"/>
                  <a:gd name="T44" fmla="*/ 29 w 40"/>
                  <a:gd name="T45" fmla="*/ 1 h 7"/>
                  <a:gd name="T46" fmla="*/ 26 w 40"/>
                  <a:gd name="T47" fmla="*/ 1 h 7"/>
                  <a:gd name="T48" fmla="*/ 24 w 40"/>
                  <a:gd name="T49" fmla="*/ 1 h 7"/>
                  <a:gd name="T50" fmla="*/ 20 w 40"/>
                  <a:gd name="T51" fmla="*/ 0 h 7"/>
                  <a:gd name="T52" fmla="*/ 17 w 40"/>
                  <a:gd name="T53" fmla="*/ 0 h 7"/>
                  <a:gd name="T54" fmla="*/ 14 w 40"/>
                  <a:gd name="T55" fmla="*/ 0 h 7"/>
                  <a:gd name="T56" fmla="*/ 10 w 40"/>
                  <a:gd name="T57" fmla="*/ 0 h 7"/>
                  <a:gd name="T58" fmla="*/ 7 w 40"/>
                  <a:gd name="T59" fmla="*/ 0 h 7"/>
                  <a:gd name="T60" fmla="*/ 6 w 40"/>
                  <a:gd name="T61" fmla="*/ 0 h 7"/>
                  <a:gd name="T62" fmla="*/ 3 w 40"/>
                  <a:gd name="T63" fmla="*/ 0 h 7"/>
                  <a:gd name="T64" fmla="*/ 0 w 40"/>
                  <a:gd name="T65" fmla="*/ 1 h 7"/>
                  <a:gd name="T66" fmla="*/ 1 w 40"/>
                  <a:gd name="T67" fmla="*/ 0 h 7"/>
                  <a:gd name="T68" fmla="*/ 5 w 40"/>
                  <a:gd name="T69" fmla="*/ 3 h 7"/>
                  <a:gd name="T70" fmla="*/ 6 w 40"/>
                  <a:gd name="T71" fmla="*/ 3 h 7"/>
                  <a:gd name="T72" fmla="*/ 5 w 40"/>
                  <a:gd name="T7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7">
                    <a:moveTo>
                      <a:pt x="5" y="3"/>
                    </a:moveTo>
                    <a:lnTo>
                      <a:pt x="6" y="3"/>
                    </a:lnTo>
                    <a:lnTo>
                      <a:pt x="5" y="3"/>
                    </a:lnTo>
                    <a:lnTo>
                      <a:pt x="6" y="3"/>
                    </a:lnTo>
                    <a:lnTo>
                      <a:pt x="7" y="3"/>
                    </a:lnTo>
                    <a:lnTo>
                      <a:pt x="9" y="3"/>
                    </a:lnTo>
                    <a:lnTo>
                      <a:pt x="13" y="3"/>
                    </a:lnTo>
                    <a:lnTo>
                      <a:pt x="15" y="3"/>
                    </a:lnTo>
                    <a:lnTo>
                      <a:pt x="18" y="4"/>
                    </a:lnTo>
                    <a:lnTo>
                      <a:pt x="22" y="4"/>
                    </a:lnTo>
                    <a:lnTo>
                      <a:pt x="25" y="4"/>
                    </a:lnTo>
                    <a:lnTo>
                      <a:pt x="26" y="5"/>
                    </a:lnTo>
                    <a:lnTo>
                      <a:pt x="30" y="5"/>
                    </a:lnTo>
                    <a:lnTo>
                      <a:pt x="32" y="5"/>
                    </a:lnTo>
                    <a:lnTo>
                      <a:pt x="34" y="5"/>
                    </a:lnTo>
                    <a:lnTo>
                      <a:pt x="37" y="6"/>
                    </a:lnTo>
                    <a:lnTo>
                      <a:pt x="38" y="6"/>
                    </a:lnTo>
                    <a:lnTo>
                      <a:pt x="39" y="3"/>
                    </a:lnTo>
                    <a:lnTo>
                      <a:pt x="38" y="2"/>
                    </a:lnTo>
                    <a:lnTo>
                      <a:pt x="37" y="2"/>
                    </a:lnTo>
                    <a:lnTo>
                      <a:pt x="34" y="2"/>
                    </a:lnTo>
                    <a:lnTo>
                      <a:pt x="32" y="2"/>
                    </a:lnTo>
                    <a:lnTo>
                      <a:pt x="29" y="1"/>
                    </a:lnTo>
                    <a:lnTo>
                      <a:pt x="26" y="1"/>
                    </a:lnTo>
                    <a:lnTo>
                      <a:pt x="24" y="1"/>
                    </a:lnTo>
                    <a:lnTo>
                      <a:pt x="20" y="0"/>
                    </a:lnTo>
                    <a:lnTo>
                      <a:pt x="17" y="0"/>
                    </a:lnTo>
                    <a:lnTo>
                      <a:pt x="14" y="0"/>
                    </a:lnTo>
                    <a:lnTo>
                      <a:pt x="10" y="0"/>
                    </a:lnTo>
                    <a:lnTo>
                      <a:pt x="7" y="0"/>
                    </a:lnTo>
                    <a:lnTo>
                      <a:pt x="6" y="0"/>
                    </a:lnTo>
                    <a:lnTo>
                      <a:pt x="3" y="0"/>
                    </a:lnTo>
                    <a:lnTo>
                      <a:pt x="0" y="1"/>
                    </a:lnTo>
                    <a:lnTo>
                      <a:pt x="1" y="0"/>
                    </a:lnTo>
                    <a:lnTo>
                      <a:pt x="5" y="3"/>
                    </a:lnTo>
                    <a:lnTo>
                      <a:pt x="6" y="3"/>
                    </a:lnTo>
                    <a:lnTo>
                      <a:pt x="5" y="3"/>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0" name="Freeform 352"/>
              <p:cNvSpPr>
                <a:spLocks/>
              </p:cNvSpPr>
              <p:nvPr/>
            </p:nvSpPr>
            <p:spPr bwMode="auto">
              <a:xfrm>
                <a:off x="5400" y="3024"/>
                <a:ext cx="88" cy="30"/>
              </a:xfrm>
              <a:custGeom>
                <a:avLst/>
                <a:gdLst>
                  <a:gd name="T0" fmla="*/ 3 w 88"/>
                  <a:gd name="T1" fmla="*/ 21 h 30"/>
                  <a:gd name="T2" fmla="*/ 3 w 88"/>
                  <a:gd name="T3" fmla="*/ 19 h 30"/>
                  <a:gd name="T4" fmla="*/ 0 w 88"/>
                  <a:gd name="T5" fmla="*/ 22 h 30"/>
                  <a:gd name="T6" fmla="*/ 1 w 88"/>
                  <a:gd name="T7" fmla="*/ 28 h 30"/>
                  <a:gd name="T8" fmla="*/ 8 w 88"/>
                  <a:gd name="T9" fmla="*/ 29 h 30"/>
                  <a:gd name="T10" fmla="*/ 13 w 88"/>
                  <a:gd name="T11" fmla="*/ 28 h 30"/>
                  <a:gd name="T12" fmla="*/ 18 w 88"/>
                  <a:gd name="T13" fmla="*/ 28 h 30"/>
                  <a:gd name="T14" fmla="*/ 25 w 88"/>
                  <a:gd name="T15" fmla="*/ 26 h 30"/>
                  <a:gd name="T16" fmla="*/ 34 w 88"/>
                  <a:gd name="T17" fmla="*/ 23 h 30"/>
                  <a:gd name="T18" fmla="*/ 40 w 88"/>
                  <a:gd name="T19" fmla="*/ 21 h 30"/>
                  <a:gd name="T20" fmla="*/ 49 w 88"/>
                  <a:gd name="T21" fmla="*/ 19 h 30"/>
                  <a:gd name="T22" fmla="*/ 57 w 88"/>
                  <a:gd name="T23" fmla="*/ 17 h 30"/>
                  <a:gd name="T24" fmla="*/ 65 w 88"/>
                  <a:gd name="T25" fmla="*/ 13 h 30"/>
                  <a:gd name="T26" fmla="*/ 73 w 88"/>
                  <a:gd name="T27" fmla="*/ 11 h 30"/>
                  <a:gd name="T28" fmla="*/ 78 w 88"/>
                  <a:gd name="T29" fmla="*/ 9 h 30"/>
                  <a:gd name="T30" fmla="*/ 83 w 88"/>
                  <a:gd name="T31" fmla="*/ 8 h 30"/>
                  <a:gd name="T32" fmla="*/ 86 w 88"/>
                  <a:gd name="T33" fmla="*/ 6 h 30"/>
                  <a:gd name="T34" fmla="*/ 87 w 88"/>
                  <a:gd name="T35" fmla="*/ 6 h 30"/>
                  <a:gd name="T36" fmla="*/ 83 w 88"/>
                  <a:gd name="T37" fmla="*/ 0 h 30"/>
                  <a:gd name="T38" fmla="*/ 82 w 88"/>
                  <a:gd name="T39" fmla="*/ 1 h 30"/>
                  <a:gd name="T40" fmla="*/ 79 w 88"/>
                  <a:gd name="T41" fmla="*/ 2 h 30"/>
                  <a:gd name="T42" fmla="*/ 74 w 88"/>
                  <a:gd name="T43" fmla="*/ 4 h 30"/>
                  <a:gd name="T44" fmla="*/ 68 w 88"/>
                  <a:gd name="T45" fmla="*/ 6 h 30"/>
                  <a:gd name="T46" fmla="*/ 61 w 88"/>
                  <a:gd name="T47" fmla="*/ 8 h 30"/>
                  <a:gd name="T48" fmla="*/ 53 w 88"/>
                  <a:gd name="T49" fmla="*/ 11 h 30"/>
                  <a:gd name="T50" fmla="*/ 45 w 88"/>
                  <a:gd name="T51" fmla="*/ 13 h 30"/>
                  <a:gd name="T52" fmla="*/ 38 w 88"/>
                  <a:gd name="T53" fmla="*/ 16 h 30"/>
                  <a:gd name="T54" fmla="*/ 30 w 88"/>
                  <a:gd name="T55" fmla="*/ 18 h 30"/>
                  <a:gd name="T56" fmla="*/ 22 w 88"/>
                  <a:gd name="T57" fmla="*/ 20 h 30"/>
                  <a:gd name="T58" fmla="*/ 16 w 88"/>
                  <a:gd name="T59" fmla="*/ 21 h 30"/>
                  <a:gd name="T60" fmla="*/ 10 w 88"/>
                  <a:gd name="T61" fmla="*/ 22 h 30"/>
                  <a:gd name="T62" fmla="*/ 8 w 88"/>
                  <a:gd name="T63" fmla="*/ 22 h 30"/>
                  <a:gd name="T64" fmla="*/ 9 w 88"/>
                  <a:gd name="T65" fmla="*/ 25 h 30"/>
                  <a:gd name="T66" fmla="*/ 9 w 88"/>
                  <a:gd name="T67" fmla="*/ 23 h 30"/>
                  <a:gd name="T68" fmla="*/ 12 w 88"/>
                  <a:gd name="T69" fmla="*/ 21 h 30"/>
                  <a:gd name="T70" fmla="*/ 9 w 88"/>
                  <a:gd name="T71" fmla="*/ 23 h 30"/>
                  <a:gd name="T72" fmla="*/ 12 w 88"/>
                  <a:gd name="T73" fmla="*/ 22 h 30"/>
                  <a:gd name="T74" fmla="*/ 12 w 88"/>
                  <a:gd name="T75" fmla="*/ 21 h 30"/>
                  <a:gd name="T76" fmla="*/ 3 w 88"/>
                  <a:gd name="T7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30">
                    <a:moveTo>
                      <a:pt x="3" y="21"/>
                    </a:moveTo>
                    <a:lnTo>
                      <a:pt x="3" y="19"/>
                    </a:lnTo>
                    <a:lnTo>
                      <a:pt x="0" y="22"/>
                    </a:lnTo>
                    <a:lnTo>
                      <a:pt x="1" y="28"/>
                    </a:lnTo>
                    <a:lnTo>
                      <a:pt x="8" y="29"/>
                    </a:lnTo>
                    <a:lnTo>
                      <a:pt x="13" y="28"/>
                    </a:lnTo>
                    <a:lnTo>
                      <a:pt x="18" y="28"/>
                    </a:lnTo>
                    <a:lnTo>
                      <a:pt x="25" y="26"/>
                    </a:lnTo>
                    <a:lnTo>
                      <a:pt x="34" y="23"/>
                    </a:lnTo>
                    <a:lnTo>
                      <a:pt x="40" y="21"/>
                    </a:lnTo>
                    <a:lnTo>
                      <a:pt x="49" y="19"/>
                    </a:lnTo>
                    <a:lnTo>
                      <a:pt x="57" y="17"/>
                    </a:lnTo>
                    <a:lnTo>
                      <a:pt x="65" y="13"/>
                    </a:lnTo>
                    <a:lnTo>
                      <a:pt x="73" y="11"/>
                    </a:lnTo>
                    <a:lnTo>
                      <a:pt x="78" y="9"/>
                    </a:lnTo>
                    <a:lnTo>
                      <a:pt x="83" y="8"/>
                    </a:lnTo>
                    <a:lnTo>
                      <a:pt x="86" y="6"/>
                    </a:lnTo>
                    <a:lnTo>
                      <a:pt x="87" y="6"/>
                    </a:lnTo>
                    <a:lnTo>
                      <a:pt x="83" y="0"/>
                    </a:lnTo>
                    <a:lnTo>
                      <a:pt x="82" y="1"/>
                    </a:lnTo>
                    <a:lnTo>
                      <a:pt x="79" y="2"/>
                    </a:lnTo>
                    <a:lnTo>
                      <a:pt x="74" y="4"/>
                    </a:lnTo>
                    <a:lnTo>
                      <a:pt x="68" y="6"/>
                    </a:lnTo>
                    <a:lnTo>
                      <a:pt x="61" y="8"/>
                    </a:lnTo>
                    <a:lnTo>
                      <a:pt x="53" y="11"/>
                    </a:lnTo>
                    <a:lnTo>
                      <a:pt x="45" y="13"/>
                    </a:lnTo>
                    <a:lnTo>
                      <a:pt x="38" y="16"/>
                    </a:lnTo>
                    <a:lnTo>
                      <a:pt x="30" y="18"/>
                    </a:lnTo>
                    <a:lnTo>
                      <a:pt x="22" y="20"/>
                    </a:lnTo>
                    <a:lnTo>
                      <a:pt x="16" y="21"/>
                    </a:lnTo>
                    <a:lnTo>
                      <a:pt x="10" y="22"/>
                    </a:lnTo>
                    <a:lnTo>
                      <a:pt x="8" y="22"/>
                    </a:lnTo>
                    <a:lnTo>
                      <a:pt x="9" y="25"/>
                    </a:lnTo>
                    <a:lnTo>
                      <a:pt x="9" y="23"/>
                    </a:lnTo>
                    <a:lnTo>
                      <a:pt x="12" y="21"/>
                    </a:lnTo>
                    <a:lnTo>
                      <a:pt x="9" y="23"/>
                    </a:lnTo>
                    <a:lnTo>
                      <a:pt x="12" y="22"/>
                    </a:lnTo>
                    <a:lnTo>
                      <a:pt x="12" y="21"/>
                    </a:lnTo>
                    <a:lnTo>
                      <a:pt x="3" y="21"/>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1" name="Freeform 353"/>
              <p:cNvSpPr>
                <a:spLocks/>
              </p:cNvSpPr>
              <p:nvPr/>
            </p:nvSpPr>
            <p:spPr bwMode="auto">
              <a:xfrm>
                <a:off x="5384" y="2998"/>
                <a:ext cx="20" cy="46"/>
              </a:xfrm>
              <a:custGeom>
                <a:avLst/>
                <a:gdLst>
                  <a:gd name="T0" fmla="*/ 0 w 20"/>
                  <a:gd name="T1" fmla="*/ 2 h 46"/>
                  <a:gd name="T2" fmla="*/ 1 w 20"/>
                  <a:gd name="T3" fmla="*/ 4 h 46"/>
                  <a:gd name="T4" fmla="*/ 4 w 20"/>
                  <a:gd name="T5" fmla="*/ 10 h 46"/>
                  <a:gd name="T6" fmla="*/ 5 w 20"/>
                  <a:gd name="T7" fmla="*/ 16 h 46"/>
                  <a:gd name="T8" fmla="*/ 8 w 20"/>
                  <a:gd name="T9" fmla="*/ 22 h 46"/>
                  <a:gd name="T10" fmla="*/ 9 w 20"/>
                  <a:gd name="T11" fmla="*/ 29 h 46"/>
                  <a:gd name="T12" fmla="*/ 10 w 20"/>
                  <a:gd name="T13" fmla="*/ 35 h 46"/>
                  <a:gd name="T14" fmla="*/ 11 w 20"/>
                  <a:gd name="T15" fmla="*/ 41 h 46"/>
                  <a:gd name="T16" fmla="*/ 11 w 20"/>
                  <a:gd name="T17" fmla="*/ 44 h 46"/>
                  <a:gd name="T18" fmla="*/ 12 w 20"/>
                  <a:gd name="T19" fmla="*/ 45 h 46"/>
                  <a:gd name="T20" fmla="*/ 19 w 20"/>
                  <a:gd name="T21" fmla="*/ 45 h 46"/>
                  <a:gd name="T22" fmla="*/ 19 w 20"/>
                  <a:gd name="T23" fmla="*/ 44 h 46"/>
                  <a:gd name="T24" fmla="*/ 17 w 20"/>
                  <a:gd name="T25" fmla="*/ 40 h 46"/>
                  <a:gd name="T26" fmla="*/ 17 w 20"/>
                  <a:gd name="T27" fmla="*/ 34 h 46"/>
                  <a:gd name="T28" fmla="*/ 16 w 20"/>
                  <a:gd name="T29" fmla="*/ 28 h 46"/>
                  <a:gd name="T30" fmla="*/ 14 w 20"/>
                  <a:gd name="T31" fmla="*/ 22 h 46"/>
                  <a:gd name="T32" fmla="*/ 13 w 20"/>
                  <a:gd name="T33" fmla="*/ 13 h 46"/>
                  <a:gd name="T34" fmla="*/ 10 w 20"/>
                  <a:gd name="T35" fmla="*/ 7 h 46"/>
                  <a:gd name="T36" fmla="*/ 7 w 20"/>
                  <a:gd name="T37" fmla="*/ 0 h 46"/>
                  <a:gd name="T38" fmla="*/ 8 w 20"/>
                  <a:gd name="T39" fmla="*/ 0 h 46"/>
                  <a:gd name="T40" fmla="*/ 0 w 20"/>
                  <a:gd name="T41" fmla="*/ 2 h 46"/>
                  <a:gd name="T42" fmla="*/ 1 w 20"/>
                  <a:gd name="T43" fmla="*/ 4 h 46"/>
                  <a:gd name="T44" fmla="*/ 0 w 20"/>
                  <a:gd name="T45"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46">
                    <a:moveTo>
                      <a:pt x="0" y="2"/>
                    </a:moveTo>
                    <a:lnTo>
                      <a:pt x="1" y="4"/>
                    </a:lnTo>
                    <a:lnTo>
                      <a:pt x="4" y="10"/>
                    </a:lnTo>
                    <a:lnTo>
                      <a:pt x="5" y="16"/>
                    </a:lnTo>
                    <a:lnTo>
                      <a:pt x="8" y="22"/>
                    </a:lnTo>
                    <a:lnTo>
                      <a:pt x="9" y="29"/>
                    </a:lnTo>
                    <a:lnTo>
                      <a:pt x="10" y="35"/>
                    </a:lnTo>
                    <a:lnTo>
                      <a:pt x="11" y="41"/>
                    </a:lnTo>
                    <a:lnTo>
                      <a:pt x="11" y="44"/>
                    </a:lnTo>
                    <a:lnTo>
                      <a:pt x="12" y="45"/>
                    </a:lnTo>
                    <a:lnTo>
                      <a:pt x="19" y="45"/>
                    </a:lnTo>
                    <a:lnTo>
                      <a:pt x="19" y="44"/>
                    </a:lnTo>
                    <a:lnTo>
                      <a:pt x="17" y="40"/>
                    </a:lnTo>
                    <a:lnTo>
                      <a:pt x="17" y="34"/>
                    </a:lnTo>
                    <a:lnTo>
                      <a:pt x="16" y="28"/>
                    </a:lnTo>
                    <a:lnTo>
                      <a:pt x="14" y="22"/>
                    </a:lnTo>
                    <a:lnTo>
                      <a:pt x="13" y="13"/>
                    </a:lnTo>
                    <a:lnTo>
                      <a:pt x="10" y="7"/>
                    </a:lnTo>
                    <a:lnTo>
                      <a:pt x="7" y="0"/>
                    </a:lnTo>
                    <a:lnTo>
                      <a:pt x="8" y="0"/>
                    </a:lnTo>
                    <a:lnTo>
                      <a:pt x="0" y="2"/>
                    </a:lnTo>
                    <a:lnTo>
                      <a:pt x="1" y="4"/>
                    </a:lnTo>
                    <a:lnTo>
                      <a:pt x="0" y="2"/>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2" name="Freeform 354"/>
              <p:cNvSpPr>
                <a:spLocks/>
              </p:cNvSpPr>
              <p:nvPr/>
            </p:nvSpPr>
            <p:spPr bwMode="auto">
              <a:xfrm>
                <a:off x="5322" y="2990"/>
                <a:ext cx="66" cy="90"/>
              </a:xfrm>
              <a:custGeom>
                <a:avLst/>
                <a:gdLst>
                  <a:gd name="T0" fmla="*/ 6 w 66"/>
                  <a:gd name="T1" fmla="*/ 89 h 90"/>
                  <a:gd name="T2" fmla="*/ 9 w 66"/>
                  <a:gd name="T3" fmla="*/ 88 h 90"/>
                  <a:gd name="T4" fmla="*/ 15 w 66"/>
                  <a:gd name="T5" fmla="*/ 67 h 90"/>
                  <a:gd name="T6" fmla="*/ 23 w 66"/>
                  <a:gd name="T7" fmla="*/ 51 h 90"/>
                  <a:gd name="T8" fmla="*/ 30 w 66"/>
                  <a:gd name="T9" fmla="*/ 38 h 90"/>
                  <a:gd name="T10" fmla="*/ 35 w 66"/>
                  <a:gd name="T11" fmla="*/ 27 h 90"/>
                  <a:gd name="T12" fmla="*/ 40 w 66"/>
                  <a:gd name="T13" fmla="*/ 20 h 90"/>
                  <a:gd name="T14" fmla="*/ 44 w 66"/>
                  <a:gd name="T15" fmla="*/ 13 h 90"/>
                  <a:gd name="T16" fmla="*/ 48 w 66"/>
                  <a:gd name="T17" fmla="*/ 9 h 90"/>
                  <a:gd name="T18" fmla="*/ 51 w 66"/>
                  <a:gd name="T19" fmla="*/ 7 h 90"/>
                  <a:gd name="T20" fmla="*/ 53 w 66"/>
                  <a:gd name="T21" fmla="*/ 7 h 90"/>
                  <a:gd name="T22" fmla="*/ 54 w 66"/>
                  <a:gd name="T23" fmla="*/ 7 h 90"/>
                  <a:gd name="T24" fmla="*/ 54 w 66"/>
                  <a:gd name="T25" fmla="*/ 8 h 90"/>
                  <a:gd name="T26" fmla="*/ 55 w 66"/>
                  <a:gd name="T27" fmla="*/ 8 h 90"/>
                  <a:gd name="T28" fmla="*/ 55 w 66"/>
                  <a:gd name="T29" fmla="*/ 9 h 90"/>
                  <a:gd name="T30" fmla="*/ 55 w 66"/>
                  <a:gd name="T31" fmla="*/ 10 h 90"/>
                  <a:gd name="T32" fmla="*/ 65 w 66"/>
                  <a:gd name="T33" fmla="*/ 8 h 90"/>
                  <a:gd name="T34" fmla="*/ 64 w 66"/>
                  <a:gd name="T35" fmla="*/ 8 h 90"/>
                  <a:gd name="T36" fmla="*/ 63 w 66"/>
                  <a:gd name="T37" fmla="*/ 7 h 90"/>
                  <a:gd name="T38" fmla="*/ 63 w 66"/>
                  <a:gd name="T39" fmla="*/ 5 h 90"/>
                  <a:gd name="T40" fmla="*/ 60 w 66"/>
                  <a:gd name="T41" fmla="*/ 3 h 90"/>
                  <a:gd name="T42" fmla="*/ 59 w 66"/>
                  <a:gd name="T43" fmla="*/ 3 h 90"/>
                  <a:gd name="T44" fmla="*/ 55 w 66"/>
                  <a:gd name="T45" fmla="*/ 0 h 90"/>
                  <a:gd name="T46" fmla="*/ 50 w 66"/>
                  <a:gd name="T47" fmla="*/ 0 h 90"/>
                  <a:gd name="T48" fmla="*/ 45 w 66"/>
                  <a:gd name="T49" fmla="*/ 3 h 90"/>
                  <a:gd name="T50" fmla="*/ 43 w 66"/>
                  <a:gd name="T51" fmla="*/ 4 h 90"/>
                  <a:gd name="T52" fmla="*/ 38 w 66"/>
                  <a:gd name="T53" fmla="*/ 8 h 90"/>
                  <a:gd name="T54" fmla="*/ 33 w 66"/>
                  <a:gd name="T55" fmla="*/ 16 h 90"/>
                  <a:gd name="T56" fmla="*/ 26 w 66"/>
                  <a:gd name="T57" fmla="*/ 24 h 90"/>
                  <a:gd name="T58" fmla="*/ 21 w 66"/>
                  <a:gd name="T59" fmla="*/ 34 h 90"/>
                  <a:gd name="T60" fmla="*/ 15 w 66"/>
                  <a:gd name="T61" fmla="*/ 48 h 90"/>
                  <a:gd name="T62" fmla="*/ 8 w 66"/>
                  <a:gd name="T63" fmla="*/ 65 h 90"/>
                  <a:gd name="T64" fmla="*/ 0 w 66"/>
                  <a:gd name="T65" fmla="*/ 85 h 90"/>
                  <a:gd name="T66" fmla="*/ 1 w 66"/>
                  <a:gd name="T67" fmla="*/ 84 h 90"/>
                  <a:gd name="T68" fmla="*/ 6 w 66"/>
                  <a:gd name="T69" fmla="*/ 89 h 90"/>
                  <a:gd name="T70" fmla="*/ 8 w 66"/>
                  <a:gd name="T71" fmla="*/ 89 h 90"/>
                  <a:gd name="T72" fmla="*/ 9 w 66"/>
                  <a:gd name="T73" fmla="*/ 88 h 90"/>
                  <a:gd name="T74" fmla="*/ 6 w 66"/>
                  <a:gd name="T75"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90">
                    <a:moveTo>
                      <a:pt x="6" y="89"/>
                    </a:moveTo>
                    <a:lnTo>
                      <a:pt x="9" y="88"/>
                    </a:lnTo>
                    <a:lnTo>
                      <a:pt x="15" y="67"/>
                    </a:lnTo>
                    <a:lnTo>
                      <a:pt x="23" y="51"/>
                    </a:lnTo>
                    <a:lnTo>
                      <a:pt x="30" y="38"/>
                    </a:lnTo>
                    <a:lnTo>
                      <a:pt x="35" y="27"/>
                    </a:lnTo>
                    <a:lnTo>
                      <a:pt x="40" y="20"/>
                    </a:lnTo>
                    <a:lnTo>
                      <a:pt x="44" y="13"/>
                    </a:lnTo>
                    <a:lnTo>
                      <a:pt x="48" y="9"/>
                    </a:lnTo>
                    <a:lnTo>
                      <a:pt x="51" y="7"/>
                    </a:lnTo>
                    <a:lnTo>
                      <a:pt x="53" y="7"/>
                    </a:lnTo>
                    <a:lnTo>
                      <a:pt x="54" y="7"/>
                    </a:lnTo>
                    <a:lnTo>
                      <a:pt x="54" y="8"/>
                    </a:lnTo>
                    <a:lnTo>
                      <a:pt x="55" y="8"/>
                    </a:lnTo>
                    <a:lnTo>
                      <a:pt x="55" y="9"/>
                    </a:lnTo>
                    <a:lnTo>
                      <a:pt x="55" y="10"/>
                    </a:lnTo>
                    <a:lnTo>
                      <a:pt x="65" y="8"/>
                    </a:lnTo>
                    <a:lnTo>
                      <a:pt x="64" y="8"/>
                    </a:lnTo>
                    <a:lnTo>
                      <a:pt x="63" y="7"/>
                    </a:lnTo>
                    <a:lnTo>
                      <a:pt x="63" y="5"/>
                    </a:lnTo>
                    <a:lnTo>
                      <a:pt x="60" y="3"/>
                    </a:lnTo>
                    <a:lnTo>
                      <a:pt x="59" y="3"/>
                    </a:lnTo>
                    <a:lnTo>
                      <a:pt x="55" y="0"/>
                    </a:lnTo>
                    <a:lnTo>
                      <a:pt x="50" y="0"/>
                    </a:lnTo>
                    <a:lnTo>
                      <a:pt x="45" y="3"/>
                    </a:lnTo>
                    <a:lnTo>
                      <a:pt x="43" y="4"/>
                    </a:lnTo>
                    <a:lnTo>
                      <a:pt x="38" y="8"/>
                    </a:lnTo>
                    <a:lnTo>
                      <a:pt x="33" y="16"/>
                    </a:lnTo>
                    <a:lnTo>
                      <a:pt x="26" y="24"/>
                    </a:lnTo>
                    <a:lnTo>
                      <a:pt x="21" y="34"/>
                    </a:lnTo>
                    <a:lnTo>
                      <a:pt x="15" y="48"/>
                    </a:lnTo>
                    <a:lnTo>
                      <a:pt x="8" y="65"/>
                    </a:lnTo>
                    <a:lnTo>
                      <a:pt x="0" y="85"/>
                    </a:lnTo>
                    <a:lnTo>
                      <a:pt x="1" y="84"/>
                    </a:lnTo>
                    <a:lnTo>
                      <a:pt x="6" y="89"/>
                    </a:lnTo>
                    <a:lnTo>
                      <a:pt x="8" y="89"/>
                    </a:lnTo>
                    <a:lnTo>
                      <a:pt x="9" y="88"/>
                    </a:lnTo>
                    <a:lnTo>
                      <a:pt x="6" y="89"/>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3" name="Freeform 355"/>
              <p:cNvSpPr>
                <a:spLocks/>
              </p:cNvSpPr>
              <p:nvPr/>
            </p:nvSpPr>
            <p:spPr bwMode="auto">
              <a:xfrm>
                <a:off x="5296" y="3081"/>
                <a:ext cx="24" cy="7"/>
              </a:xfrm>
              <a:custGeom>
                <a:avLst/>
                <a:gdLst>
                  <a:gd name="T0" fmla="*/ 7 w 24"/>
                  <a:gd name="T1" fmla="*/ 4 h 7"/>
                  <a:gd name="T2" fmla="*/ 4 w 24"/>
                  <a:gd name="T3" fmla="*/ 6 h 7"/>
                  <a:gd name="T4" fmla="*/ 10 w 24"/>
                  <a:gd name="T5" fmla="*/ 5 h 7"/>
                  <a:gd name="T6" fmla="*/ 14 w 24"/>
                  <a:gd name="T7" fmla="*/ 4 h 7"/>
                  <a:gd name="T8" fmla="*/ 18 w 24"/>
                  <a:gd name="T9" fmla="*/ 4 h 7"/>
                  <a:gd name="T10" fmla="*/ 20 w 24"/>
                  <a:gd name="T11" fmla="*/ 4 h 7"/>
                  <a:gd name="T12" fmla="*/ 21 w 24"/>
                  <a:gd name="T13" fmla="*/ 4 h 7"/>
                  <a:gd name="T14" fmla="*/ 21 w 24"/>
                  <a:gd name="T15" fmla="*/ 3 h 7"/>
                  <a:gd name="T16" fmla="*/ 23 w 24"/>
                  <a:gd name="T17" fmla="*/ 3 h 7"/>
                  <a:gd name="T18" fmla="*/ 19 w 24"/>
                  <a:gd name="T19" fmla="*/ 1 h 7"/>
                  <a:gd name="T20" fmla="*/ 20 w 24"/>
                  <a:gd name="T21" fmla="*/ 0 h 7"/>
                  <a:gd name="T22" fmla="*/ 19 w 24"/>
                  <a:gd name="T23" fmla="*/ 1 h 7"/>
                  <a:gd name="T24" fmla="*/ 18 w 24"/>
                  <a:gd name="T25" fmla="*/ 1 h 7"/>
                  <a:gd name="T26" fmla="*/ 16 w 24"/>
                  <a:gd name="T27" fmla="*/ 1 h 7"/>
                  <a:gd name="T28" fmla="*/ 12 w 24"/>
                  <a:gd name="T29" fmla="*/ 1 h 7"/>
                  <a:gd name="T30" fmla="*/ 8 w 24"/>
                  <a:gd name="T31" fmla="*/ 2 h 7"/>
                  <a:gd name="T32" fmla="*/ 3 w 24"/>
                  <a:gd name="T33" fmla="*/ 2 h 7"/>
                  <a:gd name="T34" fmla="*/ 0 w 24"/>
                  <a:gd name="T35" fmla="*/ 4 h 7"/>
                  <a:gd name="T36" fmla="*/ 3 w 24"/>
                  <a:gd name="T37" fmla="*/ 2 h 7"/>
                  <a:gd name="T38" fmla="*/ 1 w 24"/>
                  <a:gd name="T39" fmla="*/ 3 h 7"/>
                  <a:gd name="T40" fmla="*/ 0 w 24"/>
                  <a:gd name="T41" fmla="*/ 4 h 7"/>
                  <a:gd name="T42" fmla="*/ 7 w 24"/>
                  <a:gd name="T43"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7">
                    <a:moveTo>
                      <a:pt x="7" y="4"/>
                    </a:moveTo>
                    <a:lnTo>
                      <a:pt x="4" y="6"/>
                    </a:lnTo>
                    <a:lnTo>
                      <a:pt x="10" y="5"/>
                    </a:lnTo>
                    <a:lnTo>
                      <a:pt x="14" y="4"/>
                    </a:lnTo>
                    <a:lnTo>
                      <a:pt x="18" y="4"/>
                    </a:lnTo>
                    <a:lnTo>
                      <a:pt x="20" y="4"/>
                    </a:lnTo>
                    <a:lnTo>
                      <a:pt x="21" y="4"/>
                    </a:lnTo>
                    <a:lnTo>
                      <a:pt x="21" y="3"/>
                    </a:lnTo>
                    <a:lnTo>
                      <a:pt x="23" y="3"/>
                    </a:lnTo>
                    <a:lnTo>
                      <a:pt x="19" y="1"/>
                    </a:lnTo>
                    <a:lnTo>
                      <a:pt x="20" y="0"/>
                    </a:lnTo>
                    <a:lnTo>
                      <a:pt x="19" y="1"/>
                    </a:lnTo>
                    <a:lnTo>
                      <a:pt x="18" y="1"/>
                    </a:lnTo>
                    <a:lnTo>
                      <a:pt x="16" y="1"/>
                    </a:lnTo>
                    <a:lnTo>
                      <a:pt x="12" y="1"/>
                    </a:lnTo>
                    <a:lnTo>
                      <a:pt x="8" y="2"/>
                    </a:lnTo>
                    <a:lnTo>
                      <a:pt x="3" y="2"/>
                    </a:lnTo>
                    <a:lnTo>
                      <a:pt x="0" y="4"/>
                    </a:lnTo>
                    <a:lnTo>
                      <a:pt x="3" y="2"/>
                    </a:lnTo>
                    <a:lnTo>
                      <a:pt x="1" y="3"/>
                    </a:lnTo>
                    <a:lnTo>
                      <a:pt x="0" y="4"/>
                    </a:lnTo>
                    <a:lnTo>
                      <a:pt x="7" y="4"/>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4" name="Freeform 356"/>
              <p:cNvSpPr>
                <a:spLocks/>
              </p:cNvSpPr>
              <p:nvPr/>
            </p:nvSpPr>
            <p:spPr bwMode="auto">
              <a:xfrm>
                <a:off x="5274" y="2992"/>
                <a:ext cx="24" cy="94"/>
              </a:xfrm>
              <a:custGeom>
                <a:avLst/>
                <a:gdLst>
                  <a:gd name="T0" fmla="*/ 0 w 24"/>
                  <a:gd name="T1" fmla="*/ 1 h 94"/>
                  <a:gd name="T2" fmla="*/ 5 w 24"/>
                  <a:gd name="T3" fmla="*/ 36 h 94"/>
                  <a:gd name="T4" fmla="*/ 8 w 24"/>
                  <a:gd name="T5" fmla="*/ 58 h 94"/>
                  <a:gd name="T6" fmla="*/ 12 w 24"/>
                  <a:gd name="T7" fmla="*/ 74 h 94"/>
                  <a:gd name="T8" fmla="*/ 14 w 24"/>
                  <a:gd name="T9" fmla="*/ 86 h 94"/>
                  <a:gd name="T10" fmla="*/ 15 w 24"/>
                  <a:gd name="T11" fmla="*/ 90 h 94"/>
                  <a:gd name="T12" fmla="*/ 17 w 24"/>
                  <a:gd name="T13" fmla="*/ 93 h 94"/>
                  <a:gd name="T14" fmla="*/ 23 w 24"/>
                  <a:gd name="T15" fmla="*/ 92 h 94"/>
                  <a:gd name="T16" fmla="*/ 23 w 24"/>
                  <a:gd name="T17" fmla="*/ 90 h 94"/>
                  <a:gd name="T18" fmla="*/ 16 w 24"/>
                  <a:gd name="T19" fmla="*/ 89 h 94"/>
                  <a:gd name="T20" fmla="*/ 17 w 24"/>
                  <a:gd name="T21" fmla="*/ 88 h 94"/>
                  <a:gd name="T22" fmla="*/ 22 w 24"/>
                  <a:gd name="T23" fmla="*/ 88 h 94"/>
                  <a:gd name="T24" fmla="*/ 20 w 24"/>
                  <a:gd name="T25" fmla="*/ 84 h 94"/>
                  <a:gd name="T26" fmla="*/ 18 w 24"/>
                  <a:gd name="T27" fmla="*/ 74 h 94"/>
                  <a:gd name="T28" fmla="*/ 16 w 24"/>
                  <a:gd name="T29" fmla="*/ 57 h 94"/>
                  <a:gd name="T30" fmla="*/ 13 w 24"/>
                  <a:gd name="T31" fmla="*/ 35 h 94"/>
                  <a:gd name="T32" fmla="*/ 7 w 24"/>
                  <a:gd name="T33" fmla="*/ 0 h 94"/>
                  <a:gd name="T34" fmla="*/ 0 w 24"/>
                  <a:gd name="T35"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94">
                    <a:moveTo>
                      <a:pt x="0" y="1"/>
                    </a:moveTo>
                    <a:lnTo>
                      <a:pt x="5" y="36"/>
                    </a:lnTo>
                    <a:lnTo>
                      <a:pt x="8" y="58"/>
                    </a:lnTo>
                    <a:lnTo>
                      <a:pt x="12" y="74"/>
                    </a:lnTo>
                    <a:lnTo>
                      <a:pt x="14" y="86"/>
                    </a:lnTo>
                    <a:lnTo>
                      <a:pt x="15" y="90"/>
                    </a:lnTo>
                    <a:lnTo>
                      <a:pt x="17" y="93"/>
                    </a:lnTo>
                    <a:lnTo>
                      <a:pt x="23" y="92"/>
                    </a:lnTo>
                    <a:lnTo>
                      <a:pt x="23" y="90"/>
                    </a:lnTo>
                    <a:lnTo>
                      <a:pt x="16" y="89"/>
                    </a:lnTo>
                    <a:lnTo>
                      <a:pt x="17" y="88"/>
                    </a:lnTo>
                    <a:lnTo>
                      <a:pt x="22" y="88"/>
                    </a:lnTo>
                    <a:lnTo>
                      <a:pt x="20" y="84"/>
                    </a:lnTo>
                    <a:lnTo>
                      <a:pt x="18" y="74"/>
                    </a:lnTo>
                    <a:lnTo>
                      <a:pt x="16" y="57"/>
                    </a:lnTo>
                    <a:lnTo>
                      <a:pt x="13" y="35"/>
                    </a:lnTo>
                    <a:lnTo>
                      <a:pt x="7" y="0"/>
                    </a:lnTo>
                    <a:lnTo>
                      <a:pt x="0" y="1"/>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5" name="Freeform 357"/>
              <p:cNvSpPr>
                <a:spLocks/>
              </p:cNvSpPr>
              <p:nvPr/>
            </p:nvSpPr>
            <p:spPr bwMode="auto">
              <a:xfrm>
                <a:off x="5183" y="2968"/>
                <a:ext cx="94" cy="107"/>
              </a:xfrm>
              <a:custGeom>
                <a:avLst/>
                <a:gdLst>
                  <a:gd name="T0" fmla="*/ 12 w 94"/>
                  <a:gd name="T1" fmla="*/ 106 h 107"/>
                  <a:gd name="T2" fmla="*/ 15 w 94"/>
                  <a:gd name="T3" fmla="*/ 81 h 107"/>
                  <a:gd name="T4" fmla="*/ 20 w 94"/>
                  <a:gd name="T5" fmla="*/ 62 h 107"/>
                  <a:gd name="T6" fmla="*/ 24 w 94"/>
                  <a:gd name="T7" fmla="*/ 44 h 107"/>
                  <a:gd name="T8" fmla="*/ 31 w 94"/>
                  <a:gd name="T9" fmla="*/ 32 h 107"/>
                  <a:gd name="T10" fmla="*/ 37 w 94"/>
                  <a:gd name="T11" fmla="*/ 23 h 107"/>
                  <a:gd name="T12" fmla="*/ 44 w 94"/>
                  <a:gd name="T13" fmla="*/ 15 h 107"/>
                  <a:gd name="T14" fmla="*/ 49 w 94"/>
                  <a:gd name="T15" fmla="*/ 11 h 107"/>
                  <a:gd name="T16" fmla="*/ 54 w 94"/>
                  <a:gd name="T17" fmla="*/ 9 h 107"/>
                  <a:gd name="T18" fmla="*/ 61 w 94"/>
                  <a:gd name="T19" fmla="*/ 8 h 107"/>
                  <a:gd name="T20" fmla="*/ 66 w 94"/>
                  <a:gd name="T21" fmla="*/ 8 h 107"/>
                  <a:gd name="T22" fmla="*/ 70 w 94"/>
                  <a:gd name="T23" fmla="*/ 9 h 107"/>
                  <a:gd name="T24" fmla="*/ 74 w 94"/>
                  <a:gd name="T25" fmla="*/ 12 h 107"/>
                  <a:gd name="T26" fmla="*/ 78 w 94"/>
                  <a:gd name="T27" fmla="*/ 15 h 107"/>
                  <a:gd name="T28" fmla="*/ 81 w 94"/>
                  <a:gd name="T29" fmla="*/ 17 h 107"/>
                  <a:gd name="T30" fmla="*/ 84 w 94"/>
                  <a:gd name="T31" fmla="*/ 21 h 107"/>
                  <a:gd name="T32" fmla="*/ 84 w 94"/>
                  <a:gd name="T33" fmla="*/ 24 h 107"/>
                  <a:gd name="T34" fmla="*/ 93 w 94"/>
                  <a:gd name="T35" fmla="*/ 23 h 107"/>
                  <a:gd name="T36" fmla="*/ 92 w 94"/>
                  <a:gd name="T37" fmla="*/ 19 h 107"/>
                  <a:gd name="T38" fmla="*/ 90 w 94"/>
                  <a:gd name="T39" fmla="*/ 15 h 107"/>
                  <a:gd name="T40" fmla="*/ 85 w 94"/>
                  <a:gd name="T41" fmla="*/ 9 h 107"/>
                  <a:gd name="T42" fmla="*/ 81 w 94"/>
                  <a:gd name="T43" fmla="*/ 7 h 107"/>
                  <a:gd name="T44" fmla="*/ 74 w 94"/>
                  <a:gd name="T45" fmla="*/ 3 h 107"/>
                  <a:gd name="T46" fmla="*/ 68 w 94"/>
                  <a:gd name="T47" fmla="*/ 1 h 107"/>
                  <a:gd name="T48" fmla="*/ 60 w 94"/>
                  <a:gd name="T49" fmla="*/ 0 h 107"/>
                  <a:gd name="T50" fmla="*/ 52 w 94"/>
                  <a:gd name="T51" fmla="*/ 3 h 107"/>
                  <a:gd name="T52" fmla="*/ 44 w 94"/>
                  <a:gd name="T53" fmla="*/ 4 h 107"/>
                  <a:gd name="T54" fmla="*/ 36 w 94"/>
                  <a:gd name="T55" fmla="*/ 9 h 107"/>
                  <a:gd name="T56" fmla="*/ 29 w 94"/>
                  <a:gd name="T57" fmla="*/ 17 h 107"/>
                  <a:gd name="T58" fmla="*/ 23 w 94"/>
                  <a:gd name="T59" fmla="*/ 28 h 107"/>
                  <a:gd name="T60" fmla="*/ 16 w 94"/>
                  <a:gd name="T61" fmla="*/ 42 h 107"/>
                  <a:gd name="T62" fmla="*/ 12 w 94"/>
                  <a:gd name="T63" fmla="*/ 59 h 107"/>
                  <a:gd name="T64" fmla="*/ 5 w 94"/>
                  <a:gd name="T65" fmla="*/ 81 h 107"/>
                  <a:gd name="T66" fmla="*/ 0 w 94"/>
                  <a:gd name="T67" fmla="*/ 105 h 107"/>
                  <a:gd name="T68" fmla="*/ 12 w 94"/>
                  <a:gd name="T6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07">
                    <a:moveTo>
                      <a:pt x="12" y="106"/>
                    </a:moveTo>
                    <a:lnTo>
                      <a:pt x="15" y="81"/>
                    </a:lnTo>
                    <a:lnTo>
                      <a:pt x="20" y="62"/>
                    </a:lnTo>
                    <a:lnTo>
                      <a:pt x="24" y="44"/>
                    </a:lnTo>
                    <a:lnTo>
                      <a:pt x="31" y="32"/>
                    </a:lnTo>
                    <a:lnTo>
                      <a:pt x="37" y="23"/>
                    </a:lnTo>
                    <a:lnTo>
                      <a:pt x="44" y="15"/>
                    </a:lnTo>
                    <a:lnTo>
                      <a:pt x="49" y="11"/>
                    </a:lnTo>
                    <a:lnTo>
                      <a:pt x="54" y="9"/>
                    </a:lnTo>
                    <a:lnTo>
                      <a:pt x="61" y="8"/>
                    </a:lnTo>
                    <a:lnTo>
                      <a:pt x="66" y="8"/>
                    </a:lnTo>
                    <a:lnTo>
                      <a:pt x="70" y="9"/>
                    </a:lnTo>
                    <a:lnTo>
                      <a:pt x="74" y="12"/>
                    </a:lnTo>
                    <a:lnTo>
                      <a:pt x="78" y="15"/>
                    </a:lnTo>
                    <a:lnTo>
                      <a:pt x="81" y="17"/>
                    </a:lnTo>
                    <a:lnTo>
                      <a:pt x="84" y="21"/>
                    </a:lnTo>
                    <a:lnTo>
                      <a:pt x="84" y="24"/>
                    </a:lnTo>
                    <a:lnTo>
                      <a:pt x="93" y="23"/>
                    </a:lnTo>
                    <a:lnTo>
                      <a:pt x="92" y="19"/>
                    </a:lnTo>
                    <a:lnTo>
                      <a:pt x="90" y="15"/>
                    </a:lnTo>
                    <a:lnTo>
                      <a:pt x="85" y="9"/>
                    </a:lnTo>
                    <a:lnTo>
                      <a:pt x="81" y="7"/>
                    </a:lnTo>
                    <a:lnTo>
                      <a:pt x="74" y="3"/>
                    </a:lnTo>
                    <a:lnTo>
                      <a:pt x="68" y="1"/>
                    </a:lnTo>
                    <a:lnTo>
                      <a:pt x="60" y="0"/>
                    </a:lnTo>
                    <a:lnTo>
                      <a:pt x="52" y="3"/>
                    </a:lnTo>
                    <a:lnTo>
                      <a:pt x="44" y="4"/>
                    </a:lnTo>
                    <a:lnTo>
                      <a:pt x="36" y="9"/>
                    </a:lnTo>
                    <a:lnTo>
                      <a:pt x="29" y="17"/>
                    </a:lnTo>
                    <a:lnTo>
                      <a:pt x="23" y="28"/>
                    </a:lnTo>
                    <a:lnTo>
                      <a:pt x="16" y="42"/>
                    </a:lnTo>
                    <a:lnTo>
                      <a:pt x="12" y="59"/>
                    </a:lnTo>
                    <a:lnTo>
                      <a:pt x="5" y="81"/>
                    </a:lnTo>
                    <a:lnTo>
                      <a:pt x="0" y="105"/>
                    </a:lnTo>
                    <a:lnTo>
                      <a:pt x="12" y="106"/>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6" name="Freeform 358"/>
              <p:cNvSpPr>
                <a:spLocks/>
              </p:cNvSpPr>
              <p:nvPr/>
            </p:nvSpPr>
            <p:spPr bwMode="auto">
              <a:xfrm>
                <a:off x="5093" y="3081"/>
                <a:ext cx="95" cy="92"/>
              </a:xfrm>
              <a:custGeom>
                <a:avLst/>
                <a:gdLst>
                  <a:gd name="T0" fmla="*/ 0 w 95"/>
                  <a:gd name="T1" fmla="*/ 49 h 92"/>
                  <a:gd name="T2" fmla="*/ 1 w 95"/>
                  <a:gd name="T3" fmla="*/ 50 h 92"/>
                  <a:gd name="T4" fmla="*/ 11 w 95"/>
                  <a:gd name="T5" fmla="*/ 69 h 92"/>
                  <a:gd name="T6" fmla="*/ 21 w 95"/>
                  <a:gd name="T7" fmla="*/ 80 h 92"/>
                  <a:gd name="T8" fmla="*/ 30 w 95"/>
                  <a:gd name="T9" fmla="*/ 88 h 92"/>
                  <a:gd name="T10" fmla="*/ 41 w 95"/>
                  <a:gd name="T11" fmla="*/ 91 h 92"/>
                  <a:gd name="T12" fmla="*/ 52 w 95"/>
                  <a:gd name="T13" fmla="*/ 91 h 92"/>
                  <a:gd name="T14" fmla="*/ 58 w 95"/>
                  <a:gd name="T15" fmla="*/ 84 h 92"/>
                  <a:gd name="T16" fmla="*/ 66 w 95"/>
                  <a:gd name="T17" fmla="*/ 76 h 92"/>
                  <a:gd name="T18" fmla="*/ 71 w 95"/>
                  <a:gd name="T19" fmla="*/ 69 h 92"/>
                  <a:gd name="T20" fmla="*/ 77 w 95"/>
                  <a:gd name="T21" fmla="*/ 57 h 92"/>
                  <a:gd name="T22" fmla="*/ 81 w 95"/>
                  <a:gd name="T23" fmla="*/ 46 h 92"/>
                  <a:gd name="T24" fmla="*/ 83 w 95"/>
                  <a:gd name="T25" fmla="*/ 34 h 92"/>
                  <a:gd name="T26" fmla="*/ 87 w 95"/>
                  <a:gd name="T27" fmla="*/ 24 h 92"/>
                  <a:gd name="T28" fmla="*/ 89 w 95"/>
                  <a:gd name="T29" fmla="*/ 16 h 92"/>
                  <a:gd name="T30" fmla="*/ 91 w 95"/>
                  <a:gd name="T31" fmla="*/ 7 h 92"/>
                  <a:gd name="T32" fmla="*/ 91 w 95"/>
                  <a:gd name="T33" fmla="*/ 3 h 92"/>
                  <a:gd name="T34" fmla="*/ 94 w 95"/>
                  <a:gd name="T35" fmla="*/ 1 h 92"/>
                  <a:gd name="T36" fmla="*/ 82 w 95"/>
                  <a:gd name="T37" fmla="*/ 0 h 92"/>
                  <a:gd name="T38" fmla="*/ 82 w 95"/>
                  <a:gd name="T39" fmla="*/ 3 h 92"/>
                  <a:gd name="T40" fmla="*/ 82 w 95"/>
                  <a:gd name="T41" fmla="*/ 7 h 92"/>
                  <a:gd name="T42" fmla="*/ 81 w 95"/>
                  <a:gd name="T43" fmla="*/ 15 h 92"/>
                  <a:gd name="T44" fmla="*/ 78 w 95"/>
                  <a:gd name="T45" fmla="*/ 24 h 92"/>
                  <a:gd name="T46" fmla="*/ 75 w 95"/>
                  <a:gd name="T47" fmla="*/ 33 h 92"/>
                  <a:gd name="T48" fmla="*/ 71 w 95"/>
                  <a:gd name="T49" fmla="*/ 44 h 92"/>
                  <a:gd name="T50" fmla="*/ 68 w 95"/>
                  <a:gd name="T51" fmla="*/ 55 h 92"/>
                  <a:gd name="T52" fmla="*/ 62 w 95"/>
                  <a:gd name="T53" fmla="*/ 65 h 92"/>
                  <a:gd name="T54" fmla="*/ 58 w 95"/>
                  <a:gd name="T55" fmla="*/ 73 h 92"/>
                  <a:gd name="T56" fmla="*/ 53 w 95"/>
                  <a:gd name="T57" fmla="*/ 80 h 92"/>
                  <a:gd name="T58" fmla="*/ 46 w 95"/>
                  <a:gd name="T59" fmla="*/ 83 h 92"/>
                  <a:gd name="T60" fmla="*/ 42 w 95"/>
                  <a:gd name="T61" fmla="*/ 84 h 92"/>
                  <a:gd name="T62" fmla="*/ 36 w 95"/>
                  <a:gd name="T63" fmla="*/ 83 h 92"/>
                  <a:gd name="T64" fmla="*/ 29 w 95"/>
                  <a:gd name="T65" fmla="*/ 76 h 92"/>
                  <a:gd name="T66" fmla="*/ 20 w 95"/>
                  <a:gd name="T67" fmla="*/ 65 h 92"/>
                  <a:gd name="T68" fmla="*/ 9 w 95"/>
                  <a:gd name="T69" fmla="*/ 47 h 92"/>
                  <a:gd name="T70" fmla="*/ 11 w 95"/>
                  <a:gd name="T71" fmla="*/ 49 h 92"/>
                  <a:gd name="T72" fmla="*/ 0 w 95"/>
                  <a:gd name="T73" fmla="*/ 49 h 92"/>
                  <a:gd name="T74" fmla="*/ 0 w 95"/>
                  <a:gd name="T75" fmla="*/ 50 h 92"/>
                  <a:gd name="T76" fmla="*/ 1 w 95"/>
                  <a:gd name="T77" fmla="*/ 50 h 92"/>
                  <a:gd name="T78" fmla="*/ 0 w 95"/>
                  <a:gd name="T79"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92">
                    <a:moveTo>
                      <a:pt x="0" y="49"/>
                    </a:moveTo>
                    <a:lnTo>
                      <a:pt x="1" y="50"/>
                    </a:lnTo>
                    <a:lnTo>
                      <a:pt x="11" y="69"/>
                    </a:lnTo>
                    <a:lnTo>
                      <a:pt x="21" y="80"/>
                    </a:lnTo>
                    <a:lnTo>
                      <a:pt x="30" y="88"/>
                    </a:lnTo>
                    <a:lnTo>
                      <a:pt x="41" y="91"/>
                    </a:lnTo>
                    <a:lnTo>
                      <a:pt x="52" y="91"/>
                    </a:lnTo>
                    <a:lnTo>
                      <a:pt x="58" y="84"/>
                    </a:lnTo>
                    <a:lnTo>
                      <a:pt x="66" y="76"/>
                    </a:lnTo>
                    <a:lnTo>
                      <a:pt x="71" y="69"/>
                    </a:lnTo>
                    <a:lnTo>
                      <a:pt x="77" y="57"/>
                    </a:lnTo>
                    <a:lnTo>
                      <a:pt x="81" y="46"/>
                    </a:lnTo>
                    <a:lnTo>
                      <a:pt x="83" y="34"/>
                    </a:lnTo>
                    <a:lnTo>
                      <a:pt x="87" y="24"/>
                    </a:lnTo>
                    <a:lnTo>
                      <a:pt x="89" y="16"/>
                    </a:lnTo>
                    <a:lnTo>
                      <a:pt x="91" y="7"/>
                    </a:lnTo>
                    <a:lnTo>
                      <a:pt x="91" y="3"/>
                    </a:lnTo>
                    <a:lnTo>
                      <a:pt x="94" y="1"/>
                    </a:lnTo>
                    <a:lnTo>
                      <a:pt x="82" y="0"/>
                    </a:lnTo>
                    <a:lnTo>
                      <a:pt x="82" y="3"/>
                    </a:lnTo>
                    <a:lnTo>
                      <a:pt x="82" y="7"/>
                    </a:lnTo>
                    <a:lnTo>
                      <a:pt x="81" y="15"/>
                    </a:lnTo>
                    <a:lnTo>
                      <a:pt x="78" y="24"/>
                    </a:lnTo>
                    <a:lnTo>
                      <a:pt x="75" y="33"/>
                    </a:lnTo>
                    <a:lnTo>
                      <a:pt x="71" y="44"/>
                    </a:lnTo>
                    <a:lnTo>
                      <a:pt x="68" y="55"/>
                    </a:lnTo>
                    <a:lnTo>
                      <a:pt x="62" y="65"/>
                    </a:lnTo>
                    <a:lnTo>
                      <a:pt x="58" y="73"/>
                    </a:lnTo>
                    <a:lnTo>
                      <a:pt x="53" y="80"/>
                    </a:lnTo>
                    <a:lnTo>
                      <a:pt x="46" y="83"/>
                    </a:lnTo>
                    <a:lnTo>
                      <a:pt x="42" y="84"/>
                    </a:lnTo>
                    <a:lnTo>
                      <a:pt x="36" y="83"/>
                    </a:lnTo>
                    <a:lnTo>
                      <a:pt x="29" y="76"/>
                    </a:lnTo>
                    <a:lnTo>
                      <a:pt x="20" y="65"/>
                    </a:lnTo>
                    <a:lnTo>
                      <a:pt x="9" y="47"/>
                    </a:lnTo>
                    <a:lnTo>
                      <a:pt x="11" y="49"/>
                    </a:lnTo>
                    <a:lnTo>
                      <a:pt x="0" y="49"/>
                    </a:lnTo>
                    <a:lnTo>
                      <a:pt x="0" y="50"/>
                    </a:lnTo>
                    <a:lnTo>
                      <a:pt x="1" y="50"/>
                    </a:lnTo>
                    <a:lnTo>
                      <a:pt x="0" y="49"/>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7" name="Freeform 359"/>
              <p:cNvSpPr>
                <a:spLocks/>
              </p:cNvSpPr>
              <p:nvPr/>
            </p:nvSpPr>
            <p:spPr bwMode="auto">
              <a:xfrm>
                <a:off x="5011" y="2992"/>
                <a:ext cx="86" cy="135"/>
              </a:xfrm>
              <a:custGeom>
                <a:avLst/>
                <a:gdLst>
                  <a:gd name="T0" fmla="*/ 8 w 86"/>
                  <a:gd name="T1" fmla="*/ 21 h 135"/>
                  <a:gd name="T2" fmla="*/ 8 w 86"/>
                  <a:gd name="T3" fmla="*/ 22 h 135"/>
                  <a:gd name="T4" fmla="*/ 16 w 86"/>
                  <a:gd name="T5" fmla="*/ 12 h 135"/>
                  <a:gd name="T6" fmla="*/ 22 w 86"/>
                  <a:gd name="T7" fmla="*/ 7 h 135"/>
                  <a:gd name="T8" fmla="*/ 27 w 86"/>
                  <a:gd name="T9" fmla="*/ 5 h 135"/>
                  <a:gd name="T10" fmla="*/ 31 w 86"/>
                  <a:gd name="T11" fmla="*/ 10 h 135"/>
                  <a:gd name="T12" fmla="*/ 37 w 86"/>
                  <a:gd name="T13" fmla="*/ 15 h 135"/>
                  <a:gd name="T14" fmla="*/ 43 w 86"/>
                  <a:gd name="T15" fmla="*/ 25 h 135"/>
                  <a:gd name="T16" fmla="*/ 48 w 86"/>
                  <a:gd name="T17" fmla="*/ 37 h 135"/>
                  <a:gd name="T18" fmla="*/ 54 w 86"/>
                  <a:gd name="T19" fmla="*/ 51 h 135"/>
                  <a:gd name="T20" fmla="*/ 59 w 86"/>
                  <a:gd name="T21" fmla="*/ 64 h 135"/>
                  <a:gd name="T22" fmla="*/ 63 w 86"/>
                  <a:gd name="T23" fmla="*/ 78 h 135"/>
                  <a:gd name="T24" fmla="*/ 67 w 86"/>
                  <a:gd name="T25" fmla="*/ 93 h 135"/>
                  <a:gd name="T26" fmla="*/ 69 w 86"/>
                  <a:gd name="T27" fmla="*/ 107 h 135"/>
                  <a:gd name="T28" fmla="*/ 72 w 86"/>
                  <a:gd name="T29" fmla="*/ 118 h 135"/>
                  <a:gd name="T30" fmla="*/ 73 w 86"/>
                  <a:gd name="T31" fmla="*/ 127 h 135"/>
                  <a:gd name="T32" fmla="*/ 75 w 86"/>
                  <a:gd name="T33" fmla="*/ 133 h 135"/>
                  <a:gd name="T34" fmla="*/ 75 w 86"/>
                  <a:gd name="T35" fmla="*/ 134 h 135"/>
                  <a:gd name="T36" fmla="*/ 85 w 86"/>
                  <a:gd name="T37" fmla="*/ 134 h 135"/>
                  <a:gd name="T38" fmla="*/ 84 w 86"/>
                  <a:gd name="T39" fmla="*/ 131 h 135"/>
                  <a:gd name="T40" fmla="*/ 82 w 86"/>
                  <a:gd name="T41" fmla="*/ 126 h 135"/>
                  <a:gd name="T42" fmla="*/ 81 w 86"/>
                  <a:gd name="T43" fmla="*/ 116 h 135"/>
                  <a:gd name="T44" fmla="*/ 78 w 86"/>
                  <a:gd name="T45" fmla="*/ 105 h 135"/>
                  <a:gd name="T46" fmla="*/ 76 w 86"/>
                  <a:gd name="T47" fmla="*/ 92 h 135"/>
                  <a:gd name="T48" fmla="*/ 72 w 86"/>
                  <a:gd name="T49" fmla="*/ 77 h 135"/>
                  <a:gd name="T50" fmla="*/ 68 w 86"/>
                  <a:gd name="T51" fmla="*/ 62 h 135"/>
                  <a:gd name="T52" fmla="*/ 63 w 86"/>
                  <a:gd name="T53" fmla="*/ 48 h 135"/>
                  <a:gd name="T54" fmla="*/ 56 w 86"/>
                  <a:gd name="T55" fmla="*/ 34 h 135"/>
                  <a:gd name="T56" fmla="*/ 51 w 86"/>
                  <a:gd name="T57" fmla="*/ 21 h 135"/>
                  <a:gd name="T58" fmla="*/ 44 w 86"/>
                  <a:gd name="T59" fmla="*/ 11 h 135"/>
                  <a:gd name="T60" fmla="*/ 38 w 86"/>
                  <a:gd name="T61" fmla="*/ 3 h 135"/>
                  <a:gd name="T62" fmla="*/ 29 w 86"/>
                  <a:gd name="T63" fmla="*/ 0 h 135"/>
                  <a:gd name="T64" fmla="*/ 18 w 86"/>
                  <a:gd name="T65" fmla="*/ 0 h 135"/>
                  <a:gd name="T66" fmla="*/ 8 w 86"/>
                  <a:gd name="T67" fmla="*/ 7 h 135"/>
                  <a:gd name="T68" fmla="*/ 0 w 86"/>
                  <a:gd name="T69" fmla="*/ 19 h 135"/>
                  <a:gd name="T70" fmla="*/ 8 w 86"/>
                  <a:gd name="T71" fmla="*/ 2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 h="135">
                    <a:moveTo>
                      <a:pt x="8" y="21"/>
                    </a:moveTo>
                    <a:lnTo>
                      <a:pt x="8" y="22"/>
                    </a:lnTo>
                    <a:lnTo>
                      <a:pt x="16" y="12"/>
                    </a:lnTo>
                    <a:lnTo>
                      <a:pt x="22" y="7"/>
                    </a:lnTo>
                    <a:lnTo>
                      <a:pt x="27" y="5"/>
                    </a:lnTo>
                    <a:lnTo>
                      <a:pt x="31" y="10"/>
                    </a:lnTo>
                    <a:lnTo>
                      <a:pt x="37" y="15"/>
                    </a:lnTo>
                    <a:lnTo>
                      <a:pt x="43" y="25"/>
                    </a:lnTo>
                    <a:lnTo>
                      <a:pt x="48" y="37"/>
                    </a:lnTo>
                    <a:lnTo>
                      <a:pt x="54" y="51"/>
                    </a:lnTo>
                    <a:lnTo>
                      <a:pt x="59" y="64"/>
                    </a:lnTo>
                    <a:lnTo>
                      <a:pt x="63" y="78"/>
                    </a:lnTo>
                    <a:lnTo>
                      <a:pt x="67" y="93"/>
                    </a:lnTo>
                    <a:lnTo>
                      <a:pt x="69" y="107"/>
                    </a:lnTo>
                    <a:lnTo>
                      <a:pt x="72" y="118"/>
                    </a:lnTo>
                    <a:lnTo>
                      <a:pt x="73" y="127"/>
                    </a:lnTo>
                    <a:lnTo>
                      <a:pt x="75" y="133"/>
                    </a:lnTo>
                    <a:lnTo>
                      <a:pt x="75" y="134"/>
                    </a:lnTo>
                    <a:lnTo>
                      <a:pt x="85" y="134"/>
                    </a:lnTo>
                    <a:lnTo>
                      <a:pt x="84" y="131"/>
                    </a:lnTo>
                    <a:lnTo>
                      <a:pt x="82" y="126"/>
                    </a:lnTo>
                    <a:lnTo>
                      <a:pt x="81" y="116"/>
                    </a:lnTo>
                    <a:lnTo>
                      <a:pt x="78" y="105"/>
                    </a:lnTo>
                    <a:lnTo>
                      <a:pt x="76" y="92"/>
                    </a:lnTo>
                    <a:lnTo>
                      <a:pt x="72" y="77"/>
                    </a:lnTo>
                    <a:lnTo>
                      <a:pt x="68" y="62"/>
                    </a:lnTo>
                    <a:lnTo>
                      <a:pt x="63" y="48"/>
                    </a:lnTo>
                    <a:lnTo>
                      <a:pt x="56" y="34"/>
                    </a:lnTo>
                    <a:lnTo>
                      <a:pt x="51" y="21"/>
                    </a:lnTo>
                    <a:lnTo>
                      <a:pt x="44" y="11"/>
                    </a:lnTo>
                    <a:lnTo>
                      <a:pt x="38" y="3"/>
                    </a:lnTo>
                    <a:lnTo>
                      <a:pt x="29" y="0"/>
                    </a:lnTo>
                    <a:lnTo>
                      <a:pt x="18" y="0"/>
                    </a:lnTo>
                    <a:lnTo>
                      <a:pt x="8" y="7"/>
                    </a:lnTo>
                    <a:lnTo>
                      <a:pt x="0" y="19"/>
                    </a:lnTo>
                    <a:lnTo>
                      <a:pt x="8" y="21"/>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8" name="Freeform 360"/>
              <p:cNvSpPr>
                <a:spLocks/>
              </p:cNvSpPr>
              <p:nvPr/>
            </p:nvSpPr>
            <p:spPr bwMode="auto">
              <a:xfrm>
                <a:off x="4866" y="3013"/>
                <a:ext cx="146" cy="123"/>
              </a:xfrm>
              <a:custGeom>
                <a:avLst/>
                <a:gdLst>
                  <a:gd name="T0" fmla="*/ 7 w 146"/>
                  <a:gd name="T1" fmla="*/ 53 h 123"/>
                  <a:gd name="T2" fmla="*/ 21 w 146"/>
                  <a:gd name="T3" fmla="*/ 81 h 123"/>
                  <a:gd name="T4" fmla="*/ 34 w 146"/>
                  <a:gd name="T5" fmla="*/ 103 h 123"/>
                  <a:gd name="T6" fmla="*/ 48 w 146"/>
                  <a:gd name="T7" fmla="*/ 117 h 123"/>
                  <a:gd name="T8" fmla="*/ 62 w 146"/>
                  <a:gd name="T9" fmla="*/ 122 h 123"/>
                  <a:gd name="T10" fmla="*/ 77 w 146"/>
                  <a:gd name="T11" fmla="*/ 121 h 123"/>
                  <a:gd name="T12" fmla="*/ 89 w 146"/>
                  <a:gd name="T13" fmla="*/ 114 h 123"/>
                  <a:gd name="T14" fmla="*/ 100 w 146"/>
                  <a:gd name="T15" fmla="*/ 104 h 123"/>
                  <a:gd name="T16" fmla="*/ 109 w 146"/>
                  <a:gd name="T17" fmla="*/ 91 h 123"/>
                  <a:gd name="T18" fmla="*/ 119 w 146"/>
                  <a:gd name="T19" fmla="*/ 75 h 123"/>
                  <a:gd name="T20" fmla="*/ 126 w 146"/>
                  <a:gd name="T21" fmla="*/ 60 h 123"/>
                  <a:gd name="T22" fmla="*/ 133 w 146"/>
                  <a:gd name="T23" fmla="*/ 45 h 123"/>
                  <a:gd name="T24" fmla="*/ 138 w 146"/>
                  <a:gd name="T25" fmla="*/ 30 h 123"/>
                  <a:gd name="T26" fmla="*/ 141 w 146"/>
                  <a:gd name="T27" fmla="*/ 18 h 123"/>
                  <a:gd name="T28" fmla="*/ 145 w 146"/>
                  <a:gd name="T29" fmla="*/ 8 h 123"/>
                  <a:gd name="T30" fmla="*/ 145 w 146"/>
                  <a:gd name="T31" fmla="*/ 3 h 123"/>
                  <a:gd name="T32" fmla="*/ 137 w 146"/>
                  <a:gd name="T33" fmla="*/ 0 h 123"/>
                  <a:gd name="T34" fmla="*/ 135 w 146"/>
                  <a:gd name="T35" fmla="*/ 3 h 123"/>
                  <a:gd name="T36" fmla="*/ 134 w 146"/>
                  <a:gd name="T37" fmla="*/ 11 h 123"/>
                  <a:gd name="T38" fmla="*/ 130 w 146"/>
                  <a:gd name="T39" fmla="*/ 22 h 123"/>
                  <a:gd name="T40" fmla="*/ 126 w 146"/>
                  <a:gd name="T41" fmla="*/ 35 h 123"/>
                  <a:gd name="T42" fmla="*/ 119 w 146"/>
                  <a:gd name="T43" fmla="*/ 50 h 123"/>
                  <a:gd name="T44" fmla="*/ 112 w 146"/>
                  <a:gd name="T45" fmla="*/ 65 h 123"/>
                  <a:gd name="T46" fmla="*/ 105 w 146"/>
                  <a:gd name="T47" fmla="*/ 80 h 123"/>
                  <a:gd name="T48" fmla="*/ 96 w 146"/>
                  <a:gd name="T49" fmla="*/ 94 h 123"/>
                  <a:gd name="T50" fmla="*/ 88 w 146"/>
                  <a:gd name="T51" fmla="*/ 104 h 123"/>
                  <a:gd name="T52" fmla="*/ 78 w 146"/>
                  <a:gd name="T53" fmla="*/ 111 h 123"/>
                  <a:gd name="T54" fmla="*/ 68 w 146"/>
                  <a:gd name="T55" fmla="*/ 114 h 123"/>
                  <a:gd name="T56" fmla="*/ 59 w 146"/>
                  <a:gd name="T57" fmla="*/ 113 h 123"/>
                  <a:gd name="T58" fmla="*/ 49 w 146"/>
                  <a:gd name="T59" fmla="*/ 106 h 123"/>
                  <a:gd name="T60" fmla="*/ 36 w 146"/>
                  <a:gd name="T61" fmla="*/ 91 h 123"/>
                  <a:gd name="T62" fmla="*/ 23 w 146"/>
                  <a:gd name="T63" fmla="*/ 66 h 123"/>
                  <a:gd name="T64" fmla="*/ 10 w 146"/>
                  <a:gd name="T65" fmla="*/ 3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23">
                    <a:moveTo>
                      <a:pt x="0" y="35"/>
                    </a:moveTo>
                    <a:lnTo>
                      <a:pt x="7" y="53"/>
                    </a:lnTo>
                    <a:lnTo>
                      <a:pt x="15" y="69"/>
                    </a:lnTo>
                    <a:lnTo>
                      <a:pt x="21" y="81"/>
                    </a:lnTo>
                    <a:lnTo>
                      <a:pt x="27" y="94"/>
                    </a:lnTo>
                    <a:lnTo>
                      <a:pt x="34" y="103"/>
                    </a:lnTo>
                    <a:lnTo>
                      <a:pt x="41" y="111"/>
                    </a:lnTo>
                    <a:lnTo>
                      <a:pt x="48" y="117"/>
                    </a:lnTo>
                    <a:lnTo>
                      <a:pt x="56" y="119"/>
                    </a:lnTo>
                    <a:lnTo>
                      <a:pt x="62" y="122"/>
                    </a:lnTo>
                    <a:lnTo>
                      <a:pt x="70" y="122"/>
                    </a:lnTo>
                    <a:lnTo>
                      <a:pt x="77" y="121"/>
                    </a:lnTo>
                    <a:lnTo>
                      <a:pt x="83" y="118"/>
                    </a:lnTo>
                    <a:lnTo>
                      <a:pt x="89" y="114"/>
                    </a:lnTo>
                    <a:lnTo>
                      <a:pt x="94" y="108"/>
                    </a:lnTo>
                    <a:lnTo>
                      <a:pt x="100" y="104"/>
                    </a:lnTo>
                    <a:lnTo>
                      <a:pt x="104" y="98"/>
                    </a:lnTo>
                    <a:lnTo>
                      <a:pt x="109" y="91"/>
                    </a:lnTo>
                    <a:lnTo>
                      <a:pt x="114" y="83"/>
                    </a:lnTo>
                    <a:lnTo>
                      <a:pt x="119" y="75"/>
                    </a:lnTo>
                    <a:lnTo>
                      <a:pt x="122" y="68"/>
                    </a:lnTo>
                    <a:lnTo>
                      <a:pt x="126" y="60"/>
                    </a:lnTo>
                    <a:lnTo>
                      <a:pt x="129" y="52"/>
                    </a:lnTo>
                    <a:lnTo>
                      <a:pt x="133" y="45"/>
                    </a:lnTo>
                    <a:lnTo>
                      <a:pt x="135" y="37"/>
                    </a:lnTo>
                    <a:lnTo>
                      <a:pt x="138" y="30"/>
                    </a:lnTo>
                    <a:lnTo>
                      <a:pt x="141" y="23"/>
                    </a:lnTo>
                    <a:lnTo>
                      <a:pt x="141" y="18"/>
                    </a:lnTo>
                    <a:lnTo>
                      <a:pt x="144" y="12"/>
                    </a:lnTo>
                    <a:lnTo>
                      <a:pt x="145" y="8"/>
                    </a:lnTo>
                    <a:lnTo>
                      <a:pt x="145" y="5"/>
                    </a:lnTo>
                    <a:lnTo>
                      <a:pt x="145" y="3"/>
                    </a:lnTo>
                    <a:lnTo>
                      <a:pt x="145" y="1"/>
                    </a:lnTo>
                    <a:lnTo>
                      <a:pt x="137" y="0"/>
                    </a:lnTo>
                    <a:lnTo>
                      <a:pt x="137" y="1"/>
                    </a:lnTo>
                    <a:lnTo>
                      <a:pt x="135" y="3"/>
                    </a:lnTo>
                    <a:lnTo>
                      <a:pt x="135" y="7"/>
                    </a:lnTo>
                    <a:lnTo>
                      <a:pt x="134" y="11"/>
                    </a:lnTo>
                    <a:lnTo>
                      <a:pt x="133" y="16"/>
                    </a:lnTo>
                    <a:lnTo>
                      <a:pt x="130" y="22"/>
                    </a:lnTo>
                    <a:lnTo>
                      <a:pt x="129" y="28"/>
                    </a:lnTo>
                    <a:lnTo>
                      <a:pt x="126" y="35"/>
                    </a:lnTo>
                    <a:lnTo>
                      <a:pt x="122" y="42"/>
                    </a:lnTo>
                    <a:lnTo>
                      <a:pt x="119" y="50"/>
                    </a:lnTo>
                    <a:lnTo>
                      <a:pt x="116" y="57"/>
                    </a:lnTo>
                    <a:lnTo>
                      <a:pt x="112" y="65"/>
                    </a:lnTo>
                    <a:lnTo>
                      <a:pt x="109" y="72"/>
                    </a:lnTo>
                    <a:lnTo>
                      <a:pt x="105" y="80"/>
                    </a:lnTo>
                    <a:lnTo>
                      <a:pt x="101" y="87"/>
                    </a:lnTo>
                    <a:lnTo>
                      <a:pt x="96" y="94"/>
                    </a:lnTo>
                    <a:lnTo>
                      <a:pt x="92" y="99"/>
                    </a:lnTo>
                    <a:lnTo>
                      <a:pt x="88" y="104"/>
                    </a:lnTo>
                    <a:lnTo>
                      <a:pt x="82" y="107"/>
                    </a:lnTo>
                    <a:lnTo>
                      <a:pt x="78" y="111"/>
                    </a:lnTo>
                    <a:lnTo>
                      <a:pt x="73" y="114"/>
                    </a:lnTo>
                    <a:lnTo>
                      <a:pt x="68" y="114"/>
                    </a:lnTo>
                    <a:lnTo>
                      <a:pt x="64" y="114"/>
                    </a:lnTo>
                    <a:lnTo>
                      <a:pt x="59" y="113"/>
                    </a:lnTo>
                    <a:lnTo>
                      <a:pt x="55" y="110"/>
                    </a:lnTo>
                    <a:lnTo>
                      <a:pt x="49" y="106"/>
                    </a:lnTo>
                    <a:lnTo>
                      <a:pt x="42" y="99"/>
                    </a:lnTo>
                    <a:lnTo>
                      <a:pt x="36" y="91"/>
                    </a:lnTo>
                    <a:lnTo>
                      <a:pt x="30" y="80"/>
                    </a:lnTo>
                    <a:lnTo>
                      <a:pt x="23" y="66"/>
                    </a:lnTo>
                    <a:lnTo>
                      <a:pt x="16" y="50"/>
                    </a:lnTo>
                    <a:lnTo>
                      <a:pt x="10" y="33"/>
                    </a:lnTo>
                    <a:lnTo>
                      <a:pt x="0" y="35"/>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49" name="Freeform 361"/>
              <p:cNvSpPr>
                <a:spLocks/>
              </p:cNvSpPr>
              <p:nvPr/>
            </p:nvSpPr>
            <p:spPr bwMode="auto">
              <a:xfrm>
                <a:off x="4819" y="3023"/>
                <a:ext cx="49" cy="50"/>
              </a:xfrm>
              <a:custGeom>
                <a:avLst/>
                <a:gdLst>
                  <a:gd name="T0" fmla="*/ 9 w 49"/>
                  <a:gd name="T1" fmla="*/ 49 h 50"/>
                  <a:gd name="T2" fmla="*/ 10 w 49"/>
                  <a:gd name="T3" fmla="*/ 36 h 50"/>
                  <a:gd name="T4" fmla="*/ 12 w 49"/>
                  <a:gd name="T5" fmla="*/ 25 h 50"/>
                  <a:gd name="T6" fmla="*/ 14 w 49"/>
                  <a:gd name="T7" fmla="*/ 17 h 50"/>
                  <a:gd name="T8" fmla="*/ 17 w 49"/>
                  <a:gd name="T9" fmla="*/ 11 h 50"/>
                  <a:gd name="T10" fmla="*/ 18 w 49"/>
                  <a:gd name="T11" fmla="*/ 7 h 50"/>
                  <a:gd name="T12" fmla="*/ 21 w 49"/>
                  <a:gd name="T13" fmla="*/ 7 h 50"/>
                  <a:gd name="T14" fmla="*/ 22 w 49"/>
                  <a:gd name="T15" fmla="*/ 7 h 50"/>
                  <a:gd name="T16" fmla="*/ 25 w 49"/>
                  <a:gd name="T17" fmla="*/ 7 h 50"/>
                  <a:gd name="T18" fmla="*/ 26 w 49"/>
                  <a:gd name="T19" fmla="*/ 9 h 50"/>
                  <a:gd name="T20" fmla="*/ 30 w 49"/>
                  <a:gd name="T21" fmla="*/ 11 h 50"/>
                  <a:gd name="T22" fmla="*/ 32 w 49"/>
                  <a:gd name="T23" fmla="*/ 13 h 50"/>
                  <a:gd name="T24" fmla="*/ 34 w 49"/>
                  <a:gd name="T25" fmla="*/ 17 h 50"/>
                  <a:gd name="T26" fmla="*/ 37 w 49"/>
                  <a:gd name="T27" fmla="*/ 20 h 50"/>
                  <a:gd name="T28" fmla="*/ 38 w 49"/>
                  <a:gd name="T29" fmla="*/ 22 h 50"/>
                  <a:gd name="T30" fmla="*/ 39 w 49"/>
                  <a:gd name="T31" fmla="*/ 23 h 50"/>
                  <a:gd name="T32" fmla="*/ 48 w 49"/>
                  <a:gd name="T33" fmla="*/ 21 h 50"/>
                  <a:gd name="T34" fmla="*/ 47 w 49"/>
                  <a:gd name="T35" fmla="*/ 20 h 50"/>
                  <a:gd name="T36" fmla="*/ 46 w 49"/>
                  <a:gd name="T37" fmla="*/ 18 h 50"/>
                  <a:gd name="T38" fmla="*/ 44 w 49"/>
                  <a:gd name="T39" fmla="*/ 16 h 50"/>
                  <a:gd name="T40" fmla="*/ 42 w 49"/>
                  <a:gd name="T41" fmla="*/ 13 h 50"/>
                  <a:gd name="T42" fmla="*/ 39 w 49"/>
                  <a:gd name="T43" fmla="*/ 10 h 50"/>
                  <a:gd name="T44" fmla="*/ 36 w 49"/>
                  <a:gd name="T45" fmla="*/ 7 h 50"/>
                  <a:gd name="T46" fmla="*/ 32 w 49"/>
                  <a:gd name="T47" fmla="*/ 4 h 50"/>
                  <a:gd name="T48" fmla="*/ 28 w 49"/>
                  <a:gd name="T49" fmla="*/ 1 h 50"/>
                  <a:gd name="T50" fmla="*/ 22 w 49"/>
                  <a:gd name="T51" fmla="*/ 0 h 50"/>
                  <a:gd name="T52" fmla="*/ 17 w 49"/>
                  <a:gd name="T53" fmla="*/ 1 h 50"/>
                  <a:gd name="T54" fmla="*/ 12 w 49"/>
                  <a:gd name="T55" fmla="*/ 4 h 50"/>
                  <a:gd name="T56" fmla="*/ 9 w 49"/>
                  <a:gd name="T57" fmla="*/ 7 h 50"/>
                  <a:gd name="T58" fmla="*/ 6 w 49"/>
                  <a:gd name="T59" fmla="*/ 15 h 50"/>
                  <a:gd name="T60" fmla="*/ 4 w 49"/>
                  <a:gd name="T61" fmla="*/ 23 h 50"/>
                  <a:gd name="T62" fmla="*/ 1 w 49"/>
                  <a:gd name="T63" fmla="*/ 34 h 50"/>
                  <a:gd name="T64" fmla="*/ 0 w 49"/>
                  <a:gd name="T65" fmla="*/ 49 h 50"/>
                  <a:gd name="T66" fmla="*/ 9 w 49"/>
                  <a:gd name="T67"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50">
                    <a:moveTo>
                      <a:pt x="9" y="49"/>
                    </a:moveTo>
                    <a:lnTo>
                      <a:pt x="10" y="36"/>
                    </a:lnTo>
                    <a:lnTo>
                      <a:pt x="12" y="25"/>
                    </a:lnTo>
                    <a:lnTo>
                      <a:pt x="14" y="17"/>
                    </a:lnTo>
                    <a:lnTo>
                      <a:pt x="17" y="11"/>
                    </a:lnTo>
                    <a:lnTo>
                      <a:pt x="18" y="7"/>
                    </a:lnTo>
                    <a:lnTo>
                      <a:pt x="21" y="7"/>
                    </a:lnTo>
                    <a:lnTo>
                      <a:pt x="22" y="7"/>
                    </a:lnTo>
                    <a:lnTo>
                      <a:pt x="25" y="7"/>
                    </a:lnTo>
                    <a:lnTo>
                      <a:pt x="26" y="9"/>
                    </a:lnTo>
                    <a:lnTo>
                      <a:pt x="30" y="11"/>
                    </a:lnTo>
                    <a:lnTo>
                      <a:pt x="32" y="13"/>
                    </a:lnTo>
                    <a:lnTo>
                      <a:pt x="34" y="17"/>
                    </a:lnTo>
                    <a:lnTo>
                      <a:pt x="37" y="20"/>
                    </a:lnTo>
                    <a:lnTo>
                      <a:pt x="38" y="22"/>
                    </a:lnTo>
                    <a:lnTo>
                      <a:pt x="39" y="23"/>
                    </a:lnTo>
                    <a:lnTo>
                      <a:pt x="48" y="21"/>
                    </a:lnTo>
                    <a:lnTo>
                      <a:pt x="47" y="20"/>
                    </a:lnTo>
                    <a:lnTo>
                      <a:pt x="46" y="18"/>
                    </a:lnTo>
                    <a:lnTo>
                      <a:pt x="44" y="16"/>
                    </a:lnTo>
                    <a:lnTo>
                      <a:pt x="42" y="13"/>
                    </a:lnTo>
                    <a:lnTo>
                      <a:pt x="39" y="10"/>
                    </a:lnTo>
                    <a:lnTo>
                      <a:pt x="36" y="7"/>
                    </a:lnTo>
                    <a:lnTo>
                      <a:pt x="32" y="4"/>
                    </a:lnTo>
                    <a:lnTo>
                      <a:pt x="28" y="1"/>
                    </a:lnTo>
                    <a:lnTo>
                      <a:pt x="22" y="0"/>
                    </a:lnTo>
                    <a:lnTo>
                      <a:pt x="17" y="1"/>
                    </a:lnTo>
                    <a:lnTo>
                      <a:pt x="12" y="4"/>
                    </a:lnTo>
                    <a:lnTo>
                      <a:pt x="9" y="7"/>
                    </a:lnTo>
                    <a:lnTo>
                      <a:pt x="6" y="15"/>
                    </a:lnTo>
                    <a:lnTo>
                      <a:pt x="4" y="23"/>
                    </a:lnTo>
                    <a:lnTo>
                      <a:pt x="1" y="34"/>
                    </a:lnTo>
                    <a:lnTo>
                      <a:pt x="0" y="49"/>
                    </a:lnTo>
                    <a:lnTo>
                      <a:pt x="9" y="49"/>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0" name="Freeform 362"/>
              <p:cNvSpPr>
                <a:spLocks/>
              </p:cNvSpPr>
              <p:nvPr/>
            </p:nvSpPr>
            <p:spPr bwMode="auto">
              <a:xfrm>
                <a:off x="4761" y="3081"/>
                <a:ext cx="61" cy="46"/>
              </a:xfrm>
              <a:custGeom>
                <a:avLst/>
                <a:gdLst>
                  <a:gd name="T0" fmla="*/ 0 w 61"/>
                  <a:gd name="T1" fmla="*/ 9 h 46"/>
                  <a:gd name="T2" fmla="*/ 9 w 61"/>
                  <a:gd name="T3" fmla="*/ 22 h 46"/>
                  <a:gd name="T4" fmla="*/ 18 w 61"/>
                  <a:gd name="T5" fmla="*/ 34 h 46"/>
                  <a:gd name="T6" fmla="*/ 24 w 61"/>
                  <a:gd name="T7" fmla="*/ 39 h 46"/>
                  <a:gd name="T8" fmla="*/ 30 w 61"/>
                  <a:gd name="T9" fmla="*/ 44 h 46"/>
                  <a:gd name="T10" fmla="*/ 38 w 61"/>
                  <a:gd name="T11" fmla="*/ 45 h 46"/>
                  <a:gd name="T12" fmla="*/ 45 w 61"/>
                  <a:gd name="T13" fmla="*/ 44 h 46"/>
                  <a:gd name="T14" fmla="*/ 49 w 61"/>
                  <a:gd name="T15" fmla="*/ 39 h 46"/>
                  <a:gd name="T16" fmla="*/ 53 w 61"/>
                  <a:gd name="T17" fmla="*/ 36 h 46"/>
                  <a:gd name="T18" fmla="*/ 55 w 61"/>
                  <a:gd name="T19" fmla="*/ 30 h 46"/>
                  <a:gd name="T20" fmla="*/ 56 w 61"/>
                  <a:gd name="T21" fmla="*/ 24 h 46"/>
                  <a:gd name="T22" fmla="*/ 59 w 61"/>
                  <a:gd name="T23" fmla="*/ 19 h 46"/>
                  <a:gd name="T24" fmla="*/ 59 w 61"/>
                  <a:gd name="T25" fmla="*/ 13 h 46"/>
                  <a:gd name="T26" fmla="*/ 60 w 61"/>
                  <a:gd name="T27" fmla="*/ 9 h 46"/>
                  <a:gd name="T28" fmla="*/ 60 w 61"/>
                  <a:gd name="T29" fmla="*/ 5 h 46"/>
                  <a:gd name="T30" fmla="*/ 60 w 61"/>
                  <a:gd name="T31" fmla="*/ 1 h 46"/>
                  <a:gd name="T32" fmla="*/ 60 w 61"/>
                  <a:gd name="T33" fmla="*/ 0 h 46"/>
                  <a:gd name="T34" fmla="*/ 51 w 61"/>
                  <a:gd name="T35" fmla="*/ 0 h 46"/>
                  <a:gd name="T36" fmla="*/ 51 w 61"/>
                  <a:gd name="T37" fmla="*/ 1 h 46"/>
                  <a:gd name="T38" fmla="*/ 51 w 61"/>
                  <a:gd name="T39" fmla="*/ 5 h 46"/>
                  <a:gd name="T40" fmla="*/ 51 w 61"/>
                  <a:gd name="T41" fmla="*/ 7 h 46"/>
                  <a:gd name="T42" fmla="*/ 50 w 61"/>
                  <a:gd name="T43" fmla="*/ 12 h 46"/>
                  <a:gd name="T44" fmla="*/ 49 w 61"/>
                  <a:gd name="T45" fmla="*/ 18 h 46"/>
                  <a:gd name="T46" fmla="*/ 48 w 61"/>
                  <a:gd name="T47" fmla="*/ 23 h 46"/>
                  <a:gd name="T48" fmla="*/ 46 w 61"/>
                  <a:gd name="T49" fmla="*/ 29 h 46"/>
                  <a:gd name="T50" fmla="*/ 45 w 61"/>
                  <a:gd name="T51" fmla="*/ 34 h 46"/>
                  <a:gd name="T52" fmla="*/ 41 w 61"/>
                  <a:gd name="T53" fmla="*/ 36 h 46"/>
                  <a:gd name="T54" fmla="*/ 40 w 61"/>
                  <a:gd name="T55" fmla="*/ 38 h 46"/>
                  <a:gd name="T56" fmla="*/ 38 w 61"/>
                  <a:gd name="T57" fmla="*/ 38 h 46"/>
                  <a:gd name="T58" fmla="*/ 35 w 61"/>
                  <a:gd name="T59" fmla="*/ 38 h 46"/>
                  <a:gd name="T60" fmla="*/ 30 w 61"/>
                  <a:gd name="T61" fmla="*/ 35 h 46"/>
                  <a:gd name="T62" fmla="*/ 24 w 61"/>
                  <a:gd name="T63" fmla="*/ 29 h 46"/>
                  <a:gd name="T64" fmla="*/ 18 w 61"/>
                  <a:gd name="T65" fmla="*/ 19 h 46"/>
                  <a:gd name="T66" fmla="*/ 9 w 61"/>
                  <a:gd name="T67" fmla="*/ 6 h 46"/>
                  <a:gd name="T68" fmla="*/ 0 w 61"/>
                  <a:gd name="T6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 h="46">
                    <a:moveTo>
                      <a:pt x="0" y="9"/>
                    </a:moveTo>
                    <a:lnTo>
                      <a:pt x="9" y="22"/>
                    </a:lnTo>
                    <a:lnTo>
                      <a:pt x="18" y="34"/>
                    </a:lnTo>
                    <a:lnTo>
                      <a:pt x="24" y="39"/>
                    </a:lnTo>
                    <a:lnTo>
                      <a:pt x="30" y="44"/>
                    </a:lnTo>
                    <a:lnTo>
                      <a:pt x="38" y="45"/>
                    </a:lnTo>
                    <a:lnTo>
                      <a:pt x="45" y="44"/>
                    </a:lnTo>
                    <a:lnTo>
                      <a:pt x="49" y="39"/>
                    </a:lnTo>
                    <a:lnTo>
                      <a:pt x="53" y="36"/>
                    </a:lnTo>
                    <a:lnTo>
                      <a:pt x="55" y="30"/>
                    </a:lnTo>
                    <a:lnTo>
                      <a:pt x="56" y="24"/>
                    </a:lnTo>
                    <a:lnTo>
                      <a:pt x="59" y="19"/>
                    </a:lnTo>
                    <a:lnTo>
                      <a:pt x="59" y="13"/>
                    </a:lnTo>
                    <a:lnTo>
                      <a:pt x="60" y="9"/>
                    </a:lnTo>
                    <a:lnTo>
                      <a:pt x="60" y="5"/>
                    </a:lnTo>
                    <a:lnTo>
                      <a:pt x="60" y="1"/>
                    </a:lnTo>
                    <a:lnTo>
                      <a:pt x="60" y="0"/>
                    </a:lnTo>
                    <a:lnTo>
                      <a:pt x="51" y="0"/>
                    </a:lnTo>
                    <a:lnTo>
                      <a:pt x="51" y="1"/>
                    </a:lnTo>
                    <a:lnTo>
                      <a:pt x="51" y="5"/>
                    </a:lnTo>
                    <a:lnTo>
                      <a:pt x="51" y="7"/>
                    </a:lnTo>
                    <a:lnTo>
                      <a:pt x="50" y="12"/>
                    </a:lnTo>
                    <a:lnTo>
                      <a:pt x="49" y="18"/>
                    </a:lnTo>
                    <a:lnTo>
                      <a:pt x="48" y="23"/>
                    </a:lnTo>
                    <a:lnTo>
                      <a:pt x="46" y="29"/>
                    </a:lnTo>
                    <a:lnTo>
                      <a:pt x="45" y="34"/>
                    </a:lnTo>
                    <a:lnTo>
                      <a:pt x="41" y="36"/>
                    </a:lnTo>
                    <a:lnTo>
                      <a:pt x="40" y="38"/>
                    </a:lnTo>
                    <a:lnTo>
                      <a:pt x="38" y="38"/>
                    </a:lnTo>
                    <a:lnTo>
                      <a:pt x="35" y="38"/>
                    </a:lnTo>
                    <a:lnTo>
                      <a:pt x="30" y="35"/>
                    </a:lnTo>
                    <a:lnTo>
                      <a:pt x="24" y="29"/>
                    </a:lnTo>
                    <a:lnTo>
                      <a:pt x="18" y="19"/>
                    </a:lnTo>
                    <a:lnTo>
                      <a:pt x="9" y="6"/>
                    </a:lnTo>
                    <a:lnTo>
                      <a:pt x="0" y="9"/>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1" name="Freeform 363"/>
              <p:cNvSpPr>
                <a:spLocks/>
              </p:cNvSpPr>
              <p:nvPr/>
            </p:nvSpPr>
            <p:spPr bwMode="auto">
              <a:xfrm>
                <a:off x="4686" y="3045"/>
                <a:ext cx="76" cy="38"/>
              </a:xfrm>
              <a:custGeom>
                <a:avLst/>
                <a:gdLst>
                  <a:gd name="T0" fmla="*/ 9 w 76"/>
                  <a:gd name="T1" fmla="*/ 34 h 38"/>
                  <a:gd name="T2" fmla="*/ 9 w 76"/>
                  <a:gd name="T3" fmla="*/ 35 h 38"/>
                  <a:gd name="T4" fmla="*/ 13 w 76"/>
                  <a:gd name="T5" fmla="*/ 22 h 38"/>
                  <a:gd name="T6" fmla="*/ 16 w 76"/>
                  <a:gd name="T7" fmla="*/ 15 h 38"/>
                  <a:gd name="T8" fmla="*/ 21 w 76"/>
                  <a:gd name="T9" fmla="*/ 9 h 38"/>
                  <a:gd name="T10" fmla="*/ 23 w 76"/>
                  <a:gd name="T11" fmla="*/ 7 h 38"/>
                  <a:gd name="T12" fmla="*/ 27 w 76"/>
                  <a:gd name="T13" fmla="*/ 6 h 38"/>
                  <a:gd name="T14" fmla="*/ 31 w 76"/>
                  <a:gd name="T15" fmla="*/ 7 h 38"/>
                  <a:gd name="T16" fmla="*/ 36 w 76"/>
                  <a:gd name="T17" fmla="*/ 8 h 38"/>
                  <a:gd name="T18" fmla="*/ 40 w 76"/>
                  <a:gd name="T19" fmla="*/ 10 h 38"/>
                  <a:gd name="T20" fmla="*/ 45 w 76"/>
                  <a:gd name="T21" fmla="*/ 15 h 38"/>
                  <a:gd name="T22" fmla="*/ 50 w 76"/>
                  <a:gd name="T23" fmla="*/ 19 h 38"/>
                  <a:gd name="T24" fmla="*/ 54 w 76"/>
                  <a:gd name="T25" fmla="*/ 23 h 38"/>
                  <a:gd name="T26" fmla="*/ 58 w 76"/>
                  <a:gd name="T27" fmla="*/ 28 h 38"/>
                  <a:gd name="T28" fmla="*/ 62 w 76"/>
                  <a:gd name="T29" fmla="*/ 31 h 38"/>
                  <a:gd name="T30" fmla="*/ 65 w 76"/>
                  <a:gd name="T31" fmla="*/ 35 h 38"/>
                  <a:gd name="T32" fmla="*/ 66 w 76"/>
                  <a:gd name="T33" fmla="*/ 37 h 38"/>
                  <a:gd name="T34" fmla="*/ 75 w 76"/>
                  <a:gd name="T35" fmla="*/ 35 h 38"/>
                  <a:gd name="T36" fmla="*/ 74 w 76"/>
                  <a:gd name="T37" fmla="*/ 35 h 38"/>
                  <a:gd name="T38" fmla="*/ 72 w 76"/>
                  <a:gd name="T39" fmla="*/ 31 h 38"/>
                  <a:gd name="T40" fmla="*/ 70 w 76"/>
                  <a:gd name="T41" fmla="*/ 28 h 38"/>
                  <a:gd name="T42" fmla="*/ 66 w 76"/>
                  <a:gd name="T43" fmla="*/ 24 h 38"/>
                  <a:gd name="T44" fmla="*/ 62 w 76"/>
                  <a:gd name="T45" fmla="*/ 20 h 38"/>
                  <a:gd name="T46" fmla="*/ 58 w 76"/>
                  <a:gd name="T47" fmla="*/ 15 h 38"/>
                  <a:gd name="T48" fmla="*/ 52 w 76"/>
                  <a:gd name="T49" fmla="*/ 9 h 38"/>
                  <a:gd name="T50" fmla="*/ 45 w 76"/>
                  <a:gd name="T51" fmla="*/ 6 h 38"/>
                  <a:gd name="T52" fmla="*/ 40 w 76"/>
                  <a:gd name="T53" fmla="*/ 2 h 38"/>
                  <a:gd name="T54" fmla="*/ 34 w 76"/>
                  <a:gd name="T55" fmla="*/ 0 h 38"/>
                  <a:gd name="T56" fmla="*/ 27 w 76"/>
                  <a:gd name="T57" fmla="*/ 0 h 38"/>
                  <a:gd name="T58" fmla="*/ 19 w 76"/>
                  <a:gd name="T59" fmla="*/ 1 h 38"/>
                  <a:gd name="T60" fmla="*/ 13 w 76"/>
                  <a:gd name="T61" fmla="*/ 6 h 38"/>
                  <a:gd name="T62" fmla="*/ 8 w 76"/>
                  <a:gd name="T63" fmla="*/ 13 h 38"/>
                  <a:gd name="T64" fmla="*/ 4 w 76"/>
                  <a:gd name="T65" fmla="*/ 21 h 38"/>
                  <a:gd name="T66" fmla="*/ 0 w 76"/>
                  <a:gd name="T67" fmla="*/ 34 h 38"/>
                  <a:gd name="T68" fmla="*/ 9 w 76"/>
                  <a:gd name="T6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38">
                    <a:moveTo>
                      <a:pt x="9" y="34"/>
                    </a:moveTo>
                    <a:lnTo>
                      <a:pt x="9" y="35"/>
                    </a:lnTo>
                    <a:lnTo>
                      <a:pt x="13" y="22"/>
                    </a:lnTo>
                    <a:lnTo>
                      <a:pt x="16" y="15"/>
                    </a:lnTo>
                    <a:lnTo>
                      <a:pt x="21" y="9"/>
                    </a:lnTo>
                    <a:lnTo>
                      <a:pt x="23" y="7"/>
                    </a:lnTo>
                    <a:lnTo>
                      <a:pt x="27" y="6"/>
                    </a:lnTo>
                    <a:lnTo>
                      <a:pt x="31" y="7"/>
                    </a:lnTo>
                    <a:lnTo>
                      <a:pt x="36" y="8"/>
                    </a:lnTo>
                    <a:lnTo>
                      <a:pt x="40" y="10"/>
                    </a:lnTo>
                    <a:lnTo>
                      <a:pt x="45" y="15"/>
                    </a:lnTo>
                    <a:lnTo>
                      <a:pt x="50" y="19"/>
                    </a:lnTo>
                    <a:lnTo>
                      <a:pt x="54" y="23"/>
                    </a:lnTo>
                    <a:lnTo>
                      <a:pt x="58" y="28"/>
                    </a:lnTo>
                    <a:lnTo>
                      <a:pt x="62" y="31"/>
                    </a:lnTo>
                    <a:lnTo>
                      <a:pt x="65" y="35"/>
                    </a:lnTo>
                    <a:lnTo>
                      <a:pt x="66" y="37"/>
                    </a:lnTo>
                    <a:lnTo>
                      <a:pt x="75" y="35"/>
                    </a:lnTo>
                    <a:lnTo>
                      <a:pt x="74" y="35"/>
                    </a:lnTo>
                    <a:lnTo>
                      <a:pt x="72" y="31"/>
                    </a:lnTo>
                    <a:lnTo>
                      <a:pt x="70" y="28"/>
                    </a:lnTo>
                    <a:lnTo>
                      <a:pt x="66" y="24"/>
                    </a:lnTo>
                    <a:lnTo>
                      <a:pt x="62" y="20"/>
                    </a:lnTo>
                    <a:lnTo>
                      <a:pt x="58" y="15"/>
                    </a:lnTo>
                    <a:lnTo>
                      <a:pt x="52" y="9"/>
                    </a:lnTo>
                    <a:lnTo>
                      <a:pt x="45" y="6"/>
                    </a:lnTo>
                    <a:lnTo>
                      <a:pt x="40" y="2"/>
                    </a:lnTo>
                    <a:lnTo>
                      <a:pt x="34" y="0"/>
                    </a:lnTo>
                    <a:lnTo>
                      <a:pt x="27" y="0"/>
                    </a:lnTo>
                    <a:lnTo>
                      <a:pt x="19" y="1"/>
                    </a:lnTo>
                    <a:lnTo>
                      <a:pt x="13" y="6"/>
                    </a:lnTo>
                    <a:lnTo>
                      <a:pt x="8" y="13"/>
                    </a:lnTo>
                    <a:lnTo>
                      <a:pt x="4" y="21"/>
                    </a:lnTo>
                    <a:lnTo>
                      <a:pt x="0" y="34"/>
                    </a:lnTo>
                    <a:lnTo>
                      <a:pt x="9" y="34"/>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2" name="Freeform 364"/>
              <p:cNvSpPr>
                <a:spLocks/>
              </p:cNvSpPr>
              <p:nvPr/>
            </p:nvSpPr>
            <p:spPr bwMode="auto">
              <a:xfrm>
                <a:off x="4606" y="3069"/>
                <a:ext cx="84" cy="54"/>
              </a:xfrm>
              <a:custGeom>
                <a:avLst/>
                <a:gdLst>
                  <a:gd name="T0" fmla="*/ 0 w 84"/>
                  <a:gd name="T1" fmla="*/ 1 h 54"/>
                  <a:gd name="T2" fmla="*/ 1 w 84"/>
                  <a:gd name="T3" fmla="*/ 4 h 54"/>
                  <a:gd name="T4" fmla="*/ 14 w 84"/>
                  <a:gd name="T5" fmla="*/ 20 h 54"/>
                  <a:gd name="T6" fmla="*/ 28 w 84"/>
                  <a:gd name="T7" fmla="*/ 33 h 54"/>
                  <a:gd name="T8" fmla="*/ 38 w 84"/>
                  <a:gd name="T9" fmla="*/ 42 h 54"/>
                  <a:gd name="T10" fmla="*/ 47 w 84"/>
                  <a:gd name="T11" fmla="*/ 48 h 54"/>
                  <a:gd name="T12" fmla="*/ 57 w 84"/>
                  <a:gd name="T13" fmla="*/ 50 h 54"/>
                  <a:gd name="T14" fmla="*/ 63 w 84"/>
                  <a:gd name="T15" fmla="*/ 53 h 54"/>
                  <a:gd name="T16" fmla="*/ 71 w 84"/>
                  <a:gd name="T17" fmla="*/ 50 h 54"/>
                  <a:gd name="T18" fmla="*/ 76 w 84"/>
                  <a:gd name="T19" fmla="*/ 48 h 54"/>
                  <a:gd name="T20" fmla="*/ 79 w 84"/>
                  <a:gd name="T21" fmla="*/ 42 h 54"/>
                  <a:gd name="T22" fmla="*/ 80 w 84"/>
                  <a:gd name="T23" fmla="*/ 38 h 54"/>
                  <a:gd name="T24" fmla="*/ 82 w 84"/>
                  <a:gd name="T25" fmla="*/ 32 h 54"/>
                  <a:gd name="T26" fmla="*/ 83 w 84"/>
                  <a:gd name="T27" fmla="*/ 27 h 54"/>
                  <a:gd name="T28" fmla="*/ 83 w 84"/>
                  <a:gd name="T29" fmla="*/ 23 h 54"/>
                  <a:gd name="T30" fmla="*/ 83 w 84"/>
                  <a:gd name="T31" fmla="*/ 18 h 54"/>
                  <a:gd name="T32" fmla="*/ 82 w 84"/>
                  <a:gd name="T33" fmla="*/ 16 h 54"/>
                  <a:gd name="T34" fmla="*/ 82 w 84"/>
                  <a:gd name="T35" fmla="*/ 15 h 54"/>
                  <a:gd name="T36" fmla="*/ 72 w 84"/>
                  <a:gd name="T37" fmla="*/ 15 h 54"/>
                  <a:gd name="T38" fmla="*/ 72 w 84"/>
                  <a:gd name="T39" fmla="*/ 16 h 54"/>
                  <a:gd name="T40" fmla="*/ 72 w 84"/>
                  <a:gd name="T41" fmla="*/ 18 h 54"/>
                  <a:gd name="T42" fmla="*/ 72 w 84"/>
                  <a:gd name="T43" fmla="*/ 23 h 54"/>
                  <a:gd name="T44" fmla="*/ 72 w 84"/>
                  <a:gd name="T45" fmla="*/ 27 h 54"/>
                  <a:gd name="T46" fmla="*/ 72 w 84"/>
                  <a:gd name="T47" fmla="*/ 32 h 54"/>
                  <a:gd name="T48" fmla="*/ 71 w 84"/>
                  <a:gd name="T49" fmla="*/ 35 h 54"/>
                  <a:gd name="T50" fmla="*/ 70 w 84"/>
                  <a:gd name="T51" fmla="*/ 40 h 54"/>
                  <a:gd name="T52" fmla="*/ 67 w 84"/>
                  <a:gd name="T53" fmla="*/ 43 h 54"/>
                  <a:gd name="T54" fmla="*/ 66 w 84"/>
                  <a:gd name="T55" fmla="*/ 45 h 54"/>
                  <a:gd name="T56" fmla="*/ 63 w 84"/>
                  <a:gd name="T57" fmla="*/ 45 h 54"/>
                  <a:gd name="T58" fmla="*/ 59 w 84"/>
                  <a:gd name="T59" fmla="*/ 45 h 54"/>
                  <a:gd name="T60" fmla="*/ 54 w 84"/>
                  <a:gd name="T61" fmla="*/ 42 h 54"/>
                  <a:gd name="T62" fmla="*/ 45 w 84"/>
                  <a:gd name="T63" fmla="*/ 37 h 54"/>
                  <a:gd name="T64" fmla="*/ 36 w 84"/>
                  <a:gd name="T65" fmla="*/ 29 h 54"/>
                  <a:gd name="T66" fmla="*/ 24 w 84"/>
                  <a:gd name="T67" fmla="*/ 16 h 54"/>
                  <a:gd name="T68" fmla="*/ 8 w 84"/>
                  <a:gd name="T69" fmla="*/ 0 h 54"/>
                  <a:gd name="T70" fmla="*/ 9 w 84"/>
                  <a:gd name="T71" fmla="*/ 1 h 54"/>
                  <a:gd name="T72" fmla="*/ 0 w 84"/>
                  <a:gd name="T73" fmla="*/ 1 h 54"/>
                  <a:gd name="T74" fmla="*/ 0 w 84"/>
                  <a:gd name="T75" fmla="*/ 3 h 54"/>
                  <a:gd name="T76" fmla="*/ 1 w 84"/>
                  <a:gd name="T77" fmla="*/ 4 h 54"/>
                  <a:gd name="T78" fmla="*/ 0 w 84"/>
                  <a:gd name="T79"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54">
                    <a:moveTo>
                      <a:pt x="0" y="1"/>
                    </a:moveTo>
                    <a:lnTo>
                      <a:pt x="1" y="4"/>
                    </a:lnTo>
                    <a:lnTo>
                      <a:pt x="14" y="20"/>
                    </a:lnTo>
                    <a:lnTo>
                      <a:pt x="28" y="33"/>
                    </a:lnTo>
                    <a:lnTo>
                      <a:pt x="38" y="42"/>
                    </a:lnTo>
                    <a:lnTo>
                      <a:pt x="47" y="48"/>
                    </a:lnTo>
                    <a:lnTo>
                      <a:pt x="57" y="50"/>
                    </a:lnTo>
                    <a:lnTo>
                      <a:pt x="63" y="53"/>
                    </a:lnTo>
                    <a:lnTo>
                      <a:pt x="71" y="50"/>
                    </a:lnTo>
                    <a:lnTo>
                      <a:pt x="76" y="48"/>
                    </a:lnTo>
                    <a:lnTo>
                      <a:pt x="79" y="42"/>
                    </a:lnTo>
                    <a:lnTo>
                      <a:pt x="80" y="38"/>
                    </a:lnTo>
                    <a:lnTo>
                      <a:pt x="82" y="32"/>
                    </a:lnTo>
                    <a:lnTo>
                      <a:pt x="83" y="27"/>
                    </a:lnTo>
                    <a:lnTo>
                      <a:pt x="83" y="23"/>
                    </a:lnTo>
                    <a:lnTo>
                      <a:pt x="83" y="18"/>
                    </a:lnTo>
                    <a:lnTo>
                      <a:pt x="82" y="16"/>
                    </a:lnTo>
                    <a:lnTo>
                      <a:pt x="82" y="15"/>
                    </a:lnTo>
                    <a:lnTo>
                      <a:pt x="72" y="15"/>
                    </a:lnTo>
                    <a:lnTo>
                      <a:pt x="72" y="16"/>
                    </a:lnTo>
                    <a:lnTo>
                      <a:pt x="72" y="18"/>
                    </a:lnTo>
                    <a:lnTo>
                      <a:pt x="72" y="23"/>
                    </a:lnTo>
                    <a:lnTo>
                      <a:pt x="72" y="27"/>
                    </a:lnTo>
                    <a:lnTo>
                      <a:pt x="72" y="32"/>
                    </a:lnTo>
                    <a:lnTo>
                      <a:pt x="71" y="35"/>
                    </a:lnTo>
                    <a:lnTo>
                      <a:pt x="70" y="40"/>
                    </a:lnTo>
                    <a:lnTo>
                      <a:pt x="67" y="43"/>
                    </a:lnTo>
                    <a:lnTo>
                      <a:pt x="66" y="45"/>
                    </a:lnTo>
                    <a:lnTo>
                      <a:pt x="63" y="45"/>
                    </a:lnTo>
                    <a:lnTo>
                      <a:pt x="59" y="45"/>
                    </a:lnTo>
                    <a:lnTo>
                      <a:pt x="54" y="42"/>
                    </a:lnTo>
                    <a:lnTo>
                      <a:pt x="45" y="37"/>
                    </a:lnTo>
                    <a:lnTo>
                      <a:pt x="36" y="29"/>
                    </a:lnTo>
                    <a:lnTo>
                      <a:pt x="24" y="16"/>
                    </a:lnTo>
                    <a:lnTo>
                      <a:pt x="8" y="0"/>
                    </a:lnTo>
                    <a:lnTo>
                      <a:pt x="9" y="1"/>
                    </a:lnTo>
                    <a:lnTo>
                      <a:pt x="0" y="1"/>
                    </a:lnTo>
                    <a:lnTo>
                      <a:pt x="0" y="3"/>
                    </a:lnTo>
                    <a:lnTo>
                      <a:pt x="1" y="4"/>
                    </a:lnTo>
                    <a:lnTo>
                      <a:pt x="0" y="1"/>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3" name="Freeform 365"/>
              <p:cNvSpPr>
                <a:spLocks/>
              </p:cNvSpPr>
              <p:nvPr/>
            </p:nvSpPr>
            <p:spPr bwMode="auto">
              <a:xfrm>
                <a:off x="4579" y="3056"/>
                <a:ext cx="30" cy="20"/>
              </a:xfrm>
              <a:custGeom>
                <a:avLst/>
                <a:gdLst>
                  <a:gd name="T0" fmla="*/ 5 w 30"/>
                  <a:gd name="T1" fmla="*/ 15 h 20"/>
                  <a:gd name="T2" fmla="*/ 8 w 30"/>
                  <a:gd name="T3" fmla="*/ 17 h 20"/>
                  <a:gd name="T4" fmla="*/ 8 w 30"/>
                  <a:gd name="T5" fmla="*/ 10 h 20"/>
                  <a:gd name="T6" fmla="*/ 11 w 30"/>
                  <a:gd name="T7" fmla="*/ 6 h 20"/>
                  <a:gd name="T8" fmla="*/ 13 w 30"/>
                  <a:gd name="T9" fmla="*/ 5 h 20"/>
                  <a:gd name="T10" fmla="*/ 16 w 30"/>
                  <a:gd name="T11" fmla="*/ 7 h 20"/>
                  <a:gd name="T12" fmla="*/ 19 w 30"/>
                  <a:gd name="T13" fmla="*/ 9 h 20"/>
                  <a:gd name="T14" fmla="*/ 20 w 30"/>
                  <a:gd name="T15" fmla="*/ 10 h 20"/>
                  <a:gd name="T16" fmla="*/ 21 w 30"/>
                  <a:gd name="T17" fmla="*/ 10 h 20"/>
                  <a:gd name="T18" fmla="*/ 29 w 30"/>
                  <a:gd name="T19" fmla="*/ 10 h 20"/>
                  <a:gd name="T20" fmla="*/ 27 w 30"/>
                  <a:gd name="T21" fmla="*/ 7 h 20"/>
                  <a:gd name="T22" fmla="*/ 25 w 30"/>
                  <a:gd name="T23" fmla="*/ 5 h 20"/>
                  <a:gd name="T24" fmla="*/ 20 w 30"/>
                  <a:gd name="T25" fmla="*/ 3 h 20"/>
                  <a:gd name="T26" fmla="*/ 15 w 30"/>
                  <a:gd name="T27" fmla="*/ 0 h 20"/>
                  <a:gd name="T28" fmla="*/ 10 w 30"/>
                  <a:gd name="T29" fmla="*/ 0 h 20"/>
                  <a:gd name="T30" fmla="*/ 4 w 30"/>
                  <a:gd name="T31" fmla="*/ 3 h 20"/>
                  <a:gd name="T32" fmla="*/ 1 w 30"/>
                  <a:gd name="T33" fmla="*/ 9 h 20"/>
                  <a:gd name="T34" fmla="*/ 0 w 30"/>
                  <a:gd name="T35" fmla="*/ 17 h 20"/>
                  <a:gd name="T36" fmla="*/ 1 w 30"/>
                  <a:gd name="T37" fmla="*/ 19 h 20"/>
                  <a:gd name="T38" fmla="*/ 0 w 30"/>
                  <a:gd name="T39" fmla="*/ 17 h 20"/>
                  <a:gd name="T40" fmla="*/ 0 w 30"/>
                  <a:gd name="T41" fmla="*/ 19 h 20"/>
                  <a:gd name="T42" fmla="*/ 1 w 30"/>
                  <a:gd name="T43" fmla="*/ 19 h 20"/>
                  <a:gd name="T44" fmla="*/ 5 w 30"/>
                  <a:gd name="T4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20">
                    <a:moveTo>
                      <a:pt x="5" y="15"/>
                    </a:moveTo>
                    <a:lnTo>
                      <a:pt x="8" y="17"/>
                    </a:lnTo>
                    <a:lnTo>
                      <a:pt x="8" y="10"/>
                    </a:lnTo>
                    <a:lnTo>
                      <a:pt x="11" y="6"/>
                    </a:lnTo>
                    <a:lnTo>
                      <a:pt x="13" y="5"/>
                    </a:lnTo>
                    <a:lnTo>
                      <a:pt x="16" y="7"/>
                    </a:lnTo>
                    <a:lnTo>
                      <a:pt x="19" y="9"/>
                    </a:lnTo>
                    <a:lnTo>
                      <a:pt x="20" y="10"/>
                    </a:lnTo>
                    <a:lnTo>
                      <a:pt x="21" y="10"/>
                    </a:lnTo>
                    <a:lnTo>
                      <a:pt x="29" y="10"/>
                    </a:lnTo>
                    <a:lnTo>
                      <a:pt x="27" y="7"/>
                    </a:lnTo>
                    <a:lnTo>
                      <a:pt x="25" y="5"/>
                    </a:lnTo>
                    <a:lnTo>
                      <a:pt x="20" y="3"/>
                    </a:lnTo>
                    <a:lnTo>
                      <a:pt x="15" y="0"/>
                    </a:lnTo>
                    <a:lnTo>
                      <a:pt x="10" y="0"/>
                    </a:lnTo>
                    <a:lnTo>
                      <a:pt x="4" y="3"/>
                    </a:lnTo>
                    <a:lnTo>
                      <a:pt x="1" y="9"/>
                    </a:lnTo>
                    <a:lnTo>
                      <a:pt x="0" y="17"/>
                    </a:lnTo>
                    <a:lnTo>
                      <a:pt x="1" y="19"/>
                    </a:lnTo>
                    <a:lnTo>
                      <a:pt x="0" y="17"/>
                    </a:lnTo>
                    <a:lnTo>
                      <a:pt x="0" y="19"/>
                    </a:lnTo>
                    <a:lnTo>
                      <a:pt x="1" y="19"/>
                    </a:lnTo>
                    <a:lnTo>
                      <a:pt x="5" y="15"/>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4" name="Freeform 366"/>
              <p:cNvSpPr>
                <a:spLocks/>
              </p:cNvSpPr>
              <p:nvPr/>
            </p:nvSpPr>
            <p:spPr bwMode="auto">
              <a:xfrm>
                <a:off x="4537" y="3068"/>
                <a:ext cx="43" cy="26"/>
              </a:xfrm>
              <a:custGeom>
                <a:avLst/>
                <a:gdLst>
                  <a:gd name="T0" fmla="*/ 5 w 43"/>
                  <a:gd name="T1" fmla="*/ 0 h 26"/>
                  <a:gd name="T2" fmla="*/ 2 w 43"/>
                  <a:gd name="T3" fmla="*/ 4 h 26"/>
                  <a:gd name="T4" fmla="*/ 7 w 43"/>
                  <a:gd name="T5" fmla="*/ 11 h 26"/>
                  <a:gd name="T6" fmla="*/ 11 w 43"/>
                  <a:gd name="T7" fmla="*/ 15 h 26"/>
                  <a:gd name="T8" fmla="*/ 16 w 43"/>
                  <a:gd name="T9" fmla="*/ 18 h 26"/>
                  <a:gd name="T10" fmla="*/ 20 w 43"/>
                  <a:gd name="T11" fmla="*/ 22 h 26"/>
                  <a:gd name="T12" fmla="*/ 24 w 43"/>
                  <a:gd name="T13" fmla="*/ 24 h 26"/>
                  <a:gd name="T14" fmla="*/ 28 w 43"/>
                  <a:gd name="T15" fmla="*/ 25 h 26"/>
                  <a:gd name="T16" fmla="*/ 31 w 43"/>
                  <a:gd name="T17" fmla="*/ 24 h 26"/>
                  <a:gd name="T18" fmla="*/ 35 w 43"/>
                  <a:gd name="T19" fmla="*/ 24 h 26"/>
                  <a:gd name="T20" fmla="*/ 38 w 43"/>
                  <a:gd name="T21" fmla="*/ 22 h 26"/>
                  <a:gd name="T22" fmla="*/ 40 w 43"/>
                  <a:gd name="T23" fmla="*/ 20 h 26"/>
                  <a:gd name="T24" fmla="*/ 41 w 43"/>
                  <a:gd name="T25" fmla="*/ 17 h 26"/>
                  <a:gd name="T26" fmla="*/ 42 w 43"/>
                  <a:gd name="T27" fmla="*/ 15 h 26"/>
                  <a:gd name="T28" fmla="*/ 42 w 43"/>
                  <a:gd name="T29" fmla="*/ 14 h 26"/>
                  <a:gd name="T30" fmla="*/ 42 w 43"/>
                  <a:gd name="T31" fmla="*/ 12 h 26"/>
                  <a:gd name="T32" fmla="*/ 42 w 43"/>
                  <a:gd name="T33" fmla="*/ 10 h 26"/>
                  <a:gd name="T34" fmla="*/ 40 w 43"/>
                  <a:gd name="T35" fmla="*/ 8 h 26"/>
                  <a:gd name="T36" fmla="*/ 35 w 43"/>
                  <a:gd name="T37" fmla="*/ 12 h 26"/>
                  <a:gd name="T38" fmla="*/ 34 w 43"/>
                  <a:gd name="T39" fmla="*/ 12 h 26"/>
                  <a:gd name="T40" fmla="*/ 34 w 43"/>
                  <a:gd name="T41" fmla="*/ 14 h 26"/>
                  <a:gd name="T42" fmla="*/ 34 w 43"/>
                  <a:gd name="T43" fmla="*/ 15 h 26"/>
                  <a:gd name="T44" fmla="*/ 31 w 43"/>
                  <a:gd name="T45" fmla="*/ 17 h 26"/>
                  <a:gd name="T46" fmla="*/ 31 w 43"/>
                  <a:gd name="T47" fmla="*/ 18 h 26"/>
                  <a:gd name="T48" fmla="*/ 29 w 43"/>
                  <a:gd name="T49" fmla="*/ 18 h 26"/>
                  <a:gd name="T50" fmla="*/ 26 w 43"/>
                  <a:gd name="T51" fmla="*/ 18 h 26"/>
                  <a:gd name="T52" fmla="*/ 25 w 43"/>
                  <a:gd name="T53" fmla="*/ 17 h 26"/>
                  <a:gd name="T54" fmla="*/ 22 w 43"/>
                  <a:gd name="T55" fmla="*/ 15 h 26"/>
                  <a:gd name="T56" fmla="*/ 18 w 43"/>
                  <a:gd name="T57" fmla="*/ 12 h 26"/>
                  <a:gd name="T58" fmla="*/ 14 w 43"/>
                  <a:gd name="T59" fmla="*/ 8 h 26"/>
                  <a:gd name="T60" fmla="*/ 10 w 43"/>
                  <a:gd name="T61" fmla="*/ 2 h 26"/>
                  <a:gd name="T62" fmla="*/ 7 w 43"/>
                  <a:gd name="T63" fmla="*/ 5 h 26"/>
                  <a:gd name="T64" fmla="*/ 5 w 43"/>
                  <a:gd name="T65" fmla="*/ 0 h 26"/>
                  <a:gd name="T66" fmla="*/ 0 w 43"/>
                  <a:gd name="T67" fmla="*/ 1 h 26"/>
                  <a:gd name="T68" fmla="*/ 2 w 43"/>
                  <a:gd name="T69" fmla="*/ 4 h 26"/>
                  <a:gd name="T70" fmla="*/ 5 w 43"/>
                  <a:gd name="T7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26">
                    <a:moveTo>
                      <a:pt x="5" y="0"/>
                    </a:moveTo>
                    <a:lnTo>
                      <a:pt x="2" y="4"/>
                    </a:lnTo>
                    <a:lnTo>
                      <a:pt x="7" y="11"/>
                    </a:lnTo>
                    <a:lnTo>
                      <a:pt x="11" y="15"/>
                    </a:lnTo>
                    <a:lnTo>
                      <a:pt x="16" y="18"/>
                    </a:lnTo>
                    <a:lnTo>
                      <a:pt x="20" y="22"/>
                    </a:lnTo>
                    <a:lnTo>
                      <a:pt x="24" y="24"/>
                    </a:lnTo>
                    <a:lnTo>
                      <a:pt x="28" y="25"/>
                    </a:lnTo>
                    <a:lnTo>
                      <a:pt x="31" y="24"/>
                    </a:lnTo>
                    <a:lnTo>
                      <a:pt x="35" y="24"/>
                    </a:lnTo>
                    <a:lnTo>
                      <a:pt x="38" y="22"/>
                    </a:lnTo>
                    <a:lnTo>
                      <a:pt x="40" y="20"/>
                    </a:lnTo>
                    <a:lnTo>
                      <a:pt x="41" y="17"/>
                    </a:lnTo>
                    <a:lnTo>
                      <a:pt x="42" y="15"/>
                    </a:lnTo>
                    <a:lnTo>
                      <a:pt x="42" y="14"/>
                    </a:lnTo>
                    <a:lnTo>
                      <a:pt x="42" y="12"/>
                    </a:lnTo>
                    <a:lnTo>
                      <a:pt x="42" y="10"/>
                    </a:lnTo>
                    <a:lnTo>
                      <a:pt x="40" y="8"/>
                    </a:lnTo>
                    <a:lnTo>
                      <a:pt x="35" y="12"/>
                    </a:lnTo>
                    <a:lnTo>
                      <a:pt x="34" y="12"/>
                    </a:lnTo>
                    <a:lnTo>
                      <a:pt x="34" y="14"/>
                    </a:lnTo>
                    <a:lnTo>
                      <a:pt x="34" y="15"/>
                    </a:lnTo>
                    <a:lnTo>
                      <a:pt x="31" y="17"/>
                    </a:lnTo>
                    <a:lnTo>
                      <a:pt x="31" y="18"/>
                    </a:lnTo>
                    <a:lnTo>
                      <a:pt x="29" y="18"/>
                    </a:lnTo>
                    <a:lnTo>
                      <a:pt x="26" y="18"/>
                    </a:lnTo>
                    <a:lnTo>
                      <a:pt x="25" y="17"/>
                    </a:lnTo>
                    <a:lnTo>
                      <a:pt x="22" y="15"/>
                    </a:lnTo>
                    <a:lnTo>
                      <a:pt x="18" y="12"/>
                    </a:lnTo>
                    <a:lnTo>
                      <a:pt x="14" y="8"/>
                    </a:lnTo>
                    <a:lnTo>
                      <a:pt x="10" y="2"/>
                    </a:lnTo>
                    <a:lnTo>
                      <a:pt x="7" y="5"/>
                    </a:lnTo>
                    <a:lnTo>
                      <a:pt x="5" y="0"/>
                    </a:lnTo>
                    <a:lnTo>
                      <a:pt x="0" y="1"/>
                    </a:lnTo>
                    <a:lnTo>
                      <a:pt x="2" y="4"/>
                    </a:lnTo>
                    <a:lnTo>
                      <a:pt x="5"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5" name="Freeform 367"/>
              <p:cNvSpPr>
                <a:spLocks/>
              </p:cNvSpPr>
              <p:nvPr/>
            </p:nvSpPr>
            <p:spPr bwMode="auto">
              <a:xfrm>
                <a:off x="4505" y="3042"/>
                <a:ext cx="37" cy="25"/>
              </a:xfrm>
              <a:custGeom>
                <a:avLst/>
                <a:gdLst>
                  <a:gd name="T0" fmla="*/ 0 w 37"/>
                  <a:gd name="T1" fmla="*/ 0 h 25"/>
                  <a:gd name="T2" fmla="*/ 1 w 37"/>
                  <a:gd name="T3" fmla="*/ 3 h 25"/>
                  <a:gd name="T4" fmla="*/ 3 w 37"/>
                  <a:gd name="T5" fmla="*/ 4 h 25"/>
                  <a:gd name="T6" fmla="*/ 6 w 37"/>
                  <a:gd name="T7" fmla="*/ 6 h 25"/>
                  <a:gd name="T8" fmla="*/ 7 w 37"/>
                  <a:gd name="T9" fmla="*/ 7 h 25"/>
                  <a:gd name="T10" fmla="*/ 10 w 37"/>
                  <a:gd name="T11" fmla="*/ 9 h 25"/>
                  <a:gd name="T12" fmla="*/ 13 w 37"/>
                  <a:gd name="T13" fmla="*/ 10 h 25"/>
                  <a:gd name="T14" fmla="*/ 15 w 37"/>
                  <a:gd name="T15" fmla="*/ 14 h 25"/>
                  <a:gd name="T16" fmla="*/ 19 w 37"/>
                  <a:gd name="T17" fmla="*/ 15 h 25"/>
                  <a:gd name="T18" fmla="*/ 21 w 37"/>
                  <a:gd name="T19" fmla="*/ 16 h 25"/>
                  <a:gd name="T20" fmla="*/ 23 w 37"/>
                  <a:gd name="T21" fmla="*/ 18 h 25"/>
                  <a:gd name="T22" fmla="*/ 26 w 37"/>
                  <a:gd name="T23" fmla="*/ 19 h 25"/>
                  <a:gd name="T24" fmla="*/ 28 w 37"/>
                  <a:gd name="T25" fmla="*/ 20 h 25"/>
                  <a:gd name="T26" fmla="*/ 28 w 37"/>
                  <a:gd name="T27" fmla="*/ 21 h 25"/>
                  <a:gd name="T28" fmla="*/ 29 w 37"/>
                  <a:gd name="T29" fmla="*/ 20 h 25"/>
                  <a:gd name="T30" fmla="*/ 30 w 37"/>
                  <a:gd name="T31" fmla="*/ 19 h 25"/>
                  <a:gd name="T32" fmla="*/ 33 w 37"/>
                  <a:gd name="T33" fmla="*/ 24 h 25"/>
                  <a:gd name="T34" fmla="*/ 36 w 37"/>
                  <a:gd name="T35" fmla="*/ 22 h 25"/>
                  <a:gd name="T36" fmla="*/ 36 w 37"/>
                  <a:gd name="T37" fmla="*/ 20 h 25"/>
                  <a:gd name="T38" fmla="*/ 35 w 37"/>
                  <a:gd name="T39" fmla="*/ 18 h 25"/>
                  <a:gd name="T40" fmla="*/ 34 w 37"/>
                  <a:gd name="T41" fmla="*/ 16 h 25"/>
                  <a:gd name="T42" fmla="*/ 31 w 37"/>
                  <a:gd name="T43" fmla="*/ 15 h 25"/>
                  <a:gd name="T44" fmla="*/ 29 w 37"/>
                  <a:gd name="T45" fmla="*/ 14 h 25"/>
                  <a:gd name="T46" fmla="*/ 27 w 37"/>
                  <a:gd name="T47" fmla="*/ 11 h 25"/>
                  <a:gd name="T48" fmla="*/ 23 w 37"/>
                  <a:gd name="T49" fmla="*/ 9 h 25"/>
                  <a:gd name="T50" fmla="*/ 21 w 37"/>
                  <a:gd name="T51" fmla="*/ 8 h 25"/>
                  <a:gd name="T52" fmla="*/ 19 w 37"/>
                  <a:gd name="T53" fmla="*/ 6 h 25"/>
                  <a:gd name="T54" fmla="*/ 14 w 37"/>
                  <a:gd name="T55" fmla="*/ 5 h 25"/>
                  <a:gd name="T56" fmla="*/ 13 w 37"/>
                  <a:gd name="T57" fmla="*/ 3 h 25"/>
                  <a:gd name="T58" fmla="*/ 10 w 37"/>
                  <a:gd name="T59" fmla="*/ 2 h 25"/>
                  <a:gd name="T60" fmla="*/ 9 w 37"/>
                  <a:gd name="T61" fmla="*/ 1 h 25"/>
                  <a:gd name="T62" fmla="*/ 9 w 37"/>
                  <a:gd name="T63" fmla="*/ 0 h 25"/>
                  <a:gd name="T64" fmla="*/ 0 w 37"/>
                  <a:gd name="T6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25">
                    <a:moveTo>
                      <a:pt x="0" y="0"/>
                    </a:moveTo>
                    <a:lnTo>
                      <a:pt x="1" y="3"/>
                    </a:lnTo>
                    <a:lnTo>
                      <a:pt x="3" y="4"/>
                    </a:lnTo>
                    <a:lnTo>
                      <a:pt x="6" y="6"/>
                    </a:lnTo>
                    <a:lnTo>
                      <a:pt x="7" y="7"/>
                    </a:lnTo>
                    <a:lnTo>
                      <a:pt x="10" y="9"/>
                    </a:lnTo>
                    <a:lnTo>
                      <a:pt x="13" y="10"/>
                    </a:lnTo>
                    <a:lnTo>
                      <a:pt x="15" y="14"/>
                    </a:lnTo>
                    <a:lnTo>
                      <a:pt x="19" y="15"/>
                    </a:lnTo>
                    <a:lnTo>
                      <a:pt x="21" y="16"/>
                    </a:lnTo>
                    <a:lnTo>
                      <a:pt x="23" y="18"/>
                    </a:lnTo>
                    <a:lnTo>
                      <a:pt x="26" y="19"/>
                    </a:lnTo>
                    <a:lnTo>
                      <a:pt x="28" y="20"/>
                    </a:lnTo>
                    <a:lnTo>
                      <a:pt x="28" y="21"/>
                    </a:lnTo>
                    <a:lnTo>
                      <a:pt x="29" y="20"/>
                    </a:lnTo>
                    <a:lnTo>
                      <a:pt x="30" y="19"/>
                    </a:lnTo>
                    <a:lnTo>
                      <a:pt x="33" y="24"/>
                    </a:lnTo>
                    <a:lnTo>
                      <a:pt x="36" y="22"/>
                    </a:lnTo>
                    <a:lnTo>
                      <a:pt x="36" y="20"/>
                    </a:lnTo>
                    <a:lnTo>
                      <a:pt x="35" y="18"/>
                    </a:lnTo>
                    <a:lnTo>
                      <a:pt x="34" y="16"/>
                    </a:lnTo>
                    <a:lnTo>
                      <a:pt x="31" y="15"/>
                    </a:lnTo>
                    <a:lnTo>
                      <a:pt x="29" y="14"/>
                    </a:lnTo>
                    <a:lnTo>
                      <a:pt x="27" y="11"/>
                    </a:lnTo>
                    <a:lnTo>
                      <a:pt x="23" y="9"/>
                    </a:lnTo>
                    <a:lnTo>
                      <a:pt x="21" y="8"/>
                    </a:lnTo>
                    <a:lnTo>
                      <a:pt x="19" y="6"/>
                    </a:lnTo>
                    <a:lnTo>
                      <a:pt x="14" y="5"/>
                    </a:lnTo>
                    <a:lnTo>
                      <a:pt x="13" y="3"/>
                    </a:lnTo>
                    <a:lnTo>
                      <a:pt x="10" y="2"/>
                    </a:lnTo>
                    <a:lnTo>
                      <a:pt x="9" y="1"/>
                    </a:lnTo>
                    <a:lnTo>
                      <a:pt x="9" y="0"/>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6" name="Freeform 368"/>
              <p:cNvSpPr>
                <a:spLocks/>
              </p:cNvSpPr>
              <p:nvPr/>
            </p:nvSpPr>
            <p:spPr bwMode="auto">
              <a:xfrm>
                <a:off x="4540" y="3062"/>
                <a:ext cx="2" cy="7"/>
              </a:xfrm>
              <a:custGeom>
                <a:avLst/>
                <a:gdLst>
                  <a:gd name="T0" fmla="*/ 1 w 2"/>
                  <a:gd name="T1" fmla="*/ 0 h 7"/>
                  <a:gd name="T2" fmla="*/ 1 w 2"/>
                  <a:gd name="T3" fmla="*/ 3 h 7"/>
                  <a:gd name="T4" fmla="*/ 1 w 2"/>
                  <a:gd name="T5" fmla="*/ 6 h 7"/>
                  <a:gd name="T6" fmla="*/ 1 w 2"/>
                  <a:gd name="T7" fmla="*/ 6 h 7"/>
                  <a:gd name="T8" fmla="*/ 0 w 2"/>
                  <a:gd name="T9" fmla="*/ 6 h 7"/>
                  <a:gd name="T10" fmla="*/ 0 w 2"/>
                  <a:gd name="T11" fmla="*/ 6 h 7"/>
                  <a:gd name="T12" fmla="*/ 0 w 2"/>
                  <a:gd name="T13" fmla="*/ 3 h 7"/>
                  <a:gd name="T14" fmla="*/ 0 w 2"/>
                  <a:gd name="T15" fmla="*/ 0 h 7"/>
                  <a:gd name="T16" fmla="*/ 1 w 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7">
                    <a:moveTo>
                      <a:pt x="1" y="0"/>
                    </a:moveTo>
                    <a:lnTo>
                      <a:pt x="1" y="3"/>
                    </a:lnTo>
                    <a:lnTo>
                      <a:pt x="1" y="6"/>
                    </a:lnTo>
                    <a:lnTo>
                      <a:pt x="1" y="6"/>
                    </a:lnTo>
                    <a:lnTo>
                      <a:pt x="0" y="6"/>
                    </a:lnTo>
                    <a:lnTo>
                      <a:pt x="0" y="6"/>
                    </a:lnTo>
                    <a:lnTo>
                      <a:pt x="0" y="3"/>
                    </a:lnTo>
                    <a:lnTo>
                      <a:pt x="0" y="0"/>
                    </a:lnTo>
                    <a:lnTo>
                      <a:pt x="1"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7" name="Freeform 369"/>
              <p:cNvSpPr>
                <a:spLocks/>
              </p:cNvSpPr>
              <p:nvPr/>
            </p:nvSpPr>
            <p:spPr bwMode="auto">
              <a:xfrm>
                <a:off x="5645" y="3059"/>
                <a:ext cx="4" cy="3"/>
              </a:xfrm>
              <a:custGeom>
                <a:avLst/>
                <a:gdLst>
                  <a:gd name="T0" fmla="*/ 3 w 4"/>
                  <a:gd name="T1" fmla="*/ 0 h 3"/>
                  <a:gd name="T2" fmla="*/ 2 w 4"/>
                  <a:gd name="T3" fmla="*/ 0 h 3"/>
                  <a:gd name="T4" fmla="*/ 2 w 4"/>
                  <a:gd name="T5" fmla="*/ 0 h 3"/>
                  <a:gd name="T6" fmla="*/ 1 w 4"/>
                  <a:gd name="T7" fmla="*/ 0 h 3"/>
                  <a:gd name="T8" fmla="*/ 1 w 4"/>
                  <a:gd name="T9" fmla="*/ 1 h 3"/>
                  <a:gd name="T10" fmla="*/ 0 w 4"/>
                  <a:gd name="T11" fmla="*/ 1 h 3"/>
                  <a:gd name="T12" fmla="*/ 1 w 4"/>
                  <a:gd name="T13" fmla="*/ 1 h 3"/>
                  <a:gd name="T14" fmla="*/ 1 w 4"/>
                  <a:gd name="T15" fmla="*/ 2 h 3"/>
                  <a:gd name="T16" fmla="*/ 1 w 4"/>
                  <a:gd name="T17" fmla="*/ 2 h 3"/>
                  <a:gd name="T18" fmla="*/ 3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3" y="0"/>
                    </a:moveTo>
                    <a:lnTo>
                      <a:pt x="2" y="0"/>
                    </a:lnTo>
                    <a:lnTo>
                      <a:pt x="2" y="0"/>
                    </a:lnTo>
                    <a:lnTo>
                      <a:pt x="1" y="0"/>
                    </a:lnTo>
                    <a:lnTo>
                      <a:pt x="1" y="1"/>
                    </a:lnTo>
                    <a:lnTo>
                      <a:pt x="0" y="1"/>
                    </a:lnTo>
                    <a:lnTo>
                      <a:pt x="1" y="1"/>
                    </a:lnTo>
                    <a:lnTo>
                      <a:pt x="1" y="2"/>
                    </a:lnTo>
                    <a:lnTo>
                      <a:pt x="1" y="2"/>
                    </a:lnTo>
                    <a:lnTo>
                      <a:pt x="3"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8" name="Freeform 370"/>
              <p:cNvSpPr>
                <a:spLocks/>
              </p:cNvSpPr>
              <p:nvPr/>
            </p:nvSpPr>
            <p:spPr bwMode="auto">
              <a:xfrm>
                <a:off x="5545" y="3033"/>
                <a:ext cx="98" cy="26"/>
              </a:xfrm>
              <a:custGeom>
                <a:avLst/>
                <a:gdLst>
                  <a:gd name="T0" fmla="*/ 0 w 98"/>
                  <a:gd name="T1" fmla="*/ 7 h 26"/>
                  <a:gd name="T2" fmla="*/ 0 w 98"/>
                  <a:gd name="T3" fmla="*/ 7 h 26"/>
                  <a:gd name="T4" fmla="*/ 8 w 98"/>
                  <a:gd name="T5" fmla="*/ 8 h 26"/>
                  <a:gd name="T6" fmla="*/ 16 w 98"/>
                  <a:gd name="T7" fmla="*/ 8 h 26"/>
                  <a:gd name="T8" fmla="*/ 24 w 98"/>
                  <a:gd name="T9" fmla="*/ 10 h 26"/>
                  <a:gd name="T10" fmla="*/ 31 w 98"/>
                  <a:gd name="T11" fmla="*/ 10 h 26"/>
                  <a:gd name="T12" fmla="*/ 39 w 98"/>
                  <a:gd name="T13" fmla="*/ 11 h 26"/>
                  <a:gd name="T14" fmla="*/ 45 w 98"/>
                  <a:gd name="T15" fmla="*/ 13 h 26"/>
                  <a:gd name="T16" fmla="*/ 50 w 98"/>
                  <a:gd name="T17" fmla="*/ 14 h 26"/>
                  <a:gd name="T18" fmla="*/ 56 w 98"/>
                  <a:gd name="T19" fmla="*/ 15 h 26"/>
                  <a:gd name="T20" fmla="*/ 62 w 98"/>
                  <a:gd name="T21" fmla="*/ 16 h 26"/>
                  <a:gd name="T22" fmla="*/ 68 w 98"/>
                  <a:gd name="T23" fmla="*/ 17 h 26"/>
                  <a:gd name="T24" fmla="*/ 72 w 98"/>
                  <a:gd name="T25" fmla="*/ 20 h 26"/>
                  <a:gd name="T26" fmla="*/ 77 w 98"/>
                  <a:gd name="T27" fmla="*/ 21 h 26"/>
                  <a:gd name="T28" fmla="*/ 81 w 98"/>
                  <a:gd name="T29" fmla="*/ 23 h 26"/>
                  <a:gd name="T30" fmla="*/ 85 w 98"/>
                  <a:gd name="T31" fmla="*/ 23 h 26"/>
                  <a:gd name="T32" fmla="*/ 89 w 98"/>
                  <a:gd name="T33" fmla="*/ 25 h 26"/>
                  <a:gd name="T34" fmla="*/ 93 w 98"/>
                  <a:gd name="T35" fmla="*/ 25 h 26"/>
                  <a:gd name="T36" fmla="*/ 97 w 98"/>
                  <a:gd name="T37" fmla="*/ 21 h 26"/>
                  <a:gd name="T38" fmla="*/ 93 w 98"/>
                  <a:gd name="T39" fmla="*/ 18 h 26"/>
                  <a:gd name="T40" fmla="*/ 89 w 98"/>
                  <a:gd name="T41" fmla="*/ 17 h 26"/>
                  <a:gd name="T42" fmla="*/ 85 w 98"/>
                  <a:gd name="T43" fmla="*/ 16 h 26"/>
                  <a:gd name="T44" fmla="*/ 80 w 98"/>
                  <a:gd name="T45" fmla="*/ 15 h 26"/>
                  <a:gd name="T46" fmla="*/ 76 w 98"/>
                  <a:gd name="T47" fmla="*/ 14 h 26"/>
                  <a:gd name="T48" fmla="*/ 70 w 98"/>
                  <a:gd name="T49" fmla="*/ 12 h 26"/>
                  <a:gd name="T50" fmla="*/ 65 w 98"/>
                  <a:gd name="T51" fmla="*/ 11 h 26"/>
                  <a:gd name="T52" fmla="*/ 60 w 98"/>
                  <a:gd name="T53" fmla="*/ 10 h 26"/>
                  <a:gd name="T54" fmla="*/ 53 w 98"/>
                  <a:gd name="T55" fmla="*/ 8 h 26"/>
                  <a:gd name="T56" fmla="*/ 48 w 98"/>
                  <a:gd name="T57" fmla="*/ 7 h 26"/>
                  <a:gd name="T58" fmla="*/ 41 w 98"/>
                  <a:gd name="T59" fmla="*/ 5 h 26"/>
                  <a:gd name="T60" fmla="*/ 33 w 98"/>
                  <a:gd name="T61" fmla="*/ 4 h 26"/>
                  <a:gd name="T62" fmla="*/ 25 w 98"/>
                  <a:gd name="T63" fmla="*/ 3 h 26"/>
                  <a:gd name="T64" fmla="*/ 19 w 98"/>
                  <a:gd name="T65" fmla="*/ 2 h 26"/>
                  <a:gd name="T66" fmla="*/ 9 w 98"/>
                  <a:gd name="T67" fmla="*/ 1 h 26"/>
                  <a:gd name="T68" fmla="*/ 1 w 98"/>
                  <a:gd name="T69" fmla="*/ 0 h 26"/>
                  <a:gd name="T70" fmla="*/ 1 w 98"/>
                  <a:gd name="T71" fmla="*/ 1 h 26"/>
                  <a:gd name="T72" fmla="*/ 0 w 98"/>
                  <a:gd name="T7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8" h="26">
                    <a:moveTo>
                      <a:pt x="0" y="7"/>
                    </a:moveTo>
                    <a:lnTo>
                      <a:pt x="0" y="7"/>
                    </a:lnTo>
                    <a:lnTo>
                      <a:pt x="8" y="8"/>
                    </a:lnTo>
                    <a:lnTo>
                      <a:pt x="16" y="8"/>
                    </a:lnTo>
                    <a:lnTo>
                      <a:pt x="24" y="10"/>
                    </a:lnTo>
                    <a:lnTo>
                      <a:pt x="31" y="10"/>
                    </a:lnTo>
                    <a:lnTo>
                      <a:pt x="39" y="11"/>
                    </a:lnTo>
                    <a:lnTo>
                      <a:pt x="45" y="13"/>
                    </a:lnTo>
                    <a:lnTo>
                      <a:pt x="50" y="14"/>
                    </a:lnTo>
                    <a:lnTo>
                      <a:pt x="56" y="15"/>
                    </a:lnTo>
                    <a:lnTo>
                      <a:pt x="62" y="16"/>
                    </a:lnTo>
                    <a:lnTo>
                      <a:pt x="68" y="17"/>
                    </a:lnTo>
                    <a:lnTo>
                      <a:pt x="72" y="20"/>
                    </a:lnTo>
                    <a:lnTo>
                      <a:pt x="77" y="21"/>
                    </a:lnTo>
                    <a:lnTo>
                      <a:pt x="81" y="23"/>
                    </a:lnTo>
                    <a:lnTo>
                      <a:pt x="85" y="23"/>
                    </a:lnTo>
                    <a:lnTo>
                      <a:pt x="89" y="25"/>
                    </a:lnTo>
                    <a:lnTo>
                      <a:pt x="93" y="25"/>
                    </a:lnTo>
                    <a:lnTo>
                      <a:pt x="97" y="21"/>
                    </a:lnTo>
                    <a:lnTo>
                      <a:pt x="93" y="18"/>
                    </a:lnTo>
                    <a:lnTo>
                      <a:pt x="89" y="17"/>
                    </a:lnTo>
                    <a:lnTo>
                      <a:pt x="85" y="16"/>
                    </a:lnTo>
                    <a:lnTo>
                      <a:pt x="80" y="15"/>
                    </a:lnTo>
                    <a:lnTo>
                      <a:pt x="76" y="14"/>
                    </a:lnTo>
                    <a:lnTo>
                      <a:pt x="70" y="12"/>
                    </a:lnTo>
                    <a:lnTo>
                      <a:pt x="65" y="11"/>
                    </a:lnTo>
                    <a:lnTo>
                      <a:pt x="60" y="10"/>
                    </a:lnTo>
                    <a:lnTo>
                      <a:pt x="53" y="8"/>
                    </a:lnTo>
                    <a:lnTo>
                      <a:pt x="48" y="7"/>
                    </a:lnTo>
                    <a:lnTo>
                      <a:pt x="41" y="5"/>
                    </a:lnTo>
                    <a:lnTo>
                      <a:pt x="33" y="4"/>
                    </a:lnTo>
                    <a:lnTo>
                      <a:pt x="25" y="3"/>
                    </a:lnTo>
                    <a:lnTo>
                      <a:pt x="19" y="2"/>
                    </a:lnTo>
                    <a:lnTo>
                      <a:pt x="9" y="1"/>
                    </a:lnTo>
                    <a:lnTo>
                      <a:pt x="1" y="0"/>
                    </a:lnTo>
                    <a:lnTo>
                      <a:pt x="1" y="1"/>
                    </a:lnTo>
                    <a:lnTo>
                      <a:pt x="0" y="7"/>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59" name="Freeform 371"/>
              <p:cNvSpPr>
                <a:spLocks/>
              </p:cNvSpPr>
              <p:nvPr/>
            </p:nvSpPr>
            <p:spPr bwMode="auto">
              <a:xfrm>
                <a:off x="5492" y="3026"/>
                <a:ext cx="47" cy="8"/>
              </a:xfrm>
              <a:custGeom>
                <a:avLst/>
                <a:gdLst>
                  <a:gd name="T0" fmla="*/ 5 w 47"/>
                  <a:gd name="T1" fmla="*/ 4 h 8"/>
                  <a:gd name="T2" fmla="*/ 5 w 47"/>
                  <a:gd name="T3" fmla="*/ 3 h 8"/>
                  <a:gd name="T4" fmla="*/ 5 w 47"/>
                  <a:gd name="T5" fmla="*/ 4 h 8"/>
                  <a:gd name="T6" fmla="*/ 6 w 47"/>
                  <a:gd name="T7" fmla="*/ 3 h 8"/>
                  <a:gd name="T8" fmla="*/ 7 w 47"/>
                  <a:gd name="T9" fmla="*/ 3 h 8"/>
                  <a:gd name="T10" fmla="*/ 11 w 47"/>
                  <a:gd name="T11" fmla="*/ 4 h 8"/>
                  <a:gd name="T12" fmla="*/ 14 w 47"/>
                  <a:gd name="T13" fmla="*/ 4 h 8"/>
                  <a:gd name="T14" fmla="*/ 18 w 47"/>
                  <a:gd name="T15" fmla="*/ 4 h 8"/>
                  <a:gd name="T16" fmla="*/ 21 w 47"/>
                  <a:gd name="T17" fmla="*/ 4 h 8"/>
                  <a:gd name="T18" fmla="*/ 25 w 47"/>
                  <a:gd name="T19" fmla="*/ 4 h 8"/>
                  <a:gd name="T20" fmla="*/ 28 w 47"/>
                  <a:gd name="T21" fmla="*/ 5 h 8"/>
                  <a:gd name="T22" fmla="*/ 32 w 47"/>
                  <a:gd name="T23" fmla="*/ 6 h 8"/>
                  <a:gd name="T24" fmla="*/ 35 w 47"/>
                  <a:gd name="T25" fmla="*/ 6 h 8"/>
                  <a:gd name="T26" fmla="*/ 39 w 47"/>
                  <a:gd name="T27" fmla="*/ 6 h 8"/>
                  <a:gd name="T28" fmla="*/ 40 w 47"/>
                  <a:gd name="T29" fmla="*/ 6 h 8"/>
                  <a:gd name="T30" fmla="*/ 42 w 47"/>
                  <a:gd name="T31" fmla="*/ 7 h 8"/>
                  <a:gd name="T32" fmla="*/ 45 w 47"/>
                  <a:gd name="T33" fmla="*/ 7 h 8"/>
                  <a:gd name="T34" fmla="*/ 46 w 47"/>
                  <a:gd name="T35" fmla="*/ 4 h 8"/>
                  <a:gd name="T36" fmla="*/ 46 w 47"/>
                  <a:gd name="T37" fmla="*/ 3 h 8"/>
                  <a:gd name="T38" fmla="*/ 45 w 47"/>
                  <a:gd name="T39" fmla="*/ 3 h 8"/>
                  <a:gd name="T40" fmla="*/ 42 w 47"/>
                  <a:gd name="T41" fmla="*/ 3 h 8"/>
                  <a:gd name="T42" fmla="*/ 40 w 47"/>
                  <a:gd name="T43" fmla="*/ 3 h 8"/>
                  <a:gd name="T44" fmla="*/ 38 w 47"/>
                  <a:gd name="T45" fmla="*/ 3 h 8"/>
                  <a:gd name="T46" fmla="*/ 34 w 47"/>
                  <a:gd name="T47" fmla="*/ 3 h 8"/>
                  <a:gd name="T48" fmla="*/ 31 w 47"/>
                  <a:gd name="T49" fmla="*/ 2 h 8"/>
                  <a:gd name="T50" fmla="*/ 26 w 47"/>
                  <a:gd name="T51" fmla="*/ 1 h 8"/>
                  <a:gd name="T52" fmla="*/ 24 w 47"/>
                  <a:gd name="T53" fmla="*/ 1 h 8"/>
                  <a:gd name="T54" fmla="*/ 19 w 47"/>
                  <a:gd name="T55" fmla="*/ 1 h 8"/>
                  <a:gd name="T56" fmla="*/ 15 w 47"/>
                  <a:gd name="T57" fmla="*/ 1 h 8"/>
                  <a:gd name="T58" fmla="*/ 12 w 47"/>
                  <a:gd name="T59" fmla="*/ 0 h 8"/>
                  <a:gd name="T60" fmla="*/ 7 w 47"/>
                  <a:gd name="T61" fmla="*/ 0 h 8"/>
                  <a:gd name="T62" fmla="*/ 6 w 47"/>
                  <a:gd name="T63" fmla="*/ 0 h 8"/>
                  <a:gd name="T64" fmla="*/ 4 w 47"/>
                  <a:gd name="T65" fmla="*/ 1 h 8"/>
                  <a:gd name="T66" fmla="*/ 0 w 47"/>
                  <a:gd name="T67" fmla="*/ 1 h 8"/>
                  <a:gd name="T68" fmla="*/ 5 w 47"/>
                  <a:gd name="T69" fmla="*/ 4 h 8"/>
                  <a:gd name="T70" fmla="*/ 5 w 47"/>
                  <a:gd name="T71" fmla="*/ 3 h 8"/>
                  <a:gd name="T72" fmla="*/ 5 w 47"/>
                  <a:gd name="T7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8">
                    <a:moveTo>
                      <a:pt x="5" y="4"/>
                    </a:moveTo>
                    <a:lnTo>
                      <a:pt x="5" y="3"/>
                    </a:lnTo>
                    <a:lnTo>
                      <a:pt x="5" y="4"/>
                    </a:lnTo>
                    <a:lnTo>
                      <a:pt x="6" y="3"/>
                    </a:lnTo>
                    <a:lnTo>
                      <a:pt x="7" y="3"/>
                    </a:lnTo>
                    <a:lnTo>
                      <a:pt x="11" y="4"/>
                    </a:lnTo>
                    <a:lnTo>
                      <a:pt x="14" y="4"/>
                    </a:lnTo>
                    <a:lnTo>
                      <a:pt x="18" y="4"/>
                    </a:lnTo>
                    <a:lnTo>
                      <a:pt x="21" y="4"/>
                    </a:lnTo>
                    <a:lnTo>
                      <a:pt x="25" y="4"/>
                    </a:lnTo>
                    <a:lnTo>
                      <a:pt x="28" y="5"/>
                    </a:lnTo>
                    <a:lnTo>
                      <a:pt x="32" y="6"/>
                    </a:lnTo>
                    <a:lnTo>
                      <a:pt x="35" y="6"/>
                    </a:lnTo>
                    <a:lnTo>
                      <a:pt x="39" y="6"/>
                    </a:lnTo>
                    <a:lnTo>
                      <a:pt x="40" y="6"/>
                    </a:lnTo>
                    <a:lnTo>
                      <a:pt x="42" y="7"/>
                    </a:lnTo>
                    <a:lnTo>
                      <a:pt x="45" y="7"/>
                    </a:lnTo>
                    <a:lnTo>
                      <a:pt x="46" y="4"/>
                    </a:lnTo>
                    <a:lnTo>
                      <a:pt x="46" y="3"/>
                    </a:lnTo>
                    <a:lnTo>
                      <a:pt x="45" y="3"/>
                    </a:lnTo>
                    <a:lnTo>
                      <a:pt x="42" y="3"/>
                    </a:lnTo>
                    <a:lnTo>
                      <a:pt x="40" y="3"/>
                    </a:lnTo>
                    <a:lnTo>
                      <a:pt x="38" y="3"/>
                    </a:lnTo>
                    <a:lnTo>
                      <a:pt x="34" y="3"/>
                    </a:lnTo>
                    <a:lnTo>
                      <a:pt x="31" y="2"/>
                    </a:lnTo>
                    <a:lnTo>
                      <a:pt x="26" y="1"/>
                    </a:lnTo>
                    <a:lnTo>
                      <a:pt x="24" y="1"/>
                    </a:lnTo>
                    <a:lnTo>
                      <a:pt x="19" y="1"/>
                    </a:lnTo>
                    <a:lnTo>
                      <a:pt x="15" y="1"/>
                    </a:lnTo>
                    <a:lnTo>
                      <a:pt x="12" y="0"/>
                    </a:lnTo>
                    <a:lnTo>
                      <a:pt x="7" y="0"/>
                    </a:lnTo>
                    <a:lnTo>
                      <a:pt x="6" y="0"/>
                    </a:lnTo>
                    <a:lnTo>
                      <a:pt x="4" y="1"/>
                    </a:lnTo>
                    <a:lnTo>
                      <a:pt x="0" y="1"/>
                    </a:lnTo>
                    <a:lnTo>
                      <a:pt x="5" y="4"/>
                    </a:lnTo>
                    <a:lnTo>
                      <a:pt x="5" y="3"/>
                    </a:lnTo>
                    <a:lnTo>
                      <a:pt x="5" y="4"/>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0" name="Freeform 372"/>
              <p:cNvSpPr>
                <a:spLocks/>
              </p:cNvSpPr>
              <p:nvPr/>
            </p:nvSpPr>
            <p:spPr bwMode="auto">
              <a:xfrm>
                <a:off x="5397" y="3027"/>
                <a:ext cx="91" cy="30"/>
              </a:xfrm>
              <a:custGeom>
                <a:avLst/>
                <a:gdLst>
                  <a:gd name="T0" fmla="*/ 1 w 91"/>
                  <a:gd name="T1" fmla="*/ 21 h 30"/>
                  <a:gd name="T2" fmla="*/ 3 w 91"/>
                  <a:gd name="T3" fmla="*/ 20 h 30"/>
                  <a:gd name="T4" fmla="*/ 0 w 91"/>
                  <a:gd name="T5" fmla="*/ 22 h 30"/>
                  <a:gd name="T6" fmla="*/ 1 w 91"/>
                  <a:gd name="T7" fmla="*/ 28 h 30"/>
                  <a:gd name="T8" fmla="*/ 8 w 91"/>
                  <a:gd name="T9" fmla="*/ 29 h 30"/>
                  <a:gd name="T10" fmla="*/ 13 w 91"/>
                  <a:gd name="T11" fmla="*/ 28 h 30"/>
                  <a:gd name="T12" fmla="*/ 19 w 91"/>
                  <a:gd name="T13" fmla="*/ 28 h 30"/>
                  <a:gd name="T14" fmla="*/ 26 w 91"/>
                  <a:gd name="T15" fmla="*/ 26 h 30"/>
                  <a:gd name="T16" fmla="*/ 33 w 91"/>
                  <a:gd name="T17" fmla="*/ 23 h 30"/>
                  <a:gd name="T18" fmla="*/ 41 w 91"/>
                  <a:gd name="T19" fmla="*/ 21 h 30"/>
                  <a:gd name="T20" fmla="*/ 50 w 91"/>
                  <a:gd name="T21" fmla="*/ 19 h 30"/>
                  <a:gd name="T22" fmla="*/ 60 w 91"/>
                  <a:gd name="T23" fmla="*/ 16 h 30"/>
                  <a:gd name="T24" fmla="*/ 66 w 91"/>
                  <a:gd name="T25" fmla="*/ 13 h 30"/>
                  <a:gd name="T26" fmla="*/ 74 w 91"/>
                  <a:gd name="T27" fmla="*/ 10 h 30"/>
                  <a:gd name="T28" fmla="*/ 81 w 91"/>
                  <a:gd name="T29" fmla="*/ 9 h 30"/>
                  <a:gd name="T30" fmla="*/ 85 w 91"/>
                  <a:gd name="T31" fmla="*/ 7 h 30"/>
                  <a:gd name="T32" fmla="*/ 89 w 91"/>
                  <a:gd name="T33" fmla="*/ 6 h 30"/>
                  <a:gd name="T34" fmla="*/ 90 w 91"/>
                  <a:gd name="T35" fmla="*/ 6 h 30"/>
                  <a:gd name="T36" fmla="*/ 85 w 91"/>
                  <a:gd name="T37" fmla="*/ 0 h 30"/>
                  <a:gd name="T38" fmla="*/ 83 w 91"/>
                  <a:gd name="T39" fmla="*/ 0 h 30"/>
                  <a:gd name="T40" fmla="*/ 81 w 91"/>
                  <a:gd name="T41" fmla="*/ 1 h 30"/>
                  <a:gd name="T42" fmla="*/ 77 w 91"/>
                  <a:gd name="T43" fmla="*/ 3 h 30"/>
                  <a:gd name="T44" fmla="*/ 70 w 91"/>
                  <a:gd name="T45" fmla="*/ 4 h 30"/>
                  <a:gd name="T46" fmla="*/ 64 w 91"/>
                  <a:gd name="T47" fmla="*/ 8 h 30"/>
                  <a:gd name="T48" fmla="*/ 54 w 91"/>
                  <a:gd name="T49" fmla="*/ 10 h 30"/>
                  <a:gd name="T50" fmla="*/ 46 w 91"/>
                  <a:gd name="T51" fmla="*/ 12 h 30"/>
                  <a:gd name="T52" fmla="*/ 38 w 91"/>
                  <a:gd name="T53" fmla="*/ 16 h 30"/>
                  <a:gd name="T54" fmla="*/ 30 w 91"/>
                  <a:gd name="T55" fmla="*/ 18 h 30"/>
                  <a:gd name="T56" fmla="*/ 23 w 91"/>
                  <a:gd name="T57" fmla="*/ 20 h 30"/>
                  <a:gd name="T58" fmla="*/ 17 w 91"/>
                  <a:gd name="T59" fmla="*/ 21 h 30"/>
                  <a:gd name="T60" fmla="*/ 11 w 91"/>
                  <a:gd name="T61" fmla="*/ 22 h 30"/>
                  <a:gd name="T62" fmla="*/ 8 w 91"/>
                  <a:gd name="T63" fmla="*/ 22 h 30"/>
                  <a:gd name="T64" fmla="*/ 9 w 91"/>
                  <a:gd name="T65" fmla="*/ 26 h 30"/>
                  <a:gd name="T66" fmla="*/ 11 w 91"/>
                  <a:gd name="T67" fmla="*/ 23 h 30"/>
                  <a:gd name="T68" fmla="*/ 11 w 91"/>
                  <a:gd name="T69" fmla="*/ 21 h 30"/>
                  <a:gd name="T70" fmla="*/ 11 w 91"/>
                  <a:gd name="T71" fmla="*/ 23 h 30"/>
                  <a:gd name="T72" fmla="*/ 11 w 91"/>
                  <a:gd name="T73" fmla="*/ 22 h 30"/>
                  <a:gd name="T74" fmla="*/ 11 w 91"/>
                  <a:gd name="T75" fmla="*/ 21 h 30"/>
                  <a:gd name="T76" fmla="*/ 1 w 91"/>
                  <a:gd name="T7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 h="30">
                    <a:moveTo>
                      <a:pt x="1" y="21"/>
                    </a:moveTo>
                    <a:lnTo>
                      <a:pt x="3" y="20"/>
                    </a:lnTo>
                    <a:lnTo>
                      <a:pt x="0" y="22"/>
                    </a:lnTo>
                    <a:lnTo>
                      <a:pt x="1" y="28"/>
                    </a:lnTo>
                    <a:lnTo>
                      <a:pt x="8" y="29"/>
                    </a:lnTo>
                    <a:lnTo>
                      <a:pt x="13" y="28"/>
                    </a:lnTo>
                    <a:lnTo>
                      <a:pt x="19" y="28"/>
                    </a:lnTo>
                    <a:lnTo>
                      <a:pt x="26" y="26"/>
                    </a:lnTo>
                    <a:lnTo>
                      <a:pt x="33" y="23"/>
                    </a:lnTo>
                    <a:lnTo>
                      <a:pt x="41" y="21"/>
                    </a:lnTo>
                    <a:lnTo>
                      <a:pt x="50" y="19"/>
                    </a:lnTo>
                    <a:lnTo>
                      <a:pt x="60" y="16"/>
                    </a:lnTo>
                    <a:lnTo>
                      <a:pt x="66" y="13"/>
                    </a:lnTo>
                    <a:lnTo>
                      <a:pt x="74" y="10"/>
                    </a:lnTo>
                    <a:lnTo>
                      <a:pt x="81" y="9"/>
                    </a:lnTo>
                    <a:lnTo>
                      <a:pt x="85" y="7"/>
                    </a:lnTo>
                    <a:lnTo>
                      <a:pt x="89" y="6"/>
                    </a:lnTo>
                    <a:lnTo>
                      <a:pt x="90" y="6"/>
                    </a:lnTo>
                    <a:lnTo>
                      <a:pt x="85" y="0"/>
                    </a:lnTo>
                    <a:lnTo>
                      <a:pt x="83" y="0"/>
                    </a:lnTo>
                    <a:lnTo>
                      <a:pt x="81" y="1"/>
                    </a:lnTo>
                    <a:lnTo>
                      <a:pt x="77" y="3"/>
                    </a:lnTo>
                    <a:lnTo>
                      <a:pt x="70" y="4"/>
                    </a:lnTo>
                    <a:lnTo>
                      <a:pt x="64" y="8"/>
                    </a:lnTo>
                    <a:lnTo>
                      <a:pt x="54" y="10"/>
                    </a:lnTo>
                    <a:lnTo>
                      <a:pt x="46" y="12"/>
                    </a:lnTo>
                    <a:lnTo>
                      <a:pt x="38" y="16"/>
                    </a:lnTo>
                    <a:lnTo>
                      <a:pt x="30" y="18"/>
                    </a:lnTo>
                    <a:lnTo>
                      <a:pt x="23" y="20"/>
                    </a:lnTo>
                    <a:lnTo>
                      <a:pt x="17" y="21"/>
                    </a:lnTo>
                    <a:lnTo>
                      <a:pt x="11" y="22"/>
                    </a:lnTo>
                    <a:lnTo>
                      <a:pt x="8" y="22"/>
                    </a:lnTo>
                    <a:lnTo>
                      <a:pt x="9" y="26"/>
                    </a:lnTo>
                    <a:lnTo>
                      <a:pt x="11" y="23"/>
                    </a:lnTo>
                    <a:lnTo>
                      <a:pt x="11" y="21"/>
                    </a:lnTo>
                    <a:lnTo>
                      <a:pt x="11" y="23"/>
                    </a:lnTo>
                    <a:lnTo>
                      <a:pt x="11" y="22"/>
                    </a:lnTo>
                    <a:lnTo>
                      <a:pt x="11" y="21"/>
                    </a:lnTo>
                    <a:lnTo>
                      <a:pt x="1" y="21"/>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1" name="Freeform 373"/>
              <p:cNvSpPr>
                <a:spLocks/>
              </p:cNvSpPr>
              <p:nvPr/>
            </p:nvSpPr>
            <p:spPr bwMode="auto">
              <a:xfrm>
                <a:off x="5384" y="3000"/>
                <a:ext cx="17" cy="47"/>
              </a:xfrm>
              <a:custGeom>
                <a:avLst/>
                <a:gdLst>
                  <a:gd name="T0" fmla="*/ 0 w 17"/>
                  <a:gd name="T1" fmla="*/ 2 h 47"/>
                  <a:gd name="T2" fmla="*/ 0 w 17"/>
                  <a:gd name="T3" fmla="*/ 4 h 47"/>
                  <a:gd name="T4" fmla="*/ 3 w 17"/>
                  <a:gd name="T5" fmla="*/ 10 h 47"/>
                  <a:gd name="T6" fmla="*/ 4 w 17"/>
                  <a:gd name="T7" fmla="*/ 16 h 47"/>
                  <a:gd name="T8" fmla="*/ 6 w 17"/>
                  <a:gd name="T9" fmla="*/ 23 h 47"/>
                  <a:gd name="T10" fmla="*/ 8 w 17"/>
                  <a:gd name="T11" fmla="*/ 30 h 47"/>
                  <a:gd name="T12" fmla="*/ 8 w 17"/>
                  <a:gd name="T13" fmla="*/ 36 h 47"/>
                  <a:gd name="T14" fmla="*/ 9 w 17"/>
                  <a:gd name="T15" fmla="*/ 42 h 47"/>
                  <a:gd name="T16" fmla="*/ 9 w 17"/>
                  <a:gd name="T17" fmla="*/ 45 h 47"/>
                  <a:gd name="T18" fmla="*/ 9 w 17"/>
                  <a:gd name="T19" fmla="*/ 46 h 47"/>
                  <a:gd name="T20" fmla="*/ 16 w 17"/>
                  <a:gd name="T21" fmla="*/ 46 h 47"/>
                  <a:gd name="T22" fmla="*/ 16 w 17"/>
                  <a:gd name="T23" fmla="*/ 45 h 47"/>
                  <a:gd name="T24" fmla="*/ 16 w 17"/>
                  <a:gd name="T25" fmla="*/ 41 h 47"/>
                  <a:gd name="T26" fmla="*/ 15 w 17"/>
                  <a:gd name="T27" fmla="*/ 36 h 47"/>
                  <a:gd name="T28" fmla="*/ 14 w 17"/>
                  <a:gd name="T29" fmla="*/ 29 h 47"/>
                  <a:gd name="T30" fmla="*/ 13 w 17"/>
                  <a:gd name="T31" fmla="*/ 23 h 47"/>
                  <a:gd name="T32" fmla="*/ 11 w 17"/>
                  <a:gd name="T33" fmla="*/ 15 h 47"/>
                  <a:gd name="T34" fmla="*/ 8 w 17"/>
                  <a:gd name="T35" fmla="*/ 7 h 47"/>
                  <a:gd name="T36" fmla="*/ 6 w 17"/>
                  <a:gd name="T37" fmla="*/ 0 h 47"/>
                  <a:gd name="T38" fmla="*/ 6 w 17"/>
                  <a:gd name="T39" fmla="*/ 2 h 47"/>
                  <a:gd name="T40" fmla="*/ 0 w 17"/>
                  <a:gd name="T41" fmla="*/ 2 h 47"/>
                  <a:gd name="T42" fmla="*/ 0 w 17"/>
                  <a:gd name="T43" fmla="*/ 4 h 47"/>
                  <a:gd name="T44" fmla="*/ 0 w 17"/>
                  <a:gd name="T45"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47">
                    <a:moveTo>
                      <a:pt x="0" y="2"/>
                    </a:moveTo>
                    <a:lnTo>
                      <a:pt x="0" y="4"/>
                    </a:lnTo>
                    <a:lnTo>
                      <a:pt x="3" y="10"/>
                    </a:lnTo>
                    <a:lnTo>
                      <a:pt x="4" y="16"/>
                    </a:lnTo>
                    <a:lnTo>
                      <a:pt x="6" y="23"/>
                    </a:lnTo>
                    <a:lnTo>
                      <a:pt x="8" y="30"/>
                    </a:lnTo>
                    <a:lnTo>
                      <a:pt x="8" y="36"/>
                    </a:lnTo>
                    <a:lnTo>
                      <a:pt x="9" y="42"/>
                    </a:lnTo>
                    <a:lnTo>
                      <a:pt x="9" y="45"/>
                    </a:lnTo>
                    <a:lnTo>
                      <a:pt x="9" y="46"/>
                    </a:lnTo>
                    <a:lnTo>
                      <a:pt x="16" y="46"/>
                    </a:lnTo>
                    <a:lnTo>
                      <a:pt x="16" y="45"/>
                    </a:lnTo>
                    <a:lnTo>
                      <a:pt x="16" y="41"/>
                    </a:lnTo>
                    <a:lnTo>
                      <a:pt x="15" y="36"/>
                    </a:lnTo>
                    <a:lnTo>
                      <a:pt x="14" y="29"/>
                    </a:lnTo>
                    <a:lnTo>
                      <a:pt x="13" y="23"/>
                    </a:lnTo>
                    <a:lnTo>
                      <a:pt x="11" y="15"/>
                    </a:lnTo>
                    <a:lnTo>
                      <a:pt x="8" y="7"/>
                    </a:lnTo>
                    <a:lnTo>
                      <a:pt x="6" y="0"/>
                    </a:lnTo>
                    <a:lnTo>
                      <a:pt x="6" y="2"/>
                    </a:lnTo>
                    <a:lnTo>
                      <a:pt x="0" y="2"/>
                    </a:lnTo>
                    <a:lnTo>
                      <a:pt x="0" y="4"/>
                    </a:lnTo>
                    <a:lnTo>
                      <a:pt x="0" y="2"/>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2" name="Freeform 374"/>
              <p:cNvSpPr>
                <a:spLocks/>
              </p:cNvSpPr>
              <p:nvPr/>
            </p:nvSpPr>
            <p:spPr bwMode="auto">
              <a:xfrm>
                <a:off x="5322" y="2992"/>
                <a:ext cx="63" cy="90"/>
              </a:xfrm>
              <a:custGeom>
                <a:avLst/>
                <a:gdLst>
                  <a:gd name="T0" fmla="*/ 6 w 63"/>
                  <a:gd name="T1" fmla="*/ 89 h 90"/>
                  <a:gd name="T2" fmla="*/ 9 w 63"/>
                  <a:gd name="T3" fmla="*/ 88 h 90"/>
                  <a:gd name="T4" fmla="*/ 16 w 63"/>
                  <a:gd name="T5" fmla="*/ 68 h 90"/>
                  <a:gd name="T6" fmla="*/ 24 w 63"/>
                  <a:gd name="T7" fmla="*/ 50 h 90"/>
                  <a:gd name="T8" fmla="*/ 30 w 63"/>
                  <a:gd name="T9" fmla="*/ 36 h 90"/>
                  <a:gd name="T10" fmla="*/ 36 w 63"/>
                  <a:gd name="T11" fmla="*/ 25 h 90"/>
                  <a:gd name="T12" fmla="*/ 40 w 63"/>
                  <a:gd name="T13" fmla="*/ 17 h 90"/>
                  <a:gd name="T14" fmla="*/ 45 w 63"/>
                  <a:gd name="T15" fmla="*/ 12 h 90"/>
                  <a:gd name="T16" fmla="*/ 48 w 63"/>
                  <a:gd name="T17" fmla="*/ 9 h 90"/>
                  <a:gd name="T18" fmla="*/ 51 w 63"/>
                  <a:gd name="T19" fmla="*/ 7 h 90"/>
                  <a:gd name="T20" fmla="*/ 52 w 63"/>
                  <a:gd name="T21" fmla="*/ 5 h 90"/>
                  <a:gd name="T22" fmla="*/ 53 w 63"/>
                  <a:gd name="T23" fmla="*/ 7 h 90"/>
                  <a:gd name="T24" fmla="*/ 53 w 63"/>
                  <a:gd name="T25" fmla="*/ 8 h 90"/>
                  <a:gd name="T26" fmla="*/ 55 w 63"/>
                  <a:gd name="T27" fmla="*/ 9 h 90"/>
                  <a:gd name="T28" fmla="*/ 62 w 63"/>
                  <a:gd name="T29" fmla="*/ 9 h 90"/>
                  <a:gd name="T30" fmla="*/ 62 w 63"/>
                  <a:gd name="T31" fmla="*/ 8 h 90"/>
                  <a:gd name="T32" fmla="*/ 62 w 63"/>
                  <a:gd name="T33" fmla="*/ 5 h 90"/>
                  <a:gd name="T34" fmla="*/ 61 w 63"/>
                  <a:gd name="T35" fmla="*/ 4 h 90"/>
                  <a:gd name="T36" fmla="*/ 60 w 63"/>
                  <a:gd name="T37" fmla="*/ 3 h 90"/>
                  <a:gd name="T38" fmla="*/ 58 w 63"/>
                  <a:gd name="T39" fmla="*/ 0 h 90"/>
                  <a:gd name="T40" fmla="*/ 55 w 63"/>
                  <a:gd name="T41" fmla="*/ 0 h 90"/>
                  <a:gd name="T42" fmla="*/ 50 w 63"/>
                  <a:gd name="T43" fmla="*/ 0 h 90"/>
                  <a:gd name="T44" fmla="*/ 46 w 63"/>
                  <a:gd name="T45" fmla="*/ 0 h 90"/>
                  <a:gd name="T46" fmla="*/ 42 w 63"/>
                  <a:gd name="T47" fmla="*/ 3 h 90"/>
                  <a:gd name="T48" fmla="*/ 37 w 63"/>
                  <a:gd name="T49" fmla="*/ 8 h 90"/>
                  <a:gd name="T50" fmla="*/ 32 w 63"/>
                  <a:gd name="T51" fmla="*/ 13 h 90"/>
                  <a:gd name="T52" fmla="*/ 29 w 63"/>
                  <a:gd name="T53" fmla="*/ 23 h 90"/>
                  <a:gd name="T54" fmla="*/ 21 w 63"/>
                  <a:gd name="T55" fmla="*/ 35 h 90"/>
                  <a:gd name="T56" fmla="*/ 15 w 63"/>
                  <a:gd name="T57" fmla="*/ 48 h 90"/>
                  <a:gd name="T58" fmla="*/ 9 w 63"/>
                  <a:gd name="T59" fmla="*/ 65 h 90"/>
                  <a:gd name="T60" fmla="*/ 0 w 63"/>
                  <a:gd name="T61" fmla="*/ 86 h 90"/>
                  <a:gd name="T62" fmla="*/ 2 w 63"/>
                  <a:gd name="T63" fmla="*/ 84 h 90"/>
                  <a:gd name="T64" fmla="*/ 6 w 63"/>
                  <a:gd name="T65" fmla="*/ 89 h 90"/>
                  <a:gd name="T66" fmla="*/ 9 w 63"/>
                  <a:gd name="T67" fmla="*/ 88 h 90"/>
                  <a:gd name="T68" fmla="*/ 6 w 63"/>
                  <a:gd name="T69"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90">
                    <a:moveTo>
                      <a:pt x="6" y="89"/>
                    </a:moveTo>
                    <a:lnTo>
                      <a:pt x="9" y="88"/>
                    </a:lnTo>
                    <a:lnTo>
                      <a:pt x="16" y="68"/>
                    </a:lnTo>
                    <a:lnTo>
                      <a:pt x="24" y="50"/>
                    </a:lnTo>
                    <a:lnTo>
                      <a:pt x="30" y="36"/>
                    </a:lnTo>
                    <a:lnTo>
                      <a:pt x="36" y="25"/>
                    </a:lnTo>
                    <a:lnTo>
                      <a:pt x="40" y="17"/>
                    </a:lnTo>
                    <a:lnTo>
                      <a:pt x="45" y="12"/>
                    </a:lnTo>
                    <a:lnTo>
                      <a:pt x="48" y="9"/>
                    </a:lnTo>
                    <a:lnTo>
                      <a:pt x="51" y="7"/>
                    </a:lnTo>
                    <a:lnTo>
                      <a:pt x="52" y="5"/>
                    </a:lnTo>
                    <a:lnTo>
                      <a:pt x="53" y="7"/>
                    </a:lnTo>
                    <a:lnTo>
                      <a:pt x="53" y="8"/>
                    </a:lnTo>
                    <a:lnTo>
                      <a:pt x="55" y="9"/>
                    </a:lnTo>
                    <a:lnTo>
                      <a:pt x="62" y="9"/>
                    </a:lnTo>
                    <a:lnTo>
                      <a:pt x="62" y="8"/>
                    </a:lnTo>
                    <a:lnTo>
                      <a:pt x="62" y="5"/>
                    </a:lnTo>
                    <a:lnTo>
                      <a:pt x="61" y="4"/>
                    </a:lnTo>
                    <a:lnTo>
                      <a:pt x="60" y="3"/>
                    </a:lnTo>
                    <a:lnTo>
                      <a:pt x="58" y="0"/>
                    </a:lnTo>
                    <a:lnTo>
                      <a:pt x="55" y="0"/>
                    </a:lnTo>
                    <a:lnTo>
                      <a:pt x="50" y="0"/>
                    </a:lnTo>
                    <a:lnTo>
                      <a:pt x="46" y="0"/>
                    </a:lnTo>
                    <a:lnTo>
                      <a:pt x="42" y="3"/>
                    </a:lnTo>
                    <a:lnTo>
                      <a:pt x="37" y="8"/>
                    </a:lnTo>
                    <a:lnTo>
                      <a:pt x="32" y="13"/>
                    </a:lnTo>
                    <a:lnTo>
                      <a:pt x="29" y="23"/>
                    </a:lnTo>
                    <a:lnTo>
                      <a:pt x="21" y="35"/>
                    </a:lnTo>
                    <a:lnTo>
                      <a:pt x="15" y="48"/>
                    </a:lnTo>
                    <a:lnTo>
                      <a:pt x="9" y="65"/>
                    </a:lnTo>
                    <a:lnTo>
                      <a:pt x="0" y="86"/>
                    </a:lnTo>
                    <a:lnTo>
                      <a:pt x="2" y="84"/>
                    </a:lnTo>
                    <a:lnTo>
                      <a:pt x="6" y="89"/>
                    </a:lnTo>
                    <a:lnTo>
                      <a:pt x="9" y="88"/>
                    </a:lnTo>
                    <a:lnTo>
                      <a:pt x="6" y="89"/>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3" name="Freeform 375"/>
              <p:cNvSpPr>
                <a:spLocks/>
              </p:cNvSpPr>
              <p:nvPr/>
            </p:nvSpPr>
            <p:spPr bwMode="auto">
              <a:xfrm>
                <a:off x="5296" y="3084"/>
                <a:ext cx="24" cy="5"/>
              </a:xfrm>
              <a:custGeom>
                <a:avLst/>
                <a:gdLst>
                  <a:gd name="T0" fmla="*/ 7 w 24"/>
                  <a:gd name="T1" fmla="*/ 3 h 5"/>
                  <a:gd name="T2" fmla="*/ 4 w 24"/>
                  <a:gd name="T3" fmla="*/ 4 h 5"/>
                  <a:gd name="T4" fmla="*/ 9 w 24"/>
                  <a:gd name="T5" fmla="*/ 4 h 5"/>
                  <a:gd name="T6" fmla="*/ 14 w 24"/>
                  <a:gd name="T7" fmla="*/ 3 h 5"/>
                  <a:gd name="T8" fmla="*/ 18 w 24"/>
                  <a:gd name="T9" fmla="*/ 3 h 5"/>
                  <a:gd name="T10" fmla="*/ 20 w 24"/>
                  <a:gd name="T11" fmla="*/ 2 h 5"/>
                  <a:gd name="T12" fmla="*/ 21 w 24"/>
                  <a:gd name="T13" fmla="*/ 2 h 5"/>
                  <a:gd name="T14" fmla="*/ 23 w 24"/>
                  <a:gd name="T15" fmla="*/ 2 h 5"/>
                  <a:gd name="T16" fmla="*/ 23 w 24"/>
                  <a:gd name="T17" fmla="*/ 2 h 5"/>
                  <a:gd name="T18" fmla="*/ 20 w 24"/>
                  <a:gd name="T19" fmla="*/ 0 h 5"/>
                  <a:gd name="T20" fmla="*/ 19 w 24"/>
                  <a:gd name="T21" fmla="*/ 0 h 5"/>
                  <a:gd name="T22" fmla="*/ 18 w 24"/>
                  <a:gd name="T23" fmla="*/ 0 h 5"/>
                  <a:gd name="T24" fmla="*/ 15 w 24"/>
                  <a:gd name="T25" fmla="*/ 0 h 5"/>
                  <a:gd name="T26" fmla="*/ 12 w 24"/>
                  <a:gd name="T27" fmla="*/ 1 h 5"/>
                  <a:gd name="T28" fmla="*/ 7 w 24"/>
                  <a:gd name="T29" fmla="*/ 1 h 5"/>
                  <a:gd name="T30" fmla="*/ 2 w 24"/>
                  <a:gd name="T31" fmla="*/ 1 h 5"/>
                  <a:gd name="T32" fmla="*/ 0 w 24"/>
                  <a:gd name="T33" fmla="*/ 2 h 5"/>
                  <a:gd name="T34" fmla="*/ 2 w 24"/>
                  <a:gd name="T35" fmla="*/ 1 h 5"/>
                  <a:gd name="T36" fmla="*/ 0 w 24"/>
                  <a:gd name="T37" fmla="*/ 2 h 5"/>
                  <a:gd name="T38" fmla="*/ 0 w 24"/>
                  <a:gd name="T39" fmla="*/ 2 h 5"/>
                  <a:gd name="T40" fmla="*/ 7 w 24"/>
                  <a:gd name="T4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5">
                    <a:moveTo>
                      <a:pt x="7" y="3"/>
                    </a:moveTo>
                    <a:lnTo>
                      <a:pt x="4" y="4"/>
                    </a:lnTo>
                    <a:lnTo>
                      <a:pt x="9" y="4"/>
                    </a:lnTo>
                    <a:lnTo>
                      <a:pt x="14" y="3"/>
                    </a:lnTo>
                    <a:lnTo>
                      <a:pt x="18" y="3"/>
                    </a:lnTo>
                    <a:lnTo>
                      <a:pt x="20" y="2"/>
                    </a:lnTo>
                    <a:lnTo>
                      <a:pt x="21" y="2"/>
                    </a:lnTo>
                    <a:lnTo>
                      <a:pt x="23" y="2"/>
                    </a:lnTo>
                    <a:lnTo>
                      <a:pt x="23" y="2"/>
                    </a:lnTo>
                    <a:lnTo>
                      <a:pt x="20" y="0"/>
                    </a:lnTo>
                    <a:lnTo>
                      <a:pt x="19" y="0"/>
                    </a:lnTo>
                    <a:lnTo>
                      <a:pt x="18" y="0"/>
                    </a:lnTo>
                    <a:lnTo>
                      <a:pt x="15" y="0"/>
                    </a:lnTo>
                    <a:lnTo>
                      <a:pt x="12" y="1"/>
                    </a:lnTo>
                    <a:lnTo>
                      <a:pt x="7" y="1"/>
                    </a:lnTo>
                    <a:lnTo>
                      <a:pt x="2" y="1"/>
                    </a:lnTo>
                    <a:lnTo>
                      <a:pt x="0" y="2"/>
                    </a:lnTo>
                    <a:lnTo>
                      <a:pt x="2" y="1"/>
                    </a:lnTo>
                    <a:lnTo>
                      <a:pt x="0" y="2"/>
                    </a:lnTo>
                    <a:lnTo>
                      <a:pt x="0" y="2"/>
                    </a:lnTo>
                    <a:lnTo>
                      <a:pt x="7" y="3"/>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4" name="Freeform 376"/>
              <p:cNvSpPr>
                <a:spLocks/>
              </p:cNvSpPr>
              <p:nvPr/>
            </p:nvSpPr>
            <p:spPr bwMode="auto">
              <a:xfrm>
                <a:off x="5273" y="2994"/>
                <a:ext cx="25" cy="95"/>
              </a:xfrm>
              <a:custGeom>
                <a:avLst/>
                <a:gdLst>
                  <a:gd name="T0" fmla="*/ 0 w 25"/>
                  <a:gd name="T1" fmla="*/ 1 h 95"/>
                  <a:gd name="T2" fmla="*/ 5 w 25"/>
                  <a:gd name="T3" fmla="*/ 34 h 95"/>
                  <a:gd name="T4" fmla="*/ 8 w 25"/>
                  <a:gd name="T5" fmla="*/ 61 h 95"/>
                  <a:gd name="T6" fmla="*/ 10 w 25"/>
                  <a:gd name="T7" fmla="*/ 77 h 95"/>
                  <a:gd name="T8" fmla="*/ 14 w 25"/>
                  <a:gd name="T9" fmla="*/ 86 h 95"/>
                  <a:gd name="T10" fmla="*/ 15 w 25"/>
                  <a:gd name="T11" fmla="*/ 90 h 95"/>
                  <a:gd name="T12" fmla="*/ 18 w 25"/>
                  <a:gd name="T13" fmla="*/ 94 h 95"/>
                  <a:gd name="T14" fmla="*/ 23 w 25"/>
                  <a:gd name="T15" fmla="*/ 94 h 95"/>
                  <a:gd name="T16" fmla="*/ 24 w 25"/>
                  <a:gd name="T17" fmla="*/ 90 h 95"/>
                  <a:gd name="T18" fmla="*/ 17 w 25"/>
                  <a:gd name="T19" fmla="*/ 89 h 95"/>
                  <a:gd name="T20" fmla="*/ 18 w 25"/>
                  <a:gd name="T21" fmla="*/ 87 h 95"/>
                  <a:gd name="T22" fmla="*/ 22 w 25"/>
                  <a:gd name="T23" fmla="*/ 87 h 95"/>
                  <a:gd name="T24" fmla="*/ 22 w 25"/>
                  <a:gd name="T25" fmla="*/ 89 h 95"/>
                  <a:gd name="T26" fmla="*/ 20 w 25"/>
                  <a:gd name="T27" fmla="*/ 85 h 95"/>
                  <a:gd name="T28" fmla="*/ 19 w 25"/>
                  <a:gd name="T29" fmla="*/ 74 h 95"/>
                  <a:gd name="T30" fmla="*/ 16 w 25"/>
                  <a:gd name="T31" fmla="*/ 58 h 95"/>
                  <a:gd name="T32" fmla="*/ 11 w 25"/>
                  <a:gd name="T33" fmla="*/ 34 h 95"/>
                  <a:gd name="T34" fmla="*/ 7 w 25"/>
                  <a:gd name="T35" fmla="*/ 0 h 95"/>
                  <a:gd name="T36" fmla="*/ 0 w 25"/>
                  <a:gd name="T37"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95">
                    <a:moveTo>
                      <a:pt x="0" y="1"/>
                    </a:moveTo>
                    <a:lnTo>
                      <a:pt x="5" y="34"/>
                    </a:lnTo>
                    <a:lnTo>
                      <a:pt x="8" y="61"/>
                    </a:lnTo>
                    <a:lnTo>
                      <a:pt x="10" y="77"/>
                    </a:lnTo>
                    <a:lnTo>
                      <a:pt x="14" y="86"/>
                    </a:lnTo>
                    <a:lnTo>
                      <a:pt x="15" y="90"/>
                    </a:lnTo>
                    <a:lnTo>
                      <a:pt x="18" y="94"/>
                    </a:lnTo>
                    <a:lnTo>
                      <a:pt x="23" y="94"/>
                    </a:lnTo>
                    <a:lnTo>
                      <a:pt x="24" y="90"/>
                    </a:lnTo>
                    <a:lnTo>
                      <a:pt x="17" y="89"/>
                    </a:lnTo>
                    <a:lnTo>
                      <a:pt x="18" y="87"/>
                    </a:lnTo>
                    <a:lnTo>
                      <a:pt x="22" y="87"/>
                    </a:lnTo>
                    <a:lnTo>
                      <a:pt x="22" y="89"/>
                    </a:lnTo>
                    <a:lnTo>
                      <a:pt x="20" y="85"/>
                    </a:lnTo>
                    <a:lnTo>
                      <a:pt x="19" y="74"/>
                    </a:lnTo>
                    <a:lnTo>
                      <a:pt x="16" y="58"/>
                    </a:lnTo>
                    <a:lnTo>
                      <a:pt x="11" y="34"/>
                    </a:lnTo>
                    <a:lnTo>
                      <a:pt x="7" y="0"/>
                    </a:lnTo>
                    <a:lnTo>
                      <a:pt x="0" y="1"/>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5" name="Freeform 377"/>
              <p:cNvSpPr>
                <a:spLocks/>
              </p:cNvSpPr>
              <p:nvPr/>
            </p:nvSpPr>
            <p:spPr bwMode="auto">
              <a:xfrm>
                <a:off x="5183" y="2971"/>
                <a:ext cx="92" cy="105"/>
              </a:xfrm>
              <a:custGeom>
                <a:avLst/>
                <a:gdLst>
                  <a:gd name="T0" fmla="*/ 12 w 92"/>
                  <a:gd name="T1" fmla="*/ 104 h 105"/>
                  <a:gd name="T2" fmla="*/ 15 w 92"/>
                  <a:gd name="T3" fmla="*/ 80 h 105"/>
                  <a:gd name="T4" fmla="*/ 20 w 92"/>
                  <a:gd name="T5" fmla="*/ 60 h 105"/>
                  <a:gd name="T6" fmla="*/ 24 w 92"/>
                  <a:gd name="T7" fmla="*/ 44 h 105"/>
                  <a:gd name="T8" fmla="*/ 30 w 92"/>
                  <a:gd name="T9" fmla="*/ 31 h 105"/>
                  <a:gd name="T10" fmla="*/ 37 w 92"/>
                  <a:gd name="T11" fmla="*/ 21 h 105"/>
                  <a:gd name="T12" fmla="*/ 44 w 92"/>
                  <a:gd name="T13" fmla="*/ 15 h 105"/>
                  <a:gd name="T14" fmla="*/ 47 w 92"/>
                  <a:gd name="T15" fmla="*/ 9 h 105"/>
                  <a:gd name="T16" fmla="*/ 54 w 92"/>
                  <a:gd name="T17" fmla="*/ 7 h 105"/>
                  <a:gd name="T18" fmla="*/ 59 w 92"/>
                  <a:gd name="T19" fmla="*/ 7 h 105"/>
                  <a:gd name="T20" fmla="*/ 65 w 92"/>
                  <a:gd name="T21" fmla="*/ 7 h 105"/>
                  <a:gd name="T22" fmla="*/ 69 w 92"/>
                  <a:gd name="T23" fmla="*/ 9 h 105"/>
                  <a:gd name="T24" fmla="*/ 73 w 92"/>
                  <a:gd name="T25" fmla="*/ 12 h 105"/>
                  <a:gd name="T26" fmla="*/ 76 w 92"/>
                  <a:gd name="T27" fmla="*/ 15 h 105"/>
                  <a:gd name="T28" fmla="*/ 78 w 92"/>
                  <a:gd name="T29" fmla="*/ 17 h 105"/>
                  <a:gd name="T30" fmla="*/ 80 w 92"/>
                  <a:gd name="T31" fmla="*/ 20 h 105"/>
                  <a:gd name="T32" fmla="*/ 82 w 92"/>
                  <a:gd name="T33" fmla="*/ 23 h 105"/>
                  <a:gd name="T34" fmla="*/ 91 w 92"/>
                  <a:gd name="T35" fmla="*/ 21 h 105"/>
                  <a:gd name="T36" fmla="*/ 90 w 92"/>
                  <a:gd name="T37" fmla="*/ 19 h 105"/>
                  <a:gd name="T38" fmla="*/ 88 w 92"/>
                  <a:gd name="T39" fmla="*/ 13 h 105"/>
                  <a:gd name="T40" fmla="*/ 83 w 92"/>
                  <a:gd name="T41" fmla="*/ 9 h 105"/>
                  <a:gd name="T42" fmla="*/ 78 w 92"/>
                  <a:gd name="T43" fmla="*/ 5 h 105"/>
                  <a:gd name="T44" fmla="*/ 73 w 92"/>
                  <a:gd name="T45" fmla="*/ 3 h 105"/>
                  <a:gd name="T46" fmla="*/ 66 w 92"/>
                  <a:gd name="T47" fmla="*/ 0 h 105"/>
                  <a:gd name="T48" fmla="*/ 59 w 92"/>
                  <a:gd name="T49" fmla="*/ 0 h 105"/>
                  <a:gd name="T50" fmla="*/ 51 w 92"/>
                  <a:gd name="T51" fmla="*/ 1 h 105"/>
                  <a:gd name="T52" fmla="*/ 44 w 92"/>
                  <a:gd name="T53" fmla="*/ 4 h 105"/>
                  <a:gd name="T54" fmla="*/ 36 w 92"/>
                  <a:gd name="T55" fmla="*/ 9 h 105"/>
                  <a:gd name="T56" fmla="*/ 29 w 92"/>
                  <a:gd name="T57" fmla="*/ 17 h 105"/>
                  <a:gd name="T58" fmla="*/ 22 w 92"/>
                  <a:gd name="T59" fmla="*/ 29 h 105"/>
                  <a:gd name="T60" fmla="*/ 16 w 92"/>
                  <a:gd name="T61" fmla="*/ 41 h 105"/>
                  <a:gd name="T62" fmla="*/ 12 w 92"/>
                  <a:gd name="T63" fmla="*/ 59 h 105"/>
                  <a:gd name="T64" fmla="*/ 5 w 92"/>
                  <a:gd name="T65" fmla="*/ 79 h 105"/>
                  <a:gd name="T66" fmla="*/ 0 w 92"/>
                  <a:gd name="T67" fmla="*/ 104 h 105"/>
                  <a:gd name="T68" fmla="*/ 12 w 92"/>
                  <a:gd name="T69" fmla="*/ 10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5">
                    <a:moveTo>
                      <a:pt x="12" y="104"/>
                    </a:moveTo>
                    <a:lnTo>
                      <a:pt x="15" y="80"/>
                    </a:lnTo>
                    <a:lnTo>
                      <a:pt x="20" y="60"/>
                    </a:lnTo>
                    <a:lnTo>
                      <a:pt x="24" y="44"/>
                    </a:lnTo>
                    <a:lnTo>
                      <a:pt x="30" y="31"/>
                    </a:lnTo>
                    <a:lnTo>
                      <a:pt x="37" y="21"/>
                    </a:lnTo>
                    <a:lnTo>
                      <a:pt x="44" y="15"/>
                    </a:lnTo>
                    <a:lnTo>
                      <a:pt x="47" y="9"/>
                    </a:lnTo>
                    <a:lnTo>
                      <a:pt x="54" y="7"/>
                    </a:lnTo>
                    <a:lnTo>
                      <a:pt x="59" y="7"/>
                    </a:lnTo>
                    <a:lnTo>
                      <a:pt x="65" y="7"/>
                    </a:lnTo>
                    <a:lnTo>
                      <a:pt x="69" y="9"/>
                    </a:lnTo>
                    <a:lnTo>
                      <a:pt x="73" y="12"/>
                    </a:lnTo>
                    <a:lnTo>
                      <a:pt x="76" y="15"/>
                    </a:lnTo>
                    <a:lnTo>
                      <a:pt x="78" y="17"/>
                    </a:lnTo>
                    <a:lnTo>
                      <a:pt x="80" y="20"/>
                    </a:lnTo>
                    <a:lnTo>
                      <a:pt x="82" y="23"/>
                    </a:lnTo>
                    <a:lnTo>
                      <a:pt x="91" y="21"/>
                    </a:lnTo>
                    <a:lnTo>
                      <a:pt x="90" y="19"/>
                    </a:lnTo>
                    <a:lnTo>
                      <a:pt x="88" y="13"/>
                    </a:lnTo>
                    <a:lnTo>
                      <a:pt x="83" y="9"/>
                    </a:lnTo>
                    <a:lnTo>
                      <a:pt x="78" y="5"/>
                    </a:lnTo>
                    <a:lnTo>
                      <a:pt x="73" y="3"/>
                    </a:lnTo>
                    <a:lnTo>
                      <a:pt x="66" y="0"/>
                    </a:lnTo>
                    <a:lnTo>
                      <a:pt x="59" y="0"/>
                    </a:lnTo>
                    <a:lnTo>
                      <a:pt x="51" y="1"/>
                    </a:lnTo>
                    <a:lnTo>
                      <a:pt x="44" y="4"/>
                    </a:lnTo>
                    <a:lnTo>
                      <a:pt x="36" y="9"/>
                    </a:lnTo>
                    <a:lnTo>
                      <a:pt x="29" y="17"/>
                    </a:lnTo>
                    <a:lnTo>
                      <a:pt x="22" y="29"/>
                    </a:lnTo>
                    <a:lnTo>
                      <a:pt x="16" y="41"/>
                    </a:lnTo>
                    <a:lnTo>
                      <a:pt x="12" y="59"/>
                    </a:lnTo>
                    <a:lnTo>
                      <a:pt x="5" y="79"/>
                    </a:lnTo>
                    <a:lnTo>
                      <a:pt x="0" y="104"/>
                    </a:lnTo>
                    <a:lnTo>
                      <a:pt x="12" y="104"/>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6" name="Freeform 378"/>
              <p:cNvSpPr>
                <a:spLocks/>
              </p:cNvSpPr>
              <p:nvPr/>
            </p:nvSpPr>
            <p:spPr bwMode="auto">
              <a:xfrm>
                <a:off x="5093" y="3084"/>
                <a:ext cx="95" cy="97"/>
              </a:xfrm>
              <a:custGeom>
                <a:avLst/>
                <a:gdLst>
                  <a:gd name="T0" fmla="*/ 0 w 95"/>
                  <a:gd name="T1" fmla="*/ 48 h 97"/>
                  <a:gd name="T2" fmla="*/ 0 w 95"/>
                  <a:gd name="T3" fmla="*/ 49 h 97"/>
                  <a:gd name="T4" fmla="*/ 11 w 95"/>
                  <a:gd name="T5" fmla="*/ 69 h 97"/>
                  <a:gd name="T6" fmla="*/ 20 w 95"/>
                  <a:gd name="T7" fmla="*/ 83 h 97"/>
                  <a:gd name="T8" fmla="*/ 29 w 95"/>
                  <a:gd name="T9" fmla="*/ 92 h 97"/>
                  <a:gd name="T10" fmla="*/ 41 w 95"/>
                  <a:gd name="T11" fmla="*/ 96 h 97"/>
                  <a:gd name="T12" fmla="*/ 50 w 95"/>
                  <a:gd name="T13" fmla="*/ 93 h 97"/>
                  <a:gd name="T14" fmla="*/ 58 w 95"/>
                  <a:gd name="T15" fmla="*/ 89 h 97"/>
                  <a:gd name="T16" fmla="*/ 65 w 95"/>
                  <a:gd name="T17" fmla="*/ 81 h 97"/>
                  <a:gd name="T18" fmla="*/ 71 w 95"/>
                  <a:gd name="T19" fmla="*/ 71 h 97"/>
                  <a:gd name="T20" fmla="*/ 77 w 95"/>
                  <a:gd name="T21" fmla="*/ 60 h 97"/>
                  <a:gd name="T22" fmla="*/ 81 w 95"/>
                  <a:gd name="T23" fmla="*/ 49 h 97"/>
                  <a:gd name="T24" fmla="*/ 83 w 95"/>
                  <a:gd name="T25" fmla="*/ 37 h 97"/>
                  <a:gd name="T26" fmla="*/ 87 w 95"/>
                  <a:gd name="T27" fmla="*/ 25 h 97"/>
                  <a:gd name="T28" fmla="*/ 89 w 95"/>
                  <a:gd name="T29" fmla="*/ 15 h 97"/>
                  <a:gd name="T30" fmla="*/ 91 w 95"/>
                  <a:gd name="T31" fmla="*/ 7 h 97"/>
                  <a:gd name="T32" fmla="*/ 93 w 95"/>
                  <a:gd name="T33" fmla="*/ 3 h 97"/>
                  <a:gd name="T34" fmla="*/ 94 w 95"/>
                  <a:gd name="T35" fmla="*/ 0 h 97"/>
                  <a:gd name="T36" fmla="*/ 82 w 95"/>
                  <a:gd name="T37" fmla="*/ 0 h 97"/>
                  <a:gd name="T38" fmla="*/ 82 w 95"/>
                  <a:gd name="T39" fmla="*/ 3 h 97"/>
                  <a:gd name="T40" fmla="*/ 82 w 95"/>
                  <a:gd name="T41" fmla="*/ 7 h 97"/>
                  <a:gd name="T42" fmla="*/ 81 w 95"/>
                  <a:gd name="T43" fmla="*/ 15 h 97"/>
                  <a:gd name="T44" fmla="*/ 78 w 95"/>
                  <a:gd name="T45" fmla="*/ 24 h 97"/>
                  <a:gd name="T46" fmla="*/ 75 w 95"/>
                  <a:gd name="T47" fmla="*/ 35 h 97"/>
                  <a:gd name="T48" fmla="*/ 71 w 95"/>
                  <a:gd name="T49" fmla="*/ 47 h 97"/>
                  <a:gd name="T50" fmla="*/ 68 w 95"/>
                  <a:gd name="T51" fmla="*/ 59 h 97"/>
                  <a:gd name="T52" fmla="*/ 62 w 95"/>
                  <a:gd name="T53" fmla="*/ 69 h 97"/>
                  <a:gd name="T54" fmla="*/ 58 w 95"/>
                  <a:gd name="T55" fmla="*/ 79 h 97"/>
                  <a:gd name="T56" fmla="*/ 52 w 95"/>
                  <a:gd name="T57" fmla="*/ 84 h 97"/>
                  <a:gd name="T58" fmla="*/ 46 w 95"/>
                  <a:gd name="T59" fmla="*/ 89 h 97"/>
                  <a:gd name="T60" fmla="*/ 41 w 95"/>
                  <a:gd name="T61" fmla="*/ 89 h 97"/>
                  <a:gd name="T62" fmla="*/ 36 w 95"/>
                  <a:gd name="T63" fmla="*/ 87 h 97"/>
                  <a:gd name="T64" fmla="*/ 28 w 95"/>
                  <a:gd name="T65" fmla="*/ 79 h 97"/>
                  <a:gd name="T66" fmla="*/ 19 w 95"/>
                  <a:gd name="T67" fmla="*/ 67 h 97"/>
                  <a:gd name="T68" fmla="*/ 8 w 95"/>
                  <a:gd name="T69" fmla="*/ 47 h 97"/>
                  <a:gd name="T70" fmla="*/ 0 w 95"/>
                  <a:gd name="T71" fmla="*/ 48 h 97"/>
                  <a:gd name="T72" fmla="*/ 0 w 95"/>
                  <a:gd name="T73" fmla="*/ 49 h 97"/>
                  <a:gd name="T74" fmla="*/ 0 w 95"/>
                  <a:gd name="T75" fmla="*/ 4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7">
                    <a:moveTo>
                      <a:pt x="0" y="48"/>
                    </a:moveTo>
                    <a:lnTo>
                      <a:pt x="0" y="49"/>
                    </a:lnTo>
                    <a:lnTo>
                      <a:pt x="11" y="69"/>
                    </a:lnTo>
                    <a:lnTo>
                      <a:pt x="20" y="83"/>
                    </a:lnTo>
                    <a:lnTo>
                      <a:pt x="29" y="92"/>
                    </a:lnTo>
                    <a:lnTo>
                      <a:pt x="41" y="96"/>
                    </a:lnTo>
                    <a:lnTo>
                      <a:pt x="50" y="93"/>
                    </a:lnTo>
                    <a:lnTo>
                      <a:pt x="58" y="89"/>
                    </a:lnTo>
                    <a:lnTo>
                      <a:pt x="65" y="81"/>
                    </a:lnTo>
                    <a:lnTo>
                      <a:pt x="71" y="71"/>
                    </a:lnTo>
                    <a:lnTo>
                      <a:pt x="77" y="60"/>
                    </a:lnTo>
                    <a:lnTo>
                      <a:pt x="81" y="49"/>
                    </a:lnTo>
                    <a:lnTo>
                      <a:pt x="83" y="37"/>
                    </a:lnTo>
                    <a:lnTo>
                      <a:pt x="87" y="25"/>
                    </a:lnTo>
                    <a:lnTo>
                      <a:pt x="89" y="15"/>
                    </a:lnTo>
                    <a:lnTo>
                      <a:pt x="91" y="7"/>
                    </a:lnTo>
                    <a:lnTo>
                      <a:pt x="93" y="3"/>
                    </a:lnTo>
                    <a:lnTo>
                      <a:pt x="94" y="0"/>
                    </a:lnTo>
                    <a:lnTo>
                      <a:pt x="82" y="0"/>
                    </a:lnTo>
                    <a:lnTo>
                      <a:pt x="82" y="3"/>
                    </a:lnTo>
                    <a:lnTo>
                      <a:pt x="82" y="7"/>
                    </a:lnTo>
                    <a:lnTo>
                      <a:pt x="81" y="15"/>
                    </a:lnTo>
                    <a:lnTo>
                      <a:pt x="78" y="24"/>
                    </a:lnTo>
                    <a:lnTo>
                      <a:pt x="75" y="35"/>
                    </a:lnTo>
                    <a:lnTo>
                      <a:pt x="71" y="47"/>
                    </a:lnTo>
                    <a:lnTo>
                      <a:pt x="68" y="59"/>
                    </a:lnTo>
                    <a:lnTo>
                      <a:pt x="62" y="69"/>
                    </a:lnTo>
                    <a:lnTo>
                      <a:pt x="58" y="79"/>
                    </a:lnTo>
                    <a:lnTo>
                      <a:pt x="52" y="84"/>
                    </a:lnTo>
                    <a:lnTo>
                      <a:pt x="46" y="89"/>
                    </a:lnTo>
                    <a:lnTo>
                      <a:pt x="41" y="89"/>
                    </a:lnTo>
                    <a:lnTo>
                      <a:pt x="36" y="87"/>
                    </a:lnTo>
                    <a:lnTo>
                      <a:pt x="28" y="79"/>
                    </a:lnTo>
                    <a:lnTo>
                      <a:pt x="19" y="67"/>
                    </a:lnTo>
                    <a:lnTo>
                      <a:pt x="8" y="47"/>
                    </a:lnTo>
                    <a:lnTo>
                      <a:pt x="0" y="48"/>
                    </a:lnTo>
                    <a:lnTo>
                      <a:pt x="0" y="49"/>
                    </a:lnTo>
                    <a:lnTo>
                      <a:pt x="0" y="48"/>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7" name="Freeform 379"/>
              <p:cNvSpPr>
                <a:spLocks/>
              </p:cNvSpPr>
              <p:nvPr/>
            </p:nvSpPr>
            <p:spPr bwMode="auto">
              <a:xfrm>
                <a:off x="5011" y="2994"/>
                <a:ext cx="83" cy="134"/>
              </a:xfrm>
              <a:custGeom>
                <a:avLst/>
                <a:gdLst>
                  <a:gd name="T0" fmla="*/ 8 w 83"/>
                  <a:gd name="T1" fmla="*/ 23 h 134"/>
                  <a:gd name="T2" fmla="*/ 8 w 83"/>
                  <a:gd name="T3" fmla="*/ 23 h 134"/>
                  <a:gd name="T4" fmla="*/ 16 w 83"/>
                  <a:gd name="T5" fmla="*/ 12 h 134"/>
                  <a:gd name="T6" fmla="*/ 22 w 83"/>
                  <a:gd name="T7" fmla="*/ 8 h 134"/>
                  <a:gd name="T8" fmla="*/ 27 w 83"/>
                  <a:gd name="T9" fmla="*/ 8 h 134"/>
                  <a:gd name="T10" fmla="*/ 31 w 83"/>
                  <a:gd name="T11" fmla="*/ 10 h 134"/>
                  <a:gd name="T12" fmla="*/ 36 w 83"/>
                  <a:gd name="T13" fmla="*/ 16 h 134"/>
                  <a:gd name="T14" fmla="*/ 42 w 83"/>
                  <a:gd name="T15" fmla="*/ 24 h 134"/>
                  <a:gd name="T16" fmla="*/ 48 w 83"/>
                  <a:gd name="T17" fmla="*/ 35 h 134"/>
                  <a:gd name="T18" fmla="*/ 53 w 83"/>
                  <a:gd name="T19" fmla="*/ 50 h 134"/>
                  <a:gd name="T20" fmla="*/ 57 w 83"/>
                  <a:gd name="T21" fmla="*/ 64 h 134"/>
                  <a:gd name="T22" fmla="*/ 62 w 83"/>
                  <a:gd name="T23" fmla="*/ 79 h 134"/>
                  <a:gd name="T24" fmla="*/ 65 w 83"/>
                  <a:gd name="T25" fmla="*/ 91 h 134"/>
                  <a:gd name="T26" fmla="*/ 68 w 83"/>
                  <a:gd name="T27" fmla="*/ 106 h 134"/>
                  <a:gd name="T28" fmla="*/ 70 w 83"/>
                  <a:gd name="T29" fmla="*/ 115 h 134"/>
                  <a:gd name="T30" fmla="*/ 73 w 83"/>
                  <a:gd name="T31" fmla="*/ 125 h 134"/>
                  <a:gd name="T32" fmla="*/ 73 w 83"/>
                  <a:gd name="T33" fmla="*/ 130 h 134"/>
                  <a:gd name="T34" fmla="*/ 74 w 83"/>
                  <a:gd name="T35" fmla="*/ 133 h 134"/>
                  <a:gd name="T36" fmla="*/ 82 w 83"/>
                  <a:gd name="T37" fmla="*/ 132 h 134"/>
                  <a:gd name="T38" fmla="*/ 82 w 83"/>
                  <a:gd name="T39" fmla="*/ 129 h 134"/>
                  <a:gd name="T40" fmla="*/ 81 w 83"/>
                  <a:gd name="T41" fmla="*/ 124 h 134"/>
                  <a:gd name="T42" fmla="*/ 79 w 83"/>
                  <a:gd name="T43" fmla="*/ 115 h 134"/>
                  <a:gd name="T44" fmla="*/ 78 w 83"/>
                  <a:gd name="T45" fmla="*/ 105 h 134"/>
                  <a:gd name="T46" fmla="*/ 74 w 83"/>
                  <a:gd name="T47" fmla="*/ 91 h 134"/>
                  <a:gd name="T48" fmla="*/ 70 w 83"/>
                  <a:gd name="T49" fmla="*/ 76 h 134"/>
                  <a:gd name="T50" fmla="*/ 66 w 83"/>
                  <a:gd name="T51" fmla="*/ 62 h 134"/>
                  <a:gd name="T52" fmla="*/ 62 w 83"/>
                  <a:gd name="T53" fmla="*/ 48 h 134"/>
                  <a:gd name="T54" fmla="*/ 56 w 83"/>
                  <a:gd name="T55" fmla="*/ 35 h 134"/>
                  <a:gd name="T56" fmla="*/ 51 w 83"/>
                  <a:gd name="T57" fmla="*/ 22 h 134"/>
                  <a:gd name="T58" fmla="*/ 44 w 83"/>
                  <a:gd name="T59" fmla="*/ 12 h 134"/>
                  <a:gd name="T60" fmla="*/ 36 w 83"/>
                  <a:gd name="T61" fmla="*/ 4 h 134"/>
                  <a:gd name="T62" fmla="*/ 27 w 83"/>
                  <a:gd name="T63" fmla="*/ 0 h 134"/>
                  <a:gd name="T64" fmla="*/ 18 w 83"/>
                  <a:gd name="T65" fmla="*/ 1 h 134"/>
                  <a:gd name="T66" fmla="*/ 8 w 83"/>
                  <a:gd name="T67" fmla="*/ 8 h 134"/>
                  <a:gd name="T68" fmla="*/ 0 w 83"/>
                  <a:gd name="T69" fmla="*/ 20 h 134"/>
                  <a:gd name="T70" fmla="*/ 0 w 83"/>
                  <a:gd name="T71" fmla="*/ 22 h 134"/>
                  <a:gd name="T72" fmla="*/ 0 w 83"/>
                  <a:gd name="T73" fmla="*/ 20 h 134"/>
                  <a:gd name="T74" fmla="*/ 0 w 83"/>
                  <a:gd name="T75" fmla="*/ 22 h 134"/>
                  <a:gd name="T76" fmla="*/ 8 w 83"/>
                  <a:gd name="T77" fmla="*/ 2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134">
                    <a:moveTo>
                      <a:pt x="8" y="23"/>
                    </a:moveTo>
                    <a:lnTo>
                      <a:pt x="8" y="23"/>
                    </a:lnTo>
                    <a:lnTo>
                      <a:pt x="16" y="12"/>
                    </a:lnTo>
                    <a:lnTo>
                      <a:pt x="22" y="8"/>
                    </a:lnTo>
                    <a:lnTo>
                      <a:pt x="27" y="8"/>
                    </a:lnTo>
                    <a:lnTo>
                      <a:pt x="31" y="10"/>
                    </a:lnTo>
                    <a:lnTo>
                      <a:pt x="36" y="16"/>
                    </a:lnTo>
                    <a:lnTo>
                      <a:pt x="42" y="24"/>
                    </a:lnTo>
                    <a:lnTo>
                      <a:pt x="48" y="35"/>
                    </a:lnTo>
                    <a:lnTo>
                      <a:pt x="53" y="50"/>
                    </a:lnTo>
                    <a:lnTo>
                      <a:pt x="57" y="64"/>
                    </a:lnTo>
                    <a:lnTo>
                      <a:pt x="62" y="79"/>
                    </a:lnTo>
                    <a:lnTo>
                      <a:pt x="65" y="91"/>
                    </a:lnTo>
                    <a:lnTo>
                      <a:pt x="68" y="106"/>
                    </a:lnTo>
                    <a:lnTo>
                      <a:pt x="70" y="115"/>
                    </a:lnTo>
                    <a:lnTo>
                      <a:pt x="73" y="125"/>
                    </a:lnTo>
                    <a:lnTo>
                      <a:pt x="73" y="130"/>
                    </a:lnTo>
                    <a:lnTo>
                      <a:pt x="74" y="133"/>
                    </a:lnTo>
                    <a:lnTo>
                      <a:pt x="82" y="132"/>
                    </a:lnTo>
                    <a:lnTo>
                      <a:pt x="82" y="129"/>
                    </a:lnTo>
                    <a:lnTo>
                      <a:pt x="81" y="124"/>
                    </a:lnTo>
                    <a:lnTo>
                      <a:pt x="79" y="115"/>
                    </a:lnTo>
                    <a:lnTo>
                      <a:pt x="78" y="105"/>
                    </a:lnTo>
                    <a:lnTo>
                      <a:pt x="74" y="91"/>
                    </a:lnTo>
                    <a:lnTo>
                      <a:pt x="70" y="76"/>
                    </a:lnTo>
                    <a:lnTo>
                      <a:pt x="66" y="62"/>
                    </a:lnTo>
                    <a:lnTo>
                      <a:pt x="62" y="48"/>
                    </a:lnTo>
                    <a:lnTo>
                      <a:pt x="56" y="35"/>
                    </a:lnTo>
                    <a:lnTo>
                      <a:pt x="51" y="22"/>
                    </a:lnTo>
                    <a:lnTo>
                      <a:pt x="44" y="12"/>
                    </a:lnTo>
                    <a:lnTo>
                      <a:pt x="36" y="4"/>
                    </a:lnTo>
                    <a:lnTo>
                      <a:pt x="27" y="0"/>
                    </a:lnTo>
                    <a:lnTo>
                      <a:pt x="18" y="1"/>
                    </a:lnTo>
                    <a:lnTo>
                      <a:pt x="8" y="8"/>
                    </a:lnTo>
                    <a:lnTo>
                      <a:pt x="0" y="20"/>
                    </a:lnTo>
                    <a:lnTo>
                      <a:pt x="0" y="22"/>
                    </a:lnTo>
                    <a:lnTo>
                      <a:pt x="0" y="20"/>
                    </a:lnTo>
                    <a:lnTo>
                      <a:pt x="0" y="22"/>
                    </a:lnTo>
                    <a:lnTo>
                      <a:pt x="8" y="23"/>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8" name="Freeform 380"/>
              <p:cNvSpPr>
                <a:spLocks/>
              </p:cNvSpPr>
              <p:nvPr/>
            </p:nvSpPr>
            <p:spPr bwMode="auto">
              <a:xfrm>
                <a:off x="4866" y="3017"/>
                <a:ext cx="146" cy="126"/>
              </a:xfrm>
              <a:custGeom>
                <a:avLst/>
                <a:gdLst>
                  <a:gd name="T0" fmla="*/ 0 w 146"/>
                  <a:gd name="T1" fmla="*/ 33 h 126"/>
                  <a:gd name="T2" fmla="*/ 14 w 146"/>
                  <a:gd name="T3" fmla="*/ 68 h 126"/>
                  <a:gd name="T4" fmla="*/ 27 w 146"/>
                  <a:gd name="T5" fmla="*/ 94 h 126"/>
                  <a:gd name="T6" fmla="*/ 41 w 146"/>
                  <a:gd name="T7" fmla="*/ 113 h 126"/>
                  <a:gd name="T8" fmla="*/ 55 w 146"/>
                  <a:gd name="T9" fmla="*/ 122 h 126"/>
                  <a:gd name="T10" fmla="*/ 70 w 146"/>
                  <a:gd name="T11" fmla="*/ 125 h 126"/>
                  <a:gd name="T12" fmla="*/ 83 w 146"/>
                  <a:gd name="T13" fmla="*/ 121 h 126"/>
                  <a:gd name="T14" fmla="*/ 94 w 146"/>
                  <a:gd name="T15" fmla="*/ 113 h 126"/>
                  <a:gd name="T16" fmla="*/ 104 w 146"/>
                  <a:gd name="T17" fmla="*/ 101 h 126"/>
                  <a:gd name="T18" fmla="*/ 115 w 146"/>
                  <a:gd name="T19" fmla="*/ 86 h 126"/>
                  <a:gd name="T20" fmla="*/ 122 w 146"/>
                  <a:gd name="T21" fmla="*/ 69 h 126"/>
                  <a:gd name="T22" fmla="*/ 129 w 146"/>
                  <a:gd name="T23" fmla="*/ 53 h 126"/>
                  <a:gd name="T24" fmla="*/ 134 w 146"/>
                  <a:gd name="T25" fmla="*/ 37 h 126"/>
                  <a:gd name="T26" fmla="*/ 141 w 146"/>
                  <a:gd name="T27" fmla="*/ 23 h 126"/>
                  <a:gd name="T28" fmla="*/ 142 w 146"/>
                  <a:gd name="T29" fmla="*/ 12 h 126"/>
                  <a:gd name="T30" fmla="*/ 145 w 146"/>
                  <a:gd name="T31" fmla="*/ 4 h 126"/>
                  <a:gd name="T32" fmla="*/ 137 w 146"/>
                  <a:gd name="T33" fmla="*/ 0 h 126"/>
                  <a:gd name="T34" fmla="*/ 134 w 146"/>
                  <a:gd name="T35" fmla="*/ 5 h 126"/>
                  <a:gd name="T36" fmla="*/ 133 w 146"/>
                  <a:gd name="T37" fmla="*/ 15 h 126"/>
                  <a:gd name="T38" fmla="*/ 129 w 146"/>
                  <a:gd name="T39" fmla="*/ 29 h 126"/>
                  <a:gd name="T40" fmla="*/ 122 w 146"/>
                  <a:gd name="T41" fmla="*/ 43 h 126"/>
                  <a:gd name="T42" fmla="*/ 116 w 146"/>
                  <a:gd name="T43" fmla="*/ 58 h 126"/>
                  <a:gd name="T44" fmla="*/ 109 w 146"/>
                  <a:gd name="T45" fmla="*/ 75 h 126"/>
                  <a:gd name="T46" fmla="*/ 101 w 146"/>
                  <a:gd name="T47" fmla="*/ 90 h 126"/>
                  <a:gd name="T48" fmla="*/ 92 w 146"/>
                  <a:gd name="T49" fmla="*/ 102 h 126"/>
                  <a:gd name="T50" fmla="*/ 82 w 146"/>
                  <a:gd name="T51" fmla="*/ 113 h 126"/>
                  <a:gd name="T52" fmla="*/ 73 w 146"/>
                  <a:gd name="T53" fmla="*/ 117 h 126"/>
                  <a:gd name="T54" fmla="*/ 64 w 146"/>
                  <a:gd name="T55" fmla="*/ 117 h 126"/>
                  <a:gd name="T56" fmla="*/ 55 w 146"/>
                  <a:gd name="T57" fmla="*/ 113 h 126"/>
                  <a:gd name="T58" fmla="*/ 42 w 146"/>
                  <a:gd name="T59" fmla="*/ 101 h 126"/>
                  <a:gd name="T60" fmla="*/ 30 w 146"/>
                  <a:gd name="T61" fmla="*/ 80 h 126"/>
                  <a:gd name="T62" fmla="*/ 16 w 146"/>
                  <a:gd name="T63" fmla="*/ 50 h 126"/>
                  <a:gd name="T64" fmla="*/ 0 w 146"/>
                  <a:gd name="T65" fmla="*/ 3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26">
                    <a:moveTo>
                      <a:pt x="0" y="33"/>
                    </a:moveTo>
                    <a:lnTo>
                      <a:pt x="0" y="33"/>
                    </a:lnTo>
                    <a:lnTo>
                      <a:pt x="7" y="50"/>
                    </a:lnTo>
                    <a:lnTo>
                      <a:pt x="14" y="68"/>
                    </a:lnTo>
                    <a:lnTo>
                      <a:pt x="19" y="83"/>
                    </a:lnTo>
                    <a:lnTo>
                      <a:pt x="27" y="94"/>
                    </a:lnTo>
                    <a:lnTo>
                      <a:pt x="34" y="103"/>
                    </a:lnTo>
                    <a:lnTo>
                      <a:pt x="41" y="113"/>
                    </a:lnTo>
                    <a:lnTo>
                      <a:pt x="48" y="118"/>
                    </a:lnTo>
                    <a:lnTo>
                      <a:pt x="55" y="122"/>
                    </a:lnTo>
                    <a:lnTo>
                      <a:pt x="62" y="124"/>
                    </a:lnTo>
                    <a:lnTo>
                      <a:pt x="70" y="125"/>
                    </a:lnTo>
                    <a:lnTo>
                      <a:pt x="77" y="124"/>
                    </a:lnTo>
                    <a:lnTo>
                      <a:pt x="83" y="121"/>
                    </a:lnTo>
                    <a:lnTo>
                      <a:pt x="89" y="117"/>
                    </a:lnTo>
                    <a:lnTo>
                      <a:pt x="94" y="113"/>
                    </a:lnTo>
                    <a:lnTo>
                      <a:pt x="100" y="107"/>
                    </a:lnTo>
                    <a:lnTo>
                      <a:pt x="104" y="101"/>
                    </a:lnTo>
                    <a:lnTo>
                      <a:pt x="109" y="94"/>
                    </a:lnTo>
                    <a:lnTo>
                      <a:pt x="115" y="86"/>
                    </a:lnTo>
                    <a:lnTo>
                      <a:pt x="119" y="77"/>
                    </a:lnTo>
                    <a:lnTo>
                      <a:pt x="122" y="69"/>
                    </a:lnTo>
                    <a:lnTo>
                      <a:pt x="126" y="61"/>
                    </a:lnTo>
                    <a:lnTo>
                      <a:pt x="129" y="53"/>
                    </a:lnTo>
                    <a:lnTo>
                      <a:pt x="133" y="45"/>
                    </a:lnTo>
                    <a:lnTo>
                      <a:pt x="134" y="37"/>
                    </a:lnTo>
                    <a:lnTo>
                      <a:pt x="137" y="30"/>
                    </a:lnTo>
                    <a:lnTo>
                      <a:pt x="141" y="23"/>
                    </a:lnTo>
                    <a:lnTo>
                      <a:pt x="141" y="16"/>
                    </a:lnTo>
                    <a:lnTo>
                      <a:pt x="142" y="12"/>
                    </a:lnTo>
                    <a:lnTo>
                      <a:pt x="144" y="7"/>
                    </a:lnTo>
                    <a:lnTo>
                      <a:pt x="145" y="4"/>
                    </a:lnTo>
                    <a:lnTo>
                      <a:pt x="145" y="1"/>
                    </a:lnTo>
                    <a:lnTo>
                      <a:pt x="137" y="0"/>
                    </a:lnTo>
                    <a:lnTo>
                      <a:pt x="135" y="3"/>
                    </a:lnTo>
                    <a:lnTo>
                      <a:pt x="134" y="5"/>
                    </a:lnTo>
                    <a:lnTo>
                      <a:pt x="134" y="10"/>
                    </a:lnTo>
                    <a:lnTo>
                      <a:pt x="133" y="15"/>
                    </a:lnTo>
                    <a:lnTo>
                      <a:pt x="130" y="20"/>
                    </a:lnTo>
                    <a:lnTo>
                      <a:pt x="129" y="29"/>
                    </a:lnTo>
                    <a:lnTo>
                      <a:pt x="126" y="35"/>
                    </a:lnTo>
                    <a:lnTo>
                      <a:pt x="122" y="43"/>
                    </a:lnTo>
                    <a:lnTo>
                      <a:pt x="119" y="50"/>
                    </a:lnTo>
                    <a:lnTo>
                      <a:pt x="116" y="58"/>
                    </a:lnTo>
                    <a:lnTo>
                      <a:pt x="112" y="67"/>
                    </a:lnTo>
                    <a:lnTo>
                      <a:pt x="109" y="75"/>
                    </a:lnTo>
                    <a:lnTo>
                      <a:pt x="104" y="83"/>
                    </a:lnTo>
                    <a:lnTo>
                      <a:pt x="101" y="90"/>
                    </a:lnTo>
                    <a:lnTo>
                      <a:pt x="96" y="98"/>
                    </a:lnTo>
                    <a:lnTo>
                      <a:pt x="92" y="102"/>
                    </a:lnTo>
                    <a:lnTo>
                      <a:pt x="88" y="107"/>
                    </a:lnTo>
                    <a:lnTo>
                      <a:pt x="82" y="113"/>
                    </a:lnTo>
                    <a:lnTo>
                      <a:pt x="78" y="115"/>
                    </a:lnTo>
                    <a:lnTo>
                      <a:pt x="73" y="117"/>
                    </a:lnTo>
                    <a:lnTo>
                      <a:pt x="70" y="118"/>
                    </a:lnTo>
                    <a:lnTo>
                      <a:pt x="64" y="117"/>
                    </a:lnTo>
                    <a:lnTo>
                      <a:pt x="59" y="117"/>
                    </a:lnTo>
                    <a:lnTo>
                      <a:pt x="55" y="113"/>
                    </a:lnTo>
                    <a:lnTo>
                      <a:pt x="49" y="107"/>
                    </a:lnTo>
                    <a:lnTo>
                      <a:pt x="42" y="101"/>
                    </a:lnTo>
                    <a:lnTo>
                      <a:pt x="36" y="91"/>
                    </a:lnTo>
                    <a:lnTo>
                      <a:pt x="30" y="80"/>
                    </a:lnTo>
                    <a:lnTo>
                      <a:pt x="23" y="67"/>
                    </a:lnTo>
                    <a:lnTo>
                      <a:pt x="16" y="50"/>
                    </a:lnTo>
                    <a:lnTo>
                      <a:pt x="8" y="30"/>
                    </a:lnTo>
                    <a:lnTo>
                      <a:pt x="0" y="33"/>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69" name="Freeform 381"/>
              <p:cNvSpPr>
                <a:spLocks/>
              </p:cNvSpPr>
              <p:nvPr/>
            </p:nvSpPr>
            <p:spPr bwMode="auto">
              <a:xfrm>
                <a:off x="4821" y="3024"/>
                <a:ext cx="46" cy="52"/>
              </a:xfrm>
              <a:custGeom>
                <a:avLst/>
                <a:gdLst>
                  <a:gd name="T0" fmla="*/ 10 w 46"/>
                  <a:gd name="T1" fmla="*/ 51 h 52"/>
                  <a:gd name="T2" fmla="*/ 10 w 46"/>
                  <a:gd name="T3" fmla="*/ 36 h 52"/>
                  <a:gd name="T4" fmla="*/ 11 w 46"/>
                  <a:gd name="T5" fmla="*/ 25 h 52"/>
                  <a:gd name="T6" fmla="*/ 13 w 46"/>
                  <a:gd name="T7" fmla="*/ 17 h 52"/>
                  <a:gd name="T8" fmla="*/ 16 w 46"/>
                  <a:gd name="T9" fmla="*/ 12 h 52"/>
                  <a:gd name="T10" fmla="*/ 18 w 46"/>
                  <a:gd name="T11" fmla="*/ 9 h 52"/>
                  <a:gd name="T12" fmla="*/ 19 w 46"/>
                  <a:gd name="T13" fmla="*/ 6 h 52"/>
                  <a:gd name="T14" fmla="*/ 22 w 46"/>
                  <a:gd name="T15" fmla="*/ 6 h 52"/>
                  <a:gd name="T16" fmla="*/ 23 w 46"/>
                  <a:gd name="T17" fmla="*/ 7 h 52"/>
                  <a:gd name="T18" fmla="*/ 26 w 46"/>
                  <a:gd name="T19" fmla="*/ 9 h 52"/>
                  <a:gd name="T20" fmla="*/ 28 w 46"/>
                  <a:gd name="T21" fmla="*/ 11 h 52"/>
                  <a:gd name="T22" fmla="*/ 30 w 46"/>
                  <a:gd name="T23" fmla="*/ 14 h 52"/>
                  <a:gd name="T24" fmla="*/ 33 w 46"/>
                  <a:gd name="T25" fmla="*/ 16 h 52"/>
                  <a:gd name="T26" fmla="*/ 35 w 46"/>
                  <a:gd name="T27" fmla="*/ 20 h 52"/>
                  <a:gd name="T28" fmla="*/ 35 w 46"/>
                  <a:gd name="T29" fmla="*/ 22 h 52"/>
                  <a:gd name="T30" fmla="*/ 38 w 46"/>
                  <a:gd name="T31" fmla="*/ 24 h 52"/>
                  <a:gd name="T32" fmla="*/ 45 w 46"/>
                  <a:gd name="T33" fmla="*/ 21 h 52"/>
                  <a:gd name="T34" fmla="*/ 45 w 46"/>
                  <a:gd name="T35" fmla="*/ 20 h 52"/>
                  <a:gd name="T36" fmla="*/ 44 w 46"/>
                  <a:gd name="T37" fmla="*/ 19 h 52"/>
                  <a:gd name="T38" fmla="*/ 43 w 46"/>
                  <a:gd name="T39" fmla="*/ 16 h 52"/>
                  <a:gd name="T40" fmla="*/ 40 w 46"/>
                  <a:gd name="T41" fmla="*/ 12 h 52"/>
                  <a:gd name="T42" fmla="*/ 38 w 46"/>
                  <a:gd name="T43" fmla="*/ 10 h 52"/>
                  <a:gd name="T44" fmla="*/ 34 w 46"/>
                  <a:gd name="T45" fmla="*/ 6 h 52"/>
                  <a:gd name="T46" fmla="*/ 30 w 46"/>
                  <a:gd name="T47" fmla="*/ 4 h 52"/>
                  <a:gd name="T48" fmla="*/ 27 w 46"/>
                  <a:gd name="T49" fmla="*/ 1 h 52"/>
                  <a:gd name="T50" fmla="*/ 22 w 46"/>
                  <a:gd name="T51" fmla="*/ 0 h 52"/>
                  <a:gd name="T52" fmla="*/ 16 w 46"/>
                  <a:gd name="T53" fmla="*/ 1 h 52"/>
                  <a:gd name="T54" fmla="*/ 11 w 46"/>
                  <a:gd name="T55" fmla="*/ 5 h 52"/>
                  <a:gd name="T56" fmla="*/ 9 w 46"/>
                  <a:gd name="T57" fmla="*/ 9 h 52"/>
                  <a:gd name="T58" fmla="*/ 6 w 46"/>
                  <a:gd name="T59" fmla="*/ 16 h 52"/>
                  <a:gd name="T60" fmla="*/ 4 w 46"/>
                  <a:gd name="T61" fmla="*/ 25 h 52"/>
                  <a:gd name="T62" fmla="*/ 1 w 46"/>
                  <a:gd name="T63" fmla="*/ 36 h 52"/>
                  <a:gd name="T64" fmla="*/ 0 w 46"/>
                  <a:gd name="T65" fmla="*/ 51 h 52"/>
                  <a:gd name="T66" fmla="*/ 10 w 46"/>
                  <a:gd name="T67"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 h="52">
                    <a:moveTo>
                      <a:pt x="10" y="51"/>
                    </a:moveTo>
                    <a:lnTo>
                      <a:pt x="10" y="36"/>
                    </a:lnTo>
                    <a:lnTo>
                      <a:pt x="11" y="25"/>
                    </a:lnTo>
                    <a:lnTo>
                      <a:pt x="13" y="17"/>
                    </a:lnTo>
                    <a:lnTo>
                      <a:pt x="16" y="12"/>
                    </a:lnTo>
                    <a:lnTo>
                      <a:pt x="18" y="9"/>
                    </a:lnTo>
                    <a:lnTo>
                      <a:pt x="19" y="6"/>
                    </a:lnTo>
                    <a:lnTo>
                      <a:pt x="22" y="6"/>
                    </a:lnTo>
                    <a:lnTo>
                      <a:pt x="23" y="7"/>
                    </a:lnTo>
                    <a:lnTo>
                      <a:pt x="26" y="9"/>
                    </a:lnTo>
                    <a:lnTo>
                      <a:pt x="28" y="11"/>
                    </a:lnTo>
                    <a:lnTo>
                      <a:pt x="30" y="14"/>
                    </a:lnTo>
                    <a:lnTo>
                      <a:pt x="33" y="16"/>
                    </a:lnTo>
                    <a:lnTo>
                      <a:pt x="35" y="20"/>
                    </a:lnTo>
                    <a:lnTo>
                      <a:pt x="35" y="22"/>
                    </a:lnTo>
                    <a:lnTo>
                      <a:pt x="38" y="24"/>
                    </a:lnTo>
                    <a:lnTo>
                      <a:pt x="45" y="21"/>
                    </a:lnTo>
                    <a:lnTo>
                      <a:pt x="45" y="20"/>
                    </a:lnTo>
                    <a:lnTo>
                      <a:pt x="44" y="19"/>
                    </a:lnTo>
                    <a:lnTo>
                      <a:pt x="43" y="16"/>
                    </a:lnTo>
                    <a:lnTo>
                      <a:pt x="40" y="12"/>
                    </a:lnTo>
                    <a:lnTo>
                      <a:pt x="38" y="10"/>
                    </a:lnTo>
                    <a:lnTo>
                      <a:pt x="34" y="6"/>
                    </a:lnTo>
                    <a:lnTo>
                      <a:pt x="30" y="4"/>
                    </a:lnTo>
                    <a:lnTo>
                      <a:pt x="27" y="1"/>
                    </a:lnTo>
                    <a:lnTo>
                      <a:pt x="22" y="0"/>
                    </a:lnTo>
                    <a:lnTo>
                      <a:pt x="16" y="1"/>
                    </a:lnTo>
                    <a:lnTo>
                      <a:pt x="11" y="5"/>
                    </a:lnTo>
                    <a:lnTo>
                      <a:pt x="9" y="9"/>
                    </a:lnTo>
                    <a:lnTo>
                      <a:pt x="6" y="16"/>
                    </a:lnTo>
                    <a:lnTo>
                      <a:pt x="4" y="25"/>
                    </a:lnTo>
                    <a:lnTo>
                      <a:pt x="1" y="36"/>
                    </a:lnTo>
                    <a:lnTo>
                      <a:pt x="0" y="51"/>
                    </a:lnTo>
                    <a:lnTo>
                      <a:pt x="10" y="51"/>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0" name="Freeform 382"/>
              <p:cNvSpPr>
                <a:spLocks/>
              </p:cNvSpPr>
              <p:nvPr/>
            </p:nvSpPr>
            <p:spPr bwMode="auto">
              <a:xfrm>
                <a:off x="4761" y="3084"/>
                <a:ext cx="64" cy="50"/>
              </a:xfrm>
              <a:custGeom>
                <a:avLst/>
                <a:gdLst>
                  <a:gd name="T0" fmla="*/ 0 w 64"/>
                  <a:gd name="T1" fmla="*/ 9 h 50"/>
                  <a:gd name="T2" fmla="*/ 0 w 64"/>
                  <a:gd name="T3" fmla="*/ 7 h 50"/>
                  <a:gd name="T4" fmla="*/ 9 w 64"/>
                  <a:gd name="T5" fmla="*/ 23 h 50"/>
                  <a:gd name="T6" fmla="*/ 18 w 64"/>
                  <a:gd name="T7" fmla="*/ 34 h 50"/>
                  <a:gd name="T8" fmla="*/ 24 w 64"/>
                  <a:gd name="T9" fmla="*/ 42 h 50"/>
                  <a:gd name="T10" fmla="*/ 32 w 64"/>
                  <a:gd name="T11" fmla="*/ 47 h 50"/>
                  <a:gd name="T12" fmla="*/ 39 w 64"/>
                  <a:gd name="T13" fmla="*/ 49 h 50"/>
                  <a:gd name="T14" fmla="*/ 45 w 64"/>
                  <a:gd name="T15" fmla="*/ 47 h 50"/>
                  <a:gd name="T16" fmla="*/ 50 w 64"/>
                  <a:gd name="T17" fmla="*/ 43 h 50"/>
                  <a:gd name="T18" fmla="*/ 53 w 64"/>
                  <a:gd name="T19" fmla="*/ 37 h 50"/>
                  <a:gd name="T20" fmla="*/ 57 w 64"/>
                  <a:gd name="T21" fmla="*/ 32 h 50"/>
                  <a:gd name="T22" fmla="*/ 59 w 64"/>
                  <a:gd name="T23" fmla="*/ 26 h 50"/>
                  <a:gd name="T24" fmla="*/ 59 w 64"/>
                  <a:gd name="T25" fmla="*/ 20 h 50"/>
                  <a:gd name="T26" fmla="*/ 60 w 64"/>
                  <a:gd name="T27" fmla="*/ 13 h 50"/>
                  <a:gd name="T28" fmla="*/ 62 w 64"/>
                  <a:gd name="T29" fmla="*/ 7 h 50"/>
                  <a:gd name="T30" fmla="*/ 62 w 64"/>
                  <a:gd name="T31" fmla="*/ 4 h 50"/>
                  <a:gd name="T32" fmla="*/ 63 w 64"/>
                  <a:gd name="T33" fmla="*/ 0 h 50"/>
                  <a:gd name="T34" fmla="*/ 53 w 64"/>
                  <a:gd name="T35" fmla="*/ 0 h 50"/>
                  <a:gd name="T36" fmla="*/ 53 w 64"/>
                  <a:gd name="T37" fmla="*/ 4 h 50"/>
                  <a:gd name="T38" fmla="*/ 53 w 64"/>
                  <a:gd name="T39" fmla="*/ 7 h 50"/>
                  <a:gd name="T40" fmla="*/ 52 w 64"/>
                  <a:gd name="T41" fmla="*/ 12 h 50"/>
                  <a:gd name="T42" fmla="*/ 50 w 64"/>
                  <a:gd name="T43" fmla="*/ 20 h 50"/>
                  <a:gd name="T44" fmla="*/ 49 w 64"/>
                  <a:gd name="T45" fmla="*/ 25 h 50"/>
                  <a:gd name="T46" fmla="*/ 48 w 64"/>
                  <a:gd name="T47" fmla="*/ 32 h 50"/>
                  <a:gd name="T48" fmla="*/ 45 w 64"/>
                  <a:gd name="T49" fmla="*/ 36 h 50"/>
                  <a:gd name="T50" fmla="*/ 43 w 64"/>
                  <a:gd name="T51" fmla="*/ 39 h 50"/>
                  <a:gd name="T52" fmla="*/ 42 w 64"/>
                  <a:gd name="T53" fmla="*/ 40 h 50"/>
                  <a:gd name="T54" fmla="*/ 39 w 64"/>
                  <a:gd name="T55" fmla="*/ 42 h 50"/>
                  <a:gd name="T56" fmla="*/ 37 w 64"/>
                  <a:gd name="T57" fmla="*/ 40 h 50"/>
                  <a:gd name="T58" fmla="*/ 32 w 64"/>
                  <a:gd name="T59" fmla="*/ 37 h 50"/>
                  <a:gd name="T60" fmla="*/ 25 w 64"/>
                  <a:gd name="T61" fmla="*/ 32 h 50"/>
                  <a:gd name="T62" fmla="*/ 18 w 64"/>
                  <a:gd name="T63" fmla="*/ 20 h 50"/>
                  <a:gd name="T64" fmla="*/ 9 w 64"/>
                  <a:gd name="T65" fmla="*/ 6 h 50"/>
                  <a:gd name="T66" fmla="*/ 9 w 64"/>
                  <a:gd name="T67" fmla="*/ 5 h 50"/>
                  <a:gd name="T68" fmla="*/ 0 w 64"/>
                  <a:gd name="T6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0">
                    <a:moveTo>
                      <a:pt x="0" y="9"/>
                    </a:moveTo>
                    <a:lnTo>
                      <a:pt x="0" y="7"/>
                    </a:lnTo>
                    <a:lnTo>
                      <a:pt x="9" y="23"/>
                    </a:lnTo>
                    <a:lnTo>
                      <a:pt x="18" y="34"/>
                    </a:lnTo>
                    <a:lnTo>
                      <a:pt x="24" y="42"/>
                    </a:lnTo>
                    <a:lnTo>
                      <a:pt x="32" y="47"/>
                    </a:lnTo>
                    <a:lnTo>
                      <a:pt x="39" y="49"/>
                    </a:lnTo>
                    <a:lnTo>
                      <a:pt x="45" y="47"/>
                    </a:lnTo>
                    <a:lnTo>
                      <a:pt x="50" y="43"/>
                    </a:lnTo>
                    <a:lnTo>
                      <a:pt x="53" y="37"/>
                    </a:lnTo>
                    <a:lnTo>
                      <a:pt x="57" y="32"/>
                    </a:lnTo>
                    <a:lnTo>
                      <a:pt x="59" y="26"/>
                    </a:lnTo>
                    <a:lnTo>
                      <a:pt x="59" y="20"/>
                    </a:lnTo>
                    <a:lnTo>
                      <a:pt x="60" y="13"/>
                    </a:lnTo>
                    <a:lnTo>
                      <a:pt x="62" y="7"/>
                    </a:lnTo>
                    <a:lnTo>
                      <a:pt x="62" y="4"/>
                    </a:lnTo>
                    <a:lnTo>
                      <a:pt x="63" y="0"/>
                    </a:lnTo>
                    <a:lnTo>
                      <a:pt x="53" y="0"/>
                    </a:lnTo>
                    <a:lnTo>
                      <a:pt x="53" y="4"/>
                    </a:lnTo>
                    <a:lnTo>
                      <a:pt x="53" y="7"/>
                    </a:lnTo>
                    <a:lnTo>
                      <a:pt x="52" y="12"/>
                    </a:lnTo>
                    <a:lnTo>
                      <a:pt x="50" y="20"/>
                    </a:lnTo>
                    <a:lnTo>
                      <a:pt x="49" y="25"/>
                    </a:lnTo>
                    <a:lnTo>
                      <a:pt x="48" y="32"/>
                    </a:lnTo>
                    <a:lnTo>
                      <a:pt x="45" y="36"/>
                    </a:lnTo>
                    <a:lnTo>
                      <a:pt x="43" y="39"/>
                    </a:lnTo>
                    <a:lnTo>
                      <a:pt x="42" y="40"/>
                    </a:lnTo>
                    <a:lnTo>
                      <a:pt x="39" y="42"/>
                    </a:lnTo>
                    <a:lnTo>
                      <a:pt x="37" y="40"/>
                    </a:lnTo>
                    <a:lnTo>
                      <a:pt x="32" y="37"/>
                    </a:lnTo>
                    <a:lnTo>
                      <a:pt x="25" y="32"/>
                    </a:lnTo>
                    <a:lnTo>
                      <a:pt x="18" y="20"/>
                    </a:lnTo>
                    <a:lnTo>
                      <a:pt x="9" y="6"/>
                    </a:lnTo>
                    <a:lnTo>
                      <a:pt x="9" y="5"/>
                    </a:lnTo>
                    <a:lnTo>
                      <a:pt x="0" y="9"/>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1" name="Freeform 383"/>
              <p:cNvSpPr>
                <a:spLocks/>
              </p:cNvSpPr>
              <p:nvPr/>
            </p:nvSpPr>
            <p:spPr bwMode="auto">
              <a:xfrm>
                <a:off x="4687" y="3046"/>
                <a:ext cx="75" cy="40"/>
              </a:xfrm>
              <a:custGeom>
                <a:avLst/>
                <a:gdLst>
                  <a:gd name="T0" fmla="*/ 10 w 75"/>
                  <a:gd name="T1" fmla="*/ 34 h 40"/>
                  <a:gd name="T2" fmla="*/ 10 w 75"/>
                  <a:gd name="T3" fmla="*/ 34 h 40"/>
                  <a:gd name="T4" fmla="*/ 12 w 75"/>
                  <a:gd name="T5" fmla="*/ 22 h 40"/>
                  <a:gd name="T6" fmla="*/ 16 w 75"/>
                  <a:gd name="T7" fmla="*/ 15 h 40"/>
                  <a:gd name="T8" fmla="*/ 21 w 75"/>
                  <a:gd name="T9" fmla="*/ 9 h 40"/>
                  <a:gd name="T10" fmla="*/ 23 w 75"/>
                  <a:gd name="T11" fmla="*/ 7 h 40"/>
                  <a:gd name="T12" fmla="*/ 27 w 75"/>
                  <a:gd name="T13" fmla="*/ 6 h 40"/>
                  <a:gd name="T14" fmla="*/ 30 w 75"/>
                  <a:gd name="T15" fmla="*/ 7 h 40"/>
                  <a:gd name="T16" fmla="*/ 35 w 75"/>
                  <a:gd name="T17" fmla="*/ 8 h 40"/>
                  <a:gd name="T18" fmla="*/ 40 w 75"/>
                  <a:gd name="T19" fmla="*/ 12 h 40"/>
                  <a:gd name="T20" fmla="*/ 44 w 75"/>
                  <a:gd name="T21" fmla="*/ 15 h 40"/>
                  <a:gd name="T22" fmla="*/ 49 w 75"/>
                  <a:gd name="T23" fmla="*/ 20 h 40"/>
                  <a:gd name="T24" fmla="*/ 55 w 75"/>
                  <a:gd name="T25" fmla="*/ 24 h 40"/>
                  <a:gd name="T26" fmla="*/ 58 w 75"/>
                  <a:gd name="T27" fmla="*/ 28 h 40"/>
                  <a:gd name="T28" fmla="*/ 61 w 75"/>
                  <a:gd name="T29" fmla="*/ 33 h 40"/>
                  <a:gd name="T30" fmla="*/ 64 w 75"/>
                  <a:gd name="T31" fmla="*/ 35 h 40"/>
                  <a:gd name="T32" fmla="*/ 65 w 75"/>
                  <a:gd name="T33" fmla="*/ 38 h 40"/>
                  <a:gd name="T34" fmla="*/ 65 w 75"/>
                  <a:gd name="T35" fmla="*/ 39 h 40"/>
                  <a:gd name="T36" fmla="*/ 74 w 75"/>
                  <a:gd name="T37" fmla="*/ 35 h 40"/>
                  <a:gd name="T38" fmla="*/ 73 w 75"/>
                  <a:gd name="T39" fmla="*/ 34 h 40"/>
                  <a:gd name="T40" fmla="*/ 71 w 75"/>
                  <a:gd name="T41" fmla="*/ 33 h 40"/>
                  <a:gd name="T42" fmla="*/ 69 w 75"/>
                  <a:gd name="T43" fmla="*/ 30 h 40"/>
                  <a:gd name="T44" fmla="*/ 65 w 75"/>
                  <a:gd name="T45" fmla="*/ 26 h 40"/>
                  <a:gd name="T46" fmla="*/ 61 w 75"/>
                  <a:gd name="T47" fmla="*/ 20 h 40"/>
                  <a:gd name="T48" fmla="*/ 57 w 75"/>
                  <a:gd name="T49" fmla="*/ 15 h 40"/>
                  <a:gd name="T50" fmla="*/ 52 w 75"/>
                  <a:gd name="T51" fmla="*/ 12 h 40"/>
                  <a:gd name="T52" fmla="*/ 47 w 75"/>
                  <a:gd name="T53" fmla="*/ 6 h 40"/>
                  <a:gd name="T54" fmla="*/ 40 w 75"/>
                  <a:gd name="T55" fmla="*/ 4 h 40"/>
                  <a:gd name="T56" fmla="*/ 34 w 75"/>
                  <a:gd name="T57" fmla="*/ 1 h 40"/>
                  <a:gd name="T58" fmla="*/ 26 w 75"/>
                  <a:gd name="T59" fmla="*/ 0 h 40"/>
                  <a:gd name="T60" fmla="*/ 19 w 75"/>
                  <a:gd name="T61" fmla="*/ 1 h 40"/>
                  <a:gd name="T62" fmla="*/ 13 w 75"/>
                  <a:gd name="T63" fmla="*/ 6 h 40"/>
                  <a:gd name="T64" fmla="*/ 8 w 75"/>
                  <a:gd name="T65" fmla="*/ 13 h 40"/>
                  <a:gd name="T66" fmla="*/ 4 w 75"/>
                  <a:gd name="T67" fmla="*/ 21 h 40"/>
                  <a:gd name="T68" fmla="*/ 0 w 75"/>
                  <a:gd name="T69" fmla="*/ 34 h 40"/>
                  <a:gd name="T70" fmla="*/ 10 w 75"/>
                  <a:gd name="T7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40">
                    <a:moveTo>
                      <a:pt x="10" y="34"/>
                    </a:moveTo>
                    <a:lnTo>
                      <a:pt x="10" y="34"/>
                    </a:lnTo>
                    <a:lnTo>
                      <a:pt x="12" y="22"/>
                    </a:lnTo>
                    <a:lnTo>
                      <a:pt x="16" y="15"/>
                    </a:lnTo>
                    <a:lnTo>
                      <a:pt x="21" y="9"/>
                    </a:lnTo>
                    <a:lnTo>
                      <a:pt x="23" y="7"/>
                    </a:lnTo>
                    <a:lnTo>
                      <a:pt x="27" y="6"/>
                    </a:lnTo>
                    <a:lnTo>
                      <a:pt x="30" y="7"/>
                    </a:lnTo>
                    <a:lnTo>
                      <a:pt x="35" y="8"/>
                    </a:lnTo>
                    <a:lnTo>
                      <a:pt x="40" y="12"/>
                    </a:lnTo>
                    <a:lnTo>
                      <a:pt x="44" y="15"/>
                    </a:lnTo>
                    <a:lnTo>
                      <a:pt x="49" y="20"/>
                    </a:lnTo>
                    <a:lnTo>
                      <a:pt x="55" y="24"/>
                    </a:lnTo>
                    <a:lnTo>
                      <a:pt x="58" y="28"/>
                    </a:lnTo>
                    <a:lnTo>
                      <a:pt x="61" y="33"/>
                    </a:lnTo>
                    <a:lnTo>
                      <a:pt x="64" y="35"/>
                    </a:lnTo>
                    <a:lnTo>
                      <a:pt x="65" y="38"/>
                    </a:lnTo>
                    <a:lnTo>
                      <a:pt x="65" y="39"/>
                    </a:lnTo>
                    <a:lnTo>
                      <a:pt x="74" y="35"/>
                    </a:lnTo>
                    <a:lnTo>
                      <a:pt x="73" y="34"/>
                    </a:lnTo>
                    <a:lnTo>
                      <a:pt x="71" y="33"/>
                    </a:lnTo>
                    <a:lnTo>
                      <a:pt x="69" y="30"/>
                    </a:lnTo>
                    <a:lnTo>
                      <a:pt x="65" y="26"/>
                    </a:lnTo>
                    <a:lnTo>
                      <a:pt x="61" y="20"/>
                    </a:lnTo>
                    <a:lnTo>
                      <a:pt x="57" y="15"/>
                    </a:lnTo>
                    <a:lnTo>
                      <a:pt x="52" y="12"/>
                    </a:lnTo>
                    <a:lnTo>
                      <a:pt x="47" y="6"/>
                    </a:lnTo>
                    <a:lnTo>
                      <a:pt x="40" y="4"/>
                    </a:lnTo>
                    <a:lnTo>
                      <a:pt x="34" y="1"/>
                    </a:lnTo>
                    <a:lnTo>
                      <a:pt x="26" y="0"/>
                    </a:lnTo>
                    <a:lnTo>
                      <a:pt x="19" y="1"/>
                    </a:lnTo>
                    <a:lnTo>
                      <a:pt x="13" y="6"/>
                    </a:lnTo>
                    <a:lnTo>
                      <a:pt x="8" y="13"/>
                    </a:lnTo>
                    <a:lnTo>
                      <a:pt x="4" y="21"/>
                    </a:lnTo>
                    <a:lnTo>
                      <a:pt x="0" y="34"/>
                    </a:lnTo>
                    <a:lnTo>
                      <a:pt x="10" y="34"/>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2" name="Freeform 384"/>
              <p:cNvSpPr>
                <a:spLocks/>
              </p:cNvSpPr>
              <p:nvPr/>
            </p:nvSpPr>
            <p:spPr bwMode="auto">
              <a:xfrm>
                <a:off x="4605" y="3071"/>
                <a:ext cx="86" cy="53"/>
              </a:xfrm>
              <a:custGeom>
                <a:avLst/>
                <a:gdLst>
                  <a:gd name="T0" fmla="*/ 0 w 86"/>
                  <a:gd name="T1" fmla="*/ 2 h 53"/>
                  <a:gd name="T2" fmla="*/ 1 w 86"/>
                  <a:gd name="T3" fmla="*/ 4 h 53"/>
                  <a:gd name="T4" fmla="*/ 14 w 86"/>
                  <a:gd name="T5" fmla="*/ 20 h 53"/>
                  <a:gd name="T6" fmla="*/ 27 w 86"/>
                  <a:gd name="T7" fmla="*/ 32 h 53"/>
                  <a:gd name="T8" fmla="*/ 38 w 86"/>
                  <a:gd name="T9" fmla="*/ 41 h 53"/>
                  <a:gd name="T10" fmla="*/ 48 w 86"/>
                  <a:gd name="T11" fmla="*/ 47 h 53"/>
                  <a:gd name="T12" fmla="*/ 56 w 86"/>
                  <a:gd name="T13" fmla="*/ 51 h 53"/>
                  <a:gd name="T14" fmla="*/ 64 w 86"/>
                  <a:gd name="T15" fmla="*/ 52 h 53"/>
                  <a:gd name="T16" fmla="*/ 71 w 86"/>
                  <a:gd name="T17" fmla="*/ 48 h 53"/>
                  <a:gd name="T18" fmla="*/ 77 w 86"/>
                  <a:gd name="T19" fmla="*/ 46 h 53"/>
                  <a:gd name="T20" fmla="*/ 80 w 86"/>
                  <a:gd name="T21" fmla="*/ 43 h 53"/>
                  <a:gd name="T22" fmla="*/ 81 w 86"/>
                  <a:gd name="T23" fmla="*/ 37 h 53"/>
                  <a:gd name="T24" fmla="*/ 84 w 86"/>
                  <a:gd name="T25" fmla="*/ 31 h 53"/>
                  <a:gd name="T26" fmla="*/ 84 w 86"/>
                  <a:gd name="T27" fmla="*/ 27 h 53"/>
                  <a:gd name="T28" fmla="*/ 85 w 86"/>
                  <a:gd name="T29" fmla="*/ 22 h 53"/>
                  <a:gd name="T30" fmla="*/ 85 w 86"/>
                  <a:gd name="T31" fmla="*/ 17 h 53"/>
                  <a:gd name="T32" fmla="*/ 85 w 86"/>
                  <a:gd name="T33" fmla="*/ 15 h 53"/>
                  <a:gd name="T34" fmla="*/ 75 w 86"/>
                  <a:gd name="T35" fmla="*/ 15 h 53"/>
                  <a:gd name="T36" fmla="*/ 75 w 86"/>
                  <a:gd name="T37" fmla="*/ 17 h 53"/>
                  <a:gd name="T38" fmla="*/ 75 w 86"/>
                  <a:gd name="T39" fmla="*/ 22 h 53"/>
                  <a:gd name="T40" fmla="*/ 75 w 86"/>
                  <a:gd name="T41" fmla="*/ 26 h 53"/>
                  <a:gd name="T42" fmla="*/ 73 w 86"/>
                  <a:gd name="T43" fmla="*/ 31 h 53"/>
                  <a:gd name="T44" fmla="*/ 73 w 86"/>
                  <a:gd name="T45" fmla="*/ 36 h 53"/>
                  <a:gd name="T46" fmla="*/ 71 w 86"/>
                  <a:gd name="T47" fmla="*/ 40 h 53"/>
                  <a:gd name="T48" fmla="*/ 68 w 86"/>
                  <a:gd name="T49" fmla="*/ 43 h 53"/>
                  <a:gd name="T50" fmla="*/ 67 w 86"/>
                  <a:gd name="T51" fmla="*/ 45 h 53"/>
                  <a:gd name="T52" fmla="*/ 64 w 86"/>
                  <a:gd name="T53" fmla="*/ 45 h 53"/>
                  <a:gd name="T54" fmla="*/ 60 w 86"/>
                  <a:gd name="T55" fmla="*/ 45 h 53"/>
                  <a:gd name="T56" fmla="*/ 55 w 86"/>
                  <a:gd name="T57" fmla="*/ 42 h 53"/>
                  <a:gd name="T58" fmla="*/ 44 w 86"/>
                  <a:gd name="T59" fmla="*/ 36 h 53"/>
                  <a:gd name="T60" fmla="*/ 35 w 86"/>
                  <a:gd name="T61" fmla="*/ 28 h 53"/>
                  <a:gd name="T62" fmla="*/ 22 w 86"/>
                  <a:gd name="T63" fmla="*/ 15 h 53"/>
                  <a:gd name="T64" fmla="*/ 9 w 86"/>
                  <a:gd name="T65" fmla="*/ 0 h 53"/>
                  <a:gd name="T66" fmla="*/ 9 w 86"/>
                  <a:gd name="T67" fmla="*/ 2 h 53"/>
                  <a:gd name="T68" fmla="*/ 0 w 86"/>
                  <a:gd name="T69" fmla="*/ 2 h 53"/>
                  <a:gd name="T70" fmla="*/ 1 w 86"/>
                  <a:gd name="T71" fmla="*/ 4 h 53"/>
                  <a:gd name="T72" fmla="*/ 0 w 86"/>
                  <a:gd name="T73"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53">
                    <a:moveTo>
                      <a:pt x="0" y="2"/>
                    </a:moveTo>
                    <a:lnTo>
                      <a:pt x="1" y="4"/>
                    </a:lnTo>
                    <a:lnTo>
                      <a:pt x="14" y="20"/>
                    </a:lnTo>
                    <a:lnTo>
                      <a:pt x="27" y="32"/>
                    </a:lnTo>
                    <a:lnTo>
                      <a:pt x="38" y="41"/>
                    </a:lnTo>
                    <a:lnTo>
                      <a:pt x="48" y="47"/>
                    </a:lnTo>
                    <a:lnTo>
                      <a:pt x="56" y="51"/>
                    </a:lnTo>
                    <a:lnTo>
                      <a:pt x="64" y="52"/>
                    </a:lnTo>
                    <a:lnTo>
                      <a:pt x="71" y="48"/>
                    </a:lnTo>
                    <a:lnTo>
                      <a:pt x="77" y="46"/>
                    </a:lnTo>
                    <a:lnTo>
                      <a:pt x="80" y="43"/>
                    </a:lnTo>
                    <a:lnTo>
                      <a:pt x="81" y="37"/>
                    </a:lnTo>
                    <a:lnTo>
                      <a:pt x="84" y="31"/>
                    </a:lnTo>
                    <a:lnTo>
                      <a:pt x="84" y="27"/>
                    </a:lnTo>
                    <a:lnTo>
                      <a:pt x="85" y="22"/>
                    </a:lnTo>
                    <a:lnTo>
                      <a:pt x="85" y="17"/>
                    </a:lnTo>
                    <a:lnTo>
                      <a:pt x="85" y="15"/>
                    </a:lnTo>
                    <a:lnTo>
                      <a:pt x="75" y="15"/>
                    </a:lnTo>
                    <a:lnTo>
                      <a:pt x="75" y="17"/>
                    </a:lnTo>
                    <a:lnTo>
                      <a:pt x="75" y="22"/>
                    </a:lnTo>
                    <a:lnTo>
                      <a:pt x="75" y="26"/>
                    </a:lnTo>
                    <a:lnTo>
                      <a:pt x="73" y="31"/>
                    </a:lnTo>
                    <a:lnTo>
                      <a:pt x="73" y="36"/>
                    </a:lnTo>
                    <a:lnTo>
                      <a:pt x="71" y="40"/>
                    </a:lnTo>
                    <a:lnTo>
                      <a:pt x="68" y="43"/>
                    </a:lnTo>
                    <a:lnTo>
                      <a:pt x="67" y="45"/>
                    </a:lnTo>
                    <a:lnTo>
                      <a:pt x="64" y="45"/>
                    </a:lnTo>
                    <a:lnTo>
                      <a:pt x="60" y="45"/>
                    </a:lnTo>
                    <a:lnTo>
                      <a:pt x="55" y="42"/>
                    </a:lnTo>
                    <a:lnTo>
                      <a:pt x="44" y="36"/>
                    </a:lnTo>
                    <a:lnTo>
                      <a:pt x="35" y="28"/>
                    </a:lnTo>
                    <a:lnTo>
                      <a:pt x="22" y="15"/>
                    </a:lnTo>
                    <a:lnTo>
                      <a:pt x="9" y="0"/>
                    </a:lnTo>
                    <a:lnTo>
                      <a:pt x="9" y="2"/>
                    </a:lnTo>
                    <a:lnTo>
                      <a:pt x="0" y="2"/>
                    </a:lnTo>
                    <a:lnTo>
                      <a:pt x="1" y="4"/>
                    </a:lnTo>
                    <a:lnTo>
                      <a:pt x="0" y="2"/>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3" name="Freeform 385"/>
              <p:cNvSpPr>
                <a:spLocks/>
              </p:cNvSpPr>
              <p:nvPr/>
            </p:nvSpPr>
            <p:spPr bwMode="auto">
              <a:xfrm>
                <a:off x="4579" y="3058"/>
                <a:ext cx="28" cy="21"/>
              </a:xfrm>
              <a:custGeom>
                <a:avLst/>
                <a:gdLst>
                  <a:gd name="T0" fmla="*/ 6 w 28"/>
                  <a:gd name="T1" fmla="*/ 15 h 21"/>
                  <a:gd name="T2" fmla="*/ 7 w 28"/>
                  <a:gd name="T3" fmla="*/ 18 h 21"/>
                  <a:gd name="T4" fmla="*/ 8 w 28"/>
                  <a:gd name="T5" fmla="*/ 10 h 21"/>
                  <a:gd name="T6" fmla="*/ 11 w 28"/>
                  <a:gd name="T7" fmla="*/ 6 h 21"/>
                  <a:gd name="T8" fmla="*/ 12 w 28"/>
                  <a:gd name="T9" fmla="*/ 6 h 21"/>
                  <a:gd name="T10" fmla="*/ 14 w 28"/>
                  <a:gd name="T11" fmla="*/ 6 h 21"/>
                  <a:gd name="T12" fmla="*/ 16 w 28"/>
                  <a:gd name="T13" fmla="*/ 7 h 21"/>
                  <a:gd name="T14" fmla="*/ 18 w 28"/>
                  <a:gd name="T15" fmla="*/ 9 h 21"/>
                  <a:gd name="T16" fmla="*/ 20 w 28"/>
                  <a:gd name="T17" fmla="*/ 10 h 21"/>
                  <a:gd name="T18" fmla="*/ 20 w 28"/>
                  <a:gd name="T19" fmla="*/ 11 h 21"/>
                  <a:gd name="T20" fmla="*/ 27 w 28"/>
                  <a:gd name="T21" fmla="*/ 11 h 21"/>
                  <a:gd name="T22" fmla="*/ 26 w 28"/>
                  <a:gd name="T23" fmla="*/ 8 h 21"/>
                  <a:gd name="T24" fmla="*/ 24 w 28"/>
                  <a:gd name="T25" fmla="*/ 5 h 21"/>
                  <a:gd name="T26" fmla="*/ 20 w 28"/>
                  <a:gd name="T27" fmla="*/ 2 h 21"/>
                  <a:gd name="T28" fmla="*/ 16 w 28"/>
                  <a:gd name="T29" fmla="*/ 0 h 21"/>
                  <a:gd name="T30" fmla="*/ 10 w 28"/>
                  <a:gd name="T31" fmla="*/ 0 h 21"/>
                  <a:gd name="T32" fmla="*/ 4 w 28"/>
                  <a:gd name="T33" fmla="*/ 4 h 21"/>
                  <a:gd name="T34" fmla="*/ 2 w 28"/>
                  <a:gd name="T35" fmla="*/ 9 h 21"/>
                  <a:gd name="T36" fmla="*/ 0 w 28"/>
                  <a:gd name="T37" fmla="*/ 18 h 21"/>
                  <a:gd name="T38" fmla="*/ 2 w 28"/>
                  <a:gd name="T39" fmla="*/ 20 h 21"/>
                  <a:gd name="T40" fmla="*/ 0 w 28"/>
                  <a:gd name="T41" fmla="*/ 18 h 21"/>
                  <a:gd name="T42" fmla="*/ 2 w 28"/>
                  <a:gd name="T43" fmla="*/ 20 h 21"/>
                  <a:gd name="T44" fmla="*/ 6 w 28"/>
                  <a:gd name="T45"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1">
                    <a:moveTo>
                      <a:pt x="6" y="15"/>
                    </a:moveTo>
                    <a:lnTo>
                      <a:pt x="7" y="18"/>
                    </a:lnTo>
                    <a:lnTo>
                      <a:pt x="8" y="10"/>
                    </a:lnTo>
                    <a:lnTo>
                      <a:pt x="11" y="6"/>
                    </a:lnTo>
                    <a:lnTo>
                      <a:pt x="12" y="6"/>
                    </a:lnTo>
                    <a:lnTo>
                      <a:pt x="14" y="6"/>
                    </a:lnTo>
                    <a:lnTo>
                      <a:pt x="16" y="7"/>
                    </a:lnTo>
                    <a:lnTo>
                      <a:pt x="18" y="9"/>
                    </a:lnTo>
                    <a:lnTo>
                      <a:pt x="20" y="10"/>
                    </a:lnTo>
                    <a:lnTo>
                      <a:pt x="20" y="11"/>
                    </a:lnTo>
                    <a:lnTo>
                      <a:pt x="27" y="11"/>
                    </a:lnTo>
                    <a:lnTo>
                      <a:pt x="26" y="8"/>
                    </a:lnTo>
                    <a:lnTo>
                      <a:pt x="24" y="5"/>
                    </a:lnTo>
                    <a:lnTo>
                      <a:pt x="20" y="2"/>
                    </a:lnTo>
                    <a:lnTo>
                      <a:pt x="16" y="0"/>
                    </a:lnTo>
                    <a:lnTo>
                      <a:pt x="10" y="0"/>
                    </a:lnTo>
                    <a:lnTo>
                      <a:pt x="4" y="4"/>
                    </a:lnTo>
                    <a:lnTo>
                      <a:pt x="2" y="9"/>
                    </a:lnTo>
                    <a:lnTo>
                      <a:pt x="0" y="18"/>
                    </a:lnTo>
                    <a:lnTo>
                      <a:pt x="2" y="20"/>
                    </a:lnTo>
                    <a:lnTo>
                      <a:pt x="0" y="18"/>
                    </a:lnTo>
                    <a:lnTo>
                      <a:pt x="2" y="20"/>
                    </a:lnTo>
                    <a:lnTo>
                      <a:pt x="6" y="15"/>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4" name="Freeform 386"/>
              <p:cNvSpPr>
                <a:spLocks/>
              </p:cNvSpPr>
              <p:nvPr/>
            </p:nvSpPr>
            <p:spPr bwMode="auto">
              <a:xfrm>
                <a:off x="4537" y="3069"/>
                <a:ext cx="44" cy="27"/>
              </a:xfrm>
              <a:custGeom>
                <a:avLst/>
                <a:gdLst>
                  <a:gd name="T0" fmla="*/ 5 w 44"/>
                  <a:gd name="T1" fmla="*/ 0 h 27"/>
                  <a:gd name="T2" fmla="*/ 1 w 44"/>
                  <a:gd name="T3" fmla="*/ 4 h 27"/>
                  <a:gd name="T4" fmla="*/ 6 w 44"/>
                  <a:gd name="T5" fmla="*/ 11 h 27"/>
                  <a:gd name="T6" fmla="*/ 11 w 44"/>
                  <a:gd name="T7" fmla="*/ 16 h 27"/>
                  <a:gd name="T8" fmla="*/ 16 w 44"/>
                  <a:gd name="T9" fmla="*/ 21 h 27"/>
                  <a:gd name="T10" fmla="*/ 20 w 44"/>
                  <a:gd name="T11" fmla="*/ 23 h 27"/>
                  <a:gd name="T12" fmla="*/ 24 w 44"/>
                  <a:gd name="T13" fmla="*/ 26 h 27"/>
                  <a:gd name="T14" fmla="*/ 27 w 44"/>
                  <a:gd name="T15" fmla="*/ 26 h 27"/>
                  <a:gd name="T16" fmla="*/ 31 w 44"/>
                  <a:gd name="T17" fmla="*/ 26 h 27"/>
                  <a:gd name="T18" fmla="*/ 36 w 44"/>
                  <a:gd name="T19" fmla="*/ 25 h 27"/>
                  <a:gd name="T20" fmla="*/ 38 w 44"/>
                  <a:gd name="T21" fmla="*/ 23 h 27"/>
                  <a:gd name="T22" fmla="*/ 41 w 44"/>
                  <a:gd name="T23" fmla="*/ 21 h 27"/>
                  <a:gd name="T24" fmla="*/ 42 w 44"/>
                  <a:gd name="T25" fmla="*/ 18 h 27"/>
                  <a:gd name="T26" fmla="*/ 42 w 44"/>
                  <a:gd name="T27" fmla="*/ 16 h 27"/>
                  <a:gd name="T28" fmla="*/ 42 w 44"/>
                  <a:gd name="T29" fmla="*/ 14 h 27"/>
                  <a:gd name="T30" fmla="*/ 43 w 44"/>
                  <a:gd name="T31" fmla="*/ 13 h 27"/>
                  <a:gd name="T32" fmla="*/ 42 w 44"/>
                  <a:gd name="T33" fmla="*/ 11 h 27"/>
                  <a:gd name="T34" fmla="*/ 41 w 44"/>
                  <a:gd name="T35" fmla="*/ 8 h 27"/>
                  <a:gd name="T36" fmla="*/ 36 w 44"/>
                  <a:gd name="T37" fmla="*/ 13 h 27"/>
                  <a:gd name="T38" fmla="*/ 35 w 44"/>
                  <a:gd name="T39" fmla="*/ 12 h 27"/>
                  <a:gd name="T40" fmla="*/ 35 w 44"/>
                  <a:gd name="T41" fmla="*/ 13 h 27"/>
                  <a:gd name="T42" fmla="*/ 35 w 44"/>
                  <a:gd name="T43" fmla="*/ 14 h 27"/>
                  <a:gd name="T44" fmla="*/ 33 w 44"/>
                  <a:gd name="T45" fmla="*/ 14 h 27"/>
                  <a:gd name="T46" fmla="*/ 33 w 44"/>
                  <a:gd name="T47" fmla="*/ 16 h 27"/>
                  <a:gd name="T48" fmla="*/ 32 w 44"/>
                  <a:gd name="T49" fmla="*/ 17 h 27"/>
                  <a:gd name="T50" fmla="*/ 31 w 44"/>
                  <a:gd name="T51" fmla="*/ 20 h 27"/>
                  <a:gd name="T52" fmla="*/ 29 w 44"/>
                  <a:gd name="T53" fmla="*/ 20 h 27"/>
                  <a:gd name="T54" fmla="*/ 26 w 44"/>
                  <a:gd name="T55" fmla="*/ 20 h 27"/>
                  <a:gd name="T56" fmla="*/ 25 w 44"/>
                  <a:gd name="T57" fmla="*/ 18 h 27"/>
                  <a:gd name="T58" fmla="*/ 22 w 44"/>
                  <a:gd name="T59" fmla="*/ 16 h 27"/>
                  <a:gd name="T60" fmla="*/ 18 w 44"/>
                  <a:gd name="T61" fmla="*/ 13 h 27"/>
                  <a:gd name="T62" fmla="*/ 13 w 44"/>
                  <a:gd name="T63" fmla="*/ 8 h 27"/>
                  <a:gd name="T64" fmla="*/ 8 w 44"/>
                  <a:gd name="T65" fmla="*/ 1 h 27"/>
                  <a:gd name="T66" fmla="*/ 7 w 44"/>
                  <a:gd name="T67" fmla="*/ 7 h 27"/>
                  <a:gd name="T68" fmla="*/ 5 w 44"/>
                  <a:gd name="T69" fmla="*/ 0 h 27"/>
                  <a:gd name="T70" fmla="*/ 0 w 44"/>
                  <a:gd name="T71" fmla="*/ 1 h 27"/>
                  <a:gd name="T72" fmla="*/ 1 w 44"/>
                  <a:gd name="T73" fmla="*/ 4 h 27"/>
                  <a:gd name="T74" fmla="*/ 5 w 44"/>
                  <a:gd name="T7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27">
                    <a:moveTo>
                      <a:pt x="5" y="0"/>
                    </a:moveTo>
                    <a:lnTo>
                      <a:pt x="1" y="4"/>
                    </a:lnTo>
                    <a:lnTo>
                      <a:pt x="6" y="11"/>
                    </a:lnTo>
                    <a:lnTo>
                      <a:pt x="11" y="16"/>
                    </a:lnTo>
                    <a:lnTo>
                      <a:pt x="16" y="21"/>
                    </a:lnTo>
                    <a:lnTo>
                      <a:pt x="20" y="23"/>
                    </a:lnTo>
                    <a:lnTo>
                      <a:pt x="24" y="26"/>
                    </a:lnTo>
                    <a:lnTo>
                      <a:pt x="27" y="26"/>
                    </a:lnTo>
                    <a:lnTo>
                      <a:pt x="31" y="26"/>
                    </a:lnTo>
                    <a:lnTo>
                      <a:pt x="36" y="25"/>
                    </a:lnTo>
                    <a:lnTo>
                      <a:pt x="38" y="23"/>
                    </a:lnTo>
                    <a:lnTo>
                      <a:pt x="41" y="21"/>
                    </a:lnTo>
                    <a:lnTo>
                      <a:pt x="42" y="18"/>
                    </a:lnTo>
                    <a:lnTo>
                      <a:pt x="42" y="16"/>
                    </a:lnTo>
                    <a:lnTo>
                      <a:pt x="42" y="14"/>
                    </a:lnTo>
                    <a:lnTo>
                      <a:pt x="43" y="13"/>
                    </a:lnTo>
                    <a:lnTo>
                      <a:pt x="42" y="11"/>
                    </a:lnTo>
                    <a:lnTo>
                      <a:pt x="41" y="8"/>
                    </a:lnTo>
                    <a:lnTo>
                      <a:pt x="36" y="13"/>
                    </a:lnTo>
                    <a:lnTo>
                      <a:pt x="35" y="12"/>
                    </a:lnTo>
                    <a:lnTo>
                      <a:pt x="35" y="13"/>
                    </a:lnTo>
                    <a:lnTo>
                      <a:pt x="35" y="14"/>
                    </a:lnTo>
                    <a:lnTo>
                      <a:pt x="33" y="14"/>
                    </a:lnTo>
                    <a:lnTo>
                      <a:pt x="33" y="16"/>
                    </a:lnTo>
                    <a:lnTo>
                      <a:pt x="32" y="17"/>
                    </a:lnTo>
                    <a:lnTo>
                      <a:pt x="31" y="20"/>
                    </a:lnTo>
                    <a:lnTo>
                      <a:pt x="29" y="20"/>
                    </a:lnTo>
                    <a:lnTo>
                      <a:pt x="26" y="20"/>
                    </a:lnTo>
                    <a:lnTo>
                      <a:pt x="25" y="18"/>
                    </a:lnTo>
                    <a:lnTo>
                      <a:pt x="22" y="16"/>
                    </a:lnTo>
                    <a:lnTo>
                      <a:pt x="18" y="13"/>
                    </a:lnTo>
                    <a:lnTo>
                      <a:pt x="13" y="8"/>
                    </a:lnTo>
                    <a:lnTo>
                      <a:pt x="8" y="1"/>
                    </a:lnTo>
                    <a:lnTo>
                      <a:pt x="7" y="7"/>
                    </a:lnTo>
                    <a:lnTo>
                      <a:pt x="5" y="0"/>
                    </a:lnTo>
                    <a:lnTo>
                      <a:pt x="0" y="1"/>
                    </a:lnTo>
                    <a:lnTo>
                      <a:pt x="1" y="4"/>
                    </a:lnTo>
                    <a:lnTo>
                      <a:pt x="5"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5" name="Freeform 387"/>
              <p:cNvSpPr>
                <a:spLocks/>
              </p:cNvSpPr>
              <p:nvPr/>
            </p:nvSpPr>
            <p:spPr bwMode="auto">
              <a:xfrm>
                <a:off x="4505" y="3042"/>
                <a:ext cx="37" cy="28"/>
              </a:xfrm>
              <a:custGeom>
                <a:avLst/>
                <a:gdLst>
                  <a:gd name="T0" fmla="*/ 0 w 37"/>
                  <a:gd name="T1" fmla="*/ 0 h 28"/>
                  <a:gd name="T2" fmla="*/ 1 w 37"/>
                  <a:gd name="T3" fmla="*/ 2 h 28"/>
                  <a:gd name="T4" fmla="*/ 2 w 37"/>
                  <a:gd name="T5" fmla="*/ 4 h 28"/>
                  <a:gd name="T6" fmla="*/ 5 w 37"/>
                  <a:gd name="T7" fmla="*/ 5 h 28"/>
                  <a:gd name="T8" fmla="*/ 7 w 37"/>
                  <a:gd name="T9" fmla="*/ 8 h 28"/>
                  <a:gd name="T10" fmla="*/ 9 w 37"/>
                  <a:gd name="T11" fmla="*/ 10 h 28"/>
                  <a:gd name="T12" fmla="*/ 12 w 37"/>
                  <a:gd name="T13" fmla="*/ 11 h 28"/>
                  <a:gd name="T14" fmla="*/ 14 w 37"/>
                  <a:gd name="T15" fmla="*/ 14 h 28"/>
                  <a:gd name="T16" fmla="*/ 17 w 37"/>
                  <a:gd name="T17" fmla="*/ 15 h 28"/>
                  <a:gd name="T18" fmla="*/ 20 w 37"/>
                  <a:gd name="T19" fmla="*/ 17 h 28"/>
                  <a:gd name="T20" fmla="*/ 23 w 37"/>
                  <a:gd name="T21" fmla="*/ 18 h 28"/>
                  <a:gd name="T22" fmla="*/ 26 w 37"/>
                  <a:gd name="T23" fmla="*/ 21 h 28"/>
                  <a:gd name="T24" fmla="*/ 27 w 37"/>
                  <a:gd name="T25" fmla="*/ 22 h 28"/>
                  <a:gd name="T26" fmla="*/ 28 w 37"/>
                  <a:gd name="T27" fmla="*/ 22 h 28"/>
                  <a:gd name="T28" fmla="*/ 28 w 37"/>
                  <a:gd name="T29" fmla="*/ 23 h 28"/>
                  <a:gd name="T30" fmla="*/ 28 w 37"/>
                  <a:gd name="T31" fmla="*/ 22 h 28"/>
                  <a:gd name="T32" fmla="*/ 30 w 37"/>
                  <a:gd name="T33" fmla="*/ 21 h 28"/>
                  <a:gd name="T34" fmla="*/ 33 w 37"/>
                  <a:gd name="T35" fmla="*/ 27 h 28"/>
                  <a:gd name="T36" fmla="*/ 35 w 37"/>
                  <a:gd name="T37" fmla="*/ 24 h 28"/>
                  <a:gd name="T38" fmla="*/ 36 w 37"/>
                  <a:gd name="T39" fmla="*/ 22 h 28"/>
                  <a:gd name="T40" fmla="*/ 34 w 37"/>
                  <a:gd name="T41" fmla="*/ 19 h 28"/>
                  <a:gd name="T42" fmla="*/ 33 w 37"/>
                  <a:gd name="T43" fmla="*/ 18 h 28"/>
                  <a:gd name="T44" fmla="*/ 31 w 37"/>
                  <a:gd name="T45" fmla="*/ 16 h 28"/>
                  <a:gd name="T46" fmla="*/ 29 w 37"/>
                  <a:gd name="T47" fmla="*/ 14 h 28"/>
                  <a:gd name="T48" fmla="*/ 26 w 37"/>
                  <a:gd name="T49" fmla="*/ 12 h 28"/>
                  <a:gd name="T50" fmla="*/ 23 w 37"/>
                  <a:gd name="T51" fmla="*/ 11 h 28"/>
                  <a:gd name="T52" fmla="*/ 20 w 37"/>
                  <a:gd name="T53" fmla="*/ 9 h 28"/>
                  <a:gd name="T54" fmla="*/ 17 w 37"/>
                  <a:gd name="T55" fmla="*/ 8 h 28"/>
                  <a:gd name="T56" fmla="*/ 14 w 37"/>
                  <a:gd name="T57" fmla="*/ 5 h 28"/>
                  <a:gd name="T58" fmla="*/ 13 w 37"/>
                  <a:gd name="T59" fmla="*/ 3 h 28"/>
                  <a:gd name="T60" fmla="*/ 10 w 37"/>
                  <a:gd name="T61" fmla="*/ 2 h 28"/>
                  <a:gd name="T62" fmla="*/ 9 w 37"/>
                  <a:gd name="T63" fmla="*/ 1 h 28"/>
                  <a:gd name="T64" fmla="*/ 8 w 37"/>
                  <a:gd name="T65" fmla="*/ 0 h 28"/>
                  <a:gd name="T66" fmla="*/ 0 w 37"/>
                  <a:gd name="T6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 h="28">
                    <a:moveTo>
                      <a:pt x="0" y="0"/>
                    </a:moveTo>
                    <a:lnTo>
                      <a:pt x="1" y="2"/>
                    </a:lnTo>
                    <a:lnTo>
                      <a:pt x="2" y="4"/>
                    </a:lnTo>
                    <a:lnTo>
                      <a:pt x="5" y="5"/>
                    </a:lnTo>
                    <a:lnTo>
                      <a:pt x="7" y="8"/>
                    </a:lnTo>
                    <a:lnTo>
                      <a:pt x="9" y="10"/>
                    </a:lnTo>
                    <a:lnTo>
                      <a:pt x="12" y="11"/>
                    </a:lnTo>
                    <a:lnTo>
                      <a:pt x="14" y="14"/>
                    </a:lnTo>
                    <a:lnTo>
                      <a:pt x="17" y="15"/>
                    </a:lnTo>
                    <a:lnTo>
                      <a:pt x="20" y="17"/>
                    </a:lnTo>
                    <a:lnTo>
                      <a:pt x="23" y="18"/>
                    </a:lnTo>
                    <a:lnTo>
                      <a:pt x="26" y="21"/>
                    </a:lnTo>
                    <a:lnTo>
                      <a:pt x="27" y="22"/>
                    </a:lnTo>
                    <a:lnTo>
                      <a:pt x="28" y="22"/>
                    </a:lnTo>
                    <a:lnTo>
                      <a:pt x="28" y="23"/>
                    </a:lnTo>
                    <a:lnTo>
                      <a:pt x="28" y="22"/>
                    </a:lnTo>
                    <a:lnTo>
                      <a:pt x="30" y="21"/>
                    </a:lnTo>
                    <a:lnTo>
                      <a:pt x="33" y="27"/>
                    </a:lnTo>
                    <a:lnTo>
                      <a:pt x="35" y="24"/>
                    </a:lnTo>
                    <a:lnTo>
                      <a:pt x="36" y="22"/>
                    </a:lnTo>
                    <a:lnTo>
                      <a:pt x="34" y="19"/>
                    </a:lnTo>
                    <a:lnTo>
                      <a:pt x="33" y="18"/>
                    </a:lnTo>
                    <a:lnTo>
                      <a:pt x="31" y="16"/>
                    </a:lnTo>
                    <a:lnTo>
                      <a:pt x="29" y="14"/>
                    </a:lnTo>
                    <a:lnTo>
                      <a:pt x="26" y="12"/>
                    </a:lnTo>
                    <a:lnTo>
                      <a:pt x="23" y="11"/>
                    </a:lnTo>
                    <a:lnTo>
                      <a:pt x="20" y="9"/>
                    </a:lnTo>
                    <a:lnTo>
                      <a:pt x="17" y="8"/>
                    </a:lnTo>
                    <a:lnTo>
                      <a:pt x="14" y="5"/>
                    </a:lnTo>
                    <a:lnTo>
                      <a:pt x="13" y="3"/>
                    </a:lnTo>
                    <a:lnTo>
                      <a:pt x="10" y="2"/>
                    </a:lnTo>
                    <a:lnTo>
                      <a:pt x="9" y="1"/>
                    </a:lnTo>
                    <a:lnTo>
                      <a:pt x="8" y="0"/>
                    </a:lnTo>
                    <a:lnTo>
                      <a:pt x="0"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6" name="Freeform 388"/>
              <p:cNvSpPr>
                <a:spLocks/>
              </p:cNvSpPr>
              <p:nvPr/>
            </p:nvSpPr>
            <p:spPr bwMode="auto">
              <a:xfrm>
                <a:off x="4540" y="3065"/>
                <a:ext cx="1" cy="5"/>
              </a:xfrm>
              <a:custGeom>
                <a:avLst/>
                <a:gdLst>
                  <a:gd name="T0" fmla="*/ 0 w 1"/>
                  <a:gd name="T1" fmla="*/ 0 h 5"/>
                  <a:gd name="T2" fmla="*/ 0 w 1"/>
                  <a:gd name="T3" fmla="*/ 3 h 5"/>
                  <a:gd name="T4" fmla="*/ 0 w 1"/>
                  <a:gd name="T5" fmla="*/ 4 h 5"/>
                  <a:gd name="T6" fmla="*/ 0 w 1"/>
                  <a:gd name="T7" fmla="*/ 4 h 5"/>
                  <a:gd name="T8" fmla="*/ 0 w 1"/>
                  <a:gd name="T9" fmla="*/ 4 h 5"/>
                  <a:gd name="T10" fmla="*/ 0 w 1"/>
                  <a:gd name="T11" fmla="*/ 3 h 5"/>
                  <a:gd name="T12" fmla="*/ 0 w 1"/>
                  <a:gd name="T13" fmla="*/ 3 h 5"/>
                  <a:gd name="T14" fmla="*/ 0 w 1"/>
                  <a:gd name="T15" fmla="*/ 0 h 5"/>
                  <a:gd name="T16" fmla="*/ 0 w 1"/>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5">
                    <a:moveTo>
                      <a:pt x="0" y="0"/>
                    </a:moveTo>
                    <a:lnTo>
                      <a:pt x="0" y="3"/>
                    </a:lnTo>
                    <a:lnTo>
                      <a:pt x="0" y="4"/>
                    </a:lnTo>
                    <a:lnTo>
                      <a:pt x="0" y="4"/>
                    </a:lnTo>
                    <a:lnTo>
                      <a:pt x="0" y="4"/>
                    </a:lnTo>
                    <a:lnTo>
                      <a:pt x="0" y="3"/>
                    </a:lnTo>
                    <a:lnTo>
                      <a:pt x="0" y="3"/>
                    </a:lnTo>
                    <a:lnTo>
                      <a:pt x="0" y="0"/>
                    </a:lnTo>
                    <a:lnTo>
                      <a:pt x="0"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7" name="Freeform 389"/>
              <p:cNvSpPr>
                <a:spLocks/>
              </p:cNvSpPr>
              <p:nvPr/>
            </p:nvSpPr>
            <p:spPr bwMode="auto">
              <a:xfrm>
                <a:off x="5645" y="3059"/>
                <a:ext cx="4" cy="3"/>
              </a:xfrm>
              <a:custGeom>
                <a:avLst/>
                <a:gdLst>
                  <a:gd name="T0" fmla="*/ 3 w 4"/>
                  <a:gd name="T1" fmla="*/ 0 h 3"/>
                  <a:gd name="T2" fmla="*/ 2 w 4"/>
                  <a:gd name="T3" fmla="*/ 0 h 3"/>
                  <a:gd name="T4" fmla="*/ 2 w 4"/>
                  <a:gd name="T5" fmla="*/ 0 h 3"/>
                  <a:gd name="T6" fmla="*/ 1 w 4"/>
                  <a:gd name="T7" fmla="*/ 0 h 3"/>
                  <a:gd name="T8" fmla="*/ 0 w 4"/>
                  <a:gd name="T9" fmla="*/ 1 h 3"/>
                  <a:gd name="T10" fmla="*/ 1 w 4"/>
                  <a:gd name="T11" fmla="*/ 1 h 3"/>
                  <a:gd name="T12" fmla="*/ 1 w 4"/>
                  <a:gd name="T13" fmla="*/ 2 h 3"/>
                  <a:gd name="T14" fmla="*/ 1 w 4"/>
                  <a:gd name="T15" fmla="*/ 2 h 3"/>
                  <a:gd name="T16" fmla="*/ 3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3" y="0"/>
                    </a:moveTo>
                    <a:lnTo>
                      <a:pt x="2" y="0"/>
                    </a:lnTo>
                    <a:lnTo>
                      <a:pt x="2" y="0"/>
                    </a:lnTo>
                    <a:lnTo>
                      <a:pt x="1" y="0"/>
                    </a:lnTo>
                    <a:lnTo>
                      <a:pt x="0" y="1"/>
                    </a:lnTo>
                    <a:lnTo>
                      <a:pt x="1" y="1"/>
                    </a:lnTo>
                    <a:lnTo>
                      <a:pt x="1" y="2"/>
                    </a:lnTo>
                    <a:lnTo>
                      <a:pt x="1" y="2"/>
                    </a:lnTo>
                    <a:lnTo>
                      <a:pt x="3"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8" name="Freeform 390"/>
              <p:cNvSpPr>
                <a:spLocks/>
              </p:cNvSpPr>
              <p:nvPr/>
            </p:nvSpPr>
            <p:spPr bwMode="auto">
              <a:xfrm>
                <a:off x="5552" y="3037"/>
                <a:ext cx="91" cy="23"/>
              </a:xfrm>
              <a:custGeom>
                <a:avLst/>
                <a:gdLst>
                  <a:gd name="T0" fmla="*/ 0 w 91"/>
                  <a:gd name="T1" fmla="*/ 6 h 23"/>
                  <a:gd name="T2" fmla="*/ 8 w 91"/>
                  <a:gd name="T3" fmla="*/ 6 h 23"/>
                  <a:gd name="T4" fmla="*/ 16 w 91"/>
                  <a:gd name="T5" fmla="*/ 7 h 23"/>
                  <a:gd name="T6" fmla="*/ 23 w 91"/>
                  <a:gd name="T7" fmla="*/ 8 h 23"/>
                  <a:gd name="T8" fmla="*/ 30 w 91"/>
                  <a:gd name="T9" fmla="*/ 9 h 23"/>
                  <a:gd name="T10" fmla="*/ 36 w 91"/>
                  <a:gd name="T11" fmla="*/ 10 h 23"/>
                  <a:gd name="T12" fmla="*/ 42 w 91"/>
                  <a:gd name="T13" fmla="*/ 10 h 23"/>
                  <a:gd name="T14" fmla="*/ 48 w 91"/>
                  <a:gd name="T15" fmla="*/ 12 h 23"/>
                  <a:gd name="T16" fmla="*/ 53 w 91"/>
                  <a:gd name="T17" fmla="*/ 13 h 23"/>
                  <a:gd name="T18" fmla="*/ 58 w 91"/>
                  <a:gd name="T19" fmla="*/ 14 h 23"/>
                  <a:gd name="T20" fmla="*/ 64 w 91"/>
                  <a:gd name="T21" fmla="*/ 15 h 23"/>
                  <a:gd name="T22" fmla="*/ 66 w 91"/>
                  <a:gd name="T23" fmla="*/ 17 h 23"/>
                  <a:gd name="T24" fmla="*/ 71 w 91"/>
                  <a:gd name="T25" fmla="*/ 18 h 23"/>
                  <a:gd name="T26" fmla="*/ 75 w 91"/>
                  <a:gd name="T27" fmla="*/ 19 h 23"/>
                  <a:gd name="T28" fmla="*/ 78 w 91"/>
                  <a:gd name="T29" fmla="*/ 20 h 23"/>
                  <a:gd name="T30" fmla="*/ 82 w 91"/>
                  <a:gd name="T31" fmla="*/ 21 h 23"/>
                  <a:gd name="T32" fmla="*/ 86 w 91"/>
                  <a:gd name="T33" fmla="*/ 22 h 23"/>
                  <a:gd name="T34" fmla="*/ 90 w 91"/>
                  <a:gd name="T35" fmla="*/ 17 h 23"/>
                  <a:gd name="T36" fmla="*/ 86 w 91"/>
                  <a:gd name="T37" fmla="*/ 17 h 23"/>
                  <a:gd name="T38" fmla="*/ 83 w 91"/>
                  <a:gd name="T39" fmla="*/ 15 h 23"/>
                  <a:gd name="T40" fmla="*/ 78 w 91"/>
                  <a:gd name="T41" fmla="*/ 14 h 23"/>
                  <a:gd name="T42" fmla="*/ 75 w 91"/>
                  <a:gd name="T43" fmla="*/ 13 h 23"/>
                  <a:gd name="T44" fmla="*/ 70 w 91"/>
                  <a:gd name="T45" fmla="*/ 12 h 23"/>
                  <a:gd name="T46" fmla="*/ 66 w 91"/>
                  <a:gd name="T47" fmla="*/ 10 h 23"/>
                  <a:gd name="T48" fmla="*/ 61 w 91"/>
                  <a:gd name="T49" fmla="*/ 8 h 23"/>
                  <a:gd name="T50" fmla="*/ 57 w 91"/>
                  <a:gd name="T51" fmla="*/ 7 h 23"/>
                  <a:gd name="T52" fmla="*/ 50 w 91"/>
                  <a:gd name="T53" fmla="*/ 6 h 23"/>
                  <a:gd name="T54" fmla="*/ 44 w 91"/>
                  <a:gd name="T55" fmla="*/ 5 h 23"/>
                  <a:gd name="T56" fmla="*/ 38 w 91"/>
                  <a:gd name="T57" fmla="*/ 4 h 23"/>
                  <a:gd name="T58" fmla="*/ 32 w 91"/>
                  <a:gd name="T59" fmla="*/ 3 h 23"/>
                  <a:gd name="T60" fmla="*/ 24 w 91"/>
                  <a:gd name="T61" fmla="*/ 2 h 23"/>
                  <a:gd name="T62" fmla="*/ 17 w 91"/>
                  <a:gd name="T63" fmla="*/ 1 h 23"/>
                  <a:gd name="T64" fmla="*/ 9 w 91"/>
                  <a:gd name="T65" fmla="*/ 1 h 23"/>
                  <a:gd name="T66" fmla="*/ 0 w 91"/>
                  <a:gd name="T67" fmla="*/ 0 h 23"/>
                  <a:gd name="T68" fmla="*/ 1 w 91"/>
                  <a:gd name="T69" fmla="*/ 0 h 23"/>
                  <a:gd name="T70" fmla="*/ 0 w 91"/>
                  <a:gd name="T71"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23">
                    <a:moveTo>
                      <a:pt x="0" y="6"/>
                    </a:moveTo>
                    <a:lnTo>
                      <a:pt x="8" y="6"/>
                    </a:lnTo>
                    <a:lnTo>
                      <a:pt x="16" y="7"/>
                    </a:lnTo>
                    <a:lnTo>
                      <a:pt x="23" y="8"/>
                    </a:lnTo>
                    <a:lnTo>
                      <a:pt x="30" y="9"/>
                    </a:lnTo>
                    <a:lnTo>
                      <a:pt x="36" y="10"/>
                    </a:lnTo>
                    <a:lnTo>
                      <a:pt x="42" y="10"/>
                    </a:lnTo>
                    <a:lnTo>
                      <a:pt x="48" y="12"/>
                    </a:lnTo>
                    <a:lnTo>
                      <a:pt x="53" y="13"/>
                    </a:lnTo>
                    <a:lnTo>
                      <a:pt x="58" y="14"/>
                    </a:lnTo>
                    <a:lnTo>
                      <a:pt x="64" y="15"/>
                    </a:lnTo>
                    <a:lnTo>
                      <a:pt x="66" y="17"/>
                    </a:lnTo>
                    <a:lnTo>
                      <a:pt x="71" y="18"/>
                    </a:lnTo>
                    <a:lnTo>
                      <a:pt x="75" y="19"/>
                    </a:lnTo>
                    <a:lnTo>
                      <a:pt x="78" y="20"/>
                    </a:lnTo>
                    <a:lnTo>
                      <a:pt x="82" y="21"/>
                    </a:lnTo>
                    <a:lnTo>
                      <a:pt x="86" y="22"/>
                    </a:lnTo>
                    <a:lnTo>
                      <a:pt x="90" y="17"/>
                    </a:lnTo>
                    <a:lnTo>
                      <a:pt x="86" y="17"/>
                    </a:lnTo>
                    <a:lnTo>
                      <a:pt x="83" y="15"/>
                    </a:lnTo>
                    <a:lnTo>
                      <a:pt x="78" y="14"/>
                    </a:lnTo>
                    <a:lnTo>
                      <a:pt x="75" y="13"/>
                    </a:lnTo>
                    <a:lnTo>
                      <a:pt x="70" y="12"/>
                    </a:lnTo>
                    <a:lnTo>
                      <a:pt x="66" y="10"/>
                    </a:lnTo>
                    <a:lnTo>
                      <a:pt x="61" y="8"/>
                    </a:lnTo>
                    <a:lnTo>
                      <a:pt x="57" y="7"/>
                    </a:lnTo>
                    <a:lnTo>
                      <a:pt x="50" y="6"/>
                    </a:lnTo>
                    <a:lnTo>
                      <a:pt x="44" y="5"/>
                    </a:lnTo>
                    <a:lnTo>
                      <a:pt x="38" y="4"/>
                    </a:lnTo>
                    <a:lnTo>
                      <a:pt x="32" y="3"/>
                    </a:lnTo>
                    <a:lnTo>
                      <a:pt x="24" y="2"/>
                    </a:lnTo>
                    <a:lnTo>
                      <a:pt x="17" y="1"/>
                    </a:lnTo>
                    <a:lnTo>
                      <a:pt x="9" y="1"/>
                    </a:lnTo>
                    <a:lnTo>
                      <a:pt x="0" y="0"/>
                    </a:lnTo>
                    <a:lnTo>
                      <a:pt x="1" y="0"/>
                    </a:lnTo>
                    <a:lnTo>
                      <a:pt x="0" y="6"/>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79" name="Freeform 391"/>
              <p:cNvSpPr>
                <a:spLocks/>
              </p:cNvSpPr>
              <p:nvPr/>
            </p:nvSpPr>
            <p:spPr bwMode="auto">
              <a:xfrm>
                <a:off x="5489" y="3027"/>
                <a:ext cx="57" cy="11"/>
              </a:xfrm>
              <a:custGeom>
                <a:avLst/>
                <a:gdLst>
                  <a:gd name="T0" fmla="*/ 6 w 57"/>
                  <a:gd name="T1" fmla="*/ 5 h 11"/>
                  <a:gd name="T2" fmla="*/ 6 w 57"/>
                  <a:gd name="T3" fmla="*/ 5 h 11"/>
                  <a:gd name="T4" fmla="*/ 7 w 57"/>
                  <a:gd name="T5" fmla="*/ 5 h 11"/>
                  <a:gd name="T6" fmla="*/ 9 w 57"/>
                  <a:gd name="T7" fmla="*/ 5 h 11"/>
                  <a:gd name="T8" fmla="*/ 14 w 57"/>
                  <a:gd name="T9" fmla="*/ 5 h 11"/>
                  <a:gd name="T10" fmla="*/ 16 w 57"/>
                  <a:gd name="T11" fmla="*/ 5 h 11"/>
                  <a:gd name="T12" fmla="*/ 21 w 57"/>
                  <a:gd name="T13" fmla="*/ 5 h 11"/>
                  <a:gd name="T14" fmla="*/ 26 w 57"/>
                  <a:gd name="T15" fmla="*/ 6 h 11"/>
                  <a:gd name="T16" fmla="*/ 30 w 57"/>
                  <a:gd name="T17" fmla="*/ 6 h 11"/>
                  <a:gd name="T18" fmla="*/ 35 w 57"/>
                  <a:gd name="T19" fmla="*/ 7 h 11"/>
                  <a:gd name="T20" fmla="*/ 39 w 57"/>
                  <a:gd name="T21" fmla="*/ 8 h 11"/>
                  <a:gd name="T22" fmla="*/ 42 w 57"/>
                  <a:gd name="T23" fmla="*/ 8 h 11"/>
                  <a:gd name="T24" fmla="*/ 46 w 57"/>
                  <a:gd name="T25" fmla="*/ 8 h 11"/>
                  <a:gd name="T26" fmla="*/ 50 w 57"/>
                  <a:gd name="T27" fmla="*/ 9 h 11"/>
                  <a:gd name="T28" fmla="*/ 52 w 57"/>
                  <a:gd name="T29" fmla="*/ 9 h 11"/>
                  <a:gd name="T30" fmla="*/ 54 w 57"/>
                  <a:gd name="T31" fmla="*/ 10 h 11"/>
                  <a:gd name="T32" fmla="*/ 55 w 57"/>
                  <a:gd name="T33" fmla="*/ 10 h 11"/>
                  <a:gd name="T34" fmla="*/ 56 w 57"/>
                  <a:gd name="T35" fmla="*/ 5 h 11"/>
                  <a:gd name="T36" fmla="*/ 55 w 57"/>
                  <a:gd name="T37" fmla="*/ 5 h 11"/>
                  <a:gd name="T38" fmla="*/ 52 w 57"/>
                  <a:gd name="T39" fmla="*/ 5 h 11"/>
                  <a:gd name="T40" fmla="*/ 49 w 57"/>
                  <a:gd name="T41" fmla="*/ 5 h 11"/>
                  <a:gd name="T42" fmla="*/ 45 w 57"/>
                  <a:gd name="T43" fmla="*/ 4 h 11"/>
                  <a:gd name="T44" fmla="*/ 41 w 57"/>
                  <a:gd name="T45" fmla="*/ 3 h 11"/>
                  <a:gd name="T46" fmla="*/ 37 w 57"/>
                  <a:gd name="T47" fmla="*/ 2 h 11"/>
                  <a:gd name="T48" fmla="*/ 31 w 57"/>
                  <a:gd name="T49" fmla="*/ 2 h 11"/>
                  <a:gd name="T50" fmla="*/ 29 w 57"/>
                  <a:gd name="T51" fmla="*/ 2 h 11"/>
                  <a:gd name="T52" fmla="*/ 22 w 57"/>
                  <a:gd name="T53" fmla="*/ 2 h 11"/>
                  <a:gd name="T54" fmla="*/ 19 w 57"/>
                  <a:gd name="T55" fmla="*/ 1 h 11"/>
                  <a:gd name="T56" fmla="*/ 15 w 57"/>
                  <a:gd name="T57" fmla="*/ 0 h 11"/>
                  <a:gd name="T58" fmla="*/ 10 w 57"/>
                  <a:gd name="T59" fmla="*/ 0 h 11"/>
                  <a:gd name="T60" fmla="*/ 7 w 57"/>
                  <a:gd name="T61" fmla="*/ 0 h 11"/>
                  <a:gd name="T62" fmla="*/ 5 w 57"/>
                  <a:gd name="T63" fmla="*/ 0 h 11"/>
                  <a:gd name="T64" fmla="*/ 0 w 57"/>
                  <a:gd name="T65" fmla="*/ 2 h 11"/>
                  <a:gd name="T66" fmla="*/ 1 w 57"/>
                  <a:gd name="T67" fmla="*/ 1 h 11"/>
                  <a:gd name="T68" fmla="*/ 6 w 57"/>
                  <a:gd name="T6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11">
                    <a:moveTo>
                      <a:pt x="6" y="5"/>
                    </a:moveTo>
                    <a:lnTo>
                      <a:pt x="6" y="5"/>
                    </a:lnTo>
                    <a:lnTo>
                      <a:pt x="7" y="5"/>
                    </a:lnTo>
                    <a:lnTo>
                      <a:pt x="9" y="5"/>
                    </a:lnTo>
                    <a:lnTo>
                      <a:pt x="14" y="5"/>
                    </a:lnTo>
                    <a:lnTo>
                      <a:pt x="16" y="5"/>
                    </a:lnTo>
                    <a:lnTo>
                      <a:pt x="21" y="5"/>
                    </a:lnTo>
                    <a:lnTo>
                      <a:pt x="26" y="6"/>
                    </a:lnTo>
                    <a:lnTo>
                      <a:pt x="30" y="6"/>
                    </a:lnTo>
                    <a:lnTo>
                      <a:pt x="35" y="7"/>
                    </a:lnTo>
                    <a:lnTo>
                      <a:pt x="39" y="8"/>
                    </a:lnTo>
                    <a:lnTo>
                      <a:pt x="42" y="8"/>
                    </a:lnTo>
                    <a:lnTo>
                      <a:pt x="46" y="8"/>
                    </a:lnTo>
                    <a:lnTo>
                      <a:pt x="50" y="9"/>
                    </a:lnTo>
                    <a:lnTo>
                      <a:pt x="52" y="9"/>
                    </a:lnTo>
                    <a:lnTo>
                      <a:pt x="54" y="10"/>
                    </a:lnTo>
                    <a:lnTo>
                      <a:pt x="55" y="10"/>
                    </a:lnTo>
                    <a:lnTo>
                      <a:pt x="56" y="5"/>
                    </a:lnTo>
                    <a:lnTo>
                      <a:pt x="55" y="5"/>
                    </a:lnTo>
                    <a:lnTo>
                      <a:pt x="52" y="5"/>
                    </a:lnTo>
                    <a:lnTo>
                      <a:pt x="49" y="5"/>
                    </a:lnTo>
                    <a:lnTo>
                      <a:pt x="45" y="4"/>
                    </a:lnTo>
                    <a:lnTo>
                      <a:pt x="41" y="3"/>
                    </a:lnTo>
                    <a:lnTo>
                      <a:pt x="37" y="2"/>
                    </a:lnTo>
                    <a:lnTo>
                      <a:pt x="31" y="2"/>
                    </a:lnTo>
                    <a:lnTo>
                      <a:pt x="29" y="2"/>
                    </a:lnTo>
                    <a:lnTo>
                      <a:pt x="22" y="2"/>
                    </a:lnTo>
                    <a:lnTo>
                      <a:pt x="19" y="1"/>
                    </a:lnTo>
                    <a:lnTo>
                      <a:pt x="15" y="0"/>
                    </a:lnTo>
                    <a:lnTo>
                      <a:pt x="10" y="0"/>
                    </a:lnTo>
                    <a:lnTo>
                      <a:pt x="7" y="0"/>
                    </a:lnTo>
                    <a:lnTo>
                      <a:pt x="5" y="0"/>
                    </a:lnTo>
                    <a:lnTo>
                      <a:pt x="0" y="2"/>
                    </a:lnTo>
                    <a:lnTo>
                      <a:pt x="1" y="1"/>
                    </a:lnTo>
                    <a:lnTo>
                      <a:pt x="6" y="5"/>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0" name="Freeform 392"/>
              <p:cNvSpPr>
                <a:spLocks/>
              </p:cNvSpPr>
              <p:nvPr/>
            </p:nvSpPr>
            <p:spPr bwMode="auto">
              <a:xfrm>
                <a:off x="5396" y="3029"/>
                <a:ext cx="92" cy="31"/>
              </a:xfrm>
              <a:custGeom>
                <a:avLst/>
                <a:gdLst>
                  <a:gd name="T0" fmla="*/ 1 w 92"/>
                  <a:gd name="T1" fmla="*/ 23 h 31"/>
                  <a:gd name="T2" fmla="*/ 3 w 92"/>
                  <a:gd name="T3" fmla="*/ 21 h 31"/>
                  <a:gd name="T4" fmla="*/ 0 w 92"/>
                  <a:gd name="T5" fmla="*/ 24 h 31"/>
                  <a:gd name="T6" fmla="*/ 1 w 92"/>
                  <a:gd name="T7" fmla="*/ 29 h 31"/>
                  <a:gd name="T8" fmla="*/ 8 w 92"/>
                  <a:gd name="T9" fmla="*/ 30 h 31"/>
                  <a:gd name="T10" fmla="*/ 12 w 92"/>
                  <a:gd name="T11" fmla="*/ 30 h 31"/>
                  <a:gd name="T12" fmla="*/ 18 w 92"/>
                  <a:gd name="T13" fmla="*/ 29 h 31"/>
                  <a:gd name="T14" fmla="*/ 26 w 92"/>
                  <a:gd name="T15" fmla="*/ 27 h 31"/>
                  <a:gd name="T16" fmla="*/ 34 w 92"/>
                  <a:gd name="T17" fmla="*/ 24 h 31"/>
                  <a:gd name="T18" fmla="*/ 42 w 92"/>
                  <a:gd name="T19" fmla="*/ 21 h 31"/>
                  <a:gd name="T20" fmla="*/ 51 w 92"/>
                  <a:gd name="T21" fmla="*/ 19 h 31"/>
                  <a:gd name="T22" fmla="*/ 59 w 92"/>
                  <a:gd name="T23" fmla="*/ 17 h 31"/>
                  <a:gd name="T24" fmla="*/ 67 w 92"/>
                  <a:gd name="T25" fmla="*/ 13 h 31"/>
                  <a:gd name="T26" fmla="*/ 75 w 92"/>
                  <a:gd name="T27" fmla="*/ 11 h 31"/>
                  <a:gd name="T28" fmla="*/ 82 w 92"/>
                  <a:gd name="T29" fmla="*/ 9 h 31"/>
                  <a:gd name="T30" fmla="*/ 86 w 92"/>
                  <a:gd name="T31" fmla="*/ 8 h 31"/>
                  <a:gd name="T32" fmla="*/ 90 w 92"/>
                  <a:gd name="T33" fmla="*/ 7 h 31"/>
                  <a:gd name="T34" fmla="*/ 91 w 92"/>
                  <a:gd name="T35" fmla="*/ 6 h 31"/>
                  <a:gd name="T36" fmla="*/ 86 w 92"/>
                  <a:gd name="T37" fmla="*/ 0 h 31"/>
                  <a:gd name="T38" fmla="*/ 84 w 92"/>
                  <a:gd name="T39" fmla="*/ 1 h 31"/>
                  <a:gd name="T40" fmla="*/ 82 w 92"/>
                  <a:gd name="T41" fmla="*/ 2 h 31"/>
                  <a:gd name="T42" fmla="*/ 78 w 92"/>
                  <a:gd name="T43" fmla="*/ 3 h 31"/>
                  <a:gd name="T44" fmla="*/ 71 w 92"/>
                  <a:gd name="T45" fmla="*/ 6 h 31"/>
                  <a:gd name="T46" fmla="*/ 63 w 92"/>
                  <a:gd name="T47" fmla="*/ 8 h 31"/>
                  <a:gd name="T48" fmla="*/ 55 w 92"/>
                  <a:gd name="T49" fmla="*/ 11 h 31"/>
                  <a:gd name="T50" fmla="*/ 47 w 92"/>
                  <a:gd name="T51" fmla="*/ 13 h 31"/>
                  <a:gd name="T52" fmla="*/ 40 w 92"/>
                  <a:gd name="T53" fmla="*/ 17 h 31"/>
                  <a:gd name="T54" fmla="*/ 30 w 92"/>
                  <a:gd name="T55" fmla="*/ 19 h 31"/>
                  <a:gd name="T56" fmla="*/ 22 w 92"/>
                  <a:gd name="T57" fmla="*/ 21 h 31"/>
                  <a:gd name="T58" fmla="*/ 16 w 92"/>
                  <a:gd name="T59" fmla="*/ 22 h 31"/>
                  <a:gd name="T60" fmla="*/ 11 w 92"/>
                  <a:gd name="T61" fmla="*/ 24 h 31"/>
                  <a:gd name="T62" fmla="*/ 8 w 92"/>
                  <a:gd name="T63" fmla="*/ 24 h 31"/>
                  <a:gd name="T64" fmla="*/ 9 w 92"/>
                  <a:gd name="T65" fmla="*/ 27 h 31"/>
                  <a:gd name="T66" fmla="*/ 11 w 92"/>
                  <a:gd name="T67" fmla="*/ 24 h 31"/>
                  <a:gd name="T68" fmla="*/ 11 w 92"/>
                  <a:gd name="T69" fmla="*/ 22 h 31"/>
                  <a:gd name="T70" fmla="*/ 11 w 92"/>
                  <a:gd name="T71" fmla="*/ 24 h 31"/>
                  <a:gd name="T72" fmla="*/ 12 w 92"/>
                  <a:gd name="T73" fmla="*/ 24 h 31"/>
                  <a:gd name="T74" fmla="*/ 11 w 92"/>
                  <a:gd name="T75" fmla="*/ 22 h 31"/>
                  <a:gd name="T76" fmla="*/ 1 w 92"/>
                  <a:gd name="T7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 h="31">
                    <a:moveTo>
                      <a:pt x="1" y="23"/>
                    </a:moveTo>
                    <a:lnTo>
                      <a:pt x="3" y="21"/>
                    </a:lnTo>
                    <a:lnTo>
                      <a:pt x="0" y="24"/>
                    </a:lnTo>
                    <a:lnTo>
                      <a:pt x="1" y="29"/>
                    </a:lnTo>
                    <a:lnTo>
                      <a:pt x="8" y="30"/>
                    </a:lnTo>
                    <a:lnTo>
                      <a:pt x="12" y="30"/>
                    </a:lnTo>
                    <a:lnTo>
                      <a:pt x="18" y="29"/>
                    </a:lnTo>
                    <a:lnTo>
                      <a:pt x="26" y="27"/>
                    </a:lnTo>
                    <a:lnTo>
                      <a:pt x="34" y="24"/>
                    </a:lnTo>
                    <a:lnTo>
                      <a:pt x="42" y="21"/>
                    </a:lnTo>
                    <a:lnTo>
                      <a:pt x="51" y="19"/>
                    </a:lnTo>
                    <a:lnTo>
                      <a:pt x="59" y="17"/>
                    </a:lnTo>
                    <a:lnTo>
                      <a:pt x="67" y="13"/>
                    </a:lnTo>
                    <a:lnTo>
                      <a:pt x="75" y="11"/>
                    </a:lnTo>
                    <a:lnTo>
                      <a:pt x="82" y="9"/>
                    </a:lnTo>
                    <a:lnTo>
                      <a:pt x="86" y="8"/>
                    </a:lnTo>
                    <a:lnTo>
                      <a:pt x="90" y="7"/>
                    </a:lnTo>
                    <a:lnTo>
                      <a:pt x="91" y="6"/>
                    </a:lnTo>
                    <a:lnTo>
                      <a:pt x="86" y="0"/>
                    </a:lnTo>
                    <a:lnTo>
                      <a:pt x="84" y="1"/>
                    </a:lnTo>
                    <a:lnTo>
                      <a:pt x="82" y="2"/>
                    </a:lnTo>
                    <a:lnTo>
                      <a:pt x="78" y="3"/>
                    </a:lnTo>
                    <a:lnTo>
                      <a:pt x="71" y="6"/>
                    </a:lnTo>
                    <a:lnTo>
                      <a:pt x="63" y="8"/>
                    </a:lnTo>
                    <a:lnTo>
                      <a:pt x="55" y="11"/>
                    </a:lnTo>
                    <a:lnTo>
                      <a:pt x="47" y="13"/>
                    </a:lnTo>
                    <a:lnTo>
                      <a:pt x="40" y="17"/>
                    </a:lnTo>
                    <a:lnTo>
                      <a:pt x="30" y="19"/>
                    </a:lnTo>
                    <a:lnTo>
                      <a:pt x="22" y="21"/>
                    </a:lnTo>
                    <a:lnTo>
                      <a:pt x="16" y="22"/>
                    </a:lnTo>
                    <a:lnTo>
                      <a:pt x="11" y="24"/>
                    </a:lnTo>
                    <a:lnTo>
                      <a:pt x="8" y="24"/>
                    </a:lnTo>
                    <a:lnTo>
                      <a:pt x="9" y="27"/>
                    </a:lnTo>
                    <a:lnTo>
                      <a:pt x="11" y="24"/>
                    </a:lnTo>
                    <a:lnTo>
                      <a:pt x="11" y="22"/>
                    </a:lnTo>
                    <a:lnTo>
                      <a:pt x="11" y="24"/>
                    </a:lnTo>
                    <a:lnTo>
                      <a:pt x="12" y="24"/>
                    </a:lnTo>
                    <a:lnTo>
                      <a:pt x="11" y="22"/>
                    </a:lnTo>
                    <a:lnTo>
                      <a:pt x="1" y="23"/>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1" name="Freeform 393"/>
              <p:cNvSpPr>
                <a:spLocks/>
              </p:cNvSpPr>
              <p:nvPr/>
            </p:nvSpPr>
            <p:spPr bwMode="auto">
              <a:xfrm>
                <a:off x="5384" y="3003"/>
                <a:ext cx="17" cy="48"/>
              </a:xfrm>
              <a:custGeom>
                <a:avLst/>
                <a:gdLst>
                  <a:gd name="T0" fmla="*/ 0 w 17"/>
                  <a:gd name="T1" fmla="*/ 2 h 48"/>
                  <a:gd name="T2" fmla="*/ 0 w 17"/>
                  <a:gd name="T3" fmla="*/ 4 h 48"/>
                  <a:gd name="T4" fmla="*/ 3 w 17"/>
                  <a:gd name="T5" fmla="*/ 8 h 48"/>
                  <a:gd name="T6" fmla="*/ 4 w 17"/>
                  <a:gd name="T7" fmla="*/ 16 h 48"/>
                  <a:gd name="T8" fmla="*/ 6 w 17"/>
                  <a:gd name="T9" fmla="*/ 24 h 48"/>
                  <a:gd name="T10" fmla="*/ 8 w 17"/>
                  <a:gd name="T11" fmla="*/ 30 h 48"/>
                  <a:gd name="T12" fmla="*/ 8 w 17"/>
                  <a:gd name="T13" fmla="*/ 37 h 48"/>
                  <a:gd name="T14" fmla="*/ 9 w 17"/>
                  <a:gd name="T15" fmla="*/ 42 h 48"/>
                  <a:gd name="T16" fmla="*/ 9 w 17"/>
                  <a:gd name="T17" fmla="*/ 45 h 48"/>
                  <a:gd name="T18" fmla="*/ 9 w 17"/>
                  <a:gd name="T19" fmla="*/ 47 h 48"/>
                  <a:gd name="T20" fmla="*/ 16 w 17"/>
                  <a:gd name="T21" fmla="*/ 46 h 48"/>
                  <a:gd name="T22" fmla="*/ 16 w 17"/>
                  <a:gd name="T23" fmla="*/ 45 h 48"/>
                  <a:gd name="T24" fmla="*/ 16 w 17"/>
                  <a:gd name="T25" fmla="*/ 41 h 48"/>
                  <a:gd name="T26" fmla="*/ 16 w 17"/>
                  <a:gd name="T27" fmla="*/ 36 h 48"/>
                  <a:gd name="T28" fmla="*/ 14 w 17"/>
                  <a:gd name="T29" fmla="*/ 29 h 48"/>
                  <a:gd name="T30" fmla="*/ 13 w 17"/>
                  <a:gd name="T31" fmla="*/ 22 h 48"/>
                  <a:gd name="T32" fmla="*/ 11 w 17"/>
                  <a:gd name="T33" fmla="*/ 14 h 48"/>
                  <a:gd name="T34" fmla="*/ 9 w 17"/>
                  <a:gd name="T35" fmla="*/ 7 h 48"/>
                  <a:gd name="T36" fmla="*/ 6 w 17"/>
                  <a:gd name="T37" fmla="*/ 0 h 48"/>
                  <a:gd name="T38" fmla="*/ 0 w 17"/>
                  <a:gd name="T39" fmla="*/ 2 h 48"/>
                  <a:gd name="T40" fmla="*/ 0 w 17"/>
                  <a:gd name="T41" fmla="*/ 4 h 48"/>
                  <a:gd name="T42" fmla="*/ 0 w 17"/>
                  <a:gd name="T4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48">
                    <a:moveTo>
                      <a:pt x="0" y="2"/>
                    </a:moveTo>
                    <a:lnTo>
                      <a:pt x="0" y="4"/>
                    </a:lnTo>
                    <a:lnTo>
                      <a:pt x="3" y="8"/>
                    </a:lnTo>
                    <a:lnTo>
                      <a:pt x="4" y="16"/>
                    </a:lnTo>
                    <a:lnTo>
                      <a:pt x="6" y="24"/>
                    </a:lnTo>
                    <a:lnTo>
                      <a:pt x="8" y="30"/>
                    </a:lnTo>
                    <a:lnTo>
                      <a:pt x="8" y="37"/>
                    </a:lnTo>
                    <a:lnTo>
                      <a:pt x="9" y="42"/>
                    </a:lnTo>
                    <a:lnTo>
                      <a:pt x="9" y="45"/>
                    </a:lnTo>
                    <a:lnTo>
                      <a:pt x="9" y="47"/>
                    </a:lnTo>
                    <a:lnTo>
                      <a:pt x="16" y="46"/>
                    </a:lnTo>
                    <a:lnTo>
                      <a:pt x="16" y="45"/>
                    </a:lnTo>
                    <a:lnTo>
                      <a:pt x="16" y="41"/>
                    </a:lnTo>
                    <a:lnTo>
                      <a:pt x="16" y="36"/>
                    </a:lnTo>
                    <a:lnTo>
                      <a:pt x="14" y="29"/>
                    </a:lnTo>
                    <a:lnTo>
                      <a:pt x="13" y="22"/>
                    </a:lnTo>
                    <a:lnTo>
                      <a:pt x="11" y="14"/>
                    </a:lnTo>
                    <a:lnTo>
                      <a:pt x="9" y="7"/>
                    </a:lnTo>
                    <a:lnTo>
                      <a:pt x="6" y="0"/>
                    </a:lnTo>
                    <a:lnTo>
                      <a:pt x="0" y="2"/>
                    </a:lnTo>
                    <a:lnTo>
                      <a:pt x="0" y="4"/>
                    </a:lnTo>
                    <a:lnTo>
                      <a:pt x="0" y="2"/>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2" name="Freeform 394"/>
              <p:cNvSpPr>
                <a:spLocks/>
              </p:cNvSpPr>
              <p:nvPr/>
            </p:nvSpPr>
            <p:spPr bwMode="auto">
              <a:xfrm>
                <a:off x="5322" y="2992"/>
                <a:ext cx="63" cy="91"/>
              </a:xfrm>
              <a:custGeom>
                <a:avLst/>
                <a:gdLst>
                  <a:gd name="T0" fmla="*/ 8 w 63"/>
                  <a:gd name="T1" fmla="*/ 90 h 91"/>
                  <a:gd name="T2" fmla="*/ 9 w 63"/>
                  <a:gd name="T3" fmla="*/ 87 h 91"/>
                  <a:gd name="T4" fmla="*/ 15 w 63"/>
                  <a:gd name="T5" fmla="*/ 68 h 91"/>
                  <a:gd name="T6" fmla="*/ 23 w 63"/>
                  <a:gd name="T7" fmla="*/ 52 h 91"/>
                  <a:gd name="T8" fmla="*/ 30 w 63"/>
                  <a:gd name="T9" fmla="*/ 38 h 91"/>
                  <a:gd name="T10" fmla="*/ 37 w 63"/>
                  <a:gd name="T11" fmla="*/ 28 h 91"/>
                  <a:gd name="T12" fmla="*/ 40 w 63"/>
                  <a:gd name="T13" fmla="*/ 19 h 91"/>
                  <a:gd name="T14" fmla="*/ 44 w 63"/>
                  <a:gd name="T15" fmla="*/ 13 h 91"/>
                  <a:gd name="T16" fmla="*/ 48 w 63"/>
                  <a:gd name="T17" fmla="*/ 9 h 91"/>
                  <a:gd name="T18" fmla="*/ 51 w 63"/>
                  <a:gd name="T19" fmla="*/ 8 h 91"/>
                  <a:gd name="T20" fmla="*/ 52 w 63"/>
                  <a:gd name="T21" fmla="*/ 7 h 91"/>
                  <a:gd name="T22" fmla="*/ 52 w 63"/>
                  <a:gd name="T23" fmla="*/ 8 h 91"/>
                  <a:gd name="T24" fmla="*/ 53 w 63"/>
                  <a:gd name="T25" fmla="*/ 9 h 91"/>
                  <a:gd name="T26" fmla="*/ 53 w 63"/>
                  <a:gd name="T27" fmla="*/ 11 h 91"/>
                  <a:gd name="T28" fmla="*/ 53 w 63"/>
                  <a:gd name="T29" fmla="*/ 12 h 91"/>
                  <a:gd name="T30" fmla="*/ 54 w 63"/>
                  <a:gd name="T31" fmla="*/ 12 h 91"/>
                  <a:gd name="T32" fmla="*/ 62 w 63"/>
                  <a:gd name="T33" fmla="*/ 9 h 91"/>
                  <a:gd name="T34" fmla="*/ 61 w 63"/>
                  <a:gd name="T35" fmla="*/ 7 h 91"/>
                  <a:gd name="T36" fmla="*/ 59 w 63"/>
                  <a:gd name="T37" fmla="*/ 4 h 91"/>
                  <a:gd name="T38" fmla="*/ 58 w 63"/>
                  <a:gd name="T39" fmla="*/ 1 h 91"/>
                  <a:gd name="T40" fmla="*/ 54 w 63"/>
                  <a:gd name="T41" fmla="*/ 1 h 91"/>
                  <a:gd name="T42" fmla="*/ 49 w 63"/>
                  <a:gd name="T43" fmla="*/ 0 h 91"/>
                  <a:gd name="T44" fmla="*/ 46 w 63"/>
                  <a:gd name="T45" fmla="*/ 1 h 91"/>
                  <a:gd name="T46" fmla="*/ 42 w 63"/>
                  <a:gd name="T47" fmla="*/ 4 h 91"/>
                  <a:gd name="T48" fmla="*/ 37 w 63"/>
                  <a:gd name="T49" fmla="*/ 9 h 91"/>
                  <a:gd name="T50" fmla="*/ 32 w 63"/>
                  <a:gd name="T51" fmla="*/ 16 h 91"/>
                  <a:gd name="T52" fmla="*/ 28 w 63"/>
                  <a:gd name="T53" fmla="*/ 24 h 91"/>
                  <a:gd name="T54" fmla="*/ 22 w 63"/>
                  <a:gd name="T55" fmla="*/ 36 h 91"/>
                  <a:gd name="T56" fmla="*/ 15 w 63"/>
                  <a:gd name="T57" fmla="*/ 49 h 91"/>
                  <a:gd name="T58" fmla="*/ 8 w 63"/>
                  <a:gd name="T59" fmla="*/ 66 h 91"/>
                  <a:gd name="T60" fmla="*/ 0 w 63"/>
                  <a:gd name="T61" fmla="*/ 86 h 91"/>
                  <a:gd name="T62" fmla="*/ 1 w 63"/>
                  <a:gd name="T63" fmla="*/ 83 h 91"/>
                  <a:gd name="T64" fmla="*/ 8 w 63"/>
                  <a:gd name="T65" fmla="*/ 90 h 91"/>
                  <a:gd name="T66" fmla="*/ 8 w 63"/>
                  <a:gd name="T67" fmla="*/ 89 h 91"/>
                  <a:gd name="T68" fmla="*/ 9 w 63"/>
                  <a:gd name="T69" fmla="*/ 87 h 91"/>
                  <a:gd name="T70" fmla="*/ 8 w 63"/>
                  <a:gd name="T71" fmla="*/ 9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91">
                    <a:moveTo>
                      <a:pt x="8" y="90"/>
                    </a:moveTo>
                    <a:lnTo>
                      <a:pt x="9" y="87"/>
                    </a:lnTo>
                    <a:lnTo>
                      <a:pt x="15" y="68"/>
                    </a:lnTo>
                    <a:lnTo>
                      <a:pt x="23" y="52"/>
                    </a:lnTo>
                    <a:lnTo>
                      <a:pt x="30" y="38"/>
                    </a:lnTo>
                    <a:lnTo>
                      <a:pt x="37" y="28"/>
                    </a:lnTo>
                    <a:lnTo>
                      <a:pt x="40" y="19"/>
                    </a:lnTo>
                    <a:lnTo>
                      <a:pt x="44" y="13"/>
                    </a:lnTo>
                    <a:lnTo>
                      <a:pt x="48" y="9"/>
                    </a:lnTo>
                    <a:lnTo>
                      <a:pt x="51" y="8"/>
                    </a:lnTo>
                    <a:lnTo>
                      <a:pt x="52" y="7"/>
                    </a:lnTo>
                    <a:lnTo>
                      <a:pt x="52" y="8"/>
                    </a:lnTo>
                    <a:lnTo>
                      <a:pt x="53" y="9"/>
                    </a:lnTo>
                    <a:lnTo>
                      <a:pt x="53" y="11"/>
                    </a:lnTo>
                    <a:lnTo>
                      <a:pt x="53" y="12"/>
                    </a:lnTo>
                    <a:lnTo>
                      <a:pt x="54" y="12"/>
                    </a:lnTo>
                    <a:lnTo>
                      <a:pt x="62" y="9"/>
                    </a:lnTo>
                    <a:lnTo>
                      <a:pt x="61" y="7"/>
                    </a:lnTo>
                    <a:lnTo>
                      <a:pt x="59" y="4"/>
                    </a:lnTo>
                    <a:lnTo>
                      <a:pt x="58" y="1"/>
                    </a:lnTo>
                    <a:lnTo>
                      <a:pt x="54" y="1"/>
                    </a:lnTo>
                    <a:lnTo>
                      <a:pt x="49" y="0"/>
                    </a:lnTo>
                    <a:lnTo>
                      <a:pt x="46" y="1"/>
                    </a:lnTo>
                    <a:lnTo>
                      <a:pt x="42" y="4"/>
                    </a:lnTo>
                    <a:lnTo>
                      <a:pt x="37" y="9"/>
                    </a:lnTo>
                    <a:lnTo>
                      <a:pt x="32" y="16"/>
                    </a:lnTo>
                    <a:lnTo>
                      <a:pt x="28" y="24"/>
                    </a:lnTo>
                    <a:lnTo>
                      <a:pt x="22" y="36"/>
                    </a:lnTo>
                    <a:lnTo>
                      <a:pt x="15" y="49"/>
                    </a:lnTo>
                    <a:lnTo>
                      <a:pt x="8" y="66"/>
                    </a:lnTo>
                    <a:lnTo>
                      <a:pt x="0" y="86"/>
                    </a:lnTo>
                    <a:lnTo>
                      <a:pt x="1" y="83"/>
                    </a:lnTo>
                    <a:lnTo>
                      <a:pt x="8" y="90"/>
                    </a:lnTo>
                    <a:lnTo>
                      <a:pt x="8" y="89"/>
                    </a:lnTo>
                    <a:lnTo>
                      <a:pt x="9" y="87"/>
                    </a:lnTo>
                    <a:lnTo>
                      <a:pt x="8" y="9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3" name="Freeform 395"/>
              <p:cNvSpPr>
                <a:spLocks/>
              </p:cNvSpPr>
              <p:nvPr/>
            </p:nvSpPr>
            <p:spPr bwMode="auto">
              <a:xfrm>
                <a:off x="5296" y="3084"/>
                <a:ext cx="27" cy="7"/>
              </a:xfrm>
              <a:custGeom>
                <a:avLst/>
                <a:gdLst>
                  <a:gd name="T0" fmla="*/ 8 w 27"/>
                  <a:gd name="T1" fmla="*/ 5 h 7"/>
                  <a:gd name="T2" fmla="*/ 3 w 27"/>
                  <a:gd name="T3" fmla="*/ 6 h 7"/>
                  <a:gd name="T4" fmla="*/ 10 w 27"/>
                  <a:gd name="T5" fmla="*/ 5 h 7"/>
                  <a:gd name="T6" fmla="*/ 14 w 27"/>
                  <a:gd name="T7" fmla="*/ 5 h 7"/>
                  <a:gd name="T8" fmla="*/ 18 w 27"/>
                  <a:gd name="T9" fmla="*/ 5 h 7"/>
                  <a:gd name="T10" fmla="*/ 21 w 27"/>
                  <a:gd name="T11" fmla="*/ 4 h 7"/>
                  <a:gd name="T12" fmla="*/ 22 w 27"/>
                  <a:gd name="T13" fmla="*/ 4 h 7"/>
                  <a:gd name="T14" fmla="*/ 24 w 27"/>
                  <a:gd name="T15" fmla="*/ 3 h 7"/>
                  <a:gd name="T16" fmla="*/ 25 w 27"/>
                  <a:gd name="T17" fmla="*/ 3 h 7"/>
                  <a:gd name="T18" fmla="*/ 26 w 27"/>
                  <a:gd name="T19" fmla="*/ 3 h 7"/>
                  <a:gd name="T20" fmla="*/ 21 w 27"/>
                  <a:gd name="T21" fmla="*/ 0 h 7"/>
                  <a:gd name="T22" fmla="*/ 20 w 27"/>
                  <a:gd name="T23" fmla="*/ 1 h 7"/>
                  <a:gd name="T24" fmla="*/ 18 w 27"/>
                  <a:gd name="T25" fmla="*/ 1 h 7"/>
                  <a:gd name="T26" fmla="*/ 15 w 27"/>
                  <a:gd name="T27" fmla="*/ 2 h 7"/>
                  <a:gd name="T28" fmla="*/ 12 w 27"/>
                  <a:gd name="T29" fmla="*/ 2 h 7"/>
                  <a:gd name="T30" fmla="*/ 8 w 27"/>
                  <a:gd name="T31" fmla="*/ 2 h 7"/>
                  <a:gd name="T32" fmla="*/ 2 w 27"/>
                  <a:gd name="T33" fmla="*/ 3 h 7"/>
                  <a:gd name="T34" fmla="*/ 0 w 27"/>
                  <a:gd name="T35" fmla="*/ 4 h 7"/>
                  <a:gd name="T36" fmla="*/ 2 w 27"/>
                  <a:gd name="T37" fmla="*/ 3 h 7"/>
                  <a:gd name="T38" fmla="*/ 0 w 27"/>
                  <a:gd name="T39" fmla="*/ 3 h 7"/>
                  <a:gd name="T40" fmla="*/ 0 w 27"/>
                  <a:gd name="T41" fmla="*/ 4 h 7"/>
                  <a:gd name="T42" fmla="*/ 8 w 27"/>
                  <a:gd name="T4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7">
                    <a:moveTo>
                      <a:pt x="8" y="5"/>
                    </a:moveTo>
                    <a:lnTo>
                      <a:pt x="3" y="6"/>
                    </a:lnTo>
                    <a:lnTo>
                      <a:pt x="10" y="5"/>
                    </a:lnTo>
                    <a:lnTo>
                      <a:pt x="14" y="5"/>
                    </a:lnTo>
                    <a:lnTo>
                      <a:pt x="18" y="5"/>
                    </a:lnTo>
                    <a:lnTo>
                      <a:pt x="21" y="4"/>
                    </a:lnTo>
                    <a:lnTo>
                      <a:pt x="22" y="4"/>
                    </a:lnTo>
                    <a:lnTo>
                      <a:pt x="24" y="3"/>
                    </a:lnTo>
                    <a:lnTo>
                      <a:pt x="25" y="3"/>
                    </a:lnTo>
                    <a:lnTo>
                      <a:pt x="26" y="3"/>
                    </a:lnTo>
                    <a:lnTo>
                      <a:pt x="21" y="0"/>
                    </a:lnTo>
                    <a:lnTo>
                      <a:pt x="20" y="1"/>
                    </a:lnTo>
                    <a:lnTo>
                      <a:pt x="18" y="1"/>
                    </a:lnTo>
                    <a:lnTo>
                      <a:pt x="15" y="2"/>
                    </a:lnTo>
                    <a:lnTo>
                      <a:pt x="12" y="2"/>
                    </a:lnTo>
                    <a:lnTo>
                      <a:pt x="8" y="2"/>
                    </a:lnTo>
                    <a:lnTo>
                      <a:pt x="2" y="3"/>
                    </a:lnTo>
                    <a:lnTo>
                      <a:pt x="0" y="4"/>
                    </a:lnTo>
                    <a:lnTo>
                      <a:pt x="2" y="3"/>
                    </a:lnTo>
                    <a:lnTo>
                      <a:pt x="0" y="3"/>
                    </a:lnTo>
                    <a:lnTo>
                      <a:pt x="0" y="4"/>
                    </a:lnTo>
                    <a:lnTo>
                      <a:pt x="8" y="5"/>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4" name="Freeform 396"/>
              <p:cNvSpPr>
                <a:spLocks/>
              </p:cNvSpPr>
              <p:nvPr/>
            </p:nvSpPr>
            <p:spPr bwMode="auto">
              <a:xfrm>
                <a:off x="5271" y="2997"/>
                <a:ext cx="27" cy="94"/>
              </a:xfrm>
              <a:custGeom>
                <a:avLst/>
                <a:gdLst>
                  <a:gd name="T0" fmla="*/ 0 w 27"/>
                  <a:gd name="T1" fmla="*/ 1 h 94"/>
                  <a:gd name="T2" fmla="*/ 4 w 27"/>
                  <a:gd name="T3" fmla="*/ 35 h 94"/>
                  <a:gd name="T4" fmla="*/ 9 w 27"/>
                  <a:gd name="T5" fmla="*/ 58 h 94"/>
                  <a:gd name="T6" fmla="*/ 12 w 27"/>
                  <a:gd name="T7" fmla="*/ 76 h 94"/>
                  <a:gd name="T8" fmla="*/ 14 w 27"/>
                  <a:gd name="T9" fmla="*/ 85 h 94"/>
                  <a:gd name="T10" fmla="*/ 16 w 27"/>
                  <a:gd name="T11" fmla="*/ 90 h 94"/>
                  <a:gd name="T12" fmla="*/ 18 w 27"/>
                  <a:gd name="T13" fmla="*/ 93 h 94"/>
                  <a:gd name="T14" fmla="*/ 24 w 27"/>
                  <a:gd name="T15" fmla="*/ 93 h 94"/>
                  <a:gd name="T16" fmla="*/ 26 w 27"/>
                  <a:gd name="T17" fmla="*/ 90 h 94"/>
                  <a:gd name="T18" fmla="*/ 18 w 27"/>
                  <a:gd name="T19" fmla="*/ 89 h 94"/>
                  <a:gd name="T20" fmla="*/ 20 w 27"/>
                  <a:gd name="T21" fmla="*/ 86 h 94"/>
                  <a:gd name="T22" fmla="*/ 22 w 27"/>
                  <a:gd name="T23" fmla="*/ 86 h 94"/>
                  <a:gd name="T24" fmla="*/ 23 w 27"/>
                  <a:gd name="T25" fmla="*/ 86 h 94"/>
                  <a:gd name="T26" fmla="*/ 21 w 27"/>
                  <a:gd name="T27" fmla="*/ 84 h 94"/>
                  <a:gd name="T28" fmla="*/ 20 w 27"/>
                  <a:gd name="T29" fmla="*/ 74 h 94"/>
                  <a:gd name="T30" fmla="*/ 16 w 27"/>
                  <a:gd name="T31" fmla="*/ 58 h 94"/>
                  <a:gd name="T32" fmla="*/ 12 w 27"/>
                  <a:gd name="T33" fmla="*/ 35 h 94"/>
                  <a:gd name="T34" fmla="*/ 8 w 27"/>
                  <a:gd name="T35" fmla="*/ 0 h 94"/>
                  <a:gd name="T36" fmla="*/ 0 w 27"/>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94">
                    <a:moveTo>
                      <a:pt x="0" y="1"/>
                    </a:moveTo>
                    <a:lnTo>
                      <a:pt x="4" y="35"/>
                    </a:lnTo>
                    <a:lnTo>
                      <a:pt x="9" y="58"/>
                    </a:lnTo>
                    <a:lnTo>
                      <a:pt x="12" y="76"/>
                    </a:lnTo>
                    <a:lnTo>
                      <a:pt x="14" y="85"/>
                    </a:lnTo>
                    <a:lnTo>
                      <a:pt x="16" y="90"/>
                    </a:lnTo>
                    <a:lnTo>
                      <a:pt x="18" y="93"/>
                    </a:lnTo>
                    <a:lnTo>
                      <a:pt x="24" y="93"/>
                    </a:lnTo>
                    <a:lnTo>
                      <a:pt x="26" y="90"/>
                    </a:lnTo>
                    <a:lnTo>
                      <a:pt x="18" y="89"/>
                    </a:lnTo>
                    <a:lnTo>
                      <a:pt x="20" y="86"/>
                    </a:lnTo>
                    <a:lnTo>
                      <a:pt x="22" y="86"/>
                    </a:lnTo>
                    <a:lnTo>
                      <a:pt x="23" y="86"/>
                    </a:lnTo>
                    <a:lnTo>
                      <a:pt x="21" y="84"/>
                    </a:lnTo>
                    <a:lnTo>
                      <a:pt x="20" y="74"/>
                    </a:lnTo>
                    <a:lnTo>
                      <a:pt x="16" y="58"/>
                    </a:lnTo>
                    <a:lnTo>
                      <a:pt x="12" y="35"/>
                    </a:lnTo>
                    <a:lnTo>
                      <a:pt x="8" y="0"/>
                    </a:lnTo>
                    <a:lnTo>
                      <a:pt x="0" y="1"/>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5" name="Freeform 397"/>
              <p:cNvSpPr>
                <a:spLocks/>
              </p:cNvSpPr>
              <p:nvPr/>
            </p:nvSpPr>
            <p:spPr bwMode="auto">
              <a:xfrm>
                <a:off x="5184" y="2972"/>
                <a:ext cx="90" cy="107"/>
              </a:xfrm>
              <a:custGeom>
                <a:avLst/>
                <a:gdLst>
                  <a:gd name="T0" fmla="*/ 11 w 90"/>
                  <a:gd name="T1" fmla="*/ 106 h 107"/>
                  <a:gd name="T2" fmla="*/ 13 w 90"/>
                  <a:gd name="T3" fmla="*/ 82 h 107"/>
                  <a:gd name="T4" fmla="*/ 19 w 90"/>
                  <a:gd name="T5" fmla="*/ 62 h 107"/>
                  <a:gd name="T6" fmla="*/ 24 w 90"/>
                  <a:gd name="T7" fmla="*/ 44 h 107"/>
                  <a:gd name="T8" fmla="*/ 29 w 90"/>
                  <a:gd name="T9" fmla="*/ 32 h 107"/>
                  <a:gd name="T10" fmla="*/ 36 w 90"/>
                  <a:gd name="T11" fmla="*/ 21 h 107"/>
                  <a:gd name="T12" fmla="*/ 43 w 90"/>
                  <a:gd name="T13" fmla="*/ 15 h 107"/>
                  <a:gd name="T14" fmla="*/ 46 w 90"/>
                  <a:gd name="T15" fmla="*/ 11 h 107"/>
                  <a:gd name="T16" fmla="*/ 52 w 90"/>
                  <a:gd name="T17" fmla="*/ 8 h 107"/>
                  <a:gd name="T18" fmla="*/ 57 w 90"/>
                  <a:gd name="T19" fmla="*/ 8 h 107"/>
                  <a:gd name="T20" fmla="*/ 62 w 90"/>
                  <a:gd name="T21" fmla="*/ 8 h 107"/>
                  <a:gd name="T22" fmla="*/ 66 w 90"/>
                  <a:gd name="T23" fmla="*/ 11 h 107"/>
                  <a:gd name="T24" fmla="*/ 69 w 90"/>
                  <a:gd name="T25" fmla="*/ 12 h 107"/>
                  <a:gd name="T26" fmla="*/ 74 w 90"/>
                  <a:gd name="T27" fmla="*/ 15 h 107"/>
                  <a:gd name="T28" fmla="*/ 77 w 90"/>
                  <a:gd name="T29" fmla="*/ 19 h 107"/>
                  <a:gd name="T30" fmla="*/ 80 w 90"/>
                  <a:gd name="T31" fmla="*/ 21 h 107"/>
                  <a:gd name="T32" fmla="*/ 80 w 90"/>
                  <a:gd name="T33" fmla="*/ 24 h 107"/>
                  <a:gd name="T34" fmla="*/ 89 w 90"/>
                  <a:gd name="T35" fmla="*/ 23 h 107"/>
                  <a:gd name="T36" fmla="*/ 88 w 90"/>
                  <a:gd name="T37" fmla="*/ 19 h 107"/>
                  <a:gd name="T38" fmla="*/ 85 w 90"/>
                  <a:gd name="T39" fmla="*/ 15 h 107"/>
                  <a:gd name="T40" fmla="*/ 81 w 90"/>
                  <a:gd name="T41" fmla="*/ 11 h 107"/>
                  <a:gd name="T42" fmla="*/ 76 w 90"/>
                  <a:gd name="T43" fmla="*/ 5 h 107"/>
                  <a:gd name="T44" fmla="*/ 69 w 90"/>
                  <a:gd name="T45" fmla="*/ 3 h 107"/>
                  <a:gd name="T46" fmla="*/ 65 w 90"/>
                  <a:gd name="T47" fmla="*/ 1 h 107"/>
                  <a:gd name="T48" fmla="*/ 57 w 90"/>
                  <a:gd name="T49" fmla="*/ 0 h 107"/>
                  <a:gd name="T50" fmla="*/ 49 w 90"/>
                  <a:gd name="T51" fmla="*/ 3 h 107"/>
                  <a:gd name="T52" fmla="*/ 43 w 90"/>
                  <a:gd name="T53" fmla="*/ 5 h 107"/>
                  <a:gd name="T54" fmla="*/ 35 w 90"/>
                  <a:gd name="T55" fmla="*/ 11 h 107"/>
                  <a:gd name="T56" fmla="*/ 28 w 90"/>
                  <a:gd name="T57" fmla="*/ 19 h 107"/>
                  <a:gd name="T58" fmla="*/ 21 w 90"/>
                  <a:gd name="T59" fmla="*/ 28 h 107"/>
                  <a:gd name="T60" fmla="*/ 15 w 90"/>
                  <a:gd name="T61" fmla="*/ 43 h 107"/>
                  <a:gd name="T62" fmla="*/ 11 w 90"/>
                  <a:gd name="T63" fmla="*/ 60 h 107"/>
                  <a:gd name="T64" fmla="*/ 5 w 90"/>
                  <a:gd name="T65" fmla="*/ 82 h 107"/>
                  <a:gd name="T66" fmla="*/ 0 w 90"/>
                  <a:gd name="T67" fmla="*/ 106 h 107"/>
                  <a:gd name="T68" fmla="*/ 11 w 90"/>
                  <a:gd name="T6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 h="107">
                    <a:moveTo>
                      <a:pt x="11" y="106"/>
                    </a:moveTo>
                    <a:lnTo>
                      <a:pt x="13" y="82"/>
                    </a:lnTo>
                    <a:lnTo>
                      <a:pt x="19" y="62"/>
                    </a:lnTo>
                    <a:lnTo>
                      <a:pt x="24" y="44"/>
                    </a:lnTo>
                    <a:lnTo>
                      <a:pt x="29" y="32"/>
                    </a:lnTo>
                    <a:lnTo>
                      <a:pt x="36" y="21"/>
                    </a:lnTo>
                    <a:lnTo>
                      <a:pt x="43" y="15"/>
                    </a:lnTo>
                    <a:lnTo>
                      <a:pt x="46" y="11"/>
                    </a:lnTo>
                    <a:lnTo>
                      <a:pt x="52" y="8"/>
                    </a:lnTo>
                    <a:lnTo>
                      <a:pt x="57" y="8"/>
                    </a:lnTo>
                    <a:lnTo>
                      <a:pt x="62" y="8"/>
                    </a:lnTo>
                    <a:lnTo>
                      <a:pt x="66" y="11"/>
                    </a:lnTo>
                    <a:lnTo>
                      <a:pt x="69" y="12"/>
                    </a:lnTo>
                    <a:lnTo>
                      <a:pt x="74" y="15"/>
                    </a:lnTo>
                    <a:lnTo>
                      <a:pt x="77" y="19"/>
                    </a:lnTo>
                    <a:lnTo>
                      <a:pt x="80" y="21"/>
                    </a:lnTo>
                    <a:lnTo>
                      <a:pt x="80" y="24"/>
                    </a:lnTo>
                    <a:lnTo>
                      <a:pt x="89" y="23"/>
                    </a:lnTo>
                    <a:lnTo>
                      <a:pt x="88" y="19"/>
                    </a:lnTo>
                    <a:lnTo>
                      <a:pt x="85" y="15"/>
                    </a:lnTo>
                    <a:lnTo>
                      <a:pt x="81" y="11"/>
                    </a:lnTo>
                    <a:lnTo>
                      <a:pt x="76" y="5"/>
                    </a:lnTo>
                    <a:lnTo>
                      <a:pt x="69" y="3"/>
                    </a:lnTo>
                    <a:lnTo>
                      <a:pt x="65" y="1"/>
                    </a:lnTo>
                    <a:lnTo>
                      <a:pt x="57" y="0"/>
                    </a:lnTo>
                    <a:lnTo>
                      <a:pt x="49" y="3"/>
                    </a:lnTo>
                    <a:lnTo>
                      <a:pt x="43" y="5"/>
                    </a:lnTo>
                    <a:lnTo>
                      <a:pt x="35" y="11"/>
                    </a:lnTo>
                    <a:lnTo>
                      <a:pt x="28" y="19"/>
                    </a:lnTo>
                    <a:lnTo>
                      <a:pt x="21" y="28"/>
                    </a:lnTo>
                    <a:lnTo>
                      <a:pt x="15" y="43"/>
                    </a:lnTo>
                    <a:lnTo>
                      <a:pt x="11" y="60"/>
                    </a:lnTo>
                    <a:lnTo>
                      <a:pt x="5" y="82"/>
                    </a:lnTo>
                    <a:lnTo>
                      <a:pt x="0" y="106"/>
                    </a:lnTo>
                    <a:lnTo>
                      <a:pt x="11" y="106"/>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6" name="Freeform 398"/>
              <p:cNvSpPr>
                <a:spLocks/>
              </p:cNvSpPr>
              <p:nvPr/>
            </p:nvSpPr>
            <p:spPr bwMode="auto">
              <a:xfrm>
                <a:off x="5092" y="3087"/>
                <a:ext cx="96" cy="99"/>
              </a:xfrm>
              <a:custGeom>
                <a:avLst/>
                <a:gdLst>
                  <a:gd name="T0" fmla="*/ 0 w 96"/>
                  <a:gd name="T1" fmla="*/ 46 h 99"/>
                  <a:gd name="T2" fmla="*/ 0 w 96"/>
                  <a:gd name="T3" fmla="*/ 46 h 99"/>
                  <a:gd name="T4" fmla="*/ 9 w 96"/>
                  <a:gd name="T5" fmla="*/ 68 h 99"/>
                  <a:gd name="T6" fmla="*/ 20 w 96"/>
                  <a:gd name="T7" fmla="*/ 83 h 99"/>
                  <a:gd name="T8" fmla="*/ 30 w 96"/>
                  <a:gd name="T9" fmla="*/ 94 h 99"/>
                  <a:gd name="T10" fmla="*/ 41 w 96"/>
                  <a:gd name="T11" fmla="*/ 98 h 99"/>
                  <a:gd name="T12" fmla="*/ 51 w 96"/>
                  <a:gd name="T13" fmla="*/ 98 h 99"/>
                  <a:gd name="T14" fmla="*/ 59 w 96"/>
                  <a:gd name="T15" fmla="*/ 93 h 99"/>
                  <a:gd name="T16" fmla="*/ 66 w 96"/>
                  <a:gd name="T17" fmla="*/ 85 h 99"/>
                  <a:gd name="T18" fmla="*/ 73 w 96"/>
                  <a:gd name="T19" fmla="*/ 74 h 99"/>
                  <a:gd name="T20" fmla="*/ 78 w 96"/>
                  <a:gd name="T21" fmla="*/ 64 h 99"/>
                  <a:gd name="T22" fmla="*/ 82 w 96"/>
                  <a:gd name="T23" fmla="*/ 50 h 99"/>
                  <a:gd name="T24" fmla="*/ 84 w 96"/>
                  <a:gd name="T25" fmla="*/ 37 h 99"/>
                  <a:gd name="T26" fmla="*/ 88 w 96"/>
                  <a:gd name="T27" fmla="*/ 26 h 99"/>
                  <a:gd name="T28" fmla="*/ 91 w 96"/>
                  <a:gd name="T29" fmla="*/ 16 h 99"/>
                  <a:gd name="T30" fmla="*/ 92 w 96"/>
                  <a:gd name="T31" fmla="*/ 8 h 99"/>
                  <a:gd name="T32" fmla="*/ 95 w 96"/>
                  <a:gd name="T33" fmla="*/ 1 h 99"/>
                  <a:gd name="T34" fmla="*/ 95 w 96"/>
                  <a:gd name="T35" fmla="*/ 0 h 99"/>
                  <a:gd name="T36" fmla="*/ 84 w 96"/>
                  <a:gd name="T37" fmla="*/ 0 h 99"/>
                  <a:gd name="T38" fmla="*/ 83 w 96"/>
                  <a:gd name="T39" fmla="*/ 1 h 99"/>
                  <a:gd name="T40" fmla="*/ 83 w 96"/>
                  <a:gd name="T41" fmla="*/ 7 h 99"/>
                  <a:gd name="T42" fmla="*/ 82 w 96"/>
                  <a:gd name="T43" fmla="*/ 15 h 99"/>
                  <a:gd name="T44" fmla="*/ 79 w 96"/>
                  <a:gd name="T45" fmla="*/ 25 h 99"/>
                  <a:gd name="T46" fmla="*/ 77 w 96"/>
                  <a:gd name="T47" fmla="*/ 36 h 99"/>
                  <a:gd name="T48" fmla="*/ 73 w 96"/>
                  <a:gd name="T49" fmla="*/ 49 h 99"/>
                  <a:gd name="T50" fmla="*/ 69 w 96"/>
                  <a:gd name="T51" fmla="*/ 60 h 99"/>
                  <a:gd name="T52" fmla="*/ 63 w 96"/>
                  <a:gd name="T53" fmla="*/ 72 h 99"/>
                  <a:gd name="T54" fmla="*/ 58 w 96"/>
                  <a:gd name="T55" fmla="*/ 81 h 99"/>
                  <a:gd name="T56" fmla="*/ 53 w 96"/>
                  <a:gd name="T57" fmla="*/ 87 h 99"/>
                  <a:gd name="T58" fmla="*/ 48 w 96"/>
                  <a:gd name="T59" fmla="*/ 90 h 99"/>
                  <a:gd name="T60" fmla="*/ 42 w 96"/>
                  <a:gd name="T61" fmla="*/ 91 h 99"/>
                  <a:gd name="T62" fmla="*/ 36 w 96"/>
                  <a:gd name="T63" fmla="*/ 89 h 99"/>
                  <a:gd name="T64" fmla="*/ 29 w 96"/>
                  <a:gd name="T65" fmla="*/ 79 h 99"/>
                  <a:gd name="T66" fmla="*/ 18 w 96"/>
                  <a:gd name="T67" fmla="*/ 66 h 99"/>
                  <a:gd name="T68" fmla="*/ 8 w 96"/>
                  <a:gd name="T69" fmla="*/ 44 h 99"/>
                  <a:gd name="T70" fmla="*/ 8 w 96"/>
                  <a:gd name="T71" fmla="*/ 45 h 99"/>
                  <a:gd name="T72" fmla="*/ 0 w 96"/>
                  <a:gd name="T73" fmla="*/ 4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99">
                    <a:moveTo>
                      <a:pt x="0" y="46"/>
                    </a:moveTo>
                    <a:lnTo>
                      <a:pt x="0" y="46"/>
                    </a:lnTo>
                    <a:lnTo>
                      <a:pt x="9" y="68"/>
                    </a:lnTo>
                    <a:lnTo>
                      <a:pt x="20" y="83"/>
                    </a:lnTo>
                    <a:lnTo>
                      <a:pt x="30" y="94"/>
                    </a:lnTo>
                    <a:lnTo>
                      <a:pt x="41" y="98"/>
                    </a:lnTo>
                    <a:lnTo>
                      <a:pt x="51" y="98"/>
                    </a:lnTo>
                    <a:lnTo>
                      <a:pt x="59" y="93"/>
                    </a:lnTo>
                    <a:lnTo>
                      <a:pt x="66" y="85"/>
                    </a:lnTo>
                    <a:lnTo>
                      <a:pt x="73" y="74"/>
                    </a:lnTo>
                    <a:lnTo>
                      <a:pt x="78" y="64"/>
                    </a:lnTo>
                    <a:lnTo>
                      <a:pt x="82" y="50"/>
                    </a:lnTo>
                    <a:lnTo>
                      <a:pt x="84" y="37"/>
                    </a:lnTo>
                    <a:lnTo>
                      <a:pt x="88" y="26"/>
                    </a:lnTo>
                    <a:lnTo>
                      <a:pt x="91" y="16"/>
                    </a:lnTo>
                    <a:lnTo>
                      <a:pt x="92" y="8"/>
                    </a:lnTo>
                    <a:lnTo>
                      <a:pt x="95" y="1"/>
                    </a:lnTo>
                    <a:lnTo>
                      <a:pt x="95" y="0"/>
                    </a:lnTo>
                    <a:lnTo>
                      <a:pt x="84" y="0"/>
                    </a:lnTo>
                    <a:lnTo>
                      <a:pt x="83" y="1"/>
                    </a:lnTo>
                    <a:lnTo>
                      <a:pt x="83" y="7"/>
                    </a:lnTo>
                    <a:lnTo>
                      <a:pt x="82" y="15"/>
                    </a:lnTo>
                    <a:lnTo>
                      <a:pt x="79" y="25"/>
                    </a:lnTo>
                    <a:lnTo>
                      <a:pt x="77" y="36"/>
                    </a:lnTo>
                    <a:lnTo>
                      <a:pt x="73" y="49"/>
                    </a:lnTo>
                    <a:lnTo>
                      <a:pt x="69" y="60"/>
                    </a:lnTo>
                    <a:lnTo>
                      <a:pt x="63" y="72"/>
                    </a:lnTo>
                    <a:lnTo>
                      <a:pt x="58" y="81"/>
                    </a:lnTo>
                    <a:lnTo>
                      <a:pt x="53" y="87"/>
                    </a:lnTo>
                    <a:lnTo>
                      <a:pt x="48" y="90"/>
                    </a:lnTo>
                    <a:lnTo>
                      <a:pt x="42" y="91"/>
                    </a:lnTo>
                    <a:lnTo>
                      <a:pt x="36" y="89"/>
                    </a:lnTo>
                    <a:lnTo>
                      <a:pt x="29" y="79"/>
                    </a:lnTo>
                    <a:lnTo>
                      <a:pt x="18" y="66"/>
                    </a:lnTo>
                    <a:lnTo>
                      <a:pt x="8" y="44"/>
                    </a:lnTo>
                    <a:lnTo>
                      <a:pt x="8" y="45"/>
                    </a:lnTo>
                    <a:lnTo>
                      <a:pt x="0" y="46"/>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7" name="Freeform 399"/>
              <p:cNvSpPr>
                <a:spLocks/>
              </p:cNvSpPr>
              <p:nvPr/>
            </p:nvSpPr>
            <p:spPr bwMode="auto">
              <a:xfrm>
                <a:off x="5011" y="2997"/>
                <a:ext cx="82" cy="133"/>
              </a:xfrm>
              <a:custGeom>
                <a:avLst/>
                <a:gdLst>
                  <a:gd name="T0" fmla="*/ 8 w 82"/>
                  <a:gd name="T1" fmla="*/ 22 h 133"/>
                  <a:gd name="T2" fmla="*/ 8 w 82"/>
                  <a:gd name="T3" fmla="*/ 23 h 133"/>
                  <a:gd name="T4" fmla="*/ 16 w 82"/>
                  <a:gd name="T5" fmla="*/ 14 h 133"/>
                  <a:gd name="T6" fmla="*/ 21 w 82"/>
                  <a:gd name="T7" fmla="*/ 8 h 133"/>
                  <a:gd name="T8" fmla="*/ 27 w 82"/>
                  <a:gd name="T9" fmla="*/ 8 h 133"/>
                  <a:gd name="T10" fmla="*/ 30 w 82"/>
                  <a:gd name="T11" fmla="*/ 10 h 133"/>
                  <a:gd name="T12" fmla="*/ 37 w 82"/>
                  <a:gd name="T13" fmla="*/ 15 h 133"/>
                  <a:gd name="T14" fmla="*/ 42 w 82"/>
                  <a:gd name="T15" fmla="*/ 24 h 133"/>
                  <a:gd name="T16" fmla="*/ 48 w 82"/>
                  <a:gd name="T17" fmla="*/ 35 h 133"/>
                  <a:gd name="T18" fmla="*/ 52 w 82"/>
                  <a:gd name="T19" fmla="*/ 49 h 133"/>
                  <a:gd name="T20" fmla="*/ 56 w 82"/>
                  <a:gd name="T21" fmla="*/ 63 h 133"/>
                  <a:gd name="T22" fmla="*/ 60 w 82"/>
                  <a:gd name="T23" fmla="*/ 78 h 133"/>
                  <a:gd name="T24" fmla="*/ 65 w 82"/>
                  <a:gd name="T25" fmla="*/ 90 h 133"/>
                  <a:gd name="T26" fmla="*/ 67 w 82"/>
                  <a:gd name="T27" fmla="*/ 103 h 133"/>
                  <a:gd name="T28" fmla="*/ 69 w 82"/>
                  <a:gd name="T29" fmla="*/ 114 h 133"/>
                  <a:gd name="T30" fmla="*/ 71 w 82"/>
                  <a:gd name="T31" fmla="*/ 122 h 133"/>
                  <a:gd name="T32" fmla="*/ 73 w 82"/>
                  <a:gd name="T33" fmla="*/ 129 h 133"/>
                  <a:gd name="T34" fmla="*/ 73 w 82"/>
                  <a:gd name="T35" fmla="*/ 132 h 133"/>
                  <a:gd name="T36" fmla="*/ 81 w 82"/>
                  <a:gd name="T37" fmla="*/ 131 h 133"/>
                  <a:gd name="T38" fmla="*/ 81 w 82"/>
                  <a:gd name="T39" fmla="*/ 128 h 133"/>
                  <a:gd name="T40" fmla="*/ 80 w 82"/>
                  <a:gd name="T41" fmla="*/ 122 h 133"/>
                  <a:gd name="T42" fmla="*/ 78 w 82"/>
                  <a:gd name="T43" fmla="*/ 113 h 133"/>
                  <a:gd name="T44" fmla="*/ 76 w 82"/>
                  <a:gd name="T45" fmla="*/ 102 h 133"/>
                  <a:gd name="T46" fmla="*/ 73 w 82"/>
                  <a:gd name="T47" fmla="*/ 88 h 133"/>
                  <a:gd name="T48" fmla="*/ 71 w 82"/>
                  <a:gd name="T49" fmla="*/ 76 h 133"/>
                  <a:gd name="T50" fmla="*/ 65 w 82"/>
                  <a:gd name="T51" fmla="*/ 61 h 133"/>
                  <a:gd name="T52" fmla="*/ 61 w 82"/>
                  <a:gd name="T53" fmla="*/ 48 h 133"/>
                  <a:gd name="T54" fmla="*/ 56 w 82"/>
                  <a:gd name="T55" fmla="*/ 33 h 133"/>
                  <a:gd name="T56" fmla="*/ 51 w 82"/>
                  <a:gd name="T57" fmla="*/ 22 h 133"/>
                  <a:gd name="T58" fmla="*/ 44 w 82"/>
                  <a:gd name="T59" fmla="*/ 12 h 133"/>
                  <a:gd name="T60" fmla="*/ 37 w 82"/>
                  <a:gd name="T61" fmla="*/ 4 h 133"/>
                  <a:gd name="T62" fmla="*/ 27 w 82"/>
                  <a:gd name="T63" fmla="*/ 0 h 133"/>
                  <a:gd name="T64" fmla="*/ 18 w 82"/>
                  <a:gd name="T65" fmla="*/ 1 h 133"/>
                  <a:gd name="T66" fmla="*/ 8 w 82"/>
                  <a:gd name="T67" fmla="*/ 8 h 133"/>
                  <a:gd name="T68" fmla="*/ 0 w 82"/>
                  <a:gd name="T69" fmla="*/ 20 h 133"/>
                  <a:gd name="T70" fmla="*/ 0 w 82"/>
                  <a:gd name="T71" fmla="*/ 22 h 133"/>
                  <a:gd name="T72" fmla="*/ 0 w 82"/>
                  <a:gd name="T73" fmla="*/ 20 h 133"/>
                  <a:gd name="T74" fmla="*/ 0 w 82"/>
                  <a:gd name="T75" fmla="*/ 22 h 133"/>
                  <a:gd name="T76" fmla="*/ 8 w 82"/>
                  <a:gd name="T7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 h="133">
                    <a:moveTo>
                      <a:pt x="8" y="22"/>
                    </a:moveTo>
                    <a:lnTo>
                      <a:pt x="8" y="23"/>
                    </a:lnTo>
                    <a:lnTo>
                      <a:pt x="16" y="14"/>
                    </a:lnTo>
                    <a:lnTo>
                      <a:pt x="21" y="8"/>
                    </a:lnTo>
                    <a:lnTo>
                      <a:pt x="27" y="8"/>
                    </a:lnTo>
                    <a:lnTo>
                      <a:pt x="30" y="10"/>
                    </a:lnTo>
                    <a:lnTo>
                      <a:pt x="37" y="15"/>
                    </a:lnTo>
                    <a:lnTo>
                      <a:pt x="42" y="24"/>
                    </a:lnTo>
                    <a:lnTo>
                      <a:pt x="48" y="35"/>
                    </a:lnTo>
                    <a:lnTo>
                      <a:pt x="52" y="49"/>
                    </a:lnTo>
                    <a:lnTo>
                      <a:pt x="56" y="63"/>
                    </a:lnTo>
                    <a:lnTo>
                      <a:pt x="60" y="78"/>
                    </a:lnTo>
                    <a:lnTo>
                      <a:pt x="65" y="90"/>
                    </a:lnTo>
                    <a:lnTo>
                      <a:pt x="67" y="103"/>
                    </a:lnTo>
                    <a:lnTo>
                      <a:pt x="69" y="114"/>
                    </a:lnTo>
                    <a:lnTo>
                      <a:pt x="71" y="122"/>
                    </a:lnTo>
                    <a:lnTo>
                      <a:pt x="73" y="129"/>
                    </a:lnTo>
                    <a:lnTo>
                      <a:pt x="73" y="132"/>
                    </a:lnTo>
                    <a:lnTo>
                      <a:pt x="81" y="131"/>
                    </a:lnTo>
                    <a:lnTo>
                      <a:pt x="81" y="128"/>
                    </a:lnTo>
                    <a:lnTo>
                      <a:pt x="80" y="122"/>
                    </a:lnTo>
                    <a:lnTo>
                      <a:pt x="78" y="113"/>
                    </a:lnTo>
                    <a:lnTo>
                      <a:pt x="76" y="102"/>
                    </a:lnTo>
                    <a:lnTo>
                      <a:pt x="73" y="88"/>
                    </a:lnTo>
                    <a:lnTo>
                      <a:pt x="71" y="76"/>
                    </a:lnTo>
                    <a:lnTo>
                      <a:pt x="65" y="61"/>
                    </a:lnTo>
                    <a:lnTo>
                      <a:pt x="61" y="48"/>
                    </a:lnTo>
                    <a:lnTo>
                      <a:pt x="56" y="33"/>
                    </a:lnTo>
                    <a:lnTo>
                      <a:pt x="51" y="22"/>
                    </a:lnTo>
                    <a:lnTo>
                      <a:pt x="44" y="12"/>
                    </a:lnTo>
                    <a:lnTo>
                      <a:pt x="37" y="4"/>
                    </a:lnTo>
                    <a:lnTo>
                      <a:pt x="27" y="0"/>
                    </a:lnTo>
                    <a:lnTo>
                      <a:pt x="18" y="1"/>
                    </a:lnTo>
                    <a:lnTo>
                      <a:pt x="8" y="8"/>
                    </a:lnTo>
                    <a:lnTo>
                      <a:pt x="0" y="20"/>
                    </a:lnTo>
                    <a:lnTo>
                      <a:pt x="0" y="22"/>
                    </a:lnTo>
                    <a:lnTo>
                      <a:pt x="0" y="20"/>
                    </a:lnTo>
                    <a:lnTo>
                      <a:pt x="0" y="22"/>
                    </a:lnTo>
                    <a:lnTo>
                      <a:pt x="8" y="22"/>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8" name="Freeform 400"/>
              <p:cNvSpPr>
                <a:spLocks/>
              </p:cNvSpPr>
              <p:nvPr/>
            </p:nvSpPr>
            <p:spPr bwMode="auto">
              <a:xfrm>
                <a:off x="4866" y="3020"/>
                <a:ext cx="146" cy="130"/>
              </a:xfrm>
              <a:custGeom>
                <a:avLst/>
                <a:gdLst>
                  <a:gd name="T0" fmla="*/ 0 w 146"/>
                  <a:gd name="T1" fmla="*/ 31 h 130"/>
                  <a:gd name="T2" fmla="*/ 14 w 146"/>
                  <a:gd name="T3" fmla="*/ 68 h 130"/>
                  <a:gd name="T4" fmla="*/ 28 w 146"/>
                  <a:gd name="T5" fmla="*/ 96 h 130"/>
                  <a:gd name="T6" fmla="*/ 42 w 146"/>
                  <a:gd name="T7" fmla="*/ 115 h 130"/>
                  <a:gd name="T8" fmla="*/ 56 w 146"/>
                  <a:gd name="T9" fmla="*/ 126 h 130"/>
                  <a:gd name="T10" fmla="*/ 70 w 146"/>
                  <a:gd name="T11" fmla="*/ 129 h 130"/>
                  <a:gd name="T12" fmla="*/ 84 w 146"/>
                  <a:gd name="T13" fmla="*/ 126 h 130"/>
                  <a:gd name="T14" fmla="*/ 95 w 146"/>
                  <a:gd name="T15" fmla="*/ 115 h 130"/>
                  <a:gd name="T16" fmla="*/ 104 w 146"/>
                  <a:gd name="T17" fmla="*/ 105 h 130"/>
                  <a:gd name="T18" fmla="*/ 115 w 146"/>
                  <a:gd name="T19" fmla="*/ 88 h 130"/>
                  <a:gd name="T20" fmla="*/ 122 w 146"/>
                  <a:gd name="T21" fmla="*/ 72 h 130"/>
                  <a:gd name="T22" fmla="*/ 129 w 146"/>
                  <a:gd name="T23" fmla="*/ 54 h 130"/>
                  <a:gd name="T24" fmla="*/ 134 w 146"/>
                  <a:gd name="T25" fmla="*/ 38 h 130"/>
                  <a:gd name="T26" fmla="*/ 140 w 146"/>
                  <a:gd name="T27" fmla="*/ 24 h 130"/>
                  <a:gd name="T28" fmla="*/ 142 w 146"/>
                  <a:gd name="T29" fmla="*/ 11 h 130"/>
                  <a:gd name="T30" fmla="*/ 145 w 146"/>
                  <a:gd name="T31" fmla="*/ 4 h 130"/>
                  <a:gd name="T32" fmla="*/ 145 w 146"/>
                  <a:gd name="T33" fmla="*/ 0 h 130"/>
                  <a:gd name="T34" fmla="*/ 136 w 146"/>
                  <a:gd name="T35" fmla="*/ 3 h 130"/>
                  <a:gd name="T36" fmla="*/ 134 w 146"/>
                  <a:gd name="T37" fmla="*/ 11 h 130"/>
                  <a:gd name="T38" fmla="*/ 130 w 146"/>
                  <a:gd name="T39" fmla="*/ 22 h 130"/>
                  <a:gd name="T40" fmla="*/ 126 w 146"/>
                  <a:gd name="T41" fmla="*/ 38 h 130"/>
                  <a:gd name="T42" fmla="*/ 119 w 146"/>
                  <a:gd name="T43" fmla="*/ 53 h 130"/>
                  <a:gd name="T44" fmla="*/ 112 w 146"/>
                  <a:gd name="T45" fmla="*/ 69 h 130"/>
                  <a:gd name="T46" fmla="*/ 104 w 146"/>
                  <a:gd name="T47" fmla="*/ 86 h 130"/>
                  <a:gd name="T48" fmla="*/ 96 w 146"/>
                  <a:gd name="T49" fmla="*/ 100 h 130"/>
                  <a:gd name="T50" fmla="*/ 88 w 146"/>
                  <a:gd name="T51" fmla="*/ 111 h 130"/>
                  <a:gd name="T52" fmla="*/ 79 w 146"/>
                  <a:gd name="T53" fmla="*/ 119 h 130"/>
                  <a:gd name="T54" fmla="*/ 70 w 146"/>
                  <a:gd name="T55" fmla="*/ 121 h 130"/>
                  <a:gd name="T56" fmla="*/ 60 w 146"/>
                  <a:gd name="T57" fmla="*/ 119 h 130"/>
                  <a:gd name="T58" fmla="*/ 50 w 146"/>
                  <a:gd name="T59" fmla="*/ 111 h 130"/>
                  <a:gd name="T60" fmla="*/ 37 w 146"/>
                  <a:gd name="T61" fmla="*/ 95 h 130"/>
                  <a:gd name="T62" fmla="*/ 23 w 146"/>
                  <a:gd name="T63" fmla="*/ 67 h 130"/>
                  <a:gd name="T64" fmla="*/ 9 w 146"/>
                  <a:gd name="T65" fmla="*/ 2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30">
                    <a:moveTo>
                      <a:pt x="1" y="31"/>
                    </a:moveTo>
                    <a:lnTo>
                      <a:pt x="0" y="31"/>
                    </a:lnTo>
                    <a:lnTo>
                      <a:pt x="8" y="50"/>
                    </a:lnTo>
                    <a:lnTo>
                      <a:pt x="14" y="68"/>
                    </a:lnTo>
                    <a:lnTo>
                      <a:pt x="20" y="84"/>
                    </a:lnTo>
                    <a:lnTo>
                      <a:pt x="28" y="96"/>
                    </a:lnTo>
                    <a:lnTo>
                      <a:pt x="35" y="107"/>
                    </a:lnTo>
                    <a:lnTo>
                      <a:pt x="42" y="115"/>
                    </a:lnTo>
                    <a:lnTo>
                      <a:pt x="47" y="121"/>
                    </a:lnTo>
                    <a:lnTo>
                      <a:pt x="56" y="126"/>
                    </a:lnTo>
                    <a:lnTo>
                      <a:pt x="62" y="129"/>
                    </a:lnTo>
                    <a:lnTo>
                      <a:pt x="70" y="129"/>
                    </a:lnTo>
                    <a:lnTo>
                      <a:pt x="77" y="129"/>
                    </a:lnTo>
                    <a:lnTo>
                      <a:pt x="84" y="126"/>
                    </a:lnTo>
                    <a:lnTo>
                      <a:pt x="89" y="121"/>
                    </a:lnTo>
                    <a:lnTo>
                      <a:pt x="95" y="115"/>
                    </a:lnTo>
                    <a:lnTo>
                      <a:pt x="100" y="111"/>
                    </a:lnTo>
                    <a:lnTo>
                      <a:pt x="104" y="105"/>
                    </a:lnTo>
                    <a:lnTo>
                      <a:pt x="110" y="96"/>
                    </a:lnTo>
                    <a:lnTo>
                      <a:pt x="115" y="88"/>
                    </a:lnTo>
                    <a:lnTo>
                      <a:pt x="119" y="80"/>
                    </a:lnTo>
                    <a:lnTo>
                      <a:pt x="122" y="72"/>
                    </a:lnTo>
                    <a:lnTo>
                      <a:pt x="126" y="64"/>
                    </a:lnTo>
                    <a:lnTo>
                      <a:pt x="129" y="54"/>
                    </a:lnTo>
                    <a:lnTo>
                      <a:pt x="133" y="48"/>
                    </a:lnTo>
                    <a:lnTo>
                      <a:pt x="134" y="38"/>
                    </a:lnTo>
                    <a:lnTo>
                      <a:pt x="137" y="31"/>
                    </a:lnTo>
                    <a:lnTo>
                      <a:pt x="140" y="24"/>
                    </a:lnTo>
                    <a:lnTo>
                      <a:pt x="141" y="18"/>
                    </a:lnTo>
                    <a:lnTo>
                      <a:pt x="142" y="11"/>
                    </a:lnTo>
                    <a:lnTo>
                      <a:pt x="144" y="7"/>
                    </a:lnTo>
                    <a:lnTo>
                      <a:pt x="145" y="4"/>
                    </a:lnTo>
                    <a:lnTo>
                      <a:pt x="145" y="1"/>
                    </a:lnTo>
                    <a:lnTo>
                      <a:pt x="145" y="0"/>
                    </a:lnTo>
                    <a:lnTo>
                      <a:pt x="137" y="0"/>
                    </a:lnTo>
                    <a:lnTo>
                      <a:pt x="136" y="3"/>
                    </a:lnTo>
                    <a:lnTo>
                      <a:pt x="134" y="7"/>
                    </a:lnTo>
                    <a:lnTo>
                      <a:pt x="134" y="11"/>
                    </a:lnTo>
                    <a:lnTo>
                      <a:pt x="133" y="16"/>
                    </a:lnTo>
                    <a:lnTo>
                      <a:pt x="130" y="22"/>
                    </a:lnTo>
                    <a:lnTo>
                      <a:pt x="127" y="30"/>
                    </a:lnTo>
                    <a:lnTo>
                      <a:pt x="126" y="38"/>
                    </a:lnTo>
                    <a:lnTo>
                      <a:pt x="122" y="45"/>
                    </a:lnTo>
                    <a:lnTo>
                      <a:pt x="119" y="53"/>
                    </a:lnTo>
                    <a:lnTo>
                      <a:pt x="117" y="62"/>
                    </a:lnTo>
                    <a:lnTo>
                      <a:pt x="112" y="69"/>
                    </a:lnTo>
                    <a:lnTo>
                      <a:pt x="110" y="79"/>
                    </a:lnTo>
                    <a:lnTo>
                      <a:pt x="104" y="86"/>
                    </a:lnTo>
                    <a:lnTo>
                      <a:pt x="102" y="95"/>
                    </a:lnTo>
                    <a:lnTo>
                      <a:pt x="96" y="100"/>
                    </a:lnTo>
                    <a:lnTo>
                      <a:pt x="92" y="106"/>
                    </a:lnTo>
                    <a:lnTo>
                      <a:pt x="88" y="111"/>
                    </a:lnTo>
                    <a:lnTo>
                      <a:pt x="83" y="115"/>
                    </a:lnTo>
                    <a:lnTo>
                      <a:pt x="79" y="119"/>
                    </a:lnTo>
                    <a:lnTo>
                      <a:pt x="73" y="121"/>
                    </a:lnTo>
                    <a:lnTo>
                      <a:pt x="70" y="121"/>
                    </a:lnTo>
                    <a:lnTo>
                      <a:pt x="65" y="121"/>
                    </a:lnTo>
                    <a:lnTo>
                      <a:pt x="60" y="119"/>
                    </a:lnTo>
                    <a:lnTo>
                      <a:pt x="56" y="115"/>
                    </a:lnTo>
                    <a:lnTo>
                      <a:pt x="50" y="111"/>
                    </a:lnTo>
                    <a:lnTo>
                      <a:pt x="43" y="103"/>
                    </a:lnTo>
                    <a:lnTo>
                      <a:pt x="37" y="95"/>
                    </a:lnTo>
                    <a:lnTo>
                      <a:pt x="31" y="81"/>
                    </a:lnTo>
                    <a:lnTo>
                      <a:pt x="23" y="67"/>
                    </a:lnTo>
                    <a:lnTo>
                      <a:pt x="18" y="49"/>
                    </a:lnTo>
                    <a:lnTo>
                      <a:pt x="9" y="29"/>
                    </a:lnTo>
                    <a:lnTo>
                      <a:pt x="1" y="31"/>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89" name="Freeform 401"/>
              <p:cNvSpPr>
                <a:spLocks/>
              </p:cNvSpPr>
              <p:nvPr/>
            </p:nvSpPr>
            <p:spPr bwMode="auto">
              <a:xfrm>
                <a:off x="4822" y="3027"/>
                <a:ext cx="45" cy="52"/>
              </a:xfrm>
              <a:custGeom>
                <a:avLst/>
                <a:gdLst>
                  <a:gd name="T0" fmla="*/ 9 w 45"/>
                  <a:gd name="T1" fmla="*/ 50 h 52"/>
                  <a:gd name="T2" fmla="*/ 9 w 45"/>
                  <a:gd name="T3" fmla="*/ 51 h 52"/>
                  <a:gd name="T4" fmla="*/ 10 w 45"/>
                  <a:gd name="T5" fmla="*/ 36 h 52"/>
                  <a:gd name="T6" fmla="*/ 11 w 45"/>
                  <a:gd name="T7" fmla="*/ 24 h 52"/>
                  <a:gd name="T8" fmla="*/ 13 w 45"/>
                  <a:gd name="T9" fmla="*/ 16 h 52"/>
                  <a:gd name="T10" fmla="*/ 16 w 45"/>
                  <a:gd name="T11" fmla="*/ 10 h 52"/>
                  <a:gd name="T12" fmla="*/ 18 w 45"/>
                  <a:gd name="T13" fmla="*/ 7 h 52"/>
                  <a:gd name="T14" fmla="*/ 20 w 45"/>
                  <a:gd name="T15" fmla="*/ 6 h 52"/>
                  <a:gd name="T16" fmla="*/ 21 w 45"/>
                  <a:gd name="T17" fmla="*/ 6 h 52"/>
                  <a:gd name="T18" fmla="*/ 22 w 45"/>
                  <a:gd name="T19" fmla="*/ 6 h 52"/>
                  <a:gd name="T20" fmla="*/ 24 w 45"/>
                  <a:gd name="T21" fmla="*/ 7 h 52"/>
                  <a:gd name="T22" fmla="*/ 27 w 45"/>
                  <a:gd name="T23" fmla="*/ 10 h 52"/>
                  <a:gd name="T24" fmla="*/ 29 w 45"/>
                  <a:gd name="T25" fmla="*/ 12 h 52"/>
                  <a:gd name="T26" fmla="*/ 32 w 45"/>
                  <a:gd name="T27" fmla="*/ 16 h 52"/>
                  <a:gd name="T28" fmla="*/ 33 w 45"/>
                  <a:gd name="T29" fmla="*/ 17 h 52"/>
                  <a:gd name="T30" fmla="*/ 34 w 45"/>
                  <a:gd name="T31" fmla="*/ 20 h 52"/>
                  <a:gd name="T32" fmla="*/ 35 w 45"/>
                  <a:gd name="T33" fmla="*/ 22 h 52"/>
                  <a:gd name="T34" fmla="*/ 37 w 45"/>
                  <a:gd name="T35" fmla="*/ 22 h 52"/>
                  <a:gd name="T36" fmla="*/ 44 w 45"/>
                  <a:gd name="T37" fmla="*/ 20 h 52"/>
                  <a:gd name="T38" fmla="*/ 44 w 45"/>
                  <a:gd name="T39" fmla="*/ 19 h 52"/>
                  <a:gd name="T40" fmla="*/ 43 w 45"/>
                  <a:gd name="T41" fmla="*/ 17 h 52"/>
                  <a:gd name="T42" fmla="*/ 40 w 45"/>
                  <a:gd name="T43" fmla="*/ 15 h 52"/>
                  <a:gd name="T44" fmla="*/ 39 w 45"/>
                  <a:gd name="T45" fmla="*/ 11 h 52"/>
                  <a:gd name="T46" fmla="*/ 37 w 45"/>
                  <a:gd name="T47" fmla="*/ 9 h 52"/>
                  <a:gd name="T48" fmla="*/ 33 w 45"/>
                  <a:gd name="T49" fmla="*/ 5 h 52"/>
                  <a:gd name="T50" fmla="*/ 31 w 45"/>
                  <a:gd name="T51" fmla="*/ 4 h 52"/>
                  <a:gd name="T52" fmla="*/ 26 w 45"/>
                  <a:gd name="T53" fmla="*/ 0 h 52"/>
                  <a:gd name="T54" fmla="*/ 21 w 45"/>
                  <a:gd name="T55" fmla="*/ 0 h 52"/>
                  <a:gd name="T56" fmla="*/ 16 w 45"/>
                  <a:gd name="T57" fmla="*/ 0 h 52"/>
                  <a:gd name="T58" fmla="*/ 11 w 45"/>
                  <a:gd name="T59" fmla="*/ 4 h 52"/>
                  <a:gd name="T60" fmla="*/ 9 w 45"/>
                  <a:gd name="T61" fmla="*/ 7 h 52"/>
                  <a:gd name="T62" fmla="*/ 5 w 45"/>
                  <a:gd name="T63" fmla="*/ 15 h 52"/>
                  <a:gd name="T64" fmla="*/ 4 w 45"/>
                  <a:gd name="T65" fmla="*/ 24 h 52"/>
                  <a:gd name="T66" fmla="*/ 1 w 45"/>
                  <a:gd name="T67" fmla="*/ 35 h 52"/>
                  <a:gd name="T68" fmla="*/ 0 w 45"/>
                  <a:gd name="T69" fmla="*/ 49 h 52"/>
                  <a:gd name="T70" fmla="*/ 0 w 45"/>
                  <a:gd name="T71" fmla="*/ 50 h 52"/>
                  <a:gd name="T72" fmla="*/ 9 w 45"/>
                  <a:gd name="T73"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52">
                    <a:moveTo>
                      <a:pt x="9" y="50"/>
                    </a:moveTo>
                    <a:lnTo>
                      <a:pt x="9" y="51"/>
                    </a:lnTo>
                    <a:lnTo>
                      <a:pt x="10" y="36"/>
                    </a:lnTo>
                    <a:lnTo>
                      <a:pt x="11" y="24"/>
                    </a:lnTo>
                    <a:lnTo>
                      <a:pt x="13" y="16"/>
                    </a:lnTo>
                    <a:lnTo>
                      <a:pt x="16" y="10"/>
                    </a:lnTo>
                    <a:lnTo>
                      <a:pt x="18" y="7"/>
                    </a:lnTo>
                    <a:lnTo>
                      <a:pt x="20" y="6"/>
                    </a:lnTo>
                    <a:lnTo>
                      <a:pt x="21" y="6"/>
                    </a:lnTo>
                    <a:lnTo>
                      <a:pt x="22" y="6"/>
                    </a:lnTo>
                    <a:lnTo>
                      <a:pt x="24" y="7"/>
                    </a:lnTo>
                    <a:lnTo>
                      <a:pt x="27" y="10"/>
                    </a:lnTo>
                    <a:lnTo>
                      <a:pt x="29" y="12"/>
                    </a:lnTo>
                    <a:lnTo>
                      <a:pt x="32" y="16"/>
                    </a:lnTo>
                    <a:lnTo>
                      <a:pt x="33" y="17"/>
                    </a:lnTo>
                    <a:lnTo>
                      <a:pt x="34" y="20"/>
                    </a:lnTo>
                    <a:lnTo>
                      <a:pt x="35" y="22"/>
                    </a:lnTo>
                    <a:lnTo>
                      <a:pt x="37" y="22"/>
                    </a:lnTo>
                    <a:lnTo>
                      <a:pt x="44" y="20"/>
                    </a:lnTo>
                    <a:lnTo>
                      <a:pt x="44" y="19"/>
                    </a:lnTo>
                    <a:lnTo>
                      <a:pt x="43" y="17"/>
                    </a:lnTo>
                    <a:lnTo>
                      <a:pt x="40" y="15"/>
                    </a:lnTo>
                    <a:lnTo>
                      <a:pt x="39" y="11"/>
                    </a:lnTo>
                    <a:lnTo>
                      <a:pt x="37" y="9"/>
                    </a:lnTo>
                    <a:lnTo>
                      <a:pt x="33" y="5"/>
                    </a:lnTo>
                    <a:lnTo>
                      <a:pt x="31" y="4"/>
                    </a:lnTo>
                    <a:lnTo>
                      <a:pt x="26" y="0"/>
                    </a:lnTo>
                    <a:lnTo>
                      <a:pt x="21" y="0"/>
                    </a:lnTo>
                    <a:lnTo>
                      <a:pt x="16" y="0"/>
                    </a:lnTo>
                    <a:lnTo>
                      <a:pt x="11" y="4"/>
                    </a:lnTo>
                    <a:lnTo>
                      <a:pt x="9" y="7"/>
                    </a:lnTo>
                    <a:lnTo>
                      <a:pt x="5" y="15"/>
                    </a:lnTo>
                    <a:lnTo>
                      <a:pt x="4" y="24"/>
                    </a:lnTo>
                    <a:lnTo>
                      <a:pt x="1" y="35"/>
                    </a:lnTo>
                    <a:lnTo>
                      <a:pt x="0" y="49"/>
                    </a:lnTo>
                    <a:lnTo>
                      <a:pt x="0" y="50"/>
                    </a:lnTo>
                    <a:lnTo>
                      <a:pt x="9" y="5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0" name="Freeform 402"/>
              <p:cNvSpPr>
                <a:spLocks/>
              </p:cNvSpPr>
              <p:nvPr/>
            </p:nvSpPr>
            <p:spPr bwMode="auto">
              <a:xfrm>
                <a:off x="4761" y="3085"/>
                <a:ext cx="64" cy="55"/>
              </a:xfrm>
              <a:custGeom>
                <a:avLst/>
                <a:gdLst>
                  <a:gd name="T0" fmla="*/ 0 w 64"/>
                  <a:gd name="T1" fmla="*/ 9 h 55"/>
                  <a:gd name="T2" fmla="*/ 9 w 64"/>
                  <a:gd name="T3" fmla="*/ 26 h 55"/>
                  <a:gd name="T4" fmla="*/ 18 w 64"/>
                  <a:gd name="T5" fmla="*/ 36 h 55"/>
                  <a:gd name="T6" fmla="*/ 24 w 64"/>
                  <a:gd name="T7" fmla="*/ 46 h 55"/>
                  <a:gd name="T8" fmla="*/ 32 w 64"/>
                  <a:gd name="T9" fmla="*/ 53 h 55"/>
                  <a:gd name="T10" fmla="*/ 39 w 64"/>
                  <a:gd name="T11" fmla="*/ 54 h 55"/>
                  <a:gd name="T12" fmla="*/ 47 w 64"/>
                  <a:gd name="T13" fmla="*/ 53 h 55"/>
                  <a:gd name="T14" fmla="*/ 50 w 64"/>
                  <a:gd name="T15" fmla="*/ 49 h 55"/>
                  <a:gd name="T16" fmla="*/ 54 w 64"/>
                  <a:gd name="T17" fmla="*/ 43 h 55"/>
                  <a:gd name="T18" fmla="*/ 58 w 64"/>
                  <a:gd name="T19" fmla="*/ 36 h 55"/>
                  <a:gd name="T20" fmla="*/ 59 w 64"/>
                  <a:gd name="T21" fmla="*/ 29 h 55"/>
                  <a:gd name="T22" fmla="*/ 60 w 64"/>
                  <a:gd name="T23" fmla="*/ 21 h 55"/>
                  <a:gd name="T24" fmla="*/ 62 w 64"/>
                  <a:gd name="T25" fmla="*/ 16 h 55"/>
                  <a:gd name="T26" fmla="*/ 63 w 64"/>
                  <a:gd name="T27" fmla="*/ 9 h 55"/>
                  <a:gd name="T28" fmla="*/ 63 w 64"/>
                  <a:gd name="T29" fmla="*/ 4 h 55"/>
                  <a:gd name="T30" fmla="*/ 63 w 64"/>
                  <a:gd name="T31" fmla="*/ 1 h 55"/>
                  <a:gd name="T32" fmla="*/ 63 w 64"/>
                  <a:gd name="T33" fmla="*/ 0 h 55"/>
                  <a:gd name="T34" fmla="*/ 54 w 64"/>
                  <a:gd name="T35" fmla="*/ 0 h 55"/>
                  <a:gd name="T36" fmla="*/ 54 w 64"/>
                  <a:gd name="T37" fmla="*/ 1 h 55"/>
                  <a:gd name="T38" fmla="*/ 53 w 64"/>
                  <a:gd name="T39" fmla="*/ 4 h 55"/>
                  <a:gd name="T40" fmla="*/ 53 w 64"/>
                  <a:gd name="T41" fmla="*/ 9 h 55"/>
                  <a:gd name="T42" fmla="*/ 53 w 64"/>
                  <a:gd name="T43" fmla="*/ 15 h 55"/>
                  <a:gd name="T44" fmla="*/ 52 w 64"/>
                  <a:gd name="T45" fmla="*/ 21 h 55"/>
                  <a:gd name="T46" fmla="*/ 50 w 64"/>
                  <a:gd name="T47" fmla="*/ 28 h 55"/>
                  <a:gd name="T48" fmla="*/ 49 w 64"/>
                  <a:gd name="T49" fmla="*/ 35 h 55"/>
                  <a:gd name="T50" fmla="*/ 47 w 64"/>
                  <a:gd name="T51" fmla="*/ 40 h 55"/>
                  <a:gd name="T52" fmla="*/ 44 w 64"/>
                  <a:gd name="T53" fmla="*/ 45 h 55"/>
                  <a:gd name="T54" fmla="*/ 42 w 64"/>
                  <a:gd name="T55" fmla="*/ 46 h 55"/>
                  <a:gd name="T56" fmla="*/ 39 w 64"/>
                  <a:gd name="T57" fmla="*/ 46 h 55"/>
                  <a:gd name="T58" fmla="*/ 37 w 64"/>
                  <a:gd name="T59" fmla="*/ 46 h 55"/>
                  <a:gd name="T60" fmla="*/ 32 w 64"/>
                  <a:gd name="T61" fmla="*/ 43 h 55"/>
                  <a:gd name="T62" fmla="*/ 25 w 64"/>
                  <a:gd name="T63" fmla="*/ 35 h 55"/>
                  <a:gd name="T64" fmla="*/ 18 w 64"/>
                  <a:gd name="T65" fmla="*/ 23 h 55"/>
                  <a:gd name="T66" fmla="*/ 9 w 64"/>
                  <a:gd name="T67" fmla="*/ 6 h 55"/>
                  <a:gd name="T68" fmla="*/ 0 w 64"/>
                  <a:gd name="T69" fmla="*/ 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5">
                    <a:moveTo>
                      <a:pt x="0" y="9"/>
                    </a:moveTo>
                    <a:lnTo>
                      <a:pt x="9" y="26"/>
                    </a:lnTo>
                    <a:lnTo>
                      <a:pt x="18" y="36"/>
                    </a:lnTo>
                    <a:lnTo>
                      <a:pt x="24" y="46"/>
                    </a:lnTo>
                    <a:lnTo>
                      <a:pt x="32" y="53"/>
                    </a:lnTo>
                    <a:lnTo>
                      <a:pt x="39" y="54"/>
                    </a:lnTo>
                    <a:lnTo>
                      <a:pt x="47" y="53"/>
                    </a:lnTo>
                    <a:lnTo>
                      <a:pt x="50" y="49"/>
                    </a:lnTo>
                    <a:lnTo>
                      <a:pt x="54" y="43"/>
                    </a:lnTo>
                    <a:lnTo>
                      <a:pt x="58" y="36"/>
                    </a:lnTo>
                    <a:lnTo>
                      <a:pt x="59" y="29"/>
                    </a:lnTo>
                    <a:lnTo>
                      <a:pt x="60" y="21"/>
                    </a:lnTo>
                    <a:lnTo>
                      <a:pt x="62" y="16"/>
                    </a:lnTo>
                    <a:lnTo>
                      <a:pt x="63" y="9"/>
                    </a:lnTo>
                    <a:lnTo>
                      <a:pt x="63" y="4"/>
                    </a:lnTo>
                    <a:lnTo>
                      <a:pt x="63" y="1"/>
                    </a:lnTo>
                    <a:lnTo>
                      <a:pt x="63" y="0"/>
                    </a:lnTo>
                    <a:lnTo>
                      <a:pt x="54" y="0"/>
                    </a:lnTo>
                    <a:lnTo>
                      <a:pt x="54" y="1"/>
                    </a:lnTo>
                    <a:lnTo>
                      <a:pt x="53" y="4"/>
                    </a:lnTo>
                    <a:lnTo>
                      <a:pt x="53" y="9"/>
                    </a:lnTo>
                    <a:lnTo>
                      <a:pt x="53" y="15"/>
                    </a:lnTo>
                    <a:lnTo>
                      <a:pt x="52" y="21"/>
                    </a:lnTo>
                    <a:lnTo>
                      <a:pt x="50" y="28"/>
                    </a:lnTo>
                    <a:lnTo>
                      <a:pt x="49" y="35"/>
                    </a:lnTo>
                    <a:lnTo>
                      <a:pt x="47" y="40"/>
                    </a:lnTo>
                    <a:lnTo>
                      <a:pt x="44" y="45"/>
                    </a:lnTo>
                    <a:lnTo>
                      <a:pt x="42" y="46"/>
                    </a:lnTo>
                    <a:lnTo>
                      <a:pt x="39" y="46"/>
                    </a:lnTo>
                    <a:lnTo>
                      <a:pt x="37" y="46"/>
                    </a:lnTo>
                    <a:lnTo>
                      <a:pt x="32" y="43"/>
                    </a:lnTo>
                    <a:lnTo>
                      <a:pt x="25" y="35"/>
                    </a:lnTo>
                    <a:lnTo>
                      <a:pt x="18" y="23"/>
                    </a:lnTo>
                    <a:lnTo>
                      <a:pt x="9" y="6"/>
                    </a:lnTo>
                    <a:lnTo>
                      <a:pt x="0" y="9"/>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1" name="Freeform 403"/>
              <p:cNvSpPr>
                <a:spLocks/>
              </p:cNvSpPr>
              <p:nvPr/>
            </p:nvSpPr>
            <p:spPr bwMode="auto">
              <a:xfrm>
                <a:off x="4690" y="3048"/>
                <a:ext cx="72" cy="40"/>
              </a:xfrm>
              <a:custGeom>
                <a:avLst/>
                <a:gdLst>
                  <a:gd name="T0" fmla="*/ 9 w 72"/>
                  <a:gd name="T1" fmla="*/ 34 h 40"/>
                  <a:gd name="T2" fmla="*/ 9 w 72"/>
                  <a:gd name="T3" fmla="*/ 35 h 40"/>
                  <a:gd name="T4" fmla="*/ 12 w 72"/>
                  <a:gd name="T5" fmla="*/ 24 h 40"/>
                  <a:gd name="T6" fmla="*/ 15 w 72"/>
                  <a:gd name="T7" fmla="*/ 15 h 40"/>
                  <a:gd name="T8" fmla="*/ 19 w 72"/>
                  <a:gd name="T9" fmla="*/ 11 h 40"/>
                  <a:gd name="T10" fmla="*/ 23 w 72"/>
                  <a:gd name="T11" fmla="*/ 7 h 40"/>
                  <a:gd name="T12" fmla="*/ 26 w 72"/>
                  <a:gd name="T13" fmla="*/ 7 h 40"/>
                  <a:gd name="T14" fmla="*/ 30 w 72"/>
                  <a:gd name="T15" fmla="*/ 7 h 40"/>
                  <a:gd name="T16" fmla="*/ 34 w 72"/>
                  <a:gd name="T17" fmla="*/ 8 h 40"/>
                  <a:gd name="T18" fmla="*/ 37 w 72"/>
                  <a:gd name="T19" fmla="*/ 12 h 40"/>
                  <a:gd name="T20" fmla="*/ 41 w 72"/>
                  <a:gd name="T21" fmla="*/ 15 h 40"/>
                  <a:gd name="T22" fmla="*/ 48 w 72"/>
                  <a:gd name="T23" fmla="*/ 19 h 40"/>
                  <a:gd name="T24" fmla="*/ 52 w 72"/>
                  <a:gd name="T25" fmla="*/ 25 h 40"/>
                  <a:gd name="T26" fmla="*/ 56 w 72"/>
                  <a:gd name="T27" fmla="*/ 30 h 40"/>
                  <a:gd name="T28" fmla="*/ 58 w 72"/>
                  <a:gd name="T29" fmla="*/ 33 h 40"/>
                  <a:gd name="T30" fmla="*/ 61 w 72"/>
                  <a:gd name="T31" fmla="*/ 35 h 40"/>
                  <a:gd name="T32" fmla="*/ 62 w 72"/>
                  <a:gd name="T33" fmla="*/ 39 h 40"/>
                  <a:gd name="T34" fmla="*/ 71 w 72"/>
                  <a:gd name="T35" fmla="*/ 37 h 40"/>
                  <a:gd name="T36" fmla="*/ 70 w 72"/>
                  <a:gd name="T37" fmla="*/ 35 h 40"/>
                  <a:gd name="T38" fmla="*/ 70 w 72"/>
                  <a:gd name="T39" fmla="*/ 33 h 40"/>
                  <a:gd name="T40" fmla="*/ 66 w 72"/>
                  <a:gd name="T41" fmla="*/ 30 h 40"/>
                  <a:gd name="T42" fmla="*/ 63 w 72"/>
                  <a:gd name="T43" fmla="*/ 26 h 40"/>
                  <a:gd name="T44" fmla="*/ 59 w 72"/>
                  <a:gd name="T45" fmla="*/ 21 h 40"/>
                  <a:gd name="T46" fmla="*/ 54 w 72"/>
                  <a:gd name="T47" fmla="*/ 17 h 40"/>
                  <a:gd name="T48" fmla="*/ 49 w 72"/>
                  <a:gd name="T49" fmla="*/ 12 h 40"/>
                  <a:gd name="T50" fmla="*/ 45 w 72"/>
                  <a:gd name="T51" fmla="*/ 7 h 40"/>
                  <a:gd name="T52" fmla="*/ 39 w 72"/>
                  <a:gd name="T53" fmla="*/ 4 h 40"/>
                  <a:gd name="T54" fmla="*/ 32 w 72"/>
                  <a:gd name="T55" fmla="*/ 1 h 40"/>
                  <a:gd name="T56" fmla="*/ 25 w 72"/>
                  <a:gd name="T57" fmla="*/ 0 h 40"/>
                  <a:gd name="T58" fmla="*/ 18 w 72"/>
                  <a:gd name="T59" fmla="*/ 2 h 40"/>
                  <a:gd name="T60" fmla="*/ 12 w 72"/>
                  <a:gd name="T61" fmla="*/ 6 h 40"/>
                  <a:gd name="T62" fmla="*/ 8 w 72"/>
                  <a:gd name="T63" fmla="*/ 13 h 40"/>
                  <a:gd name="T64" fmla="*/ 3 w 72"/>
                  <a:gd name="T65" fmla="*/ 21 h 40"/>
                  <a:gd name="T66" fmla="*/ 0 w 72"/>
                  <a:gd name="T67" fmla="*/ 33 h 40"/>
                  <a:gd name="T68" fmla="*/ 0 w 72"/>
                  <a:gd name="T69" fmla="*/ 34 h 40"/>
                  <a:gd name="T70" fmla="*/ 9 w 72"/>
                  <a:gd name="T71"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40">
                    <a:moveTo>
                      <a:pt x="9" y="34"/>
                    </a:moveTo>
                    <a:lnTo>
                      <a:pt x="9" y="35"/>
                    </a:lnTo>
                    <a:lnTo>
                      <a:pt x="12" y="24"/>
                    </a:lnTo>
                    <a:lnTo>
                      <a:pt x="15" y="15"/>
                    </a:lnTo>
                    <a:lnTo>
                      <a:pt x="19" y="11"/>
                    </a:lnTo>
                    <a:lnTo>
                      <a:pt x="23" y="7"/>
                    </a:lnTo>
                    <a:lnTo>
                      <a:pt x="26" y="7"/>
                    </a:lnTo>
                    <a:lnTo>
                      <a:pt x="30" y="7"/>
                    </a:lnTo>
                    <a:lnTo>
                      <a:pt x="34" y="8"/>
                    </a:lnTo>
                    <a:lnTo>
                      <a:pt x="37" y="12"/>
                    </a:lnTo>
                    <a:lnTo>
                      <a:pt x="41" y="15"/>
                    </a:lnTo>
                    <a:lnTo>
                      <a:pt x="48" y="19"/>
                    </a:lnTo>
                    <a:lnTo>
                      <a:pt x="52" y="25"/>
                    </a:lnTo>
                    <a:lnTo>
                      <a:pt x="56" y="30"/>
                    </a:lnTo>
                    <a:lnTo>
                      <a:pt x="58" y="33"/>
                    </a:lnTo>
                    <a:lnTo>
                      <a:pt x="61" y="35"/>
                    </a:lnTo>
                    <a:lnTo>
                      <a:pt x="62" y="39"/>
                    </a:lnTo>
                    <a:lnTo>
                      <a:pt x="71" y="37"/>
                    </a:lnTo>
                    <a:lnTo>
                      <a:pt x="70" y="35"/>
                    </a:lnTo>
                    <a:lnTo>
                      <a:pt x="70" y="33"/>
                    </a:lnTo>
                    <a:lnTo>
                      <a:pt x="66" y="30"/>
                    </a:lnTo>
                    <a:lnTo>
                      <a:pt x="63" y="26"/>
                    </a:lnTo>
                    <a:lnTo>
                      <a:pt x="59" y="21"/>
                    </a:lnTo>
                    <a:lnTo>
                      <a:pt x="54" y="17"/>
                    </a:lnTo>
                    <a:lnTo>
                      <a:pt x="49" y="12"/>
                    </a:lnTo>
                    <a:lnTo>
                      <a:pt x="45" y="7"/>
                    </a:lnTo>
                    <a:lnTo>
                      <a:pt x="39" y="4"/>
                    </a:lnTo>
                    <a:lnTo>
                      <a:pt x="32" y="1"/>
                    </a:lnTo>
                    <a:lnTo>
                      <a:pt x="25" y="0"/>
                    </a:lnTo>
                    <a:lnTo>
                      <a:pt x="18" y="2"/>
                    </a:lnTo>
                    <a:lnTo>
                      <a:pt x="12" y="6"/>
                    </a:lnTo>
                    <a:lnTo>
                      <a:pt x="8" y="13"/>
                    </a:lnTo>
                    <a:lnTo>
                      <a:pt x="3" y="21"/>
                    </a:lnTo>
                    <a:lnTo>
                      <a:pt x="0" y="33"/>
                    </a:lnTo>
                    <a:lnTo>
                      <a:pt x="0" y="34"/>
                    </a:lnTo>
                    <a:lnTo>
                      <a:pt x="9" y="34"/>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2" name="Freeform 404"/>
              <p:cNvSpPr>
                <a:spLocks/>
              </p:cNvSpPr>
              <p:nvPr/>
            </p:nvSpPr>
            <p:spPr bwMode="auto">
              <a:xfrm>
                <a:off x="4605" y="3072"/>
                <a:ext cx="88" cy="53"/>
              </a:xfrm>
              <a:custGeom>
                <a:avLst/>
                <a:gdLst>
                  <a:gd name="T0" fmla="*/ 0 w 88"/>
                  <a:gd name="T1" fmla="*/ 1 h 53"/>
                  <a:gd name="T2" fmla="*/ 0 w 88"/>
                  <a:gd name="T3" fmla="*/ 4 h 53"/>
                  <a:gd name="T4" fmla="*/ 15 w 88"/>
                  <a:gd name="T5" fmla="*/ 20 h 53"/>
                  <a:gd name="T6" fmla="*/ 26 w 88"/>
                  <a:gd name="T7" fmla="*/ 32 h 53"/>
                  <a:gd name="T8" fmla="*/ 37 w 88"/>
                  <a:gd name="T9" fmla="*/ 42 h 53"/>
                  <a:gd name="T10" fmla="*/ 47 w 88"/>
                  <a:gd name="T11" fmla="*/ 47 h 53"/>
                  <a:gd name="T12" fmla="*/ 57 w 88"/>
                  <a:gd name="T13" fmla="*/ 51 h 53"/>
                  <a:gd name="T14" fmla="*/ 63 w 88"/>
                  <a:gd name="T15" fmla="*/ 52 h 53"/>
                  <a:gd name="T16" fmla="*/ 71 w 88"/>
                  <a:gd name="T17" fmla="*/ 51 h 53"/>
                  <a:gd name="T18" fmla="*/ 78 w 88"/>
                  <a:gd name="T19" fmla="*/ 47 h 53"/>
                  <a:gd name="T20" fmla="*/ 80 w 88"/>
                  <a:gd name="T21" fmla="*/ 42 h 53"/>
                  <a:gd name="T22" fmla="*/ 83 w 88"/>
                  <a:gd name="T23" fmla="*/ 37 h 53"/>
                  <a:gd name="T24" fmla="*/ 84 w 88"/>
                  <a:gd name="T25" fmla="*/ 32 h 53"/>
                  <a:gd name="T26" fmla="*/ 86 w 88"/>
                  <a:gd name="T27" fmla="*/ 27 h 53"/>
                  <a:gd name="T28" fmla="*/ 87 w 88"/>
                  <a:gd name="T29" fmla="*/ 22 h 53"/>
                  <a:gd name="T30" fmla="*/ 87 w 88"/>
                  <a:gd name="T31" fmla="*/ 19 h 53"/>
                  <a:gd name="T32" fmla="*/ 87 w 88"/>
                  <a:gd name="T33" fmla="*/ 16 h 53"/>
                  <a:gd name="T34" fmla="*/ 87 w 88"/>
                  <a:gd name="T35" fmla="*/ 15 h 53"/>
                  <a:gd name="T36" fmla="*/ 78 w 88"/>
                  <a:gd name="T37" fmla="*/ 15 h 53"/>
                  <a:gd name="T38" fmla="*/ 78 w 88"/>
                  <a:gd name="T39" fmla="*/ 16 h 53"/>
                  <a:gd name="T40" fmla="*/ 78 w 88"/>
                  <a:gd name="T41" fmla="*/ 19 h 53"/>
                  <a:gd name="T42" fmla="*/ 78 w 88"/>
                  <a:gd name="T43" fmla="*/ 22 h 53"/>
                  <a:gd name="T44" fmla="*/ 78 w 88"/>
                  <a:gd name="T45" fmla="*/ 27 h 53"/>
                  <a:gd name="T46" fmla="*/ 75 w 88"/>
                  <a:gd name="T47" fmla="*/ 31 h 53"/>
                  <a:gd name="T48" fmla="*/ 74 w 88"/>
                  <a:gd name="T49" fmla="*/ 35 h 53"/>
                  <a:gd name="T50" fmla="*/ 73 w 88"/>
                  <a:gd name="T51" fmla="*/ 40 h 53"/>
                  <a:gd name="T52" fmla="*/ 69 w 88"/>
                  <a:gd name="T53" fmla="*/ 42 h 53"/>
                  <a:gd name="T54" fmla="*/ 67 w 88"/>
                  <a:gd name="T55" fmla="*/ 45 h 53"/>
                  <a:gd name="T56" fmla="*/ 63 w 88"/>
                  <a:gd name="T57" fmla="*/ 45 h 53"/>
                  <a:gd name="T58" fmla="*/ 59 w 88"/>
                  <a:gd name="T59" fmla="*/ 45 h 53"/>
                  <a:gd name="T60" fmla="*/ 53 w 88"/>
                  <a:gd name="T61" fmla="*/ 42 h 53"/>
                  <a:gd name="T62" fmla="*/ 45 w 88"/>
                  <a:gd name="T63" fmla="*/ 36 h 53"/>
                  <a:gd name="T64" fmla="*/ 34 w 88"/>
                  <a:gd name="T65" fmla="*/ 28 h 53"/>
                  <a:gd name="T66" fmla="*/ 21 w 88"/>
                  <a:gd name="T67" fmla="*/ 16 h 53"/>
                  <a:gd name="T68" fmla="*/ 8 w 88"/>
                  <a:gd name="T69" fmla="*/ 0 h 53"/>
                  <a:gd name="T70" fmla="*/ 9 w 88"/>
                  <a:gd name="T71" fmla="*/ 1 h 53"/>
                  <a:gd name="T72" fmla="*/ 0 w 88"/>
                  <a:gd name="T73" fmla="*/ 1 h 53"/>
                  <a:gd name="T74" fmla="*/ 0 w 88"/>
                  <a:gd name="T75" fmla="*/ 2 h 53"/>
                  <a:gd name="T76" fmla="*/ 0 w 88"/>
                  <a:gd name="T77" fmla="*/ 4 h 53"/>
                  <a:gd name="T78" fmla="*/ 0 w 88"/>
                  <a:gd name="T79"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53">
                    <a:moveTo>
                      <a:pt x="0" y="1"/>
                    </a:moveTo>
                    <a:lnTo>
                      <a:pt x="0" y="4"/>
                    </a:lnTo>
                    <a:lnTo>
                      <a:pt x="15" y="20"/>
                    </a:lnTo>
                    <a:lnTo>
                      <a:pt x="26" y="32"/>
                    </a:lnTo>
                    <a:lnTo>
                      <a:pt x="37" y="42"/>
                    </a:lnTo>
                    <a:lnTo>
                      <a:pt x="47" y="47"/>
                    </a:lnTo>
                    <a:lnTo>
                      <a:pt x="57" y="51"/>
                    </a:lnTo>
                    <a:lnTo>
                      <a:pt x="63" y="52"/>
                    </a:lnTo>
                    <a:lnTo>
                      <a:pt x="71" y="51"/>
                    </a:lnTo>
                    <a:lnTo>
                      <a:pt x="78" y="47"/>
                    </a:lnTo>
                    <a:lnTo>
                      <a:pt x="80" y="42"/>
                    </a:lnTo>
                    <a:lnTo>
                      <a:pt x="83" y="37"/>
                    </a:lnTo>
                    <a:lnTo>
                      <a:pt x="84" y="32"/>
                    </a:lnTo>
                    <a:lnTo>
                      <a:pt x="86" y="27"/>
                    </a:lnTo>
                    <a:lnTo>
                      <a:pt x="87" y="22"/>
                    </a:lnTo>
                    <a:lnTo>
                      <a:pt x="87" y="19"/>
                    </a:lnTo>
                    <a:lnTo>
                      <a:pt x="87" y="16"/>
                    </a:lnTo>
                    <a:lnTo>
                      <a:pt x="87" y="15"/>
                    </a:lnTo>
                    <a:lnTo>
                      <a:pt x="78" y="15"/>
                    </a:lnTo>
                    <a:lnTo>
                      <a:pt x="78" y="16"/>
                    </a:lnTo>
                    <a:lnTo>
                      <a:pt x="78" y="19"/>
                    </a:lnTo>
                    <a:lnTo>
                      <a:pt x="78" y="22"/>
                    </a:lnTo>
                    <a:lnTo>
                      <a:pt x="78" y="27"/>
                    </a:lnTo>
                    <a:lnTo>
                      <a:pt x="75" y="31"/>
                    </a:lnTo>
                    <a:lnTo>
                      <a:pt x="74" y="35"/>
                    </a:lnTo>
                    <a:lnTo>
                      <a:pt x="73" y="40"/>
                    </a:lnTo>
                    <a:lnTo>
                      <a:pt x="69" y="42"/>
                    </a:lnTo>
                    <a:lnTo>
                      <a:pt x="67" y="45"/>
                    </a:lnTo>
                    <a:lnTo>
                      <a:pt x="63" y="45"/>
                    </a:lnTo>
                    <a:lnTo>
                      <a:pt x="59" y="45"/>
                    </a:lnTo>
                    <a:lnTo>
                      <a:pt x="53" y="42"/>
                    </a:lnTo>
                    <a:lnTo>
                      <a:pt x="45" y="36"/>
                    </a:lnTo>
                    <a:lnTo>
                      <a:pt x="34" y="28"/>
                    </a:lnTo>
                    <a:lnTo>
                      <a:pt x="21" y="16"/>
                    </a:lnTo>
                    <a:lnTo>
                      <a:pt x="8" y="0"/>
                    </a:lnTo>
                    <a:lnTo>
                      <a:pt x="9" y="1"/>
                    </a:lnTo>
                    <a:lnTo>
                      <a:pt x="0" y="1"/>
                    </a:lnTo>
                    <a:lnTo>
                      <a:pt x="0" y="2"/>
                    </a:lnTo>
                    <a:lnTo>
                      <a:pt x="0" y="4"/>
                    </a:lnTo>
                    <a:lnTo>
                      <a:pt x="0" y="1"/>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3" name="Freeform 405"/>
              <p:cNvSpPr>
                <a:spLocks/>
              </p:cNvSpPr>
              <p:nvPr/>
            </p:nvSpPr>
            <p:spPr bwMode="auto">
              <a:xfrm>
                <a:off x="4579" y="3061"/>
                <a:ext cx="28" cy="19"/>
              </a:xfrm>
              <a:custGeom>
                <a:avLst/>
                <a:gdLst>
                  <a:gd name="T0" fmla="*/ 6 w 28"/>
                  <a:gd name="T1" fmla="*/ 13 h 19"/>
                  <a:gd name="T2" fmla="*/ 8 w 28"/>
                  <a:gd name="T3" fmla="*/ 15 h 19"/>
                  <a:gd name="T4" fmla="*/ 9 w 28"/>
                  <a:gd name="T5" fmla="*/ 9 h 19"/>
                  <a:gd name="T6" fmla="*/ 11 w 28"/>
                  <a:gd name="T7" fmla="*/ 6 h 19"/>
                  <a:gd name="T8" fmla="*/ 12 w 28"/>
                  <a:gd name="T9" fmla="*/ 5 h 19"/>
                  <a:gd name="T10" fmla="*/ 13 w 28"/>
                  <a:gd name="T11" fmla="*/ 5 h 19"/>
                  <a:gd name="T12" fmla="*/ 15 w 28"/>
                  <a:gd name="T13" fmla="*/ 6 h 19"/>
                  <a:gd name="T14" fmla="*/ 17 w 28"/>
                  <a:gd name="T15" fmla="*/ 7 h 19"/>
                  <a:gd name="T16" fmla="*/ 18 w 28"/>
                  <a:gd name="T17" fmla="*/ 9 h 19"/>
                  <a:gd name="T18" fmla="*/ 19 w 28"/>
                  <a:gd name="T19" fmla="*/ 9 h 19"/>
                  <a:gd name="T20" fmla="*/ 27 w 28"/>
                  <a:gd name="T21" fmla="*/ 9 h 19"/>
                  <a:gd name="T22" fmla="*/ 26 w 28"/>
                  <a:gd name="T23" fmla="*/ 7 h 19"/>
                  <a:gd name="T24" fmla="*/ 24 w 28"/>
                  <a:gd name="T25" fmla="*/ 4 h 19"/>
                  <a:gd name="T26" fmla="*/ 19 w 28"/>
                  <a:gd name="T27" fmla="*/ 2 h 19"/>
                  <a:gd name="T28" fmla="*/ 15 w 28"/>
                  <a:gd name="T29" fmla="*/ 0 h 19"/>
                  <a:gd name="T30" fmla="*/ 10 w 28"/>
                  <a:gd name="T31" fmla="*/ 0 h 19"/>
                  <a:gd name="T32" fmla="*/ 4 w 28"/>
                  <a:gd name="T33" fmla="*/ 2 h 19"/>
                  <a:gd name="T34" fmla="*/ 1 w 28"/>
                  <a:gd name="T35" fmla="*/ 8 h 19"/>
                  <a:gd name="T36" fmla="*/ 0 w 28"/>
                  <a:gd name="T37" fmla="*/ 15 h 19"/>
                  <a:gd name="T38" fmla="*/ 1 w 28"/>
                  <a:gd name="T39" fmla="*/ 18 h 19"/>
                  <a:gd name="T40" fmla="*/ 0 w 28"/>
                  <a:gd name="T41" fmla="*/ 15 h 19"/>
                  <a:gd name="T42" fmla="*/ 0 w 28"/>
                  <a:gd name="T43" fmla="*/ 17 h 19"/>
                  <a:gd name="T44" fmla="*/ 1 w 28"/>
                  <a:gd name="T45" fmla="*/ 18 h 19"/>
                  <a:gd name="T46" fmla="*/ 6 w 28"/>
                  <a:gd name="T47"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19">
                    <a:moveTo>
                      <a:pt x="6" y="13"/>
                    </a:moveTo>
                    <a:lnTo>
                      <a:pt x="8" y="15"/>
                    </a:lnTo>
                    <a:lnTo>
                      <a:pt x="9" y="9"/>
                    </a:lnTo>
                    <a:lnTo>
                      <a:pt x="11" y="6"/>
                    </a:lnTo>
                    <a:lnTo>
                      <a:pt x="12" y="5"/>
                    </a:lnTo>
                    <a:lnTo>
                      <a:pt x="13" y="5"/>
                    </a:lnTo>
                    <a:lnTo>
                      <a:pt x="15" y="6"/>
                    </a:lnTo>
                    <a:lnTo>
                      <a:pt x="17" y="7"/>
                    </a:lnTo>
                    <a:lnTo>
                      <a:pt x="18" y="9"/>
                    </a:lnTo>
                    <a:lnTo>
                      <a:pt x="19" y="9"/>
                    </a:lnTo>
                    <a:lnTo>
                      <a:pt x="27" y="9"/>
                    </a:lnTo>
                    <a:lnTo>
                      <a:pt x="26" y="7"/>
                    </a:lnTo>
                    <a:lnTo>
                      <a:pt x="24" y="4"/>
                    </a:lnTo>
                    <a:lnTo>
                      <a:pt x="19" y="2"/>
                    </a:lnTo>
                    <a:lnTo>
                      <a:pt x="15" y="0"/>
                    </a:lnTo>
                    <a:lnTo>
                      <a:pt x="10" y="0"/>
                    </a:lnTo>
                    <a:lnTo>
                      <a:pt x="4" y="2"/>
                    </a:lnTo>
                    <a:lnTo>
                      <a:pt x="1" y="8"/>
                    </a:lnTo>
                    <a:lnTo>
                      <a:pt x="0" y="15"/>
                    </a:lnTo>
                    <a:lnTo>
                      <a:pt x="1" y="18"/>
                    </a:lnTo>
                    <a:lnTo>
                      <a:pt x="0" y="15"/>
                    </a:lnTo>
                    <a:lnTo>
                      <a:pt x="0" y="17"/>
                    </a:lnTo>
                    <a:lnTo>
                      <a:pt x="1" y="18"/>
                    </a:lnTo>
                    <a:lnTo>
                      <a:pt x="6" y="13"/>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4" name="Freeform 406"/>
              <p:cNvSpPr>
                <a:spLocks/>
              </p:cNvSpPr>
              <p:nvPr/>
            </p:nvSpPr>
            <p:spPr bwMode="auto">
              <a:xfrm>
                <a:off x="4537" y="3071"/>
                <a:ext cx="46" cy="28"/>
              </a:xfrm>
              <a:custGeom>
                <a:avLst/>
                <a:gdLst>
                  <a:gd name="T0" fmla="*/ 4 w 46"/>
                  <a:gd name="T1" fmla="*/ 0 h 28"/>
                  <a:gd name="T2" fmla="*/ 1 w 46"/>
                  <a:gd name="T3" fmla="*/ 4 h 28"/>
                  <a:gd name="T4" fmla="*/ 6 w 46"/>
                  <a:gd name="T5" fmla="*/ 12 h 28"/>
                  <a:gd name="T6" fmla="*/ 11 w 46"/>
                  <a:gd name="T7" fmla="*/ 16 h 28"/>
                  <a:gd name="T8" fmla="*/ 16 w 46"/>
                  <a:gd name="T9" fmla="*/ 22 h 28"/>
                  <a:gd name="T10" fmla="*/ 21 w 46"/>
                  <a:gd name="T11" fmla="*/ 25 h 28"/>
                  <a:gd name="T12" fmla="*/ 24 w 46"/>
                  <a:gd name="T13" fmla="*/ 27 h 28"/>
                  <a:gd name="T14" fmla="*/ 28 w 46"/>
                  <a:gd name="T15" fmla="*/ 27 h 28"/>
                  <a:gd name="T16" fmla="*/ 33 w 46"/>
                  <a:gd name="T17" fmla="*/ 27 h 28"/>
                  <a:gd name="T18" fmla="*/ 36 w 46"/>
                  <a:gd name="T19" fmla="*/ 26 h 28"/>
                  <a:gd name="T20" fmla="*/ 39 w 46"/>
                  <a:gd name="T21" fmla="*/ 24 h 28"/>
                  <a:gd name="T22" fmla="*/ 41 w 46"/>
                  <a:gd name="T23" fmla="*/ 22 h 28"/>
                  <a:gd name="T24" fmla="*/ 43 w 46"/>
                  <a:gd name="T25" fmla="*/ 19 h 28"/>
                  <a:gd name="T26" fmla="*/ 43 w 46"/>
                  <a:gd name="T27" fmla="*/ 16 h 28"/>
                  <a:gd name="T28" fmla="*/ 44 w 46"/>
                  <a:gd name="T29" fmla="*/ 14 h 28"/>
                  <a:gd name="T30" fmla="*/ 45 w 46"/>
                  <a:gd name="T31" fmla="*/ 13 h 28"/>
                  <a:gd name="T32" fmla="*/ 44 w 46"/>
                  <a:gd name="T33" fmla="*/ 10 h 28"/>
                  <a:gd name="T34" fmla="*/ 43 w 46"/>
                  <a:gd name="T35" fmla="*/ 8 h 28"/>
                  <a:gd name="T36" fmla="*/ 36 w 46"/>
                  <a:gd name="T37" fmla="*/ 13 h 28"/>
                  <a:gd name="T38" fmla="*/ 35 w 46"/>
                  <a:gd name="T39" fmla="*/ 12 h 28"/>
                  <a:gd name="T40" fmla="*/ 36 w 46"/>
                  <a:gd name="T41" fmla="*/ 13 h 28"/>
                  <a:gd name="T42" fmla="*/ 35 w 46"/>
                  <a:gd name="T43" fmla="*/ 13 h 28"/>
                  <a:gd name="T44" fmla="*/ 35 w 46"/>
                  <a:gd name="T45" fmla="*/ 15 h 28"/>
                  <a:gd name="T46" fmla="*/ 34 w 46"/>
                  <a:gd name="T47" fmla="*/ 16 h 28"/>
                  <a:gd name="T48" fmla="*/ 34 w 46"/>
                  <a:gd name="T49" fmla="*/ 18 h 28"/>
                  <a:gd name="T50" fmla="*/ 32 w 46"/>
                  <a:gd name="T51" fmla="*/ 19 h 28"/>
                  <a:gd name="T52" fmla="*/ 32 w 46"/>
                  <a:gd name="T53" fmla="*/ 21 h 28"/>
                  <a:gd name="T54" fmla="*/ 29 w 46"/>
                  <a:gd name="T55" fmla="*/ 21 h 28"/>
                  <a:gd name="T56" fmla="*/ 29 w 46"/>
                  <a:gd name="T57" fmla="*/ 22 h 28"/>
                  <a:gd name="T58" fmla="*/ 27 w 46"/>
                  <a:gd name="T59" fmla="*/ 21 h 28"/>
                  <a:gd name="T60" fmla="*/ 26 w 46"/>
                  <a:gd name="T61" fmla="*/ 19 h 28"/>
                  <a:gd name="T62" fmla="*/ 22 w 46"/>
                  <a:gd name="T63" fmla="*/ 17 h 28"/>
                  <a:gd name="T64" fmla="*/ 18 w 46"/>
                  <a:gd name="T65" fmla="*/ 13 h 28"/>
                  <a:gd name="T66" fmla="*/ 13 w 46"/>
                  <a:gd name="T67" fmla="*/ 9 h 28"/>
                  <a:gd name="T68" fmla="*/ 9 w 46"/>
                  <a:gd name="T69" fmla="*/ 2 h 28"/>
                  <a:gd name="T70" fmla="*/ 6 w 46"/>
                  <a:gd name="T71" fmla="*/ 6 h 28"/>
                  <a:gd name="T72" fmla="*/ 4 w 46"/>
                  <a:gd name="T73" fmla="*/ 0 h 28"/>
                  <a:gd name="T74" fmla="*/ 0 w 46"/>
                  <a:gd name="T75" fmla="*/ 1 h 28"/>
                  <a:gd name="T76" fmla="*/ 1 w 46"/>
                  <a:gd name="T77" fmla="*/ 4 h 28"/>
                  <a:gd name="T78" fmla="*/ 4 w 46"/>
                  <a:gd name="T7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28">
                    <a:moveTo>
                      <a:pt x="4" y="0"/>
                    </a:moveTo>
                    <a:lnTo>
                      <a:pt x="1" y="4"/>
                    </a:lnTo>
                    <a:lnTo>
                      <a:pt x="6" y="12"/>
                    </a:lnTo>
                    <a:lnTo>
                      <a:pt x="11" y="16"/>
                    </a:lnTo>
                    <a:lnTo>
                      <a:pt x="16" y="22"/>
                    </a:lnTo>
                    <a:lnTo>
                      <a:pt x="21" y="25"/>
                    </a:lnTo>
                    <a:lnTo>
                      <a:pt x="24" y="27"/>
                    </a:lnTo>
                    <a:lnTo>
                      <a:pt x="28" y="27"/>
                    </a:lnTo>
                    <a:lnTo>
                      <a:pt x="33" y="27"/>
                    </a:lnTo>
                    <a:lnTo>
                      <a:pt x="36" y="26"/>
                    </a:lnTo>
                    <a:lnTo>
                      <a:pt x="39" y="24"/>
                    </a:lnTo>
                    <a:lnTo>
                      <a:pt x="41" y="22"/>
                    </a:lnTo>
                    <a:lnTo>
                      <a:pt x="43" y="19"/>
                    </a:lnTo>
                    <a:lnTo>
                      <a:pt x="43" y="16"/>
                    </a:lnTo>
                    <a:lnTo>
                      <a:pt x="44" y="14"/>
                    </a:lnTo>
                    <a:lnTo>
                      <a:pt x="45" y="13"/>
                    </a:lnTo>
                    <a:lnTo>
                      <a:pt x="44" y="10"/>
                    </a:lnTo>
                    <a:lnTo>
                      <a:pt x="43" y="8"/>
                    </a:lnTo>
                    <a:lnTo>
                      <a:pt x="36" y="13"/>
                    </a:lnTo>
                    <a:lnTo>
                      <a:pt x="35" y="12"/>
                    </a:lnTo>
                    <a:lnTo>
                      <a:pt x="36" y="13"/>
                    </a:lnTo>
                    <a:lnTo>
                      <a:pt x="35" y="13"/>
                    </a:lnTo>
                    <a:lnTo>
                      <a:pt x="35" y="15"/>
                    </a:lnTo>
                    <a:lnTo>
                      <a:pt x="34" y="16"/>
                    </a:lnTo>
                    <a:lnTo>
                      <a:pt x="34" y="18"/>
                    </a:lnTo>
                    <a:lnTo>
                      <a:pt x="32" y="19"/>
                    </a:lnTo>
                    <a:lnTo>
                      <a:pt x="32" y="21"/>
                    </a:lnTo>
                    <a:lnTo>
                      <a:pt x="29" y="21"/>
                    </a:lnTo>
                    <a:lnTo>
                      <a:pt x="29" y="22"/>
                    </a:lnTo>
                    <a:lnTo>
                      <a:pt x="27" y="21"/>
                    </a:lnTo>
                    <a:lnTo>
                      <a:pt x="26" y="19"/>
                    </a:lnTo>
                    <a:lnTo>
                      <a:pt x="22" y="17"/>
                    </a:lnTo>
                    <a:lnTo>
                      <a:pt x="18" y="13"/>
                    </a:lnTo>
                    <a:lnTo>
                      <a:pt x="13" y="9"/>
                    </a:lnTo>
                    <a:lnTo>
                      <a:pt x="9" y="2"/>
                    </a:lnTo>
                    <a:lnTo>
                      <a:pt x="6" y="6"/>
                    </a:lnTo>
                    <a:lnTo>
                      <a:pt x="4" y="0"/>
                    </a:lnTo>
                    <a:lnTo>
                      <a:pt x="0" y="1"/>
                    </a:lnTo>
                    <a:lnTo>
                      <a:pt x="1" y="4"/>
                    </a:lnTo>
                    <a:lnTo>
                      <a:pt x="4"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5" name="Freeform 407"/>
              <p:cNvSpPr>
                <a:spLocks/>
              </p:cNvSpPr>
              <p:nvPr/>
            </p:nvSpPr>
            <p:spPr bwMode="auto">
              <a:xfrm>
                <a:off x="4505" y="3042"/>
                <a:ext cx="36" cy="30"/>
              </a:xfrm>
              <a:custGeom>
                <a:avLst/>
                <a:gdLst>
                  <a:gd name="T0" fmla="*/ 0 w 36"/>
                  <a:gd name="T1" fmla="*/ 0 h 30"/>
                  <a:gd name="T2" fmla="*/ 0 w 36"/>
                  <a:gd name="T3" fmla="*/ 2 h 30"/>
                  <a:gd name="T4" fmla="*/ 1 w 36"/>
                  <a:gd name="T5" fmla="*/ 4 h 30"/>
                  <a:gd name="T6" fmla="*/ 4 w 36"/>
                  <a:gd name="T7" fmla="*/ 6 h 30"/>
                  <a:gd name="T8" fmla="*/ 6 w 36"/>
                  <a:gd name="T9" fmla="*/ 8 h 30"/>
                  <a:gd name="T10" fmla="*/ 8 w 36"/>
                  <a:gd name="T11" fmla="*/ 10 h 30"/>
                  <a:gd name="T12" fmla="*/ 11 w 36"/>
                  <a:gd name="T13" fmla="*/ 11 h 30"/>
                  <a:gd name="T14" fmla="*/ 14 w 36"/>
                  <a:gd name="T15" fmla="*/ 15 h 30"/>
                  <a:gd name="T16" fmla="*/ 16 w 36"/>
                  <a:gd name="T17" fmla="*/ 17 h 30"/>
                  <a:gd name="T18" fmla="*/ 20 w 36"/>
                  <a:gd name="T19" fmla="*/ 18 h 30"/>
                  <a:gd name="T20" fmla="*/ 22 w 36"/>
                  <a:gd name="T21" fmla="*/ 20 h 30"/>
                  <a:gd name="T22" fmla="*/ 25 w 36"/>
                  <a:gd name="T23" fmla="*/ 22 h 30"/>
                  <a:gd name="T24" fmla="*/ 26 w 36"/>
                  <a:gd name="T25" fmla="*/ 22 h 30"/>
                  <a:gd name="T26" fmla="*/ 27 w 36"/>
                  <a:gd name="T27" fmla="*/ 25 h 30"/>
                  <a:gd name="T28" fmla="*/ 28 w 36"/>
                  <a:gd name="T29" fmla="*/ 23 h 30"/>
                  <a:gd name="T30" fmla="*/ 29 w 36"/>
                  <a:gd name="T31" fmla="*/ 22 h 30"/>
                  <a:gd name="T32" fmla="*/ 32 w 36"/>
                  <a:gd name="T33" fmla="*/ 29 h 30"/>
                  <a:gd name="T34" fmla="*/ 34 w 36"/>
                  <a:gd name="T35" fmla="*/ 26 h 30"/>
                  <a:gd name="T36" fmla="*/ 35 w 36"/>
                  <a:gd name="T37" fmla="*/ 22 h 30"/>
                  <a:gd name="T38" fmla="*/ 34 w 36"/>
                  <a:gd name="T39" fmla="*/ 21 h 30"/>
                  <a:gd name="T40" fmla="*/ 33 w 36"/>
                  <a:gd name="T41" fmla="*/ 19 h 30"/>
                  <a:gd name="T42" fmla="*/ 30 w 36"/>
                  <a:gd name="T43" fmla="*/ 18 h 30"/>
                  <a:gd name="T44" fmla="*/ 28 w 36"/>
                  <a:gd name="T45" fmla="*/ 16 h 30"/>
                  <a:gd name="T46" fmla="*/ 26 w 36"/>
                  <a:gd name="T47" fmla="*/ 15 h 30"/>
                  <a:gd name="T48" fmla="*/ 23 w 36"/>
                  <a:gd name="T49" fmla="*/ 11 h 30"/>
                  <a:gd name="T50" fmla="*/ 20 w 36"/>
                  <a:gd name="T51" fmla="*/ 10 h 30"/>
                  <a:gd name="T52" fmla="*/ 16 w 36"/>
                  <a:gd name="T53" fmla="*/ 8 h 30"/>
                  <a:gd name="T54" fmla="*/ 14 w 36"/>
                  <a:gd name="T55" fmla="*/ 6 h 30"/>
                  <a:gd name="T56" fmla="*/ 12 w 36"/>
                  <a:gd name="T57" fmla="*/ 4 h 30"/>
                  <a:gd name="T58" fmla="*/ 11 w 36"/>
                  <a:gd name="T59" fmla="*/ 2 h 30"/>
                  <a:gd name="T60" fmla="*/ 9 w 36"/>
                  <a:gd name="T61" fmla="*/ 1 h 30"/>
                  <a:gd name="T62" fmla="*/ 8 w 36"/>
                  <a:gd name="T63" fmla="*/ 0 h 30"/>
                  <a:gd name="T64" fmla="*/ 0 w 36"/>
                  <a:gd name="T6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30">
                    <a:moveTo>
                      <a:pt x="0" y="0"/>
                    </a:moveTo>
                    <a:lnTo>
                      <a:pt x="0" y="2"/>
                    </a:lnTo>
                    <a:lnTo>
                      <a:pt x="1" y="4"/>
                    </a:lnTo>
                    <a:lnTo>
                      <a:pt x="4" y="6"/>
                    </a:lnTo>
                    <a:lnTo>
                      <a:pt x="6" y="8"/>
                    </a:lnTo>
                    <a:lnTo>
                      <a:pt x="8" y="10"/>
                    </a:lnTo>
                    <a:lnTo>
                      <a:pt x="11" y="11"/>
                    </a:lnTo>
                    <a:lnTo>
                      <a:pt x="14" y="15"/>
                    </a:lnTo>
                    <a:lnTo>
                      <a:pt x="16" y="17"/>
                    </a:lnTo>
                    <a:lnTo>
                      <a:pt x="20" y="18"/>
                    </a:lnTo>
                    <a:lnTo>
                      <a:pt x="22" y="20"/>
                    </a:lnTo>
                    <a:lnTo>
                      <a:pt x="25" y="22"/>
                    </a:lnTo>
                    <a:lnTo>
                      <a:pt x="26" y="22"/>
                    </a:lnTo>
                    <a:lnTo>
                      <a:pt x="27" y="25"/>
                    </a:lnTo>
                    <a:lnTo>
                      <a:pt x="28" y="23"/>
                    </a:lnTo>
                    <a:lnTo>
                      <a:pt x="29" y="22"/>
                    </a:lnTo>
                    <a:lnTo>
                      <a:pt x="32" y="29"/>
                    </a:lnTo>
                    <a:lnTo>
                      <a:pt x="34" y="26"/>
                    </a:lnTo>
                    <a:lnTo>
                      <a:pt x="35" y="22"/>
                    </a:lnTo>
                    <a:lnTo>
                      <a:pt x="34" y="21"/>
                    </a:lnTo>
                    <a:lnTo>
                      <a:pt x="33" y="19"/>
                    </a:lnTo>
                    <a:lnTo>
                      <a:pt x="30" y="18"/>
                    </a:lnTo>
                    <a:lnTo>
                      <a:pt x="28" y="16"/>
                    </a:lnTo>
                    <a:lnTo>
                      <a:pt x="26" y="15"/>
                    </a:lnTo>
                    <a:lnTo>
                      <a:pt x="23" y="11"/>
                    </a:lnTo>
                    <a:lnTo>
                      <a:pt x="20" y="10"/>
                    </a:lnTo>
                    <a:lnTo>
                      <a:pt x="16" y="8"/>
                    </a:lnTo>
                    <a:lnTo>
                      <a:pt x="14" y="6"/>
                    </a:lnTo>
                    <a:lnTo>
                      <a:pt x="12" y="4"/>
                    </a:lnTo>
                    <a:lnTo>
                      <a:pt x="11" y="2"/>
                    </a:lnTo>
                    <a:lnTo>
                      <a:pt x="9" y="1"/>
                    </a:lnTo>
                    <a:lnTo>
                      <a:pt x="8" y="0"/>
                    </a:lnTo>
                    <a:lnTo>
                      <a:pt x="0"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6" name="Freeform 408"/>
              <p:cNvSpPr>
                <a:spLocks/>
              </p:cNvSpPr>
              <p:nvPr/>
            </p:nvSpPr>
            <p:spPr bwMode="auto">
              <a:xfrm>
                <a:off x="4537" y="3066"/>
                <a:ext cx="4" cy="6"/>
              </a:xfrm>
              <a:custGeom>
                <a:avLst/>
                <a:gdLst>
                  <a:gd name="T0" fmla="*/ 3 w 4"/>
                  <a:gd name="T1" fmla="*/ 0 h 6"/>
                  <a:gd name="T2" fmla="*/ 3 w 4"/>
                  <a:gd name="T3" fmla="*/ 2 h 6"/>
                  <a:gd name="T4" fmla="*/ 3 w 4"/>
                  <a:gd name="T5" fmla="*/ 5 h 6"/>
                  <a:gd name="T6" fmla="*/ 2 w 4"/>
                  <a:gd name="T7" fmla="*/ 5 h 6"/>
                  <a:gd name="T8" fmla="*/ 2 w 4"/>
                  <a:gd name="T9" fmla="*/ 5 h 6"/>
                  <a:gd name="T10" fmla="*/ 1 w 4"/>
                  <a:gd name="T11" fmla="*/ 5 h 6"/>
                  <a:gd name="T12" fmla="*/ 1 w 4"/>
                  <a:gd name="T13" fmla="*/ 5 h 6"/>
                  <a:gd name="T14" fmla="*/ 0 w 4"/>
                  <a:gd name="T15" fmla="*/ 2 h 6"/>
                  <a:gd name="T16" fmla="*/ 0 w 4"/>
                  <a:gd name="T17" fmla="*/ 0 h 6"/>
                  <a:gd name="T18" fmla="*/ 3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3" y="0"/>
                    </a:moveTo>
                    <a:lnTo>
                      <a:pt x="3" y="2"/>
                    </a:lnTo>
                    <a:lnTo>
                      <a:pt x="3" y="5"/>
                    </a:lnTo>
                    <a:lnTo>
                      <a:pt x="2" y="5"/>
                    </a:lnTo>
                    <a:lnTo>
                      <a:pt x="2" y="5"/>
                    </a:lnTo>
                    <a:lnTo>
                      <a:pt x="1" y="5"/>
                    </a:lnTo>
                    <a:lnTo>
                      <a:pt x="1" y="5"/>
                    </a:lnTo>
                    <a:lnTo>
                      <a:pt x="0" y="2"/>
                    </a:lnTo>
                    <a:lnTo>
                      <a:pt x="0" y="0"/>
                    </a:lnTo>
                    <a:lnTo>
                      <a:pt x="3"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7" name="Freeform 409"/>
              <p:cNvSpPr>
                <a:spLocks/>
              </p:cNvSpPr>
              <p:nvPr/>
            </p:nvSpPr>
            <p:spPr bwMode="auto">
              <a:xfrm>
                <a:off x="5644" y="3061"/>
                <a:ext cx="5" cy="1"/>
              </a:xfrm>
              <a:custGeom>
                <a:avLst/>
                <a:gdLst>
                  <a:gd name="T0" fmla="*/ 4 w 5"/>
                  <a:gd name="T1" fmla="*/ 0 h 1"/>
                  <a:gd name="T2" fmla="*/ 3 w 5"/>
                  <a:gd name="T3" fmla="*/ 0 h 1"/>
                  <a:gd name="T4" fmla="*/ 2 w 5"/>
                  <a:gd name="T5" fmla="*/ 0 h 1"/>
                  <a:gd name="T6" fmla="*/ 0 w 5"/>
                  <a:gd name="T7" fmla="*/ 0 h 1"/>
                  <a:gd name="T8" fmla="*/ 0 w 5"/>
                  <a:gd name="T9" fmla="*/ 0 h 1"/>
                  <a:gd name="T10" fmla="*/ 0 w 5"/>
                  <a:gd name="T11" fmla="*/ 0 h 1"/>
                  <a:gd name="T12" fmla="*/ 0 w 5"/>
                  <a:gd name="T13" fmla="*/ 0 h 1"/>
                  <a:gd name="T14" fmla="*/ 0 w 5"/>
                  <a:gd name="T15" fmla="*/ 0 h 1"/>
                  <a:gd name="T16" fmla="*/ 2 w 5"/>
                  <a:gd name="T17" fmla="*/ 0 h 1"/>
                  <a:gd name="T18" fmla="*/ 4 w 5"/>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
                    <a:moveTo>
                      <a:pt x="4" y="0"/>
                    </a:moveTo>
                    <a:lnTo>
                      <a:pt x="3" y="0"/>
                    </a:lnTo>
                    <a:lnTo>
                      <a:pt x="2" y="0"/>
                    </a:lnTo>
                    <a:lnTo>
                      <a:pt x="0" y="0"/>
                    </a:lnTo>
                    <a:lnTo>
                      <a:pt x="0" y="0"/>
                    </a:lnTo>
                    <a:lnTo>
                      <a:pt x="0" y="0"/>
                    </a:lnTo>
                    <a:lnTo>
                      <a:pt x="0" y="0"/>
                    </a:lnTo>
                    <a:lnTo>
                      <a:pt x="0" y="0"/>
                    </a:lnTo>
                    <a:lnTo>
                      <a:pt x="2" y="0"/>
                    </a:lnTo>
                    <a:lnTo>
                      <a:pt x="4" y="0"/>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8" name="Freeform 410"/>
              <p:cNvSpPr>
                <a:spLocks/>
              </p:cNvSpPr>
              <p:nvPr/>
            </p:nvSpPr>
            <p:spPr bwMode="auto">
              <a:xfrm>
                <a:off x="5558" y="3042"/>
                <a:ext cx="84" cy="18"/>
              </a:xfrm>
              <a:custGeom>
                <a:avLst/>
                <a:gdLst>
                  <a:gd name="T0" fmla="*/ 0 w 84"/>
                  <a:gd name="T1" fmla="*/ 5 h 18"/>
                  <a:gd name="T2" fmla="*/ 1 w 84"/>
                  <a:gd name="T3" fmla="*/ 5 h 18"/>
                  <a:gd name="T4" fmla="*/ 8 w 84"/>
                  <a:gd name="T5" fmla="*/ 6 h 18"/>
                  <a:gd name="T6" fmla="*/ 17 w 84"/>
                  <a:gd name="T7" fmla="*/ 7 h 18"/>
                  <a:gd name="T8" fmla="*/ 24 w 84"/>
                  <a:gd name="T9" fmla="*/ 7 h 18"/>
                  <a:gd name="T10" fmla="*/ 29 w 84"/>
                  <a:gd name="T11" fmla="*/ 8 h 18"/>
                  <a:gd name="T12" fmla="*/ 36 w 84"/>
                  <a:gd name="T13" fmla="*/ 8 h 18"/>
                  <a:gd name="T14" fmla="*/ 41 w 84"/>
                  <a:gd name="T15" fmla="*/ 9 h 18"/>
                  <a:gd name="T16" fmla="*/ 46 w 84"/>
                  <a:gd name="T17" fmla="*/ 9 h 18"/>
                  <a:gd name="T18" fmla="*/ 51 w 84"/>
                  <a:gd name="T19" fmla="*/ 10 h 18"/>
                  <a:gd name="T20" fmla="*/ 55 w 84"/>
                  <a:gd name="T21" fmla="*/ 11 h 18"/>
                  <a:gd name="T22" fmla="*/ 59 w 84"/>
                  <a:gd name="T23" fmla="*/ 12 h 18"/>
                  <a:gd name="T24" fmla="*/ 63 w 84"/>
                  <a:gd name="T25" fmla="*/ 12 h 18"/>
                  <a:gd name="T26" fmla="*/ 66 w 84"/>
                  <a:gd name="T27" fmla="*/ 14 h 18"/>
                  <a:gd name="T28" fmla="*/ 70 w 84"/>
                  <a:gd name="T29" fmla="*/ 14 h 18"/>
                  <a:gd name="T30" fmla="*/ 72 w 84"/>
                  <a:gd name="T31" fmla="*/ 16 h 18"/>
                  <a:gd name="T32" fmla="*/ 76 w 84"/>
                  <a:gd name="T33" fmla="*/ 16 h 18"/>
                  <a:gd name="T34" fmla="*/ 80 w 84"/>
                  <a:gd name="T35" fmla="*/ 17 h 18"/>
                  <a:gd name="T36" fmla="*/ 83 w 84"/>
                  <a:gd name="T37" fmla="*/ 12 h 18"/>
                  <a:gd name="T38" fmla="*/ 80 w 84"/>
                  <a:gd name="T39" fmla="*/ 12 h 18"/>
                  <a:gd name="T40" fmla="*/ 78 w 84"/>
                  <a:gd name="T41" fmla="*/ 10 h 18"/>
                  <a:gd name="T42" fmla="*/ 74 w 84"/>
                  <a:gd name="T43" fmla="*/ 9 h 18"/>
                  <a:gd name="T44" fmla="*/ 71 w 84"/>
                  <a:gd name="T45" fmla="*/ 9 h 18"/>
                  <a:gd name="T46" fmla="*/ 66 w 84"/>
                  <a:gd name="T47" fmla="*/ 8 h 18"/>
                  <a:gd name="T48" fmla="*/ 63 w 84"/>
                  <a:gd name="T49" fmla="*/ 8 h 18"/>
                  <a:gd name="T50" fmla="*/ 58 w 84"/>
                  <a:gd name="T51" fmla="*/ 7 h 18"/>
                  <a:gd name="T52" fmla="*/ 53 w 84"/>
                  <a:gd name="T53" fmla="*/ 6 h 18"/>
                  <a:gd name="T54" fmla="*/ 49 w 84"/>
                  <a:gd name="T55" fmla="*/ 5 h 18"/>
                  <a:gd name="T56" fmla="*/ 43 w 84"/>
                  <a:gd name="T57" fmla="*/ 4 h 18"/>
                  <a:gd name="T58" fmla="*/ 37 w 84"/>
                  <a:gd name="T59" fmla="*/ 3 h 18"/>
                  <a:gd name="T60" fmla="*/ 30 w 84"/>
                  <a:gd name="T61" fmla="*/ 3 h 18"/>
                  <a:gd name="T62" fmla="*/ 25 w 84"/>
                  <a:gd name="T63" fmla="*/ 1 h 18"/>
                  <a:gd name="T64" fmla="*/ 18 w 84"/>
                  <a:gd name="T65" fmla="*/ 1 h 18"/>
                  <a:gd name="T66" fmla="*/ 11 w 84"/>
                  <a:gd name="T67" fmla="*/ 0 h 18"/>
                  <a:gd name="T68" fmla="*/ 1 w 84"/>
                  <a:gd name="T69" fmla="*/ 0 h 18"/>
                  <a:gd name="T70" fmla="*/ 3 w 84"/>
                  <a:gd name="T71" fmla="*/ 0 h 18"/>
                  <a:gd name="T72" fmla="*/ 0 w 84"/>
                  <a:gd name="T73" fmla="*/ 5 h 18"/>
                  <a:gd name="T74" fmla="*/ 1 w 84"/>
                  <a:gd name="T75" fmla="*/ 5 h 18"/>
                  <a:gd name="T76" fmla="*/ 0 w 84"/>
                  <a:gd name="T7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18">
                    <a:moveTo>
                      <a:pt x="0" y="5"/>
                    </a:moveTo>
                    <a:lnTo>
                      <a:pt x="1" y="5"/>
                    </a:lnTo>
                    <a:lnTo>
                      <a:pt x="8" y="6"/>
                    </a:lnTo>
                    <a:lnTo>
                      <a:pt x="17" y="7"/>
                    </a:lnTo>
                    <a:lnTo>
                      <a:pt x="24" y="7"/>
                    </a:lnTo>
                    <a:lnTo>
                      <a:pt x="29" y="8"/>
                    </a:lnTo>
                    <a:lnTo>
                      <a:pt x="36" y="8"/>
                    </a:lnTo>
                    <a:lnTo>
                      <a:pt x="41" y="9"/>
                    </a:lnTo>
                    <a:lnTo>
                      <a:pt x="46" y="9"/>
                    </a:lnTo>
                    <a:lnTo>
                      <a:pt x="51" y="10"/>
                    </a:lnTo>
                    <a:lnTo>
                      <a:pt x="55" y="11"/>
                    </a:lnTo>
                    <a:lnTo>
                      <a:pt x="59" y="12"/>
                    </a:lnTo>
                    <a:lnTo>
                      <a:pt x="63" y="12"/>
                    </a:lnTo>
                    <a:lnTo>
                      <a:pt x="66" y="14"/>
                    </a:lnTo>
                    <a:lnTo>
                      <a:pt x="70" y="14"/>
                    </a:lnTo>
                    <a:lnTo>
                      <a:pt x="72" y="16"/>
                    </a:lnTo>
                    <a:lnTo>
                      <a:pt x="76" y="16"/>
                    </a:lnTo>
                    <a:lnTo>
                      <a:pt x="80" y="17"/>
                    </a:lnTo>
                    <a:lnTo>
                      <a:pt x="83" y="12"/>
                    </a:lnTo>
                    <a:lnTo>
                      <a:pt x="80" y="12"/>
                    </a:lnTo>
                    <a:lnTo>
                      <a:pt x="78" y="10"/>
                    </a:lnTo>
                    <a:lnTo>
                      <a:pt x="74" y="9"/>
                    </a:lnTo>
                    <a:lnTo>
                      <a:pt x="71" y="9"/>
                    </a:lnTo>
                    <a:lnTo>
                      <a:pt x="66" y="8"/>
                    </a:lnTo>
                    <a:lnTo>
                      <a:pt x="63" y="8"/>
                    </a:lnTo>
                    <a:lnTo>
                      <a:pt x="58" y="7"/>
                    </a:lnTo>
                    <a:lnTo>
                      <a:pt x="53" y="6"/>
                    </a:lnTo>
                    <a:lnTo>
                      <a:pt x="49" y="5"/>
                    </a:lnTo>
                    <a:lnTo>
                      <a:pt x="43" y="4"/>
                    </a:lnTo>
                    <a:lnTo>
                      <a:pt x="37" y="3"/>
                    </a:lnTo>
                    <a:lnTo>
                      <a:pt x="30" y="3"/>
                    </a:lnTo>
                    <a:lnTo>
                      <a:pt x="25" y="1"/>
                    </a:lnTo>
                    <a:lnTo>
                      <a:pt x="18" y="1"/>
                    </a:lnTo>
                    <a:lnTo>
                      <a:pt x="11" y="0"/>
                    </a:lnTo>
                    <a:lnTo>
                      <a:pt x="1" y="0"/>
                    </a:lnTo>
                    <a:lnTo>
                      <a:pt x="3" y="0"/>
                    </a:lnTo>
                    <a:lnTo>
                      <a:pt x="0" y="5"/>
                    </a:lnTo>
                    <a:lnTo>
                      <a:pt x="1" y="5"/>
                    </a:lnTo>
                    <a:lnTo>
                      <a:pt x="0" y="5"/>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899" name="Freeform 411"/>
              <p:cNvSpPr>
                <a:spLocks/>
              </p:cNvSpPr>
              <p:nvPr/>
            </p:nvSpPr>
            <p:spPr bwMode="auto">
              <a:xfrm>
                <a:off x="5489" y="3030"/>
                <a:ext cx="64" cy="11"/>
              </a:xfrm>
              <a:custGeom>
                <a:avLst/>
                <a:gdLst>
                  <a:gd name="T0" fmla="*/ 6 w 64"/>
                  <a:gd name="T1" fmla="*/ 5 h 11"/>
                  <a:gd name="T2" fmla="*/ 6 w 64"/>
                  <a:gd name="T3" fmla="*/ 4 h 11"/>
                  <a:gd name="T4" fmla="*/ 6 w 64"/>
                  <a:gd name="T5" fmla="*/ 5 h 11"/>
                  <a:gd name="T6" fmla="*/ 8 w 64"/>
                  <a:gd name="T7" fmla="*/ 5 h 11"/>
                  <a:gd name="T8" fmla="*/ 9 w 64"/>
                  <a:gd name="T9" fmla="*/ 5 h 11"/>
                  <a:gd name="T10" fmla="*/ 14 w 64"/>
                  <a:gd name="T11" fmla="*/ 5 h 11"/>
                  <a:gd name="T12" fmla="*/ 18 w 64"/>
                  <a:gd name="T13" fmla="*/ 5 h 11"/>
                  <a:gd name="T14" fmla="*/ 23 w 64"/>
                  <a:gd name="T15" fmla="*/ 5 h 11"/>
                  <a:gd name="T16" fmla="*/ 29 w 64"/>
                  <a:gd name="T17" fmla="*/ 5 h 11"/>
                  <a:gd name="T18" fmla="*/ 33 w 64"/>
                  <a:gd name="T19" fmla="*/ 6 h 11"/>
                  <a:gd name="T20" fmla="*/ 38 w 64"/>
                  <a:gd name="T21" fmla="*/ 7 h 11"/>
                  <a:gd name="T22" fmla="*/ 43 w 64"/>
                  <a:gd name="T23" fmla="*/ 8 h 11"/>
                  <a:gd name="T24" fmla="*/ 49 w 64"/>
                  <a:gd name="T25" fmla="*/ 8 h 11"/>
                  <a:gd name="T26" fmla="*/ 53 w 64"/>
                  <a:gd name="T27" fmla="*/ 9 h 11"/>
                  <a:gd name="T28" fmla="*/ 55 w 64"/>
                  <a:gd name="T29" fmla="*/ 9 h 11"/>
                  <a:gd name="T30" fmla="*/ 58 w 64"/>
                  <a:gd name="T31" fmla="*/ 10 h 11"/>
                  <a:gd name="T32" fmla="*/ 60 w 64"/>
                  <a:gd name="T33" fmla="*/ 10 h 11"/>
                  <a:gd name="T34" fmla="*/ 63 w 64"/>
                  <a:gd name="T35" fmla="*/ 6 h 11"/>
                  <a:gd name="T36" fmla="*/ 60 w 64"/>
                  <a:gd name="T37" fmla="*/ 5 h 11"/>
                  <a:gd name="T38" fmla="*/ 58 w 64"/>
                  <a:gd name="T39" fmla="*/ 5 h 11"/>
                  <a:gd name="T40" fmla="*/ 55 w 64"/>
                  <a:gd name="T41" fmla="*/ 5 h 11"/>
                  <a:gd name="T42" fmla="*/ 50 w 64"/>
                  <a:gd name="T43" fmla="*/ 5 h 11"/>
                  <a:gd name="T44" fmla="*/ 45 w 64"/>
                  <a:gd name="T45" fmla="*/ 4 h 11"/>
                  <a:gd name="T46" fmla="*/ 42 w 64"/>
                  <a:gd name="T47" fmla="*/ 3 h 11"/>
                  <a:gd name="T48" fmla="*/ 35 w 64"/>
                  <a:gd name="T49" fmla="*/ 2 h 11"/>
                  <a:gd name="T50" fmla="*/ 30 w 64"/>
                  <a:gd name="T51" fmla="*/ 2 h 11"/>
                  <a:gd name="T52" fmla="*/ 26 w 64"/>
                  <a:gd name="T53" fmla="*/ 1 h 11"/>
                  <a:gd name="T54" fmla="*/ 20 w 64"/>
                  <a:gd name="T55" fmla="*/ 1 h 11"/>
                  <a:gd name="T56" fmla="*/ 15 w 64"/>
                  <a:gd name="T57" fmla="*/ 1 h 11"/>
                  <a:gd name="T58" fmla="*/ 11 w 64"/>
                  <a:gd name="T59" fmla="*/ 0 h 11"/>
                  <a:gd name="T60" fmla="*/ 8 w 64"/>
                  <a:gd name="T61" fmla="*/ 0 h 11"/>
                  <a:gd name="T62" fmla="*/ 5 w 64"/>
                  <a:gd name="T63" fmla="*/ 0 h 11"/>
                  <a:gd name="T64" fmla="*/ 0 w 64"/>
                  <a:gd name="T65" fmla="*/ 1 h 11"/>
                  <a:gd name="T66" fmla="*/ 1 w 64"/>
                  <a:gd name="T67" fmla="*/ 1 h 11"/>
                  <a:gd name="T68" fmla="*/ 6 w 64"/>
                  <a:gd name="T69" fmla="*/ 5 h 11"/>
                  <a:gd name="T70" fmla="*/ 6 w 64"/>
                  <a:gd name="T71" fmla="*/ 4 h 11"/>
                  <a:gd name="T72" fmla="*/ 6 w 64"/>
                  <a:gd name="T7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11">
                    <a:moveTo>
                      <a:pt x="6" y="5"/>
                    </a:moveTo>
                    <a:lnTo>
                      <a:pt x="6" y="4"/>
                    </a:lnTo>
                    <a:lnTo>
                      <a:pt x="6" y="5"/>
                    </a:lnTo>
                    <a:lnTo>
                      <a:pt x="8" y="5"/>
                    </a:lnTo>
                    <a:lnTo>
                      <a:pt x="9" y="5"/>
                    </a:lnTo>
                    <a:lnTo>
                      <a:pt x="14" y="5"/>
                    </a:lnTo>
                    <a:lnTo>
                      <a:pt x="18" y="5"/>
                    </a:lnTo>
                    <a:lnTo>
                      <a:pt x="23" y="5"/>
                    </a:lnTo>
                    <a:lnTo>
                      <a:pt x="29" y="5"/>
                    </a:lnTo>
                    <a:lnTo>
                      <a:pt x="33" y="6"/>
                    </a:lnTo>
                    <a:lnTo>
                      <a:pt x="38" y="7"/>
                    </a:lnTo>
                    <a:lnTo>
                      <a:pt x="43" y="8"/>
                    </a:lnTo>
                    <a:lnTo>
                      <a:pt x="49" y="8"/>
                    </a:lnTo>
                    <a:lnTo>
                      <a:pt x="53" y="9"/>
                    </a:lnTo>
                    <a:lnTo>
                      <a:pt x="55" y="9"/>
                    </a:lnTo>
                    <a:lnTo>
                      <a:pt x="58" y="10"/>
                    </a:lnTo>
                    <a:lnTo>
                      <a:pt x="60" y="10"/>
                    </a:lnTo>
                    <a:lnTo>
                      <a:pt x="63" y="6"/>
                    </a:lnTo>
                    <a:lnTo>
                      <a:pt x="60" y="5"/>
                    </a:lnTo>
                    <a:lnTo>
                      <a:pt x="58" y="5"/>
                    </a:lnTo>
                    <a:lnTo>
                      <a:pt x="55" y="5"/>
                    </a:lnTo>
                    <a:lnTo>
                      <a:pt x="50" y="5"/>
                    </a:lnTo>
                    <a:lnTo>
                      <a:pt x="45" y="4"/>
                    </a:lnTo>
                    <a:lnTo>
                      <a:pt x="42" y="3"/>
                    </a:lnTo>
                    <a:lnTo>
                      <a:pt x="35" y="2"/>
                    </a:lnTo>
                    <a:lnTo>
                      <a:pt x="30" y="2"/>
                    </a:lnTo>
                    <a:lnTo>
                      <a:pt x="26" y="1"/>
                    </a:lnTo>
                    <a:lnTo>
                      <a:pt x="20" y="1"/>
                    </a:lnTo>
                    <a:lnTo>
                      <a:pt x="15" y="1"/>
                    </a:lnTo>
                    <a:lnTo>
                      <a:pt x="11" y="0"/>
                    </a:lnTo>
                    <a:lnTo>
                      <a:pt x="8" y="0"/>
                    </a:lnTo>
                    <a:lnTo>
                      <a:pt x="5" y="0"/>
                    </a:lnTo>
                    <a:lnTo>
                      <a:pt x="0" y="1"/>
                    </a:lnTo>
                    <a:lnTo>
                      <a:pt x="1" y="1"/>
                    </a:lnTo>
                    <a:lnTo>
                      <a:pt x="6" y="5"/>
                    </a:lnTo>
                    <a:lnTo>
                      <a:pt x="6" y="4"/>
                    </a:lnTo>
                    <a:lnTo>
                      <a:pt x="6" y="5"/>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0" name="Freeform 412"/>
              <p:cNvSpPr>
                <a:spLocks/>
              </p:cNvSpPr>
              <p:nvPr/>
            </p:nvSpPr>
            <p:spPr bwMode="auto">
              <a:xfrm>
                <a:off x="5394" y="3032"/>
                <a:ext cx="94" cy="31"/>
              </a:xfrm>
              <a:custGeom>
                <a:avLst/>
                <a:gdLst>
                  <a:gd name="T0" fmla="*/ 1 w 94"/>
                  <a:gd name="T1" fmla="*/ 23 h 31"/>
                  <a:gd name="T2" fmla="*/ 3 w 94"/>
                  <a:gd name="T3" fmla="*/ 22 h 31"/>
                  <a:gd name="T4" fmla="*/ 0 w 94"/>
                  <a:gd name="T5" fmla="*/ 24 h 31"/>
                  <a:gd name="T6" fmla="*/ 1 w 94"/>
                  <a:gd name="T7" fmla="*/ 30 h 31"/>
                  <a:gd name="T8" fmla="*/ 8 w 94"/>
                  <a:gd name="T9" fmla="*/ 30 h 31"/>
                  <a:gd name="T10" fmla="*/ 13 w 94"/>
                  <a:gd name="T11" fmla="*/ 30 h 31"/>
                  <a:gd name="T12" fmla="*/ 20 w 94"/>
                  <a:gd name="T13" fmla="*/ 29 h 31"/>
                  <a:gd name="T14" fmla="*/ 27 w 94"/>
                  <a:gd name="T15" fmla="*/ 27 h 31"/>
                  <a:gd name="T16" fmla="*/ 35 w 94"/>
                  <a:gd name="T17" fmla="*/ 24 h 31"/>
                  <a:gd name="T18" fmla="*/ 44 w 94"/>
                  <a:gd name="T19" fmla="*/ 22 h 31"/>
                  <a:gd name="T20" fmla="*/ 52 w 94"/>
                  <a:gd name="T21" fmla="*/ 19 h 31"/>
                  <a:gd name="T22" fmla="*/ 61 w 94"/>
                  <a:gd name="T23" fmla="*/ 16 h 31"/>
                  <a:gd name="T24" fmla="*/ 69 w 94"/>
                  <a:gd name="T25" fmla="*/ 13 h 31"/>
                  <a:gd name="T26" fmla="*/ 77 w 94"/>
                  <a:gd name="T27" fmla="*/ 11 h 31"/>
                  <a:gd name="T28" fmla="*/ 82 w 94"/>
                  <a:gd name="T29" fmla="*/ 9 h 31"/>
                  <a:gd name="T30" fmla="*/ 88 w 94"/>
                  <a:gd name="T31" fmla="*/ 7 h 31"/>
                  <a:gd name="T32" fmla="*/ 92 w 94"/>
                  <a:gd name="T33" fmla="*/ 6 h 31"/>
                  <a:gd name="T34" fmla="*/ 93 w 94"/>
                  <a:gd name="T35" fmla="*/ 6 h 31"/>
                  <a:gd name="T36" fmla="*/ 88 w 94"/>
                  <a:gd name="T37" fmla="*/ 0 h 31"/>
                  <a:gd name="T38" fmla="*/ 86 w 94"/>
                  <a:gd name="T39" fmla="*/ 0 h 31"/>
                  <a:gd name="T40" fmla="*/ 84 w 94"/>
                  <a:gd name="T41" fmla="*/ 0 h 31"/>
                  <a:gd name="T42" fmla="*/ 78 w 94"/>
                  <a:gd name="T43" fmla="*/ 3 h 31"/>
                  <a:gd name="T44" fmla="*/ 72 w 94"/>
                  <a:gd name="T45" fmla="*/ 6 h 31"/>
                  <a:gd name="T46" fmla="*/ 65 w 94"/>
                  <a:gd name="T47" fmla="*/ 8 h 31"/>
                  <a:gd name="T48" fmla="*/ 57 w 94"/>
                  <a:gd name="T49" fmla="*/ 11 h 31"/>
                  <a:gd name="T50" fmla="*/ 48 w 94"/>
                  <a:gd name="T51" fmla="*/ 13 h 31"/>
                  <a:gd name="T52" fmla="*/ 40 w 94"/>
                  <a:gd name="T53" fmla="*/ 17 h 31"/>
                  <a:gd name="T54" fmla="*/ 32 w 94"/>
                  <a:gd name="T55" fmla="*/ 18 h 31"/>
                  <a:gd name="T56" fmla="*/ 24 w 94"/>
                  <a:gd name="T57" fmla="*/ 21 h 31"/>
                  <a:gd name="T58" fmla="*/ 17 w 94"/>
                  <a:gd name="T59" fmla="*/ 22 h 31"/>
                  <a:gd name="T60" fmla="*/ 12 w 94"/>
                  <a:gd name="T61" fmla="*/ 24 h 31"/>
                  <a:gd name="T62" fmla="*/ 8 w 94"/>
                  <a:gd name="T63" fmla="*/ 24 h 31"/>
                  <a:gd name="T64" fmla="*/ 9 w 94"/>
                  <a:gd name="T65" fmla="*/ 27 h 31"/>
                  <a:gd name="T66" fmla="*/ 11 w 94"/>
                  <a:gd name="T67" fmla="*/ 24 h 31"/>
                  <a:gd name="T68" fmla="*/ 12 w 94"/>
                  <a:gd name="T69" fmla="*/ 23 h 31"/>
                  <a:gd name="T70" fmla="*/ 11 w 94"/>
                  <a:gd name="T71" fmla="*/ 24 h 31"/>
                  <a:gd name="T72" fmla="*/ 12 w 94"/>
                  <a:gd name="T73" fmla="*/ 24 h 31"/>
                  <a:gd name="T74" fmla="*/ 12 w 94"/>
                  <a:gd name="T75" fmla="*/ 23 h 31"/>
                  <a:gd name="T76" fmla="*/ 1 w 94"/>
                  <a:gd name="T7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31">
                    <a:moveTo>
                      <a:pt x="1" y="23"/>
                    </a:moveTo>
                    <a:lnTo>
                      <a:pt x="3" y="22"/>
                    </a:lnTo>
                    <a:lnTo>
                      <a:pt x="0" y="24"/>
                    </a:lnTo>
                    <a:lnTo>
                      <a:pt x="1" y="30"/>
                    </a:lnTo>
                    <a:lnTo>
                      <a:pt x="8" y="30"/>
                    </a:lnTo>
                    <a:lnTo>
                      <a:pt x="13" y="30"/>
                    </a:lnTo>
                    <a:lnTo>
                      <a:pt x="20" y="29"/>
                    </a:lnTo>
                    <a:lnTo>
                      <a:pt x="27" y="27"/>
                    </a:lnTo>
                    <a:lnTo>
                      <a:pt x="35" y="24"/>
                    </a:lnTo>
                    <a:lnTo>
                      <a:pt x="44" y="22"/>
                    </a:lnTo>
                    <a:lnTo>
                      <a:pt x="52" y="19"/>
                    </a:lnTo>
                    <a:lnTo>
                      <a:pt x="61" y="16"/>
                    </a:lnTo>
                    <a:lnTo>
                      <a:pt x="69" y="13"/>
                    </a:lnTo>
                    <a:lnTo>
                      <a:pt x="77" y="11"/>
                    </a:lnTo>
                    <a:lnTo>
                      <a:pt x="82" y="9"/>
                    </a:lnTo>
                    <a:lnTo>
                      <a:pt x="88" y="7"/>
                    </a:lnTo>
                    <a:lnTo>
                      <a:pt x="92" y="6"/>
                    </a:lnTo>
                    <a:lnTo>
                      <a:pt x="93" y="6"/>
                    </a:lnTo>
                    <a:lnTo>
                      <a:pt x="88" y="0"/>
                    </a:lnTo>
                    <a:lnTo>
                      <a:pt x="86" y="0"/>
                    </a:lnTo>
                    <a:lnTo>
                      <a:pt x="84" y="0"/>
                    </a:lnTo>
                    <a:lnTo>
                      <a:pt x="78" y="3"/>
                    </a:lnTo>
                    <a:lnTo>
                      <a:pt x="72" y="6"/>
                    </a:lnTo>
                    <a:lnTo>
                      <a:pt x="65" y="8"/>
                    </a:lnTo>
                    <a:lnTo>
                      <a:pt x="57" y="11"/>
                    </a:lnTo>
                    <a:lnTo>
                      <a:pt x="48" y="13"/>
                    </a:lnTo>
                    <a:lnTo>
                      <a:pt x="40" y="17"/>
                    </a:lnTo>
                    <a:lnTo>
                      <a:pt x="32" y="18"/>
                    </a:lnTo>
                    <a:lnTo>
                      <a:pt x="24" y="21"/>
                    </a:lnTo>
                    <a:lnTo>
                      <a:pt x="17" y="22"/>
                    </a:lnTo>
                    <a:lnTo>
                      <a:pt x="12" y="24"/>
                    </a:lnTo>
                    <a:lnTo>
                      <a:pt x="8" y="24"/>
                    </a:lnTo>
                    <a:lnTo>
                      <a:pt x="9" y="27"/>
                    </a:lnTo>
                    <a:lnTo>
                      <a:pt x="11" y="24"/>
                    </a:lnTo>
                    <a:lnTo>
                      <a:pt x="12" y="23"/>
                    </a:lnTo>
                    <a:lnTo>
                      <a:pt x="11" y="24"/>
                    </a:lnTo>
                    <a:lnTo>
                      <a:pt x="12" y="24"/>
                    </a:lnTo>
                    <a:lnTo>
                      <a:pt x="12" y="23"/>
                    </a:lnTo>
                    <a:lnTo>
                      <a:pt x="1" y="23"/>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1" name="Freeform 413"/>
              <p:cNvSpPr>
                <a:spLocks/>
              </p:cNvSpPr>
              <p:nvPr/>
            </p:nvSpPr>
            <p:spPr bwMode="auto">
              <a:xfrm>
                <a:off x="5383" y="3006"/>
                <a:ext cx="18" cy="48"/>
              </a:xfrm>
              <a:custGeom>
                <a:avLst/>
                <a:gdLst>
                  <a:gd name="T0" fmla="*/ 0 w 18"/>
                  <a:gd name="T1" fmla="*/ 1 h 48"/>
                  <a:gd name="T2" fmla="*/ 0 w 18"/>
                  <a:gd name="T3" fmla="*/ 2 h 48"/>
                  <a:gd name="T4" fmla="*/ 3 w 18"/>
                  <a:gd name="T5" fmla="*/ 8 h 48"/>
                  <a:gd name="T6" fmla="*/ 5 w 18"/>
                  <a:gd name="T7" fmla="*/ 16 h 48"/>
                  <a:gd name="T8" fmla="*/ 6 w 18"/>
                  <a:gd name="T9" fmla="*/ 22 h 48"/>
                  <a:gd name="T10" fmla="*/ 7 w 18"/>
                  <a:gd name="T11" fmla="*/ 30 h 48"/>
                  <a:gd name="T12" fmla="*/ 9 w 18"/>
                  <a:gd name="T13" fmla="*/ 36 h 48"/>
                  <a:gd name="T14" fmla="*/ 9 w 18"/>
                  <a:gd name="T15" fmla="*/ 42 h 48"/>
                  <a:gd name="T16" fmla="*/ 9 w 18"/>
                  <a:gd name="T17" fmla="*/ 46 h 48"/>
                  <a:gd name="T18" fmla="*/ 9 w 18"/>
                  <a:gd name="T19" fmla="*/ 47 h 48"/>
                  <a:gd name="T20" fmla="*/ 17 w 18"/>
                  <a:gd name="T21" fmla="*/ 47 h 48"/>
                  <a:gd name="T22" fmla="*/ 17 w 18"/>
                  <a:gd name="T23" fmla="*/ 46 h 48"/>
                  <a:gd name="T24" fmla="*/ 16 w 18"/>
                  <a:gd name="T25" fmla="*/ 41 h 48"/>
                  <a:gd name="T26" fmla="*/ 16 w 18"/>
                  <a:gd name="T27" fmla="*/ 36 h 48"/>
                  <a:gd name="T28" fmla="*/ 15 w 18"/>
                  <a:gd name="T29" fmla="*/ 29 h 48"/>
                  <a:gd name="T30" fmla="*/ 14 w 18"/>
                  <a:gd name="T31" fmla="*/ 22 h 48"/>
                  <a:gd name="T32" fmla="*/ 11 w 18"/>
                  <a:gd name="T33" fmla="*/ 13 h 48"/>
                  <a:gd name="T34" fmla="*/ 9 w 18"/>
                  <a:gd name="T35" fmla="*/ 6 h 48"/>
                  <a:gd name="T36" fmla="*/ 6 w 18"/>
                  <a:gd name="T37" fmla="*/ 0 h 48"/>
                  <a:gd name="T38" fmla="*/ 7 w 18"/>
                  <a:gd name="T39" fmla="*/ 0 h 48"/>
                  <a:gd name="T40" fmla="*/ 0 w 18"/>
                  <a:gd name="T41" fmla="*/ 1 h 48"/>
                  <a:gd name="T42" fmla="*/ 0 w 18"/>
                  <a:gd name="T43" fmla="*/ 2 h 48"/>
                  <a:gd name="T44" fmla="*/ 0 w 18"/>
                  <a:gd name="T45"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48">
                    <a:moveTo>
                      <a:pt x="0" y="1"/>
                    </a:moveTo>
                    <a:lnTo>
                      <a:pt x="0" y="2"/>
                    </a:lnTo>
                    <a:lnTo>
                      <a:pt x="3" y="8"/>
                    </a:lnTo>
                    <a:lnTo>
                      <a:pt x="5" y="16"/>
                    </a:lnTo>
                    <a:lnTo>
                      <a:pt x="6" y="22"/>
                    </a:lnTo>
                    <a:lnTo>
                      <a:pt x="7" y="30"/>
                    </a:lnTo>
                    <a:lnTo>
                      <a:pt x="9" y="36"/>
                    </a:lnTo>
                    <a:lnTo>
                      <a:pt x="9" y="42"/>
                    </a:lnTo>
                    <a:lnTo>
                      <a:pt x="9" y="46"/>
                    </a:lnTo>
                    <a:lnTo>
                      <a:pt x="9" y="47"/>
                    </a:lnTo>
                    <a:lnTo>
                      <a:pt x="17" y="47"/>
                    </a:lnTo>
                    <a:lnTo>
                      <a:pt x="17" y="46"/>
                    </a:lnTo>
                    <a:lnTo>
                      <a:pt x="16" y="41"/>
                    </a:lnTo>
                    <a:lnTo>
                      <a:pt x="16" y="36"/>
                    </a:lnTo>
                    <a:lnTo>
                      <a:pt x="15" y="29"/>
                    </a:lnTo>
                    <a:lnTo>
                      <a:pt x="14" y="22"/>
                    </a:lnTo>
                    <a:lnTo>
                      <a:pt x="11" y="13"/>
                    </a:lnTo>
                    <a:lnTo>
                      <a:pt x="9" y="6"/>
                    </a:lnTo>
                    <a:lnTo>
                      <a:pt x="6" y="0"/>
                    </a:lnTo>
                    <a:lnTo>
                      <a:pt x="7" y="0"/>
                    </a:lnTo>
                    <a:lnTo>
                      <a:pt x="0" y="1"/>
                    </a:lnTo>
                    <a:lnTo>
                      <a:pt x="0" y="2"/>
                    </a:lnTo>
                    <a:lnTo>
                      <a:pt x="0" y="1"/>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2" name="Freeform 414"/>
              <p:cNvSpPr>
                <a:spLocks/>
              </p:cNvSpPr>
              <p:nvPr/>
            </p:nvSpPr>
            <p:spPr bwMode="auto">
              <a:xfrm>
                <a:off x="5323" y="2994"/>
                <a:ext cx="62" cy="89"/>
              </a:xfrm>
              <a:custGeom>
                <a:avLst/>
                <a:gdLst>
                  <a:gd name="T0" fmla="*/ 6 w 62"/>
                  <a:gd name="T1" fmla="*/ 88 h 89"/>
                  <a:gd name="T2" fmla="*/ 8 w 62"/>
                  <a:gd name="T3" fmla="*/ 87 h 89"/>
                  <a:gd name="T4" fmla="*/ 15 w 62"/>
                  <a:gd name="T5" fmla="*/ 67 h 89"/>
                  <a:gd name="T6" fmla="*/ 23 w 62"/>
                  <a:gd name="T7" fmla="*/ 51 h 89"/>
                  <a:gd name="T8" fmla="*/ 29 w 62"/>
                  <a:gd name="T9" fmla="*/ 38 h 89"/>
                  <a:gd name="T10" fmla="*/ 36 w 62"/>
                  <a:gd name="T11" fmla="*/ 28 h 89"/>
                  <a:gd name="T12" fmla="*/ 39 w 62"/>
                  <a:gd name="T13" fmla="*/ 18 h 89"/>
                  <a:gd name="T14" fmla="*/ 43 w 62"/>
                  <a:gd name="T15" fmla="*/ 13 h 89"/>
                  <a:gd name="T16" fmla="*/ 47 w 62"/>
                  <a:gd name="T17" fmla="*/ 11 h 89"/>
                  <a:gd name="T18" fmla="*/ 50 w 62"/>
                  <a:gd name="T19" fmla="*/ 8 h 89"/>
                  <a:gd name="T20" fmla="*/ 51 w 62"/>
                  <a:gd name="T21" fmla="*/ 8 h 89"/>
                  <a:gd name="T22" fmla="*/ 50 w 62"/>
                  <a:gd name="T23" fmla="*/ 8 h 89"/>
                  <a:gd name="T24" fmla="*/ 51 w 62"/>
                  <a:gd name="T25" fmla="*/ 8 h 89"/>
                  <a:gd name="T26" fmla="*/ 52 w 62"/>
                  <a:gd name="T27" fmla="*/ 9 h 89"/>
                  <a:gd name="T28" fmla="*/ 52 w 62"/>
                  <a:gd name="T29" fmla="*/ 11 h 89"/>
                  <a:gd name="T30" fmla="*/ 52 w 62"/>
                  <a:gd name="T31" fmla="*/ 12 h 89"/>
                  <a:gd name="T32" fmla="*/ 61 w 62"/>
                  <a:gd name="T33" fmla="*/ 11 h 89"/>
                  <a:gd name="T34" fmla="*/ 60 w 62"/>
                  <a:gd name="T35" fmla="*/ 9 h 89"/>
                  <a:gd name="T36" fmla="*/ 58 w 62"/>
                  <a:gd name="T37" fmla="*/ 8 h 89"/>
                  <a:gd name="T38" fmla="*/ 58 w 62"/>
                  <a:gd name="T39" fmla="*/ 4 h 89"/>
                  <a:gd name="T40" fmla="*/ 57 w 62"/>
                  <a:gd name="T41" fmla="*/ 3 h 89"/>
                  <a:gd name="T42" fmla="*/ 53 w 62"/>
                  <a:gd name="T43" fmla="*/ 1 h 89"/>
                  <a:gd name="T44" fmla="*/ 48 w 62"/>
                  <a:gd name="T45" fmla="*/ 0 h 89"/>
                  <a:gd name="T46" fmla="*/ 44 w 62"/>
                  <a:gd name="T47" fmla="*/ 1 h 89"/>
                  <a:gd name="T48" fmla="*/ 41 w 62"/>
                  <a:gd name="T49" fmla="*/ 4 h 89"/>
                  <a:gd name="T50" fmla="*/ 36 w 62"/>
                  <a:gd name="T51" fmla="*/ 9 h 89"/>
                  <a:gd name="T52" fmla="*/ 32 w 62"/>
                  <a:gd name="T53" fmla="*/ 16 h 89"/>
                  <a:gd name="T54" fmla="*/ 27 w 62"/>
                  <a:gd name="T55" fmla="*/ 24 h 89"/>
                  <a:gd name="T56" fmla="*/ 20 w 62"/>
                  <a:gd name="T57" fmla="*/ 34 h 89"/>
                  <a:gd name="T58" fmla="*/ 14 w 62"/>
                  <a:gd name="T59" fmla="*/ 49 h 89"/>
                  <a:gd name="T60" fmla="*/ 8 w 62"/>
                  <a:gd name="T61" fmla="*/ 66 h 89"/>
                  <a:gd name="T62" fmla="*/ 0 w 62"/>
                  <a:gd name="T63" fmla="*/ 85 h 89"/>
                  <a:gd name="T64" fmla="*/ 1 w 62"/>
                  <a:gd name="T65" fmla="*/ 84 h 89"/>
                  <a:gd name="T66" fmla="*/ 6 w 62"/>
                  <a:gd name="T67" fmla="*/ 88 h 89"/>
                  <a:gd name="T68" fmla="*/ 8 w 62"/>
                  <a:gd name="T69" fmla="*/ 88 h 89"/>
                  <a:gd name="T70" fmla="*/ 8 w 62"/>
                  <a:gd name="T71" fmla="*/ 87 h 89"/>
                  <a:gd name="T72" fmla="*/ 6 w 62"/>
                  <a:gd name="T73"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89">
                    <a:moveTo>
                      <a:pt x="6" y="88"/>
                    </a:moveTo>
                    <a:lnTo>
                      <a:pt x="8" y="87"/>
                    </a:lnTo>
                    <a:lnTo>
                      <a:pt x="15" y="67"/>
                    </a:lnTo>
                    <a:lnTo>
                      <a:pt x="23" y="51"/>
                    </a:lnTo>
                    <a:lnTo>
                      <a:pt x="29" y="38"/>
                    </a:lnTo>
                    <a:lnTo>
                      <a:pt x="36" y="28"/>
                    </a:lnTo>
                    <a:lnTo>
                      <a:pt x="39" y="18"/>
                    </a:lnTo>
                    <a:lnTo>
                      <a:pt x="43" y="13"/>
                    </a:lnTo>
                    <a:lnTo>
                      <a:pt x="47" y="11"/>
                    </a:lnTo>
                    <a:lnTo>
                      <a:pt x="50" y="8"/>
                    </a:lnTo>
                    <a:lnTo>
                      <a:pt x="51" y="8"/>
                    </a:lnTo>
                    <a:lnTo>
                      <a:pt x="50" y="8"/>
                    </a:lnTo>
                    <a:lnTo>
                      <a:pt x="51" y="8"/>
                    </a:lnTo>
                    <a:lnTo>
                      <a:pt x="52" y="9"/>
                    </a:lnTo>
                    <a:lnTo>
                      <a:pt x="52" y="11"/>
                    </a:lnTo>
                    <a:lnTo>
                      <a:pt x="52" y="12"/>
                    </a:lnTo>
                    <a:lnTo>
                      <a:pt x="61" y="11"/>
                    </a:lnTo>
                    <a:lnTo>
                      <a:pt x="60" y="9"/>
                    </a:lnTo>
                    <a:lnTo>
                      <a:pt x="58" y="8"/>
                    </a:lnTo>
                    <a:lnTo>
                      <a:pt x="58" y="4"/>
                    </a:lnTo>
                    <a:lnTo>
                      <a:pt x="57" y="3"/>
                    </a:lnTo>
                    <a:lnTo>
                      <a:pt x="53" y="1"/>
                    </a:lnTo>
                    <a:lnTo>
                      <a:pt x="48" y="0"/>
                    </a:lnTo>
                    <a:lnTo>
                      <a:pt x="44" y="1"/>
                    </a:lnTo>
                    <a:lnTo>
                      <a:pt x="41" y="4"/>
                    </a:lnTo>
                    <a:lnTo>
                      <a:pt x="36" y="9"/>
                    </a:lnTo>
                    <a:lnTo>
                      <a:pt x="32" y="16"/>
                    </a:lnTo>
                    <a:lnTo>
                      <a:pt x="27" y="24"/>
                    </a:lnTo>
                    <a:lnTo>
                      <a:pt x="20" y="34"/>
                    </a:lnTo>
                    <a:lnTo>
                      <a:pt x="14" y="49"/>
                    </a:lnTo>
                    <a:lnTo>
                      <a:pt x="8" y="66"/>
                    </a:lnTo>
                    <a:lnTo>
                      <a:pt x="0" y="85"/>
                    </a:lnTo>
                    <a:lnTo>
                      <a:pt x="1" y="84"/>
                    </a:lnTo>
                    <a:lnTo>
                      <a:pt x="6" y="88"/>
                    </a:lnTo>
                    <a:lnTo>
                      <a:pt x="8" y="88"/>
                    </a:lnTo>
                    <a:lnTo>
                      <a:pt x="8" y="87"/>
                    </a:lnTo>
                    <a:lnTo>
                      <a:pt x="6" y="88"/>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3" name="Freeform 415"/>
              <p:cNvSpPr>
                <a:spLocks/>
              </p:cNvSpPr>
              <p:nvPr/>
            </p:nvSpPr>
            <p:spPr bwMode="auto">
              <a:xfrm>
                <a:off x="5293" y="3087"/>
                <a:ext cx="30" cy="7"/>
              </a:xfrm>
              <a:custGeom>
                <a:avLst/>
                <a:gdLst>
                  <a:gd name="T0" fmla="*/ 9 w 30"/>
                  <a:gd name="T1" fmla="*/ 5 h 7"/>
                  <a:gd name="T2" fmla="*/ 6 w 30"/>
                  <a:gd name="T3" fmla="*/ 6 h 7"/>
                  <a:gd name="T4" fmla="*/ 11 w 30"/>
                  <a:gd name="T5" fmla="*/ 5 h 7"/>
                  <a:gd name="T6" fmla="*/ 17 w 30"/>
                  <a:gd name="T7" fmla="*/ 5 h 7"/>
                  <a:gd name="T8" fmla="*/ 21 w 30"/>
                  <a:gd name="T9" fmla="*/ 4 h 7"/>
                  <a:gd name="T10" fmla="*/ 23 w 30"/>
                  <a:gd name="T11" fmla="*/ 4 h 7"/>
                  <a:gd name="T12" fmla="*/ 26 w 30"/>
                  <a:gd name="T13" fmla="*/ 3 h 7"/>
                  <a:gd name="T14" fmla="*/ 28 w 30"/>
                  <a:gd name="T15" fmla="*/ 2 h 7"/>
                  <a:gd name="T16" fmla="*/ 29 w 30"/>
                  <a:gd name="T17" fmla="*/ 2 h 7"/>
                  <a:gd name="T18" fmla="*/ 29 w 30"/>
                  <a:gd name="T19" fmla="*/ 2 h 7"/>
                  <a:gd name="T20" fmla="*/ 25 w 30"/>
                  <a:gd name="T21" fmla="*/ 0 h 7"/>
                  <a:gd name="T22" fmla="*/ 23 w 30"/>
                  <a:gd name="T23" fmla="*/ 0 h 7"/>
                  <a:gd name="T24" fmla="*/ 22 w 30"/>
                  <a:gd name="T25" fmla="*/ 0 h 7"/>
                  <a:gd name="T26" fmla="*/ 21 w 30"/>
                  <a:gd name="T27" fmla="*/ 1 h 7"/>
                  <a:gd name="T28" fmla="*/ 18 w 30"/>
                  <a:gd name="T29" fmla="*/ 1 h 7"/>
                  <a:gd name="T30" fmla="*/ 15 w 30"/>
                  <a:gd name="T31" fmla="*/ 1 h 7"/>
                  <a:gd name="T32" fmla="*/ 10 w 30"/>
                  <a:gd name="T33" fmla="*/ 2 h 7"/>
                  <a:gd name="T34" fmla="*/ 3 w 30"/>
                  <a:gd name="T35" fmla="*/ 2 h 7"/>
                  <a:gd name="T36" fmla="*/ 0 w 30"/>
                  <a:gd name="T37" fmla="*/ 4 h 7"/>
                  <a:gd name="T38" fmla="*/ 3 w 30"/>
                  <a:gd name="T39" fmla="*/ 2 h 7"/>
                  <a:gd name="T40" fmla="*/ 2 w 30"/>
                  <a:gd name="T41" fmla="*/ 3 h 7"/>
                  <a:gd name="T42" fmla="*/ 0 w 30"/>
                  <a:gd name="T43" fmla="*/ 4 h 7"/>
                  <a:gd name="T44" fmla="*/ 9 w 30"/>
                  <a:gd name="T4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7">
                    <a:moveTo>
                      <a:pt x="9" y="5"/>
                    </a:moveTo>
                    <a:lnTo>
                      <a:pt x="6" y="6"/>
                    </a:lnTo>
                    <a:lnTo>
                      <a:pt x="11" y="5"/>
                    </a:lnTo>
                    <a:lnTo>
                      <a:pt x="17" y="5"/>
                    </a:lnTo>
                    <a:lnTo>
                      <a:pt x="21" y="4"/>
                    </a:lnTo>
                    <a:lnTo>
                      <a:pt x="23" y="4"/>
                    </a:lnTo>
                    <a:lnTo>
                      <a:pt x="26" y="3"/>
                    </a:lnTo>
                    <a:lnTo>
                      <a:pt x="28" y="2"/>
                    </a:lnTo>
                    <a:lnTo>
                      <a:pt x="29" y="2"/>
                    </a:lnTo>
                    <a:lnTo>
                      <a:pt x="29" y="2"/>
                    </a:lnTo>
                    <a:lnTo>
                      <a:pt x="25" y="0"/>
                    </a:lnTo>
                    <a:lnTo>
                      <a:pt x="23" y="0"/>
                    </a:lnTo>
                    <a:lnTo>
                      <a:pt x="22" y="0"/>
                    </a:lnTo>
                    <a:lnTo>
                      <a:pt x="21" y="1"/>
                    </a:lnTo>
                    <a:lnTo>
                      <a:pt x="18" y="1"/>
                    </a:lnTo>
                    <a:lnTo>
                      <a:pt x="15" y="1"/>
                    </a:lnTo>
                    <a:lnTo>
                      <a:pt x="10" y="2"/>
                    </a:lnTo>
                    <a:lnTo>
                      <a:pt x="3" y="2"/>
                    </a:lnTo>
                    <a:lnTo>
                      <a:pt x="0" y="4"/>
                    </a:lnTo>
                    <a:lnTo>
                      <a:pt x="3" y="2"/>
                    </a:lnTo>
                    <a:lnTo>
                      <a:pt x="2" y="3"/>
                    </a:lnTo>
                    <a:lnTo>
                      <a:pt x="0" y="4"/>
                    </a:lnTo>
                    <a:lnTo>
                      <a:pt x="9" y="5"/>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4" name="Freeform 416"/>
              <p:cNvSpPr>
                <a:spLocks/>
              </p:cNvSpPr>
              <p:nvPr/>
            </p:nvSpPr>
            <p:spPr bwMode="auto">
              <a:xfrm>
                <a:off x="5270" y="3000"/>
                <a:ext cx="27" cy="94"/>
              </a:xfrm>
              <a:custGeom>
                <a:avLst/>
                <a:gdLst>
                  <a:gd name="T0" fmla="*/ 0 w 27"/>
                  <a:gd name="T1" fmla="*/ 0 h 94"/>
                  <a:gd name="T2" fmla="*/ 5 w 27"/>
                  <a:gd name="T3" fmla="*/ 35 h 94"/>
                  <a:gd name="T4" fmla="*/ 9 w 27"/>
                  <a:gd name="T5" fmla="*/ 58 h 94"/>
                  <a:gd name="T6" fmla="*/ 11 w 27"/>
                  <a:gd name="T7" fmla="*/ 74 h 94"/>
                  <a:gd name="T8" fmla="*/ 15 w 27"/>
                  <a:gd name="T9" fmla="*/ 84 h 94"/>
                  <a:gd name="T10" fmla="*/ 17 w 27"/>
                  <a:gd name="T11" fmla="*/ 90 h 94"/>
                  <a:gd name="T12" fmla="*/ 20 w 27"/>
                  <a:gd name="T13" fmla="*/ 93 h 94"/>
                  <a:gd name="T14" fmla="*/ 23 w 27"/>
                  <a:gd name="T15" fmla="*/ 93 h 94"/>
                  <a:gd name="T16" fmla="*/ 26 w 27"/>
                  <a:gd name="T17" fmla="*/ 90 h 94"/>
                  <a:gd name="T18" fmla="*/ 18 w 27"/>
                  <a:gd name="T19" fmla="*/ 88 h 94"/>
                  <a:gd name="T20" fmla="*/ 20 w 27"/>
                  <a:gd name="T21" fmla="*/ 86 h 94"/>
                  <a:gd name="T22" fmla="*/ 23 w 27"/>
                  <a:gd name="T23" fmla="*/ 88 h 94"/>
                  <a:gd name="T24" fmla="*/ 22 w 27"/>
                  <a:gd name="T25" fmla="*/ 82 h 94"/>
                  <a:gd name="T26" fmla="*/ 20 w 27"/>
                  <a:gd name="T27" fmla="*/ 73 h 94"/>
                  <a:gd name="T28" fmla="*/ 17 w 27"/>
                  <a:gd name="T29" fmla="*/ 58 h 94"/>
                  <a:gd name="T30" fmla="*/ 11 w 27"/>
                  <a:gd name="T31" fmla="*/ 33 h 94"/>
                  <a:gd name="T32" fmla="*/ 8 w 27"/>
                  <a:gd name="T33" fmla="*/ 0 h 94"/>
                  <a:gd name="T34" fmla="*/ 0 w 27"/>
                  <a:gd name="T3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94">
                    <a:moveTo>
                      <a:pt x="0" y="0"/>
                    </a:moveTo>
                    <a:lnTo>
                      <a:pt x="5" y="35"/>
                    </a:lnTo>
                    <a:lnTo>
                      <a:pt x="9" y="58"/>
                    </a:lnTo>
                    <a:lnTo>
                      <a:pt x="11" y="74"/>
                    </a:lnTo>
                    <a:lnTo>
                      <a:pt x="15" y="84"/>
                    </a:lnTo>
                    <a:lnTo>
                      <a:pt x="17" y="90"/>
                    </a:lnTo>
                    <a:lnTo>
                      <a:pt x="20" y="93"/>
                    </a:lnTo>
                    <a:lnTo>
                      <a:pt x="23" y="93"/>
                    </a:lnTo>
                    <a:lnTo>
                      <a:pt x="26" y="90"/>
                    </a:lnTo>
                    <a:lnTo>
                      <a:pt x="18" y="88"/>
                    </a:lnTo>
                    <a:lnTo>
                      <a:pt x="20" y="86"/>
                    </a:lnTo>
                    <a:lnTo>
                      <a:pt x="23" y="88"/>
                    </a:lnTo>
                    <a:lnTo>
                      <a:pt x="22" y="82"/>
                    </a:lnTo>
                    <a:lnTo>
                      <a:pt x="20" y="73"/>
                    </a:lnTo>
                    <a:lnTo>
                      <a:pt x="17" y="58"/>
                    </a:lnTo>
                    <a:lnTo>
                      <a:pt x="11" y="33"/>
                    </a:lnTo>
                    <a:lnTo>
                      <a:pt x="8" y="0"/>
                    </a:lnTo>
                    <a:lnTo>
                      <a:pt x="0" y="0"/>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5" name="Freeform 417"/>
              <p:cNvSpPr>
                <a:spLocks/>
              </p:cNvSpPr>
              <p:nvPr/>
            </p:nvSpPr>
            <p:spPr bwMode="auto">
              <a:xfrm>
                <a:off x="5184" y="2975"/>
                <a:ext cx="88" cy="105"/>
              </a:xfrm>
              <a:custGeom>
                <a:avLst/>
                <a:gdLst>
                  <a:gd name="T0" fmla="*/ 11 w 88"/>
                  <a:gd name="T1" fmla="*/ 104 h 105"/>
                  <a:gd name="T2" fmla="*/ 13 w 88"/>
                  <a:gd name="T3" fmla="*/ 81 h 105"/>
                  <a:gd name="T4" fmla="*/ 18 w 88"/>
                  <a:gd name="T5" fmla="*/ 60 h 105"/>
                  <a:gd name="T6" fmla="*/ 24 w 88"/>
                  <a:gd name="T7" fmla="*/ 44 h 105"/>
                  <a:gd name="T8" fmla="*/ 29 w 88"/>
                  <a:gd name="T9" fmla="*/ 32 h 105"/>
                  <a:gd name="T10" fmla="*/ 36 w 88"/>
                  <a:gd name="T11" fmla="*/ 21 h 105"/>
                  <a:gd name="T12" fmla="*/ 41 w 88"/>
                  <a:gd name="T13" fmla="*/ 16 h 105"/>
                  <a:gd name="T14" fmla="*/ 46 w 88"/>
                  <a:gd name="T15" fmla="*/ 11 h 105"/>
                  <a:gd name="T16" fmla="*/ 51 w 88"/>
                  <a:gd name="T17" fmla="*/ 8 h 105"/>
                  <a:gd name="T18" fmla="*/ 57 w 88"/>
                  <a:gd name="T19" fmla="*/ 8 h 105"/>
                  <a:gd name="T20" fmla="*/ 59 w 88"/>
                  <a:gd name="T21" fmla="*/ 8 h 105"/>
                  <a:gd name="T22" fmla="*/ 65 w 88"/>
                  <a:gd name="T23" fmla="*/ 9 h 105"/>
                  <a:gd name="T24" fmla="*/ 69 w 88"/>
                  <a:gd name="T25" fmla="*/ 11 h 105"/>
                  <a:gd name="T26" fmla="*/ 71 w 88"/>
                  <a:gd name="T27" fmla="*/ 15 h 105"/>
                  <a:gd name="T28" fmla="*/ 74 w 88"/>
                  <a:gd name="T29" fmla="*/ 17 h 105"/>
                  <a:gd name="T30" fmla="*/ 76 w 88"/>
                  <a:gd name="T31" fmla="*/ 20 h 105"/>
                  <a:gd name="T32" fmla="*/ 76 w 88"/>
                  <a:gd name="T33" fmla="*/ 23 h 105"/>
                  <a:gd name="T34" fmla="*/ 87 w 88"/>
                  <a:gd name="T35" fmla="*/ 23 h 105"/>
                  <a:gd name="T36" fmla="*/ 84 w 88"/>
                  <a:gd name="T37" fmla="*/ 17 h 105"/>
                  <a:gd name="T38" fmla="*/ 82 w 88"/>
                  <a:gd name="T39" fmla="*/ 15 h 105"/>
                  <a:gd name="T40" fmla="*/ 79 w 88"/>
                  <a:gd name="T41" fmla="*/ 9 h 105"/>
                  <a:gd name="T42" fmla="*/ 75 w 88"/>
                  <a:gd name="T43" fmla="*/ 5 h 105"/>
                  <a:gd name="T44" fmla="*/ 69 w 88"/>
                  <a:gd name="T45" fmla="*/ 3 h 105"/>
                  <a:gd name="T46" fmla="*/ 63 w 88"/>
                  <a:gd name="T47" fmla="*/ 0 h 105"/>
                  <a:gd name="T48" fmla="*/ 57 w 88"/>
                  <a:gd name="T49" fmla="*/ 0 h 105"/>
                  <a:gd name="T50" fmla="*/ 49 w 88"/>
                  <a:gd name="T51" fmla="*/ 1 h 105"/>
                  <a:gd name="T52" fmla="*/ 41 w 88"/>
                  <a:gd name="T53" fmla="*/ 4 h 105"/>
                  <a:gd name="T54" fmla="*/ 34 w 88"/>
                  <a:gd name="T55" fmla="*/ 9 h 105"/>
                  <a:gd name="T56" fmla="*/ 28 w 88"/>
                  <a:gd name="T57" fmla="*/ 17 h 105"/>
                  <a:gd name="T58" fmla="*/ 21 w 88"/>
                  <a:gd name="T59" fmla="*/ 28 h 105"/>
                  <a:gd name="T60" fmla="*/ 15 w 88"/>
                  <a:gd name="T61" fmla="*/ 41 h 105"/>
                  <a:gd name="T62" fmla="*/ 11 w 88"/>
                  <a:gd name="T63" fmla="*/ 59 h 105"/>
                  <a:gd name="T64" fmla="*/ 5 w 88"/>
                  <a:gd name="T65" fmla="*/ 79 h 105"/>
                  <a:gd name="T66" fmla="*/ 0 w 88"/>
                  <a:gd name="T67" fmla="*/ 104 h 105"/>
                  <a:gd name="T68" fmla="*/ 11 w 88"/>
                  <a:gd name="T69" fmla="*/ 10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05">
                    <a:moveTo>
                      <a:pt x="11" y="104"/>
                    </a:moveTo>
                    <a:lnTo>
                      <a:pt x="13" y="81"/>
                    </a:lnTo>
                    <a:lnTo>
                      <a:pt x="18" y="60"/>
                    </a:lnTo>
                    <a:lnTo>
                      <a:pt x="24" y="44"/>
                    </a:lnTo>
                    <a:lnTo>
                      <a:pt x="29" y="32"/>
                    </a:lnTo>
                    <a:lnTo>
                      <a:pt x="36" y="21"/>
                    </a:lnTo>
                    <a:lnTo>
                      <a:pt x="41" y="16"/>
                    </a:lnTo>
                    <a:lnTo>
                      <a:pt x="46" y="11"/>
                    </a:lnTo>
                    <a:lnTo>
                      <a:pt x="51" y="8"/>
                    </a:lnTo>
                    <a:lnTo>
                      <a:pt x="57" y="8"/>
                    </a:lnTo>
                    <a:lnTo>
                      <a:pt x="59" y="8"/>
                    </a:lnTo>
                    <a:lnTo>
                      <a:pt x="65" y="9"/>
                    </a:lnTo>
                    <a:lnTo>
                      <a:pt x="69" y="11"/>
                    </a:lnTo>
                    <a:lnTo>
                      <a:pt x="71" y="15"/>
                    </a:lnTo>
                    <a:lnTo>
                      <a:pt x="74" y="17"/>
                    </a:lnTo>
                    <a:lnTo>
                      <a:pt x="76" y="20"/>
                    </a:lnTo>
                    <a:lnTo>
                      <a:pt x="76" y="23"/>
                    </a:lnTo>
                    <a:lnTo>
                      <a:pt x="87" y="23"/>
                    </a:lnTo>
                    <a:lnTo>
                      <a:pt x="84" y="17"/>
                    </a:lnTo>
                    <a:lnTo>
                      <a:pt x="82" y="15"/>
                    </a:lnTo>
                    <a:lnTo>
                      <a:pt x="79" y="9"/>
                    </a:lnTo>
                    <a:lnTo>
                      <a:pt x="75" y="5"/>
                    </a:lnTo>
                    <a:lnTo>
                      <a:pt x="69" y="3"/>
                    </a:lnTo>
                    <a:lnTo>
                      <a:pt x="63" y="0"/>
                    </a:lnTo>
                    <a:lnTo>
                      <a:pt x="57" y="0"/>
                    </a:lnTo>
                    <a:lnTo>
                      <a:pt x="49" y="1"/>
                    </a:lnTo>
                    <a:lnTo>
                      <a:pt x="41" y="4"/>
                    </a:lnTo>
                    <a:lnTo>
                      <a:pt x="34" y="9"/>
                    </a:lnTo>
                    <a:lnTo>
                      <a:pt x="28" y="17"/>
                    </a:lnTo>
                    <a:lnTo>
                      <a:pt x="21" y="28"/>
                    </a:lnTo>
                    <a:lnTo>
                      <a:pt x="15" y="41"/>
                    </a:lnTo>
                    <a:lnTo>
                      <a:pt x="11" y="59"/>
                    </a:lnTo>
                    <a:lnTo>
                      <a:pt x="5" y="79"/>
                    </a:lnTo>
                    <a:lnTo>
                      <a:pt x="0" y="104"/>
                    </a:lnTo>
                    <a:lnTo>
                      <a:pt x="11" y="104"/>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6" name="Freeform 418"/>
              <p:cNvSpPr>
                <a:spLocks/>
              </p:cNvSpPr>
              <p:nvPr/>
            </p:nvSpPr>
            <p:spPr bwMode="auto">
              <a:xfrm>
                <a:off x="5089" y="3088"/>
                <a:ext cx="99" cy="106"/>
              </a:xfrm>
              <a:custGeom>
                <a:avLst/>
                <a:gdLst>
                  <a:gd name="T0" fmla="*/ 0 w 99"/>
                  <a:gd name="T1" fmla="*/ 46 h 106"/>
                  <a:gd name="T2" fmla="*/ 1 w 99"/>
                  <a:gd name="T3" fmla="*/ 47 h 106"/>
                  <a:gd name="T4" fmla="*/ 11 w 99"/>
                  <a:gd name="T5" fmla="*/ 70 h 106"/>
                  <a:gd name="T6" fmla="*/ 23 w 99"/>
                  <a:gd name="T7" fmla="*/ 88 h 106"/>
                  <a:gd name="T8" fmla="*/ 33 w 99"/>
                  <a:gd name="T9" fmla="*/ 100 h 106"/>
                  <a:gd name="T10" fmla="*/ 42 w 99"/>
                  <a:gd name="T11" fmla="*/ 105 h 106"/>
                  <a:gd name="T12" fmla="*/ 53 w 99"/>
                  <a:gd name="T13" fmla="*/ 104 h 106"/>
                  <a:gd name="T14" fmla="*/ 62 w 99"/>
                  <a:gd name="T15" fmla="*/ 100 h 106"/>
                  <a:gd name="T16" fmla="*/ 69 w 99"/>
                  <a:gd name="T17" fmla="*/ 90 h 106"/>
                  <a:gd name="T18" fmla="*/ 74 w 99"/>
                  <a:gd name="T19" fmla="*/ 81 h 106"/>
                  <a:gd name="T20" fmla="*/ 81 w 99"/>
                  <a:gd name="T21" fmla="*/ 67 h 106"/>
                  <a:gd name="T22" fmla="*/ 85 w 99"/>
                  <a:gd name="T23" fmla="*/ 55 h 106"/>
                  <a:gd name="T24" fmla="*/ 89 w 99"/>
                  <a:gd name="T25" fmla="*/ 42 h 106"/>
                  <a:gd name="T26" fmla="*/ 93 w 99"/>
                  <a:gd name="T27" fmla="*/ 28 h 106"/>
                  <a:gd name="T28" fmla="*/ 94 w 99"/>
                  <a:gd name="T29" fmla="*/ 18 h 106"/>
                  <a:gd name="T30" fmla="*/ 95 w 99"/>
                  <a:gd name="T31" fmla="*/ 8 h 106"/>
                  <a:gd name="T32" fmla="*/ 98 w 99"/>
                  <a:gd name="T33" fmla="*/ 3 h 106"/>
                  <a:gd name="T34" fmla="*/ 98 w 99"/>
                  <a:gd name="T35" fmla="*/ 0 h 106"/>
                  <a:gd name="T36" fmla="*/ 87 w 99"/>
                  <a:gd name="T37" fmla="*/ 0 h 106"/>
                  <a:gd name="T38" fmla="*/ 87 w 99"/>
                  <a:gd name="T39" fmla="*/ 1 h 106"/>
                  <a:gd name="T40" fmla="*/ 86 w 99"/>
                  <a:gd name="T41" fmla="*/ 8 h 106"/>
                  <a:gd name="T42" fmla="*/ 85 w 99"/>
                  <a:gd name="T43" fmla="*/ 16 h 106"/>
                  <a:gd name="T44" fmla="*/ 82 w 99"/>
                  <a:gd name="T45" fmla="*/ 27 h 106"/>
                  <a:gd name="T46" fmla="*/ 81 w 99"/>
                  <a:gd name="T47" fmla="*/ 40 h 106"/>
                  <a:gd name="T48" fmla="*/ 75 w 99"/>
                  <a:gd name="T49" fmla="*/ 54 h 106"/>
                  <a:gd name="T50" fmla="*/ 72 w 99"/>
                  <a:gd name="T51" fmla="*/ 66 h 106"/>
                  <a:gd name="T52" fmla="*/ 66 w 99"/>
                  <a:gd name="T53" fmla="*/ 78 h 106"/>
                  <a:gd name="T54" fmla="*/ 61 w 99"/>
                  <a:gd name="T55" fmla="*/ 88 h 106"/>
                  <a:gd name="T56" fmla="*/ 56 w 99"/>
                  <a:gd name="T57" fmla="*/ 94 h 106"/>
                  <a:gd name="T58" fmla="*/ 50 w 99"/>
                  <a:gd name="T59" fmla="*/ 98 h 106"/>
                  <a:gd name="T60" fmla="*/ 45 w 99"/>
                  <a:gd name="T61" fmla="*/ 98 h 106"/>
                  <a:gd name="T62" fmla="*/ 38 w 99"/>
                  <a:gd name="T63" fmla="*/ 94 h 106"/>
                  <a:gd name="T64" fmla="*/ 30 w 99"/>
                  <a:gd name="T65" fmla="*/ 85 h 106"/>
                  <a:gd name="T66" fmla="*/ 20 w 99"/>
                  <a:gd name="T67" fmla="*/ 67 h 106"/>
                  <a:gd name="T68" fmla="*/ 9 w 99"/>
                  <a:gd name="T69" fmla="*/ 44 h 106"/>
                  <a:gd name="T70" fmla="*/ 9 w 99"/>
                  <a:gd name="T71" fmla="*/ 46 h 106"/>
                  <a:gd name="T72" fmla="*/ 0 w 99"/>
                  <a:gd name="T73" fmla="*/ 46 h 106"/>
                  <a:gd name="T74" fmla="*/ 1 w 99"/>
                  <a:gd name="T75" fmla="*/ 46 h 106"/>
                  <a:gd name="T76" fmla="*/ 1 w 99"/>
                  <a:gd name="T77" fmla="*/ 47 h 106"/>
                  <a:gd name="T78" fmla="*/ 0 w 99"/>
                  <a:gd name="T79" fmla="*/ 4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 h="106">
                    <a:moveTo>
                      <a:pt x="0" y="46"/>
                    </a:moveTo>
                    <a:lnTo>
                      <a:pt x="1" y="47"/>
                    </a:lnTo>
                    <a:lnTo>
                      <a:pt x="11" y="70"/>
                    </a:lnTo>
                    <a:lnTo>
                      <a:pt x="23" y="88"/>
                    </a:lnTo>
                    <a:lnTo>
                      <a:pt x="33" y="100"/>
                    </a:lnTo>
                    <a:lnTo>
                      <a:pt x="42" y="105"/>
                    </a:lnTo>
                    <a:lnTo>
                      <a:pt x="53" y="104"/>
                    </a:lnTo>
                    <a:lnTo>
                      <a:pt x="62" y="100"/>
                    </a:lnTo>
                    <a:lnTo>
                      <a:pt x="69" y="90"/>
                    </a:lnTo>
                    <a:lnTo>
                      <a:pt x="74" y="81"/>
                    </a:lnTo>
                    <a:lnTo>
                      <a:pt x="81" y="67"/>
                    </a:lnTo>
                    <a:lnTo>
                      <a:pt x="85" y="55"/>
                    </a:lnTo>
                    <a:lnTo>
                      <a:pt x="89" y="42"/>
                    </a:lnTo>
                    <a:lnTo>
                      <a:pt x="93" y="28"/>
                    </a:lnTo>
                    <a:lnTo>
                      <a:pt x="94" y="18"/>
                    </a:lnTo>
                    <a:lnTo>
                      <a:pt x="95" y="8"/>
                    </a:lnTo>
                    <a:lnTo>
                      <a:pt x="98" y="3"/>
                    </a:lnTo>
                    <a:lnTo>
                      <a:pt x="98" y="0"/>
                    </a:lnTo>
                    <a:lnTo>
                      <a:pt x="87" y="0"/>
                    </a:lnTo>
                    <a:lnTo>
                      <a:pt x="87" y="1"/>
                    </a:lnTo>
                    <a:lnTo>
                      <a:pt x="86" y="8"/>
                    </a:lnTo>
                    <a:lnTo>
                      <a:pt x="85" y="16"/>
                    </a:lnTo>
                    <a:lnTo>
                      <a:pt x="82" y="27"/>
                    </a:lnTo>
                    <a:lnTo>
                      <a:pt x="81" y="40"/>
                    </a:lnTo>
                    <a:lnTo>
                      <a:pt x="75" y="54"/>
                    </a:lnTo>
                    <a:lnTo>
                      <a:pt x="72" y="66"/>
                    </a:lnTo>
                    <a:lnTo>
                      <a:pt x="66" y="78"/>
                    </a:lnTo>
                    <a:lnTo>
                      <a:pt x="61" y="88"/>
                    </a:lnTo>
                    <a:lnTo>
                      <a:pt x="56" y="94"/>
                    </a:lnTo>
                    <a:lnTo>
                      <a:pt x="50" y="98"/>
                    </a:lnTo>
                    <a:lnTo>
                      <a:pt x="45" y="98"/>
                    </a:lnTo>
                    <a:lnTo>
                      <a:pt x="38" y="94"/>
                    </a:lnTo>
                    <a:lnTo>
                      <a:pt x="30" y="85"/>
                    </a:lnTo>
                    <a:lnTo>
                      <a:pt x="20" y="67"/>
                    </a:lnTo>
                    <a:lnTo>
                      <a:pt x="9" y="44"/>
                    </a:lnTo>
                    <a:lnTo>
                      <a:pt x="9" y="46"/>
                    </a:lnTo>
                    <a:lnTo>
                      <a:pt x="0" y="46"/>
                    </a:lnTo>
                    <a:lnTo>
                      <a:pt x="1" y="46"/>
                    </a:lnTo>
                    <a:lnTo>
                      <a:pt x="1" y="47"/>
                    </a:lnTo>
                    <a:lnTo>
                      <a:pt x="0" y="46"/>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7" name="Freeform 419"/>
              <p:cNvSpPr>
                <a:spLocks/>
              </p:cNvSpPr>
              <p:nvPr/>
            </p:nvSpPr>
            <p:spPr bwMode="auto">
              <a:xfrm>
                <a:off x="5011" y="2998"/>
                <a:ext cx="80" cy="132"/>
              </a:xfrm>
              <a:custGeom>
                <a:avLst/>
                <a:gdLst>
                  <a:gd name="T0" fmla="*/ 8 w 80"/>
                  <a:gd name="T1" fmla="*/ 25 h 132"/>
                  <a:gd name="T2" fmla="*/ 8 w 80"/>
                  <a:gd name="T3" fmla="*/ 25 h 132"/>
                  <a:gd name="T4" fmla="*/ 16 w 80"/>
                  <a:gd name="T5" fmla="*/ 14 h 132"/>
                  <a:gd name="T6" fmla="*/ 21 w 80"/>
                  <a:gd name="T7" fmla="*/ 10 h 132"/>
                  <a:gd name="T8" fmla="*/ 26 w 80"/>
                  <a:gd name="T9" fmla="*/ 8 h 132"/>
                  <a:gd name="T10" fmla="*/ 30 w 80"/>
                  <a:gd name="T11" fmla="*/ 11 h 132"/>
                  <a:gd name="T12" fmla="*/ 36 w 80"/>
                  <a:gd name="T13" fmla="*/ 16 h 132"/>
                  <a:gd name="T14" fmla="*/ 41 w 80"/>
                  <a:gd name="T15" fmla="*/ 25 h 132"/>
                  <a:gd name="T16" fmla="*/ 45 w 80"/>
                  <a:gd name="T17" fmla="*/ 37 h 132"/>
                  <a:gd name="T18" fmla="*/ 52 w 80"/>
                  <a:gd name="T19" fmla="*/ 49 h 132"/>
                  <a:gd name="T20" fmla="*/ 56 w 80"/>
                  <a:gd name="T21" fmla="*/ 63 h 132"/>
                  <a:gd name="T22" fmla="*/ 60 w 80"/>
                  <a:gd name="T23" fmla="*/ 76 h 132"/>
                  <a:gd name="T24" fmla="*/ 62 w 80"/>
                  <a:gd name="T25" fmla="*/ 91 h 132"/>
                  <a:gd name="T26" fmla="*/ 66 w 80"/>
                  <a:gd name="T27" fmla="*/ 104 h 132"/>
                  <a:gd name="T28" fmla="*/ 67 w 80"/>
                  <a:gd name="T29" fmla="*/ 116 h 132"/>
                  <a:gd name="T30" fmla="*/ 70 w 80"/>
                  <a:gd name="T31" fmla="*/ 121 h 132"/>
                  <a:gd name="T32" fmla="*/ 70 w 80"/>
                  <a:gd name="T33" fmla="*/ 128 h 132"/>
                  <a:gd name="T34" fmla="*/ 70 w 80"/>
                  <a:gd name="T35" fmla="*/ 131 h 132"/>
                  <a:gd name="T36" fmla="*/ 79 w 80"/>
                  <a:gd name="T37" fmla="*/ 131 h 132"/>
                  <a:gd name="T38" fmla="*/ 79 w 80"/>
                  <a:gd name="T39" fmla="*/ 128 h 132"/>
                  <a:gd name="T40" fmla="*/ 78 w 80"/>
                  <a:gd name="T41" fmla="*/ 121 h 132"/>
                  <a:gd name="T42" fmla="*/ 78 w 80"/>
                  <a:gd name="T43" fmla="*/ 113 h 132"/>
                  <a:gd name="T44" fmla="*/ 75 w 80"/>
                  <a:gd name="T45" fmla="*/ 102 h 132"/>
                  <a:gd name="T46" fmla="*/ 73 w 80"/>
                  <a:gd name="T47" fmla="*/ 89 h 132"/>
                  <a:gd name="T48" fmla="*/ 67 w 80"/>
                  <a:gd name="T49" fmla="*/ 75 h 132"/>
                  <a:gd name="T50" fmla="*/ 65 w 80"/>
                  <a:gd name="T51" fmla="*/ 61 h 132"/>
                  <a:gd name="T52" fmla="*/ 60 w 80"/>
                  <a:gd name="T53" fmla="*/ 48 h 132"/>
                  <a:gd name="T54" fmla="*/ 56 w 80"/>
                  <a:gd name="T55" fmla="*/ 34 h 132"/>
                  <a:gd name="T56" fmla="*/ 51 w 80"/>
                  <a:gd name="T57" fmla="*/ 22 h 132"/>
                  <a:gd name="T58" fmla="*/ 44 w 80"/>
                  <a:gd name="T59" fmla="*/ 12 h 132"/>
                  <a:gd name="T60" fmla="*/ 36 w 80"/>
                  <a:gd name="T61" fmla="*/ 4 h 132"/>
                  <a:gd name="T62" fmla="*/ 27 w 80"/>
                  <a:gd name="T63" fmla="*/ 0 h 132"/>
                  <a:gd name="T64" fmla="*/ 18 w 80"/>
                  <a:gd name="T65" fmla="*/ 3 h 132"/>
                  <a:gd name="T66" fmla="*/ 8 w 80"/>
                  <a:gd name="T67" fmla="*/ 10 h 132"/>
                  <a:gd name="T68" fmla="*/ 0 w 80"/>
                  <a:gd name="T69" fmla="*/ 22 h 132"/>
                  <a:gd name="T70" fmla="*/ 0 w 80"/>
                  <a:gd name="T71" fmla="*/ 23 h 132"/>
                  <a:gd name="T72" fmla="*/ 0 w 80"/>
                  <a:gd name="T73" fmla="*/ 22 h 132"/>
                  <a:gd name="T74" fmla="*/ 0 w 80"/>
                  <a:gd name="T75" fmla="*/ 23 h 132"/>
                  <a:gd name="T76" fmla="*/ 8 w 80"/>
                  <a:gd name="T77" fmla="*/ 2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132">
                    <a:moveTo>
                      <a:pt x="8" y="25"/>
                    </a:moveTo>
                    <a:lnTo>
                      <a:pt x="8" y="25"/>
                    </a:lnTo>
                    <a:lnTo>
                      <a:pt x="16" y="14"/>
                    </a:lnTo>
                    <a:lnTo>
                      <a:pt x="21" y="10"/>
                    </a:lnTo>
                    <a:lnTo>
                      <a:pt x="26" y="8"/>
                    </a:lnTo>
                    <a:lnTo>
                      <a:pt x="30" y="11"/>
                    </a:lnTo>
                    <a:lnTo>
                      <a:pt x="36" y="16"/>
                    </a:lnTo>
                    <a:lnTo>
                      <a:pt x="41" y="25"/>
                    </a:lnTo>
                    <a:lnTo>
                      <a:pt x="45" y="37"/>
                    </a:lnTo>
                    <a:lnTo>
                      <a:pt x="52" y="49"/>
                    </a:lnTo>
                    <a:lnTo>
                      <a:pt x="56" y="63"/>
                    </a:lnTo>
                    <a:lnTo>
                      <a:pt x="60" y="76"/>
                    </a:lnTo>
                    <a:lnTo>
                      <a:pt x="62" y="91"/>
                    </a:lnTo>
                    <a:lnTo>
                      <a:pt x="66" y="104"/>
                    </a:lnTo>
                    <a:lnTo>
                      <a:pt x="67" y="116"/>
                    </a:lnTo>
                    <a:lnTo>
                      <a:pt x="70" y="121"/>
                    </a:lnTo>
                    <a:lnTo>
                      <a:pt x="70" y="128"/>
                    </a:lnTo>
                    <a:lnTo>
                      <a:pt x="70" y="131"/>
                    </a:lnTo>
                    <a:lnTo>
                      <a:pt x="79" y="131"/>
                    </a:lnTo>
                    <a:lnTo>
                      <a:pt x="79" y="128"/>
                    </a:lnTo>
                    <a:lnTo>
                      <a:pt x="78" y="121"/>
                    </a:lnTo>
                    <a:lnTo>
                      <a:pt x="78" y="113"/>
                    </a:lnTo>
                    <a:lnTo>
                      <a:pt x="75" y="102"/>
                    </a:lnTo>
                    <a:lnTo>
                      <a:pt x="73" y="89"/>
                    </a:lnTo>
                    <a:lnTo>
                      <a:pt x="67" y="75"/>
                    </a:lnTo>
                    <a:lnTo>
                      <a:pt x="65" y="61"/>
                    </a:lnTo>
                    <a:lnTo>
                      <a:pt x="60" y="48"/>
                    </a:lnTo>
                    <a:lnTo>
                      <a:pt x="56" y="34"/>
                    </a:lnTo>
                    <a:lnTo>
                      <a:pt x="51" y="22"/>
                    </a:lnTo>
                    <a:lnTo>
                      <a:pt x="44" y="12"/>
                    </a:lnTo>
                    <a:lnTo>
                      <a:pt x="36" y="4"/>
                    </a:lnTo>
                    <a:lnTo>
                      <a:pt x="27" y="0"/>
                    </a:lnTo>
                    <a:lnTo>
                      <a:pt x="18" y="3"/>
                    </a:lnTo>
                    <a:lnTo>
                      <a:pt x="8" y="10"/>
                    </a:lnTo>
                    <a:lnTo>
                      <a:pt x="0" y="22"/>
                    </a:lnTo>
                    <a:lnTo>
                      <a:pt x="0" y="23"/>
                    </a:lnTo>
                    <a:lnTo>
                      <a:pt x="0" y="22"/>
                    </a:lnTo>
                    <a:lnTo>
                      <a:pt x="0" y="23"/>
                    </a:lnTo>
                    <a:lnTo>
                      <a:pt x="8" y="25"/>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8" name="Freeform 420"/>
              <p:cNvSpPr>
                <a:spLocks/>
              </p:cNvSpPr>
              <p:nvPr/>
            </p:nvSpPr>
            <p:spPr bwMode="auto">
              <a:xfrm>
                <a:off x="4863" y="3023"/>
                <a:ext cx="149" cy="136"/>
              </a:xfrm>
              <a:custGeom>
                <a:avLst/>
                <a:gdLst>
                  <a:gd name="T0" fmla="*/ 0 w 149"/>
                  <a:gd name="T1" fmla="*/ 29 h 136"/>
                  <a:gd name="T2" fmla="*/ 15 w 149"/>
                  <a:gd name="T3" fmla="*/ 70 h 136"/>
                  <a:gd name="T4" fmla="*/ 29 w 149"/>
                  <a:gd name="T5" fmla="*/ 98 h 136"/>
                  <a:gd name="T6" fmla="*/ 44 w 149"/>
                  <a:gd name="T7" fmla="*/ 119 h 136"/>
                  <a:gd name="T8" fmla="*/ 58 w 149"/>
                  <a:gd name="T9" fmla="*/ 131 h 136"/>
                  <a:gd name="T10" fmla="*/ 73 w 149"/>
                  <a:gd name="T11" fmla="*/ 135 h 136"/>
                  <a:gd name="T12" fmla="*/ 86 w 149"/>
                  <a:gd name="T13" fmla="*/ 130 h 136"/>
                  <a:gd name="T14" fmla="*/ 97 w 149"/>
                  <a:gd name="T15" fmla="*/ 121 h 136"/>
                  <a:gd name="T16" fmla="*/ 107 w 149"/>
                  <a:gd name="T17" fmla="*/ 109 h 136"/>
                  <a:gd name="T18" fmla="*/ 118 w 149"/>
                  <a:gd name="T19" fmla="*/ 93 h 136"/>
                  <a:gd name="T20" fmla="*/ 125 w 149"/>
                  <a:gd name="T21" fmla="*/ 76 h 136"/>
                  <a:gd name="T22" fmla="*/ 132 w 149"/>
                  <a:gd name="T23" fmla="*/ 57 h 136"/>
                  <a:gd name="T24" fmla="*/ 137 w 149"/>
                  <a:gd name="T25" fmla="*/ 41 h 136"/>
                  <a:gd name="T26" fmla="*/ 144 w 149"/>
                  <a:gd name="T27" fmla="*/ 25 h 136"/>
                  <a:gd name="T28" fmla="*/ 145 w 149"/>
                  <a:gd name="T29" fmla="*/ 12 h 136"/>
                  <a:gd name="T30" fmla="*/ 148 w 149"/>
                  <a:gd name="T31" fmla="*/ 4 h 136"/>
                  <a:gd name="T32" fmla="*/ 140 w 149"/>
                  <a:gd name="T33" fmla="*/ 0 h 136"/>
                  <a:gd name="T34" fmla="*/ 137 w 149"/>
                  <a:gd name="T35" fmla="*/ 7 h 136"/>
                  <a:gd name="T36" fmla="*/ 136 w 149"/>
                  <a:gd name="T37" fmla="*/ 16 h 136"/>
                  <a:gd name="T38" fmla="*/ 130 w 149"/>
                  <a:gd name="T39" fmla="*/ 30 h 136"/>
                  <a:gd name="T40" fmla="*/ 125 w 149"/>
                  <a:gd name="T41" fmla="*/ 46 h 136"/>
                  <a:gd name="T42" fmla="*/ 119 w 149"/>
                  <a:gd name="T43" fmla="*/ 64 h 136"/>
                  <a:gd name="T44" fmla="*/ 112 w 149"/>
                  <a:gd name="T45" fmla="*/ 82 h 136"/>
                  <a:gd name="T46" fmla="*/ 104 w 149"/>
                  <a:gd name="T47" fmla="*/ 97 h 136"/>
                  <a:gd name="T48" fmla="*/ 95 w 149"/>
                  <a:gd name="T49" fmla="*/ 112 h 136"/>
                  <a:gd name="T50" fmla="*/ 85 w 149"/>
                  <a:gd name="T51" fmla="*/ 121 h 136"/>
                  <a:gd name="T52" fmla="*/ 75 w 149"/>
                  <a:gd name="T53" fmla="*/ 127 h 136"/>
                  <a:gd name="T54" fmla="*/ 67 w 149"/>
                  <a:gd name="T55" fmla="*/ 127 h 136"/>
                  <a:gd name="T56" fmla="*/ 58 w 149"/>
                  <a:gd name="T57" fmla="*/ 120 h 136"/>
                  <a:gd name="T58" fmla="*/ 45 w 149"/>
                  <a:gd name="T59" fmla="*/ 108 h 136"/>
                  <a:gd name="T60" fmla="*/ 30 w 149"/>
                  <a:gd name="T61" fmla="*/ 83 h 136"/>
                  <a:gd name="T62" fmla="*/ 18 w 149"/>
                  <a:gd name="T63" fmla="*/ 49 h 136"/>
                  <a:gd name="T64" fmla="*/ 1 w 149"/>
                  <a:gd name="T65" fmla="*/ 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36">
                    <a:moveTo>
                      <a:pt x="1" y="30"/>
                    </a:moveTo>
                    <a:lnTo>
                      <a:pt x="0" y="29"/>
                    </a:lnTo>
                    <a:lnTo>
                      <a:pt x="8" y="52"/>
                    </a:lnTo>
                    <a:lnTo>
                      <a:pt x="15" y="70"/>
                    </a:lnTo>
                    <a:lnTo>
                      <a:pt x="22" y="86"/>
                    </a:lnTo>
                    <a:lnTo>
                      <a:pt x="29" y="98"/>
                    </a:lnTo>
                    <a:lnTo>
                      <a:pt x="37" y="110"/>
                    </a:lnTo>
                    <a:lnTo>
                      <a:pt x="44" y="119"/>
                    </a:lnTo>
                    <a:lnTo>
                      <a:pt x="49" y="125"/>
                    </a:lnTo>
                    <a:lnTo>
                      <a:pt x="58" y="131"/>
                    </a:lnTo>
                    <a:lnTo>
                      <a:pt x="64" y="134"/>
                    </a:lnTo>
                    <a:lnTo>
                      <a:pt x="73" y="135"/>
                    </a:lnTo>
                    <a:lnTo>
                      <a:pt x="78" y="134"/>
                    </a:lnTo>
                    <a:lnTo>
                      <a:pt x="86" y="130"/>
                    </a:lnTo>
                    <a:lnTo>
                      <a:pt x="92" y="127"/>
                    </a:lnTo>
                    <a:lnTo>
                      <a:pt x="97" y="121"/>
                    </a:lnTo>
                    <a:lnTo>
                      <a:pt x="103" y="116"/>
                    </a:lnTo>
                    <a:lnTo>
                      <a:pt x="107" y="109"/>
                    </a:lnTo>
                    <a:lnTo>
                      <a:pt x="112" y="101"/>
                    </a:lnTo>
                    <a:lnTo>
                      <a:pt x="118" y="93"/>
                    </a:lnTo>
                    <a:lnTo>
                      <a:pt x="122" y="85"/>
                    </a:lnTo>
                    <a:lnTo>
                      <a:pt x="125" y="76"/>
                    </a:lnTo>
                    <a:lnTo>
                      <a:pt x="129" y="65"/>
                    </a:lnTo>
                    <a:lnTo>
                      <a:pt x="132" y="57"/>
                    </a:lnTo>
                    <a:lnTo>
                      <a:pt x="136" y="48"/>
                    </a:lnTo>
                    <a:lnTo>
                      <a:pt x="137" y="41"/>
                    </a:lnTo>
                    <a:lnTo>
                      <a:pt x="140" y="31"/>
                    </a:lnTo>
                    <a:lnTo>
                      <a:pt x="144" y="25"/>
                    </a:lnTo>
                    <a:lnTo>
                      <a:pt x="144" y="18"/>
                    </a:lnTo>
                    <a:lnTo>
                      <a:pt x="145" y="12"/>
                    </a:lnTo>
                    <a:lnTo>
                      <a:pt x="147" y="8"/>
                    </a:lnTo>
                    <a:lnTo>
                      <a:pt x="148" y="4"/>
                    </a:lnTo>
                    <a:lnTo>
                      <a:pt x="148" y="1"/>
                    </a:lnTo>
                    <a:lnTo>
                      <a:pt x="140" y="0"/>
                    </a:lnTo>
                    <a:lnTo>
                      <a:pt x="138" y="3"/>
                    </a:lnTo>
                    <a:lnTo>
                      <a:pt x="137" y="7"/>
                    </a:lnTo>
                    <a:lnTo>
                      <a:pt x="137" y="11"/>
                    </a:lnTo>
                    <a:lnTo>
                      <a:pt x="136" y="16"/>
                    </a:lnTo>
                    <a:lnTo>
                      <a:pt x="133" y="23"/>
                    </a:lnTo>
                    <a:lnTo>
                      <a:pt x="130" y="30"/>
                    </a:lnTo>
                    <a:lnTo>
                      <a:pt x="129" y="38"/>
                    </a:lnTo>
                    <a:lnTo>
                      <a:pt x="125" y="46"/>
                    </a:lnTo>
                    <a:lnTo>
                      <a:pt x="122" y="56"/>
                    </a:lnTo>
                    <a:lnTo>
                      <a:pt x="119" y="64"/>
                    </a:lnTo>
                    <a:lnTo>
                      <a:pt x="115" y="72"/>
                    </a:lnTo>
                    <a:lnTo>
                      <a:pt x="112" y="82"/>
                    </a:lnTo>
                    <a:lnTo>
                      <a:pt x="107" y="89"/>
                    </a:lnTo>
                    <a:lnTo>
                      <a:pt x="104" y="97"/>
                    </a:lnTo>
                    <a:lnTo>
                      <a:pt x="99" y="105"/>
                    </a:lnTo>
                    <a:lnTo>
                      <a:pt x="95" y="112"/>
                    </a:lnTo>
                    <a:lnTo>
                      <a:pt x="90" y="116"/>
                    </a:lnTo>
                    <a:lnTo>
                      <a:pt x="85" y="121"/>
                    </a:lnTo>
                    <a:lnTo>
                      <a:pt x="81" y="125"/>
                    </a:lnTo>
                    <a:lnTo>
                      <a:pt x="75" y="127"/>
                    </a:lnTo>
                    <a:lnTo>
                      <a:pt x="73" y="127"/>
                    </a:lnTo>
                    <a:lnTo>
                      <a:pt x="67" y="127"/>
                    </a:lnTo>
                    <a:lnTo>
                      <a:pt x="62" y="125"/>
                    </a:lnTo>
                    <a:lnTo>
                      <a:pt x="58" y="120"/>
                    </a:lnTo>
                    <a:lnTo>
                      <a:pt x="51" y="115"/>
                    </a:lnTo>
                    <a:lnTo>
                      <a:pt x="45" y="108"/>
                    </a:lnTo>
                    <a:lnTo>
                      <a:pt x="38" y="95"/>
                    </a:lnTo>
                    <a:lnTo>
                      <a:pt x="30" y="83"/>
                    </a:lnTo>
                    <a:lnTo>
                      <a:pt x="25" y="68"/>
                    </a:lnTo>
                    <a:lnTo>
                      <a:pt x="18" y="49"/>
                    </a:lnTo>
                    <a:lnTo>
                      <a:pt x="11" y="27"/>
                    </a:lnTo>
                    <a:lnTo>
                      <a:pt x="1" y="30"/>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09" name="Freeform 421"/>
              <p:cNvSpPr>
                <a:spLocks/>
              </p:cNvSpPr>
              <p:nvPr/>
            </p:nvSpPr>
            <p:spPr bwMode="auto">
              <a:xfrm>
                <a:off x="4824" y="3027"/>
                <a:ext cx="43" cy="53"/>
              </a:xfrm>
              <a:custGeom>
                <a:avLst/>
                <a:gdLst>
                  <a:gd name="T0" fmla="*/ 8 w 43"/>
                  <a:gd name="T1" fmla="*/ 51 h 53"/>
                  <a:gd name="T2" fmla="*/ 8 w 43"/>
                  <a:gd name="T3" fmla="*/ 52 h 53"/>
                  <a:gd name="T4" fmla="*/ 10 w 43"/>
                  <a:gd name="T5" fmla="*/ 37 h 53"/>
                  <a:gd name="T6" fmla="*/ 11 w 43"/>
                  <a:gd name="T7" fmla="*/ 26 h 53"/>
                  <a:gd name="T8" fmla="*/ 13 w 43"/>
                  <a:gd name="T9" fmla="*/ 17 h 53"/>
                  <a:gd name="T10" fmla="*/ 14 w 43"/>
                  <a:gd name="T11" fmla="*/ 12 h 53"/>
                  <a:gd name="T12" fmla="*/ 17 w 43"/>
                  <a:gd name="T13" fmla="*/ 9 h 53"/>
                  <a:gd name="T14" fmla="*/ 19 w 43"/>
                  <a:gd name="T15" fmla="*/ 7 h 53"/>
                  <a:gd name="T16" fmla="*/ 20 w 43"/>
                  <a:gd name="T17" fmla="*/ 7 h 53"/>
                  <a:gd name="T18" fmla="*/ 23 w 43"/>
                  <a:gd name="T19" fmla="*/ 10 h 53"/>
                  <a:gd name="T20" fmla="*/ 25 w 43"/>
                  <a:gd name="T21" fmla="*/ 11 h 53"/>
                  <a:gd name="T22" fmla="*/ 28 w 43"/>
                  <a:gd name="T23" fmla="*/ 14 h 53"/>
                  <a:gd name="T24" fmla="*/ 30 w 43"/>
                  <a:gd name="T25" fmla="*/ 16 h 53"/>
                  <a:gd name="T26" fmla="*/ 31 w 43"/>
                  <a:gd name="T27" fmla="*/ 19 h 53"/>
                  <a:gd name="T28" fmla="*/ 32 w 43"/>
                  <a:gd name="T29" fmla="*/ 21 h 53"/>
                  <a:gd name="T30" fmla="*/ 32 w 43"/>
                  <a:gd name="T31" fmla="*/ 22 h 53"/>
                  <a:gd name="T32" fmla="*/ 34 w 43"/>
                  <a:gd name="T33" fmla="*/ 24 h 53"/>
                  <a:gd name="T34" fmla="*/ 42 w 43"/>
                  <a:gd name="T35" fmla="*/ 21 h 53"/>
                  <a:gd name="T36" fmla="*/ 41 w 43"/>
                  <a:gd name="T37" fmla="*/ 20 h 53"/>
                  <a:gd name="T38" fmla="*/ 41 w 43"/>
                  <a:gd name="T39" fmla="*/ 19 h 53"/>
                  <a:gd name="T40" fmla="*/ 38 w 43"/>
                  <a:gd name="T41" fmla="*/ 16 h 53"/>
                  <a:gd name="T42" fmla="*/ 37 w 43"/>
                  <a:gd name="T43" fmla="*/ 14 h 53"/>
                  <a:gd name="T44" fmla="*/ 35 w 43"/>
                  <a:gd name="T45" fmla="*/ 10 h 53"/>
                  <a:gd name="T46" fmla="*/ 31 w 43"/>
                  <a:gd name="T47" fmla="*/ 6 h 53"/>
                  <a:gd name="T48" fmla="*/ 29 w 43"/>
                  <a:gd name="T49" fmla="*/ 4 h 53"/>
                  <a:gd name="T50" fmla="*/ 24 w 43"/>
                  <a:gd name="T51" fmla="*/ 2 h 53"/>
                  <a:gd name="T52" fmla="*/ 19 w 43"/>
                  <a:gd name="T53" fmla="*/ 0 h 53"/>
                  <a:gd name="T54" fmla="*/ 14 w 43"/>
                  <a:gd name="T55" fmla="*/ 2 h 53"/>
                  <a:gd name="T56" fmla="*/ 10 w 43"/>
                  <a:gd name="T57" fmla="*/ 4 h 53"/>
                  <a:gd name="T58" fmla="*/ 8 w 43"/>
                  <a:gd name="T59" fmla="*/ 10 h 53"/>
                  <a:gd name="T60" fmla="*/ 5 w 43"/>
                  <a:gd name="T61" fmla="*/ 16 h 53"/>
                  <a:gd name="T62" fmla="*/ 4 w 43"/>
                  <a:gd name="T63" fmla="*/ 25 h 53"/>
                  <a:gd name="T64" fmla="*/ 1 w 43"/>
                  <a:gd name="T65" fmla="*/ 37 h 53"/>
                  <a:gd name="T66" fmla="*/ 0 w 43"/>
                  <a:gd name="T67" fmla="*/ 51 h 53"/>
                  <a:gd name="T68" fmla="*/ 8 w 43"/>
                  <a:gd name="T69"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53">
                    <a:moveTo>
                      <a:pt x="8" y="51"/>
                    </a:moveTo>
                    <a:lnTo>
                      <a:pt x="8" y="52"/>
                    </a:lnTo>
                    <a:lnTo>
                      <a:pt x="10" y="37"/>
                    </a:lnTo>
                    <a:lnTo>
                      <a:pt x="11" y="26"/>
                    </a:lnTo>
                    <a:lnTo>
                      <a:pt x="13" y="17"/>
                    </a:lnTo>
                    <a:lnTo>
                      <a:pt x="14" y="12"/>
                    </a:lnTo>
                    <a:lnTo>
                      <a:pt x="17" y="9"/>
                    </a:lnTo>
                    <a:lnTo>
                      <a:pt x="19" y="7"/>
                    </a:lnTo>
                    <a:lnTo>
                      <a:pt x="20" y="7"/>
                    </a:lnTo>
                    <a:lnTo>
                      <a:pt x="23" y="10"/>
                    </a:lnTo>
                    <a:lnTo>
                      <a:pt x="25" y="11"/>
                    </a:lnTo>
                    <a:lnTo>
                      <a:pt x="28" y="14"/>
                    </a:lnTo>
                    <a:lnTo>
                      <a:pt x="30" y="16"/>
                    </a:lnTo>
                    <a:lnTo>
                      <a:pt x="31" y="19"/>
                    </a:lnTo>
                    <a:lnTo>
                      <a:pt x="32" y="21"/>
                    </a:lnTo>
                    <a:lnTo>
                      <a:pt x="32" y="22"/>
                    </a:lnTo>
                    <a:lnTo>
                      <a:pt x="34" y="24"/>
                    </a:lnTo>
                    <a:lnTo>
                      <a:pt x="42" y="21"/>
                    </a:lnTo>
                    <a:lnTo>
                      <a:pt x="41" y="20"/>
                    </a:lnTo>
                    <a:lnTo>
                      <a:pt x="41" y="19"/>
                    </a:lnTo>
                    <a:lnTo>
                      <a:pt x="38" y="16"/>
                    </a:lnTo>
                    <a:lnTo>
                      <a:pt x="37" y="14"/>
                    </a:lnTo>
                    <a:lnTo>
                      <a:pt x="35" y="10"/>
                    </a:lnTo>
                    <a:lnTo>
                      <a:pt x="31" y="6"/>
                    </a:lnTo>
                    <a:lnTo>
                      <a:pt x="29" y="4"/>
                    </a:lnTo>
                    <a:lnTo>
                      <a:pt x="24" y="2"/>
                    </a:lnTo>
                    <a:lnTo>
                      <a:pt x="19" y="0"/>
                    </a:lnTo>
                    <a:lnTo>
                      <a:pt x="14" y="2"/>
                    </a:lnTo>
                    <a:lnTo>
                      <a:pt x="10" y="4"/>
                    </a:lnTo>
                    <a:lnTo>
                      <a:pt x="8" y="10"/>
                    </a:lnTo>
                    <a:lnTo>
                      <a:pt x="5" y="16"/>
                    </a:lnTo>
                    <a:lnTo>
                      <a:pt x="4" y="25"/>
                    </a:lnTo>
                    <a:lnTo>
                      <a:pt x="1" y="37"/>
                    </a:lnTo>
                    <a:lnTo>
                      <a:pt x="0" y="51"/>
                    </a:lnTo>
                    <a:lnTo>
                      <a:pt x="8" y="51"/>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0" name="Freeform 422"/>
              <p:cNvSpPr>
                <a:spLocks/>
              </p:cNvSpPr>
              <p:nvPr/>
            </p:nvSpPr>
            <p:spPr bwMode="auto">
              <a:xfrm>
                <a:off x="4761" y="3087"/>
                <a:ext cx="67" cy="59"/>
              </a:xfrm>
              <a:custGeom>
                <a:avLst/>
                <a:gdLst>
                  <a:gd name="T0" fmla="*/ 0 w 67"/>
                  <a:gd name="T1" fmla="*/ 10 h 59"/>
                  <a:gd name="T2" fmla="*/ 0 w 67"/>
                  <a:gd name="T3" fmla="*/ 10 h 59"/>
                  <a:gd name="T4" fmla="*/ 9 w 67"/>
                  <a:gd name="T5" fmla="*/ 28 h 59"/>
                  <a:gd name="T6" fmla="*/ 18 w 67"/>
                  <a:gd name="T7" fmla="*/ 42 h 59"/>
                  <a:gd name="T8" fmla="*/ 26 w 67"/>
                  <a:gd name="T9" fmla="*/ 50 h 59"/>
                  <a:gd name="T10" fmla="*/ 32 w 67"/>
                  <a:gd name="T11" fmla="*/ 55 h 59"/>
                  <a:gd name="T12" fmla="*/ 40 w 67"/>
                  <a:gd name="T13" fmla="*/ 58 h 59"/>
                  <a:gd name="T14" fmla="*/ 48 w 67"/>
                  <a:gd name="T15" fmla="*/ 57 h 59"/>
                  <a:gd name="T16" fmla="*/ 53 w 67"/>
                  <a:gd name="T17" fmla="*/ 52 h 59"/>
                  <a:gd name="T18" fmla="*/ 57 w 67"/>
                  <a:gd name="T19" fmla="*/ 47 h 59"/>
                  <a:gd name="T20" fmla="*/ 61 w 67"/>
                  <a:gd name="T21" fmla="*/ 39 h 59"/>
                  <a:gd name="T22" fmla="*/ 62 w 67"/>
                  <a:gd name="T23" fmla="*/ 33 h 59"/>
                  <a:gd name="T24" fmla="*/ 63 w 67"/>
                  <a:gd name="T25" fmla="*/ 24 h 59"/>
                  <a:gd name="T26" fmla="*/ 65 w 67"/>
                  <a:gd name="T27" fmla="*/ 18 h 59"/>
                  <a:gd name="T28" fmla="*/ 66 w 67"/>
                  <a:gd name="T29" fmla="*/ 10 h 59"/>
                  <a:gd name="T30" fmla="*/ 66 w 67"/>
                  <a:gd name="T31" fmla="*/ 5 h 59"/>
                  <a:gd name="T32" fmla="*/ 66 w 67"/>
                  <a:gd name="T33" fmla="*/ 1 h 59"/>
                  <a:gd name="T34" fmla="*/ 66 w 67"/>
                  <a:gd name="T35" fmla="*/ 0 h 59"/>
                  <a:gd name="T36" fmla="*/ 57 w 67"/>
                  <a:gd name="T37" fmla="*/ 0 h 59"/>
                  <a:gd name="T38" fmla="*/ 57 w 67"/>
                  <a:gd name="T39" fmla="*/ 1 h 59"/>
                  <a:gd name="T40" fmla="*/ 57 w 67"/>
                  <a:gd name="T41" fmla="*/ 4 h 59"/>
                  <a:gd name="T42" fmla="*/ 57 w 67"/>
                  <a:gd name="T43" fmla="*/ 10 h 59"/>
                  <a:gd name="T44" fmla="*/ 56 w 67"/>
                  <a:gd name="T45" fmla="*/ 16 h 59"/>
                  <a:gd name="T46" fmla="*/ 54 w 67"/>
                  <a:gd name="T47" fmla="*/ 24 h 59"/>
                  <a:gd name="T48" fmla="*/ 53 w 67"/>
                  <a:gd name="T49" fmla="*/ 32 h 59"/>
                  <a:gd name="T50" fmla="*/ 50 w 67"/>
                  <a:gd name="T51" fmla="*/ 38 h 59"/>
                  <a:gd name="T52" fmla="*/ 48 w 67"/>
                  <a:gd name="T53" fmla="*/ 44 h 59"/>
                  <a:gd name="T54" fmla="*/ 45 w 67"/>
                  <a:gd name="T55" fmla="*/ 49 h 59"/>
                  <a:gd name="T56" fmla="*/ 43 w 67"/>
                  <a:gd name="T57" fmla="*/ 52 h 59"/>
                  <a:gd name="T58" fmla="*/ 41 w 67"/>
                  <a:gd name="T59" fmla="*/ 52 h 59"/>
                  <a:gd name="T60" fmla="*/ 39 w 67"/>
                  <a:gd name="T61" fmla="*/ 50 h 59"/>
                  <a:gd name="T62" fmla="*/ 32 w 67"/>
                  <a:gd name="T63" fmla="*/ 47 h 59"/>
                  <a:gd name="T64" fmla="*/ 26 w 67"/>
                  <a:gd name="T65" fmla="*/ 38 h 59"/>
                  <a:gd name="T66" fmla="*/ 18 w 67"/>
                  <a:gd name="T67" fmla="*/ 25 h 59"/>
                  <a:gd name="T68" fmla="*/ 9 w 67"/>
                  <a:gd name="T69" fmla="*/ 8 h 59"/>
                  <a:gd name="T70" fmla="*/ 0 w 67"/>
                  <a:gd name="T71"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7" h="59">
                    <a:moveTo>
                      <a:pt x="0" y="10"/>
                    </a:moveTo>
                    <a:lnTo>
                      <a:pt x="0" y="10"/>
                    </a:lnTo>
                    <a:lnTo>
                      <a:pt x="9" y="28"/>
                    </a:lnTo>
                    <a:lnTo>
                      <a:pt x="18" y="42"/>
                    </a:lnTo>
                    <a:lnTo>
                      <a:pt x="26" y="50"/>
                    </a:lnTo>
                    <a:lnTo>
                      <a:pt x="32" y="55"/>
                    </a:lnTo>
                    <a:lnTo>
                      <a:pt x="40" y="58"/>
                    </a:lnTo>
                    <a:lnTo>
                      <a:pt x="48" y="57"/>
                    </a:lnTo>
                    <a:lnTo>
                      <a:pt x="53" y="52"/>
                    </a:lnTo>
                    <a:lnTo>
                      <a:pt x="57" y="47"/>
                    </a:lnTo>
                    <a:lnTo>
                      <a:pt x="61" y="39"/>
                    </a:lnTo>
                    <a:lnTo>
                      <a:pt x="62" y="33"/>
                    </a:lnTo>
                    <a:lnTo>
                      <a:pt x="63" y="24"/>
                    </a:lnTo>
                    <a:lnTo>
                      <a:pt x="65" y="18"/>
                    </a:lnTo>
                    <a:lnTo>
                      <a:pt x="66" y="10"/>
                    </a:lnTo>
                    <a:lnTo>
                      <a:pt x="66" y="5"/>
                    </a:lnTo>
                    <a:lnTo>
                      <a:pt x="66" y="1"/>
                    </a:lnTo>
                    <a:lnTo>
                      <a:pt x="66" y="0"/>
                    </a:lnTo>
                    <a:lnTo>
                      <a:pt x="57" y="0"/>
                    </a:lnTo>
                    <a:lnTo>
                      <a:pt x="57" y="1"/>
                    </a:lnTo>
                    <a:lnTo>
                      <a:pt x="57" y="4"/>
                    </a:lnTo>
                    <a:lnTo>
                      <a:pt x="57" y="10"/>
                    </a:lnTo>
                    <a:lnTo>
                      <a:pt x="56" y="16"/>
                    </a:lnTo>
                    <a:lnTo>
                      <a:pt x="54" y="24"/>
                    </a:lnTo>
                    <a:lnTo>
                      <a:pt x="53" y="32"/>
                    </a:lnTo>
                    <a:lnTo>
                      <a:pt x="50" y="38"/>
                    </a:lnTo>
                    <a:lnTo>
                      <a:pt x="48" y="44"/>
                    </a:lnTo>
                    <a:lnTo>
                      <a:pt x="45" y="49"/>
                    </a:lnTo>
                    <a:lnTo>
                      <a:pt x="43" y="52"/>
                    </a:lnTo>
                    <a:lnTo>
                      <a:pt x="41" y="52"/>
                    </a:lnTo>
                    <a:lnTo>
                      <a:pt x="39" y="50"/>
                    </a:lnTo>
                    <a:lnTo>
                      <a:pt x="32" y="47"/>
                    </a:lnTo>
                    <a:lnTo>
                      <a:pt x="26" y="38"/>
                    </a:lnTo>
                    <a:lnTo>
                      <a:pt x="18" y="25"/>
                    </a:lnTo>
                    <a:lnTo>
                      <a:pt x="9" y="8"/>
                    </a:lnTo>
                    <a:lnTo>
                      <a:pt x="0" y="10"/>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1" name="Freeform 423"/>
              <p:cNvSpPr>
                <a:spLocks/>
              </p:cNvSpPr>
              <p:nvPr/>
            </p:nvSpPr>
            <p:spPr bwMode="auto">
              <a:xfrm>
                <a:off x="4692" y="3050"/>
                <a:ext cx="70" cy="41"/>
              </a:xfrm>
              <a:custGeom>
                <a:avLst/>
                <a:gdLst>
                  <a:gd name="T0" fmla="*/ 9 w 70"/>
                  <a:gd name="T1" fmla="*/ 34 h 41"/>
                  <a:gd name="T2" fmla="*/ 9 w 70"/>
                  <a:gd name="T3" fmla="*/ 35 h 41"/>
                  <a:gd name="T4" fmla="*/ 12 w 70"/>
                  <a:gd name="T5" fmla="*/ 23 h 41"/>
                  <a:gd name="T6" fmla="*/ 15 w 70"/>
                  <a:gd name="T7" fmla="*/ 15 h 41"/>
                  <a:gd name="T8" fmla="*/ 19 w 70"/>
                  <a:gd name="T9" fmla="*/ 10 h 41"/>
                  <a:gd name="T10" fmla="*/ 23 w 70"/>
                  <a:gd name="T11" fmla="*/ 7 h 41"/>
                  <a:gd name="T12" fmla="*/ 26 w 70"/>
                  <a:gd name="T13" fmla="*/ 6 h 41"/>
                  <a:gd name="T14" fmla="*/ 29 w 70"/>
                  <a:gd name="T15" fmla="*/ 6 h 41"/>
                  <a:gd name="T16" fmla="*/ 32 w 70"/>
                  <a:gd name="T17" fmla="*/ 8 h 41"/>
                  <a:gd name="T18" fmla="*/ 37 w 70"/>
                  <a:gd name="T19" fmla="*/ 11 h 41"/>
                  <a:gd name="T20" fmla="*/ 42 w 70"/>
                  <a:gd name="T21" fmla="*/ 16 h 41"/>
                  <a:gd name="T22" fmla="*/ 46 w 70"/>
                  <a:gd name="T23" fmla="*/ 19 h 41"/>
                  <a:gd name="T24" fmla="*/ 50 w 70"/>
                  <a:gd name="T25" fmla="*/ 24 h 41"/>
                  <a:gd name="T26" fmla="*/ 54 w 70"/>
                  <a:gd name="T27" fmla="*/ 30 h 41"/>
                  <a:gd name="T28" fmla="*/ 56 w 70"/>
                  <a:gd name="T29" fmla="*/ 33 h 41"/>
                  <a:gd name="T30" fmla="*/ 59 w 70"/>
                  <a:gd name="T31" fmla="*/ 38 h 41"/>
                  <a:gd name="T32" fmla="*/ 60 w 70"/>
                  <a:gd name="T33" fmla="*/ 39 h 41"/>
                  <a:gd name="T34" fmla="*/ 60 w 70"/>
                  <a:gd name="T35" fmla="*/ 40 h 41"/>
                  <a:gd name="T36" fmla="*/ 69 w 70"/>
                  <a:gd name="T37" fmla="*/ 38 h 41"/>
                  <a:gd name="T38" fmla="*/ 68 w 70"/>
                  <a:gd name="T39" fmla="*/ 36 h 41"/>
                  <a:gd name="T40" fmla="*/ 68 w 70"/>
                  <a:gd name="T41" fmla="*/ 34 h 41"/>
                  <a:gd name="T42" fmla="*/ 65 w 70"/>
                  <a:gd name="T43" fmla="*/ 30 h 41"/>
                  <a:gd name="T44" fmla="*/ 61 w 70"/>
                  <a:gd name="T45" fmla="*/ 25 h 41"/>
                  <a:gd name="T46" fmla="*/ 58 w 70"/>
                  <a:gd name="T47" fmla="*/ 21 h 41"/>
                  <a:gd name="T48" fmla="*/ 54 w 70"/>
                  <a:gd name="T49" fmla="*/ 16 h 41"/>
                  <a:gd name="T50" fmla="*/ 49 w 70"/>
                  <a:gd name="T51" fmla="*/ 11 h 41"/>
                  <a:gd name="T52" fmla="*/ 43 w 70"/>
                  <a:gd name="T53" fmla="*/ 6 h 41"/>
                  <a:gd name="T54" fmla="*/ 38 w 70"/>
                  <a:gd name="T55" fmla="*/ 2 h 41"/>
                  <a:gd name="T56" fmla="*/ 32 w 70"/>
                  <a:gd name="T57" fmla="*/ 0 h 41"/>
                  <a:gd name="T58" fmla="*/ 24 w 70"/>
                  <a:gd name="T59" fmla="*/ 0 h 41"/>
                  <a:gd name="T60" fmla="*/ 17 w 70"/>
                  <a:gd name="T61" fmla="*/ 1 h 41"/>
                  <a:gd name="T62" fmla="*/ 12 w 70"/>
                  <a:gd name="T63" fmla="*/ 5 h 41"/>
                  <a:gd name="T64" fmla="*/ 8 w 70"/>
                  <a:gd name="T65" fmla="*/ 12 h 41"/>
                  <a:gd name="T66" fmla="*/ 3 w 70"/>
                  <a:gd name="T67" fmla="*/ 22 h 41"/>
                  <a:gd name="T68" fmla="*/ 0 w 70"/>
                  <a:gd name="T69" fmla="*/ 34 h 41"/>
                  <a:gd name="T70" fmla="*/ 9 w 70"/>
                  <a:gd name="T71"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41">
                    <a:moveTo>
                      <a:pt x="9" y="34"/>
                    </a:moveTo>
                    <a:lnTo>
                      <a:pt x="9" y="35"/>
                    </a:lnTo>
                    <a:lnTo>
                      <a:pt x="12" y="23"/>
                    </a:lnTo>
                    <a:lnTo>
                      <a:pt x="15" y="15"/>
                    </a:lnTo>
                    <a:lnTo>
                      <a:pt x="19" y="10"/>
                    </a:lnTo>
                    <a:lnTo>
                      <a:pt x="23" y="7"/>
                    </a:lnTo>
                    <a:lnTo>
                      <a:pt x="26" y="6"/>
                    </a:lnTo>
                    <a:lnTo>
                      <a:pt x="29" y="6"/>
                    </a:lnTo>
                    <a:lnTo>
                      <a:pt x="32" y="8"/>
                    </a:lnTo>
                    <a:lnTo>
                      <a:pt x="37" y="11"/>
                    </a:lnTo>
                    <a:lnTo>
                      <a:pt x="42" y="16"/>
                    </a:lnTo>
                    <a:lnTo>
                      <a:pt x="46" y="19"/>
                    </a:lnTo>
                    <a:lnTo>
                      <a:pt x="50" y="24"/>
                    </a:lnTo>
                    <a:lnTo>
                      <a:pt x="54" y="30"/>
                    </a:lnTo>
                    <a:lnTo>
                      <a:pt x="56" y="33"/>
                    </a:lnTo>
                    <a:lnTo>
                      <a:pt x="59" y="38"/>
                    </a:lnTo>
                    <a:lnTo>
                      <a:pt x="60" y="39"/>
                    </a:lnTo>
                    <a:lnTo>
                      <a:pt x="60" y="40"/>
                    </a:lnTo>
                    <a:lnTo>
                      <a:pt x="69" y="38"/>
                    </a:lnTo>
                    <a:lnTo>
                      <a:pt x="68" y="36"/>
                    </a:lnTo>
                    <a:lnTo>
                      <a:pt x="68" y="34"/>
                    </a:lnTo>
                    <a:lnTo>
                      <a:pt x="65" y="30"/>
                    </a:lnTo>
                    <a:lnTo>
                      <a:pt x="61" y="25"/>
                    </a:lnTo>
                    <a:lnTo>
                      <a:pt x="58" y="21"/>
                    </a:lnTo>
                    <a:lnTo>
                      <a:pt x="54" y="16"/>
                    </a:lnTo>
                    <a:lnTo>
                      <a:pt x="49" y="11"/>
                    </a:lnTo>
                    <a:lnTo>
                      <a:pt x="43" y="6"/>
                    </a:lnTo>
                    <a:lnTo>
                      <a:pt x="38" y="2"/>
                    </a:lnTo>
                    <a:lnTo>
                      <a:pt x="32" y="0"/>
                    </a:lnTo>
                    <a:lnTo>
                      <a:pt x="24" y="0"/>
                    </a:lnTo>
                    <a:lnTo>
                      <a:pt x="17" y="1"/>
                    </a:lnTo>
                    <a:lnTo>
                      <a:pt x="12" y="5"/>
                    </a:lnTo>
                    <a:lnTo>
                      <a:pt x="8" y="12"/>
                    </a:lnTo>
                    <a:lnTo>
                      <a:pt x="3" y="22"/>
                    </a:lnTo>
                    <a:lnTo>
                      <a:pt x="0" y="34"/>
                    </a:lnTo>
                    <a:lnTo>
                      <a:pt x="9" y="34"/>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2" name="Freeform 424"/>
              <p:cNvSpPr>
                <a:spLocks/>
              </p:cNvSpPr>
              <p:nvPr/>
            </p:nvSpPr>
            <p:spPr bwMode="auto">
              <a:xfrm>
                <a:off x="4605" y="3074"/>
                <a:ext cx="89" cy="53"/>
              </a:xfrm>
              <a:custGeom>
                <a:avLst/>
                <a:gdLst>
                  <a:gd name="T0" fmla="*/ 0 w 89"/>
                  <a:gd name="T1" fmla="*/ 1 h 53"/>
                  <a:gd name="T2" fmla="*/ 1 w 89"/>
                  <a:gd name="T3" fmla="*/ 4 h 53"/>
                  <a:gd name="T4" fmla="*/ 14 w 89"/>
                  <a:gd name="T5" fmla="*/ 20 h 53"/>
                  <a:gd name="T6" fmla="*/ 27 w 89"/>
                  <a:gd name="T7" fmla="*/ 32 h 53"/>
                  <a:gd name="T8" fmla="*/ 38 w 89"/>
                  <a:gd name="T9" fmla="*/ 41 h 53"/>
                  <a:gd name="T10" fmla="*/ 47 w 89"/>
                  <a:gd name="T11" fmla="*/ 47 h 53"/>
                  <a:gd name="T12" fmla="*/ 56 w 89"/>
                  <a:gd name="T13" fmla="*/ 51 h 53"/>
                  <a:gd name="T14" fmla="*/ 63 w 89"/>
                  <a:gd name="T15" fmla="*/ 52 h 53"/>
                  <a:gd name="T16" fmla="*/ 71 w 89"/>
                  <a:gd name="T17" fmla="*/ 51 h 53"/>
                  <a:gd name="T18" fmla="*/ 78 w 89"/>
                  <a:gd name="T19" fmla="*/ 46 h 53"/>
                  <a:gd name="T20" fmla="*/ 80 w 89"/>
                  <a:gd name="T21" fmla="*/ 43 h 53"/>
                  <a:gd name="T22" fmla="*/ 83 w 89"/>
                  <a:gd name="T23" fmla="*/ 37 h 53"/>
                  <a:gd name="T24" fmla="*/ 85 w 89"/>
                  <a:gd name="T25" fmla="*/ 33 h 53"/>
                  <a:gd name="T26" fmla="*/ 87 w 89"/>
                  <a:gd name="T27" fmla="*/ 27 h 53"/>
                  <a:gd name="T28" fmla="*/ 87 w 89"/>
                  <a:gd name="T29" fmla="*/ 22 h 53"/>
                  <a:gd name="T30" fmla="*/ 87 w 89"/>
                  <a:gd name="T31" fmla="*/ 20 h 53"/>
                  <a:gd name="T32" fmla="*/ 88 w 89"/>
                  <a:gd name="T33" fmla="*/ 16 h 53"/>
                  <a:gd name="T34" fmla="*/ 88 w 89"/>
                  <a:gd name="T35" fmla="*/ 15 h 53"/>
                  <a:gd name="T36" fmla="*/ 79 w 89"/>
                  <a:gd name="T37" fmla="*/ 15 h 53"/>
                  <a:gd name="T38" fmla="*/ 79 w 89"/>
                  <a:gd name="T39" fmla="*/ 16 h 53"/>
                  <a:gd name="T40" fmla="*/ 79 w 89"/>
                  <a:gd name="T41" fmla="*/ 19 h 53"/>
                  <a:gd name="T42" fmla="*/ 79 w 89"/>
                  <a:gd name="T43" fmla="*/ 22 h 53"/>
                  <a:gd name="T44" fmla="*/ 78 w 89"/>
                  <a:gd name="T45" fmla="*/ 27 h 53"/>
                  <a:gd name="T46" fmla="*/ 76 w 89"/>
                  <a:gd name="T47" fmla="*/ 31 h 53"/>
                  <a:gd name="T48" fmla="*/ 74 w 89"/>
                  <a:gd name="T49" fmla="*/ 36 h 53"/>
                  <a:gd name="T50" fmla="*/ 72 w 89"/>
                  <a:gd name="T51" fmla="*/ 41 h 53"/>
                  <a:gd name="T52" fmla="*/ 69 w 89"/>
                  <a:gd name="T53" fmla="*/ 43 h 53"/>
                  <a:gd name="T54" fmla="*/ 67 w 89"/>
                  <a:gd name="T55" fmla="*/ 45 h 53"/>
                  <a:gd name="T56" fmla="*/ 63 w 89"/>
                  <a:gd name="T57" fmla="*/ 45 h 53"/>
                  <a:gd name="T58" fmla="*/ 58 w 89"/>
                  <a:gd name="T59" fmla="*/ 45 h 53"/>
                  <a:gd name="T60" fmla="*/ 52 w 89"/>
                  <a:gd name="T61" fmla="*/ 42 h 53"/>
                  <a:gd name="T62" fmla="*/ 44 w 89"/>
                  <a:gd name="T63" fmla="*/ 37 h 53"/>
                  <a:gd name="T64" fmla="*/ 34 w 89"/>
                  <a:gd name="T65" fmla="*/ 28 h 53"/>
                  <a:gd name="T66" fmla="*/ 22 w 89"/>
                  <a:gd name="T67" fmla="*/ 15 h 53"/>
                  <a:gd name="T68" fmla="*/ 9 w 89"/>
                  <a:gd name="T69" fmla="*/ 0 h 53"/>
                  <a:gd name="T70" fmla="*/ 9 w 89"/>
                  <a:gd name="T71" fmla="*/ 1 h 53"/>
                  <a:gd name="T72" fmla="*/ 0 w 89"/>
                  <a:gd name="T73" fmla="*/ 1 h 53"/>
                  <a:gd name="T74" fmla="*/ 0 w 89"/>
                  <a:gd name="T75" fmla="*/ 4 h 53"/>
                  <a:gd name="T76" fmla="*/ 1 w 89"/>
                  <a:gd name="T77" fmla="*/ 4 h 53"/>
                  <a:gd name="T78" fmla="*/ 0 w 89"/>
                  <a:gd name="T79"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9" h="53">
                    <a:moveTo>
                      <a:pt x="0" y="1"/>
                    </a:moveTo>
                    <a:lnTo>
                      <a:pt x="1" y="4"/>
                    </a:lnTo>
                    <a:lnTo>
                      <a:pt x="14" y="20"/>
                    </a:lnTo>
                    <a:lnTo>
                      <a:pt x="27" y="32"/>
                    </a:lnTo>
                    <a:lnTo>
                      <a:pt x="38" y="41"/>
                    </a:lnTo>
                    <a:lnTo>
                      <a:pt x="47" y="47"/>
                    </a:lnTo>
                    <a:lnTo>
                      <a:pt x="56" y="51"/>
                    </a:lnTo>
                    <a:lnTo>
                      <a:pt x="63" y="52"/>
                    </a:lnTo>
                    <a:lnTo>
                      <a:pt x="71" y="51"/>
                    </a:lnTo>
                    <a:lnTo>
                      <a:pt x="78" y="46"/>
                    </a:lnTo>
                    <a:lnTo>
                      <a:pt x="80" y="43"/>
                    </a:lnTo>
                    <a:lnTo>
                      <a:pt x="83" y="37"/>
                    </a:lnTo>
                    <a:lnTo>
                      <a:pt x="85" y="33"/>
                    </a:lnTo>
                    <a:lnTo>
                      <a:pt x="87" y="27"/>
                    </a:lnTo>
                    <a:lnTo>
                      <a:pt x="87" y="22"/>
                    </a:lnTo>
                    <a:lnTo>
                      <a:pt x="87" y="20"/>
                    </a:lnTo>
                    <a:lnTo>
                      <a:pt x="88" y="16"/>
                    </a:lnTo>
                    <a:lnTo>
                      <a:pt x="88" y="15"/>
                    </a:lnTo>
                    <a:lnTo>
                      <a:pt x="79" y="15"/>
                    </a:lnTo>
                    <a:lnTo>
                      <a:pt x="79" y="16"/>
                    </a:lnTo>
                    <a:lnTo>
                      <a:pt x="79" y="19"/>
                    </a:lnTo>
                    <a:lnTo>
                      <a:pt x="79" y="22"/>
                    </a:lnTo>
                    <a:lnTo>
                      <a:pt x="78" y="27"/>
                    </a:lnTo>
                    <a:lnTo>
                      <a:pt x="76" y="31"/>
                    </a:lnTo>
                    <a:lnTo>
                      <a:pt x="74" y="36"/>
                    </a:lnTo>
                    <a:lnTo>
                      <a:pt x="72" y="41"/>
                    </a:lnTo>
                    <a:lnTo>
                      <a:pt x="69" y="43"/>
                    </a:lnTo>
                    <a:lnTo>
                      <a:pt x="67" y="45"/>
                    </a:lnTo>
                    <a:lnTo>
                      <a:pt x="63" y="45"/>
                    </a:lnTo>
                    <a:lnTo>
                      <a:pt x="58" y="45"/>
                    </a:lnTo>
                    <a:lnTo>
                      <a:pt x="52" y="42"/>
                    </a:lnTo>
                    <a:lnTo>
                      <a:pt x="44" y="37"/>
                    </a:lnTo>
                    <a:lnTo>
                      <a:pt x="34" y="28"/>
                    </a:lnTo>
                    <a:lnTo>
                      <a:pt x="22" y="15"/>
                    </a:lnTo>
                    <a:lnTo>
                      <a:pt x="9" y="0"/>
                    </a:lnTo>
                    <a:lnTo>
                      <a:pt x="9" y="1"/>
                    </a:lnTo>
                    <a:lnTo>
                      <a:pt x="0" y="1"/>
                    </a:lnTo>
                    <a:lnTo>
                      <a:pt x="0" y="4"/>
                    </a:lnTo>
                    <a:lnTo>
                      <a:pt x="1" y="4"/>
                    </a:lnTo>
                    <a:lnTo>
                      <a:pt x="0" y="1"/>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3" name="Freeform 425"/>
              <p:cNvSpPr>
                <a:spLocks/>
              </p:cNvSpPr>
              <p:nvPr/>
            </p:nvSpPr>
            <p:spPr bwMode="auto">
              <a:xfrm>
                <a:off x="4580" y="3061"/>
                <a:ext cx="26" cy="19"/>
              </a:xfrm>
              <a:custGeom>
                <a:avLst/>
                <a:gdLst>
                  <a:gd name="T0" fmla="*/ 5 w 26"/>
                  <a:gd name="T1" fmla="*/ 15 h 19"/>
                  <a:gd name="T2" fmla="*/ 8 w 26"/>
                  <a:gd name="T3" fmla="*/ 17 h 19"/>
                  <a:gd name="T4" fmla="*/ 9 w 26"/>
                  <a:gd name="T5" fmla="*/ 9 h 19"/>
                  <a:gd name="T6" fmla="*/ 11 w 26"/>
                  <a:gd name="T7" fmla="*/ 7 h 19"/>
                  <a:gd name="T8" fmla="*/ 11 w 26"/>
                  <a:gd name="T9" fmla="*/ 6 h 19"/>
                  <a:gd name="T10" fmla="*/ 12 w 26"/>
                  <a:gd name="T11" fmla="*/ 6 h 19"/>
                  <a:gd name="T12" fmla="*/ 14 w 26"/>
                  <a:gd name="T13" fmla="*/ 7 h 19"/>
                  <a:gd name="T14" fmla="*/ 15 w 26"/>
                  <a:gd name="T15" fmla="*/ 8 h 19"/>
                  <a:gd name="T16" fmla="*/ 17 w 26"/>
                  <a:gd name="T17" fmla="*/ 9 h 19"/>
                  <a:gd name="T18" fmla="*/ 25 w 26"/>
                  <a:gd name="T19" fmla="*/ 9 h 19"/>
                  <a:gd name="T20" fmla="*/ 25 w 26"/>
                  <a:gd name="T21" fmla="*/ 7 h 19"/>
                  <a:gd name="T22" fmla="*/ 22 w 26"/>
                  <a:gd name="T23" fmla="*/ 5 h 19"/>
                  <a:gd name="T24" fmla="*/ 18 w 26"/>
                  <a:gd name="T25" fmla="*/ 2 h 19"/>
                  <a:gd name="T26" fmla="*/ 14 w 26"/>
                  <a:gd name="T27" fmla="*/ 0 h 19"/>
                  <a:gd name="T28" fmla="*/ 9 w 26"/>
                  <a:gd name="T29" fmla="*/ 0 h 19"/>
                  <a:gd name="T30" fmla="*/ 3 w 26"/>
                  <a:gd name="T31" fmla="*/ 4 h 19"/>
                  <a:gd name="T32" fmla="*/ 1 w 26"/>
                  <a:gd name="T33" fmla="*/ 9 h 19"/>
                  <a:gd name="T34" fmla="*/ 0 w 26"/>
                  <a:gd name="T35" fmla="*/ 17 h 19"/>
                  <a:gd name="T36" fmla="*/ 1 w 26"/>
                  <a:gd name="T37" fmla="*/ 18 h 19"/>
                  <a:gd name="T38" fmla="*/ 0 w 26"/>
                  <a:gd name="T39" fmla="*/ 17 h 19"/>
                  <a:gd name="T40" fmla="*/ 0 w 26"/>
                  <a:gd name="T41" fmla="*/ 18 h 19"/>
                  <a:gd name="T42" fmla="*/ 1 w 26"/>
                  <a:gd name="T43" fmla="*/ 18 h 19"/>
                  <a:gd name="T44" fmla="*/ 5 w 26"/>
                  <a:gd name="T4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19">
                    <a:moveTo>
                      <a:pt x="5" y="15"/>
                    </a:moveTo>
                    <a:lnTo>
                      <a:pt x="8" y="17"/>
                    </a:lnTo>
                    <a:lnTo>
                      <a:pt x="9" y="9"/>
                    </a:lnTo>
                    <a:lnTo>
                      <a:pt x="11" y="7"/>
                    </a:lnTo>
                    <a:lnTo>
                      <a:pt x="11" y="6"/>
                    </a:lnTo>
                    <a:lnTo>
                      <a:pt x="12" y="6"/>
                    </a:lnTo>
                    <a:lnTo>
                      <a:pt x="14" y="7"/>
                    </a:lnTo>
                    <a:lnTo>
                      <a:pt x="15" y="8"/>
                    </a:lnTo>
                    <a:lnTo>
                      <a:pt x="17" y="9"/>
                    </a:lnTo>
                    <a:lnTo>
                      <a:pt x="25" y="9"/>
                    </a:lnTo>
                    <a:lnTo>
                      <a:pt x="25" y="7"/>
                    </a:lnTo>
                    <a:lnTo>
                      <a:pt x="22" y="5"/>
                    </a:lnTo>
                    <a:lnTo>
                      <a:pt x="18" y="2"/>
                    </a:lnTo>
                    <a:lnTo>
                      <a:pt x="14" y="0"/>
                    </a:lnTo>
                    <a:lnTo>
                      <a:pt x="9" y="0"/>
                    </a:lnTo>
                    <a:lnTo>
                      <a:pt x="3" y="4"/>
                    </a:lnTo>
                    <a:lnTo>
                      <a:pt x="1" y="9"/>
                    </a:lnTo>
                    <a:lnTo>
                      <a:pt x="0" y="17"/>
                    </a:lnTo>
                    <a:lnTo>
                      <a:pt x="1" y="18"/>
                    </a:lnTo>
                    <a:lnTo>
                      <a:pt x="0" y="17"/>
                    </a:lnTo>
                    <a:lnTo>
                      <a:pt x="0" y="18"/>
                    </a:lnTo>
                    <a:lnTo>
                      <a:pt x="1" y="18"/>
                    </a:lnTo>
                    <a:lnTo>
                      <a:pt x="5" y="15"/>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4" name="Freeform 426"/>
              <p:cNvSpPr>
                <a:spLocks/>
              </p:cNvSpPr>
              <p:nvPr/>
            </p:nvSpPr>
            <p:spPr bwMode="auto">
              <a:xfrm>
                <a:off x="4535" y="3072"/>
                <a:ext cx="49" cy="30"/>
              </a:xfrm>
              <a:custGeom>
                <a:avLst/>
                <a:gdLst>
                  <a:gd name="T0" fmla="*/ 4 w 49"/>
                  <a:gd name="T1" fmla="*/ 0 h 30"/>
                  <a:gd name="T2" fmla="*/ 1 w 49"/>
                  <a:gd name="T3" fmla="*/ 4 h 30"/>
                  <a:gd name="T4" fmla="*/ 6 w 49"/>
                  <a:gd name="T5" fmla="*/ 12 h 30"/>
                  <a:gd name="T6" fmla="*/ 11 w 49"/>
                  <a:gd name="T7" fmla="*/ 18 h 30"/>
                  <a:gd name="T8" fmla="*/ 16 w 49"/>
                  <a:gd name="T9" fmla="*/ 23 h 30"/>
                  <a:gd name="T10" fmla="*/ 21 w 49"/>
                  <a:gd name="T11" fmla="*/ 27 h 30"/>
                  <a:gd name="T12" fmla="*/ 25 w 49"/>
                  <a:gd name="T13" fmla="*/ 28 h 30"/>
                  <a:gd name="T14" fmla="*/ 30 w 49"/>
                  <a:gd name="T15" fmla="*/ 29 h 30"/>
                  <a:gd name="T16" fmla="*/ 34 w 49"/>
                  <a:gd name="T17" fmla="*/ 29 h 30"/>
                  <a:gd name="T18" fmla="*/ 38 w 49"/>
                  <a:gd name="T19" fmla="*/ 27 h 30"/>
                  <a:gd name="T20" fmla="*/ 42 w 49"/>
                  <a:gd name="T21" fmla="*/ 26 h 30"/>
                  <a:gd name="T22" fmla="*/ 43 w 49"/>
                  <a:gd name="T23" fmla="*/ 23 h 30"/>
                  <a:gd name="T24" fmla="*/ 44 w 49"/>
                  <a:gd name="T25" fmla="*/ 20 h 30"/>
                  <a:gd name="T26" fmla="*/ 46 w 49"/>
                  <a:gd name="T27" fmla="*/ 18 h 30"/>
                  <a:gd name="T28" fmla="*/ 47 w 49"/>
                  <a:gd name="T29" fmla="*/ 15 h 30"/>
                  <a:gd name="T30" fmla="*/ 48 w 49"/>
                  <a:gd name="T31" fmla="*/ 12 h 30"/>
                  <a:gd name="T32" fmla="*/ 47 w 49"/>
                  <a:gd name="T33" fmla="*/ 11 h 30"/>
                  <a:gd name="T34" fmla="*/ 44 w 49"/>
                  <a:gd name="T35" fmla="*/ 9 h 30"/>
                  <a:gd name="T36" fmla="*/ 39 w 49"/>
                  <a:gd name="T37" fmla="*/ 12 h 30"/>
                  <a:gd name="T38" fmla="*/ 38 w 49"/>
                  <a:gd name="T39" fmla="*/ 12 h 30"/>
                  <a:gd name="T40" fmla="*/ 38 w 49"/>
                  <a:gd name="T41" fmla="*/ 15 h 30"/>
                  <a:gd name="T42" fmla="*/ 38 w 49"/>
                  <a:gd name="T43" fmla="*/ 16 h 30"/>
                  <a:gd name="T44" fmla="*/ 37 w 49"/>
                  <a:gd name="T45" fmla="*/ 18 h 30"/>
                  <a:gd name="T46" fmla="*/ 36 w 49"/>
                  <a:gd name="T47" fmla="*/ 20 h 30"/>
                  <a:gd name="T48" fmla="*/ 34 w 49"/>
                  <a:gd name="T49" fmla="*/ 21 h 30"/>
                  <a:gd name="T50" fmla="*/ 33 w 49"/>
                  <a:gd name="T51" fmla="*/ 22 h 30"/>
                  <a:gd name="T52" fmla="*/ 31 w 49"/>
                  <a:gd name="T53" fmla="*/ 23 h 30"/>
                  <a:gd name="T54" fmla="*/ 28 w 49"/>
                  <a:gd name="T55" fmla="*/ 23 h 30"/>
                  <a:gd name="T56" fmla="*/ 27 w 49"/>
                  <a:gd name="T57" fmla="*/ 21 h 30"/>
                  <a:gd name="T58" fmla="*/ 22 w 49"/>
                  <a:gd name="T59" fmla="*/ 19 h 30"/>
                  <a:gd name="T60" fmla="*/ 18 w 49"/>
                  <a:gd name="T61" fmla="*/ 15 h 30"/>
                  <a:gd name="T62" fmla="*/ 15 w 49"/>
                  <a:gd name="T63" fmla="*/ 9 h 30"/>
                  <a:gd name="T64" fmla="*/ 9 w 49"/>
                  <a:gd name="T65" fmla="*/ 2 h 30"/>
                  <a:gd name="T66" fmla="*/ 7 w 49"/>
                  <a:gd name="T67" fmla="*/ 7 h 30"/>
                  <a:gd name="T68" fmla="*/ 4 w 49"/>
                  <a:gd name="T69" fmla="*/ 0 h 30"/>
                  <a:gd name="T70" fmla="*/ 0 w 49"/>
                  <a:gd name="T71" fmla="*/ 1 h 30"/>
                  <a:gd name="T72" fmla="*/ 1 w 49"/>
                  <a:gd name="T73" fmla="*/ 4 h 30"/>
                  <a:gd name="T74" fmla="*/ 4 w 49"/>
                  <a:gd name="T7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30">
                    <a:moveTo>
                      <a:pt x="4" y="0"/>
                    </a:moveTo>
                    <a:lnTo>
                      <a:pt x="1" y="4"/>
                    </a:lnTo>
                    <a:lnTo>
                      <a:pt x="6" y="12"/>
                    </a:lnTo>
                    <a:lnTo>
                      <a:pt x="11" y="18"/>
                    </a:lnTo>
                    <a:lnTo>
                      <a:pt x="16" y="23"/>
                    </a:lnTo>
                    <a:lnTo>
                      <a:pt x="21" y="27"/>
                    </a:lnTo>
                    <a:lnTo>
                      <a:pt x="25" y="28"/>
                    </a:lnTo>
                    <a:lnTo>
                      <a:pt x="30" y="29"/>
                    </a:lnTo>
                    <a:lnTo>
                      <a:pt x="34" y="29"/>
                    </a:lnTo>
                    <a:lnTo>
                      <a:pt x="38" y="27"/>
                    </a:lnTo>
                    <a:lnTo>
                      <a:pt x="42" y="26"/>
                    </a:lnTo>
                    <a:lnTo>
                      <a:pt x="43" y="23"/>
                    </a:lnTo>
                    <a:lnTo>
                      <a:pt x="44" y="20"/>
                    </a:lnTo>
                    <a:lnTo>
                      <a:pt x="46" y="18"/>
                    </a:lnTo>
                    <a:lnTo>
                      <a:pt x="47" y="15"/>
                    </a:lnTo>
                    <a:lnTo>
                      <a:pt x="48" y="12"/>
                    </a:lnTo>
                    <a:lnTo>
                      <a:pt x="47" y="11"/>
                    </a:lnTo>
                    <a:lnTo>
                      <a:pt x="44" y="9"/>
                    </a:lnTo>
                    <a:lnTo>
                      <a:pt x="39" y="12"/>
                    </a:lnTo>
                    <a:lnTo>
                      <a:pt x="38" y="12"/>
                    </a:lnTo>
                    <a:lnTo>
                      <a:pt x="38" y="15"/>
                    </a:lnTo>
                    <a:lnTo>
                      <a:pt x="38" y="16"/>
                    </a:lnTo>
                    <a:lnTo>
                      <a:pt x="37" y="18"/>
                    </a:lnTo>
                    <a:lnTo>
                      <a:pt x="36" y="20"/>
                    </a:lnTo>
                    <a:lnTo>
                      <a:pt x="34" y="21"/>
                    </a:lnTo>
                    <a:lnTo>
                      <a:pt x="33" y="22"/>
                    </a:lnTo>
                    <a:lnTo>
                      <a:pt x="31" y="23"/>
                    </a:lnTo>
                    <a:lnTo>
                      <a:pt x="28" y="23"/>
                    </a:lnTo>
                    <a:lnTo>
                      <a:pt x="27" y="21"/>
                    </a:lnTo>
                    <a:lnTo>
                      <a:pt x="22" y="19"/>
                    </a:lnTo>
                    <a:lnTo>
                      <a:pt x="18" y="15"/>
                    </a:lnTo>
                    <a:lnTo>
                      <a:pt x="15" y="9"/>
                    </a:lnTo>
                    <a:lnTo>
                      <a:pt x="9" y="2"/>
                    </a:lnTo>
                    <a:lnTo>
                      <a:pt x="7" y="7"/>
                    </a:lnTo>
                    <a:lnTo>
                      <a:pt x="4" y="0"/>
                    </a:lnTo>
                    <a:lnTo>
                      <a:pt x="0" y="1"/>
                    </a:lnTo>
                    <a:lnTo>
                      <a:pt x="1" y="4"/>
                    </a:lnTo>
                    <a:lnTo>
                      <a:pt x="4" y="0"/>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5" name="Freeform 427"/>
              <p:cNvSpPr>
                <a:spLocks/>
              </p:cNvSpPr>
              <p:nvPr/>
            </p:nvSpPr>
            <p:spPr bwMode="auto">
              <a:xfrm>
                <a:off x="4503" y="3040"/>
                <a:ext cx="38" cy="33"/>
              </a:xfrm>
              <a:custGeom>
                <a:avLst/>
                <a:gdLst>
                  <a:gd name="T0" fmla="*/ 0 w 38"/>
                  <a:gd name="T1" fmla="*/ 0 h 33"/>
                  <a:gd name="T2" fmla="*/ 1 w 38"/>
                  <a:gd name="T3" fmla="*/ 2 h 33"/>
                  <a:gd name="T4" fmla="*/ 2 w 38"/>
                  <a:gd name="T5" fmla="*/ 6 h 33"/>
                  <a:gd name="T6" fmla="*/ 5 w 38"/>
                  <a:gd name="T7" fmla="*/ 7 h 33"/>
                  <a:gd name="T8" fmla="*/ 7 w 38"/>
                  <a:gd name="T9" fmla="*/ 9 h 33"/>
                  <a:gd name="T10" fmla="*/ 10 w 38"/>
                  <a:gd name="T11" fmla="*/ 11 h 33"/>
                  <a:gd name="T12" fmla="*/ 12 w 38"/>
                  <a:gd name="T13" fmla="*/ 14 h 33"/>
                  <a:gd name="T14" fmla="*/ 15 w 38"/>
                  <a:gd name="T15" fmla="*/ 16 h 33"/>
                  <a:gd name="T16" fmla="*/ 19 w 38"/>
                  <a:gd name="T17" fmla="*/ 18 h 33"/>
                  <a:gd name="T18" fmla="*/ 21 w 38"/>
                  <a:gd name="T19" fmla="*/ 21 h 33"/>
                  <a:gd name="T20" fmla="*/ 23 w 38"/>
                  <a:gd name="T21" fmla="*/ 23 h 33"/>
                  <a:gd name="T22" fmla="*/ 26 w 38"/>
                  <a:gd name="T23" fmla="*/ 24 h 33"/>
                  <a:gd name="T24" fmla="*/ 28 w 38"/>
                  <a:gd name="T25" fmla="*/ 26 h 33"/>
                  <a:gd name="T26" fmla="*/ 30 w 38"/>
                  <a:gd name="T27" fmla="*/ 27 h 33"/>
                  <a:gd name="T28" fmla="*/ 30 w 38"/>
                  <a:gd name="T29" fmla="*/ 26 h 33"/>
                  <a:gd name="T30" fmla="*/ 31 w 38"/>
                  <a:gd name="T31" fmla="*/ 25 h 33"/>
                  <a:gd name="T32" fmla="*/ 35 w 38"/>
                  <a:gd name="T33" fmla="*/ 32 h 33"/>
                  <a:gd name="T34" fmla="*/ 37 w 38"/>
                  <a:gd name="T35" fmla="*/ 30 h 33"/>
                  <a:gd name="T36" fmla="*/ 37 w 38"/>
                  <a:gd name="T37" fmla="*/ 26 h 33"/>
                  <a:gd name="T38" fmla="*/ 37 w 38"/>
                  <a:gd name="T39" fmla="*/ 24 h 33"/>
                  <a:gd name="T40" fmla="*/ 35 w 38"/>
                  <a:gd name="T41" fmla="*/ 23 h 33"/>
                  <a:gd name="T42" fmla="*/ 33 w 38"/>
                  <a:gd name="T43" fmla="*/ 21 h 33"/>
                  <a:gd name="T44" fmla="*/ 31 w 38"/>
                  <a:gd name="T45" fmla="*/ 18 h 33"/>
                  <a:gd name="T46" fmla="*/ 28 w 38"/>
                  <a:gd name="T47" fmla="*/ 16 h 33"/>
                  <a:gd name="T48" fmla="*/ 23 w 38"/>
                  <a:gd name="T49" fmla="*/ 14 h 33"/>
                  <a:gd name="T50" fmla="*/ 22 w 38"/>
                  <a:gd name="T51" fmla="*/ 11 h 33"/>
                  <a:gd name="T52" fmla="*/ 19 w 38"/>
                  <a:gd name="T53" fmla="*/ 9 h 33"/>
                  <a:gd name="T54" fmla="*/ 16 w 38"/>
                  <a:gd name="T55" fmla="*/ 7 h 33"/>
                  <a:gd name="T56" fmla="*/ 14 w 38"/>
                  <a:gd name="T57" fmla="*/ 6 h 33"/>
                  <a:gd name="T58" fmla="*/ 12 w 38"/>
                  <a:gd name="T59" fmla="*/ 3 h 33"/>
                  <a:gd name="T60" fmla="*/ 10 w 38"/>
                  <a:gd name="T61" fmla="*/ 2 h 33"/>
                  <a:gd name="T62" fmla="*/ 10 w 38"/>
                  <a:gd name="T63" fmla="*/ 1 h 33"/>
                  <a:gd name="T64" fmla="*/ 0 w 38"/>
                  <a:gd name="T6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3">
                    <a:moveTo>
                      <a:pt x="0" y="0"/>
                    </a:moveTo>
                    <a:lnTo>
                      <a:pt x="1" y="2"/>
                    </a:lnTo>
                    <a:lnTo>
                      <a:pt x="2" y="6"/>
                    </a:lnTo>
                    <a:lnTo>
                      <a:pt x="5" y="7"/>
                    </a:lnTo>
                    <a:lnTo>
                      <a:pt x="7" y="9"/>
                    </a:lnTo>
                    <a:lnTo>
                      <a:pt x="10" y="11"/>
                    </a:lnTo>
                    <a:lnTo>
                      <a:pt x="12" y="14"/>
                    </a:lnTo>
                    <a:lnTo>
                      <a:pt x="15" y="16"/>
                    </a:lnTo>
                    <a:lnTo>
                      <a:pt x="19" y="18"/>
                    </a:lnTo>
                    <a:lnTo>
                      <a:pt x="21" y="21"/>
                    </a:lnTo>
                    <a:lnTo>
                      <a:pt x="23" y="23"/>
                    </a:lnTo>
                    <a:lnTo>
                      <a:pt x="26" y="24"/>
                    </a:lnTo>
                    <a:lnTo>
                      <a:pt x="28" y="26"/>
                    </a:lnTo>
                    <a:lnTo>
                      <a:pt x="30" y="27"/>
                    </a:lnTo>
                    <a:lnTo>
                      <a:pt x="30" y="26"/>
                    </a:lnTo>
                    <a:lnTo>
                      <a:pt x="31" y="25"/>
                    </a:lnTo>
                    <a:lnTo>
                      <a:pt x="35" y="32"/>
                    </a:lnTo>
                    <a:lnTo>
                      <a:pt x="37" y="30"/>
                    </a:lnTo>
                    <a:lnTo>
                      <a:pt x="37" y="26"/>
                    </a:lnTo>
                    <a:lnTo>
                      <a:pt x="37" y="24"/>
                    </a:lnTo>
                    <a:lnTo>
                      <a:pt x="35" y="23"/>
                    </a:lnTo>
                    <a:lnTo>
                      <a:pt x="33" y="21"/>
                    </a:lnTo>
                    <a:lnTo>
                      <a:pt x="31" y="18"/>
                    </a:lnTo>
                    <a:lnTo>
                      <a:pt x="28" y="16"/>
                    </a:lnTo>
                    <a:lnTo>
                      <a:pt x="23" y="14"/>
                    </a:lnTo>
                    <a:lnTo>
                      <a:pt x="22" y="11"/>
                    </a:lnTo>
                    <a:lnTo>
                      <a:pt x="19" y="9"/>
                    </a:lnTo>
                    <a:lnTo>
                      <a:pt x="16" y="7"/>
                    </a:lnTo>
                    <a:lnTo>
                      <a:pt x="14" y="6"/>
                    </a:lnTo>
                    <a:lnTo>
                      <a:pt x="12" y="3"/>
                    </a:lnTo>
                    <a:lnTo>
                      <a:pt x="10" y="2"/>
                    </a:lnTo>
                    <a:lnTo>
                      <a:pt x="10" y="1"/>
                    </a:lnTo>
                    <a:lnTo>
                      <a:pt x="0" y="0"/>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6" name="Freeform 428"/>
              <p:cNvSpPr>
                <a:spLocks/>
              </p:cNvSpPr>
              <p:nvPr/>
            </p:nvSpPr>
            <p:spPr bwMode="auto">
              <a:xfrm>
                <a:off x="4537" y="3068"/>
                <a:ext cx="4" cy="5"/>
              </a:xfrm>
              <a:custGeom>
                <a:avLst/>
                <a:gdLst>
                  <a:gd name="T0" fmla="*/ 3 w 4"/>
                  <a:gd name="T1" fmla="*/ 0 h 5"/>
                  <a:gd name="T2" fmla="*/ 3 w 4"/>
                  <a:gd name="T3" fmla="*/ 1 h 5"/>
                  <a:gd name="T4" fmla="*/ 3 w 4"/>
                  <a:gd name="T5" fmla="*/ 3 h 5"/>
                  <a:gd name="T6" fmla="*/ 2 w 4"/>
                  <a:gd name="T7" fmla="*/ 4 h 5"/>
                  <a:gd name="T8" fmla="*/ 2 w 4"/>
                  <a:gd name="T9" fmla="*/ 4 h 5"/>
                  <a:gd name="T10" fmla="*/ 1 w 4"/>
                  <a:gd name="T11" fmla="*/ 4 h 5"/>
                  <a:gd name="T12" fmla="*/ 0 w 4"/>
                  <a:gd name="T13" fmla="*/ 3 h 5"/>
                  <a:gd name="T14" fmla="*/ 0 w 4"/>
                  <a:gd name="T15" fmla="*/ 3 h 5"/>
                  <a:gd name="T16" fmla="*/ 0 w 4"/>
                  <a:gd name="T17" fmla="*/ 1 h 5"/>
                  <a:gd name="T18" fmla="*/ 3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3" y="0"/>
                    </a:moveTo>
                    <a:lnTo>
                      <a:pt x="3" y="1"/>
                    </a:lnTo>
                    <a:lnTo>
                      <a:pt x="3" y="3"/>
                    </a:lnTo>
                    <a:lnTo>
                      <a:pt x="2" y="4"/>
                    </a:lnTo>
                    <a:lnTo>
                      <a:pt x="2" y="4"/>
                    </a:lnTo>
                    <a:lnTo>
                      <a:pt x="1" y="4"/>
                    </a:lnTo>
                    <a:lnTo>
                      <a:pt x="0" y="3"/>
                    </a:lnTo>
                    <a:lnTo>
                      <a:pt x="0" y="3"/>
                    </a:lnTo>
                    <a:lnTo>
                      <a:pt x="0" y="1"/>
                    </a:lnTo>
                    <a:lnTo>
                      <a:pt x="3" y="0"/>
                    </a:lnTo>
                  </a:path>
                </a:pathLst>
              </a:custGeom>
              <a:solidFill>
                <a:srgbClr val="BFBF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7" name="Freeform 429"/>
              <p:cNvSpPr>
                <a:spLocks/>
              </p:cNvSpPr>
              <p:nvPr/>
            </p:nvSpPr>
            <p:spPr bwMode="auto">
              <a:xfrm>
                <a:off x="5644" y="3061"/>
                <a:ext cx="5" cy="2"/>
              </a:xfrm>
              <a:custGeom>
                <a:avLst/>
                <a:gdLst>
                  <a:gd name="T0" fmla="*/ 4 w 5"/>
                  <a:gd name="T1" fmla="*/ 0 h 2"/>
                  <a:gd name="T2" fmla="*/ 3 w 5"/>
                  <a:gd name="T3" fmla="*/ 0 h 2"/>
                  <a:gd name="T4" fmla="*/ 2 w 5"/>
                  <a:gd name="T5" fmla="*/ 0 h 2"/>
                  <a:gd name="T6" fmla="*/ 0 w 5"/>
                  <a:gd name="T7" fmla="*/ 0 h 2"/>
                  <a:gd name="T8" fmla="*/ 0 w 5"/>
                  <a:gd name="T9" fmla="*/ 0 h 2"/>
                  <a:gd name="T10" fmla="*/ 0 w 5"/>
                  <a:gd name="T11" fmla="*/ 1 h 2"/>
                  <a:gd name="T12" fmla="*/ 2 w 5"/>
                  <a:gd name="T13" fmla="*/ 1 h 2"/>
                  <a:gd name="T14" fmla="*/ 4 w 5"/>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4" y="0"/>
                    </a:moveTo>
                    <a:lnTo>
                      <a:pt x="3" y="0"/>
                    </a:lnTo>
                    <a:lnTo>
                      <a:pt x="2" y="0"/>
                    </a:lnTo>
                    <a:lnTo>
                      <a:pt x="0" y="0"/>
                    </a:lnTo>
                    <a:lnTo>
                      <a:pt x="0" y="0"/>
                    </a:lnTo>
                    <a:lnTo>
                      <a:pt x="0" y="1"/>
                    </a:lnTo>
                    <a:lnTo>
                      <a:pt x="2" y="1"/>
                    </a:lnTo>
                    <a:lnTo>
                      <a:pt x="4"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8" name="Freeform 430"/>
              <p:cNvSpPr>
                <a:spLocks/>
              </p:cNvSpPr>
              <p:nvPr/>
            </p:nvSpPr>
            <p:spPr bwMode="auto">
              <a:xfrm>
                <a:off x="5565" y="3045"/>
                <a:ext cx="77" cy="17"/>
              </a:xfrm>
              <a:custGeom>
                <a:avLst/>
                <a:gdLst>
                  <a:gd name="T0" fmla="*/ 0 w 77"/>
                  <a:gd name="T1" fmla="*/ 6 h 17"/>
                  <a:gd name="T2" fmla="*/ 1 w 77"/>
                  <a:gd name="T3" fmla="*/ 6 h 17"/>
                  <a:gd name="T4" fmla="*/ 9 w 77"/>
                  <a:gd name="T5" fmla="*/ 6 h 17"/>
                  <a:gd name="T6" fmla="*/ 16 w 77"/>
                  <a:gd name="T7" fmla="*/ 7 h 17"/>
                  <a:gd name="T8" fmla="*/ 22 w 77"/>
                  <a:gd name="T9" fmla="*/ 7 h 17"/>
                  <a:gd name="T10" fmla="*/ 29 w 77"/>
                  <a:gd name="T11" fmla="*/ 8 h 17"/>
                  <a:gd name="T12" fmla="*/ 34 w 77"/>
                  <a:gd name="T13" fmla="*/ 8 h 17"/>
                  <a:gd name="T14" fmla="*/ 38 w 77"/>
                  <a:gd name="T15" fmla="*/ 8 h 17"/>
                  <a:gd name="T16" fmla="*/ 43 w 77"/>
                  <a:gd name="T17" fmla="*/ 9 h 17"/>
                  <a:gd name="T18" fmla="*/ 47 w 77"/>
                  <a:gd name="T19" fmla="*/ 10 h 17"/>
                  <a:gd name="T20" fmla="*/ 51 w 77"/>
                  <a:gd name="T21" fmla="*/ 10 h 17"/>
                  <a:gd name="T22" fmla="*/ 54 w 77"/>
                  <a:gd name="T23" fmla="*/ 11 h 17"/>
                  <a:gd name="T24" fmla="*/ 58 w 77"/>
                  <a:gd name="T25" fmla="*/ 12 h 17"/>
                  <a:gd name="T26" fmla="*/ 60 w 77"/>
                  <a:gd name="T27" fmla="*/ 12 h 17"/>
                  <a:gd name="T28" fmla="*/ 64 w 77"/>
                  <a:gd name="T29" fmla="*/ 13 h 17"/>
                  <a:gd name="T30" fmla="*/ 66 w 77"/>
                  <a:gd name="T31" fmla="*/ 14 h 17"/>
                  <a:gd name="T32" fmla="*/ 69 w 77"/>
                  <a:gd name="T33" fmla="*/ 15 h 17"/>
                  <a:gd name="T34" fmla="*/ 73 w 77"/>
                  <a:gd name="T35" fmla="*/ 16 h 17"/>
                  <a:gd name="T36" fmla="*/ 76 w 77"/>
                  <a:gd name="T37" fmla="*/ 11 h 17"/>
                  <a:gd name="T38" fmla="*/ 73 w 77"/>
                  <a:gd name="T39" fmla="*/ 10 h 17"/>
                  <a:gd name="T40" fmla="*/ 71 w 77"/>
                  <a:gd name="T41" fmla="*/ 10 h 17"/>
                  <a:gd name="T42" fmla="*/ 67 w 77"/>
                  <a:gd name="T43" fmla="*/ 8 h 17"/>
                  <a:gd name="T44" fmla="*/ 64 w 77"/>
                  <a:gd name="T45" fmla="*/ 8 h 17"/>
                  <a:gd name="T46" fmla="*/ 60 w 77"/>
                  <a:gd name="T47" fmla="*/ 7 h 17"/>
                  <a:gd name="T48" fmla="*/ 58 w 77"/>
                  <a:gd name="T49" fmla="*/ 6 h 17"/>
                  <a:gd name="T50" fmla="*/ 54 w 77"/>
                  <a:gd name="T51" fmla="*/ 6 h 17"/>
                  <a:gd name="T52" fmla="*/ 50 w 77"/>
                  <a:gd name="T53" fmla="*/ 5 h 17"/>
                  <a:gd name="T54" fmla="*/ 46 w 77"/>
                  <a:gd name="T55" fmla="*/ 4 h 17"/>
                  <a:gd name="T56" fmla="*/ 41 w 77"/>
                  <a:gd name="T57" fmla="*/ 4 h 17"/>
                  <a:gd name="T58" fmla="*/ 35 w 77"/>
                  <a:gd name="T59" fmla="*/ 3 h 17"/>
                  <a:gd name="T60" fmla="*/ 30 w 77"/>
                  <a:gd name="T61" fmla="*/ 2 h 17"/>
                  <a:gd name="T62" fmla="*/ 24 w 77"/>
                  <a:gd name="T63" fmla="*/ 2 h 17"/>
                  <a:gd name="T64" fmla="*/ 17 w 77"/>
                  <a:gd name="T65" fmla="*/ 1 h 17"/>
                  <a:gd name="T66" fmla="*/ 10 w 77"/>
                  <a:gd name="T67" fmla="*/ 1 h 17"/>
                  <a:gd name="T68" fmla="*/ 1 w 77"/>
                  <a:gd name="T69" fmla="*/ 0 h 17"/>
                  <a:gd name="T70" fmla="*/ 4 w 77"/>
                  <a:gd name="T71" fmla="*/ 1 h 17"/>
                  <a:gd name="T72" fmla="*/ 0 w 77"/>
                  <a:gd name="T73" fmla="*/ 6 h 17"/>
                  <a:gd name="T74" fmla="*/ 1 w 77"/>
                  <a:gd name="T75" fmla="*/ 6 h 17"/>
                  <a:gd name="T76" fmla="*/ 0 w 77"/>
                  <a:gd name="T7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7">
                    <a:moveTo>
                      <a:pt x="0" y="6"/>
                    </a:moveTo>
                    <a:lnTo>
                      <a:pt x="1" y="6"/>
                    </a:lnTo>
                    <a:lnTo>
                      <a:pt x="9" y="6"/>
                    </a:lnTo>
                    <a:lnTo>
                      <a:pt x="16" y="7"/>
                    </a:lnTo>
                    <a:lnTo>
                      <a:pt x="22" y="7"/>
                    </a:lnTo>
                    <a:lnTo>
                      <a:pt x="29" y="8"/>
                    </a:lnTo>
                    <a:lnTo>
                      <a:pt x="34" y="8"/>
                    </a:lnTo>
                    <a:lnTo>
                      <a:pt x="38" y="8"/>
                    </a:lnTo>
                    <a:lnTo>
                      <a:pt x="43" y="9"/>
                    </a:lnTo>
                    <a:lnTo>
                      <a:pt x="47" y="10"/>
                    </a:lnTo>
                    <a:lnTo>
                      <a:pt x="51" y="10"/>
                    </a:lnTo>
                    <a:lnTo>
                      <a:pt x="54" y="11"/>
                    </a:lnTo>
                    <a:lnTo>
                      <a:pt x="58" y="12"/>
                    </a:lnTo>
                    <a:lnTo>
                      <a:pt x="60" y="12"/>
                    </a:lnTo>
                    <a:lnTo>
                      <a:pt x="64" y="13"/>
                    </a:lnTo>
                    <a:lnTo>
                      <a:pt x="66" y="14"/>
                    </a:lnTo>
                    <a:lnTo>
                      <a:pt x="69" y="15"/>
                    </a:lnTo>
                    <a:lnTo>
                      <a:pt x="73" y="16"/>
                    </a:lnTo>
                    <a:lnTo>
                      <a:pt x="76" y="11"/>
                    </a:lnTo>
                    <a:lnTo>
                      <a:pt x="73" y="10"/>
                    </a:lnTo>
                    <a:lnTo>
                      <a:pt x="71" y="10"/>
                    </a:lnTo>
                    <a:lnTo>
                      <a:pt x="67" y="8"/>
                    </a:lnTo>
                    <a:lnTo>
                      <a:pt x="64" y="8"/>
                    </a:lnTo>
                    <a:lnTo>
                      <a:pt x="60" y="7"/>
                    </a:lnTo>
                    <a:lnTo>
                      <a:pt x="58" y="6"/>
                    </a:lnTo>
                    <a:lnTo>
                      <a:pt x="54" y="6"/>
                    </a:lnTo>
                    <a:lnTo>
                      <a:pt x="50" y="5"/>
                    </a:lnTo>
                    <a:lnTo>
                      <a:pt x="46" y="4"/>
                    </a:lnTo>
                    <a:lnTo>
                      <a:pt x="41" y="4"/>
                    </a:lnTo>
                    <a:lnTo>
                      <a:pt x="35" y="3"/>
                    </a:lnTo>
                    <a:lnTo>
                      <a:pt x="30" y="2"/>
                    </a:lnTo>
                    <a:lnTo>
                      <a:pt x="24" y="2"/>
                    </a:lnTo>
                    <a:lnTo>
                      <a:pt x="17" y="1"/>
                    </a:lnTo>
                    <a:lnTo>
                      <a:pt x="10" y="1"/>
                    </a:lnTo>
                    <a:lnTo>
                      <a:pt x="1" y="0"/>
                    </a:lnTo>
                    <a:lnTo>
                      <a:pt x="4" y="1"/>
                    </a:lnTo>
                    <a:lnTo>
                      <a:pt x="0" y="6"/>
                    </a:lnTo>
                    <a:lnTo>
                      <a:pt x="1" y="6"/>
                    </a:lnTo>
                    <a:lnTo>
                      <a:pt x="0"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19" name="Freeform 431"/>
              <p:cNvSpPr>
                <a:spLocks/>
              </p:cNvSpPr>
              <p:nvPr/>
            </p:nvSpPr>
            <p:spPr bwMode="auto">
              <a:xfrm>
                <a:off x="5489" y="3032"/>
                <a:ext cx="73" cy="14"/>
              </a:xfrm>
              <a:custGeom>
                <a:avLst/>
                <a:gdLst>
                  <a:gd name="T0" fmla="*/ 5 w 73"/>
                  <a:gd name="T1" fmla="*/ 4 h 14"/>
                  <a:gd name="T2" fmla="*/ 6 w 73"/>
                  <a:gd name="T3" fmla="*/ 4 h 14"/>
                  <a:gd name="T4" fmla="*/ 5 w 73"/>
                  <a:gd name="T5" fmla="*/ 4 h 14"/>
                  <a:gd name="T6" fmla="*/ 8 w 73"/>
                  <a:gd name="T7" fmla="*/ 4 h 14"/>
                  <a:gd name="T8" fmla="*/ 10 w 73"/>
                  <a:gd name="T9" fmla="*/ 4 h 14"/>
                  <a:gd name="T10" fmla="*/ 15 w 73"/>
                  <a:gd name="T11" fmla="*/ 5 h 14"/>
                  <a:gd name="T12" fmla="*/ 21 w 73"/>
                  <a:gd name="T13" fmla="*/ 6 h 14"/>
                  <a:gd name="T14" fmla="*/ 26 w 73"/>
                  <a:gd name="T15" fmla="*/ 7 h 14"/>
                  <a:gd name="T16" fmla="*/ 31 w 73"/>
                  <a:gd name="T17" fmla="*/ 7 h 14"/>
                  <a:gd name="T18" fmla="*/ 37 w 73"/>
                  <a:gd name="T19" fmla="*/ 8 h 14"/>
                  <a:gd name="T20" fmla="*/ 44 w 73"/>
                  <a:gd name="T21" fmla="*/ 9 h 14"/>
                  <a:gd name="T22" fmla="*/ 49 w 73"/>
                  <a:gd name="T23" fmla="*/ 10 h 14"/>
                  <a:gd name="T24" fmla="*/ 54 w 73"/>
                  <a:gd name="T25" fmla="*/ 10 h 14"/>
                  <a:gd name="T26" fmla="*/ 58 w 73"/>
                  <a:gd name="T27" fmla="*/ 11 h 14"/>
                  <a:gd name="T28" fmla="*/ 62 w 73"/>
                  <a:gd name="T29" fmla="*/ 12 h 14"/>
                  <a:gd name="T30" fmla="*/ 66 w 73"/>
                  <a:gd name="T31" fmla="*/ 12 h 14"/>
                  <a:gd name="T32" fmla="*/ 68 w 73"/>
                  <a:gd name="T33" fmla="*/ 13 h 14"/>
                  <a:gd name="T34" fmla="*/ 72 w 73"/>
                  <a:gd name="T35" fmla="*/ 9 h 14"/>
                  <a:gd name="T36" fmla="*/ 69 w 73"/>
                  <a:gd name="T37" fmla="*/ 8 h 14"/>
                  <a:gd name="T38" fmla="*/ 68 w 73"/>
                  <a:gd name="T39" fmla="*/ 8 h 14"/>
                  <a:gd name="T40" fmla="*/ 66 w 73"/>
                  <a:gd name="T41" fmla="*/ 7 h 14"/>
                  <a:gd name="T42" fmla="*/ 60 w 73"/>
                  <a:gd name="T43" fmla="*/ 7 h 14"/>
                  <a:gd name="T44" fmla="*/ 57 w 73"/>
                  <a:gd name="T45" fmla="*/ 6 h 14"/>
                  <a:gd name="T46" fmla="*/ 51 w 73"/>
                  <a:gd name="T47" fmla="*/ 4 h 14"/>
                  <a:gd name="T48" fmla="*/ 45 w 73"/>
                  <a:gd name="T49" fmla="*/ 4 h 14"/>
                  <a:gd name="T50" fmla="*/ 39 w 73"/>
                  <a:gd name="T51" fmla="*/ 3 h 14"/>
                  <a:gd name="T52" fmla="*/ 32 w 73"/>
                  <a:gd name="T53" fmla="*/ 3 h 14"/>
                  <a:gd name="T54" fmla="*/ 28 w 73"/>
                  <a:gd name="T55" fmla="*/ 2 h 14"/>
                  <a:gd name="T56" fmla="*/ 22 w 73"/>
                  <a:gd name="T57" fmla="*/ 1 h 14"/>
                  <a:gd name="T58" fmla="*/ 17 w 73"/>
                  <a:gd name="T59" fmla="*/ 0 h 14"/>
                  <a:gd name="T60" fmla="*/ 12 w 73"/>
                  <a:gd name="T61" fmla="*/ 0 h 14"/>
                  <a:gd name="T62" fmla="*/ 8 w 73"/>
                  <a:gd name="T63" fmla="*/ 0 h 14"/>
                  <a:gd name="T64" fmla="*/ 5 w 73"/>
                  <a:gd name="T65" fmla="*/ 0 h 14"/>
                  <a:gd name="T66" fmla="*/ 0 w 73"/>
                  <a:gd name="T67" fmla="*/ 1 h 14"/>
                  <a:gd name="T68" fmla="*/ 0 w 73"/>
                  <a:gd name="T69" fmla="*/ 0 h 14"/>
                  <a:gd name="T70" fmla="*/ 5 w 73"/>
                  <a:gd name="T71" fmla="*/ 4 h 14"/>
                  <a:gd name="T72" fmla="*/ 6 w 73"/>
                  <a:gd name="T73" fmla="*/ 4 h 14"/>
                  <a:gd name="T74" fmla="*/ 5 w 73"/>
                  <a:gd name="T75"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14">
                    <a:moveTo>
                      <a:pt x="5" y="4"/>
                    </a:moveTo>
                    <a:lnTo>
                      <a:pt x="6" y="4"/>
                    </a:lnTo>
                    <a:lnTo>
                      <a:pt x="5" y="4"/>
                    </a:lnTo>
                    <a:lnTo>
                      <a:pt x="8" y="4"/>
                    </a:lnTo>
                    <a:lnTo>
                      <a:pt x="10" y="4"/>
                    </a:lnTo>
                    <a:lnTo>
                      <a:pt x="15" y="5"/>
                    </a:lnTo>
                    <a:lnTo>
                      <a:pt x="21" y="6"/>
                    </a:lnTo>
                    <a:lnTo>
                      <a:pt x="26" y="7"/>
                    </a:lnTo>
                    <a:lnTo>
                      <a:pt x="31" y="7"/>
                    </a:lnTo>
                    <a:lnTo>
                      <a:pt x="37" y="8"/>
                    </a:lnTo>
                    <a:lnTo>
                      <a:pt x="44" y="9"/>
                    </a:lnTo>
                    <a:lnTo>
                      <a:pt x="49" y="10"/>
                    </a:lnTo>
                    <a:lnTo>
                      <a:pt x="54" y="10"/>
                    </a:lnTo>
                    <a:lnTo>
                      <a:pt x="58" y="11"/>
                    </a:lnTo>
                    <a:lnTo>
                      <a:pt x="62" y="12"/>
                    </a:lnTo>
                    <a:lnTo>
                      <a:pt x="66" y="12"/>
                    </a:lnTo>
                    <a:lnTo>
                      <a:pt x="68" y="13"/>
                    </a:lnTo>
                    <a:lnTo>
                      <a:pt x="72" y="9"/>
                    </a:lnTo>
                    <a:lnTo>
                      <a:pt x="69" y="8"/>
                    </a:lnTo>
                    <a:lnTo>
                      <a:pt x="68" y="8"/>
                    </a:lnTo>
                    <a:lnTo>
                      <a:pt x="66" y="7"/>
                    </a:lnTo>
                    <a:lnTo>
                      <a:pt x="60" y="7"/>
                    </a:lnTo>
                    <a:lnTo>
                      <a:pt x="57" y="6"/>
                    </a:lnTo>
                    <a:lnTo>
                      <a:pt x="51" y="4"/>
                    </a:lnTo>
                    <a:lnTo>
                      <a:pt x="45" y="4"/>
                    </a:lnTo>
                    <a:lnTo>
                      <a:pt x="39" y="3"/>
                    </a:lnTo>
                    <a:lnTo>
                      <a:pt x="32" y="3"/>
                    </a:lnTo>
                    <a:lnTo>
                      <a:pt x="28" y="2"/>
                    </a:lnTo>
                    <a:lnTo>
                      <a:pt x="22" y="1"/>
                    </a:lnTo>
                    <a:lnTo>
                      <a:pt x="17" y="0"/>
                    </a:lnTo>
                    <a:lnTo>
                      <a:pt x="12" y="0"/>
                    </a:lnTo>
                    <a:lnTo>
                      <a:pt x="8" y="0"/>
                    </a:lnTo>
                    <a:lnTo>
                      <a:pt x="5" y="0"/>
                    </a:lnTo>
                    <a:lnTo>
                      <a:pt x="0" y="1"/>
                    </a:lnTo>
                    <a:lnTo>
                      <a:pt x="0" y="0"/>
                    </a:lnTo>
                    <a:lnTo>
                      <a:pt x="5" y="4"/>
                    </a:lnTo>
                    <a:lnTo>
                      <a:pt x="6" y="4"/>
                    </a:lnTo>
                    <a:lnTo>
                      <a:pt x="5" y="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0" name="Freeform 432"/>
              <p:cNvSpPr>
                <a:spLocks/>
              </p:cNvSpPr>
              <p:nvPr/>
            </p:nvSpPr>
            <p:spPr bwMode="auto">
              <a:xfrm>
                <a:off x="5393" y="3032"/>
                <a:ext cx="94" cy="34"/>
              </a:xfrm>
              <a:custGeom>
                <a:avLst/>
                <a:gdLst>
                  <a:gd name="T0" fmla="*/ 3 w 94"/>
                  <a:gd name="T1" fmla="*/ 26 h 34"/>
                  <a:gd name="T2" fmla="*/ 3 w 94"/>
                  <a:gd name="T3" fmla="*/ 25 h 34"/>
                  <a:gd name="T4" fmla="*/ 0 w 94"/>
                  <a:gd name="T5" fmla="*/ 28 h 34"/>
                  <a:gd name="T6" fmla="*/ 3 w 94"/>
                  <a:gd name="T7" fmla="*/ 33 h 34"/>
                  <a:gd name="T8" fmla="*/ 8 w 94"/>
                  <a:gd name="T9" fmla="*/ 33 h 34"/>
                  <a:gd name="T10" fmla="*/ 13 w 94"/>
                  <a:gd name="T11" fmla="*/ 33 h 34"/>
                  <a:gd name="T12" fmla="*/ 20 w 94"/>
                  <a:gd name="T13" fmla="*/ 31 h 34"/>
                  <a:gd name="T14" fmla="*/ 27 w 94"/>
                  <a:gd name="T15" fmla="*/ 30 h 34"/>
                  <a:gd name="T16" fmla="*/ 36 w 94"/>
                  <a:gd name="T17" fmla="*/ 27 h 34"/>
                  <a:gd name="T18" fmla="*/ 44 w 94"/>
                  <a:gd name="T19" fmla="*/ 25 h 34"/>
                  <a:gd name="T20" fmla="*/ 52 w 94"/>
                  <a:gd name="T21" fmla="*/ 20 h 34"/>
                  <a:gd name="T22" fmla="*/ 62 w 94"/>
                  <a:gd name="T23" fmla="*/ 18 h 34"/>
                  <a:gd name="T24" fmla="*/ 70 w 94"/>
                  <a:gd name="T25" fmla="*/ 15 h 34"/>
                  <a:gd name="T26" fmla="*/ 77 w 94"/>
                  <a:gd name="T27" fmla="*/ 13 h 34"/>
                  <a:gd name="T28" fmla="*/ 84 w 94"/>
                  <a:gd name="T29" fmla="*/ 10 h 34"/>
                  <a:gd name="T30" fmla="*/ 89 w 94"/>
                  <a:gd name="T31" fmla="*/ 8 h 34"/>
                  <a:gd name="T32" fmla="*/ 93 w 94"/>
                  <a:gd name="T33" fmla="*/ 7 h 34"/>
                  <a:gd name="T34" fmla="*/ 93 w 94"/>
                  <a:gd name="T35" fmla="*/ 6 h 34"/>
                  <a:gd name="T36" fmla="*/ 88 w 94"/>
                  <a:gd name="T37" fmla="*/ 0 h 34"/>
                  <a:gd name="T38" fmla="*/ 88 w 94"/>
                  <a:gd name="T39" fmla="*/ 1 h 34"/>
                  <a:gd name="T40" fmla="*/ 84 w 94"/>
                  <a:gd name="T41" fmla="*/ 2 h 34"/>
                  <a:gd name="T42" fmla="*/ 80 w 94"/>
                  <a:gd name="T43" fmla="*/ 5 h 34"/>
                  <a:gd name="T44" fmla="*/ 73 w 94"/>
                  <a:gd name="T45" fmla="*/ 7 h 34"/>
                  <a:gd name="T46" fmla="*/ 65 w 94"/>
                  <a:gd name="T47" fmla="*/ 9 h 34"/>
                  <a:gd name="T48" fmla="*/ 57 w 94"/>
                  <a:gd name="T49" fmla="*/ 13 h 34"/>
                  <a:gd name="T50" fmla="*/ 49 w 94"/>
                  <a:gd name="T51" fmla="*/ 16 h 34"/>
                  <a:gd name="T52" fmla="*/ 40 w 94"/>
                  <a:gd name="T53" fmla="*/ 18 h 34"/>
                  <a:gd name="T54" fmla="*/ 31 w 94"/>
                  <a:gd name="T55" fmla="*/ 20 h 34"/>
                  <a:gd name="T56" fmla="*/ 23 w 94"/>
                  <a:gd name="T57" fmla="*/ 24 h 34"/>
                  <a:gd name="T58" fmla="*/ 17 w 94"/>
                  <a:gd name="T59" fmla="*/ 25 h 34"/>
                  <a:gd name="T60" fmla="*/ 11 w 94"/>
                  <a:gd name="T61" fmla="*/ 27 h 34"/>
                  <a:gd name="T62" fmla="*/ 8 w 94"/>
                  <a:gd name="T63" fmla="*/ 27 h 34"/>
                  <a:gd name="T64" fmla="*/ 9 w 94"/>
                  <a:gd name="T65" fmla="*/ 30 h 34"/>
                  <a:gd name="T66" fmla="*/ 11 w 94"/>
                  <a:gd name="T67" fmla="*/ 28 h 34"/>
                  <a:gd name="T68" fmla="*/ 12 w 94"/>
                  <a:gd name="T69" fmla="*/ 26 h 34"/>
                  <a:gd name="T70" fmla="*/ 11 w 94"/>
                  <a:gd name="T71" fmla="*/ 28 h 34"/>
                  <a:gd name="T72" fmla="*/ 12 w 94"/>
                  <a:gd name="T73" fmla="*/ 27 h 34"/>
                  <a:gd name="T74" fmla="*/ 12 w 94"/>
                  <a:gd name="T75" fmla="*/ 26 h 34"/>
                  <a:gd name="T76" fmla="*/ 3 w 94"/>
                  <a:gd name="T77"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34">
                    <a:moveTo>
                      <a:pt x="3" y="26"/>
                    </a:moveTo>
                    <a:lnTo>
                      <a:pt x="3" y="25"/>
                    </a:lnTo>
                    <a:lnTo>
                      <a:pt x="0" y="28"/>
                    </a:lnTo>
                    <a:lnTo>
                      <a:pt x="3" y="33"/>
                    </a:lnTo>
                    <a:lnTo>
                      <a:pt x="8" y="33"/>
                    </a:lnTo>
                    <a:lnTo>
                      <a:pt x="13" y="33"/>
                    </a:lnTo>
                    <a:lnTo>
                      <a:pt x="20" y="31"/>
                    </a:lnTo>
                    <a:lnTo>
                      <a:pt x="27" y="30"/>
                    </a:lnTo>
                    <a:lnTo>
                      <a:pt x="36" y="27"/>
                    </a:lnTo>
                    <a:lnTo>
                      <a:pt x="44" y="25"/>
                    </a:lnTo>
                    <a:lnTo>
                      <a:pt x="52" y="20"/>
                    </a:lnTo>
                    <a:lnTo>
                      <a:pt x="62" y="18"/>
                    </a:lnTo>
                    <a:lnTo>
                      <a:pt x="70" y="15"/>
                    </a:lnTo>
                    <a:lnTo>
                      <a:pt x="77" y="13"/>
                    </a:lnTo>
                    <a:lnTo>
                      <a:pt x="84" y="10"/>
                    </a:lnTo>
                    <a:lnTo>
                      <a:pt x="89" y="8"/>
                    </a:lnTo>
                    <a:lnTo>
                      <a:pt x="93" y="7"/>
                    </a:lnTo>
                    <a:lnTo>
                      <a:pt x="93" y="6"/>
                    </a:lnTo>
                    <a:lnTo>
                      <a:pt x="88" y="0"/>
                    </a:lnTo>
                    <a:lnTo>
                      <a:pt x="88" y="1"/>
                    </a:lnTo>
                    <a:lnTo>
                      <a:pt x="84" y="2"/>
                    </a:lnTo>
                    <a:lnTo>
                      <a:pt x="80" y="5"/>
                    </a:lnTo>
                    <a:lnTo>
                      <a:pt x="73" y="7"/>
                    </a:lnTo>
                    <a:lnTo>
                      <a:pt x="65" y="9"/>
                    </a:lnTo>
                    <a:lnTo>
                      <a:pt x="57" y="13"/>
                    </a:lnTo>
                    <a:lnTo>
                      <a:pt x="49" y="16"/>
                    </a:lnTo>
                    <a:lnTo>
                      <a:pt x="40" y="18"/>
                    </a:lnTo>
                    <a:lnTo>
                      <a:pt x="31" y="20"/>
                    </a:lnTo>
                    <a:lnTo>
                      <a:pt x="23" y="24"/>
                    </a:lnTo>
                    <a:lnTo>
                      <a:pt x="17" y="25"/>
                    </a:lnTo>
                    <a:lnTo>
                      <a:pt x="11" y="27"/>
                    </a:lnTo>
                    <a:lnTo>
                      <a:pt x="8" y="27"/>
                    </a:lnTo>
                    <a:lnTo>
                      <a:pt x="9" y="30"/>
                    </a:lnTo>
                    <a:lnTo>
                      <a:pt x="11" y="28"/>
                    </a:lnTo>
                    <a:lnTo>
                      <a:pt x="12" y="26"/>
                    </a:lnTo>
                    <a:lnTo>
                      <a:pt x="11" y="28"/>
                    </a:lnTo>
                    <a:lnTo>
                      <a:pt x="12" y="27"/>
                    </a:lnTo>
                    <a:lnTo>
                      <a:pt x="12" y="26"/>
                    </a:lnTo>
                    <a:lnTo>
                      <a:pt x="3" y="2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1" name="Freeform 433"/>
              <p:cNvSpPr>
                <a:spLocks/>
              </p:cNvSpPr>
              <p:nvPr/>
            </p:nvSpPr>
            <p:spPr bwMode="auto">
              <a:xfrm>
                <a:off x="5383" y="3007"/>
                <a:ext cx="15" cy="50"/>
              </a:xfrm>
              <a:custGeom>
                <a:avLst/>
                <a:gdLst>
                  <a:gd name="T0" fmla="*/ 0 w 15"/>
                  <a:gd name="T1" fmla="*/ 2 h 50"/>
                  <a:gd name="T2" fmla="*/ 0 w 15"/>
                  <a:gd name="T3" fmla="*/ 4 h 50"/>
                  <a:gd name="T4" fmla="*/ 3 w 15"/>
                  <a:gd name="T5" fmla="*/ 9 h 50"/>
                  <a:gd name="T6" fmla="*/ 4 w 15"/>
                  <a:gd name="T7" fmla="*/ 16 h 50"/>
                  <a:gd name="T8" fmla="*/ 4 w 15"/>
                  <a:gd name="T9" fmla="*/ 23 h 50"/>
                  <a:gd name="T10" fmla="*/ 6 w 15"/>
                  <a:gd name="T11" fmla="*/ 32 h 50"/>
                  <a:gd name="T12" fmla="*/ 6 w 15"/>
                  <a:gd name="T13" fmla="*/ 38 h 50"/>
                  <a:gd name="T14" fmla="*/ 7 w 15"/>
                  <a:gd name="T15" fmla="*/ 45 h 50"/>
                  <a:gd name="T16" fmla="*/ 8 w 15"/>
                  <a:gd name="T17" fmla="*/ 48 h 50"/>
                  <a:gd name="T18" fmla="*/ 8 w 15"/>
                  <a:gd name="T19" fmla="*/ 49 h 50"/>
                  <a:gd name="T20" fmla="*/ 14 w 15"/>
                  <a:gd name="T21" fmla="*/ 49 h 50"/>
                  <a:gd name="T22" fmla="*/ 13 w 15"/>
                  <a:gd name="T23" fmla="*/ 48 h 50"/>
                  <a:gd name="T24" fmla="*/ 13 w 15"/>
                  <a:gd name="T25" fmla="*/ 44 h 50"/>
                  <a:gd name="T26" fmla="*/ 13 w 15"/>
                  <a:gd name="T27" fmla="*/ 38 h 50"/>
                  <a:gd name="T28" fmla="*/ 12 w 15"/>
                  <a:gd name="T29" fmla="*/ 31 h 50"/>
                  <a:gd name="T30" fmla="*/ 11 w 15"/>
                  <a:gd name="T31" fmla="*/ 22 h 50"/>
                  <a:gd name="T32" fmla="*/ 10 w 15"/>
                  <a:gd name="T33" fmla="*/ 15 h 50"/>
                  <a:gd name="T34" fmla="*/ 8 w 15"/>
                  <a:gd name="T35" fmla="*/ 6 h 50"/>
                  <a:gd name="T36" fmla="*/ 5 w 15"/>
                  <a:gd name="T37" fmla="*/ 0 h 50"/>
                  <a:gd name="T38" fmla="*/ 5 w 15"/>
                  <a:gd name="T39" fmla="*/ 1 h 50"/>
                  <a:gd name="T40" fmla="*/ 0 w 15"/>
                  <a:gd name="T41" fmla="*/ 2 h 50"/>
                  <a:gd name="T42" fmla="*/ 0 w 15"/>
                  <a:gd name="T43" fmla="*/ 4 h 50"/>
                  <a:gd name="T44" fmla="*/ 0 w 15"/>
                  <a:gd name="T45"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50">
                    <a:moveTo>
                      <a:pt x="0" y="2"/>
                    </a:moveTo>
                    <a:lnTo>
                      <a:pt x="0" y="4"/>
                    </a:lnTo>
                    <a:lnTo>
                      <a:pt x="3" y="9"/>
                    </a:lnTo>
                    <a:lnTo>
                      <a:pt x="4" y="16"/>
                    </a:lnTo>
                    <a:lnTo>
                      <a:pt x="4" y="23"/>
                    </a:lnTo>
                    <a:lnTo>
                      <a:pt x="6" y="32"/>
                    </a:lnTo>
                    <a:lnTo>
                      <a:pt x="6" y="38"/>
                    </a:lnTo>
                    <a:lnTo>
                      <a:pt x="7" y="45"/>
                    </a:lnTo>
                    <a:lnTo>
                      <a:pt x="8" y="48"/>
                    </a:lnTo>
                    <a:lnTo>
                      <a:pt x="8" y="49"/>
                    </a:lnTo>
                    <a:lnTo>
                      <a:pt x="14" y="49"/>
                    </a:lnTo>
                    <a:lnTo>
                      <a:pt x="13" y="48"/>
                    </a:lnTo>
                    <a:lnTo>
                      <a:pt x="13" y="44"/>
                    </a:lnTo>
                    <a:lnTo>
                      <a:pt x="13" y="38"/>
                    </a:lnTo>
                    <a:lnTo>
                      <a:pt x="12" y="31"/>
                    </a:lnTo>
                    <a:lnTo>
                      <a:pt x="11" y="22"/>
                    </a:lnTo>
                    <a:lnTo>
                      <a:pt x="10" y="15"/>
                    </a:lnTo>
                    <a:lnTo>
                      <a:pt x="8" y="6"/>
                    </a:lnTo>
                    <a:lnTo>
                      <a:pt x="5" y="0"/>
                    </a:lnTo>
                    <a:lnTo>
                      <a:pt x="5" y="1"/>
                    </a:lnTo>
                    <a:lnTo>
                      <a:pt x="0" y="2"/>
                    </a:lnTo>
                    <a:lnTo>
                      <a:pt x="0" y="4"/>
                    </a:lnTo>
                    <a:lnTo>
                      <a:pt x="0" y="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2" name="Freeform 434"/>
              <p:cNvSpPr>
                <a:spLocks/>
              </p:cNvSpPr>
              <p:nvPr/>
            </p:nvSpPr>
            <p:spPr bwMode="auto">
              <a:xfrm>
                <a:off x="5323" y="2995"/>
                <a:ext cx="61" cy="91"/>
              </a:xfrm>
              <a:custGeom>
                <a:avLst/>
                <a:gdLst>
                  <a:gd name="T0" fmla="*/ 8 w 61"/>
                  <a:gd name="T1" fmla="*/ 90 h 91"/>
                  <a:gd name="T2" fmla="*/ 9 w 61"/>
                  <a:gd name="T3" fmla="*/ 87 h 91"/>
                  <a:gd name="T4" fmla="*/ 17 w 61"/>
                  <a:gd name="T5" fmla="*/ 68 h 91"/>
                  <a:gd name="T6" fmla="*/ 24 w 61"/>
                  <a:gd name="T7" fmla="*/ 52 h 91"/>
                  <a:gd name="T8" fmla="*/ 31 w 61"/>
                  <a:gd name="T9" fmla="*/ 38 h 91"/>
                  <a:gd name="T10" fmla="*/ 36 w 61"/>
                  <a:gd name="T11" fmla="*/ 26 h 91"/>
                  <a:gd name="T12" fmla="*/ 41 w 61"/>
                  <a:gd name="T13" fmla="*/ 19 h 91"/>
                  <a:gd name="T14" fmla="*/ 43 w 61"/>
                  <a:gd name="T15" fmla="*/ 15 h 91"/>
                  <a:gd name="T16" fmla="*/ 47 w 61"/>
                  <a:gd name="T17" fmla="*/ 11 h 91"/>
                  <a:gd name="T18" fmla="*/ 50 w 61"/>
                  <a:gd name="T19" fmla="*/ 9 h 91"/>
                  <a:gd name="T20" fmla="*/ 50 w 61"/>
                  <a:gd name="T21" fmla="*/ 8 h 91"/>
                  <a:gd name="T22" fmla="*/ 50 w 61"/>
                  <a:gd name="T23" fmla="*/ 9 h 91"/>
                  <a:gd name="T24" fmla="*/ 51 w 61"/>
                  <a:gd name="T25" fmla="*/ 11 h 91"/>
                  <a:gd name="T26" fmla="*/ 51 w 61"/>
                  <a:gd name="T27" fmla="*/ 13 h 91"/>
                  <a:gd name="T28" fmla="*/ 52 w 61"/>
                  <a:gd name="T29" fmla="*/ 13 h 91"/>
                  <a:gd name="T30" fmla="*/ 60 w 61"/>
                  <a:gd name="T31" fmla="*/ 12 h 91"/>
                  <a:gd name="T32" fmla="*/ 60 w 61"/>
                  <a:gd name="T33" fmla="*/ 11 h 91"/>
                  <a:gd name="T34" fmla="*/ 60 w 61"/>
                  <a:gd name="T35" fmla="*/ 9 h 91"/>
                  <a:gd name="T36" fmla="*/ 59 w 61"/>
                  <a:gd name="T37" fmla="*/ 8 h 91"/>
                  <a:gd name="T38" fmla="*/ 59 w 61"/>
                  <a:gd name="T39" fmla="*/ 7 h 91"/>
                  <a:gd name="T40" fmla="*/ 57 w 61"/>
                  <a:gd name="T41" fmla="*/ 3 h 91"/>
                  <a:gd name="T42" fmla="*/ 54 w 61"/>
                  <a:gd name="T43" fmla="*/ 1 h 91"/>
                  <a:gd name="T44" fmla="*/ 50 w 61"/>
                  <a:gd name="T45" fmla="*/ 0 h 91"/>
                  <a:gd name="T46" fmla="*/ 45 w 61"/>
                  <a:gd name="T47" fmla="*/ 3 h 91"/>
                  <a:gd name="T48" fmla="*/ 41 w 61"/>
                  <a:gd name="T49" fmla="*/ 5 h 91"/>
                  <a:gd name="T50" fmla="*/ 36 w 61"/>
                  <a:gd name="T51" fmla="*/ 9 h 91"/>
                  <a:gd name="T52" fmla="*/ 32 w 61"/>
                  <a:gd name="T53" fmla="*/ 16 h 91"/>
                  <a:gd name="T54" fmla="*/ 28 w 61"/>
                  <a:gd name="T55" fmla="*/ 24 h 91"/>
                  <a:gd name="T56" fmla="*/ 22 w 61"/>
                  <a:gd name="T57" fmla="*/ 34 h 91"/>
                  <a:gd name="T58" fmla="*/ 15 w 61"/>
                  <a:gd name="T59" fmla="*/ 49 h 91"/>
                  <a:gd name="T60" fmla="*/ 9 w 61"/>
                  <a:gd name="T61" fmla="*/ 65 h 91"/>
                  <a:gd name="T62" fmla="*/ 0 w 61"/>
                  <a:gd name="T63" fmla="*/ 85 h 91"/>
                  <a:gd name="T64" fmla="*/ 1 w 61"/>
                  <a:gd name="T65" fmla="*/ 83 h 91"/>
                  <a:gd name="T66" fmla="*/ 8 w 61"/>
                  <a:gd name="T67" fmla="*/ 90 h 91"/>
                  <a:gd name="T68" fmla="*/ 9 w 61"/>
                  <a:gd name="T69" fmla="*/ 89 h 91"/>
                  <a:gd name="T70" fmla="*/ 9 w 61"/>
                  <a:gd name="T71" fmla="*/ 87 h 91"/>
                  <a:gd name="T72" fmla="*/ 8 w 61"/>
                  <a:gd name="T73" fmla="*/ 9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 h="91">
                    <a:moveTo>
                      <a:pt x="8" y="90"/>
                    </a:moveTo>
                    <a:lnTo>
                      <a:pt x="9" y="87"/>
                    </a:lnTo>
                    <a:lnTo>
                      <a:pt x="17" y="68"/>
                    </a:lnTo>
                    <a:lnTo>
                      <a:pt x="24" y="52"/>
                    </a:lnTo>
                    <a:lnTo>
                      <a:pt x="31" y="38"/>
                    </a:lnTo>
                    <a:lnTo>
                      <a:pt x="36" y="26"/>
                    </a:lnTo>
                    <a:lnTo>
                      <a:pt x="41" y="19"/>
                    </a:lnTo>
                    <a:lnTo>
                      <a:pt x="43" y="15"/>
                    </a:lnTo>
                    <a:lnTo>
                      <a:pt x="47" y="11"/>
                    </a:lnTo>
                    <a:lnTo>
                      <a:pt x="50" y="9"/>
                    </a:lnTo>
                    <a:lnTo>
                      <a:pt x="50" y="8"/>
                    </a:lnTo>
                    <a:lnTo>
                      <a:pt x="50" y="9"/>
                    </a:lnTo>
                    <a:lnTo>
                      <a:pt x="51" y="11"/>
                    </a:lnTo>
                    <a:lnTo>
                      <a:pt x="51" y="13"/>
                    </a:lnTo>
                    <a:lnTo>
                      <a:pt x="52" y="13"/>
                    </a:lnTo>
                    <a:lnTo>
                      <a:pt x="60" y="12"/>
                    </a:lnTo>
                    <a:lnTo>
                      <a:pt x="60" y="11"/>
                    </a:lnTo>
                    <a:lnTo>
                      <a:pt x="60" y="9"/>
                    </a:lnTo>
                    <a:lnTo>
                      <a:pt x="59" y="8"/>
                    </a:lnTo>
                    <a:lnTo>
                      <a:pt x="59" y="7"/>
                    </a:lnTo>
                    <a:lnTo>
                      <a:pt x="57" y="3"/>
                    </a:lnTo>
                    <a:lnTo>
                      <a:pt x="54" y="1"/>
                    </a:lnTo>
                    <a:lnTo>
                      <a:pt x="50" y="0"/>
                    </a:lnTo>
                    <a:lnTo>
                      <a:pt x="45" y="3"/>
                    </a:lnTo>
                    <a:lnTo>
                      <a:pt x="41" y="5"/>
                    </a:lnTo>
                    <a:lnTo>
                      <a:pt x="36" y="9"/>
                    </a:lnTo>
                    <a:lnTo>
                      <a:pt x="32" y="16"/>
                    </a:lnTo>
                    <a:lnTo>
                      <a:pt x="28" y="24"/>
                    </a:lnTo>
                    <a:lnTo>
                      <a:pt x="22" y="34"/>
                    </a:lnTo>
                    <a:lnTo>
                      <a:pt x="15" y="49"/>
                    </a:lnTo>
                    <a:lnTo>
                      <a:pt x="9" y="65"/>
                    </a:lnTo>
                    <a:lnTo>
                      <a:pt x="0" y="85"/>
                    </a:lnTo>
                    <a:lnTo>
                      <a:pt x="1" y="83"/>
                    </a:lnTo>
                    <a:lnTo>
                      <a:pt x="8" y="90"/>
                    </a:lnTo>
                    <a:lnTo>
                      <a:pt x="9" y="89"/>
                    </a:lnTo>
                    <a:lnTo>
                      <a:pt x="9" y="87"/>
                    </a:lnTo>
                    <a:lnTo>
                      <a:pt x="8" y="9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3" name="Freeform 435"/>
              <p:cNvSpPr>
                <a:spLocks/>
              </p:cNvSpPr>
              <p:nvPr/>
            </p:nvSpPr>
            <p:spPr bwMode="auto">
              <a:xfrm>
                <a:off x="5293" y="3087"/>
                <a:ext cx="31" cy="9"/>
              </a:xfrm>
              <a:custGeom>
                <a:avLst/>
                <a:gdLst>
                  <a:gd name="T0" fmla="*/ 8 w 31"/>
                  <a:gd name="T1" fmla="*/ 6 h 9"/>
                  <a:gd name="T2" fmla="*/ 4 w 31"/>
                  <a:gd name="T3" fmla="*/ 8 h 9"/>
                  <a:gd name="T4" fmla="*/ 9 w 31"/>
                  <a:gd name="T5" fmla="*/ 7 h 9"/>
                  <a:gd name="T6" fmla="*/ 11 w 31"/>
                  <a:gd name="T7" fmla="*/ 7 h 9"/>
                  <a:gd name="T8" fmla="*/ 13 w 31"/>
                  <a:gd name="T9" fmla="*/ 6 h 9"/>
                  <a:gd name="T10" fmla="*/ 16 w 31"/>
                  <a:gd name="T11" fmla="*/ 6 h 9"/>
                  <a:gd name="T12" fmla="*/ 18 w 31"/>
                  <a:gd name="T13" fmla="*/ 5 h 9"/>
                  <a:gd name="T14" fmla="*/ 20 w 31"/>
                  <a:gd name="T15" fmla="*/ 5 h 9"/>
                  <a:gd name="T16" fmla="*/ 22 w 31"/>
                  <a:gd name="T17" fmla="*/ 5 h 9"/>
                  <a:gd name="T18" fmla="*/ 23 w 31"/>
                  <a:gd name="T19" fmla="*/ 5 h 9"/>
                  <a:gd name="T20" fmla="*/ 24 w 31"/>
                  <a:gd name="T21" fmla="*/ 5 h 9"/>
                  <a:gd name="T22" fmla="*/ 26 w 31"/>
                  <a:gd name="T23" fmla="*/ 4 h 9"/>
                  <a:gd name="T24" fmla="*/ 27 w 31"/>
                  <a:gd name="T25" fmla="*/ 4 h 9"/>
                  <a:gd name="T26" fmla="*/ 29 w 31"/>
                  <a:gd name="T27" fmla="*/ 4 h 9"/>
                  <a:gd name="T28" fmla="*/ 29 w 31"/>
                  <a:gd name="T29" fmla="*/ 3 h 9"/>
                  <a:gd name="T30" fmla="*/ 30 w 31"/>
                  <a:gd name="T31" fmla="*/ 3 h 9"/>
                  <a:gd name="T32" fmla="*/ 29 w 31"/>
                  <a:gd name="T33" fmla="*/ 3 h 9"/>
                  <a:gd name="T34" fmla="*/ 30 w 31"/>
                  <a:gd name="T35" fmla="*/ 3 h 9"/>
                  <a:gd name="T36" fmla="*/ 24 w 31"/>
                  <a:gd name="T37" fmla="*/ 0 h 9"/>
                  <a:gd name="T38" fmla="*/ 24 w 31"/>
                  <a:gd name="T39" fmla="*/ 1 h 9"/>
                  <a:gd name="T40" fmla="*/ 23 w 31"/>
                  <a:gd name="T41" fmla="*/ 1 h 9"/>
                  <a:gd name="T42" fmla="*/ 22 w 31"/>
                  <a:gd name="T43" fmla="*/ 1 h 9"/>
                  <a:gd name="T44" fmla="*/ 21 w 31"/>
                  <a:gd name="T45" fmla="*/ 1 h 9"/>
                  <a:gd name="T46" fmla="*/ 19 w 31"/>
                  <a:gd name="T47" fmla="*/ 1 h 9"/>
                  <a:gd name="T48" fmla="*/ 17 w 31"/>
                  <a:gd name="T49" fmla="*/ 2 h 9"/>
                  <a:gd name="T50" fmla="*/ 16 w 31"/>
                  <a:gd name="T51" fmla="*/ 2 h 9"/>
                  <a:gd name="T52" fmla="*/ 13 w 31"/>
                  <a:gd name="T53" fmla="*/ 2 h 9"/>
                  <a:gd name="T54" fmla="*/ 11 w 31"/>
                  <a:gd name="T55" fmla="*/ 3 h 9"/>
                  <a:gd name="T56" fmla="*/ 9 w 31"/>
                  <a:gd name="T57" fmla="*/ 3 h 9"/>
                  <a:gd name="T58" fmla="*/ 6 w 31"/>
                  <a:gd name="T59" fmla="*/ 4 h 9"/>
                  <a:gd name="T60" fmla="*/ 3 w 31"/>
                  <a:gd name="T61" fmla="*/ 4 h 9"/>
                  <a:gd name="T62" fmla="*/ 0 w 31"/>
                  <a:gd name="T63" fmla="*/ 5 h 9"/>
                  <a:gd name="T64" fmla="*/ 3 w 31"/>
                  <a:gd name="T65" fmla="*/ 4 h 9"/>
                  <a:gd name="T66" fmla="*/ 1 w 31"/>
                  <a:gd name="T67" fmla="*/ 4 h 9"/>
                  <a:gd name="T68" fmla="*/ 0 w 31"/>
                  <a:gd name="T69" fmla="*/ 5 h 9"/>
                  <a:gd name="T70" fmla="*/ 8 w 31"/>
                  <a:gd name="T7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9">
                    <a:moveTo>
                      <a:pt x="8" y="6"/>
                    </a:moveTo>
                    <a:lnTo>
                      <a:pt x="4" y="8"/>
                    </a:lnTo>
                    <a:lnTo>
                      <a:pt x="9" y="7"/>
                    </a:lnTo>
                    <a:lnTo>
                      <a:pt x="11" y="7"/>
                    </a:lnTo>
                    <a:lnTo>
                      <a:pt x="13" y="6"/>
                    </a:lnTo>
                    <a:lnTo>
                      <a:pt x="16" y="6"/>
                    </a:lnTo>
                    <a:lnTo>
                      <a:pt x="18" y="5"/>
                    </a:lnTo>
                    <a:lnTo>
                      <a:pt x="20" y="5"/>
                    </a:lnTo>
                    <a:lnTo>
                      <a:pt x="22" y="5"/>
                    </a:lnTo>
                    <a:lnTo>
                      <a:pt x="23" y="5"/>
                    </a:lnTo>
                    <a:lnTo>
                      <a:pt x="24" y="5"/>
                    </a:lnTo>
                    <a:lnTo>
                      <a:pt x="26" y="4"/>
                    </a:lnTo>
                    <a:lnTo>
                      <a:pt x="27" y="4"/>
                    </a:lnTo>
                    <a:lnTo>
                      <a:pt x="29" y="4"/>
                    </a:lnTo>
                    <a:lnTo>
                      <a:pt x="29" y="3"/>
                    </a:lnTo>
                    <a:lnTo>
                      <a:pt x="30" y="3"/>
                    </a:lnTo>
                    <a:lnTo>
                      <a:pt x="29" y="3"/>
                    </a:lnTo>
                    <a:lnTo>
                      <a:pt x="30" y="3"/>
                    </a:lnTo>
                    <a:lnTo>
                      <a:pt x="24" y="0"/>
                    </a:lnTo>
                    <a:lnTo>
                      <a:pt x="24" y="1"/>
                    </a:lnTo>
                    <a:lnTo>
                      <a:pt x="23" y="1"/>
                    </a:lnTo>
                    <a:lnTo>
                      <a:pt x="22" y="1"/>
                    </a:lnTo>
                    <a:lnTo>
                      <a:pt x="21" y="1"/>
                    </a:lnTo>
                    <a:lnTo>
                      <a:pt x="19" y="1"/>
                    </a:lnTo>
                    <a:lnTo>
                      <a:pt x="17" y="2"/>
                    </a:lnTo>
                    <a:lnTo>
                      <a:pt x="16" y="2"/>
                    </a:lnTo>
                    <a:lnTo>
                      <a:pt x="13" y="2"/>
                    </a:lnTo>
                    <a:lnTo>
                      <a:pt x="11" y="3"/>
                    </a:lnTo>
                    <a:lnTo>
                      <a:pt x="9" y="3"/>
                    </a:lnTo>
                    <a:lnTo>
                      <a:pt x="6" y="4"/>
                    </a:lnTo>
                    <a:lnTo>
                      <a:pt x="3" y="4"/>
                    </a:lnTo>
                    <a:lnTo>
                      <a:pt x="0" y="5"/>
                    </a:lnTo>
                    <a:lnTo>
                      <a:pt x="3" y="4"/>
                    </a:lnTo>
                    <a:lnTo>
                      <a:pt x="1" y="4"/>
                    </a:lnTo>
                    <a:lnTo>
                      <a:pt x="0" y="5"/>
                    </a:lnTo>
                    <a:lnTo>
                      <a:pt x="8"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4" name="Freeform 436"/>
              <p:cNvSpPr>
                <a:spLocks/>
              </p:cNvSpPr>
              <p:nvPr/>
            </p:nvSpPr>
            <p:spPr bwMode="auto">
              <a:xfrm>
                <a:off x="5267" y="3003"/>
                <a:ext cx="30" cy="93"/>
              </a:xfrm>
              <a:custGeom>
                <a:avLst/>
                <a:gdLst>
                  <a:gd name="T0" fmla="*/ 0 w 30"/>
                  <a:gd name="T1" fmla="*/ 0 h 93"/>
                  <a:gd name="T2" fmla="*/ 6 w 30"/>
                  <a:gd name="T3" fmla="*/ 33 h 93"/>
                  <a:gd name="T4" fmla="*/ 10 w 30"/>
                  <a:gd name="T5" fmla="*/ 58 h 93"/>
                  <a:gd name="T6" fmla="*/ 13 w 30"/>
                  <a:gd name="T7" fmla="*/ 74 h 93"/>
                  <a:gd name="T8" fmla="*/ 16 w 30"/>
                  <a:gd name="T9" fmla="*/ 84 h 93"/>
                  <a:gd name="T10" fmla="*/ 19 w 30"/>
                  <a:gd name="T11" fmla="*/ 88 h 93"/>
                  <a:gd name="T12" fmla="*/ 22 w 30"/>
                  <a:gd name="T13" fmla="*/ 92 h 93"/>
                  <a:gd name="T14" fmla="*/ 27 w 30"/>
                  <a:gd name="T15" fmla="*/ 92 h 93"/>
                  <a:gd name="T16" fmla="*/ 29 w 30"/>
                  <a:gd name="T17" fmla="*/ 88 h 93"/>
                  <a:gd name="T18" fmla="*/ 21 w 30"/>
                  <a:gd name="T19" fmla="*/ 87 h 93"/>
                  <a:gd name="T20" fmla="*/ 23 w 30"/>
                  <a:gd name="T21" fmla="*/ 85 h 93"/>
                  <a:gd name="T22" fmla="*/ 26 w 30"/>
                  <a:gd name="T23" fmla="*/ 85 h 93"/>
                  <a:gd name="T24" fmla="*/ 24 w 30"/>
                  <a:gd name="T25" fmla="*/ 80 h 93"/>
                  <a:gd name="T26" fmla="*/ 21 w 30"/>
                  <a:gd name="T27" fmla="*/ 72 h 93"/>
                  <a:gd name="T28" fmla="*/ 17 w 30"/>
                  <a:gd name="T29" fmla="*/ 57 h 93"/>
                  <a:gd name="T30" fmla="*/ 14 w 30"/>
                  <a:gd name="T31" fmla="*/ 33 h 93"/>
                  <a:gd name="T32" fmla="*/ 8 w 30"/>
                  <a:gd name="T33" fmla="*/ 0 h 93"/>
                  <a:gd name="T34" fmla="*/ 0 w 30"/>
                  <a:gd name="T3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93">
                    <a:moveTo>
                      <a:pt x="0" y="0"/>
                    </a:moveTo>
                    <a:lnTo>
                      <a:pt x="6" y="33"/>
                    </a:lnTo>
                    <a:lnTo>
                      <a:pt x="10" y="58"/>
                    </a:lnTo>
                    <a:lnTo>
                      <a:pt x="13" y="74"/>
                    </a:lnTo>
                    <a:lnTo>
                      <a:pt x="16" y="84"/>
                    </a:lnTo>
                    <a:lnTo>
                      <a:pt x="19" y="88"/>
                    </a:lnTo>
                    <a:lnTo>
                      <a:pt x="22" y="92"/>
                    </a:lnTo>
                    <a:lnTo>
                      <a:pt x="27" y="92"/>
                    </a:lnTo>
                    <a:lnTo>
                      <a:pt x="29" y="88"/>
                    </a:lnTo>
                    <a:lnTo>
                      <a:pt x="21" y="87"/>
                    </a:lnTo>
                    <a:lnTo>
                      <a:pt x="23" y="85"/>
                    </a:lnTo>
                    <a:lnTo>
                      <a:pt x="26" y="85"/>
                    </a:lnTo>
                    <a:lnTo>
                      <a:pt x="24" y="80"/>
                    </a:lnTo>
                    <a:lnTo>
                      <a:pt x="21" y="72"/>
                    </a:lnTo>
                    <a:lnTo>
                      <a:pt x="17" y="57"/>
                    </a:lnTo>
                    <a:lnTo>
                      <a:pt x="14" y="33"/>
                    </a:lnTo>
                    <a:lnTo>
                      <a:pt x="8"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5" name="Freeform 437"/>
              <p:cNvSpPr>
                <a:spLocks/>
              </p:cNvSpPr>
              <p:nvPr/>
            </p:nvSpPr>
            <p:spPr bwMode="auto">
              <a:xfrm>
                <a:off x="5184" y="2978"/>
                <a:ext cx="87" cy="105"/>
              </a:xfrm>
              <a:custGeom>
                <a:avLst/>
                <a:gdLst>
                  <a:gd name="T0" fmla="*/ 11 w 87"/>
                  <a:gd name="T1" fmla="*/ 104 h 105"/>
                  <a:gd name="T2" fmla="*/ 15 w 87"/>
                  <a:gd name="T3" fmla="*/ 80 h 105"/>
                  <a:gd name="T4" fmla="*/ 19 w 87"/>
                  <a:gd name="T5" fmla="*/ 60 h 105"/>
                  <a:gd name="T6" fmla="*/ 24 w 87"/>
                  <a:gd name="T7" fmla="*/ 43 h 105"/>
                  <a:gd name="T8" fmla="*/ 30 w 87"/>
                  <a:gd name="T9" fmla="*/ 31 h 105"/>
                  <a:gd name="T10" fmla="*/ 35 w 87"/>
                  <a:gd name="T11" fmla="*/ 20 h 105"/>
                  <a:gd name="T12" fmla="*/ 42 w 87"/>
                  <a:gd name="T13" fmla="*/ 13 h 105"/>
                  <a:gd name="T14" fmla="*/ 46 w 87"/>
                  <a:gd name="T15" fmla="*/ 9 h 105"/>
                  <a:gd name="T16" fmla="*/ 51 w 87"/>
                  <a:gd name="T17" fmla="*/ 8 h 105"/>
                  <a:gd name="T18" fmla="*/ 55 w 87"/>
                  <a:gd name="T19" fmla="*/ 7 h 105"/>
                  <a:gd name="T20" fmla="*/ 60 w 87"/>
                  <a:gd name="T21" fmla="*/ 7 h 105"/>
                  <a:gd name="T22" fmla="*/ 65 w 87"/>
                  <a:gd name="T23" fmla="*/ 8 h 105"/>
                  <a:gd name="T24" fmla="*/ 67 w 87"/>
                  <a:gd name="T25" fmla="*/ 11 h 105"/>
                  <a:gd name="T26" fmla="*/ 70 w 87"/>
                  <a:gd name="T27" fmla="*/ 13 h 105"/>
                  <a:gd name="T28" fmla="*/ 74 w 87"/>
                  <a:gd name="T29" fmla="*/ 17 h 105"/>
                  <a:gd name="T30" fmla="*/ 77 w 87"/>
                  <a:gd name="T31" fmla="*/ 20 h 105"/>
                  <a:gd name="T32" fmla="*/ 77 w 87"/>
                  <a:gd name="T33" fmla="*/ 23 h 105"/>
                  <a:gd name="T34" fmla="*/ 86 w 87"/>
                  <a:gd name="T35" fmla="*/ 23 h 105"/>
                  <a:gd name="T36" fmla="*/ 85 w 87"/>
                  <a:gd name="T37" fmla="*/ 17 h 105"/>
                  <a:gd name="T38" fmla="*/ 82 w 87"/>
                  <a:gd name="T39" fmla="*/ 13 h 105"/>
                  <a:gd name="T40" fmla="*/ 78 w 87"/>
                  <a:gd name="T41" fmla="*/ 9 h 105"/>
                  <a:gd name="T42" fmla="*/ 75 w 87"/>
                  <a:gd name="T43" fmla="*/ 5 h 105"/>
                  <a:gd name="T44" fmla="*/ 69 w 87"/>
                  <a:gd name="T45" fmla="*/ 3 h 105"/>
                  <a:gd name="T46" fmla="*/ 63 w 87"/>
                  <a:gd name="T47" fmla="*/ 0 h 105"/>
                  <a:gd name="T48" fmla="*/ 55 w 87"/>
                  <a:gd name="T49" fmla="*/ 0 h 105"/>
                  <a:gd name="T50" fmla="*/ 47 w 87"/>
                  <a:gd name="T51" fmla="*/ 0 h 105"/>
                  <a:gd name="T52" fmla="*/ 42 w 87"/>
                  <a:gd name="T53" fmla="*/ 3 h 105"/>
                  <a:gd name="T54" fmla="*/ 35 w 87"/>
                  <a:gd name="T55" fmla="*/ 9 h 105"/>
                  <a:gd name="T56" fmla="*/ 27 w 87"/>
                  <a:gd name="T57" fmla="*/ 17 h 105"/>
                  <a:gd name="T58" fmla="*/ 20 w 87"/>
                  <a:gd name="T59" fmla="*/ 28 h 105"/>
                  <a:gd name="T60" fmla="*/ 16 w 87"/>
                  <a:gd name="T61" fmla="*/ 41 h 105"/>
                  <a:gd name="T62" fmla="*/ 11 w 87"/>
                  <a:gd name="T63" fmla="*/ 59 h 105"/>
                  <a:gd name="T64" fmla="*/ 5 w 87"/>
                  <a:gd name="T65" fmla="*/ 79 h 105"/>
                  <a:gd name="T66" fmla="*/ 0 w 87"/>
                  <a:gd name="T67" fmla="*/ 103 h 105"/>
                  <a:gd name="T68" fmla="*/ 11 w 87"/>
                  <a:gd name="T69" fmla="*/ 10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05">
                    <a:moveTo>
                      <a:pt x="11" y="104"/>
                    </a:moveTo>
                    <a:lnTo>
                      <a:pt x="15" y="80"/>
                    </a:lnTo>
                    <a:lnTo>
                      <a:pt x="19" y="60"/>
                    </a:lnTo>
                    <a:lnTo>
                      <a:pt x="24" y="43"/>
                    </a:lnTo>
                    <a:lnTo>
                      <a:pt x="30" y="31"/>
                    </a:lnTo>
                    <a:lnTo>
                      <a:pt x="35" y="20"/>
                    </a:lnTo>
                    <a:lnTo>
                      <a:pt x="42" y="13"/>
                    </a:lnTo>
                    <a:lnTo>
                      <a:pt x="46" y="9"/>
                    </a:lnTo>
                    <a:lnTo>
                      <a:pt x="51" y="8"/>
                    </a:lnTo>
                    <a:lnTo>
                      <a:pt x="55" y="7"/>
                    </a:lnTo>
                    <a:lnTo>
                      <a:pt x="60" y="7"/>
                    </a:lnTo>
                    <a:lnTo>
                      <a:pt x="65" y="8"/>
                    </a:lnTo>
                    <a:lnTo>
                      <a:pt x="67" y="11"/>
                    </a:lnTo>
                    <a:lnTo>
                      <a:pt x="70" y="13"/>
                    </a:lnTo>
                    <a:lnTo>
                      <a:pt x="74" y="17"/>
                    </a:lnTo>
                    <a:lnTo>
                      <a:pt x="77" y="20"/>
                    </a:lnTo>
                    <a:lnTo>
                      <a:pt x="77" y="23"/>
                    </a:lnTo>
                    <a:lnTo>
                      <a:pt x="86" y="23"/>
                    </a:lnTo>
                    <a:lnTo>
                      <a:pt x="85" y="17"/>
                    </a:lnTo>
                    <a:lnTo>
                      <a:pt x="82" y="13"/>
                    </a:lnTo>
                    <a:lnTo>
                      <a:pt x="78" y="9"/>
                    </a:lnTo>
                    <a:lnTo>
                      <a:pt x="75" y="5"/>
                    </a:lnTo>
                    <a:lnTo>
                      <a:pt x="69" y="3"/>
                    </a:lnTo>
                    <a:lnTo>
                      <a:pt x="63" y="0"/>
                    </a:lnTo>
                    <a:lnTo>
                      <a:pt x="55" y="0"/>
                    </a:lnTo>
                    <a:lnTo>
                      <a:pt x="47" y="0"/>
                    </a:lnTo>
                    <a:lnTo>
                      <a:pt x="42" y="3"/>
                    </a:lnTo>
                    <a:lnTo>
                      <a:pt x="35" y="9"/>
                    </a:lnTo>
                    <a:lnTo>
                      <a:pt x="27" y="17"/>
                    </a:lnTo>
                    <a:lnTo>
                      <a:pt x="20" y="28"/>
                    </a:lnTo>
                    <a:lnTo>
                      <a:pt x="16" y="41"/>
                    </a:lnTo>
                    <a:lnTo>
                      <a:pt x="11" y="59"/>
                    </a:lnTo>
                    <a:lnTo>
                      <a:pt x="5" y="79"/>
                    </a:lnTo>
                    <a:lnTo>
                      <a:pt x="0" y="103"/>
                    </a:lnTo>
                    <a:lnTo>
                      <a:pt x="11" y="10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6" name="Freeform 438"/>
              <p:cNvSpPr>
                <a:spLocks/>
              </p:cNvSpPr>
              <p:nvPr/>
            </p:nvSpPr>
            <p:spPr bwMode="auto">
              <a:xfrm>
                <a:off x="5089" y="3090"/>
                <a:ext cx="99" cy="111"/>
              </a:xfrm>
              <a:custGeom>
                <a:avLst/>
                <a:gdLst>
                  <a:gd name="T0" fmla="*/ 0 w 99"/>
                  <a:gd name="T1" fmla="*/ 46 h 111"/>
                  <a:gd name="T2" fmla="*/ 0 w 99"/>
                  <a:gd name="T3" fmla="*/ 46 h 111"/>
                  <a:gd name="T4" fmla="*/ 11 w 99"/>
                  <a:gd name="T5" fmla="*/ 71 h 111"/>
                  <a:gd name="T6" fmla="*/ 21 w 99"/>
                  <a:gd name="T7" fmla="*/ 91 h 111"/>
                  <a:gd name="T8" fmla="*/ 32 w 99"/>
                  <a:gd name="T9" fmla="*/ 102 h 111"/>
                  <a:gd name="T10" fmla="*/ 41 w 99"/>
                  <a:gd name="T11" fmla="*/ 109 h 111"/>
                  <a:gd name="T12" fmla="*/ 53 w 99"/>
                  <a:gd name="T13" fmla="*/ 110 h 111"/>
                  <a:gd name="T14" fmla="*/ 62 w 99"/>
                  <a:gd name="T15" fmla="*/ 105 h 111"/>
                  <a:gd name="T16" fmla="*/ 69 w 99"/>
                  <a:gd name="T17" fmla="*/ 97 h 111"/>
                  <a:gd name="T18" fmla="*/ 74 w 99"/>
                  <a:gd name="T19" fmla="*/ 85 h 111"/>
                  <a:gd name="T20" fmla="*/ 81 w 99"/>
                  <a:gd name="T21" fmla="*/ 71 h 111"/>
                  <a:gd name="T22" fmla="*/ 85 w 99"/>
                  <a:gd name="T23" fmla="*/ 58 h 111"/>
                  <a:gd name="T24" fmla="*/ 89 w 99"/>
                  <a:gd name="T25" fmla="*/ 44 h 111"/>
                  <a:gd name="T26" fmla="*/ 93 w 99"/>
                  <a:gd name="T27" fmla="*/ 31 h 111"/>
                  <a:gd name="T28" fmla="*/ 94 w 99"/>
                  <a:gd name="T29" fmla="*/ 19 h 111"/>
                  <a:gd name="T30" fmla="*/ 95 w 99"/>
                  <a:gd name="T31" fmla="*/ 9 h 111"/>
                  <a:gd name="T32" fmla="*/ 98 w 99"/>
                  <a:gd name="T33" fmla="*/ 3 h 111"/>
                  <a:gd name="T34" fmla="*/ 98 w 99"/>
                  <a:gd name="T35" fmla="*/ 1 h 111"/>
                  <a:gd name="T36" fmla="*/ 87 w 99"/>
                  <a:gd name="T37" fmla="*/ 0 h 111"/>
                  <a:gd name="T38" fmla="*/ 87 w 99"/>
                  <a:gd name="T39" fmla="*/ 1 h 111"/>
                  <a:gd name="T40" fmla="*/ 86 w 99"/>
                  <a:gd name="T41" fmla="*/ 9 h 111"/>
                  <a:gd name="T42" fmla="*/ 85 w 99"/>
                  <a:gd name="T43" fmla="*/ 17 h 111"/>
                  <a:gd name="T44" fmla="*/ 82 w 99"/>
                  <a:gd name="T45" fmla="*/ 30 h 111"/>
                  <a:gd name="T46" fmla="*/ 81 w 99"/>
                  <a:gd name="T47" fmla="*/ 43 h 111"/>
                  <a:gd name="T48" fmla="*/ 75 w 99"/>
                  <a:gd name="T49" fmla="*/ 56 h 111"/>
                  <a:gd name="T50" fmla="*/ 72 w 99"/>
                  <a:gd name="T51" fmla="*/ 70 h 111"/>
                  <a:gd name="T52" fmla="*/ 66 w 99"/>
                  <a:gd name="T53" fmla="*/ 82 h 111"/>
                  <a:gd name="T54" fmla="*/ 61 w 99"/>
                  <a:gd name="T55" fmla="*/ 93 h 111"/>
                  <a:gd name="T56" fmla="*/ 56 w 99"/>
                  <a:gd name="T57" fmla="*/ 99 h 111"/>
                  <a:gd name="T58" fmla="*/ 50 w 99"/>
                  <a:gd name="T59" fmla="*/ 102 h 111"/>
                  <a:gd name="T60" fmla="*/ 45 w 99"/>
                  <a:gd name="T61" fmla="*/ 102 h 111"/>
                  <a:gd name="T62" fmla="*/ 37 w 99"/>
                  <a:gd name="T63" fmla="*/ 98 h 111"/>
                  <a:gd name="T64" fmla="*/ 29 w 99"/>
                  <a:gd name="T65" fmla="*/ 87 h 111"/>
                  <a:gd name="T66" fmla="*/ 19 w 99"/>
                  <a:gd name="T67" fmla="*/ 68 h 111"/>
                  <a:gd name="T68" fmla="*/ 8 w 99"/>
                  <a:gd name="T69" fmla="*/ 44 h 111"/>
                  <a:gd name="T70" fmla="*/ 9 w 99"/>
                  <a:gd name="T71" fmla="*/ 44 h 111"/>
                  <a:gd name="T72" fmla="*/ 0 w 99"/>
                  <a:gd name="T73" fmla="*/ 4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 h="111">
                    <a:moveTo>
                      <a:pt x="0" y="46"/>
                    </a:moveTo>
                    <a:lnTo>
                      <a:pt x="0" y="46"/>
                    </a:lnTo>
                    <a:lnTo>
                      <a:pt x="11" y="71"/>
                    </a:lnTo>
                    <a:lnTo>
                      <a:pt x="21" y="91"/>
                    </a:lnTo>
                    <a:lnTo>
                      <a:pt x="32" y="102"/>
                    </a:lnTo>
                    <a:lnTo>
                      <a:pt x="41" y="109"/>
                    </a:lnTo>
                    <a:lnTo>
                      <a:pt x="53" y="110"/>
                    </a:lnTo>
                    <a:lnTo>
                      <a:pt x="62" y="105"/>
                    </a:lnTo>
                    <a:lnTo>
                      <a:pt x="69" y="97"/>
                    </a:lnTo>
                    <a:lnTo>
                      <a:pt x="74" y="85"/>
                    </a:lnTo>
                    <a:lnTo>
                      <a:pt x="81" y="71"/>
                    </a:lnTo>
                    <a:lnTo>
                      <a:pt x="85" y="58"/>
                    </a:lnTo>
                    <a:lnTo>
                      <a:pt x="89" y="44"/>
                    </a:lnTo>
                    <a:lnTo>
                      <a:pt x="93" y="31"/>
                    </a:lnTo>
                    <a:lnTo>
                      <a:pt x="94" y="19"/>
                    </a:lnTo>
                    <a:lnTo>
                      <a:pt x="95" y="9"/>
                    </a:lnTo>
                    <a:lnTo>
                      <a:pt x="98" y="3"/>
                    </a:lnTo>
                    <a:lnTo>
                      <a:pt x="98" y="1"/>
                    </a:lnTo>
                    <a:lnTo>
                      <a:pt x="87" y="0"/>
                    </a:lnTo>
                    <a:lnTo>
                      <a:pt x="87" y="1"/>
                    </a:lnTo>
                    <a:lnTo>
                      <a:pt x="86" y="9"/>
                    </a:lnTo>
                    <a:lnTo>
                      <a:pt x="85" y="17"/>
                    </a:lnTo>
                    <a:lnTo>
                      <a:pt x="82" y="30"/>
                    </a:lnTo>
                    <a:lnTo>
                      <a:pt x="81" y="43"/>
                    </a:lnTo>
                    <a:lnTo>
                      <a:pt x="75" y="56"/>
                    </a:lnTo>
                    <a:lnTo>
                      <a:pt x="72" y="70"/>
                    </a:lnTo>
                    <a:lnTo>
                      <a:pt x="66" y="82"/>
                    </a:lnTo>
                    <a:lnTo>
                      <a:pt x="61" y="93"/>
                    </a:lnTo>
                    <a:lnTo>
                      <a:pt x="56" y="99"/>
                    </a:lnTo>
                    <a:lnTo>
                      <a:pt x="50" y="102"/>
                    </a:lnTo>
                    <a:lnTo>
                      <a:pt x="45" y="102"/>
                    </a:lnTo>
                    <a:lnTo>
                      <a:pt x="37" y="98"/>
                    </a:lnTo>
                    <a:lnTo>
                      <a:pt x="29" y="87"/>
                    </a:lnTo>
                    <a:lnTo>
                      <a:pt x="19" y="68"/>
                    </a:lnTo>
                    <a:lnTo>
                      <a:pt x="8" y="44"/>
                    </a:lnTo>
                    <a:lnTo>
                      <a:pt x="9" y="44"/>
                    </a:lnTo>
                    <a:lnTo>
                      <a:pt x="0" y="4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7" name="Freeform 439"/>
              <p:cNvSpPr>
                <a:spLocks/>
              </p:cNvSpPr>
              <p:nvPr/>
            </p:nvSpPr>
            <p:spPr bwMode="auto">
              <a:xfrm>
                <a:off x="5009" y="3003"/>
                <a:ext cx="82" cy="128"/>
              </a:xfrm>
              <a:custGeom>
                <a:avLst/>
                <a:gdLst>
                  <a:gd name="T0" fmla="*/ 9 w 82"/>
                  <a:gd name="T1" fmla="*/ 23 h 128"/>
                  <a:gd name="T2" fmla="*/ 17 w 82"/>
                  <a:gd name="T3" fmla="*/ 12 h 128"/>
                  <a:gd name="T4" fmla="*/ 22 w 82"/>
                  <a:gd name="T5" fmla="*/ 8 h 128"/>
                  <a:gd name="T6" fmla="*/ 27 w 82"/>
                  <a:gd name="T7" fmla="*/ 8 h 128"/>
                  <a:gd name="T8" fmla="*/ 31 w 82"/>
                  <a:gd name="T9" fmla="*/ 9 h 128"/>
                  <a:gd name="T10" fmla="*/ 37 w 82"/>
                  <a:gd name="T11" fmla="*/ 15 h 128"/>
                  <a:gd name="T12" fmla="*/ 43 w 82"/>
                  <a:gd name="T13" fmla="*/ 23 h 128"/>
                  <a:gd name="T14" fmla="*/ 47 w 82"/>
                  <a:gd name="T15" fmla="*/ 34 h 128"/>
                  <a:gd name="T16" fmla="*/ 52 w 82"/>
                  <a:gd name="T17" fmla="*/ 46 h 128"/>
                  <a:gd name="T18" fmla="*/ 56 w 82"/>
                  <a:gd name="T19" fmla="*/ 59 h 128"/>
                  <a:gd name="T20" fmla="*/ 60 w 82"/>
                  <a:gd name="T21" fmla="*/ 73 h 128"/>
                  <a:gd name="T22" fmla="*/ 64 w 82"/>
                  <a:gd name="T23" fmla="*/ 86 h 128"/>
                  <a:gd name="T24" fmla="*/ 67 w 82"/>
                  <a:gd name="T25" fmla="*/ 100 h 128"/>
                  <a:gd name="T26" fmla="*/ 68 w 82"/>
                  <a:gd name="T27" fmla="*/ 111 h 128"/>
                  <a:gd name="T28" fmla="*/ 69 w 82"/>
                  <a:gd name="T29" fmla="*/ 119 h 128"/>
                  <a:gd name="T30" fmla="*/ 71 w 82"/>
                  <a:gd name="T31" fmla="*/ 124 h 128"/>
                  <a:gd name="T32" fmla="*/ 72 w 82"/>
                  <a:gd name="T33" fmla="*/ 127 h 128"/>
                  <a:gd name="T34" fmla="*/ 81 w 82"/>
                  <a:gd name="T35" fmla="*/ 126 h 128"/>
                  <a:gd name="T36" fmla="*/ 80 w 82"/>
                  <a:gd name="T37" fmla="*/ 123 h 128"/>
                  <a:gd name="T38" fmla="*/ 80 w 82"/>
                  <a:gd name="T39" fmla="*/ 116 h 128"/>
                  <a:gd name="T40" fmla="*/ 77 w 82"/>
                  <a:gd name="T41" fmla="*/ 111 h 128"/>
                  <a:gd name="T42" fmla="*/ 76 w 82"/>
                  <a:gd name="T43" fmla="*/ 99 h 128"/>
                  <a:gd name="T44" fmla="*/ 73 w 82"/>
                  <a:gd name="T45" fmla="*/ 86 h 128"/>
                  <a:gd name="T46" fmla="*/ 69 w 82"/>
                  <a:gd name="T47" fmla="*/ 72 h 128"/>
                  <a:gd name="T48" fmla="*/ 65 w 82"/>
                  <a:gd name="T49" fmla="*/ 58 h 128"/>
                  <a:gd name="T50" fmla="*/ 61 w 82"/>
                  <a:gd name="T51" fmla="*/ 45 h 128"/>
                  <a:gd name="T52" fmla="*/ 56 w 82"/>
                  <a:gd name="T53" fmla="*/ 31 h 128"/>
                  <a:gd name="T54" fmla="*/ 51 w 82"/>
                  <a:gd name="T55" fmla="*/ 20 h 128"/>
                  <a:gd name="T56" fmla="*/ 44 w 82"/>
                  <a:gd name="T57" fmla="*/ 9 h 128"/>
                  <a:gd name="T58" fmla="*/ 38 w 82"/>
                  <a:gd name="T59" fmla="*/ 3 h 128"/>
                  <a:gd name="T60" fmla="*/ 29 w 82"/>
                  <a:gd name="T61" fmla="*/ 0 h 128"/>
                  <a:gd name="T62" fmla="*/ 18 w 82"/>
                  <a:gd name="T63" fmla="*/ 1 h 128"/>
                  <a:gd name="T64" fmla="*/ 9 w 82"/>
                  <a:gd name="T65" fmla="*/ 8 h 128"/>
                  <a:gd name="T66" fmla="*/ 1 w 82"/>
                  <a:gd name="T67" fmla="*/ 20 h 128"/>
                  <a:gd name="T68" fmla="*/ 0 w 82"/>
                  <a:gd name="T69" fmla="*/ 20 h 128"/>
                  <a:gd name="T70" fmla="*/ 1 w 82"/>
                  <a:gd name="T71" fmla="*/ 20 h 128"/>
                  <a:gd name="T72" fmla="*/ 0 w 82"/>
                  <a:gd name="T73" fmla="*/ 20 h 128"/>
                  <a:gd name="T74" fmla="*/ 9 w 82"/>
                  <a:gd name="T75" fmla="*/ 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128">
                    <a:moveTo>
                      <a:pt x="9" y="23"/>
                    </a:moveTo>
                    <a:lnTo>
                      <a:pt x="17" y="12"/>
                    </a:lnTo>
                    <a:lnTo>
                      <a:pt x="22" y="8"/>
                    </a:lnTo>
                    <a:lnTo>
                      <a:pt x="27" y="8"/>
                    </a:lnTo>
                    <a:lnTo>
                      <a:pt x="31" y="9"/>
                    </a:lnTo>
                    <a:lnTo>
                      <a:pt x="37" y="15"/>
                    </a:lnTo>
                    <a:lnTo>
                      <a:pt x="43" y="23"/>
                    </a:lnTo>
                    <a:lnTo>
                      <a:pt x="47" y="34"/>
                    </a:lnTo>
                    <a:lnTo>
                      <a:pt x="52" y="46"/>
                    </a:lnTo>
                    <a:lnTo>
                      <a:pt x="56" y="59"/>
                    </a:lnTo>
                    <a:lnTo>
                      <a:pt x="60" y="73"/>
                    </a:lnTo>
                    <a:lnTo>
                      <a:pt x="64" y="86"/>
                    </a:lnTo>
                    <a:lnTo>
                      <a:pt x="67" y="100"/>
                    </a:lnTo>
                    <a:lnTo>
                      <a:pt x="68" y="111"/>
                    </a:lnTo>
                    <a:lnTo>
                      <a:pt x="69" y="119"/>
                    </a:lnTo>
                    <a:lnTo>
                      <a:pt x="71" y="124"/>
                    </a:lnTo>
                    <a:lnTo>
                      <a:pt x="72" y="127"/>
                    </a:lnTo>
                    <a:lnTo>
                      <a:pt x="81" y="126"/>
                    </a:lnTo>
                    <a:lnTo>
                      <a:pt x="80" y="123"/>
                    </a:lnTo>
                    <a:lnTo>
                      <a:pt x="80" y="116"/>
                    </a:lnTo>
                    <a:lnTo>
                      <a:pt x="77" y="111"/>
                    </a:lnTo>
                    <a:lnTo>
                      <a:pt x="76" y="99"/>
                    </a:lnTo>
                    <a:lnTo>
                      <a:pt x="73" y="86"/>
                    </a:lnTo>
                    <a:lnTo>
                      <a:pt x="69" y="72"/>
                    </a:lnTo>
                    <a:lnTo>
                      <a:pt x="65" y="58"/>
                    </a:lnTo>
                    <a:lnTo>
                      <a:pt x="61" y="45"/>
                    </a:lnTo>
                    <a:lnTo>
                      <a:pt x="56" y="31"/>
                    </a:lnTo>
                    <a:lnTo>
                      <a:pt x="51" y="20"/>
                    </a:lnTo>
                    <a:lnTo>
                      <a:pt x="44" y="9"/>
                    </a:lnTo>
                    <a:lnTo>
                      <a:pt x="38" y="3"/>
                    </a:lnTo>
                    <a:lnTo>
                      <a:pt x="29" y="0"/>
                    </a:lnTo>
                    <a:lnTo>
                      <a:pt x="18" y="1"/>
                    </a:lnTo>
                    <a:lnTo>
                      <a:pt x="9" y="8"/>
                    </a:lnTo>
                    <a:lnTo>
                      <a:pt x="1" y="20"/>
                    </a:lnTo>
                    <a:lnTo>
                      <a:pt x="0" y="20"/>
                    </a:lnTo>
                    <a:lnTo>
                      <a:pt x="1" y="20"/>
                    </a:lnTo>
                    <a:lnTo>
                      <a:pt x="0" y="20"/>
                    </a:lnTo>
                    <a:lnTo>
                      <a:pt x="9" y="2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8" name="Freeform 440"/>
              <p:cNvSpPr>
                <a:spLocks/>
              </p:cNvSpPr>
              <p:nvPr/>
            </p:nvSpPr>
            <p:spPr bwMode="auto">
              <a:xfrm>
                <a:off x="4863" y="3024"/>
                <a:ext cx="149" cy="142"/>
              </a:xfrm>
              <a:custGeom>
                <a:avLst/>
                <a:gdLst>
                  <a:gd name="T0" fmla="*/ 8 w 149"/>
                  <a:gd name="T1" fmla="*/ 52 h 142"/>
                  <a:gd name="T2" fmla="*/ 22 w 149"/>
                  <a:gd name="T3" fmla="*/ 88 h 142"/>
                  <a:gd name="T4" fmla="*/ 36 w 149"/>
                  <a:gd name="T5" fmla="*/ 115 h 142"/>
                  <a:gd name="T6" fmla="*/ 49 w 149"/>
                  <a:gd name="T7" fmla="*/ 131 h 142"/>
                  <a:gd name="T8" fmla="*/ 64 w 149"/>
                  <a:gd name="T9" fmla="*/ 140 h 142"/>
                  <a:gd name="T10" fmla="*/ 78 w 149"/>
                  <a:gd name="T11" fmla="*/ 140 h 142"/>
                  <a:gd name="T12" fmla="*/ 92 w 149"/>
                  <a:gd name="T13" fmla="*/ 133 h 142"/>
                  <a:gd name="T14" fmla="*/ 103 w 149"/>
                  <a:gd name="T15" fmla="*/ 120 h 142"/>
                  <a:gd name="T16" fmla="*/ 114 w 149"/>
                  <a:gd name="T17" fmla="*/ 107 h 142"/>
                  <a:gd name="T18" fmla="*/ 122 w 149"/>
                  <a:gd name="T19" fmla="*/ 89 h 142"/>
                  <a:gd name="T20" fmla="*/ 129 w 149"/>
                  <a:gd name="T21" fmla="*/ 70 h 142"/>
                  <a:gd name="T22" fmla="*/ 136 w 149"/>
                  <a:gd name="T23" fmla="*/ 52 h 142"/>
                  <a:gd name="T24" fmla="*/ 140 w 149"/>
                  <a:gd name="T25" fmla="*/ 34 h 142"/>
                  <a:gd name="T26" fmla="*/ 144 w 149"/>
                  <a:gd name="T27" fmla="*/ 21 h 142"/>
                  <a:gd name="T28" fmla="*/ 147 w 149"/>
                  <a:gd name="T29" fmla="*/ 10 h 142"/>
                  <a:gd name="T30" fmla="*/ 148 w 149"/>
                  <a:gd name="T31" fmla="*/ 3 h 142"/>
                  <a:gd name="T32" fmla="*/ 138 w 149"/>
                  <a:gd name="T33" fmla="*/ 3 h 142"/>
                  <a:gd name="T34" fmla="*/ 137 w 149"/>
                  <a:gd name="T35" fmla="*/ 7 h 142"/>
                  <a:gd name="T36" fmla="*/ 136 w 149"/>
                  <a:gd name="T37" fmla="*/ 19 h 142"/>
                  <a:gd name="T38" fmla="*/ 130 w 149"/>
                  <a:gd name="T39" fmla="*/ 34 h 142"/>
                  <a:gd name="T40" fmla="*/ 125 w 149"/>
                  <a:gd name="T41" fmla="*/ 51 h 142"/>
                  <a:gd name="T42" fmla="*/ 119 w 149"/>
                  <a:gd name="T43" fmla="*/ 68 h 142"/>
                  <a:gd name="T44" fmla="*/ 112 w 149"/>
                  <a:gd name="T45" fmla="*/ 86 h 142"/>
                  <a:gd name="T46" fmla="*/ 104 w 149"/>
                  <a:gd name="T47" fmla="*/ 103 h 142"/>
                  <a:gd name="T48" fmla="*/ 95 w 149"/>
                  <a:gd name="T49" fmla="*/ 118 h 142"/>
                  <a:gd name="T50" fmla="*/ 85 w 149"/>
                  <a:gd name="T51" fmla="*/ 127 h 142"/>
                  <a:gd name="T52" fmla="*/ 75 w 149"/>
                  <a:gd name="T53" fmla="*/ 133 h 142"/>
                  <a:gd name="T54" fmla="*/ 67 w 149"/>
                  <a:gd name="T55" fmla="*/ 133 h 142"/>
                  <a:gd name="T56" fmla="*/ 58 w 149"/>
                  <a:gd name="T57" fmla="*/ 126 h 142"/>
                  <a:gd name="T58" fmla="*/ 44 w 149"/>
                  <a:gd name="T59" fmla="*/ 111 h 142"/>
                  <a:gd name="T60" fmla="*/ 30 w 149"/>
                  <a:gd name="T61" fmla="*/ 86 h 142"/>
                  <a:gd name="T62" fmla="*/ 18 w 149"/>
                  <a:gd name="T63" fmla="*/ 51 h 142"/>
                  <a:gd name="T64" fmla="*/ 0 w 149"/>
                  <a:gd name="T65" fmla="*/ 2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2">
                    <a:moveTo>
                      <a:pt x="0" y="29"/>
                    </a:moveTo>
                    <a:lnTo>
                      <a:pt x="8" y="52"/>
                    </a:lnTo>
                    <a:lnTo>
                      <a:pt x="15" y="71"/>
                    </a:lnTo>
                    <a:lnTo>
                      <a:pt x="22" y="88"/>
                    </a:lnTo>
                    <a:lnTo>
                      <a:pt x="29" y="103"/>
                    </a:lnTo>
                    <a:lnTo>
                      <a:pt x="36" y="115"/>
                    </a:lnTo>
                    <a:lnTo>
                      <a:pt x="44" y="125"/>
                    </a:lnTo>
                    <a:lnTo>
                      <a:pt x="49" y="131"/>
                    </a:lnTo>
                    <a:lnTo>
                      <a:pt x="58" y="137"/>
                    </a:lnTo>
                    <a:lnTo>
                      <a:pt x="64" y="140"/>
                    </a:lnTo>
                    <a:lnTo>
                      <a:pt x="73" y="141"/>
                    </a:lnTo>
                    <a:lnTo>
                      <a:pt x="78" y="140"/>
                    </a:lnTo>
                    <a:lnTo>
                      <a:pt x="86" y="137"/>
                    </a:lnTo>
                    <a:lnTo>
                      <a:pt x="92" y="133"/>
                    </a:lnTo>
                    <a:lnTo>
                      <a:pt x="97" y="127"/>
                    </a:lnTo>
                    <a:lnTo>
                      <a:pt x="103" y="120"/>
                    </a:lnTo>
                    <a:lnTo>
                      <a:pt x="107" y="114"/>
                    </a:lnTo>
                    <a:lnTo>
                      <a:pt x="114" y="107"/>
                    </a:lnTo>
                    <a:lnTo>
                      <a:pt x="118" y="97"/>
                    </a:lnTo>
                    <a:lnTo>
                      <a:pt x="122" y="89"/>
                    </a:lnTo>
                    <a:lnTo>
                      <a:pt x="125" y="79"/>
                    </a:lnTo>
                    <a:lnTo>
                      <a:pt x="129" y="70"/>
                    </a:lnTo>
                    <a:lnTo>
                      <a:pt x="132" y="60"/>
                    </a:lnTo>
                    <a:lnTo>
                      <a:pt x="136" y="52"/>
                    </a:lnTo>
                    <a:lnTo>
                      <a:pt x="137" y="44"/>
                    </a:lnTo>
                    <a:lnTo>
                      <a:pt x="140" y="34"/>
                    </a:lnTo>
                    <a:lnTo>
                      <a:pt x="143" y="27"/>
                    </a:lnTo>
                    <a:lnTo>
                      <a:pt x="144" y="21"/>
                    </a:lnTo>
                    <a:lnTo>
                      <a:pt x="145" y="14"/>
                    </a:lnTo>
                    <a:lnTo>
                      <a:pt x="147" y="10"/>
                    </a:lnTo>
                    <a:lnTo>
                      <a:pt x="148" y="7"/>
                    </a:lnTo>
                    <a:lnTo>
                      <a:pt x="148" y="3"/>
                    </a:lnTo>
                    <a:lnTo>
                      <a:pt x="138" y="0"/>
                    </a:lnTo>
                    <a:lnTo>
                      <a:pt x="138" y="3"/>
                    </a:lnTo>
                    <a:lnTo>
                      <a:pt x="138" y="4"/>
                    </a:lnTo>
                    <a:lnTo>
                      <a:pt x="137" y="7"/>
                    </a:lnTo>
                    <a:lnTo>
                      <a:pt x="137" y="14"/>
                    </a:lnTo>
                    <a:lnTo>
                      <a:pt x="136" y="19"/>
                    </a:lnTo>
                    <a:lnTo>
                      <a:pt x="133" y="26"/>
                    </a:lnTo>
                    <a:lnTo>
                      <a:pt x="130" y="34"/>
                    </a:lnTo>
                    <a:lnTo>
                      <a:pt x="129" y="41"/>
                    </a:lnTo>
                    <a:lnTo>
                      <a:pt x="125" y="51"/>
                    </a:lnTo>
                    <a:lnTo>
                      <a:pt x="122" y="59"/>
                    </a:lnTo>
                    <a:lnTo>
                      <a:pt x="119" y="68"/>
                    </a:lnTo>
                    <a:lnTo>
                      <a:pt x="115" y="78"/>
                    </a:lnTo>
                    <a:lnTo>
                      <a:pt x="112" y="86"/>
                    </a:lnTo>
                    <a:lnTo>
                      <a:pt x="107" y="94"/>
                    </a:lnTo>
                    <a:lnTo>
                      <a:pt x="104" y="103"/>
                    </a:lnTo>
                    <a:lnTo>
                      <a:pt x="99" y="111"/>
                    </a:lnTo>
                    <a:lnTo>
                      <a:pt x="95" y="118"/>
                    </a:lnTo>
                    <a:lnTo>
                      <a:pt x="90" y="123"/>
                    </a:lnTo>
                    <a:lnTo>
                      <a:pt x="85" y="127"/>
                    </a:lnTo>
                    <a:lnTo>
                      <a:pt x="81" y="131"/>
                    </a:lnTo>
                    <a:lnTo>
                      <a:pt x="75" y="133"/>
                    </a:lnTo>
                    <a:lnTo>
                      <a:pt x="73" y="133"/>
                    </a:lnTo>
                    <a:lnTo>
                      <a:pt x="67" y="133"/>
                    </a:lnTo>
                    <a:lnTo>
                      <a:pt x="62" y="130"/>
                    </a:lnTo>
                    <a:lnTo>
                      <a:pt x="58" y="126"/>
                    </a:lnTo>
                    <a:lnTo>
                      <a:pt x="51" y="119"/>
                    </a:lnTo>
                    <a:lnTo>
                      <a:pt x="44" y="111"/>
                    </a:lnTo>
                    <a:lnTo>
                      <a:pt x="38" y="100"/>
                    </a:lnTo>
                    <a:lnTo>
                      <a:pt x="30" y="86"/>
                    </a:lnTo>
                    <a:lnTo>
                      <a:pt x="23" y="70"/>
                    </a:lnTo>
                    <a:lnTo>
                      <a:pt x="18" y="51"/>
                    </a:lnTo>
                    <a:lnTo>
                      <a:pt x="10" y="27"/>
                    </a:lnTo>
                    <a:lnTo>
                      <a:pt x="0" y="2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29" name="Freeform 441"/>
              <p:cNvSpPr>
                <a:spLocks/>
              </p:cNvSpPr>
              <p:nvPr/>
            </p:nvSpPr>
            <p:spPr bwMode="auto">
              <a:xfrm>
                <a:off x="4827" y="3030"/>
                <a:ext cx="40" cy="50"/>
              </a:xfrm>
              <a:custGeom>
                <a:avLst/>
                <a:gdLst>
                  <a:gd name="T0" fmla="*/ 8 w 40"/>
                  <a:gd name="T1" fmla="*/ 49 h 50"/>
                  <a:gd name="T2" fmla="*/ 9 w 40"/>
                  <a:gd name="T3" fmla="*/ 36 h 50"/>
                  <a:gd name="T4" fmla="*/ 12 w 40"/>
                  <a:gd name="T5" fmla="*/ 26 h 50"/>
                  <a:gd name="T6" fmla="*/ 13 w 40"/>
                  <a:gd name="T7" fmla="*/ 17 h 50"/>
                  <a:gd name="T8" fmla="*/ 14 w 40"/>
                  <a:gd name="T9" fmla="*/ 11 h 50"/>
                  <a:gd name="T10" fmla="*/ 17 w 40"/>
                  <a:gd name="T11" fmla="*/ 7 h 50"/>
                  <a:gd name="T12" fmla="*/ 19 w 40"/>
                  <a:gd name="T13" fmla="*/ 6 h 50"/>
                  <a:gd name="T14" fmla="*/ 20 w 40"/>
                  <a:gd name="T15" fmla="*/ 7 h 50"/>
                  <a:gd name="T16" fmla="*/ 21 w 40"/>
                  <a:gd name="T17" fmla="*/ 7 h 50"/>
                  <a:gd name="T18" fmla="*/ 24 w 40"/>
                  <a:gd name="T19" fmla="*/ 10 h 50"/>
                  <a:gd name="T20" fmla="*/ 26 w 40"/>
                  <a:gd name="T21" fmla="*/ 12 h 50"/>
                  <a:gd name="T22" fmla="*/ 27 w 40"/>
                  <a:gd name="T23" fmla="*/ 15 h 50"/>
                  <a:gd name="T24" fmla="*/ 28 w 40"/>
                  <a:gd name="T25" fmla="*/ 17 h 50"/>
                  <a:gd name="T26" fmla="*/ 31 w 40"/>
                  <a:gd name="T27" fmla="*/ 20 h 50"/>
                  <a:gd name="T28" fmla="*/ 31 w 40"/>
                  <a:gd name="T29" fmla="*/ 21 h 50"/>
                  <a:gd name="T30" fmla="*/ 39 w 40"/>
                  <a:gd name="T31" fmla="*/ 20 h 50"/>
                  <a:gd name="T32" fmla="*/ 39 w 40"/>
                  <a:gd name="T33" fmla="*/ 18 h 50"/>
                  <a:gd name="T34" fmla="*/ 38 w 40"/>
                  <a:gd name="T35" fmla="*/ 17 h 50"/>
                  <a:gd name="T36" fmla="*/ 37 w 40"/>
                  <a:gd name="T37" fmla="*/ 15 h 50"/>
                  <a:gd name="T38" fmla="*/ 34 w 40"/>
                  <a:gd name="T39" fmla="*/ 11 h 50"/>
                  <a:gd name="T40" fmla="*/ 32 w 40"/>
                  <a:gd name="T41" fmla="*/ 9 h 50"/>
                  <a:gd name="T42" fmla="*/ 30 w 40"/>
                  <a:gd name="T43" fmla="*/ 5 h 50"/>
                  <a:gd name="T44" fmla="*/ 27 w 40"/>
                  <a:gd name="T45" fmla="*/ 2 h 50"/>
                  <a:gd name="T46" fmla="*/ 24 w 40"/>
                  <a:gd name="T47" fmla="*/ 1 h 50"/>
                  <a:gd name="T48" fmla="*/ 19 w 40"/>
                  <a:gd name="T49" fmla="*/ 0 h 50"/>
                  <a:gd name="T50" fmla="*/ 13 w 40"/>
                  <a:gd name="T51" fmla="*/ 1 h 50"/>
                  <a:gd name="T52" fmla="*/ 9 w 40"/>
                  <a:gd name="T53" fmla="*/ 4 h 50"/>
                  <a:gd name="T54" fmla="*/ 7 w 40"/>
                  <a:gd name="T55" fmla="*/ 9 h 50"/>
                  <a:gd name="T56" fmla="*/ 5 w 40"/>
                  <a:gd name="T57" fmla="*/ 15 h 50"/>
                  <a:gd name="T58" fmla="*/ 2 w 40"/>
                  <a:gd name="T59" fmla="*/ 23 h 50"/>
                  <a:gd name="T60" fmla="*/ 1 w 40"/>
                  <a:gd name="T61" fmla="*/ 34 h 50"/>
                  <a:gd name="T62" fmla="*/ 0 w 40"/>
                  <a:gd name="T63" fmla="*/ 49 h 50"/>
                  <a:gd name="T64" fmla="*/ 8 w 40"/>
                  <a:gd name="T65"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50">
                    <a:moveTo>
                      <a:pt x="8" y="49"/>
                    </a:moveTo>
                    <a:lnTo>
                      <a:pt x="9" y="36"/>
                    </a:lnTo>
                    <a:lnTo>
                      <a:pt x="12" y="26"/>
                    </a:lnTo>
                    <a:lnTo>
                      <a:pt x="13" y="17"/>
                    </a:lnTo>
                    <a:lnTo>
                      <a:pt x="14" y="11"/>
                    </a:lnTo>
                    <a:lnTo>
                      <a:pt x="17" y="7"/>
                    </a:lnTo>
                    <a:lnTo>
                      <a:pt x="19" y="6"/>
                    </a:lnTo>
                    <a:lnTo>
                      <a:pt x="20" y="7"/>
                    </a:lnTo>
                    <a:lnTo>
                      <a:pt x="21" y="7"/>
                    </a:lnTo>
                    <a:lnTo>
                      <a:pt x="24" y="10"/>
                    </a:lnTo>
                    <a:lnTo>
                      <a:pt x="26" y="12"/>
                    </a:lnTo>
                    <a:lnTo>
                      <a:pt x="27" y="15"/>
                    </a:lnTo>
                    <a:lnTo>
                      <a:pt x="28" y="17"/>
                    </a:lnTo>
                    <a:lnTo>
                      <a:pt x="31" y="20"/>
                    </a:lnTo>
                    <a:lnTo>
                      <a:pt x="31" y="21"/>
                    </a:lnTo>
                    <a:lnTo>
                      <a:pt x="39" y="20"/>
                    </a:lnTo>
                    <a:lnTo>
                      <a:pt x="39" y="18"/>
                    </a:lnTo>
                    <a:lnTo>
                      <a:pt x="38" y="17"/>
                    </a:lnTo>
                    <a:lnTo>
                      <a:pt x="37" y="15"/>
                    </a:lnTo>
                    <a:lnTo>
                      <a:pt x="34" y="11"/>
                    </a:lnTo>
                    <a:lnTo>
                      <a:pt x="32" y="9"/>
                    </a:lnTo>
                    <a:lnTo>
                      <a:pt x="30" y="5"/>
                    </a:lnTo>
                    <a:lnTo>
                      <a:pt x="27" y="2"/>
                    </a:lnTo>
                    <a:lnTo>
                      <a:pt x="24" y="1"/>
                    </a:lnTo>
                    <a:lnTo>
                      <a:pt x="19" y="0"/>
                    </a:lnTo>
                    <a:lnTo>
                      <a:pt x="13" y="1"/>
                    </a:lnTo>
                    <a:lnTo>
                      <a:pt x="9" y="4"/>
                    </a:lnTo>
                    <a:lnTo>
                      <a:pt x="7" y="9"/>
                    </a:lnTo>
                    <a:lnTo>
                      <a:pt x="5" y="15"/>
                    </a:lnTo>
                    <a:lnTo>
                      <a:pt x="2" y="23"/>
                    </a:lnTo>
                    <a:lnTo>
                      <a:pt x="1" y="34"/>
                    </a:lnTo>
                    <a:lnTo>
                      <a:pt x="0" y="49"/>
                    </a:lnTo>
                    <a:lnTo>
                      <a:pt x="8" y="4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0" name="Freeform 442"/>
              <p:cNvSpPr>
                <a:spLocks/>
              </p:cNvSpPr>
              <p:nvPr/>
            </p:nvSpPr>
            <p:spPr bwMode="auto">
              <a:xfrm>
                <a:off x="4761" y="3088"/>
                <a:ext cx="67" cy="65"/>
              </a:xfrm>
              <a:custGeom>
                <a:avLst/>
                <a:gdLst>
                  <a:gd name="T0" fmla="*/ 0 w 67"/>
                  <a:gd name="T1" fmla="*/ 10 h 65"/>
                  <a:gd name="T2" fmla="*/ 8 w 67"/>
                  <a:gd name="T3" fmla="*/ 31 h 65"/>
                  <a:gd name="T4" fmla="*/ 18 w 67"/>
                  <a:gd name="T5" fmla="*/ 45 h 65"/>
                  <a:gd name="T6" fmla="*/ 25 w 67"/>
                  <a:gd name="T7" fmla="*/ 54 h 65"/>
                  <a:gd name="T8" fmla="*/ 32 w 67"/>
                  <a:gd name="T9" fmla="*/ 61 h 65"/>
                  <a:gd name="T10" fmla="*/ 40 w 67"/>
                  <a:gd name="T11" fmla="*/ 64 h 65"/>
                  <a:gd name="T12" fmla="*/ 48 w 67"/>
                  <a:gd name="T13" fmla="*/ 61 h 65"/>
                  <a:gd name="T14" fmla="*/ 53 w 67"/>
                  <a:gd name="T15" fmla="*/ 56 h 65"/>
                  <a:gd name="T16" fmla="*/ 57 w 67"/>
                  <a:gd name="T17" fmla="*/ 51 h 65"/>
                  <a:gd name="T18" fmla="*/ 60 w 67"/>
                  <a:gd name="T19" fmla="*/ 44 h 65"/>
                  <a:gd name="T20" fmla="*/ 62 w 67"/>
                  <a:gd name="T21" fmla="*/ 35 h 65"/>
                  <a:gd name="T22" fmla="*/ 63 w 67"/>
                  <a:gd name="T23" fmla="*/ 27 h 65"/>
                  <a:gd name="T24" fmla="*/ 65 w 67"/>
                  <a:gd name="T25" fmla="*/ 19 h 65"/>
                  <a:gd name="T26" fmla="*/ 65 w 67"/>
                  <a:gd name="T27" fmla="*/ 12 h 65"/>
                  <a:gd name="T28" fmla="*/ 66 w 67"/>
                  <a:gd name="T29" fmla="*/ 6 h 65"/>
                  <a:gd name="T30" fmla="*/ 66 w 67"/>
                  <a:gd name="T31" fmla="*/ 1 h 65"/>
                  <a:gd name="T32" fmla="*/ 66 w 67"/>
                  <a:gd name="T33" fmla="*/ 0 h 65"/>
                  <a:gd name="T34" fmla="*/ 57 w 67"/>
                  <a:gd name="T35" fmla="*/ 0 h 65"/>
                  <a:gd name="T36" fmla="*/ 57 w 67"/>
                  <a:gd name="T37" fmla="*/ 1 h 65"/>
                  <a:gd name="T38" fmla="*/ 57 w 67"/>
                  <a:gd name="T39" fmla="*/ 6 h 65"/>
                  <a:gd name="T40" fmla="*/ 57 w 67"/>
                  <a:gd name="T41" fmla="*/ 12 h 65"/>
                  <a:gd name="T42" fmla="*/ 56 w 67"/>
                  <a:gd name="T43" fmla="*/ 18 h 65"/>
                  <a:gd name="T44" fmla="*/ 54 w 67"/>
                  <a:gd name="T45" fmla="*/ 26 h 65"/>
                  <a:gd name="T46" fmla="*/ 53 w 67"/>
                  <a:gd name="T47" fmla="*/ 35 h 65"/>
                  <a:gd name="T48" fmla="*/ 50 w 67"/>
                  <a:gd name="T49" fmla="*/ 42 h 65"/>
                  <a:gd name="T50" fmla="*/ 48 w 67"/>
                  <a:gd name="T51" fmla="*/ 49 h 65"/>
                  <a:gd name="T52" fmla="*/ 45 w 67"/>
                  <a:gd name="T53" fmla="*/ 54 h 65"/>
                  <a:gd name="T54" fmla="*/ 43 w 67"/>
                  <a:gd name="T55" fmla="*/ 56 h 65"/>
                  <a:gd name="T56" fmla="*/ 41 w 67"/>
                  <a:gd name="T57" fmla="*/ 56 h 65"/>
                  <a:gd name="T58" fmla="*/ 38 w 67"/>
                  <a:gd name="T59" fmla="*/ 55 h 65"/>
                  <a:gd name="T60" fmla="*/ 32 w 67"/>
                  <a:gd name="T61" fmla="*/ 51 h 65"/>
                  <a:gd name="T62" fmla="*/ 25 w 67"/>
                  <a:gd name="T63" fmla="*/ 41 h 65"/>
                  <a:gd name="T64" fmla="*/ 18 w 67"/>
                  <a:gd name="T65" fmla="*/ 28 h 65"/>
                  <a:gd name="T66" fmla="*/ 8 w 67"/>
                  <a:gd name="T67" fmla="*/ 9 h 65"/>
                  <a:gd name="T68" fmla="*/ 8 w 67"/>
                  <a:gd name="T69" fmla="*/ 8 h 65"/>
                  <a:gd name="T70" fmla="*/ 0 w 67"/>
                  <a:gd name="T7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7" h="65">
                    <a:moveTo>
                      <a:pt x="0" y="10"/>
                    </a:moveTo>
                    <a:lnTo>
                      <a:pt x="8" y="31"/>
                    </a:lnTo>
                    <a:lnTo>
                      <a:pt x="18" y="45"/>
                    </a:lnTo>
                    <a:lnTo>
                      <a:pt x="25" y="54"/>
                    </a:lnTo>
                    <a:lnTo>
                      <a:pt x="32" y="61"/>
                    </a:lnTo>
                    <a:lnTo>
                      <a:pt x="40" y="64"/>
                    </a:lnTo>
                    <a:lnTo>
                      <a:pt x="48" y="61"/>
                    </a:lnTo>
                    <a:lnTo>
                      <a:pt x="53" y="56"/>
                    </a:lnTo>
                    <a:lnTo>
                      <a:pt x="57" y="51"/>
                    </a:lnTo>
                    <a:lnTo>
                      <a:pt x="60" y="44"/>
                    </a:lnTo>
                    <a:lnTo>
                      <a:pt x="62" y="35"/>
                    </a:lnTo>
                    <a:lnTo>
                      <a:pt x="63" y="27"/>
                    </a:lnTo>
                    <a:lnTo>
                      <a:pt x="65" y="19"/>
                    </a:lnTo>
                    <a:lnTo>
                      <a:pt x="65" y="12"/>
                    </a:lnTo>
                    <a:lnTo>
                      <a:pt x="66" y="6"/>
                    </a:lnTo>
                    <a:lnTo>
                      <a:pt x="66" y="1"/>
                    </a:lnTo>
                    <a:lnTo>
                      <a:pt x="66" y="0"/>
                    </a:lnTo>
                    <a:lnTo>
                      <a:pt x="57" y="0"/>
                    </a:lnTo>
                    <a:lnTo>
                      <a:pt x="57" y="1"/>
                    </a:lnTo>
                    <a:lnTo>
                      <a:pt x="57" y="6"/>
                    </a:lnTo>
                    <a:lnTo>
                      <a:pt x="57" y="12"/>
                    </a:lnTo>
                    <a:lnTo>
                      <a:pt x="56" y="18"/>
                    </a:lnTo>
                    <a:lnTo>
                      <a:pt x="54" y="26"/>
                    </a:lnTo>
                    <a:lnTo>
                      <a:pt x="53" y="35"/>
                    </a:lnTo>
                    <a:lnTo>
                      <a:pt x="50" y="42"/>
                    </a:lnTo>
                    <a:lnTo>
                      <a:pt x="48" y="49"/>
                    </a:lnTo>
                    <a:lnTo>
                      <a:pt x="45" y="54"/>
                    </a:lnTo>
                    <a:lnTo>
                      <a:pt x="43" y="56"/>
                    </a:lnTo>
                    <a:lnTo>
                      <a:pt x="41" y="56"/>
                    </a:lnTo>
                    <a:lnTo>
                      <a:pt x="38" y="55"/>
                    </a:lnTo>
                    <a:lnTo>
                      <a:pt x="32" y="51"/>
                    </a:lnTo>
                    <a:lnTo>
                      <a:pt x="25" y="41"/>
                    </a:lnTo>
                    <a:lnTo>
                      <a:pt x="18" y="28"/>
                    </a:lnTo>
                    <a:lnTo>
                      <a:pt x="8" y="9"/>
                    </a:lnTo>
                    <a:lnTo>
                      <a:pt x="8" y="8"/>
                    </a:lnTo>
                    <a:lnTo>
                      <a:pt x="0" y="1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1" name="Freeform 443"/>
              <p:cNvSpPr>
                <a:spLocks/>
              </p:cNvSpPr>
              <p:nvPr/>
            </p:nvSpPr>
            <p:spPr bwMode="auto">
              <a:xfrm>
                <a:off x="4693" y="3052"/>
                <a:ext cx="69" cy="40"/>
              </a:xfrm>
              <a:custGeom>
                <a:avLst/>
                <a:gdLst>
                  <a:gd name="T0" fmla="*/ 9 w 69"/>
                  <a:gd name="T1" fmla="*/ 34 h 40"/>
                  <a:gd name="T2" fmla="*/ 13 w 69"/>
                  <a:gd name="T3" fmla="*/ 24 h 40"/>
                  <a:gd name="T4" fmla="*/ 15 w 69"/>
                  <a:gd name="T5" fmla="*/ 15 h 40"/>
                  <a:gd name="T6" fmla="*/ 21 w 69"/>
                  <a:gd name="T7" fmla="*/ 9 h 40"/>
                  <a:gd name="T8" fmla="*/ 23 w 69"/>
                  <a:gd name="T9" fmla="*/ 7 h 40"/>
                  <a:gd name="T10" fmla="*/ 24 w 69"/>
                  <a:gd name="T11" fmla="*/ 7 h 40"/>
                  <a:gd name="T12" fmla="*/ 30 w 69"/>
                  <a:gd name="T13" fmla="*/ 7 h 40"/>
                  <a:gd name="T14" fmla="*/ 32 w 69"/>
                  <a:gd name="T15" fmla="*/ 9 h 40"/>
                  <a:gd name="T16" fmla="*/ 37 w 69"/>
                  <a:gd name="T17" fmla="*/ 12 h 40"/>
                  <a:gd name="T18" fmla="*/ 42 w 69"/>
                  <a:gd name="T19" fmla="*/ 15 h 40"/>
                  <a:gd name="T20" fmla="*/ 45 w 69"/>
                  <a:gd name="T21" fmla="*/ 19 h 40"/>
                  <a:gd name="T22" fmla="*/ 50 w 69"/>
                  <a:gd name="T23" fmla="*/ 25 h 40"/>
                  <a:gd name="T24" fmla="*/ 53 w 69"/>
                  <a:gd name="T25" fmla="*/ 30 h 40"/>
                  <a:gd name="T26" fmla="*/ 55 w 69"/>
                  <a:gd name="T27" fmla="*/ 33 h 40"/>
                  <a:gd name="T28" fmla="*/ 58 w 69"/>
                  <a:gd name="T29" fmla="*/ 37 h 40"/>
                  <a:gd name="T30" fmla="*/ 59 w 69"/>
                  <a:gd name="T31" fmla="*/ 39 h 40"/>
                  <a:gd name="T32" fmla="*/ 60 w 69"/>
                  <a:gd name="T33" fmla="*/ 39 h 40"/>
                  <a:gd name="T34" fmla="*/ 68 w 69"/>
                  <a:gd name="T35" fmla="*/ 37 h 40"/>
                  <a:gd name="T36" fmla="*/ 68 w 69"/>
                  <a:gd name="T37" fmla="*/ 35 h 40"/>
                  <a:gd name="T38" fmla="*/ 67 w 69"/>
                  <a:gd name="T39" fmla="*/ 33 h 40"/>
                  <a:gd name="T40" fmla="*/ 64 w 69"/>
                  <a:gd name="T41" fmla="*/ 30 h 40"/>
                  <a:gd name="T42" fmla="*/ 60 w 69"/>
                  <a:gd name="T43" fmla="*/ 26 h 40"/>
                  <a:gd name="T44" fmla="*/ 56 w 69"/>
                  <a:gd name="T45" fmla="*/ 21 h 40"/>
                  <a:gd name="T46" fmla="*/ 53 w 69"/>
                  <a:gd name="T47" fmla="*/ 15 h 40"/>
                  <a:gd name="T48" fmla="*/ 49 w 69"/>
                  <a:gd name="T49" fmla="*/ 12 h 40"/>
                  <a:gd name="T50" fmla="*/ 44 w 69"/>
                  <a:gd name="T51" fmla="*/ 7 h 40"/>
                  <a:gd name="T52" fmla="*/ 37 w 69"/>
                  <a:gd name="T53" fmla="*/ 2 h 40"/>
                  <a:gd name="T54" fmla="*/ 32 w 69"/>
                  <a:gd name="T55" fmla="*/ 1 h 40"/>
                  <a:gd name="T56" fmla="*/ 24 w 69"/>
                  <a:gd name="T57" fmla="*/ 0 h 40"/>
                  <a:gd name="T58" fmla="*/ 18 w 69"/>
                  <a:gd name="T59" fmla="*/ 1 h 40"/>
                  <a:gd name="T60" fmla="*/ 13 w 69"/>
                  <a:gd name="T61" fmla="*/ 7 h 40"/>
                  <a:gd name="T62" fmla="*/ 6 w 69"/>
                  <a:gd name="T63" fmla="*/ 12 h 40"/>
                  <a:gd name="T64" fmla="*/ 4 w 69"/>
                  <a:gd name="T65" fmla="*/ 21 h 40"/>
                  <a:gd name="T66" fmla="*/ 0 w 69"/>
                  <a:gd name="T67" fmla="*/ 33 h 40"/>
                  <a:gd name="T68" fmla="*/ 9 w 69"/>
                  <a:gd name="T69"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40">
                    <a:moveTo>
                      <a:pt x="9" y="34"/>
                    </a:moveTo>
                    <a:lnTo>
                      <a:pt x="13" y="24"/>
                    </a:lnTo>
                    <a:lnTo>
                      <a:pt x="15" y="15"/>
                    </a:lnTo>
                    <a:lnTo>
                      <a:pt x="21" y="9"/>
                    </a:lnTo>
                    <a:lnTo>
                      <a:pt x="23" y="7"/>
                    </a:lnTo>
                    <a:lnTo>
                      <a:pt x="24" y="7"/>
                    </a:lnTo>
                    <a:lnTo>
                      <a:pt x="30" y="7"/>
                    </a:lnTo>
                    <a:lnTo>
                      <a:pt x="32" y="9"/>
                    </a:lnTo>
                    <a:lnTo>
                      <a:pt x="37" y="12"/>
                    </a:lnTo>
                    <a:lnTo>
                      <a:pt x="42" y="15"/>
                    </a:lnTo>
                    <a:lnTo>
                      <a:pt x="45" y="19"/>
                    </a:lnTo>
                    <a:lnTo>
                      <a:pt x="50" y="25"/>
                    </a:lnTo>
                    <a:lnTo>
                      <a:pt x="53" y="30"/>
                    </a:lnTo>
                    <a:lnTo>
                      <a:pt x="55" y="33"/>
                    </a:lnTo>
                    <a:lnTo>
                      <a:pt x="58" y="37"/>
                    </a:lnTo>
                    <a:lnTo>
                      <a:pt x="59" y="39"/>
                    </a:lnTo>
                    <a:lnTo>
                      <a:pt x="60" y="39"/>
                    </a:lnTo>
                    <a:lnTo>
                      <a:pt x="68" y="37"/>
                    </a:lnTo>
                    <a:lnTo>
                      <a:pt x="68" y="35"/>
                    </a:lnTo>
                    <a:lnTo>
                      <a:pt x="67" y="33"/>
                    </a:lnTo>
                    <a:lnTo>
                      <a:pt x="64" y="30"/>
                    </a:lnTo>
                    <a:lnTo>
                      <a:pt x="60" y="26"/>
                    </a:lnTo>
                    <a:lnTo>
                      <a:pt x="56" y="21"/>
                    </a:lnTo>
                    <a:lnTo>
                      <a:pt x="53" y="15"/>
                    </a:lnTo>
                    <a:lnTo>
                      <a:pt x="49" y="12"/>
                    </a:lnTo>
                    <a:lnTo>
                      <a:pt x="44" y="7"/>
                    </a:lnTo>
                    <a:lnTo>
                      <a:pt x="37" y="2"/>
                    </a:lnTo>
                    <a:lnTo>
                      <a:pt x="32" y="1"/>
                    </a:lnTo>
                    <a:lnTo>
                      <a:pt x="24" y="0"/>
                    </a:lnTo>
                    <a:lnTo>
                      <a:pt x="18" y="1"/>
                    </a:lnTo>
                    <a:lnTo>
                      <a:pt x="13" y="7"/>
                    </a:lnTo>
                    <a:lnTo>
                      <a:pt x="6" y="12"/>
                    </a:lnTo>
                    <a:lnTo>
                      <a:pt x="4" y="21"/>
                    </a:lnTo>
                    <a:lnTo>
                      <a:pt x="0" y="33"/>
                    </a:lnTo>
                    <a:lnTo>
                      <a:pt x="9" y="3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2" name="Freeform 444"/>
              <p:cNvSpPr>
                <a:spLocks/>
              </p:cNvSpPr>
              <p:nvPr/>
            </p:nvSpPr>
            <p:spPr bwMode="auto">
              <a:xfrm>
                <a:off x="4602" y="3075"/>
                <a:ext cx="95" cy="55"/>
              </a:xfrm>
              <a:custGeom>
                <a:avLst/>
                <a:gdLst>
                  <a:gd name="T0" fmla="*/ 0 w 95"/>
                  <a:gd name="T1" fmla="*/ 3 h 55"/>
                  <a:gd name="T2" fmla="*/ 1 w 95"/>
                  <a:gd name="T3" fmla="*/ 4 h 55"/>
                  <a:gd name="T4" fmla="*/ 15 w 95"/>
                  <a:gd name="T5" fmla="*/ 20 h 55"/>
                  <a:gd name="T6" fmla="*/ 28 w 95"/>
                  <a:gd name="T7" fmla="*/ 33 h 55"/>
                  <a:gd name="T8" fmla="*/ 39 w 95"/>
                  <a:gd name="T9" fmla="*/ 43 h 55"/>
                  <a:gd name="T10" fmla="*/ 48 w 95"/>
                  <a:gd name="T11" fmla="*/ 49 h 55"/>
                  <a:gd name="T12" fmla="*/ 59 w 95"/>
                  <a:gd name="T13" fmla="*/ 51 h 55"/>
                  <a:gd name="T14" fmla="*/ 67 w 95"/>
                  <a:gd name="T15" fmla="*/ 54 h 55"/>
                  <a:gd name="T16" fmla="*/ 74 w 95"/>
                  <a:gd name="T17" fmla="*/ 51 h 55"/>
                  <a:gd name="T18" fmla="*/ 81 w 95"/>
                  <a:gd name="T19" fmla="*/ 49 h 55"/>
                  <a:gd name="T20" fmla="*/ 85 w 95"/>
                  <a:gd name="T21" fmla="*/ 44 h 55"/>
                  <a:gd name="T22" fmla="*/ 89 w 95"/>
                  <a:gd name="T23" fmla="*/ 40 h 55"/>
                  <a:gd name="T24" fmla="*/ 90 w 95"/>
                  <a:gd name="T25" fmla="*/ 34 h 55"/>
                  <a:gd name="T26" fmla="*/ 91 w 95"/>
                  <a:gd name="T27" fmla="*/ 28 h 55"/>
                  <a:gd name="T28" fmla="*/ 93 w 95"/>
                  <a:gd name="T29" fmla="*/ 24 h 55"/>
                  <a:gd name="T30" fmla="*/ 94 w 95"/>
                  <a:gd name="T31" fmla="*/ 20 h 55"/>
                  <a:gd name="T32" fmla="*/ 94 w 95"/>
                  <a:gd name="T33" fmla="*/ 18 h 55"/>
                  <a:gd name="T34" fmla="*/ 94 w 95"/>
                  <a:gd name="T35" fmla="*/ 16 h 55"/>
                  <a:gd name="T36" fmla="*/ 85 w 95"/>
                  <a:gd name="T37" fmla="*/ 15 h 55"/>
                  <a:gd name="T38" fmla="*/ 85 w 95"/>
                  <a:gd name="T39" fmla="*/ 18 h 55"/>
                  <a:gd name="T40" fmla="*/ 85 w 95"/>
                  <a:gd name="T41" fmla="*/ 19 h 55"/>
                  <a:gd name="T42" fmla="*/ 83 w 95"/>
                  <a:gd name="T43" fmla="*/ 23 h 55"/>
                  <a:gd name="T44" fmla="*/ 83 w 95"/>
                  <a:gd name="T45" fmla="*/ 28 h 55"/>
                  <a:gd name="T46" fmla="*/ 82 w 95"/>
                  <a:gd name="T47" fmla="*/ 31 h 55"/>
                  <a:gd name="T48" fmla="*/ 79 w 95"/>
                  <a:gd name="T49" fmla="*/ 36 h 55"/>
                  <a:gd name="T50" fmla="*/ 77 w 95"/>
                  <a:gd name="T51" fmla="*/ 40 h 55"/>
                  <a:gd name="T52" fmla="*/ 73 w 95"/>
                  <a:gd name="T53" fmla="*/ 43 h 55"/>
                  <a:gd name="T54" fmla="*/ 70 w 95"/>
                  <a:gd name="T55" fmla="*/ 45 h 55"/>
                  <a:gd name="T56" fmla="*/ 67 w 95"/>
                  <a:gd name="T57" fmla="*/ 45 h 55"/>
                  <a:gd name="T58" fmla="*/ 60 w 95"/>
                  <a:gd name="T59" fmla="*/ 45 h 55"/>
                  <a:gd name="T60" fmla="*/ 54 w 95"/>
                  <a:gd name="T61" fmla="*/ 43 h 55"/>
                  <a:gd name="T62" fmla="*/ 46 w 95"/>
                  <a:gd name="T63" fmla="*/ 36 h 55"/>
                  <a:gd name="T64" fmla="*/ 36 w 95"/>
                  <a:gd name="T65" fmla="*/ 28 h 55"/>
                  <a:gd name="T66" fmla="*/ 23 w 95"/>
                  <a:gd name="T67" fmla="*/ 16 h 55"/>
                  <a:gd name="T68" fmla="*/ 9 w 95"/>
                  <a:gd name="T69" fmla="*/ 0 h 55"/>
                  <a:gd name="T70" fmla="*/ 11 w 95"/>
                  <a:gd name="T71" fmla="*/ 3 h 55"/>
                  <a:gd name="T72" fmla="*/ 0 w 95"/>
                  <a:gd name="T73" fmla="*/ 3 h 55"/>
                  <a:gd name="T74" fmla="*/ 1 w 95"/>
                  <a:gd name="T75" fmla="*/ 4 h 55"/>
                  <a:gd name="T76" fmla="*/ 0 w 95"/>
                  <a:gd name="T77" fmla="*/ 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55">
                    <a:moveTo>
                      <a:pt x="0" y="3"/>
                    </a:moveTo>
                    <a:lnTo>
                      <a:pt x="1" y="4"/>
                    </a:lnTo>
                    <a:lnTo>
                      <a:pt x="15" y="20"/>
                    </a:lnTo>
                    <a:lnTo>
                      <a:pt x="28" y="33"/>
                    </a:lnTo>
                    <a:lnTo>
                      <a:pt x="39" y="43"/>
                    </a:lnTo>
                    <a:lnTo>
                      <a:pt x="48" y="49"/>
                    </a:lnTo>
                    <a:lnTo>
                      <a:pt x="59" y="51"/>
                    </a:lnTo>
                    <a:lnTo>
                      <a:pt x="67" y="54"/>
                    </a:lnTo>
                    <a:lnTo>
                      <a:pt x="74" y="51"/>
                    </a:lnTo>
                    <a:lnTo>
                      <a:pt x="81" y="49"/>
                    </a:lnTo>
                    <a:lnTo>
                      <a:pt x="85" y="44"/>
                    </a:lnTo>
                    <a:lnTo>
                      <a:pt x="89" y="40"/>
                    </a:lnTo>
                    <a:lnTo>
                      <a:pt x="90" y="34"/>
                    </a:lnTo>
                    <a:lnTo>
                      <a:pt x="91" y="28"/>
                    </a:lnTo>
                    <a:lnTo>
                      <a:pt x="93" y="24"/>
                    </a:lnTo>
                    <a:lnTo>
                      <a:pt x="94" y="20"/>
                    </a:lnTo>
                    <a:lnTo>
                      <a:pt x="94" y="18"/>
                    </a:lnTo>
                    <a:lnTo>
                      <a:pt x="94" y="16"/>
                    </a:lnTo>
                    <a:lnTo>
                      <a:pt x="85" y="15"/>
                    </a:lnTo>
                    <a:lnTo>
                      <a:pt x="85" y="18"/>
                    </a:lnTo>
                    <a:lnTo>
                      <a:pt x="85" y="19"/>
                    </a:lnTo>
                    <a:lnTo>
                      <a:pt x="83" y="23"/>
                    </a:lnTo>
                    <a:lnTo>
                      <a:pt x="83" y="28"/>
                    </a:lnTo>
                    <a:lnTo>
                      <a:pt x="82" y="31"/>
                    </a:lnTo>
                    <a:lnTo>
                      <a:pt x="79" y="36"/>
                    </a:lnTo>
                    <a:lnTo>
                      <a:pt x="77" y="40"/>
                    </a:lnTo>
                    <a:lnTo>
                      <a:pt x="73" y="43"/>
                    </a:lnTo>
                    <a:lnTo>
                      <a:pt x="70" y="45"/>
                    </a:lnTo>
                    <a:lnTo>
                      <a:pt x="67" y="45"/>
                    </a:lnTo>
                    <a:lnTo>
                      <a:pt x="60" y="45"/>
                    </a:lnTo>
                    <a:lnTo>
                      <a:pt x="54" y="43"/>
                    </a:lnTo>
                    <a:lnTo>
                      <a:pt x="46" y="36"/>
                    </a:lnTo>
                    <a:lnTo>
                      <a:pt x="36" y="28"/>
                    </a:lnTo>
                    <a:lnTo>
                      <a:pt x="23" y="16"/>
                    </a:lnTo>
                    <a:lnTo>
                      <a:pt x="9" y="0"/>
                    </a:lnTo>
                    <a:lnTo>
                      <a:pt x="11" y="3"/>
                    </a:lnTo>
                    <a:lnTo>
                      <a:pt x="0" y="3"/>
                    </a:lnTo>
                    <a:lnTo>
                      <a:pt x="1" y="4"/>
                    </a:lnTo>
                    <a:lnTo>
                      <a:pt x="0"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3" name="Freeform 445"/>
              <p:cNvSpPr>
                <a:spLocks/>
              </p:cNvSpPr>
              <p:nvPr/>
            </p:nvSpPr>
            <p:spPr bwMode="auto">
              <a:xfrm>
                <a:off x="4580" y="3064"/>
                <a:ext cx="26" cy="19"/>
              </a:xfrm>
              <a:custGeom>
                <a:avLst/>
                <a:gdLst>
                  <a:gd name="T0" fmla="*/ 7 w 26"/>
                  <a:gd name="T1" fmla="*/ 14 h 19"/>
                  <a:gd name="T2" fmla="*/ 9 w 26"/>
                  <a:gd name="T3" fmla="*/ 16 h 19"/>
                  <a:gd name="T4" fmla="*/ 10 w 26"/>
                  <a:gd name="T5" fmla="*/ 9 h 19"/>
                  <a:gd name="T6" fmla="*/ 11 w 26"/>
                  <a:gd name="T7" fmla="*/ 5 h 19"/>
                  <a:gd name="T8" fmla="*/ 12 w 26"/>
                  <a:gd name="T9" fmla="*/ 5 h 19"/>
                  <a:gd name="T10" fmla="*/ 13 w 26"/>
                  <a:gd name="T11" fmla="*/ 5 h 19"/>
                  <a:gd name="T12" fmla="*/ 15 w 26"/>
                  <a:gd name="T13" fmla="*/ 7 h 19"/>
                  <a:gd name="T14" fmla="*/ 16 w 26"/>
                  <a:gd name="T15" fmla="*/ 9 h 19"/>
                  <a:gd name="T16" fmla="*/ 16 w 26"/>
                  <a:gd name="T17" fmla="*/ 9 h 19"/>
                  <a:gd name="T18" fmla="*/ 25 w 26"/>
                  <a:gd name="T19" fmla="*/ 9 h 19"/>
                  <a:gd name="T20" fmla="*/ 24 w 26"/>
                  <a:gd name="T21" fmla="*/ 7 h 19"/>
                  <a:gd name="T22" fmla="*/ 22 w 26"/>
                  <a:gd name="T23" fmla="*/ 4 h 19"/>
                  <a:gd name="T24" fmla="*/ 18 w 26"/>
                  <a:gd name="T25" fmla="*/ 2 h 19"/>
                  <a:gd name="T26" fmla="*/ 14 w 26"/>
                  <a:gd name="T27" fmla="*/ 0 h 19"/>
                  <a:gd name="T28" fmla="*/ 9 w 26"/>
                  <a:gd name="T29" fmla="*/ 0 h 19"/>
                  <a:gd name="T30" fmla="*/ 4 w 26"/>
                  <a:gd name="T31" fmla="*/ 3 h 19"/>
                  <a:gd name="T32" fmla="*/ 2 w 26"/>
                  <a:gd name="T33" fmla="*/ 8 h 19"/>
                  <a:gd name="T34" fmla="*/ 0 w 26"/>
                  <a:gd name="T35" fmla="*/ 16 h 19"/>
                  <a:gd name="T36" fmla="*/ 2 w 26"/>
                  <a:gd name="T37" fmla="*/ 18 h 19"/>
                  <a:gd name="T38" fmla="*/ 0 w 26"/>
                  <a:gd name="T39" fmla="*/ 16 h 19"/>
                  <a:gd name="T40" fmla="*/ 0 w 26"/>
                  <a:gd name="T41" fmla="*/ 17 h 19"/>
                  <a:gd name="T42" fmla="*/ 2 w 26"/>
                  <a:gd name="T43" fmla="*/ 18 h 19"/>
                  <a:gd name="T44" fmla="*/ 7 w 26"/>
                  <a:gd name="T4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19">
                    <a:moveTo>
                      <a:pt x="7" y="14"/>
                    </a:moveTo>
                    <a:lnTo>
                      <a:pt x="9" y="16"/>
                    </a:lnTo>
                    <a:lnTo>
                      <a:pt x="10" y="9"/>
                    </a:lnTo>
                    <a:lnTo>
                      <a:pt x="11" y="5"/>
                    </a:lnTo>
                    <a:lnTo>
                      <a:pt x="12" y="5"/>
                    </a:lnTo>
                    <a:lnTo>
                      <a:pt x="13" y="5"/>
                    </a:lnTo>
                    <a:lnTo>
                      <a:pt x="15" y="7"/>
                    </a:lnTo>
                    <a:lnTo>
                      <a:pt x="16" y="9"/>
                    </a:lnTo>
                    <a:lnTo>
                      <a:pt x="16" y="9"/>
                    </a:lnTo>
                    <a:lnTo>
                      <a:pt x="25" y="9"/>
                    </a:lnTo>
                    <a:lnTo>
                      <a:pt x="24" y="7"/>
                    </a:lnTo>
                    <a:lnTo>
                      <a:pt x="22" y="4"/>
                    </a:lnTo>
                    <a:lnTo>
                      <a:pt x="18" y="2"/>
                    </a:lnTo>
                    <a:lnTo>
                      <a:pt x="14" y="0"/>
                    </a:lnTo>
                    <a:lnTo>
                      <a:pt x="9" y="0"/>
                    </a:lnTo>
                    <a:lnTo>
                      <a:pt x="4" y="3"/>
                    </a:lnTo>
                    <a:lnTo>
                      <a:pt x="2" y="8"/>
                    </a:lnTo>
                    <a:lnTo>
                      <a:pt x="0" y="16"/>
                    </a:lnTo>
                    <a:lnTo>
                      <a:pt x="2" y="18"/>
                    </a:lnTo>
                    <a:lnTo>
                      <a:pt x="0" y="16"/>
                    </a:lnTo>
                    <a:lnTo>
                      <a:pt x="0" y="17"/>
                    </a:lnTo>
                    <a:lnTo>
                      <a:pt x="2" y="18"/>
                    </a:lnTo>
                    <a:lnTo>
                      <a:pt x="7" y="1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4" name="Freeform 446"/>
              <p:cNvSpPr>
                <a:spLocks/>
              </p:cNvSpPr>
              <p:nvPr/>
            </p:nvSpPr>
            <p:spPr bwMode="auto">
              <a:xfrm>
                <a:off x="4534" y="3074"/>
                <a:ext cx="50" cy="31"/>
              </a:xfrm>
              <a:custGeom>
                <a:avLst/>
                <a:gdLst>
                  <a:gd name="T0" fmla="*/ 5 w 50"/>
                  <a:gd name="T1" fmla="*/ 0 h 31"/>
                  <a:gd name="T2" fmla="*/ 2 w 50"/>
                  <a:gd name="T3" fmla="*/ 4 h 31"/>
                  <a:gd name="T4" fmla="*/ 7 w 50"/>
                  <a:gd name="T5" fmla="*/ 12 h 31"/>
                  <a:gd name="T6" fmla="*/ 11 w 50"/>
                  <a:gd name="T7" fmla="*/ 19 h 31"/>
                  <a:gd name="T8" fmla="*/ 17 w 50"/>
                  <a:gd name="T9" fmla="*/ 24 h 31"/>
                  <a:gd name="T10" fmla="*/ 22 w 50"/>
                  <a:gd name="T11" fmla="*/ 28 h 31"/>
                  <a:gd name="T12" fmla="*/ 26 w 50"/>
                  <a:gd name="T13" fmla="*/ 30 h 31"/>
                  <a:gd name="T14" fmla="*/ 31 w 50"/>
                  <a:gd name="T15" fmla="*/ 30 h 31"/>
                  <a:gd name="T16" fmla="*/ 36 w 50"/>
                  <a:gd name="T17" fmla="*/ 30 h 31"/>
                  <a:gd name="T18" fmla="*/ 39 w 50"/>
                  <a:gd name="T19" fmla="*/ 28 h 31"/>
                  <a:gd name="T20" fmla="*/ 43 w 50"/>
                  <a:gd name="T21" fmla="*/ 26 h 31"/>
                  <a:gd name="T22" fmla="*/ 45 w 50"/>
                  <a:gd name="T23" fmla="*/ 23 h 31"/>
                  <a:gd name="T24" fmla="*/ 47 w 50"/>
                  <a:gd name="T25" fmla="*/ 21 h 31"/>
                  <a:gd name="T26" fmla="*/ 48 w 50"/>
                  <a:gd name="T27" fmla="*/ 19 h 31"/>
                  <a:gd name="T28" fmla="*/ 49 w 50"/>
                  <a:gd name="T29" fmla="*/ 16 h 31"/>
                  <a:gd name="T30" fmla="*/ 49 w 50"/>
                  <a:gd name="T31" fmla="*/ 13 h 31"/>
                  <a:gd name="T32" fmla="*/ 49 w 50"/>
                  <a:gd name="T33" fmla="*/ 11 h 31"/>
                  <a:gd name="T34" fmla="*/ 47 w 50"/>
                  <a:gd name="T35" fmla="*/ 9 h 31"/>
                  <a:gd name="T36" fmla="*/ 42 w 50"/>
                  <a:gd name="T37" fmla="*/ 13 h 31"/>
                  <a:gd name="T38" fmla="*/ 40 w 50"/>
                  <a:gd name="T39" fmla="*/ 12 h 31"/>
                  <a:gd name="T40" fmla="*/ 40 w 50"/>
                  <a:gd name="T41" fmla="*/ 13 h 31"/>
                  <a:gd name="T42" fmla="*/ 40 w 50"/>
                  <a:gd name="T43" fmla="*/ 14 h 31"/>
                  <a:gd name="T44" fmla="*/ 39 w 50"/>
                  <a:gd name="T45" fmla="*/ 17 h 31"/>
                  <a:gd name="T46" fmla="*/ 38 w 50"/>
                  <a:gd name="T47" fmla="*/ 19 h 31"/>
                  <a:gd name="T48" fmla="*/ 37 w 50"/>
                  <a:gd name="T49" fmla="*/ 20 h 31"/>
                  <a:gd name="T50" fmla="*/ 36 w 50"/>
                  <a:gd name="T51" fmla="*/ 23 h 31"/>
                  <a:gd name="T52" fmla="*/ 34 w 50"/>
                  <a:gd name="T53" fmla="*/ 23 h 31"/>
                  <a:gd name="T54" fmla="*/ 32 w 50"/>
                  <a:gd name="T55" fmla="*/ 24 h 31"/>
                  <a:gd name="T56" fmla="*/ 31 w 50"/>
                  <a:gd name="T57" fmla="*/ 24 h 31"/>
                  <a:gd name="T58" fmla="*/ 29 w 50"/>
                  <a:gd name="T59" fmla="*/ 24 h 31"/>
                  <a:gd name="T60" fmla="*/ 27 w 50"/>
                  <a:gd name="T61" fmla="*/ 23 h 31"/>
                  <a:gd name="T62" fmla="*/ 23 w 50"/>
                  <a:gd name="T63" fmla="*/ 20 h 31"/>
                  <a:gd name="T64" fmla="*/ 20 w 50"/>
                  <a:gd name="T65" fmla="*/ 17 h 31"/>
                  <a:gd name="T66" fmla="*/ 15 w 50"/>
                  <a:gd name="T67" fmla="*/ 10 h 31"/>
                  <a:gd name="T68" fmla="*/ 10 w 50"/>
                  <a:gd name="T69" fmla="*/ 2 h 31"/>
                  <a:gd name="T70" fmla="*/ 7 w 50"/>
                  <a:gd name="T71" fmla="*/ 7 h 31"/>
                  <a:gd name="T72" fmla="*/ 5 w 50"/>
                  <a:gd name="T73" fmla="*/ 0 h 31"/>
                  <a:gd name="T74" fmla="*/ 0 w 50"/>
                  <a:gd name="T75" fmla="*/ 1 h 31"/>
                  <a:gd name="T76" fmla="*/ 2 w 50"/>
                  <a:gd name="T77" fmla="*/ 4 h 31"/>
                  <a:gd name="T78" fmla="*/ 5 w 50"/>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31">
                    <a:moveTo>
                      <a:pt x="5" y="0"/>
                    </a:moveTo>
                    <a:lnTo>
                      <a:pt x="2" y="4"/>
                    </a:lnTo>
                    <a:lnTo>
                      <a:pt x="7" y="12"/>
                    </a:lnTo>
                    <a:lnTo>
                      <a:pt x="11" y="19"/>
                    </a:lnTo>
                    <a:lnTo>
                      <a:pt x="17" y="24"/>
                    </a:lnTo>
                    <a:lnTo>
                      <a:pt x="22" y="28"/>
                    </a:lnTo>
                    <a:lnTo>
                      <a:pt x="26" y="30"/>
                    </a:lnTo>
                    <a:lnTo>
                      <a:pt x="31" y="30"/>
                    </a:lnTo>
                    <a:lnTo>
                      <a:pt x="36" y="30"/>
                    </a:lnTo>
                    <a:lnTo>
                      <a:pt x="39" y="28"/>
                    </a:lnTo>
                    <a:lnTo>
                      <a:pt x="43" y="26"/>
                    </a:lnTo>
                    <a:lnTo>
                      <a:pt x="45" y="23"/>
                    </a:lnTo>
                    <a:lnTo>
                      <a:pt x="47" y="21"/>
                    </a:lnTo>
                    <a:lnTo>
                      <a:pt x="48" y="19"/>
                    </a:lnTo>
                    <a:lnTo>
                      <a:pt x="49" y="16"/>
                    </a:lnTo>
                    <a:lnTo>
                      <a:pt x="49" y="13"/>
                    </a:lnTo>
                    <a:lnTo>
                      <a:pt x="49" y="11"/>
                    </a:lnTo>
                    <a:lnTo>
                      <a:pt x="47" y="9"/>
                    </a:lnTo>
                    <a:lnTo>
                      <a:pt x="42" y="13"/>
                    </a:lnTo>
                    <a:lnTo>
                      <a:pt x="40" y="12"/>
                    </a:lnTo>
                    <a:lnTo>
                      <a:pt x="40" y="13"/>
                    </a:lnTo>
                    <a:lnTo>
                      <a:pt x="40" y="14"/>
                    </a:lnTo>
                    <a:lnTo>
                      <a:pt x="39" y="17"/>
                    </a:lnTo>
                    <a:lnTo>
                      <a:pt x="38" y="19"/>
                    </a:lnTo>
                    <a:lnTo>
                      <a:pt x="37" y="20"/>
                    </a:lnTo>
                    <a:lnTo>
                      <a:pt x="36" y="23"/>
                    </a:lnTo>
                    <a:lnTo>
                      <a:pt x="34" y="23"/>
                    </a:lnTo>
                    <a:lnTo>
                      <a:pt x="32" y="24"/>
                    </a:lnTo>
                    <a:lnTo>
                      <a:pt x="31" y="24"/>
                    </a:lnTo>
                    <a:lnTo>
                      <a:pt x="29" y="24"/>
                    </a:lnTo>
                    <a:lnTo>
                      <a:pt x="27" y="23"/>
                    </a:lnTo>
                    <a:lnTo>
                      <a:pt x="23" y="20"/>
                    </a:lnTo>
                    <a:lnTo>
                      <a:pt x="20" y="17"/>
                    </a:lnTo>
                    <a:lnTo>
                      <a:pt x="15" y="10"/>
                    </a:lnTo>
                    <a:lnTo>
                      <a:pt x="10" y="2"/>
                    </a:lnTo>
                    <a:lnTo>
                      <a:pt x="7" y="7"/>
                    </a:lnTo>
                    <a:lnTo>
                      <a:pt x="5" y="0"/>
                    </a:lnTo>
                    <a:lnTo>
                      <a:pt x="0" y="1"/>
                    </a:lnTo>
                    <a:lnTo>
                      <a:pt x="2" y="4"/>
                    </a:lnTo>
                    <a:lnTo>
                      <a:pt x="5"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5" name="Freeform 447"/>
              <p:cNvSpPr>
                <a:spLocks/>
              </p:cNvSpPr>
              <p:nvPr/>
            </p:nvSpPr>
            <p:spPr bwMode="auto">
              <a:xfrm>
                <a:off x="4503" y="3040"/>
                <a:ext cx="38" cy="35"/>
              </a:xfrm>
              <a:custGeom>
                <a:avLst/>
                <a:gdLst>
                  <a:gd name="T0" fmla="*/ 0 w 38"/>
                  <a:gd name="T1" fmla="*/ 0 h 35"/>
                  <a:gd name="T2" fmla="*/ 0 w 38"/>
                  <a:gd name="T3" fmla="*/ 2 h 35"/>
                  <a:gd name="T4" fmla="*/ 2 w 38"/>
                  <a:gd name="T5" fmla="*/ 5 h 35"/>
                  <a:gd name="T6" fmla="*/ 5 w 38"/>
                  <a:gd name="T7" fmla="*/ 7 h 35"/>
                  <a:gd name="T8" fmla="*/ 6 w 38"/>
                  <a:gd name="T9" fmla="*/ 9 h 35"/>
                  <a:gd name="T10" fmla="*/ 9 w 38"/>
                  <a:gd name="T11" fmla="*/ 12 h 35"/>
                  <a:gd name="T12" fmla="*/ 12 w 38"/>
                  <a:gd name="T13" fmla="*/ 14 h 35"/>
                  <a:gd name="T14" fmla="*/ 15 w 38"/>
                  <a:gd name="T15" fmla="*/ 16 h 35"/>
                  <a:gd name="T16" fmla="*/ 17 w 38"/>
                  <a:gd name="T17" fmla="*/ 19 h 35"/>
                  <a:gd name="T18" fmla="*/ 21 w 38"/>
                  <a:gd name="T19" fmla="*/ 21 h 35"/>
                  <a:gd name="T20" fmla="*/ 23 w 38"/>
                  <a:gd name="T21" fmla="*/ 25 h 35"/>
                  <a:gd name="T22" fmla="*/ 26 w 38"/>
                  <a:gd name="T23" fmla="*/ 26 h 35"/>
                  <a:gd name="T24" fmla="*/ 28 w 38"/>
                  <a:gd name="T25" fmla="*/ 27 h 35"/>
                  <a:gd name="T26" fmla="*/ 28 w 38"/>
                  <a:gd name="T27" fmla="*/ 28 h 35"/>
                  <a:gd name="T28" fmla="*/ 28 w 38"/>
                  <a:gd name="T29" fmla="*/ 30 h 35"/>
                  <a:gd name="T30" fmla="*/ 28 w 38"/>
                  <a:gd name="T31" fmla="*/ 28 h 35"/>
                  <a:gd name="T32" fmla="*/ 31 w 38"/>
                  <a:gd name="T33" fmla="*/ 27 h 35"/>
                  <a:gd name="T34" fmla="*/ 33 w 38"/>
                  <a:gd name="T35" fmla="*/ 34 h 35"/>
                  <a:gd name="T36" fmla="*/ 37 w 38"/>
                  <a:gd name="T37" fmla="*/ 32 h 35"/>
                  <a:gd name="T38" fmla="*/ 37 w 38"/>
                  <a:gd name="T39" fmla="*/ 28 h 35"/>
                  <a:gd name="T40" fmla="*/ 36 w 38"/>
                  <a:gd name="T41" fmla="*/ 26 h 35"/>
                  <a:gd name="T42" fmla="*/ 35 w 38"/>
                  <a:gd name="T43" fmla="*/ 25 h 35"/>
                  <a:gd name="T44" fmla="*/ 32 w 38"/>
                  <a:gd name="T45" fmla="*/ 22 h 35"/>
                  <a:gd name="T46" fmla="*/ 30 w 38"/>
                  <a:gd name="T47" fmla="*/ 20 h 35"/>
                  <a:gd name="T48" fmla="*/ 27 w 38"/>
                  <a:gd name="T49" fmla="*/ 18 h 35"/>
                  <a:gd name="T50" fmla="*/ 23 w 38"/>
                  <a:gd name="T51" fmla="*/ 15 h 35"/>
                  <a:gd name="T52" fmla="*/ 21 w 38"/>
                  <a:gd name="T53" fmla="*/ 12 h 35"/>
                  <a:gd name="T54" fmla="*/ 19 w 38"/>
                  <a:gd name="T55" fmla="*/ 11 h 35"/>
                  <a:gd name="T56" fmla="*/ 15 w 38"/>
                  <a:gd name="T57" fmla="*/ 8 h 35"/>
                  <a:gd name="T58" fmla="*/ 12 w 38"/>
                  <a:gd name="T59" fmla="*/ 6 h 35"/>
                  <a:gd name="T60" fmla="*/ 11 w 38"/>
                  <a:gd name="T61" fmla="*/ 4 h 35"/>
                  <a:gd name="T62" fmla="*/ 10 w 38"/>
                  <a:gd name="T63" fmla="*/ 2 h 35"/>
                  <a:gd name="T64" fmla="*/ 10 w 38"/>
                  <a:gd name="T65" fmla="*/ 1 h 35"/>
                  <a:gd name="T66" fmla="*/ 0 w 38"/>
                  <a:gd name="T6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5">
                    <a:moveTo>
                      <a:pt x="0" y="0"/>
                    </a:moveTo>
                    <a:lnTo>
                      <a:pt x="0" y="2"/>
                    </a:lnTo>
                    <a:lnTo>
                      <a:pt x="2" y="5"/>
                    </a:lnTo>
                    <a:lnTo>
                      <a:pt x="5" y="7"/>
                    </a:lnTo>
                    <a:lnTo>
                      <a:pt x="6" y="9"/>
                    </a:lnTo>
                    <a:lnTo>
                      <a:pt x="9" y="12"/>
                    </a:lnTo>
                    <a:lnTo>
                      <a:pt x="12" y="14"/>
                    </a:lnTo>
                    <a:lnTo>
                      <a:pt x="15" y="16"/>
                    </a:lnTo>
                    <a:lnTo>
                      <a:pt x="17" y="19"/>
                    </a:lnTo>
                    <a:lnTo>
                      <a:pt x="21" y="21"/>
                    </a:lnTo>
                    <a:lnTo>
                      <a:pt x="23" y="25"/>
                    </a:lnTo>
                    <a:lnTo>
                      <a:pt x="26" y="26"/>
                    </a:lnTo>
                    <a:lnTo>
                      <a:pt x="28" y="27"/>
                    </a:lnTo>
                    <a:lnTo>
                      <a:pt x="28" y="28"/>
                    </a:lnTo>
                    <a:lnTo>
                      <a:pt x="28" y="30"/>
                    </a:lnTo>
                    <a:lnTo>
                      <a:pt x="28" y="28"/>
                    </a:lnTo>
                    <a:lnTo>
                      <a:pt x="31" y="27"/>
                    </a:lnTo>
                    <a:lnTo>
                      <a:pt x="33" y="34"/>
                    </a:lnTo>
                    <a:lnTo>
                      <a:pt x="37" y="32"/>
                    </a:lnTo>
                    <a:lnTo>
                      <a:pt x="37" y="28"/>
                    </a:lnTo>
                    <a:lnTo>
                      <a:pt x="36" y="26"/>
                    </a:lnTo>
                    <a:lnTo>
                      <a:pt x="35" y="25"/>
                    </a:lnTo>
                    <a:lnTo>
                      <a:pt x="32" y="22"/>
                    </a:lnTo>
                    <a:lnTo>
                      <a:pt x="30" y="20"/>
                    </a:lnTo>
                    <a:lnTo>
                      <a:pt x="27" y="18"/>
                    </a:lnTo>
                    <a:lnTo>
                      <a:pt x="23" y="15"/>
                    </a:lnTo>
                    <a:lnTo>
                      <a:pt x="21" y="12"/>
                    </a:lnTo>
                    <a:lnTo>
                      <a:pt x="19" y="11"/>
                    </a:lnTo>
                    <a:lnTo>
                      <a:pt x="15" y="8"/>
                    </a:lnTo>
                    <a:lnTo>
                      <a:pt x="12" y="6"/>
                    </a:lnTo>
                    <a:lnTo>
                      <a:pt x="11" y="4"/>
                    </a:lnTo>
                    <a:lnTo>
                      <a:pt x="10" y="2"/>
                    </a:lnTo>
                    <a:lnTo>
                      <a:pt x="10" y="1"/>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6" name="Freeform 448"/>
              <p:cNvSpPr>
                <a:spLocks/>
              </p:cNvSpPr>
              <p:nvPr/>
            </p:nvSpPr>
            <p:spPr bwMode="auto">
              <a:xfrm>
                <a:off x="4537" y="3069"/>
                <a:ext cx="1" cy="6"/>
              </a:xfrm>
              <a:custGeom>
                <a:avLst/>
                <a:gdLst>
                  <a:gd name="T0" fmla="*/ 0 w 1"/>
                  <a:gd name="T1" fmla="*/ 0 h 6"/>
                  <a:gd name="T2" fmla="*/ 0 w 1"/>
                  <a:gd name="T3" fmla="*/ 2 h 6"/>
                  <a:gd name="T4" fmla="*/ 0 w 1"/>
                  <a:gd name="T5" fmla="*/ 3 h 6"/>
                  <a:gd name="T6" fmla="*/ 0 w 1"/>
                  <a:gd name="T7" fmla="*/ 5 h 6"/>
                  <a:gd name="T8" fmla="*/ 0 w 1"/>
                  <a:gd name="T9" fmla="*/ 5 h 6"/>
                  <a:gd name="T10" fmla="*/ 0 w 1"/>
                  <a:gd name="T11" fmla="*/ 5 h 6"/>
                  <a:gd name="T12" fmla="*/ 0 w 1"/>
                  <a:gd name="T13" fmla="*/ 3 h 6"/>
                  <a:gd name="T14" fmla="*/ 0 w 1"/>
                  <a:gd name="T15" fmla="*/ 3 h 6"/>
                  <a:gd name="T16" fmla="*/ 0 w 1"/>
                  <a:gd name="T17" fmla="*/ 0 h 6"/>
                  <a:gd name="T18" fmla="*/ 0 w 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6">
                    <a:moveTo>
                      <a:pt x="0" y="0"/>
                    </a:moveTo>
                    <a:lnTo>
                      <a:pt x="0" y="2"/>
                    </a:lnTo>
                    <a:lnTo>
                      <a:pt x="0" y="3"/>
                    </a:lnTo>
                    <a:lnTo>
                      <a:pt x="0" y="5"/>
                    </a:lnTo>
                    <a:lnTo>
                      <a:pt x="0" y="5"/>
                    </a:lnTo>
                    <a:lnTo>
                      <a:pt x="0" y="5"/>
                    </a:lnTo>
                    <a:lnTo>
                      <a:pt x="0" y="3"/>
                    </a:lnTo>
                    <a:lnTo>
                      <a:pt x="0" y="3"/>
                    </a:lnTo>
                    <a:lnTo>
                      <a:pt x="0"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7" name="Freeform 449"/>
              <p:cNvSpPr>
                <a:spLocks/>
              </p:cNvSpPr>
              <p:nvPr/>
            </p:nvSpPr>
            <p:spPr bwMode="auto">
              <a:xfrm>
                <a:off x="5644" y="3062"/>
                <a:ext cx="5" cy="3"/>
              </a:xfrm>
              <a:custGeom>
                <a:avLst/>
                <a:gdLst>
                  <a:gd name="T0" fmla="*/ 4 w 5"/>
                  <a:gd name="T1" fmla="*/ 0 h 3"/>
                  <a:gd name="T2" fmla="*/ 3 w 5"/>
                  <a:gd name="T3" fmla="*/ 0 h 3"/>
                  <a:gd name="T4" fmla="*/ 2 w 5"/>
                  <a:gd name="T5" fmla="*/ 0 h 3"/>
                  <a:gd name="T6" fmla="*/ 0 w 5"/>
                  <a:gd name="T7" fmla="*/ 0 h 3"/>
                  <a:gd name="T8" fmla="*/ 0 w 5"/>
                  <a:gd name="T9" fmla="*/ 1 h 3"/>
                  <a:gd name="T10" fmla="*/ 0 w 5"/>
                  <a:gd name="T11" fmla="*/ 1 h 3"/>
                  <a:gd name="T12" fmla="*/ 0 w 5"/>
                  <a:gd name="T13" fmla="*/ 2 h 3"/>
                  <a:gd name="T14" fmla="*/ 0 w 5"/>
                  <a:gd name="T15" fmla="*/ 2 h 3"/>
                  <a:gd name="T16" fmla="*/ 2 w 5"/>
                  <a:gd name="T17" fmla="*/ 2 h 3"/>
                  <a:gd name="T18" fmla="*/ 4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4" y="0"/>
                    </a:moveTo>
                    <a:lnTo>
                      <a:pt x="3" y="0"/>
                    </a:lnTo>
                    <a:lnTo>
                      <a:pt x="2" y="0"/>
                    </a:lnTo>
                    <a:lnTo>
                      <a:pt x="0" y="0"/>
                    </a:lnTo>
                    <a:lnTo>
                      <a:pt x="0" y="1"/>
                    </a:lnTo>
                    <a:lnTo>
                      <a:pt x="0" y="1"/>
                    </a:lnTo>
                    <a:lnTo>
                      <a:pt x="0" y="2"/>
                    </a:lnTo>
                    <a:lnTo>
                      <a:pt x="0" y="2"/>
                    </a:lnTo>
                    <a:lnTo>
                      <a:pt x="2" y="2"/>
                    </a:lnTo>
                    <a:lnTo>
                      <a:pt x="4"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8" name="Freeform 450"/>
              <p:cNvSpPr>
                <a:spLocks/>
              </p:cNvSpPr>
              <p:nvPr/>
            </p:nvSpPr>
            <p:spPr bwMode="auto">
              <a:xfrm>
                <a:off x="5573" y="3049"/>
                <a:ext cx="69" cy="13"/>
              </a:xfrm>
              <a:custGeom>
                <a:avLst/>
                <a:gdLst>
                  <a:gd name="T0" fmla="*/ 0 w 69"/>
                  <a:gd name="T1" fmla="*/ 4 h 13"/>
                  <a:gd name="T2" fmla="*/ 1 w 69"/>
                  <a:gd name="T3" fmla="*/ 4 h 13"/>
                  <a:gd name="T4" fmla="*/ 8 w 69"/>
                  <a:gd name="T5" fmla="*/ 4 h 13"/>
                  <a:gd name="T6" fmla="*/ 15 w 69"/>
                  <a:gd name="T7" fmla="*/ 5 h 13"/>
                  <a:gd name="T8" fmla="*/ 22 w 69"/>
                  <a:gd name="T9" fmla="*/ 6 h 13"/>
                  <a:gd name="T10" fmla="*/ 27 w 69"/>
                  <a:gd name="T11" fmla="*/ 7 h 13"/>
                  <a:gd name="T12" fmla="*/ 31 w 69"/>
                  <a:gd name="T13" fmla="*/ 7 h 13"/>
                  <a:gd name="T14" fmla="*/ 37 w 69"/>
                  <a:gd name="T15" fmla="*/ 7 h 13"/>
                  <a:gd name="T16" fmla="*/ 40 w 69"/>
                  <a:gd name="T17" fmla="*/ 7 h 13"/>
                  <a:gd name="T18" fmla="*/ 44 w 69"/>
                  <a:gd name="T19" fmla="*/ 8 h 13"/>
                  <a:gd name="T20" fmla="*/ 46 w 69"/>
                  <a:gd name="T21" fmla="*/ 9 h 13"/>
                  <a:gd name="T22" fmla="*/ 49 w 69"/>
                  <a:gd name="T23" fmla="*/ 9 h 13"/>
                  <a:gd name="T24" fmla="*/ 51 w 69"/>
                  <a:gd name="T25" fmla="*/ 9 h 13"/>
                  <a:gd name="T26" fmla="*/ 54 w 69"/>
                  <a:gd name="T27" fmla="*/ 9 h 13"/>
                  <a:gd name="T28" fmla="*/ 56 w 69"/>
                  <a:gd name="T29" fmla="*/ 10 h 13"/>
                  <a:gd name="T30" fmla="*/ 59 w 69"/>
                  <a:gd name="T31" fmla="*/ 10 h 13"/>
                  <a:gd name="T32" fmla="*/ 62 w 69"/>
                  <a:gd name="T33" fmla="*/ 11 h 13"/>
                  <a:gd name="T34" fmla="*/ 65 w 69"/>
                  <a:gd name="T35" fmla="*/ 12 h 13"/>
                  <a:gd name="T36" fmla="*/ 68 w 69"/>
                  <a:gd name="T37" fmla="*/ 9 h 13"/>
                  <a:gd name="T38" fmla="*/ 65 w 69"/>
                  <a:gd name="T39" fmla="*/ 7 h 13"/>
                  <a:gd name="T40" fmla="*/ 63 w 69"/>
                  <a:gd name="T41" fmla="*/ 7 h 13"/>
                  <a:gd name="T42" fmla="*/ 60 w 69"/>
                  <a:gd name="T43" fmla="*/ 5 h 13"/>
                  <a:gd name="T44" fmla="*/ 58 w 69"/>
                  <a:gd name="T45" fmla="*/ 5 h 13"/>
                  <a:gd name="T46" fmla="*/ 54 w 69"/>
                  <a:gd name="T47" fmla="*/ 4 h 13"/>
                  <a:gd name="T48" fmla="*/ 51 w 69"/>
                  <a:gd name="T49" fmla="*/ 3 h 13"/>
                  <a:gd name="T50" fmla="*/ 49 w 69"/>
                  <a:gd name="T51" fmla="*/ 3 h 13"/>
                  <a:gd name="T52" fmla="*/ 45 w 69"/>
                  <a:gd name="T53" fmla="*/ 3 h 13"/>
                  <a:gd name="T54" fmla="*/ 41 w 69"/>
                  <a:gd name="T55" fmla="*/ 3 h 13"/>
                  <a:gd name="T56" fmla="*/ 37 w 69"/>
                  <a:gd name="T57" fmla="*/ 3 h 13"/>
                  <a:gd name="T58" fmla="*/ 33 w 69"/>
                  <a:gd name="T59" fmla="*/ 2 h 13"/>
                  <a:gd name="T60" fmla="*/ 27 w 69"/>
                  <a:gd name="T61" fmla="*/ 2 h 13"/>
                  <a:gd name="T62" fmla="*/ 22 w 69"/>
                  <a:gd name="T63" fmla="*/ 1 h 13"/>
                  <a:gd name="T64" fmla="*/ 17 w 69"/>
                  <a:gd name="T65" fmla="*/ 1 h 13"/>
                  <a:gd name="T66" fmla="*/ 9 w 69"/>
                  <a:gd name="T67" fmla="*/ 0 h 13"/>
                  <a:gd name="T68" fmla="*/ 1 w 69"/>
                  <a:gd name="T69" fmla="*/ 0 h 13"/>
                  <a:gd name="T70" fmla="*/ 3 w 69"/>
                  <a:gd name="T71" fmla="*/ 0 h 13"/>
                  <a:gd name="T72" fmla="*/ 0 w 69"/>
                  <a:gd name="T73" fmla="*/ 4 h 13"/>
                  <a:gd name="T74" fmla="*/ 1 w 69"/>
                  <a:gd name="T75" fmla="*/ 4 h 13"/>
                  <a:gd name="T76" fmla="*/ 0 w 69"/>
                  <a:gd name="T7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 h="13">
                    <a:moveTo>
                      <a:pt x="0" y="4"/>
                    </a:moveTo>
                    <a:lnTo>
                      <a:pt x="1" y="4"/>
                    </a:lnTo>
                    <a:lnTo>
                      <a:pt x="8" y="4"/>
                    </a:lnTo>
                    <a:lnTo>
                      <a:pt x="15" y="5"/>
                    </a:lnTo>
                    <a:lnTo>
                      <a:pt x="22" y="6"/>
                    </a:lnTo>
                    <a:lnTo>
                      <a:pt x="27" y="7"/>
                    </a:lnTo>
                    <a:lnTo>
                      <a:pt x="31" y="7"/>
                    </a:lnTo>
                    <a:lnTo>
                      <a:pt x="37" y="7"/>
                    </a:lnTo>
                    <a:lnTo>
                      <a:pt x="40" y="7"/>
                    </a:lnTo>
                    <a:lnTo>
                      <a:pt x="44" y="8"/>
                    </a:lnTo>
                    <a:lnTo>
                      <a:pt x="46" y="9"/>
                    </a:lnTo>
                    <a:lnTo>
                      <a:pt x="49" y="9"/>
                    </a:lnTo>
                    <a:lnTo>
                      <a:pt x="51" y="9"/>
                    </a:lnTo>
                    <a:lnTo>
                      <a:pt x="54" y="9"/>
                    </a:lnTo>
                    <a:lnTo>
                      <a:pt x="56" y="10"/>
                    </a:lnTo>
                    <a:lnTo>
                      <a:pt x="59" y="10"/>
                    </a:lnTo>
                    <a:lnTo>
                      <a:pt x="62" y="11"/>
                    </a:lnTo>
                    <a:lnTo>
                      <a:pt x="65" y="12"/>
                    </a:lnTo>
                    <a:lnTo>
                      <a:pt x="68" y="9"/>
                    </a:lnTo>
                    <a:lnTo>
                      <a:pt x="65" y="7"/>
                    </a:lnTo>
                    <a:lnTo>
                      <a:pt x="63" y="7"/>
                    </a:lnTo>
                    <a:lnTo>
                      <a:pt x="60" y="5"/>
                    </a:lnTo>
                    <a:lnTo>
                      <a:pt x="58" y="5"/>
                    </a:lnTo>
                    <a:lnTo>
                      <a:pt x="54" y="4"/>
                    </a:lnTo>
                    <a:lnTo>
                      <a:pt x="51" y="3"/>
                    </a:lnTo>
                    <a:lnTo>
                      <a:pt x="49" y="3"/>
                    </a:lnTo>
                    <a:lnTo>
                      <a:pt x="45" y="3"/>
                    </a:lnTo>
                    <a:lnTo>
                      <a:pt x="41" y="3"/>
                    </a:lnTo>
                    <a:lnTo>
                      <a:pt x="37" y="3"/>
                    </a:lnTo>
                    <a:lnTo>
                      <a:pt x="33" y="2"/>
                    </a:lnTo>
                    <a:lnTo>
                      <a:pt x="27" y="2"/>
                    </a:lnTo>
                    <a:lnTo>
                      <a:pt x="22" y="1"/>
                    </a:lnTo>
                    <a:lnTo>
                      <a:pt x="17" y="1"/>
                    </a:lnTo>
                    <a:lnTo>
                      <a:pt x="9" y="0"/>
                    </a:lnTo>
                    <a:lnTo>
                      <a:pt x="1" y="0"/>
                    </a:lnTo>
                    <a:lnTo>
                      <a:pt x="3" y="0"/>
                    </a:lnTo>
                    <a:lnTo>
                      <a:pt x="0" y="4"/>
                    </a:lnTo>
                    <a:lnTo>
                      <a:pt x="1" y="4"/>
                    </a:lnTo>
                    <a:lnTo>
                      <a:pt x="0" y="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39" name="Freeform 451"/>
              <p:cNvSpPr>
                <a:spLocks/>
              </p:cNvSpPr>
              <p:nvPr/>
            </p:nvSpPr>
            <p:spPr bwMode="auto">
              <a:xfrm>
                <a:off x="5489" y="3033"/>
                <a:ext cx="79" cy="16"/>
              </a:xfrm>
              <a:custGeom>
                <a:avLst/>
                <a:gdLst>
                  <a:gd name="T0" fmla="*/ 5 w 79"/>
                  <a:gd name="T1" fmla="*/ 6 h 16"/>
                  <a:gd name="T2" fmla="*/ 7 w 79"/>
                  <a:gd name="T3" fmla="*/ 6 h 16"/>
                  <a:gd name="T4" fmla="*/ 5 w 79"/>
                  <a:gd name="T5" fmla="*/ 6 h 16"/>
                  <a:gd name="T6" fmla="*/ 8 w 79"/>
                  <a:gd name="T7" fmla="*/ 6 h 16"/>
                  <a:gd name="T8" fmla="*/ 10 w 79"/>
                  <a:gd name="T9" fmla="*/ 6 h 16"/>
                  <a:gd name="T10" fmla="*/ 16 w 79"/>
                  <a:gd name="T11" fmla="*/ 7 h 16"/>
                  <a:gd name="T12" fmla="*/ 22 w 79"/>
                  <a:gd name="T13" fmla="*/ 7 h 16"/>
                  <a:gd name="T14" fmla="*/ 29 w 79"/>
                  <a:gd name="T15" fmla="*/ 8 h 16"/>
                  <a:gd name="T16" fmla="*/ 34 w 79"/>
                  <a:gd name="T17" fmla="*/ 8 h 16"/>
                  <a:gd name="T18" fmla="*/ 40 w 79"/>
                  <a:gd name="T19" fmla="*/ 9 h 16"/>
                  <a:gd name="T20" fmla="*/ 47 w 79"/>
                  <a:gd name="T21" fmla="*/ 10 h 16"/>
                  <a:gd name="T22" fmla="*/ 55 w 79"/>
                  <a:gd name="T23" fmla="*/ 11 h 16"/>
                  <a:gd name="T24" fmla="*/ 59 w 79"/>
                  <a:gd name="T25" fmla="*/ 12 h 16"/>
                  <a:gd name="T26" fmla="*/ 65 w 79"/>
                  <a:gd name="T27" fmla="*/ 13 h 16"/>
                  <a:gd name="T28" fmla="*/ 69 w 79"/>
                  <a:gd name="T29" fmla="*/ 14 h 16"/>
                  <a:gd name="T30" fmla="*/ 73 w 79"/>
                  <a:gd name="T31" fmla="*/ 14 h 16"/>
                  <a:gd name="T32" fmla="*/ 74 w 79"/>
                  <a:gd name="T33" fmla="*/ 15 h 16"/>
                  <a:gd name="T34" fmla="*/ 75 w 79"/>
                  <a:gd name="T35" fmla="*/ 15 h 16"/>
                  <a:gd name="T36" fmla="*/ 78 w 79"/>
                  <a:gd name="T37" fmla="*/ 10 h 16"/>
                  <a:gd name="T38" fmla="*/ 77 w 79"/>
                  <a:gd name="T39" fmla="*/ 10 h 16"/>
                  <a:gd name="T40" fmla="*/ 75 w 79"/>
                  <a:gd name="T41" fmla="*/ 9 h 16"/>
                  <a:gd name="T42" fmla="*/ 72 w 79"/>
                  <a:gd name="T43" fmla="*/ 9 h 16"/>
                  <a:gd name="T44" fmla="*/ 66 w 79"/>
                  <a:gd name="T45" fmla="*/ 8 h 16"/>
                  <a:gd name="T46" fmla="*/ 61 w 79"/>
                  <a:gd name="T47" fmla="*/ 8 h 16"/>
                  <a:gd name="T48" fmla="*/ 56 w 79"/>
                  <a:gd name="T49" fmla="*/ 7 h 16"/>
                  <a:gd name="T50" fmla="*/ 49 w 79"/>
                  <a:gd name="T51" fmla="*/ 6 h 16"/>
                  <a:gd name="T52" fmla="*/ 43 w 79"/>
                  <a:gd name="T53" fmla="*/ 4 h 16"/>
                  <a:gd name="T54" fmla="*/ 36 w 79"/>
                  <a:gd name="T55" fmla="*/ 4 h 16"/>
                  <a:gd name="T56" fmla="*/ 30 w 79"/>
                  <a:gd name="T57" fmla="*/ 3 h 16"/>
                  <a:gd name="T58" fmla="*/ 23 w 79"/>
                  <a:gd name="T59" fmla="*/ 2 h 16"/>
                  <a:gd name="T60" fmla="*/ 17 w 79"/>
                  <a:gd name="T61" fmla="*/ 1 h 16"/>
                  <a:gd name="T62" fmla="*/ 12 w 79"/>
                  <a:gd name="T63" fmla="*/ 0 h 16"/>
                  <a:gd name="T64" fmla="*/ 8 w 79"/>
                  <a:gd name="T65" fmla="*/ 0 h 16"/>
                  <a:gd name="T66" fmla="*/ 5 w 79"/>
                  <a:gd name="T67" fmla="*/ 0 h 16"/>
                  <a:gd name="T68" fmla="*/ 0 w 79"/>
                  <a:gd name="T69" fmla="*/ 2 h 16"/>
                  <a:gd name="T70" fmla="*/ 0 w 79"/>
                  <a:gd name="T71" fmla="*/ 1 h 16"/>
                  <a:gd name="T72" fmla="*/ 5 w 79"/>
                  <a:gd name="T73" fmla="*/ 6 h 16"/>
                  <a:gd name="T74" fmla="*/ 7 w 79"/>
                  <a:gd name="T75" fmla="*/ 6 h 16"/>
                  <a:gd name="T76" fmla="*/ 5 w 79"/>
                  <a:gd name="T7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16">
                    <a:moveTo>
                      <a:pt x="5" y="6"/>
                    </a:moveTo>
                    <a:lnTo>
                      <a:pt x="7" y="6"/>
                    </a:lnTo>
                    <a:lnTo>
                      <a:pt x="5" y="6"/>
                    </a:lnTo>
                    <a:lnTo>
                      <a:pt x="8" y="6"/>
                    </a:lnTo>
                    <a:lnTo>
                      <a:pt x="10" y="6"/>
                    </a:lnTo>
                    <a:lnTo>
                      <a:pt x="16" y="7"/>
                    </a:lnTo>
                    <a:lnTo>
                      <a:pt x="22" y="7"/>
                    </a:lnTo>
                    <a:lnTo>
                      <a:pt x="29" y="8"/>
                    </a:lnTo>
                    <a:lnTo>
                      <a:pt x="34" y="8"/>
                    </a:lnTo>
                    <a:lnTo>
                      <a:pt x="40" y="9"/>
                    </a:lnTo>
                    <a:lnTo>
                      <a:pt x="47" y="10"/>
                    </a:lnTo>
                    <a:lnTo>
                      <a:pt x="55" y="11"/>
                    </a:lnTo>
                    <a:lnTo>
                      <a:pt x="59" y="12"/>
                    </a:lnTo>
                    <a:lnTo>
                      <a:pt x="65" y="13"/>
                    </a:lnTo>
                    <a:lnTo>
                      <a:pt x="69" y="14"/>
                    </a:lnTo>
                    <a:lnTo>
                      <a:pt x="73" y="14"/>
                    </a:lnTo>
                    <a:lnTo>
                      <a:pt x="74" y="15"/>
                    </a:lnTo>
                    <a:lnTo>
                      <a:pt x="75" y="15"/>
                    </a:lnTo>
                    <a:lnTo>
                      <a:pt x="78" y="10"/>
                    </a:lnTo>
                    <a:lnTo>
                      <a:pt x="77" y="10"/>
                    </a:lnTo>
                    <a:lnTo>
                      <a:pt x="75" y="9"/>
                    </a:lnTo>
                    <a:lnTo>
                      <a:pt x="72" y="9"/>
                    </a:lnTo>
                    <a:lnTo>
                      <a:pt x="66" y="8"/>
                    </a:lnTo>
                    <a:lnTo>
                      <a:pt x="61" y="8"/>
                    </a:lnTo>
                    <a:lnTo>
                      <a:pt x="56" y="7"/>
                    </a:lnTo>
                    <a:lnTo>
                      <a:pt x="49" y="6"/>
                    </a:lnTo>
                    <a:lnTo>
                      <a:pt x="43" y="4"/>
                    </a:lnTo>
                    <a:lnTo>
                      <a:pt x="36" y="4"/>
                    </a:lnTo>
                    <a:lnTo>
                      <a:pt x="30" y="3"/>
                    </a:lnTo>
                    <a:lnTo>
                      <a:pt x="23" y="2"/>
                    </a:lnTo>
                    <a:lnTo>
                      <a:pt x="17" y="1"/>
                    </a:lnTo>
                    <a:lnTo>
                      <a:pt x="12" y="0"/>
                    </a:lnTo>
                    <a:lnTo>
                      <a:pt x="8" y="0"/>
                    </a:lnTo>
                    <a:lnTo>
                      <a:pt x="5" y="0"/>
                    </a:lnTo>
                    <a:lnTo>
                      <a:pt x="0" y="2"/>
                    </a:lnTo>
                    <a:lnTo>
                      <a:pt x="0" y="1"/>
                    </a:lnTo>
                    <a:lnTo>
                      <a:pt x="5" y="6"/>
                    </a:lnTo>
                    <a:lnTo>
                      <a:pt x="7" y="6"/>
                    </a:lnTo>
                    <a:lnTo>
                      <a:pt x="5"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0" name="Freeform 452"/>
              <p:cNvSpPr>
                <a:spLocks/>
              </p:cNvSpPr>
              <p:nvPr/>
            </p:nvSpPr>
            <p:spPr bwMode="auto">
              <a:xfrm>
                <a:off x="5392" y="3035"/>
                <a:ext cx="95" cy="35"/>
              </a:xfrm>
              <a:custGeom>
                <a:avLst/>
                <a:gdLst>
                  <a:gd name="T0" fmla="*/ 1 w 95"/>
                  <a:gd name="T1" fmla="*/ 27 h 35"/>
                  <a:gd name="T2" fmla="*/ 3 w 95"/>
                  <a:gd name="T3" fmla="*/ 25 h 35"/>
                  <a:gd name="T4" fmla="*/ 0 w 95"/>
                  <a:gd name="T5" fmla="*/ 28 h 35"/>
                  <a:gd name="T6" fmla="*/ 1 w 95"/>
                  <a:gd name="T7" fmla="*/ 33 h 35"/>
                  <a:gd name="T8" fmla="*/ 8 w 95"/>
                  <a:gd name="T9" fmla="*/ 34 h 35"/>
                  <a:gd name="T10" fmla="*/ 15 w 95"/>
                  <a:gd name="T11" fmla="*/ 33 h 35"/>
                  <a:gd name="T12" fmla="*/ 20 w 95"/>
                  <a:gd name="T13" fmla="*/ 31 h 35"/>
                  <a:gd name="T14" fmla="*/ 28 w 95"/>
                  <a:gd name="T15" fmla="*/ 28 h 35"/>
                  <a:gd name="T16" fmla="*/ 36 w 95"/>
                  <a:gd name="T17" fmla="*/ 27 h 35"/>
                  <a:gd name="T18" fmla="*/ 45 w 95"/>
                  <a:gd name="T19" fmla="*/ 24 h 35"/>
                  <a:gd name="T20" fmla="*/ 53 w 95"/>
                  <a:gd name="T21" fmla="*/ 20 h 35"/>
                  <a:gd name="T22" fmla="*/ 61 w 95"/>
                  <a:gd name="T23" fmla="*/ 17 h 35"/>
                  <a:gd name="T24" fmla="*/ 71 w 95"/>
                  <a:gd name="T25" fmla="*/ 15 h 35"/>
                  <a:gd name="T26" fmla="*/ 78 w 95"/>
                  <a:gd name="T27" fmla="*/ 11 h 35"/>
                  <a:gd name="T28" fmla="*/ 83 w 95"/>
                  <a:gd name="T29" fmla="*/ 9 h 35"/>
                  <a:gd name="T30" fmla="*/ 89 w 95"/>
                  <a:gd name="T31" fmla="*/ 7 h 35"/>
                  <a:gd name="T32" fmla="*/ 94 w 95"/>
                  <a:gd name="T33" fmla="*/ 7 h 35"/>
                  <a:gd name="T34" fmla="*/ 94 w 95"/>
                  <a:gd name="T35" fmla="*/ 6 h 35"/>
                  <a:gd name="T36" fmla="*/ 89 w 95"/>
                  <a:gd name="T37" fmla="*/ 0 h 35"/>
                  <a:gd name="T38" fmla="*/ 89 w 95"/>
                  <a:gd name="T39" fmla="*/ 1 h 35"/>
                  <a:gd name="T40" fmla="*/ 85 w 95"/>
                  <a:gd name="T41" fmla="*/ 2 h 35"/>
                  <a:gd name="T42" fmla="*/ 81 w 95"/>
                  <a:gd name="T43" fmla="*/ 3 h 35"/>
                  <a:gd name="T44" fmla="*/ 74 w 95"/>
                  <a:gd name="T45" fmla="*/ 7 h 35"/>
                  <a:gd name="T46" fmla="*/ 66 w 95"/>
                  <a:gd name="T47" fmla="*/ 9 h 35"/>
                  <a:gd name="T48" fmla="*/ 58 w 95"/>
                  <a:gd name="T49" fmla="*/ 12 h 35"/>
                  <a:gd name="T50" fmla="*/ 49 w 95"/>
                  <a:gd name="T51" fmla="*/ 15 h 35"/>
                  <a:gd name="T52" fmla="*/ 41 w 95"/>
                  <a:gd name="T53" fmla="*/ 18 h 35"/>
                  <a:gd name="T54" fmla="*/ 32 w 95"/>
                  <a:gd name="T55" fmla="*/ 20 h 35"/>
                  <a:gd name="T56" fmla="*/ 24 w 95"/>
                  <a:gd name="T57" fmla="*/ 23 h 35"/>
                  <a:gd name="T58" fmla="*/ 16 w 95"/>
                  <a:gd name="T59" fmla="*/ 25 h 35"/>
                  <a:gd name="T60" fmla="*/ 12 w 95"/>
                  <a:gd name="T61" fmla="*/ 27 h 35"/>
                  <a:gd name="T62" fmla="*/ 7 w 95"/>
                  <a:gd name="T63" fmla="*/ 27 h 35"/>
                  <a:gd name="T64" fmla="*/ 8 w 95"/>
                  <a:gd name="T65" fmla="*/ 28 h 35"/>
                  <a:gd name="T66" fmla="*/ 9 w 95"/>
                  <a:gd name="T67" fmla="*/ 29 h 35"/>
                  <a:gd name="T68" fmla="*/ 11 w 95"/>
                  <a:gd name="T69" fmla="*/ 28 h 35"/>
                  <a:gd name="T70" fmla="*/ 12 w 95"/>
                  <a:gd name="T71" fmla="*/ 27 h 35"/>
                  <a:gd name="T72" fmla="*/ 11 w 95"/>
                  <a:gd name="T73" fmla="*/ 28 h 35"/>
                  <a:gd name="T74" fmla="*/ 12 w 95"/>
                  <a:gd name="T75" fmla="*/ 28 h 35"/>
                  <a:gd name="T76" fmla="*/ 12 w 95"/>
                  <a:gd name="T77" fmla="*/ 27 h 35"/>
                  <a:gd name="T78" fmla="*/ 1 w 95"/>
                  <a:gd name="T79"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35">
                    <a:moveTo>
                      <a:pt x="1" y="27"/>
                    </a:moveTo>
                    <a:lnTo>
                      <a:pt x="3" y="25"/>
                    </a:lnTo>
                    <a:lnTo>
                      <a:pt x="0" y="28"/>
                    </a:lnTo>
                    <a:lnTo>
                      <a:pt x="1" y="33"/>
                    </a:lnTo>
                    <a:lnTo>
                      <a:pt x="8" y="34"/>
                    </a:lnTo>
                    <a:lnTo>
                      <a:pt x="15" y="33"/>
                    </a:lnTo>
                    <a:lnTo>
                      <a:pt x="20" y="31"/>
                    </a:lnTo>
                    <a:lnTo>
                      <a:pt x="28" y="28"/>
                    </a:lnTo>
                    <a:lnTo>
                      <a:pt x="36" y="27"/>
                    </a:lnTo>
                    <a:lnTo>
                      <a:pt x="45" y="24"/>
                    </a:lnTo>
                    <a:lnTo>
                      <a:pt x="53" y="20"/>
                    </a:lnTo>
                    <a:lnTo>
                      <a:pt x="61" y="17"/>
                    </a:lnTo>
                    <a:lnTo>
                      <a:pt x="71" y="15"/>
                    </a:lnTo>
                    <a:lnTo>
                      <a:pt x="78" y="11"/>
                    </a:lnTo>
                    <a:lnTo>
                      <a:pt x="83" y="9"/>
                    </a:lnTo>
                    <a:lnTo>
                      <a:pt x="89" y="7"/>
                    </a:lnTo>
                    <a:lnTo>
                      <a:pt x="94" y="7"/>
                    </a:lnTo>
                    <a:lnTo>
                      <a:pt x="94" y="6"/>
                    </a:lnTo>
                    <a:lnTo>
                      <a:pt x="89" y="0"/>
                    </a:lnTo>
                    <a:lnTo>
                      <a:pt x="89" y="1"/>
                    </a:lnTo>
                    <a:lnTo>
                      <a:pt x="85" y="2"/>
                    </a:lnTo>
                    <a:lnTo>
                      <a:pt x="81" y="3"/>
                    </a:lnTo>
                    <a:lnTo>
                      <a:pt x="74" y="7"/>
                    </a:lnTo>
                    <a:lnTo>
                      <a:pt x="66" y="9"/>
                    </a:lnTo>
                    <a:lnTo>
                      <a:pt x="58" y="12"/>
                    </a:lnTo>
                    <a:lnTo>
                      <a:pt x="49" y="15"/>
                    </a:lnTo>
                    <a:lnTo>
                      <a:pt x="41" y="18"/>
                    </a:lnTo>
                    <a:lnTo>
                      <a:pt x="32" y="20"/>
                    </a:lnTo>
                    <a:lnTo>
                      <a:pt x="24" y="23"/>
                    </a:lnTo>
                    <a:lnTo>
                      <a:pt x="16" y="25"/>
                    </a:lnTo>
                    <a:lnTo>
                      <a:pt x="12" y="27"/>
                    </a:lnTo>
                    <a:lnTo>
                      <a:pt x="7" y="27"/>
                    </a:lnTo>
                    <a:lnTo>
                      <a:pt x="8" y="28"/>
                    </a:lnTo>
                    <a:lnTo>
                      <a:pt x="9" y="29"/>
                    </a:lnTo>
                    <a:lnTo>
                      <a:pt x="11" y="28"/>
                    </a:lnTo>
                    <a:lnTo>
                      <a:pt x="12" y="27"/>
                    </a:lnTo>
                    <a:lnTo>
                      <a:pt x="11" y="28"/>
                    </a:lnTo>
                    <a:lnTo>
                      <a:pt x="12" y="28"/>
                    </a:lnTo>
                    <a:lnTo>
                      <a:pt x="12" y="27"/>
                    </a:lnTo>
                    <a:lnTo>
                      <a:pt x="1" y="2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1" name="Freeform 453"/>
              <p:cNvSpPr>
                <a:spLocks/>
              </p:cNvSpPr>
              <p:nvPr/>
            </p:nvSpPr>
            <p:spPr bwMode="auto">
              <a:xfrm>
                <a:off x="5381" y="3010"/>
                <a:ext cx="16" cy="52"/>
              </a:xfrm>
              <a:custGeom>
                <a:avLst/>
                <a:gdLst>
                  <a:gd name="T0" fmla="*/ 0 w 16"/>
                  <a:gd name="T1" fmla="*/ 1 h 52"/>
                  <a:gd name="T2" fmla="*/ 0 w 16"/>
                  <a:gd name="T3" fmla="*/ 2 h 52"/>
                  <a:gd name="T4" fmla="*/ 2 w 16"/>
                  <a:gd name="T5" fmla="*/ 9 h 52"/>
                  <a:gd name="T6" fmla="*/ 5 w 16"/>
                  <a:gd name="T7" fmla="*/ 15 h 52"/>
                  <a:gd name="T8" fmla="*/ 6 w 16"/>
                  <a:gd name="T9" fmla="*/ 24 h 52"/>
                  <a:gd name="T10" fmla="*/ 7 w 16"/>
                  <a:gd name="T11" fmla="*/ 32 h 52"/>
                  <a:gd name="T12" fmla="*/ 8 w 16"/>
                  <a:gd name="T13" fmla="*/ 39 h 52"/>
                  <a:gd name="T14" fmla="*/ 8 w 16"/>
                  <a:gd name="T15" fmla="*/ 45 h 52"/>
                  <a:gd name="T16" fmla="*/ 8 w 16"/>
                  <a:gd name="T17" fmla="*/ 49 h 52"/>
                  <a:gd name="T18" fmla="*/ 8 w 16"/>
                  <a:gd name="T19" fmla="*/ 51 h 52"/>
                  <a:gd name="T20" fmla="*/ 15 w 16"/>
                  <a:gd name="T21" fmla="*/ 51 h 52"/>
                  <a:gd name="T22" fmla="*/ 15 w 16"/>
                  <a:gd name="T23" fmla="*/ 49 h 52"/>
                  <a:gd name="T24" fmla="*/ 14 w 16"/>
                  <a:gd name="T25" fmla="*/ 45 h 52"/>
                  <a:gd name="T26" fmla="*/ 14 w 16"/>
                  <a:gd name="T27" fmla="*/ 39 h 52"/>
                  <a:gd name="T28" fmla="*/ 13 w 16"/>
                  <a:gd name="T29" fmla="*/ 31 h 52"/>
                  <a:gd name="T30" fmla="*/ 12 w 16"/>
                  <a:gd name="T31" fmla="*/ 22 h 52"/>
                  <a:gd name="T32" fmla="*/ 10 w 16"/>
                  <a:gd name="T33" fmla="*/ 15 h 52"/>
                  <a:gd name="T34" fmla="*/ 9 w 16"/>
                  <a:gd name="T35" fmla="*/ 6 h 52"/>
                  <a:gd name="T36" fmla="*/ 6 w 16"/>
                  <a:gd name="T37" fmla="*/ 0 h 52"/>
                  <a:gd name="T38" fmla="*/ 6 w 16"/>
                  <a:gd name="T39" fmla="*/ 1 h 52"/>
                  <a:gd name="T40" fmla="*/ 0 w 16"/>
                  <a:gd name="T41" fmla="*/ 1 h 52"/>
                  <a:gd name="T42" fmla="*/ 0 w 16"/>
                  <a:gd name="T43" fmla="*/ 2 h 52"/>
                  <a:gd name="T44" fmla="*/ 0 w 16"/>
                  <a:gd name="T45"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52">
                    <a:moveTo>
                      <a:pt x="0" y="1"/>
                    </a:moveTo>
                    <a:lnTo>
                      <a:pt x="0" y="2"/>
                    </a:lnTo>
                    <a:lnTo>
                      <a:pt x="2" y="9"/>
                    </a:lnTo>
                    <a:lnTo>
                      <a:pt x="5" y="15"/>
                    </a:lnTo>
                    <a:lnTo>
                      <a:pt x="6" y="24"/>
                    </a:lnTo>
                    <a:lnTo>
                      <a:pt x="7" y="32"/>
                    </a:lnTo>
                    <a:lnTo>
                      <a:pt x="8" y="39"/>
                    </a:lnTo>
                    <a:lnTo>
                      <a:pt x="8" y="45"/>
                    </a:lnTo>
                    <a:lnTo>
                      <a:pt x="8" y="49"/>
                    </a:lnTo>
                    <a:lnTo>
                      <a:pt x="8" y="51"/>
                    </a:lnTo>
                    <a:lnTo>
                      <a:pt x="15" y="51"/>
                    </a:lnTo>
                    <a:lnTo>
                      <a:pt x="15" y="49"/>
                    </a:lnTo>
                    <a:lnTo>
                      <a:pt x="14" y="45"/>
                    </a:lnTo>
                    <a:lnTo>
                      <a:pt x="14" y="39"/>
                    </a:lnTo>
                    <a:lnTo>
                      <a:pt x="13" y="31"/>
                    </a:lnTo>
                    <a:lnTo>
                      <a:pt x="12" y="22"/>
                    </a:lnTo>
                    <a:lnTo>
                      <a:pt x="10" y="15"/>
                    </a:lnTo>
                    <a:lnTo>
                      <a:pt x="9" y="6"/>
                    </a:lnTo>
                    <a:lnTo>
                      <a:pt x="6" y="0"/>
                    </a:lnTo>
                    <a:lnTo>
                      <a:pt x="6" y="1"/>
                    </a:lnTo>
                    <a:lnTo>
                      <a:pt x="0" y="1"/>
                    </a:lnTo>
                    <a:lnTo>
                      <a:pt x="0" y="2"/>
                    </a:lnTo>
                    <a:lnTo>
                      <a:pt x="0"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2" name="Freeform 454"/>
              <p:cNvSpPr>
                <a:spLocks/>
              </p:cNvSpPr>
              <p:nvPr/>
            </p:nvSpPr>
            <p:spPr bwMode="auto">
              <a:xfrm>
                <a:off x="5325" y="2998"/>
                <a:ext cx="57" cy="90"/>
              </a:xfrm>
              <a:custGeom>
                <a:avLst/>
                <a:gdLst>
                  <a:gd name="T0" fmla="*/ 6 w 57"/>
                  <a:gd name="T1" fmla="*/ 89 h 90"/>
                  <a:gd name="T2" fmla="*/ 9 w 57"/>
                  <a:gd name="T3" fmla="*/ 86 h 90"/>
                  <a:gd name="T4" fmla="*/ 16 w 57"/>
                  <a:gd name="T5" fmla="*/ 66 h 90"/>
                  <a:gd name="T6" fmla="*/ 22 w 57"/>
                  <a:gd name="T7" fmla="*/ 50 h 90"/>
                  <a:gd name="T8" fmla="*/ 29 w 57"/>
                  <a:gd name="T9" fmla="*/ 37 h 90"/>
                  <a:gd name="T10" fmla="*/ 34 w 57"/>
                  <a:gd name="T11" fmla="*/ 27 h 90"/>
                  <a:gd name="T12" fmla="*/ 39 w 57"/>
                  <a:gd name="T13" fmla="*/ 17 h 90"/>
                  <a:gd name="T14" fmla="*/ 42 w 57"/>
                  <a:gd name="T15" fmla="*/ 12 h 90"/>
                  <a:gd name="T16" fmla="*/ 45 w 57"/>
                  <a:gd name="T17" fmla="*/ 8 h 90"/>
                  <a:gd name="T18" fmla="*/ 47 w 57"/>
                  <a:gd name="T19" fmla="*/ 8 h 90"/>
                  <a:gd name="T20" fmla="*/ 47 w 57"/>
                  <a:gd name="T21" fmla="*/ 7 h 90"/>
                  <a:gd name="T22" fmla="*/ 47 w 57"/>
                  <a:gd name="T23" fmla="*/ 8 h 90"/>
                  <a:gd name="T24" fmla="*/ 47 w 57"/>
                  <a:gd name="T25" fmla="*/ 9 h 90"/>
                  <a:gd name="T26" fmla="*/ 49 w 57"/>
                  <a:gd name="T27" fmla="*/ 11 h 90"/>
                  <a:gd name="T28" fmla="*/ 49 w 57"/>
                  <a:gd name="T29" fmla="*/ 12 h 90"/>
                  <a:gd name="T30" fmla="*/ 56 w 57"/>
                  <a:gd name="T31" fmla="*/ 12 h 90"/>
                  <a:gd name="T32" fmla="*/ 56 w 57"/>
                  <a:gd name="T33" fmla="*/ 11 h 90"/>
                  <a:gd name="T34" fmla="*/ 56 w 57"/>
                  <a:gd name="T35" fmla="*/ 9 h 90"/>
                  <a:gd name="T36" fmla="*/ 56 w 57"/>
                  <a:gd name="T37" fmla="*/ 7 h 90"/>
                  <a:gd name="T38" fmla="*/ 56 w 57"/>
                  <a:gd name="T39" fmla="*/ 4 h 90"/>
                  <a:gd name="T40" fmla="*/ 54 w 57"/>
                  <a:gd name="T41" fmla="*/ 4 h 90"/>
                  <a:gd name="T42" fmla="*/ 51 w 57"/>
                  <a:gd name="T43" fmla="*/ 0 h 90"/>
                  <a:gd name="T44" fmla="*/ 47 w 57"/>
                  <a:gd name="T45" fmla="*/ 0 h 90"/>
                  <a:gd name="T46" fmla="*/ 42 w 57"/>
                  <a:gd name="T47" fmla="*/ 1 h 90"/>
                  <a:gd name="T48" fmla="*/ 39 w 57"/>
                  <a:gd name="T49" fmla="*/ 4 h 90"/>
                  <a:gd name="T50" fmla="*/ 35 w 57"/>
                  <a:gd name="T51" fmla="*/ 8 h 90"/>
                  <a:gd name="T52" fmla="*/ 31 w 57"/>
                  <a:gd name="T53" fmla="*/ 13 h 90"/>
                  <a:gd name="T54" fmla="*/ 26 w 57"/>
                  <a:gd name="T55" fmla="*/ 23 h 90"/>
                  <a:gd name="T56" fmla="*/ 20 w 57"/>
                  <a:gd name="T57" fmla="*/ 33 h 90"/>
                  <a:gd name="T58" fmla="*/ 14 w 57"/>
                  <a:gd name="T59" fmla="*/ 48 h 90"/>
                  <a:gd name="T60" fmla="*/ 7 w 57"/>
                  <a:gd name="T61" fmla="*/ 64 h 90"/>
                  <a:gd name="T62" fmla="*/ 0 w 57"/>
                  <a:gd name="T63" fmla="*/ 84 h 90"/>
                  <a:gd name="T64" fmla="*/ 1 w 57"/>
                  <a:gd name="T65" fmla="*/ 82 h 90"/>
                  <a:gd name="T66" fmla="*/ 6 w 57"/>
                  <a:gd name="T67" fmla="*/ 89 h 90"/>
                  <a:gd name="T68" fmla="*/ 7 w 57"/>
                  <a:gd name="T69" fmla="*/ 88 h 90"/>
                  <a:gd name="T70" fmla="*/ 9 w 57"/>
                  <a:gd name="T71" fmla="*/ 86 h 90"/>
                  <a:gd name="T72" fmla="*/ 6 w 57"/>
                  <a:gd name="T73"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 h="90">
                    <a:moveTo>
                      <a:pt x="6" y="89"/>
                    </a:moveTo>
                    <a:lnTo>
                      <a:pt x="9" y="86"/>
                    </a:lnTo>
                    <a:lnTo>
                      <a:pt x="16" y="66"/>
                    </a:lnTo>
                    <a:lnTo>
                      <a:pt x="22" y="50"/>
                    </a:lnTo>
                    <a:lnTo>
                      <a:pt x="29" y="37"/>
                    </a:lnTo>
                    <a:lnTo>
                      <a:pt x="34" y="27"/>
                    </a:lnTo>
                    <a:lnTo>
                      <a:pt x="39" y="17"/>
                    </a:lnTo>
                    <a:lnTo>
                      <a:pt x="42" y="12"/>
                    </a:lnTo>
                    <a:lnTo>
                      <a:pt x="45" y="8"/>
                    </a:lnTo>
                    <a:lnTo>
                      <a:pt x="47" y="8"/>
                    </a:lnTo>
                    <a:lnTo>
                      <a:pt x="47" y="7"/>
                    </a:lnTo>
                    <a:lnTo>
                      <a:pt x="47" y="8"/>
                    </a:lnTo>
                    <a:lnTo>
                      <a:pt x="47" y="9"/>
                    </a:lnTo>
                    <a:lnTo>
                      <a:pt x="49" y="11"/>
                    </a:lnTo>
                    <a:lnTo>
                      <a:pt x="49" y="12"/>
                    </a:lnTo>
                    <a:lnTo>
                      <a:pt x="56" y="12"/>
                    </a:lnTo>
                    <a:lnTo>
                      <a:pt x="56" y="11"/>
                    </a:lnTo>
                    <a:lnTo>
                      <a:pt x="56" y="9"/>
                    </a:lnTo>
                    <a:lnTo>
                      <a:pt x="56" y="7"/>
                    </a:lnTo>
                    <a:lnTo>
                      <a:pt x="56" y="4"/>
                    </a:lnTo>
                    <a:lnTo>
                      <a:pt x="54" y="4"/>
                    </a:lnTo>
                    <a:lnTo>
                      <a:pt x="51" y="0"/>
                    </a:lnTo>
                    <a:lnTo>
                      <a:pt x="47" y="0"/>
                    </a:lnTo>
                    <a:lnTo>
                      <a:pt x="42" y="1"/>
                    </a:lnTo>
                    <a:lnTo>
                      <a:pt x="39" y="4"/>
                    </a:lnTo>
                    <a:lnTo>
                      <a:pt x="35" y="8"/>
                    </a:lnTo>
                    <a:lnTo>
                      <a:pt x="31" y="13"/>
                    </a:lnTo>
                    <a:lnTo>
                      <a:pt x="26" y="23"/>
                    </a:lnTo>
                    <a:lnTo>
                      <a:pt x="20" y="33"/>
                    </a:lnTo>
                    <a:lnTo>
                      <a:pt x="14" y="48"/>
                    </a:lnTo>
                    <a:lnTo>
                      <a:pt x="7" y="64"/>
                    </a:lnTo>
                    <a:lnTo>
                      <a:pt x="0" y="84"/>
                    </a:lnTo>
                    <a:lnTo>
                      <a:pt x="1" y="82"/>
                    </a:lnTo>
                    <a:lnTo>
                      <a:pt x="6" y="89"/>
                    </a:lnTo>
                    <a:lnTo>
                      <a:pt x="7" y="88"/>
                    </a:lnTo>
                    <a:lnTo>
                      <a:pt x="9" y="86"/>
                    </a:lnTo>
                    <a:lnTo>
                      <a:pt x="6" y="8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3" name="Freeform 455"/>
              <p:cNvSpPr>
                <a:spLocks/>
              </p:cNvSpPr>
              <p:nvPr/>
            </p:nvSpPr>
            <p:spPr bwMode="auto">
              <a:xfrm>
                <a:off x="5293" y="3088"/>
                <a:ext cx="31" cy="10"/>
              </a:xfrm>
              <a:custGeom>
                <a:avLst/>
                <a:gdLst>
                  <a:gd name="T0" fmla="*/ 7 w 31"/>
                  <a:gd name="T1" fmla="*/ 8 h 10"/>
                  <a:gd name="T2" fmla="*/ 4 w 31"/>
                  <a:gd name="T3" fmla="*/ 9 h 10"/>
                  <a:gd name="T4" fmla="*/ 8 w 31"/>
                  <a:gd name="T5" fmla="*/ 8 h 10"/>
                  <a:gd name="T6" fmla="*/ 10 w 31"/>
                  <a:gd name="T7" fmla="*/ 8 h 10"/>
                  <a:gd name="T8" fmla="*/ 13 w 31"/>
                  <a:gd name="T9" fmla="*/ 8 h 10"/>
                  <a:gd name="T10" fmla="*/ 16 w 31"/>
                  <a:gd name="T11" fmla="*/ 7 h 10"/>
                  <a:gd name="T12" fmla="*/ 18 w 31"/>
                  <a:gd name="T13" fmla="*/ 7 h 10"/>
                  <a:gd name="T14" fmla="*/ 20 w 31"/>
                  <a:gd name="T15" fmla="*/ 6 h 10"/>
                  <a:gd name="T16" fmla="*/ 22 w 31"/>
                  <a:gd name="T17" fmla="*/ 6 h 10"/>
                  <a:gd name="T18" fmla="*/ 23 w 31"/>
                  <a:gd name="T19" fmla="*/ 5 h 10"/>
                  <a:gd name="T20" fmla="*/ 24 w 31"/>
                  <a:gd name="T21" fmla="*/ 5 h 10"/>
                  <a:gd name="T22" fmla="*/ 27 w 31"/>
                  <a:gd name="T23" fmla="*/ 5 h 10"/>
                  <a:gd name="T24" fmla="*/ 28 w 31"/>
                  <a:gd name="T25" fmla="*/ 5 h 10"/>
                  <a:gd name="T26" fmla="*/ 29 w 31"/>
                  <a:gd name="T27" fmla="*/ 4 h 10"/>
                  <a:gd name="T28" fmla="*/ 30 w 31"/>
                  <a:gd name="T29" fmla="*/ 4 h 10"/>
                  <a:gd name="T30" fmla="*/ 26 w 31"/>
                  <a:gd name="T31" fmla="*/ 0 h 10"/>
                  <a:gd name="T32" fmla="*/ 24 w 31"/>
                  <a:gd name="T33" fmla="*/ 0 h 10"/>
                  <a:gd name="T34" fmla="*/ 23 w 31"/>
                  <a:gd name="T35" fmla="*/ 1 h 10"/>
                  <a:gd name="T36" fmla="*/ 22 w 31"/>
                  <a:gd name="T37" fmla="*/ 1 h 10"/>
                  <a:gd name="T38" fmla="*/ 21 w 31"/>
                  <a:gd name="T39" fmla="*/ 2 h 10"/>
                  <a:gd name="T40" fmla="*/ 19 w 31"/>
                  <a:gd name="T41" fmla="*/ 2 h 10"/>
                  <a:gd name="T42" fmla="*/ 17 w 31"/>
                  <a:gd name="T43" fmla="*/ 2 h 10"/>
                  <a:gd name="T44" fmla="*/ 14 w 31"/>
                  <a:gd name="T45" fmla="*/ 2 h 10"/>
                  <a:gd name="T46" fmla="*/ 13 w 31"/>
                  <a:gd name="T47" fmla="*/ 3 h 10"/>
                  <a:gd name="T48" fmla="*/ 11 w 31"/>
                  <a:gd name="T49" fmla="*/ 4 h 10"/>
                  <a:gd name="T50" fmla="*/ 9 w 31"/>
                  <a:gd name="T51" fmla="*/ 4 h 10"/>
                  <a:gd name="T52" fmla="*/ 6 w 31"/>
                  <a:gd name="T53" fmla="*/ 5 h 10"/>
                  <a:gd name="T54" fmla="*/ 2 w 31"/>
                  <a:gd name="T55" fmla="*/ 5 h 10"/>
                  <a:gd name="T56" fmla="*/ 0 w 31"/>
                  <a:gd name="T57" fmla="*/ 6 h 10"/>
                  <a:gd name="T58" fmla="*/ 2 w 31"/>
                  <a:gd name="T59" fmla="*/ 5 h 10"/>
                  <a:gd name="T60" fmla="*/ 0 w 31"/>
                  <a:gd name="T61" fmla="*/ 5 h 10"/>
                  <a:gd name="T62" fmla="*/ 0 w 31"/>
                  <a:gd name="T63" fmla="*/ 6 h 10"/>
                  <a:gd name="T64" fmla="*/ 7 w 31"/>
                  <a:gd name="T65"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10">
                    <a:moveTo>
                      <a:pt x="7" y="8"/>
                    </a:moveTo>
                    <a:lnTo>
                      <a:pt x="4" y="9"/>
                    </a:lnTo>
                    <a:lnTo>
                      <a:pt x="8" y="8"/>
                    </a:lnTo>
                    <a:lnTo>
                      <a:pt x="10" y="8"/>
                    </a:lnTo>
                    <a:lnTo>
                      <a:pt x="13" y="8"/>
                    </a:lnTo>
                    <a:lnTo>
                      <a:pt x="16" y="7"/>
                    </a:lnTo>
                    <a:lnTo>
                      <a:pt x="18" y="7"/>
                    </a:lnTo>
                    <a:lnTo>
                      <a:pt x="20" y="6"/>
                    </a:lnTo>
                    <a:lnTo>
                      <a:pt x="22" y="6"/>
                    </a:lnTo>
                    <a:lnTo>
                      <a:pt x="23" y="5"/>
                    </a:lnTo>
                    <a:lnTo>
                      <a:pt x="24" y="5"/>
                    </a:lnTo>
                    <a:lnTo>
                      <a:pt x="27" y="5"/>
                    </a:lnTo>
                    <a:lnTo>
                      <a:pt x="28" y="5"/>
                    </a:lnTo>
                    <a:lnTo>
                      <a:pt x="29" y="4"/>
                    </a:lnTo>
                    <a:lnTo>
                      <a:pt x="30" y="4"/>
                    </a:lnTo>
                    <a:lnTo>
                      <a:pt x="26" y="0"/>
                    </a:lnTo>
                    <a:lnTo>
                      <a:pt x="24" y="0"/>
                    </a:lnTo>
                    <a:lnTo>
                      <a:pt x="23" y="1"/>
                    </a:lnTo>
                    <a:lnTo>
                      <a:pt x="22" y="1"/>
                    </a:lnTo>
                    <a:lnTo>
                      <a:pt x="21" y="2"/>
                    </a:lnTo>
                    <a:lnTo>
                      <a:pt x="19" y="2"/>
                    </a:lnTo>
                    <a:lnTo>
                      <a:pt x="17" y="2"/>
                    </a:lnTo>
                    <a:lnTo>
                      <a:pt x="14" y="2"/>
                    </a:lnTo>
                    <a:lnTo>
                      <a:pt x="13" y="3"/>
                    </a:lnTo>
                    <a:lnTo>
                      <a:pt x="11" y="4"/>
                    </a:lnTo>
                    <a:lnTo>
                      <a:pt x="9" y="4"/>
                    </a:lnTo>
                    <a:lnTo>
                      <a:pt x="6" y="5"/>
                    </a:lnTo>
                    <a:lnTo>
                      <a:pt x="2" y="5"/>
                    </a:lnTo>
                    <a:lnTo>
                      <a:pt x="0" y="6"/>
                    </a:lnTo>
                    <a:lnTo>
                      <a:pt x="2" y="5"/>
                    </a:lnTo>
                    <a:lnTo>
                      <a:pt x="0" y="5"/>
                    </a:lnTo>
                    <a:lnTo>
                      <a:pt x="0" y="6"/>
                    </a:lnTo>
                    <a:lnTo>
                      <a:pt x="7"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4" name="Freeform 456"/>
              <p:cNvSpPr>
                <a:spLocks/>
              </p:cNvSpPr>
              <p:nvPr/>
            </p:nvSpPr>
            <p:spPr bwMode="auto">
              <a:xfrm>
                <a:off x="5266" y="3004"/>
                <a:ext cx="28" cy="95"/>
              </a:xfrm>
              <a:custGeom>
                <a:avLst/>
                <a:gdLst>
                  <a:gd name="T0" fmla="*/ 0 w 28"/>
                  <a:gd name="T1" fmla="*/ 1 h 95"/>
                  <a:gd name="T2" fmla="*/ 4 w 28"/>
                  <a:gd name="T3" fmla="*/ 36 h 95"/>
                  <a:gd name="T4" fmla="*/ 9 w 28"/>
                  <a:gd name="T5" fmla="*/ 60 h 95"/>
                  <a:gd name="T6" fmla="*/ 13 w 28"/>
                  <a:gd name="T7" fmla="*/ 75 h 95"/>
                  <a:gd name="T8" fmla="*/ 15 w 28"/>
                  <a:gd name="T9" fmla="*/ 85 h 95"/>
                  <a:gd name="T10" fmla="*/ 17 w 28"/>
                  <a:gd name="T11" fmla="*/ 91 h 95"/>
                  <a:gd name="T12" fmla="*/ 21 w 28"/>
                  <a:gd name="T13" fmla="*/ 94 h 95"/>
                  <a:gd name="T14" fmla="*/ 25 w 28"/>
                  <a:gd name="T15" fmla="*/ 93 h 95"/>
                  <a:gd name="T16" fmla="*/ 27 w 28"/>
                  <a:gd name="T17" fmla="*/ 91 h 95"/>
                  <a:gd name="T18" fmla="*/ 21 w 28"/>
                  <a:gd name="T19" fmla="*/ 87 h 95"/>
                  <a:gd name="T20" fmla="*/ 21 w 28"/>
                  <a:gd name="T21" fmla="*/ 86 h 95"/>
                  <a:gd name="T22" fmla="*/ 24 w 28"/>
                  <a:gd name="T23" fmla="*/ 86 h 95"/>
                  <a:gd name="T24" fmla="*/ 25 w 28"/>
                  <a:gd name="T25" fmla="*/ 86 h 95"/>
                  <a:gd name="T26" fmla="*/ 23 w 28"/>
                  <a:gd name="T27" fmla="*/ 82 h 95"/>
                  <a:gd name="T28" fmla="*/ 19 w 28"/>
                  <a:gd name="T29" fmla="*/ 73 h 95"/>
                  <a:gd name="T30" fmla="*/ 16 w 28"/>
                  <a:gd name="T31" fmla="*/ 58 h 95"/>
                  <a:gd name="T32" fmla="*/ 13 w 28"/>
                  <a:gd name="T33" fmla="*/ 33 h 95"/>
                  <a:gd name="T34" fmla="*/ 8 w 28"/>
                  <a:gd name="T35" fmla="*/ 0 h 95"/>
                  <a:gd name="T36" fmla="*/ 0 w 28"/>
                  <a:gd name="T37"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95">
                    <a:moveTo>
                      <a:pt x="0" y="1"/>
                    </a:moveTo>
                    <a:lnTo>
                      <a:pt x="4" y="36"/>
                    </a:lnTo>
                    <a:lnTo>
                      <a:pt x="9" y="60"/>
                    </a:lnTo>
                    <a:lnTo>
                      <a:pt x="13" y="75"/>
                    </a:lnTo>
                    <a:lnTo>
                      <a:pt x="15" y="85"/>
                    </a:lnTo>
                    <a:lnTo>
                      <a:pt x="17" y="91"/>
                    </a:lnTo>
                    <a:lnTo>
                      <a:pt x="21" y="94"/>
                    </a:lnTo>
                    <a:lnTo>
                      <a:pt x="25" y="93"/>
                    </a:lnTo>
                    <a:lnTo>
                      <a:pt x="27" y="91"/>
                    </a:lnTo>
                    <a:lnTo>
                      <a:pt x="21" y="87"/>
                    </a:lnTo>
                    <a:lnTo>
                      <a:pt x="21" y="86"/>
                    </a:lnTo>
                    <a:lnTo>
                      <a:pt x="24" y="86"/>
                    </a:lnTo>
                    <a:lnTo>
                      <a:pt x="25" y="86"/>
                    </a:lnTo>
                    <a:lnTo>
                      <a:pt x="23" y="82"/>
                    </a:lnTo>
                    <a:lnTo>
                      <a:pt x="19" y="73"/>
                    </a:lnTo>
                    <a:lnTo>
                      <a:pt x="16" y="58"/>
                    </a:lnTo>
                    <a:lnTo>
                      <a:pt x="13" y="33"/>
                    </a:lnTo>
                    <a:lnTo>
                      <a:pt x="8" y="0"/>
                    </a:lnTo>
                    <a:lnTo>
                      <a:pt x="0"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5" name="Freeform 457"/>
              <p:cNvSpPr>
                <a:spLocks/>
              </p:cNvSpPr>
              <p:nvPr/>
            </p:nvSpPr>
            <p:spPr bwMode="auto">
              <a:xfrm>
                <a:off x="5184" y="2979"/>
                <a:ext cx="84" cy="106"/>
              </a:xfrm>
              <a:custGeom>
                <a:avLst/>
                <a:gdLst>
                  <a:gd name="T0" fmla="*/ 11 w 84"/>
                  <a:gd name="T1" fmla="*/ 105 h 106"/>
                  <a:gd name="T2" fmla="*/ 14 w 84"/>
                  <a:gd name="T3" fmla="*/ 81 h 106"/>
                  <a:gd name="T4" fmla="*/ 18 w 84"/>
                  <a:gd name="T5" fmla="*/ 62 h 106"/>
                  <a:gd name="T6" fmla="*/ 24 w 84"/>
                  <a:gd name="T7" fmla="*/ 44 h 106"/>
                  <a:gd name="T8" fmla="*/ 29 w 84"/>
                  <a:gd name="T9" fmla="*/ 31 h 106"/>
                  <a:gd name="T10" fmla="*/ 34 w 84"/>
                  <a:gd name="T11" fmla="*/ 22 h 106"/>
                  <a:gd name="T12" fmla="*/ 41 w 84"/>
                  <a:gd name="T13" fmla="*/ 15 h 106"/>
                  <a:gd name="T14" fmla="*/ 45 w 84"/>
                  <a:gd name="T15" fmla="*/ 11 h 106"/>
                  <a:gd name="T16" fmla="*/ 50 w 84"/>
                  <a:gd name="T17" fmla="*/ 8 h 106"/>
                  <a:gd name="T18" fmla="*/ 54 w 84"/>
                  <a:gd name="T19" fmla="*/ 7 h 106"/>
                  <a:gd name="T20" fmla="*/ 58 w 84"/>
                  <a:gd name="T21" fmla="*/ 8 h 106"/>
                  <a:gd name="T22" fmla="*/ 62 w 84"/>
                  <a:gd name="T23" fmla="*/ 9 h 106"/>
                  <a:gd name="T24" fmla="*/ 65 w 84"/>
                  <a:gd name="T25" fmla="*/ 12 h 106"/>
                  <a:gd name="T26" fmla="*/ 69 w 84"/>
                  <a:gd name="T27" fmla="*/ 15 h 106"/>
                  <a:gd name="T28" fmla="*/ 71 w 84"/>
                  <a:gd name="T29" fmla="*/ 18 h 106"/>
                  <a:gd name="T30" fmla="*/ 72 w 84"/>
                  <a:gd name="T31" fmla="*/ 22 h 106"/>
                  <a:gd name="T32" fmla="*/ 74 w 84"/>
                  <a:gd name="T33" fmla="*/ 24 h 106"/>
                  <a:gd name="T34" fmla="*/ 83 w 84"/>
                  <a:gd name="T35" fmla="*/ 23 h 106"/>
                  <a:gd name="T36" fmla="*/ 82 w 84"/>
                  <a:gd name="T37" fmla="*/ 19 h 106"/>
                  <a:gd name="T38" fmla="*/ 79 w 84"/>
                  <a:gd name="T39" fmla="*/ 15 h 106"/>
                  <a:gd name="T40" fmla="*/ 75 w 84"/>
                  <a:gd name="T41" fmla="*/ 11 h 106"/>
                  <a:gd name="T42" fmla="*/ 71 w 84"/>
                  <a:gd name="T43" fmla="*/ 7 h 106"/>
                  <a:gd name="T44" fmla="*/ 66 w 84"/>
                  <a:gd name="T45" fmla="*/ 4 h 106"/>
                  <a:gd name="T46" fmla="*/ 61 w 84"/>
                  <a:gd name="T47" fmla="*/ 1 h 106"/>
                  <a:gd name="T48" fmla="*/ 54 w 84"/>
                  <a:gd name="T49" fmla="*/ 0 h 106"/>
                  <a:gd name="T50" fmla="*/ 46 w 84"/>
                  <a:gd name="T51" fmla="*/ 1 h 106"/>
                  <a:gd name="T52" fmla="*/ 41 w 84"/>
                  <a:gd name="T53" fmla="*/ 4 h 106"/>
                  <a:gd name="T54" fmla="*/ 33 w 84"/>
                  <a:gd name="T55" fmla="*/ 11 h 106"/>
                  <a:gd name="T56" fmla="*/ 26 w 84"/>
                  <a:gd name="T57" fmla="*/ 18 h 106"/>
                  <a:gd name="T58" fmla="*/ 20 w 84"/>
                  <a:gd name="T59" fmla="*/ 30 h 106"/>
                  <a:gd name="T60" fmla="*/ 16 w 84"/>
                  <a:gd name="T61" fmla="*/ 42 h 106"/>
                  <a:gd name="T62" fmla="*/ 11 w 84"/>
                  <a:gd name="T63" fmla="*/ 59 h 106"/>
                  <a:gd name="T64" fmla="*/ 5 w 84"/>
                  <a:gd name="T65" fmla="*/ 81 h 106"/>
                  <a:gd name="T66" fmla="*/ 0 w 84"/>
                  <a:gd name="T67" fmla="*/ 104 h 106"/>
                  <a:gd name="T68" fmla="*/ 11 w 84"/>
                  <a:gd name="T69" fmla="*/ 10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106">
                    <a:moveTo>
                      <a:pt x="11" y="105"/>
                    </a:moveTo>
                    <a:lnTo>
                      <a:pt x="14" y="81"/>
                    </a:lnTo>
                    <a:lnTo>
                      <a:pt x="18" y="62"/>
                    </a:lnTo>
                    <a:lnTo>
                      <a:pt x="24" y="44"/>
                    </a:lnTo>
                    <a:lnTo>
                      <a:pt x="29" y="31"/>
                    </a:lnTo>
                    <a:lnTo>
                      <a:pt x="34" y="22"/>
                    </a:lnTo>
                    <a:lnTo>
                      <a:pt x="41" y="15"/>
                    </a:lnTo>
                    <a:lnTo>
                      <a:pt x="45" y="11"/>
                    </a:lnTo>
                    <a:lnTo>
                      <a:pt x="50" y="8"/>
                    </a:lnTo>
                    <a:lnTo>
                      <a:pt x="54" y="7"/>
                    </a:lnTo>
                    <a:lnTo>
                      <a:pt x="58" y="8"/>
                    </a:lnTo>
                    <a:lnTo>
                      <a:pt x="62" y="9"/>
                    </a:lnTo>
                    <a:lnTo>
                      <a:pt x="65" y="12"/>
                    </a:lnTo>
                    <a:lnTo>
                      <a:pt x="69" y="15"/>
                    </a:lnTo>
                    <a:lnTo>
                      <a:pt x="71" y="18"/>
                    </a:lnTo>
                    <a:lnTo>
                      <a:pt x="72" y="22"/>
                    </a:lnTo>
                    <a:lnTo>
                      <a:pt x="74" y="24"/>
                    </a:lnTo>
                    <a:lnTo>
                      <a:pt x="83" y="23"/>
                    </a:lnTo>
                    <a:lnTo>
                      <a:pt x="82" y="19"/>
                    </a:lnTo>
                    <a:lnTo>
                      <a:pt x="79" y="15"/>
                    </a:lnTo>
                    <a:lnTo>
                      <a:pt x="75" y="11"/>
                    </a:lnTo>
                    <a:lnTo>
                      <a:pt x="71" y="7"/>
                    </a:lnTo>
                    <a:lnTo>
                      <a:pt x="66" y="4"/>
                    </a:lnTo>
                    <a:lnTo>
                      <a:pt x="61" y="1"/>
                    </a:lnTo>
                    <a:lnTo>
                      <a:pt x="54" y="0"/>
                    </a:lnTo>
                    <a:lnTo>
                      <a:pt x="46" y="1"/>
                    </a:lnTo>
                    <a:lnTo>
                      <a:pt x="41" y="4"/>
                    </a:lnTo>
                    <a:lnTo>
                      <a:pt x="33" y="11"/>
                    </a:lnTo>
                    <a:lnTo>
                      <a:pt x="26" y="18"/>
                    </a:lnTo>
                    <a:lnTo>
                      <a:pt x="20" y="30"/>
                    </a:lnTo>
                    <a:lnTo>
                      <a:pt x="16" y="42"/>
                    </a:lnTo>
                    <a:lnTo>
                      <a:pt x="11" y="59"/>
                    </a:lnTo>
                    <a:lnTo>
                      <a:pt x="5" y="81"/>
                    </a:lnTo>
                    <a:lnTo>
                      <a:pt x="0" y="104"/>
                    </a:lnTo>
                    <a:lnTo>
                      <a:pt x="11" y="10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6" name="Freeform 458"/>
              <p:cNvSpPr>
                <a:spLocks/>
              </p:cNvSpPr>
              <p:nvPr/>
            </p:nvSpPr>
            <p:spPr bwMode="auto">
              <a:xfrm>
                <a:off x="5087" y="3091"/>
                <a:ext cx="101" cy="117"/>
              </a:xfrm>
              <a:custGeom>
                <a:avLst/>
                <a:gdLst>
                  <a:gd name="T0" fmla="*/ 0 w 101"/>
                  <a:gd name="T1" fmla="*/ 45 h 117"/>
                  <a:gd name="T2" fmla="*/ 0 w 101"/>
                  <a:gd name="T3" fmla="*/ 45 h 117"/>
                  <a:gd name="T4" fmla="*/ 12 w 101"/>
                  <a:gd name="T5" fmla="*/ 73 h 117"/>
                  <a:gd name="T6" fmla="*/ 22 w 101"/>
                  <a:gd name="T7" fmla="*/ 94 h 117"/>
                  <a:gd name="T8" fmla="*/ 33 w 101"/>
                  <a:gd name="T9" fmla="*/ 108 h 117"/>
                  <a:gd name="T10" fmla="*/ 42 w 101"/>
                  <a:gd name="T11" fmla="*/ 113 h 117"/>
                  <a:gd name="T12" fmla="*/ 54 w 101"/>
                  <a:gd name="T13" fmla="*/ 116 h 117"/>
                  <a:gd name="T14" fmla="*/ 64 w 101"/>
                  <a:gd name="T15" fmla="*/ 111 h 117"/>
                  <a:gd name="T16" fmla="*/ 71 w 101"/>
                  <a:gd name="T17" fmla="*/ 101 h 117"/>
                  <a:gd name="T18" fmla="*/ 76 w 101"/>
                  <a:gd name="T19" fmla="*/ 89 h 117"/>
                  <a:gd name="T20" fmla="*/ 83 w 101"/>
                  <a:gd name="T21" fmla="*/ 77 h 117"/>
                  <a:gd name="T22" fmla="*/ 87 w 101"/>
                  <a:gd name="T23" fmla="*/ 62 h 117"/>
                  <a:gd name="T24" fmla="*/ 91 w 101"/>
                  <a:gd name="T25" fmla="*/ 47 h 117"/>
                  <a:gd name="T26" fmla="*/ 95 w 101"/>
                  <a:gd name="T27" fmla="*/ 34 h 117"/>
                  <a:gd name="T28" fmla="*/ 97 w 101"/>
                  <a:gd name="T29" fmla="*/ 20 h 117"/>
                  <a:gd name="T30" fmla="*/ 100 w 101"/>
                  <a:gd name="T31" fmla="*/ 11 h 117"/>
                  <a:gd name="T32" fmla="*/ 100 w 101"/>
                  <a:gd name="T33" fmla="*/ 4 h 117"/>
                  <a:gd name="T34" fmla="*/ 100 w 101"/>
                  <a:gd name="T35" fmla="*/ 1 h 117"/>
                  <a:gd name="T36" fmla="*/ 89 w 101"/>
                  <a:gd name="T37" fmla="*/ 0 h 117"/>
                  <a:gd name="T38" fmla="*/ 89 w 101"/>
                  <a:gd name="T39" fmla="*/ 4 h 117"/>
                  <a:gd name="T40" fmla="*/ 88 w 101"/>
                  <a:gd name="T41" fmla="*/ 9 h 117"/>
                  <a:gd name="T42" fmla="*/ 87 w 101"/>
                  <a:gd name="T43" fmla="*/ 20 h 117"/>
                  <a:gd name="T44" fmla="*/ 86 w 101"/>
                  <a:gd name="T45" fmla="*/ 32 h 117"/>
                  <a:gd name="T46" fmla="*/ 83 w 101"/>
                  <a:gd name="T47" fmla="*/ 46 h 117"/>
                  <a:gd name="T48" fmla="*/ 79 w 101"/>
                  <a:gd name="T49" fmla="*/ 61 h 117"/>
                  <a:gd name="T50" fmla="*/ 74 w 101"/>
                  <a:gd name="T51" fmla="*/ 76 h 117"/>
                  <a:gd name="T52" fmla="*/ 68 w 101"/>
                  <a:gd name="T53" fmla="*/ 88 h 117"/>
                  <a:gd name="T54" fmla="*/ 63 w 101"/>
                  <a:gd name="T55" fmla="*/ 98 h 117"/>
                  <a:gd name="T56" fmla="*/ 57 w 101"/>
                  <a:gd name="T57" fmla="*/ 104 h 117"/>
                  <a:gd name="T58" fmla="*/ 51 w 101"/>
                  <a:gd name="T59" fmla="*/ 108 h 117"/>
                  <a:gd name="T60" fmla="*/ 47 w 101"/>
                  <a:gd name="T61" fmla="*/ 108 h 117"/>
                  <a:gd name="T62" fmla="*/ 39 w 101"/>
                  <a:gd name="T63" fmla="*/ 103 h 117"/>
                  <a:gd name="T64" fmla="*/ 30 w 101"/>
                  <a:gd name="T65" fmla="*/ 90 h 117"/>
                  <a:gd name="T66" fmla="*/ 21 w 101"/>
                  <a:gd name="T67" fmla="*/ 70 h 117"/>
                  <a:gd name="T68" fmla="*/ 11 w 101"/>
                  <a:gd name="T69" fmla="*/ 43 h 117"/>
                  <a:gd name="T70" fmla="*/ 0 w 101"/>
                  <a:gd name="T71" fmla="*/ 4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17">
                    <a:moveTo>
                      <a:pt x="0" y="45"/>
                    </a:moveTo>
                    <a:lnTo>
                      <a:pt x="0" y="45"/>
                    </a:lnTo>
                    <a:lnTo>
                      <a:pt x="12" y="73"/>
                    </a:lnTo>
                    <a:lnTo>
                      <a:pt x="22" y="94"/>
                    </a:lnTo>
                    <a:lnTo>
                      <a:pt x="33" y="108"/>
                    </a:lnTo>
                    <a:lnTo>
                      <a:pt x="42" y="113"/>
                    </a:lnTo>
                    <a:lnTo>
                      <a:pt x="54" y="116"/>
                    </a:lnTo>
                    <a:lnTo>
                      <a:pt x="64" y="111"/>
                    </a:lnTo>
                    <a:lnTo>
                      <a:pt x="71" y="101"/>
                    </a:lnTo>
                    <a:lnTo>
                      <a:pt x="76" y="89"/>
                    </a:lnTo>
                    <a:lnTo>
                      <a:pt x="83" y="77"/>
                    </a:lnTo>
                    <a:lnTo>
                      <a:pt x="87" y="62"/>
                    </a:lnTo>
                    <a:lnTo>
                      <a:pt x="91" y="47"/>
                    </a:lnTo>
                    <a:lnTo>
                      <a:pt x="95" y="34"/>
                    </a:lnTo>
                    <a:lnTo>
                      <a:pt x="97" y="20"/>
                    </a:lnTo>
                    <a:lnTo>
                      <a:pt x="100" y="11"/>
                    </a:lnTo>
                    <a:lnTo>
                      <a:pt x="100" y="4"/>
                    </a:lnTo>
                    <a:lnTo>
                      <a:pt x="100" y="1"/>
                    </a:lnTo>
                    <a:lnTo>
                      <a:pt x="89" y="0"/>
                    </a:lnTo>
                    <a:lnTo>
                      <a:pt x="89" y="4"/>
                    </a:lnTo>
                    <a:lnTo>
                      <a:pt x="88" y="9"/>
                    </a:lnTo>
                    <a:lnTo>
                      <a:pt x="87" y="20"/>
                    </a:lnTo>
                    <a:lnTo>
                      <a:pt x="86" y="32"/>
                    </a:lnTo>
                    <a:lnTo>
                      <a:pt x="83" y="46"/>
                    </a:lnTo>
                    <a:lnTo>
                      <a:pt x="79" y="61"/>
                    </a:lnTo>
                    <a:lnTo>
                      <a:pt x="74" y="76"/>
                    </a:lnTo>
                    <a:lnTo>
                      <a:pt x="68" y="88"/>
                    </a:lnTo>
                    <a:lnTo>
                      <a:pt x="63" y="98"/>
                    </a:lnTo>
                    <a:lnTo>
                      <a:pt x="57" y="104"/>
                    </a:lnTo>
                    <a:lnTo>
                      <a:pt x="51" y="108"/>
                    </a:lnTo>
                    <a:lnTo>
                      <a:pt x="47" y="108"/>
                    </a:lnTo>
                    <a:lnTo>
                      <a:pt x="39" y="103"/>
                    </a:lnTo>
                    <a:lnTo>
                      <a:pt x="30" y="90"/>
                    </a:lnTo>
                    <a:lnTo>
                      <a:pt x="21" y="70"/>
                    </a:lnTo>
                    <a:lnTo>
                      <a:pt x="11" y="43"/>
                    </a:lnTo>
                    <a:lnTo>
                      <a:pt x="0" y="4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7" name="Freeform 459"/>
              <p:cNvSpPr>
                <a:spLocks/>
              </p:cNvSpPr>
              <p:nvPr/>
            </p:nvSpPr>
            <p:spPr bwMode="auto">
              <a:xfrm>
                <a:off x="5009" y="3006"/>
                <a:ext cx="81" cy="125"/>
              </a:xfrm>
              <a:custGeom>
                <a:avLst/>
                <a:gdLst>
                  <a:gd name="T0" fmla="*/ 9 w 81"/>
                  <a:gd name="T1" fmla="*/ 23 h 125"/>
                  <a:gd name="T2" fmla="*/ 9 w 81"/>
                  <a:gd name="T3" fmla="*/ 24 h 125"/>
                  <a:gd name="T4" fmla="*/ 17 w 81"/>
                  <a:gd name="T5" fmla="*/ 13 h 125"/>
                  <a:gd name="T6" fmla="*/ 22 w 81"/>
                  <a:gd name="T7" fmla="*/ 7 h 125"/>
                  <a:gd name="T8" fmla="*/ 28 w 81"/>
                  <a:gd name="T9" fmla="*/ 7 h 125"/>
                  <a:gd name="T10" fmla="*/ 31 w 81"/>
                  <a:gd name="T11" fmla="*/ 8 h 125"/>
                  <a:gd name="T12" fmla="*/ 37 w 81"/>
                  <a:gd name="T13" fmla="*/ 13 h 125"/>
                  <a:gd name="T14" fmla="*/ 42 w 81"/>
                  <a:gd name="T15" fmla="*/ 23 h 125"/>
                  <a:gd name="T16" fmla="*/ 47 w 81"/>
                  <a:gd name="T17" fmla="*/ 32 h 125"/>
                  <a:gd name="T18" fmla="*/ 52 w 81"/>
                  <a:gd name="T19" fmla="*/ 44 h 125"/>
                  <a:gd name="T20" fmla="*/ 55 w 81"/>
                  <a:gd name="T21" fmla="*/ 59 h 125"/>
                  <a:gd name="T22" fmla="*/ 59 w 81"/>
                  <a:gd name="T23" fmla="*/ 73 h 125"/>
                  <a:gd name="T24" fmla="*/ 63 w 81"/>
                  <a:gd name="T25" fmla="*/ 85 h 125"/>
                  <a:gd name="T26" fmla="*/ 66 w 81"/>
                  <a:gd name="T27" fmla="*/ 97 h 125"/>
                  <a:gd name="T28" fmla="*/ 67 w 81"/>
                  <a:gd name="T29" fmla="*/ 108 h 125"/>
                  <a:gd name="T30" fmla="*/ 70 w 81"/>
                  <a:gd name="T31" fmla="*/ 117 h 125"/>
                  <a:gd name="T32" fmla="*/ 70 w 81"/>
                  <a:gd name="T33" fmla="*/ 123 h 125"/>
                  <a:gd name="T34" fmla="*/ 70 w 81"/>
                  <a:gd name="T35" fmla="*/ 124 h 125"/>
                  <a:gd name="T36" fmla="*/ 80 w 81"/>
                  <a:gd name="T37" fmla="*/ 123 h 125"/>
                  <a:gd name="T38" fmla="*/ 80 w 81"/>
                  <a:gd name="T39" fmla="*/ 121 h 125"/>
                  <a:gd name="T40" fmla="*/ 79 w 81"/>
                  <a:gd name="T41" fmla="*/ 116 h 125"/>
                  <a:gd name="T42" fmla="*/ 76 w 81"/>
                  <a:gd name="T43" fmla="*/ 108 h 125"/>
                  <a:gd name="T44" fmla="*/ 75 w 81"/>
                  <a:gd name="T45" fmla="*/ 96 h 125"/>
                  <a:gd name="T46" fmla="*/ 72 w 81"/>
                  <a:gd name="T47" fmla="*/ 84 h 125"/>
                  <a:gd name="T48" fmla="*/ 68 w 81"/>
                  <a:gd name="T49" fmla="*/ 70 h 125"/>
                  <a:gd name="T50" fmla="*/ 64 w 81"/>
                  <a:gd name="T51" fmla="*/ 57 h 125"/>
                  <a:gd name="T52" fmla="*/ 60 w 81"/>
                  <a:gd name="T53" fmla="*/ 43 h 125"/>
                  <a:gd name="T54" fmla="*/ 55 w 81"/>
                  <a:gd name="T55" fmla="*/ 31 h 125"/>
                  <a:gd name="T56" fmla="*/ 50 w 81"/>
                  <a:gd name="T57" fmla="*/ 20 h 125"/>
                  <a:gd name="T58" fmla="*/ 45 w 81"/>
                  <a:gd name="T59" fmla="*/ 9 h 125"/>
                  <a:gd name="T60" fmla="*/ 38 w 81"/>
                  <a:gd name="T61" fmla="*/ 3 h 125"/>
                  <a:gd name="T62" fmla="*/ 29 w 81"/>
                  <a:gd name="T63" fmla="*/ 0 h 125"/>
                  <a:gd name="T64" fmla="*/ 17 w 81"/>
                  <a:gd name="T65" fmla="*/ 1 h 125"/>
                  <a:gd name="T66" fmla="*/ 9 w 81"/>
                  <a:gd name="T67" fmla="*/ 8 h 125"/>
                  <a:gd name="T68" fmla="*/ 1 w 81"/>
                  <a:gd name="T69" fmla="*/ 20 h 125"/>
                  <a:gd name="T70" fmla="*/ 0 w 81"/>
                  <a:gd name="T71" fmla="*/ 22 h 125"/>
                  <a:gd name="T72" fmla="*/ 1 w 81"/>
                  <a:gd name="T73" fmla="*/ 20 h 125"/>
                  <a:gd name="T74" fmla="*/ 0 w 81"/>
                  <a:gd name="T75" fmla="*/ 20 h 125"/>
                  <a:gd name="T76" fmla="*/ 0 w 81"/>
                  <a:gd name="T77" fmla="*/ 22 h 125"/>
                  <a:gd name="T78" fmla="*/ 9 w 81"/>
                  <a:gd name="T79"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 h="125">
                    <a:moveTo>
                      <a:pt x="9" y="23"/>
                    </a:moveTo>
                    <a:lnTo>
                      <a:pt x="9" y="24"/>
                    </a:lnTo>
                    <a:lnTo>
                      <a:pt x="17" y="13"/>
                    </a:lnTo>
                    <a:lnTo>
                      <a:pt x="22" y="7"/>
                    </a:lnTo>
                    <a:lnTo>
                      <a:pt x="28" y="7"/>
                    </a:lnTo>
                    <a:lnTo>
                      <a:pt x="31" y="8"/>
                    </a:lnTo>
                    <a:lnTo>
                      <a:pt x="37" y="13"/>
                    </a:lnTo>
                    <a:lnTo>
                      <a:pt x="42" y="23"/>
                    </a:lnTo>
                    <a:lnTo>
                      <a:pt x="47" y="32"/>
                    </a:lnTo>
                    <a:lnTo>
                      <a:pt x="52" y="44"/>
                    </a:lnTo>
                    <a:lnTo>
                      <a:pt x="55" y="59"/>
                    </a:lnTo>
                    <a:lnTo>
                      <a:pt x="59" y="73"/>
                    </a:lnTo>
                    <a:lnTo>
                      <a:pt x="63" y="85"/>
                    </a:lnTo>
                    <a:lnTo>
                      <a:pt x="66" y="97"/>
                    </a:lnTo>
                    <a:lnTo>
                      <a:pt x="67" y="108"/>
                    </a:lnTo>
                    <a:lnTo>
                      <a:pt x="70" y="117"/>
                    </a:lnTo>
                    <a:lnTo>
                      <a:pt x="70" y="123"/>
                    </a:lnTo>
                    <a:lnTo>
                      <a:pt x="70" y="124"/>
                    </a:lnTo>
                    <a:lnTo>
                      <a:pt x="80" y="123"/>
                    </a:lnTo>
                    <a:lnTo>
                      <a:pt x="80" y="121"/>
                    </a:lnTo>
                    <a:lnTo>
                      <a:pt x="79" y="116"/>
                    </a:lnTo>
                    <a:lnTo>
                      <a:pt x="76" y="108"/>
                    </a:lnTo>
                    <a:lnTo>
                      <a:pt x="75" y="96"/>
                    </a:lnTo>
                    <a:lnTo>
                      <a:pt x="72" y="84"/>
                    </a:lnTo>
                    <a:lnTo>
                      <a:pt x="68" y="70"/>
                    </a:lnTo>
                    <a:lnTo>
                      <a:pt x="64" y="57"/>
                    </a:lnTo>
                    <a:lnTo>
                      <a:pt x="60" y="43"/>
                    </a:lnTo>
                    <a:lnTo>
                      <a:pt x="55" y="31"/>
                    </a:lnTo>
                    <a:lnTo>
                      <a:pt x="50" y="20"/>
                    </a:lnTo>
                    <a:lnTo>
                      <a:pt x="45" y="9"/>
                    </a:lnTo>
                    <a:lnTo>
                      <a:pt x="38" y="3"/>
                    </a:lnTo>
                    <a:lnTo>
                      <a:pt x="29" y="0"/>
                    </a:lnTo>
                    <a:lnTo>
                      <a:pt x="17" y="1"/>
                    </a:lnTo>
                    <a:lnTo>
                      <a:pt x="9" y="8"/>
                    </a:lnTo>
                    <a:lnTo>
                      <a:pt x="1" y="20"/>
                    </a:lnTo>
                    <a:lnTo>
                      <a:pt x="0" y="22"/>
                    </a:lnTo>
                    <a:lnTo>
                      <a:pt x="1" y="20"/>
                    </a:lnTo>
                    <a:lnTo>
                      <a:pt x="0" y="20"/>
                    </a:lnTo>
                    <a:lnTo>
                      <a:pt x="0" y="22"/>
                    </a:lnTo>
                    <a:lnTo>
                      <a:pt x="9" y="2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8" name="Freeform 460"/>
              <p:cNvSpPr>
                <a:spLocks/>
              </p:cNvSpPr>
              <p:nvPr/>
            </p:nvSpPr>
            <p:spPr bwMode="auto">
              <a:xfrm>
                <a:off x="4863" y="3029"/>
                <a:ext cx="149" cy="144"/>
              </a:xfrm>
              <a:custGeom>
                <a:avLst/>
                <a:gdLst>
                  <a:gd name="T0" fmla="*/ 0 w 149"/>
                  <a:gd name="T1" fmla="*/ 26 h 144"/>
                  <a:gd name="T2" fmla="*/ 15 w 149"/>
                  <a:gd name="T3" fmla="*/ 71 h 144"/>
                  <a:gd name="T4" fmla="*/ 29 w 149"/>
                  <a:gd name="T5" fmla="*/ 104 h 144"/>
                  <a:gd name="T6" fmla="*/ 42 w 149"/>
                  <a:gd name="T7" fmla="*/ 125 h 144"/>
                  <a:gd name="T8" fmla="*/ 58 w 149"/>
                  <a:gd name="T9" fmla="*/ 139 h 144"/>
                  <a:gd name="T10" fmla="*/ 71 w 149"/>
                  <a:gd name="T11" fmla="*/ 143 h 144"/>
                  <a:gd name="T12" fmla="*/ 86 w 149"/>
                  <a:gd name="T13" fmla="*/ 140 h 144"/>
                  <a:gd name="T14" fmla="*/ 97 w 149"/>
                  <a:gd name="T15" fmla="*/ 129 h 144"/>
                  <a:gd name="T16" fmla="*/ 107 w 149"/>
                  <a:gd name="T17" fmla="*/ 116 h 144"/>
                  <a:gd name="T18" fmla="*/ 116 w 149"/>
                  <a:gd name="T19" fmla="*/ 99 h 144"/>
                  <a:gd name="T20" fmla="*/ 125 w 149"/>
                  <a:gd name="T21" fmla="*/ 80 h 144"/>
                  <a:gd name="T22" fmla="*/ 132 w 149"/>
                  <a:gd name="T23" fmla="*/ 61 h 144"/>
                  <a:gd name="T24" fmla="*/ 137 w 149"/>
                  <a:gd name="T25" fmla="*/ 42 h 144"/>
                  <a:gd name="T26" fmla="*/ 143 w 149"/>
                  <a:gd name="T27" fmla="*/ 26 h 144"/>
                  <a:gd name="T28" fmla="*/ 145 w 149"/>
                  <a:gd name="T29" fmla="*/ 14 h 144"/>
                  <a:gd name="T30" fmla="*/ 148 w 149"/>
                  <a:gd name="T31" fmla="*/ 4 h 144"/>
                  <a:gd name="T32" fmla="*/ 148 w 149"/>
                  <a:gd name="T33" fmla="*/ 1 h 144"/>
                  <a:gd name="T34" fmla="*/ 138 w 149"/>
                  <a:gd name="T35" fmla="*/ 1 h 144"/>
                  <a:gd name="T36" fmla="*/ 137 w 149"/>
                  <a:gd name="T37" fmla="*/ 7 h 144"/>
                  <a:gd name="T38" fmla="*/ 136 w 149"/>
                  <a:gd name="T39" fmla="*/ 18 h 144"/>
                  <a:gd name="T40" fmla="*/ 130 w 149"/>
                  <a:gd name="T41" fmla="*/ 33 h 144"/>
                  <a:gd name="T42" fmla="*/ 125 w 149"/>
                  <a:gd name="T43" fmla="*/ 50 h 144"/>
                  <a:gd name="T44" fmla="*/ 119 w 149"/>
                  <a:gd name="T45" fmla="*/ 69 h 144"/>
                  <a:gd name="T46" fmla="*/ 112 w 149"/>
                  <a:gd name="T47" fmla="*/ 87 h 144"/>
                  <a:gd name="T48" fmla="*/ 103 w 149"/>
                  <a:gd name="T49" fmla="*/ 105 h 144"/>
                  <a:gd name="T50" fmla="*/ 95 w 149"/>
                  <a:gd name="T51" fmla="*/ 120 h 144"/>
                  <a:gd name="T52" fmla="*/ 85 w 149"/>
                  <a:gd name="T53" fmla="*/ 129 h 144"/>
                  <a:gd name="T54" fmla="*/ 75 w 149"/>
                  <a:gd name="T55" fmla="*/ 135 h 144"/>
                  <a:gd name="T56" fmla="*/ 67 w 149"/>
                  <a:gd name="T57" fmla="*/ 135 h 144"/>
                  <a:gd name="T58" fmla="*/ 58 w 149"/>
                  <a:gd name="T59" fmla="*/ 128 h 144"/>
                  <a:gd name="T60" fmla="*/ 44 w 149"/>
                  <a:gd name="T61" fmla="*/ 112 h 144"/>
                  <a:gd name="T62" fmla="*/ 30 w 149"/>
                  <a:gd name="T63" fmla="*/ 87 h 144"/>
                  <a:gd name="T64" fmla="*/ 18 w 149"/>
                  <a:gd name="T65" fmla="*/ 48 h 144"/>
                  <a:gd name="T66" fmla="*/ 10 w 149"/>
                  <a:gd name="T67" fmla="*/ 2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44">
                    <a:moveTo>
                      <a:pt x="0" y="26"/>
                    </a:moveTo>
                    <a:lnTo>
                      <a:pt x="0" y="26"/>
                    </a:lnTo>
                    <a:lnTo>
                      <a:pt x="7" y="49"/>
                    </a:lnTo>
                    <a:lnTo>
                      <a:pt x="15" y="71"/>
                    </a:lnTo>
                    <a:lnTo>
                      <a:pt x="22" y="89"/>
                    </a:lnTo>
                    <a:lnTo>
                      <a:pt x="29" y="104"/>
                    </a:lnTo>
                    <a:lnTo>
                      <a:pt x="36" y="116"/>
                    </a:lnTo>
                    <a:lnTo>
                      <a:pt x="42" y="125"/>
                    </a:lnTo>
                    <a:lnTo>
                      <a:pt x="49" y="132"/>
                    </a:lnTo>
                    <a:lnTo>
                      <a:pt x="58" y="139"/>
                    </a:lnTo>
                    <a:lnTo>
                      <a:pt x="64" y="143"/>
                    </a:lnTo>
                    <a:lnTo>
                      <a:pt x="71" y="143"/>
                    </a:lnTo>
                    <a:lnTo>
                      <a:pt x="78" y="143"/>
                    </a:lnTo>
                    <a:lnTo>
                      <a:pt x="86" y="140"/>
                    </a:lnTo>
                    <a:lnTo>
                      <a:pt x="92" y="135"/>
                    </a:lnTo>
                    <a:lnTo>
                      <a:pt x="97" y="129"/>
                    </a:lnTo>
                    <a:lnTo>
                      <a:pt x="103" y="123"/>
                    </a:lnTo>
                    <a:lnTo>
                      <a:pt x="107" y="116"/>
                    </a:lnTo>
                    <a:lnTo>
                      <a:pt x="112" y="108"/>
                    </a:lnTo>
                    <a:lnTo>
                      <a:pt x="116" y="99"/>
                    </a:lnTo>
                    <a:lnTo>
                      <a:pt x="122" y="90"/>
                    </a:lnTo>
                    <a:lnTo>
                      <a:pt x="125" y="80"/>
                    </a:lnTo>
                    <a:lnTo>
                      <a:pt x="129" y="71"/>
                    </a:lnTo>
                    <a:lnTo>
                      <a:pt x="132" y="61"/>
                    </a:lnTo>
                    <a:lnTo>
                      <a:pt x="136" y="52"/>
                    </a:lnTo>
                    <a:lnTo>
                      <a:pt x="137" y="42"/>
                    </a:lnTo>
                    <a:lnTo>
                      <a:pt x="140" y="35"/>
                    </a:lnTo>
                    <a:lnTo>
                      <a:pt x="143" y="26"/>
                    </a:lnTo>
                    <a:lnTo>
                      <a:pt x="144" y="19"/>
                    </a:lnTo>
                    <a:lnTo>
                      <a:pt x="145" y="14"/>
                    </a:lnTo>
                    <a:lnTo>
                      <a:pt x="147" y="8"/>
                    </a:lnTo>
                    <a:lnTo>
                      <a:pt x="148" y="4"/>
                    </a:lnTo>
                    <a:lnTo>
                      <a:pt x="148" y="3"/>
                    </a:lnTo>
                    <a:lnTo>
                      <a:pt x="148" y="1"/>
                    </a:lnTo>
                    <a:lnTo>
                      <a:pt x="138" y="0"/>
                    </a:lnTo>
                    <a:lnTo>
                      <a:pt x="138" y="1"/>
                    </a:lnTo>
                    <a:lnTo>
                      <a:pt x="138" y="3"/>
                    </a:lnTo>
                    <a:lnTo>
                      <a:pt x="137" y="7"/>
                    </a:lnTo>
                    <a:lnTo>
                      <a:pt x="137" y="12"/>
                    </a:lnTo>
                    <a:lnTo>
                      <a:pt x="136" y="18"/>
                    </a:lnTo>
                    <a:lnTo>
                      <a:pt x="133" y="25"/>
                    </a:lnTo>
                    <a:lnTo>
                      <a:pt x="130" y="33"/>
                    </a:lnTo>
                    <a:lnTo>
                      <a:pt x="129" y="41"/>
                    </a:lnTo>
                    <a:lnTo>
                      <a:pt x="125" y="50"/>
                    </a:lnTo>
                    <a:lnTo>
                      <a:pt x="122" y="59"/>
                    </a:lnTo>
                    <a:lnTo>
                      <a:pt x="119" y="69"/>
                    </a:lnTo>
                    <a:lnTo>
                      <a:pt x="115" y="79"/>
                    </a:lnTo>
                    <a:lnTo>
                      <a:pt x="112" y="87"/>
                    </a:lnTo>
                    <a:lnTo>
                      <a:pt x="107" y="97"/>
                    </a:lnTo>
                    <a:lnTo>
                      <a:pt x="103" y="105"/>
                    </a:lnTo>
                    <a:lnTo>
                      <a:pt x="99" y="113"/>
                    </a:lnTo>
                    <a:lnTo>
                      <a:pt x="95" y="120"/>
                    </a:lnTo>
                    <a:lnTo>
                      <a:pt x="90" y="125"/>
                    </a:lnTo>
                    <a:lnTo>
                      <a:pt x="85" y="129"/>
                    </a:lnTo>
                    <a:lnTo>
                      <a:pt x="81" y="132"/>
                    </a:lnTo>
                    <a:lnTo>
                      <a:pt x="75" y="135"/>
                    </a:lnTo>
                    <a:lnTo>
                      <a:pt x="71" y="136"/>
                    </a:lnTo>
                    <a:lnTo>
                      <a:pt x="67" y="135"/>
                    </a:lnTo>
                    <a:lnTo>
                      <a:pt x="62" y="132"/>
                    </a:lnTo>
                    <a:lnTo>
                      <a:pt x="58" y="128"/>
                    </a:lnTo>
                    <a:lnTo>
                      <a:pt x="51" y="121"/>
                    </a:lnTo>
                    <a:lnTo>
                      <a:pt x="44" y="112"/>
                    </a:lnTo>
                    <a:lnTo>
                      <a:pt x="38" y="101"/>
                    </a:lnTo>
                    <a:lnTo>
                      <a:pt x="30" y="87"/>
                    </a:lnTo>
                    <a:lnTo>
                      <a:pt x="23" y="68"/>
                    </a:lnTo>
                    <a:lnTo>
                      <a:pt x="18" y="48"/>
                    </a:lnTo>
                    <a:lnTo>
                      <a:pt x="10" y="25"/>
                    </a:lnTo>
                    <a:lnTo>
                      <a:pt x="10" y="23"/>
                    </a:lnTo>
                    <a:lnTo>
                      <a:pt x="0" y="2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49" name="Freeform 461"/>
              <p:cNvSpPr>
                <a:spLocks/>
              </p:cNvSpPr>
              <p:nvPr/>
            </p:nvSpPr>
            <p:spPr bwMode="auto">
              <a:xfrm>
                <a:off x="4828" y="3032"/>
                <a:ext cx="39" cy="51"/>
              </a:xfrm>
              <a:custGeom>
                <a:avLst/>
                <a:gdLst>
                  <a:gd name="T0" fmla="*/ 7 w 39"/>
                  <a:gd name="T1" fmla="*/ 49 h 51"/>
                  <a:gd name="T2" fmla="*/ 7 w 39"/>
                  <a:gd name="T3" fmla="*/ 50 h 51"/>
                  <a:gd name="T4" fmla="*/ 10 w 39"/>
                  <a:gd name="T5" fmla="*/ 35 h 51"/>
                  <a:gd name="T6" fmla="*/ 10 w 39"/>
                  <a:gd name="T7" fmla="*/ 24 h 51"/>
                  <a:gd name="T8" fmla="*/ 11 w 39"/>
                  <a:gd name="T9" fmla="*/ 17 h 51"/>
                  <a:gd name="T10" fmla="*/ 13 w 39"/>
                  <a:gd name="T11" fmla="*/ 11 h 51"/>
                  <a:gd name="T12" fmla="*/ 16 w 39"/>
                  <a:gd name="T13" fmla="*/ 7 h 51"/>
                  <a:gd name="T14" fmla="*/ 17 w 39"/>
                  <a:gd name="T15" fmla="*/ 6 h 51"/>
                  <a:gd name="T16" fmla="*/ 18 w 39"/>
                  <a:gd name="T17" fmla="*/ 6 h 51"/>
                  <a:gd name="T18" fmla="*/ 21 w 39"/>
                  <a:gd name="T19" fmla="*/ 7 h 51"/>
                  <a:gd name="T20" fmla="*/ 22 w 39"/>
                  <a:gd name="T21" fmla="*/ 10 h 51"/>
                  <a:gd name="T22" fmla="*/ 25 w 39"/>
                  <a:gd name="T23" fmla="*/ 12 h 51"/>
                  <a:gd name="T24" fmla="*/ 26 w 39"/>
                  <a:gd name="T25" fmla="*/ 15 h 51"/>
                  <a:gd name="T26" fmla="*/ 27 w 39"/>
                  <a:gd name="T27" fmla="*/ 17 h 51"/>
                  <a:gd name="T28" fmla="*/ 28 w 39"/>
                  <a:gd name="T29" fmla="*/ 20 h 51"/>
                  <a:gd name="T30" fmla="*/ 29 w 39"/>
                  <a:gd name="T31" fmla="*/ 21 h 51"/>
                  <a:gd name="T32" fmla="*/ 38 w 39"/>
                  <a:gd name="T33" fmla="*/ 18 h 51"/>
                  <a:gd name="T34" fmla="*/ 37 w 39"/>
                  <a:gd name="T35" fmla="*/ 17 h 51"/>
                  <a:gd name="T36" fmla="*/ 36 w 39"/>
                  <a:gd name="T37" fmla="*/ 15 h 51"/>
                  <a:gd name="T38" fmla="*/ 33 w 39"/>
                  <a:gd name="T39" fmla="*/ 12 h 51"/>
                  <a:gd name="T40" fmla="*/ 32 w 39"/>
                  <a:gd name="T41" fmla="*/ 9 h 51"/>
                  <a:gd name="T42" fmla="*/ 28 w 39"/>
                  <a:gd name="T43" fmla="*/ 6 h 51"/>
                  <a:gd name="T44" fmla="*/ 26 w 39"/>
                  <a:gd name="T45" fmla="*/ 2 h 51"/>
                  <a:gd name="T46" fmla="*/ 22 w 39"/>
                  <a:gd name="T47" fmla="*/ 0 h 51"/>
                  <a:gd name="T48" fmla="*/ 17 w 39"/>
                  <a:gd name="T49" fmla="*/ 0 h 51"/>
                  <a:gd name="T50" fmla="*/ 12 w 39"/>
                  <a:gd name="T51" fmla="*/ 0 h 51"/>
                  <a:gd name="T52" fmla="*/ 9 w 39"/>
                  <a:gd name="T53" fmla="*/ 4 h 51"/>
                  <a:gd name="T54" fmla="*/ 5 w 39"/>
                  <a:gd name="T55" fmla="*/ 9 h 51"/>
                  <a:gd name="T56" fmla="*/ 4 w 39"/>
                  <a:gd name="T57" fmla="*/ 16 h 51"/>
                  <a:gd name="T58" fmla="*/ 1 w 39"/>
                  <a:gd name="T59" fmla="*/ 24 h 51"/>
                  <a:gd name="T60" fmla="*/ 0 w 39"/>
                  <a:gd name="T61" fmla="*/ 35 h 51"/>
                  <a:gd name="T62" fmla="*/ 0 w 39"/>
                  <a:gd name="T63" fmla="*/ 49 h 51"/>
                  <a:gd name="T64" fmla="*/ 7 w 39"/>
                  <a:gd name="T65"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51">
                    <a:moveTo>
                      <a:pt x="7" y="49"/>
                    </a:moveTo>
                    <a:lnTo>
                      <a:pt x="7" y="50"/>
                    </a:lnTo>
                    <a:lnTo>
                      <a:pt x="10" y="35"/>
                    </a:lnTo>
                    <a:lnTo>
                      <a:pt x="10" y="24"/>
                    </a:lnTo>
                    <a:lnTo>
                      <a:pt x="11" y="17"/>
                    </a:lnTo>
                    <a:lnTo>
                      <a:pt x="13" y="11"/>
                    </a:lnTo>
                    <a:lnTo>
                      <a:pt x="16" y="7"/>
                    </a:lnTo>
                    <a:lnTo>
                      <a:pt x="17" y="6"/>
                    </a:lnTo>
                    <a:lnTo>
                      <a:pt x="18" y="6"/>
                    </a:lnTo>
                    <a:lnTo>
                      <a:pt x="21" y="7"/>
                    </a:lnTo>
                    <a:lnTo>
                      <a:pt x="22" y="10"/>
                    </a:lnTo>
                    <a:lnTo>
                      <a:pt x="25" y="12"/>
                    </a:lnTo>
                    <a:lnTo>
                      <a:pt x="26" y="15"/>
                    </a:lnTo>
                    <a:lnTo>
                      <a:pt x="27" y="17"/>
                    </a:lnTo>
                    <a:lnTo>
                      <a:pt x="28" y="20"/>
                    </a:lnTo>
                    <a:lnTo>
                      <a:pt x="29" y="21"/>
                    </a:lnTo>
                    <a:lnTo>
                      <a:pt x="38" y="18"/>
                    </a:lnTo>
                    <a:lnTo>
                      <a:pt x="37" y="17"/>
                    </a:lnTo>
                    <a:lnTo>
                      <a:pt x="36" y="15"/>
                    </a:lnTo>
                    <a:lnTo>
                      <a:pt x="33" y="12"/>
                    </a:lnTo>
                    <a:lnTo>
                      <a:pt x="32" y="9"/>
                    </a:lnTo>
                    <a:lnTo>
                      <a:pt x="28" y="6"/>
                    </a:lnTo>
                    <a:lnTo>
                      <a:pt x="26" y="2"/>
                    </a:lnTo>
                    <a:lnTo>
                      <a:pt x="22" y="0"/>
                    </a:lnTo>
                    <a:lnTo>
                      <a:pt x="17" y="0"/>
                    </a:lnTo>
                    <a:lnTo>
                      <a:pt x="12" y="0"/>
                    </a:lnTo>
                    <a:lnTo>
                      <a:pt x="9" y="4"/>
                    </a:lnTo>
                    <a:lnTo>
                      <a:pt x="5" y="9"/>
                    </a:lnTo>
                    <a:lnTo>
                      <a:pt x="4" y="16"/>
                    </a:lnTo>
                    <a:lnTo>
                      <a:pt x="1" y="24"/>
                    </a:lnTo>
                    <a:lnTo>
                      <a:pt x="0" y="35"/>
                    </a:lnTo>
                    <a:lnTo>
                      <a:pt x="0" y="49"/>
                    </a:lnTo>
                    <a:lnTo>
                      <a:pt x="7" y="4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0" name="Freeform 462"/>
              <p:cNvSpPr>
                <a:spLocks/>
              </p:cNvSpPr>
              <p:nvPr/>
            </p:nvSpPr>
            <p:spPr bwMode="auto">
              <a:xfrm>
                <a:off x="4761" y="3090"/>
                <a:ext cx="68" cy="69"/>
              </a:xfrm>
              <a:custGeom>
                <a:avLst/>
                <a:gdLst>
                  <a:gd name="T0" fmla="*/ 0 w 68"/>
                  <a:gd name="T1" fmla="*/ 12 h 69"/>
                  <a:gd name="T2" fmla="*/ 9 w 68"/>
                  <a:gd name="T3" fmla="*/ 32 h 69"/>
                  <a:gd name="T4" fmla="*/ 18 w 68"/>
                  <a:gd name="T5" fmla="*/ 47 h 69"/>
                  <a:gd name="T6" fmla="*/ 24 w 68"/>
                  <a:gd name="T7" fmla="*/ 59 h 69"/>
                  <a:gd name="T8" fmla="*/ 34 w 68"/>
                  <a:gd name="T9" fmla="*/ 65 h 69"/>
                  <a:gd name="T10" fmla="*/ 41 w 68"/>
                  <a:gd name="T11" fmla="*/ 68 h 69"/>
                  <a:gd name="T12" fmla="*/ 49 w 68"/>
                  <a:gd name="T13" fmla="*/ 65 h 69"/>
                  <a:gd name="T14" fmla="*/ 53 w 68"/>
                  <a:gd name="T15" fmla="*/ 62 h 69"/>
                  <a:gd name="T16" fmla="*/ 58 w 68"/>
                  <a:gd name="T17" fmla="*/ 54 h 69"/>
                  <a:gd name="T18" fmla="*/ 61 w 68"/>
                  <a:gd name="T19" fmla="*/ 46 h 69"/>
                  <a:gd name="T20" fmla="*/ 63 w 68"/>
                  <a:gd name="T21" fmla="*/ 37 h 69"/>
                  <a:gd name="T22" fmla="*/ 64 w 68"/>
                  <a:gd name="T23" fmla="*/ 30 h 69"/>
                  <a:gd name="T24" fmla="*/ 66 w 68"/>
                  <a:gd name="T25" fmla="*/ 21 h 69"/>
                  <a:gd name="T26" fmla="*/ 66 w 68"/>
                  <a:gd name="T27" fmla="*/ 13 h 69"/>
                  <a:gd name="T28" fmla="*/ 67 w 68"/>
                  <a:gd name="T29" fmla="*/ 6 h 69"/>
                  <a:gd name="T30" fmla="*/ 67 w 68"/>
                  <a:gd name="T31" fmla="*/ 1 h 69"/>
                  <a:gd name="T32" fmla="*/ 67 w 68"/>
                  <a:gd name="T33" fmla="*/ 0 h 69"/>
                  <a:gd name="T34" fmla="*/ 59 w 68"/>
                  <a:gd name="T35" fmla="*/ 0 h 69"/>
                  <a:gd name="T36" fmla="*/ 59 w 68"/>
                  <a:gd name="T37" fmla="*/ 1 h 69"/>
                  <a:gd name="T38" fmla="*/ 58 w 68"/>
                  <a:gd name="T39" fmla="*/ 6 h 69"/>
                  <a:gd name="T40" fmla="*/ 58 w 68"/>
                  <a:gd name="T41" fmla="*/ 13 h 69"/>
                  <a:gd name="T42" fmla="*/ 57 w 68"/>
                  <a:gd name="T43" fmla="*/ 21 h 69"/>
                  <a:gd name="T44" fmla="*/ 55 w 68"/>
                  <a:gd name="T45" fmla="*/ 28 h 69"/>
                  <a:gd name="T46" fmla="*/ 53 w 68"/>
                  <a:gd name="T47" fmla="*/ 37 h 69"/>
                  <a:gd name="T48" fmla="*/ 52 w 68"/>
                  <a:gd name="T49" fmla="*/ 45 h 69"/>
                  <a:gd name="T50" fmla="*/ 49 w 68"/>
                  <a:gd name="T51" fmla="*/ 53 h 69"/>
                  <a:gd name="T52" fmla="*/ 46 w 68"/>
                  <a:gd name="T53" fmla="*/ 58 h 69"/>
                  <a:gd name="T54" fmla="*/ 43 w 68"/>
                  <a:gd name="T55" fmla="*/ 60 h 69"/>
                  <a:gd name="T56" fmla="*/ 41 w 68"/>
                  <a:gd name="T57" fmla="*/ 62 h 69"/>
                  <a:gd name="T58" fmla="*/ 39 w 68"/>
                  <a:gd name="T59" fmla="*/ 60 h 69"/>
                  <a:gd name="T60" fmla="*/ 34 w 68"/>
                  <a:gd name="T61" fmla="*/ 55 h 69"/>
                  <a:gd name="T62" fmla="*/ 26 w 68"/>
                  <a:gd name="T63" fmla="*/ 45 h 69"/>
                  <a:gd name="T64" fmla="*/ 18 w 68"/>
                  <a:gd name="T65" fmla="*/ 31 h 69"/>
                  <a:gd name="T66" fmla="*/ 8 w 68"/>
                  <a:gd name="T67" fmla="*/ 9 h 69"/>
                  <a:gd name="T68" fmla="*/ 0 w 68"/>
                  <a:gd name="T69" fmla="*/ 1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 h="69">
                    <a:moveTo>
                      <a:pt x="0" y="12"/>
                    </a:moveTo>
                    <a:lnTo>
                      <a:pt x="9" y="32"/>
                    </a:lnTo>
                    <a:lnTo>
                      <a:pt x="18" y="47"/>
                    </a:lnTo>
                    <a:lnTo>
                      <a:pt x="24" y="59"/>
                    </a:lnTo>
                    <a:lnTo>
                      <a:pt x="34" y="65"/>
                    </a:lnTo>
                    <a:lnTo>
                      <a:pt x="41" y="68"/>
                    </a:lnTo>
                    <a:lnTo>
                      <a:pt x="49" y="65"/>
                    </a:lnTo>
                    <a:lnTo>
                      <a:pt x="53" y="62"/>
                    </a:lnTo>
                    <a:lnTo>
                      <a:pt x="58" y="54"/>
                    </a:lnTo>
                    <a:lnTo>
                      <a:pt x="61" y="46"/>
                    </a:lnTo>
                    <a:lnTo>
                      <a:pt x="63" y="37"/>
                    </a:lnTo>
                    <a:lnTo>
                      <a:pt x="64" y="30"/>
                    </a:lnTo>
                    <a:lnTo>
                      <a:pt x="66" y="21"/>
                    </a:lnTo>
                    <a:lnTo>
                      <a:pt x="66" y="13"/>
                    </a:lnTo>
                    <a:lnTo>
                      <a:pt x="67" y="6"/>
                    </a:lnTo>
                    <a:lnTo>
                      <a:pt x="67" y="1"/>
                    </a:lnTo>
                    <a:lnTo>
                      <a:pt x="67" y="0"/>
                    </a:lnTo>
                    <a:lnTo>
                      <a:pt x="59" y="0"/>
                    </a:lnTo>
                    <a:lnTo>
                      <a:pt x="59" y="1"/>
                    </a:lnTo>
                    <a:lnTo>
                      <a:pt x="58" y="6"/>
                    </a:lnTo>
                    <a:lnTo>
                      <a:pt x="58" y="13"/>
                    </a:lnTo>
                    <a:lnTo>
                      <a:pt x="57" y="21"/>
                    </a:lnTo>
                    <a:lnTo>
                      <a:pt x="55" y="28"/>
                    </a:lnTo>
                    <a:lnTo>
                      <a:pt x="53" y="37"/>
                    </a:lnTo>
                    <a:lnTo>
                      <a:pt x="52" y="45"/>
                    </a:lnTo>
                    <a:lnTo>
                      <a:pt x="49" y="53"/>
                    </a:lnTo>
                    <a:lnTo>
                      <a:pt x="46" y="58"/>
                    </a:lnTo>
                    <a:lnTo>
                      <a:pt x="43" y="60"/>
                    </a:lnTo>
                    <a:lnTo>
                      <a:pt x="41" y="62"/>
                    </a:lnTo>
                    <a:lnTo>
                      <a:pt x="39" y="60"/>
                    </a:lnTo>
                    <a:lnTo>
                      <a:pt x="34" y="55"/>
                    </a:lnTo>
                    <a:lnTo>
                      <a:pt x="26" y="45"/>
                    </a:lnTo>
                    <a:lnTo>
                      <a:pt x="18" y="31"/>
                    </a:lnTo>
                    <a:lnTo>
                      <a:pt x="8" y="9"/>
                    </a:lnTo>
                    <a:lnTo>
                      <a:pt x="0" y="1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1" name="Freeform 463"/>
              <p:cNvSpPr>
                <a:spLocks/>
              </p:cNvSpPr>
              <p:nvPr/>
            </p:nvSpPr>
            <p:spPr bwMode="auto">
              <a:xfrm>
                <a:off x="4696" y="3053"/>
                <a:ext cx="66" cy="42"/>
              </a:xfrm>
              <a:custGeom>
                <a:avLst/>
                <a:gdLst>
                  <a:gd name="T0" fmla="*/ 9 w 66"/>
                  <a:gd name="T1" fmla="*/ 35 h 42"/>
                  <a:gd name="T2" fmla="*/ 9 w 66"/>
                  <a:gd name="T3" fmla="*/ 36 h 42"/>
                  <a:gd name="T4" fmla="*/ 13 w 66"/>
                  <a:gd name="T5" fmla="*/ 24 h 42"/>
                  <a:gd name="T6" fmla="*/ 15 w 66"/>
                  <a:gd name="T7" fmla="*/ 14 h 42"/>
                  <a:gd name="T8" fmla="*/ 19 w 66"/>
                  <a:gd name="T9" fmla="*/ 11 h 42"/>
                  <a:gd name="T10" fmla="*/ 23 w 66"/>
                  <a:gd name="T11" fmla="*/ 8 h 42"/>
                  <a:gd name="T12" fmla="*/ 25 w 66"/>
                  <a:gd name="T13" fmla="*/ 7 h 42"/>
                  <a:gd name="T14" fmla="*/ 28 w 66"/>
                  <a:gd name="T15" fmla="*/ 8 h 42"/>
                  <a:gd name="T16" fmla="*/ 31 w 66"/>
                  <a:gd name="T17" fmla="*/ 8 h 42"/>
                  <a:gd name="T18" fmla="*/ 35 w 66"/>
                  <a:gd name="T19" fmla="*/ 12 h 42"/>
                  <a:gd name="T20" fmla="*/ 40 w 66"/>
                  <a:gd name="T21" fmla="*/ 16 h 42"/>
                  <a:gd name="T22" fmla="*/ 44 w 66"/>
                  <a:gd name="T23" fmla="*/ 21 h 42"/>
                  <a:gd name="T24" fmla="*/ 48 w 66"/>
                  <a:gd name="T25" fmla="*/ 25 h 42"/>
                  <a:gd name="T26" fmla="*/ 50 w 66"/>
                  <a:gd name="T27" fmla="*/ 30 h 42"/>
                  <a:gd name="T28" fmla="*/ 54 w 66"/>
                  <a:gd name="T29" fmla="*/ 35 h 42"/>
                  <a:gd name="T30" fmla="*/ 55 w 66"/>
                  <a:gd name="T31" fmla="*/ 37 h 42"/>
                  <a:gd name="T32" fmla="*/ 56 w 66"/>
                  <a:gd name="T33" fmla="*/ 40 h 42"/>
                  <a:gd name="T34" fmla="*/ 58 w 66"/>
                  <a:gd name="T35" fmla="*/ 41 h 42"/>
                  <a:gd name="T36" fmla="*/ 65 w 66"/>
                  <a:gd name="T37" fmla="*/ 39 h 42"/>
                  <a:gd name="T38" fmla="*/ 65 w 66"/>
                  <a:gd name="T39" fmla="*/ 37 h 42"/>
                  <a:gd name="T40" fmla="*/ 64 w 66"/>
                  <a:gd name="T41" fmla="*/ 35 h 42"/>
                  <a:gd name="T42" fmla="*/ 61 w 66"/>
                  <a:gd name="T43" fmla="*/ 31 h 42"/>
                  <a:gd name="T44" fmla="*/ 58 w 66"/>
                  <a:gd name="T45" fmla="*/ 28 h 42"/>
                  <a:gd name="T46" fmla="*/ 55 w 66"/>
                  <a:gd name="T47" fmla="*/ 22 h 42"/>
                  <a:gd name="T48" fmla="*/ 51 w 66"/>
                  <a:gd name="T49" fmla="*/ 17 h 42"/>
                  <a:gd name="T50" fmla="*/ 48 w 66"/>
                  <a:gd name="T51" fmla="*/ 12 h 42"/>
                  <a:gd name="T52" fmla="*/ 43 w 66"/>
                  <a:gd name="T53" fmla="*/ 8 h 42"/>
                  <a:gd name="T54" fmla="*/ 36 w 66"/>
                  <a:gd name="T55" fmla="*/ 4 h 42"/>
                  <a:gd name="T56" fmla="*/ 30 w 66"/>
                  <a:gd name="T57" fmla="*/ 1 h 42"/>
                  <a:gd name="T58" fmla="*/ 25 w 66"/>
                  <a:gd name="T59" fmla="*/ 0 h 42"/>
                  <a:gd name="T60" fmla="*/ 18 w 66"/>
                  <a:gd name="T61" fmla="*/ 1 h 42"/>
                  <a:gd name="T62" fmla="*/ 11 w 66"/>
                  <a:gd name="T63" fmla="*/ 6 h 42"/>
                  <a:gd name="T64" fmla="*/ 8 w 66"/>
                  <a:gd name="T65" fmla="*/ 13 h 42"/>
                  <a:gd name="T66" fmla="*/ 4 w 66"/>
                  <a:gd name="T67" fmla="*/ 23 h 42"/>
                  <a:gd name="T68" fmla="*/ 0 w 66"/>
                  <a:gd name="T69" fmla="*/ 35 h 42"/>
                  <a:gd name="T70" fmla="*/ 9 w 66"/>
                  <a:gd name="T71"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42">
                    <a:moveTo>
                      <a:pt x="9" y="35"/>
                    </a:moveTo>
                    <a:lnTo>
                      <a:pt x="9" y="36"/>
                    </a:lnTo>
                    <a:lnTo>
                      <a:pt x="13" y="24"/>
                    </a:lnTo>
                    <a:lnTo>
                      <a:pt x="15" y="14"/>
                    </a:lnTo>
                    <a:lnTo>
                      <a:pt x="19" y="11"/>
                    </a:lnTo>
                    <a:lnTo>
                      <a:pt x="23" y="8"/>
                    </a:lnTo>
                    <a:lnTo>
                      <a:pt x="25" y="7"/>
                    </a:lnTo>
                    <a:lnTo>
                      <a:pt x="28" y="8"/>
                    </a:lnTo>
                    <a:lnTo>
                      <a:pt x="31" y="8"/>
                    </a:lnTo>
                    <a:lnTo>
                      <a:pt x="35" y="12"/>
                    </a:lnTo>
                    <a:lnTo>
                      <a:pt x="40" y="16"/>
                    </a:lnTo>
                    <a:lnTo>
                      <a:pt x="44" y="21"/>
                    </a:lnTo>
                    <a:lnTo>
                      <a:pt x="48" y="25"/>
                    </a:lnTo>
                    <a:lnTo>
                      <a:pt x="50" y="30"/>
                    </a:lnTo>
                    <a:lnTo>
                      <a:pt x="54" y="35"/>
                    </a:lnTo>
                    <a:lnTo>
                      <a:pt x="55" y="37"/>
                    </a:lnTo>
                    <a:lnTo>
                      <a:pt x="56" y="40"/>
                    </a:lnTo>
                    <a:lnTo>
                      <a:pt x="58" y="41"/>
                    </a:lnTo>
                    <a:lnTo>
                      <a:pt x="65" y="39"/>
                    </a:lnTo>
                    <a:lnTo>
                      <a:pt x="65" y="37"/>
                    </a:lnTo>
                    <a:lnTo>
                      <a:pt x="64" y="35"/>
                    </a:lnTo>
                    <a:lnTo>
                      <a:pt x="61" y="31"/>
                    </a:lnTo>
                    <a:lnTo>
                      <a:pt x="58" y="28"/>
                    </a:lnTo>
                    <a:lnTo>
                      <a:pt x="55" y="22"/>
                    </a:lnTo>
                    <a:lnTo>
                      <a:pt x="51" y="17"/>
                    </a:lnTo>
                    <a:lnTo>
                      <a:pt x="48" y="12"/>
                    </a:lnTo>
                    <a:lnTo>
                      <a:pt x="43" y="8"/>
                    </a:lnTo>
                    <a:lnTo>
                      <a:pt x="36" y="4"/>
                    </a:lnTo>
                    <a:lnTo>
                      <a:pt x="30" y="1"/>
                    </a:lnTo>
                    <a:lnTo>
                      <a:pt x="25" y="0"/>
                    </a:lnTo>
                    <a:lnTo>
                      <a:pt x="18" y="1"/>
                    </a:lnTo>
                    <a:lnTo>
                      <a:pt x="11" y="6"/>
                    </a:lnTo>
                    <a:lnTo>
                      <a:pt x="8" y="13"/>
                    </a:lnTo>
                    <a:lnTo>
                      <a:pt x="4" y="23"/>
                    </a:lnTo>
                    <a:lnTo>
                      <a:pt x="0" y="35"/>
                    </a:lnTo>
                    <a:lnTo>
                      <a:pt x="9" y="3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2" name="Freeform 464"/>
              <p:cNvSpPr>
                <a:spLocks/>
              </p:cNvSpPr>
              <p:nvPr/>
            </p:nvSpPr>
            <p:spPr bwMode="auto">
              <a:xfrm>
                <a:off x="4602" y="3077"/>
                <a:ext cx="95" cy="54"/>
              </a:xfrm>
              <a:custGeom>
                <a:avLst/>
                <a:gdLst>
                  <a:gd name="T0" fmla="*/ 0 w 95"/>
                  <a:gd name="T1" fmla="*/ 1 h 54"/>
                  <a:gd name="T2" fmla="*/ 0 w 95"/>
                  <a:gd name="T3" fmla="*/ 4 h 54"/>
                  <a:gd name="T4" fmla="*/ 15 w 95"/>
                  <a:gd name="T5" fmla="*/ 20 h 54"/>
                  <a:gd name="T6" fmla="*/ 26 w 95"/>
                  <a:gd name="T7" fmla="*/ 32 h 54"/>
                  <a:gd name="T8" fmla="*/ 37 w 95"/>
                  <a:gd name="T9" fmla="*/ 41 h 54"/>
                  <a:gd name="T10" fmla="*/ 48 w 95"/>
                  <a:gd name="T11" fmla="*/ 47 h 54"/>
                  <a:gd name="T12" fmla="*/ 57 w 95"/>
                  <a:gd name="T13" fmla="*/ 52 h 54"/>
                  <a:gd name="T14" fmla="*/ 65 w 95"/>
                  <a:gd name="T15" fmla="*/ 53 h 54"/>
                  <a:gd name="T16" fmla="*/ 71 w 95"/>
                  <a:gd name="T17" fmla="*/ 52 h 54"/>
                  <a:gd name="T18" fmla="*/ 79 w 95"/>
                  <a:gd name="T19" fmla="*/ 47 h 54"/>
                  <a:gd name="T20" fmla="*/ 83 w 95"/>
                  <a:gd name="T21" fmla="*/ 43 h 54"/>
                  <a:gd name="T22" fmla="*/ 87 w 95"/>
                  <a:gd name="T23" fmla="*/ 38 h 54"/>
                  <a:gd name="T24" fmla="*/ 90 w 95"/>
                  <a:gd name="T25" fmla="*/ 33 h 54"/>
                  <a:gd name="T26" fmla="*/ 91 w 95"/>
                  <a:gd name="T27" fmla="*/ 28 h 54"/>
                  <a:gd name="T28" fmla="*/ 93 w 95"/>
                  <a:gd name="T29" fmla="*/ 23 h 54"/>
                  <a:gd name="T30" fmla="*/ 94 w 95"/>
                  <a:gd name="T31" fmla="*/ 20 h 54"/>
                  <a:gd name="T32" fmla="*/ 94 w 95"/>
                  <a:gd name="T33" fmla="*/ 17 h 54"/>
                  <a:gd name="T34" fmla="*/ 94 w 95"/>
                  <a:gd name="T35" fmla="*/ 16 h 54"/>
                  <a:gd name="T36" fmla="*/ 85 w 95"/>
                  <a:gd name="T37" fmla="*/ 16 h 54"/>
                  <a:gd name="T38" fmla="*/ 85 w 95"/>
                  <a:gd name="T39" fmla="*/ 17 h 54"/>
                  <a:gd name="T40" fmla="*/ 85 w 95"/>
                  <a:gd name="T41" fmla="*/ 18 h 54"/>
                  <a:gd name="T42" fmla="*/ 85 w 95"/>
                  <a:gd name="T43" fmla="*/ 23 h 54"/>
                  <a:gd name="T44" fmla="*/ 82 w 95"/>
                  <a:gd name="T45" fmla="*/ 26 h 54"/>
                  <a:gd name="T46" fmla="*/ 82 w 95"/>
                  <a:gd name="T47" fmla="*/ 31 h 54"/>
                  <a:gd name="T48" fmla="*/ 78 w 95"/>
                  <a:gd name="T49" fmla="*/ 36 h 54"/>
                  <a:gd name="T50" fmla="*/ 75 w 95"/>
                  <a:gd name="T51" fmla="*/ 39 h 54"/>
                  <a:gd name="T52" fmla="*/ 71 w 95"/>
                  <a:gd name="T53" fmla="*/ 43 h 54"/>
                  <a:gd name="T54" fmla="*/ 69 w 95"/>
                  <a:gd name="T55" fmla="*/ 43 h 54"/>
                  <a:gd name="T56" fmla="*/ 65 w 95"/>
                  <a:gd name="T57" fmla="*/ 46 h 54"/>
                  <a:gd name="T58" fmla="*/ 60 w 95"/>
                  <a:gd name="T59" fmla="*/ 43 h 54"/>
                  <a:gd name="T60" fmla="*/ 52 w 95"/>
                  <a:gd name="T61" fmla="*/ 42 h 54"/>
                  <a:gd name="T62" fmla="*/ 44 w 95"/>
                  <a:gd name="T63" fmla="*/ 37 h 54"/>
                  <a:gd name="T64" fmla="*/ 34 w 95"/>
                  <a:gd name="T65" fmla="*/ 28 h 54"/>
                  <a:gd name="T66" fmla="*/ 23 w 95"/>
                  <a:gd name="T67" fmla="*/ 16 h 54"/>
                  <a:gd name="T68" fmla="*/ 8 w 95"/>
                  <a:gd name="T69" fmla="*/ 0 h 54"/>
                  <a:gd name="T70" fmla="*/ 9 w 95"/>
                  <a:gd name="T71" fmla="*/ 1 h 54"/>
                  <a:gd name="T72" fmla="*/ 0 w 95"/>
                  <a:gd name="T73" fmla="*/ 1 h 54"/>
                  <a:gd name="T74" fmla="*/ 0 w 95"/>
                  <a:gd name="T75" fmla="*/ 2 h 54"/>
                  <a:gd name="T76" fmla="*/ 0 w 95"/>
                  <a:gd name="T77" fmla="*/ 4 h 54"/>
                  <a:gd name="T78" fmla="*/ 0 w 95"/>
                  <a:gd name="T79"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54">
                    <a:moveTo>
                      <a:pt x="0" y="1"/>
                    </a:moveTo>
                    <a:lnTo>
                      <a:pt x="0" y="4"/>
                    </a:lnTo>
                    <a:lnTo>
                      <a:pt x="15" y="20"/>
                    </a:lnTo>
                    <a:lnTo>
                      <a:pt x="26" y="32"/>
                    </a:lnTo>
                    <a:lnTo>
                      <a:pt x="37" y="41"/>
                    </a:lnTo>
                    <a:lnTo>
                      <a:pt x="48" y="47"/>
                    </a:lnTo>
                    <a:lnTo>
                      <a:pt x="57" y="52"/>
                    </a:lnTo>
                    <a:lnTo>
                      <a:pt x="65" y="53"/>
                    </a:lnTo>
                    <a:lnTo>
                      <a:pt x="71" y="52"/>
                    </a:lnTo>
                    <a:lnTo>
                      <a:pt x="79" y="47"/>
                    </a:lnTo>
                    <a:lnTo>
                      <a:pt x="83" y="43"/>
                    </a:lnTo>
                    <a:lnTo>
                      <a:pt x="87" y="38"/>
                    </a:lnTo>
                    <a:lnTo>
                      <a:pt x="90" y="33"/>
                    </a:lnTo>
                    <a:lnTo>
                      <a:pt x="91" y="28"/>
                    </a:lnTo>
                    <a:lnTo>
                      <a:pt x="93" y="23"/>
                    </a:lnTo>
                    <a:lnTo>
                      <a:pt x="94" y="20"/>
                    </a:lnTo>
                    <a:lnTo>
                      <a:pt x="94" y="17"/>
                    </a:lnTo>
                    <a:lnTo>
                      <a:pt x="94" y="16"/>
                    </a:lnTo>
                    <a:lnTo>
                      <a:pt x="85" y="16"/>
                    </a:lnTo>
                    <a:lnTo>
                      <a:pt x="85" y="17"/>
                    </a:lnTo>
                    <a:lnTo>
                      <a:pt x="85" y="18"/>
                    </a:lnTo>
                    <a:lnTo>
                      <a:pt x="85" y="23"/>
                    </a:lnTo>
                    <a:lnTo>
                      <a:pt x="82" y="26"/>
                    </a:lnTo>
                    <a:lnTo>
                      <a:pt x="82" y="31"/>
                    </a:lnTo>
                    <a:lnTo>
                      <a:pt x="78" y="36"/>
                    </a:lnTo>
                    <a:lnTo>
                      <a:pt x="75" y="39"/>
                    </a:lnTo>
                    <a:lnTo>
                      <a:pt x="71" y="43"/>
                    </a:lnTo>
                    <a:lnTo>
                      <a:pt x="69" y="43"/>
                    </a:lnTo>
                    <a:lnTo>
                      <a:pt x="65" y="46"/>
                    </a:lnTo>
                    <a:lnTo>
                      <a:pt x="60" y="43"/>
                    </a:lnTo>
                    <a:lnTo>
                      <a:pt x="52" y="42"/>
                    </a:lnTo>
                    <a:lnTo>
                      <a:pt x="44" y="37"/>
                    </a:lnTo>
                    <a:lnTo>
                      <a:pt x="34" y="28"/>
                    </a:lnTo>
                    <a:lnTo>
                      <a:pt x="23" y="16"/>
                    </a:lnTo>
                    <a:lnTo>
                      <a:pt x="8" y="0"/>
                    </a:lnTo>
                    <a:lnTo>
                      <a:pt x="9" y="1"/>
                    </a:lnTo>
                    <a:lnTo>
                      <a:pt x="0" y="1"/>
                    </a:lnTo>
                    <a:lnTo>
                      <a:pt x="0" y="2"/>
                    </a:lnTo>
                    <a:lnTo>
                      <a:pt x="0" y="4"/>
                    </a:lnTo>
                    <a:lnTo>
                      <a:pt x="0"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3" name="Freeform 465"/>
              <p:cNvSpPr>
                <a:spLocks/>
              </p:cNvSpPr>
              <p:nvPr/>
            </p:nvSpPr>
            <p:spPr bwMode="auto">
              <a:xfrm>
                <a:off x="4582" y="3064"/>
                <a:ext cx="24" cy="21"/>
              </a:xfrm>
              <a:custGeom>
                <a:avLst/>
                <a:gdLst>
                  <a:gd name="T0" fmla="*/ 7 w 24"/>
                  <a:gd name="T1" fmla="*/ 16 h 21"/>
                  <a:gd name="T2" fmla="*/ 9 w 24"/>
                  <a:gd name="T3" fmla="*/ 18 h 21"/>
                  <a:gd name="T4" fmla="*/ 10 w 24"/>
                  <a:gd name="T5" fmla="*/ 11 h 21"/>
                  <a:gd name="T6" fmla="*/ 10 w 24"/>
                  <a:gd name="T7" fmla="*/ 7 h 21"/>
                  <a:gd name="T8" fmla="*/ 11 w 24"/>
                  <a:gd name="T9" fmla="*/ 5 h 21"/>
                  <a:gd name="T10" fmla="*/ 12 w 24"/>
                  <a:gd name="T11" fmla="*/ 7 h 21"/>
                  <a:gd name="T12" fmla="*/ 14 w 24"/>
                  <a:gd name="T13" fmla="*/ 8 h 21"/>
                  <a:gd name="T14" fmla="*/ 15 w 24"/>
                  <a:gd name="T15" fmla="*/ 10 h 21"/>
                  <a:gd name="T16" fmla="*/ 23 w 24"/>
                  <a:gd name="T17" fmla="*/ 10 h 21"/>
                  <a:gd name="T18" fmla="*/ 22 w 24"/>
                  <a:gd name="T19" fmla="*/ 7 h 21"/>
                  <a:gd name="T20" fmla="*/ 20 w 24"/>
                  <a:gd name="T21" fmla="*/ 5 h 21"/>
                  <a:gd name="T22" fmla="*/ 18 w 24"/>
                  <a:gd name="T23" fmla="*/ 2 h 21"/>
                  <a:gd name="T24" fmla="*/ 13 w 24"/>
                  <a:gd name="T25" fmla="*/ 0 h 21"/>
                  <a:gd name="T26" fmla="*/ 8 w 24"/>
                  <a:gd name="T27" fmla="*/ 1 h 21"/>
                  <a:gd name="T28" fmla="*/ 3 w 24"/>
                  <a:gd name="T29" fmla="*/ 5 h 21"/>
                  <a:gd name="T30" fmla="*/ 1 w 24"/>
                  <a:gd name="T31" fmla="*/ 10 h 21"/>
                  <a:gd name="T32" fmla="*/ 0 w 24"/>
                  <a:gd name="T33" fmla="*/ 18 h 21"/>
                  <a:gd name="T34" fmla="*/ 2 w 24"/>
                  <a:gd name="T35" fmla="*/ 20 h 21"/>
                  <a:gd name="T36" fmla="*/ 0 w 24"/>
                  <a:gd name="T37" fmla="*/ 18 h 21"/>
                  <a:gd name="T38" fmla="*/ 0 w 24"/>
                  <a:gd name="T39" fmla="*/ 19 h 21"/>
                  <a:gd name="T40" fmla="*/ 2 w 24"/>
                  <a:gd name="T41" fmla="*/ 20 h 21"/>
                  <a:gd name="T42" fmla="*/ 7 w 24"/>
                  <a:gd name="T43"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1">
                    <a:moveTo>
                      <a:pt x="7" y="16"/>
                    </a:moveTo>
                    <a:lnTo>
                      <a:pt x="9" y="18"/>
                    </a:lnTo>
                    <a:lnTo>
                      <a:pt x="10" y="11"/>
                    </a:lnTo>
                    <a:lnTo>
                      <a:pt x="10" y="7"/>
                    </a:lnTo>
                    <a:lnTo>
                      <a:pt x="11" y="5"/>
                    </a:lnTo>
                    <a:lnTo>
                      <a:pt x="12" y="7"/>
                    </a:lnTo>
                    <a:lnTo>
                      <a:pt x="14" y="8"/>
                    </a:lnTo>
                    <a:lnTo>
                      <a:pt x="15" y="10"/>
                    </a:lnTo>
                    <a:lnTo>
                      <a:pt x="23" y="10"/>
                    </a:lnTo>
                    <a:lnTo>
                      <a:pt x="22" y="7"/>
                    </a:lnTo>
                    <a:lnTo>
                      <a:pt x="20" y="5"/>
                    </a:lnTo>
                    <a:lnTo>
                      <a:pt x="18" y="2"/>
                    </a:lnTo>
                    <a:lnTo>
                      <a:pt x="13" y="0"/>
                    </a:lnTo>
                    <a:lnTo>
                      <a:pt x="8" y="1"/>
                    </a:lnTo>
                    <a:lnTo>
                      <a:pt x="3" y="5"/>
                    </a:lnTo>
                    <a:lnTo>
                      <a:pt x="1" y="10"/>
                    </a:lnTo>
                    <a:lnTo>
                      <a:pt x="0" y="18"/>
                    </a:lnTo>
                    <a:lnTo>
                      <a:pt x="2" y="20"/>
                    </a:lnTo>
                    <a:lnTo>
                      <a:pt x="0" y="18"/>
                    </a:lnTo>
                    <a:lnTo>
                      <a:pt x="0" y="19"/>
                    </a:lnTo>
                    <a:lnTo>
                      <a:pt x="2" y="20"/>
                    </a:lnTo>
                    <a:lnTo>
                      <a:pt x="7" y="1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4" name="Freeform 466"/>
              <p:cNvSpPr>
                <a:spLocks/>
              </p:cNvSpPr>
              <p:nvPr/>
            </p:nvSpPr>
            <p:spPr bwMode="auto">
              <a:xfrm>
                <a:off x="4534" y="3075"/>
                <a:ext cx="52" cy="34"/>
              </a:xfrm>
              <a:custGeom>
                <a:avLst/>
                <a:gdLst>
                  <a:gd name="T0" fmla="*/ 4 w 52"/>
                  <a:gd name="T1" fmla="*/ 0 h 34"/>
                  <a:gd name="T2" fmla="*/ 2 w 52"/>
                  <a:gd name="T3" fmla="*/ 5 h 34"/>
                  <a:gd name="T4" fmla="*/ 7 w 52"/>
                  <a:gd name="T5" fmla="*/ 13 h 34"/>
                  <a:gd name="T6" fmla="*/ 11 w 52"/>
                  <a:gd name="T7" fmla="*/ 20 h 34"/>
                  <a:gd name="T8" fmla="*/ 16 w 52"/>
                  <a:gd name="T9" fmla="*/ 25 h 34"/>
                  <a:gd name="T10" fmla="*/ 21 w 52"/>
                  <a:gd name="T11" fmla="*/ 30 h 34"/>
                  <a:gd name="T12" fmla="*/ 26 w 52"/>
                  <a:gd name="T13" fmla="*/ 32 h 34"/>
                  <a:gd name="T14" fmla="*/ 31 w 52"/>
                  <a:gd name="T15" fmla="*/ 33 h 34"/>
                  <a:gd name="T16" fmla="*/ 36 w 52"/>
                  <a:gd name="T17" fmla="*/ 32 h 34"/>
                  <a:gd name="T18" fmla="*/ 41 w 52"/>
                  <a:gd name="T19" fmla="*/ 30 h 34"/>
                  <a:gd name="T20" fmla="*/ 44 w 52"/>
                  <a:gd name="T21" fmla="*/ 27 h 34"/>
                  <a:gd name="T22" fmla="*/ 46 w 52"/>
                  <a:gd name="T23" fmla="*/ 25 h 34"/>
                  <a:gd name="T24" fmla="*/ 47 w 52"/>
                  <a:gd name="T25" fmla="*/ 23 h 34"/>
                  <a:gd name="T26" fmla="*/ 50 w 52"/>
                  <a:gd name="T27" fmla="*/ 19 h 34"/>
                  <a:gd name="T28" fmla="*/ 51 w 52"/>
                  <a:gd name="T29" fmla="*/ 17 h 34"/>
                  <a:gd name="T30" fmla="*/ 51 w 52"/>
                  <a:gd name="T31" fmla="*/ 14 h 34"/>
                  <a:gd name="T32" fmla="*/ 51 w 52"/>
                  <a:gd name="T33" fmla="*/ 11 h 34"/>
                  <a:gd name="T34" fmla="*/ 49 w 52"/>
                  <a:gd name="T35" fmla="*/ 9 h 34"/>
                  <a:gd name="T36" fmla="*/ 44 w 52"/>
                  <a:gd name="T37" fmla="*/ 14 h 34"/>
                  <a:gd name="T38" fmla="*/ 42 w 52"/>
                  <a:gd name="T39" fmla="*/ 13 h 34"/>
                  <a:gd name="T40" fmla="*/ 42 w 52"/>
                  <a:gd name="T41" fmla="*/ 14 h 34"/>
                  <a:gd name="T42" fmla="*/ 42 w 52"/>
                  <a:gd name="T43" fmla="*/ 16 h 34"/>
                  <a:gd name="T44" fmla="*/ 41 w 52"/>
                  <a:gd name="T45" fmla="*/ 18 h 34"/>
                  <a:gd name="T46" fmla="*/ 40 w 52"/>
                  <a:gd name="T47" fmla="*/ 19 h 34"/>
                  <a:gd name="T48" fmla="*/ 39 w 52"/>
                  <a:gd name="T49" fmla="*/ 23 h 34"/>
                  <a:gd name="T50" fmla="*/ 37 w 52"/>
                  <a:gd name="T51" fmla="*/ 24 h 34"/>
                  <a:gd name="T52" fmla="*/ 35 w 52"/>
                  <a:gd name="T53" fmla="*/ 25 h 34"/>
                  <a:gd name="T54" fmla="*/ 32 w 52"/>
                  <a:gd name="T55" fmla="*/ 26 h 34"/>
                  <a:gd name="T56" fmla="*/ 31 w 52"/>
                  <a:gd name="T57" fmla="*/ 26 h 34"/>
                  <a:gd name="T58" fmla="*/ 30 w 52"/>
                  <a:gd name="T59" fmla="*/ 26 h 34"/>
                  <a:gd name="T60" fmla="*/ 27 w 52"/>
                  <a:gd name="T61" fmla="*/ 25 h 34"/>
                  <a:gd name="T62" fmla="*/ 24 w 52"/>
                  <a:gd name="T63" fmla="*/ 23 h 34"/>
                  <a:gd name="T64" fmla="*/ 19 w 52"/>
                  <a:gd name="T65" fmla="*/ 17 h 34"/>
                  <a:gd name="T66" fmla="*/ 14 w 52"/>
                  <a:gd name="T67" fmla="*/ 10 h 34"/>
                  <a:gd name="T68" fmla="*/ 9 w 52"/>
                  <a:gd name="T69" fmla="*/ 2 h 34"/>
                  <a:gd name="T70" fmla="*/ 7 w 52"/>
                  <a:gd name="T71" fmla="*/ 7 h 34"/>
                  <a:gd name="T72" fmla="*/ 4 w 52"/>
                  <a:gd name="T73" fmla="*/ 0 h 34"/>
                  <a:gd name="T74" fmla="*/ 0 w 52"/>
                  <a:gd name="T75" fmla="*/ 2 h 34"/>
                  <a:gd name="T76" fmla="*/ 2 w 52"/>
                  <a:gd name="T77" fmla="*/ 5 h 34"/>
                  <a:gd name="T78" fmla="*/ 4 w 52"/>
                  <a:gd name="T7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34">
                    <a:moveTo>
                      <a:pt x="4" y="0"/>
                    </a:moveTo>
                    <a:lnTo>
                      <a:pt x="2" y="5"/>
                    </a:lnTo>
                    <a:lnTo>
                      <a:pt x="7" y="13"/>
                    </a:lnTo>
                    <a:lnTo>
                      <a:pt x="11" y="20"/>
                    </a:lnTo>
                    <a:lnTo>
                      <a:pt x="16" y="25"/>
                    </a:lnTo>
                    <a:lnTo>
                      <a:pt x="21" y="30"/>
                    </a:lnTo>
                    <a:lnTo>
                      <a:pt x="26" y="32"/>
                    </a:lnTo>
                    <a:lnTo>
                      <a:pt x="31" y="33"/>
                    </a:lnTo>
                    <a:lnTo>
                      <a:pt x="36" y="32"/>
                    </a:lnTo>
                    <a:lnTo>
                      <a:pt x="41" y="30"/>
                    </a:lnTo>
                    <a:lnTo>
                      <a:pt x="44" y="27"/>
                    </a:lnTo>
                    <a:lnTo>
                      <a:pt x="46" y="25"/>
                    </a:lnTo>
                    <a:lnTo>
                      <a:pt x="47" y="23"/>
                    </a:lnTo>
                    <a:lnTo>
                      <a:pt x="50" y="19"/>
                    </a:lnTo>
                    <a:lnTo>
                      <a:pt x="51" y="17"/>
                    </a:lnTo>
                    <a:lnTo>
                      <a:pt x="51" y="14"/>
                    </a:lnTo>
                    <a:lnTo>
                      <a:pt x="51" y="11"/>
                    </a:lnTo>
                    <a:lnTo>
                      <a:pt x="49" y="9"/>
                    </a:lnTo>
                    <a:lnTo>
                      <a:pt x="44" y="14"/>
                    </a:lnTo>
                    <a:lnTo>
                      <a:pt x="42" y="13"/>
                    </a:lnTo>
                    <a:lnTo>
                      <a:pt x="42" y="14"/>
                    </a:lnTo>
                    <a:lnTo>
                      <a:pt x="42" y="16"/>
                    </a:lnTo>
                    <a:lnTo>
                      <a:pt x="41" y="18"/>
                    </a:lnTo>
                    <a:lnTo>
                      <a:pt x="40" y="19"/>
                    </a:lnTo>
                    <a:lnTo>
                      <a:pt x="39" y="23"/>
                    </a:lnTo>
                    <a:lnTo>
                      <a:pt x="37" y="24"/>
                    </a:lnTo>
                    <a:lnTo>
                      <a:pt x="35" y="25"/>
                    </a:lnTo>
                    <a:lnTo>
                      <a:pt x="32" y="26"/>
                    </a:lnTo>
                    <a:lnTo>
                      <a:pt x="31" y="26"/>
                    </a:lnTo>
                    <a:lnTo>
                      <a:pt x="30" y="26"/>
                    </a:lnTo>
                    <a:lnTo>
                      <a:pt x="27" y="25"/>
                    </a:lnTo>
                    <a:lnTo>
                      <a:pt x="24" y="23"/>
                    </a:lnTo>
                    <a:lnTo>
                      <a:pt x="19" y="17"/>
                    </a:lnTo>
                    <a:lnTo>
                      <a:pt x="14" y="10"/>
                    </a:lnTo>
                    <a:lnTo>
                      <a:pt x="9" y="2"/>
                    </a:lnTo>
                    <a:lnTo>
                      <a:pt x="7" y="7"/>
                    </a:lnTo>
                    <a:lnTo>
                      <a:pt x="4" y="0"/>
                    </a:lnTo>
                    <a:lnTo>
                      <a:pt x="0" y="2"/>
                    </a:lnTo>
                    <a:lnTo>
                      <a:pt x="2" y="5"/>
                    </a:lnTo>
                    <a:lnTo>
                      <a:pt x="4"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5" name="Freeform 467"/>
              <p:cNvSpPr>
                <a:spLocks/>
              </p:cNvSpPr>
              <p:nvPr/>
            </p:nvSpPr>
            <p:spPr bwMode="auto">
              <a:xfrm>
                <a:off x="4503" y="3039"/>
                <a:ext cx="35" cy="37"/>
              </a:xfrm>
              <a:custGeom>
                <a:avLst/>
                <a:gdLst>
                  <a:gd name="T0" fmla="*/ 0 w 35"/>
                  <a:gd name="T1" fmla="*/ 0 h 37"/>
                  <a:gd name="T2" fmla="*/ 0 w 35"/>
                  <a:gd name="T3" fmla="*/ 3 h 37"/>
                  <a:gd name="T4" fmla="*/ 1 w 35"/>
                  <a:gd name="T5" fmla="*/ 6 h 37"/>
                  <a:gd name="T6" fmla="*/ 2 w 35"/>
                  <a:gd name="T7" fmla="*/ 8 h 37"/>
                  <a:gd name="T8" fmla="*/ 6 w 35"/>
                  <a:gd name="T9" fmla="*/ 10 h 37"/>
                  <a:gd name="T10" fmla="*/ 8 w 35"/>
                  <a:gd name="T11" fmla="*/ 13 h 37"/>
                  <a:gd name="T12" fmla="*/ 11 w 35"/>
                  <a:gd name="T13" fmla="*/ 15 h 37"/>
                  <a:gd name="T14" fmla="*/ 13 w 35"/>
                  <a:gd name="T15" fmla="*/ 19 h 37"/>
                  <a:gd name="T16" fmla="*/ 15 w 35"/>
                  <a:gd name="T17" fmla="*/ 21 h 37"/>
                  <a:gd name="T18" fmla="*/ 19 w 35"/>
                  <a:gd name="T19" fmla="*/ 23 h 37"/>
                  <a:gd name="T20" fmla="*/ 21 w 35"/>
                  <a:gd name="T21" fmla="*/ 26 h 37"/>
                  <a:gd name="T22" fmla="*/ 23 w 35"/>
                  <a:gd name="T23" fmla="*/ 28 h 37"/>
                  <a:gd name="T24" fmla="*/ 25 w 35"/>
                  <a:gd name="T25" fmla="*/ 29 h 37"/>
                  <a:gd name="T26" fmla="*/ 27 w 35"/>
                  <a:gd name="T27" fmla="*/ 31 h 37"/>
                  <a:gd name="T28" fmla="*/ 28 w 35"/>
                  <a:gd name="T29" fmla="*/ 29 h 37"/>
                  <a:gd name="T30" fmla="*/ 32 w 35"/>
                  <a:gd name="T31" fmla="*/ 36 h 37"/>
                  <a:gd name="T32" fmla="*/ 34 w 35"/>
                  <a:gd name="T33" fmla="*/ 34 h 37"/>
                  <a:gd name="T34" fmla="*/ 34 w 35"/>
                  <a:gd name="T35" fmla="*/ 30 h 37"/>
                  <a:gd name="T36" fmla="*/ 33 w 35"/>
                  <a:gd name="T37" fmla="*/ 28 h 37"/>
                  <a:gd name="T38" fmla="*/ 32 w 35"/>
                  <a:gd name="T39" fmla="*/ 26 h 37"/>
                  <a:gd name="T40" fmla="*/ 30 w 35"/>
                  <a:gd name="T41" fmla="*/ 24 h 37"/>
                  <a:gd name="T42" fmla="*/ 27 w 35"/>
                  <a:gd name="T43" fmla="*/ 22 h 37"/>
                  <a:gd name="T44" fmla="*/ 25 w 35"/>
                  <a:gd name="T45" fmla="*/ 20 h 37"/>
                  <a:gd name="T46" fmla="*/ 22 w 35"/>
                  <a:gd name="T47" fmla="*/ 17 h 37"/>
                  <a:gd name="T48" fmla="*/ 20 w 35"/>
                  <a:gd name="T49" fmla="*/ 14 h 37"/>
                  <a:gd name="T50" fmla="*/ 16 w 35"/>
                  <a:gd name="T51" fmla="*/ 12 h 37"/>
                  <a:gd name="T52" fmla="*/ 14 w 35"/>
                  <a:gd name="T53" fmla="*/ 9 h 37"/>
                  <a:gd name="T54" fmla="*/ 12 w 35"/>
                  <a:gd name="T55" fmla="*/ 7 h 37"/>
                  <a:gd name="T56" fmla="*/ 11 w 35"/>
                  <a:gd name="T57" fmla="*/ 5 h 37"/>
                  <a:gd name="T58" fmla="*/ 9 w 35"/>
                  <a:gd name="T59" fmla="*/ 3 h 37"/>
                  <a:gd name="T60" fmla="*/ 8 w 35"/>
                  <a:gd name="T61" fmla="*/ 2 h 37"/>
                  <a:gd name="T62" fmla="*/ 8 w 35"/>
                  <a:gd name="T63" fmla="*/ 1 h 37"/>
                  <a:gd name="T64" fmla="*/ 0 w 35"/>
                  <a:gd name="T6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7">
                    <a:moveTo>
                      <a:pt x="0" y="0"/>
                    </a:moveTo>
                    <a:lnTo>
                      <a:pt x="0" y="3"/>
                    </a:lnTo>
                    <a:lnTo>
                      <a:pt x="1" y="6"/>
                    </a:lnTo>
                    <a:lnTo>
                      <a:pt x="2" y="8"/>
                    </a:lnTo>
                    <a:lnTo>
                      <a:pt x="6" y="10"/>
                    </a:lnTo>
                    <a:lnTo>
                      <a:pt x="8" y="13"/>
                    </a:lnTo>
                    <a:lnTo>
                      <a:pt x="11" y="15"/>
                    </a:lnTo>
                    <a:lnTo>
                      <a:pt x="13" y="19"/>
                    </a:lnTo>
                    <a:lnTo>
                      <a:pt x="15" y="21"/>
                    </a:lnTo>
                    <a:lnTo>
                      <a:pt x="19" y="23"/>
                    </a:lnTo>
                    <a:lnTo>
                      <a:pt x="21" y="26"/>
                    </a:lnTo>
                    <a:lnTo>
                      <a:pt x="23" y="28"/>
                    </a:lnTo>
                    <a:lnTo>
                      <a:pt x="25" y="29"/>
                    </a:lnTo>
                    <a:lnTo>
                      <a:pt x="27" y="31"/>
                    </a:lnTo>
                    <a:lnTo>
                      <a:pt x="28" y="29"/>
                    </a:lnTo>
                    <a:lnTo>
                      <a:pt x="32" y="36"/>
                    </a:lnTo>
                    <a:lnTo>
                      <a:pt x="34" y="34"/>
                    </a:lnTo>
                    <a:lnTo>
                      <a:pt x="34" y="30"/>
                    </a:lnTo>
                    <a:lnTo>
                      <a:pt x="33" y="28"/>
                    </a:lnTo>
                    <a:lnTo>
                      <a:pt x="32" y="26"/>
                    </a:lnTo>
                    <a:lnTo>
                      <a:pt x="30" y="24"/>
                    </a:lnTo>
                    <a:lnTo>
                      <a:pt x="27" y="22"/>
                    </a:lnTo>
                    <a:lnTo>
                      <a:pt x="25" y="20"/>
                    </a:lnTo>
                    <a:lnTo>
                      <a:pt x="22" y="17"/>
                    </a:lnTo>
                    <a:lnTo>
                      <a:pt x="20" y="14"/>
                    </a:lnTo>
                    <a:lnTo>
                      <a:pt x="16" y="12"/>
                    </a:lnTo>
                    <a:lnTo>
                      <a:pt x="14" y="9"/>
                    </a:lnTo>
                    <a:lnTo>
                      <a:pt x="12" y="7"/>
                    </a:lnTo>
                    <a:lnTo>
                      <a:pt x="11" y="5"/>
                    </a:lnTo>
                    <a:lnTo>
                      <a:pt x="9" y="3"/>
                    </a:lnTo>
                    <a:lnTo>
                      <a:pt x="8" y="2"/>
                    </a:lnTo>
                    <a:lnTo>
                      <a:pt x="8" y="1"/>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6" name="Freeform 468"/>
              <p:cNvSpPr>
                <a:spLocks/>
              </p:cNvSpPr>
              <p:nvPr/>
            </p:nvSpPr>
            <p:spPr bwMode="auto">
              <a:xfrm>
                <a:off x="4535" y="3072"/>
                <a:ext cx="1" cy="4"/>
              </a:xfrm>
              <a:custGeom>
                <a:avLst/>
                <a:gdLst>
                  <a:gd name="T0" fmla="*/ 0 w 1"/>
                  <a:gd name="T1" fmla="*/ 0 h 4"/>
                  <a:gd name="T2" fmla="*/ 0 w 1"/>
                  <a:gd name="T3" fmla="*/ 1 h 4"/>
                  <a:gd name="T4" fmla="*/ 0 w 1"/>
                  <a:gd name="T5" fmla="*/ 2 h 4"/>
                  <a:gd name="T6" fmla="*/ 0 w 1"/>
                  <a:gd name="T7" fmla="*/ 3 h 4"/>
                  <a:gd name="T8" fmla="*/ 0 w 1"/>
                  <a:gd name="T9" fmla="*/ 3 h 4"/>
                  <a:gd name="T10" fmla="*/ 0 w 1"/>
                  <a:gd name="T11" fmla="*/ 2 h 4"/>
                  <a:gd name="T12" fmla="*/ 0 w 1"/>
                  <a:gd name="T13" fmla="*/ 1 h 4"/>
                  <a:gd name="T14" fmla="*/ 0 w 1"/>
                  <a:gd name="T15" fmla="*/ 1 h 4"/>
                  <a:gd name="T16" fmla="*/ 0 w 1"/>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0" y="0"/>
                    </a:moveTo>
                    <a:lnTo>
                      <a:pt x="0" y="1"/>
                    </a:lnTo>
                    <a:lnTo>
                      <a:pt x="0" y="2"/>
                    </a:lnTo>
                    <a:lnTo>
                      <a:pt x="0" y="3"/>
                    </a:lnTo>
                    <a:lnTo>
                      <a:pt x="0" y="3"/>
                    </a:lnTo>
                    <a:lnTo>
                      <a:pt x="0" y="2"/>
                    </a:lnTo>
                    <a:lnTo>
                      <a:pt x="0" y="1"/>
                    </a:lnTo>
                    <a:lnTo>
                      <a:pt x="0" y="1"/>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7" name="Freeform 469"/>
              <p:cNvSpPr>
                <a:spLocks/>
              </p:cNvSpPr>
              <p:nvPr/>
            </p:nvSpPr>
            <p:spPr bwMode="auto">
              <a:xfrm>
                <a:off x="4547" y="3085"/>
                <a:ext cx="4" cy="7"/>
              </a:xfrm>
              <a:custGeom>
                <a:avLst/>
                <a:gdLst>
                  <a:gd name="T0" fmla="*/ 3 w 4"/>
                  <a:gd name="T1" fmla="*/ 6 h 7"/>
                  <a:gd name="T2" fmla="*/ 2 w 4"/>
                  <a:gd name="T3" fmla="*/ 3 h 7"/>
                  <a:gd name="T4" fmla="*/ 1 w 4"/>
                  <a:gd name="T5" fmla="*/ 0 h 7"/>
                  <a:gd name="T6" fmla="*/ 0 w 4"/>
                  <a:gd name="T7" fmla="*/ 3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3"/>
                    </a:lnTo>
                    <a:lnTo>
                      <a:pt x="1" y="0"/>
                    </a:lnTo>
                    <a:lnTo>
                      <a:pt x="0" y="3"/>
                    </a:lnTo>
                    <a:lnTo>
                      <a:pt x="0" y="6"/>
                    </a:lnTo>
                    <a:lnTo>
                      <a:pt x="3" y="6"/>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8" name="Freeform 470"/>
              <p:cNvSpPr>
                <a:spLocks/>
              </p:cNvSpPr>
              <p:nvPr/>
            </p:nvSpPr>
            <p:spPr bwMode="auto">
              <a:xfrm>
                <a:off x="4550" y="3048"/>
                <a:ext cx="1" cy="35"/>
              </a:xfrm>
              <a:custGeom>
                <a:avLst/>
                <a:gdLst>
                  <a:gd name="T0" fmla="*/ 0 w 1"/>
                  <a:gd name="T1" fmla="*/ 0 h 35"/>
                  <a:gd name="T2" fmla="*/ 0 w 1"/>
                  <a:gd name="T3" fmla="*/ 6 h 35"/>
                  <a:gd name="T4" fmla="*/ 0 w 1"/>
                  <a:gd name="T5" fmla="*/ 15 h 35"/>
                  <a:gd name="T6" fmla="*/ 0 w 1"/>
                  <a:gd name="T7" fmla="*/ 24 h 35"/>
                  <a:gd name="T8" fmla="*/ 0 w 1"/>
                  <a:gd name="T9" fmla="*/ 34 h 35"/>
                  <a:gd name="T10" fmla="*/ 0 w 1"/>
                  <a:gd name="T11" fmla="*/ 34 h 35"/>
                  <a:gd name="T12" fmla="*/ 0 w 1"/>
                  <a:gd name="T13" fmla="*/ 24 h 35"/>
                  <a:gd name="T14" fmla="*/ 0 w 1"/>
                  <a:gd name="T15" fmla="*/ 15 h 35"/>
                  <a:gd name="T16" fmla="*/ 0 w 1"/>
                  <a:gd name="T17" fmla="*/ 7 h 35"/>
                  <a:gd name="T18" fmla="*/ 0 w 1"/>
                  <a:gd name="T19" fmla="*/ 0 h 35"/>
                  <a:gd name="T20" fmla="*/ 0 w 1"/>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5">
                    <a:moveTo>
                      <a:pt x="0" y="0"/>
                    </a:moveTo>
                    <a:lnTo>
                      <a:pt x="0" y="6"/>
                    </a:lnTo>
                    <a:lnTo>
                      <a:pt x="0" y="15"/>
                    </a:lnTo>
                    <a:lnTo>
                      <a:pt x="0" y="24"/>
                    </a:lnTo>
                    <a:lnTo>
                      <a:pt x="0" y="34"/>
                    </a:lnTo>
                    <a:lnTo>
                      <a:pt x="0" y="34"/>
                    </a:lnTo>
                    <a:lnTo>
                      <a:pt x="0" y="24"/>
                    </a:lnTo>
                    <a:lnTo>
                      <a:pt x="0" y="15"/>
                    </a:lnTo>
                    <a:lnTo>
                      <a:pt x="0" y="7"/>
                    </a:lnTo>
                    <a:lnTo>
                      <a:pt x="0" y="0"/>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59" name="Freeform 471"/>
              <p:cNvSpPr>
                <a:spLocks/>
              </p:cNvSpPr>
              <p:nvPr/>
            </p:nvSpPr>
            <p:spPr bwMode="auto">
              <a:xfrm>
                <a:off x="4547" y="3082"/>
                <a:ext cx="4" cy="9"/>
              </a:xfrm>
              <a:custGeom>
                <a:avLst/>
                <a:gdLst>
                  <a:gd name="T0" fmla="*/ 0 w 4"/>
                  <a:gd name="T1" fmla="*/ 0 h 9"/>
                  <a:gd name="T2" fmla="*/ 0 w 4"/>
                  <a:gd name="T3" fmla="*/ 0 h 9"/>
                  <a:gd name="T4" fmla="*/ 1 w 4"/>
                  <a:gd name="T5" fmla="*/ 8 h 9"/>
                  <a:gd name="T6" fmla="*/ 1 w 4"/>
                  <a:gd name="T7" fmla="*/ 8 h 9"/>
                  <a:gd name="T8" fmla="*/ 3 w 4"/>
                  <a:gd name="T9" fmla="*/ 0 h 9"/>
                  <a:gd name="T10" fmla="*/ 0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0" y="0"/>
                    </a:moveTo>
                    <a:lnTo>
                      <a:pt x="0" y="0"/>
                    </a:lnTo>
                    <a:lnTo>
                      <a:pt x="1" y="8"/>
                    </a:lnTo>
                    <a:lnTo>
                      <a:pt x="1" y="8"/>
                    </a:lnTo>
                    <a:lnTo>
                      <a:pt x="3" y="0"/>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0" name="Freeform 472"/>
              <p:cNvSpPr>
                <a:spLocks/>
              </p:cNvSpPr>
              <p:nvPr/>
            </p:nvSpPr>
            <p:spPr bwMode="auto">
              <a:xfrm>
                <a:off x="4534" y="3065"/>
                <a:ext cx="7" cy="7"/>
              </a:xfrm>
              <a:custGeom>
                <a:avLst/>
                <a:gdLst>
                  <a:gd name="T0" fmla="*/ 6 w 7"/>
                  <a:gd name="T1" fmla="*/ 6 h 7"/>
                  <a:gd name="T2" fmla="*/ 6 w 7"/>
                  <a:gd name="T3" fmla="*/ 3 h 7"/>
                  <a:gd name="T4" fmla="*/ 4 w 7"/>
                  <a:gd name="T5" fmla="*/ 0 h 7"/>
                  <a:gd name="T6" fmla="*/ 0 w 7"/>
                  <a:gd name="T7" fmla="*/ 3 h 7"/>
                  <a:gd name="T8" fmla="*/ 0 w 7"/>
                  <a:gd name="T9" fmla="*/ 6 h 7"/>
                  <a:gd name="T10" fmla="*/ 6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6" y="6"/>
                    </a:moveTo>
                    <a:lnTo>
                      <a:pt x="6" y="3"/>
                    </a:lnTo>
                    <a:lnTo>
                      <a:pt x="4" y="0"/>
                    </a:lnTo>
                    <a:lnTo>
                      <a:pt x="0" y="3"/>
                    </a:lnTo>
                    <a:lnTo>
                      <a:pt x="0" y="6"/>
                    </a:lnTo>
                    <a:lnTo>
                      <a:pt x="6" y="6"/>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1" name="Freeform 473"/>
              <p:cNvSpPr>
                <a:spLocks/>
              </p:cNvSpPr>
              <p:nvPr/>
            </p:nvSpPr>
            <p:spPr bwMode="auto">
              <a:xfrm>
                <a:off x="4537" y="3046"/>
                <a:ext cx="4" cy="17"/>
              </a:xfrm>
              <a:custGeom>
                <a:avLst/>
                <a:gdLst>
                  <a:gd name="T0" fmla="*/ 2 w 4"/>
                  <a:gd name="T1" fmla="*/ 0 h 17"/>
                  <a:gd name="T2" fmla="*/ 2 w 4"/>
                  <a:gd name="T3" fmla="*/ 2 h 17"/>
                  <a:gd name="T4" fmla="*/ 2 w 4"/>
                  <a:gd name="T5" fmla="*/ 5 h 17"/>
                  <a:gd name="T6" fmla="*/ 3 w 4"/>
                  <a:gd name="T7" fmla="*/ 9 h 17"/>
                  <a:gd name="T8" fmla="*/ 3 w 4"/>
                  <a:gd name="T9" fmla="*/ 16 h 17"/>
                  <a:gd name="T10" fmla="*/ 1 w 4"/>
                  <a:gd name="T11" fmla="*/ 16 h 17"/>
                  <a:gd name="T12" fmla="*/ 1 w 4"/>
                  <a:gd name="T13" fmla="*/ 9 h 17"/>
                  <a:gd name="T14" fmla="*/ 1 w 4"/>
                  <a:gd name="T15" fmla="*/ 6 h 17"/>
                  <a:gd name="T16" fmla="*/ 1 w 4"/>
                  <a:gd name="T17" fmla="*/ 3 h 17"/>
                  <a:gd name="T18" fmla="*/ 0 w 4"/>
                  <a:gd name="T19" fmla="*/ 1 h 17"/>
                  <a:gd name="T20" fmla="*/ 2 w 4"/>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17">
                    <a:moveTo>
                      <a:pt x="2" y="0"/>
                    </a:moveTo>
                    <a:lnTo>
                      <a:pt x="2" y="2"/>
                    </a:lnTo>
                    <a:lnTo>
                      <a:pt x="2" y="5"/>
                    </a:lnTo>
                    <a:lnTo>
                      <a:pt x="3" y="9"/>
                    </a:lnTo>
                    <a:lnTo>
                      <a:pt x="3" y="16"/>
                    </a:lnTo>
                    <a:lnTo>
                      <a:pt x="1" y="16"/>
                    </a:lnTo>
                    <a:lnTo>
                      <a:pt x="1" y="9"/>
                    </a:lnTo>
                    <a:lnTo>
                      <a:pt x="1" y="6"/>
                    </a:lnTo>
                    <a:lnTo>
                      <a:pt x="1" y="3"/>
                    </a:lnTo>
                    <a:lnTo>
                      <a:pt x="0" y="1"/>
                    </a:lnTo>
                    <a:lnTo>
                      <a:pt x="2"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2" name="Freeform 474"/>
              <p:cNvSpPr>
                <a:spLocks/>
              </p:cNvSpPr>
              <p:nvPr/>
            </p:nvSpPr>
            <p:spPr bwMode="auto">
              <a:xfrm>
                <a:off x="4534" y="3062"/>
                <a:ext cx="7" cy="8"/>
              </a:xfrm>
              <a:custGeom>
                <a:avLst/>
                <a:gdLst>
                  <a:gd name="T0" fmla="*/ 0 w 7"/>
                  <a:gd name="T1" fmla="*/ 0 h 8"/>
                  <a:gd name="T2" fmla="*/ 0 w 7"/>
                  <a:gd name="T3" fmla="*/ 0 h 8"/>
                  <a:gd name="T4" fmla="*/ 2 w 7"/>
                  <a:gd name="T5" fmla="*/ 7 h 8"/>
                  <a:gd name="T6" fmla="*/ 6 w 7"/>
                  <a:gd name="T7" fmla="*/ 7 h 8"/>
                  <a:gd name="T8" fmla="*/ 6 w 7"/>
                  <a:gd name="T9" fmla="*/ 0 h 8"/>
                  <a:gd name="T10" fmla="*/ 0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0" y="0"/>
                    </a:moveTo>
                    <a:lnTo>
                      <a:pt x="0" y="0"/>
                    </a:lnTo>
                    <a:lnTo>
                      <a:pt x="2" y="7"/>
                    </a:lnTo>
                    <a:lnTo>
                      <a:pt x="6" y="7"/>
                    </a:lnTo>
                    <a:lnTo>
                      <a:pt x="6" y="0"/>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3" name="Freeform 475"/>
              <p:cNvSpPr>
                <a:spLocks/>
              </p:cNvSpPr>
              <p:nvPr/>
            </p:nvSpPr>
            <p:spPr bwMode="auto">
              <a:xfrm>
                <a:off x="4522" y="3052"/>
                <a:ext cx="7" cy="7"/>
              </a:xfrm>
              <a:custGeom>
                <a:avLst/>
                <a:gdLst>
                  <a:gd name="T0" fmla="*/ 6 w 7"/>
                  <a:gd name="T1" fmla="*/ 6 h 7"/>
                  <a:gd name="T2" fmla="*/ 6 w 7"/>
                  <a:gd name="T3" fmla="*/ 0 h 7"/>
                  <a:gd name="T4" fmla="*/ 3 w 7"/>
                  <a:gd name="T5" fmla="*/ 0 h 7"/>
                  <a:gd name="T6" fmla="*/ 0 w 7"/>
                  <a:gd name="T7" fmla="*/ 0 h 7"/>
                  <a:gd name="T8" fmla="*/ 0 w 7"/>
                  <a:gd name="T9" fmla="*/ 6 h 7"/>
                  <a:gd name="T10" fmla="*/ 6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6" y="6"/>
                    </a:moveTo>
                    <a:lnTo>
                      <a:pt x="6" y="0"/>
                    </a:lnTo>
                    <a:lnTo>
                      <a:pt x="3" y="0"/>
                    </a:lnTo>
                    <a:lnTo>
                      <a:pt x="0" y="0"/>
                    </a:lnTo>
                    <a:lnTo>
                      <a:pt x="0" y="6"/>
                    </a:lnTo>
                    <a:lnTo>
                      <a:pt x="6" y="6"/>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4" name="Freeform 476"/>
              <p:cNvSpPr>
                <a:spLocks/>
              </p:cNvSpPr>
              <p:nvPr/>
            </p:nvSpPr>
            <p:spPr bwMode="auto">
              <a:xfrm>
                <a:off x="4527" y="3043"/>
                <a:ext cx="2" cy="7"/>
              </a:xfrm>
              <a:custGeom>
                <a:avLst/>
                <a:gdLst>
                  <a:gd name="T0" fmla="*/ 1 w 2"/>
                  <a:gd name="T1" fmla="*/ 0 h 7"/>
                  <a:gd name="T2" fmla="*/ 1 w 2"/>
                  <a:gd name="T3" fmla="*/ 2 h 7"/>
                  <a:gd name="T4" fmla="*/ 1 w 2"/>
                  <a:gd name="T5" fmla="*/ 2 h 7"/>
                  <a:gd name="T6" fmla="*/ 1 w 2"/>
                  <a:gd name="T7" fmla="*/ 4 h 7"/>
                  <a:gd name="T8" fmla="*/ 1 w 2"/>
                  <a:gd name="T9" fmla="*/ 6 h 7"/>
                  <a:gd name="T10" fmla="*/ 0 w 2"/>
                  <a:gd name="T11" fmla="*/ 6 h 7"/>
                  <a:gd name="T12" fmla="*/ 0 w 2"/>
                  <a:gd name="T13" fmla="*/ 4 h 7"/>
                  <a:gd name="T14" fmla="*/ 0 w 2"/>
                  <a:gd name="T15" fmla="*/ 3 h 7"/>
                  <a:gd name="T16" fmla="*/ 0 w 2"/>
                  <a:gd name="T17" fmla="*/ 2 h 7"/>
                  <a:gd name="T18" fmla="*/ 0 w 2"/>
                  <a:gd name="T19" fmla="*/ 1 h 7"/>
                  <a:gd name="T20" fmla="*/ 1 w 2"/>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7">
                    <a:moveTo>
                      <a:pt x="1" y="0"/>
                    </a:moveTo>
                    <a:lnTo>
                      <a:pt x="1" y="2"/>
                    </a:lnTo>
                    <a:lnTo>
                      <a:pt x="1" y="2"/>
                    </a:lnTo>
                    <a:lnTo>
                      <a:pt x="1" y="4"/>
                    </a:lnTo>
                    <a:lnTo>
                      <a:pt x="1" y="6"/>
                    </a:lnTo>
                    <a:lnTo>
                      <a:pt x="0" y="6"/>
                    </a:lnTo>
                    <a:lnTo>
                      <a:pt x="0" y="4"/>
                    </a:lnTo>
                    <a:lnTo>
                      <a:pt x="0" y="3"/>
                    </a:lnTo>
                    <a:lnTo>
                      <a:pt x="0" y="2"/>
                    </a:lnTo>
                    <a:lnTo>
                      <a:pt x="0" y="1"/>
                    </a:lnTo>
                    <a:lnTo>
                      <a:pt x="1"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5" name="Freeform 477"/>
              <p:cNvSpPr>
                <a:spLocks/>
              </p:cNvSpPr>
              <p:nvPr/>
            </p:nvSpPr>
            <p:spPr bwMode="auto">
              <a:xfrm>
                <a:off x="4522" y="3049"/>
                <a:ext cx="7" cy="7"/>
              </a:xfrm>
              <a:custGeom>
                <a:avLst/>
                <a:gdLst>
                  <a:gd name="T0" fmla="*/ 0 w 7"/>
                  <a:gd name="T1" fmla="*/ 0 h 7"/>
                  <a:gd name="T2" fmla="*/ 0 w 7"/>
                  <a:gd name="T3" fmla="*/ 3 h 7"/>
                  <a:gd name="T4" fmla="*/ 3 w 7"/>
                  <a:gd name="T5" fmla="*/ 6 h 7"/>
                  <a:gd name="T6" fmla="*/ 6 w 7"/>
                  <a:gd name="T7" fmla="*/ 6 h 7"/>
                  <a:gd name="T8" fmla="*/ 6 w 7"/>
                  <a:gd name="T9" fmla="*/ 3 h 7"/>
                  <a:gd name="T10" fmla="*/ 0 w 7"/>
                  <a:gd name="T11" fmla="*/ 0 h 7"/>
                </a:gdLst>
                <a:ahLst/>
                <a:cxnLst>
                  <a:cxn ang="0">
                    <a:pos x="T0" y="T1"/>
                  </a:cxn>
                  <a:cxn ang="0">
                    <a:pos x="T2" y="T3"/>
                  </a:cxn>
                  <a:cxn ang="0">
                    <a:pos x="T4" y="T5"/>
                  </a:cxn>
                  <a:cxn ang="0">
                    <a:pos x="T6" y="T7"/>
                  </a:cxn>
                  <a:cxn ang="0">
                    <a:pos x="T8" y="T9"/>
                  </a:cxn>
                  <a:cxn ang="0">
                    <a:pos x="T10" y="T11"/>
                  </a:cxn>
                </a:cxnLst>
                <a:rect l="0" t="0" r="r" b="b"/>
                <a:pathLst>
                  <a:path w="7" h="7">
                    <a:moveTo>
                      <a:pt x="0" y="0"/>
                    </a:moveTo>
                    <a:lnTo>
                      <a:pt x="0" y="3"/>
                    </a:lnTo>
                    <a:lnTo>
                      <a:pt x="3" y="6"/>
                    </a:lnTo>
                    <a:lnTo>
                      <a:pt x="6" y="6"/>
                    </a:lnTo>
                    <a:lnTo>
                      <a:pt x="6" y="3"/>
                    </a:lnTo>
                    <a:lnTo>
                      <a:pt x="0"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6" name="Freeform 478"/>
              <p:cNvSpPr>
                <a:spLocks/>
              </p:cNvSpPr>
              <p:nvPr/>
            </p:nvSpPr>
            <p:spPr bwMode="auto">
              <a:xfrm>
                <a:off x="5447" y="3021"/>
                <a:ext cx="3" cy="7"/>
              </a:xfrm>
              <a:custGeom>
                <a:avLst/>
                <a:gdLst>
                  <a:gd name="T0" fmla="*/ 2 w 3"/>
                  <a:gd name="T1" fmla="*/ 6 h 7"/>
                  <a:gd name="T2" fmla="*/ 2 w 3"/>
                  <a:gd name="T3" fmla="*/ 0 h 7"/>
                  <a:gd name="T4" fmla="*/ 1 w 3"/>
                  <a:gd name="T5" fmla="*/ 0 h 7"/>
                  <a:gd name="T6" fmla="*/ 0 w 3"/>
                  <a:gd name="T7" fmla="*/ 0 h 7"/>
                  <a:gd name="T8" fmla="*/ 0 w 3"/>
                  <a:gd name="T9" fmla="*/ 6 h 7"/>
                  <a:gd name="T10" fmla="*/ 2 w 3"/>
                  <a:gd name="T11" fmla="*/ 6 h 7"/>
                </a:gdLst>
                <a:ahLst/>
                <a:cxnLst>
                  <a:cxn ang="0">
                    <a:pos x="T0" y="T1"/>
                  </a:cxn>
                  <a:cxn ang="0">
                    <a:pos x="T2" y="T3"/>
                  </a:cxn>
                  <a:cxn ang="0">
                    <a:pos x="T4" y="T5"/>
                  </a:cxn>
                  <a:cxn ang="0">
                    <a:pos x="T6" y="T7"/>
                  </a:cxn>
                  <a:cxn ang="0">
                    <a:pos x="T8" y="T9"/>
                  </a:cxn>
                  <a:cxn ang="0">
                    <a:pos x="T10" y="T11"/>
                  </a:cxn>
                </a:cxnLst>
                <a:rect l="0" t="0" r="r" b="b"/>
                <a:pathLst>
                  <a:path w="3" h="7">
                    <a:moveTo>
                      <a:pt x="2" y="6"/>
                    </a:moveTo>
                    <a:lnTo>
                      <a:pt x="2" y="0"/>
                    </a:lnTo>
                    <a:lnTo>
                      <a:pt x="1" y="0"/>
                    </a:lnTo>
                    <a:lnTo>
                      <a:pt x="0" y="0"/>
                    </a:lnTo>
                    <a:lnTo>
                      <a:pt x="0" y="6"/>
                    </a:lnTo>
                    <a:lnTo>
                      <a:pt x="2"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7" name="Freeform 479"/>
              <p:cNvSpPr>
                <a:spLocks/>
              </p:cNvSpPr>
              <p:nvPr/>
            </p:nvSpPr>
            <p:spPr bwMode="auto">
              <a:xfrm>
                <a:off x="5448" y="3006"/>
                <a:ext cx="2" cy="14"/>
              </a:xfrm>
              <a:custGeom>
                <a:avLst/>
                <a:gdLst>
                  <a:gd name="T0" fmla="*/ 1 w 2"/>
                  <a:gd name="T1" fmla="*/ 0 h 14"/>
                  <a:gd name="T2" fmla="*/ 1 w 2"/>
                  <a:gd name="T3" fmla="*/ 3 h 14"/>
                  <a:gd name="T4" fmla="*/ 1 w 2"/>
                  <a:gd name="T5" fmla="*/ 4 h 14"/>
                  <a:gd name="T6" fmla="*/ 1 w 2"/>
                  <a:gd name="T7" fmla="*/ 7 h 14"/>
                  <a:gd name="T8" fmla="*/ 1 w 2"/>
                  <a:gd name="T9" fmla="*/ 13 h 14"/>
                  <a:gd name="T10" fmla="*/ 0 w 2"/>
                  <a:gd name="T11" fmla="*/ 13 h 14"/>
                  <a:gd name="T12" fmla="*/ 0 w 2"/>
                  <a:gd name="T13" fmla="*/ 7 h 14"/>
                  <a:gd name="T14" fmla="*/ 0 w 2"/>
                  <a:gd name="T15" fmla="*/ 4 h 14"/>
                  <a:gd name="T16" fmla="*/ 0 w 2"/>
                  <a:gd name="T17" fmla="*/ 3 h 14"/>
                  <a:gd name="T18" fmla="*/ 0 w 2"/>
                  <a:gd name="T19" fmla="*/ 1 h 14"/>
                  <a:gd name="T20" fmla="*/ 1 w 2"/>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4">
                    <a:moveTo>
                      <a:pt x="1" y="0"/>
                    </a:moveTo>
                    <a:lnTo>
                      <a:pt x="1" y="3"/>
                    </a:lnTo>
                    <a:lnTo>
                      <a:pt x="1" y="4"/>
                    </a:lnTo>
                    <a:lnTo>
                      <a:pt x="1" y="7"/>
                    </a:lnTo>
                    <a:lnTo>
                      <a:pt x="1" y="13"/>
                    </a:lnTo>
                    <a:lnTo>
                      <a:pt x="0" y="13"/>
                    </a:lnTo>
                    <a:lnTo>
                      <a:pt x="0" y="7"/>
                    </a:lnTo>
                    <a:lnTo>
                      <a:pt x="0" y="4"/>
                    </a:lnTo>
                    <a:lnTo>
                      <a:pt x="0" y="3"/>
                    </a:lnTo>
                    <a:lnTo>
                      <a:pt x="0"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8" name="Freeform 480"/>
              <p:cNvSpPr>
                <a:spLocks/>
              </p:cNvSpPr>
              <p:nvPr/>
            </p:nvSpPr>
            <p:spPr bwMode="auto">
              <a:xfrm>
                <a:off x="5447" y="3020"/>
                <a:ext cx="3" cy="8"/>
              </a:xfrm>
              <a:custGeom>
                <a:avLst/>
                <a:gdLst>
                  <a:gd name="T0" fmla="*/ 0 w 3"/>
                  <a:gd name="T1" fmla="*/ 0 h 8"/>
                  <a:gd name="T2" fmla="*/ 0 w 3"/>
                  <a:gd name="T3" fmla="*/ 7 h 8"/>
                  <a:gd name="T4" fmla="*/ 0 w 3"/>
                  <a:gd name="T5" fmla="*/ 7 h 8"/>
                  <a:gd name="T6" fmla="*/ 1 w 3"/>
                  <a:gd name="T7" fmla="*/ 7 h 8"/>
                  <a:gd name="T8" fmla="*/ 2 w 3"/>
                  <a:gd name="T9" fmla="*/ 7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lnTo>
                      <a:pt x="0" y="7"/>
                    </a:lnTo>
                    <a:lnTo>
                      <a:pt x="0" y="7"/>
                    </a:lnTo>
                    <a:lnTo>
                      <a:pt x="1" y="7"/>
                    </a:lnTo>
                    <a:lnTo>
                      <a:pt x="2" y="7"/>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69" name="Freeform 481"/>
              <p:cNvSpPr>
                <a:spLocks/>
              </p:cNvSpPr>
              <p:nvPr/>
            </p:nvSpPr>
            <p:spPr bwMode="auto">
              <a:xfrm>
                <a:off x="5461" y="3024"/>
                <a:ext cx="5" cy="9"/>
              </a:xfrm>
              <a:custGeom>
                <a:avLst/>
                <a:gdLst>
                  <a:gd name="T0" fmla="*/ 4 w 5"/>
                  <a:gd name="T1" fmla="*/ 8 h 9"/>
                  <a:gd name="T2" fmla="*/ 3 w 5"/>
                  <a:gd name="T3" fmla="*/ 8 h 9"/>
                  <a:gd name="T4" fmla="*/ 1 w 5"/>
                  <a:gd name="T5" fmla="*/ 0 h 9"/>
                  <a:gd name="T6" fmla="*/ 0 w 5"/>
                  <a:gd name="T7" fmla="*/ 8 h 9"/>
                  <a:gd name="T8" fmla="*/ 4 w 5"/>
                  <a:gd name="T9" fmla="*/ 8 h 9"/>
                </a:gdLst>
                <a:ahLst/>
                <a:cxnLst>
                  <a:cxn ang="0">
                    <a:pos x="T0" y="T1"/>
                  </a:cxn>
                  <a:cxn ang="0">
                    <a:pos x="T2" y="T3"/>
                  </a:cxn>
                  <a:cxn ang="0">
                    <a:pos x="T4" y="T5"/>
                  </a:cxn>
                  <a:cxn ang="0">
                    <a:pos x="T6" y="T7"/>
                  </a:cxn>
                  <a:cxn ang="0">
                    <a:pos x="T8" y="T9"/>
                  </a:cxn>
                </a:cxnLst>
                <a:rect l="0" t="0" r="r" b="b"/>
                <a:pathLst>
                  <a:path w="5" h="9">
                    <a:moveTo>
                      <a:pt x="4" y="8"/>
                    </a:moveTo>
                    <a:lnTo>
                      <a:pt x="3" y="8"/>
                    </a:lnTo>
                    <a:lnTo>
                      <a:pt x="1" y="0"/>
                    </a:lnTo>
                    <a:lnTo>
                      <a:pt x="0" y="8"/>
                    </a:lnTo>
                    <a:lnTo>
                      <a:pt x="4"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0" name="Freeform 482"/>
              <p:cNvSpPr>
                <a:spLocks/>
              </p:cNvSpPr>
              <p:nvPr/>
            </p:nvSpPr>
            <p:spPr bwMode="auto">
              <a:xfrm>
                <a:off x="5463" y="3008"/>
                <a:ext cx="3" cy="16"/>
              </a:xfrm>
              <a:custGeom>
                <a:avLst/>
                <a:gdLst>
                  <a:gd name="T0" fmla="*/ 1 w 3"/>
                  <a:gd name="T1" fmla="*/ 0 h 16"/>
                  <a:gd name="T2" fmla="*/ 2 w 3"/>
                  <a:gd name="T3" fmla="*/ 3 h 16"/>
                  <a:gd name="T4" fmla="*/ 2 w 3"/>
                  <a:gd name="T5" fmla="*/ 6 h 16"/>
                  <a:gd name="T6" fmla="*/ 2 w 3"/>
                  <a:gd name="T7" fmla="*/ 9 h 16"/>
                  <a:gd name="T8" fmla="*/ 2 w 3"/>
                  <a:gd name="T9" fmla="*/ 15 h 16"/>
                  <a:gd name="T10" fmla="*/ 0 w 3"/>
                  <a:gd name="T11" fmla="*/ 15 h 16"/>
                  <a:gd name="T12" fmla="*/ 0 w 3"/>
                  <a:gd name="T13" fmla="*/ 9 h 16"/>
                  <a:gd name="T14" fmla="*/ 0 w 3"/>
                  <a:gd name="T15" fmla="*/ 6 h 16"/>
                  <a:gd name="T16" fmla="*/ 0 w 3"/>
                  <a:gd name="T17" fmla="*/ 3 h 16"/>
                  <a:gd name="T18" fmla="*/ 0 w 3"/>
                  <a:gd name="T19" fmla="*/ 1 h 16"/>
                  <a:gd name="T20" fmla="*/ 1 w 3"/>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6">
                    <a:moveTo>
                      <a:pt x="1" y="0"/>
                    </a:moveTo>
                    <a:lnTo>
                      <a:pt x="2" y="3"/>
                    </a:lnTo>
                    <a:lnTo>
                      <a:pt x="2" y="6"/>
                    </a:lnTo>
                    <a:lnTo>
                      <a:pt x="2" y="9"/>
                    </a:lnTo>
                    <a:lnTo>
                      <a:pt x="2" y="15"/>
                    </a:lnTo>
                    <a:lnTo>
                      <a:pt x="0" y="15"/>
                    </a:lnTo>
                    <a:lnTo>
                      <a:pt x="0" y="9"/>
                    </a:lnTo>
                    <a:lnTo>
                      <a:pt x="0" y="6"/>
                    </a:lnTo>
                    <a:lnTo>
                      <a:pt x="0" y="3"/>
                    </a:lnTo>
                    <a:lnTo>
                      <a:pt x="0"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1" name="Freeform 483"/>
              <p:cNvSpPr>
                <a:spLocks/>
              </p:cNvSpPr>
              <p:nvPr/>
            </p:nvSpPr>
            <p:spPr bwMode="auto">
              <a:xfrm>
                <a:off x="5461" y="3023"/>
                <a:ext cx="5" cy="8"/>
              </a:xfrm>
              <a:custGeom>
                <a:avLst/>
                <a:gdLst>
                  <a:gd name="T0" fmla="*/ 0 w 5"/>
                  <a:gd name="T1" fmla="*/ 0 h 8"/>
                  <a:gd name="T2" fmla="*/ 0 w 5"/>
                  <a:gd name="T3" fmla="*/ 7 h 8"/>
                  <a:gd name="T4" fmla="*/ 3 w 5"/>
                  <a:gd name="T5" fmla="*/ 7 h 8"/>
                  <a:gd name="T6" fmla="*/ 3 w 5"/>
                  <a:gd name="T7" fmla="*/ 0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3" y="7"/>
                    </a:lnTo>
                    <a:lnTo>
                      <a:pt x="3" y="0"/>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2" name="Freeform 484"/>
              <p:cNvSpPr>
                <a:spLocks/>
              </p:cNvSpPr>
              <p:nvPr/>
            </p:nvSpPr>
            <p:spPr bwMode="auto">
              <a:xfrm>
                <a:off x="5478" y="3020"/>
                <a:ext cx="3" cy="8"/>
              </a:xfrm>
              <a:custGeom>
                <a:avLst/>
                <a:gdLst>
                  <a:gd name="T0" fmla="*/ 2 w 3"/>
                  <a:gd name="T1" fmla="*/ 7 h 8"/>
                  <a:gd name="T2" fmla="*/ 1 w 3"/>
                  <a:gd name="T3" fmla="*/ 7 h 8"/>
                  <a:gd name="T4" fmla="*/ 1 w 3"/>
                  <a:gd name="T5" fmla="*/ 0 h 8"/>
                  <a:gd name="T6" fmla="*/ 1 w 3"/>
                  <a:gd name="T7" fmla="*/ 7 h 8"/>
                  <a:gd name="T8" fmla="*/ 0 w 3"/>
                  <a:gd name="T9" fmla="*/ 7 h 8"/>
                  <a:gd name="T10" fmla="*/ 2 w 3"/>
                  <a:gd name="T11" fmla="*/ 7 h 8"/>
                </a:gdLst>
                <a:ahLst/>
                <a:cxnLst>
                  <a:cxn ang="0">
                    <a:pos x="T0" y="T1"/>
                  </a:cxn>
                  <a:cxn ang="0">
                    <a:pos x="T2" y="T3"/>
                  </a:cxn>
                  <a:cxn ang="0">
                    <a:pos x="T4" y="T5"/>
                  </a:cxn>
                  <a:cxn ang="0">
                    <a:pos x="T6" y="T7"/>
                  </a:cxn>
                  <a:cxn ang="0">
                    <a:pos x="T8" y="T9"/>
                  </a:cxn>
                  <a:cxn ang="0">
                    <a:pos x="T10" y="T11"/>
                  </a:cxn>
                </a:cxnLst>
                <a:rect l="0" t="0" r="r" b="b"/>
                <a:pathLst>
                  <a:path w="3" h="8">
                    <a:moveTo>
                      <a:pt x="2" y="7"/>
                    </a:moveTo>
                    <a:lnTo>
                      <a:pt x="1" y="7"/>
                    </a:lnTo>
                    <a:lnTo>
                      <a:pt x="1" y="0"/>
                    </a:lnTo>
                    <a:lnTo>
                      <a:pt x="1" y="7"/>
                    </a:lnTo>
                    <a:lnTo>
                      <a:pt x="0" y="7"/>
                    </a:lnTo>
                    <a:lnTo>
                      <a:pt x="2"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3" name="Freeform 485"/>
              <p:cNvSpPr>
                <a:spLocks/>
              </p:cNvSpPr>
              <p:nvPr/>
            </p:nvSpPr>
            <p:spPr bwMode="auto">
              <a:xfrm>
                <a:off x="5478" y="3011"/>
                <a:ext cx="3" cy="9"/>
              </a:xfrm>
              <a:custGeom>
                <a:avLst/>
                <a:gdLst>
                  <a:gd name="T0" fmla="*/ 1 w 3"/>
                  <a:gd name="T1" fmla="*/ 0 h 9"/>
                  <a:gd name="T2" fmla="*/ 2 w 3"/>
                  <a:gd name="T3" fmla="*/ 1 h 9"/>
                  <a:gd name="T4" fmla="*/ 2 w 3"/>
                  <a:gd name="T5" fmla="*/ 3 h 9"/>
                  <a:gd name="T6" fmla="*/ 2 w 3"/>
                  <a:gd name="T7" fmla="*/ 4 h 9"/>
                  <a:gd name="T8" fmla="*/ 2 w 3"/>
                  <a:gd name="T9" fmla="*/ 8 h 9"/>
                  <a:gd name="T10" fmla="*/ 0 w 3"/>
                  <a:gd name="T11" fmla="*/ 8 h 9"/>
                  <a:gd name="T12" fmla="*/ 0 w 3"/>
                  <a:gd name="T13" fmla="*/ 4 h 9"/>
                  <a:gd name="T14" fmla="*/ 0 w 3"/>
                  <a:gd name="T15" fmla="*/ 3 h 9"/>
                  <a:gd name="T16" fmla="*/ 0 w 3"/>
                  <a:gd name="T17" fmla="*/ 2 h 9"/>
                  <a:gd name="T18" fmla="*/ 0 w 3"/>
                  <a:gd name="T19" fmla="*/ 1 h 9"/>
                  <a:gd name="T20" fmla="*/ 1 w 3"/>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9">
                    <a:moveTo>
                      <a:pt x="1" y="0"/>
                    </a:moveTo>
                    <a:lnTo>
                      <a:pt x="2" y="1"/>
                    </a:lnTo>
                    <a:lnTo>
                      <a:pt x="2" y="3"/>
                    </a:lnTo>
                    <a:lnTo>
                      <a:pt x="2" y="4"/>
                    </a:lnTo>
                    <a:lnTo>
                      <a:pt x="2" y="8"/>
                    </a:lnTo>
                    <a:lnTo>
                      <a:pt x="0" y="8"/>
                    </a:lnTo>
                    <a:lnTo>
                      <a:pt x="0" y="4"/>
                    </a:lnTo>
                    <a:lnTo>
                      <a:pt x="0" y="3"/>
                    </a:lnTo>
                    <a:lnTo>
                      <a:pt x="0" y="2"/>
                    </a:lnTo>
                    <a:lnTo>
                      <a:pt x="0"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4" name="Freeform 486"/>
              <p:cNvSpPr>
                <a:spLocks/>
              </p:cNvSpPr>
              <p:nvPr/>
            </p:nvSpPr>
            <p:spPr bwMode="auto">
              <a:xfrm>
                <a:off x="5476" y="3019"/>
                <a:ext cx="6" cy="6"/>
              </a:xfrm>
              <a:custGeom>
                <a:avLst/>
                <a:gdLst>
                  <a:gd name="T0" fmla="*/ 0 w 6"/>
                  <a:gd name="T1" fmla="*/ 0 h 6"/>
                  <a:gd name="T2" fmla="*/ 0 w 6"/>
                  <a:gd name="T3" fmla="*/ 5 h 6"/>
                  <a:gd name="T4" fmla="*/ 2 w 6"/>
                  <a:gd name="T5" fmla="*/ 5 h 6"/>
                  <a:gd name="T6" fmla="*/ 5 w 6"/>
                  <a:gd name="T7" fmla="*/ 5 h 6"/>
                  <a:gd name="T8" fmla="*/ 5 w 6"/>
                  <a:gd name="T9" fmla="*/ 0 h 6"/>
                  <a:gd name="T10" fmla="*/ 0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0" y="0"/>
                    </a:moveTo>
                    <a:lnTo>
                      <a:pt x="0" y="5"/>
                    </a:lnTo>
                    <a:lnTo>
                      <a:pt x="2" y="5"/>
                    </a:lnTo>
                    <a:lnTo>
                      <a:pt x="5" y="5"/>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5" name="Freeform 487"/>
              <p:cNvSpPr>
                <a:spLocks/>
              </p:cNvSpPr>
              <p:nvPr/>
            </p:nvSpPr>
            <p:spPr bwMode="auto">
              <a:xfrm>
                <a:off x="5173" y="3106"/>
                <a:ext cx="7" cy="8"/>
              </a:xfrm>
              <a:custGeom>
                <a:avLst/>
                <a:gdLst>
                  <a:gd name="T0" fmla="*/ 6 w 7"/>
                  <a:gd name="T1" fmla="*/ 7 h 8"/>
                  <a:gd name="T2" fmla="*/ 6 w 7"/>
                  <a:gd name="T3" fmla="*/ 0 h 8"/>
                  <a:gd name="T4" fmla="*/ 4 w 7"/>
                  <a:gd name="T5" fmla="*/ 0 h 8"/>
                  <a:gd name="T6" fmla="*/ 0 w 7"/>
                  <a:gd name="T7" fmla="*/ 0 h 8"/>
                  <a:gd name="T8" fmla="*/ 0 w 7"/>
                  <a:gd name="T9" fmla="*/ 7 h 8"/>
                  <a:gd name="T10" fmla="*/ 6 w 7"/>
                  <a:gd name="T11" fmla="*/ 7 h 8"/>
                </a:gdLst>
                <a:ahLst/>
                <a:cxnLst>
                  <a:cxn ang="0">
                    <a:pos x="T0" y="T1"/>
                  </a:cxn>
                  <a:cxn ang="0">
                    <a:pos x="T2" y="T3"/>
                  </a:cxn>
                  <a:cxn ang="0">
                    <a:pos x="T4" y="T5"/>
                  </a:cxn>
                  <a:cxn ang="0">
                    <a:pos x="T6" y="T7"/>
                  </a:cxn>
                  <a:cxn ang="0">
                    <a:pos x="T8" y="T9"/>
                  </a:cxn>
                  <a:cxn ang="0">
                    <a:pos x="T10" y="T11"/>
                  </a:cxn>
                </a:cxnLst>
                <a:rect l="0" t="0" r="r" b="b"/>
                <a:pathLst>
                  <a:path w="7" h="8">
                    <a:moveTo>
                      <a:pt x="6" y="7"/>
                    </a:moveTo>
                    <a:lnTo>
                      <a:pt x="6" y="0"/>
                    </a:lnTo>
                    <a:lnTo>
                      <a:pt x="4" y="0"/>
                    </a:lnTo>
                    <a:lnTo>
                      <a:pt x="0" y="0"/>
                    </a:lnTo>
                    <a:lnTo>
                      <a:pt x="0" y="7"/>
                    </a:lnTo>
                    <a:lnTo>
                      <a:pt x="6"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6" name="Freeform 488"/>
              <p:cNvSpPr>
                <a:spLocks/>
              </p:cNvSpPr>
              <p:nvPr/>
            </p:nvSpPr>
            <p:spPr bwMode="auto">
              <a:xfrm>
                <a:off x="5173" y="2963"/>
                <a:ext cx="2" cy="142"/>
              </a:xfrm>
              <a:custGeom>
                <a:avLst/>
                <a:gdLst>
                  <a:gd name="T0" fmla="*/ 0 w 2"/>
                  <a:gd name="T1" fmla="*/ 0 h 142"/>
                  <a:gd name="T2" fmla="*/ 0 w 2"/>
                  <a:gd name="T3" fmla="*/ 11 h 142"/>
                  <a:gd name="T4" fmla="*/ 0 w 2"/>
                  <a:gd name="T5" fmla="*/ 22 h 142"/>
                  <a:gd name="T6" fmla="*/ 0 w 2"/>
                  <a:gd name="T7" fmla="*/ 37 h 142"/>
                  <a:gd name="T8" fmla="*/ 0 w 2"/>
                  <a:gd name="T9" fmla="*/ 55 h 142"/>
                  <a:gd name="T10" fmla="*/ 0 w 2"/>
                  <a:gd name="T11" fmla="*/ 75 h 142"/>
                  <a:gd name="T12" fmla="*/ 0 w 2"/>
                  <a:gd name="T13" fmla="*/ 96 h 142"/>
                  <a:gd name="T14" fmla="*/ 0 w 2"/>
                  <a:gd name="T15" fmla="*/ 118 h 142"/>
                  <a:gd name="T16" fmla="*/ 0 w 2"/>
                  <a:gd name="T17" fmla="*/ 141 h 142"/>
                  <a:gd name="T18" fmla="*/ 1 w 2"/>
                  <a:gd name="T19" fmla="*/ 141 h 142"/>
                  <a:gd name="T20" fmla="*/ 1 w 2"/>
                  <a:gd name="T21" fmla="*/ 118 h 142"/>
                  <a:gd name="T22" fmla="*/ 1 w 2"/>
                  <a:gd name="T23" fmla="*/ 96 h 142"/>
                  <a:gd name="T24" fmla="*/ 0 w 2"/>
                  <a:gd name="T25" fmla="*/ 75 h 142"/>
                  <a:gd name="T26" fmla="*/ 0 w 2"/>
                  <a:gd name="T27" fmla="*/ 55 h 142"/>
                  <a:gd name="T28" fmla="*/ 0 w 2"/>
                  <a:gd name="T29" fmla="*/ 37 h 142"/>
                  <a:gd name="T30" fmla="*/ 1 w 2"/>
                  <a:gd name="T31" fmla="*/ 22 h 142"/>
                  <a:gd name="T32" fmla="*/ 1 w 2"/>
                  <a:gd name="T33" fmla="*/ 11 h 142"/>
                  <a:gd name="T34" fmla="*/ 1 w 2"/>
                  <a:gd name="T35" fmla="*/ 1 h 142"/>
                  <a:gd name="T36" fmla="*/ 0 w 2"/>
                  <a:gd name="T3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42">
                    <a:moveTo>
                      <a:pt x="0" y="0"/>
                    </a:moveTo>
                    <a:lnTo>
                      <a:pt x="0" y="11"/>
                    </a:lnTo>
                    <a:lnTo>
                      <a:pt x="0" y="22"/>
                    </a:lnTo>
                    <a:lnTo>
                      <a:pt x="0" y="37"/>
                    </a:lnTo>
                    <a:lnTo>
                      <a:pt x="0" y="55"/>
                    </a:lnTo>
                    <a:lnTo>
                      <a:pt x="0" y="75"/>
                    </a:lnTo>
                    <a:lnTo>
                      <a:pt x="0" y="96"/>
                    </a:lnTo>
                    <a:lnTo>
                      <a:pt x="0" y="118"/>
                    </a:lnTo>
                    <a:lnTo>
                      <a:pt x="0" y="141"/>
                    </a:lnTo>
                    <a:lnTo>
                      <a:pt x="1" y="141"/>
                    </a:lnTo>
                    <a:lnTo>
                      <a:pt x="1" y="118"/>
                    </a:lnTo>
                    <a:lnTo>
                      <a:pt x="1" y="96"/>
                    </a:lnTo>
                    <a:lnTo>
                      <a:pt x="0" y="75"/>
                    </a:lnTo>
                    <a:lnTo>
                      <a:pt x="0" y="55"/>
                    </a:lnTo>
                    <a:lnTo>
                      <a:pt x="0" y="37"/>
                    </a:lnTo>
                    <a:lnTo>
                      <a:pt x="1" y="22"/>
                    </a:lnTo>
                    <a:lnTo>
                      <a:pt x="1" y="11"/>
                    </a:lnTo>
                    <a:lnTo>
                      <a:pt x="1"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7" name="Freeform 489"/>
              <p:cNvSpPr>
                <a:spLocks/>
              </p:cNvSpPr>
              <p:nvPr/>
            </p:nvSpPr>
            <p:spPr bwMode="auto">
              <a:xfrm>
                <a:off x="5173" y="3104"/>
                <a:ext cx="7" cy="7"/>
              </a:xfrm>
              <a:custGeom>
                <a:avLst/>
                <a:gdLst>
                  <a:gd name="T0" fmla="*/ 0 w 7"/>
                  <a:gd name="T1" fmla="*/ 0 h 7"/>
                  <a:gd name="T2" fmla="*/ 0 w 7"/>
                  <a:gd name="T3" fmla="*/ 0 h 7"/>
                  <a:gd name="T4" fmla="*/ 0 w 7"/>
                  <a:gd name="T5" fmla="*/ 3 h 7"/>
                  <a:gd name="T6" fmla="*/ 2 w 7"/>
                  <a:gd name="T7" fmla="*/ 3 h 7"/>
                  <a:gd name="T8" fmla="*/ 2 w 7"/>
                  <a:gd name="T9" fmla="*/ 6 h 7"/>
                  <a:gd name="T10" fmla="*/ 4 w 7"/>
                  <a:gd name="T11" fmla="*/ 6 h 7"/>
                  <a:gd name="T12" fmla="*/ 6 w 7"/>
                  <a:gd name="T13" fmla="*/ 6 h 7"/>
                  <a:gd name="T14" fmla="*/ 6 w 7"/>
                  <a:gd name="T15" fmla="*/ 3 h 7"/>
                  <a:gd name="T16" fmla="*/ 6 w 7"/>
                  <a:gd name="T17" fmla="*/ 0 h 7"/>
                  <a:gd name="T18" fmla="*/ 0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0" y="0"/>
                    </a:moveTo>
                    <a:lnTo>
                      <a:pt x="0" y="0"/>
                    </a:lnTo>
                    <a:lnTo>
                      <a:pt x="0" y="3"/>
                    </a:lnTo>
                    <a:lnTo>
                      <a:pt x="2" y="3"/>
                    </a:lnTo>
                    <a:lnTo>
                      <a:pt x="2" y="6"/>
                    </a:lnTo>
                    <a:lnTo>
                      <a:pt x="4" y="6"/>
                    </a:lnTo>
                    <a:lnTo>
                      <a:pt x="6" y="6"/>
                    </a:lnTo>
                    <a:lnTo>
                      <a:pt x="6" y="3"/>
                    </a:lnTo>
                    <a:lnTo>
                      <a:pt x="6"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8" name="Freeform 490"/>
              <p:cNvSpPr>
                <a:spLocks/>
              </p:cNvSpPr>
              <p:nvPr/>
            </p:nvSpPr>
            <p:spPr bwMode="auto">
              <a:xfrm>
                <a:off x="5161" y="3149"/>
                <a:ext cx="6" cy="8"/>
              </a:xfrm>
              <a:custGeom>
                <a:avLst/>
                <a:gdLst>
                  <a:gd name="T0" fmla="*/ 5 w 6"/>
                  <a:gd name="T1" fmla="*/ 7 h 8"/>
                  <a:gd name="T2" fmla="*/ 5 w 6"/>
                  <a:gd name="T3" fmla="*/ 0 h 8"/>
                  <a:gd name="T4" fmla="*/ 3 w 6"/>
                  <a:gd name="T5" fmla="*/ 0 h 8"/>
                  <a:gd name="T6" fmla="*/ 2 w 6"/>
                  <a:gd name="T7" fmla="*/ 0 h 8"/>
                  <a:gd name="T8" fmla="*/ 0 w 6"/>
                  <a:gd name="T9" fmla="*/ 7 h 8"/>
                  <a:gd name="T10" fmla="*/ 5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5" y="7"/>
                    </a:moveTo>
                    <a:lnTo>
                      <a:pt x="5" y="0"/>
                    </a:lnTo>
                    <a:lnTo>
                      <a:pt x="3" y="0"/>
                    </a:lnTo>
                    <a:lnTo>
                      <a:pt x="2"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79" name="Freeform 491"/>
              <p:cNvSpPr>
                <a:spLocks/>
              </p:cNvSpPr>
              <p:nvPr/>
            </p:nvSpPr>
            <p:spPr bwMode="auto">
              <a:xfrm>
                <a:off x="5157" y="2963"/>
                <a:ext cx="5" cy="186"/>
              </a:xfrm>
              <a:custGeom>
                <a:avLst/>
                <a:gdLst>
                  <a:gd name="T0" fmla="*/ 2 w 5"/>
                  <a:gd name="T1" fmla="*/ 0 h 186"/>
                  <a:gd name="T2" fmla="*/ 1 w 5"/>
                  <a:gd name="T3" fmla="*/ 15 h 186"/>
                  <a:gd name="T4" fmla="*/ 0 w 5"/>
                  <a:gd name="T5" fmla="*/ 35 h 186"/>
                  <a:gd name="T6" fmla="*/ 0 w 5"/>
                  <a:gd name="T7" fmla="*/ 58 h 186"/>
                  <a:gd name="T8" fmla="*/ 0 w 5"/>
                  <a:gd name="T9" fmla="*/ 85 h 186"/>
                  <a:gd name="T10" fmla="*/ 0 w 5"/>
                  <a:gd name="T11" fmla="*/ 111 h 186"/>
                  <a:gd name="T12" fmla="*/ 1 w 5"/>
                  <a:gd name="T13" fmla="*/ 138 h 186"/>
                  <a:gd name="T14" fmla="*/ 2 w 5"/>
                  <a:gd name="T15" fmla="*/ 163 h 186"/>
                  <a:gd name="T16" fmla="*/ 3 w 5"/>
                  <a:gd name="T17" fmla="*/ 185 h 186"/>
                  <a:gd name="T18" fmla="*/ 4 w 5"/>
                  <a:gd name="T19" fmla="*/ 185 h 186"/>
                  <a:gd name="T20" fmla="*/ 4 w 5"/>
                  <a:gd name="T21" fmla="*/ 163 h 186"/>
                  <a:gd name="T22" fmla="*/ 3 w 5"/>
                  <a:gd name="T23" fmla="*/ 138 h 186"/>
                  <a:gd name="T24" fmla="*/ 2 w 5"/>
                  <a:gd name="T25" fmla="*/ 111 h 186"/>
                  <a:gd name="T26" fmla="*/ 2 w 5"/>
                  <a:gd name="T27" fmla="*/ 85 h 186"/>
                  <a:gd name="T28" fmla="*/ 2 w 5"/>
                  <a:gd name="T29" fmla="*/ 58 h 186"/>
                  <a:gd name="T30" fmla="*/ 2 w 5"/>
                  <a:gd name="T31" fmla="*/ 35 h 186"/>
                  <a:gd name="T32" fmla="*/ 3 w 5"/>
                  <a:gd name="T33" fmla="*/ 17 h 186"/>
                  <a:gd name="T34" fmla="*/ 4 w 5"/>
                  <a:gd name="T35" fmla="*/ 1 h 186"/>
                  <a:gd name="T36" fmla="*/ 2 w 5"/>
                  <a:gd name="T3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86">
                    <a:moveTo>
                      <a:pt x="2" y="0"/>
                    </a:moveTo>
                    <a:lnTo>
                      <a:pt x="1" y="15"/>
                    </a:lnTo>
                    <a:lnTo>
                      <a:pt x="0" y="35"/>
                    </a:lnTo>
                    <a:lnTo>
                      <a:pt x="0" y="58"/>
                    </a:lnTo>
                    <a:lnTo>
                      <a:pt x="0" y="85"/>
                    </a:lnTo>
                    <a:lnTo>
                      <a:pt x="0" y="111"/>
                    </a:lnTo>
                    <a:lnTo>
                      <a:pt x="1" y="138"/>
                    </a:lnTo>
                    <a:lnTo>
                      <a:pt x="2" y="163"/>
                    </a:lnTo>
                    <a:lnTo>
                      <a:pt x="3" y="185"/>
                    </a:lnTo>
                    <a:lnTo>
                      <a:pt x="4" y="185"/>
                    </a:lnTo>
                    <a:lnTo>
                      <a:pt x="4" y="163"/>
                    </a:lnTo>
                    <a:lnTo>
                      <a:pt x="3" y="138"/>
                    </a:lnTo>
                    <a:lnTo>
                      <a:pt x="2" y="111"/>
                    </a:lnTo>
                    <a:lnTo>
                      <a:pt x="2" y="85"/>
                    </a:lnTo>
                    <a:lnTo>
                      <a:pt x="2" y="58"/>
                    </a:lnTo>
                    <a:lnTo>
                      <a:pt x="2" y="35"/>
                    </a:lnTo>
                    <a:lnTo>
                      <a:pt x="3" y="17"/>
                    </a:lnTo>
                    <a:lnTo>
                      <a:pt x="4"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0" name="Freeform 492"/>
              <p:cNvSpPr>
                <a:spLocks/>
              </p:cNvSpPr>
              <p:nvPr/>
            </p:nvSpPr>
            <p:spPr bwMode="auto">
              <a:xfrm>
                <a:off x="5161" y="3148"/>
                <a:ext cx="6" cy="6"/>
              </a:xfrm>
              <a:custGeom>
                <a:avLst/>
                <a:gdLst>
                  <a:gd name="T0" fmla="*/ 0 w 6"/>
                  <a:gd name="T1" fmla="*/ 0 h 6"/>
                  <a:gd name="T2" fmla="*/ 0 w 6"/>
                  <a:gd name="T3" fmla="*/ 0 h 6"/>
                  <a:gd name="T4" fmla="*/ 0 w 6"/>
                  <a:gd name="T5" fmla="*/ 2 h 6"/>
                  <a:gd name="T6" fmla="*/ 2 w 6"/>
                  <a:gd name="T7" fmla="*/ 2 h 6"/>
                  <a:gd name="T8" fmla="*/ 2 w 6"/>
                  <a:gd name="T9" fmla="*/ 5 h 6"/>
                  <a:gd name="T10" fmla="*/ 3 w 6"/>
                  <a:gd name="T11" fmla="*/ 5 h 6"/>
                  <a:gd name="T12" fmla="*/ 5 w 6"/>
                  <a:gd name="T13" fmla="*/ 2 h 6"/>
                  <a:gd name="T14" fmla="*/ 5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2"/>
                    </a:lnTo>
                    <a:lnTo>
                      <a:pt x="2" y="2"/>
                    </a:lnTo>
                    <a:lnTo>
                      <a:pt x="2" y="5"/>
                    </a:lnTo>
                    <a:lnTo>
                      <a:pt x="3" y="5"/>
                    </a:lnTo>
                    <a:lnTo>
                      <a:pt x="5" y="2"/>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1" name="Freeform 493"/>
              <p:cNvSpPr>
                <a:spLocks/>
              </p:cNvSpPr>
              <p:nvPr/>
            </p:nvSpPr>
            <p:spPr bwMode="auto">
              <a:xfrm>
                <a:off x="5148" y="3180"/>
                <a:ext cx="6" cy="6"/>
              </a:xfrm>
              <a:custGeom>
                <a:avLst/>
                <a:gdLst>
                  <a:gd name="T0" fmla="*/ 5 w 6"/>
                  <a:gd name="T1" fmla="*/ 5 h 6"/>
                  <a:gd name="T2" fmla="*/ 4 w 6"/>
                  <a:gd name="T3" fmla="*/ 0 h 6"/>
                  <a:gd name="T4" fmla="*/ 2 w 6"/>
                  <a:gd name="T5" fmla="*/ 0 h 6"/>
                  <a:gd name="T6" fmla="*/ 0 w 6"/>
                  <a:gd name="T7" fmla="*/ 0 h 6"/>
                  <a:gd name="T8" fmla="*/ 0 w 6"/>
                  <a:gd name="T9" fmla="*/ 5 h 6"/>
                  <a:gd name="T10" fmla="*/ 5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5" y="5"/>
                    </a:moveTo>
                    <a:lnTo>
                      <a:pt x="4" y="0"/>
                    </a:lnTo>
                    <a:lnTo>
                      <a:pt x="2" y="0"/>
                    </a:lnTo>
                    <a:lnTo>
                      <a:pt x="0" y="0"/>
                    </a:lnTo>
                    <a:lnTo>
                      <a:pt x="0" y="5"/>
                    </a:lnTo>
                    <a:lnTo>
                      <a:pt x="5" y="5"/>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2" name="Freeform 494"/>
              <p:cNvSpPr>
                <a:spLocks/>
              </p:cNvSpPr>
              <p:nvPr/>
            </p:nvSpPr>
            <p:spPr bwMode="auto">
              <a:xfrm>
                <a:off x="5142" y="2963"/>
                <a:ext cx="7" cy="215"/>
              </a:xfrm>
              <a:custGeom>
                <a:avLst/>
                <a:gdLst>
                  <a:gd name="T0" fmla="*/ 2 w 7"/>
                  <a:gd name="T1" fmla="*/ 0 h 215"/>
                  <a:gd name="T2" fmla="*/ 1 w 7"/>
                  <a:gd name="T3" fmla="*/ 20 h 215"/>
                  <a:gd name="T4" fmla="*/ 0 w 7"/>
                  <a:gd name="T5" fmla="*/ 43 h 215"/>
                  <a:gd name="T6" fmla="*/ 0 w 7"/>
                  <a:gd name="T7" fmla="*/ 73 h 215"/>
                  <a:gd name="T8" fmla="*/ 1 w 7"/>
                  <a:gd name="T9" fmla="*/ 105 h 215"/>
                  <a:gd name="T10" fmla="*/ 1 w 7"/>
                  <a:gd name="T11" fmla="*/ 138 h 215"/>
                  <a:gd name="T12" fmla="*/ 2 w 7"/>
                  <a:gd name="T13" fmla="*/ 169 h 215"/>
                  <a:gd name="T14" fmla="*/ 3 w 7"/>
                  <a:gd name="T15" fmla="*/ 194 h 215"/>
                  <a:gd name="T16" fmla="*/ 4 w 7"/>
                  <a:gd name="T17" fmla="*/ 214 h 215"/>
                  <a:gd name="T18" fmla="*/ 6 w 7"/>
                  <a:gd name="T19" fmla="*/ 214 h 215"/>
                  <a:gd name="T20" fmla="*/ 5 w 7"/>
                  <a:gd name="T21" fmla="*/ 194 h 215"/>
                  <a:gd name="T22" fmla="*/ 4 w 7"/>
                  <a:gd name="T23" fmla="*/ 169 h 215"/>
                  <a:gd name="T24" fmla="*/ 3 w 7"/>
                  <a:gd name="T25" fmla="*/ 138 h 215"/>
                  <a:gd name="T26" fmla="*/ 2 w 7"/>
                  <a:gd name="T27" fmla="*/ 105 h 215"/>
                  <a:gd name="T28" fmla="*/ 2 w 7"/>
                  <a:gd name="T29" fmla="*/ 73 h 215"/>
                  <a:gd name="T30" fmla="*/ 2 w 7"/>
                  <a:gd name="T31" fmla="*/ 43 h 215"/>
                  <a:gd name="T32" fmla="*/ 2 w 7"/>
                  <a:gd name="T33" fmla="*/ 20 h 215"/>
                  <a:gd name="T34" fmla="*/ 4 w 7"/>
                  <a:gd name="T35" fmla="*/ 3 h 215"/>
                  <a:gd name="T36" fmla="*/ 2 w 7"/>
                  <a:gd name="T37"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15">
                    <a:moveTo>
                      <a:pt x="2" y="0"/>
                    </a:moveTo>
                    <a:lnTo>
                      <a:pt x="1" y="20"/>
                    </a:lnTo>
                    <a:lnTo>
                      <a:pt x="0" y="43"/>
                    </a:lnTo>
                    <a:lnTo>
                      <a:pt x="0" y="73"/>
                    </a:lnTo>
                    <a:lnTo>
                      <a:pt x="1" y="105"/>
                    </a:lnTo>
                    <a:lnTo>
                      <a:pt x="1" y="138"/>
                    </a:lnTo>
                    <a:lnTo>
                      <a:pt x="2" y="169"/>
                    </a:lnTo>
                    <a:lnTo>
                      <a:pt x="3" y="194"/>
                    </a:lnTo>
                    <a:lnTo>
                      <a:pt x="4" y="214"/>
                    </a:lnTo>
                    <a:lnTo>
                      <a:pt x="6" y="214"/>
                    </a:lnTo>
                    <a:lnTo>
                      <a:pt x="5" y="194"/>
                    </a:lnTo>
                    <a:lnTo>
                      <a:pt x="4" y="169"/>
                    </a:lnTo>
                    <a:lnTo>
                      <a:pt x="3" y="138"/>
                    </a:lnTo>
                    <a:lnTo>
                      <a:pt x="2" y="105"/>
                    </a:lnTo>
                    <a:lnTo>
                      <a:pt x="2" y="73"/>
                    </a:lnTo>
                    <a:lnTo>
                      <a:pt x="2" y="43"/>
                    </a:lnTo>
                    <a:lnTo>
                      <a:pt x="2" y="20"/>
                    </a:lnTo>
                    <a:lnTo>
                      <a:pt x="4" y="3"/>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3" name="Freeform 495"/>
              <p:cNvSpPr>
                <a:spLocks/>
              </p:cNvSpPr>
              <p:nvPr/>
            </p:nvSpPr>
            <p:spPr bwMode="auto">
              <a:xfrm>
                <a:off x="5148" y="3185"/>
                <a:ext cx="6" cy="1"/>
              </a:xfrm>
              <a:custGeom>
                <a:avLst/>
                <a:gdLst>
                  <a:gd name="T0" fmla="*/ 0 w 6"/>
                  <a:gd name="T1" fmla="*/ 0 h 1"/>
                  <a:gd name="T2" fmla="*/ 0 w 6"/>
                  <a:gd name="T3" fmla="*/ 0 h 1"/>
                  <a:gd name="T4" fmla="*/ 1 w 6"/>
                  <a:gd name="T5" fmla="*/ 0 h 1"/>
                  <a:gd name="T6" fmla="*/ 2 w 6"/>
                  <a:gd name="T7" fmla="*/ 0 h 1"/>
                  <a:gd name="T8" fmla="*/ 4 w 6"/>
                  <a:gd name="T9" fmla="*/ 0 h 1"/>
                  <a:gd name="T10" fmla="*/ 5 w 6"/>
                  <a:gd name="T11" fmla="*/ 0 h 1"/>
                  <a:gd name="T12" fmla="*/ 0 w 6"/>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 h="1">
                    <a:moveTo>
                      <a:pt x="0" y="0"/>
                    </a:moveTo>
                    <a:lnTo>
                      <a:pt x="0" y="0"/>
                    </a:lnTo>
                    <a:lnTo>
                      <a:pt x="1" y="0"/>
                    </a:lnTo>
                    <a:lnTo>
                      <a:pt x="2" y="0"/>
                    </a:lnTo>
                    <a:lnTo>
                      <a:pt x="4" y="0"/>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4" name="Freeform 496"/>
              <p:cNvSpPr>
                <a:spLocks/>
              </p:cNvSpPr>
              <p:nvPr/>
            </p:nvSpPr>
            <p:spPr bwMode="auto">
              <a:xfrm>
                <a:off x="5134" y="3194"/>
                <a:ext cx="6" cy="7"/>
              </a:xfrm>
              <a:custGeom>
                <a:avLst/>
                <a:gdLst>
                  <a:gd name="T0" fmla="*/ 5 w 6"/>
                  <a:gd name="T1" fmla="*/ 6 h 7"/>
                  <a:gd name="T2" fmla="*/ 5 w 6"/>
                  <a:gd name="T3" fmla="*/ 3 h 7"/>
                  <a:gd name="T4" fmla="*/ 2 w 6"/>
                  <a:gd name="T5" fmla="*/ 0 h 7"/>
                  <a:gd name="T6" fmla="*/ 2 w 6"/>
                  <a:gd name="T7" fmla="*/ 3 h 7"/>
                  <a:gd name="T8" fmla="*/ 0 w 6"/>
                  <a:gd name="T9" fmla="*/ 6 h 7"/>
                  <a:gd name="T10" fmla="*/ 5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5" y="6"/>
                    </a:moveTo>
                    <a:lnTo>
                      <a:pt x="5" y="3"/>
                    </a:lnTo>
                    <a:lnTo>
                      <a:pt x="2" y="0"/>
                    </a:lnTo>
                    <a:lnTo>
                      <a:pt x="2" y="3"/>
                    </a:lnTo>
                    <a:lnTo>
                      <a:pt x="0" y="6"/>
                    </a:lnTo>
                    <a:lnTo>
                      <a:pt x="5"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5" name="Freeform 497"/>
              <p:cNvSpPr>
                <a:spLocks/>
              </p:cNvSpPr>
              <p:nvPr/>
            </p:nvSpPr>
            <p:spPr bwMode="auto">
              <a:xfrm>
                <a:off x="5126" y="2965"/>
                <a:ext cx="9" cy="227"/>
              </a:xfrm>
              <a:custGeom>
                <a:avLst/>
                <a:gdLst>
                  <a:gd name="T0" fmla="*/ 3 w 9"/>
                  <a:gd name="T1" fmla="*/ 0 h 227"/>
                  <a:gd name="T2" fmla="*/ 1 w 9"/>
                  <a:gd name="T3" fmla="*/ 22 h 227"/>
                  <a:gd name="T4" fmla="*/ 0 w 9"/>
                  <a:gd name="T5" fmla="*/ 53 h 227"/>
                  <a:gd name="T6" fmla="*/ 1 w 9"/>
                  <a:gd name="T7" fmla="*/ 92 h 227"/>
                  <a:gd name="T8" fmla="*/ 1 w 9"/>
                  <a:gd name="T9" fmla="*/ 130 h 227"/>
                  <a:gd name="T10" fmla="*/ 3 w 9"/>
                  <a:gd name="T11" fmla="*/ 166 h 227"/>
                  <a:gd name="T12" fmla="*/ 4 w 9"/>
                  <a:gd name="T13" fmla="*/ 197 h 227"/>
                  <a:gd name="T14" fmla="*/ 5 w 9"/>
                  <a:gd name="T15" fmla="*/ 219 h 227"/>
                  <a:gd name="T16" fmla="*/ 6 w 9"/>
                  <a:gd name="T17" fmla="*/ 226 h 227"/>
                  <a:gd name="T18" fmla="*/ 8 w 9"/>
                  <a:gd name="T19" fmla="*/ 226 h 227"/>
                  <a:gd name="T20" fmla="*/ 7 w 9"/>
                  <a:gd name="T21" fmla="*/ 219 h 227"/>
                  <a:gd name="T22" fmla="*/ 7 w 9"/>
                  <a:gd name="T23" fmla="*/ 197 h 227"/>
                  <a:gd name="T24" fmla="*/ 5 w 9"/>
                  <a:gd name="T25" fmla="*/ 166 h 227"/>
                  <a:gd name="T26" fmla="*/ 4 w 9"/>
                  <a:gd name="T27" fmla="*/ 130 h 227"/>
                  <a:gd name="T28" fmla="*/ 3 w 9"/>
                  <a:gd name="T29" fmla="*/ 92 h 227"/>
                  <a:gd name="T30" fmla="*/ 3 w 9"/>
                  <a:gd name="T31" fmla="*/ 53 h 227"/>
                  <a:gd name="T32" fmla="*/ 3 w 9"/>
                  <a:gd name="T33" fmla="*/ 22 h 227"/>
                  <a:gd name="T34" fmla="*/ 5 w 9"/>
                  <a:gd name="T35" fmla="*/ 1 h 227"/>
                  <a:gd name="T36" fmla="*/ 3 w 9"/>
                  <a:gd name="T37"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27">
                    <a:moveTo>
                      <a:pt x="3" y="0"/>
                    </a:moveTo>
                    <a:lnTo>
                      <a:pt x="1" y="22"/>
                    </a:lnTo>
                    <a:lnTo>
                      <a:pt x="0" y="53"/>
                    </a:lnTo>
                    <a:lnTo>
                      <a:pt x="1" y="92"/>
                    </a:lnTo>
                    <a:lnTo>
                      <a:pt x="1" y="130"/>
                    </a:lnTo>
                    <a:lnTo>
                      <a:pt x="3" y="166"/>
                    </a:lnTo>
                    <a:lnTo>
                      <a:pt x="4" y="197"/>
                    </a:lnTo>
                    <a:lnTo>
                      <a:pt x="5" y="219"/>
                    </a:lnTo>
                    <a:lnTo>
                      <a:pt x="6" y="226"/>
                    </a:lnTo>
                    <a:lnTo>
                      <a:pt x="8" y="226"/>
                    </a:lnTo>
                    <a:lnTo>
                      <a:pt x="7" y="219"/>
                    </a:lnTo>
                    <a:lnTo>
                      <a:pt x="7" y="197"/>
                    </a:lnTo>
                    <a:lnTo>
                      <a:pt x="5" y="166"/>
                    </a:lnTo>
                    <a:lnTo>
                      <a:pt x="4" y="130"/>
                    </a:lnTo>
                    <a:lnTo>
                      <a:pt x="3" y="92"/>
                    </a:lnTo>
                    <a:lnTo>
                      <a:pt x="3" y="53"/>
                    </a:lnTo>
                    <a:lnTo>
                      <a:pt x="3" y="22"/>
                    </a:lnTo>
                    <a:lnTo>
                      <a:pt x="5" y="1"/>
                    </a:lnTo>
                    <a:lnTo>
                      <a:pt x="3"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6" name="Freeform 498"/>
              <p:cNvSpPr>
                <a:spLocks/>
              </p:cNvSpPr>
              <p:nvPr/>
            </p:nvSpPr>
            <p:spPr bwMode="auto">
              <a:xfrm>
                <a:off x="5134" y="3200"/>
                <a:ext cx="6" cy="1"/>
              </a:xfrm>
              <a:custGeom>
                <a:avLst/>
                <a:gdLst>
                  <a:gd name="T0" fmla="*/ 0 w 6"/>
                  <a:gd name="T1" fmla="*/ 0 h 1"/>
                  <a:gd name="T2" fmla="*/ 0 w 6"/>
                  <a:gd name="T3" fmla="*/ 0 h 1"/>
                  <a:gd name="T4" fmla="*/ 2 w 6"/>
                  <a:gd name="T5" fmla="*/ 0 h 1"/>
                  <a:gd name="T6" fmla="*/ 3 w 6"/>
                  <a:gd name="T7" fmla="*/ 0 h 1"/>
                  <a:gd name="T8" fmla="*/ 5 w 6"/>
                  <a:gd name="T9" fmla="*/ 0 h 1"/>
                  <a:gd name="T10" fmla="*/ 0 w 6"/>
                  <a:gd name="T11" fmla="*/ 0 h 1"/>
                </a:gdLst>
                <a:ahLst/>
                <a:cxnLst>
                  <a:cxn ang="0">
                    <a:pos x="T0" y="T1"/>
                  </a:cxn>
                  <a:cxn ang="0">
                    <a:pos x="T2" y="T3"/>
                  </a:cxn>
                  <a:cxn ang="0">
                    <a:pos x="T4" y="T5"/>
                  </a:cxn>
                  <a:cxn ang="0">
                    <a:pos x="T6" y="T7"/>
                  </a:cxn>
                  <a:cxn ang="0">
                    <a:pos x="T8" y="T9"/>
                  </a:cxn>
                  <a:cxn ang="0">
                    <a:pos x="T10" y="T11"/>
                  </a:cxn>
                </a:cxnLst>
                <a:rect l="0" t="0" r="r" b="b"/>
                <a:pathLst>
                  <a:path w="6" h="1">
                    <a:moveTo>
                      <a:pt x="0" y="0"/>
                    </a:moveTo>
                    <a:lnTo>
                      <a:pt x="0" y="0"/>
                    </a:lnTo>
                    <a:lnTo>
                      <a:pt x="2" y="0"/>
                    </a:lnTo>
                    <a:lnTo>
                      <a:pt x="3" y="0"/>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7" name="Freeform 499"/>
              <p:cNvSpPr>
                <a:spLocks/>
              </p:cNvSpPr>
              <p:nvPr/>
            </p:nvSpPr>
            <p:spPr bwMode="auto">
              <a:xfrm>
                <a:off x="5100" y="3142"/>
                <a:ext cx="3" cy="8"/>
              </a:xfrm>
              <a:custGeom>
                <a:avLst/>
                <a:gdLst>
                  <a:gd name="T0" fmla="*/ 2 w 3"/>
                  <a:gd name="T1" fmla="*/ 7 h 8"/>
                  <a:gd name="T2" fmla="*/ 1 w 3"/>
                  <a:gd name="T3" fmla="*/ 0 h 8"/>
                  <a:gd name="T4" fmla="*/ 1 w 3"/>
                  <a:gd name="T5" fmla="*/ 0 h 8"/>
                  <a:gd name="T6" fmla="*/ 0 w 3"/>
                  <a:gd name="T7" fmla="*/ 0 h 8"/>
                  <a:gd name="T8" fmla="*/ 0 w 3"/>
                  <a:gd name="T9" fmla="*/ 7 h 8"/>
                  <a:gd name="T10" fmla="*/ 2 w 3"/>
                  <a:gd name="T11" fmla="*/ 7 h 8"/>
                </a:gdLst>
                <a:ahLst/>
                <a:cxnLst>
                  <a:cxn ang="0">
                    <a:pos x="T0" y="T1"/>
                  </a:cxn>
                  <a:cxn ang="0">
                    <a:pos x="T2" y="T3"/>
                  </a:cxn>
                  <a:cxn ang="0">
                    <a:pos x="T4" y="T5"/>
                  </a:cxn>
                  <a:cxn ang="0">
                    <a:pos x="T6" y="T7"/>
                  </a:cxn>
                  <a:cxn ang="0">
                    <a:pos x="T8" y="T9"/>
                  </a:cxn>
                  <a:cxn ang="0">
                    <a:pos x="T10" y="T11"/>
                  </a:cxn>
                </a:cxnLst>
                <a:rect l="0" t="0" r="r" b="b"/>
                <a:pathLst>
                  <a:path w="3" h="8">
                    <a:moveTo>
                      <a:pt x="2" y="7"/>
                    </a:moveTo>
                    <a:lnTo>
                      <a:pt x="1" y="0"/>
                    </a:lnTo>
                    <a:lnTo>
                      <a:pt x="1" y="0"/>
                    </a:lnTo>
                    <a:lnTo>
                      <a:pt x="0" y="0"/>
                    </a:lnTo>
                    <a:lnTo>
                      <a:pt x="0" y="7"/>
                    </a:lnTo>
                    <a:lnTo>
                      <a:pt x="2"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8" name="Freeform 500"/>
              <p:cNvSpPr>
                <a:spLocks/>
              </p:cNvSpPr>
              <p:nvPr/>
            </p:nvSpPr>
            <p:spPr bwMode="auto">
              <a:xfrm>
                <a:off x="5095" y="2968"/>
                <a:ext cx="6" cy="173"/>
              </a:xfrm>
              <a:custGeom>
                <a:avLst/>
                <a:gdLst>
                  <a:gd name="T0" fmla="*/ 2 w 6"/>
                  <a:gd name="T1" fmla="*/ 0 h 173"/>
                  <a:gd name="T2" fmla="*/ 1 w 6"/>
                  <a:gd name="T3" fmla="*/ 12 h 173"/>
                  <a:gd name="T4" fmla="*/ 0 w 6"/>
                  <a:gd name="T5" fmla="*/ 30 h 173"/>
                  <a:gd name="T6" fmla="*/ 0 w 6"/>
                  <a:gd name="T7" fmla="*/ 52 h 173"/>
                  <a:gd name="T8" fmla="*/ 0 w 6"/>
                  <a:gd name="T9" fmla="*/ 76 h 173"/>
                  <a:gd name="T10" fmla="*/ 1 w 6"/>
                  <a:gd name="T11" fmla="*/ 100 h 173"/>
                  <a:gd name="T12" fmla="*/ 1 w 6"/>
                  <a:gd name="T13" fmla="*/ 125 h 173"/>
                  <a:gd name="T14" fmla="*/ 2 w 6"/>
                  <a:gd name="T15" fmla="*/ 150 h 173"/>
                  <a:gd name="T16" fmla="*/ 3 w 6"/>
                  <a:gd name="T17" fmla="*/ 172 h 173"/>
                  <a:gd name="T18" fmla="*/ 5 w 6"/>
                  <a:gd name="T19" fmla="*/ 172 h 173"/>
                  <a:gd name="T20" fmla="*/ 4 w 6"/>
                  <a:gd name="T21" fmla="*/ 150 h 173"/>
                  <a:gd name="T22" fmla="*/ 3 w 6"/>
                  <a:gd name="T23" fmla="*/ 125 h 173"/>
                  <a:gd name="T24" fmla="*/ 2 w 6"/>
                  <a:gd name="T25" fmla="*/ 100 h 173"/>
                  <a:gd name="T26" fmla="*/ 2 w 6"/>
                  <a:gd name="T27" fmla="*/ 76 h 173"/>
                  <a:gd name="T28" fmla="*/ 2 w 6"/>
                  <a:gd name="T29" fmla="*/ 52 h 173"/>
                  <a:gd name="T30" fmla="*/ 2 w 6"/>
                  <a:gd name="T31" fmla="*/ 30 h 173"/>
                  <a:gd name="T32" fmla="*/ 2 w 6"/>
                  <a:gd name="T33" fmla="*/ 12 h 173"/>
                  <a:gd name="T34" fmla="*/ 4 w 6"/>
                  <a:gd name="T35" fmla="*/ 0 h 173"/>
                  <a:gd name="T36" fmla="*/ 2 w 6"/>
                  <a:gd name="T3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73">
                    <a:moveTo>
                      <a:pt x="2" y="0"/>
                    </a:moveTo>
                    <a:lnTo>
                      <a:pt x="1" y="12"/>
                    </a:lnTo>
                    <a:lnTo>
                      <a:pt x="0" y="30"/>
                    </a:lnTo>
                    <a:lnTo>
                      <a:pt x="0" y="52"/>
                    </a:lnTo>
                    <a:lnTo>
                      <a:pt x="0" y="76"/>
                    </a:lnTo>
                    <a:lnTo>
                      <a:pt x="1" y="100"/>
                    </a:lnTo>
                    <a:lnTo>
                      <a:pt x="1" y="125"/>
                    </a:lnTo>
                    <a:lnTo>
                      <a:pt x="2" y="150"/>
                    </a:lnTo>
                    <a:lnTo>
                      <a:pt x="3" y="172"/>
                    </a:lnTo>
                    <a:lnTo>
                      <a:pt x="5" y="172"/>
                    </a:lnTo>
                    <a:lnTo>
                      <a:pt x="4" y="150"/>
                    </a:lnTo>
                    <a:lnTo>
                      <a:pt x="3" y="125"/>
                    </a:lnTo>
                    <a:lnTo>
                      <a:pt x="2" y="100"/>
                    </a:lnTo>
                    <a:lnTo>
                      <a:pt x="2" y="76"/>
                    </a:lnTo>
                    <a:lnTo>
                      <a:pt x="2" y="52"/>
                    </a:lnTo>
                    <a:lnTo>
                      <a:pt x="2" y="30"/>
                    </a:lnTo>
                    <a:lnTo>
                      <a:pt x="2" y="12"/>
                    </a:lnTo>
                    <a:lnTo>
                      <a:pt x="4" y="0"/>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89" name="Freeform 501"/>
              <p:cNvSpPr>
                <a:spLocks/>
              </p:cNvSpPr>
              <p:nvPr/>
            </p:nvSpPr>
            <p:spPr bwMode="auto">
              <a:xfrm>
                <a:off x="5100" y="3140"/>
                <a:ext cx="3" cy="9"/>
              </a:xfrm>
              <a:custGeom>
                <a:avLst/>
                <a:gdLst>
                  <a:gd name="T0" fmla="*/ 0 w 3"/>
                  <a:gd name="T1" fmla="*/ 0 h 9"/>
                  <a:gd name="T2" fmla="*/ 0 w 3"/>
                  <a:gd name="T3" fmla="*/ 0 h 9"/>
                  <a:gd name="T4" fmla="*/ 0 w 3"/>
                  <a:gd name="T5" fmla="*/ 8 h 9"/>
                  <a:gd name="T6" fmla="*/ 0 w 3"/>
                  <a:gd name="T7" fmla="*/ 8 h 9"/>
                  <a:gd name="T8" fmla="*/ 1 w 3"/>
                  <a:gd name="T9" fmla="*/ 8 h 9"/>
                  <a:gd name="T10" fmla="*/ 1 w 3"/>
                  <a:gd name="T11" fmla="*/ 8 h 9"/>
                  <a:gd name="T12" fmla="*/ 2 w 3"/>
                  <a:gd name="T13" fmla="*/ 8 h 9"/>
                  <a:gd name="T14" fmla="*/ 2 w 3"/>
                  <a:gd name="T15" fmla="*/ 0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0"/>
                    </a:lnTo>
                    <a:lnTo>
                      <a:pt x="0" y="8"/>
                    </a:lnTo>
                    <a:lnTo>
                      <a:pt x="0" y="8"/>
                    </a:lnTo>
                    <a:lnTo>
                      <a:pt x="1" y="8"/>
                    </a:lnTo>
                    <a:lnTo>
                      <a:pt x="1" y="8"/>
                    </a:lnTo>
                    <a:lnTo>
                      <a:pt x="2" y="8"/>
                    </a:lnTo>
                    <a:lnTo>
                      <a:pt x="2"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0" name="Freeform 502"/>
              <p:cNvSpPr>
                <a:spLocks/>
              </p:cNvSpPr>
              <p:nvPr/>
            </p:nvSpPr>
            <p:spPr bwMode="auto">
              <a:xfrm>
                <a:off x="5077" y="3071"/>
                <a:ext cx="6" cy="8"/>
              </a:xfrm>
              <a:custGeom>
                <a:avLst/>
                <a:gdLst>
                  <a:gd name="T0" fmla="*/ 5 w 6"/>
                  <a:gd name="T1" fmla="*/ 7 h 8"/>
                  <a:gd name="T2" fmla="*/ 3 w 6"/>
                  <a:gd name="T3" fmla="*/ 0 h 8"/>
                  <a:gd name="T4" fmla="*/ 2 w 6"/>
                  <a:gd name="T5" fmla="*/ 0 h 8"/>
                  <a:gd name="T6" fmla="*/ 0 w 6"/>
                  <a:gd name="T7" fmla="*/ 0 h 8"/>
                  <a:gd name="T8" fmla="*/ 0 w 6"/>
                  <a:gd name="T9" fmla="*/ 7 h 8"/>
                  <a:gd name="T10" fmla="*/ 5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5" y="7"/>
                    </a:moveTo>
                    <a:lnTo>
                      <a:pt x="3" y="0"/>
                    </a:lnTo>
                    <a:lnTo>
                      <a:pt x="2" y="0"/>
                    </a:lnTo>
                    <a:lnTo>
                      <a:pt x="0"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1" name="Freeform 503"/>
              <p:cNvSpPr>
                <a:spLocks/>
              </p:cNvSpPr>
              <p:nvPr/>
            </p:nvSpPr>
            <p:spPr bwMode="auto">
              <a:xfrm>
                <a:off x="5080" y="2968"/>
                <a:ext cx="1" cy="102"/>
              </a:xfrm>
              <a:custGeom>
                <a:avLst/>
                <a:gdLst>
                  <a:gd name="T0" fmla="*/ 0 w 1"/>
                  <a:gd name="T1" fmla="*/ 0 h 102"/>
                  <a:gd name="T2" fmla="*/ 0 w 1"/>
                  <a:gd name="T3" fmla="*/ 9 h 102"/>
                  <a:gd name="T4" fmla="*/ 0 w 1"/>
                  <a:gd name="T5" fmla="*/ 17 h 102"/>
                  <a:gd name="T6" fmla="*/ 0 w 1"/>
                  <a:gd name="T7" fmla="*/ 28 h 102"/>
                  <a:gd name="T8" fmla="*/ 0 w 1"/>
                  <a:gd name="T9" fmla="*/ 41 h 102"/>
                  <a:gd name="T10" fmla="*/ 0 w 1"/>
                  <a:gd name="T11" fmla="*/ 54 h 102"/>
                  <a:gd name="T12" fmla="*/ 0 w 1"/>
                  <a:gd name="T13" fmla="*/ 69 h 102"/>
                  <a:gd name="T14" fmla="*/ 0 w 1"/>
                  <a:gd name="T15" fmla="*/ 85 h 102"/>
                  <a:gd name="T16" fmla="*/ 0 w 1"/>
                  <a:gd name="T17" fmla="*/ 101 h 102"/>
                  <a:gd name="T18" fmla="*/ 0 w 1"/>
                  <a:gd name="T19" fmla="*/ 101 h 102"/>
                  <a:gd name="T20" fmla="*/ 0 w 1"/>
                  <a:gd name="T21" fmla="*/ 85 h 102"/>
                  <a:gd name="T22" fmla="*/ 0 w 1"/>
                  <a:gd name="T23" fmla="*/ 69 h 102"/>
                  <a:gd name="T24" fmla="*/ 0 w 1"/>
                  <a:gd name="T25" fmla="*/ 54 h 102"/>
                  <a:gd name="T26" fmla="*/ 0 w 1"/>
                  <a:gd name="T27" fmla="*/ 41 h 102"/>
                  <a:gd name="T28" fmla="*/ 0 w 1"/>
                  <a:gd name="T29" fmla="*/ 28 h 102"/>
                  <a:gd name="T30" fmla="*/ 0 w 1"/>
                  <a:gd name="T31" fmla="*/ 17 h 102"/>
                  <a:gd name="T32" fmla="*/ 0 w 1"/>
                  <a:gd name="T33" fmla="*/ 9 h 102"/>
                  <a:gd name="T34" fmla="*/ 0 w 1"/>
                  <a:gd name="T35" fmla="*/ 1 h 102"/>
                  <a:gd name="T36" fmla="*/ 0 w 1"/>
                  <a:gd name="T3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102">
                    <a:moveTo>
                      <a:pt x="0" y="0"/>
                    </a:moveTo>
                    <a:lnTo>
                      <a:pt x="0" y="9"/>
                    </a:lnTo>
                    <a:lnTo>
                      <a:pt x="0" y="17"/>
                    </a:lnTo>
                    <a:lnTo>
                      <a:pt x="0" y="28"/>
                    </a:lnTo>
                    <a:lnTo>
                      <a:pt x="0" y="41"/>
                    </a:lnTo>
                    <a:lnTo>
                      <a:pt x="0" y="54"/>
                    </a:lnTo>
                    <a:lnTo>
                      <a:pt x="0" y="69"/>
                    </a:lnTo>
                    <a:lnTo>
                      <a:pt x="0" y="85"/>
                    </a:lnTo>
                    <a:lnTo>
                      <a:pt x="0" y="101"/>
                    </a:lnTo>
                    <a:lnTo>
                      <a:pt x="0" y="101"/>
                    </a:lnTo>
                    <a:lnTo>
                      <a:pt x="0" y="85"/>
                    </a:lnTo>
                    <a:lnTo>
                      <a:pt x="0" y="69"/>
                    </a:lnTo>
                    <a:lnTo>
                      <a:pt x="0" y="54"/>
                    </a:lnTo>
                    <a:lnTo>
                      <a:pt x="0" y="41"/>
                    </a:lnTo>
                    <a:lnTo>
                      <a:pt x="0" y="28"/>
                    </a:lnTo>
                    <a:lnTo>
                      <a:pt x="0" y="17"/>
                    </a:lnTo>
                    <a:lnTo>
                      <a:pt x="0" y="9"/>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2" name="Freeform 504"/>
              <p:cNvSpPr>
                <a:spLocks/>
              </p:cNvSpPr>
              <p:nvPr/>
            </p:nvSpPr>
            <p:spPr bwMode="auto">
              <a:xfrm>
                <a:off x="5077" y="3069"/>
                <a:ext cx="6" cy="7"/>
              </a:xfrm>
              <a:custGeom>
                <a:avLst/>
                <a:gdLst>
                  <a:gd name="T0" fmla="*/ 0 w 6"/>
                  <a:gd name="T1" fmla="*/ 0 h 7"/>
                  <a:gd name="T2" fmla="*/ 0 w 6"/>
                  <a:gd name="T3" fmla="*/ 0 h 7"/>
                  <a:gd name="T4" fmla="*/ 0 w 6"/>
                  <a:gd name="T5" fmla="*/ 3 h 7"/>
                  <a:gd name="T6" fmla="*/ 2 w 6"/>
                  <a:gd name="T7" fmla="*/ 6 h 7"/>
                  <a:gd name="T8" fmla="*/ 3 w 6"/>
                  <a:gd name="T9" fmla="*/ 6 h 7"/>
                  <a:gd name="T10" fmla="*/ 5 w 6"/>
                  <a:gd name="T11" fmla="*/ 3 h 7"/>
                  <a:gd name="T12" fmla="*/ 5 w 6"/>
                  <a:gd name="T13" fmla="*/ 0 h 7"/>
                  <a:gd name="T14" fmla="*/ 0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0" y="0"/>
                    </a:moveTo>
                    <a:lnTo>
                      <a:pt x="0" y="0"/>
                    </a:lnTo>
                    <a:lnTo>
                      <a:pt x="0" y="3"/>
                    </a:lnTo>
                    <a:lnTo>
                      <a:pt x="2" y="6"/>
                    </a:lnTo>
                    <a:lnTo>
                      <a:pt x="3" y="6"/>
                    </a:lnTo>
                    <a:lnTo>
                      <a:pt x="5" y="3"/>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3" name="Freeform 505"/>
              <p:cNvSpPr>
                <a:spLocks/>
              </p:cNvSpPr>
              <p:nvPr/>
            </p:nvSpPr>
            <p:spPr bwMode="auto">
              <a:xfrm>
                <a:off x="5061" y="3032"/>
                <a:ext cx="4" cy="1"/>
              </a:xfrm>
              <a:custGeom>
                <a:avLst/>
                <a:gdLst>
                  <a:gd name="T0" fmla="*/ 3 w 4"/>
                  <a:gd name="T1" fmla="*/ 0 h 1"/>
                  <a:gd name="T2" fmla="*/ 2 w 4"/>
                  <a:gd name="T3" fmla="*/ 0 h 1"/>
                  <a:gd name="T4" fmla="*/ 1 w 4"/>
                  <a:gd name="T5" fmla="*/ 0 h 1"/>
                  <a:gd name="T6" fmla="*/ 0 w 4"/>
                  <a:gd name="T7" fmla="*/ 0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lnTo>
                      <a:pt x="2" y="0"/>
                    </a:lnTo>
                    <a:lnTo>
                      <a:pt x="1" y="0"/>
                    </a:lnTo>
                    <a:lnTo>
                      <a:pt x="0" y="0"/>
                    </a:lnTo>
                    <a:lnTo>
                      <a:pt x="3"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4" name="Freeform 506"/>
              <p:cNvSpPr>
                <a:spLocks/>
              </p:cNvSpPr>
              <p:nvPr/>
            </p:nvSpPr>
            <p:spPr bwMode="auto">
              <a:xfrm>
                <a:off x="5063" y="2972"/>
                <a:ext cx="2" cy="52"/>
              </a:xfrm>
              <a:custGeom>
                <a:avLst/>
                <a:gdLst>
                  <a:gd name="T0" fmla="*/ 1 w 2"/>
                  <a:gd name="T1" fmla="*/ 0 h 52"/>
                  <a:gd name="T2" fmla="*/ 1 w 2"/>
                  <a:gd name="T3" fmla="*/ 7 h 52"/>
                  <a:gd name="T4" fmla="*/ 1 w 2"/>
                  <a:gd name="T5" fmla="*/ 17 h 52"/>
                  <a:gd name="T6" fmla="*/ 1 w 2"/>
                  <a:gd name="T7" fmla="*/ 32 h 52"/>
                  <a:gd name="T8" fmla="*/ 1 w 2"/>
                  <a:gd name="T9" fmla="*/ 51 h 52"/>
                  <a:gd name="T10" fmla="*/ 0 w 2"/>
                  <a:gd name="T11" fmla="*/ 51 h 52"/>
                  <a:gd name="T12" fmla="*/ 0 w 2"/>
                  <a:gd name="T13" fmla="*/ 32 h 52"/>
                  <a:gd name="T14" fmla="*/ 0 w 2"/>
                  <a:gd name="T15" fmla="*/ 17 h 52"/>
                  <a:gd name="T16" fmla="*/ 0 w 2"/>
                  <a:gd name="T17" fmla="*/ 7 h 52"/>
                  <a:gd name="T18" fmla="*/ 0 w 2"/>
                  <a:gd name="T19" fmla="*/ 0 h 52"/>
                  <a:gd name="T20" fmla="*/ 1 w 2"/>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2">
                    <a:moveTo>
                      <a:pt x="1" y="0"/>
                    </a:moveTo>
                    <a:lnTo>
                      <a:pt x="1" y="7"/>
                    </a:lnTo>
                    <a:lnTo>
                      <a:pt x="1" y="17"/>
                    </a:lnTo>
                    <a:lnTo>
                      <a:pt x="1" y="32"/>
                    </a:lnTo>
                    <a:lnTo>
                      <a:pt x="1" y="51"/>
                    </a:lnTo>
                    <a:lnTo>
                      <a:pt x="0" y="51"/>
                    </a:lnTo>
                    <a:lnTo>
                      <a:pt x="0" y="32"/>
                    </a:lnTo>
                    <a:lnTo>
                      <a:pt x="0" y="17"/>
                    </a:lnTo>
                    <a:lnTo>
                      <a:pt x="0" y="7"/>
                    </a:lnTo>
                    <a:lnTo>
                      <a:pt x="0"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5" name="Freeform 507"/>
              <p:cNvSpPr>
                <a:spLocks/>
              </p:cNvSpPr>
              <p:nvPr/>
            </p:nvSpPr>
            <p:spPr bwMode="auto">
              <a:xfrm>
                <a:off x="5061" y="3023"/>
                <a:ext cx="4" cy="7"/>
              </a:xfrm>
              <a:custGeom>
                <a:avLst/>
                <a:gdLst>
                  <a:gd name="T0" fmla="*/ 0 w 4"/>
                  <a:gd name="T1" fmla="*/ 0 h 7"/>
                  <a:gd name="T2" fmla="*/ 0 w 4"/>
                  <a:gd name="T3" fmla="*/ 3 h 7"/>
                  <a:gd name="T4" fmla="*/ 0 w 4"/>
                  <a:gd name="T5" fmla="*/ 6 h 7"/>
                  <a:gd name="T6" fmla="*/ 1 w 4"/>
                  <a:gd name="T7" fmla="*/ 6 h 7"/>
                  <a:gd name="T8" fmla="*/ 2 w 4"/>
                  <a:gd name="T9" fmla="*/ 6 h 7"/>
                  <a:gd name="T10" fmla="*/ 3 w 4"/>
                  <a:gd name="T11" fmla="*/ 6 h 7"/>
                  <a:gd name="T12" fmla="*/ 3 w 4"/>
                  <a:gd name="T13" fmla="*/ 3 h 7"/>
                  <a:gd name="T14" fmla="*/ 0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0" y="0"/>
                    </a:moveTo>
                    <a:lnTo>
                      <a:pt x="0" y="3"/>
                    </a:lnTo>
                    <a:lnTo>
                      <a:pt x="0" y="6"/>
                    </a:lnTo>
                    <a:lnTo>
                      <a:pt x="1" y="6"/>
                    </a:lnTo>
                    <a:lnTo>
                      <a:pt x="2" y="6"/>
                    </a:lnTo>
                    <a:lnTo>
                      <a:pt x="3" y="6"/>
                    </a:lnTo>
                    <a:lnTo>
                      <a:pt x="3"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6" name="Freeform 508"/>
              <p:cNvSpPr>
                <a:spLocks/>
              </p:cNvSpPr>
              <p:nvPr/>
            </p:nvSpPr>
            <p:spPr bwMode="auto">
              <a:xfrm>
                <a:off x="5044" y="2998"/>
                <a:ext cx="5" cy="7"/>
              </a:xfrm>
              <a:custGeom>
                <a:avLst/>
                <a:gdLst>
                  <a:gd name="T0" fmla="*/ 4 w 5"/>
                  <a:gd name="T1" fmla="*/ 6 h 7"/>
                  <a:gd name="T2" fmla="*/ 3 w 5"/>
                  <a:gd name="T3" fmla="*/ 3 h 7"/>
                  <a:gd name="T4" fmla="*/ 1 w 5"/>
                  <a:gd name="T5" fmla="*/ 0 h 7"/>
                  <a:gd name="T6" fmla="*/ 0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3" y="3"/>
                    </a:lnTo>
                    <a:lnTo>
                      <a:pt x="1" y="0"/>
                    </a:lnTo>
                    <a:lnTo>
                      <a:pt x="0" y="3"/>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7" name="Freeform 509"/>
              <p:cNvSpPr>
                <a:spLocks/>
              </p:cNvSpPr>
              <p:nvPr/>
            </p:nvSpPr>
            <p:spPr bwMode="auto">
              <a:xfrm>
                <a:off x="5048" y="2974"/>
                <a:ext cx="1" cy="22"/>
              </a:xfrm>
              <a:custGeom>
                <a:avLst/>
                <a:gdLst>
                  <a:gd name="T0" fmla="*/ 0 w 1"/>
                  <a:gd name="T1" fmla="*/ 0 h 22"/>
                  <a:gd name="T2" fmla="*/ 0 w 1"/>
                  <a:gd name="T3" fmla="*/ 3 h 22"/>
                  <a:gd name="T4" fmla="*/ 0 w 1"/>
                  <a:gd name="T5" fmla="*/ 9 h 22"/>
                  <a:gd name="T6" fmla="*/ 0 w 1"/>
                  <a:gd name="T7" fmla="*/ 14 h 22"/>
                  <a:gd name="T8" fmla="*/ 0 w 1"/>
                  <a:gd name="T9" fmla="*/ 21 h 22"/>
                  <a:gd name="T10" fmla="*/ 0 w 1"/>
                  <a:gd name="T11" fmla="*/ 21 h 22"/>
                  <a:gd name="T12" fmla="*/ 0 w 1"/>
                  <a:gd name="T13" fmla="*/ 14 h 22"/>
                  <a:gd name="T14" fmla="*/ 0 w 1"/>
                  <a:gd name="T15" fmla="*/ 9 h 22"/>
                  <a:gd name="T16" fmla="*/ 0 w 1"/>
                  <a:gd name="T17" fmla="*/ 4 h 22"/>
                  <a:gd name="T18" fmla="*/ 0 w 1"/>
                  <a:gd name="T19" fmla="*/ 1 h 22"/>
                  <a:gd name="T20" fmla="*/ 0 w 1"/>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2">
                    <a:moveTo>
                      <a:pt x="0" y="0"/>
                    </a:moveTo>
                    <a:lnTo>
                      <a:pt x="0" y="3"/>
                    </a:lnTo>
                    <a:lnTo>
                      <a:pt x="0" y="9"/>
                    </a:lnTo>
                    <a:lnTo>
                      <a:pt x="0" y="14"/>
                    </a:lnTo>
                    <a:lnTo>
                      <a:pt x="0" y="21"/>
                    </a:lnTo>
                    <a:lnTo>
                      <a:pt x="0" y="21"/>
                    </a:lnTo>
                    <a:lnTo>
                      <a:pt x="0" y="14"/>
                    </a:lnTo>
                    <a:lnTo>
                      <a:pt x="0" y="9"/>
                    </a:lnTo>
                    <a:lnTo>
                      <a:pt x="0" y="4"/>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8" name="Freeform 510"/>
              <p:cNvSpPr>
                <a:spLocks/>
              </p:cNvSpPr>
              <p:nvPr/>
            </p:nvSpPr>
            <p:spPr bwMode="auto">
              <a:xfrm>
                <a:off x="5044" y="2997"/>
                <a:ext cx="5" cy="7"/>
              </a:xfrm>
              <a:custGeom>
                <a:avLst/>
                <a:gdLst>
                  <a:gd name="T0" fmla="*/ 0 w 5"/>
                  <a:gd name="T1" fmla="*/ 0 h 7"/>
                  <a:gd name="T2" fmla="*/ 0 w 5"/>
                  <a:gd name="T3" fmla="*/ 3 h 7"/>
                  <a:gd name="T4" fmla="*/ 0 w 5"/>
                  <a:gd name="T5" fmla="*/ 6 h 7"/>
                  <a:gd name="T6" fmla="*/ 1 w 5"/>
                  <a:gd name="T7" fmla="*/ 6 h 7"/>
                  <a:gd name="T8" fmla="*/ 3 w 5"/>
                  <a:gd name="T9" fmla="*/ 6 h 7"/>
                  <a:gd name="T10" fmla="*/ 4 w 5"/>
                  <a:gd name="T11" fmla="*/ 6 h 7"/>
                  <a:gd name="T12" fmla="*/ 4 w 5"/>
                  <a:gd name="T13" fmla="*/ 3 h 7"/>
                  <a:gd name="T14" fmla="*/ 0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0"/>
                    </a:moveTo>
                    <a:lnTo>
                      <a:pt x="0" y="3"/>
                    </a:lnTo>
                    <a:lnTo>
                      <a:pt x="0" y="6"/>
                    </a:lnTo>
                    <a:lnTo>
                      <a:pt x="1" y="6"/>
                    </a:lnTo>
                    <a:lnTo>
                      <a:pt x="3" y="6"/>
                    </a:lnTo>
                    <a:lnTo>
                      <a:pt x="4" y="6"/>
                    </a:lnTo>
                    <a:lnTo>
                      <a:pt x="4"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3999" name="Freeform 511"/>
              <p:cNvSpPr>
                <a:spLocks/>
              </p:cNvSpPr>
              <p:nvPr/>
            </p:nvSpPr>
            <p:spPr bwMode="auto">
              <a:xfrm>
                <a:off x="5028" y="2995"/>
                <a:ext cx="5" cy="9"/>
              </a:xfrm>
              <a:custGeom>
                <a:avLst/>
                <a:gdLst>
                  <a:gd name="T0" fmla="*/ 4 w 5"/>
                  <a:gd name="T1" fmla="*/ 8 h 9"/>
                  <a:gd name="T2" fmla="*/ 4 w 5"/>
                  <a:gd name="T3" fmla="*/ 8 h 9"/>
                  <a:gd name="T4" fmla="*/ 3 w 5"/>
                  <a:gd name="T5" fmla="*/ 0 h 9"/>
                  <a:gd name="T6" fmla="*/ 1 w 5"/>
                  <a:gd name="T7" fmla="*/ 8 h 9"/>
                  <a:gd name="T8" fmla="*/ 0 w 5"/>
                  <a:gd name="T9" fmla="*/ 8 h 9"/>
                  <a:gd name="T10" fmla="*/ 4 w 5"/>
                  <a:gd name="T11" fmla="*/ 8 h 9"/>
                </a:gdLst>
                <a:ahLst/>
                <a:cxnLst>
                  <a:cxn ang="0">
                    <a:pos x="T0" y="T1"/>
                  </a:cxn>
                  <a:cxn ang="0">
                    <a:pos x="T2" y="T3"/>
                  </a:cxn>
                  <a:cxn ang="0">
                    <a:pos x="T4" y="T5"/>
                  </a:cxn>
                  <a:cxn ang="0">
                    <a:pos x="T6" y="T7"/>
                  </a:cxn>
                  <a:cxn ang="0">
                    <a:pos x="T8" y="T9"/>
                  </a:cxn>
                  <a:cxn ang="0">
                    <a:pos x="T10" y="T11"/>
                  </a:cxn>
                </a:cxnLst>
                <a:rect l="0" t="0" r="r" b="b"/>
                <a:pathLst>
                  <a:path w="5" h="9">
                    <a:moveTo>
                      <a:pt x="4" y="8"/>
                    </a:moveTo>
                    <a:lnTo>
                      <a:pt x="4" y="8"/>
                    </a:lnTo>
                    <a:lnTo>
                      <a:pt x="3" y="0"/>
                    </a:lnTo>
                    <a:lnTo>
                      <a:pt x="1" y="8"/>
                    </a:lnTo>
                    <a:lnTo>
                      <a:pt x="0" y="8"/>
                    </a:lnTo>
                    <a:lnTo>
                      <a:pt x="4"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0" name="Freeform 512"/>
              <p:cNvSpPr>
                <a:spLocks/>
              </p:cNvSpPr>
              <p:nvPr/>
            </p:nvSpPr>
            <p:spPr bwMode="auto">
              <a:xfrm>
                <a:off x="5031" y="2975"/>
                <a:ext cx="2" cy="20"/>
              </a:xfrm>
              <a:custGeom>
                <a:avLst/>
                <a:gdLst>
                  <a:gd name="T0" fmla="*/ 1 w 2"/>
                  <a:gd name="T1" fmla="*/ 0 h 20"/>
                  <a:gd name="T2" fmla="*/ 1 w 2"/>
                  <a:gd name="T3" fmla="*/ 4 h 20"/>
                  <a:gd name="T4" fmla="*/ 1 w 2"/>
                  <a:gd name="T5" fmla="*/ 8 h 20"/>
                  <a:gd name="T6" fmla="*/ 1 w 2"/>
                  <a:gd name="T7" fmla="*/ 13 h 20"/>
                  <a:gd name="T8" fmla="*/ 1 w 2"/>
                  <a:gd name="T9" fmla="*/ 19 h 20"/>
                  <a:gd name="T10" fmla="*/ 0 w 2"/>
                  <a:gd name="T11" fmla="*/ 19 h 20"/>
                  <a:gd name="T12" fmla="*/ 0 w 2"/>
                  <a:gd name="T13" fmla="*/ 13 h 20"/>
                  <a:gd name="T14" fmla="*/ 0 w 2"/>
                  <a:gd name="T15" fmla="*/ 8 h 20"/>
                  <a:gd name="T16" fmla="*/ 0 w 2"/>
                  <a:gd name="T17" fmla="*/ 4 h 20"/>
                  <a:gd name="T18" fmla="*/ 0 w 2"/>
                  <a:gd name="T19" fmla="*/ 1 h 20"/>
                  <a:gd name="T20" fmla="*/ 1 w 2"/>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0">
                    <a:moveTo>
                      <a:pt x="1" y="0"/>
                    </a:moveTo>
                    <a:lnTo>
                      <a:pt x="1" y="4"/>
                    </a:lnTo>
                    <a:lnTo>
                      <a:pt x="1" y="8"/>
                    </a:lnTo>
                    <a:lnTo>
                      <a:pt x="1" y="13"/>
                    </a:lnTo>
                    <a:lnTo>
                      <a:pt x="1" y="19"/>
                    </a:lnTo>
                    <a:lnTo>
                      <a:pt x="0" y="19"/>
                    </a:lnTo>
                    <a:lnTo>
                      <a:pt x="0" y="13"/>
                    </a:lnTo>
                    <a:lnTo>
                      <a:pt x="0" y="8"/>
                    </a:lnTo>
                    <a:lnTo>
                      <a:pt x="0" y="4"/>
                    </a:lnTo>
                    <a:lnTo>
                      <a:pt x="0"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1" name="Freeform 513"/>
              <p:cNvSpPr>
                <a:spLocks/>
              </p:cNvSpPr>
              <p:nvPr/>
            </p:nvSpPr>
            <p:spPr bwMode="auto">
              <a:xfrm>
                <a:off x="5028" y="2994"/>
                <a:ext cx="5" cy="7"/>
              </a:xfrm>
              <a:custGeom>
                <a:avLst/>
                <a:gdLst>
                  <a:gd name="T0" fmla="*/ 0 w 5"/>
                  <a:gd name="T1" fmla="*/ 0 h 7"/>
                  <a:gd name="T2" fmla="*/ 0 w 5"/>
                  <a:gd name="T3" fmla="*/ 3 h 7"/>
                  <a:gd name="T4" fmla="*/ 1 w 5"/>
                  <a:gd name="T5" fmla="*/ 6 h 7"/>
                  <a:gd name="T6" fmla="*/ 3 w 5"/>
                  <a:gd name="T7" fmla="*/ 6 h 7"/>
                  <a:gd name="T8" fmla="*/ 4 w 5"/>
                  <a:gd name="T9" fmla="*/ 6 h 7"/>
                  <a:gd name="T10" fmla="*/ 4 w 5"/>
                  <a:gd name="T11" fmla="*/ 3 h 7"/>
                  <a:gd name="T12" fmla="*/ 4 w 5"/>
                  <a:gd name="T13" fmla="*/ 0 h 7"/>
                  <a:gd name="T14" fmla="*/ 0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0"/>
                    </a:moveTo>
                    <a:lnTo>
                      <a:pt x="0" y="3"/>
                    </a:lnTo>
                    <a:lnTo>
                      <a:pt x="1" y="6"/>
                    </a:lnTo>
                    <a:lnTo>
                      <a:pt x="3" y="6"/>
                    </a:lnTo>
                    <a:lnTo>
                      <a:pt x="4" y="6"/>
                    </a:lnTo>
                    <a:lnTo>
                      <a:pt x="4" y="3"/>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2" name="Freeform 514"/>
              <p:cNvSpPr>
                <a:spLocks/>
              </p:cNvSpPr>
              <p:nvPr/>
            </p:nvSpPr>
            <p:spPr bwMode="auto">
              <a:xfrm>
                <a:off x="5006" y="3016"/>
                <a:ext cx="6" cy="6"/>
              </a:xfrm>
              <a:custGeom>
                <a:avLst/>
                <a:gdLst>
                  <a:gd name="T0" fmla="*/ 5 w 6"/>
                  <a:gd name="T1" fmla="*/ 5 h 6"/>
                  <a:gd name="T2" fmla="*/ 5 w 6"/>
                  <a:gd name="T3" fmla="*/ 0 h 6"/>
                  <a:gd name="T4" fmla="*/ 3 w 6"/>
                  <a:gd name="T5" fmla="*/ 0 h 6"/>
                  <a:gd name="T6" fmla="*/ 0 w 6"/>
                  <a:gd name="T7" fmla="*/ 0 h 6"/>
                  <a:gd name="T8" fmla="*/ 0 w 6"/>
                  <a:gd name="T9" fmla="*/ 5 h 6"/>
                  <a:gd name="T10" fmla="*/ 5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5" y="5"/>
                    </a:moveTo>
                    <a:lnTo>
                      <a:pt x="5" y="0"/>
                    </a:lnTo>
                    <a:lnTo>
                      <a:pt x="3" y="0"/>
                    </a:lnTo>
                    <a:lnTo>
                      <a:pt x="0" y="0"/>
                    </a:lnTo>
                    <a:lnTo>
                      <a:pt x="0" y="5"/>
                    </a:lnTo>
                    <a:lnTo>
                      <a:pt x="5" y="5"/>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3" name="Freeform 515"/>
              <p:cNvSpPr>
                <a:spLocks/>
              </p:cNvSpPr>
              <p:nvPr/>
            </p:nvSpPr>
            <p:spPr bwMode="auto">
              <a:xfrm>
                <a:off x="5011" y="2978"/>
                <a:ext cx="3" cy="36"/>
              </a:xfrm>
              <a:custGeom>
                <a:avLst/>
                <a:gdLst>
                  <a:gd name="T0" fmla="*/ 1 w 3"/>
                  <a:gd name="T1" fmla="*/ 0 h 36"/>
                  <a:gd name="T2" fmla="*/ 1 w 3"/>
                  <a:gd name="T3" fmla="*/ 2 h 36"/>
                  <a:gd name="T4" fmla="*/ 1 w 3"/>
                  <a:gd name="T5" fmla="*/ 7 h 36"/>
                  <a:gd name="T6" fmla="*/ 1 w 3"/>
                  <a:gd name="T7" fmla="*/ 11 h 36"/>
                  <a:gd name="T8" fmla="*/ 0 w 3"/>
                  <a:gd name="T9" fmla="*/ 14 h 36"/>
                  <a:gd name="T10" fmla="*/ 0 w 3"/>
                  <a:gd name="T11" fmla="*/ 20 h 36"/>
                  <a:gd name="T12" fmla="*/ 0 w 3"/>
                  <a:gd name="T13" fmla="*/ 23 h 36"/>
                  <a:gd name="T14" fmla="*/ 0 w 3"/>
                  <a:gd name="T15" fmla="*/ 29 h 36"/>
                  <a:gd name="T16" fmla="*/ 0 w 3"/>
                  <a:gd name="T17" fmla="*/ 35 h 36"/>
                  <a:gd name="T18" fmla="*/ 1 w 3"/>
                  <a:gd name="T19" fmla="*/ 35 h 36"/>
                  <a:gd name="T20" fmla="*/ 1 w 3"/>
                  <a:gd name="T21" fmla="*/ 29 h 36"/>
                  <a:gd name="T22" fmla="*/ 1 w 3"/>
                  <a:gd name="T23" fmla="*/ 23 h 36"/>
                  <a:gd name="T24" fmla="*/ 1 w 3"/>
                  <a:gd name="T25" fmla="*/ 20 h 36"/>
                  <a:gd name="T26" fmla="*/ 1 w 3"/>
                  <a:gd name="T27" fmla="*/ 14 h 36"/>
                  <a:gd name="T28" fmla="*/ 1 w 3"/>
                  <a:gd name="T29" fmla="*/ 12 h 36"/>
                  <a:gd name="T30" fmla="*/ 2 w 3"/>
                  <a:gd name="T31" fmla="*/ 7 h 36"/>
                  <a:gd name="T32" fmla="*/ 2 w 3"/>
                  <a:gd name="T33" fmla="*/ 4 h 36"/>
                  <a:gd name="T34" fmla="*/ 2 w 3"/>
                  <a:gd name="T35" fmla="*/ 0 h 36"/>
                  <a:gd name="T36" fmla="*/ 1 w 3"/>
                  <a:gd name="T3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6">
                    <a:moveTo>
                      <a:pt x="1" y="0"/>
                    </a:moveTo>
                    <a:lnTo>
                      <a:pt x="1" y="2"/>
                    </a:lnTo>
                    <a:lnTo>
                      <a:pt x="1" y="7"/>
                    </a:lnTo>
                    <a:lnTo>
                      <a:pt x="1" y="11"/>
                    </a:lnTo>
                    <a:lnTo>
                      <a:pt x="0" y="14"/>
                    </a:lnTo>
                    <a:lnTo>
                      <a:pt x="0" y="20"/>
                    </a:lnTo>
                    <a:lnTo>
                      <a:pt x="0" y="23"/>
                    </a:lnTo>
                    <a:lnTo>
                      <a:pt x="0" y="29"/>
                    </a:lnTo>
                    <a:lnTo>
                      <a:pt x="0" y="35"/>
                    </a:lnTo>
                    <a:lnTo>
                      <a:pt x="1" y="35"/>
                    </a:lnTo>
                    <a:lnTo>
                      <a:pt x="1" y="29"/>
                    </a:lnTo>
                    <a:lnTo>
                      <a:pt x="1" y="23"/>
                    </a:lnTo>
                    <a:lnTo>
                      <a:pt x="1" y="20"/>
                    </a:lnTo>
                    <a:lnTo>
                      <a:pt x="1" y="14"/>
                    </a:lnTo>
                    <a:lnTo>
                      <a:pt x="1" y="12"/>
                    </a:lnTo>
                    <a:lnTo>
                      <a:pt x="2" y="7"/>
                    </a:lnTo>
                    <a:lnTo>
                      <a:pt x="2" y="4"/>
                    </a:lnTo>
                    <a:lnTo>
                      <a:pt x="2"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4" name="Freeform 516"/>
              <p:cNvSpPr>
                <a:spLocks/>
              </p:cNvSpPr>
              <p:nvPr/>
            </p:nvSpPr>
            <p:spPr bwMode="auto">
              <a:xfrm>
                <a:off x="5006" y="3014"/>
                <a:ext cx="6" cy="7"/>
              </a:xfrm>
              <a:custGeom>
                <a:avLst/>
                <a:gdLst>
                  <a:gd name="T0" fmla="*/ 0 w 6"/>
                  <a:gd name="T1" fmla="*/ 0 h 7"/>
                  <a:gd name="T2" fmla="*/ 0 w 6"/>
                  <a:gd name="T3" fmla="*/ 3 h 7"/>
                  <a:gd name="T4" fmla="*/ 0 w 6"/>
                  <a:gd name="T5" fmla="*/ 6 h 7"/>
                  <a:gd name="T6" fmla="*/ 2 w 6"/>
                  <a:gd name="T7" fmla="*/ 6 h 7"/>
                  <a:gd name="T8" fmla="*/ 3 w 6"/>
                  <a:gd name="T9" fmla="*/ 6 h 7"/>
                  <a:gd name="T10" fmla="*/ 5 w 6"/>
                  <a:gd name="T11" fmla="*/ 6 h 7"/>
                  <a:gd name="T12" fmla="*/ 5 w 6"/>
                  <a:gd name="T13" fmla="*/ 3 h 7"/>
                  <a:gd name="T14" fmla="*/ 0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0" y="0"/>
                    </a:moveTo>
                    <a:lnTo>
                      <a:pt x="0" y="3"/>
                    </a:lnTo>
                    <a:lnTo>
                      <a:pt x="0" y="6"/>
                    </a:lnTo>
                    <a:lnTo>
                      <a:pt x="2" y="6"/>
                    </a:lnTo>
                    <a:lnTo>
                      <a:pt x="3" y="6"/>
                    </a:lnTo>
                    <a:lnTo>
                      <a:pt x="5" y="6"/>
                    </a:lnTo>
                    <a:lnTo>
                      <a:pt x="5"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5" name="Freeform 517"/>
              <p:cNvSpPr>
                <a:spLocks/>
              </p:cNvSpPr>
              <p:nvPr/>
            </p:nvSpPr>
            <p:spPr bwMode="auto">
              <a:xfrm>
                <a:off x="4992" y="3061"/>
                <a:ext cx="5" cy="8"/>
              </a:xfrm>
              <a:custGeom>
                <a:avLst/>
                <a:gdLst>
                  <a:gd name="T0" fmla="*/ 4 w 5"/>
                  <a:gd name="T1" fmla="*/ 7 h 8"/>
                  <a:gd name="T2" fmla="*/ 4 w 5"/>
                  <a:gd name="T3" fmla="*/ 0 h 8"/>
                  <a:gd name="T4" fmla="*/ 2 w 5"/>
                  <a:gd name="T5" fmla="*/ 0 h 8"/>
                  <a:gd name="T6" fmla="*/ 1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0"/>
                    </a:lnTo>
                    <a:lnTo>
                      <a:pt x="2" y="0"/>
                    </a:lnTo>
                    <a:lnTo>
                      <a:pt x="1" y="0"/>
                    </a:lnTo>
                    <a:lnTo>
                      <a:pt x="0" y="7"/>
                    </a:lnTo>
                    <a:lnTo>
                      <a:pt x="4"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6" name="Freeform 518"/>
              <p:cNvSpPr>
                <a:spLocks/>
              </p:cNvSpPr>
              <p:nvPr/>
            </p:nvSpPr>
            <p:spPr bwMode="auto">
              <a:xfrm>
                <a:off x="4993" y="2978"/>
                <a:ext cx="4" cy="82"/>
              </a:xfrm>
              <a:custGeom>
                <a:avLst/>
                <a:gdLst>
                  <a:gd name="T0" fmla="*/ 2 w 4"/>
                  <a:gd name="T1" fmla="*/ 0 h 82"/>
                  <a:gd name="T2" fmla="*/ 1 w 4"/>
                  <a:gd name="T3" fmla="*/ 8 h 82"/>
                  <a:gd name="T4" fmla="*/ 0 w 4"/>
                  <a:gd name="T5" fmla="*/ 14 h 82"/>
                  <a:gd name="T6" fmla="*/ 0 w 4"/>
                  <a:gd name="T7" fmla="*/ 22 h 82"/>
                  <a:gd name="T8" fmla="*/ 0 w 4"/>
                  <a:gd name="T9" fmla="*/ 31 h 82"/>
                  <a:gd name="T10" fmla="*/ 0 w 4"/>
                  <a:gd name="T11" fmla="*/ 42 h 82"/>
                  <a:gd name="T12" fmla="*/ 0 w 4"/>
                  <a:gd name="T13" fmla="*/ 54 h 82"/>
                  <a:gd name="T14" fmla="*/ 0 w 4"/>
                  <a:gd name="T15" fmla="*/ 67 h 82"/>
                  <a:gd name="T16" fmla="*/ 0 w 4"/>
                  <a:gd name="T17" fmla="*/ 81 h 82"/>
                  <a:gd name="T18" fmla="*/ 2 w 4"/>
                  <a:gd name="T19" fmla="*/ 81 h 82"/>
                  <a:gd name="T20" fmla="*/ 2 w 4"/>
                  <a:gd name="T21" fmla="*/ 67 h 82"/>
                  <a:gd name="T22" fmla="*/ 2 w 4"/>
                  <a:gd name="T23" fmla="*/ 54 h 82"/>
                  <a:gd name="T24" fmla="*/ 2 w 4"/>
                  <a:gd name="T25" fmla="*/ 42 h 82"/>
                  <a:gd name="T26" fmla="*/ 2 w 4"/>
                  <a:gd name="T27" fmla="*/ 31 h 82"/>
                  <a:gd name="T28" fmla="*/ 2 w 4"/>
                  <a:gd name="T29" fmla="*/ 22 h 82"/>
                  <a:gd name="T30" fmla="*/ 2 w 4"/>
                  <a:gd name="T31" fmla="*/ 14 h 82"/>
                  <a:gd name="T32" fmla="*/ 3 w 4"/>
                  <a:gd name="T33" fmla="*/ 8 h 82"/>
                  <a:gd name="T34" fmla="*/ 3 w 4"/>
                  <a:gd name="T35" fmla="*/ 1 h 82"/>
                  <a:gd name="T36" fmla="*/ 2 w 4"/>
                  <a:gd name="T3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82">
                    <a:moveTo>
                      <a:pt x="2" y="0"/>
                    </a:moveTo>
                    <a:lnTo>
                      <a:pt x="1" y="8"/>
                    </a:lnTo>
                    <a:lnTo>
                      <a:pt x="0" y="14"/>
                    </a:lnTo>
                    <a:lnTo>
                      <a:pt x="0" y="22"/>
                    </a:lnTo>
                    <a:lnTo>
                      <a:pt x="0" y="31"/>
                    </a:lnTo>
                    <a:lnTo>
                      <a:pt x="0" y="42"/>
                    </a:lnTo>
                    <a:lnTo>
                      <a:pt x="0" y="54"/>
                    </a:lnTo>
                    <a:lnTo>
                      <a:pt x="0" y="67"/>
                    </a:lnTo>
                    <a:lnTo>
                      <a:pt x="0" y="81"/>
                    </a:lnTo>
                    <a:lnTo>
                      <a:pt x="2" y="81"/>
                    </a:lnTo>
                    <a:lnTo>
                      <a:pt x="2" y="67"/>
                    </a:lnTo>
                    <a:lnTo>
                      <a:pt x="2" y="54"/>
                    </a:lnTo>
                    <a:lnTo>
                      <a:pt x="2" y="42"/>
                    </a:lnTo>
                    <a:lnTo>
                      <a:pt x="2" y="31"/>
                    </a:lnTo>
                    <a:lnTo>
                      <a:pt x="2" y="22"/>
                    </a:lnTo>
                    <a:lnTo>
                      <a:pt x="2" y="14"/>
                    </a:lnTo>
                    <a:lnTo>
                      <a:pt x="3" y="8"/>
                    </a:lnTo>
                    <a:lnTo>
                      <a:pt x="3"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7" name="Freeform 519"/>
              <p:cNvSpPr>
                <a:spLocks/>
              </p:cNvSpPr>
              <p:nvPr/>
            </p:nvSpPr>
            <p:spPr bwMode="auto">
              <a:xfrm>
                <a:off x="4992" y="3059"/>
                <a:ext cx="5" cy="8"/>
              </a:xfrm>
              <a:custGeom>
                <a:avLst/>
                <a:gdLst>
                  <a:gd name="T0" fmla="*/ 0 w 5"/>
                  <a:gd name="T1" fmla="*/ 0 h 8"/>
                  <a:gd name="T2" fmla="*/ 0 w 5"/>
                  <a:gd name="T3" fmla="*/ 7 h 8"/>
                  <a:gd name="T4" fmla="*/ 1 w 5"/>
                  <a:gd name="T5" fmla="*/ 7 h 8"/>
                  <a:gd name="T6" fmla="*/ 2 w 5"/>
                  <a:gd name="T7" fmla="*/ 7 h 8"/>
                  <a:gd name="T8" fmla="*/ 3 w 5"/>
                  <a:gd name="T9" fmla="*/ 7 h 8"/>
                  <a:gd name="T10" fmla="*/ 4 w 5"/>
                  <a:gd name="T11" fmla="*/ 7 h 8"/>
                  <a:gd name="T12" fmla="*/ 0 w 5"/>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0" y="0"/>
                    </a:moveTo>
                    <a:lnTo>
                      <a:pt x="0" y="7"/>
                    </a:lnTo>
                    <a:lnTo>
                      <a:pt x="1" y="7"/>
                    </a:lnTo>
                    <a:lnTo>
                      <a:pt x="2" y="7"/>
                    </a:lnTo>
                    <a:lnTo>
                      <a:pt x="3" y="7"/>
                    </a:lnTo>
                    <a:lnTo>
                      <a:pt x="4" y="7"/>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8" name="Freeform 520"/>
              <p:cNvSpPr>
                <a:spLocks/>
              </p:cNvSpPr>
              <p:nvPr/>
            </p:nvSpPr>
            <p:spPr bwMode="auto">
              <a:xfrm>
                <a:off x="4979" y="3100"/>
                <a:ext cx="5" cy="8"/>
              </a:xfrm>
              <a:custGeom>
                <a:avLst/>
                <a:gdLst>
                  <a:gd name="T0" fmla="*/ 4 w 5"/>
                  <a:gd name="T1" fmla="*/ 7 h 8"/>
                  <a:gd name="T2" fmla="*/ 3 w 5"/>
                  <a:gd name="T3" fmla="*/ 0 h 8"/>
                  <a:gd name="T4" fmla="*/ 2 w 5"/>
                  <a:gd name="T5" fmla="*/ 0 h 8"/>
                  <a:gd name="T6" fmla="*/ 1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3" y="0"/>
                    </a:lnTo>
                    <a:lnTo>
                      <a:pt x="2" y="0"/>
                    </a:lnTo>
                    <a:lnTo>
                      <a:pt x="1" y="0"/>
                    </a:lnTo>
                    <a:lnTo>
                      <a:pt x="0" y="7"/>
                    </a:lnTo>
                    <a:lnTo>
                      <a:pt x="4"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09" name="Freeform 521"/>
              <p:cNvSpPr>
                <a:spLocks/>
              </p:cNvSpPr>
              <p:nvPr/>
            </p:nvSpPr>
            <p:spPr bwMode="auto">
              <a:xfrm>
                <a:off x="4979" y="2981"/>
                <a:ext cx="5" cy="118"/>
              </a:xfrm>
              <a:custGeom>
                <a:avLst/>
                <a:gdLst>
                  <a:gd name="T0" fmla="*/ 2 w 5"/>
                  <a:gd name="T1" fmla="*/ 0 h 118"/>
                  <a:gd name="T2" fmla="*/ 2 w 5"/>
                  <a:gd name="T3" fmla="*/ 9 h 118"/>
                  <a:gd name="T4" fmla="*/ 1 w 5"/>
                  <a:gd name="T5" fmla="*/ 20 h 118"/>
                  <a:gd name="T6" fmla="*/ 0 w 5"/>
                  <a:gd name="T7" fmla="*/ 32 h 118"/>
                  <a:gd name="T8" fmla="*/ 0 w 5"/>
                  <a:gd name="T9" fmla="*/ 47 h 118"/>
                  <a:gd name="T10" fmla="*/ 0 w 5"/>
                  <a:gd name="T11" fmla="*/ 63 h 118"/>
                  <a:gd name="T12" fmla="*/ 1 w 5"/>
                  <a:gd name="T13" fmla="*/ 81 h 118"/>
                  <a:gd name="T14" fmla="*/ 1 w 5"/>
                  <a:gd name="T15" fmla="*/ 100 h 118"/>
                  <a:gd name="T16" fmla="*/ 1 w 5"/>
                  <a:gd name="T17" fmla="*/ 117 h 118"/>
                  <a:gd name="T18" fmla="*/ 3 w 5"/>
                  <a:gd name="T19" fmla="*/ 117 h 118"/>
                  <a:gd name="T20" fmla="*/ 3 w 5"/>
                  <a:gd name="T21" fmla="*/ 100 h 118"/>
                  <a:gd name="T22" fmla="*/ 2 w 5"/>
                  <a:gd name="T23" fmla="*/ 81 h 118"/>
                  <a:gd name="T24" fmla="*/ 2 w 5"/>
                  <a:gd name="T25" fmla="*/ 63 h 118"/>
                  <a:gd name="T26" fmla="*/ 2 w 5"/>
                  <a:gd name="T27" fmla="*/ 47 h 118"/>
                  <a:gd name="T28" fmla="*/ 2 w 5"/>
                  <a:gd name="T29" fmla="*/ 32 h 118"/>
                  <a:gd name="T30" fmla="*/ 3 w 5"/>
                  <a:gd name="T31" fmla="*/ 20 h 118"/>
                  <a:gd name="T32" fmla="*/ 3 w 5"/>
                  <a:gd name="T33" fmla="*/ 9 h 118"/>
                  <a:gd name="T34" fmla="*/ 4 w 5"/>
                  <a:gd name="T35" fmla="*/ 0 h 118"/>
                  <a:gd name="T36" fmla="*/ 2 w 5"/>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18">
                    <a:moveTo>
                      <a:pt x="2" y="0"/>
                    </a:moveTo>
                    <a:lnTo>
                      <a:pt x="2" y="9"/>
                    </a:lnTo>
                    <a:lnTo>
                      <a:pt x="1" y="20"/>
                    </a:lnTo>
                    <a:lnTo>
                      <a:pt x="0" y="32"/>
                    </a:lnTo>
                    <a:lnTo>
                      <a:pt x="0" y="47"/>
                    </a:lnTo>
                    <a:lnTo>
                      <a:pt x="0" y="63"/>
                    </a:lnTo>
                    <a:lnTo>
                      <a:pt x="1" y="81"/>
                    </a:lnTo>
                    <a:lnTo>
                      <a:pt x="1" y="100"/>
                    </a:lnTo>
                    <a:lnTo>
                      <a:pt x="1" y="117"/>
                    </a:lnTo>
                    <a:lnTo>
                      <a:pt x="3" y="117"/>
                    </a:lnTo>
                    <a:lnTo>
                      <a:pt x="3" y="100"/>
                    </a:lnTo>
                    <a:lnTo>
                      <a:pt x="2" y="81"/>
                    </a:lnTo>
                    <a:lnTo>
                      <a:pt x="2" y="63"/>
                    </a:lnTo>
                    <a:lnTo>
                      <a:pt x="2" y="47"/>
                    </a:lnTo>
                    <a:lnTo>
                      <a:pt x="2" y="32"/>
                    </a:lnTo>
                    <a:lnTo>
                      <a:pt x="3" y="20"/>
                    </a:lnTo>
                    <a:lnTo>
                      <a:pt x="3" y="9"/>
                    </a:lnTo>
                    <a:lnTo>
                      <a:pt x="4" y="0"/>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0" name="Freeform 522"/>
              <p:cNvSpPr>
                <a:spLocks/>
              </p:cNvSpPr>
              <p:nvPr/>
            </p:nvSpPr>
            <p:spPr bwMode="auto">
              <a:xfrm>
                <a:off x="4979" y="3098"/>
                <a:ext cx="5" cy="9"/>
              </a:xfrm>
              <a:custGeom>
                <a:avLst/>
                <a:gdLst>
                  <a:gd name="T0" fmla="*/ 0 w 5"/>
                  <a:gd name="T1" fmla="*/ 0 h 9"/>
                  <a:gd name="T2" fmla="*/ 0 w 5"/>
                  <a:gd name="T3" fmla="*/ 0 h 9"/>
                  <a:gd name="T4" fmla="*/ 1 w 5"/>
                  <a:gd name="T5" fmla="*/ 8 h 9"/>
                  <a:gd name="T6" fmla="*/ 2 w 5"/>
                  <a:gd name="T7" fmla="*/ 8 h 9"/>
                  <a:gd name="T8" fmla="*/ 3 w 5"/>
                  <a:gd name="T9" fmla="*/ 8 h 9"/>
                  <a:gd name="T10" fmla="*/ 4 w 5"/>
                  <a:gd name="T11" fmla="*/ 0 h 9"/>
                  <a:gd name="T12" fmla="*/ 0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0" y="0"/>
                    </a:moveTo>
                    <a:lnTo>
                      <a:pt x="0" y="0"/>
                    </a:lnTo>
                    <a:lnTo>
                      <a:pt x="1" y="8"/>
                    </a:lnTo>
                    <a:lnTo>
                      <a:pt x="2" y="8"/>
                    </a:lnTo>
                    <a:lnTo>
                      <a:pt x="3" y="8"/>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1" name="Freeform 523"/>
              <p:cNvSpPr>
                <a:spLocks/>
              </p:cNvSpPr>
              <p:nvPr/>
            </p:nvSpPr>
            <p:spPr bwMode="auto">
              <a:xfrm>
                <a:off x="4966" y="3124"/>
                <a:ext cx="5" cy="9"/>
              </a:xfrm>
              <a:custGeom>
                <a:avLst/>
                <a:gdLst>
                  <a:gd name="T0" fmla="*/ 4 w 5"/>
                  <a:gd name="T1" fmla="*/ 8 h 9"/>
                  <a:gd name="T2" fmla="*/ 3 w 5"/>
                  <a:gd name="T3" fmla="*/ 0 h 9"/>
                  <a:gd name="T4" fmla="*/ 2 w 5"/>
                  <a:gd name="T5" fmla="*/ 0 h 9"/>
                  <a:gd name="T6" fmla="*/ 1 w 5"/>
                  <a:gd name="T7" fmla="*/ 0 h 9"/>
                  <a:gd name="T8" fmla="*/ 0 w 5"/>
                  <a:gd name="T9" fmla="*/ 8 h 9"/>
                  <a:gd name="T10" fmla="*/ 4 w 5"/>
                  <a:gd name="T11" fmla="*/ 8 h 9"/>
                </a:gdLst>
                <a:ahLst/>
                <a:cxnLst>
                  <a:cxn ang="0">
                    <a:pos x="T0" y="T1"/>
                  </a:cxn>
                  <a:cxn ang="0">
                    <a:pos x="T2" y="T3"/>
                  </a:cxn>
                  <a:cxn ang="0">
                    <a:pos x="T4" y="T5"/>
                  </a:cxn>
                  <a:cxn ang="0">
                    <a:pos x="T6" y="T7"/>
                  </a:cxn>
                  <a:cxn ang="0">
                    <a:pos x="T8" y="T9"/>
                  </a:cxn>
                  <a:cxn ang="0">
                    <a:pos x="T10" y="T11"/>
                  </a:cxn>
                </a:cxnLst>
                <a:rect l="0" t="0" r="r" b="b"/>
                <a:pathLst>
                  <a:path w="5" h="9">
                    <a:moveTo>
                      <a:pt x="4" y="8"/>
                    </a:moveTo>
                    <a:lnTo>
                      <a:pt x="3" y="0"/>
                    </a:lnTo>
                    <a:lnTo>
                      <a:pt x="2" y="0"/>
                    </a:lnTo>
                    <a:lnTo>
                      <a:pt x="1" y="0"/>
                    </a:lnTo>
                    <a:lnTo>
                      <a:pt x="0" y="8"/>
                    </a:lnTo>
                    <a:lnTo>
                      <a:pt x="4"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2" name="Freeform 524"/>
              <p:cNvSpPr>
                <a:spLocks/>
              </p:cNvSpPr>
              <p:nvPr/>
            </p:nvSpPr>
            <p:spPr bwMode="auto">
              <a:xfrm>
                <a:off x="4966" y="2984"/>
                <a:ext cx="1" cy="140"/>
              </a:xfrm>
              <a:custGeom>
                <a:avLst/>
                <a:gdLst>
                  <a:gd name="T0" fmla="*/ 0 w 1"/>
                  <a:gd name="T1" fmla="*/ 0 h 140"/>
                  <a:gd name="T2" fmla="*/ 0 w 1"/>
                  <a:gd name="T3" fmla="*/ 10 h 140"/>
                  <a:gd name="T4" fmla="*/ 0 w 1"/>
                  <a:gd name="T5" fmla="*/ 22 h 140"/>
                  <a:gd name="T6" fmla="*/ 0 w 1"/>
                  <a:gd name="T7" fmla="*/ 37 h 140"/>
                  <a:gd name="T8" fmla="*/ 0 w 1"/>
                  <a:gd name="T9" fmla="*/ 55 h 140"/>
                  <a:gd name="T10" fmla="*/ 0 w 1"/>
                  <a:gd name="T11" fmla="*/ 75 h 140"/>
                  <a:gd name="T12" fmla="*/ 0 w 1"/>
                  <a:gd name="T13" fmla="*/ 94 h 140"/>
                  <a:gd name="T14" fmla="*/ 0 w 1"/>
                  <a:gd name="T15" fmla="*/ 116 h 140"/>
                  <a:gd name="T16" fmla="*/ 0 w 1"/>
                  <a:gd name="T17" fmla="*/ 139 h 140"/>
                  <a:gd name="T18" fmla="*/ 0 w 1"/>
                  <a:gd name="T19" fmla="*/ 139 h 140"/>
                  <a:gd name="T20" fmla="*/ 0 w 1"/>
                  <a:gd name="T21" fmla="*/ 116 h 140"/>
                  <a:gd name="T22" fmla="*/ 0 w 1"/>
                  <a:gd name="T23" fmla="*/ 94 h 140"/>
                  <a:gd name="T24" fmla="*/ 0 w 1"/>
                  <a:gd name="T25" fmla="*/ 75 h 140"/>
                  <a:gd name="T26" fmla="*/ 0 w 1"/>
                  <a:gd name="T27" fmla="*/ 55 h 140"/>
                  <a:gd name="T28" fmla="*/ 0 w 1"/>
                  <a:gd name="T29" fmla="*/ 37 h 140"/>
                  <a:gd name="T30" fmla="*/ 0 w 1"/>
                  <a:gd name="T31" fmla="*/ 22 h 140"/>
                  <a:gd name="T32" fmla="*/ 0 w 1"/>
                  <a:gd name="T33" fmla="*/ 10 h 140"/>
                  <a:gd name="T34" fmla="*/ 0 w 1"/>
                  <a:gd name="T35" fmla="*/ 0 h 140"/>
                  <a:gd name="T36" fmla="*/ 0 w 1"/>
                  <a:gd name="T3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140">
                    <a:moveTo>
                      <a:pt x="0" y="0"/>
                    </a:moveTo>
                    <a:lnTo>
                      <a:pt x="0" y="10"/>
                    </a:lnTo>
                    <a:lnTo>
                      <a:pt x="0" y="22"/>
                    </a:lnTo>
                    <a:lnTo>
                      <a:pt x="0" y="37"/>
                    </a:lnTo>
                    <a:lnTo>
                      <a:pt x="0" y="55"/>
                    </a:lnTo>
                    <a:lnTo>
                      <a:pt x="0" y="75"/>
                    </a:lnTo>
                    <a:lnTo>
                      <a:pt x="0" y="94"/>
                    </a:lnTo>
                    <a:lnTo>
                      <a:pt x="0" y="116"/>
                    </a:lnTo>
                    <a:lnTo>
                      <a:pt x="0" y="139"/>
                    </a:lnTo>
                    <a:lnTo>
                      <a:pt x="0" y="139"/>
                    </a:lnTo>
                    <a:lnTo>
                      <a:pt x="0" y="116"/>
                    </a:lnTo>
                    <a:lnTo>
                      <a:pt x="0" y="94"/>
                    </a:lnTo>
                    <a:lnTo>
                      <a:pt x="0" y="75"/>
                    </a:lnTo>
                    <a:lnTo>
                      <a:pt x="0" y="55"/>
                    </a:lnTo>
                    <a:lnTo>
                      <a:pt x="0" y="37"/>
                    </a:lnTo>
                    <a:lnTo>
                      <a:pt x="0" y="22"/>
                    </a:lnTo>
                    <a:lnTo>
                      <a:pt x="0" y="10"/>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3" name="Freeform 525"/>
              <p:cNvSpPr>
                <a:spLocks/>
              </p:cNvSpPr>
              <p:nvPr/>
            </p:nvSpPr>
            <p:spPr bwMode="auto">
              <a:xfrm>
                <a:off x="4966" y="3123"/>
                <a:ext cx="5" cy="7"/>
              </a:xfrm>
              <a:custGeom>
                <a:avLst/>
                <a:gdLst>
                  <a:gd name="T0" fmla="*/ 0 w 5"/>
                  <a:gd name="T1" fmla="*/ 0 h 7"/>
                  <a:gd name="T2" fmla="*/ 0 w 5"/>
                  <a:gd name="T3" fmla="*/ 0 h 7"/>
                  <a:gd name="T4" fmla="*/ 0 w 5"/>
                  <a:gd name="T5" fmla="*/ 3 h 7"/>
                  <a:gd name="T6" fmla="*/ 1 w 5"/>
                  <a:gd name="T7" fmla="*/ 3 h 7"/>
                  <a:gd name="T8" fmla="*/ 2 w 5"/>
                  <a:gd name="T9" fmla="*/ 6 h 7"/>
                  <a:gd name="T10" fmla="*/ 3 w 5"/>
                  <a:gd name="T11" fmla="*/ 6 h 7"/>
                  <a:gd name="T12" fmla="*/ 3 w 5"/>
                  <a:gd name="T13" fmla="*/ 3 h 7"/>
                  <a:gd name="T14" fmla="*/ 4 w 5"/>
                  <a:gd name="T15" fmla="*/ 0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0" y="0"/>
                    </a:lnTo>
                    <a:lnTo>
                      <a:pt x="0" y="3"/>
                    </a:lnTo>
                    <a:lnTo>
                      <a:pt x="1" y="3"/>
                    </a:lnTo>
                    <a:lnTo>
                      <a:pt x="2" y="6"/>
                    </a:lnTo>
                    <a:lnTo>
                      <a:pt x="3" y="6"/>
                    </a:lnTo>
                    <a:lnTo>
                      <a:pt x="3" y="3"/>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4" name="Freeform 526"/>
              <p:cNvSpPr>
                <a:spLocks/>
              </p:cNvSpPr>
              <p:nvPr/>
            </p:nvSpPr>
            <p:spPr bwMode="auto">
              <a:xfrm>
                <a:off x="4954" y="3140"/>
                <a:ext cx="4" cy="9"/>
              </a:xfrm>
              <a:custGeom>
                <a:avLst/>
                <a:gdLst>
                  <a:gd name="T0" fmla="*/ 3 w 4"/>
                  <a:gd name="T1" fmla="*/ 8 h 9"/>
                  <a:gd name="T2" fmla="*/ 2 w 4"/>
                  <a:gd name="T3" fmla="*/ 0 h 9"/>
                  <a:gd name="T4" fmla="*/ 1 w 4"/>
                  <a:gd name="T5" fmla="*/ 0 h 9"/>
                  <a:gd name="T6" fmla="*/ 1 w 4"/>
                  <a:gd name="T7" fmla="*/ 0 h 9"/>
                  <a:gd name="T8" fmla="*/ 0 w 4"/>
                  <a:gd name="T9" fmla="*/ 8 h 9"/>
                  <a:gd name="T10" fmla="*/ 3 w 4"/>
                  <a:gd name="T11" fmla="*/ 8 h 9"/>
                </a:gdLst>
                <a:ahLst/>
                <a:cxnLst>
                  <a:cxn ang="0">
                    <a:pos x="T0" y="T1"/>
                  </a:cxn>
                  <a:cxn ang="0">
                    <a:pos x="T2" y="T3"/>
                  </a:cxn>
                  <a:cxn ang="0">
                    <a:pos x="T4" y="T5"/>
                  </a:cxn>
                  <a:cxn ang="0">
                    <a:pos x="T6" y="T7"/>
                  </a:cxn>
                  <a:cxn ang="0">
                    <a:pos x="T8" y="T9"/>
                  </a:cxn>
                  <a:cxn ang="0">
                    <a:pos x="T10" y="T11"/>
                  </a:cxn>
                </a:cxnLst>
                <a:rect l="0" t="0" r="r" b="b"/>
                <a:pathLst>
                  <a:path w="4" h="9">
                    <a:moveTo>
                      <a:pt x="3" y="8"/>
                    </a:moveTo>
                    <a:lnTo>
                      <a:pt x="2" y="0"/>
                    </a:lnTo>
                    <a:lnTo>
                      <a:pt x="1" y="0"/>
                    </a:lnTo>
                    <a:lnTo>
                      <a:pt x="1" y="0"/>
                    </a:lnTo>
                    <a:lnTo>
                      <a:pt x="0" y="8"/>
                    </a:lnTo>
                    <a:lnTo>
                      <a:pt x="3"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5" name="Freeform 527"/>
              <p:cNvSpPr>
                <a:spLocks/>
              </p:cNvSpPr>
              <p:nvPr/>
            </p:nvSpPr>
            <p:spPr bwMode="auto">
              <a:xfrm>
                <a:off x="4950" y="2985"/>
                <a:ext cx="5" cy="155"/>
              </a:xfrm>
              <a:custGeom>
                <a:avLst/>
                <a:gdLst>
                  <a:gd name="T0" fmla="*/ 1 w 5"/>
                  <a:gd name="T1" fmla="*/ 0 h 155"/>
                  <a:gd name="T2" fmla="*/ 0 w 5"/>
                  <a:gd name="T3" fmla="*/ 12 h 155"/>
                  <a:gd name="T4" fmla="*/ 0 w 5"/>
                  <a:gd name="T5" fmla="*/ 28 h 155"/>
                  <a:gd name="T6" fmla="*/ 0 w 5"/>
                  <a:gd name="T7" fmla="*/ 47 h 155"/>
                  <a:gd name="T8" fmla="*/ 0 w 5"/>
                  <a:gd name="T9" fmla="*/ 66 h 155"/>
                  <a:gd name="T10" fmla="*/ 0 w 5"/>
                  <a:gd name="T11" fmla="*/ 88 h 155"/>
                  <a:gd name="T12" fmla="*/ 1 w 5"/>
                  <a:gd name="T13" fmla="*/ 110 h 155"/>
                  <a:gd name="T14" fmla="*/ 2 w 5"/>
                  <a:gd name="T15" fmla="*/ 132 h 155"/>
                  <a:gd name="T16" fmla="*/ 2 w 5"/>
                  <a:gd name="T17" fmla="*/ 154 h 155"/>
                  <a:gd name="T18" fmla="*/ 4 w 5"/>
                  <a:gd name="T19" fmla="*/ 154 h 155"/>
                  <a:gd name="T20" fmla="*/ 3 w 5"/>
                  <a:gd name="T21" fmla="*/ 132 h 155"/>
                  <a:gd name="T22" fmla="*/ 3 w 5"/>
                  <a:gd name="T23" fmla="*/ 110 h 155"/>
                  <a:gd name="T24" fmla="*/ 2 w 5"/>
                  <a:gd name="T25" fmla="*/ 88 h 155"/>
                  <a:gd name="T26" fmla="*/ 2 w 5"/>
                  <a:gd name="T27" fmla="*/ 66 h 155"/>
                  <a:gd name="T28" fmla="*/ 1 w 5"/>
                  <a:gd name="T29" fmla="*/ 47 h 155"/>
                  <a:gd name="T30" fmla="*/ 2 w 5"/>
                  <a:gd name="T31" fmla="*/ 28 h 155"/>
                  <a:gd name="T32" fmla="*/ 2 w 5"/>
                  <a:gd name="T33" fmla="*/ 12 h 155"/>
                  <a:gd name="T34" fmla="*/ 3 w 5"/>
                  <a:gd name="T35" fmla="*/ 1 h 155"/>
                  <a:gd name="T36" fmla="*/ 1 w 5"/>
                  <a:gd name="T37"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55">
                    <a:moveTo>
                      <a:pt x="1" y="0"/>
                    </a:moveTo>
                    <a:lnTo>
                      <a:pt x="0" y="12"/>
                    </a:lnTo>
                    <a:lnTo>
                      <a:pt x="0" y="28"/>
                    </a:lnTo>
                    <a:lnTo>
                      <a:pt x="0" y="47"/>
                    </a:lnTo>
                    <a:lnTo>
                      <a:pt x="0" y="66"/>
                    </a:lnTo>
                    <a:lnTo>
                      <a:pt x="0" y="88"/>
                    </a:lnTo>
                    <a:lnTo>
                      <a:pt x="1" y="110"/>
                    </a:lnTo>
                    <a:lnTo>
                      <a:pt x="2" y="132"/>
                    </a:lnTo>
                    <a:lnTo>
                      <a:pt x="2" y="154"/>
                    </a:lnTo>
                    <a:lnTo>
                      <a:pt x="4" y="154"/>
                    </a:lnTo>
                    <a:lnTo>
                      <a:pt x="3" y="132"/>
                    </a:lnTo>
                    <a:lnTo>
                      <a:pt x="3" y="110"/>
                    </a:lnTo>
                    <a:lnTo>
                      <a:pt x="2" y="88"/>
                    </a:lnTo>
                    <a:lnTo>
                      <a:pt x="2" y="66"/>
                    </a:lnTo>
                    <a:lnTo>
                      <a:pt x="1" y="47"/>
                    </a:lnTo>
                    <a:lnTo>
                      <a:pt x="2" y="28"/>
                    </a:lnTo>
                    <a:lnTo>
                      <a:pt x="2" y="12"/>
                    </a:lnTo>
                    <a:lnTo>
                      <a:pt x="3"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6" name="Freeform 528"/>
              <p:cNvSpPr>
                <a:spLocks/>
              </p:cNvSpPr>
              <p:nvPr/>
            </p:nvSpPr>
            <p:spPr bwMode="auto">
              <a:xfrm>
                <a:off x="4954" y="3140"/>
                <a:ext cx="4" cy="7"/>
              </a:xfrm>
              <a:custGeom>
                <a:avLst/>
                <a:gdLst>
                  <a:gd name="T0" fmla="*/ 0 w 4"/>
                  <a:gd name="T1" fmla="*/ 0 h 7"/>
                  <a:gd name="T2" fmla="*/ 0 w 4"/>
                  <a:gd name="T3" fmla="*/ 3 h 7"/>
                  <a:gd name="T4" fmla="*/ 0 w 4"/>
                  <a:gd name="T5" fmla="*/ 6 h 7"/>
                  <a:gd name="T6" fmla="*/ 1 w 4"/>
                  <a:gd name="T7" fmla="*/ 6 h 7"/>
                  <a:gd name="T8" fmla="*/ 1 w 4"/>
                  <a:gd name="T9" fmla="*/ 6 h 7"/>
                  <a:gd name="T10" fmla="*/ 2 w 4"/>
                  <a:gd name="T11" fmla="*/ 6 h 7"/>
                  <a:gd name="T12" fmla="*/ 3 w 4"/>
                  <a:gd name="T13" fmla="*/ 3 h 7"/>
                  <a:gd name="T14" fmla="*/ 0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0" y="0"/>
                    </a:moveTo>
                    <a:lnTo>
                      <a:pt x="0" y="3"/>
                    </a:lnTo>
                    <a:lnTo>
                      <a:pt x="0" y="6"/>
                    </a:lnTo>
                    <a:lnTo>
                      <a:pt x="1" y="6"/>
                    </a:lnTo>
                    <a:lnTo>
                      <a:pt x="1" y="6"/>
                    </a:lnTo>
                    <a:lnTo>
                      <a:pt x="2" y="6"/>
                    </a:lnTo>
                    <a:lnTo>
                      <a:pt x="3"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7" name="Freeform 529"/>
              <p:cNvSpPr>
                <a:spLocks/>
              </p:cNvSpPr>
              <p:nvPr/>
            </p:nvSpPr>
            <p:spPr bwMode="auto">
              <a:xfrm>
                <a:off x="4941" y="3155"/>
                <a:ext cx="4" cy="7"/>
              </a:xfrm>
              <a:custGeom>
                <a:avLst/>
                <a:gdLst>
                  <a:gd name="T0" fmla="*/ 3 w 4"/>
                  <a:gd name="T1" fmla="*/ 6 h 7"/>
                  <a:gd name="T2" fmla="*/ 3 w 4"/>
                  <a:gd name="T3" fmla="*/ 0 h 7"/>
                  <a:gd name="T4" fmla="*/ 1 w 4"/>
                  <a:gd name="T5" fmla="*/ 0 h 7"/>
                  <a:gd name="T6" fmla="*/ 1 w 4"/>
                  <a:gd name="T7" fmla="*/ 0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3" y="0"/>
                    </a:lnTo>
                    <a:lnTo>
                      <a:pt x="1" y="0"/>
                    </a:lnTo>
                    <a:lnTo>
                      <a:pt x="1" y="0"/>
                    </a:lnTo>
                    <a:lnTo>
                      <a:pt x="0" y="6"/>
                    </a:lnTo>
                    <a:lnTo>
                      <a:pt x="3"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8" name="Freeform 530"/>
              <p:cNvSpPr>
                <a:spLocks/>
              </p:cNvSpPr>
              <p:nvPr/>
            </p:nvSpPr>
            <p:spPr bwMode="auto">
              <a:xfrm>
                <a:off x="4937" y="2987"/>
                <a:ext cx="5" cy="166"/>
              </a:xfrm>
              <a:custGeom>
                <a:avLst/>
                <a:gdLst>
                  <a:gd name="T0" fmla="*/ 2 w 5"/>
                  <a:gd name="T1" fmla="*/ 0 h 166"/>
                  <a:gd name="T2" fmla="*/ 1 w 5"/>
                  <a:gd name="T3" fmla="*/ 12 h 166"/>
                  <a:gd name="T4" fmla="*/ 0 w 5"/>
                  <a:gd name="T5" fmla="*/ 30 h 166"/>
                  <a:gd name="T6" fmla="*/ 0 w 5"/>
                  <a:gd name="T7" fmla="*/ 50 h 166"/>
                  <a:gd name="T8" fmla="*/ 0 w 5"/>
                  <a:gd name="T9" fmla="*/ 73 h 166"/>
                  <a:gd name="T10" fmla="*/ 1 w 5"/>
                  <a:gd name="T11" fmla="*/ 96 h 166"/>
                  <a:gd name="T12" fmla="*/ 1 w 5"/>
                  <a:gd name="T13" fmla="*/ 120 h 166"/>
                  <a:gd name="T14" fmla="*/ 2 w 5"/>
                  <a:gd name="T15" fmla="*/ 143 h 166"/>
                  <a:gd name="T16" fmla="*/ 2 w 5"/>
                  <a:gd name="T17" fmla="*/ 165 h 166"/>
                  <a:gd name="T18" fmla="*/ 4 w 5"/>
                  <a:gd name="T19" fmla="*/ 165 h 166"/>
                  <a:gd name="T20" fmla="*/ 3 w 5"/>
                  <a:gd name="T21" fmla="*/ 143 h 166"/>
                  <a:gd name="T22" fmla="*/ 3 w 5"/>
                  <a:gd name="T23" fmla="*/ 120 h 166"/>
                  <a:gd name="T24" fmla="*/ 2 w 5"/>
                  <a:gd name="T25" fmla="*/ 96 h 166"/>
                  <a:gd name="T26" fmla="*/ 2 w 5"/>
                  <a:gd name="T27" fmla="*/ 73 h 166"/>
                  <a:gd name="T28" fmla="*/ 2 w 5"/>
                  <a:gd name="T29" fmla="*/ 50 h 166"/>
                  <a:gd name="T30" fmla="*/ 2 w 5"/>
                  <a:gd name="T31" fmla="*/ 30 h 166"/>
                  <a:gd name="T32" fmla="*/ 2 w 5"/>
                  <a:gd name="T33" fmla="*/ 14 h 166"/>
                  <a:gd name="T34" fmla="*/ 3 w 5"/>
                  <a:gd name="T35" fmla="*/ 1 h 166"/>
                  <a:gd name="T36" fmla="*/ 2 w 5"/>
                  <a:gd name="T3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66">
                    <a:moveTo>
                      <a:pt x="2" y="0"/>
                    </a:moveTo>
                    <a:lnTo>
                      <a:pt x="1" y="12"/>
                    </a:lnTo>
                    <a:lnTo>
                      <a:pt x="0" y="30"/>
                    </a:lnTo>
                    <a:lnTo>
                      <a:pt x="0" y="50"/>
                    </a:lnTo>
                    <a:lnTo>
                      <a:pt x="0" y="73"/>
                    </a:lnTo>
                    <a:lnTo>
                      <a:pt x="1" y="96"/>
                    </a:lnTo>
                    <a:lnTo>
                      <a:pt x="1" y="120"/>
                    </a:lnTo>
                    <a:lnTo>
                      <a:pt x="2" y="143"/>
                    </a:lnTo>
                    <a:lnTo>
                      <a:pt x="2" y="165"/>
                    </a:lnTo>
                    <a:lnTo>
                      <a:pt x="4" y="165"/>
                    </a:lnTo>
                    <a:lnTo>
                      <a:pt x="3" y="143"/>
                    </a:lnTo>
                    <a:lnTo>
                      <a:pt x="3" y="120"/>
                    </a:lnTo>
                    <a:lnTo>
                      <a:pt x="2" y="96"/>
                    </a:lnTo>
                    <a:lnTo>
                      <a:pt x="2" y="73"/>
                    </a:lnTo>
                    <a:lnTo>
                      <a:pt x="2" y="50"/>
                    </a:lnTo>
                    <a:lnTo>
                      <a:pt x="2" y="30"/>
                    </a:lnTo>
                    <a:lnTo>
                      <a:pt x="2" y="14"/>
                    </a:lnTo>
                    <a:lnTo>
                      <a:pt x="3"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19" name="Freeform 531"/>
              <p:cNvSpPr>
                <a:spLocks/>
              </p:cNvSpPr>
              <p:nvPr/>
            </p:nvSpPr>
            <p:spPr bwMode="auto">
              <a:xfrm>
                <a:off x="4941" y="3152"/>
                <a:ext cx="4" cy="8"/>
              </a:xfrm>
              <a:custGeom>
                <a:avLst/>
                <a:gdLst>
                  <a:gd name="T0" fmla="*/ 0 w 4"/>
                  <a:gd name="T1" fmla="*/ 0 h 8"/>
                  <a:gd name="T2" fmla="*/ 0 w 4"/>
                  <a:gd name="T3" fmla="*/ 7 h 8"/>
                  <a:gd name="T4" fmla="*/ 1 w 4"/>
                  <a:gd name="T5" fmla="*/ 7 h 8"/>
                  <a:gd name="T6" fmla="*/ 1 w 4"/>
                  <a:gd name="T7" fmla="*/ 7 h 8"/>
                  <a:gd name="T8" fmla="*/ 2 w 4"/>
                  <a:gd name="T9" fmla="*/ 7 h 8"/>
                  <a:gd name="T10" fmla="*/ 3 w 4"/>
                  <a:gd name="T11" fmla="*/ 7 h 8"/>
                  <a:gd name="T12" fmla="*/ 3 w 4"/>
                  <a:gd name="T13" fmla="*/ 0 h 8"/>
                  <a:gd name="T14" fmla="*/ 0 w 4"/>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0"/>
                    </a:moveTo>
                    <a:lnTo>
                      <a:pt x="0" y="7"/>
                    </a:lnTo>
                    <a:lnTo>
                      <a:pt x="1" y="7"/>
                    </a:lnTo>
                    <a:lnTo>
                      <a:pt x="1" y="7"/>
                    </a:lnTo>
                    <a:lnTo>
                      <a:pt x="2" y="7"/>
                    </a:lnTo>
                    <a:lnTo>
                      <a:pt x="3" y="7"/>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0" name="Freeform 532"/>
              <p:cNvSpPr>
                <a:spLocks/>
              </p:cNvSpPr>
              <p:nvPr/>
            </p:nvSpPr>
            <p:spPr bwMode="auto">
              <a:xfrm>
                <a:off x="4928" y="3148"/>
                <a:ext cx="4" cy="6"/>
              </a:xfrm>
              <a:custGeom>
                <a:avLst/>
                <a:gdLst>
                  <a:gd name="T0" fmla="*/ 3 w 4"/>
                  <a:gd name="T1" fmla="*/ 5 h 6"/>
                  <a:gd name="T2" fmla="*/ 2 w 4"/>
                  <a:gd name="T3" fmla="*/ 0 h 6"/>
                  <a:gd name="T4" fmla="*/ 1 w 4"/>
                  <a:gd name="T5" fmla="*/ 0 h 6"/>
                  <a:gd name="T6" fmla="*/ 1 w 4"/>
                  <a:gd name="T7" fmla="*/ 0 h 6"/>
                  <a:gd name="T8" fmla="*/ 0 w 4"/>
                  <a:gd name="T9" fmla="*/ 5 h 6"/>
                  <a:gd name="T10" fmla="*/ 3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3" y="5"/>
                    </a:moveTo>
                    <a:lnTo>
                      <a:pt x="2" y="0"/>
                    </a:lnTo>
                    <a:lnTo>
                      <a:pt x="1" y="0"/>
                    </a:lnTo>
                    <a:lnTo>
                      <a:pt x="1" y="0"/>
                    </a:lnTo>
                    <a:lnTo>
                      <a:pt x="0" y="5"/>
                    </a:lnTo>
                    <a:lnTo>
                      <a:pt x="3" y="5"/>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1" name="Freeform 533"/>
              <p:cNvSpPr>
                <a:spLocks/>
              </p:cNvSpPr>
              <p:nvPr/>
            </p:nvSpPr>
            <p:spPr bwMode="auto">
              <a:xfrm>
                <a:off x="4925" y="2988"/>
                <a:ext cx="4" cy="158"/>
              </a:xfrm>
              <a:custGeom>
                <a:avLst/>
                <a:gdLst>
                  <a:gd name="T0" fmla="*/ 1 w 4"/>
                  <a:gd name="T1" fmla="*/ 0 h 158"/>
                  <a:gd name="T2" fmla="*/ 0 w 4"/>
                  <a:gd name="T3" fmla="*/ 14 h 158"/>
                  <a:gd name="T4" fmla="*/ 0 w 4"/>
                  <a:gd name="T5" fmla="*/ 29 h 158"/>
                  <a:gd name="T6" fmla="*/ 0 w 4"/>
                  <a:gd name="T7" fmla="*/ 48 h 158"/>
                  <a:gd name="T8" fmla="*/ 0 w 4"/>
                  <a:gd name="T9" fmla="*/ 69 h 158"/>
                  <a:gd name="T10" fmla="*/ 0 w 4"/>
                  <a:gd name="T11" fmla="*/ 90 h 158"/>
                  <a:gd name="T12" fmla="*/ 0 w 4"/>
                  <a:gd name="T13" fmla="*/ 113 h 158"/>
                  <a:gd name="T14" fmla="*/ 1 w 4"/>
                  <a:gd name="T15" fmla="*/ 136 h 158"/>
                  <a:gd name="T16" fmla="*/ 2 w 4"/>
                  <a:gd name="T17" fmla="*/ 157 h 158"/>
                  <a:gd name="T18" fmla="*/ 3 w 4"/>
                  <a:gd name="T19" fmla="*/ 157 h 158"/>
                  <a:gd name="T20" fmla="*/ 2 w 4"/>
                  <a:gd name="T21" fmla="*/ 136 h 158"/>
                  <a:gd name="T22" fmla="*/ 2 w 4"/>
                  <a:gd name="T23" fmla="*/ 113 h 158"/>
                  <a:gd name="T24" fmla="*/ 2 w 4"/>
                  <a:gd name="T25" fmla="*/ 90 h 158"/>
                  <a:gd name="T26" fmla="*/ 2 w 4"/>
                  <a:gd name="T27" fmla="*/ 69 h 158"/>
                  <a:gd name="T28" fmla="*/ 1 w 4"/>
                  <a:gd name="T29" fmla="*/ 48 h 158"/>
                  <a:gd name="T30" fmla="*/ 2 w 4"/>
                  <a:gd name="T31" fmla="*/ 29 h 158"/>
                  <a:gd name="T32" fmla="*/ 2 w 4"/>
                  <a:gd name="T33" fmla="*/ 14 h 158"/>
                  <a:gd name="T34" fmla="*/ 2 w 4"/>
                  <a:gd name="T35" fmla="*/ 1 h 158"/>
                  <a:gd name="T36" fmla="*/ 1 w 4"/>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158">
                    <a:moveTo>
                      <a:pt x="1" y="0"/>
                    </a:moveTo>
                    <a:lnTo>
                      <a:pt x="0" y="14"/>
                    </a:lnTo>
                    <a:lnTo>
                      <a:pt x="0" y="29"/>
                    </a:lnTo>
                    <a:lnTo>
                      <a:pt x="0" y="48"/>
                    </a:lnTo>
                    <a:lnTo>
                      <a:pt x="0" y="69"/>
                    </a:lnTo>
                    <a:lnTo>
                      <a:pt x="0" y="90"/>
                    </a:lnTo>
                    <a:lnTo>
                      <a:pt x="0" y="113"/>
                    </a:lnTo>
                    <a:lnTo>
                      <a:pt x="1" y="136"/>
                    </a:lnTo>
                    <a:lnTo>
                      <a:pt x="2" y="157"/>
                    </a:lnTo>
                    <a:lnTo>
                      <a:pt x="3" y="157"/>
                    </a:lnTo>
                    <a:lnTo>
                      <a:pt x="2" y="136"/>
                    </a:lnTo>
                    <a:lnTo>
                      <a:pt x="2" y="113"/>
                    </a:lnTo>
                    <a:lnTo>
                      <a:pt x="2" y="90"/>
                    </a:lnTo>
                    <a:lnTo>
                      <a:pt x="2" y="69"/>
                    </a:lnTo>
                    <a:lnTo>
                      <a:pt x="1" y="48"/>
                    </a:lnTo>
                    <a:lnTo>
                      <a:pt x="2" y="29"/>
                    </a:lnTo>
                    <a:lnTo>
                      <a:pt x="2" y="14"/>
                    </a:lnTo>
                    <a:lnTo>
                      <a:pt x="2"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2" name="Freeform 534"/>
              <p:cNvSpPr>
                <a:spLocks/>
              </p:cNvSpPr>
              <p:nvPr/>
            </p:nvSpPr>
            <p:spPr bwMode="auto">
              <a:xfrm>
                <a:off x="4928" y="3146"/>
                <a:ext cx="4" cy="7"/>
              </a:xfrm>
              <a:custGeom>
                <a:avLst/>
                <a:gdLst>
                  <a:gd name="T0" fmla="*/ 0 w 4"/>
                  <a:gd name="T1" fmla="*/ 0 h 7"/>
                  <a:gd name="T2" fmla="*/ 0 w 4"/>
                  <a:gd name="T3" fmla="*/ 6 h 7"/>
                  <a:gd name="T4" fmla="*/ 1 w 4"/>
                  <a:gd name="T5" fmla="*/ 6 h 7"/>
                  <a:gd name="T6" fmla="*/ 1 w 4"/>
                  <a:gd name="T7" fmla="*/ 6 h 7"/>
                  <a:gd name="T8" fmla="*/ 2 w 4"/>
                  <a:gd name="T9" fmla="*/ 6 h 7"/>
                  <a:gd name="T10" fmla="*/ 3 w 4"/>
                  <a:gd name="T11" fmla="*/ 6 h 7"/>
                  <a:gd name="T12" fmla="*/ 0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0" y="0"/>
                    </a:moveTo>
                    <a:lnTo>
                      <a:pt x="0" y="6"/>
                    </a:lnTo>
                    <a:lnTo>
                      <a:pt x="1" y="6"/>
                    </a:lnTo>
                    <a:lnTo>
                      <a:pt x="1" y="6"/>
                    </a:lnTo>
                    <a:lnTo>
                      <a:pt x="2" y="6"/>
                    </a:lnTo>
                    <a:lnTo>
                      <a:pt x="3" y="6"/>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3" name="Freeform 535"/>
              <p:cNvSpPr>
                <a:spLocks/>
              </p:cNvSpPr>
              <p:nvPr/>
            </p:nvSpPr>
            <p:spPr bwMode="auto">
              <a:xfrm>
                <a:off x="4913" y="3151"/>
                <a:ext cx="6" cy="8"/>
              </a:xfrm>
              <a:custGeom>
                <a:avLst/>
                <a:gdLst>
                  <a:gd name="T0" fmla="*/ 5 w 6"/>
                  <a:gd name="T1" fmla="*/ 7 h 8"/>
                  <a:gd name="T2" fmla="*/ 5 w 6"/>
                  <a:gd name="T3" fmla="*/ 0 h 8"/>
                  <a:gd name="T4" fmla="*/ 3 w 6"/>
                  <a:gd name="T5" fmla="*/ 0 h 8"/>
                  <a:gd name="T6" fmla="*/ 2 w 6"/>
                  <a:gd name="T7" fmla="*/ 0 h 8"/>
                  <a:gd name="T8" fmla="*/ 0 w 6"/>
                  <a:gd name="T9" fmla="*/ 7 h 8"/>
                  <a:gd name="T10" fmla="*/ 5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5" y="7"/>
                    </a:moveTo>
                    <a:lnTo>
                      <a:pt x="5" y="0"/>
                    </a:lnTo>
                    <a:lnTo>
                      <a:pt x="3" y="0"/>
                    </a:lnTo>
                    <a:lnTo>
                      <a:pt x="2"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4" name="Freeform 536"/>
              <p:cNvSpPr>
                <a:spLocks/>
              </p:cNvSpPr>
              <p:nvPr/>
            </p:nvSpPr>
            <p:spPr bwMode="auto">
              <a:xfrm>
                <a:off x="4909" y="2988"/>
                <a:ext cx="5" cy="162"/>
              </a:xfrm>
              <a:custGeom>
                <a:avLst/>
                <a:gdLst>
                  <a:gd name="T0" fmla="*/ 2 w 5"/>
                  <a:gd name="T1" fmla="*/ 0 h 162"/>
                  <a:gd name="T2" fmla="*/ 1 w 5"/>
                  <a:gd name="T3" fmla="*/ 12 h 162"/>
                  <a:gd name="T4" fmla="*/ 0 w 5"/>
                  <a:gd name="T5" fmla="*/ 29 h 162"/>
                  <a:gd name="T6" fmla="*/ 0 w 5"/>
                  <a:gd name="T7" fmla="*/ 48 h 162"/>
                  <a:gd name="T8" fmla="*/ 0 w 5"/>
                  <a:gd name="T9" fmla="*/ 69 h 162"/>
                  <a:gd name="T10" fmla="*/ 1 w 5"/>
                  <a:gd name="T11" fmla="*/ 91 h 162"/>
                  <a:gd name="T12" fmla="*/ 1 w 5"/>
                  <a:gd name="T13" fmla="*/ 116 h 162"/>
                  <a:gd name="T14" fmla="*/ 2 w 5"/>
                  <a:gd name="T15" fmla="*/ 138 h 162"/>
                  <a:gd name="T16" fmla="*/ 3 w 5"/>
                  <a:gd name="T17" fmla="*/ 161 h 162"/>
                  <a:gd name="T18" fmla="*/ 4 w 5"/>
                  <a:gd name="T19" fmla="*/ 161 h 162"/>
                  <a:gd name="T20" fmla="*/ 3 w 5"/>
                  <a:gd name="T21" fmla="*/ 138 h 162"/>
                  <a:gd name="T22" fmla="*/ 3 w 5"/>
                  <a:gd name="T23" fmla="*/ 116 h 162"/>
                  <a:gd name="T24" fmla="*/ 2 w 5"/>
                  <a:gd name="T25" fmla="*/ 91 h 162"/>
                  <a:gd name="T26" fmla="*/ 2 w 5"/>
                  <a:gd name="T27" fmla="*/ 69 h 162"/>
                  <a:gd name="T28" fmla="*/ 2 w 5"/>
                  <a:gd name="T29" fmla="*/ 48 h 162"/>
                  <a:gd name="T30" fmla="*/ 2 w 5"/>
                  <a:gd name="T31" fmla="*/ 29 h 162"/>
                  <a:gd name="T32" fmla="*/ 2 w 5"/>
                  <a:gd name="T33" fmla="*/ 14 h 162"/>
                  <a:gd name="T34" fmla="*/ 3 w 5"/>
                  <a:gd name="T35" fmla="*/ 1 h 162"/>
                  <a:gd name="T36" fmla="*/ 2 w 5"/>
                  <a:gd name="T3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62">
                    <a:moveTo>
                      <a:pt x="2" y="0"/>
                    </a:moveTo>
                    <a:lnTo>
                      <a:pt x="1" y="12"/>
                    </a:lnTo>
                    <a:lnTo>
                      <a:pt x="0" y="29"/>
                    </a:lnTo>
                    <a:lnTo>
                      <a:pt x="0" y="48"/>
                    </a:lnTo>
                    <a:lnTo>
                      <a:pt x="0" y="69"/>
                    </a:lnTo>
                    <a:lnTo>
                      <a:pt x="1" y="91"/>
                    </a:lnTo>
                    <a:lnTo>
                      <a:pt x="1" y="116"/>
                    </a:lnTo>
                    <a:lnTo>
                      <a:pt x="2" y="138"/>
                    </a:lnTo>
                    <a:lnTo>
                      <a:pt x="3" y="161"/>
                    </a:lnTo>
                    <a:lnTo>
                      <a:pt x="4" y="161"/>
                    </a:lnTo>
                    <a:lnTo>
                      <a:pt x="3" y="138"/>
                    </a:lnTo>
                    <a:lnTo>
                      <a:pt x="3" y="116"/>
                    </a:lnTo>
                    <a:lnTo>
                      <a:pt x="2" y="91"/>
                    </a:lnTo>
                    <a:lnTo>
                      <a:pt x="2" y="69"/>
                    </a:lnTo>
                    <a:lnTo>
                      <a:pt x="2" y="48"/>
                    </a:lnTo>
                    <a:lnTo>
                      <a:pt x="2" y="29"/>
                    </a:lnTo>
                    <a:lnTo>
                      <a:pt x="2" y="14"/>
                    </a:lnTo>
                    <a:lnTo>
                      <a:pt x="3"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5" name="Freeform 537"/>
              <p:cNvSpPr>
                <a:spLocks/>
              </p:cNvSpPr>
              <p:nvPr/>
            </p:nvSpPr>
            <p:spPr bwMode="auto">
              <a:xfrm>
                <a:off x="4913" y="3149"/>
                <a:ext cx="6" cy="7"/>
              </a:xfrm>
              <a:custGeom>
                <a:avLst/>
                <a:gdLst>
                  <a:gd name="T0" fmla="*/ 0 w 6"/>
                  <a:gd name="T1" fmla="*/ 0 h 7"/>
                  <a:gd name="T2" fmla="*/ 0 w 6"/>
                  <a:gd name="T3" fmla="*/ 3 h 7"/>
                  <a:gd name="T4" fmla="*/ 2 w 6"/>
                  <a:gd name="T5" fmla="*/ 3 h 7"/>
                  <a:gd name="T6" fmla="*/ 3 w 6"/>
                  <a:gd name="T7" fmla="*/ 6 h 7"/>
                  <a:gd name="T8" fmla="*/ 5 w 6"/>
                  <a:gd name="T9" fmla="*/ 3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0" y="3"/>
                    </a:lnTo>
                    <a:lnTo>
                      <a:pt x="2" y="3"/>
                    </a:lnTo>
                    <a:lnTo>
                      <a:pt x="3" y="6"/>
                    </a:lnTo>
                    <a:lnTo>
                      <a:pt x="5"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6" name="Freeform 538"/>
              <p:cNvSpPr>
                <a:spLocks/>
              </p:cNvSpPr>
              <p:nvPr/>
            </p:nvSpPr>
            <p:spPr bwMode="auto">
              <a:xfrm>
                <a:off x="4895" y="3126"/>
                <a:ext cx="5" cy="7"/>
              </a:xfrm>
              <a:custGeom>
                <a:avLst/>
                <a:gdLst>
                  <a:gd name="T0" fmla="*/ 4 w 5"/>
                  <a:gd name="T1" fmla="*/ 6 h 7"/>
                  <a:gd name="T2" fmla="*/ 4 w 5"/>
                  <a:gd name="T3" fmla="*/ 3 h 7"/>
                  <a:gd name="T4" fmla="*/ 1 w 5"/>
                  <a:gd name="T5" fmla="*/ 0 h 7"/>
                  <a:gd name="T6" fmla="*/ 0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1" y="0"/>
                    </a:lnTo>
                    <a:lnTo>
                      <a:pt x="0" y="3"/>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7" name="Freeform 539"/>
              <p:cNvSpPr>
                <a:spLocks/>
              </p:cNvSpPr>
              <p:nvPr/>
            </p:nvSpPr>
            <p:spPr bwMode="auto">
              <a:xfrm>
                <a:off x="4893" y="2992"/>
                <a:ext cx="3" cy="132"/>
              </a:xfrm>
              <a:custGeom>
                <a:avLst/>
                <a:gdLst>
                  <a:gd name="T0" fmla="*/ 1 w 3"/>
                  <a:gd name="T1" fmla="*/ 0 h 132"/>
                  <a:gd name="T2" fmla="*/ 1 w 3"/>
                  <a:gd name="T3" fmla="*/ 10 h 132"/>
                  <a:gd name="T4" fmla="*/ 0 w 3"/>
                  <a:gd name="T5" fmla="*/ 22 h 132"/>
                  <a:gd name="T6" fmla="*/ 0 w 3"/>
                  <a:gd name="T7" fmla="*/ 37 h 132"/>
                  <a:gd name="T8" fmla="*/ 0 w 3"/>
                  <a:gd name="T9" fmla="*/ 55 h 132"/>
                  <a:gd name="T10" fmla="*/ 0 w 3"/>
                  <a:gd name="T11" fmla="*/ 72 h 132"/>
                  <a:gd name="T12" fmla="*/ 0 w 3"/>
                  <a:gd name="T13" fmla="*/ 91 h 132"/>
                  <a:gd name="T14" fmla="*/ 1 w 3"/>
                  <a:gd name="T15" fmla="*/ 111 h 132"/>
                  <a:gd name="T16" fmla="*/ 1 w 3"/>
                  <a:gd name="T17" fmla="*/ 131 h 132"/>
                  <a:gd name="T18" fmla="*/ 2 w 3"/>
                  <a:gd name="T19" fmla="*/ 131 h 132"/>
                  <a:gd name="T20" fmla="*/ 2 w 3"/>
                  <a:gd name="T21" fmla="*/ 111 h 132"/>
                  <a:gd name="T22" fmla="*/ 1 w 3"/>
                  <a:gd name="T23" fmla="*/ 91 h 132"/>
                  <a:gd name="T24" fmla="*/ 1 w 3"/>
                  <a:gd name="T25" fmla="*/ 72 h 132"/>
                  <a:gd name="T26" fmla="*/ 1 w 3"/>
                  <a:gd name="T27" fmla="*/ 55 h 132"/>
                  <a:gd name="T28" fmla="*/ 1 w 3"/>
                  <a:gd name="T29" fmla="*/ 37 h 132"/>
                  <a:gd name="T30" fmla="*/ 1 w 3"/>
                  <a:gd name="T31" fmla="*/ 22 h 132"/>
                  <a:gd name="T32" fmla="*/ 2 w 3"/>
                  <a:gd name="T33" fmla="*/ 10 h 132"/>
                  <a:gd name="T34" fmla="*/ 2 w 3"/>
                  <a:gd name="T35" fmla="*/ 0 h 132"/>
                  <a:gd name="T36" fmla="*/ 1 w 3"/>
                  <a:gd name="T3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132">
                    <a:moveTo>
                      <a:pt x="1" y="0"/>
                    </a:moveTo>
                    <a:lnTo>
                      <a:pt x="1" y="10"/>
                    </a:lnTo>
                    <a:lnTo>
                      <a:pt x="0" y="22"/>
                    </a:lnTo>
                    <a:lnTo>
                      <a:pt x="0" y="37"/>
                    </a:lnTo>
                    <a:lnTo>
                      <a:pt x="0" y="55"/>
                    </a:lnTo>
                    <a:lnTo>
                      <a:pt x="0" y="72"/>
                    </a:lnTo>
                    <a:lnTo>
                      <a:pt x="0" y="91"/>
                    </a:lnTo>
                    <a:lnTo>
                      <a:pt x="1" y="111"/>
                    </a:lnTo>
                    <a:lnTo>
                      <a:pt x="1" y="131"/>
                    </a:lnTo>
                    <a:lnTo>
                      <a:pt x="2" y="131"/>
                    </a:lnTo>
                    <a:lnTo>
                      <a:pt x="2" y="111"/>
                    </a:lnTo>
                    <a:lnTo>
                      <a:pt x="1" y="91"/>
                    </a:lnTo>
                    <a:lnTo>
                      <a:pt x="1" y="72"/>
                    </a:lnTo>
                    <a:lnTo>
                      <a:pt x="1" y="55"/>
                    </a:lnTo>
                    <a:lnTo>
                      <a:pt x="1" y="37"/>
                    </a:lnTo>
                    <a:lnTo>
                      <a:pt x="1" y="22"/>
                    </a:lnTo>
                    <a:lnTo>
                      <a:pt x="2" y="10"/>
                    </a:lnTo>
                    <a:lnTo>
                      <a:pt x="2"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8" name="Freeform 540"/>
              <p:cNvSpPr>
                <a:spLocks/>
              </p:cNvSpPr>
              <p:nvPr/>
            </p:nvSpPr>
            <p:spPr bwMode="auto">
              <a:xfrm>
                <a:off x="4895" y="3123"/>
                <a:ext cx="5" cy="8"/>
              </a:xfrm>
              <a:custGeom>
                <a:avLst/>
                <a:gdLst>
                  <a:gd name="T0" fmla="*/ 0 w 5"/>
                  <a:gd name="T1" fmla="*/ 0 h 8"/>
                  <a:gd name="T2" fmla="*/ 0 w 5"/>
                  <a:gd name="T3" fmla="*/ 0 h 8"/>
                  <a:gd name="T4" fmla="*/ 1 w 5"/>
                  <a:gd name="T5" fmla="*/ 7 h 8"/>
                  <a:gd name="T6" fmla="*/ 3 w 5"/>
                  <a:gd name="T7" fmla="*/ 7 h 8"/>
                  <a:gd name="T8" fmla="*/ 4 w 5"/>
                  <a:gd name="T9" fmla="*/ 7 h 8"/>
                  <a:gd name="T10" fmla="*/ 4 w 5"/>
                  <a:gd name="T11" fmla="*/ 0 h 8"/>
                  <a:gd name="T12" fmla="*/ 0 w 5"/>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0" y="0"/>
                    </a:moveTo>
                    <a:lnTo>
                      <a:pt x="0" y="0"/>
                    </a:lnTo>
                    <a:lnTo>
                      <a:pt x="1" y="7"/>
                    </a:lnTo>
                    <a:lnTo>
                      <a:pt x="3" y="7"/>
                    </a:lnTo>
                    <a:lnTo>
                      <a:pt x="4" y="7"/>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29" name="Freeform 541"/>
              <p:cNvSpPr>
                <a:spLocks/>
              </p:cNvSpPr>
              <p:nvPr/>
            </p:nvSpPr>
            <p:spPr bwMode="auto">
              <a:xfrm>
                <a:off x="4882" y="3097"/>
                <a:ext cx="5" cy="8"/>
              </a:xfrm>
              <a:custGeom>
                <a:avLst/>
                <a:gdLst>
                  <a:gd name="T0" fmla="*/ 4 w 5"/>
                  <a:gd name="T1" fmla="*/ 7 h 8"/>
                  <a:gd name="T2" fmla="*/ 4 w 5"/>
                  <a:gd name="T3" fmla="*/ 7 h 8"/>
                  <a:gd name="T4" fmla="*/ 3 w 5"/>
                  <a:gd name="T5" fmla="*/ 0 h 8"/>
                  <a:gd name="T6" fmla="*/ 1 w 5"/>
                  <a:gd name="T7" fmla="*/ 7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7"/>
                    </a:lnTo>
                    <a:lnTo>
                      <a:pt x="3" y="0"/>
                    </a:lnTo>
                    <a:lnTo>
                      <a:pt x="1" y="7"/>
                    </a:lnTo>
                    <a:lnTo>
                      <a:pt x="0" y="7"/>
                    </a:lnTo>
                    <a:lnTo>
                      <a:pt x="4"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0" name="Freeform 542"/>
              <p:cNvSpPr>
                <a:spLocks/>
              </p:cNvSpPr>
              <p:nvPr/>
            </p:nvSpPr>
            <p:spPr bwMode="auto">
              <a:xfrm>
                <a:off x="4883" y="2992"/>
                <a:ext cx="1" cy="104"/>
              </a:xfrm>
              <a:custGeom>
                <a:avLst/>
                <a:gdLst>
                  <a:gd name="T0" fmla="*/ 0 w 1"/>
                  <a:gd name="T1" fmla="*/ 0 h 104"/>
                  <a:gd name="T2" fmla="*/ 0 w 1"/>
                  <a:gd name="T3" fmla="*/ 7 h 104"/>
                  <a:gd name="T4" fmla="*/ 0 w 1"/>
                  <a:gd name="T5" fmla="*/ 17 h 104"/>
                  <a:gd name="T6" fmla="*/ 0 w 1"/>
                  <a:gd name="T7" fmla="*/ 29 h 104"/>
                  <a:gd name="T8" fmla="*/ 0 w 1"/>
                  <a:gd name="T9" fmla="*/ 41 h 104"/>
                  <a:gd name="T10" fmla="*/ 0 w 1"/>
                  <a:gd name="T11" fmla="*/ 55 h 104"/>
                  <a:gd name="T12" fmla="*/ 0 w 1"/>
                  <a:gd name="T13" fmla="*/ 71 h 104"/>
                  <a:gd name="T14" fmla="*/ 0 w 1"/>
                  <a:gd name="T15" fmla="*/ 87 h 104"/>
                  <a:gd name="T16" fmla="*/ 0 w 1"/>
                  <a:gd name="T17" fmla="*/ 103 h 104"/>
                  <a:gd name="T18" fmla="*/ 0 w 1"/>
                  <a:gd name="T19" fmla="*/ 103 h 104"/>
                  <a:gd name="T20" fmla="*/ 0 w 1"/>
                  <a:gd name="T21" fmla="*/ 87 h 104"/>
                  <a:gd name="T22" fmla="*/ 0 w 1"/>
                  <a:gd name="T23" fmla="*/ 71 h 104"/>
                  <a:gd name="T24" fmla="*/ 0 w 1"/>
                  <a:gd name="T25" fmla="*/ 55 h 104"/>
                  <a:gd name="T26" fmla="*/ 0 w 1"/>
                  <a:gd name="T27" fmla="*/ 41 h 104"/>
                  <a:gd name="T28" fmla="*/ 0 w 1"/>
                  <a:gd name="T29" fmla="*/ 29 h 104"/>
                  <a:gd name="T30" fmla="*/ 0 w 1"/>
                  <a:gd name="T31" fmla="*/ 17 h 104"/>
                  <a:gd name="T32" fmla="*/ 0 w 1"/>
                  <a:gd name="T33" fmla="*/ 8 h 104"/>
                  <a:gd name="T34" fmla="*/ 0 w 1"/>
                  <a:gd name="T35" fmla="*/ 1 h 104"/>
                  <a:gd name="T36" fmla="*/ 0 w 1"/>
                  <a:gd name="T3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104">
                    <a:moveTo>
                      <a:pt x="0" y="0"/>
                    </a:moveTo>
                    <a:lnTo>
                      <a:pt x="0" y="7"/>
                    </a:lnTo>
                    <a:lnTo>
                      <a:pt x="0" y="17"/>
                    </a:lnTo>
                    <a:lnTo>
                      <a:pt x="0" y="29"/>
                    </a:lnTo>
                    <a:lnTo>
                      <a:pt x="0" y="41"/>
                    </a:lnTo>
                    <a:lnTo>
                      <a:pt x="0" y="55"/>
                    </a:lnTo>
                    <a:lnTo>
                      <a:pt x="0" y="71"/>
                    </a:lnTo>
                    <a:lnTo>
                      <a:pt x="0" y="87"/>
                    </a:lnTo>
                    <a:lnTo>
                      <a:pt x="0" y="103"/>
                    </a:lnTo>
                    <a:lnTo>
                      <a:pt x="0" y="103"/>
                    </a:lnTo>
                    <a:lnTo>
                      <a:pt x="0" y="87"/>
                    </a:lnTo>
                    <a:lnTo>
                      <a:pt x="0" y="71"/>
                    </a:lnTo>
                    <a:lnTo>
                      <a:pt x="0" y="55"/>
                    </a:lnTo>
                    <a:lnTo>
                      <a:pt x="0" y="41"/>
                    </a:lnTo>
                    <a:lnTo>
                      <a:pt x="0" y="29"/>
                    </a:lnTo>
                    <a:lnTo>
                      <a:pt x="0" y="17"/>
                    </a:lnTo>
                    <a:lnTo>
                      <a:pt x="0" y="8"/>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1" name="Freeform 543"/>
              <p:cNvSpPr>
                <a:spLocks/>
              </p:cNvSpPr>
              <p:nvPr/>
            </p:nvSpPr>
            <p:spPr bwMode="auto">
              <a:xfrm>
                <a:off x="4882" y="3095"/>
                <a:ext cx="5" cy="7"/>
              </a:xfrm>
              <a:custGeom>
                <a:avLst/>
                <a:gdLst>
                  <a:gd name="T0" fmla="*/ 0 w 5"/>
                  <a:gd name="T1" fmla="*/ 0 h 7"/>
                  <a:gd name="T2" fmla="*/ 0 w 5"/>
                  <a:gd name="T3" fmla="*/ 3 h 7"/>
                  <a:gd name="T4" fmla="*/ 1 w 5"/>
                  <a:gd name="T5" fmla="*/ 6 h 7"/>
                  <a:gd name="T6" fmla="*/ 3 w 5"/>
                  <a:gd name="T7" fmla="*/ 6 h 7"/>
                  <a:gd name="T8" fmla="*/ 4 w 5"/>
                  <a:gd name="T9" fmla="*/ 6 h 7"/>
                  <a:gd name="T10" fmla="*/ 4 w 5"/>
                  <a:gd name="T11" fmla="*/ 3 h 7"/>
                  <a:gd name="T12" fmla="*/ 0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0" y="0"/>
                    </a:moveTo>
                    <a:lnTo>
                      <a:pt x="0" y="3"/>
                    </a:lnTo>
                    <a:lnTo>
                      <a:pt x="1" y="6"/>
                    </a:lnTo>
                    <a:lnTo>
                      <a:pt x="3" y="6"/>
                    </a:lnTo>
                    <a:lnTo>
                      <a:pt x="4" y="6"/>
                    </a:lnTo>
                    <a:lnTo>
                      <a:pt x="4"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2" name="Freeform 544"/>
              <p:cNvSpPr>
                <a:spLocks/>
              </p:cNvSpPr>
              <p:nvPr/>
            </p:nvSpPr>
            <p:spPr bwMode="auto">
              <a:xfrm>
                <a:off x="4866" y="3055"/>
                <a:ext cx="5" cy="7"/>
              </a:xfrm>
              <a:custGeom>
                <a:avLst/>
                <a:gdLst>
                  <a:gd name="T0" fmla="*/ 4 w 5"/>
                  <a:gd name="T1" fmla="*/ 6 h 7"/>
                  <a:gd name="T2" fmla="*/ 4 w 5"/>
                  <a:gd name="T3" fmla="*/ 3 h 7"/>
                  <a:gd name="T4" fmla="*/ 1 w 5"/>
                  <a:gd name="T5" fmla="*/ 0 h 7"/>
                  <a:gd name="T6" fmla="*/ 0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1" y="0"/>
                    </a:lnTo>
                    <a:lnTo>
                      <a:pt x="0" y="3"/>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3" name="Freeform 545"/>
              <p:cNvSpPr>
                <a:spLocks/>
              </p:cNvSpPr>
              <p:nvPr/>
            </p:nvSpPr>
            <p:spPr bwMode="auto">
              <a:xfrm>
                <a:off x="4870" y="2994"/>
                <a:ext cx="1" cy="59"/>
              </a:xfrm>
              <a:custGeom>
                <a:avLst/>
                <a:gdLst>
                  <a:gd name="T0" fmla="*/ 0 w 1"/>
                  <a:gd name="T1" fmla="*/ 0 h 59"/>
                  <a:gd name="T2" fmla="*/ 0 w 1"/>
                  <a:gd name="T3" fmla="*/ 9 h 59"/>
                  <a:gd name="T4" fmla="*/ 0 w 1"/>
                  <a:gd name="T5" fmla="*/ 23 h 59"/>
                  <a:gd name="T6" fmla="*/ 0 w 1"/>
                  <a:gd name="T7" fmla="*/ 39 h 59"/>
                  <a:gd name="T8" fmla="*/ 0 w 1"/>
                  <a:gd name="T9" fmla="*/ 58 h 59"/>
                  <a:gd name="T10" fmla="*/ 0 w 1"/>
                  <a:gd name="T11" fmla="*/ 58 h 59"/>
                  <a:gd name="T12" fmla="*/ 0 w 1"/>
                  <a:gd name="T13" fmla="*/ 39 h 59"/>
                  <a:gd name="T14" fmla="*/ 0 w 1"/>
                  <a:gd name="T15" fmla="*/ 23 h 59"/>
                  <a:gd name="T16" fmla="*/ 0 w 1"/>
                  <a:gd name="T17" fmla="*/ 10 h 59"/>
                  <a:gd name="T18" fmla="*/ 0 w 1"/>
                  <a:gd name="T19" fmla="*/ 0 h 59"/>
                  <a:gd name="T20" fmla="*/ 0 w 1"/>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59">
                    <a:moveTo>
                      <a:pt x="0" y="0"/>
                    </a:moveTo>
                    <a:lnTo>
                      <a:pt x="0" y="9"/>
                    </a:lnTo>
                    <a:lnTo>
                      <a:pt x="0" y="23"/>
                    </a:lnTo>
                    <a:lnTo>
                      <a:pt x="0" y="39"/>
                    </a:lnTo>
                    <a:lnTo>
                      <a:pt x="0" y="58"/>
                    </a:lnTo>
                    <a:lnTo>
                      <a:pt x="0" y="58"/>
                    </a:lnTo>
                    <a:lnTo>
                      <a:pt x="0" y="39"/>
                    </a:lnTo>
                    <a:lnTo>
                      <a:pt x="0" y="23"/>
                    </a:lnTo>
                    <a:lnTo>
                      <a:pt x="0" y="10"/>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4" name="Freeform 546"/>
              <p:cNvSpPr>
                <a:spLocks/>
              </p:cNvSpPr>
              <p:nvPr/>
            </p:nvSpPr>
            <p:spPr bwMode="auto">
              <a:xfrm>
                <a:off x="4866" y="3052"/>
                <a:ext cx="5" cy="7"/>
              </a:xfrm>
              <a:custGeom>
                <a:avLst/>
                <a:gdLst>
                  <a:gd name="T0" fmla="*/ 0 w 5"/>
                  <a:gd name="T1" fmla="*/ 0 h 7"/>
                  <a:gd name="T2" fmla="*/ 0 w 5"/>
                  <a:gd name="T3" fmla="*/ 0 h 7"/>
                  <a:gd name="T4" fmla="*/ 0 w 5"/>
                  <a:gd name="T5" fmla="*/ 3 h 7"/>
                  <a:gd name="T6" fmla="*/ 1 w 5"/>
                  <a:gd name="T7" fmla="*/ 6 h 7"/>
                  <a:gd name="T8" fmla="*/ 3 w 5"/>
                  <a:gd name="T9" fmla="*/ 6 h 7"/>
                  <a:gd name="T10" fmla="*/ 4 w 5"/>
                  <a:gd name="T11" fmla="*/ 0 h 7"/>
                  <a:gd name="T12" fmla="*/ 0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0" y="0"/>
                    </a:moveTo>
                    <a:lnTo>
                      <a:pt x="0" y="0"/>
                    </a:lnTo>
                    <a:lnTo>
                      <a:pt x="0" y="3"/>
                    </a:lnTo>
                    <a:lnTo>
                      <a:pt x="1" y="6"/>
                    </a:lnTo>
                    <a:lnTo>
                      <a:pt x="3" y="6"/>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5" name="Freeform 547"/>
              <p:cNvSpPr>
                <a:spLocks/>
              </p:cNvSpPr>
              <p:nvPr/>
            </p:nvSpPr>
            <p:spPr bwMode="auto">
              <a:xfrm>
                <a:off x="4853" y="3030"/>
                <a:ext cx="5" cy="7"/>
              </a:xfrm>
              <a:custGeom>
                <a:avLst/>
                <a:gdLst>
                  <a:gd name="T0" fmla="*/ 4 w 5"/>
                  <a:gd name="T1" fmla="*/ 6 h 7"/>
                  <a:gd name="T2" fmla="*/ 4 w 5"/>
                  <a:gd name="T3" fmla="*/ 3 h 7"/>
                  <a:gd name="T4" fmla="*/ 2 w 5"/>
                  <a:gd name="T5" fmla="*/ 0 h 7"/>
                  <a:gd name="T6" fmla="*/ 0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2" y="0"/>
                    </a:lnTo>
                    <a:lnTo>
                      <a:pt x="0" y="3"/>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6" name="Freeform 548"/>
              <p:cNvSpPr>
                <a:spLocks/>
              </p:cNvSpPr>
              <p:nvPr/>
            </p:nvSpPr>
            <p:spPr bwMode="auto">
              <a:xfrm>
                <a:off x="4856" y="2995"/>
                <a:ext cx="2" cy="33"/>
              </a:xfrm>
              <a:custGeom>
                <a:avLst/>
                <a:gdLst>
                  <a:gd name="T0" fmla="*/ 1 w 2"/>
                  <a:gd name="T1" fmla="*/ 0 h 33"/>
                  <a:gd name="T2" fmla="*/ 1 w 2"/>
                  <a:gd name="T3" fmla="*/ 6 h 33"/>
                  <a:gd name="T4" fmla="*/ 1 w 2"/>
                  <a:gd name="T5" fmla="*/ 14 h 33"/>
                  <a:gd name="T6" fmla="*/ 1 w 2"/>
                  <a:gd name="T7" fmla="*/ 23 h 33"/>
                  <a:gd name="T8" fmla="*/ 1 w 2"/>
                  <a:gd name="T9" fmla="*/ 32 h 33"/>
                  <a:gd name="T10" fmla="*/ 1 w 2"/>
                  <a:gd name="T11" fmla="*/ 32 h 33"/>
                  <a:gd name="T12" fmla="*/ 0 w 2"/>
                  <a:gd name="T13" fmla="*/ 23 h 33"/>
                  <a:gd name="T14" fmla="*/ 0 w 2"/>
                  <a:gd name="T15" fmla="*/ 14 h 33"/>
                  <a:gd name="T16" fmla="*/ 0 w 2"/>
                  <a:gd name="T17" fmla="*/ 7 h 33"/>
                  <a:gd name="T18" fmla="*/ 0 w 2"/>
                  <a:gd name="T19" fmla="*/ 1 h 33"/>
                  <a:gd name="T20" fmla="*/ 1 w 2"/>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3">
                    <a:moveTo>
                      <a:pt x="1" y="0"/>
                    </a:moveTo>
                    <a:lnTo>
                      <a:pt x="1" y="6"/>
                    </a:lnTo>
                    <a:lnTo>
                      <a:pt x="1" y="14"/>
                    </a:lnTo>
                    <a:lnTo>
                      <a:pt x="1" y="23"/>
                    </a:lnTo>
                    <a:lnTo>
                      <a:pt x="1" y="32"/>
                    </a:lnTo>
                    <a:lnTo>
                      <a:pt x="1" y="32"/>
                    </a:lnTo>
                    <a:lnTo>
                      <a:pt x="0" y="23"/>
                    </a:lnTo>
                    <a:lnTo>
                      <a:pt x="0" y="14"/>
                    </a:lnTo>
                    <a:lnTo>
                      <a:pt x="0" y="7"/>
                    </a:lnTo>
                    <a:lnTo>
                      <a:pt x="0"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7" name="Freeform 549"/>
              <p:cNvSpPr>
                <a:spLocks/>
              </p:cNvSpPr>
              <p:nvPr/>
            </p:nvSpPr>
            <p:spPr bwMode="auto">
              <a:xfrm>
                <a:off x="4853" y="3027"/>
                <a:ext cx="5" cy="9"/>
              </a:xfrm>
              <a:custGeom>
                <a:avLst/>
                <a:gdLst>
                  <a:gd name="T0" fmla="*/ 0 w 5"/>
                  <a:gd name="T1" fmla="*/ 0 h 9"/>
                  <a:gd name="T2" fmla="*/ 0 w 5"/>
                  <a:gd name="T3" fmla="*/ 8 h 9"/>
                  <a:gd name="T4" fmla="*/ 2 w 5"/>
                  <a:gd name="T5" fmla="*/ 8 h 9"/>
                  <a:gd name="T6" fmla="*/ 4 w 5"/>
                  <a:gd name="T7" fmla="*/ 8 h 9"/>
                  <a:gd name="T8" fmla="*/ 4 w 5"/>
                  <a:gd name="T9" fmla="*/ 0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lnTo>
                      <a:pt x="0" y="8"/>
                    </a:lnTo>
                    <a:lnTo>
                      <a:pt x="2" y="8"/>
                    </a:lnTo>
                    <a:lnTo>
                      <a:pt x="4" y="8"/>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8" name="Freeform 550"/>
              <p:cNvSpPr>
                <a:spLocks/>
              </p:cNvSpPr>
              <p:nvPr/>
            </p:nvSpPr>
            <p:spPr bwMode="auto">
              <a:xfrm>
                <a:off x="4840" y="3027"/>
                <a:ext cx="2" cy="7"/>
              </a:xfrm>
              <a:custGeom>
                <a:avLst/>
                <a:gdLst>
                  <a:gd name="T0" fmla="*/ 1 w 2"/>
                  <a:gd name="T1" fmla="*/ 6 h 7"/>
                  <a:gd name="T2" fmla="*/ 1 w 2"/>
                  <a:gd name="T3" fmla="*/ 0 h 7"/>
                  <a:gd name="T4" fmla="*/ 0 w 2"/>
                  <a:gd name="T5" fmla="*/ 0 h 7"/>
                  <a:gd name="T6" fmla="*/ 0 w 2"/>
                  <a:gd name="T7" fmla="*/ 0 h 7"/>
                  <a:gd name="T8" fmla="*/ 0 w 2"/>
                  <a:gd name="T9" fmla="*/ 6 h 7"/>
                  <a:gd name="T10" fmla="*/ 1 w 2"/>
                  <a:gd name="T11" fmla="*/ 6 h 7"/>
                </a:gdLst>
                <a:ahLst/>
                <a:cxnLst>
                  <a:cxn ang="0">
                    <a:pos x="T0" y="T1"/>
                  </a:cxn>
                  <a:cxn ang="0">
                    <a:pos x="T2" y="T3"/>
                  </a:cxn>
                  <a:cxn ang="0">
                    <a:pos x="T4" y="T5"/>
                  </a:cxn>
                  <a:cxn ang="0">
                    <a:pos x="T6" y="T7"/>
                  </a:cxn>
                  <a:cxn ang="0">
                    <a:pos x="T8" y="T9"/>
                  </a:cxn>
                  <a:cxn ang="0">
                    <a:pos x="T10" y="T11"/>
                  </a:cxn>
                </a:cxnLst>
                <a:rect l="0" t="0" r="r" b="b"/>
                <a:pathLst>
                  <a:path w="2" h="7">
                    <a:moveTo>
                      <a:pt x="1" y="6"/>
                    </a:moveTo>
                    <a:lnTo>
                      <a:pt x="1" y="0"/>
                    </a:lnTo>
                    <a:lnTo>
                      <a:pt x="0" y="0"/>
                    </a:lnTo>
                    <a:lnTo>
                      <a:pt x="0" y="0"/>
                    </a:lnTo>
                    <a:lnTo>
                      <a:pt x="0" y="6"/>
                    </a:lnTo>
                    <a:lnTo>
                      <a:pt x="1"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39" name="Freeform 551"/>
              <p:cNvSpPr>
                <a:spLocks/>
              </p:cNvSpPr>
              <p:nvPr/>
            </p:nvSpPr>
            <p:spPr bwMode="auto">
              <a:xfrm>
                <a:off x="4841" y="2998"/>
                <a:ext cx="2" cy="27"/>
              </a:xfrm>
              <a:custGeom>
                <a:avLst/>
                <a:gdLst>
                  <a:gd name="T0" fmla="*/ 1 w 2"/>
                  <a:gd name="T1" fmla="*/ 0 h 27"/>
                  <a:gd name="T2" fmla="*/ 0 w 2"/>
                  <a:gd name="T3" fmla="*/ 5 h 27"/>
                  <a:gd name="T4" fmla="*/ 0 w 2"/>
                  <a:gd name="T5" fmla="*/ 11 h 27"/>
                  <a:gd name="T6" fmla="*/ 0 w 2"/>
                  <a:gd name="T7" fmla="*/ 18 h 27"/>
                  <a:gd name="T8" fmla="*/ 0 w 2"/>
                  <a:gd name="T9" fmla="*/ 26 h 27"/>
                  <a:gd name="T10" fmla="*/ 1 w 2"/>
                  <a:gd name="T11" fmla="*/ 26 h 27"/>
                  <a:gd name="T12" fmla="*/ 1 w 2"/>
                  <a:gd name="T13" fmla="*/ 18 h 27"/>
                  <a:gd name="T14" fmla="*/ 1 w 2"/>
                  <a:gd name="T15" fmla="*/ 11 h 27"/>
                  <a:gd name="T16" fmla="*/ 1 w 2"/>
                  <a:gd name="T17" fmla="*/ 5 h 27"/>
                  <a:gd name="T18" fmla="*/ 1 w 2"/>
                  <a:gd name="T19" fmla="*/ 1 h 27"/>
                  <a:gd name="T20" fmla="*/ 1 w 2"/>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7">
                    <a:moveTo>
                      <a:pt x="1" y="0"/>
                    </a:moveTo>
                    <a:lnTo>
                      <a:pt x="0" y="5"/>
                    </a:lnTo>
                    <a:lnTo>
                      <a:pt x="0" y="11"/>
                    </a:lnTo>
                    <a:lnTo>
                      <a:pt x="0" y="18"/>
                    </a:lnTo>
                    <a:lnTo>
                      <a:pt x="0" y="26"/>
                    </a:lnTo>
                    <a:lnTo>
                      <a:pt x="1" y="26"/>
                    </a:lnTo>
                    <a:lnTo>
                      <a:pt x="1" y="18"/>
                    </a:lnTo>
                    <a:lnTo>
                      <a:pt x="1" y="11"/>
                    </a:lnTo>
                    <a:lnTo>
                      <a:pt x="1" y="5"/>
                    </a:lnTo>
                    <a:lnTo>
                      <a:pt x="1"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0" name="Freeform 552"/>
              <p:cNvSpPr>
                <a:spLocks/>
              </p:cNvSpPr>
              <p:nvPr/>
            </p:nvSpPr>
            <p:spPr bwMode="auto">
              <a:xfrm>
                <a:off x="4840" y="3026"/>
                <a:ext cx="2" cy="7"/>
              </a:xfrm>
              <a:custGeom>
                <a:avLst/>
                <a:gdLst>
                  <a:gd name="T0" fmla="*/ 0 w 2"/>
                  <a:gd name="T1" fmla="*/ 0 h 7"/>
                  <a:gd name="T2" fmla="*/ 0 w 2"/>
                  <a:gd name="T3" fmla="*/ 3 h 7"/>
                  <a:gd name="T4" fmla="*/ 0 w 2"/>
                  <a:gd name="T5" fmla="*/ 6 h 7"/>
                  <a:gd name="T6" fmla="*/ 0 w 2"/>
                  <a:gd name="T7" fmla="*/ 6 h 7"/>
                  <a:gd name="T8" fmla="*/ 0 w 2"/>
                  <a:gd name="T9" fmla="*/ 6 h 7"/>
                  <a:gd name="T10" fmla="*/ 1 w 2"/>
                  <a:gd name="T11" fmla="*/ 6 h 7"/>
                  <a:gd name="T12" fmla="*/ 1 w 2"/>
                  <a:gd name="T13" fmla="*/ 6 h 7"/>
                  <a:gd name="T14" fmla="*/ 1 w 2"/>
                  <a:gd name="T15" fmla="*/ 3 h 7"/>
                  <a:gd name="T16" fmla="*/ 0 w 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7">
                    <a:moveTo>
                      <a:pt x="0" y="0"/>
                    </a:moveTo>
                    <a:lnTo>
                      <a:pt x="0" y="3"/>
                    </a:lnTo>
                    <a:lnTo>
                      <a:pt x="0" y="6"/>
                    </a:lnTo>
                    <a:lnTo>
                      <a:pt x="0" y="6"/>
                    </a:lnTo>
                    <a:lnTo>
                      <a:pt x="0" y="6"/>
                    </a:lnTo>
                    <a:lnTo>
                      <a:pt x="1" y="6"/>
                    </a:lnTo>
                    <a:lnTo>
                      <a:pt x="1" y="6"/>
                    </a:lnTo>
                    <a:lnTo>
                      <a:pt x="1"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1" name="Freeform 553"/>
              <p:cNvSpPr>
                <a:spLocks/>
              </p:cNvSpPr>
              <p:nvPr/>
            </p:nvSpPr>
            <p:spPr bwMode="auto">
              <a:xfrm>
                <a:off x="4821" y="3088"/>
                <a:ext cx="7" cy="1"/>
              </a:xfrm>
              <a:custGeom>
                <a:avLst/>
                <a:gdLst>
                  <a:gd name="T0" fmla="*/ 6 w 7"/>
                  <a:gd name="T1" fmla="*/ 0 h 1"/>
                  <a:gd name="T2" fmla="*/ 6 w 7"/>
                  <a:gd name="T3" fmla="*/ 0 h 1"/>
                  <a:gd name="T4" fmla="*/ 2 w 7"/>
                  <a:gd name="T5" fmla="*/ 0 h 1"/>
                  <a:gd name="T6" fmla="*/ 0 w 7"/>
                  <a:gd name="T7" fmla="*/ 0 h 1"/>
                  <a:gd name="T8" fmla="*/ 6 w 7"/>
                  <a:gd name="T9" fmla="*/ 0 h 1"/>
                </a:gdLst>
                <a:ahLst/>
                <a:cxnLst>
                  <a:cxn ang="0">
                    <a:pos x="T0" y="T1"/>
                  </a:cxn>
                  <a:cxn ang="0">
                    <a:pos x="T2" y="T3"/>
                  </a:cxn>
                  <a:cxn ang="0">
                    <a:pos x="T4" y="T5"/>
                  </a:cxn>
                  <a:cxn ang="0">
                    <a:pos x="T6" y="T7"/>
                  </a:cxn>
                  <a:cxn ang="0">
                    <a:pos x="T8" y="T9"/>
                  </a:cxn>
                </a:cxnLst>
                <a:rect l="0" t="0" r="r" b="b"/>
                <a:pathLst>
                  <a:path w="7" h="1">
                    <a:moveTo>
                      <a:pt x="6" y="0"/>
                    </a:moveTo>
                    <a:lnTo>
                      <a:pt x="6" y="0"/>
                    </a:lnTo>
                    <a:lnTo>
                      <a:pt x="2" y="0"/>
                    </a:lnTo>
                    <a:lnTo>
                      <a:pt x="0" y="0"/>
                    </a:lnTo>
                    <a:lnTo>
                      <a:pt x="6"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2" name="Freeform 554"/>
              <p:cNvSpPr>
                <a:spLocks/>
              </p:cNvSpPr>
              <p:nvPr/>
            </p:nvSpPr>
            <p:spPr bwMode="auto">
              <a:xfrm>
                <a:off x="4827" y="3003"/>
                <a:ext cx="1" cy="77"/>
              </a:xfrm>
              <a:custGeom>
                <a:avLst/>
                <a:gdLst>
                  <a:gd name="T0" fmla="*/ 0 w 1"/>
                  <a:gd name="T1" fmla="*/ 0 h 77"/>
                  <a:gd name="T2" fmla="*/ 0 w 1"/>
                  <a:gd name="T3" fmla="*/ 6 h 77"/>
                  <a:gd name="T4" fmla="*/ 0 w 1"/>
                  <a:gd name="T5" fmla="*/ 13 h 77"/>
                  <a:gd name="T6" fmla="*/ 0 w 1"/>
                  <a:gd name="T7" fmla="*/ 21 h 77"/>
                  <a:gd name="T8" fmla="*/ 0 w 1"/>
                  <a:gd name="T9" fmla="*/ 30 h 77"/>
                  <a:gd name="T10" fmla="*/ 0 w 1"/>
                  <a:gd name="T11" fmla="*/ 39 h 77"/>
                  <a:gd name="T12" fmla="*/ 0 w 1"/>
                  <a:gd name="T13" fmla="*/ 49 h 77"/>
                  <a:gd name="T14" fmla="*/ 0 w 1"/>
                  <a:gd name="T15" fmla="*/ 61 h 77"/>
                  <a:gd name="T16" fmla="*/ 0 w 1"/>
                  <a:gd name="T17" fmla="*/ 76 h 77"/>
                  <a:gd name="T18" fmla="*/ 0 w 1"/>
                  <a:gd name="T19" fmla="*/ 76 h 77"/>
                  <a:gd name="T20" fmla="*/ 0 w 1"/>
                  <a:gd name="T21" fmla="*/ 61 h 77"/>
                  <a:gd name="T22" fmla="*/ 0 w 1"/>
                  <a:gd name="T23" fmla="*/ 49 h 77"/>
                  <a:gd name="T24" fmla="*/ 0 w 1"/>
                  <a:gd name="T25" fmla="*/ 39 h 77"/>
                  <a:gd name="T26" fmla="*/ 0 w 1"/>
                  <a:gd name="T27" fmla="*/ 30 h 77"/>
                  <a:gd name="T28" fmla="*/ 0 w 1"/>
                  <a:gd name="T29" fmla="*/ 22 h 77"/>
                  <a:gd name="T30" fmla="*/ 0 w 1"/>
                  <a:gd name="T31" fmla="*/ 13 h 77"/>
                  <a:gd name="T32" fmla="*/ 0 w 1"/>
                  <a:gd name="T33" fmla="*/ 6 h 77"/>
                  <a:gd name="T34" fmla="*/ 0 w 1"/>
                  <a:gd name="T35" fmla="*/ 0 h 77"/>
                  <a:gd name="T36" fmla="*/ 0 w 1"/>
                  <a:gd name="T3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77">
                    <a:moveTo>
                      <a:pt x="0" y="0"/>
                    </a:moveTo>
                    <a:lnTo>
                      <a:pt x="0" y="6"/>
                    </a:lnTo>
                    <a:lnTo>
                      <a:pt x="0" y="13"/>
                    </a:lnTo>
                    <a:lnTo>
                      <a:pt x="0" y="21"/>
                    </a:lnTo>
                    <a:lnTo>
                      <a:pt x="0" y="30"/>
                    </a:lnTo>
                    <a:lnTo>
                      <a:pt x="0" y="39"/>
                    </a:lnTo>
                    <a:lnTo>
                      <a:pt x="0" y="49"/>
                    </a:lnTo>
                    <a:lnTo>
                      <a:pt x="0" y="61"/>
                    </a:lnTo>
                    <a:lnTo>
                      <a:pt x="0" y="76"/>
                    </a:lnTo>
                    <a:lnTo>
                      <a:pt x="0" y="76"/>
                    </a:lnTo>
                    <a:lnTo>
                      <a:pt x="0" y="61"/>
                    </a:lnTo>
                    <a:lnTo>
                      <a:pt x="0" y="49"/>
                    </a:lnTo>
                    <a:lnTo>
                      <a:pt x="0" y="39"/>
                    </a:lnTo>
                    <a:lnTo>
                      <a:pt x="0" y="30"/>
                    </a:lnTo>
                    <a:lnTo>
                      <a:pt x="0" y="22"/>
                    </a:lnTo>
                    <a:lnTo>
                      <a:pt x="0" y="13"/>
                    </a:lnTo>
                    <a:lnTo>
                      <a:pt x="0" y="6"/>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3" name="Freeform 555"/>
              <p:cNvSpPr>
                <a:spLocks/>
              </p:cNvSpPr>
              <p:nvPr/>
            </p:nvSpPr>
            <p:spPr bwMode="auto">
              <a:xfrm>
                <a:off x="4821" y="3079"/>
                <a:ext cx="7" cy="9"/>
              </a:xfrm>
              <a:custGeom>
                <a:avLst/>
                <a:gdLst>
                  <a:gd name="T0" fmla="*/ 0 w 7"/>
                  <a:gd name="T1" fmla="*/ 0 h 9"/>
                  <a:gd name="T2" fmla="*/ 0 w 7"/>
                  <a:gd name="T3" fmla="*/ 8 h 9"/>
                  <a:gd name="T4" fmla="*/ 2 w 7"/>
                  <a:gd name="T5" fmla="*/ 8 h 9"/>
                  <a:gd name="T6" fmla="*/ 4 w 7"/>
                  <a:gd name="T7" fmla="*/ 8 h 9"/>
                  <a:gd name="T8" fmla="*/ 6 w 7"/>
                  <a:gd name="T9" fmla="*/ 8 h 9"/>
                  <a:gd name="T10" fmla="*/ 0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0" y="0"/>
                    </a:moveTo>
                    <a:lnTo>
                      <a:pt x="0" y="8"/>
                    </a:lnTo>
                    <a:lnTo>
                      <a:pt x="2" y="8"/>
                    </a:lnTo>
                    <a:lnTo>
                      <a:pt x="4" y="8"/>
                    </a:lnTo>
                    <a:lnTo>
                      <a:pt x="6" y="8"/>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4" name="Freeform 556"/>
              <p:cNvSpPr>
                <a:spLocks/>
              </p:cNvSpPr>
              <p:nvPr/>
            </p:nvSpPr>
            <p:spPr bwMode="auto">
              <a:xfrm>
                <a:off x="4811" y="3135"/>
                <a:ext cx="5" cy="8"/>
              </a:xfrm>
              <a:custGeom>
                <a:avLst/>
                <a:gdLst>
                  <a:gd name="T0" fmla="*/ 4 w 5"/>
                  <a:gd name="T1" fmla="*/ 7 h 8"/>
                  <a:gd name="T2" fmla="*/ 3 w 5"/>
                  <a:gd name="T3" fmla="*/ 7 h 8"/>
                  <a:gd name="T4" fmla="*/ 1 w 5"/>
                  <a:gd name="T5" fmla="*/ 0 h 8"/>
                  <a:gd name="T6" fmla="*/ 0 w 5"/>
                  <a:gd name="T7" fmla="*/ 7 h 8"/>
                  <a:gd name="T8" fmla="*/ 4 w 5"/>
                  <a:gd name="T9" fmla="*/ 7 h 8"/>
                </a:gdLst>
                <a:ahLst/>
                <a:cxnLst>
                  <a:cxn ang="0">
                    <a:pos x="T0" y="T1"/>
                  </a:cxn>
                  <a:cxn ang="0">
                    <a:pos x="T2" y="T3"/>
                  </a:cxn>
                  <a:cxn ang="0">
                    <a:pos x="T4" y="T5"/>
                  </a:cxn>
                  <a:cxn ang="0">
                    <a:pos x="T6" y="T7"/>
                  </a:cxn>
                  <a:cxn ang="0">
                    <a:pos x="T8" y="T9"/>
                  </a:cxn>
                </a:cxnLst>
                <a:rect l="0" t="0" r="r" b="b"/>
                <a:pathLst>
                  <a:path w="5" h="8">
                    <a:moveTo>
                      <a:pt x="4" y="7"/>
                    </a:moveTo>
                    <a:lnTo>
                      <a:pt x="3" y="7"/>
                    </a:lnTo>
                    <a:lnTo>
                      <a:pt x="1" y="0"/>
                    </a:lnTo>
                    <a:lnTo>
                      <a:pt x="0" y="7"/>
                    </a:lnTo>
                    <a:lnTo>
                      <a:pt x="4"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5" name="Freeform 557"/>
              <p:cNvSpPr>
                <a:spLocks/>
              </p:cNvSpPr>
              <p:nvPr/>
            </p:nvSpPr>
            <p:spPr bwMode="auto">
              <a:xfrm>
                <a:off x="4814" y="3003"/>
                <a:ext cx="1" cy="131"/>
              </a:xfrm>
              <a:custGeom>
                <a:avLst/>
                <a:gdLst>
                  <a:gd name="T0" fmla="*/ 0 w 1"/>
                  <a:gd name="T1" fmla="*/ 0 h 131"/>
                  <a:gd name="T2" fmla="*/ 0 w 1"/>
                  <a:gd name="T3" fmla="*/ 9 h 131"/>
                  <a:gd name="T4" fmla="*/ 0 w 1"/>
                  <a:gd name="T5" fmla="*/ 23 h 131"/>
                  <a:gd name="T6" fmla="*/ 0 w 1"/>
                  <a:gd name="T7" fmla="*/ 38 h 131"/>
                  <a:gd name="T8" fmla="*/ 0 w 1"/>
                  <a:gd name="T9" fmla="*/ 54 h 131"/>
                  <a:gd name="T10" fmla="*/ 0 w 1"/>
                  <a:gd name="T11" fmla="*/ 72 h 131"/>
                  <a:gd name="T12" fmla="*/ 0 w 1"/>
                  <a:gd name="T13" fmla="*/ 89 h 131"/>
                  <a:gd name="T14" fmla="*/ 0 w 1"/>
                  <a:gd name="T15" fmla="*/ 111 h 131"/>
                  <a:gd name="T16" fmla="*/ 0 w 1"/>
                  <a:gd name="T17" fmla="*/ 130 h 131"/>
                  <a:gd name="T18" fmla="*/ 0 w 1"/>
                  <a:gd name="T19" fmla="*/ 130 h 131"/>
                  <a:gd name="T20" fmla="*/ 0 w 1"/>
                  <a:gd name="T21" fmla="*/ 111 h 131"/>
                  <a:gd name="T22" fmla="*/ 0 w 1"/>
                  <a:gd name="T23" fmla="*/ 89 h 131"/>
                  <a:gd name="T24" fmla="*/ 0 w 1"/>
                  <a:gd name="T25" fmla="*/ 72 h 131"/>
                  <a:gd name="T26" fmla="*/ 0 w 1"/>
                  <a:gd name="T27" fmla="*/ 54 h 131"/>
                  <a:gd name="T28" fmla="*/ 0 w 1"/>
                  <a:gd name="T29" fmla="*/ 38 h 131"/>
                  <a:gd name="T30" fmla="*/ 0 w 1"/>
                  <a:gd name="T31" fmla="*/ 23 h 131"/>
                  <a:gd name="T32" fmla="*/ 0 w 1"/>
                  <a:gd name="T33" fmla="*/ 11 h 131"/>
                  <a:gd name="T34" fmla="*/ 0 w 1"/>
                  <a:gd name="T35" fmla="*/ 1 h 131"/>
                  <a:gd name="T36" fmla="*/ 0 w 1"/>
                  <a:gd name="T3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131">
                    <a:moveTo>
                      <a:pt x="0" y="0"/>
                    </a:moveTo>
                    <a:lnTo>
                      <a:pt x="0" y="9"/>
                    </a:lnTo>
                    <a:lnTo>
                      <a:pt x="0" y="23"/>
                    </a:lnTo>
                    <a:lnTo>
                      <a:pt x="0" y="38"/>
                    </a:lnTo>
                    <a:lnTo>
                      <a:pt x="0" y="54"/>
                    </a:lnTo>
                    <a:lnTo>
                      <a:pt x="0" y="72"/>
                    </a:lnTo>
                    <a:lnTo>
                      <a:pt x="0" y="89"/>
                    </a:lnTo>
                    <a:lnTo>
                      <a:pt x="0" y="111"/>
                    </a:lnTo>
                    <a:lnTo>
                      <a:pt x="0" y="130"/>
                    </a:lnTo>
                    <a:lnTo>
                      <a:pt x="0" y="130"/>
                    </a:lnTo>
                    <a:lnTo>
                      <a:pt x="0" y="111"/>
                    </a:lnTo>
                    <a:lnTo>
                      <a:pt x="0" y="89"/>
                    </a:lnTo>
                    <a:lnTo>
                      <a:pt x="0" y="72"/>
                    </a:lnTo>
                    <a:lnTo>
                      <a:pt x="0" y="54"/>
                    </a:lnTo>
                    <a:lnTo>
                      <a:pt x="0" y="38"/>
                    </a:lnTo>
                    <a:lnTo>
                      <a:pt x="0" y="23"/>
                    </a:lnTo>
                    <a:lnTo>
                      <a:pt x="0" y="11"/>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6" name="Freeform 558"/>
              <p:cNvSpPr>
                <a:spLocks/>
              </p:cNvSpPr>
              <p:nvPr/>
            </p:nvSpPr>
            <p:spPr bwMode="auto">
              <a:xfrm>
                <a:off x="4811" y="3133"/>
                <a:ext cx="5" cy="7"/>
              </a:xfrm>
              <a:custGeom>
                <a:avLst/>
                <a:gdLst>
                  <a:gd name="T0" fmla="*/ 0 w 5"/>
                  <a:gd name="T1" fmla="*/ 0 h 7"/>
                  <a:gd name="T2" fmla="*/ 0 w 5"/>
                  <a:gd name="T3" fmla="*/ 3 h 7"/>
                  <a:gd name="T4" fmla="*/ 0 w 5"/>
                  <a:gd name="T5" fmla="*/ 6 h 7"/>
                  <a:gd name="T6" fmla="*/ 1 w 5"/>
                  <a:gd name="T7" fmla="*/ 6 h 7"/>
                  <a:gd name="T8" fmla="*/ 3 w 5"/>
                  <a:gd name="T9" fmla="*/ 6 h 7"/>
                  <a:gd name="T10" fmla="*/ 4 w 5"/>
                  <a:gd name="T11" fmla="*/ 3 h 7"/>
                  <a:gd name="T12" fmla="*/ 0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0" y="0"/>
                    </a:moveTo>
                    <a:lnTo>
                      <a:pt x="0" y="3"/>
                    </a:lnTo>
                    <a:lnTo>
                      <a:pt x="0" y="6"/>
                    </a:lnTo>
                    <a:lnTo>
                      <a:pt x="1" y="6"/>
                    </a:lnTo>
                    <a:lnTo>
                      <a:pt x="3" y="6"/>
                    </a:lnTo>
                    <a:lnTo>
                      <a:pt x="4"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7" name="Freeform 559"/>
              <p:cNvSpPr>
                <a:spLocks/>
              </p:cNvSpPr>
              <p:nvPr/>
            </p:nvSpPr>
            <p:spPr bwMode="auto">
              <a:xfrm>
                <a:off x="4800" y="3143"/>
                <a:ext cx="3" cy="9"/>
              </a:xfrm>
              <a:custGeom>
                <a:avLst/>
                <a:gdLst>
                  <a:gd name="T0" fmla="*/ 2 w 3"/>
                  <a:gd name="T1" fmla="*/ 8 h 9"/>
                  <a:gd name="T2" fmla="*/ 2 w 3"/>
                  <a:gd name="T3" fmla="*/ 0 h 9"/>
                  <a:gd name="T4" fmla="*/ 1 w 3"/>
                  <a:gd name="T5" fmla="*/ 0 h 9"/>
                  <a:gd name="T6" fmla="*/ 0 w 3"/>
                  <a:gd name="T7" fmla="*/ 0 h 9"/>
                  <a:gd name="T8" fmla="*/ 0 w 3"/>
                  <a:gd name="T9" fmla="*/ 8 h 9"/>
                  <a:gd name="T10" fmla="*/ 2 w 3"/>
                  <a:gd name="T11" fmla="*/ 8 h 9"/>
                </a:gdLst>
                <a:ahLst/>
                <a:cxnLst>
                  <a:cxn ang="0">
                    <a:pos x="T0" y="T1"/>
                  </a:cxn>
                  <a:cxn ang="0">
                    <a:pos x="T2" y="T3"/>
                  </a:cxn>
                  <a:cxn ang="0">
                    <a:pos x="T4" y="T5"/>
                  </a:cxn>
                  <a:cxn ang="0">
                    <a:pos x="T6" y="T7"/>
                  </a:cxn>
                  <a:cxn ang="0">
                    <a:pos x="T8" y="T9"/>
                  </a:cxn>
                  <a:cxn ang="0">
                    <a:pos x="T10" y="T11"/>
                  </a:cxn>
                </a:cxnLst>
                <a:rect l="0" t="0" r="r" b="b"/>
                <a:pathLst>
                  <a:path w="3" h="9">
                    <a:moveTo>
                      <a:pt x="2" y="8"/>
                    </a:moveTo>
                    <a:lnTo>
                      <a:pt x="2" y="0"/>
                    </a:lnTo>
                    <a:lnTo>
                      <a:pt x="1" y="0"/>
                    </a:lnTo>
                    <a:lnTo>
                      <a:pt x="0" y="0"/>
                    </a:lnTo>
                    <a:lnTo>
                      <a:pt x="0" y="8"/>
                    </a:lnTo>
                    <a:lnTo>
                      <a:pt x="2"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8" name="Freeform 560"/>
              <p:cNvSpPr>
                <a:spLocks/>
              </p:cNvSpPr>
              <p:nvPr/>
            </p:nvSpPr>
            <p:spPr bwMode="auto">
              <a:xfrm>
                <a:off x="4796" y="3007"/>
                <a:ext cx="5" cy="136"/>
              </a:xfrm>
              <a:custGeom>
                <a:avLst/>
                <a:gdLst>
                  <a:gd name="T0" fmla="*/ 2 w 5"/>
                  <a:gd name="T1" fmla="*/ 0 h 136"/>
                  <a:gd name="T2" fmla="*/ 1 w 5"/>
                  <a:gd name="T3" fmla="*/ 11 h 136"/>
                  <a:gd name="T4" fmla="*/ 1 w 5"/>
                  <a:gd name="T5" fmla="*/ 23 h 136"/>
                  <a:gd name="T6" fmla="*/ 0 w 5"/>
                  <a:gd name="T7" fmla="*/ 40 h 136"/>
                  <a:gd name="T8" fmla="*/ 0 w 5"/>
                  <a:gd name="T9" fmla="*/ 56 h 136"/>
                  <a:gd name="T10" fmla="*/ 1 w 5"/>
                  <a:gd name="T11" fmla="*/ 75 h 136"/>
                  <a:gd name="T12" fmla="*/ 1 w 5"/>
                  <a:gd name="T13" fmla="*/ 94 h 136"/>
                  <a:gd name="T14" fmla="*/ 2 w 5"/>
                  <a:gd name="T15" fmla="*/ 113 h 136"/>
                  <a:gd name="T16" fmla="*/ 2 w 5"/>
                  <a:gd name="T17" fmla="*/ 135 h 136"/>
                  <a:gd name="T18" fmla="*/ 4 w 5"/>
                  <a:gd name="T19" fmla="*/ 135 h 136"/>
                  <a:gd name="T20" fmla="*/ 3 w 5"/>
                  <a:gd name="T21" fmla="*/ 113 h 136"/>
                  <a:gd name="T22" fmla="*/ 3 w 5"/>
                  <a:gd name="T23" fmla="*/ 94 h 136"/>
                  <a:gd name="T24" fmla="*/ 2 w 5"/>
                  <a:gd name="T25" fmla="*/ 75 h 136"/>
                  <a:gd name="T26" fmla="*/ 2 w 5"/>
                  <a:gd name="T27" fmla="*/ 56 h 136"/>
                  <a:gd name="T28" fmla="*/ 2 w 5"/>
                  <a:gd name="T29" fmla="*/ 40 h 136"/>
                  <a:gd name="T30" fmla="*/ 2 w 5"/>
                  <a:gd name="T31" fmla="*/ 23 h 136"/>
                  <a:gd name="T32" fmla="*/ 3 w 5"/>
                  <a:gd name="T33" fmla="*/ 11 h 136"/>
                  <a:gd name="T34" fmla="*/ 4 w 5"/>
                  <a:gd name="T35" fmla="*/ 1 h 136"/>
                  <a:gd name="T36" fmla="*/ 2 w 5"/>
                  <a:gd name="T37"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36">
                    <a:moveTo>
                      <a:pt x="2" y="0"/>
                    </a:moveTo>
                    <a:lnTo>
                      <a:pt x="1" y="11"/>
                    </a:lnTo>
                    <a:lnTo>
                      <a:pt x="1" y="23"/>
                    </a:lnTo>
                    <a:lnTo>
                      <a:pt x="0" y="40"/>
                    </a:lnTo>
                    <a:lnTo>
                      <a:pt x="0" y="56"/>
                    </a:lnTo>
                    <a:lnTo>
                      <a:pt x="1" y="75"/>
                    </a:lnTo>
                    <a:lnTo>
                      <a:pt x="1" y="94"/>
                    </a:lnTo>
                    <a:lnTo>
                      <a:pt x="2" y="113"/>
                    </a:lnTo>
                    <a:lnTo>
                      <a:pt x="2" y="135"/>
                    </a:lnTo>
                    <a:lnTo>
                      <a:pt x="4" y="135"/>
                    </a:lnTo>
                    <a:lnTo>
                      <a:pt x="3" y="113"/>
                    </a:lnTo>
                    <a:lnTo>
                      <a:pt x="3" y="94"/>
                    </a:lnTo>
                    <a:lnTo>
                      <a:pt x="2" y="75"/>
                    </a:lnTo>
                    <a:lnTo>
                      <a:pt x="2" y="56"/>
                    </a:lnTo>
                    <a:lnTo>
                      <a:pt x="2" y="40"/>
                    </a:lnTo>
                    <a:lnTo>
                      <a:pt x="2" y="23"/>
                    </a:lnTo>
                    <a:lnTo>
                      <a:pt x="3" y="11"/>
                    </a:lnTo>
                    <a:lnTo>
                      <a:pt x="4"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49" name="Freeform 561"/>
              <p:cNvSpPr>
                <a:spLocks/>
              </p:cNvSpPr>
              <p:nvPr/>
            </p:nvSpPr>
            <p:spPr bwMode="auto">
              <a:xfrm>
                <a:off x="4800" y="3142"/>
                <a:ext cx="3" cy="8"/>
              </a:xfrm>
              <a:custGeom>
                <a:avLst/>
                <a:gdLst>
                  <a:gd name="T0" fmla="*/ 0 w 3"/>
                  <a:gd name="T1" fmla="*/ 0 h 8"/>
                  <a:gd name="T2" fmla="*/ 0 w 3"/>
                  <a:gd name="T3" fmla="*/ 7 h 8"/>
                  <a:gd name="T4" fmla="*/ 0 w 3"/>
                  <a:gd name="T5" fmla="*/ 7 h 8"/>
                  <a:gd name="T6" fmla="*/ 1 w 3"/>
                  <a:gd name="T7" fmla="*/ 7 h 8"/>
                  <a:gd name="T8" fmla="*/ 1 w 3"/>
                  <a:gd name="T9" fmla="*/ 7 h 8"/>
                  <a:gd name="T10" fmla="*/ 2 w 3"/>
                  <a:gd name="T11" fmla="*/ 7 h 8"/>
                  <a:gd name="T12" fmla="*/ 0 w 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0" y="0"/>
                    </a:moveTo>
                    <a:lnTo>
                      <a:pt x="0" y="7"/>
                    </a:lnTo>
                    <a:lnTo>
                      <a:pt x="0" y="7"/>
                    </a:lnTo>
                    <a:lnTo>
                      <a:pt x="1" y="7"/>
                    </a:lnTo>
                    <a:lnTo>
                      <a:pt x="1" y="7"/>
                    </a:lnTo>
                    <a:lnTo>
                      <a:pt x="2" y="7"/>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0" name="Freeform 562"/>
              <p:cNvSpPr>
                <a:spLocks/>
              </p:cNvSpPr>
              <p:nvPr/>
            </p:nvSpPr>
            <p:spPr bwMode="auto">
              <a:xfrm>
                <a:off x="4783" y="3129"/>
                <a:ext cx="5" cy="7"/>
              </a:xfrm>
              <a:custGeom>
                <a:avLst/>
                <a:gdLst>
                  <a:gd name="T0" fmla="*/ 4 w 5"/>
                  <a:gd name="T1" fmla="*/ 6 h 7"/>
                  <a:gd name="T2" fmla="*/ 4 w 5"/>
                  <a:gd name="T3" fmla="*/ 0 h 7"/>
                  <a:gd name="T4" fmla="*/ 3 w 5"/>
                  <a:gd name="T5" fmla="*/ 0 h 7"/>
                  <a:gd name="T6" fmla="*/ 2 w 5"/>
                  <a:gd name="T7" fmla="*/ 0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0"/>
                    </a:lnTo>
                    <a:lnTo>
                      <a:pt x="3" y="0"/>
                    </a:lnTo>
                    <a:lnTo>
                      <a:pt x="2" y="0"/>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1" name="Freeform 563"/>
              <p:cNvSpPr>
                <a:spLocks/>
              </p:cNvSpPr>
              <p:nvPr/>
            </p:nvSpPr>
            <p:spPr bwMode="auto">
              <a:xfrm>
                <a:off x="4782" y="3011"/>
                <a:ext cx="2" cy="116"/>
              </a:xfrm>
              <a:custGeom>
                <a:avLst/>
                <a:gdLst>
                  <a:gd name="T0" fmla="*/ 0 w 2"/>
                  <a:gd name="T1" fmla="*/ 0 h 116"/>
                  <a:gd name="T2" fmla="*/ 0 w 2"/>
                  <a:gd name="T3" fmla="*/ 8 h 116"/>
                  <a:gd name="T4" fmla="*/ 0 w 2"/>
                  <a:gd name="T5" fmla="*/ 19 h 116"/>
                  <a:gd name="T6" fmla="*/ 0 w 2"/>
                  <a:gd name="T7" fmla="*/ 32 h 116"/>
                  <a:gd name="T8" fmla="*/ 0 w 2"/>
                  <a:gd name="T9" fmla="*/ 47 h 116"/>
                  <a:gd name="T10" fmla="*/ 0 w 2"/>
                  <a:gd name="T11" fmla="*/ 64 h 116"/>
                  <a:gd name="T12" fmla="*/ 0 w 2"/>
                  <a:gd name="T13" fmla="*/ 80 h 116"/>
                  <a:gd name="T14" fmla="*/ 0 w 2"/>
                  <a:gd name="T15" fmla="*/ 97 h 116"/>
                  <a:gd name="T16" fmla="*/ 0 w 2"/>
                  <a:gd name="T17" fmla="*/ 115 h 116"/>
                  <a:gd name="T18" fmla="*/ 1 w 2"/>
                  <a:gd name="T19" fmla="*/ 115 h 116"/>
                  <a:gd name="T20" fmla="*/ 1 w 2"/>
                  <a:gd name="T21" fmla="*/ 97 h 116"/>
                  <a:gd name="T22" fmla="*/ 1 w 2"/>
                  <a:gd name="T23" fmla="*/ 80 h 116"/>
                  <a:gd name="T24" fmla="*/ 1 w 2"/>
                  <a:gd name="T25" fmla="*/ 64 h 116"/>
                  <a:gd name="T26" fmla="*/ 0 w 2"/>
                  <a:gd name="T27" fmla="*/ 47 h 116"/>
                  <a:gd name="T28" fmla="*/ 0 w 2"/>
                  <a:gd name="T29" fmla="*/ 32 h 116"/>
                  <a:gd name="T30" fmla="*/ 1 w 2"/>
                  <a:gd name="T31" fmla="*/ 19 h 116"/>
                  <a:gd name="T32" fmla="*/ 1 w 2"/>
                  <a:gd name="T33" fmla="*/ 8 h 116"/>
                  <a:gd name="T34" fmla="*/ 1 w 2"/>
                  <a:gd name="T35" fmla="*/ 0 h 116"/>
                  <a:gd name="T36" fmla="*/ 0 w 2"/>
                  <a:gd name="T3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16">
                    <a:moveTo>
                      <a:pt x="0" y="0"/>
                    </a:moveTo>
                    <a:lnTo>
                      <a:pt x="0" y="8"/>
                    </a:lnTo>
                    <a:lnTo>
                      <a:pt x="0" y="19"/>
                    </a:lnTo>
                    <a:lnTo>
                      <a:pt x="0" y="32"/>
                    </a:lnTo>
                    <a:lnTo>
                      <a:pt x="0" y="47"/>
                    </a:lnTo>
                    <a:lnTo>
                      <a:pt x="0" y="64"/>
                    </a:lnTo>
                    <a:lnTo>
                      <a:pt x="0" y="80"/>
                    </a:lnTo>
                    <a:lnTo>
                      <a:pt x="0" y="97"/>
                    </a:lnTo>
                    <a:lnTo>
                      <a:pt x="0" y="115"/>
                    </a:lnTo>
                    <a:lnTo>
                      <a:pt x="1" y="115"/>
                    </a:lnTo>
                    <a:lnTo>
                      <a:pt x="1" y="97"/>
                    </a:lnTo>
                    <a:lnTo>
                      <a:pt x="1" y="80"/>
                    </a:lnTo>
                    <a:lnTo>
                      <a:pt x="1" y="64"/>
                    </a:lnTo>
                    <a:lnTo>
                      <a:pt x="0" y="47"/>
                    </a:lnTo>
                    <a:lnTo>
                      <a:pt x="0" y="32"/>
                    </a:lnTo>
                    <a:lnTo>
                      <a:pt x="1" y="19"/>
                    </a:lnTo>
                    <a:lnTo>
                      <a:pt x="1" y="8"/>
                    </a:lnTo>
                    <a:lnTo>
                      <a:pt x="1"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2" name="Freeform 564"/>
              <p:cNvSpPr>
                <a:spLocks/>
              </p:cNvSpPr>
              <p:nvPr/>
            </p:nvSpPr>
            <p:spPr bwMode="auto">
              <a:xfrm>
                <a:off x="4783" y="3127"/>
                <a:ext cx="5" cy="7"/>
              </a:xfrm>
              <a:custGeom>
                <a:avLst/>
                <a:gdLst>
                  <a:gd name="T0" fmla="*/ 0 w 5"/>
                  <a:gd name="T1" fmla="*/ 0 h 7"/>
                  <a:gd name="T2" fmla="*/ 0 w 5"/>
                  <a:gd name="T3" fmla="*/ 3 h 7"/>
                  <a:gd name="T4" fmla="*/ 1 w 5"/>
                  <a:gd name="T5" fmla="*/ 3 h 7"/>
                  <a:gd name="T6" fmla="*/ 2 w 5"/>
                  <a:gd name="T7" fmla="*/ 6 h 7"/>
                  <a:gd name="T8" fmla="*/ 3 w 5"/>
                  <a:gd name="T9" fmla="*/ 6 h 7"/>
                  <a:gd name="T10" fmla="*/ 4 w 5"/>
                  <a:gd name="T11" fmla="*/ 6 h 7"/>
                  <a:gd name="T12" fmla="*/ 4 w 5"/>
                  <a:gd name="T13" fmla="*/ 3 h 7"/>
                  <a:gd name="T14" fmla="*/ 0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0"/>
                    </a:moveTo>
                    <a:lnTo>
                      <a:pt x="0" y="3"/>
                    </a:lnTo>
                    <a:lnTo>
                      <a:pt x="1" y="3"/>
                    </a:lnTo>
                    <a:lnTo>
                      <a:pt x="2" y="6"/>
                    </a:lnTo>
                    <a:lnTo>
                      <a:pt x="3" y="6"/>
                    </a:lnTo>
                    <a:lnTo>
                      <a:pt x="4" y="6"/>
                    </a:lnTo>
                    <a:lnTo>
                      <a:pt x="4"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3" name="Freeform 565"/>
              <p:cNvSpPr>
                <a:spLocks/>
              </p:cNvSpPr>
              <p:nvPr/>
            </p:nvSpPr>
            <p:spPr bwMode="auto">
              <a:xfrm>
                <a:off x="4764" y="3095"/>
                <a:ext cx="6" cy="9"/>
              </a:xfrm>
              <a:custGeom>
                <a:avLst/>
                <a:gdLst>
                  <a:gd name="T0" fmla="*/ 5 w 6"/>
                  <a:gd name="T1" fmla="*/ 8 h 9"/>
                  <a:gd name="T2" fmla="*/ 5 w 6"/>
                  <a:gd name="T3" fmla="*/ 0 h 9"/>
                  <a:gd name="T4" fmla="*/ 3 w 6"/>
                  <a:gd name="T5" fmla="*/ 0 h 9"/>
                  <a:gd name="T6" fmla="*/ 0 w 6"/>
                  <a:gd name="T7" fmla="*/ 0 h 9"/>
                  <a:gd name="T8" fmla="*/ 0 w 6"/>
                  <a:gd name="T9" fmla="*/ 8 h 9"/>
                  <a:gd name="T10" fmla="*/ 5 w 6"/>
                  <a:gd name="T11" fmla="*/ 8 h 9"/>
                </a:gdLst>
                <a:ahLst/>
                <a:cxnLst>
                  <a:cxn ang="0">
                    <a:pos x="T0" y="T1"/>
                  </a:cxn>
                  <a:cxn ang="0">
                    <a:pos x="T2" y="T3"/>
                  </a:cxn>
                  <a:cxn ang="0">
                    <a:pos x="T4" y="T5"/>
                  </a:cxn>
                  <a:cxn ang="0">
                    <a:pos x="T6" y="T7"/>
                  </a:cxn>
                  <a:cxn ang="0">
                    <a:pos x="T8" y="T9"/>
                  </a:cxn>
                  <a:cxn ang="0">
                    <a:pos x="T10" y="T11"/>
                  </a:cxn>
                </a:cxnLst>
                <a:rect l="0" t="0" r="r" b="b"/>
                <a:pathLst>
                  <a:path w="6" h="9">
                    <a:moveTo>
                      <a:pt x="5" y="8"/>
                    </a:moveTo>
                    <a:lnTo>
                      <a:pt x="5" y="0"/>
                    </a:lnTo>
                    <a:lnTo>
                      <a:pt x="3" y="0"/>
                    </a:lnTo>
                    <a:lnTo>
                      <a:pt x="0" y="0"/>
                    </a:lnTo>
                    <a:lnTo>
                      <a:pt x="0" y="8"/>
                    </a:lnTo>
                    <a:lnTo>
                      <a:pt x="5"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4" name="Freeform 566"/>
              <p:cNvSpPr>
                <a:spLocks/>
              </p:cNvSpPr>
              <p:nvPr/>
            </p:nvSpPr>
            <p:spPr bwMode="auto">
              <a:xfrm>
                <a:off x="4767" y="3014"/>
                <a:ext cx="1" cy="81"/>
              </a:xfrm>
              <a:custGeom>
                <a:avLst/>
                <a:gdLst>
                  <a:gd name="T0" fmla="*/ 0 w 1"/>
                  <a:gd name="T1" fmla="*/ 0 h 81"/>
                  <a:gd name="T2" fmla="*/ 0 w 1"/>
                  <a:gd name="T3" fmla="*/ 14 h 81"/>
                  <a:gd name="T4" fmla="*/ 0 w 1"/>
                  <a:gd name="T5" fmla="*/ 33 h 81"/>
                  <a:gd name="T6" fmla="*/ 0 w 1"/>
                  <a:gd name="T7" fmla="*/ 55 h 81"/>
                  <a:gd name="T8" fmla="*/ 0 w 1"/>
                  <a:gd name="T9" fmla="*/ 80 h 81"/>
                  <a:gd name="T10" fmla="*/ 0 w 1"/>
                  <a:gd name="T11" fmla="*/ 80 h 81"/>
                  <a:gd name="T12" fmla="*/ 0 w 1"/>
                  <a:gd name="T13" fmla="*/ 55 h 81"/>
                  <a:gd name="T14" fmla="*/ 0 w 1"/>
                  <a:gd name="T15" fmla="*/ 33 h 81"/>
                  <a:gd name="T16" fmla="*/ 0 w 1"/>
                  <a:gd name="T17" fmla="*/ 14 h 81"/>
                  <a:gd name="T18" fmla="*/ 0 w 1"/>
                  <a:gd name="T19" fmla="*/ 1 h 81"/>
                  <a:gd name="T20" fmla="*/ 0 w 1"/>
                  <a:gd name="T2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81">
                    <a:moveTo>
                      <a:pt x="0" y="0"/>
                    </a:moveTo>
                    <a:lnTo>
                      <a:pt x="0" y="14"/>
                    </a:lnTo>
                    <a:lnTo>
                      <a:pt x="0" y="33"/>
                    </a:lnTo>
                    <a:lnTo>
                      <a:pt x="0" y="55"/>
                    </a:lnTo>
                    <a:lnTo>
                      <a:pt x="0" y="80"/>
                    </a:lnTo>
                    <a:lnTo>
                      <a:pt x="0" y="80"/>
                    </a:lnTo>
                    <a:lnTo>
                      <a:pt x="0" y="55"/>
                    </a:lnTo>
                    <a:lnTo>
                      <a:pt x="0" y="33"/>
                    </a:lnTo>
                    <a:lnTo>
                      <a:pt x="0" y="14"/>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5" name="Freeform 567"/>
              <p:cNvSpPr>
                <a:spLocks/>
              </p:cNvSpPr>
              <p:nvPr/>
            </p:nvSpPr>
            <p:spPr bwMode="auto">
              <a:xfrm>
                <a:off x="4764" y="3095"/>
                <a:ext cx="6" cy="6"/>
              </a:xfrm>
              <a:custGeom>
                <a:avLst/>
                <a:gdLst>
                  <a:gd name="T0" fmla="*/ 0 w 6"/>
                  <a:gd name="T1" fmla="*/ 0 h 6"/>
                  <a:gd name="T2" fmla="*/ 0 w 6"/>
                  <a:gd name="T3" fmla="*/ 2 h 6"/>
                  <a:gd name="T4" fmla="*/ 0 w 6"/>
                  <a:gd name="T5" fmla="*/ 3 h 6"/>
                  <a:gd name="T6" fmla="*/ 2 w 6"/>
                  <a:gd name="T7" fmla="*/ 5 h 6"/>
                  <a:gd name="T8" fmla="*/ 3 w 6"/>
                  <a:gd name="T9" fmla="*/ 5 h 6"/>
                  <a:gd name="T10" fmla="*/ 5 w 6"/>
                  <a:gd name="T11" fmla="*/ 3 h 6"/>
                  <a:gd name="T12" fmla="*/ 5 w 6"/>
                  <a:gd name="T13" fmla="*/ 2 h 6"/>
                  <a:gd name="T14" fmla="*/ 0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0"/>
                    </a:moveTo>
                    <a:lnTo>
                      <a:pt x="0" y="2"/>
                    </a:lnTo>
                    <a:lnTo>
                      <a:pt x="0" y="3"/>
                    </a:lnTo>
                    <a:lnTo>
                      <a:pt x="2" y="5"/>
                    </a:lnTo>
                    <a:lnTo>
                      <a:pt x="3" y="5"/>
                    </a:lnTo>
                    <a:lnTo>
                      <a:pt x="5" y="3"/>
                    </a:lnTo>
                    <a:lnTo>
                      <a:pt x="5" y="2"/>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6" name="Freeform 568"/>
              <p:cNvSpPr>
                <a:spLocks/>
              </p:cNvSpPr>
              <p:nvPr/>
            </p:nvSpPr>
            <p:spPr bwMode="auto">
              <a:xfrm>
                <a:off x="4751" y="3074"/>
                <a:ext cx="6" cy="8"/>
              </a:xfrm>
              <a:custGeom>
                <a:avLst/>
                <a:gdLst>
                  <a:gd name="T0" fmla="*/ 5 w 6"/>
                  <a:gd name="T1" fmla="*/ 7 h 8"/>
                  <a:gd name="T2" fmla="*/ 5 w 6"/>
                  <a:gd name="T3" fmla="*/ 0 h 8"/>
                  <a:gd name="T4" fmla="*/ 2 w 6"/>
                  <a:gd name="T5" fmla="*/ 0 h 8"/>
                  <a:gd name="T6" fmla="*/ 0 w 6"/>
                  <a:gd name="T7" fmla="*/ 0 h 8"/>
                  <a:gd name="T8" fmla="*/ 0 w 6"/>
                  <a:gd name="T9" fmla="*/ 7 h 8"/>
                  <a:gd name="T10" fmla="*/ 5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5" y="7"/>
                    </a:moveTo>
                    <a:lnTo>
                      <a:pt x="5" y="0"/>
                    </a:lnTo>
                    <a:lnTo>
                      <a:pt x="2" y="0"/>
                    </a:lnTo>
                    <a:lnTo>
                      <a:pt x="0"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7" name="Freeform 569"/>
              <p:cNvSpPr>
                <a:spLocks/>
              </p:cNvSpPr>
              <p:nvPr/>
            </p:nvSpPr>
            <p:spPr bwMode="auto">
              <a:xfrm>
                <a:off x="4753" y="3017"/>
                <a:ext cx="2" cy="56"/>
              </a:xfrm>
              <a:custGeom>
                <a:avLst/>
                <a:gdLst>
                  <a:gd name="T0" fmla="*/ 1 w 2"/>
                  <a:gd name="T1" fmla="*/ 0 h 56"/>
                  <a:gd name="T2" fmla="*/ 1 w 2"/>
                  <a:gd name="T3" fmla="*/ 11 h 56"/>
                  <a:gd name="T4" fmla="*/ 1 w 2"/>
                  <a:gd name="T5" fmla="*/ 23 h 56"/>
                  <a:gd name="T6" fmla="*/ 1 w 2"/>
                  <a:gd name="T7" fmla="*/ 38 h 56"/>
                  <a:gd name="T8" fmla="*/ 1 w 2"/>
                  <a:gd name="T9" fmla="*/ 55 h 56"/>
                  <a:gd name="T10" fmla="*/ 0 w 2"/>
                  <a:gd name="T11" fmla="*/ 55 h 56"/>
                  <a:gd name="T12" fmla="*/ 0 w 2"/>
                  <a:gd name="T13" fmla="*/ 38 h 56"/>
                  <a:gd name="T14" fmla="*/ 0 w 2"/>
                  <a:gd name="T15" fmla="*/ 23 h 56"/>
                  <a:gd name="T16" fmla="*/ 0 w 2"/>
                  <a:gd name="T17" fmla="*/ 11 h 56"/>
                  <a:gd name="T18" fmla="*/ 0 w 2"/>
                  <a:gd name="T19" fmla="*/ 1 h 56"/>
                  <a:gd name="T20" fmla="*/ 1 w 2"/>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6">
                    <a:moveTo>
                      <a:pt x="1" y="0"/>
                    </a:moveTo>
                    <a:lnTo>
                      <a:pt x="1" y="11"/>
                    </a:lnTo>
                    <a:lnTo>
                      <a:pt x="1" y="23"/>
                    </a:lnTo>
                    <a:lnTo>
                      <a:pt x="1" y="38"/>
                    </a:lnTo>
                    <a:lnTo>
                      <a:pt x="1" y="55"/>
                    </a:lnTo>
                    <a:lnTo>
                      <a:pt x="0" y="55"/>
                    </a:lnTo>
                    <a:lnTo>
                      <a:pt x="0" y="38"/>
                    </a:lnTo>
                    <a:lnTo>
                      <a:pt x="0" y="23"/>
                    </a:lnTo>
                    <a:lnTo>
                      <a:pt x="0" y="11"/>
                    </a:lnTo>
                    <a:lnTo>
                      <a:pt x="0"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8" name="Freeform 570"/>
              <p:cNvSpPr>
                <a:spLocks/>
              </p:cNvSpPr>
              <p:nvPr/>
            </p:nvSpPr>
            <p:spPr bwMode="auto">
              <a:xfrm>
                <a:off x="4751" y="3072"/>
                <a:ext cx="6" cy="8"/>
              </a:xfrm>
              <a:custGeom>
                <a:avLst/>
                <a:gdLst>
                  <a:gd name="T0" fmla="*/ 0 w 6"/>
                  <a:gd name="T1" fmla="*/ 0 h 8"/>
                  <a:gd name="T2" fmla="*/ 0 w 6"/>
                  <a:gd name="T3" fmla="*/ 7 h 8"/>
                  <a:gd name="T4" fmla="*/ 2 w 6"/>
                  <a:gd name="T5" fmla="*/ 7 h 8"/>
                  <a:gd name="T6" fmla="*/ 3 w 6"/>
                  <a:gd name="T7" fmla="*/ 7 h 8"/>
                  <a:gd name="T8" fmla="*/ 5 w 6"/>
                  <a:gd name="T9" fmla="*/ 0 h 8"/>
                  <a:gd name="T10" fmla="*/ 0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0" y="0"/>
                    </a:moveTo>
                    <a:lnTo>
                      <a:pt x="0" y="7"/>
                    </a:lnTo>
                    <a:lnTo>
                      <a:pt x="2" y="7"/>
                    </a:lnTo>
                    <a:lnTo>
                      <a:pt x="3" y="7"/>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59" name="Freeform 571"/>
              <p:cNvSpPr>
                <a:spLocks/>
              </p:cNvSpPr>
              <p:nvPr/>
            </p:nvSpPr>
            <p:spPr bwMode="auto">
              <a:xfrm>
                <a:off x="4738" y="3059"/>
                <a:ext cx="6" cy="8"/>
              </a:xfrm>
              <a:custGeom>
                <a:avLst/>
                <a:gdLst>
                  <a:gd name="T0" fmla="*/ 5 w 6"/>
                  <a:gd name="T1" fmla="*/ 7 h 8"/>
                  <a:gd name="T2" fmla="*/ 5 w 6"/>
                  <a:gd name="T3" fmla="*/ 0 h 8"/>
                  <a:gd name="T4" fmla="*/ 3 w 6"/>
                  <a:gd name="T5" fmla="*/ 0 h 8"/>
                  <a:gd name="T6" fmla="*/ 2 w 6"/>
                  <a:gd name="T7" fmla="*/ 0 h 8"/>
                  <a:gd name="T8" fmla="*/ 0 w 6"/>
                  <a:gd name="T9" fmla="*/ 7 h 8"/>
                  <a:gd name="T10" fmla="*/ 5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5" y="7"/>
                    </a:moveTo>
                    <a:lnTo>
                      <a:pt x="5" y="0"/>
                    </a:lnTo>
                    <a:lnTo>
                      <a:pt x="3" y="0"/>
                    </a:lnTo>
                    <a:lnTo>
                      <a:pt x="2"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0" name="Freeform 572"/>
              <p:cNvSpPr>
                <a:spLocks/>
              </p:cNvSpPr>
              <p:nvPr/>
            </p:nvSpPr>
            <p:spPr bwMode="auto">
              <a:xfrm>
                <a:off x="4740" y="3021"/>
                <a:ext cx="4" cy="38"/>
              </a:xfrm>
              <a:custGeom>
                <a:avLst/>
                <a:gdLst>
                  <a:gd name="T0" fmla="*/ 2 w 4"/>
                  <a:gd name="T1" fmla="*/ 0 h 38"/>
                  <a:gd name="T2" fmla="*/ 3 w 4"/>
                  <a:gd name="T3" fmla="*/ 6 h 38"/>
                  <a:gd name="T4" fmla="*/ 3 w 4"/>
                  <a:gd name="T5" fmla="*/ 14 h 38"/>
                  <a:gd name="T6" fmla="*/ 3 w 4"/>
                  <a:gd name="T7" fmla="*/ 24 h 38"/>
                  <a:gd name="T8" fmla="*/ 3 w 4"/>
                  <a:gd name="T9" fmla="*/ 37 h 38"/>
                  <a:gd name="T10" fmla="*/ 1 w 4"/>
                  <a:gd name="T11" fmla="*/ 37 h 38"/>
                  <a:gd name="T12" fmla="*/ 1 w 4"/>
                  <a:gd name="T13" fmla="*/ 24 h 38"/>
                  <a:gd name="T14" fmla="*/ 1 w 4"/>
                  <a:gd name="T15" fmla="*/ 14 h 38"/>
                  <a:gd name="T16" fmla="*/ 0 w 4"/>
                  <a:gd name="T17" fmla="*/ 6 h 38"/>
                  <a:gd name="T18" fmla="*/ 0 w 4"/>
                  <a:gd name="T19" fmla="*/ 0 h 38"/>
                  <a:gd name="T20" fmla="*/ 2 w 4"/>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8">
                    <a:moveTo>
                      <a:pt x="2" y="0"/>
                    </a:moveTo>
                    <a:lnTo>
                      <a:pt x="3" y="6"/>
                    </a:lnTo>
                    <a:lnTo>
                      <a:pt x="3" y="14"/>
                    </a:lnTo>
                    <a:lnTo>
                      <a:pt x="3" y="24"/>
                    </a:lnTo>
                    <a:lnTo>
                      <a:pt x="3" y="37"/>
                    </a:lnTo>
                    <a:lnTo>
                      <a:pt x="1" y="37"/>
                    </a:lnTo>
                    <a:lnTo>
                      <a:pt x="1" y="24"/>
                    </a:lnTo>
                    <a:lnTo>
                      <a:pt x="1" y="14"/>
                    </a:lnTo>
                    <a:lnTo>
                      <a:pt x="0" y="6"/>
                    </a:lnTo>
                    <a:lnTo>
                      <a:pt x="0" y="0"/>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1" name="Freeform 573"/>
              <p:cNvSpPr>
                <a:spLocks/>
              </p:cNvSpPr>
              <p:nvPr/>
            </p:nvSpPr>
            <p:spPr bwMode="auto">
              <a:xfrm>
                <a:off x="4738" y="3058"/>
                <a:ext cx="6" cy="7"/>
              </a:xfrm>
              <a:custGeom>
                <a:avLst/>
                <a:gdLst>
                  <a:gd name="T0" fmla="*/ 0 w 6"/>
                  <a:gd name="T1" fmla="*/ 0 h 7"/>
                  <a:gd name="T2" fmla="*/ 2 w 6"/>
                  <a:gd name="T3" fmla="*/ 3 h 7"/>
                  <a:gd name="T4" fmla="*/ 2 w 6"/>
                  <a:gd name="T5" fmla="*/ 6 h 7"/>
                  <a:gd name="T6" fmla="*/ 5 w 6"/>
                  <a:gd name="T7" fmla="*/ 3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2" y="3"/>
                    </a:lnTo>
                    <a:lnTo>
                      <a:pt x="2" y="6"/>
                    </a:lnTo>
                    <a:lnTo>
                      <a:pt x="5" y="3"/>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2" name="Freeform 574"/>
              <p:cNvSpPr>
                <a:spLocks/>
              </p:cNvSpPr>
              <p:nvPr/>
            </p:nvSpPr>
            <p:spPr bwMode="auto">
              <a:xfrm>
                <a:off x="4724" y="3046"/>
                <a:ext cx="4" cy="8"/>
              </a:xfrm>
              <a:custGeom>
                <a:avLst/>
                <a:gdLst>
                  <a:gd name="T0" fmla="*/ 3 w 4"/>
                  <a:gd name="T1" fmla="*/ 7 h 8"/>
                  <a:gd name="T2" fmla="*/ 3 w 4"/>
                  <a:gd name="T3" fmla="*/ 0 h 8"/>
                  <a:gd name="T4" fmla="*/ 1 w 4"/>
                  <a:gd name="T5" fmla="*/ 0 h 8"/>
                  <a:gd name="T6" fmla="*/ 0 w 4"/>
                  <a:gd name="T7" fmla="*/ 7 h 8"/>
                  <a:gd name="T8" fmla="*/ 3 w 4"/>
                  <a:gd name="T9" fmla="*/ 7 h 8"/>
                </a:gdLst>
                <a:ahLst/>
                <a:cxnLst>
                  <a:cxn ang="0">
                    <a:pos x="T0" y="T1"/>
                  </a:cxn>
                  <a:cxn ang="0">
                    <a:pos x="T2" y="T3"/>
                  </a:cxn>
                  <a:cxn ang="0">
                    <a:pos x="T4" y="T5"/>
                  </a:cxn>
                  <a:cxn ang="0">
                    <a:pos x="T6" y="T7"/>
                  </a:cxn>
                  <a:cxn ang="0">
                    <a:pos x="T8" y="T9"/>
                  </a:cxn>
                </a:cxnLst>
                <a:rect l="0" t="0" r="r" b="b"/>
                <a:pathLst>
                  <a:path w="4" h="8">
                    <a:moveTo>
                      <a:pt x="3" y="7"/>
                    </a:moveTo>
                    <a:lnTo>
                      <a:pt x="3" y="0"/>
                    </a:lnTo>
                    <a:lnTo>
                      <a:pt x="1" y="0"/>
                    </a:lnTo>
                    <a:lnTo>
                      <a:pt x="0" y="7"/>
                    </a:lnTo>
                    <a:lnTo>
                      <a:pt x="3"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3" name="Freeform 575"/>
              <p:cNvSpPr>
                <a:spLocks/>
              </p:cNvSpPr>
              <p:nvPr/>
            </p:nvSpPr>
            <p:spPr bwMode="auto">
              <a:xfrm>
                <a:off x="4725" y="3023"/>
                <a:ext cx="3" cy="23"/>
              </a:xfrm>
              <a:custGeom>
                <a:avLst/>
                <a:gdLst>
                  <a:gd name="T0" fmla="*/ 2 w 3"/>
                  <a:gd name="T1" fmla="*/ 0 h 23"/>
                  <a:gd name="T2" fmla="*/ 2 w 3"/>
                  <a:gd name="T3" fmla="*/ 5 h 23"/>
                  <a:gd name="T4" fmla="*/ 2 w 3"/>
                  <a:gd name="T5" fmla="*/ 9 h 23"/>
                  <a:gd name="T6" fmla="*/ 2 w 3"/>
                  <a:gd name="T7" fmla="*/ 15 h 23"/>
                  <a:gd name="T8" fmla="*/ 2 w 3"/>
                  <a:gd name="T9" fmla="*/ 22 h 23"/>
                  <a:gd name="T10" fmla="*/ 0 w 3"/>
                  <a:gd name="T11" fmla="*/ 22 h 23"/>
                  <a:gd name="T12" fmla="*/ 0 w 3"/>
                  <a:gd name="T13" fmla="*/ 15 h 23"/>
                  <a:gd name="T14" fmla="*/ 0 w 3"/>
                  <a:gd name="T15" fmla="*/ 9 h 23"/>
                  <a:gd name="T16" fmla="*/ 0 w 3"/>
                  <a:gd name="T17" fmla="*/ 5 h 23"/>
                  <a:gd name="T18" fmla="*/ 0 w 3"/>
                  <a:gd name="T19" fmla="*/ 1 h 23"/>
                  <a:gd name="T20" fmla="*/ 2 w 3"/>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3">
                    <a:moveTo>
                      <a:pt x="2" y="0"/>
                    </a:moveTo>
                    <a:lnTo>
                      <a:pt x="2" y="5"/>
                    </a:lnTo>
                    <a:lnTo>
                      <a:pt x="2" y="9"/>
                    </a:lnTo>
                    <a:lnTo>
                      <a:pt x="2" y="15"/>
                    </a:lnTo>
                    <a:lnTo>
                      <a:pt x="2" y="22"/>
                    </a:lnTo>
                    <a:lnTo>
                      <a:pt x="0" y="22"/>
                    </a:lnTo>
                    <a:lnTo>
                      <a:pt x="0" y="15"/>
                    </a:lnTo>
                    <a:lnTo>
                      <a:pt x="0" y="9"/>
                    </a:lnTo>
                    <a:lnTo>
                      <a:pt x="0" y="5"/>
                    </a:lnTo>
                    <a:lnTo>
                      <a:pt x="0"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4" name="Freeform 576"/>
              <p:cNvSpPr>
                <a:spLocks/>
              </p:cNvSpPr>
              <p:nvPr/>
            </p:nvSpPr>
            <p:spPr bwMode="auto">
              <a:xfrm>
                <a:off x="4724" y="3045"/>
                <a:ext cx="4" cy="8"/>
              </a:xfrm>
              <a:custGeom>
                <a:avLst/>
                <a:gdLst>
                  <a:gd name="T0" fmla="*/ 0 w 4"/>
                  <a:gd name="T1" fmla="*/ 0 h 8"/>
                  <a:gd name="T2" fmla="*/ 1 w 4"/>
                  <a:gd name="T3" fmla="*/ 7 h 8"/>
                  <a:gd name="T4" fmla="*/ 2 w 4"/>
                  <a:gd name="T5" fmla="*/ 7 h 8"/>
                  <a:gd name="T6" fmla="*/ 3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1" y="7"/>
                    </a:lnTo>
                    <a:lnTo>
                      <a:pt x="2" y="7"/>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5" name="Freeform 577"/>
              <p:cNvSpPr>
                <a:spLocks/>
              </p:cNvSpPr>
              <p:nvPr/>
            </p:nvSpPr>
            <p:spPr bwMode="auto">
              <a:xfrm>
                <a:off x="4709" y="3049"/>
                <a:ext cx="3" cy="7"/>
              </a:xfrm>
              <a:custGeom>
                <a:avLst/>
                <a:gdLst>
                  <a:gd name="T0" fmla="*/ 2 w 3"/>
                  <a:gd name="T1" fmla="*/ 6 h 7"/>
                  <a:gd name="T2" fmla="*/ 1 w 3"/>
                  <a:gd name="T3" fmla="*/ 3 h 7"/>
                  <a:gd name="T4" fmla="*/ 1 w 3"/>
                  <a:gd name="T5" fmla="*/ 0 h 7"/>
                  <a:gd name="T6" fmla="*/ 0 w 3"/>
                  <a:gd name="T7" fmla="*/ 3 h 7"/>
                  <a:gd name="T8" fmla="*/ 0 w 3"/>
                  <a:gd name="T9" fmla="*/ 6 h 7"/>
                  <a:gd name="T10" fmla="*/ 2 w 3"/>
                  <a:gd name="T11" fmla="*/ 6 h 7"/>
                </a:gdLst>
                <a:ahLst/>
                <a:cxnLst>
                  <a:cxn ang="0">
                    <a:pos x="T0" y="T1"/>
                  </a:cxn>
                  <a:cxn ang="0">
                    <a:pos x="T2" y="T3"/>
                  </a:cxn>
                  <a:cxn ang="0">
                    <a:pos x="T4" y="T5"/>
                  </a:cxn>
                  <a:cxn ang="0">
                    <a:pos x="T6" y="T7"/>
                  </a:cxn>
                  <a:cxn ang="0">
                    <a:pos x="T8" y="T9"/>
                  </a:cxn>
                  <a:cxn ang="0">
                    <a:pos x="T10" y="T11"/>
                  </a:cxn>
                </a:cxnLst>
                <a:rect l="0" t="0" r="r" b="b"/>
                <a:pathLst>
                  <a:path w="3" h="7">
                    <a:moveTo>
                      <a:pt x="2" y="6"/>
                    </a:moveTo>
                    <a:lnTo>
                      <a:pt x="1" y="3"/>
                    </a:lnTo>
                    <a:lnTo>
                      <a:pt x="1" y="0"/>
                    </a:lnTo>
                    <a:lnTo>
                      <a:pt x="0" y="3"/>
                    </a:lnTo>
                    <a:lnTo>
                      <a:pt x="0" y="6"/>
                    </a:lnTo>
                    <a:lnTo>
                      <a:pt x="2"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6" name="Freeform 578"/>
              <p:cNvSpPr>
                <a:spLocks/>
              </p:cNvSpPr>
              <p:nvPr/>
            </p:nvSpPr>
            <p:spPr bwMode="auto">
              <a:xfrm>
                <a:off x="4711" y="3027"/>
                <a:ext cx="1" cy="20"/>
              </a:xfrm>
              <a:custGeom>
                <a:avLst/>
                <a:gdLst>
                  <a:gd name="T0" fmla="*/ 0 w 1"/>
                  <a:gd name="T1" fmla="*/ 0 h 20"/>
                  <a:gd name="T2" fmla="*/ 0 w 1"/>
                  <a:gd name="T3" fmla="*/ 3 h 20"/>
                  <a:gd name="T4" fmla="*/ 0 w 1"/>
                  <a:gd name="T5" fmla="*/ 8 h 20"/>
                  <a:gd name="T6" fmla="*/ 0 w 1"/>
                  <a:gd name="T7" fmla="*/ 14 h 20"/>
                  <a:gd name="T8" fmla="*/ 0 w 1"/>
                  <a:gd name="T9" fmla="*/ 19 h 20"/>
                  <a:gd name="T10" fmla="*/ 0 w 1"/>
                  <a:gd name="T11" fmla="*/ 19 h 20"/>
                  <a:gd name="T12" fmla="*/ 0 w 1"/>
                  <a:gd name="T13" fmla="*/ 14 h 20"/>
                  <a:gd name="T14" fmla="*/ 0 w 1"/>
                  <a:gd name="T15" fmla="*/ 8 h 20"/>
                  <a:gd name="T16" fmla="*/ 0 w 1"/>
                  <a:gd name="T17" fmla="*/ 4 h 20"/>
                  <a:gd name="T18" fmla="*/ 0 w 1"/>
                  <a:gd name="T19" fmla="*/ 0 h 20"/>
                  <a:gd name="T20" fmla="*/ 0 w 1"/>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0">
                    <a:moveTo>
                      <a:pt x="0" y="0"/>
                    </a:moveTo>
                    <a:lnTo>
                      <a:pt x="0" y="3"/>
                    </a:lnTo>
                    <a:lnTo>
                      <a:pt x="0" y="8"/>
                    </a:lnTo>
                    <a:lnTo>
                      <a:pt x="0" y="14"/>
                    </a:lnTo>
                    <a:lnTo>
                      <a:pt x="0" y="19"/>
                    </a:lnTo>
                    <a:lnTo>
                      <a:pt x="0" y="19"/>
                    </a:lnTo>
                    <a:lnTo>
                      <a:pt x="0" y="14"/>
                    </a:lnTo>
                    <a:lnTo>
                      <a:pt x="0" y="8"/>
                    </a:lnTo>
                    <a:lnTo>
                      <a:pt x="0" y="4"/>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7" name="Freeform 579"/>
              <p:cNvSpPr>
                <a:spLocks/>
              </p:cNvSpPr>
              <p:nvPr/>
            </p:nvSpPr>
            <p:spPr bwMode="auto">
              <a:xfrm>
                <a:off x="4709" y="3046"/>
                <a:ext cx="3" cy="8"/>
              </a:xfrm>
              <a:custGeom>
                <a:avLst/>
                <a:gdLst>
                  <a:gd name="T0" fmla="*/ 0 w 3"/>
                  <a:gd name="T1" fmla="*/ 0 h 8"/>
                  <a:gd name="T2" fmla="*/ 0 w 3"/>
                  <a:gd name="T3" fmla="*/ 7 h 8"/>
                  <a:gd name="T4" fmla="*/ 1 w 3"/>
                  <a:gd name="T5" fmla="*/ 7 h 8"/>
                  <a:gd name="T6" fmla="*/ 1 w 3"/>
                  <a:gd name="T7" fmla="*/ 7 h 8"/>
                  <a:gd name="T8" fmla="*/ 2 w 3"/>
                  <a:gd name="T9" fmla="*/ 0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lnTo>
                      <a:pt x="0" y="7"/>
                    </a:lnTo>
                    <a:lnTo>
                      <a:pt x="1" y="7"/>
                    </a:lnTo>
                    <a:lnTo>
                      <a:pt x="1" y="7"/>
                    </a:lnTo>
                    <a:lnTo>
                      <a:pt x="2"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8" name="Freeform 580"/>
              <p:cNvSpPr>
                <a:spLocks/>
              </p:cNvSpPr>
              <p:nvPr/>
            </p:nvSpPr>
            <p:spPr bwMode="auto">
              <a:xfrm>
                <a:off x="4693" y="3071"/>
                <a:ext cx="6" cy="8"/>
              </a:xfrm>
              <a:custGeom>
                <a:avLst/>
                <a:gdLst>
                  <a:gd name="T0" fmla="*/ 5 w 6"/>
                  <a:gd name="T1" fmla="*/ 7 h 8"/>
                  <a:gd name="T2" fmla="*/ 3 w 6"/>
                  <a:gd name="T3" fmla="*/ 0 h 8"/>
                  <a:gd name="T4" fmla="*/ 2 w 6"/>
                  <a:gd name="T5" fmla="*/ 0 h 8"/>
                  <a:gd name="T6" fmla="*/ 0 w 6"/>
                  <a:gd name="T7" fmla="*/ 7 h 8"/>
                  <a:gd name="T8" fmla="*/ 5 w 6"/>
                  <a:gd name="T9" fmla="*/ 7 h 8"/>
                </a:gdLst>
                <a:ahLst/>
                <a:cxnLst>
                  <a:cxn ang="0">
                    <a:pos x="T0" y="T1"/>
                  </a:cxn>
                  <a:cxn ang="0">
                    <a:pos x="T2" y="T3"/>
                  </a:cxn>
                  <a:cxn ang="0">
                    <a:pos x="T4" y="T5"/>
                  </a:cxn>
                  <a:cxn ang="0">
                    <a:pos x="T6" y="T7"/>
                  </a:cxn>
                  <a:cxn ang="0">
                    <a:pos x="T8" y="T9"/>
                  </a:cxn>
                </a:cxnLst>
                <a:rect l="0" t="0" r="r" b="b"/>
                <a:pathLst>
                  <a:path w="6" h="8">
                    <a:moveTo>
                      <a:pt x="5" y="7"/>
                    </a:moveTo>
                    <a:lnTo>
                      <a:pt x="3" y="0"/>
                    </a:lnTo>
                    <a:lnTo>
                      <a:pt x="2"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69" name="Freeform 581"/>
              <p:cNvSpPr>
                <a:spLocks/>
              </p:cNvSpPr>
              <p:nvPr/>
            </p:nvSpPr>
            <p:spPr bwMode="auto">
              <a:xfrm>
                <a:off x="4696" y="3032"/>
                <a:ext cx="3" cy="38"/>
              </a:xfrm>
              <a:custGeom>
                <a:avLst/>
                <a:gdLst>
                  <a:gd name="T0" fmla="*/ 1 w 3"/>
                  <a:gd name="T1" fmla="*/ 0 h 38"/>
                  <a:gd name="T2" fmla="*/ 2 w 3"/>
                  <a:gd name="T3" fmla="*/ 6 h 38"/>
                  <a:gd name="T4" fmla="*/ 2 w 3"/>
                  <a:gd name="T5" fmla="*/ 15 h 38"/>
                  <a:gd name="T6" fmla="*/ 2 w 3"/>
                  <a:gd name="T7" fmla="*/ 25 h 38"/>
                  <a:gd name="T8" fmla="*/ 2 w 3"/>
                  <a:gd name="T9" fmla="*/ 37 h 38"/>
                  <a:gd name="T10" fmla="*/ 1 w 3"/>
                  <a:gd name="T11" fmla="*/ 37 h 38"/>
                  <a:gd name="T12" fmla="*/ 1 w 3"/>
                  <a:gd name="T13" fmla="*/ 25 h 38"/>
                  <a:gd name="T14" fmla="*/ 0 w 3"/>
                  <a:gd name="T15" fmla="*/ 15 h 38"/>
                  <a:gd name="T16" fmla="*/ 0 w 3"/>
                  <a:gd name="T17" fmla="*/ 6 h 38"/>
                  <a:gd name="T18" fmla="*/ 0 w 3"/>
                  <a:gd name="T19" fmla="*/ 0 h 38"/>
                  <a:gd name="T20" fmla="*/ 1 w 3"/>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8">
                    <a:moveTo>
                      <a:pt x="1" y="0"/>
                    </a:moveTo>
                    <a:lnTo>
                      <a:pt x="2" y="6"/>
                    </a:lnTo>
                    <a:lnTo>
                      <a:pt x="2" y="15"/>
                    </a:lnTo>
                    <a:lnTo>
                      <a:pt x="2" y="25"/>
                    </a:lnTo>
                    <a:lnTo>
                      <a:pt x="2" y="37"/>
                    </a:lnTo>
                    <a:lnTo>
                      <a:pt x="1" y="37"/>
                    </a:lnTo>
                    <a:lnTo>
                      <a:pt x="1" y="25"/>
                    </a:lnTo>
                    <a:lnTo>
                      <a:pt x="0" y="15"/>
                    </a:lnTo>
                    <a:lnTo>
                      <a:pt x="0" y="6"/>
                    </a:lnTo>
                    <a:lnTo>
                      <a:pt x="0"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0" name="Freeform 582"/>
              <p:cNvSpPr>
                <a:spLocks/>
              </p:cNvSpPr>
              <p:nvPr/>
            </p:nvSpPr>
            <p:spPr bwMode="auto">
              <a:xfrm>
                <a:off x="4693" y="3069"/>
                <a:ext cx="6" cy="7"/>
              </a:xfrm>
              <a:custGeom>
                <a:avLst/>
                <a:gdLst>
                  <a:gd name="T0" fmla="*/ 0 w 6"/>
                  <a:gd name="T1" fmla="*/ 0 h 7"/>
                  <a:gd name="T2" fmla="*/ 0 w 6"/>
                  <a:gd name="T3" fmla="*/ 3 h 7"/>
                  <a:gd name="T4" fmla="*/ 2 w 6"/>
                  <a:gd name="T5" fmla="*/ 6 h 7"/>
                  <a:gd name="T6" fmla="*/ 3 w 6"/>
                  <a:gd name="T7" fmla="*/ 3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0" y="3"/>
                    </a:lnTo>
                    <a:lnTo>
                      <a:pt x="2" y="6"/>
                    </a:lnTo>
                    <a:lnTo>
                      <a:pt x="3" y="3"/>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1" name="Freeform 583"/>
              <p:cNvSpPr>
                <a:spLocks/>
              </p:cNvSpPr>
              <p:nvPr/>
            </p:nvSpPr>
            <p:spPr bwMode="auto">
              <a:xfrm>
                <a:off x="4683" y="3117"/>
                <a:ext cx="4" cy="1"/>
              </a:xfrm>
              <a:custGeom>
                <a:avLst/>
                <a:gdLst>
                  <a:gd name="T0" fmla="*/ 3 w 4"/>
                  <a:gd name="T1" fmla="*/ 0 h 1"/>
                  <a:gd name="T2" fmla="*/ 2 w 4"/>
                  <a:gd name="T3" fmla="*/ 0 h 1"/>
                  <a:gd name="T4" fmla="*/ 1 w 4"/>
                  <a:gd name="T5" fmla="*/ 0 h 1"/>
                  <a:gd name="T6" fmla="*/ 0 w 4"/>
                  <a:gd name="T7" fmla="*/ 0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lnTo>
                      <a:pt x="2" y="0"/>
                    </a:lnTo>
                    <a:lnTo>
                      <a:pt x="1" y="0"/>
                    </a:lnTo>
                    <a:lnTo>
                      <a:pt x="0" y="0"/>
                    </a:lnTo>
                    <a:lnTo>
                      <a:pt x="3"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2" name="Freeform 584"/>
              <p:cNvSpPr>
                <a:spLocks/>
              </p:cNvSpPr>
              <p:nvPr/>
            </p:nvSpPr>
            <p:spPr bwMode="auto">
              <a:xfrm>
                <a:off x="4685" y="3035"/>
                <a:ext cx="1" cy="74"/>
              </a:xfrm>
              <a:custGeom>
                <a:avLst/>
                <a:gdLst>
                  <a:gd name="T0" fmla="*/ 0 w 1"/>
                  <a:gd name="T1" fmla="*/ 0 h 74"/>
                  <a:gd name="T2" fmla="*/ 0 w 1"/>
                  <a:gd name="T3" fmla="*/ 13 h 74"/>
                  <a:gd name="T4" fmla="*/ 0 w 1"/>
                  <a:gd name="T5" fmla="*/ 29 h 74"/>
                  <a:gd name="T6" fmla="*/ 0 w 1"/>
                  <a:gd name="T7" fmla="*/ 49 h 74"/>
                  <a:gd name="T8" fmla="*/ 0 w 1"/>
                  <a:gd name="T9" fmla="*/ 73 h 74"/>
                  <a:gd name="T10" fmla="*/ 0 w 1"/>
                  <a:gd name="T11" fmla="*/ 73 h 74"/>
                  <a:gd name="T12" fmla="*/ 0 w 1"/>
                  <a:gd name="T13" fmla="*/ 49 h 74"/>
                  <a:gd name="T14" fmla="*/ 0 w 1"/>
                  <a:gd name="T15" fmla="*/ 29 h 74"/>
                  <a:gd name="T16" fmla="*/ 0 w 1"/>
                  <a:gd name="T17" fmla="*/ 13 h 74"/>
                  <a:gd name="T18" fmla="*/ 0 w 1"/>
                  <a:gd name="T19" fmla="*/ 1 h 74"/>
                  <a:gd name="T20" fmla="*/ 0 w 1"/>
                  <a:gd name="T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4">
                    <a:moveTo>
                      <a:pt x="0" y="0"/>
                    </a:moveTo>
                    <a:lnTo>
                      <a:pt x="0" y="13"/>
                    </a:lnTo>
                    <a:lnTo>
                      <a:pt x="0" y="29"/>
                    </a:lnTo>
                    <a:lnTo>
                      <a:pt x="0" y="49"/>
                    </a:lnTo>
                    <a:lnTo>
                      <a:pt x="0" y="73"/>
                    </a:lnTo>
                    <a:lnTo>
                      <a:pt x="0" y="73"/>
                    </a:lnTo>
                    <a:lnTo>
                      <a:pt x="0" y="49"/>
                    </a:lnTo>
                    <a:lnTo>
                      <a:pt x="0" y="29"/>
                    </a:lnTo>
                    <a:lnTo>
                      <a:pt x="0" y="13"/>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3" name="Freeform 585"/>
              <p:cNvSpPr>
                <a:spLocks/>
              </p:cNvSpPr>
              <p:nvPr/>
            </p:nvSpPr>
            <p:spPr bwMode="auto">
              <a:xfrm>
                <a:off x="4683" y="3108"/>
                <a:ext cx="4" cy="7"/>
              </a:xfrm>
              <a:custGeom>
                <a:avLst/>
                <a:gdLst>
                  <a:gd name="T0" fmla="*/ 0 w 4"/>
                  <a:gd name="T1" fmla="*/ 0 h 7"/>
                  <a:gd name="T2" fmla="*/ 1 w 4"/>
                  <a:gd name="T3" fmla="*/ 3 h 7"/>
                  <a:gd name="T4" fmla="*/ 1 w 4"/>
                  <a:gd name="T5" fmla="*/ 6 h 7"/>
                  <a:gd name="T6" fmla="*/ 3 w 4"/>
                  <a:gd name="T7" fmla="*/ 6 h 7"/>
                  <a:gd name="T8" fmla="*/ 3 w 4"/>
                  <a:gd name="T9" fmla="*/ 3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1" y="6"/>
                    </a:lnTo>
                    <a:lnTo>
                      <a:pt x="3" y="6"/>
                    </a:lnTo>
                    <a:lnTo>
                      <a:pt x="3"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4" name="Freeform 586"/>
              <p:cNvSpPr>
                <a:spLocks/>
              </p:cNvSpPr>
              <p:nvPr/>
            </p:nvSpPr>
            <p:spPr bwMode="auto">
              <a:xfrm>
                <a:off x="4674" y="3119"/>
                <a:ext cx="6" cy="8"/>
              </a:xfrm>
              <a:custGeom>
                <a:avLst/>
                <a:gdLst>
                  <a:gd name="T0" fmla="*/ 5 w 6"/>
                  <a:gd name="T1" fmla="*/ 7 h 8"/>
                  <a:gd name="T2" fmla="*/ 5 w 6"/>
                  <a:gd name="T3" fmla="*/ 0 h 8"/>
                  <a:gd name="T4" fmla="*/ 3 w 6"/>
                  <a:gd name="T5" fmla="*/ 0 h 8"/>
                  <a:gd name="T6" fmla="*/ 0 w 6"/>
                  <a:gd name="T7" fmla="*/ 0 h 8"/>
                  <a:gd name="T8" fmla="*/ 0 w 6"/>
                  <a:gd name="T9" fmla="*/ 7 h 8"/>
                  <a:gd name="T10" fmla="*/ 5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5" y="7"/>
                    </a:moveTo>
                    <a:lnTo>
                      <a:pt x="5" y="0"/>
                    </a:lnTo>
                    <a:lnTo>
                      <a:pt x="3" y="0"/>
                    </a:lnTo>
                    <a:lnTo>
                      <a:pt x="0"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5" name="Freeform 587"/>
              <p:cNvSpPr>
                <a:spLocks/>
              </p:cNvSpPr>
              <p:nvPr/>
            </p:nvSpPr>
            <p:spPr bwMode="auto">
              <a:xfrm>
                <a:off x="4672" y="3037"/>
                <a:ext cx="3" cy="81"/>
              </a:xfrm>
              <a:custGeom>
                <a:avLst/>
                <a:gdLst>
                  <a:gd name="T0" fmla="*/ 1 w 3"/>
                  <a:gd name="T1" fmla="*/ 0 h 81"/>
                  <a:gd name="T2" fmla="*/ 1 w 3"/>
                  <a:gd name="T3" fmla="*/ 5 h 81"/>
                  <a:gd name="T4" fmla="*/ 0 w 3"/>
                  <a:gd name="T5" fmla="*/ 13 h 81"/>
                  <a:gd name="T6" fmla="*/ 0 w 3"/>
                  <a:gd name="T7" fmla="*/ 21 h 81"/>
                  <a:gd name="T8" fmla="*/ 0 w 3"/>
                  <a:gd name="T9" fmla="*/ 30 h 81"/>
                  <a:gd name="T10" fmla="*/ 0 w 3"/>
                  <a:gd name="T11" fmla="*/ 42 h 81"/>
                  <a:gd name="T12" fmla="*/ 0 w 3"/>
                  <a:gd name="T13" fmla="*/ 52 h 81"/>
                  <a:gd name="T14" fmla="*/ 1 w 3"/>
                  <a:gd name="T15" fmla="*/ 66 h 81"/>
                  <a:gd name="T16" fmla="*/ 1 w 3"/>
                  <a:gd name="T17" fmla="*/ 80 h 81"/>
                  <a:gd name="T18" fmla="*/ 2 w 3"/>
                  <a:gd name="T19" fmla="*/ 80 h 81"/>
                  <a:gd name="T20" fmla="*/ 1 w 3"/>
                  <a:gd name="T21" fmla="*/ 66 h 81"/>
                  <a:gd name="T22" fmla="*/ 1 w 3"/>
                  <a:gd name="T23" fmla="*/ 52 h 81"/>
                  <a:gd name="T24" fmla="*/ 1 w 3"/>
                  <a:gd name="T25" fmla="*/ 42 h 81"/>
                  <a:gd name="T26" fmla="*/ 1 w 3"/>
                  <a:gd name="T27" fmla="*/ 30 h 81"/>
                  <a:gd name="T28" fmla="*/ 1 w 3"/>
                  <a:gd name="T29" fmla="*/ 21 h 81"/>
                  <a:gd name="T30" fmla="*/ 1 w 3"/>
                  <a:gd name="T31" fmla="*/ 13 h 81"/>
                  <a:gd name="T32" fmla="*/ 1 w 3"/>
                  <a:gd name="T33" fmla="*/ 7 h 81"/>
                  <a:gd name="T34" fmla="*/ 2 w 3"/>
                  <a:gd name="T35" fmla="*/ 0 h 81"/>
                  <a:gd name="T36" fmla="*/ 1 w 3"/>
                  <a:gd name="T3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81">
                    <a:moveTo>
                      <a:pt x="1" y="0"/>
                    </a:moveTo>
                    <a:lnTo>
                      <a:pt x="1" y="5"/>
                    </a:lnTo>
                    <a:lnTo>
                      <a:pt x="0" y="13"/>
                    </a:lnTo>
                    <a:lnTo>
                      <a:pt x="0" y="21"/>
                    </a:lnTo>
                    <a:lnTo>
                      <a:pt x="0" y="30"/>
                    </a:lnTo>
                    <a:lnTo>
                      <a:pt x="0" y="42"/>
                    </a:lnTo>
                    <a:lnTo>
                      <a:pt x="0" y="52"/>
                    </a:lnTo>
                    <a:lnTo>
                      <a:pt x="1" y="66"/>
                    </a:lnTo>
                    <a:lnTo>
                      <a:pt x="1" y="80"/>
                    </a:lnTo>
                    <a:lnTo>
                      <a:pt x="2" y="80"/>
                    </a:lnTo>
                    <a:lnTo>
                      <a:pt x="1" y="66"/>
                    </a:lnTo>
                    <a:lnTo>
                      <a:pt x="1" y="52"/>
                    </a:lnTo>
                    <a:lnTo>
                      <a:pt x="1" y="42"/>
                    </a:lnTo>
                    <a:lnTo>
                      <a:pt x="1" y="30"/>
                    </a:lnTo>
                    <a:lnTo>
                      <a:pt x="1" y="21"/>
                    </a:lnTo>
                    <a:lnTo>
                      <a:pt x="1" y="13"/>
                    </a:lnTo>
                    <a:lnTo>
                      <a:pt x="1" y="7"/>
                    </a:lnTo>
                    <a:lnTo>
                      <a:pt x="2"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6" name="Freeform 588"/>
              <p:cNvSpPr>
                <a:spLocks/>
              </p:cNvSpPr>
              <p:nvPr/>
            </p:nvSpPr>
            <p:spPr bwMode="auto">
              <a:xfrm>
                <a:off x="4674" y="3117"/>
                <a:ext cx="6" cy="8"/>
              </a:xfrm>
              <a:custGeom>
                <a:avLst/>
                <a:gdLst>
                  <a:gd name="T0" fmla="*/ 0 w 6"/>
                  <a:gd name="T1" fmla="*/ 0 h 8"/>
                  <a:gd name="T2" fmla="*/ 0 w 6"/>
                  <a:gd name="T3" fmla="*/ 7 h 8"/>
                  <a:gd name="T4" fmla="*/ 3 w 6"/>
                  <a:gd name="T5" fmla="*/ 7 h 8"/>
                  <a:gd name="T6" fmla="*/ 5 w 6"/>
                  <a:gd name="T7" fmla="*/ 7 h 8"/>
                  <a:gd name="T8" fmla="*/ 5 w 6"/>
                  <a:gd name="T9" fmla="*/ 0 h 8"/>
                  <a:gd name="T10" fmla="*/ 0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0" y="0"/>
                    </a:moveTo>
                    <a:lnTo>
                      <a:pt x="0" y="7"/>
                    </a:lnTo>
                    <a:lnTo>
                      <a:pt x="3" y="7"/>
                    </a:lnTo>
                    <a:lnTo>
                      <a:pt x="5" y="7"/>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7" name="Freeform 589"/>
              <p:cNvSpPr>
                <a:spLocks/>
              </p:cNvSpPr>
              <p:nvPr/>
            </p:nvSpPr>
            <p:spPr bwMode="auto">
              <a:xfrm>
                <a:off x="4660" y="3117"/>
                <a:ext cx="5" cy="7"/>
              </a:xfrm>
              <a:custGeom>
                <a:avLst/>
                <a:gdLst>
                  <a:gd name="T0" fmla="*/ 4 w 5"/>
                  <a:gd name="T1" fmla="*/ 3 h 7"/>
                  <a:gd name="T2" fmla="*/ 3 w 5"/>
                  <a:gd name="T3" fmla="*/ 3 h 7"/>
                  <a:gd name="T4" fmla="*/ 1 w 5"/>
                  <a:gd name="T5" fmla="*/ 0 h 7"/>
                  <a:gd name="T6" fmla="*/ 1 w 5"/>
                  <a:gd name="T7" fmla="*/ 3 h 7"/>
                  <a:gd name="T8" fmla="*/ 0 w 5"/>
                  <a:gd name="T9" fmla="*/ 6 h 7"/>
                  <a:gd name="T10" fmla="*/ 4 w 5"/>
                  <a:gd name="T11" fmla="*/ 3 h 7"/>
                </a:gdLst>
                <a:ahLst/>
                <a:cxnLst>
                  <a:cxn ang="0">
                    <a:pos x="T0" y="T1"/>
                  </a:cxn>
                  <a:cxn ang="0">
                    <a:pos x="T2" y="T3"/>
                  </a:cxn>
                  <a:cxn ang="0">
                    <a:pos x="T4" y="T5"/>
                  </a:cxn>
                  <a:cxn ang="0">
                    <a:pos x="T6" y="T7"/>
                  </a:cxn>
                  <a:cxn ang="0">
                    <a:pos x="T8" y="T9"/>
                  </a:cxn>
                  <a:cxn ang="0">
                    <a:pos x="T10" y="T11"/>
                  </a:cxn>
                </a:cxnLst>
                <a:rect l="0" t="0" r="r" b="b"/>
                <a:pathLst>
                  <a:path w="5" h="7">
                    <a:moveTo>
                      <a:pt x="4" y="3"/>
                    </a:moveTo>
                    <a:lnTo>
                      <a:pt x="3" y="3"/>
                    </a:lnTo>
                    <a:lnTo>
                      <a:pt x="1" y="0"/>
                    </a:lnTo>
                    <a:lnTo>
                      <a:pt x="1" y="3"/>
                    </a:lnTo>
                    <a:lnTo>
                      <a:pt x="0" y="6"/>
                    </a:lnTo>
                    <a:lnTo>
                      <a:pt x="4" y="3"/>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8" name="Freeform 590"/>
              <p:cNvSpPr>
                <a:spLocks/>
              </p:cNvSpPr>
              <p:nvPr/>
            </p:nvSpPr>
            <p:spPr bwMode="auto">
              <a:xfrm>
                <a:off x="4658" y="3039"/>
                <a:ext cx="3" cy="78"/>
              </a:xfrm>
              <a:custGeom>
                <a:avLst/>
                <a:gdLst>
                  <a:gd name="T0" fmla="*/ 1 w 3"/>
                  <a:gd name="T1" fmla="*/ 0 h 78"/>
                  <a:gd name="T2" fmla="*/ 1 w 3"/>
                  <a:gd name="T3" fmla="*/ 7 h 78"/>
                  <a:gd name="T4" fmla="*/ 0 w 3"/>
                  <a:gd name="T5" fmla="*/ 13 h 78"/>
                  <a:gd name="T6" fmla="*/ 0 w 3"/>
                  <a:gd name="T7" fmla="*/ 21 h 78"/>
                  <a:gd name="T8" fmla="*/ 0 w 3"/>
                  <a:gd name="T9" fmla="*/ 29 h 78"/>
                  <a:gd name="T10" fmla="*/ 0 w 3"/>
                  <a:gd name="T11" fmla="*/ 39 h 78"/>
                  <a:gd name="T12" fmla="*/ 0 w 3"/>
                  <a:gd name="T13" fmla="*/ 51 h 78"/>
                  <a:gd name="T14" fmla="*/ 0 w 3"/>
                  <a:gd name="T15" fmla="*/ 63 h 78"/>
                  <a:gd name="T16" fmla="*/ 1 w 3"/>
                  <a:gd name="T17" fmla="*/ 77 h 78"/>
                  <a:gd name="T18" fmla="*/ 2 w 3"/>
                  <a:gd name="T19" fmla="*/ 76 h 78"/>
                  <a:gd name="T20" fmla="*/ 1 w 3"/>
                  <a:gd name="T21" fmla="*/ 63 h 78"/>
                  <a:gd name="T22" fmla="*/ 1 w 3"/>
                  <a:gd name="T23" fmla="*/ 51 h 78"/>
                  <a:gd name="T24" fmla="*/ 1 w 3"/>
                  <a:gd name="T25" fmla="*/ 39 h 78"/>
                  <a:gd name="T26" fmla="*/ 1 w 3"/>
                  <a:gd name="T27" fmla="*/ 29 h 78"/>
                  <a:gd name="T28" fmla="*/ 1 w 3"/>
                  <a:gd name="T29" fmla="*/ 21 h 78"/>
                  <a:gd name="T30" fmla="*/ 1 w 3"/>
                  <a:gd name="T31" fmla="*/ 13 h 78"/>
                  <a:gd name="T32" fmla="*/ 2 w 3"/>
                  <a:gd name="T33" fmla="*/ 7 h 78"/>
                  <a:gd name="T34" fmla="*/ 2 w 3"/>
                  <a:gd name="T35" fmla="*/ 0 h 78"/>
                  <a:gd name="T36" fmla="*/ 1 w 3"/>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78">
                    <a:moveTo>
                      <a:pt x="1" y="0"/>
                    </a:moveTo>
                    <a:lnTo>
                      <a:pt x="1" y="7"/>
                    </a:lnTo>
                    <a:lnTo>
                      <a:pt x="0" y="13"/>
                    </a:lnTo>
                    <a:lnTo>
                      <a:pt x="0" y="21"/>
                    </a:lnTo>
                    <a:lnTo>
                      <a:pt x="0" y="29"/>
                    </a:lnTo>
                    <a:lnTo>
                      <a:pt x="0" y="39"/>
                    </a:lnTo>
                    <a:lnTo>
                      <a:pt x="0" y="51"/>
                    </a:lnTo>
                    <a:lnTo>
                      <a:pt x="0" y="63"/>
                    </a:lnTo>
                    <a:lnTo>
                      <a:pt x="1" y="77"/>
                    </a:lnTo>
                    <a:lnTo>
                      <a:pt x="2" y="76"/>
                    </a:lnTo>
                    <a:lnTo>
                      <a:pt x="1" y="63"/>
                    </a:lnTo>
                    <a:lnTo>
                      <a:pt x="1" y="51"/>
                    </a:lnTo>
                    <a:lnTo>
                      <a:pt x="1" y="39"/>
                    </a:lnTo>
                    <a:lnTo>
                      <a:pt x="1" y="29"/>
                    </a:lnTo>
                    <a:lnTo>
                      <a:pt x="1" y="21"/>
                    </a:lnTo>
                    <a:lnTo>
                      <a:pt x="1" y="13"/>
                    </a:lnTo>
                    <a:lnTo>
                      <a:pt x="2" y="7"/>
                    </a:lnTo>
                    <a:lnTo>
                      <a:pt x="2"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79" name="Freeform 591"/>
              <p:cNvSpPr>
                <a:spLocks/>
              </p:cNvSpPr>
              <p:nvPr/>
            </p:nvSpPr>
            <p:spPr bwMode="auto">
              <a:xfrm>
                <a:off x="4660" y="3116"/>
                <a:ext cx="5" cy="7"/>
              </a:xfrm>
              <a:custGeom>
                <a:avLst/>
                <a:gdLst>
                  <a:gd name="T0" fmla="*/ 0 w 5"/>
                  <a:gd name="T1" fmla="*/ 0 h 7"/>
                  <a:gd name="T2" fmla="*/ 1 w 5"/>
                  <a:gd name="T3" fmla="*/ 3 h 7"/>
                  <a:gd name="T4" fmla="*/ 1 w 5"/>
                  <a:gd name="T5" fmla="*/ 6 h 7"/>
                  <a:gd name="T6" fmla="*/ 3 w 5"/>
                  <a:gd name="T7" fmla="*/ 6 h 7"/>
                  <a:gd name="T8" fmla="*/ 4 w 5"/>
                  <a:gd name="T9" fmla="*/ 3 h 7"/>
                  <a:gd name="T10" fmla="*/ 0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0" y="0"/>
                    </a:moveTo>
                    <a:lnTo>
                      <a:pt x="1" y="3"/>
                    </a:lnTo>
                    <a:lnTo>
                      <a:pt x="1" y="6"/>
                    </a:lnTo>
                    <a:lnTo>
                      <a:pt x="3" y="6"/>
                    </a:lnTo>
                    <a:lnTo>
                      <a:pt x="4"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0" name="Freeform 592"/>
              <p:cNvSpPr>
                <a:spLocks/>
              </p:cNvSpPr>
              <p:nvPr/>
            </p:nvSpPr>
            <p:spPr bwMode="auto">
              <a:xfrm>
                <a:off x="4645" y="3113"/>
                <a:ext cx="4" cy="7"/>
              </a:xfrm>
              <a:custGeom>
                <a:avLst/>
                <a:gdLst>
                  <a:gd name="T0" fmla="*/ 3 w 4"/>
                  <a:gd name="T1" fmla="*/ 6 h 7"/>
                  <a:gd name="T2" fmla="*/ 2 w 4"/>
                  <a:gd name="T3" fmla="*/ 0 h 7"/>
                  <a:gd name="T4" fmla="*/ 1 w 4"/>
                  <a:gd name="T5" fmla="*/ 0 h 7"/>
                  <a:gd name="T6" fmla="*/ 1 w 4"/>
                  <a:gd name="T7" fmla="*/ 0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0"/>
                    </a:lnTo>
                    <a:lnTo>
                      <a:pt x="1" y="0"/>
                    </a:lnTo>
                    <a:lnTo>
                      <a:pt x="1" y="0"/>
                    </a:lnTo>
                    <a:lnTo>
                      <a:pt x="0" y="6"/>
                    </a:lnTo>
                    <a:lnTo>
                      <a:pt x="3"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1" name="Freeform 593"/>
              <p:cNvSpPr>
                <a:spLocks/>
              </p:cNvSpPr>
              <p:nvPr/>
            </p:nvSpPr>
            <p:spPr bwMode="auto">
              <a:xfrm>
                <a:off x="4645" y="3042"/>
                <a:ext cx="3" cy="69"/>
              </a:xfrm>
              <a:custGeom>
                <a:avLst/>
                <a:gdLst>
                  <a:gd name="T0" fmla="*/ 1 w 3"/>
                  <a:gd name="T1" fmla="*/ 0 h 69"/>
                  <a:gd name="T2" fmla="*/ 1 w 3"/>
                  <a:gd name="T3" fmla="*/ 5 h 69"/>
                  <a:gd name="T4" fmla="*/ 0 w 3"/>
                  <a:gd name="T5" fmla="*/ 12 h 69"/>
                  <a:gd name="T6" fmla="*/ 0 w 3"/>
                  <a:gd name="T7" fmla="*/ 19 h 69"/>
                  <a:gd name="T8" fmla="*/ 0 w 3"/>
                  <a:gd name="T9" fmla="*/ 26 h 69"/>
                  <a:gd name="T10" fmla="*/ 0 w 3"/>
                  <a:gd name="T11" fmla="*/ 35 h 69"/>
                  <a:gd name="T12" fmla="*/ 0 w 3"/>
                  <a:gd name="T13" fmla="*/ 44 h 69"/>
                  <a:gd name="T14" fmla="*/ 0 w 3"/>
                  <a:gd name="T15" fmla="*/ 56 h 69"/>
                  <a:gd name="T16" fmla="*/ 1 w 3"/>
                  <a:gd name="T17" fmla="*/ 68 h 69"/>
                  <a:gd name="T18" fmla="*/ 2 w 3"/>
                  <a:gd name="T19" fmla="*/ 68 h 69"/>
                  <a:gd name="T20" fmla="*/ 1 w 3"/>
                  <a:gd name="T21" fmla="*/ 55 h 69"/>
                  <a:gd name="T22" fmla="*/ 1 w 3"/>
                  <a:gd name="T23" fmla="*/ 44 h 69"/>
                  <a:gd name="T24" fmla="*/ 1 w 3"/>
                  <a:gd name="T25" fmla="*/ 35 h 69"/>
                  <a:gd name="T26" fmla="*/ 1 w 3"/>
                  <a:gd name="T27" fmla="*/ 26 h 69"/>
                  <a:gd name="T28" fmla="*/ 1 w 3"/>
                  <a:gd name="T29" fmla="*/ 19 h 69"/>
                  <a:gd name="T30" fmla="*/ 2 w 3"/>
                  <a:gd name="T31" fmla="*/ 12 h 69"/>
                  <a:gd name="T32" fmla="*/ 2 w 3"/>
                  <a:gd name="T33" fmla="*/ 6 h 69"/>
                  <a:gd name="T34" fmla="*/ 2 w 3"/>
                  <a:gd name="T35" fmla="*/ 1 h 69"/>
                  <a:gd name="T36" fmla="*/ 1 w 3"/>
                  <a:gd name="T3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69">
                    <a:moveTo>
                      <a:pt x="1" y="0"/>
                    </a:moveTo>
                    <a:lnTo>
                      <a:pt x="1" y="5"/>
                    </a:lnTo>
                    <a:lnTo>
                      <a:pt x="0" y="12"/>
                    </a:lnTo>
                    <a:lnTo>
                      <a:pt x="0" y="19"/>
                    </a:lnTo>
                    <a:lnTo>
                      <a:pt x="0" y="26"/>
                    </a:lnTo>
                    <a:lnTo>
                      <a:pt x="0" y="35"/>
                    </a:lnTo>
                    <a:lnTo>
                      <a:pt x="0" y="44"/>
                    </a:lnTo>
                    <a:lnTo>
                      <a:pt x="0" y="56"/>
                    </a:lnTo>
                    <a:lnTo>
                      <a:pt x="1" y="68"/>
                    </a:lnTo>
                    <a:lnTo>
                      <a:pt x="2" y="68"/>
                    </a:lnTo>
                    <a:lnTo>
                      <a:pt x="1" y="55"/>
                    </a:lnTo>
                    <a:lnTo>
                      <a:pt x="1" y="44"/>
                    </a:lnTo>
                    <a:lnTo>
                      <a:pt x="1" y="35"/>
                    </a:lnTo>
                    <a:lnTo>
                      <a:pt x="1" y="26"/>
                    </a:lnTo>
                    <a:lnTo>
                      <a:pt x="1" y="19"/>
                    </a:lnTo>
                    <a:lnTo>
                      <a:pt x="2" y="12"/>
                    </a:lnTo>
                    <a:lnTo>
                      <a:pt x="2" y="6"/>
                    </a:lnTo>
                    <a:lnTo>
                      <a:pt x="2"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2" name="Freeform 594"/>
              <p:cNvSpPr>
                <a:spLocks/>
              </p:cNvSpPr>
              <p:nvPr/>
            </p:nvSpPr>
            <p:spPr bwMode="auto">
              <a:xfrm>
                <a:off x="4645" y="3111"/>
                <a:ext cx="4" cy="7"/>
              </a:xfrm>
              <a:custGeom>
                <a:avLst/>
                <a:gdLst>
                  <a:gd name="T0" fmla="*/ 0 w 4"/>
                  <a:gd name="T1" fmla="*/ 0 h 7"/>
                  <a:gd name="T2" fmla="*/ 1 w 4"/>
                  <a:gd name="T3" fmla="*/ 6 h 7"/>
                  <a:gd name="T4" fmla="*/ 1 w 4"/>
                  <a:gd name="T5" fmla="*/ 6 h 7"/>
                  <a:gd name="T6" fmla="*/ 2 w 4"/>
                  <a:gd name="T7" fmla="*/ 6 h 7"/>
                  <a:gd name="T8" fmla="*/ 3 w 4"/>
                  <a:gd name="T9" fmla="*/ 3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6"/>
                    </a:lnTo>
                    <a:lnTo>
                      <a:pt x="1" y="6"/>
                    </a:lnTo>
                    <a:lnTo>
                      <a:pt x="2" y="6"/>
                    </a:lnTo>
                    <a:lnTo>
                      <a:pt x="3"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3" name="Freeform 595"/>
              <p:cNvSpPr>
                <a:spLocks/>
              </p:cNvSpPr>
              <p:nvPr/>
            </p:nvSpPr>
            <p:spPr bwMode="auto">
              <a:xfrm>
                <a:off x="4632" y="3100"/>
                <a:ext cx="4" cy="8"/>
              </a:xfrm>
              <a:custGeom>
                <a:avLst/>
                <a:gdLst>
                  <a:gd name="T0" fmla="*/ 3 w 4"/>
                  <a:gd name="T1" fmla="*/ 7 h 8"/>
                  <a:gd name="T2" fmla="*/ 2 w 4"/>
                  <a:gd name="T3" fmla="*/ 0 h 8"/>
                  <a:gd name="T4" fmla="*/ 1 w 4"/>
                  <a:gd name="T5" fmla="*/ 0 h 8"/>
                  <a:gd name="T6" fmla="*/ 0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0" y="0"/>
                    </a:lnTo>
                    <a:lnTo>
                      <a:pt x="0" y="7"/>
                    </a:lnTo>
                    <a:lnTo>
                      <a:pt x="3"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4" name="Freeform 596"/>
              <p:cNvSpPr>
                <a:spLocks/>
              </p:cNvSpPr>
              <p:nvPr/>
            </p:nvSpPr>
            <p:spPr bwMode="auto">
              <a:xfrm>
                <a:off x="4635" y="3045"/>
                <a:ext cx="1" cy="54"/>
              </a:xfrm>
              <a:custGeom>
                <a:avLst/>
                <a:gdLst>
                  <a:gd name="T0" fmla="*/ 0 w 1"/>
                  <a:gd name="T1" fmla="*/ 0 h 54"/>
                  <a:gd name="T2" fmla="*/ 0 w 1"/>
                  <a:gd name="T3" fmla="*/ 9 h 54"/>
                  <a:gd name="T4" fmla="*/ 0 w 1"/>
                  <a:gd name="T5" fmla="*/ 22 h 54"/>
                  <a:gd name="T6" fmla="*/ 0 w 1"/>
                  <a:gd name="T7" fmla="*/ 36 h 54"/>
                  <a:gd name="T8" fmla="*/ 0 w 1"/>
                  <a:gd name="T9" fmla="*/ 53 h 54"/>
                  <a:gd name="T10" fmla="*/ 0 w 1"/>
                  <a:gd name="T11" fmla="*/ 53 h 54"/>
                  <a:gd name="T12" fmla="*/ 0 w 1"/>
                  <a:gd name="T13" fmla="*/ 36 h 54"/>
                  <a:gd name="T14" fmla="*/ 0 w 1"/>
                  <a:gd name="T15" fmla="*/ 22 h 54"/>
                  <a:gd name="T16" fmla="*/ 0 w 1"/>
                  <a:gd name="T17" fmla="*/ 9 h 54"/>
                  <a:gd name="T18" fmla="*/ 0 w 1"/>
                  <a:gd name="T19" fmla="*/ 0 h 54"/>
                  <a:gd name="T20" fmla="*/ 0 w 1"/>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54">
                    <a:moveTo>
                      <a:pt x="0" y="0"/>
                    </a:moveTo>
                    <a:lnTo>
                      <a:pt x="0" y="9"/>
                    </a:lnTo>
                    <a:lnTo>
                      <a:pt x="0" y="22"/>
                    </a:lnTo>
                    <a:lnTo>
                      <a:pt x="0" y="36"/>
                    </a:lnTo>
                    <a:lnTo>
                      <a:pt x="0" y="53"/>
                    </a:lnTo>
                    <a:lnTo>
                      <a:pt x="0" y="53"/>
                    </a:lnTo>
                    <a:lnTo>
                      <a:pt x="0" y="36"/>
                    </a:lnTo>
                    <a:lnTo>
                      <a:pt x="0" y="22"/>
                    </a:lnTo>
                    <a:lnTo>
                      <a:pt x="0" y="9"/>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5" name="Freeform 597"/>
              <p:cNvSpPr>
                <a:spLocks/>
              </p:cNvSpPr>
              <p:nvPr/>
            </p:nvSpPr>
            <p:spPr bwMode="auto">
              <a:xfrm>
                <a:off x="4632" y="3098"/>
                <a:ext cx="4" cy="9"/>
              </a:xfrm>
              <a:custGeom>
                <a:avLst/>
                <a:gdLst>
                  <a:gd name="T0" fmla="*/ 0 w 4"/>
                  <a:gd name="T1" fmla="*/ 0 h 9"/>
                  <a:gd name="T2" fmla="*/ 0 w 4"/>
                  <a:gd name="T3" fmla="*/ 8 h 9"/>
                  <a:gd name="T4" fmla="*/ 1 w 4"/>
                  <a:gd name="T5" fmla="*/ 8 h 9"/>
                  <a:gd name="T6" fmla="*/ 2 w 4"/>
                  <a:gd name="T7" fmla="*/ 8 h 9"/>
                  <a:gd name="T8" fmla="*/ 3 w 4"/>
                  <a:gd name="T9" fmla="*/ 0 h 9"/>
                  <a:gd name="T10" fmla="*/ 0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0" y="0"/>
                    </a:moveTo>
                    <a:lnTo>
                      <a:pt x="0" y="8"/>
                    </a:lnTo>
                    <a:lnTo>
                      <a:pt x="1" y="8"/>
                    </a:lnTo>
                    <a:lnTo>
                      <a:pt x="2" y="8"/>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6" name="Freeform 598"/>
              <p:cNvSpPr>
                <a:spLocks/>
              </p:cNvSpPr>
              <p:nvPr/>
            </p:nvSpPr>
            <p:spPr bwMode="auto">
              <a:xfrm>
                <a:off x="4621" y="3090"/>
                <a:ext cx="5" cy="8"/>
              </a:xfrm>
              <a:custGeom>
                <a:avLst/>
                <a:gdLst>
                  <a:gd name="T0" fmla="*/ 4 w 5"/>
                  <a:gd name="T1" fmla="*/ 7 h 8"/>
                  <a:gd name="T2" fmla="*/ 3 w 5"/>
                  <a:gd name="T3" fmla="*/ 0 h 8"/>
                  <a:gd name="T4" fmla="*/ 1 w 5"/>
                  <a:gd name="T5" fmla="*/ 0 h 8"/>
                  <a:gd name="T6" fmla="*/ 0 w 5"/>
                  <a:gd name="T7" fmla="*/ 7 h 8"/>
                  <a:gd name="T8" fmla="*/ 4 w 5"/>
                  <a:gd name="T9" fmla="*/ 7 h 8"/>
                </a:gdLst>
                <a:ahLst/>
                <a:cxnLst>
                  <a:cxn ang="0">
                    <a:pos x="T0" y="T1"/>
                  </a:cxn>
                  <a:cxn ang="0">
                    <a:pos x="T2" y="T3"/>
                  </a:cxn>
                  <a:cxn ang="0">
                    <a:pos x="T4" y="T5"/>
                  </a:cxn>
                  <a:cxn ang="0">
                    <a:pos x="T6" y="T7"/>
                  </a:cxn>
                  <a:cxn ang="0">
                    <a:pos x="T8" y="T9"/>
                  </a:cxn>
                </a:cxnLst>
                <a:rect l="0" t="0" r="r" b="b"/>
                <a:pathLst>
                  <a:path w="5" h="8">
                    <a:moveTo>
                      <a:pt x="4" y="7"/>
                    </a:moveTo>
                    <a:lnTo>
                      <a:pt x="3" y="0"/>
                    </a:lnTo>
                    <a:lnTo>
                      <a:pt x="1" y="0"/>
                    </a:lnTo>
                    <a:lnTo>
                      <a:pt x="0" y="7"/>
                    </a:lnTo>
                    <a:lnTo>
                      <a:pt x="4"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7" name="Freeform 599"/>
              <p:cNvSpPr>
                <a:spLocks/>
              </p:cNvSpPr>
              <p:nvPr/>
            </p:nvSpPr>
            <p:spPr bwMode="auto">
              <a:xfrm>
                <a:off x="4624" y="3046"/>
                <a:ext cx="2" cy="43"/>
              </a:xfrm>
              <a:custGeom>
                <a:avLst/>
                <a:gdLst>
                  <a:gd name="T0" fmla="*/ 1 w 2"/>
                  <a:gd name="T1" fmla="*/ 0 h 43"/>
                  <a:gd name="T2" fmla="*/ 1 w 2"/>
                  <a:gd name="T3" fmla="*/ 7 h 43"/>
                  <a:gd name="T4" fmla="*/ 1 w 2"/>
                  <a:gd name="T5" fmla="*/ 17 h 43"/>
                  <a:gd name="T6" fmla="*/ 1 w 2"/>
                  <a:gd name="T7" fmla="*/ 28 h 43"/>
                  <a:gd name="T8" fmla="*/ 1 w 2"/>
                  <a:gd name="T9" fmla="*/ 42 h 43"/>
                  <a:gd name="T10" fmla="*/ 0 w 2"/>
                  <a:gd name="T11" fmla="*/ 42 h 43"/>
                  <a:gd name="T12" fmla="*/ 0 w 2"/>
                  <a:gd name="T13" fmla="*/ 28 h 43"/>
                  <a:gd name="T14" fmla="*/ 0 w 2"/>
                  <a:gd name="T15" fmla="*/ 17 h 43"/>
                  <a:gd name="T16" fmla="*/ 0 w 2"/>
                  <a:gd name="T17" fmla="*/ 7 h 43"/>
                  <a:gd name="T18" fmla="*/ 0 w 2"/>
                  <a:gd name="T19" fmla="*/ 1 h 43"/>
                  <a:gd name="T20" fmla="*/ 1 w 2"/>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43">
                    <a:moveTo>
                      <a:pt x="1" y="0"/>
                    </a:moveTo>
                    <a:lnTo>
                      <a:pt x="1" y="7"/>
                    </a:lnTo>
                    <a:lnTo>
                      <a:pt x="1" y="17"/>
                    </a:lnTo>
                    <a:lnTo>
                      <a:pt x="1" y="28"/>
                    </a:lnTo>
                    <a:lnTo>
                      <a:pt x="1" y="42"/>
                    </a:lnTo>
                    <a:lnTo>
                      <a:pt x="0" y="42"/>
                    </a:lnTo>
                    <a:lnTo>
                      <a:pt x="0" y="28"/>
                    </a:lnTo>
                    <a:lnTo>
                      <a:pt x="0" y="17"/>
                    </a:lnTo>
                    <a:lnTo>
                      <a:pt x="0" y="7"/>
                    </a:lnTo>
                    <a:lnTo>
                      <a:pt x="0"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8" name="Freeform 600"/>
              <p:cNvSpPr>
                <a:spLocks/>
              </p:cNvSpPr>
              <p:nvPr/>
            </p:nvSpPr>
            <p:spPr bwMode="auto">
              <a:xfrm>
                <a:off x="4621" y="3088"/>
                <a:ext cx="5" cy="7"/>
              </a:xfrm>
              <a:custGeom>
                <a:avLst/>
                <a:gdLst>
                  <a:gd name="T0" fmla="*/ 0 w 5"/>
                  <a:gd name="T1" fmla="*/ 0 h 7"/>
                  <a:gd name="T2" fmla="*/ 1 w 5"/>
                  <a:gd name="T3" fmla="*/ 3 h 7"/>
                  <a:gd name="T4" fmla="*/ 3 w 5"/>
                  <a:gd name="T5" fmla="*/ 6 h 7"/>
                  <a:gd name="T6" fmla="*/ 3 w 5"/>
                  <a:gd name="T7" fmla="*/ 3 h 7"/>
                  <a:gd name="T8" fmla="*/ 4 w 5"/>
                  <a:gd name="T9" fmla="*/ 3 h 7"/>
                  <a:gd name="T10" fmla="*/ 0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0" y="0"/>
                    </a:moveTo>
                    <a:lnTo>
                      <a:pt x="1" y="3"/>
                    </a:lnTo>
                    <a:lnTo>
                      <a:pt x="3" y="6"/>
                    </a:lnTo>
                    <a:lnTo>
                      <a:pt x="3" y="3"/>
                    </a:lnTo>
                    <a:lnTo>
                      <a:pt x="4"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89" name="Freeform 601"/>
              <p:cNvSpPr>
                <a:spLocks/>
              </p:cNvSpPr>
              <p:nvPr/>
            </p:nvSpPr>
            <p:spPr bwMode="auto">
              <a:xfrm>
                <a:off x="4609" y="3075"/>
                <a:ext cx="4" cy="8"/>
              </a:xfrm>
              <a:custGeom>
                <a:avLst/>
                <a:gdLst>
                  <a:gd name="T0" fmla="*/ 3 w 4"/>
                  <a:gd name="T1" fmla="*/ 7 h 8"/>
                  <a:gd name="T2" fmla="*/ 2 w 4"/>
                  <a:gd name="T3" fmla="*/ 0 h 8"/>
                  <a:gd name="T4" fmla="*/ 1 w 4"/>
                  <a:gd name="T5" fmla="*/ 0 h 8"/>
                  <a:gd name="T6" fmla="*/ 1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1" y="0"/>
                    </a:lnTo>
                    <a:lnTo>
                      <a:pt x="0" y="7"/>
                    </a:lnTo>
                    <a:lnTo>
                      <a:pt x="3"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0" name="Freeform 602"/>
              <p:cNvSpPr>
                <a:spLocks/>
              </p:cNvSpPr>
              <p:nvPr/>
            </p:nvSpPr>
            <p:spPr bwMode="auto">
              <a:xfrm>
                <a:off x="4612" y="3048"/>
                <a:ext cx="1" cy="27"/>
              </a:xfrm>
              <a:custGeom>
                <a:avLst/>
                <a:gdLst>
                  <a:gd name="T0" fmla="*/ 0 w 1"/>
                  <a:gd name="T1" fmla="*/ 0 h 27"/>
                  <a:gd name="T2" fmla="*/ 0 w 1"/>
                  <a:gd name="T3" fmla="*/ 5 h 27"/>
                  <a:gd name="T4" fmla="*/ 0 w 1"/>
                  <a:gd name="T5" fmla="*/ 12 h 27"/>
                  <a:gd name="T6" fmla="*/ 0 w 1"/>
                  <a:gd name="T7" fmla="*/ 17 h 27"/>
                  <a:gd name="T8" fmla="*/ 0 w 1"/>
                  <a:gd name="T9" fmla="*/ 26 h 27"/>
                  <a:gd name="T10" fmla="*/ 0 w 1"/>
                  <a:gd name="T11" fmla="*/ 26 h 27"/>
                  <a:gd name="T12" fmla="*/ 0 w 1"/>
                  <a:gd name="T13" fmla="*/ 17 h 27"/>
                  <a:gd name="T14" fmla="*/ 0 w 1"/>
                  <a:gd name="T15" fmla="*/ 12 h 27"/>
                  <a:gd name="T16" fmla="*/ 0 w 1"/>
                  <a:gd name="T17" fmla="*/ 5 h 27"/>
                  <a:gd name="T18" fmla="*/ 0 w 1"/>
                  <a:gd name="T19" fmla="*/ 1 h 27"/>
                  <a:gd name="T20" fmla="*/ 0 w 1"/>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7">
                    <a:moveTo>
                      <a:pt x="0" y="0"/>
                    </a:moveTo>
                    <a:lnTo>
                      <a:pt x="0" y="5"/>
                    </a:lnTo>
                    <a:lnTo>
                      <a:pt x="0" y="12"/>
                    </a:lnTo>
                    <a:lnTo>
                      <a:pt x="0" y="17"/>
                    </a:lnTo>
                    <a:lnTo>
                      <a:pt x="0" y="26"/>
                    </a:lnTo>
                    <a:lnTo>
                      <a:pt x="0" y="26"/>
                    </a:lnTo>
                    <a:lnTo>
                      <a:pt x="0" y="17"/>
                    </a:lnTo>
                    <a:lnTo>
                      <a:pt x="0" y="12"/>
                    </a:lnTo>
                    <a:lnTo>
                      <a:pt x="0" y="5"/>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1" name="Freeform 603"/>
              <p:cNvSpPr>
                <a:spLocks/>
              </p:cNvSpPr>
              <p:nvPr/>
            </p:nvSpPr>
            <p:spPr bwMode="auto">
              <a:xfrm>
                <a:off x="4609" y="3075"/>
                <a:ext cx="4" cy="7"/>
              </a:xfrm>
              <a:custGeom>
                <a:avLst/>
                <a:gdLst>
                  <a:gd name="T0" fmla="*/ 0 w 4"/>
                  <a:gd name="T1" fmla="*/ 0 h 7"/>
                  <a:gd name="T2" fmla="*/ 1 w 4"/>
                  <a:gd name="T3" fmla="*/ 6 h 7"/>
                  <a:gd name="T4" fmla="*/ 1 w 4"/>
                  <a:gd name="T5" fmla="*/ 6 h 7"/>
                  <a:gd name="T6" fmla="*/ 2 w 4"/>
                  <a:gd name="T7" fmla="*/ 6 h 7"/>
                  <a:gd name="T8" fmla="*/ 3 w 4"/>
                  <a:gd name="T9" fmla="*/ 3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6"/>
                    </a:lnTo>
                    <a:lnTo>
                      <a:pt x="1" y="6"/>
                    </a:lnTo>
                    <a:lnTo>
                      <a:pt x="2" y="6"/>
                    </a:lnTo>
                    <a:lnTo>
                      <a:pt x="3"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2" name="Freeform 604"/>
              <p:cNvSpPr>
                <a:spLocks/>
              </p:cNvSpPr>
              <p:nvPr/>
            </p:nvSpPr>
            <p:spPr bwMode="auto">
              <a:xfrm>
                <a:off x="4598" y="3062"/>
                <a:ext cx="4" cy="7"/>
              </a:xfrm>
              <a:custGeom>
                <a:avLst/>
                <a:gdLst>
                  <a:gd name="T0" fmla="*/ 3 w 4"/>
                  <a:gd name="T1" fmla="*/ 6 h 7"/>
                  <a:gd name="T2" fmla="*/ 2 w 4"/>
                  <a:gd name="T3" fmla="*/ 0 h 7"/>
                  <a:gd name="T4" fmla="*/ 1 w 4"/>
                  <a:gd name="T5" fmla="*/ 0 h 7"/>
                  <a:gd name="T6" fmla="*/ 1 w 4"/>
                  <a:gd name="T7" fmla="*/ 0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0"/>
                    </a:lnTo>
                    <a:lnTo>
                      <a:pt x="1" y="0"/>
                    </a:lnTo>
                    <a:lnTo>
                      <a:pt x="1" y="0"/>
                    </a:lnTo>
                    <a:lnTo>
                      <a:pt x="0" y="6"/>
                    </a:lnTo>
                    <a:lnTo>
                      <a:pt x="3"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3" name="Freeform 605"/>
              <p:cNvSpPr>
                <a:spLocks/>
              </p:cNvSpPr>
              <p:nvPr/>
            </p:nvSpPr>
            <p:spPr bwMode="auto">
              <a:xfrm>
                <a:off x="4599" y="3048"/>
                <a:ext cx="3" cy="12"/>
              </a:xfrm>
              <a:custGeom>
                <a:avLst/>
                <a:gdLst>
                  <a:gd name="T0" fmla="*/ 2 w 3"/>
                  <a:gd name="T1" fmla="*/ 0 h 12"/>
                  <a:gd name="T2" fmla="*/ 2 w 3"/>
                  <a:gd name="T3" fmla="*/ 2 h 12"/>
                  <a:gd name="T4" fmla="*/ 2 w 3"/>
                  <a:gd name="T5" fmla="*/ 3 h 12"/>
                  <a:gd name="T6" fmla="*/ 2 w 3"/>
                  <a:gd name="T7" fmla="*/ 7 h 12"/>
                  <a:gd name="T8" fmla="*/ 2 w 3"/>
                  <a:gd name="T9" fmla="*/ 11 h 12"/>
                  <a:gd name="T10" fmla="*/ 0 w 3"/>
                  <a:gd name="T11" fmla="*/ 11 h 12"/>
                  <a:gd name="T12" fmla="*/ 0 w 3"/>
                  <a:gd name="T13" fmla="*/ 7 h 12"/>
                  <a:gd name="T14" fmla="*/ 0 w 3"/>
                  <a:gd name="T15" fmla="*/ 3 h 12"/>
                  <a:gd name="T16" fmla="*/ 0 w 3"/>
                  <a:gd name="T17" fmla="*/ 2 h 12"/>
                  <a:gd name="T18" fmla="*/ 0 w 3"/>
                  <a:gd name="T19" fmla="*/ 0 h 12"/>
                  <a:gd name="T20" fmla="*/ 2 w 3"/>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2">
                    <a:moveTo>
                      <a:pt x="2" y="0"/>
                    </a:moveTo>
                    <a:lnTo>
                      <a:pt x="2" y="2"/>
                    </a:lnTo>
                    <a:lnTo>
                      <a:pt x="2" y="3"/>
                    </a:lnTo>
                    <a:lnTo>
                      <a:pt x="2" y="7"/>
                    </a:lnTo>
                    <a:lnTo>
                      <a:pt x="2" y="11"/>
                    </a:lnTo>
                    <a:lnTo>
                      <a:pt x="0" y="11"/>
                    </a:lnTo>
                    <a:lnTo>
                      <a:pt x="0" y="7"/>
                    </a:lnTo>
                    <a:lnTo>
                      <a:pt x="0" y="3"/>
                    </a:lnTo>
                    <a:lnTo>
                      <a:pt x="0" y="2"/>
                    </a:lnTo>
                    <a:lnTo>
                      <a:pt x="0" y="0"/>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4" name="Freeform 606"/>
              <p:cNvSpPr>
                <a:spLocks/>
              </p:cNvSpPr>
              <p:nvPr/>
            </p:nvSpPr>
            <p:spPr bwMode="auto">
              <a:xfrm>
                <a:off x="4598" y="3059"/>
                <a:ext cx="4" cy="8"/>
              </a:xfrm>
              <a:custGeom>
                <a:avLst/>
                <a:gdLst>
                  <a:gd name="T0" fmla="*/ 0 w 4"/>
                  <a:gd name="T1" fmla="*/ 0 h 8"/>
                  <a:gd name="T2" fmla="*/ 1 w 4"/>
                  <a:gd name="T3" fmla="*/ 7 h 8"/>
                  <a:gd name="T4" fmla="*/ 1 w 4"/>
                  <a:gd name="T5" fmla="*/ 7 h 8"/>
                  <a:gd name="T6" fmla="*/ 2 w 4"/>
                  <a:gd name="T7" fmla="*/ 7 h 8"/>
                  <a:gd name="T8" fmla="*/ 3 w 4"/>
                  <a:gd name="T9" fmla="*/ 0 h 8"/>
                  <a:gd name="T10" fmla="*/ 0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0" y="0"/>
                    </a:moveTo>
                    <a:lnTo>
                      <a:pt x="1" y="7"/>
                    </a:lnTo>
                    <a:lnTo>
                      <a:pt x="1" y="7"/>
                    </a:lnTo>
                    <a:lnTo>
                      <a:pt x="2" y="7"/>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5" name="Freeform 607"/>
              <p:cNvSpPr>
                <a:spLocks/>
              </p:cNvSpPr>
              <p:nvPr/>
            </p:nvSpPr>
            <p:spPr bwMode="auto">
              <a:xfrm>
                <a:off x="4585" y="3058"/>
                <a:ext cx="4" cy="7"/>
              </a:xfrm>
              <a:custGeom>
                <a:avLst/>
                <a:gdLst>
                  <a:gd name="T0" fmla="*/ 3 w 4"/>
                  <a:gd name="T1" fmla="*/ 6 h 7"/>
                  <a:gd name="T2" fmla="*/ 3 w 4"/>
                  <a:gd name="T3" fmla="*/ 0 h 7"/>
                  <a:gd name="T4" fmla="*/ 1 w 4"/>
                  <a:gd name="T5" fmla="*/ 0 h 7"/>
                  <a:gd name="T6" fmla="*/ 1 w 4"/>
                  <a:gd name="T7" fmla="*/ 0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3" y="0"/>
                    </a:lnTo>
                    <a:lnTo>
                      <a:pt x="1" y="0"/>
                    </a:lnTo>
                    <a:lnTo>
                      <a:pt x="1" y="0"/>
                    </a:lnTo>
                    <a:lnTo>
                      <a:pt x="0" y="6"/>
                    </a:lnTo>
                    <a:lnTo>
                      <a:pt x="3"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6" name="Freeform 608"/>
              <p:cNvSpPr>
                <a:spLocks/>
              </p:cNvSpPr>
              <p:nvPr/>
            </p:nvSpPr>
            <p:spPr bwMode="auto">
              <a:xfrm>
                <a:off x="4586" y="3048"/>
                <a:ext cx="3" cy="8"/>
              </a:xfrm>
              <a:custGeom>
                <a:avLst/>
                <a:gdLst>
                  <a:gd name="T0" fmla="*/ 2 w 3"/>
                  <a:gd name="T1" fmla="*/ 0 h 8"/>
                  <a:gd name="T2" fmla="*/ 2 w 3"/>
                  <a:gd name="T3" fmla="*/ 2 h 8"/>
                  <a:gd name="T4" fmla="*/ 2 w 3"/>
                  <a:gd name="T5" fmla="*/ 3 h 8"/>
                  <a:gd name="T6" fmla="*/ 2 w 3"/>
                  <a:gd name="T7" fmla="*/ 5 h 8"/>
                  <a:gd name="T8" fmla="*/ 2 w 3"/>
                  <a:gd name="T9" fmla="*/ 7 h 8"/>
                  <a:gd name="T10" fmla="*/ 0 w 3"/>
                  <a:gd name="T11" fmla="*/ 7 h 8"/>
                  <a:gd name="T12" fmla="*/ 0 w 3"/>
                  <a:gd name="T13" fmla="*/ 5 h 8"/>
                  <a:gd name="T14" fmla="*/ 0 w 3"/>
                  <a:gd name="T15" fmla="*/ 3 h 8"/>
                  <a:gd name="T16" fmla="*/ 0 w 3"/>
                  <a:gd name="T17" fmla="*/ 2 h 8"/>
                  <a:gd name="T18" fmla="*/ 0 w 3"/>
                  <a:gd name="T19" fmla="*/ 0 h 8"/>
                  <a:gd name="T20" fmla="*/ 2 w 3"/>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2" y="0"/>
                    </a:moveTo>
                    <a:lnTo>
                      <a:pt x="2" y="2"/>
                    </a:lnTo>
                    <a:lnTo>
                      <a:pt x="2" y="3"/>
                    </a:lnTo>
                    <a:lnTo>
                      <a:pt x="2" y="5"/>
                    </a:lnTo>
                    <a:lnTo>
                      <a:pt x="2" y="7"/>
                    </a:lnTo>
                    <a:lnTo>
                      <a:pt x="0" y="7"/>
                    </a:lnTo>
                    <a:lnTo>
                      <a:pt x="0" y="5"/>
                    </a:lnTo>
                    <a:lnTo>
                      <a:pt x="0" y="3"/>
                    </a:lnTo>
                    <a:lnTo>
                      <a:pt x="0" y="2"/>
                    </a:lnTo>
                    <a:lnTo>
                      <a:pt x="0" y="0"/>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7" name="Freeform 609"/>
              <p:cNvSpPr>
                <a:spLocks/>
              </p:cNvSpPr>
              <p:nvPr/>
            </p:nvSpPr>
            <p:spPr bwMode="auto">
              <a:xfrm>
                <a:off x="4585" y="3064"/>
                <a:ext cx="4" cy="1"/>
              </a:xfrm>
              <a:custGeom>
                <a:avLst/>
                <a:gdLst>
                  <a:gd name="T0" fmla="*/ 0 w 4"/>
                  <a:gd name="T1" fmla="*/ 0 h 1"/>
                  <a:gd name="T2" fmla="*/ 0 w 4"/>
                  <a:gd name="T3" fmla="*/ 0 h 1"/>
                  <a:gd name="T4" fmla="*/ 1 w 4"/>
                  <a:gd name="T5" fmla="*/ 0 h 1"/>
                  <a:gd name="T6" fmla="*/ 3 w 4"/>
                  <a:gd name="T7" fmla="*/ 0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lnTo>
                      <a:pt x="0" y="0"/>
                    </a:lnTo>
                    <a:lnTo>
                      <a:pt x="1" y="0"/>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8" name="Freeform 610"/>
              <p:cNvSpPr>
                <a:spLocks/>
              </p:cNvSpPr>
              <p:nvPr/>
            </p:nvSpPr>
            <p:spPr bwMode="auto">
              <a:xfrm>
                <a:off x="4570" y="3098"/>
                <a:ext cx="5" cy="9"/>
              </a:xfrm>
              <a:custGeom>
                <a:avLst/>
                <a:gdLst>
                  <a:gd name="T0" fmla="*/ 4 w 5"/>
                  <a:gd name="T1" fmla="*/ 8 h 9"/>
                  <a:gd name="T2" fmla="*/ 4 w 5"/>
                  <a:gd name="T3" fmla="*/ 0 h 9"/>
                  <a:gd name="T4" fmla="*/ 1 w 5"/>
                  <a:gd name="T5" fmla="*/ 0 h 9"/>
                  <a:gd name="T6" fmla="*/ 0 w 5"/>
                  <a:gd name="T7" fmla="*/ 0 h 9"/>
                  <a:gd name="T8" fmla="*/ 0 w 5"/>
                  <a:gd name="T9" fmla="*/ 8 h 9"/>
                  <a:gd name="T10" fmla="*/ 4 w 5"/>
                  <a:gd name="T11" fmla="*/ 8 h 9"/>
                </a:gdLst>
                <a:ahLst/>
                <a:cxnLst>
                  <a:cxn ang="0">
                    <a:pos x="T0" y="T1"/>
                  </a:cxn>
                  <a:cxn ang="0">
                    <a:pos x="T2" y="T3"/>
                  </a:cxn>
                  <a:cxn ang="0">
                    <a:pos x="T4" y="T5"/>
                  </a:cxn>
                  <a:cxn ang="0">
                    <a:pos x="T6" y="T7"/>
                  </a:cxn>
                  <a:cxn ang="0">
                    <a:pos x="T8" y="T9"/>
                  </a:cxn>
                  <a:cxn ang="0">
                    <a:pos x="T10" y="T11"/>
                  </a:cxn>
                </a:cxnLst>
                <a:rect l="0" t="0" r="r" b="b"/>
                <a:pathLst>
                  <a:path w="5" h="9">
                    <a:moveTo>
                      <a:pt x="4" y="8"/>
                    </a:moveTo>
                    <a:lnTo>
                      <a:pt x="4" y="0"/>
                    </a:lnTo>
                    <a:lnTo>
                      <a:pt x="1" y="0"/>
                    </a:lnTo>
                    <a:lnTo>
                      <a:pt x="0" y="0"/>
                    </a:lnTo>
                    <a:lnTo>
                      <a:pt x="0" y="8"/>
                    </a:lnTo>
                    <a:lnTo>
                      <a:pt x="4"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099" name="Freeform 611"/>
              <p:cNvSpPr>
                <a:spLocks/>
              </p:cNvSpPr>
              <p:nvPr/>
            </p:nvSpPr>
            <p:spPr bwMode="auto">
              <a:xfrm>
                <a:off x="4574" y="3048"/>
                <a:ext cx="1" cy="50"/>
              </a:xfrm>
              <a:custGeom>
                <a:avLst/>
                <a:gdLst>
                  <a:gd name="T0" fmla="*/ 0 w 1"/>
                  <a:gd name="T1" fmla="*/ 0 h 50"/>
                  <a:gd name="T2" fmla="*/ 0 w 1"/>
                  <a:gd name="T3" fmla="*/ 9 h 50"/>
                  <a:gd name="T4" fmla="*/ 0 w 1"/>
                  <a:gd name="T5" fmla="*/ 20 h 50"/>
                  <a:gd name="T6" fmla="*/ 0 w 1"/>
                  <a:gd name="T7" fmla="*/ 34 h 50"/>
                  <a:gd name="T8" fmla="*/ 0 w 1"/>
                  <a:gd name="T9" fmla="*/ 49 h 50"/>
                  <a:gd name="T10" fmla="*/ 0 w 1"/>
                  <a:gd name="T11" fmla="*/ 49 h 50"/>
                  <a:gd name="T12" fmla="*/ 0 w 1"/>
                  <a:gd name="T13" fmla="*/ 34 h 50"/>
                  <a:gd name="T14" fmla="*/ 0 w 1"/>
                  <a:gd name="T15" fmla="*/ 20 h 50"/>
                  <a:gd name="T16" fmla="*/ 0 w 1"/>
                  <a:gd name="T17" fmla="*/ 10 h 50"/>
                  <a:gd name="T18" fmla="*/ 0 w 1"/>
                  <a:gd name="T19" fmla="*/ 1 h 50"/>
                  <a:gd name="T20" fmla="*/ 0 w 1"/>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50">
                    <a:moveTo>
                      <a:pt x="0" y="0"/>
                    </a:moveTo>
                    <a:lnTo>
                      <a:pt x="0" y="9"/>
                    </a:lnTo>
                    <a:lnTo>
                      <a:pt x="0" y="20"/>
                    </a:lnTo>
                    <a:lnTo>
                      <a:pt x="0" y="34"/>
                    </a:lnTo>
                    <a:lnTo>
                      <a:pt x="0" y="49"/>
                    </a:lnTo>
                    <a:lnTo>
                      <a:pt x="0" y="49"/>
                    </a:lnTo>
                    <a:lnTo>
                      <a:pt x="0" y="34"/>
                    </a:lnTo>
                    <a:lnTo>
                      <a:pt x="0" y="20"/>
                    </a:lnTo>
                    <a:lnTo>
                      <a:pt x="0" y="10"/>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0" name="Freeform 612"/>
              <p:cNvSpPr>
                <a:spLocks/>
              </p:cNvSpPr>
              <p:nvPr/>
            </p:nvSpPr>
            <p:spPr bwMode="auto">
              <a:xfrm>
                <a:off x="4570" y="3097"/>
                <a:ext cx="5" cy="8"/>
              </a:xfrm>
              <a:custGeom>
                <a:avLst/>
                <a:gdLst>
                  <a:gd name="T0" fmla="*/ 0 w 5"/>
                  <a:gd name="T1" fmla="*/ 0 h 8"/>
                  <a:gd name="T2" fmla="*/ 0 w 5"/>
                  <a:gd name="T3" fmla="*/ 7 h 8"/>
                  <a:gd name="T4" fmla="*/ 1 w 5"/>
                  <a:gd name="T5" fmla="*/ 7 h 8"/>
                  <a:gd name="T6" fmla="*/ 4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1" y="7"/>
                    </a:lnTo>
                    <a:lnTo>
                      <a:pt x="4" y="7"/>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1" name="Freeform 613"/>
              <p:cNvSpPr>
                <a:spLocks/>
              </p:cNvSpPr>
              <p:nvPr/>
            </p:nvSpPr>
            <p:spPr bwMode="auto">
              <a:xfrm>
                <a:off x="4559" y="3098"/>
                <a:ext cx="3" cy="9"/>
              </a:xfrm>
              <a:custGeom>
                <a:avLst/>
                <a:gdLst>
                  <a:gd name="T0" fmla="*/ 2 w 3"/>
                  <a:gd name="T1" fmla="*/ 8 h 9"/>
                  <a:gd name="T2" fmla="*/ 1 w 3"/>
                  <a:gd name="T3" fmla="*/ 0 h 9"/>
                  <a:gd name="T4" fmla="*/ 1 w 3"/>
                  <a:gd name="T5" fmla="*/ 0 h 9"/>
                  <a:gd name="T6" fmla="*/ 0 w 3"/>
                  <a:gd name="T7" fmla="*/ 0 h 9"/>
                  <a:gd name="T8" fmla="*/ 0 w 3"/>
                  <a:gd name="T9" fmla="*/ 8 h 9"/>
                  <a:gd name="T10" fmla="*/ 2 w 3"/>
                  <a:gd name="T11" fmla="*/ 8 h 9"/>
                </a:gdLst>
                <a:ahLst/>
                <a:cxnLst>
                  <a:cxn ang="0">
                    <a:pos x="T0" y="T1"/>
                  </a:cxn>
                  <a:cxn ang="0">
                    <a:pos x="T2" y="T3"/>
                  </a:cxn>
                  <a:cxn ang="0">
                    <a:pos x="T4" y="T5"/>
                  </a:cxn>
                  <a:cxn ang="0">
                    <a:pos x="T6" y="T7"/>
                  </a:cxn>
                  <a:cxn ang="0">
                    <a:pos x="T8" y="T9"/>
                  </a:cxn>
                  <a:cxn ang="0">
                    <a:pos x="T10" y="T11"/>
                  </a:cxn>
                </a:cxnLst>
                <a:rect l="0" t="0" r="r" b="b"/>
                <a:pathLst>
                  <a:path w="3" h="9">
                    <a:moveTo>
                      <a:pt x="2" y="8"/>
                    </a:moveTo>
                    <a:lnTo>
                      <a:pt x="1" y="0"/>
                    </a:lnTo>
                    <a:lnTo>
                      <a:pt x="1" y="0"/>
                    </a:lnTo>
                    <a:lnTo>
                      <a:pt x="0" y="0"/>
                    </a:lnTo>
                    <a:lnTo>
                      <a:pt x="0" y="8"/>
                    </a:lnTo>
                    <a:lnTo>
                      <a:pt x="2"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2" name="Freeform 614"/>
              <p:cNvSpPr>
                <a:spLocks/>
              </p:cNvSpPr>
              <p:nvPr/>
            </p:nvSpPr>
            <p:spPr bwMode="auto">
              <a:xfrm>
                <a:off x="4560" y="3048"/>
                <a:ext cx="2" cy="50"/>
              </a:xfrm>
              <a:custGeom>
                <a:avLst/>
                <a:gdLst>
                  <a:gd name="T0" fmla="*/ 1 w 2"/>
                  <a:gd name="T1" fmla="*/ 0 h 50"/>
                  <a:gd name="T2" fmla="*/ 1 w 2"/>
                  <a:gd name="T3" fmla="*/ 9 h 50"/>
                  <a:gd name="T4" fmla="*/ 1 w 2"/>
                  <a:gd name="T5" fmla="*/ 20 h 50"/>
                  <a:gd name="T6" fmla="*/ 1 w 2"/>
                  <a:gd name="T7" fmla="*/ 34 h 50"/>
                  <a:gd name="T8" fmla="*/ 1 w 2"/>
                  <a:gd name="T9" fmla="*/ 49 h 50"/>
                  <a:gd name="T10" fmla="*/ 0 w 2"/>
                  <a:gd name="T11" fmla="*/ 49 h 50"/>
                  <a:gd name="T12" fmla="*/ 0 w 2"/>
                  <a:gd name="T13" fmla="*/ 34 h 50"/>
                  <a:gd name="T14" fmla="*/ 0 w 2"/>
                  <a:gd name="T15" fmla="*/ 20 h 50"/>
                  <a:gd name="T16" fmla="*/ 0 w 2"/>
                  <a:gd name="T17" fmla="*/ 9 h 50"/>
                  <a:gd name="T18" fmla="*/ 0 w 2"/>
                  <a:gd name="T19" fmla="*/ 0 h 50"/>
                  <a:gd name="T20" fmla="*/ 1 w 2"/>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0">
                    <a:moveTo>
                      <a:pt x="1" y="0"/>
                    </a:moveTo>
                    <a:lnTo>
                      <a:pt x="1" y="9"/>
                    </a:lnTo>
                    <a:lnTo>
                      <a:pt x="1" y="20"/>
                    </a:lnTo>
                    <a:lnTo>
                      <a:pt x="1" y="34"/>
                    </a:lnTo>
                    <a:lnTo>
                      <a:pt x="1" y="49"/>
                    </a:lnTo>
                    <a:lnTo>
                      <a:pt x="0" y="49"/>
                    </a:lnTo>
                    <a:lnTo>
                      <a:pt x="0" y="34"/>
                    </a:lnTo>
                    <a:lnTo>
                      <a:pt x="0" y="20"/>
                    </a:lnTo>
                    <a:lnTo>
                      <a:pt x="0" y="9"/>
                    </a:lnTo>
                    <a:lnTo>
                      <a:pt x="0"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3" name="Freeform 615"/>
              <p:cNvSpPr>
                <a:spLocks/>
              </p:cNvSpPr>
              <p:nvPr/>
            </p:nvSpPr>
            <p:spPr bwMode="auto">
              <a:xfrm>
                <a:off x="4559" y="3097"/>
                <a:ext cx="3" cy="8"/>
              </a:xfrm>
              <a:custGeom>
                <a:avLst/>
                <a:gdLst>
                  <a:gd name="T0" fmla="*/ 0 w 3"/>
                  <a:gd name="T1" fmla="*/ 0 h 8"/>
                  <a:gd name="T2" fmla="*/ 0 w 3"/>
                  <a:gd name="T3" fmla="*/ 7 h 8"/>
                  <a:gd name="T4" fmla="*/ 1 w 3"/>
                  <a:gd name="T5" fmla="*/ 7 h 8"/>
                  <a:gd name="T6" fmla="*/ 1 w 3"/>
                  <a:gd name="T7" fmla="*/ 7 h 8"/>
                  <a:gd name="T8" fmla="*/ 2 w 3"/>
                  <a:gd name="T9" fmla="*/ 0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lnTo>
                      <a:pt x="0" y="7"/>
                    </a:lnTo>
                    <a:lnTo>
                      <a:pt x="1" y="7"/>
                    </a:lnTo>
                    <a:lnTo>
                      <a:pt x="1" y="7"/>
                    </a:lnTo>
                    <a:lnTo>
                      <a:pt x="2"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4" name="Freeform 616"/>
              <p:cNvSpPr>
                <a:spLocks/>
              </p:cNvSpPr>
              <p:nvPr/>
            </p:nvSpPr>
            <p:spPr bwMode="auto">
              <a:xfrm>
                <a:off x="5187" y="3043"/>
                <a:ext cx="6" cy="7"/>
              </a:xfrm>
              <a:custGeom>
                <a:avLst/>
                <a:gdLst>
                  <a:gd name="T0" fmla="*/ 5 w 6"/>
                  <a:gd name="T1" fmla="*/ 6 h 7"/>
                  <a:gd name="T2" fmla="*/ 5 w 6"/>
                  <a:gd name="T3" fmla="*/ 0 h 7"/>
                  <a:gd name="T4" fmla="*/ 4 w 6"/>
                  <a:gd name="T5" fmla="*/ 0 h 7"/>
                  <a:gd name="T6" fmla="*/ 2 w 6"/>
                  <a:gd name="T7" fmla="*/ 0 h 7"/>
                  <a:gd name="T8" fmla="*/ 0 w 6"/>
                  <a:gd name="T9" fmla="*/ 6 h 7"/>
                  <a:gd name="T10" fmla="*/ 5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5" y="6"/>
                    </a:moveTo>
                    <a:lnTo>
                      <a:pt x="5" y="0"/>
                    </a:lnTo>
                    <a:lnTo>
                      <a:pt x="4" y="0"/>
                    </a:lnTo>
                    <a:lnTo>
                      <a:pt x="2" y="0"/>
                    </a:lnTo>
                    <a:lnTo>
                      <a:pt x="0" y="6"/>
                    </a:lnTo>
                    <a:lnTo>
                      <a:pt x="5"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5" name="Freeform 617"/>
              <p:cNvSpPr>
                <a:spLocks/>
              </p:cNvSpPr>
              <p:nvPr/>
            </p:nvSpPr>
            <p:spPr bwMode="auto">
              <a:xfrm>
                <a:off x="5189" y="2962"/>
                <a:ext cx="4" cy="79"/>
              </a:xfrm>
              <a:custGeom>
                <a:avLst/>
                <a:gdLst>
                  <a:gd name="T0" fmla="*/ 2 w 4"/>
                  <a:gd name="T1" fmla="*/ 0 h 79"/>
                  <a:gd name="T2" fmla="*/ 1 w 4"/>
                  <a:gd name="T3" fmla="*/ 8 h 79"/>
                  <a:gd name="T4" fmla="*/ 0 w 4"/>
                  <a:gd name="T5" fmla="*/ 14 h 79"/>
                  <a:gd name="T6" fmla="*/ 0 w 4"/>
                  <a:gd name="T7" fmla="*/ 22 h 79"/>
                  <a:gd name="T8" fmla="*/ 0 w 4"/>
                  <a:gd name="T9" fmla="*/ 31 h 79"/>
                  <a:gd name="T10" fmla="*/ 0 w 4"/>
                  <a:gd name="T11" fmla="*/ 40 h 79"/>
                  <a:gd name="T12" fmla="*/ 0 w 4"/>
                  <a:gd name="T13" fmla="*/ 52 h 79"/>
                  <a:gd name="T14" fmla="*/ 0 w 4"/>
                  <a:gd name="T15" fmla="*/ 65 h 79"/>
                  <a:gd name="T16" fmla="*/ 0 w 4"/>
                  <a:gd name="T17" fmla="*/ 78 h 79"/>
                  <a:gd name="T18" fmla="*/ 2 w 4"/>
                  <a:gd name="T19" fmla="*/ 78 h 79"/>
                  <a:gd name="T20" fmla="*/ 2 w 4"/>
                  <a:gd name="T21" fmla="*/ 65 h 79"/>
                  <a:gd name="T22" fmla="*/ 1 w 4"/>
                  <a:gd name="T23" fmla="*/ 52 h 79"/>
                  <a:gd name="T24" fmla="*/ 1 w 4"/>
                  <a:gd name="T25" fmla="*/ 40 h 79"/>
                  <a:gd name="T26" fmla="*/ 1 w 4"/>
                  <a:gd name="T27" fmla="*/ 31 h 79"/>
                  <a:gd name="T28" fmla="*/ 2 w 4"/>
                  <a:gd name="T29" fmla="*/ 22 h 79"/>
                  <a:gd name="T30" fmla="*/ 2 w 4"/>
                  <a:gd name="T31" fmla="*/ 14 h 79"/>
                  <a:gd name="T32" fmla="*/ 3 w 4"/>
                  <a:gd name="T33" fmla="*/ 8 h 79"/>
                  <a:gd name="T34" fmla="*/ 3 w 4"/>
                  <a:gd name="T35" fmla="*/ 1 h 79"/>
                  <a:gd name="T36" fmla="*/ 2 w 4"/>
                  <a:gd name="T3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79">
                    <a:moveTo>
                      <a:pt x="2" y="0"/>
                    </a:moveTo>
                    <a:lnTo>
                      <a:pt x="1" y="8"/>
                    </a:lnTo>
                    <a:lnTo>
                      <a:pt x="0" y="14"/>
                    </a:lnTo>
                    <a:lnTo>
                      <a:pt x="0" y="22"/>
                    </a:lnTo>
                    <a:lnTo>
                      <a:pt x="0" y="31"/>
                    </a:lnTo>
                    <a:lnTo>
                      <a:pt x="0" y="40"/>
                    </a:lnTo>
                    <a:lnTo>
                      <a:pt x="0" y="52"/>
                    </a:lnTo>
                    <a:lnTo>
                      <a:pt x="0" y="65"/>
                    </a:lnTo>
                    <a:lnTo>
                      <a:pt x="0" y="78"/>
                    </a:lnTo>
                    <a:lnTo>
                      <a:pt x="2" y="78"/>
                    </a:lnTo>
                    <a:lnTo>
                      <a:pt x="2" y="65"/>
                    </a:lnTo>
                    <a:lnTo>
                      <a:pt x="1" y="52"/>
                    </a:lnTo>
                    <a:lnTo>
                      <a:pt x="1" y="40"/>
                    </a:lnTo>
                    <a:lnTo>
                      <a:pt x="1" y="31"/>
                    </a:lnTo>
                    <a:lnTo>
                      <a:pt x="2" y="22"/>
                    </a:lnTo>
                    <a:lnTo>
                      <a:pt x="2" y="14"/>
                    </a:lnTo>
                    <a:lnTo>
                      <a:pt x="3" y="8"/>
                    </a:lnTo>
                    <a:lnTo>
                      <a:pt x="3"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6" name="Freeform 618"/>
              <p:cNvSpPr>
                <a:spLocks/>
              </p:cNvSpPr>
              <p:nvPr/>
            </p:nvSpPr>
            <p:spPr bwMode="auto">
              <a:xfrm>
                <a:off x="5187" y="3042"/>
                <a:ext cx="6" cy="7"/>
              </a:xfrm>
              <a:custGeom>
                <a:avLst/>
                <a:gdLst>
                  <a:gd name="T0" fmla="*/ 0 w 6"/>
                  <a:gd name="T1" fmla="*/ 0 h 7"/>
                  <a:gd name="T2" fmla="*/ 0 w 6"/>
                  <a:gd name="T3" fmla="*/ 3 h 7"/>
                  <a:gd name="T4" fmla="*/ 2 w 6"/>
                  <a:gd name="T5" fmla="*/ 6 h 7"/>
                  <a:gd name="T6" fmla="*/ 4 w 6"/>
                  <a:gd name="T7" fmla="*/ 6 h 7"/>
                  <a:gd name="T8" fmla="*/ 5 w 6"/>
                  <a:gd name="T9" fmla="*/ 6 h 7"/>
                  <a:gd name="T10" fmla="*/ 5 w 6"/>
                  <a:gd name="T11" fmla="*/ 3 h 7"/>
                  <a:gd name="T12" fmla="*/ 0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0" y="0"/>
                    </a:moveTo>
                    <a:lnTo>
                      <a:pt x="0" y="3"/>
                    </a:lnTo>
                    <a:lnTo>
                      <a:pt x="2" y="6"/>
                    </a:lnTo>
                    <a:lnTo>
                      <a:pt x="4" y="6"/>
                    </a:lnTo>
                    <a:lnTo>
                      <a:pt x="5" y="6"/>
                    </a:lnTo>
                    <a:lnTo>
                      <a:pt x="5"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7" name="Freeform 619"/>
              <p:cNvSpPr>
                <a:spLocks/>
              </p:cNvSpPr>
              <p:nvPr/>
            </p:nvSpPr>
            <p:spPr bwMode="auto">
              <a:xfrm>
                <a:off x="5205" y="2988"/>
                <a:ext cx="4" cy="8"/>
              </a:xfrm>
              <a:custGeom>
                <a:avLst/>
                <a:gdLst>
                  <a:gd name="T0" fmla="*/ 3 w 4"/>
                  <a:gd name="T1" fmla="*/ 7 h 8"/>
                  <a:gd name="T2" fmla="*/ 2 w 4"/>
                  <a:gd name="T3" fmla="*/ 0 h 8"/>
                  <a:gd name="T4" fmla="*/ 1 w 4"/>
                  <a:gd name="T5" fmla="*/ 0 h 8"/>
                  <a:gd name="T6" fmla="*/ 0 w 4"/>
                  <a:gd name="T7" fmla="*/ 7 h 8"/>
                  <a:gd name="T8" fmla="*/ 3 w 4"/>
                  <a:gd name="T9" fmla="*/ 7 h 8"/>
                </a:gdLst>
                <a:ahLst/>
                <a:cxnLst>
                  <a:cxn ang="0">
                    <a:pos x="T0" y="T1"/>
                  </a:cxn>
                  <a:cxn ang="0">
                    <a:pos x="T2" y="T3"/>
                  </a:cxn>
                  <a:cxn ang="0">
                    <a:pos x="T4" y="T5"/>
                  </a:cxn>
                  <a:cxn ang="0">
                    <a:pos x="T6" y="T7"/>
                  </a:cxn>
                  <a:cxn ang="0">
                    <a:pos x="T8" y="T9"/>
                  </a:cxn>
                </a:cxnLst>
                <a:rect l="0" t="0" r="r" b="b"/>
                <a:pathLst>
                  <a:path w="4" h="8">
                    <a:moveTo>
                      <a:pt x="3" y="7"/>
                    </a:moveTo>
                    <a:lnTo>
                      <a:pt x="2" y="0"/>
                    </a:lnTo>
                    <a:lnTo>
                      <a:pt x="1" y="0"/>
                    </a:lnTo>
                    <a:lnTo>
                      <a:pt x="0" y="7"/>
                    </a:lnTo>
                    <a:lnTo>
                      <a:pt x="3"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8" name="Freeform 620"/>
              <p:cNvSpPr>
                <a:spLocks/>
              </p:cNvSpPr>
              <p:nvPr/>
            </p:nvSpPr>
            <p:spPr bwMode="auto">
              <a:xfrm>
                <a:off x="5206" y="2963"/>
                <a:ext cx="3" cy="25"/>
              </a:xfrm>
              <a:custGeom>
                <a:avLst/>
                <a:gdLst>
                  <a:gd name="T0" fmla="*/ 1 w 3"/>
                  <a:gd name="T1" fmla="*/ 0 h 25"/>
                  <a:gd name="T2" fmla="*/ 1 w 3"/>
                  <a:gd name="T3" fmla="*/ 0 h 25"/>
                  <a:gd name="T4" fmla="*/ 2 w 3"/>
                  <a:gd name="T5" fmla="*/ 3 h 25"/>
                  <a:gd name="T6" fmla="*/ 2 w 3"/>
                  <a:gd name="T7" fmla="*/ 11 h 25"/>
                  <a:gd name="T8" fmla="*/ 2 w 3"/>
                  <a:gd name="T9" fmla="*/ 24 h 25"/>
                  <a:gd name="T10" fmla="*/ 0 w 3"/>
                  <a:gd name="T11" fmla="*/ 24 h 25"/>
                  <a:gd name="T12" fmla="*/ 0 w 3"/>
                  <a:gd name="T13" fmla="*/ 11 h 25"/>
                  <a:gd name="T14" fmla="*/ 0 w 3"/>
                  <a:gd name="T15" fmla="*/ 4 h 25"/>
                  <a:gd name="T16" fmla="*/ 0 w 3"/>
                  <a:gd name="T17" fmla="*/ 2 h 25"/>
                  <a:gd name="T18" fmla="*/ 0 w 3"/>
                  <a:gd name="T19" fmla="*/ 0 h 25"/>
                  <a:gd name="T20" fmla="*/ 1 w 3"/>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5">
                    <a:moveTo>
                      <a:pt x="1" y="0"/>
                    </a:moveTo>
                    <a:lnTo>
                      <a:pt x="1" y="0"/>
                    </a:lnTo>
                    <a:lnTo>
                      <a:pt x="2" y="3"/>
                    </a:lnTo>
                    <a:lnTo>
                      <a:pt x="2" y="11"/>
                    </a:lnTo>
                    <a:lnTo>
                      <a:pt x="2" y="24"/>
                    </a:lnTo>
                    <a:lnTo>
                      <a:pt x="0" y="24"/>
                    </a:lnTo>
                    <a:lnTo>
                      <a:pt x="0" y="11"/>
                    </a:lnTo>
                    <a:lnTo>
                      <a:pt x="0" y="4"/>
                    </a:lnTo>
                    <a:lnTo>
                      <a:pt x="0" y="2"/>
                    </a:lnTo>
                    <a:lnTo>
                      <a:pt x="0"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09" name="Freeform 621"/>
              <p:cNvSpPr>
                <a:spLocks/>
              </p:cNvSpPr>
              <p:nvPr/>
            </p:nvSpPr>
            <p:spPr bwMode="auto">
              <a:xfrm>
                <a:off x="5205" y="2987"/>
                <a:ext cx="4" cy="8"/>
              </a:xfrm>
              <a:custGeom>
                <a:avLst/>
                <a:gdLst>
                  <a:gd name="T0" fmla="*/ 0 w 4"/>
                  <a:gd name="T1" fmla="*/ 0 h 8"/>
                  <a:gd name="T2" fmla="*/ 0 w 4"/>
                  <a:gd name="T3" fmla="*/ 0 h 8"/>
                  <a:gd name="T4" fmla="*/ 1 w 4"/>
                  <a:gd name="T5" fmla="*/ 7 h 8"/>
                  <a:gd name="T6" fmla="*/ 1 w 4"/>
                  <a:gd name="T7" fmla="*/ 7 h 8"/>
                  <a:gd name="T8" fmla="*/ 2 w 4"/>
                  <a:gd name="T9" fmla="*/ 7 h 8"/>
                  <a:gd name="T10" fmla="*/ 3 w 4"/>
                  <a:gd name="T11" fmla="*/ 7 h 8"/>
                  <a:gd name="T12" fmla="*/ 3 w 4"/>
                  <a:gd name="T13" fmla="*/ 0 h 8"/>
                  <a:gd name="T14" fmla="*/ 0 w 4"/>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0"/>
                    </a:moveTo>
                    <a:lnTo>
                      <a:pt x="0" y="0"/>
                    </a:lnTo>
                    <a:lnTo>
                      <a:pt x="1" y="7"/>
                    </a:lnTo>
                    <a:lnTo>
                      <a:pt x="1" y="7"/>
                    </a:lnTo>
                    <a:lnTo>
                      <a:pt x="2" y="7"/>
                    </a:lnTo>
                    <a:lnTo>
                      <a:pt x="3" y="7"/>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0" name="Freeform 622"/>
              <p:cNvSpPr>
                <a:spLocks/>
              </p:cNvSpPr>
              <p:nvPr/>
            </p:nvSpPr>
            <p:spPr bwMode="auto">
              <a:xfrm>
                <a:off x="5219" y="2975"/>
                <a:ext cx="4" cy="7"/>
              </a:xfrm>
              <a:custGeom>
                <a:avLst/>
                <a:gdLst>
                  <a:gd name="T0" fmla="*/ 3 w 4"/>
                  <a:gd name="T1" fmla="*/ 6 h 7"/>
                  <a:gd name="T2" fmla="*/ 2 w 4"/>
                  <a:gd name="T3" fmla="*/ 0 h 7"/>
                  <a:gd name="T4" fmla="*/ 1 w 4"/>
                  <a:gd name="T5" fmla="*/ 0 h 7"/>
                  <a:gd name="T6" fmla="*/ 1 w 4"/>
                  <a:gd name="T7" fmla="*/ 0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0"/>
                    </a:lnTo>
                    <a:lnTo>
                      <a:pt x="1" y="0"/>
                    </a:lnTo>
                    <a:lnTo>
                      <a:pt x="1" y="0"/>
                    </a:lnTo>
                    <a:lnTo>
                      <a:pt x="0" y="6"/>
                    </a:lnTo>
                    <a:lnTo>
                      <a:pt x="3"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1" name="Freeform 623"/>
              <p:cNvSpPr>
                <a:spLocks/>
              </p:cNvSpPr>
              <p:nvPr/>
            </p:nvSpPr>
            <p:spPr bwMode="auto">
              <a:xfrm>
                <a:off x="5222" y="2961"/>
                <a:ext cx="1" cy="12"/>
              </a:xfrm>
              <a:custGeom>
                <a:avLst/>
                <a:gdLst>
                  <a:gd name="T0" fmla="*/ 0 w 1"/>
                  <a:gd name="T1" fmla="*/ 0 h 12"/>
                  <a:gd name="T2" fmla="*/ 0 w 1"/>
                  <a:gd name="T3" fmla="*/ 2 h 12"/>
                  <a:gd name="T4" fmla="*/ 0 w 1"/>
                  <a:gd name="T5" fmla="*/ 5 h 12"/>
                  <a:gd name="T6" fmla="*/ 0 w 1"/>
                  <a:gd name="T7" fmla="*/ 8 h 12"/>
                  <a:gd name="T8" fmla="*/ 0 w 1"/>
                  <a:gd name="T9" fmla="*/ 11 h 12"/>
                  <a:gd name="T10" fmla="*/ 0 w 1"/>
                  <a:gd name="T11" fmla="*/ 11 h 12"/>
                  <a:gd name="T12" fmla="*/ 0 w 1"/>
                  <a:gd name="T13" fmla="*/ 8 h 12"/>
                  <a:gd name="T14" fmla="*/ 0 w 1"/>
                  <a:gd name="T15" fmla="*/ 6 h 12"/>
                  <a:gd name="T16" fmla="*/ 0 w 1"/>
                  <a:gd name="T17" fmla="*/ 3 h 12"/>
                  <a:gd name="T18" fmla="*/ 0 w 1"/>
                  <a:gd name="T19" fmla="*/ 1 h 12"/>
                  <a:gd name="T20" fmla="*/ 0 w 1"/>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2">
                    <a:moveTo>
                      <a:pt x="0" y="0"/>
                    </a:moveTo>
                    <a:lnTo>
                      <a:pt x="0" y="2"/>
                    </a:lnTo>
                    <a:lnTo>
                      <a:pt x="0" y="5"/>
                    </a:lnTo>
                    <a:lnTo>
                      <a:pt x="0" y="8"/>
                    </a:lnTo>
                    <a:lnTo>
                      <a:pt x="0" y="11"/>
                    </a:lnTo>
                    <a:lnTo>
                      <a:pt x="0" y="11"/>
                    </a:lnTo>
                    <a:lnTo>
                      <a:pt x="0" y="8"/>
                    </a:lnTo>
                    <a:lnTo>
                      <a:pt x="0" y="6"/>
                    </a:lnTo>
                    <a:lnTo>
                      <a:pt x="0" y="3"/>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2" name="Freeform 624"/>
              <p:cNvSpPr>
                <a:spLocks/>
              </p:cNvSpPr>
              <p:nvPr/>
            </p:nvSpPr>
            <p:spPr bwMode="auto">
              <a:xfrm>
                <a:off x="5219" y="2972"/>
                <a:ext cx="4" cy="7"/>
              </a:xfrm>
              <a:custGeom>
                <a:avLst/>
                <a:gdLst>
                  <a:gd name="T0" fmla="*/ 0 w 4"/>
                  <a:gd name="T1" fmla="*/ 0 h 7"/>
                  <a:gd name="T2" fmla="*/ 0 w 4"/>
                  <a:gd name="T3" fmla="*/ 0 h 7"/>
                  <a:gd name="T4" fmla="*/ 1 w 4"/>
                  <a:gd name="T5" fmla="*/ 3 h 7"/>
                  <a:gd name="T6" fmla="*/ 1 w 4"/>
                  <a:gd name="T7" fmla="*/ 6 h 7"/>
                  <a:gd name="T8" fmla="*/ 2 w 4"/>
                  <a:gd name="T9" fmla="*/ 6 h 7"/>
                  <a:gd name="T10" fmla="*/ 3 w 4"/>
                  <a:gd name="T11" fmla="*/ 3 h 7"/>
                  <a:gd name="T12" fmla="*/ 3 w 4"/>
                  <a:gd name="T13" fmla="*/ 0 h 7"/>
                  <a:gd name="T14" fmla="*/ 0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0" y="0"/>
                    </a:moveTo>
                    <a:lnTo>
                      <a:pt x="0" y="0"/>
                    </a:lnTo>
                    <a:lnTo>
                      <a:pt x="1" y="3"/>
                    </a:lnTo>
                    <a:lnTo>
                      <a:pt x="1" y="6"/>
                    </a:lnTo>
                    <a:lnTo>
                      <a:pt x="2" y="6"/>
                    </a:lnTo>
                    <a:lnTo>
                      <a:pt x="3" y="3"/>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3" name="Freeform 625"/>
              <p:cNvSpPr>
                <a:spLocks/>
              </p:cNvSpPr>
              <p:nvPr/>
            </p:nvSpPr>
            <p:spPr bwMode="auto">
              <a:xfrm>
                <a:off x="5235" y="2972"/>
                <a:ext cx="5" cy="7"/>
              </a:xfrm>
              <a:custGeom>
                <a:avLst/>
                <a:gdLst>
                  <a:gd name="T0" fmla="*/ 4 w 5"/>
                  <a:gd name="T1" fmla="*/ 6 h 7"/>
                  <a:gd name="T2" fmla="*/ 4 w 5"/>
                  <a:gd name="T3" fmla="*/ 3 h 7"/>
                  <a:gd name="T4" fmla="*/ 3 w 5"/>
                  <a:gd name="T5" fmla="*/ 0 h 7"/>
                  <a:gd name="T6" fmla="*/ 1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3" y="0"/>
                    </a:lnTo>
                    <a:lnTo>
                      <a:pt x="1" y="3"/>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4" name="Freeform 626"/>
              <p:cNvSpPr>
                <a:spLocks/>
              </p:cNvSpPr>
              <p:nvPr/>
            </p:nvSpPr>
            <p:spPr bwMode="auto">
              <a:xfrm>
                <a:off x="5238" y="2962"/>
                <a:ext cx="2" cy="8"/>
              </a:xfrm>
              <a:custGeom>
                <a:avLst/>
                <a:gdLst>
                  <a:gd name="T0" fmla="*/ 1 w 2"/>
                  <a:gd name="T1" fmla="*/ 0 h 8"/>
                  <a:gd name="T2" fmla="*/ 1 w 2"/>
                  <a:gd name="T3" fmla="*/ 1 h 8"/>
                  <a:gd name="T4" fmla="*/ 1 w 2"/>
                  <a:gd name="T5" fmla="*/ 3 h 8"/>
                  <a:gd name="T6" fmla="*/ 1 w 2"/>
                  <a:gd name="T7" fmla="*/ 5 h 8"/>
                  <a:gd name="T8" fmla="*/ 1 w 2"/>
                  <a:gd name="T9" fmla="*/ 7 h 8"/>
                  <a:gd name="T10" fmla="*/ 0 w 2"/>
                  <a:gd name="T11" fmla="*/ 7 h 8"/>
                  <a:gd name="T12" fmla="*/ 0 w 2"/>
                  <a:gd name="T13" fmla="*/ 6 h 8"/>
                  <a:gd name="T14" fmla="*/ 0 w 2"/>
                  <a:gd name="T15" fmla="*/ 4 h 8"/>
                  <a:gd name="T16" fmla="*/ 0 w 2"/>
                  <a:gd name="T17" fmla="*/ 2 h 8"/>
                  <a:gd name="T18" fmla="*/ 0 w 2"/>
                  <a:gd name="T19" fmla="*/ 0 h 8"/>
                  <a:gd name="T20" fmla="*/ 1 w 2"/>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8">
                    <a:moveTo>
                      <a:pt x="1" y="0"/>
                    </a:moveTo>
                    <a:lnTo>
                      <a:pt x="1" y="1"/>
                    </a:lnTo>
                    <a:lnTo>
                      <a:pt x="1" y="3"/>
                    </a:lnTo>
                    <a:lnTo>
                      <a:pt x="1" y="5"/>
                    </a:lnTo>
                    <a:lnTo>
                      <a:pt x="1" y="7"/>
                    </a:lnTo>
                    <a:lnTo>
                      <a:pt x="0" y="7"/>
                    </a:lnTo>
                    <a:lnTo>
                      <a:pt x="0" y="6"/>
                    </a:lnTo>
                    <a:lnTo>
                      <a:pt x="0" y="4"/>
                    </a:lnTo>
                    <a:lnTo>
                      <a:pt x="0" y="2"/>
                    </a:lnTo>
                    <a:lnTo>
                      <a:pt x="0"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5" name="Freeform 627"/>
              <p:cNvSpPr>
                <a:spLocks/>
              </p:cNvSpPr>
              <p:nvPr/>
            </p:nvSpPr>
            <p:spPr bwMode="auto">
              <a:xfrm>
                <a:off x="5235" y="2969"/>
                <a:ext cx="5" cy="9"/>
              </a:xfrm>
              <a:custGeom>
                <a:avLst/>
                <a:gdLst>
                  <a:gd name="T0" fmla="*/ 0 w 5"/>
                  <a:gd name="T1" fmla="*/ 0 h 9"/>
                  <a:gd name="T2" fmla="*/ 0 w 5"/>
                  <a:gd name="T3" fmla="*/ 0 h 9"/>
                  <a:gd name="T4" fmla="*/ 1 w 5"/>
                  <a:gd name="T5" fmla="*/ 8 h 9"/>
                  <a:gd name="T6" fmla="*/ 3 w 5"/>
                  <a:gd name="T7" fmla="*/ 8 h 9"/>
                  <a:gd name="T8" fmla="*/ 4 w 5"/>
                  <a:gd name="T9" fmla="*/ 0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lnTo>
                      <a:pt x="0" y="0"/>
                    </a:lnTo>
                    <a:lnTo>
                      <a:pt x="1" y="8"/>
                    </a:lnTo>
                    <a:lnTo>
                      <a:pt x="3" y="8"/>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6" name="Freeform 628"/>
              <p:cNvSpPr>
                <a:spLocks/>
              </p:cNvSpPr>
              <p:nvPr/>
            </p:nvSpPr>
            <p:spPr bwMode="auto">
              <a:xfrm>
                <a:off x="5250" y="2977"/>
                <a:ext cx="5" cy="8"/>
              </a:xfrm>
              <a:custGeom>
                <a:avLst/>
                <a:gdLst>
                  <a:gd name="T0" fmla="*/ 4 w 5"/>
                  <a:gd name="T1" fmla="*/ 7 h 8"/>
                  <a:gd name="T2" fmla="*/ 3 w 5"/>
                  <a:gd name="T3" fmla="*/ 7 h 8"/>
                  <a:gd name="T4" fmla="*/ 1 w 5"/>
                  <a:gd name="T5" fmla="*/ 0 h 8"/>
                  <a:gd name="T6" fmla="*/ 0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3" y="7"/>
                    </a:lnTo>
                    <a:lnTo>
                      <a:pt x="1" y="0"/>
                    </a:lnTo>
                    <a:lnTo>
                      <a:pt x="0" y="0"/>
                    </a:lnTo>
                    <a:lnTo>
                      <a:pt x="0" y="7"/>
                    </a:lnTo>
                    <a:lnTo>
                      <a:pt x="4"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7" name="Freeform 629"/>
              <p:cNvSpPr>
                <a:spLocks/>
              </p:cNvSpPr>
              <p:nvPr/>
            </p:nvSpPr>
            <p:spPr bwMode="auto">
              <a:xfrm>
                <a:off x="5254" y="2962"/>
                <a:ext cx="1" cy="14"/>
              </a:xfrm>
              <a:custGeom>
                <a:avLst/>
                <a:gdLst>
                  <a:gd name="T0" fmla="*/ 0 w 1"/>
                  <a:gd name="T1" fmla="*/ 0 h 14"/>
                  <a:gd name="T2" fmla="*/ 0 w 1"/>
                  <a:gd name="T3" fmla="*/ 3 h 14"/>
                  <a:gd name="T4" fmla="*/ 0 w 1"/>
                  <a:gd name="T5" fmla="*/ 6 h 14"/>
                  <a:gd name="T6" fmla="*/ 0 w 1"/>
                  <a:gd name="T7" fmla="*/ 10 h 14"/>
                  <a:gd name="T8" fmla="*/ 0 w 1"/>
                  <a:gd name="T9" fmla="*/ 13 h 14"/>
                  <a:gd name="T10" fmla="*/ 0 w 1"/>
                  <a:gd name="T11" fmla="*/ 13 h 14"/>
                  <a:gd name="T12" fmla="*/ 0 w 1"/>
                  <a:gd name="T13" fmla="*/ 10 h 14"/>
                  <a:gd name="T14" fmla="*/ 0 w 1"/>
                  <a:gd name="T15" fmla="*/ 6 h 14"/>
                  <a:gd name="T16" fmla="*/ 0 w 1"/>
                  <a:gd name="T17" fmla="*/ 3 h 14"/>
                  <a:gd name="T18" fmla="*/ 0 w 1"/>
                  <a:gd name="T19" fmla="*/ 1 h 14"/>
                  <a:gd name="T20" fmla="*/ 0 w 1"/>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4">
                    <a:moveTo>
                      <a:pt x="0" y="0"/>
                    </a:moveTo>
                    <a:lnTo>
                      <a:pt x="0" y="3"/>
                    </a:lnTo>
                    <a:lnTo>
                      <a:pt x="0" y="6"/>
                    </a:lnTo>
                    <a:lnTo>
                      <a:pt x="0" y="10"/>
                    </a:lnTo>
                    <a:lnTo>
                      <a:pt x="0" y="13"/>
                    </a:lnTo>
                    <a:lnTo>
                      <a:pt x="0" y="13"/>
                    </a:lnTo>
                    <a:lnTo>
                      <a:pt x="0" y="10"/>
                    </a:lnTo>
                    <a:lnTo>
                      <a:pt x="0" y="6"/>
                    </a:lnTo>
                    <a:lnTo>
                      <a:pt x="0" y="3"/>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8" name="Freeform 630"/>
              <p:cNvSpPr>
                <a:spLocks/>
              </p:cNvSpPr>
              <p:nvPr/>
            </p:nvSpPr>
            <p:spPr bwMode="auto">
              <a:xfrm>
                <a:off x="5250" y="2975"/>
                <a:ext cx="5" cy="7"/>
              </a:xfrm>
              <a:custGeom>
                <a:avLst/>
                <a:gdLst>
                  <a:gd name="T0" fmla="*/ 0 w 5"/>
                  <a:gd name="T1" fmla="*/ 0 h 7"/>
                  <a:gd name="T2" fmla="*/ 0 w 5"/>
                  <a:gd name="T3" fmla="*/ 3 h 7"/>
                  <a:gd name="T4" fmla="*/ 0 w 5"/>
                  <a:gd name="T5" fmla="*/ 6 h 7"/>
                  <a:gd name="T6" fmla="*/ 1 w 5"/>
                  <a:gd name="T7" fmla="*/ 6 h 7"/>
                  <a:gd name="T8" fmla="*/ 3 w 5"/>
                  <a:gd name="T9" fmla="*/ 6 h 7"/>
                  <a:gd name="T10" fmla="*/ 4 w 5"/>
                  <a:gd name="T11" fmla="*/ 3 h 7"/>
                  <a:gd name="T12" fmla="*/ 0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0" y="0"/>
                    </a:moveTo>
                    <a:lnTo>
                      <a:pt x="0" y="3"/>
                    </a:lnTo>
                    <a:lnTo>
                      <a:pt x="0" y="6"/>
                    </a:lnTo>
                    <a:lnTo>
                      <a:pt x="1" y="6"/>
                    </a:lnTo>
                    <a:lnTo>
                      <a:pt x="3" y="6"/>
                    </a:lnTo>
                    <a:lnTo>
                      <a:pt x="4"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19" name="Freeform 631"/>
              <p:cNvSpPr>
                <a:spLocks/>
              </p:cNvSpPr>
              <p:nvPr/>
            </p:nvSpPr>
            <p:spPr bwMode="auto">
              <a:xfrm>
                <a:off x="5266" y="2979"/>
                <a:ext cx="5" cy="9"/>
              </a:xfrm>
              <a:custGeom>
                <a:avLst/>
                <a:gdLst>
                  <a:gd name="T0" fmla="*/ 4 w 5"/>
                  <a:gd name="T1" fmla="*/ 8 h 9"/>
                  <a:gd name="T2" fmla="*/ 4 w 5"/>
                  <a:gd name="T3" fmla="*/ 0 h 9"/>
                  <a:gd name="T4" fmla="*/ 2 w 5"/>
                  <a:gd name="T5" fmla="*/ 0 h 9"/>
                  <a:gd name="T6" fmla="*/ 1 w 5"/>
                  <a:gd name="T7" fmla="*/ 0 h 9"/>
                  <a:gd name="T8" fmla="*/ 0 w 5"/>
                  <a:gd name="T9" fmla="*/ 8 h 9"/>
                  <a:gd name="T10" fmla="*/ 4 w 5"/>
                  <a:gd name="T11" fmla="*/ 8 h 9"/>
                </a:gdLst>
                <a:ahLst/>
                <a:cxnLst>
                  <a:cxn ang="0">
                    <a:pos x="T0" y="T1"/>
                  </a:cxn>
                  <a:cxn ang="0">
                    <a:pos x="T2" y="T3"/>
                  </a:cxn>
                  <a:cxn ang="0">
                    <a:pos x="T4" y="T5"/>
                  </a:cxn>
                  <a:cxn ang="0">
                    <a:pos x="T6" y="T7"/>
                  </a:cxn>
                  <a:cxn ang="0">
                    <a:pos x="T8" y="T9"/>
                  </a:cxn>
                  <a:cxn ang="0">
                    <a:pos x="T10" y="T11"/>
                  </a:cxn>
                </a:cxnLst>
                <a:rect l="0" t="0" r="r" b="b"/>
                <a:pathLst>
                  <a:path w="5" h="9">
                    <a:moveTo>
                      <a:pt x="4" y="8"/>
                    </a:moveTo>
                    <a:lnTo>
                      <a:pt x="4" y="0"/>
                    </a:lnTo>
                    <a:lnTo>
                      <a:pt x="2" y="0"/>
                    </a:lnTo>
                    <a:lnTo>
                      <a:pt x="1" y="0"/>
                    </a:lnTo>
                    <a:lnTo>
                      <a:pt x="0" y="8"/>
                    </a:lnTo>
                    <a:lnTo>
                      <a:pt x="4"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0" name="Freeform 632"/>
              <p:cNvSpPr>
                <a:spLocks/>
              </p:cNvSpPr>
              <p:nvPr/>
            </p:nvSpPr>
            <p:spPr bwMode="auto">
              <a:xfrm>
                <a:off x="5270" y="2963"/>
                <a:ext cx="1" cy="16"/>
              </a:xfrm>
              <a:custGeom>
                <a:avLst/>
                <a:gdLst>
                  <a:gd name="T0" fmla="*/ 0 w 1"/>
                  <a:gd name="T1" fmla="*/ 0 h 16"/>
                  <a:gd name="T2" fmla="*/ 0 w 1"/>
                  <a:gd name="T3" fmla="*/ 4 h 16"/>
                  <a:gd name="T4" fmla="*/ 0 w 1"/>
                  <a:gd name="T5" fmla="*/ 7 h 16"/>
                  <a:gd name="T6" fmla="*/ 0 w 1"/>
                  <a:gd name="T7" fmla="*/ 9 h 16"/>
                  <a:gd name="T8" fmla="*/ 0 w 1"/>
                  <a:gd name="T9" fmla="*/ 15 h 16"/>
                  <a:gd name="T10" fmla="*/ 0 w 1"/>
                  <a:gd name="T11" fmla="*/ 15 h 16"/>
                  <a:gd name="T12" fmla="*/ 0 w 1"/>
                  <a:gd name="T13" fmla="*/ 9 h 16"/>
                  <a:gd name="T14" fmla="*/ 0 w 1"/>
                  <a:gd name="T15" fmla="*/ 8 h 16"/>
                  <a:gd name="T16" fmla="*/ 0 w 1"/>
                  <a:gd name="T17" fmla="*/ 5 h 16"/>
                  <a:gd name="T18" fmla="*/ 0 w 1"/>
                  <a:gd name="T19" fmla="*/ 1 h 16"/>
                  <a:gd name="T20" fmla="*/ 0 w 1"/>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6">
                    <a:moveTo>
                      <a:pt x="0" y="0"/>
                    </a:moveTo>
                    <a:lnTo>
                      <a:pt x="0" y="4"/>
                    </a:lnTo>
                    <a:lnTo>
                      <a:pt x="0" y="7"/>
                    </a:lnTo>
                    <a:lnTo>
                      <a:pt x="0" y="9"/>
                    </a:lnTo>
                    <a:lnTo>
                      <a:pt x="0" y="15"/>
                    </a:lnTo>
                    <a:lnTo>
                      <a:pt x="0" y="15"/>
                    </a:lnTo>
                    <a:lnTo>
                      <a:pt x="0" y="9"/>
                    </a:lnTo>
                    <a:lnTo>
                      <a:pt x="0" y="8"/>
                    </a:lnTo>
                    <a:lnTo>
                      <a:pt x="0" y="5"/>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1" name="Freeform 633"/>
              <p:cNvSpPr>
                <a:spLocks/>
              </p:cNvSpPr>
              <p:nvPr/>
            </p:nvSpPr>
            <p:spPr bwMode="auto">
              <a:xfrm>
                <a:off x="5266" y="2978"/>
                <a:ext cx="5" cy="8"/>
              </a:xfrm>
              <a:custGeom>
                <a:avLst/>
                <a:gdLst>
                  <a:gd name="T0" fmla="*/ 0 w 5"/>
                  <a:gd name="T1" fmla="*/ 0 h 8"/>
                  <a:gd name="T2" fmla="*/ 1 w 5"/>
                  <a:gd name="T3" fmla="*/ 7 h 8"/>
                  <a:gd name="T4" fmla="*/ 2 w 5"/>
                  <a:gd name="T5" fmla="*/ 7 h 8"/>
                  <a:gd name="T6" fmla="*/ 4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1" y="7"/>
                    </a:lnTo>
                    <a:lnTo>
                      <a:pt x="2" y="7"/>
                    </a:lnTo>
                    <a:lnTo>
                      <a:pt x="4" y="7"/>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2" name="Freeform 634"/>
              <p:cNvSpPr>
                <a:spLocks/>
              </p:cNvSpPr>
              <p:nvPr/>
            </p:nvSpPr>
            <p:spPr bwMode="auto">
              <a:xfrm>
                <a:off x="5279" y="3042"/>
                <a:ext cx="5" cy="7"/>
              </a:xfrm>
              <a:custGeom>
                <a:avLst/>
                <a:gdLst>
                  <a:gd name="T0" fmla="*/ 4 w 5"/>
                  <a:gd name="T1" fmla="*/ 6 h 7"/>
                  <a:gd name="T2" fmla="*/ 4 w 5"/>
                  <a:gd name="T3" fmla="*/ 3 h 7"/>
                  <a:gd name="T4" fmla="*/ 3 w 5"/>
                  <a:gd name="T5" fmla="*/ 0 h 7"/>
                  <a:gd name="T6" fmla="*/ 0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3" y="0"/>
                    </a:lnTo>
                    <a:lnTo>
                      <a:pt x="0" y="3"/>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3" name="Freeform 635"/>
              <p:cNvSpPr>
                <a:spLocks/>
              </p:cNvSpPr>
              <p:nvPr/>
            </p:nvSpPr>
            <p:spPr bwMode="auto">
              <a:xfrm>
                <a:off x="5283" y="2966"/>
                <a:ext cx="1" cy="74"/>
              </a:xfrm>
              <a:custGeom>
                <a:avLst/>
                <a:gdLst>
                  <a:gd name="T0" fmla="*/ 0 w 1"/>
                  <a:gd name="T1" fmla="*/ 0 h 74"/>
                  <a:gd name="T2" fmla="*/ 0 w 1"/>
                  <a:gd name="T3" fmla="*/ 5 h 74"/>
                  <a:gd name="T4" fmla="*/ 0 w 1"/>
                  <a:gd name="T5" fmla="*/ 12 h 74"/>
                  <a:gd name="T6" fmla="*/ 0 w 1"/>
                  <a:gd name="T7" fmla="*/ 20 h 74"/>
                  <a:gd name="T8" fmla="*/ 0 w 1"/>
                  <a:gd name="T9" fmla="*/ 27 h 74"/>
                  <a:gd name="T10" fmla="*/ 0 w 1"/>
                  <a:gd name="T11" fmla="*/ 37 h 74"/>
                  <a:gd name="T12" fmla="*/ 0 w 1"/>
                  <a:gd name="T13" fmla="*/ 48 h 74"/>
                  <a:gd name="T14" fmla="*/ 0 w 1"/>
                  <a:gd name="T15" fmla="*/ 59 h 74"/>
                  <a:gd name="T16" fmla="*/ 0 w 1"/>
                  <a:gd name="T17" fmla="*/ 73 h 74"/>
                  <a:gd name="T18" fmla="*/ 0 w 1"/>
                  <a:gd name="T19" fmla="*/ 73 h 74"/>
                  <a:gd name="T20" fmla="*/ 0 w 1"/>
                  <a:gd name="T21" fmla="*/ 59 h 74"/>
                  <a:gd name="T22" fmla="*/ 0 w 1"/>
                  <a:gd name="T23" fmla="*/ 48 h 74"/>
                  <a:gd name="T24" fmla="*/ 0 w 1"/>
                  <a:gd name="T25" fmla="*/ 37 h 74"/>
                  <a:gd name="T26" fmla="*/ 0 w 1"/>
                  <a:gd name="T27" fmla="*/ 27 h 74"/>
                  <a:gd name="T28" fmla="*/ 0 w 1"/>
                  <a:gd name="T29" fmla="*/ 20 h 74"/>
                  <a:gd name="T30" fmla="*/ 0 w 1"/>
                  <a:gd name="T31" fmla="*/ 13 h 74"/>
                  <a:gd name="T32" fmla="*/ 0 w 1"/>
                  <a:gd name="T33" fmla="*/ 7 h 74"/>
                  <a:gd name="T34" fmla="*/ 0 w 1"/>
                  <a:gd name="T35" fmla="*/ 0 h 74"/>
                  <a:gd name="T36" fmla="*/ 0 w 1"/>
                  <a:gd name="T3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74">
                    <a:moveTo>
                      <a:pt x="0" y="0"/>
                    </a:moveTo>
                    <a:lnTo>
                      <a:pt x="0" y="5"/>
                    </a:lnTo>
                    <a:lnTo>
                      <a:pt x="0" y="12"/>
                    </a:lnTo>
                    <a:lnTo>
                      <a:pt x="0" y="20"/>
                    </a:lnTo>
                    <a:lnTo>
                      <a:pt x="0" y="27"/>
                    </a:lnTo>
                    <a:lnTo>
                      <a:pt x="0" y="37"/>
                    </a:lnTo>
                    <a:lnTo>
                      <a:pt x="0" y="48"/>
                    </a:lnTo>
                    <a:lnTo>
                      <a:pt x="0" y="59"/>
                    </a:lnTo>
                    <a:lnTo>
                      <a:pt x="0" y="73"/>
                    </a:lnTo>
                    <a:lnTo>
                      <a:pt x="0" y="73"/>
                    </a:lnTo>
                    <a:lnTo>
                      <a:pt x="0" y="59"/>
                    </a:lnTo>
                    <a:lnTo>
                      <a:pt x="0" y="48"/>
                    </a:lnTo>
                    <a:lnTo>
                      <a:pt x="0" y="37"/>
                    </a:lnTo>
                    <a:lnTo>
                      <a:pt x="0" y="27"/>
                    </a:lnTo>
                    <a:lnTo>
                      <a:pt x="0" y="20"/>
                    </a:lnTo>
                    <a:lnTo>
                      <a:pt x="0" y="13"/>
                    </a:lnTo>
                    <a:lnTo>
                      <a:pt x="0" y="7"/>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4" name="Freeform 636"/>
              <p:cNvSpPr>
                <a:spLocks/>
              </p:cNvSpPr>
              <p:nvPr/>
            </p:nvSpPr>
            <p:spPr bwMode="auto">
              <a:xfrm>
                <a:off x="5279" y="3039"/>
                <a:ext cx="5" cy="8"/>
              </a:xfrm>
              <a:custGeom>
                <a:avLst/>
                <a:gdLst>
                  <a:gd name="T0" fmla="*/ 0 w 5"/>
                  <a:gd name="T1" fmla="*/ 0 h 8"/>
                  <a:gd name="T2" fmla="*/ 0 w 5"/>
                  <a:gd name="T3" fmla="*/ 0 h 8"/>
                  <a:gd name="T4" fmla="*/ 0 w 5"/>
                  <a:gd name="T5" fmla="*/ 7 h 8"/>
                  <a:gd name="T6" fmla="*/ 3 w 5"/>
                  <a:gd name="T7" fmla="*/ 7 h 8"/>
                  <a:gd name="T8" fmla="*/ 4 w 5"/>
                  <a:gd name="T9" fmla="*/ 7 h 8"/>
                  <a:gd name="T10" fmla="*/ 4 w 5"/>
                  <a:gd name="T11" fmla="*/ 0 h 8"/>
                  <a:gd name="T12" fmla="*/ 0 w 5"/>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0" y="0"/>
                    </a:moveTo>
                    <a:lnTo>
                      <a:pt x="0" y="0"/>
                    </a:lnTo>
                    <a:lnTo>
                      <a:pt x="0" y="7"/>
                    </a:lnTo>
                    <a:lnTo>
                      <a:pt x="3" y="7"/>
                    </a:lnTo>
                    <a:lnTo>
                      <a:pt x="4" y="7"/>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5" name="Freeform 637"/>
              <p:cNvSpPr>
                <a:spLocks/>
              </p:cNvSpPr>
              <p:nvPr/>
            </p:nvSpPr>
            <p:spPr bwMode="auto">
              <a:xfrm>
                <a:off x="5292" y="3078"/>
                <a:ext cx="5" cy="7"/>
              </a:xfrm>
              <a:custGeom>
                <a:avLst/>
                <a:gdLst>
                  <a:gd name="T0" fmla="*/ 4 w 5"/>
                  <a:gd name="T1" fmla="*/ 6 h 7"/>
                  <a:gd name="T2" fmla="*/ 3 w 5"/>
                  <a:gd name="T3" fmla="*/ 6 h 7"/>
                  <a:gd name="T4" fmla="*/ 1 w 5"/>
                  <a:gd name="T5" fmla="*/ 0 h 7"/>
                  <a:gd name="T6" fmla="*/ 0 w 5"/>
                  <a:gd name="T7" fmla="*/ 6 h 7"/>
                  <a:gd name="T8" fmla="*/ 4 w 5"/>
                  <a:gd name="T9" fmla="*/ 6 h 7"/>
                </a:gdLst>
                <a:ahLst/>
                <a:cxnLst>
                  <a:cxn ang="0">
                    <a:pos x="T0" y="T1"/>
                  </a:cxn>
                  <a:cxn ang="0">
                    <a:pos x="T2" y="T3"/>
                  </a:cxn>
                  <a:cxn ang="0">
                    <a:pos x="T4" y="T5"/>
                  </a:cxn>
                  <a:cxn ang="0">
                    <a:pos x="T6" y="T7"/>
                  </a:cxn>
                  <a:cxn ang="0">
                    <a:pos x="T8" y="T9"/>
                  </a:cxn>
                </a:cxnLst>
                <a:rect l="0" t="0" r="r" b="b"/>
                <a:pathLst>
                  <a:path w="5" h="7">
                    <a:moveTo>
                      <a:pt x="4" y="6"/>
                    </a:moveTo>
                    <a:lnTo>
                      <a:pt x="3" y="6"/>
                    </a:lnTo>
                    <a:lnTo>
                      <a:pt x="1" y="0"/>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6" name="Freeform 638"/>
              <p:cNvSpPr>
                <a:spLocks/>
              </p:cNvSpPr>
              <p:nvPr/>
            </p:nvSpPr>
            <p:spPr bwMode="auto">
              <a:xfrm>
                <a:off x="5293" y="2968"/>
                <a:ext cx="5" cy="108"/>
              </a:xfrm>
              <a:custGeom>
                <a:avLst/>
                <a:gdLst>
                  <a:gd name="T0" fmla="*/ 2 w 5"/>
                  <a:gd name="T1" fmla="*/ 0 h 108"/>
                  <a:gd name="T2" fmla="*/ 1 w 5"/>
                  <a:gd name="T3" fmla="*/ 9 h 108"/>
                  <a:gd name="T4" fmla="*/ 1 w 5"/>
                  <a:gd name="T5" fmla="*/ 19 h 108"/>
                  <a:gd name="T6" fmla="*/ 1 w 5"/>
                  <a:gd name="T7" fmla="*/ 29 h 108"/>
                  <a:gd name="T8" fmla="*/ 0 w 5"/>
                  <a:gd name="T9" fmla="*/ 43 h 108"/>
                  <a:gd name="T10" fmla="*/ 0 w 5"/>
                  <a:gd name="T11" fmla="*/ 58 h 108"/>
                  <a:gd name="T12" fmla="*/ 0 w 5"/>
                  <a:gd name="T13" fmla="*/ 74 h 108"/>
                  <a:gd name="T14" fmla="*/ 1 w 5"/>
                  <a:gd name="T15" fmla="*/ 90 h 108"/>
                  <a:gd name="T16" fmla="*/ 1 w 5"/>
                  <a:gd name="T17" fmla="*/ 107 h 108"/>
                  <a:gd name="T18" fmla="*/ 2 w 5"/>
                  <a:gd name="T19" fmla="*/ 107 h 108"/>
                  <a:gd name="T20" fmla="*/ 2 w 5"/>
                  <a:gd name="T21" fmla="*/ 90 h 108"/>
                  <a:gd name="T22" fmla="*/ 2 w 5"/>
                  <a:gd name="T23" fmla="*/ 74 h 108"/>
                  <a:gd name="T24" fmla="*/ 2 w 5"/>
                  <a:gd name="T25" fmla="*/ 58 h 108"/>
                  <a:gd name="T26" fmla="*/ 2 w 5"/>
                  <a:gd name="T27" fmla="*/ 43 h 108"/>
                  <a:gd name="T28" fmla="*/ 2 w 5"/>
                  <a:gd name="T29" fmla="*/ 29 h 108"/>
                  <a:gd name="T30" fmla="*/ 2 w 5"/>
                  <a:gd name="T31" fmla="*/ 19 h 108"/>
                  <a:gd name="T32" fmla="*/ 3 w 5"/>
                  <a:gd name="T33" fmla="*/ 9 h 108"/>
                  <a:gd name="T34" fmla="*/ 4 w 5"/>
                  <a:gd name="T35" fmla="*/ 1 h 108"/>
                  <a:gd name="T36" fmla="*/ 2 w 5"/>
                  <a:gd name="T3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08">
                    <a:moveTo>
                      <a:pt x="2" y="0"/>
                    </a:moveTo>
                    <a:lnTo>
                      <a:pt x="1" y="9"/>
                    </a:lnTo>
                    <a:lnTo>
                      <a:pt x="1" y="19"/>
                    </a:lnTo>
                    <a:lnTo>
                      <a:pt x="1" y="29"/>
                    </a:lnTo>
                    <a:lnTo>
                      <a:pt x="0" y="43"/>
                    </a:lnTo>
                    <a:lnTo>
                      <a:pt x="0" y="58"/>
                    </a:lnTo>
                    <a:lnTo>
                      <a:pt x="0" y="74"/>
                    </a:lnTo>
                    <a:lnTo>
                      <a:pt x="1" y="90"/>
                    </a:lnTo>
                    <a:lnTo>
                      <a:pt x="1" y="107"/>
                    </a:lnTo>
                    <a:lnTo>
                      <a:pt x="2" y="107"/>
                    </a:lnTo>
                    <a:lnTo>
                      <a:pt x="2" y="90"/>
                    </a:lnTo>
                    <a:lnTo>
                      <a:pt x="2" y="74"/>
                    </a:lnTo>
                    <a:lnTo>
                      <a:pt x="2" y="58"/>
                    </a:lnTo>
                    <a:lnTo>
                      <a:pt x="2" y="43"/>
                    </a:lnTo>
                    <a:lnTo>
                      <a:pt x="2" y="29"/>
                    </a:lnTo>
                    <a:lnTo>
                      <a:pt x="2" y="19"/>
                    </a:lnTo>
                    <a:lnTo>
                      <a:pt x="3" y="9"/>
                    </a:lnTo>
                    <a:lnTo>
                      <a:pt x="4"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7" name="Freeform 639"/>
              <p:cNvSpPr>
                <a:spLocks/>
              </p:cNvSpPr>
              <p:nvPr/>
            </p:nvSpPr>
            <p:spPr bwMode="auto">
              <a:xfrm>
                <a:off x="5292" y="3075"/>
                <a:ext cx="5" cy="7"/>
              </a:xfrm>
              <a:custGeom>
                <a:avLst/>
                <a:gdLst>
                  <a:gd name="T0" fmla="*/ 0 w 5"/>
                  <a:gd name="T1" fmla="*/ 0 h 7"/>
                  <a:gd name="T2" fmla="*/ 0 w 5"/>
                  <a:gd name="T3" fmla="*/ 0 h 7"/>
                  <a:gd name="T4" fmla="*/ 0 w 5"/>
                  <a:gd name="T5" fmla="*/ 3 h 7"/>
                  <a:gd name="T6" fmla="*/ 1 w 5"/>
                  <a:gd name="T7" fmla="*/ 6 h 7"/>
                  <a:gd name="T8" fmla="*/ 3 w 5"/>
                  <a:gd name="T9" fmla="*/ 6 h 7"/>
                  <a:gd name="T10" fmla="*/ 3 w 5"/>
                  <a:gd name="T11" fmla="*/ 3 h 7"/>
                  <a:gd name="T12" fmla="*/ 4 w 5"/>
                  <a:gd name="T13" fmla="*/ 0 h 7"/>
                  <a:gd name="T14" fmla="*/ 0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0"/>
                    </a:moveTo>
                    <a:lnTo>
                      <a:pt x="0" y="0"/>
                    </a:lnTo>
                    <a:lnTo>
                      <a:pt x="0" y="3"/>
                    </a:lnTo>
                    <a:lnTo>
                      <a:pt x="1" y="6"/>
                    </a:lnTo>
                    <a:lnTo>
                      <a:pt x="3" y="6"/>
                    </a:lnTo>
                    <a:lnTo>
                      <a:pt x="3" y="3"/>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8" name="Freeform 640"/>
              <p:cNvSpPr>
                <a:spLocks/>
              </p:cNvSpPr>
              <p:nvPr/>
            </p:nvSpPr>
            <p:spPr bwMode="auto">
              <a:xfrm>
                <a:off x="5306" y="3087"/>
                <a:ext cx="5" cy="7"/>
              </a:xfrm>
              <a:custGeom>
                <a:avLst/>
                <a:gdLst>
                  <a:gd name="T0" fmla="*/ 4 w 5"/>
                  <a:gd name="T1" fmla="*/ 6 h 7"/>
                  <a:gd name="T2" fmla="*/ 3 w 5"/>
                  <a:gd name="T3" fmla="*/ 0 h 7"/>
                  <a:gd name="T4" fmla="*/ 1 w 5"/>
                  <a:gd name="T5" fmla="*/ 0 h 7"/>
                  <a:gd name="T6" fmla="*/ 0 w 5"/>
                  <a:gd name="T7" fmla="*/ 0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3" y="0"/>
                    </a:lnTo>
                    <a:lnTo>
                      <a:pt x="1" y="0"/>
                    </a:lnTo>
                    <a:lnTo>
                      <a:pt x="0" y="0"/>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29" name="Freeform 641"/>
              <p:cNvSpPr>
                <a:spLocks/>
              </p:cNvSpPr>
              <p:nvPr/>
            </p:nvSpPr>
            <p:spPr bwMode="auto">
              <a:xfrm>
                <a:off x="5309" y="2971"/>
                <a:ext cx="1" cy="114"/>
              </a:xfrm>
              <a:custGeom>
                <a:avLst/>
                <a:gdLst>
                  <a:gd name="T0" fmla="*/ 0 w 1"/>
                  <a:gd name="T1" fmla="*/ 0 h 114"/>
                  <a:gd name="T2" fmla="*/ 0 w 1"/>
                  <a:gd name="T3" fmla="*/ 8 h 114"/>
                  <a:gd name="T4" fmla="*/ 0 w 1"/>
                  <a:gd name="T5" fmla="*/ 20 h 114"/>
                  <a:gd name="T6" fmla="*/ 0 w 1"/>
                  <a:gd name="T7" fmla="*/ 32 h 114"/>
                  <a:gd name="T8" fmla="*/ 0 w 1"/>
                  <a:gd name="T9" fmla="*/ 46 h 114"/>
                  <a:gd name="T10" fmla="*/ 0 w 1"/>
                  <a:gd name="T11" fmla="*/ 63 h 114"/>
                  <a:gd name="T12" fmla="*/ 0 w 1"/>
                  <a:gd name="T13" fmla="*/ 78 h 114"/>
                  <a:gd name="T14" fmla="*/ 0 w 1"/>
                  <a:gd name="T15" fmla="*/ 96 h 114"/>
                  <a:gd name="T16" fmla="*/ 0 w 1"/>
                  <a:gd name="T17" fmla="*/ 113 h 114"/>
                  <a:gd name="T18" fmla="*/ 0 w 1"/>
                  <a:gd name="T19" fmla="*/ 113 h 114"/>
                  <a:gd name="T20" fmla="*/ 0 w 1"/>
                  <a:gd name="T21" fmla="*/ 96 h 114"/>
                  <a:gd name="T22" fmla="*/ 0 w 1"/>
                  <a:gd name="T23" fmla="*/ 78 h 114"/>
                  <a:gd name="T24" fmla="*/ 0 w 1"/>
                  <a:gd name="T25" fmla="*/ 63 h 114"/>
                  <a:gd name="T26" fmla="*/ 0 w 1"/>
                  <a:gd name="T27" fmla="*/ 46 h 114"/>
                  <a:gd name="T28" fmla="*/ 0 w 1"/>
                  <a:gd name="T29" fmla="*/ 32 h 114"/>
                  <a:gd name="T30" fmla="*/ 0 w 1"/>
                  <a:gd name="T31" fmla="*/ 20 h 114"/>
                  <a:gd name="T32" fmla="*/ 0 w 1"/>
                  <a:gd name="T33" fmla="*/ 8 h 114"/>
                  <a:gd name="T34" fmla="*/ 0 w 1"/>
                  <a:gd name="T35" fmla="*/ 0 h 114"/>
                  <a:gd name="T36" fmla="*/ 0 w 1"/>
                  <a:gd name="T3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 h="114">
                    <a:moveTo>
                      <a:pt x="0" y="0"/>
                    </a:moveTo>
                    <a:lnTo>
                      <a:pt x="0" y="8"/>
                    </a:lnTo>
                    <a:lnTo>
                      <a:pt x="0" y="20"/>
                    </a:lnTo>
                    <a:lnTo>
                      <a:pt x="0" y="32"/>
                    </a:lnTo>
                    <a:lnTo>
                      <a:pt x="0" y="46"/>
                    </a:lnTo>
                    <a:lnTo>
                      <a:pt x="0" y="63"/>
                    </a:lnTo>
                    <a:lnTo>
                      <a:pt x="0" y="78"/>
                    </a:lnTo>
                    <a:lnTo>
                      <a:pt x="0" y="96"/>
                    </a:lnTo>
                    <a:lnTo>
                      <a:pt x="0" y="113"/>
                    </a:lnTo>
                    <a:lnTo>
                      <a:pt x="0" y="113"/>
                    </a:lnTo>
                    <a:lnTo>
                      <a:pt x="0" y="96"/>
                    </a:lnTo>
                    <a:lnTo>
                      <a:pt x="0" y="78"/>
                    </a:lnTo>
                    <a:lnTo>
                      <a:pt x="0" y="63"/>
                    </a:lnTo>
                    <a:lnTo>
                      <a:pt x="0" y="46"/>
                    </a:lnTo>
                    <a:lnTo>
                      <a:pt x="0" y="32"/>
                    </a:lnTo>
                    <a:lnTo>
                      <a:pt x="0" y="20"/>
                    </a:lnTo>
                    <a:lnTo>
                      <a:pt x="0" y="8"/>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0" name="Freeform 642"/>
              <p:cNvSpPr>
                <a:spLocks/>
              </p:cNvSpPr>
              <p:nvPr/>
            </p:nvSpPr>
            <p:spPr bwMode="auto">
              <a:xfrm>
                <a:off x="5306" y="3084"/>
                <a:ext cx="5" cy="8"/>
              </a:xfrm>
              <a:custGeom>
                <a:avLst/>
                <a:gdLst>
                  <a:gd name="T0" fmla="*/ 0 w 5"/>
                  <a:gd name="T1" fmla="*/ 0 h 8"/>
                  <a:gd name="T2" fmla="*/ 0 w 5"/>
                  <a:gd name="T3" fmla="*/ 0 h 8"/>
                  <a:gd name="T4" fmla="*/ 0 w 5"/>
                  <a:gd name="T5" fmla="*/ 7 h 8"/>
                  <a:gd name="T6" fmla="*/ 1 w 5"/>
                  <a:gd name="T7" fmla="*/ 7 h 8"/>
                  <a:gd name="T8" fmla="*/ 3 w 5"/>
                  <a:gd name="T9" fmla="*/ 7 h 8"/>
                  <a:gd name="T10" fmla="*/ 4 w 5"/>
                  <a:gd name="T11" fmla="*/ 0 h 8"/>
                  <a:gd name="T12" fmla="*/ 0 w 5"/>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0" y="0"/>
                    </a:moveTo>
                    <a:lnTo>
                      <a:pt x="0" y="0"/>
                    </a:lnTo>
                    <a:lnTo>
                      <a:pt x="0" y="7"/>
                    </a:lnTo>
                    <a:lnTo>
                      <a:pt x="1" y="7"/>
                    </a:lnTo>
                    <a:lnTo>
                      <a:pt x="3" y="7"/>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1" name="Freeform 643"/>
              <p:cNvSpPr>
                <a:spLocks/>
              </p:cNvSpPr>
              <p:nvPr/>
            </p:nvSpPr>
            <p:spPr bwMode="auto">
              <a:xfrm>
                <a:off x="5319" y="3069"/>
                <a:ext cx="5" cy="7"/>
              </a:xfrm>
              <a:custGeom>
                <a:avLst/>
                <a:gdLst>
                  <a:gd name="T0" fmla="*/ 4 w 5"/>
                  <a:gd name="T1" fmla="*/ 6 h 7"/>
                  <a:gd name="T2" fmla="*/ 4 w 5"/>
                  <a:gd name="T3" fmla="*/ 3 h 7"/>
                  <a:gd name="T4" fmla="*/ 3 w 5"/>
                  <a:gd name="T5" fmla="*/ 0 h 7"/>
                  <a:gd name="T6" fmla="*/ 1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3" y="0"/>
                    </a:lnTo>
                    <a:lnTo>
                      <a:pt x="1" y="3"/>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2" name="Freeform 644"/>
              <p:cNvSpPr>
                <a:spLocks/>
              </p:cNvSpPr>
              <p:nvPr/>
            </p:nvSpPr>
            <p:spPr bwMode="auto">
              <a:xfrm>
                <a:off x="5322" y="2975"/>
                <a:ext cx="2" cy="92"/>
              </a:xfrm>
              <a:custGeom>
                <a:avLst/>
                <a:gdLst>
                  <a:gd name="T0" fmla="*/ 1 w 2"/>
                  <a:gd name="T1" fmla="*/ 0 h 92"/>
                  <a:gd name="T2" fmla="*/ 0 w 2"/>
                  <a:gd name="T3" fmla="*/ 8 h 92"/>
                  <a:gd name="T4" fmla="*/ 0 w 2"/>
                  <a:gd name="T5" fmla="*/ 16 h 92"/>
                  <a:gd name="T6" fmla="*/ 0 w 2"/>
                  <a:gd name="T7" fmla="*/ 25 h 92"/>
                  <a:gd name="T8" fmla="*/ 0 w 2"/>
                  <a:gd name="T9" fmla="*/ 34 h 92"/>
                  <a:gd name="T10" fmla="*/ 0 w 2"/>
                  <a:gd name="T11" fmla="*/ 47 h 92"/>
                  <a:gd name="T12" fmla="*/ 0 w 2"/>
                  <a:gd name="T13" fmla="*/ 61 h 92"/>
                  <a:gd name="T14" fmla="*/ 0 w 2"/>
                  <a:gd name="T15" fmla="*/ 75 h 92"/>
                  <a:gd name="T16" fmla="*/ 0 w 2"/>
                  <a:gd name="T17" fmla="*/ 91 h 92"/>
                  <a:gd name="T18" fmla="*/ 1 w 2"/>
                  <a:gd name="T19" fmla="*/ 91 h 92"/>
                  <a:gd name="T20" fmla="*/ 0 w 2"/>
                  <a:gd name="T21" fmla="*/ 75 h 92"/>
                  <a:gd name="T22" fmla="*/ 0 w 2"/>
                  <a:gd name="T23" fmla="*/ 61 h 92"/>
                  <a:gd name="T24" fmla="*/ 0 w 2"/>
                  <a:gd name="T25" fmla="*/ 47 h 92"/>
                  <a:gd name="T26" fmla="*/ 0 w 2"/>
                  <a:gd name="T27" fmla="*/ 34 h 92"/>
                  <a:gd name="T28" fmla="*/ 0 w 2"/>
                  <a:gd name="T29" fmla="*/ 25 h 92"/>
                  <a:gd name="T30" fmla="*/ 1 w 2"/>
                  <a:gd name="T31" fmla="*/ 16 h 92"/>
                  <a:gd name="T32" fmla="*/ 1 w 2"/>
                  <a:gd name="T33" fmla="*/ 8 h 92"/>
                  <a:gd name="T34" fmla="*/ 1 w 2"/>
                  <a:gd name="T35" fmla="*/ 0 h 92"/>
                  <a:gd name="T36" fmla="*/ 1 w 2"/>
                  <a:gd name="T3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92">
                    <a:moveTo>
                      <a:pt x="1" y="0"/>
                    </a:moveTo>
                    <a:lnTo>
                      <a:pt x="0" y="8"/>
                    </a:lnTo>
                    <a:lnTo>
                      <a:pt x="0" y="16"/>
                    </a:lnTo>
                    <a:lnTo>
                      <a:pt x="0" y="25"/>
                    </a:lnTo>
                    <a:lnTo>
                      <a:pt x="0" y="34"/>
                    </a:lnTo>
                    <a:lnTo>
                      <a:pt x="0" y="47"/>
                    </a:lnTo>
                    <a:lnTo>
                      <a:pt x="0" y="61"/>
                    </a:lnTo>
                    <a:lnTo>
                      <a:pt x="0" y="75"/>
                    </a:lnTo>
                    <a:lnTo>
                      <a:pt x="0" y="91"/>
                    </a:lnTo>
                    <a:lnTo>
                      <a:pt x="1" y="91"/>
                    </a:lnTo>
                    <a:lnTo>
                      <a:pt x="0" y="75"/>
                    </a:lnTo>
                    <a:lnTo>
                      <a:pt x="0" y="61"/>
                    </a:lnTo>
                    <a:lnTo>
                      <a:pt x="0" y="47"/>
                    </a:lnTo>
                    <a:lnTo>
                      <a:pt x="0" y="34"/>
                    </a:lnTo>
                    <a:lnTo>
                      <a:pt x="0" y="25"/>
                    </a:lnTo>
                    <a:lnTo>
                      <a:pt x="1" y="16"/>
                    </a:lnTo>
                    <a:lnTo>
                      <a:pt x="1" y="8"/>
                    </a:lnTo>
                    <a:lnTo>
                      <a:pt x="1"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3" name="Freeform 645"/>
              <p:cNvSpPr>
                <a:spLocks/>
              </p:cNvSpPr>
              <p:nvPr/>
            </p:nvSpPr>
            <p:spPr bwMode="auto">
              <a:xfrm>
                <a:off x="5319" y="3066"/>
                <a:ext cx="5" cy="9"/>
              </a:xfrm>
              <a:custGeom>
                <a:avLst/>
                <a:gdLst>
                  <a:gd name="T0" fmla="*/ 0 w 5"/>
                  <a:gd name="T1" fmla="*/ 0 h 9"/>
                  <a:gd name="T2" fmla="*/ 0 w 5"/>
                  <a:gd name="T3" fmla="*/ 8 h 9"/>
                  <a:gd name="T4" fmla="*/ 1 w 5"/>
                  <a:gd name="T5" fmla="*/ 8 h 9"/>
                  <a:gd name="T6" fmla="*/ 3 w 5"/>
                  <a:gd name="T7" fmla="*/ 8 h 9"/>
                  <a:gd name="T8" fmla="*/ 4 w 5"/>
                  <a:gd name="T9" fmla="*/ 8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lnTo>
                      <a:pt x="0" y="8"/>
                    </a:lnTo>
                    <a:lnTo>
                      <a:pt x="1" y="8"/>
                    </a:lnTo>
                    <a:lnTo>
                      <a:pt x="3" y="8"/>
                    </a:lnTo>
                    <a:lnTo>
                      <a:pt x="4" y="8"/>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4" name="Freeform 646"/>
              <p:cNvSpPr>
                <a:spLocks/>
              </p:cNvSpPr>
              <p:nvPr/>
            </p:nvSpPr>
            <p:spPr bwMode="auto">
              <a:xfrm>
                <a:off x="5332" y="3046"/>
                <a:ext cx="7" cy="8"/>
              </a:xfrm>
              <a:custGeom>
                <a:avLst/>
                <a:gdLst>
                  <a:gd name="T0" fmla="*/ 6 w 7"/>
                  <a:gd name="T1" fmla="*/ 7 h 8"/>
                  <a:gd name="T2" fmla="*/ 6 w 7"/>
                  <a:gd name="T3" fmla="*/ 7 h 8"/>
                  <a:gd name="T4" fmla="*/ 3 w 7"/>
                  <a:gd name="T5" fmla="*/ 0 h 8"/>
                  <a:gd name="T6" fmla="*/ 0 w 7"/>
                  <a:gd name="T7" fmla="*/ 7 h 8"/>
                  <a:gd name="T8" fmla="*/ 6 w 7"/>
                  <a:gd name="T9" fmla="*/ 7 h 8"/>
                </a:gdLst>
                <a:ahLst/>
                <a:cxnLst>
                  <a:cxn ang="0">
                    <a:pos x="T0" y="T1"/>
                  </a:cxn>
                  <a:cxn ang="0">
                    <a:pos x="T2" y="T3"/>
                  </a:cxn>
                  <a:cxn ang="0">
                    <a:pos x="T4" y="T5"/>
                  </a:cxn>
                  <a:cxn ang="0">
                    <a:pos x="T6" y="T7"/>
                  </a:cxn>
                  <a:cxn ang="0">
                    <a:pos x="T8" y="T9"/>
                  </a:cxn>
                </a:cxnLst>
                <a:rect l="0" t="0" r="r" b="b"/>
                <a:pathLst>
                  <a:path w="7" h="8">
                    <a:moveTo>
                      <a:pt x="6" y="7"/>
                    </a:moveTo>
                    <a:lnTo>
                      <a:pt x="6" y="7"/>
                    </a:lnTo>
                    <a:lnTo>
                      <a:pt x="3" y="0"/>
                    </a:lnTo>
                    <a:lnTo>
                      <a:pt x="0" y="7"/>
                    </a:lnTo>
                    <a:lnTo>
                      <a:pt x="6"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5" name="Freeform 647"/>
              <p:cNvSpPr>
                <a:spLocks/>
              </p:cNvSpPr>
              <p:nvPr/>
            </p:nvSpPr>
            <p:spPr bwMode="auto">
              <a:xfrm>
                <a:off x="5338" y="2977"/>
                <a:ext cx="2" cy="69"/>
              </a:xfrm>
              <a:custGeom>
                <a:avLst/>
                <a:gdLst>
                  <a:gd name="T0" fmla="*/ 1 w 2"/>
                  <a:gd name="T1" fmla="*/ 0 h 69"/>
                  <a:gd name="T2" fmla="*/ 0 w 2"/>
                  <a:gd name="T3" fmla="*/ 6 h 69"/>
                  <a:gd name="T4" fmla="*/ 0 w 2"/>
                  <a:gd name="T5" fmla="*/ 12 h 69"/>
                  <a:gd name="T6" fmla="*/ 0 w 2"/>
                  <a:gd name="T7" fmla="*/ 18 h 69"/>
                  <a:gd name="T8" fmla="*/ 0 w 2"/>
                  <a:gd name="T9" fmla="*/ 27 h 69"/>
                  <a:gd name="T10" fmla="*/ 0 w 2"/>
                  <a:gd name="T11" fmla="*/ 36 h 69"/>
                  <a:gd name="T12" fmla="*/ 0 w 2"/>
                  <a:gd name="T13" fmla="*/ 45 h 69"/>
                  <a:gd name="T14" fmla="*/ 0 w 2"/>
                  <a:gd name="T15" fmla="*/ 55 h 69"/>
                  <a:gd name="T16" fmla="*/ 0 w 2"/>
                  <a:gd name="T17" fmla="*/ 68 h 69"/>
                  <a:gd name="T18" fmla="*/ 0 w 2"/>
                  <a:gd name="T19" fmla="*/ 68 h 69"/>
                  <a:gd name="T20" fmla="*/ 0 w 2"/>
                  <a:gd name="T21" fmla="*/ 55 h 69"/>
                  <a:gd name="T22" fmla="*/ 0 w 2"/>
                  <a:gd name="T23" fmla="*/ 45 h 69"/>
                  <a:gd name="T24" fmla="*/ 0 w 2"/>
                  <a:gd name="T25" fmla="*/ 36 h 69"/>
                  <a:gd name="T26" fmla="*/ 0 w 2"/>
                  <a:gd name="T27" fmla="*/ 27 h 69"/>
                  <a:gd name="T28" fmla="*/ 1 w 2"/>
                  <a:gd name="T29" fmla="*/ 19 h 69"/>
                  <a:gd name="T30" fmla="*/ 1 w 2"/>
                  <a:gd name="T31" fmla="*/ 13 h 69"/>
                  <a:gd name="T32" fmla="*/ 1 w 2"/>
                  <a:gd name="T33" fmla="*/ 6 h 69"/>
                  <a:gd name="T34" fmla="*/ 1 w 2"/>
                  <a:gd name="T35" fmla="*/ 1 h 69"/>
                  <a:gd name="T36" fmla="*/ 1 w 2"/>
                  <a:gd name="T3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69">
                    <a:moveTo>
                      <a:pt x="1" y="0"/>
                    </a:moveTo>
                    <a:lnTo>
                      <a:pt x="0" y="6"/>
                    </a:lnTo>
                    <a:lnTo>
                      <a:pt x="0" y="12"/>
                    </a:lnTo>
                    <a:lnTo>
                      <a:pt x="0" y="18"/>
                    </a:lnTo>
                    <a:lnTo>
                      <a:pt x="0" y="27"/>
                    </a:lnTo>
                    <a:lnTo>
                      <a:pt x="0" y="36"/>
                    </a:lnTo>
                    <a:lnTo>
                      <a:pt x="0" y="45"/>
                    </a:lnTo>
                    <a:lnTo>
                      <a:pt x="0" y="55"/>
                    </a:lnTo>
                    <a:lnTo>
                      <a:pt x="0" y="68"/>
                    </a:lnTo>
                    <a:lnTo>
                      <a:pt x="0" y="68"/>
                    </a:lnTo>
                    <a:lnTo>
                      <a:pt x="0" y="55"/>
                    </a:lnTo>
                    <a:lnTo>
                      <a:pt x="0" y="45"/>
                    </a:lnTo>
                    <a:lnTo>
                      <a:pt x="0" y="36"/>
                    </a:lnTo>
                    <a:lnTo>
                      <a:pt x="0" y="27"/>
                    </a:lnTo>
                    <a:lnTo>
                      <a:pt x="1" y="19"/>
                    </a:lnTo>
                    <a:lnTo>
                      <a:pt x="1" y="13"/>
                    </a:lnTo>
                    <a:lnTo>
                      <a:pt x="1" y="6"/>
                    </a:lnTo>
                    <a:lnTo>
                      <a:pt x="1" y="1"/>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6" name="Freeform 648"/>
              <p:cNvSpPr>
                <a:spLocks/>
              </p:cNvSpPr>
              <p:nvPr/>
            </p:nvSpPr>
            <p:spPr bwMode="auto">
              <a:xfrm>
                <a:off x="5332" y="3045"/>
                <a:ext cx="7" cy="6"/>
              </a:xfrm>
              <a:custGeom>
                <a:avLst/>
                <a:gdLst>
                  <a:gd name="T0" fmla="*/ 0 w 7"/>
                  <a:gd name="T1" fmla="*/ 0 h 6"/>
                  <a:gd name="T2" fmla="*/ 0 w 7"/>
                  <a:gd name="T3" fmla="*/ 2 h 6"/>
                  <a:gd name="T4" fmla="*/ 0 w 7"/>
                  <a:gd name="T5" fmla="*/ 5 h 6"/>
                  <a:gd name="T6" fmla="*/ 3 w 7"/>
                  <a:gd name="T7" fmla="*/ 5 h 6"/>
                  <a:gd name="T8" fmla="*/ 6 w 7"/>
                  <a:gd name="T9" fmla="*/ 5 h 6"/>
                  <a:gd name="T10" fmla="*/ 6 w 7"/>
                  <a:gd name="T11" fmla="*/ 2 h 6"/>
                  <a:gd name="T12" fmla="*/ 0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0" y="0"/>
                    </a:moveTo>
                    <a:lnTo>
                      <a:pt x="0" y="2"/>
                    </a:lnTo>
                    <a:lnTo>
                      <a:pt x="0" y="5"/>
                    </a:lnTo>
                    <a:lnTo>
                      <a:pt x="3" y="5"/>
                    </a:lnTo>
                    <a:lnTo>
                      <a:pt x="6" y="5"/>
                    </a:lnTo>
                    <a:lnTo>
                      <a:pt x="6" y="2"/>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7" name="Freeform 649"/>
              <p:cNvSpPr>
                <a:spLocks/>
              </p:cNvSpPr>
              <p:nvPr/>
            </p:nvSpPr>
            <p:spPr bwMode="auto">
              <a:xfrm>
                <a:off x="5348" y="3020"/>
                <a:ext cx="4" cy="8"/>
              </a:xfrm>
              <a:custGeom>
                <a:avLst/>
                <a:gdLst>
                  <a:gd name="T0" fmla="*/ 3 w 4"/>
                  <a:gd name="T1" fmla="*/ 7 h 8"/>
                  <a:gd name="T2" fmla="*/ 3 w 4"/>
                  <a:gd name="T3" fmla="*/ 0 h 8"/>
                  <a:gd name="T4" fmla="*/ 1 w 4"/>
                  <a:gd name="T5" fmla="*/ 0 h 8"/>
                  <a:gd name="T6" fmla="*/ 0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3" y="0"/>
                    </a:lnTo>
                    <a:lnTo>
                      <a:pt x="1" y="0"/>
                    </a:lnTo>
                    <a:lnTo>
                      <a:pt x="0" y="0"/>
                    </a:lnTo>
                    <a:lnTo>
                      <a:pt x="0" y="7"/>
                    </a:lnTo>
                    <a:lnTo>
                      <a:pt x="3"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8" name="Freeform 650"/>
              <p:cNvSpPr>
                <a:spLocks/>
              </p:cNvSpPr>
              <p:nvPr/>
            </p:nvSpPr>
            <p:spPr bwMode="auto">
              <a:xfrm>
                <a:off x="5351" y="2981"/>
                <a:ext cx="4" cy="39"/>
              </a:xfrm>
              <a:custGeom>
                <a:avLst/>
                <a:gdLst>
                  <a:gd name="T0" fmla="*/ 2 w 4"/>
                  <a:gd name="T1" fmla="*/ 0 h 39"/>
                  <a:gd name="T2" fmla="*/ 2 w 4"/>
                  <a:gd name="T3" fmla="*/ 4 h 39"/>
                  <a:gd name="T4" fmla="*/ 1 w 4"/>
                  <a:gd name="T5" fmla="*/ 7 h 39"/>
                  <a:gd name="T6" fmla="*/ 1 w 4"/>
                  <a:gd name="T7" fmla="*/ 11 h 39"/>
                  <a:gd name="T8" fmla="*/ 1 w 4"/>
                  <a:gd name="T9" fmla="*/ 15 h 39"/>
                  <a:gd name="T10" fmla="*/ 0 w 4"/>
                  <a:gd name="T11" fmla="*/ 20 h 39"/>
                  <a:gd name="T12" fmla="*/ 0 w 4"/>
                  <a:gd name="T13" fmla="*/ 26 h 39"/>
                  <a:gd name="T14" fmla="*/ 0 w 4"/>
                  <a:gd name="T15" fmla="*/ 32 h 39"/>
                  <a:gd name="T16" fmla="*/ 0 w 4"/>
                  <a:gd name="T17" fmla="*/ 38 h 39"/>
                  <a:gd name="T18" fmla="*/ 1 w 4"/>
                  <a:gd name="T19" fmla="*/ 38 h 39"/>
                  <a:gd name="T20" fmla="*/ 2 w 4"/>
                  <a:gd name="T21" fmla="*/ 32 h 39"/>
                  <a:gd name="T22" fmla="*/ 2 w 4"/>
                  <a:gd name="T23" fmla="*/ 26 h 39"/>
                  <a:gd name="T24" fmla="*/ 2 w 4"/>
                  <a:gd name="T25" fmla="*/ 20 h 39"/>
                  <a:gd name="T26" fmla="*/ 2 w 4"/>
                  <a:gd name="T27" fmla="*/ 15 h 39"/>
                  <a:gd name="T28" fmla="*/ 2 w 4"/>
                  <a:gd name="T29" fmla="*/ 11 h 39"/>
                  <a:gd name="T30" fmla="*/ 2 w 4"/>
                  <a:gd name="T31" fmla="*/ 8 h 39"/>
                  <a:gd name="T32" fmla="*/ 3 w 4"/>
                  <a:gd name="T33" fmla="*/ 5 h 39"/>
                  <a:gd name="T34" fmla="*/ 3 w 4"/>
                  <a:gd name="T35" fmla="*/ 1 h 39"/>
                  <a:gd name="T36" fmla="*/ 2 w 4"/>
                  <a:gd name="T3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39">
                    <a:moveTo>
                      <a:pt x="2" y="0"/>
                    </a:moveTo>
                    <a:lnTo>
                      <a:pt x="2" y="4"/>
                    </a:lnTo>
                    <a:lnTo>
                      <a:pt x="1" y="7"/>
                    </a:lnTo>
                    <a:lnTo>
                      <a:pt x="1" y="11"/>
                    </a:lnTo>
                    <a:lnTo>
                      <a:pt x="1" y="15"/>
                    </a:lnTo>
                    <a:lnTo>
                      <a:pt x="0" y="20"/>
                    </a:lnTo>
                    <a:lnTo>
                      <a:pt x="0" y="26"/>
                    </a:lnTo>
                    <a:lnTo>
                      <a:pt x="0" y="32"/>
                    </a:lnTo>
                    <a:lnTo>
                      <a:pt x="0" y="38"/>
                    </a:lnTo>
                    <a:lnTo>
                      <a:pt x="1" y="38"/>
                    </a:lnTo>
                    <a:lnTo>
                      <a:pt x="2" y="32"/>
                    </a:lnTo>
                    <a:lnTo>
                      <a:pt x="2" y="26"/>
                    </a:lnTo>
                    <a:lnTo>
                      <a:pt x="2" y="20"/>
                    </a:lnTo>
                    <a:lnTo>
                      <a:pt x="2" y="15"/>
                    </a:lnTo>
                    <a:lnTo>
                      <a:pt x="2" y="11"/>
                    </a:lnTo>
                    <a:lnTo>
                      <a:pt x="2" y="8"/>
                    </a:lnTo>
                    <a:lnTo>
                      <a:pt x="3" y="5"/>
                    </a:lnTo>
                    <a:lnTo>
                      <a:pt x="3"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39" name="Freeform 651"/>
              <p:cNvSpPr>
                <a:spLocks/>
              </p:cNvSpPr>
              <p:nvPr/>
            </p:nvSpPr>
            <p:spPr bwMode="auto">
              <a:xfrm>
                <a:off x="5348" y="3019"/>
                <a:ext cx="4" cy="6"/>
              </a:xfrm>
              <a:custGeom>
                <a:avLst/>
                <a:gdLst>
                  <a:gd name="T0" fmla="*/ 0 w 4"/>
                  <a:gd name="T1" fmla="*/ 0 h 6"/>
                  <a:gd name="T2" fmla="*/ 0 w 4"/>
                  <a:gd name="T3" fmla="*/ 2 h 6"/>
                  <a:gd name="T4" fmla="*/ 0 w 4"/>
                  <a:gd name="T5" fmla="*/ 5 h 6"/>
                  <a:gd name="T6" fmla="*/ 1 w 4"/>
                  <a:gd name="T7" fmla="*/ 5 h 6"/>
                  <a:gd name="T8" fmla="*/ 2 w 4"/>
                  <a:gd name="T9" fmla="*/ 5 h 6"/>
                  <a:gd name="T10" fmla="*/ 3 w 4"/>
                  <a:gd name="T11" fmla="*/ 2 h 6"/>
                  <a:gd name="T12" fmla="*/ 3 w 4"/>
                  <a:gd name="T13" fmla="*/ 0 h 6"/>
                  <a:gd name="T14" fmla="*/ 0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0"/>
                    </a:moveTo>
                    <a:lnTo>
                      <a:pt x="0" y="2"/>
                    </a:lnTo>
                    <a:lnTo>
                      <a:pt x="0" y="5"/>
                    </a:lnTo>
                    <a:lnTo>
                      <a:pt x="1" y="5"/>
                    </a:lnTo>
                    <a:lnTo>
                      <a:pt x="2" y="5"/>
                    </a:lnTo>
                    <a:lnTo>
                      <a:pt x="3" y="2"/>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0" name="Freeform 652"/>
              <p:cNvSpPr>
                <a:spLocks/>
              </p:cNvSpPr>
              <p:nvPr/>
            </p:nvSpPr>
            <p:spPr bwMode="auto">
              <a:xfrm>
                <a:off x="5363" y="2995"/>
                <a:ext cx="5" cy="9"/>
              </a:xfrm>
              <a:custGeom>
                <a:avLst/>
                <a:gdLst>
                  <a:gd name="T0" fmla="*/ 4 w 5"/>
                  <a:gd name="T1" fmla="*/ 8 h 9"/>
                  <a:gd name="T2" fmla="*/ 3 w 5"/>
                  <a:gd name="T3" fmla="*/ 8 h 9"/>
                  <a:gd name="T4" fmla="*/ 1 w 5"/>
                  <a:gd name="T5" fmla="*/ 0 h 9"/>
                  <a:gd name="T6" fmla="*/ 0 w 5"/>
                  <a:gd name="T7" fmla="*/ 8 h 9"/>
                  <a:gd name="T8" fmla="*/ 4 w 5"/>
                  <a:gd name="T9" fmla="*/ 8 h 9"/>
                </a:gdLst>
                <a:ahLst/>
                <a:cxnLst>
                  <a:cxn ang="0">
                    <a:pos x="T0" y="T1"/>
                  </a:cxn>
                  <a:cxn ang="0">
                    <a:pos x="T2" y="T3"/>
                  </a:cxn>
                  <a:cxn ang="0">
                    <a:pos x="T4" y="T5"/>
                  </a:cxn>
                  <a:cxn ang="0">
                    <a:pos x="T6" y="T7"/>
                  </a:cxn>
                  <a:cxn ang="0">
                    <a:pos x="T8" y="T9"/>
                  </a:cxn>
                </a:cxnLst>
                <a:rect l="0" t="0" r="r" b="b"/>
                <a:pathLst>
                  <a:path w="5" h="9">
                    <a:moveTo>
                      <a:pt x="4" y="8"/>
                    </a:moveTo>
                    <a:lnTo>
                      <a:pt x="3" y="8"/>
                    </a:lnTo>
                    <a:lnTo>
                      <a:pt x="1" y="0"/>
                    </a:lnTo>
                    <a:lnTo>
                      <a:pt x="0" y="8"/>
                    </a:lnTo>
                    <a:lnTo>
                      <a:pt x="4" y="8"/>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1" name="Freeform 653"/>
              <p:cNvSpPr>
                <a:spLocks/>
              </p:cNvSpPr>
              <p:nvPr/>
            </p:nvSpPr>
            <p:spPr bwMode="auto">
              <a:xfrm>
                <a:off x="5365" y="2985"/>
                <a:ext cx="3" cy="10"/>
              </a:xfrm>
              <a:custGeom>
                <a:avLst/>
                <a:gdLst>
                  <a:gd name="T0" fmla="*/ 1 w 3"/>
                  <a:gd name="T1" fmla="*/ 0 h 10"/>
                  <a:gd name="T2" fmla="*/ 2 w 3"/>
                  <a:gd name="T3" fmla="*/ 2 h 10"/>
                  <a:gd name="T4" fmla="*/ 2 w 3"/>
                  <a:gd name="T5" fmla="*/ 4 h 10"/>
                  <a:gd name="T6" fmla="*/ 2 w 3"/>
                  <a:gd name="T7" fmla="*/ 5 h 10"/>
                  <a:gd name="T8" fmla="*/ 2 w 3"/>
                  <a:gd name="T9" fmla="*/ 9 h 10"/>
                  <a:gd name="T10" fmla="*/ 1 w 3"/>
                  <a:gd name="T11" fmla="*/ 9 h 10"/>
                  <a:gd name="T12" fmla="*/ 0 w 3"/>
                  <a:gd name="T13" fmla="*/ 5 h 10"/>
                  <a:gd name="T14" fmla="*/ 0 w 3"/>
                  <a:gd name="T15" fmla="*/ 4 h 10"/>
                  <a:gd name="T16" fmla="*/ 0 w 3"/>
                  <a:gd name="T17" fmla="*/ 2 h 10"/>
                  <a:gd name="T18" fmla="*/ 0 w 3"/>
                  <a:gd name="T19" fmla="*/ 0 h 10"/>
                  <a:gd name="T20" fmla="*/ 1 w 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0">
                    <a:moveTo>
                      <a:pt x="1" y="0"/>
                    </a:moveTo>
                    <a:lnTo>
                      <a:pt x="2" y="2"/>
                    </a:lnTo>
                    <a:lnTo>
                      <a:pt x="2" y="4"/>
                    </a:lnTo>
                    <a:lnTo>
                      <a:pt x="2" y="5"/>
                    </a:lnTo>
                    <a:lnTo>
                      <a:pt x="2" y="9"/>
                    </a:lnTo>
                    <a:lnTo>
                      <a:pt x="1" y="9"/>
                    </a:lnTo>
                    <a:lnTo>
                      <a:pt x="0" y="5"/>
                    </a:lnTo>
                    <a:lnTo>
                      <a:pt x="0" y="4"/>
                    </a:lnTo>
                    <a:lnTo>
                      <a:pt x="0" y="2"/>
                    </a:lnTo>
                    <a:lnTo>
                      <a:pt x="0" y="0"/>
                    </a:lnTo>
                    <a:lnTo>
                      <a:pt x="1"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2" name="Freeform 654"/>
              <p:cNvSpPr>
                <a:spLocks/>
              </p:cNvSpPr>
              <p:nvPr/>
            </p:nvSpPr>
            <p:spPr bwMode="auto">
              <a:xfrm>
                <a:off x="5363" y="2994"/>
                <a:ext cx="5" cy="7"/>
              </a:xfrm>
              <a:custGeom>
                <a:avLst/>
                <a:gdLst>
                  <a:gd name="T0" fmla="*/ 0 w 5"/>
                  <a:gd name="T1" fmla="*/ 0 h 7"/>
                  <a:gd name="T2" fmla="*/ 0 w 5"/>
                  <a:gd name="T3" fmla="*/ 0 h 7"/>
                  <a:gd name="T4" fmla="*/ 0 w 5"/>
                  <a:gd name="T5" fmla="*/ 3 h 7"/>
                  <a:gd name="T6" fmla="*/ 0 w 5"/>
                  <a:gd name="T7" fmla="*/ 6 h 7"/>
                  <a:gd name="T8" fmla="*/ 1 w 5"/>
                  <a:gd name="T9" fmla="*/ 6 h 7"/>
                  <a:gd name="T10" fmla="*/ 3 w 5"/>
                  <a:gd name="T11" fmla="*/ 6 h 7"/>
                  <a:gd name="T12" fmla="*/ 4 w 5"/>
                  <a:gd name="T13" fmla="*/ 3 h 7"/>
                  <a:gd name="T14" fmla="*/ 4 w 5"/>
                  <a:gd name="T15" fmla="*/ 0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0" y="0"/>
                    </a:lnTo>
                    <a:lnTo>
                      <a:pt x="0" y="3"/>
                    </a:lnTo>
                    <a:lnTo>
                      <a:pt x="0" y="6"/>
                    </a:lnTo>
                    <a:lnTo>
                      <a:pt x="1" y="6"/>
                    </a:lnTo>
                    <a:lnTo>
                      <a:pt x="3" y="6"/>
                    </a:lnTo>
                    <a:lnTo>
                      <a:pt x="4" y="3"/>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3" name="Freeform 655"/>
              <p:cNvSpPr>
                <a:spLocks/>
              </p:cNvSpPr>
              <p:nvPr/>
            </p:nvSpPr>
            <p:spPr bwMode="auto">
              <a:xfrm>
                <a:off x="5376" y="2994"/>
                <a:ext cx="5" cy="7"/>
              </a:xfrm>
              <a:custGeom>
                <a:avLst/>
                <a:gdLst>
                  <a:gd name="T0" fmla="*/ 4 w 5"/>
                  <a:gd name="T1" fmla="*/ 6 h 7"/>
                  <a:gd name="T2" fmla="*/ 3 w 5"/>
                  <a:gd name="T3" fmla="*/ 0 h 7"/>
                  <a:gd name="T4" fmla="*/ 1 w 5"/>
                  <a:gd name="T5" fmla="*/ 0 h 7"/>
                  <a:gd name="T6" fmla="*/ 0 w 5"/>
                  <a:gd name="T7" fmla="*/ 0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3" y="0"/>
                    </a:lnTo>
                    <a:lnTo>
                      <a:pt x="1" y="0"/>
                    </a:lnTo>
                    <a:lnTo>
                      <a:pt x="0" y="0"/>
                    </a:lnTo>
                    <a:lnTo>
                      <a:pt x="0" y="6"/>
                    </a:lnTo>
                    <a:lnTo>
                      <a:pt x="4" y="6"/>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4" name="Freeform 656"/>
              <p:cNvSpPr>
                <a:spLocks/>
              </p:cNvSpPr>
              <p:nvPr/>
            </p:nvSpPr>
            <p:spPr bwMode="auto">
              <a:xfrm>
                <a:off x="5380" y="2987"/>
                <a:ext cx="1" cy="5"/>
              </a:xfrm>
              <a:custGeom>
                <a:avLst/>
                <a:gdLst>
                  <a:gd name="T0" fmla="*/ 0 w 1"/>
                  <a:gd name="T1" fmla="*/ 0 h 5"/>
                  <a:gd name="T2" fmla="*/ 0 w 1"/>
                  <a:gd name="T3" fmla="*/ 1 h 5"/>
                  <a:gd name="T4" fmla="*/ 0 w 1"/>
                  <a:gd name="T5" fmla="*/ 2 h 5"/>
                  <a:gd name="T6" fmla="*/ 0 w 1"/>
                  <a:gd name="T7" fmla="*/ 3 h 5"/>
                  <a:gd name="T8" fmla="*/ 0 w 1"/>
                  <a:gd name="T9" fmla="*/ 4 h 5"/>
                  <a:gd name="T10" fmla="*/ 0 w 1"/>
                  <a:gd name="T11" fmla="*/ 4 h 5"/>
                  <a:gd name="T12" fmla="*/ 0 w 1"/>
                  <a:gd name="T13" fmla="*/ 3 h 5"/>
                  <a:gd name="T14" fmla="*/ 0 w 1"/>
                  <a:gd name="T15" fmla="*/ 2 h 5"/>
                  <a:gd name="T16" fmla="*/ 0 w 1"/>
                  <a:gd name="T17" fmla="*/ 2 h 5"/>
                  <a:gd name="T18" fmla="*/ 0 w 1"/>
                  <a:gd name="T19" fmla="*/ 0 h 5"/>
                  <a:gd name="T20" fmla="*/ 0 w 1"/>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5">
                    <a:moveTo>
                      <a:pt x="0" y="0"/>
                    </a:moveTo>
                    <a:lnTo>
                      <a:pt x="0" y="1"/>
                    </a:lnTo>
                    <a:lnTo>
                      <a:pt x="0" y="2"/>
                    </a:lnTo>
                    <a:lnTo>
                      <a:pt x="0" y="3"/>
                    </a:lnTo>
                    <a:lnTo>
                      <a:pt x="0" y="4"/>
                    </a:lnTo>
                    <a:lnTo>
                      <a:pt x="0" y="4"/>
                    </a:lnTo>
                    <a:lnTo>
                      <a:pt x="0" y="3"/>
                    </a:lnTo>
                    <a:lnTo>
                      <a:pt x="0" y="2"/>
                    </a:lnTo>
                    <a:lnTo>
                      <a:pt x="0" y="2"/>
                    </a:lnTo>
                    <a:lnTo>
                      <a:pt x="0"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5" name="Freeform 657"/>
              <p:cNvSpPr>
                <a:spLocks/>
              </p:cNvSpPr>
              <p:nvPr/>
            </p:nvSpPr>
            <p:spPr bwMode="auto">
              <a:xfrm>
                <a:off x="5376" y="2991"/>
                <a:ext cx="5" cy="8"/>
              </a:xfrm>
              <a:custGeom>
                <a:avLst/>
                <a:gdLst>
                  <a:gd name="T0" fmla="*/ 0 w 5"/>
                  <a:gd name="T1" fmla="*/ 0 h 8"/>
                  <a:gd name="T2" fmla="*/ 0 w 5"/>
                  <a:gd name="T3" fmla="*/ 7 h 8"/>
                  <a:gd name="T4" fmla="*/ 1 w 5"/>
                  <a:gd name="T5" fmla="*/ 7 h 8"/>
                  <a:gd name="T6" fmla="*/ 3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1" y="7"/>
                    </a:lnTo>
                    <a:lnTo>
                      <a:pt x="3" y="7"/>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6" name="Freeform 658"/>
              <p:cNvSpPr>
                <a:spLocks/>
              </p:cNvSpPr>
              <p:nvPr/>
            </p:nvSpPr>
            <p:spPr bwMode="auto">
              <a:xfrm>
                <a:off x="5390" y="3013"/>
                <a:ext cx="4" cy="8"/>
              </a:xfrm>
              <a:custGeom>
                <a:avLst/>
                <a:gdLst>
                  <a:gd name="T0" fmla="*/ 3 w 4"/>
                  <a:gd name="T1" fmla="*/ 7 h 8"/>
                  <a:gd name="T2" fmla="*/ 2 w 4"/>
                  <a:gd name="T3" fmla="*/ 0 h 8"/>
                  <a:gd name="T4" fmla="*/ 1 w 4"/>
                  <a:gd name="T5" fmla="*/ 0 h 8"/>
                  <a:gd name="T6" fmla="*/ 1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1" y="0"/>
                    </a:lnTo>
                    <a:lnTo>
                      <a:pt x="0" y="7"/>
                    </a:lnTo>
                    <a:lnTo>
                      <a:pt x="3"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7" name="Freeform 659"/>
              <p:cNvSpPr>
                <a:spLocks/>
              </p:cNvSpPr>
              <p:nvPr/>
            </p:nvSpPr>
            <p:spPr bwMode="auto">
              <a:xfrm>
                <a:off x="5393" y="2992"/>
                <a:ext cx="1" cy="20"/>
              </a:xfrm>
              <a:custGeom>
                <a:avLst/>
                <a:gdLst>
                  <a:gd name="T0" fmla="*/ 0 w 1"/>
                  <a:gd name="T1" fmla="*/ 0 h 20"/>
                  <a:gd name="T2" fmla="*/ 0 w 1"/>
                  <a:gd name="T3" fmla="*/ 4 h 20"/>
                  <a:gd name="T4" fmla="*/ 0 w 1"/>
                  <a:gd name="T5" fmla="*/ 8 h 20"/>
                  <a:gd name="T6" fmla="*/ 0 w 1"/>
                  <a:gd name="T7" fmla="*/ 13 h 20"/>
                  <a:gd name="T8" fmla="*/ 0 w 1"/>
                  <a:gd name="T9" fmla="*/ 19 h 20"/>
                  <a:gd name="T10" fmla="*/ 0 w 1"/>
                  <a:gd name="T11" fmla="*/ 19 h 20"/>
                  <a:gd name="T12" fmla="*/ 0 w 1"/>
                  <a:gd name="T13" fmla="*/ 13 h 20"/>
                  <a:gd name="T14" fmla="*/ 0 w 1"/>
                  <a:gd name="T15" fmla="*/ 8 h 20"/>
                  <a:gd name="T16" fmla="*/ 0 w 1"/>
                  <a:gd name="T17" fmla="*/ 4 h 20"/>
                  <a:gd name="T18" fmla="*/ 0 w 1"/>
                  <a:gd name="T19" fmla="*/ 1 h 20"/>
                  <a:gd name="T20" fmla="*/ 0 w 1"/>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0">
                    <a:moveTo>
                      <a:pt x="0" y="0"/>
                    </a:moveTo>
                    <a:lnTo>
                      <a:pt x="0" y="4"/>
                    </a:lnTo>
                    <a:lnTo>
                      <a:pt x="0" y="8"/>
                    </a:lnTo>
                    <a:lnTo>
                      <a:pt x="0" y="13"/>
                    </a:lnTo>
                    <a:lnTo>
                      <a:pt x="0" y="19"/>
                    </a:lnTo>
                    <a:lnTo>
                      <a:pt x="0" y="19"/>
                    </a:lnTo>
                    <a:lnTo>
                      <a:pt x="0" y="13"/>
                    </a:lnTo>
                    <a:lnTo>
                      <a:pt x="0" y="8"/>
                    </a:lnTo>
                    <a:lnTo>
                      <a:pt x="0" y="4"/>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8" name="Freeform 660"/>
              <p:cNvSpPr>
                <a:spLocks/>
              </p:cNvSpPr>
              <p:nvPr/>
            </p:nvSpPr>
            <p:spPr bwMode="auto">
              <a:xfrm>
                <a:off x="5390" y="3011"/>
                <a:ext cx="4" cy="7"/>
              </a:xfrm>
              <a:custGeom>
                <a:avLst/>
                <a:gdLst>
                  <a:gd name="T0" fmla="*/ 0 w 4"/>
                  <a:gd name="T1" fmla="*/ 0 h 7"/>
                  <a:gd name="T2" fmla="*/ 0 w 4"/>
                  <a:gd name="T3" fmla="*/ 3 h 7"/>
                  <a:gd name="T4" fmla="*/ 1 w 4"/>
                  <a:gd name="T5" fmla="*/ 6 h 7"/>
                  <a:gd name="T6" fmla="*/ 1 w 4"/>
                  <a:gd name="T7" fmla="*/ 6 h 7"/>
                  <a:gd name="T8" fmla="*/ 3 w 4"/>
                  <a:gd name="T9" fmla="*/ 3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0" y="3"/>
                    </a:lnTo>
                    <a:lnTo>
                      <a:pt x="1" y="6"/>
                    </a:lnTo>
                    <a:lnTo>
                      <a:pt x="1" y="6"/>
                    </a:lnTo>
                    <a:lnTo>
                      <a:pt x="3" y="3"/>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49" name="Freeform 661"/>
              <p:cNvSpPr>
                <a:spLocks/>
              </p:cNvSpPr>
              <p:nvPr/>
            </p:nvSpPr>
            <p:spPr bwMode="auto">
              <a:xfrm>
                <a:off x="5402" y="3049"/>
                <a:ext cx="5" cy="8"/>
              </a:xfrm>
              <a:custGeom>
                <a:avLst/>
                <a:gdLst>
                  <a:gd name="T0" fmla="*/ 4 w 5"/>
                  <a:gd name="T1" fmla="*/ 7 h 8"/>
                  <a:gd name="T2" fmla="*/ 4 w 5"/>
                  <a:gd name="T3" fmla="*/ 0 h 8"/>
                  <a:gd name="T4" fmla="*/ 3 w 5"/>
                  <a:gd name="T5" fmla="*/ 0 h 8"/>
                  <a:gd name="T6" fmla="*/ 1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0"/>
                    </a:lnTo>
                    <a:lnTo>
                      <a:pt x="3" y="0"/>
                    </a:lnTo>
                    <a:lnTo>
                      <a:pt x="1" y="0"/>
                    </a:lnTo>
                    <a:lnTo>
                      <a:pt x="0" y="7"/>
                    </a:lnTo>
                    <a:lnTo>
                      <a:pt x="4"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0" name="Freeform 662"/>
              <p:cNvSpPr>
                <a:spLocks/>
              </p:cNvSpPr>
              <p:nvPr/>
            </p:nvSpPr>
            <p:spPr bwMode="auto">
              <a:xfrm>
                <a:off x="5406" y="2995"/>
                <a:ext cx="2" cy="54"/>
              </a:xfrm>
              <a:custGeom>
                <a:avLst/>
                <a:gdLst>
                  <a:gd name="T0" fmla="*/ 0 w 2"/>
                  <a:gd name="T1" fmla="*/ 0 h 54"/>
                  <a:gd name="T2" fmla="*/ 0 w 2"/>
                  <a:gd name="T3" fmla="*/ 6 h 54"/>
                  <a:gd name="T4" fmla="*/ 0 w 2"/>
                  <a:gd name="T5" fmla="*/ 16 h 54"/>
                  <a:gd name="T6" fmla="*/ 0 w 2"/>
                  <a:gd name="T7" fmla="*/ 32 h 54"/>
                  <a:gd name="T8" fmla="*/ 0 w 2"/>
                  <a:gd name="T9" fmla="*/ 53 h 54"/>
                  <a:gd name="T10" fmla="*/ 0 w 2"/>
                  <a:gd name="T11" fmla="*/ 53 h 54"/>
                  <a:gd name="T12" fmla="*/ 0 w 2"/>
                  <a:gd name="T13" fmla="*/ 32 h 54"/>
                  <a:gd name="T14" fmla="*/ 1 w 2"/>
                  <a:gd name="T15" fmla="*/ 16 h 54"/>
                  <a:gd name="T16" fmla="*/ 1 w 2"/>
                  <a:gd name="T17" fmla="*/ 6 h 54"/>
                  <a:gd name="T18" fmla="*/ 1 w 2"/>
                  <a:gd name="T19" fmla="*/ 1 h 54"/>
                  <a:gd name="T20" fmla="*/ 0 w 2"/>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4">
                    <a:moveTo>
                      <a:pt x="0" y="0"/>
                    </a:moveTo>
                    <a:lnTo>
                      <a:pt x="0" y="6"/>
                    </a:lnTo>
                    <a:lnTo>
                      <a:pt x="0" y="16"/>
                    </a:lnTo>
                    <a:lnTo>
                      <a:pt x="0" y="32"/>
                    </a:lnTo>
                    <a:lnTo>
                      <a:pt x="0" y="53"/>
                    </a:lnTo>
                    <a:lnTo>
                      <a:pt x="0" y="53"/>
                    </a:lnTo>
                    <a:lnTo>
                      <a:pt x="0" y="32"/>
                    </a:lnTo>
                    <a:lnTo>
                      <a:pt x="1" y="16"/>
                    </a:lnTo>
                    <a:lnTo>
                      <a:pt x="1" y="6"/>
                    </a:lnTo>
                    <a:lnTo>
                      <a:pt x="1"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1" name="Freeform 663"/>
              <p:cNvSpPr>
                <a:spLocks/>
              </p:cNvSpPr>
              <p:nvPr/>
            </p:nvSpPr>
            <p:spPr bwMode="auto">
              <a:xfrm>
                <a:off x="5402" y="3048"/>
                <a:ext cx="5" cy="8"/>
              </a:xfrm>
              <a:custGeom>
                <a:avLst/>
                <a:gdLst>
                  <a:gd name="T0" fmla="*/ 0 w 5"/>
                  <a:gd name="T1" fmla="*/ 0 h 8"/>
                  <a:gd name="T2" fmla="*/ 0 w 5"/>
                  <a:gd name="T3" fmla="*/ 0 h 8"/>
                  <a:gd name="T4" fmla="*/ 1 w 5"/>
                  <a:gd name="T5" fmla="*/ 7 h 8"/>
                  <a:gd name="T6" fmla="*/ 3 w 5"/>
                  <a:gd name="T7" fmla="*/ 7 h 8"/>
                  <a:gd name="T8" fmla="*/ 4 w 5"/>
                  <a:gd name="T9" fmla="*/ 7 h 8"/>
                  <a:gd name="T10" fmla="*/ 4 w 5"/>
                  <a:gd name="T11" fmla="*/ 0 h 8"/>
                  <a:gd name="T12" fmla="*/ 0 w 5"/>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0" y="0"/>
                    </a:moveTo>
                    <a:lnTo>
                      <a:pt x="0" y="0"/>
                    </a:lnTo>
                    <a:lnTo>
                      <a:pt x="1" y="7"/>
                    </a:lnTo>
                    <a:lnTo>
                      <a:pt x="3" y="7"/>
                    </a:lnTo>
                    <a:lnTo>
                      <a:pt x="4" y="7"/>
                    </a:lnTo>
                    <a:lnTo>
                      <a:pt x="4"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2" name="Freeform 664"/>
              <p:cNvSpPr>
                <a:spLocks/>
              </p:cNvSpPr>
              <p:nvPr/>
            </p:nvSpPr>
            <p:spPr bwMode="auto">
              <a:xfrm>
                <a:off x="5415" y="3045"/>
                <a:ext cx="4" cy="6"/>
              </a:xfrm>
              <a:custGeom>
                <a:avLst/>
                <a:gdLst>
                  <a:gd name="T0" fmla="*/ 3 w 4"/>
                  <a:gd name="T1" fmla="*/ 5 h 6"/>
                  <a:gd name="T2" fmla="*/ 2 w 4"/>
                  <a:gd name="T3" fmla="*/ 2 h 6"/>
                  <a:gd name="T4" fmla="*/ 1 w 4"/>
                  <a:gd name="T5" fmla="*/ 0 h 6"/>
                  <a:gd name="T6" fmla="*/ 0 w 4"/>
                  <a:gd name="T7" fmla="*/ 2 h 6"/>
                  <a:gd name="T8" fmla="*/ 0 w 4"/>
                  <a:gd name="T9" fmla="*/ 5 h 6"/>
                  <a:gd name="T10" fmla="*/ 3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3" y="5"/>
                    </a:moveTo>
                    <a:lnTo>
                      <a:pt x="2" y="2"/>
                    </a:lnTo>
                    <a:lnTo>
                      <a:pt x="1" y="0"/>
                    </a:lnTo>
                    <a:lnTo>
                      <a:pt x="0" y="2"/>
                    </a:lnTo>
                    <a:lnTo>
                      <a:pt x="0" y="5"/>
                    </a:lnTo>
                    <a:lnTo>
                      <a:pt x="3" y="5"/>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3" name="Freeform 665"/>
              <p:cNvSpPr>
                <a:spLocks/>
              </p:cNvSpPr>
              <p:nvPr/>
            </p:nvSpPr>
            <p:spPr bwMode="auto">
              <a:xfrm>
                <a:off x="5418" y="2998"/>
                <a:ext cx="2" cy="45"/>
              </a:xfrm>
              <a:custGeom>
                <a:avLst/>
                <a:gdLst>
                  <a:gd name="T0" fmla="*/ 1 w 2"/>
                  <a:gd name="T1" fmla="*/ 1 h 45"/>
                  <a:gd name="T2" fmla="*/ 1 w 2"/>
                  <a:gd name="T3" fmla="*/ 0 h 45"/>
                  <a:gd name="T4" fmla="*/ 1 w 2"/>
                  <a:gd name="T5" fmla="*/ 1 h 45"/>
                  <a:gd name="T6" fmla="*/ 0 w 2"/>
                  <a:gd name="T7" fmla="*/ 4 h 45"/>
                  <a:gd name="T8" fmla="*/ 0 w 2"/>
                  <a:gd name="T9" fmla="*/ 9 h 45"/>
                  <a:gd name="T10" fmla="*/ 0 w 2"/>
                  <a:gd name="T11" fmla="*/ 13 h 45"/>
                  <a:gd name="T12" fmla="*/ 0 w 2"/>
                  <a:gd name="T13" fmla="*/ 22 h 45"/>
                  <a:gd name="T14" fmla="*/ 0 w 2"/>
                  <a:gd name="T15" fmla="*/ 32 h 45"/>
                  <a:gd name="T16" fmla="*/ 0 w 2"/>
                  <a:gd name="T17" fmla="*/ 44 h 45"/>
                  <a:gd name="T18" fmla="*/ 1 w 2"/>
                  <a:gd name="T19" fmla="*/ 44 h 45"/>
                  <a:gd name="T20" fmla="*/ 1 w 2"/>
                  <a:gd name="T21" fmla="*/ 32 h 45"/>
                  <a:gd name="T22" fmla="*/ 1 w 2"/>
                  <a:gd name="T23" fmla="*/ 22 h 45"/>
                  <a:gd name="T24" fmla="*/ 1 w 2"/>
                  <a:gd name="T25" fmla="*/ 15 h 45"/>
                  <a:gd name="T26" fmla="*/ 1 w 2"/>
                  <a:gd name="T27" fmla="*/ 9 h 45"/>
                  <a:gd name="T28" fmla="*/ 1 w 2"/>
                  <a:gd name="T29" fmla="*/ 5 h 45"/>
                  <a:gd name="T30" fmla="*/ 1 w 2"/>
                  <a:gd name="T31" fmla="*/ 2 h 45"/>
                  <a:gd name="T32" fmla="*/ 1 w 2"/>
                  <a:gd name="T33" fmla="*/ 1 h 45"/>
                  <a:gd name="T34" fmla="*/ 1 w 2"/>
                  <a:gd name="T35" fmla="*/ 0 h 45"/>
                  <a:gd name="T36" fmla="*/ 1 w 2"/>
                  <a:gd name="T3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45">
                    <a:moveTo>
                      <a:pt x="1" y="1"/>
                    </a:moveTo>
                    <a:lnTo>
                      <a:pt x="1" y="0"/>
                    </a:lnTo>
                    <a:lnTo>
                      <a:pt x="1" y="1"/>
                    </a:lnTo>
                    <a:lnTo>
                      <a:pt x="0" y="4"/>
                    </a:lnTo>
                    <a:lnTo>
                      <a:pt x="0" y="9"/>
                    </a:lnTo>
                    <a:lnTo>
                      <a:pt x="0" y="13"/>
                    </a:lnTo>
                    <a:lnTo>
                      <a:pt x="0" y="22"/>
                    </a:lnTo>
                    <a:lnTo>
                      <a:pt x="0" y="32"/>
                    </a:lnTo>
                    <a:lnTo>
                      <a:pt x="0" y="44"/>
                    </a:lnTo>
                    <a:lnTo>
                      <a:pt x="1" y="44"/>
                    </a:lnTo>
                    <a:lnTo>
                      <a:pt x="1" y="32"/>
                    </a:lnTo>
                    <a:lnTo>
                      <a:pt x="1" y="22"/>
                    </a:lnTo>
                    <a:lnTo>
                      <a:pt x="1" y="15"/>
                    </a:lnTo>
                    <a:lnTo>
                      <a:pt x="1" y="9"/>
                    </a:lnTo>
                    <a:lnTo>
                      <a:pt x="1" y="5"/>
                    </a:lnTo>
                    <a:lnTo>
                      <a:pt x="1" y="2"/>
                    </a:lnTo>
                    <a:lnTo>
                      <a:pt x="1" y="1"/>
                    </a:lnTo>
                    <a:lnTo>
                      <a:pt x="1" y="0"/>
                    </a:lnTo>
                    <a:lnTo>
                      <a:pt x="1" y="1"/>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4" name="Freeform 666"/>
              <p:cNvSpPr>
                <a:spLocks/>
              </p:cNvSpPr>
              <p:nvPr/>
            </p:nvSpPr>
            <p:spPr bwMode="auto">
              <a:xfrm>
                <a:off x="5415" y="3045"/>
                <a:ext cx="4" cy="6"/>
              </a:xfrm>
              <a:custGeom>
                <a:avLst/>
                <a:gdLst>
                  <a:gd name="T0" fmla="*/ 3 w 4"/>
                  <a:gd name="T1" fmla="*/ 5 h 6"/>
                  <a:gd name="T2" fmla="*/ 3 w 4"/>
                  <a:gd name="T3" fmla="*/ 2 h 6"/>
                  <a:gd name="T4" fmla="*/ 1 w 4"/>
                  <a:gd name="T5" fmla="*/ 0 h 6"/>
                  <a:gd name="T6" fmla="*/ 1 w 4"/>
                  <a:gd name="T7" fmla="*/ 0 h 6"/>
                  <a:gd name="T8" fmla="*/ 0 w 4"/>
                  <a:gd name="T9" fmla="*/ 2 h 6"/>
                  <a:gd name="T10" fmla="*/ 3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3" y="5"/>
                    </a:moveTo>
                    <a:lnTo>
                      <a:pt x="3" y="2"/>
                    </a:lnTo>
                    <a:lnTo>
                      <a:pt x="1" y="0"/>
                    </a:lnTo>
                    <a:lnTo>
                      <a:pt x="1" y="0"/>
                    </a:lnTo>
                    <a:lnTo>
                      <a:pt x="0" y="2"/>
                    </a:lnTo>
                    <a:lnTo>
                      <a:pt x="3" y="5"/>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5" name="Freeform 667"/>
              <p:cNvSpPr>
                <a:spLocks/>
              </p:cNvSpPr>
              <p:nvPr/>
            </p:nvSpPr>
            <p:spPr bwMode="auto">
              <a:xfrm>
                <a:off x="5429" y="3032"/>
                <a:ext cx="6" cy="8"/>
              </a:xfrm>
              <a:custGeom>
                <a:avLst/>
                <a:gdLst>
                  <a:gd name="T0" fmla="*/ 5 w 6"/>
                  <a:gd name="T1" fmla="*/ 7 h 8"/>
                  <a:gd name="T2" fmla="*/ 5 w 6"/>
                  <a:gd name="T3" fmla="*/ 7 h 8"/>
                  <a:gd name="T4" fmla="*/ 2 w 6"/>
                  <a:gd name="T5" fmla="*/ 0 h 8"/>
                  <a:gd name="T6" fmla="*/ 0 w 6"/>
                  <a:gd name="T7" fmla="*/ 7 h 8"/>
                  <a:gd name="T8" fmla="*/ 5 w 6"/>
                  <a:gd name="T9" fmla="*/ 7 h 8"/>
                </a:gdLst>
                <a:ahLst/>
                <a:cxnLst>
                  <a:cxn ang="0">
                    <a:pos x="T0" y="T1"/>
                  </a:cxn>
                  <a:cxn ang="0">
                    <a:pos x="T2" y="T3"/>
                  </a:cxn>
                  <a:cxn ang="0">
                    <a:pos x="T4" y="T5"/>
                  </a:cxn>
                  <a:cxn ang="0">
                    <a:pos x="T6" y="T7"/>
                  </a:cxn>
                  <a:cxn ang="0">
                    <a:pos x="T8" y="T9"/>
                  </a:cxn>
                </a:cxnLst>
                <a:rect l="0" t="0" r="r" b="b"/>
                <a:pathLst>
                  <a:path w="6" h="8">
                    <a:moveTo>
                      <a:pt x="5" y="7"/>
                    </a:moveTo>
                    <a:lnTo>
                      <a:pt x="5" y="7"/>
                    </a:lnTo>
                    <a:lnTo>
                      <a:pt x="2" y="0"/>
                    </a:lnTo>
                    <a:lnTo>
                      <a:pt x="0" y="7"/>
                    </a:lnTo>
                    <a:lnTo>
                      <a:pt x="5"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6" name="Freeform 668"/>
              <p:cNvSpPr>
                <a:spLocks/>
              </p:cNvSpPr>
              <p:nvPr/>
            </p:nvSpPr>
            <p:spPr bwMode="auto">
              <a:xfrm>
                <a:off x="5434" y="3003"/>
                <a:ext cx="1" cy="28"/>
              </a:xfrm>
              <a:custGeom>
                <a:avLst/>
                <a:gdLst>
                  <a:gd name="T0" fmla="*/ 0 w 1"/>
                  <a:gd name="T1" fmla="*/ 0 h 28"/>
                  <a:gd name="T2" fmla="*/ 0 w 1"/>
                  <a:gd name="T3" fmla="*/ 5 h 28"/>
                  <a:gd name="T4" fmla="*/ 0 w 1"/>
                  <a:gd name="T5" fmla="*/ 10 h 28"/>
                  <a:gd name="T6" fmla="*/ 0 w 1"/>
                  <a:gd name="T7" fmla="*/ 16 h 28"/>
                  <a:gd name="T8" fmla="*/ 0 w 1"/>
                  <a:gd name="T9" fmla="*/ 27 h 28"/>
                  <a:gd name="T10" fmla="*/ 0 w 1"/>
                  <a:gd name="T11" fmla="*/ 27 h 28"/>
                  <a:gd name="T12" fmla="*/ 0 w 1"/>
                  <a:gd name="T13" fmla="*/ 16 h 28"/>
                  <a:gd name="T14" fmla="*/ 0 w 1"/>
                  <a:gd name="T15" fmla="*/ 10 h 28"/>
                  <a:gd name="T16" fmla="*/ 0 w 1"/>
                  <a:gd name="T17" fmla="*/ 6 h 28"/>
                  <a:gd name="T18" fmla="*/ 0 w 1"/>
                  <a:gd name="T19" fmla="*/ 1 h 28"/>
                  <a:gd name="T20" fmla="*/ 0 w 1"/>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8">
                    <a:moveTo>
                      <a:pt x="0" y="0"/>
                    </a:moveTo>
                    <a:lnTo>
                      <a:pt x="0" y="5"/>
                    </a:lnTo>
                    <a:lnTo>
                      <a:pt x="0" y="10"/>
                    </a:lnTo>
                    <a:lnTo>
                      <a:pt x="0" y="16"/>
                    </a:lnTo>
                    <a:lnTo>
                      <a:pt x="0" y="27"/>
                    </a:lnTo>
                    <a:lnTo>
                      <a:pt x="0" y="27"/>
                    </a:lnTo>
                    <a:lnTo>
                      <a:pt x="0" y="16"/>
                    </a:lnTo>
                    <a:lnTo>
                      <a:pt x="0" y="10"/>
                    </a:lnTo>
                    <a:lnTo>
                      <a:pt x="0" y="6"/>
                    </a:lnTo>
                    <a:lnTo>
                      <a:pt x="0" y="1"/>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7" name="Freeform 669"/>
              <p:cNvSpPr>
                <a:spLocks/>
              </p:cNvSpPr>
              <p:nvPr/>
            </p:nvSpPr>
            <p:spPr bwMode="auto">
              <a:xfrm>
                <a:off x="5429" y="3030"/>
                <a:ext cx="6" cy="7"/>
              </a:xfrm>
              <a:custGeom>
                <a:avLst/>
                <a:gdLst>
                  <a:gd name="T0" fmla="*/ 0 w 6"/>
                  <a:gd name="T1" fmla="*/ 0 h 7"/>
                  <a:gd name="T2" fmla="*/ 0 w 6"/>
                  <a:gd name="T3" fmla="*/ 3 h 7"/>
                  <a:gd name="T4" fmla="*/ 2 w 6"/>
                  <a:gd name="T5" fmla="*/ 6 h 7"/>
                  <a:gd name="T6" fmla="*/ 5 w 6"/>
                  <a:gd name="T7" fmla="*/ 6 h 7"/>
                  <a:gd name="T8" fmla="*/ 5 w 6"/>
                  <a:gd name="T9" fmla="*/ 3 h 7"/>
                  <a:gd name="T10" fmla="*/ 5 w 6"/>
                  <a:gd name="T11" fmla="*/ 0 h 7"/>
                  <a:gd name="T12" fmla="*/ 0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0" y="0"/>
                    </a:moveTo>
                    <a:lnTo>
                      <a:pt x="0" y="3"/>
                    </a:lnTo>
                    <a:lnTo>
                      <a:pt x="2" y="6"/>
                    </a:lnTo>
                    <a:lnTo>
                      <a:pt x="5" y="6"/>
                    </a:lnTo>
                    <a:lnTo>
                      <a:pt x="5" y="3"/>
                    </a:lnTo>
                    <a:lnTo>
                      <a:pt x="5"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8" name="Freeform 670"/>
              <p:cNvSpPr>
                <a:spLocks/>
              </p:cNvSpPr>
              <p:nvPr/>
            </p:nvSpPr>
            <p:spPr bwMode="auto">
              <a:xfrm>
                <a:off x="5116" y="3174"/>
                <a:ext cx="4" cy="8"/>
              </a:xfrm>
              <a:custGeom>
                <a:avLst/>
                <a:gdLst>
                  <a:gd name="T0" fmla="*/ 3 w 4"/>
                  <a:gd name="T1" fmla="*/ 7 h 8"/>
                  <a:gd name="T2" fmla="*/ 3 w 4"/>
                  <a:gd name="T3" fmla="*/ 7 h 8"/>
                  <a:gd name="T4" fmla="*/ 1 w 4"/>
                  <a:gd name="T5" fmla="*/ 0 h 8"/>
                  <a:gd name="T6" fmla="*/ 0 w 4"/>
                  <a:gd name="T7" fmla="*/ 7 h 8"/>
                  <a:gd name="T8" fmla="*/ 3 w 4"/>
                  <a:gd name="T9" fmla="*/ 7 h 8"/>
                </a:gdLst>
                <a:ahLst/>
                <a:cxnLst>
                  <a:cxn ang="0">
                    <a:pos x="T0" y="T1"/>
                  </a:cxn>
                  <a:cxn ang="0">
                    <a:pos x="T2" y="T3"/>
                  </a:cxn>
                  <a:cxn ang="0">
                    <a:pos x="T4" y="T5"/>
                  </a:cxn>
                  <a:cxn ang="0">
                    <a:pos x="T6" y="T7"/>
                  </a:cxn>
                  <a:cxn ang="0">
                    <a:pos x="T8" y="T9"/>
                  </a:cxn>
                </a:cxnLst>
                <a:rect l="0" t="0" r="r" b="b"/>
                <a:pathLst>
                  <a:path w="4" h="8">
                    <a:moveTo>
                      <a:pt x="3" y="7"/>
                    </a:moveTo>
                    <a:lnTo>
                      <a:pt x="3" y="7"/>
                    </a:lnTo>
                    <a:lnTo>
                      <a:pt x="1" y="0"/>
                    </a:lnTo>
                    <a:lnTo>
                      <a:pt x="0" y="7"/>
                    </a:lnTo>
                    <a:lnTo>
                      <a:pt x="3" y="7"/>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59" name="Freeform 671"/>
              <p:cNvSpPr>
                <a:spLocks/>
              </p:cNvSpPr>
              <p:nvPr/>
            </p:nvSpPr>
            <p:spPr bwMode="auto">
              <a:xfrm>
                <a:off x="5109" y="2966"/>
                <a:ext cx="8" cy="207"/>
              </a:xfrm>
              <a:custGeom>
                <a:avLst/>
                <a:gdLst>
                  <a:gd name="T0" fmla="*/ 2 w 8"/>
                  <a:gd name="T1" fmla="*/ 0 h 207"/>
                  <a:gd name="T2" fmla="*/ 1 w 8"/>
                  <a:gd name="T3" fmla="*/ 17 h 207"/>
                  <a:gd name="T4" fmla="*/ 0 w 8"/>
                  <a:gd name="T5" fmla="*/ 40 h 207"/>
                  <a:gd name="T6" fmla="*/ 0 w 8"/>
                  <a:gd name="T7" fmla="*/ 68 h 207"/>
                  <a:gd name="T8" fmla="*/ 1 w 8"/>
                  <a:gd name="T9" fmla="*/ 99 h 207"/>
                  <a:gd name="T10" fmla="*/ 1 w 8"/>
                  <a:gd name="T11" fmla="*/ 129 h 207"/>
                  <a:gd name="T12" fmla="*/ 3 w 8"/>
                  <a:gd name="T13" fmla="*/ 159 h 207"/>
                  <a:gd name="T14" fmla="*/ 4 w 8"/>
                  <a:gd name="T15" fmla="*/ 185 h 207"/>
                  <a:gd name="T16" fmla="*/ 4 w 8"/>
                  <a:gd name="T17" fmla="*/ 206 h 207"/>
                  <a:gd name="T18" fmla="*/ 7 w 8"/>
                  <a:gd name="T19" fmla="*/ 206 h 207"/>
                  <a:gd name="T20" fmla="*/ 6 w 8"/>
                  <a:gd name="T21" fmla="*/ 185 h 207"/>
                  <a:gd name="T22" fmla="*/ 4 w 8"/>
                  <a:gd name="T23" fmla="*/ 159 h 207"/>
                  <a:gd name="T24" fmla="*/ 4 w 8"/>
                  <a:gd name="T25" fmla="*/ 129 h 207"/>
                  <a:gd name="T26" fmla="*/ 3 w 8"/>
                  <a:gd name="T27" fmla="*/ 99 h 207"/>
                  <a:gd name="T28" fmla="*/ 2 w 8"/>
                  <a:gd name="T29" fmla="*/ 68 h 207"/>
                  <a:gd name="T30" fmla="*/ 2 w 8"/>
                  <a:gd name="T31" fmla="*/ 40 h 207"/>
                  <a:gd name="T32" fmla="*/ 3 w 8"/>
                  <a:gd name="T33" fmla="*/ 17 h 207"/>
                  <a:gd name="T34" fmla="*/ 4 w 8"/>
                  <a:gd name="T35" fmla="*/ 1 h 207"/>
                  <a:gd name="T36" fmla="*/ 2 w 8"/>
                  <a:gd name="T3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207">
                    <a:moveTo>
                      <a:pt x="2" y="0"/>
                    </a:moveTo>
                    <a:lnTo>
                      <a:pt x="1" y="17"/>
                    </a:lnTo>
                    <a:lnTo>
                      <a:pt x="0" y="40"/>
                    </a:lnTo>
                    <a:lnTo>
                      <a:pt x="0" y="68"/>
                    </a:lnTo>
                    <a:lnTo>
                      <a:pt x="1" y="99"/>
                    </a:lnTo>
                    <a:lnTo>
                      <a:pt x="1" y="129"/>
                    </a:lnTo>
                    <a:lnTo>
                      <a:pt x="3" y="159"/>
                    </a:lnTo>
                    <a:lnTo>
                      <a:pt x="4" y="185"/>
                    </a:lnTo>
                    <a:lnTo>
                      <a:pt x="4" y="206"/>
                    </a:lnTo>
                    <a:lnTo>
                      <a:pt x="7" y="206"/>
                    </a:lnTo>
                    <a:lnTo>
                      <a:pt x="6" y="185"/>
                    </a:lnTo>
                    <a:lnTo>
                      <a:pt x="4" y="159"/>
                    </a:lnTo>
                    <a:lnTo>
                      <a:pt x="4" y="129"/>
                    </a:lnTo>
                    <a:lnTo>
                      <a:pt x="3" y="99"/>
                    </a:lnTo>
                    <a:lnTo>
                      <a:pt x="2" y="68"/>
                    </a:lnTo>
                    <a:lnTo>
                      <a:pt x="2" y="40"/>
                    </a:lnTo>
                    <a:lnTo>
                      <a:pt x="3" y="17"/>
                    </a:lnTo>
                    <a:lnTo>
                      <a:pt x="4" y="1"/>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0" name="Freeform 672"/>
              <p:cNvSpPr>
                <a:spLocks/>
              </p:cNvSpPr>
              <p:nvPr/>
            </p:nvSpPr>
            <p:spPr bwMode="auto">
              <a:xfrm>
                <a:off x="5116" y="3172"/>
                <a:ext cx="4" cy="7"/>
              </a:xfrm>
              <a:custGeom>
                <a:avLst/>
                <a:gdLst>
                  <a:gd name="T0" fmla="*/ 0 w 4"/>
                  <a:gd name="T1" fmla="*/ 0 h 7"/>
                  <a:gd name="T2" fmla="*/ 0 w 4"/>
                  <a:gd name="T3" fmla="*/ 0 h 7"/>
                  <a:gd name="T4" fmla="*/ 0 w 4"/>
                  <a:gd name="T5" fmla="*/ 6 h 7"/>
                  <a:gd name="T6" fmla="*/ 1 w 4"/>
                  <a:gd name="T7" fmla="*/ 6 h 7"/>
                  <a:gd name="T8" fmla="*/ 1 w 4"/>
                  <a:gd name="T9" fmla="*/ 6 h 7"/>
                  <a:gd name="T10" fmla="*/ 2 w 4"/>
                  <a:gd name="T11" fmla="*/ 6 h 7"/>
                  <a:gd name="T12" fmla="*/ 3 w 4"/>
                  <a:gd name="T13" fmla="*/ 6 h 7"/>
                  <a:gd name="T14" fmla="*/ 3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0" y="6"/>
                    </a:lnTo>
                    <a:lnTo>
                      <a:pt x="1" y="6"/>
                    </a:lnTo>
                    <a:lnTo>
                      <a:pt x="1" y="6"/>
                    </a:lnTo>
                    <a:lnTo>
                      <a:pt x="2" y="6"/>
                    </a:lnTo>
                    <a:lnTo>
                      <a:pt x="3" y="6"/>
                    </a:lnTo>
                    <a:lnTo>
                      <a:pt x="3"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1" name="Freeform 673"/>
              <p:cNvSpPr>
                <a:spLocks/>
              </p:cNvSpPr>
              <p:nvPr/>
            </p:nvSpPr>
            <p:spPr bwMode="auto">
              <a:xfrm>
                <a:off x="4522" y="3052"/>
                <a:ext cx="7" cy="7"/>
              </a:xfrm>
              <a:custGeom>
                <a:avLst/>
                <a:gdLst>
                  <a:gd name="T0" fmla="*/ 6 w 7"/>
                  <a:gd name="T1" fmla="*/ 6 h 7"/>
                  <a:gd name="T2" fmla="*/ 6 w 7"/>
                  <a:gd name="T3" fmla="*/ 0 h 7"/>
                  <a:gd name="T4" fmla="*/ 3 w 7"/>
                  <a:gd name="T5" fmla="*/ 0 h 7"/>
                  <a:gd name="T6" fmla="*/ 0 w 7"/>
                  <a:gd name="T7" fmla="*/ 0 h 7"/>
                  <a:gd name="T8" fmla="*/ 0 w 7"/>
                  <a:gd name="T9" fmla="*/ 6 h 7"/>
                  <a:gd name="T10" fmla="*/ 6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6" y="6"/>
                    </a:moveTo>
                    <a:lnTo>
                      <a:pt x="6" y="0"/>
                    </a:lnTo>
                    <a:lnTo>
                      <a:pt x="3" y="0"/>
                    </a:lnTo>
                    <a:lnTo>
                      <a:pt x="0" y="0"/>
                    </a:lnTo>
                    <a:lnTo>
                      <a:pt x="0" y="6"/>
                    </a:lnTo>
                    <a:lnTo>
                      <a:pt x="6" y="6"/>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2" name="Freeform 674"/>
              <p:cNvSpPr>
                <a:spLocks/>
              </p:cNvSpPr>
              <p:nvPr/>
            </p:nvSpPr>
            <p:spPr bwMode="auto">
              <a:xfrm>
                <a:off x="4527" y="3043"/>
                <a:ext cx="2" cy="7"/>
              </a:xfrm>
              <a:custGeom>
                <a:avLst/>
                <a:gdLst>
                  <a:gd name="T0" fmla="*/ 1 w 2"/>
                  <a:gd name="T1" fmla="*/ 0 h 7"/>
                  <a:gd name="T2" fmla="*/ 1 w 2"/>
                  <a:gd name="T3" fmla="*/ 2 h 7"/>
                  <a:gd name="T4" fmla="*/ 1 w 2"/>
                  <a:gd name="T5" fmla="*/ 2 h 7"/>
                  <a:gd name="T6" fmla="*/ 1 w 2"/>
                  <a:gd name="T7" fmla="*/ 4 h 7"/>
                  <a:gd name="T8" fmla="*/ 1 w 2"/>
                  <a:gd name="T9" fmla="*/ 6 h 7"/>
                  <a:gd name="T10" fmla="*/ 0 w 2"/>
                  <a:gd name="T11" fmla="*/ 6 h 7"/>
                  <a:gd name="T12" fmla="*/ 0 w 2"/>
                  <a:gd name="T13" fmla="*/ 4 h 7"/>
                  <a:gd name="T14" fmla="*/ 0 w 2"/>
                  <a:gd name="T15" fmla="*/ 3 h 7"/>
                  <a:gd name="T16" fmla="*/ 0 w 2"/>
                  <a:gd name="T17" fmla="*/ 2 h 7"/>
                  <a:gd name="T18" fmla="*/ 0 w 2"/>
                  <a:gd name="T19" fmla="*/ 1 h 7"/>
                  <a:gd name="T20" fmla="*/ 1 w 2"/>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7">
                    <a:moveTo>
                      <a:pt x="1" y="0"/>
                    </a:moveTo>
                    <a:lnTo>
                      <a:pt x="1" y="2"/>
                    </a:lnTo>
                    <a:lnTo>
                      <a:pt x="1" y="2"/>
                    </a:lnTo>
                    <a:lnTo>
                      <a:pt x="1" y="4"/>
                    </a:lnTo>
                    <a:lnTo>
                      <a:pt x="1" y="6"/>
                    </a:lnTo>
                    <a:lnTo>
                      <a:pt x="0" y="6"/>
                    </a:lnTo>
                    <a:lnTo>
                      <a:pt x="0" y="4"/>
                    </a:lnTo>
                    <a:lnTo>
                      <a:pt x="0" y="3"/>
                    </a:lnTo>
                    <a:lnTo>
                      <a:pt x="0" y="2"/>
                    </a:lnTo>
                    <a:lnTo>
                      <a:pt x="0" y="1"/>
                    </a:lnTo>
                    <a:lnTo>
                      <a:pt x="1"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3" name="Freeform 675"/>
              <p:cNvSpPr>
                <a:spLocks/>
              </p:cNvSpPr>
              <p:nvPr/>
            </p:nvSpPr>
            <p:spPr bwMode="auto">
              <a:xfrm>
                <a:off x="4522" y="3049"/>
                <a:ext cx="7" cy="7"/>
              </a:xfrm>
              <a:custGeom>
                <a:avLst/>
                <a:gdLst>
                  <a:gd name="T0" fmla="*/ 0 w 7"/>
                  <a:gd name="T1" fmla="*/ 0 h 7"/>
                  <a:gd name="T2" fmla="*/ 0 w 7"/>
                  <a:gd name="T3" fmla="*/ 3 h 7"/>
                  <a:gd name="T4" fmla="*/ 3 w 7"/>
                  <a:gd name="T5" fmla="*/ 6 h 7"/>
                  <a:gd name="T6" fmla="*/ 6 w 7"/>
                  <a:gd name="T7" fmla="*/ 6 h 7"/>
                  <a:gd name="T8" fmla="*/ 6 w 7"/>
                  <a:gd name="T9" fmla="*/ 3 h 7"/>
                  <a:gd name="T10" fmla="*/ 0 w 7"/>
                  <a:gd name="T11" fmla="*/ 0 h 7"/>
                </a:gdLst>
                <a:ahLst/>
                <a:cxnLst>
                  <a:cxn ang="0">
                    <a:pos x="T0" y="T1"/>
                  </a:cxn>
                  <a:cxn ang="0">
                    <a:pos x="T2" y="T3"/>
                  </a:cxn>
                  <a:cxn ang="0">
                    <a:pos x="T4" y="T5"/>
                  </a:cxn>
                  <a:cxn ang="0">
                    <a:pos x="T6" y="T7"/>
                  </a:cxn>
                  <a:cxn ang="0">
                    <a:pos x="T8" y="T9"/>
                  </a:cxn>
                  <a:cxn ang="0">
                    <a:pos x="T10" y="T11"/>
                  </a:cxn>
                </a:cxnLst>
                <a:rect l="0" t="0" r="r" b="b"/>
                <a:pathLst>
                  <a:path w="7" h="7">
                    <a:moveTo>
                      <a:pt x="0" y="0"/>
                    </a:moveTo>
                    <a:lnTo>
                      <a:pt x="0" y="3"/>
                    </a:lnTo>
                    <a:lnTo>
                      <a:pt x="3" y="6"/>
                    </a:lnTo>
                    <a:lnTo>
                      <a:pt x="6" y="6"/>
                    </a:lnTo>
                    <a:lnTo>
                      <a:pt x="6" y="3"/>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4" name="Freeform 676"/>
              <p:cNvSpPr>
                <a:spLocks/>
              </p:cNvSpPr>
              <p:nvPr/>
            </p:nvSpPr>
            <p:spPr bwMode="auto">
              <a:xfrm>
                <a:off x="5134" y="3195"/>
                <a:ext cx="6" cy="9"/>
              </a:xfrm>
              <a:custGeom>
                <a:avLst/>
                <a:gdLst>
                  <a:gd name="T0" fmla="*/ 0 w 6"/>
                  <a:gd name="T1" fmla="*/ 0 h 9"/>
                  <a:gd name="T2" fmla="*/ 2 w 6"/>
                  <a:gd name="T3" fmla="*/ 8 h 9"/>
                  <a:gd name="T4" fmla="*/ 5 w 6"/>
                  <a:gd name="T5" fmla="*/ 8 h 9"/>
                  <a:gd name="T6" fmla="*/ 5 w 6"/>
                  <a:gd name="T7" fmla="*/ 0 h 9"/>
                  <a:gd name="T8" fmla="*/ 0 w 6"/>
                  <a:gd name="T9" fmla="*/ 0 h 9"/>
                </a:gdLst>
                <a:ahLst/>
                <a:cxnLst>
                  <a:cxn ang="0">
                    <a:pos x="T0" y="T1"/>
                  </a:cxn>
                  <a:cxn ang="0">
                    <a:pos x="T2" y="T3"/>
                  </a:cxn>
                  <a:cxn ang="0">
                    <a:pos x="T4" y="T5"/>
                  </a:cxn>
                  <a:cxn ang="0">
                    <a:pos x="T6" y="T7"/>
                  </a:cxn>
                  <a:cxn ang="0">
                    <a:pos x="T8" y="T9"/>
                  </a:cxn>
                </a:cxnLst>
                <a:rect l="0" t="0" r="r" b="b"/>
                <a:pathLst>
                  <a:path w="6" h="9">
                    <a:moveTo>
                      <a:pt x="0" y="0"/>
                    </a:moveTo>
                    <a:lnTo>
                      <a:pt x="2" y="8"/>
                    </a:lnTo>
                    <a:lnTo>
                      <a:pt x="5" y="8"/>
                    </a:lnTo>
                    <a:lnTo>
                      <a:pt x="5"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5" name="Freeform 677"/>
              <p:cNvSpPr>
                <a:spLocks/>
              </p:cNvSpPr>
              <p:nvPr/>
            </p:nvSpPr>
            <p:spPr bwMode="auto">
              <a:xfrm>
                <a:off x="5137" y="3204"/>
                <a:ext cx="3" cy="23"/>
              </a:xfrm>
              <a:custGeom>
                <a:avLst/>
                <a:gdLst>
                  <a:gd name="T0" fmla="*/ 0 w 3"/>
                  <a:gd name="T1" fmla="*/ 22 h 23"/>
                  <a:gd name="T2" fmla="*/ 0 w 3"/>
                  <a:gd name="T3" fmla="*/ 17 h 23"/>
                  <a:gd name="T4" fmla="*/ 0 w 3"/>
                  <a:gd name="T5" fmla="*/ 9 h 23"/>
                  <a:gd name="T6" fmla="*/ 1 w 3"/>
                  <a:gd name="T7" fmla="*/ 3 h 23"/>
                  <a:gd name="T8" fmla="*/ 1 w 3"/>
                  <a:gd name="T9" fmla="*/ 0 h 23"/>
                  <a:gd name="T10" fmla="*/ 2 w 3"/>
                  <a:gd name="T11" fmla="*/ 0 h 23"/>
                  <a:gd name="T12" fmla="*/ 2 w 3"/>
                  <a:gd name="T13" fmla="*/ 3 h 23"/>
                  <a:gd name="T14" fmla="*/ 2 w 3"/>
                  <a:gd name="T15" fmla="*/ 9 h 23"/>
                  <a:gd name="T16" fmla="*/ 2 w 3"/>
                  <a:gd name="T17" fmla="*/ 17 h 23"/>
                  <a:gd name="T18" fmla="*/ 1 w 3"/>
                  <a:gd name="T19" fmla="*/ 22 h 23"/>
                  <a:gd name="T20" fmla="*/ 0 w 3"/>
                  <a:gd name="T21"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3">
                    <a:moveTo>
                      <a:pt x="0" y="22"/>
                    </a:moveTo>
                    <a:lnTo>
                      <a:pt x="0" y="17"/>
                    </a:lnTo>
                    <a:lnTo>
                      <a:pt x="0" y="9"/>
                    </a:lnTo>
                    <a:lnTo>
                      <a:pt x="1" y="3"/>
                    </a:lnTo>
                    <a:lnTo>
                      <a:pt x="1" y="0"/>
                    </a:lnTo>
                    <a:lnTo>
                      <a:pt x="2" y="0"/>
                    </a:lnTo>
                    <a:lnTo>
                      <a:pt x="2" y="3"/>
                    </a:lnTo>
                    <a:lnTo>
                      <a:pt x="2" y="9"/>
                    </a:lnTo>
                    <a:lnTo>
                      <a:pt x="2" y="17"/>
                    </a:lnTo>
                    <a:lnTo>
                      <a:pt x="1" y="22"/>
                    </a:lnTo>
                    <a:lnTo>
                      <a:pt x="0" y="2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6" name="Freeform 678"/>
              <p:cNvSpPr>
                <a:spLocks/>
              </p:cNvSpPr>
              <p:nvPr/>
            </p:nvSpPr>
            <p:spPr bwMode="auto">
              <a:xfrm>
                <a:off x="5134" y="3198"/>
                <a:ext cx="6" cy="7"/>
              </a:xfrm>
              <a:custGeom>
                <a:avLst/>
                <a:gdLst>
                  <a:gd name="T0" fmla="*/ 5 w 6"/>
                  <a:gd name="T1" fmla="*/ 6 h 7"/>
                  <a:gd name="T2" fmla="*/ 5 w 6"/>
                  <a:gd name="T3" fmla="*/ 0 h 7"/>
                  <a:gd name="T4" fmla="*/ 2 w 6"/>
                  <a:gd name="T5" fmla="*/ 0 h 7"/>
                  <a:gd name="T6" fmla="*/ 0 w 6"/>
                  <a:gd name="T7" fmla="*/ 3 h 7"/>
                  <a:gd name="T8" fmla="*/ 0 w 6"/>
                  <a:gd name="T9" fmla="*/ 6 h 7"/>
                  <a:gd name="T10" fmla="*/ 5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5" y="6"/>
                    </a:moveTo>
                    <a:lnTo>
                      <a:pt x="5" y="0"/>
                    </a:lnTo>
                    <a:lnTo>
                      <a:pt x="2" y="0"/>
                    </a:lnTo>
                    <a:lnTo>
                      <a:pt x="0" y="3"/>
                    </a:lnTo>
                    <a:lnTo>
                      <a:pt x="0" y="6"/>
                    </a:lnTo>
                    <a:lnTo>
                      <a:pt x="5"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7" name="Freeform 679"/>
              <p:cNvSpPr>
                <a:spLocks/>
              </p:cNvSpPr>
              <p:nvPr/>
            </p:nvSpPr>
            <p:spPr bwMode="auto">
              <a:xfrm>
                <a:off x="5115" y="3194"/>
                <a:ext cx="4" cy="1"/>
              </a:xfrm>
              <a:custGeom>
                <a:avLst/>
                <a:gdLst>
                  <a:gd name="T0" fmla="*/ 0 w 4"/>
                  <a:gd name="T1" fmla="*/ 0 h 1"/>
                  <a:gd name="T2" fmla="*/ 1 w 4"/>
                  <a:gd name="T3" fmla="*/ 0 h 1"/>
                  <a:gd name="T4" fmla="*/ 1 w 4"/>
                  <a:gd name="T5" fmla="*/ 0 h 1"/>
                  <a:gd name="T6" fmla="*/ 3 w 4"/>
                  <a:gd name="T7" fmla="*/ 0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lnTo>
                      <a:pt x="1" y="0"/>
                    </a:lnTo>
                    <a:lnTo>
                      <a:pt x="1" y="0"/>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8" name="Freeform 680"/>
              <p:cNvSpPr>
                <a:spLocks/>
              </p:cNvSpPr>
              <p:nvPr/>
            </p:nvSpPr>
            <p:spPr bwMode="auto">
              <a:xfrm>
                <a:off x="5118" y="3194"/>
                <a:ext cx="1" cy="31"/>
              </a:xfrm>
              <a:custGeom>
                <a:avLst/>
                <a:gdLst>
                  <a:gd name="T0" fmla="*/ 0 w 1"/>
                  <a:gd name="T1" fmla="*/ 30 h 31"/>
                  <a:gd name="T2" fmla="*/ 0 w 1"/>
                  <a:gd name="T3" fmla="*/ 21 h 31"/>
                  <a:gd name="T4" fmla="*/ 0 w 1"/>
                  <a:gd name="T5" fmla="*/ 12 h 31"/>
                  <a:gd name="T6" fmla="*/ 0 w 1"/>
                  <a:gd name="T7" fmla="*/ 4 h 31"/>
                  <a:gd name="T8" fmla="*/ 0 w 1"/>
                  <a:gd name="T9" fmla="*/ 0 h 31"/>
                  <a:gd name="T10" fmla="*/ 0 w 1"/>
                  <a:gd name="T11" fmla="*/ 0 h 31"/>
                  <a:gd name="T12" fmla="*/ 0 w 1"/>
                  <a:gd name="T13" fmla="*/ 4 h 31"/>
                  <a:gd name="T14" fmla="*/ 0 w 1"/>
                  <a:gd name="T15" fmla="*/ 12 h 31"/>
                  <a:gd name="T16" fmla="*/ 0 w 1"/>
                  <a:gd name="T17" fmla="*/ 22 h 31"/>
                  <a:gd name="T18" fmla="*/ 0 w 1"/>
                  <a:gd name="T19" fmla="*/ 30 h 31"/>
                  <a:gd name="T20" fmla="*/ 0 w 1"/>
                  <a:gd name="T2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1">
                    <a:moveTo>
                      <a:pt x="0" y="30"/>
                    </a:moveTo>
                    <a:lnTo>
                      <a:pt x="0" y="21"/>
                    </a:lnTo>
                    <a:lnTo>
                      <a:pt x="0" y="12"/>
                    </a:lnTo>
                    <a:lnTo>
                      <a:pt x="0" y="4"/>
                    </a:lnTo>
                    <a:lnTo>
                      <a:pt x="0" y="0"/>
                    </a:lnTo>
                    <a:lnTo>
                      <a:pt x="0" y="0"/>
                    </a:lnTo>
                    <a:lnTo>
                      <a:pt x="0" y="4"/>
                    </a:lnTo>
                    <a:lnTo>
                      <a:pt x="0" y="12"/>
                    </a:lnTo>
                    <a:lnTo>
                      <a:pt x="0" y="22"/>
                    </a:lnTo>
                    <a:lnTo>
                      <a:pt x="0" y="30"/>
                    </a:lnTo>
                    <a:lnTo>
                      <a:pt x="0" y="3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69" name="Freeform 681"/>
              <p:cNvSpPr>
                <a:spLocks/>
              </p:cNvSpPr>
              <p:nvPr/>
            </p:nvSpPr>
            <p:spPr bwMode="auto">
              <a:xfrm>
                <a:off x="5115" y="3188"/>
                <a:ext cx="4" cy="7"/>
              </a:xfrm>
              <a:custGeom>
                <a:avLst/>
                <a:gdLst>
                  <a:gd name="T0" fmla="*/ 3 w 4"/>
                  <a:gd name="T1" fmla="*/ 3 h 7"/>
                  <a:gd name="T2" fmla="*/ 3 w 4"/>
                  <a:gd name="T3" fmla="*/ 0 h 7"/>
                  <a:gd name="T4" fmla="*/ 1 w 4"/>
                  <a:gd name="T5" fmla="*/ 0 h 7"/>
                  <a:gd name="T6" fmla="*/ 0 w 4"/>
                  <a:gd name="T7" fmla="*/ 0 h 7"/>
                  <a:gd name="T8" fmla="*/ 0 w 4"/>
                  <a:gd name="T9" fmla="*/ 6 h 7"/>
                  <a:gd name="T10" fmla="*/ 3 w 4"/>
                  <a:gd name="T11" fmla="*/ 3 h 7"/>
                </a:gdLst>
                <a:ahLst/>
                <a:cxnLst>
                  <a:cxn ang="0">
                    <a:pos x="T0" y="T1"/>
                  </a:cxn>
                  <a:cxn ang="0">
                    <a:pos x="T2" y="T3"/>
                  </a:cxn>
                  <a:cxn ang="0">
                    <a:pos x="T4" y="T5"/>
                  </a:cxn>
                  <a:cxn ang="0">
                    <a:pos x="T6" y="T7"/>
                  </a:cxn>
                  <a:cxn ang="0">
                    <a:pos x="T8" y="T9"/>
                  </a:cxn>
                  <a:cxn ang="0">
                    <a:pos x="T10" y="T11"/>
                  </a:cxn>
                </a:cxnLst>
                <a:rect l="0" t="0" r="r" b="b"/>
                <a:pathLst>
                  <a:path w="4" h="7">
                    <a:moveTo>
                      <a:pt x="3" y="3"/>
                    </a:moveTo>
                    <a:lnTo>
                      <a:pt x="3" y="0"/>
                    </a:lnTo>
                    <a:lnTo>
                      <a:pt x="1" y="0"/>
                    </a:lnTo>
                    <a:lnTo>
                      <a:pt x="0" y="0"/>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0" name="Freeform 682"/>
              <p:cNvSpPr>
                <a:spLocks/>
              </p:cNvSpPr>
              <p:nvPr/>
            </p:nvSpPr>
            <p:spPr bwMode="auto">
              <a:xfrm>
                <a:off x="5234" y="2975"/>
                <a:ext cx="5" cy="8"/>
              </a:xfrm>
              <a:custGeom>
                <a:avLst/>
                <a:gdLst>
                  <a:gd name="T0" fmla="*/ 0 w 5"/>
                  <a:gd name="T1" fmla="*/ 0 h 8"/>
                  <a:gd name="T2" fmla="*/ 0 w 5"/>
                  <a:gd name="T3" fmla="*/ 0 h 8"/>
                  <a:gd name="T4" fmla="*/ 1 w 5"/>
                  <a:gd name="T5" fmla="*/ 7 h 8"/>
                  <a:gd name="T6" fmla="*/ 3 w 5"/>
                  <a:gd name="T7" fmla="*/ 0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0"/>
                    </a:lnTo>
                    <a:lnTo>
                      <a:pt x="1" y="7"/>
                    </a:lnTo>
                    <a:lnTo>
                      <a:pt x="3" y="0"/>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1" name="Freeform 683"/>
              <p:cNvSpPr>
                <a:spLocks/>
              </p:cNvSpPr>
              <p:nvPr/>
            </p:nvSpPr>
            <p:spPr bwMode="auto">
              <a:xfrm>
                <a:off x="5238" y="2984"/>
                <a:ext cx="13" cy="236"/>
              </a:xfrm>
              <a:custGeom>
                <a:avLst/>
                <a:gdLst>
                  <a:gd name="T0" fmla="*/ 12 w 13"/>
                  <a:gd name="T1" fmla="*/ 234 h 236"/>
                  <a:gd name="T2" fmla="*/ 9 w 13"/>
                  <a:gd name="T3" fmla="*/ 192 h 236"/>
                  <a:gd name="T4" fmla="*/ 6 w 13"/>
                  <a:gd name="T5" fmla="*/ 150 h 236"/>
                  <a:gd name="T6" fmla="*/ 3 w 13"/>
                  <a:gd name="T7" fmla="*/ 111 h 236"/>
                  <a:gd name="T8" fmla="*/ 3 w 13"/>
                  <a:gd name="T9" fmla="*/ 74 h 236"/>
                  <a:gd name="T10" fmla="*/ 3 w 13"/>
                  <a:gd name="T11" fmla="*/ 45 h 236"/>
                  <a:gd name="T12" fmla="*/ 3 w 13"/>
                  <a:gd name="T13" fmla="*/ 21 h 236"/>
                  <a:gd name="T14" fmla="*/ 3 w 13"/>
                  <a:gd name="T15" fmla="*/ 6 h 236"/>
                  <a:gd name="T16" fmla="*/ 3 w 13"/>
                  <a:gd name="T17" fmla="*/ 0 h 236"/>
                  <a:gd name="T18" fmla="*/ 0 w 13"/>
                  <a:gd name="T19" fmla="*/ 0 h 236"/>
                  <a:gd name="T20" fmla="*/ 0 w 13"/>
                  <a:gd name="T21" fmla="*/ 6 h 236"/>
                  <a:gd name="T22" fmla="*/ 0 w 13"/>
                  <a:gd name="T23" fmla="*/ 21 h 236"/>
                  <a:gd name="T24" fmla="*/ 0 w 13"/>
                  <a:gd name="T25" fmla="*/ 45 h 236"/>
                  <a:gd name="T26" fmla="*/ 0 w 13"/>
                  <a:gd name="T27" fmla="*/ 74 h 236"/>
                  <a:gd name="T28" fmla="*/ 1 w 13"/>
                  <a:gd name="T29" fmla="*/ 111 h 236"/>
                  <a:gd name="T30" fmla="*/ 3 w 13"/>
                  <a:gd name="T31" fmla="*/ 150 h 236"/>
                  <a:gd name="T32" fmla="*/ 6 w 13"/>
                  <a:gd name="T33" fmla="*/ 192 h 236"/>
                  <a:gd name="T34" fmla="*/ 9 w 13"/>
                  <a:gd name="T35" fmla="*/ 235 h 236"/>
                  <a:gd name="T36" fmla="*/ 12 w 13"/>
                  <a:gd name="T37" fmla="*/ 23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236">
                    <a:moveTo>
                      <a:pt x="12" y="234"/>
                    </a:moveTo>
                    <a:lnTo>
                      <a:pt x="9" y="192"/>
                    </a:lnTo>
                    <a:lnTo>
                      <a:pt x="6" y="150"/>
                    </a:lnTo>
                    <a:lnTo>
                      <a:pt x="3" y="111"/>
                    </a:lnTo>
                    <a:lnTo>
                      <a:pt x="3" y="74"/>
                    </a:lnTo>
                    <a:lnTo>
                      <a:pt x="3" y="45"/>
                    </a:lnTo>
                    <a:lnTo>
                      <a:pt x="3" y="21"/>
                    </a:lnTo>
                    <a:lnTo>
                      <a:pt x="3" y="6"/>
                    </a:lnTo>
                    <a:lnTo>
                      <a:pt x="3" y="0"/>
                    </a:lnTo>
                    <a:lnTo>
                      <a:pt x="0" y="0"/>
                    </a:lnTo>
                    <a:lnTo>
                      <a:pt x="0" y="6"/>
                    </a:lnTo>
                    <a:lnTo>
                      <a:pt x="0" y="21"/>
                    </a:lnTo>
                    <a:lnTo>
                      <a:pt x="0" y="45"/>
                    </a:lnTo>
                    <a:lnTo>
                      <a:pt x="0" y="74"/>
                    </a:lnTo>
                    <a:lnTo>
                      <a:pt x="1" y="111"/>
                    </a:lnTo>
                    <a:lnTo>
                      <a:pt x="3" y="150"/>
                    </a:lnTo>
                    <a:lnTo>
                      <a:pt x="6" y="192"/>
                    </a:lnTo>
                    <a:lnTo>
                      <a:pt x="9" y="235"/>
                    </a:lnTo>
                    <a:lnTo>
                      <a:pt x="12" y="23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2" name="Freeform 684"/>
              <p:cNvSpPr>
                <a:spLocks/>
              </p:cNvSpPr>
              <p:nvPr/>
            </p:nvSpPr>
            <p:spPr bwMode="auto">
              <a:xfrm>
                <a:off x="5234" y="2978"/>
                <a:ext cx="5" cy="7"/>
              </a:xfrm>
              <a:custGeom>
                <a:avLst/>
                <a:gdLst>
                  <a:gd name="T0" fmla="*/ 4 w 5"/>
                  <a:gd name="T1" fmla="*/ 6 h 7"/>
                  <a:gd name="T2" fmla="*/ 3 w 5"/>
                  <a:gd name="T3" fmla="*/ 3 h 7"/>
                  <a:gd name="T4" fmla="*/ 1 w 5"/>
                  <a:gd name="T5" fmla="*/ 0 h 7"/>
                  <a:gd name="T6" fmla="*/ 0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3" y="3"/>
                    </a:lnTo>
                    <a:lnTo>
                      <a:pt x="1" y="0"/>
                    </a:lnTo>
                    <a:lnTo>
                      <a:pt x="0" y="3"/>
                    </a:lnTo>
                    <a:lnTo>
                      <a:pt x="0" y="6"/>
                    </a:lnTo>
                    <a:lnTo>
                      <a:pt x="4"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3" name="Freeform 685"/>
              <p:cNvSpPr>
                <a:spLocks/>
              </p:cNvSpPr>
              <p:nvPr/>
            </p:nvSpPr>
            <p:spPr bwMode="auto">
              <a:xfrm>
                <a:off x="5219" y="2981"/>
                <a:ext cx="4" cy="7"/>
              </a:xfrm>
              <a:custGeom>
                <a:avLst/>
                <a:gdLst>
                  <a:gd name="T0" fmla="*/ 0 w 4"/>
                  <a:gd name="T1" fmla="*/ 0 h 7"/>
                  <a:gd name="T2" fmla="*/ 1 w 4"/>
                  <a:gd name="T3" fmla="*/ 3 h 7"/>
                  <a:gd name="T4" fmla="*/ 1 w 4"/>
                  <a:gd name="T5" fmla="*/ 6 h 7"/>
                  <a:gd name="T6" fmla="*/ 2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1" y="6"/>
                    </a:lnTo>
                    <a:lnTo>
                      <a:pt x="2"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4" name="Freeform 686"/>
              <p:cNvSpPr>
                <a:spLocks/>
              </p:cNvSpPr>
              <p:nvPr/>
            </p:nvSpPr>
            <p:spPr bwMode="auto">
              <a:xfrm>
                <a:off x="5222" y="2990"/>
                <a:ext cx="13" cy="235"/>
              </a:xfrm>
              <a:custGeom>
                <a:avLst/>
                <a:gdLst>
                  <a:gd name="T0" fmla="*/ 12 w 13"/>
                  <a:gd name="T1" fmla="*/ 234 h 235"/>
                  <a:gd name="T2" fmla="*/ 8 w 13"/>
                  <a:gd name="T3" fmla="*/ 191 h 235"/>
                  <a:gd name="T4" fmla="*/ 6 w 13"/>
                  <a:gd name="T5" fmla="*/ 149 h 235"/>
                  <a:gd name="T6" fmla="*/ 4 w 13"/>
                  <a:gd name="T7" fmla="*/ 110 h 235"/>
                  <a:gd name="T8" fmla="*/ 4 w 13"/>
                  <a:gd name="T9" fmla="*/ 74 h 235"/>
                  <a:gd name="T10" fmla="*/ 3 w 13"/>
                  <a:gd name="T11" fmla="*/ 43 h 235"/>
                  <a:gd name="T12" fmla="*/ 3 w 13"/>
                  <a:gd name="T13" fmla="*/ 21 h 235"/>
                  <a:gd name="T14" fmla="*/ 3 w 13"/>
                  <a:gd name="T15" fmla="*/ 4 h 235"/>
                  <a:gd name="T16" fmla="*/ 3 w 13"/>
                  <a:gd name="T17" fmla="*/ 0 h 235"/>
                  <a:gd name="T18" fmla="*/ 0 w 13"/>
                  <a:gd name="T19" fmla="*/ 0 h 235"/>
                  <a:gd name="T20" fmla="*/ 0 w 13"/>
                  <a:gd name="T21" fmla="*/ 4 h 235"/>
                  <a:gd name="T22" fmla="*/ 0 w 13"/>
                  <a:gd name="T23" fmla="*/ 21 h 235"/>
                  <a:gd name="T24" fmla="*/ 0 w 13"/>
                  <a:gd name="T25" fmla="*/ 43 h 235"/>
                  <a:gd name="T26" fmla="*/ 0 w 13"/>
                  <a:gd name="T27" fmla="*/ 74 h 235"/>
                  <a:gd name="T28" fmla="*/ 2 w 13"/>
                  <a:gd name="T29" fmla="*/ 110 h 235"/>
                  <a:gd name="T30" fmla="*/ 3 w 13"/>
                  <a:gd name="T31" fmla="*/ 149 h 235"/>
                  <a:gd name="T32" fmla="*/ 5 w 13"/>
                  <a:gd name="T33" fmla="*/ 191 h 235"/>
                  <a:gd name="T34" fmla="*/ 9 w 13"/>
                  <a:gd name="T35" fmla="*/ 234 h 235"/>
                  <a:gd name="T36" fmla="*/ 12 w 13"/>
                  <a:gd name="T37" fmla="*/ 23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235">
                    <a:moveTo>
                      <a:pt x="12" y="234"/>
                    </a:moveTo>
                    <a:lnTo>
                      <a:pt x="8" y="191"/>
                    </a:lnTo>
                    <a:lnTo>
                      <a:pt x="6" y="149"/>
                    </a:lnTo>
                    <a:lnTo>
                      <a:pt x="4" y="110"/>
                    </a:lnTo>
                    <a:lnTo>
                      <a:pt x="4" y="74"/>
                    </a:lnTo>
                    <a:lnTo>
                      <a:pt x="3" y="43"/>
                    </a:lnTo>
                    <a:lnTo>
                      <a:pt x="3" y="21"/>
                    </a:lnTo>
                    <a:lnTo>
                      <a:pt x="3" y="4"/>
                    </a:lnTo>
                    <a:lnTo>
                      <a:pt x="3" y="0"/>
                    </a:lnTo>
                    <a:lnTo>
                      <a:pt x="0" y="0"/>
                    </a:lnTo>
                    <a:lnTo>
                      <a:pt x="0" y="4"/>
                    </a:lnTo>
                    <a:lnTo>
                      <a:pt x="0" y="21"/>
                    </a:lnTo>
                    <a:lnTo>
                      <a:pt x="0" y="43"/>
                    </a:lnTo>
                    <a:lnTo>
                      <a:pt x="0" y="74"/>
                    </a:lnTo>
                    <a:lnTo>
                      <a:pt x="2" y="110"/>
                    </a:lnTo>
                    <a:lnTo>
                      <a:pt x="3" y="149"/>
                    </a:lnTo>
                    <a:lnTo>
                      <a:pt x="5" y="191"/>
                    </a:lnTo>
                    <a:lnTo>
                      <a:pt x="9" y="234"/>
                    </a:lnTo>
                    <a:lnTo>
                      <a:pt x="12" y="23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5" name="Freeform 687"/>
              <p:cNvSpPr>
                <a:spLocks/>
              </p:cNvSpPr>
              <p:nvPr/>
            </p:nvSpPr>
            <p:spPr bwMode="auto">
              <a:xfrm>
                <a:off x="5219" y="2984"/>
                <a:ext cx="4" cy="7"/>
              </a:xfrm>
              <a:custGeom>
                <a:avLst/>
                <a:gdLst>
                  <a:gd name="T0" fmla="*/ 3 w 4"/>
                  <a:gd name="T1" fmla="*/ 6 h 7"/>
                  <a:gd name="T2" fmla="*/ 2 w 4"/>
                  <a:gd name="T3" fmla="*/ 0 h 7"/>
                  <a:gd name="T4" fmla="*/ 1 w 4"/>
                  <a:gd name="T5" fmla="*/ 0 h 7"/>
                  <a:gd name="T6" fmla="*/ 1 w 4"/>
                  <a:gd name="T7" fmla="*/ 3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0"/>
                    </a:lnTo>
                    <a:lnTo>
                      <a:pt x="1" y="0"/>
                    </a:lnTo>
                    <a:lnTo>
                      <a:pt x="1" y="3"/>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6" name="Freeform 688"/>
              <p:cNvSpPr>
                <a:spLocks/>
              </p:cNvSpPr>
              <p:nvPr/>
            </p:nvSpPr>
            <p:spPr bwMode="auto">
              <a:xfrm>
                <a:off x="5206" y="2994"/>
                <a:ext cx="4" cy="7"/>
              </a:xfrm>
              <a:custGeom>
                <a:avLst/>
                <a:gdLst>
                  <a:gd name="T0" fmla="*/ 0 w 4"/>
                  <a:gd name="T1" fmla="*/ 0 h 7"/>
                  <a:gd name="T2" fmla="*/ 1 w 4"/>
                  <a:gd name="T3" fmla="*/ 6 h 7"/>
                  <a:gd name="T4" fmla="*/ 2 w 4"/>
                  <a:gd name="T5" fmla="*/ 6 h 7"/>
                  <a:gd name="T6" fmla="*/ 3 w 4"/>
                  <a:gd name="T7" fmla="*/ 6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6"/>
                    </a:lnTo>
                    <a:lnTo>
                      <a:pt x="2" y="6"/>
                    </a:lnTo>
                    <a:lnTo>
                      <a:pt x="3" y="6"/>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7" name="Freeform 689"/>
              <p:cNvSpPr>
                <a:spLocks/>
              </p:cNvSpPr>
              <p:nvPr/>
            </p:nvSpPr>
            <p:spPr bwMode="auto">
              <a:xfrm>
                <a:off x="5208" y="3003"/>
                <a:ext cx="2" cy="96"/>
              </a:xfrm>
              <a:custGeom>
                <a:avLst/>
                <a:gdLst>
                  <a:gd name="T0" fmla="*/ 0 w 2"/>
                  <a:gd name="T1" fmla="*/ 95 h 96"/>
                  <a:gd name="T2" fmla="*/ 0 w 2"/>
                  <a:gd name="T3" fmla="*/ 57 h 96"/>
                  <a:gd name="T4" fmla="*/ 0 w 2"/>
                  <a:gd name="T5" fmla="*/ 26 h 96"/>
                  <a:gd name="T6" fmla="*/ 0 w 2"/>
                  <a:gd name="T7" fmla="*/ 7 h 96"/>
                  <a:gd name="T8" fmla="*/ 0 w 2"/>
                  <a:gd name="T9" fmla="*/ 0 h 96"/>
                  <a:gd name="T10" fmla="*/ 1 w 2"/>
                  <a:gd name="T11" fmla="*/ 0 h 96"/>
                  <a:gd name="T12" fmla="*/ 1 w 2"/>
                  <a:gd name="T13" fmla="*/ 7 h 96"/>
                  <a:gd name="T14" fmla="*/ 1 w 2"/>
                  <a:gd name="T15" fmla="*/ 26 h 96"/>
                  <a:gd name="T16" fmla="*/ 1 w 2"/>
                  <a:gd name="T17" fmla="*/ 57 h 96"/>
                  <a:gd name="T18" fmla="*/ 1 w 2"/>
                  <a:gd name="T19" fmla="*/ 95 h 96"/>
                  <a:gd name="T20" fmla="*/ 0 w 2"/>
                  <a:gd name="T21"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96">
                    <a:moveTo>
                      <a:pt x="0" y="95"/>
                    </a:moveTo>
                    <a:lnTo>
                      <a:pt x="0" y="57"/>
                    </a:lnTo>
                    <a:lnTo>
                      <a:pt x="0" y="26"/>
                    </a:lnTo>
                    <a:lnTo>
                      <a:pt x="0" y="7"/>
                    </a:lnTo>
                    <a:lnTo>
                      <a:pt x="0" y="0"/>
                    </a:lnTo>
                    <a:lnTo>
                      <a:pt x="1" y="0"/>
                    </a:lnTo>
                    <a:lnTo>
                      <a:pt x="1" y="7"/>
                    </a:lnTo>
                    <a:lnTo>
                      <a:pt x="1" y="26"/>
                    </a:lnTo>
                    <a:lnTo>
                      <a:pt x="1" y="57"/>
                    </a:lnTo>
                    <a:lnTo>
                      <a:pt x="1" y="95"/>
                    </a:lnTo>
                    <a:lnTo>
                      <a:pt x="0" y="9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8" name="Freeform 690"/>
              <p:cNvSpPr>
                <a:spLocks/>
              </p:cNvSpPr>
              <p:nvPr/>
            </p:nvSpPr>
            <p:spPr bwMode="auto">
              <a:xfrm>
                <a:off x="5206" y="2995"/>
                <a:ext cx="4" cy="9"/>
              </a:xfrm>
              <a:custGeom>
                <a:avLst/>
                <a:gdLst>
                  <a:gd name="T0" fmla="*/ 3 w 4"/>
                  <a:gd name="T1" fmla="*/ 8 h 9"/>
                  <a:gd name="T2" fmla="*/ 2 w 4"/>
                  <a:gd name="T3" fmla="*/ 0 h 9"/>
                  <a:gd name="T4" fmla="*/ 1 w 4"/>
                  <a:gd name="T5" fmla="*/ 8 h 9"/>
                  <a:gd name="T6" fmla="*/ 0 w 4"/>
                  <a:gd name="T7" fmla="*/ 8 h 9"/>
                  <a:gd name="T8" fmla="*/ 3 w 4"/>
                  <a:gd name="T9" fmla="*/ 8 h 9"/>
                </a:gdLst>
                <a:ahLst/>
                <a:cxnLst>
                  <a:cxn ang="0">
                    <a:pos x="T0" y="T1"/>
                  </a:cxn>
                  <a:cxn ang="0">
                    <a:pos x="T2" y="T3"/>
                  </a:cxn>
                  <a:cxn ang="0">
                    <a:pos x="T4" y="T5"/>
                  </a:cxn>
                  <a:cxn ang="0">
                    <a:pos x="T6" y="T7"/>
                  </a:cxn>
                  <a:cxn ang="0">
                    <a:pos x="T8" y="T9"/>
                  </a:cxn>
                </a:cxnLst>
                <a:rect l="0" t="0" r="r" b="b"/>
                <a:pathLst>
                  <a:path w="4" h="9">
                    <a:moveTo>
                      <a:pt x="3" y="8"/>
                    </a:moveTo>
                    <a:lnTo>
                      <a:pt x="2" y="0"/>
                    </a:lnTo>
                    <a:lnTo>
                      <a:pt x="1" y="8"/>
                    </a:lnTo>
                    <a:lnTo>
                      <a:pt x="0" y="8"/>
                    </a:lnTo>
                    <a:lnTo>
                      <a:pt x="3"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79" name="Freeform 691"/>
              <p:cNvSpPr>
                <a:spLocks/>
              </p:cNvSpPr>
              <p:nvPr/>
            </p:nvSpPr>
            <p:spPr bwMode="auto">
              <a:xfrm>
                <a:off x="5208" y="3098"/>
                <a:ext cx="3" cy="9"/>
              </a:xfrm>
              <a:custGeom>
                <a:avLst/>
                <a:gdLst>
                  <a:gd name="T0" fmla="*/ 0 w 3"/>
                  <a:gd name="T1" fmla="*/ 0 h 9"/>
                  <a:gd name="T2" fmla="*/ 0 w 3"/>
                  <a:gd name="T3" fmla="*/ 8 h 9"/>
                  <a:gd name="T4" fmla="*/ 1 w 3"/>
                  <a:gd name="T5" fmla="*/ 8 h 9"/>
                  <a:gd name="T6" fmla="*/ 2 w 3"/>
                  <a:gd name="T7" fmla="*/ 8 h 9"/>
                  <a:gd name="T8" fmla="*/ 2 w 3"/>
                  <a:gd name="T9" fmla="*/ 0 h 9"/>
                  <a:gd name="T10" fmla="*/ 0 w 3"/>
                  <a:gd name="T11" fmla="*/ 0 h 9"/>
                </a:gdLst>
                <a:ahLst/>
                <a:cxnLst>
                  <a:cxn ang="0">
                    <a:pos x="T0" y="T1"/>
                  </a:cxn>
                  <a:cxn ang="0">
                    <a:pos x="T2" y="T3"/>
                  </a:cxn>
                  <a:cxn ang="0">
                    <a:pos x="T4" y="T5"/>
                  </a:cxn>
                  <a:cxn ang="0">
                    <a:pos x="T6" y="T7"/>
                  </a:cxn>
                  <a:cxn ang="0">
                    <a:pos x="T8" y="T9"/>
                  </a:cxn>
                  <a:cxn ang="0">
                    <a:pos x="T10" y="T11"/>
                  </a:cxn>
                </a:cxnLst>
                <a:rect l="0" t="0" r="r" b="b"/>
                <a:pathLst>
                  <a:path w="3" h="9">
                    <a:moveTo>
                      <a:pt x="0" y="0"/>
                    </a:moveTo>
                    <a:lnTo>
                      <a:pt x="0" y="8"/>
                    </a:lnTo>
                    <a:lnTo>
                      <a:pt x="1" y="8"/>
                    </a:lnTo>
                    <a:lnTo>
                      <a:pt x="2" y="8"/>
                    </a:lnTo>
                    <a:lnTo>
                      <a:pt x="2" y="0"/>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0" name="Freeform 692"/>
              <p:cNvSpPr>
                <a:spLocks/>
              </p:cNvSpPr>
              <p:nvPr/>
            </p:nvSpPr>
            <p:spPr bwMode="auto">
              <a:xfrm>
                <a:off x="5209" y="3107"/>
                <a:ext cx="2" cy="13"/>
              </a:xfrm>
              <a:custGeom>
                <a:avLst/>
                <a:gdLst>
                  <a:gd name="T0" fmla="*/ 0 w 2"/>
                  <a:gd name="T1" fmla="*/ 12 h 13"/>
                  <a:gd name="T2" fmla="*/ 0 w 2"/>
                  <a:gd name="T3" fmla="*/ 9 h 13"/>
                  <a:gd name="T4" fmla="*/ 0 w 2"/>
                  <a:gd name="T5" fmla="*/ 6 h 13"/>
                  <a:gd name="T6" fmla="*/ 0 w 2"/>
                  <a:gd name="T7" fmla="*/ 3 h 13"/>
                  <a:gd name="T8" fmla="*/ 0 w 2"/>
                  <a:gd name="T9" fmla="*/ 0 h 13"/>
                  <a:gd name="T10" fmla="*/ 1 w 2"/>
                  <a:gd name="T11" fmla="*/ 0 h 13"/>
                  <a:gd name="T12" fmla="*/ 1 w 2"/>
                  <a:gd name="T13" fmla="*/ 3 h 13"/>
                  <a:gd name="T14" fmla="*/ 1 w 2"/>
                  <a:gd name="T15" fmla="*/ 6 h 13"/>
                  <a:gd name="T16" fmla="*/ 1 w 2"/>
                  <a:gd name="T17" fmla="*/ 9 h 13"/>
                  <a:gd name="T18" fmla="*/ 1 w 2"/>
                  <a:gd name="T19" fmla="*/ 12 h 13"/>
                  <a:gd name="T20" fmla="*/ 0 w 2"/>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3">
                    <a:moveTo>
                      <a:pt x="0" y="12"/>
                    </a:moveTo>
                    <a:lnTo>
                      <a:pt x="0" y="9"/>
                    </a:lnTo>
                    <a:lnTo>
                      <a:pt x="0" y="6"/>
                    </a:lnTo>
                    <a:lnTo>
                      <a:pt x="0" y="3"/>
                    </a:lnTo>
                    <a:lnTo>
                      <a:pt x="0" y="0"/>
                    </a:lnTo>
                    <a:lnTo>
                      <a:pt x="1" y="0"/>
                    </a:lnTo>
                    <a:lnTo>
                      <a:pt x="1" y="3"/>
                    </a:lnTo>
                    <a:lnTo>
                      <a:pt x="1" y="6"/>
                    </a:lnTo>
                    <a:lnTo>
                      <a:pt x="1" y="9"/>
                    </a:lnTo>
                    <a:lnTo>
                      <a:pt x="1" y="12"/>
                    </a:lnTo>
                    <a:lnTo>
                      <a:pt x="0" y="12"/>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1" name="Freeform 693"/>
              <p:cNvSpPr>
                <a:spLocks/>
              </p:cNvSpPr>
              <p:nvPr/>
            </p:nvSpPr>
            <p:spPr bwMode="auto">
              <a:xfrm>
                <a:off x="5208" y="3100"/>
                <a:ext cx="3" cy="8"/>
              </a:xfrm>
              <a:custGeom>
                <a:avLst/>
                <a:gdLst>
                  <a:gd name="T0" fmla="*/ 2 w 3"/>
                  <a:gd name="T1" fmla="*/ 7 h 8"/>
                  <a:gd name="T2" fmla="*/ 2 w 3"/>
                  <a:gd name="T3" fmla="*/ 0 h 8"/>
                  <a:gd name="T4" fmla="*/ 1 w 3"/>
                  <a:gd name="T5" fmla="*/ 0 h 8"/>
                  <a:gd name="T6" fmla="*/ 0 w 3"/>
                  <a:gd name="T7" fmla="*/ 0 h 8"/>
                  <a:gd name="T8" fmla="*/ 0 w 3"/>
                  <a:gd name="T9" fmla="*/ 7 h 8"/>
                  <a:gd name="T10" fmla="*/ 2 w 3"/>
                  <a:gd name="T11" fmla="*/ 7 h 8"/>
                </a:gdLst>
                <a:ahLst/>
                <a:cxnLst>
                  <a:cxn ang="0">
                    <a:pos x="T0" y="T1"/>
                  </a:cxn>
                  <a:cxn ang="0">
                    <a:pos x="T2" y="T3"/>
                  </a:cxn>
                  <a:cxn ang="0">
                    <a:pos x="T4" y="T5"/>
                  </a:cxn>
                  <a:cxn ang="0">
                    <a:pos x="T6" y="T7"/>
                  </a:cxn>
                  <a:cxn ang="0">
                    <a:pos x="T8" y="T9"/>
                  </a:cxn>
                  <a:cxn ang="0">
                    <a:pos x="T10" y="T11"/>
                  </a:cxn>
                </a:cxnLst>
                <a:rect l="0" t="0" r="r" b="b"/>
                <a:pathLst>
                  <a:path w="3" h="8">
                    <a:moveTo>
                      <a:pt x="2" y="7"/>
                    </a:moveTo>
                    <a:lnTo>
                      <a:pt x="2" y="0"/>
                    </a:lnTo>
                    <a:lnTo>
                      <a:pt x="1" y="0"/>
                    </a:lnTo>
                    <a:lnTo>
                      <a:pt x="0" y="0"/>
                    </a:lnTo>
                    <a:lnTo>
                      <a:pt x="0" y="7"/>
                    </a:lnTo>
                    <a:lnTo>
                      <a:pt x="2" y="7"/>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2" name="Freeform 694"/>
              <p:cNvSpPr>
                <a:spLocks/>
              </p:cNvSpPr>
              <p:nvPr/>
            </p:nvSpPr>
            <p:spPr bwMode="auto">
              <a:xfrm>
                <a:off x="5209" y="3119"/>
                <a:ext cx="4" cy="6"/>
              </a:xfrm>
              <a:custGeom>
                <a:avLst/>
                <a:gdLst>
                  <a:gd name="T0" fmla="*/ 0 w 4"/>
                  <a:gd name="T1" fmla="*/ 0 h 6"/>
                  <a:gd name="T2" fmla="*/ 1 w 4"/>
                  <a:gd name="T3" fmla="*/ 2 h 6"/>
                  <a:gd name="T4" fmla="*/ 1 w 4"/>
                  <a:gd name="T5" fmla="*/ 5 h 6"/>
                  <a:gd name="T6" fmla="*/ 2 w 4"/>
                  <a:gd name="T7" fmla="*/ 2 h 6"/>
                  <a:gd name="T8" fmla="*/ 3 w 4"/>
                  <a:gd name="T9" fmla="*/ 0 h 6"/>
                  <a:gd name="T10" fmla="*/ 0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0" y="0"/>
                    </a:moveTo>
                    <a:lnTo>
                      <a:pt x="1" y="2"/>
                    </a:lnTo>
                    <a:lnTo>
                      <a:pt x="1" y="5"/>
                    </a:lnTo>
                    <a:lnTo>
                      <a:pt x="2" y="2"/>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3" name="Freeform 695"/>
              <p:cNvSpPr>
                <a:spLocks/>
              </p:cNvSpPr>
              <p:nvPr/>
            </p:nvSpPr>
            <p:spPr bwMode="auto">
              <a:xfrm>
                <a:off x="5212" y="3127"/>
                <a:ext cx="10" cy="100"/>
              </a:xfrm>
              <a:custGeom>
                <a:avLst/>
                <a:gdLst>
                  <a:gd name="T0" fmla="*/ 9 w 10"/>
                  <a:gd name="T1" fmla="*/ 98 h 100"/>
                  <a:gd name="T2" fmla="*/ 8 w 10"/>
                  <a:gd name="T3" fmla="*/ 84 h 100"/>
                  <a:gd name="T4" fmla="*/ 7 w 10"/>
                  <a:gd name="T5" fmla="*/ 72 h 100"/>
                  <a:gd name="T6" fmla="*/ 6 w 10"/>
                  <a:gd name="T7" fmla="*/ 60 h 100"/>
                  <a:gd name="T8" fmla="*/ 5 w 10"/>
                  <a:gd name="T9" fmla="*/ 47 h 100"/>
                  <a:gd name="T10" fmla="*/ 4 w 10"/>
                  <a:gd name="T11" fmla="*/ 35 h 100"/>
                  <a:gd name="T12" fmla="*/ 4 w 10"/>
                  <a:gd name="T13" fmla="*/ 23 h 100"/>
                  <a:gd name="T14" fmla="*/ 3 w 10"/>
                  <a:gd name="T15" fmla="*/ 12 h 100"/>
                  <a:gd name="T16" fmla="*/ 3 w 10"/>
                  <a:gd name="T17" fmla="*/ 0 h 100"/>
                  <a:gd name="T18" fmla="*/ 0 w 10"/>
                  <a:gd name="T19" fmla="*/ 0 h 100"/>
                  <a:gd name="T20" fmla="*/ 1 w 10"/>
                  <a:gd name="T21" fmla="*/ 12 h 100"/>
                  <a:gd name="T22" fmla="*/ 2 w 10"/>
                  <a:gd name="T23" fmla="*/ 23 h 100"/>
                  <a:gd name="T24" fmla="*/ 2 w 10"/>
                  <a:gd name="T25" fmla="*/ 35 h 100"/>
                  <a:gd name="T26" fmla="*/ 2 w 10"/>
                  <a:gd name="T27" fmla="*/ 48 h 100"/>
                  <a:gd name="T28" fmla="*/ 3 w 10"/>
                  <a:gd name="T29" fmla="*/ 60 h 100"/>
                  <a:gd name="T30" fmla="*/ 4 w 10"/>
                  <a:gd name="T31" fmla="*/ 74 h 100"/>
                  <a:gd name="T32" fmla="*/ 5 w 10"/>
                  <a:gd name="T33" fmla="*/ 84 h 100"/>
                  <a:gd name="T34" fmla="*/ 6 w 10"/>
                  <a:gd name="T35" fmla="*/ 99 h 100"/>
                  <a:gd name="T36" fmla="*/ 9 w 10"/>
                  <a:gd name="T37" fmla="*/ 9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00">
                    <a:moveTo>
                      <a:pt x="9" y="98"/>
                    </a:moveTo>
                    <a:lnTo>
                      <a:pt x="8" y="84"/>
                    </a:lnTo>
                    <a:lnTo>
                      <a:pt x="7" y="72"/>
                    </a:lnTo>
                    <a:lnTo>
                      <a:pt x="6" y="60"/>
                    </a:lnTo>
                    <a:lnTo>
                      <a:pt x="5" y="47"/>
                    </a:lnTo>
                    <a:lnTo>
                      <a:pt x="4" y="35"/>
                    </a:lnTo>
                    <a:lnTo>
                      <a:pt x="4" y="23"/>
                    </a:lnTo>
                    <a:lnTo>
                      <a:pt x="3" y="12"/>
                    </a:lnTo>
                    <a:lnTo>
                      <a:pt x="3" y="0"/>
                    </a:lnTo>
                    <a:lnTo>
                      <a:pt x="0" y="0"/>
                    </a:lnTo>
                    <a:lnTo>
                      <a:pt x="1" y="12"/>
                    </a:lnTo>
                    <a:lnTo>
                      <a:pt x="2" y="23"/>
                    </a:lnTo>
                    <a:lnTo>
                      <a:pt x="2" y="35"/>
                    </a:lnTo>
                    <a:lnTo>
                      <a:pt x="2" y="48"/>
                    </a:lnTo>
                    <a:lnTo>
                      <a:pt x="3" y="60"/>
                    </a:lnTo>
                    <a:lnTo>
                      <a:pt x="4" y="74"/>
                    </a:lnTo>
                    <a:lnTo>
                      <a:pt x="5" y="84"/>
                    </a:lnTo>
                    <a:lnTo>
                      <a:pt x="6" y="99"/>
                    </a:lnTo>
                    <a:lnTo>
                      <a:pt x="9" y="9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4" name="Freeform 696"/>
              <p:cNvSpPr>
                <a:spLocks/>
              </p:cNvSpPr>
              <p:nvPr/>
            </p:nvSpPr>
            <p:spPr bwMode="auto">
              <a:xfrm>
                <a:off x="5209" y="3127"/>
                <a:ext cx="4" cy="1"/>
              </a:xfrm>
              <a:custGeom>
                <a:avLst/>
                <a:gdLst>
                  <a:gd name="T0" fmla="*/ 3 w 4"/>
                  <a:gd name="T1" fmla="*/ 0 h 1"/>
                  <a:gd name="T2" fmla="*/ 2 w 4"/>
                  <a:gd name="T3" fmla="*/ 0 h 1"/>
                  <a:gd name="T4" fmla="*/ 1 w 4"/>
                  <a:gd name="T5" fmla="*/ 0 h 1"/>
                  <a:gd name="T6" fmla="*/ 1 w 4"/>
                  <a:gd name="T7" fmla="*/ 0 h 1"/>
                  <a:gd name="T8" fmla="*/ 0 w 4"/>
                  <a:gd name="T9" fmla="*/ 0 h 1"/>
                  <a:gd name="T10" fmla="*/ 3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3" y="0"/>
                    </a:moveTo>
                    <a:lnTo>
                      <a:pt x="2" y="0"/>
                    </a:lnTo>
                    <a:lnTo>
                      <a:pt x="1" y="0"/>
                    </a:lnTo>
                    <a:lnTo>
                      <a:pt x="1" y="0"/>
                    </a:lnTo>
                    <a:lnTo>
                      <a:pt x="0" y="0"/>
                    </a:lnTo>
                    <a:lnTo>
                      <a:pt x="3"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5" name="Freeform 697"/>
              <p:cNvSpPr>
                <a:spLocks/>
              </p:cNvSpPr>
              <p:nvPr/>
            </p:nvSpPr>
            <p:spPr bwMode="auto">
              <a:xfrm>
                <a:off x="5189" y="3050"/>
                <a:ext cx="4" cy="7"/>
              </a:xfrm>
              <a:custGeom>
                <a:avLst/>
                <a:gdLst>
                  <a:gd name="T0" fmla="*/ 0 w 4"/>
                  <a:gd name="T1" fmla="*/ 0 h 7"/>
                  <a:gd name="T2" fmla="*/ 1 w 4"/>
                  <a:gd name="T3" fmla="*/ 6 h 7"/>
                  <a:gd name="T4" fmla="*/ 2 w 4"/>
                  <a:gd name="T5" fmla="*/ 6 h 7"/>
                  <a:gd name="T6" fmla="*/ 3 w 4"/>
                  <a:gd name="T7" fmla="*/ 0 h 7"/>
                  <a:gd name="T8" fmla="*/ 0 w 4"/>
                  <a:gd name="T9" fmla="*/ 0 h 7"/>
                </a:gdLst>
                <a:ahLst/>
                <a:cxnLst>
                  <a:cxn ang="0">
                    <a:pos x="T0" y="T1"/>
                  </a:cxn>
                  <a:cxn ang="0">
                    <a:pos x="T2" y="T3"/>
                  </a:cxn>
                  <a:cxn ang="0">
                    <a:pos x="T4" y="T5"/>
                  </a:cxn>
                  <a:cxn ang="0">
                    <a:pos x="T6" y="T7"/>
                  </a:cxn>
                  <a:cxn ang="0">
                    <a:pos x="T8" y="T9"/>
                  </a:cxn>
                </a:cxnLst>
                <a:rect l="0" t="0" r="r" b="b"/>
                <a:pathLst>
                  <a:path w="4" h="7">
                    <a:moveTo>
                      <a:pt x="0" y="0"/>
                    </a:moveTo>
                    <a:lnTo>
                      <a:pt x="1" y="6"/>
                    </a:lnTo>
                    <a:lnTo>
                      <a:pt x="2" y="6"/>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6" name="Freeform 698"/>
              <p:cNvSpPr>
                <a:spLocks/>
              </p:cNvSpPr>
              <p:nvPr/>
            </p:nvSpPr>
            <p:spPr bwMode="auto">
              <a:xfrm>
                <a:off x="5192" y="3059"/>
                <a:ext cx="9" cy="171"/>
              </a:xfrm>
              <a:custGeom>
                <a:avLst/>
                <a:gdLst>
                  <a:gd name="T0" fmla="*/ 8 w 9"/>
                  <a:gd name="T1" fmla="*/ 169 h 171"/>
                  <a:gd name="T2" fmla="*/ 7 w 9"/>
                  <a:gd name="T3" fmla="*/ 135 h 171"/>
                  <a:gd name="T4" fmla="*/ 5 w 9"/>
                  <a:gd name="T5" fmla="*/ 105 h 171"/>
                  <a:gd name="T6" fmla="*/ 4 w 9"/>
                  <a:gd name="T7" fmla="*/ 76 h 171"/>
                  <a:gd name="T8" fmla="*/ 3 w 9"/>
                  <a:gd name="T9" fmla="*/ 51 h 171"/>
                  <a:gd name="T10" fmla="*/ 3 w 9"/>
                  <a:gd name="T11" fmla="*/ 29 h 171"/>
                  <a:gd name="T12" fmla="*/ 3 w 9"/>
                  <a:gd name="T13" fmla="*/ 14 h 171"/>
                  <a:gd name="T14" fmla="*/ 3 w 9"/>
                  <a:gd name="T15" fmla="*/ 4 h 171"/>
                  <a:gd name="T16" fmla="*/ 3 w 9"/>
                  <a:gd name="T17" fmla="*/ 0 h 171"/>
                  <a:gd name="T18" fmla="*/ 0 w 9"/>
                  <a:gd name="T19" fmla="*/ 0 h 171"/>
                  <a:gd name="T20" fmla="*/ 0 w 9"/>
                  <a:gd name="T21" fmla="*/ 4 h 171"/>
                  <a:gd name="T22" fmla="*/ 0 w 9"/>
                  <a:gd name="T23" fmla="*/ 14 h 171"/>
                  <a:gd name="T24" fmla="*/ 1 w 9"/>
                  <a:gd name="T25" fmla="*/ 29 h 171"/>
                  <a:gd name="T26" fmla="*/ 1 w 9"/>
                  <a:gd name="T27" fmla="*/ 51 h 171"/>
                  <a:gd name="T28" fmla="*/ 2 w 9"/>
                  <a:gd name="T29" fmla="*/ 76 h 171"/>
                  <a:gd name="T30" fmla="*/ 3 w 9"/>
                  <a:gd name="T31" fmla="*/ 105 h 171"/>
                  <a:gd name="T32" fmla="*/ 5 w 9"/>
                  <a:gd name="T33" fmla="*/ 135 h 171"/>
                  <a:gd name="T34" fmla="*/ 6 w 9"/>
                  <a:gd name="T35" fmla="*/ 170 h 171"/>
                  <a:gd name="T36" fmla="*/ 8 w 9"/>
                  <a:gd name="T37" fmla="*/ 16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71">
                    <a:moveTo>
                      <a:pt x="8" y="169"/>
                    </a:moveTo>
                    <a:lnTo>
                      <a:pt x="7" y="135"/>
                    </a:lnTo>
                    <a:lnTo>
                      <a:pt x="5" y="105"/>
                    </a:lnTo>
                    <a:lnTo>
                      <a:pt x="4" y="76"/>
                    </a:lnTo>
                    <a:lnTo>
                      <a:pt x="3" y="51"/>
                    </a:lnTo>
                    <a:lnTo>
                      <a:pt x="3" y="29"/>
                    </a:lnTo>
                    <a:lnTo>
                      <a:pt x="3" y="14"/>
                    </a:lnTo>
                    <a:lnTo>
                      <a:pt x="3" y="4"/>
                    </a:lnTo>
                    <a:lnTo>
                      <a:pt x="3" y="0"/>
                    </a:lnTo>
                    <a:lnTo>
                      <a:pt x="0" y="0"/>
                    </a:lnTo>
                    <a:lnTo>
                      <a:pt x="0" y="4"/>
                    </a:lnTo>
                    <a:lnTo>
                      <a:pt x="0" y="14"/>
                    </a:lnTo>
                    <a:lnTo>
                      <a:pt x="1" y="29"/>
                    </a:lnTo>
                    <a:lnTo>
                      <a:pt x="1" y="51"/>
                    </a:lnTo>
                    <a:lnTo>
                      <a:pt x="2" y="76"/>
                    </a:lnTo>
                    <a:lnTo>
                      <a:pt x="3" y="105"/>
                    </a:lnTo>
                    <a:lnTo>
                      <a:pt x="5" y="135"/>
                    </a:lnTo>
                    <a:lnTo>
                      <a:pt x="6" y="170"/>
                    </a:lnTo>
                    <a:lnTo>
                      <a:pt x="8" y="16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7" name="Freeform 699"/>
              <p:cNvSpPr>
                <a:spLocks/>
              </p:cNvSpPr>
              <p:nvPr/>
            </p:nvSpPr>
            <p:spPr bwMode="auto">
              <a:xfrm>
                <a:off x="5189" y="3052"/>
                <a:ext cx="4" cy="7"/>
              </a:xfrm>
              <a:custGeom>
                <a:avLst/>
                <a:gdLst>
                  <a:gd name="T0" fmla="*/ 3 w 4"/>
                  <a:gd name="T1" fmla="*/ 3 h 7"/>
                  <a:gd name="T2" fmla="*/ 2 w 4"/>
                  <a:gd name="T3" fmla="*/ 0 h 7"/>
                  <a:gd name="T4" fmla="*/ 1 w 4"/>
                  <a:gd name="T5" fmla="*/ 0 h 7"/>
                  <a:gd name="T6" fmla="*/ 0 w 4"/>
                  <a:gd name="T7" fmla="*/ 6 h 7"/>
                  <a:gd name="T8" fmla="*/ 3 w 4"/>
                  <a:gd name="T9" fmla="*/ 3 h 7"/>
                </a:gdLst>
                <a:ahLst/>
                <a:cxnLst>
                  <a:cxn ang="0">
                    <a:pos x="T0" y="T1"/>
                  </a:cxn>
                  <a:cxn ang="0">
                    <a:pos x="T2" y="T3"/>
                  </a:cxn>
                  <a:cxn ang="0">
                    <a:pos x="T4" y="T5"/>
                  </a:cxn>
                  <a:cxn ang="0">
                    <a:pos x="T6" y="T7"/>
                  </a:cxn>
                  <a:cxn ang="0">
                    <a:pos x="T8" y="T9"/>
                  </a:cxn>
                </a:cxnLst>
                <a:rect l="0" t="0" r="r" b="b"/>
                <a:pathLst>
                  <a:path w="4" h="7">
                    <a:moveTo>
                      <a:pt x="3" y="3"/>
                    </a:moveTo>
                    <a:lnTo>
                      <a:pt x="2" y="0"/>
                    </a:lnTo>
                    <a:lnTo>
                      <a:pt x="1" y="0"/>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8" name="Freeform 700"/>
              <p:cNvSpPr>
                <a:spLocks/>
              </p:cNvSpPr>
              <p:nvPr/>
            </p:nvSpPr>
            <p:spPr bwMode="auto">
              <a:xfrm>
                <a:off x="5176" y="3124"/>
                <a:ext cx="5" cy="9"/>
              </a:xfrm>
              <a:custGeom>
                <a:avLst/>
                <a:gdLst>
                  <a:gd name="T0" fmla="*/ 0 w 5"/>
                  <a:gd name="T1" fmla="*/ 0 h 9"/>
                  <a:gd name="T2" fmla="*/ 1 w 5"/>
                  <a:gd name="T3" fmla="*/ 8 h 9"/>
                  <a:gd name="T4" fmla="*/ 3 w 5"/>
                  <a:gd name="T5" fmla="*/ 8 h 9"/>
                  <a:gd name="T6" fmla="*/ 4 w 5"/>
                  <a:gd name="T7" fmla="*/ 8 h 9"/>
                  <a:gd name="T8" fmla="*/ 4 w 5"/>
                  <a:gd name="T9" fmla="*/ 0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lnTo>
                      <a:pt x="1" y="8"/>
                    </a:lnTo>
                    <a:lnTo>
                      <a:pt x="3" y="8"/>
                    </a:lnTo>
                    <a:lnTo>
                      <a:pt x="4" y="8"/>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89" name="Freeform 701"/>
              <p:cNvSpPr>
                <a:spLocks/>
              </p:cNvSpPr>
              <p:nvPr/>
            </p:nvSpPr>
            <p:spPr bwMode="auto">
              <a:xfrm>
                <a:off x="5180" y="3133"/>
                <a:ext cx="8" cy="101"/>
              </a:xfrm>
              <a:custGeom>
                <a:avLst/>
                <a:gdLst>
                  <a:gd name="T0" fmla="*/ 7 w 8"/>
                  <a:gd name="T1" fmla="*/ 100 h 101"/>
                  <a:gd name="T2" fmla="*/ 5 w 8"/>
                  <a:gd name="T3" fmla="*/ 79 h 101"/>
                  <a:gd name="T4" fmla="*/ 4 w 8"/>
                  <a:gd name="T5" fmla="*/ 60 h 101"/>
                  <a:gd name="T6" fmla="*/ 4 w 8"/>
                  <a:gd name="T7" fmla="*/ 44 h 101"/>
                  <a:gd name="T8" fmla="*/ 3 w 8"/>
                  <a:gd name="T9" fmla="*/ 28 h 101"/>
                  <a:gd name="T10" fmla="*/ 3 w 8"/>
                  <a:gd name="T11" fmla="*/ 16 h 101"/>
                  <a:gd name="T12" fmla="*/ 2 w 8"/>
                  <a:gd name="T13" fmla="*/ 8 h 101"/>
                  <a:gd name="T14" fmla="*/ 2 w 8"/>
                  <a:gd name="T15" fmla="*/ 3 h 101"/>
                  <a:gd name="T16" fmla="*/ 2 w 8"/>
                  <a:gd name="T17" fmla="*/ 0 h 101"/>
                  <a:gd name="T18" fmla="*/ 0 w 8"/>
                  <a:gd name="T19" fmla="*/ 0 h 101"/>
                  <a:gd name="T20" fmla="*/ 0 w 8"/>
                  <a:gd name="T21" fmla="*/ 3 h 101"/>
                  <a:gd name="T22" fmla="*/ 0 w 8"/>
                  <a:gd name="T23" fmla="*/ 8 h 101"/>
                  <a:gd name="T24" fmla="*/ 1 w 8"/>
                  <a:gd name="T25" fmla="*/ 16 h 101"/>
                  <a:gd name="T26" fmla="*/ 1 w 8"/>
                  <a:gd name="T27" fmla="*/ 28 h 101"/>
                  <a:gd name="T28" fmla="*/ 1 w 8"/>
                  <a:gd name="T29" fmla="*/ 44 h 101"/>
                  <a:gd name="T30" fmla="*/ 2 w 8"/>
                  <a:gd name="T31" fmla="*/ 60 h 101"/>
                  <a:gd name="T32" fmla="*/ 3 w 8"/>
                  <a:gd name="T33" fmla="*/ 79 h 101"/>
                  <a:gd name="T34" fmla="*/ 4 w 8"/>
                  <a:gd name="T35" fmla="*/ 100 h 101"/>
                  <a:gd name="T36" fmla="*/ 7 w 8"/>
                  <a:gd name="T3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01">
                    <a:moveTo>
                      <a:pt x="7" y="100"/>
                    </a:moveTo>
                    <a:lnTo>
                      <a:pt x="5" y="79"/>
                    </a:lnTo>
                    <a:lnTo>
                      <a:pt x="4" y="60"/>
                    </a:lnTo>
                    <a:lnTo>
                      <a:pt x="4" y="44"/>
                    </a:lnTo>
                    <a:lnTo>
                      <a:pt x="3" y="28"/>
                    </a:lnTo>
                    <a:lnTo>
                      <a:pt x="3" y="16"/>
                    </a:lnTo>
                    <a:lnTo>
                      <a:pt x="2" y="8"/>
                    </a:lnTo>
                    <a:lnTo>
                      <a:pt x="2" y="3"/>
                    </a:lnTo>
                    <a:lnTo>
                      <a:pt x="2" y="0"/>
                    </a:lnTo>
                    <a:lnTo>
                      <a:pt x="0" y="0"/>
                    </a:lnTo>
                    <a:lnTo>
                      <a:pt x="0" y="3"/>
                    </a:lnTo>
                    <a:lnTo>
                      <a:pt x="0" y="8"/>
                    </a:lnTo>
                    <a:lnTo>
                      <a:pt x="1" y="16"/>
                    </a:lnTo>
                    <a:lnTo>
                      <a:pt x="1" y="28"/>
                    </a:lnTo>
                    <a:lnTo>
                      <a:pt x="1" y="44"/>
                    </a:lnTo>
                    <a:lnTo>
                      <a:pt x="2" y="60"/>
                    </a:lnTo>
                    <a:lnTo>
                      <a:pt x="3" y="79"/>
                    </a:lnTo>
                    <a:lnTo>
                      <a:pt x="4" y="100"/>
                    </a:lnTo>
                    <a:lnTo>
                      <a:pt x="7" y="10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0" name="Freeform 702"/>
              <p:cNvSpPr>
                <a:spLocks/>
              </p:cNvSpPr>
              <p:nvPr/>
            </p:nvSpPr>
            <p:spPr bwMode="auto">
              <a:xfrm>
                <a:off x="5176" y="3127"/>
                <a:ext cx="5" cy="7"/>
              </a:xfrm>
              <a:custGeom>
                <a:avLst/>
                <a:gdLst>
                  <a:gd name="T0" fmla="*/ 4 w 5"/>
                  <a:gd name="T1" fmla="*/ 6 h 7"/>
                  <a:gd name="T2" fmla="*/ 4 w 5"/>
                  <a:gd name="T3" fmla="*/ 3 h 7"/>
                  <a:gd name="T4" fmla="*/ 3 w 5"/>
                  <a:gd name="T5" fmla="*/ 0 h 7"/>
                  <a:gd name="T6" fmla="*/ 1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3" y="0"/>
                    </a:lnTo>
                    <a:lnTo>
                      <a:pt x="1" y="3"/>
                    </a:lnTo>
                    <a:lnTo>
                      <a:pt x="0" y="6"/>
                    </a:lnTo>
                    <a:lnTo>
                      <a:pt x="4"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1" name="Freeform 703"/>
              <p:cNvSpPr>
                <a:spLocks/>
              </p:cNvSpPr>
              <p:nvPr/>
            </p:nvSpPr>
            <p:spPr bwMode="auto">
              <a:xfrm>
                <a:off x="5163" y="3155"/>
                <a:ext cx="5" cy="8"/>
              </a:xfrm>
              <a:custGeom>
                <a:avLst/>
                <a:gdLst>
                  <a:gd name="T0" fmla="*/ 0 w 5"/>
                  <a:gd name="T1" fmla="*/ 0 h 8"/>
                  <a:gd name="T2" fmla="*/ 1 w 5"/>
                  <a:gd name="T3" fmla="*/ 7 h 8"/>
                  <a:gd name="T4" fmla="*/ 3 w 5"/>
                  <a:gd name="T5" fmla="*/ 7 h 8"/>
                  <a:gd name="T6" fmla="*/ 4 w 5"/>
                  <a:gd name="T7" fmla="*/ 0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lnTo>
                      <a:pt x="1" y="7"/>
                    </a:lnTo>
                    <a:lnTo>
                      <a:pt x="3"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2" name="Freeform 704"/>
              <p:cNvSpPr>
                <a:spLocks/>
              </p:cNvSpPr>
              <p:nvPr/>
            </p:nvSpPr>
            <p:spPr bwMode="auto">
              <a:xfrm>
                <a:off x="5167" y="3164"/>
                <a:ext cx="5" cy="64"/>
              </a:xfrm>
              <a:custGeom>
                <a:avLst/>
                <a:gdLst>
                  <a:gd name="T0" fmla="*/ 4 w 5"/>
                  <a:gd name="T1" fmla="*/ 63 h 64"/>
                  <a:gd name="T2" fmla="*/ 3 w 5"/>
                  <a:gd name="T3" fmla="*/ 49 h 64"/>
                  <a:gd name="T4" fmla="*/ 3 w 5"/>
                  <a:gd name="T5" fmla="*/ 38 h 64"/>
                  <a:gd name="T6" fmla="*/ 3 w 5"/>
                  <a:gd name="T7" fmla="*/ 26 h 64"/>
                  <a:gd name="T8" fmla="*/ 2 w 5"/>
                  <a:gd name="T9" fmla="*/ 18 h 64"/>
                  <a:gd name="T10" fmla="*/ 2 w 5"/>
                  <a:gd name="T11" fmla="*/ 10 h 64"/>
                  <a:gd name="T12" fmla="*/ 2 w 5"/>
                  <a:gd name="T13" fmla="*/ 5 h 64"/>
                  <a:gd name="T14" fmla="*/ 1 w 5"/>
                  <a:gd name="T15" fmla="*/ 1 h 64"/>
                  <a:gd name="T16" fmla="*/ 1 w 5"/>
                  <a:gd name="T17" fmla="*/ 0 h 64"/>
                  <a:gd name="T18" fmla="*/ 0 w 5"/>
                  <a:gd name="T19" fmla="*/ 0 h 64"/>
                  <a:gd name="T20" fmla="*/ 0 w 5"/>
                  <a:gd name="T21" fmla="*/ 1 h 64"/>
                  <a:gd name="T22" fmla="*/ 0 w 5"/>
                  <a:gd name="T23" fmla="*/ 5 h 64"/>
                  <a:gd name="T24" fmla="*/ 0 w 5"/>
                  <a:gd name="T25" fmla="*/ 10 h 64"/>
                  <a:gd name="T26" fmla="*/ 0 w 5"/>
                  <a:gd name="T27" fmla="*/ 18 h 64"/>
                  <a:gd name="T28" fmla="*/ 1 w 5"/>
                  <a:gd name="T29" fmla="*/ 26 h 64"/>
                  <a:gd name="T30" fmla="*/ 1 w 5"/>
                  <a:gd name="T31" fmla="*/ 38 h 64"/>
                  <a:gd name="T32" fmla="*/ 2 w 5"/>
                  <a:gd name="T33" fmla="*/ 49 h 64"/>
                  <a:gd name="T34" fmla="*/ 3 w 5"/>
                  <a:gd name="T35" fmla="*/ 63 h 64"/>
                  <a:gd name="T36" fmla="*/ 4 w 5"/>
                  <a:gd name="T37"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64">
                    <a:moveTo>
                      <a:pt x="4" y="63"/>
                    </a:moveTo>
                    <a:lnTo>
                      <a:pt x="3" y="49"/>
                    </a:lnTo>
                    <a:lnTo>
                      <a:pt x="3" y="38"/>
                    </a:lnTo>
                    <a:lnTo>
                      <a:pt x="3" y="26"/>
                    </a:lnTo>
                    <a:lnTo>
                      <a:pt x="2" y="18"/>
                    </a:lnTo>
                    <a:lnTo>
                      <a:pt x="2" y="10"/>
                    </a:lnTo>
                    <a:lnTo>
                      <a:pt x="2" y="5"/>
                    </a:lnTo>
                    <a:lnTo>
                      <a:pt x="1" y="1"/>
                    </a:lnTo>
                    <a:lnTo>
                      <a:pt x="1" y="0"/>
                    </a:lnTo>
                    <a:lnTo>
                      <a:pt x="0" y="0"/>
                    </a:lnTo>
                    <a:lnTo>
                      <a:pt x="0" y="1"/>
                    </a:lnTo>
                    <a:lnTo>
                      <a:pt x="0" y="5"/>
                    </a:lnTo>
                    <a:lnTo>
                      <a:pt x="0" y="10"/>
                    </a:lnTo>
                    <a:lnTo>
                      <a:pt x="0" y="18"/>
                    </a:lnTo>
                    <a:lnTo>
                      <a:pt x="1" y="26"/>
                    </a:lnTo>
                    <a:lnTo>
                      <a:pt x="1" y="38"/>
                    </a:lnTo>
                    <a:lnTo>
                      <a:pt x="2" y="49"/>
                    </a:lnTo>
                    <a:lnTo>
                      <a:pt x="3" y="63"/>
                    </a:lnTo>
                    <a:lnTo>
                      <a:pt x="4" y="6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3" name="Freeform 705"/>
              <p:cNvSpPr>
                <a:spLocks/>
              </p:cNvSpPr>
              <p:nvPr/>
            </p:nvSpPr>
            <p:spPr bwMode="auto">
              <a:xfrm>
                <a:off x="5163" y="3156"/>
                <a:ext cx="5" cy="9"/>
              </a:xfrm>
              <a:custGeom>
                <a:avLst/>
                <a:gdLst>
                  <a:gd name="T0" fmla="*/ 4 w 5"/>
                  <a:gd name="T1" fmla="*/ 8 h 9"/>
                  <a:gd name="T2" fmla="*/ 3 w 5"/>
                  <a:gd name="T3" fmla="*/ 0 h 9"/>
                  <a:gd name="T4" fmla="*/ 1 w 5"/>
                  <a:gd name="T5" fmla="*/ 0 h 9"/>
                  <a:gd name="T6" fmla="*/ 0 w 5"/>
                  <a:gd name="T7" fmla="*/ 8 h 9"/>
                  <a:gd name="T8" fmla="*/ 4 w 5"/>
                  <a:gd name="T9" fmla="*/ 8 h 9"/>
                </a:gdLst>
                <a:ahLst/>
                <a:cxnLst>
                  <a:cxn ang="0">
                    <a:pos x="T0" y="T1"/>
                  </a:cxn>
                  <a:cxn ang="0">
                    <a:pos x="T2" y="T3"/>
                  </a:cxn>
                  <a:cxn ang="0">
                    <a:pos x="T4" y="T5"/>
                  </a:cxn>
                  <a:cxn ang="0">
                    <a:pos x="T6" y="T7"/>
                  </a:cxn>
                  <a:cxn ang="0">
                    <a:pos x="T8" y="T9"/>
                  </a:cxn>
                </a:cxnLst>
                <a:rect l="0" t="0" r="r" b="b"/>
                <a:pathLst>
                  <a:path w="5" h="9">
                    <a:moveTo>
                      <a:pt x="4" y="8"/>
                    </a:moveTo>
                    <a:lnTo>
                      <a:pt x="3" y="0"/>
                    </a:lnTo>
                    <a:lnTo>
                      <a:pt x="1" y="0"/>
                    </a:lnTo>
                    <a:lnTo>
                      <a:pt x="0" y="8"/>
                    </a:lnTo>
                    <a:lnTo>
                      <a:pt x="4"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4" name="Freeform 706"/>
              <p:cNvSpPr>
                <a:spLocks/>
              </p:cNvSpPr>
              <p:nvPr/>
            </p:nvSpPr>
            <p:spPr bwMode="auto">
              <a:xfrm>
                <a:off x="5148" y="3182"/>
                <a:ext cx="6" cy="7"/>
              </a:xfrm>
              <a:custGeom>
                <a:avLst/>
                <a:gdLst>
                  <a:gd name="T0" fmla="*/ 0 w 6"/>
                  <a:gd name="T1" fmla="*/ 3 h 7"/>
                  <a:gd name="T2" fmla="*/ 0 w 6"/>
                  <a:gd name="T3" fmla="*/ 6 h 7"/>
                  <a:gd name="T4" fmla="*/ 2 w 6"/>
                  <a:gd name="T5" fmla="*/ 6 h 7"/>
                  <a:gd name="T6" fmla="*/ 5 w 6"/>
                  <a:gd name="T7" fmla="*/ 3 h 7"/>
                  <a:gd name="T8" fmla="*/ 5 w 6"/>
                  <a:gd name="T9" fmla="*/ 0 h 7"/>
                  <a:gd name="T10" fmla="*/ 0 w 6"/>
                  <a:gd name="T11" fmla="*/ 3 h 7"/>
                </a:gdLst>
                <a:ahLst/>
                <a:cxnLst>
                  <a:cxn ang="0">
                    <a:pos x="T0" y="T1"/>
                  </a:cxn>
                  <a:cxn ang="0">
                    <a:pos x="T2" y="T3"/>
                  </a:cxn>
                  <a:cxn ang="0">
                    <a:pos x="T4" y="T5"/>
                  </a:cxn>
                  <a:cxn ang="0">
                    <a:pos x="T6" y="T7"/>
                  </a:cxn>
                  <a:cxn ang="0">
                    <a:pos x="T8" y="T9"/>
                  </a:cxn>
                  <a:cxn ang="0">
                    <a:pos x="T10" y="T11"/>
                  </a:cxn>
                </a:cxnLst>
                <a:rect l="0" t="0" r="r" b="b"/>
                <a:pathLst>
                  <a:path w="6" h="7">
                    <a:moveTo>
                      <a:pt x="0" y="3"/>
                    </a:moveTo>
                    <a:lnTo>
                      <a:pt x="0" y="6"/>
                    </a:lnTo>
                    <a:lnTo>
                      <a:pt x="2" y="6"/>
                    </a:lnTo>
                    <a:lnTo>
                      <a:pt x="5" y="3"/>
                    </a:lnTo>
                    <a:lnTo>
                      <a:pt x="5" y="0"/>
                    </a:lnTo>
                    <a:lnTo>
                      <a:pt x="0"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5" name="Freeform 707"/>
              <p:cNvSpPr>
                <a:spLocks/>
              </p:cNvSpPr>
              <p:nvPr/>
            </p:nvSpPr>
            <p:spPr bwMode="auto">
              <a:xfrm>
                <a:off x="5153" y="3190"/>
                <a:ext cx="3" cy="43"/>
              </a:xfrm>
              <a:custGeom>
                <a:avLst/>
                <a:gdLst>
                  <a:gd name="T0" fmla="*/ 2 w 3"/>
                  <a:gd name="T1" fmla="*/ 42 h 43"/>
                  <a:gd name="T2" fmla="*/ 2 w 3"/>
                  <a:gd name="T3" fmla="*/ 32 h 43"/>
                  <a:gd name="T4" fmla="*/ 2 w 3"/>
                  <a:gd name="T5" fmla="*/ 24 h 43"/>
                  <a:gd name="T6" fmla="*/ 1 w 3"/>
                  <a:gd name="T7" fmla="*/ 17 h 43"/>
                  <a:gd name="T8" fmla="*/ 1 w 3"/>
                  <a:gd name="T9" fmla="*/ 11 h 43"/>
                  <a:gd name="T10" fmla="*/ 1 w 3"/>
                  <a:gd name="T11" fmla="*/ 7 h 43"/>
                  <a:gd name="T12" fmla="*/ 1 w 3"/>
                  <a:gd name="T13" fmla="*/ 4 h 43"/>
                  <a:gd name="T14" fmla="*/ 1 w 3"/>
                  <a:gd name="T15" fmla="*/ 1 h 43"/>
                  <a:gd name="T16" fmla="*/ 1 w 3"/>
                  <a:gd name="T17" fmla="*/ 0 h 43"/>
                  <a:gd name="T18" fmla="*/ 0 w 3"/>
                  <a:gd name="T19" fmla="*/ 1 h 43"/>
                  <a:gd name="T20" fmla="*/ 0 w 3"/>
                  <a:gd name="T21" fmla="*/ 4 h 43"/>
                  <a:gd name="T22" fmla="*/ 0 w 3"/>
                  <a:gd name="T23" fmla="*/ 7 h 43"/>
                  <a:gd name="T24" fmla="*/ 0 w 3"/>
                  <a:gd name="T25" fmla="*/ 11 h 43"/>
                  <a:gd name="T26" fmla="*/ 1 w 3"/>
                  <a:gd name="T27" fmla="*/ 17 h 43"/>
                  <a:gd name="T28" fmla="*/ 1 w 3"/>
                  <a:gd name="T29" fmla="*/ 24 h 43"/>
                  <a:gd name="T30" fmla="*/ 1 w 3"/>
                  <a:gd name="T31" fmla="*/ 34 h 43"/>
                  <a:gd name="T32" fmla="*/ 1 w 3"/>
                  <a:gd name="T33" fmla="*/ 42 h 43"/>
                  <a:gd name="T34" fmla="*/ 2 w 3"/>
                  <a:gd name="T35"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43">
                    <a:moveTo>
                      <a:pt x="2" y="42"/>
                    </a:moveTo>
                    <a:lnTo>
                      <a:pt x="2" y="32"/>
                    </a:lnTo>
                    <a:lnTo>
                      <a:pt x="2" y="24"/>
                    </a:lnTo>
                    <a:lnTo>
                      <a:pt x="1" y="17"/>
                    </a:lnTo>
                    <a:lnTo>
                      <a:pt x="1" y="11"/>
                    </a:lnTo>
                    <a:lnTo>
                      <a:pt x="1" y="7"/>
                    </a:lnTo>
                    <a:lnTo>
                      <a:pt x="1" y="4"/>
                    </a:lnTo>
                    <a:lnTo>
                      <a:pt x="1" y="1"/>
                    </a:lnTo>
                    <a:lnTo>
                      <a:pt x="1" y="0"/>
                    </a:lnTo>
                    <a:lnTo>
                      <a:pt x="0" y="1"/>
                    </a:lnTo>
                    <a:lnTo>
                      <a:pt x="0" y="4"/>
                    </a:lnTo>
                    <a:lnTo>
                      <a:pt x="0" y="7"/>
                    </a:lnTo>
                    <a:lnTo>
                      <a:pt x="0" y="11"/>
                    </a:lnTo>
                    <a:lnTo>
                      <a:pt x="1" y="17"/>
                    </a:lnTo>
                    <a:lnTo>
                      <a:pt x="1" y="24"/>
                    </a:lnTo>
                    <a:lnTo>
                      <a:pt x="1" y="34"/>
                    </a:lnTo>
                    <a:lnTo>
                      <a:pt x="1" y="42"/>
                    </a:lnTo>
                    <a:lnTo>
                      <a:pt x="2" y="4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6" name="Freeform 708"/>
              <p:cNvSpPr>
                <a:spLocks/>
              </p:cNvSpPr>
              <p:nvPr/>
            </p:nvSpPr>
            <p:spPr bwMode="auto">
              <a:xfrm>
                <a:off x="5148" y="3184"/>
                <a:ext cx="6" cy="7"/>
              </a:xfrm>
              <a:custGeom>
                <a:avLst/>
                <a:gdLst>
                  <a:gd name="T0" fmla="*/ 5 w 6"/>
                  <a:gd name="T1" fmla="*/ 3 h 7"/>
                  <a:gd name="T2" fmla="*/ 3 w 6"/>
                  <a:gd name="T3" fmla="*/ 0 h 7"/>
                  <a:gd name="T4" fmla="*/ 2 w 6"/>
                  <a:gd name="T5" fmla="*/ 0 h 7"/>
                  <a:gd name="T6" fmla="*/ 0 w 6"/>
                  <a:gd name="T7" fmla="*/ 0 h 7"/>
                  <a:gd name="T8" fmla="*/ 0 w 6"/>
                  <a:gd name="T9" fmla="*/ 6 h 7"/>
                  <a:gd name="T10" fmla="*/ 5 w 6"/>
                  <a:gd name="T11" fmla="*/ 3 h 7"/>
                </a:gdLst>
                <a:ahLst/>
                <a:cxnLst>
                  <a:cxn ang="0">
                    <a:pos x="T0" y="T1"/>
                  </a:cxn>
                  <a:cxn ang="0">
                    <a:pos x="T2" y="T3"/>
                  </a:cxn>
                  <a:cxn ang="0">
                    <a:pos x="T4" y="T5"/>
                  </a:cxn>
                  <a:cxn ang="0">
                    <a:pos x="T6" y="T7"/>
                  </a:cxn>
                  <a:cxn ang="0">
                    <a:pos x="T8" y="T9"/>
                  </a:cxn>
                  <a:cxn ang="0">
                    <a:pos x="T10" y="T11"/>
                  </a:cxn>
                </a:cxnLst>
                <a:rect l="0" t="0" r="r" b="b"/>
                <a:pathLst>
                  <a:path w="6" h="7">
                    <a:moveTo>
                      <a:pt x="5" y="3"/>
                    </a:moveTo>
                    <a:lnTo>
                      <a:pt x="3" y="0"/>
                    </a:lnTo>
                    <a:lnTo>
                      <a:pt x="2" y="0"/>
                    </a:lnTo>
                    <a:lnTo>
                      <a:pt x="0" y="0"/>
                    </a:lnTo>
                    <a:lnTo>
                      <a:pt x="0" y="6"/>
                    </a:lnTo>
                    <a:lnTo>
                      <a:pt x="5"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7" name="Freeform 709"/>
              <p:cNvSpPr>
                <a:spLocks/>
              </p:cNvSpPr>
              <p:nvPr/>
            </p:nvSpPr>
            <p:spPr bwMode="auto">
              <a:xfrm>
                <a:off x="5250" y="2977"/>
                <a:ext cx="5" cy="8"/>
              </a:xfrm>
              <a:custGeom>
                <a:avLst/>
                <a:gdLst>
                  <a:gd name="T0" fmla="*/ 0 w 5"/>
                  <a:gd name="T1" fmla="*/ 0 h 8"/>
                  <a:gd name="T2" fmla="*/ 1 w 5"/>
                  <a:gd name="T3" fmla="*/ 7 h 8"/>
                  <a:gd name="T4" fmla="*/ 3 w 5"/>
                  <a:gd name="T5" fmla="*/ 7 h 8"/>
                  <a:gd name="T6" fmla="*/ 4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1" y="7"/>
                    </a:lnTo>
                    <a:lnTo>
                      <a:pt x="3" y="7"/>
                    </a:lnTo>
                    <a:lnTo>
                      <a:pt x="4"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8" name="Freeform 710"/>
              <p:cNvSpPr>
                <a:spLocks/>
              </p:cNvSpPr>
              <p:nvPr/>
            </p:nvSpPr>
            <p:spPr bwMode="auto">
              <a:xfrm>
                <a:off x="5252" y="2985"/>
                <a:ext cx="15" cy="235"/>
              </a:xfrm>
              <a:custGeom>
                <a:avLst/>
                <a:gdLst>
                  <a:gd name="T0" fmla="*/ 14 w 15"/>
                  <a:gd name="T1" fmla="*/ 234 h 235"/>
                  <a:gd name="T2" fmla="*/ 9 w 15"/>
                  <a:gd name="T3" fmla="*/ 192 h 235"/>
                  <a:gd name="T4" fmla="*/ 7 w 15"/>
                  <a:gd name="T5" fmla="*/ 150 h 235"/>
                  <a:gd name="T6" fmla="*/ 5 w 15"/>
                  <a:gd name="T7" fmla="*/ 111 h 235"/>
                  <a:gd name="T8" fmla="*/ 4 w 15"/>
                  <a:gd name="T9" fmla="*/ 76 h 235"/>
                  <a:gd name="T10" fmla="*/ 3 w 15"/>
                  <a:gd name="T11" fmla="*/ 45 h 235"/>
                  <a:gd name="T12" fmla="*/ 3 w 15"/>
                  <a:gd name="T13" fmla="*/ 21 h 235"/>
                  <a:gd name="T14" fmla="*/ 3 w 15"/>
                  <a:gd name="T15" fmla="*/ 7 h 235"/>
                  <a:gd name="T16" fmla="*/ 4 w 15"/>
                  <a:gd name="T17" fmla="*/ 0 h 235"/>
                  <a:gd name="T18" fmla="*/ 1 w 15"/>
                  <a:gd name="T19" fmla="*/ 0 h 235"/>
                  <a:gd name="T20" fmla="*/ 1 w 15"/>
                  <a:gd name="T21" fmla="*/ 7 h 235"/>
                  <a:gd name="T22" fmla="*/ 0 w 15"/>
                  <a:gd name="T23" fmla="*/ 21 h 235"/>
                  <a:gd name="T24" fmla="*/ 0 w 15"/>
                  <a:gd name="T25" fmla="*/ 45 h 235"/>
                  <a:gd name="T26" fmla="*/ 1 w 15"/>
                  <a:gd name="T27" fmla="*/ 76 h 235"/>
                  <a:gd name="T28" fmla="*/ 2 w 15"/>
                  <a:gd name="T29" fmla="*/ 111 h 235"/>
                  <a:gd name="T30" fmla="*/ 3 w 15"/>
                  <a:gd name="T31" fmla="*/ 150 h 235"/>
                  <a:gd name="T32" fmla="*/ 7 w 15"/>
                  <a:gd name="T33" fmla="*/ 192 h 235"/>
                  <a:gd name="T34" fmla="*/ 10 w 15"/>
                  <a:gd name="T35" fmla="*/ 234 h 235"/>
                  <a:gd name="T36" fmla="*/ 14 w 15"/>
                  <a:gd name="T37" fmla="*/ 23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35">
                    <a:moveTo>
                      <a:pt x="14" y="234"/>
                    </a:moveTo>
                    <a:lnTo>
                      <a:pt x="9" y="192"/>
                    </a:lnTo>
                    <a:lnTo>
                      <a:pt x="7" y="150"/>
                    </a:lnTo>
                    <a:lnTo>
                      <a:pt x="5" y="111"/>
                    </a:lnTo>
                    <a:lnTo>
                      <a:pt x="4" y="76"/>
                    </a:lnTo>
                    <a:lnTo>
                      <a:pt x="3" y="45"/>
                    </a:lnTo>
                    <a:lnTo>
                      <a:pt x="3" y="21"/>
                    </a:lnTo>
                    <a:lnTo>
                      <a:pt x="3" y="7"/>
                    </a:lnTo>
                    <a:lnTo>
                      <a:pt x="4" y="0"/>
                    </a:lnTo>
                    <a:lnTo>
                      <a:pt x="1" y="0"/>
                    </a:lnTo>
                    <a:lnTo>
                      <a:pt x="1" y="7"/>
                    </a:lnTo>
                    <a:lnTo>
                      <a:pt x="0" y="21"/>
                    </a:lnTo>
                    <a:lnTo>
                      <a:pt x="0" y="45"/>
                    </a:lnTo>
                    <a:lnTo>
                      <a:pt x="1" y="76"/>
                    </a:lnTo>
                    <a:lnTo>
                      <a:pt x="2" y="111"/>
                    </a:lnTo>
                    <a:lnTo>
                      <a:pt x="3" y="150"/>
                    </a:lnTo>
                    <a:lnTo>
                      <a:pt x="7" y="192"/>
                    </a:lnTo>
                    <a:lnTo>
                      <a:pt x="10" y="234"/>
                    </a:lnTo>
                    <a:lnTo>
                      <a:pt x="14" y="23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199" name="Freeform 711"/>
              <p:cNvSpPr>
                <a:spLocks/>
              </p:cNvSpPr>
              <p:nvPr/>
            </p:nvSpPr>
            <p:spPr bwMode="auto">
              <a:xfrm>
                <a:off x="5250" y="2978"/>
                <a:ext cx="5" cy="8"/>
              </a:xfrm>
              <a:custGeom>
                <a:avLst/>
                <a:gdLst>
                  <a:gd name="T0" fmla="*/ 4 w 5"/>
                  <a:gd name="T1" fmla="*/ 7 h 8"/>
                  <a:gd name="T2" fmla="*/ 4 w 5"/>
                  <a:gd name="T3" fmla="*/ 0 h 8"/>
                  <a:gd name="T4" fmla="*/ 3 w 5"/>
                  <a:gd name="T5" fmla="*/ 0 h 8"/>
                  <a:gd name="T6" fmla="*/ 1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0"/>
                    </a:lnTo>
                    <a:lnTo>
                      <a:pt x="3" y="0"/>
                    </a:lnTo>
                    <a:lnTo>
                      <a:pt x="1" y="0"/>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0" name="Freeform 712"/>
              <p:cNvSpPr>
                <a:spLocks/>
              </p:cNvSpPr>
              <p:nvPr/>
            </p:nvSpPr>
            <p:spPr bwMode="auto">
              <a:xfrm>
                <a:off x="5264" y="2982"/>
                <a:ext cx="4" cy="7"/>
              </a:xfrm>
              <a:custGeom>
                <a:avLst/>
                <a:gdLst>
                  <a:gd name="T0" fmla="*/ 0 w 4"/>
                  <a:gd name="T1" fmla="*/ 0 h 7"/>
                  <a:gd name="T2" fmla="*/ 1 w 4"/>
                  <a:gd name="T3" fmla="*/ 6 h 7"/>
                  <a:gd name="T4" fmla="*/ 2 w 4"/>
                  <a:gd name="T5" fmla="*/ 6 h 7"/>
                  <a:gd name="T6" fmla="*/ 3 w 4"/>
                  <a:gd name="T7" fmla="*/ 0 h 7"/>
                  <a:gd name="T8" fmla="*/ 0 w 4"/>
                  <a:gd name="T9" fmla="*/ 0 h 7"/>
                </a:gdLst>
                <a:ahLst/>
                <a:cxnLst>
                  <a:cxn ang="0">
                    <a:pos x="T0" y="T1"/>
                  </a:cxn>
                  <a:cxn ang="0">
                    <a:pos x="T2" y="T3"/>
                  </a:cxn>
                  <a:cxn ang="0">
                    <a:pos x="T4" y="T5"/>
                  </a:cxn>
                  <a:cxn ang="0">
                    <a:pos x="T6" y="T7"/>
                  </a:cxn>
                  <a:cxn ang="0">
                    <a:pos x="T8" y="T9"/>
                  </a:cxn>
                </a:cxnLst>
                <a:rect l="0" t="0" r="r" b="b"/>
                <a:pathLst>
                  <a:path w="4" h="7">
                    <a:moveTo>
                      <a:pt x="0" y="0"/>
                    </a:moveTo>
                    <a:lnTo>
                      <a:pt x="1" y="6"/>
                    </a:lnTo>
                    <a:lnTo>
                      <a:pt x="2" y="6"/>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1" name="Freeform 713"/>
              <p:cNvSpPr>
                <a:spLocks/>
              </p:cNvSpPr>
              <p:nvPr/>
            </p:nvSpPr>
            <p:spPr bwMode="auto">
              <a:xfrm>
                <a:off x="5267" y="2991"/>
                <a:ext cx="13" cy="226"/>
              </a:xfrm>
              <a:custGeom>
                <a:avLst/>
                <a:gdLst>
                  <a:gd name="T0" fmla="*/ 12 w 13"/>
                  <a:gd name="T1" fmla="*/ 225 h 226"/>
                  <a:gd name="T2" fmla="*/ 9 w 13"/>
                  <a:gd name="T3" fmla="*/ 183 h 226"/>
                  <a:gd name="T4" fmla="*/ 6 w 13"/>
                  <a:gd name="T5" fmla="*/ 144 h 226"/>
                  <a:gd name="T6" fmla="*/ 4 w 13"/>
                  <a:gd name="T7" fmla="*/ 105 h 226"/>
                  <a:gd name="T8" fmla="*/ 3 w 13"/>
                  <a:gd name="T9" fmla="*/ 70 h 226"/>
                  <a:gd name="T10" fmla="*/ 3 w 13"/>
                  <a:gd name="T11" fmla="*/ 42 h 226"/>
                  <a:gd name="T12" fmla="*/ 3 w 13"/>
                  <a:gd name="T13" fmla="*/ 20 h 226"/>
                  <a:gd name="T14" fmla="*/ 3 w 13"/>
                  <a:gd name="T15" fmla="*/ 4 h 226"/>
                  <a:gd name="T16" fmla="*/ 3 w 13"/>
                  <a:gd name="T17" fmla="*/ 0 h 226"/>
                  <a:gd name="T18" fmla="*/ 0 w 13"/>
                  <a:gd name="T19" fmla="*/ 0 h 226"/>
                  <a:gd name="T20" fmla="*/ 0 w 13"/>
                  <a:gd name="T21" fmla="*/ 4 h 226"/>
                  <a:gd name="T22" fmla="*/ 0 w 13"/>
                  <a:gd name="T23" fmla="*/ 20 h 226"/>
                  <a:gd name="T24" fmla="*/ 0 w 13"/>
                  <a:gd name="T25" fmla="*/ 42 h 226"/>
                  <a:gd name="T26" fmla="*/ 0 w 13"/>
                  <a:gd name="T27" fmla="*/ 70 h 226"/>
                  <a:gd name="T28" fmla="*/ 1 w 13"/>
                  <a:gd name="T29" fmla="*/ 105 h 226"/>
                  <a:gd name="T30" fmla="*/ 3 w 13"/>
                  <a:gd name="T31" fmla="*/ 144 h 226"/>
                  <a:gd name="T32" fmla="*/ 5 w 13"/>
                  <a:gd name="T33" fmla="*/ 184 h 226"/>
                  <a:gd name="T34" fmla="*/ 9 w 13"/>
                  <a:gd name="T35" fmla="*/ 225 h 226"/>
                  <a:gd name="T36" fmla="*/ 12 w 13"/>
                  <a:gd name="T37" fmla="*/ 22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226">
                    <a:moveTo>
                      <a:pt x="12" y="225"/>
                    </a:moveTo>
                    <a:lnTo>
                      <a:pt x="9" y="183"/>
                    </a:lnTo>
                    <a:lnTo>
                      <a:pt x="6" y="144"/>
                    </a:lnTo>
                    <a:lnTo>
                      <a:pt x="4" y="105"/>
                    </a:lnTo>
                    <a:lnTo>
                      <a:pt x="3" y="70"/>
                    </a:lnTo>
                    <a:lnTo>
                      <a:pt x="3" y="42"/>
                    </a:lnTo>
                    <a:lnTo>
                      <a:pt x="3" y="20"/>
                    </a:lnTo>
                    <a:lnTo>
                      <a:pt x="3" y="4"/>
                    </a:lnTo>
                    <a:lnTo>
                      <a:pt x="3" y="0"/>
                    </a:lnTo>
                    <a:lnTo>
                      <a:pt x="0" y="0"/>
                    </a:lnTo>
                    <a:lnTo>
                      <a:pt x="0" y="4"/>
                    </a:lnTo>
                    <a:lnTo>
                      <a:pt x="0" y="20"/>
                    </a:lnTo>
                    <a:lnTo>
                      <a:pt x="0" y="42"/>
                    </a:lnTo>
                    <a:lnTo>
                      <a:pt x="0" y="70"/>
                    </a:lnTo>
                    <a:lnTo>
                      <a:pt x="1" y="105"/>
                    </a:lnTo>
                    <a:lnTo>
                      <a:pt x="3" y="144"/>
                    </a:lnTo>
                    <a:lnTo>
                      <a:pt x="5" y="184"/>
                    </a:lnTo>
                    <a:lnTo>
                      <a:pt x="9" y="225"/>
                    </a:lnTo>
                    <a:lnTo>
                      <a:pt x="12" y="22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2" name="Freeform 714"/>
              <p:cNvSpPr>
                <a:spLocks/>
              </p:cNvSpPr>
              <p:nvPr/>
            </p:nvSpPr>
            <p:spPr bwMode="auto">
              <a:xfrm>
                <a:off x="5264" y="2984"/>
                <a:ext cx="4" cy="7"/>
              </a:xfrm>
              <a:custGeom>
                <a:avLst/>
                <a:gdLst>
                  <a:gd name="T0" fmla="*/ 3 w 4"/>
                  <a:gd name="T1" fmla="*/ 3 h 7"/>
                  <a:gd name="T2" fmla="*/ 2 w 4"/>
                  <a:gd name="T3" fmla="*/ 0 h 7"/>
                  <a:gd name="T4" fmla="*/ 1 w 4"/>
                  <a:gd name="T5" fmla="*/ 0 h 7"/>
                  <a:gd name="T6" fmla="*/ 0 w 4"/>
                  <a:gd name="T7" fmla="*/ 0 h 7"/>
                  <a:gd name="T8" fmla="*/ 0 w 4"/>
                  <a:gd name="T9" fmla="*/ 6 h 7"/>
                  <a:gd name="T10" fmla="*/ 3 w 4"/>
                  <a:gd name="T11" fmla="*/ 3 h 7"/>
                </a:gdLst>
                <a:ahLst/>
                <a:cxnLst>
                  <a:cxn ang="0">
                    <a:pos x="T0" y="T1"/>
                  </a:cxn>
                  <a:cxn ang="0">
                    <a:pos x="T2" y="T3"/>
                  </a:cxn>
                  <a:cxn ang="0">
                    <a:pos x="T4" y="T5"/>
                  </a:cxn>
                  <a:cxn ang="0">
                    <a:pos x="T6" y="T7"/>
                  </a:cxn>
                  <a:cxn ang="0">
                    <a:pos x="T8" y="T9"/>
                  </a:cxn>
                  <a:cxn ang="0">
                    <a:pos x="T10" y="T11"/>
                  </a:cxn>
                </a:cxnLst>
                <a:rect l="0" t="0" r="r" b="b"/>
                <a:pathLst>
                  <a:path w="4" h="7">
                    <a:moveTo>
                      <a:pt x="3" y="3"/>
                    </a:moveTo>
                    <a:lnTo>
                      <a:pt x="2" y="0"/>
                    </a:lnTo>
                    <a:lnTo>
                      <a:pt x="1" y="0"/>
                    </a:lnTo>
                    <a:lnTo>
                      <a:pt x="0" y="0"/>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3" name="Freeform 715"/>
              <p:cNvSpPr>
                <a:spLocks/>
              </p:cNvSpPr>
              <p:nvPr/>
            </p:nvSpPr>
            <p:spPr bwMode="auto">
              <a:xfrm>
                <a:off x="5279" y="3066"/>
                <a:ext cx="5" cy="9"/>
              </a:xfrm>
              <a:custGeom>
                <a:avLst/>
                <a:gdLst>
                  <a:gd name="T0" fmla="*/ 0 w 5"/>
                  <a:gd name="T1" fmla="*/ 0 h 9"/>
                  <a:gd name="T2" fmla="*/ 1 w 5"/>
                  <a:gd name="T3" fmla="*/ 8 h 9"/>
                  <a:gd name="T4" fmla="*/ 3 w 5"/>
                  <a:gd name="T5" fmla="*/ 8 h 9"/>
                  <a:gd name="T6" fmla="*/ 4 w 5"/>
                  <a:gd name="T7" fmla="*/ 8 h 9"/>
                  <a:gd name="T8" fmla="*/ 4 w 5"/>
                  <a:gd name="T9" fmla="*/ 0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lnTo>
                      <a:pt x="1" y="8"/>
                    </a:lnTo>
                    <a:lnTo>
                      <a:pt x="3" y="8"/>
                    </a:lnTo>
                    <a:lnTo>
                      <a:pt x="4" y="8"/>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4" name="Freeform 716"/>
              <p:cNvSpPr>
                <a:spLocks/>
              </p:cNvSpPr>
              <p:nvPr/>
            </p:nvSpPr>
            <p:spPr bwMode="auto">
              <a:xfrm>
                <a:off x="5283" y="3075"/>
                <a:ext cx="1" cy="23"/>
              </a:xfrm>
              <a:custGeom>
                <a:avLst/>
                <a:gdLst>
                  <a:gd name="T0" fmla="*/ 0 w 1"/>
                  <a:gd name="T1" fmla="*/ 22 h 23"/>
                  <a:gd name="T2" fmla="*/ 0 w 1"/>
                  <a:gd name="T3" fmla="*/ 13 h 23"/>
                  <a:gd name="T4" fmla="*/ 0 w 1"/>
                  <a:gd name="T5" fmla="*/ 6 h 23"/>
                  <a:gd name="T6" fmla="*/ 0 w 1"/>
                  <a:gd name="T7" fmla="*/ 2 h 23"/>
                  <a:gd name="T8" fmla="*/ 0 w 1"/>
                  <a:gd name="T9" fmla="*/ 0 h 23"/>
                  <a:gd name="T10" fmla="*/ 0 w 1"/>
                  <a:gd name="T11" fmla="*/ 0 h 23"/>
                  <a:gd name="T12" fmla="*/ 0 w 1"/>
                  <a:gd name="T13" fmla="*/ 2 h 23"/>
                  <a:gd name="T14" fmla="*/ 0 w 1"/>
                  <a:gd name="T15" fmla="*/ 6 h 23"/>
                  <a:gd name="T16" fmla="*/ 0 w 1"/>
                  <a:gd name="T17" fmla="*/ 13 h 23"/>
                  <a:gd name="T18" fmla="*/ 0 w 1"/>
                  <a:gd name="T19" fmla="*/ 22 h 23"/>
                  <a:gd name="T20" fmla="*/ 0 w 1"/>
                  <a:gd name="T21"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3">
                    <a:moveTo>
                      <a:pt x="0" y="22"/>
                    </a:moveTo>
                    <a:lnTo>
                      <a:pt x="0" y="13"/>
                    </a:lnTo>
                    <a:lnTo>
                      <a:pt x="0" y="6"/>
                    </a:lnTo>
                    <a:lnTo>
                      <a:pt x="0" y="2"/>
                    </a:lnTo>
                    <a:lnTo>
                      <a:pt x="0" y="0"/>
                    </a:lnTo>
                    <a:lnTo>
                      <a:pt x="0" y="0"/>
                    </a:lnTo>
                    <a:lnTo>
                      <a:pt x="0" y="2"/>
                    </a:lnTo>
                    <a:lnTo>
                      <a:pt x="0" y="6"/>
                    </a:lnTo>
                    <a:lnTo>
                      <a:pt x="0" y="13"/>
                    </a:lnTo>
                    <a:lnTo>
                      <a:pt x="0" y="22"/>
                    </a:lnTo>
                    <a:lnTo>
                      <a:pt x="0" y="2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5" name="Freeform 717"/>
              <p:cNvSpPr>
                <a:spLocks/>
              </p:cNvSpPr>
              <p:nvPr/>
            </p:nvSpPr>
            <p:spPr bwMode="auto">
              <a:xfrm>
                <a:off x="5279" y="3069"/>
                <a:ext cx="5" cy="7"/>
              </a:xfrm>
              <a:custGeom>
                <a:avLst/>
                <a:gdLst>
                  <a:gd name="T0" fmla="*/ 4 w 5"/>
                  <a:gd name="T1" fmla="*/ 6 h 7"/>
                  <a:gd name="T2" fmla="*/ 4 w 5"/>
                  <a:gd name="T3" fmla="*/ 3 h 7"/>
                  <a:gd name="T4" fmla="*/ 3 w 5"/>
                  <a:gd name="T5" fmla="*/ 0 h 7"/>
                  <a:gd name="T6" fmla="*/ 0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4" y="3"/>
                    </a:lnTo>
                    <a:lnTo>
                      <a:pt x="3" y="0"/>
                    </a:lnTo>
                    <a:lnTo>
                      <a:pt x="0" y="3"/>
                    </a:lnTo>
                    <a:lnTo>
                      <a:pt x="0" y="6"/>
                    </a:lnTo>
                    <a:lnTo>
                      <a:pt x="4"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6" name="Freeform 718"/>
              <p:cNvSpPr>
                <a:spLocks/>
              </p:cNvSpPr>
              <p:nvPr/>
            </p:nvSpPr>
            <p:spPr bwMode="auto">
              <a:xfrm>
                <a:off x="5283" y="3124"/>
                <a:ext cx="5" cy="9"/>
              </a:xfrm>
              <a:custGeom>
                <a:avLst/>
                <a:gdLst>
                  <a:gd name="T0" fmla="*/ 0 w 5"/>
                  <a:gd name="T1" fmla="*/ 0 h 9"/>
                  <a:gd name="T2" fmla="*/ 0 w 5"/>
                  <a:gd name="T3" fmla="*/ 8 h 9"/>
                  <a:gd name="T4" fmla="*/ 3 w 5"/>
                  <a:gd name="T5" fmla="*/ 8 h 9"/>
                  <a:gd name="T6" fmla="*/ 4 w 5"/>
                  <a:gd name="T7" fmla="*/ 8 h 9"/>
                  <a:gd name="T8" fmla="*/ 4 w 5"/>
                  <a:gd name="T9" fmla="*/ 0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lnTo>
                      <a:pt x="0" y="8"/>
                    </a:lnTo>
                    <a:lnTo>
                      <a:pt x="3" y="8"/>
                    </a:lnTo>
                    <a:lnTo>
                      <a:pt x="4" y="8"/>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7" name="Freeform 719"/>
              <p:cNvSpPr>
                <a:spLocks/>
              </p:cNvSpPr>
              <p:nvPr/>
            </p:nvSpPr>
            <p:spPr bwMode="auto">
              <a:xfrm>
                <a:off x="5287" y="3133"/>
                <a:ext cx="7" cy="78"/>
              </a:xfrm>
              <a:custGeom>
                <a:avLst/>
                <a:gdLst>
                  <a:gd name="T0" fmla="*/ 6 w 7"/>
                  <a:gd name="T1" fmla="*/ 77 h 78"/>
                  <a:gd name="T2" fmla="*/ 5 w 7"/>
                  <a:gd name="T3" fmla="*/ 69 h 78"/>
                  <a:gd name="T4" fmla="*/ 5 w 7"/>
                  <a:gd name="T5" fmla="*/ 60 h 78"/>
                  <a:gd name="T6" fmla="*/ 5 w 7"/>
                  <a:gd name="T7" fmla="*/ 47 h 78"/>
                  <a:gd name="T8" fmla="*/ 4 w 7"/>
                  <a:gd name="T9" fmla="*/ 35 h 78"/>
                  <a:gd name="T10" fmla="*/ 3 w 7"/>
                  <a:gd name="T11" fmla="*/ 21 h 78"/>
                  <a:gd name="T12" fmla="*/ 2 w 7"/>
                  <a:gd name="T13" fmla="*/ 10 h 78"/>
                  <a:gd name="T14" fmla="*/ 2 w 7"/>
                  <a:gd name="T15" fmla="*/ 3 h 78"/>
                  <a:gd name="T16" fmla="*/ 2 w 7"/>
                  <a:gd name="T17" fmla="*/ 0 h 78"/>
                  <a:gd name="T18" fmla="*/ 0 w 7"/>
                  <a:gd name="T19" fmla="*/ 0 h 78"/>
                  <a:gd name="T20" fmla="*/ 0 w 7"/>
                  <a:gd name="T21" fmla="*/ 4 h 78"/>
                  <a:gd name="T22" fmla="*/ 0 w 7"/>
                  <a:gd name="T23" fmla="*/ 10 h 78"/>
                  <a:gd name="T24" fmla="*/ 1 w 7"/>
                  <a:gd name="T25" fmla="*/ 22 h 78"/>
                  <a:gd name="T26" fmla="*/ 2 w 7"/>
                  <a:gd name="T27" fmla="*/ 35 h 78"/>
                  <a:gd name="T28" fmla="*/ 2 w 7"/>
                  <a:gd name="T29" fmla="*/ 47 h 78"/>
                  <a:gd name="T30" fmla="*/ 4 w 7"/>
                  <a:gd name="T31" fmla="*/ 60 h 78"/>
                  <a:gd name="T32" fmla="*/ 4 w 7"/>
                  <a:gd name="T33" fmla="*/ 70 h 78"/>
                  <a:gd name="T34" fmla="*/ 4 w 7"/>
                  <a:gd name="T35" fmla="*/ 77 h 78"/>
                  <a:gd name="T36" fmla="*/ 6 w 7"/>
                  <a:gd name="T37" fmla="*/ 7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78">
                    <a:moveTo>
                      <a:pt x="6" y="77"/>
                    </a:moveTo>
                    <a:lnTo>
                      <a:pt x="5" y="69"/>
                    </a:lnTo>
                    <a:lnTo>
                      <a:pt x="5" y="60"/>
                    </a:lnTo>
                    <a:lnTo>
                      <a:pt x="5" y="47"/>
                    </a:lnTo>
                    <a:lnTo>
                      <a:pt x="4" y="35"/>
                    </a:lnTo>
                    <a:lnTo>
                      <a:pt x="3" y="21"/>
                    </a:lnTo>
                    <a:lnTo>
                      <a:pt x="2" y="10"/>
                    </a:lnTo>
                    <a:lnTo>
                      <a:pt x="2" y="3"/>
                    </a:lnTo>
                    <a:lnTo>
                      <a:pt x="2" y="0"/>
                    </a:lnTo>
                    <a:lnTo>
                      <a:pt x="0" y="0"/>
                    </a:lnTo>
                    <a:lnTo>
                      <a:pt x="0" y="4"/>
                    </a:lnTo>
                    <a:lnTo>
                      <a:pt x="0" y="10"/>
                    </a:lnTo>
                    <a:lnTo>
                      <a:pt x="1" y="22"/>
                    </a:lnTo>
                    <a:lnTo>
                      <a:pt x="2" y="35"/>
                    </a:lnTo>
                    <a:lnTo>
                      <a:pt x="2" y="47"/>
                    </a:lnTo>
                    <a:lnTo>
                      <a:pt x="4" y="60"/>
                    </a:lnTo>
                    <a:lnTo>
                      <a:pt x="4" y="70"/>
                    </a:lnTo>
                    <a:lnTo>
                      <a:pt x="4" y="77"/>
                    </a:lnTo>
                    <a:lnTo>
                      <a:pt x="6" y="7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8" name="Freeform 720"/>
              <p:cNvSpPr>
                <a:spLocks/>
              </p:cNvSpPr>
              <p:nvPr/>
            </p:nvSpPr>
            <p:spPr bwMode="auto">
              <a:xfrm>
                <a:off x="5283" y="3126"/>
                <a:ext cx="5" cy="8"/>
              </a:xfrm>
              <a:custGeom>
                <a:avLst/>
                <a:gdLst>
                  <a:gd name="T0" fmla="*/ 4 w 5"/>
                  <a:gd name="T1" fmla="*/ 7 h 8"/>
                  <a:gd name="T2" fmla="*/ 4 w 5"/>
                  <a:gd name="T3" fmla="*/ 0 h 8"/>
                  <a:gd name="T4" fmla="*/ 1 w 5"/>
                  <a:gd name="T5" fmla="*/ 0 h 8"/>
                  <a:gd name="T6" fmla="*/ 0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0"/>
                    </a:lnTo>
                    <a:lnTo>
                      <a:pt x="1" y="0"/>
                    </a:lnTo>
                    <a:lnTo>
                      <a:pt x="0" y="0"/>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09" name="Freeform 721"/>
              <p:cNvSpPr>
                <a:spLocks/>
              </p:cNvSpPr>
              <p:nvPr/>
            </p:nvSpPr>
            <p:spPr bwMode="auto">
              <a:xfrm>
                <a:off x="5299" y="3135"/>
                <a:ext cx="5" cy="8"/>
              </a:xfrm>
              <a:custGeom>
                <a:avLst/>
                <a:gdLst>
                  <a:gd name="T0" fmla="*/ 0 w 5"/>
                  <a:gd name="T1" fmla="*/ 0 h 8"/>
                  <a:gd name="T2" fmla="*/ 0 w 5"/>
                  <a:gd name="T3" fmla="*/ 7 h 8"/>
                  <a:gd name="T4" fmla="*/ 1 w 5"/>
                  <a:gd name="T5" fmla="*/ 7 h 8"/>
                  <a:gd name="T6" fmla="*/ 3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1" y="7"/>
                    </a:lnTo>
                    <a:lnTo>
                      <a:pt x="3"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0" name="Freeform 722"/>
              <p:cNvSpPr>
                <a:spLocks/>
              </p:cNvSpPr>
              <p:nvPr/>
            </p:nvSpPr>
            <p:spPr bwMode="auto">
              <a:xfrm>
                <a:off x="5303" y="3143"/>
                <a:ext cx="4" cy="68"/>
              </a:xfrm>
              <a:custGeom>
                <a:avLst/>
                <a:gdLst>
                  <a:gd name="T0" fmla="*/ 3 w 4"/>
                  <a:gd name="T1" fmla="*/ 67 h 68"/>
                  <a:gd name="T2" fmla="*/ 3 w 4"/>
                  <a:gd name="T3" fmla="*/ 59 h 68"/>
                  <a:gd name="T4" fmla="*/ 3 w 4"/>
                  <a:gd name="T5" fmla="*/ 52 h 68"/>
                  <a:gd name="T6" fmla="*/ 2 w 4"/>
                  <a:gd name="T7" fmla="*/ 41 h 68"/>
                  <a:gd name="T8" fmla="*/ 2 w 4"/>
                  <a:gd name="T9" fmla="*/ 30 h 68"/>
                  <a:gd name="T10" fmla="*/ 2 w 4"/>
                  <a:gd name="T11" fmla="*/ 18 h 68"/>
                  <a:gd name="T12" fmla="*/ 2 w 4"/>
                  <a:gd name="T13" fmla="*/ 8 h 68"/>
                  <a:gd name="T14" fmla="*/ 1 w 4"/>
                  <a:gd name="T15" fmla="*/ 3 h 68"/>
                  <a:gd name="T16" fmla="*/ 1 w 4"/>
                  <a:gd name="T17" fmla="*/ 0 h 68"/>
                  <a:gd name="T18" fmla="*/ 0 w 4"/>
                  <a:gd name="T19" fmla="*/ 0 h 68"/>
                  <a:gd name="T20" fmla="*/ 0 w 4"/>
                  <a:gd name="T21" fmla="*/ 3 h 68"/>
                  <a:gd name="T22" fmla="*/ 0 w 4"/>
                  <a:gd name="T23" fmla="*/ 8 h 68"/>
                  <a:gd name="T24" fmla="*/ 1 w 4"/>
                  <a:gd name="T25" fmla="*/ 18 h 68"/>
                  <a:gd name="T26" fmla="*/ 1 w 4"/>
                  <a:gd name="T27" fmla="*/ 30 h 68"/>
                  <a:gd name="T28" fmla="*/ 1 w 4"/>
                  <a:gd name="T29" fmla="*/ 41 h 68"/>
                  <a:gd name="T30" fmla="*/ 2 w 4"/>
                  <a:gd name="T31" fmla="*/ 52 h 68"/>
                  <a:gd name="T32" fmla="*/ 2 w 4"/>
                  <a:gd name="T33" fmla="*/ 61 h 68"/>
                  <a:gd name="T34" fmla="*/ 2 w 4"/>
                  <a:gd name="T35" fmla="*/ 67 h 68"/>
                  <a:gd name="T36" fmla="*/ 3 w 4"/>
                  <a:gd name="T37"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68">
                    <a:moveTo>
                      <a:pt x="3" y="67"/>
                    </a:moveTo>
                    <a:lnTo>
                      <a:pt x="3" y="59"/>
                    </a:lnTo>
                    <a:lnTo>
                      <a:pt x="3" y="52"/>
                    </a:lnTo>
                    <a:lnTo>
                      <a:pt x="2" y="41"/>
                    </a:lnTo>
                    <a:lnTo>
                      <a:pt x="2" y="30"/>
                    </a:lnTo>
                    <a:lnTo>
                      <a:pt x="2" y="18"/>
                    </a:lnTo>
                    <a:lnTo>
                      <a:pt x="2" y="8"/>
                    </a:lnTo>
                    <a:lnTo>
                      <a:pt x="1" y="3"/>
                    </a:lnTo>
                    <a:lnTo>
                      <a:pt x="1" y="0"/>
                    </a:lnTo>
                    <a:lnTo>
                      <a:pt x="0" y="0"/>
                    </a:lnTo>
                    <a:lnTo>
                      <a:pt x="0" y="3"/>
                    </a:lnTo>
                    <a:lnTo>
                      <a:pt x="0" y="8"/>
                    </a:lnTo>
                    <a:lnTo>
                      <a:pt x="1" y="18"/>
                    </a:lnTo>
                    <a:lnTo>
                      <a:pt x="1" y="30"/>
                    </a:lnTo>
                    <a:lnTo>
                      <a:pt x="1" y="41"/>
                    </a:lnTo>
                    <a:lnTo>
                      <a:pt x="2" y="52"/>
                    </a:lnTo>
                    <a:lnTo>
                      <a:pt x="2" y="61"/>
                    </a:lnTo>
                    <a:lnTo>
                      <a:pt x="2" y="67"/>
                    </a:lnTo>
                    <a:lnTo>
                      <a:pt x="3" y="6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1" name="Freeform 723"/>
              <p:cNvSpPr>
                <a:spLocks/>
              </p:cNvSpPr>
              <p:nvPr/>
            </p:nvSpPr>
            <p:spPr bwMode="auto">
              <a:xfrm>
                <a:off x="5299" y="3136"/>
                <a:ext cx="5" cy="8"/>
              </a:xfrm>
              <a:custGeom>
                <a:avLst/>
                <a:gdLst>
                  <a:gd name="T0" fmla="*/ 4 w 5"/>
                  <a:gd name="T1" fmla="*/ 7 h 8"/>
                  <a:gd name="T2" fmla="*/ 3 w 5"/>
                  <a:gd name="T3" fmla="*/ 7 h 8"/>
                  <a:gd name="T4" fmla="*/ 1 w 5"/>
                  <a:gd name="T5" fmla="*/ 0 h 8"/>
                  <a:gd name="T6" fmla="*/ 0 w 5"/>
                  <a:gd name="T7" fmla="*/ 7 h 8"/>
                  <a:gd name="T8" fmla="*/ 4 w 5"/>
                  <a:gd name="T9" fmla="*/ 7 h 8"/>
                </a:gdLst>
                <a:ahLst/>
                <a:cxnLst>
                  <a:cxn ang="0">
                    <a:pos x="T0" y="T1"/>
                  </a:cxn>
                  <a:cxn ang="0">
                    <a:pos x="T2" y="T3"/>
                  </a:cxn>
                  <a:cxn ang="0">
                    <a:pos x="T4" y="T5"/>
                  </a:cxn>
                  <a:cxn ang="0">
                    <a:pos x="T6" y="T7"/>
                  </a:cxn>
                  <a:cxn ang="0">
                    <a:pos x="T8" y="T9"/>
                  </a:cxn>
                </a:cxnLst>
                <a:rect l="0" t="0" r="r" b="b"/>
                <a:pathLst>
                  <a:path w="5" h="8">
                    <a:moveTo>
                      <a:pt x="4" y="7"/>
                    </a:moveTo>
                    <a:lnTo>
                      <a:pt x="3" y="7"/>
                    </a:lnTo>
                    <a:lnTo>
                      <a:pt x="1" y="0"/>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2" name="Freeform 724"/>
              <p:cNvSpPr>
                <a:spLocks/>
              </p:cNvSpPr>
              <p:nvPr/>
            </p:nvSpPr>
            <p:spPr bwMode="auto">
              <a:xfrm>
                <a:off x="5315" y="3142"/>
                <a:ext cx="5" cy="8"/>
              </a:xfrm>
              <a:custGeom>
                <a:avLst/>
                <a:gdLst>
                  <a:gd name="T0" fmla="*/ 0 w 5"/>
                  <a:gd name="T1" fmla="*/ 0 h 8"/>
                  <a:gd name="T2" fmla="*/ 0 w 5"/>
                  <a:gd name="T3" fmla="*/ 7 h 8"/>
                  <a:gd name="T4" fmla="*/ 1 w 5"/>
                  <a:gd name="T5" fmla="*/ 7 h 8"/>
                  <a:gd name="T6" fmla="*/ 3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1" y="7"/>
                    </a:lnTo>
                    <a:lnTo>
                      <a:pt x="3"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3" name="Freeform 725"/>
              <p:cNvSpPr>
                <a:spLocks/>
              </p:cNvSpPr>
              <p:nvPr/>
            </p:nvSpPr>
            <p:spPr bwMode="auto">
              <a:xfrm>
                <a:off x="5319" y="3151"/>
                <a:ext cx="4" cy="53"/>
              </a:xfrm>
              <a:custGeom>
                <a:avLst/>
                <a:gdLst>
                  <a:gd name="T0" fmla="*/ 3 w 4"/>
                  <a:gd name="T1" fmla="*/ 52 h 53"/>
                  <a:gd name="T2" fmla="*/ 3 w 4"/>
                  <a:gd name="T3" fmla="*/ 41 h 53"/>
                  <a:gd name="T4" fmla="*/ 2 w 4"/>
                  <a:gd name="T5" fmla="*/ 24 h 53"/>
                  <a:gd name="T6" fmla="*/ 2 w 4"/>
                  <a:gd name="T7" fmla="*/ 7 h 53"/>
                  <a:gd name="T8" fmla="*/ 1 w 4"/>
                  <a:gd name="T9" fmla="*/ 0 h 53"/>
                  <a:gd name="T10" fmla="*/ 0 w 4"/>
                  <a:gd name="T11" fmla="*/ 0 h 53"/>
                  <a:gd name="T12" fmla="*/ 0 w 4"/>
                  <a:gd name="T13" fmla="*/ 7 h 53"/>
                  <a:gd name="T14" fmla="*/ 1 w 4"/>
                  <a:gd name="T15" fmla="*/ 24 h 53"/>
                  <a:gd name="T16" fmla="*/ 1 w 4"/>
                  <a:gd name="T17" fmla="*/ 41 h 53"/>
                  <a:gd name="T18" fmla="*/ 1 w 4"/>
                  <a:gd name="T19" fmla="*/ 52 h 53"/>
                  <a:gd name="T20" fmla="*/ 3 w 4"/>
                  <a:gd name="T21"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3">
                    <a:moveTo>
                      <a:pt x="3" y="52"/>
                    </a:moveTo>
                    <a:lnTo>
                      <a:pt x="3" y="41"/>
                    </a:lnTo>
                    <a:lnTo>
                      <a:pt x="2" y="24"/>
                    </a:lnTo>
                    <a:lnTo>
                      <a:pt x="2" y="7"/>
                    </a:lnTo>
                    <a:lnTo>
                      <a:pt x="1" y="0"/>
                    </a:lnTo>
                    <a:lnTo>
                      <a:pt x="0" y="0"/>
                    </a:lnTo>
                    <a:lnTo>
                      <a:pt x="0" y="7"/>
                    </a:lnTo>
                    <a:lnTo>
                      <a:pt x="1" y="24"/>
                    </a:lnTo>
                    <a:lnTo>
                      <a:pt x="1" y="41"/>
                    </a:lnTo>
                    <a:lnTo>
                      <a:pt x="1" y="52"/>
                    </a:lnTo>
                    <a:lnTo>
                      <a:pt x="3" y="5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4" name="Freeform 726"/>
              <p:cNvSpPr>
                <a:spLocks/>
              </p:cNvSpPr>
              <p:nvPr/>
            </p:nvSpPr>
            <p:spPr bwMode="auto">
              <a:xfrm>
                <a:off x="5315" y="3143"/>
                <a:ext cx="5" cy="9"/>
              </a:xfrm>
              <a:custGeom>
                <a:avLst/>
                <a:gdLst>
                  <a:gd name="T0" fmla="*/ 4 w 5"/>
                  <a:gd name="T1" fmla="*/ 8 h 9"/>
                  <a:gd name="T2" fmla="*/ 3 w 5"/>
                  <a:gd name="T3" fmla="*/ 0 h 9"/>
                  <a:gd name="T4" fmla="*/ 1 w 5"/>
                  <a:gd name="T5" fmla="*/ 0 h 9"/>
                  <a:gd name="T6" fmla="*/ 0 w 5"/>
                  <a:gd name="T7" fmla="*/ 0 h 9"/>
                  <a:gd name="T8" fmla="*/ 0 w 5"/>
                  <a:gd name="T9" fmla="*/ 8 h 9"/>
                  <a:gd name="T10" fmla="*/ 4 w 5"/>
                  <a:gd name="T11" fmla="*/ 8 h 9"/>
                </a:gdLst>
                <a:ahLst/>
                <a:cxnLst>
                  <a:cxn ang="0">
                    <a:pos x="T0" y="T1"/>
                  </a:cxn>
                  <a:cxn ang="0">
                    <a:pos x="T2" y="T3"/>
                  </a:cxn>
                  <a:cxn ang="0">
                    <a:pos x="T4" y="T5"/>
                  </a:cxn>
                  <a:cxn ang="0">
                    <a:pos x="T6" y="T7"/>
                  </a:cxn>
                  <a:cxn ang="0">
                    <a:pos x="T8" y="T9"/>
                  </a:cxn>
                  <a:cxn ang="0">
                    <a:pos x="T10" y="T11"/>
                  </a:cxn>
                </a:cxnLst>
                <a:rect l="0" t="0" r="r" b="b"/>
                <a:pathLst>
                  <a:path w="5" h="9">
                    <a:moveTo>
                      <a:pt x="4" y="8"/>
                    </a:moveTo>
                    <a:lnTo>
                      <a:pt x="3" y="0"/>
                    </a:lnTo>
                    <a:lnTo>
                      <a:pt x="1" y="0"/>
                    </a:lnTo>
                    <a:lnTo>
                      <a:pt x="0" y="0"/>
                    </a:lnTo>
                    <a:lnTo>
                      <a:pt x="0" y="8"/>
                    </a:lnTo>
                    <a:lnTo>
                      <a:pt x="4"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5" name="Freeform 727"/>
              <p:cNvSpPr>
                <a:spLocks/>
              </p:cNvSpPr>
              <p:nvPr/>
            </p:nvSpPr>
            <p:spPr bwMode="auto">
              <a:xfrm>
                <a:off x="5329" y="3149"/>
                <a:ext cx="7" cy="8"/>
              </a:xfrm>
              <a:custGeom>
                <a:avLst/>
                <a:gdLst>
                  <a:gd name="T0" fmla="*/ 0 w 7"/>
                  <a:gd name="T1" fmla="*/ 0 h 8"/>
                  <a:gd name="T2" fmla="*/ 0 w 7"/>
                  <a:gd name="T3" fmla="*/ 7 h 8"/>
                  <a:gd name="T4" fmla="*/ 4 w 7"/>
                  <a:gd name="T5" fmla="*/ 7 h 8"/>
                  <a:gd name="T6" fmla="*/ 6 w 7"/>
                  <a:gd name="T7" fmla="*/ 7 h 8"/>
                  <a:gd name="T8" fmla="*/ 6 w 7"/>
                  <a:gd name="T9" fmla="*/ 0 h 8"/>
                  <a:gd name="T10" fmla="*/ 0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0" y="0"/>
                    </a:moveTo>
                    <a:lnTo>
                      <a:pt x="0" y="7"/>
                    </a:lnTo>
                    <a:lnTo>
                      <a:pt x="4" y="7"/>
                    </a:lnTo>
                    <a:lnTo>
                      <a:pt x="6" y="7"/>
                    </a:lnTo>
                    <a:lnTo>
                      <a:pt x="6"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6" name="Freeform 728"/>
              <p:cNvSpPr>
                <a:spLocks/>
              </p:cNvSpPr>
              <p:nvPr/>
            </p:nvSpPr>
            <p:spPr bwMode="auto">
              <a:xfrm>
                <a:off x="5335" y="3158"/>
                <a:ext cx="1" cy="38"/>
              </a:xfrm>
              <a:custGeom>
                <a:avLst/>
                <a:gdLst>
                  <a:gd name="T0" fmla="*/ 0 w 1"/>
                  <a:gd name="T1" fmla="*/ 37 h 38"/>
                  <a:gd name="T2" fmla="*/ 0 w 1"/>
                  <a:gd name="T3" fmla="*/ 28 h 38"/>
                  <a:gd name="T4" fmla="*/ 0 w 1"/>
                  <a:gd name="T5" fmla="*/ 16 h 38"/>
                  <a:gd name="T6" fmla="*/ 0 w 1"/>
                  <a:gd name="T7" fmla="*/ 5 h 38"/>
                  <a:gd name="T8" fmla="*/ 0 w 1"/>
                  <a:gd name="T9" fmla="*/ 0 h 38"/>
                  <a:gd name="T10" fmla="*/ 0 w 1"/>
                  <a:gd name="T11" fmla="*/ 0 h 38"/>
                  <a:gd name="T12" fmla="*/ 0 w 1"/>
                  <a:gd name="T13" fmla="*/ 5 h 38"/>
                  <a:gd name="T14" fmla="*/ 0 w 1"/>
                  <a:gd name="T15" fmla="*/ 16 h 38"/>
                  <a:gd name="T16" fmla="*/ 0 w 1"/>
                  <a:gd name="T17" fmla="*/ 28 h 38"/>
                  <a:gd name="T18" fmla="*/ 0 w 1"/>
                  <a:gd name="T19" fmla="*/ 37 h 38"/>
                  <a:gd name="T20" fmla="*/ 0 w 1"/>
                  <a:gd name="T2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8">
                    <a:moveTo>
                      <a:pt x="0" y="37"/>
                    </a:moveTo>
                    <a:lnTo>
                      <a:pt x="0" y="28"/>
                    </a:lnTo>
                    <a:lnTo>
                      <a:pt x="0" y="16"/>
                    </a:lnTo>
                    <a:lnTo>
                      <a:pt x="0" y="5"/>
                    </a:lnTo>
                    <a:lnTo>
                      <a:pt x="0" y="0"/>
                    </a:lnTo>
                    <a:lnTo>
                      <a:pt x="0" y="0"/>
                    </a:lnTo>
                    <a:lnTo>
                      <a:pt x="0" y="5"/>
                    </a:lnTo>
                    <a:lnTo>
                      <a:pt x="0" y="16"/>
                    </a:lnTo>
                    <a:lnTo>
                      <a:pt x="0" y="28"/>
                    </a:lnTo>
                    <a:lnTo>
                      <a:pt x="0" y="37"/>
                    </a:lnTo>
                    <a:lnTo>
                      <a:pt x="0" y="3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7" name="Freeform 729"/>
              <p:cNvSpPr>
                <a:spLocks/>
              </p:cNvSpPr>
              <p:nvPr/>
            </p:nvSpPr>
            <p:spPr bwMode="auto">
              <a:xfrm>
                <a:off x="5329" y="3152"/>
                <a:ext cx="7" cy="7"/>
              </a:xfrm>
              <a:custGeom>
                <a:avLst/>
                <a:gdLst>
                  <a:gd name="T0" fmla="*/ 6 w 7"/>
                  <a:gd name="T1" fmla="*/ 6 h 7"/>
                  <a:gd name="T2" fmla="*/ 6 w 7"/>
                  <a:gd name="T3" fmla="*/ 3 h 7"/>
                  <a:gd name="T4" fmla="*/ 2 w 7"/>
                  <a:gd name="T5" fmla="*/ 0 h 7"/>
                  <a:gd name="T6" fmla="*/ 0 w 7"/>
                  <a:gd name="T7" fmla="*/ 3 h 7"/>
                  <a:gd name="T8" fmla="*/ 0 w 7"/>
                  <a:gd name="T9" fmla="*/ 6 h 7"/>
                  <a:gd name="T10" fmla="*/ 6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6" y="6"/>
                    </a:moveTo>
                    <a:lnTo>
                      <a:pt x="6" y="3"/>
                    </a:lnTo>
                    <a:lnTo>
                      <a:pt x="2" y="0"/>
                    </a:lnTo>
                    <a:lnTo>
                      <a:pt x="0" y="3"/>
                    </a:lnTo>
                    <a:lnTo>
                      <a:pt x="0" y="6"/>
                    </a:lnTo>
                    <a:lnTo>
                      <a:pt x="6"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8" name="Freeform 730"/>
              <p:cNvSpPr>
                <a:spLocks/>
              </p:cNvSpPr>
              <p:nvPr/>
            </p:nvSpPr>
            <p:spPr bwMode="auto">
              <a:xfrm>
                <a:off x="5345" y="3155"/>
                <a:ext cx="4" cy="7"/>
              </a:xfrm>
              <a:custGeom>
                <a:avLst/>
                <a:gdLst>
                  <a:gd name="T0" fmla="*/ 0 w 4"/>
                  <a:gd name="T1" fmla="*/ 0 h 7"/>
                  <a:gd name="T2" fmla="*/ 1 w 4"/>
                  <a:gd name="T3" fmla="*/ 3 h 7"/>
                  <a:gd name="T4" fmla="*/ 1 w 4"/>
                  <a:gd name="T5" fmla="*/ 6 h 7"/>
                  <a:gd name="T6" fmla="*/ 3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1" y="6"/>
                    </a:lnTo>
                    <a:lnTo>
                      <a:pt x="3"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19" name="Freeform 731"/>
              <p:cNvSpPr>
                <a:spLocks/>
              </p:cNvSpPr>
              <p:nvPr/>
            </p:nvSpPr>
            <p:spPr bwMode="auto">
              <a:xfrm>
                <a:off x="5348" y="3164"/>
                <a:ext cx="1" cy="24"/>
              </a:xfrm>
              <a:custGeom>
                <a:avLst/>
                <a:gdLst>
                  <a:gd name="T0" fmla="*/ 0 w 1"/>
                  <a:gd name="T1" fmla="*/ 23 h 24"/>
                  <a:gd name="T2" fmla="*/ 0 w 1"/>
                  <a:gd name="T3" fmla="*/ 16 h 24"/>
                  <a:gd name="T4" fmla="*/ 0 w 1"/>
                  <a:gd name="T5" fmla="*/ 8 h 24"/>
                  <a:gd name="T6" fmla="*/ 0 w 1"/>
                  <a:gd name="T7" fmla="*/ 2 h 24"/>
                  <a:gd name="T8" fmla="*/ 0 w 1"/>
                  <a:gd name="T9" fmla="*/ 0 h 24"/>
                  <a:gd name="T10" fmla="*/ 0 w 1"/>
                  <a:gd name="T11" fmla="*/ 0 h 24"/>
                  <a:gd name="T12" fmla="*/ 0 w 1"/>
                  <a:gd name="T13" fmla="*/ 2 h 24"/>
                  <a:gd name="T14" fmla="*/ 0 w 1"/>
                  <a:gd name="T15" fmla="*/ 8 h 24"/>
                  <a:gd name="T16" fmla="*/ 0 w 1"/>
                  <a:gd name="T17" fmla="*/ 16 h 24"/>
                  <a:gd name="T18" fmla="*/ 0 w 1"/>
                  <a:gd name="T19" fmla="*/ 23 h 24"/>
                  <a:gd name="T20" fmla="*/ 0 w 1"/>
                  <a:gd name="T2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4">
                    <a:moveTo>
                      <a:pt x="0" y="23"/>
                    </a:moveTo>
                    <a:lnTo>
                      <a:pt x="0" y="16"/>
                    </a:lnTo>
                    <a:lnTo>
                      <a:pt x="0" y="8"/>
                    </a:lnTo>
                    <a:lnTo>
                      <a:pt x="0" y="2"/>
                    </a:lnTo>
                    <a:lnTo>
                      <a:pt x="0" y="0"/>
                    </a:lnTo>
                    <a:lnTo>
                      <a:pt x="0" y="0"/>
                    </a:lnTo>
                    <a:lnTo>
                      <a:pt x="0" y="2"/>
                    </a:lnTo>
                    <a:lnTo>
                      <a:pt x="0" y="8"/>
                    </a:lnTo>
                    <a:lnTo>
                      <a:pt x="0" y="16"/>
                    </a:lnTo>
                    <a:lnTo>
                      <a:pt x="0" y="23"/>
                    </a:lnTo>
                    <a:lnTo>
                      <a:pt x="0" y="2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0" name="Freeform 732"/>
              <p:cNvSpPr>
                <a:spLocks/>
              </p:cNvSpPr>
              <p:nvPr/>
            </p:nvSpPr>
            <p:spPr bwMode="auto">
              <a:xfrm>
                <a:off x="5345" y="3156"/>
                <a:ext cx="4" cy="9"/>
              </a:xfrm>
              <a:custGeom>
                <a:avLst/>
                <a:gdLst>
                  <a:gd name="T0" fmla="*/ 3 w 4"/>
                  <a:gd name="T1" fmla="*/ 8 h 9"/>
                  <a:gd name="T2" fmla="*/ 3 w 4"/>
                  <a:gd name="T3" fmla="*/ 0 h 9"/>
                  <a:gd name="T4" fmla="*/ 1 w 4"/>
                  <a:gd name="T5" fmla="*/ 0 h 9"/>
                  <a:gd name="T6" fmla="*/ 1 w 4"/>
                  <a:gd name="T7" fmla="*/ 0 h 9"/>
                  <a:gd name="T8" fmla="*/ 0 w 4"/>
                  <a:gd name="T9" fmla="*/ 8 h 9"/>
                  <a:gd name="T10" fmla="*/ 3 w 4"/>
                  <a:gd name="T11" fmla="*/ 8 h 9"/>
                </a:gdLst>
                <a:ahLst/>
                <a:cxnLst>
                  <a:cxn ang="0">
                    <a:pos x="T0" y="T1"/>
                  </a:cxn>
                  <a:cxn ang="0">
                    <a:pos x="T2" y="T3"/>
                  </a:cxn>
                  <a:cxn ang="0">
                    <a:pos x="T4" y="T5"/>
                  </a:cxn>
                  <a:cxn ang="0">
                    <a:pos x="T6" y="T7"/>
                  </a:cxn>
                  <a:cxn ang="0">
                    <a:pos x="T8" y="T9"/>
                  </a:cxn>
                  <a:cxn ang="0">
                    <a:pos x="T10" y="T11"/>
                  </a:cxn>
                </a:cxnLst>
                <a:rect l="0" t="0" r="r" b="b"/>
                <a:pathLst>
                  <a:path w="4" h="9">
                    <a:moveTo>
                      <a:pt x="3" y="8"/>
                    </a:moveTo>
                    <a:lnTo>
                      <a:pt x="3" y="0"/>
                    </a:lnTo>
                    <a:lnTo>
                      <a:pt x="1" y="0"/>
                    </a:lnTo>
                    <a:lnTo>
                      <a:pt x="1" y="0"/>
                    </a:lnTo>
                    <a:lnTo>
                      <a:pt x="0" y="8"/>
                    </a:lnTo>
                    <a:lnTo>
                      <a:pt x="3"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1" name="Freeform 733"/>
              <p:cNvSpPr>
                <a:spLocks/>
              </p:cNvSpPr>
              <p:nvPr/>
            </p:nvSpPr>
            <p:spPr bwMode="auto">
              <a:xfrm>
                <a:off x="5336" y="3049"/>
                <a:ext cx="4" cy="7"/>
              </a:xfrm>
              <a:custGeom>
                <a:avLst/>
                <a:gdLst>
                  <a:gd name="T0" fmla="*/ 0 w 4"/>
                  <a:gd name="T1" fmla="*/ 0 h 7"/>
                  <a:gd name="T2" fmla="*/ 1 w 4"/>
                  <a:gd name="T3" fmla="*/ 3 h 7"/>
                  <a:gd name="T4" fmla="*/ 2 w 4"/>
                  <a:gd name="T5" fmla="*/ 6 h 7"/>
                  <a:gd name="T6" fmla="*/ 3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2" y="6"/>
                    </a:lnTo>
                    <a:lnTo>
                      <a:pt x="3"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2" name="Freeform 734"/>
              <p:cNvSpPr>
                <a:spLocks/>
              </p:cNvSpPr>
              <p:nvPr/>
            </p:nvSpPr>
            <p:spPr bwMode="auto">
              <a:xfrm>
                <a:off x="5338" y="3058"/>
                <a:ext cx="2" cy="18"/>
              </a:xfrm>
              <a:custGeom>
                <a:avLst/>
                <a:gdLst>
                  <a:gd name="T0" fmla="*/ 0 w 2"/>
                  <a:gd name="T1" fmla="*/ 17 h 18"/>
                  <a:gd name="T2" fmla="*/ 0 w 2"/>
                  <a:gd name="T3" fmla="*/ 10 h 18"/>
                  <a:gd name="T4" fmla="*/ 0 w 2"/>
                  <a:gd name="T5" fmla="*/ 6 h 18"/>
                  <a:gd name="T6" fmla="*/ 0 w 2"/>
                  <a:gd name="T7" fmla="*/ 2 h 18"/>
                  <a:gd name="T8" fmla="*/ 0 w 2"/>
                  <a:gd name="T9" fmla="*/ 0 h 18"/>
                  <a:gd name="T10" fmla="*/ 1 w 2"/>
                  <a:gd name="T11" fmla="*/ 0 h 18"/>
                  <a:gd name="T12" fmla="*/ 1 w 2"/>
                  <a:gd name="T13" fmla="*/ 2 h 18"/>
                  <a:gd name="T14" fmla="*/ 1 w 2"/>
                  <a:gd name="T15" fmla="*/ 6 h 18"/>
                  <a:gd name="T16" fmla="*/ 1 w 2"/>
                  <a:gd name="T17" fmla="*/ 10 h 18"/>
                  <a:gd name="T18" fmla="*/ 1 w 2"/>
                  <a:gd name="T19" fmla="*/ 17 h 18"/>
                  <a:gd name="T20" fmla="*/ 0 w 2"/>
                  <a:gd name="T21"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8">
                    <a:moveTo>
                      <a:pt x="0" y="17"/>
                    </a:moveTo>
                    <a:lnTo>
                      <a:pt x="0" y="10"/>
                    </a:lnTo>
                    <a:lnTo>
                      <a:pt x="0" y="6"/>
                    </a:lnTo>
                    <a:lnTo>
                      <a:pt x="0" y="2"/>
                    </a:lnTo>
                    <a:lnTo>
                      <a:pt x="0" y="0"/>
                    </a:lnTo>
                    <a:lnTo>
                      <a:pt x="1" y="0"/>
                    </a:lnTo>
                    <a:lnTo>
                      <a:pt x="1" y="2"/>
                    </a:lnTo>
                    <a:lnTo>
                      <a:pt x="1" y="6"/>
                    </a:lnTo>
                    <a:lnTo>
                      <a:pt x="1" y="10"/>
                    </a:lnTo>
                    <a:lnTo>
                      <a:pt x="1" y="17"/>
                    </a:lnTo>
                    <a:lnTo>
                      <a:pt x="0" y="1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3" name="Freeform 735"/>
              <p:cNvSpPr>
                <a:spLocks/>
              </p:cNvSpPr>
              <p:nvPr/>
            </p:nvSpPr>
            <p:spPr bwMode="auto">
              <a:xfrm>
                <a:off x="5336" y="3052"/>
                <a:ext cx="4" cy="5"/>
              </a:xfrm>
              <a:custGeom>
                <a:avLst/>
                <a:gdLst>
                  <a:gd name="T0" fmla="*/ 3 w 4"/>
                  <a:gd name="T1" fmla="*/ 3 h 5"/>
                  <a:gd name="T2" fmla="*/ 3 w 4"/>
                  <a:gd name="T3" fmla="*/ 0 h 5"/>
                  <a:gd name="T4" fmla="*/ 2 w 4"/>
                  <a:gd name="T5" fmla="*/ 0 h 5"/>
                  <a:gd name="T6" fmla="*/ 1 w 4"/>
                  <a:gd name="T7" fmla="*/ 1 h 5"/>
                  <a:gd name="T8" fmla="*/ 0 w 4"/>
                  <a:gd name="T9" fmla="*/ 4 h 5"/>
                  <a:gd name="T10" fmla="*/ 3 w 4"/>
                  <a:gd name="T11" fmla="*/ 3 h 5"/>
                </a:gdLst>
                <a:ahLst/>
                <a:cxnLst>
                  <a:cxn ang="0">
                    <a:pos x="T0" y="T1"/>
                  </a:cxn>
                  <a:cxn ang="0">
                    <a:pos x="T2" y="T3"/>
                  </a:cxn>
                  <a:cxn ang="0">
                    <a:pos x="T4" y="T5"/>
                  </a:cxn>
                  <a:cxn ang="0">
                    <a:pos x="T6" y="T7"/>
                  </a:cxn>
                  <a:cxn ang="0">
                    <a:pos x="T8" y="T9"/>
                  </a:cxn>
                  <a:cxn ang="0">
                    <a:pos x="T10" y="T11"/>
                  </a:cxn>
                </a:cxnLst>
                <a:rect l="0" t="0" r="r" b="b"/>
                <a:pathLst>
                  <a:path w="4" h="5">
                    <a:moveTo>
                      <a:pt x="3" y="3"/>
                    </a:moveTo>
                    <a:lnTo>
                      <a:pt x="3" y="0"/>
                    </a:lnTo>
                    <a:lnTo>
                      <a:pt x="2" y="0"/>
                    </a:lnTo>
                    <a:lnTo>
                      <a:pt x="1" y="1"/>
                    </a:lnTo>
                    <a:lnTo>
                      <a:pt x="0" y="4"/>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4" name="Freeform 736"/>
              <p:cNvSpPr>
                <a:spLocks/>
              </p:cNvSpPr>
              <p:nvPr/>
            </p:nvSpPr>
            <p:spPr bwMode="auto">
              <a:xfrm>
                <a:off x="5348" y="3027"/>
                <a:ext cx="4" cy="7"/>
              </a:xfrm>
              <a:custGeom>
                <a:avLst/>
                <a:gdLst>
                  <a:gd name="T0" fmla="*/ 0 w 4"/>
                  <a:gd name="T1" fmla="*/ 0 h 7"/>
                  <a:gd name="T2" fmla="*/ 1 w 4"/>
                  <a:gd name="T3" fmla="*/ 3 h 7"/>
                  <a:gd name="T4" fmla="*/ 1 w 4"/>
                  <a:gd name="T5" fmla="*/ 6 h 7"/>
                  <a:gd name="T6" fmla="*/ 2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1" y="6"/>
                    </a:lnTo>
                    <a:lnTo>
                      <a:pt x="2"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5" name="Freeform 737"/>
              <p:cNvSpPr>
                <a:spLocks/>
              </p:cNvSpPr>
              <p:nvPr/>
            </p:nvSpPr>
            <p:spPr bwMode="auto">
              <a:xfrm>
                <a:off x="5351" y="3036"/>
                <a:ext cx="2" cy="37"/>
              </a:xfrm>
              <a:custGeom>
                <a:avLst/>
                <a:gdLst>
                  <a:gd name="T0" fmla="*/ 1 w 2"/>
                  <a:gd name="T1" fmla="*/ 35 h 37"/>
                  <a:gd name="T2" fmla="*/ 1 w 2"/>
                  <a:gd name="T3" fmla="*/ 26 h 37"/>
                  <a:gd name="T4" fmla="*/ 1 w 2"/>
                  <a:gd name="T5" fmla="*/ 14 h 37"/>
                  <a:gd name="T6" fmla="*/ 1 w 2"/>
                  <a:gd name="T7" fmla="*/ 3 h 37"/>
                  <a:gd name="T8" fmla="*/ 1 w 2"/>
                  <a:gd name="T9" fmla="*/ 0 h 37"/>
                  <a:gd name="T10" fmla="*/ 0 w 2"/>
                  <a:gd name="T11" fmla="*/ 0 h 37"/>
                  <a:gd name="T12" fmla="*/ 0 w 2"/>
                  <a:gd name="T13" fmla="*/ 3 h 37"/>
                  <a:gd name="T14" fmla="*/ 0 w 2"/>
                  <a:gd name="T15" fmla="*/ 14 h 37"/>
                  <a:gd name="T16" fmla="*/ 0 w 2"/>
                  <a:gd name="T17" fmla="*/ 27 h 37"/>
                  <a:gd name="T18" fmla="*/ 1 w 2"/>
                  <a:gd name="T19" fmla="*/ 36 h 37"/>
                  <a:gd name="T20" fmla="*/ 1 w 2"/>
                  <a:gd name="T21"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7">
                    <a:moveTo>
                      <a:pt x="1" y="35"/>
                    </a:moveTo>
                    <a:lnTo>
                      <a:pt x="1" y="26"/>
                    </a:lnTo>
                    <a:lnTo>
                      <a:pt x="1" y="14"/>
                    </a:lnTo>
                    <a:lnTo>
                      <a:pt x="1" y="3"/>
                    </a:lnTo>
                    <a:lnTo>
                      <a:pt x="1" y="0"/>
                    </a:lnTo>
                    <a:lnTo>
                      <a:pt x="0" y="0"/>
                    </a:lnTo>
                    <a:lnTo>
                      <a:pt x="0" y="3"/>
                    </a:lnTo>
                    <a:lnTo>
                      <a:pt x="0" y="14"/>
                    </a:lnTo>
                    <a:lnTo>
                      <a:pt x="0" y="27"/>
                    </a:lnTo>
                    <a:lnTo>
                      <a:pt x="1" y="36"/>
                    </a:lnTo>
                    <a:lnTo>
                      <a:pt x="1" y="3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6" name="Freeform 738"/>
              <p:cNvSpPr>
                <a:spLocks/>
              </p:cNvSpPr>
              <p:nvPr/>
            </p:nvSpPr>
            <p:spPr bwMode="auto">
              <a:xfrm>
                <a:off x="5348" y="3029"/>
                <a:ext cx="4" cy="8"/>
              </a:xfrm>
              <a:custGeom>
                <a:avLst/>
                <a:gdLst>
                  <a:gd name="T0" fmla="*/ 3 w 4"/>
                  <a:gd name="T1" fmla="*/ 7 h 8"/>
                  <a:gd name="T2" fmla="*/ 2 w 4"/>
                  <a:gd name="T3" fmla="*/ 0 h 8"/>
                  <a:gd name="T4" fmla="*/ 1 w 4"/>
                  <a:gd name="T5" fmla="*/ 0 h 8"/>
                  <a:gd name="T6" fmla="*/ 0 w 4"/>
                  <a:gd name="T7" fmla="*/ 7 h 8"/>
                  <a:gd name="T8" fmla="*/ 3 w 4"/>
                  <a:gd name="T9" fmla="*/ 7 h 8"/>
                </a:gdLst>
                <a:ahLst/>
                <a:cxnLst>
                  <a:cxn ang="0">
                    <a:pos x="T0" y="T1"/>
                  </a:cxn>
                  <a:cxn ang="0">
                    <a:pos x="T2" y="T3"/>
                  </a:cxn>
                  <a:cxn ang="0">
                    <a:pos x="T4" y="T5"/>
                  </a:cxn>
                  <a:cxn ang="0">
                    <a:pos x="T6" y="T7"/>
                  </a:cxn>
                  <a:cxn ang="0">
                    <a:pos x="T8" y="T9"/>
                  </a:cxn>
                </a:cxnLst>
                <a:rect l="0" t="0" r="r" b="b"/>
                <a:pathLst>
                  <a:path w="4" h="8">
                    <a:moveTo>
                      <a:pt x="3" y="7"/>
                    </a:moveTo>
                    <a:lnTo>
                      <a:pt x="2" y="0"/>
                    </a:lnTo>
                    <a:lnTo>
                      <a:pt x="1" y="0"/>
                    </a:lnTo>
                    <a:lnTo>
                      <a:pt x="0" y="7"/>
                    </a:lnTo>
                    <a:lnTo>
                      <a:pt x="3"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7" name="Freeform 739"/>
              <p:cNvSpPr>
                <a:spLocks/>
              </p:cNvSpPr>
              <p:nvPr/>
            </p:nvSpPr>
            <p:spPr bwMode="auto">
              <a:xfrm>
                <a:off x="5363" y="3003"/>
                <a:ext cx="3" cy="8"/>
              </a:xfrm>
              <a:custGeom>
                <a:avLst/>
                <a:gdLst>
                  <a:gd name="T0" fmla="*/ 0 w 3"/>
                  <a:gd name="T1" fmla="*/ 0 h 8"/>
                  <a:gd name="T2" fmla="*/ 0 w 3"/>
                  <a:gd name="T3" fmla="*/ 7 h 8"/>
                  <a:gd name="T4" fmla="*/ 1 w 3"/>
                  <a:gd name="T5" fmla="*/ 7 h 8"/>
                  <a:gd name="T6" fmla="*/ 2 w 3"/>
                  <a:gd name="T7" fmla="*/ 7 h 8"/>
                  <a:gd name="T8" fmla="*/ 2 w 3"/>
                  <a:gd name="T9" fmla="*/ 0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lnTo>
                      <a:pt x="0" y="7"/>
                    </a:lnTo>
                    <a:lnTo>
                      <a:pt x="1" y="7"/>
                    </a:lnTo>
                    <a:lnTo>
                      <a:pt x="2" y="7"/>
                    </a:lnTo>
                    <a:lnTo>
                      <a:pt x="2"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8" name="Freeform 740"/>
              <p:cNvSpPr>
                <a:spLocks/>
              </p:cNvSpPr>
              <p:nvPr/>
            </p:nvSpPr>
            <p:spPr bwMode="auto">
              <a:xfrm>
                <a:off x="5363" y="3011"/>
                <a:ext cx="2" cy="59"/>
              </a:xfrm>
              <a:custGeom>
                <a:avLst/>
                <a:gdLst>
                  <a:gd name="T0" fmla="*/ 0 w 2"/>
                  <a:gd name="T1" fmla="*/ 58 h 59"/>
                  <a:gd name="T2" fmla="*/ 0 w 2"/>
                  <a:gd name="T3" fmla="*/ 50 h 59"/>
                  <a:gd name="T4" fmla="*/ 0 w 2"/>
                  <a:gd name="T5" fmla="*/ 43 h 59"/>
                  <a:gd name="T6" fmla="*/ 0 w 2"/>
                  <a:gd name="T7" fmla="*/ 32 h 59"/>
                  <a:gd name="T8" fmla="*/ 0 w 2"/>
                  <a:gd name="T9" fmla="*/ 23 h 59"/>
                  <a:gd name="T10" fmla="*/ 0 w 2"/>
                  <a:gd name="T11" fmla="*/ 14 h 59"/>
                  <a:gd name="T12" fmla="*/ 0 w 2"/>
                  <a:gd name="T13" fmla="*/ 6 h 59"/>
                  <a:gd name="T14" fmla="*/ 0 w 2"/>
                  <a:gd name="T15" fmla="*/ 1 h 59"/>
                  <a:gd name="T16" fmla="*/ 0 w 2"/>
                  <a:gd name="T17" fmla="*/ 0 h 59"/>
                  <a:gd name="T18" fmla="*/ 1 w 2"/>
                  <a:gd name="T19" fmla="*/ 0 h 59"/>
                  <a:gd name="T20" fmla="*/ 1 w 2"/>
                  <a:gd name="T21" fmla="*/ 1 h 59"/>
                  <a:gd name="T22" fmla="*/ 1 w 2"/>
                  <a:gd name="T23" fmla="*/ 6 h 59"/>
                  <a:gd name="T24" fmla="*/ 1 w 2"/>
                  <a:gd name="T25" fmla="*/ 14 h 59"/>
                  <a:gd name="T26" fmla="*/ 1 w 2"/>
                  <a:gd name="T27" fmla="*/ 23 h 59"/>
                  <a:gd name="T28" fmla="*/ 1 w 2"/>
                  <a:gd name="T29" fmla="*/ 32 h 59"/>
                  <a:gd name="T30" fmla="*/ 1 w 2"/>
                  <a:gd name="T31" fmla="*/ 43 h 59"/>
                  <a:gd name="T32" fmla="*/ 1 w 2"/>
                  <a:gd name="T33" fmla="*/ 50 h 59"/>
                  <a:gd name="T34" fmla="*/ 1 w 2"/>
                  <a:gd name="T35" fmla="*/ 58 h 59"/>
                  <a:gd name="T36" fmla="*/ 0 w 2"/>
                  <a:gd name="T37" fmla="*/ 5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59">
                    <a:moveTo>
                      <a:pt x="0" y="58"/>
                    </a:moveTo>
                    <a:lnTo>
                      <a:pt x="0" y="50"/>
                    </a:lnTo>
                    <a:lnTo>
                      <a:pt x="0" y="43"/>
                    </a:lnTo>
                    <a:lnTo>
                      <a:pt x="0" y="32"/>
                    </a:lnTo>
                    <a:lnTo>
                      <a:pt x="0" y="23"/>
                    </a:lnTo>
                    <a:lnTo>
                      <a:pt x="0" y="14"/>
                    </a:lnTo>
                    <a:lnTo>
                      <a:pt x="0" y="6"/>
                    </a:lnTo>
                    <a:lnTo>
                      <a:pt x="0" y="1"/>
                    </a:lnTo>
                    <a:lnTo>
                      <a:pt x="0" y="0"/>
                    </a:lnTo>
                    <a:lnTo>
                      <a:pt x="1" y="0"/>
                    </a:lnTo>
                    <a:lnTo>
                      <a:pt x="1" y="1"/>
                    </a:lnTo>
                    <a:lnTo>
                      <a:pt x="1" y="6"/>
                    </a:lnTo>
                    <a:lnTo>
                      <a:pt x="1" y="14"/>
                    </a:lnTo>
                    <a:lnTo>
                      <a:pt x="1" y="23"/>
                    </a:lnTo>
                    <a:lnTo>
                      <a:pt x="1" y="32"/>
                    </a:lnTo>
                    <a:lnTo>
                      <a:pt x="1" y="43"/>
                    </a:lnTo>
                    <a:lnTo>
                      <a:pt x="1" y="50"/>
                    </a:lnTo>
                    <a:lnTo>
                      <a:pt x="1" y="58"/>
                    </a:lnTo>
                    <a:lnTo>
                      <a:pt x="0" y="5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29" name="Freeform 741"/>
              <p:cNvSpPr>
                <a:spLocks/>
              </p:cNvSpPr>
              <p:nvPr/>
            </p:nvSpPr>
            <p:spPr bwMode="auto">
              <a:xfrm>
                <a:off x="5363" y="3004"/>
                <a:ext cx="3" cy="8"/>
              </a:xfrm>
              <a:custGeom>
                <a:avLst/>
                <a:gdLst>
                  <a:gd name="T0" fmla="*/ 2 w 3"/>
                  <a:gd name="T1" fmla="*/ 7 h 8"/>
                  <a:gd name="T2" fmla="*/ 2 w 3"/>
                  <a:gd name="T3" fmla="*/ 0 h 8"/>
                  <a:gd name="T4" fmla="*/ 1 w 3"/>
                  <a:gd name="T5" fmla="*/ 0 h 8"/>
                  <a:gd name="T6" fmla="*/ 1 w 3"/>
                  <a:gd name="T7" fmla="*/ 0 h 8"/>
                  <a:gd name="T8" fmla="*/ 0 w 3"/>
                  <a:gd name="T9" fmla="*/ 0 h 8"/>
                  <a:gd name="T10" fmla="*/ 0 w 3"/>
                  <a:gd name="T11" fmla="*/ 7 h 8"/>
                  <a:gd name="T12" fmla="*/ 0 w 3"/>
                  <a:gd name="T13" fmla="*/ 7 h 8"/>
                  <a:gd name="T14" fmla="*/ 2 w 3"/>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2" y="7"/>
                    </a:moveTo>
                    <a:lnTo>
                      <a:pt x="2" y="0"/>
                    </a:lnTo>
                    <a:lnTo>
                      <a:pt x="1" y="0"/>
                    </a:lnTo>
                    <a:lnTo>
                      <a:pt x="1" y="0"/>
                    </a:lnTo>
                    <a:lnTo>
                      <a:pt x="0" y="0"/>
                    </a:lnTo>
                    <a:lnTo>
                      <a:pt x="0" y="7"/>
                    </a:lnTo>
                    <a:lnTo>
                      <a:pt x="0" y="7"/>
                    </a:lnTo>
                    <a:lnTo>
                      <a:pt x="2"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0" name="Freeform 742"/>
              <p:cNvSpPr>
                <a:spLocks/>
              </p:cNvSpPr>
              <p:nvPr/>
            </p:nvSpPr>
            <p:spPr bwMode="auto">
              <a:xfrm>
                <a:off x="5376" y="2997"/>
                <a:ext cx="4" cy="7"/>
              </a:xfrm>
              <a:custGeom>
                <a:avLst/>
                <a:gdLst>
                  <a:gd name="T0" fmla="*/ 0 w 4"/>
                  <a:gd name="T1" fmla="*/ 0 h 7"/>
                  <a:gd name="T2" fmla="*/ 1 w 4"/>
                  <a:gd name="T3" fmla="*/ 3 h 7"/>
                  <a:gd name="T4" fmla="*/ 1 w 4"/>
                  <a:gd name="T5" fmla="*/ 6 h 7"/>
                  <a:gd name="T6" fmla="*/ 2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1" y="6"/>
                    </a:lnTo>
                    <a:lnTo>
                      <a:pt x="2"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1" name="Freeform 743"/>
              <p:cNvSpPr>
                <a:spLocks/>
              </p:cNvSpPr>
              <p:nvPr/>
            </p:nvSpPr>
            <p:spPr bwMode="auto">
              <a:xfrm>
                <a:off x="5374" y="3006"/>
                <a:ext cx="3" cy="61"/>
              </a:xfrm>
              <a:custGeom>
                <a:avLst/>
                <a:gdLst>
                  <a:gd name="T0" fmla="*/ 2 w 3"/>
                  <a:gd name="T1" fmla="*/ 59 h 61"/>
                  <a:gd name="T2" fmla="*/ 1 w 3"/>
                  <a:gd name="T3" fmla="*/ 50 h 61"/>
                  <a:gd name="T4" fmla="*/ 1 w 3"/>
                  <a:gd name="T5" fmla="*/ 40 h 61"/>
                  <a:gd name="T6" fmla="*/ 1 w 3"/>
                  <a:gd name="T7" fmla="*/ 29 h 61"/>
                  <a:gd name="T8" fmla="*/ 1 w 3"/>
                  <a:gd name="T9" fmla="*/ 20 h 61"/>
                  <a:gd name="T10" fmla="*/ 1 w 3"/>
                  <a:gd name="T11" fmla="*/ 13 h 61"/>
                  <a:gd name="T12" fmla="*/ 2 w 3"/>
                  <a:gd name="T13" fmla="*/ 6 h 61"/>
                  <a:gd name="T14" fmla="*/ 2 w 3"/>
                  <a:gd name="T15" fmla="*/ 1 h 61"/>
                  <a:gd name="T16" fmla="*/ 2 w 3"/>
                  <a:gd name="T17" fmla="*/ 0 h 61"/>
                  <a:gd name="T18" fmla="*/ 1 w 3"/>
                  <a:gd name="T19" fmla="*/ 0 h 61"/>
                  <a:gd name="T20" fmla="*/ 1 w 3"/>
                  <a:gd name="T21" fmla="*/ 1 h 61"/>
                  <a:gd name="T22" fmla="*/ 1 w 3"/>
                  <a:gd name="T23" fmla="*/ 6 h 61"/>
                  <a:gd name="T24" fmla="*/ 1 w 3"/>
                  <a:gd name="T25" fmla="*/ 13 h 61"/>
                  <a:gd name="T26" fmla="*/ 0 w 3"/>
                  <a:gd name="T27" fmla="*/ 20 h 61"/>
                  <a:gd name="T28" fmla="*/ 0 w 3"/>
                  <a:gd name="T29" fmla="*/ 29 h 61"/>
                  <a:gd name="T30" fmla="*/ 0 w 3"/>
                  <a:gd name="T31" fmla="*/ 40 h 61"/>
                  <a:gd name="T32" fmla="*/ 1 w 3"/>
                  <a:gd name="T33" fmla="*/ 50 h 61"/>
                  <a:gd name="T34" fmla="*/ 1 w 3"/>
                  <a:gd name="T35" fmla="*/ 60 h 61"/>
                  <a:gd name="T36" fmla="*/ 2 w 3"/>
                  <a:gd name="T37" fmla="*/ 5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61">
                    <a:moveTo>
                      <a:pt x="2" y="59"/>
                    </a:moveTo>
                    <a:lnTo>
                      <a:pt x="1" y="50"/>
                    </a:lnTo>
                    <a:lnTo>
                      <a:pt x="1" y="40"/>
                    </a:lnTo>
                    <a:lnTo>
                      <a:pt x="1" y="29"/>
                    </a:lnTo>
                    <a:lnTo>
                      <a:pt x="1" y="20"/>
                    </a:lnTo>
                    <a:lnTo>
                      <a:pt x="1" y="13"/>
                    </a:lnTo>
                    <a:lnTo>
                      <a:pt x="2" y="6"/>
                    </a:lnTo>
                    <a:lnTo>
                      <a:pt x="2" y="1"/>
                    </a:lnTo>
                    <a:lnTo>
                      <a:pt x="2" y="0"/>
                    </a:lnTo>
                    <a:lnTo>
                      <a:pt x="1" y="0"/>
                    </a:lnTo>
                    <a:lnTo>
                      <a:pt x="1" y="1"/>
                    </a:lnTo>
                    <a:lnTo>
                      <a:pt x="1" y="6"/>
                    </a:lnTo>
                    <a:lnTo>
                      <a:pt x="1" y="13"/>
                    </a:lnTo>
                    <a:lnTo>
                      <a:pt x="0" y="20"/>
                    </a:lnTo>
                    <a:lnTo>
                      <a:pt x="0" y="29"/>
                    </a:lnTo>
                    <a:lnTo>
                      <a:pt x="0" y="40"/>
                    </a:lnTo>
                    <a:lnTo>
                      <a:pt x="1" y="50"/>
                    </a:lnTo>
                    <a:lnTo>
                      <a:pt x="1" y="60"/>
                    </a:lnTo>
                    <a:lnTo>
                      <a:pt x="2" y="5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2" name="Freeform 744"/>
              <p:cNvSpPr>
                <a:spLocks/>
              </p:cNvSpPr>
              <p:nvPr/>
            </p:nvSpPr>
            <p:spPr bwMode="auto">
              <a:xfrm>
                <a:off x="5376" y="2998"/>
                <a:ext cx="4" cy="9"/>
              </a:xfrm>
              <a:custGeom>
                <a:avLst/>
                <a:gdLst>
                  <a:gd name="T0" fmla="*/ 3 w 4"/>
                  <a:gd name="T1" fmla="*/ 8 h 9"/>
                  <a:gd name="T2" fmla="*/ 2 w 4"/>
                  <a:gd name="T3" fmla="*/ 0 h 9"/>
                  <a:gd name="T4" fmla="*/ 1 w 4"/>
                  <a:gd name="T5" fmla="*/ 0 h 9"/>
                  <a:gd name="T6" fmla="*/ 1 w 4"/>
                  <a:gd name="T7" fmla="*/ 0 h 9"/>
                  <a:gd name="T8" fmla="*/ 0 w 4"/>
                  <a:gd name="T9" fmla="*/ 8 h 9"/>
                  <a:gd name="T10" fmla="*/ 3 w 4"/>
                  <a:gd name="T11" fmla="*/ 8 h 9"/>
                </a:gdLst>
                <a:ahLst/>
                <a:cxnLst>
                  <a:cxn ang="0">
                    <a:pos x="T0" y="T1"/>
                  </a:cxn>
                  <a:cxn ang="0">
                    <a:pos x="T2" y="T3"/>
                  </a:cxn>
                  <a:cxn ang="0">
                    <a:pos x="T4" y="T5"/>
                  </a:cxn>
                  <a:cxn ang="0">
                    <a:pos x="T6" y="T7"/>
                  </a:cxn>
                  <a:cxn ang="0">
                    <a:pos x="T8" y="T9"/>
                  </a:cxn>
                  <a:cxn ang="0">
                    <a:pos x="T10" y="T11"/>
                  </a:cxn>
                </a:cxnLst>
                <a:rect l="0" t="0" r="r" b="b"/>
                <a:pathLst>
                  <a:path w="4" h="9">
                    <a:moveTo>
                      <a:pt x="3" y="8"/>
                    </a:moveTo>
                    <a:lnTo>
                      <a:pt x="2" y="0"/>
                    </a:lnTo>
                    <a:lnTo>
                      <a:pt x="1" y="0"/>
                    </a:lnTo>
                    <a:lnTo>
                      <a:pt x="1" y="0"/>
                    </a:lnTo>
                    <a:lnTo>
                      <a:pt x="0" y="8"/>
                    </a:lnTo>
                    <a:lnTo>
                      <a:pt x="3"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3" name="Freeform 745"/>
              <p:cNvSpPr>
                <a:spLocks/>
              </p:cNvSpPr>
              <p:nvPr/>
            </p:nvSpPr>
            <p:spPr bwMode="auto">
              <a:xfrm>
                <a:off x="5387" y="3013"/>
                <a:ext cx="6" cy="8"/>
              </a:xfrm>
              <a:custGeom>
                <a:avLst/>
                <a:gdLst>
                  <a:gd name="T0" fmla="*/ 0 w 6"/>
                  <a:gd name="T1" fmla="*/ 0 h 8"/>
                  <a:gd name="T2" fmla="*/ 0 w 6"/>
                  <a:gd name="T3" fmla="*/ 7 h 8"/>
                  <a:gd name="T4" fmla="*/ 3 w 6"/>
                  <a:gd name="T5" fmla="*/ 7 h 8"/>
                  <a:gd name="T6" fmla="*/ 5 w 6"/>
                  <a:gd name="T7" fmla="*/ 7 h 8"/>
                  <a:gd name="T8" fmla="*/ 0 w 6"/>
                  <a:gd name="T9" fmla="*/ 0 h 8"/>
                </a:gdLst>
                <a:ahLst/>
                <a:cxnLst>
                  <a:cxn ang="0">
                    <a:pos x="T0" y="T1"/>
                  </a:cxn>
                  <a:cxn ang="0">
                    <a:pos x="T2" y="T3"/>
                  </a:cxn>
                  <a:cxn ang="0">
                    <a:pos x="T4" y="T5"/>
                  </a:cxn>
                  <a:cxn ang="0">
                    <a:pos x="T6" y="T7"/>
                  </a:cxn>
                  <a:cxn ang="0">
                    <a:pos x="T8" y="T9"/>
                  </a:cxn>
                </a:cxnLst>
                <a:rect l="0" t="0" r="r" b="b"/>
                <a:pathLst>
                  <a:path w="6" h="8">
                    <a:moveTo>
                      <a:pt x="0" y="0"/>
                    </a:moveTo>
                    <a:lnTo>
                      <a:pt x="0" y="7"/>
                    </a:lnTo>
                    <a:lnTo>
                      <a:pt x="3" y="7"/>
                    </a:lnTo>
                    <a:lnTo>
                      <a:pt x="5" y="7"/>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4" name="Freeform 746"/>
              <p:cNvSpPr>
                <a:spLocks/>
              </p:cNvSpPr>
              <p:nvPr/>
            </p:nvSpPr>
            <p:spPr bwMode="auto">
              <a:xfrm>
                <a:off x="5387" y="3020"/>
                <a:ext cx="3" cy="45"/>
              </a:xfrm>
              <a:custGeom>
                <a:avLst/>
                <a:gdLst>
                  <a:gd name="T0" fmla="*/ 0 w 3"/>
                  <a:gd name="T1" fmla="*/ 44 h 45"/>
                  <a:gd name="T2" fmla="*/ 1 w 3"/>
                  <a:gd name="T3" fmla="*/ 34 h 45"/>
                  <a:gd name="T4" fmla="*/ 1 w 3"/>
                  <a:gd name="T5" fmla="*/ 26 h 45"/>
                  <a:gd name="T6" fmla="*/ 1 w 3"/>
                  <a:gd name="T7" fmla="*/ 18 h 45"/>
                  <a:gd name="T8" fmla="*/ 1 w 3"/>
                  <a:gd name="T9" fmla="*/ 12 h 45"/>
                  <a:gd name="T10" fmla="*/ 0 w 3"/>
                  <a:gd name="T11" fmla="*/ 7 h 45"/>
                  <a:gd name="T12" fmla="*/ 0 w 3"/>
                  <a:gd name="T13" fmla="*/ 4 h 45"/>
                  <a:gd name="T14" fmla="*/ 0 w 3"/>
                  <a:gd name="T15" fmla="*/ 2 h 45"/>
                  <a:gd name="T16" fmla="*/ 0 w 3"/>
                  <a:gd name="T17" fmla="*/ 1 h 45"/>
                  <a:gd name="T18" fmla="*/ 1 w 3"/>
                  <a:gd name="T19" fmla="*/ 0 h 45"/>
                  <a:gd name="T20" fmla="*/ 1 w 3"/>
                  <a:gd name="T21" fmla="*/ 1 h 45"/>
                  <a:gd name="T22" fmla="*/ 2 w 3"/>
                  <a:gd name="T23" fmla="*/ 4 h 45"/>
                  <a:gd name="T24" fmla="*/ 2 w 3"/>
                  <a:gd name="T25" fmla="*/ 7 h 45"/>
                  <a:gd name="T26" fmla="*/ 2 w 3"/>
                  <a:gd name="T27" fmla="*/ 12 h 45"/>
                  <a:gd name="T28" fmla="*/ 2 w 3"/>
                  <a:gd name="T29" fmla="*/ 18 h 45"/>
                  <a:gd name="T30" fmla="*/ 2 w 3"/>
                  <a:gd name="T31" fmla="*/ 26 h 45"/>
                  <a:gd name="T32" fmla="*/ 2 w 3"/>
                  <a:gd name="T33" fmla="*/ 34 h 45"/>
                  <a:gd name="T34" fmla="*/ 2 w 3"/>
                  <a:gd name="T35" fmla="*/ 44 h 45"/>
                  <a:gd name="T36" fmla="*/ 0 w 3"/>
                  <a:gd name="T3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5">
                    <a:moveTo>
                      <a:pt x="0" y="44"/>
                    </a:moveTo>
                    <a:lnTo>
                      <a:pt x="1" y="34"/>
                    </a:lnTo>
                    <a:lnTo>
                      <a:pt x="1" y="26"/>
                    </a:lnTo>
                    <a:lnTo>
                      <a:pt x="1" y="18"/>
                    </a:lnTo>
                    <a:lnTo>
                      <a:pt x="1" y="12"/>
                    </a:lnTo>
                    <a:lnTo>
                      <a:pt x="0" y="7"/>
                    </a:lnTo>
                    <a:lnTo>
                      <a:pt x="0" y="4"/>
                    </a:lnTo>
                    <a:lnTo>
                      <a:pt x="0" y="2"/>
                    </a:lnTo>
                    <a:lnTo>
                      <a:pt x="0" y="1"/>
                    </a:lnTo>
                    <a:lnTo>
                      <a:pt x="1" y="0"/>
                    </a:lnTo>
                    <a:lnTo>
                      <a:pt x="1" y="1"/>
                    </a:lnTo>
                    <a:lnTo>
                      <a:pt x="2" y="4"/>
                    </a:lnTo>
                    <a:lnTo>
                      <a:pt x="2" y="7"/>
                    </a:lnTo>
                    <a:lnTo>
                      <a:pt x="2" y="12"/>
                    </a:lnTo>
                    <a:lnTo>
                      <a:pt x="2" y="18"/>
                    </a:lnTo>
                    <a:lnTo>
                      <a:pt x="2" y="26"/>
                    </a:lnTo>
                    <a:lnTo>
                      <a:pt x="2" y="34"/>
                    </a:lnTo>
                    <a:lnTo>
                      <a:pt x="2" y="44"/>
                    </a:lnTo>
                    <a:lnTo>
                      <a:pt x="0" y="4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5" name="Freeform 747"/>
              <p:cNvSpPr>
                <a:spLocks/>
              </p:cNvSpPr>
              <p:nvPr/>
            </p:nvSpPr>
            <p:spPr bwMode="auto">
              <a:xfrm>
                <a:off x="5389" y="3014"/>
                <a:ext cx="4" cy="8"/>
              </a:xfrm>
              <a:custGeom>
                <a:avLst/>
                <a:gdLst>
                  <a:gd name="T0" fmla="*/ 3 w 4"/>
                  <a:gd name="T1" fmla="*/ 7 h 8"/>
                  <a:gd name="T2" fmla="*/ 2 w 4"/>
                  <a:gd name="T3" fmla="*/ 0 h 8"/>
                  <a:gd name="T4" fmla="*/ 1 w 4"/>
                  <a:gd name="T5" fmla="*/ 0 h 8"/>
                  <a:gd name="T6" fmla="*/ 1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1" y="0"/>
                    </a:lnTo>
                    <a:lnTo>
                      <a:pt x="0" y="7"/>
                    </a:lnTo>
                    <a:lnTo>
                      <a:pt x="3"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6" name="Freeform 748"/>
              <p:cNvSpPr>
                <a:spLocks/>
              </p:cNvSpPr>
              <p:nvPr/>
            </p:nvSpPr>
            <p:spPr bwMode="auto">
              <a:xfrm>
                <a:off x="5096" y="3143"/>
                <a:ext cx="5" cy="7"/>
              </a:xfrm>
              <a:custGeom>
                <a:avLst/>
                <a:gdLst>
                  <a:gd name="T0" fmla="*/ 0 w 5"/>
                  <a:gd name="T1" fmla="*/ 0 h 7"/>
                  <a:gd name="T2" fmla="*/ 0 w 5"/>
                  <a:gd name="T3" fmla="*/ 6 h 7"/>
                  <a:gd name="T4" fmla="*/ 2 w 5"/>
                  <a:gd name="T5" fmla="*/ 6 h 7"/>
                  <a:gd name="T6" fmla="*/ 3 w 5"/>
                  <a:gd name="T7" fmla="*/ 6 h 7"/>
                  <a:gd name="T8" fmla="*/ 4 w 5"/>
                  <a:gd name="T9" fmla="*/ 0 h 7"/>
                  <a:gd name="T10" fmla="*/ 0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0" y="0"/>
                    </a:moveTo>
                    <a:lnTo>
                      <a:pt x="0" y="6"/>
                    </a:lnTo>
                    <a:lnTo>
                      <a:pt x="2" y="6"/>
                    </a:lnTo>
                    <a:lnTo>
                      <a:pt x="3" y="6"/>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7" name="Freeform 749"/>
              <p:cNvSpPr>
                <a:spLocks/>
              </p:cNvSpPr>
              <p:nvPr/>
            </p:nvSpPr>
            <p:spPr bwMode="auto">
              <a:xfrm>
                <a:off x="5100" y="3152"/>
                <a:ext cx="3" cy="75"/>
              </a:xfrm>
              <a:custGeom>
                <a:avLst/>
                <a:gdLst>
                  <a:gd name="T0" fmla="*/ 2 w 3"/>
                  <a:gd name="T1" fmla="*/ 74 h 75"/>
                  <a:gd name="T2" fmla="*/ 2 w 3"/>
                  <a:gd name="T3" fmla="*/ 68 h 75"/>
                  <a:gd name="T4" fmla="*/ 2 w 3"/>
                  <a:gd name="T5" fmla="*/ 60 h 75"/>
                  <a:gd name="T6" fmla="*/ 2 w 3"/>
                  <a:gd name="T7" fmla="*/ 47 h 75"/>
                  <a:gd name="T8" fmla="*/ 2 w 3"/>
                  <a:gd name="T9" fmla="*/ 34 h 75"/>
                  <a:gd name="T10" fmla="*/ 1 w 3"/>
                  <a:gd name="T11" fmla="*/ 21 h 75"/>
                  <a:gd name="T12" fmla="*/ 1 w 3"/>
                  <a:gd name="T13" fmla="*/ 10 h 75"/>
                  <a:gd name="T14" fmla="*/ 1 w 3"/>
                  <a:gd name="T15" fmla="*/ 3 h 75"/>
                  <a:gd name="T16" fmla="*/ 1 w 3"/>
                  <a:gd name="T17" fmla="*/ 0 h 75"/>
                  <a:gd name="T18" fmla="*/ 0 w 3"/>
                  <a:gd name="T19" fmla="*/ 0 h 75"/>
                  <a:gd name="T20" fmla="*/ 0 w 3"/>
                  <a:gd name="T21" fmla="*/ 3 h 75"/>
                  <a:gd name="T22" fmla="*/ 0 w 3"/>
                  <a:gd name="T23" fmla="*/ 10 h 75"/>
                  <a:gd name="T24" fmla="*/ 0 w 3"/>
                  <a:gd name="T25" fmla="*/ 21 h 75"/>
                  <a:gd name="T26" fmla="*/ 1 w 3"/>
                  <a:gd name="T27" fmla="*/ 34 h 75"/>
                  <a:gd name="T28" fmla="*/ 1 w 3"/>
                  <a:gd name="T29" fmla="*/ 47 h 75"/>
                  <a:gd name="T30" fmla="*/ 1 w 3"/>
                  <a:gd name="T31" fmla="*/ 60 h 75"/>
                  <a:gd name="T32" fmla="*/ 1 w 3"/>
                  <a:gd name="T33" fmla="*/ 69 h 75"/>
                  <a:gd name="T34" fmla="*/ 1 w 3"/>
                  <a:gd name="T35" fmla="*/ 74 h 75"/>
                  <a:gd name="T36" fmla="*/ 2 w 3"/>
                  <a:gd name="T3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75">
                    <a:moveTo>
                      <a:pt x="2" y="74"/>
                    </a:moveTo>
                    <a:lnTo>
                      <a:pt x="2" y="68"/>
                    </a:lnTo>
                    <a:lnTo>
                      <a:pt x="2" y="60"/>
                    </a:lnTo>
                    <a:lnTo>
                      <a:pt x="2" y="47"/>
                    </a:lnTo>
                    <a:lnTo>
                      <a:pt x="2" y="34"/>
                    </a:lnTo>
                    <a:lnTo>
                      <a:pt x="1" y="21"/>
                    </a:lnTo>
                    <a:lnTo>
                      <a:pt x="1" y="10"/>
                    </a:lnTo>
                    <a:lnTo>
                      <a:pt x="1" y="3"/>
                    </a:lnTo>
                    <a:lnTo>
                      <a:pt x="1" y="0"/>
                    </a:lnTo>
                    <a:lnTo>
                      <a:pt x="0" y="0"/>
                    </a:lnTo>
                    <a:lnTo>
                      <a:pt x="0" y="3"/>
                    </a:lnTo>
                    <a:lnTo>
                      <a:pt x="0" y="10"/>
                    </a:lnTo>
                    <a:lnTo>
                      <a:pt x="0" y="21"/>
                    </a:lnTo>
                    <a:lnTo>
                      <a:pt x="1" y="34"/>
                    </a:lnTo>
                    <a:lnTo>
                      <a:pt x="1" y="47"/>
                    </a:lnTo>
                    <a:lnTo>
                      <a:pt x="1" y="60"/>
                    </a:lnTo>
                    <a:lnTo>
                      <a:pt x="1" y="69"/>
                    </a:lnTo>
                    <a:lnTo>
                      <a:pt x="1" y="74"/>
                    </a:lnTo>
                    <a:lnTo>
                      <a:pt x="2" y="7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8" name="Freeform 750"/>
              <p:cNvSpPr>
                <a:spLocks/>
              </p:cNvSpPr>
              <p:nvPr/>
            </p:nvSpPr>
            <p:spPr bwMode="auto">
              <a:xfrm>
                <a:off x="5096" y="3145"/>
                <a:ext cx="5" cy="8"/>
              </a:xfrm>
              <a:custGeom>
                <a:avLst/>
                <a:gdLst>
                  <a:gd name="T0" fmla="*/ 4 w 5"/>
                  <a:gd name="T1" fmla="*/ 7 h 8"/>
                  <a:gd name="T2" fmla="*/ 3 w 5"/>
                  <a:gd name="T3" fmla="*/ 0 h 8"/>
                  <a:gd name="T4" fmla="*/ 2 w 5"/>
                  <a:gd name="T5" fmla="*/ 0 h 8"/>
                  <a:gd name="T6" fmla="*/ 0 w 5"/>
                  <a:gd name="T7" fmla="*/ 7 h 8"/>
                  <a:gd name="T8" fmla="*/ 4 w 5"/>
                  <a:gd name="T9" fmla="*/ 7 h 8"/>
                </a:gdLst>
                <a:ahLst/>
                <a:cxnLst>
                  <a:cxn ang="0">
                    <a:pos x="T0" y="T1"/>
                  </a:cxn>
                  <a:cxn ang="0">
                    <a:pos x="T2" y="T3"/>
                  </a:cxn>
                  <a:cxn ang="0">
                    <a:pos x="T4" y="T5"/>
                  </a:cxn>
                  <a:cxn ang="0">
                    <a:pos x="T6" y="T7"/>
                  </a:cxn>
                  <a:cxn ang="0">
                    <a:pos x="T8" y="T9"/>
                  </a:cxn>
                </a:cxnLst>
                <a:rect l="0" t="0" r="r" b="b"/>
                <a:pathLst>
                  <a:path w="5" h="8">
                    <a:moveTo>
                      <a:pt x="4" y="7"/>
                    </a:moveTo>
                    <a:lnTo>
                      <a:pt x="3" y="0"/>
                    </a:lnTo>
                    <a:lnTo>
                      <a:pt x="2" y="0"/>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39" name="Freeform 751"/>
              <p:cNvSpPr>
                <a:spLocks/>
              </p:cNvSpPr>
              <p:nvPr/>
            </p:nvSpPr>
            <p:spPr bwMode="auto">
              <a:xfrm>
                <a:off x="5080" y="3104"/>
                <a:ext cx="5" cy="7"/>
              </a:xfrm>
              <a:custGeom>
                <a:avLst/>
                <a:gdLst>
                  <a:gd name="T0" fmla="*/ 0 w 5"/>
                  <a:gd name="T1" fmla="*/ 0 h 7"/>
                  <a:gd name="T2" fmla="*/ 0 w 5"/>
                  <a:gd name="T3" fmla="*/ 6 h 7"/>
                  <a:gd name="T4" fmla="*/ 3 w 5"/>
                  <a:gd name="T5" fmla="*/ 6 h 7"/>
                  <a:gd name="T6" fmla="*/ 4 w 5"/>
                  <a:gd name="T7" fmla="*/ 6 h 7"/>
                  <a:gd name="T8" fmla="*/ 4 w 5"/>
                  <a:gd name="T9" fmla="*/ 0 h 7"/>
                  <a:gd name="T10" fmla="*/ 0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0" y="0"/>
                    </a:moveTo>
                    <a:lnTo>
                      <a:pt x="0" y="6"/>
                    </a:lnTo>
                    <a:lnTo>
                      <a:pt x="3" y="6"/>
                    </a:lnTo>
                    <a:lnTo>
                      <a:pt x="4" y="6"/>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0" name="Freeform 752"/>
              <p:cNvSpPr>
                <a:spLocks/>
              </p:cNvSpPr>
              <p:nvPr/>
            </p:nvSpPr>
            <p:spPr bwMode="auto">
              <a:xfrm>
                <a:off x="5084" y="3113"/>
                <a:ext cx="6" cy="114"/>
              </a:xfrm>
              <a:custGeom>
                <a:avLst/>
                <a:gdLst>
                  <a:gd name="T0" fmla="*/ 5 w 6"/>
                  <a:gd name="T1" fmla="*/ 113 h 114"/>
                  <a:gd name="T2" fmla="*/ 4 w 6"/>
                  <a:gd name="T3" fmla="*/ 104 h 114"/>
                  <a:gd name="T4" fmla="*/ 3 w 6"/>
                  <a:gd name="T5" fmla="*/ 87 h 114"/>
                  <a:gd name="T6" fmla="*/ 3 w 6"/>
                  <a:gd name="T7" fmla="*/ 67 h 114"/>
                  <a:gd name="T8" fmla="*/ 3 w 6"/>
                  <a:gd name="T9" fmla="*/ 48 h 114"/>
                  <a:gd name="T10" fmla="*/ 2 w 6"/>
                  <a:gd name="T11" fmla="*/ 31 h 114"/>
                  <a:gd name="T12" fmla="*/ 2 w 6"/>
                  <a:gd name="T13" fmla="*/ 13 h 114"/>
                  <a:gd name="T14" fmla="*/ 2 w 6"/>
                  <a:gd name="T15" fmla="*/ 4 h 114"/>
                  <a:gd name="T16" fmla="*/ 2 w 6"/>
                  <a:gd name="T17" fmla="*/ 0 h 114"/>
                  <a:gd name="T18" fmla="*/ 0 w 6"/>
                  <a:gd name="T19" fmla="*/ 0 h 114"/>
                  <a:gd name="T20" fmla="*/ 0 w 6"/>
                  <a:gd name="T21" fmla="*/ 4 h 114"/>
                  <a:gd name="T22" fmla="*/ 0 w 6"/>
                  <a:gd name="T23" fmla="*/ 13 h 114"/>
                  <a:gd name="T24" fmla="*/ 1 w 6"/>
                  <a:gd name="T25" fmla="*/ 31 h 114"/>
                  <a:gd name="T26" fmla="*/ 1 w 6"/>
                  <a:gd name="T27" fmla="*/ 48 h 114"/>
                  <a:gd name="T28" fmla="*/ 1 w 6"/>
                  <a:gd name="T29" fmla="*/ 67 h 114"/>
                  <a:gd name="T30" fmla="*/ 2 w 6"/>
                  <a:gd name="T31" fmla="*/ 87 h 114"/>
                  <a:gd name="T32" fmla="*/ 2 w 6"/>
                  <a:gd name="T33" fmla="*/ 104 h 114"/>
                  <a:gd name="T34" fmla="*/ 3 w 6"/>
                  <a:gd name="T35" fmla="*/ 113 h 114"/>
                  <a:gd name="T36" fmla="*/ 5 w 6"/>
                  <a:gd name="T37"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4">
                    <a:moveTo>
                      <a:pt x="5" y="113"/>
                    </a:moveTo>
                    <a:lnTo>
                      <a:pt x="4" y="104"/>
                    </a:lnTo>
                    <a:lnTo>
                      <a:pt x="3" y="87"/>
                    </a:lnTo>
                    <a:lnTo>
                      <a:pt x="3" y="67"/>
                    </a:lnTo>
                    <a:lnTo>
                      <a:pt x="3" y="48"/>
                    </a:lnTo>
                    <a:lnTo>
                      <a:pt x="2" y="31"/>
                    </a:lnTo>
                    <a:lnTo>
                      <a:pt x="2" y="13"/>
                    </a:lnTo>
                    <a:lnTo>
                      <a:pt x="2" y="4"/>
                    </a:lnTo>
                    <a:lnTo>
                      <a:pt x="2" y="0"/>
                    </a:lnTo>
                    <a:lnTo>
                      <a:pt x="0" y="0"/>
                    </a:lnTo>
                    <a:lnTo>
                      <a:pt x="0" y="4"/>
                    </a:lnTo>
                    <a:lnTo>
                      <a:pt x="0" y="13"/>
                    </a:lnTo>
                    <a:lnTo>
                      <a:pt x="1" y="31"/>
                    </a:lnTo>
                    <a:lnTo>
                      <a:pt x="1" y="48"/>
                    </a:lnTo>
                    <a:lnTo>
                      <a:pt x="1" y="67"/>
                    </a:lnTo>
                    <a:lnTo>
                      <a:pt x="2" y="87"/>
                    </a:lnTo>
                    <a:lnTo>
                      <a:pt x="2" y="104"/>
                    </a:lnTo>
                    <a:lnTo>
                      <a:pt x="3" y="113"/>
                    </a:lnTo>
                    <a:lnTo>
                      <a:pt x="5" y="11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1" name="Freeform 753"/>
              <p:cNvSpPr>
                <a:spLocks/>
              </p:cNvSpPr>
              <p:nvPr/>
            </p:nvSpPr>
            <p:spPr bwMode="auto">
              <a:xfrm>
                <a:off x="5080" y="3106"/>
                <a:ext cx="5" cy="6"/>
              </a:xfrm>
              <a:custGeom>
                <a:avLst/>
                <a:gdLst>
                  <a:gd name="T0" fmla="*/ 4 w 5"/>
                  <a:gd name="T1" fmla="*/ 2 h 6"/>
                  <a:gd name="T2" fmla="*/ 4 w 5"/>
                  <a:gd name="T3" fmla="*/ 2 h 6"/>
                  <a:gd name="T4" fmla="*/ 3 w 5"/>
                  <a:gd name="T5" fmla="*/ 0 h 6"/>
                  <a:gd name="T6" fmla="*/ 0 w 5"/>
                  <a:gd name="T7" fmla="*/ 2 h 6"/>
                  <a:gd name="T8" fmla="*/ 0 w 5"/>
                  <a:gd name="T9" fmla="*/ 5 h 6"/>
                  <a:gd name="T10" fmla="*/ 4 w 5"/>
                  <a:gd name="T11" fmla="*/ 2 h 6"/>
                </a:gdLst>
                <a:ahLst/>
                <a:cxnLst>
                  <a:cxn ang="0">
                    <a:pos x="T0" y="T1"/>
                  </a:cxn>
                  <a:cxn ang="0">
                    <a:pos x="T2" y="T3"/>
                  </a:cxn>
                  <a:cxn ang="0">
                    <a:pos x="T4" y="T5"/>
                  </a:cxn>
                  <a:cxn ang="0">
                    <a:pos x="T6" y="T7"/>
                  </a:cxn>
                  <a:cxn ang="0">
                    <a:pos x="T8" y="T9"/>
                  </a:cxn>
                  <a:cxn ang="0">
                    <a:pos x="T10" y="T11"/>
                  </a:cxn>
                </a:cxnLst>
                <a:rect l="0" t="0" r="r" b="b"/>
                <a:pathLst>
                  <a:path w="5" h="6">
                    <a:moveTo>
                      <a:pt x="4" y="2"/>
                    </a:moveTo>
                    <a:lnTo>
                      <a:pt x="4" y="2"/>
                    </a:lnTo>
                    <a:lnTo>
                      <a:pt x="3" y="0"/>
                    </a:lnTo>
                    <a:lnTo>
                      <a:pt x="0" y="2"/>
                    </a:lnTo>
                    <a:lnTo>
                      <a:pt x="0" y="5"/>
                    </a:lnTo>
                    <a:lnTo>
                      <a:pt x="4" y="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2" name="Freeform 754"/>
              <p:cNvSpPr>
                <a:spLocks/>
              </p:cNvSpPr>
              <p:nvPr/>
            </p:nvSpPr>
            <p:spPr bwMode="auto">
              <a:xfrm>
                <a:off x="5061" y="3032"/>
                <a:ext cx="4" cy="8"/>
              </a:xfrm>
              <a:custGeom>
                <a:avLst/>
                <a:gdLst>
                  <a:gd name="T0" fmla="*/ 0 w 4"/>
                  <a:gd name="T1" fmla="*/ 0 h 8"/>
                  <a:gd name="T2" fmla="*/ 0 w 4"/>
                  <a:gd name="T3" fmla="*/ 7 h 8"/>
                  <a:gd name="T4" fmla="*/ 1 w 4"/>
                  <a:gd name="T5" fmla="*/ 7 h 8"/>
                  <a:gd name="T6" fmla="*/ 3 w 4"/>
                  <a:gd name="T7" fmla="*/ 7 h 8"/>
                  <a:gd name="T8" fmla="*/ 3 w 4"/>
                  <a:gd name="T9" fmla="*/ 0 h 8"/>
                  <a:gd name="T10" fmla="*/ 0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0" y="0"/>
                    </a:moveTo>
                    <a:lnTo>
                      <a:pt x="0" y="7"/>
                    </a:lnTo>
                    <a:lnTo>
                      <a:pt x="1" y="7"/>
                    </a:lnTo>
                    <a:lnTo>
                      <a:pt x="3" y="7"/>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3" name="Freeform 755"/>
              <p:cNvSpPr>
                <a:spLocks/>
              </p:cNvSpPr>
              <p:nvPr/>
            </p:nvSpPr>
            <p:spPr bwMode="auto">
              <a:xfrm>
                <a:off x="5064" y="3040"/>
                <a:ext cx="8" cy="185"/>
              </a:xfrm>
              <a:custGeom>
                <a:avLst/>
                <a:gdLst>
                  <a:gd name="T0" fmla="*/ 7 w 8"/>
                  <a:gd name="T1" fmla="*/ 184 h 185"/>
                  <a:gd name="T2" fmla="*/ 6 w 8"/>
                  <a:gd name="T3" fmla="*/ 170 h 185"/>
                  <a:gd name="T4" fmla="*/ 5 w 8"/>
                  <a:gd name="T5" fmla="*/ 147 h 185"/>
                  <a:gd name="T6" fmla="*/ 4 w 8"/>
                  <a:gd name="T7" fmla="*/ 118 h 185"/>
                  <a:gd name="T8" fmla="*/ 4 w 8"/>
                  <a:gd name="T9" fmla="*/ 83 h 185"/>
                  <a:gd name="T10" fmla="*/ 3 w 8"/>
                  <a:gd name="T11" fmla="*/ 53 h 185"/>
                  <a:gd name="T12" fmla="*/ 3 w 8"/>
                  <a:gd name="T13" fmla="*/ 26 h 185"/>
                  <a:gd name="T14" fmla="*/ 2 w 8"/>
                  <a:gd name="T15" fmla="*/ 7 h 185"/>
                  <a:gd name="T16" fmla="*/ 2 w 8"/>
                  <a:gd name="T17" fmla="*/ 0 h 185"/>
                  <a:gd name="T18" fmla="*/ 0 w 8"/>
                  <a:gd name="T19" fmla="*/ 0 h 185"/>
                  <a:gd name="T20" fmla="*/ 0 w 8"/>
                  <a:gd name="T21" fmla="*/ 7 h 185"/>
                  <a:gd name="T22" fmla="*/ 0 w 8"/>
                  <a:gd name="T23" fmla="*/ 26 h 185"/>
                  <a:gd name="T24" fmla="*/ 1 w 8"/>
                  <a:gd name="T25" fmla="*/ 53 h 185"/>
                  <a:gd name="T26" fmla="*/ 2 w 8"/>
                  <a:gd name="T27" fmla="*/ 83 h 185"/>
                  <a:gd name="T28" fmla="*/ 3 w 8"/>
                  <a:gd name="T29" fmla="*/ 118 h 185"/>
                  <a:gd name="T30" fmla="*/ 3 w 8"/>
                  <a:gd name="T31" fmla="*/ 147 h 185"/>
                  <a:gd name="T32" fmla="*/ 4 w 8"/>
                  <a:gd name="T33" fmla="*/ 170 h 185"/>
                  <a:gd name="T34" fmla="*/ 4 w 8"/>
                  <a:gd name="T35" fmla="*/ 184 h 185"/>
                  <a:gd name="T36" fmla="*/ 7 w 8"/>
                  <a:gd name="T37" fmla="*/ 18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85">
                    <a:moveTo>
                      <a:pt x="7" y="184"/>
                    </a:moveTo>
                    <a:lnTo>
                      <a:pt x="6" y="170"/>
                    </a:lnTo>
                    <a:lnTo>
                      <a:pt x="5" y="147"/>
                    </a:lnTo>
                    <a:lnTo>
                      <a:pt x="4" y="118"/>
                    </a:lnTo>
                    <a:lnTo>
                      <a:pt x="4" y="83"/>
                    </a:lnTo>
                    <a:lnTo>
                      <a:pt x="3" y="53"/>
                    </a:lnTo>
                    <a:lnTo>
                      <a:pt x="3" y="26"/>
                    </a:lnTo>
                    <a:lnTo>
                      <a:pt x="2" y="7"/>
                    </a:lnTo>
                    <a:lnTo>
                      <a:pt x="2" y="0"/>
                    </a:lnTo>
                    <a:lnTo>
                      <a:pt x="0" y="0"/>
                    </a:lnTo>
                    <a:lnTo>
                      <a:pt x="0" y="7"/>
                    </a:lnTo>
                    <a:lnTo>
                      <a:pt x="0" y="26"/>
                    </a:lnTo>
                    <a:lnTo>
                      <a:pt x="1" y="53"/>
                    </a:lnTo>
                    <a:lnTo>
                      <a:pt x="2" y="83"/>
                    </a:lnTo>
                    <a:lnTo>
                      <a:pt x="3" y="118"/>
                    </a:lnTo>
                    <a:lnTo>
                      <a:pt x="3" y="147"/>
                    </a:lnTo>
                    <a:lnTo>
                      <a:pt x="4" y="170"/>
                    </a:lnTo>
                    <a:lnTo>
                      <a:pt x="4" y="184"/>
                    </a:lnTo>
                    <a:lnTo>
                      <a:pt x="7" y="18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4" name="Freeform 756"/>
              <p:cNvSpPr>
                <a:spLocks/>
              </p:cNvSpPr>
              <p:nvPr/>
            </p:nvSpPr>
            <p:spPr bwMode="auto">
              <a:xfrm>
                <a:off x="5061" y="3035"/>
                <a:ext cx="4" cy="6"/>
              </a:xfrm>
              <a:custGeom>
                <a:avLst/>
                <a:gdLst>
                  <a:gd name="T0" fmla="*/ 3 w 4"/>
                  <a:gd name="T1" fmla="*/ 5 h 6"/>
                  <a:gd name="T2" fmla="*/ 3 w 4"/>
                  <a:gd name="T3" fmla="*/ 2 h 6"/>
                  <a:gd name="T4" fmla="*/ 1 w 4"/>
                  <a:gd name="T5" fmla="*/ 0 h 6"/>
                  <a:gd name="T6" fmla="*/ 0 w 4"/>
                  <a:gd name="T7" fmla="*/ 2 h 6"/>
                  <a:gd name="T8" fmla="*/ 0 w 4"/>
                  <a:gd name="T9" fmla="*/ 5 h 6"/>
                  <a:gd name="T10" fmla="*/ 3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3" y="5"/>
                    </a:moveTo>
                    <a:lnTo>
                      <a:pt x="3" y="2"/>
                    </a:lnTo>
                    <a:lnTo>
                      <a:pt x="1" y="0"/>
                    </a:lnTo>
                    <a:lnTo>
                      <a:pt x="0" y="2"/>
                    </a:lnTo>
                    <a:lnTo>
                      <a:pt x="0" y="5"/>
                    </a:lnTo>
                    <a:lnTo>
                      <a:pt x="3" y="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5" name="Freeform 757"/>
              <p:cNvSpPr>
                <a:spLocks/>
              </p:cNvSpPr>
              <p:nvPr/>
            </p:nvSpPr>
            <p:spPr bwMode="auto">
              <a:xfrm>
                <a:off x="5044" y="3004"/>
                <a:ext cx="5" cy="8"/>
              </a:xfrm>
              <a:custGeom>
                <a:avLst/>
                <a:gdLst>
                  <a:gd name="T0" fmla="*/ 0 w 5"/>
                  <a:gd name="T1" fmla="*/ 0 h 8"/>
                  <a:gd name="T2" fmla="*/ 0 w 5"/>
                  <a:gd name="T3" fmla="*/ 7 h 8"/>
                  <a:gd name="T4" fmla="*/ 1 w 5"/>
                  <a:gd name="T5" fmla="*/ 7 h 8"/>
                  <a:gd name="T6" fmla="*/ 4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1" y="7"/>
                    </a:lnTo>
                    <a:lnTo>
                      <a:pt x="4"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6" name="Freeform 758"/>
              <p:cNvSpPr>
                <a:spLocks/>
              </p:cNvSpPr>
              <p:nvPr/>
            </p:nvSpPr>
            <p:spPr bwMode="auto">
              <a:xfrm>
                <a:off x="5048" y="3013"/>
                <a:ext cx="10" cy="210"/>
              </a:xfrm>
              <a:custGeom>
                <a:avLst/>
                <a:gdLst>
                  <a:gd name="T0" fmla="*/ 9 w 10"/>
                  <a:gd name="T1" fmla="*/ 209 h 210"/>
                  <a:gd name="T2" fmla="*/ 8 w 10"/>
                  <a:gd name="T3" fmla="*/ 195 h 210"/>
                  <a:gd name="T4" fmla="*/ 7 w 10"/>
                  <a:gd name="T5" fmla="*/ 167 h 210"/>
                  <a:gd name="T6" fmla="*/ 6 w 10"/>
                  <a:gd name="T7" fmla="*/ 134 h 210"/>
                  <a:gd name="T8" fmla="*/ 5 w 10"/>
                  <a:gd name="T9" fmla="*/ 96 h 210"/>
                  <a:gd name="T10" fmla="*/ 4 w 10"/>
                  <a:gd name="T11" fmla="*/ 60 h 210"/>
                  <a:gd name="T12" fmla="*/ 3 w 10"/>
                  <a:gd name="T13" fmla="*/ 29 h 210"/>
                  <a:gd name="T14" fmla="*/ 2 w 10"/>
                  <a:gd name="T15" fmla="*/ 7 h 210"/>
                  <a:gd name="T16" fmla="*/ 2 w 10"/>
                  <a:gd name="T17" fmla="*/ 0 h 210"/>
                  <a:gd name="T18" fmla="*/ 0 w 10"/>
                  <a:gd name="T19" fmla="*/ 0 h 210"/>
                  <a:gd name="T20" fmla="*/ 0 w 10"/>
                  <a:gd name="T21" fmla="*/ 7 h 210"/>
                  <a:gd name="T22" fmla="*/ 0 w 10"/>
                  <a:gd name="T23" fmla="*/ 29 h 210"/>
                  <a:gd name="T24" fmla="*/ 2 w 10"/>
                  <a:gd name="T25" fmla="*/ 60 h 210"/>
                  <a:gd name="T26" fmla="*/ 2 w 10"/>
                  <a:gd name="T27" fmla="*/ 96 h 210"/>
                  <a:gd name="T28" fmla="*/ 3 w 10"/>
                  <a:gd name="T29" fmla="*/ 134 h 210"/>
                  <a:gd name="T30" fmla="*/ 5 w 10"/>
                  <a:gd name="T31" fmla="*/ 167 h 210"/>
                  <a:gd name="T32" fmla="*/ 5 w 10"/>
                  <a:gd name="T33" fmla="*/ 195 h 210"/>
                  <a:gd name="T34" fmla="*/ 6 w 10"/>
                  <a:gd name="T35" fmla="*/ 209 h 210"/>
                  <a:gd name="T36" fmla="*/ 9 w 10"/>
                  <a:gd name="T37" fmla="*/ 20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10">
                    <a:moveTo>
                      <a:pt x="9" y="209"/>
                    </a:moveTo>
                    <a:lnTo>
                      <a:pt x="8" y="195"/>
                    </a:lnTo>
                    <a:lnTo>
                      <a:pt x="7" y="167"/>
                    </a:lnTo>
                    <a:lnTo>
                      <a:pt x="6" y="134"/>
                    </a:lnTo>
                    <a:lnTo>
                      <a:pt x="5" y="96"/>
                    </a:lnTo>
                    <a:lnTo>
                      <a:pt x="4" y="60"/>
                    </a:lnTo>
                    <a:lnTo>
                      <a:pt x="3" y="29"/>
                    </a:lnTo>
                    <a:lnTo>
                      <a:pt x="2" y="7"/>
                    </a:lnTo>
                    <a:lnTo>
                      <a:pt x="2" y="0"/>
                    </a:lnTo>
                    <a:lnTo>
                      <a:pt x="0" y="0"/>
                    </a:lnTo>
                    <a:lnTo>
                      <a:pt x="0" y="7"/>
                    </a:lnTo>
                    <a:lnTo>
                      <a:pt x="0" y="29"/>
                    </a:lnTo>
                    <a:lnTo>
                      <a:pt x="2" y="60"/>
                    </a:lnTo>
                    <a:lnTo>
                      <a:pt x="2" y="96"/>
                    </a:lnTo>
                    <a:lnTo>
                      <a:pt x="3" y="134"/>
                    </a:lnTo>
                    <a:lnTo>
                      <a:pt x="5" y="167"/>
                    </a:lnTo>
                    <a:lnTo>
                      <a:pt x="5" y="195"/>
                    </a:lnTo>
                    <a:lnTo>
                      <a:pt x="6" y="209"/>
                    </a:lnTo>
                    <a:lnTo>
                      <a:pt x="9" y="20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7" name="Freeform 759"/>
              <p:cNvSpPr>
                <a:spLocks/>
              </p:cNvSpPr>
              <p:nvPr/>
            </p:nvSpPr>
            <p:spPr bwMode="auto">
              <a:xfrm>
                <a:off x="5044" y="3004"/>
                <a:ext cx="5" cy="8"/>
              </a:xfrm>
              <a:custGeom>
                <a:avLst/>
                <a:gdLst>
                  <a:gd name="T0" fmla="*/ 4 w 5"/>
                  <a:gd name="T1" fmla="*/ 0 h 8"/>
                  <a:gd name="T2" fmla="*/ 4 w 5"/>
                  <a:gd name="T3" fmla="*/ 0 h 8"/>
                  <a:gd name="T4" fmla="*/ 1 w 5"/>
                  <a:gd name="T5" fmla="*/ 0 h 8"/>
                  <a:gd name="T6" fmla="*/ 0 w 5"/>
                  <a:gd name="T7" fmla="*/ 0 h 8"/>
                  <a:gd name="T8" fmla="*/ 0 w 5"/>
                  <a:gd name="T9" fmla="*/ 7 h 8"/>
                  <a:gd name="T10" fmla="*/ 4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4" y="0"/>
                    </a:moveTo>
                    <a:lnTo>
                      <a:pt x="4" y="0"/>
                    </a:lnTo>
                    <a:lnTo>
                      <a:pt x="1" y="0"/>
                    </a:lnTo>
                    <a:lnTo>
                      <a:pt x="0" y="0"/>
                    </a:lnTo>
                    <a:lnTo>
                      <a:pt x="0" y="7"/>
                    </a:lnTo>
                    <a:lnTo>
                      <a:pt x="4"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8" name="Freeform 760"/>
              <p:cNvSpPr>
                <a:spLocks/>
              </p:cNvSpPr>
              <p:nvPr/>
            </p:nvSpPr>
            <p:spPr bwMode="auto">
              <a:xfrm>
                <a:off x="5028" y="3003"/>
                <a:ext cx="5" cy="8"/>
              </a:xfrm>
              <a:custGeom>
                <a:avLst/>
                <a:gdLst>
                  <a:gd name="T0" fmla="*/ 0 w 5"/>
                  <a:gd name="T1" fmla="*/ 0 h 8"/>
                  <a:gd name="T2" fmla="*/ 0 w 5"/>
                  <a:gd name="T3" fmla="*/ 7 h 8"/>
                  <a:gd name="T4" fmla="*/ 3 w 5"/>
                  <a:gd name="T5" fmla="*/ 7 h 8"/>
                  <a:gd name="T6" fmla="*/ 4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3" y="7"/>
                    </a:lnTo>
                    <a:lnTo>
                      <a:pt x="4"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49" name="Freeform 761"/>
              <p:cNvSpPr>
                <a:spLocks/>
              </p:cNvSpPr>
              <p:nvPr/>
            </p:nvSpPr>
            <p:spPr bwMode="auto">
              <a:xfrm>
                <a:off x="5031" y="3011"/>
                <a:ext cx="2" cy="38"/>
              </a:xfrm>
              <a:custGeom>
                <a:avLst/>
                <a:gdLst>
                  <a:gd name="T0" fmla="*/ 0 w 2"/>
                  <a:gd name="T1" fmla="*/ 37 h 38"/>
                  <a:gd name="T2" fmla="*/ 0 w 2"/>
                  <a:gd name="T3" fmla="*/ 23 h 38"/>
                  <a:gd name="T4" fmla="*/ 0 w 2"/>
                  <a:gd name="T5" fmla="*/ 11 h 38"/>
                  <a:gd name="T6" fmla="*/ 0 w 2"/>
                  <a:gd name="T7" fmla="*/ 2 h 38"/>
                  <a:gd name="T8" fmla="*/ 0 w 2"/>
                  <a:gd name="T9" fmla="*/ 0 h 38"/>
                  <a:gd name="T10" fmla="*/ 1 w 2"/>
                  <a:gd name="T11" fmla="*/ 0 h 38"/>
                  <a:gd name="T12" fmla="*/ 1 w 2"/>
                  <a:gd name="T13" fmla="*/ 2 h 38"/>
                  <a:gd name="T14" fmla="*/ 1 w 2"/>
                  <a:gd name="T15" fmla="*/ 11 h 38"/>
                  <a:gd name="T16" fmla="*/ 1 w 2"/>
                  <a:gd name="T17" fmla="*/ 23 h 38"/>
                  <a:gd name="T18" fmla="*/ 1 w 2"/>
                  <a:gd name="T19" fmla="*/ 37 h 38"/>
                  <a:gd name="T20" fmla="*/ 0 w 2"/>
                  <a:gd name="T2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8">
                    <a:moveTo>
                      <a:pt x="0" y="37"/>
                    </a:moveTo>
                    <a:lnTo>
                      <a:pt x="0" y="23"/>
                    </a:lnTo>
                    <a:lnTo>
                      <a:pt x="0" y="11"/>
                    </a:lnTo>
                    <a:lnTo>
                      <a:pt x="0" y="2"/>
                    </a:lnTo>
                    <a:lnTo>
                      <a:pt x="0" y="0"/>
                    </a:lnTo>
                    <a:lnTo>
                      <a:pt x="1" y="0"/>
                    </a:lnTo>
                    <a:lnTo>
                      <a:pt x="1" y="2"/>
                    </a:lnTo>
                    <a:lnTo>
                      <a:pt x="1" y="11"/>
                    </a:lnTo>
                    <a:lnTo>
                      <a:pt x="1" y="23"/>
                    </a:lnTo>
                    <a:lnTo>
                      <a:pt x="1" y="37"/>
                    </a:lnTo>
                    <a:lnTo>
                      <a:pt x="0" y="3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0" name="Freeform 762"/>
              <p:cNvSpPr>
                <a:spLocks/>
              </p:cNvSpPr>
              <p:nvPr/>
            </p:nvSpPr>
            <p:spPr bwMode="auto">
              <a:xfrm>
                <a:off x="5028" y="3004"/>
                <a:ext cx="5" cy="8"/>
              </a:xfrm>
              <a:custGeom>
                <a:avLst/>
                <a:gdLst>
                  <a:gd name="T0" fmla="*/ 4 w 5"/>
                  <a:gd name="T1" fmla="*/ 7 h 8"/>
                  <a:gd name="T2" fmla="*/ 4 w 5"/>
                  <a:gd name="T3" fmla="*/ 0 h 8"/>
                  <a:gd name="T4" fmla="*/ 3 w 5"/>
                  <a:gd name="T5" fmla="*/ 0 h 8"/>
                  <a:gd name="T6" fmla="*/ 0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0"/>
                    </a:lnTo>
                    <a:lnTo>
                      <a:pt x="3" y="0"/>
                    </a:lnTo>
                    <a:lnTo>
                      <a:pt x="0" y="0"/>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1" name="Freeform 763"/>
              <p:cNvSpPr>
                <a:spLocks/>
              </p:cNvSpPr>
              <p:nvPr/>
            </p:nvSpPr>
            <p:spPr bwMode="auto">
              <a:xfrm>
                <a:off x="5031" y="3048"/>
                <a:ext cx="5" cy="8"/>
              </a:xfrm>
              <a:custGeom>
                <a:avLst/>
                <a:gdLst>
                  <a:gd name="T0" fmla="*/ 0 w 5"/>
                  <a:gd name="T1" fmla="*/ 0 h 8"/>
                  <a:gd name="T2" fmla="*/ 1 w 5"/>
                  <a:gd name="T3" fmla="*/ 7 h 8"/>
                  <a:gd name="T4" fmla="*/ 2 w 5"/>
                  <a:gd name="T5" fmla="*/ 7 h 8"/>
                  <a:gd name="T6" fmla="*/ 3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1" y="7"/>
                    </a:lnTo>
                    <a:lnTo>
                      <a:pt x="2" y="7"/>
                    </a:lnTo>
                    <a:lnTo>
                      <a:pt x="3" y="7"/>
                    </a:lnTo>
                    <a:lnTo>
                      <a:pt x="4" y="0"/>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2" name="Freeform 764"/>
              <p:cNvSpPr>
                <a:spLocks/>
              </p:cNvSpPr>
              <p:nvPr/>
            </p:nvSpPr>
            <p:spPr bwMode="auto">
              <a:xfrm>
                <a:off x="5032" y="3056"/>
                <a:ext cx="4" cy="20"/>
              </a:xfrm>
              <a:custGeom>
                <a:avLst/>
                <a:gdLst>
                  <a:gd name="T0" fmla="*/ 0 w 4"/>
                  <a:gd name="T1" fmla="*/ 19 h 20"/>
                  <a:gd name="T2" fmla="*/ 0 w 4"/>
                  <a:gd name="T3" fmla="*/ 14 h 20"/>
                  <a:gd name="T4" fmla="*/ 0 w 4"/>
                  <a:gd name="T5" fmla="*/ 10 h 20"/>
                  <a:gd name="T6" fmla="*/ 1 w 4"/>
                  <a:gd name="T7" fmla="*/ 5 h 20"/>
                  <a:gd name="T8" fmla="*/ 1 w 4"/>
                  <a:gd name="T9" fmla="*/ 0 h 20"/>
                  <a:gd name="T10" fmla="*/ 3 w 4"/>
                  <a:gd name="T11" fmla="*/ 0 h 20"/>
                  <a:gd name="T12" fmla="*/ 3 w 4"/>
                  <a:gd name="T13" fmla="*/ 5 h 20"/>
                  <a:gd name="T14" fmla="*/ 3 w 4"/>
                  <a:gd name="T15" fmla="*/ 10 h 20"/>
                  <a:gd name="T16" fmla="*/ 2 w 4"/>
                  <a:gd name="T17" fmla="*/ 14 h 20"/>
                  <a:gd name="T18" fmla="*/ 2 w 4"/>
                  <a:gd name="T19" fmla="*/ 19 h 20"/>
                  <a:gd name="T20" fmla="*/ 0 w 4"/>
                  <a:gd name="T2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0">
                    <a:moveTo>
                      <a:pt x="0" y="19"/>
                    </a:moveTo>
                    <a:lnTo>
                      <a:pt x="0" y="14"/>
                    </a:lnTo>
                    <a:lnTo>
                      <a:pt x="0" y="10"/>
                    </a:lnTo>
                    <a:lnTo>
                      <a:pt x="1" y="5"/>
                    </a:lnTo>
                    <a:lnTo>
                      <a:pt x="1" y="0"/>
                    </a:lnTo>
                    <a:lnTo>
                      <a:pt x="3" y="0"/>
                    </a:lnTo>
                    <a:lnTo>
                      <a:pt x="3" y="5"/>
                    </a:lnTo>
                    <a:lnTo>
                      <a:pt x="3" y="10"/>
                    </a:lnTo>
                    <a:lnTo>
                      <a:pt x="2" y="14"/>
                    </a:lnTo>
                    <a:lnTo>
                      <a:pt x="2" y="19"/>
                    </a:lnTo>
                    <a:lnTo>
                      <a:pt x="0" y="19"/>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3" name="Freeform 765"/>
              <p:cNvSpPr>
                <a:spLocks/>
              </p:cNvSpPr>
              <p:nvPr/>
            </p:nvSpPr>
            <p:spPr bwMode="auto">
              <a:xfrm>
                <a:off x="5031" y="3050"/>
                <a:ext cx="5" cy="7"/>
              </a:xfrm>
              <a:custGeom>
                <a:avLst/>
                <a:gdLst>
                  <a:gd name="T0" fmla="*/ 4 w 5"/>
                  <a:gd name="T1" fmla="*/ 6 h 7"/>
                  <a:gd name="T2" fmla="*/ 3 w 5"/>
                  <a:gd name="T3" fmla="*/ 3 h 7"/>
                  <a:gd name="T4" fmla="*/ 2 w 5"/>
                  <a:gd name="T5" fmla="*/ 0 h 7"/>
                  <a:gd name="T6" fmla="*/ 1 w 5"/>
                  <a:gd name="T7" fmla="*/ 3 h 7"/>
                  <a:gd name="T8" fmla="*/ 0 w 5"/>
                  <a:gd name="T9" fmla="*/ 6 h 7"/>
                  <a:gd name="T10" fmla="*/ 4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4" y="6"/>
                    </a:moveTo>
                    <a:lnTo>
                      <a:pt x="3" y="3"/>
                    </a:lnTo>
                    <a:lnTo>
                      <a:pt x="2" y="0"/>
                    </a:lnTo>
                    <a:lnTo>
                      <a:pt x="1" y="3"/>
                    </a:lnTo>
                    <a:lnTo>
                      <a:pt x="0" y="6"/>
                    </a:lnTo>
                    <a:lnTo>
                      <a:pt x="4" y="6"/>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4" name="Freeform 766"/>
              <p:cNvSpPr>
                <a:spLocks/>
              </p:cNvSpPr>
              <p:nvPr/>
            </p:nvSpPr>
            <p:spPr bwMode="auto">
              <a:xfrm>
                <a:off x="5032" y="3075"/>
                <a:ext cx="4" cy="7"/>
              </a:xfrm>
              <a:custGeom>
                <a:avLst/>
                <a:gdLst>
                  <a:gd name="T0" fmla="*/ 0 w 4"/>
                  <a:gd name="T1" fmla="*/ 0 h 7"/>
                  <a:gd name="T2" fmla="*/ 0 w 4"/>
                  <a:gd name="T3" fmla="*/ 3 h 7"/>
                  <a:gd name="T4" fmla="*/ 1 w 4"/>
                  <a:gd name="T5" fmla="*/ 6 h 7"/>
                  <a:gd name="T6" fmla="*/ 3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0" y="3"/>
                    </a:lnTo>
                    <a:lnTo>
                      <a:pt x="1" y="6"/>
                    </a:lnTo>
                    <a:lnTo>
                      <a:pt x="3"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5" name="Freeform 767"/>
              <p:cNvSpPr>
                <a:spLocks/>
              </p:cNvSpPr>
              <p:nvPr/>
            </p:nvSpPr>
            <p:spPr bwMode="auto">
              <a:xfrm>
                <a:off x="5035" y="3084"/>
                <a:ext cx="6" cy="139"/>
              </a:xfrm>
              <a:custGeom>
                <a:avLst/>
                <a:gdLst>
                  <a:gd name="T0" fmla="*/ 5 w 6"/>
                  <a:gd name="T1" fmla="*/ 138 h 139"/>
                  <a:gd name="T2" fmla="*/ 5 w 6"/>
                  <a:gd name="T3" fmla="*/ 130 h 139"/>
                  <a:gd name="T4" fmla="*/ 4 w 6"/>
                  <a:gd name="T5" fmla="*/ 119 h 139"/>
                  <a:gd name="T6" fmla="*/ 4 w 6"/>
                  <a:gd name="T7" fmla="*/ 104 h 139"/>
                  <a:gd name="T8" fmla="*/ 4 w 6"/>
                  <a:gd name="T9" fmla="*/ 85 h 139"/>
                  <a:gd name="T10" fmla="*/ 3 w 6"/>
                  <a:gd name="T11" fmla="*/ 64 h 139"/>
                  <a:gd name="T12" fmla="*/ 3 w 6"/>
                  <a:gd name="T13" fmla="*/ 42 h 139"/>
                  <a:gd name="T14" fmla="*/ 2 w 6"/>
                  <a:gd name="T15" fmla="*/ 22 h 139"/>
                  <a:gd name="T16" fmla="*/ 2 w 6"/>
                  <a:gd name="T17" fmla="*/ 0 h 139"/>
                  <a:gd name="T18" fmla="*/ 0 w 6"/>
                  <a:gd name="T19" fmla="*/ 0 h 139"/>
                  <a:gd name="T20" fmla="*/ 1 w 6"/>
                  <a:gd name="T21" fmla="*/ 22 h 139"/>
                  <a:gd name="T22" fmla="*/ 1 w 6"/>
                  <a:gd name="T23" fmla="*/ 42 h 139"/>
                  <a:gd name="T24" fmla="*/ 2 w 6"/>
                  <a:gd name="T25" fmla="*/ 64 h 139"/>
                  <a:gd name="T26" fmla="*/ 2 w 6"/>
                  <a:gd name="T27" fmla="*/ 85 h 139"/>
                  <a:gd name="T28" fmla="*/ 2 w 6"/>
                  <a:gd name="T29" fmla="*/ 104 h 139"/>
                  <a:gd name="T30" fmla="*/ 3 w 6"/>
                  <a:gd name="T31" fmla="*/ 119 h 139"/>
                  <a:gd name="T32" fmla="*/ 3 w 6"/>
                  <a:gd name="T33" fmla="*/ 130 h 139"/>
                  <a:gd name="T34" fmla="*/ 3 w 6"/>
                  <a:gd name="T35" fmla="*/ 138 h 139"/>
                  <a:gd name="T36" fmla="*/ 5 w 6"/>
                  <a:gd name="T37" fmla="*/ 13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39">
                    <a:moveTo>
                      <a:pt x="5" y="138"/>
                    </a:moveTo>
                    <a:lnTo>
                      <a:pt x="5" y="130"/>
                    </a:lnTo>
                    <a:lnTo>
                      <a:pt x="4" y="119"/>
                    </a:lnTo>
                    <a:lnTo>
                      <a:pt x="4" y="104"/>
                    </a:lnTo>
                    <a:lnTo>
                      <a:pt x="4" y="85"/>
                    </a:lnTo>
                    <a:lnTo>
                      <a:pt x="3" y="64"/>
                    </a:lnTo>
                    <a:lnTo>
                      <a:pt x="3" y="42"/>
                    </a:lnTo>
                    <a:lnTo>
                      <a:pt x="2" y="22"/>
                    </a:lnTo>
                    <a:lnTo>
                      <a:pt x="2" y="0"/>
                    </a:lnTo>
                    <a:lnTo>
                      <a:pt x="0" y="0"/>
                    </a:lnTo>
                    <a:lnTo>
                      <a:pt x="1" y="22"/>
                    </a:lnTo>
                    <a:lnTo>
                      <a:pt x="1" y="42"/>
                    </a:lnTo>
                    <a:lnTo>
                      <a:pt x="2" y="64"/>
                    </a:lnTo>
                    <a:lnTo>
                      <a:pt x="2" y="85"/>
                    </a:lnTo>
                    <a:lnTo>
                      <a:pt x="2" y="104"/>
                    </a:lnTo>
                    <a:lnTo>
                      <a:pt x="3" y="119"/>
                    </a:lnTo>
                    <a:lnTo>
                      <a:pt x="3" y="130"/>
                    </a:lnTo>
                    <a:lnTo>
                      <a:pt x="3" y="138"/>
                    </a:lnTo>
                    <a:lnTo>
                      <a:pt x="5" y="13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6" name="Freeform 768"/>
              <p:cNvSpPr>
                <a:spLocks/>
              </p:cNvSpPr>
              <p:nvPr/>
            </p:nvSpPr>
            <p:spPr bwMode="auto">
              <a:xfrm>
                <a:off x="5032" y="3078"/>
                <a:ext cx="4" cy="7"/>
              </a:xfrm>
              <a:custGeom>
                <a:avLst/>
                <a:gdLst>
                  <a:gd name="T0" fmla="*/ 3 w 4"/>
                  <a:gd name="T1" fmla="*/ 6 h 7"/>
                  <a:gd name="T2" fmla="*/ 2 w 4"/>
                  <a:gd name="T3" fmla="*/ 3 h 7"/>
                  <a:gd name="T4" fmla="*/ 1 w 4"/>
                  <a:gd name="T5" fmla="*/ 0 h 7"/>
                  <a:gd name="T6" fmla="*/ 0 w 4"/>
                  <a:gd name="T7" fmla="*/ 6 h 7"/>
                  <a:gd name="T8" fmla="*/ 3 w 4"/>
                  <a:gd name="T9" fmla="*/ 6 h 7"/>
                </a:gdLst>
                <a:ahLst/>
                <a:cxnLst>
                  <a:cxn ang="0">
                    <a:pos x="T0" y="T1"/>
                  </a:cxn>
                  <a:cxn ang="0">
                    <a:pos x="T2" y="T3"/>
                  </a:cxn>
                  <a:cxn ang="0">
                    <a:pos x="T4" y="T5"/>
                  </a:cxn>
                  <a:cxn ang="0">
                    <a:pos x="T6" y="T7"/>
                  </a:cxn>
                  <a:cxn ang="0">
                    <a:pos x="T8" y="T9"/>
                  </a:cxn>
                </a:cxnLst>
                <a:rect l="0" t="0" r="r" b="b"/>
                <a:pathLst>
                  <a:path w="4" h="7">
                    <a:moveTo>
                      <a:pt x="3" y="6"/>
                    </a:moveTo>
                    <a:lnTo>
                      <a:pt x="2" y="3"/>
                    </a:lnTo>
                    <a:lnTo>
                      <a:pt x="1" y="0"/>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7" name="Freeform 769"/>
              <p:cNvSpPr>
                <a:spLocks/>
              </p:cNvSpPr>
              <p:nvPr/>
            </p:nvSpPr>
            <p:spPr bwMode="auto">
              <a:xfrm>
                <a:off x="5011" y="3019"/>
                <a:ext cx="5" cy="6"/>
              </a:xfrm>
              <a:custGeom>
                <a:avLst/>
                <a:gdLst>
                  <a:gd name="T0" fmla="*/ 0 w 5"/>
                  <a:gd name="T1" fmla="*/ 0 h 6"/>
                  <a:gd name="T2" fmla="*/ 0 w 5"/>
                  <a:gd name="T3" fmla="*/ 5 h 6"/>
                  <a:gd name="T4" fmla="*/ 1 w 5"/>
                  <a:gd name="T5" fmla="*/ 5 h 6"/>
                  <a:gd name="T6" fmla="*/ 4 w 5"/>
                  <a:gd name="T7" fmla="*/ 5 h 6"/>
                  <a:gd name="T8" fmla="*/ 4 w 5"/>
                  <a:gd name="T9" fmla="*/ 0 h 6"/>
                  <a:gd name="T10" fmla="*/ 0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0" y="0"/>
                    </a:moveTo>
                    <a:lnTo>
                      <a:pt x="0" y="5"/>
                    </a:lnTo>
                    <a:lnTo>
                      <a:pt x="1" y="5"/>
                    </a:lnTo>
                    <a:lnTo>
                      <a:pt x="4" y="5"/>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8" name="Freeform 770"/>
              <p:cNvSpPr>
                <a:spLocks/>
              </p:cNvSpPr>
              <p:nvPr/>
            </p:nvSpPr>
            <p:spPr bwMode="auto">
              <a:xfrm>
                <a:off x="5013" y="3027"/>
                <a:ext cx="3" cy="46"/>
              </a:xfrm>
              <a:custGeom>
                <a:avLst/>
                <a:gdLst>
                  <a:gd name="T0" fmla="*/ 0 w 3"/>
                  <a:gd name="T1" fmla="*/ 45 h 46"/>
                  <a:gd name="T2" fmla="*/ 0 w 3"/>
                  <a:gd name="T3" fmla="*/ 28 h 46"/>
                  <a:gd name="T4" fmla="*/ 0 w 3"/>
                  <a:gd name="T5" fmla="*/ 13 h 46"/>
                  <a:gd name="T6" fmla="*/ 1 w 3"/>
                  <a:gd name="T7" fmla="*/ 4 h 46"/>
                  <a:gd name="T8" fmla="*/ 1 w 3"/>
                  <a:gd name="T9" fmla="*/ 0 h 46"/>
                  <a:gd name="T10" fmla="*/ 2 w 3"/>
                  <a:gd name="T11" fmla="*/ 0 h 46"/>
                  <a:gd name="T12" fmla="*/ 2 w 3"/>
                  <a:gd name="T13" fmla="*/ 4 h 46"/>
                  <a:gd name="T14" fmla="*/ 2 w 3"/>
                  <a:gd name="T15" fmla="*/ 13 h 46"/>
                  <a:gd name="T16" fmla="*/ 2 w 3"/>
                  <a:gd name="T17" fmla="*/ 28 h 46"/>
                  <a:gd name="T18" fmla="*/ 1 w 3"/>
                  <a:gd name="T19" fmla="*/ 45 h 46"/>
                  <a:gd name="T20" fmla="*/ 0 w 3"/>
                  <a:gd name="T21"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6">
                    <a:moveTo>
                      <a:pt x="0" y="45"/>
                    </a:moveTo>
                    <a:lnTo>
                      <a:pt x="0" y="28"/>
                    </a:lnTo>
                    <a:lnTo>
                      <a:pt x="0" y="13"/>
                    </a:lnTo>
                    <a:lnTo>
                      <a:pt x="1" y="4"/>
                    </a:lnTo>
                    <a:lnTo>
                      <a:pt x="1" y="0"/>
                    </a:lnTo>
                    <a:lnTo>
                      <a:pt x="2" y="0"/>
                    </a:lnTo>
                    <a:lnTo>
                      <a:pt x="2" y="4"/>
                    </a:lnTo>
                    <a:lnTo>
                      <a:pt x="2" y="13"/>
                    </a:lnTo>
                    <a:lnTo>
                      <a:pt x="2" y="28"/>
                    </a:lnTo>
                    <a:lnTo>
                      <a:pt x="1" y="45"/>
                    </a:lnTo>
                    <a:lnTo>
                      <a:pt x="0" y="4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59" name="Freeform 771"/>
              <p:cNvSpPr>
                <a:spLocks/>
              </p:cNvSpPr>
              <p:nvPr/>
            </p:nvSpPr>
            <p:spPr bwMode="auto">
              <a:xfrm>
                <a:off x="5011" y="3020"/>
                <a:ext cx="5" cy="8"/>
              </a:xfrm>
              <a:custGeom>
                <a:avLst/>
                <a:gdLst>
                  <a:gd name="T0" fmla="*/ 4 w 5"/>
                  <a:gd name="T1" fmla="*/ 7 h 8"/>
                  <a:gd name="T2" fmla="*/ 4 w 5"/>
                  <a:gd name="T3" fmla="*/ 0 h 8"/>
                  <a:gd name="T4" fmla="*/ 1 w 5"/>
                  <a:gd name="T5" fmla="*/ 0 h 8"/>
                  <a:gd name="T6" fmla="*/ 0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0"/>
                    </a:lnTo>
                    <a:lnTo>
                      <a:pt x="1" y="0"/>
                    </a:lnTo>
                    <a:lnTo>
                      <a:pt x="0" y="0"/>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0" name="Freeform 772"/>
              <p:cNvSpPr>
                <a:spLocks/>
              </p:cNvSpPr>
              <p:nvPr/>
            </p:nvSpPr>
            <p:spPr bwMode="auto">
              <a:xfrm>
                <a:off x="5013" y="3072"/>
                <a:ext cx="6" cy="7"/>
              </a:xfrm>
              <a:custGeom>
                <a:avLst/>
                <a:gdLst>
                  <a:gd name="T0" fmla="*/ 0 w 6"/>
                  <a:gd name="T1" fmla="*/ 0 h 7"/>
                  <a:gd name="T2" fmla="*/ 0 w 6"/>
                  <a:gd name="T3" fmla="*/ 3 h 7"/>
                  <a:gd name="T4" fmla="*/ 3 w 6"/>
                  <a:gd name="T5" fmla="*/ 6 h 7"/>
                  <a:gd name="T6" fmla="*/ 3 w 6"/>
                  <a:gd name="T7" fmla="*/ 3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0" y="3"/>
                    </a:lnTo>
                    <a:lnTo>
                      <a:pt x="3" y="6"/>
                    </a:lnTo>
                    <a:lnTo>
                      <a:pt x="3" y="3"/>
                    </a:lnTo>
                    <a:lnTo>
                      <a:pt x="5" y="0"/>
                    </a:lnTo>
                    <a:lnTo>
                      <a:pt x="0"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1" name="Freeform 773"/>
              <p:cNvSpPr>
                <a:spLocks/>
              </p:cNvSpPr>
              <p:nvPr/>
            </p:nvSpPr>
            <p:spPr bwMode="auto">
              <a:xfrm>
                <a:off x="5016" y="3081"/>
                <a:ext cx="3" cy="36"/>
              </a:xfrm>
              <a:custGeom>
                <a:avLst/>
                <a:gdLst>
                  <a:gd name="T0" fmla="*/ 0 w 3"/>
                  <a:gd name="T1" fmla="*/ 35 h 36"/>
                  <a:gd name="T2" fmla="*/ 0 w 3"/>
                  <a:gd name="T3" fmla="*/ 26 h 36"/>
                  <a:gd name="T4" fmla="*/ 0 w 3"/>
                  <a:gd name="T5" fmla="*/ 16 h 36"/>
                  <a:gd name="T6" fmla="*/ 0 w 3"/>
                  <a:gd name="T7" fmla="*/ 8 h 36"/>
                  <a:gd name="T8" fmla="*/ 1 w 3"/>
                  <a:gd name="T9" fmla="*/ 0 h 36"/>
                  <a:gd name="T10" fmla="*/ 2 w 3"/>
                  <a:gd name="T11" fmla="*/ 0 h 36"/>
                  <a:gd name="T12" fmla="*/ 2 w 3"/>
                  <a:gd name="T13" fmla="*/ 8 h 36"/>
                  <a:gd name="T14" fmla="*/ 2 w 3"/>
                  <a:gd name="T15" fmla="*/ 16 h 36"/>
                  <a:gd name="T16" fmla="*/ 2 w 3"/>
                  <a:gd name="T17" fmla="*/ 26 h 36"/>
                  <a:gd name="T18" fmla="*/ 1 w 3"/>
                  <a:gd name="T19" fmla="*/ 35 h 36"/>
                  <a:gd name="T20" fmla="*/ 0 w 3"/>
                  <a:gd name="T2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6">
                    <a:moveTo>
                      <a:pt x="0" y="35"/>
                    </a:moveTo>
                    <a:lnTo>
                      <a:pt x="0" y="26"/>
                    </a:lnTo>
                    <a:lnTo>
                      <a:pt x="0" y="16"/>
                    </a:lnTo>
                    <a:lnTo>
                      <a:pt x="0" y="8"/>
                    </a:lnTo>
                    <a:lnTo>
                      <a:pt x="1" y="0"/>
                    </a:lnTo>
                    <a:lnTo>
                      <a:pt x="2" y="0"/>
                    </a:lnTo>
                    <a:lnTo>
                      <a:pt x="2" y="8"/>
                    </a:lnTo>
                    <a:lnTo>
                      <a:pt x="2" y="16"/>
                    </a:lnTo>
                    <a:lnTo>
                      <a:pt x="2" y="26"/>
                    </a:lnTo>
                    <a:lnTo>
                      <a:pt x="1" y="35"/>
                    </a:lnTo>
                    <a:lnTo>
                      <a:pt x="0" y="35"/>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2" name="Freeform 774"/>
              <p:cNvSpPr>
                <a:spLocks/>
              </p:cNvSpPr>
              <p:nvPr/>
            </p:nvSpPr>
            <p:spPr bwMode="auto">
              <a:xfrm>
                <a:off x="5013" y="3074"/>
                <a:ext cx="6" cy="8"/>
              </a:xfrm>
              <a:custGeom>
                <a:avLst/>
                <a:gdLst>
                  <a:gd name="T0" fmla="*/ 5 w 6"/>
                  <a:gd name="T1" fmla="*/ 7 h 8"/>
                  <a:gd name="T2" fmla="*/ 3 w 6"/>
                  <a:gd name="T3" fmla="*/ 0 h 8"/>
                  <a:gd name="T4" fmla="*/ 0 w 6"/>
                  <a:gd name="T5" fmla="*/ 0 h 8"/>
                  <a:gd name="T6" fmla="*/ 0 w 6"/>
                  <a:gd name="T7" fmla="*/ 7 h 8"/>
                  <a:gd name="T8" fmla="*/ 5 w 6"/>
                  <a:gd name="T9" fmla="*/ 7 h 8"/>
                </a:gdLst>
                <a:ahLst/>
                <a:cxnLst>
                  <a:cxn ang="0">
                    <a:pos x="T0" y="T1"/>
                  </a:cxn>
                  <a:cxn ang="0">
                    <a:pos x="T2" y="T3"/>
                  </a:cxn>
                  <a:cxn ang="0">
                    <a:pos x="T4" y="T5"/>
                  </a:cxn>
                  <a:cxn ang="0">
                    <a:pos x="T6" y="T7"/>
                  </a:cxn>
                  <a:cxn ang="0">
                    <a:pos x="T8" y="T9"/>
                  </a:cxn>
                </a:cxnLst>
                <a:rect l="0" t="0" r="r" b="b"/>
                <a:pathLst>
                  <a:path w="6" h="8">
                    <a:moveTo>
                      <a:pt x="5" y="7"/>
                    </a:moveTo>
                    <a:lnTo>
                      <a:pt x="3" y="0"/>
                    </a:lnTo>
                    <a:lnTo>
                      <a:pt x="0" y="0"/>
                    </a:lnTo>
                    <a:lnTo>
                      <a:pt x="0" y="7"/>
                    </a:lnTo>
                    <a:lnTo>
                      <a:pt x="5" y="7"/>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3" name="Freeform 775"/>
              <p:cNvSpPr>
                <a:spLocks/>
              </p:cNvSpPr>
              <p:nvPr/>
            </p:nvSpPr>
            <p:spPr bwMode="auto">
              <a:xfrm>
                <a:off x="5016" y="3116"/>
                <a:ext cx="7" cy="7"/>
              </a:xfrm>
              <a:custGeom>
                <a:avLst/>
                <a:gdLst>
                  <a:gd name="T0" fmla="*/ 0 w 7"/>
                  <a:gd name="T1" fmla="*/ 0 h 7"/>
                  <a:gd name="T2" fmla="*/ 0 w 7"/>
                  <a:gd name="T3" fmla="*/ 3 h 7"/>
                  <a:gd name="T4" fmla="*/ 2 w 7"/>
                  <a:gd name="T5" fmla="*/ 6 h 7"/>
                  <a:gd name="T6" fmla="*/ 4 w 7"/>
                  <a:gd name="T7" fmla="*/ 3 h 7"/>
                  <a:gd name="T8" fmla="*/ 6 w 7"/>
                  <a:gd name="T9" fmla="*/ 0 h 7"/>
                  <a:gd name="T10" fmla="*/ 0 w 7"/>
                  <a:gd name="T11" fmla="*/ 0 h 7"/>
                </a:gdLst>
                <a:ahLst/>
                <a:cxnLst>
                  <a:cxn ang="0">
                    <a:pos x="T0" y="T1"/>
                  </a:cxn>
                  <a:cxn ang="0">
                    <a:pos x="T2" y="T3"/>
                  </a:cxn>
                  <a:cxn ang="0">
                    <a:pos x="T4" y="T5"/>
                  </a:cxn>
                  <a:cxn ang="0">
                    <a:pos x="T6" y="T7"/>
                  </a:cxn>
                  <a:cxn ang="0">
                    <a:pos x="T8" y="T9"/>
                  </a:cxn>
                  <a:cxn ang="0">
                    <a:pos x="T10" y="T11"/>
                  </a:cxn>
                </a:cxnLst>
                <a:rect l="0" t="0" r="r" b="b"/>
                <a:pathLst>
                  <a:path w="7" h="7">
                    <a:moveTo>
                      <a:pt x="0" y="0"/>
                    </a:moveTo>
                    <a:lnTo>
                      <a:pt x="0" y="3"/>
                    </a:lnTo>
                    <a:lnTo>
                      <a:pt x="2" y="6"/>
                    </a:lnTo>
                    <a:lnTo>
                      <a:pt x="4" y="3"/>
                    </a:lnTo>
                    <a:lnTo>
                      <a:pt x="6"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4" name="Freeform 776"/>
              <p:cNvSpPr>
                <a:spLocks/>
              </p:cNvSpPr>
              <p:nvPr/>
            </p:nvSpPr>
            <p:spPr bwMode="auto">
              <a:xfrm>
                <a:off x="5022" y="3124"/>
                <a:ext cx="4" cy="96"/>
              </a:xfrm>
              <a:custGeom>
                <a:avLst/>
                <a:gdLst>
                  <a:gd name="T0" fmla="*/ 3 w 4"/>
                  <a:gd name="T1" fmla="*/ 95 h 96"/>
                  <a:gd name="T2" fmla="*/ 3 w 4"/>
                  <a:gd name="T3" fmla="*/ 90 h 96"/>
                  <a:gd name="T4" fmla="*/ 3 w 4"/>
                  <a:gd name="T5" fmla="*/ 82 h 96"/>
                  <a:gd name="T6" fmla="*/ 2 w 4"/>
                  <a:gd name="T7" fmla="*/ 71 h 96"/>
                  <a:gd name="T8" fmla="*/ 2 w 4"/>
                  <a:gd name="T9" fmla="*/ 60 h 96"/>
                  <a:gd name="T10" fmla="*/ 2 w 4"/>
                  <a:gd name="T11" fmla="*/ 45 h 96"/>
                  <a:gd name="T12" fmla="*/ 2 w 4"/>
                  <a:gd name="T13" fmla="*/ 31 h 96"/>
                  <a:gd name="T14" fmla="*/ 1 w 4"/>
                  <a:gd name="T15" fmla="*/ 16 h 96"/>
                  <a:gd name="T16" fmla="*/ 1 w 4"/>
                  <a:gd name="T17" fmla="*/ 0 h 96"/>
                  <a:gd name="T18" fmla="*/ 0 w 4"/>
                  <a:gd name="T19" fmla="*/ 0 h 96"/>
                  <a:gd name="T20" fmla="*/ 0 w 4"/>
                  <a:gd name="T21" fmla="*/ 16 h 96"/>
                  <a:gd name="T22" fmla="*/ 0 w 4"/>
                  <a:gd name="T23" fmla="*/ 31 h 96"/>
                  <a:gd name="T24" fmla="*/ 1 w 4"/>
                  <a:gd name="T25" fmla="*/ 45 h 96"/>
                  <a:gd name="T26" fmla="*/ 1 w 4"/>
                  <a:gd name="T27" fmla="*/ 60 h 96"/>
                  <a:gd name="T28" fmla="*/ 1 w 4"/>
                  <a:gd name="T29" fmla="*/ 71 h 96"/>
                  <a:gd name="T30" fmla="*/ 1 w 4"/>
                  <a:gd name="T31" fmla="*/ 82 h 96"/>
                  <a:gd name="T32" fmla="*/ 2 w 4"/>
                  <a:gd name="T33" fmla="*/ 90 h 96"/>
                  <a:gd name="T34" fmla="*/ 2 w 4"/>
                  <a:gd name="T35" fmla="*/ 95 h 96"/>
                  <a:gd name="T36" fmla="*/ 3 w 4"/>
                  <a:gd name="T37"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96">
                    <a:moveTo>
                      <a:pt x="3" y="95"/>
                    </a:moveTo>
                    <a:lnTo>
                      <a:pt x="3" y="90"/>
                    </a:lnTo>
                    <a:lnTo>
                      <a:pt x="3" y="82"/>
                    </a:lnTo>
                    <a:lnTo>
                      <a:pt x="2" y="71"/>
                    </a:lnTo>
                    <a:lnTo>
                      <a:pt x="2" y="60"/>
                    </a:lnTo>
                    <a:lnTo>
                      <a:pt x="2" y="45"/>
                    </a:lnTo>
                    <a:lnTo>
                      <a:pt x="2" y="31"/>
                    </a:lnTo>
                    <a:lnTo>
                      <a:pt x="1" y="16"/>
                    </a:lnTo>
                    <a:lnTo>
                      <a:pt x="1" y="0"/>
                    </a:lnTo>
                    <a:lnTo>
                      <a:pt x="0" y="0"/>
                    </a:lnTo>
                    <a:lnTo>
                      <a:pt x="0" y="16"/>
                    </a:lnTo>
                    <a:lnTo>
                      <a:pt x="0" y="31"/>
                    </a:lnTo>
                    <a:lnTo>
                      <a:pt x="1" y="45"/>
                    </a:lnTo>
                    <a:lnTo>
                      <a:pt x="1" y="60"/>
                    </a:lnTo>
                    <a:lnTo>
                      <a:pt x="1" y="71"/>
                    </a:lnTo>
                    <a:lnTo>
                      <a:pt x="1" y="82"/>
                    </a:lnTo>
                    <a:lnTo>
                      <a:pt x="2" y="90"/>
                    </a:lnTo>
                    <a:lnTo>
                      <a:pt x="2" y="95"/>
                    </a:lnTo>
                    <a:lnTo>
                      <a:pt x="3" y="9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5" name="Freeform 777"/>
              <p:cNvSpPr>
                <a:spLocks/>
              </p:cNvSpPr>
              <p:nvPr/>
            </p:nvSpPr>
            <p:spPr bwMode="auto">
              <a:xfrm>
                <a:off x="5016" y="3117"/>
                <a:ext cx="7" cy="8"/>
              </a:xfrm>
              <a:custGeom>
                <a:avLst/>
                <a:gdLst>
                  <a:gd name="T0" fmla="*/ 6 w 7"/>
                  <a:gd name="T1" fmla="*/ 7 h 8"/>
                  <a:gd name="T2" fmla="*/ 4 w 7"/>
                  <a:gd name="T3" fmla="*/ 0 h 8"/>
                  <a:gd name="T4" fmla="*/ 2 w 7"/>
                  <a:gd name="T5" fmla="*/ 0 h 8"/>
                  <a:gd name="T6" fmla="*/ 0 w 7"/>
                  <a:gd name="T7" fmla="*/ 0 h 8"/>
                  <a:gd name="T8" fmla="*/ 0 w 7"/>
                  <a:gd name="T9" fmla="*/ 7 h 8"/>
                  <a:gd name="T10" fmla="*/ 6 w 7"/>
                  <a:gd name="T11" fmla="*/ 7 h 8"/>
                </a:gdLst>
                <a:ahLst/>
                <a:cxnLst>
                  <a:cxn ang="0">
                    <a:pos x="T0" y="T1"/>
                  </a:cxn>
                  <a:cxn ang="0">
                    <a:pos x="T2" y="T3"/>
                  </a:cxn>
                  <a:cxn ang="0">
                    <a:pos x="T4" y="T5"/>
                  </a:cxn>
                  <a:cxn ang="0">
                    <a:pos x="T6" y="T7"/>
                  </a:cxn>
                  <a:cxn ang="0">
                    <a:pos x="T8" y="T9"/>
                  </a:cxn>
                  <a:cxn ang="0">
                    <a:pos x="T10" y="T11"/>
                  </a:cxn>
                </a:cxnLst>
                <a:rect l="0" t="0" r="r" b="b"/>
                <a:pathLst>
                  <a:path w="7" h="8">
                    <a:moveTo>
                      <a:pt x="6" y="7"/>
                    </a:moveTo>
                    <a:lnTo>
                      <a:pt x="4" y="0"/>
                    </a:lnTo>
                    <a:lnTo>
                      <a:pt x="2" y="0"/>
                    </a:lnTo>
                    <a:lnTo>
                      <a:pt x="0" y="0"/>
                    </a:lnTo>
                    <a:lnTo>
                      <a:pt x="0" y="7"/>
                    </a:lnTo>
                    <a:lnTo>
                      <a:pt x="6"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6" name="Freeform 778"/>
              <p:cNvSpPr>
                <a:spLocks/>
              </p:cNvSpPr>
              <p:nvPr/>
            </p:nvSpPr>
            <p:spPr bwMode="auto">
              <a:xfrm>
                <a:off x="4996" y="3071"/>
                <a:ext cx="4" cy="1"/>
              </a:xfrm>
              <a:custGeom>
                <a:avLst/>
                <a:gdLst>
                  <a:gd name="T0" fmla="*/ 0 w 4"/>
                  <a:gd name="T1" fmla="*/ 0 h 1"/>
                  <a:gd name="T2" fmla="*/ 1 w 4"/>
                  <a:gd name="T3" fmla="*/ 0 h 1"/>
                  <a:gd name="T4" fmla="*/ 2 w 4"/>
                  <a:gd name="T5" fmla="*/ 0 h 1"/>
                  <a:gd name="T6" fmla="*/ 3 w 4"/>
                  <a:gd name="T7" fmla="*/ 0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lnTo>
                      <a:pt x="1" y="0"/>
                    </a:lnTo>
                    <a:lnTo>
                      <a:pt x="2" y="0"/>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7" name="Freeform 779"/>
              <p:cNvSpPr>
                <a:spLocks/>
              </p:cNvSpPr>
              <p:nvPr/>
            </p:nvSpPr>
            <p:spPr bwMode="auto">
              <a:xfrm>
                <a:off x="4999" y="3071"/>
                <a:ext cx="11" cy="143"/>
              </a:xfrm>
              <a:custGeom>
                <a:avLst/>
                <a:gdLst>
                  <a:gd name="T0" fmla="*/ 10 w 11"/>
                  <a:gd name="T1" fmla="*/ 142 h 143"/>
                  <a:gd name="T2" fmla="*/ 8 w 11"/>
                  <a:gd name="T3" fmla="*/ 131 h 143"/>
                  <a:gd name="T4" fmla="*/ 8 w 11"/>
                  <a:gd name="T5" fmla="*/ 112 h 143"/>
                  <a:gd name="T6" fmla="*/ 6 w 11"/>
                  <a:gd name="T7" fmla="*/ 89 h 143"/>
                  <a:gd name="T8" fmla="*/ 5 w 11"/>
                  <a:gd name="T9" fmla="*/ 64 h 143"/>
                  <a:gd name="T10" fmla="*/ 5 w 11"/>
                  <a:gd name="T11" fmla="*/ 40 h 143"/>
                  <a:gd name="T12" fmla="*/ 3 w 11"/>
                  <a:gd name="T13" fmla="*/ 19 h 143"/>
                  <a:gd name="T14" fmla="*/ 2 w 11"/>
                  <a:gd name="T15" fmla="*/ 7 h 143"/>
                  <a:gd name="T16" fmla="*/ 2 w 11"/>
                  <a:gd name="T17" fmla="*/ 0 h 143"/>
                  <a:gd name="T18" fmla="*/ 0 w 11"/>
                  <a:gd name="T19" fmla="*/ 0 h 143"/>
                  <a:gd name="T20" fmla="*/ 0 w 11"/>
                  <a:gd name="T21" fmla="*/ 7 h 143"/>
                  <a:gd name="T22" fmla="*/ 1 w 11"/>
                  <a:gd name="T23" fmla="*/ 19 h 143"/>
                  <a:gd name="T24" fmla="*/ 2 w 11"/>
                  <a:gd name="T25" fmla="*/ 40 h 143"/>
                  <a:gd name="T26" fmla="*/ 2 w 11"/>
                  <a:gd name="T27" fmla="*/ 64 h 143"/>
                  <a:gd name="T28" fmla="*/ 4 w 11"/>
                  <a:gd name="T29" fmla="*/ 89 h 143"/>
                  <a:gd name="T30" fmla="*/ 5 w 11"/>
                  <a:gd name="T31" fmla="*/ 112 h 143"/>
                  <a:gd name="T32" fmla="*/ 6 w 11"/>
                  <a:gd name="T33" fmla="*/ 131 h 143"/>
                  <a:gd name="T34" fmla="*/ 7 w 11"/>
                  <a:gd name="T35" fmla="*/ 142 h 143"/>
                  <a:gd name="T36" fmla="*/ 10 w 11"/>
                  <a:gd name="T37" fmla="*/ 14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43">
                    <a:moveTo>
                      <a:pt x="10" y="142"/>
                    </a:moveTo>
                    <a:lnTo>
                      <a:pt x="8" y="131"/>
                    </a:lnTo>
                    <a:lnTo>
                      <a:pt x="8" y="112"/>
                    </a:lnTo>
                    <a:lnTo>
                      <a:pt x="6" y="89"/>
                    </a:lnTo>
                    <a:lnTo>
                      <a:pt x="5" y="64"/>
                    </a:lnTo>
                    <a:lnTo>
                      <a:pt x="5" y="40"/>
                    </a:lnTo>
                    <a:lnTo>
                      <a:pt x="3" y="19"/>
                    </a:lnTo>
                    <a:lnTo>
                      <a:pt x="2" y="7"/>
                    </a:lnTo>
                    <a:lnTo>
                      <a:pt x="2" y="0"/>
                    </a:lnTo>
                    <a:lnTo>
                      <a:pt x="0" y="0"/>
                    </a:lnTo>
                    <a:lnTo>
                      <a:pt x="0" y="7"/>
                    </a:lnTo>
                    <a:lnTo>
                      <a:pt x="1" y="19"/>
                    </a:lnTo>
                    <a:lnTo>
                      <a:pt x="2" y="40"/>
                    </a:lnTo>
                    <a:lnTo>
                      <a:pt x="2" y="64"/>
                    </a:lnTo>
                    <a:lnTo>
                      <a:pt x="4" y="89"/>
                    </a:lnTo>
                    <a:lnTo>
                      <a:pt x="5" y="112"/>
                    </a:lnTo>
                    <a:lnTo>
                      <a:pt x="6" y="131"/>
                    </a:lnTo>
                    <a:lnTo>
                      <a:pt x="7" y="142"/>
                    </a:lnTo>
                    <a:lnTo>
                      <a:pt x="10" y="14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8" name="Freeform 780"/>
              <p:cNvSpPr>
                <a:spLocks/>
              </p:cNvSpPr>
              <p:nvPr/>
            </p:nvSpPr>
            <p:spPr bwMode="auto">
              <a:xfrm>
                <a:off x="4996" y="3065"/>
                <a:ext cx="4" cy="7"/>
              </a:xfrm>
              <a:custGeom>
                <a:avLst/>
                <a:gdLst>
                  <a:gd name="T0" fmla="*/ 3 w 4"/>
                  <a:gd name="T1" fmla="*/ 6 h 7"/>
                  <a:gd name="T2" fmla="*/ 3 w 4"/>
                  <a:gd name="T3" fmla="*/ 0 h 7"/>
                  <a:gd name="T4" fmla="*/ 2 w 4"/>
                  <a:gd name="T5" fmla="*/ 0 h 7"/>
                  <a:gd name="T6" fmla="*/ 1 w 4"/>
                  <a:gd name="T7" fmla="*/ 0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3" y="0"/>
                    </a:lnTo>
                    <a:lnTo>
                      <a:pt x="2" y="0"/>
                    </a:lnTo>
                    <a:lnTo>
                      <a:pt x="1" y="0"/>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69" name="Freeform 781"/>
              <p:cNvSpPr>
                <a:spLocks/>
              </p:cNvSpPr>
              <p:nvPr/>
            </p:nvSpPr>
            <p:spPr bwMode="auto">
              <a:xfrm>
                <a:off x="4983" y="3113"/>
                <a:ext cx="2" cy="7"/>
              </a:xfrm>
              <a:custGeom>
                <a:avLst/>
                <a:gdLst>
                  <a:gd name="T0" fmla="*/ 0 w 2"/>
                  <a:gd name="T1" fmla="*/ 0 h 7"/>
                  <a:gd name="T2" fmla="*/ 0 w 2"/>
                  <a:gd name="T3" fmla="*/ 6 h 7"/>
                  <a:gd name="T4" fmla="*/ 0 w 2"/>
                  <a:gd name="T5" fmla="*/ 6 h 7"/>
                  <a:gd name="T6" fmla="*/ 1 w 2"/>
                  <a:gd name="T7" fmla="*/ 6 h 7"/>
                  <a:gd name="T8" fmla="*/ 1 w 2"/>
                  <a:gd name="T9" fmla="*/ 0 h 7"/>
                  <a:gd name="T10" fmla="*/ 0 w 2"/>
                  <a:gd name="T11" fmla="*/ 0 h 7"/>
                </a:gdLst>
                <a:ahLst/>
                <a:cxnLst>
                  <a:cxn ang="0">
                    <a:pos x="T0" y="T1"/>
                  </a:cxn>
                  <a:cxn ang="0">
                    <a:pos x="T2" y="T3"/>
                  </a:cxn>
                  <a:cxn ang="0">
                    <a:pos x="T4" y="T5"/>
                  </a:cxn>
                  <a:cxn ang="0">
                    <a:pos x="T6" y="T7"/>
                  </a:cxn>
                  <a:cxn ang="0">
                    <a:pos x="T8" y="T9"/>
                  </a:cxn>
                  <a:cxn ang="0">
                    <a:pos x="T10" y="T11"/>
                  </a:cxn>
                </a:cxnLst>
                <a:rect l="0" t="0" r="r" b="b"/>
                <a:pathLst>
                  <a:path w="2" h="7">
                    <a:moveTo>
                      <a:pt x="0" y="0"/>
                    </a:moveTo>
                    <a:lnTo>
                      <a:pt x="0" y="6"/>
                    </a:lnTo>
                    <a:lnTo>
                      <a:pt x="0" y="6"/>
                    </a:lnTo>
                    <a:lnTo>
                      <a:pt x="1" y="6"/>
                    </a:lnTo>
                    <a:lnTo>
                      <a:pt x="1"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0" name="Freeform 782"/>
              <p:cNvSpPr>
                <a:spLocks/>
              </p:cNvSpPr>
              <p:nvPr/>
            </p:nvSpPr>
            <p:spPr bwMode="auto">
              <a:xfrm>
                <a:off x="4984" y="3122"/>
                <a:ext cx="13" cy="95"/>
              </a:xfrm>
              <a:custGeom>
                <a:avLst/>
                <a:gdLst>
                  <a:gd name="T0" fmla="*/ 12 w 13"/>
                  <a:gd name="T1" fmla="*/ 93 h 95"/>
                  <a:gd name="T2" fmla="*/ 11 w 13"/>
                  <a:gd name="T3" fmla="*/ 83 h 95"/>
                  <a:gd name="T4" fmla="*/ 9 w 13"/>
                  <a:gd name="T5" fmla="*/ 70 h 95"/>
                  <a:gd name="T6" fmla="*/ 8 w 13"/>
                  <a:gd name="T7" fmla="*/ 54 h 95"/>
                  <a:gd name="T8" fmla="*/ 6 w 13"/>
                  <a:gd name="T9" fmla="*/ 38 h 95"/>
                  <a:gd name="T10" fmla="*/ 6 w 13"/>
                  <a:gd name="T11" fmla="*/ 24 h 95"/>
                  <a:gd name="T12" fmla="*/ 5 w 13"/>
                  <a:gd name="T13" fmla="*/ 11 h 95"/>
                  <a:gd name="T14" fmla="*/ 4 w 13"/>
                  <a:gd name="T15" fmla="*/ 3 h 95"/>
                  <a:gd name="T16" fmla="*/ 4 w 13"/>
                  <a:gd name="T17" fmla="*/ 0 h 95"/>
                  <a:gd name="T18" fmla="*/ 0 w 13"/>
                  <a:gd name="T19" fmla="*/ 0 h 95"/>
                  <a:gd name="T20" fmla="*/ 0 w 13"/>
                  <a:gd name="T21" fmla="*/ 3 h 95"/>
                  <a:gd name="T22" fmla="*/ 2 w 13"/>
                  <a:gd name="T23" fmla="*/ 11 h 95"/>
                  <a:gd name="T24" fmla="*/ 3 w 13"/>
                  <a:gd name="T25" fmla="*/ 24 h 95"/>
                  <a:gd name="T26" fmla="*/ 4 w 13"/>
                  <a:gd name="T27" fmla="*/ 38 h 95"/>
                  <a:gd name="T28" fmla="*/ 5 w 13"/>
                  <a:gd name="T29" fmla="*/ 54 h 95"/>
                  <a:gd name="T30" fmla="*/ 6 w 13"/>
                  <a:gd name="T31" fmla="*/ 71 h 95"/>
                  <a:gd name="T32" fmla="*/ 8 w 13"/>
                  <a:gd name="T33" fmla="*/ 83 h 95"/>
                  <a:gd name="T34" fmla="*/ 9 w 13"/>
                  <a:gd name="T35" fmla="*/ 94 h 95"/>
                  <a:gd name="T36" fmla="*/ 12 w 13"/>
                  <a:gd name="T3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95">
                    <a:moveTo>
                      <a:pt x="12" y="93"/>
                    </a:moveTo>
                    <a:lnTo>
                      <a:pt x="11" y="83"/>
                    </a:lnTo>
                    <a:lnTo>
                      <a:pt x="9" y="70"/>
                    </a:lnTo>
                    <a:lnTo>
                      <a:pt x="8" y="54"/>
                    </a:lnTo>
                    <a:lnTo>
                      <a:pt x="6" y="38"/>
                    </a:lnTo>
                    <a:lnTo>
                      <a:pt x="6" y="24"/>
                    </a:lnTo>
                    <a:lnTo>
                      <a:pt x="5" y="11"/>
                    </a:lnTo>
                    <a:lnTo>
                      <a:pt x="4" y="3"/>
                    </a:lnTo>
                    <a:lnTo>
                      <a:pt x="4" y="0"/>
                    </a:lnTo>
                    <a:lnTo>
                      <a:pt x="0" y="0"/>
                    </a:lnTo>
                    <a:lnTo>
                      <a:pt x="0" y="3"/>
                    </a:lnTo>
                    <a:lnTo>
                      <a:pt x="2" y="11"/>
                    </a:lnTo>
                    <a:lnTo>
                      <a:pt x="3" y="24"/>
                    </a:lnTo>
                    <a:lnTo>
                      <a:pt x="4" y="38"/>
                    </a:lnTo>
                    <a:lnTo>
                      <a:pt x="5" y="54"/>
                    </a:lnTo>
                    <a:lnTo>
                      <a:pt x="6" y="71"/>
                    </a:lnTo>
                    <a:lnTo>
                      <a:pt x="8" y="83"/>
                    </a:lnTo>
                    <a:lnTo>
                      <a:pt x="9" y="94"/>
                    </a:lnTo>
                    <a:lnTo>
                      <a:pt x="12" y="9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1" name="Freeform 783"/>
              <p:cNvSpPr>
                <a:spLocks/>
              </p:cNvSpPr>
              <p:nvPr/>
            </p:nvSpPr>
            <p:spPr bwMode="auto">
              <a:xfrm>
                <a:off x="4983" y="3114"/>
                <a:ext cx="2" cy="9"/>
              </a:xfrm>
              <a:custGeom>
                <a:avLst/>
                <a:gdLst>
                  <a:gd name="T0" fmla="*/ 1 w 2"/>
                  <a:gd name="T1" fmla="*/ 8 h 9"/>
                  <a:gd name="T2" fmla="*/ 1 w 2"/>
                  <a:gd name="T3" fmla="*/ 8 h 9"/>
                  <a:gd name="T4" fmla="*/ 0 w 2"/>
                  <a:gd name="T5" fmla="*/ 0 h 9"/>
                  <a:gd name="T6" fmla="*/ 0 w 2"/>
                  <a:gd name="T7" fmla="*/ 8 h 9"/>
                  <a:gd name="T8" fmla="*/ 0 w 2"/>
                  <a:gd name="T9" fmla="*/ 8 h 9"/>
                  <a:gd name="T10" fmla="*/ 1 w 2"/>
                  <a:gd name="T11" fmla="*/ 8 h 9"/>
                </a:gdLst>
                <a:ahLst/>
                <a:cxnLst>
                  <a:cxn ang="0">
                    <a:pos x="T0" y="T1"/>
                  </a:cxn>
                  <a:cxn ang="0">
                    <a:pos x="T2" y="T3"/>
                  </a:cxn>
                  <a:cxn ang="0">
                    <a:pos x="T4" y="T5"/>
                  </a:cxn>
                  <a:cxn ang="0">
                    <a:pos x="T6" y="T7"/>
                  </a:cxn>
                  <a:cxn ang="0">
                    <a:pos x="T8" y="T9"/>
                  </a:cxn>
                  <a:cxn ang="0">
                    <a:pos x="T10" y="T11"/>
                  </a:cxn>
                </a:cxnLst>
                <a:rect l="0" t="0" r="r" b="b"/>
                <a:pathLst>
                  <a:path w="2" h="9">
                    <a:moveTo>
                      <a:pt x="1" y="8"/>
                    </a:moveTo>
                    <a:lnTo>
                      <a:pt x="1" y="8"/>
                    </a:lnTo>
                    <a:lnTo>
                      <a:pt x="0" y="0"/>
                    </a:lnTo>
                    <a:lnTo>
                      <a:pt x="0" y="8"/>
                    </a:lnTo>
                    <a:lnTo>
                      <a:pt x="0" y="8"/>
                    </a:lnTo>
                    <a:lnTo>
                      <a:pt x="1"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2" name="Freeform 784"/>
              <p:cNvSpPr>
                <a:spLocks/>
              </p:cNvSpPr>
              <p:nvPr/>
            </p:nvSpPr>
            <p:spPr bwMode="auto">
              <a:xfrm>
                <a:off x="4967" y="3133"/>
                <a:ext cx="4" cy="8"/>
              </a:xfrm>
              <a:custGeom>
                <a:avLst/>
                <a:gdLst>
                  <a:gd name="T0" fmla="*/ 0 w 4"/>
                  <a:gd name="T1" fmla="*/ 0 h 8"/>
                  <a:gd name="T2" fmla="*/ 1 w 4"/>
                  <a:gd name="T3" fmla="*/ 7 h 8"/>
                  <a:gd name="T4" fmla="*/ 1 w 4"/>
                  <a:gd name="T5" fmla="*/ 7 h 8"/>
                  <a:gd name="T6" fmla="*/ 2 w 4"/>
                  <a:gd name="T7" fmla="*/ 7 h 8"/>
                  <a:gd name="T8" fmla="*/ 3 w 4"/>
                  <a:gd name="T9" fmla="*/ 0 h 8"/>
                  <a:gd name="T10" fmla="*/ 0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0" y="0"/>
                    </a:moveTo>
                    <a:lnTo>
                      <a:pt x="1" y="7"/>
                    </a:lnTo>
                    <a:lnTo>
                      <a:pt x="1" y="7"/>
                    </a:lnTo>
                    <a:lnTo>
                      <a:pt x="2" y="7"/>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3" name="Freeform 785"/>
              <p:cNvSpPr>
                <a:spLocks/>
              </p:cNvSpPr>
              <p:nvPr/>
            </p:nvSpPr>
            <p:spPr bwMode="auto">
              <a:xfrm>
                <a:off x="4970" y="3142"/>
                <a:ext cx="11" cy="70"/>
              </a:xfrm>
              <a:custGeom>
                <a:avLst/>
                <a:gdLst>
                  <a:gd name="T0" fmla="*/ 10 w 11"/>
                  <a:gd name="T1" fmla="*/ 69 h 70"/>
                  <a:gd name="T2" fmla="*/ 9 w 11"/>
                  <a:gd name="T3" fmla="*/ 60 h 70"/>
                  <a:gd name="T4" fmla="*/ 8 w 11"/>
                  <a:gd name="T5" fmla="*/ 51 h 70"/>
                  <a:gd name="T6" fmla="*/ 7 w 11"/>
                  <a:gd name="T7" fmla="*/ 38 h 70"/>
                  <a:gd name="T8" fmla="*/ 6 w 11"/>
                  <a:gd name="T9" fmla="*/ 28 h 70"/>
                  <a:gd name="T10" fmla="*/ 5 w 11"/>
                  <a:gd name="T11" fmla="*/ 17 h 70"/>
                  <a:gd name="T12" fmla="*/ 4 w 11"/>
                  <a:gd name="T13" fmla="*/ 8 h 70"/>
                  <a:gd name="T14" fmla="*/ 3 w 11"/>
                  <a:gd name="T15" fmla="*/ 1 h 70"/>
                  <a:gd name="T16" fmla="*/ 3 w 11"/>
                  <a:gd name="T17" fmla="*/ 0 h 70"/>
                  <a:gd name="T18" fmla="*/ 0 w 11"/>
                  <a:gd name="T19" fmla="*/ 0 h 70"/>
                  <a:gd name="T20" fmla="*/ 0 w 11"/>
                  <a:gd name="T21" fmla="*/ 3 h 70"/>
                  <a:gd name="T22" fmla="*/ 2 w 11"/>
                  <a:gd name="T23" fmla="*/ 8 h 70"/>
                  <a:gd name="T24" fmla="*/ 2 w 11"/>
                  <a:gd name="T25" fmla="*/ 17 h 70"/>
                  <a:gd name="T26" fmla="*/ 3 w 11"/>
                  <a:gd name="T27" fmla="*/ 28 h 70"/>
                  <a:gd name="T28" fmla="*/ 5 w 11"/>
                  <a:gd name="T29" fmla="*/ 38 h 70"/>
                  <a:gd name="T30" fmla="*/ 5 w 11"/>
                  <a:gd name="T31" fmla="*/ 51 h 70"/>
                  <a:gd name="T32" fmla="*/ 7 w 11"/>
                  <a:gd name="T33" fmla="*/ 60 h 70"/>
                  <a:gd name="T34" fmla="*/ 7 w 11"/>
                  <a:gd name="T35" fmla="*/ 69 h 70"/>
                  <a:gd name="T36" fmla="*/ 10 w 11"/>
                  <a:gd name="T37"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70">
                    <a:moveTo>
                      <a:pt x="10" y="69"/>
                    </a:moveTo>
                    <a:lnTo>
                      <a:pt x="9" y="60"/>
                    </a:lnTo>
                    <a:lnTo>
                      <a:pt x="8" y="51"/>
                    </a:lnTo>
                    <a:lnTo>
                      <a:pt x="7" y="38"/>
                    </a:lnTo>
                    <a:lnTo>
                      <a:pt x="6" y="28"/>
                    </a:lnTo>
                    <a:lnTo>
                      <a:pt x="5" y="17"/>
                    </a:lnTo>
                    <a:lnTo>
                      <a:pt x="4" y="8"/>
                    </a:lnTo>
                    <a:lnTo>
                      <a:pt x="3" y="1"/>
                    </a:lnTo>
                    <a:lnTo>
                      <a:pt x="3" y="0"/>
                    </a:lnTo>
                    <a:lnTo>
                      <a:pt x="0" y="0"/>
                    </a:lnTo>
                    <a:lnTo>
                      <a:pt x="0" y="3"/>
                    </a:lnTo>
                    <a:lnTo>
                      <a:pt x="2" y="8"/>
                    </a:lnTo>
                    <a:lnTo>
                      <a:pt x="2" y="17"/>
                    </a:lnTo>
                    <a:lnTo>
                      <a:pt x="3" y="28"/>
                    </a:lnTo>
                    <a:lnTo>
                      <a:pt x="5" y="38"/>
                    </a:lnTo>
                    <a:lnTo>
                      <a:pt x="5" y="51"/>
                    </a:lnTo>
                    <a:lnTo>
                      <a:pt x="7" y="60"/>
                    </a:lnTo>
                    <a:lnTo>
                      <a:pt x="7" y="69"/>
                    </a:lnTo>
                    <a:lnTo>
                      <a:pt x="10" y="6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4" name="Freeform 786"/>
              <p:cNvSpPr>
                <a:spLocks/>
              </p:cNvSpPr>
              <p:nvPr/>
            </p:nvSpPr>
            <p:spPr bwMode="auto">
              <a:xfrm>
                <a:off x="4967" y="3135"/>
                <a:ext cx="4" cy="8"/>
              </a:xfrm>
              <a:custGeom>
                <a:avLst/>
                <a:gdLst>
                  <a:gd name="T0" fmla="*/ 3 w 4"/>
                  <a:gd name="T1" fmla="*/ 7 h 8"/>
                  <a:gd name="T2" fmla="*/ 2 w 4"/>
                  <a:gd name="T3" fmla="*/ 0 h 8"/>
                  <a:gd name="T4" fmla="*/ 1 w 4"/>
                  <a:gd name="T5" fmla="*/ 0 h 8"/>
                  <a:gd name="T6" fmla="*/ 0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0" y="0"/>
                    </a:lnTo>
                    <a:lnTo>
                      <a:pt x="0" y="7"/>
                    </a:lnTo>
                    <a:lnTo>
                      <a:pt x="3"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5" name="Freeform 787"/>
              <p:cNvSpPr>
                <a:spLocks/>
              </p:cNvSpPr>
              <p:nvPr/>
            </p:nvSpPr>
            <p:spPr bwMode="auto">
              <a:xfrm>
                <a:off x="4957" y="3145"/>
                <a:ext cx="2" cy="8"/>
              </a:xfrm>
              <a:custGeom>
                <a:avLst/>
                <a:gdLst>
                  <a:gd name="T0" fmla="*/ 0 w 2"/>
                  <a:gd name="T1" fmla="*/ 0 h 8"/>
                  <a:gd name="T2" fmla="*/ 0 w 2"/>
                  <a:gd name="T3" fmla="*/ 7 h 8"/>
                  <a:gd name="T4" fmla="*/ 0 w 2"/>
                  <a:gd name="T5" fmla="*/ 7 h 8"/>
                  <a:gd name="T6" fmla="*/ 1 w 2"/>
                  <a:gd name="T7" fmla="*/ 7 h 8"/>
                  <a:gd name="T8" fmla="*/ 1 w 2"/>
                  <a:gd name="T9" fmla="*/ 0 h 8"/>
                  <a:gd name="T10" fmla="*/ 0 w 2"/>
                  <a:gd name="T11" fmla="*/ 0 h 8"/>
                </a:gdLst>
                <a:ahLst/>
                <a:cxnLst>
                  <a:cxn ang="0">
                    <a:pos x="T0" y="T1"/>
                  </a:cxn>
                  <a:cxn ang="0">
                    <a:pos x="T2" y="T3"/>
                  </a:cxn>
                  <a:cxn ang="0">
                    <a:pos x="T4" y="T5"/>
                  </a:cxn>
                  <a:cxn ang="0">
                    <a:pos x="T6" y="T7"/>
                  </a:cxn>
                  <a:cxn ang="0">
                    <a:pos x="T8" y="T9"/>
                  </a:cxn>
                  <a:cxn ang="0">
                    <a:pos x="T10" y="T11"/>
                  </a:cxn>
                </a:cxnLst>
                <a:rect l="0" t="0" r="r" b="b"/>
                <a:pathLst>
                  <a:path w="2" h="8">
                    <a:moveTo>
                      <a:pt x="0" y="0"/>
                    </a:moveTo>
                    <a:lnTo>
                      <a:pt x="0" y="7"/>
                    </a:lnTo>
                    <a:lnTo>
                      <a:pt x="0" y="7"/>
                    </a:lnTo>
                    <a:lnTo>
                      <a:pt x="1" y="7"/>
                    </a:lnTo>
                    <a:lnTo>
                      <a:pt x="1"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6" name="Freeform 788"/>
              <p:cNvSpPr>
                <a:spLocks/>
              </p:cNvSpPr>
              <p:nvPr/>
            </p:nvSpPr>
            <p:spPr bwMode="auto">
              <a:xfrm>
                <a:off x="4958" y="3153"/>
                <a:ext cx="9" cy="58"/>
              </a:xfrm>
              <a:custGeom>
                <a:avLst/>
                <a:gdLst>
                  <a:gd name="T0" fmla="*/ 8 w 9"/>
                  <a:gd name="T1" fmla="*/ 57 h 58"/>
                  <a:gd name="T2" fmla="*/ 6 w 9"/>
                  <a:gd name="T3" fmla="*/ 46 h 58"/>
                  <a:gd name="T4" fmla="*/ 5 w 9"/>
                  <a:gd name="T5" fmla="*/ 35 h 58"/>
                  <a:gd name="T6" fmla="*/ 4 w 9"/>
                  <a:gd name="T7" fmla="*/ 25 h 58"/>
                  <a:gd name="T8" fmla="*/ 4 w 9"/>
                  <a:gd name="T9" fmla="*/ 18 h 58"/>
                  <a:gd name="T10" fmla="*/ 4 w 9"/>
                  <a:gd name="T11" fmla="*/ 10 h 58"/>
                  <a:gd name="T12" fmla="*/ 3 w 9"/>
                  <a:gd name="T13" fmla="*/ 5 h 58"/>
                  <a:gd name="T14" fmla="*/ 3 w 9"/>
                  <a:gd name="T15" fmla="*/ 1 h 58"/>
                  <a:gd name="T16" fmla="*/ 3 w 9"/>
                  <a:gd name="T17" fmla="*/ 0 h 58"/>
                  <a:gd name="T18" fmla="*/ 0 w 9"/>
                  <a:gd name="T19" fmla="*/ 0 h 58"/>
                  <a:gd name="T20" fmla="*/ 0 w 9"/>
                  <a:gd name="T21" fmla="*/ 1 h 58"/>
                  <a:gd name="T22" fmla="*/ 0 w 9"/>
                  <a:gd name="T23" fmla="*/ 5 h 58"/>
                  <a:gd name="T24" fmla="*/ 1 w 9"/>
                  <a:gd name="T25" fmla="*/ 10 h 58"/>
                  <a:gd name="T26" fmla="*/ 1 w 9"/>
                  <a:gd name="T27" fmla="*/ 18 h 58"/>
                  <a:gd name="T28" fmla="*/ 2 w 9"/>
                  <a:gd name="T29" fmla="*/ 25 h 58"/>
                  <a:gd name="T30" fmla="*/ 3 w 9"/>
                  <a:gd name="T31" fmla="*/ 35 h 58"/>
                  <a:gd name="T32" fmla="*/ 4 w 9"/>
                  <a:gd name="T33" fmla="*/ 47 h 58"/>
                  <a:gd name="T34" fmla="*/ 5 w 9"/>
                  <a:gd name="T35" fmla="*/ 57 h 58"/>
                  <a:gd name="T36" fmla="*/ 8 w 9"/>
                  <a:gd name="T37"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58">
                    <a:moveTo>
                      <a:pt x="8" y="57"/>
                    </a:moveTo>
                    <a:lnTo>
                      <a:pt x="6" y="46"/>
                    </a:lnTo>
                    <a:lnTo>
                      <a:pt x="5" y="35"/>
                    </a:lnTo>
                    <a:lnTo>
                      <a:pt x="4" y="25"/>
                    </a:lnTo>
                    <a:lnTo>
                      <a:pt x="4" y="18"/>
                    </a:lnTo>
                    <a:lnTo>
                      <a:pt x="4" y="10"/>
                    </a:lnTo>
                    <a:lnTo>
                      <a:pt x="3" y="5"/>
                    </a:lnTo>
                    <a:lnTo>
                      <a:pt x="3" y="1"/>
                    </a:lnTo>
                    <a:lnTo>
                      <a:pt x="3" y="0"/>
                    </a:lnTo>
                    <a:lnTo>
                      <a:pt x="0" y="0"/>
                    </a:lnTo>
                    <a:lnTo>
                      <a:pt x="0" y="1"/>
                    </a:lnTo>
                    <a:lnTo>
                      <a:pt x="0" y="5"/>
                    </a:lnTo>
                    <a:lnTo>
                      <a:pt x="1" y="10"/>
                    </a:lnTo>
                    <a:lnTo>
                      <a:pt x="1" y="18"/>
                    </a:lnTo>
                    <a:lnTo>
                      <a:pt x="2" y="25"/>
                    </a:lnTo>
                    <a:lnTo>
                      <a:pt x="3" y="35"/>
                    </a:lnTo>
                    <a:lnTo>
                      <a:pt x="4" y="47"/>
                    </a:lnTo>
                    <a:lnTo>
                      <a:pt x="5" y="57"/>
                    </a:lnTo>
                    <a:lnTo>
                      <a:pt x="8" y="5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7" name="Freeform 789"/>
              <p:cNvSpPr>
                <a:spLocks/>
              </p:cNvSpPr>
              <p:nvPr/>
            </p:nvSpPr>
            <p:spPr bwMode="auto">
              <a:xfrm>
                <a:off x="4957" y="3148"/>
                <a:ext cx="2" cy="5"/>
              </a:xfrm>
              <a:custGeom>
                <a:avLst/>
                <a:gdLst>
                  <a:gd name="T0" fmla="*/ 1 w 2"/>
                  <a:gd name="T1" fmla="*/ 3 h 5"/>
                  <a:gd name="T2" fmla="*/ 1 w 2"/>
                  <a:gd name="T3" fmla="*/ 0 h 5"/>
                  <a:gd name="T4" fmla="*/ 0 w 2"/>
                  <a:gd name="T5" fmla="*/ 0 h 5"/>
                  <a:gd name="T6" fmla="*/ 0 w 2"/>
                  <a:gd name="T7" fmla="*/ 1 h 5"/>
                  <a:gd name="T8" fmla="*/ 0 w 2"/>
                  <a:gd name="T9" fmla="*/ 4 h 5"/>
                  <a:gd name="T10" fmla="*/ 1 w 2"/>
                  <a:gd name="T11" fmla="*/ 3 h 5"/>
                </a:gdLst>
                <a:ahLst/>
                <a:cxnLst>
                  <a:cxn ang="0">
                    <a:pos x="T0" y="T1"/>
                  </a:cxn>
                  <a:cxn ang="0">
                    <a:pos x="T2" y="T3"/>
                  </a:cxn>
                  <a:cxn ang="0">
                    <a:pos x="T4" y="T5"/>
                  </a:cxn>
                  <a:cxn ang="0">
                    <a:pos x="T6" y="T7"/>
                  </a:cxn>
                  <a:cxn ang="0">
                    <a:pos x="T8" y="T9"/>
                  </a:cxn>
                  <a:cxn ang="0">
                    <a:pos x="T10" y="T11"/>
                  </a:cxn>
                </a:cxnLst>
                <a:rect l="0" t="0" r="r" b="b"/>
                <a:pathLst>
                  <a:path w="2" h="5">
                    <a:moveTo>
                      <a:pt x="1" y="3"/>
                    </a:moveTo>
                    <a:lnTo>
                      <a:pt x="1" y="0"/>
                    </a:lnTo>
                    <a:lnTo>
                      <a:pt x="0" y="0"/>
                    </a:lnTo>
                    <a:lnTo>
                      <a:pt x="0" y="1"/>
                    </a:lnTo>
                    <a:lnTo>
                      <a:pt x="0" y="4"/>
                    </a:lnTo>
                    <a:lnTo>
                      <a:pt x="1"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8" name="Freeform 790"/>
              <p:cNvSpPr>
                <a:spLocks/>
              </p:cNvSpPr>
              <p:nvPr/>
            </p:nvSpPr>
            <p:spPr bwMode="auto">
              <a:xfrm>
                <a:off x="4944" y="3155"/>
                <a:ext cx="2" cy="7"/>
              </a:xfrm>
              <a:custGeom>
                <a:avLst/>
                <a:gdLst>
                  <a:gd name="T0" fmla="*/ 0 w 2"/>
                  <a:gd name="T1" fmla="*/ 0 h 7"/>
                  <a:gd name="T2" fmla="*/ 0 w 2"/>
                  <a:gd name="T3" fmla="*/ 3 h 7"/>
                  <a:gd name="T4" fmla="*/ 0 w 2"/>
                  <a:gd name="T5" fmla="*/ 6 h 7"/>
                  <a:gd name="T6" fmla="*/ 1 w 2"/>
                  <a:gd name="T7" fmla="*/ 6 h 7"/>
                  <a:gd name="T8" fmla="*/ 1 w 2"/>
                  <a:gd name="T9" fmla="*/ 0 h 7"/>
                  <a:gd name="T10" fmla="*/ 0 w 2"/>
                  <a:gd name="T11" fmla="*/ 0 h 7"/>
                </a:gdLst>
                <a:ahLst/>
                <a:cxnLst>
                  <a:cxn ang="0">
                    <a:pos x="T0" y="T1"/>
                  </a:cxn>
                  <a:cxn ang="0">
                    <a:pos x="T2" y="T3"/>
                  </a:cxn>
                  <a:cxn ang="0">
                    <a:pos x="T4" y="T5"/>
                  </a:cxn>
                  <a:cxn ang="0">
                    <a:pos x="T6" y="T7"/>
                  </a:cxn>
                  <a:cxn ang="0">
                    <a:pos x="T8" y="T9"/>
                  </a:cxn>
                  <a:cxn ang="0">
                    <a:pos x="T10" y="T11"/>
                  </a:cxn>
                </a:cxnLst>
                <a:rect l="0" t="0" r="r" b="b"/>
                <a:pathLst>
                  <a:path w="2" h="7">
                    <a:moveTo>
                      <a:pt x="0" y="0"/>
                    </a:moveTo>
                    <a:lnTo>
                      <a:pt x="0" y="3"/>
                    </a:lnTo>
                    <a:lnTo>
                      <a:pt x="0" y="6"/>
                    </a:lnTo>
                    <a:lnTo>
                      <a:pt x="1" y="6"/>
                    </a:lnTo>
                    <a:lnTo>
                      <a:pt x="1"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79" name="Freeform 791"/>
              <p:cNvSpPr>
                <a:spLocks/>
              </p:cNvSpPr>
              <p:nvPr/>
            </p:nvSpPr>
            <p:spPr bwMode="auto">
              <a:xfrm>
                <a:off x="4944" y="3164"/>
                <a:ext cx="2" cy="38"/>
              </a:xfrm>
              <a:custGeom>
                <a:avLst/>
                <a:gdLst>
                  <a:gd name="T0" fmla="*/ 1 w 2"/>
                  <a:gd name="T1" fmla="*/ 37 h 38"/>
                  <a:gd name="T2" fmla="*/ 1 w 2"/>
                  <a:gd name="T3" fmla="*/ 29 h 38"/>
                  <a:gd name="T4" fmla="*/ 1 w 2"/>
                  <a:gd name="T5" fmla="*/ 20 h 38"/>
                  <a:gd name="T6" fmla="*/ 1 w 2"/>
                  <a:gd name="T7" fmla="*/ 14 h 38"/>
                  <a:gd name="T8" fmla="*/ 1 w 2"/>
                  <a:gd name="T9" fmla="*/ 8 h 38"/>
                  <a:gd name="T10" fmla="*/ 1 w 2"/>
                  <a:gd name="T11" fmla="*/ 5 h 38"/>
                  <a:gd name="T12" fmla="*/ 1 w 2"/>
                  <a:gd name="T13" fmla="*/ 1 h 38"/>
                  <a:gd name="T14" fmla="*/ 1 w 2"/>
                  <a:gd name="T15" fmla="*/ 0 h 38"/>
                  <a:gd name="T16" fmla="*/ 0 w 2"/>
                  <a:gd name="T17" fmla="*/ 0 h 38"/>
                  <a:gd name="T18" fmla="*/ 0 w 2"/>
                  <a:gd name="T19" fmla="*/ 1 h 38"/>
                  <a:gd name="T20" fmla="*/ 0 w 2"/>
                  <a:gd name="T21" fmla="*/ 5 h 38"/>
                  <a:gd name="T22" fmla="*/ 0 w 2"/>
                  <a:gd name="T23" fmla="*/ 8 h 38"/>
                  <a:gd name="T24" fmla="*/ 0 w 2"/>
                  <a:gd name="T25" fmla="*/ 14 h 38"/>
                  <a:gd name="T26" fmla="*/ 0 w 2"/>
                  <a:gd name="T27" fmla="*/ 21 h 38"/>
                  <a:gd name="T28" fmla="*/ 0 w 2"/>
                  <a:gd name="T29" fmla="*/ 29 h 38"/>
                  <a:gd name="T30" fmla="*/ 1 w 2"/>
                  <a:gd name="T31" fmla="*/ 37 h 38"/>
                  <a:gd name="T32" fmla="*/ 1 w 2"/>
                  <a:gd name="T33"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8">
                    <a:moveTo>
                      <a:pt x="1" y="37"/>
                    </a:moveTo>
                    <a:lnTo>
                      <a:pt x="1" y="29"/>
                    </a:lnTo>
                    <a:lnTo>
                      <a:pt x="1" y="20"/>
                    </a:lnTo>
                    <a:lnTo>
                      <a:pt x="1" y="14"/>
                    </a:lnTo>
                    <a:lnTo>
                      <a:pt x="1" y="8"/>
                    </a:lnTo>
                    <a:lnTo>
                      <a:pt x="1" y="5"/>
                    </a:lnTo>
                    <a:lnTo>
                      <a:pt x="1" y="1"/>
                    </a:lnTo>
                    <a:lnTo>
                      <a:pt x="1" y="0"/>
                    </a:lnTo>
                    <a:lnTo>
                      <a:pt x="0" y="0"/>
                    </a:lnTo>
                    <a:lnTo>
                      <a:pt x="0" y="1"/>
                    </a:lnTo>
                    <a:lnTo>
                      <a:pt x="0" y="5"/>
                    </a:lnTo>
                    <a:lnTo>
                      <a:pt x="0" y="8"/>
                    </a:lnTo>
                    <a:lnTo>
                      <a:pt x="0" y="14"/>
                    </a:lnTo>
                    <a:lnTo>
                      <a:pt x="0" y="21"/>
                    </a:lnTo>
                    <a:lnTo>
                      <a:pt x="0" y="29"/>
                    </a:lnTo>
                    <a:lnTo>
                      <a:pt x="1" y="37"/>
                    </a:lnTo>
                    <a:lnTo>
                      <a:pt x="1" y="3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0" name="Freeform 792"/>
              <p:cNvSpPr>
                <a:spLocks/>
              </p:cNvSpPr>
              <p:nvPr/>
            </p:nvSpPr>
            <p:spPr bwMode="auto">
              <a:xfrm>
                <a:off x="4944" y="3156"/>
                <a:ext cx="2" cy="9"/>
              </a:xfrm>
              <a:custGeom>
                <a:avLst/>
                <a:gdLst>
                  <a:gd name="T0" fmla="*/ 1 w 2"/>
                  <a:gd name="T1" fmla="*/ 8 h 9"/>
                  <a:gd name="T2" fmla="*/ 1 w 2"/>
                  <a:gd name="T3" fmla="*/ 0 h 9"/>
                  <a:gd name="T4" fmla="*/ 0 w 2"/>
                  <a:gd name="T5" fmla="*/ 0 h 9"/>
                  <a:gd name="T6" fmla="*/ 0 w 2"/>
                  <a:gd name="T7" fmla="*/ 8 h 9"/>
                  <a:gd name="T8" fmla="*/ 0 w 2"/>
                  <a:gd name="T9" fmla="*/ 8 h 9"/>
                  <a:gd name="T10" fmla="*/ 1 w 2"/>
                  <a:gd name="T11" fmla="*/ 8 h 9"/>
                </a:gdLst>
                <a:ahLst/>
                <a:cxnLst>
                  <a:cxn ang="0">
                    <a:pos x="T0" y="T1"/>
                  </a:cxn>
                  <a:cxn ang="0">
                    <a:pos x="T2" y="T3"/>
                  </a:cxn>
                  <a:cxn ang="0">
                    <a:pos x="T4" y="T5"/>
                  </a:cxn>
                  <a:cxn ang="0">
                    <a:pos x="T6" y="T7"/>
                  </a:cxn>
                  <a:cxn ang="0">
                    <a:pos x="T8" y="T9"/>
                  </a:cxn>
                  <a:cxn ang="0">
                    <a:pos x="T10" y="T11"/>
                  </a:cxn>
                </a:cxnLst>
                <a:rect l="0" t="0" r="r" b="b"/>
                <a:pathLst>
                  <a:path w="2" h="9">
                    <a:moveTo>
                      <a:pt x="1" y="8"/>
                    </a:moveTo>
                    <a:lnTo>
                      <a:pt x="1" y="0"/>
                    </a:lnTo>
                    <a:lnTo>
                      <a:pt x="0" y="0"/>
                    </a:lnTo>
                    <a:lnTo>
                      <a:pt x="0" y="8"/>
                    </a:lnTo>
                    <a:lnTo>
                      <a:pt x="0" y="8"/>
                    </a:lnTo>
                    <a:lnTo>
                      <a:pt x="1"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1" name="Freeform 793"/>
              <p:cNvSpPr>
                <a:spLocks/>
              </p:cNvSpPr>
              <p:nvPr/>
            </p:nvSpPr>
            <p:spPr bwMode="auto">
              <a:xfrm>
                <a:off x="4928" y="3164"/>
                <a:ext cx="4" cy="6"/>
              </a:xfrm>
              <a:custGeom>
                <a:avLst/>
                <a:gdLst>
                  <a:gd name="T0" fmla="*/ 0 w 4"/>
                  <a:gd name="T1" fmla="*/ 0 h 6"/>
                  <a:gd name="T2" fmla="*/ 0 w 4"/>
                  <a:gd name="T3" fmla="*/ 2 h 6"/>
                  <a:gd name="T4" fmla="*/ 0 w 4"/>
                  <a:gd name="T5" fmla="*/ 5 h 6"/>
                  <a:gd name="T6" fmla="*/ 1 w 4"/>
                  <a:gd name="T7" fmla="*/ 5 h 6"/>
                  <a:gd name="T8" fmla="*/ 1 w 4"/>
                  <a:gd name="T9" fmla="*/ 5 h 6"/>
                  <a:gd name="T10" fmla="*/ 2 w 4"/>
                  <a:gd name="T11" fmla="*/ 5 h 6"/>
                  <a:gd name="T12" fmla="*/ 3 w 4"/>
                  <a:gd name="T13" fmla="*/ 2 h 6"/>
                  <a:gd name="T14" fmla="*/ 0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0"/>
                    </a:moveTo>
                    <a:lnTo>
                      <a:pt x="0" y="2"/>
                    </a:lnTo>
                    <a:lnTo>
                      <a:pt x="0" y="5"/>
                    </a:lnTo>
                    <a:lnTo>
                      <a:pt x="1" y="5"/>
                    </a:lnTo>
                    <a:lnTo>
                      <a:pt x="1" y="5"/>
                    </a:lnTo>
                    <a:lnTo>
                      <a:pt x="2" y="5"/>
                    </a:lnTo>
                    <a:lnTo>
                      <a:pt x="3" y="2"/>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2" name="Freeform 794"/>
              <p:cNvSpPr>
                <a:spLocks/>
              </p:cNvSpPr>
              <p:nvPr/>
            </p:nvSpPr>
            <p:spPr bwMode="auto">
              <a:xfrm>
                <a:off x="4931" y="3171"/>
                <a:ext cx="4" cy="37"/>
              </a:xfrm>
              <a:custGeom>
                <a:avLst/>
                <a:gdLst>
                  <a:gd name="T0" fmla="*/ 3 w 4"/>
                  <a:gd name="T1" fmla="*/ 36 h 37"/>
                  <a:gd name="T2" fmla="*/ 2 w 4"/>
                  <a:gd name="T3" fmla="*/ 26 h 37"/>
                  <a:gd name="T4" fmla="*/ 2 w 4"/>
                  <a:gd name="T5" fmla="*/ 19 h 37"/>
                  <a:gd name="T6" fmla="*/ 2 w 4"/>
                  <a:gd name="T7" fmla="*/ 12 h 37"/>
                  <a:gd name="T8" fmla="*/ 2 w 4"/>
                  <a:gd name="T9" fmla="*/ 8 h 37"/>
                  <a:gd name="T10" fmla="*/ 2 w 4"/>
                  <a:gd name="T11" fmla="*/ 3 h 37"/>
                  <a:gd name="T12" fmla="*/ 2 w 4"/>
                  <a:gd name="T13" fmla="*/ 2 h 37"/>
                  <a:gd name="T14" fmla="*/ 2 w 4"/>
                  <a:gd name="T15" fmla="*/ 1 h 37"/>
                  <a:gd name="T16" fmla="*/ 0 w 4"/>
                  <a:gd name="T17" fmla="*/ 0 h 37"/>
                  <a:gd name="T18" fmla="*/ 0 w 4"/>
                  <a:gd name="T19" fmla="*/ 1 h 37"/>
                  <a:gd name="T20" fmla="*/ 0 w 4"/>
                  <a:gd name="T21" fmla="*/ 2 h 37"/>
                  <a:gd name="T22" fmla="*/ 0 w 4"/>
                  <a:gd name="T23" fmla="*/ 3 h 37"/>
                  <a:gd name="T24" fmla="*/ 0 w 4"/>
                  <a:gd name="T25" fmla="*/ 8 h 37"/>
                  <a:gd name="T26" fmla="*/ 0 w 4"/>
                  <a:gd name="T27" fmla="*/ 12 h 37"/>
                  <a:gd name="T28" fmla="*/ 0 w 4"/>
                  <a:gd name="T29" fmla="*/ 19 h 37"/>
                  <a:gd name="T30" fmla="*/ 1 w 4"/>
                  <a:gd name="T31" fmla="*/ 26 h 37"/>
                  <a:gd name="T32" fmla="*/ 2 w 4"/>
                  <a:gd name="T33" fmla="*/ 36 h 37"/>
                  <a:gd name="T34" fmla="*/ 3 w 4"/>
                  <a:gd name="T35"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37">
                    <a:moveTo>
                      <a:pt x="3" y="36"/>
                    </a:moveTo>
                    <a:lnTo>
                      <a:pt x="2" y="26"/>
                    </a:lnTo>
                    <a:lnTo>
                      <a:pt x="2" y="19"/>
                    </a:lnTo>
                    <a:lnTo>
                      <a:pt x="2" y="12"/>
                    </a:lnTo>
                    <a:lnTo>
                      <a:pt x="2" y="8"/>
                    </a:lnTo>
                    <a:lnTo>
                      <a:pt x="2" y="3"/>
                    </a:lnTo>
                    <a:lnTo>
                      <a:pt x="2" y="2"/>
                    </a:lnTo>
                    <a:lnTo>
                      <a:pt x="2" y="1"/>
                    </a:lnTo>
                    <a:lnTo>
                      <a:pt x="0" y="0"/>
                    </a:lnTo>
                    <a:lnTo>
                      <a:pt x="0" y="1"/>
                    </a:lnTo>
                    <a:lnTo>
                      <a:pt x="0" y="2"/>
                    </a:lnTo>
                    <a:lnTo>
                      <a:pt x="0" y="3"/>
                    </a:lnTo>
                    <a:lnTo>
                      <a:pt x="0" y="8"/>
                    </a:lnTo>
                    <a:lnTo>
                      <a:pt x="0" y="12"/>
                    </a:lnTo>
                    <a:lnTo>
                      <a:pt x="0" y="19"/>
                    </a:lnTo>
                    <a:lnTo>
                      <a:pt x="1" y="26"/>
                    </a:lnTo>
                    <a:lnTo>
                      <a:pt x="2" y="36"/>
                    </a:lnTo>
                    <a:lnTo>
                      <a:pt x="3" y="3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3" name="Freeform 795"/>
              <p:cNvSpPr>
                <a:spLocks/>
              </p:cNvSpPr>
              <p:nvPr/>
            </p:nvSpPr>
            <p:spPr bwMode="auto">
              <a:xfrm>
                <a:off x="4928" y="3165"/>
                <a:ext cx="4" cy="7"/>
              </a:xfrm>
              <a:custGeom>
                <a:avLst/>
                <a:gdLst>
                  <a:gd name="T0" fmla="*/ 3 w 4"/>
                  <a:gd name="T1" fmla="*/ 3 h 7"/>
                  <a:gd name="T2" fmla="*/ 2 w 4"/>
                  <a:gd name="T3" fmla="*/ 3 h 7"/>
                  <a:gd name="T4" fmla="*/ 1 w 4"/>
                  <a:gd name="T5" fmla="*/ 0 h 7"/>
                  <a:gd name="T6" fmla="*/ 0 w 4"/>
                  <a:gd name="T7" fmla="*/ 3 h 7"/>
                  <a:gd name="T8" fmla="*/ 0 w 4"/>
                  <a:gd name="T9" fmla="*/ 6 h 7"/>
                  <a:gd name="T10" fmla="*/ 3 w 4"/>
                  <a:gd name="T11" fmla="*/ 3 h 7"/>
                </a:gdLst>
                <a:ahLst/>
                <a:cxnLst>
                  <a:cxn ang="0">
                    <a:pos x="T0" y="T1"/>
                  </a:cxn>
                  <a:cxn ang="0">
                    <a:pos x="T2" y="T3"/>
                  </a:cxn>
                  <a:cxn ang="0">
                    <a:pos x="T4" y="T5"/>
                  </a:cxn>
                  <a:cxn ang="0">
                    <a:pos x="T6" y="T7"/>
                  </a:cxn>
                  <a:cxn ang="0">
                    <a:pos x="T8" y="T9"/>
                  </a:cxn>
                  <a:cxn ang="0">
                    <a:pos x="T10" y="T11"/>
                  </a:cxn>
                </a:cxnLst>
                <a:rect l="0" t="0" r="r" b="b"/>
                <a:pathLst>
                  <a:path w="4" h="7">
                    <a:moveTo>
                      <a:pt x="3" y="3"/>
                    </a:moveTo>
                    <a:lnTo>
                      <a:pt x="2" y="3"/>
                    </a:lnTo>
                    <a:lnTo>
                      <a:pt x="1" y="0"/>
                    </a:lnTo>
                    <a:lnTo>
                      <a:pt x="0" y="3"/>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4" name="Freeform 796"/>
              <p:cNvSpPr>
                <a:spLocks/>
              </p:cNvSpPr>
              <p:nvPr/>
            </p:nvSpPr>
            <p:spPr bwMode="auto">
              <a:xfrm>
                <a:off x="4913" y="3158"/>
                <a:ext cx="6" cy="7"/>
              </a:xfrm>
              <a:custGeom>
                <a:avLst/>
                <a:gdLst>
                  <a:gd name="T0" fmla="*/ 2 w 6"/>
                  <a:gd name="T1" fmla="*/ 0 h 7"/>
                  <a:gd name="T2" fmla="*/ 0 w 6"/>
                  <a:gd name="T3" fmla="*/ 0 h 7"/>
                  <a:gd name="T4" fmla="*/ 2 w 6"/>
                  <a:gd name="T5" fmla="*/ 3 h 7"/>
                  <a:gd name="T6" fmla="*/ 3 w 6"/>
                  <a:gd name="T7" fmla="*/ 6 h 7"/>
                  <a:gd name="T8" fmla="*/ 5 w 6"/>
                  <a:gd name="T9" fmla="*/ 6 h 7"/>
                  <a:gd name="T10" fmla="*/ 5 w 6"/>
                  <a:gd name="T11" fmla="*/ 3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lnTo>
                      <a:pt x="0" y="0"/>
                    </a:lnTo>
                    <a:lnTo>
                      <a:pt x="2" y="3"/>
                    </a:lnTo>
                    <a:lnTo>
                      <a:pt x="3" y="6"/>
                    </a:lnTo>
                    <a:lnTo>
                      <a:pt x="5" y="6"/>
                    </a:lnTo>
                    <a:lnTo>
                      <a:pt x="5" y="3"/>
                    </a:lnTo>
                    <a:lnTo>
                      <a:pt x="2"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5" name="Freeform 797"/>
              <p:cNvSpPr>
                <a:spLocks/>
              </p:cNvSpPr>
              <p:nvPr/>
            </p:nvSpPr>
            <p:spPr bwMode="auto">
              <a:xfrm>
                <a:off x="4915" y="3165"/>
                <a:ext cx="4" cy="33"/>
              </a:xfrm>
              <a:custGeom>
                <a:avLst/>
                <a:gdLst>
                  <a:gd name="T0" fmla="*/ 3 w 4"/>
                  <a:gd name="T1" fmla="*/ 31 h 33"/>
                  <a:gd name="T2" fmla="*/ 3 w 4"/>
                  <a:gd name="T3" fmla="*/ 23 h 33"/>
                  <a:gd name="T4" fmla="*/ 2 w 4"/>
                  <a:gd name="T5" fmla="*/ 16 h 33"/>
                  <a:gd name="T6" fmla="*/ 2 w 4"/>
                  <a:gd name="T7" fmla="*/ 10 h 33"/>
                  <a:gd name="T8" fmla="*/ 2 w 4"/>
                  <a:gd name="T9" fmla="*/ 7 h 33"/>
                  <a:gd name="T10" fmla="*/ 2 w 4"/>
                  <a:gd name="T11" fmla="*/ 3 h 33"/>
                  <a:gd name="T12" fmla="*/ 2 w 4"/>
                  <a:gd name="T13" fmla="*/ 2 h 33"/>
                  <a:gd name="T14" fmla="*/ 2 w 4"/>
                  <a:gd name="T15" fmla="*/ 1 h 33"/>
                  <a:gd name="T16" fmla="*/ 1 w 4"/>
                  <a:gd name="T17" fmla="*/ 0 h 33"/>
                  <a:gd name="T18" fmla="*/ 0 w 4"/>
                  <a:gd name="T19" fmla="*/ 1 h 33"/>
                  <a:gd name="T20" fmla="*/ 0 w 4"/>
                  <a:gd name="T21" fmla="*/ 3 h 33"/>
                  <a:gd name="T22" fmla="*/ 0 w 4"/>
                  <a:gd name="T23" fmla="*/ 7 h 33"/>
                  <a:gd name="T24" fmla="*/ 0 w 4"/>
                  <a:gd name="T25" fmla="*/ 10 h 33"/>
                  <a:gd name="T26" fmla="*/ 0 w 4"/>
                  <a:gd name="T27" fmla="*/ 16 h 33"/>
                  <a:gd name="T28" fmla="*/ 1 w 4"/>
                  <a:gd name="T29" fmla="*/ 23 h 33"/>
                  <a:gd name="T30" fmla="*/ 2 w 4"/>
                  <a:gd name="T31" fmla="*/ 32 h 33"/>
                  <a:gd name="T32" fmla="*/ 3 w 4"/>
                  <a:gd name="T3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33">
                    <a:moveTo>
                      <a:pt x="3" y="31"/>
                    </a:moveTo>
                    <a:lnTo>
                      <a:pt x="3" y="23"/>
                    </a:lnTo>
                    <a:lnTo>
                      <a:pt x="2" y="16"/>
                    </a:lnTo>
                    <a:lnTo>
                      <a:pt x="2" y="10"/>
                    </a:lnTo>
                    <a:lnTo>
                      <a:pt x="2" y="7"/>
                    </a:lnTo>
                    <a:lnTo>
                      <a:pt x="2" y="3"/>
                    </a:lnTo>
                    <a:lnTo>
                      <a:pt x="2" y="2"/>
                    </a:lnTo>
                    <a:lnTo>
                      <a:pt x="2" y="1"/>
                    </a:lnTo>
                    <a:lnTo>
                      <a:pt x="1" y="0"/>
                    </a:lnTo>
                    <a:lnTo>
                      <a:pt x="0" y="1"/>
                    </a:lnTo>
                    <a:lnTo>
                      <a:pt x="0" y="3"/>
                    </a:lnTo>
                    <a:lnTo>
                      <a:pt x="0" y="7"/>
                    </a:lnTo>
                    <a:lnTo>
                      <a:pt x="0" y="10"/>
                    </a:lnTo>
                    <a:lnTo>
                      <a:pt x="0" y="16"/>
                    </a:lnTo>
                    <a:lnTo>
                      <a:pt x="1" y="23"/>
                    </a:lnTo>
                    <a:lnTo>
                      <a:pt x="2" y="32"/>
                    </a:lnTo>
                    <a:lnTo>
                      <a:pt x="3" y="3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6" name="Freeform 798"/>
              <p:cNvSpPr>
                <a:spLocks/>
              </p:cNvSpPr>
              <p:nvPr/>
            </p:nvSpPr>
            <p:spPr bwMode="auto">
              <a:xfrm>
                <a:off x="4913" y="3159"/>
                <a:ext cx="6" cy="8"/>
              </a:xfrm>
              <a:custGeom>
                <a:avLst/>
                <a:gdLst>
                  <a:gd name="T0" fmla="*/ 5 w 6"/>
                  <a:gd name="T1" fmla="*/ 7 h 8"/>
                  <a:gd name="T2" fmla="*/ 4 w 6"/>
                  <a:gd name="T3" fmla="*/ 0 h 8"/>
                  <a:gd name="T4" fmla="*/ 2 w 6"/>
                  <a:gd name="T5" fmla="*/ 0 h 8"/>
                  <a:gd name="T6" fmla="*/ 1 w 6"/>
                  <a:gd name="T7" fmla="*/ 7 h 8"/>
                  <a:gd name="T8" fmla="*/ 0 w 6"/>
                  <a:gd name="T9" fmla="*/ 7 h 8"/>
                  <a:gd name="T10" fmla="*/ 5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5" y="7"/>
                    </a:moveTo>
                    <a:lnTo>
                      <a:pt x="4" y="0"/>
                    </a:lnTo>
                    <a:lnTo>
                      <a:pt x="2" y="0"/>
                    </a:lnTo>
                    <a:lnTo>
                      <a:pt x="1" y="7"/>
                    </a:lnTo>
                    <a:lnTo>
                      <a:pt x="0" y="7"/>
                    </a:lnTo>
                    <a:lnTo>
                      <a:pt x="5"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7" name="Freeform 799"/>
              <p:cNvSpPr>
                <a:spLocks/>
              </p:cNvSpPr>
              <p:nvPr/>
            </p:nvSpPr>
            <p:spPr bwMode="auto">
              <a:xfrm>
                <a:off x="4895" y="3133"/>
                <a:ext cx="5" cy="8"/>
              </a:xfrm>
              <a:custGeom>
                <a:avLst/>
                <a:gdLst>
                  <a:gd name="T0" fmla="*/ 0 w 5"/>
                  <a:gd name="T1" fmla="*/ 0 h 8"/>
                  <a:gd name="T2" fmla="*/ 1 w 5"/>
                  <a:gd name="T3" fmla="*/ 0 h 8"/>
                  <a:gd name="T4" fmla="*/ 3 w 5"/>
                  <a:gd name="T5" fmla="*/ 7 h 8"/>
                  <a:gd name="T6" fmla="*/ 4 w 5"/>
                  <a:gd name="T7" fmla="*/ 0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lnTo>
                      <a:pt x="1" y="0"/>
                    </a:lnTo>
                    <a:lnTo>
                      <a:pt x="3"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8" name="Freeform 800"/>
              <p:cNvSpPr>
                <a:spLocks/>
              </p:cNvSpPr>
              <p:nvPr/>
            </p:nvSpPr>
            <p:spPr bwMode="auto">
              <a:xfrm>
                <a:off x="4899" y="3142"/>
                <a:ext cx="4" cy="52"/>
              </a:xfrm>
              <a:custGeom>
                <a:avLst/>
                <a:gdLst>
                  <a:gd name="T0" fmla="*/ 3 w 4"/>
                  <a:gd name="T1" fmla="*/ 51 h 52"/>
                  <a:gd name="T2" fmla="*/ 3 w 4"/>
                  <a:gd name="T3" fmla="*/ 41 h 52"/>
                  <a:gd name="T4" fmla="*/ 2 w 4"/>
                  <a:gd name="T5" fmla="*/ 31 h 52"/>
                  <a:gd name="T6" fmla="*/ 2 w 4"/>
                  <a:gd name="T7" fmla="*/ 21 h 52"/>
                  <a:gd name="T8" fmla="*/ 1 w 4"/>
                  <a:gd name="T9" fmla="*/ 15 h 52"/>
                  <a:gd name="T10" fmla="*/ 1 w 4"/>
                  <a:gd name="T11" fmla="*/ 9 h 52"/>
                  <a:gd name="T12" fmla="*/ 1 w 4"/>
                  <a:gd name="T13" fmla="*/ 4 h 52"/>
                  <a:gd name="T14" fmla="*/ 1 w 4"/>
                  <a:gd name="T15" fmla="*/ 1 h 52"/>
                  <a:gd name="T16" fmla="*/ 1 w 4"/>
                  <a:gd name="T17" fmla="*/ 0 h 52"/>
                  <a:gd name="T18" fmla="*/ 0 w 4"/>
                  <a:gd name="T19" fmla="*/ 0 h 52"/>
                  <a:gd name="T20" fmla="*/ 0 w 4"/>
                  <a:gd name="T21" fmla="*/ 1 h 52"/>
                  <a:gd name="T22" fmla="*/ 0 w 4"/>
                  <a:gd name="T23" fmla="*/ 4 h 52"/>
                  <a:gd name="T24" fmla="*/ 0 w 4"/>
                  <a:gd name="T25" fmla="*/ 9 h 52"/>
                  <a:gd name="T26" fmla="*/ 0 w 4"/>
                  <a:gd name="T27" fmla="*/ 15 h 52"/>
                  <a:gd name="T28" fmla="*/ 0 w 4"/>
                  <a:gd name="T29" fmla="*/ 22 h 52"/>
                  <a:gd name="T30" fmla="*/ 1 w 4"/>
                  <a:gd name="T31" fmla="*/ 31 h 52"/>
                  <a:gd name="T32" fmla="*/ 1 w 4"/>
                  <a:gd name="T33" fmla="*/ 41 h 52"/>
                  <a:gd name="T34" fmla="*/ 2 w 4"/>
                  <a:gd name="T35" fmla="*/ 51 h 52"/>
                  <a:gd name="T36" fmla="*/ 3 w 4"/>
                  <a:gd name="T37"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52">
                    <a:moveTo>
                      <a:pt x="3" y="51"/>
                    </a:moveTo>
                    <a:lnTo>
                      <a:pt x="3" y="41"/>
                    </a:lnTo>
                    <a:lnTo>
                      <a:pt x="2" y="31"/>
                    </a:lnTo>
                    <a:lnTo>
                      <a:pt x="2" y="21"/>
                    </a:lnTo>
                    <a:lnTo>
                      <a:pt x="1" y="15"/>
                    </a:lnTo>
                    <a:lnTo>
                      <a:pt x="1" y="9"/>
                    </a:lnTo>
                    <a:lnTo>
                      <a:pt x="1" y="4"/>
                    </a:lnTo>
                    <a:lnTo>
                      <a:pt x="1" y="1"/>
                    </a:lnTo>
                    <a:lnTo>
                      <a:pt x="1" y="0"/>
                    </a:lnTo>
                    <a:lnTo>
                      <a:pt x="0" y="0"/>
                    </a:lnTo>
                    <a:lnTo>
                      <a:pt x="0" y="1"/>
                    </a:lnTo>
                    <a:lnTo>
                      <a:pt x="0" y="4"/>
                    </a:lnTo>
                    <a:lnTo>
                      <a:pt x="0" y="9"/>
                    </a:lnTo>
                    <a:lnTo>
                      <a:pt x="0" y="15"/>
                    </a:lnTo>
                    <a:lnTo>
                      <a:pt x="0" y="22"/>
                    </a:lnTo>
                    <a:lnTo>
                      <a:pt x="1" y="31"/>
                    </a:lnTo>
                    <a:lnTo>
                      <a:pt x="1" y="41"/>
                    </a:lnTo>
                    <a:lnTo>
                      <a:pt x="2" y="51"/>
                    </a:lnTo>
                    <a:lnTo>
                      <a:pt x="3" y="5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89" name="Freeform 801"/>
              <p:cNvSpPr>
                <a:spLocks/>
              </p:cNvSpPr>
              <p:nvPr/>
            </p:nvSpPr>
            <p:spPr bwMode="auto">
              <a:xfrm>
                <a:off x="4895" y="3135"/>
                <a:ext cx="5" cy="8"/>
              </a:xfrm>
              <a:custGeom>
                <a:avLst/>
                <a:gdLst>
                  <a:gd name="T0" fmla="*/ 4 w 5"/>
                  <a:gd name="T1" fmla="*/ 0 h 8"/>
                  <a:gd name="T2" fmla="*/ 4 w 5"/>
                  <a:gd name="T3" fmla="*/ 0 h 8"/>
                  <a:gd name="T4" fmla="*/ 1 w 5"/>
                  <a:gd name="T5" fmla="*/ 0 h 8"/>
                  <a:gd name="T6" fmla="*/ 0 w 5"/>
                  <a:gd name="T7" fmla="*/ 7 h 8"/>
                  <a:gd name="T8" fmla="*/ 4 w 5"/>
                  <a:gd name="T9" fmla="*/ 0 h 8"/>
                </a:gdLst>
                <a:ahLst/>
                <a:cxnLst>
                  <a:cxn ang="0">
                    <a:pos x="T0" y="T1"/>
                  </a:cxn>
                  <a:cxn ang="0">
                    <a:pos x="T2" y="T3"/>
                  </a:cxn>
                  <a:cxn ang="0">
                    <a:pos x="T4" y="T5"/>
                  </a:cxn>
                  <a:cxn ang="0">
                    <a:pos x="T6" y="T7"/>
                  </a:cxn>
                  <a:cxn ang="0">
                    <a:pos x="T8" y="T9"/>
                  </a:cxn>
                </a:cxnLst>
                <a:rect l="0" t="0" r="r" b="b"/>
                <a:pathLst>
                  <a:path w="5" h="8">
                    <a:moveTo>
                      <a:pt x="4" y="0"/>
                    </a:moveTo>
                    <a:lnTo>
                      <a:pt x="4" y="0"/>
                    </a:lnTo>
                    <a:lnTo>
                      <a:pt x="1" y="0"/>
                    </a:lnTo>
                    <a:lnTo>
                      <a:pt x="0" y="7"/>
                    </a:lnTo>
                    <a:lnTo>
                      <a:pt x="4"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0" name="Freeform 802"/>
              <p:cNvSpPr>
                <a:spLocks/>
              </p:cNvSpPr>
              <p:nvPr/>
            </p:nvSpPr>
            <p:spPr bwMode="auto">
              <a:xfrm>
                <a:off x="4879" y="3101"/>
                <a:ext cx="6" cy="7"/>
              </a:xfrm>
              <a:custGeom>
                <a:avLst/>
                <a:gdLst>
                  <a:gd name="T0" fmla="*/ 0 w 6"/>
                  <a:gd name="T1" fmla="*/ 0 h 7"/>
                  <a:gd name="T2" fmla="*/ 0 w 6"/>
                  <a:gd name="T3" fmla="*/ 3 h 7"/>
                  <a:gd name="T4" fmla="*/ 2 w 6"/>
                  <a:gd name="T5" fmla="*/ 6 h 7"/>
                  <a:gd name="T6" fmla="*/ 5 w 6"/>
                  <a:gd name="T7" fmla="*/ 3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0" y="3"/>
                    </a:lnTo>
                    <a:lnTo>
                      <a:pt x="2" y="6"/>
                    </a:lnTo>
                    <a:lnTo>
                      <a:pt x="5" y="3"/>
                    </a:lnTo>
                    <a:lnTo>
                      <a:pt x="5"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1" name="Freeform 803"/>
              <p:cNvSpPr>
                <a:spLocks/>
              </p:cNvSpPr>
              <p:nvPr/>
            </p:nvSpPr>
            <p:spPr bwMode="auto">
              <a:xfrm>
                <a:off x="4884" y="3110"/>
                <a:ext cx="9" cy="79"/>
              </a:xfrm>
              <a:custGeom>
                <a:avLst/>
                <a:gdLst>
                  <a:gd name="T0" fmla="*/ 8 w 9"/>
                  <a:gd name="T1" fmla="*/ 78 h 79"/>
                  <a:gd name="T2" fmla="*/ 6 w 9"/>
                  <a:gd name="T3" fmla="*/ 65 h 79"/>
                  <a:gd name="T4" fmla="*/ 5 w 9"/>
                  <a:gd name="T5" fmla="*/ 53 h 79"/>
                  <a:gd name="T6" fmla="*/ 4 w 9"/>
                  <a:gd name="T7" fmla="*/ 39 h 79"/>
                  <a:gd name="T8" fmla="*/ 3 w 9"/>
                  <a:gd name="T9" fmla="*/ 27 h 79"/>
                  <a:gd name="T10" fmla="*/ 2 w 9"/>
                  <a:gd name="T11" fmla="*/ 16 h 79"/>
                  <a:gd name="T12" fmla="*/ 2 w 9"/>
                  <a:gd name="T13" fmla="*/ 8 h 79"/>
                  <a:gd name="T14" fmla="*/ 2 w 9"/>
                  <a:gd name="T15" fmla="*/ 3 h 79"/>
                  <a:gd name="T16" fmla="*/ 2 w 9"/>
                  <a:gd name="T17" fmla="*/ 0 h 79"/>
                  <a:gd name="T18" fmla="*/ 0 w 9"/>
                  <a:gd name="T19" fmla="*/ 0 h 79"/>
                  <a:gd name="T20" fmla="*/ 0 w 9"/>
                  <a:gd name="T21" fmla="*/ 3 h 79"/>
                  <a:gd name="T22" fmla="*/ 0 w 9"/>
                  <a:gd name="T23" fmla="*/ 8 h 79"/>
                  <a:gd name="T24" fmla="*/ 0 w 9"/>
                  <a:gd name="T25" fmla="*/ 16 h 79"/>
                  <a:gd name="T26" fmla="*/ 1 w 9"/>
                  <a:gd name="T27" fmla="*/ 27 h 79"/>
                  <a:gd name="T28" fmla="*/ 1 w 9"/>
                  <a:gd name="T29" fmla="*/ 40 h 79"/>
                  <a:gd name="T30" fmla="*/ 2 w 9"/>
                  <a:gd name="T31" fmla="*/ 53 h 79"/>
                  <a:gd name="T32" fmla="*/ 3 w 9"/>
                  <a:gd name="T33" fmla="*/ 65 h 79"/>
                  <a:gd name="T34" fmla="*/ 5 w 9"/>
                  <a:gd name="T35" fmla="*/ 78 h 79"/>
                  <a:gd name="T36" fmla="*/ 8 w 9"/>
                  <a:gd name="T37"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79">
                    <a:moveTo>
                      <a:pt x="8" y="78"/>
                    </a:moveTo>
                    <a:lnTo>
                      <a:pt x="6" y="65"/>
                    </a:lnTo>
                    <a:lnTo>
                      <a:pt x="5" y="53"/>
                    </a:lnTo>
                    <a:lnTo>
                      <a:pt x="4" y="39"/>
                    </a:lnTo>
                    <a:lnTo>
                      <a:pt x="3" y="27"/>
                    </a:lnTo>
                    <a:lnTo>
                      <a:pt x="2" y="16"/>
                    </a:lnTo>
                    <a:lnTo>
                      <a:pt x="2" y="8"/>
                    </a:lnTo>
                    <a:lnTo>
                      <a:pt x="2" y="3"/>
                    </a:lnTo>
                    <a:lnTo>
                      <a:pt x="2" y="0"/>
                    </a:lnTo>
                    <a:lnTo>
                      <a:pt x="0" y="0"/>
                    </a:lnTo>
                    <a:lnTo>
                      <a:pt x="0" y="3"/>
                    </a:lnTo>
                    <a:lnTo>
                      <a:pt x="0" y="8"/>
                    </a:lnTo>
                    <a:lnTo>
                      <a:pt x="0" y="16"/>
                    </a:lnTo>
                    <a:lnTo>
                      <a:pt x="1" y="27"/>
                    </a:lnTo>
                    <a:lnTo>
                      <a:pt x="1" y="40"/>
                    </a:lnTo>
                    <a:lnTo>
                      <a:pt x="2" y="53"/>
                    </a:lnTo>
                    <a:lnTo>
                      <a:pt x="3" y="65"/>
                    </a:lnTo>
                    <a:lnTo>
                      <a:pt x="5" y="78"/>
                    </a:lnTo>
                    <a:lnTo>
                      <a:pt x="8" y="7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2" name="Freeform 804"/>
              <p:cNvSpPr>
                <a:spLocks/>
              </p:cNvSpPr>
              <p:nvPr/>
            </p:nvSpPr>
            <p:spPr bwMode="auto">
              <a:xfrm>
                <a:off x="4879" y="3104"/>
                <a:ext cx="6" cy="7"/>
              </a:xfrm>
              <a:custGeom>
                <a:avLst/>
                <a:gdLst>
                  <a:gd name="T0" fmla="*/ 5 w 6"/>
                  <a:gd name="T1" fmla="*/ 6 h 7"/>
                  <a:gd name="T2" fmla="*/ 5 w 6"/>
                  <a:gd name="T3" fmla="*/ 3 h 7"/>
                  <a:gd name="T4" fmla="*/ 2 w 6"/>
                  <a:gd name="T5" fmla="*/ 0 h 7"/>
                  <a:gd name="T6" fmla="*/ 0 w 6"/>
                  <a:gd name="T7" fmla="*/ 6 h 7"/>
                  <a:gd name="T8" fmla="*/ 5 w 6"/>
                  <a:gd name="T9" fmla="*/ 6 h 7"/>
                </a:gdLst>
                <a:ahLst/>
                <a:cxnLst>
                  <a:cxn ang="0">
                    <a:pos x="T0" y="T1"/>
                  </a:cxn>
                  <a:cxn ang="0">
                    <a:pos x="T2" y="T3"/>
                  </a:cxn>
                  <a:cxn ang="0">
                    <a:pos x="T4" y="T5"/>
                  </a:cxn>
                  <a:cxn ang="0">
                    <a:pos x="T6" y="T7"/>
                  </a:cxn>
                  <a:cxn ang="0">
                    <a:pos x="T8" y="T9"/>
                  </a:cxn>
                </a:cxnLst>
                <a:rect l="0" t="0" r="r" b="b"/>
                <a:pathLst>
                  <a:path w="6" h="7">
                    <a:moveTo>
                      <a:pt x="5" y="6"/>
                    </a:moveTo>
                    <a:lnTo>
                      <a:pt x="5" y="3"/>
                    </a:lnTo>
                    <a:lnTo>
                      <a:pt x="2" y="0"/>
                    </a:lnTo>
                    <a:lnTo>
                      <a:pt x="0" y="6"/>
                    </a:lnTo>
                    <a:lnTo>
                      <a:pt x="5"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3" name="Freeform 805"/>
              <p:cNvSpPr>
                <a:spLocks/>
              </p:cNvSpPr>
              <p:nvPr/>
            </p:nvSpPr>
            <p:spPr bwMode="auto">
              <a:xfrm>
                <a:off x="4867" y="3069"/>
                <a:ext cx="4" cy="7"/>
              </a:xfrm>
              <a:custGeom>
                <a:avLst/>
                <a:gdLst>
                  <a:gd name="T0" fmla="*/ 0 w 4"/>
                  <a:gd name="T1" fmla="*/ 0 h 7"/>
                  <a:gd name="T2" fmla="*/ 1 w 4"/>
                  <a:gd name="T3" fmla="*/ 6 h 7"/>
                  <a:gd name="T4" fmla="*/ 1 w 4"/>
                  <a:gd name="T5" fmla="*/ 6 h 7"/>
                  <a:gd name="T6" fmla="*/ 2 w 4"/>
                  <a:gd name="T7" fmla="*/ 6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6"/>
                    </a:lnTo>
                    <a:lnTo>
                      <a:pt x="1" y="6"/>
                    </a:lnTo>
                    <a:lnTo>
                      <a:pt x="2" y="6"/>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4" name="Freeform 806"/>
              <p:cNvSpPr>
                <a:spLocks/>
              </p:cNvSpPr>
              <p:nvPr/>
            </p:nvSpPr>
            <p:spPr bwMode="auto">
              <a:xfrm>
                <a:off x="4870" y="3078"/>
                <a:ext cx="10" cy="107"/>
              </a:xfrm>
              <a:custGeom>
                <a:avLst/>
                <a:gdLst>
                  <a:gd name="T0" fmla="*/ 9 w 10"/>
                  <a:gd name="T1" fmla="*/ 106 h 107"/>
                  <a:gd name="T2" fmla="*/ 8 w 10"/>
                  <a:gd name="T3" fmla="*/ 93 h 107"/>
                  <a:gd name="T4" fmla="*/ 7 w 10"/>
                  <a:gd name="T5" fmla="*/ 75 h 107"/>
                  <a:gd name="T6" fmla="*/ 5 w 10"/>
                  <a:gd name="T7" fmla="*/ 58 h 107"/>
                  <a:gd name="T8" fmla="*/ 5 w 10"/>
                  <a:gd name="T9" fmla="*/ 40 h 107"/>
                  <a:gd name="T10" fmla="*/ 4 w 10"/>
                  <a:gd name="T11" fmla="*/ 24 h 107"/>
                  <a:gd name="T12" fmla="*/ 4 w 10"/>
                  <a:gd name="T13" fmla="*/ 11 h 107"/>
                  <a:gd name="T14" fmla="*/ 3 w 10"/>
                  <a:gd name="T15" fmla="*/ 3 h 107"/>
                  <a:gd name="T16" fmla="*/ 3 w 10"/>
                  <a:gd name="T17" fmla="*/ 0 h 107"/>
                  <a:gd name="T18" fmla="*/ 0 w 10"/>
                  <a:gd name="T19" fmla="*/ 0 h 107"/>
                  <a:gd name="T20" fmla="*/ 0 w 10"/>
                  <a:gd name="T21" fmla="*/ 3 h 107"/>
                  <a:gd name="T22" fmla="*/ 1 w 10"/>
                  <a:gd name="T23" fmla="*/ 11 h 107"/>
                  <a:gd name="T24" fmla="*/ 2 w 10"/>
                  <a:gd name="T25" fmla="*/ 24 h 107"/>
                  <a:gd name="T26" fmla="*/ 2 w 10"/>
                  <a:gd name="T27" fmla="*/ 40 h 107"/>
                  <a:gd name="T28" fmla="*/ 2 w 10"/>
                  <a:gd name="T29" fmla="*/ 58 h 107"/>
                  <a:gd name="T30" fmla="*/ 4 w 10"/>
                  <a:gd name="T31" fmla="*/ 75 h 107"/>
                  <a:gd name="T32" fmla="*/ 5 w 10"/>
                  <a:gd name="T33" fmla="*/ 93 h 107"/>
                  <a:gd name="T34" fmla="*/ 7 w 10"/>
                  <a:gd name="T35" fmla="*/ 106 h 107"/>
                  <a:gd name="T36" fmla="*/ 9 w 10"/>
                  <a:gd name="T37"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07">
                    <a:moveTo>
                      <a:pt x="9" y="106"/>
                    </a:moveTo>
                    <a:lnTo>
                      <a:pt x="8" y="93"/>
                    </a:lnTo>
                    <a:lnTo>
                      <a:pt x="7" y="75"/>
                    </a:lnTo>
                    <a:lnTo>
                      <a:pt x="5" y="58"/>
                    </a:lnTo>
                    <a:lnTo>
                      <a:pt x="5" y="40"/>
                    </a:lnTo>
                    <a:lnTo>
                      <a:pt x="4" y="24"/>
                    </a:lnTo>
                    <a:lnTo>
                      <a:pt x="4" y="11"/>
                    </a:lnTo>
                    <a:lnTo>
                      <a:pt x="3" y="3"/>
                    </a:lnTo>
                    <a:lnTo>
                      <a:pt x="3" y="0"/>
                    </a:lnTo>
                    <a:lnTo>
                      <a:pt x="0" y="0"/>
                    </a:lnTo>
                    <a:lnTo>
                      <a:pt x="0" y="3"/>
                    </a:lnTo>
                    <a:lnTo>
                      <a:pt x="1" y="11"/>
                    </a:lnTo>
                    <a:lnTo>
                      <a:pt x="2" y="24"/>
                    </a:lnTo>
                    <a:lnTo>
                      <a:pt x="2" y="40"/>
                    </a:lnTo>
                    <a:lnTo>
                      <a:pt x="2" y="58"/>
                    </a:lnTo>
                    <a:lnTo>
                      <a:pt x="4" y="75"/>
                    </a:lnTo>
                    <a:lnTo>
                      <a:pt x="5" y="93"/>
                    </a:lnTo>
                    <a:lnTo>
                      <a:pt x="7" y="106"/>
                    </a:lnTo>
                    <a:lnTo>
                      <a:pt x="9" y="10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5" name="Freeform 807"/>
              <p:cNvSpPr>
                <a:spLocks/>
              </p:cNvSpPr>
              <p:nvPr/>
            </p:nvSpPr>
            <p:spPr bwMode="auto">
              <a:xfrm>
                <a:off x="4867" y="3071"/>
                <a:ext cx="4" cy="8"/>
              </a:xfrm>
              <a:custGeom>
                <a:avLst/>
                <a:gdLst>
                  <a:gd name="T0" fmla="*/ 3 w 4"/>
                  <a:gd name="T1" fmla="*/ 7 h 8"/>
                  <a:gd name="T2" fmla="*/ 2 w 4"/>
                  <a:gd name="T3" fmla="*/ 0 h 8"/>
                  <a:gd name="T4" fmla="*/ 1 w 4"/>
                  <a:gd name="T5" fmla="*/ 0 h 8"/>
                  <a:gd name="T6" fmla="*/ 1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1" y="0"/>
                    </a:lnTo>
                    <a:lnTo>
                      <a:pt x="0" y="7"/>
                    </a:lnTo>
                    <a:lnTo>
                      <a:pt x="3"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6" name="Freeform 808"/>
              <p:cNvSpPr>
                <a:spLocks/>
              </p:cNvSpPr>
              <p:nvPr/>
            </p:nvSpPr>
            <p:spPr bwMode="auto">
              <a:xfrm>
                <a:off x="4853" y="3037"/>
                <a:ext cx="5" cy="7"/>
              </a:xfrm>
              <a:custGeom>
                <a:avLst/>
                <a:gdLst>
                  <a:gd name="T0" fmla="*/ 0 w 5"/>
                  <a:gd name="T1" fmla="*/ 0 h 7"/>
                  <a:gd name="T2" fmla="*/ 0 w 5"/>
                  <a:gd name="T3" fmla="*/ 6 h 7"/>
                  <a:gd name="T4" fmla="*/ 1 w 5"/>
                  <a:gd name="T5" fmla="*/ 6 h 7"/>
                  <a:gd name="T6" fmla="*/ 3 w 5"/>
                  <a:gd name="T7" fmla="*/ 6 h 7"/>
                  <a:gd name="T8" fmla="*/ 4 w 5"/>
                  <a:gd name="T9" fmla="*/ 0 h 7"/>
                  <a:gd name="T10" fmla="*/ 0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0" y="0"/>
                    </a:moveTo>
                    <a:lnTo>
                      <a:pt x="0" y="6"/>
                    </a:lnTo>
                    <a:lnTo>
                      <a:pt x="1" y="6"/>
                    </a:lnTo>
                    <a:lnTo>
                      <a:pt x="3" y="6"/>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7" name="Freeform 809"/>
              <p:cNvSpPr>
                <a:spLocks/>
              </p:cNvSpPr>
              <p:nvPr/>
            </p:nvSpPr>
            <p:spPr bwMode="auto">
              <a:xfrm>
                <a:off x="4857" y="3046"/>
                <a:ext cx="10" cy="137"/>
              </a:xfrm>
              <a:custGeom>
                <a:avLst/>
                <a:gdLst>
                  <a:gd name="T0" fmla="*/ 9 w 10"/>
                  <a:gd name="T1" fmla="*/ 136 h 137"/>
                  <a:gd name="T2" fmla="*/ 7 w 10"/>
                  <a:gd name="T3" fmla="*/ 120 h 137"/>
                  <a:gd name="T4" fmla="*/ 6 w 10"/>
                  <a:gd name="T5" fmla="*/ 99 h 137"/>
                  <a:gd name="T6" fmla="*/ 5 w 10"/>
                  <a:gd name="T7" fmla="*/ 76 h 137"/>
                  <a:gd name="T8" fmla="*/ 4 w 10"/>
                  <a:gd name="T9" fmla="*/ 54 h 137"/>
                  <a:gd name="T10" fmla="*/ 3 w 10"/>
                  <a:gd name="T11" fmla="*/ 34 h 137"/>
                  <a:gd name="T12" fmla="*/ 3 w 10"/>
                  <a:gd name="T13" fmla="*/ 16 h 137"/>
                  <a:gd name="T14" fmla="*/ 2 w 10"/>
                  <a:gd name="T15" fmla="*/ 4 h 137"/>
                  <a:gd name="T16" fmla="*/ 2 w 10"/>
                  <a:gd name="T17" fmla="*/ 0 h 137"/>
                  <a:gd name="T18" fmla="*/ 0 w 10"/>
                  <a:gd name="T19" fmla="*/ 0 h 137"/>
                  <a:gd name="T20" fmla="*/ 0 w 10"/>
                  <a:gd name="T21" fmla="*/ 4 h 137"/>
                  <a:gd name="T22" fmla="*/ 1 w 10"/>
                  <a:gd name="T23" fmla="*/ 16 h 137"/>
                  <a:gd name="T24" fmla="*/ 1 w 10"/>
                  <a:gd name="T25" fmla="*/ 34 h 137"/>
                  <a:gd name="T26" fmla="*/ 2 w 10"/>
                  <a:gd name="T27" fmla="*/ 54 h 137"/>
                  <a:gd name="T28" fmla="*/ 2 w 10"/>
                  <a:gd name="T29" fmla="*/ 76 h 137"/>
                  <a:gd name="T30" fmla="*/ 3 w 10"/>
                  <a:gd name="T31" fmla="*/ 99 h 137"/>
                  <a:gd name="T32" fmla="*/ 5 w 10"/>
                  <a:gd name="T33" fmla="*/ 120 h 137"/>
                  <a:gd name="T34" fmla="*/ 6 w 10"/>
                  <a:gd name="T35" fmla="*/ 136 h 137"/>
                  <a:gd name="T36" fmla="*/ 9 w 10"/>
                  <a:gd name="T37" fmla="*/ 13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37">
                    <a:moveTo>
                      <a:pt x="9" y="136"/>
                    </a:moveTo>
                    <a:lnTo>
                      <a:pt x="7" y="120"/>
                    </a:lnTo>
                    <a:lnTo>
                      <a:pt x="6" y="99"/>
                    </a:lnTo>
                    <a:lnTo>
                      <a:pt x="5" y="76"/>
                    </a:lnTo>
                    <a:lnTo>
                      <a:pt x="4" y="54"/>
                    </a:lnTo>
                    <a:lnTo>
                      <a:pt x="3" y="34"/>
                    </a:lnTo>
                    <a:lnTo>
                      <a:pt x="3" y="16"/>
                    </a:lnTo>
                    <a:lnTo>
                      <a:pt x="2" y="4"/>
                    </a:lnTo>
                    <a:lnTo>
                      <a:pt x="2" y="0"/>
                    </a:lnTo>
                    <a:lnTo>
                      <a:pt x="0" y="0"/>
                    </a:lnTo>
                    <a:lnTo>
                      <a:pt x="0" y="4"/>
                    </a:lnTo>
                    <a:lnTo>
                      <a:pt x="1" y="16"/>
                    </a:lnTo>
                    <a:lnTo>
                      <a:pt x="1" y="34"/>
                    </a:lnTo>
                    <a:lnTo>
                      <a:pt x="2" y="54"/>
                    </a:lnTo>
                    <a:lnTo>
                      <a:pt x="2" y="76"/>
                    </a:lnTo>
                    <a:lnTo>
                      <a:pt x="3" y="99"/>
                    </a:lnTo>
                    <a:lnTo>
                      <a:pt x="5" y="120"/>
                    </a:lnTo>
                    <a:lnTo>
                      <a:pt x="6" y="136"/>
                    </a:lnTo>
                    <a:lnTo>
                      <a:pt x="9" y="13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8" name="Freeform 810"/>
              <p:cNvSpPr>
                <a:spLocks/>
              </p:cNvSpPr>
              <p:nvPr/>
            </p:nvSpPr>
            <p:spPr bwMode="auto">
              <a:xfrm>
                <a:off x="4853" y="3039"/>
                <a:ext cx="5" cy="7"/>
              </a:xfrm>
              <a:custGeom>
                <a:avLst/>
                <a:gdLst>
                  <a:gd name="T0" fmla="*/ 4 w 5"/>
                  <a:gd name="T1" fmla="*/ 3 h 7"/>
                  <a:gd name="T2" fmla="*/ 3 w 5"/>
                  <a:gd name="T3" fmla="*/ 0 h 7"/>
                  <a:gd name="T4" fmla="*/ 1 w 5"/>
                  <a:gd name="T5" fmla="*/ 0 h 7"/>
                  <a:gd name="T6" fmla="*/ 0 w 5"/>
                  <a:gd name="T7" fmla="*/ 3 h 7"/>
                  <a:gd name="T8" fmla="*/ 0 w 5"/>
                  <a:gd name="T9" fmla="*/ 6 h 7"/>
                  <a:gd name="T10" fmla="*/ 4 w 5"/>
                  <a:gd name="T11" fmla="*/ 3 h 7"/>
                </a:gdLst>
                <a:ahLst/>
                <a:cxnLst>
                  <a:cxn ang="0">
                    <a:pos x="T0" y="T1"/>
                  </a:cxn>
                  <a:cxn ang="0">
                    <a:pos x="T2" y="T3"/>
                  </a:cxn>
                  <a:cxn ang="0">
                    <a:pos x="T4" y="T5"/>
                  </a:cxn>
                  <a:cxn ang="0">
                    <a:pos x="T6" y="T7"/>
                  </a:cxn>
                  <a:cxn ang="0">
                    <a:pos x="T8" y="T9"/>
                  </a:cxn>
                  <a:cxn ang="0">
                    <a:pos x="T10" y="T11"/>
                  </a:cxn>
                </a:cxnLst>
                <a:rect l="0" t="0" r="r" b="b"/>
                <a:pathLst>
                  <a:path w="5" h="7">
                    <a:moveTo>
                      <a:pt x="4" y="3"/>
                    </a:moveTo>
                    <a:lnTo>
                      <a:pt x="3" y="0"/>
                    </a:lnTo>
                    <a:lnTo>
                      <a:pt x="1" y="0"/>
                    </a:lnTo>
                    <a:lnTo>
                      <a:pt x="0" y="3"/>
                    </a:lnTo>
                    <a:lnTo>
                      <a:pt x="0" y="6"/>
                    </a:lnTo>
                    <a:lnTo>
                      <a:pt x="4"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299" name="Freeform 811"/>
              <p:cNvSpPr>
                <a:spLocks/>
              </p:cNvSpPr>
              <p:nvPr/>
            </p:nvSpPr>
            <p:spPr bwMode="auto">
              <a:xfrm>
                <a:off x="4840" y="3030"/>
                <a:ext cx="2" cy="7"/>
              </a:xfrm>
              <a:custGeom>
                <a:avLst/>
                <a:gdLst>
                  <a:gd name="T0" fmla="*/ 0 w 2"/>
                  <a:gd name="T1" fmla="*/ 0 h 7"/>
                  <a:gd name="T2" fmla="*/ 0 w 2"/>
                  <a:gd name="T3" fmla="*/ 6 h 7"/>
                  <a:gd name="T4" fmla="*/ 0 w 2"/>
                  <a:gd name="T5" fmla="*/ 6 h 7"/>
                  <a:gd name="T6" fmla="*/ 1 w 2"/>
                  <a:gd name="T7" fmla="*/ 6 h 7"/>
                  <a:gd name="T8" fmla="*/ 1 w 2"/>
                  <a:gd name="T9" fmla="*/ 0 h 7"/>
                  <a:gd name="T10" fmla="*/ 0 w 2"/>
                  <a:gd name="T11" fmla="*/ 0 h 7"/>
                </a:gdLst>
                <a:ahLst/>
                <a:cxnLst>
                  <a:cxn ang="0">
                    <a:pos x="T0" y="T1"/>
                  </a:cxn>
                  <a:cxn ang="0">
                    <a:pos x="T2" y="T3"/>
                  </a:cxn>
                  <a:cxn ang="0">
                    <a:pos x="T4" y="T5"/>
                  </a:cxn>
                  <a:cxn ang="0">
                    <a:pos x="T6" y="T7"/>
                  </a:cxn>
                  <a:cxn ang="0">
                    <a:pos x="T8" y="T9"/>
                  </a:cxn>
                  <a:cxn ang="0">
                    <a:pos x="T10" y="T11"/>
                  </a:cxn>
                </a:cxnLst>
                <a:rect l="0" t="0" r="r" b="b"/>
                <a:pathLst>
                  <a:path w="2" h="7">
                    <a:moveTo>
                      <a:pt x="0" y="0"/>
                    </a:moveTo>
                    <a:lnTo>
                      <a:pt x="0" y="6"/>
                    </a:lnTo>
                    <a:lnTo>
                      <a:pt x="0" y="6"/>
                    </a:lnTo>
                    <a:lnTo>
                      <a:pt x="1" y="6"/>
                    </a:lnTo>
                    <a:lnTo>
                      <a:pt x="1"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0" name="Freeform 812"/>
              <p:cNvSpPr>
                <a:spLocks/>
              </p:cNvSpPr>
              <p:nvPr/>
            </p:nvSpPr>
            <p:spPr bwMode="auto">
              <a:xfrm>
                <a:off x="4841" y="3039"/>
                <a:ext cx="13" cy="146"/>
              </a:xfrm>
              <a:custGeom>
                <a:avLst/>
                <a:gdLst>
                  <a:gd name="T0" fmla="*/ 12 w 13"/>
                  <a:gd name="T1" fmla="*/ 145 h 146"/>
                  <a:gd name="T2" fmla="*/ 10 w 13"/>
                  <a:gd name="T3" fmla="*/ 129 h 146"/>
                  <a:gd name="T4" fmla="*/ 8 w 13"/>
                  <a:gd name="T5" fmla="*/ 107 h 146"/>
                  <a:gd name="T6" fmla="*/ 7 w 13"/>
                  <a:gd name="T7" fmla="*/ 83 h 146"/>
                  <a:gd name="T8" fmla="*/ 6 w 13"/>
                  <a:gd name="T9" fmla="*/ 59 h 146"/>
                  <a:gd name="T10" fmla="*/ 5 w 13"/>
                  <a:gd name="T11" fmla="*/ 37 h 146"/>
                  <a:gd name="T12" fmla="*/ 5 w 13"/>
                  <a:gd name="T13" fmla="*/ 16 h 146"/>
                  <a:gd name="T14" fmla="*/ 4 w 13"/>
                  <a:gd name="T15" fmla="*/ 4 h 146"/>
                  <a:gd name="T16" fmla="*/ 4 w 13"/>
                  <a:gd name="T17" fmla="*/ 0 h 146"/>
                  <a:gd name="T18" fmla="*/ 0 w 13"/>
                  <a:gd name="T19" fmla="*/ 0 h 146"/>
                  <a:gd name="T20" fmla="*/ 0 w 13"/>
                  <a:gd name="T21" fmla="*/ 4 h 146"/>
                  <a:gd name="T22" fmla="*/ 1 w 13"/>
                  <a:gd name="T23" fmla="*/ 16 h 146"/>
                  <a:gd name="T24" fmla="*/ 2 w 13"/>
                  <a:gd name="T25" fmla="*/ 37 h 146"/>
                  <a:gd name="T26" fmla="*/ 3 w 13"/>
                  <a:gd name="T27" fmla="*/ 59 h 146"/>
                  <a:gd name="T28" fmla="*/ 4 w 13"/>
                  <a:gd name="T29" fmla="*/ 83 h 146"/>
                  <a:gd name="T30" fmla="*/ 6 w 13"/>
                  <a:gd name="T31" fmla="*/ 107 h 146"/>
                  <a:gd name="T32" fmla="*/ 7 w 13"/>
                  <a:gd name="T33" fmla="*/ 129 h 146"/>
                  <a:gd name="T34" fmla="*/ 8 w 13"/>
                  <a:gd name="T35" fmla="*/ 145 h 146"/>
                  <a:gd name="T36" fmla="*/ 12 w 13"/>
                  <a:gd name="T3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46">
                    <a:moveTo>
                      <a:pt x="12" y="145"/>
                    </a:moveTo>
                    <a:lnTo>
                      <a:pt x="10" y="129"/>
                    </a:lnTo>
                    <a:lnTo>
                      <a:pt x="8" y="107"/>
                    </a:lnTo>
                    <a:lnTo>
                      <a:pt x="7" y="83"/>
                    </a:lnTo>
                    <a:lnTo>
                      <a:pt x="6" y="59"/>
                    </a:lnTo>
                    <a:lnTo>
                      <a:pt x="5" y="37"/>
                    </a:lnTo>
                    <a:lnTo>
                      <a:pt x="5" y="16"/>
                    </a:lnTo>
                    <a:lnTo>
                      <a:pt x="4" y="4"/>
                    </a:lnTo>
                    <a:lnTo>
                      <a:pt x="4" y="0"/>
                    </a:lnTo>
                    <a:lnTo>
                      <a:pt x="0" y="0"/>
                    </a:lnTo>
                    <a:lnTo>
                      <a:pt x="0" y="4"/>
                    </a:lnTo>
                    <a:lnTo>
                      <a:pt x="1" y="16"/>
                    </a:lnTo>
                    <a:lnTo>
                      <a:pt x="2" y="37"/>
                    </a:lnTo>
                    <a:lnTo>
                      <a:pt x="3" y="59"/>
                    </a:lnTo>
                    <a:lnTo>
                      <a:pt x="4" y="83"/>
                    </a:lnTo>
                    <a:lnTo>
                      <a:pt x="6" y="107"/>
                    </a:lnTo>
                    <a:lnTo>
                      <a:pt x="7" y="129"/>
                    </a:lnTo>
                    <a:lnTo>
                      <a:pt x="8" y="145"/>
                    </a:lnTo>
                    <a:lnTo>
                      <a:pt x="12" y="14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1" name="Freeform 813"/>
              <p:cNvSpPr>
                <a:spLocks/>
              </p:cNvSpPr>
              <p:nvPr/>
            </p:nvSpPr>
            <p:spPr bwMode="auto">
              <a:xfrm>
                <a:off x="4840" y="3030"/>
                <a:ext cx="2" cy="8"/>
              </a:xfrm>
              <a:custGeom>
                <a:avLst/>
                <a:gdLst>
                  <a:gd name="T0" fmla="*/ 1 w 2"/>
                  <a:gd name="T1" fmla="*/ 0 h 8"/>
                  <a:gd name="T2" fmla="*/ 1 w 2"/>
                  <a:gd name="T3" fmla="*/ 0 h 8"/>
                  <a:gd name="T4" fmla="*/ 0 w 2"/>
                  <a:gd name="T5" fmla="*/ 0 h 8"/>
                  <a:gd name="T6" fmla="*/ 0 w 2"/>
                  <a:gd name="T7" fmla="*/ 0 h 8"/>
                  <a:gd name="T8" fmla="*/ 0 w 2"/>
                  <a:gd name="T9" fmla="*/ 7 h 8"/>
                  <a:gd name="T10" fmla="*/ 1 w 2"/>
                  <a:gd name="T11" fmla="*/ 0 h 8"/>
                </a:gdLst>
                <a:ahLst/>
                <a:cxnLst>
                  <a:cxn ang="0">
                    <a:pos x="T0" y="T1"/>
                  </a:cxn>
                  <a:cxn ang="0">
                    <a:pos x="T2" y="T3"/>
                  </a:cxn>
                  <a:cxn ang="0">
                    <a:pos x="T4" y="T5"/>
                  </a:cxn>
                  <a:cxn ang="0">
                    <a:pos x="T6" y="T7"/>
                  </a:cxn>
                  <a:cxn ang="0">
                    <a:pos x="T8" y="T9"/>
                  </a:cxn>
                  <a:cxn ang="0">
                    <a:pos x="T10" y="T11"/>
                  </a:cxn>
                </a:cxnLst>
                <a:rect l="0" t="0" r="r" b="b"/>
                <a:pathLst>
                  <a:path w="2" h="8">
                    <a:moveTo>
                      <a:pt x="1" y="0"/>
                    </a:moveTo>
                    <a:lnTo>
                      <a:pt x="1" y="0"/>
                    </a:lnTo>
                    <a:lnTo>
                      <a:pt x="0" y="0"/>
                    </a:lnTo>
                    <a:lnTo>
                      <a:pt x="0" y="0"/>
                    </a:lnTo>
                    <a:lnTo>
                      <a:pt x="0" y="7"/>
                    </a:lnTo>
                    <a:lnTo>
                      <a:pt x="1"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2" name="Freeform 814"/>
              <p:cNvSpPr>
                <a:spLocks/>
              </p:cNvSpPr>
              <p:nvPr/>
            </p:nvSpPr>
            <p:spPr bwMode="auto">
              <a:xfrm>
                <a:off x="4827" y="3075"/>
                <a:ext cx="2" cy="8"/>
              </a:xfrm>
              <a:custGeom>
                <a:avLst/>
                <a:gdLst>
                  <a:gd name="T0" fmla="*/ 0 w 2"/>
                  <a:gd name="T1" fmla="*/ 0 h 8"/>
                  <a:gd name="T2" fmla="*/ 0 w 2"/>
                  <a:gd name="T3" fmla="*/ 7 h 8"/>
                  <a:gd name="T4" fmla="*/ 1 w 2"/>
                  <a:gd name="T5" fmla="*/ 7 h 8"/>
                  <a:gd name="T6" fmla="*/ 1 w 2"/>
                  <a:gd name="T7" fmla="*/ 7 h 8"/>
                  <a:gd name="T8" fmla="*/ 1 w 2"/>
                  <a:gd name="T9" fmla="*/ 0 h 8"/>
                  <a:gd name="T10" fmla="*/ 0 w 2"/>
                  <a:gd name="T11" fmla="*/ 0 h 8"/>
                </a:gdLst>
                <a:ahLst/>
                <a:cxnLst>
                  <a:cxn ang="0">
                    <a:pos x="T0" y="T1"/>
                  </a:cxn>
                  <a:cxn ang="0">
                    <a:pos x="T2" y="T3"/>
                  </a:cxn>
                  <a:cxn ang="0">
                    <a:pos x="T4" y="T5"/>
                  </a:cxn>
                  <a:cxn ang="0">
                    <a:pos x="T6" y="T7"/>
                  </a:cxn>
                  <a:cxn ang="0">
                    <a:pos x="T8" y="T9"/>
                  </a:cxn>
                  <a:cxn ang="0">
                    <a:pos x="T10" y="T11"/>
                  </a:cxn>
                </a:cxnLst>
                <a:rect l="0" t="0" r="r" b="b"/>
                <a:pathLst>
                  <a:path w="2" h="8">
                    <a:moveTo>
                      <a:pt x="0" y="0"/>
                    </a:moveTo>
                    <a:lnTo>
                      <a:pt x="0" y="7"/>
                    </a:lnTo>
                    <a:lnTo>
                      <a:pt x="1" y="7"/>
                    </a:lnTo>
                    <a:lnTo>
                      <a:pt x="1" y="7"/>
                    </a:lnTo>
                    <a:lnTo>
                      <a:pt x="1"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3" name="Freeform 815"/>
              <p:cNvSpPr>
                <a:spLocks/>
              </p:cNvSpPr>
              <p:nvPr/>
            </p:nvSpPr>
            <p:spPr bwMode="auto">
              <a:xfrm>
                <a:off x="4828" y="3084"/>
                <a:ext cx="13" cy="98"/>
              </a:xfrm>
              <a:custGeom>
                <a:avLst/>
                <a:gdLst>
                  <a:gd name="T0" fmla="*/ 12 w 13"/>
                  <a:gd name="T1" fmla="*/ 97 h 98"/>
                  <a:gd name="T2" fmla="*/ 9 w 13"/>
                  <a:gd name="T3" fmla="*/ 84 h 98"/>
                  <a:gd name="T4" fmla="*/ 8 w 13"/>
                  <a:gd name="T5" fmla="*/ 68 h 98"/>
                  <a:gd name="T6" fmla="*/ 7 w 13"/>
                  <a:gd name="T7" fmla="*/ 52 h 98"/>
                  <a:gd name="T8" fmla="*/ 6 w 13"/>
                  <a:gd name="T9" fmla="*/ 37 h 98"/>
                  <a:gd name="T10" fmla="*/ 4 w 13"/>
                  <a:gd name="T11" fmla="*/ 23 h 98"/>
                  <a:gd name="T12" fmla="*/ 4 w 13"/>
                  <a:gd name="T13" fmla="*/ 11 h 98"/>
                  <a:gd name="T14" fmla="*/ 4 w 13"/>
                  <a:gd name="T15" fmla="*/ 4 h 98"/>
                  <a:gd name="T16" fmla="*/ 4 w 13"/>
                  <a:gd name="T17" fmla="*/ 0 h 98"/>
                  <a:gd name="T18" fmla="*/ 0 w 13"/>
                  <a:gd name="T19" fmla="*/ 0 h 98"/>
                  <a:gd name="T20" fmla="*/ 0 w 13"/>
                  <a:gd name="T21" fmla="*/ 4 h 98"/>
                  <a:gd name="T22" fmla="*/ 0 w 13"/>
                  <a:gd name="T23" fmla="*/ 11 h 98"/>
                  <a:gd name="T24" fmla="*/ 1 w 13"/>
                  <a:gd name="T25" fmla="*/ 23 h 98"/>
                  <a:gd name="T26" fmla="*/ 3 w 13"/>
                  <a:gd name="T27" fmla="*/ 37 h 98"/>
                  <a:gd name="T28" fmla="*/ 4 w 13"/>
                  <a:gd name="T29" fmla="*/ 53 h 98"/>
                  <a:gd name="T30" fmla="*/ 5 w 13"/>
                  <a:gd name="T31" fmla="*/ 69 h 98"/>
                  <a:gd name="T32" fmla="*/ 7 w 13"/>
                  <a:gd name="T33" fmla="*/ 84 h 98"/>
                  <a:gd name="T34" fmla="*/ 8 w 13"/>
                  <a:gd name="T35" fmla="*/ 97 h 98"/>
                  <a:gd name="T36" fmla="*/ 12 w 13"/>
                  <a:gd name="T37" fmla="*/ 9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98">
                    <a:moveTo>
                      <a:pt x="12" y="97"/>
                    </a:moveTo>
                    <a:lnTo>
                      <a:pt x="9" y="84"/>
                    </a:lnTo>
                    <a:lnTo>
                      <a:pt x="8" y="68"/>
                    </a:lnTo>
                    <a:lnTo>
                      <a:pt x="7" y="52"/>
                    </a:lnTo>
                    <a:lnTo>
                      <a:pt x="6" y="37"/>
                    </a:lnTo>
                    <a:lnTo>
                      <a:pt x="4" y="23"/>
                    </a:lnTo>
                    <a:lnTo>
                      <a:pt x="4" y="11"/>
                    </a:lnTo>
                    <a:lnTo>
                      <a:pt x="4" y="4"/>
                    </a:lnTo>
                    <a:lnTo>
                      <a:pt x="4" y="0"/>
                    </a:lnTo>
                    <a:lnTo>
                      <a:pt x="0" y="0"/>
                    </a:lnTo>
                    <a:lnTo>
                      <a:pt x="0" y="4"/>
                    </a:lnTo>
                    <a:lnTo>
                      <a:pt x="0" y="11"/>
                    </a:lnTo>
                    <a:lnTo>
                      <a:pt x="1" y="23"/>
                    </a:lnTo>
                    <a:lnTo>
                      <a:pt x="3" y="37"/>
                    </a:lnTo>
                    <a:lnTo>
                      <a:pt x="4" y="53"/>
                    </a:lnTo>
                    <a:lnTo>
                      <a:pt x="5" y="69"/>
                    </a:lnTo>
                    <a:lnTo>
                      <a:pt x="7" y="84"/>
                    </a:lnTo>
                    <a:lnTo>
                      <a:pt x="8" y="97"/>
                    </a:lnTo>
                    <a:lnTo>
                      <a:pt x="12" y="9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4" name="Freeform 816"/>
              <p:cNvSpPr>
                <a:spLocks/>
              </p:cNvSpPr>
              <p:nvPr/>
            </p:nvSpPr>
            <p:spPr bwMode="auto">
              <a:xfrm>
                <a:off x="4827" y="3078"/>
                <a:ext cx="2" cy="7"/>
              </a:xfrm>
              <a:custGeom>
                <a:avLst/>
                <a:gdLst>
                  <a:gd name="T0" fmla="*/ 1 w 2"/>
                  <a:gd name="T1" fmla="*/ 6 h 7"/>
                  <a:gd name="T2" fmla="*/ 1 w 2"/>
                  <a:gd name="T3" fmla="*/ 0 h 7"/>
                  <a:gd name="T4" fmla="*/ 0 w 2"/>
                  <a:gd name="T5" fmla="*/ 0 h 7"/>
                  <a:gd name="T6" fmla="*/ 0 w 2"/>
                  <a:gd name="T7" fmla="*/ 0 h 7"/>
                  <a:gd name="T8" fmla="*/ 0 w 2"/>
                  <a:gd name="T9" fmla="*/ 6 h 7"/>
                  <a:gd name="T10" fmla="*/ 1 w 2"/>
                  <a:gd name="T11" fmla="*/ 6 h 7"/>
                </a:gdLst>
                <a:ahLst/>
                <a:cxnLst>
                  <a:cxn ang="0">
                    <a:pos x="T0" y="T1"/>
                  </a:cxn>
                  <a:cxn ang="0">
                    <a:pos x="T2" y="T3"/>
                  </a:cxn>
                  <a:cxn ang="0">
                    <a:pos x="T4" y="T5"/>
                  </a:cxn>
                  <a:cxn ang="0">
                    <a:pos x="T6" y="T7"/>
                  </a:cxn>
                  <a:cxn ang="0">
                    <a:pos x="T8" y="T9"/>
                  </a:cxn>
                  <a:cxn ang="0">
                    <a:pos x="T10" y="T11"/>
                  </a:cxn>
                </a:cxnLst>
                <a:rect l="0" t="0" r="r" b="b"/>
                <a:pathLst>
                  <a:path w="2" h="7">
                    <a:moveTo>
                      <a:pt x="1" y="6"/>
                    </a:moveTo>
                    <a:lnTo>
                      <a:pt x="1" y="0"/>
                    </a:lnTo>
                    <a:lnTo>
                      <a:pt x="0" y="0"/>
                    </a:lnTo>
                    <a:lnTo>
                      <a:pt x="0" y="0"/>
                    </a:lnTo>
                    <a:lnTo>
                      <a:pt x="0" y="6"/>
                    </a:lnTo>
                    <a:lnTo>
                      <a:pt x="1"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5" name="Freeform 817"/>
              <p:cNvSpPr>
                <a:spLocks/>
              </p:cNvSpPr>
              <p:nvPr/>
            </p:nvSpPr>
            <p:spPr bwMode="auto">
              <a:xfrm>
                <a:off x="4815" y="3143"/>
                <a:ext cx="7" cy="6"/>
              </a:xfrm>
              <a:custGeom>
                <a:avLst/>
                <a:gdLst>
                  <a:gd name="T0" fmla="*/ 6 w 7"/>
                  <a:gd name="T1" fmla="*/ 0 h 6"/>
                  <a:gd name="T2" fmla="*/ 3 w 7"/>
                  <a:gd name="T3" fmla="*/ 2 h 6"/>
                  <a:gd name="T4" fmla="*/ 0 w 7"/>
                  <a:gd name="T5" fmla="*/ 3 h 6"/>
                  <a:gd name="T6" fmla="*/ 3 w 7"/>
                  <a:gd name="T7" fmla="*/ 3 h 6"/>
                  <a:gd name="T8" fmla="*/ 6 w 7"/>
                  <a:gd name="T9" fmla="*/ 5 h 6"/>
                  <a:gd name="T10" fmla="*/ 6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6" y="0"/>
                    </a:moveTo>
                    <a:lnTo>
                      <a:pt x="3" y="2"/>
                    </a:lnTo>
                    <a:lnTo>
                      <a:pt x="0" y="3"/>
                    </a:lnTo>
                    <a:lnTo>
                      <a:pt x="3" y="3"/>
                    </a:lnTo>
                    <a:lnTo>
                      <a:pt x="6" y="5"/>
                    </a:lnTo>
                    <a:lnTo>
                      <a:pt x="6"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6" name="Freeform 818"/>
              <p:cNvSpPr>
                <a:spLocks/>
              </p:cNvSpPr>
              <p:nvPr/>
            </p:nvSpPr>
            <p:spPr bwMode="auto">
              <a:xfrm>
                <a:off x="4818" y="3148"/>
                <a:ext cx="4" cy="30"/>
              </a:xfrm>
              <a:custGeom>
                <a:avLst/>
                <a:gdLst>
                  <a:gd name="T0" fmla="*/ 3 w 4"/>
                  <a:gd name="T1" fmla="*/ 29 h 30"/>
                  <a:gd name="T2" fmla="*/ 3 w 4"/>
                  <a:gd name="T3" fmla="*/ 20 h 30"/>
                  <a:gd name="T4" fmla="*/ 2 w 4"/>
                  <a:gd name="T5" fmla="*/ 12 h 30"/>
                  <a:gd name="T6" fmla="*/ 2 w 4"/>
                  <a:gd name="T7" fmla="*/ 8 h 30"/>
                  <a:gd name="T8" fmla="*/ 2 w 4"/>
                  <a:gd name="T9" fmla="*/ 4 h 30"/>
                  <a:gd name="T10" fmla="*/ 2 w 4"/>
                  <a:gd name="T11" fmla="*/ 3 h 30"/>
                  <a:gd name="T12" fmla="*/ 2 w 4"/>
                  <a:gd name="T13" fmla="*/ 2 h 30"/>
                  <a:gd name="T14" fmla="*/ 2 w 4"/>
                  <a:gd name="T15" fmla="*/ 1 h 30"/>
                  <a:gd name="T16" fmla="*/ 1 w 4"/>
                  <a:gd name="T17" fmla="*/ 3 h 30"/>
                  <a:gd name="T18" fmla="*/ 1 w 4"/>
                  <a:gd name="T19" fmla="*/ 0 h 30"/>
                  <a:gd name="T20" fmla="*/ 0 w 4"/>
                  <a:gd name="T21" fmla="*/ 1 h 30"/>
                  <a:gd name="T22" fmla="*/ 0 w 4"/>
                  <a:gd name="T23" fmla="*/ 3 h 30"/>
                  <a:gd name="T24" fmla="*/ 0 w 4"/>
                  <a:gd name="T25" fmla="*/ 6 h 30"/>
                  <a:gd name="T26" fmla="*/ 0 w 4"/>
                  <a:gd name="T27" fmla="*/ 9 h 30"/>
                  <a:gd name="T28" fmla="*/ 0 w 4"/>
                  <a:gd name="T29" fmla="*/ 13 h 30"/>
                  <a:gd name="T30" fmla="*/ 1 w 4"/>
                  <a:gd name="T31" fmla="*/ 20 h 30"/>
                  <a:gd name="T32" fmla="*/ 2 w 4"/>
                  <a:gd name="T33" fmla="*/ 29 h 30"/>
                  <a:gd name="T34" fmla="*/ 3 w 4"/>
                  <a:gd name="T3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30">
                    <a:moveTo>
                      <a:pt x="3" y="29"/>
                    </a:moveTo>
                    <a:lnTo>
                      <a:pt x="3" y="20"/>
                    </a:lnTo>
                    <a:lnTo>
                      <a:pt x="2" y="12"/>
                    </a:lnTo>
                    <a:lnTo>
                      <a:pt x="2" y="8"/>
                    </a:lnTo>
                    <a:lnTo>
                      <a:pt x="2" y="4"/>
                    </a:lnTo>
                    <a:lnTo>
                      <a:pt x="2" y="3"/>
                    </a:lnTo>
                    <a:lnTo>
                      <a:pt x="2" y="2"/>
                    </a:lnTo>
                    <a:lnTo>
                      <a:pt x="2" y="1"/>
                    </a:lnTo>
                    <a:lnTo>
                      <a:pt x="1" y="3"/>
                    </a:lnTo>
                    <a:lnTo>
                      <a:pt x="1" y="0"/>
                    </a:lnTo>
                    <a:lnTo>
                      <a:pt x="0" y="1"/>
                    </a:lnTo>
                    <a:lnTo>
                      <a:pt x="0" y="3"/>
                    </a:lnTo>
                    <a:lnTo>
                      <a:pt x="0" y="6"/>
                    </a:lnTo>
                    <a:lnTo>
                      <a:pt x="0" y="9"/>
                    </a:lnTo>
                    <a:lnTo>
                      <a:pt x="0" y="13"/>
                    </a:lnTo>
                    <a:lnTo>
                      <a:pt x="1" y="20"/>
                    </a:lnTo>
                    <a:lnTo>
                      <a:pt x="2" y="29"/>
                    </a:lnTo>
                    <a:lnTo>
                      <a:pt x="3" y="2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7" name="Freeform 819"/>
              <p:cNvSpPr>
                <a:spLocks/>
              </p:cNvSpPr>
              <p:nvPr/>
            </p:nvSpPr>
            <p:spPr bwMode="auto">
              <a:xfrm>
                <a:off x="4815" y="3143"/>
                <a:ext cx="4" cy="7"/>
              </a:xfrm>
              <a:custGeom>
                <a:avLst/>
                <a:gdLst>
                  <a:gd name="T0" fmla="*/ 3 w 4"/>
                  <a:gd name="T1" fmla="*/ 6 h 7"/>
                  <a:gd name="T2" fmla="*/ 2 w 4"/>
                  <a:gd name="T3" fmla="*/ 3 h 7"/>
                  <a:gd name="T4" fmla="*/ 1 w 4"/>
                  <a:gd name="T5" fmla="*/ 0 h 7"/>
                  <a:gd name="T6" fmla="*/ 1 w 4"/>
                  <a:gd name="T7" fmla="*/ 3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3"/>
                    </a:lnTo>
                    <a:lnTo>
                      <a:pt x="1" y="0"/>
                    </a:lnTo>
                    <a:lnTo>
                      <a:pt x="1" y="3"/>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8" name="Freeform 820"/>
              <p:cNvSpPr>
                <a:spLocks/>
              </p:cNvSpPr>
              <p:nvPr/>
            </p:nvSpPr>
            <p:spPr bwMode="auto">
              <a:xfrm>
                <a:off x="4800" y="3153"/>
                <a:ext cx="4" cy="7"/>
              </a:xfrm>
              <a:custGeom>
                <a:avLst/>
                <a:gdLst>
                  <a:gd name="T0" fmla="*/ 3 w 4"/>
                  <a:gd name="T1" fmla="*/ 3 h 7"/>
                  <a:gd name="T2" fmla="*/ 3 w 4"/>
                  <a:gd name="T3" fmla="*/ 3 h 7"/>
                  <a:gd name="T4" fmla="*/ 2 w 4"/>
                  <a:gd name="T5" fmla="*/ 0 h 7"/>
                  <a:gd name="T6" fmla="*/ 1 w 4"/>
                  <a:gd name="T7" fmla="*/ 0 h 7"/>
                  <a:gd name="T8" fmla="*/ 0 w 4"/>
                  <a:gd name="T9" fmla="*/ 0 h 7"/>
                  <a:gd name="T10" fmla="*/ 0 w 4"/>
                  <a:gd name="T11" fmla="*/ 3 h 7"/>
                  <a:gd name="T12" fmla="*/ 0 w 4"/>
                  <a:gd name="T13" fmla="*/ 6 h 7"/>
                  <a:gd name="T14" fmla="*/ 3 w 4"/>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3"/>
                    </a:moveTo>
                    <a:lnTo>
                      <a:pt x="3" y="3"/>
                    </a:lnTo>
                    <a:lnTo>
                      <a:pt x="2" y="0"/>
                    </a:lnTo>
                    <a:lnTo>
                      <a:pt x="1" y="0"/>
                    </a:lnTo>
                    <a:lnTo>
                      <a:pt x="0" y="0"/>
                    </a:lnTo>
                    <a:lnTo>
                      <a:pt x="0" y="3"/>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09" name="Freeform 821"/>
              <p:cNvSpPr>
                <a:spLocks/>
              </p:cNvSpPr>
              <p:nvPr/>
            </p:nvSpPr>
            <p:spPr bwMode="auto">
              <a:xfrm>
                <a:off x="4803" y="3159"/>
                <a:ext cx="3" cy="22"/>
              </a:xfrm>
              <a:custGeom>
                <a:avLst/>
                <a:gdLst>
                  <a:gd name="T0" fmla="*/ 2 w 3"/>
                  <a:gd name="T1" fmla="*/ 20 h 22"/>
                  <a:gd name="T2" fmla="*/ 2 w 3"/>
                  <a:gd name="T3" fmla="*/ 13 h 22"/>
                  <a:gd name="T4" fmla="*/ 1 w 3"/>
                  <a:gd name="T5" fmla="*/ 6 h 22"/>
                  <a:gd name="T6" fmla="*/ 1 w 3"/>
                  <a:gd name="T7" fmla="*/ 3 h 22"/>
                  <a:gd name="T8" fmla="*/ 1 w 3"/>
                  <a:gd name="T9" fmla="*/ 1 h 22"/>
                  <a:gd name="T10" fmla="*/ 1 w 3"/>
                  <a:gd name="T11" fmla="*/ 0 h 22"/>
                  <a:gd name="T12" fmla="*/ 0 w 3"/>
                  <a:gd name="T13" fmla="*/ 1 h 22"/>
                  <a:gd name="T14" fmla="*/ 1 w 3"/>
                  <a:gd name="T15" fmla="*/ 0 h 22"/>
                  <a:gd name="T16" fmla="*/ 0 w 3"/>
                  <a:gd name="T17" fmla="*/ 0 h 22"/>
                  <a:gd name="T18" fmla="*/ 0 w 3"/>
                  <a:gd name="T19" fmla="*/ 1 h 22"/>
                  <a:gd name="T20" fmla="*/ 0 w 3"/>
                  <a:gd name="T21" fmla="*/ 3 h 22"/>
                  <a:gd name="T22" fmla="*/ 0 w 3"/>
                  <a:gd name="T23" fmla="*/ 7 h 22"/>
                  <a:gd name="T24" fmla="*/ 1 w 3"/>
                  <a:gd name="T25" fmla="*/ 14 h 22"/>
                  <a:gd name="T26" fmla="*/ 1 w 3"/>
                  <a:gd name="T27" fmla="*/ 21 h 22"/>
                  <a:gd name="T28" fmla="*/ 2 w 3"/>
                  <a:gd name="T29"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2">
                    <a:moveTo>
                      <a:pt x="2" y="20"/>
                    </a:moveTo>
                    <a:lnTo>
                      <a:pt x="2" y="13"/>
                    </a:lnTo>
                    <a:lnTo>
                      <a:pt x="1" y="6"/>
                    </a:lnTo>
                    <a:lnTo>
                      <a:pt x="1" y="3"/>
                    </a:lnTo>
                    <a:lnTo>
                      <a:pt x="1" y="1"/>
                    </a:lnTo>
                    <a:lnTo>
                      <a:pt x="1" y="0"/>
                    </a:lnTo>
                    <a:lnTo>
                      <a:pt x="0" y="1"/>
                    </a:lnTo>
                    <a:lnTo>
                      <a:pt x="1" y="0"/>
                    </a:lnTo>
                    <a:lnTo>
                      <a:pt x="0" y="0"/>
                    </a:lnTo>
                    <a:lnTo>
                      <a:pt x="0" y="1"/>
                    </a:lnTo>
                    <a:lnTo>
                      <a:pt x="0" y="3"/>
                    </a:lnTo>
                    <a:lnTo>
                      <a:pt x="0" y="7"/>
                    </a:lnTo>
                    <a:lnTo>
                      <a:pt x="1" y="14"/>
                    </a:lnTo>
                    <a:lnTo>
                      <a:pt x="1" y="21"/>
                    </a:lnTo>
                    <a:lnTo>
                      <a:pt x="2" y="2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0" name="Freeform 822"/>
              <p:cNvSpPr>
                <a:spLocks/>
              </p:cNvSpPr>
              <p:nvPr/>
            </p:nvSpPr>
            <p:spPr bwMode="auto">
              <a:xfrm>
                <a:off x="4800" y="3153"/>
                <a:ext cx="4" cy="7"/>
              </a:xfrm>
              <a:custGeom>
                <a:avLst/>
                <a:gdLst>
                  <a:gd name="T0" fmla="*/ 3 w 4"/>
                  <a:gd name="T1" fmla="*/ 3 h 7"/>
                  <a:gd name="T2" fmla="*/ 2 w 4"/>
                  <a:gd name="T3" fmla="*/ 3 h 7"/>
                  <a:gd name="T4" fmla="*/ 0 w 4"/>
                  <a:gd name="T5" fmla="*/ 0 h 7"/>
                  <a:gd name="T6" fmla="*/ 0 w 4"/>
                  <a:gd name="T7" fmla="*/ 3 h 7"/>
                  <a:gd name="T8" fmla="*/ 0 w 4"/>
                  <a:gd name="T9" fmla="*/ 6 h 7"/>
                  <a:gd name="T10" fmla="*/ 3 w 4"/>
                  <a:gd name="T11" fmla="*/ 3 h 7"/>
                </a:gdLst>
                <a:ahLst/>
                <a:cxnLst>
                  <a:cxn ang="0">
                    <a:pos x="T0" y="T1"/>
                  </a:cxn>
                  <a:cxn ang="0">
                    <a:pos x="T2" y="T3"/>
                  </a:cxn>
                  <a:cxn ang="0">
                    <a:pos x="T4" y="T5"/>
                  </a:cxn>
                  <a:cxn ang="0">
                    <a:pos x="T6" y="T7"/>
                  </a:cxn>
                  <a:cxn ang="0">
                    <a:pos x="T8" y="T9"/>
                  </a:cxn>
                  <a:cxn ang="0">
                    <a:pos x="T10" y="T11"/>
                  </a:cxn>
                </a:cxnLst>
                <a:rect l="0" t="0" r="r" b="b"/>
                <a:pathLst>
                  <a:path w="4" h="7">
                    <a:moveTo>
                      <a:pt x="3" y="3"/>
                    </a:moveTo>
                    <a:lnTo>
                      <a:pt x="2" y="3"/>
                    </a:lnTo>
                    <a:lnTo>
                      <a:pt x="0" y="0"/>
                    </a:lnTo>
                    <a:lnTo>
                      <a:pt x="0" y="3"/>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1" name="Freeform 823"/>
              <p:cNvSpPr>
                <a:spLocks/>
              </p:cNvSpPr>
              <p:nvPr/>
            </p:nvSpPr>
            <p:spPr bwMode="auto">
              <a:xfrm>
                <a:off x="4783" y="3135"/>
                <a:ext cx="7" cy="6"/>
              </a:xfrm>
              <a:custGeom>
                <a:avLst/>
                <a:gdLst>
                  <a:gd name="T0" fmla="*/ 6 w 7"/>
                  <a:gd name="T1" fmla="*/ 0 h 6"/>
                  <a:gd name="T2" fmla="*/ 3 w 7"/>
                  <a:gd name="T3" fmla="*/ 0 h 6"/>
                  <a:gd name="T4" fmla="*/ 0 w 7"/>
                  <a:gd name="T5" fmla="*/ 2 h 6"/>
                  <a:gd name="T6" fmla="*/ 3 w 7"/>
                  <a:gd name="T7" fmla="*/ 5 h 6"/>
                  <a:gd name="T8" fmla="*/ 6 w 7"/>
                  <a:gd name="T9" fmla="*/ 5 h 6"/>
                  <a:gd name="T10" fmla="*/ 6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6" y="0"/>
                    </a:moveTo>
                    <a:lnTo>
                      <a:pt x="3" y="0"/>
                    </a:lnTo>
                    <a:lnTo>
                      <a:pt x="0" y="2"/>
                    </a:lnTo>
                    <a:lnTo>
                      <a:pt x="3" y="5"/>
                    </a:lnTo>
                    <a:lnTo>
                      <a:pt x="6" y="5"/>
                    </a:lnTo>
                    <a:lnTo>
                      <a:pt x="6"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2" name="Freeform 824"/>
              <p:cNvSpPr>
                <a:spLocks/>
              </p:cNvSpPr>
              <p:nvPr/>
            </p:nvSpPr>
            <p:spPr bwMode="auto">
              <a:xfrm>
                <a:off x="4787" y="3140"/>
                <a:ext cx="1" cy="30"/>
              </a:xfrm>
              <a:custGeom>
                <a:avLst/>
                <a:gdLst>
                  <a:gd name="T0" fmla="*/ 0 w 1"/>
                  <a:gd name="T1" fmla="*/ 29 h 30"/>
                  <a:gd name="T2" fmla="*/ 0 w 1"/>
                  <a:gd name="T3" fmla="*/ 19 h 30"/>
                  <a:gd name="T4" fmla="*/ 0 w 1"/>
                  <a:gd name="T5" fmla="*/ 12 h 30"/>
                  <a:gd name="T6" fmla="*/ 0 w 1"/>
                  <a:gd name="T7" fmla="*/ 8 h 30"/>
                  <a:gd name="T8" fmla="*/ 0 w 1"/>
                  <a:gd name="T9" fmla="*/ 4 h 30"/>
                  <a:gd name="T10" fmla="*/ 0 w 1"/>
                  <a:gd name="T11" fmla="*/ 2 h 30"/>
                  <a:gd name="T12" fmla="*/ 0 w 1"/>
                  <a:gd name="T13" fmla="*/ 2 h 30"/>
                  <a:gd name="T14" fmla="*/ 0 w 1"/>
                  <a:gd name="T15" fmla="*/ 2 h 30"/>
                  <a:gd name="T16" fmla="*/ 0 w 1"/>
                  <a:gd name="T17" fmla="*/ 2 h 30"/>
                  <a:gd name="T18" fmla="*/ 0 w 1"/>
                  <a:gd name="T19" fmla="*/ 0 h 30"/>
                  <a:gd name="T20" fmla="*/ 0 w 1"/>
                  <a:gd name="T21" fmla="*/ 1 h 30"/>
                  <a:gd name="T22" fmla="*/ 0 w 1"/>
                  <a:gd name="T23" fmla="*/ 2 h 30"/>
                  <a:gd name="T24" fmla="*/ 0 w 1"/>
                  <a:gd name="T25" fmla="*/ 4 h 30"/>
                  <a:gd name="T26" fmla="*/ 0 w 1"/>
                  <a:gd name="T27" fmla="*/ 8 h 30"/>
                  <a:gd name="T28" fmla="*/ 0 w 1"/>
                  <a:gd name="T29" fmla="*/ 13 h 30"/>
                  <a:gd name="T30" fmla="*/ 0 w 1"/>
                  <a:gd name="T31" fmla="*/ 19 h 30"/>
                  <a:gd name="T32" fmla="*/ 0 w 1"/>
                  <a:gd name="T33" fmla="*/ 29 h 30"/>
                  <a:gd name="T34" fmla="*/ 0 w 1"/>
                  <a:gd name="T3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30">
                    <a:moveTo>
                      <a:pt x="0" y="29"/>
                    </a:moveTo>
                    <a:lnTo>
                      <a:pt x="0" y="19"/>
                    </a:lnTo>
                    <a:lnTo>
                      <a:pt x="0" y="12"/>
                    </a:lnTo>
                    <a:lnTo>
                      <a:pt x="0" y="8"/>
                    </a:lnTo>
                    <a:lnTo>
                      <a:pt x="0" y="4"/>
                    </a:lnTo>
                    <a:lnTo>
                      <a:pt x="0" y="2"/>
                    </a:lnTo>
                    <a:lnTo>
                      <a:pt x="0" y="2"/>
                    </a:lnTo>
                    <a:lnTo>
                      <a:pt x="0" y="2"/>
                    </a:lnTo>
                    <a:lnTo>
                      <a:pt x="0" y="2"/>
                    </a:lnTo>
                    <a:lnTo>
                      <a:pt x="0" y="0"/>
                    </a:lnTo>
                    <a:lnTo>
                      <a:pt x="0" y="1"/>
                    </a:lnTo>
                    <a:lnTo>
                      <a:pt x="0" y="2"/>
                    </a:lnTo>
                    <a:lnTo>
                      <a:pt x="0" y="4"/>
                    </a:lnTo>
                    <a:lnTo>
                      <a:pt x="0" y="8"/>
                    </a:lnTo>
                    <a:lnTo>
                      <a:pt x="0" y="13"/>
                    </a:lnTo>
                    <a:lnTo>
                      <a:pt x="0" y="19"/>
                    </a:lnTo>
                    <a:lnTo>
                      <a:pt x="0" y="29"/>
                    </a:lnTo>
                    <a:lnTo>
                      <a:pt x="0" y="2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3" name="Freeform 825"/>
              <p:cNvSpPr>
                <a:spLocks/>
              </p:cNvSpPr>
              <p:nvPr/>
            </p:nvSpPr>
            <p:spPr bwMode="auto">
              <a:xfrm>
                <a:off x="4783" y="3135"/>
                <a:ext cx="5" cy="8"/>
              </a:xfrm>
              <a:custGeom>
                <a:avLst/>
                <a:gdLst>
                  <a:gd name="T0" fmla="*/ 4 w 5"/>
                  <a:gd name="T1" fmla="*/ 7 h 8"/>
                  <a:gd name="T2" fmla="*/ 4 w 5"/>
                  <a:gd name="T3" fmla="*/ 0 h 8"/>
                  <a:gd name="T4" fmla="*/ 2 w 5"/>
                  <a:gd name="T5" fmla="*/ 0 h 8"/>
                  <a:gd name="T6" fmla="*/ 1 w 5"/>
                  <a:gd name="T7" fmla="*/ 0 h 8"/>
                  <a:gd name="T8" fmla="*/ 0 w 5"/>
                  <a:gd name="T9" fmla="*/ 7 h 8"/>
                  <a:gd name="T10" fmla="*/ 4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4" y="7"/>
                    </a:moveTo>
                    <a:lnTo>
                      <a:pt x="4" y="0"/>
                    </a:lnTo>
                    <a:lnTo>
                      <a:pt x="2" y="0"/>
                    </a:lnTo>
                    <a:lnTo>
                      <a:pt x="1" y="0"/>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4" name="Freeform 826"/>
              <p:cNvSpPr>
                <a:spLocks/>
              </p:cNvSpPr>
              <p:nvPr/>
            </p:nvSpPr>
            <p:spPr bwMode="auto">
              <a:xfrm>
                <a:off x="4767" y="3104"/>
                <a:ext cx="4" cy="7"/>
              </a:xfrm>
              <a:custGeom>
                <a:avLst/>
                <a:gdLst>
                  <a:gd name="T0" fmla="*/ 0 w 4"/>
                  <a:gd name="T1" fmla="*/ 0 h 7"/>
                  <a:gd name="T2" fmla="*/ 0 w 4"/>
                  <a:gd name="T3" fmla="*/ 3 h 7"/>
                  <a:gd name="T4" fmla="*/ 1 w 4"/>
                  <a:gd name="T5" fmla="*/ 6 h 7"/>
                  <a:gd name="T6" fmla="*/ 3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0" y="3"/>
                    </a:lnTo>
                    <a:lnTo>
                      <a:pt x="1" y="6"/>
                    </a:lnTo>
                    <a:lnTo>
                      <a:pt x="3"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5" name="Freeform 827"/>
              <p:cNvSpPr>
                <a:spLocks/>
              </p:cNvSpPr>
              <p:nvPr/>
            </p:nvSpPr>
            <p:spPr bwMode="auto">
              <a:xfrm>
                <a:off x="4770" y="3113"/>
                <a:ext cx="5" cy="52"/>
              </a:xfrm>
              <a:custGeom>
                <a:avLst/>
                <a:gdLst>
                  <a:gd name="T0" fmla="*/ 4 w 5"/>
                  <a:gd name="T1" fmla="*/ 51 h 52"/>
                  <a:gd name="T2" fmla="*/ 3 w 5"/>
                  <a:gd name="T3" fmla="*/ 40 h 52"/>
                  <a:gd name="T4" fmla="*/ 2 w 5"/>
                  <a:gd name="T5" fmla="*/ 31 h 52"/>
                  <a:gd name="T6" fmla="*/ 2 w 5"/>
                  <a:gd name="T7" fmla="*/ 22 h 52"/>
                  <a:gd name="T8" fmla="*/ 2 w 5"/>
                  <a:gd name="T9" fmla="*/ 15 h 52"/>
                  <a:gd name="T10" fmla="*/ 2 w 5"/>
                  <a:gd name="T11" fmla="*/ 9 h 52"/>
                  <a:gd name="T12" fmla="*/ 2 w 5"/>
                  <a:gd name="T13" fmla="*/ 4 h 52"/>
                  <a:gd name="T14" fmla="*/ 2 w 5"/>
                  <a:gd name="T15" fmla="*/ 1 h 52"/>
                  <a:gd name="T16" fmla="*/ 2 w 5"/>
                  <a:gd name="T17" fmla="*/ 0 h 52"/>
                  <a:gd name="T18" fmla="*/ 0 w 5"/>
                  <a:gd name="T19" fmla="*/ 0 h 52"/>
                  <a:gd name="T20" fmla="*/ 0 w 5"/>
                  <a:gd name="T21" fmla="*/ 1 h 52"/>
                  <a:gd name="T22" fmla="*/ 0 w 5"/>
                  <a:gd name="T23" fmla="*/ 4 h 52"/>
                  <a:gd name="T24" fmla="*/ 0 w 5"/>
                  <a:gd name="T25" fmla="*/ 9 h 52"/>
                  <a:gd name="T26" fmla="*/ 0 w 5"/>
                  <a:gd name="T27" fmla="*/ 15 h 52"/>
                  <a:gd name="T28" fmla="*/ 0 w 5"/>
                  <a:gd name="T29" fmla="*/ 22 h 52"/>
                  <a:gd name="T30" fmla="*/ 1 w 5"/>
                  <a:gd name="T31" fmla="*/ 31 h 52"/>
                  <a:gd name="T32" fmla="*/ 2 w 5"/>
                  <a:gd name="T33" fmla="*/ 41 h 52"/>
                  <a:gd name="T34" fmla="*/ 2 w 5"/>
                  <a:gd name="T35" fmla="*/ 51 h 52"/>
                  <a:gd name="T36" fmla="*/ 4 w 5"/>
                  <a:gd name="T37"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52">
                    <a:moveTo>
                      <a:pt x="4" y="51"/>
                    </a:moveTo>
                    <a:lnTo>
                      <a:pt x="3" y="40"/>
                    </a:lnTo>
                    <a:lnTo>
                      <a:pt x="2" y="31"/>
                    </a:lnTo>
                    <a:lnTo>
                      <a:pt x="2" y="22"/>
                    </a:lnTo>
                    <a:lnTo>
                      <a:pt x="2" y="15"/>
                    </a:lnTo>
                    <a:lnTo>
                      <a:pt x="2" y="9"/>
                    </a:lnTo>
                    <a:lnTo>
                      <a:pt x="2" y="4"/>
                    </a:lnTo>
                    <a:lnTo>
                      <a:pt x="2" y="1"/>
                    </a:lnTo>
                    <a:lnTo>
                      <a:pt x="2" y="0"/>
                    </a:lnTo>
                    <a:lnTo>
                      <a:pt x="0" y="0"/>
                    </a:lnTo>
                    <a:lnTo>
                      <a:pt x="0" y="1"/>
                    </a:lnTo>
                    <a:lnTo>
                      <a:pt x="0" y="4"/>
                    </a:lnTo>
                    <a:lnTo>
                      <a:pt x="0" y="9"/>
                    </a:lnTo>
                    <a:lnTo>
                      <a:pt x="0" y="15"/>
                    </a:lnTo>
                    <a:lnTo>
                      <a:pt x="0" y="22"/>
                    </a:lnTo>
                    <a:lnTo>
                      <a:pt x="1" y="31"/>
                    </a:lnTo>
                    <a:lnTo>
                      <a:pt x="2" y="41"/>
                    </a:lnTo>
                    <a:lnTo>
                      <a:pt x="2" y="51"/>
                    </a:lnTo>
                    <a:lnTo>
                      <a:pt x="4" y="5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6" name="Freeform 828"/>
              <p:cNvSpPr>
                <a:spLocks/>
              </p:cNvSpPr>
              <p:nvPr/>
            </p:nvSpPr>
            <p:spPr bwMode="auto">
              <a:xfrm>
                <a:off x="4767" y="3106"/>
                <a:ext cx="4" cy="8"/>
              </a:xfrm>
              <a:custGeom>
                <a:avLst/>
                <a:gdLst>
                  <a:gd name="T0" fmla="*/ 3 w 4"/>
                  <a:gd name="T1" fmla="*/ 7 h 8"/>
                  <a:gd name="T2" fmla="*/ 2 w 4"/>
                  <a:gd name="T3" fmla="*/ 0 h 8"/>
                  <a:gd name="T4" fmla="*/ 1 w 4"/>
                  <a:gd name="T5" fmla="*/ 0 h 8"/>
                  <a:gd name="T6" fmla="*/ 0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0" y="0"/>
                    </a:lnTo>
                    <a:lnTo>
                      <a:pt x="0" y="7"/>
                    </a:lnTo>
                    <a:lnTo>
                      <a:pt x="3"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7" name="Freeform 829"/>
              <p:cNvSpPr>
                <a:spLocks/>
              </p:cNvSpPr>
              <p:nvPr/>
            </p:nvSpPr>
            <p:spPr bwMode="auto">
              <a:xfrm>
                <a:off x="4753" y="3088"/>
                <a:ext cx="4" cy="1"/>
              </a:xfrm>
              <a:custGeom>
                <a:avLst/>
                <a:gdLst>
                  <a:gd name="T0" fmla="*/ 0 w 4"/>
                  <a:gd name="T1" fmla="*/ 0 h 1"/>
                  <a:gd name="T2" fmla="*/ 1 w 4"/>
                  <a:gd name="T3" fmla="*/ 0 h 1"/>
                  <a:gd name="T4" fmla="*/ 1 w 4"/>
                  <a:gd name="T5" fmla="*/ 0 h 1"/>
                  <a:gd name="T6" fmla="*/ 2 w 4"/>
                  <a:gd name="T7" fmla="*/ 0 h 1"/>
                  <a:gd name="T8" fmla="*/ 3 w 4"/>
                  <a:gd name="T9" fmla="*/ 0 h 1"/>
                  <a:gd name="T10" fmla="*/ 0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0" y="0"/>
                    </a:moveTo>
                    <a:lnTo>
                      <a:pt x="1" y="0"/>
                    </a:lnTo>
                    <a:lnTo>
                      <a:pt x="1" y="0"/>
                    </a:lnTo>
                    <a:lnTo>
                      <a:pt x="2" y="0"/>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8" name="Freeform 830"/>
              <p:cNvSpPr>
                <a:spLocks/>
              </p:cNvSpPr>
              <p:nvPr/>
            </p:nvSpPr>
            <p:spPr bwMode="auto">
              <a:xfrm>
                <a:off x="4756" y="3088"/>
                <a:ext cx="6" cy="74"/>
              </a:xfrm>
              <a:custGeom>
                <a:avLst/>
                <a:gdLst>
                  <a:gd name="T0" fmla="*/ 5 w 6"/>
                  <a:gd name="T1" fmla="*/ 73 h 74"/>
                  <a:gd name="T2" fmla="*/ 4 w 6"/>
                  <a:gd name="T3" fmla="*/ 61 h 74"/>
                  <a:gd name="T4" fmla="*/ 3 w 6"/>
                  <a:gd name="T5" fmla="*/ 48 h 74"/>
                  <a:gd name="T6" fmla="*/ 3 w 6"/>
                  <a:gd name="T7" fmla="*/ 35 h 74"/>
                  <a:gd name="T8" fmla="*/ 2 w 6"/>
                  <a:gd name="T9" fmla="*/ 26 h 74"/>
                  <a:gd name="T10" fmla="*/ 2 w 6"/>
                  <a:gd name="T11" fmla="*/ 16 h 74"/>
                  <a:gd name="T12" fmla="*/ 2 w 6"/>
                  <a:gd name="T13" fmla="*/ 8 h 74"/>
                  <a:gd name="T14" fmla="*/ 2 w 6"/>
                  <a:gd name="T15" fmla="*/ 3 h 74"/>
                  <a:gd name="T16" fmla="*/ 2 w 6"/>
                  <a:gd name="T17" fmla="*/ 0 h 74"/>
                  <a:gd name="T18" fmla="*/ 0 w 6"/>
                  <a:gd name="T19" fmla="*/ 0 h 74"/>
                  <a:gd name="T20" fmla="*/ 0 w 6"/>
                  <a:gd name="T21" fmla="*/ 3 h 74"/>
                  <a:gd name="T22" fmla="*/ 0 w 6"/>
                  <a:gd name="T23" fmla="*/ 8 h 74"/>
                  <a:gd name="T24" fmla="*/ 0 w 6"/>
                  <a:gd name="T25" fmla="*/ 16 h 74"/>
                  <a:gd name="T26" fmla="*/ 1 w 6"/>
                  <a:gd name="T27" fmla="*/ 26 h 74"/>
                  <a:gd name="T28" fmla="*/ 1 w 6"/>
                  <a:gd name="T29" fmla="*/ 35 h 74"/>
                  <a:gd name="T30" fmla="*/ 2 w 6"/>
                  <a:gd name="T31" fmla="*/ 50 h 74"/>
                  <a:gd name="T32" fmla="*/ 2 w 6"/>
                  <a:gd name="T33" fmla="*/ 61 h 74"/>
                  <a:gd name="T34" fmla="*/ 3 w 6"/>
                  <a:gd name="T35" fmla="*/ 73 h 74"/>
                  <a:gd name="T36" fmla="*/ 5 w 6"/>
                  <a:gd name="T3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74">
                    <a:moveTo>
                      <a:pt x="5" y="73"/>
                    </a:moveTo>
                    <a:lnTo>
                      <a:pt x="4" y="61"/>
                    </a:lnTo>
                    <a:lnTo>
                      <a:pt x="3" y="48"/>
                    </a:lnTo>
                    <a:lnTo>
                      <a:pt x="3" y="35"/>
                    </a:lnTo>
                    <a:lnTo>
                      <a:pt x="2" y="26"/>
                    </a:lnTo>
                    <a:lnTo>
                      <a:pt x="2" y="16"/>
                    </a:lnTo>
                    <a:lnTo>
                      <a:pt x="2" y="8"/>
                    </a:lnTo>
                    <a:lnTo>
                      <a:pt x="2" y="3"/>
                    </a:lnTo>
                    <a:lnTo>
                      <a:pt x="2" y="0"/>
                    </a:lnTo>
                    <a:lnTo>
                      <a:pt x="0" y="0"/>
                    </a:lnTo>
                    <a:lnTo>
                      <a:pt x="0" y="3"/>
                    </a:lnTo>
                    <a:lnTo>
                      <a:pt x="0" y="8"/>
                    </a:lnTo>
                    <a:lnTo>
                      <a:pt x="0" y="16"/>
                    </a:lnTo>
                    <a:lnTo>
                      <a:pt x="1" y="26"/>
                    </a:lnTo>
                    <a:lnTo>
                      <a:pt x="1" y="35"/>
                    </a:lnTo>
                    <a:lnTo>
                      <a:pt x="2" y="50"/>
                    </a:lnTo>
                    <a:lnTo>
                      <a:pt x="2" y="61"/>
                    </a:lnTo>
                    <a:lnTo>
                      <a:pt x="3" y="73"/>
                    </a:lnTo>
                    <a:lnTo>
                      <a:pt x="5" y="7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19" name="Freeform 831"/>
              <p:cNvSpPr>
                <a:spLocks/>
              </p:cNvSpPr>
              <p:nvPr/>
            </p:nvSpPr>
            <p:spPr bwMode="auto">
              <a:xfrm>
                <a:off x="4753" y="3082"/>
                <a:ext cx="4" cy="7"/>
              </a:xfrm>
              <a:custGeom>
                <a:avLst/>
                <a:gdLst>
                  <a:gd name="T0" fmla="*/ 3 w 4"/>
                  <a:gd name="T1" fmla="*/ 6 h 7"/>
                  <a:gd name="T2" fmla="*/ 2 w 4"/>
                  <a:gd name="T3" fmla="*/ 0 h 7"/>
                  <a:gd name="T4" fmla="*/ 1 w 4"/>
                  <a:gd name="T5" fmla="*/ 0 h 7"/>
                  <a:gd name="T6" fmla="*/ 1 w 4"/>
                  <a:gd name="T7" fmla="*/ 3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0"/>
                    </a:lnTo>
                    <a:lnTo>
                      <a:pt x="1" y="0"/>
                    </a:lnTo>
                    <a:lnTo>
                      <a:pt x="1" y="3"/>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0" name="Freeform 832"/>
              <p:cNvSpPr>
                <a:spLocks/>
              </p:cNvSpPr>
              <p:nvPr/>
            </p:nvSpPr>
            <p:spPr bwMode="auto">
              <a:xfrm>
                <a:off x="4737" y="3071"/>
                <a:ext cx="7" cy="1"/>
              </a:xfrm>
              <a:custGeom>
                <a:avLst/>
                <a:gdLst>
                  <a:gd name="T0" fmla="*/ 0 w 7"/>
                  <a:gd name="T1" fmla="*/ 0 h 1"/>
                  <a:gd name="T2" fmla="*/ 0 w 7"/>
                  <a:gd name="T3" fmla="*/ 0 h 1"/>
                  <a:gd name="T4" fmla="*/ 3 w 7"/>
                  <a:gd name="T5" fmla="*/ 0 h 1"/>
                  <a:gd name="T6" fmla="*/ 6 w 7"/>
                  <a:gd name="T7" fmla="*/ 0 h 1"/>
                  <a:gd name="T8" fmla="*/ 0 w 7"/>
                  <a:gd name="T9" fmla="*/ 0 h 1"/>
                </a:gdLst>
                <a:ahLst/>
                <a:cxnLst>
                  <a:cxn ang="0">
                    <a:pos x="T0" y="T1"/>
                  </a:cxn>
                  <a:cxn ang="0">
                    <a:pos x="T2" y="T3"/>
                  </a:cxn>
                  <a:cxn ang="0">
                    <a:pos x="T4" y="T5"/>
                  </a:cxn>
                  <a:cxn ang="0">
                    <a:pos x="T6" y="T7"/>
                  </a:cxn>
                  <a:cxn ang="0">
                    <a:pos x="T8" y="T9"/>
                  </a:cxn>
                </a:cxnLst>
                <a:rect l="0" t="0" r="r" b="b"/>
                <a:pathLst>
                  <a:path w="7" h="1">
                    <a:moveTo>
                      <a:pt x="0" y="0"/>
                    </a:moveTo>
                    <a:lnTo>
                      <a:pt x="0" y="0"/>
                    </a:lnTo>
                    <a:lnTo>
                      <a:pt x="3" y="0"/>
                    </a:lnTo>
                    <a:lnTo>
                      <a:pt x="6"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1" name="Freeform 833"/>
              <p:cNvSpPr>
                <a:spLocks/>
              </p:cNvSpPr>
              <p:nvPr/>
            </p:nvSpPr>
            <p:spPr bwMode="auto">
              <a:xfrm>
                <a:off x="4743" y="3071"/>
                <a:ext cx="6" cy="85"/>
              </a:xfrm>
              <a:custGeom>
                <a:avLst/>
                <a:gdLst>
                  <a:gd name="T0" fmla="*/ 5 w 6"/>
                  <a:gd name="T1" fmla="*/ 84 h 85"/>
                  <a:gd name="T2" fmla="*/ 4 w 6"/>
                  <a:gd name="T3" fmla="*/ 71 h 85"/>
                  <a:gd name="T4" fmla="*/ 3 w 6"/>
                  <a:gd name="T5" fmla="*/ 56 h 85"/>
                  <a:gd name="T6" fmla="*/ 3 w 6"/>
                  <a:gd name="T7" fmla="*/ 43 h 85"/>
                  <a:gd name="T8" fmla="*/ 3 w 6"/>
                  <a:gd name="T9" fmla="*/ 30 h 85"/>
                  <a:gd name="T10" fmla="*/ 2 w 6"/>
                  <a:gd name="T11" fmla="*/ 18 h 85"/>
                  <a:gd name="T12" fmla="*/ 2 w 6"/>
                  <a:gd name="T13" fmla="*/ 9 h 85"/>
                  <a:gd name="T14" fmla="*/ 2 w 6"/>
                  <a:gd name="T15" fmla="*/ 3 h 85"/>
                  <a:gd name="T16" fmla="*/ 1 w 6"/>
                  <a:gd name="T17" fmla="*/ 0 h 85"/>
                  <a:gd name="T18" fmla="*/ 0 w 6"/>
                  <a:gd name="T19" fmla="*/ 0 h 85"/>
                  <a:gd name="T20" fmla="*/ 0 w 6"/>
                  <a:gd name="T21" fmla="*/ 3 h 85"/>
                  <a:gd name="T22" fmla="*/ 0 w 6"/>
                  <a:gd name="T23" fmla="*/ 9 h 85"/>
                  <a:gd name="T24" fmla="*/ 0 w 6"/>
                  <a:gd name="T25" fmla="*/ 18 h 85"/>
                  <a:gd name="T26" fmla="*/ 1 w 6"/>
                  <a:gd name="T27" fmla="*/ 30 h 85"/>
                  <a:gd name="T28" fmla="*/ 1 w 6"/>
                  <a:gd name="T29" fmla="*/ 43 h 85"/>
                  <a:gd name="T30" fmla="*/ 2 w 6"/>
                  <a:gd name="T31" fmla="*/ 58 h 85"/>
                  <a:gd name="T32" fmla="*/ 3 w 6"/>
                  <a:gd name="T33" fmla="*/ 71 h 85"/>
                  <a:gd name="T34" fmla="*/ 4 w 6"/>
                  <a:gd name="T35" fmla="*/ 84 h 85"/>
                  <a:gd name="T36" fmla="*/ 5 w 6"/>
                  <a:gd name="T37" fmla="*/ 8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85">
                    <a:moveTo>
                      <a:pt x="5" y="84"/>
                    </a:moveTo>
                    <a:lnTo>
                      <a:pt x="4" y="71"/>
                    </a:lnTo>
                    <a:lnTo>
                      <a:pt x="3" y="56"/>
                    </a:lnTo>
                    <a:lnTo>
                      <a:pt x="3" y="43"/>
                    </a:lnTo>
                    <a:lnTo>
                      <a:pt x="3" y="30"/>
                    </a:lnTo>
                    <a:lnTo>
                      <a:pt x="2" y="18"/>
                    </a:lnTo>
                    <a:lnTo>
                      <a:pt x="2" y="9"/>
                    </a:lnTo>
                    <a:lnTo>
                      <a:pt x="2" y="3"/>
                    </a:lnTo>
                    <a:lnTo>
                      <a:pt x="1" y="0"/>
                    </a:lnTo>
                    <a:lnTo>
                      <a:pt x="0" y="0"/>
                    </a:lnTo>
                    <a:lnTo>
                      <a:pt x="0" y="3"/>
                    </a:lnTo>
                    <a:lnTo>
                      <a:pt x="0" y="9"/>
                    </a:lnTo>
                    <a:lnTo>
                      <a:pt x="0" y="18"/>
                    </a:lnTo>
                    <a:lnTo>
                      <a:pt x="1" y="30"/>
                    </a:lnTo>
                    <a:lnTo>
                      <a:pt x="1" y="43"/>
                    </a:lnTo>
                    <a:lnTo>
                      <a:pt x="2" y="58"/>
                    </a:lnTo>
                    <a:lnTo>
                      <a:pt x="3" y="71"/>
                    </a:lnTo>
                    <a:lnTo>
                      <a:pt x="4" y="84"/>
                    </a:lnTo>
                    <a:lnTo>
                      <a:pt x="5" y="8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2" name="Freeform 834"/>
              <p:cNvSpPr>
                <a:spLocks/>
              </p:cNvSpPr>
              <p:nvPr/>
            </p:nvSpPr>
            <p:spPr bwMode="auto">
              <a:xfrm>
                <a:off x="4737" y="3065"/>
                <a:ext cx="7" cy="7"/>
              </a:xfrm>
              <a:custGeom>
                <a:avLst/>
                <a:gdLst>
                  <a:gd name="T0" fmla="*/ 6 w 7"/>
                  <a:gd name="T1" fmla="*/ 6 h 7"/>
                  <a:gd name="T2" fmla="*/ 6 w 7"/>
                  <a:gd name="T3" fmla="*/ 0 h 7"/>
                  <a:gd name="T4" fmla="*/ 3 w 7"/>
                  <a:gd name="T5" fmla="*/ 0 h 7"/>
                  <a:gd name="T6" fmla="*/ 0 w 7"/>
                  <a:gd name="T7" fmla="*/ 3 h 7"/>
                  <a:gd name="T8" fmla="*/ 0 w 7"/>
                  <a:gd name="T9" fmla="*/ 6 h 7"/>
                  <a:gd name="T10" fmla="*/ 6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6" y="6"/>
                    </a:moveTo>
                    <a:lnTo>
                      <a:pt x="6" y="0"/>
                    </a:lnTo>
                    <a:lnTo>
                      <a:pt x="3" y="0"/>
                    </a:lnTo>
                    <a:lnTo>
                      <a:pt x="0" y="3"/>
                    </a:lnTo>
                    <a:lnTo>
                      <a:pt x="0" y="6"/>
                    </a:lnTo>
                    <a:lnTo>
                      <a:pt x="6"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3" name="Freeform 835"/>
              <p:cNvSpPr>
                <a:spLocks/>
              </p:cNvSpPr>
              <p:nvPr/>
            </p:nvSpPr>
            <p:spPr bwMode="auto">
              <a:xfrm>
                <a:off x="4724" y="3052"/>
                <a:ext cx="4" cy="7"/>
              </a:xfrm>
              <a:custGeom>
                <a:avLst/>
                <a:gdLst>
                  <a:gd name="T0" fmla="*/ 0 w 4"/>
                  <a:gd name="T1" fmla="*/ 0 h 7"/>
                  <a:gd name="T2" fmla="*/ 1 w 4"/>
                  <a:gd name="T3" fmla="*/ 6 h 7"/>
                  <a:gd name="T4" fmla="*/ 2 w 4"/>
                  <a:gd name="T5" fmla="*/ 6 h 7"/>
                  <a:gd name="T6" fmla="*/ 3 w 4"/>
                  <a:gd name="T7" fmla="*/ 0 h 7"/>
                  <a:gd name="T8" fmla="*/ 0 w 4"/>
                  <a:gd name="T9" fmla="*/ 0 h 7"/>
                </a:gdLst>
                <a:ahLst/>
                <a:cxnLst>
                  <a:cxn ang="0">
                    <a:pos x="T0" y="T1"/>
                  </a:cxn>
                  <a:cxn ang="0">
                    <a:pos x="T2" y="T3"/>
                  </a:cxn>
                  <a:cxn ang="0">
                    <a:pos x="T4" y="T5"/>
                  </a:cxn>
                  <a:cxn ang="0">
                    <a:pos x="T6" y="T7"/>
                  </a:cxn>
                  <a:cxn ang="0">
                    <a:pos x="T8" y="T9"/>
                  </a:cxn>
                </a:cxnLst>
                <a:rect l="0" t="0" r="r" b="b"/>
                <a:pathLst>
                  <a:path w="4" h="7">
                    <a:moveTo>
                      <a:pt x="0" y="0"/>
                    </a:moveTo>
                    <a:lnTo>
                      <a:pt x="1" y="6"/>
                    </a:lnTo>
                    <a:lnTo>
                      <a:pt x="2" y="6"/>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4" name="Freeform 836"/>
              <p:cNvSpPr>
                <a:spLocks/>
              </p:cNvSpPr>
              <p:nvPr/>
            </p:nvSpPr>
            <p:spPr bwMode="auto">
              <a:xfrm>
                <a:off x="4727" y="3061"/>
                <a:ext cx="9" cy="92"/>
              </a:xfrm>
              <a:custGeom>
                <a:avLst/>
                <a:gdLst>
                  <a:gd name="T0" fmla="*/ 8 w 9"/>
                  <a:gd name="T1" fmla="*/ 90 h 92"/>
                  <a:gd name="T2" fmla="*/ 7 w 9"/>
                  <a:gd name="T3" fmla="*/ 78 h 92"/>
                  <a:gd name="T4" fmla="*/ 5 w 9"/>
                  <a:gd name="T5" fmla="*/ 61 h 92"/>
                  <a:gd name="T6" fmla="*/ 5 w 9"/>
                  <a:gd name="T7" fmla="*/ 47 h 92"/>
                  <a:gd name="T8" fmla="*/ 4 w 9"/>
                  <a:gd name="T9" fmla="*/ 33 h 92"/>
                  <a:gd name="T10" fmla="*/ 3 w 9"/>
                  <a:gd name="T11" fmla="*/ 20 h 92"/>
                  <a:gd name="T12" fmla="*/ 3 w 9"/>
                  <a:gd name="T13" fmla="*/ 9 h 92"/>
                  <a:gd name="T14" fmla="*/ 3 w 9"/>
                  <a:gd name="T15" fmla="*/ 3 h 92"/>
                  <a:gd name="T16" fmla="*/ 3 w 9"/>
                  <a:gd name="T17" fmla="*/ 0 h 92"/>
                  <a:gd name="T18" fmla="*/ 0 w 9"/>
                  <a:gd name="T19" fmla="*/ 0 h 92"/>
                  <a:gd name="T20" fmla="*/ 0 w 9"/>
                  <a:gd name="T21" fmla="*/ 3 h 92"/>
                  <a:gd name="T22" fmla="*/ 1 w 9"/>
                  <a:gd name="T23" fmla="*/ 9 h 92"/>
                  <a:gd name="T24" fmla="*/ 1 w 9"/>
                  <a:gd name="T25" fmla="*/ 20 h 92"/>
                  <a:gd name="T26" fmla="*/ 1 w 9"/>
                  <a:gd name="T27" fmla="*/ 33 h 92"/>
                  <a:gd name="T28" fmla="*/ 3 w 9"/>
                  <a:gd name="T29" fmla="*/ 47 h 92"/>
                  <a:gd name="T30" fmla="*/ 3 w 9"/>
                  <a:gd name="T31" fmla="*/ 62 h 92"/>
                  <a:gd name="T32" fmla="*/ 5 w 9"/>
                  <a:gd name="T33" fmla="*/ 78 h 92"/>
                  <a:gd name="T34" fmla="*/ 6 w 9"/>
                  <a:gd name="T35" fmla="*/ 91 h 92"/>
                  <a:gd name="T36" fmla="*/ 8 w 9"/>
                  <a:gd name="T37"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2">
                    <a:moveTo>
                      <a:pt x="8" y="90"/>
                    </a:moveTo>
                    <a:lnTo>
                      <a:pt x="7" y="78"/>
                    </a:lnTo>
                    <a:lnTo>
                      <a:pt x="5" y="61"/>
                    </a:lnTo>
                    <a:lnTo>
                      <a:pt x="5" y="47"/>
                    </a:lnTo>
                    <a:lnTo>
                      <a:pt x="4" y="33"/>
                    </a:lnTo>
                    <a:lnTo>
                      <a:pt x="3" y="20"/>
                    </a:lnTo>
                    <a:lnTo>
                      <a:pt x="3" y="9"/>
                    </a:lnTo>
                    <a:lnTo>
                      <a:pt x="3" y="3"/>
                    </a:lnTo>
                    <a:lnTo>
                      <a:pt x="3" y="0"/>
                    </a:lnTo>
                    <a:lnTo>
                      <a:pt x="0" y="0"/>
                    </a:lnTo>
                    <a:lnTo>
                      <a:pt x="0" y="3"/>
                    </a:lnTo>
                    <a:lnTo>
                      <a:pt x="1" y="9"/>
                    </a:lnTo>
                    <a:lnTo>
                      <a:pt x="1" y="20"/>
                    </a:lnTo>
                    <a:lnTo>
                      <a:pt x="1" y="33"/>
                    </a:lnTo>
                    <a:lnTo>
                      <a:pt x="3" y="47"/>
                    </a:lnTo>
                    <a:lnTo>
                      <a:pt x="3" y="62"/>
                    </a:lnTo>
                    <a:lnTo>
                      <a:pt x="5" y="78"/>
                    </a:lnTo>
                    <a:lnTo>
                      <a:pt x="6" y="91"/>
                    </a:lnTo>
                    <a:lnTo>
                      <a:pt x="8" y="9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5" name="Freeform 837"/>
              <p:cNvSpPr>
                <a:spLocks/>
              </p:cNvSpPr>
              <p:nvPr/>
            </p:nvSpPr>
            <p:spPr bwMode="auto">
              <a:xfrm>
                <a:off x="4724" y="3061"/>
                <a:ext cx="4" cy="1"/>
              </a:xfrm>
              <a:custGeom>
                <a:avLst/>
                <a:gdLst>
                  <a:gd name="T0" fmla="*/ 3 w 4"/>
                  <a:gd name="T1" fmla="*/ 0 h 1"/>
                  <a:gd name="T2" fmla="*/ 2 w 4"/>
                  <a:gd name="T3" fmla="*/ 0 h 1"/>
                  <a:gd name="T4" fmla="*/ 1 w 4"/>
                  <a:gd name="T5" fmla="*/ 0 h 1"/>
                  <a:gd name="T6" fmla="*/ 1 w 4"/>
                  <a:gd name="T7" fmla="*/ 0 h 1"/>
                  <a:gd name="T8" fmla="*/ 0 w 4"/>
                  <a:gd name="T9" fmla="*/ 0 h 1"/>
                  <a:gd name="T10" fmla="*/ 3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3" y="0"/>
                    </a:moveTo>
                    <a:lnTo>
                      <a:pt x="2" y="0"/>
                    </a:lnTo>
                    <a:lnTo>
                      <a:pt x="1" y="0"/>
                    </a:lnTo>
                    <a:lnTo>
                      <a:pt x="1" y="0"/>
                    </a:lnTo>
                    <a:lnTo>
                      <a:pt x="0" y="0"/>
                    </a:lnTo>
                    <a:lnTo>
                      <a:pt x="3"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6" name="Freeform 838"/>
              <p:cNvSpPr>
                <a:spLocks/>
              </p:cNvSpPr>
              <p:nvPr/>
            </p:nvSpPr>
            <p:spPr bwMode="auto">
              <a:xfrm>
                <a:off x="4709" y="3052"/>
                <a:ext cx="4" cy="7"/>
              </a:xfrm>
              <a:custGeom>
                <a:avLst/>
                <a:gdLst>
                  <a:gd name="T0" fmla="*/ 0 w 4"/>
                  <a:gd name="T1" fmla="*/ 0 h 7"/>
                  <a:gd name="T2" fmla="*/ 1 w 4"/>
                  <a:gd name="T3" fmla="*/ 0 h 7"/>
                  <a:gd name="T4" fmla="*/ 1 w 4"/>
                  <a:gd name="T5" fmla="*/ 6 h 7"/>
                  <a:gd name="T6" fmla="*/ 2 w 4"/>
                  <a:gd name="T7" fmla="*/ 0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0"/>
                    </a:lnTo>
                    <a:lnTo>
                      <a:pt x="1" y="6"/>
                    </a:lnTo>
                    <a:lnTo>
                      <a:pt x="2" y="0"/>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7" name="Freeform 839"/>
              <p:cNvSpPr>
                <a:spLocks/>
              </p:cNvSpPr>
              <p:nvPr/>
            </p:nvSpPr>
            <p:spPr bwMode="auto">
              <a:xfrm>
                <a:off x="4712" y="3061"/>
                <a:ext cx="11" cy="86"/>
              </a:xfrm>
              <a:custGeom>
                <a:avLst/>
                <a:gdLst>
                  <a:gd name="T0" fmla="*/ 10 w 11"/>
                  <a:gd name="T1" fmla="*/ 84 h 86"/>
                  <a:gd name="T2" fmla="*/ 8 w 11"/>
                  <a:gd name="T3" fmla="*/ 72 h 86"/>
                  <a:gd name="T4" fmla="*/ 7 w 11"/>
                  <a:gd name="T5" fmla="*/ 58 h 86"/>
                  <a:gd name="T6" fmla="*/ 5 w 11"/>
                  <a:gd name="T7" fmla="*/ 43 h 86"/>
                  <a:gd name="T8" fmla="*/ 5 w 11"/>
                  <a:gd name="T9" fmla="*/ 30 h 86"/>
                  <a:gd name="T10" fmla="*/ 4 w 11"/>
                  <a:gd name="T11" fmla="*/ 18 h 86"/>
                  <a:gd name="T12" fmla="*/ 3 w 11"/>
                  <a:gd name="T13" fmla="*/ 9 h 86"/>
                  <a:gd name="T14" fmla="*/ 3 w 11"/>
                  <a:gd name="T15" fmla="*/ 3 h 86"/>
                  <a:gd name="T16" fmla="*/ 3 w 11"/>
                  <a:gd name="T17" fmla="*/ 0 h 86"/>
                  <a:gd name="T18" fmla="*/ 0 w 11"/>
                  <a:gd name="T19" fmla="*/ 0 h 86"/>
                  <a:gd name="T20" fmla="*/ 1 w 11"/>
                  <a:gd name="T21" fmla="*/ 3 h 86"/>
                  <a:gd name="T22" fmla="*/ 1 w 11"/>
                  <a:gd name="T23" fmla="*/ 9 h 86"/>
                  <a:gd name="T24" fmla="*/ 1 w 11"/>
                  <a:gd name="T25" fmla="*/ 18 h 86"/>
                  <a:gd name="T26" fmla="*/ 3 w 11"/>
                  <a:gd name="T27" fmla="*/ 30 h 86"/>
                  <a:gd name="T28" fmla="*/ 3 w 11"/>
                  <a:gd name="T29" fmla="*/ 44 h 86"/>
                  <a:gd name="T30" fmla="*/ 4 w 11"/>
                  <a:gd name="T31" fmla="*/ 58 h 86"/>
                  <a:gd name="T32" fmla="*/ 5 w 11"/>
                  <a:gd name="T33" fmla="*/ 72 h 86"/>
                  <a:gd name="T34" fmla="*/ 8 w 11"/>
                  <a:gd name="T35" fmla="*/ 85 h 86"/>
                  <a:gd name="T36" fmla="*/ 10 w 11"/>
                  <a:gd name="T37"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86">
                    <a:moveTo>
                      <a:pt x="10" y="84"/>
                    </a:moveTo>
                    <a:lnTo>
                      <a:pt x="8" y="72"/>
                    </a:lnTo>
                    <a:lnTo>
                      <a:pt x="7" y="58"/>
                    </a:lnTo>
                    <a:lnTo>
                      <a:pt x="5" y="43"/>
                    </a:lnTo>
                    <a:lnTo>
                      <a:pt x="5" y="30"/>
                    </a:lnTo>
                    <a:lnTo>
                      <a:pt x="4" y="18"/>
                    </a:lnTo>
                    <a:lnTo>
                      <a:pt x="3" y="9"/>
                    </a:lnTo>
                    <a:lnTo>
                      <a:pt x="3" y="3"/>
                    </a:lnTo>
                    <a:lnTo>
                      <a:pt x="3" y="0"/>
                    </a:lnTo>
                    <a:lnTo>
                      <a:pt x="0" y="0"/>
                    </a:lnTo>
                    <a:lnTo>
                      <a:pt x="1" y="3"/>
                    </a:lnTo>
                    <a:lnTo>
                      <a:pt x="1" y="9"/>
                    </a:lnTo>
                    <a:lnTo>
                      <a:pt x="1" y="18"/>
                    </a:lnTo>
                    <a:lnTo>
                      <a:pt x="3" y="30"/>
                    </a:lnTo>
                    <a:lnTo>
                      <a:pt x="3" y="44"/>
                    </a:lnTo>
                    <a:lnTo>
                      <a:pt x="4" y="58"/>
                    </a:lnTo>
                    <a:lnTo>
                      <a:pt x="5" y="72"/>
                    </a:lnTo>
                    <a:lnTo>
                      <a:pt x="8" y="85"/>
                    </a:lnTo>
                    <a:lnTo>
                      <a:pt x="10" y="8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8" name="Freeform 840"/>
              <p:cNvSpPr>
                <a:spLocks/>
              </p:cNvSpPr>
              <p:nvPr/>
            </p:nvSpPr>
            <p:spPr bwMode="auto">
              <a:xfrm>
                <a:off x="4709" y="3055"/>
                <a:ext cx="4" cy="7"/>
              </a:xfrm>
              <a:custGeom>
                <a:avLst/>
                <a:gdLst>
                  <a:gd name="T0" fmla="*/ 3 w 4"/>
                  <a:gd name="T1" fmla="*/ 6 h 7"/>
                  <a:gd name="T2" fmla="*/ 2 w 4"/>
                  <a:gd name="T3" fmla="*/ 3 h 7"/>
                  <a:gd name="T4" fmla="*/ 1 w 4"/>
                  <a:gd name="T5" fmla="*/ 0 h 7"/>
                  <a:gd name="T6" fmla="*/ 1 w 4"/>
                  <a:gd name="T7" fmla="*/ 3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3"/>
                    </a:lnTo>
                    <a:lnTo>
                      <a:pt x="1" y="0"/>
                    </a:lnTo>
                    <a:lnTo>
                      <a:pt x="1" y="3"/>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29" name="Freeform 841"/>
              <p:cNvSpPr>
                <a:spLocks/>
              </p:cNvSpPr>
              <p:nvPr/>
            </p:nvSpPr>
            <p:spPr bwMode="auto">
              <a:xfrm>
                <a:off x="4696" y="3075"/>
                <a:ext cx="6" cy="7"/>
              </a:xfrm>
              <a:custGeom>
                <a:avLst/>
                <a:gdLst>
                  <a:gd name="T0" fmla="*/ 0 w 6"/>
                  <a:gd name="T1" fmla="*/ 0 h 7"/>
                  <a:gd name="T2" fmla="*/ 2 w 6"/>
                  <a:gd name="T3" fmla="*/ 3 h 7"/>
                  <a:gd name="T4" fmla="*/ 3 w 6"/>
                  <a:gd name="T5" fmla="*/ 6 h 7"/>
                  <a:gd name="T6" fmla="*/ 5 w 6"/>
                  <a:gd name="T7" fmla="*/ 3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2" y="3"/>
                    </a:lnTo>
                    <a:lnTo>
                      <a:pt x="3" y="6"/>
                    </a:lnTo>
                    <a:lnTo>
                      <a:pt x="5" y="3"/>
                    </a:lnTo>
                    <a:lnTo>
                      <a:pt x="5"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0" name="Freeform 842"/>
              <p:cNvSpPr>
                <a:spLocks/>
              </p:cNvSpPr>
              <p:nvPr/>
            </p:nvSpPr>
            <p:spPr bwMode="auto">
              <a:xfrm>
                <a:off x="4701" y="3084"/>
                <a:ext cx="9" cy="59"/>
              </a:xfrm>
              <a:custGeom>
                <a:avLst/>
                <a:gdLst>
                  <a:gd name="T0" fmla="*/ 8 w 9"/>
                  <a:gd name="T1" fmla="*/ 57 h 59"/>
                  <a:gd name="T2" fmla="*/ 6 w 9"/>
                  <a:gd name="T3" fmla="*/ 47 h 59"/>
                  <a:gd name="T4" fmla="*/ 5 w 9"/>
                  <a:gd name="T5" fmla="*/ 35 h 59"/>
                  <a:gd name="T6" fmla="*/ 4 w 9"/>
                  <a:gd name="T7" fmla="*/ 25 h 59"/>
                  <a:gd name="T8" fmla="*/ 4 w 9"/>
                  <a:gd name="T9" fmla="*/ 18 h 59"/>
                  <a:gd name="T10" fmla="*/ 2 w 9"/>
                  <a:gd name="T11" fmla="*/ 10 h 59"/>
                  <a:gd name="T12" fmla="*/ 2 w 9"/>
                  <a:gd name="T13" fmla="*/ 4 h 59"/>
                  <a:gd name="T14" fmla="*/ 2 w 9"/>
                  <a:gd name="T15" fmla="*/ 0 h 59"/>
                  <a:gd name="T16" fmla="*/ 0 w 9"/>
                  <a:gd name="T17" fmla="*/ 0 h 59"/>
                  <a:gd name="T18" fmla="*/ 0 w 9"/>
                  <a:gd name="T19" fmla="*/ 4 h 59"/>
                  <a:gd name="T20" fmla="*/ 0 w 9"/>
                  <a:gd name="T21" fmla="*/ 10 h 59"/>
                  <a:gd name="T22" fmla="*/ 1 w 9"/>
                  <a:gd name="T23" fmla="*/ 18 h 59"/>
                  <a:gd name="T24" fmla="*/ 1 w 9"/>
                  <a:gd name="T25" fmla="*/ 26 h 59"/>
                  <a:gd name="T26" fmla="*/ 2 w 9"/>
                  <a:gd name="T27" fmla="*/ 35 h 59"/>
                  <a:gd name="T28" fmla="*/ 4 w 9"/>
                  <a:gd name="T29" fmla="*/ 47 h 59"/>
                  <a:gd name="T30" fmla="*/ 5 w 9"/>
                  <a:gd name="T31" fmla="*/ 58 h 59"/>
                  <a:gd name="T32" fmla="*/ 8 w 9"/>
                  <a:gd name="T33" fmla="*/ 5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9">
                    <a:moveTo>
                      <a:pt x="8" y="57"/>
                    </a:moveTo>
                    <a:lnTo>
                      <a:pt x="6" y="47"/>
                    </a:lnTo>
                    <a:lnTo>
                      <a:pt x="5" y="35"/>
                    </a:lnTo>
                    <a:lnTo>
                      <a:pt x="4" y="25"/>
                    </a:lnTo>
                    <a:lnTo>
                      <a:pt x="4" y="18"/>
                    </a:lnTo>
                    <a:lnTo>
                      <a:pt x="2" y="10"/>
                    </a:lnTo>
                    <a:lnTo>
                      <a:pt x="2" y="4"/>
                    </a:lnTo>
                    <a:lnTo>
                      <a:pt x="2" y="0"/>
                    </a:lnTo>
                    <a:lnTo>
                      <a:pt x="0" y="0"/>
                    </a:lnTo>
                    <a:lnTo>
                      <a:pt x="0" y="4"/>
                    </a:lnTo>
                    <a:lnTo>
                      <a:pt x="0" y="10"/>
                    </a:lnTo>
                    <a:lnTo>
                      <a:pt x="1" y="18"/>
                    </a:lnTo>
                    <a:lnTo>
                      <a:pt x="1" y="26"/>
                    </a:lnTo>
                    <a:lnTo>
                      <a:pt x="2" y="35"/>
                    </a:lnTo>
                    <a:lnTo>
                      <a:pt x="4" y="47"/>
                    </a:lnTo>
                    <a:lnTo>
                      <a:pt x="5" y="58"/>
                    </a:lnTo>
                    <a:lnTo>
                      <a:pt x="8" y="5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1" name="Freeform 843"/>
              <p:cNvSpPr>
                <a:spLocks/>
              </p:cNvSpPr>
              <p:nvPr/>
            </p:nvSpPr>
            <p:spPr bwMode="auto">
              <a:xfrm>
                <a:off x="4696" y="3078"/>
                <a:ext cx="6" cy="7"/>
              </a:xfrm>
              <a:custGeom>
                <a:avLst/>
                <a:gdLst>
                  <a:gd name="T0" fmla="*/ 5 w 6"/>
                  <a:gd name="T1" fmla="*/ 6 h 7"/>
                  <a:gd name="T2" fmla="*/ 5 w 6"/>
                  <a:gd name="T3" fmla="*/ 3 h 7"/>
                  <a:gd name="T4" fmla="*/ 2 w 6"/>
                  <a:gd name="T5" fmla="*/ 0 h 7"/>
                  <a:gd name="T6" fmla="*/ 2 w 6"/>
                  <a:gd name="T7" fmla="*/ 6 h 7"/>
                  <a:gd name="T8" fmla="*/ 0 w 6"/>
                  <a:gd name="T9" fmla="*/ 6 h 7"/>
                  <a:gd name="T10" fmla="*/ 5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5" y="6"/>
                    </a:moveTo>
                    <a:lnTo>
                      <a:pt x="5" y="3"/>
                    </a:lnTo>
                    <a:lnTo>
                      <a:pt x="2" y="0"/>
                    </a:lnTo>
                    <a:lnTo>
                      <a:pt x="2" y="6"/>
                    </a:lnTo>
                    <a:lnTo>
                      <a:pt x="0" y="6"/>
                    </a:lnTo>
                    <a:lnTo>
                      <a:pt x="5"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2" name="Freeform 844"/>
              <p:cNvSpPr>
                <a:spLocks/>
              </p:cNvSpPr>
              <p:nvPr/>
            </p:nvSpPr>
            <p:spPr bwMode="auto">
              <a:xfrm>
                <a:off x="4686" y="3108"/>
                <a:ext cx="5" cy="7"/>
              </a:xfrm>
              <a:custGeom>
                <a:avLst/>
                <a:gdLst>
                  <a:gd name="T0" fmla="*/ 4 w 5"/>
                  <a:gd name="T1" fmla="*/ 0 h 7"/>
                  <a:gd name="T2" fmla="*/ 4 w 5"/>
                  <a:gd name="T3" fmla="*/ 0 h 7"/>
                  <a:gd name="T4" fmla="*/ 3 w 5"/>
                  <a:gd name="T5" fmla="*/ 0 h 7"/>
                  <a:gd name="T6" fmla="*/ 1 w 5"/>
                  <a:gd name="T7" fmla="*/ 0 h 7"/>
                  <a:gd name="T8" fmla="*/ 0 w 5"/>
                  <a:gd name="T9" fmla="*/ 0 h 7"/>
                  <a:gd name="T10" fmla="*/ 0 w 5"/>
                  <a:gd name="T11" fmla="*/ 3 h 7"/>
                  <a:gd name="T12" fmla="*/ 0 w 5"/>
                  <a:gd name="T13" fmla="*/ 6 h 7"/>
                  <a:gd name="T14" fmla="*/ 4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4" y="0"/>
                    </a:moveTo>
                    <a:lnTo>
                      <a:pt x="4" y="0"/>
                    </a:lnTo>
                    <a:lnTo>
                      <a:pt x="3" y="0"/>
                    </a:lnTo>
                    <a:lnTo>
                      <a:pt x="1" y="0"/>
                    </a:lnTo>
                    <a:lnTo>
                      <a:pt x="0" y="0"/>
                    </a:lnTo>
                    <a:lnTo>
                      <a:pt x="0" y="3"/>
                    </a:lnTo>
                    <a:lnTo>
                      <a:pt x="0" y="6"/>
                    </a:lnTo>
                    <a:lnTo>
                      <a:pt x="4"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3" name="Freeform 845"/>
              <p:cNvSpPr>
                <a:spLocks/>
              </p:cNvSpPr>
              <p:nvPr/>
            </p:nvSpPr>
            <p:spPr bwMode="auto">
              <a:xfrm>
                <a:off x="4690" y="3113"/>
                <a:ext cx="1" cy="24"/>
              </a:xfrm>
              <a:custGeom>
                <a:avLst/>
                <a:gdLst>
                  <a:gd name="T0" fmla="*/ 0 w 1"/>
                  <a:gd name="T1" fmla="*/ 22 h 24"/>
                  <a:gd name="T2" fmla="*/ 0 w 1"/>
                  <a:gd name="T3" fmla="*/ 15 h 24"/>
                  <a:gd name="T4" fmla="*/ 0 w 1"/>
                  <a:gd name="T5" fmla="*/ 8 h 24"/>
                  <a:gd name="T6" fmla="*/ 0 w 1"/>
                  <a:gd name="T7" fmla="*/ 6 h 24"/>
                  <a:gd name="T8" fmla="*/ 0 w 1"/>
                  <a:gd name="T9" fmla="*/ 3 h 24"/>
                  <a:gd name="T10" fmla="*/ 0 w 1"/>
                  <a:gd name="T11" fmla="*/ 2 h 24"/>
                  <a:gd name="T12" fmla="*/ 0 w 1"/>
                  <a:gd name="T13" fmla="*/ 3 h 24"/>
                  <a:gd name="T14" fmla="*/ 0 w 1"/>
                  <a:gd name="T15" fmla="*/ 3 h 24"/>
                  <a:gd name="T16" fmla="*/ 0 w 1"/>
                  <a:gd name="T17" fmla="*/ 1 h 24"/>
                  <a:gd name="T18" fmla="*/ 0 w 1"/>
                  <a:gd name="T19" fmla="*/ 1 h 24"/>
                  <a:gd name="T20" fmla="*/ 0 w 1"/>
                  <a:gd name="T21" fmla="*/ 0 h 24"/>
                  <a:gd name="T22" fmla="*/ 0 w 1"/>
                  <a:gd name="T23" fmla="*/ 2 h 24"/>
                  <a:gd name="T24" fmla="*/ 0 w 1"/>
                  <a:gd name="T25" fmla="*/ 3 h 24"/>
                  <a:gd name="T26" fmla="*/ 0 w 1"/>
                  <a:gd name="T27" fmla="*/ 6 h 24"/>
                  <a:gd name="T28" fmla="*/ 0 w 1"/>
                  <a:gd name="T29" fmla="*/ 9 h 24"/>
                  <a:gd name="T30" fmla="*/ 0 w 1"/>
                  <a:gd name="T31" fmla="*/ 15 h 24"/>
                  <a:gd name="T32" fmla="*/ 0 w 1"/>
                  <a:gd name="T33" fmla="*/ 23 h 24"/>
                  <a:gd name="T34" fmla="*/ 0 w 1"/>
                  <a:gd name="T35"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24">
                    <a:moveTo>
                      <a:pt x="0" y="22"/>
                    </a:moveTo>
                    <a:lnTo>
                      <a:pt x="0" y="15"/>
                    </a:lnTo>
                    <a:lnTo>
                      <a:pt x="0" y="8"/>
                    </a:lnTo>
                    <a:lnTo>
                      <a:pt x="0" y="6"/>
                    </a:lnTo>
                    <a:lnTo>
                      <a:pt x="0" y="3"/>
                    </a:lnTo>
                    <a:lnTo>
                      <a:pt x="0" y="2"/>
                    </a:lnTo>
                    <a:lnTo>
                      <a:pt x="0" y="3"/>
                    </a:lnTo>
                    <a:lnTo>
                      <a:pt x="0" y="3"/>
                    </a:lnTo>
                    <a:lnTo>
                      <a:pt x="0" y="1"/>
                    </a:lnTo>
                    <a:lnTo>
                      <a:pt x="0" y="1"/>
                    </a:lnTo>
                    <a:lnTo>
                      <a:pt x="0" y="0"/>
                    </a:lnTo>
                    <a:lnTo>
                      <a:pt x="0" y="2"/>
                    </a:lnTo>
                    <a:lnTo>
                      <a:pt x="0" y="3"/>
                    </a:lnTo>
                    <a:lnTo>
                      <a:pt x="0" y="6"/>
                    </a:lnTo>
                    <a:lnTo>
                      <a:pt x="0" y="9"/>
                    </a:lnTo>
                    <a:lnTo>
                      <a:pt x="0" y="15"/>
                    </a:lnTo>
                    <a:lnTo>
                      <a:pt x="0" y="23"/>
                    </a:lnTo>
                    <a:lnTo>
                      <a:pt x="0" y="2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4" name="Freeform 846"/>
              <p:cNvSpPr>
                <a:spLocks/>
              </p:cNvSpPr>
              <p:nvPr/>
            </p:nvSpPr>
            <p:spPr bwMode="auto">
              <a:xfrm>
                <a:off x="4686" y="3108"/>
                <a:ext cx="5" cy="9"/>
              </a:xfrm>
              <a:custGeom>
                <a:avLst/>
                <a:gdLst>
                  <a:gd name="T0" fmla="*/ 4 w 5"/>
                  <a:gd name="T1" fmla="*/ 8 h 9"/>
                  <a:gd name="T2" fmla="*/ 4 w 5"/>
                  <a:gd name="T3" fmla="*/ 0 h 9"/>
                  <a:gd name="T4" fmla="*/ 3 w 5"/>
                  <a:gd name="T5" fmla="*/ 0 h 9"/>
                  <a:gd name="T6" fmla="*/ 0 w 5"/>
                  <a:gd name="T7" fmla="*/ 0 h 9"/>
                  <a:gd name="T8" fmla="*/ 0 w 5"/>
                  <a:gd name="T9" fmla="*/ 8 h 9"/>
                  <a:gd name="T10" fmla="*/ 4 w 5"/>
                  <a:gd name="T11" fmla="*/ 8 h 9"/>
                </a:gdLst>
                <a:ahLst/>
                <a:cxnLst>
                  <a:cxn ang="0">
                    <a:pos x="T0" y="T1"/>
                  </a:cxn>
                  <a:cxn ang="0">
                    <a:pos x="T2" y="T3"/>
                  </a:cxn>
                  <a:cxn ang="0">
                    <a:pos x="T4" y="T5"/>
                  </a:cxn>
                  <a:cxn ang="0">
                    <a:pos x="T6" y="T7"/>
                  </a:cxn>
                  <a:cxn ang="0">
                    <a:pos x="T8" y="T9"/>
                  </a:cxn>
                  <a:cxn ang="0">
                    <a:pos x="T10" y="T11"/>
                  </a:cxn>
                </a:cxnLst>
                <a:rect l="0" t="0" r="r" b="b"/>
                <a:pathLst>
                  <a:path w="5" h="9">
                    <a:moveTo>
                      <a:pt x="4" y="8"/>
                    </a:moveTo>
                    <a:lnTo>
                      <a:pt x="4" y="0"/>
                    </a:lnTo>
                    <a:lnTo>
                      <a:pt x="3" y="0"/>
                    </a:lnTo>
                    <a:lnTo>
                      <a:pt x="0" y="0"/>
                    </a:lnTo>
                    <a:lnTo>
                      <a:pt x="0" y="8"/>
                    </a:lnTo>
                    <a:lnTo>
                      <a:pt x="4"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5" name="Freeform 847"/>
              <p:cNvSpPr>
                <a:spLocks/>
              </p:cNvSpPr>
              <p:nvPr/>
            </p:nvSpPr>
            <p:spPr bwMode="auto">
              <a:xfrm>
                <a:off x="4634" y="3104"/>
                <a:ext cx="4" cy="7"/>
              </a:xfrm>
              <a:custGeom>
                <a:avLst/>
                <a:gdLst>
                  <a:gd name="T0" fmla="*/ 0 w 4"/>
                  <a:gd name="T1" fmla="*/ 0 h 7"/>
                  <a:gd name="T2" fmla="*/ 1 w 4"/>
                  <a:gd name="T3" fmla="*/ 3 h 7"/>
                  <a:gd name="T4" fmla="*/ 1 w 4"/>
                  <a:gd name="T5" fmla="*/ 6 h 7"/>
                  <a:gd name="T6" fmla="*/ 2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1" y="6"/>
                    </a:lnTo>
                    <a:lnTo>
                      <a:pt x="2"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6" name="Freeform 848"/>
              <p:cNvSpPr>
                <a:spLocks/>
              </p:cNvSpPr>
              <p:nvPr/>
            </p:nvSpPr>
            <p:spPr bwMode="auto">
              <a:xfrm>
                <a:off x="4635" y="3113"/>
                <a:ext cx="3" cy="11"/>
              </a:xfrm>
              <a:custGeom>
                <a:avLst/>
                <a:gdLst>
                  <a:gd name="T0" fmla="*/ 0 w 3"/>
                  <a:gd name="T1" fmla="*/ 9 h 11"/>
                  <a:gd name="T2" fmla="*/ 0 w 3"/>
                  <a:gd name="T3" fmla="*/ 6 h 11"/>
                  <a:gd name="T4" fmla="*/ 0 w 3"/>
                  <a:gd name="T5" fmla="*/ 3 h 11"/>
                  <a:gd name="T6" fmla="*/ 0 w 3"/>
                  <a:gd name="T7" fmla="*/ 1 h 11"/>
                  <a:gd name="T8" fmla="*/ 0 w 3"/>
                  <a:gd name="T9" fmla="*/ 0 h 11"/>
                  <a:gd name="T10" fmla="*/ 2 w 3"/>
                  <a:gd name="T11" fmla="*/ 0 h 11"/>
                  <a:gd name="T12" fmla="*/ 2 w 3"/>
                  <a:gd name="T13" fmla="*/ 2 h 11"/>
                  <a:gd name="T14" fmla="*/ 2 w 3"/>
                  <a:gd name="T15" fmla="*/ 4 h 11"/>
                  <a:gd name="T16" fmla="*/ 2 w 3"/>
                  <a:gd name="T17" fmla="*/ 6 h 11"/>
                  <a:gd name="T18" fmla="*/ 1 w 3"/>
                  <a:gd name="T19" fmla="*/ 10 h 11"/>
                  <a:gd name="T20" fmla="*/ 0 w 3"/>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1">
                    <a:moveTo>
                      <a:pt x="0" y="9"/>
                    </a:moveTo>
                    <a:lnTo>
                      <a:pt x="0" y="6"/>
                    </a:lnTo>
                    <a:lnTo>
                      <a:pt x="0" y="3"/>
                    </a:lnTo>
                    <a:lnTo>
                      <a:pt x="0" y="1"/>
                    </a:lnTo>
                    <a:lnTo>
                      <a:pt x="0" y="0"/>
                    </a:lnTo>
                    <a:lnTo>
                      <a:pt x="2" y="0"/>
                    </a:lnTo>
                    <a:lnTo>
                      <a:pt x="2" y="2"/>
                    </a:lnTo>
                    <a:lnTo>
                      <a:pt x="2" y="4"/>
                    </a:lnTo>
                    <a:lnTo>
                      <a:pt x="2" y="6"/>
                    </a:lnTo>
                    <a:lnTo>
                      <a:pt x="1" y="10"/>
                    </a:lnTo>
                    <a:lnTo>
                      <a:pt x="0" y="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7" name="Freeform 849"/>
              <p:cNvSpPr>
                <a:spLocks/>
              </p:cNvSpPr>
              <p:nvPr/>
            </p:nvSpPr>
            <p:spPr bwMode="auto">
              <a:xfrm>
                <a:off x="4634" y="3107"/>
                <a:ext cx="4" cy="7"/>
              </a:xfrm>
              <a:custGeom>
                <a:avLst/>
                <a:gdLst>
                  <a:gd name="T0" fmla="*/ 3 w 4"/>
                  <a:gd name="T1" fmla="*/ 6 h 7"/>
                  <a:gd name="T2" fmla="*/ 2 w 4"/>
                  <a:gd name="T3" fmla="*/ 3 h 7"/>
                  <a:gd name="T4" fmla="*/ 1 w 4"/>
                  <a:gd name="T5" fmla="*/ 0 h 7"/>
                  <a:gd name="T6" fmla="*/ 1 w 4"/>
                  <a:gd name="T7" fmla="*/ 3 h 7"/>
                  <a:gd name="T8" fmla="*/ 0 w 4"/>
                  <a:gd name="T9" fmla="*/ 6 h 7"/>
                  <a:gd name="T10" fmla="*/ 3 w 4"/>
                  <a:gd name="T11" fmla="*/ 6 h 7"/>
                </a:gdLst>
                <a:ahLst/>
                <a:cxnLst>
                  <a:cxn ang="0">
                    <a:pos x="T0" y="T1"/>
                  </a:cxn>
                  <a:cxn ang="0">
                    <a:pos x="T2" y="T3"/>
                  </a:cxn>
                  <a:cxn ang="0">
                    <a:pos x="T4" y="T5"/>
                  </a:cxn>
                  <a:cxn ang="0">
                    <a:pos x="T6" y="T7"/>
                  </a:cxn>
                  <a:cxn ang="0">
                    <a:pos x="T8" y="T9"/>
                  </a:cxn>
                  <a:cxn ang="0">
                    <a:pos x="T10" y="T11"/>
                  </a:cxn>
                </a:cxnLst>
                <a:rect l="0" t="0" r="r" b="b"/>
                <a:pathLst>
                  <a:path w="4" h="7">
                    <a:moveTo>
                      <a:pt x="3" y="6"/>
                    </a:moveTo>
                    <a:lnTo>
                      <a:pt x="2" y="3"/>
                    </a:lnTo>
                    <a:lnTo>
                      <a:pt x="1" y="0"/>
                    </a:lnTo>
                    <a:lnTo>
                      <a:pt x="1" y="3"/>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8" name="Freeform 850"/>
              <p:cNvSpPr>
                <a:spLocks/>
              </p:cNvSpPr>
              <p:nvPr/>
            </p:nvSpPr>
            <p:spPr bwMode="auto">
              <a:xfrm>
                <a:off x="4634" y="3104"/>
                <a:ext cx="4" cy="7"/>
              </a:xfrm>
              <a:custGeom>
                <a:avLst/>
                <a:gdLst>
                  <a:gd name="T0" fmla="*/ 0 w 4"/>
                  <a:gd name="T1" fmla="*/ 0 h 7"/>
                  <a:gd name="T2" fmla="*/ 1 w 4"/>
                  <a:gd name="T3" fmla="*/ 3 h 7"/>
                  <a:gd name="T4" fmla="*/ 1 w 4"/>
                  <a:gd name="T5" fmla="*/ 6 h 7"/>
                  <a:gd name="T6" fmla="*/ 2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1" y="3"/>
                    </a:lnTo>
                    <a:lnTo>
                      <a:pt x="1" y="6"/>
                    </a:lnTo>
                    <a:lnTo>
                      <a:pt x="2"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39" name="Freeform 851"/>
              <p:cNvSpPr>
                <a:spLocks/>
              </p:cNvSpPr>
              <p:nvPr/>
            </p:nvSpPr>
            <p:spPr bwMode="auto">
              <a:xfrm>
                <a:off x="4635" y="3113"/>
                <a:ext cx="3" cy="11"/>
              </a:xfrm>
              <a:custGeom>
                <a:avLst/>
                <a:gdLst>
                  <a:gd name="T0" fmla="*/ 0 w 3"/>
                  <a:gd name="T1" fmla="*/ 9 h 11"/>
                  <a:gd name="T2" fmla="*/ 0 w 3"/>
                  <a:gd name="T3" fmla="*/ 6 h 11"/>
                  <a:gd name="T4" fmla="*/ 0 w 3"/>
                  <a:gd name="T5" fmla="*/ 3 h 11"/>
                  <a:gd name="T6" fmla="*/ 0 w 3"/>
                  <a:gd name="T7" fmla="*/ 1 h 11"/>
                  <a:gd name="T8" fmla="*/ 0 w 3"/>
                  <a:gd name="T9" fmla="*/ 0 h 11"/>
                  <a:gd name="T10" fmla="*/ 2 w 3"/>
                  <a:gd name="T11" fmla="*/ 0 h 11"/>
                  <a:gd name="T12" fmla="*/ 2 w 3"/>
                  <a:gd name="T13" fmla="*/ 1 h 11"/>
                  <a:gd name="T14" fmla="*/ 2 w 3"/>
                  <a:gd name="T15" fmla="*/ 3 h 11"/>
                  <a:gd name="T16" fmla="*/ 2 w 3"/>
                  <a:gd name="T17" fmla="*/ 6 h 11"/>
                  <a:gd name="T18" fmla="*/ 1 w 3"/>
                  <a:gd name="T19" fmla="*/ 10 h 11"/>
                  <a:gd name="T20" fmla="*/ 0 w 3"/>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1">
                    <a:moveTo>
                      <a:pt x="0" y="9"/>
                    </a:moveTo>
                    <a:lnTo>
                      <a:pt x="0" y="6"/>
                    </a:lnTo>
                    <a:lnTo>
                      <a:pt x="0" y="3"/>
                    </a:lnTo>
                    <a:lnTo>
                      <a:pt x="0" y="1"/>
                    </a:lnTo>
                    <a:lnTo>
                      <a:pt x="0" y="0"/>
                    </a:lnTo>
                    <a:lnTo>
                      <a:pt x="2" y="0"/>
                    </a:lnTo>
                    <a:lnTo>
                      <a:pt x="2" y="1"/>
                    </a:lnTo>
                    <a:lnTo>
                      <a:pt x="2" y="3"/>
                    </a:lnTo>
                    <a:lnTo>
                      <a:pt x="2" y="6"/>
                    </a:lnTo>
                    <a:lnTo>
                      <a:pt x="1" y="10"/>
                    </a:lnTo>
                    <a:lnTo>
                      <a:pt x="0" y="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0" name="Freeform 852"/>
              <p:cNvSpPr>
                <a:spLocks/>
              </p:cNvSpPr>
              <p:nvPr/>
            </p:nvSpPr>
            <p:spPr bwMode="auto">
              <a:xfrm>
                <a:off x="4634" y="3107"/>
                <a:ext cx="4" cy="7"/>
              </a:xfrm>
              <a:custGeom>
                <a:avLst/>
                <a:gdLst>
                  <a:gd name="T0" fmla="*/ 3 w 4"/>
                  <a:gd name="T1" fmla="*/ 6 h 7"/>
                  <a:gd name="T2" fmla="*/ 3 w 4"/>
                  <a:gd name="T3" fmla="*/ 3 h 7"/>
                  <a:gd name="T4" fmla="*/ 2 w 4"/>
                  <a:gd name="T5" fmla="*/ 3 h 7"/>
                  <a:gd name="T6" fmla="*/ 2 w 4"/>
                  <a:gd name="T7" fmla="*/ 0 h 7"/>
                  <a:gd name="T8" fmla="*/ 1 w 4"/>
                  <a:gd name="T9" fmla="*/ 0 h 7"/>
                  <a:gd name="T10" fmla="*/ 1 w 4"/>
                  <a:gd name="T11" fmla="*/ 3 h 7"/>
                  <a:gd name="T12" fmla="*/ 0 w 4"/>
                  <a:gd name="T13" fmla="*/ 6 h 7"/>
                  <a:gd name="T14" fmla="*/ 3 w 4"/>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6"/>
                    </a:moveTo>
                    <a:lnTo>
                      <a:pt x="3" y="3"/>
                    </a:lnTo>
                    <a:lnTo>
                      <a:pt x="2" y="3"/>
                    </a:lnTo>
                    <a:lnTo>
                      <a:pt x="2" y="0"/>
                    </a:lnTo>
                    <a:lnTo>
                      <a:pt x="1" y="0"/>
                    </a:lnTo>
                    <a:lnTo>
                      <a:pt x="1" y="3"/>
                    </a:lnTo>
                    <a:lnTo>
                      <a:pt x="0" y="6"/>
                    </a:lnTo>
                    <a:lnTo>
                      <a:pt x="3" y="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1" name="Freeform 853"/>
              <p:cNvSpPr>
                <a:spLocks/>
              </p:cNvSpPr>
              <p:nvPr/>
            </p:nvSpPr>
            <p:spPr bwMode="auto">
              <a:xfrm>
                <a:off x="4621" y="3095"/>
                <a:ext cx="5" cy="7"/>
              </a:xfrm>
              <a:custGeom>
                <a:avLst/>
                <a:gdLst>
                  <a:gd name="T0" fmla="*/ 0 w 5"/>
                  <a:gd name="T1" fmla="*/ 0 h 7"/>
                  <a:gd name="T2" fmla="*/ 1 w 5"/>
                  <a:gd name="T3" fmla="*/ 6 h 7"/>
                  <a:gd name="T4" fmla="*/ 3 w 5"/>
                  <a:gd name="T5" fmla="*/ 6 h 7"/>
                  <a:gd name="T6" fmla="*/ 4 w 5"/>
                  <a:gd name="T7" fmla="*/ 0 h 7"/>
                  <a:gd name="T8" fmla="*/ 0 w 5"/>
                  <a:gd name="T9" fmla="*/ 0 h 7"/>
                </a:gdLst>
                <a:ahLst/>
                <a:cxnLst>
                  <a:cxn ang="0">
                    <a:pos x="T0" y="T1"/>
                  </a:cxn>
                  <a:cxn ang="0">
                    <a:pos x="T2" y="T3"/>
                  </a:cxn>
                  <a:cxn ang="0">
                    <a:pos x="T4" y="T5"/>
                  </a:cxn>
                  <a:cxn ang="0">
                    <a:pos x="T6" y="T7"/>
                  </a:cxn>
                  <a:cxn ang="0">
                    <a:pos x="T8" y="T9"/>
                  </a:cxn>
                </a:cxnLst>
                <a:rect l="0" t="0" r="r" b="b"/>
                <a:pathLst>
                  <a:path w="5" h="7">
                    <a:moveTo>
                      <a:pt x="0" y="0"/>
                    </a:moveTo>
                    <a:lnTo>
                      <a:pt x="1" y="6"/>
                    </a:lnTo>
                    <a:lnTo>
                      <a:pt x="3" y="6"/>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2" name="Freeform 854"/>
              <p:cNvSpPr>
                <a:spLocks/>
              </p:cNvSpPr>
              <p:nvPr/>
            </p:nvSpPr>
            <p:spPr bwMode="auto">
              <a:xfrm>
                <a:off x="4624" y="3104"/>
                <a:ext cx="2" cy="19"/>
              </a:xfrm>
              <a:custGeom>
                <a:avLst/>
                <a:gdLst>
                  <a:gd name="T0" fmla="*/ 0 w 2"/>
                  <a:gd name="T1" fmla="*/ 16 h 19"/>
                  <a:gd name="T2" fmla="*/ 0 w 2"/>
                  <a:gd name="T3" fmla="*/ 12 h 19"/>
                  <a:gd name="T4" fmla="*/ 0 w 2"/>
                  <a:gd name="T5" fmla="*/ 6 h 19"/>
                  <a:gd name="T6" fmla="*/ 0 w 2"/>
                  <a:gd name="T7" fmla="*/ 2 h 19"/>
                  <a:gd name="T8" fmla="*/ 0 w 2"/>
                  <a:gd name="T9" fmla="*/ 0 h 19"/>
                  <a:gd name="T10" fmla="*/ 1 w 2"/>
                  <a:gd name="T11" fmla="*/ 0 h 19"/>
                  <a:gd name="T12" fmla="*/ 1 w 2"/>
                  <a:gd name="T13" fmla="*/ 2 h 19"/>
                  <a:gd name="T14" fmla="*/ 1 w 2"/>
                  <a:gd name="T15" fmla="*/ 6 h 19"/>
                  <a:gd name="T16" fmla="*/ 1 w 2"/>
                  <a:gd name="T17" fmla="*/ 12 h 19"/>
                  <a:gd name="T18" fmla="*/ 1 w 2"/>
                  <a:gd name="T19" fmla="*/ 18 h 19"/>
                  <a:gd name="T20" fmla="*/ 0 w 2"/>
                  <a:gd name="T21"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9">
                    <a:moveTo>
                      <a:pt x="0" y="16"/>
                    </a:moveTo>
                    <a:lnTo>
                      <a:pt x="0" y="12"/>
                    </a:lnTo>
                    <a:lnTo>
                      <a:pt x="0" y="6"/>
                    </a:lnTo>
                    <a:lnTo>
                      <a:pt x="0" y="2"/>
                    </a:lnTo>
                    <a:lnTo>
                      <a:pt x="0" y="0"/>
                    </a:lnTo>
                    <a:lnTo>
                      <a:pt x="1" y="0"/>
                    </a:lnTo>
                    <a:lnTo>
                      <a:pt x="1" y="2"/>
                    </a:lnTo>
                    <a:lnTo>
                      <a:pt x="1" y="6"/>
                    </a:lnTo>
                    <a:lnTo>
                      <a:pt x="1" y="12"/>
                    </a:lnTo>
                    <a:lnTo>
                      <a:pt x="1" y="18"/>
                    </a:lnTo>
                    <a:lnTo>
                      <a:pt x="0" y="1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3" name="Freeform 855"/>
              <p:cNvSpPr>
                <a:spLocks/>
              </p:cNvSpPr>
              <p:nvPr/>
            </p:nvSpPr>
            <p:spPr bwMode="auto">
              <a:xfrm>
                <a:off x="4621" y="3097"/>
                <a:ext cx="5" cy="8"/>
              </a:xfrm>
              <a:custGeom>
                <a:avLst/>
                <a:gdLst>
                  <a:gd name="T0" fmla="*/ 4 w 5"/>
                  <a:gd name="T1" fmla="*/ 7 h 8"/>
                  <a:gd name="T2" fmla="*/ 4 w 5"/>
                  <a:gd name="T3" fmla="*/ 7 h 8"/>
                  <a:gd name="T4" fmla="*/ 3 w 5"/>
                  <a:gd name="T5" fmla="*/ 0 h 8"/>
                  <a:gd name="T6" fmla="*/ 1 w 5"/>
                  <a:gd name="T7" fmla="*/ 0 h 8"/>
                  <a:gd name="T8" fmla="*/ 1 w 5"/>
                  <a:gd name="T9" fmla="*/ 7 h 8"/>
                  <a:gd name="T10" fmla="*/ 0 w 5"/>
                  <a:gd name="T11" fmla="*/ 7 h 8"/>
                  <a:gd name="T12" fmla="*/ 4 w 5"/>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7"/>
                    </a:moveTo>
                    <a:lnTo>
                      <a:pt x="4" y="7"/>
                    </a:lnTo>
                    <a:lnTo>
                      <a:pt x="3" y="0"/>
                    </a:lnTo>
                    <a:lnTo>
                      <a:pt x="1" y="0"/>
                    </a:lnTo>
                    <a:lnTo>
                      <a:pt x="1" y="7"/>
                    </a:lnTo>
                    <a:lnTo>
                      <a:pt x="0" y="7"/>
                    </a:lnTo>
                    <a:lnTo>
                      <a:pt x="4"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4" name="Freeform 856"/>
              <p:cNvSpPr>
                <a:spLocks/>
              </p:cNvSpPr>
              <p:nvPr/>
            </p:nvSpPr>
            <p:spPr bwMode="auto">
              <a:xfrm>
                <a:off x="4608" y="3079"/>
                <a:ext cx="4" cy="9"/>
              </a:xfrm>
              <a:custGeom>
                <a:avLst/>
                <a:gdLst>
                  <a:gd name="T0" fmla="*/ 0 w 4"/>
                  <a:gd name="T1" fmla="*/ 0 h 9"/>
                  <a:gd name="T2" fmla="*/ 1 w 4"/>
                  <a:gd name="T3" fmla="*/ 0 h 9"/>
                  <a:gd name="T4" fmla="*/ 1 w 4"/>
                  <a:gd name="T5" fmla="*/ 8 h 9"/>
                  <a:gd name="T6" fmla="*/ 2 w 4"/>
                  <a:gd name="T7" fmla="*/ 0 h 9"/>
                  <a:gd name="T8" fmla="*/ 3 w 4"/>
                  <a:gd name="T9" fmla="*/ 0 h 9"/>
                  <a:gd name="T10" fmla="*/ 0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0" y="0"/>
                    </a:moveTo>
                    <a:lnTo>
                      <a:pt x="1" y="0"/>
                    </a:lnTo>
                    <a:lnTo>
                      <a:pt x="1" y="8"/>
                    </a:lnTo>
                    <a:lnTo>
                      <a:pt x="2" y="0"/>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5" name="Freeform 857"/>
              <p:cNvSpPr>
                <a:spLocks/>
              </p:cNvSpPr>
              <p:nvPr/>
            </p:nvSpPr>
            <p:spPr bwMode="auto">
              <a:xfrm>
                <a:off x="4611" y="3088"/>
                <a:ext cx="2" cy="32"/>
              </a:xfrm>
              <a:custGeom>
                <a:avLst/>
                <a:gdLst>
                  <a:gd name="T0" fmla="*/ 1 w 2"/>
                  <a:gd name="T1" fmla="*/ 30 h 32"/>
                  <a:gd name="T2" fmla="*/ 1 w 2"/>
                  <a:gd name="T3" fmla="*/ 23 h 32"/>
                  <a:gd name="T4" fmla="*/ 1 w 2"/>
                  <a:gd name="T5" fmla="*/ 14 h 32"/>
                  <a:gd name="T6" fmla="*/ 1 w 2"/>
                  <a:gd name="T7" fmla="*/ 3 h 32"/>
                  <a:gd name="T8" fmla="*/ 1 w 2"/>
                  <a:gd name="T9" fmla="*/ 0 h 32"/>
                  <a:gd name="T10" fmla="*/ 0 w 2"/>
                  <a:gd name="T11" fmla="*/ 0 h 32"/>
                  <a:gd name="T12" fmla="*/ 0 w 2"/>
                  <a:gd name="T13" fmla="*/ 3 h 32"/>
                  <a:gd name="T14" fmla="*/ 0 w 2"/>
                  <a:gd name="T15" fmla="*/ 14 h 32"/>
                  <a:gd name="T16" fmla="*/ 0 w 2"/>
                  <a:gd name="T17" fmla="*/ 23 h 32"/>
                  <a:gd name="T18" fmla="*/ 0 w 2"/>
                  <a:gd name="T19" fmla="*/ 31 h 32"/>
                  <a:gd name="T20" fmla="*/ 1 w 2"/>
                  <a:gd name="T21"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2">
                    <a:moveTo>
                      <a:pt x="1" y="30"/>
                    </a:moveTo>
                    <a:lnTo>
                      <a:pt x="1" y="23"/>
                    </a:lnTo>
                    <a:lnTo>
                      <a:pt x="1" y="14"/>
                    </a:lnTo>
                    <a:lnTo>
                      <a:pt x="1" y="3"/>
                    </a:lnTo>
                    <a:lnTo>
                      <a:pt x="1" y="0"/>
                    </a:lnTo>
                    <a:lnTo>
                      <a:pt x="0" y="0"/>
                    </a:lnTo>
                    <a:lnTo>
                      <a:pt x="0" y="3"/>
                    </a:lnTo>
                    <a:lnTo>
                      <a:pt x="0" y="14"/>
                    </a:lnTo>
                    <a:lnTo>
                      <a:pt x="0" y="23"/>
                    </a:lnTo>
                    <a:lnTo>
                      <a:pt x="0" y="31"/>
                    </a:lnTo>
                    <a:lnTo>
                      <a:pt x="1" y="3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6" name="Freeform 858"/>
              <p:cNvSpPr>
                <a:spLocks/>
              </p:cNvSpPr>
              <p:nvPr/>
            </p:nvSpPr>
            <p:spPr bwMode="auto">
              <a:xfrm>
                <a:off x="4608" y="3081"/>
                <a:ext cx="4" cy="8"/>
              </a:xfrm>
              <a:custGeom>
                <a:avLst/>
                <a:gdLst>
                  <a:gd name="T0" fmla="*/ 3 w 4"/>
                  <a:gd name="T1" fmla="*/ 7 h 8"/>
                  <a:gd name="T2" fmla="*/ 2 w 4"/>
                  <a:gd name="T3" fmla="*/ 0 h 8"/>
                  <a:gd name="T4" fmla="*/ 1 w 4"/>
                  <a:gd name="T5" fmla="*/ 0 h 8"/>
                  <a:gd name="T6" fmla="*/ 1 w 4"/>
                  <a:gd name="T7" fmla="*/ 0 h 8"/>
                  <a:gd name="T8" fmla="*/ 0 w 4"/>
                  <a:gd name="T9" fmla="*/ 0 h 8"/>
                  <a:gd name="T10" fmla="*/ 0 w 4"/>
                  <a:gd name="T11" fmla="*/ 7 h 8"/>
                  <a:gd name="T12" fmla="*/ 3 w 4"/>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3" y="7"/>
                    </a:moveTo>
                    <a:lnTo>
                      <a:pt x="2" y="0"/>
                    </a:lnTo>
                    <a:lnTo>
                      <a:pt x="1" y="0"/>
                    </a:lnTo>
                    <a:lnTo>
                      <a:pt x="1" y="0"/>
                    </a:lnTo>
                    <a:lnTo>
                      <a:pt x="0" y="0"/>
                    </a:lnTo>
                    <a:lnTo>
                      <a:pt x="0" y="7"/>
                    </a:lnTo>
                    <a:lnTo>
                      <a:pt x="3"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7" name="Freeform 859"/>
              <p:cNvSpPr>
                <a:spLocks/>
              </p:cNvSpPr>
              <p:nvPr/>
            </p:nvSpPr>
            <p:spPr bwMode="auto">
              <a:xfrm>
                <a:off x="4596" y="3065"/>
                <a:ext cx="6" cy="7"/>
              </a:xfrm>
              <a:custGeom>
                <a:avLst/>
                <a:gdLst>
                  <a:gd name="T0" fmla="*/ 0 w 6"/>
                  <a:gd name="T1" fmla="*/ 0 h 7"/>
                  <a:gd name="T2" fmla="*/ 0 w 6"/>
                  <a:gd name="T3" fmla="*/ 6 h 7"/>
                  <a:gd name="T4" fmla="*/ 2 w 6"/>
                  <a:gd name="T5" fmla="*/ 6 h 7"/>
                  <a:gd name="T6" fmla="*/ 5 w 6"/>
                  <a:gd name="T7" fmla="*/ 6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0" y="6"/>
                    </a:lnTo>
                    <a:lnTo>
                      <a:pt x="2" y="6"/>
                    </a:lnTo>
                    <a:lnTo>
                      <a:pt x="5" y="6"/>
                    </a:lnTo>
                    <a:lnTo>
                      <a:pt x="5"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8" name="Freeform 860"/>
              <p:cNvSpPr>
                <a:spLocks/>
              </p:cNvSpPr>
              <p:nvPr/>
            </p:nvSpPr>
            <p:spPr bwMode="auto">
              <a:xfrm>
                <a:off x="4601" y="3074"/>
                <a:ext cx="1" cy="44"/>
              </a:xfrm>
              <a:custGeom>
                <a:avLst/>
                <a:gdLst>
                  <a:gd name="T0" fmla="*/ 0 w 1"/>
                  <a:gd name="T1" fmla="*/ 42 h 44"/>
                  <a:gd name="T2" fmla="*/ 0 w 1"/>
                  <a:gd name="T3" fmla="*/ 33 h 44"/>
                  <a:gd name="T4" fmla="*/ 0 w 1"/>
                  <a:gd name="T5" fmla="*/ 19 h 44"/>
                  <a:gd name="T6" fmla="*/ 0 w 1"/>
                  <a:gd name="T7" fmla="*/ 6 h 44"/>
                  <a:gd name="T8" fmla="*/ 0 w 1"/>
                  <a:gd name="T9" fmla="*/ 0 h 44"/>
                  <a:gd name="T10" fmla="*/ 0 w 1"/>
                  <a:gd name="T11" fmla="*/ 0 h 44"/>
                  <a:gd name="T12" fmla="*/ 0 w 1"/>
                  <a:gd name="T13" fmla="*/ 6 h 44"/>
                  <a:gd name="T14" fmla="*/ 0 w 1"/>
                  <a:gd name="T15" fmla="*/ 19 h 44"/>
                  <a:gd name="T16" fmla="*/ 0 w 1"/>
                  <a:gd name="T17" fmla="*/ 33 h 44"/>
                  <a:gd name="T18" fmla="*/ 0 w 1"/>
                  <a:gd name="T19" fmla="*/ 43 h 44"/>
                  <a:gd name="T20" fmla="*/ 0 w 1"/>
                  <a:gd name="T21"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44">
                    <a:moveTo>
                      <a:pt x="0" y="42"/>
                    </a:moveTo>
                    <a:lnTo>
                      <a:pt x="0" y="33"/>
                    </a:lnTo>
                    <a:lnTo>
                      <a:pt x="0" y="19"/>
                    </a:lnTo>
                    <a:lnTo>
                      <a:pt x="0" y="6"/>
                    </a:lnTo>
                    <a:lnTo>
                      <a:pt x="0" y="0"/>
                    </a:lnTo>
                    <a:lnTo>
                      <a:pt x="0" y="0"/>
                    </a:lnTo>
                    <a:lnTo>
                      <a:pt x="0" y="6"/>
                    </a:lnTo>
                    <a:lnTo>
                      <a:pt x="0" y="19"/>
                    </a:lnTo>
                    <a:lnTo>
                      <a:pt x="0" y="33"/>
                    </a:lnTo>
                    <a:lnTo>
                      <a:pt x="0" y="43"/>
                    </a:lnTo>
                    <a:lnTo>
                      <a:pt x="0" y="42"/>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49" name="Freeform 861"/>
              <p:cNvSpPr>
                <a:spLocks/>
              </p:cNvSpPr>
              <p:nvPr/>
            </p:nvSpPr>
            <p:spPr bwMode="auto">
              <a:xfrm>
                <a:off x="4596" y="3066"/>
                <a:ext cx="6" cy="9"/>
              </a:xfrm>
              <a:custGeom>
                <a:avLst/>
                <a:gdLst>
                  <a:gd name="T0" fmla="*/ 5 w 6"/>
                  <a:gd name="T1" fmla="*/ 8 h 9"/>
                  <a:gd name="T2" fmla="*/ 5 w 6"/>
                  <a:gd name="T3" fmla="*/ 0 h 9"/>
                  <a:gd name="T4" fmla="*/ 3 w 6"/>
                  <a:gd name="T5" fmla="*/ 0 h 9"/>
                  <a:gd name="T6" fmla="*/ 2 w 6"/>
                  <a:gd name="T7" fmla="*/ 0 h 9"/>
                  <a:gd name="T8" fmla="*/ 0 w 6"/>
                  <a:gd name="T9" fmla="*/ 0 h 9"/>
                  <a:gd name="T10" fmla="*/ 0 w 6"/>
                  <a:gd name="T11" fmla="*/ 8 h 9"/>
                  <a:gd name="T12" fmla="*/ 5 w 6"/>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5" y="8"/>
                    </a:moveTo>
                    <a:lnTo>
                      <a:pt x="5" y="0"/>
                    </a:lnTo>
                    <a:lnTo>
                      <a:pt x="3" y="0"/>
                    </a:lnTo>
                    <a:lnTo>
                      <a:pt x="2" y="0"/>
                    </a:lnTo>
                    <a:lnTo>
                      <a:pt x="0" y="0"/>
                    </a:lnTo>
                    <a:lnTo>
                      <a:pt x="0" y="8"/>
                    </a:lnTo>
                    <a:lnTo>
                      <a:pt x="5"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0" name="Freeform 862"/>
              <p:cNvSpPr>
                <a:spLocks/>
              </p:cNvSpPr>
              <p:nvPr/>
            </p:nvSpPr>
            <p:spPr bwMode="auto">
              <a:xfrm>
                <a:off x="4583" y="3062"/>
                <a:ext cx="6" cy="7"/>
              </a:xfrm>
              <a:custGeom>
                <a:avLst/>
                <a:gdLst>
                  <a:gd name="T0" fmla="*/ 0 w 6"/>
                  <a:gd name="T1" fmla="*/ 0 h 7"/>
                  <a:gd name="T2" fmla="*/ 0 w 6"/>
                  <a:gd name="T3" fmla="*/ 6 h 7"/>
                  <a:gd name="T4" fmla="*/ 3 w 6"/>
                  <a:gd name="T5" fmla="*/ 6 h 7"/>
                  <a:gd name="T6" fmla="*/ 5 w 6"/>
                  <a:gd name="T7" fmla="*/ 6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0" y="6"/>
                    </a:lnTo>
                    <a:lnTo>
                      <a:pt x="3" y="6"/>
                    </a:lnTo>
                    <a:lnTo>
                      <a:pt x="5" y="6"/>
                    </a:lnTo>
                    <a:lnTo>
                      <a:pt x="5"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1" name="Freeform 863"/>
              <p:cNvSpPr>
                <a:spLocks/>
              </p:cNvSpPr>
              <p:nvPr/>
            </p:nvSpPr>
            <p:spPr bwMode="auto">
              <a:xfrm>
                <a:off x="4588" y="3071"/>
                <a:ext cx="1" cy="47"/>
              </a:xfrm>
              <a:custGeom>
                <a:avLst/>
                <a:gdLst>
                  <a:gd name="T0" fmla="*/ 0 w 1"/>
                  <a:gd name="T1" fmla="*/ 46 h 47"/>
                  <a:gd name="T2" fmla="*/ 0 w 1"/>
                  <a:gd name="T3" fmla="*/ 35 h 47"/>
                  <a:gd name="T4" fmla="*/ 0 w 1"/>
                  <a:gd name="T5" fmla="*/ 19 h 47"/>
                  <a:gd name="T6" fmla="*/ 0 w 1"/>
                  <a:gd name="T7" fmla="*/ 6 h 47"/>
                  <a:gd name="T8" fmla="*/ 0 w 1"/>
                  <a:gd name="T9" fmla="*/ 0 h 47"/>
                  <a:gd name="T10" fmla="*/ 0 w 1"/>
                  <a:gd name="T11" fmla="*/ 0 h 47"/>
                  <a:gd name="T12" fmla="*/ 0 w 1"/>
                  <a:gd name="T13" fmla="*/ 6 h 47"/>
                  <a:gd name="T14" fmla="*/ 0 w 1"/>
                  <a:gd name="T15" fmla="*/ 19 h 47"/>
                  <a:gd name="T16" fmla="*/ 0 w 1"/>
                  <a:gd name="T17" fmla="*/ 35 h 47"/>
                  <a:gd name="T18" fmla="*/ 0 w 1"/>
                  <a:gd name="T19" fmla="*/ 46 h 47"/>
                  <a:gd name="T20" fmla="*/ 0 w 1"/>
                  <a:gd name="T21"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47">
                    <a:moveTo>
                      <a:pt x="0" y="46"/>
                    </a:moveTo>
                    <a:lnTo>
                      <a:pt x="0" y="35"/>
                    </a:lnTo>
                    <a:lnTo>
                      <a:pt x="0" y="19"/>
                    </a:lnTo>
                    <a:lnTo>
                      <a:pt x="0" y="6"/>
                    </a:lnTo>
                    <a:lnTo>
                      <a:pt x="0" y="0"/>
                    </a:lnTo>
                    <a:lnTo>
                      <a:pt x="0" y="0"/>
                    </a:lnTo>
                    <a:lnTo>
                      <a:pt x="0" y="6"/>
                    </a:lnTo>
                    <a:lnTo>
                      <a:pt x="0" y="19"/>
                    </a:lnTo>
                    <a:lnTo>
                      <a:pt x="0" y="35"/>
                    </a:lnTo>
                    <a:lnTo>
                      <a:pt x="0" y="46"/>
                    </a:lnTo>
                    <a:lnTo>
                      <a:pt x="0" y="4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2" name="Freeform 864"/>
              <p:cNvSpPr>
                <a:spLocks/>
              </p:cNvSpPr>
              <p:nvPr/>
            </p:nvSpPr>
            <p:spPr bwMode="auto">
              <a:xfrm>
                <a:off x="4583" y="3062"/>
                <a:ext cx="6" cy="8"/>
              </a:xfrm>
              <a:custGeom>
                <a:avLst/>
                <a:gdLst>
                  <a:gd name="T0" fmla="*/ 5 w 6"/>
                  <a:gd name="T1" fmla="*/ 0 h 8"/>
                  <a:gd name="T2" fmla="*/ 5 w 6"/>
                  <a:gd name="T3" fmla="*/ 0 h 8"/>
                  <a:gd name="T4" fmla="*/ 3 w 6"/>
                  <a:gd name="T5" fmla="*/ 0 h 8"/>
                  <a:gd name="T6" fmla="*/ 0 w 6"/>
                  <a:gd name="T7" fmla="*/ 0 h 8"/>
                  <a:gd name="T8" fmla="*/ 0 w 6"/>
                  <a:gd name="T9" fmla="*/ 7 h 8"/>
                  <a:gd name="T10" fmla="*/ 5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5" y="0"/>
                    </a:moveTo>
                    <a:lnTo>
                      <a:pt x="5" y="0"/>
                    </a:lnTo>
                    <a:lnTo>
                      <a:pt x="3" y="0"/>
                    </a:lnTo>
                    <a:lnTo>
                      <a:pt x="0" y="0"/>
                    </a:lnTo>
                    <a:lnTo>
                      <a:pt x="0" y="7"/>
                    </a:lnTo>
                    <a:lnTo>
                      <a:pt x="5"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3" name="Freeform 865"/>
              <p:cNvSpPr>
                <a:spLocks/>
              </p:cNvSpPr>
              <p:nvPr/>
            </p:nvSpPr>
            <p:spPr bwMode="auto">
              <a:xfrm>
                <a:off x="4572" y="3101"/>
                <a:ext cx="3" cy="8"/>
              </a:xfrm>
              <a:custGeom>
                <a:avLst/>
                <a:gdLst>
                  <a:gd name="T0" fmla="*/ 0 w 3"/>
                  <a:gd name="T1" fmla="*/ 0 h 8"/>
                  <a:gd name="T2" fmla="*/ 0 w 3"/>
                  <a:gd name="T3" fmla="*/ 0 h 8"/>
                  <a:gd name="T4" fmla="*/ 1 w 3"/>
                  <a:gd name="T5" fmla="*/ 7 h 8"/>
                  <a:gd name="T6" fmla="*/ 1 w 3"/>
                  <a:gd name="T7" fmla="*/ 0 h 8"/>
                  <a:gd name="T8" fmla="*/ 2 w 3"/>
                  <a:gd name="T9" fmla="*/ 0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lnTo>
                      <a:pt x="0" y="0"/>
                    </a:lnTo>
                    <a:lnTo>
                      <a:pt x="1" y="7"/>
                    </a:lnTo>
                    <a:lnTo>
                      <a:pt x="1" y="0"/>
                    </a:lnTo>
                    <a:lnTo>
                      <a:pt x="2"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4" name="Freeform 866"/>
              <p:cNvSpPr>
                <a:spLocks/>
              </p:cNvSpPr>
              <p:nvPr/>
            </p:nvSpPr>
            <p:spPr bwMode="auto">
              <a:xfrm>
                <a:off x="4574" y="3110"/>
                <a:ext cx="1" cy="10"/>
              </a:xfrm>
              <a:custGeom>
                <a:avLst/>
                <a:gdLst>
                  <a:gd name="T0" fmla="*/ 0 w 1"/>
                  <a:gd name="T1" fmla="*/ 8 h 10"/>
                  <a:gd name="T2" fmla="*/ 0 w 1"/>
                  <a:gd name="T3" fmla="*/ 6 h 10"/>
                  <a:gd name="T4" fmla="*/ 0 w 1"/>
                  <a:gd name="T5" fmla="*/ 3 h 10"/>
                  <a:gd name="T6" fmla="*/ 0 w 1"/>
                  <a:gd name="T7" fmla="*/ 2 h 10"/>
                  <a:gd name="T8" fmla="*/ 0 w 1"/>
                  <a:gd name="T9" fmla="*/ 0 h 10"/>
                  <a:gd name="T10" fmla="*/ 0 w 1"/>
                  <a:gd name="T11" fmla="*/ 0 h 10"/>
                  <a:gd name="T12" fmla="*/ 0 w 1"/>
                  <a:gd name="T13" fmla="*/ 2 h 10"/>
                  <a:gd name="T14" fmla="*/ 0 w 1"/>
                  <a:gd name="T15" fmla="*/ 3 h 10"/>
                  <a:gd name="T16" fmla="*/ 0 w 1"/>
                  <a:gd name="T17" fmla="*/ 6 h 10"/>
                  <a:gd name="T18" fmla="*/ 0 w 1"/>
                  <a:gd name="T19" fmla="*/ 9 h 10"/>
                  <a:gd name="T20" fmla="*/ 0 w 1"/>
                  <a:gd name="T2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0">
                    <a:moveTo>
                      <a:pt x="0" y="8"/>
                    </a:moveTo>
                    <a:lnTo>
                      <a:pt x="0" y="6"/>
                    </a:lnTo>
                    <a:lnTo>
                      <a:pt x="0" y="3"/>
                    </a:lnTo>
                    <a:lnTo>
                      <a:pt x="0" y="2"/>
                    </a:lnTo>
                    <a:lnTo>
                      <a:pt x="0" y="0"/>
                    </a:lnTo>
                    <a:lnTo>
                      <a:pt x="0" y="0"/>
                    </a:lnTo>
                    <a:lnTo>
                      <a:pt x="0" y="2"/>
                    </a:lnTo>
                    <a:lnTo>
                      <a:pt x="0" y="3"/>
                    </a:lnTo>
                    <a:lnTo>
                      <a:pt x="0" y="6"/>
                    </a:lnTo>
                    <a:lnTo>
                      <a:pt x="0" y="9"/>
                    </a:lnTo>
                    <a:lnTo>
                      <a:pt x="0"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5" name="Freeform 867"/>
              <p:cNvSpPr>
                <a:spLocks/>
              </p:cNvSpPr>
              <p:nvPr/>
            </p:nvSpPr>
            <p:spPr bwMode="auto">
              <a:xfrm>
                <a:off x="4572" y="3104"/>
                <a:ext cx="3" cy="7"/>
              </a:xfrm>
              <a:custGeom>
                <a:avLst/>
                <a:gdLst>
                  <a:gd name="T0" fmla="*/ 2 w 3"/>
                  <a:gd name="T1" fmla="*/ 3 h 7"/>
                  <a:gd name="T2" fmla="*/ 2 w 3"/>
                  <a:gd name="T3" fmla="*/ 0 h 7"/>
                  <a:gd name="T4" fmla="*/ 1 w 3"/>
                  <a:gd name="T5" fmla="*/ 0 h 7"/>
                  <a:gd name="T6" fmla="*/ 0 w 3"/>
                  <a:gd name="T7" fmla="*/ 0 h 7"/>
                  <a:gd name="T8" fmla="*/ 0 w 3"/>
                  <a:gd name="T9" fmla="*/ 0 h 7"/>
                  <a:gd name="T10" fmla="*/ 0 w 3"/>
                  <a:gd name="T11" fmla="*/ 3 h 7"/>
                  <a:gd name="T12" fmla="*/ 0 w 3"/>
                  <a:gd name="T13" fmla="*/ 6 h 7"/>
                  <a:gd name="T14" fmla="*/ 2 w 3"/>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2" y="3"/>
                    </a:moveTo>
                    <a:lnTo>
                      <a:pt x="2" y="0"/>
                    </a:lnTo>
                    <a:lnTo>
                      <a:pt x="1" y="0"/>
                    </a:lnTo>
                    <a:lnTo>
                      <a:pt x="0" y="0"/>
                    </a:lnTo>
                    <a:lnTo>
                      <a:pt x="0" y="0"/>
                    </a:lnTo>
                    <a:lnTo>
                      <a:pt x="0" y="3"/>
                    </a:lnTo>
                    <a:lnTo>
                      <a:pt x="0" y="6"/>
                    </a:lnTo>
                    <a:lnTo>
                      <a:pt x="2"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6" name="Freeform 868"/>
              <p:cNvSpPr>
                <a:spLocks/>
              </p:cNvSpPr>
              <p:nvPr/>
            </p:nvSpPr>
            <p:spPr bwMode="auto">
              <a:xfrm>
                <a:off x="4560" y="3101"/>
                <a:ext cx="4" cy="8"/>
              </a:xfrm>
              <a:custGeom>
                <a:avLst/>
                <a:gdLst>
                  <a:gd name="T0" fmla="*/ 0 w 4"/>
                  <a:gd name="T1" fmla="*/ 0 h 8"/>
                  <a:gd name="T2" fmla="*/ 1 w 4"/>
                  <a:gd name="T3" fmla="*/ 0 h 8"/>
                  <a:gd name="T4" fmla="*/ 1 w 4"/>
                  <a:gd name="T5" fmla="*/ 7 h 8"/>
                  <a:gd name="T6" fmla="*/ 3 w 4"/>
                  <a:gd name="T7" fmla="*/ 0 h 8"/>
                  <a:gd name="T8" fmla="*/ 0 w 4"/>
                  <a:gd name="T9" fmla="*/ 0 h 8"/>
                </a:gdLst>
                <a:ahLst/>
                <a:cxnLst>
                  <a:cxn ang="0">
                    <a:pos x="T0" y="T1"/>
                  </a:cxn>
                  <a:cxn ang="0">
                    <a:pos x="T2" y="T3"/>
                  </a:cxn>
                  <a:cxn ang="0">
                    <a:pos x="T4" y="T5"/>
                  </a:cxn>
                  <a:cxn ang="0">
                    <a:pos x="T6" y="T7"/>
                  </a:cxn>
                  <a:cxn ang="0">
                    <a:pos x="T8" y="T9"/>
                  </a:cxn>
                </a:cxnLst>
                <a:rect l="0" t="0" r="r" b="b"/>
                <a:pathLst>
                  <a:path w="4" h="8">
                    <a:moveTo>
                      <a:pt x="0" y="0"/>
                    </a:moveTo>
                    <a:lnTo>
                      <a:pt x="1" y="0"/>
                    </a:lnTo>
                    <a:lnTo>
                      <a:pt x="1" y="7"/>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7" name="Freeform 869"/>
              <p:cNvSpPr>
                <a:spLocks/>
              </p:cNvSpPr>
              <p:nvPr/>
            </p:nvSpPr>
            <p:spPr bwMode="auto">
              <a:xfrm>
                <a:off x="4561" y="3110"/>
                <a:ext cx="3" cy="10"/>
              </a:xfrm>
              <a:custGeom>
                <a:avLst/>
                <a:gdLst>
                  <a:gd name="T0" fmla="*/ 0 w 3"/>
                  <a:gd name="T1" fmla="*/ 8 h 10"/>
                  <a:gd name="T2" fmla="*/ 0 w 3"/>
                  <a:gd name="T3" fmla="*/ 6 h 10"/>
                  <a:gd name="T4" fmla="*/ 0 w 3"/>
                  <a:gd name="T5" fmla="*/ 3 h 10"/>
                  <a:gd name="T6" fmla="*/ 0 w 3"/>
                  <a:gd name="T7" fmla="*/ 2 h 10"/>
                  <a:gd name="T8" fmla="*/ 0 w 3"/>
                  <a:gd name="T9" fmla="*/ 0 h 10"/>
                  <a:gd name="T10" fmla="*/ 2 w 3"/>
                  <a:gd name="T11" fmla="*/ 0 h 10"/>
                  <a:gd name="T12" fmla="*/ 2 w 3"/>
                  <a:gd name="T13" fmla="*/ 2 h 10"/>
                  <a:gd name="T14" fmla="*/ 2 w 3"/>
                  <a:gd name="T15" fmla="*/ 3 h 10"/>
                  <a:gd name="T16" fmla="*/ 2 w 3"/>
                  <a:gd name="T17" fmla="*/ 6 h 10"/>
                  <a:gd name="T18" fmla="*/ 1 w 3"/>
                  <a:gd name="T19" fmla="*/ 9 h 10"/>
                  <a:gd name="T20" fmla="*/ 0 w 3"/>
                  <a:gd name="T2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0">
                    <a:moveTo>
                      <a:pt x="0" y="8"/>
                    </a:moveTo>
                    <a:lnTo>
                      <a:pt x="0" y="6"/>
                    </a:lnTo>
                    <a:lnTo>
                      <a:pt x="0" y="3"/>
                    </a:lnTo>
                    <a:lnTo>
                      <a:pt x="0" y="2"/>
                    </a:lnTo>
                    <a:lnTo>
                      <a:pt x="0" y="0"/>
                    </a:lnTo>
                    <a:lnTo>
                      <a:pt x="2" y="0"/>
                    </a:lnTo>
                    <a:lnTo>
                      <a:pt x="2" y="2"/>
                    </a:lnTo>
                    <a:lnTo>
                      <a:pt x="2" y="3"/>
                    </a:lnTo>
                    <a:lnTo>
                      <a:pt x="2" y="6"/>
                    </a:lnTo>
                    <a:lnTo>
                      <a:pt x="1" y="9"/>
                    </a:lnTo>
                    <a:lnTo>
                      <a:pt x="0"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8" name="Freeform 870"/>
              <p:cNvSpPr>
                <a:spLocks/>
              </p:cNvSpPr>
              <p:nvPr/>
            </p:nvSpPr>
            <p:spPr bwMode="auto">
              <a:xfrm>
                <a:off x="4560" y="3104"/>
                <a:ext cx="4" cy="7"/>
              </a:xfrm>
              <a:custGeom>
                <a:avLst/>
                <a:gdLst>
                  <a:gd name="T0" fmla="*/ 3 w 4"/>
                  <a:gd name="T1" fmla="*/ 3 h 7"/>
                  <a:gd name="T2" fmla="*/ 3 w 4"/>
                  <a:gd name="T3" fmla="*/ 0 h 7"/>
                  <a:gd name="T4" fmla="*/ 2 w 4"/>
                  <a:gd name="T5" fmla="*/ 0 h 7"/>
                  <a:gd name="T6" fmla="*/ 1 w 4"/>
                  <a:gd name="T7" fmla="*/ 0 h 7"/>
                  <a:gd name="T8" fmla="*/ 1 w 4"/>
                  <a:gd name="T9" fmla="*/ 0 h 7"/>
                  <a:gd name="T10" fmla="*/ 0 w 4"/>
                  <a:gd name="T11" fmla="*/ 3 h 7"/>
                  <a:gd name="T12" fmla="*/ 0 w 4"/>
                  <a:gd name="T13" fmla="*/ 6 h 7"/>
                  <a:gd name="T14" fmla="*/ 3 w 4"/>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3"/>
                    </a:moveTo>
                    <a:lnTo>
                      <a:pt x="3" y="0"/>
                    </a:lnTo>
                    <a:lnTo>
                      <a:pt x="2" y="0"/>
                    </a:lnTo>
                    <a:lnTo>
                      <a:pt x="1" y="0"/>
                    </a:lnTo>
                    <a:lnTo>
                      <a:pt x="1" y="0"/>
                    </a:lnTo>
                    <a:lnTo>
                      <a:pt x="0" y="3"/>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59" name="Freeform 871"/>
              <p:cNvSpPr>
                <a:spLocks/>
              </p:cNvSpPr>
              <p:nvPr/>
            </p:nvSpPr>
            <p:spPr bwMode="auto">
              <a:xfrm>
                <a:off x="4545" y="3088"/>
                <a:ext cx="6" cy="8"/>
              </a:xfrm>
              <a:custGeom>
                <a:avLst/>
                <a:gdLst>
                  <a:gd name="T0" fmla="*/ 0 w 6"/>
                  <a:gd name="T1" fmla="*/ 0 h 8"/>
                  <a:gd name="T2" fmla="*/ 0 w 6"/>
                  <a:gd name="T3" fmla="*/ 7 h 8"/>
                  <a:gd name="T4" fmla="*/ 2 w 6"/>
                  <a:gd name="T5" fmla="*/ 7 h 8"/>
                  <a:gd name="T6" fmla="*/ 5 w 6"/>
                  <a:gd name="T7" fmla="*/ 7 h 8"/>
                  <a:gd name="T8" fmla="*/ 5 w 6"/>
                  <a:gd name="T9" fmla="*/ 0 h 8"/>
                  <a:gd name="T10" fmla="*/ 0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0" y="0"/>
                    </a:moveTo>
                    <a:lnTo>
                      <a:pt x="0" y="7"/>
                    </a:lnTo>
                    <a:lnTo>
                      <a:pt x="2" y="7"/>
                    </a:lnTo>
                    <a:lnTo>
                      <a:pt x="5" y="7"/>
                    </a:lnTo>
                    <a:lnTo>
                      <a:pt x="5"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0" name="Freeform 872"/>
              <p:cNvSpPr>
                <a:spLocks/>
              </p:cNvSpPr>
              <p:nvPr/>
            </p:nvSpPr>
            <p:spPr bwMode="auto">
              <a:xfrm>
                <a:off x="4550" y="3097"/>
                <a:ext cx="1" cy="21"/>
              </a:xfrm>
              <a:custGeom>
                <a:avLst/>
                <a:gdLst>
                  <a:gd name="T0" fmla="*/ 0 w 1"/>
                  <a:gd name="T1" fmla="*/ 19 h 21"/>
                  <a:gd name="T2" fmla="*/ 0 w 1"/>
                  <a:gd name="T3" fmla="*/ 14 h 21"/>
                  <a:gd name="T4" fmla="*/ 0 w 1"/>
                  <a:gd name="T5" fmla="*/ 7 h 21"/>
                  <a:gd name="T6" fmla="*/ 0 w 1"/>
                  <a:gd name="T7" fmla="*/ 2 h 21"/>
                  <a:gd name="T8" fmla="*/ 0 w 1"/>
                  <a:gd name="T9" fmla="*/ 0 h 21"/>
                  <a:gd name="T10" fmla="*/ 0 w 1"/>
                  <a:gd name="T11" fmla="*/ 0 h 21"/>
                  <a:gd name="T12" fmla="*/ 0 w 1"/>
                  <a:gd name="T13" fmla="*/ 2 h 21"/>
                  <a:gd name="T14" fmla="*/ 0 w 1"/>
                  <a:gd name="T15" fmla="*/ 8 h 21"/>
                  <a:gd name="T16" fmla="*/ 0 w 1"/>
                  <a:gd name="T17" fmla="*/ 14 h 21"/>
                  <a:gd name="T18" fmla="*/ 0 w 1"/>
                  <a:gd name="T19" fmla="*/ 20 h 21"/>
                  <a:gd name="T20" fmla="*/ 0 w 1"/>
                  <a:gd name="T21"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1">
                    <a:moveTo>
                      <a:pt x="0" y="19"/>
                    </a:moveTo>
                    <a:lnTo>
                      <a:pt x="0" y="14"/>
                    </a:lnTo>
                    <a:lnTo>
                      <a:pt x="0" y="7"/>
                    </a:lnTo>
                    <a:lnTo>
                      <a:pt x="0" y="2"/>
                    </a:lnTo>
                    <a:lnTo>
                      <a:pt x="0" y="0"/>
                    </a:lnTo>
                    <a:lnTo>
                      <a:pt x="0" y="0"/>
                    </a:lnTo>
                    <a:lnTo>
                      <a:pt x="0" y="2"/>
                    </a:lnTo>
                    <a:lnTo>
                      <a:pt x="0" y="8"/>
                    </a:lnTo>
                    <a:lnTo>
                      <a:pt x="0" y="14"/>
                    </a:lnTo>
                    <a:lnTo>
                      <a:pt x="0" y="20"/>
                    </a:lnTo>
                    <a:lnTo>
                      <a:pt x="0" y="19"/>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1" name="Freeform 873"/>
              <p:cNvSpPr>
                <a:spLocks/>
              </p:cNvSpPr>
              <p:nvPr/>
            </p:nvSpPr>
            <p:spPr bwMode="auto">
              <a:xfrm>
                <a:off x="4545" y="3091"/>
                <a:ext cx="6" cy="7"/>
              </a:xfrm>
              <a:custGeom>
                <a:avLst/>
                <a:gdLst>
                  <a:gd name="T0" fmla="*/ 5 w 6"/>
                  <a:gd name="T1" fmla="*/ 3 h 7"/>
                  <a:gd name="T2" fmla="*/ 5 w 6"/>
                  <a:gd name="T3" fmla="*/ 3 h 7"/>
                  <a:gd name="T4" fmla="*/ 2 w 6"/>
                  <a:gd name="T5" fmla="*/ 0 h 7"/>
                  <a:gd name="T6" fmla="*/ 0 w 6"/>
                  <a:gd name="T7" fmla="*/ 3 h 7"/>
                  <a:gd name="T8" fmla="*/ 0 w 6"/>
                  <a:gd name="T9" fmla="*/ 6 h 7"/>
                  <a:gd name="T10" fmla="*/ 5 w 6"/>
                  <a:gd name="T11" fmla="*/ 3 h 7"/>
                </a:gdLst>
                <a:ahLst/>
                <a:cxnLst>
                  <a:cxn ang="0">
                    <a:pos x="T0" y="T1"/>
                  </a:cxn>
                  <a:cxn ang="0">
                    <a:pos x="T2" y="T3"/>
                  </a:cxn>
                  <a:cxn ang="0">
                    <a:pos x="T4" y="T5"/>
                  </a:cxn>
                  <a:cxn ang="0">
                    <a:pos x="T6" y="T7"/>
                  </a:cxn>
                  <a:cxn ang="0">
                    <a:pos x="T8" y="T9"/>
                  </a:cxn>
                  <a:cxn ang="0">
                    <a:pos x="T10" y="T11"/>
                  </a:cxn>
                </a:cxnLst>
                <a:rect l="0" t="0" r="r" b="b"/>
                <a:pathLst>
                  <a:path w="6" h="7">
                    <a:moveTo>
                      <a:pt x="5" y="3"/>
                    </a:moveTo>
                    <a:lnTo>
                      <a:pt x="5" y="3"/>
                    </a:lnTo>
                    <a:lnTo>
                      <a:pt x="2" y="0"/>
                    </a:lnTo>
                    <a:lnTo>
                      <a:pt x="0" y="3"/>
                    </a:lnTo>
                    <a:lnTo>
                      <a:pt x="0" y="6"/>
                    </a:lnTo>
                    <a:lnTo>
                      <a:pt x="5"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2" name="Freeform 874"/>
              <p:cNvSpPr>
                <a:spLocks/>
              </p:cNvSpPr>
              <p:nvPr/>
            </p:nvSpPr>
            <p:spPr bwMode="auto">
              <a:xfrm>
                <a:off x="4534" y="3072"/>
                <a:ext cx="4" cy="8"/>
              </a:xfrm>
              <a:custGeom>
                <a:avLst/>
                <a:gdLst>
                  <a:gd name="T0" fmla="*/ 0 w 4"/>
                  <a:gd name="T1" fmla="*/ 0 h 8"/>
                  <a:gd name="T2" fmla="*/ 0 w 4"/>
                  <a:gd name="T3" fmla="*/ 7 h 8"/>
                  <a:gd name="T4" fmla="*/ 1 w 4"/>
                  <a:gd name="T5" fmla="*/ 7 h 8"/>
                  <a:gd name="T6" fmla="*/ 2 w 4"/>
                  <a:gd name="T7" fmla="*/ 7 h 8"/>
                  <a:gd name="T8" fmla="*/ 3 w 4"/>
                  <a:gd name="T9" fmla="*/ 0 h 8"/>
                  <a:gd name="T10" fmla="*/ 0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0" y="0"/>
                    </a:moveTo>
                    <a:lnTo>
                      <a:pt x="0" y="7"/>
                    </a:lnTo>
                    <a:lnTo>
                      <a:pt x="1" y="7"/>
                    </a:lnTo>
                    <a:lnTo>
                      <a:pt x="2" y="7"/>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3" name="Freeform 875"/>
              <p:cNvSpPr>
                <a:spLocks/>
              </p:cNvSpPr>
              <p:nvPr/>
            </p:nvSpPr>
            <p:spPr bwMode="auto">
              <a:xfrm>
                <a:off x="4537" y="3081"/>
                <a:ext cx="4" cy="39"/>
              </a:xfrm>
              <a:custGeom>
                <a:avLst/>
                <a:gdLst>
                  <a:gd name="T0" fmla="*/ 3 w 4"/>
                  <a:gd name="T1" fmla="*/ 38 h 39"/>
                  <a:gd name="T2" fmla="*/ 2 w 4"/>
                  <a:gd name="T3" fmla="*/ 30 h 39"/>
                  <a:gd name="T4" fmla="*/ 2 w 4"/>
                  <a:gd name="T5" fmla="*/ 17 h 39"/>
                  <a:gd name="T6" fmla="*/ 2 w 4"/>
                  <a:gd name="T7" fmla="*/ 6 h 39"/>
                  <a:gd name="T8" fmla="*/ 2 w 4"/>
                  <a:gd name="T9" fmla="*/ 0 h 39"/>
                  <a:gd name="T10" fmla="*/ 0 w 4"/>
                  <a:gd name="T11" fmla="*/ 0 h 39"/>
                  <a:gd name="T12" fmla="*/ 0 w 4"/>
                  <a:gd name="T13" fmla="*/ 6 h 39"/>
                  <a:gd name="T14" fmla="*/ 0 w 4"/>
                  <a:gd name="T15" fmla="*/ 17 h 39"/>
                  <a:gd name="T16" fmla="*/ 1 w 4"/>
                  <a:gd name="T17" fmla="*/ 30 h 39"/>
                  <a:gd name="T18" fmla="*/ 2 w 4"/>
                  <a:gd name="T19" fmla="*/ 38 h 39"/>
                  <a:gd name="T20" fmla="*/ 3 w 4"/>
                  <a:gd name="T21"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9">
                    <a:moveTo>
                      <a:pt x="3" y="38"/>
                    </a:moveTo>
                    <a:lnTo>
                      <a:pt x="2" y="30"/>
                    </a:lnTo>
                    <a:lnTo>
                      <a:pt x="2" y="17"/>
                    </a:lnTo>
                    <a:lnTo>
                      <a:pt x="2" y="6"/>
                    </a:lnTo>
                    <a:lnTo>
                      <a:pt x="2" y="0"/>
                    </a:lnTo>
                    <a:lnTo>
                      <a:pt x="0" y="0"/>
                    </a:lnTo>
                    <a:lnTo>
                      <a:pt x="0" y="6"/>
                    </a:lnTo>
                    <a:lnTo>
                      <a:pt x="0" y="17"/>
                    </a:lnTo>
                    <a:lnTo>
                      <a:pt x="1" y="30"/>
                    </a:lnTo>
                    <a:lnTo>
                      <a:pt x="2" y="38"/>
                    </a:lnTo>
                    <a:lnTo>
                      <a:pt x="3" y="3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4" name="Freeform 876"/>
              <p:cNvSpPr>
                <a:spLocks/>
              </p:cNvSpPr>
              <p:nvPr/>
            </p:nvSpPr>
            <p:spPr bwMode="auto">
              <a:xfrm>
                <a:off x="4534" y="3075"/>
                <a:ext cx="4" cy="7"/>
              </a:xfrm>
              <a:custGeom>
                <a:avLst/>
                <a:gdLst>
                  <a:gd name="T0" fmla="*/ 3 w 4"/>
                  <a:gd name="T1" fmla="*/ 3 h 7"/>
                  <a:gd name="T2" fmla="*/ 2 w 4"/>
                  <a:gd name="T3" fmla="*/ 3 h 7"/>
                  <a:gd name="T4" fmla="*/ 2 w 4"/>
                  <a:gd name="T5" fmla="*/ 0 h 7"/>
                  <a:gd name="T6" fmla="*/ 1 w 4"/>
                  <a:gd name="T7" fmla="*/ 0 h 7"/>
                  <a:gd name="T8" fmla="*/ 1 w 4"/>
                  <a:gd name="T9" fmla="*/ 0 h 7"/>
                  <a:gd name="T10" fmla="*/ 0 w 4"/>
                  <a:gd name="T11" fmla="*/ 0 h 7"/>
                  <a:gd name="T12" fmla="*/ 0 w 4"/>
                  <a:gd name="T13" fmla="*/ 3 h 7"/>
                  <a:gd name="T14" fmla="*/ 0 w 4"/>
                  <a:gd name="T15" fmla="*/ 6 h 7"/>
                  <a:gd name="T16" fmla="*/ 3 w 4"/>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3" y="3"/>
                    </a:moveTo>
                    <a:lnTo>
                      <a:pt x="2" y="3"/>
                    </a:lnTo>
                    <a:lnTo>
                      <a:pt x="2" y="0"/>
                    </a:lnTo>
                    <a:lnTo>
                      <a:pt x="1" y="0"/>
                    </a:lnTo>
                    <a:lnTo>
                      <a:pt x="1" y="0"/>
                    </a:lnTo>
                    <a:lnTo>
                      <a:pt x="0" y="0"/>
                    </a:lnTo>
                    <a:lnTo>
                      <a:pt x="0" y="3"/>
                    </a:lnTo>
                    <a:lnTo>
                      <a:pt x="0" y="6"/>
                    </a:lnTo>
                    <a:lnTo>
                      <a:pt x="3"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5" name="Freeform 877"/>
              <p:cNvSpPr>
                <a:spLocks/>
              </p:cNvSpPr>
              <p:nvPr/>
            </p:nvSpPr>
            <p:spPr bwMode="auto">
              <a:xfrm>
                <a:off x="4522" y="3055"/>
                <a:ext cx="6" cy="7"/>
              </a:xfrm>
              <a:custGeom>
                <a:avLst/>
                <a:gdLst>
                  <a:gd name="T0" fmla="*/ 0 w 6"/>
                  <a:gd name="T1" fmla="*/ 0 h 7"/>
                  <a:gd name="T2" fmla="*/ 1 w 6"/>
                  <a:gd name="T3" fmla="*/ 3 h 7"/>
                  <a:gd name="T4" fmla="*/ 2 w 6"/>
                  <a:gd name="T5" fmla="*/ 6 h 7"/>
                  <a:gd name="T6" fmla="*/ 2 w 6"/>
                  <a:gd name="T7" fmla="*/ 3 h 7"/>
                  <a:gd name="T8" fmla="*/ 5 w 6"/>
                  <a:gd name="T9" fmla="*/ 0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lnTo>
                      <a:pt x="1" y="3"/>
                    </a:lnTo>
                    <a:lnTo>
                      <a:pt x="2" y="6"/>
                    </a:lnTo>
                    <a:lnTo>
                      <a:pt x="2" y="3"/>
                    </a:lnTo>
                    <a:lnTo>
                      <a:pt x="5"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6" name="Freeform 878"/>
              <p:cNvSpPr>
                <a:spLocks/>
              </p:cNvSpPr>
              <p:nvPr/>
            </p:nvSpPr>
            <p:spPr bwMode="auto">
              <a:xfrm>
                <a:off x="4527" y="3064"/>
                <a:ext cx="2" cy="56"/>
              </a:xfrm>
              <a:custGeom>
                <a:avLst/>
                <a:gdLst>
                  <a:gd name="T0" fmla="*/ 1 w 2"/>
                  <a:gd name="T1" fmla="*/ 55 h 56"/>
                  <a:gd name="T2" fmla="*/ 1 w 2"/>
                  <a:gd name="T3" fmla="*/ 44 h 56"/>
                  <a:gd name="T4" fmla="*/ 1 w 2"/>
                  <a:gd name="T5" fmla="*/ 25 h 56"/>
                  <a:gd name="T6" fmla="*/ 1 w 2"/>
                  <a:gd name="T7" fmla="*/ 8 h 56"/>
                  <a:gd name="T8" fmla="*/ 1 w 2"/>
                  <a:gd name="T9" fmla="*/ 0 h 56"/>
                  <a:gd name="T10" fmla="*/ 0 w 2"/>
                  <a:gd name="T11" fmla="*/ 0 h 56"/>
                  <a:gd name="T12" fmla="*/ 0 w 2"/>
                  <a:gd name="T13" fmla="*/ 8 h 56"/>
                  <a:gd name="T14" fmla="*/ 0 w 2"/>
                  <a:gd name="T15" fmla="*/ 25 h 56"/>
                  <a:gd name="T16" fmla="*/ 0 w 2"/>
                  <a:gd name="T17" fmla="*/ 44 h 56"/>
                  <a:gd name="T18" fmla="*/ 1 w 2"/>
                  <a:gd name="T19" fmla="*/ 55 h 56"/>
                  <a:gd name="T20" fmla="*/ 1 w 2"/>
                  <a:gd name="T2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6">
                    <a:moveTo>
                      <a:pt x="1" y="55"/>
                    </a:moveTo>
                    <a:lnTo>
                      <a:pt x="1" y="44"/>
                    </a:lnTo>
                    <a:lnTo>
                      <a:pt x="1" y="25"/>
                    </a:lnTo>
                    <a:lnTo>
                      <a:pt x="1" y="8"/>
                    </a:lnTo>
                    <a:lnTo>
                      <a:pt x="1" y="0"/>
                    </a:lnTo>
                    <a:lnTo>
                      <a:pt x="0" y="0"/>
                    </a:lnTo>
                    <a:lnTo>
                      <a:pt x="0" y="8"/>
                    </a:lnTo>
                    <a:lnTo>
                      <a:pt x="0" y="25"/>
                    </a:lnTo>
                    <a:lnTo>
                      <a:pt x="0" y="44"/>
                    </a:lnTo>
                    <a:lnTo>
                      <a:pt x="1" y="55"/>
                    </a:lnTo>
                    <a:lnTo>
                      <a:pt x="1" y="55"/>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7" name="Freeform 879"/>
              <p:cNvSpPr>
                <a:spLocks/>
              </p:cNvSpPr>
              <p:nvPr/>
            </p:nvSpPr>
            <p:spPr bwMode="auto">
              <a:xfrm>
                <a:off x="4522" y="3056"/>
                <a:ext cx="6" cy="9"/>
              </a:xfrm>
              <a:custGeom>
                <a:avLst/>
                <a:gdLst>
                  <a:gd name="T0" fmla="*/ 5 w 6"/>
                  <a:gd name="T1" fmla="*/ 8 h 9"/>
                  <a:gd name="T2" fmla="*/ 4 w 6"/>
                  <a:gd name="T3" fmla="*/ 0 h 9"/>
                  <a:gd name="T4" fmla="*/ 2 w 6"/>
                  <a:gd name="T5" fmla="*/ 0 h 9"/>
                  <a:gd name="T6" fmla="*/ 1 w 6"/>
                  <a:gd name="T7" fmla="*/ 0 h 9"/>
                  <a:gd name="T8" fmla="*/ 0 w 6"/>
                  <a:gd name="T9" fmla="*/ 8 h 9"/>
                  <a:gd name="T10" fmla="*/ 5 w 6"/>
                  <a:gd name="T11" fmla="*/ 8 h 9"/>
                </a:gdLst>
                <a:ahLst/>
                <a:cxnLst>
                  <a:cxn ang="0">
                    <a:pos x="T0" y="T1"/>
                  </a:cxn>
                  <a:cxn ang="0">
                    <a:pos x="T2" y="T3"/>
                  </a:cxn>
                  <a:cxn ang="0">
                    <a:pos x="T4" y="T5"/>
                  </a:cxn>
                  <a:cxn ang="0">
                    <a:pos x="T6" y="T7"/>
                  </a:cxn>
                  <a:cxn ang="0">
                    <a:pos x="T8" y="T9"/>
                  </a:cxn>
                  <a:cxn ang="0">
                    <a:pos x="T10" y="T11"/>
                  </a:cxn>
                </a:cxnLst>
                <a:rect l="0" t="0" r="r" b="b"/>
                <a:pathLst>
                  <a:path w="6" h="9">
                    <a:moveTo>
                      <a:pt x="5" y="8"/>
                    </a:moveTo>
                    <a:lnTo>
                      <a:pt x="4" y="0"/>
                    </a:lnTo>
                    <a:lnTo>
                      <a:pt x="2" y="0"/>
                    </a:lnTo>
                    <a:lnTo>
                      <a:pt x="1" y="0"/>
                    </a:lnTo>
                    <a:lnTo>
                      <a:pt x="0" y="8"/>
                    </a:lnTo>
                    <a:lnTo>
                      <a:pt x="5"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8" name="Freeform 880"/>
              <p:cNvSpPr>
                <a:spLocks/>
              </p:cNvSpPr>
              <p:nvPr/>
            </p:nvSpPr>
            <p:spPr bwMode="auto">
              <a:xfrm>
                <a:off x="5496" y="3011"/>
                <a:ext cx="2" cy="7"/>
              </a:xfrm>
              <a:custGeom>
                <a:avLst/>
                <a:gdLst>
                  <a:gd name="T0" fmla="*/ 1 w 2"/>
                  <a:gd name="T1" fmla="*/ 6 h 7"/>
                  <a:gd name="T2" fmla="*/ 1 w 2"/>
                  <a:gd name="T3" fmla="*/ 3 h 7"/>
                  <a:gd name="T4" fmla="*/ 1 w 2"/>
                  <a:gd name="T5" fmla="*/ 0 h 7"/>
                  <a:gd name="T6" fmla="*/ 1 w 2"/>
                  <a:gd name="T7" fmla="*/ 0 h 7"/>
                  <a:gd name="T8" fmla="*/ 0 w 2"/>
                  <a:gd name="T9" fmla="*/ 0 h 7"/>
                  <a:gd name="T10" fmla="*/ 0 w 2"/>
                  <a:gd name="T11" fmla="*/ 0 h 7"/>
                  <a:gd name="T12" fmla="*/ 0 w 2"/>
                  <a:gd name="T13" fmla="*/ 3 h 7"/>
                  <a:gd name="T14" fmla="*/ 0 w 2"/>
                  <a:gd name="T15" fmla="*/ 6 h 7"/>
                  <a:gd name="T16" fmla="*/ 1 w 2"/>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7">
                    <a:moveTo>
                      <a:pt x="1" y="6"/>
                    </a:moveTo>
                    <a:lnTo>
                      <a:pt x="1" y="3"/>
                    </a:lnTo>
                    <a:lnTo>
                      <a:pt x="1" y="0"/>
                    </a:lnTo>
                    <a:lnTo>
                      <a:pt x="1" y="0"/>
                    </a:lnTo>
                    <a:lnTo>
                      <a:pt x="0" y="0"/>
                    </a:lnTo>
                    <a:lnTo>
                      <a:pt x="0" y="0"/>
                    </a:lnTo>
                    <a:lnTo>
                      <a:pt x="0" y="3"/>
                    </a:lnTo>
                    <a:lnTo>
                      <a:pt x="0" y="6"/>
                    </a:lnTo>
                    <a:lnTo>
                      <a:pt x="1" y="6"/>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69" name="Freeform 881"/>
              <p:cNvSpPr>
                <a:spLocks/>
              </p:cNvSpPr>
              <p:nvPr/>
            </p:nvSpPr>
            <p:spPr bwMode="auto">
              <a:xfrm>
                <a:off x="5473" y="3007"/>
                <a:ext cx="24" cy="2"/>
              </a:xfrm>
              <a:custGeom>
                <a:avLst/>
                <a:gdLst>
                  <a:gd name="T0" fmla="*/ 0 w 24"/>
                  <a:gd name="T1" fmla="*/ 0 h 2"/>
                  <a:gd name="T2" fmla="*/ 1 w 24"/>
                  <a:gd name="T3" fmla="*/ 1 h 2"/>
                  <a:gd name="T4" fmla="*/ 4 w 24"/>
                  <a:gd name="T5" fmla="*/ 1 h 2"/>
                  <a:gd name="T6" fmla="*/ 6 w 24"/>
                  <a:gd name="T7" fmla="*/ 1 h 2"/>
                  <a:gd name="T8" fmla="*/ 10 w 24"/>
                  <a:gd name="T9" fmla="*/ 1 h 2"/>
                  <a:gd name="T10" fmla="*/ 14 w 24"/>
                  <a:gd name="T11" fmla="*/ 1 h 2"/>
                  <a:gd name="T12" fmla="*/ 17 w 24"/>
                  <a:gd name="T13" fmla="*/ 1 h 2"/>
                  <a:gd name="T14" fmla="*/ 18 w 24"/>
                  <a:gd name="T15" fmla="*/ 1 h 2"/>
                  <a:gd name="T16" fmla="*/ 23 w 24"/>
                  <a:gd name="T17" fmla="*/ 1 h 2"/>
                  <a:gd name="T18" fmla="*/ 21 w 24"/>
                  <a:gd name="T19" fmla="*/ 1 h 2"/>
                  <a:gd name="T20" fmla="*/ 19 w 24"/>
                  <a:gd name="T21" fmla="*/ 0 h 2"/>
                  <a:gd name="T22" fmla="*/ 16 w 24"/>
                  <a:gd name="T23" fmla="*/ 0 h 2"/>
                  <a:gd name="T24" fmla="*/ 12 w 24"/>
                  <a:gd name="T25" fmla="*/ 0 h 2"/>
                  <a:gd name="T26" fmla="*/ 7 w 24"/>
                  <a:gd name="T27" fmla="*/ 0 h 2"/>
                  <a:gd name="T28" fmla="*/ 4 w 24"/>
                  <a:gd name="T29" fmla="*/ 0 h 2"/>
                  <a:gd name="T30" fmla="*/ 1 w 24"/>
                  <a:gd name="T31" fmla="*/ 0 h 2"/>
                  <a:gd name="T32" fmla="*/ 0 w 24"/>
                  <a:gd name="T33" fmla="*/ 0 h 2"/>
                  <a:gd name="T34" fmla="*/ 1 w 24"/>
                  <a:gd name="T35" fmla="*/ 1 h 2"/>
                  <a:gd name="T36" fmla="*/ 0 w 24"/>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
                    <a:moveTo>
                      <a:pt x="0" y="0"/>
                    </a:moveTo>
                    <a:lnTo>
                      <a:pt x="1" y="1"/>
                    </a:lnTo>
                    <a:lnTo>
                      <a:pt x="4" y="1"/>
                    </a:lnTo>
                    <a:lnTo>
                      <a:pt x="6" y="1"/>
                    </a:lnTo>
                    <a:lnTo>
                      <a:pt x="10" y="1"/>
                    </a:lnTo>
                    <a:lnTo>
                      <a:pt x="14" y="1"/>
                    </a:lnTo>
                    <a:lnTo>
                      <a:pt x="17" y="1"/>
                    </a:lnTo>
                    <a:lnTo>
                      <a:pt x="18" y="1"/>
                    </a:lnTo>
                    <a:lnTo>
                      <a:pt x="23" y="1"/>
                    </a:lnTo>
                    <a:lnTo>
                      <a:pt x="21" y="1"/>
                    </a:lnTo>
                    <a:lnTo>
                      <a:pt x="19" y="0"/>
                    </a:lnTo>
                    <a:lnTo>
                      <a:pt x="16" y="0"/>
                    </a:lnTo>
                    <a:lnTo>
                      <a:pt x="12" y="0"/>
                    </a:lnTo>
                    <a:lnTo>
                      <a:pt x="7" y="0"/>
                    </a:lnTo>
                    <a:lnTo>
                      <a:pt x="4" y="0"/>
                    </a:lnTo>
                    <a:lnTo>
                      <a:pt x="1" y="0"/>
                    </a:lnTo>
                    <a:lnTo>
                      <a:pt x="0" y="0"/>
                    </a:lnTo>
                    <a:lnTo>
                      <a:pt x="1" y="1"/>
                    </a:lnTo>
                    <a:lnTo>
                      <a:pt x="0" y="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0" name="Freeform 882"/>
              <p:cNvSpPr>
                <a:spLocks/>
              </p:cNvSpPr>
              <p:nvPr/>
            </p:nvSpPr>
            <p:spPr bwMode="auto">
              <a:xfrm>
                <a:off x="5351" y="2981"/>
                <a:ext cx="115" cy="23"/>
              </a:xfrm>
              <a:custGeom>
                <a:avLst/>
                <a:gdLst>
                  <a:gd name="T0" fmla="*/ 0 w 115"/>
                  <a:gd name="T1" fmla="*/ 3 h 23"/>
                  <a:gd name="T2" fmla="*/ 0 w 115"/>
                  <a:gd name="T3" fmla="*/ 3 h 23"/>
                  <a:gd name="T4" fmla="*/ 3 w 115"/>
                  <a:gd name="T5" fmla="*/ 3 h 23"/>
                  <a:gd name="T6" fmla="*/ 7 w 115"/>
                  <a:gd name="T7" fmla="*/ 4 h 23"/>
                  <a:gd name="T8" fmla="*/ 12 w 115"/>
                  <a:gd name="T9" fmla="*/ 4 h 23"/>
                  <a:gd name="T10" fmla="*/ 17 w 115"/>
                  <a:gd name="T11" fmla="*/ 5 h 23"/>
                  <a:gd name="T12" fmla="*/ 23 w 115"/>
                  <a:gd name="T13" fmla="*/ 7 h 23"/>
                  <a:gd name="T14" fmla="*/ 31 w 115"/>
                  <a:gd name="T15" fmla="*/ 8 h 23"/>
                  <a:gd name="T16" fmla="*/ 39 w 115"/>
                  <a:gd name="T17" fmla="*/ 9 h 23"/>
                  <a:gd name="T18" fmla="*/ 48 w 115"/>
                  <a:gd name="T19" fmla="*/ 10 h 23"/>
                  <a:gd name="T20" fmla="*/ 58 w 115"/>
                  <a:gd name="T21" fmla="*/ 13 h 23"/>
                  <a:gd name="T22" fmla="*/ 66 w 115"/>
                  <a:gd name="T23" fmla="*/ 14 h 23"/>
                  <a:gd name="T24" fmla="*/ 76 w 115"/>
                  <a:gd name="T25" fmla="*/ 16 h 23"/>
                  <a:gd name="T26" fmla="*/ 84 w 115"/>
                  <a:gd name="T27" fmla="*/ 18 h 23"/>
                  <a:gd name="T28" fmla="*/ 95 w 115"/>
                  <a:gd name="T29" fmla="*/ 19 h 23"/>
                  <a:gd name="T30" fmla="*/ 105 w 115"/>
                  <a:gd name="T31" fmla="*/ 21 h 23"/>
                  <a:gd name="T32" fmla="*/ 113 w 115"/>
                  <a:gd name="T33" fmla="*/ 22 h 23"/>
                  <a:gd name="T34" fmla="*/ 114 w 115"/>
                  <a:gd name="T35" fmla="*/ 19 h 23"/>
                  <a:gd name="T36" fmla="*/ 106 w 115"/>
                  <a:gd name="T37" fmla="*/ 18 h 23"/>
                  <a:gd name="T38" fmla="*/ 97 w 115"/>
                  <a:gd name="T39" fmla="*/ 16 h 23"/>
                  <a:gd name="T40" fmla="*/ 87 w 115"/>
                  <a:gd name="T41" fmla="*/ 14 h 23"/>
                  <a:gd name="T42" fmla="*/ 76 w 115"/>
                  <a:gd name="T43" fmla="*/ 13 h 23"/>
                  <a:gd name="T44" fmla="*/ 67 w 115"/>
                  <a:gd name="T45" fmla="*/ 10 h 23"/>
                  <a:gd name="T46" fmla="*/ 59 w 115"/>
                  <a:gd name="T47" fmla="*/ 9 h 23"/>
                  <a:gd name="T48" fmla="*/ 50 w 115"/>
                  <a:gd name="T49" fmla="*/ 8 h 23"/>
                  <a:gd name="T50" fmla="*/ 40 w 115"/>
                  <a:gd name="T51" fmla="*/ 6 h 23"/>
                  <a:gd name="T52" fmla="*/ 32 w 115"/>
                  <a:gd name="T53" fmla="*/ 4 h 23"/>
                  <a:gd name="T54" fmla="*/ 24 w 115"/>
                  <a:gd name="T55" fmla="*/ 4 h 23"/>
                  <a:gd name="T56" fmla="*/ 19 w 115"/>
                  <a:gd name="T57" fmla="*/ 2 h 23"/>
                  <a:gd name="T58" fmla="*/ 12 w 115"/>
                  <a:gd name="T59" fmla="*/ 2 h 23"/>
                  <a:gd name="T60" fmla="*/ 7 w 115"/>
                  <a:gd name="T61" fmla="*/ 0 h 23"/>
                  <a:gd name="T62" fmla="*/ 4 w 115"/>
                  <a:gd name="T63" fmla="*/ 0 h 23"/>
                  <a:gd name="T64" fmla="*/ 3 w 115"/>
                  <a:gd name="T65" fmla="*/ 0 h 23"/>
                  <a:gd name="T66" fmla="*/ 1 w 115"/>
                  <a:gd name="T67" fmla="*/ 0 h 23"/>
                  <a:gd name="T68" fmla="*/ 0 w 115"/>
                  <a:gd name="T6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23">
                    <a:moveTo>
                      <a:pt x="0" y="3"/>
                    </a:moveTo>
                    <a:lnTo>
                      <a:pt x="0" y="3"/>
                    </a:lnTo>
                    <a:lnTo>
                      <a:pt x="3" y="3"/>
                    </a:lnTo>
                    <a:lnTo>
                      <a:pt x="7" y="4"/>
                    </a:lnTo>
                    <a:lnTo>
                      <a:pt x="12" y="4"/>
                    </a:lnTo>
                    <a:lnTo>
                      <a:pt x="17" y="5"/>
                    </a:lnTo>
                    <a:lnTo>
                      <a:pt x="23" y="7"/>
                    </a:lnTo>
                    <a:lnTo>
                      <a:pt x="31" y="8"/>
                    </a:lnTo>
                    <a:lnTo>
                      <a:pt x="39" y="9"/>
                    </a:lnTo>
                    <a:lnTo>
                      <a:pt x="48" y="10"/>
                    </a:lnTo>
                    <a:lnTo>
                      <a:pt x="58" y="13"/>
                    </a:lnTo>
                    <a:lnTo>
                      <a:pt x="66" y="14"/>
                    </a:lnTo>
                    <a:lnTo>
                      <a:pt x="76" y="16"/>
                    </a:lnTo>
                    <a:lnTo>
                      <a:pt x="84" y="18"/>
                    </a:lnTo>
                    <a:lnTo>
                      <a:pt x="95" y="19"/>
                    </a:lnTo>
                    <a:lnTo>
                      <a:pt x="105" y="21"/>
                    </a:lnTo>
                    <a:lnTo>
                      <a:pt x="113" y="22"/>
                    </a:lnTo>
                    <a:lnTo>
                      <a:pt x="114" y="19"/>
                    </a:lnTo>
                    <a:lnTo>
                      <a:pt x="106" y="18"/>
                    </a:lnTo>
                    <a:lnTo>
                      <a:pt x="97" y="16"/>
                    </a:lnTo>
                    <a:lnTo>
                      <a:pt x="87" y="14"/>
                    </a:lnTo>
                    <a:lnTo>
                      <a:pt x="76" y="13"/>
                    </a:lnTo>
                    <a:lnTo>
                      <a:pt x="67" y="10"/>
                    </a:lnTo>
                    <a:lnTo>
                      <a:pt x="59" y="9"/>
                    </a:lnTo>
                    <a:lnTo>
                      <a:pt x="50" y="8"/>
                    </a:lnTo>
                    <a:lnTo>
                      <a:pt x="40" y="6"/>
                    </a:lnTo>
                    <a:lnTo>
                      <a:pt x="32" y="4"/>
                    </a:lnTo>
                    <a:lnTo>
                      <a:pt x="24" y="4"/>
                    </a:lnTo>
                    <a:lnTo>
                      <a:pt x="19" y="2"/>
                    </a:lnTo>
                    <a:lnTo>
                      <a:pt x="12" y="2"/>
                    </a:lnTo>
                    <a:lnTo>
                      <a:pt x="7" y="0"/>
                    </a:lnTo>
                    <a:lnTo>
                      <a:pt x="4" y="0"/>
                    </a:lnTo>
                    <a:lnTo>
                      <a:pt x="3" y="0"/>
                    </a:lnTo>
                    <a:lnTo>
                      <a:pt x="1" y="0"/>
                    </a:lnTo>
                    <a:lnTo>
                      <a:pt x="0" y="3"/>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1" name="Freeform 883"/>
              <p:cNvSpPr>
                <a:spLocks/>
              </p:cNvSpPr>
              <p:nvPr/>
            </p:nvSpPr>
            <p:spPr bwMode="auto">
              <a:xfrm>
                <a:off x="5009" y="2958"/>
                <a:ext cx="336" cy="22"/>
              </a:xfrm>
              <a:custGeom>
                <a:avLst/>
                <a:gdLst>
                  <a:gd name="T0" fmla="*/ 3 w 336"/>
                  <a:gd name="T1" fmla="*/ 21 h 22"/>
                  <a:gd name="T2" fmla="*/ 10 w 336"/>
                  <a:gd name="T3" fmla="*/ 20 h 22"/>
                  <a:gd name="T4" fmla="*/ 18 w 336"/>
                  <a:gd name="T5" fmla="*/ 19 h 22"/>
                  <a:gd name="T6" fmla="*/ 30 w 336"/>
                  <a:gd name="T7" fmla="*/ 16 h 22"/>
                  <a:gd name="T8" fmla="*/ 44 w 336"/>
                  <a:gd name="T9" fmla="*/ 14 h 22"/>
                  <a:gd name="T10" fmla="*/ 59 w 336"/>
                  <a:gd name="T11" fmla="*/ 12 h 22"/>
                  <a:gd name="T12" fmla="*/ 77 w 336"/>
                  <a:gd name="T13" fmla="*/ 10 h 22"/>
                  <a:gd name="T14" fmla="*/ 99 w 336"/>
                  <a:gd name="T15" fmla="*/ 8 h 22"/>
                  <a:gd name="T16" fmla="*/ 121 w 336"/>
                  <a:gd name="T17" fmla="*/ 6 h 22"/>
                  <a:gd name="T18" fmla="*/ 145 w 336"/>
                  <a:gd name="T19" fmla="*/ 4 h 22"/>
                  <a:gd name="T20" fmla="*/ 170 w 336"/>
                  <a:gd name="T21" fmla="*/ 3 h 22"/>
                  <a:gd name="T22" fmla="*/ 197 w 336"/>
                  <a:gd name="T23" fmla="*/ 3 h 22"/>
                  <a:gd name="T24" fmla="*/ 225 w 336"/>
                  <a:gd name="T25" fmla="*/ 4 h 22"/>
                  <a:gd name="T26" fmla="*/ 255 w 336"/>
                  <a:gd name="T27" fmla="*/ 7 h 22"/>
                  <a:gd name="T28" fmla="*/ 284 w 336"/>
                  <a:gd name="T29" fmla="*/ 10 h 22"/>
                  <a:gd name="T30" fmla="*/ 317 w 336"/>
                  <a:gd name="T31" fmla="*/ 16 h 22"/>
                  <a:gd name="T32" fmla="*/ 335 w 336"/>
                  <a:gd name="T33" fmla="*/ 16 h 22"/>
                  <a:gd name="T34" fmla="*/ 303 w 336"/>
                  <a:gd name="T35" fmla="*/ 10 h 22"/>
                  <a:gd name="T36" fmla="*/ 272 w 336"/>
                  <a:gd name="T37" fmla="*/ 6 h 22"/>
                  <a:gd name="T38" fmla="*/ 241 w 336"/>
                  <a:gd name="T39" fmla="*/ 2 h 22"/>
                  <a:gd name="T40" fmla="*/ 211 w 336"/>
                  <a:gd name="T41" fmla="*/ 1 h 22"/>
                  <a:gd name="T42" fmla="*/ 183 w 336"/>
                  <a:gd name="T43" fmla="*/ 0 h 22"/>
                  <a:gd name="T44" fmla="*/ 156 w 336"/>
                  <a:gd name="T45" fmla="*/ 0 h 22"/>
                  <a:gd name="T46" fmla="*/ 132 w 336"/>
                  <a:gd name="T47" fmla="*/ 1 h 22"/>
                  <a:gd name="T48" fmla="*/ 108 w 336"/>
                  <a:gd name="T49" fmla="*/ 3 h 22"/>
                  <a:gd name="T50" fmla="*/ 87 w 336"/>
                  <a:gd name="T51" fmla="*/ 5 h 22"/>
                  <a:gd name="T52" fmla="*/ 68 w 336"/>
                  <a:gd name="T53" fmla="*/ 8 h 22"/>
                  <a:gd name="T54" fmla="*/ 51 w 336"/>
                  <a:gd name="T55" fmla="*/ 10 h 22"/>
                  <a:gd name="T56" fmla="*/ 35 w 336"/>
                  <a:gd name="T57" fmla="*/ 12 h 22"/>
                  <a:gd name="T58" fmla="*/ 23 w 336"/>
                  <a:gd name="T59" fmla="*/ 14 h 22"/>
                  <a:gd name="T60" fmla="*/ 11 w 336"/>
                  <a:gd name="T61" fmla="*/ 16 h 22"/>
                  <a:gd name="T62" fmla="*/ 4 w 336"/>
                  <a:gd name="T63" fmla="*/ 18 h 22"/>
                  <a:gd name="T64" fmla="*/ 0 w 336"/>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22">
                    <a:moveTo>
                      <a:pt x="0" y="21"/>
                    </a:moveTo>
                    <a:lnTo>
                      <a:pt x="3" y="21"/>
                    </a:lnTo>
                    <a:lnTo>
                      <a:pt x="7" y="21"/>
                    </a:lnTo>
                    <a:lnTo>
                      <a:pt x="10" y="20"/>
                    </a:lnTo>
                    <a:lnTo>
                      <a:pt x="14" y="20"/>
                    </a:lnTo>
                    <a:lnTo>
                      <a:pt x="18" y="19"/>
                    </a:lnTo>
                    <a:lnTo>
                      <a:pt x="24" y="18"/>
                    </a:lnTo>
                    <a:lnTo>
                      <a:pt x="30" y="16"/>
                    </a:lnTo>
                    <a:lnTo>
                      <a:pt x="37" y="16"/>
                    </a:lnTo>
                    <a:lnTo>
                      <a:pt x="44" y="14"/>
                    </a:lnTo>
                    <a:lnTo>
                      <a:pt x="51" y="14"/>
                    </a:lnTo>
                    <a:lnTo>
                      <a:pt x="59" y="12"/>
                    </a:lnTo>
                    <a:lnTo>
                      <a:pt x="68" y="12"/>
                    </a:lnTo>
                    <a:lnTo>
                      <a:pt x="77" y="10"/>
                    </a:lnTo>
                    <a:lnTo>
                      <a:pt x="87" y="9"/>
                    </a:lnTo>
                    <a:lnTo>
                      <a:pt x="99" y="8"/>
                    </a:lnTo>
                    <a:lnTo>
                      <a:pt x="108" y="7"/>
                    </a:lnTo>
                    <a:lnTo>
                      <a:pt x="121" y="6"/>
                    </a:lnTo>
                    <a:lnTo>
                      <a:pt x="132" y="4"/>
                    </a:lnTo>
                    <a:lnTo>
                      <a:pt x="145" y="4"/>
                    </a:lnTo>
                    <a:lnTo>
                      <a:pt x="156" y="3"/>
                    </a:lnTo>
                    <a:lnTo>
                      <a:pt x="170" y="3"/>
                    </a:lnTo>
                    <a:lnTo>
                      <a:pt x="183" y="3"/>
                    </a:lnTo>
                    <a:lnTo>
                      <a:pt x="197" y="3"/>
                    </a:lnTo>
                    <a:lnTo>
                      <a:pt x="211" y="4"/>
                    </a:lnTo>
                    <a:lnTo>
                      <a:pt x="225" y="4"/>
                    </a:lnTo>
                    <a:lnTo>
                      <a:pt x="241" y="6"/>
                    </a:lnTo>
                    <a:lnTo>
                      <a:pt x="255" y="7"/>
                    </a:lnTo>
                    <a:lnTo>
                      <a:pt x="269" y="9"/>
                    </a:lnTo>
                    <a:lnTo>
                      <a:pt x="284" y="10"/>
                    </a:lnTo>
                    <a:lnTo>
                      <a:pt x="301" y="13"/>
                    </a:lnTo>
                    <a:lnTo>
                      <a:pt x="317" y="16"/>
                    </a:lnTo>
                    <a:lnTo>
                      <a:pt x="334" y="19"/>
                    </a:lnTo>
                    <a:lnTo>
                      <a:pt x="335" y="16"/>
                    </a:lnTo>
                    <a:lnTo>
                      <a:pt x="320" y="12"/>
                    </a:lnTo>
                    <a:lnTo>
                      <a:pt x="303" y="10"/>
                    </a:lnTo>
                    <a:lnTo>
                      <a:pt x="287" y="8"/>
                    </a:lnTo>
                    <a:lnTo>
                      <a:pt x="272" y="6"/>
                    </a:lnTo>
                    <a:lnTo>
                      <a:pt x="256" y="3"/>
                    </a:lnTo>
                    <a:lnTo>
                      <a:pt x="241" y="2"/>
                    </a:lnTo>
                    <a:lnTo>
                      <a:pt x="225" y="1"/>
                    </a:lnTo>
                    <a:lnTo>
                      <a:pt x="211" y="1"/>
                    </a:lnTo>
                    <a:lnTo>
                      <a:pt x="197" y="0"/>
                    </a:lnTo>
                    <a:lnTo>
                      <a:pt x="183" y="0"/>
                    </a:lnTo>
                    <a:lnTo>
                      <a:pt x="170" y="0"/>
                    </a:lnTo>
                    <a:lnTo>
                      <a:pt x="156" y="0"/>
                    </a:lnTo>
                    <a:lnTo>
                      <a:pt x="145" y="1"/>
                    </a:lnTo>
                    <a:lnTo>
                      <a:pt x="132" y="1"/>
                    </a:lnTo>
                    <a:lnTo>
                      <a:pt x="120" y="2"/>
                    </a:lnTo>
                    <a:lnTo>
                      <a:pt x="108" y="3"/>
                    </a:lnTo>
                    <a:lnTo>
                      <a:pt x="97" y="4"/>
                    </a:lnTo>
                    <a:lnTo>
                      <a:pt x="87" y="5"/>
                    </a:lnTo>
                    <a:lnTo>
                      <a:pt x="76" y="7"/>
                    </a:lnTo>
                    <a:lnTo>
                      <a:pt x="68" y="8"/>
                    </a:lnTo>
                    <a:lnTo>
                      <a:pt x="58" y="9"/>
                    </a:lnTo>
                    <a:lnTo>
                      <a:pt x="51" y="10"/>
                    </a:lnTo>
                    <a:lnTo>
                      <a:pt x="42" y="12"/>
                    </a:lnTo>
                    <a:lnTo>
                      <a:pt x="35" y="12"/>
                    </a:lnTo>
                    <a:lnTo>
                      <a:pt x="28" y="14"/>
                    </a:lnTo>
                    <a:lnTo>
                      <a:pt x="23" y="14"/>
                    </a:lnTo>
                    <a:lnTo>
                      <a:pt x="17" y="16"/>
                    </a:lnTo>
                    <a:lnTo>
                      <a:pt x="11" y="16"/>
                    </a:lnTo>
                    <a:lnTo>
                      <a:pt x="7" y="17"/>
                    </a:lnTo>
                    <a:lnTo>
                      <a:pt x="4" y="18"/>
                    </a:lnTo>
                    <a:lnTo>
                      <a:pt x="3" y="18"/>
                    </a:lnTo>
                    <a:lnTo>
                      <a:pt x="0" y="18"/>
                    </a:lnTo>
                    <a:lnTo>
                      <a:pt x="0" y="21"/>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2" name="Freeform 884"/>
              <p:cNvSpPr>
                <a:spLocks/>
              </p:cNvSpPr>
              <p:nvPr/>
            </p:nvSpPr>
            <p:spPr bwMode="auto">
              <a:xfrm>
                <a:off x="4935" y="2984"/>
                <a:ext cx="65" cy="8"/>
              </a:xfrm>
              <a:custGeom>
                <a:avLst/>
                <a:gdLst>
                  <a:gd name="T0" fmla="*/ 1 w 65"/>
                  <a:gd name="T1" fmla="*/ 7 h 8"/>
                  <a:gd name="T2" fmla="*/ 1 w 65"/>
                  <a:gd name="T3" fmla="*/ 7 h 8"/>
                  <a:gd name="T4" fmla="*/ 4 w 65"/>
                  <a:gd name="T5" fmla="*/ 6 h 8"/>
                  <a:gd name="T6" fmla="*/ 6 w 65"/>
                  <a:gd name="T7" fmla="*/ 6 h 8"/>
                  <a:gd name="T8" fmla="*/ 9 w 65"/>
                  <a:gd name="T9" fmla="*/ 6 h 8"/>
                  <a:gd name="T10" fmla="*/ 13 w 65"/>
                  <a:gd name="T11" fmla="*/ 6 h 8"/>
                  <a:gd name="T12" fmla="*/ 18 w 65"/>
                  <a:gd name="T13" fmla="*/ 5 h 8"/>
                  <a:gd name="T14" fmla="*/ 22 w 65"/>
                  <a:gd name="T15" fmla="*/ 5 h 8"/>
                  <a:gd name="T16" fmla="*/ 27 w 65"/>
                  <a:gd name="T17" fmla="*/ 4 h 8"/>
                  <a:gd name="T18" fmla="*/ 33 w 65"/>
                  <a:gd name="T19" fmla="*/ 4 h 8"/>
                  <a:gd name="T20" fmla="*/ 38 w 65"/>
                  <a:gd name="T21" fmla="*/ 4 h 8"/>
                  <a:gd name="T22" fmla="*/ 44 w 65"/>
                  <a:gd name="T23" fmla="*/ 4 h 8"/>
                  <a:gd name="T24" fmla="*/ 49 w 65"/>
                  <a:gd name="T25" fmla="*/ 3 h 8"/>
                  <a:gd name="T26" fmla="*/ 52 w 65"/>
                  <a:gd name="T27" fmla="*/ 3 h 8"/>
                  <a:gd name="T28" fmla="*/ 58 w 65"/>
                  <a:gd name="T29" fmla="*/ 3 h 8"/>
                  <a:gd name="T30" fmla="*/ 63 w 65"/>
                  <a:gd name="T31" fmla="*/ 2 h 8"/>
                  <a:gd name="T32" fmla="*/ 64 w 65"/>
                  <a:gd name="T33" fmla="*/ 2 h 8"/>
                  <a:gd name="T34" fmla="*/ 64 w 65"/>
                  <a:gd name="T35" fmla="*/ 0 h 8"/>
                  <a:gd name="T36" fmla="*/ 61 w 65"/>
                  <a:gd name="T37" fmla="*/ 0 h 8"/>
                  <a:gd name="T38" fmla="*/ 58 w 65"/>
                  <a:gd name="T39" fmla="*/ 0 h 8"/>
                  <a:gd name="T40" fmla="*/ 52 w 65"/>
                  <a:gd name="T41" fmla="*/ 1 h 8"/>
                  <a:gd name="T42" fmla="*/ 49 w 65"/>
                  <a:gd name="T43" fmla="*/ 1 h 8"/>
                  <a:gd name="T44" fmla="*/ 42 w 65"/>
                  <a:gd name="T45" fmla="*/ 1 h 8"/>
                  <a:gd name="T46" fmla="*/ 37 w 65"/>
                  <a:gd name="T47" fmla="*/ 1 h 8"/>
                  <a:gd name="T48" fmla="*/ 32 w 65"/>
                  <a:gd name="T49" fmla="*/ 2 h 8"/>
                  <a:gd name="T50" fmla="*/ 27 w 65"/>
                  <a:gd name="T51" fmla="*/ 3 h 8"/>
                  <a:gd name="T52" fmla="*/ 22 w 65"/>
                  <a:gd name="T53" fmla="*/ 3 h 8"/>
                  <a:gd name="T54" fmla="*/ 17 w 65"/>
                  <a:gd name="T55" fmla="*/ 4 h 8"/>
                  <a:gd name="T56" fmla="*/ 13 w 65"/>
                  <a:gd name="T57" fmla="*/ 4 h 8"/>
                  <a:gd name="T58" fmla="*/ 8 w 65"/>
                  <a:gd name="T59" fmla="*/ 4 h 8"/>
                  <a:gd name="T60" fmla="*/ 5 w 65"/>
                  <a:gd name="T61" fmla="*/ 4 h 8"/>
                  <a:gd name="T62" fmla="*/ 3 w 65"/>
                  <a:gd name="T63" fmla="*/ 4 h 8"/>
                  <a:gd name="T64" fmla="*/ 1 w 65"/>
                  <a:gd name="T65" fmla="*/ 4 h 8"/>
                  <a:gd name="T66" fmla="*/ 0 w 65"/>
                  <a:gd name="T67" fmla="*/ 5 h 8"/>
                  <a:gd name="T68" fmla="*/ 1 w 65"/>
                  <a:gd name="T69" fmla="*/ 5 h 8"/>
                  <a:gd name="T70" fmla="*/ 1 w 65"/>
                  <a:gd name="T7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 h="8">
                    <a:moveTo>
                      <a:pt x="1" y="7"/>
                    </a:moveTo>
                    <a:lnTo>
                      <a:pt x="1" y="7"/>
                    </a:lnTo>
                    <a:lnTo>
                      <a:pt x="4" y="6"/>
                    </a:lnTo>
                    <a:lnTo>
                      <a:pt x="6" y="6"/>
                    </a:lnTo>
                    <a:lnTo>
                      <a:pt x="9" y="6"/>
                    </a:lnTo>
                    <a:lnTo>
                      <a:pt x="13" y="6"/>
                    </a:lnTo>
                    <a:lnTo>
                      <a:pt x="18" y="5"/>
                    </a:lnTo>
                    <a:lnTo>
                      <a:pt x="22" y="5"/>
                    </a:lnTo>
                    <a:lnTo>
                      <a:pt x="27" y="4"/>
                    </a:lnTo>
                    <a:lnTo>
                      <a:pt x="33" y="4"/>
                    </a:lnTo>
                    <a:lnTo>
                      <a:pt x="38" y="4"/>
                    </a:lnTo>
                    <a:lnTo>
                      <a:pt x="44" y="4"/>
                    </a:lnTo>
                    <a:lnTo>
                      <a:pt x="49" y="3"/>
                    </a:lnTo>
                    <a:lnTo>
                      <a:pt x="52" y="3"/>
                    </a:lnTo>
                    <a:lnTo>
                      <a:pt x="58" y="3"/>
                    </a:lnTo>
                    <a:lnTo>
                      <a:pt x="63" y="2"/>
                    </a:lnTo>
                    <a:lnTo>
                      <a:pt x="64" y="2"/>
                    </a:lnTo>
                    <a:lnTo>
                      <a:pt x="64" y="0"/>
                    </a:lnTo>
                    <a:lnTo>
                      <a:pt x="61" y="0"/>
                    </a:lnTo>
                    <a:lnTo>
                      <a:pt x="58" y="0"/>
                    </a:lnTo>
                    <a:lnTo>
                      <a:pt x="52" y="1"/>
                    </a:lnTo>
                    <a:lnTo>
                      <a:pt x="49" y="1"/>
                    </a:lnTo>
                    <a:lnTo>
                      <a:pt x="42" y="1"/>
                    </a:lnTo>
                    <a:lnTo>
                      <a:pt x="37" y="1"/>
                    </a:lnTo>
                    <a:lnTo>
                      <a:pt x="32" y="2"/>
                    </a:lnTo>
                    <a:lnTo>
                      <a:pt x="27" y="3"/>
                    </a:lnTo>
                    <a:lnTo>
                      <a:pt x="22" y="3"/>
                    </a:lnTo>
                    <a:lnTo>
                      <a:pt x="17" y="4"/>
                    </a:lnTo>
                    <a:lnTo>
                      <a:pt x="13" y="4"/>
                    </a:lnTo>
                    <a:lnTo>
                      <a:pt x="8" y="4"/>
                    </a:lnTo>
                    <a:lnTo>
                      <a:pt x="5" y="4"/>
                    </a:lnTo>
                    <a:lnTo>
                      <a:pt x="3" y="4"/>
                    </a:lnTo>
                    <a:lnTo>
                      <a:pt x="1" y="4"/>
                    </a:lnTo>
                    <a:lnTo>
                      <a:pt x="0" y="5"/>
                    </a:lnTo>
                    <a:lnTo>
                      <a:pt x="1" y="5"/>
                    </a:lnTo>
                    <a:lnTo>
                      <a:pt x="1" y="7"/>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3" name="Freeform 885"/>
              <p:cNvSpPr>
                <a:spLocks/>
              </p:cNvSpPr>
              <p:nvPr/>
            </p:nvSpPr>
            <p:spPr bwMode="auto">
              <a:xfrm>
                <a:off x="4679" y="2995"/>
                <a:ext cx="250" cy="41"/>
              </a:xfrm>
              <a:custGeom>
                <a:avLst/>
                <a:gdLst>
                  <a:gd name="T0" fmla="*/ 4 w 250"/>
                  <a:gd name="T1" fmla="*/ 40 h 41"/>
                  <a:gd name="T2" fmla="*/ 8 w 250"/>
                  <a:gd name="T3" fmla="*/ 39 h 41"/>
                  <a:gd name="T4" fmla="*/ 17 w 250"/>
                  <a:gd name="T5" fmla="*/ 36 h 41"/>
                  <a:gd name="T6" fmla="*/ 28 w 250"/>
                  <a:gd name="T7" fmla="*/ 34 h 41"/>
                  <a:gd name="T8" fmla="*/ 41 w 250"/>
                  <a:gd name="T9" fmla="*/ 32 h 41"/>
                  <a:gd name="T10" fmla="*/ 56 w 250"/>
                  <a:gd name="T11" fmla="*/ 29 h 41"/>
                  <a:gd name="T12" fmla="*/ 73 w 250"/>
                  <a:gd name="T13" fmla="*/ 25 h 41"/>
                  <a:gd name="T14" fmla="*/ 91 w 250"/>
                  <a:gd name="T15" fmla="*/ 22 h 41"/>
                  <a:gd name="T16" fmla="*/ 109 w 250"/>
                  <a:gd name="T17" fmla="*/ 18 h 41"/>
                  <a:gd name="T18" fmla="*/ 130 w 250"/>
                  <a:gd name="T19" fmla="*/ 15 h 41"/>
                  <a:gd name="T20" fmla="*/ 150 w 250"/>
                  <a:gd name="T21" fmla="*/ 13 h 41"/>
                  <a:gd name="T22" fmla="*/ 171 w 250"/>
                  <a:gd name="T23" fmla="*/ 10 h 41"/>
                  <a:gd name="T24" fmla="*/ 192 w 250"/>
                  <a:gd name="T25" fmla="*/ 7 h 41"/>
                  <a:gd name="T26" fmla="*/ 211 w 250"/>
                  <a:gd name="T27" fmla="*/ 6 h 41"/>
                  <a:gd name="T28" fmla="*/ 231 w 250"/>
                  <a:gd name="T29" fmla="*/ 4 h 41"/>
                  <a:gd name="T30" fmla="*/ 249 w 250"/>
                  <a:gd name="T31" fmla="*/ 4 h 41"/>
                  <a:gd name="T32" fmla="*/ 239 w 250"/>
                  <a:gd name="T33" fmla="*/ 0 h 41"/>
                  <a:gd name="T34" fmla="*/ 221 w 250"/>
                  <a:gd name="T35" fmla="*/ 0 h 41"/>
                  <a:gd name="T36" fmla="*/ 200 w 250"/>
                  <a:gd name="T37" fmla="*/ 2 h 41"/>
                  <a:gd name="T38" fmla="*/ 180 w 250"/>
                  <a:gd name="T39" fmla="*/ 4 h 41"/>
                  <a:gd name="T40" fmla="*/ 159 w 250"/>
                  <a:gd name="T41" fmla="*/ 6 h 41"/>
                  <a:gd name="T42" fmla="*/ 138 w 250"/>
                  <a:gd name="T43" fmla="*/ 10 h 41"/>
                  <a:gd name="T44" fmla="*/ 119 w 250"/>
                  <a:gd name="T45" fmla="*/ 13 h 41"/>
                  <a:gd name="T46" fmla="*/ 99 w 250"/>
                  <a:gd name="T47" fmla="*/ 16 h 41"/>
                  <a:gd name="T48" fmla="*/ 80 w 250"/>
                  <a:gd name="T49" fmla="*/ 19 h 41"/>
                  <a:gd name="T50" fmla="*/ 63 w 250"/>
                  <a:gd name="T51" fmla="*/ 23 h 41"/>
                  <a:gd name="T52" fmla="*/ 46 w 250"/>
                  <a:gd name="T53" fmla="*/ 27 h 41"/>
                  <a:gd name="T54" fmla="*/ 32 w 250"/>
                  <a:gd name="T55" fmla="*/ 30 h 41"/>
                  <a:gd name="T56" fmla="*/ 21 w 250"/>
                  <a:gd name="T57" fmla="*/ 32 h 41"/>
                  <a:gd name="T58" fmla="*/ 11 w 250"/>
                  <a:gd name="T59" fmla="*/ 34 h 41"/>
                  <a:gd name="T60" fmla="*/ 4 w 250"/>
                  <a:gd name="T61" fmla="*/ 36 h 41"/>
                  <a:gd name="T62" fmla="*/ 0 w 250"/>
                  <a:gd name="T63"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0" h="41">
                    <a:moveTo>
                      <a:pt x="1" y="40"/>
                    </a:moveTo>
                    <a:lnTo>
                      <a:pt x="4" y="40"/>
                    </a:lnTo>
                    <a:lnTo>
                      <a:pt x="6" y="40"/>
                    </a:lnTo>
                    <a:lnTo>
                      <a:pt x="8" y="39"/>
                    </a:lnTo>
                    <a:lnTo>
                      <a:pt x="13" y="38"/>
                    </a:lnTo>
                    <a:lnTo>
                      <a:pt x="17" y="36"/>
                    </a:lnTo>
                    <a:lnTo>
                      <a:pt x="21" y="36"/>
                    </a:lnTo>
                    <a:lnTo>
                      <a:pt x="28" y="34"/>
                    </a:lnTo>
                    <a:lnTo>
                      <a:pt x="34" y="33"/>
                    </a:lnTo>
                    <a:lnTo>
                      <a:pt x="41" y="32"/>
                    </a:lnTo>
                    <a:lnTo>
                      <a:pt x="48" y="30"/>
                    </a:lnTo>
                    <a:lnTo>
                      <a:pt x="56" y="29"/>
                    </a:lnTo>
                    <a:lnTo>
                      <a:pt x="63" y="27"/>
                    </a:lnTo>
                    <a:lnTo>
                      <a:pt x="73" y="25"/>
                    </a:lnTo>
                    <a:lnTo>
                      <a:pt x="80" y="24"/>
                    </a:lnTo>
                    <a:lnTo>
                      <a:pt x="91" y="22"/>
                    </a:lnTo>
                    <a:lnTo>
                      <a:pt x="101" y="21"/>
                    </a:lnTo>
                    <a:lnTo>
                      <a:pt x="109" y="18"/>
                    </a:lnTo>
                    <a:lnTo>
                      <a:pt x="119" y="17"/>
                    </a:lnTo>
                    <a:lnTo>
                      <a:pt x="130" y="15"/>
                    </a:lnTo>
                    <a:lnTo>
                      <a:pt x="140" y="13"/>
                    </a:lnTo>
                    <a:lnTo>
                      <a:pt x="150" y="13"/>
                    </a:lnTo>
                    <a:lnTo>
                      <a:pt x="161" y="11"/>
                    </a:lnTo>
                    <a:lnTo>
                      <a:pt x="171" y="10"/>
                    </a:lnTo>
                    <a:lnTo>
                      <a:pt x="180" y="8"/>
                    </a:lnTo>
                    <a:lnTo>
                      <a:pt x="192" y="7"/>
                    </a:lnTo>
                    <a:lnTo>
                      <a:pt x="200" y="6"/>
                    </a:lnTo>
                    <a:lnTo>
                      <a:pt x="211" y="6"/>
                    </a:lnTo>
                    <a:lnTo>
                      <a:pt x="221" y="5"/>
                    </a:lnTo>
                    <a:lnTo>
                      <a:pt x="231" y="4"/>
                    </a:lnTo>
                    <a:lnTo>
                      <a:pt x="239" y="4"/>
                    </a:lnTo>
                    <a:lnTo>
                      <a:pt x="249" y="4"/>
                    </a:lnTo>
                    <a:lnTo>
                      <a:pt x="249" y="0"/>
                    </a:lnTo>
                    <a:lnTo>
                      <a:pt x="239" y="0"/>
                    </a:lnTo>
                    <a:lnTo>
                      <a:pt x="231" y="0"/>
                    </a:lnTo>
                    <a:lnTo>
                      <a:pt x="221" y="0"/>
                    </a:lnTo>
                    <a:lnTo>
                      <a:pt x="211" y="1"/>
                    </a:lnTo>
                    <a:lnTo>
                      <a:pt x="200" y="2"/>
                    </a:lnTo>
                    <a:lnTo>
                      <a:pt x="192" y="2"/>
                    </a:lnTo>
                    <a:lnTo>
                      <a:pt x="180" y="4"/>
                    </a:lnTo>
                    <a:lnTo>
                      <a:pt x="169" y="6"/>
                    </a:lnTo>
                    <a:lnTo>
                      <a:pt x="159" y="6"/>
                    </a:lnTo>
                    <a:lnTo>
                      <a:pt x="150" y="8"/>
                    </a:lnTo>
                    <a:lnTo>
                      <a:pt x="138" y="10"/>
                    </a:lnTo>
                    <a:lnTo>
                      <a:pt x="129" y="12"/>
                    </a:lnTo>
                    <a:lnTo>
                      <a:pt x="119" y="13"/>
                    </a:lnTo>
                    <a:lnTo>
                      <a:pt x="109" y="15"/>
                    </a:lnTo>
                    <a:lnTo>
                      <a:pt x="99" y="16"/>
                    </a:lnTo>
                    <a:lnTo>
                      <a:pt x="88" y="18"/>
                    </a:lnTo>
                    <a:lnTo>
                      <a:pt x="80" y="19"/>
                    </a:lnTo>
                    <a:lnTo>
                      <a:pt x="71" y="22"/>
                    </a:lnTo>
                    <a:lnTo>
                      <a:pt x="63" y="23"/>
                    </a:lnTo>
                    <a:lnTo>
                      <a:pt x="55" y="24"/>
                    </a:lnTo>
                    <a:lnTo>
                      <a:pt x="46" y="27"/>
                    </a:lnTo>
                    <a:lnTo>
                      <a:pt x="39" y="28"/>
                    </a:lnTo>
                    <a:lnTo>
                      <a:pt x="32" y="30"/>
                    </a:lnTo>
                    <a:lnTo>
                      <a:pt x="25" y="30"/>
                    </a:lnTo>
                    <a:lnTo>
                      <a:pt x="21" y="32"/>
                    </a:lnTo>
                    <a:lnTo>
                      <a:pt x="15" y="33"/>
                    </a:lnTo>
                    <a:lnTo>
                      <a:pt x="11" y="34"/>
                    </a:lnTo>
                    <a:lnTo>
                      <a:pt x="7" y="35"/>
                    </a:lnTo>
                    <a:lnTo>
                      <a:pt x="4" y="36"/>
                    </a:lnTo>
                    <a:lnTo>
                      <a:pt x="1" y="36"/>
                    </a:lnTo>
                    <a:lnTo>
                      <a:pt x="0" y="36"/>
                    </a:lnTo>
                    <a:lnTo>
                      <a:pt x="1" y="4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4" name="Freeform 886"/>
              <p:cNvSpPr>
                <a:spLocks/>
              </p:cNvSpPr>
              <p:nvPr/>
            </p:nvSpPr>
            <p:spPr bwMode="auto">
              <a:xfrm>
                <a:off x="4574" y="3039"/>
                <a:ext cx="99" cy="7"/>
              </a:xfrm>
              <a:custGeom>
                <a:avLst/>
                <a:gdLst>
                  <a:gd name="T0" fmla="*/ 0 w 99"/>
                  <a:gd name="T1" fmla="*/ 5 h 7"/>
                  <a:gd name="T2" fmla="*/ 7 w 99"/>
                  <a:gd name="T3" fmla="*/ 5 h 7"/>
                  <a:gd name="T4" fmla="*/ 12 w 99"/>
                  <a:gd name="T5" fmla="*/ 5 h 7"/>
                  <a:gd name="T6" fmla="*/ 17 w 99"/>
                  <a:gd name="T7" fmla="*/ 5 h 7"/>
                  <a:gd name="T8" fmla="*/ 23 w 99"/>
                  <a:gd name="T9" fmla="*/ 5 h 7"/>
                  <a:gd name="T10" fmla="*/ 28 w 99"/>
                  <a:gd name="T11" fmla="*/ 6 h 7"/>
                  <a:gd name="T12" fmla="*/ 34 w 99"/>
                  <a:gd name="T13" fmla="*/ 6 h 7"/>
                  <a:gd name="T14" fmla="*/ 40 w 99"/>
                  <a:gd name="T15" fmla="*/ 6 h 7"/>
                  <a:gd name="T16" fmla="*/ 44 w 99"/>
                  <a:gd name="T17" fmla="*/ 6 h 7"/>
                  <a:gd name="T18" fmla="*/ 51 w 99"/>
                  <a:gd name="T19" fmla="*/ 5 h 7"/>
                  <a:gd name="T20" fmla="*/ 56 w 99"/>
                  <a:gd name="T21" fmla="*/ 5 h 7"/>
                  <a:gd name="T22" fmla="*/ 63 w 99"/>
                  <a:gd name="T23" fmla="*/ 5 h 7"/>
                  <a:gd name="T24" fmla="*/ 70 w 99"/>
                  <a:gd name="T25" fmla="*/ 5 h 7"/>
                  <a:gd name="T26" fmla="*/ 78 w 99"/>
                  <a:gd name="T27" fmla="*/ 4 h 7"/>
                  <a:gd name="T28" fmla="*/ 85 w 99"/>
                  <a:gd name="T29" fmla="*/ 4 h 7"/>
                  <a:gd name="T30" fmla="*/ 91 w 99"/>
                  <a:gd name="T31" fmla="*/ 3 h 7"/>
                  <a:gd name="T32" fmla="*/ 98 w 99"/>
                  <a:gd name="T33" fmla="*/ 2 h 7"/>
                  <a:gd name="T34" fmla="*/ 97 w 99"/>
                  <a:gd name="T35" fmla="*/ 0 h 7"/>
                  <a:gd name="T36" fmla="*/ 90 w 99"/>
                  <a:gd name="T37" fmla="*/ 1 h 7"/>
                  <a:gd name="T38" fmla="*/ 83 w 99"/>
                  <a:gd name="T39" fmla="*/ 2 h 7"/>
                  <a:gd name="T40" fmla="*/ 75 w 99"/>
                  <a:gd name="T41" fmla="*/ 2 h 7"/>
                  <a:gd name="T42" fmla="*/ 70 w 99"/>
                  <a:gd name="T43" fmla="*/ 3 h 7"/>
                  <a:gd name="T44" fmla="*/ 63 w 99"/>
                  <a:gd name="T45" fmla="*/ 3 h 7"/>
                  <a:gd name="T46" fmla="*/ 56 w 99"/>
                  <a:gd name="T47" fmla="*/ 4 h 7"/>
                  <a:gd name="T48" fmla="*/ 50 w 99"/>
                  <a:gd name="T49" fmla="*/ 4 h 7"/>
                  <a:gd name="T50" fmla="*/ 44 w 99"/>
                  <a:gd name="T51" fmla="*/ 4 h 7"/>
                  <a:gd name="T52" fmla="*/ 40 w 99"/>
                  <a:gd name="T53" fmla="*/ 4 h 7"/>
                  <a:gd name="T54" fmla="*/ 34 w 99"/>
                  <a:gd name="T55" fmla="*/ 4 h 7"/>
                  <a:gd name="T56" fmla="*/ 28 w 99"/>
                  <a:gd name="T57" fmla="*/ 4 h 7"/>
                  <a:gd name="T58" fmla="*/ 23 w 99"/>
                  <a:gd name="T59" fmla="*/ 4 h 7"/>
                  <a:gd name="T60" fmla="*/ 17 w 99"/>
                  <a:gd name="T61" fmla="*/ 4 h 7"/>
                  <a:gd name="T62" fmla="*/ 12 w 99"/>
                  <a:gd name="T63" fmla="*/ 4 h 7"/>
                  <a:gd name="T64" fmla="*/ 7 w 99"/>
                  <a:gd name="T65" fmla="*/ 3 h 7"/>
                  <a:gd name="T66" fmla="*/ 0 w 99"/>
                  <a:gd name="T67" fmla="*/ 3 h 7"/>
                  <a:gd name="T68" fmla="*/ 0 w 99"/>
                  <a:gd name="T6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9" h="7">
                    <a:moveTo>
                      <a:pt x="0" y="5"/>
                    </a:moveTo>
                    <a:lnTo>
                      <a:pt x="7" y="5"/>
                    </a:lnTo>
                    <a:lnTo>
                      <a:pt x="12" y="5"/>
                    </a:lnTo>
                    <a:lnTo>
                      <a:pt x="17" y="5"/>
                    </a:lnTo>
                    <a:lnTo>
                      <a:pt x="23" y="5"/>
                    </a:lnTo>
                    <a:lnTo>
                      <a:pt x="28" y="6"/>
                    </a:lnTo>
                    <a:lnTo>
                      <a:pt x="34" y="6"/>
                    </a:lnTo>
                    <a:lnTo>
                      <a:pt x="40" y="6"/>
                    </a:lnTo>
                    <a:lnTo>
                      <a:pt x="44" y="6"/>
                    </a:lnTo>
                    <a:lnTo>
                      <a:pt x="51" y="5"/>
                    </a:lnTo>
                    <a:lnTo>
                      <a:pt x="56" y="5"/>
                    </a:lnTo>
                    <a:lnTo>
                      <a:pt x="63" y="5"/>
                    </a:lnTo>
                    <a:lnTo>
                      <a:pt x="70" y="5"/>
                    </a:lnTo>
                    <a:lnTo>
                      <a:pt x="78" y="4"/>
                    </a:lnTo>
                    <a:lnTo>
                      <a:pt x="85" y="4"/>
                    </a:lnTo>
                    <a:lnTo>
                      <a:pt x="91" y="3"/>
                    </a:lnTo>
                    <a:lnTo>
                      <a:pt x="98" y="2"/>
                    </a:lnTo>
                    <a:lnTo>
                      <a:pt x="97" y="0"/>
                    </a:lnTo>
                    <a:lnTo>
                      <a:pt x="90" y="1"/>
                    </a:lnTo>
                    <a:lnTo>
                      <a:pt x="83" y="2"/>
                    </a:lnTo>
                    <a:lnTo>
                      <a:pt x="75" y="2"/>
                    </a:lnTo>
                    <a:lnTo>
                      <a:pt x="70" y="3"/>
                    </a:lnTo>
                    <a:lnTo>
                      <a:pt x="63" y="3"/>
                    </a:lnTo>
                    <a:lnTo>
                      <a:pt x="56" y="4"/>
                    </a:lnTo>
                    <a:lnTo>
                      <a:pt x="50" y="4"/>
                    </a:lnTo>
                    <a:lnTo>
                      <a:pt x="44" y="4"/>
                    </a:lnTo>
                    <a:lnTo>
                      <a:pt x="40" y="4"/>
                    </a:lnTo>
                    <a:lnTo>
                      <a:pt x="34" y="4"/>
                    </a:lnTo>
                    <a:lnTo>
                      <a:pt x="28" y="4"/>
                    </a:lnTo>
                    <a:lnTo>
                      <a:pt x="23" y="4"/>
                    </a:lnTo>
                    <a:lnTo>
                      <a:pt x="17" y="4"/>
                    </a:lnTo>
                    <a:lnTo>
                      <a:pt x="12" y="4"/>
                    </a:lnTo>
                    <a:lnTo>
                      <a:pt x="7" y="3"/>
                    </a:lnTo>
                    <a:lnTo>
                      <a:pt x="0" y="3"/>
                    </a:lnTo>
                    <a:lnTo>
                      <a:pt x="0" y="5"/>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5" name="Freeform 887"/>
              <p:cNvSpPr>
                <a:spLocks/>
              </p:cNvSpPr>
              <p:nvPr/>
            </p:nvSpPr>
            <p:spPr bwMode="auto">
              <a:xfrm>
                <a:off x="4672" y="3035"/>
                <a:ext cx="6" cy="5"/>
              </a:xfrm>
              <a:custGeom>
                <a:avLst/>
                <a:gdLst>
                  <a:gd name="T0" fmla="*/ 0 w 6"/>
                  <a:gd name="T1" fmla="*/ 4 h 5"/>
                  <a:gd name="T2" fmla="*/ 2 w 6"/>
                  <a:gd name="T3" fmla="*/ 4 h 5"/>
                  <a:gd name="T4" fmla="*/ 5 w 6"/>
                  <a:gd name="T5" fmla="*/ 3 h 5"/>
                  <a:gd name="T6" fmla="*/ 2 w 6"/>
                  <a:gd name="T7" fmla="*/ 0 h 5"/>
                  <a:gd name="T8" fmla="*/ 0 w 6"/>
                  <a:gd name="T9" fmla="*/ 0 h 5"/>
                  <a:gd name="T10" fmla="*/ 0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0" y="4"/>
                    </a:moveTo>
                    <a:lnTo>
                      <a:pt x="2" y="4"/>
                    </a:lnTo>
                    <a:lnTo>
                      <a:pt x="5" y="3"/>
                    </a:lnTo>
                    <a:lnTo>
                      <a:pt x="2" y="0"/>
                    </a:lnTo>
                    <a:lnTo>
                      <a:pt x="0" y="0"/>
                    </a:lnTo>
                    <a:lnTo>
                      <a:pt x="0" y="4"/>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6" name="Freeform 888"/>
              <p:cNvSpPr>
                <a:spLocks/>
              </p:cNvSpPr>
              <p:nvPr/>
            </p:nvSpPr>
            <p:spPr bwMode="auto">
              <a:xfrm>
                <a:off x="5544" y="3014"/>
                <a:ext cx="8" cy="7"/>
              </a:xfrm>
              <a:custGeom>
                <a:avLst/>
                <a:gdLst>
                  <a:gd name="T0" fmla="*/ 7 w 8"/>
                  <a:gd name="T1" fmla="*/ 0 h 7"/>
                  <a:gd name="T2" fmla="*/ 0 w 8"/>
                  <a:gd name="T3" fmla="*/ 0 h 7"/>
                  <a:gd name="T4" fmla="*/ 0 w 8"/>
                  <a:gd name="T5" fmla="*/ 3 h 7"/>
                  <a:gd name="T6" fmla="*/ 0 w 8"/>
                  <a:gd name="T7" fmla="*/ 6 h 7"/>
                  <a:gd name="T8" fmla="*/ 7 w 8"/>
                  <a:gd name="T9" fmla="*/ 0 h 7"/>
                </a:gdLst>
                <a:ahLst/>
                <a:cxnLst>
                  <a:cxn ang="0">
                    <a:pos x="T0" y="T1"/>
                  </a:cxn>
                  <a:cxn ang="0">
                    <a:pos x="T2" y="T3"/>
                  </a:cxn>
                  <a:cxn ang="0">
                    <a:pos x="T4" y="T5"/>
                  </a:cxn>
                  <a:cxn ang="0">
                    <a:pos x="T6" y="T7"/>
                  </a:cxn>
                  <a:cxn ang="0">
                    <a:pos x="T8" y="T9"/>
                  </a:cxn>
                </a:cxnLst>
                <a:rect l="0" t="0" r="r" b="b"/>
                <a:pathLst>
                  <a:path w="8" h="7">
                    <a:moveTo>
                      <a:pt x="7" y="0"/>
                    </a:moveTo>
                    <a:lnTo>
                      <a:pt x="0" y="0"/>
                    </a:lnTo>
                    <a:lnTo>
                      <a:pt x="0" y="3"/>
                    </a:lnTo>
                    <a:lnTo>
                      <a:pt x="0" y="6"/>
                    </a:lnTo>
                    <a:lnTo>
                      <a:pt x="7" y="0"/>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7" name="Freeform 889"/>
              <p:cNvSpPr>
                <a:spLocks/>
              </p:cNvSpPr>
              <p:nvPr/>
            </p:nvSpPr>
            <p:spPr bwMode="auto">
              <a:xfrm>
                <a:off x="5513" y="3013"/>
                <a:ext cx="32" cy="2"/>
              </a:xfrm>
              <a:custGeom>
                <a:avLst/>
                <a:gdLst>
                  <a:gd name="T0" fmla="*/ 1 w 32"/>
                  <a:gd name="T1" fmla="*/ 0 h 2"/>
                  <a:gd name="T2" fmla="*/ 2 w 32"/>
                  <a:gd name="T3" fmla="*/ 0 h 2"/>
                  <a:gd name="T4" fmla="*/ 3 w 32"/>
                  <a:gd name="T5" fmla="*/ 0 h 2"/>
                  <a:gd name="T6" fmla="*/ 2 w 32"/>
                  <a:gd name="T7" fmla="*/ 0 h 2"/>
                  <a:gd name="T8" fmla="*/ 2 w 32"/>
                  <a:gd name="T9" fmla="*/ 0 h 2"/>
                  <a:gd name="T10" fmla="*/ 3 w 32"/>
                  <a:gd name="T11" fmla="*/ 0 h 2"/>
                  <a:gd name="T12" fmla="*/ 5 w 32"/>
                  <a:gd name="T13" fmla="*/ 0 h 2"/>
                  <a:gd name="T14" fmla="*/ 6 w 32"/>
                  <a:gd name="T15" fmla="*/ 0 h 2"/>
                  <a:gd name="T16" fmla="*/ 7 w 32"/>
                  <a:gd name="T17" fmla="*/ 0 h 2"/>
                  <a:gd name="T18" fmla="*/ 9 w 32"/>
                  <a:gd name="T19" fmla="*/ 0 h 2"/>
                  <a:gd name="T20" fmla="*/ 11 w 32"/>
                  <a:gd name="T21" fmla="*/ 0 h 2"/>
                  <a:gd name="T22" fmla="*/ 15 w 32"/>
                  <a:gd name="T23" fmla="*/ 1 h 2"/>
                  <a:gd name="T24" fmla="*/ 20 w 32"/>
                  <a:gd name="T25" fmla="*/ 1 h 2"/>
                  <a:gd name="T26" fmla="*/ 24 w 32"/>
                  <a:gd name="T27" fmla="*/ 1 h 2"/>
                  <a:gd name="T28" fmla="*/ 30 w 32"/>
                  <a:gd name="T29" fmla="*/ 1 h 2"/>
                  <a:gd name="T30" fmla="*/ 31 w 32"/>
                  <a:gd name="T31" fmla="*/ 1 h 2"/>
                  <a:gd name="T32" fmla="*/ 25 w 32"/>
                  <a:gd name="T33" fmla="*/ 0 h 2"/>
                  <a:gd name="T34" fmla="*/ 20 w 32"/>
                  <a:gd name="T35" fmla="*/ 0 h 2"/>
                  <a:gd name="T36" fmla="*/ 16 w 32"/>
                  <a:gd name="T37" fmla="*/ 0 h 2"/>
                  <a:gd name="T38" fmla="*/ 13 w 32"/>
                  <a:gd name="T39" fmla="*/ 0 h 2"/>
                  <a:gd name="T40" fmla="*/ 9 w 32"/>
                  <a:gd name="T41" fmla="*/ 0 h 2"/>
                  <a:gd name="T42" fmla="*/ 7 w 32"/>
                  <a:gd name="T43" fmla="*/ 0 h 2"/>
                  <a:gd name="T44" fmla="*/ 6 w 32"/>
                  <a:gd name="T45" fmla="*/ 0 h 2"/>
                  <a:gd name="T46" fmla="*/ 5 w 32"/>
                  <a:gd name="T47" fmla="*/ 0 h 2"/>
                  <a:gd name="T48" fmla="*/ 3 w 32"/>
                  <a:gd name="T49" fmla="*/ 0 h 2"/>
                  <a:gd name="T50" fmla="*/ 2 w 32"/>
                  <a:gd name="T51" fmla="*/ 0 h 2"/>
                  <a:gd name="T52" fmla="*/ 1 w 32"/>
                  <a:gd name="T53" fmla="*/ 0 h 2"/>
                  <a:gd name="T54" fmla="*/ 0 w 32"/>
                  <a:gd name="T55" fmla="*/ 0 h 2"/>
                  <a:gd name="T56" fmla="*/ 0 w 32"/>
                  <a:gd name="T57" fmla="*/ 0 h 2"/>
                  <a:gd name="T58" fmla="*/ 0 w 32"/>
                  <a:gd name="T59" fmla="*/ 0 h 2"/>
                  <a:gd name="T60" fmla="*/ 2 w 32"/>
                  <a:gd name="T61" fmla="*/ 0 h 2"/>
                  <a:gd name="T62" fmla="*/ 1 w 32"/>
                  <a:gd name="T63" fmla="*/ 0 h 2"/>
                  <a:gd name="T64" fmla="*/ 6 w 32"/>
                  <a:gd name="T65" fmla="*/ 0 h 2"/>
                  <a:gd name="T66" fmla="*/ 2 w 32"/>
                  <a:gd name="T67" fmla="*/ 0 h 2"/>
                  <a:gd name="T68" fmla="*/ 1 w 32"/>
                  <a:gd name="T6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
                    <a:moveTo>
                      <a:pt x="1" y="0"/>
                    </a:moveTo>
                    <a:lnTo>
                      <a:pt x="2" y="0"/>
                    </a:lnTo>
                    <a:lnTo>
                      <a:pt x="3" y="0"/>
                    </a:lnTo>
                    <a:lnTo>
                      <a:pt x="2" y="0"/>
                    </a:lnTo>
                    <a:lnTo>
                      <a:pt x="2" y="0"/>
                    </a:lnTo>
                    <a:lnTo>
                      <a:pt x="3" y="0"/>
                    </a:lnTo>
                    <a:lnTo>
                      <a:pt x="5" y="0"/>
                    </a:lnTo>
                    <a:lnTo>
                      <a:pt x="6" y="0"/>
                    </a:lnTo>
                    <a:lnTo>
                      <a:pt x="7" y="0"/>
                    </a:lnTo>
                    <a:lnTo>
                      <a:pt x="9" y="0"/>
                    </a:lnTo>
                    <a:lnTo>
                      <a:pt x="11" y="0"/>
                    </a:lnTo>
                    <a:lnTo>
                      <a:pt x="15" y="1"/>
                    </a:lnTo>
                    <a:lnTo>
                      <a:pt x="20" y="1"/>
                    </a:lnTo>
                    <a:lnTo>
                      <a:pt x="24" y="1"/>
                    </a:lnTo>
                    <a:lnTo>
                      <a:pt x="30" y="1"/>
                    </a:lnTo>
                    <a:lnTo>
                      <a:pt x="31" y="1"/>
                    </a:lnTo>
                    <a:lnTo>
                      <a:pt x="25" y="0"/>
                    </a:lnTo>
                    <a:lnTo>
                      <a:pt x="20" y="0"/>
                    </a:lnTo>
                    <a:lnTo>
                      <a:pt x="16" y="0"/>
                    </a:lnTo>
                    <a:lnTo>
                      <a:pt x="13" y="0"/>
                    </a:lnTo>
                    <a:lnTo>
                      <a:pt x="9" y="0"/>
                    </a:lnTo>
                    <a:lnTo>
                      <a:pt x="7" y="0"/>
                    </a:lnTo>
                    <a:lnTo>
                      <a:pt x="6" y="0"/>
                    </a:lnTo>
                    <a:lnTo>
                      <a:pt x="5" y="0"/>
                    </a:lnTo>
                    <a:lnTo>
                      <a:pt x="3" y="0"/>
                    </a:lnTo>
                    <a:lnTo>
                      <a:pt x="2" y="0"/>
                    </a:lnTo>
                    <a:lnTo>
                      <a:pt x="1" y="0"/>
                    </a:lnTo>
                    <a:lnTo>
                      <a:pt x="0" y="0"/>
                    </a:lnTo>
                    <a:lnTo>
                      <a:pt x="0" y="0"/>
                    </a:lnTo>
                    <a:lnTo>
                      <a:pt x="0" y="0"/>
                    </a:lnTo>
                    <a:lnTo>
                      <a:pt x="2" y="0"/>
                    </a:lnTo>
                    <a:lnTo>
                      <a:pt x="1" y="0"/>
                    </a:lnTo>
                    <a:lnTo>
                      <a:pt x="6" y="0"/>
                    </a:lnTo>
                    <a:lnTo>
                      <a:pt x="2" y="0"/>
                    </a:lnTo>
                    <a:lnTo>
                      <a:pt x="1" y="0"/>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8" name="Freeform 890"/>
              <p:cNvSpPr>
                <a:spLocks/>
              </p:cNvSpPr>
              <p:nvPr/>
            </p:nvSpPr>
            <p:spPr bwMode="auto">
              <a:xfrm>
                <a:off x="5358" y="2978"/>
                <a:ext cx="150" cy="30"/>
              </a:xfrm>
              <a:custGeom>
                <a:avLst/>
                <a:gdLst>
                  <a:gd name="T0" fmla="*/ 0 w 150"/>
                  <a:gd name="T1" fmla="*/ 2 h 30"/>
                  <a:gd name="T2" fmla="*/ 4 w 150"/>
                  <a:gd name="T3" fmla="*/ 2 h 30"/>
                  <a:gd name="T4" fmla="*/ 8 w 150"/>
                  <a:gd name="T5" fmla="*/ 4 h 30"/>
                  <a:gd name="T6" fmla="*/ 15 w 150"/>
                  <a:gd name="T7" fmla="*/ 6 h 30"/>
                  <a:gd name="T8" fmla="*/ 23 w 150"/>
                  <a:gd name="T9" fmla="*/ 7 h 30"/>
                  <a:gd name="T10" fmla="*/ 31 w 150"/>
                  <a:gd name="T11" fmla="*/ 9 h 30"/>
                  <a:gd name="T12" fmla="*/ 42 w 150"/>
                  <a:gd name="T13" fmla="*/ 11 h 30"/>
                  <a:gd name="T14" fmla="*/ 52 w 150"/>
                  <a:gd name="T15" fmla="*/ 12 h 30"/>
                  <a:gd name="T16" fmla="*/ 64 w 150"/>
                  <a:gd name="T17" fmla="*/ 16 h 30"/>
                  <a:gd name="T18" fmla="*/ 77 w 150"/>
                  <a:gd name="T19" fmla="*/ 18 h 30"/>
                  <a:gd name="T20" fmla="*/ 89 w 150"/>
                  <a:gd name="T21" fmla="*/ 20 h 30"/>
                  <a:gd name="T22" fmla="*/ 101 w 150"/>
                  <a:gd name="T23" fmla="*/ 22 h 30"/>
                  <a:gd name="T24" fmla="*/ 113 w 150"/>
                  <a:gd name="T25" fmla="*/ 25 h 30"/>
                  <a:gd name="T26" fmla="*/ 126 w 150"/>
                  <a:gd name="T27" fmla="*/ 27 h 30"/>
                  <a:gd name="T28" fmla="*/ 137 w 150"/>
                  <a:gd name="T29" fmla="*/ 28 h 30"/>
                  <a:gd name="T30" fmla="*/ 148 w 150"/>
                  <a:gd name="T31" fmla="*/ 29 h 30"/>
                  <a:gd name="T32" fmla="*/ 142 w 150"/>
                  <a:gd name="T33" fmla="*/ 27 h 30"/>
                  <a:gd name="T34" fmla="*/ 131 w 150"/>
                  <a:gd name="T35" fmla="*/ 26 h 30"/>
                  <a:gd name="T36" fmla="*/ 120 w 150"/>
                  <a:gd name="T37" fmla="*/ 22 h 30"/>
                  <a:gd name="T38" fmla="*/ 108 w 150"/>
                  <a:gd name="T39" fmla="*/ 21 h 30"/>
                  <a:gd name="T40" fmla="*/ 94 w 150"/>
                  <a:gd name="T41" fmla="*/ 19 h 30"/>
                  <a:gd name="T42" fmla="*/ 83 w 150"/>
                  <a:gd name="T43" fmla="*/ 17 h 30"/>
                  <a:gd name="T44" fmla="*/ 71 w 150"/>
                  <a:gd name="T45" fmla="*/ 15 h 30"/>
                  <a:gd name="T46" fmla="*/ 59 w 150"/>
                  <a:gd name="T47" fmla="*/ 12 h 30"/>
                  <a:gd name="T48" fmla="*/ 48 w 150"/>
                  <a:gd name="T49" fmla="*/ 10 h 30"/>
                  <a:gd name="T50" fmla="*/ 37 w 150"/>
                  <a:gd name="T51" fmla="*/ 8 h 30"/>
                  <a:gd name="T52" fmla="*/ 29 w 150"/>
                  <a:gd name="T53" fmla="*/ 6 h 30"/>
                  <a:gd name="T54" fmla="*/ 19 w 150"/>
                  <a:gd name="T55" fmla="*/ 4 h 30"/>
                  <a:gd name="T56" fmla="*/ 12 w 150"/>
                  <a:gd name="T57" fmla="*/ 2 h 30"/>
                  <a:gd name="T58" fmla="*/ 7 w 150"/>
                  <a:gd name="T59" fmla="*/ 0 h 30"/>
                  <a:gd name="T60" fmla="*/ 3 w 150"/>
                  <a:gd name="T61" fmla="*/ 0 h 30"/>
                  <a:gd name="T62" fmla="*/ 0 w 150"/>
                  <a:gd name="T6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30">
                    <a:moveTo>
                      <a:pt x="0" y="2"/>
                    </a:moveTo>
                    <a:lnTo>
                      <a:pt x="0" y="2"/>
                    </a:lnTo>
                    <a:lnTo>
                      <a:pt x="1" y="2"/>
                    </a:lnTo>
                    <a:lnTo>
                      <a:pt x="4" y="2"/>
                    </a:lnTo>
                    <a:lnTo>
                      <a:pt x="5" y="2"/>
                    </a:lnTo>
                    <a:lnTo>
                      <a:pt x="8" y="4"/>
                    </a:lnTo>
                    <a:lnTo>
                      <a:pt x="12" y="4"/>
                    </a:lnTo>
                    <a:lnTo>
                      <a:pt x="15" y="6"/>
                    </a:lnTo>
                    <a:lnTo>
                      <a:pt x="19" y="6"/>
                    </a:lnTo>
                    <a:lnTo>
                      <a:pt x="23" y="7"/>
                    </a:lnTo>
                    <a:lnTo>
                      <a:pt x="27" y="8"/>
                    </a:lnTo>
                    <a:lnTo>
                      <a:pt x="31" y="9"/>
                    </a:lnTo>
                    <a:lnTo>
                      <a:pt x="37" y="10"/>
                    </a:lnTo>
                    <a:lnTo>
                      <a:pt x="42" y="11"/>
                    </a:lnTo>
                    <a:lnTo>
                      <a:pt x="46" y="12"/>
                    </a:lnTo>
                    <a:lnTo>
                      <a:pt x="52" y="12"/>
                    </a:lnTo>
                    <a:lnTo>
                      <a:pt x="59" y="13"/>
                    </a:lnTo>
                    <a:lnTo>
                      <a:pt x="64" y="16"/>
                    </a:lnTo>
                    <a:lnTo>
                      <a:pt x="70" y="17"/>
                    </a:lnTo>
                    <a:lnTo>
                      <a:pt x="77" y="18"/>
                    </a:lnTo>
                    <a:lnTo>
                      <a:pt x="82" y="19"/>
                    </a:lnTo>
                    <a:lnTo>
                      <a:pt x="89" y="20"/>
                    </a:lnTo>
                    <a:lnTo>
                      <a:pt x="94" y="21"/>
                    </a:lnTo>
                    <a:lnTo>
                      <a:pt x="101" y="22"/>
                    </a:lnTo>
                    <a:lnTo>
                      <a:pt x="108" y="23"/>
                    </a:lnTo>
                    <a:lnTo>
                      <a:pt x="113" y="25"/>
                    </a:lnTo>
                    <a:lnTo>
                      <a:pt x="119" y="26"/>
                    </a:lnTo>
                    <a:lnTo>
                      <a:pt x="126" y="27"/>
                    </a:lnTo>
                    <a:lnTo>
                      <a:pt x="131" y="27"/>
                    </a:lnTo>
                    <a:lnTo>
                      <a:pt x="137" y="28"/>
                    </a:lnTo>
                    <a:lnTo>
                      <a:pt x="142" y="29"/>
                    </a:lnTo>
                    <a:lnTo>
                      <a:pt x="148" y="29"/>
                    </a:lnTo>
                    <a:lnTo>
                      <a:pt x="149" y="27"/>
                    </a:lnTo>
                    <a:lnTo>
                      <a:pt x="142" y="27"/>
                    </a:lnTo>
                    <a:lnTo>
                      <a:pt x="138" y="26"/>
                    </a:lnTo>
                    <a:lnTo>
                      <a:pt x="131" y="26"/>
                    </a:lnTo>
                    <a:lnTo>
                      <a:pt x="126" y="25"/>
                    </a:lnTo>
                    <a:lnTo>
                      <a:pt x="120" y="22"/>
                    </a:lnTo>
                    <a:lnTo>
                      <a:pt x="115" y="22"/>
                    </a:lnTo>
                    <a:lnTo>
                      <a:pt x="108" y="21"/>
                    </a:lnTo>
                    <a:lnTo>
                      <a:pt x="103" y="20"/>
                    </a:lnTo>
                    <a:lnTo>
                      <a:pt x="94" y="19"/>
                    </a:lnTo>
                    <a:lnTo>
                      <a:pt x="90" y="18"/>
                    </a:lnTo>
                    <a:lnTo>
                      <a:pt x="83" y="17"/>
                    </a:lnTo>
                    <a:lnTo>
                      <a:pt x="78" y="16"/>
                    </a:lnTo>
                    <a:lnTo>
                      <a:pt x="71" y="15"/>
                    </a:lnTo>
                    <a:lnTo>
                      <a:pt x="64" y="12"/>
                    </a:lnTo>
                    <a:lnTo>
                      <a:pt x="59" y="12"/>
                    </a:lnTo>
                    <a:lnTo>
                      <a:pt x="55" y="11"/>
                    </a:lnTo>
                    <a:lnTo>
                      <a:pt x="48" y="10"/>
                    </a:lnTo>
                    <a:lnTo>
                      <a:pt x="42" y="9"/>
                    </a:lnTo>
                    <a:lnTo>
                      <a:pt x="37" y="8"/>
                    </a:lnTo>
                    <a:lnTo>
                      <a:pt x="33" y="7"/>
                    </a:lnTo>
                    <a:lnTo>
                      <a:pt x="29" y="6"/>
                    </a:lnTo>
                    <a:lnTo>
                      <a:pt x="23" y="4"/>
                    </a:lnTo>
                    <a:lnTo>
                      <a:pt x="19" y="4"/>
                    </a:lnTo>
                    <a:lnTo>
                      <a:pt x="15" y="2"/>
                    </a:lnTo>
                    <a:lnTo>
                      <a:pt x="12" y="2"/>
                    </a:lnTo>
                    <a:lnTo>
                      <a:pt x="10" y="1"/>
                    </a:lnTo>
                    <a:lnTo>
                      <a:pt x="7" y="0"/>
                    </a:lnTo>
                    <a:lnTo>
                      <a:pt x="5" y="0"/>
                    </a:lnTo>
                    <a:lnTo>
                      <a:pt x="3" y="0"/>
                    </a:lnTo>
                    <a:lnTo>
                      <a:pt x="1" y="0"/>
                    </a:lnTo>
                    <a:lnTo>
                      <a:pt x="0" y="0"/>
                    </a:lnTo>
                    <a:lnTo>
                      <a:pt x="0" y="2"/>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79" name="Freeform 891"/>
              <p:cNvSpPr>
                <a:spLocks/>
              </p:cNvSpPr>
              <p:nvPr/>
            </p:nvSpPr>
            <p:spPr bwMode="auto">
              <a:xfrm>
                <a:off x="5011" y="2953"/>
                <a:ext cx="340" cy="20"/>
              </a:xfrm>
              <a:custGeom>
                <a:avLst/>
                <a:gdLst>
                  <a:gd name="T0" fmla="*/ 1 w 340"/>
                  <a:gd name="T1" fmla="*/ 17 h 20"/>
                  <a:gd name="T2" fmla="*/ 8 w 340"/>
                  <a:gd name="T3" fmla="*/ 15 h 20"/>
                  <a:gd name="T4" fmla="*/ 17 w 340"/>
                  <a:gd name="T5" fmla="*/ 15 h 20"/>
                  <a:gd name="T6" fmla="*/ 30 w 340"/>
                  <a:gd name="T7" fmla="*/ 13 h 20"/>
                  <a:gd name="T8" fmla="*/ 44 w 340"/>
                  <a:gd name="T9" fmla="*/ 11 h 20"/>
                  <a:gd name="T10" fmla="*/ 61 w 340"/>
                  <a:gd name="T11" fmla="*/ 9 h 20"/>
                  <a:gd name="T12" fmla="*/ 79 w 340"/>
                  <a:gd name="T13" fmla="*/ 7 h 20"/>
                  <a:gd name="T14" fmla="*/ 100 w 340"/>
                  <a:gd name="T15" fmla="*/ 5 h 20"/>
                  <a:gd name="T16" fmla="*/ 123 w 340"/>
                  <a:gd name="T17" fmla="*/ 4 h 20"/>
                  <a:gd name="T18" fmla="*/ 147 w 340"/>
                  <a:gd name="T19" fmla="*/ 3 h 20"/>
                  <a:gd name="T20" fmla="*/ 174 w 340"/>
                  <a:gd name="T21" fmla="*/ 3 h 20"/>
                  <a:gd name="T22" fmla="*/ 201 w 340"/>
                  <a:gd name="T23" fmla="*/ 3 h 20"/>
                  <a:gd name="T24" fmla="*/ 230 w 340"/>
                  <a:gd name="T25" fmla="*/ 4 h 20"/>
                  <a:gd name="T26" fmla="*/ 260 w 340"/>
                  <a:gd name="T27" fmla="*/ 7 h 20"/>
                  <a:gd name="T28" fmla="*/ 291 w 340"/>
                  <a:gd name="T29" fmla="*/ 11 h 20"/>
                  <a:gd name="T30" fmla="*/ 322 w 340"/>
                  <a:gd name="T31" fmla="*/ 15 h 20"/>
                  <a:gd name="T32" fmla="*/ 339 w 340"/>
                  <a:gd name="T33" fmla="*/ 17 h 20"/>
                  <a:gd name="T34" fmla="*/ 307 w 340"/>
                  <a:gd name="T35" fmla="*/ 11 h 20"/>
                  <a:gd name="T36" fmla="*/ 275 w 340"/>
                  <a:gd name="T37" fmla="*/ 6 h 20"/>
                  <a:gd name="T38" fmla="*/ 246 w 340"/>
                  <a:gd name="T39" fmla="*/ 4 h 20"/>
                  <a:gd name="T40" fmla="*/ 216 w 340"/>
                  <a:gd name="T41" fmla="*/ 2 h 20"/>
                  <a:gd name="T42" fmla="*/ 188 w 340"/>
                  <a:gd name="T43" fmla="*/ 0 h 20"/>
                  <a:gd name="T44" fmla="*/ 161 w 340"/>
                  <a:gd name="T45" fmla="*/ 0 h 20"/>
                  <a:gd name="T46" fmla="*/ 136 w 340"/>
                  <a:gd name="T47" fmla="*/ 1 h 20"/>
                  <a:gd name="T48" fmla="*/ 112 w 340"/>
                  <a:gd name="T49" fmla="*/ 3 h 20"/>
                  <a:gd name="T50" fmla="*/ 88 w 340"/>
                  <a:gd name="T51" fmla="*/ 4 h 20"/>
                  <a:gd name="T52" fmla="*/ 68 w 340"/>
                  <a:gd name="T53" fmla="*/ 6 h 20"/>
                  <a:gd name="T54" fmla="*/ 49 w 340"/>
                  <a:gd name="T55" fmla="*/ 7 h 20"/>
                  <a:gd name="T56" fmla="*/ 35 w 340"/>
                  <a:gd name="T57" fmla="*/ 10 h 20"/>
                  <a:gd name="T58" fmla="*/ 23 w 340"/>
                  <a:gd name="T59" fmla="*/ 12 h 20"/>
                  <a:gd name="T60" fmla="*/ 11 w 340"/>
                  <a:gd name="T61" fmla="*/ 13 h 20"/>
                  <a:gd name="T62" fmla="*/ 4 w 340"/>
                  <a:gd name="T63" fmla="*/ 15 h 20"/>
                  <a:gd name="T64" fmla="*/ 0 w 340"/>
                  <a:gd name="T6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 h="20">
                    <a:moveTo>
                      <a:pt x="0" y="17"/>
                    </a:moveTo>
                    <a:lnTo>
                      <a:pt x="1" y="17"/>
                    </a:lnTo>
                    <a:lnTo>
                      <a:pt x="4" y="16"/>
                    </a:lnTo>
                    <a:lnTo>
                      <a:pt x="8" y="15"/>
                    </a:lnTo>
                    <a:lnTo>
                      <a:pt x="13" y="15"/>
                    </a:lnTo>
                    <a:lnTo>
                      <a:pt x="17" y="15"/>
                    </a:lnTo>
                    <a:lnTo>
                      <a:pt x="23" y="13"/>
                    </a:lnTo>
                    <a:lnTo>
                      <a:pt x="30" y="13"/>
                    </a:lnTo>
                    <a:lnTo>
                      <a:pt x="35" y="12"/>
                    </a:lnTo>
                    <a:lnTo>
                      <a:pt x="44" y="11"/>
                    </a:lnTo>
                    <a:lnTo>
                      <a:pt x="51" y="10"/>
                    </a:lnTo>
                    <a:lnTo>
                      <a:pt x="61" y="9"/>
                    </a:lnTo>
                    <a:lnTo>
                      <a:pt x="69" y="7"/>
                    </a:lnTo>
                    <a:lnTo>
                      <a:pt x="79" y="7"/>
                    </a:lnTo>
                    <a:lnTo>
                      <a:pt x="89" y="6"/>
                    </a:lnTo>
                    <a:lnTo>
                      <a:pt x="100" y="5"/>
                    </a:lnTo>
                    <a:lnTo>
                      <a:pt x="112" y="4"/>
                    </a:lnTo>
                    <a:lnTo>
                      <a:pt x="123" y="4"/>
                    </a:lnTo>
                    <a:lnTo>
                      <a:pt x="136" y="3"/>
                    </a:lnTo>
                    <a:lnTo>
                      <a:pt x="147" y="3"/>
                    </a:lnTo>
                    <a:lnTo>
                      <a:pt x="161" y="3"/>
                    </a:lnTo>
                    <a:lnTo>
                      <a:pt x="174" y="3"/>
                    </a:lnTo>
                    <a:lnTo>
                      <a:pt x="188" y="3"/>
                    </a:lnTo>
                    <a:lnTo>
                      <a:pt x="201" y="3"/>
                    </a:lnTo>
                    <a:lnTo>
                      <a:pt x="216" y="4"/>
                    </a:lnTo>
                    <a:lnTo>
                      <a:pt x="230" y="4"/>
                    </a:lnTo>
                    <a:lnTo>
                      <a:pt x="246" y="6"/>
                    </a:lnTo>
                    <a:lnTo>
                      <a:pt x="260" y="7"/>
                    </a:lnTo>
                    <a:lnTo>
                      <a:pt x="275" y="9"/>
                    </a:lnTo>
                    <a:lnTo>
                      <a:pt x="291" y="11"/>
                    </a:lnTo>
                    <a:lnTo>
                      <a:pt x="307" y="13"/>
                    </a:lnTo>
                    <a:lnTo>
                      <a:pt x="322" y="15"/>
                    </a:lnTo>
                    <a:lnTo>
                      <a:pt x="339" y="19"/>
                    </a:lnTo>
                    <a:lnTo>
                      <a:pt x="339" y="17"/>
                    </a:lnTo>
                    <a:lnTo>
                      <a:pt x="322" y="13"/>
                    </a:lnTo>
                    <a:lnTo>
                      <a:pt x="307" y="11"/>
                    </a:lnTo>
                    <a:lnTo>
                      <a:pt x="291" y="9"/>
                    </a:lnTo>
                    <a:lnTo>
                      <a:pt x="275" y="6"/>
                    </a:lnTo>
                    <a:lnTo>
                      <a:pt x="260" y="5"/>
                    </a:lnTo>
                    <a:lnTo>
                      <a:pt x="246" y="4"/>
                    </a:lnTo>
                    <a:lnTo>
                      <a:pt x="230" y="3"/>
                    </a:lnTo>
                    <a:lnTo>
                      <a:pt x="216" y="2"/>
                    </a:lnTo>
                    <a:lnTo>
                      <a:pt x="201" y="1"/>
                    </a:lnTo>
                    <a:lnTo>
                      <a:pt x="188" y="0"/>
                    </a:lnTo>
                    <a:lnTo>
                      <a:pt x="174" y="0"/>
                    </a:lnTo>
                    <a:lnTo>
                      <a:pt x="161" y="0"/>
                    </a:lnTo>
                    <a:lnTo>
                      <a:pt x="147" y="0"/>
                    </a:lnTo>
                    <a:lnTo>
                      <a:pt x="136" y="1"/>
                    </a:lnTo>
                    <a:lnTo>
                      <a:pt x="123" y="2"/>
                    </a:lnTo>
                    <a:lnTo>
                      <a:pt x="112" y="3"/>
                    </a:lnTo>
                    <a:lnTo>
                      <a:pt x="100" y="3"/>
                    </a:lnTo>
                    <a:lnTo>
                      <a:pt x="88" y="4"/>
                    </a:lnTo>
                    <a:lnTo>
                      <a:pt x="79" y="5"/>
                    </a:lnTo>
                    <a:lnTo>
                      <a:pt x="68" y="6"/>
                    </a:lnTo>
                    <a:lnTo>
                      <a:pt x="59" y="7"/>
                    </a:lnTo>
                    <a:lnTo>
                      <a:pt x="49" y="7"/>
                    </a:lnTo>
                    <a:lnTo>
                      <a:pt x="42" y="9"/>
                    </a:lnTo>
                    <a:lnTo>
                      <a:pt x="35" y="10"/>
                    </a:lnTo>
                    <a:lnTo>
                      <a:pt x="28" y="11"/>
                    </a:lnTo>
                    <a:lnTo>
                      <a:pt x="23" y="12"/>
                    </a:lnTo>
                    <a:lnTo>
                      <a:pt x="17" y="12"/>
                    </a:lnTo>
                    <a:lnTo>
                      <a:pt x="11" y="13"/>
                    </a:lnTo>
                    <a:lnTo>
                      <a:pt x="7" y="13"/>
                    </a:lnTo>
                    <a:lnTo>
                      <a:pt x="4" y="15"/>
                    </a:lnTo>
                    <a:lnTo>
                      <a:pt x="1" y="15"/>
                    </a:lnTo>
                    <a:lnTo>
                      <a:pt x="0" y="15"/>
                    </a:lnTo>
                    <a:lnTo>
                      <a:pt x="0" y="17"/>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0" name="Freeform 892"/>
              <p:cNvSpPr>
                <a:spLocks/>
              </p:cNvSpPr>
              <p:nvPr/>
            </p:nvSpPr>
            <p:spPr bwMode="auto">
              <a:xfrm>
                <a:off x="4944" y="2975"/>
                <a:ext cx="59" cy="5"/>
              </a:xfrm>
              <a:custGeom>
                <a:avLst/>
                <a:gdLst>
                  <a:gd name="T0" fmla="*/ 0 w 59"/>
                  <a:gd name="T1" fmla="*/ 4 h 5"/>
                  <a:gd name="T2" fmla="*/ 1 w 59"/>
                  <a:gd name="T3" fmla="*/ 4 h 5"/>
                  <a:gd name="T4" fmla="*/ 2 w 59"/>
                  <a:gd name="T5" fmla="*/ 4 h 5"/>
                  <a:gd name="T6" fmla="*/ 5 w 59"/>
                  <a:gd name="T7" fmla="*/ 4 h 5"/>
                  <a:gd name="T8" fmla="*/ 7 w 59"/>
                  <a:gd name="T9" fmla="*/ 4 h 5"/>
                  <a:gd name="T10" fmla="*/ 11 w 59"/>
                  <a:gd name="T11" fmla="*/ 3 h 5"/>
                  <a:gd name="T12" fmla="*/ 15 w 59"/>
                  <a:gd name="T13" fmla="*/ 3 h 5"/>
                  <a:gd name="T14" fmla="*/ 20 w 59"/>
                  <a:gd name="T15" fmla="*/ 3 h 5"/>
                  <a:gd name="T16" fmla="*/ 23 w 59"/>
                  <a:gd name="T17" fmla="*/ 3 h 5"/>
                  <a:gd name="T18" fmla="*/ 28 w 59"/>
                  <a:gd name="T19" fmla="*/ 2 h 5"/>
                  <a:gd name="T20" fmla="*/ 35 w 59"/>
                  <a:gd name="T21" fmla="*/ 2 h 5"/>
                  <a:gd name="T22" fmla="*/ 38 w 59"/>
                  <a:gd name="T23" fmla="*/ 1 h 5"/>
                  <a:gd name="T24" fmla="*/ 42 w 59"/>
                  <a:gd name="T25" fmla="*/ 1 h 5"/>
                  <a:gd name="T26" fmla="*/ 47 w 59"/>
                  <a:gd name="T27" fmla="*/ 1 h 5"/>
                  <a:gd name="T28" fmla="*/ 51 w 59"/>
                  <a:gd name="T29" fmla="*/ 1 h 5"/>
                  <a:gd name="T30" fmla="*/ 56 w 59"/>
                  <a:gd name="T31" fmla="*/ 1 h 5"/>
                  <a:gd name="T32" fmla="*/ 58 w 59"/>
                  <a:gd name="T33" fmla="*/ 1 h 5"/>
                  <a:gd name="T34" fmla="*/ 58 w 59"/>
                  <a:gd name="T35" fmla="*/ 0 h 5"/>
                  <a:gd name="T36" fmla="*/ 54 w 59"/>
                  <a:gd name="T37" fmla="*/ 0 h 5"/>
                  <a:gd name="T38" fmla="*/ 51 w 59"/>
                  <a:gd name="T39" fmla="*/ 0 h 5"/>
                  <a:gd name="T40" fmla="*/ 47 w 59"/>
                  <a:gd name="T41" fmla="*/ 0 h 5"/>
                  <a:gd name="T42" fmla="*/ 42 w 59"/>
                  <a:gd name="T43" fmla="*/ 0 h 5"/>
                  <a:gd name="T44" fmla="*/ 38 w 59"/>
                  <a:gd name="T45" fmla="*/ 0 h 5"/>
                  <a:gd name="T46" fmla="*/ 33 w 59"/>
                  <a:gd name="T47" fmla="*/ 1 h 5"/>
                  <a:gd name="T48" fmla="*/ 28 w 59"/>
                  <a:gd name="T49" fmla="*/ 1 h 5"/>
                  <a:gd name="T50" fmla="*/ 23 w 59"/>
                  <a:gd name="T51" fmla="*/ 1 h 5"/>
                  <a:gd name="T52" fmla="*/ 20 w 59"/>
                  <a:gd name="T53" fmla="*/ 2 h 5"/>
                  <a:gd name="T54" fmla="*/ 15 w 59"/>
                  <a:gd name="T55" fmla="*/ 2 h 5"/>
                  <a:gd name="T56" fmla="*/ 10 w 59"/>
                  <a:gd name="T57" fmla="*/ 3 h 5"/>
                  <a:gd name="T58" fmla="*/ 6 w 59"/>
                  <a:gd name="T59" fmla="*/ 3 h 5"/>
                  <a:gd name="T60" fmla="*/ 4 w 59"/>
                  <a:gd name="T61" fmla="*/ 3 h 5"/>
                  <a:gd name="T62" fmla="*/ 1 w 59"/>
                  <a:gd name="T63" fmla="*/ 3 h 5"/>
                  <a:gd name="T64" fmla="*/ 0 w 59"/>
                  <a:gd name="T65" fmla="*/ 3 h 5"/>
                  <a:gd name="T66" fmla="*/ 0 w 59"/>
                  <a:gd name="T67" fmla="*/ 4 h 5"/>
                  <a:gd name="T68" fmla="*/ 1 w 59"/>
                  <a:gd name="T69" fmla="*/ 4 h 5"/>
                  <a:gd name="T70" fmla="*/ 0 w 59"/>
                  <a:gd name="T7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5">
                    <a:moveTo>
                      <a:pt x="0" y="4"/>
                    </a:moveTo>
                    <a:lnTo>
                      <a:pt x="1" y="4"/>
                    </a:lnTo>
                    <a:lnTo>
                      <a:pt x="2" y="4"/>
                    </a:lnTo>
                    <a:lnTo>
                      <a:pt x="5" y="4"/>
                    </a:lnTo>
                    <a:lnTo>
                      <a:pt x="7" y="4"/>
                    </a:lnTo>
                    <a:lnTo>
                      <a:pt x="11" y="3"/>
                    </a:lnTo>
                    <a:lnTo>
                      <a:pt x="15" y="3"/>
                    </a:lnTo>
                    <a:lnTo>
                      <a:pt x="20" y="3"/>
                    </a:lnTo>
                    <a:lnTo>
                      <a:pt x="23" y="3"/>
                    </a:lnTo>
                    <a:lnTo>
                      <a:pt x="28" y="2"/>
                    </a:lnTo>
                    <a:lnTo>
                      <a:pt x="35" y="2"/>
                    </a:lnTo>
                    <a:lnTo>
                      <a:pt x="38" y="1"/>
                    </a:lnTo>
                    <a:lnTo>
                      <a:pt x="42" y="1"/>
                    </a:lnTo>
                    <a:lnTo>
                      <a:pt x="47" y="1"/>
                    </a:lnTo>
                    <a:lnTo>
                      <a:pt x="51" y="1"/>
                    </a:lnTo>
                    <a:lnTo>
                      <a:pt x="56" y="1"/>
                    </a:lnTo>
                    <a:lnTo>
                      <a:pt x="58" y="1"/>
                    </a:lnTo>
                    <a:lnTo>
                      <a:pt x="58" y="0"/>
                    </a:lnTo>
                    <a:lnTo>
                      <a:pt x="54" y="0"/>
                    </a:lnTo>
                    <a:lnTo>
                      <a:pt x="51" y="0"/>
                    </a:lnTo>
                    <a:lnTo>
                      <a:pt x="47" y="0"/>
                    </a:lnTo>
                    <a:lnTo>
                      <a:pt x="42" y="0"/>
                    </a:lnTo>
                    <a:lnTo>
                      <a:pt x="38" y="0"/>
                    </a:lnTo>
                    <a:lnTo>
                      <a:pt x="33" y="1"/>
                    </a:lnTo>
                    <a:lnTo>
                      <a:pt x="28" y="1"/>
                    </a:lnTo>
                    <a:lnTo>
                      <a:pt x="23" y="1"/>
                    </a:lnTo>
                    <a:lnTo>
                      <a:pt x="20" y="2"/>
                    </a:lnTo>
                    <a:lnTo>
                      <a:pt x="15" y="2"/>
                    </a:lnTo>
                    <a:lnTo>
                      <a:pt x="10" y="3"/>
                    </a:lnTo>
                    <a:lnTo>
                      <a:pt x="6" y="3"/>
                    </a:lnTo>
                    <a:lnTo>
                      <a:pt x="4" y="3"/>
                    </a:lnTo>
                    <a:lnTo>
                      <a:pt x="1" y="3"/>
                    </a:lnTo>
                    <a:lnTo>
                      <a:pt x="0" y="3"/>
                    </a:lnTo>
                    <a:lnTo>
                      <a:pt x="0" y="4"/>
                    </a:lnTo>
                    <a:lnTo>
                      <a:pt x="1" y="4"/>
                    </a:lnTo>
                    <a:lnTo>
                      <a:pt x="0" y="4"/>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1" name="Freeform 893"/>
              <p:cNvSpPr>
                <a:spLocks/>
              </p:cNvSpPr>
              <p:nvPr/>
            </p:nvSpPr>
            <p:spPr bwMode="auto">
              <a:xfrm>
                <a:off x="4686" y="2985"/>
                <a:ext cx="249" cy="43"/>
              </a:xfrm>
              <a:custGeom>
                <a:avLst/>
                <a:gdLst>
                  <a:gd name="T0" fmla="*/ 1 w 249"/>
                  <a:gd name="T1" fmla="*/ 41 h 43"/>
                  <a:gd name="T2" fmla="*/ 6 w 249"/>
                  <a:gd name="T3" fmla="*/ 41 h 43"/>
                  <a:gd name="T4" fmla="*/ 13 w 249"/>
                  <a:gd name="T5" fmla="*/ 38 h 43"/>
                  <a:gd name="T6" fmla="*/ 21 w 249"/>
                  <a:gd name="T7" fmla="*/ 37 h 43"/>
                  <a:gd name="T8" fmla="*/ 34 w 249"/>
                  <a:gd name="T9" fmla="*/ 35 h 43"/>
                  <a:gd name="T10" fmla="*/ 48 w 249"/>
                  <a:gd name="T11" fmla="*/ 31 h 43"/>
                  <a:gd name="T12" fmla="*/ 63 w 249"/>
                  <a:gd name="T13" fmla="*/ 28 h 43"/>
                  <a:gd name="T14" fmla="*/ 81 w 249"/>
                  <a:gd name="T15" fmla="*/ 23 h 43"/>
                  <a:gd name="T16" fmla="*/ 99 w 249"/>
                  <a:gd name="T17" fmla="*/ 20 h 43"/>
                  <a:gd name="T18" fmla="*/ 119 w 249"/>
                  <a:gd name="T19" fmla="*/ 17 h 43"/>
                  <a:gd name="T20" fmla="*/ 140 w 249"/>
                  <a:gd name="T21" fmla="*/ 13 h 43"/>
                  <a:gd name="T22" fmla="*/ 161 w 249"/>
                  <a:gd name="T23" fmla="*/ 10 h 43"/>
                  <a:gd name="T24" fmla="*/ 181 w 249"/>
                  <a:gd name="T25" fmla="*/ 7 h 43"/>
                  <a:gd name="T26" fmla="*/ 200 w 249"/>
                  <a:gd name="T27" fmla="*/ 6 h 43"/>
                  <a:gd name="T28" fmla="*/ 221 w 249"/>
                  <a:gd name="T29" fmla="*/ 4 h 43"/>
                  <a:gd name="T30" fmla="*/ 240 w 249"/>
                  <a:gd name="T31" fmla="*/ 2 h 43"/>
                  <a:gd name="T32" fmla="*/ 248 w 249"/>
                  <a:gd name="T33" fmla="*/ 0 h 43"/>
                  <a:gd name="T34" fmla="*/ 231 w 249"/>
                  <a:gd name="T35" fmla="*/ 1 h 43"/>
                  <a:gd name="T36" fmla="*/ 210 w 249"/>
                  <a:gd name="T37" fmla="*/ 1 h 43"/>
                  <a:gd name="T38" fmla="*/ 191 w 249"/>
                  <a:gd name="T39" fmla="*/ 4 h 43"/>
                  <a:gd name="T40" fmla="*/ 170 w 249"/>
                  <a:gd name="T41" fmla="*/ 6 h 43"/>
                  <a:gd name="T42" fmla="*/ 149 w 249"/>
                  <a:gd name="T43" fmla="*/ 8 h 43"/>
                  <a:gd name="T44" fmla="*/ 129 w 249"/>
                  <a:gd name="T45" fmla="*/ 12 h 43"/>
                  <a:gd name="T46" fmla="*/ 109 w 249"/>
                  <a:gd name="T47" fmla="*/ 16 h 43"/>
                  <a:gd name="T48" fmla="*/ 90 w 249"/>
                  <a:gd name="T49" fmla="*/ 19 h 43"/>
                  <a:gd name="T50" fmla="*/ 71 w 249"/>
                  <a:gd name="T51" fmla="*/ 23 h 43"/>
                  <a:gd name="T52" fmla="*/ 55 w 249"/>
                  <a:gd name="T53" fmla="*/ 26 h 43"/>
                  <a:gd name="T54" fmla="*/ 39 w 249"/>
                  <a:gd name="T55" fmla="*/ 30 h 43"/>
                  <a:gd name="T56" fmla="*/ 25 w 249"/>
                  <a:gd name="T57" fmla="*/ 32 h 43"/>
                  <a:gd name="T58" fmla="*/ 15 w 249"/>
                  <a:gd name="T59" fmla="*/ 35 h 43"/>
                  <a:gd name="T60" fmla="*/ 7 w 249"/>
                  <a:gd name="T61" fmla="*/ 38 h 43"/>
                  <a:gd name="T62" fmla="*/ 3 w 249"/>
                  <a:gd name="T63" fmla="*/ 38 h 43"/>
                  <a:gd name="T64" fmla="*/ 1 w 249"/>
                  <a:gd name="T65"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9" h="43">
                    <a:moveTo>
                      <a:pt x="1" y="42"/>
                    </a:moveTo>
                    <a:lnTo>
                      <a:pt x="1" y="41"/>
                    </a:lnTo>
                    <a:lnTo>
                      <a:pt x="4" y="41"/>
                    </a:lnTo>
                    <a:lnTo>
                      <a:pt x="6" y="41"/>
                    </a:lnTo>
                    <a:lnTo>
                      <a:pt x="8" y="40"/>
                    </a:lnTo>
                    <a:lnTo>
                      <a:pt x="13" y="38"/>
                    </a:lnTo>
                    <a:lnTo>
                      <a:pt x="17" y="38"/>
                    </a:lnTo>
                    <a:lnTo>
                      <a:pt x="21" y="37"/>
                    </a:lnTo>
                    <a:lnTo>
                      <a:pt x="27" y="35"/>
                    </a:lnTo>
                    <a:lnTo>
                      <a:pt x="34" y="35"/>
                    </a:lnTo>
                    <a:lnTo>
                      <a:pt x="41" y="32"/>
                    </a:lnTo>
                    <a:lnTo>
                      <a:pt x="48" y="31"/>
                    </a:lnTo>
                    <a:lnTo>
                      <a:pt x="55" y="29"/>
                    </a:lnTo>
                    <a:lnTo>
                      <a:pt x="63" y="28"/>
                    </a:lnTo>
                    <a:lnTo>
                      <a:pt x="71" y="25"/>
                    </a:lnTo>
                    <a:lnTo>
                      <a:pt x="81" y="23"/>
                    </a:lnTo>
                    <a:lnTo>
                      <a:pt x="90" y="22"/>
                    </a:lnTo>
                    <a:lnTo>
                      <a:pt x="99" y="20"/>
                    </a:lnTo>
                    <a:lnTo>
                      <a:pt x="109" y="18"/>
                    </a:lnTo>
                    <a:lnTo>
                      <a:pt x="119" y="17"/>
                    </a:lnTo>
                    <a:lnTo>
                      <a:pt x="129" y="14"/>
                    </a:lnTo>
                    <a:lnTo>
                      <a:pt x="140" y="13"/>
                    </a:lnTo>
                    <a:lnTo>
                      <a:pt x="150" y="11"/>
                    </a:lnTo>
                    <a:lnTo>
                      <a:pt x="161" y="10"/>
                    </a:lnTo>
                    <a:lnTo>
                      <a:pt x="171" y="8"/>
                    </a:lnTo>
                    <a:lnTo>
                      <a:pt x="181" y="7"/>
                    </a:lnTo>
                    <a:lnTo>
                      <a:pt x="192" y="6"/>
                    </a:lnTo>
                    <a:lnTo>
                      <a:pt x="200" y="6"/>
                    </a:lnTo>
                    <a:lnTo>
                      <a:pt x="210" y="5"/>
                    </a:lnTo>
                    <a:lnTo>
                      <a:pt x="221" y="4"/>
                    </a:lnTo>
                    <a:lnTo>
                      <a:pt x="231" y="4"/>
                    </a:lnTo>
                    <a:lnTo>
                      <a:pt x="240" y="2"/>
                    </a:lnTo>
                    <a:lnTo>
                      <a:pt x="248" y="2"/>
                    </a:lnTo>
                    <a:lnTo>
                      <a:pt x="248" y="0"/>
                    </a:lnTo>
                    <a:lnTo>
                      <a:pt x="240" y="0"/>
                    </a:lnTo>
                    <a:lnTo>
                      <a:pt x="231" y="1"/>
                    </a:lnTo>
                    <a:lnTo>
                      <a:pt x="220" y="1"/>
                    </a:lnTo>
                    <a:lnTo>
                      <a:pt x="210" y="1"/>
                    </a:lnTo>
                    <a:lnTo>
                      <a:pt x="200" y="2"/>
                    </a:lnTo>
                    <a:lnTo>
                      <a:pt x="191" y="4"/>
                    </a:lnTo>
                    <a:lnTo>
                      <a:pt x="181" y="6"/>
                    </a:lnTo>
                    <a:lnTo>
                      <a:pt x="170" y="6"/>
                    </a:lnTo>
                    <a:lnTo>
                      <a:pt x="160" y="7"/>
                    </a:lnTo>
                    <a:lnTo>
                      <a:pt x="149" y="8"/>
                    </a:lnTo>
                    <a:lnTo>
                      <a:pt x="139" y="11"/>
                    </a:lnTo>
                    <a:lnTo>
                      <a:pt x="129" y="12"/>
                    </a:lnTo>
                    <a:lnTo>
                      <a:pt x="118" y="14"/>
                    </a:lnTo>
                    <a:lnTo>
                      <a:pt x="109" y="16"/>
                    </a:lnTo>
                    <a:lnTo>
                      <a:pt x="98" y="18"/>
                    </a:lnTo>
                    <a:lnTo>
                      <a:pt x="90" y="19"/>
                    </a:lnTo>
                    <a:lnTo>
                      <a:pt x="80" y="22"/>
                    </a:lnTo>
                    <a:lnTo>
                      <a:pt x="71" y="23"/>
                    </a:lnTo>
                    <a:lnTo>
                      <a:pt x="63" y="24"/>
                    </a:lnTo>
                    <a:lnTo>
                      <a:pt x="55" y="26"/>
                    </a:lnTo>
                    <a:lnTo>
                      <a:pt x="46" y="29"/>
                    </a:lnTo>
                    <a:lnTo>
                      <a:pt x="39" y="30"/>
                    </a:lnTo>
                    <a:lnTo>
                      <a:pt x="32" y="31"/>
                    </a:lnTo>
                    <a:lnTo>
                      <a:pt x="25" y="32"/>
                    </a:lnTo>
                    <a:lnTo>
                      <a:pt x="21" y="35"/>
                    </a:lnTo>
                    <a:lnTo>
                      <a:pt x="15" y="35"/>
                    </a:lnTo>
                    <a:lnTo>
                      <a:pt x="11" y="37"/>
                    </a:lnTo>
                    <a:lnTo>
                      <a:pt x="7" y="38"/>
                    </a:lnTo>
                    <a:lnTo>
                      <a:pt x="6" y="38"/>
                    </a:lnTo>
                    <a:lnTo>
                      <a:pt x="3" y="38"/>
                    </a:lnTo>
                    <a:lnTo>
                      <a:pt x="0" y="38"/>
                    </a:lnTo>
                    <a:lnTo>
                      <a:pt x="1" y="42"/>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2" name="Freeform 894"/>
              <p:cNvSpPr>
                <a:spLocks/>
              </p:cNvSpPr>
              <p:nvPr/>
            </p:nvSpPr>
            <p:spPr bwMode="auto">
              <a:xfrm>
                <a:off x="4550" y="3032"/>
                <a:ext cx="130" cy="9"/>
              </a:xfrm>
              <a:custGeom>
                <a:avLst/>
                <a:gdLst>
                  <a:gd name="T0" fmla="*/ 5 w 130"/>
                  <a:gd name="T1" fmla="*/ 7 h 9"/>
                  <a:gd name="T2" fmla="*/ 14 w 130"/>
                  <a:gd name="T3" fmla="*/ 7 h 9"/>
                  <a:gd name="T4" fmla="*/ 23 w 130"/>
                  <a:gd name="T5" fmla="*/ 7 h 9"/>
                  <a:gd name="T6" fmla="*/ 31 w 130"/>
                  <a:gd name="T7" fmla="*/ 8 h 9"/>
                  <a:gd name="T8" fmla="*/ 39 w 130"/>
                  <a:gd name="T9" fmla="*/ 8 h 9"/>
                  <a:gd name="T10" fmla="*/ 48 w 130"/>
                  <a:gd name="T11" fmla="*/ 8 h 9"/>
                  <a:gd name="T12" fmla="*/ 56 w 130"/>
                  <a:gd name="T13" fmla="*/ 7 h 9"/>
                  <a:gd name="T14" fmla="*/ 64 w 130"/>
                  <a:gd name="T15" fmla="*/ 7 h 9"/>
                  <a:gd name="T16" fmla="*/ 72 w 130"/>
                  <a:gd name="T17" fmla="*/ 7 h 9"/>
                  <a:gd name="T18" fmla="*/ 79 w 130"/>
                  <a:gd name="T19" fmla="*/ 7 h 9"/>
                  <a:gd name="T20" fmla="*/ 87 w 130"/>
                  <a:gd name="T21" fmla="*/ 7 h 9"/>
                  <a:gd name="T22" fmla="*/ 95 w 130"/>
                  <a:gd name="T23" fmla="*/ 5 h 9"/>
                  <a:gd name="T24" fmla="*/ 102 w 130"/>
                  <a:gd name="T25" fmla="*/ 5 h 9"/>
                  <a:gd name="T26" fmla="*/ 110 w 130"/>
                  <a:gd name="T27" fmla="*/ 4 h 9"/>
                  <a:gd name="T28" fmla="*/ 118 w 130"/>
                  <a:gd name="T29" fmla="*/ 3 h 9"/>
                  <a:gd name="T30" fmla="*/ 125 w 130"/>
                  <a:gd name="T31" fmla="*/ 2 h 9"/>
                  <a:gd name="T32" fmla="*/ 128 w 130"/>
                  <a:gd name="T33" fmla="*/ 0 h 9"/>
                  <a:gd name="T34" fmla="*/ 121 w 130"/>
                  <a:gd name="T35" fmla="*/ 1 h 9"/>
                  <a:gd name="T36" fmla="*/ 113 w 130"/>
                  <a:gd name="T37" fmla="*/ 2 h 9"/>
                  <a:gd name="T38" fmla="*/ 106 w 130"/>
                  <a:gd name="T39" fmla="*/ 3 h 9"/>
                  <a:gd name="T40" fmla="*/ 98 w 130"/>
                  <a:gd name="T41" fmla="*/ 4 h 9"/>
                  <a:gd name="T42" fmla="*/ 90 w 130"/>
                  <a:gd name="T43" fmla="*/ 5 h 9"/>
                  <a:gd name="T44" fmla="*/ 83 w 130"/>
                  <a:gd name="T45" fmla="*/ 5 h 9"/>
                  <a:gd name="T46" fmla="*/ 73 w 130"/>
                  <a:gd name="T47" fmla="*/ 5 h 9"/>
                  <a:gd name="T48" fmla="*/ 67 w 130"/>
                  <a:gd name="T49" fmla="*/ 6 h 9"/>
                  <a:gd name="T50" fmla="*/ 60 w 130"/>
                  <a:gd name="T51" fmla="*/ 6 h 9"/>
                  <a:gd name="T52" fmla="*/ 50 w 130"/>
                  <a:gd name="T53" fmla="*/ 7 h 9"/>
                  <a:gd name="T54" fmla="*/ 42 w 130"/>
                  <a:gd name="T55" fmla="*/ 7 h 9"/>
                  <a:gd name="T56" fmla="*/ 35 w 130"/>
                  <a:gd name="T57" fmla="*/ 7 h 9"/>
                  <a:gd name="T58" fmla="*/ 26 w 130"/>
                  <a:gd name="T59" fmla="*/ 7 h 9"/>
                  <a:gd name="T60" fmla="*/ 18 w 130"/>
                  <a:gd name="T61" fmla="*/ 6 h 9"/>
                  <a:gd name="T62" fmla="*/ 10 w 130"/>
                  <a:gd name="T63" fmla="*/ 6 h 9"/>
                  <a:gd name="T64" fmla="*/ 0 w 130"/>
                  <a:gd name="T6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9">
                    <a:moveTo>
                      <a:pt x="0" y="7"/>
                    </a:moveTo>
                    <a:lnTo>
                      <a:pt x="5" y="7"/>
                    </a:lnTo>
                    <a:lnTo>
                      <a:pt x="10" y="7"/>
                    </a:lnTo>
                    <a:lnTo>
                      <a:pt x="14" y="7"/>
                    </a:lnTo>
                    <a:lnTo>
                      <a:pt x="18" y="7"/>
                    </a:lnTo>
                    <a:lnTo>
                      <a:pt x="23" y="7"/>
                    </a:lnTo>
                    <a:lnTo>
                      <a:pt x="26" y="7"/>
                    </a:lnTo>
                    <a:lnTo>
                      <a:pt x="31" y="8"/>
                    </a:lnTo>
                    <a:lnTo>
                      <a:pt x="35" y="8"/>
                    </a:lnTo>
                    <a:lnTo>
                      <a:pt x="39" y="8"/>
                    </a:lnTo>
                    <a:lnTo>
                      <a:pt x="42" y="8"/>
                    </a:lnTo>
                    <a:lnTo>
                      <a:pt x="48" y="8"/>
                    </a:lnTo>
                    <a:lnTo>
                      <a:pt x="50" y="7"/>
                    </a:lnTo>
                    <a:lnTo>
                      <a:pt x="56" y="7"/>
                    </a:lnTo>
                    <a:lnTo>
                      <a:pt x="60" y="7"/>
                    </a:lnTo>
                    <a:lnTo>
                      <a:pt x="64" y="7"/>
                    </a:lnTo>
                    <a:lnTo>
                      <a:pt x="67" y="7"/>
                    </a:lnTo>
                    <a:lnTo>
                      <a:pt x="72" y="7"/>
                    </a:lnTo>
                    <a:lnTo>
                      <a:pt x="75" y="7"/>
                    </a:lnTo>
                    <a:lnTo>
                      <a:pt x="79" y="7"/>
                    </a:lnTo>
                    <a:lnTo>
                      <a:pt x="83" y="7"/>
                    </a:lnTo>
                    <a:lnTo>
                      <a:pt x="87" y="7"/>
                    </a:lnTo>
                    <a:lnTo>
                      <a:pt x="91" y="6"/>
                    </a:lnTo>
                    <a:lnTo>
                      <a:pt x="95" y="5"/>
                    </a:lnTo>
                    <a:lnTo>
                      <a:pt x="98" y="5"/>
                    </a:lnTo>
                    <a:lnTo>
                      <a:pt x="102" y="5"/>
                    </a:lnTo>
                    <a:lnTo>
                      <a:pt x="106" y="5"/>
                    </a:lnTo>
                    <a:lnTo>
                      <a:pt x="110" y="4"/>
                    </a:lnTo>
                    <a:lnTo>
                      <a:pt x="114" y="3"/>
                    </a:lnTo>
                    <a:lnTo>
                      <a:pt x="118" y="3"/>
                    </a:lnTo>
                    <a:lnTo>
                      <a:pt x="121" y="3"/>
                    </a:lnTo>
                    <a:lnTo>
                      <a:pt x="125" y="2"/>
                    </a:lnTo>
                    <a:lnTo>
                      <a:pt x="129" y="2"/>
                    </a:lnTo>
                    <a:lnTo>
                      <a:pt x="128" y="0"/>
                    </a:lnTo>
                    <a:lnTo>
                      <a:pt x="125" y="1"/>
                    </a:lnTo>
                    <a:lnTo>
                      <a:pt x="121" y="1"/>
                    </a:lnTo>
                    <a:lnTo>
                      <a:pt x="117" y="2"/>
                    </a:lnTo>
                    <a:lnTo>
                      <a:pt x="113" y="2"/>
                    </a:lnTo>
                    <a:lnTo>
                      <a:pt x="110" y="3"/>
                    </a:lnTo>
                    <a:lnTo>
                      <a:pt x="106" y="3"/>
                    </a:lnTo>
                    <a:lnTo>
                      <a:pt x="102" y="3"/>
                    </a:lnTo>
                    <a:lnTo>
                      <a:pt x="98" y="4"/>
                    </a:lnTo>
                    <a:lnTo>
                      <a:pt x="94" y="4"/>
                    </a:lnTo>
                    <a:lnTo>
                      <a:pt x="90" y="5"/>
                    </a:lnTo>
                    <a:lnTo>
                      <a:pt x="87" y="5"/>
                    </a:lnTo>
                    <a:lnTo>
                      <a:pt x="83" y="5"/>
                    </a:lnTo>
                    <a:lnTo>
                      <a:pt x="79" y="5"/>
                    </a:lnTo>
                    <a:lnTo>
                      <a:pt x="73" y="5"/>
                    </a:lnTo>
                    <a:lnTo>
                      <a:pt x="71" y="5"/>
                    </a:lnTo>
                    <a:lnTo>
                      <a:pt x="67" y="6"/>
                    </a:lnTo>
                    <a:lnTo>
                      <a:pt x="64" y="6"/>
                    </a:lnTo>
                    <a:lnTo>
                      <a:pt x="60" y="6"/>
                    </a:lnTo>
                    <a:lnTo>
                      <a:pt x="56" y="7"/>
                    </a:lnTo>
                    <a:lnTo>
                      <a:pt x="50" y="7"/>
                    </a:lnTo>
                    <a:lnTo>
                      <a:pt x="48" y="7"/>
                    </a:lnTo>
                    <a:lnTo>
                      <a:pt x="42" y="7"/>
                    </a:lnTo>
                    <a:lnTo>
                      <a:pt x="39" y="7"/>
                    </a:lnTo>
                    <a:lnTo>
                      <a:pt x="35" y="7"/>
                    </a:lnTo>
                    <a:lnTo>
                      <a:pt x="31" y="7"/>
                    </a:lnTo>
                    <a:lnTo>
                      <a:pt x="26" y="7"/>
                    </a:lnTo>
                    <a:lnTo>
                      <a:pt x="23" y="7"/>
                    </a:lnTo>
                    <a:lnTo>
                      <a:pt x="18" y="6"/>
                    </a:lnTo>
                    <a:lnTo>
                      <a:pt x="14" y="6"/>
                    </a:lnTo>
                    <a:lnTo>
                      <a:pt x="10" y="6"/>
                    </a:lnTo>
                    <a:lnTo>
                      <a:pt x="5" y="5"/>
                    </a:lnTo>
                    <a:lnTo>
                      <a:pt x="0" y="5"/>
                    </a:lnTo>
                    <a:lnTo>
                      <a:pt x="0" y="7"/>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3" name="Freeform 895"/>
              <p:cNvSpPr>
                <a:spLocks/>
              </p:cNvSpPr>
              <p:nvPr/>
            </p:nvSpPr>
            <p:spPr bwMode="auto">
              <a:xfrm>
                <a:off x="4679" y="3027"/>
                <a:ext cx="7" cy="6"/>
              </a:xfrm>
              <a:custGeom>
                <a:avLst/>
                <a:gdLst>
                  <a:gd name="T0" fmla="*/ 0 w 7"/>
                  <a:gd name="T1" fmla="*/ 5 h 6"/>
                  <a:gd name="T2" fmla="*/ 3 w 7"/>
                  <a:gd name="T3" fmla="*/ 5 h 6"/>
                  <a:gd name="T4" fmla="*/ 6 w 7"/>
                  <a:gd name="T5" fmla="*/ 3 h 6"/>
                  <a:gd name="T6" fmla="*/ 3 w 7"/>
                  <a:gd name="T7" fmla="*/ 2 h 6"/>
                  <a:gd name="T8" fmla="*/ 3 w 7"/>
                  <a:gd name="T9" fmla="*/ 0 h 6"/>
                  <a:gd name="T10" fmla="*/ 0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0" y="5"/>
                    </a:moveTo>
                    <a:lnTo>
                      <a:pt x="3" y="5"/>
                    </a:lnTo>
                    <a:lnTo>
                      <a:pt x="6" y="3"/>
                    </a:lnTo>
                    <a:lnTo>
                      <a:pt x="3" y="2"/>
                    </a:lnTo>
                    <a:lnTo>
                      <a:pt x="3" y="0"/>
                    </a:lnTo>
                    <a:lnTo>
                      <a:pt x="0" y="5"/>
                    </a:lnTo>
                  </a:path>
                </a:pathLst>
              </a:custGeom>
              <a:solidFill>
                <a:srgbClr val="003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4" name="Freeform 896"/>
              <p:cNvSpPr>
                <a:spLocks/>
              </p:cNvSpPr>
              <p:nvPr/>
            </p:nvSpPr>
            <p:spPr bwMode="auto">
              <a:xfrm>
                <a:off x="4463" y="2953"/>
                <a:ext cx="1199" cy="315"/>
              </a:xfrm>
              <a:custGeom>
                <a:avLst/>
                <a:gdLst>
                  <a:gd name="T0" fmla="*/ 1166 w 1199"/>
                  <a:gd name="T1" fmla="*/ 92 h 315"/>
                  <a:gd name="T2" fmla="*/ 1191 w 1199"/>
                  <a:gd name="T3" fmla="*/ 105 h 315"/>
                  <a:gd name="T4" fmla="*/ 1189 w 1199"/>
                  <a:gd name="T5" fmla="*/ 116 h 315"/>
                  <a:gd name="T6" fmla="*/ 1170 w 1199"/>
                  <a:gd name="T7" fmla="*/ 128 h 315"/>
                  <a:gd name="T8" fmla="*/ 1141 w 1199"/>
                  <a:gd name="T9" fmla="*/ 153 h 315"/>
                  <a:gd name="T10" fmla="*/ 1144 w 1199"/>
                  <a:gd name="T11" fmla="*/ 156 h 315"/>
                  <a:gd name="T12" fmla="*/ 1175 w 1199"/>
                  <a:gd name="T13" fmla="*/ 145 h 315"/>
                  <a:gd name="T14" fmla="*/ 1195 w 1199"/>
                  <a:gd name="T15" fmla="*/ 131 h 315"/>
                  <a:gd name="T16" fmla="*/ 1195 w 1199"/>
                  <a:gd name="T17" fmla="*/ 144 h 315"/>
                  <a:gd name="T18" fmla="*/ 1163 w 1199"/>
                  <a:gd name="T19" fmla="*/ 173 h 315"/>
                  <a:gd name="T20" fmla="*/ 1095 w 1199"/>
                  <a:gd name="T21" fmla="*/ 205 h 315"/>
                  <a:gd name="T22" fmla="*/ 1041 w 1199"/>
                  <a:gd name="T23" fmla="*/ 233 h 315"/>
                  <a:gd name="T24" fmla="*/ 1005 w 1199"/>
                  <a:gd name="T25" fmla="*/ 244 h 315"/>
                  <a:gd name="T26" fmla="*/ 983 w 1199"/>
                  <a:gd name="T27" fmla="*/ 251 h 315"/>
                  <a:gd name="T28" fmla="*/ 946 w 1199"/>
                  <a:gd name="T29" fmla="*/ 267 h 315"/>
                  <a:gd name="T30" fmla="*/ 905 w 1199"/>
                  <a:gd name="T31" fmla="*/ 283 h 315"/>
                  <a:gd name="T32" fmla="*/ 873 w 1199"/>
                  <a:gd name="T33" fmla="*/ 294 h 315"/>
                  <a:gd name="T34" fmla="*/ 850 w 1199"/>
                  <a:gd name="T35" fmla="*/ 299 h 315"/>
                  <a:gd name="T36" fmla="*/ 795 w 1199"/>
                  <a:gd name="T37" fmla="*/ 310 h 315"/>
                  <a:gd name="T38" fmla="*/ 706 w 1199"/>
                  <a:gd name="T39" fmla="*/ 314 h 315"/>
                  <a:gd name="T40" fmla="*/ 580 w 1199"/>
                  <a:gd name="T41" fmla="*/ 302 h 315"/>
                  <a:gd name="T42" fmla="*/ 442 w 1199"/>
                  <a:gd name="T43" fmla="*/ 272 h 315"/>
                  <a:gd name="T44" fmla="*/ 424 w 1199"/>
                  <a:gd name="T45" fmla="*/ 267 h 315"/>
                  <a:gd name="T46" fmla="*/ 381 w 1199"/>
                  <a:gd name="T47" fmla="*/ 259 h 315"/>
                  <a:gd name="T48" fmla="*/ 326 w 1199"/>
                  <a:gd name="T49" fmla="*/ 244 h 315"/>
                  <a:gd name="T50" fmla="*/ 265 w 1199"/>
                  <a:gd name="T51" fmla="*/ 221 h 315"/>
                  <a:gd name="T52" fmla="*/ 238 w 1199"/>
                  <a:gd name="T53" fmla="*/ 208 h 315"/>
                  <a:gd name="T54" fmla="*/ 207 w 1199"/>
                  <a:gd name="T55" fmla="*/ 196 h 315"/>
                  <a:gd name="T56" fmla="*/ 157 w 1199"/>
                  <a:gd name="T57" fmla="*/ 185 h 315"/>
                  <a:gd name="T58" fmla="*/ 86 w 1199"/>
                  <a:gd name="T59" fmla="*/ 180 h 315"/>
                  <a:gd name="T60" fmla="*/ 17 w 1199"/>
                  <a:gd name="T61" fmla="*/ 180 h 315"/>
                  <a:gd name="T62" fmla="*/ 1 w 1199"/>
                  <a:gd name="T63" fmla="*/ 142 h 315"/>
                  <a:gd name="T64" fmla="*/ 1 w 1199"/>
                  <a:gd name="T65" fmla="*/ 112 h 315"/>
                  <a:gd name="T66" fmla="*/ 33 w 1199"/>
                  <a:gd name="T67" fmla="*/ 83 h 315"/>
                  <a:gd name="T68" fmla="*/ 49 w 1199"/>
                  <a:gd name="T69" fmla="*/ 84 h 315"/>
                  <a:gd name="T70" fmla="*/ 67 w 1199"/>
                  <a:gd name="T71" fmla="*/ 87 h 315"/>
                  <a:gd name="T72" fmla="*/ 83 w 1199"/>
                  <a:gd name="T73" fmla="*/ 90 h 315"/>
                  <a:gd name="T74" fmla="*/ 116 w 1199"/>
                  <a:gd name="T75" fmla="*/ 93 h 315"/>
                  <a:gd name="T76" fmla="*/ 161 w 1199"/>
                  <a:gd name="T77" fmla="*/ 92 h 315"/>
                  <a:gd name="T78" fmla="*/ 212 w 1199"/>
                  <a:gd name="T79" fmla="*/ 83 h 315"/>
                  <a:gd name="T80" fmla="*/ 242 w 1199"/>
                  <a:gd name="T81" fmla="*/ 76 h 315"/>
                  <a:gd name="T82" fmla="*/ 290 w 1199"/>
                  <a:gd name="T83" fmla="*/ 63 h 315"/>
                  <a:gd name="T84" fmla="*/ 358 w 1199"/>
                  <a:gd name="T85" fmla="*/ 47 h 315"/>
                  <a:gd name="T86" fmla="*/ 434 w 1199"/>
                  <a:gd name="T87" fmla="*/ 35 h 315"/>
                  <a:gd name="T88" fmla="*/ 484 w 1199"/>
                  <a:gd name="T89" fmla="*/ 32 h 315"/>
                  <a:gd name="T90" fmla="*/ 516 w 1199"/>
                  <a:gd name="T91" fmla="*/ 25 h 315"/>
                  <a:gd name="T92" fmla="*/ 550 w 1199"/>
                  <a:gd name="T93" fmla="*/ 22 h 315"/>
                  <a:gd name="T94" fmla="*/ 580 w 1199"/>
                  <a:gd name="T95" fmla="*/ 16 h 315"/>
                  <a:gd name="T96" fmla="*/ 643 w 1199"/>
                  <a:gd name="T97" fmla="*/ 6 h 315"/>
                  <a:gd name="T98" fmla="*/ 728 w 1199"/>
                  <a:gd name="T99" fmla="*/ 0 h 315"/>
                  <a:gd name="T100" fmla="*/ 834 w 1199"/>
                  <a:gd name="T101" fmla="*/ 9 h 315"/>
                  <a:gd name="T102" fmla="*/ 904 w 1199"/>
                  <a:gd name="T103" fmla="*/ 25 h 315"/>
                  <a:gd name="T104" fmla="*/ 934 w 1199"/>
                  <a:gd name="T105" fmla="*/ 33 h 315"/>
                  <a:gd name="T106" fmla="*/ 980 w 1199"/>
                  <a:gd name="T107" fmla="*/ 45 h 315"/>
                  <a:gd name="T108" fmla="*/ 1027 w 1199"/>
                  <a:gd name="T109" fmla="*/ 55 h 315"/>
                  <a:gd name="T110" fmla="*/ 1059 w 1199"/>
                  <a:gd name="T111" fmla="*/ 60 h 315"/>
                  <a:gd name="T112" fmla="*/ 1092 w 1199"/>
                  <a:gd name="T113" fmla="*/ 67 h 315"/>
                  <a:gd name="T114" fmla="*/ 1146 w 1199"/>
                  <a:gd name="T115" fmla="*/ 83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9" h="315">
                    <a:moveTo>
                      <a:pt x="1153" y="86"/>
                    </a:moveTo>
                    <a:lnTo>
                      <a:pt x="1153" y="86"/>
                    </a:lnTo>
                    <a:lnTo>
                      <a:pt x="1154" y="87"/>
                    </a:lnTo>
                    <a:lnTo>
                      <a:pt x="1157" y="87"/>
                    </a:lnTo>
                    <a:lnTo>
                      <a:pt x="1160" y="89"/>
                    </a:lnTo>
                    <a:lnTo>
                      <a:pt x="1162" y="90"/>
                    </a:lnTo>
                    <a:lnTo>
                      <a:pt x="1166" y="92"/>
                    </a:lnTo>
                    <a:lnTo>
                      <a:pt x="1169" y="93"/>
                    </a:lnTo>
                    <a:lnTo>
                      <a:pt x="1175" y="94"/>
                    </a:lnTo>
                    <a:lnTo>
                      <a:pt x="1178" y="97"/>
                    </a:lnTo>
                    <a:lnTo>
                      <a:pt x="1182" y="99"/>
                    </a:lnTo>
                    <a:lnTo>
                      <a:pt x="1185" y="100"/>
                    </a:lnTo>
                    <a:lnTo>
                      <a:pt x="1188" y="103"/>
                    </a:lnTo>
                    <a:lnTo>
                      <a:pt x="1191" y="105"/>
                    </a:lnTo>
                    <a:lnTo>
                      <a:pt x="1194" y="108"/>
                    </a:lnTo>
                    <a:lnTo>
                      <a:pt x="1194" y="110"/>
                    </a:lnTo>
                    <a:lnTo>
                      <a:pt x="1194" y="112"/>
                    </a:lnTo>
                    <a:lnTo>
                      <a:pt x="1194" y="113"/>
                    </a:lnTo>
                    <a:lnTo>
                      <a:pt x="1192" y="115"/>
                    </a:lnTo>
                    <a:lnTo>
                      <a:pt x="1191" y="115"/>
                    </a:lnTo>
                    <a:lnTo>
                      <a:pt x="1189" y="116"/>
                    </a:lnTo>
                    <a:lnTo>
                      <a:pt x="1186" y="116"/>
                    </a:lnTo>
                    <a:lnTo>
                      <a:pt x="1185" y="118"/>
                    </a:lnTo>
                    <a:lnTo>
                      <a:pt x="1182" y="118"/>
                    </a:lnTo>
                    <a:lnTo>
                      <a:pt x="1181" y="121"/>
                    </a:lnTo>
                    <a:lnTo>
                      <a:pt x="1178" y="122"/>
                    </a:lnTo>
                    <a:lnTo>
                      <a:pt x="1175" y="125"/>
                    </a:lnTo>
                    <a:lnTo>
                      <a:pt x="1170" y="128"/>
                    </a:lnTo>
                    <a:lnTo>
                      <a:pt x="1166" y="131"/>
                    </a:lnTo>
                    <a:lnTo>
                      <a:pt x="1162" y="135"/>
                    </a:lnTo>
                    <a:lnTo>
                      <a:pt x="1157" y="138"/>
                    </a:lnTo>
                    <a:lnTo>
                      <a:pt x="1153" y="142"/>
                    </a:lnTo>
                    <a:lnTo>
                      <a:pt x="1149" y="145"/>
                    </a:lnTo>
                    <a:lnTo>
                      <a:pt x="1144" y="150"/>
                    </a:lnTo>
                    <a:lnTo>
                      <a:pt x="1141" y="153"/>
                    </a:lnTo>
                    <a:lnTo>
                      <a:pt x="1139" y="154"/>
                    </a:lnTo>
                    <a:lnTo>
                      <a:pt x="1136" y="156"/>
                    </a:lnTo>
                    <a:lnTo>
                      <a:pt x="1134" y="157"/>
                    </a:lnTo>
                    <a:lnTo>
                      <a:pt x="1136" y="157"/>
                    </a:lnTo>
                    <a:lnTo>
                      <a:pt x="1137" y="157"/>
                    </a:lnTo>
                    <a:lnTo>
                      <a:pt x="1141" y="157"/>
                    </a:lnTo>
                    <a:lnTo>
                      <a:pt x="1144" y="156"/>
                    </a:lnTo>
                    <a:lnTo>
                      <a:pt x="1146" y="154"/>
                    </a:lnTo>
                    <a:lnTo>
                      <a:pt x="1150" y="154"/>
                    </a:lnTo>
                    <a:lnTo>
                      <a:pt x="1154" y="153"/>
                    </a:lnTo>
                    <a:lnTo>
                      <a:pt x="1160" y="151"/>
                    </a:lnTo>
                    <a:lnTo>
                      <a:pt x="1165" y="150"/>
                    </a:lnTo>
                    <a:lnTo>
                      <a:pt x="1169" y="147"/>
                    </a:lnTo>
                    <a:lnTo>
                      <a:pt x="1175" y="145"/>
                    </a:lnTo>
                    <a:lnTo>
                      <a:pt x="1179" y="142"/>
                    </a:lnTo>
                    <a:lnTo>
                      <a:pt x="1183" y="138"/>
                    </a:lnTo>
                    <a:lnTo>
                      <a:pt x="1188" y="135"/>
                    </a:lnTo>
                    <a:lnTo>
                      <a:pt x="1191" y="131"/>
                    </a:lnTo>
                    <a:lnTo>
                      <a:pt x="1192" y="131"/>
                    </a:lnTo>
                    <a:lnTo>
                      <a:pt x="1194" y="131"/>
                    </a:lnTo>
                    <a:lnTo>
                      <a:pt x="1195" y="131"/>
                    </a:lnTo>
                    <a:lnTo>
                      <a:pt x="1197" y="131"/>
                    </a:lnTo>
                    <a:lnTo>
                      <a:pt x="1198" y="131"/>
                    </a:lnTo>
                    <a:lnTo>
                      <a:pt x="1198" y="134"/>
                    </a:lnTo>
                    <a:lnTo>
                      <a:pt x="1197" y="137"/>
                    </a:lnTo>
                    <a:lnTo>
                      <a:pt x="1197" y="138"/>
                    </a:lnTo>
                    <a:lnTo>
                      <a:pt x="1197" y="141"/>
                    </a:lnTo>
                    <a:lnTo>
                      <a:pt x="1195" y="144"/>
                    </a:lnTo>
                    <a:lnTo>
                      <a:pt x="1195" y="147"/>
                    </a:lnTo>
                    <a:lnTo>
                      <a:pt x="1194" y="151"/>
                    </a:lnTo>
                    <a:lnTo>
                      <a:pt x="1191" y="154"/>
                    </a:lnTo>
                    <a:lnTo>
                      <a:pt x="1185" y="157"/>
                    </a:lnTo>
                    <a:lnTo>
                      <a:pt x="1179" y="163"/>
                    </a:lnTo>
                    <a:lnTo>
                      <a:pt x="1173" y="169"/>
                    </a:lnTo>
                    <a:lnTo>
                      <a:pt x="1163" y="173"/>
                    </a:lnTo>
                    <a:lnTo>
                      <a:pt x="1153" y="179"/>
                    </a:lnTo>
                    <a:lnTo>
                      <a:pt x="1141" y="186"/>
                    </a:lnTo>
                    <a:lnTo>
                      <a:pt x="1125" y="192"/>
                    </a:lnTo>
                    <a:lnTo>
                      <a:pt x="1108" y="199"/>
                    </a:lnTo>
                    <a:lnTo>
                      <a:pt x="1105" y="201"/>
                    </a:lnTo>
                    <a:lnTo>
                      <a:pt x="1101" y="204"/>
                    </a:lnTo>
                    <a:lnTo>
                      <a:pt x="1095" y="205"/>
                    </a:lnTo>
                    <a:lnTo>
                      <a:pt x="1091" y="208"/>
                    </a:lnTo>
                    <a:lnTo>
                      <a:pt x="1083" y="212"/>
                    </a:lnTo>
                    <a:lnTo>
                      <a:pt x="1076" y="217"/>
                    </a:lnTo>
                    <a:lnTo>
                      <a:pt x="1067" y="221"/>
                    </a:lnTo>
                    <a:lnTo>
                      <a:pt x="1059" y="225"/>
                    </a:lnTo>
                    <a:lnTo>
                      <a:pt x="1050" y="228"/>
                    </a:lnTo>
                    <a:lnTo>
                      <a:pt x="1041" y="233"/>
                    </a:lnTo>
                    <a:lnTo>
                      <a:pt x="1034" y="236"/>
                    </a:lnTo>
                    <a:lnTo>
                      <a:pt x="1027" y="238"/>
                    </a:lnTo>
                    <a:lnTo>
                      <a:pt x="1020" y="241"/>
                    </a:lnTo>
                    <a:lnTo>
                      <a:pt x="1012" y="241"/>
                    </a:lnTo>
                    <a:lnTo>
                      <a:pt x="1008" y="243"/>
                    </a:lnTo>
                    <a:lnTo>
                      <a:pt x="1007" y="243"/>
                    </a:lnTo>
                    <a:lnTo>
                      <a:pt x="1005" y="244"/>
                    </a:lnTo>
                    <a:lnTo>
                      <a:pt x="1004" y="244"/>
                    </a:lnTo>
                    <a:lnTo>
                      <a:pt x="1002" y="246"/>
                    </a:lnTo>
                    <a:lnTo>
                      <a:pt x="999" y="247"/>
                    </a:lnTo>
                    <a:lnTo>
                      <a:pt x="996" y="247"/>
                    </a:lnTo>
                    <a:lnTo>
                      <a:pt x="992" y="249"/>
                    </a:lnTo>
                    <a:lnTo>
                      <a:pt x="988" y="250"/>
                    </a:lnTo>
                    <a:lnTo>
                      <a:pt x="983" y="251"/>
                    </a:lnTo>
                    <a:lnTo>
                      <a:pt x="979" y="254"/>
                    </a:lnTo>
                    <a:lnTo>
                      <a:pt x="975" y="257"/>
                    </a:lnTo>
                    <a:lnTo>
                      <a:pt x="969" y="257"/>
                    </a:lnTo>
                    <a:lnTo>
                      <a:pt x="963" y="260"/>
                    </a:lnTo>
                    <a:lnTo>
                      <a:pt x="959" y="265"/>
                    </a:lnTo>
                    <a:lnTo>
                      <a:pt x="951" y="266"/>
                    </a:lnTo>
                    <a:lnTo>
                      <a:pt x="946" y="267"/>
                    </a:lnTo>
                    <a:lnTo>
                      <a:pt x="940" y="270"/>
                    </a:lnTo>
                    <a:lnTo>
                      <a:pt x="934" y="273"/>
                    </a:lnTo>
                    <a:lnTo>
                      <a:pt x="928" y="275"/>
                    </a:lnTo>
                    <a:lnTo>
                      <a:pt x="922" y="278"/>
                    </a:lnTo>
                    <a:lnTo>
                      <a:pt x="917" y="281"/>
                    </a:lnTo>
                    <a:lnTo>
                      <a:pt x="911" y="282"/>
                    </a:lnTo>
                    <a:lnTo>
                      <a:pt x="905" y="283"/>
                    </a:lnTo>
                    <a:lnTo>
                      <a:pt x="899" y="285"/>
                    </a:lnTo>
                    <a:lnTo>
                      <a:pt x="895" y="288"/>
                    </a:lnTo>
                    <a:lnTo>
                      <a:pt x="889" y="289"/>
                    </a:lnTo>
                    <a:lnTo>
                      <a:pt x="885" y="291"/>
                    </a:lnTo>
                    <a:lnTo>
                      <a:pt x="880" y="292"/>
                    </a:lnTo>
                    <a:lnTo>
                      <a:pt x="876" y="294"/>
                    </a:lnTo>
                    <a:lnTo>
                      <a:pt x="873" y="294"/>
                    </a:lnTo>
                    <a:lnTo>
                      <a:pt x="870" y="297"/>
                    </a:lnTo>
                    <a:lnTo>
                      <a:pt x="869" y="297"/>
                    </a:lnTo>
                    <a:lnTo>
                      <a:pt x="866" y="297"/>
                    </a:lnTo>
                    <a:lnTo>
                      <a:pt x="862" y="298"/>
                    </a:lnTo>
                    <a:lnTo>
                      <a:pt x="859" y="298"/>
                    </a:lnTo>
                    <a:lnTo>
                      <a:pt x="854" y="299"/>
                    </a:lnTo>
                    <a:lnTo>
                      <a:pt x="850" y="299"/>
                    </a:lnTo>
                    <a:lnTo>
                      <a:pt x="844" y="302"/>
                    </a:lnTo>
                    <a:lnTo>
                      <a:pt x="837" y="304"/>
                    </a:lnTo>
                    <a:lnTo>
                      <a:pt x="830" y="305"/>
                    </a:lnTo>
                    <a:lnTo>
                      <a:pt x="822" y="305"/>
                    </a:lnTo>
                    <a:lnTo>
                      <a:pt x="814" y="307"/>
                    </a:lnTo>
                    <a:lnTo>
                      <a:pt x="805" y="308"/>
                    </a:lnTo>
                    <a:lnTo>
                      <a:pt x="795" y="310"/>
                    </a:lnTo>
                    <a:lnTo>
                      <a:pt x="785" y="311"/>
                    </a:lnTo>
                    <a:lnTo>
                      <a:pt x="772" y="313"/>
                    </a:lnTo>
                    <a:lnTo>
                      <a:pt x="760" y="314"/>
                    </a:lnTo>
                    <a:lnTo>
                      <a:pt x="747" y="314"/>
                    </a:lnTo>
                    <a:lnTo>
                      <a:pt x="735" y="314"/>
                    </a:lnTo>
                    <a:lnTo>
                      <a:pt x="721" y="314"/>
                    </a:lnTo>
                    <a:lnTo>
                      <a:pt x="706" y="314"/>
                    </a:lnTo>
                    <a:lnTo>
                      <a:pt x="689" y="314"/>
                    </a:lnTo>
                    <a:lnTo>
                      <a:pt x="673" y="314"/>
                    </a:lnTo>
                    <a:lnTo>
                      <a:pt x="656" y="311"/>
                    </a:lnTo>
                    <a:lnTo>
                      <a:pt x="638" y="310"/>
                    </a:lnTo>
                    <a:lnTo>
                      <a:pt x="621" y="308"/>
                    </a:lnTo>
                    <a:lnTo>
                      <a:pt x="600" y="305"/>
                    </a:lnTo>
                    <a:lnTo>
                      <a:pt x="580" y="302"/>
                    </a:lnTo>
                    <a:lnTo>
                      <a:pt x="560" y="299"/>
                    </a:lnTo>
                    <a:lnTo>
                      <a:pt x="538" y="294"/>
                    </a:lnTo>
                    <a:lnTo>
                      <a:pt x="516" y="289"/>
                    </a:lnTo>
                    <a:lnTo>
                      <a:pt x="492" y="285"/>
                    </a:lnTo>
                    <a:lnTo>
                      <a:pt x="468" y="278"/>
                    </a:lnTo>
                    <a:lnTo>
                      <a:pt x="444" y="272"/>
                    </a:lnTo>
                    <a:lnTo>
                      <a:pt x="442" y="272"/>
                    </a:lnTo>
                    <a:lnTo>
                      <a:pt x="441" y="272"/>
                    </a:lnTo>
                    <a:lnTo>
                      <a:pt x="439" y="272"/>
                    </a:lnTo>
                    <a:lnTo>
                      <a:pt x="437" y="272"/>
                    </a:lnTo>
                    <a:lnTo>
                      <a:pt x="434" y="269"/>
                    </a:lnTo>
                    <a:lnTo>
                      <a:pt x="431" y="269"/>
                    </a:lnTo>
                    <a:lnTo>
                      <a:pt x="426" y="269"/>
                    </a:lnTo>
                    <a:lnTo>
                      <a:pt x="424" y="267"/>
                    </a:lnTo>
                    <a:lnTo>
                      <a:pt x="418" y="266"/>
                    </a:lnTo>
                    <a:lnTo>
                      <a:pt x="412" y="266"/>
                    </a:lnTo>
                    <a:lnTo>
                      <a:pt x="408" y="266"/>
                    </a:lnTo>
                    <a:lnTo>
                      <a:pt x="400" y="265"/>
                    </a:lnTo>
                    <a:lnTo>
                      <a:pt x="396" y="263"/>
                    </a:lnTo>
                    <a:lnTo>
                      <a:pt x="389" y="260"/>
                    </a:lnTo>
                    <a:lnTo>
                      <a:pt x="381" y="259"/>
                    </a:lnTo>
                    <a:lnTo>
                      <a:pt x="374" y="257"/>
                    </a:lnTo>
                    <a:lnTo>
                      <a:pt x="367" y="256"/>
                    </a:lnTo>
                    <a:lnTo>
                      <a:pt x="360" y="254"/>
                    </a:lnTo>
                    <a:lnTo>
                      <a:pt x="351" y="251"/>
                    </a:lnTo>
                    <a:lnTo>
                      <a:pt x="345" y="249"/>
                    </a:lnTo>
                    <a:lnTo>
                      <a:pt x="336" y="247"/>
                    </a:lnTo>
                    <a:lnTo>
                      <a:pt x="326" y="244"/>
                    </a:lnTo>
                    <a:lnTo>
                      <a:pt x="319" y="241"/>
                    </a:lnTo>
                    <a:lnTo>
                      <a:pt x="310" y="238"/>
                    </a:lnTo>
                    <a:lnTo>
                      <a:pt x="302" y="236"/>
                    </a:lnTo>
                    <a:lnTo>
                      <a:pt x="293" y="233"/>
                    </a:lnTo>
                    <a:lnTo>
                      <a:pt x="283" y="228"/>
                    </a:lnTo>
                    <a:lnTo>
                      <a:pt x="274" y="225"/>
                    </a:lnTo>
                    <a:lnTo>
                      <a:pt x="265" y="221"/>
                    </a:lnTo>
                    <a:lnTo>
                      <a:pt x="257" y="217"/>
                    </a:lnTo>
                    <a:lnTo>
                      <a:pt x="248" y="214"/>
                    </a:lnTo>
                    <a:lnTo>
                      <a:pt x="247" y="212"/>
                    </a:lnTo>
                    <a:lnTo>
                      <a:pt x="245" y="212"/>
                    </a:lnTo>
                    <a:lnTo>
                      <a:pt x="244" y="211"/>
                    </a:lnTo>
                    <a:lnTo>
                      <a:pt x="241" y="211"/>
                    </a:lnTo>
                    <a:lnTo>
                      <a:pt x="238" y="208"/>
                    </a:lnTo>
                    <a:lnTo>
                      <a:pt x="236" y="208"/>
                    </a:lnTo>
                    <a:lnTo>
                      <a:pt x="232" y="206"/>
                    </a:lnTo>
                    <a:lnTo>
                      <a:pt x="229" y="204"/>
                    </a:lnTo>
                    <a:lnTo>
                      <a:pt x="223" y="202"/>
                    </a:lnTo>
                    <a:lnTo>
                      <a:pt x="219" y="199"/>
                    </a:lnTo>
                    <a:lnTo>
                      <a:pt x="213" y="198"/>
                    </a:lnTo>
                    <a:lnTo>
                      <a:pt x="207" y="196"/>
                    </a:lnTo>
                    <a:lnTo>
                      <a:pt x="203" y="195"/>
                    </a:lnTo>
                    <a:lnTo>
                      <a:pt x="196" y="193"/>
                    </a:lnTo>
                    <a:lnTo>
                      <a:pt x="189" y="190"/>
                    </a:lnTo>
                    <a:lnTo>
                      <a:pt x="181" y="189"/>
                    </a:lnTo>
                    <a:lnTo>
                      <a:pt x="173" y="188"/>
                    </a:lnTo>
                    <a:lnTo>
                      <a:pt x="164" y="186"/>
                    </a:lnTo>
                    <a:lnTo>
                      <a:pt x="157" y="185"/>
                    </a:lnTo>
                    <a:lnTo>
                      <a:pt x="148" y="183"/>
                    </a:lnTo>
                    <a:lnTo>
                      <a:pt x="138" y="182"/>
                    </a:lnTo>
                    <a:lnTo>
                      <a:pt x="129" y="182"/>
                    </a:lnTo>
                    <a:lnTo>
                      <a:pt x="119" y="180"/>
                    </a:lnTo>
                    <a:lnTo>
                      <a:pt x="107" y="180"/>
                    </a:lnTo>
                    <a:lnTo>
                      <a:pt x="97" y="180"/>
                    </a:lnTo>
                    <a:lnTo>
                      <a:pt x="86" y="180"/>
                    </a:lnTo>
                    <a:lnTo>
                      <a:pt x="74" y="182"/>
                    </a:lnTo>
                    <a:lnTo>
                      <a:pt x="62" y="182"/>
                    </a:lnTo>
                    <a:lnTo>
                      <a:pt x="51" y="185"/>
                    </a:lnTo>
                    <a:lnTo>
                      <a:pt x="38" y="186"/>
                    </a:lnTo>
                    <a:lnTo>
                      <a:pt x="25" y="188"/>
                    </a:lnTo>
                    <a:lnTo>
                      <a:pt x="22" y="185"/>
                    </a:lnTo>
                    <a:lnTo>
                      <a:pt x="17" y="180"/>
                    </a:lnTo>
                    <a:lnTo>
                      <a:pt x="13" y="174"/>
                    </a:lnTo>
                    <a:lnTo>
                      <a:pt x="9" y="169"/>
                    </a:lnTo>
                    <a:lnTo>
                      <a:pt x="4" y="161"/>
                    </a:lnTo>
                    <a:lnTo>
                      <a:pt x="3" y="154"/>
                    </a:lnTo>
                    <a:lnTo>
                      <a:pt x="3" y="144"/>
                    </a:lnTo>
                    <a:lnTo>
                      <a:pt x="1" y="144"/>
                    </a:lnTo>
                    <a:lnTo>
                      <a:pt x="1" y="142"/>
                    </a:lnTo>
                    <a:lnTo>
                      <a:pt x="1" y="138"/>
                    </a:lnTo>
                    <a:lnTo>
                      <a:pt x="0" y="135"/>
                    </a:lnTo>
                    <a:lnTo>
                      <a:pt x="0" y="132"/>
                    </a:lnTo>
                    <a:lnTo>
                      <a:pt x="0" y="128"/>
                    </a:lnTo>
                    <a:lnTo>
                      <a:pt x="0" y="122"/>
                    </a:lnTo>
                    <a:lnTo>
                      <a:pt x="0" y="118"/>
                    </a:lnTo>
                    <a:lnTo>
                      <a:pt x="1" y="112"/>
                    </a:lnTo>
                    <a:lnTo>
                      <a:pt x="3" y="108"/>
                    </a:lnTo>
                    <a:lnTo>
                      <a:pt x="6" y="102"/>
                    </a:lnTo>
                    <a:lnTo>
                      <a:pt x="9" y="97"/>
                    </a:lnTo>
                    <a:lnTo>
                      <a:pt x="13" y="93"/>
                    </a:lnTo>
                    <a:lnTo>
                      <a:pt x="17" y="89"/>
                    </a:lnTo>
                    <a:lnTo>
                      <a:pt x="25" y="86"/>
                    </a:lnTo>
                    <a:lnTo>
                      <a:pt x="33" y="83"/>
                    </a:lnTo>
                    <a:lnTo>
                      <a:pt x="35" y="83"/>
                    </a:lnTo>
                    <a:lnTo>
                      <a:pt x="36" y="83"/>
                    </a:lnTo>
                    <a:lnTo>
                      <a:pt x="39" y="83"/>
                    </a:lnTo>
                    <a:lnTo>
                      <a:pt x="41" y="83"/>
                    </a:lnTo>
                    <a:lnTo>
                      <a:pt x="44" y="83"/>
                    </a:lnTo>
                    <a:lnTo>
                      <a:pt x="46" y="84"/>
                    </a:lnTo>
                    <a:lnTo>
                      <a:pt x="49" y="84"/>
                    </a:lnTo>
                    <a:lnTo>
                      <a:pt x="52" y="84"/>
                    </a:lnTo>
                    <a:lnTo>
                      <a:pt x="55" y="84"/>
                    </a:lnTo>
                    <a:lnTo>
                      <a:pt x="58" y="86"/>
                    </a:lnTo>
                    <a:lnTo>
                      <a:pt x="59" y="86"/>
                    </a:lnTo>
                    <a:lnTo>
                      <a:pt x="62" y="86"/>
                    </a:lnTo>
                    <a:lnTo>
                      <a:pt x="65" y="86"/>
                    </a:lnTo>
                    <a:lnTo>
                      <a:pt x="67" y="87"/>
                    </a:lnTo>
                    <a:lnTo>
                      <a:pt x="68" y="87"/>
                    </a:lnTo>
                    <a:lnTo>
                      <a:pt x="70" y="89"/>
                    </a:lnTo>
                    <a:lnTo>
                      <a:pt x="73" y="89"/>
                    </a:lnTo>
                    <a:lnTo>
                      <a:pt x="74" y="89"/>
                    </a:lnTo>
                    <a:lnTo>
                      <a:pt x="77" y="90"/>
                    </a:lnTo>
                    <a:lnTo>
                      <a:pt x="80" y="90"/>
                    </a:lnTo>
                    <a:lnTo>
                      <a:pt x="83" y="90"/>
                    </a:lnTo>
                    <a:lnTo>
                      <a:pt x="87" y="90"/>
                    </a:lnTo>
                    <a:lnTo>
                      <a:pt x="91" y="90"/>
                    </a:lnTo>
                    <a:lnTo>
                      <a:pt x="96" y="92"/>
                    </a:lnTo>
                    <a:lnTo>
                      <a:pt x="100" y="92"/>
                    </a:lnTo>
                    <a:lnTo>
                      <a:pt x="106" y="93"/>
                    </a:lnTo>
                    <a:lnTo>
                      <a:pt x="112" y="93"/>
                    </a:lnTo>
                    <a:lnTo>
                      <a:pt x="116" y="93"/>
                    </a:lnTo>
                    <a:lnTo>
                      <a:pt x="123" y="93"/>
                    </a:lnTo>
                    <a:lnTo>
                      <a:pt x="129" y="93"/>
                    </a:lnTo>
                    <a:lnTo>
                      <a:pt x="133" y="93"/>
                    </a:lnTo>
                    <a:lnTo>
                      <a:pt x="141" y="93"/>
                    </a:lnTo>
                    <a:lnTo>
                      <a:pt x="148" y="93"/>
                    </a:lnTo>
                    <a:lnTo>
                      <a:pt x="155" y="92"/>
                    </a:lnTo>
                    <a:lnTo>
                      <a:pt x="161" y="92"/>
                    </a:lnTo>
                    <a:lnTo>
                      <a:pt x="168" y="90"/>
                    </a:lnTo>
                    <a:lnTo>
                      <a:pt x="175" y="90"/>
                    </a:lnTo>
                    <a:lnTo>
                      <a:pt x="183" y="89"/>
                    </a:lnTo>
                    <a:lnTo>
                      <a:pt x="190" y="87"/>
                    </a:lnTo>
                    <a:lnTo>
                      <a:pt x="196" y="86"/>
                    </a:lnTo>
                    <a:lnTo>
                      <a:pt x="205" y="86"/>
                    </a:lnTo>
                    <a:lnTo>
                      <a:pt x="212" y="83"/>
                    </a:lnTo>
                    <a:lnTo>
                      <a:pt x="219" y="81"/>
                    </a:lnTo>
                    <a:lnTo>
                      <a:pt x="228" y="79"/>
                    </a:lnTo>
                    <a:lnTo>
                      <a:pt x="229" y="79"/>
                    </a:lnTo>
                    <a:lnTo>
                      <a:pt x="231" y="79"/>
                    </a:lnTo>
                    <a:lnTo>
                      <a:pt x="234" y="79"/>
                    </a:lnTo>
                    <a:lnTo>
                      <a:pt x="238" y="77"/>
                    </a:lnTo>
                    <a:lnTo>
                      <a:pt x="242" y="76"/>
                    </a:lnTo>
                    <a:lnTo>
                      <a:pt x="248" y="74"/>
                    </a:lnTo>
                    <a:lnTo>
                      <a:pt x="254" y="71"/>
                    </a:lnTo>
                    <a:lnTo>
                      <a:pt x="260" y="71"/>
                    </a:lnTo>
                    <a:lnTo>
                      <a:pt x="267" y="68"/>
                    </a:lnTo>
                    <a:lnTo>
                      <a:pt x="274" y="67"/>
                    </a:lnTo>
                    <a:lnTo>
                      <a:pt x="281" y="64"/>
                    </a:lnTo>
                    <a:lnTo>
                      <a:pt x="290" y="63"/>
                    </a:lnTo>
                    <a:lnTo>
                      <a:pt x="299" y="60"/>
                    </a:lnTo>
                    <a:lnTo>
                      <a:pt x="307" y="58"/>
                    </a:lnTo>
                    <a:lnTo>
                      <a:pt x="319" y="57"/>
                    </a:lnTo>
                    <a:lnTo>
                      <a:pt x="329" y="54"/>
                    </a:lnTo>
                    <a:lnTo>
                      <a:pt x="339" y="52"/>
                    </a:lnTo>
                    <a:lnTo>
                      <a:pt x="350" y="49"/>
                    </a:lnTo>
                    <a:lnTo>
                      <a:pt x="358" y="47"/>
                    </a:lnTo>
                    <a:lnTo>
                      <a:pt x="370" y="45"/>
                    </a:lnTo>
                    <a:lnTo>
                      <a:pt x="380" y="44"/>
                    </a:lnTo>
                    <a:lnTo>
                      <a:pt x="392" y="41"/>
                    </a:lnTo>
                    <a:lnTo>
                      <a:pt x="402" y="41"/>
                    </a:lnTo>
                    <a:lnTo>
                      <a:pt x="412" y="39"/>
                    </a:lnTo>
                    <a:lnTo>
                      <a:pt x="424" y="38"/>
                    </a:lnTo>
                    <a:lnTo>
                      <a:pt x="434" y="35"/>
                    </a:lnTo>
                    <a:lnTo>
                      <a:pt x="444" y="35"/>
                    </a:lnTo>
                    <a:lnTo>
                      <a:pt x="454" y="33"/>
                    </a:lnTo>
                    <a:lnTo>
                      <a:pt x="464" y="33"/>
                    </a:lnTo>
                    <a:lnTo>
                      <a:pt x="474" y="32"/>
                    </a:lnTo>
                    <a:lnTo>
                      <a:pt x="482" y="32"/>
                    </a:lnTo>
                    <a:lnTo>
                      <a:pt x="483" y="32"/>
                    </a:lnTo>
                    <a:lnTo>
                      <a:pt x="484" y="32"/>
                    </a:lnTo>
                    <a:lnTo>
                      <a:pt x="487" y="32"/>
                    </a:lnTo>
                    <a:lnTo>
                      <a:pt x="492" y="31"/>
                    </a:lnTo>
                    <a:lnTo>
                      <a:pt x="495" y="31"/>
                    </a:lnTo>
                    <a:lnTo>
                      <a:pt x="500" y="29"/>
                    </a:lnTo>
                    <a:lnTo>
                      <a:pt x="505" y="28"/>
                    </a:lnTo>
                    <a:lnTo>
                      <a:pt x="511" y="26"/>
                    </a:lnTo>
                    <a:lnTo>
                      <a:pt x="516" y="25"/>
                    </a:lnTo>
                    <a:lnTo>
                      <a:pt x="521" y="25"/>
                    </a:lnTo>
                    <a:lnTo>
                      <a:pt x="526" y="25"/>
                    </a:lnTo>
                    <a:lnTo>
                      <a:pt x="532" y="23"/>
                    </a:lnTo>
                    <a:lnTo>
                      <a:pt x="538" y="22"/>
                    </a:lnTo>
                    <a:lnTo>
                      <a:pt x="542" y="22"/>
                    </a:lnTo>
                    <a:lnTo>
                      <a:pt x="547" y="22"/>
                    </a:lnTo>
                    <a:lnTo>
                      <a:pt x="550" y="22"/>
                    </a:lnTo>
                    <a:lnTo>
                      <a:pt x="553" y="22"/>
                    </a:lnTo>
                    <a:lnTo>
                      <a:pt x="555" y="22"/>
                    </a:lnTo>
                    <a:lnTo>
                      <a:pt x="558" y="20"/>
                    </a:lnTo>
                    <a:lnTo>
                      <a:pt x="563" y="19"/>
                    </a:lnTo>
                    <a:lnTo>
                      <a:pt x="569" y="17"/>
                    </a:lnTo>
                    <a:lnTo>
                      <a:pt x="573" y="17"/>
                    </a:lnTo>
                    <a:lnTo>
                      <a:pt x="580" y="16"/>
                    </a:lnTo>
                    <a:lnTo>
                      <a:pt x="586" y="15"/>
                    </a:lnTo>
                    <a:lnTo>
                      <a:pt x="595" y="13"/>
                    </a:lnTo>
                    <a:lnTo>
                      <a:pt x="603" y="12"/>
                    </a:lnTo>
                    <a:lnTo>
                      <a:pt x="611" y="10"/>
                    </a:lnTo>
                    <a:lnTo>
                      <a:pt x="621" y="9"/>
                    </a:lnTo>
                    <a:lnTo>
                      <a:pt x="631" y="7"/>
                    </a:lnTo>
                    <a:lnTo>
                      <a:pt x="643" y="6"/>
                    </a:lnTo>
                    <a:lnTo>
                      <a:pt x="653" y="4"/>
                    </a:lnTo>
                    <a:lnTo>
                      <a:pt x="664" y="4"/>
                    </a:lnTo>
                    <a:lnTo>
                      <a:pt x="676" y="3"/>
                    </a:lnTo>
                    <a:lnTo>
                      <a:pt x="689" y="3"/>
                    </a:lnTo>
                    <a:lnTo>
                      <a:pt x="702" y="1"/>
                    </a:lnTo>
                    <a:lnTo>
                      <a:pt x="715" y="0"/>
                    </a:lnTo>
                    <a:lnTo>
                      <a:pt x="728" y="0"/>
                    </a:lnTo>
                    <a:lnTo>
                      <a:pt x="743" y="1"/>
                    </a:lnTo>
                    <a:lnTo>
                      <a:pt x="757" y="1"/>
                    </a:lnTo>
                    <a:lnTo>
                      <a:pt x="772" y="3"/>
                    </a:lnTo>
                    <a:lnTo>
                      <a:pt x="788" y="4"/>
                    </a:lnTo>
                    <a:lnTo>
                      <a:pt x="802" y="6"/>
                    </a:lnTo>
                    <a:lnTo>
                      <a:pt x="818" y="7"/>
                    </a:lnTo>
                    <a:lnTo>
                      <a:pt x="834" y="9"/>
                    </a:lnTo>
                    <a:lnTo>
                      <a:pt x="850" y="13"/>
                    </a:lnTo>
                    <a:lnTo>
                      <a:pt x="866" y="16"/>
                    </a:lnTo>
                    <a:lnTo>
                      <a:pt x="883" y="20"/>
                    </a:lnTo>
                    <a:lnTo>
                      <a:pt x="899" y="25"/>
                    </a:lnTo>
                    <a:lnTo>
                      <a:pt x="901" y="25"/>
                    </a:lnTo>
                    <a:lnTo>
                      <a:pt x="902" y="25"/>
                    </a:lnTo>
                    <a:lnTo>
                      <a:pt x="904" y="25"/>
                    </a:lnTo>
                    <a:lnTo>
                      <a:pt x="908" y="26"/>
                    </a:lnTo>
                    <a:lnTo>
                      <a:pt x="911" y="28"/>
                    </a:lnTo>
                    <a:lnTo>
                      <a:pt x="915" y="28"/>
                    </a:lnTo>
                    <a:lnTo>
                      <a:pt x="920" y="31"/>
                    </a:lnTo>
                    <a:lnTo>
                      <a:pt x="924" y="32"/>
                    </a:lnTo>
                    <a:lnTo>
                      <a:pt x="928" y="32"/>
                    </a:lnTo>
                    <a:lnTo>
                      <a:pt x="934" y="33"/>
                    </a:lnTo>
                    <a:lnTo>
                      <a:pt x="941" y="35"/>
                    </a:lnTo>
                    <a:lnTo>
                      <a:pt x="947" y="38"/>
                    </a:lnTo>
                    <a:lnTo>
                      <a:pt x="954" y="39"/>
                    </a:lnTo>
                    <a:lnTo>
                      <a:pt x="960" y="41"/>
                    </a:lnTo>
                    <a:lnTo>
                      <a:pt x="967" y="42"/>
                    </a:lnTo>
                    <a:lnTo>
                      <a:pt x="975" y="44"/>
                    </a:lnTo>
                    <a:lnTo>
                      <a:pt x="980" y="45"/>
                    </a:lnTo>
                    <a:lnTo>
                      <a:pt x="986" y="47"/>
                    </a:lnTo>
                    <a:lnTo>
                      <a:pt x="993" y="49"/>
                    </a:lnTo>
                    <a:lnTo>
                      <a:pt x="1001" y="49"/>
                    </a:lnTo>
                    <a:lnTo>
                      <a:pt x="1008" y="52"/>
                    </a:lnTo>
                    <a:lnTo>
                      <a:pt x="1012" y="52"/>
                    </a:lnTo>
                    <a:lnTo>
                      <a:pt x="1020" y="54"/>
                    </a:lnTo>
                    <a:lnTo>
                      <a:pt x="1027" y="55"/>
                    </a:lnTo>
                    <a:lnTo>
                      <a:pt x="1033" y="57"/>
                    </a:lnTo>
                    <a:lnTo>
                      <a:pt x="1037" y="58"/>
                    </a:lnTo>
                    <a:lnTo>
                      <a:pt x="1043" y="58"/>
                    </a:lnTo>
                    <a:lnTo>
                      <a:pt x="1047" y="60"/>
                    </a:lnTo>
                    <a:lnTo>
                      <a:pt x="1052" y="60"/>
                    </a:lnTo>
                    <a:lnTo>
                      <a:pt x="1054" y="60"/>
                    </a:lnTo>
                    <a:lnTo>
                      <a:pt x="1059" y="60"/>
                    </a:lnTo>
                    <a:lnTo>
                      <a:pt x="1060" y="60"/>
                    </a:lnTo>
                    <a:lnTo>
                      <a:pt x="1063" y="60"/>
                    </a:lnTo>
                    <a:lnTo>
                      <a:pt x="1067" y="61"/>
                    </a:lnTo>
                    <a:lnTo>
                      <a:pt x="1073" y="63"/>
                    </a:lnTo>
                    <a:lnTo>
                      <a:pt x="1078" y="64"/>
                    </a:lnTo>
                    <a:lnTo>
                      <a:pt x="1086" y="65"/>
                    </a:lnTo>
                    <a:lnTo>
                      <a:pt x="1092" y="67"/>
                    </a:lnTo>
                    <a:lnTo>
                      <a:pt x="1101" y="68"/>
                    </a:lnTo>
                    <a:lnTo>
                      <a:pt x="1108" y="71"/>
                    </a:lnTo>
                    <a:lnTo>
                      <a:pt x="1117" y="74"/>
                    </a:lnTo>
                    <a:lnTo>
                      <a:pt x="1124" y="76"/>
                    </a:lnTo>
                    <a:lnTo>
                      <a:pt x="1133" y="79"/>
                    </a:lnTo>
                    <a:lnTo>
                      <a:pt x="1139" y="80"/>
                    </a:lnTo>
                    <a:lnTo>
                      <a:pt x="1146" y="83"/>
                    </a:lnTo>
                    <a:lnTo>
                      <a:pt x="1153" y="86"/>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5" name="Freeform 897"/>
              <p:cNvSpPr>
                <a:spLocks/>
              </p:cNvSpPr>
              <p:nvPr/>
            </p:nvSpPr>
            <p:spPr bwMode="auto">
              <a:xfrm>
                <a:off x="4506" y="3030"/>
                <a:ext cx="9" cy="7"/>
              </a:xfrm>
              <a:custGeom>
                <a:avLst/>
                <a:gdLst>
                  <a:gd name="T0" fmla="*/ 8 w 9"/>
                  <a:gd name="T1" fmla="*/ 0 h 7"/>
                  <a:gd name="T2" fmla="*/ 4 w 9"/>
                  <a:gd name="T3" fmla="*/ 0 h 7"/>
                  <a:gd name="T4" fmla="*/ 0 w 9"/>
                  <a:gd name="T5" fmla="*/ 0 h 7"/>
                  <a:gd name="T6" fmla="*/ 4 w 9"/>
                  <a:gd name="T7" fmla="*/ 6 h 7"/>
                  <a:gd name="T8" fmla="*/ 8 w 9"/>
                  <a:gd name="T9" fmla="*/ 6 h 7"/>
                  <a:gd name="T10" fmla="*/ 8 w 9"/>
                  <a:gd name="T11" fmla="*/ 0 h 7"/>
                </a:gdLst>
                <a:ahLst/>
                <a:cxnLst>
                  <a:cxn ang="0">
                    <a:pos x="T0" y="T1"/>
                  </a:cxn>
                  <a:cxn ang="0">
                    <a:pos x="T2" y="T3"/>
                  </a:cxn>
                  <a:cxn ang="0">
                    <a:pos x="T4" y="T5"/>
                  </a:cxn>
                  <a:cxn ang="0">
                    <a:pos x="T6" y="T7"/>
                  </a:cxn>
                  <a:cxn ang="0">
                    <a:pos x="T8" y="T9"/>
                  </a:cxn>
                  <a:cxn ang="0">
                    <a:pos x="T10" y="T11"/>
                  </a:cxn>
                </a:cxnLst>
                <a:rect l="0" t="0" r="r" b="b"/>
                <a:pathLst>
                  <a:path w="9" h="7">
                    <a:moveTo>
                      <a:pt x="8" y="0"/>
                    </a:moveTo>
                    <a:lnTo>
                      <a:pt x="4" y="0"/>
                    </a:lnTo>
                    <a:lnTo>
                      <a:pt x="0" y="0"/>
                    </a:lnTo>
                    <a:lnTo>
                      <a:pt x="4" y="6"/>
                    </a:lnTo>
                    <a:lnTo>
                      <a:pt x="8" y="6"/>
                    </a:lnTo>
                    <a:lnTo>
                      <a:pt x="8"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6" name="Freeform 898"/>
              <p:cNvSpPr>
                <a:spLocks/>
              </p:cNvSpPr>
              <p:nvPr/>
            </p:nvSpPr>
            <p:spPr bwMode="auto">
              <a:xfrm>
                <a:off x="4466" y="3035"/>
                <a:ext cx="38" cy="11"/>
              </a:xfrm>
              <a:custGeom>
                <a:avLst/>
                <a:gdLst>
                  <a:gd name="T0" fmla="*/ 5 w 38"/>
                  <a:gd name="T1" fmla="*/ 10 h 11"/>
                  <a:gd name="T2" fmla="*/ 5 w 38"/>
                  <a:gd name="T3" fmla="*/ 10 h 11"/>
                  <a:gd name="T4" fmla="*/ 6 w 38"/>
                  <a:gd name="T5" fmla="*/ 8 h 11"/>
                  <a:gd name="T6" fmla="*/ 9 w 38"/>
                  <a:gd name="T7" fmla="*/ 7 h 11"/>
                  <a:gd name="T8" fmla="*/ 12 w 38"/>
                  <a:gd name="T9" fmla="*/ 5 h 11"/>
                  <a:gd name="T10" fmla="*/ 14 w 38"/>
                  <a:gd name="T11" fmla="*/ 5 h 11"/>
                  <a:gd name="T12" fmla="*/ 16 w 38"/>
                  <a:gd name="T13" fmla="*/ 4 h 11"/>
                  <a:gd name="T14" fmla="*/ 19 w 38"/>
                  <a:gd name="T15" fmla="*/ 3 h 11"/>
                  <a:gd name="T16" fmla="*/ 22 w 38"/>
                  <a:gd name="T17" fmla="*/ 2 h 11"/>
                  <a:gd name="T18" fmla="*/ 24 w 38"/>
                  <a:gd name="T19" fmla="*/ 2 h 11"/>
                  <a:gd name="T20" fmla="*/ 25 w 38"/>
                  <a:gd name="T21" fmla="*/ 2 h 11"/>
                  <a:gd name="T22" fmla="*/ 29 w 38"/>
                  <a:gd name="T23" fmla="*/ 2 h 11"/>
                  <a:gd name="T24" fmla="*/ 31 w 38"/>
                  <a:gd name="T25" fmla="*/ 2 h 11"/>
                  <a:gd name="T26" fmla="*/ 32 w 38"/>
                  <a:gd name="T27" fmla="*/ 2 h 11"/>
                  <a:gd name="T28" fmla="*/ 35 w 38"/>
                  <a:gd name="T29" fmla="*/ 2 h 11"/>
                  <a:gd name="T30" fmla="*/ 36 w 38"/>
                  <a:gd name="T31" fmla="*/ 2 h 11"/>
                  <a:gd name="T32" fmla="*/ 37 w 38"/>
                  <a:gd name="T33" fmla="*/ 2 h 11"/>
                  <a:gd name="T34" fmla="*/ 37 w 38"/>
                  <a:gd name="T35" fmla="*/ 1 h 11"/>
                  <a:gd name="T36" fmla="*/ 37 w 38"/>
                  <a:gd name="T37" fmla="*/ 0 h 11"/>
                  <a:gd name="T38" fmla="*/ 35 w 38"/>
                  <a:gd name="T39" fmla="*/ 0 h 11"/>
                  <a:gd name="T40" fmla="*/ 32 w 38"/>
                  <a:gd name="T41" fmla="*/ 0 h 11"/>
                  <a:gd name="T42" fmla="*/ 31 w 38"/>
                  <a:gd name="T43" fmla="*/ 0 h 11"/>
                  <a:gd name="T44" fmla="*/ 29 w 38"/>
                  <a:gd name="T45" fmla="*/ 0 h 11"/>
                  <a:gd name="T46" fmla="*/ 25 w 38"/>
                  <a:gd name="T47" fmla="*/ 0 h 11"/>
                  <a:gd name="T48" fmla="*/ 24 w 38"/>
                  <a:gd name="T49" fmla="*/ 0 h 11"/>
                  <a:gd name="T50" fmla="*/ 21 w 38"/>
                  <a:gd name="T51" fmla="*/ 1 h 11"/>
                  <a:gd name="T52" fmla="*/ 17 w 38"/>
                  <a:gd name="T53" fmla="*/ 1 h 11"/>
                  <a:gd name="T54" fmla="*/ 15 w 38"/>
                  <a:gd name="T55" fmla="*/ 2 h 11"/>
                  <a:gd name="T56" fmla="*/ 12 w 38"/>
                  <a:gd name="T57" fmla="*/ 2 h 11"/>
                  <a:gd name="T58" fmla="*/ 9 w 38"/>
                  <a:gd name="T59" fmla="*/ 4 h 11"/>
                  <a:gd name="T60" fmla="*/ 6 w 38"/>
                  <a:gd name="T61" fmla="*/ 5 h 11"/>
                  <a:gd name="T62" fmla="*/ 2 w 38"/>
                  <a:gd name="T63" fmla="*/ 7 h 11"/>
                  <a:gd name="T64" fmla="*/ 0 w 38"/>
                  <a:gd name="T65" fmla="*/ 9 h 11"/>
                  <a:gd name="T66" fmla="*/ 5 w 38"/>
                  <a:gd name="T6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11">
                    <a:moveTo>
                      <a:pt x="5" y="10"/>
                    </a:moveTo>
                    <a:lnTo>
                      <a:pt x="5" y="10"/>
                    </a:lnTo>
                    <a:lnTo>
                      <a:pt x="6" y="8"/>
                    </a:lnTo>
                    <a:lnTo>
                      <a:pt x="9" y="7"/>
                    </a:lnTo>
                    <a:lnTo>
                      <a:pt x="12" y="5"/>
                    </a:lnTo>
                    <a:lnTo>
                      <a:pt x="14" y="5"/>
                    </a:lnTo>
                    <a:lnTo>
                      <a:pt x="16" y="4"/>
                    </a:lnTo>
                    <a:lnTo>
                      <a:pt x="19" y="3"/>
                    </a:lnTo>
                    <a:lnTo>
                      <a:pt x="22" y="2"/>
                    </a:lnTo>
                    <a:lnTo>
                      <a:pt x="24" y="2"/>
                    </a:lnTo>
                    <a:lnTo>
                      <a:pt x="25" y="2"/>
                    </a:lnTo>
                    <a:lnTo>
                      <a:pt x="29" y="2"/>
                    </a:lnTo>
                    <a:lnTo>
                      <a:pt x="31" y="2"/>
                    </a:lnTo>
                    <a:lnTo>
                      <a:pt x="32" y="2"/>
                    </a:lnTo>
                    <a:lnTo>
                      <a:pt x="35" y="2"/>
                    </a:lnTo>
                    <a:lnTo>
                      <a:pt x="36" y="2"/>
                    </a:lnTo>
                    <a:lnTo>
                      <a:pt x="37" y="2"/>
                    </a:lnTo>
                    <a:lnTo>
                      <a:pt x="37" y="1"/>
                    </a:lnTo>
                    <a:lnTo>
                      <a:pt x="37" y="0"/>
                    </a:lnTo>
                    <a:lnTo>
                      <a:pt x="35" y="0"/>
                    </a:lnTo>
                    <a:lnTo>
                      <a:pt x="32" y="0"/>
                    </a:lnTo>
                    <a:lnTo>
                      <a:pt x="31" y="0"/>
                    </a:lnTo>
                    <a:lnTo>
                      <a:pt x="29" y="0"/>
                    </a:lnTo>
                    <a:lnTo>
                      <a:pt x="25" y="0"/>
                    </a:lnTo>
                    <a:lnTo>
                      <a:pt x="24" y="0"/>
                    </a:lnTo>
                    <a:lnTo>
                      <a:pt x="21" y="1"/>
                    </a:lnTo>
                    <a:lnTo>
                      <a:pt x="17" y="1"/>
                    </a:lnTo>
                    <a:lnTo>
                      <a:pt x="15" y="2"/>
                    </a:lnTo>
                    <a:lnTo>
                      <a:pt x="12" y="2"/>
                    </a:lnTo>
                    <a:lnTo>
                      <a:pt x="9" y="4"/>
                    </a:lnTo>
                    <a:lnTo>
                      <a:pt x="6" y="5"/>
                    </a:lnTo>
                    <a:lnTo>
                      <a:pt x="2" y="7"/>
                    </a:lnTo>
                    <a:lnTo>
                      <a:pt x="0" y="9"/>
                    </a:lnTo>
                    <a:lnTo>
                      <a:pt x="5" y="1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7" name="Freeform 899"/>
              <p:cNvSpPr>
                <a:spLocks/>
              </p:cNvSpPr>
              <p:nvPr/>
            </p:nvSpPr>
            <p:spPr bwMode="auto">
              <a:xfrm>
                <a:off x="4461" y="3052"/>
                <a:ext cx="3" cy="27"/>
              </a:xfrm>
              <a:custGeom>
                <a:avLst/>
                <a:gdLst>
                  <a:gd name="T0" fmla="*/ 1 w 3"/>
                  <a:gd name="T1" fmla="*/ 26 h 27"/>
                  <a:gd name="T2" fmla="*/ 1 w 3"/>
                  <a:gd name="T3" fmla="*/ 20 h 27"/>
                  <a:gd name="T4" fmla="*/ 1 w 3"/>
                  <a:gd name="T5" fmla="*/ 14 h 27"/>
                  <a:gd name="T6" fmla="*/ 1 w 3"/>
                  <a:gd name="T7" fmla="*/ 11 h 27"/>
                  <a:gd name="T8" fmla="*/ 1 w 3"/>
                  <a:gd name="T9" fmla="*/ 7 h 27"/>
                  <a:gd name="T10" fmla="*/ 2 w 3"/>
                  <a:gd name="T11" fmla="*/ 4 h 27"/>
                  <a:gd name="T12" fmla="*/ 2 w 3"/>
                  <a:gd name="T13" fmla="*/ 2 h 27"/>
                  <a:gd name="T14" fmla="*/ 2 w 3"/>
                  <a:gd name="T15" fmla="*/ 2 h 27"/>
                  <a:gd name="T16" fmla="*/ 2 w 3"/>
                  <a:gd name="T17" fmla="*/ 1 h 27"/>
                  <a:gd name="T18" fmla="*/ 1 w 3"/>
                  <a:gd name="T19" fmla="*/ 0 h 27"/>
                  <a:gd name="T20" fmla="*/ 1 w 3"/>
                  <a:gd name="T21" fmla="*/ 1 h 27"/>
                  <a:gd name="T22" fmla="*/ 1 w 3"/>
                  <a:gd name="T23" fmla="*/ 1 h 27"/>
                  <a:gd name="T24" fmla="*/ 1 w 3"/>
                  <a:gd name="T25" fmla="*/ 3 h 27"/>
                  <a:gd name="T26" fmla="*/ 0 w 3"/>
                  <a:gd name="T27" fmla="*/ 7 h 27"/>
                  <a:gd name="T28" fmla="*/ 0 w 3"/>
                  <a:gd name="T29" fmla="*/ 11 h 27"/>
                  <a:gd name="T30" fmla="*/ 0 w 3"/>
                  <a:gd name="T31" fmla="*/ 14 h 27"/>
                  <a:gd name="T32" fmla="*/ 0 w 3"/>
                  <a:gd name="T33" fmla="*/ 20 h 27"/>
                  <a:gd name="T34" fmla="*/ 0 w 3"/>
                  <a:gd name="T35" fmla="*/ 26 h 27"/>
                  <a:gd name="T36" fmla="*/ 1 w 3"/>
                  <a:gd name="T3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7">
                    <a:moveTo>
                      <a:pt x="1" y="26"/>
                    </a:moveTo>
                    <a:lnTo>
                      <a:pt x="1" y="20"/>
                    </a:lnTo>
                    <a:lnTo>
                      <a:pt x="1" y="14"/>
                    </a:lnTo>
                    <a:lnTo>
                      <a:pt x="1" y="11"/>
                    </a:lnTo>
                    <a:lnTo>
                      <a:pt x="1" y="7"/>
                    </a:lnTo>
                    <a:lnTo>
                      <a:pt x="2" y="4"/>
                    </a:lnTo>
                    <a:lnTo>
                      <a:pt x="2" y="2"/>
                    </a:lnTo>
                    <a:lnTo>
                      <a:pt x="2" y="2"/>
                    </a:lnTo>
                    <a:lnTo>
                      <a:pt x="2" y="1"/>
                    </a:lnTo>
                    <a:lnTo>
                      <a:pt x="1" y="0"/>
                    </a:lnTo>
                    <a:lnTo>
                      <a:pt x="1" y="1"/>
                    </a:lnTo>
                    <a:lnTo>
                      <a:pt x="1" y="1"/>
                    </a:lnTo>
                    <a:lnTo>
                      <a:pt x="1" y="3"/>
                    </a:lnTo>
                    <a:lnTo>
                      <a:pt x="0" y="7"/>
                    </a:lnTo>
                    <a:lnTo>
                      <a:pt x="0" y="11"/>
                    </a:lnTo>
                    <a:lnTo>
                      <a:pt x="0" y="14"/>
                    </a:lnTo>
                    <a:lnTo>
                      <a:pt x="0" y="20"/>
                    </a:lnTo>
                    <a:lnTo>
                      <a:pt x="0" y="26"/>
                    </a:lnTo>
                    <a:lnTo>
                      <a:pt x="1" y="2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8" name="Freeform 900"/>
              <p:cNvSpPr>
                <a:spLocks/>
              </p:cNvSpPr>
              <p:nvPr/>
            </p:nvSpPr>
            <p:spPr bwMode="auto">
              <a:xfrm>
                <a:off x="4461" y="3087"/>
                <a:ext cx="1" cy="9"/>
              </a:xfrm>
              <a:custGeom>
                <a:avLst/>
                <a:gdLst>
                  <a:gd name="T0" fmla="*/ 0 w 1"/>
                  <a:gd name="T1" fmla="*/ 8 h 9"/>
                  <a:gd name="T2" fmla="*/ 0 w 1"/>
                  <a:gd name="T3" fmla="*/ 6 h 9"/>
                  <a:gd name="T4" fmla="*/ 0 w 1"/>
                  <a:gd name="T5" fmla="*/ 3 h 9"/>
                  <a:gd name="T6" fmla="*/ 0 w 1"/>
                  <a:gd name="T7" fmla="*/ 1 h 9"/>
                  <a:gd name="T8" fmla="*/ 0 w 1"/>
                  <a:gd name="T9" fmla="*/ 0 h 9"/>
                  <a:gd name="T10" fmla="*/ 0 w 1"/>
                  <a:gd name="T11" fmla="*/ 0 h 9"/>
                  <a:gd name="T12" fmla="*/ 0 w 1"/>
                  <a:gd name="T13" fmla="*/ 1 h 9"/>
                  <a:gd name="T14" fmla="*/ 0 w 1"/>
                  <a:gd name="T15" fmla="*/ 3 h 9"/>
                  <a:gd name="T16" fmla="*/ 0 w 1"/>
                  <a:gd name="T17" fmla="*/ 6 h 9"/>
                  <a:gd name="T18" fmla="*/ 0 w 1"/>
                  <a:gd name="T19" fmla="*/ 8 h 9"/>
                  <a:gd name="T20" fmla="*/ 0 w 1"/>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9">
                    <a:moveTo>
                      <a:pt x="0" y="8"/>
                    </a:moveTo>
                    <a:lnTo>
                      <a:pt x="0" y="6"/>
                    </a:lnTo>
                    <a:lnTo>
                      <a:pt x="0" y="3"/>
                    </a:lnTo>
                    <a:lnTo>
                      <a:pt x="0" y="1"/>
                    </a:lnTo>
                    <a:lnTo>
                      <a:pt x="0" y="0"/>
                    </a:lnTo>
                    <a:lnTo>
                      <a:pt x="0" y="0"/>
                    </a:lnTo>
                    <a:lnTo>
                      <a:pt x="0" y="1"/>
                    </a:lnTo>
                    <a:lnTo>
                      <a:pt x="0" y="3"/>
                    </a:lnTo>
                    <a:lnTo>
                      <a:pt x="0" y="6"/>
                    </a:lnTo>
                    <a:lnTo>
                      <a:pt x="0" y="8"/>
                    </a:lnTo>
                    <a:lnTo>
                      <a:pt x="0" y="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89" name="Freeform 901"/>
              <p:cNvSpPr>
                <a:spLocks/>
              </p:cNvSpPr>
              <p:nvPr/>
            </p:nvSpPr>
            <p:spPr bwMode="auto">
              <a:xfrm>
                <a:off x="4463" y="3104"/>
                <a:ext cx="14" cy="26"/>
              </a:xfrm>
              <a:custGeom>
                <a:avLst/>
                <a:gdLst>
                  <a:gd name="T0" fmla="*/ 13 w 14"/>
                  <a:gd name="T1" fmla="*/ 23 h 26"/>
                  <a:gd name="T2" fmla="*/ 10 w 14"/>
                  <a:gd name="T3" fmla="*/ 20 h 26"/>
                  <a:gd name="T4" fmla="*/ 8 w 14"/>
                  <a:gd name="T5" fmla="*/ 15 h 26"/>
                  <a:gd name="T6" fmla="*/ 6 w 14"/>
                  <a:gd name="T7" fmla="*/ 13 h 26"/>
                  <a:gd name="T8" fmla="*/ 5 w 14"/>
                  <a:gd name="T9" fmla="*/ 9 h 26"/>
                  <a:gd name="T10" fmla="*/ 3 w 14"/>
                  <a:gd name="T11" fmla="*/ 5 h 26"/>
                  <a:gd name="T12" fmla="*/ 3 w 14"/>
                  <a:gd name="T13" fmla="*/ 3 h 26"/>
                  <a:gd name="T14" fmla="*/ 3 w 14"/>
                  <a:gd name="T15" fmla="*/ 1 h 26"/>
                  <a:gd name="T16" fmla="*/ 3 w 14"/>
                  <a:gd name="T17" fmla="*/ 0 h 26"/>
                  <a:gd name="T18" fmla="*/ 0 w 14"/>
                  <a:gd name="T19" fmla="*/ 0 h 26"/>
                  <a:gd name="T20" fmla="*/ 0 w 14"/>
                  <a:gd name="T21" fmla="*/ 1 h 26"/>
                  <a:gd name="T22" fmla="*/ 0 w 14"/>
                  <a:gd name="T23" fmla="*/ 3 h 26"/>
                  <a:gd name="T24" fmla="*/ 1 w 14"/>
                  <a:gd name="T25" fmla="*/ 7 h 26"/>
                  <a:gd name="T26" fmla="*/ 2 w 14"/>
                  <a:gd name="T27" fmla="*/ 10 h 26"/>
                  <a:gd name="T28" fmla="*/ 3 w 14"/>
                  <a:gd name="T29" fmla="*/ 13 h 26"/>
                  <a:gd name="T30" fmla="*/ 5 w 14"/>
                  <a:gd name="T31" fmla="*/ 16 h 26"/>
                  <a:gd name="T32" fmla="*/ 8 w 14"/>
                  <a:gd name="T33" fmla="*/ 21 h 26"/>
                  <a:gd name="T34" fmla="*/ 10 w 14"/>
                  <a:gd name="T35" fmla="*/ 25 h 26"/>
                  <a:gd name="T36" fmla="*/ 13 w 14"/>
                  <a:gd name="T3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6">
                    <a:moveTo>
                      <a:pt x="13" y="23"/>
                    </a:moveTo>
                    <a:lnTo>
                      <a:pt x="10" y="20"/>
                    </a:lnTo>
                    <a:lnTo>
                      <a:pt x="8" y="15"/>
                    </a:lnTo>
                    <a:lnTo>
                      <a:pt x="6" y="13"/>
                    </a:lnTo>
                    <a:lnTo>
                      <a:pt x="5" y="9"/>
                    </a:lnTo>
                    <a:lnTo>
                      <a:pt x="3" y="5"/>
                    </a:lnTo>
                    <a:lnTo>
                      <a:pt x="3" y="3"/>
                    </a:lnTo>
                    <a:lnTo>
                      <a:pt x="3" y="1"/>
                    </a:lnTo>
                    <a:lnTo>
                      <a:pt x="3" y="0"/>
                    </a:lnTo>
                    <a:lnTo>
                      <a:pt x="0" y="0"/>
                    </a:lnTo>
                    <a:lnTo>
                      <a:pt x="0" y="1"/>
                    </a:lnTo>
                    <a:lnTo>
                      <a:pt x="0" y="3"/>
                    </a:lnTo>
                    <a:lnTo>
                      <a:pt x="1" y="7"/>
                    </a:lnTo>
                    <a:lnTo>
                      <a:pt x="2" y="10"/>
                    </a:lnTo>
                    <a:lnTo>
                      <a:pt x="3" y="13"/>
                    </a:lnTo>
                    <a:lnTo>
                      <a:pt x="5" y="16"/>
                    </a:lnTo>
                    <a:lnTo>
                      <a:pt x="8" y="21"/>
                    </a:lnTo>
                    <a:lnTo>
                      <a:pt x="10" y="25"/>
                    </a:lnTo>
                    <a:lnTo>
                      <a:pt x="13" y="2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0" name="Freeform 902"/>
              <p:cNvSpPr>
                <a:spLocks/>
              </p:cNvSpPr>
              <p:nvPr/>
            </p:nvSpPr>
            <p:spPr bwMode="auto">
              <a:xfrm>
                <a:off x="4480" y="3133"/>
                <a:ext cx="1" cy="3"/>
              </a:xfrm>
              <a:custGeom>
                <a:avLst/>
                <a:gdLst>
                  <a:gd name="T0" fmla="*/ 0 w 1"/>
                  <a:gd name="T1" fmla="*/ 1 h 3"/>
                  <a:gd name="T2" fmla="*/ 0 w 1"/>
                  <a:gd name="T3" fmla="*/ 1 h 3"/>
                  <a:gd name="T4" fmla="*/ 0 w 1"/>
                  <a:gd name="T5" fmla="*/ 1 h 3"/>
                  <a:gd name="T6" fmla="*/ 0 w 1"/>
                  <a:gd name="T7" fmla="*/ 1 h 3"/>
                  <a:gd name="T8" fmla="*/ 0 w 1"/>
                  <a:gd name="T9" fmla="*/ 2 h 3"/>
                  <a:gd name="T10" fmla="*/ 0 w 1"/>
                  <a:gd name="T11" fmla="*/ 2 h 3"/>
                  <a:gd name="T12" fmla="*/ 0 w 1"/>
                  <a:gd name="T13" fmla="*/ 1 h 3"/>
                  <a:gd name="T14" fmla="*/ 0 w 1"/>
                  <a:gd name="T15" fmla="*/ 1 h 3"/>
                  <a:gd name="T16" fmla="*/ 0 w 1"/>
                  <a:gd name="T17" fmla="*/ 1 h 3"/>
                  <a:gd name="T18" fmla="*/ 0 w 1"/>
                  <a:gd name="T19" fmla="*/ 0 h 3"/>
                  <a:gd name="T20" fmla="*/ 0 w 1"/>
                  <a:gd name="T21" fmla="*/ 0 h 3"/>
                  <a:gd name="T22" fmla="*/ 0 w 1"/>
                  <a:gd name="T23" fmla="*/ 0 h 3"/>
                  <a:gd name="T24" fmla="*/ 0 w 1"/>
                  <a:gd name="T25" fmla="*/ 0 h 3"/>
                  <a:gd name="T26" fmla="*/ 0 w 1"/>
                  <a:gd name="T27" fmla="*/ 0 h 3"/>
                  <a:gd name="T28" fmla="*/ 0 w 1"/>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3">
                    <a:moveTo>
                      <a:pt x="0" y="1"/>
                    </a:moveTo>
                    <a:lnTo>
                      <a:pt x="0" y="1"/>
                    </a:lnTo>
                    <a:lnTo>
                      <a:pt x="0" y="1"/>
                    </a:lnTo>
                    <a:lnTo>
                      <a:pt x="0" y="1"/>
                    </a:lnTo>
                    <a:lnTo>
                      <a:pt x="0" y="2"/>
                    </a:lnTo>
                    <a:lnTo>
                      <a:pt x="0" y="2"/>
                    </a:lnTo>
                    <a:lnTo>
                      <a:pt x="0" y="1"/>
                    </a:lnTo>
                    <a:lnTo>
                      <a:pt x="0" y="1"/>
                    </a:lnTo>
                    <a:lnTo>
                      <a:pt x="0" y="1"/>
                    </a:lnTo>
                    <a:lnTo>
                      <a:pt x="0" y="0"/>
                    </a:lnTo>
                    <a:lnTo>
                      <a:pt x="0" y="0"/>
                    </a:lnTo>
                    <a:lnTo>
                      <a:pt x="0" y="0"/>
                    </a:lnTo>
                    <a:lnTo>
                      <a:pt x="0" y="0"/>
                    </a:lnTo>
                    <a:lnTo>
                      <a:pt x="0" y="0"/>
                    </a:lnTo>
                    <a:lnTo>
                      <a:pt x="0"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1" name="Freeform 903"/>
              <p:cNvSpPr>
                <a:spLocks/>
              </p:cNvSpPr>
              <p:nvPr/>
            </p:nvSpPr>
            <p:spPr bwMode="auto">
              <a:xfrm>
                <a:off x="4476" y="3130"/>
                <a:ext cx="8" cy="6"/>
              </a:xfrm>
              <a:custGeom>
                <a:avLst/>
                <a:gdLst>
                  <a:gd name="T0" fmla="*/ 0 w 8"/>
                  <a:gd name="T1" fmla="*/ 0 h 6"/>
                  <a:gd name="T2" fmla="*/ 0 w 8"/>
                  <a:gd name="T3" fmla="*/ 2 h 6"/>
                  <a:gd name="T4" fmla="*/ 0 w 8"/>
                  <a:gd name="T5" fmla="*/ 3 h 6"/>
                  <a:gd name="T6" fmla="*/ 0 w 8"/>
                  <a:gd name="T7" fmla="*/ 5 h 6"/>
                  <a:gd name="T8" fmla="*/ 7 w 8"/>
                  <a:gd name="T9" fmla="*/ 5 h 6"/>
                  <a:gd name="T10" fmla="*/ 0 w 8"/>
                  <a:gd name="T11" fmla="*/ 0 h 6"/>
                </a:gdLst>
                <a:ahLst/>
                <a:cxnLst>
                  <a:cxn ang="0">
                    <a:pos x="T0" y="T1"/>
                  </a:cxn>
                  <a:cxn ang="0">
                    <a:pos x="T2" y="T3"/>
                  </a:cxn>
                  <a:cxn ang="0">
                    <a:pos x="T4" y="T5"/>
                  </a:cxn>
                  <a:cxn ang="0">
                    <a:pos x="T6" y="T7"/>
                  </a:cxn>
                  <a:cxn ang="0">
                    <a:pos x="T8" y="T9"/>
                  </a:cxn>
                  <a:cxn ang="0">
                    <a:pos x="T10" y="T11"/>
                  </a:cxn>
                </a:cxnLst>
                <a:rect l="0" t="0" r="r" b="b"/>
                <a:pathLst>
                  <a:path w="8" h="6">
                    <a:moveTo>
                      <a:pt x="0" y="0"/>
                    </a:moveTo>
                    <a:lnTo>
                      <a:pt x="0" y="2"/>
                    </a:lnTo>
                    <a:lnTo>
                      <a:pt x="0" y="3"/>
                    </a:lnTo>
                    <a:lnTo>
                      <a:pt x="0" y="5"/>
                    </a:lnTo>
                    <a:lnTo>
                      <a:pt x="7" y="5"/>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2" name="Freeform 904"/>
              <p:cNvSpPr>
                <a:spLocks/>
              </p:cNvSpPr>
              <p:nvPr/>
            </p:nvSpPr>
            <p:spPr bwMode="auto">
              <a:xfrm>
                <a:off x="5478" y="3032"/>
                <a:ext cx="74" cy="48"/>
              </a:xfrm>
              <a:custGeom>
                <a:avLst/>
                <a:gdLst>
                  <a:gd name="T0" fmla="*/ 1 w 74"/>
                  <a:gd name="T1" fmla="*/ 27 h 48"/>
                  <a:gd name="T2" fmla="*/ 3 w 74"/>
                  <a:gd name="T3" fmla="*/ 31 h 48"/>
                  <a:gd name="T4" fmla="*/ 4 w 74"/>
                  <a:gd name="T5" fmla="*/ 35 h 48"/>
                  <a:gd name="T6" fmla="*/ 9 w 74"/>
                  <a:gd name="T7" fmla="*/ 39 h 48"/>
                  <a:gd name="T8" fmla="*/ 14 w 74"/>
                  <a:gd name="T9" fmla="*/ 42 h 48"/>
                  <a:gd name="T10" fmla="*/ 18 w 74"/>
                  <a:gd name="T11" fmla="*/ 46 h 48"/>
                  <a:gd name="T12" fmla="*/ 26 w 74"/>
                  <a:gd name="T13" fmla="*/ 47 h 48"/>
                  <a:gd name="T14" fmla="*/ 34 w 74"/>
                  <a:gd name="T15" fmla="*/ 47 h 48"/>
                  <a:gd name="T16" fmla="*/ 40 w 74"/>
                  <a:gd name="T17" fmla="*/ 47 h 48"/>
                  <a:gd name="T18" fmla="*/ 48 w 74"/>
                  <a:gd name="T19" fmla="*/ 46 h 48"/>
                  <a:gd name="T20" fmla="*/ 55 w 74"/>
                  <a:gd name="T21" fmla="*/ 43 h 48"/>
                  <a:gd name="T22" fmla="*/ 60 w 74"/>
                  <a:gd name="T23" fmla="*/ 42 h 48"/>
                  <a:gd name="T24" fmla="*/ 65 w 74"/>
                  <a:gd name="T25" fmla="*/ 40 h 48"/>
                  <a:gd name="T26" fmla="*/ 68 w 74"/>
                  <a:gd name="T27" fmla="*/ 35 h 48"/>
                  <a:gd name="T28" fmla="*/ 72 w 74"/>
                  <a:gd name="T29" fmla="*/ 31 h 48"/>
                  <a:gd name="T30" fmla="*/ 72 w 74"/>
                  <a:gd name="T31" fmla="*/ 27 h 48"/>
                  <a:gd name="T32" fmla="*/ 72 w 74"/>
                  <a:gd name="T33" fmla="*/ 20 h 48"/>
                  <a:gd name="T34" fmla="*/ 70 w 74"/>
                  <a:gd name="T35" fmla="*/ 16 h 48"/>
                  <a:gd name="T36" fmla="*/ 68 w 74"/>
                  <a:gd name="T37" fmla="*/ 12 h 48"/>
                  <a:gd name="T38" fmla="*/ 64 w 74"/>
                  <a:gd name="T39" fmla="*/ 7 h 48"/>
                  <a:gd name="T40" fmla="*/ 59 w 74"/>
                  <a:gd name="T41" fmla="*/ 5 h 48"/>
                  <a:gd name="T42" fmla="*/ 53 w 74"/>
                  <a:gd name="T43" fmla="*/ 2 h 48"/>
                  <a:gd name="T44" fmla="*/ 46 w 74"/>
                  <a:gd name="T45" fmla="*/ 0 h 48"/>
                  <a:gd name="T46" fmla="*/ 39 w 74"/>
                  <a:gd name="T47" fmla="*/ 0 h 48"/>
                  <a:gd name="T48" fmla="*/ 33 w 74"/>
                  <a:gd name="T49" fmla="*/ 0 h 48"/>
                  <a:gd name="T50" fmla="*/ 27 w 74"/>
                  <a:gd name="T51" fmla="*/ 0 h 48"/>
                  <a:gd name="T52" fmla="*/ 21 w 74"/>
                  <a:gd name="T53" fmla="*/ 1 h 48"/>
                  <a:gd name="T54" fmla="*/ 16 w 74"/>
                  <a:gd name="T55" fmla="*/ 4 h 48"/>
                  <a:gd name="T56" fmla="*/ 10 w 74"/>
                  <a:gd name="T57" fmla="*/ 7 h 48"/>
                  <a:gd name="T58" fmla="*/ 5 w 74"/>
                  <a:gd name="T59" fmla="*/ 11 h 48"/>
                  <a:gd name="T60" fmla="*/ 3 w 74"/>
                  <a:gd name="T61" fmla="*/ 16 h 48"/>
                  <a:gd name="T62" fmla="*/ 0 w 74"/>
                  <a:gd name="T63"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48">
                    <a:moveTo>
                      <a:pt x="0" y="24"/>
                    </a:moveTo>
                    <a:lnTo>
                      <a:pt x="1" y="27"/>
                    </a:lnTo>
                    <a:lnTo>
                      <a:pt x="1" y="29"/>
                    </a:lnTo>
                    <a:lnTo>
                      <a:pt x="3" y="31"/>
                    </a:lnTo>
                    <a:lnTo>
                      <a:pt x="3" y="33"/>
                    </a:lnTo>
                    <a:lnTo>
                      <a:pt x="4" y="35"/>
                    </a:lnTo>
                    <a:lnTo>
                      <a:pt x="7" y="37"/>
                    </a:lnTo>
                    <a:lnTo>
                      <a:pt x="9" y="39"/>
                    </a:lnTo>
                    <a:lnTo>
                      <a:pt x="12" y="41"/>
                    </a:lnTo>
                    <a:lnTo>
                      <a:pt x="14" y="42"/>
                    </a:lnTo>
                    <a:lnTo>
                      <a:pt x="17" y="43"/>
                    </a:lnTo>
                    <a:lnTo>
                      <a:pt x="18" y="46"/>
                    </a:lnTo>
                    <a:lnTo>
                      <a:pt x="23" y="46"/>
                    </a:lnTo>
                    <a:lnTo>
                      <a:pt x="26" y="47"/>
                    </a:lnTo>
                    <a:lnTo>
                      <a:pt x="30" y="47"/>
                    </a:lnTo>
                    <a:lnTo>
                      <a:pt x="34" y="47"/>
                    </a:lnTo>
                    <a:lnTo>
                      <a:pt x="38" y="47"/>
                    </a:lnTo>
                    <a:lnTo>
                      <a:pt x="40" y="47"/>
                    </a:lnTo>
                    <a:lnTo>
                      <a:pt x="44" y="47"/>
                    </a:lnTo>
                    <a:lnTo>
                      <a:pt x="48" y="46"/>
                    </a:lnTo>
                    <a:lnTo>
                      <a:pt x="52" y="46"/>
                    </a:lnTo>
                    <a:lnTo>
                      <a:pt x="55" y="43"/>
                    </a:lnTo>
                    <a:lnTo>
                      <a:pt x="57" y="43"/>
                    </a:lnTo>
                    <a:lnTo>
                      <a:pt x="60" y="42"/>
                    </a:lnTo>
                    <a:lnTo>
                      <a:pt x="64" y="41"/>
                    </a:lnTo>
                    <a:lnTo>
                      <a:pt x="65" y="40"/>
                    </a:lnTo>
                    <a:lnTo>
                      <a:pt x="66" y="37"/>
                    </a:lnTo>
                    <a:lnTo>
                      <a:pt x="68" y="35"/>
                    </a:lnTo>
                    <a:lnTo>
                      <a:pt x="70" y="33"/>
                    </a:lnTo>
                    <a:lnTo>
                      <a:pt x="72" y="31"/>
                    </a:lnTo>
                    <a:lnTo>
                      <a:pt x="72" y="29"/>
                    </a:lnTo>
                    <a:lnTo>
                      <a:pt x="72" y="27"/>
                    </a:lnTo>
                    <a:lnTo>
                      <a:pt x="73" y="24"/>
                    </a:lnTo>
                    <a:lnTo>
                      <a:pt x="72" y="20"/>
                    </a:lnTo>
                    <a:lnTo>
                      <a:pt x="72" y="18"/>
                    </a:lnTo>
                    <a:lnTo>
                      <a:pt x="70" y="16"/>
                    </a:lnTo>
                    <a:lnTo>
                      <a:pt x="69" y="13"/>
                    </a:lnTo>
                    <a:lnTo>
                      <a:pt x="68" y="12"/>
                    </a:lnTo>
                    <a:lnTo>
                      <a:pt x="66" y="10"/>
                    </a:lnTo>
                    <a:lnTo>
                      <a:pt x="64" y="7"/>
                    </a:lnTo>
                    <a:lnTo>
                      <a:pt x="61" y="6"/>
                    </a:lnTo>
                    <a:lnTo>
                      <a:pt x="59" y="5"/>
                    </a:lnTo>
                    <a:lnTo>
                      <a:pt x="55" y="4"/>
                    </a:lnTo>
                    <a:lnTo>
                      <a:pt x="53" y="2"/>
                    </a:lnTo>
                    <a:lnTo>
                      <a:pt x="50" y="0"/>
                    </a:lnTo>
                    <a:lnTo>
                      <a:pt x="46" y="0"/>
                    </a:lnTo>
                    <a:lnTo>
                      <a:pt x="42" y="0"/>
                    </a:lnTo>
                    <a:lnTo>
                      <a:pt x="39" y="0"/>
                    </a:lnTo>
                    <a:lnTo>
                      <a:pt x="35" y="0"/>
                    </a:lnTo>
                    <a:lnTo>
                      <a:pt x="33" y="0"/>
                    </a:lnTo>
                    <a:lnTo>
                      <a:pt x="30" y="0"/>
                    </a:lnTo>
                    <a:lnTo>
                      <a:pt x="27" y="0"/>
                    </a:lnTo>
                    <a:lnTo>
                      <a:pt x="25" y="0"/>
                    </a:lnTo>
                    <a:lnTo>
                      <a:pt x="21" y="1"/>
                    </a:lnTo>
                    <a:lnTo>
                      <a:pt x="18" y="4"/>
                    </a:lnTo>
                    <a:lnTo>
                      <a:pt x="16" y="4"/>
                    </a:lnTo>
                    <a:lnTo>
                      <a:pt x="13" y="6"/>
                    </a:lnTo>
                    <a:lnTo>
                      <a:pt x="10" y="7"/>
                    </a:lnTo>
                    <a:lnTo>
                      <a:pt x="8" y="10"/>
                    </a:lnTo>
                    <a:lnTo>
                      <a:pt x="5" y="11"/>
                    </a:lnTo>
                    <a:lnTo>
                      <a:pt x="4" y="13"/>
                    </a:lnTo>
                    <a:lnTo>
                      <a:pt x="3" y="16"/>
                    </a:lnTo>
                    <a:lnTo>
                      <a:pt x="1" y="18"/>
                    </a:lnTo>
                    <a:lnTo>
                      <a:pt x="0" y="19"/>
                    </a:lnTo>
                    <a:lnTo>
                      <a:pt x="0" y="24"/>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3" name="Freeform 905"/>
              <p:cNvSpPr>
                <a:spLocks/>
              </p:cNvSpPr>
              <p:nvPr/>
            </p:nvSpPr>
            <p:spPr bwMode="auto">
              <a:xfrm>
                <a:off x="5480" y="3032"/>
                <a:ext cx="70" cy="47"/>
              </a:xfrm>
              <a:custGeom>
                <a:avLst/>
                <a:gdLst>
                  <a:gd name="T0" fmla="*/ 1 w 70"/>
                  <a:gd name="T1" fmla="*/ 25 h 47"/>
                  <a:gd name="T2" fmla="*/ 1 w 70"/>
                  <a:gd name="T3" fmla="*/ 30 h 47"/>
                  <a:gd name="T4" fmla="*/ 5 w 70"/>
                  <a:gd name="T5" fmla="*/ 34 h 47"/>
                  <a:gd name="T6" fmla="*/ 8 w 70"/>
                  <a:gd name="T7" fmla="*/ 39 h 47"/>
                  <a:gd name="T8" fmla="*/ 14 w 70"/>
                  <a:gd name="T9" fmla="*/ 41 h 47"/>
                  <a:gd name="T10" fmla="*/ 19 w 70"/>
                  <a:gd name="T11" fmla="*/ 44 h 47"/>
                  <a:gd name="T12" fmla="*/ 24 w 70"/>
                  <a:gd name="T13" fmla="*/ 46 h 47"/>
                  <a:gd name="T14" fmla="*/ 32 w 70"/>
                  <a:gd name="T15" fmla="*/ 46 h 47"/>
                  <a:gd name="T16" fmla="*/ 38 w 70"/>
                  <a:gd name="T17" fmla="*/ 46 h 47"/>
                  <a:gd name="T18" fmla="*/ 45 w 70"/>
                  <a:gd name="T19" fmla="*/ 46 h 47"/>
                  <a:gd name="T20" fmla="*/ 51 w 70"/>
                  <a:gd name="T21" fmla="*/ 44 h 47"/>
                  <a:gd name="T22" fmla="*/ 58 w 70"/>
                  <a:gd name="T23" fmla="*/ 41 h 47"/>
                  <a:gd name="T24" fmla="*/ 61 w 70"/>
                  <a:gd name="T25" fmla="*/ 39 h 47"/>
                  <a:gd name="T26" fmla="*/ 65 w 70"/>
                  <a:gd name="T27" fmla="*/ 35 h 47"/>
                  <a:gd name="T28" fmla="*/ 68 w 70"/>
                  <a:gd name="T29" fmla="*/ 30 h 47"/>
                  <a:gd name="T30" fmla="*/ 69 w 70"/>
                  <a:gd name="T31" fmla="*/ 27 h 47"/>
                  <a:gd name="T32" fmla="*/ 69 w 70"/>
                  <a:gd name="T33" fmla="*/ 21 h 47"/>
                  <a:gd name="T34" fmla="*/ 68 w 70"/>
                  <a:gd name="T35" fmla="*/ 16 h 47"/>
                  <a:gd name="T36" fmla="*/ 64 w 70"/>
                  <a:gd name="T37" fmla="*/ 12 h 47"/>
                  <a:gd name="T38" fmla="*/ 61 w 70"/>
                  <a:gd name="T39" fmla="*/ 7 h 47"/>
                  <a:gd name="T40" fmla="*/ 55 w 70"/>
                  <a:gd name="T41" fmla="*/ 5 h 47"/>
                  <a:gd name="T42" fmla="*/ 50 w 70"/>
                  <a:gd name="T43" fmla="*/ 2 h 47"/>
                  <a:gd name="T44" fmla="*/ 43 w 70"/>
                  <a:gd name="T45" fmla="*/ 0 h 47"/>
                  <a:gd name="T46" fmla="*/ 37 w 70"/>
                  <a:gd name="T47" fmla="*/ 0 h 47"/>
                  <a:gd name="T48" fmla="*/ 31 w 70"/>
                  <a:gd name="T49" fmla="*/ 0 h 47"/>
                  <a:gd name="T50" fmla="*/ 26 w 70"/>
                  <a:gd name="T51" fmla="*/ 0 h 47"/>
                  <a:gd name="T52" fmla="*/ 19 w 70"/>
                  <a:gd name="T53" fmla="*/ 2 h 47"/>
                  <a:gd name="T54" fmla="*/ 14 w 70"/>
                  <a:gd name="T55" fmla="*/ 5 h 47"/>
                  <a:gd name="T56" fmla="*/ 9 w 70"/>
                  <a:gd name="T57" fmla="*/ 7 h 47"/>
                  <a:gd name="T58" fmla="*/ 5 w 70"/>
                  <a:gd name="T59" fmla="*/ 12 h 47"/>
                  <a:gd name="T60" fmla="*/ 1 w 70"/>
                  <a:gd name="T61" fmla="*/ 16 h 47"/>
                  <a:gd name="T62" fmla="*/ 0 w 70"/>
                  <a:gd name="T63"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47">
                    <a:moveTo>
                      <a:pt x="0" y="23"/>
                    </a:moveTo>
                    <a:lnTo>
                      <a:pt x="1" y="25"/>
                    </a:lnTo>
                    <a:lnTo>
                      <a:pt x="1" y="28"/>
                    </a:lnTo>
                    <a:lnTo>
                      <a:pt x="1" y="30"/>
                    </a:lnTo>
                    <a:lnTo>
                      <a:pt x="3" y="33"/>
                    </a:lnTo>
                    <a:lnTo>
                      <a:pt x="5" y="34"/>
                    </a:lnTo>
                    <a:lnTo>
                      <a:pt x="6" y="36"/>
                    </a:lnTo>
                    <a:lnTo>
                      <a:pt x="8" y="39"/>
                    </a:lnTo>
                    <a:lnTo>
                      <a:pt x="10" y="40"/>
                    </a:lnTo>
                    <a:lnTo>
                      <a:pt x="14" y="41"/>
                    </a:lnTo>
                    <a:lnTo>
                      <a:pt x="15" y="42"/>
                    </a:lnTo>
                    <a:lnTo>
                      <a:pt x="19" y="44"/>
                    </a:lnTo>
                    <a:lnTo>
                      <a:pt x="22" y="45"/>
                    </a:lnTo>
                    <a:lnTo>
                      <a:pt x="24" y="46"/>
                    </a:lnTo>
                    <a:lnTo>
                      <a:pt x="28" y="46"/>
                    </a:lnTo>
                    <a:lnTo>
                      <a:pt x="32" y="46"/>
                    </a:lnTo>
                    <a:lnTo>
                      <a:pt x="36" y="46"/>
                    </a:lnTo>
                    <a:lnTo>
                      <a:pt x="38" y="46"/>
                    </a:lnTo>
                    <a:lnTo>
                      <a:pt x="42" y="46"/>
                    </a:lnTo>
                    <a:lnTo>
                      <a:pt x="45" y="46"/>
                    </a:lnTo>
                    <a:lnTo>
                      <a:pt x="49" y="44"/>
                    </a:lnTo>
                    <a:lnTo>
                      <a:pt x="51" y="44"/>
                    </a:lnTo>
                    <a:lnTo>
                      <a:pt x="54" y="42"/>
                    </a:lnTo>
                    <a:lnTo>
                      <a:pt x="58" y="41"/>
                    </a:lnTo>
                    <a:lnTo>
                      <a:pt x="59" y="40"/>
                    </a:lnTo>
                    <a:lnTo>
                      <a:pt x="61" y="39"/>
                    </a:lnTo>
                    <a:lnTo>
                      <a:pt x="64" y="36"/>
                    </a:lnTo>
                    <a:lnTo>
                      <a:pt x="65" y="35"/>
                    </a:lnTo>
                    <a:lnTo>
                      <a:pt x="66" y="33"/>
                    </a:lnTo>
                    <a:lnTo>
                      <a:pt x="68" y="30"/>
                    </a:lnTo>
                    <a:lnTo>
                      <a:pt x="69" y="29"/>
                    </a:lnTo>
                    <a:lnTo>
                      <a:pt x="69" y="27"/>
                    </a:lnTo>
                    <a:lnTo>
                      <a:pt x="69" y="24"/>
                    </a:lnTo>
                    <a:lnTo>
                      <a:pt x="69" y="21"/>
                    </a:lnTo>
                    <a:lnTo>
                      <a:pt x="68" y="18"/>
                    </a:lnTo>
                    <a:lnTo>
                      <a:pt x="68" y="16"/>
                    </a:lnTo>
                    <a:lnTo>
                      <a:pt x="65" y="13"/>
                    </a:lnTo>
                    <a:lnTo>
                      <a:pt x="64" y="12"/>
                    </a:lnTo>
                    <a:lnTo>
                      <a:pt x="63" y="10"/>
                    </a:lnTo>
                    <a:lnTo>
                      <a:pt x="61" y="7"/>
                    </a:lnTo>
                    <a:lnTo>
                      <a:pt x="58" y="6"/>
                    </a:lnTo>
                    <a:lnTo>
                      <a:pt x="55" y="5"/>
                    </a:lnTo>
                    <a:lnTo>
                      <a:pt x="52" y="4"/>
                    </a:lnTo>
                    <a:lnTo>
                      <a:pt x="50" y="2"/>
                    </a:lnTo>
                    <a:lnTo>
                      <a:pt x="46" y="1"/>
                    </a:lnTo>
                    <a:lnTo>
                      <a:pt x="43" y="0"/>
                    </a:lnTo>
                    <a:lnTo>
                      <a:pt x="40" y="0"/>
                    </a:lnTo>
                    <a:lnTo>
                      <a:pt x="37" y="0"/>
                    </a:lnTo>
                    <a:lnTo>
                      <a:pt x="33" y="0"/>
                    </a:lnTo>
                    <a:lnTo>
                      <a:pt x="31" y="0"/>
                    </a:lnTo>
                    <a:lnTo>
                      <a:pt x="28" y="0"/>
                    </a:lnTo>
                    <a:lnTo>
                      <a:pt x="26" y="0"/>
                    </a:lnTo>
                    <a:lnTo>
                      <a:pt x="23" y="0"/>
                    </a:lnTo>
                    <a:lnTo>
                      <a:pt x="19" y="2"/>
                    </a:lnTo>
                    <a:lnTo>
                      <a:pt x="17" y="4"/>
                    </a:lnTo>
                    <a:lnTo>
                      <a:pt x="14" y="5"/>
                    </a:lnTo>
                    <a:lnTo>
                      <a:pt x="13" y="6"/>
                    </a:lnTo>
                    <a:lnTo>
                      <a:pt x="9" y="7"/>
                    </a:lnTo>
                    <a:lnTo>
                      <a:pt x="8" y="10"/>
                    </a:lnTo>
                    <a:lnTo>
                      <a:pt x="5" y="12"/>
                    </a:lnTo>
                    <a:lnTo>
                      <a:pt x="3" y="13"/>
                    </a:lnTo>
                    <a:lnTo>
                      <a:pt x="1" y="16"/>
                    </a:lnTo>
                    <a:lnTo>
                      <a:pt x="1" y="18"/>
                    </a:lnTo>
                    <a:lnTo>
                      <a:pt x="0" y="19"/>
                    </a:lnTo>
                    <a:lnTo>
                      <a:pt x="0" y="23"/>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4" name="Freeform 906"/>
              <p:cNvSpPr>
                <a:spLocks/>
              </p:cNvSpPr>
              <p:nvPr/>
            </p:nvSpPr>
            <p:spPr bwMode="auto">
              <a:xfrm>
                <a:off x="5481" y="3032"/>
                <a:ext cx="68" cy="47"/>
              </a:xfrm>
              <a:custGeom>
                <a:avLst/>
                <a:gdLst>
                  <a:gd name="T0" fmla="*/ 0 w 68"/>
                  <a:gd name="T1" fmla="*/ 24 h 47"/>
                  <a:gd name="T2" fmla="*/ 1 w 68"/>
                  <a:gd name="T3" fmla="*/ 29 h 47"/>
                  <a:gd name="T4" fmla="*/ 5 w 68"/>
                  <a:gd name="T5" fmla="*/ 33 h 47"/>
                  <a:gd name="T6" fmla="*/ 9 w 68"/>
                  <a:gd name="T7" fmla="*/ 38 h 47"/>
                  <a:gd name="T8" fmla="*/ 13 w 68"/>
                  <a:gd name="T9" fmla="*/ 40 h 47"/>
                  <a:gd name="T10" fmla="*/ 18 w 68"/>
                  <a:gd name="T11" fmla="*/ 42 h 47"/>
                  <a:gd name="T12" fmla="*/ 24 w 68"/>
                  <a:gd name="T13" fmla="*/ 44 h 47"/>
                  <a:gd name="T14" fmla="*/ 31 w 68"/>
                  <a:gd name="T15" fmla="*/ 46 h 47"/>
                  <a:gd name="T16" fmla="*/ 37 w 68"/>
                  <a:gd name="T17" fmla="*/ 46 h 47"/>
                  <a:gd name="T18" fmla="*/ 44 w 68"/>
                  <a:gd name="T19" fmla="*/ 44 h 47"/>
                  <a:gd name="T20" fmla="*/ 50 w 68"/>
                  <a:gd name="T21" fmla="*/ 42 h 47"/>
                  <a:gd name="T22" fmla="*/ 55 w 68"/>
                  <a:gd name="T23" fmla="*/ 40 h 47"/>
                  <a:gd name="T24" fmla="*/ 61 w 68"/>
                  <a:gd name="T25" fmla="*/ 38 h 47"/>
                  <a:gd name="T26" fmla="*/ 63 w 68"/>
                  <a:gd name="T27" fmla="*/ 34 h 47"/>
                  <a:gd name="T28" fmla="*/ 66 w 68"/>
                  <a:gd name="T29" fmla="*/ 30 h 47"/>
                  <a:gd name="T30" fmla="*/ 67 w 68"/>
                  <a:gd name="T31" fmla="*/ 27 h 47"/>
                  <a:gd name="T32" fmla="*/ 67 w 68"/>
                  <a:gd name="T33" fmla="*/ 21 h 47"/>
                  <a:gd name="T34" fmla="*/ 64 w 68"/>
                  <a:gd name="T35" fmla="*/ 17 h 47"/>
                  <a:gd name="T36" fmla="*/ 63 w 68"/>
                  <a:gd name="T37" fmla="*/ 12 h 47"/>
                  <a:gd name="T38" fmla="*/ 58 w 68"/>
                  <a:gd name="T39" fmla="*/ 8 h 47"/>
                  <a:gd name="T40" fmla="*/ 54 w 68"/>
                  <a:gd name="T41" fmla="*/ 5 h 47"/>
                  <a:gd name="T42" fmla="*/ 49 w 68"/>
                  <a:gd name="T43" fmla="*/ 2 h 47"/>
                  <a:gd name="T44" fmla="*/ 43 w 68"/>
                  <a:gd name="T45" fmla="*/ 0 h 47"/>
                  <a:gd name="T46" fmla="*/ 36 w 68"/>
                  <a:gd name="T47" fmla="*/ 0 h 47"/>
                  <a:gd name="T48" fmla="*/ 30 w 68"/>
                  <a:gd name="T49" fmla="*/ 0 h 47"/>
                  <a:gd name="T50" fmla="*/ 23 w 68"/>
                  <a:gd name="T51" fmla="*/ 0 h 47"/>
                  <a:gd name="T52" fmla="*/ 18 w 68"/>
                  <a:gd name="T53" fmla="*/ 2 h 47"/>
                  <a:gd name="T54" fmla="*/ 13 w 68"/>
                  <a:gd name="T55" fmla="*/ 5 h 47"/>
                  <a:gd name="T56" fmla="*/ 9 w 68"/>
                  <a:gd name="T57" fmla="*/ 7 h 47"/>
                  <a:gd name="T58" fmla="*/ 5 w 68"/>
                  <a:gd name="T59" fmla="*/ 12 h 47"/>
                  <a:gd name="T60" fmla="*/ 1 w 68"/>
                  <a:gd name="T61" fmla="*/ 16 h 47"/>
                  <a:gd name="T62" fmla="*/ 0 w 68"/>
                  <a:gd name="T63"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47">
                    <a:moveTo>
                      <a:pt x="0" y="22"/>
                    </a:moveTo>
                    <a:lnTo>
                      <a:pt x="0" y="24"/>
                    </a:lnTo>
                    <a:lnTo>
                      <a:pt x="0" y="27"/>
                    </a:lnTo>
                    <a:lnTo>
                      <a:pt x="1" y="29"/>
                    </a:lnTo>
                    <a:lnTo>
                      <a:pt x="3" y="31"/>
                    </a:lnTo>
                    <a:lnTo>
                      <a:pt x="5" y="33"/>
                    </a:lnTo>
                    <a:lnTo>
                      <a:pt x="6" y="35"/>
                    </a:lnTo>
                    <a:lnTo>
                      <a:pt x="9" y="38"/>
                    </a:lnTo>
                    <a:lnTo>
                      <a:pt x="12" y="39"/>
                    </a:lnTo>
                    <a:lnTo>
                      <a:pt x="13" y="40"/>
                    </a:lnTo>
                    <a:lnTo>
                      <a:pt x="15" y="41"/>
                    </a:lnTo>
                    <a:lnTo>
                      <a:pt x="18" y="42"/>
                    </a:lnTo>
                    <a:lnTo>
                      <a:pt x="22" y="44"/>
                    </a:lnTo>
                    <a:lnTo>
                      <a:pt x="24" y="44"/>
                    </a:lnTo>
                    <a:lnTo>
                      <a:pt x="28" y="46"/>
                    </a:lnTo>
                    <a:lnTo>
                      <a:pt x="31" y="46"/>
                    </a:lnTo>
                    <a:lnTo>
                      <a:pt x="35" y="46"/>
                    </a:lnTo>
                    <a:lnTo>
                      <a:pt x="37" y="46"/>
                    </a:lnTo>
                    <a:lnTo>
                      <a:pt x="40" y="45"/>
                    </a:lnTo>
                    <a:lnTo>
                      <a:pt x="44" y="44"/>
                    </a:lnTo>
                    <a:lnTo>
                      <a:pt x="46" y="44"/>
                    </a:lnTo>
                    <a:lnTo>
                      <a:pt x="50" y="42"/>
                    </a:lnTo>
                    <a:lnTo>
                      <a:pt x="52" y="41"/>
                    </a:lnTo>
                    <a:lnTo>
                      <a:pt x="55" y="40"/>
                    </a:lnTo>
                    <a:lnTo>
                      <a:pt x="58" y="39"/>
                    </a:lnTo>
                    <a:lnTo>
                      <a:pt x="61" y="38"/>
                    </a:lnTo>
                    <a:lnTo>
                      <a:pt x="62" y="35"/>
                    </a:lnTo>
                    <a:lnTo>
                      <a:pt x="63" y="34"/>
                    </a:lnTo>
                    <a:lnTo>
                      <a:pt x="64" y="33"/>
                    </a:lnTo>
                    <a:lnTo>
                      <a:pt x="66" y="30"/>
                    </a:lnTo>
                    <a:lnTo>
                      <a:pt x="67" y="28"/>
                    </a:lnTo>
                    <a:lnTo>
                      <a:pt x="67" y="27"/>
                    </a:lnTo>
                    <a:lnTo>
                      <a:pt x="67" y="24"/>
                    </a:lnTo>
                    <a:lnTo>
                      <a:pt x="67" y="21"/>
                    </a:lnTo>
                    <a:lnTo>
                      <a:pt x="67" y="18"/>
                    </a:lnTo>
                    <a:lnTo>
                      <a:pt x="64" y="17"/>
                    </a:lnTo>
                    <a:lnTo>
                      <a:pt x="64" y="15"/>
                    </a:lnTo>
                    <a:lnTo>
                      <a:pt x="63" y="12"/>
                    </a:lnTo>
                    <a:lnTo>
                      <a:pt x="61" y="10"/>
                    </a:lnTo>
                    <a:lnTo>
                      <a:pt x="58" y="8"/>
                    </a:lnTo>
                    <a:lnTo>
                      <a:pt x="57" y="6"/>
                    </a:lnTo>
                    <a:lnTo>
                      <a:pt x="54" y="5"/>
                    </a:lnTo>
                    <a:lnTo>
                      <a:pt x="50" y="4"/>
                    </a:lnTo>
                    <a:lnTo>
                      <a:pt x="49" y="2"/>
                    </a:lnTo>
                    <a:lnTo>
                      <a:pt x="45" y="1"/>
                    </a:lnTo>
                    <a:lnTo>
                      <a:pt x="43" y="0"/>
                    </a:lnTo>
                    <a:lnTo>
                      <a:pt x="39" y="0"/>
                    </a:lnTo>
                    <a:lnTo>
                      <a:pt x="36" y="0"/>
                    </a:lnTo>
                    <a:lnTo>
                      <a:pt x="34" y="0"/>
                    </a:lnTo>
                    <a:lnTo>
                      <a:pt x="30" y="0"/>
                    </a:lnTo>
                    <a:lnTo>
                      <a:pt x="27" y="0"/>
                    </a:lnTo>
                    <a:lnTo>
                      <a:pt x="23" y="0"/>
                    </a:lnTo>
                    <a:lnTo>
                      <a:pt x="22" y="1"/>
                    </a:lnTo>
                    <a:lnTo>
                      <a:pt x="18" y="2"/>
                    </a:lnTo>
                    <a:lnTo>
                      <a:pt x="15" y="4"/>
                    </a:lnTo>
                    <a:lnTo>
                      <a:pt x="13" y="5"/>
                    </a:lnTo>
                    <a:lnTo>
                      <a:pt x="12" y="6"/>
                    </a:lnTo>
                    <a:lnTo>
                      <a:pt x="9" y="7"/>
                    </a:lnTo>
                    <a:lnTo>
                      <a:pt x="6" y="10"/>
                    </a:lnTo>
                    <a:lnTo>
                      <a:pt x="5" y="12"/>
                    </a:lnTo>
                    <a:lnTo>
                      <a:pt x="3" y="13"/>
                    </a:lnTo>
                    <a:lnTo>
                      <a:pt x="1" y="16"/>
                    </a:lnTo>
                    <a:lnTo>
                      <a:pt x="0" y="18"/>
                    </a:lnTo>
                    <a:lnTo>
                      <a:pt x="0" y="19"/>
                    </a:lnTo>
                    <a:lnTo>
                      <a:pt x="0" y="22"/>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5" name="Freeform 907"/>
              <p:cNvSpPr>
                <a:spLocks/>
              </p:cNvSpPr>
              <p:nvPr/>
            </p:nvSpPr>
            <p:spPr bwMode="auto">
              <a:xfrm>
                <a:off x="5483" y="3032"/>
                <a:ext cx="65" cy="44"/>
              </a:xfrm>
              <a:custGeom>
                <a:avLst/>
                <a:gdLst>
                  <a:gd name="T0" fmla="*/ 0 w 65"/>
                  <a:gd name="T1" fmla="*/ 24 h 44"/>
                  <a:gd name="T2" fmla="*/ 1 w 65"/>
                  <a:gd name="T3" fmla="*/ 29 h 44"/>
                  <a:gd name="T4" fmla="*/ 5 w 65"/>
                  <a:gd name="T5" fmla="*/ 32 h 44"/>
                  <a:gd name="T6" fmla="*/ 8 w 65"/>
                  <a:gd name="T7" fmla="*/ 36 h 44"/>
                  <a:gd name="T8" fmla="*/ 13 w 65"/>
                  <a:gd name="T9" fmla="*/ 39 h 44"/>
                  <a:gd name="T10" fmla="*/ 18 w 65"/>
                  <a:gd name="T11" fmla="*/ 41 h 44"/>
                  <a:gd name="T12" fmla="*/ 23 w 65"/>
                  <a:gd name="T13" fmla="*/ 43 h 44"/>
                  <a:gd name="T14" fmla="*/ 29 w 65"/>
                  <a:gd name="T15" fmla="*/ 43 h 44"/>
                  <a:gd name="T16" fmla="*/ 36 w 65"/>
                  <a:gd name="T17" fmla="*/ 43 h 44"/>
                  <a:gd name="T18" fmla="*/ 41 w 65"/>
                  <a:gd name="T19" fmla="*/ 43 h 44"/>
                  <a:gd name="T20" fmla="*/ 47 w 65"/>
                  <a:gd name="T21" fmla="*/ 41 h 44"/>
                  <a:gd name="T22" fmla="*/ 52 w 65"/>
                  <a:gd name="T23" fmla="*/ 39 h 44"/>
                  <a:gd name="T24" fmla="*/ 58 w 65"/>
                  <a:gd name="T25" fmla="*/ 36 h 44"/>
                  <a:gd name="T26" fmla="*/ 61 w 65"/>
                  <a:gd name="T27" fmla="*/ 32 h 44"/>
                  <a:gd name="T28" fmla="*/ 63 w 65"/>
                  <a:gd name="T29" fmla="*/ 29 h 44"/>
                  <a:gd name="T30" fmla="*/ 64 w 65"/>
                  <a:gd name="T31" fmla="*/ 25 h 44"/>
                  <a:gd name="T32" fmla="*/ 64 w 65"/>
                  <a:gd name="T33" fmla="*/ 20 h 44"/>
                  <a:gd name="T34" fmla="*/ 63 w 65"/>
                  <a:gd name="T35" fmla="*/ 17 h 44"/>
                  <a:gd name="T36" fmla="*/ 60 w 65"/>
                  <a:gd name="T37" fmla="*/ 12 h 44"/>
                  <a:gd name="T38" fmla="*/ 56 w 65"/>
                  <a:gd name="T39" fmla="*/ 8 h 44"/>
                  <a:gd name="T40" fmla="*/ 50 w 65"/>
                  <a:gd name="T41" fmla="*/ 6 h 44"/>
                  <a:gd name="T42" fmla="*/ 45 w 65"/>
                  <a:gd name="T43" fmla="*/ 2 h 44"/>
                  <a:gd name="T44" fmla="*/ 40 w 65"/>
                  <a:gd name="T45" fmla="*/ 0 h 44"/>
                  <a:gd name="T46" fmla="*/ 35 w 65"/>
                  <a:gd name="T47" fmla="*/ 0 h 44"/>
                  <a:gd name="T48" fmla="*/ 28 w 65"/>
                  <a:gd name="T49" fmla="*/ 0 h 44"/>
                  <a:gd name="T50" fmla="*/ 22 w 65"/>
                  <a:gd name="T51" fmla="*/ 0 h 44"/>
                  <a:gd name="T52" fmla="*/ 17 w 65"/>
                  <a:gd name="T53" fmla="*/ 2 h 44"/>
                  <a:gd name="T54" fmla="*/ 13 w 65"/>
                  <a:gd name="T55" fmla="*/ 5 h 44"/>
                  <a:gd name="T56" fmla="*/ 8 w 65"/>
                  <a:gd name="T57" fmla="*/ 8 h 44"/>
                  <a:gd name="T58" fmla="*/ 4 w 65"/>
                  <a:gd name="T59" fmla="*/ 12 h 44"/>
                  <a:gd name="T60" fmla="*/ 1 w 65"/>
                  <a:gd name="T61" fmla="*/ 16 h 44"/>
                  <a:gd name="T62" fmla="*/ 0 w 65"/>
                  <a:gd name="T63"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 h="44">
                    <a:moveTo>
                      <a:pt x="0" y="22"/>
                    </a:moveTo>
                    <a:lnTo>
                      <a:pt x="0" y="24"/>
                    </a:lnTo>
                    <a:lnTo>
                      <a:pt x="0" y="26"/>
                    </a:lnTo>
                    <a:lnTo>
                      <a:pt x="1" y="29"/>
                    </a:lnTo>
                    <a:lnTo>
                      <a:pt x="3" y="31"/>
                    </a:lnTo>
                    <a:lnTo>
                      <a:pt x="5" y="32"/>
                    </a:lnTo>
                    <a:lnTo>
                      <a:pt x="6" y="35"/>
                    </a:lnTo>
                    <a:lnTo>
                      <a:pt x="8" y="36"/>
                    </a:lnTo>
                    <a:lnTo>
                      <a:pt x="10" y="38"/>
                    </a:lnTo>
                    <a:lnTo>
                      <a:pt x="13" y="39"/>
                    </a:lnTo>
                    <a:lnTo>
                      <a:pt x="14" y="41"/>
                    </a:lnTo>
                    <a:lnTo>
                      <a:pt x="18" y="41"/>
                    </a:lnTo>
                    <a:lnTo>
                      <a:pt x="20" y="42"/>
                    </a:lnTo>
                    <a:lnTo>
                      <a:pt x="23" y="43"/>
                    </a:lnTo>
                    <a:lnTo>
                      <a:pt x="27" y="43"/>
                    </a:lnTo>
                    <a:lnTo>
                      <a:pt x="29" y="43"/>
                    </a:lnTo>
                    <a:lnTo>
                      <a:pt x="33" y="43"/>
                    </a:lnTo>
                    <a:lnTo>
                      <a:pt x="36" y="43"/>
                    </a:lnTo>
                    <a:lnTo>
                      <a:pt x="38" y="43"/>
                    </a:lnTo>
                    <a:lnTo>
                      <a:pt x="41" y="43"/>
                    </a:lnTo>
                    <a:lnTo>
                      <a:pt x="45" y="42"/>
                    </a:lnTo>
                    <a:lnTo>
                      <a:pt x="47" y="41"/>
                    </a:lnTo>
                    <a:lnTo>
                      <a:pt x="50" y="41"/>
                    </a:lnTo>
                    <a:lnTo>
                      <a:pt x="52" y="39"/>
                    </a:lnTo>
                    <a:lnTo>
                      <a:pt x="55" y="38"/>
                    </a:lnTo>
                    <a:lnTo>
                      <a:pt x="58" y="36"/>
                    </a:lnTo>
                    <a:lnTo>
                      <a:pt x="59" y="35"/>
                    </a:lnTo>
                    <a:lnTo>
                      <a:pt x="61" y="32"/>
                    </a:lnTo>
                    <a:lnTo>
                      <a:pt x="61" y="31"/>
                    </a:lnTo>
                    <a:lnTo>
                      <a:pt x="63" y="29"/>
                    </a:lnTo>
                    <a:lnTo>
                      <a:pt x="64" y="26"/>
                    </a:lnTo>
                    <a:lnTo>
                      <a:pt x="64" y="25"/>
                    </a:lnTo>
                    <a:lnTo>
                      <a:pt x="64" y="24"/>
                    </a:lnTo>
                    <a:lnTo>
                      <a:pt x="64" y="20"/>
                    </a:lnTo>
                    <a:lnTo>
                      <a:pt x="63" y="18"/>
                    </a:lnTo>
                    <a:lnTo>
                      <a:pt x="63" y="17"/>
                    </a:lnTo>
                    <a:lnTo>
                      <a:pt x="61" y="14"/>
                    </a:lnTo>
                    <a:lnTo>
                      <a:pt x="60" y="12"/>
                    </a:lnTo>
                    <a:lnTo>
                      <a:pt x="59" y="10"/>
                    </a:lnTo>
                    <a:lnTo>
                      <a:pt x="56" y="8"/>
                    </a:lnTo>
                    <a:lnTo>
                      <a:pt x="54" y="6"/>
                    </a:lnTo>
                    <a:lnTo>
                      <a:pt x="50" y="6"/>
                    </a:lnTo>
                    <a:lnTo>
                      <a:pt x="49" y="4"/>
                    </a:lnTo>
                    <a:lnTo>
                      <a:pt x="45" y="2"/>
                    </a:lnTo>
                    <a:lnTo>
                      <a:pt x="42" y="1"/>
                    </a:lnTo>
                    <a:lnTo>
                      <a:pt x="40" y="0"/>
                    </a:lnTo>
                    <a:lnTo>
                      <a:pt x="36" y="0"/>
                    </a:lnTo>
                    <a:lnTo>
                      <a:pt x="35" y="0"/>
                    </a:lnTo>
                    <a:lnTo>
                      <a:pt x="32" y="0"/>
                    </a:lnTo>
                    <a:lnTo>
                      <a:pt x="28" y="0"/>
                    </a:lnTo>
                    <a:lnTo>
                      <a:pt x="26" y="0"/>
                    </a:lnTo>
                    <a:lnTo>
                      <a:pt x="22" y="0"/>
                    </a:lnTo>
                    <a:lnTo>
                      <a:pt x="20" y="1"/>
                    </a:lnTo>
                    <a:lnTo>
                      <a:pt x="17" y="2"/>
                    </a:lnTo>
                    <a:lnTo>
                      <a:pt x="14" y="4"/>
                    </a:lnTo>
                    <a:lnTo>
                      <a:pt x="13" y="5"/>
                    </a:lnTo>
                    <a:lnTo>
                      <a:pt x="10" y="6"/>
                    </a:lnTo>
                    <a:lnTo>
                      <a:pt x="8" y="8"/>
                    </a:lnTo>
                    <a:lnTo>
                      <a:pt x="5" y="10"/>
                    </a:lnTo>
                    <a:lnTo>
                      <a:pt x="4" y="12"/>
                    </a:lnTo>
                    <a:lnTo>
                      <a:pt x="3" y="13"/>
                    </a:lnTo>
                    <a:lnTo>
                      <a:pt x="1" y="16"/>
                    </a:lnTo>
                    <a:lnTo>
                      <a:pt x="0" y="18"/>
                    </a:lnTo>
                    <a:lnTo>
                      <a:pt x="0" y="19"/>
                    </a:lnTo>
                    <a:lnTo>
                      <a:pt x="0" y="22"/>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6" name="Freeform 908"/>
              <p:cNvSpPr>
                <a:spLocks/>
              </p:cNvSpPr>
              <p:nvPr/>
            </p:nvSpPr>
            <p:spPr bwMode="auto">
              <a:xfrm>
                <a:off x="5483" y="3032"/>
                <a:ext cx="63" cy="44"/>
              </a:xfrm>
              <a:custGeom>
                <a:avLst/>
                <a:gdLst>
                  <a:gd name="T0" fmla="*/ 62 w 63"/>
                  <a:gd name="T1" fmla="*/ 20 h 44"/>
                  <a:gd name="T2" fmla="*/ 61 w 63"/>
                  <a:gd name="T3" fmla="*/ 17 h 44"/>
                  <a:gd name="T4" fmla="*/ 58 w 63"/>
                  <a:gd name="T5" fmla="*/ 12 h 44"/>
                  <a:gd name="T6" fmla="*/ 54 w 63"/>
                  <a:gd name="T7" fmla="*/ 8 h 44"/>
                  <a:gd name="T8" fmla="*/ 49 w 63"/>
                  <a:gd name="T9" fmla="*/ 6 h 44"/>
                  <a:gd name="T10" fmla="*/ 44 w 63"/>
                  <a:gd name="T11" fmla="*/ 2 h 44"/>
                  <a:gd name="T12" fmla="*/ 39 w 63"/>
                  <a:gd name="T13" fmla="*/ 0 h 44"/>
                  <a:gd name="T14" fmla="*/ 34 w 63"/>
                  <a:gd name="T15" fmla="*/ 0 h 44"/>
                  <a:gd name="T16" fmla="*/ 28 w 63"/>
                  <a:gd name="T17" fmla="*/ 0 h 44"/>
                  <a:gd name="T18" fmla="*/ 22 w 63"/>
                  <a:gd name="T19" fmla="*/ 0 h 44"/>
                  <a:gd name="T20" fmla="*/ 16 w 63"/>
                  <a:gd name="T21" fmla="*/ 2 h 44"/>
                  <a:gd name="T22" fmla="*/ 13 w 63"/>
                  <a:gd name="T23" fmla="*/ 6 h 44"/>
                  <a:gd name="T24" fmla="*/ 8 w 63"/>
                  <a:gd name="T25" fmla="*/ 8 h 44"/>
                  <a:gd name="T26" fmla="*/ 5 w 63"/>
                  <a:gd name="T27" fmla="*/ 12 h 44"/>
                  <a:gd name="T28" fmla="*/ 3 w 63"/>
                  <a:gd name="T29" fmla="*/ 16 h 44"/>
                  <a:gd name="T30" fmla="*/ 1 w 63"/>
                  <a:gd name="T31" fmla="*/ 19 h 44"/>
                  <a:gd name="T32" fmla="*/ 1 w 63"/>
                  <a:gd name="T33" fmla="*/ 24 h 44"/>
                  <a:gd name="T34" fmla="*/ 3 w 63"/>
                  <a:gd name="T35" fmla="*/ 29 h 44"/>
                  <a:gd name="T36" fmla="*/ 5 w 63"/>
                  <a:gd name="T37" fmla="*/ 32 h 44"/>
                  <a:gd name="T38" fmla="*/ 10 w 63"/>
                  <a:gd name="T39" fmla="*/ 35 h 44"/>
                  <a:gd name="T40" fmla="*/ 14 w 63"/>
                  <a:gd name="T41" fmla="*/ 38 h 44"/>
                  <a:gd name="T42" fmla="*/ 19 w 63"/>
                  <a:gd name="T43" fmla="*/ 41 h 44"/>
                  <a:gd name="T44" fmla="*/ 24 w 63"/>
                  <a:gd name="T45" fmla="*/ 42 h 44"/>
                  <a:gd name="T46" fmla="*/ 29 w 63"/>
                  <a:gd name="T47" fmla="*/ 43 h 44"/>
                  <a:gd name="T48" fmla="*/ 34 w 63"/>
                  <a:gd name="T49" fmla="*/ 43 h 44"/>
                  <a:gd name="T50" fmla="*/ 40 w 63"/>
                  <a:gd name="T51" fmla="*/ 42 h 44"/>
                  <a:gd name="T52" fmla="*/ 47 w 63"/>
                  <a:gd name="T53" fmla="*/ 41 h 44"/>
                  <a:gd name="T54" fmla="*/ 51 w 63"/>
                  <a:gd name="T55" fmla="*/ 38 h 44"/>
                  <a:gd name="T56" fmla="*/ 56 w 63"/>
                  <a:gd name="T57" fmla="*/ 35 h 44"/>
                  <a:gd name="T58" fmla="*/ 59 w 63"/>
                  <a:gd name="T59" fmla="*/ 32 h 44"/>
                  <a:gd name="T60" fmla="*/ 62 w 63"/>
                  <a:gd name="T61" fmla="*/ 29 h 44"/>
                  <a:gd name="T62" fmla="*/ 62 w 63"/>
                  <a:gd name="T6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44">
                    <a:moveTo>
                      <a:pt x="62" y="23"/>
                    </a:moveTo>
                    <a:lnTo>
                      <a:pt x="62" y="20"/>
                    </a:lnTo>
                    <a:lnTo>
                      <a:pt x="62" y="18"/>
                    </a:lnTo>
                    <a:lnTo>
                      <a:pt x="61" y="17"/>
                    </a:lnTo>
                    <a:lnTo>
                      <a:pt x="61" y="14"/>
                    </a:lnTo>
                    <a:lnTo>
                      <a:pt x="58" y="12"/>
                    </a:lnTo>
                    <a:lnTo>
                      <a:pt x="57" y="11"/>
                    </a:lnTo>
                    <a:lnTo>
                      <a:pt x="54" y="8"/>
                    </a:lnTo>
                    <a:lnTo>
                      <a:pt x="52" y="6"/>
                    </a:lnTo>
                    <a:lnTo>
                      <a:pt x="49" y="6"/>
                    </a:lnTo>
                    <a:lnTo>
                      <a:pt x="48" y="4"/>
                    </a:lnTo>
                    <a:lnTo>
                      <a:pt x="44" y="2"/>
                    </a:lnTo>
                    <a:lnTo>
                      <a:pt x="42" y="1"/>
                    </a:lnTo>
                    <a:lnTo>
                      <a:pt x="39" y="0"/>
                    </a:lnTo>
                    <a:lnTo>
                      <a:pt x="35" y="0"/>
                    </a:lnTo>
                    <a:lnTo>
                      <a:pt x="34" y="0"/>
                    </a:lnTo>
                    <a:lnTo>
                      <a:pt x="32" y="0"/>
                    </a:lnTo>
                    <a:lnTo>
                      <a:pt x="28" y="0"/>
                    </a:lnTo>
                    <a:lnTo>
                      <a:pt x="25" y="0"/>
                    </a:lnTo>
                    <a:lnTo>
                      <a:pt x="22" y="0"/>
                    </a:lnTo>
                    <a:lnTo>
                      <a:pt x="20" y="1"/>
                    </a:lnTo>
                    <a:lnTo>
                      <a:pt x="16" y="2"/>
                    </a:lnTo>
                    <a:lnTo>
                      <a:pt x="14" y="4"/>
                    </a:lnTo>
                    <a:lnTo>
                      <a:pt x="13" y="6"/>
                    </a:lnTo>
                    <a:lnTo>
                      <a:pt x="10" y="6"/>
                    </a:lnTo>
                    <a:lnTo>
                      <a:pt x="8" y="8"/>
                    </a:lnTo>
                    <a:lnTo>
                      <a:pt x="6" y="10"/>
                    </a:lnTo>
                    <a:lnTo>
                      <a:pt x="5" y="12"/>
                    </a:lnTo>
                    <a:lnTo>
                      <a:pt x="4" y="14"/>
                    </a:lnTo>
                    <a:lnTo>
                      <a:pt x="3" y="16"/>
                    </a:lnTo>
                    <a:lnTo>
                      <a:pt x="1" y="18"/>
                    </a:lnTo>
                    <a:lnTo>
                      <a:pt x="1" y="19"/>
                    </a:lnTo>
                    <a:lnTo>
                      <a:pt x="0" y="22"/>
                    </a:lnTo>
                    <a:lnTo>
                      <a:pt x="1" y="24"/>
                    </a:lnTo>
                    <a:lnTo>
                      <a:pt x="3" y="26"/>
                    </a:lnTo>
                    <a:lnTo>
                      <a:pt x="3" y="29"/>
                    </a:lnTo>
                    <a:lnTo>
                      <a:pt x="4" y="30"/>
                    </a:lnTo>
                    <a:lnTo>
                      <a:pt x="5" y="32"/>
                    </a:lnTo>
                    <a:lnTo>
                      <a:pt x="8" y="32"/>
                    </a:lnTo>
                    <a:lnTo>
                      <a:pt x="10" y="35"/>
                    </a:lnTo>
                    <a:lnTo>
                      <a:pt x="11" y="36"/>
                    </a:lnTo>
                    <a:lnTo>
                      <a:pt x="14" y="38"/>
                    </a:lnTo>
                    <a:lnTo>
                      <a:pt x="15" y="39"/>
                    </a:lnTo>
                    <a:lnTo>
                      <a:pt x="19" y="41"/>
                    </a:lnTo>
                    <a:lnTo>
                      <a:pt x="20" y="41"/>
                    </a:lnTo>
                    <a:lnTo>
                      <a:pt x="24" y="42"/>
                    </a:lnTo>
                    <a:lnTo>
                      <a:pt x="27" y="43"/>
                    </a:lnTo>
                    <a:lnTo>
                      <a:pt x="29" y="43"/>
                    </a:lnTo>
                    <a:lnTo>
                      <a:pt x="33" y="43"/>
                    </a:lnTo>
                    <a:lnTo>
                      <a:pt x="34" y="43"/>
                    </a:lnTo>
                    <a:lnTo>
                      <a:pt x="37" y="42"/>
                    </a:lnTo>
                    <a:lnTo>
                      <a:pt x="40" y="42"/>
                    </a:lnTo>
                    <a:lnTo>
                      <a:pt x="43" y="41"/>
                    </a:lnTo>
                    <a:lnTo>
                      <a:pt x="47" y="41"/>
                    </a:lnTo>
                    <a:lnTo>
                      <a:pt x="48" y="39"/>
                    </a:lnTo>
                    <a:lnTo>
                      <a:pt x="51" y="38"/>
                    </a:lnTo>
                    <a:lnTo>
                      <a:pt x="54" y="36"/>
                    </a:lnTo>
                    <a:lnTo>
                      <a:pt x="56" y="35"/>
                    </a:lnTo>
                    <a:lnTo>
                      <a:pt x="58" y="33"/>
                    </a:lnTo>
                    <a:lnTo>
                      <a:pt x="59" y="32"/>
                    </a:lnTo>
                    <a:lnTo>
                      <a:pt x="61" y="30"/>
                    </a:lnTo>
                    <a:lnTo>
                      <a:pt x="62" y="29"/>
                    </a:lnTo>
                    <a:lnTo>
                      <a:pt x="62" y="26"/>
                    </a:lnTo>
                    <a:lnTo>
                      <a:pt x="62" y="24"/>
                    </a:lnTo>
                    <a:lnTo>
                      <a:pt x="62" y="23"/>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7" name="Freeform 909"/>
              <p:cNvSpPr>
                <a:spLocks/>
              </p:cNvSpPr>
              <p:nvPr/>
            </p:nvSpPr>
            <p:spPr bwMode="auto">
              <a:xfrm>
                <a:off x="5539" y="3055"/>
                <a:ext cx="3" cy="7"/>
              </a:xfrm>
              <a:custGeom>
                <a:avLst/>
                <a:gdLst>
                  <a:gd name="T0" fmla="*/ 2 w 3"/>
                  <a:gd name="T1" fmla="*/ 0 h 7"/>
                  <a:gd name="T2" fmla="*/ 2 w 3"/>
                  <a:gd name="T3" fmla="*/ 0 h 7"/>
                  <a:gd name="T4" fmla="*/ 2 w 3"/>
                  <a:gd name="T5" fmla="*/ 6 h 7"/>
                  <a:gd name="T6" fmla="*/ 1 w 3"/>
                  <a:gd name="T7" fmla="*/ 6 h 7"/>
                  <a:gd name="T8" fmla="*/ 1 w 3"/>
                  <a:gd name="T9" fmla="*/ 6 h 7"/>
                  <a:gd name="T10" fmla="*/ 1 w 3"/>
                  <a:gd name="T11" fmla="*/ 6 h 7"/>
                  <a:gd name="T12" fmla="*/ 0 w 3"/>
                  <a:gd name="T13" fmla="*/ 6 h 7"/>
                  <a:gd name="T14" fmla="*/ 0 w 3"/>
                  <a:gd name="T15" fmla="*/ 3 h 7"/>
                  <a:gd name="T16" fmla="*/ 0 w 3"/>
                  <a:gd name="T17" fmla="*/ 0 h 7"/>
                  <a:gd name="T18" fmla="*/ 2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2" y="0"/>
                    </a:moveTo>
                    <a:lnTo>
                      <a:pt x="2" y="0"/>
                    </a:lnTo>
                    <a:lnTo>
                      <a:pt x="2" y="6"/>
                    </a:lnTo>
                    <a:lnTo>
                      <a:pt x="1" y="6"/>
                    </a:lnTo>
                    <a:lnTo>
                      <a:pt x="1" y="6"/>
                    </a:lnTo>
                    <a:lnTo>
                      <a:pt x="1" y="6"/>
                    </a:lnTo>
                    <a:lnTo>
                      <a:pt x="0" y="6"/>
                    </a:lnTo>
                    <a:lnTo>
                      <a:pt x="0" y="3"/>
                    </a:lnTo>
                    <a:lnTo>
                      <a:pt x="0" y="0"/>
                    </a:lnTo>
                    <a:lnTo>
                      <a:pt x="2"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8" name="Freeform 910"/>
              <p:cNvSpPr>
                <a:spLocks/>
              </p:cNvSpPr>
              <p:nvPr/>
            </p:nvSpPr>
            <p:spPr bwMode="auto">
              <a:xfrm>
                <a:off x="5492" y="3064"/>
                <a:ext cx="50" cy="12"/>
              </a:xfrm>
              <a:custGeom>
                <a:avLst/>
                <a:gdLst>
                  <a:gd name="T0" fmla="*/ 0 w 50"/>
                  <a:gd name="T1" fmla="*/ 0 h 12"/>
                  <a:gd name="T2" fmla="*/ 1 w 50"/>
                  <a:gd name="T3" fmla="*/ 3 h 12"/>
                  <a:gd name="T4" fmla="*/ 4 w 50"/>
                  <a:gd name="T5" fmla="*/ 5 h 12"/>
                  <a:gd name="T6" fmla="*/ 6 w 50"/>
                  <a:gd name="T7" fmla="*/ 6 h 12"/>
                  <a:gd name="T8" fmla="*/ 10 w 50"/>
                  <a:gd name="T9" fmla="*/ 9 h 12"/>
                  <a:gd name="T10" fmla="*/ 13 w 50"/>
                  <a:gd name="T11" fmla="*/ 9 h 12"/>
                  <a:gd name="T12" fmla="*/ 18 w 50"/>
                  <a:gd name="T13" fmla="*/ 10 h 12"/>
                  <a:gd name="T14" fmla="*/ 22 w 50"/>
                  <a:gd name="T15" fmla="*/ 11 h 12"/>
                  <a:gd name="T16" fmla="*/ 26 w 50"/>
                  <a:gd name="T17" fmla="*/ 11 h 12"/>
                  <a:gd name="T18" fmla="*/ 30 w 50"/>
                  <a:gd name="T19" fmla="*/ 10 h 12"/>
                  <a:gd name="T20" fmla="*/ 33 w 50"/>
                  <a:gd name="T21" fmla="*/ 9 h 12"/>
                  <a:gd name="T22" fmla="*/ 38 w 50"/>
                  <a:gd name="T23" fmla="*/ 9 h 12"/>
                  <a:gd name="T24" fmla="*/ 41 w 50"/>
                  <a:gd name="T25" fmla="*/ 8 h 12"/>
                  <a:gd name="T26" fmla="*/ 44 w 50"/>
                  <a:gd name="T27" fmla="*/ 6 h 12"/>
                  <a:gd name="T28" fmla="*/ 47 w 50"/>
                  <a:gd name="T29" fmla="*/ 4 h 12"/>
                  <a:gd name="T30" fmla="*/ 49 w 50"/>
                  <a:gd name="T31" fmla="*/ 3 h 12"/>
                  <a:gd name="T32" fmla="*/ 49 w 50"/>
                  <a:gd name="T33" fmla="*/ 0 h 12"/>
                  <a:gd name="T34" fmla="*/ 41 w 50"/>
                  <a:gd name="T35" fmla="*/ 0 h 12"/>
                  <a:gd name="T36" fmla="*/ 41 w 50"/>
                  <a:gd name="T37" fmla="*/ 2 h 12"/>
                  <a:gd name="T38" fmla="*/ 39 w 50"/>
                  <a:gd name="T39" fmla="*/ 2 h 12"/>
                  <a:gd name="T40" fmla="*/ 38 w 50"/>
                  <a:gd name="T41" fmla="*/ 4 h 12"/>
                  <a:gd name="T42" fmla="*/ 36 w 50"/>
                  <a:gd name="T43" fmla="*/ 4 h 12"/>
                  <a:gd name="T44" fmla="*/ 33 w 50"/>
                  <a:gd name="T45" fmla="*/ 5 h 12"/>
                  <a:gd name="T46" fmla="*/ 31 w 50"/>
                  <a:gd name="T47" fmla="*/ 6 h 12"/>
                  <a:gd name="T48" fmla="*/ 27 w 50"/>
                  <a:gd name="T49" fmla="*/ 6 h 12"/>
                  <a:gd name="T50" fmla="*/ 26 w 50"/>
                  <a:gd name="T51" fmla="*/ 6 h 12"/>
                  <a:gd name="T52" fmla="*/ 23 w 50"/>
                  <a:gd name="T53" fmla="*/ 6 h 12"/>
                  <a:gd name="T54" fmla="*/ 19 w 50"/>
                  <a:gd name="T55" fmla="*/ 6 h 12"/>
                  <a:gd name="T56" fmla="*/ 17 w 50"/>
                  <a:gd name="T57" fmla="*/ 6 h 12"/>
                  <a:gd name="T58" fmla="*/ 14 w 50"/>
                  <a:gd name="T59" fmla="*/ 5 h 12"/>
                  <a:gd name="T60" fmla="*/ 13 w 50"/>
                  <a:gd name="T61" fmla="*/ 4 h 12"/>
                  <a:gd name="T62" fmla="*/ 11 w 50"/>
                  <a:gd name="T63" fmla="*/ 3 h 12"/>
                  <a:gd name="T64" fmla="*/ 10 w 50"/>
                  <a:gd name="T65" fmla="*/ 2 h 12"/>
                  <a:gd name="T66" fmla="*/ 8 w 50"/>
                  <a:gd name="T67" fmla="*/ 0 h 12"/>
                  <a:gd name="T68" fmla="*/ 0 w 50"/>
                  <a:gd name="T6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2">
                    <a:moveTo>
                      <a:pt x="0" y="0"/>
                    </a:moveTo>
                    <a:lnTo>
                      <a:pt x="1" y="3"/>
                    </a:lnTo>
                    <a:lnTo>
                      <a:pt x="4" y="5"/>
                    </a:lnTo>
                    <a:lnTo>
                      <a:pt x="6" y="6"/>
                    </a:lnTo>
                    <a:lnTo>
                      <a:pt x="10" y="9"/>
                    </a:lnTo>
                    <a:lnTo>
                      <a:pt x="13" y="9"/>
                    </a:lnTo>
                    <a:lnTo>
                      <a:pt x="18" y="10"/>
                    </a:lnTo>
                    <a:lnTo>
                      <a:pt x="22" y="11"/>
                    </a:lnTo>
                    <a:lnTo>
                      <a:pt x="26" y="11"/>
                    </a:lnTo>
                    <a:lnTo>
                      <a:pt x="30" y="10"/>
                    </a:lnTo>
                    <a:lnTo>
                      <a:pt x="33" y="9"/>
                    </a:lnTo>
                    <a:lnTo>
                      <a:pt x="38" y="9"/>
                    </a:lnTo>
                    <a:lnTo>
                      <a:pt x="41" y="8"/>
                    </a:lnTo>
                    <a:lnTo>
                      <a:pt x="44" y="6"/>
                    </a:lnTo>
                    <a:lnTo>
                      <a:pt x="47" y="4"/>
                    </a:lnTo>
                    <a:lnTo>
                      <a:pt x="49" y="3"/>
                    </a:lnTo>
                    <a:lnTo>
                      <a:pt x="49" y="0"/>
                    </a:lnTo>
                    <a:lnTo>
                      <a:pt x="41" y="0"/>
                    </a:lnTo>
                    <a:lnTo>
                      <a:pt x="41" y="2"/>
                    </a:lnTo>
                    <a:lnTo>
                      <a:pt x="39" y="2"/>
                    </a:lnTo>
                    <a:lnTo>
                      <a:pt x="38" y="4"/>
                    </a:lnTo>
                    <a:lnTo>
                      <a:pt x="36" y="4"/>
                    </a:lnTo>
                    <a:lnTo>
                      <a:pt x="33" y="5"/>
                    </a:lnTo>
                    <a:lnTo>
                      <a:pt x="31" y="6"/>
                    </a:lnTo>
                    <a:lnTo>
                      <a:pt x="27" y="6"/>
                    </a:lnTo>
                    <a:lnTo>
                      <a:pt x="26" y="6"/>
                    </a:lnTo>
                    <a:lnTo>
                      <a:pt x="23" y="6"/>
                    </a:lnTo>
                    <a:lnTo>
                      <a:pt x="19" y="6"/>
                    </a:lnTo>
                    <a:lnTo>
                      <a:pt x="17" y="6"/>
                    </a:lnTo>
                    <a:lnTo>
                      <a:pt x="14" y="5"/>
                    </a:lnTo>
                    <a:lnTo>
                      <a:pt x="13" y="4"/>
                    </a:lnTo>
                    <a:lnTo>
                      <a:pt x="11" y="3"/>
                    </a:lnTo>
                    <a:lnTo>
                      <a:pt x="10" y="2"/>
                    </a:lnTo>
                    <a:lnTo>
                      <a:pt x="8" y="0"/>
                    </a:lnTo>
                    <a:lnTo>
                      <a:pt x="0" y="0"/>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399" name="Freeform 911"/>
              <p:cNvSpPr>
                <a:spLocks/>
              </p:cNvSpPr>
              <p:nvPr/>
            </p:nvSpPr>
            <p:spPr bwMode="auto">
              <a:xfrm>
                <a:off x="5539" y="3056"/>
                <a:ext cx="3" cy="6"/>
              </a:xfrm>
              <a:custGeom>
                <a:avLst/>
                <a:gdLst>
                  <a:gd name="T0" fmla="*/ 2 w 3"/>
                  <a:gd name="T1" fmla="*/ 2 h 6"/>
                  <a:gd name="T2" fmla="*/ 2 w 3"/>
                  <a:gd name="T3" fmla="*/ 3 h 6"/>
                  <a:gd name="T4" fmla="*/ 2 w 3"/>
                  <a:gd name="T5" fmla="*/ 5 h 6"/>
                  <a:gd name="T6" fmla="*/ 1 w 3"/>
                  <a:gd name="T7" fmla="*/ 5 h 6"/>
                  <a:gd name="T8" fmla="*/ 1 w 3"/>
                  <a:gd name="T9" fmla="*/ 5 h 6"/>
                  <a:gd name="T10" fmla="*/ 1 w 3"/>
                  <a:gd name="T11" fmla="*/ 5 h 6"/>
                  <a:gd name="T12" fmla="*/ 0 w 3"/>
                  <a:gd name="T13" fmla="*/ 5 h 6"/>
                  <a:gd name="T14" fmla="*/ 0 w 3"/>
                  <a:gd name="T15" fmla="*/ 2 h 6"/>
                  <a:gd name="T16" fmla="*/ 0 w 3"/>
                  <a:gd name="T17" fmla="*/ 0 h 6"/>
                  <a:gd name="T18" fmla="*/ 2 w 3"/>
                  <a:gd name="T1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2" y="2"/>
                    </a:moveTo>
                    <a:lnTo>
                      <a:pt x="2" y="3"/>
                    </a:lnTo>
                    <a:lnTo>
                      <a:pt x="2" y="5"/>
                    </a:lnTo>
                    <a:lnTo>
                      <a:pt x="1" y="5"/>
                    </a:lnTo>
                    <a:lnTo>
                      <a:pt x="1" y="5"/>
                    </a:lnTo>
                    <a:lnTo>
                      <a:pt x="1" y="5"/>
                    </a:lnTo>
                    <a:lnTo>
                      <a:pt x="0" y="5"/>
                    </a:lnTo>
                    <a:lnTo>
                      <a:pt x="0" y="2"/>
                    </a:lnTo>
                    <a:lnTo>
                      <a:pt x="0" y="0"/>
                    </a:lnTo>
                    <a:lnTo>
                      <a:pt x="2" y="2"/>
                    </a:lnTo>
                  </a:path>
                </a:pathLst>
              </a:custGeom>
              <a:solidFill>
                <a:srgbClr val="818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0" name="Freeform 912"/>
              <p:cNvSpPr>
                <a:spLocks/>
              </p:cNvSpPr>
              <p:nvPr/>
            </p:nvSpPr>
            <p:spPr bwMode="auto">
              <a:xfrm>
                <a:off x="5539" y="3055"/>
                <a:ext cx="3" cy="7"/>
              </a:xfrm>
              <a:custGeom>
                <a:avLst/>
                <a:gdLst>
                  <a:gd name="T0" fmla="*/ 2 w 3"/>
                  <a:gd name="T1" fmla="*/ 0 h 7"/>
                  <a:gd name="T2" fmla="*/ 2 w 3"/>
                  <a:gd name="T3" fmla="*/ 3 h 7"/>
                  <a:gd name="T4" fmla="*/ 2 w 3"/>
                  <a:gd name="T5" fmla="*/ 6 h 7"/>
                  <a:gd name="T6" fmla="*/ 1 w 3"/>
                  <a:gd name="T7" fmla="*/ 6 h 7"/>
                  <a:gd name="T8" fmla="*/ 1 w 3"/>
                  <a:gd name="T9" fmla="*/ 6 h 7"/>
                  <a:gd name="T10" fmla="*/ 1 w 3"/>
                  <a:gd name="T11" fmla="*/ 6 h 7"/>
                  <a:gd name="T12" fmla="*/ 1 w 3"/>
                  <a:gd name="T13" fmla="*/ 6 h 7"/>
                  <a:gd name="T14" fmla="*/ 0 w 3"/>
                  <a:gd name="T15" fmla="*/ 3 h 7"/>
                  <a:gd name="T16" fmla="*/ 0 w 3"/>
                  <a:gd name="T17" fmla="*/ 0 h 7"/>
                  <a:gd name="T18" fmla="*/ 2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2" y="0"/>
                    </a:moveTo>
                    <a:lnTo>
                      <a:pt x="2" y="3"/>
                    </a:lnTo>
                    <a:lnTo>
                      <a:pt x="2" y="6"/>
                    </a:lnTo>
                    <a:lnTo>
                      <a:pt x="1" y="6"/>
                    </a:lnTo>
                    <a:lnTo>
                      <a:pt x="1" y="6"/>
                    </a:lnTo>
                    <a:lnTo>
                      <a:pt x="1" y="6"/>
                    </a:lnTo>
                    <a:lnTo>
                      <a:pt x="1" y="6"/>
                    </a:lnTo>
                    <a:lnTo>
                      <a:pt x="0" y="3"/>
                    </a:lnTo>
                    <a:lnTo>
                      <a:pt x="0" y="0"/>
                    </a:lnTo>
                    <a:lnTo>
                      <a:pt x="2"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1" name="Freeform 913"/>
              <p:cNvSpPr>
                <a:spLocks/>
              </p:cNvSpPr>
              <p:nvPr/>
            </p:nvSpPr>
            <p:spPr bwMode="auto">
              <a:xfrm>
                <a:off x="5492" y="3064"/>
                <a:ext cx="50" cy="11"/>
              </a:xfrm>
              <a:custGeom>
                <a:avLst/>
                <a:gdLst>
                  <a:gd name="T0" fmla="*/ 0 w 50"/>
                  <a:gd name="T1" fmla="*/ 0 h 11"/>
                  <a:gd name="T2" fmla="*/ 2 w 50"/>
                  <a:gd name="T3" fmla="*/ 3 h 11"/>
                  <a:gd name="T4" fmla="*/ 5 w 50"/>
                  <a:gd name="T5" fmla="*/ 5 h 11"/>
                  <a:gd name="T6" fmla="*/ 7 w 50"/>
                  <a:gd name="T7" fmla="*/ 6 h 11"/>
                  <a:gd name="T8" fmla="*/ 11 w 50"/>
                  <a:gd name="T9" fmla="*/ 8 h 11"/>
                  <a:gd name="T10" fmla="*/ 14 w 50"/>
                  <a:gd name="T11" fmla="*/ 9 h 11"/>
                  <a:gd name="T12" fmla="*/ 18 w 50"/>
                  <a:gd name="T13" fmla="*/ 10 h 11"/>
                  <a:gd name="T14" fmla="*/ 22 w 50"/>
                  <a:gd name="T15" fmla="*/ 10 h 11"/>
                  <a:gd name="T16" fmla="*/ 26 w 50"/>
                  <a:gd name="T17" fmla="*/ 10 h 11"/>
                  <a:gd name="T18" fmla="*/ 30 w 50"/>
                  <a:gd name="T19" fmla="*/ 10 h 11"/>
                  <a:gd name="T20" fmla="*/ 33 w 50"/>
                  <a:gd name="T21" fmla="*/ 9 h 11"/>
                  <a:gd name="T22" fmla="*/ 38 w 50"/>
                  <a:gd name="T23" fmla="*/ 8 h 11"/>
                  <a:gd name="T24" fmla="*/ 41 w 50"/>
                  <a:gd name="T25" fmla="*/ 8 h 11"/>
                  <a:gd name="T26" fmla="*/ 44 w 50"/>
                  <a:gd name="T27" fmla="*/ 5 h 11"/>
                  <a:gd name="T28" fmla="*/ 47 w 50"/>
                  <a:gd name="T29" fmla="*/ 4 h 11"/>
                  <a:gd name="T30" fmla="*/ 49 w 50"/>
                  <a:gd name="T31" fmla="*/ 2 h 11"/>
                  <a:gd name="T32" fmla="*/ 49 w 50"/>
                  <a:gd name="T33" fmla="*/ 0 h 11"/>
                  <a:gd name="T34" fmla="*/ 41 w 50"/>
                  <a:gd name="T35" fmla="*/ 0 h 11"/>
                  <a:gd name="T36" fmla="*/ 41 w 50"/>
                  <a:gd name="T37" fmla="*/ 2 h 11"/>
                  <a:gd name="T38" fmla="*/ 39 w 50"/>
                  <a:gd name="T39" fmla="*/ 2 h 11"/>
                  <a:gd name="T40" fmla="*/ 38 w 50"/>
                  <a:gd name="T41" fmla="*/ 3 h 11"/>
                  <a:gd name="T42" fmla="*/ 36 w 50"/>
                  <a:gd name="T43" fmla="*/ 4 h 11"/>
                  <a:gd name="T44" fmla="*/ 33 w 50"/>
                  <a:gd name="T45" fmla="*/ 5 h 11"/>
                  <a:gd name="T46" fmla="*/ 31 w 50"/>
                  <a:gd name="T47" fmla="*/ 5 h 11"/>
                  <a:gd name="T48" fmla="*/ 27 w 50"/>
                  <a:gd name="T49" fmla="*/ 5 h 11"/>
                  <a:gd name="T50" fmla="*/ 26 w 50"/>
                  <a:gd name="T51" fmla="*/ 6 h 11"/>
                  <a:gd name="T52" fmla="*/ 24 w 50"/>
                  <a:gd name="T53" fmla="*/ 6 h 11"/>
                  <a:gd name="T54" fmla="*/ 19 w 50"/>
                  <a:gd name="T55" fmla="*/ 5 h 11"/>
                  <a:gd name="T56" fmla="*/ 17 w 50"/>
                  <a:gd name="T57" fmla="*/ 5 h 11"/>
                  <a:gd name="T58" fmla="*/ 14 w 50"/>
                  <a:gd name="T59" fmla="*/ 5 h 11"/>
                  <a:gd name="T60" fmla="*/ 12 w 50"/>
                  <a:gd name="T61" fmla="*/ 4 h 11"/>
                  <a:gd name="T62" fmla="*/ 11 w 50"/>
                  <a:gd name="T63" fmla="*/ 3 h 11"/>
                  <a:gd name="T64" fmla="*/ 8 w 50"/>
                  <a:gd name="T65" fmla="*/ 2 h 11"/>
                  <a:gd name="T66" fmla="*/ 7 w 50"/>
                  <a:gd name="T67" fmla="*/ 0 h 11"/>
                  <a:gd name="T68" fmla="*/ 0 w 50"/>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1">
                    <a:moveTo>
                      <a:pt x="0" y="0"/>
                    </a:moveTo>
                    <a:lnTo>
                      <a:pt x="2" y="3"/>
                    </a:lnTo>
                    <a:lnTo>
                      <a:pt x="5" y="5"/>
                    </a:lnTo>
                    <a:lnTo>
                      <a:pt x="7" y="6"/>
                    </a:lnTo>
                    <a:lnTo>
                      <a:pt x="11" y="8"/>
                    </a:lnTo>
                    <a:lnTo>
                      <a:pt x="14" y="9"/>
                    </a:lnTo>
                    <a:lnTo>
                      <a:pt x="18" y="10"/>
                    </a:lnTo>
                    <a:lnTo>
                      <a:pt x="22" y="10"/>
                    </a:lnTo>
                    <a:lnTo>
                      <a:pt x="26" y="10"/>
                    </a:lnTo>
                    <a:lnTo>
                      <a:pt x="30" y="10"/>
                    </a:lnTo>
                    <a:lnTo>
                      <a:pt x="33" y="9"/>
                    </a:lnTo>
                    <a:lnTo>
                      <a:pt x="38" y="8"/>
                    </a:lnTo>
                    <a:lnTo>
                      <a:pt x="41" y="8"/>
                    </a:lnTo>
                    <a:lnTo>
                      <a:pt x="44" y="5"/>
                    </a:lnTo>
                    <a:lnTo>
                      <a:pt x="47" y="4"/>
                    </a:lnTo>
                    <a:lnTo>
                      <a:pt x="49" y="2"/>
                    </a:lnTo>
                    <a:lnTo>
                      <a:pt x="49" y="0"/>
                    </a:lnTo>
                    <a:lnTo>
                      <a:pt x="41" y="0"/>
                    </a:lnTo>
                    <a:lnTo>
                      <a:pt x="41" y="2"/>
                    </a:lnTo>
                    <a:lnTo>
                      <a:pt x="39" y="2"/>
                    </a:lnTo>
                    <a:lnTo>
                      <a:pt x="38" y="3"/>
                    </a:lnTo>
                    <a:lnTo>
                      <a:pt x="36" y="4"/>
                    </a:lnTo>
                    <a:lnTo>
                      <a:pt x="33" y="5"/>
                    </a:lnTo>
                    <a:lnTo>
                      <a:pt x="31" y="5"/>
                    </a:lnTo>
                    <a:lnTo>
                      <a:pt x="27" y="5"/>
                    </a:lnTo>
                    <a:lnTo>
                      <a:pt x="26" y="6"/>
                    </a:lnTo>
                    <a:lnTo>
                      <a:pt x="24" y="6"/>
                    </a:lnTo>
                    <a:lnTo>
                      <a:pt x="19" y="5"/>
                    </a:lnTo>
                    <a:lnTo>
                      <a:pt x="17" y="5"/>
                    </a:lnTo>
                    <a:lnTo>
                      <a:pt x="14" y="5"/>
                    </a:lnTo>
                    <a:lnTo>
                      <a:pt x="12" y="4"/>
                    </a:lnTo>
                    <a:lnTo>
                      <a:pt x="11" y="3"/>
                    </a:lnTo>
                    <a:lnTo>
                      <a:pt x="8" y="2"/>
                    </a:lnTo>
                    <a:lnTo>
                      <a:pt x="7" y="0"/>
                    </a:lnTo>
                    <a:lnTo>
                      <a:pt x="0"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2" name="Freeform 914"/>
              <p:cNvSpPr>
                <a:spLocks/>
              </p:cNvSpPr>
              <p:nvPr/>
            </p:nvSpPr>
            <p:spPr bwMode="auto">
              <a:xfrm>
                <a:off x="5539" y="3055"/>
                <a:ext cx="3" cy="7"/>
              </a:xfrm>
              <a:custGeom>
                <a:avLst/>
                <a:gdLst>
                  <a:gd name="T0" fmla="*/ 2 w 3"/>
                  <a:gd name="T1" fmla="*/ 0 h 7"/>
                  <a:gd name="T2" fmla="*/ 2 w 3"/>
                  <a:gd name="T3" fmla="*/ 6 h 7"/>
                  <a:gd name="T4" fmla="*/ 2 w 3"/>
                  <a:gd name="T5" fmla="*/ 6 h 7"/>
                  <a:gd name="T6" fmla="*/ 1 w 3"/>
                  <a:gd name="T7" fmla="*/ 6 h 7"/>
                  <a:gd name="T8" fmla="*/ 1 w 3"/>
                  <a:gd name="T9" fmla="*/ 6 h 7"/>
                  <a:gd name="T10" fmla="*/ 1 w 3"/>
                  <a:gd name="T11" fmla="*/ 6 h 7"/>
                  <a:gd name="T12" fmla="*/ 0 w 3"/>
                  <a:gd name="T13" fmla="*/ 6 h 7"/>
                  <a:gd name="T14" fmla="*/ 0 w 3"/>
                  <a:gd name="T15" fmla="*/ 0 h 7"/>
                  <a:gd name="T16" fmla="*/ 2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2" y="0"/>
                    </a:moveTo>
                    <a:lnTo>
                      <a:pt x="2" y="6"/>
                    </a:lnTo>
                    <a:lnTo>
                      <a:pt x="2" y="6"/>
                    </a:lnTo>
                    <a:lnTo>
                      <a:pt x="1" y="6"/>
                    </a:lnTo>
                    <a:lnTo>
                      <a:pt x="1" y="6"/>
                    </a:lnTo>
                    <a:lnTo>
                      <a:pt x="1" y="6"/>
                    </a:lnTo>
                    <a:lnTo>
                      <a:pt x="0" y="6"/>
                    </a:lnTo>
                    <a:lnTo>
                      <a:pt x="0" y="0"/>
                    </a:lnTo>
                    <a:lnTo>
                      <a:pt x="2"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3" name="Freeform 915"/>
              <p:cNvSpPr>
                <a:spLocks/>
              </p:cNvSpPr>
              <p:nvPr/>
            </p:nvSpPr>
            <p:spPr bwMode="auto">
              <a:xfrm>
                <a:off x="5541" y="3055"/>
                <a:ext cx="1" cy="7"/>
              </a:xfrm>
              <a:custGeom>
                <a:avLst/>
                <a:gdLst>
                  <a:gd name="T0" fmla="*/ 0 w 1"/>
                  <a:gd name="T1" fmla="*/ 0 h 7"/>
                  <a:gd name="T2" fmla="*/ 0 w 1"/>
                  <a:gd name="T3" fmla="*/ 3 h 7"/>
                  <a:gd name="T4" fmla="*/ 0 w 1"/>
                  <a:gd name="T5" fmla="*/ 6 h 7"/>
                  <a:gd name="T6" fmla="*/ 0 w 1"/>
                  <a:gd name="T7" fmla="*/ 6 h 7"/>
                  <a:gd name="T8" fmla="*/ 0 w 1"/>
                  <a:gd name="T9" fmla="*/ 6 h 7"/>
                  <a:gd name="T10" fmla="*/ 0 w 1"/>
                  <a:gd name="T11" fmla="*/ 6 h 7"/>
                  <a:gd name="T12" fmla="*/ 0 w 1"/>
                  <a:gd name="T13" fmla="*/ 6 h 7"/>
                  <a:gd name="T14" fmla="*/ 0 w 1"/>
                  <a:gd name="T15" fmla="*/ 6 h 7"/>
                  <a:gd name="T16" fmla="*/ 0 w 1"/>
                  <a:gd name="T17" fmla="*/ 0 h 7"/>
                  <a:gd name="T18" fmla="*/ 0 w 1"/>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7">
                    <a:moveTo>
                      <a:pt x="0" y="0"/>
                    </a:moveTo>
                    <a:lnTo>
                      <a:pt x="0" y="3"/>
                    </a:lnTo>
                    <a:lnTo>
                      <a:pt x="0" y="6"/>
                    </a:lnTo>
                    <a:lnTo>
                      <a:pt x="0" y="6"/>
                    </a:lnTo>
                    <a:lnTo>
                      <a:pt x="0" y="6"/>
                    </a:lnTo>
                    <a:lnTo>
                      <a:pt x="0" y="6"/>
                    </a:lnTo>
                    <a:lnTo>
                      <a:pt x="0" y="6"/>
                    </a:lnTo>
                    <a:lnTo>
                      <a:pt x="0" y="6"/>
                    </a:lnTo>
                    <a:lnTo>
                      <a:pt x="0" y="0"/>
                    </a:lnTo>
                    <a:lnTo>
                      <a:pt x="0"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4" name="Freeform 916"/>
              <p:cNvSpPr>
                <a:spLocks/>
              </p:cNvSpPr>
              <p:nvPr/>
            </p:nvSpPr>
            <p:spPr bwMode="auto">
              <a:xfrm>
                <a:off x="5492" y="3062"/>
                <a:ext cx="50" cy="13"/>
              </a:xfrm>
              <a:custGeom>
                <a:avLst/>
                <a:gdLst>
                  <a:gd name="T0" fmla="*/ 0 w 50"/>
                  <a:gd name="T1" fmla="*/ 1 h 13"/>
                  <a:gd name="T2" fmla="*/ 2 w 50"/>
                  <a:gd name="T3" fmla="*/ 3 h 13"/>
                  <a:gd name="T4" fmla="*/ 5 w 50"/>
                  <a:gd name="T5" fmla="*/ 6 h 13"/>
                  <a:gd name="T6" fmla="*/ 7 w 50"/>
                  <a:gd name="T7" fmla="*/ 8 h 13"/>
                  <a:gd name="T8" fmla="*/ 11 w 50"/>
                  <a:gd name="T9" fmla="*/ 9 h 13"/>
                  <a:gd name="T10" fmla="*/ 14 w 50"/>
                  <a:gd name="T11" fmla="*/ 11 h 13"/>
                  <a:gd name="T12" fmla="*/ 19 w 50"/>
                  <a:gd name="T13" fmla="*/ 11 h 13"/>
                  <a:gd name="T14" fmla="*/ 23 w 50"/>
                  <a:gd name="T15" fmla="*/ 12 h 13"/>
                  <a:gd name="T16" fmla="*/ 26 w 50"/>
                  <a:gd name="T17" fmla="*/ 12 h 13"/>
                  <a:gd name="T18" fmla="*/ 30 w 50"/>
                  <a:gd name="T19" fmla="*/ 11 h 13"/>
                  <a:gd name="T20" fmla="*/ 35 w 50"/>
                  <a:gd name="T21" fmla="*/ 10 h 13"/>
                  <a:gd name="T22" fmla="*/ 38 w 50"/>
                  <a:gd name="T23" fmla="*/ 9 h 13"/>
                  <a:gd name="T24" fmla="*/ 41 w 50"/>
                  <a:gd name="T25" fmla="*/ 8 h 13"/>
                  <a:gd name="T26" fmla="*/ 44 w 50"/>
                  <a:gd name="T27" fmla="*/ 7 h 13"/>
                  <a:gd name="T28" fmla="*/ 47 w 50"/>
                  <a:gd name="T29" fmla="*/ 5 h 13"/>
                  <a:gd name="T30" fmla="*/ 49 w 50"/>
                  <a:gd name="T31" fmla="*/ 3 h 13"/>
                  <a:gd name="T32" fmla="*/ 49 w 50"/>
                  <a:gd name="T33" fmla="*/ 1 h 13"/>
                  <a:gd name="T34" fmla="*/ 42 w 50"/>
                  <a:gd name="T35" fmla="*/ 1 h 13"/>
                  <a:gd name="T36" fmla="*/ 41 w 50"/>
                  <a:gd name="T37" fmla="*/ 2 h 13"/>
                  <a:gd name="T38" fmla="*/ 39 w 50"/>
                  <a:gd name="T39" fmla="*/ 3 h 13"/>
                  <a:gd name="T40" fmla="*/ 38 w 50"/>
                  <a:gd name="T41" fmla="*/ 4 h 13"/>
                  <a:gd name="T42" fmla="*/ 36 w 50"/>
                  <a:gd name="T43" fmla="*/ 5 h 13"/>
                  <a:gd name="T44" fmla="*/ 35 w 50"/>
                  <a:gd name="T45" fmla="*/ 6 h 13"/>
                  <a:gd name="T46" fmla="*/ 31 w 50"/>
                  <a:gd name="T47" fmla="*/ 7 h 13"/>
                  <a:gd name="T48" fmla="*/ 27 w 50"/>
                  <a:gd name="T49" fmla="*/ 7 h 13"/>
                  <a:gd name="T50" fmla="*/ 26 w 50"/>
                  <a:gd name="T51" fmla="*/ 8 h 13"/>
                  <a:gd name="T52" fmla="*/ 24 w 50"/>
                  <a:gd name="T53" fmla="*/ 8 h 13"/>
                  <a:gd name="T54" fmla="*/ 19 w 50"/>
                  <a:gd name="T55" fmla="*/ 7 h 13"/>
                  <a:gd name="T56" fmla="*/ 17 w 50"/>
                  <a:gd name="T57" fmla="*/ 7 h 13"/>
                  <a:gd name="T58" fmla="*/ 14 w 50"/>
                  <a:gd name="T59" fmla="*/ 6 h 13"/>
                  <a:gd name="T60" fmla="*/ 12 w 50"/>
                  <a:gd name="T61" fmla="*/ 5 h 13"/>
                  <a:gd name="T62" fmla="*/ 10 w 50"/>
                  <a:gd name="T63" fmla="*/ 3 h 13"/>
                  <a:gd name="T64" fmla="*/ 7 w 50"/>
                  <a:gd name="T65" fmla="*/ 3 h 13"/>
                  <a:gd name="T66" fmla="*/ 7 w 50"/>
                  <a:gd name="T67" fmla="*/ 0 h 13"/>
                  <a:gd name="T68" fmla="*/ 0 w 50"/>
                  <a:gd name="T6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3">
                    <a:moveTo>
                      <a:pt x="0" y="1"/>
                    </a:moveTo>
                    <a:lnTo>
                      <a:pt x="2" y="3"/>
                    </a:lnTo>
                    <a:lnTo>
                      <a:pt x="5" y="6"/>
                    </a:lnTo>
                    <a:lnTo>
                      <a:pt x="7" y="8"/>
                    </a:lnTo>
                    <a:lnTo>
                      <a:pt x="11" y="9"/>
                    </a:lnTo>
                    <a:lnTo>
                      <a:pt x="14" y="11"/>
                    </a:lnTo>
                    <a:lnTo>
                      <a:pt x="19" y="11"/>
                    </a:lnTo>
                    <a:lnTo>
                      <a:pt x="23" y="12"/>
                    </a:lnTo>
                    <a:lnTo>
                      <a:pt x="26" y="12"/>
                    </a:lnTo>
                    <a:lnTo>
                      <a:pt x="30" y="11"/>
                    </a:lnTo>
                    <a:lnTo>
                      <a:pt x="35" y="10"/>
                    </a:lnTo>
                    <a:lnTo>
                      <a:pt x="38" y="9"/>
                    </a:lnTo>
                    <a:lnTo>
                      <a:pt x="41" y="8"/>
                    </a:lnTo>
                    <a:lnTo>
                      <a:pt x="44" y="7"/>
                    </a:lnTo>
                    <a:lnTo>
                      <a:pt x="47" y="5"/>
                    </a:lnTo>
                    <a:lnTo>
                      <a:pt x="49" y="3"/>
                    </a:lnTo>
                    <a:lnTo>
                      <a:pt x="49" y="1"/>
                    </a:lnTo>
                    <a:lnTo>
                      <a:pt x="42" y="1"/>
                    </a:lnTo>
                    <a:lnTo>
                      <a:pt x="41" y="2"/>
                    </a:lnTo>
                    <a:lnTo>
                      <a:pt x="39" y="3"/>
                    </a:lnTo>
                    <a:lnTo>
                      <a:pt x="38" y="4"/>
                    </a:lnTo>
                    <a:lnTo>
                      <a:pt x="36" y="5"/>
                    </a:lnTo>
                    <a:lnTo>
                      <a:pt x="35" y="6"/>
                    </a:lnTo>
                    <a:lnTo>
                      <a:pt x="31" y="7"/>
                    </a:lnTo>
                    <a:lnTo>
                      <a:pt x="27" y="7"/>
                    </a:lnTo>
                    <a:lnTo>
                      <a:pt x="26" y="8"/>
                    </a:lnTo>
                    <a:lnTo>
                      <a:pt x="24" y="8"/>
                    </a:lnTo>
                    <a:lnTo>
                      <a:pt x="19" y="7"/>
                    </a:lnTo>
                    <a:lnTo>
                      <a:pt x="17" y="7"/>
                    </a:lnTo>
                    <a:lnTo>
                      <a:pt x="14" y="6"/>
                    </a:lnTo>
                    <a:lnTo>
                      <a:pt x="12" y="5"/>
                    </a:lnTo>
                    <a:lnTo>
                      <a:pt x="10" y="3"/>
                    </a:lnTo>
                    <a:lnTo>
                      <a:pt x="7" y="3"/>
                    </a:lnTo>
                    <a:lnTo>
                      <a:pt x="7" y="0"/>
                    </a:lnTo>
                    <a:lnTo>
                      <a:pt x="0" y="1"/>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5" name="Freeform 917"/>
              <p:cNvSpPr>
                <a:spLocks/>
              </p:cNvSpPr>
              <p:nvPr/>
            </p:nvSpPr>
            <p:spPr bwMode="auto">
              <a:xfrm>
                <a:off x="5539" y="3055"/>
                <a:ext cx="3" cy="7"/>
              </a:xfrm>
              <a:custGeom>
                <a:avLst/>
                <a:gdLst>
                  <a:gd name="T0" fmla="*/ 2 w 3"/>
                  <a:gd name="T1" fmla="*/ 3 h 7"/>
                  <a:gd name="T2" fmla="*/ 2 w 3"/>
                  <a:gd name="T3" fmla="*/ 6 h 7"/>
                  <a:gd name="T4" fmla="*/ 2 w 3"/>
                  <a:gd name="T5" fmla="*/ 6 h 7"/>
                  <a:gd name="T6" fmla="*/ 1 w 3"/>
                  <a:gd name="T7" fmla="*/ 6 h 7"/>
                  <a:gd name="T8" fmla="*/ 1 w 3"/>
                  <a:gd name="T9" fmla="*/ 6 h 7"/>
                  <a:gd name="T10" fmla="*/ 1 w 3"/>
                  <a:gd name="T11" fmla="*/ 6 h 7"/>
                  <a:gd name="T12" fmla="*/ 0 w 3"/>
                  <a:gd name="T13" fmla="*/ 6 h 7"/>
                  <a:gd name="T14" fmla="*/ 0 w 3"/>
                  <a:gd name="T15" fmla="*/ 0 h 7"/>
                  <a:gd name="T16" fmla="*/ 0 w 3"/>
                  <a:gd name="T17" fmla="*/ 0 h 7"/>
                  <a:gd name="T18" fmla="*/ 2 w 3"/>
                  <a:gd name="T1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2" y="3"/>
                    </a:moveTo>
                    <a:lnTo>
                      <a:pt x="2" y="6"/>
                    </a:lnTo>
                    <a:lnTo>
                      <a:pt x="2" y="6"/>
                    </a:lnTo>
                    <a:lnTo>
                      <a:pt x="1" y="6"/>
                    </a:lnTo>
                    <a:lnTo>
                      <a:pt x="1" y="6"/>
                    </a:lnTo>
                    <a:lnTo>
                      <a:pt x="1" y="6"/>
                    </a:lnTo>
                    <a:lnTo>
                      <a:pt x="0" y="6"/>
                    </a:lnTo>
                    <a:lnTo>
                      <a:pt x="0" y="0"/>
                    </a:lnTo>
                    <a:lnTo>
                      <a:pt x="0" y="0"/>
                    </a:lnTo>
                    <a:lnTo>
                      <a:pt x="2" y="3"/>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6" name="Freeform 918"/>
              <p:cNvSpPr>
                <a:spLocks/>
              </p:cNvSpPr>
              <p:nvPr/>
            </p:nvSpPr>
            <p:spPr bwMode="auto">
              <a:xfrm>
                <a:off x="5541" y="3055"/>
                <a:ext cx="4" cy="7"/>
              </a:xfrm>
              <a:custGeom>
                <a:avLst/>
                <a:gdLst>
                  <a:gd name="T0" fmla="*/ 0 w 4"/>
                  <a:gd name="T1" fmla="*/ 0 h 7"/>
                  <a:gd name="T2" fmla="*/ 0 w 4"/>
                  <a:gd name="T3" fmla="*/ 3 h 7"/>
                  <a:gd name="T4" fmla="*/ 0 w 4"/>
                  <a:gd name="T5" fmla="*/ 6 h 7"/>
                  <a:gd name="T6" fmla="*/ 1 w 4"/>
                  <a:gd name="T7" fmla="*/ 6 h 7"/>
                  <a:gd name="T8" fmla="*/ 1 w 4"/>
                  <a:gd name="T9" fmla="*/ 6 h 7"/>
                  <a:gd name="T10" fmla="*/ 2 w 4"/>
                  <a:gd name="T11" fmla="*/ 6 h 7"/>
                  <a:gd name="T12" fmla="*/ 2 w 4"/>
                  <a:gd name="T13" fmla="*/ 6 h 7"/>
                  <a:gd name="T14" fmla="*/ 3 w 4"/>
                  <a:gd name="T15" fmla="*/ 6 h 7"/>
                  <a:gd name="T16" fmla="*/ 3 w 4"/>
                  <a:gd name="T17" fmla="*/ 3 h 7"/>
                  <a:gd name="T18" fmla="*/ 0 w 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0" y="0"/>
                    </a:moveTo>
                    <a:lnTo>
                      <a:pt x="0" y="3"/>
                    </a:lnTo>
                    <a:lnTo>
                      <a:pt x="0" y="6"/>
                    </a:lnTo>
                    <a:lnTo>
                      <a:pt x="1" y="6"/>
                    </a:lnTo>
                    <a:lnTo>
                      <a:pt x="1" y="6"/>
                    </a:lnTo>
                    <a:lnTo>
                      <a:pt x="2" y="6"/>
                    </a:lnTo>
                    <a:lnTo>
                      <a:pt x="2" y="6"/>
                    </a:lnTo>
                    <a:lnTo>
                      <a:pt x="3" y="6"/>
                    </a:lnTo>
                    <a:lnTo>
                      <a:pt x="3" y="3"/>
                    </a:lnTo>
                    <a:lnTo>
                      <a:pt x="0"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7" name="Freeform 919"/>
              <p:cNvSpPr>
                <a:spLocks/>
              </p:cNvSpPr>
              <p:nvPr/>
            </p:nvSpPr>
            <p:spPr bwMode="auto">
              <a:xfrm>
                <a:off x="5492" y="3062"/>
                <a:ext cx="50" cy="11"/>
              </a:xfrm>
              <a:custGeom>
                <a:avLst/>
                <a:gdLst>
                  <a:gd name="T0" fmla="*/ 0 w 50"/>
                  <a:gd name="T1" fmla="*/ 1 h 11"/>
                  <a:gd name="T2" fmla="*/ 2 w 50"/>
                  <a:gd name="T3" fmla="*/ 3 h 11"/>
                  <a:gd name="T4" fmla="*/ 5 w 50"/>
                  <a:gd name="T5" fmla="*/ 5 h 11"/>
                  <a:gd name="T6" fmla="*/ 7 w 50"/>
                  <a:gd name="T7" fmla="*/ 7 h 11"/>
                  <a:gd name="T8" fmla="*/ 11 w 50"/>
                  <a:gd name="T9" fmla="*/ 8 h 11"/>
                  <a:gd name="T10" fmla="*/ 14 w 50"/>
                  <a:gd name="T11" fmla="*/ 9 h 11"/>
                  <a:gd name="T12" fmla="*/ 19 w 50"/>
                  <a:gd name="T13" fmla="*/ 10 h 11"/>
                  <a:gd name="T14" fmla="*/ 24 w 50"/>
                  <a:gd name="T15" fmla="*/ 10 h 11"/>
                  <a:gd name="T16" fmla="*/ 26 w 50"/>
                  <a:gd name="T17" fmla="*/ 10 h 11"/>
                  <a:gd name="T18" fmla="*/ 30 w 50"/>
                  <a:gd name="T19" fmla="*/ 10 h 11"/>
                  <a:gd name="T20" fmla="*/ 35 w 50"/>
                  <a:gd name="T21" fmla="*/ 9 h 11"/>
                  <a:gd name="T22" fmla="*/ 38 w 50"/>
                  <a:gd name="T23" fmla="*/ 8 h 11"/>
                  <a:gd name="T24" fmla="*/ 41 w 50"/>
                  <a:gd name="T25" fmla="*/ 7 h 11"/>
                  <a:gd name="T26" fmla="*/ 44 w 50"/>
                  <a:gd name="T27" fmla="*/ 5 h 11"/>
                  <a:gd name="T28" fmla="*/ 47 w 50"/>
                  <a:gd name="T29" fmla="*/ 5 h 11"/>
                  <a:gd name="T30" fmla="*/ 49 w 50"/>
                  <a:gd name="T31" fmla="*/ 2 h 11"/>
                  <a:gd name="T32" fmla="*/ 49 w 50"/>
                  <a:gd name="T33" fmla="*/ 1 h 11"/>
                  <a:gd name="T34" fmla="*/ 43 w 50"/>
                  <a:gd name="T35" fmla="*/ 0 h 11"/>
                  <a:gd name="T36" fmla="*/ 41 w 50"/>
                  <a:gd name="T37" fmla="*/ 1 h 11"/>
                  <a:gd name="T38" fmla="*/ 41 w 50"/>
                  <a:gd name="T39" fmla="*/ 2 h 11"/>
                  <a:gd name="T40" fmla="*/ 39 w 50"/>
                  <a:gd name="T41" fmla="*/ 4 h 11"/>
                  <a:gd name="T42" fmla="*/ 37 w 50"/>
                  <a:gd name="T43" fmla="*/ 5 h 11"/>
                  <a:gd name="T44" fmla="*/ 35 w 50"/>
                  <a:gd name="T45" fmla="*/ 5 h 11"/>
                  <a:gd name="T46" fmla="*/ 32 w 50"/>
                  <a:gd name="T47" fmla="*/ 6 h 11"/>
                  <a:gd name="T48" fmla="*/ 29 w 50"/>
                  <a:gd name="T49" fmla="*/ 6 h 11"/>
                  <a:gd name="T50" fmla="*/ 26 w 50"/>
                  <a:gd name="T51" fmla="*/ 6 h 11"/>
                  <a:gd name="T52" fmla="*/ 24 w 50"/>
                  <a:gd name="T53" fmla="*/ 7 h 11"/>
                  <a:gd name="T54" fmla="*/ 20 w 50"/>
                  <a:gd name="T55" fmla="*/ 6 h 11"/>
                  <a:gd name="T56" fmla="*/ 17 w 50"/>
                  <a:gd name="T57" fmla="*/ 6 h 11"/>
                  <a:gd name="T58" fmla="*/ 14 w 50"/>
                  <a:gd name="T59" fmla="*/ 5 h 11"/>
                  <a:gd name="T60" fmla="*/ 12 w 50"/>
                  <a:gd name="T61" fmla="*/ 5 h 11"/>
                  <a:gd name="T62" fmla="*/ 10 w 50"/>
                  <a:gd name="T63" fmla="*/ 3 h 11"/>
                  <a:gd name="T64" fmla="*/ 7 w 50"/>
                  <a:gd name="T65" fmla="*/ 2 h 11"/>
                  <a:gd name="T66" fmla="*/ 6 w 50"/>
                  <a:gd name="T67" fmla="*/ 0 h 11"/>
                  <a:gd name="T68" fmla="*/ 0 w 50"/>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1">
                    <a:moveTo>
                      <a:pt x="0" y="1"/>
                    </a:moveTo>
                    <a:lnTo>
                      <a:pt x="2" y="3"/>
                    </a:lnTo>
                    <a:lnTo>
                      <a:pt x="5" y="5"/>
                    </a:lnTo>
                    <a:lnTo>
                      <a:pt x="7" y="7"/>
                    </a:lnTo>
                    <a:lnTo>
                      <a:pt x="11" y="8"/>
                    </a:lnTo>
                    <a:lnTo>
                      <a:pt x="14" y="9"/>
                    </a:lnTo>
                    <a:lnTo>
                      <a:pt x="19" y="10"/>
                    </a:lnTo>
                    <a:lnTo>
                      <a:pt x="24" y="10"/>
                    </a:lnTo>
                    <a:lnTo>
                      <a:pt x="26" y="10"/>
                    </a:lnTo>
                    <a:lnTo>
                      <a:pt x="30" y="10"/>
                    </a:lnTo>
                    <a:lnTo>
                      <a:pt x="35" y="9"/>
                    </a:lnTo>
                    <a:lnTo>
                      <a:pt x="38" y="8"/>
                    </a:lnTo>
                    <a:lnTo>
                      <a:pt x="41" y="7"/>
                    </a:lnTo>
                    <a:lnTo>
                      <a:pt x="44" y="5"/>
                    </a:lnTo>
                    <a:lnTo>
                      <a:pt x="47" y="5"/>
                    </a:lnTo>
                    <a:lnTo>
                      <a:pt x="49" y="2"/>
                    </a:lnTo>
                    <a:lnTo>
                      <a:pt x="49" y="1"/>
                    </a:lnTo>
                    <a:lnTo>
                      <a:pt x="43" y="0"/>
                    </a:lnTo>
                    <a:lnTo>
                      <a:pt x="41" y="1"/>
                    </a:lnTo>
                    <a:lnTo>
                      <a:pt x="41" y="2"/>
                    </a:lnTo>
                    <a:lnTo>
                      <a:pt x="39" y="4"/>
                    </a:lnTo>
                    <a:lnTo>
                      <a:pt x="37" y="5"/>
                    </a:lnTo>
                    <a:lnTo>
                      <a:pt x="35" y="5"/>
                    </a:lnTo>
                    <a:lnTo>
                      <a:pt x="32" y="6"/>
                    </a:lnTo>
                    <a:lnTo>
                      <a:pt x="29" y="6"/>
                    </a:lnTo>
                    <a:lnTo>
                      <a:pt x="26" y="6"/>
                    </a:lnTo>
                    <a:lnTo>
                      <a:pt x="24" y="7"/>
                    </a:lnTo>
                    <a:lnTo>
                      <a:pt x="20" y="6"/>
                    </a:lnTo>
                    <a:lnTo>
                      <a:pt x="17" y="6"/>
                    </a:lnTo>
                    <a:lnTo>
                      <a:pt x="14" y="5"/>
                    </a:lnTo>
                    <a:lnTo>
                      <a:pt x="12" y="5"/>
                    </a:lnTo>
                    <a:lnTo>
                      <a:pt x="10" y="3"/>
                    </a:lnTo>
                    <a:lnTo>
                      <a:pt x="7" y="2"/>
                    </a:lnTo>
                    <a:lnTo>
                      <a:pt x="6" y="0"/>
                    </a:lnTo>
                    <a:lnTo>
                      <a:pt x="0" y="1"/>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8" name="Freeform 920"/>
              <p:cNvSpPr>
                <a:spLocks/>
              </p:cNvSpPr>
              <p:nvPr/>
            </p:nvSpPr>
            <p:spPr bwMode="auto">
              <a:xfrm>
                <a:off x="5541" y="3055"/>
                <a:ext cx="4" cy="7"/>
              </a:xfrm>
              <a:custGeom>
                <a:avLst/>
                <a:gdLst>
                  <a:gd name="T0" fmla="*/ 0 w 4"/>
                  <a:gd name="T1" fmla="*/ 3 h 7"/>
                  <a:gd name="T2" fmla="*/ 0 w 4"/>
                  <a:gd name="T3" fmla="*/ 6 h 7"/>
                  <a:gd name="T4" fmla="*/ 1 w 4"/>
                  <a:gd name="T5" fmla="*/ 6 h 7"/>
                  <a:gd name="T6" fmla="*/ 1 w 4"/>
                  <a:gd name="T7" fmla="*/ 6 h 7"/>
                  <a:gd name="T8" fmla="*/ 2 w 4"/>
                  <a:gd name="T9" fmla="*/ 6 h 7"/>
                  <a:gd name="T10" fmla="*/ 2 w 4"/>
                  <a:gd name="T11" fmla="*/ 6 h 7"/>
                  <a:gd name="T12" fmla="*/ 3 w 4"/>
                  <a:gd name="T13" fmla="*/ 6 h 7"/>
                  <a:gd name="T14" fmla="*/ 3 w 4"/>
                  <a:gd name="T15" fmla="*/ 3 h 7"/>
                  <a:gd name="T16" fmla="*/ 3 w 4"/>
                  <a:gd name="T17" fmla="*/ 0 h 7"/>
                  <a:gd name="T18" fmla="*/ 0 w 4"/>
                  <a:gd name="T1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0" y="3"/>
                    </a:moveTo>
                    <a:lnTo>
                      <a:pt x="0" y="6"/>
                    </a:lnTo>
                    <a:lnTo>
                      <a:pt x="1" y="6"/>
                    </a:lnTo>
                    <a:lnTo>
                      <a:pt x="1" y="6"/>
                    </a:lnTo>
                    <a:lnTo>
                      <a:pt x="2" y="6"/>
                    </a:lnTo>
                    <a:lnTo>
                      <a:pt x="2" y="6"/>
                    </a:lnTo>
                    <a:lnTo>
                      <a:pt x="3" y="6"/>
                    </a:lnTo>
                    <a:lnTo>
                      <a:pt x="3" y="3"/>
                    </a:lnTo>
                    <a:lnTo>
                      <a:pt x="3" y="0"/>
                    </a:lnTo>
                    <a:lnTo>
                      <a:pt x="0" y="3"/>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09" name="Freeform 921"/>
              <p:cNvSpPr>
                <a:spLocks/>
              </p:cNvSpPr>
              <p:nvPr/>
            </p:nvSpPr>
            <p:spPr bwMode="auto">
              <a:xfrm>
                <a:off x="5541" y="3055"/>
                <a:ext cx="4" cy="7"/>
              </a:xfrm>
              <a:custGeom>
                <a:avLst/>
                <a:gdLst>
                  <a:gd name="T0" fmla="*/ 0 w 4"/>
                  <a:gd name="T1" fmla="*/ 0 h 7"/>
                  <a:gd name="T2" fmla="*/ 0 w 4"/>
                  <a:gd name="T3" fmla="*/ 6 h 7"/>
                  <a:gd name="T4" fmla="*/ 1 w 4"/>
                  <a:gd name="T5" fmla="*/ 6 h 7"/>
                  <a:gd name="T6" fmla="*/ 2 w 4"/>
                  <a:gd name="T7" fmla="*/ 6 h 7"/>
                  <a:gd name="T8" fmla="*/ 2 w 4"/>
                  <a:gd name="T9" fmla="*/ 6 h 7"/>
                  <a:gd name="T10" fmla="*/ 3 w 4"/>
                  <a:gd name="T11" fmla="*/ 6 h 7"/>
                  <a:gd name="T12" fmla="*/ 0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0" y="0"/>
                    </a:moveTo>
                    <a:lnTo>
                      <a:pt x="0" y="6"/>
                    </a:lnTo>
                    <a:lnTo>
                      <a:pt x="1" y="6"/>
                    </a:lnTo>
                    <a:lnTo>
                      <a:pt x="2" y="6"/>
                    </a:lnTo>
                    <a:lnTo>
                      <a:pt x="2" y="6"/>
                    </a:lnTo>
                    <a:lnTo>
                      <a:pt x="3" y="6"/>
                    </a:lnTo>
                    <a:lnTo>
                      <a:pt x="0" y="0"/>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0" name="Freeform 922"/>
              <p:cNvSpPr>
                <a:spLocks/>
              </p:cNvSpPr>
              <p:nvPr/>
            </p:nvSpPr>
            <p:spPr bwMode="auto">
              <a:xfrm>
                <a:off x="5492" y="3061"/>
                <a:ext cx="50" cy="12"/>
              </a:xfrm>
              <a:custGeom>
                <a:avLst/>
                <a:gdLst>
                  <a:gd name="T0" fmla="*/ 0 w 50"/>
                  <a:gd name="T1" fmla="*/ 2 h 12"/>
                  <a:gd name="T2" fmla="*/ 4 w 50"/>
                  <a:gd name="T3" fmla="*/ 4 h 12"/>
                  <a:gd name="T4" fmla="*/ 5 w 50"/>
                  <a:gd name="T5" fmla="*/ 6 h 12"/>
                  <a:gd name="T6" fmla="*/ 7 w 50"/>
                  <a:gd name="T7" fmla="*/ 8 h 12"/>
                  <a:gd name="T8" fmla="*/ 12 w 50"/>
                  <a:gd name="T9" fmla="*/ 9 h 12"/>
                  <a:gd name="T10" fmla="*/ 16 w 50"/>
                  <a:gd name="T11" fmla="*/ 10 h 12"/>
                  <a:gd name="T12" fmla="*/ 19 w 50"/>
                  <a:gd name="T13" fmla="*/ 10 h 12"/>
                  <a:gd name="T14" fmla="*/ 24 w 50"/>
                  <a:gd name="T15" fmla="*/ 11 h 12"/>
                  <a:gd name="T16" fmla="*/ 26 w 50"/>
                  <a:gd name="T17" fmla="*/ 11 h 12"/>
                  <a:gd name="T18" fmla="*/ 31 w 50"/>
                  <a:gd name="T19" fmla="*/ 10 h 12"/>
                  <a:gd name="T20" fmla="*/ 35 w 50"/>
                  <a:gd name="T21" fmla="*/ 9 h 12"/>
                  <a:gd name="T22" fmla="*/ 38 w 50"/>
                  <a:gd name="T23" fmla="*/ 9 h 12"/>
                  <a:gd name="T24" fmla="*/ 41 w 50"/>
                  <a:gd name="T25" fmla="*/ 7 h 12"/>
                  <a:gd name="T26" fmla="*/ 44 w 50"/>
                  <a:gd name="T27" fmla="*/ 6 h 12"/>
                  <a:gd name="T28" fmla="*/ 47 w 50"/>
                  <a:gd name="T29" fmla="*/ 5 h 12"/>
                  <a:gd name="T30" fmla="*/ 49 w 50"/>
                  <a:gd name="T31" fmla="*/ 3 h 12"/>
                  <a:gd name="T32" fmla="*/ 49 w 50"/>
                  <a:gd name="T33" fmla="*/ 2 h 12"/>
                  <a:gd name="T34" fmla="*/ 43 w 50"/>
                  <a:gd name="T35" fmla="*/ 0 h 12"/>
                  <a:gd name="T36" fmla="*/ 42 w 50"/>
                  <a:gd name="T37" fmla="*/ 2 h 12"/>
                  <a:gd name="T38" fmla="*/ 41 w 50"/>
                  <a:gd name="T39" fmla="*/ 3 h 12"/>
                  <a:gd name="T40" fmla="*/ 39 w 50"/>
                  <a:gd name="T41" fmla="*/ 4 h 12"/>
                  <a:gd name="T42" fmla="*/ 37 w 50"/>
                  <a:gd name="T43" fmla="*/ 6 h 12"/>
                  <a:gd name="T44" fmla="*/ 35 w 50"/>
                  <a:gd name="T45" fmla="*/ 6 h 12"/>
                  <a:gd name="T46" fmla="*/ 32 w 50"/>
                  <a:gd name="T47" fmla="*/ 6 h 12"/>
                  <a:gd name="T48" fmla="*/ 29 w 50"/>
                  <a:gd name="T49" fmla="*/ 7 h 12"/>
                  <a:gd name="T50" fmla="*/ 26 w 50"/>
                  <a:gd name="T51" fmla="*/ 7 h 12"/>
                  <a:gd name="T52" fmla="*/ 24 w 50"/>
                  <a:gd name="T53" fmla="*/ 7 h 12"/>
                  <a:gd name="T54" fmla="*/ 20 w 50"/>
                  <a:gd name="T55" fmla="*/ 7 h 12"/>
                  <a:gd name="T56" fmla="*/ 17 w 50"/>
                  <a:gd name="T57" fmla="*/ 7 h 12"/>
                  <a:gd name="T58" fmla="*/ 14 w 50"/>
                  <a:gd name="T59" fmla="*/ 6 h 12"/>
                  <a:gd name="T60" fmla="*/ 12 w 50"/>
                  <a:gd name="T61" fmla="*/ 6 h 12"/>
                  <a:gd name="T62" fmla="*/ 10 w 50"/>
                  <a:gd name="T63" fmla="*/ 4 h 12"/>
                  <a:gd name="T64" fmla="*/ 7 w 50"/>
                  <a:gd name="T65" fmla="*/ 2 h 12"/>
                  <a:gd name="T66" fmla="*/ 6 w 50"/>
                  <a:gd name="T67" fmla="*/ 0 h 12"/>
                  <a:gd name="T68" fmla="*/ 0 w 50"/>
                  <a:gd name="T6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2">
                    <a:moveTo>
                      <a:pt x="0" y="2"/>
                    </a:moveTo>
                    <a:lnTo>
                      <a:pt x="4" y="4"/>
                    </a:lnTo>
                    <a:lnTo>
                      <a:pt x="5" y="6"/>
                    </a:lnTo>
                    <a:lnTo>
                      <a:pt x="7" y="8"/>
                    </a:lnTo>
                    <a:lnTo>
                      <a:pt x="12" y="9"/>
                    </a:lnTo>
                    <a:lnTo>
                      <a:pt x="16" y="10"/>
                    </a:lnTo>
                    <a:lnTo>
                      <a:pt x="19" y="10"/>
                    </a:lnTo>
                    <a:lnTo>
                      <a:pt x="24" y="11"/>
                    </a:lnTo>
                    <a:lnTo>
                      <a:pt x="26" y="11"/>
                    </a:lnTo>
                    <a:lnTo>
                      <a:pt x="31" y="10"/>
                    </a:lnTo>
                    <a:lnTo>
                      <a:pt x="35" y="9"/>
                    </a:lnTo>
                    <a:lnTo>
                      <a:pt x="38" y="9"/>
                    </a:lnTo>
                    <a:lnTo>
                      <a:pt x="41" y="7"/>
                    </a:lnTo>
                    <a:lnTo>
                      <a:pt x="44" y="6"/>
                    </a:lnTo>
                    <a:lnTo>
                      <a:pt x="47" y="5"/>
                    </a:lnTo>
                    <a:lnTo>
                      <a:pt x="49" y="3"/>
                    </a:lnTo>
                    <a:lnTo>
                      <a:pt x="49" y="2"/>
                    </a:lnTo>
                    <a:lnTo>
                      <a:pt x="43" y="0"/>
                    </a:lnTo>
                    <a:lnTo>
                      <a:pt x="42" y="2"/>
                    </a:lnTo>
                    <a:lnTo>
                      <a:pt x="41" y="3"/>
                    </a:lnTo>
                    <a:lnTo>
                      <a:pt x="39" y="4"/>
                    </a:lnTo>
                    <a:lnTo>
                      <a:pt x="37" y="6"/>
                    </a:lnTo>
                    <a:lnTo>
                      <a:pt x="35" y="6"/>
                    </a:lnTo>
                    <a:lnTo>
                      <a:pt x="32" y="6"/>
                    </a:lnTo>
                    <a:lnTo>
                      <a:pt x="29" y="7"/>
                    </a:lnTo>
                    <a:lnTo>
                      <a:pt x="26" y="7"/>
                    </a:lnTo>
                    <a:lnTo>
                      <a:pt x="24" y="7"/>
                    </a:lnTo>
                    <a:lnTo>
                      <a:pt x="20" y="7"/>
                    </a:lnTo>
                    <a:lnTo>
                      <a:pt x="17" y="7"/>
                    </a:lnTo>
                    <a:lnTo>
                      <a:pt x="14" y="6"/>
                    </a:lnTo>
                    <a:lnTo>
                      <a:pt x="12" y="6"/>
                    </a:lnTo>
                    <a:lnTo>
                      <a:pt x="10" y="4"/>
                    </a:lnTo>
                    <a:lnTo>
                      <a:pt x="7" y="2"/>
                    </a:lnTo>
                    <a:lnTo>
                      <a:pt x="6" y="0"/>
                    </a:lnTo>
                    <a:lnTo>
                      <a:pt x="0" y="2"/>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1" name="Freeform 923"/>
              <p:cNvSpPr>
                <a:spLocks/>
              </p:cNvSpPr>
              <p:nvPr/>
            </p:nvSpPr>
            <p:spPr bwMode="auto">
              <a:xfrm>
                <a:off x="5541" y="3055"/>
                <a:ext cx="4" cy="7"/>
              </a:xfrm>
              <a:custGeom>
                <a:avLst/>
                <a:gdLst>
                  <a:gd name="T0" fmla="*/ 0 w 4"/>
                  <a:gd name="T1" fmla="*/ 6 h 7"/>
                  <a:gd name="T2" fmla="*/ 0 w 4"/>
                  <a:gd name="T3" fmla="*/ 6 h 7"/>
                  <a:gd name="T4" fmla="*/ 1 w 4"/>
                  <a:gd name="T5" fmla="*/ 6 h 7"/>
                  <a:gd name="T6" fmla="*/ 1 w 4"/>
                  <a:gd name="T7" fmla="*/ 6 h 7"/>
                  <a:gd name="T8" fmla="*/ 2 w 4"/>
                  <a:gd name="T9" fmla="*/ 6 h 7"/>
                  <a:gd name="T10" fmla="*/ 2 w 4"/>
                  <a:gd name="T11" fmla="*/ 6 h 7"/>
                  <a:gd name="T12" fmla="*/ 3 w 4"/>
                  <a:gd name="T13" fmla="*/ 3 h 7"/>
                  <a:gd name="T14" fmla="*/ 3 w 4"/>
                  <a:gd name="T15" fmla="*/ 0 h 7"/>
                  <a:gd name="T16" fmla="*/ 0 w 4"/>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6"/>
                    </a:moveTo>
                    <a:lnTo>
                      <a:pt x="0" y="6"/>
                    </a:lnTo>
                    <a:lnTo>
                      <a:pt x="1" y="6"/>
                    </a:lnTo>
                    <a:lnTo>
                      <a:pt x="1" y="6"/>
                    </a:lnTo>
                    <a:lnTo>
                      <a:pt x="2" y="6"/>
                    </a:lnTo>
                    <a:lnTo>
                      <a:pt x="2" y="6"/>
                    </a:lnTo>
                    <a:lnTo>
                      <a:pt x="3" y="3"/>
                    </a:lnTo>
                    <a:lnTo>
                      <a:pt x="3" y="0"/>
                    </a:lnTo>
                    <a:lnTo>
                      <a:pt x="0" y="6"/>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2" name="Freeform 924"/>
              <p:cNvSpPr>
                <a:spLocks/>
              </p:cNvSpPr>
              <p:nvPr/>
            </p:nvSpPr>
            <p:spPr bwMode="auto">
              <a:xfrm>
                <a:off x="5541" y="3053"/>
                <a:ext cx="4" cy="7"/>
              </a:xfrm>
              <a:custGeom>
                <a:avLst/>
                <a:gdLst>
                  <a:gd name="T0" fmla="*/ 0 w 4"/>
                  <a:gd name="T1" fmla="*/ 0 h 7"/>
                  <a:gd name="T2" fmla="*/ 0 w 4"/>
                  <a:gd name="T3" fmla="*/ 3 h 7"/>
                  <a:gd name="T4" fmla="*/ 1 w 4"/>
                  <a:gd name="T5" fmla="*/ 6 h 7"/>
                  <a:gd name="T6" fmla="*/ 1 w 4"/>
                  <a:gd name="T7" fmla="*/ 6 h 7"/>
                  <a:gd name="T8" fmla="*/ 2 w 4"/>
                  <a:gd name="T9" fmla="*/ 3 h 7"/>
                  <a:gd name="T10" fmla="*/ 3 w 4"/>
                  <a:gd name="T11" fmla="*/ 3 h 7"/>
                  <a:gd name="T12" fmla="*/ 0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0" y="0"/>
                    </a:moveTo>
                    <a:lnTo>
                      <a:pt x="0" y="3"/>
                    </a:lnTo>
                    <a:lnTo>
                      <a:pt x="1" y="6"/>
                    </a:lnTo>
                    <a:lnTo>
                      <a:pt x="1" y="6"/>
                    </a:lnTo>
                    <a:lnTo>
                      <a:pt x="2" y="3"/>
                    </a:lnTo>
                    <a:lnTo>
                      <a:pt x="3" y="3"/>
                    </a:lnTo>
                    <a:lnTo>
                      <a:pt x="0" y="0"/>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3" name="Freeform 925"/>
              <p:cNvSpPr>
                <a:spLocks/>
              </p:cNvSpPr>
              <p:nvPr/>
            </p:nvSpPr>
            <p:spPr bwMode="auto">
              <a:xfrm>
                <a:off x="5492" y="3061"/>
                <a:ext cx="50" cy="11"/>
              </a:xfrm>
              <a:custGeom>
                <a:avLst/>
                <a:gdLst>
                  <a:gd name="T0" fmla="*/ 0 w 50"/>
                  <a:gd name="T1" fmla="*/ 2 h 11"/>
                  <a:gd name="T2" fmla="*/ 4 w 50"/>
                  <a:gd name="T3" fmla="*/ 4 h 11"/>
                  <a:gd name="T4" fmla="*/ 5 w 50"/>
                  <a:gd name="T5" fmla="*/ 5 h 11"/>
                  <a:gd name="T6" fmla="*/ 7 w 50"/>
                  <a:gd name="T7" fmla="*/ 8 h 11"/>
                  <a:gd name="T8" fmla="*/ 12 w 50"/>
                  <a:gd name="T9" fmla="*/ 9 h 11"/>
                  <a:gd name="T10" fmla="*/ 16 w 50"/>
                  <a:gd name="T11" fmla="*/ 10 h 11"/>
                  <a:gd name="T12" fmla="*/ 19 w 50"/>
                  <a:gd name="T13" fmla="*/ 10 h 11"/>
                  <a:gd name="T14" fmla="*/ 24 w 50"/>
                  <a:gd name="T15" fmla="*/ 10 h 11"/>
                  <a:gd name="T16" fmla="*/ 26 w 50"/>
                  <a:gd name="T17" fmla="*/ 10 h 11"/>
                  <a:gd name="T18" fmla="*/ 31 w 50"/>
                  <a:gd name="T19" fmla="*/ 10 h 11"/>
                  <a:gd name="T20" fmla="*/ 35 w 50"/>
                  <a:gd name="T21" fmla="*/ 9 h 11"/>
                  <a:gd name="T22" fmla="*/ 38 w 50"/>
                  <a:gd name="T23" fmla="*/ 8 h 11"/>
                  <a:gd name="T24" fmla="*/ 41 w 50"/>
                  <a:gd name="T25" fmla="*/ 7 h 11"/>
                  <a:gd name="T26" fmla="*/ 44 w 50"/>
                  <a:gd name="T27" fmla="*/ 5 h 11"/>
                  <a:gd name="T28" fmla="*/ 47 w 50"/>
                  <a:gd name="T29" fmla="*/ 4 h 11"/>
                  <a:gd name="T30" fmla="*/ 49 w 50"/>
                  <a:gd name="T31" fmla="*/ 3 h 11"/>
                  <a:gd name="T32" fmla="*/ 49 w 50"/>
                  <a:gd name="T33" fmla="*/ 1 h 11"/>
                  <a:gd name="T34" fmla="*/ 44 w 50"/>
                  <a:gd name="T35" fmla="*/ 0 h 11"/>
                  <a:gd name="T36" fmla="*/ 43 w 50"/>
                  <a:gd name="T37" fmla="*/ 2 h 11"/>
                  <a:gd name="T38" fmla="*/ 41 w 50"/>
                  <a:gd name="T39" fmla="*/ 2 h 11"/>
                  <a:gd name="T40" fmla="*/ 39 w 50"/>
                  <a:gd name="T41" fmla="*/ 4 h 11"/>
                  <a:gd name="T42" fmla="*/ 38 w 50"/>
                  <a:gd name="T43" fmla="*/ 5 h 11"/>
                  <a:gd name="T44" fmla="*/ 35 w 50"/>
                  <a:gd name="T45" fmla="*/ 5 h 11"/>
                  <a:gd name="T46" fmla="*/ 32 w 50"/>
                  <a:gd name="T47" fmla="*/ 6 h 11"/>
                  <a:gd name="T48" fmla="*/ 29 w 50"/>
                  <a:gd name="T49" fmla="*/ 7 h 11"/>
                  <a:gd name="T50" fmla="*/ 26 w 50"/>
                  <a:gd name="T51" fmla="*/ 7 h 11"/>
                  <a:gd name="T52" fmla="*/ 24 w 50"/>
                  <a:gd name="T53" fmla="*/ 7 h 11"/>
                  <a:gd name="T54" fmla="*/ 20 w 50"/>
                  <a:gd name="T55" fmla="*/ 7 h 11"/>
                  <a:gd name="T56" fmla="*/ 18 w 50"/>
                  <a:gd name="T57" fmla="*/ 7 h 11"/>
                  <a:gd name="T58" fmla="*/ 14 w 50"/>
                  <a:gd name="T59" fmla="*/ 6 h 11"/>
                  <a:gd name="T60" fmla="*/ 12 w 50"/>
                  <a:gd name="T61" fmla="*/ 5 h 11"/>
                  <a:gd name="T62" fmla="*/ 10 w 50"/>
                  <a:gd name="T63" fmla="*/ 4 h 11"/>
                  <a:gd name="T64" fmla="*/ 7 w 50"/>
                  <a:gd name="T65" fmla="*/ 2 h 11"/>
                  <a:gd name="T66" fmla="*/ 6 w 50"/>
                  <a:gd name="T67" fmla="*/ 0 h 11"/>
                  <a:gd name="T68" fmla="*/ 0 w 50"/>
                  <a:gd name="T6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1">
                    <a:moveTo>
                      <a:pt x="0" y="2"/>
                    </a:moveTo>
                    <a:lnTo>
                      <a:pt x="4" y="4"/>
                    </a:lnTo>
                    <a:lnTo>
                      <a:pt x="5" y="5"/>
                    </a:lnTo>
                    <a:lnTo>
                      <a:pt x="7" y="8"/>
                    </a:lnTo>
                    <a:lnTo>
                      <a:pt x="12" y="9"/>
                    </a:lnTo>
                    <a:lnTo>
                      <a:pt x="16" y="10"/>
                    </a:lnTo>
                    <a:lnTo>
                      <a:pt x="19" y="10"/>
                    </a:lnTo>
                    <a:lnTo>
                      <a:pt x="24" y="10"/>
                    </a:lnTo>
                    <a:lnTo>
                      <a:pt x="26" y="10"/>
                    </a:lnTo>
                    <a:lnTo>
                      <a:pt x="31" y="10"/>
                    </a:lnTo>
                    <a:lnTo>
                      <a:pt x="35" y="9"/>
                    </a:lnTo>
                    <a:lnTo>
                      <a:pt x="38" y="8"/>
                    </a:lnTo>
                    <a:lnTo>
                      <a:pt x="41" y="7"/>
                    </a:lnTo>
                    <a:lnTo>
                      <a:pt x="44" y="5"/>
                    </a:lnTo>
                    <a:lnTo>
                      <a:pt x="47" y="4"/>
                    </a:lnTo>
                    <a:lnTo>
                      <a:pt x="49" y="3"/>
                    </a:lnTo>
                    <a:lnTo>
                      <a:pt x="49" y="1"/>
                    </a:lnTo>
                    <a:lnTo>
                      <a:pt x="44" y="0"/>
                    </a:lnTo>
                    <a:lnTo>
                      <a:pt x="43" y="2"/>
                    </a:lnTo>
                    <a:lnTo>
                      <a:pt x="41" y="2"/>
                    </a:lnTo>
                    <a:lnTo>
                      <a:pt x="39" y="4"/>
                    </a:lnTo>
                    <a:lnTo>
                      <a:pt x="38" y="5"/>
                    </a:lnTo>
                    <a:lnTo>
                      <a:pt x="35" y="5"/>
                    </a:lnTo>
                    <a:lnTo>
                      <a:pt x="32" y="6"/>
                    </a:lnTo>
                    <a:lnTo>
                      <a:pt x="29" y="7"/>
                    </a:lnTo>
                    <a:lnTo>
                      <a:pt x="26" y="7"/>
                    </a:lnTo>
                    <a:lnTo>
                      <a:pt x="24" y="7"/>
                    </a:lnTo>
                    <a:lnTo>
                      <a:pt x="20" y="7"/>
                    </a:lnTo>
                    <a:lnTo>
                      <a:pt x="18" y="7"/>
                    </a:lnTo>
                    <a:lnTo>
                      <a:pt x="14" y="6"/>
                    </a:lnTo>
                    <a:lnTo>
                      <a:pt x="12" y="5"/>
                    </a:lnTo>
                    <a:lnTo>
                      <a:pt x="10" y="4"/>
                    </a:lnTo>
                    <a:lnTo>
                      <a:pt x="7" y="2"/>
                    </a:lnTo>
                    <a:lnTo>
                      <a:pt x="6" y="0"/>
                    </a:lnTo>
                    <a:lnTo>
                      <a:pt x="0" y="2"/>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4" name="Freeform 926"/>
              <p:cNvSpPr>
                <a:spLocks/>
              </p:cNvSpPr>
              <p:nvPr/>
            </p:nvSpPr>
            <p:spPr bwMode="auto">
              <a:xfrm>
                <a:off x="5541" y="3055"/>
                <a:ext cx="4" cy="5"/>
              </a:xfrm>
              <a:custGeom>
                <a:avLst/>
                <a:gdLst>
                  <a:gd name="T0" fmla="*/ 0 w 4"/>
                  <a:gd name="T1" fmla="*/ 3 h 5"/>
                  <a:gd name="T2" fmla="*/ 0 w 4"/>
                  <a:gd name="T3" fmla="*/ 3 h 5"/>
                  <a:gd name="T4" fmla="*/ 1 w 4"/>
                  <a:gd name="T5" fmla="*/ 4 h 5"/>
                  <a:gd name="T6" fmla="*/ 1 w 4"/>
                  <a:gd name="T7" fmla="*/ 4 h 5"/>
                  <a:gd name="T8" fmla="*/ 2 w 4"/>
                  <a:gd name="T9" fmla="*/ 4 h 5"/>
                  <a:gd name="T10" fmla="*/ 2 w 4"/>
                  <a:gd name="T11" fmla="*/ 3 h 5"/>
                  <a:gd name="T12" fmla="*/ 3 w 4"/>
                  <a:gd name="T13" fmla="*/ 3 h 5"/>
                  <a:gd name="T14" fmla="*/ 3 w 4"/>
                  <a:gd name="T15" fmla="*/ 0 h 5"/>
                  <a:gd name="T16" fmla="*/ 0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3"/>
                    </a:moveTo>
                    <a:lnTo>
                      <a:pt x="0" y="3"/>
                    </a:lnTo>
                    <a:lnTo>
                      <a:pt x="1" y="4"/>
                    </a:lnTo>
                    <a:lnTo>
                      <a:pt x="1" y="4"/>
                    </a:lnTo>
                    <a:lnTo>
                      <a:pt x="2" y="4"/>
                    </a:lnTo>
                    <a:lnTo>
                      <a:pt x="2" y="3"/>
                    </a:lnTo>
                    <a:lnTo>
                      <a:pt x="3" y="3"/>
                    </a:lnTo>
                    <a:lnTo>
                      <a:pt x="3" y="0"/>
                    </a:lnTo>
                    <a:lnTo>
                      <a:pt x="0" y="3"/>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5" name="Freeform 927"/>
              <p:cNvSpPr>
                <a:spLocks/>
              </p:cNvSpPr>
              <p:nvPr/>
            </p:nvSpPr>
            <p:spPr bwMode="auto">
              <a:xfrm>
                <a:off x="5541" y="3053"/>
                <a:ext cx="5" cy="6"/>
              </a:xfrm>
              <a:custGeom>
                <a:avLst/>
                <a:gdLst>
                  <a:gd name="T0" fmla="*/ 0 w 5"/>
                  <a:gd name="T1" fmla="*/ 0 h 6"/>
                  <a:gd name="T2" fmla="*/ 0 w 5"/>
                  <a:gd name="T3" fmla="*/ 2 h 6"/>
                  <a:gd name="T4" fmla="*/ 1 w 5"/>
                  <a:gd name="T5" fmla="*/ 3 h 6"/>
                  <a:gd name="T6" fmla="*/ 3 w 5"/>
                  <a:gd name="T7" fmla="*/ 5 h 6"/>
                  <a:gd name="T8" fmla="*/ 3 w 5"/>
                  <a:gd name="T9" fmla="*/ 3 h 6"/>
                  <a:gd name="T10" fmla="*/ 4 w 5"/>
                  <a:gd name="T11" fmla="*/ 2 h 6"/>
                  <a:gd name="T12" fmla="*/ 0 w 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0"/>
                    </a:moveTo>
                    <a:lnTo>
                      <a:pt x="0" y="2"/>
                    </a:lnTo>
                    <a:lnTo>
                      <a:pt x="1" y="3"/>
                    </a:lnTo>
                    <a:lnTo>
                      <a:pt x="3" y="5"/>
                    </a:lnTo>
                    <a:lnTo>
                      <a:pt x="3" y="3"/>
                    </a:lnTo>
                    <a:lnTo>
                      <a:pt x="4" y="2"/>
                    </a:lnTo>
                    <a:lnTo>
                      <a:pt x="0"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6" name="Freeform 928"/>
              <p:cNvSpPr>
                <a:spLocks/>
              </p:cNvSpPr>
              <p:nvPr/>
            </p:nvSpPr>
            <p:spPr bwMode="auto">
              <a:xfrm>
                <a:off x="5492" y="3061"/>
                <a:ext cx="50" cy="11"/>
              </a:xfrm>
              <a:custGeom>
                <a:avLst/>
                <a:gdLst>
                  <a:gd name="T0" fmla="*/ 0 w 50"/>
                  <a:gd name="T1" fmla="*/ 2 h 11"/>
                  <a:gd name="T2" fmla="*/ 4 w 50"/>
                  <a:gd name="T3" fmla="*/ 4 h 11"/>
                  <a:gd name="T4" fmla="*/ 6 w 50"/>
                  <a:gd name="T5" fmla="*/ 5 h 11"/>
                  <a:gd name="T6" fmla="*/ 8 w 50"/>
                  <a:gd name="T7" fmla="*/ 7 h 11"/>
                  <a:gd name="T8" fmla="*/ 12 w 50"/>
                  <a:gd name="T9" fmla="*/ 8 h 11"/>
                  <a:gd name="T10" fmla="*/ 16 w 50"/>
                  <a:gd name="T11" fmla="*/ 9 h 11"/>
                  <a:gd name="T12" fmla="*/ 19 w 50"/>
                  <a:gd name="T13" fmla="*/ 10 h 11"/>
                  <a:gd name="T14" fmla="*/ 24 w 50"/>
                  <a:gd name="T15" fmla="*/ 10 h 11"/>
                  <a:gd name="T16" fmla="*/ 27 w 50"/>
                  <a:gd name="T17" fmla="*/ 10 h 11"/>
                  <a:gd name="T18" fmla="*/ 31 w 50"/>
                  <a:gd name="T19" fmla="*/ 9 h 11"/>
                  <a:gd name="T20" fmla="*/ 35 w 50"/>
                  <a:gd name="T21" fmla="*/ 8 h 11"/>
                  <a:gd name="T22" fmla="*/ 38 w 50"/>
                  <a:gd name="T23" fmla="*/ 8 h 11"/>
                  <a:gd name="T24" fmla="*/ 41 w 50"/>
                  <a:gd name="T25" fmla="*/ 6 h 11"/>
                  <a:gd name="T26" fmla="*/ 44 w 50"/>
                  <a:gd name="T27" fmla="*/ 5 h 11"/>
                  <a:gd name="T28" fmla="*/ 47 w 50"/>
                  <a:gd name="T29" fmla="*/ 4 h 11"/>
                  <a:gd name="T30" fmla="*/ 49 w 50"/>
                  <a:gd name="T31" fmla="*/ 2 h 11"/>
                  <a:gd name="T32" fmla="*/ 49 w 50"/>
                  <a:gd name="T33" fmla="*/ 1 h 11"/>
                  <a:gd name="T34" fmla="*/ 45 w 50"/>
                  <a:gd name="T35" fmla="*/ 0 h 11"/>
                  <a:gd name="T36" fmla="*/ 43 w 50"/>
                  <a:gd name="T37" fmla="*/ 2 h 11"/>
                  <a:gd name="T38" fmla="*/ 42 w 50"/>
                  <a:gd name="T39" fmla="*/ 2 h 11"/>
                  <a:gd name="T40" fmla="*/ 39 w 50"/>
                  <a:gd name="T41" fmla="*/ 3 h 11"/>
                  <a:gd name="T42" fmla="*/ 38 w 50"/>
                  <a:gd name="T43" fmla="*/ 5 h 11"/>
                  <a:gd name="T44" fmla="*/ 35 w 50"/>
                  <a:gd name="T45" fmla="*/ 5 h 11"/>
                  <a:gd name="T46" fmla="*/ 32 w 50"/>
                  <a:gd name="T47" fmla="*/ 6 h 11"/>
                  <a:gd name="T48" fmla="*/ 29 w 50"/>
                  <a:gd name="T49" fmla="*/ 7 h 11"/>
                  <a:gd name="T50" fmla="*/ 26 w 50"/>
                  <a:gd name="T51" fmla="*/ 7 h 11"/>
                  <a:gd name="T52" fmla="*/ 24 w 50"/>
                  <a:gd name="T53" fmla="*/ 7 h 11"/>
                  <a:gd name="T54" fmla="*/ 20 w 50"/>
                  <a:gd name="T55" fmla="*/ 7 h 11"/>
                  <a:gd name="T56" fmla="*/ 18 w 50"/>
                  <a:gd name="T57" fmla="*/ 7 h 11"/>
                  <a:gd name="T58" fmla="*/ 14 w 50"/>
                  <a:gd name="T59" fmla="*/ 6 h 11"/>
                  <a:gd name="T60" fmla="*/ 12 w 50"/>
                  <a:gd name="T61" fmla="*/ 5 h 11"/>
                  <a:gd name="T62" fmla="*/ 10 w 50"/>
                  <a:gd name="T63" fmla="*/ 4 h 11"/>
                  <a:gd name="T64" fmla="*/ 6 w 50"/>
                  <a:gd name="T65" fmla="*/ 2 h 11"/>
                  <a:gd name="T66" fmla="*/ 5 w 50"/>
                  <a:gd name="T67" fmla="*/ 0 h 11"/>
                  <a:gd name="T68" fmla="*/ 0 w 50"/>
                  <a:gd name="T6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1">
                    <a:moveTo>
                      <a:pt x="0" y="2"/>
                    </a:moveTo>
                    <a:lnTo>
                      <a:pt x="4" y="4"/>
                    </a:lnTo>
                    <a:lnTo>
                      <a:pt x="6" y="5"/>
                    </a:lnTo>
                    <a:lnTo>
                      <a:pt x="8" y="7"/>
                    </a:lnTo>
                    <a:lnTo>
                      <a:pt x="12" y="8"/>
                    </a:lnTo>
                    <a:lnTo>
                      <a:pt x="16" y="9"/>
                    </a:lnTo>
                    <a:lnTo>
                      <a:pt x="19" y="10"/>
                    </a:lnTo>
                    <a:lnTo>
                      <a:pt x="24" y="10"/>
                    </a:lnTo>
                    <a:lnTo>
                      <a:pt x="27" y="10"/>
                    </a:lnTo>
                    <a:lnTo>
                      <a:pt x="31" y="9"/>
                    </a:lnTo>
                    <a:lnTo>
                      <a:pt x="35" y="8"/>
                    </a:lnTo>
                    <a:lnTo>
                      <a:pt x="38" y="8"/>
                    </a:lnTo>
                    <a:lnTo>
                      <a:pt x="41" y="6"/>
                    </a:lnTo>
                    <a:lnTo>
                      <a:pt x="44" y="5"/>
                    </a:lnTo>
                    <a:lnTo>
                      <a:pt x="47" y="4"/>
                    </a:lnTo>
                    <a:lnTo>
                      <a:pt x="49" y="2"/>
                    </a:lnTo>
                    <a:lnTo>
                      <a:pt x="49" y="1"/>
                    </a:lnTo>
                    <a:lnTo>
                      <a:pt x="45" y="0"/>
                    </a:lnTo>
                    <a:lnTo>
                      <a:pt x="43" y="2"/>
                    </a:lnTo>
                    <a:lnTo>
                      <a:pt x="42" y="2"/>
                    </a:lnTo>
                    <a:lnTo>
                      <a:pt x="39" y="3"/>
                    </a:lnTo>
                    <a:lnTo>
                      <a:pt x="38" y="5"/>
                    </a:lnTo>
                    <a:lnTo>
                      <a:pt x="35" y="5"/>
                    </a:lnTo>
                    <a:lnTo>
                      <a:pt x="32" y="6"/>
                    </a:lnTo>
                    <a:lnTo>
                      <a:pt x="29" y="7"/>
                    </a:lnTo>
                    <a:lnTo>
                      <a:pt x="26" y="7"/>
                    </a:lnTo>
                    <a:lnTo>
                      <a:pt x="24" y="7"/>
                    </a:lnTo>
                    <a:lnTo>
                      <a:pt x="20" y="7"/>
                    </a:lnTo>
                    <a:lnTo>
                      <a:pt x="18" y="7"/>
                    </a:lnTo>
                    <a:lnTo>
                      <a:pt x="14" y="6"/>
                    </a:lnTo>
                    <a:lnTo>
                      <a:pt x="12" y="5"/>
                    </a:lnTo>
                    <a:lnTo>
                      <a:pt x="10" y="4"/>
                    </a:lnTo>
                    <a:lnTo>
                      <a:pt x="6" y="2"/>
                    </a:lnTo>
                    <a:lnTo>
                      <a:pt x="5" y="0"/>
                    </a:lnTo>
                    <a:lnTo>
                      <a:pt x="0" y="2"/>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7" name="Freeform 929"/>
              <p:cNvSpPr>
                <a:spLocks/>
              </p:cNvSpPr>
              <p:nvPr/>
            </p:nvSpPr>
            <p:spPr bwMode="auto">
              <a:xfrm>
                <a:off x="5541" y="3053"/>
                <a:ext cx="5" cy="6"/>
              </a:xfrm>
              <a:custGeom>
                <a:avLst/>
                <a:gdLst>
                  <a:gd name="T0" fmla="*/ 0 w 5"/>
                  <a:gd name="T1" fmla="*/ 2 h 6"/>
                  <a:gd name="T2" fmla="*/ 0 w 5"/>
                  <a:gd name="T3" fmla="*/ 3 h 6"/>
                  <a:gd name="T4" fmla="*/ 3 w 5"/>
                  <a:gd name="T5" fmla="*/ 5 h 6"/>
                  <a:gd name="T6" fmla="*/ 3 w 5"/>
                  <a:gd name="T7" fmla="*/ 3 h 6"/>
                  <a:gd name="T8" fmla="*/ 4 w 5"/>
                  <a:gd name="T9" fmla="*/ 2 h 6"/>
                  <a:gd name="T10" fmla="*/ 4 w 5"/>
                  <a:gd name="T11" fmla="*/ 0 h 6"/>
                  <a:gd name="T12" fmla="*/ 0 w 5"/>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2"/>
                    </a:moveTo>
                    <a:lnTo>
                      <a:pt x="0" y="3"/>
                    </a:lnTo>
                    <a:lnTo>
                      <a:pt x="3" y="5"/>
                    </a:lnTo>
                    <a:lnTo>
                      <a:pt x="3" y="3"/>
                    </a:lnTo>
                    <a:lnTo>
                      <a:pt x="4" y="2"/>
                    </a:lnTo>
                    <a:lnTo>
                      <a:pt x="4" y="0"/>
                    </a:lnTo>
                    <a:lnTo>
                      <a:pt x="0" y="2"/>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8" name="Freeform 930"/>
              <p:cNvSpPr>
                <a:spLocks/>
              </p:cNvSpPr>
              <p:nvPr/>
            </p:nvSpPr>
            <p:spPr bwMode="auto">
              <a:xfrm>
                <a:off x="5492" y="3032"/>
                <a:ext cx="58" cy="46"/>
              </a:xfrm>
              <a:custGeom>
                <a:avLst/>
                <a:gdLst>
                  <a:gd name="T0" fmla="*/ 29 w 58"/>
                  <a:gd name="T1" fmla="*/ 0 h 46"/>
                  <a:gd name="T2" fmla="*/ 22 w 58"/>
                  <a:gd name="T3" fmla="*/ 1 h 46"/>
                  <a:gd name="T4" fmla="*/ 17 w 58"/>
                  <a:gd name="T5" fmla="*/ 3 h 46"/>
                  <a:gd name="T6" fmla="*/ 11 w 58"/>
                  <a:gd name="T7" fmla="*/ 4 h 46"/>
                  <a:gd name="T8" fmla="*/ 8 w 58"/>
                  <a:gd name="T9" fmla="*/ 7 h 46"/>
                  <a:gd name="T10" fmla="*/ 6 w 58"/>
                  <a:gd name="T11" fmla="*/ 12 h 46"/>
                  <a:gd name="T12" fmla="*/ 3 w 58"/>
                  <a:gd name="T13" fmla="*/ 15 h 46"/>
                  <a:gd name="T14" fmla="*/ 1 w 58"/>
                  <a:gd name="T15" fmla="*/ 19 h 46"/>
                  <a:gd name="T16" fmla="*/ 0 w 58"/>
                  <a:gd name="T17" fmla="*/ 22 h 46"/>
                  <a:gd name="T18" fmla="*/ 0 w 58"/>
                  <a:gd name="T19" fmla="*/ 26 h 46"/>
                  <a:gd name="T20" fmla="*/ 1 w 58"/>
                  <a:gd name="T21" fmla="*/ 30 h 46"/>
                  <a:gd name="T22" fmla="*/ 4 w 58"/>
                  <a:gd name="T23" fmla="*/ 35 h 46"/>
                  <a:gd name="T24" fmla="*/ 7 w 58"/>
                  <a:gd name="T25" fmla="*/ 38 h 46"/>
                  <a:gd name="T26" fmla="*/ 11 w 58"/>
                  <a:gd name="T27" fmla="*/ 39 h 46"/>
                  <a:gd name="T28" fmla="*/ 15 w 58"/>
                  <a:gd name="T29" fmla="*/ 42 h 46"/>
                  <a:gd name="T30" fmla="*/ 22 w 58"/>
                  <a:gd name="T31" fmla="*/ 44 h 46"/>
                  <a:gd name="T32" fmla="*/ 31 w 58"/>
                  <a:gd name="T33" fmla="*/ 45 h 46"/>
                  <a:gd name="T34" fmla="*/ 35 w 58"/>
                  <a:gd name="T35" fmla="*/ 45 h 46"/>
                  <a:gd name="T36" fmla="*/ 40 w 58"/>
                  <a:gd name="T37" fmla="*/ 44 h 46"/>
                  <a:gd name="T38" fmla="*/ 46 w 58"/>
                  <a:gd name="T39" fmla="*/ 42 h 46"/>
                  <a:gd name="T40" fmla="*/ 49 w 58"/>
                  <a:gd name="T41" fmla="*/ 39 h 46"/>
                  <a:gd name="T42" fmla="*/ 53 w 58"/>
                  <a:gd name="T43" fmla="*/ 36 h 46"/>
                  <a:gd name="T44" fmla="*/ 54 w 58"/>
                  <a:gd name="T45" fmla="*/ 32 h 46"/>
                  <a:gd name="T46" fmla="*/ 57 w 58"/>
                  <a:gd name="T47" fmla="*/ 29 h 46"/>
                  <a:gd name="T48" fmla="*/ 57 w 58"/>
                  <a:gd name="T49" fmla="*/ 23 h 46"/>
                  <a:gd name="T50" fmla="*/ 57 w 58"/>
                  <a:gd name="T51" fmla="*/ 20 h 46"/>
                  <a:gd name="T52" fmla="*/ 57 w 58"/>
                  <a:gd name="T53" fmla="*/ 16 h 46"/>
                  <a:gd name="T54" fmla="*/ 54 w 58"/>
                  <a:gd name="T55" fmla="*/ 12 h 46"/>
                  <a:gd name="T56" fmla="*/ 51 w 58"/>
                  <a:gd name="T57" fmla="*/ 9 h 46"/>
                  <a:gd name="T58" fmla="*/ 47 w 58"/>
                  <a:gd name="T59" fmla="*/ 6 h 46"/>
                  <a:gd name="T60" fmla="*/ 42 w 58"/>
                  <a:gd name="T61" fmla="*/ 4 h 46"/>
                  <a:gd name="T62" fmla="*/ 35 w 58"/>
                  <a:gd name="T63" fmla="*/ 1 h 46"/>
                  <a:gd name="T64" fmla="*/ 29 w 58"/>
                  <a:gd name="T6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46">
                    <a:moveTo>
                      <a:pt x="29" y="0"/>
                    </a:moveTo>
                    <a:lnTo>
                      <a:pt x="22" y="1"/>
                    </a:lnTo>
                    <a:lnTo>
                      <a:pt x="17" y="3"/>
                    </a:lnTo>
                    <a:lnTo>
                      <a:pt x="11" y="4"/>
                    </a:lnTo>
                    <a:lnTo>
                      <a:pt x="8" y="7"/>
                    </a:lnTo>
                    <a:lnTo>
                      <a:pt x="6" y="12"/>
                    </a:lnTo>
                    <a:lnTo>
                      <a:pt x="3" y="15"/>
                    </a:lnTo>
                    <a:lnTo>
                      <a:pt x="1" y="19"/>
                    </a:lnTo>
                    <a:lnTo>
                      <a:pt x="0" y="22"/>
                    </a:lnTo>
                    <a:lnTo>
                      <a:pt x="0" y="26"/>
                    </a:lnTo>
                    <a:lnTo>
                      <a:pt x="1" y="30"/>
                    </a:lnTo>
                    <a:lnTo>
                      <a:pt x="4" y="35"/>
                    </a:lnTo>
                    <a:lnTo>
                      <a:pt x="7" y="38"/>
                    </a:lnTo>
                    <a:lnTo>
                      <a:pt x="11" y="39"/>
                    </a:lnTo>
                    <a:lnTo>
                      <a:pt x="15" y="42"/>
                    </a:lnTo>
                    <a:lnTo>
                      <a:pt x="22" y="44"/>
                    </a:lnTo>
                    <a:lnTo>
                      <a:pt x="31" y="45"/>
                    </a:lnTo>
                    <a:lnTo>
                      <a:pt x="35" y="45"/>
                    </a:lnTo>
                    <a:lnTo>
                      <a:pt x="40" y="44"/>
                    </a:lnTo>
                    <a:lnTo>
                      <a:pt x="46" y="42"/>
                    </a:lnTo>
                    <a:lnTo>
                      <a:pt x="49" y="39"/>
                    </a:lnTo>
                    <a:lnTo>
                      <a:pt x="53" y="36"/>
                    </a:lnTo>
                    <a:lnTo>
                      <a:pt x="54" y="32"/>
                    </a:lnTo>
                    <a:lnTo>
                      <a:pt x="57" y="29"/>
                    </a:lnTo>
                    <a:lnTo>
                      <a:pt x="57" y="23"/>
                    </a:lnTo>
                    <a:lnTo>
                      <a:pt x="57" y="20"/>
                    </a:lnTo>
                    <a:lnTo>
                      <a:pt x="57" y="16"/>
                    </a:lnTo>
                    <a:lnTo>
                      <a:pt x="54" y="12"/>
                    </a:lnTo>
                    <a:lnTo>
                      <a:pt x="51" y="9"/>
                    </a:lnTo>
                    <a:lnTo>
                      <a:pt x="47" y="6"/>
                    </a:lnTo>
                    <a:lnTo>
                      <a:pt x="42" y="4"/>
                    </a:lnTo>
                    <a:lnTo>
                      <a:pt x="35" y="1"/>
                    </a:lnTo>
                    <a:lnTo>
                      <a:pt x="29" y="0"/>
                    </a:lnTo>
                  </a:path>
                </a:pathLst>
              </a:custGeom>
              <a:solidFill>
                <a:srgbClr val="C2FF9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19" name="Freeform 931"/>
              <p:cNvSpPr>
                <a:spLocks/>
              </p:cNvSpPr>
              <p:nvPr/>
            </p:nvSpPr>
            <p:spPr bwMode="auto">
              <a:xfrm>
                <a:off x="5506" y="3043"/>
                <a:ext cx="20" cy="14"/>
              </a:xfrm>
              <a:custGeom>
                <a:avLst/>
                <a:gdLst>
                  <a:gd name="T0" fmla="*/ 10 w 20"/>
                  <a:gd name="T1" fmla="*/ 0 h 14"/>
                  <a:gd name="T2" fmla="*/ 5 w 20"/>
                  <a:gd name="T3" fmla="*/ 1 h 14"/>
                  <a:gd name="T4" fmla="*/ 3 w 20"/>
                  <a:gd name="T5" fmla="*/ 3 h 14"/>
                  <a:gd name="T6" fmla="*/ 1 w 20"/>
                  <a:gd name="T7" fmla="*/ 4 h 14"/>
                  <a:gd name="T8" fmla="*/ 0 w 20"/>
                  <a:gd name="T9" fmla="*/ 6 h 14"/>
                  <a:gd name="T10" fmla="*/ 1 w 20"/>
                  <a:gd name="T11" fmla="*/ 9 h 14"/>
                  <a:gd name="T12" fmla="*/ 2 w 20"/>
                  <a:gd name="T13" fmla="*/ 10 h 14"/>
                  <a:gd name="T14" fmla="*/ 6 w 20"/>
                  <a:gd name="T15" fmla="*/ 12 h 14"/>
                  <a:gd name="T16" fmla="*/ 11 w 20"/>
                  <a:gd name="T17" fmla="*/ 13 h 14"/>
                  <a:gd name="T18" fmla="*/ 14 w 20"/>
                  <a:gd name="T19" fmla="*/ 12 h 14"/>
                  <a:gd name="T20" fmla="*/ 17 w 20"/>
                  <a:gd name="T21" fmla="*/ 10 h 14"/>
                  <a:gd name="T22" fmla="*/ 19 w 20"/>
                  <a:gd name="T23" fmla="*/ 9 h 14"/>
                  <a:gd name="T24" fmla="*/ 19 w 20"/>
                  <a:gd name="T25" fmla="*/ 7 h 14"/>
                  <a:gd name="T26" fmla="*/ 18 w 20"/>
                  <a:gd name="T27" fmla="*/ 4 h 14"/>
                  <a:gd name="T28" fmla="*/ 16 w 20"/>
                  <a:gd name="T29" fmla="*/ 3 h 14"/>
                  <a:gd name="T30" fmla="*/ 13 w 20"/>
                  <a:gd name="T31" fmla="*/ 2 h 14"/>
                  <a:gd name="T32" fmla="*/ 10 w 20"/>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4">
                    <a:moveTo>
                      <a:pt x="10" y="0"/>
                    </a:moveTo>
                    <a:lnTo>
                      <a:pt x="5" y="1"/>
                    </a:lnTo>
                    <a:lnTo>
                      <a:pt x="3" y="3"/>
                    </a:lnTo>
                    <a:lnTo>
                      <a:pt x="1" y="4"/>
                    </a:lnTo>
                    <a:lnTo>
                      <a:pt x="0" y="6"/>
                    </a:lnTo>
                    <a:lnTo>
                      <a:pt x="1" y="9"/>
                    </a:lnTo>
                    <a:lnTo>
                      <a:pt x="2" y="10"/>
                    </a:lnTo>
                    <a:lnTo>
                      <a:pt x="6" y="12"/>
                    </a:lnTo>
                    <a:lnTo>
                      <a:pt x="11" y="13"/>
                    </a:lnTo>
                    <a:lnTo>
                      <a:pt x="14" y="12"/>
                    </a:lnTo>
                    <a:lnTo>
                      <a:pt x="17" y="10"/>
                    </a:lnTo>
                    <a:lnTo>
                      <a:pt x="19" y="9"/>
                    </a:lnTo>
                    <a:lnTo>
                      <a:pt x="19" y="7"/>
                    </a:lnTo>
                    <a:lnTo>
                      <a:pt x="18" y="4"/>
                    </a:lnTo>
                    <a:lnTo>
                      <a:pt x="16" y="3"/>
                    </a:lnTo>
                    <a:lnTo>
                      <a:pt x="13" y="2"/>
                    </a:lnTo>
                    <a:lnTo>
                      <a:pt x="10" y="0"/>
                    </a:lnTo>
                  </a:path>
                </a:pathLst>
              </a:custGeom>
              <a:solidFill>
                <a:srgbClr val="2F2F2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0" name="Freeform 932"/>
              <p:cNvSpPr>
                <a:spLocks/>
              </p:cNvSpPr>
              <p:nvPr/>
            </p:nvSpPr>
            <p:spPr bwMode="auto">
              <a:xfrm>
                <a:off x="5492" y="3055"/>
                <a:ext cx="34" cy="12"/>
              </a:xfrm>
              <a:custGeom>
                <a:avLst/>
                <a:gdLst>
                  <a:gd name="T0" fmla="*/ 10 w 34"/>
                  <a:gd name="T1" fmla="*/ 0 h 12"/>
                  <a:gd name="T2" fmla="*/ 10 w 34"/>
                  <a:gd name="T3" fmla="*/ 1 h 12"/>
                  <a:gd name="T4" fmla="*/ 10 w 34"/>
                  <a:gd name="T5" fmla="*/ 2 h 12"/>
                  <a:gd name="T6" fmla="*/ 11 w 34"/>
                  <a:gd name="T7" fmla="*/ 3 h 12"/>
                  <a:gd name="T8" fmla="*/ 13 w 34"/>
                  <a:gd name="T9" fmla="*/ 5 h 12"/>
                  <a:gd name="T10" fmla="*/ 16 w 34"/>
                  <a:gd name="T11" fmla="*/ 5 h 12"/>
                  <a:gd name="T12" fmla="*/ 19 w 34"/>
                  <a:gd name="T13" fmla="*/ 6 h 12"/>
                  <a:gd name="T14" fmla="*/ 24 w 34"/>
                  <a:gd name="T15" fmla="*/ 6 h 12"/>
                  <a:gd name="T16" fmla="*/ 26 w 34"/>
                  <a:gd name="T17" fmla="*/ 6 h 12"/>
                  <a:gd name="T18" fmla="*/ 28 w 34"/>
                  <a:gd name="T19" fmla="*/ 5 h 12"/>
                  <a:gd name="T20" fmla="*/ 31 w 34"/>
                  <a:gd name="T21" fmla="*/ 5 h 12"/>
                  <a:gd name="T22" fmla="*/ 32 w 34"/>
                  <a:gd name="T23" fmla="*/ 5 h 12"/>
                  <a:gd name="T24" fmla="*/ 33 w 34"/>
                  <a:gd name="T25" fmla="*/ 5 h 12"/>
                  <a:gd name="T26" fmla="*/ 31 w 34"/>
                  <a:gd name="T27" fmla="*/ 6 h 12"/>
                  <a:gd name="T28" fmla="*/ 26 w 34"/>
                  <a:gd name="T29" fmla="*/ 6 h 12"/>
                  <a:gd name="T30" fmla="*/ 25 w 34"/>
                  <a:gd name="T31" fmla="*/ 6 h 12"/>
                  <a:gd name="T32" fmla="*/ 24 w 34"/>
                  <a:gd name="T33" fmla="*/ 6 h 12"/>
                  <a:gd name="T34" fmla="*/ 23 w 34"/>
                  <a:gd name="T35" fmla="*/ 7 h 12"/>
                  <a:gd name="T36" fmla="*/ 22 w 34"/>
                  <a:gd name="T37" fmla="*/ 7 h 12"/>
                  <a:gd name="T38" fmla="*/ 19 w 34"/>
                  <a:gd name="T39" fmla="*/ 7 h 12"/>
                  <a:gd name="T40" fmla="*/ 18 w 34"/>
                  <a:gd name="T41" fmla="*/ 7 h 12"/>
                  <a:gd name="T42" fmla="*/ 18 w 34"/>
                  <a:gd name="T43" fmla="*/ 8 h 12"/>
                  <a:gd name="T44" fmla="*/ 18 w 34"/>
                  <a:gd name="T45" fmla="*/ 9 h 12"/>
                  <a:gd name="T46" fmla="*/ 18 w 34"/>
                  <a:gd name="T47" fmla="*/ 9 h 12"/>
                  <a:gd name="T48" fmla="*/ 19 w 34"/>
                  <a:gd name="T49" fmla="*/ 11 h 12"/>
                  <a:gd name="T50" fmla="*/ 18 w 34"/>
                  <a:gd name="T51" fmla="*/ 11 h 12"/>
                  <a:gd name="T52" fmla="*/ 17 w 34"/>
                  <a:gd name="T53" fmla="*/ 10 h 12"/>
                  <a:gd name="T54" fmla="*/ 14 w 34"/>
                  <a:gd name="T55" fmla="*/ 10 h 12"/>
                  <a:gd name="T56" fmla="*/ 11 w 34"/>
                  <a:gd name="T57" fmla="*/ 9 h 12"/>
                  <a:gd name="T58" fmla="*/ 8 w 34"/>
                  <a:gd name="T59" fmla="*/ 9 h 12"/>
                  <a:gd name="T60" fmla="*/ 5 w 34"/>
                  <a:gd name="T61" fmla="*/ 7 h 12"/>
                  <a:gd name="T62" fmla="*/ 2 w 34"/>
                  <a:gd name="T63" fmla="*/ 5 h 12"/>
                  <a:gd name="T64" fmla="*/ 0 w 34"/>
                  <a:gd name="T65" fmla="*/ 3 h 12"/>
                  <a:gd name="T66" fmla="*/ 0 w 34"/>
                  <a:gd name="T67" fmla="*/ 2 h 12"/>
                  <a:gd name="T68" fmla="*/ 0 w 34"/>
                  <a:gd name="T69" fmla="*/ 1 h 12"/>
                  <a:gd name="T70" fmla="*/ 1 w 34"/>
                  <a:gd name="T71" fmla="*/ 0 h 12"/>
                  <a:gd name="T72" fmla="*/ 2 w 34"/>
                  <a:gd name="T73" fmla="*/ 0 h 12"/>
                  <a:gd name="T74" fmla="*/ 3 w 34"/>
                  <a:gd name="T75" fmla="*/ 0 h 12"/>
                  <a:gd name="T76" fmla="*/ 6 w 34"/>
                  <a:gd name="T77" fmla="*/ 0 h 12"/>
                  <a:gd name="T78" fmla="*/ 10 w 34"/>
                  <a:gd name="T7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12">
                    <a:moveTo>
                      <a:pt x="10" y="0"/>
                    </a:moveTo>
                    <a:lnTo>
                      <a:pt x="10" y="1"/>
                    </a:lnTo>
                    <a:lnTo>
                      <a:pt x="10" y="2"/>
                    </a:lnTo>
                    <a:lnTo>
                      <a:pt x="11" y="3"/>
                    </a:lnTo>
                    <a:lnTo>
                      <a:pt x="13" y="5"/>
                    </a:lnTo>
                    <a:lnTo>
                      <a:pt x="16" y="5"/>
                    </a:lnTo>
                    <a:lnTo>
                      <a:pt x="19" y="6"/>
                    </a:lnTo>
                    <a:lnTo>
                      <a:pt x="24" y="6"/>
                    </a:lnTo>
                    <a:lnTo>
                      <a:pt x="26" y="6"/>
                    </a:lnTo>
                    <a:lnTo>
                      <a:pt x="28" y="5"/>
                    </a:lnTo>
                    <a:lnTo>
                      <a:pt x="31" y="5"/>
                    </a:lnTo>
                    <a:lnTo>
                      <a:pt x="32" y="5"/>
                    </a:lnTo>
                    <a:lnTo>
                      <a:pt x="33" y="5"/>
                    </a:lnTo>
                    <a:lnTo>
                      <a:pt x="31" y="6"/>
                    </a:lnTo>
                    <a:lnTo>
                      <a:pt x="26" y="6"/>
                    </a:lnTo>
                    <a:lnTo>
                      <a:pt x="25" y="6"/>
                    </a:lnTo>
                    <a:lnTo>
                      <a:pt x="24" y="6"/>
                    </a:lnTo>
                    <a:lnTo>
                      <a:pt x="23" y="7"/>
                    </a:lnTo>
                    <a:lnTo>
                      <a:pt x="22" y="7"/>
                    </a:lnTo>
                    <a:lnTo>
                      <a:pt x="19" y="7"/>
                    </a:lnTo>
                    <a:lnTo>
                      <a:pt x="18" y="7"/>
                    </a:lnTo>
                    <a:lnTo>
                      <a:pt x="18" y="8"/>
                    </a:lnTo>
                    <a:lnTo>
                      <a:pt x="18" y="9"/>
                    </a:lnTo>
                    <a:lnTo>
                      <a:pt x="18" y="9"/>
                    </a:lnTo>
                    <a:lnTo>
                      <a:pt x="19" y="11"/>
                    </a:lnTo>
                    <a:lnTo>
                      <a:pt x="18" y="11"/>
                    </a:lnTo>
                    <a:lnTo>
                      <a:pt x="17" y="10"/>
                    </a:lnTo>
                    <a:lnTo>
                      <a:pt x="14" y="10"/>
                    </a:lnTo>
                    <a:lnTo>
                      <a:pt x="11" y="9"/>
                    </a:lnTo>
                    <a:lnTo>
                      <a:pt x="8" y="9"/>
                    </a:lnTo>
                    <a:lnTo>
                      <a:pt x="5" y="7"/>
                    </a:lnTo>
                    <a:lnTo>
                      <a:pt x="2" y="5"/>
                    </a:lnTo>
                    <a:lnTo>
                      <a:pt x="0" y="3"/>
                    </a:lnTo>
                    <a:lnTo>
                      <a:pt x="0" y="2"/>
                    </a:lnTo>
                    <a:lnTo>
                      <a:pt x="0" y="1"/>
                    </a:lnTo>
                    <a:lnTo>
                      <a:pt x="1" y="0"/>
                    </a:lnTo>
                    <a:lnTo>
                      <a:pt x="2" y="0"/>
                    </a:lnTo>
                    <a:lnTo>
                      <a:pt x="3" y="0"/>
                    </a:lnTo>
                    <a:lnTo>
                      <a:pt x="6" y="0"/>
                    </a:lnTo>
                    <a:lnTo>
                      <a:pt x="10" y="0"/>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1" name="Freeform 933"/>
              <p:cNvSpPr>
                <a:spLocks/>
              </p:cNvSpPr>
              <p:nvPr/>
            </p:nvSpPr>
            <p:spPr bwMode="auto">
              <a:xfrm>
                <a:off x="5510" y="3046"/>
                <a:ext cx="9" cy="3"/>
              </a:xfrm>
              <a:custGeom>
                <a:avLst/>
                <a:gdLst>
                  <a:gd name="T0" fmla="*/ 4 w 9"/>
                  <a:gd name="T1" fmla="*/ 0 h 3"/>
                  <a:gd name="T2" fmla="*/ 2 w 9"/>
                  <a:gd name="T3" fmla="*/ 0 h 3"/>
                  <a:gd name="T4" fmla="*/ 1 w 9"/>
                  <a:gd name="T5" fmla="*/ 0 h 3"/>
                  <a:gd name="T6" fmla="*/ 1 w 9"/>
                  <a:gd name="T7" fmla="*/ 1 h 3"/>
                  <a:gd name="T8" fmla="*/ 0 w 9"/>
                  <a:gd name="T9" fmla="*/ 1 h 3"/>
                  <a:gd name="T10" fmla="*/ 0 w 9"/>
                  <a:gd name="T11" fmla="*/ 1 h 3"/>
                  <a:gd name="T12" fmla="*/ 1 w 9"/>
                  <a:gd name="T13" fmla="*/ 1 h 3"/>
                  <a:gd name="T14" fmla="*/ 2 w 9"/>
                  <a:gd name="T15" fmla="*/ 2 h 3"/>
                  <a:gd name="T16" fmla="*/ 4 w 9"/>
                  <a:gd name="T17" fmla="*/ 2 h 3"/>
                  <a:gd name="T18" fmla="*/ 6 w 9"/>
                  <a:gd name="T19" fmla="*/ 2 h 3"/>
                  <a:gd name="T20" fmla="*/ 7 w 9"/>
                  <a:gd name="T21" fmla="*/ 2 h 3"/>
                  <a:gd name="T22" fmla="*/ 7 w 9"/>
                  <a:gd name="T23" fmla="*/ 1 h 3"/>
                  <a:gd name="T24" fmla="*/ 8 w 9"/>
                  <a:gd name="T25" fmla="*/ 1 h 3"/>
                  <a:gd name="T26" fmla="*/ 7 w 9"/>
                  <a:gd name="T27" fmla="*/ 1 h 3"/>
                  <a:gd name="T28" fmla="*/ 7 w 9"/>
                  <a:gd name="T29" fmla="*/ 0 h 3"/>
                  <a:gd name="T30" fmla="*/ 6 w 9"/>
                  <a:gd name="T31" fmla="*/ 0 h 3"/>
                  <a:gd name="T32" fmla="*/ 4 w 9"/>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3">
                    <a:moveTo>
                      <a:pt x="4" y="0"/>
                    </a:moveTo>
                    <a:lnTo>
                      <a:pt x="2" y="0"/>
                    </a:lnTo>
                    <a:lnTo>
                      <a:pt x="1" y="0"/>
                    </a:lnTo>
                    <a:lnTo>
                      <a:pt x="1" y="1"/>
                    </a:lnTo>
                    <a:lnTo>
                      <a:pt x="0" y="1"/>
                    </a:lnTo>
                    <a:lnTo>
                      <a:pt x="0" y="1"/>
                    </a:lnTo>
                    <a:lnTo>
                      <a:pt x="1" y="1"/>
                    </a:lnTo>
                    <a:lnTo>
                      <a:pt x="2" y="2"/>
                    </a:lnTo>
                    <a:lnTo>
                      <a:pt x="4" y="2"/>
                    </a:lnTo>
                    <a:lnTo>
                      <a:pt x="6" y="2"/>
                    </a:lnTo>
                    <a:lnTo>
                      <a:pt x="7" y="2"/>
                    </a:lnTo>
                    <a:lnTo>
                      <a:pt x="7" y="1"/>
                    </a:lnTo>
                    <a:lnTo>
                      <a:pt x="8" y="1"/>
                    </a:lnTo>
                    <a:lnTo>
                      <a:pt x="7" y="1"/>
                    </a:lnTo>
                    <a:lnTo>
                      <a:pt x="7" y="0"/>
                    </a:lnTo>
                    <a:lnTo>
                      <a:pt x="6" y="0"/>
                    </a:lnTo>
                    <a:lnTo>
                      <a:pt x="4" y="0"/>
                    </a:lnTo>
                  </a:path>
                </a:pathLst>
              </a:custGeom>
              <a:solidFill>
                <a:srgbClr val="2F2F2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2" name="Freeform 934"/>
              <p:cNvSpPr>
                <a:spLocks/>
              </p:cNvSpPr>
              <p:nvPr/>
            </p:nvSpPr>
            <p:spPr bwMode="auto">
              <a:xfrm>
                <a:off x="5510" y="3046"/>
                <a:ext cx="9" cy="1"/>
              </a:xfrm>
              <a:custGeom>
                <a:avLst/>
                <a:gdLst>
                  <a:gd name="T0" fmla="*/ 5 w 9"/>
                  <a:gd name="T1" fmla="*/ 0 h 1"/>
                  <a:gd name="T2" fmla="*/ 6 w 9"/>
                  <a:gd name="T3" fmla="*/ 0 h 1"/>
                  <a:gd name="T4" fmla="*/ 7 w 9"/>
                  <a:gd name="T5" fmla="*/ 0 h 1"/>
                  <a:gd name="T6" fmla="*/ 8 w 9"/>
                  <a:gd name="T7" fmla="*/ 0 h 1"/>
                  <a:gd name="T8" fmla="*/ 8 w 9"/>
                  <a:gd name="T9" fmla="*/ 0 h 1"/>
                  <a:gd name="T10" fmla="*/ 8 w 9"/>
                  <a:gd name="T11" fmla="*/ 0 h 1"/>
                  <a:gd name="T12" fmla="*/ 7 w 9"/>
                  <a:gd name="T13" fmla="*/ 0 h 1"/>
                  <a:gd name="T14" fmla="*/ 6 w 9"/>
                  <a:gd name="T15" fmla="*/ 0 h 1"/>
                  <a:gd name="T16" fmla="*/ 5 w 9"/>
                  <a:gd name="T17" fmla="*/ 0 h 1"/>
                  <a:gd name="T18" fmla="*/ 2 w 9"/>
                  <a:gd name="T19" fmla="*/ 0 h 1"/>
                  <a:gd name="T20" fmla="*/ 2 w 9"/>
                  <a:gd name="T21" fmla="*/ 0 h 1"/>
                  <a:gd name="T22" fmla="*/ 1 w 9"/>
                  <a:gd name="T23" fmla="*/ 0 h 1"/>
                  <a:gd name="T24" fmla="*/ 0 w 9"/>
                  <a:gd name="T25" fmla="*/ 0 h 1"/>
                  <a:gd name="T26" fmla="*/ 1 w 9"/>
                  <a:gd name="T27" fmla="*/ 0 h 1"/>
                  <a:gd name="T28" fmla="*/ 2 w 9"/>
                  <a:gd name="T29" fmla="*/ 0 h 1"/>
                  <a:gd name="T30" fmla="*/ 2 w 9"/>
                  <a:gd name="T31" fmla="*/ 0 h 1"/>
                  <a:gd name="T32" fmla="*/ 5 w 9"/>
                  <a:gd name="T3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
                    <a:moveTo>
                      <a:pt x="5" y="0"/>
                    </a:moveTo>
                    <a:lnTo>
                      <a:pt x="6" y="0"/>
                    </a:lnTo>
                    <a:lnTo>
                      <a:pt x="7" y="0"/>
                    </a:lnTo>
                    <a:lnTo>
                      <a:pt x="8" y="0"/>
                    </a:lnTo>
                    <a:lnTo>
                      <a:pt x="8" y="0"/>
                    </a:lnTo>
                    <a:lnTo>
                      <a:pt x="8" y="0"/>
                    </a:lnTo>
                    <a:lnTo>
                      <a:pt x="7" y="0"/>
                    </a:lnTo>
                    <a:lnTo>
                      <a:pt x="6" y="0"/>
                    </a:lnTo>
                    <a:lnTo>
                      <a:pt x="5" y="0"/>
                    </a:lnTo>
                    <a:lnTo>
                      <a:pt x="2" y="0"/>
                    </a:lnTo>
                    <a:lnTo>
                      <a:pt x="2" y="0"/>
                    </a:lnTo>
                    <a:lnTo>
                      <a:pt x="1" y="0"/>
                    </a:lnTo>
                    <a:lnTo>
                      <a:pt x="0" y="0"/>
                    </a:lnTo>
                    <a:lnTo>
                      <a:pt x="1" y="0"/>
                    </a:lnTo>
                    <a:lnTo>
                      <a:pt x="2" y="0"/>
                    </a:lnTo>
                    <a:lnTo>
                      <a:pt x="2" y="0"/>
                    </a:lnTo>
                    <a:lnTo>
                      <a:pt x="5" y="0"/>
                    </a:lnTo>
                  </a:path>
                </a:pathLst>
              </a:custGeom>
              <a:solidFill>
                <a:srgbClr val="2F2F2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3" name="Freeform 935"/>
              <p:cNvSpPr>
                <a:spLocks/>
              </p:cNvSpPr>
              <p:nvPr/>
            </p:nvSpPr>
            <p:spPr bwMode="auto">
              <a:xfrm>
                <a:off x="5512" y="3046"/>
                <a:ext cx="7" cy="1"/>
              </a:xfrm>
              <a:custGeom>
                <a:avLst/>
                <a:gdLst>
                  <a:gd name="T0" fmla="*/ 3 w 7"/>
                  <a:gd name="T1" fmla="*/ 0 h 1"/>
                  <a:gd name="T2" fmla="*/ 5 w 7"/>
                  <a:gd name="T3" fmla="*/ 0 h 1"/>
                  <a:gd name="T4" fmla="*/ 5 w 7"/>
                  <a:gd name="T5" fmla="*/ 0 h 1"/>
                  <a:gd name="T6" fmla="*/ 6 w 7"/>
                  <a:gd name="T7" fmla="*/ 0 h 1"/>
                  <a:gd name="T8" fmla="*/ 6 w 7"/>
                  <a:gd name="T9" fmla="*/ 0 h 1"/>
                  <a:gd name="T10" fmla="*/ 6 w 7"/>
                  <a:gd name="T11" fmla="*/ 0 h 1"/>
                  <a:gd name="T12" fmla="*/ 5 w 7"/>
                  <a:gd name="T13" fmla="*/ 0 h 1"/>
                  <a:gd name="T14" fmla="*/ 5 w 7"/>
                  <a:gd name="T15" fmla="*/ 0 h 1"/>
                  <a:gd name="T16" fmla="*/ 3 w 7"/>
                  <a:gd name="T17" fmla="*/ 0 h 1"/>
                  <a:gd name="T18" fmla="*/ 1 w 7"/>
                  <a:gd name="T19" fmla="*/ 0 h 1"/>
                  <a:gd name="T20" fmla="*/ 1 w 7"/>
                  <a:gd name="T21" fmla="*/ 0 h 1"/>
                  <a:gd name="T22" fmla="*/ 0 w 7"/>
                  <a:gd name="T23" fmla="*/ 0 h 1"/>
                  <a:gd name="T24" fmla="*/ 0 w 7"/>
                  <a:gd name="T25" fmla="*/ 0 h 1"/>
                  <a:gd name="T26" fmla="*/ 0 w 7"/>
                  <a:gd name="T27" fmla="*/ 0 h 1"/>
                  <a:gd name="T28" fmla="*/ 1 w 7"/>
                  <a:gd name="T29" fmla="*/ 0 h 1"/>
                  <a:gd name="T30" fmla="*/ 1 w 7"/>
                  <a:gd name="T31" fmla="*/ 0 h 1"/>
                  <a:gd name="T32" fmla="*/ 3 w 7"/>
                  <a:gd name="T3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
                    <a:moveTo>
                      <a:pt x="3" y="0"/>
                    </a:moveTo>
                    <a:lnTo>
                      <a:pt x="5" y="0"/>
                    </a:lnTo>
                    <a:lnTo>
                      <a:pt x="5" y="0"/>
                    </a:lnTo>
                    <a:lnTo>
                      <a:pt x="6" y="0"/>
                    </a:lnTo>
                    <a:lnTo>
                      <a:pt x="6" y="0"/>
                    </a:lnTo>
                    <a:lnTo>
                      <a:pt x="6" y="0"/>
                    </a:lnTo>
                    <a:lnTo>
                      <a:pt x="5" y="0"/>
                    </a:lnTo>
                    <a:lnTo>
                      <a:pt x="5" y="0"/>
                    </a:lnTo>
                    <a:lnTo>
                      <a:pt x="3" y="0"/>
                    </a:lnTo>
                    <a:lnTo>
                      <a:pt x="1" y="0"/>
                    </a:lnTo>
                    <a:lnTo>
                      <a:pt x="1" y="0"/>
                    </a:lnTo>
                    <a:lnTo>
                      <a:pt x="0" y="0"/>
                    </a:lnTo>
                    <a:lnTo>
                      <a:pt x="0" y="0"/>
                    </a:lnTo>
                    <a:lnTo>
                      <a:pt x="0" y="0"/>
                    </a:lnTo>
                    <a:lnTo>
                      <a:pt x="1" y="0"/>
                    </a:lnTo>
                    <a:lnTo>
                      <a:pt x="1" y="0"/>
                    </a:lnTo>
                    <a:lnTo>
                      <a:pt x="3" y="0"/>
                    </a:lnTo>
                  </a:path>
                </a:pathLst>
              </a:custGeom>
              <a:solidFill>
                <a:srgbClr val="404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4" name="Freeform 936"/>
              <p:cNvSpPr>
                <a:spLocks/>
              </p:cNvSpPr>
              <p:nvPr/>
            </p:nvSpPr>
            <p:spPr bwMode="auto">
              <a:xfrm>
                <a:off x="5512" y="3045"/>
                <a:ext cx="7" cy="2"/>
              </a:xfrm>
              <a:custGeom>
                <a:avLst/>
                <a:gdLst>
                  <a:gd name="T0" fmla="*/ 3 w 7"/>
                  <a:gd name="T1" fmla="*/ 0 h 2"/>
                  <a:gd name="T2" fmla="*/ 5 w 7"/>
                  <a:gd name="T3" fmla="*/ 0 h 2"/>
                  <a:gd name="T4" fmla="*/ 5 w 7"/>
                  <a:gd name="T5" fmla="*/ 0 h 2"/>
                  <a:gd name="T6" fmla="*/ 6 w 7"/>
                  <a:gd name="T7" fmla="*/ 1 h 2"/>
                  <a:gd name="T8" fmla="*/ 5 w 7"/>
                  <a:gd name="T9" fmla="*/ 1 h 2"/>
                  <a:gd name="T10" fmla="*/ 5 w 7"/>
                  <a:gd name="T11" fmla="*/ 1 h 2"/>
                  <a:gd name="T12" fmla="*/ 3 w 7"/>
                  <a:gd name="T13" fmla="*/ 1 h 2"/>
                  <a:gd name="T14" fmla="*/ 1 w 7"/>
                  <a:gd name="T15" fmla="*/ 1 h 2"/>
                  <a:gd name="T16" fmla="*/ 1 w 7"/>
                  <a:gd name="T17" fmla="*/ 1 h 2"/>
                  <a:gd name="T18" fmla="*/ 0 w 7"/>
                  <a:gd name="T19" fmla="*/ 1 h 2"/>
                  <a:gd name="T20" fmla="*/ 0 w 7"/>
                  <a:gd name="T21" fmla="*/ 0 h 2"/>
                  <a:gd name="T22" fmla="*/ 0 w 7"/>
                  <a:gd name="T23" fmla="*/ 0 h 2"/>
                  <a:gd name="T24" fmla="*/ 1 w 7"/>
                  <a:gd name="T25" fmla="*/ 0 h 2"/>
                  <a:gd name="T26" fmla="*/ 2 w 7"/>
                  <a:gd name="T27" fmla="*/ 0 h 2"/>
                  <a:gd name="T28" fmla="*/ 3 w 7"/>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2">
                    <a:moveTo>
                      <a:pt x="3" y="0"/>
                    </a:moveTo>
                    <a:lnTo>
                      <a:pt x="5" y="0"/>
                    </a:lnTo>
                    <a:lnTo>
                      <a:pt x="5" y="0"/>
                    </a:lnTo>
                    <a:lnTo>
                      <a:pt x="6" y="1"/>
                    </a:lnTo>
                    <a:lnTo>
                      <a:pt x="5" y="1"/>
                    </a:lnTo>
                    <a:lnTo>
                      <a:pt x="5" y="1"/>
                    </a:lnTo>
                    <a:lnTo>
                      <a:pt x="3" y="1"/>
                    </a:lnTo>
                    <a:lnTo>
                      <a:pt x="1" y="1"/>
                    </a:lnTo>
                    <a:lnTo>
                      <a:pt x="1" y="1"/>
                    </a:lnTo>
                    <a:lnTo>
                      <a:pt x="0" y="1"/>
                    </a:lnTo>
                    <a:lnTo>
                      <a:pt x="0" y="0"/>
                    </a:lnTo>
                    <a:lnTo>
                      <a:pt x="0" y="0"/>
                    </a:lnTo>
                    <a:lnTo>
                      <a:pt x="1" y="0"/>
                    </a:lnTo>
                    <a:lnTo>
                      <a:pt x="2" y="0"/>
                    </a:lnTo>
                    <a:lnTo>
                      <a:pt x="3" y="0"/>
                    </a:lnTo>
                  </a:path>
                </a:pathLst>
              </a:custGeom>
              <a:solidFill>
                <a:srgbClr val="4F4F4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5" name="Freeform 937"/>
              <p:cNvSpPr>
                <a:spLocks/>
              </p:cNvSpPr>
              <p:nvPr/>
            </p:nvSpPr>
            <p:spPr bwMode="auto">
              <a:xfrm>
                <a:off x="5512" y="3045"/>
                <a:ext cx="4" cy="2"/>
              </a:xfrm>
              <a:custGeom>
                <a:avLst/>
                <a:gdLst>
                  <a:gd name="T0" fmla="*/ 2 w 4"/>
                  <a:gd name="T1" fmla="*/ 1 h 2"/>
                  <a:gd name="T2" fmla="*/ 1 w 4"/>
                  <a:gd name="T3" fmla="*/ 1 h 2"/>
                  <a:gd name="T4" fmla="*/ 0 w 4"/>
                  <a:gd name="T5" fmla="*/ 1 h 2"/>
                  <a:gd name="T6" fmla="*/ 0 w 4"/>
                  <a:gd name="T7" fmla="*/ 1 h 2"/>
                  <a:gd name="T8" fmla="*/ 0 w 4"/>
                  <a:gd name="T9" fmla="*/ 0 h 2"/>
                  <a:gd name="T10" fmla="*/ 1 w 4"/>
                  <a:gd name="T11" fmla="*/ 0 h 2"/>
                  <a:gd name="T12" fmla="*/ 2 w 4"/>
                  <a:gd name="T13" fmla="*/ 0 h 2"/>
                  <a:gd name="T14" fmla="*/ 3 w 4"/>
                  <a:gd name="T15" fmla="*/ 0 h 2"/>
                  <a:gd name="T16" fmla="*/ 3 w 4"/>
                  <a:gd name="T17" fmla="*/ 0 h 2"/>
                  <a:gd name="T18" fmla="*/ 3 w 4"/>
                  <a:gd name="T19" fmla="*/ 0 h 2"/>
                  <a:gd name="T20" fmla="*/ 3 w 4"/>
                  <a:gd name="T21" fmla="*/ 1 h 2"/>
                  <a:gd name="T22" fmla="*/ 3 w 4"/>
                  <a:gd name="T23" fmla="*/ 1 h 2"/>
                  <a:gd name="T24" fmla="*/ 3 w 4"/>
                  <a:gd name="T25" fmla="*/ 1 h 2"/>
                  <a:gd name="T26" fmla="*/ 2 w 4"/>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2">
                    <a:moveTo>
                      <a:pt x="2" y="1"/>
                    </a:moveTo>
                    <a:lnTo>
                      <a:pt x="1" y="1"/>
                    </a:lnTo>
                    <a:lnTo>
                      <a:pt x="0" y="1"/>
                    </a:lnTo>
                    <a:lnTo>
                      <a:pt x="0" y="1"/>
                    </a:lnTo>
                    <a:lnTo>
                      <a:pt x="0" y="0"/>
                    </a:lnTo>
                    <a:lnTo>
                      <a:pt x="1" y="0"/>
                    </a:lnTo>
                    <a:lnTo>
                      <a:pt x="2" y="0"/>
                    </a:lnTo>
                    <a:lnTo>
                      <a:pt x="3" y="0"/>
                    </a:lnTo>
                    <a:lnTo>
                      <a:pt x="3" y="0"/>
                    </a:lnTo>
                    <a:lnTo>
                      <a:pt x="3" y="0"/>
                    </a:lnTo>
                    <a:lnTo>
                      <a:pt x="3" y="1"/>
                    </a:lnTo>
                    <a:lnTo>
                      <a:pt x="3" y="1"/>
                    </a:lnTo>
                    <a:lnTo>
                      <a:pt x="3" y="1"/>
                    </a:lnTo>
                    <a:lnTo>
                      <a:pt x="2" y="1"/>
                    </a:lnTo>
                  </a:path>
                </a:pathLst>
              </a:custGeom>
              <a:solidFill>
                <a:srgbClr val="5F5F5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6" name="Freeform 938"/>
              <p:cNvSpPr>
                <a:spLocks/>
              </p:cNvSpPr>
              <p:nvPr/>
            </p:nvSpPr>
            <p:spPr bwMode="auto">
              <a:xfrm>
                <a:off x="5519" y="3039"/>
                <a:ext cx="14" cy="8"/>
              </a:xfrm>
              <a:custGeom>
                <a:avLst/>
                <a:gdLst>
                  <a:gd name="T0" fmla="*/ 0 w 14"/>
                  <a:gd name="T1" fmla="*/ 6 h 8"/>
                  <a:gd name="T2" fmla="*/ 0 w 14"/>
                  <a:gd name="T3" fmla="*/ 6 h 8"/>
                  <a:gd name="T4" fmla="*/ 1 w 14"/>
                  <a:gd name="T5" fmla="*/ 6 h 8"/>
                  <a:gd name="T6" fmla="*/ 2 w 14"/>
                  <a:gd name="T7" fmla="*/ 4 h 8"/>
                  <a:gd name="T8" fmla="*/ 3 w 14"/>
                  <a:gd name="T9" fmla="*/ 3 h 8"/>
                  <a:gd name="T10" fmla="*/ 3 w 14"/>
                  <a:gd name="T11" fmla="*/ 2 h 8"/>
                  <a:gd name="T12" fmla="*/ 5 w 14"/>
                  <a:gd name="T13" fmla="*/ 1 h 8"/>
                  <a:gd name="T14" fmla="*/ 8 w 14"/>
                  <a:gd name="T15" fmla="*/ 0 h 8"/>
                  <a:gd name="T16" fmla="*/ 10 w 14"/>
                  <a:gd name="T17" fmla="*/ 0 h 8"/>
                  <a:gd name="T18" fmla="*/ 10 w 14"/>
                  <a:gd name="T19" fmla="*/ 0 h 8"/>
                  <a:gd name="T20" fmla="*/ 11 w 14"/>
                  <a:gd name="T21" fmla="*/ 0 h 8"/>
                  <a:gd name="T22" fmla="*/ 12 w 14"/>
                  <a:gd name="T23" fmla="*/ 1 h 8"/>
                  <a:gd name="T24" fmla="*/ 13 w 14"/>
                  <a:gd name="T25" fmla="*/ 1 h 8"/>
                  <a:gd name="T26" fmla="*/ 13 w 14"/>
                  <a:gd name="T27" fmla="*/ 2 h 8"/>
                  <a:gd name="T28" fmla="*/ 12 w 14"/>
                  <a:gd name="T29" fmla="*/ 3 h 8"/>
                  <a:gd name="T30" fmla="*/ 11 w 14"/>
                  <a:gd name="T31" fmla="*/ 3 h 8"/>
                  <a:gd name="T32" fmla="*/ 10 w 14"/>
                  <a:gd name="T33" fmla="*/ 3 h 8"/>
                  <a:gd name="T34" fmla="*/ 9 w 14"/>
                  <a:gd name="T35" fmla="*/ 4 h 8"/>
                  <a:gd name="T36" fmla="*/ 7 w 14"/>
                  <a:gd name="T37" fmla="*/ 4 h 8"/>
                  <a:gd name="T38" fmla="*/ 6 w 14"/>
                  <a:gd name="T39" fmla="*/ 4 h 8"/>
                  <a:gd name="T40" fmla="*/ 5 w 14"/>
                  <a:gd name="T41" fmla="*/ 4 h 8"/>
                  <a:gd name="T42" fmla="*/ 4 w 14"/>
                  <a:gd name="T43" fmla="*/ 4 h 8"/>
                  <a:gd name="T44" fmla="*/ 3 w 14"/>
                  <a:gd name="T45" fmla="*/ 5 h 8"/>
                  <a:gd name="T46" fmla="*/ 3 w 14"/>
                  <a:gd name="T47" fmla="*/ 6 h 8"/>
                  <a:gd name="T48" fmla="*/ 2 w 14"/>
                  <a:gd name="T49" fmla="*/ 6 h 8"/>
                  <a:gd name="T50" fmla="*/ 1 w 14"/>
                  <a:gd name="T51" fmla="*/ 7 h 8"/>
                  <a:gd name="T52" fmla="*/ 0 w 14"/>
                  <a:gd name="T53" fmla="*/ 7 h 8"/>
                  <a:gd name="T54" fmla="*/ 0 w 14"/>
                  <a:gd name="T5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8">
                    <a:moveTo>
                      <a:pt x="0" y="6"/>
                    </a:moveTo>
                    <a:lnTo>
                      <a:pt x="0" y="6"/>
                    </a:lnTo>
                    <a:lnTo>
                      <a:pt x="1" y="6"/>
                    </a:lnTo>
                    <a:lnTo>
                      <a:pt x="2" y="4"/>
                    </a:lnTo>
                    <a:lnTo>
                      <a:pt x="3" y="3"/>
                    </a:lnTo>
                    <a:lnTo>
                      <a:pt x="3" y="2"/>
                    </a:lnTo>
                    <a:lnTo>
                      <a:pt x="5" y="1"/>
                    </a:lnTo>
                    <a:lnTo>
                      <a:pt x="8" y="0"/>
                    </a:lnTo>
                    <a:lnTo>
                      <a:pt x="10" y="0"/>
                    </a:lnTo>
                    <a:lnTo>
                      <a:pt x="10" y="0"/>
                    </a:lnTo>
                    <a:lnTo>
                      <a:pt x="11" y="0"/>
                    </a:lnTo>
                    <a:lnTo>
                      <a:pt x="12" y="1"/>
                    </a:lnTo>
                    <a:lnTo>
                      <a:pt x="13" y="1"/>
                    </a:lnTo>
                    <a:lnTo>
                      <a:pt x="13" y="2"/>
                    </a:lnTo>
                    <a:lnTo>
                      <a:pt x="12" y="3"/>
                    </a:lnTo>
                    <a:lnTo>
                      <a:pt x="11" y="3"/>
                    </a:lnTo>
                    <a:lnTo>
                      <a:pt x="10" y="3"/>
                    </a:lnTo>
                    <a:lnTo>
                      <a:pt x="9" y="4"/>
                    </a:lnTo>
                    <a:lnTo>
                      <a:pt x="7" y="4"/>
                    </a:lnTo>
                    <a:lnTo>
                      <a:pt x="6" y="4"/>
                    </a:lnTo>
                    <a:lnTo>
                      <a:pt x="5" y="4"/>
                    </a:lnTo>
                    <a:lnTo>
                      <a:pt x="4" y="4"/>
                    </a:lnTo>
                    <a:lnTo>
                      <a:pt x="3" y="5"/>
                    </a:lnTo>
                    <a:lnTo>
                      <a:pt x="3" y="6"/>
                    </a:lnTo>
                    <a:lnTo>
                      <a:pt x="2" y="6"/>
                    </a:lnTo>
                    <a:lnTo>
                      <a:pt x="1" y="7"/>
                    </a:lnTo>
                    <a:lnTo>
                      <a:pt x="0" y="7"/>
                    </a:lnTo>
                    <a:lnTo>
                      <a:pt x="0" y="6"/>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7" name="Freeform 939"/>
              <p:cNvSpPr>
                <a:spLocks/>
              </p:cNvSpPr>
              <p:nvPr/>
            </p:nvSpPr>
            <p:spPr bwMode="auto">
              <a:xfrm>
                <a:off x="5557" y="3091"/>
                <a:ext cx="34" cy="14"/>
              </a:xfrm>
              <a:custGeom>
                <a:avLst/>
                <a:gdLst>
                  <a:gd name="T0" fmla="*/ 33 w 34"/>
                  <a:gd name="T1" fmla="*/ 0 h 14"/>
                  <a:gd name="T2" fmla="*/ 32 w 34"/>
                  <a:gd name="T3" fmla="*/ 0 h 14"/>
                  <a:gd name="T4" fmla="*/ 31 w 34"/>
                  <a:gd name="T5" fmla="*/ 1 h 14"/>
                  <a:gd name="T6" fmla="*/ 29 w 34"/>
                  <a:gd name="T7" fmla="*/ 3 h 14"/>
                  <a:gd name="T8" fmla="*/ 26 w 34"/>
                  <a:gd name="T9" fmla="*/ 4 h 14"/>
                  <a:gd name="T10" fmla="*/ 24 w 34"/>
                  <a:gd name="T11" fmla="*/ 5 h 14"/>
                  <a:gd name="T12" fmla="*/ 21 w 34"/>
                  <a:gd name="T13" fmla="*/ 7 h 14"/>
                  <a:gd name="T14" fmla="*/ 19 w 34"/>
                  <a:gd name="T15" fmla="*/ 8 h 14"/>
                  <a:gd name="T16" fmla="*/ 18 w 34"/>
                  <a:gd name="T17" fmla="*/ 9 h 14"/>
                  <a:gd name="T18" fmla="*/ 15 w 34"/>
                  <a:gd name="T19" fmla="*/ 10 h 14"/>
                  <a:gd name="T20" fmla="*/ 14 w 34"/>
                  <a:gd name="T21" fmla="*/ 10 h 14"/>
                  <a:gd name="T22" fmla="*/ 12 w 34"/>
                  <a:gd name="T23" fmla="*/ 10 h 14"/>
                  <a:gd name="T24" fmla="*/ 11 w 34"/>
                  <a:gd name="T25" fmla="*/ 11 h 14"/>
                  <a:gd name="T26" fmla="*/ 8 w 34"/>
                  <a:gd name="T27" fmla="*/ 12 h 14"/>
                  <a:gd name="T28" fmla="*/ 6 w 34"/>
                  <a:gd name="T29" fmla="*/ 13 h 14"/>
                  <a:gd name="T30" fmla="*/ 4 w 34"/>
                  <a:gd name="T31" fmla="*/ 13 h 14"/>
                  <a:gd name="T32" fmla="*/ 2 w 34"/>
                  <a:gd name="T33" fmla="*/ 12 h 14"/>
                  <a:gd name="T34" fmla="*/ 1 w 34"/>
                  <a:gd name="T35" fmla="*/ 10 h 14"/>
                  <a:gd name="T36" fmla="*/ 0 w 34"/>
                  <a:gd name="T37" fmla="*/ 8 h 14"/>
                  <a:gd name="T38" fmla="*/ 0 w 34"/>
                  <a:gd name="T39" fmla="*/ 5 h 14"/>
                  <a:gd name="T40" fmla="*/ 1 w 34"/>
                  <a:gd name="T41" fmla="*/ 3 h 14"/>
                  <a:gd name="T42" fmla="*/ 2 w 34"/>
                  <a:gd name="T43" fmla="*/ 3 h 14"/>
                  <a:gd name="T44" fmla="*/ 3 w 34"/>
                  <a:gd name="T45" fmla="*/ 3 h 14"/>
                  <a:gd name="T46" fmla="*/ 6 w 34"/>
                  <a:gd name="T47" fmla="*/ 3 h 14"/>
                  <a:gd name="T48" fmla="*/ 8 w 34"/>
                  <a:gd name="T49" fmla="*/ 3 h 14"/>
                  <a:gd name="T50" fmla="*/ 9 w 34"/>
                  <a:gd name="T51" fmla="*/ 3 h 14"/>
                  <a:gd name="T52" fmla="*/ 12 w 34"/>
                  <a:gd name="T53" fmla="*/ 3 h 14"/>
                  <a:gd name="T54" fmla="*/ 13 w 34"/>
                  <a:gd name="T55" fmla="*/ 3 h 14"/>
                  <a:gd name="T56" fmla="*/ 17 w 34"/>
                  <a:gd name="T57" fmla="*/ 3 h 14"/>
                  <a:gd name="T58" fmla="*/ 19 w 34"/>
                  <a:gd name="T59" fmla="*/ 3 h 14"/>
                  <a:gd name="T60" fmla="*/ 21 w 34"/>
                  <a:gd name="T61" fmla="*/ 3 h 14"/>
                  <a:gd name="T62" fmla="*/ 24 w 34"/>
                  <a:gd name="T63" fmla="*/ 3 h 14"/>
                  <a:gd name="T64" fmla="*/ 26 w 34"/>
                  <a:gd name="T65" fmla="*/ 2 h 14"/>
                  <a:gd name="T66" fmla="*/ 30 w 34"/>
                  <a:gd name="T67" fmla="*/ 1 h 14"/>
                  <a:gd name="T68" fmla="*/ 31 w 34"/>
                  <a:gd name="T69" fmla="*/ 0 h 14"/>
                  <a:gd name="T70" fmla="*/ 33 w 34"/>
                  <a:gd name="T7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14">
                    <a:moveTo>
                      <a:pt x="33" y="0"/>
                    </a:moveTo>
                    <a:lnTo>
                      <a:pt x="32" y="0"/>
                    </a:lnTo>
                    <a:lnTo>
                      <a:pt x="31" y="1"/>
                    </a:lnTo>
                    <a:lnTo>
                      <a:pt x="29" y="3"/>
                    </a:lnTo>
                    <a:lnTo>
                      <a:pt x="26" y="4"/>
                    </a:lnTo>
                    <a:lnTo>
                      <a:pt x="24" y="5"/>
                    </a:lnTo>
                    <a:lnTo>
                      <a:pt x="21" y="7"/>
                    </a:lnTo>
                    <a:lnTo>
                      <a:pt x="19" y="8"/>
                    </a:lnTo>
                    <a:lnTo>
                      <a:pt x="18" y="9"/>
                    </a:lnTo>
                    <a:lnTo>
                      <a:pt x="15" y="10"/>
                    </a:lnTo>
                    <a:lnTo>
                      <a:pt x="14" y="10"/>
                    </a:lnTo>
                    <a:lnTo>
                      <a:pt x="12" y="10"/>
                    </a:lnTo>
                    <a:lnTo>
                      <a:pt x="11" y="11"/>
                    </a:lnTo>
                    <a:lnTo>
                      <a:pt x="8" y="12"/>
                    </a:lnTo>
                    <a:lnTo>
                      <a:pt x="6" y="13"/>
                    </a:lnTo>
                    <a:lnTo>
                      <a:pt x="4" y="13"/>
                    </a:lnTo>
                    <a:lnTo>
                      <a:pt x="2" y="12"/>
                    </a:lnTo>
                    <a:lnTo>
                      <a:pt x="1" y="10"/>
                    </a:lnTo>
                    <a:lnTo>
                      <a:pt x="0" y="8"/>
                    </a:lnTo>
                    <a:lnTo>
                      <a:pt x="0" y="5"/>
                    </a:lnTo>
                    <a:lnTo>
                      <a:pt x="1" y="3"/>
                    </a:lnTo>
                    <a:lnTo>
                      <a:pt x="2" y="3"/>
                    </a:lnTo>
                    <a:lnTo>
                      <a:pt x="3" y="3"/>
                    </a:lnTo>
                    <a:lnTo>
                      <a:pt x="6" y="3"/>
                    </a:lnTo>
                    <a:lnTo>
                      <a:pt x="8" y="3"/>
                    </a:lnTo>
                    <a:lnTo>
                      <a:pt x="9" y="3"/>
                    </a:lnTo>
                    <a:lnTo>
                      <a:pt x="12" y="3"/>
                    </a:lnTo>
                    <a:lnTo>
                      <a:pt x="13" y="3"/>
                    </a:lnTo>
                    <a:lnTo>
                      <a:pt x="17" y="3"/>
                    </a:lnTo>
                    <a:lnTo>
                      <a:pt x="19" y="3"/>
                    </a:lnTo>
                    <a:lnTo>
                      <a:pt x="21" y="3"/>
                    </a:lnTo>
                    <a:lnTo>
                      <a:pt x="24" y="3"/>
                    </a:lnTo>
                    <a:lnTo>
                      <a:pt x="26" y="2"/>
                    </a:lnTo>
                    <a:lnTo>
                      <a:pt x="30" y="1"/>
                    </a:lnTo>
                    <a:lnTo>
                      <a:pt x="31" y="0"/>
                    </a:lnTo>
                    <a:lnTo>
                      <a:pt x="33" y="0"/>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8" name="Freeform 940"/>
              <p:cNvSpPr>
                <a:spLocks/>
              </p:cNvSpPr>
              <p:nvPr/>
            </p:nvSpPr>
            <p:spPr bwMode="auto">
              <a:xfrm>
                <a:off x="5457" y="3053"/>
                <a:ext cx="114" cy="103"/>
              </a:xfrm>
              <a:custGeom>
                <a:avLst/>
                <a:gdLst>
                  <a:gd name="T0" fmla="*/ 5 w 114"/>
                  <a:gd name="T1" fmla="*/ 0 h 103"/>
                  <a:gd name="T2" fmla="*/ 4 w 114"/>
                  <a:gd name="T3" fmla="*/ 1 h 103"/>
                  <a:gd name="T4" fmla="*/ 4 w 114"/>
                  <a:gd name="T5" fmla="*/ 7 h 103"/>
                  <a:gd name="T6" fmla="*/ 3 w 114"/>
                  <a:gd name="T7" fmla="*/ 11 h 103"/>
                  <a:gd name="T8" fmla="*/ 1 w 114"/>
                  <a:gd name="T9" fmla="*/ 17 h 103"/>
                  <a:gd name="T10" fmla="*/ 0 w 114"/>
                  <a:gd name="T11" fmla="*/ 26 h 103"/>
                  <a:gd name="T12" fmla="*/ 0 w 114"/>
                  <a:gd name="T13" fmla="*/ 35 h 103"/>
                  <a:gd name="T14" fmla="*/ 0 w 114"/>
                  <a:gd name="T15" fmla="*/ 44 h 103"/>
                  <a:gd name="T16" fmla="*/ 0 w 114"/>
                  <a:gd name="T17" fmla="*/ 55 h 103"/>
                  <a:gd name="T18" fmla="*/ 1 w 114"/>
                  <a:gd name="T19" fmla="*/ 64 h 103"/>
                  <a:gd name="T20" fmla="*/ 5 w 114"/>
                  <a:gd name="T21" fmla="*/ 72 h 103"/>
                  <a:gd name="T22" fmla="*/ 9 w 114"/>
                  <a:gd name="T23" fmla="*/ 82 h 103"/>
                  <a:gd name="T24" fmla="*/ 15 w 114"/>
                  <a:gd name="T25" fmla="*/ 89 h 103"/>
                  <a:gd name="T26" fmla="*/ 23 w 114"/>
                  <a:gd name="T27" fmla="*/ 95 h 103"/>
                  <a:gd name="T28" fmla="*/ 35 w 114"/>
                  <a:gd name="T29" fmla="*/ 99 h 103"/>
                  <a:gd name="T30" fmla="*/ 46 w 114"/>
                  <a:gd name="T31" fmla="*/ 102 h 103"/>
                  <a:gd name="T32" fmla="*/ 61 w 114"/>
                  <a:gd name="T33" fmla="*/ 101 h 103"/>
                  <a:gd name="T34" fmla="*/ 62 w 114"/>
                  <a:gd name="T35" fmla="*/ 99 h 103"/>
                  <a:gd name="T36" fmla="*/ 63 w 114"/>
                  <a:gd name="T37" fmla="*/ 99 h 103"/>
                  <a:gd name="T38" fmla="*/ 66 w 114"/>
                  <a:gd name="T39" fmla="*/ 99 h 103"/>
                  <a:gd name="T40" fmla="*/ 70 w 114"/>
                  <a:gd name="T41" fmla="*/ 98 h 103"/>
                  <a:gd name="T42" fmla="*/ 73 w 114"/>
                  <a:gd name="T43" fmla="*/ 97 h 103"/>
                  <a:gd name="T44" fmla="*/ 75 w 114"/>
                  <a:gd name="T45" fmla="*/ 95 h 103"/>
                  <a:gd name="T46" fmla="*/ 79 w 114"/>
                  <a:gd name="T47" fmla="*/ 95 h 103"/>
                  <a:gd name="T48" fmla="*/ 83 w 114"/>
                  <a:gd name="T49" fmla="*/ 93 h 103"/>
                  <a:gd name="T50" fmla="*/ 89 w 114"/>
                  <a:gd name="T51" fmla="*/ 91 h 103"/>
                  <a:gd name="T52" fmla="*/ 91 w 114"/>
                  <a:gd name="T53" fmla="*/ 89 h 103"/>
                  <a:gd name="T54" fmla="*/ 97 w 114"/>
                  <a:gd name="T55" fmla="*/ 87 h 103"/>
                  <a:gd name="T56" fmla="*/ 101 w 114"/>
                  <a:gd name="T57" fmla="*/ 86 h 103"/>
                  <a:gd name="T58" fmla="*/ 105 w 114"/>
                  <a:gd name="T59" fmla="*/ 83 h 103"/>
                  <a:gd name="T60" fmla="*/ 109 w 114"/>
                  <a:gd name="T61" fmla="*/ 82 h 103"/>
                  <a:gd name="T62" fmla="*/ 113 w 114"/>
                  <a:gd name="T63" fmla="*/ 81 h 103"/>
                  <a:gd name="T64" fmla="*/ 112 w 114"/>
                  <a:gd name="T65" fmla="*/ 81 h 103"/>
                  <a:gd name="T66" fmla="*/ 109 w 114"/>
                  <a:gd name="T67" fmla="*/ 81 h 103"/>
                  <a:gd name="T68" fmla="*/ 106 w 114"/>
                  <a:gd name="T69" fmla="*/ 82 h 103"/>
                  <a:gd name="T70" fmla="*/ 102 w 114"/>
                  <a:gd name="T71" fmla="*/ 82 h 103"/>
                  <a:gd name="T72" fmla="*/ 100 w 114"/>
                  <a:gd name="T73" fmla="*/ 82 h 103"/>
                  <a:gd name="T74" fmla="*/ 94 w 114"/>
                  <a:gd name="T75" fmla="*/ 82 h 103"/>
                  <a:gd name="T76" fmla="*/ 89 w 114"/>
                  <a:gd name="T77" fmla="*/ 82 h 103"/>
                  <a:gd name="T78" fmla="*/ 83 w 114"/>
                  <a:gd name="T79" fmla="*/ 81 h 103"/>
                  <a:gd name="T80" fmla="*/ 77 w 114"/>
                  <a:gd name="T81" fmla="*/ 81 h 103"/>
                  <a:gd name="T82" fmla="*/ 71 w 114"/>
                  <a:gd name="T83" fmla="*/ 79 h 103"/>
                  <a:gd name="T84" fmla="*/ 65 w 114"/>
                  <a:gd name="T85" fmla="*/ 78 h 103"/>
                  <a:gd name="T86" fmla="*/ 59 w 114"/>
                  <a:gd name="T87" fmla="*/ 75 h 103"/>
                  <a:gd name="T88" fmla="*/ 51 w 114"/>
                  <a:gd name="T89" fmla="*/ 72 h 103"/>
                  <a:gd name="T90" fmla="*/ 44 w 114"/>
                  <a:gd name="T91" fmla="*/ 68 h 103"/>
                  <a:gd name="T92" fmla="*/ 36 w 114"/>
                  <a:gd name="T93" fmla="*/ 66 h 103"/>
                  <a:gd name="T94" fmla="*/ 35 w 114"/>
                  <a:gd name="T95" fmla="*/ 66 h 103"/>
                  <a:gd name="T96" fmla="*/ 32 w 114"/>
                  <a:gd name="T97" fmla="*/ 66 h 103"/>
                  <a:gd name="T98" fmla="*/ 30 w 114"/>
                  <a:gd name="T99" fmla="*/ 63 h 103"/>
                  <a:gd name="T100" fmla="*/ 28 w 114"/>
                  <a:gd name="T101" fmla="*/ 63 h 103"/>
                  <a:gd name="T102" fmla="*/ 24 w 114"/>
                  <a:gd name="T103" fmla="*/ 59 h 103"/>
                  <a:gd name="T104" fmla="*/ 22 w 114"/>
                  <a:gd name="T105" fmla="*/ 56 h 103"/>
                  <a:gd name="T106" fmla="*/ 17 w 114"/>
                  <a:gd name="T107" fmla="*/ 52 h 103"/>
                  <a:gd name="T108" fmla="*/ 15 w 114"/>
                  <a:gd name="T109" fmla="*/ 50 h 103"/>
                  <a:gd name="T110" fmla="*/ 12 w 114"/>
                  <a:gd name="T111" fmla="*/ 44 h 103"/>
                  <a:gd name="T112" fmla="*/ 9 w 114"/>
                  <a:gd name="T113" fmla="*/ 39 h 103"/>
                  <a:gd name="T114" fmla="*/ 7 w 114"/>
                  <a:gd name="T115" fmla="*/ 32 h 103"/>
                  <a:gd name="T116" fmla="*/ 5 w 114"/>
                  <a:gd name="T117" fmla="*/ 26 h 103"/>
                  <a:gd name="T118" fmla="*/ 4 w 114"/>
                  <a:gd name="T119" fmla="*/ 19 h 103"/>
                  <a:gd name="T120" fmla="*/ 4 w 114"/>
                  <a:gd name="T121" fmla="*/ 9 h 103"/>
                  <a:gd name="T122" fmla="*/ 5 w 114"/>
                  <a:gd name="T12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4" h="103">
                    <a:moveTo>
                      <a:pt x="5" y="0"/>
                    </a:moveTo>
                    <a:lnTo>
                      <a:pt x="4" y="1"/>
                    </a:lnTo>
                    <a:lnTo>
                      <a:pt x="4" y="7"/>
                    </a:lnTo>
                    <a:lnTo>
                      <a:pt x="3" y="11"/>
                    </a:lnTo>
                    <a:lnTo>
                      <a:pt x="1" y="17"/>
                    </a:lnTo>
                    <a:lnTo>
                      <a:pt x="0" y="26"/>
                    </a:lnTo>
                    <a:lnTo>
                      <a:pt x="0" y="35"/>
                    </a:lnTo>
                    <a:lnTo>
                      <a:pt x="0" y="44"/>
                    </a:lnTo>
                    <a:lnTo>
                      <a:pt x="0" y="55"/>
                    </a:lnTo>
                    <a:lnTo>
                      <a:pt x="1" y="64"/>
                    </a:lnTo>
                    <a:lnTo>
                      <a:pt x="5" y="72"/>
                    </a:lnTo>
                    <a:lnTo>
                      <a:pt x="9" y="82"/>
                    </a:lnTo>
                    <a:lnTo>
                      <a:pt x="15" y="89"/>
                    </a:lnTo>
                    <a:lnTo>
                      <a:pt x="23" y="95"/>
                    </a:lnTo>
                    <a:lnTo>
                      <a:pt x="35" y="99"/>
                    </a:lnTo>
                    <a:lnTo>
                      <a:pt x="46" y="102"/>
                    </a:lnTo>
                    <a:lnTo>
                      <a:pt x="61" y="101"/>
                    </a:lnTo>
                    <a:lnTo>
                      <a:pt x="62" y="99"/>
                    </a:lnTo>
                    <a:lnTo>
                      <a:pt x="63" y="99"/>
                    </a:lnTo>
                    <a:lnTo>
                      <a:pt x="66" y="99"/>
                    </a:lnTo>
                    <a:lnTo>
                      <a:pt x="70" y="98"/>
                    </a:lnTo>
                    <a:lnTo>
                      <a:pt x="73" y="97"/>
                    </a:lnTo>
                    <a:lnTo>
                      <a:pt x="75" y="95"/>
                    </a:lnTo>
                    <a:lnTo>
                      <a:pt x="79" y="95"/>
                    </a:lnTo>
                    <a:lnTo>
                      <a:pt x="83" y="93"/>
                    </a:lnTo>
                    <a:lnTo>
                      <a:pt x="89" y="91"/>
                    </a:lnTo>
                    <a:lnTo>
                      <a:pt x="91" y="89"/>
                    </a:lnTo>
                    <a:lnTo>
                      <a:pt x="97" y="87"/>
                    </a:lnTo>
                    <a:lnTo>
                      <a:pt x="101" y="86"/>
                    </a:lnTo>
                    <a:lnTo>
                      <a:pt x="105" y="83"/>
                    </a:lnTo>
                    <a:lnTo>
                      <a:pt x="109" y="82"/>
                    </a:lnTo>
                    <a:lnTo>
                      <a:pt x="113" y="81"/>
                    </a:lnTo>
                    <a:lnTo>
                      <a:pt x="112" y="81"/>
                    </a:lnTo>
                    <a:lnTo>
                      <a:pt x="109" y="81"/>
                    </a:lnTo>
                    <a:lnTo>
                      <a:pt x="106" y="82"/>
                    </a:lnTo>
                    <a:lnTo>
                      <a:pt x="102" y="82"/>
                    </a:lnTo>
                    <a:lnTo>
                      <a:pt x="100" y="82"/>
                    </a:lnTo>
                    <a:lnTo>
                      <a:pt x="94" y="82"/>
                    </a:lnTo>
                    <a:lnTo>
                      <a:pt x="89" y="82"/>
                    </a:lnTo>
                    <a:lnTo>
                      <a:pt x="83" y="81"/>
                    </a:lnTo>
                    <a:lnTo>
                      <a:pt x="77" y="81"/>
                    </a:lnTo>
                    <a:lnTo>
                      <a:pt x="71" y="79"/>
                    </a:lnTo>
                    <a:lnTo>
                      <a:pt x="65" y="78"/>
                    </a:lnTo>
                    <a:lnTo>
                      <a:pt x="59" y="75"/>
                    </a:lnTo>
                    <a:lnTo>
                      <a:pt x="51" y="72"/>
                    </a:lnTo>
                    <a:lnTo>
                      <a:pt x="44" y="68"/>
                    </a:lnTo>
                    <a:lnTo>
                      <a:pt x="36" y="66"/>
                    </a:lnTo>
                    <a:lnTo>
                      <a:pt x="35" y="66"/>
                    </a:lnTo>
                    <a:lnTo>
                      <a:pt x="32" y="66"/>
                    </a:lnTo>
                    <a:lnTo>
                      <a:pt x="30" y="63"/>
                    </a:lnTo>
                    <a:lnTo>
                      <a:pt x="28" y="63"/>
                    </a:lnTo>
                    <a:lnTo>
                      <a:pt x="24" y="59"/>
                    </a:lnTo>
                    <a:lnTo>
                      <a:pt x="22" y="56"/>
                    </a:lnTo>
                    <a:lnTo>
                      <a:pt x="17" y="52"/>
                    </a:lnTo>
                    <a:lnTo>
                      <a:pt x="15" y="50"/>
                    </a:lnTo>
                    <a:lnTo>
                      <a:pt x="12" y="44"/>
                    </a:lnTo>
                    <a:lnTo>
                      <a:pt x="9" y="39"/>
                    </a:lnTo>
                    <a:lnTo>
                      <a:pt x="7" y="32"/>
                    </a:lnTo>
                    <a:lnTo>
                      <a:pt x="5" y="26"/>
                    </a:lnTo>
                    <a:lnTo>
                      <a:pt x="4" y="19"/>
                    </a:lnTo>
                    <a:lnTo>
                      <a:pt x="4" y="9"/>
                    </a:lnTo>
                    <a:lnTo>
                      <a:pt x="5"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29" name="Freeform 941"/>
              <p:cNvSpPr>
                <a:spLocks/>
              </p:cNvSpPr>
              <p:nvPr/>
            </p:nvSpPr>
            <p:spPr bwMode="auto">
              <a:xfrm>
                <a:off x="5457" y="3055"/>
                <a:ext cx="111" cy="101"/>
              </a:xfrm>
              <a:custGeom>
                <a:avLst/>
                <a:gdLst>
                  <a:gd name="T0" fmla="*/ 32 w 111"/>
                  <a:gd name="T1" fmla="*/ 67 h 101"/>
                  <a:gd name="T2" fmla="*/ 32 w 111"/>
                  <a:gd name="T3" fmla="*/ 67 h 101"/>
                  <a:gd name="T4" fmla="*/ 31 w 111"/>
                  <a:gd name="T5" fmla="*/ 67 h 101"/>
                  <a:gd name="T6" fmla="*/ 30 w 111"/>
                  <a:gd name="T7" fmla="*/ 65 h 101"/>
                  <a:gd name="T8" fmla="*/ 27 w 111"/>
                  <a:gd name="T9" fmla="*/ 64 h 101"/>
                  <a:gd name="T10" fmla="*/ 24 w 111"/>
                  <a:gd name="T11" fmla="*/ 61 h 101"/>
                  <a:gd name="T12" fmla="*/ 21 w 111"/>
                  <a:gd name="T13" fmla="*/ 60 h 101"/>
                  <a:gd name="T14" fmla="*/ 19 w 111"/>
                  <a:gd name="T15" fmla="*/ 57 h 101"/>
                  <a:gd name="T16" fmla="*/ 16 w 111"/>
                  <a:gd name="T17" fmla="*/ 53 h 101"/>
                  <a:gd name="T18" fmla="*/ 12 w 111"/>
                  <a:gd name="T19" fmla="*/ 48 h 101"/>
                  <a:gd name="T20" fmla="*/ 9 w 111"/>
                  <a:gd name="T21" fmla="*/ 44 h 101"/>
                  <a:gd name="T22" fmla="*/ 8 w 111"/>
                  <a:gd name="T23" fmla="*/ 39 h 101"/>
                  <a:gd name="T24" fmla="*/ 7 w 111"/>
                  <a:gd name="T25" fmla="*/ 32 h 101"/>
                  <a:gd name="T26" fmla="*/ 4 w 111"/>
                  <a:gd name="T27" fmla="*/ 25 h 101"/>
                  <a:gd name="T28" fmla="*/ 4 w 111"/>
                  <a:gd name="T29" fmla="*/ 17 h 101"/>
                  <a:gd name="T30" fmla="*/ 4 w 111"/>
                  <a:gd name="T31" fmla="*/ 9 h 101"/>
                  <a:gd name="T32" fmla="*/ 4 w 111"/>
                  <a:gd name="T33" fmla="*/ 0 h 101"/>
                  <a:gd name="T34" fmla="*/ 4 w 111"/>
                  <a:gd name="T35" fmla="*/ 5 h 101"/>
                  <a:gd name="T36" fmla="*/ 1 w 111"/>
                  <a:gd name="T37" fmla="*/ 9 h 101"/>
                  <a:gd name="T38" fmla="*/ 1 w 111"/>
                  <a:gd name="T39" fmla="*/ 16 h 101"/>
                  <a:gd name="T40" fmla="*/ 0 w 111"/>
                  <a:gd name="T41" fmla="*/ 24 h 101"/>
                  <a:gd name="T42" fmla="*/ 0 w 111"/>
                  <a:gd name="T43" fmla="*/ 33 h 101"/>
                  <a:gd name="T44" fmla="*/ 0 w 111"/>
                  <a:gd name="T45" fmla="*/ 43 h 101"/>
                  <a:gd name="T46" fmla="*/ 0 w 111"/>
                  <a:gd name="T47" fmla="*/ 53 h 101"/>
                  <a:gd name="T48" fmla="*/ 1 w 111"/>
                  <a:gd name="T49" fmla="*/ 63 h 101"/>
                  <a:gd name="T50" fmla="*/ 4 w 111"/>
                  <a:gd name="T51" fmla="*/ 72 h 101"/>
                  <a:gd name="T52" fmla="*/ 9 w 111"/>
                  <a:gd name="T53" fmla="*/ 80 h 101"/>
                  <a:gd name="T54" fmla="*/ 15 w 111"/>
                  <a:gd name="T55" fmla="*/ 87 h 101"/>
                  <a:gd name="T56" fmla="*/ 23 w 111"/>
                  <a:gd name="T57" fmla="*/ 93 h 101"/>
                  <a:gd name="T58" fmla="*/ 34 w 111"/>
                  <a:gd name="T59" fmla="*/ 97 h 101"/>
                  <a:gd name="T60" fmla="*/ 46 w 111"/>
                  <a:gd name="T61" fmla="*/ 100 h 101"/>
                  <a:gd name="T62" fmla="*/ 60 w 111"/>
                  <a:gd name="T63" fmla="*/ 99 h 101"/>
                  <a:gd name="T64" fmla="*/ 62 w 111"/>
                  <a:gd name="T65" fmla="*/ 99 h 101"/>
                  <a:gd name="T66" fmla="*/ 63 w 111"/>
                  <a:gd name="T67" fmla="*/ 97 h 101"/>
                  <a:gd name="T68" fmla="*/ 64 w 111"/>
                  <a:gd name="T69" fmla="*/ 97 h 101"/>
                  <a:gd name="T70" fmla="*/ 67 w 111"/>
                  <a:gd name="T71" fmla="*/ 96 h 101"/>
                  <a:gd name="T72" fmla="*/ 70 w 111"/>
                  <a:gd name="T73" fmla="*/ 96 h 101"/>
                  <a:gd name="T74" fmla="*/ 74 w 111"/>
                  <a:gd name="T75" fmla="*/ 95 h 101"/>
                  <a:gd name="T76" fmla="*/ 76 w 111"/>
                  <a:gd name="T77" fmla="*/ 93 h 101"/>
                  <a:gd name="T78" fmla="*/ 82 w 111"/>
                  <a:gd name="T79" fmla="*/ 92 h 101"/>
                  <a:gd name="T80" fmla="*/ 86 w 111"/>
                  <a:gd name="T81" fmla="*/ 89 h 101"/>
                  <a:gd name="T82" fmla="*/ 89 w 111"/>
                  <a:gd name="T83" fmla="*/ 88 h 101"/>
                  <a:gd name="T84" fmla="*/ 94 w 111"/>
                  <a:gd name="T85" fmla="*/ 87 h 101"/>
                  <a:gd name="T86" fmla="*/ 98 w 111"/>
                  <a:gd name="T87" fmla="*/ 85 h 101"/>
                  <a:gd name="T88" fmla="*/ 102 w 111"/>
                  <a:gd name="T89" fmla="*/ 84 h 101"/>
                  <a:gd name="T90" fmla="*/ 106 w 111"/>
                  <a:gd name="T91" fmla="*/ 81 h 101"/>
                  <a:gd name="T92" fmla="*/ 110 w 111"/>
                  <a:gd name="T93" fmla="*/ 80 h 101"/>
                  <a:gd name="T94" fmla="*/ 109 w 111"/>
                  <a:gd name="T95" fmla="*/ 80 h 101"/>
                  <a:gd name="T96" fmla="*/ 107 w 111"/>
                  <a:gd name="T97" fmla="*/ 80 h 101"/>
                  <a:gd name="T98" fmla="*/ 106 w 111"/>
                  <a:gd name="T99" fmla="*/ 80 h 101"/>
                  <a:gd name="T100" fmla="*/ 102 w 111"/>
                  <a:gd name="T101" fmla="*/ 81 h 101"/>
                  <a:gd name="T102" fmla="*/ 99 w 111"/>
                  <a:gd name="T103" fmla="*/ 81 h 101"/>
                  <a:gd name="T104" fmla="*/ 94 w 111"/>
                  <a:gd name="T105" fmla="*/ 81 h 101"/>
                  <a:gd name="T106" fmla="*/ 90 w 111"/>
                  <a:gd name="T107" fmla="*/ 81 h 101"/>
                  <a:gd name="T108" fmla="*/ 85 w 111"/>
                  <a:gd name="T109" fmla="*/ 81 h 101"/>
                  <a:gd name="T110" fmla="*/ 79 w 111"/>
                  <a:gd name="T111" fmla="*/ 81 h 101"/>
                  <a:gd name="T112" fmla="*/ 72 w 111"/>
                  <a:gd name="T113" fmla="*/ 81 h 101"/>
                  <a:gd name="T114" fmla="*/ 66 w 111"/>
                  <a:gd name="T115" fmla="*/ 80 h 101"/>
                  <a:gd name="T116" fmla="*/ 60 w 111"/>
                  <a:gd name="T117" fmla="*/ 79 h 101"/>
                  <a:gd name="T118" fmla="*/ 52 w 111"/>
                  <a:gd name="T119" fmla="*/ 77 h 101"/>
                  <a:gd name="T120" fmla="*/ 46 w 111"/>
                  <a:gd name="T121" fmla="*/ 75 h 101"/>
                  <a:gd name="T122" fmla="*/ 39 w 111"/>
                  <a:gd name="T123" fmla="*/ 71 h 101"/>
                  <a:gd name="T124" fmla="*/ 32 w 111"/>
                  <a:gd name="T125" fmla="*/ 6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101">
                    <a:moveTo>
                      <a:pt x="32" y="67"/>
                    </a:moveTo>
                    <a:lnTo>
                      <a:pt x="32" y="67"/>
                    </a:lnTo>
                    <a:lnTo>
                      <a:pt x="31" y="67"/>
                    </a:lnTo>
                    <a:lnTo>
                      <a:pt x="30" y="65"/>
                    </a:lnTo>
                    <a:lnTo>
                      <a:pt x="27" y="64"/>
                    </a:lnTo>
                    <a:lnTo>
                      <a:pt x="24" y="61"/>
                    </a:lnTo>
                    <a:lnTo>
                      <a:pt x="21" y="60"/>
                    </a:lnTo>
                    <a:lnTo>
                      <a:pt x="19" y="57"/>
                    </a:lnTo>
                    <a:lnTo>
                      <a:pt x="16" y="53"/>
                    </a:lnTo>
                    <a:lnTo>
                      <a:pt x="12" y="48"/>
                    </a:lnTo>
                    <a:lnTo>
                      <a:pt x="9" y="44"/>
                    </a:lnTo>
                    <a:lnTo>
                      <a:pt x="8" y="39"/>
                    </a:lnTo>
                    <a:lnTo>
                      <a:pt x="7" y="32"/>
                    </a:lnTo>
                    <a:lnTo>
                      <a:pt x="4" y="25"/>
                    </a:lnTo>
                    <a:lnTo>
                      <a:pt x="4" y="17"/>
                    </a:lnTo>
                    <a:lnTo>
                      <a:pt x="4" y="9"/>
                    </a:lnTo>
                    <a:lnTo>
                      <a:pt x="4" y="0"/>
                    </a:lnTo>
                    <a:lnTo>
                      <a:pt x="4" y="5"/>
                    </a:lnTo>
                    <a:lnTo>
                      <a:pt x="1" y="9"/>
                    </a:lnTo>
                    <a:lnTo>
                      <a:pt x="1" y="16"/>
                    </a:lnTo>
                    <a:lnTo>
                      <a:pt x="0" y="24"/>
                    </a:lnTo>
                    <a:lnTo>
                      <a:pt x="0" y="33"/>
                    </a:lnTo>
                    <a:lnTo>
                      <a:pt x="0" y="43"/>
                    </a:lnTo>
                    <a:lnTo>
                      <a:pt x="0" y="53"/>
                    </a:lnTo>
                    <a:lnTo>
                      <a:pt x="1" y="63"/>
                    </a:lnTo>
                    <a:lnTo>
                      <a:pt x="4" y="72"/>
                    </a:lnTo>
                    <a:lnTo>
                      <a:pt x="9" y="80"/>
                    </a:lnTo>
                    <a:lnTo>
                      <a:pt x="15" y="87"/>
                    </a:lnTo>
                    <a:lnTo>
                      <a:pt x="23" y="93"/>
                    </a:lnTo>
                    <a:lnTo>
                      <a:pt x="34" y="97"/>
                    </a:lnTo>
                    <a:lnTo>
                      <a:pt x="46" y="100"/>
                    </a:lnTo>
                    <a:lnTo>
                      <a:pt x="60" y="99"/>
                    </a:lnTo>
                    <a:lnTo>
                      <a:pt x="62" y="99"/>
                    </a:lnTo>
                    <a:lnTo>
                      <a:pt x="63" y="97"/>
                    </a:lnTo>
                    <a:lnTo>
                      <a:pt x="64" y="97"/>
                    </a:lnTo>
                    <a:lnTo>
                      <a:pt x="67" y="96"/>
                    </a:lnTo>
                    <a:lnTo>
                      <a:pt x="70" y="96"/>
                    </a:lnTo>
                    <a:lnTo>
                      <a:pt x="74" y="95"/>
                    </a:lnTo>
                    <a:lnTo>
                      <a:pt x="76" y="93"/>
                    </a:lnTo>
                    <a:lnTo>
                      <a:pt x="82" y="92"/>
                    </a:lnTo>
                    <a:lnTo>
                      <a:pt x="86" y="89"/>
                    </a:lnTo>
                    <a:lnTo>
                      <a:pt x="89" y="88"/>
                    </a:lnTo>
                    <a:lnTo>
                      <a:pt x="94" y="87"/>
                    </a:lnTo>
                    <a:lnTo>
                      <a:pt x="98" y="85"/>
                    </a:lnTo>
                    <a:lnTo>
                      <a:pt x="102" y="84"/>
                    </a:lnTo>
                    <a:lnTo>
                      <a:pt x="106" y="81"/>
                    </a:lnTo>
                    <a:lnTo>
                      <a:pt x="110" y="80"/>
                    </a:lnTo>
                    <a:lnTo>
                      <a:pt x="109" y="80"/>
                    </a:lnTo>
                    <a:lnTo>
                      <a:pt x="107" y="80"/>
                    </a:lnTo>
                    <a:lnTo>
                      <a:pt x="106" y="80"/>
                    </a:lnTo>
                    <a:lnTo>
                      <a:pt x="102" y="81"/>
                    </a:lnTo>
                    <a:lnTo>
                      <a:pt x="99" y="81"/>
                    </a:lnTo>
                    <a:lnTo>
                      <a:pt x="94" y="81"/>
                    </a:lnTo>
                    <a:lnTo>
                      <a:pt x="90" y="81"/>
                    </a:lnTo>
                    <a:lnTo>
                      <a:pt x="85" y="81"/>
                    </a:lnTo>
                    <a:lnTo>
                      <a:pt x="79" y="81"/>
                    </a:lnTo>
                    <a:lnTo>
                      <a:pt x="72" y="81"/>
                    </a:lnTo>
                    <a:lnTo>
                      <a:pt x="66" y="80"/>
                    </a:lnTo>
                    <a:lnTo>
                      <a:pt x="60" y="79"/>
                    </a:lnTo>
                    <a:lnTo>
                      <a:pt x="52" y="77"/>
                    </a:lnTo>
                    <a:lnTo>
                      <a:pt x="46" y="75"/>
                    </a:lnTo>
                    <a:lnTo>
                      <a:pt x="39" y="71"/>
                    </a:lnTo>
                    <a:lnTo>
                      <a:pt x="32" y="67"/>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0" name="Freeform 942"/>
              <p:cNvSpPr>
                <a:spLocks/>
              </p:cNvSpPr>
              <p:nvPr/>
            </p:nvSpPr>
            <p:spPr bwMode="auto">
              <a:xfrm>
                <a:off x="5455" y="3055"/>
                <a:ext cx="110" cy="101"/>
              </a:xfrm>
              <a:custGeom>
                <a:avLst/>
                <a:gdLst>
                  <a:gd name="T0" fmla="*/ 28 w 110"/>
                  <a:gd name="T1" fmla="*/ 69 h 101"/>
                  <a:gd name="T2" fmla="*/ 26 w 110"/>
                  <a:gd name="T3" fmla="*/ 67 h 101"/>
                  <a:gd name="T4" fmla="*/ 23 w 110"/>
                  <a:gd name="T5" fmla="*/ 64 h 101"/>
                  <a:gd name="T6" fmla="*/ 17 w 110"/>
                  <a:gd name="T7" fmla="*/ 57 h 101"/>
                  <a:gd name="T8" fmla="*/ 13 w 110"/>
                  <a:gd name="T9" fmla="*/ 49 h 101"/>
                  <a:gd name="T10" fmla="*/ 8 w 110"/>
                  <a:gd name="T11" fmla="*/ 39 h 101"/>
                  <a:gd name="T12" fmla="*/ 5 w 110"/>
                  <a:gd name="T13" fmla="*/ 25 h 101"/>
                  <a:gd name="T14" fmla="*/ 5 w 110"/>
                  <a:gd name="T15" fmla="*/ 9 h 101"/>
                  <a:gd name="T16" fmla="*/ 5 w 110"/>
                  <a:gd name="T17" fmla="*/ 1 h 101"/>
                  <a:gd name="T18" fmla="*/ 3 w 110"/>
                  <a:gd name="T19" fmla="*/ 11 h 101"/>
                  <a:gd name="T20" fmla="*/ 1 w 110"/>
                  <a:gd name="T21" fmla="*/ 25 h 101"/>
                  <a:gd name="T22" fmla="*/ 0 w 110"/>
                  <a:gd name="T23" fmla="*/ 44 h 101"/>
                  <a:gd name="T24" fmla="*/ 1 w 110"/>
                  <a:gd name="T25" fmla="*/ 63 h 101"/>
                  <a:gd name="T26" fmla="*/ 9 w 110"/>
                  <a:gd name="T27" fmla="*/ 80 h 101"/>
                  <a:gd name="T28" fmla="*/ 24 w 110"/>
                  <a:gd name="T29" fmla="*/ 93 h 101"/>
                  <a:gd name="T30" fmla="*/ 46 w 110"/>
                  <a:gd name="T31" fmla="*/ 100 h 101"/>
                  <a:gd name="T32" fmla="*/ 62 w 110"/>
                  <a:gd name="T33" fmla="*/ 99 h 101"/>
                  <a:gd name="T34" fmla="*/ 65 w 110"/>
                  <a:gd name="T35" fmla="*/ 97 h 101"/>
                  <a:gd name="T36" fmla="*/ 71 w 110"/>
                  <a:gd name="T37" fmla="*/ 96 h 101"/>
                  <a:gd name="T38" fmla="*/ 77 w 110"/>
                  <a:gd name="T39" fmla="*/ 95 h 101"/>
                  <a:gd name="T40" fmla="*/ 85 w 110"/>
                  <a:gd name="T41" fmla="*/ 92 h 101"/>
                  <a:gd name="T42" fmla="*/ 92 w 110"/>
                  <a:gd name="T43" fmla="*/ 88 h 101"/>
                  <a:gd name="T44" fmla="*/ 101 w 110"/>
                  <a:gd name="T45" fmla="*/ 85 h 101"/>
                  <a:gd name="T46" fmla="*/ 109 w 110"/>
                  <a:gd name="T47" fmla="*/ 81 h 101"/>
                  <a:gd name="T48" fmla="*/ 106 w 110"/>
                  <a:gd name="T49" fmla="*/ 81 h 101"/>
                  <a:gd name="T50" fmla="*/ 101 w 110"/>
                  <a:gd name="T51" fmla="*/ 83 h 101"/>
                  <a:gd name="T52" fmla="*/ 92 w 110"/>
                  <a:gd name="T53" fmla="*/ 84 h 101"/>
                  <a:gd name="T54" fmla="*/ 81 w 110"/>
                  <a:gd name="T55" fmla="*/ 84 h 101"/>
                  <a:gd name="T56" fmla="*/ 69 w 110"/>
                  <a:gd name="T57" fmla="*/ 84 h 101"/>
                  <a:gd name="T58" fmla="*/ 55 w 110"/>
                  <a:gd name="T59" fmla="*/ 81 h 101"/>
                  <a:gd name="T60" fmla="*/ 40 w 110"/>
                  <a:gd name="T61" fmla="*/ 77 h 101"/>
                  <a:gd name="T62" fmla="*/ 30 w 110"/>
                  <a:gd name="T63"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 h="101">
                    <a:moveTo>
                      <a:pt x="30" y="69"/>
                    </a:moveTo>
                    <a:lnTo>
                      <a:pt x="28" y="69"/>
                    </a:lnTo>
                    <a:lnTo>
                      <a:pt x="28" y="67"/>
                    </a:lnTo>
                    <a:lnTo>
                      <a:pt x="26" y="67"/>
                    </a:lnTo>
                    <a:lnTo>
                      <a:pt x="24" y="65"/>
                    </a:lnTo>
                    <a:lnTo>
                      <a:pt x="23" y="64"/>
                    </a:lnTo>
                    <a:lnTo>
                      <a:pt x="20" y="61"/>
                    </a:lnTo>
                    <a:lnTo>
                      <a:pt x="17" y="57"/>
                    </a:lnTo>
                    <a:lnTo>
                      <a:pt x="15" y="55"/>
                    </a:lnTo>
                    <a:lnTo>
                      <a:pt x="13" y="49"/>
                    </a:lnTo>
                    <a:lnTo>
                      <a:pt x="11" y="45"/>
                    </a:lnTo>
                    <a:lnTo>
                      <a:pt x="8" y="39"/>
                    </a:lnTo>
                    <a:lnTo>
                      <a:pt x="7" y="32"/>
                    </a:lnTo>
                    <a:lnTo>
                      <a:pt x="5" y="25"/>
                    </a:lnTo>
                    <a:lnTo>
                      <a:pt x="5" y="17"/>
                    </a:lnTo>
                    <a:lnTo>
                      <a:pt x="5" y="9"/>
                    </a:lnTo>
                    <a:lnTo>
                      <a:pt x="5" y="0"/>
                    </a:lnTo>
                    <a:lnTo>
                      <a:pt x="5" y="1"/>
                    </a:lnTo>
                    <a:lnTo>
                      <a:pt x="5" y="5"/>
                    </a:lnTo>
                    <a:lnTo>
                      <a:pt x="3" y="11"/>
                    </a:lnTo>
                    <a:lnTo>
                      <a:pt x="1" y="17"/>
                    </a:lnTo>
                    <a:lnTo>
                      <a:pt x="1" y="25"/>
                    </a:lnTo>
                    <a:lnTo>
                      <a:pt x="0" y="33"/>
                    </a:lnTo>
                    <a:lnTo>
                      <a:pt x="0" y="44"/>
                    </a:lnTo>
                    <a:lnTo>
                      <a:pt x="1" y="53"/>
                    </a:lnTo>
                    <a:lnTo>
                      <a:pt x="1" y="63"/>
                    </a:lnTo>
                    <a:lnTo>
                      <a:pt x="5" y="72"/>
                    </a:lnTo>
                    <a:lnTo>
                      <a:pt x="9" y="80"/>
                    </a:lnTo>
                    <a:lnTo>
                      <a:pt x="16" y="87"/>
                    </a:lnTo>
                    <a:lnTo>
                      <a:pt x="24" y="93"/>
                    </a:lnTo>
                    <a:lnTo>
                      <a:pt x="34" y="97"/>
                    </a:lnTo>
                    <a:lnTo>
                      <a:pt x="46" y="100"/>
                    </a:lnTo>
                    <a:lnTo>
                      <a:pt x="62" y="100"/>
                    </a:lnTo>
                    <a:lnTo>
                      <a:pt x="62" y="99"/>
                    </a:lnTo>
                    <a:lnTo>
                      <a:pt x="63" y="99"/>
                    </a:lnTo>
                    <a:lnTo>
                      <a:pt x="65" y="97"/>
                    </a:lnTo>
                    <a:lnTo>
                      <a:pt x="69" y="97"/>
                    </a:lnTo>
                    <a:lnTo>
                      <a:pt x="71" y="96"/>
                    </a:lnTo>
                    <a:lnTo>
                      <a:pt x="74" y="96"/>
                    </a:lnTo>
                    <a:lnTo>
                      <a:pt x="77" y="95"/>
                    </a:lnTo>
                    <a:lnTo>
                      <a:pt x="81" y="93"/>
                    </a:lnTo>
                    <a:lnTo>
                      <a:pt x="85" y="92"/>
                    </a:lnTo>
                    <a:lnTo>
                      <a:pt x="89" y="89"/>
                    </a:lnTo>
                    <a:lnTo>
                      <a:pt x="92" y="88"/>
                    </a:lnTo>
                    <a:lnTo>
                      <a:pt x="97" y="87"/>
                    </a:lnTo>
                    <a:lnTo>
                      <a:pt x="101" y="85"/>
                    </a:lnTo>
                    <a:lnTo>
                      <a:pt x="104" y="84"/>
                    </a:lnTo>
                    <a:lnTo>
                      <a:pt x="109" y="81"/>
                    </a:lnTo>
                    <a:lnTo>
                      <a:pt x="108" y="81"/>
                    </a:lnTo>
                    <a:lnTo>
                      <a:pt x="106" y="81"/>
                    </a:lnTo>
                    <a:lnTo>
                      <a:pt x="104" y="81"/>
                    </a:lnTo>
                    <a:lnTo>
                      <a:pt x="101" y="83"/>
                    </a:lnTo>
                    <a:lnTo>
                      <a:pt x="97" y="84"/>
                    </a:lnTo>
                    <a:lnTo>
                      <a:pt x="92" y="84"/>
                    </a:lnTo>
                    <a:lnTo>
                      <a:pt x="87" y="84"/>
                    </a:lnTo>
                    <a:lnTo>
                      <a:pt x="81" y="84"/>
                    </a:lnTo>
                    <a:lnTo>
                      <a:pt x="75" y="84"/>
                    </a:lnTo>
                    <a:lnTo>
                      <a:pt x="69" y="84"/>
                    </a:lnTo>
                    <a:lnTo>
                      <a:pt x="62" y="83"/>
                    </a:lnTo>
                    <a:lnTo>
                      <a:pt x="55" y="81"/>
                    </a:lnTo>
                    <a:lnTo>
                      <a:pt x="48" y="80"/>
                    </a:lnTo>
                    <a:lnTo>
                      <a:pt x="40" y="77"/>
                    </a:lnTo>
                    <a:lnTo>
                      <a:pt x="36" y="73"/>
                    </a:lnTo>
                    <a:lnTo>
                      <a:pt x="30" y="69"/>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1" name="Freeform 943"/>
              <p:cNvSpPr>
                <a:spLocks/>
              </p:cNvSpPr>
              <p:nvPr/>
            </p:nvSpPr>
            <p:spPr bwMode="auto">
              <a:xfrm>
                <a:off x="5455" y="3055"/>
                <a:ext cx="107" cy="101"/>
              </a:xfrm>
              <a:custGeom>
                <a:avLst/>
                <a:gdLst>
                  <a:gd name="T0" fmla="*/ 24 w 107"/>
                  <a:gd name="T1" fmla="*/ 71 h 101"/>
                  <a:gd name="T2" fmla="*/ 20 w 107"/>
                  <a:gd name="T3" fmla="*/ 67 h 101"/>
                  <a:gd name="T4" fmla="*/ 16 w 107"/>
                  <a:gd name="T5" fmla="*/ 63 h 101"/>
                  <a:gd name="T6" fmla="*/ 13 w 107"/>
                  <a:gd name="T7" fmla="*/ 56 h 101"/>
                  <a:gd name="T8" fmla="*/ 9 w 107"/>
                  <a:gd name="T9" fmla="*/ 47 h 101"/>
                  <a:gd name="T10" fmla="*/ 5 w 107"/>
                  <a:gd name="T11" fmla="*/ 33 h 101"/>
                  <a:gd name="T12" fmla="*/ 5 w 107"/>
                  <a:gd name="T13" fmla="*/ 19 h 101"/>
                  <a:gd name="T14" fmla="*/ 5 w 107"/>
                  <a:gd name="T15" fmla="*/ 0 h 101"/>
                  <a:gd name="T16" fmla="*/ 5 w 107"/>
                  <a:gd name="T17" fmla="*/ 1 h 101"/>
                  <a:gd name="T18" fmla="*/ 5 w 107"/>
                  <a:gd name="T19" fmla="*/ 5 h 101"/>
                  <a:gd name="T20" fmla="*/ 3 w 107"/>
                  <a:gd name="T21" fmla="*/ 11 h 101"/>
                  <a:gd name="T22" fmla="*/ 1 w 107"/>
                  <a:gd name="T23" fmla="*/ 17 h 101"/>
                  <a:gd name="T24" fmla="*/ 1 w 107"/>
                  <a:gd name="T25" fmla="*/ 25 h 101"/>
                  <a:gd name="T26" fmla="*/ 0 w 107"/>
                  <a:gd name="T27" fmla="*/ 33 h 101"/>
                  <a:gd name="T28" fmla="*/ 0 w 107"/>
                  <a:gd name="T29" fmla="*/ 44 h 101"/>
                  <a:gd name="T30" fmla="*/ 0 w 107"/>
                  <a:gd name="T31" fmla="*/ 53 h 101"/>
                  <a:gd name="T32" fmla="*/ 1 w 107"/>
                  <a:gd name="T33" fmla="*/ 64 h 101"/>
                  <a:gd name="T34" fmla="*/ 5 w 107"/>
                  <a:gd name="T35" fmla="*/ 72 h 101"/>
                  <a:gd name="T36" fmla="*/ 9 w 107"/>
                  <a:gd name="T37" fmla="*/ 81 h 101"/>
                  <a:gd name="T38" fmla="*/ 13 w 107"/>
                  <a:gd name="T39" fmla="*/ 88 h 101"/>
                  <a:gd name="T40" fmla="*/ 23 w 107"/>
                  <a:gd name="T41" fmla="*/ 95 h 101"/>
                  <a:gd name="T42" fmla="*/ 32 w 107"/>
                  <a:gd name="T43" fmla="*/ 97 h 101"/>
                  <a:gd name="T44" fmla="*/ 46 w 107"/>
                  <a:gd name="T45" fmla="*/ 100 h 101"/>
                  <a:gd name="T46" fmla="*/ 60 w 107"/>
                  <a:gd name="T47" fmla="*/ 100 h 101"/>
                  <a:gd name="T48" fmla="*/ 62 w 107"/>
                  <a:gd name="T49" fmla="*/ 100 h 101"/>
                  <a:gd name="T50" fmla="*/ 63 w 107"/>
                  <a:gd name="T51" fmla="*/ 99 h 101"/>
                  <a:gd name="T52" fmla="*/ 66 w 107"/>
                  <a:gd name="T53" fmla="*/ 97 h 101"/>
                  <a:gd name="T54" fmla="*/ 68 w 107"/>
                  <a:gd name="T55" fmla="*/ 97 h 101"/>
                  <a:gd name="T56" fmla="*/ 71 w 107"/>
                  <a:gd name="T57" fmla="*/ 96 h 101"/>
                  <a:gd name="T58" fmla="*/ 75 w 107"/>
                  <a:gd name="T59" fmla="*/ 95 h 101"/>
                  <a:gd name="T60" fmla="*/ 78 w 107"/>
                  <a:gd name="T61" fmla="*/ 95 h 101"/>
                  <a:gd name="T62" fmla="*/ 83 w 107"/>
                  <a:gd name="T63" fmla="*/ 93 h 101"/>
                  <a:gd name="T64" fmla="*/ 86 w 107"/>
                  <a:gd name="T65" fmla="*/ 92 h 101"/>
                  <a:gd name="T66" fmla="*/ 90 w 107"/>
                  <a:gd name="T67" fmla="*/ 89 h 101"/>
                  <a:gd name="T68" fmla="*/ 94 w 107"/>
                  <a:gd name="T69" fmla="*/ 88 h 101"/>
                  <a:gd name="T70" fmla="*/ 98 w 107"/>
                  <a:gd name="T71" fmla="*/ 87 h 101"/>
                  <a:gd name="T72" fmla="*/ 102 w 107"/>
                  <a:gd name="T73" fmla="*/ 84 h 101"/>
                  <a:gd name="T74" fmla="*/ 106 w 107"/>
                  <a:gd name="T75" fmla="*/ 83 h 101"/>
                  <a:gd name="T76" fmla="*/ 105 w 107"/>
                  <a:gd name="T77" fmla="*/ 83 h 101"/>
                  <a:gd name="T78" fmla="*/ 103 w 107"/>
                  <a:gd name="T79" fmla="*/ 84 h 101"/>
                  <a:gd name="T80" fmla="*/ 101 w 107"/>
                  <a:gd name="T81" fmla="*/ 84 h 101"/>
                  <a:gd name="T82" fmla="*/ 97 w 107"/>
                  <a:gd name="T83" fmla="*/ 84 h 101"/>
                  <a:gd name="T84" fmla="*/ 93 w 107"/>
                  <a:gd name="T85" fmla="*/ 85 h 101"/>
                  <a:gd name="T86" fmla="*/ 87 w 107"/>
                  <a:gd name="T87" fmla="*/ 87 h 101"/>
                  <a:gd name="T88" fmla="*/ 83 w 107"/>
                  <a:gd name="T89" fmla="*/ 87 h 101"/>
                  <a:gd name="T90" fmla="*/ 76 w 107"/>
                  <a:gd name="T91" fmla="*/ 87 h 101"/>
                  <a:gd name="T92" fmla="*/ 70 w 107"/>
                  <a:gd name="T93" fmla="*/ 87 h 101"/>
                  <a:gd name="T94" fmla="*/ 63 w 107"/>
                  <a:gd name="T95" fmla="*/ 87 h 101"/>
                  <a:gd name="T96" fmla="*/ 56 w 107"/>
                  <a:gd name="T97" fmla="*/ 87 h 101"/>
                  <a:gd name="T98" fmla="*/ 50 w 107"/>
                  <a:gd name="T99" fmla="*/ 84 h 101"/>
                  <a:gd name="T100" fmla="*/ 43 w 107"/>
                  <a:gd name="T101" fmla="*/ 83 h 101"/>
                  <a:gd name="T102" fmla="*/ 38 w 107"/>
                  <a:gd name="T103" fmla="*/ 80 h 101"/>
                  <a:gd name="T104" fmla="*/ 31 w 107"/>
                  <a:gd name="T105" fmla="*/ 76 h 101"/>
                  <a:gd name="T106" fmla="*/ 24 w 107"/>
                  <a:gd name="T107" fmla="*/ 7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 h="101">
                    <a:moveTo>
                      <a:pt x="24" y="71"/>
                    </a:moveTo>
                    <a:lnTo>
                      <a:pt x="20" y="67"/>
                    </a:lnTo>
                    <a:lnTo>
                      <a:pt x="16" y="63"/>
                    </a:lnTo>
                    <a:lnTo>
                      <a:pt x="13" y="56"/>
                    </a:lnTo>
                    <a:lnTo>
                      <a:pt x="9" y="47"/>
                    </a:lnTo>
                    <a:lnTo>
                      <a:pt x="5" y="33"/>
                    </a:lnTo>
                    <a:lnTo>
                      <a:pt x="5" y="19"/>
                    </a:lnTo>
                    <a:lnTo>
                      <a:pt x="5" y="0"/>
                    </a:lnTo>
                    <a:lnTo>
                      <a:pt x="5" y="1"/>
                    </a:lnTo>
                    <a:lnTo>
                      <a:pt x="5" y="5"/>
                    </a:lnTo>
                    <a:lnTo>
                      <a:pt x="3" y="11"/>
                    </a:lnTo>
                    <a:lnTo>
                      <a:pt x="1" y="17"/>
                    </a:lnTo>
                    <a:lnTo>
                      <a:pt x="1" y="25"/>
                    </a:lnTo>
                    <a:lnTo>
                      <a:pt x="0" y="33"/>
                    </a:lnTo>
                    <a:lnTo>
                      <a:pt x="0" y="44"/>
                    </a:lnTo>
                    <a:lnTo>
                      <a:pt x="0" y="53"/>
                    </a:lnTo>
                    <a:lnTo>
                      <a:pt x="1" y="64"/>
                    </a:lnTo>
                    <a:lnTo>
                      <a:pt x="5" y="72"/>
                    </a:lnTo>
                    <a:lnTo>
                      <a:pt x="9" y="81"/>
                    </a:lnTo>
                    <a:lnTo>
                      <a:pt x="13" y="88"/>
                    </a:lnTo>
                    <a:lnTo>
                      <a:pt x="23" y="95"/>
                    </a:lnTo>
                    <a:lnTo>
                      <a:pt x="32" y="97"/>
                    </a:lnTo>
                    <a:lnTo>
                      <a:pt x="46" y="100"/>
                    </a:lnTo>
                    <a:lnTo>
                      <a:pt x="60" y="100"/>
                    </a:lnTo>
                    <a:lnTo>
                      <a:pt x="62" y="100"/>
                    </a:lnTo>
                    <a:lnTo>
                      <a:pt x="63" y="99"/>
                    </a:lnTo>
                    <a:lnTo>
                      <a:pt x="66" y="97"/>
                    </a:lnTo>
                    <a:lnTo>
                      <a:pt x="68" y="97"/>
                    </a:lnTo>
                    <a:lnTo>
                      <a:pt x="71" y="96"/>
                    </a:lnTo>
                    <a:lnTo>
                      <a:pt x="75" y="95"/>
                    </a:lnTo>
                    <a:lnTo>
                      <a:pt x="78" y="95"/>
                    </a:lnTo>
                    <a:lnTo>
                      <a:pt x="83" y="93"/>
                    </a:lnTo>
                    <a:lnTo>
                      <a:pt x="86" y="92"/>
                    </a:lnTo>
                    <a:lnTo>
                      <a:pt x="90" y="89"/>
                    </a:lnTo>
                    <a:lnTo>
                      <a:pt x="94" y="88"/>
                    </a:lnTo>
                    <a:lnTo>
                      <a:pt x="98" y="87"/>
                    </a:lnTo>
                    <a:lnTo>
                      <a:pt x="102" y="84"/>
                    </a:lnTo>
                    <a:lnTo>
                      <a:pt x="106" y="83"/>
                    </a:lnTo>
                    <a:lnTo>
                      <a:pt x="105" y="83"/>
                    </a:lnTo>
                    <a:lnTo>
                      <a:pt x="103" y="84"/>
                    </a:lnTo>
                    <a:lnTo>
                      <a:pt x="101" y="84"/>
                    </a:lnTo>
                    <a:lnTo>
                      <a:pt x="97" y="84"/>
                    </a:lnTo>
                    <a:lnTo>
                      <a:pt x="93" y="85"/>
                    </a:lnTo>
                    <a:lnTo>
                      <a:pt x="87" y="87"/>
                    </a:lnTo>
                    <a:lnTo>
                      <a:pt x="83" y="87"/>
                    </a:lnTo>
                    <a:lnTo>
                      <a:pt x="76" y="87"/>
                    </a:lnTo>
                    <a:lnTo>
                      <a:pt x="70" y="87"/>
                    </a:lnTo>
                    <a:lnTo>
                      <a:pt x="63" y="87"/>
                    </a:lnTo>
                    <a:lnTo>
                      <a:pt x="56" y="87"/>
                    </a:lnTo>
                    <a:lnTo>
                      <a:pt x="50" y="84"/>
                    </a:lnTo>
                    <a:lnTo>
                      <a:pt x="43" y="83"/>
                    </a:lnTo>
                    <a:lnTo>
                      <a:pt x="38" y="80"/>
                    </a:lnTo>
                    <a:lnTo>
                      <a:pt x="31" y="76"/>
                    </a:lnTo>
                    <a:lnTo>
                      <a:pt x="24" y="71"/>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2" name="Freeform 944"/>
              <p:cNvSpPr>
                <a:spLocks/>
              </p:cNvSpPr>
              <p:nvPr/>
            </p:nvSpPr>
            <p:spPr bwMode="auto">
              <a:xfrm>
                <a:off x="5454" y="3055"/>
                <a:ext cx="104" cy="101"/>
              </a:xfrm>
              <a:custGeom>
                <a:avLst/>
                <a:gdLst>
                  <a:gd name="T0" fmla="*/ 7 w 104"/>
                  <a:gd name="T1" fmla="*/ 0 h 101"/>
                  <a:gd name="T2" fmla="*/ 7 w 104"/>
                  <a:gd name="T3" fmla="*/ 1 h 101"/>
                  <a:gd name="T4" fmla="*/ 7 w 104"/>
                  <a:gd name="T5" fmla="*/ 5 h 101"/>
                  <a:gd name="T6" fmla="*/ 4 w 104"/>
                  <a:gd name="T7" fmla="*/ 11 h 101"/>
                  <a:gd name="T8" fmla="*/ 3 w 104"/>
                  <a:gd name="T9" fmla="*/ 17 h 101"/>
                  <a:gd name="T10" fmla="*/ 1 w 104"/>
                  <a:gd name="T11" fmla="*/ 25 h 101"/>
                  <a:gd name="T12" fmla="*/ 1 w 104"/>
                  <a:gd name="T13" fmla="*/ 35 h 101"/>
                  <a:gd name="T14" fmla="*/ 0 w 104"/>
                  <a:gd name="T15" fmla="*/ 45 h 101"/>
                  <a:gd name="T16" fmla="*/ 1 w 104"/>
                  <a:gd name="T17" fmla="*/ 53 h 101"/>
                  <a:gd name="T18" fmla="*/ 3 w 104"/>
                  <a:gd name="T19" fmla="*/ 64 h 101"/>
                  <a:gd name="T20" fmla="*/ 4 w 104"/>
                  <a:gd name="T21" fmla="*/ 73 h 101"/>
                  <a:gd name="T22" fmla="*/ 9 w 104"/>
                  <a:gd name="T23" fmla="*/ 81 h 101"/>
                  <a:gd name="T24" fmla="*/ 15 w 104"/>
                  <a:gd name="T25" fmla="*/ 88 h 101"/>
                  <a:gd name="T26" fmla="*/ 24 w 104"/>
                  <a:gd name="T27" fmla="*/ 95 h 101"/>
                  <a:gd name="T28" fmla="*/ 33 w 104"/>
                  <a:gd name="T29" fmla="*/ 99 h 101"/>
                  <a:gd name="T30" fmla="*/ 45 w 104"/>
                  <a:gd name="T31" fmla="*/ 100 h 101"/>
                  <a:gd name="T32" fmla="*/ 62 w 104"/>
                  <a:gd name="T33" fmla="*/ 100 h 101"/>
                  <a:gd name="T34" fmla="*/ 63 w 104"/>
                  <a:gd name="T35" fmla="*/ 100 h 101"/>
                  <a:gd name="T36" fmla="*/ 64 w 104"/>
                  <a:gd name="T37" fmla="*/ 100 h 101"/>
                  <a:gd name="T38" fmla="*/ 66 w 104"/>
                  <a:gd name="T39" fmla="*/ 99 h 101"/>
                  <a:gd name="T40" fmla="*/ 68 w 104"/>
                  <a:gd name="T41" fmla="*/ 97 h 101"/>
                  <a:gd name="T42" fmla="*/ 71 w 104"/>
                  <a:gd name="T43" fmla="*/ 97 h 101"/>
                  <a:gd name="T44" fmla="*/ 74 w 104"/>
                  <a:gd name="T45" fmla="*/ 96 h 101"/>
                  <a:gd name="T46" fmla="*/ 78 w 104"/>
                  <a:gd name="T47" fmla="*/ 95 h 101"/>
                  <a:gd name="T48" fmla="*/ 80 w 104"/>
                  <a:gd name="T49" fmla="*/ 93 h 101"/>
                  <a:gd name="T50" fmla="*/ 84 w 104"/>
                  <a:gd name="T51" fmla="*/ 93 h 101"/>
                  <a:gd name="T52" fmla="*/ 88 w 104"/>
                  <a:gd name="T53" fmla="*/ 91 h 101"/>
                  <a:gd name="T54" fmla="*/ 92 w 104"/>
                  <a:gd name="T55" fmla="*/ 89 h 101"/>
                  <a:gd name="T56" fmla="*/ 95 w 104"/>
                  <a:gd name="T57" fmla="*/ 87 h 101"/>
                  <a:gd name="T58" fmla="*/ 100 w 104"/>
                  <a:gd name="T59" fmla="*/ 87 h 101"/>
                  <a:gd name="T60" fmla="*/ 103 w 104"/>
                  <a:gd name="T61" fmla="*/ 84 h 101"/>
                  <a:gd name="T62" fmla="*/ 100 w 104"/>
                  <a:gd name="T63" fmla="*/ 85 h 101"/>
                  <a:gd name="T64" fmla="*/ 98 w 104"/>
                  <a:gd name="T65" fmla="*/ 85 h 101"/>
                  <a:gd name="T66" fmla="*/ 95 w 104"/>
                  <a:gd name="T67" fmla="*/ 87 h 101"/>
                  <a:gd name="T68" fmla="*/ 91 w 104"/>
                  <a:gd name="T69" fmla="*/ 87 h 101"/>
                  <a:gd name="T70" fmla="*/ 84 w 104"/>
                  <a:gd name="T71" fmla="*/ 88 h 101"/>
                  <a:gd name="T72" fmla="*/ 79 w 104"/>
                  <a:gd name="T73" fmla="*/ 89 h 101"/>
                  <a:gd name="T74" fmla="*/ 72 w 104"/>
                  <a:gd name="T75" fmla="*/ 89 h 101"/>
                  <a:gd name="T76" fmla="*/ 66 w 104"/>
                  <a:gd name="T77" fmla="*/ 89 h 101"/>
                  <a:gd name="T78" fmla="*/ 60 w 104"/>
                  <a:gd name="T79" fmla="*/ 89 h 101"/>
                  <a:gd name="T80" fmla="*/ 52 w 104"/>
                  <a:gd name="T81" fmla="*/ 89 h 101"/>
                  <a:gd name="T82" fmla="*/ 45 w 104"/>
                  <a:gd name="T83" fmla="*/ 87 h 101"/>
                  <a:gd name="T84" fmla="*/ 39 w 104"/>
                  <a:gd name="T85" fmla="*/ 85 h 101"/>
                  <a:gd name="T86" fmla="*/ 32 w 104"/>
                  <a:gd name="T87" fmla="*/ 83 h 101"/>
                  <a:gd name="T88" fmla="*/ 27 w 104"/>
                  <a:gd name="T89" fmla="*/ 79 h 101"/>
                  <a:gd name="T90" fmla="*/ 21 w 104"/>
                  <a:gd name="T91" fmla="*/ 73 h 101"/>
                  <a:gd name="T92" fmla="*/ 19 w 104"/>
                  <a:gd name="T93" fmla="*/ 73 h 101"/>
                  <a:gd name="T94" fmla="*/ 17 w 104"/>
                  <a:gd name="T95" fmla="*/ 71 h 101"/>
                  <a:gd name="T96" fmla="*/ 15 w 104"/>
                  <a:gd name="T97" fmla="*/ 64 h 101"/>
                  <a:gd name="T98" fmla="*/ 12 w 104"/>
                  <a:gd name="T99" fmla="*/ 57 h 101"/>
                  <a:gd name="T100" fmla="*/ 9 w 104"/>
                  <a:gd name="T101" fmla="*/ 47 h 101"/>
                  <a:gd name="T102" fmla="*/ 7 w 104"/>
                  <a:gd name="T103" fmla="*/ 33 h 101"/>
                  <a:gd name="T104" fmla="*/ 7 w 104"/>
                  <a:gd name="T105" fmla="*/ 19 h 101"/>
                  <a:gd name="T106" fmla="*/ 7 w 104"/>
                  <a:gd name="T10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 h="101">
                    <a:moveTo>
                      <a:pt x="7" y="0"/>
                    </a:moveTo>
                    <a:lnTo>
                      <a:pt x="7" y="1"/>
                    </a:lnTo>
                    <a:lnTo>
                      <a:pt x="7" y="5"/>
                    </a:lnTo>
                    <a:lnTo>
                      <a:pt x="4" y="11"/>
                    </a:lnTo>
                    <a:lnTo>
                      <a:pt x="3" y="17"/>
                    </a:lnTo>
                    <a:lnTo>
                      <a:pt x="1" y="25"/>
                    </a:lnTo>
                    <a:lnTo>
                      <a:pt x="1" y="35"/>
                    </a:lnTo>
                    <a:lnTo>
                      <a:pt x="0" y="45"/>
                    </a:lnTo>
                    <a:lnTo>
                      <a:pt x="1" y="53"/>
                    </a:lnTo>
                    <a:lnTo>
                      <a:pt x="3" y="64"/>
                    </a:lnTo>
                    <a:lnTo>
                      <a:pt x="4" y="73"/>
                    </a:lnTo>
                    <a:lnTo>
                      <a:pt x="9" y="81"/>
                    </a:lnTo>
                    <a:lnTo>
                      <a:pt x="15" y="88"/>
                    </a:lnTo>
                    <a:lnTo>
                      <a:pt x="24" y="95"/>
                    </a:lnTo>
                    <a:lnTo>
                      <a:pt x="33" y="99"/>
                    </a:lnTo>
                    <a:lnTo>
                      <a:pt x="45" y="100"/>
                    </a:lnTo>
                    <a:lnTo>
                      <a:pt x="62" y="100"/>
                    </a:lnTo>
                    <a:lnTo>
                      <a:pt x="63" y="100"/>
                    </a:lnTo>
                    <a:lnTo>
                      <a:pt x="64" y="100"/>
                    </a:lnTo>
                    <a:lnTo>
                      <a:pt x="66" y="99"/>
                    </a:lnTo>
                    <a:lnTo>
                      <a:pt x="68" y="97"/>
                    </a:lnTo>
                    <a:lnTo>
                      <a:pt x="71" y="97"/>
                    </a:lnTo>
                    <a:lnTo>
                      <a:pt x="74" y="96"/>
                    </a:lnTo>
                    <a:lnTo>
                      <a:pt x="78" y="95"/>
                    </a:lnTo>
                    <a:lnTo>
                      <a:pt x="80" y="93"/>
                    </a:lnTo>
                    <a:lnTo>
                      <a:pt x="84" y="93"/>
                    </a:lnTo>
                    <a:lnTo>
                      <a:pt x="88" y="91"/>
                    </a:lnTo>
                    <a:lnTo>
                      <a:pt x="92" y="89"/>
                    </a:lnTo>
                    <a:lnTo>
                      <a:pt x="95" y="87"/>
                    </a:lnTo>
                    <a:lnTo>
                      <a:pt x="100" y="87"/>
                    </a:lnTo>
                    <a:lnTo>
                      <a:pt x="103" y="84"/>
                    </a:lnTo>
                    <a:lnTo>
                      <a:pt x="100" y="85"/>
                    </a:lnTo>
                    <a:lnTo>
                      <a:pt x="98" y="85"/>
                    </a:lnTo>
                    <a:lnTo>
                      <a:pt x="95" y="87"/>
                    </a:lnTo>
                    <a:lnTo>
                      <a:pt x="91" y="87"/>
                    </a:lnTo>
                    <a:lnTo>
                      <a:pt x="84" y="88"/>
                    </a:lnTo>
                    <a:lnTo>
                      <a:pt x="79" y="89"/>
                    </a:lnTo>
                    <a:lnTo>
                      <a:pt x="72" y="89"/>
                    </a:lnTo>
                    <a:lnTo>
                      <a:pt x="66" y="89"/>
                    </a:lnTo>
                    <a:lnTo>
                      <a:pt x="60" y="89"/>
                    </a:lnTo>
                    <a:lnTo>
                      <a:pt x="52" y="89"/>
                    </a:lnTo>
                    <a:lnTo>
                      <a:pt x="45" y="87"/>
                    </a:lnTo>
                    <a:lnTo>
                      <a:pt x="39" y="85"/>
                    </a:lnTo>
                    <a:lnTo>
                      <a:pt x="32" y="83"/>
                    </a:lnTo>
                    <a:lnTo>
                      <a:pt x="27" y="79"/>
                    </a:lnTo>
                    <a:lnTo>
                      <a:pt x="21" y="73"/>
                    </a:lnTo>
                    <a:lnTo>
                      <a:pt x="19" y="73"/>
                    </a:lnTo>
                    <a:lnTo>
                      <a:pt x="17" y="71"/>
                    </a:lnTo>
                    <a:lnTo>
                      <a:pt x="15" y="64"/>
                    </a:lnTo>
                    <a:lnTo>
                      <a:pt x="12" y="57"/>
                    </a:lnTo>
                    <a:lnTo>
                      <a:pt x="9" y="47"/>
                    </a:lnTo>
                    <a:lnTo>
                      <a:pt x="7" y="33"/>
                    </a:lnTo>
                    <a:lnTo>
                      <a:pt x="7" y="19"/>
                    </a:lnTo>
                    <a:lnTo>
                      <a:pt x="7" y="0"/>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3" name="Freeform 945"/>
              <p:cNvSpPr>
                <a:spLocks/>
              </p:cNvSpPr>
              <p:nvPr/>
            </p:nvSpPr>
            <p:spPr bwMode="auto">
              <a:xfrm>
                <a:off x="4876" y="3190"/>
                <a:ext cx="586" cy="67"/>
              </a:xfrm>
              <a:custGeom>
                <a:avLst/>
                <a:gdLst>
                  <a:gd name="T0" fmla="*/ 505 w 586"/>
                  <a:gd name="T1" fmla="*/ 4 h 67"/>
                  <a:gd name="T2" fmla="*/ 512 w 586"/>
                  <a:gd name="T3" fmla="*/ 6 h 67"/>
                  <a:gd name="T4" fmla="*/ 529 w 586"/>
                  <a:gd name="T5" fmla="*/ 10 h 67"/>
                  <a:gd name="T6" fmla="*/ 544 w 586"/>
                  <a:gd name="T7" fmla="*/ 14 h 67"/>
                  <a:gd name="T8" fmla="*/ 534 w 586"/>
                  <a:gd name="T9" fmla="*/ 18 h 67"/>
                  <a:gd name="T10" fmla="*/ 522 w 586"/>
                  <a:gd name="T11" fmla="*/ 23 h 67"/>
                  <a:gd name="T12" fmla="*/ 495 w 586"/>
                  <a:gd name="T13" fmla="*/ 32 h 67"/>
                  <a:gd name="T14" fmla="*/ 464 w 586"/>
                  <a:gd name="T15" fmla="*/ 42 h 67"/>
                  <a:gd name="T16" fmla="*/ 438 w 586"/>
                  <a:gd name="T17" fmla="*/ 48 h 67"/>
                  <a:gd name="T18" fmla="*/ 418 w 586"/>
                  <a:gd name="T19" fmla="*/ 52 h 67"/>
                  <a:gd name="T20" fmla="*/ 390 w 586"/>
                  <a:gd name="T21" fmla="*/ 56 h 67"/>
                  <a:gd name="T22" fmla="*/ 358 w 586"/>
                  <a:gd name="T23" fmla="*/ 61 h 67"/>
                  <a:gd name="T24" fmla="*/ 330 w 586"/>
                  <a:gd name="T25" fmla="*/ 63 h 67"/>
                  <a:gd name="T26" fmla="*/ 315 w 586"/>
                  <a:gd name="T27" fmla="*/ 62 h 67"/>
                  <a:gd name="T28" fmla="*/ 290 w 586"/>
                  <a:gd name="T29" fmla="*/ 62 h 67"/>
                  <a:gd name="T30" fmla="*/ 260 w 586"/>
                  <a:gd name="T31" fmla="*/ 60 h 67"/>
                  <a:gd name="T32" fmla="*/ 221 w 586"/>
                  <a:gd name="T33" fmla="*/ 57 h 67"/>
                  <a:gd name="T34" fmla="*/ 181 w 586"/>
                  <a:gd name="T35" fmla="*/ 52 h 67"/>
                  <a:gd name="T36" fmla="*/ 140 w 586"/>
                  <a:gd name="T37" fmla="*/ 47 h 67"/>
                  <a:gd name="T38" fmla="*/ 98 w 586"/>
                  <a:gd name="T39" fmla="*/ 41 h 67"/>
                  <a:gd name="T40" fmla="*/ 63 w 586"/>
                  <a:gd name="T41" fmla="*/ 33 h 67"/>
                  <a:gd name="T42" fmla="*/ 49 w 586"/>
                  <a:gd name="T43" fmla="*/ 29 h 67"/>
                  <a:gd name="T44" fmla="*/ 36 w 586"/>
                  <a:gd name="T45" fmla="*/ 27 h 67"/>
                  <a:gd name="T46" fmla="*/ 19 w 586"/>
                  <a:gd name="T47" fmla="*/ 25 h 67"/>
                  <a:gd name="T48" fmla="*/ 0 w 586"/>
                  <a:gd name="T49" fmla="*/ 24 h 67"/>
                  <a:gd name="T50" fmla="*/ 7 w 586"/>
                  <a:gd name="T51" fmla="*/ 25 h 67"/>
                  <a:gd name="T52" fmla="*/ 19 w 586"/>
                  <a:gd name="T53" fmla="*/ 27 h 67"/>
                  <a:gd name="T54" fmla="*/ 33 w 586"/>
                  <a:gd name="T55" fmla="*/ 30 h 67"/>
                  <a:gd name="T56" fmla="*/ 40 w 586"/>
                  <a:gd name="T57" fmla="*/ 32 h 67"/>
                  <a:gd name="T58" fmla="*/ 60 w 586"/>
                  <a:gd name="T59" fmla="*/ 36 h 67"/>
                  <a:gd name="T60" fmla="*/ 88 w 586"/>
                  <a:gd name="T61" fmla="*/ 42 h 67"/>
                  <a:gd name="T62" fmla="*/ 114 w 586"/>
                  <a:gd name="T63" fmla="*/ 47 h 67"/>
                  <a:gd name="T64" fmla="*/ 124 w 586"/>
                  <a:gd name="T65" fmla="*/ 50 h 67"/>
                  <a:gd name="T66" fmla="*/ 133 w 586"/>
                  <a:gd name="T67" fmla="*/ 50 h 67"/>
                  <a:gd name="T68" fmla="*/ 146 w 586"/>
                  <a:gd name="T69" fmla="*/ 52 h 67"/>
                  <a:gd name="T70" fmla="*/ 164 w 586"/>
                  <a:gd name="T71" fmla="*/ 55 h 67"/>
                  <a:gd name="T72" fmla="*/ 183 w 586"/>
                  <a:gd name="T73" fmla="*/ 58 h 67"/>
                  <a:gd name="T74" fmla="*/ 205 w 586"/>
                  <a:gd name="T75" fmla="*/ 60 h 67"/>
                  <a:gd name="T76" fmla="*/ 225 w 586"/>
                  <a:gd name="T77" fmla="*/ 62 h 67"/>
                  <a:gd name="T78" fmla="*/ 245 w 586"/>
                  <a:gd name="T79" fmla="*/ 65 h 67"/>
                  <a:gd name="T80" fmla="*/ 257 w 586"/>
                  <a:gd name="T81" fmla="*/ 65 h 67"/>
                  <a:gd name="T82" fmla="*/ 268 w 586"/>
                  <a:gd name="T83" fmla="*/ 65 h 67"/>
                  <a:gd name="T84" fmla="*/ 284 w 586"/>
                  <a:gd name="T85" fmla="*/ 66 h 67"/>
                  <a:gd name="T86" fmla="*/ 301 w 586"/>
                  <a:gd name="T87" fmla="*/ 66 h 67"/>
                  <a:gd name="T88" fmla="*/ 322 w 586"/>
                  <a:gd name="T89" fmla="*/ 66 h 67"/>
                  <a:gd name="T90" fmla="*/ 344 w 586"/>
                  <a:gd name="T91" fmla="*/ 65 h 67"/>
                  <a:gd name="T92" fmla="*/ 362 w 586"/>
                  <a:gd name="T93" fmla="*/ 63 h 67"/>
                  <a:gd name="T94" fmla="*/ 378 w 586"/>
                  <a:gd name="T95" fmla="*/ 62 h 67"/>
                  <a:gd name="T96" fmla="*/ 395 w 586"/>
                  <a:gd name="T97" fmla="*/ 60 h 67"/>
                  <a:gd name="T98" fmla="*/ 428 w 586"/>
                  <a:gd name="T99" fmla="*/ 55 h 67"/>
                  <a:gd name="T100" fmla="*/ 468 w 586"/>
                  <a:gd name="T101" fmla="*/ 46 h 67"/>
                  <a:gd name="T102" fmla="*/ 585 w 586"/>
                  <a:gd name="T103" fmla="*/ 4 h 67"/>
                  <a:gd name="T104" fmla="*/ 572 w 586"/>
                  <a:gd name="T105" fmla="*/ 3 h 67"/>
                  <a:gd name="T106" fmla="*/ 548 w 586"/>
                  <a:gd name="T107" fmla="*/ 1 h 67"/>
                  <a:gd name="T108" fmla="*/ 521 w 586"/>
                  <a:gd name="T10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6" h="67">
                    <a:moveTo>
                      <a:pt x="501" y="1"/>
                    </a:moveTo>
                    <a:lnTo>
                      <a:pt x="502" y="3"/>
                    </a:lnTo>
                    <a:lnTo>
                      <a:pt x="504" y="3"/>
                    </a:lnTo>
                    <a:lnTo>
                      <a:pt x="505" y="4"/>
                    </a:lnTo>
                    <a:lnTo>
                      <a:pt x="507" y="4"/>
                    </a:lnTo>
                    <a:lnTo>
                      <a:pt x="508" y="5"/>
                    </a:lnTo>
                    <a:lnTo>
                      <a:pt x="509" y="6"/>
                    </a:lnTo>
                    <a:lnTo>
                      <a:pt x="512" y="6"/>
                    </a:lnTo>
                    <a:lnTo>
                      <a:pt x="517" y="8"/>
                    </a:lnTo>
                    <a:lnTo>
                      <a:pt x="521" y="9"/>
                    </a:lnTo>
                    <a:lnTo>
                      <a:pt x="524" y="9"/>
                    </a:lnTo>
                    <a:lnTo>
                      <a:pt x="529" y="10"/>
                    </a:lnTo>
                    <a:lnTo>
                      <a:pt x="534" y="11"/>
                    </a:lnTo>
                    <a:lnTo>
                      <a:pt x="541" y="13"/>
                    </a:lnTo>
                    <a:lnTo>
                      <a:pt x="542" y="14"/>
                    </a:lnTo>
                    <a:lnTo>
                      <a:pt x="544" y="14"/>
                    </a:lnTo>
                    <a:lnTo>
                      <a:pt x="542" y="15"/>
                    </a:lnTo>
                    <a:lnTo>
                      <a:pt x="539" y="17"/>
                    </a:lnTo>
                    <a:lnTo>
                      <a:pt x="538" y="18"/>
                    </a:lnTo>
                    <a:lnTo>
                      <a:pt x="534" y="18"/>
                    </a:lnTo>
                    <a:lnTo>
                      <a:pt x="532" y="19"/>
                    </a:lnTo>
                    <a:lnTo>
                      <a:pt x="531" y="20"/>
                    </a:lnTo>
                    <a:lnTo>
                      <a:pt x="528" y="20"/>
                    </a:lnTo>
                    <a:lnTo>
                      <a:pt x="522" y="23"/>
                    </a:lnTo>
                    <a:lnTo>
                      <a:pt x="517" y="25"/>
                    </a:lnTo>
                    <a:lnTo>
                      <a:pt x="509" y="27"/>
                    </a:lnTo>
                    <a:lnTo>
                      <a:pt x="504" y="29"/>
                    </a:lnTo>
                    <a:lnTo>
                      <a:pt x="495" y="32"/>
                    </a:lnTo>
                    <a:lnTo>
                      <a:pt x="488" y="34"/>
                    </a:lnTo>
                    <a:lnTo>
                      <a:pt x="481" y="38"/>
                    </a:lnTo>
                    <a:lnTo>
                      <a:pt x="472" y="39"/>
                    </a:lnTo>
                    <a:lnTo>
                      <a:pt x="464" y="42"/>
                    </a:lnTo>
                    <a:lnTo>
                      <a:pt x="457" y="44"/>
                    </a:lnTo>
                    <a:lnTo>
                      <a:pt x="449" y="46"/>
                    </a:lnTo>
                    <a:lnTo>
                      <a:pt x="442" y="47"/>
                    </a:lnTo>
                    <a:lnTo>
                      <a:pt x="438" y="48"/>
                    </a:lnTo>
                    <a:lnTo>
                      <a:pt x="432" y="50"/>
                    </a:lnTo>
                    <a:lnTo>
                      <a:pt x="429" y="50"/>
                    </a:lnTo>
                    <a:lnTo>
                      <a:pt x="424" y="50"/>
                    </a:lnTo>
                    <a:lnTo>
                      <a:pt x="418" y="52"/>
                    </a:lnTo>
                    <a:lnTo>
                      <a:pt x="411" y="53"/>
                    </a:lnTo>
                    <a:lnTo>
                      <a:pt x="405" y="55"/>
                    </a:lnTo>
                    <a:lnTo>
                      <a:pt x="398" y="55"/>
                    </a:lnTo>
                    <a:lnTo>
                      <a:pt x="390" y="56"/>
                    </a:lnTo>
                    <a:lnTo>
                      <a:pt x="381" y="57"/>
                    </a:lnTo>
                    <a:lnTo>
                      <a:pt x="374" y="60"/>
                    </a:lnTo>
                    <a:lnTo>
                      <a:pt x="365" y="60"/>
                    </a:lnTo>
                    <a:lnTo>
                      <a:pt x="358" y="61"/>
                    </a:lnTo>
                    <a:lnTo>
                      <a:pt x="350" y="61"/>
                    </a:lnTo>
                    <a:lnTo>
                      <a:pt x="342" y="62"/>
                    </a:lnTo>
                    <a:lnTo>
                      <a:pt x="335" y="62"/>
                    </a:lnTo>
                    <a:lnTo>
                      <a:pt x="330" y="63"/>
                    </a:lnTo>
                    <a:lnTo>
                      <a:pt x="325" y="63"/>
                    </a:lnTo>
                    <a:lnTo>
                      <a:pt x="321" y="63"/>
                    </a:lnTo>
                    <a:lnTo>
                      <a:pt x="318" y="63"/>
                    </a:lnTo>
                    <a:lnTo>
                      <a:pt x="315" y="62"/>
                    </a:lnTo>
                    <a:lnTo>
                      <a:pt x="310" y="62"/>
                    </a:lnTo>
                    <a:lnTo>
                      <a:pt x="302" y="62"/>
                    </a:lnTo>
                    <a:lnTo>
                      <a:pt x="297" y="62"/>
                    </a:lnTo>
                    <a:lnTo>
                      <a:pt x="290" y="62"/>
                    </a:lnTo>
                    <a:lnTo>
                      <a:pt x="284" y="61"/>
                    </a:lnTo>
                    <a:lnTo>
                      <a:pt x="275" y="61"/>
                    </a:lnTo>
                    <a:lnTo>
                      <a:pt x="268" y="60"/>
                    </a:lnTo>
                    <a:lnTo>
                      <a:pt x="260" y="60"/>
                    </a:lnTo>
                    <a:lnTo>
                      <a:pt x="250" y="60"/>
                    </a:lnTo>
                    <a:lnTo>
                      <a:pt x="241" y="58"/>
                    </a:lnTo>
                    <a:lnTo>
                      <a:pt x="231" y="57"/>
                    </a:lnTo>
                    <a:lnTo>
                      <a:pt x="221" y="57"/>
                    </a:lnTo>
                    <a:lnTo>
                      <a:pt x="213" y="56"/>
                    </a:lnTo>
                    <a:lnTo>
                      <a:pt x="201" y="55"/>
                    </a:lnTo>
                    <a:lnTo>
                      <a:pt x="191" y="53"/>
                    </a:lnTo>
                    <a:lnTo>
                      <a:pt x="181" y="52"/>
                    </a:lnTo>
                    <a:lnTo>
                      <a:pt x="170" y="52"/>
                    </a:lnTo>
                    <a:lnTo>
                      <a:pt x="161" y="50"/>
                    </a:lnTo>
                    <a:lnTo>
                      <a:pt x="150" y="48"/>
                    </a:lnTo>
                    <a:lnTo>
                      <a:pt x="140" y="47"/>
                    </a:lnTo>
                    <a:lnTo>
                      <a:pt x="130" y="46"/>
                    </a:lnTo>
                    <a:lnTo>
                      <a:pt x="118" y="44"/>
                    </a:lnTo>
                    <a:lnTo>
                      <a:pt x="108" y="42"/>
                    </a:lnTo>
                    <a:lnTo>
                      <a:pt x="98" y="41"/>
                    </a:lnTo>
                    <a:lnTo>
                      <a:pt x="88" y="39"/>
                    </a:lnTo>
                    <a:lnTo>
                      <a:pt x="80" y="36"/>
                    </a:lnTo>
                    <a:lnTo>
                      <a:pt x="71" y="34"/>
                    </a:lnTo>
                    <a:lnTo>
                      <a:pt x="63" y="33"/>
                    </a:lnTo>
                    <a:lnTo>
                      <a:pt x="54" y="30"/>
                    </a:lnTo>
                    <a:lnTo>
                      <a:pt x="53" y="30"/>
                    </a:lnTo>
                    <a:lnTo>
                      <a:pt x="51" y="30"/>
                    </a:lnTo>
                    <a:lnTo>
                      <a:pt x="49" y="29"/>
                    </a:lnTo>
                    <a:lnTo>
                      <a:pt x="47" y="28"/>
                    </a:lnTo>
                    <a:lnTo>
                      <a:pt x="43" y="28"/>
                    </a:lnTo>
                    <a:lnTo>
                      <a:pt x="41" y="28"/>
                    </a:lnTo>
                    <a:lnTo>
                      <a:pt x="36" y="27"/>
                    </a:lnTo>
                    <a:lnTo>
                      <a:pt x="33" y="27"/>
                    </a:lnTo>
                    <a:lnTo>
                      <a:pt x="29" y="25"/>
                    </a:lnTo>
                    <a:lnTo>
                      <a:pt x="24" y="25"/>
                    </a:lnTo>
                    <a:lnTo>
                      <a:pt x="19" y="25"/>
                    </a:lnTo>
                    <a:lnTo>
                      <a:pt x="14" y="25"/>
                    </a:lnTo>
                    <a:lnTo>
                      <a:pt x="10" y="24"/>
                    </a:lnTo>
                    <a:lnTo>
                      <a:pt x="6" y="24"/>
                    </a:lnTo>
                    <a:lnTo>
                      <a:pt x="0" y="24"/>
                    </a:lnTo>
                    <a:lnTo>
                      <a:pt x="1" y="24"/>
                    </a:lnTo>
                    <a:lnTo>
                      <a:pt x="3" y="24"/>
                    </a:lnTo>
                    <a:lnTo>
                      <a:pt x="6" y="24"/>
                    </a:lnTo>
                    <a:lnTo>
                      <a:pt x="7" y="25"/>
                    </a:lnTo>
                    <a:lnTo>
                      <a:pt x="10" y="25"/>
                    </a:lnTo>
                    <a:lnTo>
                      <a:pt x="13" y="25"/>
                    </a:lnTo>
                    <a:lnTo>
                      <a:pt x="16" y="25"/>
                    </a:lnTo>
                    <a:lnTo>
                      <a:pt x="19" y="27"/>
                    </a:lnTo>
                    <a:lnTo>
                      <a:pt x="23" y="28"/>
                    </a:lnTo>
                    <a:lnTo>
                      <a:pt x="26" y="28"/>
                    </a:lnTo>
                    <a:lnTo>
                      <a:pt x="30" y="28"/>
                    </a:lnTo>
                    <a:lnTo>
                      <a:pt x="33" y="30"/>
                    </a:lnTo>
                    <a:lnTo>
                      <a:pt x="34" y="30"/>
                    </a:lnTo>
                    <a:lnTo>
                      <a:pt x="36" y="30"/>
                    </a:lnTo>
                    <a:lnTo>
                      <a:pt x="39" y="30"/>
                    </a:lnTo>
                    <a:lnTo>
                      <a:pt x="40" y="32"/>
                    </a:lnTo>
                    <a:lnTo>
                      <a:pt x="43" y="32"/>
                    </a:lnTo>
                    <a:lnTo>
                      <a:pt x="49" y="33"/>
                    </a:lnTo>
                    <a:lnTo>
                      <a:pt x="54" y="34"/>
                    </a:lnTo>
                    <a:lnTo>
                      <a:pt x="60" y="36"/>
                    </a:lnTo>
                    <a:lnTo>
                      <a:pt x="67" y="38"/>
                    </a:lnTo>
                    <a:lnTo>
                      <a:pt x="73" y="39"/>
                    </a:lnTo>
                    <a:lnTo>
                      <a:pt x="81" y="41"/>
                    </a:lnTo>
                    <a:lnTo>
                      <a:pt x="88" y="42"/>
                    </a:lnTo>
                    <a:lnTo>
                      <a:pt x="96" y="42"/>
                    </a:lnTo>
                    <a:lnTo>
                      <a:pt x="101" y="44"/>
                    </a:lnTo>
                    <a:lnTo>
                      <a:pt x="107" y="46"/>
                    </a:lnTo>
                    <a:lnTo>
                      <a:pt x="114" y="47"/>
                    </a:lnTo>
                    <a:lnTo>
                      <a:pt x="117" y="48"/>
                    </a:lnTo>
                    <a:lnTo>
                      <a:pt x="121" y="48"/>
                    </a:lnTo>
                    <a:lnTo>
                      <a:pt x="123" y="48"/>
                    </a:lnTo>
                    <a:lnTo>
                      <a:pt x="124" y="50"/>
                    </a:lnTo>
                    <a:lnTo>
                      <a:pt x="126" y="50"/>
                    </a:lnTo>
                    <a:lnTo>
                      <a:pt x="128" y="50"/>
                    </a:lnTo>
                    <a:lnTo>
                      <a:pt x="130" y="50"/>
                    </a:lnTo>
                    <a:lnTo>
                      <a:pt x="133" y="50"/>
                    </a:lnTo>
                    <a:lnTo>
                      <a:pt x="137" y="52"/>
                    </a:lnTo>
                    <a:lnTo>
                      <a:pt x="138" y="52"/>
                    </a:lnTo>
                    <a:lnTo>
                      <a:pt x="143" y="52"/>
                    </a:lnTo>
                    <a:lnTo>
                      <a:pt x="146" y="52"/>
                    </a:lnTo>
                    <a:lnTo>
                      <a:pt x="150" y="53"/>
                    </a:lnTo>
                    <a:lnTo>
                      <a:pt x="154" y="55"/>
                    </a:lnTo>
                    <a:lnTo>
                      <a:pt x="158" y="55"/>
                    </a:lnTo>
                    <a:lnTo>
                      <a:pt x="164" y="55"/>
                    </a:lnTo>
                    <a:lnTo>
                      <a:pt x="168" y="56"/>
                    </a:lnTo>
                    <a:lnTo>
                      <a:pt x="173" y="57"/>
                    </a:lnTo>
                    <a:lnTo>
                      <a:pt x="178" y="57"/>
                    </a:lnTo>
                    <a:lnTo>
                      <a:pt x="183" y="58"/>
                    </a:lnTo>
                    <a:lnTo>
                      <a:pt x="188" y="58"/>
                    </a:lnTo>
                    <a:lnTo>
                      <a:pt x="194" y="60"/>
                    </a:lnTo>
                    <a:lnTo>
                      <a:pt x="198" y="60"/>
                    </a:lnTo>
                    <a:lnTo>
                      <a:pt x="205" y="60"/>
                    </a:lnTo>
                    <a:lnTo>
                      <a:pt x="210" y="61"/>
                    </a:lnTo>
                    <a:lnTo>
                      <a:pt x="215" y="61"/>
                    </a:lnTo>
                    <a:lnTo>
                      <a:pt x="221" y="62"/>
                    </a:lnTo>
                    <a:lnTo>
                      <a:pt x="225" y="62"/>
                    </a:lnTo>
                    <a:lnTo>
                      <a:pt x="231" y="63"/>
                    </a:lnTo>
                    <a:lnTo>
                      <a:pt x="237" y="63"/>
                    </a:lnTo>
                    <a:lnTo>
                      <a:pt x="243" y="63"/>
                    </a:lnTo>
                    <a:lnTo>
                      <a:pt x="245" y="65"/>
                    </a:lnTo>
                    <a:lnTo>
                      <a:pt x="251" y="65"/>
                    </a:lnTo>
                    <a:lnTo>
                      <a:pt x="253" y="65"/>
                    </a:lnTo>
                    <a:lnTo>
                      <a:pt x="254" y="65"/>
                    </a:lnTo>
                    <a:lnTo>
                      <a:pt x="257" y="65"/>
                    </a:lnTo>
                    <a:lnTo>
                      <a:pt x="260" y="65"/>
                    </a:lnTo>
                    <a:lnTo>
                      <a:pt x="261" y="65"/>
                    </a:lnTo>
                    <a:lnTo>
                      <a:pt x="264" y="65"/>
                    </a:lnTo>
                    <a:lnTo>
                      <a:pt x="268" y="65"/>
                    </a:lnTo>
                    <a:lnTo>
                      <a:pt x="271" y="66"/>
                    </a:lnTo>
                    <a:lnTo>
                      <a:pt x="275" y="66"/>
                    </a:lnTo>
                    <a:lnTo>
                      <a:pt x="278" y="66"/>
                    </a:lnTo>
                    <a:lnTo>
                      <a:pt x="284" y="66"/>
                    </a:lnTo>
                    <a:lnTo>
                      <a:pt x="288" y="66"/>
                    </a:lnTo>
                    <a:lnTo>
                      <a:pt x="293" y="66"/>
                    </a:lnTo>
                    <a:lnTo>
                      <a:pt x="297" y="66"/>
                    </a:lnTo>
                    <a:lnTo>
                      <a:pt x="301" y="66"/>
                    </a:lnTo>
                    <a:lnTo>
                      <a:pt x="305" y="66"/>
                    </a:lnTo>
                    <a:lnTo>
                      <a:pt x="311" y="66"/>
                    </a:lnTo>
                    <a:lnTo>
                      <a:pt x="317" y="66"/>
                    </a:lnTo>
                    <a:lnTo>
                      <a:pt x="322" y="66"/>
                    </a:lnTo>
                    <a:lnTo>
                      <a:pt x="328" y="66"/>
                    </a:lnTo>
                    <a:lnTo>
                      <a:pt x="332" y="66"/>
                    </a:lnTo>
                    <a:lnTo>
                      <a:pt x="338" y="66"/>
                    </a:lnTo>
                    <a:lnTo>
                      <a:pt x="344" y="65"/>
                    </a:lnTo>
                    <a:lnTo>
                      <a:pt x="348" y="65"/>
                    </a:lnTo>
                    <a:lnTo>
                      <a:pt x="352" y="65"/>
                    </a:lnTo>
                    <a:lnTo>
                      <a:pt x="358" y="63"/>
                    </a:lnTo>
                    <a:lnTo>
                      <a:pt x="362" y="63"/>
                    </a:lnTo>
                    <a:lnTo>
                      <a:pt x="368" y="63"/>
                    </a:lnTo>
                    <a:lnTo>
                      <a:pt x="372" y="62"/>
                    </a:lnTo>
                    <a:lnTo>
                      <a:pt x="377" y="62"/>
                    </a:lnTo>
                    <a:lnTo>
                      <a:pt x="378" y="62"/>
                    </a:lnTo>
                    <a:lnTo>
                      <a:pt x="381" y="61"/>
                    </a:lnTo>
                    <a:lnTo>
                      <a:pt x="384" y="61"/>
                    </a:lnTo>
                    <a:lnTo>
                      <a:pt x="390" y="61"/>
                    </a:lnTo>
                    <a:lnTo>
                      <a:pt x="395" y="60"/>
                    </a:lnTo>
                    <a:lnTo>
                      <a:pt x="402" y="60"/>
                    </a:lnTo>
                    <a:lnTo>
                      <a:pt x="410" y="57"/>
                    </a:lnTo>
                    <a:lnTo>
                      <a:pt x="418" y="56"/>
                    </a:lnTo>
                    <a:lnTo>
                      <a:pt x="428" y="55"/>
                    </a:lnTo>
                    <a:lnTo>
                      <a:pt x="438" y="52"/>
                    </a:lnTo>
                    <a:lnTo>
                      <a:pt x="448" y="50"/>
                    </a:lnTo>
                    <a:lnTo>
                      <a:pt x="457" y="47"/>
                    </a:lnTo>
                    <a:lnTo>
                      <a:pt x="468" y="46"/>
                    </a:lnTo>
                    <a:lnTo>
                      <a:pt x="477" y="42"/>
                    </a:lnTo>
                    <a:lnTo>
                      <a:pt x="487" y="39"/>
                    </a:lnTo>
                    <a:lnTo>
                      <a:pt x="495" y="36"/>
                    </a:lnTo>
                    <a:lnTo>
                      <a:pt x="585" y="4"/>
                    </a:lnTo>
                    <a:lnTo>
                      <a:pt x="584" y="4"/>
                    </a:lnTo>
                    <a:lnTo>
                      <a:pt x="581" y="4"/>
                    </a:lnTo>
                    <a:lnTo>
                      <a:pt x="576" y="3"/>
                    </a:lnTo>
                    <a:lnTo>
                      <a:pt x="572" y="3"/>
                    </a:lnTo>
                    <a:lnTo>
                      <a:pt x="566" y="3"/>
                    </a:lnTo>
                    <a:lnTo>
                      <a:pt x="561" y="3"/>
                    </a:lnTo>
                    <a:lnTo>
                      <a:pt x="556" y="1"/>
                    </a:lnTo>
                    <a:lnTo>
                      <a:pt x="548" y="1"/>
                    </a:lnTo>
                    <a:lnTo>
                      <a:pt x="542" y="1"/>
                    </a:lnTo>
                    <a:lnTo>
                      <a:pt x="534" y="1"/>
                    </a:lnTo>
                    <a:lnTo>
                      <a:pt x="528" y="0"/>
                    </a:lnTo>
                    <a:lnTo>
                      <a:pt x="521" y="0"/>
                    </a:lnTo>
                    <a:lnTo>
                      <a:pt x="514" y="1"/>
                    </a:lnTo>
                    <a:lnTo>
                      <a:pt x="507" y="1"/>
                    </a:lnTo>
                    <a:lnTo>
                      <a:pt x="501" y="1"/>
                    </a:lnTo>
                  </a:path>
                </a:pathLst>
              </a:custGeom>
              <a:solidFill>
                <a:srgbClr val="C0C0C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4" name="Freeform 946"/>
              <p:cNvSpPr>
                <a:spLocks/>
              </p:cNvSpPr>
              <p:nvPr/>
            </p:nvSpPr>
            <p:spPr bwMode="auto">
              <a:xfrm>
                <a:off x="5296" y="3123"/>
                <a:ext cx="189" cy="36"/>
              </a:xfrm>
              <a:custGeom>
                <a:avLst/>
                <a:gdLst>
                  <a:gd name="T0" fmla="*/ 1 w 189"/>
                  <a:gd name="T1" fmla="*/ 4 h 36"/>
                  <a:gd name="T2" fmla="*/ 5 w 189"/>
                  <a:gd name="T3" fmla="*/ 4 h 36"/>
                  <a:gd name="T4" fmla="*/ 12 w 189"/>
                  <a:gd name="T5" fmla="*/ 4 h 36"/>
                  <a:gd name="T6" fmla="*/ 21 w 189"/>
                  <a:gd name="T7" fmla="*/ 2 h 36"/>
                  <a:gd name="T8" fmla="*/ 27 w 189"/>
                  <a:gd name="T9" fmla="*/ 4 h 36"/>
                  <a:gd name="T10" fmla="*/ 34 w 189"/>
                  <a:gd name="T11" fmla="*/ 4 h 36"/>
                  <a:gd name="T12" fmla="*/ 43 w 189"/>
                  <a:gd name="T13" fmla="*/ 4 h 36"/>
                  <a:gd name="T14" fmla="*/ 54 w 189"/>
                  <a:gd name="T15" fmla="*/ 7 h 36"/>
                  <a:gd name="T16" fmla="*/ 62 w 189"/>
                  <a:gd name="T17" fmla="*/ 8 h 36"/>
                  <a:gd name="T18" fmla="*/ 70 w 189"/>
                  <a:gd name="T19" fmla="*/ 11 h 36"/>
                  <a:gd name="T20" fmla="*/ 78 w 189"/>
                  <a:gd name="T21" fmla="*/ 13 h 36"/>
                  <a:gd name="T22" fmla="*/ 84 w 189"/>
                  <a:gd name="T23" fmla="*/ 15 h 36"/>
                  <a:gd name="T24" fmla="*/ 89 w 189"/>
                  <a:gd name="T25" fmla="*/ 16 h 36"/>
                  <a:gd name="T26" fmla="*/ 96 w 189"/>
                  <a:gd name="T27" fmla="*/ 19 h 36"/>
                  <a:gd name="T28" fmla="*/ 104 w 189"/>
                  <a:gd name="T29" fmla="*/ 19 h 36"/>
                  <a:gd name="T30" fmla="*/ 113 w 189"/>
                  <a:gd name="T31" fmla="*/ 20 h 36"/>
                  <a:gd name="T32" fmla="*/ 119 w 189"/>
                  <a:gd name="T33" fmla="*/ 19 h 36"/>
                  <a:gd name="T34" fmla="*/ 126 w 189"/>
                  <a:gd name="T35" fmla="*/ 19 h 36"/>
                  <a:gd name="T36" fmla="*/ 132 w 189"/>
                  <a:gd name="T37" fmla="*/ 16 h 36"/>
                  <a:gd name="T38" fmla="*/ 134 w 189"/>
                  <a:gd name="T39" fmla="*/ 13 h 36"/>
                  <a:gd name="T40" fmla="*/ 139 w 189"/>
                  <a:gd name="T41" fmla="*/ 7 h 36"/>
                  <a:gd name="T42" fmla="*/ 140 w 189"/>
                  <a:gd name="T43" fmla="*/ 1 h 36"/>
                  <a:gd name="T44" fmla="*/ 143 w 189"/>
                  <a:gd name="T45" fmla="*/ 0 h 36"/>
                  <a:gd name="T46" fmla="*/ 145 w 189"/>
                  <a:gd name="T47" fmla="*/ 2 h 36"/>
                  <a:gd name="T48" fmla="*/ 151 w 189"/>
                  <a:gd name="T49" fmla="*/ 15 h 36"/>
                  <a:gd name="T50" fmla="*/ 158 w 189"/>
                  <a:gd name="T51" fmla="*/ 21 h 36"/>
                  <a:gd name="T52" fmla="*/ 165 w 189"/>
                  <a:gd name="T53" fmla="*/ 27 h 36"/>
                  <a:gd name="T54" fmla="*/ 173 w 189"/>
                  <a:gd name="T55" fmla="*/ 28 h 36"/>
                  <a:gd name="T56" fmla="*/ 178 w 189"/>
                  <a:gd name="T57" fmla="*/ 28 h 36"/>
                  <a:gd name="T58" fmla="*/ 184 w 189"/>
                  <a:gd name="T59" fmla="*/ 28 h 36"/>
                  <a:gd name="T60" fmla="*/ 188 w 189"/>
                  <a:gd name="T61" fmla="*/ 28 h 36"/>
                  <a:gd name="T62" fmla="*/ 185 w 189"/>
                  <a:gd name="T63" fmla="*/ 30 h 36"/>
                  <a:gd name="T64" fmla="*/ 180 w 189"/>
                  <a:gd name="T65" fmla="*/ 33 h 36"/>
                  <a:gd name="T66" fmla="*/ 172 w 189"/>
                  <a:gd name="T67" fmla="*/ 34 h 36"/>
                  <a:gd name="T68" fmla="*/ 162 w 189"/>
                  <a:gd name="T69" fmla="*/ 34 h 36"/>
                  <a:gd name="T70" fmla="*/ 151 w 189"/>
                  <a:gd name="T71" fmla="*/ 35 h 36"/>
                  <a:gd name="T72" fmla="*/ 139 w 189"/>
                  <a:gd name="T73" fmla="*/ 34 h 36"/>
                  <a:gd name="T74" fmla="*/ 124 w 189"/>
                  <a:gd name="T75" fmla="*/ 34 h 36"/>
                  <a:gd name="T76" fmla="*/ 108 w 189"/>
                  <a:gd name="T77" fmla="*/ 33 h 36"/>
                  <a:gd name="T78" fmla="*/ 93 w 189"/>
                  <a:gd name="T79" fmla="*/ 30 h 36"/>
                  <a:gd name="T80" fmla="*/ 78 w 189"/>
                  <a:gd name="T81" fmla="*/ 28 h 36"/>
                  <a:gd name="T82" fmla="*/ 64 w 189"/>
                  <a:gd name="T83" fmla="*/ 26 h 36"/>
                  <a:gd name="T84" fmla="*/ 49 w 189"/>
                  <a:gd name="T85" fmla="*/ 22 h 36"/>
                  <a:gd name="T86" fmla="*/ 36 w 189"/>
                  <a:gd name="T87" fmla="*/ 19 h 36"/>
                  <a:gd name="T88" fmla="*/ 23 w 189"/>
                  <a:gd name="T89" fmla="*/ 15 h 36"/>
                  <a:gd name="T90" fmla="*/ 12 w 189"/>
                  <a:gd name="T91" fmla="*/ 12 h 36"/>
                  <a:gd name="T92" fmla="*/ 4 w 189"/>
                  <a:gd name="T93"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9" h="36">
                    <a:moveTo>
                      <a:pt x="0" y="4"/>
                    </a:moveTo>
                    <a:lnTo>
                      <a:pt x="1" y="4"/>
                    </a:lnTo>
                    <a:lnTo>
                      <a:pt x="4" y="4"/>
                    </a:lnTo>
                    <a:lnTo>
                      <a:pt x="5" y="4"/>
                    </a:lnTo>
                    <a:lnTo>
                      <a:pt x="10" y="4"/>
                    </a:lnTo>
                    <a:lnTo>
                      <a:pt x="12" y="4"/>
                    </a:lnTo>
                    <a:lnTo>
                      <a:pt x="16" y="4"/>
                    </a:lnTo>
                    <a:lnTo>
                      <a:pt x="21" y="2"/>
                    </a:lnTo>
                    <a:lnTo>
                      <a:pt x="25" y="2"/>
                    </a:lnTo>
                    <a:lnTo>
                      <a:pt x="27" y="4"/>
                    </a:lnTo>
                    <a:lnTo>
                      <a:pt x="30" y="4"/>
                    </a:lnTo>
                    <a:lnTo>
                      <a:pt x="34" y="4"/>
                    </a:lnTo>
                    <a:lnTo>
                      <a:pt x="38" y="4"/>
                    </a:lnTo>
                    <a:lnTo>
                      <a:pt x="43" y="4"/>
                    </a:lnTo>
                    <a:lnTo>
                      <a:pt x="48" y="6"/>
                    </a:lnTo>
                    <a:lnTo>
                      <a:pt x="54" y="7"/>
                    </a:lnTo>
                    <a:lnTo>
                      <a:pt x="58" y="7"/>
                    </a:lnTo>
                    <a:lnTo>
                      <a:pt x="62" y="8"/>
                    </a:lnTo>
                    <a:lnTo>
                      <a:pt x="66" y="9"/>
                    </a:lnTo>
                    <a:lnTo>
                      <a:pt x="70" y="11"/>
                    </a:lnTo>
                    <a:lnTo>
                      <a:pt x="74" y="12"/>
                    </a:lnTo>
                    <a:lnTo>
                      <a:pt x="78" y="13"/>
                    </a:lnTo>
                    <a:lnTo>
                      <a:pt x="81" y="14"/>
                    </a:lnTo>
                    <a:lnTo>
                      <a:pt x="84" y="15"/>
                    </a:lnTo>
                    <a:lnTo>
                      <a:pt x="85" y="16"/>
                    </a:lnTo>
                    <a:lnTo>
                      <a:pt x="89" y="16"/>
                    </a:lnTo>
                    <a:lnTo>
                      <a:pt x="92" y="18"/>
                    </a:lnTo>
                    <a:lnTo>
                      <a:pt x="96" y="19"/>
                    </a:lnTo>
                    <a:lnTo>
                      <a:pt x="99" y="19"/>
                    </a:lnTo>
                    <a:lnTo>
                      <a:pt x="104" y="19"/>
                    </a:lnTo>
                    <a:lnTo>
                      <a:pt x="107" y="20"/>
                    </a:lnTo>
                    <a:lnTo>
                      <a:pt x="113" y="20"/>
                    </a:lnTo>
                    <a:lnTo>
                      <a:pt x="115" y="20"/>
                    </a:lnTo>
                    <a:lnTo>
                      <a:pt x="119" y="19"/>
                    </a:lnTo>
                    <a:lnTo>
                      <a:pt x="122" y="19"/>
                    </a:lnTo>
                    <a:lnTo>
                      <a:pt x="126" y="19"/>
                    </a:lnTo>
                    <a:lnTo>
                      <a:pt x="129" y="18"/>
                    </a:lnTo>
                    <a:lnTo>
                      <a:pt x="132" y="16"/>
                    </a:lnTo>
                    <a:lnTo>
                      <a:pt x="133" y="15"/>
                    </a:lnTo>
                    <a:lnTo>
                      <a:pt x="134" y="13"/>
                    </a:lnTo>
                    <a:lnTo>
                      <a:pt x="136" y="9"/>
                    </a:lnTo>
                    <a:lnTo>
                      <a:pt x="139" y="7"/>
                    </a:lnTo>
                    <a:lnTo>
                      <a:pt x="140" y="4"/>
                    </a:lnTo>
                    <a:lnTo>
                      <a:pt x="140" y="1"/>
                    </a:lnTo>
                    <a:lnTo>
                      <a:pt x="141" y="0"/>
                    </a:lnTo>
                    <a:lnTo>
                      <a:pt x="143" y="0"/>
                    </a:lnTo>
                    <a:lnTo>
                      <a:pt x="144" y="0"/>
                    </a:lnTo>
                    <a:lnTo>
                      <a:pt x="145" y="2"/>
                    </a:lnTo>
                    <a:lnTo>
                      <a:pt x="147" y="9"/>
                    </a:lnTo>
                    <a:lnTo>
                      <a:pt x="151" y="15"/>
                    </a:lnTo>
                    <a:lnTo>
                      <a:pt x="154" y="19"/>
                    </a:lnTo>
                    <a:lnTo>
                      <a:pt x="158" y="21"/>
                    </a:lnTo>
                    <a:lnTo>
                      <a:pt x="161" y="23"/>
                    </a:lnTo>
                    <a:lnTo>
                      <a:pt x="165" y="27"/>
                    </a:lnTo>
                    <a:lnTo>
                      <a:pt x="169" y="28"/>
                    </a:lnTo>
                    <a:lnTo>
                      <a:pt x="173" y="28"/>
                    </a:lnTo>
                    <a:lnTo>
                      <a:pt x="177" y="28"/>
                    </a:lnTo>
                    <a:lnTo>
                      <a:pt x="178" y="28"/>
                    </a:lnTo>
                    <a:lnTo>
                      <a:pt x="183" y="28"/>
                    </a:lnTo>
                    <a:lnTo>
                      <a:pt x="184" y="28"/>
                    </a:lnTo>
                    <a:lnTo>
                      <a:pt x="187" y="28"/>
                    </a:lnTo>
                    <a:lnTo>
                      <a:pt x="188" y="28"/>
                    </a:lnTo>
                    <a:lnTo>
                      <a:pt x="187" y="29"/>
                    </a:lnTo>
                    <a:lnTo>
                      <a:pt x="185" y="30"/>
                    </a:lnTo>
                    <a:lnTo>
                      <a:pt x="183" y="32"/>
                    </a:lnTo>
                    <a:lnTo>
                      <a:pt x="180" y="33"/>
                    </a:lnTo>
                    <a:lnTo>
                      <a:pt x="177" y="33"/>
                    </a:lnTo>
                    <a:lnTo>
                      <a:pt x="172" y="34"/>
                    </a:lnTo>
                    <a:lnTo>
                      <a:pt x="167" y="34"/>
                    </a:lnTo>
                    <a:lnTo>
                      <a:pt x="162" y="34"/>
                    </a:lnTo>
                    <a:lnTo>
                      <a:pt x="158" y="35"/>
                    </a:lnTo>
                    <a:lnTo>
                      <a:pt x="151" y="35"/>
                    </a:lnTo>
                    <a:lnTo>
                      <a:pt x="145" y="35"/>
                    </a:lnTo>
                    <a:lnTo>
                      <a:pt x="139" y="34"/>
                    </a:lnTo>
                    <a:lnTo>
                      <a:pt x="130" y="34"/>
                    </a:lnTo>
                    <a:lnTo>
                      <a:pt x="124" y="34"/>
                    </a:lnTo>
                    <a:lnTo>
                      <a:pt x="117" y="33"/>
                    </a:lnTo>
                    <a:lnTo>
                      <a:pt x="108" y="33"/>
                    </a:lnTo>
                    <a:lnTo>
                      <a:pt x="102" y="32"/>
                    </a:lnTo>
                    <a:lnTo>
                      <a:pt x="93" y="30"/>
                    </a:lnTo>
                    <a:lnTo>
                      <a:pt x="86" y="29"/>
                    </a:lnTo>
                    <a:lnTo>
                      <a:pt x="78" y="28"/>
                    </a:lnTo>
                    <a:lnTo>
                      <a:pt x="71" y="27"/>
                    </a:lnTo>
                    <a:lnTo>
                      <a:pt x="64" y="26"/>
                    </a:lnTo>
                    <a:lnTo>
                      <a:pt x="56" y="23"/>
                    </a:lnTo>
                    <a:lnTo>
                      <a:pt x="49" y="22"/>
                    </a:lnTo>
                    <a:lnTo>
                      <a:pt x="43" y="21"/>
                    </a:lnTo>
                    <a:lnTo>
                      <a:pt x="36" y="19"/>
                    </a:lnTo>
                    <a:lnTo>
                      <a:pt x="29" y="18"/>
                    </a:lnTo>
                    <a:lnTo>
                      <a:pt x="23" y="15"/>
                    </a:lnTo>
                    <a:lnTo>
                      <a:pt x="16" y="14"/>
                    </a:lnTo>
                    <a:lnTo>
                      <a:pt x="12" y="12"/>
                    </a:lnTo>
                    <a:lnTo>
                      <a:pt x="8" y="9"/>
                    </a:lnTo>
                    <a:lnTo>
                      <a:pt x="4" y="7"/>
                    </a:lnTo>
                    <a:lnTo>
                      <a:pt x="0" y="4"/>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5" name="Freeform 947"/>
              <p:cNvSpPr>
                <a:spLocks/>
              </p:cNvSpPr>
              <p:nvPr/>
            </p:nvSpPr>
            <p:spPr bwMode="auto">
              <a:xfrm>
                <a:off x="5270" y="3110"/>
                <a:ext cx="249" cy="79"/>
              </a:xfrm>
              <a:custGeom>
                <a:avLst/>
                <a:gdLst>
                  <a:gd name="T0" fmla="*/ 7 w 249"/>
                  <a:gd name="T1" fmla="*/ 3 h 79"/>
                  <a:gd name="T2" fmla="*/ 7 w 249"/>
                  <a:gd name="T3" fmla="*/ 8 h 79"/>
                  <a:gd name="T4" fmla="*/ 14 w 249"/>
                  <a:gd name="T5" fmla="*/ 13 h 79"/>
                  <a:gd name="T6" fmla="*/ 20 w 249"/>
                  <a:gd name="T7" fmla="*/ 13 h 79"/>
                  <a:gd name="T8" fmla="*/ 28 w 249"/>
                  <a:gd name="T9" fmla="*/ 16 h 79"/>
                  <a:gd name="T10" fmla="*/ 36 w 249"/>
                  <a:gd name="T11" fmla="*/ 17 h 79"/>
                  <a:gd name="T12" fmla="*/ 43 w 249"/>
                  <a:gd name="T13" fmla="*/ 20 h 79"/>
                  <a:gd name="T14" fmla="*/ 52 w 249"/>
                  <a:gd name="T15" fmla="*/ 20 h 79"/>
                  <a:gd name="T16" fmla="*/ 57 w 249"/>
                  <a:gd name="T17" fmla="*/ 20 h 79"/>
                  <a:gd name="T18" fmla="*/ 67 w 249"/>
                  <a:gd name="T19" fmla="*/ 25 h 79"/>
                  <a:gd name="T20" fmla="*/ 78 w 249"/>
                  <a:gd name="T21" fmla="*/ 29 h 79"/>
                  <a:gd name="T22" fmla="*/ 89 w 249"/>
                  <a:gd name="T23" fmla="*/ 34 h 79"/>
                  <a:gd name="T24" fmla="*/ 99 w 249"/>
                  <a:gd name="T25" fmla="*/ 38 h 79"/>
                  <a:gd name="T26" fmla="*/ 104 w 249"/>
                  <a:gd name="T27" fmla="*/ 42 h 79"/>
                  <a:gd name="T28" fmla="*/ 117 w 249"/>
                  <a:gd name="T29" fmla="*/ 44 h 79"/>
                  <a:gd name="T30" fmla="*/ 134 w 249"/>
                  <a:gd name="T31" fmla="*/ 48 h 79"/>
                  <a:gd name="T32" fmla="*/ 152 w 249"/>
                  <a:gd name="T33" fmla="*/ 51 h 79"/>
                  <a:gd name="T34" fmla="*/ 170 w 249"/>
                  <a:gd name="T35" fmla="*/ 53 h 79"/>
                  <a:gd name="T36" fmla="*/ 183 w 249"/>
                  <a:gd name="T37" fmla="*/ 57 h 79"/>
                  <a:gd name="T38" fmla="*/ 191 w 249"/>
                  <a:gd name="T39" fmla="*/ 57 h 79"/>
                  <a:gd name="T40" fmla="*/ 206 w 249"/>
                  <a:gd name="T41" fmla="*/ 57 h 79"/>
                  <a:gd name="T42" fmla="*/ 224 w 249"/>
                  <a:gd name="T43" fmla="*/ 59 h 79"/>
                  <a:gd name="T44" fmla="*/ 241 w 249"/>
                  <a:gd name="T45" fmla="*/ 57 h 79"/>
                  <a:gd name="T46" fmla="*/ 248 w 249"/>
                  <a:gd name="T47" fmla="*/ 56 h 79"/>
                  <a:gd name="T48" fmla="*/ 244 w 249"/>
                  <a:gd name="T49" fmla="*/ 57 h 79"/>
                  <a:gd name="T50" fmla="*/ 235 w 249"/>
                  <a:gd name="T51" fmla="*/ 61 h 79"/>
                  <a:gd name="T52" fmla="*/ 222 w 249"/>
                  <a:gd name="T53" fmla="*/ 66 h 79"/>
                  <a:gd name="T54" fmla="*/ 209 w 249"/>
                  <a:gd name="T55" fmla="*/ 72 h 79"/>
                  <a:gd name="T56" fmla="*/ 196 w 249"/>
                  <a:gd name="T57" fmla="*/ 75 h 79"/>
                  <a:gd name="T58" fmla="*/ 188 w 249"/>
                  <a:gd name="T59" fmla="*/ 75 h 79"/>
                  <a:gd name="T60" fmla="*/ 176 w 249"/>
                  <a:gd name="T61" fmla="*/ 77 h 79"/>
                  <a:gd name="T62" fmla="*/ 162 w 249"/>
                  <a:gd name="T63" fmla="*/ 78 h 79"/>
                  <a:gd name="T64" fmla="*/ 144 w 249"/>
                  <a:gd name="T65" fmla="*/ 78 h 79"/>
                  <a:gd name="T66" fmla="*/ 131 w 249"/>
                  <a:gd name="T67" fmla="*/ 78 h 79"/>
                  <a:gd name="T68" fmla="*/ 120 w 249"/>
                  <a:gd name="T69" fmla="*/ 75 h 79"/>
                  <a:gd name="T70" fmla="*/ 110 w 249"/>
                  <a:gd name="T71" fmla="*/ 72 h 79"/>
                  <a:gd name="T72" fmla="*/ 98 w 249"/>
                  <a:gd name="T73" fmla="*/ 65 h 79"/>
                  <a:gd name="T74" fmla="*/ 86 w 249"/>
                  <a:gd name="T75" fmla="*/ 61 h 79"/>
                  <a:gd name="T76" fmla="*/ 77 w 249"/>
                  <a:gd name="T77" fmla="*/ 56 h 79"/>
                  <a:gd name="T78" fmla="*/ 71 w 249"/>
                  <a:gd name="T79" fmla="*/ 51 h 79"/>
                  <a:gd name="T80" fmla="*/ 64 w 249"/>
                  <a:gd name="T81" fmla="*/ 46 h 79"/>
                  <a:gd name="T82" fmla="*/ 53 w 249"/>
                  <a:gd name="T83" fmla="*/ 38 h 79"/>
                  <a:gd name="T84" fmla="*/ 43 w 249"/>
                  <a:gd name="T85" fmla="*/ 33 h 79"/>
                  <a:gd name="T86" fmla="*/ 36 w 249"/>
                  <a:gd name="T87" fmla="*/ 29 h 79"/>
                  <a:gd name="T88" fmla="*/ 32 w 249"/>
                  <a:gd name="T89" fmla="*/ 27 h 79"/>
                  <a:gd name="T90" fmla="*/ 28 w 249"/>
                  <a:gd name="T91" fmla="*/ 25 h 79"/>
                  <a:gd name="T92" fmla="*/ 21 w 249"/>
                  <a:gd name="T93" fmla="*/ 22 h 79"/>
                  <a:gd name="T94" fmla="*/ 14 w 249"/>
                  <a:gd name="T95" fmla="*/ 20 h 79"/>
                  <a:gd name="T96" fmla="*/ 7 w 249"/>
                  <a:gd name="T97" fmla="*/ 16 h 79"/>
                  <a:gd name="T98" fmla="*/ 3 w 249"/>
                  <a:gd name="T99" fmla="*/ 13 h 79"/>
                  <a:gd name="T100" fmla="*/ 0 w 249"/>
                  <a:gd name="T101" fmla="*/ 5 h 79"/>
                  <a:gd name="T102" fmla="*/ 4 w 249"/>
                  <a:gd name="T103" fmla="*/ 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9" h="79">
                    <a:moveTo>
                      <a:pt x="7" y="0"/>
                    </a:moveTo>
                    <a:lnTo>
                      <a:pt x="7" y="0"/>
                    </a:lnTo>
                    <a:lnTo>
                      <a:pt x="7" y="3"/>
                    </a:lnTo>
                    <a:lnTo>
                      <a:pt x="7" y="4"/>
                    </a:lnTo>
                    <a:lnTo>
                      <a:pt x="6" y="5"/>
                    </a:lnTo>
                    <a:lnTo>
                      <a:pt x="7" y="8"/>
                    </a:lnTo>
                    <a:lnTo>
                      <a:pt x="8" y="10"/>
                    </a:lnTo>
                    <a:lnTo>
                      <a:pt x="11" y="12"/>
                    </a:lnTo>
                    <a:lnTo>
                      <a:pt x="14" y="13"/>
                    </a:lnTo>
                    <a:lnTo>
                      <a:pt x="15" y="13"/>
                    </a:lnTo>
                    <a:lnTo>
                      <a:pt x="17" y="13"/>
                    </a:lnTo>
                    <a:lnTo>
                      <a:pt x="20" y="13"/>
                    </a:lnTo>
                    <a:lnTo>
                      <a:pt x="22" y="14"/>
                    </a:lnTo>
                    <a:lnTo>
                      <a:pt x="24" y="14"/>
                    </a:lnTo>
                    <a:lnTo>
                      <a:pt x="28" y="16"/>
                    </a:lnTo>
                    <a:lnTo>
                      <a:pt x="29" y="16"/>
                    </a:lnTo>
                    <a:lnTo>
                      <a:pt x="33" y="16"/>
                    </a:lnTo>
                    <a:lnTo>
                      <a:pt x="36" y="17"/>
                    </a:lnTo>
                    <a:lnTo>
                      <a:pt x="39" y="18"/>
                    </a:lnTo>
                    <a:lnTo>
                      <a:pt x="42" y="20"/>
                    </a:lnTo>
                    <a:lnTo>
                      <a:pt x="43" y="20"/>
                    </a:lnTo>
                    <a:lnTo>
                      <a:pt x="46" y="20"/>
                    </a:lnTo>
                    <a:lnTo>
                      <a:pt x="49" y="20"/>
                    </a:lnTo>
                    <a:lnTo>
                      <a:pt x="52" y="20"/>
                    </a:lnTo>
                    <a:lnTo>
                      <a:pt x="53" y="20"/>
                    </a:lnTo>
                    <a:lnTo>
                      <a:pt x="54" y="20"/>
                    </a:lnTo>
                    <a:lnTo>
                      <a:pt x="57" y="20"/>
                    </a:lnTo>
                    <a:lnTo>
                      <a:pt x="60" y="21"/>
                    </a:lnTo>
                    <a:lnTo>
                      <a:pt x="63" y="22"/>
                    </a:lnTo>
                    <a:lnTo>
                      <a:pt x="67" y="25"/>
                    </a:lnTo>
                    <a:lnTo>
                      <a:pt x="70" y="26"/>
                    </a:lnTo>
                    <a:lnTo>
                      <a:pt x="74" y="27"/>
                    </a:lnTo>
                    <a:lnTo>
                      <a:pt x="78" y="29"/>
                    </a:lnTo>
                    <a:lnTo>
                      <a:pt x="82" y="30"/>
                    </a:lnTo>
                    <a:lnTo>
                      <a:pt x="85" y="33"/>
                    </a:lnTo>
                    <a:lnTo>
                      <a:pt x="89" y="34"/>
                    </a:lnTo>
                    <a:lnTo>
                      <a:pt x="92" y="35"/>
                    </a:lnTo>
                    <a:lnTo>
                      <a:pt x="95" y="38"/>
                    </a:lnTo>
                    <a:lnTo>
                      <a:pt x="99" y="38"/>
                    </a:lnTo>
                    <a:lnTo>
                      <a:pt x="100" y="40"/>
                    </a:lnTo>
                    <a:lnTo>
                      <a:pt x="102" y="42"/>
                    </a:lnTo>
                    <a:lnTo>
                      <a:pt x="104" y="42"/>
                    </a:lnTo>
                    <a:lnTo>
                      <a:pt x="107" y="43"/>
                    </a:lnTo>
                    <a:lnTo>
                      <a:pt x="111" y="43"/>
                    </a:lnTo>
                    <a:lnTo>
                      <a:pt x="117" y="44"/>
                    </a:lnTo>
                    <a:lnTo>
                      <a:pt x="121" y="46"/>
                    </a:lnTo>
                    <a:lnTo>
                      <a:pt x="127" y="46"/>
                    </a:lnTo>
                    <a:lnTo>
                      <a:pt x="134" y="48"/>
                    </a:lnTo>
                    <a:lnTo>
                      <a:pt x="139" y="48"/>
                    </a:lnTo>
                    <a:lnTo>
                      <a:pt x="146" y="49"/>
                    </a:lnTo>
                    <a:lnTo>
                      <a:pt x="152" y="51"/>
                    </a:lnTo>
                    <a:lnTo>
                      <a:pt x="159" y="52"/>
                    </a:lnTo>
                    <a:lnTo>
                      <a:pt x="166" y="53"/>
                    </a:lnTo>
                    <a:lnTo>
                      <a:pt x="170" y="53"/>
                    </a:lnTo>
                    <a:lnTo>
                      <a:pt x="174" y="56"/>
                    </a:lnTo>
                    <a:lnTo>
                      <a:pt x="180" y="56"/>
                    </a:lnTo>
                    <a:lnTo>
                      <a:pt x="183" y="57"/>
                    </a:lnTo>
                    <a:lnTo>
                      <a:pt x="185" y="57"/>
                    </a:lnTo>
                    <a:lnTo>
                      <a:pt x="188" y="57"/>
                    </a:lnTo>
                    <a:lnTo>
                      <a:pt x="191" y="57"/>
                    </a:lnTo>
                    <a:lnTo>
                      <a:pt x="196" y="57"/>
                    </a:lnTo>
                    <a:lnTo>
                      <a:pt x="201" y="57"/>
                    </a:lnTo>
                    <a:lnTo>
                      <a:pt x="206" y="57"/>
                    </a:lnTo>
                    <a:lnTo>
                      <a:pt x="212" y="57"/>
                    </a:lnTo>
                    <a:lnTo>
                      <a:pt x="219" y="59"/>
                    </a:lnTo>
                    <a:lnTo>
                      <a:pt x="224" y="59"/>
                    </a:lnTo>
                    <a:lnTo>
                      <a:pt x="230" y="59"/>
                    </a:lnTo>
                    <a:lnTo>
                      <a:pt x="235" y="57"/>
                    </a:lnTo>
                    <a:lnTo>
                      <a:pt x="241" y="57"/>
                    </a:lnTo>
                    <a:lnTo>
                      <a:pt x="244" y="57"/>
                    </a:lnTo>
                    <a:lnTo>
                      <a:pt x="245" y="56"/>
                    </a:lnTo>
                    <a:lnTo>
                      <a:pt x="248" y="56"/>
                    </a:lnTo>
                    <a:lnTo>
                      <a:pt x="247" y="56"/>
                    </a:lnTo>
                    <a:lnTo>
                      <a:pt x="245" y="56"/>
                    </a:lnTo>
                    <a:lnTo>
                      <a:pt x="244" y="57"/>
                    </a:lnTo>
                    <a:lnTo>
                      <a:pt x="242" y="57"/>
                    </a:lnTo>
                    <a:lnTo>
                      <a:pt x="240" y="60"/>
                    </a:lnTo>
                    <a:lnTo>
                      <a:pt x="235" y="61"/>
                    </a:lnTo>
                    <a:lnTo>
                      <a:pt x="231" y="64"/>
                    </a:lnTo>
                    <a:lnTo>
                      <a:pt x="227" y="64"/>
                    </a:lnTo>
                    <a:lnTo>
                      <a:pt x="222" y="66"/>
                    </a:lnTo>
                    <a:lnTo>
                      <a:pt x="219" y="68"/>
                    </a:lnTo>
                    <a:lnTo>
                      <a:pt x="213" y="69"/>
                    </a:lnTo>
                    <a:lnTo>
                      <a:pt x="209" y="72"/>
                    </a:lnTo>
                    <a:lnTo>
                      <a:pt x="205" y="73"/>
                    </a:lnTo>
                    <a:lnTo>
                      <a:pt x="199" y="74"/>
                    </a:lnTo>
                    <a:lnTo>
                      <a:pt x="196" y="75"/>
                    </a:lnTo>
                    <a:lnTo>
                      <a:pt x="191" y="75"/>
                    </a:lnTo>
                    <a:lnTo>
                      <a:pt x="189" y="75"/>
                    </a:lnTo>
                    <a:lnTo>
                      <a:pt x="188" y="75"/>
                    </a:lnTo>
                    <a:lnTo>
                      <a:pt x="185" y="77"/>
                    </a:lnTo>
                    <a:lnTo>
                      <a:pt x="181" y="77"/>
                    </a:lnTo>
                    <a:lnTo>
                      <a:pt x="176" y="77"/>
                    </a:lnTo>
                    <a:lnTo>
                      <a:pt x="171" y="78"/>
                    </a:lnTo>
                    <a:lnTo>
                      <a:pt x="166" y="78"/>
                    </a:lnTo>
                    <a:lnTo>
                      <a:pt x="162" y="78"/>
                    </a:lnTo>
                    <a:lnTo>
                      <a:pt x="155" y="78"/>
                    </a:lnTo>
                    <a:lnTo>
                      <a:pt x="149" y="78"/>
                    </a:lnTo>
                    <a:lnTo>
                      <a:pt x="144" y="78"/>
                    </a:lnTo>
                    <a:lnTo>
                      <a:pt x="139" y="78"/>
                    </a:lnTo>
                    <a:lnTo>
                      <a:pt x="135" y="78"/>
                    </a:lnTo>
                    <a:lnTo>
                      <a:pt x="131" y="78"/>
                    </a:lnTo>
                    <a:lnTo>
                      <a:pt x="128" y="77"/>
                    </a:lnTo>
                    <a:lnTo>
                      <a:pt x="124" y="75"/>
                    </a:lnTo>
                    <a:lnTo>
                      <a:pt x="120" y="75"/>
                    </a:lnTo>
                    <a:lnTo>
                      <a:pt x="117" y="74"/>
                    </a:lnTo>
                    <a:lnTo>
                      <a:pt x="114" y="73"/>
                    </a:lnTo>
                    <a:lnTo>
                      <a:pt x="110" y="72"/>
                    </a:lnTo>
                    <a:lnTo>
                      <a:pt x="104" y="69"/>
                    </a:lnTo>
                    <a:lnTo>
                      <a:pt x="100" y="68"/>
                    </a:lnTo>
                    <a:lnTo>
                      <a:pt x="98" y="65"/>
                    </a:lnTo>
                    <a:lnTo>
                      <a:pt x="92" y="64"/>
                    </a:lnTo>
                    <a:lnTo>
                      <a:pt x="89" y="61"/>
                    </a:lnTo>
                    <a:lnTo>
                      <a:pt x="86" y="61"/>
                    </a:lnTo>
                    <a:lnTo>
                      <a:pt x="84" y="59"/>
                    </a:lnTo>
                    <a:lnTo>
                      <a:pt x="79" y="57"/>
                    </a:lnTo>
                    <a:lnTo>
                      <a:pt x="77" y="56"/>
                    </a:lnTo>
                    <a:lnTo>
                      <a:pt x="75" y="53"/>
                    </a:lnTo>
                    <a:lnTo>
                      <a:pt x="74" y="51"/>
                    </a:lnTo>
                    <a:lnTo>
                      <a:pt x="71" y="51"/>
                    </a:lnTo>
                    <a:lnTo>
                      <a:pt x="68" y="48"/>
                    </a:lnTo>
                    <a:lnTo>
                      <a:pt x="67" y="47"/>
                    </a:lnTo>
                    <a:lnTo>
                      <a:pt x="64" y="46"/>
                    </a:lnTo>
                    <a:lnTo>
                      <a:pt x="61" y="43"/>
                    </a:lnTo>
                    <a:lnTo>
                      <a:pt x="57" y="42"/>
                    </a:lnTo>
                    <a:lnTo>
                      <a:pt x="53" y="38"/>
                    </a:lnTo>
                    <a:lnTo>
                      <a:pt x="50" y="36"/>
                    </a:lnTo>
                    <a:lnTo>
                      <a:pt x="47" y="35"/>
                    </a:lnTo>
                    <a:lnTo>
                      <a:pt x="43" y="33"/>
                    </a:lnTo>
                    <a:lnTo>
                      <a:pt x="40" y="31"/>
                    </a:lnTo>
                    <a:lnTo>
                      <a:pt x="38" y="30"/>
                    </a:lnTo>
                    <a:lnTo>
                      <a:pt x="36" y="29"/>
                    </a:lnTo>
                    <a:lnTo>
                      <a:pt x="35" y="29"/>
                    </a:lnTo>
                    <a:lnTo>
                      <a:pt x="33" y="27"/>
                    </a:lnTo>
                    <a:lnTo>
                      <a:pt x="32" y="27"/>
                    </a:lnTo>
                    <a:lnTo>
                      <a:pt x="31" y="26"/>
                    </a:lnTo>
                    <a:lnTo>
                      <a:pt x="29" y="26"/>
                    </a:lnTo>
                    <a:lnTo>
                      <a:pt x="28" y="25"/>
                    </a:lnTo>
                    <a:lnTo>
                      <a:pt x="25" y="25"/>
                    </a:lnTo>
                    <a:lnTo>
                      <a:pt x="22" y="23"/>
                    </a:lnTo>
                    <a:lnTo>
                      <a:pt x="21" y="22"/>
                    </a:lnTo>
                    <a:lnTo>
                      <a:pt x="18" y="21"/>
                    </a:lnTo>
                    <a:lnTo>
                      <a:pt x="15" y="20"/>
                    </a:lnTo>
                    <a:lnTo>
                      <a:pt x="14" y="20"/>
                    </a:lnTo>
                    <a:lnTo>
                      <a:pt x="11" y="18"/>
                    </a:lnTo>
                    <a:lnTo>
                      <a:pt x="8" y="16"/>
                    </a:lnTo>
                    <a:lnTo>
                      <a:pt x="7" y="16"/>
                    </a:lnTo>
                    <a:lnTo>
                      <a:pt x="6" y="14"/>
                    </a:lnTo>
                    <a:lnTo>
                      <a:pt x="4" y="13"/>
                    </a:lnTo>
                    <a:lnTo>
                      <a:pt x="3" y="13"/>
                    </a:lnTo>
                    <a:lnTo>
                      <a:pt x="0" y="10"/>
                    </a:lnTo>
                    <a:lnTo>
                      <a:pt x="0" y="7"/>
                    </a:lnTo>
                    <a:lnTo>
                      <a:pt x="0" y="5"/>
                    </a:lnTo>
                    <a:lnTo>
                      <a:pt x="0" y="4"/>
                    </a:lnTo>
                    <a:lnTo>
                      <a:pt x="3" y="3"/>
                    </a:lnTo>
                    <a:lnTo>
                      <a:pt x="4" y="1"/>
                    </a:lnTo>
                    <a:lnTo>
                      <a:pt x="7" y="0"/>
                    </a:lnTo>
                  </a:path>
                </a:pathLst>
              </a:custGeom>
              <a:solidFill>
                <a:srgbClr val="E1E1E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6" name="Freeform 948"/>
              <p:cNvSpPr>
                <a:spLocks/>
              </p:cNvSpPr>
              <p:nvPr/>
            </p:nvSpPr>
            <p:spPr bwMode="auto">
              <a:xfrm>
                <a:off x="5296" y="3061"/>
                <a:ext cx="152" cy="35"/>
              </a:xfrm>
              <a:custGeom>
                <a:avLst/>
                <a:gdLst>
                  <a:gd name="T0" fmla="*/ 141 w 152"/>
                  <a:gd name="T1" fmla="*/ 0 h 35"/>
                  <a:gd name="T2" fmla="*/ 137 w 152"/>
                  <a:gd name="T3" fmla="*/ 2 h 35"/>
                  <a:gd name="T4" fmla="*/ 129 w 152"/>
                  <a:gd name="T5" fmla="*/ 5 h 35"/>
                  <a:gd name="T6" fmla="*/ 118 w 152"/>
                  <a:gd name="T7" fmla="*/ 7 h 35"/>
                  <a:gd name="T8" fmla="*/ 106 w 152"/>
                  <a:gd name="T9" fmla="*/ 9 h 35"/>
                  <a:gd name="T10" fmla="*/ 95 w 152"/>
                  <a:gd name="T11" fmla="*/ 12 h 35"/>
                  <a:gd name="T12" fmla="*/ 84 w 152"/>
                  <a:gd name="T13" fmla="*/ 15 h 35"/>
                  <a:gd name="T14" fmla="*/ 76 w 152"/>
                  <a:gd name="T15" fmla="*/ 17 h 35"/>
                  <a:gd name="T16" fmla="*/ 71 w 152"/>
                  <a:gd name="T17" fmla="*/ 18 h 35"/>
                  <a:gd name="T18" fmla="*/ 65 w 152"/>
                  <a:gd name="T19" fmla="*/ 20 h 35"/>
                  <a:gd name="T20" fmla="*/ 55 w 152"/>
                  <a:gd name="T21" fmla="*/ 22 h 35"/>
                  <a:gd name="T22" fmla="*/ 43 w 152"/>
                  <a:gd name="T23" fmla="*/ 24 h 35"/>
                  <a:gd name="T24" fmla="*/ 32 w 152"/>
                  <a:gd name="T25" fmla="*/ 27 h 35"/>
                  <a:gd name="T26" fmla="*/ 21 w 152"/>
                  <a:gd name="T27" fmla="*/ 29 h 35"/>
                  <a:gd name="T28" fmla="*/ 11 w 152"/>
                  <a:gd name="T29" fmla="*/ 31 h 35"/>
                  <a:gd name="T30" fmla="*/ 4 w 152"/>
                  <a:gd name="T31" fmla="*/ 33 h 35"/>
                  <a:gd name="T32" fmla="*/ 0 w 152"/>
                  <a:gd name="T33" fmla="*/ 34 h 35"/>
                  <a:gd name="T34" fmla="*/ 3 w 152"/>
                  <a:gd name="T35" fmla="*/ 34 h 35"/>
                  <a:gd name="T36" fmla="*/ 7 w 152"/>
                  <a:gd name="T37" fmla="*/ 34 h 35"/>
                  <a:gd name="T38" fmla="*/ 11 w 152"/>
                  <a:gd name="T39" fmla="*/ 34 h 35"/>
                  <a:gd name="T40" fmla="*/ 15 w 152"/>
                  <a:gd name="T41" fmla="*/ 34 h 35"/>
                  <a:gd name="T42" fmla="*/ 19 w 152"/>
                  <a:gd name="T43" fmla="*/ 34 h 35"/>
                  <a:gd name="T44" fmla="*/ 23 w 152"/>
                  <a:gd name="T45" fmla="*/ 34 h 35"/>
                  <a:gd name="T46" fmla="*/ 26 w 152"/>
                  <a:gd name="T47" fmla="*/ 34 h 35"/>
                  <a:gd name="T48" fmla="*/ 33 w 152"/>
                  <a:gd name="T49" fmla="*/ 32 h 35"/>
                  <a:gd name="T50" fmla="*/ 40 w 152"/>
                  <a:gd name="T51" fmla="*/ 31 h 35"/>
                  <a:gd name="T52" fmla="*/ 45 w 152"/>
                  <a:gd name="T53" fmla="*/ 28 h 35"/>
                  <a:gd name="T54" fmla="*/ 52 w 152"/>
                  <a:gd name="T55" fmla="*/ 27 h 35"/>
                  <a:gd name="T56" fmla="*/ 56 w 152"/>
                  <a:gd name="T57" fmla="*/ 27 h 35"/>
                  <a:gd name="T58" fmla="*/ 60 w 152"/>
                  <a:gd name="T59" fmla="*/ 27 h 35"/>
                  <a:gd name="T60" fmla="*/ 59 w 152"/>
                  <a:gd name="T61" fmla="*/ 29 h 35"/>
                  <a:gd name="T62" fmla="*/ 55 w 152"/>
                  <a:gd name="T63" fmla="*/ 29 h 35"/>
                  <a:gd name="T64" fmla="*/ 49 w 152"/>
                  <a:gd name="T65" fmla="*/ 31 h 35"/>
                  <a:gd name="T66" fmla="*/ 47 w 152"/>
                  <a:gd name="T67" fmla="*/ 33 h 35"/>
                  <a:gd name="T68" fmla="*/ 49 w 152"/>
                  <a:gd name="T69" fmla="*/ 33 h 35"/>
                  <a:gd name="T70" fmla="*/ 56 w 152"/>
                  <a:gd name="T71" fmla="*/ 32 h 35"/>
                  <a:gd name="T72" fmla="*/ 62 w 152"/>
                  <a:gd name="T73" fmla="*/ 31 h 35"/>
                  <a:gd name="T74" fmla="*/ 70 w 152"/>
                  <a:gd name="T75" fmla="*/ 29 h 35"/>
                  <a:gd name="T76" fmla="*/ 80 w 152"/>
                  <a:gd name="T77" fmla="*/ 28 h 35"/>
                  <a:gd name="T78" fmla="*/ 89 w 152"/>
                  <a:gd name="T79" fmla="*/ 27 h 35"/>
                  <a:gd name="T80" fmla="*/ 100 w 152"/>
                  <a:gd name="T81" fmla="*/ 24 h 35"/>
                  <a:gd name="T82" fmla="*/ 111 w 152"/>
                  <a:gd name="T83" fmla="*/ 23 h 35"/>
                  <a:gd name="T84" fmla="*/ 119 w 152"/>
                  <a:gd name="T85" fmla="*/ 22 h 35"/>
                  <a:gd name="T86" fmla="*/ 126 w 152"/>
                  <a:gd name="T87" fmla="*/ 20 h 35"/>
                  <a:gd name="T88" fmla="*/ 135 w 152"/>
                  <a:gd name="T89" fmla="*/ 18 h 35"/>
                  <a:gd name="T90" fmla="*/ 139 w 152"/>
                  <a:gd name="T91" fmla="*/ 18 h 35"/>
                  <a:gd name="T92" fmla="*/ 144 w 152"/>
                  <a:gd name="T93" fmla="*/ 17 h 35"/>
                  <a:gd name="T94" fmla="*/ 148 w 152"/>
                  <a:gd name="T95" fmla="*/ 17 h 35"/>
                  <a:gd name="T96" fmla="*/ 150 w 152"/>
                  <a:gd name="T97" fmla="*/ 15 h 35"/>
                  <a:gd name="T98" fmla="*/ 151 w 152"/>
                  <a:gd name="T99" fmla="*/ 8 h 35"/>
                  <a:gd name="T100" fmla="*/ 148 w 152"/>
                  <a:gd name="T101" fmla="*/ 3 h 35"/>
                  <a:gd name="T102" fmla="*/ 143 w 152"/>
                  <a:gd name="T10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35">
                    <a:moveTo>
                      <a:pt x="143" y="0"/>
                    </a:moveTo>
                    <a:lnTo>
                      <a:pt x="141" y="0"/>
                    </a:lnTo>
                    <a:lnTo>
                      <a:pt x="140" y="1"/>
                    </a:lnTo>
                    <a:lnTo>
                      <a:pt x="137" y="2"/>
                    </a:lnTo>
                    <a:lnTo>
                      <a:pt x="135" y="2"/>
                    </a:lnTo>
                    <a:lnTo>
                      <a:pt x="129" y="5"/>
                    </a:lnTo>
                    <a:lnTo>
                      <a:pt x="124" y="5"/>
                    </a:lnTo>
                    <a:lnTo>
                      <a:pt x="118" y="7"/>
                    </a:lnTo>
                    <a:lnTo>
                      <a:pt x="113" y="8"/>
                    </a:lnTo>
                    <a:lnTo>
                      <a:pt x="106" y="9"/>
                    </a:lnTo>
                    <a:lnTo>
                      <a:pt x="100" y="10"/>
                    </a:lnTo>
                    <a:lnTo>
                      <a:pt x="95" y="12"/>
                    </a:lnTo>
                    <a:lnTo>
                      <a:pt x="89" y="14"/>
                    </a:lnTo>
                    <a:lnTo>
                      <a:pt x="84" y="15"/>
                    </a:lnTo>
                    <a:lnTo>
                      <a:pt x="80" y="16"/>
                    </a:lnTo>
                    <a:lnTo>
                      <a:pt x="76" y="17"/>
                    </a:lnTo>
                    <a:lnTo>
                      <a:pt x="73" y="18"/>
                    </a:lnTo>
                    <a:lnTo>
                      <a:pt x="71" y="18"/>
                    </a:lnTo>
                    <a:lnTo>
                      <a:pt x="67" y="20"/>
                    </a:lnTo>
                    <a:lnTo>
                      <a:pt x="65" y="20"/>
                    </a:lnTo>
                    <a:lnTo>
                      <a:pt x="59" y="22"/>
                    </a:lnTo>
                    <a:lnTo>
                      <a:pt x="55" y="22"/>
                    </a:lnTo>
                    <a:lnTo>
                      <a:pt x="48" y="24"/>
                    </a:lnTo>
                    <a:lnTo>
                      <a:pt x="43" y="24"/>
                    </a:lnTo>
                    <a:lnTo>
                      <a:pt x="37" y="26"/>
                    </a:lnTo>
                    <a:lnTo>
                      <a:pt x="32" y="27"/>
                    </a:lnTo>
                    <a:lnTo>
                      <a:pt x="26" y="28"/>
                    </a:lnTo>
                    <a:lnTo>
                      <a:pt x="21" y="29"/>
                    </a:lnTo>
                    <a:lnTo>
                      <a:pt x="15" y="31"/>
                    </a:lnTo>
                    <a:lnTo>
                      <a:pt x="11" y="31"/>
                    </a:lnTo>
                    <a:lnTo>
                      <a:pt x="7" y="32"/>
                    </a:lnTo>
                    <a:lnTo>
                      <a:pt x="4" y="33"/>
                    </a:lnTo>
                    <a:lnTo>
                      <a:pt x="1" y="34"/>
                    </a:lnTo>
                    <a:lnTo>
                      <a:pt x="0" y="34"/>
                    </a:lnTo>
                    <a:lnTo>
                      <a:pt x="1" y="34"/>
                    </a:lnTo>
                    <a:lnTo>
                      <a:pt x="3" y="34"/>
                    </a:lnTo>
                    <a:lnTo>
                      <a:pt x="4" y="34"/>
                    </a:lnTo>
                    <a:lnTo>
                      <a:pt x="7" y="34"/>
                    </a:lnTo>
                    <a:lnTo>
                      <a:pt x="10" y="34"/>
                    </a:lnTo>
                    <a:lnTo>
                      <a:pt x="11" y="34"/>
                    </a:lnTo>
                    <a:lnTo>
                      <a:pt x="12" y="34"/>
                    </a:lnTo>
                    <a:lnTo>
                      <a:pt x="15" y="34"/>
                    </a:lnTo>
                    <a:lnTo>
                      <a:pt x="18" y="34"/>
                    </a:lnTo>
                    <a:lnTo>
                      <a:pt x="19" y="34"/>
                    </a:lnTo>
                    <a:lnTo>
                      <a:pt x="21" y="34"/>
                    </a:lnTo>
                    <a:lnTo>
                      <a:pt x="23" y="34"/>
                    </a:lnTo>
                    <a:lnTo>
                      <a:pt x="25" y="34"/>
                    </a:lnTo>
                    <a:lnTo>
                      <a:pt x="26" y="34"/>
                    </a:lnTo>
                    <a:lnTo>
                      <a:pt x="29" y="33"/>
                    </a:lnTo>
                    <a:lnTo>
                      <a:pt x="33" y="32"/>
                    </a:lnTo>
                    <a:lnTo>
                      <a:pt x="36" y="31"/>
                    </a:lnTo>
                    <a:lnTo>
                      <a:pt x="40" y="31"/>
                    </a:lnTo>
                    <a:lnTo>
                      <a:pt x="41" y="29"/>
                    </a:lnTo>
                    <a:lnTo>
                      <a:pt x="45" y="28"/>
                    </a:lnTo>
                    <a:lnTo>
                      <a:pt x="48" y="28"/>
                    </a:lnTo>
                    <a:lnTo>
                      <a:pt x="52" y="27"/>
                    </a:lnTo>
                    <a:lnTo>
                      <a:pt x="55" y="27"/>
                    </a:lnTo>
                    <a:lnTo>
                      <a:pt x="56" y="27"/>
                    </a:lnTo>
                    <a:lnTo>
                      <a:pt x="59" y="27"/>
                    </a:lnTo>
                    <a:lnTo>
                      <a:pt x="60" y="27"/>
                    </a:lnTo>
                    <a:lnTo>
                      <a:pt x="59" y="28"/>
                    </a:lnTo>
                    <a:lnTo>
                      <a:pt x="59" y="29"/>
                    </a:lnTo>
                    <a:lnTo>
                      <a:pt x="56" y="29"/>
                    </a:lnTo>
                    <a:lnTo>
                      <a:pt x="55" y="29"/>
                    </a:lnTo>
                    <a:lnTo>
                      <a:pt x="52" y="31"/>
                    </a:lnTo>
                    <a:lnTo>
                      <a:pt x="49" y="31"/>
                    </a:lnTo>
                    <a:lnTo>
                      <a:pt x="48" y="32"/>
                    </a:lnTo>
                    <a:lnTo>
                      <a:pt x="47" y="33"/>
                    </a:lnTo>
                    <a:lnTo>
                      <a:pt x="48" y="33"/>
                    </a:lnTo>
                    <a:lnTo>
                      <a:pt x="49" y="33"/>
                    </a:lnTo>
                    <a:lnTo>
                      <a:pt x="52" y="32"/>
                    </a:lnTo>
                    <a:lnTo>
                      <a:pt x="56" y="32"/>
                    </a:lnTo>
                    <a:lnTo>
                      <a:pt x="59" y="32"/>
                    </a:lnTo>
                    <a:lnTo>
                      <a:pt x="62" y="31"/>
                    </a:lnTo>
                    <a:lnTo>
                      <a:pt x="65" y="31"/>
                    </a:lnTo>
                    <a:lnTo>
                      <a:pt x="70" y="29"/>
                    </a:lnTo>
                    <a:lnTo>
                      <a:pt x="74" y="29"/>
                    </a:lnTo>
                    <a:lnTo>
                      <a:pt x="80" y="28"/>
                    </a:lnTo>
                    <a:lnTo>
                      <a:pt x="84" y="27"/>
                    </a:lnTo>
                    <a:lnTo>
                      <a:pt x="89" y="27"/>
                    </a:lnTo>
                    <a:lnTo>
                      <a:pt x="95" y="25"/>
                    </a:lnTo>
                    <a:lnTo>
                      <a:pt x="100" y="24"/>
                    </a:lnTo>
                    <a:lnTo>
                      <a:pt x="106" y="24"/>
                    </a:lnTo>
                    <a:lnTo>
                      <a:pt x="111" y="23"/>
                    </a:lnTo>
                    <a:lnTo>
                      <a:pt x="115" y="22"/>
                    </a:lnTo>
                    <a:lnTo>
                      <a:pt x="119" y="22"/>
                    </a:lnTo>
                    <a:lnTo>
                      <a:pt x="124" y="20"/>
                    </a:lnTo>
                    <a:lnTo>
                      <a:pt x="126" y="20"/>
                    </a:lnTo>
                    <a:lnTo>
                      <a:pt x="130" y="19"/>
                    </a:lnTo>
                    <a:lnTo>
                      <a:pt x="135" y="18"/>
                    </a:lnTo>
                    <a:lnTo>
                      <a:pt x="137" y="18"/>
                    </a:lnTo>
                    <a:lnTo>
                      <a:pt x="139" y="18"/>
                    </a:lnTo>
                    <a:lnTo>
                      <a:pt x="141" y="17"/>
                    </a:lnTo>
                    <a:lnTo>
                      <a:pt x="144" y="17"/>
                    </a:lnTo>
                    <a:lnTo>
                      <a:pt x="146" y="17"/>
                    </a:lnTo>
                    <a:lnTo>
                      <a:pt x="148" y="17"/>
                    </a:lnTo>
                    <a:lnTo>
                      <a:pt x="150" y="16"/>
                    </a:lnTo>
                    <a:lnTo>
                      <a:pt x="150" y="15"/>
                    </a:lnTo>
                    <a:lnTo>
                      <a:pt x="151" y="11"/>
                    </a:lnTo>
                    <a:lnTo>
                      <a:pt x="151" y="8"/>
                    </a:lnTo>
                    <a:lnTo>
                      <a:pt x="150" y="6"/>
                    </a:lnTo>
                    <a:lnTo>
                      <a:pt x="148" y="3"/>
                    </a:lnTo>
                    <a:lnTo>
                      <a:pt x="146" y="2"/>
                    </a:lnTo>
                    <a:lnTo>
                      <a:pt x="143"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7" name="Freeform 949"/>
              <p:cNvSpPr>
                <a:spLocks/>
              </p:cNvSpPr>
              <p:nvPr/>
            </p:nvSpPr>
            <p:spPr bwMode="auto">
              <a:xfrm>
                <a:off x="5297" y="3062"/>
                <a:ext cx="146" cy="34"/>
              </a:xfrm>
              <a:custGeom>
                <a:avLst/>
                <a:gdLst>
                  <a:gd name="T0" fmla="*/ 137 w 146"/>
                  <a:gd name="T1" fmla="*/ 1 h 34"/>
                  <a:gd name="T2" fmla="*/ 133 w 146"/>
                  <a:gd name="T3" fmla="*/ 1 h 34"/>
                  <a:gd name="T4" fmla="*/ 122 w 146"/>
                  <a:gd name="T5" fmla="*/ 5 h 34"/>
                  <a:gd name="T6" fmla="*/ 112 w 146"/>
                  <a:gd name="T7" fmla="*/ 7 h 34"/>
                  <a:gd name="T8" fmla="*/ 101 w 146"/>
                  <a:gd name="T9" fmla="*/ 9 h 34"/>
                  <a:gd name="T10" fmla="*/ 90 w 146"/>
                  <a:gd name="T11" fmla="*/ 13 h 34"/>
                  <a:gd name="T12" fmla="*/ 82 w 146"/>
                  <a:gd name="T13" fmla="*/ 15 h 34"/>
                  <a:gd name="T14" fmla="*/ 77 w 146"/>
                  <a:gd name="T15" fmla="*/ 16 h 34"/>
                  <a:gd name="T16" fmla="*/ 71 w 146"/>
                  <a:gd name="T17" fmla="*/ 17 h 34"/>
                  <a:gd name="T18" fmla="*/ 63 w 146"/>
                  <a:gd name="T19" fmla="*/ 20 h 34"/>
                  <a:gd name="T20" fmla="*/ 51 w 146"/>
                  <a:gd name="T21" fmla="*/ 22 h 34"/>
                  <a:gd name="T22" fmla="*/ 38 w 146"/>
                  <a:gd name="T23" fmla="*/ 24 h 34"/>
                  <a:gd name="T24" fmla="*/ 26 w 146"/>
                  <a:gd name="T25" fmla="*/ 27 h 34"/>
                  <a:gd name="T26" fmla="*/ 16 w 146"/>
                  <a:gd name="T27" fmla="*/ 30 h 34"/>
                  <a:gd name="T28" fmla="*/ 8 w 146"/>
                  <a:gd name="T29" fmla="*/ 31 h 34"/>
                  <a:gd name="T30" fmla="*/ 1 w 146"/>
                  <a:gd name="T31" fmla="*/ 32 h 34"/>
                  <a:gd name="T32" fmla="*/ 1 w 146"/>
                  <a:gd name="T33" fmla="*/ 33 h 34"/>
                  <a:gd name="T34" fmla="*/ 7 w 146"/>
                  <a:gd name="T35" fmla="*/ 33 h 34"/>
                  <a:gd name="T36" fmla="*/ 14 w 146"/>
                  <a:gd name="T37" fmla="*/ 33 h 34"/>
                  <a:gd name="T38" fmla="*/ 21 w 146"/>
                  <a:gd name="T39" fmla="*/ 33 h 34"/>
                  <a:gd name="T40" fmla="*/ 23 w 146"/>
                  <a:gd name="T41" fmla="*/ 33 h 34"/>
                  <a:gd name="T42" fmla="*/ 29 w 146"/>
                  <a:gd name="T43" fmla="*/ 31 h 34"/>
                  <a:gd name="T44" fmla="*/ 34 w 146"/>
                  <a:gd name="T45" fmla="*/ 30 h 34"/>
                  <a:gd name="T46" fmla="*/ 41 w 146"/>
                  <a:gd name="T47" fmla="*/ 28 h 34"/>
                  <a:gd name="T48" fmla="*/ 48 w 146"/>
                  <a:gd name="T49" fmla="*/ 26 h 34"/>
                  <a:gd name="T50" fmla="*/ 55 w 146"/>
                  <a:gd name="T51" fmla="*/ 26 h 34"/>
                  <a:gd name="T52" fmla="*/ 59 w 146"/>
                  <a:gd name="T53" fmla="*/ 25 h 34"/>
                  <a:gd name="T54" fmla="*/ 62 w 146"/>
                  <a:gd name="T55" fmla="*/ 26 h 34"/>
                  <a:gd name="T56" fmla="*/ 59 w 146"/>
                  <a:gd name="T57" fmla="*/ 27 h 34"/>
                  <a:gd name="T58" fmla="*/ 56 w 146"/>
                  <a:gd name="T59" fmla="*/ 28 h 34"/>
                  <a:gd name="T60" fmla="*/ 51 w 146"/>
                  <a:gd name="T61" fmla="*/ 28 h 34"/>
                  <a:gd name="T62" fmla="*/ 48 w 146"/>
                  <a:gd name="T63" fmla="*/ 30 h 34"/>
                  <a:gd name="T64" fmla="*/ 49 w 146"/>
                  <a:gd name="T65" fmla="*/ 31 h 34"/>
                  <a:gd name="T66" fmla="*/ 52 w 146"/>
                  <a:gd name="T67" fmla="*/ 31 h 34"/>
                  <a:gd name="T68" fmla="*/ 57 w 146"/>
                  <a:gd name="T69" fmla="*/ 30 h 34"/>
                  <a:gd name="T70" fmla="*/ 63 w 146"/>
                  <a:gd name="T71" fmla="*/ 28 h 34"/>
                  <a:gd name="T72" fmla="*/ 70 w 146"/>
                  <a:gd name="T73" fmla="*/ 27 h 34"/>
                  <a:gd name="T74" fmla="*/ 79 w 146"/>
                  <a:gd name="T75" fmla="*/ 26 h 34"/>
                  <a:gd name="T76" fmla="*/ 88 w 146"/>
                  <a:gd name="T77" fmla="*/ 24 h 34"/>
                  <a:gd name="T78" fmla="*/ 100 w 146"/>
                  <a:gd name="T79" fmla="*/ 23 h 34"/>
                  <a:gd name="T80" fmla="*/ 109 w 146"/>
                  <a:gd name="T81" fmla="*/ 20 h 34"/>
                  <a:gd name="T82" fmla="*/ 118 w 146"/>
                  <a:gd name="T83" fmla="*/ 19 h 34"/>
                  <a:gd name="T84" fmla="*/ 124 w 146"/>
                  <a:gd name="T85" fmla="*/ 18 h 34"/>
                  <a:gd name="T86" fmla="*/ 131 w 146"/>
                  <a:gd name="T87" fmla="*/ 17 h 34"/>
                  <a:gd name="T88" fmla="*/ 135 w 146"/>
                  <a:gd name="T89" fmla="*/ 16 h 34"/>
                  <a:gd name="T90" fmla="*/ 140 w 146"/>
                  <a:gd name="T91" fmla="*/ 15 h 34"/>
                  <a:gd name="T92" fmla="*/ 142 w 146"/>
                  <a:gd name="T93" fmla="*/ 15 h 34"/>
                  <a:gd name="T94" fmla="*/ 145 w 146"/>
                  <a:gd name="T95" fmla="*/ 14 h 34"/>
                  <a:gd name="T96" fmla="*/ 145 w 146"/>
                  <a:gd name="T97" fmla="*/ 8 h 34"/>
                  <a:gd name="T98" fmla="*/ 144 w 146"/>
                  <a:gd name="T99" fmla="*/ 3 h 34"/>
                  <a:gd name="T100" fmla="*/ 140 w 146"/>
                  <a:gd name="T10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6" h="34">
                    <a:moveTo>
                      <a:pt x="140" y="0"/>
                    </a:moveTo>
                    <a:lnTo>
                      <a:pt x="137" y="1"/>
                    </a:lnTo>
                    <a:lnTo>
                      <a:pt x="135" y="1"/>
                    </a:lnTo>
                    <a:lnTo>
                      <a:pt x="133" y="1"/>
                    </a:lnTo>
                    <a:lnTo>
                      <a:pt x="127" y="3"/>
                    </a:lnTo>
                    <a:lnTo>
                      <a:pt x="122" y="5"/>
                    </a:lnTo>
                    <a:lnTo>
                      <a:pt x="118" y="6"/>
                    </a:lnTo>
                    <a:lnTo>
                      <a:pt x="112" y="7"/>
                    </a:lnTo>
                    <a:lnTo>
                      <a:pt x="107" y="8"/>
                    </a:lnTo>
                    <a:lnTo>
                      <a:pt x="101" y="9"/>
                    </a:lnTo>
                    <a:lnTo>
                      <a:pt x="96" y="10"/>
                    </a:lnTo>
                    <a:lnTo>
                      <a:pt x="90" y="13"/>
                    </a:lnTo>
                    <a:lnTo>
                      <a:pt x="88" y="14"/>
                    </a:lnTo>
                    <a:lnTo>
                      <a:pt x="82" y="15"/>
                    </a:lnTo>
                    <a:lnTo>
                      <a:pt x="79" y="16"/>
                    </a:lnTo>
                    <a:lnTo>
                      <a:pt x="77" y="16"/>
                    </a:lnTo>
                    <a:lnTo>
                      <a:pt x="75" y="17"/>
                    </a:lnTo>
                    <a:lnTo>
                      <a:pt x="71" y="17"/>
                    </a:lnTo>
                    <a:lnTo>
                      <a:pt x="67" y="19"/>
                    </a:lnTo>
                    <a:lnTo>
                      <a:pt x="63" y="20"/>
                    </a:lnTo>
                    <a:lnTo>
                      <a:pt x="57" y="20"/>
                    </a:lnTo>
                    <a:lnTo>
                      <a:pt x="51" y="22"/>
                    </a:lnTo>
                    <a:lnTo>
                      <a:pt x="45" y="23"/>
                    </a:lnTo>
                    <a:lnTo>
                      <a:pt x="38" y="24"/>
                    </a:lnTo>
                    <a:lnTo>
                      <a:pt x="33" y="26"/>
                    </a:lnTo>
                    <a:lnTo>
                      <a:pt x="26" y="27"/>
                    </a:lnTo>
                    <a:lnTo>
                      <a:pt x="22" y="28"/>
                    </a:lnTo>
                    <a:lnTo>
                      <a:pt x="16" y="30"/>
                    </a:lnTo>
                    <a:lnTo>
                      <a:pt x="11" y="30"/>
                    </a:lnTo>
                    <a:lnTo>
                      <a:pt x="8" y="31"/>
                    </a:lnTo>
                    <a:lnTo>
                      <a:pt x="4" y="32"/>
                    </a:lnTo>
                    <a:lnTo>
                      <a:pt x="1" y="32"/>
                    </a:lnTo>
                    <a:lnTo>
                      <a:pt x="0" y="33"/>
                    </a:lnTo>
                    <a:lnTo>
                      <a:pt x="1" y="33"/>
                    </a:lnTo>
                    <a:lnTo>
                      <a:pt x="3" y="33"/>
                    </a:lnTo>
                    <a:lnTo>
                      <a:pt x="7" y="33"/>
                    </a:lnTo>
                    <a:lnTo>
                      <a:pt x="10" y="33"/>
                    </a:lnTo>
                    <a:lnTo>
                      <a:pt x="14" y="33"/>
                    </a:lnTo>
                    <a:lnTo>
                      <a:pt x="18" y="33"/>
                    </a:lnTo>
                    <a:lnTo>
                      <a:pt x="21" y="33"/>
                    </a:lnTo>
                    <a:lnTo>
                      <a:pt x="22" y="33"/>
                    </a:lnTo>
                    <a:lnTo>
                      <a:pt x="23" y="33"/>
                    </a:lnTo>
                    <a:lnTo>
                      <a:pt x="26" y="32"/>
                    </a:lnTo>
                    <a:lnTo>
                      <a:pt x="29" y="31"/>
                    </a:lnTo>
                    <a:lnTo>
                      <a:pt x="31" y="30"/>
                    </a:lnTo>
                    <a:lnTo>
                      <a:pt x="34" y="30"/>
                    </a:lnTo>
                    <a:lnTo>
                      <a:pt x="38" y="28"/>
                    </a:lnTo>
                    <a:lnTo>
                      <a:pt x="41" y="28"/>
                    </a:lnTo>
                    <a:lnTo>
                      <a:pt x="45" y="27"/>
                    </a:lnTo>
                    <a:lnTo>
                      <a:pt x="48" y="26"/>
                    </a:lnTo>
                    <a:lnTo>
                      <a:pt x="52" y="26"/>
                    </a:lnTo>
                    <a:lnTo>
                      <a:pt x="55" y="26"/>
                    </a:lnTo>
                    <a:lnTo>
                      <a:pt x="57" y="25"/>
                    </a:lnTo>
                    <a:lnTo>
                      <a:pt x="59" y="25"/>
                    </a:lnTo>
                    <a:lnTo>
                      <a:pt x="60" y="25"/>
                    </a:lnTo>
                    <a:lnTo>
                      <a:pt x="62" y="26"/>
                    </a:lnTo>
                    <a:lnTo>
                      <a:pt x="60" y="26"/>
                    </a:lnTo>
                    <a:lnTo>
                      <a:pt x="59" y="27"/>
                    </a:lnTo>
                    <a:lnTo>
                      <a:pt x="57" y="28"/>
                    </a:lnTo>
                    <a:lnTo>
                      <a:pt x="56" y="28"/>
                    </a:lnTo>
                    <a:lnTo>
                      <a:pt x="53" y="28"/>
                    </a:lnTo>
                    <a:lnTo>
                      <a:pt x="51" y="28"/>
                    </a:lnTo>
                    <a:lnTo>
                      <a:pt x="49" y="30"/>
                    </a:lnTo>
                    <a:lnTo>
                      <a:pt x="48" y="30"/>
                    </a:lnTo>
                    <a:lnTo>
                      <a:pt x="48" y="31"/>
                    </a:lnTo>
                    <a:lnTo>
                      <a:pt x="49" y="31"/>
                    </a:lnTo>
                    <a:lnTo>
                      <a:pt x="51" y="31"/>
                    </a:lnTo>
                    <a:lnTo>
                      <a:pt x="52" y="31"/>
                    </a:lnTo>
                    <a:lnTo>
                      <a:pt x="55" y="30"/>
                    </a:lnTo>
                    <a:lnTo>
                      <a:pt x="57" y="30"/>
                    </a:lnTo>
                    <a:lnTo>
                      <a:pt x="60" y="30"/>
                    </a:lnTo>
                    <a:lnTo>
                      <a:pt x="63" y="28"/>
                    </a:lnTo>
                    <a:lnTo>
                      <a:pt x="66" y="28"/>
                    </a:lnTo>
                    <a:lnTo>
                      <a:pt x="70" y="27"/>
                    </a:lnTo>
                    <a:lnTo>
                      <a:pt x="75" y="27"/>
                    </a:lnTo>
                    <a:lnTo>
                      <a:pt x="79" y="26"/>
                    </a:lnTo>
                    <a:lnTo>
                      <a:pt x="85" y="26"/>
                    </a:lnTo>
                    <a:lnTo>
                      <a:pt x="88" y="24"/>
                    </a:lnTo>
                    <a:lnTo>
                      <a:pt x="94" y="23"/>
                    </a:lnTo>
                    <a:lnTo>
                      <a:pt x="100" y="23"/>
                    </a:lnTo>
                    <a:lnTo>
                      <a:pt x="104" y="22"/>
                    </a:lnTo>
                    <a:lnTo>
                      <a:pt x="109" y="20"/>
                    </a:lnTo>
                    <a:lnTo>
                      <a:pt x="114" y="20"/>
                    </a:lnTo>
                    <a:lnTo>
                      <a:pt x="118" y="19"/>
                    </a:lnTo>
                    <a:lnTo>
                      <a:pt x="120" y="19"/>
                    </a:lnTo>
                    <a:lnTo>
                      <a:pt x="124" y="18"/>
                    </a:lnTo>
                    <a:lnTo>
                      <a:pt x="127" y="17"/>
                    </a:lnTo>
                    <a:lnTo>
                      <a:pt x="131" y="17"/>
                    </a:lnTo>
                    <a:lnTo>
                      <a:pt x="134" y="17"/>
                    </a:lnTo>
                    <a:lnTo>
                      <a:pt x="135" y="16"/>
                    </a:lnTo>
                    <a:lnTo>
                      <a:pt x="137" y="16"/>
                    </a:lnTo>
                    <a:lnTo>
                      <a:pt x="140" y="15"/>
                    </a:lnTo>
                    <a:lnTo>
                      <a:pt x="141" y="15"/>
                    </a:lnTo>
                    <a:lnTo>
                      <a:pt x="142" y="15"/>
                    </a:lnTo>
                    <a:lnTo>
                      <a:pt x="144" y="15"/>
                    </a:lnTo>
                    <a:lnTo>
                      <a:pt x="145" y="14"/>
                    </a:lnTo>
                    <a:lnTo>
                      <a:pt x="145" y="10"/>
                    </a:lnTo>
                    <a:lnTo>
                      <a:pt x="145" y="8"/>
                    </a:lnTo>
                    <a:lnTo>
                      <a:pt x="144" y="6"/>
                    </a:lnTo>
                    <a:lnTo>
                      <a:pt x="144" y="3"/>
                    </a:lnTo>
                    <a:lnTo>
                      <a:pt x="142" y="1"/>
                    </a:lnTo>
                    <a:lnTo>
                      <a:pt x="14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8" name="Freeform 950"/>
              <p:cNvSpPr>
                <a:spLocks/>
              </p:cNvSpPr>
              <p:nvPr/>
            </p:nvSpPr>
            <p:spPr bwMode="auto">
              <a:xfrm>
                <a:off x="5299" y="3062"/>
                <a:ext cx="141" cy="34"/>
              </a:xfrm>
              <a:custGeom>
                <a:avLst/>
                <a:gdLst>
                  <a:gd name="T0" fmla="*/ 136 w 141"/>
                  <a:gd name="T1" fmla="*/ 1 h 34"/>
                  <a:gd name="T2" fmla="*/ 133 w 141"/>
                  <a:gd name="T3" fmla="*/ 1 h 34"/>
                  <a:gd name="T4" fmla="*/ 126 w 141"/>
                  <a:gd name="T5" fmla="*/ 3 h 34"/>
                  <a:gd name="T6" fmla="*/ 117 w 141"/>
                  <a:gd name="T7" fmla="*/ 6 h 34"/>
                  <a:gd name="T8" fmla="*/ 107 w 141"/>
                  <a:gd name="T9" fmla="*/ 8 h 34"/>
                  <a:gd name="T10" fmla="*/ 98 w 141"/>
                  <a:gd name="T11" fmla="*/ 10 h 34"/>
                  <a:gd name="T12" fmla="*/ 88 w 141"/>
                  <a:gd name="T13" fmla="*/ 14 h 34"/>
                  <a:gd name="T14" fmla="*/ 83 w 141"/>
                  <a:gd name="T15" fmla="*/ 15 h 34"/>
                  <a:gd name="T16" fmla="*/ 79 w 141"/>
                  <a:gd name="T17" fmla="*/ 17 h 34"/>
                  <a:gd name="T18" fmla="*/ 71 w 141"/>
                  <a:gd name="T19" fmla="*/ 19 h 34"/>
                  <a:gd name="T20" fmla="*/ 61 w 141"/>
                  <a:gd name="T21" fmla="*/ 20 h 34"/>
                  <a:gd name="T22" fmla="*/ 48 w 141"/>
                  <a:gd name="T23" fmla="*/ 23 h 34"/>
                  <a:gd name="T24" fmla="*/ 34 w 141"/>
                  <a:gd name="T25" fmla="*/ 26 h 34"/>
                  <a:gd name="T26" fmla="*/ 22 w 141"/>
                  <a:gd name="T27" fmla="*/ 28 h 34"/>
                  <a:gd name="T28" fmla="*/ 12 w 141"/>
                  <a:gd name="T29" fmla="*/ 30 h 34"/>
                  <a:gd name="T30" fmla="*/ 5 w 141"/>
                  <a:gd name="T31" fmla="*/ 32 h 34"/>
                  <a:gd name="T32" fmla="*/ 0 w 141"/>
                  <a:gd name="T33" fmla="*/ 33 h 34"/>
                  <a:gd name="T34" fmla="*/ 7 w 141"/>
                  <a:gd name="T35" fmla="*/ 33 h 34"/>
                  <a:gd name="T36" fmla="*/ 12 w 141"/>
                  <a:gd name="T37" fmla="*/ 33 h 34"/>
                  <a:gd name="T38" fmla="*/ 19 w 141"/>
                  <a:gd name="T39" fmla="*/ 33 h 34"/>
                  <a:gd name="T40" fmla="*/ 22 w 141"/>
                  <a:gd name="T41" fmla="*/ 32 h 34"/>
                  <a:gd name="T42" fmla="*/ 27 w 141"/>
                  <a:gd name="T43" fmla="*/ 31 h 34"/>
                  <a:gd name="T44" fmla="*/ 34 w 141"/>
                  <a:gd name="T45" fmla="*/ 30 h 34"/>
                  <a:gd name="T46" fmla="*/ 41 w 141"/>
                  <a:gd name="T47" fmla="*/ 27 h 34"/>
                  <a:gd name="T48" fmla="*/ 49 w 141"/>
                  <a:gd name="T49" fmla="*/ 26 h 34"/>
                  <a:gd name="T50" fmla="*/ 54 w 141"/>
                  <a:gd name="T51" fmla="*/ 25 h 34"/>
                  <a:gd name="T52" fmla="*/ 60 w 141"/>
                  <a:gd name="T53" fmla="*/ 24 h 34"/>
                  <a:gd name="T54" fmla="*/ 61 w 141"/>
                  <a:gd name="T55" fmla="*/ 25 h 34"/>
                  <a:gd name="T56" fmla="*/ 58 w 141"/>
                  <a:gd name="T57" fmla="*/ 27 h 34"/>
                  <a:gd name="T58" fmla="*/ 54 w 141"/>
                  <a:gd name="T59" fmla="*/ 27 h 34"/>
                  <a:gd name="T60" fmla="*/ 52 w 141"/>
                  <a:gd name="T61" fmla="*/ 28 h 34"/>
                  <a:gd name="T62" fmla="*/ 50 w 141"/>
                  <a:gd name="T63" fmla="*/ 30 h 34"/>
                  <a:gd name="T64" fmla="*/ 53 w 141"/>
                  <a:gd name="T65" fmla="*/ 30 h 34"/>
                  <a:gd name="T66" fmla="*/ 56 w 141"/>
                  <a:gd name="T67" fmla="*/ 30 h 34"/>
                  <a:gd name="T68" fmla="*/ 61 w 141"/>
                  <a:gd name="T69" fmla="*/ 28 h 34"/>
                  <a:gd name="T70" fmla="*/ 68 w 141"/>
                  <a:gd name="T71" fmla="*/ 27 h 34"/>
                  <a:gd name="T72" fmla="*/ 75 w 141"/>
                  <a:gd name="T73" fmla="*/ 26 h 34"/>
                  <a:gd name="T74" fmla="*/ 84 w 141"/>
                  <a:gd name="T75" fmla="*/ 24 h 34"/>
                  <a:gd name="T76" fmla="*/ 92 w 141"/>
                  <a:gd name="T77" fmla="*/ 23 h 34"/>
                  <a:gd name="T78" fmla="*/ 103 w 141"/>
                  <a:gd name="T79" fmla="*/ 20 h 34"/>
                  <a:gd name="T80" fmla="*/ 111 w 141"/>
                  <a:gd name="T81" fmla="*/ 19 h 34"/>
                  <a:gd name="T82" fmla="*/ 118 w 141"/>
                  <a:gd name="T83" fmla="*/ 18 h 34"/>
                  <a:gd name="T84" fmla="*/ 125 w 141"/>
                  <a:gd name="T85" fmla="*/ 17 h 34"/>
                  <a:gd name="T86" fmla="*/ 129 w 141"/>
                  <a:gd name="T87" fmla="*/ 16 h 34"/>
                  <a:gd name="T88" fmla="*/ 133 w 141"/>
                  <a:gd name="T89" fmla="*/ 15 h 34"/>
                  <a:gd name="T90" fmla="*/ 136 w 141"/>
                  <a:gd name="T91" fmla="*/ 15 h 34"/>
                  <a:gd name="T92" fmla="*/ 139 w 141"/>
                  <a:gd name="T93" fmla="*/ 15 h 34"/>
                  <a:gd name="T94" fmla="*/ 140 w 141"/>
                  <a:gd name="T95" fmla="*/ 14 h 34"/>
                  <a:gd name="T96" fmla="*/ 140 w 141"/>
                  <a:gd name="T97" fmla="*/ 9 h 34"/>
                  <a:gd name="T98" fmla="*/ 140 w 141"/>
                  <a:gd name="T99" fmla="*/ 3 h 34"/>
                  <a:gd name="T100" fmla="*/ 137 w 141"/>
                  <a:gd name="T10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34">
                    <a:moveTo>
                      <a:pt x="137" y="0"/>
                    </a:moveTo>
                    <a:lnTo>
                      <a:pt x="136" y="1"/>
                    </a:lnTo>
                    <a:lnTo>
                      <a:pt x="135" y="1"/>
                    </a:lnTo>
                    <a:lnTo>
                      <a:pt x="133" y="1"/>
                    </a:lnTo>
                    <a:lnTo>
                      <a:pt x="130" y="2"/>
                    </a:lnTo>
                    <a:lnTo>
                      <a:pt x="126" y="3"/>
                    </a:lnTo>
                    <a:lnTo>
                      <a:pt x="122" y="5"/>
                    </a:lnTo>
                    <a:lnTo>
                      <a:pt x="117" y="6"/>
                    </a:lnTo>
                    <a:lnTo>
                      <a:pt x="111" y="7"/>
                    </a:lnTo>
                    <a:lnTo>
                      <a:pt x="107" y="8"/>
                    </a:lnTo>
                    <a:lnTo>
                      <a:pt x="102" y="9"/>
                    </a:lnTo>
                    <a:lnTo>
                      <a:pt x="98" y="10"/>
                    </a:lnTo>
                    <a:lnTo>
                      <a:pt x="92" y="13"/>
                    </a:lnTo>
                    <a:lnTo>
                      <a:pt x="88" y="14"/>
                    </a:lnTo>
                    <a:lnTo>
                      <a:pt x="86" y="15"/>
                    </a:lnTo>
                    <a:lnTo>
                      <a:pt x="83" y="15"/>
                    </a:lnTo>
                    <a:lnTo>
                      <a:pt x="80" y="16"/>
                    </a:lnTo>
                    <a:lnTo>
                      <a:pt x="79" y="17"/>
                    </a:lnTo>
                    <a:lnTo>
                      <a:pt x="75" y="17"/>
                    </a:lnTo>
                    <a:lnTo>
                      <a:pt x="71" y="19"/>
                    </a:lnTo>
                    <a:lnTo>
                      <a:pt x="65" y="19"/>
                    </a:lnTo>
                    <a:lnTo>
                      <a:pt x="61" y="20"/>
                    </a:lnTo>
                    <a:lnTo>
                      <a:pt x="54" y="22"/>
                    </a:lnTo>
                    <a:lnTo>
                      <a:pt x="48" y="23"/>
                    </a:lnTo>
                    <a:lnTo>
                      <a:pt x="39" y="24"/>
                    </a:lnTo>
                    <a:lnTo>
                      <a:pt x="34" y="26"/>
                    </a:lnTo>
                    <a:lnTo>
                      <a:pt x="29" y="27"/>
                    </a:lnTo>
                    <a:lnTo>
                      <a:pt x="22" y="28"/>
                    </a:lnTo>
                    <a:lnTo>
                      <a:pt x="16" y="28"/>
                    </a:lnTo>
                    <a:lnTo>
                      <a:pt x="12" y="30"/>
                    </a:lnTo>
                    <a:lnTo>
                      <a:pt x="8" y="31"/>
                    </a:lnTo>
                    <a:lnTo>
                      <a:pt x="5" y="32"/>
                    </a:lnTo>
                    <a:lnTo>
                      <a:pt x="1" y="32"/>
                    </a:lnTo>
                    <a:lnTo>
                      <a:pt x="0" y="33"/>
                    </a:lnTo>
                    <a:lnTo>
                      <a:pt x="1" y="33"/>
                    </a:lnTo>
                    <a:lnTo>
                      <a:pt x="7" y="33"/>
                    </a:lnTo>
                    <a:lnTo>
                      <a:pt x="10" y="33"/>
                    </a:lnTo>
                    <a:lnTo>
                      <a:pt x="12" y="33"/>
                    </a:lnTo>
                    <a:lnTo>
                      <a:pt x="16" y="33"/>
                    </a:lnTo>
                    <a:lnTo>
                      <a:pt x="19" y="33"/>
                    </a:lnTo>
                    <a:lnTo>
                      <a:pt x="20" y="33"/>
                    </a:lnTo>
                    <a:lnTo>
                      <a:pt x="22" y="32"/>
                    </a:lnTo>
                    <a:lnTo>
                      <a:pt x="24" y="32"/>
                    </a:lnTo>
                    <a:lnTo>
                      <a:pt x="27" y="31"/>
                    </a:lnTo>
                    <a:lnTo>
                      <a:pt x="30" y="30"/>
                    </a:lnTo>
                    <a:lnTo>
                      <a:pt x="34" y="30"/>
                    </a:lnTo>
                    <a:lnTo>
                      <a:pt x="37" y="28"/>
                    </a:lnTo>
                    <a:lnTo>
                      <a:pt x="41" y="27"/>
                    </a:lnTo>
                    <a:lnTo>
                      <a:pt x="45" y="26"/>
                    </a:lnTo>
                    <a:lnTo>
                      <a:pt x="49" y="26"/>
                    </a:lnTo>
                    <a:lnTo>
                      <a:pt x="52" y="25"/>
                    </a:lnTo>
                    <a:lnTo>
                      <a:pt x="54" y="25"/>
                    </a:lnTo>
                    <a:lnTo>
                      <a:pt x="57" y="24"/>
                    </a:lnTo>
                    <a:lnTo>
                      <a:pt x="60" y="24"/>
                    </a:lnTo>
                    <a:lnTo>
                      <a:pt x="61" y="24"/>
                    </a:lnTo>
                    <a:lnTo>
                      <a:pt x="61" y="25"/>
                    </a:lnTo>
                    <a:lnTo>
                      <a:pt x="61" y="26"/>
                    </a:lnTo>
                    <a:lnTo>
                      <a:pt x="58" y="27"/>
                    </a:lnTo>
                    <a:lnTo>
                      <a:pt x="56" y="27"/>
                    </a:lnTo>
                    <a:lnTo>
                      <a:pt x="54" y="27"/>
                    </a:lnTo>
                    <a:lnTo>
                      <a:pt x="53" y="28"/>
                    </a:lnTo>
                    <a:lnTo>
                      <a:pt x="52" y="28"/>
                    </a:lnTo>
                    <a:lnTo>
                      <a:pt x="49" y="30"/>
                    </a:lnTo>
                    <a:lnTo>
                      <a:pt x="50" y="30"/>
                    </a:lnTo>
                    <a:lnTo>
                      <a:pt x="52" y="30"/>
                    </a:lnTo>
                    <a:lnTo>
                      <a:pt x="53" y="30"/>
                    </a:lnTo>
                    <a:lnTo>
                      <a:pt x="54" y="30"/>
                    </a:lnTo>
                    <a:lnTo>
                      <a:pt x="56" y="30"/>
                    </a:lnTo>
                    <a:lnTo>
                      <a:pt x="58" y="28"/>
                    </a:lnTo>
                    <a:lnTo>
                      <a:pt x="61" y="28"/>
                    </a:lnTo>
                    <a:lnTo>
                      <a:pt x="64" y="28"/>
                    </a:lnTo>
                    <a:lnTo>
                      <a:pt x="68" y="27"/>
                    </a:lnTo>
                    <a:lnTo>
                      <a:pt x="71" y="27"/>
                    </a:lnTo>
                    <a:lnTo>
                      <a:pt x="75" y="26"/>
                    </a:lnTo>
                    <a:lnTo>
                      <a:pt x="79" y="25"/>
                    </a:lnTo>
                    <a:lnTo>
                      <a:pt x="84" y="24"/>
                    </a:lnTo>
                    <a:lnTo>
                      <a:pt x="88" y="23"/>
                    </a:lnTo>
                    <a:lnTo>
                      <a:pt x="92" y="23"/>
                    </a:lnTo>
                    <a:lnTo>
                      <a:pt x="98" y="22"/>
                    </a:lnTo>
                    <a:lnTo>
                      <a:pt x="103" y="20"/>
                    </a:lnTo>
                    <a:lnTo>
                      <a:pt x="107" y="20"/>
                    </a:lnTo>
                    <a:lnTo>
                      <a:pt x="111" y="19"/>
                    </a:lnTo>
                    <a:lnTo>
                      <a:pt x="114" y="19"/>
                    </a:lnTo>
                    <a:lnTo>
                      <a:pt x="118" y="18"/>
                    </a:lnTo>
                    <a:lnTo>
                      <a:pt x="122" y="17"/>
                    </a:lnTo>
                    <a:lnTo>
                      <a:pt x="125" y="17"/>
                    </a:lnTo>
                    <a:lnTo>
                      <a:pt x="126" y="17"/>
                    </a:lnTo>
                    <a:lnTo>
                      <a:pt x="129" y="16"/>
                    </a:lnTo>
                    <a:lnTo>
                      <a:pt x="132" y="16"/>
                    </a:lnTo>
                    <a:lnTo>
                      <a:pt x="133" y="15"/>
                    </a:lnTo>
                    <a:lnTo>
                      <a:pt x="135" y="15"/>
                    </a:lnTo>
                    <a:lnTo>
                      <a:pt x="136" y="15"/>
                    </a:lnTo>
                    <a:lnTo>
                      <a:pt x="137" y="15"/>
                    </a:lnTo>
                    <a:lnTo>
                      <a:pt x="139" y="15"/>
                    </a:lnTo>
                    <a:lnTo>
                      <a:pt x="140" y="15"/>
                    </a:lnTo>
                    <a:lnTo>
                      <a:pt x="140" y="14"/>
                    </a:lnTo>
                    <a:lnTo>
                      <a:pt x="140" y="11"/>
                    </a:lnTo>
                    <a:lnTo>
                      <a:pt x="140" y="9"/>
                    </a:lnTo>
                    <a:lnTo>
                      <a:pt x="140" y="7"/>
                    </a:lnTo>
                    <a:lnTo>
                      <a:pt x="140" y="3"/>
                    </a:lnTo>
                    <a:lnTo>
                      <a:pt x="139" y="1"/>
                    </a:lnTo>
                    <a:lnTo>
                      <a:pt x="137"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39" name="Freeform 951"/>
              <p:cNvSpPr>
                <a:spLocks/>
              </p:cNvSpPr>
              <p:nvPr/>
            </p:nvSpPr>
            <p:spPr bwMode="auto">
              <a:xfrm>
                <a:off x="5300" y="3064"/>
                <a:ext cx="137" cy="32"/>
              </a:xfrm>
              <a:custGeom>
                <a:avLst/>
                <a:gdLst>
                  <a:gd name="T0" fmla="*/ 133 w 137"/>
                  <a:gd name="T1" fmla="*/ 0 h 32"/>
                  <a:gd name="T2" fmla="*/ 129 w 137"/>
                  <a:gd name="T3" fmla="*/ 1 h 32"/>
                  <a:gd name="T4" fmla="*/ 121 w 137"/>
                  <a:gd name="T5" fmla="*/ 3 h 32"/>
                  <a:gd name="T6" fmla="*/ 113 w 137"/>
                  <a:gd name="T7" fmla="*/ 6 h 32"/>
                  <a:gd name="T8" fmla="*/ 105 w 137"/>
                  <a:gd name="T9" fmla="*/ 8 h 32"/>
                  <a:gd name="T10" fmla="*/ 97 w 137"/>
                  <a:gd name="T11" fmla="*/ 11 h 32"/>
                  <a:gd name="T12" fmla="*/ 90 w 137"/>
                  <a:gd name="T13" fmla="*/ 12 h 32"/>
                  <a:gd name="T14" fmla="*/ 84 w 137"/>
                  <a:gd name="T15" fmla="*/ 13 h 32"/>
                  <a:gd name="T16" fmla="*/ 79 w 137"/>
                  <a:gd name="T17" fmla="*/ 16 h 32"/>
                  <a:gd name="T18" fmla="*/ 68 w 137"/>
                  <a:gd name="T19" fmla="*/ 18 h 32"/>
                  <a:gd name="T20" fmla="*/ 57 w 137"/>
                  <a:gd name="T21" fmla="*/ 19 h 32"/>
                  <a:gd name="T22" fmla="*/ 44 w 137"/>
                  <a:gd name="T23" fmla="*/ 22 h 32"/>
                  <a:gd name="T24" fmla="*/ 30 w 137"/>
                  <a:gd name="T25" fmla="*/ 24 h 32"/>
                  <a:gd name="T26" fmla="*/ 18 w 137"/>
                  <a:gd name="T27" fmla="*/ 27 h 32"/>
                  <a:gd name="T28" fmla="*/ 8 w 137"/>
                  <a:gd name="T29" fmla="*/ 29 h 32"/>
                  <a:gd name="T30" fmla="*/ 4 w 137"/>
                  <a:gd name="T31" fmla="*/ 30 h 32"/>
                  <a:gd name="T32" fmla="*/ 4 w 137"/>
                  <a:gd name="T33" fmla="*/ 31 h 32"/>
                  <a:gd name="T34" fmla="*/ 8 w 137"/>
                  <a:gd name="T35" fmla="*/ 31 h 32"/>
                  <a:gd name="T36" fmla="*/ 15 w 137"/>
                  <a:gd name="T37" fmla="*/ 31 h 32"/>
                  <a:gd name="T38" fmla="*/ 19 w 137"/>
                  <a:gd name="T39" fmla="*/ 31 h 32"/>
                  <a:gd name="T40" fmla="*/ 23 w 137"/>
                  <a:gd name="T41" fmla="*/ 29 h 32"/>
                  <a:gd name="T42" fmla="*/ 30 w 137"/>
                  <a:gd name="T43" fmla="*/ 28 h 32"/>
                  <a:gd name="T44" fmla="*/ 37 w 137"/>
                  <a:gd name="T45" fmla="*/ 27 h 32"/>
                  <a:gd name="T46" fmla="*/ 45 w 137"/>
                  <a:gd name="T47" fmla="*/ 24 h 32"/>
                  <a:gd name="T48" fmla="*/ 52 w 137"/>
                  <a:gd name="T49" fmla="*/ 22 h 32"/>
                  <a:gd name="T50" fmla="*/ 58 w 137"/>
                  <a:gd name="T51" fmla="*/ 22 h 32"/>
                  <a:gd name="T52" fmla="*/ 61 w 137"/>
                  <a:gd name="T53" fmla="*/ 22 h 32"/>
                  <a:gd name="T54" fmla="*/ 60 w 137"/>
                  <a:gd name="T55" fmla="*/ 24 h 32"/>
                  <a:gd name="T56" fmla="*/ 56 w 137"/>
                  <a:gd name="T57" fmla="*/ 25 h 32"/>
                  <a:gd name="T58" fmla="*/ 53 w 137"/>
                  <a:gd name="T59" fmla="*/ 25 h 32"/>
                  <a:gd name="T60" fmla="*/ 53 w 137"/>
                  <a:gd name="T61" fmla="*/ 27 h 32"/>
                  <a:gd name="T62" fmla="*/ 56 w 137"/>
                  <a:gd name="T63" fmla="*/ 27 h 32"/>
                  <a:gd name="T64" fmla="*/ 60 w 137"/>
                  <a:gd name="T65" fmla="*/ 27 h 32"/>
                  <a:gd name="T66" fmla="*/ 65 w 137"/>
                  <a:gd name="T67" fmla="*/ 25 h 32"/>
                  <a:gd name="T68" fmla="*/ 71 w 137"/>
                  <a:gd name="T69" fmla="*/ 24 h 32"/>
                  <a:gd name="T70" fmla="*/ 79 w 137"/>
                  <a:gd name="T71" fmla="*/ 22 h 32"/>
                  <a:gd name="T72" fmla="*/ 87 w 137"/>
                  <a:gd name="T73" fmla="*/ 21 h 32"/>
                  <a:gd name="T74" fmla="*/ 98 w 137"/>
                  <a:gd name="T75" fmla="*/ 19 h 32"/>
                  <a:gd name="T76" fmla="*/ 106 w 137"/>
                  <a:gd name="T77" fmla="*/ 19 h 32"/>
                  <a:gd name="T78" fmla="*/ 113 w 137"/>
                  <a:gd name="T79" fmla="*/ 18 h 32"/>
                  <a:gd name="T80" fmla="*/ 120 w 137"/>
                  <a:gd name="T81" fmla="*/ 16 h 32"/>
                  <a:gd name="T82" fmla="*/ 124 w 137"/>
                  <a:gd name="T83" fmla="*/ 14 h 32"/>
                  <a:gd name="T84" fmla="*/ 129 w 137"/>
                  <a:gd name="T85" fmla="*/ 13 h 32"/>
                  <a:gd name="T86" fmla="*/ 132 w 137"/>
                  <a:gd name="T87" fmla="*/ 13 h 32"/>
                  <a:gd name="T88" fmla="*/ 136 w 137"/>
                  <a:gd name="T89" fmla="*/ 12 h 32"/>
                  <a:gd name="T90" fmla="*/ 136 w 137"/>
                  <a:gd name="T9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32">
                    <a:moveTo>
                      <a:pt x="135" y="0"/>
                    </a:moveTo>
                    <a:lnTo>
                      <a:pt x="133" y="0"/>
                    </a:lnTo>
                    <a:lnTo>
                      <a:pt x="132" y="0"/>
                    </a:lnTo>
                    <a:lnTo>
                      <a:pt x="129" y="1"/>
                    </a:lnTo>
                    <a:lnTo>
                      <a:pt x="125" y="2"/>
                    </a:lnTo>
                    <a:lnTo>
                      <a:pt x="121" y="3"/>
                    </a:lnTo>
                    <a:lnTo>
                      <a:pt x="117" y="4"/>
                    </a:lnTo>
                    <a:lnTo>
                      <a:pt x="113" y="6"/>
                    </a:lnTo>
                    <a:lnTo>
                      <a:pt x="109" y="7"/>
                    </a:lnTo>
                    <a:lnTo>
                      <a:pt x="105" y="8"/>
                    </a:lnTo>
                    <a:lnTo>
                      <a:pt x="101" y="9"/>
                    </a:lnTo>
                    <a:lnTo>
                      <a:pt x="97" y="11"/>
                    </a:lnTo>
                    <a:lnTo>
                      <a:pt x="92" y="11"/>
                    </a:lnTo>
                    <a:lnTo>
                      <a:pt x="90" y="12"/>
                    </a:lnTo>
                    <a:lnTo>
                      <a:pt x="86" y="13"/>
                    </a:lnTo>
                    <a:lnTo>
                      <a:pt x="84" y="13"/>
                    </a:lnTo>
                    <a:lnTo>
                      <a:pt x="83" y="14"/>
                    </a:lnTo>
                    <a:lnTo>
                      <a:pt x="79" y="16"/>
                    </a:lnTo>
                    <a:lnTo>
                      <a:pt x="75" y="16"/>
                    </a:lnTo>
                    <a:lnTo>
                      <a:pt x="68" y="18"/>
                    </a:lnTo>
                    <a:lnTo>
                      <a:pt x="63" y="19"/>
                    </a:lnTo>
                    <a:lnTo>
                      <a:pt x="57" y="19"/>
                    </a:lnTo>
                    <a:lnTo>
                      <a:pt x="50" y="21"/>
                    </a:lnTo>
                    <a:lnTo>
                      <a:pt x="44" y="22"/>
                    </a:lnTo>
                    <a:lnTo>
                      <a:pt x="35" y="23"/>
                    </a:lnTo>
                    <a:lnTo>
                      <a:pt x="30" y="24"/>
                    </a:lnTo>
                    <a:lnTo>
                      <a:pt x="23" y="25"/>
                    </a:lnTo>
                    <a:lnTo>
                      <a:pt x="18" y="27"/>
                    </a:lnTo>
                    <a:lnTo>
                      <a:pt x="12" y="28"/>
                    </a:lnTo>
                    <a:lnTo>
                      <a:pt x="8" y="29"/>
                    </a:lnTo>
                    <a:lnTo>
                      <a:pt x="5" y="30"/>
                    </a:lnTo>
                    <a:lnTo>
                      <a:pt x="4" y="30"/>
                    </a:lnTo>
                    <a:lnTo>
                      <a:pt x="0" y="31"/>
                    </a:lnTo>
                    <a:lnTo>
                      <a:pt x="4" y="31"/>
                    </a:lnTo>
                    <a:lnTo>
                      <a:pt x="5" y="31"/>
                    </a:lnTo>
                    <a:lnTo>
                      <a:pt x="8" y="31"/>
                    </a:lnTo>
                    <a:lnTo>
                      <a:pt x="11" y="31"/>
                    </a:lnTo>
                    <a:lnTo>
                      <a:pt x="15" y="31"/>
                    </a:lnTo>
                    <a:lnTo>
                      <a:pt x="18" y="31"/>
                    </a:lnTo>
                    <a:lnTo>
                      <a:pt x="19" y="31"/>
                    </a:lnTo>
                    <a:lnTo>
                      <a:pt x="20" y="30"/>
                    </a:lnTo>
                    <a:lnTo>
                      <a:pt x="23" y="29"/>
                    </a:lnTo>
                    <a:lnTo>
                      <a:pt x="26" y="28"/>
                    </a:lnTo>
                    <a:lnTo>
                      <a:pt x="30" y="28"/>
                    </a:lnTo>
                    <a:lnTo>
                      <a:pt x="34" y="27"/>
                    </a:lnTo>
                    <a:lnTo>
                      <a:pt x="37" y="27"/>
                    </a:lnTo>
                    <a:lnTo>
                      <a:pt x="42" y="25"/>
                    </a:lnTo>
                    <a:lnTo>
                      <a:pt x="45" y="24"/>
                    </a:lnTo>
                    <a:lnTo>
                      <a:pt x="49" y="24"/>
                    </a:lnTo>
                    <a:lnTo>
                      <a:pt x="52" y="22"/>
                    </a:lnTo>
                    <a:lnTo>
                      <a:pt x="54" y="22"/>
                    </a:lnTo>
                    <a:lnTo>
                      <a:pt x="58" y="22"/>
                    </a:lnTo>
                    <a:lnTo>
                      <a:pt x="60" y="21"/>
                    </a:lnTo>
                    <a:lnTo>
                      <a:pt x="61" y="22"/>
                    </a:lnTo>
                    <a:lnTo>
                      <a:pt x="61" y="23"/>
                    </a:lnTo>
                    <a:lnTo>
                      <a:pt x="60" y="24"/>
                    </a:lnTo>
                    <a:lnTo>
                      <a:pt x="58" y="24"/>
                    </a:lnTo>
                    <a:lnTo>
                      <a:pt x="56" y="25"/>
                    </a:lnTo>
                    <a:lnTo>
                      <a:pt x="54" y="25"/>
                    </a:lnTo>
                    <a:lnTo>
                      <a:pt x="53" y="25"/>
                    </a:lnTo>
                    <a:lnTo>
                      <a:pt x="52" y="27"/>
                    </a:lnTo>
                    <a:lnTo>
                      <a:pt x="53" y="27"/>
                    </a:lnTo>
                    <a:lnTo>
                      <a:pt x="54" y="27"/>
                    </a:lnTo>
                    <a:lnTo>
                      <a:pt x="56" y="27"/>
                    </a:lnTo>
                    <a:lnTo>
                      <a:pt x="57" y="27"/>
                    </a:lnTo>
                    <a:lnTo>
                      <a:pt x="60" y="27"/>
                    </a:lnTo>
                    <a:lnTo>
                      <a:pt x="61" y="25"/>
                    </a:lnTo>
                    <a:lnTo>
                      <a:pt x="65" y="25"/>
                    </a:lnTo>
                    <a:lnTo>
                      <a:pt x="68" y="24"/>
                    </a:lnTo>
                    <a:lnTo>
                      <a:pt x="71" y="24"/>
                    </a:lnTo>
                    <a:lnTo>
                      <a:pt x="75" y="23"/>
                    </a:lnTo>
                    <a:lnTo>
                      <a:pt x="79" y="22"/>
                    </a:lnTo>
                    <a:lnTo>
                      <a:pt x="84" y="21"/>
                    </a:lnTo>
                    <a:lnTo>
                      <a:pt x="87" y="21"/>
                    </a:lnTo>
                    <a:lnTo>
                      <a:pt x="92" y="20"/>
                    </a:lnTo>
                    <a:lnTo>
                      <a:pt x="98" y="19"/>
                    </a:lnTo>
                    <a:lnTo>
                      <a:pt x="102" y="19"/>
                    </a:lnTo>
                    <a:lnTo>
                      <a:pt x="106" y="19"/>
                    </a:lnTo>
                    <a:lnTo>
                      <a:pt x="110" y="18"/>
                    </a:lnTo>
                    <a:lnTo>
                      <a:pt x="113" y="18"/>
                    </a:lnTo>
                    <a:lnTo>
                      <a:pt x="116" y="16"/>
                    </a:lnTo>
                    <a:lnTo>
                      <a:pt x="120" y="16"/>
                    </a:lnTo>
                    <a:lnTo>
                      <a:pt x="121" y="14"/>
                    </a:lnTo>
                    <a:lnTo>
                      <a:pt x="124" y="14"/>
                    </a:lnTo>
                    <a:lnTo>
                      <a:pt x="126" y="13"/>
                    </a:lnTo>
                    <a:lnTo>
                      <a:pt x="129" y="13"/>
                    </a:lnTo>
                    <a:lnTo>
                      <a:pt x="131" y="13"/>
                    </a:lnTo>
                    <a:lnTo>
                      <a:pt x="132" y="13"/>
                    </a:lnTo>
                    <a:lnTo>
                      <a:pt x="133" y="13"/>
                    </a:lnTo>
                    <a:lnTo>
                      <a:pt x="136" y="12"/>
                    </a:lnTo>
                    <a:lnTo>
                      <a:pt x="136" y="8"/>
                    </a:lnTo>
                    <a:lnTo>
                      <a:pt x="136" y="3"/>
                    </a:lnTo>
                    <a:lnTo>
                      <a:pt x="135" y="0"/>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0" name="Freeform 952"/>
              <p:cNvSpPr>
                <a:spLocks/>
              </p:cNvSpPr>
              <p:nvPr/>
            </p:nvSpPr>
            <p:spPr bwMode="auto">
              <a:xfrm>
                <a:off x="5305" y="3064"/>
                <a:ext cx="130" cy="32"/>
              </a:xfrm>
              <a:custGeom>
                <a:avLst/>
                <a:gdLst>
                  <a:gd name="T0" fmla="*/ 129 w 130"/>
                  <a:gd name="T1" fmla="*/ 0 h 32"/>
                  <a:gd name="T2" fmla="*/ 125 w 130"/>
                  <a:gd name="T3" fmla="*/ 1 h 32"/>
                  <a:gd name="T4" fmla="*/ 118 w 130"/>
                  <a:gd name="T5" fmla="*/ 3 h 32"/>
                  <a:gd name="T6" fmla="*/ 111 w 130"/>
                  <a:gd name="T7" fmla="*/ 6 h 32"/>
                  <a:gd name="T8" fmla="*/ 103 w 130"/>
                  <a:gd name="T9" fmla="*/ 8 h 32"/>
                  <a:gd name="T10" fmla="*/ 96 w 130"/>
                  <a:gd name="T11" fmla="*/ 10 h 32"/>
                  <a:gd name="T12" fmla="*/ 90 w 130"/>
                  <a:gd name="T13" fmla="*/ 12 h 32"/>
                  <a:gd name="T14" fmla="*/ 86 w 130"/>
                  <a:gd name="T15" fmla="*/ 13 h 32"/>
                  <a:gd name="T16" fmla="*/ 80 w 130"/>
                  <a:gd name="T17" fmla="*/ 14 h 32"/>
                  <a:gd name="T18" fmla="*/ 69 w 130"/>
                  <a:gd name="T19" fmla="*/ 18 h 32"/>
                  <a:gd name="T20" fmla="*/ 56 w 130"/>
                  <a:gd name="T21" fmla="*/ 19 h 32"/>
                  <a:gd name="T22" fmla="*/ 43 w 130"/>
                  <a:gd name="T23" fmla="*/ 21 h 32"/>
                  <a:gd name="T24" fmla="*/ 29 w 130"/>
                  <a:gd name="T25" fmla="*/ 24 h 32"/>
                  <a:gd name="T26" fmla="*/ 16 w 130"/>
                  <a:gd name="T27" fmla="*/ 27 h 32"/>
                  <a:gd name="T28" fmla="*/ 5 w 130"/>
                  <a:gd name="T29" fmla="*/ 29 h 32"/>
                  <a:gd name="T30" fmla="*/ 1 w 130"/>
                  <a:gd name="T31" fmla="*/ 30 h 32"/>
                  <a:gd name="T32" fmla="*/ 3 w 130"/>
                  <a:gd name="T33" fmla="*/ 31 h 32"/>
                  <a:gd name="T34" fmla="*/ 8 w 130"/>
                  <a:gd name="T35" fmla="*/ 31 h 32"/>
                  <a:gd name="T36" fmla="*/ 14 w 130"/>
                  <a:gd name="T37" fmla="*/ 30 h 32"/>
                  <a:gd name="T38" fmla="*/ 16 w 130"/>
                  <a:gd name="T39" fmla="*/ 30 h 32"/>
                  <a:gd name="T40" fmla="*/ 23 w 130"/>
                  <a:gd name="T41" fmla="*/ 28 h 32"/>
                  <a:gd name="T42" fmla="*/ 31 w 130"/>
                  <a:gd name="T43" fmla="*/ 27 h 32"/>
                  <a:gd name="T44" fmla="*/ 38 w 130"/>
                  <a:gd name="T45" fmla="*/ 24 h 32"/>
                  <a:gd name="T46" fmla="*/ 46 w 130"/>
                  <a:gd name="T47" fmla="*/ 23 h 32"/>
                  <a:gd name="T48" fmla="*/ 53 w 130"/>
                  <a:gd name="T49" fmla="*/ 21 h 32"/>
                  <a:gd name="T50" fmla="*/ 57 w 130"/>
                  <a:gd name="T51" fmla="*/ 21 h 32"/>
                  <a:gd name="T52" fmla="*/ 60 w 130"/>
                  <a:gd name="T53" fmla="*/ 21 h 32"/>
                  <a:gd name="T54" fmla="*/ 58 w 130"/>
                  <a:gd name="T55" fmla="*/ 23 h 32"/>
                  <a:gd name="T56" fmla="*/ 56 w 130"/>
                  <a:gd name="T57" fmla="*/ 24 h 32"/>
                  <a:gd name="T58" fmla="*/ 52 w 130"/>
                  <a:gd name="T59" fmla="*/ 24 h 32"/>
                  <a:gd name="T60" fmla="*/ 52 w 130"/>
                  <a:gd name="T61" fmla="*/ 25 h 32"/>
                  <a:gd name="T62" fmla="*/ 56 w 130"/>
                  <a:gd name="T63" fmla="*/ 25 h 32"/>
                  <a:gd name="T64" fmla="*/ 61 w 130"/>
                  <a:gd name="T65" fmla="*/ 24 h 32"/>
                  <a:gd name="T66" fmla="*/ 65 w 130"/>
                  <a:gd name="T67" fmla="*/ 24 h 32"/>
                  <a:gd name="T68" fmla="*/ 73 w 130"/>
                  <a:gd name="T69" fmla="*/ 22 h 32"/>
                  <a:gd name="T70" fmla="*/ 80 w 130"/>
                  <a:gd name="T71" fmla="*/ 21 h 32"/>
                  <a:gd name="T72" fmla="*/ 90 w 130"/>
                  <a:gd name="T73" fmla="*/ 19 h 32"/>
                  <a:gd name="T74" fmla="*/ 98 w 130"/>
                  <a:gd name="T75" fmla="*/ 19 h 32"/>
                  <a:gd name="T76" fmla="*/ 106 w 130"/>
                  <a:gd name="T77" fmla="*/ 18 h 32"/>
                  <a:gd name="T78" fmla="*/ 111 w 130"/>
                  <a:gd name="T79" fmla="*/ 16 h 32"/>
                  <a:gd name="T80" fmla="*/ 117 w 130"/>
                  <a:gd name="T81" fmla="*/ 14 h 32"/>
                  <a:gd name="T82" fmla="*/ 121 w 130"/>
                  <a:gd name="T83" fmla="*/ 13 h 32"/>
                  <a:gd name="T84" fmla="*/ 124 w 130"/>
                  <a:gd name="T85" fmla="*/ 13 h 32"/>
                  <a:gd name="T86" fmla="*/ 126 w 130"/>
                  <a:gd name="T87" fmla="*/ 12 h 32"/>
                  <a:gd name="T88" fmla="*/ 129 w 130"/>
                  <a:gd name="T89" fmla="*/ 12 h 32"/>
                  <a:gd name="T90" fmla="*/ 129 w 130"/>
                  <a:gd name="T9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 h="32">
                    <a:moveTo>
                      <a:pt x="129" y="0"/>
                    </a:moveTo>
                    <a:lnTo>
                      <a:pt x="129" y="0"/>
                    </a:lnTo>
                    <a:lnTo>
                      <a:pt x="128" y="0"/>
                    </a:lnTo>
                    <a:lnTo>
                      <a:pt x="125" y="1"/>
                    </a:lnTo>
                    <a:lnTo>
                      <a:pt x="121" y="2"/>
                    </a:lnTo>
                    <a:lnTo>
                      <a:pt x="118" y="3"/>
                    </a:lnTo>
                    <a:lnTo>
                      <a:pt x="114" y="4"/>
                    </a:lnTo>
                    <a:lnTo>
                      <a:pt x="111" y="6"/>
                    </a:lnTo>
                    <a:lnTo>
                      <a:pt x="106" y="6"/>
                    </a:lnTo>
                    <a:lnTo>
                      <a:pt x="103" y="8"/>
                    </a:lnTo>
                    <a:lnTo>
                      <a:pt x="99" y="9"/>
                    </a:lnTo>
                    <a:lnTo>
                      <a:pt x="96" y="10"/>
                    </a:lnTo>
                    <a:lnTo>
                      <a:pt x="92" y="11"/>
                    </a:lnTo>
                    <a:lnTo>
                      <a:pt x="90" y="12"/>
                    </a:lnTo>
                    <a:lnTo>
                      <a:pt x="87" y="13"/>
                    </a:lnTo>
                    <a:lnTo>
                      <a:pt x="86" y="13"/>
                    </a:lnTo>
                    <a:lnTo>
                      <a:pt x="83" y="14"/>
                    </a:lnTo>
                    <a:lnTo>
                      <a:pt x="80" y="14"/>
                    </a:lnTo>
                    <a:lnTo>
                      <a:pt x="75" y="16"/>
                    </a:lnTo>
                    <a:lnTo>
                      <a:pt x="69" y="18"/>
                    </a:lnTo>
                    <a:lnTo>
                      <a:pt x="62" y="19"/>
                    </a:lnTo>
                    <a:lnTo>
                      <a:pt x="56" y="19"/>
                    </a:lnTo>
                    <a:lnTo>
                      <a:pt x="50" y="20"/>
                    </a:lnTo>
                    <a:lnTo>
                      <a:pt x="43" y="21"/>
                    </a:lnTo>
                    <a:lnTo>
                      <a:pt x="34" y="23"/>
                    </a:lnTo>
                    <a:lnTo>
                      <a:pt x="29" y="24"/>
                    </a:lnTo>
                    <a:lnTo>
                      <a:pt x="22" y="25"/>
                    </a:lnTo>
                    <a:lnTo>
                      <a:pt x="16" y="27"/>
                    </a:lnTo>
                    <a:lnTo>
                      <a:pt x="10" y="28"/>
                    </a:lnTo>
                    <a:lnTo>
                      <a:pt x="5" y="29"/>
                    </a:lnTo>
                    <a:lnTo>
                      <a:pt x="3" y="29"/>
                    </a:lnTo>
                    <a:lnTo>
                      <a:pt x="1" y="30"/>
                    </a:lnTo>
                    <a:lnTo>
                      <a:pt x="0" y="31"/>
                    </a:lnTo>
                    <a:lnTo>
                      <a:pt x="3" y="31"/>
                    </a:lnTo>
                    <a:lnTo>
                      <a:pt x="5" y="31"/>
                    </a:lnTo>
                    <a:lnTo>
                      <a:pt x="8" y="31"/>
                    </a:lnTo>
                    <a:lnTo>
                      <a:pt x="11" y="31"/>
                    </a:lnTo>
                    <a:lnTo>
                      <a:pt x="14" y="30"/>
                    </a:lnTo>
                    <a:lnTo>
                      <a:pt x="15" y="30"/>
                    </a:lnTo>
                    <a:lnTo>
                      <a:pt x="16" y="30"/>
                    </a:lnTo>
                    <a:lnTo>
                      <a:pt x="19" y="29"/>
                    </a:lnTo>
                    <a:lnTo>
                      <a:pt x="23" y="28"/>
                    </a:lnTo>
                    <a:lnTo>
                      <a:pt x="26" y="28"/>
                    </a:lnTo>
                    <a:lnTo>
                      <a:pt x="31" y="27"/>
                    </a:lnTo>
                    <a:lnTo>
                      <a:pt x="34" y="25"/>
                    </a:lnTo>
                    <a:lnTo>
                      <a:pt x="38" y="24"/>
                    </a:lnTo>
                    <a:lnTo>
                      <a:pt x="42" y="24"/>
                    </a:lnTo>
                    <a:lnTo>
                      <a:pt x="46" y="23"/>
                    </a:lnTo>
                    <a:lnTo>
                      <a:pt x="50" y="22"/>
                    </a:lnTo>
                    <a:lnTo>
                      <a:pt x="53" y="21"/>
                    </a:lnTo>
                    <a:lnTo>
                      <a:pt x="56" y="21"/>
                    </a:lnTo>
                    <a:lnTo>
                      <a:pt x="57" y="21"/>
                    </a:lnTo>
                    <a:lnTo>
                      <a:pt x="58" y="21"/>
                    </a:lnTo>
                    <a:lnTo>
                      <a:pt x="60" y="21"/>
                    </a:lnTo>
                    <a:lnTo>
                      <a:pt x="60" y="22"/>
                    </a:lnTo>
                    <a:lnTo>
                      <a:pt x="58" y="23"/>
                    </a:lnTo>
                    <a:lnTo>
                      <a:pt x="57" y="24"/>
                    </a:lnTo>
                    <a:lnTo>
                      <a:pt x="56" y="24"/>
                    </a:lnTo>
                    <a:lnTo>
                      <a:pt x="53" y="24"/>
                    </a:lnTo>
                    <a:lnTo>
                      <a:pt x="52" y="24"/>
                    </a:lnTo>
                    <a:lnTo>
                      <a:pt x="50" y="25"/>
                    </a:lnTo>
                    <a:lnTo>
                      <a:pt x="52" y="25"/>
                    </a:lnTo>
                    <a:lnTo>
                      <a:pt x="53" y="25"/>
                    </a:lnTo>
                    <a:lnTo>
                      <a:pt x="56" y="25"/>
                    </a:lnTo>
                    <a:lnTo>
                      <a:pt x="58" y="25"/>
                    </a:lnTo>
                    <a:lnTo>
                      <a:pt x="61" y="24"/>
                    </a:lnTo>
                    <a:lnTo>
                      <a:pt x="62" y="24"/>
                    </a:lnTo>
                    <a:lnTo>
                      <a:pt x="65" y="24"/>
                    </a:lnTo>
                    <a:lnTo>
                      <a:pt x="69" y="23"/>
                    </a:lnTo>
                    <a:lnTo>
                      <a:pt x="73" y="22"/>
                    </a:lnTo>
                    <a:lnTo>
                      <a:pt x="77" y="21"/>
                    </a:lnTo>
                    <a:lnTo>
                      <a:pt x="80" y="21"/>
                    </a:lnTo>
                    <a:lnTo>
                      <a:pt x="86" y="20"/>
                    </a:lnTo>
                    <a:lnTo>
                      <a:pt x="90" y="19"/>
                    </a:lnTo>
                    <a:lnTo>
                      <a:pt x="94" y="19"/>
                    </a:lnTo>
                    <a:lnTo>
                      <a:pt x="98" y="19"/>
                    </a:lnTo>
                    <a:lnTo>
                      <a:pt x="102" y="18"/>
                    </a:lnTo>
                    <a:lnTo>
                      <a:pt x="106" y="18"/>
                    </a:lnTo>
                    <a:lnTo>
                      <a:pt x="109" y="16"/>
                    </a:lnTo>
                    <a:lnTo>
                      <a:pt x="111" y="16"/>
                    </a:lnTo>
                    <a:lnTo>
                      <a:pt x="114" y="14"/>
                    </a:lnTo>
                    <a:lnTo>
                      <a:pt x="117" y="14"/>
                    </a:lnTo>
                    <a:lnTo>
                      <a:pt x="119" y="13"/>
                    </a:lnTo>
                    <a:lnTo>
                      <a:pt x="121" y="13"/>
                    </a:lnTo>
                    <a:lnTo>
                      <a:pt x="122" y="13"/>
                    </a:lnTo>
                    <a:lnTo>
                      <a:pt x="124" y="13"/>
                    </a:lnTo>
                    <a:lnTo>
                      <a:pt x="125" y="12"/>
                    </a:lnTo>
                    <a:lnTo>
                      <a:pt x="126" y="12"/>
                    </a:lnTo>
                    <a:lnTo>
                      <a:pt x="128" y="12"/>
                    </a:lnTo>
                    <a:lnTo>
                      <a:pt x="129" y="12"/>
                    </a:lnTo>
                    <a:lnTo>
                      <a:pt x="129" y="8"/>
                    </a:lnTo>
                    <a:lnTo>
                      <a:pt x="129" y="4"/>
                    </a:lnTo>
                    <a:lnTo>
                      <a:pt x="129" y="0"/>
                    </a:lnTo>
                  </a:path>
                </a:pathLst>
              </a:custGeom>
              <a:solidFill>
                <a:srgbClr val="82823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1" name="Freeform 953"/>
              <p:cNvSpPr>
                <a:spLocks/>
              </p:cNvSpPr>
              <p:nvPr/>
            </p:nvSpPr>
            <p:spPr bwMode="auto">
              <a:xfrm>
                <a:off x="5306" y="3064"/>
                <a:ext cx="129" cy="32"/>
              </a:xfrm>
              <a:custGeom>
                <a:avLst/>
                <a:gdLst>
                  <a:gd name="T0" fmla="*/ 127 w 129"/>
                  <a:gd name="T1" fmla="*/ 0 h 32"/>
                  <a:gd name="T2" fmla="*/ 124 w 129"/>
                  <a:gd name="T3" fmla="*/ 2 h 32"/>
                  <a:gd name="T4" fmla="*/ 118 w 129"/>
                  <a:gd name="T5" fmla="*/ 3 h 32"/>
                  <a:gd name="T6" fmla="*/ 112 w 129"/>
                  <a:gd name="T7" fmla="*/ 6 h 32"/>
                  <a:gd name="T8" fmla="*/ 105 w 129"/>
                  <a:gd name="T9" fmla="*/ 8 h 32"/>
                  <a:gd name="T10" fmla="*/ 99 w 129"/>
                  <a:gd name="T11" fmla="*/ 9 h 32"/>
                  <a:gd name="T12" fmla="*/ 94 w 129"/>
                  <a:gd name="T13" fmla="*/ 11 h 32"/>
                  <a:gd name="T14" fmla="*/ 90 w 129"/>
                  <a:gd name="T15" fmla="*/ 13 h 32"/>
                  <a:gd name="T16" fmla="*/ 84 w 129"/>
                  <a:gd name="T17" fmla="*/ 14 h 32"/>
                  <a:gd name="T18" fmla="*/ 74 w 129"/>
                  <a:gd name="T19" fmla="*/ 17 h 32"/>
                  <a:gd name="T20" fmla="*/ 60 w 129"/>
                  <a:gd name="T21" fmla="*/ 19 h 32"/>
                  <a:gd name="T22" fmla="*/ 45 w 129"/>
                  <a:gd name="T23" fmla="*/ 21 h 32"/>
                  <a:gd name="T24" fmla="*/ 30 w 129"/>
                  <a:gd name="T25" fmla="*/ 24 h 32"/>
                  <a:gd name="T26" fmla="*/ 16 w 129"/>
                  <a:gd name="T27" fmla="*/ 27 h 32"/>
                  <a:gd name="T28" fmla="*/ 5 w 129"/>
                  <a:gd name="T29" fmla="*/ 28 h 32"/>
                  <a:gd name="T30" fmla="*/ 1 w 129"/>
                  <a:gd name="T31" fmla="*/ 30 h 32"/>
                  <a:gd name="T32" fmla="*/ 0 w 129"/>
                  <a:gd name="T33" fmla="*/ 31 h 32"/>
                  <a:gd name="T34" fmla="*/ 4 w 129"/>
                  <a:gd name="T35" fmla="*/ 31 h 32"/>
                  <a:gd name="T36" fmla="*/ 10 w 129"/>
                  <a:gd name="T37" fmla="*/ 30 h 32"/>
                  <a:gd name="T38" fmla="*/ 14 w 129"/>
                  <a:gd name="T39" fmla="*/ 30 h 32"/>
                  <a:gd name="T40" fmla="*/ 18 w 129"/>
                  <a:gd name="T41" fmla="*/ 28 h 32"/>
                  <a:gd name="T42" fmla="*/ 26 w 129"/>
                  <a:gd name="T43" fmla="*/ 27 h 32"/>
                  <a:gd name="T44" fmla="*/ 33 w 129"/>
                  <a:gd name="T45" fmla="*/ 25 h 32"/>
                  <a:gd name="T46" fmla="*/ 42 w 129"/>
                  <a:gd name="T47" fmla="*/ 23 h 32"/>
                  <a:gd name="T48" fmla="*/ 50 w 129"/>
                  <a:gd name="T49" fmla="*/ 21 h 32"/>
                  <a:gd name="T50" fmla="*/ 56 w 129"/>
                  <a:gd name="T51" fmla="*/ 21 h 32"/>
                  <a:gd name="T52" fmla="*/ 60 w 129"/>
                  <a:gd name="T53" fmla="*/ 21 h 32"/>
                  <a:gd name="T54" fmla="*/ 61 w 129"/>
                  <a:gd name="T55" fmla="*/ 22 h 32"/>
                  <a:gd name="T56" fmla="*/ 59 w 129"/>
                  <a:gd name="T57" fmla="*/ 23 h 32"/>
                  <a:gd name="T58" fmla="*/ 56 w 129"/>
                  <a:gd name="T59" fmla="*/ 23 h 32"/>
                  <a:gd name="T60" fmla="*/ 54 w 129"/>
                  <a:gd name="T61" fmla="*/ 24 h 32"/>
                  <a:gd name="T62" fmla="*/ 57 w 129"/>
                  <a:gd name="T63" fmla="*/ 24 h 32"/>
                  <a:gd name="T64" fmla="*/ 61 w 129"/>
                  <a:gd name="T65" fmla="*/ 24 h 32"/>
                  <a:gd name="T66" fmla="*/ 67 w 129"/>
                  <a:gd name="T67" fmla="*/ 22 h 32"/>
                  <a:gd name="T68" fmla="*/ 74 w 129"/>
                  <a:gd name="T69" fmla="*/ 21 h 32"/>
                  <a:gd name="T70" fmla="*/ 80 w 129"/>
                  <a:gd name="T71" fmla="*/ 20 h 32"/>
                  <a:gd name="T72" fmla="*/ 90 w 129"/>
                  <a:gd name="T73" fmla="*/ 19 h 32"/>
                  <a:gd name="T74" fmla="*/ 97 w 129"/>
                  <a:gd name="T75" fmla="*/ 18 h 32"/>
                  <a:gd name="T76" fmla="*/ 105 w 129"/>
                  <a:gd name="T77" fmla="*/ 16 h 32"/>
                  <a:gd name="T78" fmla="*/ 110 w 129"/>
                  <a:gd name="T79" fmla="*/ 14 h 32"/>
                  <a:gd name="T80" fmla="*/ 114 w 129"/>
                  <a:gd name="T81" fmla="*/ 13 h 32"/>
                  <a:gd name="T82" fmla="*/ 118 w 129"/>
                  <a:gd name="T83" fmla="*/ 13 h 32"/>
                  <a:gd name="T84" fmla="*/ 123 w 129"/>
                  <a:gd name="T85" fmla="*/ 12 h 32"/>
                  <a:gd name="T86" fmla="*/ 125 w 129"/>
                  <a:gd name="T87" fmla="*/ 12 h 32"/>
                  <a:gd name="T88" fmla="*/ 125 w 129"/>
                  <a:gd name="T89" fmla="*/ 9 h 32"/>
                  <a:gd name="T90" fmla="*/ 127 w 129"/>
                  <a:gd name="T91" fmla="*/ 6 h 32"/>
                  <a:gd name="T92" fmla="*/ 128 w 129"/>
                  <a:gd name="T9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32">
                    <a:moveTo>
                      <a:pt x="128" y="0"/>
                    </a:moveTo>
                    <a:lnTo>
                      <a:pt x="127" y="0"/>
                    </a:lnTo>
                    <a:lnTo>
                      <a:pt x="125" y="1"/>
                    </a:lnTo>
                    <a:lnTo>
                      <a:pt x="124" y="2"/>
                    </a:lnTo>
                    <a:lnTo>
                      <a:pt x="120" y="2"/>
                    </a:lnTo>
                    <a:lnTo>
                      <a:pt x="118" y="3"/>
                    </a:lnTo>
                    <a:lnTo>
                      <a:pt x="116" y="4"/>
                    </a:lnTo>
                    <a:lnTo>
                      <a:pt x="112" y="6"/>
                    </a:lnTo>
                    <a:lnTo>
                      <a:pt x="109" y="6"/>
                    </a:lnTo>
                    <a:lnTo>
                      <a:pt x="105" y="8"/>
                    </a:lnTo>
                    <a:lnTo>
                      <a:pt x="102" y="9"/>
                    </a:lnTo>
                    <a:lnTo>
                      <a:pt x="99" y="9"/>
                    </a:lnTo>
                    <a:lnTo>
                      <a:pt x="95" y="11"/>
                    </a:lnTo>
                    <a:lnTo>
                      <a:pt x="94" y="11"/>
                    </a:lnTo>
                    <a:lnTo>
                      <a:pt x="91" y="12"/>
                    </a:lnTo>
                    <a:lnTo>
                      <a:pt x="90" y="13"/>
                    </a:lnTo>
                    <a:lnTo>
                      <a:pt x="87" y="13"/>
                    </a:lnTo>
                    <a:lnTo>
                      <a:pt x="84" y="14"/>
                    </a:lnTo>
                    <a:lnTo>
                      <a:pt x="79" y="16"/>
                    </a:lnTo>
                    <a:lnTo>
                      <a:pt x="74" y="17"/>
                    </a:lnTo>
                    <a:lnTo>
                      <a:pt x="67" y="18"/>
                    </a:lnTo>
                    <a:lnTo>
                      <a:pt x="60" y="19"/>
                    </a:lnTo>
                    <a:lnTo>
                      <a:pt x="53" y="20"/>
                    </a:lnTo>
                    <a:lnTo>
                      <a:pt x="45" y="21"/>
                    </a:lnTo>
                    <a:lnTo>
                      <a:pt x="37" y="22"/>
                    </a:lnTo>
                    <a:lnTo>
                      <a:pt x="30" y="24"/>
                    </a:lnTo>
                    <a:lnTo>
                      <a:pt x="23" y="25"/>
                    </a:lnTo>
                    <a:lnTo>
                      <a:pt x="16" y="27"/>
                    </a:lnTo>
                    <a:lnTo>
                      <a:pt x="11" y="28"/>
                    </a:lnTo>
                    <a:lnTo>
                      <a:pt x="5" y="28"/>
                    </a:lnTo>
                    <a:lnTo>
                      <a:pt x="3" y="29"/>
                    </a:lnTo>
                    <a:lnTo>
                      <a:pt x="1" y="30"/>
                    </a:lnTo>
                    <a:lnTo>
                      <a:pt x="0" y="30"/>
                    </a:lnTo>
                    <a:lnTo>
                      <a:pt x="0" y="31"/>
                    </a:lnTo>
                    <a:lnTo>
                      <a:pt x="1" y="31"/>
                    </a:lnTo>
                    <a:lnTo>
                      <a:pt x="4" y="31"/>
                    </a:lnTo>
                    <a:lnTo>
                      <a:pt x="7" y="30"/>
                    </a:lnTo>
                    <a:lnTo>
                      <a:pt x="10" y="30"/>
                    </a:lnTo>
                    <a:lnTo>
                      <a:pt x="12" y="30"/>
                    </a:lnTo>
                    <a:lnTo>
                      <a:pt x="14" y="30"/>
                    </a:lnTo>
                    <a:lnTo>
                      <a:pt x="15" y="29"/>
                    </a:lnTo>
                    <a:lnTo>
                      <a:pt x="18" y="28"/>
                    </a:lnTo>
                    <a:lnTo>
                      <a:pt x="22" y="28"/>
                    </a:lnTo>
                    <a:lnTo>
                      <a:pt x="26" y="27"/>
                    </a:lnTo>
                    <a:lnTo>
                      <a:pt x="30" y="27"/>
                    </a:lnTo>
                    <a:lnTo>
                      <a:pt x="33" y="25"/>
                    </a:lnTo>
                    <a:lnTo>
                      <a:pt x="38" y="24"/>
                    </a:lnTo>
                    <a:lnTo>
                      <a:pt x="42" y="23"/>
                    </a:lnTo>
                    <a:lnTo>
                      <a:pt x="46" y="22"/>
                    </a:lnTo>
                    <a:lnTo>
                      <a:pt x="50" y="21"/>
                    </a:lnTo>
                    <a:lnTo>
                      <a:pt x="54" y="21"/>
                    </a:lnTo>
                    <a:lnTo>
                      <a:pt x="56" y="21"/>
                    </a:lnTo>
                    <a:lnTo>
                      <a:pt x="59" y="21"/>
                    </a:lnTo>
                    <a:lnTo>
                      <a:pt x="60" y="21"/>
                    </a:lnTo>
                    <a:lnTo>
                      <a:pt x="61" y="21"/>
                    </a:lnTo>
                    <a:lnTo>
                      <a:pt x="61" y="22"/>
                    </a:lnTo>
                    <a:lnTo>
                      <a:pt x="60" y="22"/>
                    </a:lnTo>
                    <a:lnTo>
                      <a:pt x="59" y="23"/>
                    </a:lnTo>
                    <a:lnTo>
                      <a:pt x="57" y="23"/>
                    </a:lnTo>
                    <a:lnTo>
                      <a:pt x="56" y="23"/>
                    </a:lnTo>
                    <a:lnTo>
                      <a:pt x="54" y="23"/>
                    </a:lnTo>
                    <a:lnTo>
                      <a:pt x="54" y="24"/>
                    </a:lnTo>
                    <a:lnTo>
                      <a:pt x="56" y="24"/>
                    </a:lnTo>
                    <a:lnTo>
                      <a:pt x="57" y="24"/>
                    </a:lnTo>
                    <a:lnTo>
                      <a:pt x="60" y="24"/>
                    </a:lnTo>
                    <a:lnTo>
                      <a:pt x="61" y="24"/>
                    </a:lnTo>
                    <a:lnTo>
                      <a:pt x="64" y="23"/>
                    </a:lnTo>
                    <a:lnTo>
                      <a:pt x="67" y="22"/>
                    </a:lnTo>
                    <a:lnTo>
                      <a:pt x="69" y="22"/>
                    </a:lnTo>
                    <a:lnTo>
                      <a:pt x="74" y="21"/>
                    </a:lnTo>
                    <a:lnTo>
                      <a:pt x="78" y="21"/>
                    </a:lnTo>
                    <a:lnTo>
                      <a:pt x="80" y="20"/>
                    </a:lnTo>
                    <a:lnTo>
                      <a:pt x="84" y="19"/>
                    </a:lnTo>
                    <a:lnTo>
                      <a:pt x="90" y="19"/>
                    </a:lnTo>
                    <a:lnTo>
                      <a:pt x="94" y="19"/>
                    </a:lnTo>
                    <a:lnTo>
                      <a:pt x="97" y="18"/>
                    </a:lnTo>
                    <a:lnTo>
                      <a:pt x="101" y="17"/>
                    </a:lnTo>
                    <a:lnTo>
                      <a:pt x="105" y="16"/>
                    </a:lnTo>
                    <a:lnTo>
                      <a:pt x="108" y="16"/>
                    </a:lnTo>
                    <a:lnTo>
                      <a:pt x="110" y="14"/>
                    </a:lnTo>
                    <a:lnTo>
                      <a:pt x="113" y="14"/>
                    </a:lnTo>
                    <a:lnTo>
                      <a:pt x="114" y="13"/>
                    </a:lnTo>
                    <a:lnTo>
                      <a:pt x="116" y="13"/>
                    </a:lnTo>
                    <a:lnTo>
                      <a:pt x="118" y="13"/>
                    </a:lnTo>
                    <a:lnTo>
                      <a:pt x="120" y="12"/>
                    </a:lnTo>
                    <a:lnTo>
                      <a:pt x="123" y="12"/>
                    </a:lnTo>
                    <a:lnTo>
                      <a:pt x="124" y="12"/>
                    </a:lnTo>
                    <a:lnTo>
                      <a:pt x="125" y="12"/>
                    </a:lnTo>
                    <a:lnTo>
                      <a:pt x="125" y="11"/>
                    </a:lnTo>
                    <a:lnTo>
                      <a:pt x="125" y="9"/>
                    </a:lnTo>
                    <a:lnTo>
                      <a:pt x="125" y="7"/>
                    </a:lnTo>
                    <a:lnTo>
                      <a:pt x="127" y="6"/>
                    </a:lnTo>
                    <a:lnTo>
                      <a:pt x="127" y="2"/>
                    </a:lnTo>
                    <a:lnTo>
                      <a:pt x="128" y="0"/>
                    </a:lnTo>
                  </a:path>
                </a:pathLst>
              </a:custGeom>
              <a:solidFill>
                <a:srgbClr val="3F621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2" name="Freeform 954"/>
              <p:cNvSpPr>
                <a:spLocks/>
              </p:cNvSpPr>
              <p:nvPr/>
            </p:nvSpPr>
            <p:spPr bwMode="auto">
              <a:xfrm>
                <a:off x="5615" y="3087"/>
                <a:ext cx="34" cy="33"/>
              </a:xfrm>
              <a:custGeom>
                <a:avLst/>
                <a:gdLst>
                  <a:gd name="T0" fmla="*/ 32 w 34"/>
                  <a:gd name="T1" fmla="*/ 0 h 33"/>
                  <a:gd name="T2" fmla="*/ 32 w 34"/>
                  <a:gd name="T3" fmla="*/ 0 h 33"/>
                  <a:gd name="T4" fmla="*/ 30 w 34"/>
                  <a:gd name="T5" fmla="*/ 1 h 33"/>
                  <a:gd name="T6" fmla="*/ 27 w 34"/>
                  <a:gd name="T7" fmla="*/ 3 h 33"/>
                  <a:gd name="T8" fmla="*/ 24 w 34"/>
                  <a:gd name="T9" fmla="*/ 6 h 33"/>
                  <a:gd name="T10" fmla="*/ 20 w 34"/>
                  <a:gd name="T11" fmla="*/ 9 h 33"/>
                  <a:gd name="T12" fmla="*/ 17 w 34"/>
                  <a:gd name="T13" fmla="*/ 10 h 33"/>
                  <a:gd name="T14" fmla="*/ 14 w 34"/>
                  <a:gd name="T15" fmla="*/ 14 h 33"/>
                  <a:gd name="T16" fmla="*/ 13 w 34"/>
                  <a:gd name="T17" fmla="*/ 14 h 33"/>
                  <a:gd name="T18" fmla="*/ 11 w 34"/>
                  <a:gd name="T19" fmla="*/ 15 h 33"/>
                  <a:gd name="T20" fmla="*/ 10 w 34"/>
                  <a:gd name="T21" fmla="*/ 16 h 33"/>
                  <a:gd name="T22" fmla="*/ 8 w 34"/>
                  <a:gd name="T23" fmla="*/ 16 h 33"/>
                  <a:gd name="T24" fmla="*/ 8 w 34"/>
                  <a:gd name="T25" fmla="*/ 18 h 33"/>
                  <a:gd name="T26" fmla="*/ 7 w 34"/>
                  <a:gd name="T27" fmla="*/ 21 h 33"/>
                  <a:gd name="T28" fmla="*/ 7 w 34"/>
                  <a:gd name="T29" fmla="*/ 23 h 33"/>
                  <a:gd name="T30" fmla="*/ 7 w 34"/>
                  <a:gd name="T31" fmla="*/ 24 h 33"/>
                  <a:gd name="T32" fmla="*/ 6 w 34"/>
                  <a:gd name="T33" fmla="*/ 26 h 33"/>
                  <a:gd name="T34" fmla="*/ 6 w 34"/>
                  <a:gd name="T35" fmla="*/ 27 h 33"/>
                  <a:gd name="T36" fmla="*/ 5 w 34"/>
                  <a:gd name="T37" fmla="*/ 27 h 33"/>
                  <a:gd name="T38" fmla="*/ 3 w 34"/>
                  <a:gd name="T39" fmla="*/ 30 h 33"/>
                  <a:gd name="T40" fmla="*/ 1 w 34"/>
                  <a:gd name="T41" fmla="*/ 30 h 33"/>
                  <a:gd name="T42" fmla="*/ 1 w 34"/>
                  <a:gd name="T43" fmla="*/ 31 h 33"/>
                  <a:gd name="T44" fmla="*/ 0 w 34"/>
                  <a:gd name="T45" fmla="*/ 32 h 33"/>
                  <a:gd name="T46" fmla="*/ 0 w 34"/>
                  <a:gd name="T47" fmla="*/ 31 h 33"/>
                  <a:gd name="T48" fmla="*/ 1 w 34"/>
                  <a:gd name="T49" fmla="*/ 31 h 33"/>
                  <a:gd name="T50" fmla="*/ 3 w 34"/>
                  <a:gd name="T51" fmla="*/ 30 h 33"/>
                  <a:gd name="T52" fmla="*/ 6 w 34"/>
                  <a:gd name="T53" fmla="*/ 30 h 33"/>
                  <a:gd name="T54" fmla="*/ 7 w 34"/>
                  <a:gd name="T55" fmla="*/ 27 h 33"/>
                  <a:gd name="T56" fmla="*/ 10 w 34"/>
                  <a:gd name="T57" fmla="*/ 27 h 33"/>
                  <a:gd name="T58" fmla="*/ 13 w 34"/>
                  <a:gd name="T59" fmla="*/ 24 h 33"/>
                  <a:gd name="T60" fmla="*/ 15 w 34"/>
                  <a:gd name="T61" fmla="*/ 23 h 33"/>
                  <a:gd name="T62" fmla="*/ 18 w 34"/>
                  <a:gd name="T63" fmla="*/ 21 h 33"/>
                  <a:gd name="T64" fmla="*/ 20 w 34"/>
                  <a:gd name="T65" fmla="*/ 18 h 33"/>
                  <a:gd name="T66" fmla="*/ 23 w 34"/>
                  <a:gd name="T67" fmla="*/ 17 h 33"/>
                  <a:gd name="T68" fmla="*/ 26 w 34"/>
                  <a:gd name="T69" fmla="*/ 15 h 33"/>
                  <a:gd name="T70" fmla="*/ 28 w 34"/>
                  <a:gd name="T71" fmla="*/ 14 h 33"/>
                  <a:gd name="T72" fmla="*/ 31 w 34"/>
                  <a:gd name="T73" fmla="*/ 10 h 33"/>
                  <a:gd name="T74" fmla="*/ 32 w 34"/>
                  <a:gd name="T75" fmla="*/ 8 h 33"/>
                  <a:gd name="T76" fmla="*/ 32 w 34"/>
                  <a:gd name="T77" fmla="*/ 7 h 33"/>
                  <a:gd name="T78" fmla="*/ 33 w 34"/>
                  <a:gd name="T79" fmla="*/ 3 h 33"/>
                  <a:gd name="T80" fmla="*/ 33 w 34"/>
                  <a:gd name="T81" fmla="*/ 1 h 33"/>
                  <a:gd name="T82" fmla="*/ 32 w 34"/>
                  <a:gd name="T8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 h="33">
                    <a:moveTo>
                      <a:pt x="32" y="0"/>
                    </a:moveTo>
                    <a:lnTo>
                      <a:pt x="32" y="0"/>
                    </a:lnTo>
                    <a:lnTo>
                      <a:pt x="30" y="1"/>
                    </a:lnTo>
                    <a:lnTo>
                      <a:pt x="27" y="3"/>
                    </a:lnTo>
                    <a:lnTo>
                      <a:pt x="24" y="6"/>
                    </a:lnTo>
                    <a:lnTo>
                      <a:pt x="20" y="9"/>
                    </a:lnTo>
                    <a:lnTo>
                      <a:pt x="17" y="10"/>
                    </a:lnTo>
                    <a:lnTo>
                      <a:pt x="14" y="14"/>
                    </a:lnTo>
                    <a:lnTo>
                      <a:pt x="13" y="14"/>
                    </a:lnTo>
                    <a:lnTo>
                      <a:pt x="11" y="15"/>
                    </a:lnTo>
                    <a:lnTo>
                      <a:pt x="10" y="16"/>
                    </a:lnTo>
                    <a:lnTo>
                      <a:pt x="8" y="16"/>
                    </a:lnTo>
                    <a:lnTo>
                      <a:pt x="8" y="18"/>
                    </a:lnTo>
                    <a:lnTo>
                      <a:pt x="7" y="21"/>
                    </a:lnTo>
                    <a:lnTo>
                      <a:pt x="7" y="23"/>
                    </a:lnTo>
                    <a:lnTo>
                      <a:pt x="7" y="24"/>
                    </a:lnTo>
                    <a:lnTo>
                      <a:pt x="6" y="26"/>
                    </a:lnTo>
                    <a:lnTo>
                      <a:pt x="6" y="27"/>
                    </a:lnTo>
                    <a:lnTo>
                      <a:pt x="5" y="27"/>
                    </a:lnTo>
                    <a:lnTo>
                      <a:pt x="3" y="30"/>
                    </a:lnTo>
                    <a:lnTo>
                      <a:pt x="1" y="30"/>
                    </a:lnTo>
                    <a:lnTo>
                      <a:pt x="1" y="31"/>
                    </a:lnTo>
                    <a:lnTo>
                      <a:pt x="0" y="32"/>
                    </a:lnTo>
                    <a:lnTo>
                      <a:pt x="0" y="31"/>
                    </a:lnTo>
                    <a:lnTo>
                      <a:pt x="1" y="31"/>
                    </a:lnTo>
                    <a:lnTo>
                      <a:pt x="3" y="30"/>
                    </a:lnTo>
                    <a:lnTo>
                      <a:pt x="6" y="30"/>
                    </a:lnTo>
                    <a:lnTo>
                      <a:pt x="7" y="27"/>
                    </a:lnTo>
                    <a:lnTo>
                      <a:pt x="10" y="27"/>
                    </a:lnTo>
                    <a:lnTo>
                      <a:pt x="13" y="24"/>
                    </a:lnTo>
                    <a:lnTo>
                      <a:pt x="15" y="23"/>
                    </a:lnTo>
                    <a:lnTo>
                      <a:pt x="18" y="21"/>
                    </a:lnTo>
                    <a:lnTo>
                      <a:pt x="20" y="18"/>
                    </a:lnTo>
                    <a:lnTo>
                      <a:pt x="23" y="17"/>
                    </a:lnTo>
                    <a:lnTo>
                      <a:pt x="26" y="15"/>
                    </a:lnTo>
                    <a:lnTo>
                      <a:pt x="28" y="14"/>
                    </a:lnTo>
                    <a:lnTo>
                      <a:pt x="31" y="10"/>
                    </a:lnTo>
                    <a:lnTo>
                      <a:pt x="32" y="8"/>
                    </a:lnTo>
                    <a:lnTo>
                      <a:pt x="32" y="7"/>
                    </a:lnTo>
                    <a:lnTo>
                      <a:pt x="33" y="3"/>
                    </a:lnTo>
                    <a:lnTo>
                      <a:pt x="33" y="1"/>
                    </a:lnTo>
                    <a:lnTo>
                      <a:pt x="32" y="0"/>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3" name="Freeform 955"/>
              <p:cNvSpPr>
                <a:spLocks/>
              </p:cNvSpPr>
              <p:nvPr/>
            </p:nvSpPr>
            <p:spPr bwMode="auto">
              <a:xfrm>
                <a:off x="5380" y="3165"/>
                <a:ext cx="149" cy="8"/>
              </a:xfrm>
              <a:custGeom>
                <a:avLst/>
                <a:gdLst>
                  <a:gd name="T0" fmla="*/ 148 w 149"/>
                  <a:gd name="T1" fmla="*/ 0 h 8"/>
                  <a:gd name="T2" fmla="*/ 147 w 149"/>
                  <a:gd name="T3" fmla="*/ 0 h 8"/>
                  <a:gd name="T4" fmla="*/ 145 w 149"/>
                  <a:gd name="T5" fmla="*/ 1 h 8"/>
                  <a:gd name="T6" fmla="*/ 144 w 149"/>
                  <a:gd name="T7" fmla="*/ 1 h 8"/>
                  <a:gd name="T8" fmla="*/ 141 w 149"/>
                  <a:gd name="T9" fmla="*/ 2 h 8"/>
                  <a:gd name="T10" fmla="*/ 137 w 149"/>
                  <a:gd name="T11" fmla="*/ 3 h 8"/>
                  <a:gd name="T12" fmla="*/ 134 w 149"/>
                  <a:gd name="T13" fmla="*/ 3 h 8"/>
                  <a:gd name="T14" fmla="*/ 132 w 149"/>
                  <a:gd name="T15" fmla="*/ 4 h 8"/>
                  <a:gd name="T16" fmla="*/ 126 w 149"/>
                  <a:gd name="T17" fmla="*/ 5 h 8"/>
                  <a:gd name="T18" fmla="*/ 122 w 149"/>
                  <a:gd name="T19" fmla="*/ 6 h 8"/>
                  <a:gd name="T20" fmla="*/ 116 w 149"/>
                  <a:gd name="T21" fmla="*/ 6 h 8"/>
                  <a:gd name="T22" fmla="*/ 111 w 149"/>
                  <a:gd name="T23" fmla="*/ 7 h 8"/>
                  <a:gd name="T24" fmla="*/ 106 w 149"/>
                  <a:gd name="T25" fmla="*/ 7 h 8"/>
                  <a:gd name="T26" fmla="*/ 97 w 149"/>
                  <a:gd name="T27" fmla="*/ 7 h 8"/>
                  <a:gd name="T28" fmla="*/ 92 w 149"/>
                  <a:gd name="T29" fmla="*/ 7 h 8"/>
                  <a:gd name="T30" fmla="*/ 85 w 149"/>
                  <a:gd name="T31" fmla="*/ 7 h 8"/>
                  <a:gd name="T32" fmla="*/ 84 w 149"/>
                  <a:gd name="T33" fmla="*/ 7 h 8"/>
                  <a:gd name="T34" fmla="*/ 81 w 149"/>
                  <a:gd name="T35" fmla="*/ 7 h 8"/>
                  <a:gd name="T36" fmla="*/ 77 w 149"/>
                  <a:gd name="T37" fmla="*/ 7 h 8"/>
                  <a:gd name="T38" fmla="*/ 73 w 149"/>
                  <a:gd name="T39" fmla="*/ 6 h 8"/>
                  <a:gd name="T40" fmla="*/ 66 w 149"/>
                  <a:gd name="T41" fmla="*/ 6 h 8"/>
                  <a:gd name="T42" fmla="*/ 59 w 149"/>
                  <a:gd name="T43" fmla="*/ 5 h 8"/>
                  <a:gd name="T44" fmla="*/ 51 w 149"/>
                  <a:gd name="T45" fmla="*/ 4 h 8"/>
                  <a:gd name="T46" fmla="*/ 44 w 149"/>
                  <a:gd name="T47" fmla="*/ 4 h 8"/>
                  <a:gd name="T48" fmla="*/ 36 w 149"/>
                  <a:gd name="T49" fmla="*/ 3 h 8"/>
                  <a:gd name="T50" fmla="*/ 27 w 149"/>
                  <a:gd name="T51" fmla="*/ 3 h 8"/>
                  <a:gd name="T52" fmla="*/ 22 w 149"/>
                  <a:gd name="T53" fmla="*/ 2 h 8"/>
                  <a:gd name="T54" fmla="*/ 15 w 149"/>
                  <a:gd name="T55" fmla="*/ 1 h 8"/>
                  <a:gd name="T56" fmla="*/ 10 w 149"/>
                  <a:gd name="T57" fmla="*/ 1 h 8"/>
                  <a:gd name="T58" fmla="*/ 4 w 149"/>
                  <a:gd name="T59" fmla="*/ 1 h 8"/>
                  <a:gd name="T60" fmla="*/ 1 w 149"/>
                  <a:gd name="T61" fmla="*/ 0 h 8"/>
                  <a:gd name="T62" fmla="*/ 0 w 149"/>
                  <a:gd name="T63" fmla="*/ 0 h 8"/>
                  <a:gd name="T64" fmla="*/ 3 w 149"/>
                  <a:gd name="T65" fmla="*/ 0 h 8"/>
                  <a:gd name="T66" fmla="*/ 7 w 149"/>
                  <a:gd name="T67" fmla="*/ 1 h 8"/>
                  <a:gd name="T68" fmla="*/ 12 w 149"/>
                  <a:gd name="T69" fmla="*/ 1 h 8"/>
                  <a:gd name="T70" fmla="*/ 18 w 149"/>
                  <a:gd name="T71" fmla="*/ 1 h 8"/>
                  <a:gd name="T72" fmla="*/ 26 w 149"/>
                  <a:gd name="T73" fmla="*/ 2 h 8"/>
                  <a:gd name="T74" fmla="*/ 33 w 149"/>
                  <a:gd name="T75" fmla="*/ 2 h 8"/>
                  <a:gd name="T76" fmla="*/ 40 w 149"/>
                  <a:gd name="T77" fmla="*/ 3 h 8"/>
                  <a:gd name="T78" fmla="*/ 48 w 149"/>
                  <a:gd name="T79" fmla="*/ 3 h 8"/>
                  <a:gd name="T80" fmla="*/ 56 w 149"/>
                  <a:gd name="T81" fmla="*/ 4 h 8"/>
                  <a:gd name="T82" fmla="*/ 64 w 149"/>
                  <a:gd name="T83" fmla="*/ 4 h 8"/>
                  <a:gd name="T84" fmla="*/ 70 w 149"/>
                  <a:gd name="T85" fmla="*/ 4 h 8"/>
                  <a:gd name="T86" fmla="*/ 77 w 149"/>
                  <a:gd name="T87" fmla="*/ 5 h 8"/>
                  <a:gd name="T88" fmla="*/ 82 w 149"/>
                  <a:gd name="T89" fmla="*/ 6 h 8"/>
                  <a:gd name="T90" fmla="*/ 85 w 149"/>
                  <a:gd name="T91" fmla="*/ 6 h 8"/>
                  <a:gd name="T92" fmla="*/ 88 w 149"/>
                  <a:gd name="T93" fmla="*/ 6 h 8"/>
                  <a:gd name="T94" fmla="*/ 89 w 149"/>
                  <a:gd name="T95" fmla="*/ 6 h 8"/>
                  <a:gd name="T96" fmla="*/ 92 w 149"/>
                  <a:gd name="T97" fmla="*/ 6 h 8"/>
                  <a:gd name="T98" fmla="*/ 95 w 149"/>
                  <a:gd name="T99" fmla="*/ 6 h 8"/>
                  <a:gd name="T100" fmla="*/ 97 w 149"/>
                  <a:gd name="T101" fmla="*/ 6 h 8"/>
                  <a:gd name="T102" fmla="*/ 100 w 149"/>
                  <a:gd name="T103" fmla="*/ 6 h 8"/>
                  <a:gd name="T104" fmla="*/ 103 w 149"/>
                  <a:gd name="T105" fmla="*/ 6 h 8"/>
                  <a:gd name="T106" fmla="*/ 106 w 149"/>
                  <a:gd name="T107" fmla="*/ 6 h 8"/>
                  <a:gd name="T108" fmla="*/ 110 w 149"/>
                  <a:gd name="T109" fmla="*/ 6 h 8"/>
                  <a:gd name="T110" fmla="*/ 112 w 149"/>
                  <a:gd name="T111" fmla="*/ 5 h 8"/>
                  <a:gd name="T112" fmla="*/ 116 w 149"/>
                  <a:gd name="T113" fmla="*/ 5 h 8"/>
                  <a:gd name="T114" fmla="*/ 121 w 149"/>
                  <a:gd name="T115" fmla="*/ 4 h 8"/>
                  <a:gd name="T116" fmla="*/ 126 w 149"/>
                  <a:gd name="T117" fmla="*/ 4 h 8"/>
                  <a:gd name="T118" fmla="*/ 132 w 149"/>
                  <a:gd name="T119" fmla="*/ 3 h 8"/>
                  <a:gd name="T120" fmla="*/ 136 w 149"/>
                  <a:gd name="T121" fmla="*/ 2 h 8"/>
                  <a:gd name="T122" fmla="*/ 141 w 149"/>
                  <a:gd name="T123" fmla="*/ 1 h 8"/>
                  <a:gd name="T124" fmla="*/ 148 w 149"/>
                  <a:gd name="T1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 h="8">
                    <a:moveTo>
                      <a:pt x="148" y="0"/>
                    </a:moveTo>
                    <a:lnTo>
                      <a:pt x="147" y="0"/>
                    </a:lnTo>
                    <a:lnTo>
                      <a:pt x="145" y="1"/>
                    </a:lnTo>
                    <a:lnTo>
                      <a:pt x="144" y="1"/>
                    </a:lnTo>
                    <a:lnTo>
                      <a:pt x="141" y="2"/>
                    </a:lnTo>
                    <a:lnTo>
                      <a:pt x="137" y="3"/>
                    </a:lnTo>
                    <a:lnTo>
                      <a:pt x="134" y="3"/>
                    </a:lnTo>
                    <a:lnTo>
                      <a:pt x="132" y="4"/>
                    </a:lnTo>
                    <a:lnTo>
                      <a:pt x="126" y="5"/>
                    </a:lnTo>
                    <a:lnTo>
                      <a:pt x="122" y="6"/>
                    </a:lnTo>
                    <a:lnTo>
                      <a:pt x="116" y="6"/>
                    </a:lnTo>
                    <a:lnTo>
                      <a:pt x="111" y="7"/>
                    </a:lnTo>
                    <a:lnTo>
                      <a:pt x="106" y="7"/>
                    </a:lnTo>
                    <a:lnTo>
                      <a:pt x="97" y="7"/>
                    </a:lnTo>
                    <a:lnTo>
                      <a:pt x="92" y="7"/>
                    </a:lnTo>
                    <a:lnTo>
                      <a:pt x="85" y="7"/>
                    </a:lnTo>
                    <a:lnTo>
                      <a:pt x="84" y="7"/>
                    </a:lnTo>
                    <a:lnTo>
                      <a:pt x="81" y="7"/>
                    </a:lnTo>
                    <a:lnTo>
                      <a:pt x="77" y="7"/>
                    </a:lnTo>
                    <a:lnTo>
                      <a:pt x="73" y="6"/>
                    </a:lnTo>
                    <a:lnTo>
                      <a:pt x="66" y="6"/>
                    </a:lnTo>
                    <a:lnTo>
                      <a:pt x="59" y="5"/>
                    </a:lnTo>
                    <a:lnTo>
                      <a:pt x="51" y="4"/>
                    </a:lnTo>
                    <a:lnTo>
                      <a:pt x="44" y="4"/>
                    </a:lnTo>
                    <a:lnTo>
                      <a:pt x="36" y="3"/>
                    </a:lnTo>
                    <a:lnTo>
                      <a:pt x="27" y="3"/>
                    </a:lnTo>
                    <a:lnTo>
                      <a:pt x="22" y="2"/>
                    </a:lnTo>
                    <a:lnTo>
                      <a:pt x="15" y="1"/>
                    </a:lnTo>
                    <a:lnTo>
                      <a:pt x="10" y="1"/>
                    </a:lnTo>
                    <a:lnTo>
                      <a:pt x="4" y="1"/>
                    </a:lnTo>
                    <a:lnTo>
                      <a:pt x="1" y="0"/>
                    </a:lnTo>
                    <a:lnTo>
                      <a:pt x="0" y="0"/>
                    </a:lnTo>
                    <a:lnTo>
                      <a:pt x="3" y="0"/>
                    </a:lnTo>
                    <a:lnTo>
                      <a:pt x="7" y="1"/>
                    </a:lnTo>
                    <a:lnTo>
                      <a:pt x="12" y="1"/>
                    </a:lnTo>
                    <a:lnTo>
                      <a:pt x="18" y="1"/>
                    </a:lnTo>
                    <a:lnTo>
                      <a:pt x="26" y="2"/>
                    </a:lnTo>
                    <a:lnTo>
                      <a:pt x="33" y="2"/>
                    </a:lnTo>
                    <a:lnTo>
                      <a:pt x="40" y="3"/>
                    </a:lnTo>
                    <a:lnTo>
                      <a:pt x="48" y="3"/>
                    </a:lnTo>
                    <a:lnTo>
                      <a:pt x="56" y="4"/>
                    </a:lnTo>
                    <a:lnTo>
                      <a:pt x="64" y="4"/>
                    </a:lnTo>
                    <a:lnTo>
                      <a:pt x="70" y="4"/>
                    </a:lnTo>
                    <a:lnTo>
                      <a:pt x="77" y="5"/>
                    </a:lnTo>
                    <a:lnTo>
                      <a:pt x="82" y="6"/>
                    </a:lnTo>
                    <a:lnTo>
                      <a:pt x="85" y="6"/>
                    </a:lnTo>
                    <a:lnTo>
                      <a:pt x="88" y="6"/>
                    </a:lnTo>
                    <a:lnTo>
                      <a:pt x="89" y="6"/>
                    </a:lnTo>
                    <a:lnTo>
                      <a:pt x="92" y="6"/>
                    </a:lnTo>
                    <a:lnTo>
                      <a:pt x="95" y="6"/>
                    </a:lnTo>
                    <a:lnTo>
                      <a:pt x="97" y="6"/>
                    </a:lnTo>
                    <a:lnTo>
                      <a:pt x="100" y="6"/>
                    </a:lnTo>
                    <a:lnTo>
                      <a:pt x="103" y="6"/>
                    </a:lnTo>
                    <a:lnTo>
                      <a:pt x="106" y="6"/>
                    </a:lnTo>
                    <a:lnTo>
                      <a:pt x="110" y="6"/>
                    </a:lnTo>
                    <a:lnTo>
                      <a:pt x="112" y="5"/>
                    </a:lnTo>
                    <a:lnTo>
                      <a:pt x="116" y="5"/>
                    </a:lnTo>
                    <a:lnTo>
                      <a:pt x="121" y="4"/>
                    </a:lnTo>
                    <a:lnTo>
                      <a:pt x="126" y="4"/>
                    </a:lnTo>
                    <a:lnTo>
                      <a:pt x="132" y="3"/>
                    </a:lnTo>
                    <a:lnTo>
                      <a:pt x="136" y="2"/>
                    </a:lnTo>
                    <a:lnTo>
                      <a:pt x="141" y="1"/>
                    </a:lnTo>
                    <a:lnTo>
                      <a:pt x="148" y="0"/>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4" name="Freeform 956"/>
              <p:cNvSpPr>
                <a:spLocks/>
              </p:cNvSpPr>
              <p:nvPr/>
            </p:nvSpPr>
            <p:spPr bwMode="auto">
              <a:xfrm>
                <a:off x="5397" y="3172"/>
                <a:ext cx="69" cy="6"/>
              </a:xfrm>
              <a:custGeom>
                <a:avLst/>
                <a:gdLst>
                  <a:gd name="T0" fmla="*/ 68 w 69"/>
                  <a:gd name="T1" fmla="*/ 4 h 6"/>
                  <a:gd name="T2" fmla="*/ 68 w 69"/>
                  <a:gd name="T3" fmla="*/ 4 h 6"/>
                  <a:gd name="T4" fmla="*/ 65 w 69"/>
                  <a:gd name="T5" fmla="*/ 4 h 6"/>
                  <a:gd name="T6" fmla="*/ 63 w 69"/>
                  <a:gd name="T7" fmla="*/ 4 h 6"/>
                  <a:gd name="T8" fmla="*/ 60 w 69"/>
                  <a:gd name="T9" fmla="*/ 4 h 6"/>
                  <a:gd name="T10" fmla="*/ 55 w 69"/>
                  <a:gd name="T11" fmla="*/ 4 h 6"/>
                  <a:gd name="T12" fmla="*/ 51 w 69"/>
                  <a:gd name="T13" fmla="*/ 3 h 6"/>
                  <a:gd name="T14" fmla="*/ 46 w 69"/>
                  <a:gd name="T15" fmla="*/ 3 h 6"/>
                  <a:gd name="T16" fmla="*/ 41 w 69"/>
                  <a:gd name="T17" fmla="*/ 3 h 6"/>
                  <a:gd name="T18" fmla="*/ 35 w 69"/>
                  <a:gd name="T19" fmla="*/ 2 h 6"/>
                  <a:gd name="T20" fmla="*/ 29 w 69"/>
                  <a:gd name="T21" fmla="*/ 2 h 6"/>
                  <a:gd name="T22" fmla="*/ 24 w 69"/>
                  <a:gd name="T23" fmla="*/ 2 h 6"/>
                  <a:gd name="T24" fmla="*/ 17 w 69"/>
                  <a:gd name="T25" fmla="*/ 1 h 6"/>
                  <a:gd name="T26" fmla="*/ 13 w 69"/>
                  <a:gd name="T27" fmla="*/ 1 h 6"/>
                  <a:gd name="T28" fmla="*/ 8 w 69"/>
                  <a:gd name="T29" fmla="*/ 1 h 6"/>
                  <a:gd name="T30" fmla="*/ 4 w 69"/>
                  <a:gd name="T31" fmla="*/ 0 h 6"/>
                  <a:gd name="T32" fmla="*/ 0 w 69"/>
                  <a:gd name="T33" fmla="*/ 0 h 6"/>
                  <a:gd name="T34" fmla="*/ 3 w 69"/>
                  <a:gd name="T35" fmla="*/ 0 h 6"/>
                  <a:gd name="T36" fmla="*/ 5 w 69"/>
                  <a:gd name="T37" fmla="*/ 0 h 6"/>
                  <a:gd name="T38" fmla="*/ 9 w 69"/>
                  <a:gd name="T39" fmla="*/ 1 h 6"/>
                  <a:gd name="T40" fmla="*/ 13 w 69"/>
                  <a:gd name="T41" fmla="*/ 1 h 6"/>
                  <a:gd name="T42" fmla="*/ 17 w 69"/>
                  <a:gd name="T43" fmla="*/ 1 h 6"/>
                  <a:gd name="T44" fmla="*/ 22 w 69"/>
                  <a:gd name="T45" fmla="*/ 2 h 6"/>
                  <a:gd name="T46" fmla="*/ 26 w 69"/>
                  <a:gd name="T47" fmla="*/ 2 h 6"/>
                  <a:gd name="T48" fmla="*/ 33 w 69"/>
                  <a:gd name="T49" fmla="*/ 3 h 6"/>
                  <a:gd name="T50" fmla="*/ 39 w 69"/>
                  <a:gd name="T51" fmla="*/ 3 h 6"/>
                  <a:gd name="T52" fmla="*/ 43 w 69"/>
                  <a:gd name="T53" fmla="*/ 4 h 6"/>
                  <a:gd name="T54" fmla="*/ 50 w 69"/>
                  <a:gd name="T55" fmla="*/ 4 h 6"/>
                  <a:gd name="T56" fmla="*/ 55 w 69"/>
                  <a:gd name="T57" fmla="*/ 4 h 6"/>
                  <a:gd name="T58" fmla="*/ 60 w 69"/>
                  <a:gd name="T59" fmla="*/ 4 h 6"/>
                  <a:gd name="T60" fmla="*/ 65 w 69"/>
                  <a:gd name="T61" fmla="*/ 5 h 6"/>
                  <a:gd name="T62" fmla="*/ 68 w 69"/>
                  <a:gd name="T6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 h="6">
                    <a:moveTo>
                      <a:pt x="68" y="4"/>
                    </a:moveTo>
                    <a:lnTo>
                      <a:pt x="68" y="4"/>
                    </a:lnTo>
                    <a:lnTo>
                      <a:pt x="65" y="4"/>
                    </a:lnTo>
                    <a:lnTo>
                      <a:pt x="63" y="4"/>
                    </a:lnTo>
                    <a:lnTo>
                      <a:pt x="60" y="4"/>
                    </a:lnTo>
                    <a:lnTo>
                      <a:pt x="55" y="4"/>
                    </a:lnTo>
                    <a:lnTo>
                      <a:pt x="51" y="3"/>
                    </a:lnTo>
                    <a:lnTo>
                      <a:pt x="46" y="3"/>
                    </a:lnTo>
                    <a:lnTo>
                      <a:pt x="41" y="3"/>
                    </a:lnTo>
                    <a:lnTo>
                      <a:pt x="35" y="2"/>
                    </a:lnTo>
                    <a:lnTo>
                      <a:pt x="29" y="2"/>
                    </a:lnTo>
                    <a:lnTo>
                      <a:pt x="24" y="2"/>
                    </a:lnTo>
                    <a:lnTo>
                      <a:pt x="17" y="1"/>
                    </a:lnTo>
                    <a:lnTo>
                      <a:pt x="13" y="1"/>
                    </a:lnTo>
                    <a:lnTo>
                      <a:pt x="8" y="1"/>
                    </a:lnTo>
                    <a:lnTo>
                      <a:pt x="4" y="0"/>
                    </a:lnTo>
                    <a:lnTo>
                      <a:pt x="0" y="0"/>
                    </a:lnTo>
                    <a:lnTo>
                      <a:pt x="3" y="0"/>
                    </a:lnTo>
                    <a:lnTo>
                      <a:pt x="5" y="0"/>
                    </a:lnTo>
                    <a:lnTo>
                      <a:pt x="9" y="1"/>
                    </a:lnTo>
                    <a:lnTo>
                      <a:pt x="13" y="1"/>
                    </a:lnTo>
                    <a:lnTo>
                      <a:pt x="17" y="1"/>
                    </a:lnTo>
                    <a:lnTo>
                      <a:pt x="22" y="2"/>
                    </a:lnTo>
                    <a:lnTo>
                      <a:pt x="26" y="2"/>
                    </a:lnTo>
                    <a:lnTo>
                      <a:pt x="33" y="3"/>
                    </a:lnTo>
                    <a:lnTo>
                      <a:pt x="39" y="3"/>
                    </a:lnTo>
                    <a:lnTo>
                      <a:pt x="43" y="4"/>
                    </a:lnTo>
                    <a:lnTo>
                      <a:pt x="50" y="4"/>
                    </a:lnTo>
                    <a:lnTo>
                      <a:pt x="55" y="4"/>
                    </a:lnTo>
                    <a:lnTo>
                      <a:pt x="60" y="4"/>
                    </a:lnTo>
                    <a:lnTo>
                      <a:pt x="65" y="5"/>
                    </a:lnTo>
                    <a:lnTo>
                      <a:pt x="68" y="4"/>
                    </a:lnTo>
                  </a:path>
                </a:pathLst>
              </a:custGeom>
              <a:solidFill>
                <a:srgbClr val="D2D2D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5" name="Freeform 957"/>
              <p:cNvSpPr>
                <a:spLocks/>
              </p:cNvSpPr>
              <p:nvPr/>
            </p:nvSpPr>
            <p:spPr bwMode="auto">
              <a:xfrm>
                <a:off x="5535" y="3056"/>
                <a:ext cx="114" cy="77"/>
              </a:xfrm>
              <a:custGeom>
                <a:avLst/>
                <a:gdLst>
                  <a:gd name="T0" fmla="*/ 59 w 114"/>
                  <a:gd name="T1" fmla="*/ 56 h 77"/>
                  <a:gd name="T2" fmla="*/ 57 w 114"/>
                  <a:gd name="T3" fmla="*/ 57 h 77"/>
                  <a:gd name="T4" fmla="*/ 54 w 114"/>
                  <a:gd name="T5" fmla="*/ 60 h 77"/>
                  <a:gd name="T6" fmla="*/ 51 w 114"/>
                  <a:gd name="T7" fmla="*/ 61 h 77"/>
                  <a:gd name="T8" fmla="*/ 46 w 114"/>
                  <a:gd name="T9" fmla="*/ 66 h 77"/>
                  <a:gd name="T10" fmla="*/ 42 w 114"/>
                  <a:gd name="T11" fmla="*/ 67 h 77"/>
                  <a:gd name="T12" fmla="*/ 38 w 114"/>
                  <a:gd name="T13" fmla="*/ 70 h 77"/>
                  <a:gd name="T14" fmla="*/ 35 w 114"/>
                  <a:gd name="T15" fmla="*/ 72 h 77"/>
                  <a:gd name="T16" fmla="*/ 30 w 114"/>
                  <a:gd name="T17" fmla="*/ 75 h 77"/>
                  <a:gd name="T18" fmla="*/ 26 w 114"/>
                  <a:gd name="T19" fmla="*/ 76 h 77"/>
                  <a:gd name="T20" fmla="*/ 22 w 114"/>
                  <a:gd name="T21" fmla="*/ 75 h 77"/>
                  <a:gd name="T22" fmla="*/ 19 w 114"/>
                  <a:gd name="T23" fmla="*/ 72 h 77"/>
                  <a:gd name="T24" fmla="*/ 13 w 114"/>
                  <a:gd name="T25" fmla="*/ 69 h 77"/>
                  <a:gd name="T26" fmla="*/ 7 w 114"/>
                  <a:gd name="T27" fmla="*/ 63 h 77"/>
                  <a:gd name="T28" fmla="*/ 3 w 114"/>
                  <a:gd name="T29" fmla="*/ 58 h 77"/>
                  <a:gd name="T30" fmla="*/ 0 w 114"/>
                  <a:gd name="T31" fmla="*/ 54 h 77"/>
                  <a:gd name="T32" fmla="*/ 0 w 114"/>
                  <a:gd name="T33" fmla="*/ 50 h 77"/>
                  <a:gd name="T34" fmla="*/ 3 w 114"/>
                  <a:gd name="T35" fmla="*/ 44 h 77"/>
                  <a:gd name="T36" fmla="*/ 10 w 114"/>
                  <a:gd name="T37" fmla="*/ 39 h 77"/>
                  <a:gd name="T38" fmla="*/ 17 w 114"/>
                  <a:gd name="T39" fmla="*/ 38 h 77"/>
                  <a:gd name="T40" fmla="*/ 20 w 114"/>
                  <a:gd name="T41" fmla="*/ 38 h 77"/>
                  <a:gd name="T42" fmla="*/ 28 w 114"/>
                  <a:gd name="T43" fmla="*/ 38 h 77"/>
                  <a:gd name="T44" fmla="*/ 36 w 114"/>
                  <a:gd name="T45" fmla="*/ 38 h 77"/>
                  <a:gd name="T46" fmla="*/ 43 w 114"/>
                  <a:gd name="T47" fmla="*/ 37 h 77"/>
                  <a:gd name="T48" fmla="*/ 51 w 114"/>
                  <a:gd name="T49" fmla="*/ 37 h 77"/>
                  <a:gd name="T50" fmla="*/ 57 w 114"/>
                  <a:gd name="T51" fmla="*/ 35 h 77"/>
                  <a:gd name="T52" fmla="*/ 62 w 114"/>
                  <a:gd name="T53" fmla="*/ 35 h 77"/>
                  <a:gd name="T54" fmla="*/ 70 w 114"/>
                  <a:gd name="T55" fmla="*/ 32 h 77"/>
                  <a:gd name="T56" fmla="*/ 80 w 114"/>
                  <a:gd name="T57" fmla="*/ 26 h 77"/>
                  <a:gd name="T58" fmla="*/ 87 w 114"/>
                  <a:gd name="T59" fmla="*/ 22 h 77"/>
                  <a:gd name="T60" fmla="*/ 90 w 114"/>
                  <a:gd name="T61" fmla="*/ 19 h 77"/>
                  <a:gd name="T62" fmla="*/ 96 w 114"/>
                  <a:gd name="T63" fmla="*/ 15 h 77"/>
                  <a:gd name="T64" fmla="*/ 101 w 114"/>
                  <a:gd name="T65" fmla="*/ 9 h 77"/>
                  <a:gd name="T66" fmla="*/ 109 w 114"/>
                  <a:gd name="T67" fmla="*/ 3 h 77"/>
                  <a:gd name="T68" fmla="*/ 113 w 114"/>
                  <a:gd name="T6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77">
                    <a:moveTo>
                      <a:pt x="61" y="54"/>
                    </a:moveTo>
                    <a:lnTo>
                      <a:pt x="59" y="56"/>
                    </a:lnTo>
                    <a:lnTo>
                      <a:pt x="59" y="57"/>
                    </a:lnTo>
                    <a:lnTo>
                      <a:pt x="57" y="57"/>
                    </a:lnTo>
                    <a:lnTo>
                      <a:pt x="55" y="58"/>
                    </a:lnTo>
                    <a:lnTo>
                      <a:pt x="54" y="60"/>
                    </a:lnTo>
                    <a:lnTo>
                      <a:pt x="52" y="61"/>
                    </a:lnTo>
                    <a:lnTo>
                      <a:pt x="51" y="61"/>
                    </a:lnTo>
                    <a:lnTo>
                      <a:pt x="48" y="63"/>
                    </a:lnTo>
                    <a:lnTo>
                      <a:pt x="46" y="66"/>
                    </a:lnTo>
                    <a:lnTo>
                      <a:pt x="43" y="66"/>
                    </a:lnTo>
                    <a:lnTo>
                      <a:pt x="42" y="67"/>
                    </a:lnTo>
                    <a:lnTo>
                      <a:pt x="41" y="69"/>
                    </a:lnTo>
                    <a:lnTo>
                      <a:pt x="38" y="70"/>
                    </a:lnTo>
                    <a:lnTo>
                      <a:pt x="36" y="72"/>
                    </a:lnTo>
                    <a:lnTo>
                      <a:pt x="35" y="72"/>
                    </a:lnTo>
                    <a:lnTo>
                      <a:pt x="32" y="75"/>
                    </a:lnTo>
                    <a:lnTo>
                      <a:pt x="30" y="75"/>
                    </a:lnTo>
                    <a:lnTo>
                      <a:pt x="29" y="76"/>
                    </a:lnTo>
                    <a:lnTo>
                      <a:pt x="26" y="76"/>
                    </a:lnTo>
                    <a:lnTo>
                      <a:pt x="25" y="75"/>
                    </a:lnTo>
                    <a:lnTo>
                      <a:pt x="22" y="75"/>
                    </a:lnTo>
                    <a:lnTo>
                      <a:pt x="20" y="72"/>
                    </a:lnTo>
                    <a:lnTo>
                      <a:pt x="19" y="72"/>
                    </a:lnTo>
                    <a:lnTo>
                      <a:pt x="17" y="70"/>
                    </a:lnTo>
                    <a:lnTo>
                      <a:pt x="13" y="69"/>
                    </a:lnTo>
                    <a:lnTo>
                      <a:pt x="10" y="66"/>
                    </a:lnTo>
                    <a:lnTo>
                      <a:pt x="7" y="63"/>
                    </a:lnTo>
                    <a:lnTo>
                      <a:pt x="4" y="61"/>
                    </a:lnTo>
                    <a:lnTo>
                      <a:pt x="3" y="58"/>
                    </a:lnTo>
                    <a:lnTo>
                      <a:pt x="1" y="57"/>
                    </a:lnTo>
                    <a:lnTo>
                      <a:pt x="0" y="54"/>
                    </a:lnTo>
                    <a:lnTo>
                      <a:pt x="0" y="51"/>
                    </a:lnTo>
                    <a:lnTo>
                      <a:pt x="0" y="50"/>
                    </a:lnTo>
                    <a:lnTo>
                      <a:pt x="1" y="47"/>
                    </a:lnTo>
                    <a:lnTo>
                      <a:pt x="3" y="44"/>
                    </a:lnTo>
                    <a:lnTo>
                      <a:pt x="6" y="41"/>
                    </a:lnTo>
                    <a:lnTo>
                      <a:pt x="10" y="39"/>
                    </a:lnTo>
                    <a:lnTo>
                      <a:pt x="14" y="38"/>
                    </a:lnTo>
                    <a:lnTo>
                      <a:pt x="17" y="38"/>
                    </a:lnTo>
                    <a:lnTo>
                      <a:pt x="19" y="38"/>
                    </a:lnTo>
                    <a:lnTo>
                      <a:pt x="20" y="38"/>
                    </a:lnTo>
                    <a:lnTo>
                      <a:pt x="23" y="38"/>
                    </a:lnTo>
                    <a:lnTo>
                      <a:pt x="28" y="38"/>
                    </a:lnTo>
                    <a:lnTo>
                      <a:pt x="30" y="38"/>
                    </a:lnTo>
                    <a:lnTo>
                      <a:pt x="36" y="38"/>
                    </a:lnTo>
                    <a:lnTo>
                      <a:pt x="39" y="37"/>
                    </a:lnTo>
                    <a:lnTo>
                      <a:pt x="43" y="37"/>
                    </a:lnTo>
                    <a:lnTo>
                      <a:pt x="46" y="37"/>
                    </a:lnTo>
                    <a:lnTo>
                      <a:pt x="51" y="37"/>
                    </a:lnTo>
                    <a:lnTo>
                      <a:pt x="55" y="35"/>
                    </a:lnTo>
                    <a:lnTo>
                      <a:pt x="57" y="35"/>
                    </a:lnTo>
                    <a:lnTo>
                      <a:pt x="61" y="35"/>
                    </a:lnTo>
                    <a:lnTo>
                      <a:pt x="62" y="35"/>
                    </a:lnTo>
                    <a:lnTo>
                      <a:pt x="65" y="32"/>
                    </a:lnTo>
                    <a:lnTo>
                      <a:pt x="70" y="32"/>
                    </a:lnTo>
                    <a:lnTo>
                      <a:pt x="74" y="28"/>
                    </a:lnTo>
                    <a:lnTo>
                      <a:pt x="80" y="26"/>
                    </a:lnTo>
                    <a:lnTo>
                      <a:pt x="83" y="25"/>
                    </a:lnTo>
                    <a:lnTo>
                      <a:pt x="87" y="22"/>
                    </a:lnTo>
                    <a:lnTo>
                      <a:pt x="88" y="20"/>
                    </a:lnTo>
                    <a:lnTo>
                      <a:pt x="90" y="19"/>
                    </a:lnTo>
                    <a:lnTo>
                      <a:pt x="93" y="18"/>
                    </a:lnTo>
                    <a:lnTo>
                      <a:pt x="96" y="15"/>
                    </a:lnTo>
                    <a:lnTo>
                      <a:pt x="97" y="13"/>
                    </a:lnTo>
                    <a:lnTo>
                      <a:pt x="101" y="9"/>
                    </a:lnTo>
                    <a:lnTo>
                      <a:pt x="106" y="6"/>
                    </a:lnTo>
                    <a:lnTo>
                      <a:pt x="109" y="3"/>
                    </a:lnTo>
                    <a:lnTo>
                      <a:pt x="112" y="0"/>
                    </a:lnTo>
                    <a:lnTo>
                      <a:pt x="113"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6" name="Freeform 958"/>
              <p:cNvSpPr>
                <a:spLocks/>
              </p:cNvSpPr>
              <p:nvPr/>
            </p:nvSpPr>
            <p:spPr bwMode="auto">
              <a:xfrm>
                <a:off x="5574" y="3039"/>
                <a:ext cx="10" cy="7"/>
              </a:xfrm>
              <a:custGeom>
                <a:avLst/>
                <a:gdLst>
                  <a:gd name="T0" fmla="*/ 9 w 10"/>
                  <a:gd name="T1" fmla="*/ 0 h 7"/>
                  <a:gd name="T2" fmla="*/ 7 w 10"/>
                  <a:gd name="T3" fmla="*/ 0 h 7"/>
                  <a:gd name="T4" fmla="*/ 5 w 10"/>
                  <a:gd name="T5" fmla="*/ 0 h 7"/>
                  <a:gd name="T6" fmla="*/ 4 w 10"/>
                  <a:gd name="T7" fmla="*/ 0 h 7"/>
                  <a:gd name="T8" fmla="*/ 2 w 10"/>
                  <a:gd name="T9" fmla="*/ 0 h 7"/>
                  <a:gd name="T10" fmla="*/ 0 w 10"/>
                  <a:gd name="T11" fmla="*/ 0 h 7"/>
                  <a:gd name="T12" fmla="*/ 0 w 10"/>
                  <a:gd name="T13" fmla="*/ 2 h 7"/>
                  <a:gd name="T14" fmla="*/ 0 w 10"/>
                  <a:gd name="T15" fmla="*/ 3 h 7"/>
                  <a:gd name="T16" fmla="*/ 2 w 10"/>
                  <a:gd name="T17" fmla="*/ 5 h 7"/>
                  <a:gd name="T18" fmla="*/ 4 w 10"/>
                  <a:gd name="T19" fmla="*/ 5 h 7"/>
                  <a:gd name="T20" fmla="*/ 5 w 10"/>
                  <a:gd name="T21" fmla="*/ 6 h 7"/>
                  <a:gd name="T22" fmla="*/ 7 w 10"/>
                  <a:gd name="T23" fmla="*/ 6 h 7"/>
                  <a:gd name="T24" fmla="*/ 9 w 10"/>
                  <a:gd name="T25" fmla="*/ 5 h 7"/>
                  <a:gd name="T26" fmla="*/ 7 w 10"/>
                  <a:gd name="T27" fmla="*/ 3 h 7"/>
                  <a:gd name="T28" fmla="*/ 5 w 10"/>
                  <a:gd name="T29" fmla="*/ 3 h 7"/>
                  <a:gd name="T30" fmla="*/ 5 w 10"/>
                  <a:gd name="T31" fmla="*/ 2 h 7"/>
                  <a:gd name="T32" fmla="*/ 5 w 10"/>
                  <a:gd name="T33" fmla="*/ 0 h 7"/>
                  <a:gd name="T34" fmla="*/ 9 w 10"/>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7">
                    <a:moveTo>
                      <a:pt x="9" y="0"/>
                    </a:moveTo>
                    <a:lnTo>
                      <a:pt x="7" y="0"/>
                    </a:lnTo>
                    <a:lnTo>
                      <a:pt x="5" y="0"/>
                    </a:lnTo>
                    <a:lnTo>
                      <a:pt x="4" y="0"/>
                    </a:lnTo>
                    <a:lnTo>
                      <a:pt x="2" y="0"/>
                    </a:lnTo>
                    <a:lnTo>
                      <a:pt x="0" y="0"/>
                    </a:lnTo>
                    <a:lnTo>
                      <a:pt x="0" y="2"/>
                    </a:lnTo>
                    <a:lnTo>
                      <a:pt x="0" y="3"/>
                    </a:lnTo>
                    <a:lnTo>
                      <a:pt x="2" y="5"/>
                    </a:lnTo>
                    <a:lnTo>
                      <a:pt x="4" y="5"/>
                    </a:lnTo>
                    <a:lnTo>
                      <a:pt x="5" y="6"/>
                    </a:lnTo>
                    <a:lnTo>
                      <a:pt x="7" y="6"/>
                    </a:lnTo>
                    <a:lnTo>
                      <a:pt x="9" y="5"/>
                    </a:lnTo>
                    <a:lnTo>
                      <a:pt x="7" y="3"/>
                    </a:lnTo>
                    <a:lnTo>
                      <a:pt x="5" y="3"/>
                    </a:lnTo>
                    <a:lnTo>
                      <a:pt x="5" y="2"/>
                    </a:lnTo>
                    <a:lnTo>
                      <a:pt x="5" y="0"/>
                    </a:lnTo>
                    <a:lnTo>
                      <a:pt x="9" y="0"/>
                    </a:lnTo>
                  </a:path>
                </a:pathLst>
              </a:custGeom>
              <a:solidFill>
                <a:srgbClr val="004200"/>
              </a:solidFill>
              <a:ln w="12700" cap="rnd" cmpd="sng">
                <a:solidFill>
                  <a:srgbClr val="E1E14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7" name="Freeform 959"/>
              <p:cNvSpPr>
                <a:spLocks/>
              </p:cNvSpPr>
              <p:nvPr/>
            </p:nvSpPr>
            <p:spPr bwMode="auto">
              <a:xfrm>
                <a:off x="5048" y="3110"/>
                <a:ext cx="237" cy="91"/>
              </a:xfrm>
              <a:custGeom>
                <a:avLst/>
                <a:gdLst>
                  <a:gd name="T0" fmla="*/ 26 w 237"/>
                  <a:gd name="T1" fmla="*/ 4 h 91"/>
                  <a:gd name="T2" fmla="*/ 22 w 237"/>
                  <a:gd name="T3" fmla="*/ 6 h 91"/>
                  <a:gd name="T4" fmla="*/ 16 w 237"/>
                  <a:gd name="T5" fmla="*/ 7 h 91"/>
                  <a:gd name="T6" fmla="*/ 10 w 237"/>
                  <a:gd name="T7" fmla="*/ 9 h 91"/>
                  <a:gd name="T8" fmla="*/ 4 w 237"/>
                  <a:gd name="T9" fmla="*/ 12 h 91"/>
                  <a:gd name="T10" fmla="*/ 0 w 237"/>
                  <a:gd name="T11" fmla="*/ 16 h 91"/>
                  <a:gd name="T12" fmla="*/ 0 w 237"/>
                  <a:gd name="T13" fmla="*/ 22 h 91"/>
                  <a:gd name="T14" fmla="*/ 1 w 237"/>
                  <a:gd name="T15" fmla="*/ 30 h 91"/>
                  <a:gd name="T16" fmla="*/ 3 w 237"/>
                  <a:gd name="T17" fmla="*/ 33 h 91"/>
                  <a:gd name="T18" fmla="*/ 6 w 237"/>
                  <a:gd name="T19" fmla="*/ 39 h 91"/>
                  <a:gd name="T20" fmla="*/ 13 w 237"/>
                  <a:gd name="T21" fmla="*/ 46 h 91"/>
                  <a:gd name="T22" fmla="*/ 23 w 237"/>
                  <a:gd name="T23" fmla="*/ 55 h 91"/>
                  <a:gd name="T24" fmla="*/ 38 w 237"/>
                  <a:gd name="T25" fmla="*/ 65 h 91"/>
                  <a:gd name="T26" fmla="*/ 59 w 237"/>
                  <a:gd name="T27" fmla="*/ 75 h 91"/>
                  <a:gd name="T28" fmla="*/ 85 w 237"/>
                  <a:gd name="T29" fmla="*/ 84 h 91"/>
                  <a:gd name="T30" fmla="*/ 104 w 237"/>
                  <a:gd name="T31" fmla="*/ 90 h 91"/>
                  <a:gd name="T32" fmla="*/ 109 w 237"/>
                  <a:gd name="T33" fmla="*/ 89 h 91"/>
                  <a:gd name="T34" fmla="*/ 113 w 237"/>
                  <a:gd name="T35" fmla="*/ 89 h 91"/>
                  <a:gd name="T36" fmla="*/ 120 w 237"/>
                  <a:gd name="T37" fmla="*/ 87 h 91"/>
                  <a:gd name="T38" fmla="*/ 129 w 237"/>
                  <a:gd name="T39" fmla="*/ 86 h 91"/>
                  <a:gd name="T40" fmla="*/ 136 w 237"/>
                  <a:gd name="T41" fmla="*/ 84 h 91"/>
                  <a:gd name="T42" fmla="*/ 148 w 237"/>
                  <a:gd name="T43" fmla="*/ 84 h 91"/>
                  <a:gd name="T44" fmla="*/ 158 w 237"/>
                  <a:gd name="T45" fmla="*/ 83 h 91"/>
                  <a:gd name="T46" fmla="*/ 168 w 237"/>
                  <a:gd name="T47" fmla="*/ 80 h 91"/>
                  <a:gd name="T48" fmla="*/ 181 w 237"/>
                  <a:gd name="T49" fmla="*/ 78 h 91"/>
                  <a:gd name="T50" fmla="*/ 191 w 237"/>
                  <a:gd name="T51" fmla="*/ 75 h 91"/>
                  <a:gd name="T52" fmla="*/ 201 w 237"/>
                  <a:gd name="T53" fmla="*/ 73 h 91"/>
                  <a:gd name="T54" fmla="*/ 211 w 237"/>
                  <a:gd name="T55" fmla="*/ 71 h 91"/>
                  <a:gd name="T56" fmla="*/ 223 w 237"/>
                  <a:gd name="T57" fmla="*/ 67 h 91"/>
                  <a:gd name="T58" fmla="*/ 233 w 237"/>
                  <a:gd name="T59" fmla="*/ 64 h 91"/>
                  <a:gd name="T60" fmla="*/ 236 w 237"/>
                  <a:gd name="T61" fmla="*/ 60 h 91"/>
                  <a:gd name="T62" fmla="*/ 236 w 237"/>
                  <a:gd name="T63" fmla="*/ 51 h 91"/>
                  <a:gd name="T64" fmla="*/ 233 w 237"/>
                  <a:gd name="T65" fmla="*/ 39 h 91"/>
                  <a:gd name="T66" fmla="*/ 227 w 237"/>
                  <a:gd name="T67" fmla="*/ 30 h 91"/>
                  <a:gd name="T68" fmla="*/ 223 w 237"/>
                  <a:gd name="T69" fmla="*/ 29 h 91"/>
                  <a:gd name="T70" fmla="*/ 219 w 237"/>
                  <a:gd name="T71" fmla="*/ 28 h 91"/>
                  <a:gd name="T72" fmla="*/ 211 w 237"/>
                  <a:gd name="T73" fmla="*/ 25 h 91"/>
                  <a:gd name="T74" fmla="*/ 206 w 237"/>
                  <a:gd name="T75" fmla="*/ 22 h 91"/>
                  <a:gd name="T76" fmla="*/ 195 w 237"/>
                  <a:gd name="T77" fmla="*/ 20 h 91"/>
                  <a:gd name="T78" fmla="*/ 185 w 237"/>
                  <a:gd name="T79" fmla="*/ 16 h 91"/>
                  <a:gd name="T80" fmla="*/ 174 w 237"/>
                  <a:gd name="T81" fmla="*/ 15 h 91"/>
                  <a:gd name="T82" fmla="*/ 161 w 237"/>
                  <a:gd name="T83" fmla="*/ 12 h 91"/>
                  <a:gd name="T84" fmla="*/ 148 w 237"/>
                  <a:gd name="T85" fmla="*/ 7 h 91"/>
                  <a:gd name="T86" fmla="*/ 133 w 237"/>
                  <a:gd name="T87" fmla="*/ 6 h 91"/>
                  <a:gd name="T88" fmla="*/ 117 w 237"/>
                  <a:gd name="T89" fmla="*/ 3 h 91"/>
                  <a:gd name="T90" fmla="*/ 101 w 237"/>
                  <a:gd name="T91" fmla="*/ 1 h 91"/>
                  <a:gd name="T92" fmla="*/ 84 w 237"/>
                  <a:gd name="T93" fmla="*/ 0 h 91"/>
                  <a:gd name="T94" fmla="*/ 68 w 237"/>
                  <a:gd name="T95" fmla="*/ 0 h 91"/>
                  <a:gd name="T96" fmla="*/ 52 w 237"/>
                  <a:gd name="T97" fmla="*/ 0 h 91"/>
                  <a:gd name="T98" fmla="*/ 36 w 237"/>
                  <a:gd name="T99" fmla="*/ 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7" h="91">
                    <a:moveTo>
                      <a:pt x="28" y="4"/>
                    </a:moveTo>
                    <a:lnTo>
                      <a:pt x="26" y="4"/>
                    </a:lnTo>
                    <a:lnTo>
                      <a:pt x="25" y="4"/>
                    </a:lnTo>
                    <a:lnTo>
                      <a:pt x="22" y="6"/>
                    </a:lnTo>
                    <a:lnTo>
                      <a:pt x="19" y="6"/>
                    </a:lnTo>
                    <a:lnTo>
                      <a:pt x="16" y="7"/>
                    </a:lnTo>
                    <a:lnTo>
                      <a:pt x="13" y="7"/>
                    </a:lnTo>
                    <a:lnTo>
                      <a:pt x="10" y="9"/>
                    </a:lnTo>
                    <a:lnTo>
                      <a:pt x="9" y="12"/>
                    </a:lnTo>
                    <a:lnTo>
                      <a:pt x="4" y="12"/>
                    </a:lnTo>
                    <a:lnTo>
                      <a:pt x="3" y="15"/>
                    </a:lnTo>
                    <a:lnTo>
                      <a:pt x="0" y="16"/>
                    </a:lnTo>
                    <a:lnTo>
                      <a:pt x="0" y="19"/>
                    </a:lnTo>
                    <a:lnTo>
                      <a:pt x="0" y="22"/>
                    </a:lnTo>
                    <a:lnTo>
                      <a:pt x="0" y="26"/>
                    </a:lnTo>
                    <a:lnTo>
                      <a:pt x="1" y="30"/>
                    </a:lnTo>
                    <a:lnTo>
                      <a:pt x="3" y="32"/>
                    </a:lnTo>
                    <a:lnTo>
                      <a:pt x="3" y="33"/>
                    </a:lnTo>
                    <a:lnTo>
                      <a:pt x="4" y="36"/>
                    </a:lnTo>
                    <a:lnTo>
                      <a:pt x="6" y="39"/>
                    </a:lnTo>
                    <a:lnTo>
                      <a:pt x="10" y="42"/>
                    </a:lnTo>
                    <a:lnTo>
                      <a:pt x="13" y="46"/>
                    </a:lnTo>
                    <a:lnTo>
                      <a:pt x="19" y="51"/>
                    </a:lnTo>
                    <a:lnTo>
                      <a:pt x="23" y="55"/>
                    </a:lnTo>
                    <a:lnTo>
                      <a:pt x="30" y="61"/>
                    </a:lnTo>
                    <a:lnTo>
                      <a:pt x="38" y="65"/>
                    </a:lnTo>
                    <a:lnTo>
                      <a:pt x="49" y="71"/>
                    </a:lnTo>
                    <a:lnTo>
                      <a:pt x="59" y="75"/>
                    </a:lnTo>
                    <a:lnTo>
                      <a:pt x="71" y="80"/>
                    </a:lnTo>
                    <a:lnTo>
                      <a:pt x="85" y="84"/>
                    </a:lnTo>
                    <a:lnTo>
                      <a:pt x="103" y="90"/>
                    </a:lnTo>
                    <a:lnTo>
                      <a:pt x="104" y="90"/>
                    </a:lnTo>
                    <a:lnTo>
                      <a:pt x="106" y="89"/>
                    </a:lnTo>
                    <a:lnTo>
                      <a:pt x="109" y="89"/>
                    </a:lnTo>
                    <a:lnTo>
                      <a:pt x="110" y="89"/>
                    </a:lnTo>
                    <a:lnTo>
                      <a:pt x="113" y="89"/>
                    </a:lnTo>
                    <a:lnTo>
                      <a:pt x="116" y="87"/>
                    </a:lnTo>
                    <a:lnTo>
                      <a:pt x="120" y="87"/>
                    </a:lnTo>
                    <a:lnTo>
                      <a:pt x="125" y="87"/>
                    </a:lnTo>
                    <a:lnTo>
                      <a:pt x="129" y="86"/>
                    </a:lnTo>
                    <a:lnTo>
                      <a:pt x="133" y="86"/>
                    </a:lnTo>
                    <a:lnTo>
                      <a:pt x="136" y="84"/>
                    </a:lnTo>
                    <a:lnTo>
                      <a:pt x="142" y="84"/>
                    </a:lnTo>
                    <a:lnTo>
                      <a:pt x="148" y="84"/>
                    </a:lnTo>
                    <a:lnTo>
                      <a:pt x="152" y="83"/>
                    </a:lnTo>
                    <a:lnTo>
                      <a:pt x="158" y="83"/>
                    </a:lnTo>
                    <a:lnTo>
                      <a:pt x="162" y="81"/>
                    </a:lnTo>
                    <a:lnTo>
                      <a:pt x="168" y="80"/>
                    </a:lnTo>
                    <a:lnTo>
                      <a:pt x="174" y="80"/>
                    </a:lnTo>
                    <a:lnTo>
                      <a:pt x="181" y="78"/>
                    </a:lnTo>
                    <a:lnTo>
                      <a:pt x="185" y="75"/>
                    </a:lnTo>
                    <a:lnTo>
                      <a:pt x="191" y="75"/>
                    </a:lnTo>
                    <a:lnTo>
                      <a:pt x="195" y="74"/>
                    </a:lnTo>
                    <a:lnTo>
                      <a:pt x="201" y="73"/>
                    </a:lnTo>
                    <a:lnTo>
                      <a:pt x="207" y="71"/>
                    </a:lnTo>
                    <a:lnTo>
                      <a:pt x="211" y="71"/>
                    </a:lnTo>
                    <a:lnTo>
                      <a:pt x="217" y="68"/>
                    </a:lnTo>
                    <a:lnTo>
                      <a:pt x="223" y="67"/>
                    </a:lnTo>
                    <a:lnTo>
                      <a:pt x="227" y="64"/>
                    </a:lnTo>
                    <a:lnTo>
                      <a:pt x="233" y="64"/>
                    </a:lnTo>
                    <a:lnTo>
                      <a:pt x="236" y="61"/>
                    </a:lnTo>
                    <a:lnTo>
                      <a:pt x="236" y="60"/>
                    </a:lnTo>
                    <a:lnTo>
                      <a:pt x="236" y="57"/>
                    </a:lnTo>
                    <a:lnTo>
                      <a:pt x="236" y="51"/>
                    </a:lnTo>
                    <a:lnTo>
                      <a:pt x="235" y="46"/>
                    </a:lnTo>
                    <a:lnTo>
                      <a:pt x="233" y="39"/>
                    </a:lnTo>
                    <a:lnTo>
                      <a:pt x="232" y="35"/>
                    </a:lnTo>
                    <a:lnTo>
                      <a:pt x="227" y="30"/>
                    </a:lnTo>
                    <a:lnTo>
                      <a:pt x="224" y="29"/>
                    </a:lnTo>
                    <a:lnTo>
                      <a:pt x="223" y="29"/>
                    </a:lnTo>
                    <a:lnTo>
                      <a:pt x="220" y="28"/>
                    </a:lnTo>
                    <a:lnTo>
                      <a:pt x="219" y="28"/>
                    </a:lnTo>
                    <a:lnTo>
                      <a:pt x="217" y="26"/>
                    </a:lnTo>
                    <a:lnTo>
                      <a:pt x="211" y="25"/>
                    </a:lnTo>
                    <a:lnTo>
                      <a:pt x="208" y="23"/>
                    </a:lnTo>
                    <a:lnTo>
                      <a:pt x="206" y="22"/>
                    </a:lnTo>
                    <a:lnTo>
                      <a:pt x="201" y="22"/>
                    </a:lnTo>
                    <a:lnTo>
                      <a:pt x="195" y="20"/>
                    </a:lnTo>
                    <a:lnTo>
                      <a:pt x="191" y="17"/>
                    </a:lnTo>
                    <a:lnTo>
                      <a:pt x="185" y="16"/>
                    </a:lnTo>
                    <a:lnTo>
                      <a:pt x="181" y="15"/>
                    </a:lnTo>
                    <a:lnTo>
                      <a:pt x="174" y="15"/>
                    </a:lnTo>
                    <a:lnTo>
                      <a:pt x="167" y="12"/>
                    </a:lnTo>
                    <a:lnTo>
                      <a:pt x="161" y="12"/>
                    </a:lnTo>
                    <a:lnTo>
                      <a:pt x="153" y="9"/>
                    </a:lnTo>
                    <a:lnTo>
                      <a:pt x="148" y="7"/>
                    </a:lnTo>
                    <a:lnTo>
                      <a:pt x="140" y="7"/>
                    </a:lnTo>
                    <a:lnTo>
                      <a:pt x="133" y="6"/>
                    </a:lnTo>
                    <a:lnTo>
                      <a:pt x="125" y="4"/>
                    </a:lnTo>
                    <a:lnTo>
                      <a:pt x="117" y="3"/>
                    </a:lnTo>
                    <a:lnTo>
                      <a:pt x="109" y="3"/>
                    </a:lnTo>
                    <a:lnTo>
                      <a:pt x="101" y="1"/>
                    </a:lnTo>
                    <a:lnTo>
                      <a:pt x="93" y="0"/>
                    </a:lnTo>
                    <a:lnTo>
                      <a:pt x="84" y="0"/>
                    </a:lnTo>
                    <a:lnTo>
                      <a:pt x="77" y="0"/>
                    </a:lnTo>
                    <a:lnTo>
                      <a:pt x="68" y="0"/>
                    </a:lnTo>
                    <a:lnTo>
                      <a:pt x="61" y="0"/>
                    </a:lnTo>
                    <a:lnTo>
                      <a:pt x="52" y="0"/>
                    </a:lnTo>
                    <a:lnTo>
                      <a:pt x="45" y="1"/>
                    </a:lnTo>
                    <a:lnTo>
                      <a:pt x="36" y="3"/>
                    </a:lnTo>
                    <a:lnTo>
                      <a:pt x="28" y="4"/>
                    </a:lnTo>
                  </a:path>
                </a:pathLst>
              </a:custGeom>
              <a:solidFill>
                <a:srgbClr val="D2B06A"/>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8" name="Freeform 960"/>
              <p:cNvSpPr>
                <a:spLocks/>
              </p:cNvSpPr>
              <p:nvPr/>
            </p:nvSpPr>
            <p:spPr bwMode="auto">
              <a:xfrm>
                <a:off x="5257" y="3172"/>
                <a:ext cx="2" cy="3"/>
              </a:xfrm>
              <a:custGeom>
                <a:avLst/>
                <a:gdLst>
                  <a:gd name="T0" fmla="*/ 1 w 2"/>
                  <a:gd name="T1" fmla="*/ 0 h 3"/>
                  <a:gd name="T2" fmla="*/ 1 w 2"/>
                  <a:gd name="T3" fmla="*/ 0 h 3"/>
                  <a:gd name="T4" fmla="*/ 0 w 2"/>
                  <a:gd name="T5" fmla="*/ 0 h 3"/>
                  <a:gd name="T6" fmla="*/ 0 w 2"/>
                  <a:gd name="T7" fmla="*/ 0 h 3"/>
                  <a:gd name="T8" fmla="*/ 0 w 2"/>
                  <a:gd name="T9" fmla="*/ 1 h 3"/>
                  <a:gd name="T10" fmla="*/ 0 w 2"/>
                  <a:gd name="T11" fmla="*/ 1 h 3"/>
                  <a:gd name="T12" fmla="*/ 0 w 2"/>
                  <a:gd name="T13" fmla="*/ 2 h 3"/>
                  <a:gd name="T14" fmla="*/ 0 w 2"/>
                  <a:gd name="T15" fmla="*/ 2 h 3"/>
                  <a:gd name="T16" fmla="*/ 0 w 2"/>
                  <a:gd name="T17" fmla="*/ 2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lnTo>
                      <a:pt x="1" y="0"/>
                    </a:lnTo>
                    <a:lnTo>
                      <a:pt x="0" y="0"/>
                    </a:lnTo>
                    <a:lnTo>
                      <a:pt x="0" y="0"/>
                    </a:lnTo>
                    <a:lnTo>
                      <a:pt x="0" y="1"/>
                    </a:lnTo>
                    <a:lnTo>
                      <a:pt x="0" y="1"/>
                    </a:lnTo>
                    <a:lnTo>
                      <a:pt x="0" y="2"/>
                    </a:lnTo>
                    <a:lnTo>
                      <a:pt x="0" y="2"/>
                    </a:lnTo>
                    <a:lnTo>
                      <a:pt x="0" y="2"/>
                    </a:lnTo>
                    <a:lnTo>
                      <a:pt x="1"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49" name="Freeform 961"/>
              <p:cNvSpPr>
                <a:spLocks/>
              </p:cNvSpPr>
              <p:nvPr/>
            </p:nvSpPr>
            <p:spPr bwMode="auto">
              <a:xfrm>
                <a:off x="5232" y="3130"/>
                <a:ext cx="23" cy="43"/>
              </a:xfrm>
              <a:custGeom>
                <a:avLst/>
                <a:gdLst>
                  <a:gd name="T0" fmla="*/ 7 w 23"/>
                  <a:gd name="T1" fmla="*/ 0 h 43"/>
                  <a:gd name="T2" fmla="*/ 6 w 23"/>
                  <a:gd name="T3" fmla="*/ 0 h 43"/>
                  <a:gd name="T4" fmla="*/ 6 w 23"/>
                  <a:gd name="T5" fmla="*/ 1 h 43"/>
                  <a:gd name="T6" fmla="*/ 5 w 23"/>
                  <a:gd name="T7" fmla="*/ 2 h 43"/>
                  <a:gd name="T8" fmla="*/ 4 w 23"/>
                  <a:gd name="T9" fmla="*/ 4 h 43"/>
                  <a:gd name="T10" fmla="*/ 2 w 23"/>
                  <a:gd name="T11" fmla="*/ 7 h 43"/>
                  <a:gd name="T12" fmla="*/ 1 w 23"/>
                  <a:gd name="T13" fmla="*/ 10 h 43"/>
                  <a:gd name="T14" fmla="*/ 1 w 23"/>
                  <a:gd name="T15" fmla="*/ 12 h 43"/>
                  <a:gd name="T16" fmla="*/ 0 w 23"/>
                  <a:gd name="T17" fmla="*/ 16 h 43"/>
                  <a:gd name="T18" fmla="*/ 0 w 23"/>
                  <a:gd name="T19" fmla="*/ 18 h 43"/>
                  <a:gd name="T20" fmla="*/ 0 w 23"/>
                  <a:gd name="T21" fmla="*/ 23 h 43"/>
                  <a:gd name="T22" fmla="*/ 1 w 23"/>
                  <a:gd name="T23" fmla="*/ 25 h 43"/>
                  <a:gd name="T24" fmla="*/ 2 w 23"/>
                  <a:gd name="T25" fmla="*/ 30 h 43"/>
                  <a:gd name="T26" fmla="*/ 5 w 23"/>
                  <a:gd name="T27" fmla="*/ 32 h 43"/>
                  <a:gd name="T28" fmla="*/ 8 w 23"/>
                  <a:gd name="T29" fmla="*/ 36 h 43"/>
                  <a:gd name="T30" fmla="*/ 14 w 23"/>
                  <a:gd name="T31" fmla="*/ 40 h 43"/>
                  <a:gd name="T32" fmla="*/ 19 w 23"/>
                  <a:gd name="T33" fmla="*/ 42 h 43"/>
                  <a:gd name="T34" fmla="*/ 22 w 23"/>
                  <a:gd name="T35" fmla="*/ 36 h 43"/>
                  <a:gd name="T36" fmla="*/ 18 w 23"/>
                  <a:gd name="T37" fmla="*/ 32 h 43"/>
                  <a:gd name="T38" fmla="*/ 14 w 23"/>
                  <a:gd name="T39" fmla="*/ 31 h 43"/>
                  <a:gd name="T40" fmla="*/ 12 w 23"/>
                  <a:gd name="T41" fmla="*/ 29 h 43"/>
                  <a:gd name="T42" fmla="*/ 9 w 23"/>
                  <a:gd name="T43" fmla="*/ 26 h 43"/>
                  <a:gd name="T44" fmla="*/ 8 w 23"/>
                  <a:gd name="T45" fmla="*/ 24 h 43"/>
                  <a:gd name="T46" fmla="*/ 7 w 23"/>
                  <a:gd name="T47" fmla="*/ 22 h 43"/>
                  <a:gd name="T48" fmla="*/ 7 w 23"/>
                  <a:gd name="T49" fmla="*/ 18 h 43"/>
                  <a:gd name="T50" fmla="*/ 7 w 23"/>
                  <a:gd name="T51" fmla="*/ 16 h 43"/>
                  <a:gd name="T52" fmla="*/ 8 w 23"/>
                  <a:gd name="T53" fmla="*/ 13 h 43"/>
                  <a:gd name="T54" fmla="*/ 8 w 23"/>
                  <a:gd name="T55" fmla="*/ 11 h 43"/>
                  <a:gd name="T56" fmla="*/ 10 w 23"/>
                  <a:gd name="T57" fmla="*/ 10 h 43"/>
                  <a:gd name="T58" fmla="*/ 10 w 23"/>
                  <a:gd name="T59" fmla="*/ 7 h 43"/>
                  <a:gd name="T60" fmla="*/ 12 w 23"/>
                  <a:gd name="T61" fmla="*/ 6 h 43"/>
                  <a:gd name="T62" fmla="*/ 13 w 23"/>
                  <a:gd name="T63" fmla="*/ 4 h 43"/>
                  <a:gd name="T64" fmla="*/ 7 w 23"/>
                  <a:gd name="T6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43">
                    <a:moveTo>
                      <a:pt x="7" y="0"/>
                    </a:moveTo>
                    <a:lnTo>
                      <a:pt x="6" y="0"/>
                    </a:lnTo>
                    <a:lnTo>
                      <a:pt x="6" y="1"/>
                    </a:lnTo>
                    <a:lnTo>
                      <a:pt x="5" y="2"/>
                    </a:lnTo>
                    <a:lnTo>
                      <a:pt x="4" y="4"/>
                    </a:lnTo>
                    <a:lnTo>
                      <a:pt x="2" y="7"/>
                    </a:lnTo>
                    <a:lnTo>
                      <a:pt x="1" y="10"/>
                    </a:lnTo>
                    <a:lnTo>
                      <a:pt x="1" y="12"/>
                    </a:lnTo>
                    <a:lnTo>
                      <a:pt x="0" y="16"/>
                    </a:lnTo>
                    <a:lnTo>
                      <a:pt x="0" y="18"/>
                    </a:lnTo>
                    <a:lnTo>
                      <a:pt x="0" y="23"/>
                    </a:lnTo>
                    <a:lnTo>
                      <a:pt x="1" y="25"/>
                    </a:lnTo>
                    <a:lnTo>
                      <a:pt x="2" y="30"/>
                    </a:lnTo>
                    <a:lnTo>
                      <a:pt x="5" y="32"/>
                    </a:lnTo>
                    <a:lnTo>
                      <a:pt x="8" y="36"/>
                    </a:lnTo>
                    <a:lnTo>
                      <a:pt x="14" y="40"/>
                    </a:lnTo>
                    <a:lnTo>
                      <a:pt x="19" y="42"/>
                    </a:lnTo>
                    <a:lnTo>
                      <a:pt x="22" y="36"/>
                    </a:lnTo>
                    <a:lnTo>
                      <a:pt x="18" y="32"/>
                    </a:lnTo>
                    <a:lnTo>
                      <a:pt x="14" y="31"/>
                    </a:lnTo>
                    <a:lnTo>
                      <a:pt x="12" y="29"/>
                    </a:lnTo>
                    <a:lnTo>
                      <a:pt x="9" y="26"/>
                    </a:lnTo>
                    <a:lnTo>
                      <a:pt x="8" y="24"/>
                    </a:lnTo>
                    <a:lnTo>
                      <a:pt x="7" y="22"/>
                    </a:lnTo>
                    <a:lnTo>
                      <a:pt x="7" y="18"/>
                    </a:lnTo>
                    <a:lnTo>
                      <a:pt x="7" y="16"/>
                    </a:lnTo>
                    <a:lnTo>
                      <a:pt x="8" y="13"/>
                    </a:lnTo>
                    <a:lnTo>
                      <a:pt x="8" y="11"/>
                    </a:lnTo>
                    <a:lnTo>
                      <a:pt x="10" y="10"/>
                    </a:lnTo>
                    <a:lnTo>
                      <a:pt x="10" y="7"/>
                    </a:lnTo>
                    <a:lnTo>
                      <a:pt x="12" y="6"/>
                    </a:lnTo>
                    <a:lnTo>
                      <a:pt x="13" y="4"/>
                    </a:lnTo>
                    <a:lnTo>
                      <a:pt x="7"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0" name="Freeform 962"/>
              <p:cNvSpPr>
                <a:spLocks/>
              </p:cNvSpPr>
              <p:nvPr/>
            </p:nvSpPr>
            <p:spPr bwMode="auto">
              <a:xfrm>
                <a:off x="5257" y="3169"/>
                <a:ext cx="1" cy="4"/>
              </a:xfrm>
              <a:custGeom>
                <a:avLst/>
                <a:gdLst>
                  <a:gd name="T0" fmla="*/ 0 w 1"/>
                  <a:gd name="T1" fmla="*/ 0 h 4"/>
                  <a:gd name="T2" fmla="*/ 0 w 1"/>
                  <a:gd name="T3" fmla="*/ 0 h 4"/>
                  <a:gd name="T4" fmla="*/ 0 w 1"/>
                  <a:gd name="T5" fmla="*/ 1 h 4"/>
                  <a:gd name="T6" fmla="*/ 0 w 1"/>
                  <a:gd name="T7" fmla="*/ 2 h 4"/>
                  <a:gd name="T8" fmla="*/ 0 w 1"/>
                  <a:gd name="T9" fmla="*/ 2 h 4"/>
                  <a:gd name="T10" fmla="*/ 0 w 1"/>
                  <a:gd name="T11" fmla="*/ 3 h 4"/>
                  <a:gd name="T12" fmla="*/ 0 w 1"/>
                  <a:gd name="T13" fmla="*/ 3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lnTo>
                      <a:pt x="0" y="0"/>
                    </a:lnTo>
                    <a:lnTo>
                      <a:pt x="0" y="1"/>
                    </a:lnTo>
                    <a:lnTo>
                      <a:pt x="0" y="2"/>
                    </a:lnTo>
                    <a:lnTo>
                      <a:pt x="0" y="2"/>
                    </a:lnTo>
                    <a:lnTo>
                      <a:pt x="0" y="3"/>
                    </a:lnTo>
                    <a:lnTo>
                      <a:pt x="0" y="3"/>
                    </a:lnTo>
                    <a:lnTo>
                      <a:pt x="0" y="2"/>
                    </a:lnTo>
                    <a:lnTo>
                      <a:pt x="0" y="2"/>
                    </a:lnTo>
                    <a:lnTo>
                      <a:pt x="0"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1" name="Freeform 963"/>
              <p:cNvSpPr>
                <a:spLocks/>
              </p:cNvSpPr>
              <p:nvPr/>
            </p:nvSpPr>
            <p:spPr bwMode="auto">
              <a:xfrm>
                <a:off x="5260" y="3172"/>
                <a:ext cx="4" cy="1"/>
              </a:xfrm>
              <a:custGeom>
                <a:avLst/>
                <a:gdLst>
                  <a:gd name="T0" fmla="*/ 3 w 4"/>
                  <a:gd name="T1" fmla="*/ 0 h 1"/>
                  <a:gd name="T2" fmla="*/ 1 w 4"/>
                  <a:gd name="T3" fmla="*/ 0 h 1"/>
                  <a:gd name="T4" fmla="*/ 1 w 4"/>
                  <a:gd name="T5" fmla="*/ 0 h 1"/>
                  <a:gd name="T6" fmla="*/ 0 w 4"/>
                  <a:gd name="T7" fmla="*/ 0 h 1"/>
                  <a:gd name="T8" fmla="*/ 0 w 4"/>
                  <a:gd name="T9" fmla="*/ 0 h 1"/>
                  <a:gd name="T10" fmla="*/ 0 w 4"/>
                  <a:gd name="T11" fmla="*/ 0 h 1"/>
                  <a:gd name="T12" fmla="*/ 1 w 4"/>
                  <a:gd name="T13" fmla="*/ 0 h 1"/>
                  <a:gd name="T14" fmla="*/ 1 w 4"/>
                  <a:gd name="T15" fmla="*/ 0 h 1"/>
                  <a:gd name="T16" fmla="*/ 3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3" y="0"/>
                    </a:moveTo>
                    <a:lnTo>
                      <a:pt x="1" y="0"/>
                    </a:lnTo>
                    <a:lnTo>
                      <a:pt x="1" y="0"/>
                    </a:lnTo>
                    <a:lnTo>
                      <a:pt x="0" y="0"/>
                    </a:lnTo>
                    <a:lnTo>
                      <a:pt x="0" y="0"/>
                    </a:lnTo>
                    <a:lnTo>
                      <a:pt x="0" y="0"/>
                    </a:lnTo>
                    <a:lnTo>
                      <a:pt x="1" y="0"/>
                    </a:lnTo>
                    <a:lnTo>
                      <a:pt x="1" y="0"/>
                    </a:lnTo>
                    <a:lnTo>
                      <a:pt x="3"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2" name="Freeform 964"/>
              <p:cNvSpPr>
                <a:spLocks/>
              </p:cNvSpPr>
              <p:nvPr/>
            </p:nvSpPr>
            <p:spPr bwMode="auto">
              <a:xfrm>
                <a:off x="5237" y="3132"/>
                <a:ext cx="21" cy="38"/>
              </a:xfrm>
              <a:custGeom>
                <a:avLst/>
                <a:gdLst>
                  <a:gd name="T0" fmla="*/ 7 w 21"/>
                  <a:gd name="T1" fmla="*/ 0 h 38"/>
                  <a:gd name="T2" fmla="*/ 7 w 21"/>
                  <a:gd name="T3" fmla="*/ 0 h 38"/>
                  <a:gd name="T4" fmla="*/ 5 w 21"/>
                  <a:gd name="T5" fmla="*/ 0 h 38"/>
                  <a:gd name="T6" fmla="*/ 5 w 21"/>
                  <a:gd name="T7" fmla="*/ 2 h 38"/>
                  <a:gd name="T8" fmla="*/ 4 w 21"/>
                  <a:gd name="T9" fmla="*/ 5 h 38"/>
                  <a:gd name="T10" fmla="*/ 3 w 21"/>
                  <a:gd name="T11" fmla="*/ 6 h 38"/>
                  <a:gd name="T12" fmla="*/ 2 w 21"/>
                  <a:gd name="T13" fmla="*/ 8 h 38"/>
                  <a:gd name="T14" fmla="*/ 1 w 21"/>
                  <a:gd name="T15" fmla="*/ 12 h 38"/>
                  <a:gd name="T16" fmla="*/ 1 w 21"/>
                  <a:gd name="T17" fmla="*/ 14 h 38"/>
                  <a:gd name="T18" fmla="*/ 0 w 21"/>
                  <a:gd name="T19" fmla="*/ 16 h 38"/>
                  <a:gd name="T20" fmla="*/ 1 w 21"/>
                  <a:gd name="T21" fmla="*/ 21 h 38"/>
                  <a:gd name="T22" fmla="*/ 1 w 21"/>
                  <a:gd name="T23" fmla="*/ 23 h 38"/>
                  <a:gd name="T24" fmla="*/ 3 w 21"/>
                  <a:gd name="T25" fmla="*/ 27 h 38"/>
                  <a:gd name="T26" fmla="*/ 5 w 21"/>
                  <a:gd name="T27" fmla="*/ 30 h 38"/>
                  <a:gd name="T28" fmla="*/ 9 w 21"/>
                  <a:gd name="T29" fmla="*/ 34 h 38"/>
                  <a:gd name="T30" fmla="*/ 13 w 21"/>
                  <a:gd name="T31" fmla="*/ 36 h 38"/>
                  <a:gd name="T32" fmla="*/ 18 w 21"/>
                  <a:gd name="T33" fmla="*/ 37 h 38"/>
                  <a:gd name="T34" fmla="*/ 20 w 21"/>
                  <a:gd name="T35" fmla="*/ 32 h 38"/>
                  <a:gd name="T36" fmla="*/ 16 w 21"/>
                  <a:gd name="T37" fmla="*/ 30 h 38"/>
                  <a:gd name="T38" fmla="*/ 13 w 21"/>
                  <a:gd name="T39" fmla="*/ 28 h 38"/>
                  <a:gd name="T40" fmla="*/ 11 w 21"/>
                  <a:gd name="T41" fmla="*/ 25 h 38"/>
                  <a:gd name="T42" fmla="*/ 9 w 21"/>
                  <a:gd name="T43" fmla="*/ 23 h 38"/>
                  <a:gd name="T44" fmla="*/ 8 w 21"/>
                  <a:gd name="T45" fmla="*/ 22 h 38"/>
                  <a:gd name="T46" fmla="*/ 8 w 21"/>
                  <a:gd name="T47" fmla="*/ 20 h 38"/>
                  <a:gd name="T48" fmla="*/ 7 w 21"/>
                  <a:gd name="T49" fmla="*/ 16 h 38"/>
                  <a:gd name="T50" fmla="*/ 8 w 21"/>
                  <a:gd name="T51" fmla="*/ 14 h 38"/>
                  <a:gd name="T52" fmla="*/ 8 w 21"/>
                  <a:gd name="T53" fmla="*/ 13 h 38"/>
                  <a:gd name="T54" fmla="*/ 9 w 21"/>
                  <a:gd name="T55" fmla="*/ 10 h 38"/>
                  <a:gd name="T56" fmla="*/ 9 w 21"/>
                  <a:gd name="T57" fmla="*/ 8 h 38"/>
                  <a:gd name="T58" fmla="*/ 10 w 21"/>
                  <a:gd name="T59" fmla="*/ 7 h 38"/>
                  <a:gd name="T60" fmla="*/ 11 w 21"/>
                  <a:gd name="T61" fmla="*/ 6 h 38"/>
                  <a:gd name="T62" fmla="*/ 12 w 21"/>
                  <a:gd name="T63" fmla="*/ 5 h 38"/>
                  <a:gd name="T64" fmla="*/ 13 w 21"/>
                  <a:gd name="T65" fmla="*/ 3 h 38"/>
                  <a:gd name="T66" fmla="*/ 7 w 21"/>
                  <a:gd name="T6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8">
                    <a:moveTo>
                      <a:pt x="7" y="0"/>
                    </a:moveTo>
                    <a:lnTo>
                      <a:pt x="7" y="0"/>
                    </a:lnTo>
                    <a:lnTo>
                      <a:pt x="5" y="0"/>
                    </a:lnTo>
                    <a:lnTo>
                      <a:pt x="5" y="2"/>
                    </a:lnTo>
                    <a:lnTo>
                      <a:pt x="4" y="5"/>
                    </a:lnTo>
                    <a:lnTo>
                      <a:pt x="3" y="6"/>
                    </a:lnTo>
                    <a:lnTo>
                      <a:pt x="2" y="8"/>
                    </a:lnTo>
                    <a:lnTo>
                      <a:pt x="1" y="12"/>
                    </a:lnTo>
                    <a:lnTo>
                      <a:pt x="1" y="14"/>
                    </a:lnTo>
                    <a:lnTo>
                      <a:pt x="0" y="16"/>
                    </a:lnTo>
                    <a:lnTo>
                      <a:pt x="1" y="21"/>
                    </a:lnTo>
                    <a:lnTo>
                      <a:pt x="1" y="23"/>
                    </a:lnTo>
                    <a:lnTo>
                      <a:pt x="3" y="27"/>
                    </a:lnTo>
                    <a:lnTo>
                      <a:pt x="5" y="30"/>
                    </a:lnTo>
                    <a:lnTo>
                      <a:pt x="9" y="34"/>
                    </a:lnTo>
                    <a:lnTo>
                      <a:pt x="13" y="36"/>
                    </a:lnTo>
                    <a:lnTo>
                      <a:pt x="18" y="37"/>
                    </a:lnTo>
                    <a:lnTo>
                      <a:pt x="20" y="32"/>
                    </a:lnTo>
                    <a:lnTo>
                      <a:pt x="16" y="30"/>
                    </a:lnTo>
                    <a:lnTo>
                      <a:pt x="13" y="28"/>
                    </a:lnTo>
                    <a:lnTo>
                      <a:pt x="11" y="25"/>
                    </a:lnTo>
                    <a:lnTo>
                      <a:pt x="9" y="23"/>
                    </a:lnTo>
                    <a:lnTo>
                      <a:pt x="8" y="22"/>
                    </a:lnTo>
                    <a:lnTo>
                      <a:pt x="8" y="20"/>
                    </a:lnTo>
                    <a:lnTo>
                      <a:pt x="7" y="16"/>
                    </a:lnTo>
                    <a:lnTo>
                      <a:pt x="8" y="14"/>
                    </a:lnTo>
                    <a:lnTo>
                      <a:pt x="8" y="13"/>
                    </a:lnTo>
                    <a:lnTo>
                      <a:pt x="9" y="10"/>
                    </a:lnTo>
                    <a:lnTo>
                      <a:pt x="9" y="8"/>
                    </a:lnTo>
                    <a:lnTo>
                      <a:pt x="10" y="7"/>
                    </a:lnTo>
                    <a:lnTo>
                      <a:pt x="11" y="6"/>
                    </a:lnTo>
                    <a:lnTo>
                      <a:pt x="12" y="5"/>
                    </a:lnTo>
                    <a:lnTo>
                      <a:pt x="13" y="3"/>
                    </a:lnTo>
                    <a:lnTo>
                      <a:pt x="7"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3" name="Freeform 965"/>
              <p:cNvSpPr>
                <a:spLocks/>
              </p:cNvSpPr>
              <p:nvPr/>
            </p:nvSpPr>
            <p:spPr bwMode="auto">
              <a:xfrm>
                <a:off x="5260" y="3169"/>
                <a:ext cx="1" cy="4"/>
              </a:xfrm>
              <a:custGeom>
                <a:avLst/>
                <a:gdLst>
                  <a:gd name="T0" fmla="*/ 0 w 1"/>
                  <a:gd name="T1" fmla="*/ 0 h 4"/>
                  <a:gd name="T2" fmla="*/ 0 w 1"/>
                  <a:gd name="T3" fmla="*/ 1 h 4"/>
                  <a:gd name="T4" fmla="*/ 0 w 1"/>
                  <a:gd name="T5" fmla="*/ 2 h 4"/>
                  <a:gd name="T6" fmla="*/ 0 w 1"/>
                  <a:gd name="T7" fmla="*/ 3 h 4"/>
                  <a:gd name="T8" fmla="*/ 0 w 1"/>
                  <a:gd name="T9" fmla="*/ 3 h 4"/>
                  <a:gd name="T10" fmla="*/ 0 w 1"/>
                  <a:gd name="T11" fmla="*/ 3 h 4"/>
                  <a:gd name="T12" fmla="*/ 0 w 1"/>
                  <a:gd name="T13" fmla="*/ 3 h 4"/>
                  <a:gd name="T14" fmla="*/ 0 w 1"/>
                  <a:gd name="T15" fmla="*/ 2 h 4"/>
                  <a:gd name="T16" fmla="*/ 0 w 1"/>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0" y="0"/>
                    </a:moveTo>
                    <a:lnTo>
                      <a:pt x="0" y="1"/>
                    </a:lnTo>
                    <a:lnTo>
                      <a:pt x="0" y="2"/>
                    </a:lnTo>
                    <a:lnTo>
                      <a:pt x="0" y="3"/>
                    </a:lnTo>
                    <a:lnTo>
                      <a:pt x="0" y="3"/>
                    </a:lnTo>
                    <a:lnTo>
                      <a:pt x="0" y="3"/>
                    </a:lnTo>
                    <a:lnTo>
                      <a:pt x="0" y="3"/>
                    </a:lnTo>
                    <a:lnTo>
                      <a:pt x="0" y="2"/>
                    </a:lnTo>
                    <a:lnTo>
                      <a:pt x="0" y="0"/>
                    </a:lnTo>
                  </a:path>
                </a:pathLst>
              </a:custGeom>
              <a:solidFill>
                <a:srgbClr val="D2B06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4" name="Freeform 966"/>
              <p:cNvSpPr>
                <a:spLocks/>
              </p:cNvSpPr>
              <p:nvPr/>
            </p:nvSpPr>
            <p:spPr bwMode="auto">
              <a:xfrm>
                <a:off x="5264" y="3169"/>
                <a:ext cx="3" cy="3"/>
              </a:xfrm>
              <a:custGeom>
                <a:avLst/>
                <a:gdLst>
                  <a:gd name="T0" fmla="*/ 2 w 3"/>
                  <a:gd name="T1" fmla="*/ 0 h 3"/>
                  <a:gd name="T2" fmla="*/ 2 w 3"/>
                  <a:gd name="T3" fmla="*/ 0 h 3"/>
                  <a:gd name="T4" fmla="*/ 1 w 3"/>
                  <a:gd name="T5" fmla="*/ 0 h 3"/>
                  <a:gd name="T6" fmla="*/ 0 w 3"/>
                  <a:gd name="T7" fmla="*/ 0 h 3"/>
                  <a:gd name="T8" fmla="*/ 0 w 3"/>
                  <a:gd name="T9" fmla="*/ 1 h 3"/>
                  <a:gd name="T10" fmla="*/ 0 w 3"/>
                  <a:gd name="T11" fmla="*/ 1 h 3"/>
                  <a:gd name="T12" fmla="*/ 0 w 3"/>
                  <a:gd name="T13" fmla="*/ 2 h 3"/>
                  <a:gd name="T14" fmla="*/ 1 w 3"/>
                  <a:gd name="T15" fmla="*/ 2 h 3"/>
                  <a:gd name="T16" fmla="*/ 2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0"/>
                    </a:moveTo>
                    <a:lnTo>
                      <a:pt x="2" y="0"/>
                    </a:lnTo>
                    <a:lnTo>
                      <a:pt x="1" y="0"/>
                    </a:lnTo>
                    <a:lnTo>
                      <a:pt x="0" y="0"/>
                    </a:lnTo>
                    <a:lnTo>
                      <a:pt x="0" y="1"/>
                    </a:lnTo>
                    <a:lnTo>
                      <a:pt x="0" y="1"/>
                    </a:lnTo>
                    <a:lnTo>
                      <a:pt x="0" y="2"/>
                    </a:lnTo>
                    <a:lnTo>
                      <a:pt x="1" y="2"/>
                    </a:lnTo>
                    <a:lnTo>
                      <a:pt x="2"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5" name="Freeform 967"/>
              <p:cNvSpPr>
                <a:spLocks/>
              </p:cNvSpPr>
              <p:nvPr/>
            </p:nvSpPr>
            <p:spPr bwMode="auto">
              <a:xfrm>
                <a:off x="5241" y="3132"/>
                <a:ext cx="20" cy="38"/>
              </a:xfrm>
              <a:custGeom>
                <a:avLst/>
                <a:gdLst>
                  <a:gd name="T0" fmla="*/ 6 w 20"/>
                  <a:gd name="T1" fmla="*/ 0 h 38"/>
                  <a:gd name="T2" fmla="*/ 6 w 20"/>
                  <a:gd name="T3" fmla="*/ 0 h 38"/>
                  <a:gd name="T4" fmla="*/ 6 w 20"/>
                  <a:gd name="T5" fmla="*/ 1 h 38"/>
                  <a:gd name="T6" fmla="*/ 5 w 20"/>
                  <a:gd name="T7" fmla="*/ 3 h 38"/>
                  <a:gd name="T8" fmla="*/ 4 w 20"/>
                  <a:gd name="T9" fmla="*/ 5 h 38"/>
                  <a:gd name="T10" fmla="*/ 2 w 20"/>
                  <a:gd name="T11" fmla="*/ 7 h 38"/>
                  <a:gd name="T12" fmla="*/ 2 w 20"/>
                  <a:gd name="T13" fmla="*/ 9 h 38"/>
                  <a:gd name="T14" fmla="*/ 1 w 20"/>
                  <a:gd name="T15" fmla="*/ 12 h 38"/>
                  <a:gd name="T16" fmla="*/ 1 w 20"/>
                  <a:gd name="T17" fmla="*/ 14 h 38"/>
                  <a:gd name="T18" fmla="*/ 0 w 20"/>
                  <a:gd name="T19" fmla="*/ 16 h 38"/>
                  <a:gd name="T20" fmla="*/ 1 w 20"/>
                  <a:gd name="T21" fmla="*/ 21 h 38"/>
                  <a:gd name="T22" fmla="*/ 1 w 20"/>
                  <a:gd name="T23" fmla="*/ 23 h 38"/>
                  <a:gd name="T24" fmla="*/ 4 w 20"/>
                  <a:gd name="T25" fmla="*/ 27 h 38"/>
                  <a:gd name="T26" fmla="*/ 5 w 20"/>
                  <a:gd name="T27" fmla="*/ 30 h 38"/>
                  <a:gd name="T28" fmla="*/ 9 w 20"/>
                  <a:gd name="T29" fmla="*/ 32 h 38"/>
                  <a:gd name="T30" fmla="*/ 12 w 20"/>
                  <a:gd name="T31" fmla="*/ 35 h 38"/>
                  <a:gd name="T32" fmla="*/ 17 w 20"/>
                  <a:gd name="T33" fmla="*/ 37 h 38"/>
                  <a:gd name="T34" fmla="*/ 19 w 20"/>
                  <a:gd name="T35" fmla="*/ 31 h 38"/>
                  <a:gd name="T36" fmla="*/ 15 w 20"/>
                  <a:gd name="T37" fmla="*/ 30 h 38"/>
                  <a:gd name="T38" fmla="*/ 13 w 20"/>
                  <a:gd name="T39" fmla="*/ 28 h 38"/>
                  <a:gd name="T40" fmla="*/ 11 w 20"/>
                  <a:gd name="T41" fmla="*/ 25 h 38"/>
                  <a:gd name="T42" fmla="*/ 10 w 20"/>
                  <a:gd name="T43" fmla="*/ 23 h 38"/>
                  <a:gd name="T44" fmla="*/ 9 w 20"/>
                  <a:gd name="T45" fmla="*/ 22 h 38"/>
                  <a:gd name="T46" fmla="*/ 8 w 20"/>
                  <a:gd name="T47" fmla="*/ 20 h 38"/>
                  <a:gd name="T48" fmla="*/ 8 w 20"/>
                  <a:gd name="T49" fmla="*/ 16 h 38"/>
                  <a:gd name="T50" fmla="*/ 8 w 20"/>
                  <a:gd name="T51" fmla="*/ 15 h 38"/>
                  <a:gd name="T52" fmla="*/ 8 w 20"/>
                  <a:gd name="T53" fmla="*/ 13 h 38"/>
                  <a:gd name="T54" fmla="*/ 9 w 20"/>
                  <a:gd name="T55" fmla="*/ 10 h 38"/>
                  <a:gd name="T56" fmla="*/ 10 w 20"/>
                  <a:gd name="T57" fmla="*/ 9 h 38"/>
                  <a:gd name="T58" fmla="*/ 10 w 20"/>
                  <a:gd name="T59" fmla="*/ 7 h 38"/>
                  <a:gd name="T60" fmla="*/ 11 w 20"/>
                  <a:gd name="T61" fmla="*/ 6 h 38"/>
                  <a:gd name="T62" fmla="*/ 11 w 20"/>
                  <a:gd name="T63" fmla="*/ 5 h 38"/>
                  <a:gd name="T64" fmla="*/ 12 w 20"/>
                  <a:gd name="T65" fmla="*/ 5 h 38"/>
                  <a:gd name="T66" fmla="*/ 6 w 20"/>
                  <a:gd name="T6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8">
                    <a:moveTo>
                      <a:pt x="6" y="0"/>
                    </a:moveTo>
                    <a:lnTo>
                      <a:pt x="6" y="0"/>
                    </a:lnTo>
                    <a:lnTo>
                      <a:pt x="6" y="1"/>
                    </a:lnTo>
                    <a:lnTo>
                      <a:pt x="5" y="3"/>
                    </a:lnTo>
                    <a:lnTo>
                      <a:pt x="4" y="5"/>
                    </a:lnTo>
                    <a:lnTo>
                      <a:pt x="2" y="7"/>
                    </a:lnTo>
                    <a:lnTo>
                      <a:pt x="2" y="9"/>
                    </a:lnTo>
                    <a:lnTo>
                      <a:pt x="1" y="12"/>
                    </a:lnTo>
                    <a:lnTo>
                      <a:pt x="1" y="14"/>
                    </a:lnTo>
                    <a:lnTo>
                      <a:pt x="0" y="16"/>
                    </a:lnTo>
                    <a:lnTo>
                      <a:pt x="1" y="21"/>
                    </a:lnTo>
                    <a:lnTo>
                      <a:pt x="1" y="23"/>
                    </a:lnTo>
                    <a:lnTo>
                      <a:pt x="4" y="27"/>
                    </a:lnTo>
                    <a:lnTo>
                      <a:pt x="5" y="30"/>
                    </a:lnTo>
                    <a:lnTo>
                      <a:pt x="9" y="32"/>
                    </a:lnTo>
                    <a:lnTo>
                      <a:pt x="12" y="35"/>
                    </a:lnTo>
                    <a:lnTo>
                      <a:pt x="17" y="37"/>
                    </a:lnTo>
                    <a:lnTo>
                      <a:pt x="19" y="31"/>
                    </a:lnTo>
                    <a:lnTo>
                      <a:pt x="15" y="30"/>
                    </a:lnTo>
                    <a:lnTo>
                      <a:pt x="13" y="28"/>
                    </a:lnTo>
                    <a:lnTo>
                      <a:pt x="11" y="25"/>
                    </a:lnTo>
                    <a:lnTo>
                      <a:pt x="10" y="23"/>
                    </a:lnTo>
                    <a:lnTo>
                      <a:pt x="9" y="22"/>
                    </a:lnTo>
                    <a:lnTo>
                      <a:pt x="8" y="20"/>
                    </a:lnTo>
                    <a:lnTo>
                      <a:pt x="8" y="16"/>
                    </a:lnTo>
                    <a:lnTo>
                      <a:pt x="8" y="15"/>
                    </a:lnTo>
                    <a:lnTo>
                      <a:pt x="8" y="13"/>
                    </a:lnTo>
                    <a:lnTo>
                      <a:pt x="9" y="10"/>
                    </a:lnTo>
                    <a:lnTo>
                      <a:pt x="10" y="9"/>
                    </a:lnTo>
                    <a:lnTo>
                      <a:pt x="10" y="7"/>
                    </a:lnTo>
                    <a:lnTo>
                      <a:pt x="11" y="6"/>
                    </a:lnTo>
                    <a:lnTo>
                      <a:pt x="11" y="5"/>
                    </a:lnTo>
                    <a:lnTo>
                      <a:pt x="12" y="5"/>
                    </a:lnTo>
                    <a:lnTo>
                      <a:pt x="6"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6" name="Freeform 968"/>
              <p:cNvSpPr>
                <a:spLocks/>
              </p:cNvSpPr>
              <p:nvPr/>
            </p:nvSpPr>
            <p:spPr bwMode="auto">
              <a:xfrm>
                <a:off x="5263" y="3168"/>
                <a:ext cx="2" cy="2"/>
              </a:xfrm>
              <a:custGeom>
                <a:avLst/>
                <a:gdLst>
                  <a:gd name="T0" fmla="*/ 1 w 2"/>
                  <a:gd name="T1" fmla="*/ 0 h 2"/>
                  <a:gd name="T2" fmla="*/ 1 w 2"/>
                  <a:gd name="T3" fmla="*/ 0 h 2"/>
                  <a:gd name="T4" fmla="*/ 1 w 2"/>
                  <a:gd name="T5" fmla="*/ 0 h 2"/>
                  <a:gd name="T6" fmla="*/ 1 w 2"/>
                  <a:gd name="T7" fmla="*/ 1 h 2"/>
                  <a:gd name="T8" fmla="*/ 1 w 2"/>
                  <a:gd name="T9" fmla="*/ 1 h 2"/>
                  <a:gd name="T10" fmla="*/ 1 w 2"/>
                  <a:gd name="T11" fmla="*/ 1 h 2"/>
                  <a:gd name="T12" fmla="*/ 0 w 2"/>
                  <a:gd name="T13" fmla="*/ 1 h 2"/>
                  <a:gd name="T14" fmla="*/ 0 w 2"/>
                  <a:gd name="T15" fmla="*/ 1 h 2"/>
                  <a:gd name="T16" fmla="*/ 0 w 2"/>
                  <a:gd name="T17" fmla="*/ 1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lnTo>
                      <a:pt x="1" y="0"/>
                    </a:lnTo>
                    <a:lnTo>
                      <a:pt x="1" y="0"/>
                    </a:lnTo>
                    <a:lnTo>
                      <a:pt x="1" y="1"/>
                    </a:lnTo>
                    <a:lnTo>
                      <a:pt x="1" y="1"/>
                    </a:lnTo>
                    <a:lnTo>
                      <a:pt x="1" y="1"/>
                    </a:lnTo>
                    <a:lnTo>
                      <a:pt x="0" y="1"/>
                    </a:lnTo>
                    <a:lnTo>
                      <a:pt x="0" y="1"/>
                    </a:lnTo>
                    <a:lnTo>
                      <a:pt x="0" y="1"/>
                    </a:lnTo>
                    <a:lnTo>
                      <a:pt x="1"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7" name="Freeform 969"/>
              <p:cNvSpPr>
                <a:spLocks/>
              </p:cNvSpPr>
              <p:nvPr/>
            </p:nvSpPr>
            <p:spPr bwMode="auto">
              <a:xfrm>
                <a:off x="5267" y="3169"/>
                <a:ext cx="4" cy="1"/>
              </a:xfrm>
              <a:custGeom>
                <a:avLst/>
                <a:gdLst>
                  <a:gd name="T0" fmla="*/ 3 w 4"/>
                  <a:gd name="T1" fmla="*/ 0 h 1"/>
                  <a:gd name="T2" fmla="*/ 2 w 4"/>
                  <a:gd name="T3" fmla="*/ 0 h 1"/>
                  <a:gd name="T4" fmla="*/ 1 w 4"/>
                  <a:gd name="T5" fmla="*/ 0 h 1"/>
                  <a:gd name="T6" fmla="*/ 1 w 4"/>
                  <a:gd name="T7" fmla="*/ 0 h 1"/>
                  <a:gd name="T8" fmla="*/ 0 w 4"/>
                  <a:gd name="T9" fmla="*/ 0 h 1"/>
                  <a:gd name="T10" fmla="*/ 0 w 4"/>
                  <a:gd name="T11" fmla="*/ 0 h 1"/>
                  <a:gd name="T12" fmla="*/ 0 w 4"/>
                  <a:gd name="T13" fmla="*/ 0 h 1"/>
                  <a:gd name="T14" fmla="*/ 1 w 4"/>
                  <a:gd name="T15" fmla="*/ 0 h 1"/>
                  <a:gd name="T16" fmla="*/ 1 w 4"/>
                  <a:gd name="T17" fmla="*/ 0 h 1"/>
                  <a:gd name="T18" fmla="*/ 3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3" y="0"/>
                    </a:moveTo>
                    <a:lnTo>
                      <a:pt x="2" y="0"/>
                    </a:lnTo>
                    <a:lnTo>
                      <a:pt x="1" y="0"/>
                    </a:lnTo>
                    <a:lnTo>
                      <a:pt x="1" y="0"/>
                    </a:lnTo>
                    <a:lnTo>
                      <a:pt x="0" y="0"/>
                    </a:lnTo>
                    <a:lnTo>
                      <a:pt x="0" y="0"/>
                    </a:lnTo>
                    <a:lnTo>
                      <a:pt x="0" y="0"/>
                    </a:lnTo>
                    <a:lnTo>
                      <a:pt x="1" y="0"/>
                    </a:lnTo>
                    <a:lnTo>
                      <a:pt x="1" y="0"/>
                    </a:lnTo>
                    <a:lnTo>
                      <a:pt x="3"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8" name="Freeform 970"/>
              <p:cNvSpPr>
                <a:spLocks/>
              </p:cNvSpPr>
              <p:nvPr/>
            </p:nvSpPr>
            <p:spPr bwMode="auto">
              <a:xfrm>
                <a:off x="5247" y="3133"/>
                <a:ext cx="18" cy="37"/>
              </a:xfrm>
              <a:custGeom>
                <a:avLst/>
                <a:gdLst>
                  <a:gd name="T0" fmla="*/ 5 w 18"/>
                  <a:gd name="T1" fmla="*/ 0 h 37"/>
                  <a:gd name="T2" fmla="*/ 5 w 18"/>
                  <a:gd name="T3" fmla="*/ 1 h 37"/>
                  <a:gd name="T4" fmla="*/ 4 w 18"/>
                  <a:gd name="T5" fmla="*/ 1 h 37"/>
                  <a:gd name="T6" fmla="*/ 3 w 18"/>
                  <a:gd name="T7" fmla="*/ 3 h 37"/>
                  <a:gd name="T8" fmla="*/ 2 w 18"/>
                  <a:gd name="T9" fmla="*/ 5 h 37"/>
                  <a:gd name="T10" fmla="*/ 2 w 18"/>
                  <a:gd name="T11" fmla="*/ 7 h 37"/>
                  <a:gd name="T12" fmla="*/ 1 w 18"/>
                  <a:gd name="T13" fmla="*/ 8 h 37"/>
                  <a:gd name="T14" fmla="*/ 0 w 18"/>
                  <a:gd name="T15" fmla="*/ 10 h 37"/>
                  <a:gd name="T16" fmla="*/ 0 w 18"/>
                  <a:gd name="T17" fmla="*/ 13 h 37"/>
                  <a:gd name="T18" fmla="*/ 0 w 18"/>
                  <a:gd name="T19" fmla="*/ 16 h 37"/>
                  <a:gd name="T20" fmla="*/ 0 w 18"/>
                  <a:gd name="T21" fmla="*/ 20 h 37"/>
                  <a:gd name="T22" fmla="*/ 1 w 18"/>
                  <a:gd name="T23" fmla="*/ 22 h 37"/>
                  <a:gd name="T24" fmla="*/ 2 w 18"/>
                  <a:gd name="T25" fmla="*/ 26 h 37"/>
                  <a:gd name="T26" fmla="*/ 5 w 18"/>
                  <a:gd name="T27" fmla="*/ 28 h 37"/>
                  <a:gd name="T28" fmla="*/ 7 w 18"/>
                  <a:gd name="T29" fmla="*/ 31 h 37"/>
                  <a:gd name="T30" fmla="*/ 10 w 18"/>
                  <a:gd name="T31" fmla="*/ 33 h 37"/>
                  <a:gd name="T32" fmla="*/ 14 w 18"/>
                  <a:gd name="T33" fmla="*/ 36 h 37"/>
                  <a:gd name="T34" fmla="*/ 17 w 18"/>
                  <a:gd name="T35" fmla="*/ 29 h 37"/>
                  <a:gd name="T36" fmla="*/ 13 w 18"/>
                  <a:gd name="T37" fmla="*/ 27 h 37"/>
                  <a:gd name="T38" fmla="*/ 10 w 18"/>
                  <a:gd name="T39" fmla="*/ 26 h 37"/>
                  <a:gd name="T40" fmla="*/ 9 w 18"/>
                  <a:gd name="T41" fmla="*/ 24 h 37"/>
                  <a:gd name="T42" fmla="*/ 8 w 18"/>
                  <a:gd name="T43" fmla="*/ 22 h 37"/>
                  <a:gd name="T44" fmla="*/ 7 w 18"/>
                  <a:gd name="T45" fmla="*/ 21 h 37"/>
                  <a:gd name="T46" fmla="*/ 7 w 18"/>
                  <a:gd name="T47" fmla="*/ 19 h 37"/>
                  <a:gd name="T48" fmla="*/ 7 w 18"/>
                  <a:gd name="T49" fmla="*/ 16 h 37"/>
                  <a:gd name="T50" fmla="*/ 7 w 18"/>
                  <a:gd name="T51" fmla="*/ 14 h 37"/>
                  <a:gd name="T52" fmla="*/ 7 w 18"/>
                  <a:gd name="T53" fmla="*/ 13 h 37"/>
                  <a:gd name="T54" fmla="*/ 8 w 18"/>
                  <a:gd name="T55" fmla="*/ 10 h 37"/>
                  <a:gd name="T56" fmla="*/ 8 w 18"/>
                  <a:gd name="T57" fmla="*/ 8 h 37"/>
                  <a:gd name="T58" fmla="*/ 9 w 18"/>
                  <a:gd name="T59" fmla="*/ 7 h 37"/>
                  <a:gd name="T60" fmla="*/ 9 w 18"/>
                  <a:gd name="T61" fmla="*/ 6 h 37"/>
                  <a:gd name="T62" fmla="*/ 9 w 18"/>
                  <a:gd name="T63" fmla="*/ 5 h 37"/>
                  <a:gd name="T64" fmla="*/ 10 w 18"/>
                  <a:gd name="T65" fmla="*/ 5 h 37"/>
                  <a:gd name="T66" fmla="*/ 5 w 18"/>
                  <a:gd name="T6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37">
                    <a:moveTo>
                      <a:pt x="5" y="0"/>
                    </a:moveTo>
                    <a:lnTo>
                      <a:pt x="5" y="1"/>
                    </a:lnTo>
                    <a:lnTo>
                      <a:pt x="4" y="1"/>
                    </a:lnTo>
                    <a:lnTo>
                      <a:pt x="3" y="3"/>
                    </a:lnTo>
                    <a:lnTo>
                      <a:pt x="2" y="5"/>
                    </a:lnTo>
                    <a:lnTo>
                      <a:pt x="2" y="7"/>
                    </a:lnTo>
                    <a:lnTo>
                      <a:pt x="1" y="8"/>
                    </a:lnTo>
                    <a:lnTo>
                      <a:pt x="0" y="10"/>
                    </a:lnTo>
                    <a:lnTo>
                      <a:pt x="0" y="13"/>
                    </a:lnTo>
                    <a:lnTo>
                      <a:pt x="0" y="16"/>
                    </a:lnTo>
                    <a:lnTo>
                      <a:pt x="0" y="20"/>
                    </a:lnTo>
                    <a:lnTo>
                      <a:pt x="1" y="22"/>
                    </a:lnTo>
                    <a:lnTo>
                      <a:pt x="2" y="26"/>
                    </a:lnTo>
                    <a:lnTo>
                      <a:pt x="5" y="28"/>
                    </a:lnTo>
                    <a:lnTo>
                      <a:pt x="7" y="31"/>
                    </a:lnTo>
                    <a:lnTo>
                      <a:pt x="10" y="33"/>
                    </a:lnTo>
                    <a:lnTo>
                      <a:pt x="14" y="36"/>
                    </a:lnTo>
                    <a:lnTo>
                      <a:pt x="17" y="29"/>
                    </a:lnTo>
                    <a:lnTo>
                      <a:pt x="13" y="27"/>
                    </a:lnTo>
                    <a:lnTo>
                      <a:pt x="10" y="26"/>
                    </a:lnTo>
                    <a:lnTo>
                      <a:pt x="9" y="24"/>
                    </a:lnTo>
                    <a:lnTo>
                      <a:pt x="8" y="22"/>
                    </a:lnTo>
                    <a:lnTo>
                      <a:pt x="7" y="21"/>
                    </a:lnTo>
                    <a:lnTo>
                      <a:pt x="7" y="19"/>
                    </a:lnTo>
                    <a:lnTo>
                      <a:pt x="7" y="16"/>
                    </a:lnTo>
                    <a:lnTo>
                      <a:pt x="7" y="14"/>
                    </a:lnTo>
                    <a:lnTo>
                      <a:pt x="7" y="13"/>
                    </a:lnTo>
                    <a:lnTo>
                      <a:pt x="8" y="10"/>
                    </a:lnTo>
                    <a:lnTo>
                      <a:pt x="8" y="8"/>
                    </a:lnTo>
                    <a:lnTo>
                      <a:pt x="9" y="7"/>
                    </a:lnTo>
                    <a:lnTo>
                      <a:pt x="9" y="6"/>
                    </a:lnTo>
                    <a:lnTo>
                      <a:pt x="9" y="5"/>
                    </a:lnTo>
                    <a:lnTo>
                      <a:pt x="10" y="5"/>
                    </a:lnTo>
                    <a:lnTo>
                      <a:pt x="5"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59" name="Freeform 971"/>
              <p:cNvSpPr>
                <a:spLocks/>
              </p:cNvSpPr>
              <p:nvPr/>
            </p:nvSpPr>
            <p:spPr bwMode="auto">
              <a:xfrm>
                <a:off x="5267" y="3166"/>
                <a:ext cx="1" cy="4"/>
              </a:xfrm>
              <a:custGeom>
                <a:avLst/>
                <a:gdLst>
                  <a:gd name="T0" fmla="*/ 0 w 1"/>
                  <a:gd name="T1" fmla="*/ 0 h 4"/>
                  <a:gd name="T2" fmla="*/ 0 w 1"/>
                  <a:gd name="T3" fmla="*/ 1 h 4"/>
                  <a:gd name="T4" fmla="*/ 0 w 1"/>
                  <a:gd name="T5" fmla="*/ 1 h 4"/>
                  <a:gd name="T6" fmla="*/ 0 w 1"/>
                  <a:gd name="T7" fmla="*/ 2 h 4"/>
                  <a:gd name="T8" fmla="*/ 0 w 1"/>
                  <a:gd name="T9" fmla="*/ 3 h 4"/>
                  <a:gd name="T10" fmla="*/ 0 w 1"/>
                  <a:gd name="T11" fmla="*/ 3 h 4"/>
                  <a:gd name="T12" fmla="*/ 0 w 1"/>
                  <a:gd name="T13" fmla="*/ 3 h 4"/>
                  <a:gd name="T14" fmla="*/ 0 w 1"/>
                  <a:gd name="T15" fmla="*/ 3 h 4"/>
                  <a:gd name="T16" fmla="*/ 0 w 1"/>
                  <a:gd name="T17" fmla="*/ 1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lnTo>
                      <a:pt x="0" y="1"/>
                    </a:lnTo>
                    <a:lnTo>
                      <a:pt x="0" y="1"/>
                    </a:lnTo>
                    <a:lnTo>
                      <a:pt x="0" y="2"/>
                    </a:lnTo>
                    <a:lnTo>
                      <a:pt x="0" y="3"/>
                    </a:lnTo>
                    <a:lnTo>
                      <a:pt x="0" y="3"/>
                    </a:lnTo>
                    <a:lnTo>
                      <a:pt x="0" y="3"/>
                    </a:lnTo>
                    <a:lnTo>
                      <a:pt x="0" y="3"/>
                    </a:lnTo>
                    <a:lnTo>
                      <a:pt x="0" y="1"/>
                    </a:lnTo>
                    <a:lnTo>
                      <a:pt x="0"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0" name="Freeform 972"/>
              <p:cNvSpPr>
                <a:spLocks/>
              </p:cNvSpPr>
              <p:nvPr/>
            </p:nvSpPr>
            <p:spPr bwMode="auto">
              <a:xfrm>
                <a:off x="5271" y="3168"/>
                <a:ext cx="1" cy="2"/>
              </a:xfrm>
              <a:custGeom>
                <a:avLst/>
                <a:gdLst>
                  <a:gd name="T0" fmla="*/ 0 w 1"/>
                  <a:gd name="T1" fmla="*/ 0 h 2"/>
                  <a:gd name="T2" fmla="*/ 0 w 1"/>
                  <a:gd name="T3" fmla="*/ 0 h 2"/>
                  <a:gd name="T4" fmla="*/ 0 w 1"/>
                  <a:gd name="T5" fmla="*/ 0 h 2"/>
                  <a:gd name="T6" fmla="*/ 0 w 1"/>
                  <a:gd name="T7" fmla="*/ 0 h 2"/>
                  <a:gd name="T8" fmla="*/ 0 w 1"/>
                  <a:gd name="T9" fmla="*/ 0 h 2"/>
                  <a:gd name="T10" fmla="*/ 0 w 1"/>
                  <a:gd name="T11" fmla="*/ 1 h 2"/>
                  <a:gd name="T12" fmla="*/ 0 w 1"/>
                  <a:gd name="T13" fmla="*/ 1 h 2"/>
                  <a:gd name="T14" fmla="*/ 0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lnTo>
                      <a:pt x="0" y="0"/>
                    </a:lnTo>
                    <a:lnTo>
                      <a:pt x="0" y="0"/>
                    </a:lnTo>
                    <a:lnTo>
                      <a:pt x="0" y="0"/>
                    </a:lnTo>
                    <a:lnTo>
                      <a:pt x="0" y="0"/>
                    </a:lnTo>
                    <a:lnTo>
                      <a:pt x="0" y="1"/>
                    </a:lnTo>
                    <a:lnTo>
                      <a:pt x="0" y="1"/>
                    </a:lnTo>
                    <a:lnTo>
                      <a:pt x="0" y="1"/>
                    </a:lnTo>
                    <a:lnTo>
                      <a:pt x="0" y="1"/>
                    </a:lnTo>
                    <a:lnTo>
                      <a:pt x="0"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1" name="Freeform 973"/>
              <p:cNvSpPr>
                <a:spLocks/>
              </p:cNvSpPr>
              <p:nvPr/>
            </p:nvSpPr>
            <p:spPr bwMode="auto">
              <a:xfrm>
                <a:off x="5251" y="3135"/>
                <a:ext cx="17" cy="34"/>
              </a:xfrm>
              <a:custGeom>
                <a:avLst/>
                <a:gdLst>
                  <a:gd name="T0" fmla="*/ 4 w 17"/>
                  <a:gd name="T1" fmla="*/ 0 h 34"/>
                  <a:gd name="T2" fmla="*/ 4 w 17"/>
                  <a:gd name="T3" fmla="*/ 1 h 34"/>
                  <a:gd name="T4" fmla="*/ 4 w 17"/>
                  <a:gd name="T5" fmla="*/ 2 h 34"/>
                  <a:gd name="T6" fmla="*/ 3 w 17"/>
                  <a:gd name="T7" fmla="*/ 3 h 34"/>
                  <a:gd name="T8" fmla="*/ 3 w 17"/>
                  <a:gd name="T9" fmla="*/ 5 h 34"/>
                  <a:gd name="T10" fmla="*/ 2 w 17"/>
                  <a:gd name="T11" fmla="*/ 6 h 34"/>
                  <a:gd name="T12" fmla="*/ 1 w 17"/>
                  <a:gd name="T13" fmla="*/ 8 h 34"/>
                  <a:gd name="T14" fmla="*/ 1 w 17"/>
                  <a:gd name="T15" fmla="*/ 10 h 34"/>
                  <a:gd name="T16" fmla="*/ 0 w 17"/>
                  <a:gd name="T17" fmla="*/ 13 h 34"/>
                  <a:gd name="T18" fmla="*/ 0 w 17"/>
                  <a:gd name="T19" fmla="*/ 15 h 34"/>
                  <a:gd name="T20" fmla="*/ 0 w 17"/>
                  <a:gd name="T21" fmla="*/ 18 h 34"/>
                  <a:gd name="T22" fmla="*/ 1 w 17"/>
                  <a:gd name="T23" fmla="*/ 20 h 34"/>
                  <a:gd name="T24" fmla="*/ 3 w 17"/>
                  <a:gd name="T25" fmla="*/ 23 h 34"/>
                  <a:gd name="T26" fmla="*/ 4 w 17"/>
                  <a:gd name="T27" fmla="*/ 26 h 34"/>
                  <a:gd name="T28" fmla="*/ 6 w 17"/>
                  <a:gd name="T29" fmla="*/ 28 h 34"/>
                  <a:gd name="T30" fmla="*/ 9 w 17"/>
                  <a:gd name="T31" fmla="*/ 31 h 34"/>
                  <a:gd name="T32" fmla="*/ 13 w 17"/>
                  <a:gd name="T33" fmla="*/ 33 h 34"/>
                  <a:gd name="T34" fmla="*/ 16 w 17"/>
                  <a:gd name="T35" fmla="*/ 27 h 34"/>
                  <a:gd name="T36" fmla="*/ 13 w 17"/>
                  <a:gd name="T37" fmla="*/ 25 h 34"/>
                  <a:gd name="T38" fmla="*/ 10 w 17"/>
                  <a:gd name="T39" fmla="*/ 24 h 34"/>
                  <a:gd name="T40" fmla="*/ 9 w 17"/>
                  <a:gd name="T41" fmla="*/ 23 h 34"/>
                  <a:gd name="T42" fmla="*/ 8 w 17"/>
                  <a:gd name="T43" fmla="*/ 20 h 34"/>
                  <a:gd name="T44" fmla="*/ 8 w 17"/>
                  <a:gd name="T45" fmla="*/ 18 h 34"/>
                  <a:gd name="T46" fmla="*/ 6 w 17"/>
                  <a:gd name="T47" fmla="*/ 17 h 34"/>
                  <a:gd name="T48" fmla="*/ 6 w 17"/>
                  <a:gd name="T49" fmla="*/ 15 h 34"/>
                  <a:gd name="T50" fmla="*/ 6 w 17"/>
                  <a:gd name="T51" fmla="*/ 13 h 34"/>
                  <a:gd name="T52" fmla="*/ 7 w 17"/>
                  <a:gd name="T53" fmla="*/ 11 h 34"/>
                  <a:gd name="T54" fmla="*/ 8 w 17"/>
                  <a:gd name="T55" fmla="*/ 9 h 34"/>
                  <a:gd name="T56" fmla="*/ 8 w 17"/>
                  <a:gd name="T57" fmla="*/ 8 h 34"/>
                  <a:gd name="T58" fmla="*/ 8 w 17"/>
                  <a:gd name="T59" fmla="*/ 7 h 34"/>
                  <a:gd name="T60" fmla="*/ 9 w 17"/>
                  <a:gd name="T61" fmla="*/ 6 h 34"/>
                  <a:gd name="T62" fmla="*/ 9 w 17"/>
                  <a:gd name="T63" fmla="*/ 5 h 34"/>
                  <a:gd name="T64" fmla="*/ 10 w 17"/>
                  <a:gd name="T65" fmla="*/ 3 h 34"/>
                  <a:gd name="T66" fmla="*/ 4 w 17"/>
                  <a:gd name="T6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34">
                    <a:moveTo>
                      <a:pt x="4" y="0"/>
                    </a:moveTo>
                    <a:lnTo>
                      <a:pt x="4" y="1"/>
                    </a:lnTo>
                    <a:lnTo>
                      <a:pt x="4" y="2"/>
                    </a:lnTo>
                    <a:lnTo>
                      <a:pt x="3" y="3"/>
                    </a:lnTo>
                    <a:lnTo>
                      <a:pt x="3" y="5"/>
                    </a:lnTo>
                    <a:lnTo>
                      <a:pt x="2" y="6"/>
                    </a:lnTo>
                    <a:lnTo>
                      <a:pt x="1" y="8"/>
                    </a:lnTo>
                    <a:lnTo>
                      <a:pt x="1" y="10"/>
                    </a:lnTo>
                    <a:lnTo>
                      <a:pt x="0" y="13"/>
                    </a:lnTo>
                    <a:lnTo>
                      <a:pt x="0" y="15"/>
                    </a:lnTo>
                    <a:lnTo>
                      <a:pt x="0" y="18"/>
                    </a:lnTo>
                    <a:lnTo>
                      <a:pt x="1" y="20"/>
                    </a:lnTo>
                    <a:lnTo>
                      <a:pt x="3" y="23"/>
                    </a:lnTo>
                    <a:lnTo>
                      <a:pt x="4" y="26"/>
                    </a:lnTo>
                    <a:lnTo>
                      <a:pt x="6" y="28"/>
                    </a:lnTo>
                    <a:lnTo>
                      <a:pt x="9" y="31"/>
                    </a:lnTo>
                    <a:lnTo>
                      <a:pt x="13" y="33"/>
                    </a:lnTo>
                    <a:lnTo>
                      <a:pt x="16" y="27"/>
                    </a:lnTo>
                    <a:lnTo>
                      <a:pt x="13" y="25"/>
                    </a:lnTo>
                    <a:lnTo>
                      <a:pt x="10" y="24"/>
                    </a:lnTo>
                    <a:lnTo>
                      <a:pt x="9" y="23"/>
                    </a:lnTo>
                    <a:lnTo>
                      <a:pt x="8" y="20"/>
                    </a:lnTo>
                    <a:lnTo>
                      <a:pt x="8" y="18"/>
                    </a:lnTo>
                    <a:lnTo>
                      <a:pt x="6" y="17"/>
                    </a:lnTo>
                    <a:lnTo>
                      <a:pt x="6" y="15"/>
                    </a:lnTo>
                    <a:lnTo>
                      <a:pt x="6" y="13"/>
                    </a:lnTo>
                    <a:lnTo>
                      <a:pt x="7" y="11"/>
                    </a:lnTo>
                    <a:lnTo>
                      <a:pt x="8" y="9"/>
                    </a:lnTo>
                    <a:lnTo>
                      <a:pt x="8" y="8"/>
                    </a:lnTo>
                    <a:lnTo>
                      <a:pt x="8" y="7"/>
                    </a:lnTo>
                    <a:lnTo>
                      <a:pt x="9" y="6"/>
                    </a:lnTo>
                    <a:lnTo>
                      <a:pt x="9" y="5"/>
                    </a:lnTo>
                    <a:lnTo>
                      <a:pt x="10" y="3"/>
                    </a:lnTo>
                    <a:lnTo>
                      <a:pt x="4"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2" name="Freeform 974"/>
              <p:cNvSpPr>
                <a:spLocks/>
              </p:cNvSpPr>
              <p:nvPr/>
            </p:nvSpPr>
            <p:spPr bwMode="auto">
              <a:xfrm>
                <a:off x="5270" y="3165"/>
                <a:ext cx="2" cy="4"/>
              </a:xfrm>
              <a:custGeom>
                <a:avLst/>
                <a:gdLst>
                  <a:gd name="T0" fmla="*/ 1 w 2"/>
                  <a:gd name="T1" fmla="*/ 0 h 4"/>
                  <a:gd name="T2" fmla="*/ 1 w 2"/>
                  <a:gd name="T3" fmla="*/ 1 h 4"/>
                  <a:gd name="T4" fmla="*/ 1 w 2"/>
                  <a:gd name="T5" fmla="*/ 2 h 4"/>
                  <a:gd name="T6" fmla="*/ 1 w 2"/>
                  <a:gd name="T7" fmla="*/ 2 h 4"/>
                  <a:gd name="T8" fmla="*/ 1 w 2"/>
                  <a:gd name="T9" fmla="*/ 3 h 4"/>
                  <a:gd name="T10" fmla="*/ 0 w 2"/>
                  <a:gd name="T11" fmla="*/ 3 h 4"/>
                  <a:gd name="T12" fmla="*/ 0 w 2"/>
                  <a:gd name="T13" fmla="*/ 2 h 4"/>
                  <a:gd name="T14" fmla="*/ 0 w 2"/>
                  <a:gd name="T15" fmla="*/ 2 h 4"/>
                  <a:gd name="T16" fmla="*/ 1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0"/>
                    </a:moveTo>
                    <a:lnTo>
                      <a:pt x="1" y="1"/>
                    </a:lnTo>
                    <a:lnTo>
                      <a:pt x="1" y="2"/>
                    </a:lnTo>
                    <a:lnTo>
                      <a:pt x="1" y="2"/>
                    </a:lnTo>
                    <a:lnTo>
                      <a:pt x="1" y="3"/>
                    </a:lnTo>
                    <a:lnTo>
                      <a:pt x="0" y="3"/>
                    </a:lnTo>
                    <a:lnTo>
                      <a:pt x="0" y="2"/>
                    </a:lnTo>
                    <a:lnTo>
                      <a:pt x="0" y="2"/>
                    </a:lnTo>
                    <a:lnTo>
                      <a:pt x="1"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3" name="Freeform 975"/>
              <p:cNvSpPr>
                <a:spLocks/>
              </p:cNvSpPr>
              <p:nvPr/>
            </p:nvSpPr>
            <p:spPr bwMode="auto">
              <a:xfrm>
                <a:off x="5274" y="3166"/>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0"/>
                    </a:moveTo>
                    <a:lnTo>
                      <a:pt x="0" y="0"/>
                    </a:lnTo>
                    <a:lnTo>
                      <a:pt x="0" y="0"/>
                    </a:lnTo>
                    <a:lnTo>
                      <a:pt x="0" y="0"/>
                    </a:lnTo>
                    <a:lnTo>
                      <a:pt x="0" y="0"/>
                    </a:lnTo>
                    <a:lnTo>
                      <a:pt x="0" y="0"/>
                    </a:lnTo>
                    <a:lnTo>
                      <a:pt x="0" y="0"/>
                    </a:lnTo>
                    <a:lnTo>
                      <a:pt x="0" y="0"/>
                    </a:lnTo>
                    <a:lnTo>
                      <a:pt x="0" y="0"/>
                    </a:lnTo>
                    <a:lnTo>
                      <a:pt x="0"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4" name="Freeform 976"/>
              <p:cNvSpPr>
                <a:spLocks/>
              </p:cNvSpPr>
              <p:nvPr/>
            </p:nvSpPr>
            <p:spPr bwMode="auto">
              <a:xfrm>
                <a:off x="5257" y="3137"/>
                <a:ext cx="15" cy="30"/>
              </a:xfrm>
              <a:custGeom>
                <a:avLst/>
                <a:gdLst>
                  <a:gd name="T0" fmla="*/ 2 w 15"/>
                  <a:gd name="T1" fmla="*/ 0 h 30"/>
                  <a:gd name="T2" fmla="*/ 2 w 15"/>
                  <a:gd name="T3" fmla="*/ 1 h 30"/>
                  <a:gd name="T4" fmla="*/ 2 w 15"/>
                  <a:gd name="T5" fmla="*/ 3 h 30"/>
                  <a:gd name="T6" fmla="*/ 1 w 15"/>
                  <a:gd name="T7" fmla="*/ 7 h 30"/>
                  <a:gd name="T8" fmla="*/ 0 w 15"/>
                  <a:gd name="T9" fmla="*/ 10 h 30"/>
                  <a:gd name="T10" fmla="*/ 0 w 15"/>
                  <a:gd name="T11" fmla="*/ 16 h 30"/>
                  <a:gd name="T12" fmla="*/ 2 w 15"/>
                  <a:gd name="T13" fmla="*/ 20 h 30"/>
                  <a:gd name="T14" fmla="*/ 6 w 15"/>
                  <a:gd name="T15" fmla="*/ 25 h 30"/>
                  <a:gd name="T16" fmla="*/ 11 w 15"/>
                  <a:gd name="T17" fmla="*/ 29 h 30"/>
                  <a:gd name="T18" fmla="*/ 14 w 15"/>
                  <a:gd name="T19" fmla="*/ 22 h 30"/>
                  <a:gd name="T20" fmla="*/ 9 w 15"/>
                  <a:gd name="T21" fmla="*/ 20 h 30"/>
                  <a:gd name="T22" fmla="*/ 7 w 15"/>
                  <a:gd name="T23" fmla="*/ 18 h 30"/>
                  <a:gd name="T24" fmla="*/ 6 w 15"/>
                  <a:gd name="T25" fmla="*/ 15 h 30"/>
                  <a:gd name="T26" fmla="*/ 6 w 15"/>
                  <a:gd name="T27" fmla="*/ 10 h 30"/>
                  <a:gd name="T28" fmla="*/ 7 w 15"/>
                  <a:gd name="T29" fmla="*/ 8 h 30"/>
                  <a:gd name="T30" fmla="*/ 7 w 15"/>
                  <a:gd name="T31" fmla="*/ 4 h 30"/>
                  <a:gd name="T32" fmla="*/ 7 w 15"/>
                  <a:gd name="T33" fmla="*/ 3 h 30"/>
                  <a:gd name="T34" fmla="*/ 8 w 15"/>
                  <a:gd name="T35" fmla="*/ 3 h 30"/>
                  <a:gd name="T36" fmla="*/ 2 w 15"/>
                  <a:gd name="T3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30">
                    <a:moveTo>
                      <a:pt x="2" y="0"/>
                    </a:moveTo>
                    <a:lnTo>
                      <a:pt x="2" y="1"/>
                    </a:lnTo>
                    <a:lnTo>
                      <a:pt x="2" y="3"/>
                    </a:lnTo>
                    <a:lnTo>
                      <a:pt x="1" y="7"/>
                    </a:lnTo>
                    <a:lnTo>
                      <a:pt x="0" y="10"/>
                    </a:lnTo>
                    <a:lnTo>
                      <a:pt x="0" y="16"/>
                    </a:lnTo>
                    <a:lnTo>
                      <a:pt x="2" y="20"/>
                    </a:lnTo>
                    <a:lnTo>
                      <a:pt x="6" y="25"/>
                    </a:lnTo>
                    <a:lnTo>
                      <a:pt x="11" y="29"/>
                    </a:lnTo>
                    <a:lnTo>
                      <a:pt x="14" y="22"/>
                    </a:lnTo>
                    <a:lnTo>
                      <a:pt x="9" y="20"/>
                    </a:lnTo>
                    <a:lnTo>
                      <a:pt x="7" y="18"/>
                    </a:lnTo>
                    <a:lnTo>
                      <a:pt x="6" y="15"/>
                    </a:lnTo>
                    <a:lnTo>
                      <a:pt x="6" y="10"/>
                    </a:lnTo>
                    <a:lnTo>
                      <a:pt x="7" y="8"/>
                    </a:lnTo>
                    <a:lnTo>
                      <a:pt x="7" y="4"/>
                    </a:lnTo>
                    <a:lnTo>
                      <a:pt x="7" y="3"/>
                    </a:lnTo>
                    <a:lnTo>
                      <a:pt x="8" y="3"/>
                    </a:lnTo>
                    <a:lnTo>
                      <a:pt x="2"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5" name="Freeform 977"/>
              <p:cNvSpPr>
                <a:spLocks/>
              </p:cNvSpPr>
              <p:nvPr/>
            </p:nvSpPr>
            <p:spPr bwMode="auto">
              <a:xfrm>
                <a:off x="5273" y="3165"/>
                <a:ext cx="2" cy="2"/>
              </a:xfrm>
              <a:custGeom>
                <a:avLst/>
                <a:gdLst>
                  <a:gd name="T0" fmla="*/ 1 w 2"/>
                  <a:gd name="T1" fmla="*/ 0 h 2"/>
                  <a:gd name="T2" fmla="*/ 1 w 2"/>
                  <a:gd name="T3" fmla="*/ 0 h 2"/>
                  <a:gd name="T4" fmla="*/ 1 w 2"/>
                  <a:gd name="T5" fmla="*/ 1 h 2"/>
                  <a:gd name="T6" fmla="*/ 1 w 2"/>
                  <a:gd name="T7" fmla="*/ 1 h 2"/>
                  <a:gd name="T8" fmla="*/ 1 w 2"/>
                  <a:gd name="T9" fmla="*/ 1 h 2"/>
                  <a:gd name="T10" fmla="*/ 0 w 2"/>
                  <a:gd name="T11" fmla="*/ 1 h 2"/>
                  <a:gd name="T12" fmla="*/ 0 w 2"/>
                  <a:gd name="T13" fmla="*/ 1 h 2"/>
                  <a:gd name="T14" fmla="*/ 0 w 2"/>
                  <a:gd name="T15" fmla="*/ 1 h 2"/>
                  <a:gd name="T16" fmla="*/ 0 w 2"/>
                  <a:gd name="T17" fmla="*/ 1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lnTo>
                      <a:pt x="1" y="0"/>
                    </a:lnTo>
                    <a:lnTo>
                      <a:pt x="1" y="1"/>
                    </a:lnTo>
                    <a:lnTo>
                      <a:pt x="1" y="1"/>
                    </a:lnTo>
                    <a:lnTo>
                      <a:pt x="1" y="1"/>
                    </a:lnTo>
                    <a:lnTo>
                      <a:pt x="0" y="1"/>
                    </a:lnTo>
                    <a:lnTo>
                      <a:pt x="0" y="1"/>
                    </a:lnTo>
                    <a:lnTo>
                      <a:pt x="0" y="1"/>
                    </a:lnTo>
                    <a:lnTo>
                      <a:pt x="0" y="1"/>
                    </a:lnTo>
                    <a:lnTo>
                      <a:pt x="1" y="0"/>
                    </a:lnTo>
                  </a:path>
                </a:pathLst>
              </a:custGeom>
              <a:solidFill>
                <a:srgbClr val="FF814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6" name="Freeform 978"/>
              <p:cNvSpPr>
                <a:spLocks/>
              </p:cNvSpPr>
              <p:nvPr/>
            </p:nvSpPr>
            <p:spPr bwMode="auto">
              <a:xfrm>
                <a:off x="5276" y="3165"/>
                <a:ext cx="4" cy="2"/>
              </a:xfrm>
              <a:custGeom>
                <a:avLst/>
                <a:gdLst>
                  <a:gd name="T0" fmla="*/ 3 w 4"/>
                  <a:gd name="T1" fmla="*/ 0 h 2"/>
                  <a:gd name="T2" fmla="*/ 2 w 4"/>
                  <a:gd name="T3" fmla="*/ 0 h 2"/>
                  <a:gd name="T4" fmla="*/ 1 w 4"/>
                  <a:gd name="T5" fmla="*/ 0 h 2"/>
                  <a:gd name="T6" fmla="*/ 0 w 4"/>
                  <a:gd name="T7" fmla="*/ 0 h 2"/>
                  <a:gd name="T8" fmla="*/ 0 w 4"/>
                  <a:gd name="T9" fmla="*/ 0 h 2"/>
                  <a:gd name="T10" fmla="*/ 0 w 4"/>
                  <a:gd name="T11" fmla="*/ 1 h 2"/>
                  <a:gd name="T12" fmla="*/ 0 w 4"/>
                  <a:gd name="T13" fmla="*/ 1 h 2"/>
                  <a:gd name="T14" fmla="*/ 1 w 4"/>
                  <a:gd name="T15" fmla="*/ 1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lnTo>
                      <a:pt x="2" y="0"/>
                    </a:lnTo>
                    <a:lnTo>
                      <a:pt x="1" y="0"/>
                    </a:lnTo>
                    <a:lnTo>
                      <a:pt x="0" y="0"/>
                    </a:lnTo>
                    <a:lnTo>
                      <a:pt x="0" y="0"/>
                    </a:lnTo>
                    <a:lnTo>
                      <a:pt x="0" y="1"/>
                    </a:lnTo>
                    <a:lnTo>
                      <a:pt x="0" y="1"/>
                    </a:lnTo>
                    <a:lnTo>
                      <a:pt x="1" y="1"/>
                    </a:lnTo>
                    <a:lnTo>
                      <a:pt x="3" y="0"/>
                    </a:lnTo>
                  </a:path>
                </a:pathLst>
              </a:custGeom>
              <a:solidFill>
                <a:srgbClr val="A1625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7" name="Freeform 979"/>
              <p:cNvSpPr>
                <a:spLocks/>
              </p:cNvSpPr>
              <p:nvPr/>
            </p:nvSpPr>
            <p:spPr bwMode="auto">
              <a:xfrm>
                <a:off x="5260" y="3139"/>
                <a:ext cx="15" cy="27"/>
              </a:xfrm>
              <a:custGeom>
                <a:avLst/>
                <a:gdLst>
                  <a:gd name="T0" fmla="*/ 4 w 15"/>
                  <a:gd name="T1" fmla="*/ 0 h 27"/>
                  <a:gd name="T2" fmla="*/ 3 w 15"/>
                  <a:gd name="T3" fmla="*/ 0 h 27"/>
                  <a:gd name="T4" fmla="*/ 2 w 15"/>
                  <a:gd name="T5" fmla="*/ 2 h 27"/>
                  <a:gd name="T6" fmla="*/ 0 w 15"/>
                  <a:gd name="T7" fmla="*/ 5 h 27"/>
                  <a:gd name="T8" fmla="*/ 0 w 15"/>
                  <a:gd name="T9" fmla="*/ 10 h 27"/>
                  <a:gd name="T10" fmla="*/ 0 w 15"/>
                  <a:gd name="T11" fmla="*/ 14 h 27"/>
                  <a:gd name="T12" fmla="*/ 2 w 15"/>
                  <a:gd name="T13" fmla="*/ 18 h 27"/>
                  <a:gd name="T14" fmla="*/ 5 w 15"/>
                  <a:gd name="T15" fmla="*/ 23 h 27"/>
                  <a:gd name="T16" fmla="*/ 11 w 15"/>
                  <a:gd name="T17" fmla="*/ 26 h 27"/>
                  <a:gd name="T18" fmla="*/ 14 w 15"/>
                  <a:gd name="T19" fmla="*/ 21 h 27"/>
                  <a:gd name="T20" fmla="*/ 10 w 15"/>
                  <a:gd name="T21" fmla="*/ 18 h 27"/>
                  <a:gd name="T22" fmla="*/ 7 w 15"/>
                  <a:gd name="T23" fmla="*/ 15 h 27"/>
                  <a:gd name="T24" fmla="*/ 7 w 15"/>
                  <a:gd name="T25" fmla="*/ 13 h 27"/>
                  <a:gd name="T26" fmla="*/ 7 w 15"/>
                  <a:gd name="T27" fmla="*/ 10 h 27"/>
                  <a:gd name="T28" fmla="*/ 7 w 15"/>
                  <a:gd name="T29" fmla="*/ 7 h 27"/>
                  <a:gd name="T30" fmla="*/ 8 w 15"/>
                  <a:gd name="T31" fmla="*/ 4 h 27"/>
                  <a:gd name="T32" fmla="*/ 9 w 15"/>
                  <a:gd name="T33" fmla="*/ 2 h 27"/>
                  <a:gd name="T34" fmla="*/ 4 w 15"/>
                  <a:gd name="T3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7">
                    <a:moveTo>
                      <a:pt x="4" y="0"/>
                    </a:moveTo>
                    <a:lnTo>
                      <a:pt x="3" y="0"/>
                    </a:lnTo>
                    <a:lnTo>
                      <a:pt x="2" y="2"/>
                    </a:lnTo>
                    <a:lnTo>
                      <a:pt x="0" y="5"/>
                    </a:lnTo>
                    <a:lnTo>
                      <a:pt x="0" y="10"/>
                    </a:lnTo>
                    <a:lnTo>
                      <a:pt x="0" y="14"/>
                    </a:lnTo>
                    <a:lnTo>
                      <a:pt x="2" y="18"/>
                    </a:lnTo>
                    <a:lnTo>
                      <a:pt x="5" y="23"/>
                    </a:lnTo>
                    <a:lnTo>
                      <a:pt x="11" y="26"/>
                    </a:lnTo>
                    <a:lnTo>
                      <a:pt x="14" y="21"/>
                    </a:lnTo>
                    <a:lnTo>
                      <a:pt x="10" y="18"/>
                    </a:lnTo>
                    <a:lnTo>
                      <a:pt x="7" y="15"/>
                    </a:lnTo>
                    <a:lnTo>
                      <a:pt x="7" y="13"/>
                    </a:lnTo>
                    <a:lnTo>
                      <a:pt x="7" y="10"/>
                    </a:lnTo>
                    <a:lnTo>
                      <a:pt x="7" y="7"/>
                    </a:lnTo>
                    <a:lnTo>
                      <a:pt x="8" y="4"/>
                    </a:lnTo>
                    <a:lnTo>
                      <a:pt x="9" y="2"/>
                    </a:lnTo>
                    <a:lnTo>
                      <a:pt x="4" y="0"/>
                    </a:lnTo>
                  </a:path>
                </a:pathLst>
              </a:custGeom>
              <a:solidFill>
                <a:srgbClr val="A1625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8" name="Freeform 980"/>
              <p:cNvSpPr>
                <a:spLocks/>
              </p:cNvSpPr>
              <p:nvPr/>
            </p:nvSpPr>
            <p:spPr bwMode="auto">
              <a:xfrm>
                <a:off x="5276" y="3164"/>
                <a:ext cx="1" cy="3"/>
              </a:xfrm>
              <a:custGeom>
                <a:avLst/>
                <a:gdLst>
                  <a:gd name="T0" fmla="*/ 0 w 1"/>
                  <a:gd name="T1" fmla="*/ 0 h 3"/>
                  <a:gd name="T2" fmla="*/ 0 w 1"/>
                  <a:gd name="T3" fmla="*/ 1 h 3"/>
                  <a:gd name="T4" fmla="*/ 0 w 1"/>
                  <a:gd name="T5" fmla="*/ 1 h 3"/>
                  <a:gd name="T6" fmla="*/ 0 w 1"/>
                  <a:gd name="T7" fmla="*/ 2 h 3"/>
                  <a:gd name="T8" fmla="*/ 0 w 1"/>
                  <a:gd name="T9" fmla="*/ 2 h 3"/>
                  <a:gd name="T10" fmla="*/ 0 w 1"/>
                  <a:gd name="T11" fmla="*/ 2 h 3"/>
                  <a:gd name="T12" fmla="*/ 0 w 1"/>
                  <a:gd name="T13" fmla="*/ 2 h 3"/>
                  <a:gd name="T14" fmla="*/ 0 w 1"/>
                  <a:gd name="T15" fmla="*/ 1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lnTo>
                      <a:pt x="0" y="1"/>
                    </a:lnTo>
                    <a:lnTo>
                      <a:pt x="0" y="1"/>
                    </a:lnTo>
                    <a:lnTo>
                      <a:pt x="0" y="2"/>
                    </a:lnTo>
                    <a:lnTo>
                      <a:pt x="0" y="2"/>
                    </a:lnTo>
                    <a:lnTo>
                      <a:pt x="0" y="2"/>
                    </a:lnTo>
                    <a:lnTo>
                      <a:pt x="0" y="2"/>
                    </a:lnTo>
                    <a:lnTo>
                      <a:pt x="0" y="1"/>
                    </a:lnTo>
                    <a:lnTo>
                      <a:pt x="0" y="0"/>
                    </a:lnTo>
                  </a:path>
                </a:pathLst>
              </a:custGeom>
              <a:solidFill>
                <a:srgbClr val="A1625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69" name="Freeform 981"/>
              <p:cNvSpPr>
                <a:spLocks/>
              </p:cNvSpPr>
              <p:nvPr/>
            </p:nvSpPr>
            <p:spPr bwMode="auto">
              <a:xfrm>
                <a:off x="5093" y="3108"/>
                <a:ext cx="79" cy="80"/>
              </a:xfrm>
              <a:custGeom>
                <a:avLst/>
                <a:gdLst>
                  <a:gd name="T0" fmla="*/ 0 w 79"/>
                  <a:gd name="T1" fmla="*/ 3 h 80"/>
                  <a:gd name="T2" fmla="*/ 0 w 79"/>
                  <a:gd name="T3" fmla="*/ 4 h 80"/>
                  <a:gd name="T4" fmla="*/ 1 w 79"/>
                  <a:gd name="T5" fmla="*/ 4 h 80"/>
                  <a:gd name="T6" fmla="*/ 1 w 79"/>
                  <a:gd name="T7" fmla="*/ 7 h 80"/>
                  <a:gd name="T8" fmla="*/ 1 w 79"/>
                  <a:gd name="T9" fmla="*/ 8 h 80"/>
                  <a:gd name="T10" fmla="*/ 1 w 79"/>
                  <a:gd name="T11" fmla="*/ 12 h 80"/>
                  <a:gd name="T12" fmla="*/ 3 w 79"/>
                  <a:gd name="T13" fmla="*/ 16 h 80"/>
                  <a:gd name="T14" fmla="*/ 4 w 79"/>
                  <a:gd name="T15" fmla="*/ 20 h 80"/>
                  <a:gd name="T16" fmla="*/ 5 w 79"/>
                  <a:gd name="T17" fmla="*/ 24 h 80"/>
                  <a:gd name="T18" fmla="*/ 7 w 79"/>
                  <a:gd name="T19" fmla="*/ 29 h 80"/>
                  <a:gd name="T20" fmla="*/ 8 w 79"/>
                  <a:gd name="T21" fmla="*/ 34 h 80"/>
                  <a:gd name="T22" fmla="*/ 10 w 79"/>
                  <a:gd name="T23" fmla="*/ 40 h 80"/>
                  <a:gd name="T24" fmla="*/ 13 w 79"/>
                  <a:gd name="T25" fmla="*/ 46 h 80"/>
                  <a:gd name="T26" fmla="*/ 17 w 79"/>
                  <a:gd name="T27" fmla="*/ 53 h 80"/>
                  <a:gd name="T28" fmla="*/ 20 w 79"/>
                  <a:gd name="T29" fmla="*/ 59 h 80"/>
                  <a:gd name="T30" fmla="*/ 23 w 79"/>
                  <a:gd name="T31" fmla="*/ 66 h 80"/>
                  <a:gd name="T32" fmla="*/ 29 w 79"/>
                  <a:gd name="T33" fmla="*/ 72 h 80"/>
                  <a:gd name="T34" fmla="*/ 29 w 79"/>
                  <a:gd name="T35" fmla="*/ 74 h 80"/>
                  <a:gd name="T36" fmla="*/ 31 w 79"/>
                  <a:gd name="T37" fmla="*/ 75 h 80"/>
                  <a:gd name="T38" fmla="*/ 35 w 79"/>
                  <a:gd name="T39" fmla="*/ 76 h 80"/>
                  <a:gd name="T40" fmla="*/ 38 w 79"/>
                  <a:gd name="T41" fmla="*/ 78 h 80"/>
                  <a:gd name="T42" fmla="*/ 40 w 79"/>
                  <a:gd name="T43" fmla="*/ 78 h 80"/>
                  <a:gd name="T44" fmla="*/ 43 w 79"/>
                  <a:gd name="T45" fmla="*/ 78 h 80"/>
                  <a:gd name="T46" fmla="*/ 46 w 79"/>
                  <a:gd name="T47" fmla="*/ 78 h 80"/>
                  <a:gd name="T48" fmla="*/ 46 w 79"/>
                  <a:gd name="T49" fmla="*/ 79 h 80"/>
                  <a:gd name="T50" fmla="*/ 46 w 79"/>
                  <a:gd name="T51" fmla="*/ 78 h 80"/>
                  <a:gd name="T52" fmla="*/ 47 w 79"/>
                  <a:gd name="T53" fmla="*/ 78 h 80"/>
                  <a:gd name="T54" fmla="*/ 48 w 79"/>
                  <a:gd name="T55" fmla="*/ 75 h 80"/>
                  <a:gd name="T56" fmla="*/ 51 w 79"/>
                  <a:gd name="T57" fmla="*/ 71 h 80"/>
                  <a:gd name="T58" fmla="*/ 52 w 79"/>
                  <a:gd name="T59" fmla="*/ 67 h 80"/>
                  <a:gd name="T60" fmla="*/ 55 w 79"/>
                  <a:gd name="T61" fmla="*/ 63 h 80"/>
                  <a:gd name="T62" fmla="*/ 57 w 79"/>
                  <a:gd name="T63" fmla="*/ 59 h 80"/>
                  <a:gd name="T64" fmla="*/ 60 w 79"/>
                  <a:gd name="T65" fmla="*/ 53 h 80"/>
                  <a:gd name="T66" fmla="*/ 64 w 79"/>
                  <a:gd name="T67" fmla="*/ 47 h 80"/>
                  <a:gd name="T68" fmla="*/ 66 w 79"/>
                  <a:gd name="T69" fmla="*/ 42 h 80"/>
                  <a:gd name="T70" fmla="*/ 69 w 79"/>
                  <a:gd name="T71" fmla="*/ 37 h 80"/>
                  <a:gd name="T72" fmla="*/ 72 w 79"/>
                  <a:gd name="T73" fmla="*/ 30 h 80"/>
                  <a:gd name="T74" fmla="*/ 74 w 79"/>
                  <a:gd name="T75" fmla="*/ 24 h 80"/>
                  <a:gd name="T76" fmla="*/ 75 w 79"/>
                  <a:gd name="T77" fmla="*/ 17 h 80"/>
                  <a:gd name="T78" fmla="*/ 77 w 79"/>
                  <a:gd name="T79" fmla="*/ 12 h 80"/>
                  <a:gd name="T80" fmla="*/ 78 w 79"/>
                  <a:gd name="T81" fmla="*/ 7 h 80"/>
                  <a:gd name="T82" fmla="*/ 78 w 79"/>
                  <a:gd name="T83" fmla="*/ 5 h 80"/>
                  <a:gd name="T84" fmla="*/ 75 w 79"/>
                  <a:gd name="T85" fmla="*/ 5 h 80"/>
                  <a:gd name="T86" fmla="*/ 74 w 79"/>
                  <a:gd name="T87" fmla="*/ 5 h 80"/>
                  <a:gd name="T88" fmla="*/ 72 w 79"/>
                  <a:gd name="T89" fmla="*/ 4 h 80"/>
                  <a:gd name="T90" fmla="*/ 68 w 79"/>
                  <a:gd name="T91" fmla="*/ 4 h 80"/>
                  <a:gd name="T92" fmla="*/ 62 w 79"/>
                  <a:gd name="T93" fmla="*/ 3 h 80"/>
                  <a:gd name="T94" fmla="*/ 57 w 79"/>
                  <a:gd name="T95" fmla="*/ 1 h 80"/>
                  <a:gd name="T96" fmla="*/ 52 w 79"/>
                  <a:gd name="T97" fmla="*/ 1 h 80"/>
                  <a:gd name="T98" fmla="*/ 46 w 79"/>
                  <a:gd name="T99" fmla="*/ 1 h 80"/>
                  <a:gd name="T100" fmla="*/ 40 w 79"/>
                  <a:gd name="T101" fmla="*/ 0 h 80"/>
                  <a:gd name="T102" fmla="*/ 33 w 79"/>
                  <a:gd name="T103" fmla="*/ 0 h 80"/>
                  <a:gd name="T104" fmla="*/ 27 w 79"/>
                  <a:gd name="T105" fmla="*/ 0 h 80"/>
                  <a:gd name="T106" fmla="*/ 21 w 79"/>
                  <a:gd name="T107" fmla="*/ 0 h 80"/>
                  <a:gd name="T108" fmla="*/ 13 w 79"/>
                  <a:gd name="T109" fmla="*/ 1 h 80"/>
                  <a:gd name="T110" fmla="*/ 7 w 79"/>
                  <a:gd name="T111" fmla="*/ 1 h 80"/>
                  <a:gd name="T112" fmla="*/ 0 w 79"/>
                  <a:gd name="T113" fmla="*/ 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80">
                    <a:moveTo>
                      <a:pt x="0" y="3"/>
                    </a:moveTo>
                    <a:lnTo>
                      <a:pt x="0" y="4"/>
                    </a:lnTo>
                    <a:lnTo>
                      <a:pt x="1" y="4"/>
                    </a:lnTo>
                    <a:lnTo>
                      <a:pt x="1" y="7"/>
                    </a:lnTo>
                    <a:lnTo>
                      <a:pt x="1" y="8"/>
                    </a:lnTo>
                    <a:lnTo>
                      <a:pt x="1" y="12"/>
                    </a:lnTo>
                    <a:lnTo>
                      <a:pt x="3" y="16"/>
                    </a:lnTo>
                    <a:lnTo>
                      <a:pt x="4" y="20"/>
                    </a:lnTo>
                    <a:lnTo>
                      <a:pt x="5" y="24"/>
                    </a:lnTo>
                    <a:lnTo>
                      <a:pt x="7" y="29"/>
                    </a:lnTo>
                    <a:lnTo>
                      <a:pt x="8" y="34"/>
                    </a:lnTo>
                    <a:lnTo>
                      <a:pt x="10" y="40"/>
                    </a:lnTo>
                    <a:lnTo>
                      <a:pt x="13" y="46"/>
                    </a:lnTo>
                    <a:lnTo>
                      <a:pt x="17" y="53"/>
                    </a:lnTo>
                    <a:lnTo>
                      <a:pt x="20" y="59"/>
                    </a:lnTo>
                    <a:lnTo>
                      <a:pt x="23" y="66"/>
                    </a:lnTo>
                    <a:lnTo>
                      <a:pt x="29" y="72"/>
                    </a:lnTo>
                    <a:lnTo>
                      <a:pt x="29" y="74"/>
                    </a:lnTo>
                    <a:lnTo>
                      <a:pt x="31" y="75"/>
                    </a:lnTo>
                    <a:lnTo>
                      <a:pt x="35" y="76"/>
                    </a:lnTo>
                    <a:lnTo>
                      <a:pt x="38" y="78"/>
                    </a:lnTo>
                    <a:lnTo>
                      <a:pt x="40" y="78"/>
                    </a:lnTo>
                    <a:lnTo>
                      <a:pt x="43" y="78"/>
                    </a:lnTo>
                    <a:lnTo>
                      <a:pt x="46" y="78"/>
                    </a:lnTo>
                    <a:lnTo>
                      <a:pt x="46" y="79"/>
                    </a:lnTo>
                    <a:lnTo>
                      <a:pt x="46" y="78"/>
                    </a:lnTo>
                    <a:lnTo>
                      <a:pt x="47" y="78"/>
                    </a:lnTo>
                    <a:lnTo>
                      <a:pt x="48" y="75"/>
                    </a:lnTo>
                    <a:lnTo>
                      <a:pt x="51" y="71"/>
                    </a:lnTo>
                    <a:lnTo>
                      <a:pt x="52" y="67"/>
                    </a:lnTo>
                    <a:lnTo>
                      <a:pt x="55" y="63"/>
                    </a:lnTo>
                    <a:lnTo>
                      <a:pt x="57" y="59"/>
                    </a:lnTo>
                    <a:lnTo>
                      <a:pt x="60" y="53"/>
                    </a:lnTo>
                    <a:lnTo>
                      <a:pt x="64" y="47"/>
                    </a:lnTo>
                    <a:lnTo>
                      <a:pt x="66" y="42"/>
                    </a:lnTo>
                    <a:lnTo>
                      <a:pt x="69" y="37"/>
                    </a:lnTo>
                    <a:lnTo>
                      <a:pt x="72" y="30"/>
                    </a:lnTo>
                    <a:lnTo>
                      <a:pt x="74" y="24"/>
                    </a:lnTo>
                    <a:lnTo>
                      <a:pt x="75" y="17"/>
                    </a:lnTo>
                    <a:lnTo>
                      <a:pt x="77" y="12"/>
                    </a:lnTo>
                    <a:lnTo>
                      <a:pt x="78" y="7"/>
                    </a:lnTo>
                    <a:lnTo>
                      <a:pt x="78" y="5"/>
                    </a:lnTo>
                    <a:lnTo>
                      <a:pt x="75" y="5"/>
                    </a:lnTo>
                    <a:lnTo>
                      <a:pt x="74" y="5"/>
                    </a:lnTo>
                    <a:lnTo>
                      <a:pt x="72" y="4"/>
                    </a:lnTo>
                    <a:lnTo>
                      <a:pt x="68" y="4"/>
                    </a:lnTo>
                    <a:lnTo>
                      <a:pt x="62" y="3"/>
                    </a:lnTo>
                    <a:lnTo>
                      <a:pt x="57" y="1"/>
                    </a:lnTo>
                    <a:lnTo>
                      <a:pt x="52" y="1"/>
                    </a:lnTo>
                    <a:lnTo>
                      <a:pt x="46" y="1"/>
                    </a:lnTo>
                    <a:lnTo>
                      <a:pt x="40" y="0"/>
                    </a:lnTo>
                    <a:lnTo>
                      <a:pt x="33" y="0"/>
                    </a:lnTo>
                    <a:lnTo>
                      <a:pt x="27" y="0"/>
                    </a:lnTo>
                    <a:lnTo>
                      <a:pt x="21" y="0"/>
                    </a:lnTo>
                    <a:lnTo>
                      <a:pt x="13" y="1"/>
                    </a:lnTo>
                    <a:lnTo>
                      <a:pt x="7" y="1"/>
                    </a:lnTo>
                    <a:lnTo>
                      <a:pt x="0" y="3"/>
                    </a:lnTo>
                  </a:path>
                </a:pathLst>
              </a:custGeom>
              <a:solidFill>
                <a:srgbClr val="82C168"/>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0" name="Freeform 982"/>
              <p:cNvSpPr>
                <a:spLocks/>
              </p:cNvSpPr>
              <p:nvPr/>
            </p:nvSpPr>
            <p:spPr bwMode="auto">
              <a:xfrm>
                <a:off x="5048" y="3108"/>
                <a:ext cx="242" cy="93"/>
              </a:xfrm>
              <a:custGeom>
                <a:avLst/>
                <a:gdLst>
                  <a:gd name="T0" fmla="*/ 208 w 242"/>
                  <a:gd name="T1" fmla="*/ 23 h 93"/>
                  <a:gd name="T2" fmla="*/ 141 w 242"/>
                  <a:gd name="T3" fmla="*/ 6 h 93"/>
                  <a:gd name="T4" fmla="*/ 57 w 242"/>
                  <a:gd name="T5" fmla="*/ 1 h 93"/>
                  <a:gd name="T6" fmla="*/ 22 w 242"/>
                  <a:gd name="T7" fmla="*/ 7 h 93"/>
                  <a:gd name="T8" fmla="*/ 68 w 242"/>
                  <a:gd name="T9" fmla="*/ 4 h 93"/>
                  <a:gd name="T10" fmla="*/ 145 w 242"/>
                  <a:gd name="T11" fmla="*/ 10 h 93"/>
                  <a:gd name="T12" fmla="*/ 229 w 242"/>
                  <a:gd name="T13" fmla="*/ 35 h 93"/>
                  <a:gd name="T14" fmla="*/ 193 w 242"/>
                  <a:gd name="T15" fmla="*/ 29 h 93"/>
                  <a:gd name="T16" fmla="*/ 118 w 242"/>
                  <a:gd name="T17" fmla="*/ 18 h 93"/>
                  <a:gd name="T18" fmla="*/ 33 w 242"/>
                  <a:gd name="T19" fmla="*/ 15 h 93"/>
                  <a:gd name="T20" fmla="*/ 12 w 242"/>
                  <a:gd name="T21" fmla="*/ 18 h 93"/>
                  <a:gd name="T22" fmla="*/ 68 w 242"/>
                  <a:gd name="T23" fmla="*/ 19 h 93"/>
                  <a:gd name="T24" fmla="*/ 150 w 242"/>
                  <a:gd name="T25" fmla="*/ 25 h 93"/>
                  <a:gd name="T26" fmla="*/ 226 w 242"/>
                  <a:gd name="T27" fmla="*/ 39 h 93"/>
                  <a:gd name="T28" fmla="*/ 174 w 242"/>
                  <a:gd name="T29" fmla="*/ 35 h 93"/>
                  <a:gd name="T30" fmla="*/ 86 w 242"/>
                  <a:gd name="T31" fmla="*/ 31 h 93"/>
                  <a:gd name="T32" fmla="*/ 12 w 242"/>
                  <a:gd name="T33" fmla="*/ 29 h 93"/>
                  <a:gd name="T34" fmla="*/ 23 w 242"/>
                  <a:gd name="T35" fmla="*/ 32 h 93"/>
                  <a:gd name="T36" fmla="*/ 100 w 242"/>
                  <a:gd name="T37" fmla="*/ 34 h 93"/>
                  <a:gd name="T38" fmla="*/ 184 w 242"/>
                  <a:gd name="T39" fmla="*/ 38 h 93"/>
                  <a:gd name="T40" fmla="*/ 224 w 242"/>
                  <a:gd name="T41" fmla="*/ 44 h 93"/>
                  <a:gd name="T42" fmla="*/ 167 w 242"/>
                  <a:gd name="T43" fmla="*/ 42 h 93"/>
                  <a:gd name="T44" fmla="*/ 83 w 242"/>
                  <a:gd name="T45" fmla="*/ 41 h 93"/>
                  <a:gd name="T46" fmla="*/ 19 w 242"/>
                  <a:gd name="T47" fmla="*/ 44 h 93"/>
                  <a:gd name="T48" fmla="*/ 44 w 242"/>
                  <a:gd name="T49" fmla="*/ 44 h 93"/>
                  <a:gd name="T50" fmla="*/ 125 w 242"/>
                  <a:gd name="T51" fmla="*/ 45 h 93"/>
                  <a:gd name="T52" fmla="*/ 205 w 242"/>
                  <a:gd name="T53" fmla="*/ 47 h 93"/>
                  <a:gd name="T54" fmla="*/ 221 w 242"/>
                  <a:gd name="T55" fmla="*/ 48 h 93"/>
                  <a:gd name="T56" fmla="*/ 161 w 242"/>
                  <a:gd name="T57" fmla="*/ 50 h 93"/>
                  <a:gd name="T58" fmla="*/ 81 w 242"/>
                  <a:gd name="T59" fmla="*/ 53 h 93"/>
                  <a:gd name="T60" fmla="*/ 29 w 242"/>
                  <a:gd name="T61" fmla="*/ 58 h 93"/>
                  <a:gd name="T62" fmla="*/ 64 w 242"/>
                  <a:gd name="T63" fmla="*/ 57 h 93"/>
                  <a:gd name="T64" fmla="*/ 144 w 242"/>
                  <a:gd name="T65" fmla="*/ 53 h 93"/>
                  <a:gd name="T66" fmla="*/ 215 w 242"/>
                  <a:gd name="T67" fmla="*/ 50 h 93"/>
                  <a:gd name="T68" fmla="*/ 224 w 242"/>
                  <a:gd name="T69" fmla="*/ 51 h 93"/>
                  <a:gd name="T70" fmla="*/ 167 w 242"/>
                  <a:gd name="T71" fmla="*/ 55 h 93"/>
                  <a:gd name="T72" fmla="*/ 90 w 242"/>
                  <a:gd name="T73" fmla="*/ 61 h 93"/>
                  <a:gd name="T74" fmla="*/ 42 w 242"/>
                  <a:gd name="T75" fmla="*/ 67 h 93"/>
                  <a:gd name="T76" fmla="*/ 77 w 242"/>
                  <a:gd name="T77" fmla="*/ 66 h 93"/>
                  <a:gd name="T78" fmla="*/ 151 w 242"/>
                  <a:gd name="T79" fmla="*/ 58 h 93"/>
                  <a:gd name="T80" fmla="*/ 218 w 242"/>
                  <a:gd name="T81" fmla="*/ 53 h 93"/>
                  <a:gd name="T82" fmla="*/ 225 w 242"/>
                  <a:gd name="T83" fmla="*/ 53 h 93"/>
                  <a:gd name="T84" fmla="*/ 174 w 242"/>
                  <a:gd name="T85" fmla="*/ 58 h 93"/>
                  <a:gd name="T86" fmla="*/ 106 w 242"/>
                  <a:gd name="T87" fmla="*/ 69 h 93"/>
                  <a:gd name="T88" fmla="*/ 60 w 242"/>
                  <a:gd name="T89" fmla="*/ 77 h 93"/>
                  <a:gd name="T90" fmla="*/ 84 w 242"/>
                  <a:gd name="T91" fmla="*/ 73 h 93"/>
                  <a:gd name="T92" fmla="*/ 151 w 242"/>
                  <a:gd name="T93" fmla="*/ 66 h 93"/>
                  <a:gd name="T94" fmla="*/ 215 w 242"/>
                  <a:gd name="T95" fmla="*/ 57 h 93"/>
                  <a:gd name="T96" fmla="*/ 80 w 242"/>
                  <a:gd name="T97" fmla="*/ 85 h 93"/>
                  <a:gd name="T98" fmla="*/ 122 w 242"/>
                  <a:gd name="T99" fmla="*/ 77 h 93"/>
                  <a:gd name="T100" fmla="*/ 184 w 242"/>
                  <a:gd name="T101" fmla="*/ 67 h 93"/>
                  <a:gd name="T102" fmla="*/ 229 w 242"/>
                  <a:gd name="T103" fmla="*/ 61 h 93"/>
                  <a:gd name="T104" fmla="*/ 221 w 242"/>
                  <a:gd name="T105" fmla="*/ 64 h 93"/>
                  <a:gd name="T106" fmla="*/ 176 w 242"/>
                  <a:gd name="T107" fmla="*/ 74 h 93"/>
                  <a:gd name="T108" fmla="*/ 125 w 242"/>
                  <a:gd name="T109" fmla="*/ 86 h 93"/>
                  <a:gd name="T110" fmla="*/ 100 w 242"/>
                  <a:gd name="T111" fmla="*/ 92 h 93"/>
                  <a:gd name="T112" fmla="*/ 122 w 242"/>
                  <a:gd name="T113" fmla="*/ 88 h 93"/>
                  <a:gd name="T114" fmla="*/ 167 w 242"/>
                  <a:gd name="T115" fmla="*/ 80 h 93"/>
                  <a:gd name="T116" fmla="*/ 237 w 242"/>
                  <a:gd name="T117" fmla="*/ 64 h 93"/>
                  <a:gd name="T118" fmla="*/ 237 w 242"/>
                  <a:gd name="T119" fmla="*/ 4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93">
                    <a:moveTo>
                      <a:pt x="235" y="32"/>
                    </a:moveTo>
                    <a:lnTo>
                      <a:pt x="234" y="31"/>
                    </a:lnTo>
                    <a:lnTo>
                      <a:pt x="232" y="31"/>
                    </a:lnTo>
                    <a:lnTo>
                      <a:pt x="229" y="31"/>
                    </a:lnTo>
                    <a:lnTo>
                      <a:pt x="226" y="29"/>
                    </a:lnTo>
                    <a:lnTo>
                      <a:pt x="221" y="28"/>
                    </a:lnTo>
                    <a:lnTo>
                      <a:pt x="218" y="26"/>
                    </a:lnTo>
                    <a:lnTo>
                      <a:pt x="212" y="23"/>
                    </a:lnTo>
                    <a:lnTo>
                      <a:pt x="208" y="23"/>
                    </a:lnTo>
                    <a:lnTo>
                      <a:pt x="202" y="19"/>
                    </a:lnTo>
                    <a:lnTo>
                      <a:pt x="195" y="19"/>
                    </a:lnTo>
                    <a:lnTo>
                      <a:pt x="187" y="18"/>
                    </a:lnTo>
                    <a:lnTo>
                      <a:pt x="181" y="16"/>
                    </a:lnTo>
                    <a:lnTo>
                      <a:pt x="174" y="13"/>
                    </a:lnTo>
                    <a:lnTo>
                      <a:pt x="167" y="13"/>
                    </a:lnTo>
                    <a:lnTo>
                      <a:pt x="158" y="9"/>
                    </a:lnTo>
                    <a:lnTo>
                      <a:pt x="150" y="9"/>
                    </a:lnTo>
                    <a:lnTo>
                      <a:pt x="141" y="6"/>
                    </a:lnTo>
                    <a:lnTo>
                      <a:pt x="132" y="4"/>
                    </a:lnTo>
                    <a:lnTo>
                      <a:pt x="122" y="4"/>
                    </a:lnTo>
                    <a:lnTo>
                      <a:pt x="113" y="1"/>
                    </a:lnTo>
                    <a:lnTo>
                      <a:pt x="105" y="1"/>
                    </a:lnTo>
                    <a:lnTo>
                      <a:pt x="96" y="1"/>
                    </a:lnTo>
                    <a:lnTo>
                      <a:pt x="86" y="0"/>
                    </a:lnTo>
                    <a:lnTo>
                      <a:pt x="77" y="0"/>
                    </a:lnTo>
                    <a:lnTo>
                      <a:pt x="68" y="0"/>
                    </a:lnTo>
                    <a:lnTo>
                      <a:pt x="57" y="1"/>
                    </a:lnTo>
                    <a:lnTo>
                      <a:pt x="49" y="1"/>
                    </a:lnTo>
                    <a:lnTo>
                      <a:pt x="38" y="3"/>
                    </a:lnTo>
                    <a:lnTo>
                      <a:pt x="30" y="4"/>
                    </a:lnTo>
                    <a:lnTo>
                      <a:pt x="22" y="6"/>
                    </a:lnTo>
                    <a:lnTo>
                      <a:pt x="13" y="9"/>
                    </a:lnTo>
                    <a:lnTo>
                      <a:pt x="16" y="9"/>
                    </a:lnTo>
                    <a:lnTo>
                      <a:pt x="17" y="9"/>
                    </a:lnTo>
                    <a:lnTo>
                      <a:pt x="19" y="7"/>
                    </a:lnTo>
                    <a:lnTo>
                      <a:pt x="22" y="7"/>
                    </a:lnTo>
                    <a:lnTo>
                      <a:pt x="25" y="7"/>
                    </a:lnTo>
                    <a:lnTo>
                      <a:pt x="29" y="6"/>
                    </a:lnTo>
                    <a:lnTo>
                      <a:pt x="35" y="6"/>
                    </a:lnTo>
                    <a:lnTo>
                      <a:pt x="38" y="4"/>
                    </a:lnTo>
                    <a:lnTo>
                      <a:pt x="44" y="4"/>
                    </a:lnTo>
                    <a:lnTo>
                      <a:pt x="49" y="4"/>
                    </a:lnTo>
                    <a:lnTo>
                      <a:pt x="55" y="4"/>
                    </a:lnTo>
                    <a:lnTo>
                      <a:pt x="62" y="4"/>
                    </a:lnTo>
                    <a:lnTo>
                      <a:pt x="68" y="4"/>
                    </a:lnTo>
                    <a:lnTo>
                      <a:pt x="77" y="4"/>
                    </a:lnTo>
                    <a:lnTo>
                      <a:pt x="83" y="4"/>
                    </a:lnTo>
                    <a:lnTo>
                      <a:pt x="91" y="4"/>
                    </a:lnTo>
                    <a:lnTo>
                      <a:pt x="100" y="4"/>
                    </a:lnTo>
                    <a:lnTo>
                      <a:pt x="107" y="6"/>
                    </a:lnTo>
                    <a:lnTo>
                      <a:pt x="116" y="6"/>
                    </a:lnTo>
                    <a:lnTo>
                      <a:pt x="126" y="7"/>
                    </a:lnTo>
                    <a:lnTo>
                      <a:pt x="135" y="9"/>
                    </a:lnTo>
                    <a:lnTo>
                      <a:pt x="145" y="10"/>
                    </a:lnTo>
                    <a:lnTo>
                      <a:pt x="155" y="13"/>
                    </a:lnTo>
                    <a:lnTo>
                      <a:pt x="166" y="15"/>
                    </a:lnTo>
                    <a:lnTo>
                      <a:pt x="176" y="18"/>
                    </a:lnTo>
                    <a:lnTo>
                      <a:pt x="186" y="19"/>
                    </a:lnTo>
                    <a:lnTo>
                      <a:pt x="196" y="23"/>
                    </a:lnTo>
                    <a:lnTo>
                      <a:pt x="208" y="28"/>
                    </a:lnTo>
                    <a:lnTo>
                      <a:pt x="219" y="32"/>
                    </a:lnTo>
                    <a:lnTo>
                      <a:pt x="231" y="35"/>
                    </a:lnTo>
                    <a:lnTo>
                      <a:pt x="229" y="35"/>
                    </a:lnTo>
                    <a:lnTo>
                      <a:pt x="228" y="35"/>
                    </a:lnTo>
                    <a:lnTo>
                      <a:pt x="226" y="35"/>
                    </a:lnTo>
                    <a:lnTo>
                      <a:pt x="224" y="35"/>
                    </a:lnTo>
                    <a:lnTo>
                      <a:pt x="221" y="34"/>
                    </a:lnTo>
                    <a:lnTo>
                      <a:pt x="216" y="34"/>
                    </a:lnTo>
                    <a:lnTo>
                      <a:pt x="211" y="32"/>
                    </a:lnTo>
                    <a:lnTo>
                      <a:pt x="206" y="31"/>
                    </a:lnTo>
                    <a:lnTo>
                      <a:pt x="200" y="31"/>
                    </a:lnTo>
                    <a:lnTo>
                      <a:pt x="193" y="29"/>
                    </a:lnTo>
                    <a:lnTo>
                      <a:pt x="186" y="28"/>
                    </a:lnTo>
                    <a:lnTo>
                      <a:pt x="179" y="26"/>
                    </a:lnTo>
                    <a:lnTo>
                      <a:pt x="171" y="25"/>
                    </a:lnTo>
                    <a:lnTo>
                      <a:pt x="163" y="23"/>
                    </a:lnTo>
                    <a:lnTo>
                      <a:pt x="154" y="23"/>
                    </a:lnTo>
                    <a:lnTo>
                      <a:pt x="145" y="22"/>
                    </a:lnTo>
                    <a:lnTo>
                      <a:pt x="136" y="19"/>
                    </a:lnTo>
                    <a:lnTo>
                      <a:pt x="128" y="19"/>
                    </a:lnTo>
                    <a:lnTo>
                      <a:pt x="118" y="18"/>
                    </a:lnTo>
                    <a:lnTo>
                      <a:pt x="109" y="18"/>
                    </a:lnTo>
                    <a:lnTo>
                      <a:pt x="99" y="16"/>
                    </a:lnTo>
                    <a:lnTo>
                      <a:pt x="90" y="16"/>
                    </a:lnTo>
                    <a:lnTo>
                      <a:pt x="78" y="15"/>
                    </a:lnTo>
                    <a:lnTo>
                      <a:pt x="70" y="15"/>
                    </a:lnTo>
                    <a:lnTo>
                      <a:pt x="61" y="15"/>
                    </a:lnTo>
                    <a:lnTo>
                      <a:pt x="51" y="15"/>
                    </a:lnTo>
                    <a:lnTo>
                      <a:pt x="42" y="15"/>
                    </a:lnTo>
                    <a:lnTo>
                      <a:pt x="33" y="15"/>
                    </a:lnTo>
                    <a:lnTo>
                      <a:pt x="25" y="16"/>
                    </a:lnTo>
                    <a:lnTo>
                      <a:pt x="16" y="16"/>
                    </a:lnTo>
                    <a:lnTo>
                      <a:pt x="9" y="18"/>
                    </a:lnTo>
                    <a:lnTo>
                      <a:pt x="0" y="19"/>
                    </a:lnTo>
                    <a:lnTo>
                      <a:pt x="1" y="19"/>
                    </a:lnTo>
                    <a:lnTo>
                      <a:pt x="3" y="18"/>
                    </a:lnTo>
                    <a:lnTo>
                      <a:pt x="6" y="18"/>
                    </a:lnTo>
                    <a:lnTo>
                      <a:pt x="9" y="18"/>
                    </a:lnTo>
                    <a:lnTo>
                      <a:pt x="12" y="18"/>
                    </a:lnTo>
                    <a:lnTo>
                      <a:pt x="16" y="18"/>
                    </a:lnTo>
                    <a:lnTo>
                      <a:pt x="22" y="18"/>
                    </a:lnTo>
                    <a:lnTo>
                      <a:pt x="26" y="18"/>
                    </a:lnTo>
                    <a:lnTo>
                      <a:pt x="32" y="18"/>
                    </a:lnTo>
                    <a:lnTo>
                      <a:pt x="38" y="18"/>
                    </a:lnTo>
                    <a:lnTo>
                      <a:pt x="45" y="18"/>
                    </a:lnTo>
                    <a:lnTo>
                      <a:pt x="51" y="18"/>
                    </a:lnTo>
                    <a:lnTo>
                      <a:pt x="60" y="18"/>
                    </a:lnTo>
                    <a:lnTo>
                      <a:pt x="68" y="19"/>
                    </a:lnTo>
                    <a:lnTo>
                      <a:pt x="75" y="19"/>
                    </a:lnTo>
                    <a:lnTo>
                      <a:pt x="83" y="19"/>
                    </a:lnTo>
                    <a:lnTo>
                      <a:pt x="93" y="19"/>
                    </a:lnTo>
                    <a:lnTo>
                      <a:pt x="102" y="19"/>
                    </a:lnTo>
                    <a:lnTo>
                      <a:pt x="110" y="20"/>
                    </a:lnTo>
                    <a:lnTo>
                      <a:pt x="121" y="22"/>
                    </a:lnTo>
                    <a:lnTo>
                      <a:pt x="129" y="23"/>
                    </a:lnTo>
                    <a:lnTo>
                      <a:pt x="138" y="23"/>
                    </a:lnTo>
                    <a:lnTo>
                      <a:pt x="150" y="25"/>
                    </a:lnTo>
                    <a:lnTo>
                      <a:pt x="158" y="26"/>
                    </a:lnTo>
                    <a:lnTo>
                      <a:pt x="168" y="28"/>
                    </a:lnTo>
                    <a:lnTo>
                      <a:pt x="179" y="29"/>
                    </a:lnTo>
                    <a:lnTo>
                      <a:pt x="189" y="31"/>
                    </a:lnTo>
                    <a:lnTo>
                      <a:pt x="199" y="34"/>
                    </a:lnTo>
                    <a:lnTo>
                      <a:pt x="209" y="35"/>
                    </a:lnTo>
                    <a:lnTo>
                      <a:pt x="219" y="37"/>
                    </a:lnTo>
                    <a:lnTo>
                      <a:pt x="229" y="39"/>
                    </a:lnTo>
                    <a:lnTo>
                      <a:pt x="226" y="39"/>
                    </a:lnTo>
                    <a:lnTo>
                      <a:pt x="225" y="38"/>
                    </a:lnTo>
                    <a:lnTo>
                      <a:pt x="221" y="38"/>
                    </a:lnTo>
                    <a:lnTo>
                      <a:pt x="216" y="38"/>
                    </a:lnTo>
                    <a:lnTo>
                      <a:pt x="211" y="38"/>
                    </a:lnTo>
                    <a:lnTo>
                      <a:pt x="205" y="38"/>
                    </a:lnTo>
                    <a:lnTo>
                      <a:pt x="199" y="37"/>
                    </a:lnTo>
                    <a:lnTo>
                      <a:pt x="190" y="37"/>
                    </a:lnTo>
                    <a:lnTo>
                      <a:pt x="183" y="35"/>
                    </a:lnTo>
                    <a:lnTo>
                      <a:pt x="174" y="35"/>
                    </a:lnTo>
                    <a:lnTo>
                      <a:pt x="166" y="34"/>
                    </a:lnTo>
                    <a:lnTo>
                      <a:pt x="155" y="34"/>
                    </a:lnTo>
                    <a:lnTo>
                      <a:pt x="145" y="34"/>
                    </a:lnTo>
                    <a:lnTo>
                      <a:pt x="135" y="32"/>
                    </a:lnTo>
                    <a:lnTo>
                      <a:pt x="126" y="32"/>
                    </a:lnTo>
                    <a:lnTo>
                      <a:pt x="116" y="31"/>
                    </a:lnTo>
                    <a:lnTo>
                      <a:pt x="106" y="31"/>
                    </a:lnTo>
                    <a:lnTo>
                      <a:pt x="96" y="31"/>
                    </a:lnTo>
                    <a:lnTo>
                      <a:pt x="86" y="31"/>
                    </a:lnTo>
                    <a:lnTo>
                      <a:pt x="77" y="29"/>
                    </a:lnTo>
                    <a:lnTo>
                      <a:pt x="67" y="29"/>
                    </a:lnTo>
                    <a:lnTo>
                      <a:pt x="57" y="29"/>
                    </a:lnTo>
                    <a:lnTo>
                      <a:pt x="49" y="29"/>
                    </a:lnTo>
                    <a:lnTo>
                      <a:pt x="41" y="29"/>
                    </a:lnTo>
                    <a:lnTo>
                      <a:pt x="32" y="29"/>
                    </a:lnTo>
                    <a:lnTo>
                      <a:pt x="25" y="29"/>
                    </a:lnTo>
                    <a:lnTo>
                      <a:pt x="19" y="29"/>
                    </a:lnTo>
                    <a:lnTo>
                      <a:pt x="12" y="29"/>
                    </a:lnTo>
                    <a:lnTo>
                      <a:pt x="7" y="31"/>
                    </a:lnTo>
                    <a:lnTo>
                      <a:pt x="3" y="31"/>
                    </a:lnTo>
                    <a:lnTo>
                      <a:pt x="0" y="31"/>
                    </a:lnTo>
                    <a:lnTo>
                      <a:pt x="3" y="31"/>
                    </a:lnTo>
                    <a:lnTo>
                      <a:pt x="4" y="32"/>
                    </a:lnTo>
                    <a:lnTo>
                      <a:pt x="9" y="32"/>
                    </a:lnTo>
                    <a:lnTo>
                      <a:pt x="12" y="32"/>
                    </a:lnTo>
                    <a:lnTo>
                      <a:pt x="19" y="32"/>
                    </a:lnTo>
                    <a:lnTo>
                      <a:pt x="23" y="32"/>
                    </a:lnTo>
                    <a:lnTo>
                      <a:pt x="29" y="32"/>
                    </a:lnTo>
                    <a:lnTo>
                      <a:pt x="38" y="32"/>
                    </a:lnTo>
                    <a:lnTo>
                      <a:pt x="45" y="32"/>
                    </a:lnTo>
                    <a:lnTo>
                      <a:pt x="52" y="32"/>
                    </a:lnTo>
                    <a:lnTo>
                      <a:pt x="62" y="34"/>
                    </a:lnTo>
                    <a:lnTo>
                      <a:pt x="70" y="34"/>
                    </a:lnTo>
                    <a:lnTo>
                      <a:pt x="80" y="34"/>
                    </a:lnTo>
                    <a:lnTo>
                      <a:pt x="90" y="34"/>
                    </a:lnTo>
                    <a:lnTo>
                      <a:pt x="100" y="34"/>
                    </a:lnTo>
                    <a:lnTo>
                      <a:pt x="109" y="34"/>
                    </a:lnTo>
                    <a:lnTo>
                      <a:pt x="119" y="35"/>
                    </a:lnTo>
                    <a:lnTo>
                      <a:pt x="129" y="35"/>
                    </a:lnTo>
                    <a:lnTo>
                      <a:pt x="138" y="35"/>
                    </a:lnTo>
                    <a:lnTo>
                      <a:pt x="150" y="35"/>
                    </a:lnTo>
                    <a:lnTo>
                      <a:pt x="158" y="37"/>
                    </a:lnTo>
                    <a:lnTo>
                      <a:pt x="167" y="38"/>
                    </a:lnTo>
                    <a:lnTo>
                      <a:pt x="177" y="38"/>
                    </a:lnTo>
                    <a:lnTo>
                      <a:pt x="184" y="38"/>
                    </a:lnTo>
                    <a:lnTo>
                      <a:pt x="193" y="39"/>
                    </a:lnTo>
                    <a:lnTo>
                      <a:pt x="200" y="39"/>
                    </a:lnTo>
                    <a:lnTo>
                      <a:pt x="208" y="41"/>
                    </a:lnTo>
                    <a:lnTo>
                      <a:pt x="212" y="41"/>
                    </a:lnTo>
                    <a:lnTo>
                      <a:pt x="219" y="41"/>
                    </a:lnTo>
                    <a:lnTo>
                      <a:pt x="225" y="42"/>
                    </a:lnTo>
                    <a:lnTo>
                      <a:pt x="228" y="44"/>
                    </a:lnTo>
                    <a:lnTo>
                      <a:pt x="226" y="44"/>
                    </a:lnTo>
                    <a:lnTo>
                      <a:pt x="224" y="44"/>
                    </a:lnTo>
                    <a:lnTo>
                      <a:pt x="221" y="44"/>
                    </a:lnTo>
                    <a:lnTo>
                      <a:pt x="216" y="42"/>
                    </a:lnTo>
                    <a:lnTo>
                      <a:pt x="211" y="42"/>
                    </a:lnTo>
                    <a:lnTo>
                      <a:pt x="206" y="42"/>
                    </a:lnTo>
                    <a:lnTo>
                      <a:pt x="199" y="42"/>
                    </a:lnTo>
                    <a:lnTo>
                      <a:pt x="192" y="42"/>
                    </a:lnTo>
                    <a:lnTo>
                      <a:pt x="183" y="42"/>
                    </a:lnTo>
                    <a:lnTo>
                      <a:pt x="176" y="42"/>
                    </a:lnTo>
                    <a:lnTo>
                      <a:pt x="167" y="42"/>
                    </a:lnTo>
                    <a:lnTo>
                      <a:pt x="158" y="42"/>
                    </a:lnTo>
                    <a:lnTo>
                      <a:pt x="150" y="41"/>
                    </a:lnTo>
                    <a:lnTo>
                      <a:pt x="141" y="41"/>
                    </a:lnTo>
                    <a:lnTo>
                      <a:pt x="131" y="41"/>
                    </a:lnTo>
                    <a:lnTo>
                      <a:pt x="121" y="41"/>
                    </a:lnTo>
                    <a:lnTo>
                      <a:pt x="110" y="41"/>
                    </a:lnTo>
                    <a:lnTo>
                      <a:pt x="102" y="41"/>
                    </a:lnTo>
                    <a:lnTo>
                      <a:pt x="93" y="41"/>
                    </a:lnTo>
                    <a:lnTo>
                      <a:pt x="83" y="41"/>
                    </a:lnTo>
                    <a:lnTo>
                      <a:pt x="74" y="41"/>
                    </a:lnTo>
                    <a:lnTo>
                      <a:pt x="65" y="41"/>
                    </a:lnTo>
                    <a:lnTo>
                      <a:pt x="57" y="42"/>
                    </a:lnTo>
                    <a:lnTo>
                      <a:pt x="49" y="42"/>
                    </a:lnTo>
                    <a:lnTo>
                      <a:pt x="42" y="42"/>
                    </a:lnTo>
                    <a:lnTo>
                      <a:pt x="35" y="42"/>
                    </a:lnTo>
                    <a:lnTo>
                      <a:pt x="29" y="44"/>
                    </a:lnTo>
                    <a:lnTo>
                      <a:pt x="22" y="44"/>
                    </a:lnTo>
                    <a:lnTo>
                      <a:pt x="19" y="44"/>
                    </a:lnTo>
                    <a:lnTo>
                      <a:pt x="13" y="44"/>
                    </a:lnTo>
                    <a:lnTo>
                      <a:pt x="12" y="45"/>
                    </a:lnTo>
                    <a:lnTo>
                      <a:pt x="13" y="45"/>
                    </a:lnTo>
                    <a:lnTo>
                      <a:pt x="16" y="45"/>
                    </a:lnTo>
                    <a:lnTo>
                      <a:pt x="20" y="45"/>
                    </a:lnTo>
                    <a:lnTo>
                      <a:pt x="25" y="45"/>
                    </a:lnTo>
                    <a:lnTo>
                      <a:pt x="29" y="45"/>
                    </a:lnTo>
                    <a:lnTo>
                      <a:pt x="36" y="45"/>
                    </a:lnTo>
                    <a:lnTo>
                      <a:pt x="44" y="44"/>
                    </a:lnTo>
                    <a:lnTo>
                      <a:pt x="51" y="44"/>
                    </a:lnTo>
                    <a:lnTo>
                      <a:pt x="60" y="44"/>
                    </a:lnTo>
                    <a:lnTo>
                      <a:pt x="68" y="44"/>
                    </a:lnTo>
                    <a:lnTo>
                      <a:pt x="77" y="44"/>
                    </a:lnTo>
                    <a:lnTo>
                      <a:pt x="86" y="44"/>
                    </a:lnTo>
                    <a:lnTo>
                      <a:pt x="96" y="44"/>
                    </a:lnTo>
                    <a:lnTo>
                      <a:pt x="106" y="44"/>
                    </a:lnTo>
                    <a:lnTo>
                      <a:pt x="116" y="44"/>
                    </a:lnTo>
                    <a:lnTo>
                      <a:pt x="125" y="45"/>
                    </a:lnTo>
                    <a:lnTo>
                      <a:pt x="135" y="45"/>
                    </a:lnTo>
                    <a:lnTo>
                      <a:pt x="145" y="45"/>
                    </a:lnTo>
                    <a:lnTo>
                      <a:pt x="155" y="45"/>
                    </a:lnTo>
                    <a:lnTo>
                      <a:pt x="164" y="45"/>
                    </a:lnTo>
                    <a:lnTo>
                      <a:pt x="174" y="45"/>
                    </a:lnTo>
                    <a:lnTo>
                      <a:pt x="183" y="45"/>
                    </a:lnTo>
                    <a:lnTo>
                      <a:pt x="190" y="45"/>
                    </a:lnTo>
                    <a:lnTo>
                      <a:pt x="199" y="45"/>
                    </a:lnTo>
                    <a:lnTo>
                      <a:pt x="205" y="47"/>
                    </a:lnTo>
                    <a:lnTo>
                      <a:pt x="211" y="47"/>
                    </a:lnTo>
                    <a:lnTo>
                      <a:pt x="216" y="47"/>
                    </a:lnTo>
                    <a:lnTo>
                      <a:pt x="221" y="47"/>
                    </a:lnTo>
                    <a:lnTo>
                      <a:pt x="225" y="47"/>
                    </a:lnTo>
                    <a:lnTo>
                      <a:pt x="228" y="47"/>
                    </a:lnTo>
                    <a:lnTo>
                      <a:pt x="229" y="47"/>
                    </a:lnTo>
                    <a:lnTo>
                      <a:pt x="228" y="47"/>
                    </a:lnTo>
                    <a:lnTo>
                      <a:pt x="225" y="48"/>
                    </a:lnTo>
                    <a:lnTo>
                      <a:pt x="221" y="48"/>
                    </a:lnTo>
                    <a:lnTo>
                      <a:pt x="218" y="48"/>
                    </a:lnTo>
                    <a:lnTo>
                      <a:pt x="212" y="48"/>
                    </a:lnTo>
                    <a:lnTo>
                      <a:pt x="208" y="48"/>
                    </a:lnTo>
                    <a:lnTo>
                      <a:pt x="200" y="48"/>
                    </a:lnTo>
                    <a:lnTo>
                      <a:pt x="193" y="48"/>
                    </a:lnTo>
                    <a:lnTo>
                      <a:pt x="186" y="48"/>
                    </a:lnTo>
                    <a:lnTo>
                      <a:pt x="179" y="50"/>
                    </a:lnTo>
                    <a:lnTo>
                      <a:pt x="170" y="50"/>
                    </a:lnTo>
                    <a:lnTo>
                      <a:pt x="161" y="50"/>
                    </a:lnTo>
                    <a:lnTo>
                      <a:pt x="154" y="50"/>
                    </a:lnTo>
                    <a:lnTo>
                      <a:pt x="145" y="50"/>
                    </a:lnTo>
                    <a:lnTo>
                      <a:pt x="135" y="51"/>
                    </a:lnTo>
                    <a:lnTo>
                      <a:pt x="126" y="51"/>
                    </a:lnTo>
                    <a:lnTo>
                      <a:pt x="118" y="51"/>
                    </a:lnTo>
                    <a:lnTo>
                      <a:pt x="109" y="53"/>
                    </a:lnTo>
                    <a:lnTo>
                      <a:pt x="100" y="53"/>
                    </a:lnTo>
                    <a:lnTo>
                      <a:pt x="91" y="53"/>
                    </a:lnTo>
                    <a:lnTo>
                      <a:pt x="81" y="53"/>
                    </a:lnTo>
                    <a:lnTo>
                      <a:pt x="74" y="54"/>
                    </a:lnTo>
                    <a:lnTo>
                      <a:pt x="67" y="55"/>
                    </a:lnTo>
                    <a:lnTo>
                      <a:pt x="60" y="55"/>
                    </a:lnTo>
                    <a:lnTo>
                      <a:pt x="52" y="55"/>
                    </a:lnTo>
                    <a:lnTo>
                      <a:pt x="46" y="55"/>
                    </a:lnTo>
                    <a:lnTo>
                      <a:pt x="41" y="55"/>
                    </a:lnTo>
                    <a:lnTo>
                      <a:pt x="36" y="57"/>
                    </a:lnTo>
                    <a:lnTo>
                      <a:pt x="32" y="57"/>
                    </a:lnTo>
                    <a:lnTo>
                      <a:pt x="29" y="58"/>
                    </a:lnTo>
                    <a:lnTo>
                      <a:pt x="26" y="58"/>
                    </a:lnTo>
                    <a:lnTo>
                      <a:pt x="29" y="58"/>
                    </a:lnTo>
                    <a:lnTo>
                      <a:pt x="32" y="58"/>
                    </a:lnTo>
                    <a:lnTo>
                      <a:pt x="35" y="58"/>
                    </a:lnTo>
                    <a:lnTo>
                      <a:pt x="38" y="57"/>
                    </a:lnTo>
                    <a:lnTo>
                      <a:pt x="45" y="57"/>
                    </a:lnTo>
                    <a:lnTo>
                      <a:pt x="51" y="57"/>
                    </a:lnTo>
                    <a:lnTo>
                      <a:pt x="57" y="57"/>
                    </a:lnTo>
                    <a:lnTo>
                      <a:pt x="64" y="57"/>
                    </a:lnTo>
                    <a:lnTo>
                      <a:pt x="71" y="55"/>
                    </a:lnTo>
                    <a:lnTo>
                      <a:pt x="80" y="55"/>
                    </a:lnTo>
                    <a:lnTo>
                      <a:pt x="89" y="55"/>
                    </a:lnTo>
                    <a:lnTo>
                      <a:pt x="99" y="55"/>
                    </a:lnTo>
                    <a:lnTo>
                      <a:pt x="107" y="55"/>
                    </a:lnTo>
                    <a:lnTo>
                      <a:pt x="116" y="54"/>
                    </a:lnTo>
                    <a:lnTo>
                      <a:pt x="125" y="53"/>
                    </a:lnTo>
                    <a:lnTo>
                      <a:pt x="135" y="53"/>
                    </a:lnTo>
                    <a:lnTo>
                      <a:pt x="144" y="53"/>
                    </a:lnTo>
                    <a:lnTo>
                      <a:pt x="154" y="53"/>
                    </a:lnTo>
                    <a:lnTo>
                      <a:pt x="161" y="53"/>
                    </a:lnTo>
                    <a:lnTo>
                      <a:pt x="171" y="51"/>
                    </a:lnTo>
                    <a:lnTo>
                      <a:pt x="180" y="51"/>
                    </a:lnTo>
                    <a:lnTo>
                      <a:pt x="187" y="51"/>
                    </a:lnTo>
                    <a:lnTo>
                      <a:pt x="195" y="51"/>
                    </a:lnTo>
                    <a:lnTo>
                      <a:pt x="202" y="51"/>
                    </a:lnTo>
                    <a:lnTo>
                      <a:pt x="209" y="50"/>
                    </a:lnTo>
                    <a:lnTo>
                      <a:pt x="215" y="50"/>
                    </a:lnTo>
                    <a:lnTo>
                      <a:pt x="219" y="50"/>
                    </a:lnTo>
                    <a:lnTo>
                      <a:pt x="224" y="50"/>
                    </a:lnTo>
                    <a:lnTo>
                      <a:pt x="226" y="50"/>
                    </a:lnTo>
                    <a:lnTo>
                      <a:pt x="229" y="50"/>
                    </a:lnTo>
                    <a:lnTo>
                      <a:pt x="232" y="50"/>
                    </a:lnTo>
                    <a:lnTo>
                      <a:pt x="231" y="50"/>
                    </a:lnTo>
                    <a:lnTo>
                      <a:pt x="229" y="51"/>
                    </a:lnTo>
                    <a:lnTo>
                      <a:pt x="226" y="51"/>
                    </a:lnTo>
                    <a:lnTo>
                      <a:pt x="224" y="51"/>
                    </a:lnTo>
                    <a:lnTo>
                      <a:pt x="219" y="51"/>
                    </a:lnTo>
                    <a:lnTo>
                      <a:pt x="215" y="51"/>
                    </a:lnTo>
                    <a:lnTo>
                      <a:pt x="209" y="53"/>
                    </a:lnTo>
                    <a:lnTo>
                      <a:pt x="203" y="53"/>
                    </a:lnTo>
                    <a:lnTo>
                      <a:pt x="196" y="53"/>
                    </a:lnTo>
                    <a:lnTo>
                      <a:pt x="190" y="53"/>
                    </a:lnTo>
                    <a:lnTo>
                      <a:pt x="183" y="54"/>
                    </a:lnTo>
                    <a:lnTo>
                      <a:pt x="174" y="55"/>
                    </a:lnTo>
                    <a:lnTo>
                      <a:pt x="167" y="55"/>
                    </a:lnTo>
                    <a:lnTo>
                      <a:pt x="158" y="55"/>
                    </a:lnTo>
                    <a:lnTo>
                      <a:pt x="150" y="57"/>
                    </a:lnTo>
                    <a:lnTo>
                      <a:pt x="141" y="57"/>
                    </a:lnTo>
                    <a:lnTo>
                      <a:pt x="132" y="58"/>
                    </a:lnTo>
                    <a:lnTo>
                      <a:pt x="123" y="58"/>
                    </a:lnTo>
                    <a:lnTo>
                      <a:pt x="115" y="58"/>
                    </a:lnTo>
                    <a:lnTo>
                      <a:pt x="106" y="60"/>
                    </a:lnTo>
                    <a:lnTo>
                      <a:pt x="99" y="61"/>
                    </a:lnTo>
                    <a:lnTo>
                      <a:pt x="90" y="61"/>
                    </a:lnTo>
                    <a:lnTo>
                      <a:pt x="83" y="63"/>
                    </a:lnTo>
                    <a:lnTo>
                      <a:pt x="77" y="64"/>
                    </a:lnTo>
                    <a:lnTo>
                      <a:pt x="70" y="64"/>
                    </a:lnTo>
                    <a:lnTo>
                      <a:pt x="62" y="64"/>
                    </a:lnTo>
                    <a:lnTo>
                      <a:pt x="57" y="66"/>
                    </a:lnTo>
                    <a:lnTo>
                      <a:pt x="52" y="66"/>
                    </a:lnTo>
                    <a:lnTo>
                      <a:pt x="48" y="66"/>
                    </a:lnTo>
                    <a:lnTo>
                      <a:pt x="45" y="67"/>
                    </a:lnTo>
                    <a:lnTo>
                      <a:pt x="42" y="67"/>
                    </a:lnTo>
                    <a:lnTo>
                      <a:pt x="41" y="69"/>
                    </a:lnTo>
                    <a:lnTo>
                      <a:pt x="42" y="69"/>
                    </a:lnTo>
                    <a:lnTo>
                      <a:pt x="45" y="67"/>
                    </a:lnTo>
                    <a:lnTo>
                      <a:pt x="48" y="67"/>
                    </a:lnTo>
                    <a:lnTo>
                      <a:pt x="52" y="67"/>
                    </a:lnTo>
                    <a:lnTo>
                      <a:pt x="57" y="67"/>
                    </a:lnTo>
                    <a:lnTo>
                      <a:pt x="64" y="66"/>
                    </a:lnTo>
                    <a:lnTo>
                      <a:pt x="70" y="66"/>
                    </a:lnTo>
                    <a:lnTo>
                      <a:pt x="77" y="66"/>
                    </a:lnTo>
                    <a:lnTo>
                      <a:pt x="83" y="64"/>
                    </a:lnTo>
                    <a:lnTo>
                      <a:pt x="91" y="64"/>
                    </a:lnTo>
                    <a:lnTo>
                      <a:pt x="100" y="64"/>
                    </a:lnTo>
                    <a:lnTo>
                      <a:pt x="107" y="63"/>
                    </a:lnTo>
                    <a:lnTo>
                      <a:pt x="116" y="61"/>
                    </a:lnTo>
                    <a:lnTo>
                      <a:pt x="125" y="61"/>
                    </a:lnTo>
                    <a:lnTo>
                      <a:pt x="134" y="60"/>
                    </a:lnTo>
                    <a:lnTo>
                      <a:pt x="142" y="58"/>
                    </a:lnTo>
                    <a:lnTo>
                      <a:pt x="151" y="58"/>
                    </a:lnTo>
                    <a:lnTo>
                      <a:pt x="161" y="58"/>
                    </a:lnTo>
                    <a:lnTo>
                      <a:pt x="168" y="57"/>
                    </a:lnTo>
                    <a:lnTo>
                      <a:pt x="177" y="57"/>
                    </a:lnTo>
                    <a:lnTo>
                      <a:pt x="184" y="55"/>
                    </a:lnTo>
                    <a:lnTo>
                      <a:pt x="192" y="55"/>
                    </a:lnTo>
                    <a:lnTo>
                      <a:pt x="199" y="55"/>
                    </a:lnTo>
                    <a:lnTo>
                      <a:pt x="206" y="55"/>
                    </a:lnTo>
                    <a:lnTo>
                      <a:pt x="212" y="54"/>
                    </a:lnTo>
                    <a:lnTo>
                      <a:pt x="218" y="53"/>
                    </a:lnTo>
                    <a:lnTo>
                      <a:pt x="221" y="53"/>
                    </a:lnTo>
                    <a:lnTo>
                      <a:pt x="225" y="53"/>
                    </a:lnTo>
                    <a:lnTo>
                      <a:pt x="228" y="53"/>
                    </a:lnTo>
                    <a:lnTo>
                      <a:pt x="229" y="53"/>
                    </a:lnTo>
                    <a:lnTo>
                      <a:pt x="232" y="53"/>
                    </a:lnTo>
                    <a:lnTo>
                      <a:pt x="231" y="53"/>
                    </a:lnTo>
                    <a:lnTo>
                      <a:pt x="229" y="53"/>
                    </a:lnTo>
                    <a:lnTo>
                      <a:pt x="226" y="53"/>
                    </a:lnTo>
                    <a:lnTo>
                      <a:pt x="225" y="53"/>
                    </a:lnTo>
                    <a:lnTo>
                      <a:pt x="221" y="54"/>
                    </a:lnTo>
                    <a:lnTo>
                      <a:pt x="216" y="55"/>
                    </a:lnTo>
                    <a:lnTo>
                      <a:pt x="212" y="55"/>
                    </a:lnTo>
                    <a:lnTo>
                      <a:pt x="208" y="55"/>
                    </a:lnTo>
                    <a:lnTo>
                      <a:pt x="200" y="55"/>
                    </a:lnTo>
                    <a:lnTo>
                      <a:pt x="195" y="57"/>
                    </a:lnTo>
                    <a:lnTo>
                      <a:pt x="187" y="57"/>
                    </a:lnTo>
                    <a:lnTo>
                      <a:pt x="181" y="58"/>
                    </a:lnTo>
                    <a:lnTo>
                      <a:pt x="174" y="58"/>
                    </a:lnTo>
                    <a:lnTo>
                      <a:pt x="167" y="61"/>
                    </a:lnTo>
                    <a:lnTo>
                      <a:pt x="158" y="61"/>
                    </a:lnTo>
                    <a:lnTo>
                      <a:pt x="151" y="61"/>
                    </a:lnTo>
                    <a:lnTo>
                      <a:pt x="144" y="64"/>
                    </a:lnTo>
                    <a:lnTo>
                      <a:pt x="135" y="64"/>
                    </a:lnTo>
                    <a:lnTo>
                      <a:pt x="129" y="66"/>
                    </a:lnTo>
                    <a:lnTo>
                      <a:pt x="121" y="66"/>
                    </a:lnTo>
                    <a:lnTo>
                      <a:pt x="113" y="67"/>
                    </a:lnTo>
                    <a:lnTo>
                      <a:pt x="106" y="69"/>
                    </a:lnTo>
                    <a:lnTo>
                      <a:pt x="100" y="70"/>
                    </a:lnTo>
                    <a:lnTo>
                      <a:pt x="93" y="70"/>
                    </a:lnTo>
                    <a:lnTo>
                      <a:pt x="86" y="72"/>
                    </a:lnTo>
                    <a:lnTo>
                      <a:pt x="80" y="73"/>
                    </a:lnTo>
                    <a:lnTo>
                      <a:pt x="75" y="73"/>
                    </a:lnTo>
                    <a:lnTo>
                      <a:pt x="70" y="74"/>
                    </a:lnTo>
                    <a:lnTo>
                      <a:pt x="65" y="74"/>
                    </a:lnTo>
                    <a:lnTo>
                      <a:pt x="62" y="76"/>
                    </a:lnTo>
                    <a:lnTo>
                      <a:pt x="60" y="77"/>
                    </a:lnTo>
                    <a:lnTo>
                      <a:pt x="57" y="77"/>
                    </a:lnTo>
                    <a:lnTo>
                      <a:pt x="58" y="77"/>
                    </a:lnTo>
                    <a:lnTo>
                      <a:pt x="60" y="77"/>
                    </a:lnTo>
                    <a:lnTo>
                      <a:pt x="61" y="77"/>
                    </a:lnTo>
                    <a:lnTo>
                      <a:pt x="65" y="76"/>
                    </a:lnTo>
                    <a:lnTo>
                      <a:pt x="68" y="76"/>
                    </a:lnTo>
                    <a:lnTo>
                      <a:pt x="74" y="74"/>
                    </a:lnTo>
                    <a:lnTo>
                      <a:pt x="77" y="74"/>
                    </a:lnTo>
                    <a:lnTo>
                      <a:pt x="84" y="73"/>
                    </a:lnTo>
                    <a:lnTo>
                      <a:pt x="90" y="73"/>
                    </a:lnTo>
                    <a:lnTo>
                      <a:pt x="97" y="73"/>
                    </a:lnTo>
                    <a:lnTo>
                      <a:pt x="105" y="70"/>
                    </a:lnTo>
                    <a:lnTo>
                      <a:pt x="112" y="70"/>
                    </a:lnTo>
                    <a:lnTo>
                      <a:pt x="119" y="70"/>
                    </a:lnTo>
                    <a:lnTo>
                      <a:pt x="128" y="69"/>
                    </a:lnTo>
                    <a:lnTo>
                      <a:pt x="135" y="67"/>
                    </a:lnTo>
                    <a:lnTo>
                      <a:pt x="142" y="66"/>
                    </a:lnTo>
                    <a:lnTo>
                      <a:pt x="151" y="66"/>
                    </a:lnTo>
                    <a:lnTo>
                      <a:pt x="160" y="64"/>
                    </a:lnTo>
                    <a:lnTo>
                      <a:pt x="167" y="63"/>
                    </a:lnTo>
                    <a:lnTo>
                      <a:pt x="176" y="61"/>
                    </a:lnTo>
                    <a:lnTo>
                      <a:pt x="183" y="61"/>
                    </a:lnTo>
                    <a:lnTo>
                      <a:pt x="190" y="60"/>
                    </a:lnTo>
                    <a:lnTo>
                      <a:pt x="196" y="58"/>
                    </a:lnTo>
                    <a:lnTo>
                      <a:pt x="203" y="58"/>
                    </a:lnTo>
                    <a:lnTo>
                      <a:pt x="209" y="58"/>
                    </a:lnTo>
                    <a:lnTo>
                      <a:pt x="215" y="57"/>
                    </a:lnTo>
                    <a:lnTo>
                      <a:pt x="219" y="57"/>
                    </a:lnTo>
                    <a:lnTo>
                      <a:pt x="224" y="57"/>
                    </a:lnTo>
                    <a:lnTo>
                      <a:pt x="228" y="55"/>
                    </a:lnTo>
                    <a:lnTo>
                      <a:pt x="231" y="55"/>
                    </a:lnTo>
                    <a:lnTo>
                      <a:pt x="232" y="55"/>
                    </a:lnTo>
                    <a:lnTo>
                      <a:pt x="234" y="55"/>
                    </a:lnTo>
                    <a:lnTo>
                      <a:pt x="77" y="86"/>
                    </a:lnTo>
                    <a:lnTo>
                      <a:pt x="77" y="85"/>
                    </a:lnTo>
                    <a:lnTo>
                      <a:pt x="80" y="85"/>
                    </a:lnTo>
                    <a:lnTo>
                      <a:pt x="83" y="85"/>
                    </a:lnTo>
                    <a:lnTo>
                      <a:pt x="86" y="85"/>
                    </a:lnTo>
                    <a:lnTo>
                      <a:pt x="90" y="83"/>
                    </a:lnTo>
                    <a:lnTo>
                      <a:pt x="94" y="82"/>
                    </a:lnTo>
                    <a:lnTo>
                      <a:pt x="99" y="82"/>
                    </a:lnTo>
                    <a:lnTo>
                      <a:pt x="105" y="80"/>
                    </a:lnTo>
                    <a:lnTo>
                      <a:pt x="110" y="79"/>
                    </a:lnTo>
                    <a:lnTo>
                      <a:pt x="116" y="77"/>
                    </a:lnTo>
                    <a:lnTo>
                      <a:pt x="122" y="77"/>
                    </a:lnTo>
                    <a:lnTo>
                      <a:pt x="129" y="76"/>
                    </a:lnTo>
                    <a:lnTo>
                      <a:pt x="135" y="74"/>
                    </a:lnTo>
                    <a:lnTo>
                      <a:pt x="142" y="74"/>
                    </a:lnTo>
                    <a:lnTo>
                      <a:pt x="150" y="73"/>
                    </a:lnTo>
                    <a:lnTo>
                      <a:pt x="157" y="73"/>
                    </a:lnTo>
                    <a:lnTo>
                      <a:pt x="163" y="70"/>
                    </a:lnTo>
                    <a:lnTo>
                      <a:pt x="170" y="70"/>
                    </a:lnTo>
                    <a:lnTo>
                      <a:pt x="177" y="69"/>
                    </a:lnTo>
                    <a:lnTo>
                      <a:pt x="184" y="67"/>
                    </a:lnTo>
                    <a:lnTo>
                      <a:pt x="190" y="66"/>
                    </a:lnTo>
                    <a:lnTo>
                      <a:pt x="196" y="66"/>
                    </a:lnTo>
                    <a:lnTo>
                      <a:pt x="203" y="64"/>
                    </a:lnTo>
                    <a:lnTo>
                      <a:pt x="209" y="64"/>
                    </a:lnTo>
                    <a:lnTo>
                      <a:pt x="213" y="63"/>
                    </a:lnTo>
                    <a:lnTo>
                      <a:pt x="219" y="61"/>
                    </a:lnTo>
                    <a:lnTo>
                      <a:pt x="224" y="61"/>
                    </a:lnTo>
                    <a:lnTo>
                      <a:pt x="226" y="61"/>
                    </a:lnTo>
                    <a:lnTo>
                      <a:pt x="229" y="61"/>
                    </a:lnTo>
                    <a:lnTo>
                      <a:pt x="232" y="61"/>
                    </a:lnTo>
                    <a:lnTo>
                      <a:pt x="235" y="60"/>
                    </a:lnTo>
                    <a:lnTo>
                      <a:pt x="235" y="61"/>
                    </a:lnTo>
                    <a:lnTo>
                      <a:pt x="234" y="61"/>
                    </a:lnTo>
                    <a:lnTo>
                      <a:pt x="232" y="61"/>
                    </a:lnTo>
                    <a:lnTo>
                      <a:pt x="229" y="61"/>
                    </a:lnTo>
                    <a:lnTo>
                      <a:pt x="226" y="61"/>
                    </a:lnTo>
                    <a:lnTo>
                      <a:pt x="224" y="63"/>
                    </a:lnTo>
                    <a:lnTo>
                      <a:pt x="221" y="64"/>
                    </a:lnTo>
                    <a:lnTo>
                      <a:pt x="218" y="66"/>
                    </a:lnTo>
                    <a:lnTo>
                      <a:pt x="212" y="66"/>
                    </a:lnTo>
                    <a:lnTo>
                      <a:pt x="208" y="67"/>
                    </a:lnTo>
                    <a:lnTo>
                      <a:pt x="203" y="69"/>
                    </a:lnTo>
                    <a:lnTo>
                      <a:pt x="199" y="70"/>
                    </a:lnTo>
                    <a:lnTo>
                      <a:pt x="193" y="70"/>
                    </a:lnTo>
                    <a:lnTo>
                      <a:pt x="187" y="73"/>
                    </a:lnTo>
                    <a:lnTo>
                      <a:pt x="183" y="73"/>
                    </a:lnTo>
                    <a:lnTo>
                      <a:pt x="176" y="74"/>
                    </a:lnTo>
                    <a:lnTo>
                      <a:pt x="170" y="77"/>
                    </a:lnTo>
                    <a:lnTo>
                      <a:pt x="164" y="77"/>
                    </a:lnTo>
                    <a:lnTo>
                      <a:pt x="158" y="79"/>
                    </a:lnTo>
                    <a:lnTo>
                      <a:pt x="152" y="82"/>
                    </a:lnTo>
                    <a:lnTo>
                      <a:pt x="148" y="82"/>
                    </a:lnTo>
                    <a:lnTo>
                      <a:pt x="141" y="83"/>
                    </a:lnTo>
                    <a:lnTo>
                      <a:pt x="135" y="85"/>
                    </a:lnTo>
                    <a:lnTo>
                      <a:pt x="129" y="86"/>
                    </a:lnTo>
                    <a:lnTo>
                      <a:pt x="125" y="86"/>
                    </a:lnTo>
                    <a:lnTo>
                      <a:pt x="121" y="88"/>
                    </a:lnTo>
                    <a:lnTo>
                      <a:pt x="115" y="89"/>
                    </a:lnTo>
                    <a:lnTo>
                      <a:pt x="110" y="89"/>
                    </a:lnTo>
                    <a:lnTo>
                      <a:pt x="107" y="91"/>
                    </a:lnTo>
                    <a:lnTo>
                      <a:pt x="103" y="91"/>
                    </a:lnTo>
                    <a:lnTo>
                      <a:pt x="100" y="92"/>
                    </a:lnTo>
                    <a:lnTo>
                      <a:pt x="97" y="92"/>
                    </a:lnTo>
                    <a:lnTo>
                      <a:pt x="99" y="92"/>
                    </a:lnTo>
                    <a:lnTo>
                      <a:pt x="100" y="92"/>
                    </a:lnTo>
                    <a:lnTo>
                      <a:pt x="102" y="92"/>
                    </a:lnTo>
                    <a:lnTo>
                      <a:pt x="103" y="91"/>
                    </a:lnTo>
                    <a:lnTo>
                      <a:pt x="105" y="91"/>
                    </a:lnTo>
                    <a:lnTo>
                      <a:pt x="107" y="91"/>
                    </a:lnTo>
                    <a:lnTo>
                      <a:pt x="109" y="91"/>
                    </a:lnTo>
                    <a:lnTo>
                      <a:pt x="112" y="89"/>
                    </a:lnTo>
                    <a:lnTo>
                      <a:pt x="116" y="89"/>
                    </a:lnTo>
                    <a:lnTo>
                      <a:pt x="119" y="89"/>
                    </a:lnTo>
                    <a:lnTo>
                      <a:pt x="122" y="88"/>
                    </a:lnTo>
                    <a:lnTo>
                      <a:pt x="126" y="88"/>
                    </a:lnTo>
                    <a:lnTo>
                      <a:pt x="129" y="86"/>
                    </a:lnTo>
                    <a:lnTo>
                      <a:pt x="135" y="86"/>
                    </a:lnTo>
                    <a:lnTo>
                      <a:pt x="138" y="86"/>
                    </a:lnTo>
                    <a:lnTo>
                      <a:pt x="144" y="85"/>
                    </a:lnTo>
                    <a:lnTo>
                      <a:pt x="150" y="83"/>
                    </a:lnTo>
                    <a:lnTo>
                      <a:pt x="155" y="83"/>
                    </a:lnTo>
                    <a:lnTo>
                      <a:pt x="161" y="82"/>
                    </a:lnTo>
                    <a:lnTo>
                      <a:pt x="167" y="80"/>
                    </a:lnTo>
                    <a:lnTo>
                      <a:pt x="174" y="77"/>
                    </a:lnTo>
                    <a:lnTo>
                      <a:pt x="181" y="77"/>
                    </a:lnTo>
                    <a:lnTo>
                      <a:pt x="187" y="76"/>
                    </a:lnTo>
                    <a:lnTo>
                      <a:pt x="195" y="73"/>
                    </a:lnTo>
                    <a:lnTo>
                      <a:pt x="202" y="73"/>
                    </a:lnTo>
                    <a:lnTo>
                      <a:pt x="211" y="70"/>
                    </a:lnTo>
                    <a:lnTo>
                      <a:pt x="219" y="69"/>
                    </a:lnTo>
                    <a:lnTo>
                      <a:pt x="228" y="66"/>
                    </a:lnTo>
                    <a:lnTo>
                      <a:pt x="237" y="64"/>
                    </a:lnTo>
                    <a:lnTo>
                      <a:pt x="240" y="64"/>
                    </a:lnTo>
                    <a:lnTo>
                      <a:pt x="241" y="63"/>
                    </a:lnTo>
                    <a:lnTo>
                      <a:pt x="241" y="61"/>
                    </a:lnTo>
                    <a:lnTo>
                      <a:pt x="241" y="60"/>
                    </a:lnTo>
                    <a:lnTo>
                      <a:pt x="241" y="57"/>
                    </a:lnTo>
                    <a:lnTo>
                      <a:pt x="240" y="55"/>
                    </a:lnTo>
                    <a:lnTo>
                      <a:pt x="238" y="53"/>
                    </a:lnTo>
                    <a:lnTo>
                      <a:pt x="237" y="50"/>
                    </a:lnTo>
                    <a:lnTo>
                      <a:pt x="237" y="47"/>
                    </a:lnTo>
                    <a:lnTo>
                      <a:pt x="235" y="44"/>
                    </a:lnTo>
                    <a:lnTo>
                      <a:pt x="235" y="41"/>
                    </a:lnTo>
                    <a:lnTo>
                      <a:pt x="235" y="39"/>
                    </a:lnTo>
                    <a:lnTo>
                      <a:pt x="235" y="38"/>
                    </a:lnTo>
                    <a:lnTo>
                      <a:pt x="237" y="35"/>
                    </a:lnTo>
                    <a:lnTo>
                      <a:pt x="237" y="34"/>
                    </a:lnTo>
                    <a:lnTo>
                      <a:pt x="235" y="32"/>
                    </a:lnTo>
                  </a:path>
                </a:pathLst>
              </a:custGeom>
              <a:solidFill>
                <a:srgbClr val="FF814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1" name="Freeform 983"/>
              <p:cNvSpPr>
                <a:spLocks/>
              </p:cNvSpPr>
              <p:nvPr/>
            </p:nvSpPr>
            <p:spPr bwMode="auto">
              <a:xfrm>
                <a:off x="5163" y="3242"/>
                <a:ext cx="157" cy="143"/>
              </a:xfrm>
              <a:custGeom>
                <a:avLst/>
                <a:gdLst>
                  <a:gd name="T0" fmla="*/ 133 w 157"/>
                  <a:gd name="T1" fmla="*/ 0 h 143"/>
                  <a:gd name="T2" fmla="*/ 129 w 157"/>
                  <a:gd name="T3" fmla="*/ 0 h 143"/>
                  <a:gd name="T4" fmla="*/ 123 w 157"/>
                  <a:gd name="T5" fmla="*/ 0 h 143"/>
                  <a:gd name="T6" fmla="*/ 117 w 157"/>
                  <a:gd name="T7" fmla="*/ 0 h 143"/>
                  <a:gd name="T8" fmla="*/ 110 w 157"/>
                  <a:gd name="T9" fmla="*/ 0 h 143"/>
                  <a:gd name="T10" fmla="*/ 104 w 157"/>
                  <a:gd name="T11" fmla="*/ 1 h 143"/>
                  <a:gd name="T12" fmla="*/ 97 w 157"/>
                  <a:gd name="T13" fmla="*/ 3 h 143"/>
                  <a:gd name="T14" fmla="*/ 92 w 157"/>
                  <a:gd name="T15" fmla="*/ 4 h 143"/>
                  <a:gd name="T16" fmla="*/ 87 w 157"/>
                  <a:gd name="T17" fmla="*/ 9 h 143"/>
                  <a:gd name="T18" fmla="*/ 77 w 157"/>
                  <a:gd name="T19" fmla="*/ 13 h 143"/>
                  <a:gd name="T20" fmla="*/ 66 w 157"/>
                  <a:gd name="T21" fmla="*/ 20 h 143"/>
                  <a:gd name="T22" fmla="*/ 52 w 157"/>
                  <a:gd name="T23" fmla="*/ 28 h 143"/>
                  <a:gd name="T24" fmla="*/ 39 w 157"/>
                  <a:gd name="T25" fmla="*/ 35 h 143"/>
                  <a:gd name="T26" fmla="*/ 27 w 157"/>
                  <a:gd name="T27" fmla="*/ 42 h 143"/>
                  <a:gd name="T28" fmla="*/ 17 w 157"/>
                  <a:gd name="T29" fmla="*/ 48 h 143"/>
                  <a:gd name="T30" fmla="*/ 13 w 157"/>
                  <a:gd name="T31" fmla="*/ 51 h 143"/>
                  <a:gd name="T32" fmla="*/ 10 w 157"/>
                  <a:gd name="T33" fmla="*/ 54 h 143"/>
                  <a:gd name="T34" fmla="*/ 6 w 157"/>
                  <a:gd name="T35" fmla="*/ 62 h 143"/>
                  <a:gd name="T36" fmla="*/ 1 w 157"/>
                  <a:gd name="T37" fmla="*/ 72 h 143"/>
                  <a:gd name="T38" fmla="*/ 0 w 157"/>
                  <a:gd name="T39" fmla="*/ 85 h 143"/>
                  <a:gd name="T40" fmla="*/ 0 w 157"/>
                  <a:gd name="T41" fmla="*/ 100 h 143"/>
                  <a:gd name="T42" fmla="*/ 4 w 157"/>
                  <a:gd name="T43" fmla="*/ 114 h 143"/>
                  <a:gd name="T44" fmla="*/ 14 w 157"/>
                  <a:gd name="T45" fmla="*/ 129 h 143"/>
                  <a:gd name="T46" fmla="*/ 27 w 157"/>
                  <a:gd name="T47" fmla="*/ 142 h 143"/>
                  <a:gd name="T48" fmla="*/ 30 w 157"/>
                  <a:gd name="T49" fmla="*/ 142 h 143"/>
                  <a:gd name="T50" fmla="*/ 36 w 157"/>
                  <a:gd name="T51" fmla="*/ 141 h 143"/>
                  <a:gd name="T52" fmla="*/ 46 w 157"/>
                  <a:gd name="T53" fmla="*/ 138 h 143"/>
                  <a:gd name="T54" fmla="*/ 58 w 157"/>
                  <a:gd name="T55" fmla="*/ 130 h 143"/>
                  <a:gd name="T56" fmla="*/ 66 w 157"/>
                  <a:gd name="T57" fmla="*/ 125 h 143"/>
                  <a:gd name="T58" fmla="*/ 78 w 157"/>
                  <a:gd name="T59" fmla="*/ 114 h 143"/>
                  <a:gd name="T60" fmla="*/ 92 w 157"/>
                  <a:gd name="T61" fmla="*/ 103 h 143"/>
                  <a:gd name="T62" fmla="*/ 108 w 157"/>
                  <a:gd name="T63" fmla="*/ 88 h 143"/>
                  <a:gd name="T64" fmla="*/ 123 w 157"/>
                  <a:gd name="T65" fmla="*/ 71 h 143"/>
                  <a:gd name="T66" fmla="*/ 136 w 157"/>
                  <a:gd name="T67" fmla="*/ 52 h 143"/>
                  <a:gd name="T68" fmla="*/ 149 w 157"/>
                  <a:gd name="T69" fmla="*/ 29 h 143"/>
                  <a:gd name="T70" fmla="*/ 156 w 157"/>
                  <a:gd name="T71" fmla="*/ 4 h 143"/>
                  <a:gd name="T72" fmla="*/ 155 w 157"/>
                  <a:gd name="T73" fmla="*/ 1 h 143"/>
                  <a:gd name="T74" fmla="*/ 147 w 157"/>
                  <a:gd name="T75" fmla="*/ 0 h 143"/>
                  <a:gd name="T76" fmla="*/ 134 w 157"/>
                  <a:gd name="T7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7" h="143">
                    <a:moveTo>
                      <a:pt x="134" y="0"/>
                    </a:moveTo>
                    <a:lnTo>
                      <a:pt x="133" y="0"/>
                    </a:lnTo>
                    <a:lnTo>
                      <a:pt x="130" y="0"/>
                    </a:lnTo>
                    <a:lnTo>
                      <a:pt x="129" y="0"/>
                    </a:lnTo>
                    <a:lnTo>
                      <a:pt x="126" y="0"/>
                    </a:lnTo>
                    <a:lnTo>
                      <a:pt x="123" y="0"/>
                    </a:lnTo>
                    <a:lnTo>
                      <a:pt x="120" y="0"/>
                    </a:lnTo>
                    <a:lnTo>
                      <a:pt x="117" y="0"/>
                    </a:lnTo>
                    <a:lnTo>
                      <a:pt x="113" y="0"/>
                    </a:lnTo>
                    <a:lnTo>
                      <a:pt x="110" y="0"/>
                    </a:lnTo>
                    <a:lnTo>
                      <a:pt x="105" y="1"/>
                    </a:lnTo>
                    <a:lnTo>
                      <a:pt x="104" y="1"/>
                    </a:lnTo>
                    <a:lnTo>
                      <a:pt x="100" y="1"/>
                    </a:lnTo>
                    <a:lnTo>
                      <a:pt x="97" y="3"/>
                    </a:lnTo>
                    <a:lnTo>
                      <a:pt x="94" y="4"/>
                    </a:lnTo>
                    <a:lnTo>
                      <a:pt x="92" y="4"/>
                    </a:lnTo>
                    <a:lnTo>
                      <a:pt x="91" y="7"/>
                    </a:lnTo>
                    <a:lnTo>
                      <a:pt x="87" y="9"/>
                    </a:lnTo>
                    <a:lnTo>
                      <a:pt x="81" y="10"/>
                    </a:lnTo>
                    <a:lnTo>
                      <a:pt x="77" y="13"/>
                    </a:lnTo>
                    <a:lnTo>
                      <a:pt x="71" y="16"/>
                    </a:lnTo>
                    <a:lnTo>
                      <a:pt x="66" y="20"/>
                    </a:lnTo>
                    <a:lnTo>
                      <a:pt x="59" y="25"/>
                    </a:lnTo>
                    <a:lnTo>
                      <a:pt x="52" y="28"/>
                    </a:lnTo>
                    <a:lnTo>
                      <a:pt x="45" y="32"/>
                    </a:lnTo>
                    <a:lnTo>
                      <a:pt x="39" y="35"/>
                    </a:lnTo>
                    <a:lnTo>
                      <a:pt x="33" y="38"/>
                    </a:lnTo>
                    <a:lnTo>
                      <a:pt x="27" y="42"/>
                    </a:lnTo>
                    <a:lnTo>
                      <a:pt x="22" y="45"/>
                    </a:lnTo>
                    <a:lnTo>
                      <a:pt x="17" y="48"/>
                    </a:lnTo>
                    <a:lnTo>
                      <a:pt x="14" y="49"/>
                    </a:lnTo>
                    <a:lnTo>
                      <a:pt x="13" y="51"/>
                    </a:lnTo>
                    <a:lnTo>
                      <a:pt x="12" y="52"/>
                    </a:lnTo>
                    <a:lnTo>
                      <a:pt x="10" y="54"/>
                    </a:lnTo>
                    <a:lnTo>
                      <a:pt x="7" y="59"/>
                    </a:lnTo>
                    <a:lnTo>
                      <a:pt x="6" y="62"/>
                    </a:lnTo>
                    <a:lnTo>
                      <a:pt x="3" y="68"/>
                    </a:lnTo>
                    <a:lnTo>
                      <a:pt x="1" y="72"/>
                    </a:lnTo>
                    <a:lnTo>
                      <a:pt x="1" y="80"/>
                    </a:lnTo>
                    <a:lnTo>
                      <a:pt x="0" y="85"/>
                    </a:lnTo>
                    <a:lnTo>
                      <a:pt x="0" y="93"/>
                    </a:lnTo>
                    <a:lnTo>
                      <a:pt x="0" y="100"/>
                    </a:lnTo>
                    <a:lnTo>
                      <a:pt x="1" y="107"/>
                    </a:lnTo>
                    <a:lnTo>
                      <a:pt x="4" y="114"/>
                    </a:lnTo>
                    <a:lnTo>
                      <a:pt x="7" y="122"/>
                    </a:lnTo>
                    <a:lnTo>
                      <a:pt x="14" y="129"/>
                    </a:lnTo>
                    <a:lnTo>
                      <a:pt x="20" y="135"/>
                    </a:lnTo>
                    <a:lnTo>
                      <a:pt x="27" y="142"/>
                    </a:lnTo>
                    <a:lnTo>
                      <a:pt x="29" y="142"/>
                    </a:lnTo>
                    <a:lnTo>
                      <a:pt x="30" y="142"/>
                    </a:lnTo>
                    <a:lnTo>
                      <a:pt x="33" y="141"/>
                    </a:lnTo>
                    <a:lnTo>
                      <a:pt x="36" y="141"/>
                    </a:lnTo>
                    <a:lnTo>
                      <a:pt x="40" y="139"/>
                    </a:lnTo>
                    <a:lnTo>
                      <a:pt x="46" y="138"/>
                    </a:lnTo>
                    <a:lnTo>
                      <a:pt x="52" y="133"/>
                    </a:lnTo>
                    <a:lnTo>
                      <a:pt x="58" y="130"/>
                    </a:lnTo>
                    <a:lnTo>
                      <a:pt x="62" y="128"/>
                    </a:lnTo>
                    <a:lnTo>
                      <a:pt x="66" y="125"/>
                    </a:lnTo>
                    <a:lnTo>
                      <a:pt x="72" y="120"/>
                    </a:lnTo>
                    <a:lnTo>
                      <a:pt x="78" y="114"/>
                    </a:lnTo>
                    <a:lnTo>
                      <a:pt x="85" y="110"/>
                    </a:lnTo>
                    <a:lnTo>
                      <a:pt x="92" y="103"/>
                    </a:lnTo>
                    <a:lnTo>
                      <a:pt x="100" y="97"/>
                    </a:lnTo>
                    <a:lnTo>
                      <a:pt x="108" y="88"/>
                    </a:lnTo>
                    <a:lnTo>
                      <a:pt x="117" y="81"/>
                    </a:lnTo>
                    <a:lnTo>
                      <a:pt x="123" y="71"/>
                    </a:lnTo>
                    <a:lnTo>
                      <a:pt x="130" y="62"/>
                    </a:lnTo>
                    <a:lnTo>
                      <a:pt x="136" y="52"/>
                    </a:lnTo>
                    <a:lnTo>
                      <a:pt x="143" y="41"/>
                    </a:lnTo>
                    <a:lnTo>
                      <a:pt x="149" y="29"/>
                    </a:lnTo>
                    <a:lnTo>
                      <a:pt x="152" y="17"/>
                    </a:lnTo>
                    <a:lnTo>
                      <a:pt x="156" y="4"/>
                    </a:lnTo>
                    <a:lnTo>
                      <a:pt x="155" y="3"/>
                    </a:lnTo>
                    <a:lnTo>
                      <a:pt x="155" y="1"/>
                    </a:lnTo>
                    <a:lnTo>
                      <a:pt x="152" y="1"/>
                    </a:lnTo>
                    <a:lnTo>
                      <a:pt x="147" y="0"/>
                    </a:lnTo>
                    <a:lnTo>
                      <a:pt x="143" y="0"/>
                    </a:lnTo>
                    <a:lnTo>
                      <a:pt x="134" y="0"/>
                    </a:lnTo>
                  </a:path>
                </a:pathLst>
              </a:custGeom>
              <a:solidFill>
                <a:srgbClr val="D2B06A"/>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2" name="Freeform 984"/>
              <p:cNvSpPr>
                <a:spLocks/>
              </p:cNvSpPr>
              <p:nvPr/>
            </p:nvSpPr>
            <p:spPr bwMode="auto">
              <a:xfrm>
                <a:off x="5187" y="3275"/>
                <a:ext cx="103" cy="104"/>
              </a:xfrm>
              <a:custGeom>
                <a:avLst/>
                <a:gdLst>
                  <a:gd name="T0" fmla="*/ 102 w 103"/>
                  <a:gd name="T1" fmla="*/ 0 h 104"/>
                  <a:gd name="T2" fmla="*/ 102 w 103"/>
                  <a:gd name="T3" fmla="*/ 0 h 104"/>
                  <a:gd name="T4" fmla="*/ 101 w 103"/>
                  <a:gd name="T5" fmla="*/ 3 h 104"/>
                  <a:gd name="T6" fmla="*/ 96 w 103"/>
                  <a:gd name="T7" fmla="*/ 6 h 104"/>
                  <a:gd name="T8" fmla="*/ 93 w 103"/>
                  <a:gd name="T9" fmla="*/ 13 h 104"/>
                  <a:gd name="T10" fmla="*/ 87 w 103"/>
                  <a:gd name="T11" fmla="*/ 20 h 104"/>
                  <a:gd name="T12" fmla="*/ 80 w 103"/>
                  <a:gd name="T13" fmla="*/ 28 h 104"/>
                  <a:gd name="T14" fmla="*/ 73 w 103"/>
                  <a:gd name="T15" fmla="*/ 36 h 104"/>
                  <a:gd name="T16" fmla="*/ 67 w 103"/>
                  <a:gd name="T17" fmla="*/ 44 h 104"/>
                  <a:gd name="T18" fmla="*/ 60 w 103"/>
                  <a:gd name="T19" fmla="*/ 54 h 104"/>
                  <a:gd name="T20" fmla="*/ 51 w 103"/>
                  <a:gd name="T21" fmla="*/ 62 h 104"/>
                  <a:gd name="T22" fmla="*/ 42 w 103"/>
                  <a:gd name="T23" fmla="*/ 71 h 104"/>
                  <a:gd name="T24" fmla="*/ 34 w 103"/>
                  <a:gd name="T25" fmla="*/ 78 h 104"/>
                  <a:gd name="T26" fmla="*/ 23 w 103"/>
                  <a:gd name="T27" fmla="*/ 87 h 104"/>
                  <a:gd name="T28" fmla="*/ 16 w 103"/>
                  <a:gd name="T29" fmla="*/ 93 h 104"/>
                  <a:gd name="T30" fmla="*/ 9 w 103"/>
                  <a:gd name="T31" fmla="*/ 99 h 104"/>
                  <a:gd name="T32" fmla="*/ 0 w 103"/>
                  <a:gd name="T3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104">
                    <a:moveTo>
                      <a:pt x="102" y="0"/>
                    </a:moveTo>
                    <a:lnTo>
                      <a:pt x="102" y="0"/>
                    </a:lnTo>
                    <a:lnTo>
                      <a:pt x="101" y="3"/>
                    </a:lnTo>
                    <a:lnTo>
                      <a:pt x="96" y="6"/>
                    </a:lnTo>
                    <a:lnTo>
                      <a:pt x="93" y="13"/>
                    </a:lnTo>
                    <a:lnTo>
                      <a:pt x="87" y="20"/>
                    </a:lnTo>
                    <a:lnTo>
                      <a:pt x="80" y="28"/>
                    </a:lnTo>
                    <a:lnTo>
                      <a:pt x="73" y="36"/>
                    </a:lnTo>
                    <a:lnTo>
                      <a:pt x="67" y="44"/>
                    </a:lnTo>
                    <a:lnTo>
                      <a:pt x="60" y="54"/>
                    </a:lnTo>
                    <a:lnTo>
                      <a:pt x="51" y="62"/>
                    </a:lnTo>
                    <a:lnTo>
                      <a:pt x="42" y="71"/>
                    </a:lnTo>
                    <a:lnTo>
                      <a:pt x="34" y="78"/>
                    </a:lnTo>
                    <a:lnTo>
                      <a:pt x="23" y="87"/>
                    </a:lnTo>
                    <a:lnTo>
                      <a:pt x="16" y="93"/>
                    </a:lnTo>
                    <a:lnTo>
                      <a:pt x="9" y="99"/>
                    </a:lnTo>
                    <a:lnTo>
                      <a:pt x="0" y="103"/>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3" name="Freeform 985"/>
              <p:cNvSpPr>
                <a:spLocks/>
              </p:cNvSpPr>
              <p:nvPr/>
            </p:nvSpPr>
            <p:spPr bwMode="auto">
              <a:xfrm>
                <a:off x="5180" y="3272"/>
                <a:ext cx="113" cy="100"/>
              </a:xfrm>
              <a:custGeom>
                <a:avLst/>
                <a:gdLst>
                  <a:gd name="T0" fmla="*/ 112 w 113"/>
                  <a:gd name="T1" fmla="*/ 0 h 100"/>
                  <a:gd name="T2" fmla="*/ 111 w 113"/>
                  <a:gd name="T3" fmla="*/ 1 h 100"/>
                  <a:gd name="T4" fmla="*/ 108 w 113"/>
                  <a:gd name="T5" fmla="*/ 4 h 100"/>
                  <a:gd name="T6" fmla="*/ 102 w 113"/>
                  <a:gd name="T7" fmla="*/ 9 h 100"/>
                  <a:gd name="T8" fmla="*/ 95 w 113"/>
                  <a:gd name="T9" fmla="*/ 13 h 100"/>
                  <a:gd name="T10" fmla="*/ 87 w 113"/>
                  <a:gd name="T11" fmla="*/ 20 h 100"/>
                  <a:gd name="T12" fmla="*/ 79 w 113"/>
                  <a:gd name="T13" fmla="*/ 28 h 100"/>
                  <a:gd name="T14" fmla="*/ 68 w 113"/>
                  <a:gd name="T15" fmla="*/ 38 h 100"/>
                  <a:gd name="T16" fmla="*/ 58 w 113"/>
                  <a:gd name="T17" fmla="*/ 45 h 100"/>
                  <a:gd name="T18" fmla="*/ 49 w 113"/>
                  <a:gd name="T19" fmla="*/ 54 h 100"/>
                  <a:gd name="T20" fmla="*/ 39 w 113"/>
                  <a:gd name="T21" fmla="*/ 63 h 100"/>
                  <a:gd name="T22" fmla="*/ 29 w 113"/>
                  <a:gd name="T23" fmla="*/ 70 h 100"/>
                  <a:gd name="T24" fmla="*/ 22 w 113"/>
                  <a:gd name="T25" fmla="*/ 79 h 100"/>
                  <a:gd name="T26" fmla="*/ 13 w 113"/>
                  <a:gd name="T27" fmla="*/ 84 h 100"/>
                  <a:gd name="T28" fmla="*/ 6 w 113"/>
                  <a:gd name="T29" fmla="*/ 92 h 100"/>
                  <a:gd name="T30" fmla="*/ 3 w 113"/>
                  <a:gd name="T31" fmla="*/ 96 h 100"/>
                  <a:gd name="T32" fmla="*/ 0 w 113"/>
                  <a:gd name="T33"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00">
                    <a:moveTo>
                      <a:pt x="112" y="0"/>
                    </a:moveTo>
                    <a:lnTo>
                      <a:pt x="111" y="1"/>
                    </a:lnTo>
                    <a:lnTo>
                      <a:pt x="108" y="4"/>
                    </a:lnTo>
                    <a:lnTo>
                      <a:pt x="102" y="9"/>
                    </a:lnTo>
                    <a:lnTo>
                      <a:pt x="95" y="13"/>
                    </a:lnTo>
                    <a:lnTo>
                      <a:pt x="87" y="20"/>
                    </a:lnTo>
                    <a:lnTo>
                      <a:pt x="79" y="28"/>
                    </a:lnTo>
                    <a:lnTo>
                      <a:pt x="68" y="38"/>
                    </a:lnTo>
                    <a:lnTo>
                      <a:pt x="58" y="45"/>
                    </a:lnTo>
                    <a:lnTo>
                      <a:pt x="49" y="54"/>
                    </a:lnTo>
                    <a:lnTo>
                      <a:pt x="39" y="63"/>
                    </a:lnTo>
                    <a:lnTo>
                      <a:pt x="29" y="70"/>
                    </a:lnTo>
                    <a:lnTo>
                      <a:pt x="22" y="79"/>
                    </a:lnTo>
                    <a:lnTo>
                      <a:pt x="13" y="84"/>
                    </a:lnTo>
                    <a:lnTo>
                      <a:pt x="6" y="92"/>
                    </a:lnTo>
                    <a:lnTo>
                      <a:pt x="3" y="96"/>
                    </a:lnTo>
                    <a:lnTo>
                      <a:pt x="0" y="99"/>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4" name="Freeform 986"/>
              <p:cNvSpPr>
                <a:spLocks/>
              </p:cNvSpPr>
              <p:nvPr/>
            </p:nvSpPr>
            <p:spPr bwMode="auto">
              <a:xfrm>
                <a:off x="5183" y="3285"/>
                <a:ext cx="97" cy="90"/>
              </a:xfrm>
              <a:custGeom>
                <a:avLst/>
                <a:gdLst>
                  <a:gd name="T0" fmla="*/ 96 w 97"/>
                  <a:gd name="T1" fmla="*/ 0 h 90"/>
                  <a:gd name="T2" fmla="*/ 95 w 97"/>
                  <a:gd name="T3" fmla="*/ 1 h 90"/>
                  <a:gd name="T4" fmla="*/ 92 w 97"/>
                  <a:gd name="T5" fmla="*/ 4 h 90"/>
                  <a:gd name="T6" fmla="*/ 89 w 97"/>
                  <a:gd name="T7" fmla="*/ 9 h 90"/>
                  <a:gd name="T8" fmla="*/ 83 w 97"/>
                  <a:gd name="T9" fmla="*/ 13 h 90"/>
                  <a:gd name="T10" fmla="*/ 76 w 97"/>
                  <a:gd name="T11" fmla="*/ 20 h 90"/>
                  <a:gd name="T12" fmla="*/ 68 w 97"/>
                  <a:gd name="T13" fmla="*/ 28 h 90"/>
                  <a:gd name="T14" fmla="*/ 60 w 97"/>
                  <a:gd name="T15" fmla="*/ 35 h 90"/>
                  <a:gd name="T16" fmla="*/ 51 w 97"/>
                  <a:gd name="T17" fmla="*/ 44 h 90"/>
                  <a:gd name="T18" fmla="*/ 44 w 97"/>
                  <a:gd name="T19" fmla="*/ 51 h 90"/>
                  <a:gd name="T20" fmla="*/ 35 w 97"/>
                  <a:gd name="T21" fmla="*/ 60 h 90"/>
                  <a:gd name="T22" fmla="*/ 26 w 97"/>
                  <a:gd name="T23" fmla="*/ 67 h 90"/>
                  <a:gd name="T24" fmla="*/ 19 w 97"/>
                  <a:gd name="T25" fmla="*/ 74 h 90"/>
                  <a:gd name="T26" fmla="*/ 13 w 97"/>
                  <a:gd name="T27" fmla="*/ 80 h 90"/>
                  <a:gd name="T28" fmla="*/ 7 w 97"/>
                  <a:gd name="T29" fmla="*/ 85 h 90"/>
                  <a:gd name="T30" fmla="*/ 3 w 97"/>
                  <a:gd name="T31" fmla="*/ 88 h 90"/>
                  <a:gd name="T32" fmla="*/ 0 w 97"/>
                  <a:gd name="T33"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0">
                    <a:moveTo>
                      <a:pt x="96" y="0"/>
                    </a:moveTo>
                    <a:lnTo>
                      <a:pt x="95" y="1"/>
                    </a:lnTo>
                    <a:lnTo>
                      <a:pt x="92" y="4"/>
                    </a:lnTo>
                    <a:lnTo>
                      <a:pt x="89" y="9"/>
                    </a:lnTo>
                    <a:lnTo>
                      <a:pt x="83" y="13"/>
                    </a:lnTo>
                    <a:lnTo>
                      <a:pt x="76" y="20"/>
                    </a:lnTo>
                    <a:lnTo>
                      <a:pt x="68" y="28"/>
                    </a:lnTo>
                    <a:lnTo>
                      <a:pt x="60" y="35"/>
                    </a:lnTo>
                    <a:lnTo>
                      <a:pt x="51" y="44"/>
                    </a:lnTo>
                    <a:lnTo>
                      <a:pt x="44" y="51"/>
                    </a:lnTo>
                    <a:lnTo>
                      <a:pt x="35" y="60"/>
                    </a:lnTo>
                    <a:lnTo>
                      <a:pt x="26" y="67"/>
                    </a:lnTo>
                    <a:lnTo>
                      <a:pt x="19" y="74"/>
                    </a:lnTo>
                    <a:lnTo>
                      <a:pt x="13" y="80"/>
                    </a:lnTo>
                    <a:lnTo>
                      <a:pt x="7" y="85"/>
                    </a:lnTo>
                    <a:lnTo>
                      <a:pt x="3" y="88"/>
                    </a:lnTo>
                    <a:lnTo>
                      <a:pt x="0" y="89"/>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5" name="Freeform 987"/>
              <p:cNvSpPr>
                <a:spLocks/>
              </p:cNvSpPr>
              <p:nvPr/>
            </p:nvSpPr>
            <p:spPr bwMode="auto">
              <a:xfrm>
                <a:off x="5168" y="3271"/>
                <a:ext cx="100" cy="84"/>
              </a:xfrm>
              <a:custGeom>
                <a:avLst/>
                <a:gdLst>
                  <a:gd name="T0" fmla="*/ 99 w 100"/>
                  <a:gd name="T1" fmla="*/ 0 h 84"/>
                  <a:gd name="T2" fmla="*/ 99 w 100"/>
                  <a:gd name="T3" fmla="*/ 1 h 84"/>
                  <a:gd name="T4" fmla="*/ 96 w 100"/>
                  <a:gd name="T5" fmla="*/ 4 h 84"/>
                  <a:gd name="T6" fmla="*/ 92 w 100"/>
                  <a:gd name="T7" fmla="*/ 7 h 84"/>
                  <a:gd name="T8" fmla="*/ 89 w 100"/>
                  <a:gd name="T9" fmla="*/ 13 h 84"/>
                  <a:gd name="T10" fmla="*/ 82 w 100"/>
                  <a:gd name="T11" fmla="*/ 19 h 84"/>
                  <a:gd name="T12" fmla="*/ 76 w 100"/>
                  <a:gd name="T13" fmla="*/ 25 h 84"/>
                  <a:gd name="T14" fmla="*/ 67 w 100"/>
                  <a:gd name="T15" fmla="*/ 32 h 84"/>
                  <a:gd name="T16" fmla="*/ 61 w 100"/>
                  <a:gd name="T17" fmla="*/ 39 h 84"/>
                  <a:gd name="T18" fmla="*/ 54 w 100"/>
                  <a:gd name="T19" fmla="*/ 47 h 84"/>
                  <a:gd name="T20" fmla="*/ 45 w 100"/>
                  <a:gd name="T21" fmla="*/ 54 h 84"/>
                  <a:gd name="T22" fmla="*/ 36 w 100"/>
                  <a:gd name="T23" fmla="*/ 61 h 84"/>
                  <a:gd name="T24" fmla="*/ 28 w 100"/>
                  <a:gd name="T25" fmla="*/ 67 h 84"/>
                  <a:gd name="T26" fmla="*/ 20 w 100"/>
                  <a:gd name="T27" fmla="*/ 73 h 84"/>
                  <a:gd name="T28" fmla="*/ 13 w 100"/>
                  <a:gd name="T29" fmla="*/ 77 h 84"/>
                  <a:gd name="T30" fmla="*/ 6 w 100"/>
                  <a:gd name="T31" fmla="*/ 82 h 84"/>
                  <a:gd name="T32" fmla="*/ 0 w 100"/>
                  <a:gd name="T33"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84">
                    <a:moveTo>
                      <a:pt x="99" y="0"/>
                    </a:moveTo>
                    <a:lnTo>
                      <a:pt x="99" y="1"/>
                    </a:lnTo>
                    <a:lnTo>
                      <a:pt x="96" y="4"/>
                    </a:lnTo>
                    <a:lnTo>
                      <a:pt x="92" y="7"/>
                    </a:lnTo>
                    <a:lnTo>
                      <a:pt x="89" y="13"/>
                    </a:lnTo>
                    <a:lnTo>
                      <a:pt x="82" y="19"/>
                    </a:lnTo>
                    <a:lnTo>
                      <a:pt x="76" y="25"/>
                    </a:lnTo>
                    <a:lnTo>
                      <a:pt x="67" y="32"/>
                    </a:lnTo>
                    <a:lnTo>
                      <a:pt x="61" y="39"/>
                    </a:lnTo>
                    <a:lnTo>
                      <a:pt x="54" y="47"/>
                    </a:lnTo>
                    <a:lnTo>
                      <a:pt x="45" y="54"/>
                    </a:lnTo>
                    <a:lnTo>
                      <a:pt x="36" y="61"/>
                    </a:lnTo>
                    <a:lnTo>
                      <a:pt x="28" y="67"/>
                    </a:lnTo>
                    <a:lnTo>
                      <a:pt x="20" y="73"/>
                    </a:lnTo>
                    <a:lnTo>
                      <a:pt x="13" y="77"/>
                    </a:lnTo>
                    <a:lnTo>
                      <a:pt x="6" y="82"/>
                    </a:lnTo>
                    <a:lnTo>
                      <a:pt x="0" y="83"/>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6" name="Freeform 988"/>
              <p:cNvSpPr>
                <a:spLocks/>
              </p:cNvSpPr>
              <p:nvPr/>
            </p:nvSpPr>
            <p:spPr bwMode="auto">
              <a:xfrm>
                <a:off x="5166" y="3269"/>
                <a:ext cx="105" cy="77"/>
              </a:xfrm>
              <a:custGeom>
                <a:avLst/>
                <a:gdLst>
                  <a:gd name="T0" fmla="*/ 104 w 105"/>
                  <a:gd name="T1" fmla="*/ 0 h 77"/>
                  <a:gd name="T2" fmla="*/ 103 w 105"/>
                  <a:gd name="T3" fmla="*/ 1 h 77"/>
                  <a:gd name="T4" fmla="*/ 101 w 105"/>
                  <a:gd name="T5" fmla="*/ 3 h 77"/>
                  <a:gd name="T6" fmla="*/ 95 w 105"/>
                  <a:gd name="T7" fmla="*/ 6 h 77"/>
                  <a:gd name="T8" fmla="*/ 89 w 105"/>
                  <a:gd name="T9" fmla="*/ 10 h 77"/>
                  <a:gd name="T10" fmla="*/ 82 w 105"/>
                  <a:gd name="T11" fmla="*/ 16 h 77"/>
                  <a:gd name="T12" fmla="*/ 73 w 105"/>
                  <a:gd name="T13" fmla="*/ 22 h 77"/>
                  <a:gd name="T14" fmla="*/ 66 w 105"/>
                  <a:gd name="T15" fmla="*/ 26 h 77"/>
                  <a:gd name="T16" fmla="*/ 57 w 105"/>
                  <a:gd name="T17" fmla="*/ 35 h 77"/>
                  <a:gd name="T18" fmla="*/ 45 w 105"/>
                  <a:gd name="T19" fmla="*/ 41 h 77"/>
                  <a:gd name="T20" fmla="*/ 37 w 105"/>
                  <a:gd name="T21" fmla="*/ 47 h 77"/>
                  <a:gd name="T22" fmla="*/ 28 w 105"/>
                  <a:gd name="T23" fmla="*/ 54 h 77"/>
                  <a:gd name="T24" fmla="*/ 21 w 105"/>
                  <a:gd name="T25" fmla="*/ 60 h 77"/>
                  <a:gd name="T26" fmla="*/ 13 w 105"/>
                  <a:gd name="T27" fmla="*/ 66 h 77"/>
                  <a:gd name="T28" fmla="*/ 7 w 105"/>
                  <a:gd name="T29" fmla="*/ 69 h 77"/>
                  <a:gd name="T30" fmla="*/ 3 w 105"/>
                  <a:gd name="T31" fmla="*/ 73 h 77"/>
                  <a:gd name="T32" fmla="*/ 0 w 105"/>
                  <a:gd name="T33"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77">
                    <a:moveTo>
                      <a:pt x="104" y="0"/>
                    </a:moveTo>
                    <a:lnTo>
                      <a:pt x="103" y="1"/>
                    </a:lnTo>
                    <a:lnTo>
                      <a:pt x="101" y="3"/>
                    </a:lnTo>
                    <a:lnTo>
                      <a:pt x="95" y="6"/>
                    </a:lnTo>
                    <a:lnTo>
                      <a:pt x="89" y="10"/>
                    </a:lnTo>
                    <a:lnTo>
                      <a:pt x="82" y="16"/>
                    </a:lnTo>
                    <a:lnTo>
                      <a:pt x="73" y="22"/>
                    </a:lnTo>
                    <a:lnTo>
                      <a:pt x="66" y="26"/>
                    </a:lnTo>
                    <a:lnTo>
                      <a:pt x="57" y="35"/>
                    </a:lnTo>
                    <a:lnTo>
                      <a:pt x="45" y="41"/>
                    </a:lnTo>
                    <a:lnTo>
                      <a:pt x="37" y="47"/>
                    </a:lnTo>
                    <a:lnTo>
                      <a:pt x="28" y="54"/>
                    </a:lnTo>
                    <a:lnTo>
                      <a:pt x="21" y="60"/>
                    </a:lnTo>
                    <a:lnTo>
                      <a:pt x="13" y="66"/>
                    </a:lnTo>
                    <a:lnTo>
                      <a:pt x="7" y="69"/>
                    </a:lnTo>
                    <a:lnTo>
                      <a:pt x="3" y="73"/>
                    </a:lnTo>
                    <a:lnTo>
                      <a:pt x="0" y="76"/>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7" name="Freeform 989"/>
              <p:cNvSpPr>
                <a:spLocks/>
              </p:cNvSpPr>
              <p:nvPr/>
            </p:nvSpPr>
            <p:spPr bwMode="auto">
              <a:xfrm>
                <a:off x="5168" y="3277"/>
                <a:ext cx="96" cy="72"/>
              </a:xfrm>
              <a:custGeom>
                <a:avLst/>
                <a:gdLst>
                  <a:gd name="T0" fmla="*/ 95 w 96"/>
                  <a:gd name="T1" fmla="*/ 0 h 72"/>
                  <a:gd name="T2" fmla="*/ 92 w 96"/>
                  <a:gd name="T3" fmla="*/ 0 h 72"/>
                  <a:gd name="T4" fmla="*/ 91 w 96"/>
                  <a:gd name="T5" fmla="*/ 3 h 72"/>
                  <a:gd name="T6" fmla="*/ 88 w 96"/>
                  <a:gd name="T7" fmla="*/ 4 h 72"/>
                  <a:gd name="T8" fmla="*/ 82 w 96"/>
                  <a:gd name="T9" fmla="*/ 10 h 72"/>
                  <a:gd name="T10" fmla="*/ 75 w 96"/>
                  <a:gd name="T11" fmla="*/ 16 h 72"/>
                  <a:gd name="T12" fmla="*/ 67 w 96"/>
                  <a:gd name="T13" fmla="*/ 22 h 72"/>
                  <a:gd name="T14" fmla="*/ 61 w 96"/>
                  <a:gd name="T15" fmla="*/ 28 h 72"/>
                  <a:gd name="T16" fmla="*/ 51 w 96"/>
                  <a:gd name="T17" fmla="*/ 35 h 72"/>
                  <a:gd name="T18" fmla="*/ 44 w 96"/>
                  <a:gd name="T19" fmla="*/ 41 h 72"/>
                  <a:gd name="T20" fmla="*/ 37 w 96"/>
                  <a:gd name="T21" fmla="*/ 46 h 72"/>
                  <a:gd name="T22" fmla="*/ 28 w 96"/>
                  <a:gd name="T23" fmla="*/ 54 h 72"/>
                  <a:gd name="T24" fmla="*/ 20 w 96"/>
                  <a:gd name="T25" fmla="*/ 58 h 72"/>
                  <a:gd name="T26" fmla="*/ 13 w 96"/>
                  <a:gd name="T27" fmla="*/ 62 h 72"/>
                  <a:gd name="T28" fmla="*/ 9 w 96"/>
                  <a:gd name="T29" fmla="*/ 67 h 72"/>
                  <a:gd name="T30" fmla="*/ 3 w 96"/>
                  <a:gd name="T31" fmla="*/ 70 h 72"/>
                  <a:gd name="T32" fmla="*/ 0 w 96"/>
                  <a:gd name="T33"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72">
                    <a:moveTo>
                      <a:pt x="95" y="0"/>
                    </a:moveTo>
                    <a:lnTo>
                      <a:pt x="92" y="0"/>
                    </a:lnTo>
                    <a:lnTo>
                      <a:pt x="91" y="3"/>
                    </a:lnTo>
                    <a:lnTo>
                      <a:pt x="88" y="4"/>
                    </a:lnTo>
                    <a:lnTo>
                      <a:pt x="82" y="10"/>
                    </a:lnTo>
                    <a:lnTo>
                      <a:pt x="75" y="16"/>
                    </a:lnTo>
                    <a:lnTo>
                      <a:pt x="67" y="22"/>
                    </a:lnTo>
                    <a:lnTo>
                      <a:pt x="61" y="28"/>
                    </a:lnTo>
                    <a:lnTo>
                      <a:pt x="51" y="35"/>
                    </a:lnTo>
                    <a:lnTo>
                      <a:pt x="44" y="41"/>
                    </a:lnTo>
                    <a:lnTo>
                      <a:pt x="37" y="46"/>
                    </a:lnTo>
                    <a:lnTo>
                      <a:pt x="28" y="54"/>
                    </a:lnTo>
                    <a:lnTo>
                      <a:pt x="20" y="58"/>
                    </a:lnTo>
                    <a:lnTo>
                      <a:pt x="13" y="62"/>
                    </a:lnTo>
                    <a:lnTo>
                      <a:pt x="9" y="67"/>
                    </a:lnTo>
                    <a:lnTo>
                      <a:pt x="3" y="70"/>
                    </a:lnTo>
                    <a:lnTo>
                      <a:pt x="0" y="71"/>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8" name="Freeform 990"/>
              <p:cNvSpPr>
                <a:spLocks/>
              </p:cNvSpPr>
              <p:nvPr/>
            </p:nvSpPr>
            <p:spPr bwMode="auto">
              <a:xfrm>
                <a:off x="5166" y="3268"/>
                <a:ext cx="85" cy="65"/>
              </a:xfrm>
              <a:custGeom>
                <a:avLst/>
                <a:gdLst>
                  <a:gd name="T0" fmla="*/ 84 w 85"/>
                  <a:gd name="T1" fmla="*/ 0 h 65"/>
                  <a:gd name="T2" fmla="*/ 84 w 85"/>
                  <a:gd name="T3" fmla="*/ 1 h 65"/>
                  <a:gd name="T4" fmla="*/ 83 w 85"/>
                  <a:gd name="T5" fmla="*/ 3 h 65"/>
                  <a:gd name="T6" fmla="*/ 78 w 85"/>
                  <a:gd name="T7" fmla="*/ 6 h 65"/>
                  <a:gd name="T8" fmla="*/ 75 w 85"/>
                  <a:gd name="T9" fmla="*/ 10 h 65"/>
                  <a:gd name="T10" fmla="*/ 70 w 85"/>
                  <a:gd name="T11" fmla="*/ 13 h 65"/>
                  <a:gd name="T12" fmla="*/ 65 w 85"/>
                  <a:gd name="T13" fmla="*/ 19 h 65"/>
                  <a:gd name="T14" fmla="*/ 59 w 85"/>
                  <a:gd name="T15" fmla="*/ 25 h 65"/>
                  <a:gd name="T16" fmla="*/ 54 w 85"/>
                  <a:gd name="T17" fmla="*/ 31 h 65"/>
                  <a:gd name="T18" fmla="*/ 46 w 85"/>
                  <a:gd name="T19" fmla="*/ 35 h 65"/>
                  <a:gd name="T20" fmla="*/ 41 w 85"/>
                  <a:gd name="T21" fmla="*/ 42 h 65"/>
                  <a:gd name="T22" fmla="*/ 33 w 85"/>
                  <a:gd name="T23" fmla="*/ 47 h 65"/>
                  <a:gd name="T24" fmla="*/ 26 w 85"/>
                  <a:gd name="T25" fmla="*/ 51 h 65"/>
                  <a:gd name="T26" fmla="*/ 19 w 85"/>
                  <a:gd name="T27" fmla="*/ 55 h 65"/>
                  <a:gd name="T28" fmla="*/ 12 w 85"/>
                  <a:gd name="T29" fmla="*/ 60 h 65"/>
                  <a:gd name="T30" fmla="*/ 6 w 85"/>
                  <a:gd name="T31" fmla="*/ 63 h 65"/>
                  <a:gd name="T32" fmla="*/ 0 w 85"/>
                  <a:gd name="T33"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65">
                    <a:moveTo>
                      <a:pt x="84" y="0"/>
                    </a:moveTo>
                    <a:lnTo>
                      <a:pt x="84" y="1"/>
                    </a:lnTo>
                    <a:lnTo>
                      <a:pt x="83" y="3"/>
                    </a:lnTo>
                    <a:lnTo>
                      <a:pt x="78" y="6"/>
                    </a:lnTo>
                    <a:lnTo>
                      <a:pt x="75" y="10"/>
                    </a:lnTo>
                    <a:lnTo>
                      <a:pt x="70" y="13"/>
                    </a:lnTo>
                    <a:lnTo>
                      <a:pt x="65" y="19"/>
                    </a:lnTo>
                    <a:lnTo>
                      <a:pt x="59" y="25"/>
                    </a:lnTo>
                    <a:lnTo>
                      <a:pt x="54" y="31"/>
                    </a:lnTo>
                    <a:lnTo>
                      <a:pt x="46" y="35"/>
                    </a:lnTo>
                    <a:lnTo>
                      <a:pt x="41" y="42"/>
                    </a:lnTo>
                    <a:lnTo>
                      <a:pt x="33" y="47"/>
                    </a:lnTo>
                    <a:lnTo>
                      <a:pt x="26" y="51"/>
                    </a:lnTo>
                    <a:lnTo>
                      <a:pt x="19" y="55"/>
                    </a:lnTo>
                    <a:lnTo>
                      <a:pt x="12" y="60"/>
                    </a:lnTo>
                    <a:lnTo>
                      <a:pt x="6" y="63"/>
                    </a:lnTo>
                    <a:lnTo>
                      <a:pt x="0" y="64"/>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79" name="Freeform 991"/>
              <p:cNvSpPr>
                <a:spLocks/>
              </p:cNvSpPr>
              <p:nvPr/>
            </p:nvSpPr>
            <p:spPr bwMode="auto">
              <a:xfrm>
                <a:off x="5167" y="3267"/>
                <a:ext cx="86" cy="57"/>
              </a:xfrm>
              <a:custGeom>
                <a:avLst/>
                <a:gdLst>
                  <a:gd name="T0" fmla="*/ 85 w 86"/>
                  <a:gd name="T1" fmla="*/ 0 h 57"/>
                  <a:gd name="T2" fmla="*/ 84 w 86"/>
                  <a:gd name="T3" fmla="*/ 0 h 57"/>
                  <a:gd name="T4" fmla="*/ 82 w 86"/>
                  <a:gd name="T5" fmla="*/ 1 h 57"/>
                  <a:gd name="T6" fmla="*/ 76 w 86"/>
                  <a:gd name="T7" fmla="*/ 4 h 57"/>
                  <a:gd name="T8" fmla="*/ 72 w 86"/>
                  <a:gd name="T9" fmla="*/ 7 h 57"/>
                  <a:gd name="T10" fmla="*/ 66 w 86"/>
                  <a:gd name="T11" fmla="*/ 11 h 57"/>
                  <a:gd name="T12" fmla="*/ 61 w 86"/>
                  <a:gd name="T13" fmla="*/ 14 h 57"/>
                  <a:gd name="T14" fmla="*/ 52 w 86"/>
                  <a:gd name="T15" fmla="*/ 20 h 57"/>
                  <a:gd name="T16" fmla="*/ 45 w 86"/>
                  <a:gd name="T17" fmla="*/ 24 h 57"/>
                  <a:gd name="T18" fmla="*/ 37 w 86"/>
                  <a:gd name="T19" fmla="*/ 29 h 57"/>
                  <a:gd name="T20" fmla="*/ 30 w 86"/>
                  <a:gd name="T21" fmla="*/ 34 h 57"/>
                  <a:gd name="T22" fmla="*/ 23 w 86"/>
                  <a:gd name="T23" fmla="*/ 39 h 57"/>
                  <a:gd name="T24" fmla="*/ 16 w 86"/>
                  <a:gd name="T25" fmla="*/ 43 h 57"/>
                  <a:gd name="T26" fmla="*/ 10 w 86"/>
                  <a:gd name="T27" fmla="*/ 47 h 57"/>
                  <a:gd name="T28" fmla="*/ 6 w 86"/>
                  <a:gd name="T29" fmla="*/ 50 h 57"/>
                  <a:gd name="T30" fmla="*/ 1 w 86"/>
                  <a:gd name="T31" fmla="*/ 53 h 57"/>
                  <a:gd name="T32" fmla="*/ 0 w 86"/>
                  <a:gd name="T33" fmla="*/ 5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57">
                    <a:moveTo>
                      <a:pt x="85" y="0"/>
                    </a:moveTo>
                    <a:lnTo>
                      <a:pt x="84" y="0"/>
                    </a:lnTo>
                    <a:lnTo>
                      <a:pt x="82" y="1"/>
                    </a:lnTo>
                    <a:lnTo>
                      <a:pt x="76" y="4"/>
                    </a:lnTo>
                    <a:lnTo>
                      <a:pt x="72" y="7"/>
                    </a:lnTo>
                    <a:lnTo>
                      <a:pt x="66" y="11"/>
                    </a:lnTo>
                    <a:lnTo>
                      <a:pt x="61" y="14"/>
                    </a:lnTo>
                    <a:lnTo>
                      <a:pt x="52" y="20"/>
                    </a:lnTo>
                    <a:lnTo>
                      <a:pt x="45" y="24"/>
                    </a:lnTo>
                    <a:lnTo>
                      <a:pt x="37" y="29"/>
                    </a:lnTo>
                    <a:lnTo>
                      <a:pt x="30" y="34"/>
                    </a:lnTo>
                    <a:lnTo>
                      <a:pt x="23" y="39"/>
                    </a:lnTo>
                    <a:lnTo>
                      <a:pt x="16" y="43"/>
                    </a:lnTo>
                    <a:lnTo>
                      <a:pt x="10" y="47"/>
                    </a:lnTo>
                    <a:lnTo>
                      <a:pt x="6" y="50"/>
                    </a:lnTo>
                    <a:lnTo>
                      <a:pt x="1" y="53"/>
                    </a:lnTo>
                    <a:lnTo>
                      <a:pt x="0" y="56"/>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0" name="Freeform 992"/>
              <p:cNvSpPr>
                <a:spLocks/>
              </p:cNvSpPr>
              <p:nvPr/>
            </p:nvSpPr>
            <p:spPr bwMode="auto">
              <a:xfrm>
                <a:off x="5166" y="3275"/>
                <a:ext cx="76" cy="53"/>
              </a:xfrm>
              <a:custGeom>
                <a:avLst/>
                <a:gdLst>
                  <a:gd name="T0" fmla="*/ 75 w 76"/>
                  <a:gd name="T1" fmla="*/ 0 h 53"/>
                  <a:gd name="T2" fmla="*/ 74 w 76"/>
                  <a:gd name="T3" fmla="*/ 1 h 53"/>
                  <a:gd name="T4" fmla="*/ 72 w 76"/>
                  <a:gd name="T5" fmla="*/ 3 h 53"/>
                  <a:gd name="T6" fmla="*/ 68 w 76"/>
                  <a:gd name="T7" fmla="*/ 4 h 53"/>
                  <a:gd name="T8" fmla="*/ 63 w 76"/>
                  <a:gd name="T9" fmla="*/ 9 h 53"/>
                  <a:gd name="T10" fmla="*/ 58 w 76"/>
                  <a:gd name="T11" fmla="*/ 13 h 53"/>
                  <a:gd name="T12" fmla="*/ 52 w 76"/>
                  <a:gd name="T13" fmla="*/ 17 h 53"/>
                  <a:gd name="T14" fmla="*/ 45 w 76"/>
                  <a:gd name="T15" fmla="*/ 20 h 53"/>
                  <a:gd name="T16" fmla="*/ 39 w 76"/>
                  <a:gd name="T17" fmla="*/ 26 h 53"/>
                  <a:gd name="T18" fmla="*/ 32 w 76"/>
                  <a:gd name="T19" fmla="*/ 30 h 53"/>
                  <a:gd name="T20" fmla="*/ 25 w 76"/>
                  <a:gd name="T21" fmla="*/ 36 h 53"/>
                  <a:gd name="T22" fmla="*/ 17 w 76"/>
                  <a:gd name="T23" fmla="*/ 39 h 53"/>
                  <a:gd name="T24" fmla="*/ 13 w 76"/>
                  <a:gd name="T25" fmla="*/ 43 h 53"/>
                  <a:gd name="T26" fmla="*/ 7 w 76"/>
                  <a:gd name="T27" fmla="*/ 46 h 53"/>
                  <a:gd name="T28" fmla="*/ 4 w 76"/>
                  <a:gd name="T29" fmla="*/ 49 h 53"/>
                  <a:gd name="T30" fmla="*/ 1 w 76"/>
                  <a:gd name="T31" fmla="*/ 52 h 53"/>
                  <a:gd name="T32" fmla="*/ 0 w 76"/>
                  <a:gd name="T33"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53">
                    <a:moveTo>
                      <a:pt x="75" y="0"/>
                    </a:moveTo>
                    <a:lnTo>
                      <a:pt x="74" y="1"/>
                    </a:lnTo>
                    <a:lnTo>
                      <a:pt x="72" y="3"/>
                    </a:lnTo>
                    <a:lnTo>
                      <a:pt x="68" y="4"/>
                    </a:lnTo>
                    <a:lnTo>
                      <a:pt x="63" y="9"/>
                    </a:lnTo>
                    <a:lnTo>
                      <a:pt x="58" y="13"/>
                    </a:lnTo>
                    <a:lnTo>
                      <a:pt x="52" y="17"/>
                    </a:lnTo>
                    <a:lnTo>
                      <a:pt x="45" y="20"/>
                    </a:lnTo>
                    <a:lnTo>
                      <a:pt x="39" y="26"/>
                    </a:lnTo>
                    <a:lnTo>
                      <a:pt x="32" y="30"/>
                    </a:lnTo>
                    <a:lnTo>
                      <a:pt x="25" y="36"/>
                    </a:lnTo>
                    <a:lnTo>
                      <a:pt x="17" y="39"/>
                    </a:lnTo>
                    <a:lnTo>
                      <a:pt x="13" y="43"/>
                    </a:lnTo>
                    <a:lnTo>
                      <a:pt x="7" y="46"/>
                    </a:lnTo>
                    <a:lnTo>
                      <a:pt x="4" y="49"/>
                    </a:lnTo>
                    <a:lnTo>
                      <a:pt x="1" y="52"/>
                    </a:lnTo>
                    <a:lnTo>
                      <a:pt x="0" y="52"/>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1" name="Freeform 993"/>
              <p:cNvSpPr>
                <a:spLocks/>
              </p:cNvSpPr>
              <p:nvPr/>
            </p:nvSpPr>
            <p:spPr bwMode="auto">
              <a:xfrm>
                <a:off x="5176" y="3271"/>
                <a:ext cx="40" cy="28"/>
              </a:xfrm>
              <a:custGeom>
                <a:avLst/>
                <a:gdLst>
                  <a:gd name="T0" fmla="*/ 39 w 40"/>
                  <a:gd name="T1" fmla="*/ 0 h 28"/>
                  <a:gd name="T2" fmla="*/ 39 w 40"/>
                  <a:gd name="T3" fmla="*/ 0 h 28"/>
                  <a:gd name="T4" fmla="*/ 38 w 40"/>
                  <a:gd name="T5" fmla="*/ 3 h 28"/>
                  <a:gd name="T6" fmla="*/ 35 w 40"/>
                  <a:gd name="T7" fmla="*/ 4 h 28"/>
                  <a:gd name="T8" fmla="*/ 32 w 40"/>
                  <a:gd name="T9" fmla="*/ 6 h 28"/>
                  <a:gd name="T10" fmla="*/ 29 w 40"/>
                  <a:gd name="T11" fmla="*/ 7 h 28"/>
                  <a:gd name="T12" fmla="*/ 26 w 40"/>
                  <a:gd name="T13" fmla="*/ 10 h 28"/>
                  <a:gd name="T14" fmla="*/ 22 w 40"/>
                  <a:gd name="T15" fmla="*/ 11 h 28"/>
                  <a:gd name="T16" fmla="*/ 20 w 40"/>
                  <a:gd name="T17" fmla="*/ 14 h 28"/>
                  <a:gd name="T18" fmla="*/ 14 w 40"/>
                  <a:gd name="T19" fmla="*/ 17 h 28"/>
                  <a:gd name="T20" fmla="*/ 12 w 40"/>
                  <a:gd name="T21" fmla="*/ 18 h 28"/>
                  <a:gd name="T22" fmla="*/ 9 w 40"/>
                  <a:gd name="T23" fmla="*/ 21 h 28"/>
                  <a:gd name="T24" fmla="*/ 6 w 40"/>
                  <a:gd name="T25" fmla="*/ 24 h 28"/>
                  <a:gd name="T26" fmla="*/ 3 w 40"/>
                  <a:gd name="T27" fmla="*/ 24 h 28"/>
                  <a:gd name="T28" fmla="*/ 1 w 40"/>
                  <a:gd name="T29" fmla="*/ 27 h 28"/>
                  <a:gd name="T30" fmla="*/ 0 w 40"/>
                  <a:gd name="T31"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28">
                    <a:moveTo>
                      <a:pt x="39" y="0"/>
                    </a:moveTo>
                    <a:lnTo>
                      <a:pt x="39" y="0"/>
                    </a:lnTo>
                    <a:lnTo>
                      <a:pt x="38" y="3"/>
                    </a:lnTo>
                    <a:lnTo>
                      <a:pt x="35" y="4"/>
                    </a:lnTo>
                    <a:lnTo>
                      <a:pt x="32" y="6"/>
                    </a:lnTo>
                    <a:lnTo>
                      <a:pt x="29" y="7"/>
                    </a:lnTo>
                    <a:lnTo>
                      <a:pt x="26" y="10"/>
                    </a:lnTo>
                    <a:lnTo>
                      <a:pt x="22" y="11"/>
                    </a:lnTo>
                    <a:lnTo>
                      <a:pt x="20" y="14"/>
                    </a:lnTo>
                    <a:lnTo>
                      <a:pt x="14" y="17"/>
                    </a:lnTo>
                    <a:lnTo>
                      <a:pt x="12" y="18"/>
                    </a:lnTo>
                    <a:lnTo>
                      <a:pt x="9" y="21"/>
                    </a:lnTo>
                    <a:lnTo>
                      <a:pt x="6" y="24"/>
                    </a:lnTo>
                    <a:lnTo>
                      <a:pt x="3" y="24"/>
                    </a:lnTo>
                    <a:lnTo>
                      <a:pt x="1" y="27"/>
                    </a:lnTo>
                    <a:lnTo>
                      <a:pt x="0" y="27"/>
                    </a:lnTo>
                  </a:path>
                </a:pathLst>
              </a:custGeom>
              <a:noFill/>
              <a:ln w="12700" cap="rnd" cmpd="sng">
                <a:solidFill>
                  <a:srgbClr val="80621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2" name="Freeform 994"/>
              <p:cNvSpPr>
                <a:spLocks/>
              </p:cNvSpPr>
              <p:nvPr/>
            </p:nvSpPr>
            <p:spPr bwMode="auto">
              <a:xfrm>
                <a:off x="5222" y="3243"/>
                <a:ext cx="88" cy="16"/>
              </a:xfrm>
              <a:custGeom>
                <a:avLst/>
                <a:gdLst>
                  <a:gd name="T0" fmla="*/ 33 w 88"/>
                  <a:gd name="T1" fmla="*/ 2 h 16"/>
                  <a:gd name="T2" fmla="*/ 0 w 88"/>
                  <a:gd name="T3" fmla="*/ 15 h 16"/>
                  <a:gd name="T4" fmla="*/ 1 w 88"/>
                  <a:gd name="T5" fmla="*/ 15 h 16"/>
                  <a:gd name="T6" fmla="*/ 4 w 88"/>
                  <a:gd name="T7" fmla="*/ 15 h 16"/>
                  <a:gd name="T8" fmla="*/ 8 w 88"/>
                  <a:gd name="T9" fmla="*/ 14 h 16"/>
                  <a:gd name="T10" fmla="*/ 11 w 88"/>
                  <a:gd name="T11" fmla="*/ 14 h 16"/>
                  <a:gd name="T12" fmla="*/ 17 w 88"/>
                  <a:gd name="T13" fmla="*/ 13 h 16"/>
                  <a:gd name="T14" fmla="*/ 24 w 88"/>
                  <a:gd name="T15" fmla="*/ 12 h 16"/>
                  <a:gd name="T16" fmla="*/ 31 w 88"/>
                  <a:gd name="T17" fmla="*/ 12 h 16"/>
                  <a:gd name="T18" fmla="*/ 39 w 88"/>
                  <a:gd name="T19" fmla="*/ 11 h 16"/>
                  <a:gd name="T20" fmla="*/ 46 w 88"/>
                  <a:gd name="T21" fmla="*/ 10 h 16"/>
                  <a:gd name="T22" fmla="*/ 54 w 88"/>
                  <a:gd name="T23" fmla="*/ 10 h 16"/>
                  <a:gd name="T24" fmla="*/ 60 w 88"/>
                  <a:gd name="T25" fmla="*/ 9 h 16"/>
                  <a:gd name="T26" fmla="*/ 68 w 88"/>
                  <a:gd name="T27" fmla="*/ 9 h 16"/>
                  <a:gd name="T28" fmla="*/ 74 w 88"/>
                  <a:gd name="T29" fmla="*/ 8 h 16"/>
                  <a:gd name="T30" fmla="*/ 80 w 88"/>
                  <a:gd name="T31" fmla="*/ 8 h 16"/>
                  <a:gd name="T32" fmla="*/ 84 w 88"/>
                  <a:gd name="T33" fmla="*/ 6 h 16"/>
                  <a:gd name="T34" fmla="*/ 87 w 88"/>
                  <a:gd name="T35" fmla="*/ 6 h 16"/>
                  <a:gd name="T36" fmla="*/ 87 w 88"/>
                  <a:gd name="T37" fmla="*/ 5 h 16"/>
                  <a:gd name="T38" fmla="*/ 86 w 88"/>
                  <a:gd name="T39" fmla="*/ 4 h 16"/>
                  <a:gd name="T40" fmla="*/ 84 w 88"/>
                  <a:gd name="T41" fmla="*/ 2 h 16"/>
                  <a:gd name="T42" fmla="*/ 82 w 88"/>
                  <a:gd name="T43" fmla="*/ 1 h 16"/>
                  <a:gd name="T44" fmla="*/ 79 w 88"/>
                  <a:gd name="T45" fmla="*/ 1 h 16"/>
                  <a:gd name="T46" fmla="*/ 76 w 88"/>
                  <a:gd name="T47" fmla="*/ 0 h 16"/>
                  <a:gd name="T48" fmla="*/ 72 w 88"/>
                  <a:gd name="T49" fmla="*/ 0 h 16"/>
                  <a:gd name="T50" fmla="*/ 71 w 88"/>
                  <a:gd name="T51" fmla="*/ 0 h 16"/>
                  <a:gd name="T52" fmla="*/ 68 w 88"/>
                  <a:gd name="T53" fmla="*/ 0 h 16"/>
                  <a:gd name="T54" fmla="*/ 66 w 88"/>
                  <a:gd name="T55" fmla="*/ 0 h 16"/>
                  <a:gd name="T56" fmla="*/ 63 w 88"/>
                  <a:gd name="T57" fmla="*/ 0 h 16"/>
                  <a:gd name="T58" fmla="*/ 60 w 88"/>
                  <a:gd name="T59" fmla="*/ 0 h 16"/>
                  <a:gd name="T60" fmla="*/ 56 w 88"/>
                  <a:gd name="T61" fmla="*/ 0 h 16"/>
                  <a:gd name="T62" fmla="*/ 54 w 88"/>
                  <a:gd name="T63" fmla="*/ 0 h 16"/>
                  <a:gd name="T64" fmla="*/ 50 w 88"/>
                  <a:gd name="T65" fmla="*/ 0 h 16"/>
                  <a:gd name="T66" fmla="*/ 48 w 88"/>
                  <a:gd name="T67" fmla="*/ 0 h 16"/>
                  <a:gd name="T68" fmla="*/ 46 w 88"/>
                  <a:gd name="T69" fmla="*/ 0 h 16"/>
                  <a:gd name="T70" fmla="*/ 41 w 88"/>
                  <a:gd name="T71" fmla="*/ 1 h 16"/>
                  <a:gd name="T72" fmla="*/ 40 w 88"/>
                  <a:gd name="T73" fmla="*/ 1 h 16"/>
                  <a:gd name="T74" fmla="*/ 37 w 88"/>
                  <a:gd name="T75" fmla="*/ 1 h 16"/>
                  <a:gd name="T76" fmla="*/ 35 w 88"/>
                  <a:gd name="T77" fmla="*/ 2 h 16"/>
                  <a:gd name="T78" fmla="*/ 33 w 88"/>
                  <a:gd name="T7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16">
                    <a:moveTo>
                      <a:pt x="33" y="2"/>
                    </a:moveTo>
                    <a:lnTo>
                      <a:pt x="0" y="15"/>
                    </a:lnTo>
                    <a:lnTo>
                      <a:pt x="1" y="15"/>
                    </a:lnTo>
                    <a:lnTo>
                      <a:pt x="4" y="15"/>
                    </a:lnTo>
                    <a:lnTo>
                      <a:pt x="8" y="14"/>
                    </a:lnTo>
                    <a:lnTo>
                      <a:pt x="11" y="14"/>
                    </a:lnTo>
                    <a:lnTo>
                      <a:pt x="17" y="13"/>
                    </a:lnTo>
                    <a:lnTo>
                      <a:pt x="24" y="12"/>
                    </a:lnTo>
                    <a:lnTo>
                      <a:pt x="31" y="12"/>
                    </a:lnTo>
                    <a:lnTo>
                      <a:pt x="39" y="11"/>
                    </a:lnTo>
                    <a:lnTo>
                      <a:pt x="46" y="10"/>
                    </a:lnTo>
                    <a:lnTo>
                      <a:pt x="54" y="10"/>
                    </a:lnTo>
                    <a:lnTo>
                      <a:pt x="60" y="9"/>
                    </a:lnTo>
                    <a:lnTo>
                      <a:pt x="68" y="9"/>
                    </a:lnTo>
                    <a:lnTo>
                      <a:pt x="74" y="8"/>
                    </a:lnTo>
                    <a:lnTo>
                      <a:pt x="80" y="8"/>
                    </a:lnTo>
                    <a:lnTo>
                      <a:pt x="84" y="6"/>
                    </a:lnTo>
                    <a:lnTo>
                      <a:pt x="87" y="6"/>
                    </a:lnTo>
                    <a:lnTo>
                      <a:pt x="87" y="5"/>
                    </a:lnTo>
                    <a:lnTo>
                      <a:pt x="86" y="4"/>
                    </a:lnTo>
                    <a:lnTo>
                      <a:pt x="84" y="2"/>
                    </a:lnTo>
                    <a:lnTo>
                      <a:pt x="82" y="1"/>
                    </a:lnTo>
                    <a:lnTo>
                      <a:pt x="79" y="1"/>
                    </a:lnTo>
                    <a:lnTo>
                      <a:pt x="76" y="0"/>
                    </a:lnTo>
                    <a:lnTo>
                      <a:pt x="72" y="0"/>
                    </a:lnTo>
                    <a:lnTo>
                      <a:pt x="71" y="0"/>
                    </a:lnTo>
                    <a:lnTo>
                      <a:pt x="68" y="0"/>
                    </a:lnTo>
                    <a:lnTo>
                      <a:pt x="66" y="0"/>
                    </a:lnTo>
                    <a:lnTo>
                      <a:pt x="63" y="0"/>
                    </a:lnTo>
                    <a:lnTo>
                      <a:pt x="60" y="0"/>
                    </a:lnTo>
                    <a:lnTo>
                      <a:pt x="56" y="0"/>
                    </a:lnTo>
                    <a:lnTo>
                      <a:pt x="54" y="0"/>
                    </a:lnTo>
                    <a:lnTo>
                      <a:pt x="50" y="0"/>
                    </a:lnTo>
                    <a:lnTo>
                      <a:pt x="48" y="0"/>
                    </a:lnTo>
                    <a:lnTo>
                      <a:pt x="46" y="0"/>
                    </a:lnTo>
                    <a:lnTo>
                      <a:pt x="41" y="1"/>
                    </a:lnTo>
                    <a:lnTo>
                      <a:pt x="40" y="1"/>
                    </a:lnTo>
                    <a:lnTo>
                      <a:pt x="37" y="1"/>
                    </a:lnTo>
                    <a:lnTo>
                      <a:pt x="35" y="2"/>
                    </a:lnTo>
                    <a:lnTo>
                      <a:pt x="33" y="2"/>
                    </a:lnTo>
                  </a:path>
                </a:pathLst>
              </a:custGeom>
              <a:solidFill>
                <a:srgbClr val="A1A1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3" name="Freeform 995"/>
              <p:cNvSpPr>
                <a:spLocks/>
              </p:cNvSpPr>
              <p:nvPr/>
            </p:nvSpPr>
            <p:spPr bwMode="auto">
              <a:xfrm>
                <a:off x="5200" y="3240"/>
                <a:ext cx="123" cy="142"/>
              </a:xfrm>
              <a:custGeom>
                <a:avLst/>
                <a:gdLst>
                  <a:gd name="T0" fmla="*/ 122 w 123"/>
                  <a:gd name="T1" fmla="*/ 6 h 142"/>
                  <a:gd name="T2" fmla="*/ 122 w 123"/>
                  <a:gd name="T3" fmla="*/ 12 h 142"/>
                  <a:gd name="T4" fmla="*/ 118 w 123"/>
                  <a:gd name="T5" fmla="*/ 26 h 142"/>
                  <a:gd name="T6" fmla="*/ 109 w 123"/>
                  <a:gd name="T7" fmla="*/ 48 h 142"/>
                  <a:gd name="T8" fmla="*/ 110 w 123"/>
                  <a:gd name="T9" fmla="*/ 35 h 142"/>
                  <a:gd name="T10" fmla="*/ 107 w 123"/>
                  <a:gd name="T11" fmla="*/ 41 h 142"/>
                  <a:gd name="T12" fmla="*/ 98 w 123"/>
                  <a:gd name="T13" fmla="*/ 58 h 142"/>
                  <a:gd name="T14" fmla="*/ 81 w 123"/>
                  <a:gd name="T15" fmla="*/ 83 h 142"/>
                  <a:gd name="T16" fmla="*/ 54 w 123"/>
                  <a:gd name="T17" fmla="*/ 109 h 142"/>
                  <a:gd name="T18" fmla="*/ 15 w 123"/>
                  <a:gd name="T19" fmla="*/ 134 h 142"/>
                  <a:gd name="T20" fmla="*/ 4 w 123"/>
                  <a:gd name="T21" fmla="*/ 140 h 142"/>
                  <a:gd name="T22" fmla="*/ 25 w 123"/>
                  <a:gd name="T23" fmla="*/ 125 h 142"/>
                  <a:gd name="T24" fmla="*/ 56 w 123"/>
                  <a:gd name="T25" fmla="*/ 100 h 142"/>
                  <a:gd name="T26" fmla="*/ 85 w 123"/>
                  <a:gd name="T27" fmla="*/ 70 h 142"/>
                  <a:gd name="T28" fmla="*/ 109 w 123"/>
                  <a:gd name="T29" fmla="*/ 31 h 142"/>
                  <a:gd name="T30" fmla="*/ 115 w 123"/>
                  <a:gd name="T31" fmla="*/ 6 h 142"/>
                  <a:gd name="T32" fmla="*/ 110 w 123"/>
                  <a:gd name="T33" fmla="*/ 12 h 142"/>
                  <a:gd name="T34" fmla="*/ 101 w 123"/>
                  <a:gd name="T35" fmla="*/ 22 h 142"/>
                  <a:gd name="T36" fmla="*/ 94 w 123"/>
                  <a:gd name="T37" fmla="*/ 32 h 142"/>
                  <a:gd name="T38" fmla="*/ 85 w 123"/>
                  <a:gd name="T39" fmla="*/ 41 h 142"/>
                  <a:gd name="T40" fmla="*/ 82 w 123"/>
                  <a:gd name="T41" fmla="*/ 41 h 142"/>
                  <a:gd name="T42" fmla="*/ 94 w 123"/>
                  <a:gd name="T43" fmla="*/ 28 h 142"/>
                  <a:gd name="T44" fmla="*/ 107 w 123"/>
                  <a:gd name="T45" fmla="*/ 10 h 142"/>
                  <a:gd name="T46" fmla="*/ 109 w 123"/>
                  <a:gd name="T47" fmla="*/ 1 h 142"/>
                  <a:gd name="T48" fmla="*/ 101 w 123"/>
                  <a:gd name="T49" fmla="*/ 4 h 142"/>
                  <a:gd name="T50" fmla="*/ 97 w 123"/>
                  <a:gd name="T51" fmla="*/ 9 h 142"/>
                  <a:gd name="T52" fmla="*/ 88 w 123"/>
                  <a:gd name="T53" fmla="*/ 17 h 142"/>
                  <a:gd name="T54" fmla="*/ 75 w 123"/>
                  <a:gd name="T55" fmla="*/ 26 h 142"/>
                  <a:gd name="T56" fmla="*/ 69 w 123"/>
                  <a:gd name="T57" fmla="*/ 31 h 142"/>
                  <a:gd name="T58" fmla="*/ 82 w 123"/>
                  <a:gd name="T59" fmla="*/ 17 h 142"/>
                  <a:gd name="T60" fmla="*/ 93 w 123"/>
                  <a:gd name="T61" fmla="*/ 3 h 142"/>
                  <a:gd name="T62" fmla="*/ 91 w 123"/>
                  <a:gd name="T63" fmla="*/ 1 h 142"/>
                  <a:gd name="T64" fmla="*/ 85 w 123"/>
                  <a:gd name="T65" fmla="*/ 4 h 142"/>
                  <a:gd name="T66" fmla="*/ 79 w 123"/>
                  <a:gd name="T67" fmla="*/ 9 h 142"/>
                  <a:gd name="T68" fmla="*/ 69 w 123"/>
                  <a:gd name="T69" fmla="*/ 15 h 142"/>
                  <a:gd name="T70" fmla="*/ 59 w 123"/>
                  <a:gd name="T71" fmla="*/ 22 h 142"/>
                  <a:gd name="T72" fmla="*/ 56 w 123"/>
                  <a:gd name="T73" fmla="*/ 23 h 142"/>
                  <a:gd name="T74" fmla="*/ 66 w 123"/>
                  <a:gd name="T75" fmla="*/ 15 h 142"/>
                  <a:gd name="T76" fmla="*/ 75 w 123"/>
                  <a:gd name="T77" fmla="*/ 4 h 142"/>
                  <a:gd name="T78" fmla="*/ 72 w 123"/>
                  <a:gd name="T79" fmla="*/ 3 h 142"/>
                  <a:gd name="T80" fmla="*/ 63 w 123"/>
                  <a:gd name="T81" fmla="*/ 6 h 142"/>
                  <a:gd name="T82" fmla="*/ 53 w 123"/>
                  <a:gd name="T83" fmla="*/ 10 h 142"/>
                  <a:gd name="T84" fmla="*/ 35 w 123"/>
                  <a:gd name="T85" fmla="*/ 17 h 142"/>
                  <a:gd name="T86" fmla="*/ 16 w 123"/>
                  <a:gd name="T87" fmla="*/ 29 h 142"/>
                  <a:gd name="T88" fmla="*/ 22 w 123"/>
                  <a:gd name="T89" fmla="*/ 26 h 142"/>
                  <a:gd name="T90" fmla="*/ 31 w 123"/>
                  <a:gd name="T91" fmla="*/ 17 h 142"/>
                  <a:gd name="T92" fmla="*/ 44 w 123"/>
                  <a:gd name="T93" fmla="*/ 12 h 142"/>
                  <a:gd name="T94" fmla="*/ 60 w 123"/>
                  <a:gd name="T95" fmla="*/ 4 h 142"/>
                  <a:gd name="T96" fmla="*/ 75 w 123"/>
                  <a:gd name="T97" fmla="*/ 1 h 142"/>
                  <a:gd name="T98" fmla="*/ 81 w 123"/>
                  <a:gd name="T99" fmla="*/ 1 h 142"/>
                  <a:gd name="T100" fmla="*/ 88 w 123"/>
                  <a:gd name="T101" fmla="*/ 0 h 142"/>
                  <a:gd name="T102" fmla="*/ 100 w 123"/>
                  <a:gd name="T103" fmla="*/ 0 h 142"/>
                  <a:gd name="T104" fmla="*/ 112 w 123"/>
                  <a:gd name="T105" fmla="*/ 1 h 142"/>
                  <a:gd name="T106" fmla="*/ 119 w 123"/>
                  <a:gd name="T107" fmla="*/ 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142">
                    <a:moveTo>
                      <a:pt x="121" y="4"/>
                    </a:moveTo>
                    <a:lnTo>
                      <a:pt x="122" y="4"/>
                    </a:lnTo>
                    <a:lnTo>
                      <a:pt x="122" y="6"/>
                    </a:lnTo>
                    <a:lnTo>
                      <a:pt x="122" y="9"/>
                    </a:lnTo>
                    <a:lnTo>
                      <a:pt x="122" y="10"/>
                    </a:lnTo>
                    <a:lnTo>
                      <a:pt x="122" y="12"/>
                    </a:lnTo>
                    <a:lnTo>
                      <a:pt x="121" y="16"/>
                    </a:lnTo>
                    <a:lnTo>
                      <a:pt x="119" y="19"/>
                    </a:lnTo>
                    <a:lnTo>
                      <a:pt x="118" y="26"/>
                    </a:lnTo>
                    <a:lnTo>
                      <a:pt x="115" y="31"/>
                    </a:lnTo>
                    <a:lnTo>
                      <a:pt x="112" y="39"/>
                    </a:lnTo>
                    <a:lnTo>
                      <a:pt x="109" y="48"/>
                    </a:lnTo>
                    <a:lnTo>
                      <a:pt x="103" y="58"/>
                    </a:lnTo>
                    <a:lnTo>
                      <a:pt x="98" y="71"/>
                    </a:lnTo>
                    <a:lnTo>
                      <a:pt x="110" y="35"/>
                    </a:lnTo>
                    <a:lnTo>
                      <a:pt x="110" y="36"/>
                    </a:lnTo>
                    <a:lnTo>
                      <a:pt x="109" y="39"/>
                    </a:lnTo>
                    <a:lnTo>
                      <a:pt x="107" y="41"/>
                    </a:lnTo>
                    <a:lnTo>
                      <a:pt x="106" y="47"/>
                    </a:lnTo>
                    <a:lnTo>
                      <a:pt x="101" y="52"/>
                    </a:lnTo>
                    <a:lnTo>
                      <a:pt x="98" y="58"/>
                    </a:lnTo>
                    <a:lnTo>
                      <a:pt x="94" y="67"/>
                    </a:lnTo>
                    <a:lnTo>
                      <a:pt x="88" y="74"/>
                    </a:lnTo>
                    <a:lnTo>
                      <a:pt x="81" y="83"/>
                    </a:lnTo>
                    <a:lnTo>
                      <a:pt x="73" y="90"/>
                    </a:lnTo>
                    <a:lnTo>
                      <a:pt x="63" y="99"/>
                    </a:lnTo>
                    <a:lnTo>
                      <a:pt x="54" y="109"/>
                    </a:lnTo>
                    <a:lnTo>
                      <a:pt x="43" y="116"/>
                    </a:lnTo>
                    <a:lnTo>
                      <a:pt x="31" y="126"/>
                    </a:lnTo>
                    <a:lnTo>
                      <a:pt x="15" y="134"/>
                    </a:lnTo>
                    <a:lnTo>
                      <a:pt x="0" y="141"/>
                    </a:lnTo>
                    <a:lnTo>
                      <a:pt x="1" y="141"/>
                    </a:lnTo>
                    <a:lnTo>
                      <a:pt x="4" y="140"/>
                    </a:lnTo>
                    <a:lnTo>
                      <a:pt x="9" y="135"/>
                    </a:lnTo>
                    <a:lnTo>
                      <a:pt x="16" y="131"/>
                    </a:lnTo>
                    <a:lnTo>
                      <a:pt x="25" y="125"/>
                    </a:lnTo>
                    <a:lnTo>
                      <a:pt x="34" y="118"/>
                    </a:lnTo>
                    <a:lnTo>
                      <a:pt x="44" y="110"/>
                    </a:lnTo>
                    <a:lnTo>
                      <a:pt x="56" y="100"/>
                    </a:lnTo>
                    <a:lnTo>
                      <a:pt x="66" y="90"/>
                    </a:lnTo>
                    <a:lnTo>
                      <a:pt x="75" y="80"/>
                    </a:lnTo>
                    <a:lnTo>
                      <a:pt x="85" y="70"/>
                    </a:lnTo>
                    <a:lnTo>
                      <a:pt x="94" y="57"/>
                    </a:lnTo>
                    <a:lnTo>
                      <a:pt x="101" y="45"/>
                    </a:lnTo>
                    <a:lnTo>
                      <a:pt x="109" y="31"/>
                    </a:lnTo>
                    <a:lnTo>
                      <a:pt x="113" y="17"/>
                    </a:lnTo>
                    <a:lnTo>
                      <a:pt x="116" y="4"/>
                    </a:lnTo>
                    <a:lnTo>
                      <a:pt x="115" y="6"/>
                    </a:lnTo>
                    <a:lnTo>
                      <a:pt x="113" y="9"/>
                    </a:lnTo>
                    <a:lnTo>
                      <a:pt x="113" y="10"/>
                    </a:lnTo>
                    <a:lnTo>
                      <a:pt x="110" y="12"/>
                    </a:lnTo>
                    <a:lnTo>
                      <a:pt x="107" y="16"/>
                    </a:lnTo>
                    <a:lnTo>
                      <a:pt x="106" y="17"/>
                    </a:lnTo>
                    <a:lnTo>
                      <a:pt x="101" y="22"/>
                    </a:lnTo>
                    <a:lnTo>
                      <a:pt x="100" y="26"/>
                    </a:lnTo>
                    <a:lnTo>
                      <a:pt x="97" y="28"/>
                    </a:lnTo>
                    <a:lnTo>
                      <a:pt x="94" y="32"/>
                    </a:lnTo>
                    <a:lnTo>
                      <a:pt x="91" y="35"/>
                    </a:lnTo>
                    <a:lnTo>
                      <a:pt x="88" y="38"/>
                    </a:lnTo>
                    <a:lnTo>
                      <a:pt x="85" y="41"/>
                    </a:lnTo>
                    <a:lnTo>
                      <a:pt x="84" y="41"/>
                    </a:lnTo>
                    <a:lnTo>
                      <a:pt x="82" y="44"/>
                    </a:lnTo>
                    <a:lnTo>
                      <a:pt x="82" y="41"/>
                    </a:lnTo>
                    <a:lnTo>
                      <a:pt x="85" y="39"/>
                    </a:lnTo>
                    <a:lnTo>
                      <a:pt x="90" y="35"/>
                    </a:lnTo>
                    <a:lnTo>
                      <a:pt x="94" y="28"/>
                    </a:lnTo>
                    <a:lnTo>
                      <a:pt x="100" y="22"/>
                    </a:lnTo>
                    <a:lnTo>
                      <a:pt x="104" y="16"/>
                    </a:lnTo>
                    <a:lnTo>
                      <a:pt x="107" y="10"/>
                    </a:lnTo>
                    <a:lnTo>
                      <a:pt x="109" y="6"/>
                    </a:lnTo>
                    <a:lnTo>
                      <a:pt x="109" y="3"/>
                    </a:lnTo>
                    <a:lnTo>
                      <a:pt x="109" y="1"/>
                    </a:lnTo>
                    <a:lnTo>
                      <a:pt x="107" y="1"/>
                    </a:lnTo>
                    <a:lnTo>
                      <a:pt x="106" y="3"/>
                    </a:lnTo>
                    <a:lnTo>
                      <a:pt x="101" y="4"/>
                    </a:lnTo>
                    <a:lnTo>
                      <a:pt x="100" y="6"/>
                    </a:lnTo>
                    <a:lnTo>
                      <a:pt x="98" y="9"/>
                    </a:lnTo>
                    <a:lnTo>
                      <a:pt x="97" y="9"/>
                    </a:lnTo>
                    <a:lnTo>
                      <a:pt x="94" y="12"/>
                    </a:lnTo>
                    <a:lnTo>
                      <a:pt x="91" y="13"/>
                    </a:lnTo>
                    <a:lnTo>
                      <a:pt x="88" y="17"/>
                    </a:lnTo>
                    <a:lnTo>
                      <a:pt x="84" y="19"/>
                    </a:lnTo>
                    <a:lnTo>
                      <a:pt x="78" y="23"/>
                    </a:lnTo>
                    <a:lnTo>
                      <a:pt x="75" y="26"/>
                    </a:lnTo>
                    <a:lnTo>
                      <a:pt x="72" y="29"/>
                    </a:lnTo>
                    <a:lnTo>
                      <a:pt x="68" y="31"/>
                    </a:lnTo>
                    <a:lnTo>
                      <a:pt x="69" y="31"/>
                    </a:lnTo>
                    <a:lnTo>
                      <a:pt x="73" y="26"/>
                    </a:lnTo>
                    <a:lnTo>
                      <a:pt x="76" y="22"/>
                    </a:lnTo>
                    <a:lnTo>
                      <a:pt x="82" y="17"/>
                    </a:lnTo>
                    <a:lnTo>
                      <a:pt x="85" y="12"/>
                    </a:lnTo>
                    <a:lnTo>
                      <a:pt x="91" y="6"/>
                    </a:lnTo>
                    <a:lnTo>
                      <a:pt x="93" y="3"/>
                    </a:lnTo>
                    <a:lnTo>
                      <a:pt x="94" y="1"/>
                    </a:lnTo>
                    <a:lnTo>
                      <a:pt x="93" y="1"/>
                    </a:lnTo>
                    <a:lnTo>
                      <a:pt x="91" y="1"/>
                    </a:lnTo>
                    <a:lnTo>
                      <a:pt x="90" y="3"/>
                    </a:lnTo>
                    <a:lnTo>
                      <a:pt x="88" y="3"/>
                    </a:lnTo>
                    <a:lnTo>
                      <a:pt x="85" y="4"/>
                    </a:lnTo>
                    <a:lnTo>
                      <a:pt x="84" y="6"/>
                    </a:lnTo>
                    <a:lnTo>
                      <a:pt x="82" y="6"/>
                    </a:lnTo>
                    <a:lnTo>
                      <a:pt x="79" y="9"/>
                    </a:lnTo>
                    <a:lnTo>
                      <a:pt x="76" y="10"/>
                    </a:lnTo>
                    <a:lnTo>
                      <a:pt x="73" y="12"/>
                    </a:lnTo>
                    <a:lnTo>
                      <a:pt x="69" y="15"/>
                    </a:lnTo>
                    <a:lnTo>
                      <a:pt x="66" y="17"/>
                    </a:lnTo>
                    <a:lnTo>
                      <a:pt x="60" y="20"/>
                    </a:lnTo>
                    <a:lnTo>
                      <a:pt x="59" y="22"/>
                    </a:lnTo>
                    <a:lnTo>
                      <a:pt x="56" y="23"/>
                    </a:lnTo>
                    <a:lnTo>
                      <a:pt x="54" y="25"/>
                    </a:lnTo>
                    <a:lnTo>
                      <a:pt x="56" y="23"/>
                    </a:lnTo>
                    <a:lnTo>
                      <a:pt x="57" y="22"/>
                    </a:lnTo>
                    <a:lnTo>
                      <a:pt x="60" y="17"/>
                    </a:lnTo>
                    <a:lnTo>
                      <a:pt x="66" y="15"/>
                    </a:lnTo>
                    <a:lnTo>
                      <a:pt x="69" y="12"/>
                    </a:lnTo>
                    <a:lnTo>
                      <a:pt x="72" y="7"/>
                    </a:lnTo>
                    <a:lnTo>
                      <a:pt x="75" y="4"/>
                    </a:lnTo>
                    <a:lnTo>
                      <a:pt x="75" y="3"/>
                    </a:lnTo>
                    <a:lnTo>
                      <a:pt x="73" y="3"/>
                    </a:lnTo>
                    <a:lnTo>
                      <a:pt x="72" y="3"/>
                    </a:lnTo>
                    <a:lnTo>
                      <a:pt x="69" y="4"/>
                    </a:lnTo>
                    <a:lnTo>
                      <a:pt x="66" y="4"/>
                    </a:lnTo>
                    <a:lnTo>
                      <a:pt x="63" y="6"/>
                    </a:lnTo>
                    <a:lnTo>
                      <a:pt x="60" y="6"/>
                    </a:lnTo>
                    <a:lnTo>
                      <a:pt x="57" y="9"/>
                    </a:lnTo>
                    <a:lnTo>
                      <a:pt x="53" y="10"/>
                    </a:lnTo>
                    <a:lnTo>
                      <a:pt x="49" y="12"/>
                    </a:lnTo>
                    <a:lnTo>
                      <a:pt x="43" y="15"/>
                    </a:lnTo>
                    <a:lnTo>
                      <a:pt x="35" y="17"/>
                    </a:lnTo>
                    <a:lnTo>
                      <a:pt x="31" y="20"/>
                    </a:lnTo>
                    <a:lnTo>
                      <a:pt x="24" y="26"/>
                    </a:lnTo>
                    <a:lnTo>
                      <a:pt x="16" y="29"/>
                    </a:lnTo>
                    <a:lnTo>
                      <a:pt x="18" y="28"/>
                    </a:lnTo>
                    <a:lnTo>
                      <a:pt x="19" y="26"/>
                    </a:lnTo>
                    <a:lnTo>
                      <a:pt x="22" y="26"/>
                    </a:lnTo>
                    <a:lnTo>
                      <a:pt x="25" y="23"/>
                    </a:lnTo>
                    <a:lnTo>
                      <a:pt x="29" y="20"/>
                    </a:lnTo>
                    <a:lnTo>
                      <a:pt x="31" y="17"/>
                    </a:lnTo>
                    <a:lnTo>
                      <a:pt x="35" y="16"/>
                    </a:lnTo>
                    <a:lnTo>
                      <a:pt x="40" y="13"/>
                    </a:lnTo>
                    <a:lnTo>
                      <a:pt x="44" y="12"/>
                    </a:lnTo>
                    <a:lnTo>
                      <a:pt x="50" y="9"/>
                    </a:lnTo>
                    <a:lnTo>
                      <a:pt x="56" y="6"/>
                    </a:lnTo>
                    <a:lnTo>
                      <a:pt x="60" y="4"/>
                    </a:lnTo>
                    <a:lnTo>
                      <a:pt x="66" y="3"/>
                    </a:lnTo>
                    <a:lnTo>
                      <a:pt x="71" y="1"/>
                    </a:lnTo>
                    <a:lnTo>
                      <a:pt x="75" y="1"/>
                    </a:lnTo>
                    <a:lnTo>
                      <a:pt x="76" y="1"/>
                    </a:lnTo>
                    <a:lnTo>
                      <a:pt x="78" y="1"/>
                    </a:lnTo>
                    <a:lnTo>
                      <a:pt x="81" y="1"/>
                    </a:lnTo>
                    <a:lnTo>
                      <a:pt x="82" y="1"/>
                    </a:lnTo>
                    <a:lnTo>
                      <a:pt x="85" y="1"/>
                    </a:lnTo>
                    <a:lnTo>
                      <a:pt x="88" y="0"/>
                    </a:lnTo>
                    <a:lnTo>
                      <a:pt x="93" y="0"/>
                    </a:lnTo>
                    <a:lnTo>
                      <a:pt x="97" y="0"/>
                    </a:lnTo>
                    <a:lnTo>
                      <a:pt x="100" y="0"/>
                    </a:lnTo>
                    <a:lnTo>
                      <a:pt x="104" y="0"/>
                    </a:lnTo>
                    <a:lnTo>
                      <a:pt x="107" y="0"/>
                    </a:lnTo>
                    <a:lnTo>
                      <a:pt x="112" y="1"/>
                    </a:lnTo>
                    <a:lnTo>
                      <a:pt x="115" y="1"/>
                    </a:lnTo>
                    <a:lnTo>
                      <a:pt x="116" y="1"/>
                    </a:lnTo>
                    <a:lnTo>
                      <a:pt x="119" y="3"/>
                    </a:lnTo>
                    <a:lnTo>
                      <a:pt x="121" y="4"/>
                    </a:lnTo>
                  </a:path>
                </a:pathLst>
              </a:custGeom>
              <a:solidFill>
                <a:srgbClr val="FF8141"/>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4" name="Freeform 996"/>
              <p:cNvSpPr>
                <a:spLocks/>
              </p:cNvSpPr>
              <p:nvPr/>
            </p:nvSpPr>
            <p:spPr bwMode="auto">
              <a:xfrm>
                <a:off x="4495" y="3030"/>
                <a:ext cx="4" cy="8"/>
              </a:xfrm>
              <a:custGeom>
                <a:avLst/>
                <a:gdLst>
                  <a:gd name="T0" fmla="*/ 0 w 4"/>
                  <a:gd name="T1" fmla="*/ 0 h 8"/>
                  <a:gd name="T2" fmla="*/ 0 w 4"/>
                  <a:gd name="T3" fmla="*/ 0 h 8"/>
                  <a:gd name="T4" fmla="*/ 1 w 4"/>
                  <a:gd name="T5" fmla="*/ 7 h 8"/>
                  <a:gd name="T6" fmla="*/ 1 w 4"/>
                  <a:gd name="T7" fmla="*/ 0 h 8"/>
                  <a:gd name="T8" fmla="*/ 3 w 4"/>
                  <a:gd name="T9" fmla="*/ 0 h 8"/>
                  <a:gd name="T10" fmla="*/ 0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0" y="0"/>
                    </a:moveTo>
                    <a:lnTo>
                      <a:pt x="0" y="0"/>
                    </a:lnTo>
                    <a:lnTo>
                      <a:pt x="1" y="7"/>
                    </a:lnTo>
                    <a:lnTo>
                      <a:pt x="1" y="0"/>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5" name="Freeform 997"/>
              <p:cNvSpPr>
                <a:spLocks/>
              </p:cNvSpPr>
              <p:nvPr/>
            </p:nvSpPr>
            <p:spPr bwMode="auto">
              <a:xfrm>
                <a:off x="4496" y="3039"/>
                <a:ext cx="8" cy="88"/>
              </a:xfrm>
              <a:custGeom>
                <a:avLst/>
                <a:gdLst>
                  <a:gd name="T0" fmla="*/ 7 w 8"/>
                  <a:gd name="T1" fmla="*/ 84 h 88"/>
                  <a:gd name="T2" fmla="*/ 4 w 8"/>
                  <a:gd name="T3" fmla="*/ 76 h 88"/>
                  <a:gd name="T4" fmla="*/ 3 w 8"/>
                  <a:gd name="T5" fmla="*/ 63 h 88"/>
                  <a:gd name="T6" fmla="*/ 3 w 8"/>
                  <a:gd name="T7" fmla="*/ 50 h 88"/>
                  <a:gd name="T8" fmla="*/ 3 w 8"/>
                  <a:gd name="T9" fmla="*/ 36 h 88"/>
                  <a:gd name="T10" fmla="*/ 3 w 8"/>
                  <a:gd name="T11" fmla="*/ 22 h 88"/>
                  <a:gd name="T12" fmla="*/ 3 w 8"/>
                  <a:gd name="T13" fmla="*/ 12 h 88"/>
                  <a:gd name="T14" fmla="*/ 3 w 8"/>
                  <a:gd name="T15" fmla="*/ 4 h 88"/>
                  <a:gd name="T16" fmla="*/ 3 w 8"/>
                  <a:gd name="T17" fmla="*/ 0 h 88"/>
                  <a:gd name="T18" fmla="*/ 1 w 8"/>
                  <a:gd name="T19" fmla="*/ 0 h 88"/>
                  <a:gd name="T20" fmla="*/ 1 w 8"/>
                  <a:gd name="T21" fmla="*/ 4 h 88"/>
                  <a:gd name="T22" fmla="*/ 1 w 8"/>
                  <a:gd name="T23" fmla="*/ 12 h 88"/>
                  <a:gd name="T24" fmla="*/ 1 w 8"/>
                  <a:gd name="T25" fmla="*/ 22 h 88"/>
                  <a:gd name="T26" fmla="*/ 0 w 8"/>
                  <a:gd name="T27" fmla="*/ 36 h 88"/>
                  <a:gd name="T28" fmla="*/ 1 w 8"/>
                  <a:gd name="T29" fmla="*/ 50 h 88"/>
                  <a:gd name="T30" fmla="*/ 1 w 8"/>
                  <a:gd name="T31" fmla="*/ 65 h 88"/>
                  <a:gd name="T32" fmla="*/ 3 w 8"/>
                  <a:gd name="T33" fmla="*/ 78 h 88"/>
                  <a:gd name="T34" fmla="*/ 5 w 8"/>
                  <a:gd name="T35" fmla="*/ 87 h 88"/>
                  <a:gd name="T36" fmla="*/ 7 w 8"/>
                  <a:gd name="T3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88">
                    <a:moveTo>
                      <a:pt x="7" y="84"/>
                    </a:moveTo>
                    <a:lnTo>
                      <a:pt x="4" y="76"/>
                    </a:lnTo>
                    <a:lnTo>
                      <a:pt x="3" y="63"/>
                    </a:lnTo>
                    <a:lnTo>
                      <a:pt x="3" y="50"/>
                    </a:lnTo>
                    <a:lnTo>
                      <a:pt x="3" y="36"/>
                    </a:lnTo>
                    <a:lnTo>
                      <a:pt x="3" y="22"/>
                    </a:lnTo>
                    <a:lnTo>
                      <a:pt x="3" y="12"/>
                    </a:lnTo>
                    <a:lnTo>
                      <a:pt x="3" y="4"/>
                    </a:lnTo>
                    <a:lnTo>
                      <a:pt x="3" y="0"/>
                    </a:lnTo>
                    <a:lnTo>
                      <a:pt x="1" y="0"/>
                    </a:lnTo>
                    <a:lnTo>
                      <a:pt x="1" y="4"/>
                    </a:lnTo>
                    <a:lnTo>
                      <a:pt x="1" y="12"/>
                    </a:lnTo>
                    <a:lnTo>
                      <a:pt x="1" y="22"/>
                    </a:lnTo>
                    <a:lnTo>
                      <a:pt x="0" y="36"/>
                    </a:lnTo>
                    <a:lnTo>
                      <a:pt x="1" y="50"/>
                    </a:lnTo>
                    <a:lnTo>
                      <a:pt x="1" y="65"/>
                    </a:lnTo>
                    <a:lnTo>
                      <a:pt x="3" y="78"/>
                    </a:lnTo>
                    <a:lnTo>
                      <a:pt x="5" y="87"/>
                    </a:lnTo>
                    <a:lnTo>
                      <a:pt x="7" y="84"/>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6" name="Freeform 998"/>
              <p:cNvSpPr>
                <a:spLocks/>
              </p:cNvSpPr>
              <p:nvPr/>
            </p:nvSpPr>
            <p:spPr bwMode="auto">
              <a:xfrm>
                <a:off x="4495" y="3033"/>
                <a:ext cx="7" cy="7"/>
              </a:xfrm>
              <a:custGeom>
                <a:avLst/>
                <a:gdLst>
                  <a:gd name="T0" fmla="*/ 6 w 7"/>
                  <a:gd name="T1" fmla="*/ 3 h 7"/>
                  <a:gd name="T2" fmla="*/ 4 w 7"/>
                  <a:gd name="T3" fmla="*/ 3 h 7"/>
                  <a:gd name="T4" fmla="*/ 2 w 7"/>
                  <a:gd name="T5" fmla="*/ 0 h 7"/>
                  <a:gd name="T6" fmla="*/ 0 w 7"/>
                  <a:gd name="T7" fmla="*/ 3 h 7"/>
                  <a:gd name="T8" fmla="*/ 0 w 7"/>
                  <a:gd name="T9" fmla="*/ 6 h 7"/>
                  <a:gd name="T10" fmla="*/ 6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6" y="3"/>
                    </a:moveTo>
                    <a:lnTo>
                      <a:pt x="4" y="3"/>
                    </a:lnTo>
                    <a:lnTo>
                      <a:pt x="2" y="0"/>
                    </a:lnTo>
                    <a:lnTo>
                      <a:pt x="0" y="3"/>
                    </a:lnTo>
                    <a:lnTo>
                      <a:pt x="0" y="6"/>
                    </a:lnTo>
                    <a:lnTo>
                      <a:pt x="6"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7" name="Freeform 999"/>
              <p:cNvSpPr>
                <a:spLocks/>
              </p:cNvSpPr>
              <p:nvPr/>
            </p:nvSpPr>
            <p:spPr bwMode="auto">
              <a:xfrm>
                <a:off x="4488" y="3032"/>
                <a:ext cx="2" cy="8"/>
              </a:xfrm>
              <a:custGeom>
                <a:avLst/>
                <a:gdLst>
                  <a:gd name="T0" fmla="*/ 0 w 2"/>
                  <a:gd name="T1" fmla="*/ 0 h 8"/>
                  <a:gd name="T2" fmla="*/ 0 w 2"/>
                  <a:gd name="T3" fmla="*/ 7 h 8"/>
                  <a:gd name="T4" fmla="*/ 1 w 2"/>
                  <a:gd name="T5" fmla="*/ 7 h 8"/>
                  <a:gd name="T6" fmla="*/ 1 w 2"/>
                  <a:gd name="T7" fmla="*/ 0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lnTo>
                      <a:pt x="0" y="7"/>
                    </a:lnTo>
                    <a:lnTo>
                      <a:pt x="1" y="7"/>
                    </a:lnTo>
                    <a:lnTo>
                      <a:pt x="1"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8" name="Freeform 1000"/>
              <p:cNvSpPr>
                <a:spLocks/>
              </p:cNvSpPr>
              <p:nvPr/>
            </p:nvSpPr>
            <p:spPr bwMode="auto">
              <a:xfrm>
                <a:off x="4485" y="3040"/>
                <a:ext cx="9" cy="90"/>
              </a:xfrm>
              <a:custGeom>
                <a:avLst/>
                <a:gdLst>
                  <a:gd name="T0" fmla="*/ 8 w 9"/>
                  <a:gd name="T1" fmla="*/ 88 h 90"/>
                  <a:gd name="T2" fmla="*/ 5 w 9"/>
                  <a:gd name="T3" fmla="*/ 76 h 90"/>
                  <a:gd name="T4" fmla="*/ 3 w 9"/>
                  <a:gd name="T5" fmla="*/ 61 h 90"/>
                  <a:gd name="T6" fmla="*/ 3 w 9"/>
                  <a:gd name="T7" fmla="*/ 46 h 90"/>
                  <a:gd name="T8" fmla="*/ 3 w 9"/>
                  <a:gd name="T9" fmla="*/ 33 h 90"/>
                  <a:gd name="T10" fmla="*/ 3 w 9"/>
                  <a:gd name="T11" fmla="*/ 21 h 90"/>
                  <a:gd name="T12" fmla="*/ 4 w 9"/>
                  <a:gd name="T13" fmla="*/ 11 h 90"/>
                  <a:gd name="T14" fmla="*/ 4 w 9"/>
                  <a:gd name="T15" fmla="*/ 3 h 90"/>
                  <a:gd name="T16" fmla="*/ 5 w 9"/>
                  <a:gd name="T17" fmla="*/ 0 h 90"/>
                  <a:gd name="T18" fmla="*/ 2 w 9"/>
                  <a:gd name="T19" fmla="*/ 0 h 90"/>
                  <a:gd name="T20" fmla="*/ 2 w 9"/>
                  <a:gd name="T21" fmla="*/ 3 h 90"/>
                  <a:gd name="T22" fmla="*/ 1 w 9"/>
                  <a:gd name="T23" fmla="*/ 9 h 90"/>
                  <a:gd name="T24" fmla="*/ 1 w 9"/>
                  <a:gd name="T25" fmla="*/ 20 h 90"/>
                  <a:gd name="T26" fmla="*/ 0 w 9"/>
                  <a:gd name="T27" fmla="*/ 33 h 90"/>
                  <a:gd name="T28" fmla="*/ 0 w 9"/>
                  <a:gd name="T29" fmla="*/ 46 h 90"/>
                  <a:gd name="T30" fmla="*/ 1 w 9"/>
                  <a:gd name="T31" fmla="*/ 61 h 90"/>
                  <a:gd name="T32" fmla="*/ 3 w 9"/>
                  <a:gd name="T33" fmla="*/ 77 h 90"/>
                  <a:gd name="T34" fmla="*/ 6 w 9"/>
                  <a:gd name="T35" fmla="*/ 89 h 90"/>
                  <a:gd name="T36" fmla="*/ 8 w 9"/>
                  <a:gd name="T37" fmla="*/ 8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0">
                    <a:moveTo>
                      <a:pt x="8" y="88"/>
                    </a:moveTo>
                    <a:lnTo>
                      <a:pt x="5" y="76"/>
                    </a:lnTo>
                    <a:lnTo>
                      <a:pt x="3" y="61"/>
                    </a:lnTo>
                    <a:lnTo>
                      <a:pt x="3" y="46"/>
                    </a:lnTo>
                    <a:lnTo>
                      <a:pt x="3" y="33"/>
                    </a:lnTo>
                    <a:lnTo>
                      <a:pt x="3" y="21"/>
                    </a:lnTo>
                    <a:lnTo>
                      <a:pt x="4" y="11"/>
                    </a:lnTo>
                    <a:lnTo>
                      <a:pt x="4" y="3"/>
                    </a:lnTo>
                    <a:lnTo>
                      <a:pt x="5" y="0"/>
                    </a:lnTo>
                    <a:lnTo>
                      <a:pt x="2" y="0"/>
                    </a:lnTo>
                    <a:lnTo>
                      <a:pt x="2" y="3"/>
                    </a:lnTo>
                    <a:lnTo>
                      <a:pt x="1" y="9"/>
                    </a:lnTo>
                    <a:lnTo>
                      <a:pt x="1" y="20"/>
                    </a:lnTo>
                    <a:lnTo>
                      <a:pt x="0" y="33"/>
                    </a:lnTo>
                    <a:lnTo>
                      <a:pt x="0" y="46"/>
                    </a:lnTo>
                    <a:lnTo>
                      <a:pt x="1" y="61"/>
                    </a:lnTo>
                    <a:lnTo>
                      <a:pt x="3" y="77"/>
                    </a:lnTo>
                    <a:lnTo>
                      <a:pt x="6" y="89"/>
                    </a:lnTo>
                    <a:lnTo>
                      <a:pt x="8" y="88"/>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89" name="Freeform 1001"/>
              <p:cNvSpPr>
                <a:spLocks/>
              </p:cNvSpPr>
              <p:nvPr/>
            </p:nvSpPr>
            <p:spPr bwMode="auto">
              <a:xfrm>
                <a:off x="4488" y="3035"/>
                <a:ext cx="3" cy="5"/>
              </a:xfrm>
              <a:custGeom>
                <a:avLst/>
                <a:gdLst>
                  <a:gd name="T0" fmla="*/ 2 w 3"/>
                  <a:gd name="T1" fmla="*/ 1 h 5"/>
                  <a:gd name="T2" fmla="*/ 1 w 3"/>
                  <a:gd name="T3" fmla="*/ 0 h 5"/>
                  <a:gd name="T4" fmla="*/ 1 w 3"/>
                  <a:gd name="T5" fmla="*/ 0 h 5"/>
                  <a:gd name="T6" fmla="*/ 1 w 3"/>
                  <a:gd name="T7" fmla="*/ 1 h 5"/>
                  <a:gd name="T8" fmla="*/ 0 w 3"/>
                  <a:gd name="T9" fmla="*/ 1 h 5"/>
                  <a:gd name="T10" fmla="*/ 0 w 3"/>
                  <a:gd name="T11" fmla="*/ 3 h 5"/>
                  <a:gd name="T12" fmla="*/ 0 w 3"/>
                  <a:gd name="T13" fmla="*/ 4 h 5"/>
                  <a:gd name="T14" fmla="*/ 2 w 3"/>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1"/>
                    </a:moveTo>
                    <a:lnTo>
                      <a:pt x="1" y="0"/>
                    </a:lnTo>
                    <a:lnTo>
                      <a:pt x="1" y="0"/>
                    </a:lnTo>
                    <a:lnTo>
                      <a:pt x="1" y="1"/>
                    </a:lnTo>
                    <a:lnTo>
                      <a:pt x="0" y="1"/>
                    </a:lnTo>
                    <a:lnTo>
                      <a:pt x="0" y="3"/>
                    </a:lnTo>
                    <a:lnTo>
                      <a:pt x="0" y="4"/>
                    </a:lnTo>
                    <a:lnTo>
                      <a:pt x="2" y="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0" name="Freeform 1002"/>
              <p:cNvSpPr>
                <a:spLocks/>
              </p:cNvSpPr>
              <p:nvPr/>
            </p:nvSpPr>
            <p:spPr bwMode="auto">
              <a:xfrm>
                <a:off x="4475" y="3039"/>
                <a:ext cx="3" cy="8"/>
              </a:xfrm>
              <a:custGeom>
                <a:avLst/>
                <a:gdLst>
                  <a:gd name="T0" fmla="*/ 0 w 3"/>
                  <a:gd name="T1" fmla="*/ 0 h 8"/>
                  <a:gd name="T2" fmla="*/ 0 w 3"/>
                  <a:gd name="T3" fmla="*/ 7 h 8"/>
                  <a:gd name="T4" fmla="*/ 1 w 3"/>
                  <a:gd name="T5" fmla="*/ 7 h 8"/>
                  <a:gd name="T6" fmla="*/ 1 w 3"/>
                  <a:gd name="T7" fmla="*/ 7 h 8"/>
                  <a:gd name="T8" fmla="*/ 2 w 3"/>
                  <a:gd name="T9" fmla="*/ 0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lnTo>
                      <a:pt x="0" y="7"/>
                    </a:lnTo>
                    <a:lnTo>
                      <a:pt x="1" y="7"/>
                    </a:lnTo>
                    <a:lnTo>
                      <a:pt x="1" y="7"/>
                    </a:lnTo>
                    <a:lnTo>
                      <a:pt x="2"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1" name="Freeform 1003"/>
              <p:cNvSpPr>
                <a:spLocks/>
              </p:cNvSpPr>
              <p:nvPr/>
            </p:nvSpPr>
            <p:spPr bwMode="auto">
              <a:xfrm>
                <a:off x="4475" y="3048"/>
                <a:ext cx="9" cy="83"/>
              </a:xfrm>
              <a:custGeom>
                <a:avLst/>
                <a:gdLst>
                  <a:gd name="T0" fmla="*/ 8 w 9"/>
                  <a:gd name="T1" fmla="*/ 81 h 83"/>
                  <a:gd name="T2" fmla="*/ 5 w 9"/>
                  <a:gd name="T3" fmla="*/ 69 h 83"/>
                  <a:gd name="T4" fmla="*/ 3 w 9"/>
                  <a:gd name="T5" fmla="*/ 56 h 83"/>
                  <a:gd name="T6" fmla="*/ 2 w 9"/>
                  <a:gd name="T7" fmla="*/ 43 h 83"/>
                  <a:gd name="T8" fmla="*/ 2 w 9"/>
                  <a:gd name="T9" fmla="*/ 30 h 83"/>
                  <a:gd name="T10" fmla="*/ 3 w 9"/>
                  <a:gd name="T11" fmla="*/ 18 h 83"/>
                  <a:gd name="T12" fmla="*/ 4 w 9"/>
                  <a:gd name="T13" fmla="*/ 8 h 83"/>
                  <a:gd name="T14" fmla="*/ 4 w 9"/>
                  <a:gd name="T15" fmla="*/ 3 h 83"/>
                  <a:gd name="T16" fmla="*/ 4 w 9"/>
                  <a:gd name="T17" fmla="*/ 0 h 83"/>
                  <a:gd name="T18" fmla="*/ 2 w 9"/>
                  <a:gd name="T19" fmla="*/ 0 h 83"/>
                  <a:gd name="T20" fmla="*/ 2 w 9"/>
                  <a:gd name="T21" fmla="*/ 1 h 83"/>
                  <a:gd name="T22" fmla="*/ 2 w 9"/>
                  <a:gd name="T23" fmla="*/ 8 h 83"/>
                  <a:gd name="T24" fmla="*/ 1 w 9"/>
                  <a:gd name="T25" fmla="*/ 18 h 83"/>
                  <a:gd name="T26" fmla="*/ 0 w 9"/>
                  <a:gd name="T27" fmla="*/ 30 h 83"/>
                  <a:gd name="T28" fmla="*/ 0 w 9"/>
                  <a:gd name="T29" fmla="*/ 43 h 83"/>
                  <a:gd name="T30" fmla="*/ 2 w 9"/>
                  <a:gd name="T31" fmla="*/ 56 h 83"/>
                  <a:gd name="T32" fmla="*/ 3 w 9"/>
                  <a:gd name="T33" fmla="*/ 70 h 83"/>
                  <a:gd name="T34" fmla="*/ 6 w 9"/>
                  <a:gd name="T35" fmla="*/ 82 h 83"/>
                  <a:gd name="T36" fmla="*/ 8 w 9"/>
                  <a:gd name="T37" fmla="*/ 8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83">
                    <a:moveTo>
                      <a:pt x="8" y="81"/>
                    </a:moveTo>
                    <a:lnTo>
                      <a:pt x="5" y="69"/>
                    </a:lnTo>
                    <a:lnTo>
                      <a:pt x="3" y="56"/>
                    </a:lnTo>
                    <a:lnTo>
                      <a:pt x="2" y="43"/>
                    </a:lnTo>
                    <a:lnTo>
                      <a:pt x="2" y="30"/>
                    </a:lnTo>
                    <a:lnTo>
                      <a:pt x="3" y="18"/>
                    </a:lnTo>
                    <a:lnTo>
                      <a:pt x="4" y="8"/>
                    </a:lnTo>
                    <a:lnTo>
                      <a:pt x="4" y="3"/>
                    </a:lnTo>
                    <a:lnTo>
                      <a:pt x="4" y="0"/>
                    </a:lnTo>
                    <a:lnTo>
                      <a:pt x="2" y="0"/>
                    </a:lnTo>
                    <a:lnTo>
                      <a:pt x="2" y="1"/>
                    </a:lnTo>
                    <a:lnTo>
                      <a:pt x="2" y="8"/>
                    </a:lnTo>
                    <a:lnTo>
                      <a:pt x="1" y="18"/>
                    </a:lnTo>
                    <a:lnTo>
                      <a:pt x="0" y="30"/>
                    </a:lnTo>
                    <a:lnTo>
                      <a:pt x="0" y="43"/>
                    </a:lnTo>
                    <a:lnTo>
                      <a:pt x="2" y="56"/>
                    </a:lnTo>
                    <a:lnTo>
                      <a:pt x="3" y="70"/>
                    </a:lnTo>
                    <a:lnTo>
                      <a:pt x="6" y="82"/>
                    </a:lnTo>
                    <a:lnTo>
                      <a:pt x="8" y="81"/>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2" name="Freeform 1004"/>
              <p:cNvSpPr>
                <a:spLocks/>
              </p:cNvSpPr>
              <p:nvPr/>
            </p:nvSpPr>
            <p:spPr bwMode="auto">
              <a:xfrm>
                <a:off x="4475" y="3040"/>
                <a:ext cx="5" cy="7"/>
              </a:xfrm>
              <a:custGeom>
                <a:avLst/>
                <a:gdLst>
                  <a:gd name="T0" fmla="*/ 4 w 5"/>
                  <a:gd name="T1" fmla="*/ 3 h 7"/>
                  <a:gd name="T2" fmla="*/ 3 w 5"/>
                  <a:gd name="T3" fmla="*/ 0 h 7"/>
                  <a:gd name="T4" fmla="*/ 0 w 5"/>
                  <a:gd name="T5" fmla="*/ 0 h 7"/>
                  <a:gd name="T6" fmla="*/ 0 w 5"/>
                  <a:gd name="T7" fmla="*/ 3 h 7"/>
                  <a:gd name="T8" fmla="*/ 0 w 5"/>
                  <a:gd name="T9" fmla="*/ 6 h 7"/>
                  <a:gd name="T10" fmla="*/ 4 w 5"/>
                  <a:gd name="T11" fmla="*/ 3 h 7"/>
                </a:gdLst>
                <a:ahLst/>
                <a:cxnLst>
                  <a:cxn ang="0">
                    <a:pos x="T0" y="T1"/>
                  </a:cxn>
                  <a:cxn ang="0">
                    <a:pos x="T2" y="T3"/>
                  </a:cxn>
                  <a:cxn ang="0">
                    <a:pos x="T4" y="T5"/>
                  </a:cxn>
                  <a:cxn ang="0">
                    <a:pos x="T6" y="T7"/>
                  </a:cxn>
                  <a:cxn ang="0">
                    <a:pos x="T8" y="T9"/>
                  </a:cxn>
                  <a:cxn ang="0">
                    <a:pos x="T10" y="T11"/>
                  </a:cxn>
                </a:cxnLst>
                <a:rect l="0" t="0" r="r" b="b"/>
                <a:pathLst>
                  <a:path w="5" h="7">
                    <a:moveTo>
                      <a:pt x="4" y="3"/>
                    </a:moveTo>
                    <a:lnTo>
                      <a:pt x="3" y="0"/>
                    </a:lnTo>
                    <a:lnTo>
                      <a:pt x="0" y="0"/>
                    </a:lnTo>
                    <a:lnTo>
                      <a:pt x="0" y="3"/>
                    </a:lnTo>
                    <a:lnTo>
                      <a:pt x="0" y="6"/>
                    </a:lnTo>
                    <a:lnTo>
                      <a:pt x="4"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3" name="Freeform 1005"/>
              <p:cNvSpPr>
                <a:spLocks/>
              </p:cNvSpPr>
              <p:nvPr/>
            </p:nvSpPr>
            <p:spPr bwMode="auto">
              <a:xfrm>
                <a:off x="4505" y="3039"/>
                <a:ext cx="5" cy="8"/>
              </a:xfrm>
              <a:custGeom>
                <a:avLst/>
                <a:gdLst>
                  <a:gd name="T0" fmla="*/ 0 w 5"/>
                  <a:gd name="T1" fmla="*/ 0 h 8"/>
                  <a:gd name="T2" fmla="*/ 0 w 5"/>
                  <a:gd name="T3" fmla="*/ 7 h 8"/>
                  <a:gd name="T4" fmla="*/ 1 w 5"/>
                  <a:gd name="T5" fmla="*/ 7 h 8"/>
                  <a:gd name="T6" fmla="*/ 4 w 5"/>
                  <a:gd name="T7" fmla="*/ 7 h 8"/>
                  <a:gd name="T8" fmla="*/ 4 w 5"/>
                  <a:gd name="T9" fmla="*/ 0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lnTo>
                      <a:pt x="0" y="7"/>
                    </a:lnTo>
                    <a:lnTo>
                      <a:pt x="1" y="7"/>
                    </a:lnTo>
                    <a:lnTo>
                      <a:pt x="4" y="7"/>
                    </a:lnTo>
                    <a:lnTo>
                      <a:pt x="4"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4" name="Freeform 1006"/>
              <p:cNvSpPr>
                <a:spLocks/>
              </p:cNvSpPr>
              <p:nvPr/>
            </p:nvSpPr>
            <p:spPr bwMode="auto">
              <a:xfrm>
                <a:off x="4509" y="3048"/>
                <a:ext cx="9" cy="80"/>
              </a:xfrm>
              <a:custGeom>
                <a:avLst/>
                <a:gdLst>
                  <a:gd name="T0" fmla="*/ 8 w 9"/>
                  <a:gd name="T1" fmla="*/ 76 h 80"/>
                  <a:gd name="T2" fmla="*/ 5 w 9"/>
                  <a:gd name="T3" fmla="*/ 69 h 80"/>
                  <a:gd name="T4" fmla="*/ 4 w 9"/>
                  <a:gd name="T5" fmla="*/ 57 h 80"/>
                  <a:gd name="T6" fmla="*/ 3 w 9"/>
                  <a:gd name="T7" fmla="*/ 44 h 80"/>
                  <a:gd name="T8" fmla="*/ 2 w 9"/>
                  <a:gd name="T9" fmla="*/ 31 h 80"/>
                  <a:gd name="T10" fmla="*/ 2 w 9"/>
                  <a:gd name="T11" fmla="*/ 19 h 80"/>
                  <a:gd name="T12" fmla="*/ 2 w 9"/>
                  <a:gd name="T13" fmla="*/ 9 h 80"/>
                  <a:gd name="T14" fmla="*/ 2 w 9"/>
                  <a:gd name="T15" fmla="*/ 3 h 80"/>
                  <a:gd name="T16" fmla="*/ 2 w 9"/>
                  <a:gd name="T17" fmla="*/ 0 h 80"/>
                  <a:gd name="T18" fmla="*/ 0 w 9"/>
                  <a:gd name="T19" fmla="*/ 0 h 80"/>
                  <a:gd name="T20" fmla="*/ 0 w 9"/>
                  <a:gd name="T21" fmla="*/ 3 h 80"/>
                  <a:gd name="T22" fmla="*/ 0 w 9"/>
                  <a:gd name="T23" fmla="*/ 9 h 80"/>
                  <a:gd name="T24" fmla="*/ 0 w 9"/>
                  <a:gd name="T25" fmla="*/ 19 h 80"/>
                  <a:gd name="T26" fmla="*/ 0 w 9"/>
                  <a:gd name="T27" fmla="*/ 31 h 80"/>
                  <a:gd name="T28" fmla="*/ 0 w 9"/>
                  <a:gd name="T29" fmla="*/ 44 h 80"/>
                  <a:gd name="T30" fmla="*/ 1 w 9"/>
                  <a:gd name="T31" fmla="*/ 58 h 80"/>
                  <a:gd name="T32" fmla="*/ 3 w 9"/>
                  <a:gd name="T33" fmla="*/ 69 h 80"/>
                  <a:gd name="T34" fmla="*/ 6 w 9"/>
                  <a:gd name="T35" fmla="*/ 79 h 80"/>
                  <a:gd name="T36" fmla="*/ 8 w 9"/>
                  <a:gd name="T3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80">
                    <a:moveTo>
                      <a:pt x="8" y="76"/>
                    </a:moveTo>
                    <a:lnTo>
                      <a:pt x="5" y="69"/>
                    </a:lnTo>
                    <a:lnTo>
                      <a:pt x="4" y="57"/>
                    </a:lnTo>
                    <a:lnTo>
                      <a:pt x="3" y="44"/>
                    </a:lnTo>
                    <a:lnTo>
                      <a:pt x="2" y="31"/>
                    </a:lnTo>
                    <a:lnTo>
                      <a:pt x="2" y="19"/>
                    </a:lnTo>
                    <a:lnTo>
                      <a:pt x="2" y="9"/>
                    </a:lnTo>
                    <a:lnTo>
                      <a:pt x="2" y="3"/>
                    </a:lnTo>
                    <a:lnTo>
                      <a:pt x="2" y="0"/>
                    </a:lnTo>
                    <a:lnTo>
                      <a:pt x="0" y="0"/>
                    </a:lnTo>
                    <a:lnTo>
                      <a:pt x="0" y="3"/>
                    </a:lnTo>
                    <a:lnTo>
                      <a:pt x="0" y="9"/>
                    </a:lnTo>
                    <a:lnTo>
                      <a:pt x="0" y="19"/>
                    </a:lnTo>
                    <a:lnTo>
                      <a:pt x="0" y="31"/>
                    </a:lnTo>
                    <a:lnTo>
                      <a:pt x="0" y="44"/>
                    </a:lnTo>
                    <a:lnTo>
                      <a:pt x="1" y="58"/>
                    </a:lnTo>
                    <a:lnTo>
                      <a:pt x="3" y="69"/>
                    </a:lnTo>
                    <a:lnTo>
                      <a:pt x="6" y="79"/>
                    </a:lnTo>
                    <a:lnTo>
                      <a:pt x="8" y="76"/>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5" name="Freeform 1007"/>
              <p:cNvSpPr>
                <a:spLocks/>
              </p:cNvSpPr>
              <p:nvPr/>
            </p:nvSpPr>
            <p:spPr bwMode="auto">
              <a:xfrm>
                <a:off x="4505" y="3040"/>
                <a:ext cx="5" cy="7"/>
              </a:xfrm>
              <a:custGeom>
                <a:avLst/>
                <a:gdLst>
                  <a:gd name="T0" fmla="*/ 4 w 5"/>
                  <a:gd name="T1" fmla="*/ 3 h 7"/>
                  <a:gd name="T2" fmla="*/ 3 w 5"/>
                  <a:gd name="T3" fmla="*/ 0 h 7"/>
                  <a:gd name="T4" fmla="*/ 1 w 5"/>
                  <a:gd name="T5" fmla="*/ 0 h 7"/>
                  <a:gd name="T6" fmla="*/ 0 w 5"/>
                  <a:gd name="T7" fmla="*/ 3 h 7"/>
                  <a:gd name="T8" fmla="*/ 0 w 5"/>
                  <a:gd name="T9" fmla="*/ 6 h 7"/>
                  <a:gd name="T10" fmla="*/ 4 w 5"/>
                  <a:gd name="T11" fmla="*/ 3 h 7"/>
                </a:gdLst>
                <a:ahLst/>
                <a:cxnLst>
                  <a:cxn ang="0">
                    <a:pos x="T0" y="T1"/>
                  </a:cxn>
                  <a:cxn ang="0">
                    <a:pos x="T2" y="T3"/>
                  </a:cxn>
                  <a:cxn ang="0">
                    <a:pos x="T4" y="T5"/>
                  </a:cxn>
                  <a:cxn ang="0">
                    <a:pos x="T6" y="T7"/>
                  </a:cxn>
                  <a:cxn ang="0">
                    <a:pos x="T8" y="T9"/>
                  </a:cxn>
                  <a:cxn ang="0">
                    <a:pos x="T10" y="T11"/>
                  </a:cxn>
                </a:cxnLst>
                <a:rect l="0" t="0" r="r" b="b"/>
                <a:pathLst>
                  <a:path w="5" h="7">
                    <a:moveTo>
                      <a:pt x="4" y="3"/>
                    </a:moveTo>
                    <a:lnTo>
                      <a:pt x="3" y="0"/>
                    </a:lnTo>
                    <a:lnTo>
                      <a:pt x="1" y="0"/>
                    </a:lnTo>
                    <a:lnTo>
                      <a:pt x="0" y="3"/>
                    </a:lnTo>
                    <a:lnTo>
                      <a:pt x="0" y="6"/>
                    </a:lnTo>
                    <a:lnTo>
                      <a:pt x="4" y="3"/>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6" name="Freeform 1008"/>
              <p:cNvSpPr>
                <a:spLocks/>
              </p:cNvSpPr>
              <p:nvPr/>
            </p:nvSpPr>
            <p:spPr bwMode="auto">
              <a:xfrm>
                <a:off x="4514" y="3037"/>
                <a:ext cx="4" cy="7"/>
              </a:xfrm>
              <a:custGeom>
                <a:avLst/>
                <a:gdLst>
                  <a:gd name="T0" fmla="*/ 0 w 4"/>
                  <a:gd name="T1" fmla="*/ 0 h 7"/>
                  <a:gd name="T2" fmla="*/ 0 w 4"/>
                  <a:gd name="T3" fmla="*/ 3 h 7"/>
                  <a:gd name="T4" fmla="*/ 2 w 4"/>
                  <a:gd name="T5" fmla="*/ 6 h 7"/>
                  <a:gd name="T6" fmla="*/ 3 w 4"/>
                  <a:gd name="T7" fmla="*/ 3 h 7"/>
                  <a:gd name="T8" fmla="*/ 3 w 4"/>
                  <a:gd name="T9" fmla="*/ 0 h 7"/>
                  <a:gd name="T10" fmla="*/ 0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0" y="0"/>
                    </a:moveTo>
                    <a:lnTo>
                      <a:pt x="0" y="3"/>
                    </a:lnTo>
                    <a:lnTo>
                      <a:pt x="2" y="6"/>
                    </a:lnTo>
                    <a:lnTo>
                      <a:pt x="3" y="3"/>
                    </a:lnTo>
                    <a:lnTo>
                      <a:pt x="3" y="0"/>
                    </a:lnTo>
                    <a:lnTo>
                      <a:pt x="0" y="0"/>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7" name="Freeform 1009"/>
              <p:cNvSpPr>
                <a:spLocks/>
              </p:cNvSpPr>
              <p:nvPr/>
            </p:nvSpPr>
            <p:spPr bwMode="auto">
              <a:xfrm>
                <a:off x="4517" y="3046"/>
                <a:ext cx="5" cy="78"/>
              </a:xfrm>
              <a:custGeom>
                <a:avLst/>
                <a:gdLst>
                  <a:gd name="T0" fmla="*/ 4 w 5"/>
                  <a:gd name="T1" fmla="*/ 77 h 78"/>
                  <a:gd name="T2" fmla="*/ 3 w 5"/>
                  <a:gd name="T3" fmla="*/ 68 h 78"/>
                  <a:gd name="T4" fmla="*/ 3 w 5"/>
                  <a:gd name="T5" fmla="*/ 55 h 78"/>
                  <a:gd name="T6" fmla="*/ 2 w 5"/>
                  <a:gd name="T7" fmla="*/ 42 h 78"/>
                  <a:gd name="T8" fmla="*/ 2 w 5"/>
                  <a:gd name="T9" fmla="*/ 30 h 78"/>
                  <a:gd name="T10" fmla="*/ 1 w 5"/>
                  <a:gd name="T11" fmla="*/ 18 h 78"/>
                  <a:gd name="T12" fmla="*/ 1 w 5"/>
                  <a:gd name="T13" fmla="*/ 8 h 78"/>
                  <a:gd name="T14" fmla="*/ 1 w 5"/>
                  <a:gd name="T15" fmla="*/ 3 h 78"/>
                  <a:gd name="T16" fmla="*/ 1 w 5"/>
                  <a:gd name="T17" fmla="*/ 0 h 78"/>
                  <a:gd name="T18" fmla="*/ 0 w 5"/>
                  <a:gd name="T19" fmla="*/ 0 h 78"/>
                  <a:gd name="T20" fmla="*/ 0 w 5"/>
                  <a:gd name="T21" fmla="*/ 3 h 78"/>
                  <a:gd name="T22" fmla="*/ 0 w 5"/>
                  <a:gd name="T23" fmla="*/ 8 h 78"/>
                  <a:gd name="T24" fmla="*/ 0 w 5"/>
                  <a:gd name="T25" fmla="*/ 18 h 78"/>
                  <a:gd name="T26" fmla="*/ 0 w 5"/>
                  <a:gd name="T27" fmla="*/ 30 h 78"/>
                  <a:gd name="T28" fmla="*/ 0 w 5"/>
                  <a:gd name="T29" fmla="*/ 42 h 78"/>
                  <a:gd name="T30" fmla="*/ 1 w 5"/>
                  <a:gd name="T31" fmla="*/ 55 h 78"/>
                  <a:gd name="T32" fmla="*/ 2 w 5"/>
                  <a:gd name="T33" fmla="*/ 68 h 78"/>
                  <a:gd name="T34" fmla="*/ 3 w 5"/>
                  <a:gd name="T35" fmla="*/ 77 h 78"/>
                  <a:gd name="T36" fmla="*/ 4 w 5"/>
                  <a:gd name="T37" fmla="*/ 7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78">
                    <a:moveTo>
                      <a:pt x="4" y="77"/>
                    </a:moveTo>
                    <a:lnTo>
                      <a:pt x="3" y="68"/>
                    </a:lnTo>
                    <a:lnTo>
                      <a:pt x="3" y="55"/>
                    </a:lnTo>
                    <a:lnTo>
                      <a:pt x="2" y="42"/>
                    </a:lnTo>
                    <a:lnTo>
                      <a:pt x="2" y="30"/>
                    </a:lnTo>
                    <a:lnTo>
                      <a:pt x="1" y="18"/>
                    </a:lnTo>
                    <a:lnTo>
                      <a:pt x="1" y="8"/>
                    </a:lnTo>
                    <a:lnTo>
                      <a:pt x="1" y="3"/>
                    </a:lnTo>
                    <a:lnTo>
                      <a:pt x="1" y="0"/>
                    </a:lnTo>
                    <a:lnTo>
                      <a:pt x="0" y="0"/>
                    </a:lnTo>
                    <a:lnTo>
                      <a:pt x="0" y="3"/>
                    </a:lnTo>
                    <a:lnTo>
                      <a:pt x="0" y="8"/>
                    </a:lnTo>
                    <a:lnTo>
                      <a:pt x="0" y="18"/>
                    </a:lnTo>
                    <a:lnTo>
                      <a:pt x="0" y="30"/>
                    </a:lnTo>
                    <a:lnTo>
                      <a:pt x="0" y="42"/>
                    </a:lnTo>
                    <a:lnTo>
                      <a:pt x="1" y="55"/>
                    </a:lnTo>
                    <a:lnTo>
                      <a:pt x="2" y="68"/>
                    </a:lnTo>
                    <a:lnTo>
                      <a:pt x="3" y="77"/>
                    </a:lnTo>
                    <a:lnTo>
                      <a:pt x="4" y="7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8" name="Freeform 1010"/>
              <p:cNvSpPr>
                <a:spLocks/>
              </p:cNvSpPr>
              <p:nvPr/>
            </p:nvSpPr>
            <p:spPr bwMode="auto">
              <a:xfrm>
                <a:off x="4514" y="3039"/>
                <a:ext cx="4" cy="8"/>
              </a:xfrm>
              <a:custGeom>
                <a:avLst/>
                <a:gdLst>
                  <a:gd name="T0" fmla="*/ 3 w 4"/>
                  <a:gd name="T1" fmla="*/ 7 h 8"/>
                  <a:gd name="T2" fmla="*/ 2 w 4"/>
                  <a:gd name="T3" fmla="*/ 0 h 8"/>
                  <a:gd name="T4" fmla="*/ 1 w 4"/>
                  <a:gd name="T5" fmla="*/ 0 h 8"/>
                  <a:gd name="T6" fmla="*/ 0 w 4"/>
                  <a:gd name="T7" fmla="*/ 0 h 8"/>
                  <a:gd name="T8" fmla="*/ 0 w 4"/>
                  <a:gd name="T9" fmla="*/ 7 h 8"/>
                  <a:gd name="T10" fmla="*/ 3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3" y="7"/>
                    </a:moveTo>
                    <a:lnTo>
                      <a:pt x="2" y="0"/>
                    </a:lnTo>
                    <a:lnTo>
                      <a:pt x="1" y="0"/>
                    </a:lnTo>
                    <a:lnTo>
                      <a:pt x="0" y="0"/>
                    </a:lnTo>
                    <a:lnTo>
                      <a:pt x="0" y="7"/>
                    </a:lnTo>
                    <a:lnTo>
                      <a:pt x="3" y="7"/>
                    </a:lnTo>
                  </a:path>
                </a:pathLst>
              </a:custGeom>
              <a:solidFill>
                <a:srgbClr val="E1E1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499" name="Freeform 1011"/>
              <p:cNvSpPr>
                <a:spLocks/>
              </p:cNvSpPr>
              <p:nvPr/>
            </p:nvSpPr>
            <p:spPr bwMode="auto">
              <a:xfrm>
                <a:off x="5505" y="3011"/>
                <a:ext cx="3" cy="7"/>
              </a:xfrm>
              <a:custGeom>
                <a:avLst/>
                <a:gdLst>
                  <a:gd name="T0" fmla="*/ 2 w 3"/>
                  <a:gd name="T1" fmla="*/ 0 h 7"/>
                  <a:gd name="T2" fmla="*/ 2 w 3"/>
                  <a:gd name="T3" fmla="*/ 0 h 7"/>
                  <a:gd name="T4" fmla="*/ 1 w 3"/>
                  <a:gd name="T5" fmla="*/ 0 h 7"/>
                  <a:gd name="T6" fmla="*/ 1 w 3"/>
                  <a:gd name="T7" fmla="*/ 0 h 7"/>
                  <a:gd name="T8" fmla="*/ 0 w 3"/>
                  <a:gd name="T9" fmla="*/ 0 h 7"/>
                  <a:gd name="T10" fmla="*/ 0 w 3"/>
                  <a:gd name="T11" fmla="*/ 3 h 7"/>
                  <a:gd name="T12" fmla="*/ 0 w 3"/>
                  <a:gd name="T13" fmla="*/ 6 h 7"/>
                  <a:gd name="T14" fmla="*/ 2 w 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2" y="0"/>
                    </a:moveTo>
                    <a:lnTo>
                      <a:pt x="2" y="0"/>
                    </a:lnTo>
                    <a:lnTo>
                      <a:pt x="1" y="0"/>
                    </a:lnTo>
                    <a:lnTo>
                      <a:pt x="1" y="0"/>
                    </a:lnTo>
                    <a:lnTo>
                      <a:pt x="0" y="0"/>
                    </a:lnTo>
                    <a:lnTo>
                      <a:pt x="0" y="3"/>
                    </a:lnTo>
                    <a:lnTo>
                      <a:pt x="0" y="6"/>
                    </a:lnTo>
                    <a:lnTo>
                      <a:pt x="2" y="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0" name="Freeform 1012"/>
              <p:cNvSpPr>
                <a:spLocks/>
              </p:cNvSpPr>
              <p:nvPr/>
            </p:nvSpPr>
            <p:spPr bwMode="auto">
              <a:xfrm>
                <a:off x="5481" y="3008"/>
                <a:ext cx="25" cy="4"/>
              </a:xfrm>
              <a:custGeom>
                <a:avLst/>
                <a:gdLst>
                  <a:gd name="T0" fmla="*/ 0 w 25"/>
                  <a:gd name="T1" fmla="*/ 1 h 4"/>
                  <a:gd name="T2" fmla="*/ 0 w 25"/>
                  <a:gd name="T3" fmla="*/ 1 h 4"/>
                  <a:gd name="T4" fmla="*/ 2 w 25"/>
                  <a:gd name="T5" fmla="*/ 1 h 4"/>
                  <a:gd name="T6" fmla="*/ 6 w 25"/>
                  <a:gd name="T7" fmla="*/ 1 h 4"/>
                  <a:gd name="T8" fmla="*/ 9 w 25"/>
                  <a:gd name="T9" fmla="*/ 1 h 4"/>
                  <a:gd name="T10" fmla="*/ 13 w 25"/>
                  <a:gd name="T11" fmla="*/ 2 h 4"/>
                  <a:gd name="T12" fmla="*/ 16 w 25"/>
                  <a:gd name="T13" fmla="*/ 2 h 4"/>
                  <a:gd name="T14" fmla="*/ 18 w 25"/>
                  <a:gd name="T15" fmla="*/ 2 h 4"/>
                  <a:gd name="T16" fmla="*/ 21 w 25"/>
                  <a:gd name="T17" fmla="*/ 3 h 4"/>
                  <a:gd name="T18" fmla="*/ 24 w 25"/>
                  <a:gd name="T19" fmla="*/ 2 h 4"/>
                  <a:gd name="T20" fmla="*/ 21 w 25"/>
                  <a:gd name="T21" fmla="*/ 1 h 4"/>
                  <a:gd name="T22" fmla="*/ 17 w 25"/>
                  <a:gd name="T23" fmla="*/ 1 h 4"/>
                  <a:gd name="T24" fmla="*/ 14 w 25"/>
                  <a:gd name="T25" fmla="*/ 1 h 4"/>
                  <a:gd name="T26" fmla="*/ 10 w 25"/>
                  <a:gd name="T27" fmla="*/ 0 h 4"/>
                  <a:gd name="T28" fmla="*/ 6 w 25"/>
                  <a:gd name="T29" fmla="*/ 0 h 4"/>
                  <a:gd name="T30" fmla="*/ 2 w 25"/>
                  <a:gd name="T31" fmla="*/ 0 h 4"/>
                  <a:gd name="T32" fmla="*/ 0 w 25"/>
                  <a:gd name="T33" fmla="*/ 0 h 4"/>
                  <a:gd name="T34" fmla="*/ 0 w 25"/>
                  <a:gd name="T3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4">
                    <a:moveTo>
                      <a:pt x="0" y="1"/>
                    </a:moveTo>
                    <a:lnTo>
                      <a:pt x="0" y="1"/>
                    </a:lnTo>
                    <a:lnTo>
                      <a:pt x="2" y="1"/>
                    </a:lnTo>
                    <a:lnTo>
                      <a:pt x="6" y="1"/>
                    </a:lnTo>
                    <a:lnTo>
                      <a:pt x="9" y="1"/>
                    </a:lnTo>
                    <a:lnTo>
                      <a:pt x="13" y="2"/>
                    </a:lnTo>
                    <a:lnTo>
                      <a:pt x="16" y="2"/>
                    </a:lnTo>
                    <a:lnTo>
                      <a:pt x="18" y="2"/>
                    </a:lnTo>
                    <a:lnTo>
                      <a:pt x="21" y="3"/>
                    </a:lnTo>
                    <a:lnTo>
                      <a:pt x="24" y="2"/>
                    </a:lnTo>
                    <a:lnTo>
                      <a:pt x="21" y="1"/>
                    </a:lnTo>
                    <a:lnTo>
                      <a:pt x="17" y="1"/>
                    </a:lnTo>
                    <a:lnTo>
                      <a:pt x="14" y="1"/>
                    </a:lnTo>
                    <a:lnTo>
                      <a:pt x="10" y="0"/>
                    </a:lnTo>
                    <a:lnTo>
                      <a:pt x="6" y="0"/>
                    </a:lnTo>
                    <a:lnTo>
                      <a:pt x="2" y="0"/>
                    </a:lnTo>
                    <a:lnTo>
                      <a:pt x="0" y="0"/>
                    </a:lnTo>
                    <a:lnTo>
                      <a:pt x="0" y="1"/>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1" name="Freeform 1013"/>
              <p:cNvSpPr>
                <a:spLocks/>
              </p:cNvSpPr>
              <p:nvPr/>
            </p:nvSpPr>
            <p:spPr bwMode="auto">
              <a:xfrm>
                <a:off x="5351" y="2979"/>
                <a:ext cx="123" cy="26"/>
              </a:xfrm>
              <a:custGeom>
                <a:avLst/>
                <a:gdLst>
                  <a:gd name="T0" fmla="*/ 0 w 123"/>
                  <a:gd name="T1" fmla="*/ 3 h 26"/>
                  <a:gd name="T2" fmla="*/ 3 w 123"/>
                  <a:gd name="T3" fmla="*/ 3 h 26"/>
                  <a:gd name="T4" fmla="*/ 4 w 123"/>
                  <a:gd name="T5" fmla="*/ 4 h 26"/>
                  <a:gd name="T6" fmla="*/ 7 w 123"/>
                  <a:gd name="T7" fmla="*/ 4 h 26"/>
                  <a:gd name="T8" fmla="*/ 12 w 123"/>
                  <a:gd name="T9" fmla="*/ 5 h 26"/>
                  <a:gd name="T10" fmla="*/ 19 w 123"/>
                  <a:gd name="T11" fmla="*/ 7 h 26"/>
                  <a:gd name="T12" fmla="*/ 26 w 123"/>
                  <a:gd name="T13" fmla="*/ 9 h 26"/>
                  <a:gd name="T14" fmla="*/ 34 w 123"/>
                  <a:gd name="T15" fmla="*/ 10 h 26"/>
                  <a:gd name="T16" fmla="*/ 42 w 123"/>
                  <a:gd name="T17" fmla="*/ 11 h 26"/>
                  <a:gd name="T18" fmla="*/ 53 w 123"/>
                  <a:gd name="T19" fmla="*/ 12 h 26"/>
                  <a:gd name="T20" fmla="*/ 61 w 123"/>
                  <a:gd name="T21" fmla="*/ 14 h 26"/>
                  <a:gd name="T22" fmla="*/ 72 w 123"/>
                  <a:gd name="T23" fmla="*/ 15 h 26"/>
                  <a:gd name="T24" fmla="*/ 83 w 123"/>
                  <a:gd name="T25" fmla="*/ 17 h 26"/>
                  <a:gd name="T26" fmla="*/ 91 w 123"/>
                  <a:gd name="T27" fmla="*/ 20 h 26"/>
                  <a:gd name="T28" fmla="*/ 103 w 123"/>
                  <a:gd name="T29" fmla="*/ 21 h 26"/>
                  <a:gd name="T30" fmla="*/ 111 w 123"/>
                  <a:gd name="T31" fmla="*/ 24 h 26"/>
                  <a:gd name="T32" fmla="*/ 122 w 123"/>
                  <a:gd name="T33" fmla="*/ 25 h 26"/>
                  <a:gd name="T34" fmla="*/ 118 w 123"/>
                  <a:gd name="T35" fmla="*/ 21 h 26"/>
                  <a:gd name="T36" fmla="*/ 108 w 123"/>
                  <a:gd name="T37" fmla="*/ 20 h 26"/>
                  <a:gd name="T38" fmla="*/ 99 w 123"/>
                  <a:gd name="T39" fmla="*/ 17 h 26"/>
                  <a:gd name="T40" fmla="*/ 88 w 123"/>
                  <a:gd name="T41" fmla="*/ 15 h 26"/>
                  <a:gd name="T42" fmla="*/ 77 w 123"/>
                  <a:gd name="T43" fmla="*/ 13 h 26"/>
                  <a:gd name="T44" fmla="*/ 68 w 123"/>
                  <a:gd name="T45" fmla="*/ 12 h 26"/>
                  <a:gd name="T46" fmla="*/ 58 w 123"/>
                  <a:gd name="T47" fmla="*/ 11 h 26"/>
                  <a:gd name="T48" fmla="*/ 49 w 123"/>
                  <a:gd name="T49" fmla="*/ 10 h 26"/>
                  <a:gd name="T50" fmla="*/ 39 w 123"/>
                  <a:gd name="T51" fmla="*/ 7 h 26"/>
                  <a:gd name="T52" fmla="*/ 31 w 123"/>
                  <a:gd name="T53" fmla="*/ 5 h 26"/>
                  <a:gd name="T54" fmla="*/ 23 w 123"/>
                  <a:gd name="T55" fmla="*/ 4 h 26"/>
                  <a:gd name="T56" fmla="*/ 18 w 123"/>
                  <a:gd name="T57" fmla="*/ 3 h 26"/>
                  <a:gd name="T58" fmla="*/ 12 w 123"/>
                  <a:gd name="T59" fmla="*/ 2 h 26"/>
                  <a:gd name="T60" fmla="*/ 7 w 123"/>
                  <a:gd name="T61" fmla="*/ 1 h 26"/>
                  <a:gd name="T62" fmla="*/ 4 w 123"/>
                  <a:gd name="T63" fmla="*/ 1 h 26"/>
                  <a:gd name="T64" fmla="*/ 3 w 123"/>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3" h="26">
                    <a:moveTo>
                      <a:pt x="0" y="3"/>
                    </a:moveTo>
                    <a:lnTo>
                      <a:pt x="0" y="3"/>
                    </a:lnTo>
                    <a:lnTo>
                      <a:pt x="1" y="3"/>
                    </a:lnTo>
                    <a:lnTo>
                      <a:pt x="3" y="3"/>
                    </a:lnTo>
                    <a:lnTo>
                      <a:pt x="3" y="4"/>
                    </a:lnTo>
                    <a:lnTo>
                      <a:pt x="4" y="4"/>
                    </a:lnTo>
                    <a:lnTo>
                      <a:pt x="5" y="4"/>
                    </a:lnTo>
                    <a:lnTo>
                      <a:pt x="7" y="4"/>
                    </a:lnTo>
                    <a:lnTo>
                      <a:pt x="11" y="5"/>
                    </a:lnTo>
                    <a:lnTo>
                      <a:pt x="12" y="5"/>
                    </a:lnTo>
                    <a:lnTo>
                      <a:pt x="15" y="5"/>
                    </a:lnTo>
                    <a:lnTo>
                      <a:pt x="19" y="7"/>
                    </a:lnTo>
                    <a:lnTo>
                      <a:pt x="22" y="8"/>
                    </a:lnTo>
                    <a:lnTo>
                      <a:pt x="26" y="9"/>
                    </a:lnTo>
                    <a:lnTo>
                      <a:pt x="30" y="10"/>
                    </a:lnTo>
                    <a:lnTo>
                      <a:pt x="34" y="10"/>
                    </a:lnTo>
                    <a:lnTo>
                      <a:pt x="38" y="10"/>
                    </a:lnTo>
                    <a:lnTo>
                      <a:pt x="42" y="11"/>
                    </a:lnTo>
                    <a:lnTo>
                      <a:pt x="47" y="12"/>
                    </a:lnTo>
                    <a:lnTo>
                      <a:pt x="53" y="12"/>
                    </a:lnTo>
                    <a:lnTo>
                      <a:pt x="57" y="13"/>
                    </a:lnTo>
                    <a:lnTo>
                      <a:pt x="61" y="14"/>
                    </a:lnTo>
                    <a:lnTo>
                      <a:pt x="66" y="15"/>
                    </a:lnTo>
                    <a:lnTo>
                      <a:pt x="72" y="15"/>
                    </a:lnTo>
                    <a:lnTo>
                      <a:pt x="76" y="17"/>
                    </a:lnTo>
                    <a:lnTo>
                      <a:pt x="83" y="17"/>
                    </a:lnTo>
                    <a:lnTo>
                      <a:pt x="85" y="18"/>
                    </a:lnTo>
                    <a:lnTo>
                      <a:pt x="91" y="20"/>
                    </a:lnTo>
                    <a:lnTo>
                      <a:pt x="96" y="21"/>
                    </a:lnTo>
                    <a:lnTo>
                      <a:pt x="103" y="21"/>
                    </a:lnTo>
                    <a:lnTo>
                      <a:pt x="107" y="23"/>
                    </a:lnTo>
                    <a:lnTo>
                      <a:pt x="111" y="24"/>
                    </a:lnTo>
                    <a:lnTo>
                      <a:pt x="115" y="24"/>
                    </a:lnTo>
                    <a:lnTo>
                      <a:pt x="122" y="25"/>
                    </a:lnTo>
                    <a:lnTo>
                      <a:pt x="122" y="22"/>
                    </a:lnTo>
                    <a:lnTo>
                      <a:pt x="118" y="21"/>
                    </a:lnTo>
                    <a:lnTo>
                      <a:pt x="114" y="20"/>
                    </a:lnTo>
                    <a:lnTo>
                      <a:pt x="108" y="20"/>
                    </a:lnTo>
                    <a:lnTo>
                      <a:pt x="103" y="17"/>
                    </a:lnTo>
                    <a:lnTo>
                      <a:pt x="99" y="17"/>
                    </a:lnTo>
                    <a:lnTo>
                      <a:pt x="92" y="17"/>
                    </a:lnTo>
                    <a:lnTo>
                      <a:pt x="88" y="15"/>
                    </a:lnTo>
                    <a:lnTo>
                      <a:pt x="84" y="14"/>
                    </a:lnTo>
                    <a:lnTo>
                      <a:pt x="77" y="13"/>
                    </a:lnTo>
                    <a:lnTo>
                      <a:pt x="73" y="13"/>
                    </a:lnTo>
                    <a:lnTo>
                      <a:pt x="68" y="12"/>
                    </a:lnTo>
                    <a:lnTo>
                      <a:pt x="62" y="11"/>
                    </a:lnTo>
                    <a:lnTo>
                      <a:pt x="58" y="11"/>
                    </a:lnTo>
                    <a:lnTo>
                      <a:pt x="53" y="10"/>
                    </a:lnTo>
                    <a:lnTo>
                      <a:pt x="49" y="10"/>
                    </a:lnTo>
                    <a:lnTo>
                      <a:pt x="43" y="8"/>
                    </a:lnTo>
                    <a:lnTo>
                      <a:pt x="39" y="7"/>
                    </a:lnTo>
                    <a:lnTo>
                      <a:pt x="35" y="7"/>
                    </a:lnTo>
                    <a:lnTo>
                      <a:pt x="31" y="5"/>
                    </a:lnTo>
                    <a:lnTo>
                      <a:pt x="27" y="5"/>
                    </a:lnTo>
                    <a:lnTo>
                      <a:pt x="23" y="4"/>
                    </a:lnTo>
                    <a:lnTo>
                      <a:pt x="20" y="3"/>
                    </a:lnTo>
                    <a:lnTo>
                      <a:pt x="18" y="3"/>
                    </a:lnTo>
                    <a:lnTo>
                      <a:pt x="14" y="3"/>
                    </a:lnTo>
                    <a:lnTo>
                      <a:pt x="12" y="2"/>
                    </a:lnTo>
                    <a:lnTo>
                      <a:pt x="9" y="1"/>
                    </a:lnTo>
                    <a:lnTo>
                      <a:pt x="7" y="1"/>
                    </a:lnTo>
                    <a:lnTo>
                      <a:pt x="5" y="1"/>
                    </a:lnTo>
                    <a:lnTo>
                      <a:pt x="4" y="1"/>
                    </a:lnTo>
                    <a:lnTo>
                      <a:pt x="4" y="0"/>
                    </a:lnTo>
                    <a:lnTo>
                      <a:pt x="3" y="0"/>
                    </a:lnTo>
                    <a:lnTo>
                      <a:pt x="0" y="3"/>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2" name="Freeform 1014"/>
              <p:cNvSpPr>
                <a:spLocks/>
              </p:cNvSpPr>
              <p:nvPr/>
            </p:nvSpPr>
            <p:spPr bwMode="auto">
              <a:xfrm>
                <a:off x="5009" y="2958"/>
                <a:ext cx="337" cy="21"/>
              </a:xfrm>
              <a:custGeom>
                <a:avLst/>
                <a:gdLst>
                  <a:gd name="T0" fmla="*/ 1 w 337"/>
                  <a:gd name="T1" fmla="*/ 20 h 21"/>
                  <a:gd name="T2" fmla="*/ 8 w 337"/>
                  <a:gd name="T3" fmla="*/ 19 h 21"/>
                  <a:gd name="T4" fmla="*/ 17 w 337"/>
                  <a:gd name="T5" fmla="*/ 18 h 21"/>
                  <a:gd name="T6" fmla="*/ 30 w 337"/>
                  <a:gd name="T7" fmla="*/ 16 h 21"/>
                  <a:gd name="T8" fmla="*/ 42 w 337"/>
                  <a:gd name="T9" fmla="*/ 14 h 21"/>
                  <a:gd name="T10" fmla="*/ 59 w 337"/>
                  <a:gd name="T11" fmla="*/ 12 h 21"/>
                  <a:gd name="T12" fmla="*/ 78 w 337"/>
                  <a:gd name="T13" fmla="*/ 9 h 21"/>
                  <a:gd name="T14" fmla="*/ 97 w 337"/>
                  <a:gd name="T15" fmla="*/ 7 h 21"/>
                  <a:gd name="T16" fmla="*/ 120 w 337"/>
                  <a:gd name="T17" fmla="*/ 4 h 21"/>
                  <a:gd name="T18" fmla="*/ 144 w 337"/>
                  <a:gd name="T19" fmla="*/ 3 h 21"/>
                  <a:gd name="T20" fmla="*/ 169 w 337"/>
                  <a:gd name="T21" fmla="*/ 3 h 21"/>
                  <a:gd name="T22" fmla="*/ 196 w 337"/>
                  <a:gd name="T23" fmla="*/ 3 h 21"/>
                  <a:gd name="T24" fmla="*/ 226 w 337"/>
                  <a:gd name="T25" fmla="*/ 4 h 21"/>
                  <a:gd name="T26" fmla="*/ 256 w 337"/>
                  <a:gd name="T27" fmla="*/ 7 h 21"/>
                  <a:gd name="T28" fmla="*/ 287 w 337"/>
                  <a:gd name="T29" fmla="*/ 10 h 21"/>
                  <a:gd name="T30" fmla="*/ 318 w 337"/>
                  <a:gd name="T31" fmla="*/ 15 h 21"/>
                  <a:gd name="T32" fmla="*/ 336 w 337"/>
                  <a:gd name="T33" fmla="*/ 15 h 21"/>
                  <a:gd name="T34" fmla="*/ 304 w 337"/>
                  <a:gd name="T35" fmla="*/ 9 h 21"/>
                  <a:gd name="T36" fmla="*/ 271 w 337"/>
                  <a:gd name="T37" fmla="*/ 5 h 21"/>
                  <a:gd name="T38" fmla="*/ 241 w 337"/>
                  <a:gd name="T39" fmla="*/ 2 h 21"/>
                  <a:gd name="T40" fmla="*/ 212 w 337"/>
                  <a:gd name="T41" fmla="*/ 0 h 21"/>
                  <a:gd name="T42" fmla="*/ 184 w 337"/>
                  <a:gd name="T43" fmla="*/ 0 h 21"/>
                  <a:gd name="T44" fmla="*/ 157 w 337"/>
                  <a:gd name="T45" fmla="*/ 0 h 21"/>
                  <a:gd name="T46" fmla="*/ 131 w 337"/>
                  <a:gd name="T47" fmla="*/ 1 h 21"/>
                  <a:gd name="T48" fmla="*/ 107 w 337"/>
                  <a:gd name="T49" fmla="*/ 2 h 21"/>
                  <a:gd name="T50" fmla="*/ 86 w 337"/>
                  <a:gd name="T51" fmla="*/ 4 h 21"/>
                  <a:gd name="T52" fmla="*/ 66 w 337"/>
                  <a:gd name="T53" fmla="*/ 7 h 21"/>
                  <a:gd name="T54" fmla="*/ 49 w 337"/>
                  <a:gd name="T55" fmla="*/ 9 h 21"/>
                  <a:gd name="T56" fmla="*/ 34 w 337"/>
                  <a:gd name="T57" fmla="*/ 12 h 21"/>
                  <a:gd name="T58" fmla="*/ 21 w 337"/>
                  <a:gd name="T59" fmla="*/ 14 h 21"/>
                  <a:gd name="T60" fmla="*/ 11 w 337"/>
                  <a:gd name="T61" fmla="*/ 15 h 21"/>
                  <a:gd name="T62" fmla="*/ 4 w 337"/>
                  <a:gd name="T63" fmla="*/ 16 h 21"/>
                  <a:gd name="T64" fmla="*/ 0 w 337"/>
                  <a:gd name="T65"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7" h="21">
                    <a:moveTo>
                      <a:pt x="0" y="20"/>
                    </a:moveTo>
                    <a:lnTo>
                      <a:pt x="1" y="20"/>
                    </a:lnTo>
                    <a:lnTo>
                      <a:pt x="6" y="20"/>
                    </a:lnTo>
                    <a:lnTo>
                      <a:pt x="8" y="19"/>
                    </a:lnTo>
                    <a:lnTo>
                      <a:pt x="13" y="18"/>
                    </a:lnTo>
                    <a:lnTo>
                      <a:pt x="17" y="18"/>
                    </a:lnTo>
                    <a:lnTo>
                      <a:pt x="23" y="16"/>
                    </a:lnTo>
                    <a:lnTo>
                      <a:pt x="30" y="16"/>
                    </a:lnTo>
                    <a:lnTo>
                      <a:pt x="35" y="14"/>
                    </a:lnTo>
                    <a:lnTo>
                      <a:pt x="42" y="14"/>
                    </a:lnTo>
                    <a:lnTo>
                      <a:pt x="49" y="12"/>
                    </a:lnTo>
                    <a:lnTo>
                      <a:pt x="59" y="12"/>
                    </a:lnTo>
                    <a:lnTo>
                      <a:pt x="68" y="10"/>
                    </a:lnTo>
                    <a:lnTo>
                      <a:pt x="78" y="9"/>
                    </a:lnTo>
                    <a:lnTo>
                      <a:pt x="88" y="8"/>
                    </a:lnTo>
                    <a:lnTo>
                      <a:pt x="97" y="7"/>
                    </a:lnTo>
                    <a:lnTo>
                      <a:pt x="109" y="6"/>
                    </a:lnTo>
                    <a:lnTo>
                      <a:pt x="120" y="4"/>
                    </a:lnTo>
                    <a:lnTo>
                      <a:pt x="131" y="4"/>
                    </a:lnTo>
                    <a:lnTo>
                      <a:pt x="144" y="3"/>
                    </a:lnTo>
                    <a:lnTo>
                      <a:pt x="157" y="3"/>
                    </a:lnTo>
                    <a:lnTo>
                      <a:pt x="169" y="3"/>
                    </a:lnTo>
                    <a:lnTo>
                      <a:pt x="184" y="3"/>
                    </a:lnTo>
                    <a:lnTo>
                      <a:pt x="196" y="3"/>
                    </a:lnTo>
                    <a:lnTo>
                      <a:pt x="212" y="3"/>
                    </a:lnTo>
                    <a:lnTo>
                      <a:pt x="226" y="4"/>
                    </a:lnTo>
                    <a:lnTo>
                      <a:pt x="240" y="5"/>
                    </a:lnTo>
                    <a:lnTo>
                      <a:pt x="256" y="7"/>
                    </a:lnTo>
                    <a:lnTo>
                      <a:pt x="271" y="9"/>
                    </a:lnTo>
                    <a:lnTo>
                      <a:pt x="287" y="10"/>
                    </a:lnTo>
                    <a:lnTo>
                      <a:pt x="302" y="12"/>
                    </a:lnTo>
                    <a:lnTo>
                      <a:pt x="318" y="15"/>
                    </a:lnTo>
                    <a:lnTo>
                      <a:pt x="333" y="18"/>
                    </a:lnTo>
                    <a:lnTo>
                      <a:pt x="336" y="15"/>
                    </a:lnTo>
                    <a:lnTo>
                      <a:pt x="320" y="12"/>
                    </a:lnTo>
                    <a:lnTo>
                      <a:pt x="304" y="9"/>
                    </a:lnTo>
                    <a:lnTo>
                      <a:pt x="288" y="7"/>
                    </a:lnTo>
                    <a:lnTo>
                      <a:pt x="271" y="5"/>
                    </a:lnTo>
                    <a:lnTo>
                      <a:pt x="256" y="3"/>
                    </a:lnTo>
                    <a:lnTo>
                      <a:pt x="241" y="2"/>
                    </a:lnTo>
                    <a:lnTo>
                      <a:pt x="226" y="1"/>
                    </a:lnTo>
                    <a:lnTo>
                      <a:pt x="212" y="0"/>
                    </a:lnTo>
                    <a:lnTo>
                      <a:pt x="196" y="0"/>
                    </a:lnTo>
                    <a:lnTo>
                      <a:pt x="184" y="0"/>
                    </a:lnTo>
                    <a:lnTo>
                      <a:pt x="169" y="0"/>
                    </a:lnTo>
                    <a:lnTo>
                      <a:pt x="157" y="0"/>
                    </a:lnTo>
                    <a:lnTo>
                      <a:pt x="144" y="0"/>
                    </a:lnTo>
                    <a:lnTo>
                      <a:pt x="131" y="1"/>
                    </a:lnTo>
                    <a:lnTo>
                      <a:pt x="120" y="2"/>
                    </a:lnTo>
                    <a:lnTo>
                      <a:pt x="107" y="2"/>
                    </a:lnTo>
                    <a:lnTo>
                      <a:pt x="97" y="3"/>
                    </a:lnTo>
                    <a:lnTo>
                      <a:pt x="86" y="4"/>
                    </a:lnTo>
                    <a:lnTo>
                      <a:pt x="75" y="6"/>
                    </a:lnTo>
                    <a:lnTo>
                      <a:pt x="66" y="7"/>
                    </a:lnTo>
                    <a:lnTo>
                      <a:pt x="58" y="8"/>
                    </a:lnTo>
                    <a:lnTo>
                      <a:pt x="49" y="9"/>
                    </a:lnTo>
                    <a:lnTo>
                      <a:pt x="41" y="10"/>
                    </a:lnTo>
                    <a:lnTo>
                      <a:pt x="34" y="12"/>
                    </a:lnTo>
                    <a:lnTo>
                      <a:pt x="27" y="12"/>
                    </a:lnTo>
                    <a:lnTo>
                      <a:pt x="21" y="14"/>
                    </a:lnTo>
                    <a:lnTo>
                      <a:pt x="16" y="14"/>
                    </a:lnTo>
                    <a:lnTo>
                      <a:pt x="11" y="15"/>
                    </a:lnTo>
                    <a:lnTo>
                      <a:pt x="7" y="16"/>
                    </a:lnTo>
                    <a:lnTo>
                      <a:pt x="4" y="16"/>
                    </a:lnTo>
                    <a:lnTo>
                      <a:pt x="1" y="16"/>
                    </a:lnTo>
                    <a:lnTo>
                      <a:pt x="0" y="17"/>
                    </a:lnTo>
                    <a:lnTo>
                      <a:pt x="0" y="2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3" name="Freeform 1015"/>
              <p:cNvSpPr>
                <a:spLocks/>
              </p:cNvSpPr>
              <p:nvPr/>
            </p:nvSpPr>
            <p:spPr bwMode="auto">
              <a:xfrm>
                <a:off x="4937" y="2982"/>
                <a:ext cx="64" cy="9"/>
              </a:xfrm>
              <a:custGeom>
                <a:avLst/>
                <a:gdLst>
                  <a:gd name="T0" fmla="*/ 0 w 64"/>
                  <a:gd name="T1" fmla="*/ 8 h 9"/>
                  <a:gd name="T2" fmla="*/ 1 w 64"/>
                  <a:gd name="T3" fmla="*/ 8 h 9"/>
                  <a:gd name="T4" fmla="*/ 4 w 64"/>
                  <a:gd name="T5" fmla="*/ 7 h 9"/>
                  <a:gd name="T6" fmla="*/ 5 w 64"/>
                  <a:gd name="T7" fmla="*/ 7 h 9"/>
                  <a:gd name="T8" fmla="*/ 9 w 64"/>
                  <a:gd name="T9" fmla="*/ 7 h 9"/>
                  <a:gd name="T10" fmla="*/ 13 w 64"/>
                  <a:gd name="T11" fmla="*/ 7 h 9"/>
                  <a:gd name="T12" fmla="*/ 18 w 64"/>
                  <a:gd name="T13" fmla="*/ 6 h 9"/>
                  <a:gd name="T14" fmla="*/ 21 w 64"/>
                  <a:gd name="T15" fmla="*/ 6 h 9"/>
                  <a:gd name="T16" fmla="*/ 26 w 64"/>
                  <a:gd name="T17" fmla="*/ 5 h 9"/>
                  <a:gd name="T18" fmla="*/ 32 w 64"/>
                  <a:gd name="T19" fmla="*/ 5 h 9"/>
                  <a:gd name="T20" fmla="*/ 37 w 64"/>
                  <a:gd name="T21" fmla="*/ 4 h 9"/>
                  <a:gd name="T22" fmla="*/ 42 w 64"/>
                  <a:gd name="T23" fmla="*/ 4 h 9"/>
                  <a:gd name="T24" fmla="*/ 48 w 64"/>
                  <a:gd name="T25" fmla="*/ 3 h 9"/>
                  <a:gd name="T26" fmla="*/ 52 w 64"/>
                  <a:gd name="T27" fmla="*/ 3 h 9"/>
                  <a:gd name="T28" fmla="*/ 57 w 64"/>
                  <a:gd name="T29" fmla="*/ 2 h 9"/>
                  <a:gd name="T30" fmla="*/ 60 w 64"/>
                  <a:gd name="T31" fmla="*/ 2 h 9"/>
                  <a:gd name="T32" fmla="*/ 63 w 64"/>
                  <a:gd name="T33" fmla="*/ 2 h 9"/>
                  <a:gd name="T34" fmla="*/ 63 w 64"/>
                  <a:gd name="T35" fmla="*/ 0 h 9"/>
                  <a:gd name="T36" fmla="*/ 60 w 64"/>
                  <a:gd name="T37" fmla="*/ 0 h 9"/>
                  <a:gd name="T38" fmla="*/ 55 w 64"/>
                  <a:gd name="T39" fmla="*/ 1 h 9"/>
                  <a:gd name="T40" fmla="*/ 50 w 64"/>
                  <a:gd name="T41" fmla="*/ 1 h 9"/>
                  <a:gd name="T42" fmla="*/ 47 w 64"/>
                  <a:gd name="T43" fmla="*/ 1 h 9"/>
                  <a:gd name="T44" fmla="*/ 42 w 64"/>
                  <a:gd name="T45" fmla="*/ 1 h 9"/>
                  <a:gd name="T46" fmla="*/ 37 w 64"/>
                  <a:gd name="T47" fmla="*/ 2 h 9"/>
                  <a:gd name="T48" fmla="*/ 30 w 64"/>
                  <a:gd name="T49" fmla="*/ 2 h 9"/>
                  <a:gd name="T50" fmla="*/ 25 w 64"/>
                  <a:gd name="T51" fmla="*/ 3 h 9"/>
                  <a:gd name="T52" fmla="*/ 20 w 64"/>
                  <a:gd name="T53" fmla="*/ 4 h 9"/>
                  <a:gd name="T54" fmla="*/ 15 w 64"/>
                  <a:gd name="T55" fmla="*/ 4 h 9"/>
                  <a:gd name="T56" fmla="*/ 11 w 64"/>
                  <a:gd name="T57" fmla="*/ 5 h 9"/>
                  <a:gd name="T58" fmla="*/ 8 w 64"/>
                  <a:gd name="T59" fmla="*/ 5 h 9"/>
                  <a:gd name="T60" fmla="*/ 5 w 64"/>
                  <a:gd name="T61" fmla="*/ 5 h 9"/>
                  <a:gd name="T62" fmla="*/ 3 w 64"/>
                  <a:gd name="T63" fmla="*/ 6 h 9"/>
                  <a:gd name="T64" fmla="*/ 0 w 64"/>
                  <a:gd name="T65" fmla="*/ 6 h 9"/>
                  <a:gd name="T66" fmla="*/ 0 w 64"/>
                  <a:gd name="T67" fmla="*/ 8 h 9"/>
                  <a:gd name="T68" fmla="*/ 1 w 64"/>
                  <a:gd name="T69" fmla="*/ 8 h 9"/>
                  <a:gd name="T70" fmla="*/ 0 w 64"/>
                  <a:gd name="T7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 h="9">
                    <a:moveTo>
                      <a:pt x="0" y="8"/>
                    </a:moveTo>
                    <a:lnTo>
                      <a:pt x="1" y="8"/>
                    </a:lnTo>
                    <a:lnTo>
                      <a:pt x="4" y="7"/>
                    </a:lnTo>
                    <a:lnTo>
                      <a:pt x="5" y="7"/>
                    </a:lnTo>
                    <a:lnTo>
                      <a:pt x="9" y="7"/>
                    </a:lnTo>
                    <a:lnTo>
                      <a:pt x="13" y="7"/>
                    </a:lnTo>
                    <a:lnTo>
                      <a:pt x="18" y="6"/>
                    </a:lnTo>
                    <a:lnTo>
                      <a:pt x="21" y="6"/>
                    </a:lnTo>
                    <a:lnTo>
                      <a:pt x="26" y="5"/>
                    </a:lnTo>
                    <a:lnTo>
                      <a:pt x="32" y="5"/>
                    </a:lnTo>
                    <a:lnTo>
                      <a:pt x="37" y="4"/>
                    </a:lnTo>
                    <a:lnTo>
                      <a:pt x="42" y="4"/>
                    </a:lnTo>
                    <a:lnTo>
                      <a:pt x="48" y="3"/>
                    </a:lnTo>
                    <a:lnTo>
                      <a:pt x="52" y="3"/>
                    </a:lnTo>
                    <a:lnTo>
                      <a:pt x="57" y="2"/>
                    </a:lnTo>
                    <a:lnTo>
                      <a:pt x="60" y="2"/>
                    </a:lnTo>
                    <a:lnTo>
                      <a:pt x="63" y="2"/>
                    </a:lnTo>
                    <a:lnTo>
                      <a:pt x="63" y="0"/>
                    </a:lnTo>
                    <a:lnTo>
                      <a:pt x="60" y="0"/>
                    </a:lnTo>
                    <a:lnTo>
                      <a:pt x="55" y="1"/>
                    </a:lnTo>
                    <a:lnTo>
                      <a:pt x="50" y="1"/>
                    </a:lnTo>
                    <a:lnTo>
                      <a:pt x="47" y="1"/>
                    </a:lnTo>
                    <a:lnTo>
                      <a:pt x="42" y="1"/>
                    </a:lnTo>
                    <a:lnTo>
                      <a:pt x="37" y="2"/>
                    </a:lnTo>
                    <a:lnTo>
                      <a:pt x="30" y="2"/>
                    </a:lnTo>
                    <a:lnTo>
                      <a:pt x="25" y="3"/>
                    </a:lnTo>
                    <a:lnTo>
                      <a:pt x="20" y="4"/>
                    </a:lnTo>
                    <a:lnTo>
                      <a:pt x="15" y="4"/>
                    </a:lnTo>
                    <a:lnTo>
                      <a:pt x="11" y="5"/>
                    </a:lnTo>
                    <a:lnTo>
                      <a:pt x="8" y="5"/>
                    </a:lnTo>
                    <a:lnTo>
                      <a:pt x="5" y="5"/>
                    </a:lnTo>
                    <a:lnTo>
                      <a:pt x="3" y="6"/>
                    </a:lnTo>
                    <a:lnTo>
                      <a:pt x="0" y="6"/>
                    </a:lnTo>
                    <a:lnTo>
                      <a:pt x="0" y="8"/>
                    </a:lnTo>
                    <a:lnTo>
                      <a:pt x="1" y="8"/>
                    </a:lnTo>
                    <a:lnTo>
                      <a:pt x="0" y="8"/>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4" name="Freeform 1016"/>
              <p:cNvSpPr>
                <a:spLocks/>
              </p:cNvSpPr>
              <p:nvPr/>
            </p:nvSpPr>
            <p:spPr bwMode="auto">
              <a:xfrm>
                <a:off x="4680" y="2994"/>
                <a:ext cx="249" cy="40"/>
              </a:xfrm>
              <a:custGeom>
                <a:avLst/>
                <a:gdLst>
                  <a:gd name="T0" fmla="*/ 3 w 249"/>
                  <a:gd name="T1" fmla="*/ 39 h 40"/>
                  <a:gd name="T2" fmla="*/ 10 w 249"/>
                  <a:gd name="T3" fmla="*/ 38 h 40"/>
                  <a:gd name="T4" fmla="*/ 17 w 249"/>
                  <a:gd name="T5" fmla="*/ 37 h 40"/>
                  <a:gd name="T6" fmla="*/ 27 w 249"/>
                  <a:gd name="T7" fmla="*/ 34 h 40"/>
                  <a:gd name="T8" fmla="*/ 39 w 249"/>
                  <a:gd name="T9" fmla="*/ 31 h 40"/>
                  <a:gd name="T10" fmla="*/ 55 w 249"/>
                  <a:gd name="T11" fmla="*/ 27 h 40"/>
                  <a:gd name="T12" fmla="*/ 71 w 249"/>
                  <a:gd name="T13" fmla="*/ 25 h 40"/>
                  <a:gd name="T14" fmla="*/ 90 w 249"/>
                  <a:gd name="T15" fmla="*/ 21 h 40"/>
                  <a:gd name="T16" fmla="*/ 109 w 249"/>
                  <a:gd name="T17" fmla="*/ 18 h 40"/>
                  <a:gd name="T18" fmla="*/ 129 w 249"/>
                  <a:gd name="T19" fmla="*/ 15 h 40"/>
                  <a:gd name="T20" fmla="*/ 150 w 249"/>
                  <a:gd name="T21" fmla="*/ 12 h 40"/>
                  <a:gd name="T22" fmla="*/ 171 w 249"/>
                  <a:gd name="T23" fmla="*/ 9 h 40"/>
                  <a:gd name="T24" fmla="*/ 192 w 249"/>
                  <a:gd name="T25" fmla="*/ 7 h 40"/>
                  <a:gd name="T26" fmla="*/ 212 w 249"/>
                  <a:gd name="T27" fmla="*/ 5 h 40"/>
                  <a:gd name="T28" fmla="*/ 230 w 249"/>
                  <a:gd name="T29" fmla="*/ 4 h 40"/>
                  <a:gd name="T30" fmla="*/ 248 w 249"/>
                  <a:gd name="T31" fmla="*/ 4 h 40"/>
                  <a:gd name="T32" fmla="*/ 240 w 249"/>
                  <a:gd name="T33" fmla="*/ 0 h 40"/>
                  <a:gd name="T34" fmla="*/ 221 w 249"/>
                  <a:gd name="T35" fmla="*/ 0 h 40"/>
                  <a:gd name="T36" fmla="*/ 200 w 249"/>
                  <a:gd name="T37" fmla="*/ 1 h 40"/>
                  <a:gd name="T38" fmla="*/ 179 w 249"/>
                  <a:gd name="T39" fmla="*/ 4 h 40"/>
                  <a:gd name="T40" fmla="*/ 160 w 249"/>
                  <a:gd name="T41" fmla="*/ 7 h 40"/>
                  <a:gd name="T42" fmla="*/ 139 w 249"/>
                  <a:gd name="T43" fmla="*/ 9 h 40"/>
                  <a:gd name="T44" fmla="*/ 118 w 249"/>
                  <a:gd name="T45" fmla="*/ 13 h 40"/>
                  <a:gd name="T46" fmla="*/ 98 w 249"/>
                  <a:gd name="T47" fmla="*/ 15 h 40"/>
                  <a:gd name="T48" fmla="*/ 78 w 249"/>
                  <a:gd name="T49" fmla="*/ 19 h 40"/>
                  <a:gd name="T50" fmla="*/ 62 w 249"/>
                  <a:gd name="T51" fmla="*/ 22 h 40"/>
                  <a:gd name="T52" fmla="*/ 46 w 249"/>
                  <a:gd name="T53" fmla="*/ 26 h 40"/>
                  <a:gd name="T54" fmla="*/ 32 w 249"/>
                  <a:gd name="T55" fmla="*/ 30 h 40"/>
                  <a:gd name="T56" fmla="*/ 20 w 249"/>
                  <a:gd name="T57" fmla="*/ 31 h 40"/>
                  <a:gd name="T58" fmla="*/ 11 w 249"/>
                  <a:gd name="T59" fmla="*/ 33 h 40"/>
                  <a:gd name="T60" fmla="*/ 4 w 249"/>
                  <a:gd name="T61" fmla="*/ 35 h 40"/>
                  <a:gd name="T62" fmla="*/ 0 w 249"/>
                  <a:gd name="T63" fmla="*/ 35 h 40"/>
                  <a:gd name="T64" fmla="*/ 3 w 249"/>
                  <a:gd name="T65"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9" h="40">
                    <a:moveTo>
                      <a:pt x="3" y="39"/>
                    </a:moveTo>
                    <a:lnTo>
                      <a:pt x="3" y="39"/>
                    </a:lnTo>
                    <a:lnTo>
                      <a:pt x="6" y="38"/>
                    </a:lnTo>
                    <a:lnTo>
                      <a:pt x="10" y="38"/>
                    </a:lnTo>
                    <a:lnTo>
                      <a:pt x="13" y="37"/>
                    </a:lnTo>
                    <a:lnTo>
                      <a:pt x="17" y="37"/>
                    </a:lnTo>
                    <a:lnTo>
                      <a:pt x="21" y="34"/>
                    </a:lnTo>
                    <a:lnTo>
                      <a:pt x="27" y="34"/>
                    </a:lnTo>
                    <a:lnTo>
                      <a:pt x="34" y="32"/>
                    </a:lnTo>
                    <a:lnTo>
                      <a:pt x="39" y="31"/>
                    </a:lnTo>
                    <a:lnTo>
                      <a:pt x="48" y="30"/>
                    </a:lnTo>
                    <a:lnTo>
                      <a:pt x="55" y="27"/>
                    </a:lnTo>
                    <a:lnTo>
                      <a:pt x="63" y="27"/>
                    </a:lnTo>
                    <a:lnTo>
                      <a:pt x="71" y="25"/>
                    </a:lnTo>
                    <a:lnTo>
                      <a:pt x="81" y="22"/>
                    </a:lnTo>
                    <a:lnTo>
                      <a:pt x="90" y="21"/>
                    </a:lnTo>
                    <a:lnTo>
                      <a:pt x="99" y="20"/>
                    </a:lnTo>
                    <a:lnTo>
                      <a:pt x="109" y="18"/>
                    </a:lnTo>
                    <a:lnTo>
                      <a:pt x="119" y="15"/>
                    </a:lnTo>
                    <a:lnTo>
                      <a:pt x="129" y="15"/>
                    </a:lnTo>
                    <a:lnTo>
                      <a:pt x="140" y="14"/>
                    </a:lnTo>
                    <a:lnTo>
                      <a:pt x="150" y="12"/>
                    </a:lnTo>
                    <a:lnTo>
                      <a:pt x="161" y="11"/>
                    </a:lnTo>
                    <a:lnTo>
                      <a:pt x="171" y="9"/>
                    </a:lnTo>
                    <a:lnTo>
                      <a:pt x="181" y="7"/>
                    </a:lnTo>
                    <a:lnTo>
                      <a:pt x="192" y="7"/>
                    </a:lnTo>
                    <a:lnTo>
                      <a:pt x="200" y="6"/>
                    </a:lnTo>
                    <a:lnTo>
                      <a:pt x="212" y="5"/>
                    </a:lnTo>
                    <a:lnTo>
                      <a:pt x="221" y="4"/>
                    </a:lnTo>
                    <a:lnTo>
                      <a:pt x="230" y="4"/>
                    </a:lnTo>
                    <a:lnTo>
                      <a:pt x="240" y="4"/>
                    </a:lnTo>
                    <a:lnTo>
                      <a:pt x="248" y="4"/>
                    </a:lnTo>
                    <a:lnTo>
                      <a:pt x="248" y="0"/>
                    </a:lnTo>
                    <a:lnTo>
                      <a:pt x="240" y="0"/>
                    </a:lnTo>
                    <a:lnTo>
                      <a:pt x="230" y="0"/>
                    </a:lnTo>
                    <a:lnTo>
                      <a:pt x="221" y="0"/>
                    </a:lnTo>
                    <a:lnTo>
                      <a:pt x="212" y="1"/>
                    </a:lnTo>
                    <a:lnTo>
                      <a:pt x="200" y="1"/>
                    </a:lnTo>
                    <a:lnTo>
                      <a:pt x="191" y="2"/>
                    </a:lnTo>
                    <a:lnTo>
                      <a:pt x="179" y="4"/>
                    </a:lnTo>
                    <a:lnTo>
                      <a:pt x="171" y="5"/>
                    </a:lnTo>
                    <a:lnTo>
                      <a:pt x="160" y="7"/>
                    </a:lnTo>
                    <a:lnTo>
                      <a:pt x="149" y="7"/>
                    </a:lnTo>
                    <a:lnTo>
                      <a:pt x="139" y="9"/>
                    </a:lnTo>
                    <a:lnTo>
                      <a:pt x="129" y="11"/>
                    </a:lnTo>
                    <a:lnTo>
                      <a:pt x="118" y="13"/>
                    </a:lnTo>
                    <a:lnTo>
                      <a:pt x="108" y="14"/>
                    </a:lnTo>
                    <a:lnTo>
                      <a:pt x="98" y="15"/>
                    </a:lnTo>
                    <a:lnTo>
                      <a:pt x="90" y="18"/>
                    </a:lnTo>
                    <a:lnTo>
                      <a:pt x="78" y="19"/>
                    </a:lnTo>
                    <a:lnTo>
                      <a:pt x="70" y="21"/>
                    </a:lnTo>
                    <a:lnTo>
                      <a:pt x="62" y="22"/>
                    </a:lnTo>
                    <a:lnTo>
                      <a:pt x="53" y="25"/>
                    </a:lnTo>
                    <a:lnTo>
                      <a:pt x="46" y="26"/>
                    </a:lnTo>
                    <a:lnTo>
                      <a:pt x="39" y="27"/>
                    </a:lnTo>
                    <a:lnTo>
                      <a:pt x="32" y="30"/>
                    </a:lnTo>
                    <a:lnTo>
                      <a:pt x="27" y="31"/>
                    </a:lnTo>
                    <a:lnTo>
                      <a:pt x="20" y="31"/>
                    </a:lnTo>
                    <a:lnTo>
                      <a:pt x="15" y="32"/>
                    </a:lnTo>
                    <a:lnTo>
                      <a:pt x="11" y="33"/>
                    </a:lnTo>
                    <a:lnTo>
                      <a:pt x="7" y="34"/>
                    </a:lnTo>
                    <a:lnTo>
                      <a:pt x="4" y="35"/>
                    </a:lnTo>
                    <a:lnTo>
                      <a:pt x="3" y="35"/>
                    </a:lnTo>
                    <a:lnTo>
                      <a:pt x="0" y="35"/>
                    </a:lnTo>
                    <a:lnTo>
                      <a:pt x="0" y="37"/>
                    </a:lnTo>
                    <a:lnTo>
                      <a:pt x="3" y="39"/>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5" name="Freeform 1017"/>
              <p:cNvSpPr>
                <a:spLocks/>
              </p:cNvSpPr>
              <p:nvPr/>
            </p:nvSpPr>
            <p:spPr bwMode="auto">
              <a:xfrm>
                <a:off x="4572" y="3039"/>
                <a:ext cx="103" cy="5"/>
              </a:xfrm>
              <a:custGeom>
                <a:avLst/>
                <a:gdLst>
                  <a:gd name="T0" fmla="*/ 0 w 103"/>
                  <a:gd name="T1" fmla="*/ 4 h 5"/>
                  <a:gd name="T2" fmla="*/ 5 w 103"/>
                  <a:gd name="T3" fmla="*/ 4 h 5"/>
                  <a:gd name="T4" fmla="*/ 12 w 103"/>
                  <a:gd name="T5" fmla="*/ 4 h 5"/>
                  <a:gd name="T6" fmla="*/ 17 w 103"/>
                  <a:gd name="T7" fmla="*/ 4 h 5"/>
                  <a:gd name="T8" fmla="*/ 23 w 103"/>
                  <a:gd name="T9" fmla="*/ 4 h 5"/>
                  <a:gd name="T10" fmla="*/ 29 w 103"/>
                  <a:gd name="T11" fmla="*/ 4 h 5"/>
                  <a:gd name="T12" fmla="*/ 34 w 103"/>
                  <a:gd name="T13" fmla="*/ 4 h 5"/>
                  <a:gd name="T14" fmla="*/ 41 w 103"/>
                  <a:gd name="T15" fmla="*/ 4 h 5"/>
                  <a:gd name="T16" fmla="*/ 46 w 103"/>
                  <a:gd name="T17" fmla="*/ 4 h 5"/>
                  <a:gd name="T18" fmla="*/ 53 w 103"/>
                  <a:gd name="T19" fmla="*/ 4 h 5"/>
                  <a:gd name="T20" fmla="*/ 60 w 103"/>
                  <a:gd name="T21" fmla="*/ 4 h 5"/>
                  <a:gd name="T22" fmla="*/ 66 w 103"/>
                  <a:gd name="T23" fmla="*/ 4 h 5"/>
                  <a:gd name="T24" fmla="*/ 73 w 103"/>
                  <a:gd name="T25" fmla="*/ 3 h 5"/>
                  <a:gd name="T26" fmla="*/ 79 w 103"/>
                  <a:gd name="T27" fmla="*/ 3 h 5"/>
                  <a:gd name="T28" fmla="*/ 87 w 103"/>
                  <a:gd name="T29" fmla="*/ 2 h 5"/>
                  <a:gd name="T30" fmla="*/ 94 w 103"/>
                  <a:gd name="T31" fmla="*/ 2 h 5"/>
                  <a:gd name="T32" fmla="*/ 102 w 103"/>
                  <a:gd name="T33" fmla="*/ 1 h 5"/>
                  <a:gd name="T34" fmla="*/ 99 w 103"/>
                  <a:gd name="T35" fmla="*/ 0 h 5"/>
                  <a:gd name="T36" fmla="*/ 93 w 103"/>
                  <a:gd name="T37" fmla="*/ 0 h 5"/>
                  <a:gd name="T38" fmla="*/ 86 w 103"/>
                  <a:gd name="T39" fmla="*/ 1 h 5"/>
                  <a:gd name="T40" fmla="*/ 78 w 103"/>
                  <a:gd name="T41" fmla="*/ 1 h 5"/>
                  <a:gd name="T42" fmla="*/ 72 w 103"/>
                  <a:gd name="T43" fmla="*/ 2 h 5"/>
                  <a:gd name="T44" fmla="*/ 65 w 103"/>
                  <a:gd name="T45" fmla="*/ 2 h 5"/>
                  <a:gd name="T46" fmla="*/ 58 w 103"/>
                  <a:gd name="T47" fmla="*/ 2 h 5"/>
                  <a:gd name="T48" fmla="*/ 52 w 103"/>
                  <a:gd name="T49" fmla="*/ 3 h 5"/>
                  <a:gd name="T50" fmla="*/ 46 w 103"/>
                  <a:gd name="T51" fmla="*/ 3 h 5"/>
                  <a:gd name="T52" fmla="*/ 41 w 103"/>
                  <a:gd name="T53" fmla="*/ 3 h 5"/>
                  <a:gd name="T54" fmla="*/ 34 w 103"/>
                  <a:gd name="T55" fmla="*/ 3 h 5"/>
                  <a:gd name="T56" fmla="*/ 29 w 103"/>
                  <a:gd name="T57" fmla="*/ 3 h 5"/>
                  <a:gd name="T58" fmla="*/ 23 w 103"/>
                  <a:gd name="T59" fmla="*/ 3 h 5"/>
                  <a:gd name="T60" fmla="*/ 17 w 103"/>
                  <a:gd name="T61" fmla="*/ 3 h 5"/>
                  <a:gd name="T62" fmla="*/ 12 w 103"/>
                  <a:gd name="T63" fmla="*/ 2 h 5"/>
                  <a:gd name="T64" fmla="*/ 5 w 103"/>
                  <a:gd name="T65" fmla="*/ 2 h 5"/>
                  <a:gd name="T66" fmla="*/ 0 w 103"/>
                  <a:gd name="T67" fmla="*/ 2 h 5"/>
                  <a:gd name="T68" fmla="*/ 0 w 103"/>
                  <a:gd name="T6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5">
                    <a:moveTo>
                      <a:pt x="0" y="4"/>
                    </a:moveTo>
                    <a:lnTo>
                      <a:pt x="5" y="4"/>
                    </a:lnTo>
                    <a:lnTo>
                      <a:pt x="12" y="4"/>
                    </a:lnTo>
                    <a:lnTo>
                      <a:pt x="17" y="4"/>
                    </a:lnTo>
                    <a:lnTo>
                      <a:pt x="23" y="4"/>
                    </a:lnTo>
                    <a:lnTo>
                      <a:pt x="29" y="4"/>
                    </a:lnTo>
                    <a:lnTo>
                      <a:pt x="34" y="4"/>
                    </a:lnTo>
                    <a:lnTo>
                      <a:pt x="41" y="4"/>
                    </a:lnTo>
                    <a:lnTo>
                      <a:pt x="46" y="4"/>
                    </a:lnTo>
                    <a:lnTo>
                      <a:pt x="53" y="4"/>
                    </a:lnTo>
                    <a:lnTo>
                      <a:pt x="60" y="4"/>
                    </a:lnTo>
                    <a:lnTo>
                      <a:pt x="66" y="4"/>
                    </a:lnTo>
                    <a:lnTo>
                      <a:pt x="73" y="3"/>
                    </a:lnTo>
                    <a:lnTo>
                      <a:pt x="79" y="3"/>
                    </a:lnTo>
                    <a:lnTo>
                      <a:pt x="87" y="2"/>
                    </a:lnTo>
                    <a:lnTo>
                      <a:pt x="94" y="2"/>
                    </a:lnTo>
                    <a:lnTo>
                      <a:pt x="102" y="1"/>
                    </a:lnTo>
                    <a:lnTo>
                      <a:pt x="99" y="0"/>
                    </a:lnTo>
                    <a:lnTo>
                      <a:pt x="93" y="0"/>
                    </a:lnTo>
                    <a:lnTo>
                      <a:pt x="86" y="1"/>
                    </a:lnTo>
                    <a:lnTo>
                      <a:pt x="78" y="1"/>
                    </a:lnTo>
                    <a:lnTo>
                      <a:pt x="72" y="2"/>
                    </a:lnTo>
                    <a:lnTo>
                      <a:pt x="65" y="2"/>
                    </a:lnTo>
                    <a:lnTo>
                      <a:pt x="58" y="2"/>
                    </a:lnTo>
                    <a:lnTo>
                      <a:pt x="52" y="3"/>
                    </a:lnTo>
                    <a:lnTo>
                      <a:pt x="46" y="3"/>
                    </a:lnTo>
                    <a:lnTo>
                      <a:pt x="41" y="3"/>
                    </a:lnTo>
                    <a:lnTo>
                      <a:pt x="34" y="3"/>
                    </a:lnTo>
                    <a:lnTo>
                      <a:pt x="29" y="3"/>
                    </a:lnTo>
                    <a:lnTo>
                      <a:pt x="23" y="3"/>
                    </a:lnTo>
                    <a:lnTo>
                      <a:pt x="17" y="3"/>
                    </a:lnTo>
                    <a:lnTo>
                      <a:pt x="12" y="2"/>
                    </a:lnTo>
                    <a:lnTo>
                      <a:pt x="5" y="2"/>
                    </a:lnTo>
                    <a:lnTo>
                      <a:pt x="0" y="2"/>
                    </a:lnTo>
                    <a:lnTo>
                      <a:pt x="0" y="4"/>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6" name="Freeform 1018"/>
              <p:cNvSpPr>
                <a:spLocks/>
              </p:cNvSpPr>
              <p:nvPr/>
            </p:nvSpPr>
            <p:spPr bwMode="auto">
              <a:xfrm>
                <a:off x="4672" y="3033"/>
                <a:ext cx="8" cy="5"/>
              </a:xfrm>
              <a:custGeom>
                <a:avLst/>
                <a:gdLst>
                  <a:gd name="T0" fmla="*/ 0 w 8"/>
                  <a:gd name="T1" fmla="*/ 4 h 5"/>
                  <a:gd name="T2" fmla="*/ 7 w 8"/>
                  <a:gd name="T3" fmla="*/ 3 h 5"/>
                  <a:gd name="T4" fmla="*/ 7 w 8"/>
                  <a:gd name="T5" fmla="*/ 0 h 5"/>
                  <a:gd name="T6" fmla="*/ 0 w 8"/>
                  <a:gd name="T7" fmla="*/ 0 h 5"/>
                  <a:gd name="T8" fmla="*/ 0 w 8"/>
                  <a:gd name="T9" fmla="*/ 4 h 5"/>
                </a:gdLst>
                <a:ahLst/>
                <a:cxnLst>
                  <a:cxn ang="0">
                    <a:pos x="T0" y="T1"/>
                  </a:cxn>
                  <a:cxn ang="0">
                    <a:pos x="T2" y="T3"/>
                  </a:cxn>
                  <a:cxn ang="0">
                    <a:pos x="T4" y="T5"/>
                  </a:cxn>
                  <a:cxn ang="0">
                    <a:pos x="T6" y="T7"/>
                  </a:cxn>
                  <a:cxn ang="0">
                    <a:pos x="T8" y="T9"/>
                  </a:cxn>
                </a:cxnLst>
                <a:rect l="0" t="0" r="r" b="b"/>
                <a:pathLst>
                  <a:path w="8" h="5">
                    <a:moveTo>
                      <a:pt x="0" y="4"/>
                    </a:moveTo>
                    <a:lnTo>
                      <a:pt x="7" y="3"/>
                    </a:lnTo>
                    <a:lnTo>
                      <a:pt x="7" y="0"/>
                    </a:lnTo>
                    <a:lnTo>
                      <a:pt x="0" y="0"/>
                    </a:lnTo>
                    <a:lnTo>
                      <a:pt x="0" y="4"/>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7" name="Freeform 1019"/>
              <p:cNvSpPr>
                <a:spLocks/>
              </p:cNvSpPr>
              <p:nvPr/>
            </p:nvSpPr>
            <p:spPr bwMode="auto">
              <a:xfrm>
                <a:off x="5512" y="3011"/>
                <a:ext cx="7" cy="7"/>
              </a:xfrm>
              <a:custGeom>
                <a:avLst/>
                <a:gdLst>
                  <a:gd name="T0" fmla="*/ 6 w 7"/>
                  <a:gd name="T1" fmla="*/ 0 h 7"/>
                  <a:gd name="T2" fmla="*/ 4 w 7"/>
                  <a:gd name="T3" fmla="*/ 0 h 7"/>
                  <a:gd name="T4" fmla="*/ 2 w 7"/>
                  <a:gd name="T5" fmla="*/ 0 h 7"/>
                  <a:gd name="T6" fmla="*/ 0 w 7"/>
                  <a:gd name="T7" fmla="*/ 0 h 7"/>
                  <a:gd name="T8" fmla="*/ 0 w 7"/>
                  <a:gd name="T9" fmla="*/ 3 h 7"/>
                  <a:gd name="T10" fmla="*/ 0 w 7"/>
                  <a:gd name="T11" fmla="*/ 6 h 7"/>
                  <a:gd name="T12" fmla="*/ 6 w 7"/>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0"/>
                    </a:moveTo>
                    <a:lnTo>
                      <a:pt x="4" y="0"/>
                    </a:lnTo>
                    <a:lnTo>
                      <a:pt x="2" y="0"/>
                    </a:lnTo>
                    <a:lnTo>
                      <a:pt x="0" y="0"/>
                    </a:lnTo>
                    <a:lnTo>
                      <a:pt x="0" y="3"/>
                    </a:lnTo>
                    <a:lnTo>
                      <a:pt x="0" y="6"/>
                    </a:lnTo>
                    <a:lnTo>
                      <a:pt x="6" y="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8" name="Freeform 1020"/>
              <p:cNvSpPr>
                <a:spLocks/>
              </p:cNvSpPr>
              <p:nvPr/>
            </p:nvSpPr>
            <p:spPr bwMode="auto">
              <a:xfrm>
                <a:off x="5487" y="3010"/>
                <a:ext cx="26" cy="2"/>
              </a:xfrm>
              <a:custGeom>
                <a:avLst/>
                <a:gdLst>
                  <a:gd name="T0" fmla="*/ 0 w 26"/>
                  <a:gd name="T1" fmla="*/ 0 h 2"/>
                  <a:gd name="T2" fmla="*/ 1 w 26"/>
                  <a:gd name="T3" fmla="*/ 0 h 2"/>
                  <a:gd name="T4" fmla="*/ 2 w 26"/>
                  <a:gd name="T5" fmla="*/ 0 h 2"/>
                  <a:gd name="T6" fmla="*/ 5 w 26"/>
                  <a:gd name="T7" fmla="*/ 0 h 2"/>
                  <a:gd name="T8" fmla="*/ 8 w 26"/>
                  <a:gd name="T9" fmla="*/ 0 h 2"/>
                  <a:gd name="T10" fmla="*/ 11 w 26"/>
                  <a:gd name="T11" fmla="*/ 0 h 2"/>
                  <a:gd name="T12" fmla="*/ 14 w 26"/>
                  <a:gd name="T13" fmla="*/ 1 h 2"/>
                  <a:gd name="T14" fmla="*/ 18 w 26"/>
                  <a:gd name="T15" fmla="*/ 1 h 2"/>
                  <a:gd name="T16" fmla="*/ 22 w 26"/>
                  <a:gd name="T17" fmla="*/ 1 h 2"/>
                  <a:gd name="T18" fmla="*/ 25 w 26"/>
                  <a:gd name="T19" fmla="*/ 1 h 2"/>
                  <a:gd name="T20" fmla="*/ 20 w 26"/>
                  <a:gd name="T21" fmla="*/ 0 h 2"/>
                  <a:gd name="T22" fmla="*/ 15 w 26"/>
                  <a:gd name="T23" fmla="*/ 0 h 2"/>
                  <a:gd name="T24" fmla="*/ 12 w 26"/>
                  <a:gd name="T25" fmla="*/ 0 h 2"/>
                  <a:gd name="T26" fmla="*/ 8 w 26"/>
                  <a:gd name="T27" fmla="*/ 0 h 2"/>
                  <a:gd name="T28" fmla="*/ 5 w 26"/>
                  <a:gd name="T29" fmla="*/ 0 h 2"/>
                  <a:gd name="T30" fmla="*/ 3 w 26"/>
                  <a:gd name="T31" fmla="*/ 0 h 2"/>
                  <a:gd name="T32" fmla="*/ 1 w 26"/>
                  <a:gd name="T33" fmla="*/ 0 h 2"/>
                  <a:gd name="T34" fmla="*/ 0 w 26"/>
                  <a:gd name="T35" fmla="*/ 0 h 2"/>
                  <a:gd name="T36" fmla="*/ 1 w 26"/>
                  <a:gd name="T37" fmla="*/ 0 h 2"/>
                  <a:gd name="T38" fmla="*/ 0 w 26"/>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2">
                    <a:moveTo>
                      <a:pt x="0" y="0"/>
                    </a:moveTo>
                    <a:lnTo>
                      <a:pt x="1" y="0"/>
                    </a:lnTo>
                    <a:lnTo>
                      <a:pt x="2" y="0"/>
                    </a:lnTo>
                    <a:lnTo>
                      <a:pt x="5" y="0"/>
                    </a:lnTo>
                    <a:lnTo>
                      <a:pt x="8" y="0"/>
                    </a:lnTo>
                    <a:lnTo>
                      <a:pt x="11" y="0"/>
                    </a:lnTo>
                    <a:lnTo>
                      <a:pt x="14" y="1"/>
                    </a:lnTo>
                    <a:lnTo>
                      <a:pt x="18" y="1"/>
                    </a:lnTo>
                    <a:lnTo>
                      <a:pt x="22" y="1"/>
                    </a:lnTo>
                    <a:lnTo>
                      <a:pt x="25" y="1"/>
                    </a:lnTo>
                    <a:lnTo>
                      <a:pt x="20" y="0"/>
                    </a:lnTo>
                    <a:lnTo>
                      <a:pt x="15" y="0"/>
                    </a:lnTo>
                    <a:lnTo>
                      <a:pt x="12" y="0"/>
                    </a:lnTo>
                    <a:lnTo>
                      <a:pt x="8" y="0"/>
                    </a:lnTo>
                    <a:lnTo>
                      <a:pt x="5" y="0"/>
                    </a:lnTo>
                    <a:lnTo>
                      <a:pt x="3" y="0"/>
                    </a:lnTo>
                    <a:lnTo>
                      <a:pt x="1" y="0"/>
                    </a:lnTo>
                    <a:lnTo>
                      <a:pt x="0" y="0"/>
                    </a:lnTo>
                    <a:lnTo>
                      <a:pt x="1" y="0"/>
                    </a:lnTo>
                    <a:lnTo>
                      <a:pt x="0" y="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09" name="Freeform 1021"/>
              <p:cNvSpPr>
                <a:spLocks/>
              </p:cNvSpPr>
              <p:nvPr/>
            </p:nvSpPr>
            <p:spPr bwMode="auto">
              <a:xfrm>
                <a:off x="5354" y="2978"/>
                <a:ext cx="127" cy="27"/>
              </a:xfrm>
              <a:custGeom>
                <a:avLst/>
                <a:gdLst>
                  <a:gd name="T0" fmla="*/ 1 w 127"/>
                  <a:gd name="T1" fmla="*/ 4 h 27"/>
                  <a:gd name="T2" fmla="*/ 4 w 127"/>
                  <a:gd name="T3" fmla="*/ 5 h 27"/>
                  <a:gd name="T4" fmla="*/ 9 w 127"/>
                  <a:gd name="T5" fmla="*/ 5 h 27"/>
                  <a:gd name="T6" fmla="*/ 15 w 127"/>
                  <a:gd name="T7" fmla="*/ 7 h 27"/>
                  <a:gd name="T8" fmla="*/ 22 w 127"/>
                  <a:gd name="T9" fmla="*/ 9 h 27"/>
                  <a:gd name="T10" fmla="*/ 30 w 127"/>
                  <a:gd name="T11" fmla="*/ 11 h 27"/>
                  <a:gd name="T12" fmla="*/ 39 w 127"/>
                  <a:gd name="T13" fmla="*/ 12 h 27"/>
                  <a:gd name="T14" fmla="*/ 47 w 127"/>
                  <a:gd name="T15" fmla="*/ 13 h 27"/>
                  <a:gd name="T16" fmla="*/ 58 w 127"/>
                  <a:gd name="T17" fmla="*/ 14 h 27"/>
                  <a:gd name="T18" fmla="*/ 68 w 127"/>
                  <a:gd name="T19" fmla="*/ 16 h 27"/>
                  <a:gd name="T20" fmla="*/ 79 w 127"/>
                  <a:gd name="T21" fmla="*/ 18 h 27"/>
                  <a:gd name="T22" fmla="*/ 89 w 127"/>
                  <a:gd name="T23" fmla="*/ 21 h 27"/>
                  <a:gd name="T24" fmla="*/ 100 w 127"/>
                  <a:gd name="T25" fmla="*/ 22 h 27"/>
                  <a:gd name="T26" fmla="*/ 110 w 127"/>
                  <a:gd name="T27" fmla="*/ 24 h 27"/>
                  <a:gd name="T28" fmla="*/ 119 w 127"/>
                  <a:gd name="T29" fmla="*/ 26 h 27"/>
                  <a:gd name="T30" fmla="*/ 126 w 127"/>
                  <a:gd name="T31" fmla="*/ 24 h 27"/>
                  <a:gd name="T32" fmla="*/ 117 w 127"/>
                  <a:gd name="T33" fmla="*/ 22 h 27"/>
                  <a:gd name="T34" fmla="*/ 106 w 127"/>
                  <a:gd name="T35" fmla="*/ 21 h 27"/>
                  <a:gd name="T36" fmla="*/ 96 w 127"/>
                  <a:gd name="T37" fmla="*/ 18 h 27"/>
                  <a:gd name="T38" fmla="*/ 85 w 127"/>
                  <a:gd name="T39" fmla="*/ 16 h 27"/>
                  <a:gd name="T40" fmla="*/ 75 w 127"/>
                  <a:gd name="T41" fmla="*/ 14 h 27"/>
                  <a:gd name="T42" fmla="*/ 64 w 127"/>
                  <a:gd name="T43" fmla="*/ 13 h 27"/>
                  <a:gd name="T44" fmla="*/ 54 w 127"/>
                  <a:gd name="T45" fmla="*/ 11 h 27"/>
                  <a:gd name="T46" fmla="*/ 45 w 127"/>
                  <a:gd name="T47" fmla="*/ 10 h 27"/>
                  <a:gd name="T48" fmla="*/ 35 w 127"/>
                  <a:gd name="T49" fmla="*/ 8 h 27"/>
                  <a:gd name="T50" fmla="*/ 27 w 127"/>
                  <a:gd name="T51" fmla="*/ 7 h 27"/>
                  <a:gd name="T52" fmla="*/ 19 w 127"/>
                  <a:gd name="T53" fmla="*/ 4 h 27"/>
                  <a:gd name="T54" fmla="*/ 12 w 127"/>
                  <a:gd name="T55" fmla="*/ 4 h 27"/>
                  <a:gd name="T56" fmla="*/ 8 w 127"/>
                  <a:gd name="T57" fmla="*/ 2 h 27"/>
                  <a:gd name="T58" fmla="*/ 4 w 127"/>
                  <a:gd name="T59" fmla="*/ 2 h 27"/>
                  <a:gd name="T60" fmla="*/ 1 w 127"/>
                  <a:gd name="T61" fmla="*/ 1 h 27"/>
                  <a:gd name="T62" fmla="*/ 1 w 127"/>
                  <a:gd name="T6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27">
                    <a:moveTo>
                      <a:pt x="0" y="4"/>
                    </a:moveTo>
                    <a:lnTo>
                      <a:pt x="1" y="4"/>
                    </a:lnTo>
                    <a:lnTo>
                      <a:pt x="3" y="4"/>
                    </a:lnTo>
                    <a:lnTo>
                      <a:pt x="4" y="5"/>
                    </a:lnTo>
                    <a:lnTo>
                      <a:pt x="7" y="5"/>
                    </a:lnTo>
                    <a:lnTo>
                      <a:pt x="9" y="5"/>
                    </a:lnTo>
                    <a:lnTo>
                      <a:pt x="11" y="7"/>
                    </a:lnTo>
                    <a:lnTo>
                      <a:pt x="15" y="7"/>
                    </a:lnTo>
                    <a:lnTo>
                      <a:pt x="18" y="8"/>
                    </a:lnTo>
                    <a:lnTo>
                      <a:pt x="22" y="9"/>
                    </a:lnTo>
                    <a:lnTo>
                      <a:pt x="26" y="9"/>
                    </a:lnTo>
                    <a:lnTo>
                      <a:pt x="30" y="11"/>
                    </a:lnTo>
                    <a:lnTo>
                      <a:pt x="34" y="11"/>
                    </a:lnTo>
                    <a:lnTo>
                      <a:pt x="39" y="12"/>
                    </a:lnTo>
                    <a:lnTo>
                      <a:pt x="43" y="12"/>
                    </a:lnTo>
                    <a:lnTo>
                      <a:pt x="47" y="13"/>
                    </a:lnTo>
                    <a:lnTo>
                      <a:pt x="53" y="14"/>
                    </a:lnTo>
                    <a:lnTo>
                      <a:pt x="58" y="14"/>
                    </a:lnTo>
                    <a:lnTo>
                      <a:pt x="64" y="15"/>
                    </a:lnTo>
                    <a:lnTo>
                      <a:pt x="68" y="16"/>
                    </a:lnTo>
                    <a:lnTo>
                      <a:pt x="73" y="18"/>
                    </a:lnTo>
                    <a:lnTo>
                      <a:pt x="79" y="18"/>
                    </a:lnTo>
                    <a:lnTo>
                      <a:pt x="84" y="20"/>
                    </a:lnTo>
                    <a:lnTo>
                      <a:pt x="89" y="21"/>
                    </a:lnTo>
                    <a:lnTo>
                      <a:pt x="95" y="22"/>
                    </a:lnTo>
                    <a:lnTo>
                      <a:pt x="100" y="22"/>
                    </a:lnTo>
                    <a:lnTo>
                      <a:pt x="106" y="23"/>
                    </a:lnTo>
                    <a:lnTo>
                      <a:pt x="110" y="24"/>
                    </a:lnTo>
                    <a:lnTo>
                      <a:pt x="115" y="25"/>
                    </a:lnTo>
                    <a:lnTo>
                      <a:pt x="119" y="26"/>
                    </a:lnTo>
                    <a:lnTo>
                      <a:pt x="125" y="26"/>
                    </a:lnTo>
                    <a:lnTo>
                      <a:pt x="126" y="24"/>
                    </a:lnTo>
                    <a:lnTo>
                      <a:pt x="121" y="23"/>
                    </a:lnTo>
                    <a:lnTo>
                      <a:pt x="117" y="22"/>
                    </a:lnTo>
                    <a:lnTo>
                      <a:pt x="111" y="21"/>
                    </a:lnTo>
                    <a:lnTo>
                      <a:pt x="106" y="21"/>
                    </a:lnTo>
                    <a:lnTo>
                      <a:pt x="100" y="18"/>
                    </a:lnTo>
                    <a:lnTo>
                      <a:pt x="96" y="18"/>
                    </a:lnTo>
                    <a:lnTo>
                      <a:pt x="89" y="17"/>
                    </a:lnTo>
                    <a:lnTo>
                      <a:pt x="85" y="16"/>
                    </a:lnTo>
                    <a:lnTo>
                      <a:pt x="80" y="15"/>
                    </a:lnTo>
                    <a:lnTo>
                      <a:pt x="75" y="14"/>
                    </a:lnTo>
                    <a:lnTo>
                      <a:pt x="69" y="13"/>
                    </a:lnTo>
                    <a:lnTo>
                      <a:pt x="64" y="13"/>
                    </a:lnTo>
                    <a:lnTo>
                      <a:pt x="58" y="12"/>
                    </a:lnTo>
                    <a:lnTo>
                      <a:pt x="54" y="11"/>
                    </a:lnTo>
                    <a:lnTo>
                      <a:pt x="50" y="11"/>
                    </a:lnTo>
                    <a:lnTo>
                      <a:pt x="45" y="10"/>
                    </a:lnTo>
                    <a:lnTo>
                      <a:pt x="39" y="9"/>
                    </a:lnTo>
                    <a:lnTo>
                      <a:pt x="35" y="8"/>
                    </a:lnTo>
                    <a:lnTo>
                      <a:pt x="31" y="7"/>
                    </a:lnTo>
                    <a:lnTo>
                      <a:pt x="27" y="7"/>
                    </a:lnTo>
                    <a:lnTo>
                      <a:pt x="23" y="5"/>
                    </a:lnTo>
                    <a:lnTo>
                      <a:pt x="19" y="4"/>
                    </a:lnTo>
                    <a:lnTo>
                      <a:pt x="16" y="4"/>
                    </a:lnTo>
                    <a:lnTo>
                      <a:pt x="12" y="4"/>
                    </a:lnTo>
                    <a:lnTo>
                      <a:pt x="9" y="2"/>
                    </a:lnTo>
                    <a:lnTo>
                      <a:pt x="8" y="2"/>
                    </a:lnTo>
                    <a:lnTo>
                      <a:pt x="5" y="2"/>
                    </a:lnTo>
                    <a:lnTo>
                      <a:pt x="4" y="2"/>
                    </a:lnTo>
                    <a:lnTo>
                      <a:pt x="3" y="1"/>
                    </a:lnTo>
                    <a:lnTo>
                      <a:pt x="1" y="1"/>
                    </a:lnTo>
                    <a:lnTo>
                      <a:pt x="1" y="0"/>
                    </a:lnTo>
                    <a:lnTo>
                      <a:pt x="1" y="1"/>
                    </a:lnTo>
                    <a:lnTo>
                      <a:pt x="0" y="4"/>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0" name="Freeform 1022"/>
              <p:cNvSpPr>
                <a:spLocks/>
              </p:cNvSpPr>
              <p:nvPr/>
            </p:nvSpPr>
            <p:spPr bwMode="auto">
              <a:xfrm>
                <a:off x="5009" y="2958"/>
                <a:ext cx="340" cy="20"/>
              </a:xfrm>
              <a:custGeom>
                <a:avLst/>
                <a:gdLst>
                  <a:gd name="T0" fmla="*/ 3 w 340"/>
                  <a:gd name="T1" fmla="*/ 19 h 20"/>
                  <a:gd name="T2" fmla="*/ 9 w 340"/>
                  <a:gd name="T3" fmla="*/ 18 h 20"/>
                  <a:gd name="T4" fmla="*/ 17 w 340"/>
                  <a:gd name="T5" fmla="*/ 16 h 20"/>
                  <a:gd name="T6" fmla="*/ 30 w 340"/>
                  <a:gd name="T7" fmla="*/ 14 h 20"/>
                  <a:gd name="T8" fmla="*/ 43 w 340"/>
                  <a:gd name="T9" fmla="*/ 12 h 20"/>
                  <a:gd name="T10" fmla="*/ 60 w 340"/>
                  <a:gd name="T11" fmla="*/ 10 h 20"/>
                  <a:gd name="T12" fmla="*/ 78 w 340"/>
                  <a:gd name="T13" fmla="*/ 8 h 20"/>
                  <a:gd name="T14" fmla="*/ 99 w 340"/>
                  <a:gd name="T15" fmla="*/ 6 h 20"/>
                  <a:gd name="T16" fmla="*/ 121 w 340"/>
                  <a:gd name="T17" fmla="*/ 4 h 20"/>
                  <a:gd name="T18" fmla="*/ 146 w 340"/>
                  <a:gd name="T19" fmla="*/ 3 h 20"/>
                  <a:gd name="T20" fmla="*/ 172 w 340"/>
                  <a:gd name="T21" fmla="*/ 2 h 20"/>
                  <a:gd name="T22" fmla="*/ 200 w 340"/>
                  <a:gd name="T23" fmla="*/ 2 h 20"/>
                  <a:gd name="T24" fmla="*/ 228 w 340"/>
                  <a:gd name="T25" fmla="*/ 3 h 20"/>
                  <a:gd name="T26" fmla="*/ 258 w 340"/>
                  <a:gd name="T27" fmla="*/ 6 h 20"/>
                  <a:gd name="T28" fmla="*/ 289 w 340"/>
                  <a:gd name="T29" fmla="*/ 10 h 20"/>
                  <a:gd name="T30" fmla="*/ 322 w 340"/>
                  <a:gd name="T31" fmla="*/ 14 h 20"/>
                  <a:gd name="T32" fmla="*/ 339 w 340"/>
                  <a:gd name="T33" fmla="*/ 15 h 20"/>
                  <a:gd name="T34" fmla="*/ 306 w 340"/>
                  <a:gd name="T35" fmla="*/ 9 h 20"/>
                  <a:gd name="T36" fmla="*/ 274 w 340"/>
                  <a:gd name="T37" fmla="*/ 4 h 20"/>
                  <a:gd name="T38" fmla="*/ 243 w 340"/>
                  <a:gd name="T39" fmla="*/ 2 h 20"/>
                  <a:gd name="T40" fmla="*/ 214 w 340"/>
                  <a:gd name="T41" fmla="*/ 0 h 20"/>
                  <a:gd name="T42" fmla="*/ 186 w 340"/>
                  <a:gd name="T43" fmla="*/ 0 h 20"/>
                  <a:gd name="T44" fmla="*/ 159 w 340"/>
                  <a:gd name="T45" fmla="*/ 0 h 20"/>
                  <a:gd name="T46" fmla="*/ 133 w 340"/>
                  <a:gd name="T47" fmla="*/ 0 h 20"/>
                  <a:gd name="T48" fmla="*/ 111 w 340"/>
                  <a:gd name="T49" fmla="*/ 2 h 20"/>
                  <a:gd name="T50" fmla="*/ 88 w 340"/>
                  <a:gd name="T51" fmla="*/ 4 h 20"/>
                  <a:gd name="T52" fmla="*/ 67 w 340"/>
                  <a:gd name="T53" fmla="*/ 6 h 20"/>
                  <a:gd name="T54" fmla="*/ 50 w 340"/>
                  <a:gd name="T55" fmla="*/ 9 h 20"/>
                  <a:gd name="T56" fmla="*/ 34 w 340"/>
                  <a:gd name="T57" fmla="*/ 11 h 20"/>
                  <a:gd name="T58" fmla="*/ 23 w 340"/>
                  <a:gd name="T59" fmla="*/ 12 h 20"/>
                  <a:gd name="T60" fmla="*/ 13 w 340"/>
                  <a:gd name="T61" fmla="*/ 14 h 20"/>
                  <a:gd name="T62" fmla="*/ 4 w 340"/>
                  <a:gd name="T63" fmla="*/ 15 h 20"/>
                  <a:gd name="T64" fmla="*/ 0 w 340"/>
                  <a:gd name="T65"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 h="20">
                    <a:moveTo>
                      <a:pt x="0" y="19"/>
                    </a:moveTo>
                    <a:lnTo>
                      <a:pt x="3" y="19"/>
                    </a:lnTo>
                    <a:lnTo>
                      <a:pt x="6" y="18"/>
                    </a:lnTo>
                    <a:lnTo>
                      <a:pt x="9" y="18"/>
                    </a:lnTo>
                    <a:lnTo>
                      <a:pt x="13" y="17"/>
                    </a:lnTo>
                    <a:lnTo>
                      <a:pt x="17" y="16"/>
                    </a:lnTo>
                    <a:lnTo>
                      <a:pt x="23" y="15"/>
                    </a:lnTo>
                    <a:lnTo>
                      <a:pt x="30" y="14"/>
                    </a:lnTo>
                    <a:lnTo>
                      <a:pt x="37" y="14"/>
                    </a:lnTo>
                    <a:lnTo>
                      <a:pt x="43" y="12"/>
                    </a:lnTo>
                    <a:lnTo>
                      <a:pt x="51" y="12"/>
                    </a:lnTo>
                    <a:lnTo>
                      <a:pt x="60" y="10"/>
                    </a:lnTo>
                    <a:lnTo>
                      <a:pt x="70" y="9"/>
                    </a:lnTo>
                    <a:lnTo>
                      <a:pt x="78" y="8"/>
                    </a:lnTo>
                    <a:lnTo>
                      <a:pt x="88" y="7"/>
                    </a:lnTo>
                    <a:lnTo>
                      <a:pt x="99" y="6"/>
                    </a:lnTo>
                    <a:lnTo>
                      <a:pt x="111" y="4"/>
                    </a:lnTo>
                    <a:lnTo>
                      <a:pt x="121" y="4"/>
                    </a:lnTo>
                    <a:lnTo>
                      <a:pt x="133" y="3"/>
                    </a:lnTo>
                    <a:lnTo>
                      <a:pt x="146" y="3"/>
                    </a:lnTo>
                    <a:lnTo>
                      <a:pt x="159" y="2"/>
                    </a:lnTo>
                    <a:lnTo>
                      <a:pt x="172" y="2"/>
                    </a:lnTo>
                    <a:lnTo>
                      <a:pt x="186" y="2"/>
                    </a:lnTo>
                    <a:lnTo>
                      <a:pt x="200" y="2"/>
                    </a:lnTo>
                    <a:lnTo>
                      <a:pt x="214" y="3"/>
                    </a:lnTo>
                    <a:lnTo>
                      <a:pt x="228" y="3"/>
                    </a:lnTo>
                    <a:lnTo>
                      <a:pt x="243" y="4"/>
                    </a:lnTo>
                    <a:lnTo>
                      <a:pt x="258" y="6"/>
                    </a:lnTo>
                    <a:lnTo>
                      <a:pt x="272" y="8"/>
                    </a:lnTo>
                    <a:lnTo>
                      <a:pt x="289" y="10"/>
                    </a:lnTo>
                    <a:lnTo>
                      <a:pt x="305" y="12"/>
                    </a:lnTo>
                    <a:lnTo>
                      <a:pt x="322" y="14"/>
                    </a:lnTo>
                    <a:lnTo>
                      <a:pt x="338" y="18"/>
                    </a:lnTo>
                    <a:lnTo>
                      <a:pt x="339" y="15"/>
                    </a:lnTo>
                    <a:lnTo>
                      <a:pt x="322" y="12"/>
                    </a:lnTo>
                    <a:lnTo>
                      <a:pt x="306" y="9"/>
                    </a:lnTo>
                    <a:lnTo>
                      <a:pt x="291" y="7"/>
                    </a:lnTo>
                    <a:lnTo>
                      <a:pt x="274" y="4"/>
                    </a:lnTo>
                    <a:lnTo>
                      <a:pt x="260" y="3"/>
                    </a:lnTo>
                    <a:lnTo>
                      <a:pt x="243" y="2"/>
                    </a:lnTo>
                    <a:lnTo>
                      <a:pt x="228" y="1"/>
                    </a:lnTo>
                    <a:lnTo>
                      <a:pt x="214" y="0"/>
                    </a:lnTo>
                    <a:lnTo>
                      <a:pt x="200" y="0"/>
                    </a:lnTo>
                    <a:lnTo>
                      <a:pt x="186" y="0"/>
                    </a:lnTo>
                    <a:lnTo>
                      <a:pt x="172" y="0"/>
                    </a:lnTo>
                    <a:lnTo>
                      <a:pt x="159" y="0"/>
                    </a:lnTo>
                    <a:lnTo>
                      <a:pt x="146" y="0"/>
                    </a:lnTo>
                    <a:lnTo>
                      <a:pt x="133" y="0"/>
                    </a:lnTo>
                    <a:lnTo>
                      <a:pt x="121" y="1"/>
                    </a:lnTo>
                    <a:lnTo>
                      <a:pt x="111" y="2"/>
                    </a:lnTo>
                    <a:lnTo>
                      <a:pt x="98" y="3"/>
                    </a:lnTo>
                    <a:lnTo>
                      <a:pt x="88" y="4"/>
                    </a:lnTo>
                    <a:lnTo>
                      <a:pt x="78" y="4"/>
                    </a:lnTo>
                    <a:lnTo>
                      <a:pt x="67" y="6"/>
                    </a:lnTo>
                    <a:lnTo>
                      <a:pt x="58" y="7"/>
                    </a:lnTo>
                    <a:lnTo>
                      <a:pt x="50" y="9"/>
                    </a:lnTo>
                    <a:lnTo>
                      <a:pt x="43" y="9"/>
                    </a:lnTo>
                    <a:lnTo>
                      <a:pt x="34" y="11"/>
                    </a:lnTo>
                    <a:lnTo>
                      <a:pt x="27" y="12"/>
                    </a:lnTo>
                    <a:lnTo>
                      <a:pt x="23" y="12"/>
                    </a:lnTo>
                    <a:lnTo>
                      <a:pt x="17" y="14"/>
                    </a:lnTo>
                    <a:lnTo>
                      <a:pt x="13" y="14"/>
                    </a:lnTo>
                    <a:lnTo>
                      <a:pt x="7" y="14"/>
                    </a:lnTo>
                    <a:lnTo>
                      <a:pt x="4" y="15"/>
                    </a:lnTo>
                    <a:lnTo>
                      <a:pt x="1" y="16"/>
                    </a:lnTo>
                    <a:lnTo>
                      <a:pt x="0" y="16"/>
                    </a:lnTo>
                    <a:lnTo>
                      <a:pt x="0" y="19"/>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1" name="Freeform 1023"/>
              <p:cNvSpPr>
                <a:spLocks/>
              </p:cNvSpPr>
              <p:nvPr/>
            </p:nvSpPr>
            <p:spPr bwMode="auto">
              <a:xfrm>
                <a:off x="4938" y="2981"/>
                <a:ext cx="63" cy="7"/>
              </a:xfrm>
              <a:custGeom>
                <a:avLst/>
                <a:gdLst>
                  <a:gd name="T0" fmla="*/ 0 w 63"/>
                  <a:gd name="T1" fmla="*/ 6 h 7"/>
                  <a:gd name="T2" fmla="*/ 1 w 63"/>
                  <a:gd name="T3" fmla="*/ 6 h 7"/>
                  <a:gd name="T4" fmla="*/ 3 w 63"/>
                  <a:gd name="T5" fmla="*/ 6 h 7"/>
                  <a:gd name="T6" fmla="*/ 5 w 63"/>
                  <a:gd name="T7" fmla="*/ 5 h 7"/>
                  <a:gd name="T8" fmla="*/ 9 w 63"/>
                  <a:gd name="T9" fmla="*/ 5 h 7"/>
                  <a:gd name="T10" fmla="*/ 11 w 63"/>
                  <a:gd name="T11" fmla="*/ 5 h 7"/>
                  <a:gd name="T12" fmla="*/ 16 w 63"/>
                  <a:gd name="T13" fmla="*/ 5 h 7"/>
                  <a:gd name="T14" fmla="*/ 22 w 63"/>
                  <a:gd name="T15" fmla="*/ 5 h 7"/>
                  <a:gd name="T16" fmla="*/ 27 w 63"/>
                  <a:gd name="T17" fmla="*/ 4 h 7"/>
                  <a:gd name="T18" fmla="*/ 32 w 63"/>
                  <a:gd name="T19" fmla="*/ 4 h 7"/>
                  <a:gd name="T20" fmla="*/ 35 w 63"/>
                  <a:gd name="T21" fmla="*/ 3 h 7"/>
                  <a:gd name="T22" fmla="*/ 42 w 63"/>
                  <a:gd name="T23" fmla="*/ 2 h 7"/>
                  <a:gd name="T24" fmla="*/ 47 w 63"/>
                  <a:gd name="T25" fmla="*/ 2 h 7"/>
                  <a:gd name="T26" fmla="*/ 52 w 63"/>
                  <a:gd name="T27" fmla="*/ 2 h 7"/>
                  <a:gd name="T28" fmla="*/ 56 w 63"/>
                  <a:gd name="T29" fmla="*/ 2 h 7"/>
                  <a:gd name="T30" fmla="*/ 59 w 63"/>
                  <a:gd name="T31" fmla="*/ 2 h 7"/>
                  <a:gd name="T32" fmla="*/ 62 w 63"/>
                  <a:gd name="T33" fmla="*/ 2 h 7"/>
                  <a:gd name="T34" fmla="*/ 62 w 63"/>
                  <a:gd name="T35" fmla="*/ 0 h 7"/>
                  <a:gd name="T36" fmla="*/ 59 w 63"/>
                  <a:gd name="T37" fmla="*/ 0 h 7"/>
                  <a:gd name="T38" fmla="*/ 54 w 63"/>
                  <a:gd name="T39" fmla="*/ 0 h 7"/>
                  <a:gd name="T40" fmla="*/ 49 w 63"/>
                  <a:gd name="T41" fmla="*/ 0 h 7"/>
                  <a:gd name="T42" fmla="*/ 46 w 63"/>
                  <a:gd name="T43" fmla="*/ 1 h 7"/>
                  <a:gd name="T44" fmla="*/ 40 w 63"/>
                  <a:gd name="T45" fmla="*/ 1 h 7"/>
                  <a:gd name="T46" fmla="*/ 35 w 63"/>
                  <a:gd name="T47" fmla="*/ 1 h 7"/>
                  <a:gd name="T48" fmla="*/ 30 w 63"/>
                  <a:gd name="T49" fmla="*/ 2 h 7"/>
                  <a:gd name="T50" fmla="*/ 25 w 63"/>
                  <a:gd name="T51" fmla="*/ 2 h 7"/>
                  <a:gd name="T52" fmla="*/ 20 w 63"/>
                  <a:gd name="T53" fmla="*/ 2 h 7"/>
                  <a:gd name="T54" fmla="*/ 15 w 63"/>
                  <a:gd name="T55" fmla="*/ 3 h 7"/>
                  <a:gd name="T56" fmla="*/ 10 w 63"/>
                  <a:gd name="T57" fmla="*/ 4 h 7"/>
                  <a:gd name="T58" fmla="*/ 8 w 63"/>
                  <a:gd name="T59" fmla="*/ 4 h 7"/>
                  <a:gd name="T60" fmla="*/ 4 w 63"/>
                  <a:gd name="T61" fmla="*/ 5 h 7"/>
                  <a:gd name="T62" fmla="*/ 1 w 63"/>
                  <a:gd name="T63" fmla="*/ 5 h 7"/>
                  <a:gd name="T64" fmla="*/ 0 w 63"/>
                  <a:gd name="T65" fmla="*/ 5 h 7"/>
                  <a:gd name="T66" fmla="*/ 0 w 63"/>
                  <a:gd name="T67" fmla="*/ 6 h 7"/>
                  <a:gd name="T68" fmla="*/ 1 w 63"/>
                  <a:gd name="T69" fmla="*/ 6 h 7"/>
                  <a:gd name="T70" fmla="*/ 0 w 63"/>
                  <a:gd name="T7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7">
                    <a:moveTo>
                      <a:pt x="0" y="6"/>
                    </a:moveTo>
                    <a:lnTo>
                      <a:pt x="1" y="6"/>
                    </a:lnTo>
                    <a:lnTo>
                      <a:pt x="3" y="6"/>
                    </a:lnTo>
                    <a:lnTo>
                      <a:pt x="5" y="5"/>
                    </a:lnTo>
                    <a:lnTo>
                      <a:pt x="9" y="5"/>
                    </a:lnTo>
                    <a:lnTo>
                      <a:pt x="11" y="5"/>
                    </a:lnTo>
                    <a:lnTo>
                      <a:pt x="16" y="5"/>
                    </a:lnTo>
                    <a:lnTo>
                      <a:pt x="22" y="5"/>
                    </a:lnTo>
                    <a:lnTo>
                      <a:pt x="27" y="4"/>
                    </a:lnTo>
                    <a:lnTo>
                      <a:pt x="32" y="4"/>
                    </a:lnTo>
                    <a:lnTo>
                      <a:pt x="35" y="3"/>
                    </a:lnTo>
                    <a:lnTo>
                      <a:pt x="42" y="2"/>
                    </a:lnTo>
                    <a:lnTo>
                      <a:pt x="47" y="2"/>
                    </a:lnTo>
                    <a:lnTo>
                      <a:pt x="52" y="2"/>
                    </a:lnTo>
                    <a:lnTo>
                      <a:pt x="56" y="2"/>
                    </a:lnTo>
                    <a:lnTo>
                      <a:pt x="59" y="2"/>
                    </a:lnTo>
                    <a:lnTo>
                      <a:pt x="62" y="2"/>
                    </a:lnTo>
                    <a:lnTo>
                      <a:pt x="62" y="0"/>
                    </a:lnTo>
                    <a:lnTo>
                      <a:pt x="59" y="0"/>
                    </a:lnTo>
                    <a:lnTo>
                      <a:pt x="54" y="0"/>
                    </a:lnTo>
                    <a:lnTo>
                      <a:pt x="49" y="0"/>
                    </a:lnTo>
                    <a:lnTo>
                      <a:pt x="46" y="1"/>
                    </a:lnTo>
                    <a:lnTo>
                      <a:pt x="40" y="1"/>
                    </a:lnTo>
                    <a:lnTo>
                      <a:pt x="35" y="1"/>
                    </a:lnTo>
                    <a:lnTo>
                      <a:pt x="30" y="2"/>
                    </a:lnTo>
                    <a:lnTo>
                      <a:pt x="25" y="2"/>
                    </a:lnTo>
                    <a:lnTo>
                      <a:pt x="20" y="2"/>
                    </a:lnTo>
                    <a:lnTo>
                      <a:pt x="15" y="3"/>
                    </a:lnTo>
                    <a:lnTo>
                      <a:pt x="10" y="4"/>
                    </a:lnTo>
                    <a:lnTo>
                      <a:pt x="8" y="4"/>
                    </a:lnTo>
                    <a:lnTo>
                      <a:pt x="4" y="5"/>
                    </a:lnTo>
                    <a:lnTo>
                      <a:pt x="1" y="5"/>
                    </a:lnTo>
                    <a:lnTo>
                      <a:pt x="0" y="5"/>
                    </a:lnTo>
                    <a:lnTo>
                      <a:pt x="0" y="6"/>
                    </a:lnTo>
                    <a:lnTo>
                      <a:pt x="1" y="6"/>
                    </a:lnTo>
                    <a:lnTo>
                      <a:pt x="0" y="6"/>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2" name="Freeform 1024"/>
              <p:cNvSpPr>
                <a:spLocks/>
              </p:cNvSpPr>
              <p:nvPr/>
            </p:nvSpPr>
            <p:spPr bwMode="auto">
              <a:xfrm>
                <a:off x="4680" y="2992"/>
                <a:ext cx="252" cy="41"/>
              </a:xfrm>
              <a:custGeom>
                <a:avLst/>
                <a:gdLst>
                  <a:gd name="T0" fmla="*/ 4 w 252"/>
                  <a:gd name="T1" fmla="*/ 40 h 41"/>
                  <a:gd name="T2" fmla="*/ 10 w 252"/>
                  <a:gd name="T3" fmla="*/ 39 h 41"/>
                  <a:gd name="T4" fmla="*/ 18 w 252"/>
                  <a:gd name="T5" fmla="*/ 36 h 41"/>
                  <a:gd name="T6" fmla="*/ 28 w 252"/>
                  <a:gd name="T7" fmla="*/ 34 h 41"/>
                  <a:gd name="T8" fmla="*/ 42 w 252"/>
                  <a:gd name="T9" fmla="*/ 33 h 41"/>
                  <a:gd name="T10" fmla="*/ 56 w 252"/>
                  <a:gd name="T11" fmla="*/ 29 h 41"/>
                  <a:gd name="T12" fmla="*/ 73 w 252"/>
                  <a:gd name="T13" fmla="*/ 25 h 41"/>
                  <a:gd name="T14" fmla="*/ 93 w 252"/>
                  <a:gd name="T15" fmla="*/ 22 h 41"/>
                  <a:gd name="T16" fmla="*/ 111 w 252"/>
                  <a:gd name="T17" fmla="*/ 17 h 41"/>
                  <a:gd name="T18" fmla="*/ 131 w 252"/>
                  <a:gd name="T19" fmla="*/ 16 h 41"/>
                  <a:gd name="T20" fmla="*/ 152 w 252"/>
                  <a:gd name="T21" fmla="*/ 12 h 41"/>
                  <a:gd name="T22" fmla="*/ 173 w 252"/>
                  <a:gd name="T23" fmla="*/ 8 h 41"/>
                  <a:gd name="T24" fmla="*/ 193 w 252"/>
                  <a:gd name="T25" fmla="*/ 6 h 41"/>
                  <a:gd name="T26" fmla="*/ 213 w 252"/>
                  <a:gd name="T27" fmla="*/ 5 h 41"/>
                  <a:gd name="T28" fmla="*/ 233 w 252"/>
                  <a:gd name="T29" fmla="*/ 4 h 41"/>
                  <a:gd name="T30" fmla="*/ 251 w 252"/>
                  <a:gd name="T31" fmla="*/ 2 h 41"/>
                  <a:gd name="T32" fmla="*/ 243 w 252"/>
                  <a:gd name="T33" fmla="*/ 0 h 41"/>
                  <a:gd name="T34" fmla="*/ 223 w 252"/>
                  <a:gd name="T35" fmla="*/ 1 h 41"/>
                  <a:gd name="T36" fmla="*/ 203 w 252"/>
                  <a:gd name="T37" fmla="*/ 1 h 41"/>
                  <a:gd name="T38" fmla="*/ 183 w 252"/>
                  <a:gd name="T39" fmla="*/ 4 h 41"/>
                  <a:gd name="T40" fmla="*/ 162 w 252"/>
                  <a:gd name="T41" fmla="*/ 6 h 41"/>
                  <a:gd name="T42" fmla="*/ 141 w 252"/>
                  <a:gd name="T43" fmla="*/ 10 h 41"/>
                  <a:gd name="T44" fmla="*/ 120 w 252"/>
                  <a:gd name="T45" fmla="*/ 12 h 41"/>
                  <a:gd name="T46" fmla="*/ 100 w 252"/>
                  <a:gd name="T47" fmla="*/ 17 h 41"/>
                  <a:gd name="T48" fmla="*/ 82 w 252"/>
                  <a:gd name="T49" fmla="*/ 19 h 41"/>
                  <a:gd name="T50" fmla="*/ 63 w 252"/>
                  <a:gd name="T51" fmla="*/ 23 h 41"/>
                  <a:gd name="T52" fmla="*/ 48 w 252"/>
                  <a:gd name="T53" fmla="*/ 27 h 41"/>
                  <a:gd name="T54" fmla="*/ 32 w 252"/>
                  <a:gd name="T55" fmla="*/ 29 h 41"/>
                  <a:gd name="T56" fmla="*/ 21 w 252"/>
                  <a:gd name="T57" fmla="*/ 33 h 41"/>
                  <a:gd name="T58" fmla="*/ 11 w 252"/>
                  <a:gd name="T59" fmla="*/ 34 h 41"/>
                  <a:gd name="T60" fmla="*/ 6 w 252"/>
                  <a:gd name="T61" fmla="*/ 36 h 41"/>
                  <a:gd name="T62" fmla="*/ 1 w 252"/>
                  <a:gd name="T63" fmla="*/ 36 h 41"/>
                  <a:gd name="T64" fmla="*/ 3 w 252"/>
                  <a:gd name="T6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2" h="41">
                    <a:moveTo>
                      <a:pt x="3" y="40"/>
                    </a:moveTo>
                    <a:lnTo>
                      <a:pt x="4" y="40"/>
                    </a:lnTo>
                    <a:lnTo>
                      <a:pt x="6" y="39"/>
                    </a:lnTo>
                    <a:lnTo>
                      <a:pt x="10" y="39"/>
                    </a:lnTo>
                    <a:lnTo>
                      <a:pt x="14" y="39"/>
                    </a:lnTo>
                    <a:lnTo>
                      <a:pt x="18" y="36"/>
                    </a:lnTo>
                    <a:lnTo>
                      <a:pt x="23" y="36"/>
                    </a:lnTo>
                    <a:lnTo>
                      <a:pt x="28" y="34"/>
                    </a:lnTo>
                    <a:lnTo>
                      <a:pt x="35" y="33"/>
                    </a:lnTo>
                    <a:lnTo>
                      <a:pt x="42" y="33"/>
                    </a:lnTo>
                    <a:lnTo>
                      <a:pt x="48" y="30"/>
                    </a:lnTo>
                    <a:lnTo>
                      <a:pt x="56" y="29"/>
                    </a:lnTo>
                    <a:lnTo>
                      <a:pt x="65" y="27"/>
                    </a:lnTo>
                    <a:lnTo>
                      <a:pt x="73" y="25"/>
                    </a:lnTo>
                    <a:lnTo>
                      <a:pt x="82" y="23"/>
                    </a:lnTo>
                    <a:lnTo>
                      <a:pt x="93" y="22"/>
                    </a:lnTo>
                    <a:lnTo>
                      <a:pt x="102" y="19"/>
                    </a:lnTo>
                    <a:lnTo>
                      <a:pt x="111" y="17"/>
                    </a:lnTo>
                    <a:lnTo>
                      <a:pt x="121" y="17"/>
                    </a:lnTo>
                    <a:lnTo>
                      <a:pt x="131" y="16"/>
                    </a:lnTo>
                    <a:lnTo>
                      <a:pt x="142" y="13"/>
                    </a:lnTo>
                    <a:lnTo>
                      <a:pt x="152" y="12"/>
                    </a:lnTo>
                    <a:lnTo>
                      <a:pt x="162" y="11"/>
                    </a:lnTo>
                    <a:lnTo>
                      <a:pt x="173" y="8"/>
                    </a:lnTo>
                    <a:lnTo>
                      <a:pt x="183" y="8"/>
                    </a:lnTo>
                    <a:lnTo>
                      <a:pt x="193" y="6"/>
                    </a:lnTo>
                    <a:lnTo>
                      <a:pt x="203" y="5"/>
                    </a:lnTo>
                    <a:lnTo>
                      <a:pt x="213" y="5"/>
                    </a:lnTo>
                    <a:lnTo>
                      <a:pt x="224" y="4"/>
                    </a:lnTo>
                    <a:lnTo>
                      <a:pt x="233" y="4"/>
                    </a:lnTo>
                    <a:lnTo>
                      <a:pt x="243" y="2"/>
                    </a:lnTo>
                    <a:lnTo>
                      <a:pt x="251" y="2"/>
                    </a:lnTo>
                    <a:lnTo>
                      <a:pt x="251" y="0"/>
                    </a:lnTo>
                    <a:lnTo>
                      <a:pt x="243" y="0"/>
                    </a:lnTo>
                    <a:lnTo>
                      <a:pt x="233" y="0"/>
                    </a:lnTo>
                    <a:lnTo>
                      <a:pt x="223" y="1"/>
                    </a:lnTo>
                    <a:lnTo>
                      <a:pt x="213" y="1"/>
                    </a:lnTo>
                    <a:lnTo>
                      <a:pt x="203" y="1"/>
                    </a:lnTo>
                    <a:lnTo>
                      <a:pt x="193" y="2"/>
                    </a:lnTo>
                    <a:lnTo>
                      <a:pt x="183" y="4"/>
                    </a:lnTo>
                    <a:lnTo>
                      <a:pt x="172" y="5"/>
                    </a:lnTo>
                    <a:lnTo>
                      <a:pt x="162" y="6"/>
                    </a:lnTo>
                    <a:lnTo>
                      <a:pt x="151" y="8"/>
                    </a:lnTo>
                    <a:lnTo>
                      <a:pt x="141" y="10"/>
                    </a:lnTo>
                    <a:lnTo>
                      <a:pt x="130" y="11"/>
                    </a:lnTo>
                    <a:lnTo>
                      <a:pt x="120" y="12"/>
                    </a:lnTo>
                    <a:lnTo>
                      <a:pt x="110" y="16"/>
                    </a:lnTo>
                    <a:lnTo>
                      <a:pt x="100" y="17"/>
                    </a:lnTo>
                    <a:lnTo>
                      <a:pt x="90" y="18"/>
                    </a:lnTo>
                    <a:lnTo>
                      <a:pt x="82" y="19"/>
                    </a:lnTo>
                    <a:lnTo>
                      <a:pt x="72" y="22"/>
                    </a:lnTo>
                    <a:lnTo>
                      <a:pt x="63" y="23"/>
                    </a:lnTo>
                    <a:lnTo>
                      <a:pt x="55" y="25"/>
                    </a:lnTo>
                    <a:lnTo>
                      <a:pt x="48" y="27"/>
                    </a:lnTo>
                    <a:lnTo>
                      <a:pt x="39" y="29"/>
                    </a:lnTo>
                    <a:lnTo>
                      <a:pt x="32" y="29"/>
                    </a:lnTo>
                    <a:lnTo>
                      <a:pt x="27" y="32"/>
                    </a:lnTo>
                    <a:lnTo>
                      <a:pt x="21" y="33"/>
                    </a:lnTo>
                    <a:lnTo>
                      <a:pt x="17" y="33"/>
                    </a:lnTo>
                    <a:lnTo>
                      <a:pt x="11" y="34"/>
                    </a:lnTo>
                    <a:lnTo>
                      <a:pt x="8" y="35"/>
                    </a:lnTo>
                    <a:lnTo>
                      <a:pt x="6" y="36"/>
                    </a:lnTo>
                    <a:lnTo>
                      <a:pt x="3" y="36"/>
                    </a:lnTo>
                    <a:lnTo>
                      <a:pt x="1" y="36"/>
                    </a:lnTo>
                    <a:lnTo>
                      <a:pt x="0" y="38"/>
                    </a:lnTo>
                    <a:lnTo>
                      <a:pt x="3" y="40"/>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3" name="Freeform 1025"/>
              <p:cNvSpPr>
                <a:spLocks/>
              </p:cNvSpPr>
              <p:nvPr/>
            </p:nvSpPr>
            <p:spPr bwMode="auto">
              <a:xfrm>
                <a:off x="4567" y="3037"/>
                <a:ext cx="108" cy="7"/>
              </a:xfrm>
              <a:custGeom>
                <a:avLst/>
                <a:gdLst>
                  <a:gd name="T0" fmla="*/ 0 w 108"/>
                  <a:gd name="T1" fmla="*/ 5 h 7"/>
                  <a:gd name="T2" fmla="*/ 7 w 108"/>
                  <a:gd name="T3" fmla="*/ 5 h 7"/>
                  <a:gd name="T4" fmla="*/ 13 w 108"/>
                  <a:gd name="T5" fmla="*/ 5 h 7"/>
                  <a:gd name="T6" fmla="*/ 19 w 108"/>
                  <a:gd name="T7" fmla="*/ 5 h 7"/>
                  <a:gd name="T8" fmla="*/ 25 w 108"/>
                  <a:gd name="T9" fmla="*/ 5 h 7"/>
                  <a:gd name="T10" fmla="*/ 32 w 108"/>
                  <a:gd name="T11" fmla="*/ 6 h 7"/>
                  <a:gd name="T12" fmla="*/ 39 w 108"/>
                  <a:gd name="T13" fmla="*/ 6 h 7"/>
                  <a:gd name="T14" fmla="*/ 44 w 108"/>
                  <a:gd name="T15" fmla="*/ 6 h 7"/>
                  <a:gd name="T16" fmla="*/ 51 w 108"/>
                  <a:gd name="T17" fmla="*/ 5 h 7"/>
                  <a:gd name="T18" fmla="*/ 58 w 108"/>
                  <a:gd name="T19" fmla="*/ 5 h 7"/>
                  <a:gd name="T20" fmla="*/ 64 w 108"/>
                  <a:gd name="T21" fmla="*/ 5 h 7"/>
                  <a:gd name="T22" fmla="*/ 71 w 108"/>
                  <a:gd name="T23" fmla="*/ 5 h 7"/>
                  <a:gd name="T24" fmla="*/ 78 w 108"/>
                  <a:gd name="T25" fmla="*/ 4 h 7"/>
                  <a:gd name="T26" fmla="*/ 84 w 108"/>
                  <a:gd name="T27" fmla="*/ 4 h 7"/>
                  <a:gd name="T28" fmla="*/ 92 w 108"/>
                  <a:gd name="T29" fmla="*/ 3 h 7"/>
                  <a:gd name="T30" fmla="*/ 99 w 108"/>
                  <a:gd name="T31" fmla="*/ 2 h 7"/>
                  <a:gd name="T32" fmla="*/ 107 w 108"/>
                  <a:gd name="T33" fmla="*/ 1 h 7"/>
                  <a:gd name="T34" fmla="*/ 104 w 108"/>
                  <a:gd name="T35" fmla="*/ 0 h 7"/>
                  <a:gd name="T36" fmla="*/ 99 w 108"/>
                  <a:gd name="T37" fmla="*/ 1 h 7"/>
                  <a:gd name="T38" fmla="*/ 91 w 108"/>
                  <a:gd name="T39" fmla="*/ 1 h 7"/>
                  <a:gd name="T40" fmla="*/ 84 w 108"/>
                  <a:gd name="T41" fmla="*/ 2 h 7"/>
                  <a:gd name="T42" fmla="*/ 78 w 108"/>
                  <a:gd name="T43" fmla="*/ 2 h 7"/>
                  <a:gd name="T44" fmla="*/ 71 w 108"/>
                  <a:gd name="T45" fmla="*/ 3 h 7"/>
                  <a:gd name="T46" fmla="*/ 64 w 108"/>
                  <a:gd name="T47" fmla="*/ 4 h 7"/>
                  <a:gd name="T48" fmla="*/ 56 w 108"/>
                  <a:gd name="T49" fmla="*/ 4 h 7"/>
                  <a:gd name="T50" fmla="*/ 51 w 108"/>
                  <a:gd name="T51" fmla="*/ 4 h 7"/>
                  <a:gd name="T52" fmla="*/ 44 w 108"/>
                  <a:gd name="T53" fmla="*/ 4 h 7"/>
                  <a:gd name="T54" fmla="*/ 39 w 108"/>
                  <a:gd name="T55" fmla="*/ 4 h 7"/>
                  <a:gd name="T56" fmla="*/ 32 w 108"/>
                  <a:gd name="T57" fmla="*/ 4 h 7"/>
                  <a:gd name="T58" fmla="*/ 25 w 108"/>
                  <a:gd name="T59" fmla="*/ 4 h 7"/>
                  <a:gd name="T60" fmla="*/ 19 w 108"/>
                  <a:gd name="T61" fmla="*/ 4 h 7"/>
                  <a:gd name="T62" fmla="*/ 13 w 108"/>
                  <a:gd name="T63" fmla="*/ 4 h 7"/>
                  <a:gd name="T64" fmla="*/ 7 w 108"/>
                  <a:gd name="T65" fmla="*/ 4 h 7"/>
                  <a:gd name="T66" fmla="*/ 1 w 108"/>
                  <a:gd name="T67" fmla="*/ 4 h 7"/>
                  <a:gd name="T68" fmla="*/ 0 w 108"/>
                  <a:gd name="T6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7">
                    <a:moveTo>
                      <a:pt x="0" y="5"/>
                    </a:moveTo>
                    <a:lnTo>
                      <a:pt x="7" y="5"/>
                    </a:lnTo>
                    <a:lnTo>
                      <a:pt x="13" y="5"/>
                    </a:lnTo>
                    <a:lnTo>
                      <a:pt x="19" y="5"/>
                    </a:lnTo>
                    <a:lnTo>
                      <a:pt x="25" y="5"/>
                    </a:lnTo>
                    <a:lnTo>
                      <a:pt x="32" y="6"/>
                    </a:lnTo>
                    <a:lnTo>
                      <a:pt x="39" y="6"/>
                    </a:lnTo>
                    <a:lnTo>
                      <a:pt x="44" y="6"/>
                    </a:lnTo>
                    <a:lnTo>
                      <a:pt x="51" y="5"/>
                    </a:lnTo>
                    <a:lnTo>
                      <a:pt x="58" y="5"/>
                    </a:lnTo>
                    <a:lnTo>
                      <a:pt x="64" y="5"/>
                    </a:lnTo>
                    <a:lnTo>
                      <a:pt x="71" y="5"/>
                    </a:lnTo>
                    <a:lnTo>
                      <a:pt x="78" y="4"/>
                    </a:lnTo>
                    <a:lnTo>
                      <a:pt x="84" y="4"/>
                    </a:lnTo>
                    <a:lnTo>
                      <a:pt x="92" y="3"/>
                    </a:lnTo>
                    <a:lnTo>
                      <a:pt x="99" y="2"/>
                    </a:lnTo>
                    <a:lnTo>
                      <a:pt x="107" y="1"/>
                    </a:lnTo>
                    <a:lnTo>
                      <a:pt x="104" y="0"/>
                    </a:lnTo>
                    <a:lnTo>
                      <a:pt x="99" y="1"/>
                    </a:lnTo>
                    <a:lnTo>
                      <a:pt x="91" y="1"/>
                    </a:lnTo>
                    <a:lnTo>
                      <a:pt x="84" y="2"/>
                    </a:lnTo>
                    <a:lnTo>
                      <a:pt x="78" y="2"/>
                    </a:lnTo>
                    <a:lnTo>
                      <a:pt x="71" y="3"/>
                    </a:lnTo>
                    <a:lnTo>
                      <a:pt x="64" y="4"/>
                    </a:lnTo>
                    <a:lnTo>
                      <a:pt x="56" y="4"/>
                    </a:lnTo>
                    <a:lnTo>
                      <a:pt x="51" y="4"/>
                    </a:lnTo>
                    <a:lnTo>
                      <a:pt x="44" y="4"/>
                    </a:lnTo>
                    <a:lnTo>
                      <a:pt x="39" y="4"/>
                    </a:lnTo>
                    <a:lnTo>
                      <a:pt x="32" y="4"/>
                    </a:lnTo>
                    <a:lnTo>
                      <a:pt x="25" y="4"/>
                    </a:lnTo>
                    <a:lnTo>
                      <a:pt x="19" y="4"/>
                    </a:lnTo>
                    <a:lnTo>
                      <a:pt x="13" y="4"/>
                    </a:lnTo>
                    <a:lnTo>
                      <a:pt x="7" y="4"/>
                    </a:lnTo>
                    <a:lnTo>
                      <a:pt x="1" y="4"/>
                    </a:lnTo>
                    <a:lnTo>
                      <a:pt x="0" y="5"/>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4" name="Freeform 1026"/>
              <p:cNvSpPr>
                <a:spLocks/>
              </p:cNvSpPr>
              <p:nvPr/>
            </p:nvSpPr>
            <p:spPr bwMode="auto">
              <a:xfrm>
                <a:off x="4674" y="3032"/>
                <a:ext cx="7" cy="5"/>
              </a:xfrm>
              <a:custGeom>
                <a:avLst/>
                <a:gdLst>
                  <a:gd name="T0" fmla="*/ 0 w 7"/>
                  <a:gd name="T1" fmla="*/ 4 h 5"/>
                  <a:gd name="T2" fmla="*/ 6 w 7"/>
                  <a:gd name="T3" fmla="*/ 3 h 5"/>
                  <a:gd name="T4" fmla="*/ 6 w 7"/>
                  <a:gd name="T5" fmla="*/ 1 h 5"/>
                  <a:gd name="T6" fmla="*/ 6 w 7"/>
                  <a:gd name="T7" fmla="*/ 0 h 5"/>
                  <a:gd name="T8" fmla="*/ 0 w 7"/>
                  <a:gd name="T9" fmla="*/ 0 h 5"/>
                  <a:gd name="T10" fmla="*/ 0 w 7"/>
                  <a:gd name="T11" fmla="*/ 4 h 5"/>
                </a:gdLst>
                <a:ahLst/>
                <a:cxnLst>
                  <a:cxn ang="0">
                    <a:pos x="T0" y="T1"/>
                  </a:cxn>
                  <a:cxn ang="0">
                    <a:pos x="T2" y="T3"/>
                  </a:cxn>
                  <a:cxn ang="0">
                    <a:pos x="T4" y="T5"/>
                  </a:cxn>
                  <a:cxn ang="0">
                    <a:pos x="T6" y="T7"/>
                  </a:cxn>
                  <a:cxn ang="0">
                    <a:pos x="T8" y="T9"/>
                  </a:cxn>
                  <a:cxn ang="0">
                    <a:pos x="T10" y="T11"/>
                  </a:cxn>
                </a:cxnLst>
                <a:rect l="0" t="0" r="r" b="b"/>
                <a:pathLst>
                  <a:path w="7" h="5">
                    <a:moveTo>
                      <a:pt x="0" y="4"/>
                    </a:moveTo>
                    <a:lnTo>
                      <a:pt x="6" y="3"/>
                    </a:lnTo>
                    <a:lnTo>
                      <a:pt x="6" y="1"/>
                    </a:lnTo>
                    <a:lnTo>
                      <a:pt x="6" y="0"/>
                    </a:lnTo>
                    <a:lnTo>
                      <a:pt x="0" y="0"/>
                    </a:lnTo>
                    <a:lnTo>
                      <a:pt x="0" y="4"/>
                    </a:lnTo>
                  </a:path>
                </a:pathLst>
              </a:custGeom>
              <a:solidFill>
                <a:srgbClr val="008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5" name="Freeform 1027"/>
              <p:cNvSpPr>
                <a:spLocks/>
              </p:cNvSpPr>
              <p:nvPr/>
            </p:nvSpPr>
            <p:spPr bwMode="auto">
              <a:xfrm>
                <a:off x="5519" y="3013"/>
                <a:ext cx="5" cy="5"/>
              </a:xfrm>
              <a:custGeom>
                <a:avLst/>
                <a:gdLst>
                  <a:gd name="T0" fmla="*/ 4 w 5"/>
                  <a:gd name="T1" fmla="*/ 0 h 5"/>
                  <a:gd name="T2" fmla="*/ 1 w 5"/>
                  <a:gd name="T3" fmla="*/ 0 h 5"/>
                  <a:gd name="T4" fmla="*/ 0 w 5"/>
                  <a:gd name="T5" fmla="*/ 1 h 5"/>
                  <a:gd name="T6" fmla="*/ 0 w 5"/>
                  <a:gd name="T7" fmla="*/ 3 h 5"/>
                  <a:gd name="T8" fmla="*/ 1 w 5"/>
                  <a:gd name="T9" fmla="*/ 4 h 5"/>
                  <a:gd name="T10" fmla="*/ 4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4" y="0"/>
                    </a:moveTo>
                    <a:lnTo>
                      <a:pt x="1" y="0"/>
                    </a:lnTo>
                    <a:lnTo>
                      <a:pt x="0" y="1"/>
                    </a:lnTo>
                    <a:lnTo>
                      <a:pt x="0" y="3"/>
                    </a:lnTo>
                    <a:lnTo>
                      <a:pt x="1" y="4"/>
                    </a:lnTo>
                    <a:lnTo>
                      <a:pt x="4" y="0"/>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6" name="Freeform 1028"/>
              <p:cNvSpPr>
                <a:spLocks/>
              </p:cNvSpPr>
              <p:nvPr/>
            </p:nvSpPr>
            <p:spPr bwMode="auto">
              <a:xfrm>
                <a:off x="5494" y="3011"/>
                <a:ext cx="25" cy="3"/>
              </a:xfrm>
              <a:custGeom>
                <a:avLst/>
                <a:gdLst>
                  <a:gd name="T0" fmla="*/ 0 w 25"/>
                  <a:gd name="T1" fmla="*/ 0 h 3"/>
                  <a:gd name="T2" fmla="*/ 1 w 25"/>
                  <a:gd name="T3" fmla="*/ 0 h 3"/>
                  <a:gd name="T4" fmla="*/ 2 w 25"/>
                  <a:gd name="T5" fmla="*/ 0 h 3"/>
                  <a:gd name="T6" fmla="*/ 3 w 25"/>
                  <a:gd name="T7" fmla="*/ 1 h 3"/>
                  <a:gd name="T8" fmla="*/ 4 w 25"/>
                  <a:gd name="T9" fmla="*/ 1 h 3"/>
                  <a:gd name="T10" fmla="*/ 7 w 25"/>
                  <a:gd name="T11" fmla="*/ 1 h 3"/>
                  <a:gd name="T12" fmla="*/ 8 w 25"/>
                  <a:gd name="T13" fmla="*/ 1 h 3"/>
                  <a:gd name="T14" fmla="*/ 9 w 25"/>
                  <a:gd name="T15" fmla="*/ 1 h 3"/>
                  <a:gd name="T16" fmla="*/ 11 w 25"/>
                  <a:gd name="T17" fmla="*/ 1 h 3"/>
                  <a:gd name="T18" fmla="*/ 14 w 25"/>
                  <a:gd name="T19" fmla="*/ 1 h 3"/>
                  <a:gd name="T20" fmla="*/ 15 w 25"/>
                  <a:gd name="T21" fmla="*/ 1 h 3"/>
                  <a:gd name="T22" fmla="*/ 19 w 25"/>
                  <a:gd name="T23" fmla="*/ 1 h 3"/>
                  <a:gd name="T24" fmla="*/ 21 w 25"/>
                  <a:gd name="T25" fmla="*/ 2 h 3"/>
                  <a:gd name="T26" fmla="*/ 22 w 25"/>
                  <a:gd name="T27" fmla="*/ 2 h 3"/>
                  <a:gd name="T28" fmla="*/ 24 w 25"/>
                  <a:gd name="T29" fmla="*/ 1 h 3"/>
                  <a:gd name="T30" fmla="*/ 22 w 25"/>
                  <a:gd name="T31" fmla="*/ 1 h 3"/>
                  <a:gd name="T32" fmla="*/ 20 w 25"/>
                  <a:gd name="T33" fmla="*/ 1 h 3"/>
                  <a:gd name="T34" fmla="*/ 16 w 25"/>
                  <a:gd name="T35" fmla="*/ 0 h 3"/>
                  <a:gd name="T36" fmla="*/ 14 w 25"/>
                  <a:gd name="T37" fmla="*/ 0 h 3"/>
                  <a:gd name="T38" fmla="*/ 12 w 25"/>
                  <a:gd name="T39" fmla="*/ 0 h 3"/>
                  <a:gd name="T40" fmla="*/ 10 w 25"/>
                  <a:gd name="T41" fmla="*/ 0 h 3"/>
                  <a:gd name="T42" fmla="*/ 9 w 25"/>
                  <a:gd name="T43" fmla="*/ 0 h 3"/>
                  <a:gd name="T44" fmla="*/ 7 w 25"/>
                  <a:gd name="T45" fmla="*/ 0 h 3"/>
                  <a:gd name="T46" fmla="*/ 5 w 25"/>
                  <a:gd name="T47" fmla="*/ 0 h 3"/>
                  <a:gd name="T48" fmla="*/ 3 w 25"/>
                  <a:gd name="T49" fmla="*/ 0 h 3"/>
                  <a:gd name="T50" fmla="*/ 2 w 25"/>
                  <a:gd name="T51" fmla="*/ 0 h 3"/>
                  <a:gd name="T52" fmla="*/ 1 w 25"/>
                  <a:gd name="T53" fmla="*/ 0 h 3"/>
                  <a:gd name="T54" fmla="*/ 0 w 25"/>
                  <a:gd name="T55" fmla="*/ 0 h 3"/>
                  <a:gd name="T56" fmla="*/ 1 w 25"/>
                  <a:gd name="T57" fmla="*/ 0 h 3"/>
                  <a:gd name="T58" fmla="*/ 0 w 25"/>
                  <a:gd name="T59" fmla="*/ 0 h 3"/>
                  <a:gd name="T60" fmla="*/ 1 w 25"/>
                  <a:gd name="T61" fmla="*/ 0 h 3"/>
                  <a:gd name="T62" fmla="*/ 0 w 25"/>
                  <a:gd name="T6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 h="3">
                    <a:moveTo>
                      <a:pt x="0" y="0"/>
                    </a:moveTo>
                    <a:lnTo>
                      <a:pt x="1" y="0"/>
                    </a:lnTo>
                    <a:lnTo>
                      <a:pt x="2" y="0"/>
                    </a:lnTo>
                    <a:lnTo>
                      <a:pt x="3" y="1"/>
                    </a:lnTo>
                    <a:lnTo>
                      <a:pt x="4" y="1"/>
                    </a:lnTo>
                    <a:lnTo>
                      <a:pt x="7" y="1"/>
                    </a:lnTo>
                    <a:lnTo>
                      <a:pt x="8" y="1"/>
                    </a:lnTo>
                    <a:lnTo>
                      <a:pt x="9" y="1"/>
                    </a:lnTo>
                    <a:lnTo>
                      <a:pt x="11" y="1"/>
                    </a:lnTo>
                    <a:lnTo>
                      <a:pt x="14" y="1"/>
                    </a:lnTo>
                    <a:lnTo>
                      <a:pt x="15" y="1"/>
                    </a:lnTo>
                    <a:lnTo>
                      <a:pt x="19" y="1"/>
                    </a:lnTo>
                    <a:lnTo>
                      <a:pt x="21" y="2"/>
                    </a:lnTo>
                    <a:lnTo>
                      <a:pt x="22" y="2"/>
                    </a:lnTo>
                    <a:lnTo>
                      <a:pt x="24" y="1"/>
                    </a:lnTo>
                    <a:lnTo>
                      <a:pt x="22" y="1"/>
                    </a:lnTo>
                    <a:lnTo>
                      <a:pt x="20" y="1"/>
                    </a:lnTo>
                    <a:lnTo>
                      <a:pt x="16" y="0"/>
                    </a:lnTo>
                    <a:lnTo>
                      <a:pt x="14" y="0"/>
                    </a:lnTo>
                    <a:lnTo>
                      <a:pt x="12" y="0"/>
                    </a:lnTo>
                    <a:lnTo>
                      <a:pt x="10" y="0"/>
                    </a:lnTo>
                    <a:lnTo>
                      <a:pt x="9" y="0"/>
                    </a:lnTo>
                    <a:lnTo>
                      <a:pt x="7" y="0"/>
                    </a:lnTo>
                    <a:lnTo>
                      <a:pt x="5" y="0"/>
                    </a:lnTo>
                    <a:lnTo>
                      <a:pt x="3" y="0"/>
                    </a:lnTo>
                    <a:lnTo>
                      <a:pt x="2" y="0"/>
                    </a:lnTo>
                    <a:lnTo>
                      <a:pt x="1" y="0"/>
                    </a:lnTo>
                    <a:lnTo>
                      <a:pt x="0" y="0"/>
                    </a:lnTo>
                    <a:lnTo>
                      <a:pt x="1" y="0"/>
                    </a:lnTo>
                    <a:lnTo>
                      <a:pt x="0" y="0"/>
                    </a:lnTo>
                    <a:lnTo>
                      <a:pt x="1" y="0"/>
                    </a:lnTo>
                    <a:lnTo>
                      <a:pt x="0" y="0"/>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7" name="Freeform 1029"/>
              <p:cNvSpPr>
                <a:spLocks/>
              </p:cNvSpPr>
              <p:nvPr/>
            </p:nvSpPr>
            <p:spPr bwMode="auto">
              <a:xfrm>
                <a:off x="5355" y="2978"/>
                <a:ext cx="133" cy="27"/>
              </a:xfrm>
              <a:custGeom>
                <a:avLst/>
                <a:gdLst>
                  <a:gd name="T0" fmla="*/ 1 w 133"/>
                  <a:gd name="T1" fmla="*/ 4 h 27"/>
                  <a:gd name="T2" fmla="*/ 4 w 133"/>
                  <a:gd name="T3" fmla="*/ 4 h 27"/>
                  <a:gd name="T4" fmla="*/ 8 w 133"/>
                  <a:gd name="T5" fmla="*/ 5 h 27"/>
                  <a:gd name="T6" fmla="*/ 15 w 133"/>
                  <a:gd name="T7" fmla="*/ 7 h 27"/>
                  <a:gd name="T8" fmla="*/ 23 w 133"/>
                  <a:gd name="T9" fmla="*/ 8 h 27"/>
                  <a:gd name="T10" fmla="*/ 31 w 133"/>
                  <a:gd name="T11" fmla="*/ 11 h 27"/>
                  <a:gd name="T12" fmla="*/ 41 w 133"/>
                  <a:gd name="T13" fmla="*/ 12 h 27"/>
                  <a:gd name="T14" fmla="*/ 50 w 133"/>
                  <a:gd name="T15" fmla="*/ 13 h 27"/>
                  <a:gd name="T16" fmla="*/ 61 w 133"/>
                  <a:gd name="T17" fmla="*/ 15 h 27"/>
                  <a:gd name="T18" fmla="*/ 72 w 133"/>
                  <a:gd name="T19" fmla="*/ 16 h 27"/>
                  <a:gd name="T20" fmla="*/ 82 w 133"/>
                  <a:gd name="T21" fmla="*/ 18 h 27"/>
                  <a:gd name="T22" fmla="*/ 94 w 133"/>
                  <a:gd name="T23" fmla="*/ 21 h 27"/>
                  <a:gd name="T24" fmla="*/ 105 w 133"/>
                  <a:gd name="T25" fmla="*/ 23 h 27"/>
                  <a:gd name="T26" fmla="*/ 116 w 133"/>
                  <a:gd name="T27" fmla="*/ 25 h 27"/>
                  <a:gd name="T28" fmla="*/ 125 w 133"/>
                  <a:gd name="T29" fmla="*/ 26 h 27"/>
                  <a:gd name="T30" fmla="*/ 132 w 133"/>
                  <a:gd name="T31" fmla="*/ 25 h 27"/>
                  <a:gd name="T32" fmla="*/ 121 w 133"/>
                  <a:gd name="T33" fmla="*/ 23 h 27"/>
                  <a:gd name="T34" fmla="*/ 110 w 133"/>
                  <a:gd name="T35" fmla="*/ 21 h 27"/>
                  <a:gd name="T36" fmla="*/ 101 w 133"/>
                  <a:gd name="T37" fmla="*/ 18 h 27"/>
                  <a:gd name="T38" fmla="*/ 88 w 133"/>
                  <a:gd name="T39" fmla="*/ 17 h 27"/>
                  <a:gd name="T40" fmla="*/ 79 w 133"/>
                  <a:gd name="T41" fmla="*/ 15 h 27"/>
                  <a:gd name="T42" fmla="*/ 67 w 133"/>
                  <a:gd name="T43" fmla="*/ 13 h 27"/>
                  <a:gd name="T44" fmla="*/ 57 w 133"/>
                  <a:gd name="T45" fmla="*/ 12 h 27"/>
                  <a:gd name="T46" fmla="*/ 46 w 133"/>
                  <a:gd name="T47" fmla="*/ 11 h 27"/>
                  <a:gd name="T48" fmla="*/ 37 w 133"/>
                  <a:gd name="T49" fmla="*/ 8 h 27"/>
                  <a:gd name="T50" fmla="*/ 27 w 133"/>
                  <a:gd name="T51" fmla="*/ 7 h 27"/>
                  <a:gd name="T52" fmla="*/ 20 w 133"/>
                  <a:gd name="T53" fmla="*/ 4 h 27"/>
                  <a:gd name="T54" fmla="*/ 14 w 133"/>
                  <a:gd name="T55" fmla="*/ 3 h 27"/>
                  <a:gd name="T56" fmla="*/ 8 w 133"/>
                  <a:gd name="T57" fmla="*/ 2 h 27"/>
                  <a:gd name="T58" fmla="*/ 4 w 133"/>
                  <a:gd name="T59" fmla="*/ 1 h 27"/>
                  <a:gd name="T60" fmla="*/ 1 w 133"/>
                  <a:gd name="T61" fmla="*/ 0 h 27"/>
                  <a:gd name="T62" fmla="*/ 0 w 133"/>
                  <a:gd name="T6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27">
                    <a:moveTo>
                      <a:pt x="0" y="4"/>
                    </a:moveTo>
                    <a:lnTo>
                      <a:pt x="1" y="4"/>
                    </a:lnTo>
                    <a:lnTo>
                      <a:pt x="3" y="4"/>
                    </a:lnTo>
                    <a:lnTo>
                      <a:pt x="4" y="4"/>
                    </a:lnTo>
                    <a:lnTo>
                      <a:pt x="7" y="5"/>
                    </a:lnTo>
                    <a:lnTo>
                      <a:pt x="8" y="5"/>
                    </a:lnTo>
                    <a:lnTo>
                      <a:pt x="12" y="7"/>
                    </a:lnTo>
                    <a:lnTo>
                      <a:pt x="15" y="7"/>
                    </a:lnTo>
                    <a:lnTo>
                      <a:pt x="19" y="8"/>
                    </a:lnTo>
                    <a:lnTo>
                      <a:pt x="23" y="8"/>
                    </a:lnTo>
                    <a:lnTo>
                      <a:pt x="27" y="9"/>
                    </a:lnTo>
                    <a:lnTo>
                      <a:pt x="31" y="11"/>
                    </a:lnTo>
                    <a:lnTo>
                      <a:pt x="35" y="11"/>
                    </a:lnTo>
                    <a:lnTo>
                      <a:pt x="41" y="12"/>
                    </a:lnTo>
                    <a:lnTo>
                      <a:pt x="45" y="12"/>
                    </a:lnTo>
                    <a:lnTo>
                      <a:pt x="50" y="13"/>
                    </a:lnTo>
                    <a:lnTo>
                      <a:pt x="56" y="14"/>
                    </a:lnTo>
                    <a:lnTo>
                      <a:pt x="61" y="15"/>
                    </a:lnTo>
                    <a:lnTo>
                      <a:pt x="67" y="16"/>
                    </a:lnTo>
                    <a:lnTo>
                      <a:pt x="72" y="16"/>
                    </a:lnTo>
                    <a:lnTo>
                      <a:pt x="78" y="18"/>
                    </a:lnTo>
                    <a:lnTo>
                      <a:pt x="82" y="18"/>
                    </a:lnTo>
                    <a:lnTo>
                      <a:pt x="87" y="21"/>
                    </a:lnTo>
                    <a:lnTo>
                      <a:pt x="94" y="21"/>
                    </a:lnTo>
                    <a:lnTo>
                      <a:pt x="99" y="22"/>
                    </a:lnTo>
                    <a:lnTo>
                      <a:pt x="105" y="23"/>
                    </a:lnTo>
                    <a:lnTo>
                      <a:pt x="110" y="24"/>
                    </a:lnTo>
                    <a:lnTo>
                      <a:pt x="116" y="25"/>
                    </a:lnTo>
                    <a:lnTo>
                      <a:pt x="120" y="26"/>
                    </a:lnTo>
                    <a:lnTo>
                      <a:pt x="125" y="26"/>
                    </a:lnTo>
                    <a:lnTo>
                      <a:pt x="131" y="26"/>
                    </a:lnTo>
                    <a:lnTo>
                      <a:pt x="132" y="25"/>
                    </a:lnTo>
                    <a:lnTo>
                      <a:pt x="127" y="24"/>
                    </a:lnTo>
                    <a:lnTo>
                      <a:pt x="121" y="23"/>
                    </a:lnTo>
                    <a:lnTo>
                      <a:pt x="117" y="22"/>
                    </a:lnTo>
                    <a:lnTo>
                      <a:pt x="110" y="21"/>
                    </a:lnTo>
                    <a:lnTo>
                      <a:pt x="105" y="21"/>
                    </a:lnTo>
                    <a:lnTo>
                      <a:pt x="101" y="18"/>
                    </a:lnTo>
                    <a:lnTo>
                      <a:pt x="95" y="18"/>
                    </a:lnTo>
                    <a:lnTo>
                      <a:pt x="88" y="17"/>
                    </a:lnTo>
                    <a:lnTo>
                      <a:pt x="83" y="16"/>
                    </a:lnTo>
                    <a:lnTo>
                      <a:pt x="79" y="15"/>
                    </a:lnTo>
                    <a:lnTo>
                      <a:pt x="72" y="14"/>
                    </a:lnTo>
                    <a:lnTo>
                      <a:pt x="67" y="13"/>
                    </a:lnTo>
                    <a:lnTo>
                      <a:pt x="61" y="12"/>
                    </a:lnTo>
                    <a:lnTo>
                      <a:pt x="57" y="12"/>
                    </a:lnTo>
                    <a:lnTo>
                      <a:pt x="50" y="11"/>
                    </a:lnTo>
                    <a:lnTo>
                      <a:pt x="46" y="11"/>
                    </a:lnTo>
                    <a:lnTo>
                      <a:pt x="41" y="9"/>
                    </a:lnTo>
                    <a:lnTo>
                      <a:pt x="37" y="8"/>
                    </a:lnTo>
                    <a:lnTo>
                      <a:pt x="33" y="7"/>
                    </a:lnTo>
                    <a:lnTo>
                      <a:pt x="27" y="7"/>
                    </a:lnTo>
                    <a:lnTo>
                      <a:pt x="24" y="5"/>
                    </a:lnTo>
                    <a:lnTo>
                      <a:pt x="20" y="4"/>
                    </a:lnTo>
                    <a:lnTo>
                      <a:pt x="16" y="4"/>
                    </a:lnTo>
                    <a:lnTo>
                      <a:pt x="14" y="3"/>
                    </a:lnTo>
                    <a:lnTo>
                      <a:pt x="11" y="2"/>
                    </a:lnTo>
                    <a:lnTo>
                      <a:pt x="8" y="2"/>
                    </a:lnTo>
                    <a:lnTo>
                      <a:pt x="5" y="2"/>
                    </a:lnTo>
                    <a:lnTo>
                      <a:pt x="4" y="1"/>
                    </a:lnTo>
                    <a:lnTo>
                      <a:pt x="3" y="1"/>
                    </a:lnTo>
                    <a:lnTo>
                      <a:pt x="1" y="0"/>
                    </a:lnTo>
                    <a:lnTo>
                      <a:pt x="0" y="0"/>
                    </a:lnTo>
                    <a:lnTo>
                      <a:pt x="0" y="4"/>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8" name="Freeform 1030"/>
              <p:cNvSpPr>
                <a:spLocks/>
              </p:cNvSpPr>
              <p:nvPr/>
            </p:nvSpPr>
            <p:spPr bwMode="auto">
              <a:xfrm>
                <a:off x="5009" y="2956"/>
                <a:ext cx="340" cy="20"/>
              </a:xfrm>
              <a:custGeom>
                <a:avLst/>
                <a:gdLst>
                  <a:gd name="T0" fmla="*/ 3 w 340"/>
                  <a:gd name="T1" fmla="*/ 19 h 20"/>
                  <a:gd name="T2" fmla="*/ 9 w 340"/>
                  <a:gd name="T3" fmla="*/ 17 h 20"/>
                  <a:gd name="T4" fmla="*/ 18 w 340"/>
                  <a:gd name="T5" fmla="*/ 16 h 20"/>
                  <a:gd name="T6" fmla="*/ 30 w 340"/>
                  <a:gd name="T7" fmla="*/ 14 h 20"/>
                  <a:gd name="T8" fmla="*/ 43 w 340"/>
                  <a:gd name="T9" fmla="*/ 13 h 20"/>
                  <a:gd name="T10" fmla="*/ 60 w 340"/>
                  <a:gd name="T11" fmla="*/ 10 h 20"/>
                  <a:gd name="T12" fmla="*/ 78 w 340"/>
                  <a:gd name="T13" fmla="*/ 8 h 20"/>
                  <a:gd name="T14" fmla="*/ 99 w 340"/>
                  <a:gd name="T15" fmla="*/ 5 h 20"/>
                  <a:gd name="T16" fmla="*/ 122 w 340"/>
                  <a:gd name="T17" fmla="*/ 4 h 20"/>
                  <a:gd name="T18" fmla="*/ 146 w 340"/>
                  <a:gd name="T19" fmla="*/ 3 h 20"/>
                  <a:gd name="T20" fmla="*/ 172 w 340"/>
                  <a:gd name="T21" fmla="*/ 3 h 20"/>
                  <a:gd name="T22" fmla="*/ 201 w 340"/>
                  <a:gd name="T23" fmla="*/ 3 h 20"/>
                  <a:gd name="T24" fmla="*/ 228 w 340"/>
                  <a:gd name="T25" fmla="*/ 4 h 20"/>
                  <a:gd name="T26" fmla="*/ 260 w 340"/>
                  <a:gd name="T27" fmla="*/ 7 h 20"/>
                  <a:gd name="T28" fmla="*/ 291 w 340"/>
                  <a:gd name="T29" fmla="*/ 10 h 20"/>
                  <a:gd name="T30" fmla="*/ 322 w 340"/>
                  <a:gd name="T31" fmla="*/ 15 h 20"/>
                  <a:gd name="T32" fmla="*/ 339 w 340"/>
                  <a:gd name="T33" fmla="*/ 15 h 20"/>
                  <a:gd name="T34" fmla="*/ 308 w 340"/>
                  <a:gd name="T35" fmla="*/ 10 h 20"/>
                  <a:gd name="T36" fmla="*/ 275 w 340"/>
                  <a:gd name="T37" fmla="*/ 5 h 20"/>
                  <a:gd name="T38" fmla="*/ 244 w 340"/>
                  <a:gd name="T39" fmla="*/ 2 h 20"/>
                  <a:gd name="T40" fmla="*/ 216 w 340"/>
                  <a:gd name="T41" fmla="*/ 1 h 20"/>
                  <a:gd name="T42" fmla="*/ 186 w 340"/>
                  <a:gd name="T43" fmla="*/ 0 h 20"/>
                  <a:gd name="T44" fmla="*/ 160 w 340"/>
                  <a:gd name="T45" fmla="*/ 0 h 20"/>
                  <a:gd name="T46" fmla="*/ 135 w 340"/>
                  <a:gd name="T47" fmla="*/ 1 h 20"/>
                  <a:gd name="T48" fmla="*/ 111 w 340"/>
                  <a:gd name="T49" fmla="*/ 2 h 20"/>
                  <a:gd name="T50" fmla="*/ 88 w 340"/>
                  <a:gd name="T51" fmla="*/ 4 h 20"/>
                  <a:gd name="T52" fmla="*/ 68 w 340"/>
                  <a:gd name="T53" fmla="*/ 6 h 20"/>
                  <a:gd name="T54" fmla="*/ 50 w 340"/>
                  <a:gd name="T55" fmla="*/ 8 h 20"/>
                  <a:gd name="T56" fmla="*/ 35 w 340"/>
                  <a:gd name="T57" fmla="*/ 10 h 20"/>
                  <a:gd name="T58" fmla="*/ 23 w 340"/>
                  <a:gd name="T59" fmla="*/ 13 h 20"/>
                  <a:gd name="T60" fmla="*/ 13 w 340"/>
                  <a:gd name="T61" fmla="*/ 14 h 20"/>
                  <a:gd name="T62" fmla="*/ 6 w 340"/>
                  <a:gd name="T63" fmla="*/ 15 h 20"/>
                  <a:gd name="T64" fmla="*/ 0 w 340"/>
                  <a:gd name="T6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 h="20">
                    <a:moveTo>
                      <a:pt x="0" y="19"/>
                    </a:moveTo>
                    <a:lnTo>
                      <a:pt x="3" y="19"/>
                    </a:lnTo>
                    <a:lnTo>
                      <a:pt x="6" y="18"/>
                    </a:lnTo>
                    <a:lnTo>
                      <a:pt x="9" y="17"/>
                    </a:lnTo>
                    <a:lnTo>
                      <a:pt x="13" y="17"/>
                    </a:lnTo>
                    <a:lnTo>
                      <a:pt x="18" y="16"/>
                    </a:lnTo>
                    <a:lnTo>
                      <a:pt x="23" y="15"/>
                    </a:lnTo>
                    <a:lnTo>
                      <a:pt x="30" y="14"/>
                    </a:lnTo>
                    <a:lnTo>
                      <a:pt x="37" y="13"/>
                    </a:lnTo>
                    <a:lnTo>
                      <a:pt x="43" y="13"/>
                    </a:lnTo>
                    <a:lnTo>
                      <a:pt x="51" y="11"/>
                    </a:lnTo>
                    <a:lnTo>
                      <a:pt x="60" y="10"/>
                    </a:lnTo>
                    <a:lnTo>
                      <a:pt x="70" y="9"/>
                    </a:lnTo>
                    <a:lnTo>
                      <a:pt x="78" y="8"/>
                    </a:lnTo>
                    <a:lnTo>
                      <a:pt x="88" y="7"/>
                    </a:lnTo>
                    <a:lnTo>
                      <a:pt x="99" y="5"/>
                    </a:lnTo>
                    <a:lnTo>
                      <a:pt x="111" y="5"/>
                    </a:lnTo>
                    <a:lnTo>
                      <a:pt x="122" y="4"/>
                    </a:lnTo>
                    <a:lnTo>
                      <a:pt x="135" y="4"/>
                    </a:lnTo>
                    <a:lnTo>
                      <a:pt x="146" y="3"/>
                    </a:lnTo>
                    <a:lnTo>
                      <a:pt x="160" y="3"/>
                    </a:lnTo>
                    <a:lnTo>
                      <a:pt x="172" y="3"/>
                    </a:lnTo>
                    <a:lnTo>
                      <a:pt x="186" y="3"/>
                    </a:lnTo>
                    <a:lnTo>
                      <a:pt x="201" y="3"/>
                    </a:lnTo>
                    <a:lnTo>
                      <a:pt x="216" y="3"/>
                    </a:lnTo>
                    <a:lnTo>
                      <a:pt x="228" y="4"/>
                    </a:lnTo>
                    <a:lnTo>
                      <a:pt x="244" y="5"/>
                    </a:lnTo>
                    <a:lnTo>
                      <a:pt x="260" y="7"/>
                    </a:lnTo>
                    <a:lnTo>
                      <a:pt x="274" y="8"/>
                    </a:lnTo>
                    <a:lnTo>
                      <a:pt x="291" y="10"/>
                    </a:lnTo>
                    <a:lnTo>
                      <a:pt x="306" y="13"/>
                    </a:lnTo>
                    <a:lnTo>
                      <a:pt x="322" y="15"/>
                    </a:lnTo>
                    <a:lnTo>
                      <a:pt x="339" y="19"/>
                    </a:lnTo>
                    <a:lnTo>
                      <a:pt x="339" y="15"/>
                    </a:lnTo>
                    <a:lnTo>
                      <a:pt x="323" y="13"/>
                    </a:lnTo>
                    <a:lnTo>
                      <a:pt x="308" y="10"/>
                    </a:lnTo>
                    <a:lnTo>
                      <a:pt x="291" y="8"/>
                    </a:lnTo>
                    <a:lnTo>
                      <a:pt x="275" y="5"/>
                    </a:lnTo>
                    <a:lnTo>
                      <a:pt x="260" y="4"/>
                    </a:lnTo>
                    <a:lnTo>
                      <a:pt x="244" y="2"/>
                    </a:lnTo>
                    <a:lnTo>
                      <a:pt x="230" y="1"/>
                    </a:lnTo>
                    <a:lnTo>
                      <a:pt x="216" y="1"/>
                    </a:lnTo>
                    <a:lnTo>
                      <a:pt x="201" y="0"/>
                    </a:lnTo>
                    <a:lnTo>
                      <a:pt x="186" y="0"/>
                    </a:lnTo>
                    <a:lnTo>
                      <a:pt x="172" y="0"/>
                    </a:lnTo>
                    <a:lnTo>
                      <a:pt x="160" y="0"/>
                    </a:lnTo>
                    <a:lnTo>
                      <a:pt x="146" y="1"/>
                    </a:lnTo>
                    <a:lnTo>
                      <a:pt x="135" y="1"/>
                    </a:lnTo>
                    <a:lnTo>
                      <a:pt x="122" y="2"/>
                    </a:lnTo>
                    <a:lnTo>
                      <a:pt x="111" y="2"/>
                    </a:lnTo>
                    <a:lnTo>
                      <a:pt x="99" y="3"/>
                    </a:lnTo>
                    <a:lnTo>
                      <a:pt x="88" y="4"/>
                    </a:lnTo>
                    <a:lnTo>
                      <a:pt x="78" y="5"/>
                    </a:lnTo>
                    <a:lnTo>
                      <a:pt x="68" y="6"/>
                    </a:lnTo>
                    <a:lnTo>
                      <a:pt x="60" y="8"/>
                    </a:lnTo>
                    <a:lnTo>
                      <a:pt x="50" y="8"/>
                    </a:lnTo>
                    <a:lnTo>
                      <a:pt x="43" y="10"/>
                    </a:lnTo>
                    <a:lnTo>
                      <a:pt x="35" y="10"/>
                    </a:lnTo>
                    <a:lnTo>
                      <a:pt x="28" y="12"/>
                    </a:lnTo>
                    <a:lnTo>
                      <a:pt x="23" y="13"/>
                    </a:lnTo>
                    <a:lnTo>
                      <a:pt x="17" y="13"/>
                    </a:lnTo>
                    <a:lnTo>
                      <a:pt x="13" y="14"/>
                    </a:lnTo>
                    <a:lnTo>
                      <a:pt x="7" y="15"/>
                    </a:lnTo>
                    <a:lnTo>
                      <a:pt x="6" y="15"/>
                    </a:lnTo>
                    <a:lnTo>
                      <a:pt x="1" y="15"/>
                    </a:lnTo>
                    <a:lnTo>
                      <a:pt x="0" y="15"/>
                    </a:lnTo>
                    <a:lnTo>
                      <a:pt x="0" y="19"/>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19" name="Freeform 1031"/>
              <p:cNvSpPr>
                <a:spLocks/>
              </p:cNvSpPr>
              <p:nvPr/>
            </p:nvSpPr>
            <p:spPr bwMode="auto">
              <a:xfrm>
                <a:off x="4940" y="2978"/>
                <a:ext cx="61" cy="8"/>
              </a:xfrm>
              <a:custGeom>
                <a:avLst/>
                <a:gdLst>
                  <a:gd name="T0" fmla="*/ 0 w 61"/>
                  <a:gd name="T1" fmla="*/ 7 h 8"/>
                  <a:gd name="T2" fmla="*/ 0 w 61"/>
                  <a:gd name="T3" fmla="*/ 7 h 8"/>
                  <a:gd name="T4" fmla="*/ 1 w 61"/>
                  <a:gd name="T5" fmla="*/ 7 h 8"/>
                  <a:gd name="T6" fmla="*/ 3 w 61"/>
                  <a:gd name="T7" fmla="*/ 7 h 8"/>
                  <a:gd name="T8" fmla="*/ 4 w 61"/>
                  <a:gd name="T9" fmla="*/ 7 h 8"/>
                  <a:gd name="T10" fmla="*/ 8 w 61"/>
                  <a:gd name="T11" fmla="*/ 6 h 8"/>
                  <a:gd name="T12" fmla="*/ 11 w 61"/>
                  <a:gd name="T13" fmla="*/ 6 h 8"/>
                  <a:gd name="T14" fmla="*/ 16 w 61"/>
                  <a:gd name="T15" fmla="*/ 6 h 8"/>
                  <a:gd name="T16" fmla="*/ 20 w 61"/>
                  <a:gd name="T17" fmla="*/ 5 h 8"/>
                  <a:gd name="T18" fmla="*/ 25 w 61"/>
                  <a:gd name="T19" fmla="*/ 4 h 8"/>
                  <a:gd name="T20" fmla="*/ 30 w 61"/>
                  <a:gd name="T21" fmla="*/ 4 h 8"/>
                  <a:gd name="T22" fmla="*/ 35 w 61"/>
                  <a:gd name="T23" fmla="*/ 4 h 8"/>
                  <a:gd name="T24" fmla="*/ 40 w 61"/>
                  <a:gd name="T25" fmla="*/ 3 h 8"/>
                  <a:gd name="T26" fmla="*/ 45 w 61"/>
                  <a:gd name="T27" fmla="*/ 3 h 8"/>
                  <a:gd name="T28" fmla="*/ 50 w 61"/>
                  <a:gd name="T29" fmla="*/ 3 h 8"/>
                  <a:gd name="T30" fmla="*/ 54 w 61"/>
                  <a:gd name="T31" fmla="*/ 3 h 8"/>
                  <a:gd name="T32" fmla="*/ 58 w 61"/>
                  <a:gd name="T33" fmla="*/ 3 h 8"/>
                  <a:gd name="T34" fmla="*/ 60 w 61"/>
                  <a:gd name="T35" fmla="*/ 3 h 8"/>
                  <a:gd name="T36" fmla="*/ 60 w 61"/>
                  <a:gd name="T37" fmla="*/ 0 h 8"/>
                  <a:gd name="T38" fmla="*/ 58 w 61"/>
                  <a:gd name="T39" fmla="*/ 0 h 8"/>
                  <a:gd name="T40" fmla="*/ 54 w 61"/>
                  <a:gd name="T41" fmla="*/ 1 h 8"/>
                  <a:gd name="T42" fmla="*/ 49 w 61"/>
                  <a:gd name="T43" fmla="*/ 1 h 8"/>
                  <a:gd name="T44" fmla="*/ 45 w 61"/>
                  <a:gd name="T45" fmla="*/ 1 h 8"/>
                  <a:gd name="T46" fmla="*/ 39 w 61"/>
                  <a:gd name="T47" fmla="*/ 1 h 8"/>
                  <a:gd name="T48" fmla="*/ 34 w 61"/>
                  <a:gd name="T49" fmla="*/ 3 h 8"/>
                  <a:gd name="T50" fmla="*/ 29 w 61"/>
                  <a:gd name="T51" fmla="*/ 3 h 8"/>
                  <a:gd name="T52" fmla="*/ 24 w 61"/>
                  <a:gd name="T53" fmla="*/ 3 h 8"/>
                  <a:gd name="T54" fmla="*/ 20 w 61"/>
                  <a:gd name="T55" fmla="*/ 3 h 8"/>
                  <a:gd name="T56" fmla="*/ 15 w 61"/>
                  <a:gd name="T57" fmla="*/ 4 h 8"/>
                  <a:gd name="T58" fmla="*/ 10 w 61"/>
                  <a:gd name="T59" fmla="*/ 4 h 8"/>
                  <a:gd name="T60" fmla="*/ 6 w 61"/>
                  <a:gd name="T61" fmla="*/ 4 h 8"/>
                  <a:gd name="T62" fmla="*/ 4 w 61"/>
                  <a:gd name="T63" fmla="*/ 5 h 8"/>
                  <a:gd name="T64" fmla="*/ 1 w 61"/>
                  <a:gd name="T65" fmla="*/ 5 h 8"/>
                  <a:gd name="T66" fmla="*/ 0 w 61"/>
                  <a:gd name="T67" fmla="*/ 6 h 8"/>
                  <a:gd name="T68" fmla="*/ 0 w 61"/>
                  <a:gd name="T6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 h="8">
                    <a:moveTo>
                      <a:pt x="0" y="7"/>
                    </a:moveTo>
                    <a:lnTo>
                      <a:pt x="0" y="7"/>
                    </a:lnTo>
                    <a:lnTo>
                      <a:pt x="1" y="7"/>
                    </a:lnTo>
                    <a:lnTo>
                      <a:pt x="3" y="7"/>
                    </a:lnTo>
                    <a:lnTo>
                      <a:pt x="4" y="7"/>
                    </a:lnTo>
                    <a:lnTo>
                      <a:pt x="8" y="6"/>
                    </a:lnTo>
                    <a:lnTo>
                      <a:pt x="11" y="6"/>
                    </a:lnTo>
                    <a:lnTo>
                      <a:pt x="16" y="6"/>
                    </a:lnTo>
                    <a:lnTo>
                      <a:pt x="20" y="5"/>
                    </a:lnTo>
                    <a:lnTo>
                      <a:pt x="25" y="4"/>
                    </a:lnTo>
                    <a:lnTo>
                      <a:pt x="30" y="4"/>
                    </a:lnTo>
                    <a:lnTo>
                      <a:pt x="35" y="4"/>
                    </a:lnTo>
                    <a:lnTo>
                      <a:pt x="40" y="3"/>
                    </a:lnTo>
                    <a:lnTo>
                      <a:pt x="45" y="3"/>
                    </a:lnTo>
                    <a:lnTo>
                      <a:pt x="50" y="3"/>
                    </a:lnTo>
                    <a:lnTo>
                      <a:pt x="54" y="3"/>
                    </a:lnTo>
                    <a:lnTo>
                      <a:pt x="58" y="3"/>
                    </a:lnTo>
                    <a:lnTo>
                      <a:pt x="60" y="3"/>
                    </a:lnTo>
                    <a:lnTo>
                      <a:pt x="60" y="0"/>
                    </a:lnTo>
                    <a:lnTo>
                      <a:pt x="58" y="0"/>
                    </a:lnTo>
                    <a:lnTo>
                      <a:pt x="54" y="1"/>
                    </a:lnTo>
                    <a:lnTo>
                      <a:pt x="49" y="1"/>
                    </a:lnTo>
                    <a:lnTo>
                      <a:pt x="45" y="1"/>
                    </a:lnTo>
                    <a:lnTo>
                      <a:pt x="39" y="1"/>
                    </a:lnTo>
                    <a:lnTo>
                      <a:pt x="34" y="3"/>
                    </a:lnTo>
                    <a:lnTo>
                      <a:pt x="29" y="3"/>
                    </a:lnTo>
                    <a:lnTo>
                      <a:pt x="24" y="3"/>
                    </a:lnTo>
                    <a:lnTo>
                      <a:pt x="20" y="3"/>
                    </a:lnTo>
                    <a:lnTo>
                      <a:pt x="15" y="4"/>
                    </a:lnTo>
                    <a:lnTo>
                      <a:pt x="10" y="4"/>
                    </a:lnTo>
                    <a:lnTo>
                      <a:pt x="6" y="4"/>
                    </a:lnTo>
                    <a:lnTo>
                      <a:pt x="4" y="5"/>
                    </a:lnTo>
                    <a:lnTo>
                      <a:pt x="1" y="5"/>
                    </a:lnTo>
                    <a:lnTo>
                      <a:pt x="0" y="6"/>
                    </a:lnTo>
                    <a:lnTo>
                      <a:pt x="0" y="7"/>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0" name="Freeform 1032"/>
              <p:cNvSpPr>
                <a:spLocks/>
              </p:cNvSpPr>
              <p:nvPr/>
            </p:nvSpPr>
            <p:spPr bwMode="auto">
              <a:xfrm>
                <a:off x="4683" y="2991"/>
                <a:ext cx="249" cy="40"/>
              </a:xfrm>
              <a:custGeom>
                <a:avLst/>
                <a:gdLst>
                  <a:gd name="T0" fmla="*/ 1 w 249"/>
                  <a:gd name="T1" fmla="*/ 39 h 40"/>
                  <a:gd name="T2" fmla="*/ 6 w 249"/>
                  <a:gd name="T3" fmla="*/ 39 h 40"/>
                  <a:gd name="T4" fmla="*/ 11 w 249"/>
                  <a:gd name="T5" fmla="*/ 37 h 40"/>
                  <a:gd name="T6" fmla="*/ 21 w 249"/>
                  <a:gd name="T7" fmla="*/ 34 h 40"/>
                  <a:gd name="T8" fmla="*/ 32 w 249"/>
                  <a:gd name="T9" fmla="*/ 33 h 40"/>
                  <a:gd name="T10" fmla="*/ 48 w 249"/>
                  <a:gd name="T11" fmla="*/ 30 h 40"/>
                  <a:gd name="T12" fmla="*/ 63 w 249"/>
                  <a:gd name="T13" fmla="*/ 26 h 40"/>
                  <a:gd name="T14" fmla="*/ 81 w 249"/>
                  <a:gd name="T15" fmla="*/ 22 h 40"/>
                  <a:gd name="T16" fmla="*/ 99 w 249"/>
                  <a:gd name="T17" fmla="*/ 19 h 40"/>
                  <a:gd name="T18" fmla="*/ 119 w 249"/>
                  <a:gd name="T19" fmla="*/ 17 h 40"/>
                  <a:gd name="T20" fmla="*/ 140 w 249"/>
                  <a:gd name="T21" fmla="*/ 13 h 40"/>
                  <a:gd name="T22" fmla="*/ 160 w 249"/>
                  <a:gd name="T23" fmla="*/ 9 h 40"/>
                  <a:gd name="T24" fmla="*/ 181 w 249"/>
                  <a:gd name="T25" fmla="*/ 7 h 40"/>
                  <a:gd name="T26" fmla="*/ 200 w 249"/>
                  <a:gd name="T27" fmla="*/ 5 h 40"/>
                  <a:gd name="T28" fmla="*/ 220 w 249"/>
                  <a:gd name="T29" fmla="*/ 4 h 40"/>
                  <a:gd name="T30" fmla="*/ 240 w 249"/>
                  <a:gd name="T31" fmla="*/ 2 h 40"/>
                  <a:gd name="T32" fmla="*/ 248 w 249"/>
                  <a:gd name="T33" fmla="*/ 0 h 40"/>
                  <a:gd name="T34" fmla="*/ 230 w 249"/>
                  <a:gd name="T35" fmla="*/ 1 h 40"/>
                  <a:gd name="T36" fmla="*/ 210 w 249"/>
                  <a:gd name="T37" fmla="*/ 1 h 40"/>
                  <a:gd name="T38" fmla="*/ 189 w 249"/>
                  <a:gd name="T39" fmla="*/ 2 h 40"/>
                  <a:gd name="T40" fmla="*/ 170 w 249"/>
                  <a:gd name="T41" fmla="*/ 5 h 40"/>
                  <a:gd name="T42" fmla="*/ 149 w 249"/>
                  <a:gd name="T43" fmla="*/ 7 h 40"/>
                  <a:gd name="T44" fmla="*/ 128 w 249"/>
                  <a:gd name="T45" fmla="*/ 11 h 40"/>
                  <a:gd name="T46" fmla="*/ 108 w 249"/>
                  <a:gd name="T47" fmla="*/ 14 h 40"/>
                  <a:gd name="T48" fmla="*/ 90 w 249"/>
                  <a:gd name="T49" fmla="*/ 18 h 40"/>
                  <a:gd name="T50" fmla="*/ 70 w 249"/>
                  <a:gd name="T51" fmla="*/ 21 h 40"/>
                  <a:gd name="T52" fmla="*/ 52 w 249"/>
                  <a:gd name="T53" fmla="*/ 25 h 40"/>
                  <a:gd name="T54" fmla="*/ 39 w 249"/>
                  <a:gd name="T55" fmla="*/ 27 h 40"/>
                  <a:gd name="T56" fmla="*/ 25 w 249"/>
                  <a:gd name="T57" fmla="*/ 31 h 40"/>
                  <a:gd name="T58" fmla="*/ 15 w 249"/>
                  <a:gd name="T59" fmla="*/ 33 h 40"/>
                  <a:gd name="T60" fmla="*/ 7 w 249"/>
                  <a:gd name="T61" fmla="*/ 34 h 40"/>
                  <a:gd name="T62" fmla="*/ 1 w 249"/>
                  <a:gd name="T63" fmla="*/ 37 h 40"/>
                  <a:gd name="T64" fmla="*/ 1 w 249"/>
                  <a:gd name="T65"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9" h="40">
                    <a:moveTo>
                      <a:pt x="1" y="39"/>
                    </a:moveTo>
                    <a:lnTo>
                      <a:pt x="1" y="39"/>
                    </a:lnTo>
                    <a:lnTo>
                      <a:pt x="3" y="39"/>
                    </a:lnTo>
                    <a:lnTo>
                      <a:pt x="6" y="39"/>
                    </a:lnTo>
                    <a:lnTo>
                      <a:pt x="8" y="38"/>
                    </a:lnTo>
                    <a:lnTo>
                      <a:pt x="11" y="37"/>
                    </a:lnTo>
                    <a:lnTo>
                      <a:pt x="17" y="35"/>
                    </a:lnTo>
                    <a:lnTo>
                      <a:pt x="21" y="34"/>
                    </a:lnTo>
                    <a:lnTo>
                      <a:pt x="27" y="33"/>
                    </a:lnTo>
                    <a:lnTo>
                      <a:pt x="32" y="33"/>
                    </a:lnTo>
                    <a:lnTo>
                      <a:pt x="39" y="31"/>
                    </a:lnTo>
                    <a:lnTo>
                      <a:pt x="48" y="30"/>
                    </a:lnTo>
                    <a:lnTo>
                      <a:pt x="55" y="27"/>
                    </a:lnTo>
                    <a:lnTo>
                      <a:pt x="63" y="26"/>
                    </a:lnTo>
                    <a:lnTo>
                      <a:pt x="71" y="24"/>
                    </a:lnTo>
                    <a:lnTo>
                      <a:pt x="81" y="22"/>
                    </a:lnTo>
                    <a:lnTo>
                      <a:pt x="90" y="21"/>
                    </a:lnTo>
                    <a:lnTo>
                      <a:pt x="99" y="19"/>
                    </a:lnTo>
                    <a:lnTo>
                      <a:pt x="108" y="18"/>
                    </a:lnTo>
                    <a:lnTo>
                      <a:pt x="119" y="17"/>
                    </a:lnTo>
                    <a:lnTo>
                      <a:pt x="129" y="14"/>
                    </a:lnTo>
                    <a:lnTo>
                      <a:pt x="140" y="13"/>
                    </a:lnTo>
                    <a:lnTo>
                      <a:pt x="150" y="12"/>
                    </a:lnTo>
                    <a:lnTo>
                      <a:pt x="160" y="9"/>
                    </a:lnTo>
                    <a:lnTo>
                      <a:pt x="171" y="8"/>
                    </a:lnTo>
                    <a:lnTo>
                      <a:pt x="181" y="7"/>
                    </a:lnTo>
                    <a:lnTo>
                      <a:pt x="191" y="6"/>
                    </a:lnTo>
                    <a:lnTo>
                      <a:pt x="200" y="5"/>
                    </a:lnTo>
                    <a:lnTo>
                      <a:pt x="212" y="4"/>
                    </a:lnTo>
                    <a:lnTo>
                      <a:pt x="220" y="4"/>
                    </a:lnTo>
                    <a:lnTo>
                      <a:pt x="230" y="2"/>
                    </a:lnTo>
                    <a:lnTo>
                      <a:pt x="240" y="2"/>
                    </a:lnTo>
                    <a:lnTo>
                      <a:pt x="248" y="2"/>
                    </a:lnTo>
                    <a:lnTo>
                      <a:pt x="248" y="0"/>
                    </a:lnTo>
                    <a:lnTo>
                      <a:pt x="240" y="0"/>
                    </a:lnTo>
                    <a:lnTo>
                      <a:pt x="230" y="1"/>
                    </a:lnTo>
                    <a:lnTo>
                      <a:pt x="220" y="1"/>
                    </a:lnTo>
                    <a:lnTo>
                      <a:pt x="210" y="1"/>
                    </a:lnTo>
                    <a:lnTo>
                      <a:pt x="200" y="2"/>
                    </a:lnTo>
                    <a:lnTo>
                      <a:pt x="189" y="2"/>
                    </a:lnTo>
                    <a:lnTo>
                      <a:pt x="179" y="4"/>
                    </a:lnTo>
                    <a:lnTo>
                      <a:pt x="170" y="5"/>
                    </a:lnTo>
                    <a:lnTo>
                      <a:pt x="160" y="6"/>
                    </a:lnTo>
                    <a:lnTo>
                      <a:pt x="149" y="7"/>
                    </a:lnTo>
                    <a:lnTo>
                      <a:pt x="139" y="9"/>
                    </a:lnTo>
                    <a:lnTo>
                      <a:pt x="128" y="11"/>
                    </a:lnTo>
                    <a:lnTo>
                      <a:pt x="118" y="13"/>
                    </a:lnTo>
                    <a:lnTo>
                      <a:pt x="108" y="14"/>
                    </a:lnTo>
                    <a:lnTo>
                      <a:pt x="98" y="17"/>
                    </a:lnTo>
                    <a:lnTo>
                      <a:pt x="90" y="18"/>
                    </a:lnTo>
                    <a:lnTo>
                      <a:pt x="78" y="19"/>
                    </a:lnTo>
                    <a:lnTo>
                      <a:pt x="70" y="21"/>
                    </a:lnTo>
                    <a:lnTo>
                      <a:pt x="62" y="24"/>
                    </a:lnTo>
                    <a:lnTo>
                      <a:pt x="52" y="25"/>
                    </a:lnTo>
                    <a:lnTo>
                      <a:pt x="45" y="26"/>
                    </a:lnTo>
                    <a:lnTo>
                      <a:pt x="39" y="27"/>
                    </a:lnTo>
                    <a:lnTo>
                      <a:pt x="32" y="30"/>
                    </a:lnTo>
                    <a:lnTo>
                      <a:pt x="25" y="31"/>
                    </a:lnTo>
                    <a:lnTo>
                      <a:pt x="20" y="32"/>
                    </a:lnTo>
                    <a:lnTo>
                      <a:pt x="15" y="33"/>
                    </a:lnTo>
                    <a:lnTo>
                      <a:pt x="10" y="33"/>
                    </a:lnTo>
                    <a:lnTo>
                      <a:pt x="7" y="34"/>
                    </a:lnTo>
                    <a:lnTo>
                      <a:pt x="3" y="35"/>
                    </a:lnTo>
                    <a:lnTo>
                      <a:pt x="1" y="37"/>
                    </a:lnTo>
                    <a:lnTo>
                      <a:pt x="0" y="37"/>
                    </a:lnTo>
                    <a:lnTo>
                      <a:pt x="1" y="39"/>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1" name="Freeform 1033"/>
              <p:cNvSpPr>
                <a:spLocks/>
              </p:cNvSpPr>
              <p:nvPr/>
            </p:nvSpPr>
            <p:spPr bwMode="auto">
              <a:xfrm>
                <a:off x="4563" y="3036"/>
                <a:ext cx="114" cy="7"/>
              </a:xfrm>
              <a:custGeom>
                <a:avLst/>
                <a:gdLst>
                  <a:gd name="T0" fmla="*/ 0 w 114"/>
                  <a:gd name="T1" fmla="*/ 5 h 7"/>
                  <a:gd name="T2" fmla="*/ 7 w 114"/>
                  <a:gd name="T3" fmla="*/ 5 h 7"/>
                  <a:gd name="T4" fmla="*/ 13 w 114"/>
                  <a:gd name="T5" fmla="*/ 6 h 7"/>
                  <a:gd name="T6" fmla="*/ 22 w 114"/>
                  <a:gd name="T7" fmla="*/ 6 h 7"/>
                  <a:gd name="T8" fmla="*/ 28 w 114"/>
                  <a:gd name="T9" fmla="*/ 6 h 7"/>
                  <a:gd name="T10" fmla="*/ 35 w 114"/>
                  <a:gd name="T11" fmla="*/ 6 h 7"/>
                  <a:gd name="T12" fmla="*/ 42 w 114"/>
                  <a:gd name="T13" fmla="*/ 6 h 7"/>
                  <a:gd name="T14" fmla="*/ 48 w 114"/>
                  <a:gd name="T15" fmla="*/ 6 h 7"/>
                  <a:gd name="T16" fmla="*/ 55 w 114"/>
                  <a:gd name="T17" fmla="*/ 6 h 7"/>
                  <a:gd name="T18" fmla="*/ 62 w 114"/>
                  <a:gd name="T19" fmla="*/ 5 h 7"/>
                  <a:gd name="T20" fmla="*/ 70 w 114"/>
                  <a:gd name="T21" fmla="*/ 5 h 7"/>
                  <a:gd name="T22" fmla="*/ 77 w 114"/>
                  <a:gd name="T23" fmla="*/ 5 h 7"/>
                  <a:gd name="T24" fmla="*/ 83 w 114"/>
                  <a:gd name="T25" fmla="*/ 5 h 7"/>
                  <a:gd name="T26" fmla="*/ 90 w 114"/>
                  <a:gd name="T27" fmla="*/ 4 h 7"/>
                  <a:gd name="T28" fmla="*/ 98 w 114"/>
                  <a:gd name="T29" fmla="*/ 3 h 7"/>
                  <a:gd name="T30" fmla="*/ 105 w 114"/>
                  <a:gd name="T31" fmla="*/ 2 h 7"/>
                  <a:gd name="T32" fmla="*/ 113 w 114"/>
                  <a:gd name="T33" fmla="*/ 1 h 7"/>
                  <a:gd name="T34" fmla="*/ 112 w 114"/>
                  <a:gd name="T35" fmla="*/ 0 h 7"/>
                  <a:gd name="T36" fmla="*/ 104 w 114"/>
                  <a:gd name="T37" fmla="*/ 1 h 7"/>
                  <a:gd name="T38" fmla="*/ 97 w 114"/>
                  <a:gd name="T39" fmla="*/ 1 h 7"/>
                  <a:gd name="T40" fmla="*/ 89 w 114"/>
                  <a:gd name="T41" fmla="*/ 2 h 7"/>
                  <a:gd name="T42" fmla="*/ 82 w 114"/>
                  <a:gd name="T43" fmla="*/ 3 h 7"/>
                  <a:gd name="T44" fmla="*/ 75 w 114"/>
                  <a:gd name="T45" fmla="*/ 3 h 7"/>
                  <a:gd name="T46" fmla="*/ 69 w 114"/>
                  <a:gd name="T47" fmla="*/ 4 h 7"/>
                  <a:gd name="T48" fmla="*/ 61 w 114"/>
                  <a:gd name="T49" fmla="*/ 4 h 7"/>
                  <a:gd name="T50" fmla="*/ 55 w 114"/>
                  <a:gd name="T51" fmla="*/ 4 h 7"/>
                  <a:gd name="T52" fmla="*/ 48 w 114"/>
                  <a:gd name="T53" fmla="*/ 4 h 7"/>
                  <a:gd name="T54" fmla="*/ 42 w 114"/>
                  <a:gd name="T55" fmla="*/ 4 h 7"/>
                  <a:gd name="T56" fmla="*/ 35 w 114"/>
                  <a:gd name="T57" fmla="*/ 4 h 7"/>
                  <a:gd name="T58" fmla="*/ 28 w 114"/>
                  <a:gd name="T59" fmla="*/ 4 h 7"/>
                  <a:gd name="T60" fmla="*/ 22 w 114"/>
                  <a:gd name="T61" fmla="*/ 4 h 7"/>
                  <a:gd name="T62" fmla="*/ 13 w 114"/>
                  <a:gd name="T63" fmla="*/ 4 h 7"/>
                  <a:gd name="T64" fmla="*/ 7 w 114"/>
                  <a:gd name="T65" fmla="*/ 4 h 7"/>
                  <a:gd name="T66" fmla="*/ 0 w 114"/>
                  <a:gd name="T67" fmla="*/ 4 h 7"/>
                  <a:gd name="T68" fmla="*/ 0 w 114"/>
                  <a:gd name="T6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7">
                    <a:moveTo>
                      <a:pt x="0" y="5"/>
                    </a:moveTo>
                    <a:lnTo>
                      <a:pt x="7" y="5"/>
                    </a:lnTo>
                    <a:lnTo>
                      <a:pt x="13" y="6"/>
                    </a:lnTo>
                    <a:lnTo>
                      <a:pt x="22" y="6"/>
                    </a:lnTo>
                    <a:lnTo>
                      <a:pt x="28" y="6"/>
                    </a:lnTo>
                    <a:lnTo>
                      <a:pt x="35" y="6"/>
                    </a:lnTo>
                    <a:lnTo>
                      <a:pt x="42" y="6"/>
                    </a:lnTo>
                    <a:lnTo>
                      <a:pt x="48" y="6"/>
                    </a:lnTo>
                    <a:lnTo>
                      <a:pt x="55" y="6"/>
                    </a:lnTo>
                    <a:lnTo>
                      <a:pt x="62" y="5"/>
                    </a:lnTo>
                    <a:lnTo>
                      <a:pt x="70" y="5"/>
                    </a:lnTo>
                    <a:lnTo>
                      <a:pt x="77" y="5"/>
                    </a:lnTo>
                    <a:lnTo>
                      <a:pt x="83" y="5"/>
                    </a:lnTo>
                    <a:lnTo>
                      <a:pt x="90" y="4"/>
                    </a:lnTo>
                    <a:lnTo>
                      <a:pt x="98" y="3"/>
                    </a:lnTo>
                    <a:lnTo>
                      <a:pt x="105" y="2"/>
                    </a:lnTo>
                    <a:lnTo>
                      <a:pt x="113" y="1"/>
                    </a:lnTo>
                    <a:lnTo>
                      <a:pt x="112" y="0"/>
                    </a:lnTo>
                    <a:lnTo>
                      <a:pt x="104" y="1"/>
                    </a:lnTo>
                    <a:lnTo>
                      <a:pt x="97" y="1"/>
                    </a:lnTo>
                    <a:lnTo>
                      <a:pt x="89" y="2"/>
                    </a:lnTo>
                    <a:lnTo>
                      <a:pt x="82" y="3"/>
                    </a:lnTo>
                    <a:lnTo>
                      <a:pt x="75" y="3"/>
                    </a:lnTo>
                    <a:lnTo>
                      <a:pt x="69" y="4"/>
                    </a:lnTo>
                    <a:lnTo>
                      <a:pt x="61" y="4"/>
                    </a:lnTo>
                    <a:lnTo>
                      <a:pt x="55" y="4"/>
                    </a:lnTo>
                    <a:lnTo>
                      <a:pt x="48" y="4"/>
                    </a:lnTo>
                    <a:lnTo>
                      <a:pt x="42" y="4"/>
                    </a:lnTo>
                    <a:lnTo>
                      <a:pt x="35" y="4"/>
                    </a:lnTo>
                    <a:lnTo>
                      <a:pt x="28" y="4"/>
                    </a:lnTo>
                    <a:lnTo>
                      <a:pt x="22" y="4"/>
                    </a:lnTo>
                    <a:lnTo>
                      <a:pt x="13" y="4"/>
                    </a:lnTo>
                    <a:lnTo>
                      <a:pt x="7" y="4"/>
                    </a:lnTo>
                    <a:lnTo>
                      <a:pt x="0" y="4"/>
                    </a:lnTo>
                    <a:lnTo>
                      <a:pt x="0" y="5"/>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2" name="Freeform 1034"/>
              <p:cNvSpPr>
                <a:spLocks/>
              </p:cNvSpPr>
              <p:nvPr/>
            </p:nvSpPr>
            <p:spPr bwMode="auto">
              <a:xfrm>
                <a:off x="4674" y="3030"/>
                <a:ext cx="7" cy="7"/>
              </a:xfrm>
              <a:custGeom>
                <a:avLst/>
                <a:gdLst>
                  <a:gd name="T0" fmla="*/ 0 w 7"/>
                  <a:gd name="T1" fmla="*/ 6 h 7"/>
                  <a:gd name="T2" fmla="*/ 3 w 7"/>
                  <a:gd name="T3" fmla="*/ 6 h 7"/>
                  <a:gd name="T4" fmla="*/ 6 w 7"/>
                  <a:gd name="T5" fmla="*/ 3 h 7"/>
                  <a:gd name="T6" fmla="*/ 6 w 7"/>
                  <a:gd name="T7" fmla="*/ 0 h 7"/>
                  <a:gd name="T8" fmla="*/ 0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lnTo>
                      <a:pt x="3" y="6"/>
                    </a:lnTo>
                    <a:lnTo>
                      <a:pt x="6" y="3"/>
                    </a:lnTo>
                    <a:lnTo>
                      <a:pt x="6" y="0"/>
                    </a:lnTo>
                    <a:lnTo>
                      <a:pt x="0" y="0"/>
                    </a:lnTo>
                    <a:lnTo>
                      <a:pt x="0" y="6"/>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3" name="Freeform 1035"/>
              <p:cNvSpPr>
                <a:spLocks/>
              </p:cNvSpPr>
              <p:nvPr/>
            </p:nvSpPr>
            <p:spPr bwMode="auto">
              <a:xfrm>
                <a:off x="5528" y="3013"/>
                <a:ext cx="7" cy="7"/>
              </a:xfrm>
              <a:custGeom>
                <a:avLst/>
                <a:gdLst>
                  <a:gd name="T0" fmla="*/ 6 w 7"/>
                  <a:gd name="T1" fmla="*/ 0 h 7"/>
                  <a:gd name="T2" fmla="*/ 3 w 7"/>
                  <a:gd name="T3" fmla="*/ 0 h 7"/>
                  <a:gd name="T4" fmla="*/ 0 w 7"/>
                  <a:gd name="T5" fmla="*/ 3 h 7"/>
                  <a:gd name="T6" fmla="*/ 0 w 7"/>
                  <a:gd name="T7" fmla="*/ 6 h 7"/>
                  <a:gd name="T8" fmla="*/ 3 w 7"/>
                  <a:gd name="T9" fmla="*/ 6 h 7"/>
                  <a:gd name="T10" fmla="*/ 6 w 7"/>
                  <a:gd name="T11" fmla="*/ 0 h 7"/>
                </a:gdLst>
                <a:ahLst/>
                <a:cxnLst>
                  <a:cxn ang="0">
                    <a:pos x="T0" y="T1"/>
                  </a:cxn>
                  <a:cxn ang="0">
                    <a:pos x="T2" y="T3"/>
                  </a:cxn>
                  <a:cxn ang="0">
                    <a:pos x="T4" y="T5"/>
                  </a:cxn>
                  <a:cxn ang="0">
                    <a:pos x="T6" y="T7"/>
                  </a:cxn>
                  <a:cxn ang="0">
                    <a:pos x="T8" y="T9"/>
                  </a:cxn>
                  <a:cxn ang="0">
                    <a:pos x="T10" y="T11"/>
                  </a:cxn>
                </a:cxnLst>
                <a:rect l="0" t="0" r="r" b="b"/>
                <a:pathLst>
                  <a:path w="7" h="7">
                    <a:moveTo>
                      <a:pt x="6" y="0"/>
                    </a:moveTo>
                    <a:lnTo>
                      <a:pt x="3" y="0"/>
                    </a:lnTo>
                    <a:lnTo>
                      <a:pt x="0" y="3"/>
                    </a:lnTo>
                    <a:lnTo>
                      <a:pt x="0" y="6"/>
                    </a:lnTo>
                    <a:lnTo>
                      <a:pt x="3" y="6"/>
                    </a:lnTo>
                    <a:lnTo>
                      <a:pt x="6" y="0"/>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4" name="Freeform 1036"/>
              <p:cNvSpPr>
                <a:spLocks/>
              </p:cNvSpPr>
              <p:nvPr/>
            </p:nvSpPr>
            <p:spPr bwMode="auto">
              <a:xfrm>
                <a:off x="5500" y="3011"/>
                <a:ext cx="27" cy="3"/>
              </a:xfrm>
              <a:custGeom>
                <a:avLst/>
                <a:gdLst>
                  <a:gd name="T0" fmla="*/ 0 w 27"/>
                  <a:gd name="T1" fmla="*/ 1 h 3"/>
                  <a:gd name="T2" fmla="*/ 1 w 27"/>
                  <a:gd name="T3" fmla="*/ 1 h 3"/>
                  <a:gd name="T4" fmla="*/ 2 w 27"/>
                  <a:gd name="T5" fmla="*/ 1 h 3"/>
                  <a:gd name="T6" fmla="*/ 3 w 27"/>
                  <a:gd name="T7" fmla="*/ 1 h 3"/>
                  <a:gd name="T8" fmla="*/ 4 w 27"/>
                  <a:gd name="T9" fmla="*/ 1 h 3"/>
                  <a:gd name="T10" fmla="*/ 5 w 27"/>
                  <a:gd name="T11" fmla="*/ 1 h 3"/>
                  <a:gd name="T12" fmla="*/ 7 w 27"/>
                  <a:gd name="T13" fmla="*/ 1 h 3"/>
                  <a:gd name="T14" fmla="*/ 9 w 27"/>
                  <a:gd name="T15" fmla="*/ 1 h 3"/>
                  <a:gd name="T16" fmla="*/ 11 w 27"/>
                  <a:gd name="T17" fmla="*/ 1 h 3"/>
                  <a:gd name="T18" fmla="*/ 14 w 27"/>
                  <a:gd name="T19" fmla="*/ 1 h 3"/>
                  <a:gd name="T20" fmla="*/ 16 w 27"/>
                  <a:gd name="T21" fmla="*/ 1 h 3"/>
                  <a:gd name="T22" fmla="*/ 17 w 27"/>
                  <a:gd name="T23" fmla="*/ 1 h 3"/>
                  <a:gd name="T24" fmla="*/ 22 w 27"/>
                  <a:gd name="T25" fmla="*/ 2 h 3"/>
                  <a:gd name="T26" fmla="*/ 25 w 27"/>
                  <a:gd name="T27" fmla="*/ 2 h 3"/>
                  <a:gd name="T28" fmla="*/ 26 w 27"/>
                  <a:gd name="T29" fmla="*/ 1 h 3"/>
                  <a:gd name="T30" fmla="*/ 23 w 27"/>
                  <a:gd name="T31" fmla="*/ 1 h 3"/>
                  <a:gd name="T32" fmla="*/ 20 w 27"/>
                  <a:gd name="T33" fmla="*/ 1 h 3"/>
                  <a:gd name="T34" fmla="*/ 16 w 27"/>
                  <a:gd name="T35" fmla="*/ 1 h 3"/>
                  <a:gd name="T36" fmla="*/ 14 w 27"/>
                  <a:gd name="T37" fmla="*/ 0 h 3"/>
                  <a:gd name="T38" fmla="*/ 12 w 27"/>
                  <a:gd name="T39" fmla="*/ 0 h 3"/>
                  <a:gd name="T40" fmla="*/ 10 w 27"/>
                  <a:gd name="T41" fmla="*/ 0 h 3"/>
                  <a:gd name="T42" fmla="*/ 8 w 27"/>
                  <a:gd name="T43" fmla="*/ 0 h 3"/>
                  <a:gd name="T44" fmla="*/ 5 w 27"/>
                  <a:gd name="T45" fmla="*/ 0 h 3"/>
                  <a:gd name="T46" fmla="*/ 4 w 27"/>
                  <a:gd name="T47" fmla="*/ 0 h 3"/>
                  <a:gd name="T48" fmla="*/ 3 w 27"/>
                  <a:gd name="T49" fmla="*/ 0 h 3"/>
                  <a:gd name="T50" fmla="*/ 2 w 27"/>
                  <a:gd name="T51" fmla="*/ 0 h 3"/>
                  <a:gd name="T52" fmla="*/ 1 w 27"/>
                  <a:gd name="T53" fmla="*/ 0 h 3"/>
                  <a:gd name="T54" fmla="*/ 0 w 27"/>
                  <a:gd name="T55" fmla="*/ 0 h 3"/>
                  <a:gd name="T56" fmla="*/ 1 w 27"/>
                  <a:gd name="T57" fmla="*/ 0 h 3"/>
                  <a:gd name="T58" fmla="*/ 0 w 27"/>
                  <a:gd name="T59" fmla="*/ 1 h 3"/>
                  <a:gd name="T60" fmla="*/ 1 w 27"/>
                  <a:gd name="T61" fmla="*/ 1 h 3"/>
                  <a:gd name="T62" fmla="*/ 0 w 27"/>
                  <a:gd name="T6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3">
                    <a:moveTo>
                      <a:pt x="0" y="1"/>
                    </a:moveTo>
                    <a:lnTo>
                      <a:pt x="1" y="1"/>
                    </a:lnTo>
                    <a:lnTo>
                      <a:pt x="2" y="1"/>
                    </a:lnTo>
                    <a:lnTo>
                      <a:pt x="3" y="1"/>
                    </a:lnTo>
                    <a:lnTo>
                      <a:pt x="4" y="1"/>
                    </a:lnTo>
                    <a:lnTo>
                      <a:pt x="5" y="1"/>
                    </a:lnTo>
                    <a:lnTo>
                      <a:pt x="7" y="1"/>
                    </a:lnTo>
                    <a:lnTo>
                      <a:pt x="9" y="1"/>
                    </a:lnTo>
                    <a:lnTo>
                      <a:pt x="11" y="1"/>
                    </a:lnTo>
                    <a:lnTo>
                      <a:pt x="14" y="1"/>
                    </a:lnTo>
                    <a:lnTo>
                      <a:pt x="16" y="1"/>
                    </a:lnTo>
                    <a:lnTo>
                      <a:pt x="17" y="1"/>
                    </a:lnTo>
                    <a:lnTo>
                      <a:pt x="22" y="2"/>
                    </a:lnTo>
                    <a:lnTo>
                      <a:pt x="25" y="2"/>
                    </a:lnTo>
                    <a:lnTo>
                      <a:pt x="26" y="1"/>
                    </a:lnTo>
                    <a:lnTo>
                      <a:pt x="23" y="1"/>
                    </a:lnTo>
                    <a:lnTo>
                      <a:pt x="20" y="1"/>
                    </a:lnTo>
                    <a:lnTo>
                      <a:pt x="16" y="1"/>
                    </a:lnTo>
                    <a:lnTo>
                      <a:pt x="14" y="0"/>
                    </a:lnTo>
                    <a:lnTo>
                      <a:pt x="12" y="0"/>
                    </a:lnTo>
                    <a:lnTo>
                      <a:pt x="10" y="0"/>
                    </a:lnTo>
                    <a:lnTo>
                      <a:pt x="8" y="0"/>
                    </a:lnTo>
                    <a:lnTo>
                      <a:pt x="5" y="0"/>
                    </a:lnTo>
                    <a:lnTo>
                      <a:pt x="4" y="0"/>
                    </a:lnTo>
                    <a:lnTo>
                      <a:pt x="3" y="0"/>
                    </a:lnTo>
                    <a:lnTo>
                      <a:pt x="2" y="0"/>
                    </a:lnTo>
                    <a:lnTo>
                      <a:pt x="1" y="0"/>
                    </a:lnTo>
                    <a:lnTo>
                      <a:pt x="0" y="0"/>
                    </a:lnTo>
                    <a:lnTo>
                      <a:pt x="1" y="0"/>
                    </a:lnTo>
                    <a:lnTo>
                      <a:pt x="0" y="1"/>
                    </a:lnTo>
                    <a:lnTo>
                      <a:pt x="1" y="1"/>
                    </a:lnTo>
                    <a:lnTo>
                      <a:pt x="0" y="1"/>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5" name="Freeform 1037"/>
              <p:cNvSpPr>
                <a:spLocks/>
              </p:cNvSpPr>
              <p:nvPr/>
            </p:nvSpPr>
            <p:spPr bwMode="auto">
              <a:xfrm>
                <a:off x="5355" y="2978"/>
                <a:ext cx="139" cy="29"/>
              </a:xfrm>
              <a:custGeom>
                <a:avLst/>
                <a:gdLst>
                  <a:gd name="T0" fmla="*/ 1 w 139"/>
                  <a:gd name="T1" fmla="*/ 2 h 29"/>
                  <a:gd name="T2" fmla="*/ 4 w 139"/>
                  <a:gd name="T3" fmla="*/ 4 h 29"/>
                  <a:gd name="T4" fmla="*/ 8 w 139"/>
                  <a:gd name="T5" fmla="*/ 4 h 29"/>
                  <a:gd name="T6" fmla="*/ 15 w 139"/>
                  <a:gd name="T7" fmla="*/ 6 h 29"/>
                  <a:gd name="T8" fmla="*/ 22 w 139"/>
                  <a:gd name="T9" fmla="*/ 7 h 29"/>
                  <a:gd name="T10" fmla="*/ 30 w 139"/>
                  <a:gd name="T11" fmla="*/ 9 h 29"/>
                  <a:gd name="T12" fmla="*/ 38 w 139"/>
                  <a:gd name="T13" fmla="*/ 11 h 29"/>
                  <a:gd name="T14" fmla="*/ 49 w 139"/>
                  <a:gd name="T15" fmla="*/ 12 h 29"/>
                  <a:gd name="T16" fmla="*/ 59 w 139"/>
                  <a:gd name="T17" fmla="*/ 15 h 29"/>
                  <a:gd name="T18" fmla="*/ 70 w 139"/>
                  <a:gd name="T19" fmla="*/ 17 h 29"/>
                  <a:gd name="T20" fmla="*/ 82 w 139"/>
                  <a:gd name="T21" fmla="*/ 19 h 29"/>
                  <a:gd name="T22" fmla="*/ 93 w 139"/>
                  <a:gd name="T23" fmla="*/ 21 h 29"/>
                  <a:gd name="T24" fmla="*/ 105 w 139"/>
                  <a:gd name="T25" fmla="*/ 24 h 29"/>
                  <a:gd name="T26" fmla="*/ 116 w 139"/>
                  <a:gd name="T27" fmla="*/ 26 h 29"/>
                  <a:gd name="T28" fmla="*/ 127 w 139"/>
                  <a:gd name="T29" fmla="*/ 27 h 29"/>
                  <a:gd name="T30" fmla="*/ 137 w 139"/>
                  <a:gd name="T31" fmla="*/ 28 h 29"/>
                  <a:gd name="T32" fmla="*/ 134 w 139"/>
                  <a:gd name="T33" fmla="*/ 26 h 29"/>
                  <a:gd name="T34" fmla="*/ 123 w 139"/>
                  <a:gd name="T35" fmla="*/ 24 h 29"/>
                  <a:gd name="T36" fmla="*/ 112 w 139"/>
                  <a:gd name="T37" fmla="*/ 21 h 29"/>
                  <a:gd name="T38" fmla="*/ 100 w 139"/>
                  <a:gd name="T39" fmla="*/ 19 h 29"/>
                  <a:gd name="T40" fmla="*/ 89 w 139"/>
                  <a:gd name="T41" fmla="*/ 17 h 29"/>
                  <a:gd name="T42" fmla="*/ 78 w 139"/>
                  <a:gd name="T43" fmla="*/ 16 h 29"/>
                  <a:gd name="T44" fmla="*/ 66 w 139"/>
                  <a:gd name="T45" fmla="*/ 13 h 29"/>
                  <a:gd name="T46" fmla="*/ 55 w 139"/>
                  <a:gd name="T47" fmla="*/ 11 h 29"/>
                  <a:gd name="T48" fmla="*/ 45 w 139"/>
                  <a:gd name="T49" fmla="*/ 9 h 29"/>
                  <a:gd name="T50" fmla="*/ 36 w 139"/>
                  <a:gd name="T51" fmla="*/ 7 h 29"/>
                  <a:gd name="T52" fmla="*/ 26 w 139"/>
                  <a:gd name="T53" fmla="*/ 6 h 29"/>
                  <a:gd name="T54" fmla="*/ 18 w 139"/>
                  <a:gd name="T55" fmla="*/ 4 h 29"/>
                  <a:gd name="T56" fmla="*/ 12 w 139"/>
                  <a:gd name="T57" fmla="*/ 2 h 29"/>
                  <a:gd name="T58" fmla="*/ 8 w 139"/>
                  <a:gd name="T59" fmla="*/ 1 h 29"/>
                  <a:gd name="T60" fmla="*/ 3 w 139"/>
                  <a:gd name="T61" fmla="*/ 0 h 29"/>
                  <a:gd name="T62" fmla="*/ 0 w 139"/>
                  <a:gd name="T63"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29">
                    <a:moveTo>
                      <a:pt x="0" y="2"/>
                    </a:moveTo>
                    <a:lnTo>
                      <a:pt x="1" y="2"/>
                    </a:lnTo>
                    <a:lnTo>
                      <a:pt x="3" y="3"/>
                    </a:lnTo>
                    <a:lnTo>
                      <a:pt x="4" y="4"/>
                    </a:lnTo>
                    <a:lnTo>
                      <a:pt x="7" y="4"/>
                    </a:lnTo>
                    <a:lnTo>
                      <a:pt x="8" y="4"/>
                    </a:lnTo>
                    <a:lnTo>
                      <a:pt x="11" y="6"/>
                    </a:lnTo>
                    <a:lnTo>
                      <a:pt x="15" y="6"/>
                    </a:lnTo>
                    <a:lnTo>
                      <a:pt x="18" y="7"/>
                    </a:lnTo>
                    <a:lnTo>
                      <a:pt x="22" y="7"/>
                    </a:lnTo>
                    <a:lnTo>
                      <a:pt x="26" y="8"/>
                    </a:lnTo>
                    <a:lnTo>
                      <a:pt x="30" y="9"/>
                    </a:lnTo>
                    <a:lnTo>
                      <a:pt x="33" y="10"/>
                    </a:lnTo>
                    <a:lnTo>
                      <a:pt x="38" y="11"/>
                    </a:lnTo>
                    <a:lnTo>
                      <a:pt x="44" y="12"/>
                    </a:lnTo>
                    <a:lnTo>
                      <a:pt x="49" y="12"/>
                    </a:lnTo>
                    <a:lnTo>
                      <a:pt x="55" y="13"/>
                    </a:lnTo>
                    <a:lnTo>
                      <a:pt x="59" y="15"/>
                    </a:lnTo>
                    <a:lnTo>
                      <a:pt x="64" y="16"/>
                    </a:lnTo>
                    <a:lnTo>
                      <a:pt x="70" y="17"/>
                    </a:lnTo>
                    <a:lnTo>
                      <a:pt x="77" y="19"/>
                    </a:lnTo>
                    <a:lnTo>
                      <a:pt x="82" y="19"/>
                    </a:lnTo>
                    <a:lnTo>
                      <a:pt x="87" y="20"/>
                    </a:lnTo>
                    <a:lnTo>
                      <a:pt x="93" y="21"/>
                    </a:lnTo>
                    <a:lnTo>
                      <a:pt x="100" y="22"/>
                    </a:lnTo>
                    <a:lnTo>
                      <a:pt x="105" y="24"/>
                    </a:lnTo>
                    <a:lnTo>
                      <a:pt x="111" y="25"/>
                    </a:lnTo>
                    <a:lnTo>
                      <a:pt x="116" y="26"/>
                    </a:lnTo>
                    <a:lnTo>
                      <a:pt x="122" y="26"/>
                    </a:lnTo>
                    <a:lnTo>
                      <a:pt x="127" y="27"/>
                    </a:lnTo>
                    <a:lnTo>
                      <a:pt x="133" y="27"/>
                    </a:lnTo>
                    <a:lnTo>
                      <a:pt x="137" y="28"/>
                    </a:lnTo>
                    <a:lnTo>
                      <a:pt x="138" y="26"/>
                    </a:lnTo>
                    <a:lnTo>
                      <a:pt x="134" y="26"/>
                    </a:lnTo>
                    <a:lnTo>
                      <a:pt x="128" y="25"/>
                    </a:lnTo>
                    <a:lnTo>
                      <a:pt x="123" y="24"/>
                    </a:lnTo>
                    <a:lnTo>
                      <a:pt x="118" y="22"/>
                    </a:lnTo>
                    <a:lnTo>
                      <a:pt x="112" y="21"/>
                    </a:lnTo>
                    <a:lnTo>
                      <a:pt x="105" y="20"/>
                    </a:lnTo>
                    <a:lnTo>
                      <a:pt x="100" y="19"/>
                    </a:lnTo>
                    <a:lnTo>
                      <a:pt x="94" y="19"/>
                    </a:lnTo>
                    <a:lnTo>
                      <a:pt x="89" y="17"/>
                    </a:lnTo>
                    <a:lnTo>
                      <a:pt x="82" y="16"/>
                    </a:lnTo>
                    <a:lnTo>
                      <a:pt x="78" y="16"/>
                    </a:lnTo>
                    <a:lnTo>
                      <a:pt x="72" y="15"/>
                    </a:lnTo>
                    <a:lnTo>
                      <a:pt x="66" y="13"/>
                    </a:lnTo>
                    <a:lnTo>
                      <a:pt x="61" y="12"/>
                    </a:lnTo>
                    <a:lnTo>
                      <a:pt x="55" y="11"/>
                    </a:lnTo>
                    <a:lnTo>
                      <a:pt x="49" y="11"/>
                    </a:lnTo>
                    <a:lnTo>
                      <a:pt x="45" y="9"/>
                    </a:lnTo>
                    <a:lnTo>
                      <a:pt x="40" y="8"/>
                    </a:lnTo>
                    <a:lnTo>
                      <a:pt x="36" y="7"/>
                    </a:lnTo>
                    <a:lnTo>
                      <a:pt x="31" y="7"/>
                    </a:lnTo>
                    <a:lnTo>
                      <a:pt x="26" y="6"/>
                    </a:lnTo>
                    <a:lnTo>
                      <a:pt x="22" y="4"/>
                    </a:lnTo>
                    <a:lnTo>
                      <a:pt x="18" y="4"/>
                    </a:lnTo>
                    <a:lnTo>
                      <a:pt x="15" y="3"/>
                    </a:lnTo>
                    <a:lnTo>
                      <a:pt x="12" y="2"/>
                    </a:lnTo>
                    <a:lnTo>
                      <a:pt x="8" y="2"/>
                    </a:lnTo>
                    <a:lnTo>
                      <a:pt x="8" y="1"/>
                    </a:lnTo>
                    <a:lnTo>
                      <a:pt x="5" y="1"/>
                    </a:lnTo>
                    <a:lnTo>
                      <a:pt x="3" y="0"/>
                    </a:lnTo>
                    <a:lnTo>
                      <a:pt x="1" y="0"/>
                    </a:lnTo>
                    <a:lnTo>
                      <a:pt x="0" y="2"/>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6" name="Freeform 1038"/>
              <p:cNvSpPr>
                <a:spLocks/>
              </p:cNvSpPr>
              <p:nvPr/>
            </p:nvSpPr>
            <p:spPr bwMode="auto">
              <a:xfrm>
                <a:off x="5009" y="2956"/>
                <a:ext cx="340" cy="17"/>
              </a:xfrm>
              <a:custGeom>
                <a:avLst/>
                <a:gdLst>
                  <a:gd name="T0" fmla="*/ 3 w 340"/>
                  <a:gd name="T1" fmla="*/ 16 h 17"/>
                  <a:gd name="T2" fmla="*/ 8 w 340"/>
                  <a:gd name="T3" fmla="*/ 15 h 17"/>
                  <a:gd name="T4" fmla="*/ 18 w 340"/>
                  <a:gd name="T5" fmla="*/ 14 h 17"/>
                  <a:gd name="T6" fmla="*/ 31 w 340"/>
                  <a:gd name="T7" fmla="*/ 12 h 17"/>
                  <a:gd name="T8" fmla="*/ 44 w 340"/>
                  <a:gd name="T9" fmla="*/ 10 h 17"/>
                  <a:gd name="T10" fmla="*/ 59 w 340"/>
                  <a:gd name="T11" fmla="*/ 8 h 17"/>
                  <a:gd name="T12" fmla="*/ 79 w 340"/>
                  <a:gd name="T13" fmla="*/ 7 h 17"/>
                  <a:gd name="T14" fmla="*/ 100 w 340"/>
                  <a:gd name="T15" fmla="*/ 5 h 17"/>
                  <a:gd name="T16" fmla="*/ 123 w 340"/>
                  <a:gd name="T17" fmla="*/ 3 h 17"/>
                  <a:gd name="T18" fmla="*/ 147 w 340"/>
                  <a:gd name="T19" fmla="*/ 2 h 17"/>
                  <a:gd name="T20" fmla="*/ 172 w 340"/>
                  <a:gd name="T21" fmla="*/ 2 h 17"/>
                  <a:gd name="T22" fmla="*/ 201 w 340"/>
                  <a:gd name="T23" fmla="*/ 2 h 17"/>
                  <a:gd name="T24" fmla="*/ 229 w 340"/>
                  <a:gd name="T25" fmla="*/ 4 h 17"/>
                  <a:gd name="T26" fmla="*/ 258 w 340"/>
                  <a:gd name="T27" fmla="*/ 6 h 17"/>
                  <a:gd name="T28" fmla="*/ 290 w 340"/>
                  <a:gd name="T29" fmla="*/ 9 h 17"/>
                  <a:gd name="T30" fmla="*/ 322 w 340"/>
                  <a:gd name="T31" fmla="*/ 14 h 17"/>
                  <a:gd name="T32" fmla="*/ 339 w 340"/>
                  <a:gd name="T33" fmla="*/ 14 h 17"/>
                  <a:gd name="T34" fmla="*/ 307 w 340"/>
                  <a:gd name="T35" fmla="*/ 9 h 17"/>
                  <a:gd name="T36" fmla="*/ 275 w 340"/>
                  <a:gd name="T37" fmla="*/ 5 h 17"/>
                  <a:gd name="T38" fmla="*/ 244 w 340"/>
                  <a:gd name="T39" fmla="*/ 2 h 17"/>
                  <a:gd name="T40" fmla="*/ 216 w 340"/>
                  <a:gd name="T41" fmla="*/ 1 h 17"/>
                  <a:gd name="T42" fmla="*/ 186 w 340"/>
                  <a:gd name="T43" fmla="*/ 0 h 17"/>
                  <a:gd name="T44" fmla="*/ 160 w 340"/>
                  <a:gd name="T45" fmla="*/ 0 h 17"/>
                  <a:gd name="T46" fmla="*/ 134 w 340"/>
                  <a:gd name="T47" fmla="*/ 1 h 17"/>
                  <a:gd name="T48" fmla="*/ 112 w 340"/>
                  <a:gd name="T49" fmla="*/ 2 h 17"/>
                  <a:gd name="T50" fmla="*/ 89 w 340"/>
                  <a:gd name="T51" fmla="*/ 3 h 17"/>
                  <a:gd name="T52" fmla="*/ 69 w 340"/>
                  <a:gd name="T53" fmla="*/ 5 h 17"/>
                  <a:gd name="T54" fmla="*/ 51 w 340"/>
                  <a:gd name="T55" fmla="*/ 8 h 17"/>
                  <a:gd name="T56" fmla="*/ 37 w 340"/>
                  <a:gd name="T57" fmla="*/ 9 h 17"/>
                  <a:gd name="T58" fmla="*/ 23 w 340"/>
                  <a:gd name="T59" fmla="*/ 10 h 17"/>
                  <a:gd name="T60" fmla="*/ 13 w 340"/>
                  <a:gd name="T61" fmla="*/ 12 h 17"/>
                  <a:gd name="T62" fmla="*/ 6 w 340"/>
                  <a:gd name="T63" fmla="*/ 13 h 17"/>
                  <a:gd name="T64" fmla="*/ 0 w 340"/>
                  <a:gd name="T6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 h="17">
                    <a:moveTo>
                      <a:pt x="0" y="16"/>
                    </a:moveTo>
                    <a:lnTo>
                      <a:pt x="3" y="16"/>
                    </a:lnTo>
                    <a:lnTo>
                      <a:pt x="6" y="16"/>
                    </a:lnTo>
                    <a:lnTo>
                      <a:pt x="8" y="15"/>
                    </a:lnTo>
                    <a:lnTo>
                      <a:pt x="13" y="14"/>
                    </a:lnTo>
                    <a:lnTo>
                      <a:pt x="18" y="14"/>
                    </a:lnTo>
                    <a:lnTo>
                      <a:pt x="24" y="13"/>
                    </a:lnTo>
                    <a:lnTo>
                      <a:pt x="31" y="12"/>
                    </a:lnTo>
                    <a:lnTo>
                      <a:pt x="37" y="12"/>
                    </a:lnTo>
                    <a:lnTo>
                      <a:pt x="44" y="10"/>
                    </a:lnTo>
                    <a:lnTo>
                      <a:pt x="51" y="9"/>
                    </a:lnTo>
                    <a:lnTo>
                      <a:pt x="59" y="8"/>
                    </a:lnTo>
                    <a:lnTo>
                      <a:pt x="69" y="8"/>
                    </a:lnTo>
                    <a:lnTo>
                      <a:pt x="79" y="7"/>
                    </a:lnTo>
                    <a:lnTo>
                      <a:pt x="89" y="5"/>
                    </a:lnTo>
                    <a:lnTo>
                      <a:pt x="100" y="5"/>
                    </a:lnTo>
                    <a:lnTo>
                      <a:pt x="112" y="4"/>
                    </a:lnTo>
                    <a:lnTo>
                      <a:pt x="123" y="3"/>
                    </a:lnTo>
                    <a:lnTo>
                      <a:pt x="134" y="3"/>
                    </a:lnTo>
                    <a:lnTo>
                      <a:pt x="147" y="2"/>
                    </a:lnTo>
                    <a:lnTo>
                      <a:pt x="160" y="2"/>
                    </a:lnTo>
                    <a:lnTo>
                      <a:pt x="172" y="2"/>
                    </a:lnTo>
                    <a:lnTo>
                      <a:pt x="186" y="2"/>
                    </a:lnTo>
                    <a:lnTo>
                      <a:pt x="201" y="2"/>
                    </a:lnTo>
                    <a:lnTo>
                      <a:pt x="215" y="3"/>
                    </a:lnTo>
                    <a:lnTo>
                      <a:pt x="229" y="4"/>
                    </a:lnTo>
                    <a:lnTo>
                      <a:pt x="244" y="4"/>
                    </a:lnTo>
                    <a:lnTo>
                      <a:pt x="258" y="6"/>
                    </a:lnTo>
                    <a:lnTo>
                      <a:pt x="274" y="8"/>
                    </a:lnTo>
                    <a:lnTo>
                      <a:pt x="290" y="9"/>
                    </a:lnTo>
                    <a:lnTo>
                      <a:pt x="307" y="12"/>
                    </a:lnTo>
                    <a:lnTo>
                      <a:pt x="322" y="14"/>
                    </a:lnTo>
                    <a:lnTo>
                      <a:pt x="338" y="16"/>
                    </a:lnTo>
                    <a:lnTo>
                      <a:pt x="339" y="14"/>
                    </a:lnTo>
                    <a:lnTo>
                      <a:pt x="322" y="12"/>
                    </a:lnTo>
                    <a:lnTo>
                      <a:pt x="307" y="9"/>
                    </a:lnTo>
                    <a:lnTo>
                      <a:pt x="291" y="7"/>
                    </a:lnTo>
                    <a:lnTo>
                      <a:pt x="275" y="5"/>
                    </a:lnTo>
                    <a:lnTo>
                      <a:pt x="260" y="3"/>
                    </a:lnTo>
                    <a:lnTo>
                      <a:pt x="244" y="2"/>
                    </a:lnTo>
                    <a:lnTo>
                      <a:pt x="229" y="1"/>
                    </a:lnTo>
                    <a:lnTo>
                      <a:pt x="216" y="1"/>
                    </a:lnTo>
                    <a:lnTo>
                      <a:pt x="201" y="0"/>
                    </a:lnTo>
                    <a:lnTo>
                      <a:pt x="186" y="0"/>
                    </a:lnTo>
                    <a:lnTo>
                      <a:pt x="172" y="0"/>
                    </a:lnTo>
                    <a:lnTo>
                      <a:pt x="160" y="0"/>
                    </a:lnTo>
                    <a:lnTo>
                      <a:pt x="147" y="0"/>
                    </a:lnTo>
                    <a:lnTo>
                      <a:pt x="134" y="1"/>
                    </a:lnTo>
                    <a:lnTo>
                      <a:pt x="121" y="1"/>
                    </a:lnTo>
                    <a:lnTo>
                      <a:pt x="112" y="2"/>
                    </a:lnTo>
                    <a:lnTo>
                      <a:pt x="100" y="2"/>
                    </a:lnTo>
                    <a:lnTo>
                      <a:pt x="89" y="3"/>
                    </a:lnTo>
                    <a:lnTo>
                      <a:pt x="78" y="4"/>
                    </a:lnTo>
                    <a:lnTo>
                      <a:pt x="69" y="5"/>
                    </a:lnTo>
                    <a:lnTo>
                      <a:pt x="59" y="7"/>
                    </a:lnTo>
                    <a:lnTo>
                      <a:pt x="51" y="8"/>
                    </a:lnTo>
                    <a:lnTo>
                      <a:pt x="42" y="8"/>
                    </a:lnTo>
                    <a:lnTo>
                      <a:pt x="37" y="9"/>
                    </a:lnTo>
                    <a:lnTo>
                      <a:pt x="30" y="9"/>
                    </a:lnTo>
                    <a:lnTo>
                      <a:pt x="23" y="10"/>
                    </a:lnTo>
                    <a:lnTo>
                      <a:pt x="17" y="12"/>
                    </a:lnTo>
                    <a:lnTo>
                      <a:pt x="13" y="12"/>
                    </a:lnTo>
                    <a:lnTo>
                      <a:pt x="8" y="12"/>
                    </a:lnTo>
                    <a:lnTo>
                      <a:pt x="6" y="13"/>
                    </a:lnTo>
                    <a:lnTo>
                      <a:pt x="3" y="14"/>
                    </a:lnTo>
                    <a:lnTo>
                      <a:pt x="0" y="14"/>
                    </a:lnTo>
                    <a:lnTo>
                      <a:pt x="0" y="16"/>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7" name="Freeform 1039"/>
              <p:cNvSpPr>
                <a:spLocks/>
              </p:cNvSpPr>
              <p:nvPr/>
            </p:nvSpPr>
            <p:spPr bwMode="auto">
              <a:xfrm>
                <a:off x="4940" y="2978"/>
                <a:ext cx="61" cy="7"/>
              </a:xfrm>
              <a:custGeom>
                <a:avLst/>
                <a:gdLst>
                  <a:gd name="T0" fmla="*/ 1 w 61"/>
                  <a:gd name="T1" fmla="*/ 6 h 7"/>
                  <a:gd name="T2" fmla="*/ 1 w 61"/>
                  <a:gd name="T3" fmla="*/ 6 h 7"/>
                  <a:gd name="T4" fmla="*/ 3 w 61"/>
                  <a:gd name="T5" fmla="*/ 6 h 7"/>
                  <a:gd name="T6" fmla="*/ 4 w 61"/>
                  <a:gd name="T7" fmla="*/ 6 h 7"/>
                  <a:gd name="T8" fmla="*/ 5 w 61"/>
                  <a:gd name="T9" fmla="*/ 6 h 7"/>
                  <a:gd name="T10" fmla="*/ 9 w 61"/>
                  <a:gd name="T11" fmla="*/ 5 h 7"/>
                  <a:gd name="T12" fmla="*/ 13 w 61"/>
                  <a:gd name="T13" fmla="*/ 5 h 7"/>
                  <a:gd name="T14" fmla="*/ 16 w 61"/>
                  <a:gd name="T15" fmla="*/ 4 h 7"/>
                  <a:gd name="T16" fmla="*/ 21 w 61"/>
                  <a:gd name="T17" fmla="*/ 4 h 7"/>
                  <a:gd name="T18" fmla="*/ 26 w 61"/>
                  <a:gd name="T19" fmla="*/ 4 h 7"/>
                  <a:gd name="T20" fmla="*/ 30 w 61"/>
                  <a:gd name="T21" fmla="*/ 3 h 7"/>
                  <a:gd name="T22" fmla="*/ 36 w 61"/>
                  <a:gd name="T23" fmla="*/ 3 h 7"/>
                  <a:gd name="T24" fmla="*/ 41 w 61"/>
                  <a:gd name="T25" fmla="*/ 2 h 7"/>
                  <a:gd name="T26" fmla="*/ 45 w 61"/>
                  <a:gd name="T27" fmla="*/ 2 h 7"/>
                  <a:gd name="T28" fmla="*/ 50 w 61"/>
                  <a:gd name="T29" fmla="*/ 1 h 7"/>
                  <a:gd name="T30" fmla="*/ 54 w 61"/>
                  <a:gd name="T31" fmla="*/ 1 h 7"/>
                  <a:gd name="T32" fmla="*/ 58 w 61"/>
                  <a:gd name="T33" fmla="*/ 1 h 7"/>
                  <a:gd name="T34" fmla="*/ 60 w 61"/>
                  <a:gd name="T35" fmla="*/ 1 h 7"/>
                  <a:gd name="T36" fmla="*/ 60 w 61"/>
                  <a:gd name="T37" fmla="*/ 0 h 7"/>
                  <a:gd name="T38" fmla="*/ 58 w 61"/>
                  <a:gd name="T39" fmla="*/ 0 h 7"/>
                  <a:gd name="T40" fmla="*/ 54 w 61"/>
                  <a:gd name="T41" fmla="*/ 0 h 7"/>
                  <a:gd name="T42" fmla="*/ 49 w 61"/>
                  <a:gd name="T43" fmla="*/ 0 h 7"/>
                  <a:gd name="T44" fmla="*/ 45 w 61"/>
                  <a:gd name="T45" fmla="*/ 0 h 7"/>
                  <a:gd name="T46" fmla="*/ 40 w 61"/>
                  <a:gd name="T47" fmla="*/ 1 h 7"/>
                  <a:gd name="T48" fmla="*/ 35 w 61"/>
                  <a:gd name="T49" fmla="*/ 1 h 7"/>
                  <a:gd name="T50" fmla="*/ 30 w 61"/>
                  <a:gd name="T51" fmla="*/ 1 h 7"/>
                  <a:gd name="T52" fmla="*/ 25 w 61"/>
                  <a:gd name="T53" fmla="*/ 2 h 7"/>
                  <a:gd name="T54" fmla="*/ 20 w 61"/>
                  <a:gd name="T55" fmla="*/ 2 h 7"/>
                  <a:gd name="T56" fmla="*/ 16 w 61"/>
                  <a:gd name="T57" fmla="*/ 3 h 7"/>
                  <a:gd name="T58" fmla="*/ 11 w 61"/>
                  <a:gd name="T59" fmla="*/ 4 h 7"/>
                  <a:gd name="T60" fmla="*/ 8 w 61"/>
                  <a:gd name="T61" fmla="*/ 4 h 7"/>
                  <a:gd name="T62" fmla="*/ 4 w 61"/>
                  <a:gd name="T63" fmla="*/ 4 h 7"/>
                  <a:gd name="T64" fmla="*/ 3 w 61"/>
                  <a:gd name="T65" fmla="*/ 4 h 7"/>
                  <a:gd name="T66" fmla="*/ 1 w 61"/>
                  <a:gd name="T67" fmla="*/ 4 h 7"/>
                  <a:gd name="T68" fmla="*/ 0 w 61"/>
                  <a:gd name="T69" fmla="*/ 4 h 7"/>
                  <a:gd name="T70" fmla="*/ 1 w 61"/>
                  <a:gd name="T71" fmla="*/ 4 h 7"/>
                  <a:gd name="T72" fmla="*/ 1 w 61"/>
                  <a:gd name="T7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 h="7">
                    <a:moveTo>
                      <a:pt x="1" y="6"/>
                    </a:moveTo>
                    <a:lnTo>
                      <a:pt x="1" y="6"/>
                    </a:lnTo>
                    <a:lnTo>
                      <a:pt x="3" y="6"/>
                    </a:lnTo>
                    <a:lnTo>
                      <a:pt x="4" y="6"/>
                    </a:lnTo>
                    <a:lnTo>
                      <a:pt x="5" y="6"/>
                    </a:lnTo>
                    <a:lnTo>
                      <a:pt x="9" y="5"/>
                    </a:lnTo>
                    <a:lnTo>
                      <a:pt x="13" y="5"/>
                    </a:lnTo>
                    <a:lnTo>
                      <a:pt x="16" y="4"/>
                    </a:lnTo>
                    <a:lnTo>
                      <a:pt x="21" y="4"/>
                    </a:lnTo>
                    <a:lnTo>
                      <a:pt x="26" y="4"/>
                    </a:lnTo>
                    <a:lnTo>
                      <a:pt x="30" y="3"/>
                    </a:lnTo>
                    <a:lnTo>
                      <a:pt x="36" y="3"/>
                    </a:lnTo>
                    <a:lnTo>
                      <a:pt x="41" y="2"/>
                    </a:lnTo>
                    <a:lnTo>
                      <a:pt x="45" y="2"/>
                    </a:lnTo>
                    <a:lnTo>
                      <a:pt x="50" y="1"/>
                    </a:lnTo>
                    <a:lnTo>
                      <a:pt x="54" y="1"/>
                    </a:lnTo>
                    <a:lnTo>
                      <a:pt x="58" y="1"/>
                    </a:lnTo>
                    <a:lnTo>
                      <a:pt x="60" y="1"/>
                    </a:lnTo>
                    <a:lnTo>
                      <a:pt x="60" y="0"/>
                    </a:lnTo>
                    <a:lnTo>
                      <a:pt x="58" y="0"/>
                    </a:lnTo>
                    <a:lnTo>
                      <a:pt x="54" y="0"/>
                    </a:lnTo>
                    <a:lnTo>
                      <a:pt x="49" y="0"/>
                    </a:lnTo>
                    <a:lnTo>
                      <a:pt x="45" y="0"/>
                    </a:lnTo>
                    <a:lnTo>
                      <a:pt x="40" y="1"/>
                    </a:lnTo>
                    <a:lnTo>
                      <a:pt x="35" y="1"/>
                    </a:lnTo>
                    <a:lnTo>
                      <a:pt x="30" y="1"/>
                    </a:lnTo>
                    <a:lnTo>
                      <a:pt x="25" y="2"/>
                    </a:lnTo>
                    <a:lnTo>
                      <a:pt x="20" y="2"/>
                    </a:lnTo>
                    <a:lnTo>
                      <a:pt x="16" y="3"/>
                    </a:lnTo>
                    <a:lnTo>
                      <a:pt x="11" y="4"/>
                    </a:lnTo>
                    <a:lnTo>
                      <a:pt x="8" y="4"/>
                    </a:lnTo>
                    <a:lnTo>
                      <a:pt x="4" y="4"/>
                    </a:lnTo>
                    <a:lnTo>
                      <a:pt x="3" y="4"/>
                    </a:lnTo>
                    <a:lnTo>
                      <a:pt x="1" y="4"/>
                    </a:lnTo>
                    <a:lnTo>
                      <a:pt x="0" y="4"/>
                    </a:lnTo>
                    <a:lnTo>
                      <a:pt x="1" y="4"/>
                    </a:lnTo>
                    <a:lnTo>
                      <a:pt x="1" y="6"/>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8" name="Freeform 1040"/>
              <p:cNvSpPr>
                <a:spLocks/>
              </p:cNvSpPr>
              <p:nvPr/>
            </p:nvSpPr>
            <p:spPr bwMode="auto">
              <a:xfrm>
                <a:off x="4685" y="2988"/>
                <a:ext cx="248" cy="43"/>
              </a:xfrm>
              <a:custGeom>
                <a:avLst/>
                <a:gdLst>
                  <a:gd name="T0" fmla="*/ 3 w 248"/>
                  <a:gd name="T1" fmla="*/ 41 h 43"/>
                  <a:gd name="T2" fmla="*/ 7 w 248"/>
                  <a:gd name="T3" fmla="*/ 40 h 43"/>
                  <a:gd name="T4" fmla="*/ 15 w 248"/>
                  <a:gd name="T5" fmla="*/ 37 h 43"/>
                  <a:gd name="T6" fmla="*/ 25 w 248"/>
                  <a:gd name="T7" fmla="*/ 36 h 43"/>
                  <a:gd name="T8" fmla="*/ 39 w 248"/>
                  <a:gd name="T9" fmla="*/ 32 h 43"/>
                  <a:gd name="T10" fmla="*/ 54 w 248"/>
                  <a:gd name="T11" fmla="*/ 30 h 43"/>
                  <a:gd name="T12" fmla="*/ 71 w 248"/>
                  <a:gd name="T13" fmla="*/ 26 h 43"/>
                  <a:gd name="T14" fmla="*/ 89 w 248"/>
                  <a:gd name="T15" fmla="*/ 22 h 43"/>
                  <a:gd name="T16" fmla="*/ 109 w 248"/>
                  <a:gd name="T17" fmla="*/ 19 h 43"/>
                  <a:gd name="T18" fmla="*/ 128 w 248"/>
                  <a:gd name="T19" fmla="*/ 16 h 43"/>
                  <a:gd name="T20" fmla="*/ 149 w 248"/>
                  <a:gd name="T21" fmla="*/ 12 h 43"/>
                  <a:gd name="T22" fmla="*/ 169 w 248"/>
                  <a:gd name="T23" fmla="*/ 8 h 43"/>
                  <a:gd name="T24" fmla="*/ 190 w 248"/>
                  <a:gd name="T25" fmla="*/ 7 h 43"/>
                  <a:gd name="T26" fmla="*/ 209 w 248"/>
                  <a:gd name="T27" fmla="*/ 5 h 43"/>
                  <a:gd name="T28" fmla="*/ 229 w 248"/>
                  <a:gd name="T29" fmla="*/ 4 h 43"/>
                  <a:gd name="T30" fmla="*/ 247 w 248"/>
                  <a:gd name="T31" fmla="*/ 4 h 43"/>
                  <a:gd name="T32" fmla="*/ 237 w 248"/>
                  <a:gd name="T33" fmla="*/ 0 h 43"/>
                  <a:gd name="T34" fmla="*/ 219 w 248"/>
                  <a:gd name="T35" fmla="*/ 1 h 43"/>
                  <a:gd name="T36" fmla="*/ 200 w 248"/>
                  <a:gd name="T37" fmla="*/ 4 h 43"/>
                  <a:gd name="T38" fmla="*/ 179 w 248"/>
                  <a:gd name="T39" fmla="*/ 5 h 43"/>
                  <a:gd name="T40" fmla="*/ 158 w 248"/>
                  <a:gd name="T41" fmla="*/ 7 h 43"/>
                  <a:gd name="T42" fmla="*/ 138 w 248"/>
                  <a:gd name="T43" fmla="*/ 11 h 43"/>
                  <a:gd name="T44" fmla="*/ 117 w 248"/>
                  <a:gd name="T45" fmla="*/ 14 h 43"/>
                  <a:gd name="T46" fmla="*/ 98 w 248"/>
                  <a:gd name="T47" fmla="*/ 18 h 43"/>
                  <a:gd name="T48" fmla="*/ 80 w 248"/>
                  <a:gd name="T49" fmla="*/ 20 h 43"/>
                  <a:gd name="T50" fmla="*/ 61 w 248"/>
                  <a:gd name="T51" fmla="*/ 25 h 43"/>
                  <a:gd name="T52" fmla="*/ 46 w 248"/>
                  <a:gd name="T53" fmla="*/ 28 h 43"/>
                  <a:gd name="T54" fmla="*/ 31 w 248"/>
                  <a:gd name="T55" fmla="*/ 31 h 43"/>
                  <a:gd name="T56" fmla="*/ 20 w 248"/>
                  <a:gd name="T57" fmla="*/ 34 h 43"/>
                  <a:gd name="T58" fmla="*/ 10 w 248"/>
                  <a:gd name="T59" fmla="*/ 36 h 43"/>
                  <a:gd name="T60" fmla="*/ 3 w 248"/>
                  <a:gd name="T61" fmla="*/ 37 h 43"/>
                  <a:gd name="T62" fmla="*/ 0 w 248"/>
                  <a:gd name="T63"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8" h="43">
                    <a:moveTo>
                      <a:pt x="1" y="42"/>
                    </a:moveTo>
                    <a:lnTo>
                      <a:pt x="3" y="41"/>
                    </a:lnTo>
                    <a:lnTo>
                      <a:pt x="6" y="41"/>
                    </a:lnTo>
                    <a:lnTo>
                      <a:pt x="7" y="40"/>
                    </a:lnTo>
                    <a:lnTo>
                      <a:pt x="11" y="38"/>
                    </a:lnTo>
                    <a:lnTo>
                      <a:pt x="15" y="37"/>
                    </a:lnTo>
                    <a:lnTo>
                      <a:pt x="20" y="36"/>
                    </a:lnTo>
                    <a:lnTo>
                      <a:pt x="25" y="36"/>
                    </a:lnTo>
                    <a:lnTo>
                      <a:pt x="32" y="35"/>
                    </a:lnTo>
                    <a:lnTo>
                      <a:pt x="39" y="32"/>
                    </a:lnTo>
                    <a:lnTo>
                      <a:pt x="46" y="30"/>
                    </a:lnTo>
                    <a:lnTo>
                      <a:pt x="54" y="30"/>
                    </a:lnTo>
                    <a:lnTo>
                      <a:pt x="63" y="28"/>
                    </a:lnTo>
                    <a:lnTo>
                      <a:pt x="71" y="26"/>
                    </a:lnTo>
                    <a:lnTo>
                      <a:pt x="80" y="24"/>
                    </a:lnTo>
                    <a:lnTo>
                      <a:pt x="89" y="22"/>
                    </a:lnTo>
                    <a:lnTo>
                      <a:pt x="98" y="20"/>
                    </a:lnTo>
                    <a:lnTo>
                      <a:pt x="109" y="19"/>
                    </a:lnTo>
                    <a:lnTo>
                      <a:pt x="119" y="18"/>
                    </a:lnTo>
                    <a:lnTo>
                      <a:pt x="128" y="16"/>
                    </a:lnTo>
                    <a:lnTo>
                      <a:pt x="138" y="14"/>
                    </a:lnTo>
                    <a:lnTo>
                      <a:pt x="149" y="12"/>
                    </a:lnTo>
                    <a:lnTo>
                      <a:pt x="159" y="11"/>
                    </a:lnTo>
                    <a:lnTo>
                      <a:pt x="169" y="8"/>
                    </a:lnTo>
                    <a:lnTo>
                      <a:pt x="179" y="8"/>
                    </a:lnTo>
                    <a:lnTo>
                      <a:pt x="190" y="7"/>
                    </a:lnTo>
                    <a:lnTo>
                      <a:pt x="200" y="6"/>
                    </a:lnTo>
                    <a:lnTo>
                      <a:pt x="209" y="5"/>
                    </a:lnTo>
                    <a:lnTo>
                      <a:pt x="219" y="5"/>
                    </a:lnTo>
                    <a:lnTo>
                      <a:pt x="229" y="4"/>
                    </a:lnTo>
                    <a:lnTo>
                      <a:pt x="237" y="4"/>
                    </a:lnTo>
                    <a:lnTo>
                      <a:pt x="247" y="4"/>
                    </a:lnTo>
                    <a:lnTo>
                      <a:pt x="247" y="0"/>
                    </a:lnTo>
                    <a:lnTo>
                      <a:pt x="237" y="0"/>
                    </a:lnTo>
                    <a:lnTo>
                      <a:pt x="229" y="1"/>
                    </a:lnTo>
                    <a:lnTo>
                      <a:pt x="219" y="1"/>
                    </a:lnTo>
                    <a:lnTo>
                      <a:pt x="209" y="2"/>
                    </a:lnTo>
                    <a:lnTo>
                      <a:pt x="200" y="4"/>
                    </a:lnTo>
                    <a:lnTo>
                      <a:pt x="190" y="4"/>
                    </a:lnTo>
                    <a:lnTo>
                      <a:pt x="179" y="5"/>
                    </a:lnTo>
                    <a:lnTo>
                      <a:pt x="169" y="6"/>
                    </a:lnTo>
                    <a:lnTo>
                      <a:pt x="158" y="7"/>
                    </a:lnTo>
                    <a:lnTo>
                      <a:pt x="148" y="8"/>
                    </a:lnTo>
                    <a:lnTo>
                      <a:pt x="138" y="11"/>
                    </a:lnTo>
                    <a:lnTo>
                      <a:pt x="127" y="12"/>
                    </a:lnTo>
                    <a:lnTo>
                      <a:pt x="117" y="14"/>
                    </a:lnTo>
                    <a:lnTo>
                      <a:pt x="107" y="16"/>
                    </a:lnTo>
                    <a:lnTo>
                      <a:pt x="98" y="18"/>
                    </a:lnTo>
                    <a:lnTo>
                      <a:pt x="88" y="19"/>
                    </a:lnTo>
                    <a:lnTo>
                      <a:pt x="80" y="20"/>
                    </a:lnTo>
                    <a:lnTo>
                      <a:pt x="70" y="23"/>
                    </a:lnTo>
                    <a:lnTo>
                      <a:pt x="61" y="25"/>
                    </a:lnTo>
                    <a:lnTo>
                      <a:pt x="53" y="26"/>
                    </a:lnTo>
                    <a:lnTo>
                      <a:pt x="46" y="28"/>
                    </a:lnTo>
                    <a:lnTo>
                      <a:pt x="38" y="30"/>
                    </a:lnTo>
                    <a:lnTo>
                      <a:pt x="31" y="31"/>
                    </a:lnTo>
                    <a:lnTo>
                      <a:pt x="25" y="32"/>
                    </a:lnTo>
                    <a:lnTo>
                      <a:pt x="20" y="34"/>
                    </a:lnTo>
                    <a:lnTo>
                      <a:pt x="15" y="36"/>
                    </a:lnTo>
                    <a:lnTo>
                      <a:pt x="10" y="36"/>
                    </a:lnTo>
                    <a:lnTo>
                      <a:pt x="7" y="36"/>
                    </a:lnTo>
                    <a:lnTo>
                      <a:pt x="3" y="37"/>
                    </a:lnTo>
                    <a:lnTo>
                      <a:pt x="1" y="38"/>
                    </a:lnTo>
                    <a:lnTo>
                      <a:pt x="0" y="38"/>
                    </a:lnTo>
                    <a:lnTo>
                      <a:pt x="1" y="42"/>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29" name="Freeform 1041"/>
              <p:cNvSpPr>
                <a:spLocks/>
              </p:cNvSpPr>
              <p:nvPr/>
            </p:nvSpPr>
            <p:spPr bwMode="auto">
              <a:xfrm>
                <a:off x="4559" y="3035"/>
                <a:ext cx="119" cy="8"/>
              </a:xfrm>
              <a:custGeom>
                <a:avLst/>
                <a:gdLst>
                  <a:gd name="T0" fmla="*/ 4 w 119"/>
                  <a:gd name="T1" fmla="*/ 6 h 8"/>
                  <a:gd name="T2" fmla="*/ 11 w 119"/>
                  <a:gd name="T3" fmla="*/ 6 h 8"/>
                  <a:gd name="T4" fmla="*/ 19 w 119"/>
                  <a:gd name="T5" fmla="*/ 6 h 8"/>
                  <a:gd name="T6" fmla="*/ 27 w 119"/>
                  <a:gd name="T7" fmla="*/ 7 h 8"/>
                  <a:gd name="T8" fmla="*/ 34 w 119"/>
                  <a:gd name="T9" fmla="*/ 7 h 8"/>
                  <a:gd name="T10" fmla="*/ 40 w 119"/>
                  <a:gd name="T11" fmla="*/ 7 h 8"/>
                  <a:gd name="T12" fmla="*/ 48 w 119"/>
                  <a:gd name="T13" fmla="*/ 7 h 8"/>
                  <a:gd name="T14" fmla="*/ 55 w 119"/>
                  <a:gd name="T15" fmla="*/ 6 h 8"/>
                  <a:gd name="T16" fmla="*/ 63 w 119"/>
                  <a:gd name="T17" fmla="*/ 6 h 8"/>
                  <a:gd name="T18" fmla="*/ 70 w 119"/>
                  <a:gd name="T19" fmla="*/ 6 h 8"/>
                  <a:gd name="T20" fmla="*/ 78 w 119"/>
                  <a:gd name="T21" fmla="*/ 6 h 8"/>
                  <a:gd name="T22" fmla="*/ 84 w 119"/>
                  <a:gd name="T23" fmla="*/ 5 h 8"/>
                  <a:gd name="T24" fmla="*/ 91 w 119"/>
                  <a:gd name="T25" fmla="*/ 4 h 8"/>
                  <a:gd name="T26" fmla="*/ 99 w 119"/>
                  <a:gd name="T27" fmla="*/ 4 h 8"/>
                  <a:gd name="T28" fmla="*/ 106 w 119"/>
                  <a:gd name="T29" fmla="*/ 3 h 8"/>
                  <a:gd name="T30" fmla="*/ 113 w 119"/>
                  <a:gd name="T31" fmla="*/ 2 h 8"/>
                  <a:gd name="T32" fmla="*/ 117 w 119"/>
                  <a:gd name="T33" fmla="*/ 0 h 8"/>
                  <a:gd name="T34" fmla="*/ 109 w 119"/>
                  <a:gd name="T35" fmla="*/ 1 h 8"/>
                  <a:gd name="T36" fmla="*/ 102 w 119"/>
                  <a:gd name="T37" fmla="*/ 2 h 8"/>
                  <a:gd name="T38" fmla="*/ 94 w 119"/>
                  <a:gd name="T39" fmla="*/ 3 h 8"/>
                  <a:gd name="T40" fmla="*/ 87 w 119"/>
                  <a:gd name="T41" fmla="*/ 3 h 8"/>
                  <a:gd name="T42" fmla="*/ 80 w 119"/>
                  <a:gd name="T43" fmla="*/ 4 h 8"/>
                  <a:gd name="T44" fmla="*/ 74 w 119"/>
                  <a:gd name="T45" fmla="*/ 4 h 8"/>
                  <a:gd name="T46" fmla="*/ 64 w 119"/>
                  <a:gd name="T47" fmla="*/ 4 h 8"/>
                  <a:gd name="T48" fmla="*/ 58 w 119"/>
                  <a:gd name="T49" fmla="*/ 5 h 8"/>
                  <a:gd name="T50" fmla="*/ 51 w 119"/>
                  <a:gd name="T51" fmla="*/ 5 h 8"/>
                  <a:gd name="T52" fmla="*/ 44 w 119"/>
                  <a:gd name="T53" fmla="*/ 5 h 8"/>
                  <a:gd name="T54" fmla="*/ 38 w 119"/>
                  <a:gd name="T55" fmla="*/ 5 h 8"/>
                  <a:gd name="T56" fmla="*/ 31 w 119"/>
                  <a:gd name="T57" fmla="*/ 5 h 8"/>
                  <a:gd name="T58" fmla="*/ 23 w 119"/>
                  <a:gd name="T59" fmla="*/ 5 h 8"/>
                  <a:gd name="T60" fmla="*/ 15 w 119"/>
                  <a:gd name="T61" fmla="*/ 5 h 8"/>
                  <a:gd name="T62" fmla="*/ 8 w 119"/>
                  <a:gd name="T63" fmla="*/ 5 h 8"/>
                  <a:gd name="T64" fmla="*/ 1 w 119"/>
                  <a:gd name="T6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9" h="8">
                    <a:moveTo>
                      <a:pt x="0" y="6"/>
                    </a:moveTo>
                    <a:lnTo>
                      <a:pt x="4" y="6"/>
                    </a:lnTo>
                    <a:lnTo>
                      <a:pt x="8" y="6"/>
                    </a:lnTo>
                    <a:lnTo>
                      <a:pt x="11" y="6"/>
                    </a:lnTo>
                    <a:lnTo>
                      <a:pt x="15" y="6"/>
                    </a:lnTo>
                    <a:lnTo>
                      <a:pt x="19" y="6"/>
                    </a:lnTo>
                    <a:lnTo>
                      <a:pt x="23" y="6"/>
                    </a:lnTo>
                    <a:lnTo>
                      <a:pt x="27" y="7"/>
                    </a:lnTo>
                    <a:lnTo>
                      <a:pt x="31" y="7"/>
                    </a:lnTo>
                    <a:lnTo>
                      <a:pt x="34" y="7"/>
                    </a:lnTo>
                    <a:lnTo>
                      <a:pt x="38" y="7"/>
                    </a:lnTo>
                    <a:lnTo>
                      <a:pt x="40" y="7"/>
                    </a:lnTo>
                    <a:lnTo>
                      <a:pt x="44" y="7"/>
                    </a:lnTo>
                    <a:lnTo>
                      <a:pt x="48" y="7"/>
                    </a:lnTo>
                    <a:lnTo>
                      <a:pt x="51" y="6"/>
                    </a:lnTo>
                    <a:lnTo>
                      <a:pt x="55" y="6"/>
                    </a:lnTo>
                    <a:lnTo>
                      <a:pt x="58" y="6"/>
                    </a:lnTo>
                    <a:lnTo>
                      <a:pt x="63" y="6"/>
                    </a:lnTo>
                    <a:lnTo>
                      <a:pt x="66" y="6"/>
                    </a:lnTo>
                    <a:lnTo>
                      <a:pt x="70" y="6"/>
                    </a:lnTo>
                    <a:lnTo>
                      <a:pt x="74" y="6"/>
                    </a:lnTo>
                    <a:lnTo>
                      <a:pt x="78" y="6"/>
                    </a:lnTo>
                    <a:lnTo>
                      <a:pt x="80" y="6"/>
                    </a:lnTo>
                    <a:lnTo>
                      <a:pt x="84" y="5"/>
                    </a:lnTo>
                    <a:lnTo>
                      <a:pt x="87" y="5"/>
                    </a:lnTo>
                    <a:lnTo>
                      <a:pt x="91" y="4"/>
                    </a:lnTo>
                    <a:lnTo>
                      <a:pt x="95" y="4"/>
                    </a:lnTo>
                    <a:lnTo>
                      <a:pt x="99" y="4"/>
                    </a:lnTo>
                    <a:lnTo>
                      <a:pt x="103" y="4"/>
                    </a:lnTo>
                    <a:lnTo>
                      <a:pt x="106" y="3"/>
                    </a:lnTo>
                    <a:lnTo>
                      <a:pt x="110" y="3"/>
                    </a:lnTo>
                    <a:lnTo>
                      <a:pt x="113" y="2"/>
                    </a:lnTo>
                    <a:lnTo>
                      <a:pt x="118" y="2"/>
                    </a:lnTo>
                    <a:lnTo>
                      <a:pt x="117" y="0"/>
                    </a:lnTo>
                    <a:lnTo>
                      <a:pt x="113" y="1"/>
                    </a:lnTo>
                    <a:lnTo>
                      <a:pt x="109" y="1"/>
                    </a:lnTo>
                    <a:lnTo>
                      <a:pt x="105" y="2"/>
                    </a:lnTo>
                    <a:lnTo>
                      <a:pt x="102" y="2"/>
                    </a:lnTo>
                    <a:lnTo>
                      <a:pt x="99" y="2"/>
                    </a:lnTo>
                    <a:lnTo>
                      <a:pt x="94" y="3"/>
                    </a:lnTo>
                    <a:lnTo>
                      <a:pt x="90" y="3"/>
                    </a:lnTo>
                    <a:lnTo>
                      <a:pt x="87" y="3"/>
                    </a:lnTo>
                    <a:lnTo>
                      <a:pt x="82" y="4"/>
                    </a:lnTo>
                    <a:lnTo>
                      <a:pt x="80" y="4"/>
                    </a:lnTo>
                    <a:lnTo>
                      <a:pt x="76" y="4"/>
                    </a:lnTo>
                    <a:lnTo>
                      <a:pt x="74" y="4"/>
                    </a:lnTo>
                    <a:lnTo>
                      <a:pt x="70" y="4"/>
                    </a:lnTo>
                    <a:lnTo>
                      <a:pt x="64" y="4"/>
                    </a:lnTo>
                    <a:lnTo>
                      <a:pt x="63" y="5"/>
                    </a:lnTo>
                    <a:lnTo>
                      <a:pt x="58" y="5"/>
                    </a:lnTo>
                    <a:lnTo>
                      <a:pt x="55" y="5"/>
                    </a:lnTo>
                    <a:lnTo>
                      <a:pt x="51" y="5"/>
                    </a:lnTo>
                    <a:lnTo>
                      <a:pt x="48" y="5"/>
                    </a:lnTo>
                    <a:lnTo>
                      <a:pt x="44" y="5"/>
                    </a:lnTo>
                    <a:lnTo>
                      <a:pt x="40" y="5"/>
                    </a:lnTo>
                    <a:lnTo>
                      <a:pt x="38" y="5"/>
                    </a:lnTo>
                    <a:lnTo>
                      <a:pt x="34" y="5"/>
                    </a:lnTo>
                    <a:lnTo>
                      <a:pt x="31" y="5"/>
                    </a:lnTo>
                    <a:lnTo>
                      <a:pt x="27" y="5"/>
                    </a:lnTo>
                    <a:lnTo>
                      <a:pt x="23" y="5"/>
                    </a:lnTo>
                    <a:lnTo>
                      <a:pt x="19" y="5"/>
                    </a:lnTo>
                    <a:lnTo>
                      <a:pt x="15" y="5"/>
                    </a:lnTo>
                    <a:lnTo>
                      <a:pt x="11" y="5"/>
                    </a:lnTo>
                    <a:lnTo>
                      <a:pt x="8" y="5"/>
                    </a:lnTo>
                    <a:lnTo>
                      <a:pt x="4" y="4"/>
                    </a:lnTo>
                    <a:lnTo>
                      <a:pt x="1" y="4"/>
                    </a:lnTo>
                    <a:lnTo>
                      <a:pt x="0" y="6"/>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0" name="Freeform 1042"/>
              <p:cNvSpPr>
                <a:spLocks/>
              </p:cNvSpPr>
              <p:nvPr/>
            </p:nvSpPr>
            <p:spPr bwMode="auto">
              <a:xfrm>
                <a:off x="4676" y="3030"/>
                <a:ext cx="8" cy="6"/>
              </a:xfrm>
              <a:custGeom>
                <a:avLst/>
                <a:gdLst>
                  <a:gd name="T0" fmla="*/ 0 w 8"/>
                  <a:gd name="T1" fmla="*/ 5 h 6"/>
                  <a:gd name="T2" fmla="*/ 7 w 8"/>
                  <a:gd name="T3" fmla="*/ 5 h 6"/>
                  <a:gd name="T4" fmla="*/ 7 w 8"/>
                  <a:gd name="T5" fmla="*/ 3 h 6"/>
                  <a:gd name="T6" fmla="*/ 7 w 8"/>
                  <a:gd name="T7" fmla="*/ 2 h 6"/>
                  <a:gd name="T8" fmla="*/ 0 w 8"/>
                  <a:gd name="T9" fmla="*/ 0 h 6"/>
                  <a:gd name="T10" fmla="*/ 0 w 8"/>
                  <a:gd name="T11" fmla="*/ 5 h 6"/>
                </a:gdLst>
                <a:ahLst/>
                <a:cxnLst>
                  <a:cxn ang="0">
                    <a:pos x="T0" y="T1"/>
                  </a:cxn>
                  <a:cxn ang="0">
                    <a:pos x="T2" y="T3"/>
                  </a:cxn>
                  <a:cxn ang="0">
                    <a:pos x="T4" y="T5"/>
                  </a:cxn>
                  <a:cxn ang="0">
                    <a:pos x="T6" y="T7"/>
                  </a:cxn>
                  <a:cxn ang="0">
                    <a:pos x="T8" y="T9"/>
                  </a:cxn>
                  <a:cxn ang="0">
                    <a:pos x="T10" y="T11"/>
                  </a:cxn>
                </a:cxnLst>
                <a:rect l="0" t="0" r="r" b="b"/>
                <a:pathLst>
                  <a:path w="8" h="6">
                    <a:moveTo>
                      <a:pt x="0" y="5"/>
                    </a:moveTo>
                    <a:lnTo>
                      <a:pt x="7" y="5"/>
                    </a:lnTo>
                    <a:lnTo>
                      <a:pt x="7" y="3"/>
                    </a:lnTo>
                    <a:lnTo>
                      <a:pt x="7" y="2"/>
                    </a:lnTo>
                    <a:lnTo>
                      <a:pt x="0" y="0"/>
                    </a:lnTo>
                    <a:lnTo>
                      <a:pt x="0" y="5"/>
                    </a:lnTo>
                  </a:path>
                </a:pathLst>
              </a:custGeom>
              <a:solidFill>
                <a:srgbClr val="006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1" name="Freeform 1043"/>
              <p:cNvSpPr>
                <a:spLocks/>
              </p:cNvSpPr>
              <p:nvPr/>
            </p:nvSpPr>
            <p:spPr bwMode="auto">
              <a:xfrm>
                <a:off x="5536" y="3013"/>
                <a:ext cx="9" cy="7"/>
              </a:xfrm>
              <a:custGeom>
                <a:avLst/>
                <a:gdLst>
                  <a:gd name="T0" fmla="*/ 8 w 9"/>
                  <a:gd name="T1" fmla="*/ 0 h 7"/>
                  <a:gd name="T2" fmla="*/ 4 w 9"/>
                  <a:gd name="T3" fmla="*/ 0 h 7"/>
                  <a:gd name="T4" fmla="*/ 0 w 9"/>
                  <a:gd name="T5" fmla="*/ 3 h 7"/>
                  <a:gd name="T6" fmla="*/ 4 w 9"/>
                  <a:gd name="T7" fmla="*/ 6 h 7"/>
                  <a:gd name="T8" fmla="*/ 8 w 9"/>
                  <a:gd name="T9" fmla="*/ 0 h 7"/>
                </a:gdLst>
                <a:ahLst/>
                <a:cxnLst>
                  <a:cxn ang="0">
                    <a:pos x="T0" y="T1"/>
                  </a:cxn>
                  <a:cxn ang="0">
                    <a:pos x="T2" y="T3"/>
                  </a:cxn>
                  <a:cxn ang="0">
                    <a:pos x="T4" y="T5"/>
                  </a:cxn>
                  <a:cxn ang="0">
                    <a:pos x="T6" y="T7"/>
                  </a:cxn>
                  <a:cxn ang="0">
                    <a:pos x="T8" y="T9"/>
                  </a:cxn>
                </a:cxnLst>
                <a:rect l="0" t="0" r="r" b="b"/>
                <a:pathLst>
                  <a:path w="9" h="7">
                    <a:moveTo>
                      <a:pt x="8" y="0"/>
                    </a:moveTo>
                    <a:lnTo>
                      <a:pt x="4" y="0"/>
                    </a:lnTo>
                    <a:lnTo>
                      <a:pt x="0" y="3"/>
                    </a:lnTo>
                    <a:lnTo>
                      <a:pt x="4" y="6"/>
                    </a:lnTo>
                    <a:lnTo>
                      <a:pt x="8" y="0"/>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2" name="Freeform 1044"/>
              <p:cNvSpPr>
                <a:spLocks/>
              </p:cNvSpPr>
              <p:nvPr/>
            </p:nvSpPr>
            <p:spPr bwMode="auto">
              <a:xfrm>
                <a:off x="5506" y="3011"/>
                <a:ext cx="30" cy="3"/>
              </a:xfrm>
              <a:custGeom>
                <a:avLst/>
                <a:gdLst>
                  <a:gd name="T0" fmla="*/ 1 w 30"/>
                  <a:gd name="T1" fmla="*/ 1 h 3"/>
                  <a:gd name="T2" fmla="*/ 3 w 30"/>
                  <a:gd name="T3" fmla="*/ 1 h 3"/>
                  <a:gd name="T4" fmla="*/ 2 w 30"/>
                  <a:gd name="T5" fmla="*/ 1 h 3"/>
                  <a:gd name="T6" fmla="*/ 2 w 30"/>
                  <a:gd name="T7" fmla="*/ 1 h 3"/>
                  <a:gd name="T8" fmla="*/ 3 w 30"/>
                  <a:gd name="T9" fmla="*/ 1 h 3"/>
                  <a:gd name="T10" fmla="*/ 4 w 30"/>
                  <a:gd name="T11" fmla="*/ 1 h 3"/>
                  <a:gd name="T12" fmla="*/ 6 w 30"/>
                  <a:gd name="T13" fmla="*/ 1 h 3"/>
                  <a:gd name="T14" fmla="*/ 7 w 30"/>
                  <a:gd name="T15" fmla="*/ 1 h 3"/>
                  <a:gd name="T16" fmla="*/ 9 w 30"/>
                  <a:gd name="T17" fmla="*/ 1 h 3"/>
                  <a:gd name="T18" fmla="*/ 11 w 30"/>
                  <a:gd name="T19" fmla="*/ 1 h 3"/>
                  <a:gd name="T20" fmla="*/ 12 w 30"/>
                  <a:gd name="T21" fmla="*/ 1 h 3"/>
                  <a:gd name="T22" fmla="*/ 16 w 30"/>
                  <a:gd name="T23" fmla="*/ 1 h 3"/>
                  <a:gd name="T24" fmla="*/ 19 w 30"/>
                  <a:gd name="T25" fmla="*/ 1 h 3"/>
                  <a:gd name="T26" fmla="*/ 23 w 30"/>
                  <a:gd name="T27" fmla="*/ 2 h 3"/>
                  <a:gd name="T28" fmla="*/ 28 w 30"/>
                  <a:gd name="T29" fmla="*/ 2 h 3"/>
                  <a:gd name="T30" fmla="*/ 29 w 30"/>
                  <a:gd name="T31" fmla="*/ 1 h 3"/>
                  <a:gd name="T32" fmla="*/ 25 w 30"/>
                  <a:gd name="T33" fmla="*/ 1 h 3"/>
                  <a:gd name="T34" fmla="*/ 20 w 30"/>
                  <a:gd name="T35" fmla="*/ 1 h 3"/>
                  <a:gd name="T36" fmla="*/ 17 w 30"/>
                  <a:gd name="T37" fmla="*/ 1 h 3"/>
                  <a:gd name="T38" fmla="*/ 13 w 30"/>
                  <a:gd name="T39" fmla="*/ 0 h 3"/>
                  <a:gd name="T40" fmla="*/ 11 w 30"/>
                  <a:gd name="T41" fmla="*/ 0 h 3"/>
                  <a:gd name="T42" fmla="*/ 10 w 30"/>
                  <a:gd name="T43" fmla="*/ 0 h 3"/>
                  <a:gd name="T44" fmla="*/ 8 w 30"/>
                  <a:gd name="T45" fmla="*/ 0 h 3"/>
                  <a:gd name="T46" fmla="*/ 6 w 30"/>
                  <a:gd name="T47" fmla="*/ 0 h 3"/>
                  <a:gd name="T48" fmla="*/ 4 w 30"/>
                  <a:gd name="T49" fmla="*/ 0 h 3"/>
                  <a:gd name="T50" fmla="*/ 3 w 30"/>
                  <a:gd name="T51" fmla="*/ 0 h 3"/>
                  <a:gd name="T52" fmla="*/ 2 w 30"/>
                  <a:gd name="T53" fmla="*/ 0 h 3"/>
                  <a:gd name="T54" fmla="*/ 1 w 30"/>
                  <a:gd name="T55" fmla="*/ 0 h 3"/>
                  <a:gd name="T56" fmla="*/ 0 w 30"/>
                  <a:gd name="T57" fmla="*/ 0 h 3"/>
                  <a:gd name="T58" fmla="*/ 2 w 30"/>
                  <a:gd name="T59" fmla="*/ 0 h 3"/>
                  <a:gd name="T60" fmla="*/ 1 w 30"/>
                  <a:gd name="T61" fmla="*/ 1 h 3"/>
                  <a:gd name="T62" fmla="*/ 2 w 30"/>
                  <a:gd name="T63" fmla="*/ 1 h 3"/>
                  <a:gd name="T64" fmla="*/ 3 w 30"/>
                  <a:gd name="T65" fmla="*/ 1 h 3"/>
                  <a:gd name="T66" fmla="*/ 1 w 30"/>
                  <a:gd name="T6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3">
                    <a:moveTo>
                      <a:pt x="1" y="1"/>
                    </a:moveTo>
                    <a:lnTo>
                      <a:pt x="3" y="1"/>
                    </a:lnTo>
                    <a:lnTo>
                      <a:pt x="2" y="1"/>
                    </a:lnTo>
                    <a:lnTo>
                      <a:pt x="2" y="1"/>
                    </a:lnTo>
                    <a:lnTo>
                      <a:pt x="3" y="1"/>
                    </a:lnTo>
                    <a:lnTo>
                      <a:pt x="4" y="1"/>
                    </a:lnTo>
                    <a:lnTo>
                      <a:pt x="6" y="1"/>
                    </a:lnTo>
                    <a:lnTo>
                      <a:pt x="7" y="1"/>
                    </a:lnTo>
                    <a:lnTo>
                      <a:pt x="9" y="1"/>
                    </a:lnTo>
                    <a:lnTo>
                      <a:pt x="11" y="1"/>
                    </a:lnTo>
                    <a:lnTo>
                      <a:pt x="12" y="1"/>
                    </a:lnTo>
                    <a:lnTo>
                      <a:pt x="16" y="1"/>
                    </a:lnTo>
                    <a:lnTo>
                      <a:pt x="19" y="1"/>
                    </a:lnTo>
                    <a:lnTo>
                      <a:pt x="23" y="2"/>
                    </a:lnTo>
                    <a:lnTo>
                      <a:pt x="28" y="2"/>
                    </a:lnTo>
                    <a:lnTo>
                      <a:pt x="29" y="1"/>
                    </a:lnTo>
                    <a:lnTo>
                      <a:pt x="25" y="1"/>
                    </a:lnTo>
                    <a:lnTo>
                      <a:pt x="20" y="1"/>
                    </a:lnTo>
                    <a:lnTo>
                      <a:pt x="17" y="1"/>
                    </a:lnTo>
                    <a:lnTo>
                      <a:pt x="13" y="0"/>
                    </a:lnTo>
                    <a:lnTo>
                      <a:pt x="11" y="0"/>
                    </a:lnTo>
                    <a:lnTo>
                      <a:pt x="10" y="0"/>
                    </a:lnTo>
                    <a:lnTo>
                      <a:pt x="8" y="0"/>
                    </a:lnTo>
                    <a:lnTo>
                      <a:pt x="6" y="0"/>
                    </a:lnTo>
                    <a:lnTo>
                      <a:pt x="4" y="0"/>
                    </a:lnTo>
                    <a:lnTo>
                      <a:pt x="3" y="0"/>
                    </a:lnTo>
                    <a:lnTo>
                      <a:pt x="2" y="0"/>
                    </a:lnTo>
                    <a:lnTo>
                      <a:pt x="1" y="0"/>
                    </a:lnTo>
                    <a:lnTo>
                      <a:pt x="0" y="0"/>
                    </a:lnTo>
                    <a:lnTo>
                      <a:pt x="2" y="0"/>
                    </a:lnTo>
                    <a:lnTo>
                      <a:pt x="1" y="1"/>
                    </a:lnTo>
                    <a:lnTo>
                      <a:pt x="2" y="1"/>
                    </a:lnTo>
                    <a:lnTo>
                      <a:pt x="3" y="1"/>
                    </a:lnTo>
                    <a:lnTo>
                      <a:pt x="1" y="1"/>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3" name="Freeform 1045"/>
              <p:cNvSpPr>
                <a:spLocks/>
              </p:cNvSpPr>
              <p:nvPr/>
            </p:nvSpPr>
            <p:spPr bwMode="auto">
              <a:xfrm>
                <a:off x="5357" y="2978"/>
                <a:ext cx="144" cy="30"/>
              </a:xfrm>
              <a:custGeom>
                <a:avLst/>
                <a:gdLst>
                  <a:gd name="T0" fmla="*/ 0 w 144"/>
                  <a:gd name="T1" fmla="*/ 2 h 30"/>
                  <a:gd name="T2" fmla="*/ 1 w 144"/>
                  <a:gd name="T3" fmla="*/ 2 h 30"/>
                  <a:gd name="T4" fmla="*/ 4 w 144"/>
                  <a:gd name="T5" fmla="*/ 3 h 30"/>
                  <a:gd name="T6" fmla="*/ 7 w 144"/>
                  <a:gd name="T7" fmla="*/ 4 h 30"/>
                  <a:gd name="T8" fmla="*/ 8 w 144"/>
                  <a:gd name="T9" fmla="*/ 4 h 30"/>
                  <a:gd name="T10" fmla="*/ 11 w 144"/>
                  <a:gd name="T11" fmla="*/ 4 h 30"/>
                  <a:gd name="T12" fmla="*/ 14 w 144"/>
                  <a:gd name="T13" fmla="*/ 6 h 30"/>
                  <a:gd name="T14" fmla="*/ 18 w 144"/>
                  <a:gd name="T15" fmla="*/ 7 h 30"/>
                  <a:gd name="T16" fmla="*/ 22 w 144"/>
                  <a:gd name="T17" fmla="*/ 7 h 30"/>
                  <a:gd name="T18" fmla="*/ 26 w 144"/>
                  <a:gd name="T19" fmla="*/ 8 h 30"/>
                  <a:gd name="T20" fmla="*/ 31 w 144"/>
                  <a:gd name="T21" fmla="*/ 9 h 30"/>
                  <a:gd name="T22" fmla="*/ 34 w 144"/>
                  <a:gd name="T23" fmla="*/ 11 h 30"/>
                  <a:gd name="T24" fmla="*/ 39 w 144"/>
                  <a:gd name="T25" fmla="*/ 11 h 30"/>
                  <a:gd name="T26" fmla="*/ 45 w 144"/>
                  <a:gd name="T27" fmla="*/ 12 h 30"/>
                  <a:gd name="T28" fmla="*/ 50 w 144"/>
                  <a:gd name="T29" fmla="*/ 12 h 30"/>
                  <a:gd name="T30" fmla="*/ 56 w 144"/>
                  <a:gd name="T31" fmla="*/ 13 h 30"/>
                  <a:gd name="T32" fmla="*/ 61 w 144"/>
                  <a:gd name="T33" fmla="*/ 15 h 30"/>
                  <a:gd name="T34" fmla="*/ 68 w 144"/>
                  <a:gd name="T35" fmla="*/ 16 h 30"/>
                  <a:gd name="T36" fmla="*/ 72 w 144"/>
                  <a:gd name="T37" fmla="*/ 17 h 30"/>
                  <a:gd name="T38" fmla="*/ 79 w 144"/>
                  <a:gd name="T39" fmla="*/ 19 h 30"/>
                  <a:gd name="T40" fmla="*/ 86 w 144"/>
                  <a:gd name="T41" fmla="*/ 19 h 30"/>
                  <a:gd name="T42" fmla="*/ 91 w 144"/>
                  <a:gd name="T43" fmla="*/ 21 h 30"/>
                  <a:gd name="T44" fmla="*/ 98 w 144"/>
                  <a:gd name="T45" fmla="*/ 22 h 30"/>
                  <a:gd name="T46" fmla="*/ 104 w 144"/>
                  <a:gd name="T47" fmla="*/ 22 h 30"/>
                  <a:gd name="T48" fmla="*/ 109 w 144"/>
                  <a:gd name="T49" fmla="*/ 25 h 30"/>
                  <a:gd name="T50" fmla="*/ 116 w 144"/>
                  <a:gd name="T51" fmla="*/ 26 h 30"/>
                  <a:gd name="T52" fmla="*/ 121 w 144"/>
                  <a:gd name="T53" fmla="*/ 26 h 30"/>
                  <a:gd name="T54" fmla="*/ 127 w 144"/>
                  <a:gd name="T55" fmla="*/ 27 h 30"/>
                  <a:gd name="T56" fmla="*/ 132 w 144"/>
                  <a:gd name="T57" fmla="*/ 27 h 30"/>
                  <a:gd name="T58" fmla="*/ 136 w 144"/>
                  <a:gd name="T59" fmla="*/ 28 h 30"/>
                  <a:gd name="T60" fmla="*/ 142 w 144"/>
                  <a:gd name="T61" fmla="*/ 29 h 30"/>
                  <a:gd name="T62" fmla="*/ 143 w 144"/>
                  <a:gd name="T63" fmla="*/ 27 h 30"/>
                  <a:gd name="T64" fmla="*/ 138 w 144"/>
                  <a:gd name="T65" fmla="*/ 26 h 30"/>
                  <a:gd name="T66" fmla="*/ 132 w 144"/>
                  <a:gd name="T67" fmla="*/ 26 h 30"/>
                  <a:gd name="T68" fmla="*/ 127 w 144"/>
                  <a:gd name="T69" fmla="*/ 25 h 30"/>
                  <a:gd name="T70" fmla="*/ 121 w 144"/>
                  <a:gd name="T71" fmla="*/ 23 h 30"/>
                  <a:gd name="T72" fmla="*/ 116 w 144"/>
                  <a:gd name="T73" fmla="*/ 22 h 30"/>
                  <a:gd name="T74" fmla="*/ 109 w 144"/>
                  <a:gd name="T75" fmla="*/ 21 h 30"/>
                  <a:gd name="T76" fmla="*/ 104 w 144"/>
                  <a:gd name="T77" fmla="*/ 20 h 30"/>
                  <a:gd name="T78" fmla="*/ 98 w 144"/>
                  <a:gd name="T79" fmla="*/ 19 h 30"/>
                  <a:gd name="T80" fmla="*/ 91 w 144"/>
                  <a:gd name="T81" fmla="*/ 19 h 30"/>
                  <a:gd name="T82" fmla="*/ 86 w 144"/>
                  <a:gd name="T83" fmla="*/ 17 h 30"/>
                  <a:gd name="T84" fmla="*/ 80 w 144"/>
                  <a:gd name="T85" fmla="*/ 16 h 30"/>
                  <a:gd name="T86" fmla="*/ 75 w 144"/>
                  <a:gd name="T87" fmla="*/ 15 h 30"/>
                  <a:gd name="T88" fmla="*/ 68 w 144"/>
                  <a:gd name="T89" fmla="*/ 13 h 30"/>
                  <a:gd name="T90" fmla="*/ 63 w 144"/>
                  <a:gd name="T91" fmla="*/ 12 h 30"/>
                  <a:gd name="T92" fmla="*/ 57 w 144"/>
                  <a:gd name="T93" fmla="*/ 11 h 30"/>
                  <a:gd name="T94" fmla="*/ 52 w 144"/>
                  <a:gd name="T95" fmla="*/ 11 h 30"/>
                  <a:gd name="T96" fmla="*/ 46 w 144"/>
                  <a:gd name="T97" fmla="*/ 10 h 30"/>
                  <a:gd name="T98" fmla="*/ 41 w 144"/>
                  <a:gd name="T99" fmla="*/ 9 h 30"/>
                  <a:gd name="T100" fmla="*/ 37 w 144"/>
                  <a:gd name="T101" fmla="*/ 7 h 30"/>
                  <a:gd name="T102" fmla="*/ 31 w 144"/>
                  <a:gd name="T103" fmla="*/ 7 h 30"/>
                  <a:gd name="T104" fmla="*/ 27 w 144"/>
                  <a:gd name="T105" fmla="*/ 6 h 30"/>
                  <a:gd name="T106" fmla="*/ 23 w 144"/>
                  <a:gd name="T107" fmla="*/ 4 h 30"/>
                  <a:gd name="T108" fmla="*/ 19 w 144"/>
                  <a:gd name="T109" fmla="*/ 4 h 30"/>
                  <a:gd name="T110" fmla="*/ 15 w 144"/>
                  <a:gd name="T111" fmla="*/ 2 h 30"/>
                  <a:gd name="T112" fmla="*/ 12 w 144"/>
                  <a:gd name="T113" fmla="*/ 2 h 30"/>
                  <a:gd name="T114" fmla="*/ 10 w 144"/>
                  <a:gd name="T115" fmla="*/ 2 h 30"/>
                  <a:gd name="T116" fmla="*/ 7 w 144"/>
                  <a:gd name="T117" fmla="*/ 1 h 30"/>
                  <a:gd name="T118" fmla="*/ 5 w 144"/>
                  <a:gd name="T119" fmla="*/ 0 h 30"/>
                  <a:gd name="T120" fmla="*/ 3 w 144"/>
                  <a:gd name="T121" fmla="*/ 0 h 30"/>
                  <a:gd name="T122" fmla="*/ 1 w 144"/>
                  <a:gd name="T123" fmla="*/ 0 h 30"/>
                  <a:gd name="T124" fmla="*/ 0 w 144"/>
                  <a:gd name="T1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 h="30">
                    <a:moveTo>
                      <a:pt x="0" y="2"/>
                    </a:moveTo>
                    <a:lnTo>
                      <a:pt x="1" y="2"/>
                    </a:lnTo>
                    <a:lnTo>
                      <a:pt x="4" y="3"/>
                    </a:lnTo>
                    <a:lnTo>
                      <a:pt x="7" y="4"/>
                    </a:lnTo>
                    <a:lnTo>
                      <a:pt x="8" y="4"/>
                    </a:lnTo>
                    <a:lnTo>
                      <a:pt x="11" y="4"/>
                    </a:lnTo>
                    <a:lnTo>
                      <a:pt x="14" y="6"/>
                    </a:lnTo>
                    <a:lnTo>
                      <a:pt x="18" y="7"/>
                    </a:lnTo>
                    <a:lnTo>
                      <a:pt x="22" y="7"/>
                    </a:lnTo>
                    <a:lnTo>
                      <a:pt x="26" y="8"/>
                    </a:lnTo>
                    <a:lnTo>
                      <a:pt x="31" y="9"/>
                    </a:lnTo>
                    <a:lnTo>
                      <a:pt x="34" y="11"/>
                    </a:lnTo>
                    <a:lnTo>
                      <a:pt x="39" y="11"/>
                    </a:lnTo>
                    <a:lnTo>
                      <a:pt x="45" y="12"/>
                    </a:lnTo>
                    <a:lnTo>
                      <a:pt x="50" y="12"/>
                    </a:lnTo>
                    <a:lnTo>
                      <a:pt x="56" y="13"/>
                    </a:lnTo>
                    <a:lnTo>
                      <a:pt x="61" y="15"/>
                    </a:lnTo>
                    <a:lnTo>
                      <a:pt x="68" y="16"/>
                    </a:lnTo>
                    <a:lnTo>
                      <a:pt x="72" y="17"/>
                    </a:lnTo>
                    <a:lnTo>
                      <a:pt x="79" y="19"/>
                    </a:lnTo>
                    <a:lnTo>
                      <a:pt x="86" y="19"/>
                    </a:lnTo>
                    <a:lnTo>
                      <a:pt x="91" y="21"/>
                    </a:lnTo>
                    <a:lnTo>
                      <a:pt x="98" y="22"/>
                    </a:lnTo>
                    <a:lnTo>
                      <a:pt x="104" y="22"/>
                    </a:lnTo>
                    <a:lnTo>
                      <a:pt x="109" y="25"/>
                    </a:lnTo>
                    <a:lnTo>
                      <a:pt x="116" y="26"/>
                    </a:lnTo>
                    <a:lnTo>
                      <a:pt x="121" y="26"/>
                    </a:lnTo>
                    <a:lnTo>
                      <a:pt x="127" y="27"/>
                    </a:lnTo>
                    <a:lnTo>
                      <a:pt x="132" y="27"/>
                    </a:lnTo>
                    <a:lnTo>
                      <a:pt x="136" y="28"/>
                    </a:lnTo>
                    <a:lnTo>
                      <a:pt x="142" y="29"/>
                    </a:lnTo>
                    <a:lnTo>
                      <a:pt x="143" y="27"/>
                    </a:lnTo>
                    <a:lnTo>
                      <a:pt x="138" y="26"/>
                    </a:lnTo>
                    <a:lnTo>
                      <a:pt x="132" y="26"/>
                    </a:lnTo>
                    <a:lnTo>
                      <a:pt x="127" y="25"/>
                    </a:lnTo>
                    <a:lnTo>
                      <a:pt x="121" y="23"/>
                    </a:lnTo>
                    <a:lnTo>
                      <a:pt x="116" y="22"/>
                    </a:lnTo>
                    <a:lnTo>
                      <a:pt x="109" y="21"/>
                    </a:lnTo>
                    <a:lnTo>
                      <a:pt x="104" y="20"/>
                    </a:lnTo>
                    <a:lnTo>
                      <a:pt x="98" y="19"/>
                    </a:lnTo>
                    <a:lnTo>
                      <a:pt x="91" y="19"/>
                    </a:lnTo>
                    <a:lnTo>
                      <a:pt x="86" y="17"/>
                    </a:lnTo>
                    <a:lnTo>
                      <a:pt x="80" y="16"/>
                    </a:lnTo>
                    <a:lnTo>
                      <a:pt x="75" y="15"/>
                    </a:lnTo>
                    <a:lnTo>
                      <a:pt x="68" y="13"/>
                    </a:lnTo>
                    <a:lnTo>
                      <a:pt x="63" y="12"/>
                    </a:lnTo>
                    <a:lnTo>
                      <a:pt x="57" y="11"/>
                    </a:lnTo>
                    <a:lnTo>
                      <a:pt x="52" y="11"/>
                    </a:lnTo>
                    <a:lnTo>
                      <a:pt x="46" y="10"/>
                    </a:lnTo>
                    <a:lnTo>
                      <a:pt x="41" y="9"/>
                    </a:lnTo>
                    <a:lnTo>
                      <a:pt x="37" y="7"/>
                    </a:lnTo>
                    <a:lnTo>
                      <a:pt x="31" y="7"/>
                    </a:lnTo>
                    <a:lnTo>
                      <a:pt x="27" y="6"/>
                    </a:lnTo>
                    <a:lnTo>
                      <a:pt x="23" y="4"/>
                    </a:lnTo>
                    <a:lnTo>
                      <a:pt x="19" y="4"/>
                    </a:lnTo>
                    <a:lnTo>
                      <a:pt x="15" y="2"/>
                    </a:lnTo>
                    <a:lnTo>
                      <a:pt x="12" y="2"/>
                    </a:lnTo>
                    <a:lnTo>
                      <a:pt x="10" y="2"/>
                    </a:lnTo>
                    <a:lnTo>
                      <a:pt x="7" y="1"/>
                    </a:lnTo>
                    <a:lnTo>
                      <a:pt x="5" y="0"/>
                    </a:lnTo>
                    <a:lnTo>
                      <a:pt x="3" y="0"/>
                    </a:lnTo>
                    <a:lnTo>
                      <a:pt x="1" y="0"/>
                    </a:lnTo>
                    <a:lnTo>
                      <a:pt x="0" y="2"/>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4" name="Freeform 1046"/>
              <p:cNvSpPr>
                <a:spLocks/>
              </p:cNvSpPr>
              <p:nvPr/>
            </p:nvSpPr>
            <p:spPr bwMode="auto">
              <a:xfrm>
                <a:off x="5011" y="2953"/>
                <a:ext cx="340" cy="20"/>
              </a:xfrm>
              <a:custGeom>
                <a:avLst/>
                <a:gdLst>
                  <a:gd name="T0" fmla="*/ 1 w 340"/>
                  <a:gd name="T1" fmla="*/ 17 h 20"/>
                  <a:gd name="T2" fmla="*/ 8 w 340"/>
                  <a:gd name="T3" fmla="*/ 17 h 20"/>
                  <a:gd name="T4" fmla="*/ 17 w 340"/>
                  <a:gd name="T5" fmla="*/ 15 h 20"/>
                  <a:gd name="T6" fmla="*/ 30 w 340"/>
                  <a:gd name="T7" fmla="*/ 15 h 20"/>
                  <a:gd name="T8" fmla="*/ 42 w 340"/>
                  <a:gd name="T9" fmla="*/ 12 h 20"/>
                  <a:gd name="T10" fmla="*/ 59 w 340"/>
                  <a:gd name="T11" fmla="*/ 10 h 20"/>
                  <a:gd name="T12" fmla="*/ 79 w 340"/>
                  <a:gd name="T13" fmla="*/ 7 h 20"/>
                  <a:gd name="T14" fmla="*/ 99 w 340"/>
                  <a:gd name="T15" fmla="*/ 6 h 20"/>
                  <a:gd name="T16" fmla="*/ 121 w 340"/>
                  <a:gd name="T17" fmla="*/ 5 h 20"/>
                  <a:gd name="T18" fmla="*/ 145 w 340"/>
                  <a:gd name="T19" fmla="*/ 4 h 20"/>
                  <a:gd name="T20" fmla="*/ 172 w 340"/>
                  <a:gd name="T21" fmla="*/ 3 h 20"/>
                  <a:gd name="T22" fmla="*/ 199 w 340"/>
                  <a:gd name="T23" fmla="*/ 4 h 20"/>
                  <a:gd name="T24" fmla="*/ 229 w 340"/>
                  <a:gd name="T25" fmla="*/ 5 h 20"/>
                  <a:gd name="T26" fmla="*/ 258 w 340"/>
                  <a:gd name="T27" fmla="*/ 7 h 20"/>
                  <a:gd name="T28" fmla="*/ 290 w 340"/>
                  <a:gd name="T29" fmla="*/ 12 h 20"/>
                  <a:gd name="T30" fmla="*/ 321 w 340"/>
                  <a:gd name="T31" fmla="*/ 16 h 20"/>
                  <a:gd name="T32" fmla="*/ 339 w 340"/>
                  <a:gd name="T33" fmla="*/ 17 h 20"/>
                  <a:gd name="T34" fmla="*/ 307 w 340"/>
                  <a:gd name="T35" fmla="*/ 12 h 20"/>
                  <a:gd name="T36" fmla="*/ 275 w 340"/>
                  <a:gd name="T37" fmla="*/ 7 h 20"/>
                  <a:gd name="T38" fmla="*/ 243 w 340"/>
                  <a:gd name="T39" fmla="*/ 4 h 20"/>
                  <a:gd name="T40" fmla="*/ 215 w 340"/>
                  <a:gd name="T41" fmla="*/ 2 h 20"/>
                  <a:gd name="T42" fmla="*/ 186 w 340"/>
                  <a:gd name="T43" fmla="*/ 1 h 20"/>
                  <a:gd name="T44" fmla="*/ 160 w 340"/>
                  <a:gd name="T45" fmla="*/ 1 h 20"/>
                  <a:gd name="T46" fmla="*/ 134 w 340"/>
                  <a:gd name="T47" fmla="*/ 2 h 20"/>
                  <a:gd name="T48" fmla="*/ 110 w 340"/>
                  <a:gd name="T49" fmla="*/ 3 h 20"/>
                  <a:gd name="T50" fmla="*/ 88 w 340"/>
                  <a:gd name="T51" fmla="*/ 5 h 20"/>
                  <a:gd name="T52" fmla="*/ 68 w 340"/>
                  <a:gd name="T53" fmla="*/ 6 h 20"/>
                  <a:gd name="T54" fmla="*/ 49 w 340"/>
                  <a:gd name="T55" fmla="*/ 9 h 20"/>
                  <a:gd name="T56" fmla="*/ 35 w 340"/>
                  <a:gd name="T57" fmla="*/ 11 h 20"/>
                  <a:gd name="T58" fmla="*/ 21 w 340"/>
                  <a:gd name="T59" fmla="*/ 12 h 20"/>
                  <a:gd name="T60" fmla="*/ 11 w 340"/>
                  <a:gd name="T61" fmla="*/ 15 h 20"/>
                  <a:gd name="T62" fmla="*/ 4 w 340"/>
                  <a:gd name="T63" fmla="*/ 15 h 20"/>
                  <a:gd name="T64" fmla="*/ 0 w 340"/>
                  <a:gd name="T6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 h="20">
                    <a:moveTo>
                      <a:pt x="0" y="17"/>
                    </a:moveTo>
                    <a:lnTo>
                      <a:pt x="1" y="17"/>
                    </a:lnTo>
                    <a:lnTo>
                      <a:pt x="4" y="17"/>
                    </a:lnTo>
                    <a:lnTo>
                      <a:pt x="8" y="17"/>
                    </a:lnTo>
                    <a:lnTo>
                      <a:pt x="13" y="17"/>
                    </a:lnTo>
                    <a:lnTo>
                      <a:pt x="17" y="15"/>
                    </a:lnTo>
                    <a:lnTo>
                      <a:pt x="23" y="15"/>
                    </a:lnTo>
                    <a:lnTo>
                      <a:pt x="30" y="15"/>
                    </a:lnTo>
                    <a:lnTo>
                      <a:pt x="35" y="13"/>
                    </a:lnTo>
                    <a:lnTo>
                      <a:pt x="42" y="12"/>
                    </a:lnTo>
                    <a:lnTo>
                      <a:pt x="49" y="11"/>
                    </a:lnTo>
                    <a:lnTo>
                      <a:pt x="59" y="10"/>
                    </a:lnTo>
                    <a:lnTo>
                      <a:pt x="68" y="9"/>
                    </a:lnTo>
                    <a:lnTo>
                      <a:pt x="79" y="7"/>
                    </a:lnTo>
                    <a:lnTo>
                      <a:pt x="88" y="7"/>
                    </a:lnTo>
                    <a:lnTo>
                      <a:pt x="99" y="6"/>
                    </a:lnTo>
                    <a:lnTo>
                      <a:pt x="112" y="5"/>
                    </a:lnTo>
                    <a:lnTo>
                      <a:pt x="121" y="5"/>
                    </a:lnTo>
                    <a:lnTo>
                      <a:pt x="134" y="4"/>
                    </a:lnTo>
                    <a:lnTo>
                      <a:pt x="145" y="4"/>
                    </a:lnTo>
                    <a:lnTo>
                      <a:pt x="160" y="3"/>
                    </a:lnTo>
                    <a:lnTo>
                      <a:pt x="172" y="3"/>
                    </a:lnTo>
                    <a:lnTo>
                      <a:pt x="186" y="3"/>
                    </a:lnTo>
                    <a:lnTo>
                      <a:pt x="199" y="4"/>
                    </a:lnTo>
                    <a:lnTo>
                      <a:pt x="215" y="4"/>
                    </a:lnTo>
                    <a:lnTo>
                      <a:pt x="229" y="5"/>
                    </a:lnTo>
                    <a:lnTo>
                      <a:pt x="243" y="6"/>
                    </a:lnTo>
                    <a:lnTo>
                      <a:pt x="258" y="7"/>
                    </a:lnTo>
                    <a:lnTo>
                      <a:pt x="274" y="9"/>
                    </a:lnTo>
                    <a:lnTo>
                      <a:pt x="290" y="12"/>
                    </a:lnTo>
                    <a:lnTo>
                      <a:pt x="305" y="13"/>
                    </a:lnTo>
                    <a:lnTo>
                      <a:pt x="321" y="16"/>
                    </a:lnTo>
                    <a:lnTo>
                      <a:pt x="338" y="19"/>
                    </a:lnTo>
                    <a:lnTo>
                      <a:pt x="339" y="17"/>
                    </a:lnTo>
                    <a:lnTo>
                      <a:pt x="322" y="14"/>
                    </a:lnTo>
                    <a:lnTo>
                      <a:pt x="307" y="12"/>
                    </a:lnTo>
                    <a:lnTo>
                      <a:pt x="291" y="9"/>
                    </a:lnTo>
                    <a:lnTo>
                      <a:pt x="275" y="7"/>
                    </a:lnTo>
                    <a:lnTo>
                      <a:pt x="260" y="5"/>
                    </a:lnTo>
                    <a:lnTo>
                      <a:pt x="243" y="4"/>
                    </a:lnTo>
                    <a:lnTo>
                      <a:pt x="230" y="3"/>
                    </a:lnTo>
                    <a:lnTo>
                      <a:pt x="215" y="2"/>
                    </a:lnTo>
                    <a:lnTo>
                      <a:pt x="199" y="2"/>
                    </a:lnTo>
                    <a:lnTo>
                      <a:pt x="186" y="1"/>
                    </a:lnTo>
                    <a:lnTo>
                      <a:pt x="172" y="0"/>
                    </a:lnTo>
                    <a:lnTo>
                      <a:pt x="160" y="1"/>
                    </a:lnTo>
                    <a:lnTo>
                      <a:pt x="145" y="2"/>
                    </a:lnTo>
                    <a:lnTo>
                      <a:pt x="134" y="2"/>
                    </a:lnTo>
                    <a:lnTo>
                      <a:pt x="121" y="3"/>
                    </a:lnTo>
                    <a:lnTo>
                      <a:pt x="110" y="3"/>
                    </a:lnTo>
                    <a:lnTo>
                      <a:pt x="99" y="4"/>
                    </a:lnTo>
                    <a:lnTo>
                      <a:pt x="88" y="5"/>
                    </a:lnTo>
                    <a:lnTo>
                      <a:pt x="78" y="6"/>
                    </a:lnTo>
                    <a:lnTo>
                      <a:pt x="68" y="6"/>
                    </a:lnTo>
                    <a:lnTo>
                      <a:pt x="58" y="7"/>
                    </a:lnTo>
                    <a:lnTo>
                      <a:pt x="49" y="9"/>
                    </a:lnTo>
                    <a:lnTo>
                      <a:pt x="41" y="10"/>
                    </a:lnTo>
                    <a:lnTo>
                      <a:pt x="35" y="11"/>
                    </a:lnTo>
                    <a:lnTo>
                      <a:pt x="28" y="12"/>
                    </a:lnTo>
                    <a:lnTo>
                      <a:pt x="21" y="12"/>
                    </a:lnTo>
                    <a:lnTo>
                      <a:pt x="16" y="13"/>
                    </a:lnTo>
                    <a:lnTo>
                      <a:pt x="11" y="15"/>
                    </a:lnTo>
                    <a:lnTo>
                      <a:pt x="7" y="15"/>
                    </a:lnTo>
                    <a:lnTo>
                      <a:pt x="4" y="15"/>
                    </a:lnTo>
                    <a:lnTo>
                      <a:pt x="1" y="15"/>
                    </a:lnTo>
                    <a:lnTo>
                      <a:pt x="0" y="15"/>
                    </a:lnTo>
                    <a:lnTo>
                      <a:pt x="0" y="17"/>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5" name="Freeform 1047"/>
              <p:cNvSpPr>
                <a:spLocks/>
              </p:cNvSpPr>
              <p:nvPr/>
            </p:nvSpPr>
            <p:spPr bwMode="auto">
              <a:xfrm>
                <a:off x="4941" y="2975"/>
                <a:ext cx="62" cy="8"/>
              </a:xfrm>
              <a:custGeom>
                <a:avLst/>
                <a:gdLst>
                  <a:gd name="T0" fmla="*/ 1 w 62"/>
                  <a:gd name="T1" fmla="*/ 7 h 8"/>
                  <a:gd name="T2" fmla="*/ 3 w 62"/>
                  <a:gd name="T3" fmla="*/ 6 h 8"/>
                  <a:gd name="T4" fmla="*/ 5 w 62"/>
                  <a:gd name="T5" fmla="*/ 6 h 8"/>
                  <a:gd name="T6" fmla="*/ 8 w 62"/>
                  <a:gd name="T7" fmla="*/ 6 h 8"/>
                  <a:gd name="T8" fmla="*/ 11 w 62"/>
                  <a:gd name="T9" fmla="*/ 6 h 8"/>
                  <a:gd name="T10" fmla="*/ 17 w 62"/>
                  <a:gd name="T11" fmla="*/ 5 h 8"/>
                  <a:gd name="T12" fmla="*/ 22 w 62"/>
                  <a:gd name="T13" fmla="*/ 4 h 8"/>
                  <a:gd name="T14" fmla="*/ 25 w 62"/>
                  <a:gd name="T15" fmla="*/ 4 h 8"/>
                  <a:gd name="T16" fmla="*/ 31 w 62"/>
                  <a:gd name="T17" fmla="*/ 4 h 8"/>
                  <a:gd name="T18" fmla="*/ 36 w 62"/>
                  <a:gd name="T19" fmla="*/ 4 h 8"/>
                  <a:gd name="T20" fmla="*/ 41 w 62"/>
                  <a:gd name="T21" fmla="*/ 3 h 8"/>
                  <a:gd name="T22" fmla="*/ 44 w 62"/>
                  <a:gd name="T23" fmla="*/ 3 h 8"/>
                  <a:gd name="T24" fmla="*/ 50 w 62"/>
                  <a:gd name="T25" fmla="*/ 3 h 8"/>
                  <a:gd name="T26" fmla="*/ 53 w 62"/>
                  <a:gd name="T27" fmla="*/ 2 h 8"/>
                  <a:gd name="T28" fmla="*/ 58 w 62"/>
                  <a:gd name="T29" fmla="*/ 1 h 8"/>
                  <a:gd name="T30" fmla="*/ 61 w 62"/>
                  <a:gd name="T31" fmla="*/ 1 h 8"/>
                  <a:gd name="T32" fmla="*/ 61 w 62"/>
                  <a:gd name="T33" fmla="*/ 0 h 8"/>
                  <a:gd name="T34" fmla="*/ 57 w 62"/>
                  <a:gd name="T35" fmla="*/ 0 h 8"/>
                  <a:gd name="T36" fmla="*/ 53 w 62"/>
                  <a:gd name="T37" fmla="*/ 1 h 8"/>
                  <a:gd name="T38" fmla="*/ 50 w 62"/>
                  <a:gd name="T39" fmla="*/ 1 h 8"/>
                  <a:gd name="T40" fmla="*/ 44 w 62"/>
                  <a:gd name="T41" fmla="*/ 1 h 8"/>
                  <a:gd name="T42" fmla="*/ 39 w 62"/>
                  <a:gd name="T43" fmla="*/ 1 h 8"/>
                  <a:gd name="T44" fmla="*/ 36 w 62"/>
                  <a:gd name="T45" fmla="*/ 2 h 8"/>
                  <a:gd name="T46" fmla="*/ 29 w 62"/>
                  <a:gd name="T47" fmla="*/ 3 h 8"/>
                  <a:gd name="T48" fmla="*/ 25 w 62"/>
                  <a:gd name="T49" fmla="*/ 3 h 8"/>
                  <a:gd name="T50" fmla="*/ 20 w 62"/>
                  <a:gd name="T51" fmla="*/ 3 h 8"/>
                  <a:gd name="T52" fmla="*/ 15 w 62"/>
                  <a:gd name="T53" fmla="*/ 4 h 8"/>
                  <a:gd name="T54" fmla="*/ 11 w 62"/>
                  <a:gd name="T55" fmla="*/ 4 h 8"/>
                  <a:gd name="T56" fmla="*/ 8 w 62"/>
                  <a:gd name="T57" fmla="*/ 4 h 8"/>
                  <a:gd name="T58" fmla="*/ 4 w 62"/>
                  <a:gd name="T59" fmla="*/ 5 h 8"/>
                  <a:gd name="T60" fmla="*/ 3 w 62"/>
                  <a:gd name="T61" fmla="*/ 5 h 8"/>
                  <a:gd name="T62" fmla="*/ 1 w 62"/>
                  <a:gd name="T63" fmla="*/ 5 h 8"/>
                  <a:gd name="T64" fmla="*/ 0 w 62"/>
                  <a:gd name="T65" fmla="*/ 5 h 8"/>
                  <a:gd name="T66" fmla="*/ 1 w 62"/>
                  <a:gd name="T67" fmla="*/ 5 h 8"/>
                  <a:gd name="T68" fmla="*/ 1 w 62"/>
                  <a:gd name="T6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8">
                    <a:moveTo>
                      <a:pt x="1" y="7"/>
                    </a:moveTo>
                    <a:lnTo>
                      <a:pt x="3" y="6"/>
                    </a:lnTo>
                    <a:lnTo>
                      <a:pt x="5" y="6"/>
                    </a:lnTo>
                    <a:lnTo>
                      <a:pt x="8" y="6"/>
                    </a:lnTo>
                    <a:lnTo>
                      <a:pt x="11" y="6"/>
                    </a:lnTo>
                    <a:lnTo>
                      <a:pt x="17" y="5"/>
                    </a:lnTo>
                    <a:lnTo>
                      <a:pt x="22" y="4"/>
                    </a:lnTo>
                    <a:lnTo>
                      <a:pt x="25" y="4"/>
                    </a:lnTo>
                    <a:lnTo>
                      <a:pt x="31" y="4"/>
                    </a:lnTo>
                    <a:lnTo>
                      <a:pt x="36" y="4"/>
                    </a:lnTo>
                    <a:lnTo>
                      <a:pt x="41" y="3"/>
                    </a:lnTo>
                    <a:lnTo>
                      <a:pt x="44" y="3"/>
                    </a:lnTo>
                    <a:lnTo>
                      <a:pt x="50" y="3"/>
                    </a:lnTo>
                    <a:lnTo>
                      <a:pt x="53" y="2"/>
                    </a:lnTo>
                    <a:lnTo>
                      <a:pt x="58" y="1"/>
                    </a:lnTo>
                    <a:lnTo>
                      <a:pt x="61" y="1"/>
                    </a:lnTo>
                    <a:lnTo>
                      <a:pt x="61" y="0"/>
                    </a:lnTo>
                    <a:lnTo>
                      <a:pt x="57" y="0"/>
                    </a:lnTo>
                    <a:lnTo>
                      <a:pt x="53" y="1"/>
                    </a:lnTo>
                    <a:lnTo>
                      <a:pt x="50" y="1"/>
                    </a:lnTo>
                    <a:lnTo>
                      <a:pt x="44" y="1"/>
                    </a:lnTo>
                    <a:lnTo>
                      <a:pt x="39" y="1"/>
                    </a:lnTo>
                    <a:lnTo>
                      <a:pt x="36" y="2"/>
                    </a:lnTo>
                    <a:lnTo>
                      <a:pt x="29" y="3"/>
                    </a:lnTo>
                    <a:lnTo>
                      <a:pt x="25" y="3"/>
                    </a:lnTo>
                    <a:lnTo>
                      <a:pt x="20" y="3"/>
                    </a:lnTo>
                    <a:lnTo>
                      <a:pt x="15" y="4"/>
                    </a:lnTo>
                    <a:lnTo>
                      <a:pt x="11" y="4"/>
                    </a:lnTo>
                    <a:lnTo>
                      <a:pt x="8" y="4"/>
                    </a:lnTo>
                    <a:lnTo>
                      <a:pt x="4" y="5"/>
                    </a:lnTo>
                    <a:lnTo>
                      <a:pt x="3" y="5"/>
                    </a:lnTo>
                    <a:lnTo>
                      <a:pt x="1" y="5"/>
                    </a:lnTo>
                    <a:lnTo>
                      <a:pt x="0" y="5"/>
                    </a:lnTo>
                    <a:lnTo>
                      <a:pt x="1" y="5"/>
                    </a:lnTo>
                    <a:lnTo>
                      <a:pt x="1" y="7"/>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6" name="Freeform 1048"/>
              <p:cNvSpPr>
                <a:spLocks/>
              </p:cNvSpPr>
              <p:nvPr/>
            </p:nvSpPr>
            <p:spPr bwMode="auto">
              <a:xfrm>
                <a:off x="4685" y="2987"/>
                <a:ext cx="250" cy="43"/>
              </a:xfrm>
              <a:custGeom>
                <a:avLst/>
                <a:gdLst>
                  <a:gd name="T0" fmla="*/ 1 w 250"/>
                  <a:gd name="T1" fmla="*/ 41 h 43"/>
                  <a:gd name="T2" fmla="*/ 7 w 250"/>
                  <a:gd name="T3" fmla="*/ 41 h 43"/>
                  <a:gd name="T4" fmla="*/ 13 w 250"/>
                  <a:gd name="T5" fmla="*/ 38 h 43"/>
                  <a:gd name="T6" fmla="*/ 22 w 250"/>
                  <a:gd name="T7" fmla="*/ 37 h 43"/>
                  <a:gd name="T8" fmla="*/ 34 w 250"/>
                  <a:gd name="T9" fmla="*/ 34 h 43"/>
                  <a:gd name="T10" fmla="*/ 48 w 250"/>
                  <a:gd name="T11" fmla="*/ 31 h 43"/>
                  <a:gd name="T12" fmla="*/ 64 w 250"/>
                  <a:gd name="T13" fmla="*/ 28 h 43"/>
                  <a:gd name="T14" fmla="*/ 81 w 250"/>
                  <a:gd name="T15" fmla="*/ 24 h 43"/>
                  <a:gd name="T16" fmla="*/ 99 w 250"/>
                  <a:gd name="T17" fmla="*/ 20 h 43"/>
                  <a:gd name="T18" fmla="*/ 119 w 250"/>
                  <a:gd name="T19" fmla="*/ 17 h 43"/>
                  <a:gd name="T20" fmla="*/ 140 w 250"/>
                  <a:gd name="T21" fmla="*/ 13 h 43"/>
                  <a:gd name="T22" fmla="*/ 159 w 250"/>
                  <a:gd name="T23" fmla="*/ 10 h 43"/>
                  <a:gd name="T24" fmla="*/ 182 w 250"/>
                  <a:gd name="T25" fmla="*/ 7 h 43"/>
                  <a:gd name="T26" fmla="*/ 201 w 250"/>
                  <a:gd name="T27" fmla="*/ 6 h 43"/>
                  <a:gd name="T28" fmla="*/ 220 w 250"/>
                  <a:gd name="T29" fmla="*/ 5 h 43"/>
                  <a:gd name="T30" fmla="*/ 239 w 250"/>
                  <a:gd name="T31" fmla="*/ 4 h 43"/>
                  <a:gd name="T32" fmla="*/ 249 w 250"/>
                  <a:gd name="T33" fmla="*/ 0 h 43"/>
                  <a:gd name="T34" fmla="*/ 231 w 250"/>
                  <a:gd name="T35" fmla="*/ 0 h 43"/>
                  <a:gd name="T36" fmla="*/ 211 w 250"/>
                  <a:gd name="T37" fmla="*/ 2 h 43"/>
                  <a:gd name="T38" fmla="*/ 192 w 250"/>
                  <a:gd name="T39" fmla="*/ 5 h 43"/>
                  <a:gd name="T40" fmla="*/ 169 w 250"/>
                  <a:gd name="T41" fmla="*/ 6 h 43"/>
                  <a:gd name="T42" fmla="*/ 150 w 250"/>
                  <a:gd name="T43" fmla="*/ 8 h 43"/>
                  <a:gd name="T44" fmla="*/ 129 w 250"/>
                  <a:gd name="T45" fmla="*/ 13 h 43"/>
                  <a:gd name="T46" fmla="*/ 109 w 250"/>
                  <a:gd name="T47" fmla="*/ 16 h 43"/>
                  <a:gd name="T48" fmla="*/ 90 w 250"/>
                  <a:gd name="T49" fmla="*/ 20 h 43"/>
                  <a:gd name="T50" fmla="*/ 71 w 250"/>
                  <a:gd name="T51" fmla="*/ 23 h 43"/>
                  <a:gd name="T52" fmla="*/ 55 w 250"/>
                  <a:gd name="T53" fmla="*/ 26 h 43"/>
                  <a:gd name="T54" fmla="*/ 39 w 250"/>
                  <a:gd name="T55" fmla="*/ 30 h 43"/>
                  <a:gd name="T56" fmla="*/ 25 w 250"/>
                  <a:gd name="T57" fmla="*/ 34 h 43"/>
                  <a:gd name="T58" fmla="*/ 15 w 250"/>
                  <a:gd name="T59" fmla="*/ 36 h 43"/>
                  <a:gd name="T60" fmla="*/ 7 w 250"/>
                  <a:gd name="T61" fmla="*/ 37 h 43"/>
                  <a:gd name="T62" fmla="*/ 1 w 250"/>
                  <a:gd name="T63" fmla="*/ 37 h 43"/>
                  <a:gd name="T64" fmla="*/ 0 w 250"/>
                  <a:gd name="T6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0" h="43">
                    <a:moveTo>
                      <a:pt x="1" y="42"/>
                    </a:moveTo>
                    <a:lnTo>
                      <a:pt x="1" y="41"/>
                    </a:lnTo>
                    <a:lnTo>
                      <a:pt x="4" y="41"/>
                    </a:lnTo>
                    <a:lnTo>
                      <a:pt x="7" y="41"/>
                    </a:lnTo>
                    <a:lnTo>
                      <a:pt x="8" y="40"/>
                    </a:lnTo>
                    <a:lnTo>
                      <a:pt x="13" y="38"/>
                    </a:lnTo>
                    <a:lnTo>
                      <a:pt x="17" y="37"/>
                    </a:lnTo>
                    <a:lnTo>
                      <a:pt x="22" y="37"/>
                    </a:lnTo>
                    <a:lnTo>
                      <a:pt x="27" y="36"/>
                    </a:lnTo>
                    <a:lnTo>
                      <a:pt x="34" y="34"/>
                    </a:lnTo>
                    <a:lnTo>
                      <a:pt x="41" y="32"/>
                    </a:lnTo>
                    <a:lnTo>
                      <a:pt x="48" y="31"/>
                    </a:lnTo>
                    <a:lnTo>
                      <a:pt x="56" y="29"/>
                    </a:lnTo>
                    <a:lnTo>
                      <a:pt x="64" y="28"/>
                    </a:lnTo>
                    <a:lnTo>
                      <a:pt x="73" y="25"/>
                    </a:lnTo>
                    <a:lnTo>
                      <a:pt x="81" y="24"/>
                    </a:lnTo>
                    <a:lnTo>
                      <a:pt x="91" y="22"/>
                    </a:lnTo>
                    <a:lnTo>
                      <a:pt x="99" y="20"/>
                    </a:lnTo>
                    <a:lnTo>
                      <a:pt x="111" y="19"/>
                    </a:lnTo>
                    <a:lnTo>
                      <a:pt x="119" y="17"/>
                    </a:lnTo>
                    <a:lnTo>
                      <a:pt x="129" y="16"/>
                    </a:lnTo>
                    <a:lnTo>
                      <a:pt x="140" y="13"/>
                    </a:lnTo>
                    <a:lnTo>
                      <a:pt x="150" y="12"/>
                    </a:lnTo>
                    <a:lnTo>
                      <a:pt x="159" y="10"/>
                    </a:lnTo>
                    <a:lnTo>
                      <a:pt x="171" y="8"/>
                    </a:lnTo>
                    <a:lnTo>
                      <a:pt x="182" y="7"/>
                    </a:lnTo>
                    <a:lnTo>
                      <a:pt x="192" y="6"/>
                    </a:lnTo>
                    <a:lnTo>
                      <a:pt x="201" y="6"/>
                    </a:lnTo>
                    <a:lnTo>
                      <a:pt x="211" y="5"/>
                    </a:lnTo>
                    <a:lnTo>
                      <a:pt x="220" y="5"/>
                    </a:lnTo>
                    <a:lnTo>
                      <a:pt x="231" y="5"/>
                    </a:lnTo>
                    <a:lnTo>
                      <a:pt x="239" y="4"/>
                    </a:lnTo>
                    <a:lnTo>
                      <a:pt x="249" y="4"/>
                    </a:lnTo>
                    <a:lnTo>
                      <a:pt x="249" y="0"/>
                    </a:lnTo>
                    <a:lnTo>
                      <a:pt x="239" y="0"/>
                    </a:lnTo>
                    <a:lnTo>
                      <a:pt x="231" y="0"/>
                    </a:lnTo>
                    <a:lnTo>
                      <a:pt x="220" y="1"/>
                    </a:lnTo>
                    <a:lnTo>
                      <a:pt x="211" y="2"/>
                    </a:lnTo>
                    <a:lnTo>
                      <a:pt x="201" y="4"/>
                    </a:lnTo>
                    <a:lnTo>
                      <a:pt x="192" y="5"/>
                    </a:lnTo>
                    <a:lnTo>
                      <a:pt x="180" y="5"/>
                    </a:lnTo>
                    <a:lnTo>
                      <a:pt x="169" y="6"/>
                    </a:lnTo>
                    <a:lnTo>
                      <a:pt x="159" y="7"/>
                    </a:lnTo>
                    <a:lnTo>
                      <a:pt x="150" y="8"/>
                    </a:lnTo>
                    <a:lnTo>
                      <a:pt x="138" y="11"/>
                    </a:lnTo>
                    <a:lnTo>
                      <a:pt x="129" y="13"/>
                    </a:lnTo>
                    <a:lnTo>
                      <a:pt x="119" y="13"/>
                    </a:lnTo>
                    <a:lnTo>
                      <a:pt x="109" y="16"/>
                    </a:lnTo>
                    <a:lnTo>
                      <a:pt x="98" y="17"/>
                    </a:lnTo>
                    <a:lnTo>
                      <a:pt x="90" y="20"/>
                    </a:lnTo>
                    <a:lnTo>
                      <a:pt x="80" y="22"/>
                    </a:lnTo>
                    <a:lnTo>
                      <a:pt x="71" y="23"/>
                    </a:lnTo>
                    <a:lnTo>
                      <a:pt x="63" y="25"/>
                    </a:lnTo>
                    <a:lnTo>
                      <a:pt x="55" y="26"/>
                    </a:lnTo>
                    <a:lnTo>
                      <a:pt x="46" y="28"/>
                    </a:lnTo>
                    <a:lnTo>
                      <a:pt x="39" y="30"/>
                    </a:lnTo>
                    <a:lnTo>
                      <a:pt x="32" y="31"/>
                    </a:lnTo>
                    <a:lnTo>
                      <a:pt x="25" y="34"/>
                    </a:lnTo>
                    <a:lnTo>
                      <a:pt x="20" y="34"/>
                    </a:lnTo>
                    <a:lnTo>
                      <a:pt x="15" y="36"/>
                    </a:lnTo>
                    <a:lnTo>
                      <a:pt x="11" y="37"/>
                    </a:lnTo>
                    <a:lnTo>
                      <a:pt x="7" y="37"/>
                    </a:lnTo>
                    <a:lnTo>
                      <a:pt x="6" y="37"/>
                    </a:lnTo>
                    <a:lnTo>
                      <a:pt x="1" y="37"/>
                    </a:lnTo>
                    <a:lnTo>
                      <a:pt x="1" y="38"/>
                    </a:lnTo>
                    <a:lnTo>
                      <a:pt x="0" y="38"/>
                    </a:lnTo>
                    <a:lnTo>
                      <a:pt x="1" y="42"/>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7" name="Freeform 1049"/>
              <p:cNvSpPr>
                <a:spLocks/>
              </p:cNvSpPr>
              <p:nvPr/>
            </p:nvSpPr>
            <p:spPr bwMode="auto">
              <a:xfrm>
                <a:off x="4554" y="3033"/>
                <a:ext cx="124" cy="8"/>
              </a:xfrm>
              <a:custGeom>
                <a:avLst/>
                <a:gdLst>
                  <a:gd name="T0" fmla="*/ 4 w 124"/>
                  <a:gd name="T1" fmla="*/ 6 h 8"/>
                  <a:gd name="T2" fmla="*/ 14 w 124"/>
                  <a:gd name="T3" fmla="*/ 6 h 8"/>
                  <a:gd name="T4" fmla="*/ 20 w 124"/>
                  <a:gd name="T5" fmla="*/ 7 h 8"/>
                  <a:gd name="T6" fmla="*/ 28 w 124"/>
                  <a:gd name="T7" fmla="*/ 7 h 8"/>
                  <a:gd name="T8" fmla="*/ 36 w 124"/>
                  <a:gd name="T9" fmla="*/ 7 h 8"/>
                  <a:gd name="T10" fmla="*/ 43 w 124"/>
                  <a:gd name="T11" fmla="*/ 7 h 8"/>
                  <a:gd name="T12" fmla="*/ 51 w 124"/>
                  <a:gd name="T13" fmla="*/ 7 h 8"/>
                  <a:gd name="T14" fmla="*/ 59 w 124"/>
                  <a:gd name="T15" fmla="*/ 7 h 8"/>
                  <a:gd name="T16" fmla="*/ 68 w 124"/>
                  <a:gd name="T17" fmla="*/ 6 h 8"/>
                  <a:gd name="T18" fmla="*/ 74 w 124"/>
                  <a:gd name="T19" fmla="*/ 6 h 8"/>
                  <a:gd name="T20" fmla="*/ 82 w 124"/>
                  <a:gd name="T21" fmla="*/ 6 h 8"/>
                  <a:gd name="T22" fmla="*/ 89 w 124"/>
                  <a:gd name="T23" fmla="*/ 6 h 8"/>
                  <a:gd name="T24" fmla="*/ 97 w 124"/>
                  <a:gd name="T25" fmla="*/ 4 h 8"/>
                  <a:gd name="T26" fmla="*/ 105 w 124"/>
                  <a:gd name="T27" fmla="*/ 4 h 8"/>
                  <a:gd name="T28" fmla="*/ 112 w 124"/>
                  <a:gd name="T29" fmla="*/ 3 h 8"/>
                  <a:gd name="T30" fmla="*/ 120 w 124"/>
                  <a:gd name="T31" fmla="*/ 3 h 8"/>
                  <a:gd name="T32" fmla="*/ 122 w 124"/>
                  <a:gd name="T33" fmla="*/ 0 h 8"/>
                  <a:gd name="T34" fmla="*/ 115 w 124"/>
                  <a:gd name="T35" fmla="*/ 1 h 8"/>
                  <a:gd name="T36" fmla="*/ 108 w 124"/>
                  <a:gd name="T37" fmla="*/ 2 h 8"/>
                  <a:gd name="T38" fmla="*/ 100 w 124"/>
                  <a:gd name="T39" fmla="*/ 3 h 8"/>
                  <a:gd name="T40" fmla="*/ 92 w 124"/>
                  <a:gd name="T41" fmla="*/ 3 h 8"/>
                  <a:gd name="T42" fmla="*/ 85 w 124"/>
                  <a:gd name="T43" fmla="*/ 4 h 8"/>
                  <a:gd name="T44" fmla="*/ 78 w 124"/>
                  <a:gd name="T45" fmla="*/ 4 h 8"/>
                  <a:gd name="T46" fmla="*/ 69 w 124"/>
                  <a:gd name="T47" fmla="*/ 5 h 8"/>
                  <a:gd name="T48" fmla="*/ 62 w 124"/>
                  <a:gd name="T49" fmla="*/ 5 h 8"/>
                  <a:gd name="T50" fmla="*/ 55 w 124"/>
                  <a:gd name="T51" fmla="*/ 6 h 8"/>
                  <a:gd name="T52" fmla="*/ 47 w 124"/>
                  <a:gd name="T53" fmla="*/ 6 h 8"/>
                  <a:gd name="T54" fmla="*/ 39 w 124"/>
                  <a:gd name="T55" fmla="*/ 6 h 8"/>
                  <a:gd name="T56" fmla="*/ 31 w 124"/>
                  <a:gd name="T57" fmla="*/ 6 h 8"/>
                  <a:gd name="T58" fmla="*/ 24 w 124"/>
                  <a:gd name="T59" fmla="*/ 6 h 8"/>
                  <a:gd name="T60" fmla="*/ 16 w 124"/>
                  <a:gd name="T61" fmla="*/ 6 h 8"/>
                  <a:gd name="T62" fmla="*/ 8 w 124"/>
                  <a:gd name="T63" fmla="*/ 5 h 8"/>
                  <a:gd name="T64" fmla="*/ 1 w 124"/>
                  <a:gd name="T6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8">
                    <a:moveTo>
                      <a:pt x="0" y="6"/>
                    </a:moveTo>
                    <a:lnTo>
                      <a:pt x="4" y="6"/>
                    </a:lnTo>
                    <a:lnTo>
                      <a:pt x="8" y="6"/>
                    </a:lnTo>
                    <a:lnTo>
                      <a:pt x="14" y="6"/>
                    </a:lnTo>
                    <a:lnTo>
                      <a:pt x="16" y="7"/>
                    </a:lnTo>
                    <a:lnTo>
                      <a:pt x="20" y="7"/>
                    </a:lnTo>
                    <a:lnTo>
                      <a:pt x="24" y="7"/>
                    </a:lnTo>
                    <a:lnTo>
                      <a:pt x="28" y="7"/>
                    </a:lnTo>
                    <a:lnTo>
                      <a:pt x="31" y="7"/>
                    </a:lnTo>
                    <a:lnTo>
                      <a:pt x="36" y="7"/>
                    </a:lnTo>
                    <a:lnTo>
                      <a:pt x="39" y="7"/>
                    </a:lnTo>
                    <a:lnTo>
                      <a:pt x="43" y="7"/>
                    </a:lnTo>
                    <a:lnTo>
                      <a:pt x="47" y="7"/>
                    </a:lnTo>
                    <a:lnTo>
                      <a:pt x="51" y="7"/>
                    </a:lnTo>
                    <a:lnTo>
                      <a:pt x="55" y="7"/>
                    </a:lnTo>
                    <a:lnTo>
                      <a:pt x="59" y="7"/>
                    </a:lnTo>
                    <a:lnTo>
                      <a:pt x="62" y="6"/>
                    </a:lnTo>
                    <a:lnTo>
                      <a:pt x="68" y="6"/>
                    </a:lnTo>
                    <a:lnTo>
                      <a:pt x="70" y="6"/>
                    </a:lnTo>
                    <a:lnTo>
                      <a:pt x="74" y="6"/>
                    </a:lnTo>
                    <a:lnTo>
                      <a:pt x="78" y="6"/>
                    </a:lnTo>
                    <a:lnTo>
                      <a:pt x="82" y="6"/>
                    </a:lnTo>
                    <a:lnTo>
                      <a:pt x="85" y="6"/>
                    </a:lnTo>
                    <a:lnTo>
                      <a:pt x="89" y="6"/>
                    </a:lnTo>
                    <a:lnTo>
                      <a:pt x="93" y="5"/>
                    </a:lnTo>
                    <a:lnTo>
                      <a:pt x="97" y="4"/>
                    </a:lnTo>
                    <a:lnTo>
                      <a:pt x="100" y="4"/>
                    </a:lnTo>
                    <a:lnTo>
                      <a:pt x="105" y="4"/>
                    </a:lnTo>
                    <a:lnTo>
                      <a:pt x="108" y="3"/>
                    </a:lnTo>
                    <a:lnTo>
                      <a:pt x="112" y="3"/>
                    </a:lnTo>
                    <a:lnTo>
                      <a:pt x="116" y="3"/>
                    </a:lnTo>
                    <a:lnTo>
                      <a:pt x="120" y="3"/>
                    </a:lnTo>
                    <a:lnTo>
                      <a:pt x="123" y="2"/>
                    </a:lnTo>
                    <a:lnTo>
                      <a:pt x="122" y="0"/>
                    </a:lnTo>
                    <a:lnTo>
                      <a:pt x="118" y="1"/>
                    </a:lnTo>
                    <a:lnTo>
                      <a:pt x="115" y="1"/>
                    </a:lnTo>
                    <a:lnTo>
                      <a:pt x="111" y="2"/>
                    </a:lnTo>
                    <a:lnTo>
                      <a:pt x="108" y="2"/>
                    </a:lnTo>
                    <a:lnTo>
                      <a:pt x="104" y="3"/>
                    </a:lnTo>
                    <a:lnTo>
                      <a:pt x="100" y="3"/>
                    </a:lnTo>
                    <a:lnTo>
                      <a:pt x="96" y="3"/>
                    </a:lnTo>
                    <a:lnTo>
                      <a:pt x="92" y="3"/>
                    </a:lnTo>
                    <a:lnTo>
                      <a:pt x="89" y="4"/>
                    </a:lnTo>
                    <a:lnTo>
                      <a:pt x="85" y="4"/>
                    </a:lnTo>
                    <a:lnTo>
                      <a:pt x="82" y="4"/>
                    </a:lnTo>
                    <a:lnTo>
                      <a:pt x="78" y="4"/>
                    </a:lnTo>
                    <a:lnTo>
                      <a:pt x="74" y="4"/>
                    </a:lnTo>
                    <a:lnTo>
                      <a:pt x="69" y="5"/>
                    </a:lnTo>
                    <a:lnTo>
                      <a:pt x="68" y="5"/>
                    </a:lnTo>
                    <a:lnTo>
                      <a:pt x="62" y="5"/>
                    </a:lnTo>
                    <a:lnTo>
                      <a:pt x="59" y="6"/>
                    </a:lnTo>
                    <a:lnTo>
                      <a:pt x="55" y="6"/>
                    </a:lnTo>
                    <a:lnTo>
                      <a:pt x="51" y="6"/>
                    </a:lnTo>
                    <a:lnTo>
                      <a:pt x="47" y="6"/>
                    </a:lnTo>
                    <a:lnTo>
                      <a:pt x="43" y="6"/>
                    </a:lnTo>
                    <a:lnTo>
                      <a:pt x="39" y="6"/>
                    </a:lnTo>
                    <a:lnTo>
                      <a:pt x="36" y="6"/>
                    </a:lnTo>
                    <a:lnTo>
                      <a:pt x="31" y="6"/>
                    </a:lnTo>
                    <a:lnTo>
                      <a:pt x="28" y="6"/>
                    </a:lnTo>
                    <a:lnTo>
                      <a:pt x="24" y="6"/>
                    </a:lnTo>
                    <a:lnTo>
                      <a:pt x="20" y="6"/>
                    </a:lnTo>
                    <a:lnTo>
                      <a:pt x="16" y="6"/>
                    </a:lnTo>
                    <a:lnTo>
                      <a:pt x="14" y="5"/>
                    </a:lnTo>
                    <a:lnTo>
                      <a:pt x="8" y="5"/>
                    </a:lnTo>
                    <a:lnTo>
                      <a:pt x="5" y="5"/>
                    </a:lnTo>
                    <a:lnTo>
                      <a:pt x="1" y="4"/>
                    </a:lnTo>
                    <a:lnTo>
                      <a:pt x="0" y="6"/>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8" name="Freeform 1050"/>
              <p:cNvSpPr>
                <a:spLocks/>
              </p:cNvSpPr>
              <p:nvPr/>
            </p:nvSpPr>
            <p:spPr bwMode="auto">
              <a:xfrm>
                <a:off x="4677" y="3029"/>
                <a:ext cx="9" cy="5"/>
              </a:xfrm>
              <a:custGeom>
                <a:avLst/>
                <a:gdLst>
                  <a:gd name="T0" fmla="*/ 0 w 9"/>
                  <a:gd name="T1" fmla="*/ 4 h 5"/>
                  <a:gd name="T2" fmla="*/ 8 w 9"/>
                  <a:gd name="T3" fmla="*/ 4 h 5"/>
                  <a:gd name="T4" fmla="*/ 8 w 9"/>
                  <a:gd name="T5" fmla="*/ 3 h 5"/>
                  <a:gd name="T6" fmla="*/ 8 w 9"/>
                  <a:gd name="T7" fmla="*/ 1 h 5"/>
                  <a:gd name="T8" fmla="*/ 0 w 9"/>
                  <a:gd name="T9" fmla="*/ 0 h 5"/>
                  <a:gd name="T10" fmla="*/ 0 w 9"/>
                  <a:gd name="T11" fmla="*/ 4 h 5"/>
                </a:gdLst>
                <a:ahLst/>
                <a:cxnLst>
                  <a:cxn ang="0">
                    <a:pos x="T0" y="T1"/>
                  </a:cxn>
                  <a:cxn ang="0">
                    <a:pos x="T2" y="T3"/>
                  </a:cxn>
                  <a:cxn ang="0">
                    <a:pos x="T4" y="T5"/>
                  </a:cxn>
                  <a:cxn ang="0">
                    <a:pos x="T6" y="T7"/>
                  </a:cxn>
                  <a:cxn ang="0">
                    <a:pos x="T8" y="T9"/>
                  </a:cxn>
                  <a:cxn ang="0">
                    <a:pos x="T10" y="T11"/>
                  </a:cxn>
                </a:cxnLst>
                <a:rect l="0" t="0" r="r" b="b"/>
                <a:pathLst>
                  <a:path w="9" h="5">
                    <a:moveTo>
                      <a:pt x="0" y="4"/>
                    </a:moveTo>
                    <a:lnTo>
                      <a:pt x="8" y="4"/>
                    </a:lnTo>
                    <a:lnTo>
                      <a:pt x="8" y="3"/>
                    </a:lnTo>
                    <a:lnTo>
                      <a:pt x="8" y="1"/>
                    </a:lnTo>
                    <a:lnTo>
                      <a:pt x="0" y="0"/>
                    </a:lnTo>
                    <a:lnTo>
                      <a:pt x="0" y="4"/>
                    </a:lnTo>
                  </a:path>
                </a:pathLst>
              </a:custGeom>
              <a:solidFill>
                <a:srgbClr val="0042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39" name="Freeform 1051"/>
              <p:cNvSpPr>
                <a:spLocks/>
              </p:cNvSpPr>
              <p:nvPr/>
            </p:nvSpPr>
            <p:spPr bwMode="auto">
              <a:xfrm>
                <a:off x="4518" y="3048"/>
                <a:ext cx="890" cy="40"/>
              </a:xfrm>
              <a:custGeom>
                <a:avLst/>
                <a:gdLst>
                  <a:gd name="T0" fmla="*/ 886 w 890"/>
                  <a:gd name="T1" fmla="*/ 23 h 40"/>
                  <a:gd name="T2" fmla="*/ 880 w 890"/>
                  <a:gd name="T3" fmla="*/ 22 h 40"/>
                  <a:gd name="T4" fmla="*/ 872 w 890"/>
                  <a:gd name="T5" fmla="*/ 20 h 40"/>
                  <a:gd name="T6" fmla="*/ 859 w 890"/>
                  <a:gd name="T7" fmla="*/ 17 h 40"/>
                  <a:gd name="T8" fmla="*/ 841 w 890"/>
                  <a:gd name="T9" fmla="*/ 16 h 40"/>
                  <a:gd name="T10" fmla="*/ 822 w 890"/>
                  <a:gd name="T11" fmla="*/ 13 h 40"/>
                  <a:gd name="T12" fmla="*/ 801 w 890"/>
                  <a:gd name="T13" fmla="*/ 9 h 40"/>
                  <a:gd name="T14" fmla="*/ 776 w 890"/>
                  <a:gd name="T15" fmla="*/ 7 h 40"/>
                  <a:gd name="T16" fmla="*/ 750 w 890"/>
                  <a:gd name="T17" fmla="*/ 4 h 40"/>
                  <a:gd name="T18" fmla="*/ 721 w 890"/>
                  <a:gd name="T19" fmla="*/ 3 h 40"/>
                  <a:gd name="T20" fmla="*/ 691 w 890"/>
                  <a:gd name="T21" fmla="*/ 1 h 40"/>
                  <a:gd name="T22" fmla="*/ 660 w 890"/>
                  <a:gd name="T23" fmla="*/ 0 h 40"/>
                  <a:gd name="T24" fmla="*/ 628 w 890"/>
                  <a:gd name="T25" fmla="*/ 0 h 40"/>
                  <a:gd name="T26" fmla="*/ 595 w 890"/>
                  <a:gd name="T27" fmla="*/ 0 h 40"/>
                  <a:gd name="T28" fmla="*/ 562 w 890"/>
                  <a:gd name="T29" fmla="*/ 0 h 40"/>
                  <a:gd name="T30" fmla="*/ 528 w 890"/>
                  <a:gd name="T31" fmla="*/ 3 h 40"/>
                  <a:gd name="T32" fmla="*/ 523 w 890"/>
                  <a:gd name="T33" fmla="*/ 3 h 40"/>
                  <a:gd name="T34" fmla="*/ 510 w 890"/>
                  <a:gd name="T35" fmla="*/ 4 h 40"/>
                  <a:gd name="T36" fmla="*/ 492 w 890"/>
                  <a:gd name="T37" fmla="*/ 6 h 40"/>
                  <a:gd name="T38" fmla="*/ 466 w 890"/>
                  <a:gd name="T39" fmla="*/ 7 h 40"/>
                  <a:gd name="T40" fmla="*/ 437 w 890"/>
                  <a:gd name="T41" fmla="*/ 9 h 40"/>
                  <a:gd name="T42" fmla="*/ 404 w 890"/>
                  <a:gd name="T43" fmla="*/ 13 h 40"/>
                  <a:gd name="T44" fmla="*/ 368 w 890"/>
                  <a:gd name="T45" fmla="*/ 16 h 40"/>
                  <a:gd name="T46" fmla="*/ 332 w 890"/>
                  <a:gd name="T47" fmla="*/ 17 h 40"/>
                  <a:gd name="T48" fmla="*/ 295 w 890"/>
                  <a:gd name="T49" fmla="*/ 20 h 40"/>
                  <a:gd name="T50" fmla="*/ 259 w 890"/>
                  <a:gd name="T51" fmla="*/ 23 h 40"/>
                  <a:gd name="T52" fmla="*/ 226 w 890"/>
                  <a:gd name="T53" fmla="*/ 26 h 40"/>
                  <a:gd name="T54" fmla="*/ 195 w 890"/>
                  <a:gd name="T55" fmla="*/ 27 h 40"/>
                  <a:gd name="T56" fmla="*/ 172 w 890"/>
                  <a:gd name="T57" fmla="*/ 30 h 40"/>
                  <a:gd name="T58" fmla="*/ 152 w 890"/>
                  <a:gd name="T59" fmla="*/ 32 h 40"/>
                  <a:gd name="T60" fmla="*/ 138 w 890"/>
                  <a:gd name="T61" fmla="*/ 32 h 40"/>
                  <a:gd name="T62" fmla="*/ 132 w 890"/>
                  <a:gd name="T63" fmla="*/ 32 h 40"/>
                  <a:gd name="T64" fmla="*/ 127 w 890"/>
                  <a:gd name="T65" fmla="*/ 32 h 40"/>
                  <a:gd name="T66" fmla="*/ 123 w 890"/>
                  <a:gd name="T67" fmla="*/ 33 h 40"/>
                  <a:gd name="T68" fmla="*/ 116 w 890"/>
                  <a:gd name="T69" fmla="*/ 33 h 40"/>
                  <a:gd name="T70" fmla="*/ 106 w 890"/>
                  <a:gd name="T71" fmla="*/ 33 h 40"/>
                  <a:gd name="T72" fmla="*/ 96 w 890"/>
                  <a:gd name="T73" fmla="*/ 33 h 40"/>
                  <a:gd name="T74" fmla="*/ 84 w 890"/>
                  <a:gd name="T75" fmla="*/ 35 h 40"/>
                  <a:gd name="T76" fmla="*/ 74 w 890"/>
                  <a:gd name="T77" fmla="*/ 35 h 40"/>
                  <a:gd name="T78" fmla="*/ 61 w 890"/>
                  <a:gd name="T79" fmla="*/ 36 h 40"/>
                  <a:gd name="T80" fmla="*/ 51 w 890"/>
                  <a:gd name="T81" fmla="*/ 36 h 40"/>
                  <a:gd name="T82" fmla="*/ 38 w 890"/>
                  <a:gd name="T83" fmla="*/ 36 h 40"/>
                  <a:gd name="T84" fmla="*/ 28 w 890"/>
                  <a:gd name="T85" fmla="*/ 36 h 40"/>
                  <a:gd name="T86" fmla="*/ 19 w 890"/>
                  <a:gd name="T87" fmla="*/ 36 h 40"/>
                  <a:gd name="T88" fmla="*/ 12 w 890"/>
                  <a:gd name="T89" fmla="*/ 38 h 40"/>
                  <a:gd name="T90" fmla="*/ 4 w 890"/>
                  <a:gd name="T91" fmla="*/ 39 h 40"/>
                  <a:gd name="T92" fmla="*/ 1 w 890"/>
                  <a:gd name="T9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0" h="40">
                    <a:moveTo>
                      <a:pt x="889" y="23"/>
                    </a:moveTo>
                    <a:lnTo>
                      <a:pt x="886" y="23"/>
                    </a:lnTo>
                    <a:lnTo>
                      <a:pt x="885" y="22"/>
                    </a:lnTo>
                    <a:lnTo>
                      <a:pt x="880" y="22"/>
                    </a:lnTo>
                    <a:lnTo>
                      <a:pt x="876" y="20"/>
                    </a:lnTo>
                    <a:lnTo>
                      <a:pt x="872" y="20"/>
                    </a:lnTo>
                    <a:lnTo>
                      <a:pt x="864" y="19"/>
                    </a:lnTo>
                    <a:lnTo>
                      <a:pt x="859" y="17"/>
                    </a:lnTo>
                    <a:lnTo>
                      <a:pt x="850" y="16"/>
                    </a:lnTo>
                    <a:lnTo>
                      <a:pt x="841" y="16"/>
                    </a:lnTo>
                    <a:lnTo>
                      <a:pt x="833" y="13"/>
                    </a:lnTo>
                    <a:lnTo>
                      <a:pt x="822" y="13"/>
                    </a:lnTo>
                    <a:lnTo>
                      <a:pt x="812" y="12"/>
                    </a:lnTo>
                    <a:lnTo>
                      <a:pt x="801" y="9"/>
                    </a:lnTo>
                    <a:lnTo>
                      <a:pt x="789" y="9"/>
                    </a:lnTo>
                    <a:lnTo>
                      <a:pt x="776" y="7"/>
                    </a:lnTo>
                    <a:lnTo>
                      <a:pt x="764" y="6"/>
                    </a:lnTo>
                    <a:lnTo>
                      <a:pt x="750" y="4"/>
                    </a:lnTo>
                    <a:lnTo>
                      <a:pt x="737" y="4"/>
                    </a:lnTo>
                    <a:lnTo>
                      <a:pt x="721" y="3"/>
                    </a:lnTo>
                    <a:lnTo>
                      <a:pt x="707" y="1"/>
                    </a:lnTo>
                    <a:lnTo>
                      <a:pt x="691" y="1"/>
                    </a:lnTo>
                    <a:lnTo>
                      <a:pt x="678" y="0"/>
                    </a:lnTo>
                    <a:lnTo>
                      <a:pt x="660" y="0"/>
                    </a:lnTo>
                    <a:lnTo>
                      <a:pt x="644" y="0"/>
                    </a:lnTo>
                    <a:lnTo>
                      <a:pt x="628" y="0"/>
                    </a:lnTo>
                    <a:lnTo>
                      <a:pt x="612" y="0"/>
                    </a:lnTo>
                    <a:lnTo>
                      <a:pt x="595" y="0"/>
                    </a:lnTo>
                    <a:lnTo>
                      <a:pt x="579" y="0"/>
                    </a:lnTo>
                    <a:lnTo>
                      <a:pt x="562" y="0"/>
                    </a:lnTo>
                    <a:lnTo>
                      <a:pt x="544" y="1"/>
                    </a:lnTo>
                    <a:lnTo>
                      <a:pt x="528" y="3"/>
                    </a:lnTo>
                    <a:lnTo>
                      <a:pt x="527" y="3"/>
                    </a:lnTo>
                    <a:lnTo>
                      <a:pt x="523" y="3"/>
                    </a:lnTo>
                    <a:lnTo>
                      <a:pt x="517" y="4"/>
                    </a:lnTo>
                    <a:lnTo>
                      <a:pt x="510" y="4"/>
                    </a:lnTo>
                    <a:lnTo>
                      <a:pt x="501" y="6"/>
                    </a:lnTo>
                    <a:lnTo>
                      <a:pt x="492" y="6"/>
                    </a:lnTo>
                    <a:lnTo>
                      <a:pt x="479" y="6"/>
                    </a:lnTo>
                    <a:lnTo>
                      <a:pt x="466" y="7"/>
                    </a:lnTo>
                    <a:lnTo>
                      <a:pt x="452" y="9"/>
                    </a:lnTo>
                    <a:lnTo>
                      <a:pt x="437" y="9"/>
                    </a:lnTo>
                    <a:lnTo>
                      <a:pt x="421" y="10"/>
                    </a:lnTo>
                    <a:lnTo>
                      <a:pt x="404" y="13"/>
                    </a:lnTo>
                    <a:lnTo>
                      <a:pt x="387" y="13"/>
                    </a:lnTo>
                    <a:lnTo>
                      <a:pt x="368" y="16"/>
                    </a:lnTo>
                    <a:lnTo>
                      <a:pt x="350" y="16"/>
                    </a:lnTo>
                    <a:lnTo>
                      <a:pt x="332" y="17"/>
                    </a:lnTo>
                    <a:lnTo>
                      <a:pt x="314" y="19"/>
                    </a:lnTo>
                    <a:lnTo>
                      <a:pt x="295" y="20"/>
                    </a:lnTo>
                    <a:lnTo>
                      <a:pt x="277" y="22"/>
                    </a:lnTo>
                    <a:lnTo>
                      <a:pt x="259" y="23"/>
                    </a:lnTo>
                    <a:lnTo>
                      <a:pt x="243" y="23"/>
                    </a:lnTo>
                    <a:lnTo>
                      <a:pt x="226" y="26"/>
                    </a:lnTo>
                    <a:lnTo>
                      <a:pt x="211" y="26"/>
                    </a:lnTo>
                    <a:lnTo>
                      <a:pt x="195" y="27"/>
                    </a:lnTo>
                    <a:lnTo>
                      <a:pt x="182" y="29"/>
                    </a:lnTo>
                    <a:lnTo>
                      <a:pt x="172" y="30"/>
                    </a:lnTo>
                    <a:lnTo>
                      <a:pt x="161" y="30"/>
                    </a:lnTo>
                    <a:lnTo>
                      <a:pt x="152" y="32"/>
                    </a:lnTo>
                    <a:lnTo>
                      <a:pt x="143" y="32"/>
                    </a:lnTo>
                    <a:lnTo>
                      <a:pt x="138" y="32"/>
                    </a:lnTo>
                    <a:lnTo>
                      <a:pt x="135" y="32"/>
                    </a:lnTo>
                    <a:lnTo>
                      <a:pt x="132" y="32"/>
                    </a:lnTo>
                    <a:lnTo>
                      <a:pt x="129" y="32"/>
                    </a:lnTo>
                    <a:lnTo>
                      <a:pt x="127" y="32"/>
                    </a:lnTo>
                    <a:lnTo>
                      <a:pt x="126" y="33"/>
                    </a:lnTo>
                    <a:lnTo>
                      <a:pt x="123" y="33"/>
                    </a:lnTo>
                    <a:lnTo>
                      <a:pt x="119" y="33"/>
                    </a:lnTo>
                    <a:lnTo>
                      <a:pt x="116" y="33"/>
                    </a:lnTo>
                    <a:lnTo>
                      <a:pt x="110" y="33"/>
                    </a:lnTo>
                    <a:lnTo>
                      <a:pt x="106" y="33"/>
                    </a:lnTo>
                    <a:lnTo>
                      <a:pt x="101" y="33"/>
                    </a:lnTo>
                    <a:lnTo>
                      <a:pt x="96" y="33"/>
                    </a:lnTo>
                    <a:lnTo>
                      <a:pt x="90" y="35"/>
                    </a:lnTo>
                    <a:lnTo>
                      <a:pt x="84" y="35"/>
                    </a:lnTo>
                    <a:lnTo>
                      <a:pt x="78" y="35"/>
                    </a:lnTo>
                    <a:lnTo>
                      <a:pt x="74" y="35"/>
                    </a:lnTo>
                    <a:lnTo>
                      <a:pt x="67" y="36"/>
                    </a:lnTo>
                    <a:lnTo>
                      <a:pt x="61" y="36"/>
                    </a:lnTo>
                    <a:lnTo>
                      <a:pt x="55" y="36"/>
                    </a:lnTo>
                    <a:lnTo>
                      <a:pt x="51" y="36"/>
                    </a:lnTo>
                    <a:lnTo>
                      <a:pt x="43" y="36"/>
                    </a:lnTo>
                    <a:lnTo>
                      <a:pt x="38" y="36"/>
                    </a:lnTo>
                    <a:lnTo>
                      <a:pt x="32" y="36"/>
                    </a:lnTo>
                    <a:lnTo>
                      <a:pt x="28" y="36"/>
                    </a:lnTo>
                    <a:lnTo>
                      <a:pt x="23" y="36"/>
                    </a:lnTo>
                    <a:lnTo>
                      <a:pt x="19" y="36"/>
                    </a:lnTo>
                    <a:lnTo>
                      <a:pt x="14" y="36"/>
                    </a:lnTo>
                    <a:lnTo>
                      <a:pt x="12" y="38"/>
                    </a:lnTo>
                    <a:lnTo>
                      <a:pt x="7" y="39"/>
                    </a:lnTo>
                    <a:lnTo>
                      <a:pt x="4" y="39"/>
                    </a:lnTo>
                    <a:lnTo>
                      <a:pt x="3" y="39"/>
                    </a:lnTo>
                    <a:lnTo>
                      <a:pt x="1" y="39"/>
                    </a:lnTo>
                    <a:lnTo>
                      <a:pt x="0" y="38"/>
                    </a:lnTo>
                  </a:path>
                </a:pathLst>
              </a:custGeom>
              <a:noFill/>
              <a:ln w="12700" cap="rnd" cmpd="sng">
                <a:solidFill>
                  <a:srgbClr val="8181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grpSp>
        <p:sp>
          <p:nvSpPr>
            <p:cNvPr id="64540" name="Line 1052"/>
            <p:cNvSpPr>
              <a:spLocks noChangeShapeType="1"/>
            </p:cNvSpPr>
            <p:nvPr/>
          </p:nvSpPr>
          <p:spPr bwMode="auto">
            <a:xfrm flipV="1">
              <a:off x="1800" y="1642"/>
              <a:ext cx="0" cy="1825"/>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1" name="Line 1053"/>
            <p:cNvSpPr>
              <a:spLocks noChangeShapeType="1"/>
            </p:cNvSpPr>
            <p:nvPr/>
          </p:nvSpPr>
          <p:spPr bwMode="auto">
            <a:xfrm>
              <a:off x="1778" y="3463"/>
              <a:ext cx="44"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2" name="Line 1054"/>
            <p:cNvSpPr>
              <a:spLocks noChangeShapeType="1"/>
            </p:cNvSpPr>
            <p:nvPr/>
          </p:nvSpPr>
          <p:spPr bwMode="auto">
            <a:xfrm>
              <a:off x="1778" y="3160"/>
              <a:ext cx="44"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3" name="Line 1055"/>
            <p:cNvSpPr>
              <a:spLocks noChangeShapeType="1"/>
            </p:cNvSpPr>
            <p:nvPr/>
          </p:nvSpPr>
          <p:spPr bwMode="auto">
            <a:xfrm>
              <a:off x="1778" y="2857"/>
              <a:ext cx="44"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4" name="Line 1056"/>
            <p:cNvSpPr>
              <a:spLocks noChangeShapeType="1"/>
            </p:cNvSpPr>
            <p:nvPr/>
          </p:nvSpPr>
          <p:spPr bwMode="auto">
            <a:xfrm>
              <a:off x="1778" y="2555"/>
              <a:ext cx="44"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5" name="Line 1057"/>
            <p:cNvSpPr>
              <a:spLocks noChangeShapeType="1"/>
            </p:cNvSpPr>
            <p:nvPr/>
          </p:nvSpPr>
          <p:spPr bwMode="auto">
            <a:xfrm>
              <a:off x="1778" y="2251"/>
              <a:ext cx="44"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6" name="Line 1058"/>
            <p:cNvSpPr>
              <a:spLocks noChangeShapeType="1"/>
            </p:cNvSpPr>
            <p:nvPr/>
          </p:nvSpPr>
          <p:spPr bwMode="auto">
            <a:xfrm>
              <a:off x="1778" y="1949"/>
              <a:ext cx="44"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7" name="Line 1059"/>
            <p:cNvSpPr>
              <a:spLocks noChangeShapeType="1"/>
            </p:cNvSpPr>
            <p:nvPr/>
          </p:nvSpPr>
          <p:spPr bwMode="auto">
            <a:xfrm>
              <a:off x="1778" y="1646"/>
              <a:ext cx="44"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8" name="Line 1060"/>
            <p:cNvSpPr>
              <a:spLocks noChangeShapeType="1"/>
            </p:cNvSpPr>
            <p:nvPr/>
          </p:nvSpPr>
          <p:spPr bwMode="auto">
            <a:xfrm>
              <a:off x="1804" y="3463"/>
              <a:ext cx="3256"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49" name="Line 1061"/>
            <p:cNvSpPr>
              <a:spLocks noChangeShapeType="1"/>
            </p:cNvSpPr>
            <p:nvPr/>
          </p:nvSpPr>
          <p:spPr bwMode="auto">
            <a:xfrm flipV="1">
              <a:off x="1800"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0" name="Line 1062"/>
            <p:cNvSpPr>
              <a:spLocks noChangeShapeType="1"/>
            </p:cNvSpPr>
            <p:nvPr/>
          </p:nvSpPr>
          <p:spPr bwMode="auto">
            <a:xfrm flipV="1">
              <a:off x="2266"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1" name="Line 1063"/>
            <p:cNvSpPr>
              <a:spLocks noChangeShapeType="1"/>
            </p:cNvSpPr>
            <p:nvPr/>
          </p:nvSpPr>
          <p:spPr bwMode="auto">
            <a:xfrm flipV="1">
              <a:off x="2732"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2" name="Line 1064"/>
            <p:cNvSpPr>
              <a:spLocks noChangeShapeType="1"/>
            </p:cNvSpPr>
            <p:nvPr/>
          </p:nvSpPr>
          <p:spPr bwMode="auto">
            <a:xfrm flipV="1">
              <a:off x="3199"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3" name="Line 1065"/>
            <p:cNvSpPr>
              <a:spLocks noChangeShapeType="1"/>
            </p:cNvSpPr>
            <p:nvPr/>
          </p:nvSpPr>
          <p:spPr bwMode="auto">
            <a:xfrm flipV="1">
              <a:off x="3665"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4" name="Line 1066"/>
            <p:cNvSpPr>
              <a:spLocks noChangeShapeType="1"/>
            </p:cNvSpPr>
            <p:nvPr/>
          </p:nvSpPr>
          <p:spPr bwMode="auto">
            <a:xfrm flipV="1">
              <a:off x="4131"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5" name="Line 1067"/>
            <p:cNvSpPr>
              <a:spLocks noChangeShapeType="1"/>
            </p:cNvSpPr>
            <p:nvPr/>
          </p:nvSpPr>
          <p:spPr bwMode="auto">
            <a:xfrm flipV="1">
              <a:off x="4598"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6" name="Line 1068"/>
            <p:cNvSpPr>
              <a:spLocks noChangeShapeType="1"/>
            </p:cNvSpPr>
            <p:nvPr/>
          </p:nvSpPr>
          <p:spPr bwMode="auto">
            <a:xfrm flipV="1">
              <a:off x="5064" y="3433"/>
              <a:ext cx="0" cy="6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64557" name="Freeform 1069"/>
            <p:cNvSpPr>
              <a:spLocks/>
            </p:cNvSpPr>
            <p:nvPr/>
          </p:nvSpPr>
          <p:spPr bwMode="auto">
            <a:xfrm>
              <a:off x="2266" y="1934"/>
              <a:ext cx="2757" cy="1411"/>
            </a:xfrm>
            <a:custGeom>
              <a:avLst/>
              <a:gdLst>
                <a:gd name="T0" fmla="*/ 760 w 2757"/>
                <a:gd name="T1" fmla="*/ 1021 h 1411"/>
                <a:gd name="T2" fmla="*/ 1492 w 2757"/>
                <a:gd name="T3" fmla="*/ 646 h 1411"/>
                <a:gd name="T4" fmla="*/ 373 w 2757"/>
                <a:gd name="T5" fmla="*/ 1219 h 1411"/>
                <a:gd name="T6" fmla="*/ 94 w 2757"/>
                <a:gd name="T7" fmla="*/ 1362 h 1411"/>
                <a:gd name="T8" fmla="*/ 425 w 2757"/>
                <a:gd name="T9" fmla="*/ 1193 h 1411"/>
                <a:gd name="T10" fmla="*/ 1301 w 2757"/>
                <a:gd name="T11" fmla="*/ 744 h 1411"/>
                <a:gd name="T12" fmla="*/ 1660 w 2757"/>
                <a:gd name="T13" fmla="*/ 560 h 1411"/>
                <a:gd name="T14" fmla="*/ 2416 w 2757"/>
                <a:gd name="T15" fmla="*/ 174 h 1411"/>
                <a:gd name="T16" fmla="*/ 1497 w 2757"/>
                <a:gd name="T17" fmla="*/ 644 h 1411"/>
                <a:gd name="T18" fmla="*/ 1110 w 2757"/>
                <a:gd name="T19" fmla="*/ 842 h 1411"/>
                <a:gd name="T20" fmla="*/ 1782 w 2757"/>
                <a:gd name="T21" fmla="*/ 499 h 1411"/>
                <a:gd name="T22" fmla="*/ 164 w 2757"/>
                <a:gd name="T23" fmla="*/ 1327 h 1411"/>
                <a:gd name="T24" fmla="*/ 1455 w 2757"/>
                <a:gd name="T25" fmla="*/ 665 h 1411"/>
                <a:gd name="T26" fmla="*/ 1613 w 2757"/>
                <a:gd name="T27" fmla="*/ 585 h 1411"/>
                <a:gd name="T28" fmla="*/ 2070 w 2757"/>
                <a:gd name="T29" fmla="*/ 350 h 1411"/>
                <a:gd name="T30" fmla="*/ 2187 w 2757"/>
                <a:gd name="T31" fmla="*/ 291 h 1411"/>
                <a:gd name="T32" fmla="*/ 2513 w 2757"/>
                <a:gd name="T33" fmla="*/ 124 h 1411"/>
                <a:gd name="T34" fmla="*/ 2746 w 2757"/>
                <a:gd name="T35" fmla="*/ 5 h 1411"/>
                <a:gd name="T36" fmla="*/ 1996 w 2757"/>
                <a:gd name="T37" fmla="*/ 389 h 1411"/>
                <a:gd name="T38" fmla="*/ 1138 w 2757"/>
                <a:gd name="T39" fmla="*/ 828 h 1411"/>
                <a:gd name="T40" fmla="*/ 1613 w 2757"/>
                <a:gd name="T41" fmla="*/ 585 h 1411"/>
                <a:gd name="T42" fmla="*/ 807 w 2757"/>
                <a:gd name="T43" fmla="*/ 997 h 1411"/>
                <a:gd name="T44" fmla="*/ 210 w 2757"/>
                <a:gd name="T45" fmla="*/ 1303 h 1411"/>
                <a:gd name="T46" fmla="*/ 649 w 2757"/>
                <a:gd name="T47" fmla="*/ 1079 h 1411"/>
                <a:gd name="T48" fmla="*/ 1366 w 2757"/>
                <a:gd name="T49" fmla="*/ 711 h 1411"/>
                <a:gd name="T50" fmla="*/ 663 w 2757"/>
                <a:gd name="T51" fmla="*/ 1071 h 1411"/>
                <a:gd name="T52" fmla="*/ 313 w 2757"/>
                <a:gd name="T53" fmla="*/ 1250 h 1411"/>
                <a:gd name="T54" fmla="*/ 541 w 2757"/>
                <a:gd name="T55" fmla="*/ 1133 h 1411"/>
                <a:gd name="T56" fmla="*/ 285 w 2757"/>
                <a:gd name="T57" fmla="*/ 1264 h 1411"/>
                <a:gd name="T58" fmla="*/ 275 w 2757"/>
                <a:gd name="T59" fmla="*/ 1269 h 1411"/>
                <a:gd name="T60" fmla="*/ 1325 w 2757"/>
                <a:gd name="T61" fmla="*/ 732 h 1411"/>
                <a:gd name="T62" fmla="*/ 1660 w 2757"/>
                <a:gd name="T63" fmla="*/ 560 h 1411"/>
                <a:gd name="T64" fmla="*/ 1105 w 2757"/>
                <a:gd name="T65" fmla="*/ 844 h 1411"/>
                <a:gd name="T66" fmla="*/ 1613 w 2757"/>
                <a:gd name="T67" fmla="*/ 585 h 1411"/>
                <a:gd name="T68" fmla="*/ 2416 w 2757"/>
                <a:gd name="T69" fmla="*/ 174 h 1411"/>
                <a:gd name="T70" fmla="*/ 2383 w 2757"/>
                <a:gd name="T71" fmla="*/ 190 h 1411"/>
                <a:gd name="T72" fmla="*/ 2756 w 2757"/>
                <a:gd name="T73" fmla="*/ 0 h 1411"/>
                <a:gd name="T74" fmla="*/ 2467 w 2757"/>
                <a:gd name="T75" fmla="*/ 148 h 1411"/>
                <a:gd name="T76" fmla="*/ 2416 w 2757"/>
                <a:gd name="T77" fmla="*/ 174 h 1411"/>
                <a:gd name="T78" fmla="*/ 1329 w 2757"/>
                <a:gd name="T79" fmla="*/ 730 h 1411"/>
                <a:gd name="T80" fmla="*/ 1623 w 2757"/>
                <a:gd name="T81" fmla="*/ 580 h 1411"/>
                <a:gd name="T82" fmla="*/ 1128 w 2757"/>
                <a:gd name="T83" fmla="*/ 833 h 1411"/>
                <a:gd name="T84" fmla="*/ 714 w 2757"/>
                <a:gd name="T85" fmla="*/ 1045 h 1411"/>
                <a:gd name="T86" fmla="*/ 1031 w 2757"/>
                <a:gd name="T87" fmla="*/ 883 h 1411"/>
                <a:gd name="T88" fmla="*/ 1138 w 2757"/>
                <a:gd name="T89" fmla="*/ 828 h 1411"/>
                <a:gd name="T90" fmla="*/ 1641 w 2757"/>
                <a:gd name="T91" fmla="*/ 570 h 1411"/>
                <a:gd name="T92" fmla="*/ 2416 w 2757"/>
                <a:gd name="T93" fmla="*/ 174 h 1411"/>
                <a:gd name="T94" fmla="*/ 1073 w 2757"/>
                <a:gd name="T95" fmla="*/ 861 h 1411"/>
                <a:gd name="T96" fmla="*/ 919 w 2757"/>
                <a:gd name="T97" fmla="*/ 940 h 1411"/>
                <a:gd name="T98" fmla="*/ 429 w 2757"/>
                <a:gd name="T99" fmla="*/ 1191 h 1411"/>
                <a:gd name="T100" fmla="*/ 1362 w 2757"/>
                <a:gd name="T101" fmla="*/ 713 h 1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57" h="1411">
                  <a:moveTo>
                    <a:pt x="1329" y="730"/>
                  </a:moveTo>
                  <a:lnTo>
                    <a:pt x="760" y="1021"/>
                  </a:lnTo>
                  <a:lnTo>
                    <a:pt x="2070" y="350"/>
                  </a:lnTo>
                  <a:lnTo>
                    <a:pt x="1492" y="646"/>
                  </a:lnTo>
                  <a:lnTo>
                    <a:pt x="0" y="1410"/>
                  </a:lnTo>
                  <a:lnTo>
                    <a:pt x="373" y="1219"/>
                  </a:lnTo>
                  <a:lnTo>
                    <a:pt x="224" y="1296"/>
                  </a:lnTo>
                  <a:lnTo>
                    <a:pt x="94" y="1362"/>
                  </a:lnTo>
                  <a:lnTo>
                    <a:pt x="900" y="949"/>
                  </a:lnTo>
                  <a:lnTo>
                    <a:pt x="425" y="1193"/>
                  </a:lnTo>
                  <a:lnTo>
                    <a:pt x="1208" y="792"/>
                  </a:lnTo>
                  <a:lnTo>
                    <a:pt x="1301" y="744"/>
                  </a:lnTo>
                  <a:lnTo>
                    <a:pt x="1269" y="761"/>
                  </a:lnTo>
                  <a:lnTo>
                    <a:pt x="1660" y="560"/>
                  </a:lnTo>
                  <a:lnTo>
                    <a:pt x="877" y="961"/>
                  </a:lnTo>
                  <a:lnTo>
                    <a:pt x="2416" y="174"/>
                  </a:lnTo>
                  <a:lnTo>
                    <a:pt x="2122" y="324"/>
                  </a:lnTo>
                  <a:lnTo>
                    <a:pt x="1497" y="644"/>
                  </a:lnTo>
                  <a:lnTo>
                    <a:pt x="765" y="1019"/>
                  </a:lnTo>
                  <a:lnTo>
                    <a:pt x="1110" y="842"/>
                  </a:lnTo>
                  <a:lnTo>
                    <a:pt x="1441" y="673"/>
                  </a:lnTo>
                  <a:lnTo>
                    <a:pt x="1782" y="499"/>
                  </a:lnTo>
                  <a:lnTo>
                    <a:pt x="1660" y="560"/>
                  </a:lnTo>
                  <a:lnTo>
                    <a:pt x="164" y="1327"/>
                  </a:lnTo>
                  <a:lnTo>
                    <a:pt x="1576" y="604"/>
                  </a:lnTo>
                  <a:lnTo>
                    <a:pt x="1455" y="665"/>
                  </a:lnTo>
                  <a:lnTo>
                    <a:pt x="1940" y="417"/>
                  </a:lnTo>
                  <a:lnTo>
                    <a:pt x="1613" y="585"/>
                  </a:lnTo>
                  <a:lnTo>
                    <a:pt x="1800" y="489"/>
                  </a:lnTo>
                  <a:lnTo>
                    <a:pt x="2070" y="350"/>
                  </a:lnTo>
                  <a:lnTo>
                    <a:pt x="2052" y="360"/>
                  </a:lnTo>
                  <a:lnTo>
                    <a:pt x="2187" y="291"/>
                  </a:lnTo>
                  <a:lnTo>
                    <a:pt x="919" y="940"/>
                  </a:lnTo>
                  <a:lnTo>
                    <a:pt x="2513" y="124"/>
                  </a:lnTo>
                  <a:lnTo>
                    <a:pt x="1539" y="623"/>
                  </a:lnTo>
                  <a:lnTo>
                    <a:pt x="2746" y="5"/>
                  </a:lnTo>
                  <a:lnTo>
                    <a:pt x="2243" y="262"/>
                  </a:lnTo>
                  <a:lnTo>
                    <a:pt x="1996" y="389"/>
                  </a:lnTo>
                  <a:lnTo>
                    <a:pt x="1119" y="837"/>
                  </a:lnTo>
                  <a:lnTo>
                    <a:pt x="1138" y="828"/>
                  </a:lnTo>
                  <a:lnTo>
                    <a:pt x="1105" y="844"/>
                  </a:lnTo>
                  <a:lnTo>
                    <a:pt x="1613" y="585"/>
                  </a:lnTo>
                  <a:lnTo>
                    <a:pt x="1837" y="470"/>
                  </a:lnTo>
                  <a:lnTo>
                    <a:pt x="807" y="997"/>
                  </a:lnTo>
                  <a:lnTo>
                    <a:pt x="420" y="1195"/>
                  </a:lnTo>
                  <a:lnTo>
                    <a:pt x="210" y="1303"/>
                  </a:lnTo>
                  <a:lnTo>
                    <a:pt x="686" y="1059"/>
                  </a:lnTo>
                  <a:lnTo>
                    <a:pt x="649" y="1079"/>
                  </a:lnTo>
                  <a:lnTo>
                    <a:pt x="1031" y="883"/>
                  </a:lnTo>
                  <a:lnTo>
                    <a:pt x="1366" y="711"/>
                  </a:lnTo>
                  <a:lnTo>
                    <a:pt x="56" y="1382"/>
                  </a:lnTo>
                  <a:lnTo>
                    <a:pt x="663" y="1071"/>
                  </a:lnTo>
                  <a:lnTo>
                    <a:pt x="714" y="1045"/>
                  </a:lnTo>
                  <a:lnTo>
                    <a:pt x="313" y="1250"/>
                  </a:lnTo>
                  <a:lnTo>
                    <a:pt x="993" y="902"/>
                  </a:lnTo>
                  <a:lnTo>
                    <a:pt x="541" y="1133"/>
                  </a:lnTo>
                  <a:lnTo>
                    <a:pt x="1422" y="682"/>
                  </a:lnTo>
                  <a:lnTo>
                    <a:pt x="285" y="1264"/>
                  </a:lnTo>
                  <a:lnTo>
                    <a:pt x="793" y="1005"/>
                  </a:lnTo>
                  <a:lnTo>
                    <a:pt x="275" y="1269"/>
                  </a:lnTo>
                  <a:lnTo>
                    <a:pt x="1208" y="792"/>
                  </a:lnTo>
                  <a:lnTo>
                    <a:pt x="1325" y="732"/>
                  </a:lnTo>
                  <a:lnTo>
                    <a:pt x="1329" y="730"/>
                  </a:lnTo>
                  <a:lnTo>
                    <a:pt x="1660" y="560"/>
                  </a:lnTo>
                  <a:lnTo>
                    <a:pt x="2551" y="105"/>
                  </a:lnTo>
                  <a:lnTo>
                    <a:pt x="1105" y="844"/>
                  </a:lnTo>
                  <a:lnTo>
                    <a:pt x="1492" y="646"/>
                  </a:lnTo>
                  <a:lnTo>
                    <a:pt x="1613" y="585"/>
                  </a:lnTo>
                  <a:lnTo>
                    <a:pt x="1837" y="470"/>
                  </a:lnTo>
                  <a:lnTo>
                    <a:pt x="2416" y="174"/>
                  </a:lnTo>
                  <a:lnTo>
                    <a:pt x="2276" y="246"/>
                  </a:lnTo>
                  <a:lnTo>
                    <a:pt x="2383" y="190"/>
                  </a:lnTo>
                  <a:lnTo>
                    <a:pt x="2551" y="105"/>
                  </a:lnTo>
                  <a:lnTo>
                    <a:pt x="2756" y="0"/>
                  </a:lnTo>
                  <a:lnTo>
                    <a:pt x="2332" y="217"/>
                  </a:lnTo>
                  <a:lnTo>
                    <a:pt x="2467" y="148"/>
                  </a:lnTo>
                  <a:lnTo>
                    <a:pt x="2215" y="276"/>
                  </a:lnTo>
                  <a:lnTo>
                    <a:pt x="2416" y="174"/>
                  </a:lnTo>
                  <a:lnTo>
                    <a:pt x="1506" y="639"/>
                  </a:lnTo>
                  <a:lnTo>
                    <a:pt x="1329" y="730"/>
                  </a:lnTo>
                  <a:lnTo>
                    <a:pt x="919" y="940"/>
                  </a:lnTo>
                  <a:lnTo>
                    <a:pt x="1623" y="580"/>
                  </a:lnTo>
                  <a:lnTo>
                    <a:pt x="1576" y="604"/>
                  </a:lnTo>
                  <a:lnTo>
                    <a:pt x="1128" y="833"/>
                  </a:lnTo>
                  <a:lnTo>
                    <a:pt x="1007" y="894"/>
                  </a:lnTo>
                  <a:lnTo>
                    <a:pt x="714" y="1045"/>
                  </a:lnTo>
                  <a:lnTo>
                    <a:pt x="649" y="1079"/>
                  </a:lnTo>
                  <a:lnTo>
                    <a:pt x="1031" y="883"/>
                  </a:lnTo>
                  <a:lnTo>
                    <a:pt x="1366" y="711"/>
                  </a:lnTo>
                  <a:lnTo>
                    <a:pt x="1138" y="828"/>
                  </a:lnTo>
                  <a:lnTo>
                    <a:pt x="1105" y="844"/>
                  </a:lnTo>
                  <a:lnTo>
                    <a:pt x="1641" y="570"/>
                  </a:lnTo>
                  <a:lnTo>
                    <a:pt x="1613" y="585"/>
                  </a:lnTo>
                  <a:lnTo>
                    <a:pt x="2416" y="174"/>
                  </a:lnTo>
                  <a:lnTo>
                    <a:pt x="1912" y="432"/>
                  </a:lnTo>
                  <a:lnTo>
                    <a:pt x="1073" y="861"/>
                  </a:lnTo>
                  <a:lnTo>
                    <a:pt x="1996" y="389"/>
                  </a:lnTo>
                  <a:lnTo>
                    <a:pt x="919" y="940"/>
                  </a:lnTo>
                  <a:lnTo>
                    <a:pt x="854" y="974"/>
                  </a:lnTo>
                  <a:lnTo>
                    <a:pt x="429" y="1191"/>
                  </a:lnTo>
                  <a:lnTo>
                    <a:pt x="1660" y="560"/>
                  </a:lnTo>
                  <a:lnTo>
                    <a:pt x="1362" y="713"/>
                  </a:lnTo>
                </a:path>
              </a:pathLst>
            </a:custGeom>
            <a:noFill/>
            <a:ln w="254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58" name="Freeform 1070"/>
            <p:cNvSpPr>
              <a:spLocks/>
            </p:cNvSpPr>
            <p:nvPr/>
          </p:nvSpPr>
          <p:spPr bwMode="auto">
            <a:xfrm>
              <a:off x="3578" y="263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59" name="Freeform 1071"/>
            <p:cNvSpPr>
              <a:spLocks/>
            </p:cNvSpPr>
            <p:nvPr/>
          </p:nvSpPr>
          <p:spPr bwMode="auto">
            <a:xfrm>
              <a:off x="3006" y="317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0" name="Freeform 1072"/>
            <p:cNvSpPr>
              <a:spLocks/>
            </p:cNvSpPr>
            <p:nvPr/>
          </p:nvSpPr>
          <p:spPr bwMode="auto">
            <a:xfrm>
              <a:off x="4315" y="214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1" name="Freeform 1073"/>
            <p:cNvSpPr>
              <a:spLocks/>
            </p:cNvSpPr>
            <p:nvPr/>
          </p:nvSpPr>
          <p:spPr bwMode="auto">
            <a:xfrm>
              <a:off x="3737" y="255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2" name="Freeform 1074"/>
            <p:cNvSpPr>
              <a:spLocks/>
            </p:cNvSpPr>
            <p:nvPr/>
          </p:nvSpPr>
          <p:spPr bwMode="auto">
            <a:xfrm>
              <a:off x="2250" y="334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3" name="Freeform 1075"/>
            <p:cNvSpPr>
              <a:spLocks/>
            </p:cNvSpPr>
            <p:nvPr/>
          </p:nvSpPr>
          <p:spPr bwMode="auto">
            <a:xfrm>
              <a:off x="2250" y="334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4" name="Freeform 1076"/>
            <p:cNvSpPr>
              <a:spLocks/>
            </p:cNvSpPr>
            <p:nvPr/>
          </p:nvSpPr>
          <p:spPr bwMode="auto">
            <a:xfrm>
              <a:off x="2250" y="324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5" name="Freeform 1077"/>
            <p:cNvSpPr>
              <a:spLocks/>
            </p:cNvSpPr>
            <p:nvPr/>
          </p:nvSpPr>
          <p:spPr bwMode="auto">
            <a:xfrm>
              <a:off x="2250" y="334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6" name="Freeform 1078"/>
            <p:cNvSpPr>
              <a:spLocks/>
            </p:cNvSpPr>
            <p:nvPr/>
          </p:nvSpPr>
          <p:spPr bwMode="auto">
            <a:xfrm>
              <a:off x="2618" y="3349"/>
              <a:ext cx="40" cy="39"/>
            </a:xfrm>
            <a:custGeom>
              <a:avLst/>
              <a:gdLst>
                <a:gd name="T0" fmla="*/ 20 w 40"/>
                <a:gd name="T1" fmla="*/ 38 h 39"/>
                <a:gd name="T2" fmla="*/ 39 w 40"/>
                <a:gd name="T3" fmla="*/ 19 h 39"/>
                <a:gd name="T4" fmla="*/ 20 w 40"/>
                <a:gd name="T5" fmla="*/ 0 h 39"/>
                <a:gd name="T6" fmla="*/ 0 w 40"/>
                <a:gd name="T7" fmla="*/ 19 h 39"/>
                <a:gd name="T8" fmla="*/ 20 w 40"/>
                <a:gd name="T9" fmla="*/ 38 h 39"/>
              </a:gdLst>
              <a:ahLst/>
              <a:cxnLst>
                <a:cxn ang="0">
                  <a:pos x="T0" y="T1"/>
                </a:cxn>
                <a:cxn ang="0">
                  <a:pos x="T2" y="T3"/>
                </a:cxn>
                <a:cxn ang="0">
                  <a:pos x="T4" y="T5"/>
                </a:cxn>
                <a:cxn ang="0">
                  <a:pos x="T6" y="T7"/>
                </a:cxn>
                <a:cxn ang="0">
                  <a:pos x="T8" y="T9"/>
                </a:cxn>
              </a:cxnLst>
              <a:rect l="0" t="0" r="r" b="b"/>
              <a:pathLst>
                <a:path w="40" h="39">
                  <a:moveTo>
                    <a:pt x="20" y="38"/>
                  </a:moveTo>
                  <a:lnTo>
                    <a:pt x="39" y="19"/>
                  </a:lnTo>
                  <a:lnTo>
                    <a:pt x="20" y="0"/>
                  </a:lnTo>
                  <a:lnTo>
                    <a:pt x="0" y="19"/>
                  </a:lnTo>
                  <a:lnTo>
                    <a:pt x="20"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7" name="Freeform 1079"/>
            <p:cNvSpPr>
              <a:spLocks/>
            </p:cNvSpPr>
            <p:nvPr/>
          </p:nvSpPr>
          <p:spPr bwMode="auto">
            <a:xfrm>
              <a:off x="2472" y="334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8" name="Freeform 1080"/>
            <p:cNvSpPr>
              <a:spLocks/>
            </p:cNvSpPr>
            <p:nvPr/>
          </p:nvSpPr>
          <p:spPr bwMode="auto">
            <a:xfrm>
              <a:off x="2339" y="334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69" name="Freeform 1081"/>
            <p:cNvSpPr>
              <a:spLocks/>
            </p:cNvSpPr>
            <p:nvPr/>
          </p:nvSpPr>
          <p:spPr bwMode="auto">
            <a:xfrm>
              <a:off x="3146" y="308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0" name="Freeform 1082"/>
            <p:cNvSpPr>
              <a:spLocks/>
            </p:cNvSpPr>
            <p:nvPr/>
          </p:nvSpPr>
          <p:spPr bwMode="auto">
            <a:xfrm>
              <a:off x="2669" y="2873"/>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1" name="Freeform 1083"/>
            <p:cNvSpPr>
              <a:spLocks/>
            </p:cNvSpPr>
            <p:nvPr/>
          </p:nvSpPr>
          <p:spPr bwMode="auto">
            <a:xfrm>
              <a:off x="3457" y="264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2" name="Freeform 1084"/>
            <p:cNvSpPr>
              <a:spLocks/>
            </p:cNvSpPr>
            <p:nvPr/>
          </p:nvSpPr>
          <p:spPr bwMode="auto">
            <a:xfrm>
              <a:off x="3546" y="263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3" name="Freeform 1085"/>
            <p:cNvSpPr>
              <a:spLocks/>
            </p:cNvSpPr>
            <p:nvPr/>
          </p:nvSpPr>
          <p:spPr bwMode="auto">
            <a:xfrm>
              <a:off x="3514" y="244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4" name="Freeform 1086"/>
            <p:cNvSpPr>
              <a:spLocks/>
            </p:cNvSpPr>
            <p:nvPr/>
          </p:nvSpPr>
          <p:spPr bwMode="auto">
            <a:xfrm>
              <a:off x="3909" y="233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5" name="Freeform 1087"/>
            <p:cNvSpPr>
              <a:spLocks/>
            </p:cNvSpPr>
            <p:nvPr/>
          </p:nvSpPr>
          <p:spPr bwMode="auto">
            <a:xfrm>
              <a:off x="3127" y="282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6" name="Freeform 1088"/>
            <p:cNvSpPr>
              <a:spLocks/>
            </p:cNvSpPr>
            <p:nvPr/>
          </p:nvSpPr>
          <p:spPr bwMode="auto">
            <a:xfrm>
              <a:off x="4665" y="211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7" name="Freeform 1089"/>
            <p:cNvSpPr>
              <a:spLocks/>
            </p:cNvSpPr>
            <p:nvPr/>
          </p:nvSpPr>
          <p:spPr bwMode="auto">
            <a:xfrm>
              <a:off x="4366" y="246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8" name="Freeform 1090"/>
            <p:cNvSpPr>
              <a:spLocks/>
            </p:cNvSpPr>
            <p:nvPr/>
          </p:nvSpPr>
          <p:spPr bwMode="auto">
            <a:xfrm>
              <a:off x="3743" y="2607"/>
              <a:ext cx="40" cy="39"/>
            </a:xfrm>
            <a:custGeom>
              <a:avLst/>
              <a:gdLst>
                <a:gd name="T0" fmla="*/ 20 w 40"/>
                <a:gd name="T1" fmla="*/ 38 h 39"/>
                <a:gd name="T2" fmla="*/ 39 w 40"/>
                <a:gd name="T3" fmla="*/ 19 h 39"/>
                <a:gd name="T4" fmla="*/ 20 w 40"/>
                <a:gd name="T5" fmla="*/ 0 h 39"/>
                <a:gd name="T6" fmla="*/ 0 w 40"/>
                <a:gd name="T7" fmla="*/ 19 h 39"/>
                <a:gd name="T8" fmla="*/ 20 w 40"/>
                <a:gd name="T9" fmla="*/ 38 h 39"/>
              </a:gdLst>
              <a:ahLst/>
              <a:cxnLst>
                <a:cxn ang="0">
                  <a:pos x="T0" y="T1"/>
                </a:cxn>
                <a:cxn ang="0">
                  <a:pos x="T2" y="T3"/>
                </a:cxn>
                <a:cxn ang="0">
                  <a:pos x="T4" y="T5"/>
                </a:cxn>
                <a:cxn ang="0">
                  <a:pos x="T6" y="T7"/>
                </a:cxn>
                <a:cxn ang="0">
                  <a:pos x="T8" y="T9"/>
                </a:cxn>
              </a:cxnLst>
              <a:rect l="0" t="0" r="r" b="b"/>
              <a:pathLst>
                <a:path w="40" h="39">
                  <a:moveTo>
                    <a:pt x="20" y="38"/>
                  </a:moveTo>
                  <a:lnTo>
                    <a:pt x="39" y="19"/>
                  </a:lnTo>
                  <a:lnTo>
                    <a:pt x="20" y="0"/>
                  </a:lnTo>
                  <a:lnTo>
                    <a:pt x="0" y="19"/>
                  </a:lnTo>
                  <a:lnTo>
                    <a:pt x="20"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79" name="Freeform 1091"/>
            <p:cNvSpPr>
              <a:spLocks/>
            </p:cNvSpPr>
            <p:nvPr/>
          </p:nvSpPr>
          <p:spPr bwMode="auto">
            <a:xfrm>
              <a:off x="3012" y="2924"/>
              <a:ext cx="40" cy="39"/>
            </a:xfrm>
            <a:custGeom>
              <a:avLst/>
              <a:gdLst>
                <a:gd name="T0" fmla="*/ 19 w 40"/>
                <a:gd name="T1" fmla="*/ 38 h 39"/>
                <a:gd name="T2" fmla="*/ 39 w 40"/>
                <a:gd name="T3" fmla="*/ 19 h 39"/>
                <a:gd name="T4" fmla="*/ 19 w 40"/>
                <a:gd name="T5" fmla="*/ 0 h 39"/>
                <a:gd name="T6" fmla="*/ 0 w 40"/>
                <a:gd name="T7" fmla="*/ 19 h 39"/>
                <a:gd name="T8" fmla="*/ 19 w 40"/>
                <a:gd name="T9" fmla="*/ 38 h 39"/>
              </a:gdLst>
              <a:ahLst/>
              <a:cxnLst>
                <a:cxn ang="0">
                  <a:pos x="T0" y="T1"/>
                </a:cxn>
                <a:cxn ang="0">
                  <a:pos x="T2" y="T3"/>
                </a:cxn>
                <a:cxn ang="0">
                  <a:pos x="T4" y="T5"/>
                </a:cxn>
                <a:cxn ang="0">
                  <a:pos x="T6" y="T7"/>
                </a:cxn>
                <a:cxn ang="0">
                  <a:pos x="T8" y="T9"/>
                </a:cxn>
              </a:cxnLst>
              <a:rect l="0" t="0" r="r" b="b"/>
              <a:pathLst>
                <a:path w="40" h="39">
                  <a:moveTo>
                    <a:pt x="19" y="38"/>
                  </a:moveTo>
                  <a:lnTo>
                    <a:pt x="39"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0" name="Freeform 1092"/>
            <p:cNvSpPr>
              <a:spLocks/>
            </p:cNvSpPr>
            <p:nvPr/>
          </p:nvSpPr>
          <p:spPr bwMode="auto">
            <a:xfrm>
              <a:off x="3355" y="2594"/>
              <a:ext cx="40" cy="39"/>
            </a:xfrm>
            <a:custGeom>
              <a:avLst/>
              <a:gdLst>
                <a:gd name="T0" fmla="*/ 20 w 40"/>
                <a:gd name="T1" fmla="*/ 38 h 39"/>
                <a:gd name="T2" fmla="*/ 39 w 40"/>
                <a:gd name="T3" fmla="*/ 19 h 39"/>
                <a:gd name="T4" fmla="*/ 20 w 40"/>
                <a:gd name="T5" fmla="*/ 0 h 39"/>
                <a:gd name="T6" fmla="*/ 0 w 40"/>
                <a:gd name="T7" fmla="*/ 19 h 39"/>
                <a:gd name="T8" fmla="*/ 20 w 40"/>
                <a:gd name="T9" fmla="*/ 38 h 39"/>
              </a:gdLst>
              <a:ahLst/>
              <a:cxnLst>
                <a:cxn ang="0">
                  <a:pos x="T0" y="T1"/>
                </a:cxn>
                <a:cxn ang="0">
                  <a:pos x="T2" y="T3"/>
                </a:cxn>
                <a:cxn ang="0">
                  <a:pos x="T4" y="T5"/>
                </a:cxn>
                <a:cxn ang="0">
                  <a:pos x="T6" y="T7"/>
                </a:cxn>
                <a:cxn ang="0">
                  <a:pos x="T8" y="T9"/>
                </a:cxn>
              </a:cxnLst>
              <a:rect l="0" t="0" r="r" b="b"/>
              <a:pathLst>
                <a:path w="40" h="39">
                  <a:moveTo>
                    <a:pt x="20" y="38"/>
                  </a:moveTo>
                  <a:lnTo>
                    <a:pt x="39" y="19"/>
                  </a:lnTo>
                  <a:lnTo>
                    <a:pt x="20" y="0"/>
                  </a:lnTo>
                  <a:lnTo>
                    <a:pt x="0" y="19"/>
                  </a:lnTo>
                  <a:lnTo>
                    <a:pt x="20"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1" name="Freeform 1093"/>
            <p:cNvSpPr>
              <a:spLocks/>
            </p:cNvSpPr>
            <p:nvPr/>
          </p:nvSpPr>
          <p:spPr bwMode="auto">
            <a:xfrm>
              <a:off x="3686" y="249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2" name="Freeform 1094"/>
            <p:cNvSpPr>
              <a:spLocks/>
            </p:cNvSpPr>
            <p:nvPr/>
          </p:nvSpPr>
          <p:spPr bwMode="auto">
            <a:xfrm>
              <a:off x="4029" y="263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3" name="Freeform 1095"/>
            <p:cNvSpPr>
              <a:spLocks/>
            </p:cNvSpPr>
            <p:nvPr/>
          </p:nvSpPr>
          <p:spPr bwMode="auto">
            <a:xfrm>
              <a:off x="3909" y="248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4" name="Freeform 1096"/>
            <p:cNvSpPr>
              <a:spLocks/>
            </p:cNvSpPr>
            <p:nvPr/>
          </p:nvSpPr>
          <p:spPr bwMode="auto">
            <a:xfrm>
              <a:off x="2409" y="329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5" name="Freeform 1097"/>
            <p:cNvSpPr>
              <a:spLocks/>
            </p:cNvSpPr>
            <p:nvPr/>
          </p:nvSpPr>
          <p:spPr bwMode="auto">
            <a:xfrm>
              <a:off x="3826" y="250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6" name="Freeform 1098"/>
            <p:cNvSpPr>
              <a:spLocks/>
            </p:cNvSpPr>
            <p:nvPr/>
          </p:nvSpPr>
          <p:spPr bwMode="auto">
            <a:xfrm>
              <a:off x="3705" y="249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7" name="Freeform 1099"/>
            <p:cNvSpPr>
              <a:spLocks/>
            </p:cNvSpPr>
            <p:nvPr/>
          </p:nvSpPr>
          <p:spPr bwMode="auto">
            <a:xfrm>
              <a:off x="4188" y="234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8" name="Freeform 1100"/>
            <p:cNvSpPr>
              <a:spLocks/>
            </p:cNvSpPr>
            <p:nvPr/>
          </p:nvSpPr>
          <p:spPr bwMode="auto">
            <a:xfrm>
              <a:off x="3858" y="241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89" name="Freeform 1101"/>
            <p:cNvSpPr>
              <a:spLocks/>
            </p:cNvSpPr>
            <p:nvPr/>
          </p:nvSpPr>
          <p:spPr bwMode="auto">
            <a:xfrm>
              <a:off x="4048" y="2391"/>
              <a:ext cx="40" cy="39"/>
            </a:xfrm>
            <a:custGeom>
              <a:avLst/>
              <a:gdLst>
                <a:gd name="T0" fmla="*/ 19 w 40"/>
                <a:gd name="T1" fmla="*/ 38 h 39"/>
                <a:gd name="T2" fmla="*/ 39 w 40"/>
                <a:gd name="T3" fmla="*/ 19 h 39"/>
                <a:gd name="T4" fmla="*/ 19 w 40"/>
                <a:gd name="T5" fmla="*/ 0 h 39"/>
                <a:gd name="T6" fmla="*/ 0 w 40"/>
                <a:gd name="T7" fmla="*/ 19 h 39"/>
                <a:gd name="T8" fmla="*/ 19 w 40"/>
                <a:gd name="T9" fmla="*/ 38 h 39"/>
              </a:gdLst>
              <a:ahLst/>
              <a:cxnLst>
                <a:cxn ang="0">
                  <a:pos x="T0" y="T1"/>
                </a:cxn>
                <a:cxn ang="0">
                  <a:pos x="T2" y="T3"/>
                </a:cxn>
                <a:cxn ang="0">
                  <a:pos x="T4" y="T5"/>
                </a:cxn>
                <a:cxn ang="0">
                  <a:pos x="T6" y="T7"/>
                </a:cxn>
                <a:cxn ang="0">
                  <a:pos x="T8" y="T9"/>
                </a:cxn>
              </a:cxnLst>
              <a:rect l="0" t="0" r="r" b="b"/>
              <a:pathLst>
                <a:path w="40" h="39">
                  <a:moveTo>
                    <a:pt x="19" y="38"/>
                  </a:moveTo>
                  <a:lnTo>
                    <a:pt x="39"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0" name="Freeform 1102"/>
            <p:cNvSpPr>
              <a:spLocks/>
            </p:cNvSpPr>
            <p:nvPr/>
          </p:nvSpPr>
          <p:spPr bwMode="auto">
            <a:xfrm>
              <a:off x="4315" y="223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1" name="Freeform 1103"/>
            <p:cNvSpPr>
              <a:spLocks/>
            </p:cNvSpPr>
            <p:nvPr/>
          </p:nvSpPr>
          <p:spPr bwMode="auto">
            <a:xfrm>
              <a:off x="4296" y="218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2" name="Freeform 1104"/>
            <p:cNvSpPr>
              <a:spLocks/>
            </p:cNvSpPr>
            <p:nvPr/>
          </p:nvSpPr>
          <p:spPr bwMode="auto">
            <a:xfrm>
              <a:off x="4436" y="201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3" name="Freeform 1105"/>
            <p:cNvSpPr>
              <a:spLocks/>
            </p:cNvSpPr>
            <p:nvPr/>
          </p:nvSpPr>
          <p:spPr bwMode="auto">
            <a:xfrm>
              <a:off x="3165" y="256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4" name="Freeform 1106"/>
            <p:cNvSpPr>
              <a:spLocks/>
            </p:cNvSpPr>
            <p:nvPr/>
          </p:nvSpPr>
          <p:spPr bwMode="auto">
            <a:xfrm>
              <a:off x="4760" y="215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5" name="Freeform 1107"/>
            <p:cNvSpPr>
              <a:spLocks/>
            </p:cNvSpPr>
            <p:nvPr/>
          </p:nvSpPr>
          <p:spPr bwMode="auto">
            <a:xfrm>
              <a:off x="3788" y="225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6" name="Freeform 1108"/>
            <p:cNvSpPr>
              <a:spLocks/>
            </p:cNvSpPr>
            <p:nvPr/>
          </p:nvSpPr>
          <p:spPr bwMode="auto">
            <a:xfrm>
              <a:off x="4995" y="215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7" name="Freeform 1109"/>
            <p:cNvSpPr>
              <a:spLocks/>
            </p:cNvSpPr>
            <p:nvPr/>
          </p:nvSpPr>
          <p:spPr bwMode="auto">
            <a:xfrm>
              <a:off x="4487" y="215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8" name="Freeform 1110"/>
            <p:cNvSpPr>
              <a:spLocks/>
            </p:cNvSpPr>
            <p:nvPr/>
          </p:nvSpPr>
          <p:spPr bwMode="auto">
            <a:xfrm>
              <a:off x="4245" y="222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599" name="Freeform 1111"/>
            <p:cNvSpPr>
              <a:spLocks/>
            </p:cNvSpPr>
            <p:nvPr/>
          </p:nvSpPr>
          <p:spPr bwMode="auto">
            <a:xfrm>
              <a:off x="4245" y="229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0" name="Freeform 1112"/>
            <p:cNvSpPr>
              <a:spLocks/>
            </p:cNvSpPr>
            <p:nvPr/>
          </p:nvSpPr>
          <p:spPr bwMode="auto">
            <a:xfrm>
              <a:off x="3368" y="285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1" name="Freeform 1113"/>
            <p:cNvSpPr>
              <a:spLocks/>
            </p:cNvSpPr>
            <p:nvPr/>
          </p:nvSpPr>
          <p:spPr bwMode="auto">
            <a:xfrm>
              <a:off x="3387" y="289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2" name="Freeform 1114"/>
            <p:cNvSpPr>
              <a:spLocks/>
            </p:cNvSpPr>
            <p:nvPr/>
          </p:nvSpPr>
          <p:spPr bwMode="auto">
            <a:xfrm>
              <a:off x="3349" y="290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3" name="Freeform 1115"/>
            <p:cNvSpPr>
              <a:spLocks/>
            </p:cNvSpPr>
            <p:nvPr/>
          </p:nvSpPr>
          <p:spPr bwMode="auto">
            <a:xfrm>
              <a:off x="3858" y="245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4" name="Freeform 1116"/>
            <p:cNvSpPr>
              <a:spLocks/>
            </p:cNvSpPr>
            <p:nvPr/>
          </p:nvSpPr>
          <p:spPr bwMode="auto">
            <a:xfrm>
              <a:off x="4087" y="237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5" name="Freeform 1117"/>
            <p:cNvSpPr>
              <a:spLocks/>
            </p:cNvSpPr>
            <p:nvPr/>
          </p:nvSpPr>
          <p:spPr bwMode="auto">
            <a:xfrm>
              <a:off x="3057" y="299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6" name="Freeform 1118"/>
            <p:cNvSpPr>
              <a:spLocks/>
            </p:cNvSpPr>
            <p:nvPr/>
          </p:nvSpPr>
          <p:spPr bwMode="auto">
            <a:xfrm>
              <a:off x="2669" y="320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7" name="Freeform 1119"/>
            <p:cNvSpPr>
              <a:spLocks/>
            </p:cNvSpPr>
            <p:nvPr/>
          </p:nvSpPr>
          <p:spPr bwMode="auto">
            <a:xfrm>
              <a:off x="2460" y="335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8" name="Freeform 1120"/>
            <p:cNvSpPr>
              <a:spLocks/>
            </p:cNvSpPr>
            <p:nvPr/>
          </p:nvSpPr>
          <p:spPr bwMode="auto">
            <a:xfrm>
              <a:off x="2930" y="315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09" name="Freeform 1121"/>
            <p:cNvSpPr>
              <a:spLocks/>
            </p:cNvSpPr>
            <p:nvPr/>
          </p:nvSpPr>
          <p:spPr bwMode="auto">
            <a:xfrm>
              <a:off x="2898" y="317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0" name="Freeform 1122"/>
            <p:cNvSpPr>
              <a:spLocks/>
            </p:cNvSpPr>
            <p:nvPr/>
          </p:nvSpPr>
          <p:spPr bwMode="auto">
            <a:xfrm>
              <a:off x="3279" y="289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1" name="Freeform 1123"/>
            <p:cNvSpPr>
              <a:spLocks/>
            </p:cNvSpPr>
            <p:nvPr/>
          </p:nvSpPr>
          <p:spPr bwMode="auto">
            <a:xfrm>
              <a:off x="3616" y="279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2" name="Freeform 1124"/>
            <p:cNvSpPr>
              <a:spLocks/>
            </p:cNvSpPr>
            <p:nvPr/>
          </p:nvSpPr>
          <p:spPr bwMode="auto">
            <a:xfrm>
              <a:off x="2301" y="312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3" name="Freeform 1125"/>
            <p:cNvSpPr>
              <a:spLocks/>
            </p:cNvSpPr>
            <p:nvPr/>
          </p:nvSpPr>
          <p:spPr bwMode="auto">
            <a:xfrm>
              <a:off x="2911" y="307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4" name="Freeform 1126"/>
            <p:cNvSpPr>
              <a:spLocks/>
            </p:cNvSpPr>
            <p:nvPr/>
          </p:nvSpPr>
          <p:spPr bwMode="auto">
            <a:xfrm>
              <a:off x="2962" y="293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5" name="Freeform 1127"/>
            <p:cNvSpPr>
              <a:spLocks/>
            </p:cNvSpPr>
            <p:nvPr/>
          </p:nvSpPr>
          <p:spPr bwMode="auto">
            <a:xfrm>
              <a:off x="2561" y="319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6" name="Freeform 1128"/>
            <p:cNvSpPr>
              <a:spLocks/>
            </p:cNvSpPr>
            <p:nvPr/>
          </p:nvSpPr>
          <p:spPr bwMode="auto">
            <a:xfrm>
              <a:off x="3241" y="2733"/>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7" name="Freeform 1129"/>
            <p:cNvSpPr>
              <a:spLocks/>
            </p:cNvSpPr>
            <p:nvPr/>
          </p:nvSpPr>
          <p:spPr bwMode="auto">
            <a:xfrm>
              <a:off x="2790" y="274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8" name="Freeform 1130"/>
            <p:cNvSpPr>
              <a:spLocks/>
            </p:cNvSpPr>
            <p:nvPr/>
          </p:nvSpPr>
          <p:spPr bwMode="auto">
            <a:xfrm>
              <a:off x="2790" y="274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19" name="Freeform 1131"/>
            <p:cNvSpPr>
              <a:spLocks/>
            </p:cNvSpPr>
            <p:nvPr/>
          </p:nvSpPr>
          <p:spPr bwMode="auto">
            <a:xfrm>
              <a:off x="3667" y="256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0" name="Freeform 1132"/>
            <p:cNvSpPr>
              <a:spLocks/>
            </p:cNvSpPr>
            <p:nvPr/>
          </p:nvSpPr>
          <p:spPr bwMode="auto">
            <a:xfrm>
              <a:off x="2530" y="291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1" name="Freeform 1133"/>
            <p:cNvSpPr>
              <a:spLocks/>
            </p:cNvSpPr>
            <p:nvPr/>
          </p:nvSpPr>
          <p:spPr bwMode="auto">
            <a:xfrm>
              <a:off x="3038" y="281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2" name="Freeform 1134"/>
            <p:cNvSpPr>
              <a:spLocks/>
            </p:cNvSpPr>
            <p:nvPr/>
          </p:nvSpPr>
          <p:spPr bwMode="auto">
            <a:xfrm>
              <a:off x="2523" y="283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3" name="Freeform 1135"/>
            <p:cNvSpPr>
              <a:spLocks/>
            </p:cNvSpPr>
            <p:nvPr/>
          </p:nvSpPr>
          <p:spPr bwMode="auto">
            <a:xfrm>
              <a:off x="2523" y="2974"/>
              <a:ext cx="39" cy="40"/>
            </a:xfrm>
            <a:custGeom>
              <a:avLst/>
              <a:gdLst>
                <a:gd name="T0" fmla="*/ 19 w 39"/>
                <a:gd name="T1" fmla="*/ 39 h 40"/>
                <a:gd name="T2" fmla="*/ 38 w 39"/>
                <a:gd name="T3" fmla="*/ 20 h 40"/>
                <a:gd name="T4" fmla="*/ 19 w 39"/>
                <a:gd name="T5" fmla="*/ 0 h 40"/>
                <a:gd name="T6" fmla="*/ 0 w 39"/>
                <a:gd name="T7" fmla="*/ 20 h 40"/>
                <a:gd name="T8" fmla="*/ 19 w 39"/>
                <a:gd name="T9" fmla="*/ 39 h 40"/>
              </a:gdLst>
              <a:ahLst/>
              <a:cxnLst>
                <a:cxn ang="0">
                  <a:pos x="T0" y="T1"/>
                </a:cxn>
                <a:cxn ang="0">
                  <a:pos x="T2" y="T3"/>
                </a:cxn>
                <a:cxn ang="0">
                  <a:pos x="T4" y="T5"/>
                </a:cxn>
                <a:cxn ang="0">
                  <a:pos x="T6" y="T7"/>
                </a:cxn>
                <a:cxn ang="0">
                  <a:pos x="T8" y="T9"/>
                </a:cxn>
              </a:cxnLst>
              <a:rect l="0" t="0" r="r" b="b"/>
              <a:pathLst>
                <a:path w="39" h="40">
                  <a:moveTo>
                    <a:pt x="19" y="39"/>
                  </a:moveTo>
                  <a:lnTo>
                    <a:pt x="38" y="20"/>
                  </a:lnTo>
                  <a:lnTo>
                    <a:pt x="19" y="0"/>
                  </a:lnTo>
                  <a:lnTo>
                    <a:pt x="0" y="20"/>
                  </a:lnTo>
                  <a:lnTo>
                    <a:pt x="19" y="39"/>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4" name="Freeform 1136"/>
            <p:cNvSpPr>
              <a:spLocks/>
            </p:cNvSpPr>
            <p:nvPr/>
          </p:nvSpPr>
          <p:spPr bwMode="auto">
            <a:xfrm>
              <a:off x="3457" y="286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5" name="Freeform 1137"/>
            <p:cNvSpPr>
              <a:spLocks/>
            </p:cNvSpPr>
            <p:nvPr/>
          </p:nvSpPr>
          <p:spPr bwMode="auto">
            <a:xfrm>
              <a:off x="3571" y="2752"/>
              <a:ext cx="40" cy="39"/>
            </a:xfrm>
            <a:custGeom>
              <a:avLst/>
              <a:gdLst>
                <a:gd name="T0" fmla="*/ 20 w 40"/>
                <a:gd name="T1" fmla="*/ 38 h 39"/>
                <a:gd name="T2" fmla="*/ 39 w 40"/>
                <a:gd name="T3" fmla="*/ 19 h 39"/>
                <a:gd name="T4" fmla="*/ 20 w 40"/>
                <a:gd name="T5" fmla="*/ 0 h 39"/>
                <a:gd name="T6" fmla="*/ 0 w 40"/>
                <a:gd name="T7" fmla="*/ 19 h 39"/>
                <a:gd name="T8" fmla="*/ 20 w 40"/>
                <a:gd name="T9" fmla="*/ 38 h 39"/>
              </a:gdLst>
              <a:ahLst/>
              <a:cxnLst>
                <a:cxn ang="0">
                  <a:pos x="T0" y="T1"/>
                </a:cxn>
                <a:cxn ang="0">
                  <a:pos x="T2" y="T3"/>
                </a:cxn>
                <a:cxn ang="0">
                  <a:pos x="T4" y="T5"/>
                </a:cxn>
                <a:cxn ang="0">
                  <a:pos x="T6" y="T7"/>
                </a:cxn>
                <a:cxn ang="0">
                  <a:pos x="T8" y="T9"/>
                </a:cxn>
              </a:cxnLst>
              <a:rect l="0" t="0" r="r" b="b"/>
              <a:pathLst>
                <a:path w="40" h="39">
                  <a:moveTo>
                    <a:pt x="20" y="38"/>
                  </a:moveTo>
                  <a:lnTo>
                    <a:pt x="39" y="19"/>
                  </a:lnTo>
                  <a:lnTo>
                    <a:pt x="20" y="0"/>
                  </a:lnTo>
                  <a:lnTo>
                    <a:pt x="0" y="19"/>
                  </a:lnTo>
                  <a:lnTo>
                    <a:pt x="20"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6" name="Freeform 1138"/>
            <p:cNvSpPr>
              <a:spLocks/>
            </p:cNvSpPr>
            <p:nvPr/>
          </p:nvSpPr>
          <p:spPr bwMode="auto">
            <a:xfrm>
              <a:off x="3571" y="2803"/>
              <a:ext cx="40" cy="39"/>
            </a:xfrm>
            <a:custGeom>
              <a:avLst/>
              <a:gdLst>
                <a:gd name="T0" fmla="*/ 20 w 40"/>
                <a:gd name="T1" fmla="*/ 38 h 39"/>
                <a:gd name="T2" fmla="*/ 39 w 40"/>
                <a:gd name="T3" fmla="*/ 19 h 39"/>
                <a:gd name="T4" fmla="*/ 20 w 40"/>
                <a:gd name="T5" fmla="*/ 0 h 39"/>
                <a:gd name="T6" fmla="*/ 0 w 40"/>
                <a:gd name="T7" fmla="*/ 19 h 39"/>
                <a:gd name="T8" fmla="*/ 20 w 40"/>
                <a:gd name="T9" fmla="*/ 38 h 39"/>
              </a:gdLst>
              <a:ahLst/>
              <a:cxnLst>
                <a:cxn ang="0">
                  <a:pos x="T0" y="T1"/>
                </a:cxn>
                <a:cxn ang="0">
                  <a:pos x="T2" y="T3"/>
                </a:cxn>
                <a:cxn ang="0">
                  <a:pos x="T4" y="T5"/>
                </a:cxn>
                <a:cxn ang="0">
                  <a:pos x="T6" y="T7"/>
                </a:cxn>
                <a:cxn ang="0">
                  <a:pos x="T8" y="T9"/>
                </a:cxn>
              </a:cxnLst>
              <a:rect l="0" t="0" r="r" b="b"/>
              <a:pathLst>
                <a:path w="40" h="39">
                  <a:moveTo>
                    <a:pt x="20" y="38"/>
                  </a:moveTo>
                  <a:lnTo>
                    <a:pt x="39" y="19"/>
                  </a:lnTo>
                  <a:lnTo>
                    <a:pt x="20" y="0"/>
                  </a:lnTo>
                  <a:lnTo>
                    <a:pt x="0" y="19"/>
                  </a:lnTo>
                  <a:lnTo>
                    <a:pt x="20"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7" name="Freeform 1139"/>
            <p:cNvSpPr>
              <a:spLocks/>
            </p:cNvSpPr>
            <p:nvPr/>
          </p:nvSpPr>
          <p:spPr bwMode="auto">
            <a:xfrm>
              <a:off x="3578" y="279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8" name="Freeform 1140"/>
            <p:cNvSpPr>
              <a:spLocks/>
            </p:cNvSpPr>
            <p:nvPr/>
          </p:nvSpPr>
          <p:spPr bwMode="auto">
            <a:xfrm>
              <a:off x="3578" y="262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29" name="Freeform 1141"/>
            <p:cNvSpPr>
              <a:spLocks/>
            </p:cNvSpPr>
            <p:nvPr/>
          </p:nvSpPr>
          <p:spPr bwMode="auto">
            <a:xfrm>
              <a:off x="3909" y="222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0" name="Freeform 1142"/>
            <p:cNvSpPr>
              <a:spLocks/>
            </p:cNvSpPr>
            <p:nvPr/>
          </p:nvSpPr>
          <p:spPr bwMode="auto">
            <a:xfrm>
              <a:off x="3909" y="217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1" name="Freeform 1143"/>
            <p:cNvSpPr>
              <a:spLocks/>
            </p:cNvSpPr>
            <p:nvPr/>
          </p:nvSpPr>
          <p:spPr bwMode="auto">
            <a:xfrm>
              <a:off x="3909" y="227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2" name="Freeform 1144"/>
            <p:cNvSpPr>
              <a:spLocks/>
            </p:cNvSpPr>
            <p:nvPr/>
          </p:nvSpPr>
          <p:spPr bwMode="auto">
            <a:xfrm>
              <a:off x="4798" y="204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3" name="Freeform 1145"/>
            <p:cNvSpPr>
              <a:spLocks/>
            </p:cNvSpPr>
            <p:nvPr/>
          </p:nvSpPr>
          <p:spPr bwMode="auto">
            <a:xfrm>
              <a:off x="4798" y="2105"/>
              <a:ext cx="39" cy="40"/>
            </a:xfrm>
            <a:custGeom>
              <a:avLst/>
              <a:gdLst>
                <a:gd name="T0" fmla="*/ 19 w 39"/>
                <a:gd name="T1" fmla="*/ 39 h 40"/>
                <a:gd name="T2" fmla="*/ 38 w 39"/>
                <a:gd name="T3" fmla="*/ 19 h 40"/>
                <a:gd name="T4" fmla="*/ 19 w 39"/>
                <a:gd name="T5" fmla="*/ 0 h 40"/>
                <a:gd name="T6" fmla="*/ 0 w 39"/>
                <a:gd name="T7" fmla="*/ 19 h 40"/>
                <a:gd name="T8" fmla="*/ 19 w 39"/>
                <a:gd name="T9" fmla="*/ 39 h 40"/>
              </a:gdLst>
              <a:ahLst/>
              <a:cxnLst>
                <a:cxn ang="0">
                  <a:pos x="T0" y="T1"/>
                </a:cxn>
                <a:cxn ang="0">
                  <a:pos x="T2" y="T3"/>
                </a:cxn>
                <a:cxn ang="0">
                  <a:pos x="T4" y="T5"/>
                </a:cxn>
                <a:cxn ang="0">
                  <a:pos x="T6" y="T7"/>
                </a:cxn>
                <a:cxn ang="0">
                  <a:pos x="T8" y="T9"/>
                </a:cxn>
              </a:cxnLst>
              <a:rect l="0" t="0" r="r" b="b"/>
              <a:pathLst>
                <a:path w="39" h="40">
                  <a:moveTo>
                    <a:pt x="19" y="39"/>
                  </a:moveTo>
                  <a:lnTo>
                    <a:pt x="38" y="19"/>
                  </a:lnTo>
                  <a:lnTo>
                    <a:pt x="19" y="0"/>
                  </a:lnTo>
                  <a:lnTo>
                    <a:pt x="0" y="19"/>
                  </a:lnTo>
                  <a:lnTo>
                    <a:pt x="19" y="39"/>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4" name="Freeform 1146"/>
            <p:cNvSpPr>
              <a:spLocks/>
            </p:cNvSpPr>
            <p:nvPr/>
          </p:nvSpPr>
          <p:spPr bwMode="auto">
            <a:xfrm>
              <a:off x="3349" y="2847"/>
              <a:ext cx="39" cy="40"/>
            </a:xfrm>
            <a:custGeom>
              <a:avLst/>
              <a:gdLst>
                <a:gd name="T0" fmla="*/ 19 w 39"/>
                <a:gd name="T1" fmla="*/ 39 h 40"/>
                <a:gd name="T2" fmla="*/ 38 w 39"/>
                <a:gd name="T3" fmla="*/ 20 h 40"/>
                <a:gd name="T4" fmla="*/ 19 w 39"/>
                <a:gd name="T5" fmla="*/ 0 h 40"/>
                <a:gd name="T6" fmla="*/ 0 w 39"/>
                <a:gd name="T7" fmla="*/ 20 h 40"/>
                <a:gd name="T8" fmla="*/ 19 w 39"/>
                <a:gd name="T9" fmla="*/ 39 h 40"/>
              </a:gdLst>
              <a:ahLst/>
              <a:cxnLst>
                <a:cxn ang="0">
                  <a:pos x="T0" y="T1"/>
                </a:cxn>
                <a:cxn ang="0">
                  <a:pos x="T2" y="T3"/>
                </a:cxn>
                <a:cxn ang="0">
                  <a:pos x="T4" y="T5"/>
                </a:cxn>
                <a:cxn ang="0">
                  <a:pos x="T6" y="T7"/>
                </a:cxn>
                <a:cxn ang="0">
                  <a:pos x="T8" y="T9"/>
                </a:cxn>
              </a:cxnLst>
              <a:rect l="0" t="0" r="r" b="b"/>
              <a:pathLst>
                <a:path w="39" h="40">
                  <a:moveTo>
                    <a:pt x="19" y="39"/>
                  </a:moveTo>
                  <a:lnTo>
                    <a:pt x="38" y="20"/>
                  </a:lnTo>
                  <a:lnTo>
                    <a:pt x="19" y="0"/>
                  </a:lnTo>
                  <a:lnTo>
                    <a:pt x="0" y="20"/>
                  </a:lnTo>
                  <a:lnTo>
                    <a:pt x="19" y="39"/>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5" name="Freeform 1147"/>
            <p:cNvSpPr>
              <a:spLocks/>
            </p:cNvSpPr>
            <p:nvPr/>
          </p:nvSpPr>
          <p:spPr bwMode="auto">
            <a:xfrm>
              <a:off x="3737" y="259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6" name="Freeform 1148"/>
            <p:cNvSpPr>
              <a:spLocks/>
            </p:cNvSpPr>
            <p:nvPr/>
          </p:nvSpPr>
          <p:spPr bwMode="auto">
            <a:xfrm>
              <a:off x="3737" y="258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7" name="Freeform 1149"/>
            <p:cNvSpPr>
              <a:spLocks/>
            </p:cNvSpPr>
            <p:nvPr/>
          </p:nvSpPr>
          <p:spPr bwMode="auto">
            <a:xfrm>
              <a:off x="3858" y="236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8" name="Freeform 1150"/>
            <p:cNvSpPr>
              <a:spLocks/>
            </p:cNvSpPr>
            <p:nvPr/>
          </p:nvSpPr>
          <p:spPr bwMode="auto">
            <a:xfrm>
              <a:off x="4087" y="220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39" name="Freeform 1151"/>
            <p:cNvSpPr>
              <a:spLocks/>
            </p:cNvSpPr>
            <p:nvPr/>
          </p:nvSpPr>
          <p:spPr bwMode="auto">
            <a:xfrm>
              <a:off x="4665" y="218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0" name="Freeform 1152"/>
            <p:cNvSpPr>
              <a:spLocks/>
            </p:cNvSpPr>
            <p:nvPr/>
          </p:nvSpPr>
          <p:spPr bwMode="auto">
            <a:xfrm>
              <a:off x="4525" y="204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1" name="Freeform 1153"/>
            <p:cNvSpPr>
              <a:spLocks/>
            </p:cNvSpPr>
            <p:nvPr/>
          </p:nvSpPr>
          <p:spPr bwMode="auto">
            <a:xfrm>
              <a:off x="4633" y="197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2" name="Freeform 1154"/>
            <p:cNvSpPr>
              <a:spLocks/>
            </p:cNvSpPr>
            <p:nvPr/>
          </p:nvSpPr>
          <p:spPr bwMode="auto">
            <a:xfrm>
              <a:off x="4798" y="192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3" name="Freeform 1155"/>
            <p:cNvSpPr>
              <a:spLocks/>
            </p:cNvSpPr>
            <p:nvPr/>
          </p:nvSpPr>
          <p:spPr bwMode="auto">
            <a:xfrm>
              <a:off x="5001" y="1839"/>
              <a:ext cx="40" cy="39"/>
            </a:xfrm>
            <a:custGeom>
              <a:avLst/>
              <a:gdLst>
                <a:gd name="T0" fmla="*/ 19 w 40"/>
                <a:gd name="T1" fmla="*/ 38 h 39"/>
                <a:gd name="T2" fmla="*/ 39 w 40"/>
                <a:gd name="T3" fmla="*/ 19 h 39"/>
                <a:gd name="T4" fmla="*/ 19 w 40"/>
                <a:gd name="T5" fmla="*/ 0 h 39"/>
                <a:gd name="T6" fmla="*/ 0 w 40"/>
                <a:gd name="T7" fmla="*/ 19 h 39"/>
                <a:gd name="T8" fmla="*/ 19 w 40"/>
                <a:gd name="T9" fmla="*/ 38 h 39"/>
              </a:gdLst>
              <a:ahLst/>
              <a:cxnLst>
                <a:cxn ang="0">
                  <a:pos x="T0" y="T1"/>
                </a:cxn>
                <a:cxn ang="0">
                  <a:pos x="T2" y="T3"/>
                </a:cxn>
                <a:cxn ang="0">
                  <a:pos x="T4" y="T5"/>
                </a:cxn>
                <a:cxn ang="0">
                  <a:pos x="T6" y="T7"/>
                </a:cxn>
                <a:cxn ang="0">
                  <a:pos x="T8" y="T9"/>
                </a:cxn>
              </a:cxnLst>
              <a:rect l="0" t="0" r="r" b="b"/>
              <a:pathLst>
                <a:path w="40" h="39">
                  <a:moveTo>
                    <a:pt x="19" y="38"/>
                  </a:moveTo>
                  <a:lnTo>
                    <a:pt x="39"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4" name="Freeform 1156"/>
            <p:cNvSpPr>
              <a:spLocks/>
            </p:cNvSpPr>
            <p:nvPr/>
          </p:nvSpPr>
          <p:spPr bwMode="auto">
            <a:xfrm>
              <a:off x="4576" y="205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5" name="Freeform 1157"/>
            <p:cNvSpPr>
              <a:spLocks/>
            </p:cNvSpPr>
            <p:nvPr/>
          </p:nvSpPr>
          <p:spPr bwMode="auto">
            <a:xfrm>
              <a:off x="4716" y="207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6" name="Freeform 1158"/>
            <p:cNvSpPr>
              <a:spLocks/>
            </p:cNvSpPr>
            <p:nvPr/>
          </p:nvSpPr>
          <p:spPr bwMode="auto">
            <a:xfrm>
              <a:off x="4461" y="2093"/>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7" name="Freeform 1159"/>
            <p:cNvSpPr>
              <a:spLocks/>
            </p:cNvSpPr>
            <p:nvPr/>
          </p:nvSpPr>
          <p:spPr bwMode="auto">
            <a:xfrm>
              <a:off x="4461" y="206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8" name="Freeform 1160"/>
            <p:cNvSpPr>
              <a:spLocks/>
            </p:cNvSpPr>
            <p:nvPr/>
          </p:nvSpPr>
          <p:spPr bwMode="auto">
            <a:xfrm>
              <a:off x="4665" y="215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49" name="Freeform 1161"/>
            <p:cNvSpPr>
              <a:spLocks/>
            </p:cNvSpPr>
            <p:nvPr/>
          </p:nvSpPr>
          <p:spPr bwMode="auto">
            <a:xfrm>
              <a:off x="3756" y="244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0" name="Freeform 1162"/>
            <p:cNvSpPr>
              <a:spLocks/>
            </p:cNvSpPr>
            <p:nvPr/>
          </p:nvSpPr>
          <p:spPr bwMode="auto">
            <a:xfrm>
              <a:off x="3578" y="275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1" name="Freeform 1163"/>
            <p:cNvSpPr>
              <a:spLocks/>
            </p:cNvSpPr>
            <p:nvPr/>
          </p:nvSpPr>
          <p:spPr bwMode="auto">
            <a:xfrm>
              <a:off x="3165" y="309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2" name="Freeform 1164"/>
            <p:cNvSpPr>
              <a:spLocks/>
            </p:cNvSpPr>
            <p:nvPr/>
          </p:nvSpPr>
          <p:spPr bwMode="auto">
            <a:xfrm>
              <a:off x="3871" y="2556"/>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3" name="Freeform 1165"/>
            <p:cNvSpPr>
              <a:spLocks/>
            </p:cNvSpPr>
            <p:nvPr/>
          </p:nvSpPr>
          <p:spPr bwMode="auto">
            <a:xfrm>
              <a:off x="3826" y="278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4" name="Freeform 1166"/>
            <p:cNvSpPr>
              <a:spLocks/>
            </p:cNvSpPr>
            <p:nvPr/>
          </p:nvSpPr>
          <p:spPr bwMode="auto">
            <a:xfrm>
              <a:off x="3375" y="277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5" name="Freeform 1167"/>
            <p:cNvSpPr>
              <a:spLocks/>
            </p:cNvSpPr>
            <p:nvPr/>
          </p:nvSpPr>
          <p:spPr bwMode="auto">
            <a:xfrm>
              <a:off x="3375" y="299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6" name="Freeform 1168"/>
            <p:cNvSpPr>
              <a:spLocks/>
            </p:cNvSpPr>
            <p:nvPr/>
          </p:nvSpPr>
          <p:spPr bwMode="auto">
            <a:xfrm>
              <a:off x="3254" y="2847"/>
              <a:ext cx="39" cy="40"/>
            </a:xfrm>
            <a:custGeom>
              <a:avLst/>
              <a:gdLst>
                <a:gd name="T0" fmla="*/ 19 w 39"/>
                <a:gd name="T1" fmla="*/ 39 h 40"/>
                <a:gd name="T2" fmla="*/ 38 w 39"/>
                <a:gd name="T3" fmla="*/ 20 h 40"/>
                <a:gd name="T4" fmla="*/ 19 w 39"/>
                <a:gd name="T5" fmla="*/ 0 h 40"/>
                <a:gd name="T6" fmla="*/ 0 w 39"/>
                <a:gd name="T7" fmla="*/ 20 h 40"/>
                <a:gd name="T8" fmla="*/ 19 w 39"/>
                <a:gd name="T9" fmla="*/ 39 h 40"/>
              </a:gdLst>
              <a:ahLst/>
              <a:cxnLst>
                <a:cxn ang="0">
                  <a:pos x="T0" y="T1"/>
                </a:cxn>
                <a:cxn ang="0">
                  <a:pos x="T2" y="T3"/>
                </a:cxn>
                <a:cxn ang="0">
                  <a:pos x="T4" y="T5"/>
                </a:cxn>
                <a:cxn ang="0">
                  <a:pos x="T6" y="T7"/>
                </a:cxn>
                <a:cxn ang="0">
                  <a:pos x="T8" y="T9"/>
                </a:cxn>
              </a:cxnLst>
              <a:rect l="0" t="0" r="r" b="b"/>
              <a:pathLst>
                <a:path w="39" h="40">
                  <a:moveTo>
                    <a:pt x="19" y="39"/>
                  </a:moveTo>
                  <a:lnTo>
                    <a:pt x="38" y="20"/>
                  </a:lnTo>
                  <a:lnTo>
                    <a:pt x="19" y="0"/>
                  </a:lnTo>
                  <a:lnTo>
                    <a:pt x="0" y="20"/>
                  </a:lnTo>
                  <a:lnTo>
                    <a:pt x="19" y="39"/>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7" name="Freeform 1169"/>
            <p:cNvSpPr>
              <a:spLocks/>
            </p:cNvSpPr>
            <p:nvPr/>
          </p:nvSpPr>
          <p:spPr bwMode="auto">
            <a:xfrm>
              <a:off x="2962" y="290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8" name="Freeform 1170"/>
            <p:cNvSpPr>
              <a:spLocks/>
            </p:cNvSpPr>
            <p:nvPr/>
          </p:nvSpPr>
          <p:spPr bwMode="auto">
            <a:xfrm>
              <a:off x="2898" y="317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59" name="Freeform 1171"/>
            <p:cNvSpPr>
              <a:spLocks/>
            </p:cNvSpPr>
            <p:nvPr/>
          </p:nvSpPr>
          <p:spPr bwMode="auto">
            <a:xfrm>
              <a:off x="3279" y="2905"/>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0" name="Freeform 1172"/>
            <p:cNvSpPr>
              <a:spLocks/>
            </p:cNvSpPr>
            <p:nvPr/>
          </p:nvSpPr>
          <p:spPr bwMode="auto">
            <a:xfrm>
              <a:off x="3616" y="258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1" name="Freeform 1173"/>
            <p:cNvSpPr>
              <a:spLocks/>
            </p:cNvSpPr>
            <p:nvPr/>
          </p:nvSpPr>
          <p:spPr bwMode="auto">
            <a:xfrm>
              <a:off x="3387" y="284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2" name="Freeform 1174"/>
            <p:cNvSpPr>
              <a:spLocks/>
            </p:cNvSpPr>
            <p:nvPr/>
          </p:nvSpPr>
          <p:spPr bwMode="auto">
            <a:xfrm>
              <a:off x="3349" y="2822"/>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3" name="Freeform 1175"/>
            <p:cNvSpPr>
              <a:spLocks/>
            </p:cNvSpPr>
            <p:nvPr/>
          </p:nvSpPr>
          <p:spPr bwMode="auto">
            <a:xfrm>
              <a:off x="3890" y="2657"/>
              <a:ext cx="39" cy="40"/>
            </a:xfrm>
            <a:custGeom>
              <a:avLst/>
              <a:gdLst>
                <a:gd name="T0" fmla="*/ 19 w 39"/>
                <a:gd name="T1" fmla="*/ 39 h 40"/>
                <a:gd name="T2" fmla="*/ 38 w 39"/>
                <a:gd name="T3" fmla="*/ 19 h 40"/>
                <a:gd name="T4" fmla="*/ 19 w 39"/>
                <a:gd name="T5" fmla="*/ 0 h 40"/>
                <a:gd name="T6" fmla="*/ 0 w 39"/>
                <a:gd name="T7" fmla="*/ 19 h 40"/>
                <a:gd name="T8" fmla="*/ 19 w 39"/>
                <a:gd name="T9" fmla="*/ 39 h 40"/>
              </a:gdLst>
              <a:ahLst/>
              <a:cxnLst>
                <a:cxn ang="0">
                  <a:pos x="T0" y="T1"/>
                </a:cxn>
                <a:cxn ang="0">
                  <a:pos x="T2" y="T3"/>
                </a:cxn>
                <a:cxn ang="0">
                  <a:pos x="T4" y="T5"/>
                </a:cxn>
                <a:cxn ang="0">
                  <a:pos x="T6" y="T7"/>
                </a:cxn>
                <a:cxn ang="0">
                  <a:pos x="T8" y="T9"/>
                </a:cxn>
              </a:cxnLst>
              <a:rect l="0" t="0" r="r" b="b"/>
              <a:pathLst>
                <a:path w="39" h="40">
                  <a:moveTo>
                    <a:pt x="19" y="39"/>
                  </a:moveTo>
                  <a:lnTo>
                    <a:pt x="38" y="19"/>
                  </a:lnTo>
                  <a:lnTo>
                    <a:pt x="19" y="0"/>
                  </a:lnTo>
                  <a:lnTo>
                    <a:pt x="0" y="19"/>
                  </a:lnTo>
                  <a:lnTo>
                    <a:pt x="19" y="39"/>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4" name="Freeform 1176"/>
            <p:cNvSpPr>
              <a:spLocks/>
            </p:cNvSpPr>
            <p:nvPr/>
          </p:nvSpPr>
          <p:spPr bwMode="auto">
            <a:xfrm>
              <a:off x="3858" y="241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5" name="Freeform 1177"/>
            <p:cNvSpPr>
              <a:spLocks/>
            </p:cNvSpPr>
            <p:nvPr/>
          </p:nvSpPr>
          <p:spPr bwMode="auto">
            <a:xfrm>
              <a:off x="4665" y="211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6" name="Freeform 1178"/>
            <p:cNvSpPr>
              <a:spLocks/>
            </p:cNvSpPr>
            <p:nvPr/>
          </p:nvSpPr>
          <p:spPr bwMode="auto">
            <a:xfrm>
              <a:off x="4156" y="2283"/>
              <a:ext cx="40" cy="39"/>
            </a:xfrm>
            <a:custGeom>
              <a:avLst/>
              <a:gdLst>
                <a:gd name="T0" fmla="*/ 19 w 40"/>
                <a:gd name="T1" fmla="*/ 38 h 39"/>
                <a:gd name="T2" fmla="*/ 39 w 40"/>
                <a:gd name="T3" fmla="*/ 19 h 39"/>
                <a:gd name="T4" fmla="*/ 19 w 40"/>
                <a:gd name="T5" fmla="*/ 0 h 39"/>
                <a:gd name="T6" fmla="*/ 0 w 40"/>
                <a:gd name="T7" fmla="*/ 19 h 39"/>
                <a:gd name="T8" fmla="*/ 19 w 40"/>
                <a:gd name="T9" fmla="*/ 38 h 39"/>
              </a:gdLst>
              <a:ahLst/>
              <a:cxnLst>
                <a:cxn ang="0">
                  <a:pos x="T0" y="T1"/>
                </a:cxn>
                <a:cxn ang="0">
                  <a:pos x="T2" y="T3"/>
                </a:cxn>
                <a:cxn ang="0">
                  <a:pos x="T4" y="T5"/>
                </a:cxn>
                <a:cxn ang="0">
                  <a:pos x="T6" y="T7"/>
                </a:cxn>
                <a:cxn ang="0">
                  <a:pos x="T8" y="T9"/>
                </a:cxn>
              </a:cxnLst>
              <a:rect l="0" t="0" r="r" b="b"/>
              <a:pathLst>
                <a:path w="40" h="39">
                  <a:moveTo>
                    <a:pt x="19" y="38"/>
                  </a:moveTo>
                  <a:lnTo>
                    <a:pt x="39"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7" name="Freeform 1179"/>
            <p:cNvSpPr>
              <a:spLocks/>
            </p:cNvSpPr>
            <p:nvPr/>
          </p:nvSpPr>
          <p:spPr bwMode="auto">
            <a:xfrm>
              <a:off x="3317" y="280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8" name="Freeform 1180"/>
            <p:cNvSpPr>
              <a:spLocks/>
            </p:cNvSpPr>
            <p:nvPr/>
          </p:nvSpPr>
          <p:spPr bwMode="auto">
            <a:xfrm>
              <a:off x="4245" y="234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69" name="Freeform 1181"/>
            <p:cNvSpPr>
              <a:spLocks/>
            </p:cNvSpPr>
            <p:nvPr/>
          </p:nvSpPr>
          <p:spPr bwMode="auto">
            <a:xfrm>
              <a:off x="4245" y="2359"/>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0" name="Freeform 1182"/>
            <p:cNvSpPr>
              <a:spLocks/>
            </p:cNvSpPr>
            <p:nvPr/>
          </p:nvSpPr>
          <p:spPr bwMode="auto">
            <a:xfrm>
              <a:off x="3165" y="310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1" name="Freeform 1183"/>
            <p:cNvSpPr>
              <a:spLocks/>
            </p:cNvSpPr>
            <p:nvPr/>
          </p:nvSpPr>
          <p:spPr bwMode="auto">
            <a:xfrm>
              <a:off x="3101" y="317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2" name="Freeform 1184"/>
            <p:cNvSpPr>
              <a:spLocks/>
            </p:cNvSpPr>
            <p:nvPr/>
          </p:nvSpPr>
          <p:spPr bwMode="auto">
            <a:xfrm>
              <a:off x="3101" y="3127"/>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3" name="Freeform 1185"/>
            <p:cNvSpPr>
              <a:spLocks/>
            </p:cNvSpPr>
            <p:nvPr/>
          </p:nvSpPr>
          <p:spPr bwMode="auto">
            <a:xfrm>
              <a:off x="3101" y="3171"/>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4" name="Freeform 1186"/>
            <p:cNvSpPr>
              <a:spLocks/>
            </p:cNvSpPr>
            <p:nvPr/>
          </p:nvSpPr>
          <p:spPr bwMode="auto">
            <a:xfrm>
              <a:off x="2676" y="2784"/>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5" name="Freeform 1187"/>
            <p:cNvSpPr>
              <a:spLocks/>
            </p:cNvSpPr>
            <p:nvPr/>
          </p:nvSpPr>
          <p:spPr bwMode="auto">
            <a:xfrm>
              <a:off x="2676" y="2974"/>
              <a:ext cx="39" cy="40"/>
            </a:xfrm>
            <a:custGeom>
              <a:avLst/>
              <a:gdLst>
                <a:gd name="T0" fmla="*/ 19 w 39"/>
                <a:gd name="T1" fmla="*/ 39 h 40"/>
                <a:gd name="T2" fmla="*/ 38 w 39"/>
                <a:gd name="T3" fmla="*/ 20 h 40"/>
                <a:gd name="T4" fmla="*/ 19 w 39"/>
                <a:gd name="T5" fmla="*/ 0 h 40"/>
                <a:gd name="T6" fmla="*/ 0 w 39"/>
                <a:gd name="T7" fmla="*/ 20 h 40"/>
                <a:gd name="T8" fmla="*/ 19 w 39"/>
                <a:gd name="T9" fmla="*/ 39 h 40"/>
              </a:gdLst>
              <a:ahLst/>
              <a:cxnLst>
                <a:cxn ang="0">
                  <a:pos x="T0" y="T1"/>
                </a:cxn>
                <a:cxn ang="0">
                  <a:pos x="T2" y="T3"/>
                </a:cxn>
                <a:cxn ang="0">
                  <a:pos x="T4" y="T5"/>
                </a:cxn>
                <a:cxn ang="0">
                  <a:pos x="T6" y="T7"/>
                </a:cxn>
                <a:cxn ang="0">
                  <a:pos x="T8" y="T9"/>
                </a:cxn>
              </a:cxnLst>
              <a:rect l="0" t="0" r="r" b="b"/>
              <a:pathLst>
                <a:path w="39" h="40">
                  <a:moveTo>
                    <a:pt x="19" y="39"/>
                  </a:moveTo>
                  <a:lnTo>
                    <a:pt x="38" y="20"/>
                  </a:lnTo>
                  <a:lnTo>
                    <a:pt x="19" y="0"/>
                  </a:lnTo>
                  <a:lnTo>
                    <a:pt x="0" y="20"/>
                  </a:lnTo>
                  <a:lnTo>
                    <a:pt x="19" y="39"/>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6" name="Freeform 1188"/>
            <p:cNvSpPr>
              <a:spLocks/>
            </p:cNvSpPr>
            <p:nvPr/>
          </p:nvSpPr>
          <p:spPr bwMode="auto">
            <a:xfrm>
              <a:off x="2676" y="2898"/>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7" name="Freeform 1189"/>
            <p:cNvSpPr>
              <a:spLocks/>
            </p:cNvSpPr>
            <p:nvPr/>
          </p:nvSpPr>
          <p:spPr bwMode="auto">
            <a:xfrm>
              <a:off x="2676" y="3070"/>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8" name="Freeform 1190"/>
            <p:cNvSpPr>
              <a:spLocks/>
            </p:cNvSpPr>
            <p:nvPr/>
          </p:nvSpPr>
          <p:spPr bwMode="auto">
            <a:xfrm>
              <a:off x="3909" y="2473"/>
              <a:ext cx="39" cy="39"/>
            </a:xfrm>
            <a:custGeom>
              <a:avLst/>
              <a:gdLst>
                <a:gd name="T0" fmla="*/ 19 w 39"/>
                <a:gd name="T1" fmla="*/ 38 h 39"/>
                <a:gd name="T2" fmla="*/ 38 w 39"/>
                <a:gd name="T3" fmla="*/ 19 h 39"/>
                <a:gd name="T4" fmla="*/ 19 w 39"/>
                <a:gd name="T5" fmla="*/ 0 h 39"/>
                <a:gd name="T6" fmla="*/ 0 w 39"/>
                <a:gd name="T7" fmla="*/ 19 h 39"/>
                <a:gd name="T8" fmla="*/ 19 w 39"/>
                <a:gd name="T9" fmla="*/ 38 h 39"/>
              </a:gdLst>
              <a:ahLst/>
              <a:cxnLst>
                <a:cxn ang="0">
                  <a:pos x="T0" y="T1"/>
                </a:cxn>
                <a:cxn ang="0">
                  <a:pos x="T2" y="T3"/>
                </a:cxn>
                <a:cxn ang="0">
                  <a:pos x="T4" y="T5"/>
                </a:cxn>
                <a:cxn ang="0">
                  <a:pos x="T6" y="T7"/>
                </a:cxn>
                <a:cxn ang="0">
                  <a:pos x="T8" y="T9"/>
                </a:cxn>
              </a:cxnLst>
              <a:rect l="0" t="0" r="r" b="b"/>
              <a:pathLst>
                <a:path w="39" h="39">
                  <a:moveTo>
                    <a:pt x="19" y="38"/>
                  </a:moveTo>
                  <a:lnTo>
                    <a:pt x="38" y="19"/>
                  </a:lnTo>
                  <a:lnTo>
                    <a:pt x="19" y="0"/>
                  </a:lnTo>
                  <a:lnTo>
                    <a:pt x="0" y="19"/>
                  </a:lnTo>
                  <a:lnTo>
                    <a:pt x="19" y="38"/>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79" name="Freeform 1191"/>
            <p:cNvSpPr>
              <a:spLocks/>
            </p:cNvSpPr>
            <p:nvPr/>
          </p:nvSpPr>
          <p:spPr bwMode="auto">
            <a:xfrm>
              <a:off x="3610" y="2657"/>
              <a:ext cx="39" cy="40"/>
            </a:xfrm>
            <a:custGeom>
              <a:avLst/>
              <a:gdLst>
                <a:gd name="T0" fmla="*/ 19 w 39"/>
                <a:gd name="T1" fmla="*/ 39 h 40"/>
                <a:gd name="T2" fmla="*/ 38 w 39"/>
                <a:gd name="T3" fmla="*/ 19 h 40"/>
                <a:gd name="T4" fmla="*/ 19 w 39"/>
                <a:gd name="T5" fmla="*/ 0 h 40"/>
                <a:gd name="T6" fmla="*/ 0 w 39"/>
                <a:gd name="T7" fmla="*/ 19 h 40"/>
                <a:gd name="T8" fmla="*/ 19 w 39"/>
                <a:gd name="T9" fmla="*/ 39 h 40"/>
              </a:gdLst>
              <a:ahLst/>
              <a:cxnLst>
                <a:cxn ang="0">
                  <a:pos x="T0" y="T1"/>
                </a:cxn>
                <a:cxn ang="0">
                  <a:pos x="T2" y="T3"/>
                </a:cxn>
                <a:cxn ang="0">
                  <a:pos x="T4" y="T5"/>
                </a:cxn>
                <a:cxn ang="0">
                  <a:pos x="T6" y="T7"/>
                </a:cxn>
                <a:cxn ang="0">
                  <a:pos x="T8" y="T9"/>
                </a:cxn>
              </a:cxnLst>
              <a:rect l="0" t="0" r="r" b="b"/>
              <a:pathLst>
                <a:path w="39" h="40">
                  <a:moveTo>
                    <a:pt x="19" y="39"/>
                  </a:moveTo>
                  <a:lnTo>
                    <a:pt x="38" y="19"/>
                  </a:lnTo>
                  <a:lnTo>
                    <a:pt x="19" y="0"/>
                  </a:lnTo>
                  <a:lnTo>
                    <a:pt x="0" y="19"/>
                  </a:lnTo>
                  <a:lnTo>
                    <a:pt x="19" y="39"/>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4680" name="Rectangle 1192"/>
            <p:cNvSpPr>
              <a:spLocks noChangeArrowheads="1"/>
            </p:cNvSpPr>
            <p:nvPr/>
          </p:nvSpPr>
          <p:spPr bwMode="auto">
            <a:xfrm>
              <a:off x="3070" y="3815"/>
              <a:ext cx="801"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b="1" dirty="0">
                  <a:effectLst/>
                  <a:latin typeface="Arial" pitchFamily="34" charset="0"/>
                </a:rPr>
                <a:t>log </a:t>
              </a:r>
              <a:r>
                <a:rPr lang="en-GB" altLang="nl-NL" sz="1900" b="1" dirty="0" err="1">
                  <a:effectLst/>
                  <a:latin typeface="Arial" pitchFamily="34" charset="0"/>
                </a:rPr>
                <a:t>Kow</a:t>
              </a:r>
              <a:endParaRPr lang="en-GB" altLang="nl-NL" sz="1900" b="1" dirty="0">
                <a:effectLst/>
                <a:latin typeface="Arial" pitchFamily="34" charset="0"/>
              </a:endParaRPr>
            </a:p>
          </p:txBody>
        </p:sp>
        <p:sp>
          <p:nvSpPr>
            <p:cNvPr id="64681" name="Rectangle 1193"/>
            <p:cNvSpPr>
              <a:spLocks noChangeArrowheads="1"/>
            </p:cNvSpPr>
            <p:nvPr/>
          </p:nvSpPr>
          <p:spPr bwMode="auto">
            <a:xfrm rot="16200000">
              <a:off x="809" y="2563"/>
              <a:ext cx="1020"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b="1" dirty="0">
                  <a:solidFill>
                    <a:srgbClr val="FFFFFF"/>
                  </a:solidFill>
                  <a:effectLst/>
                  <a:latin typeface="Arial" pitchFamily="34" charset="0"/>
                </a:rPr>
                <a:t>log </a:t>
              </a:r>
              <a:r>
                <a:rPr lang="en-GB" altLang="nl-NL" sz="1900" b="1" dirty="0">
                  <a:effectLst/>
                  <a:latin typeface="Arial" pitchFamily="34" charset="0"/>
                </a:rPr>
                <a:t>BCF</a:t>
              </a:r>
              <a:r>
                <a:rPr lang="en-GB" altLang="nl-NL" sz="1900" b="1" dirty="0">
                  <a:solidFill>
                    <a:srgbClr val="FFFFFF"/>
                  </a:solidFill>
                  <a:effectLst/>
                  <a:latin typeface="Arial" pitchFamily="34" charset="0"/>
                </a:rPr>
                <a:t> fish</a:t>
              </a:r>
            </a:p>
          </p:txBody>
        </p:sp>
        <p:sp>
          <p:nvSpPr>
            <p:cNvPr id="64682" name="Rectangle 1194"/>
            <p:cNvSpPr>
              <a:spLocks noChangeArrowheads="1"/>
            </p:cNvSpPr>
            <p:nvPr/>
          </p:nvSpPr>
          <p:spPr bwMode="auto">
            <a:xfrm>
              <a:off x="1552" y="3368"/>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0</a:t>
              </a:r>
            </a:p>
          </p:txBody>
        </p:sp>
        <p:sp>
          <p:nvSpPr>
            <p:cNvPr id="64683" name="Rectangle 1195"/>
            <p:cNvSpPr>
              <a:spLocks noChangeArrowheads="1"/>
            </p:cNvSpPr>
            <p:nvPr/>
          </p:nvSpPr>
          <p:spPr bwMode="auto">
            <a:xfrm>
              <a:off x="1561" y="3041"/>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1</a:t>
              </a:r>
            </a:p>
          </p:txBody>
        </p:sp>
        <p:sp>
          <p:nvSpPr>
            <p:cNvPr id="64684" name="Rectangle 1196"/>
            <p:cNvSpPr>
              <a:spLocks noChangeArrowheads="1"/>
            </p:cNvSpPr>
            <p:nvPr/>
          </p:nvSpPr>
          <p:spPr bwMode="auto">
            <a:xfrm>
              <a:off x="1561" y="2738"/>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2</a:t>
              </a:r>
            </a:p>
          </p:txBody>
        </p:sp>
        <p:sp>
          <p:nvSpPr>
            <p:cNvPr id="64685" name="Rectangle 1197"/>
            <p:cNvSpPr>
              <a:spLocks noChangeArrowheads="1"/>
            </p:cNvSpPr>
            <p:nvPr/>
          </p:nvSpPr>
          <p:spPr bwMode="auto">
            <a:xfrm>
              <a:off x="1561" y="2436"/>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3</a:t>
              </a:r>
            </a:p>
          </p:txBody>
        </p:sp>
        <p:sp>
          <p:nvSpPr>
            <p:cNvPr id="64686" name="Rectangle 1198"/>
            <p:cNvSpPr>
              <a:spLocks noChangeArrowheads="1"/>
            </p:cNvSpPr>
            <p:nvPr/>
          </p:nvSpPr>
          <p:spPr bwMode="auto">
            <a:xfrm>
              <a:off x="1561" y="2133"/>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4</a:t>
              </a:r>
            </a:p>
          </p:txBody>
        </p:sp>
        <p:sp>
          <p:nvSpPr>
            <p:cNvPr id="64687" name="Rectangle 1199"/>
            <p:cNvSpPr>
              <a:spLocks noChangeArrowheads="1"/>
            </p:cNvSpPr>
            <p:nvPr/>
          </p:nvSpPr>
          <p:spPr bwMode="auto">
            <a:xfrm>
              <a:off x="1561" y="183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5</a:t>
              </a:r>
            </a:p>
          </p:txBody>
        </p:sp>
        <p:sp>
          <p:nvSpPr>
            <p:cNvPr id="64688" name="Rectangle 1200"/>
            <p:cNvSpPr>
              <a:spLocks noChangeArrowheads="1"/>
            </p:cNvSpPr>
            <p:nvPr/>
          </p:nvSpPr>
          <p:spPr bwMode="auto">
            <a:xfrm>
              <a:off x="1561" y="1527"/>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6</a:t>
              </a:r>
            </a:p>
          </p:txBody>
        </p:sp>
        <p:sp>
          <p:nvSpPr>
            <p:cNvPr id="64689" name="Rectangle 1201"/>
            <p:cNvSpPr>
              <a:spLocks noChangeArrowheads="1"/>
            </p:cNvSpPr>
            <p:nvPr/>
          </p:nvSpPr>
          <p:spPr bwMode="auto">
            <a:xfrm>
              <a:off x="1698"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0</a:t>
              </a:r>
            </a:p>
          </p:txBody>
        </p:sp>
        <p:sp>
          <p:nvSpPr>
            <p:cNvPr id="64690" name="Rectangle 1202"/>
            <p:cNvSpPr>
              <a:spLocks noChangeArrowheads="1"/>
            </p:cNvSpPr>
            <p:nvPr/>
          </p:nvSpPr>
          <p:spPr bwMode="auto">
            <a:xfrm>
              <a:off x="2164"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1</a:t>
              </a:r>
            </a:p>
          </p:txBody>
        </p:sp>
        <p:sp>
          <p:nvSpPr>
            <p:cNvPr id="64691" name="Rectangle 1203"/>
            <p:cNvSpPr>
              <a:spLocks noChangeArrowheads="1"/>
            </p:cNvSpPr>
            <p:nvPr/>
          </p:nvSpPr>
          <p:spPr bwMode="auto">
            <a:xfrm>
              <a:off x="2630"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2</a:t>
              </a:r>
            </a:p>
          </p:txBody>
        </p:sp>
        <p:sp>
          <p:nvSpPr>
            <p:cNvPr id="64692" name="Rectangle 1204"/>
            <p:cNvSpPr>
              <a:spLocks noChangeArrowheads="1"/>
            </p:cNvSpPr>
            <p:nvPr/>
          </p:nvSpPr>
          <p:spPr bwMode="auto">
            <a:xfrm>
              <a:off x="3097"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3</a:t>
              </a:r>
            </a:p>
          </p:txBody>
        </p:sp>
        <p:sp>
          <p:nvSpPr>
            <p:cNvPr id="64693" name="Rectangle 1205"/>
            <p:cNvSpPr>
              <a:spLocks noChangeArrowheads="1"/>
            </p:cNvSpPr>
            <p:nvPr/>
          </p:nvSpPr>
          <p:spPr bwMode="auto">
            <a:xfrm>
              <a:off x="3563"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4</a:t>
              </a:r>
            </a:p>
          </p:txBody>
        </p:sp>
        <p:sp>
          <p:nvSpPr>
            <p:cNvPr id="64694" name="Rectangle 1206"/>
            <p:cNvSpPr>
              <a:spLocks noChangeArrowheads="1"/>
            </p:cNvSpPr>
            <p:nvPr/>
          </p:nvSpPr>
          <p:spPr bwMode="auto">
            <a:xfrm>
              <a:off x="4029"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5</a:t>
              </a:r>
            </a:p>
          </p:txBody>
        </p:sp>
        <p:sp>
          <p:nvSpPr>
            <p:cNvPr id="64695" name="Rectangle 1207"/>
            <p:cNvSpPr>
              <a:spLocks noChangeArrowheads="1"/>
            </p:cNvSpPr>
            <p:nvPr/>
          </p:nvSpPr>
          <p:spPr bwMode="auto">
            <a:xfrm>
              <a:off x="4496"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6</a:t>
              </a:r>
            </a:p>
          </p:txBody>
        </p:sp>
        <p:sp>
          <p:nvSpPr>
            <p:cNvPr id="64696" name="Rectangle 1208"/>
            <p:cNvSpPr>
              <a:spLocks noChangeArrowheads="1"/>
            </p:cNvSpPr>
            <p:nvPr/>
          </p:nvSpPr>
          <p:spPr bwMode="auto">
            <a:xfrm>
              <a:off x="4962" y="3550"/>
              <a:ext cx="226"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r>
                <a:rPr lang="en-GB" altLang="nl-NL" sz="1900" dirty="0">
                  <a:effectLst/>
                  <a:latin typeface="Arial" pitchFamily="34" charset="0"/>
                </a:rPr>
                <a:t>7</a:t>
              </a:r>
            </a:p>
          </p:txBody>
        </p:sp>
      </p:grpSp>
    </p:spTree>
    <p:extLst>
      <p:ext uri="{BB962C8B-B14F-4D97-AF65-F5344CB8AC3E}">
        <p14:creationId xmlns:p14="http://schemas.microsoft.com/office/powerpoint/2010/main" val="366961097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467544" y="1340768"/>
            <a:ext cx="184731" cy="646331"/>
          </a:xfrm>
          <a:prstGeom prst="rect">
            <a:avLst/>
          </a:prstGeom>
          <a:noFill/>
        </p:spPr>
        <p:txBody>
          <a:bodyPr wrap="none" rtlCol="0">
            <a:spAutoFit/>
          </a:bodyPr>
          <a:lstStyle/>
          <a:p>
            <a:endParaRPr lang="en-GB" dirty="0"/>
          </a:p>
          <a:p>
            <a:endParaRPr lang="nl-NL" dirty="0"/>
          </a:p>
        </p:txBody>
      </p:sp>
      <p:graphicFrame>
        <p:nvGraphicFramePr>
          <p:cNvPr id="6" name="Tabel 5"/>
          <p:cNvGraphicFramePr>
            <a:graphicFrameLocks noGrp="1"/>
          </p:cNvGraphicFramePr>
          <p:nvPr>
            <p:extLst>
              <p:ext uri="{D42A27DB-BD31-4B8C-83A1-F6EECF244321}">
                <p14:modId xmlns:p14="http://schemas.microsoft.com/office/powerpoint/2010/main" val="3975553826"/>
              </p:ext>
            </p:extLst>
          </p:nvPr>
        </p:nvGraphicFramePr>
        <p:xfrm>
          <a:off x="1619672" y="1124744"/>
          <a:ext cx="4968552" cy="4212468"/>
        </p:xfrm>
        <a:graphic>
          <a:graphicData uri="http://schemas.openxmlformats.org/drawingml/2006/table">
            <a:tbl>
              <a:tblPr/>
              <a:tblGrid>
                <a:gridCol w="4968552"/>
              </a:tblGrid>
              <a:tr h="972108">
                <a:tc>
                  <a:txBody>
                    <a:bodyPr/>
                    <a:lstStyle/>
                    <a:p>
                      <a:pPr>
                        <a:spcAft>
                          <a:spcPts val="0"/>
                        </a:spcAft>
                      </a:pPr>
                      <a:r>
                        <a:rPr lang="en-US" sz="1800" dirty="0" smtClean="0">
                          <a:effectLst/>
                          <a:latin typeface="+mn-lt"/>
                          <a:ea typeface="Times New Roman"/>
                        </a:rPr>
                        <a:t>MODULE 4:  - December 2015</a:t>
                      </a:r>
                      <a:endParaRPr lang="nl-NL" sz="1800" dirty="0">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2108">
                <a:tc>
                  <a:txBody>
                    <a:bodyPr/>
                    <a:lstStyle/>
                    <a:p>
                      <a:pPr>
                        <a:spcAft>
                          <a:spcPts val="0"/>
                        </a:spcAft>
                      </a:pPr>
                      <a:r>
                        <a:rPr lang="en-US" sz="1800" b="1" dirty="0">
                          <a:effectLst/>
                          <a:latin typeface="Calibri"/>
                          <a:ea typeface="MS Mincho"/>
                          <a:cs typeface="Arial"/>
                        </a:rPr>
                        <a:t>REACH/CLP EU accession elements, downstream consequences and </a:t>
                      </a:r>
                      <a:r>
                        <a:rPr lang="en-US" sz="1800" b="1" dirty="0" err="1">
                          <a:effectLst/>
                          <a:latin typeface="Calibri"/>
                          <a:ea typeface="MS Mincho"/>
                          <a:cs typeface="Arial"/>
                        </a:rPr>
                        <a:t>interlinkages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spcAft>
                          <a:spcPts val="0"/>
                        </a:spcAft>
                      </a:pPr>
                      <a:r>
                        <a:rPr lang="en-US" sz="1800" dirty="0">
                          <a:effectLst/>
                          <a:latin typeface="Calibri"/>
                          <a:ea typeface="MS Mincho"/>
                          <a:cs typeface="Arial"/>
                        </a:rPr>
                        <a:t>Sharing practical experience in accession, tools and guidance</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spcAft>
                          <a:spcPts val="0"/>
                        </a:spcAft>
                      </a:pPr>
                      <a:r>
                        <a:rPr lang="en-US" sz="1800" dirty="0">
                          <a:effectLst/>
                          <a:latin typeface="Calibri"/>
                          <a:ea typeface="MS Mincho"/>
                          <a:cs typeface="Arial"/>
                        </a:rPr>
                        <a:t>Downstream consequences (SEVESO, Waste </a:t>
                      </a:r>
                      <a:r>
                        <a:rPr lang="en-US" sz="1800" dirty="0" err="1">
                          <a:effectLst/>
                          <a:latin typeface="Calibri"/>
                          <a:ea typeface="MS Mincho"/>
                          <a:cs typeface="Arial"/>
                        </a:rPr>
                        <a:t>etc</a:t>
                      </a:r>
                      <a:r>
                        <a:rPr lang="en-US" sz="1800" dirty="0">
                          <a:effectLst/>
                          <a:latin typeface="Calibri"/>
                          <a:ea typeface="MS Mincho"/>
                          <a:cs typeface="Arial"/>
                        </a:rPr>
                        <a:t>)</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spcAft>
                          <a:spcPts val="0"/>
                        </a:spcAft>
                      </a:pPr>
                      <a:r>
                        <a:rPr lang="en-US" sz="1800" dirty="0" err="1">
                          <a:effectLst/>
                          <a:latin typeface="Calibri"/>
                          <a:ea typeface="MS Mincho"/>
                          <a:cs typeface="Arial"/>
                        </a:rPr>
                        <a:t>Interlinkages</a:t>
                      </a:r>
                      <a:r>
                        <a:rPr lang="en-US" sz="1800" dirty="0">
                          <a:effectLst/>
                          <a:latin typeface="Calibri"/>
                          <a:ea typeface="MS Mincho"/>
                          <a:cs typeface="Arial"/>
                        </a:rPr>
                        <a:t> (WFD, IED, Biocides, Cosmetics, Detergents </a:t>
                      </a:r>
                      <a:r>
                        <a:rPr lang="en-US" sz="1800" dirty="0" err="1" smtClean="0">
                          <a:effectLst/>
                          <a:latin typeface="Calibri"/>
                          <a:ea typeface="MS Mincho"/>
                          <a:cs typeface="Arial"/>
                        </a:rPr>
                        <a:t>etc</a:t>
                      </a:r>
                      <a:r>
                        <a:rPr lang="en-US" sz="1800" dirty="0" smtClean="0">
                          <a:effectLst/>
                          <a:latin typeface="Calibri"/>
                          <a:ea typeface="MS Mincho"/>
                          <a:cs typeface="Arial"/>
                        </a:rPr>
                        <a:t>)</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036">
                <a:tc>
                  <a:txBody>
                    <a:bodyPr/>
                    <a:lstStyle/>
                    <a:p>
                      <a:pPr>
                        <a:spcAft>
                          <a:spcPts val="0"/>
                        </a:spcAft>
                      </a:pPr>
                      <a:r>
                        <a:rPr lang="en-US" sz="1800" dirty="0">
                          <a:effectLst/>
                          <a:latin typeface="Calibri"/>
                          <a:ea typeface="MS Mincho"/>
                          <a:cs typeface="Arial"/>
                        </a:rPr>
                        <a:t>Site visit 3 (IPPC/SEVESO installation)</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42234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idx="4294967295"/>
          </p:nvPr>
        </p:nvSpPr>
        <p:spPr>
          <a:xfrm>
            <a:off x="0" y="489549"/>
            <a:ext cx="8687069" cy="1143240"/>
          </a:xfrm>
        </p:spPr>
        <p:txBody>
          <a:bodyPr/>
          <a:lstStyle/>
          <a:p>
            <a:r>
              <a:rPr lang="en-US" altLang="nl-NL" sz="2800"/>
              <a:t>Downstream consequences REACH/CLP</a:t>
            </a:r>
            <a:endParaRPr lang="en-GB" altLang="nl-NL" sz="2800"/>
          </a:p>
        </p:txBody>
      </p:sp>
      <p:sp>
        <p:nvSpPr>
          <p:cNvPr id="57347" name="Rectangle 3"/>
          <p:cNvSpPr>
            <a:spLocks noGrp="1"/>
          </p:cNvSpPr>
          <p:nvPr>
            <p:ph type="body" idx="4294967295"/>
          </p:nvPr>
        </p:nvSpPr>
        <p:spPr>
          <a:xfrm>
            <a:off x="1341228" y="1470086"/>
            <a:ext cx="7345841" cy="4833572"/>
          </a:xfrm>
        </p:spPr>
        <p:txBody>
          <a:bodyPr/>
          <a:lstStyle/>
          <a:p>
            <a:pPr marL="708274" indent="-708274">
              <a:lnSpc>
                <a:spcPct val="90000"/>
              </a:lnSpc>
              <a:buClr>
                <a:schemeClr val="tx1"/>
              </a:buClr>
              <a:buFont typeface="Wingdings" pitchFamily="2" charset="2"/>
              <a:buChar char="ü"/>
            </a:pPr>
            <a:r>
              <a:rPr lang="en-US" altLang="nl-NL" sz="1600" b="1">
                <a:solidFill>
                  <a:srgbClr val="CC0000"/>
                </a:solidFill>
              </a:rPr>
              <a:t>Cosmetics</a:t>
            </a:r>
            <a:endParaRPr lang="en-US" altLang="nl-NL" sz="1600" b="1" i="1">
              <a:solidFill>
                <a:srgbClr val="CC0000"/>
              </a:solidFill>
            </a:endParaRPr>
          </a:p>
          <a:p>
            <a:pPr marL="708274" indent="-708274">
              <a:lnSpc>
                <a:spcPct val="90000"/>
              </a:lnSpc>
              <a:buClr>
                <a:schemeClr val="tx1"/>
              </a:buClr>
            </a:pPr>
            <a:r>
              <a:rPr lang="en-US" altLang="nl-NL" sz="1400" i="1">
                <a:solidFill>
                  <a:srgbClr val="CC0000"/>
                </a:solidFill>
              </a:rPr>
              <a:t>              Raw material for cosmetics needs to be correctly classified, labelled and packaged</a:t>
            </a:r>
          </a:p>
          <a:p>
            <a:pPr marL="708274" indent="-708274">
              <a:lnSpc>
                <a:spcPct val="90000"/>
              </a:lnSpc>
              <a:buClr>
                <a:schemeClr val="tx1"/>
              </a:buClr>
              <a:buFont typeface="Wingdings" pitchFamily="2" charset="2"/>
              <a:buChar char="ü"/>
            </a:pPr>
            <a:endParaRPr lang="en-US" altLang="nl-NL" sz="1400" i="1">
              <a:solidFill>
                <a:srgbClr val="CC0000"/>
              </a:solidFill>
            </a:endParaRPr>
          </a:p>
          <a:p>
            <a:pPr marL="708274" indent="-708274">
              <a:lnSpc>
                <a:spcPct val="90000"/>
              </a:lnSpc>
              <a:buClr>
                <a:schemeClr val="tx1"/>
              </a:buClr>
              <a:buFont typeface="Wingdings" pitchFamily="2" charset="2"/>
              <a:buChar char="ü"/>
            </a:pPr>
            <a:r>
              <a:rPr lang="nl-NL" altLang="nl-NL" sz="1600" b="1">
                <a:solidFill>
                  <a:srgbClr val="CC0000"/>
                </a:solidFill>
              </a:rPr>
              <a:t>Handling chemicals for particular uses (biocides/pesticides</a:t>
            </a:r>
            <a:r>
              <a:rPr lang="nl-NL" altLang="nl-NL" b="1" smtClean="0">
                <a:solidFill>
                  <a:srgbClr val="CC0000"/>
                </a:solidFill>
              </a:rPr>
              <a:t>)</a:t>
            </a:r>
          </a:p>
          <a:p>
            <a:pPr marL="708274" indent="-708274">
              <a:lnSpc>
                <a:spcPct val="90000"/>
              </a:lnSpc>
              <a:buClr>
                <a:schemeClr val="tx1"/>
              </a:buClr>
            </a:pPr>
            <a:r>
              <a:rPr lang="nl-NL" altLang="nl-NL" sz="1400" i="1">
                <a:solidFill>
                  <a:srgbClr val="CC0000"/>
                </a:solidFill>
              </a:rPr>
              <a:t>	Classification and labelling of biocides/pesticides</a:t>
            </a:r>
          </a:p>
          <a:p>
            <a:pPr marL="708274" indent="-708274">
              <a:lnSpc>
                <a:spcPct val="90000"/>
              </a:lnSpc>
              <a:buClr>
                <a:schemeClr val="tx1"/>
              </a:buClr>
            </a:pPr>
            <a:r>
              <a:rPr lang="nl-NL" altLang="nl-NL" sz="1400" i="1">
                <a:solidFill>
                  <a:srgbClr val="CC0000"/>
                </a:solidFill>
              </a:rPr>
              <a:t>	Registration of co-fomulants under REACH</a:t>
            </a:r>
          </a:p>
          <a:p>
            <a:pPr marL="708274" indent="-708274">
              <a:lnSpc>
                <a:spcPct val="90000"/>
              </a:lnSpc>
              <a:buClr>
                <a:schemeClr val="tx1"/>
              </a:buClr>
              <a:buFont typeface="Wingdings" pitchFamily="2" charset="2"/>
              <a:buChar char="ü"/>
            </a:pPr>
            <a:endParaRPr lang="nl-NL" altLang="nl-NL" sz="1400">
              <a:solidFill>
                <a:srgbClr val="CC0000"/>
              </a:solidFill>
            </a:endParaRPr>
          </a:p>
          <a:p>
            <a:pPr marL="708274" indent="-708274">
              <a:lnSpc>
                <a:spcPct val="90000"/>
              </a:lnSpc>
              <a:buClr>
                <a:schemeClr val="tx1"/>
              </a:buClr>
              <a:buFont typeface="Wingdings" pitchFamily="2" charset="2"/>
              <a:buChar char="ü"/>
            </a:pPr>
            <a:r>
              <a:rPr lang="nl-NL" altLang="nl-NL" sz="1600" b="1">
                <a:solidFill>
                  <a:srgbClr val="CC0000"/>
                </a:solidFill>
              </a:rPr>
              <a:t>Control of dangerous / hazardous chemicals (SEVESO/VOC etc)</a:t>
            </a:r>
          </a:p>
          <a:p>
            <a:pPr marL="708274" indent="-708274">
              <a:lnSpc>
                <a:spcPct val="90000"/>
              </a:lnSpc>
              <a:buClr>
                <a:schemeClr val="tx1"/>
              </a:buClr>
            </a:pPr>
            <a:r>
              <a:rPr lang="nl-NL" altLang="nl-NL" sz="1400" i="1">
                <a:solidFill>
                  <a:srgbClr val="CC0000"/>
                </a:solidFill>
              </a:rPr>
              <a:t>	Classification - Tier system</a:t>
            </a:r>
          </a:p>
          <a:p>
            <a:pPr marL="708274" indent="-708274">
              <a:lnSpc>
                <a:spcPct val="90000"/>
              </a:lnSpc>
              <a:buClr>
                <a:schemeClr val="tx1"/>
              </a:buClr>
              <a:buFont typeface="Wingdings" pitchFamily="2" charset="2"/>
              <a:buChar char="ü"/>
            </a:pPr>
            <a:endParaRPr lang="nl-NL" altLang="nl-NL" sz="1400" i="1">
              <a:solidFill>
                <a:srgbClr val="CC0000"/>
              </a:solidFill>
            </a:endParaRPr>
          </a:p>
          <a:p>
            <a:pPr marL="708274" indent="-708274">
              <a:lnSpc>
                <a:spcPct val="90000"/>
              </a:lnSpc>
              <a:buClr>
                <a:schemeClr val="tx1"/>
              </a:buClr>
              <a:buFont typeface="Wingdings" pitchFamily="2" charset="2"/>
              <a:buChar char="ü"/>
            </a:pPr>
            <a:r>
              <a:rPr lang="nl-NL" altLang="nl-NL" sz="1600" b="1">
                <a:solidFill>
                  <a:srgbClr val="CC0000"/>
                </a:solidFill>
              </a:rPr>
              <a:t>Occupational health and safety</a:t>
            </a:r>
          </a:p>
          <a:p>
            <a:pPr marL="708274" indent="-708274">
              <a:lnSpc>
                <a:spcPct val="90000"/>
              </a:lnSpc>
              <a:buClr>
                <a:schemeClr val="tx1"/>
              </a:buClr>
            </a:pPr>
            <a:r>
              <a:rPr lang="nl-NL" altLang="nl-NL" sz="1400" i="1">
                <a:solidFill>
                  <a:srgbClr val="CC0000"/>
                </a:solidFill>
              </a:rPr>
              <a:t>	Clsssification/control/measures</a:t>
            </a:r>
          </a:p>
          <a:p>
            <a:pPr marL="708274" indent="-708274">
              <a:lnSpc>
                <a:spcPct val="90000"/>
              </a:lnSpc>
              <a:buClr>
                <a:schemeClr val="tx1"/>
              </a:buClr>
            </a:pPr>
            <a:endParaRPr lang="nl-NL" altLang="nl-NL" sz="1400" i="1">
              <a:solidFill>
                <a:srgbClr val="CC0000"/>
              </a:solidFill>
            </a:endParaRPr>
          </a:p>
          <a:p>
            <a:pPr marL="708274" indent="-708274">
              <a:lnSpc>
                <a:spcPct val="90000"/>
              </a:lnSpc>
              <a:buClr>
                <a:schemeClr val="tx1"/>
              </a:buClr>
              <a:buFont typeface="Wingdings" pitchFamily="2" charset="2"/>
              <a:buChar char="ü"/>
            </a:pPr>
            <a:r>
              <a:rPr lang="nl-NL" altLang="nl-NL" sz="1600" b="1">
                <a:solidFill>
                  <a:srgbClr val="CC0000"/>
                </a:solidFill>
              </a:rPr>
              <a:t>Waste/end-of-waste</a:t>
            </a:r>
          </a:p>
          <a:p>
            <a:pPr marL="708274" indent="-708274">
              <a:lnSpc>
                <a:spcPct val="90000"/>
              </a:lnSpc>
              <a:buClr>
                <a:schemeClr val="tx1"/>
              </a:buClr>
            </a:pPr>
            <a:r>
              <a:rPr lang="en-GB" altLang="nl-NL" sz="1400" i="1">
                <a:solidFill>
                  <a:srgbClr val="CC0000"/>
                </a:solidFill>
              </a:rPr>
              <a:t>	Authorisation and registration of substances with end-of-waste status</a:t>
            </a:r>
          </a:p>
          <a:p>
            <a:pPr marL="708274" indent="-708274">
              <a:lnSpc>
                <a:spcPct val="90000"/>
              </a:lnSpc>
              <a:buClr>
                <a:schemeClr val="tx1"/>
              </a:buClr>
            </a:pPr>
            <a:endParaRPr lang="en-GB" altLang="nl-NL" sz="1400" i="1">
              <a:solidFill>
                <a:srgbClr val="CC0000"/>
              </a:solidFill>
            </a:endParaRPr>
          </a:p>
          <a:p>
            <a:pPr marL="708274" indent="-708274">
              <a:lnSpc>
                <a:spcPct val="90000"/>
              </a:lnSpc>
              <a:buClr>
                <a:schemeClr val="tx1"/>
              </a:buClr>
              <a:buFont typeface="Wingdings" pitchFamily="2" charset="2"/>
              <a:buChar char="ü"/>
            </a:pPr>
            <a:r>
              <a:rPr lang="nl-NL" altLang="nl-NL" sz="1600" b="1">
                <a:solidFill>
                  <a:srgbClr val="CC0000"/>
                </a:solidFill>
              </a:rPr>
              <a:t>Others (Toy safety, Detergents, Waste electrical and electronic equipment (WEEE) and Batteries and accumulators)</a:t>
            </a:r>
            <a:endParaRPr lang="en-GB" altLang="nl-NL" sz="1600" i="1">
              <a:solidFill>
                <a:srgbClr val="CC0000"/>
              </a:solidFill>
            </a:endParaRPr>
          </a:p>
        </p:txBody>
      </p:sp>
    </p:spTree>
    <p:extLst>
      <p:ext uri="{BB962C8B-B14F-4D97-AF65-F5344CB8AC3E}">
        <p14:creationId xmlns:p14="http://schemas.microsoft.com/office/powerpoint/2010/main" val="28216288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467544" y="1340768"/>
            <a:ext cx="184731" cy="646331"/>
          </a:xfrm>
          <a:prstGeom prst="rect">
            <a:avLst/>
          </a:prstGeom>
          <a:noFill/>
        </p:spPr>
        <p:txBody>
          <a:bodyPr wrap="none" rtlCol="0">
            <a:spAutoFit/>
          </a:bodyPr>
          <a:lstStyle/>
          <a:p>
            <a:endParaRPr lang="en-GB" dirty="0"/>
          </a:p>
          <a:p>
            <a:endParaRPr lang="nl-NL"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720" y="-1971600"/>
            <a:ext cx="17034205" cy="9577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2234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graphicFrame>
        <p:nvGraphicFramePr>
          <p:cNvPr id="4" name="Tabel 3"/>
          <p:cNvGraphicFramePr>
            <a:graphicFrameLocks noGrp="1"/>
          </p:cNvGraphicFramePr>
          <p:nvPr>
            <p:extLst>
              <p:ext uri="{D42A27DB-BD31-4B8C-83A1-F6EECF244321}">
                <p14:modId xmlns:p14="http://schemas.microsoft.com/office/powerpoint/2010/main" val="2448096393"/>
              </p:ext>
            </p:extLst>
          </p:nvPr>
        </p:nvGraphicFramePr>
        <p:xfrm>
          <a:off x="467544" y="620688"/>
          <a:ext cx="8229600" cy="5486400"/>
        </p:xfrm>
        <a:graphic>
          <a:graphicData uri="http://schemas.openxmlformats.org/drawingml/2006/table">
            <a:tbl>
              <a:tblPr/>
              <a:tblGrid>
                <a:gridCol w="973690"/>
                <a:gridCol w="1841326"/>
                <a:gridCol w="5414584"/>
              </a:tblGrid>
              <a:tr h="0">
                <a:tc>
                  <a:txBody>
                    <a:bodyPr/>
                    <a:lstStyle/>
                    <a:p>
                      <a:pPr>
                        <a:spcAft>
                          <a:spcPts val="0"/>
                        </a:spcAft>
                      </a:pPr>
                      <a:r>
                        <a:rPr lang="en-GB" sz="1800" b="1" dirty="0">
                          <a:solidFill>
                            <a:srgbClr val="FFFFFF"/>
                          </a:solidFill>
                          <a:effectLst/>
                          <a:latin typeface="+mj-lt"/>
                          <a:ea typeface="SimSun"/>
                          <a:cs typeface="Arial"/>
                        </a:rPr>
                        <a:t>No.</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spcAft>
                          <a:spcPts val="0"/>
                        </a:spcAft>
                      </a:pPr>
                      <a:r>
                        <a:rPr lang="en-GB" sz="1800" b="1" dirty="0">
                          <a:solidFill>
                            <a:srgbClr val="FFFFFF"/>
                          </a:solidFill>
                          <a:effectLst/>
                          <a:latin typeface="+mj-lt"/>
                          <a:ea typeface="SimSun"/>
                          <a:cs typeface="Arial"/>
                        </a:rPr>
                        <a:t>Date</a:t>
                      </a:r>
                      <a:endParaRPr lang="nl-NL" sz="1800" dirty="0">
                        <a:effectLst/>
                        <a:latin typeface="+mj-lt"/>
                        <a:ea typeface="SimSu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spcAft>
                          <a:spcPts val="0"/>
                        </a:spcAft>
                      </a:pPr>
                      <a:r>
                        <a:rPr lang="en-GB" sz="1800" b="1">
                          <a:solidFill>
                            <a:srgbClr val="FFFFFF"/>
                          </a:solidFill>
                          <a:effectLst/>
                          <a:latin typeface="+mj-lt"/>
                          <a:ea typeface="SimSun"/>
                          <a:cs typeface="Arial"/>
                        </a:rPr>
                        <a:t>Key outputs</a:t>
                      </a:r>
                      <a:endParaRPr lang="nl-NL" sz="1800">
                        <a:effectLst/>
                        <a:latin typeface="+mj-lt"/>
                        <a:ea typeface="SimSu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r>
              <a:tr h="0">
                <a:tc>
                  <a:txBody>
                    <a:bodyPr/>
                    <a:lstStyle/>
                    <a:p>
                      <a:pPr>
                        <a:spcAft>
                          <a:spcPts val="0"/>
                        </a:spcAft>
                      </a:pPr>
                      <a:r>
                        <a:rPr lang="en-GB" sz="1800">
                          <a:effectLst/>
                          <a:latin typeface="+mj-lt"/>
                          <a:ea typeface="SimSun"/>
                          <a:cs typeface="Arial"/>
                        </a:rPr>
                        <a:t>1</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6520">
                        <a:spcAft>
                          <a:spcPts val="0"/>
                        </a:spcAft>
                      </a:pPr>
                      <a:r>
                        <a:rPr lang="en-GB" sz="1800" dirty="0">
                          <a:effectLst/>
                          <a:latin typeface="+mj-lt"/>
                          <a:ea typeface="SimSun"/>
                          <a:cs typeface="Arial"/>
                        </a:rPr>
                        <a:t>end-January  2014/early February 2014</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88265">
                        <a:spcAft>
                          <a:spcPts val="0"/>
                        </a:spcAft>
                      </a:pPr>
                      <a:r>
                        <a:rPr lang="en-GB" sz="1800" dirty="0">
                          <a:effectLst/>
                          <a:latin typeface="+mj-lt"/>
                          <a:ea typeface="SimSun"/>
                          <a:cs typeface="Arial"/>
                        </a:rPr>
                        <a:t>Training Needs Questionnaire and Training Needs Assessment. Proposals for  pilot industries to be visited. TNA report</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GB" sz="1800">
                          <a:effectLst/>
                          <a:latin typeface="+mj-lt"/>
                          <a:ea typeface="SimSun"/>
                          <a:cs typeface="Arial"/>
                        </a:rPr>
                        <a:t>2</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6520">
                        <a:spcAft>
                          <a:spcPts val="0"/>
                        </a:spcAft>
                      </a:pPr>
                      <a:r>
                        <a:rPr lang="en-GB" sz="1800">
                          <a:effectLst/>
                          <a:latin typeface="+mj-lt"/>
                          <a:ea typeface="SimSun"/>
                          <a:cs typeface="Arial"/>
                        </a:rPr>
                        <a:t>January - February 2014</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88265">
                        <a:spcAft>
                          <a:spcPts val="0"/>
                        </a:spcAft>
                      </a:pPr>
                      <a:r>
                        <a:rPr lang="en-GB" sz="1800" dirty="0">
                          <a:effectLst/>
                          <a:latin typeface="+mj-lt"/>
                          <a:ea typeface="SimSun"/>
                          <a:cs typeface="Arial"/>
                        </a:rPr>
                        <a:t>Training Methodology, Training Programme and Training Materials</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GB" sz="1800">
                          <a:effectLst/>
                          <a:latin typeface="+mj-lt"/>
                          <a:ea typeface="SimSun"/>
                          <a:cs typeface="Arial"/>
                        </a:rPr>
                        <a:t>3</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6520">
                        <a:spcAft>
                          <a:spcPts val="0"/>
                        </a:spcAft>
                      </a:pPr>
                      <a:r>
                        <a:rPr lang="en-GB" sz="1800" dirty="0">
                          <a:effectLst/>
                          <a:latin typeface="+mj-lt"/>
                          <a:ea typeface="SimSun"/>
                          <a:cs typeface="Arial"/>
                        </a:rPr>
                        <a:t>Training Workshop no. 1. Early May, </a:t>
                      </a:r>
                      <a:r>
                        <a:rPr lang="en-GB" sz="1800" dirty="0" smtClean="0">
                          <a:effectLst/>
                          <a:latin typeface="+mj-lt"/>
                          <a:ea typeface="SimSun"/>
                          <a:cs typeface="Arial"/>
                        </a:rPr>
                        <a:t>2014</a:t>
                      </a:r>
                    </a:p>
                    <a:p>
                      <a:pPr marR="96520">
                        <a:spcAft>
                          <a:spcPts val="0"/>
                        </a:spcAft>
                      </a:pPr>
                      <a:r>
                        <a:rPr lang="en-GB" sz="1800" dirty="0" smtClean="0">
                          <a:effectLst/>
                          <a:latin typeface="+mj-lt"/>
                          <a:ea typeface="SimSun"/>
                          <a:cs typeface="Arial"/>
                        </a:rPr>
                        <a:t>13,14,15 May</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88265">
                        <a:spcAft>
                          <a:spcPts val="0"/>
                        </a:spcAft>
                      </a:pPr>
                      <a:r>
                        <a:rPr lang="en-GB" sz="1800" dirty="0">
                          <a:effectLst/>
                          <a:latin typeface="+mj-lt"/>
                          <a:ea typeface="SimSun"/>
                          <a:cs typeface="Arial"/>
                        </a:rPr>
                        <a:t>Training (1) ; General introduction chemicals and procedures REACH/CLP, IED (1)</a:t>
                      </a:r>
                      <a:endParaRPr lang="nl-NL" sz="1800" dirty="0">
                        <a:effectLst/>
                        <a:latin typeface="+mj-lt"/>
                        <a:ea typeface="SimSun"/>
                      </a:endParaRPr>
                    </a:p>
                    <a:p>
                      <a:pPr marR="88265">
                        <a:spcAft>
                          <a:spcPts val="0"/>
                        </a:spcAft>
                      </a:pPr>
                      <a:r>
                        <a:rPr lang="en-GB" sz="1800" dirty="0">
                          <a:effectLst/>
                          <a:latin typeface="+mj-lt"/>
                          <a:ea typeface="SimSun"/>
                          <a:cs typeface="Arial"/>
                        </a:rPr>
                        <a:t>Training report</a:t>
                      </a:r>
                      <a:endParaRPr lang="nl-NL" sz="1800" dirty="0">
                        <a:effectLst/>
                        <a:latin typeface="+mj-lt"/>
                        <a:ea typeface="SimSun"/>
                      </a:endParaRPr>
                    </a:p>
                    <a:p>
                      <a:pPr marR="88265">
                        <a:spcAft>
                          <a:spcPts val="0"/>
                        </a:spcAft>
                      </a:pPr>
                      <a:r>
                        <a:rPr lang="en-GB" sz="1800" dirty="0">
                          <a:effectLst/>
                          <a:latin typeface="+mj-lt"/>
                          <a:ea typeface="SimSun"/>
                          <a:cs typeface="Arial"/>
                        </a:rPr>
                        <a:t> </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GB" sz="1800">
                          <a:effectLst/>
                          <a:latin typeface="+mj-lt"/>
                          <a:ea typeface="SimSun"/>
                          <a:cs typeface="Arial"/>
                        </a:rPr>
                        <a:t>4</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6520">
                        <a:spcAft>
                          <a:spcPts val="0"/>
                        </a:spcAft>
                      </a:pPr>
                      <a:r>
                        <a:rPr lang="en-GB" sz="1800">
                          <a:effectLst/>
                          <a:latin typeface="+mj-lt"/>
                          <a:ea typeface="SimSun"/>
                          <a:cs typeface="Arial"/>
                        </a:rPr>
                        <a:t>Training Workshop no.2.Early December,2014</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88265">
                        <a:spcAft>
                          <a:spcPts val="0"/>
                        </a:spcAft>
                      </a:pPr>
                      <a:r>
                        <a:rPr lang="en-GB" sz="1800" dirty="0">
                          <a:effectLst/>
                          <a:latin typeface="+mj-lt"/>
                          <a:ea typeface="SimSun"/>
                          <a:cs typeface="Arial"/>
                        </a:rPr>
                        <a:t>Training (2). Procedures REACH/CLP (2).Training Report</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GB" sz="1800">
                          <a:effectLst/>
                          <a:latin typeface="+mj-lt"/>
                          <a:ea typeface="SimSun"/>
                          <a:cs typeface="Arial"/>
                        </a:rPr>
                        <a:t>5</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6520">
                        <a:spcAft>
                          <a:spcPts val="0"/>
                        </a:spcAft>
                      </a:pPr>
                      <a:r>
                        <a:rPr lang="en-GB" sz="1800">
                          <a:effectLst/>
                          <a:latin typeface="+mj-lt"/>
                          <a:ea typeface="SimSun"/>
                          <a:cs typeface="Arial"/>
                        </a:rPr>
                        <a:t>Training Workshop no 3, May 2015</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88265">
                        <a:spcAft>
                          <a:spcPts val="0"/>
                        </a:spcAft>
                      </a:pPr>
                      <a:r>
                        <a:rPr lang="en-GB" sz="1800" dirty="0">
                          <a:effectLst/>
                          <a:latin typeface="+mj-lt"/>
                          <a:ea typeface="SimSun"/>
                          <a:cs typeface="Arial"/>
                        </a:rPr>
                        <a:t>Training(3). Technical aspects REACH /CLP, IED. Training Report</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GB" sz="1800">
                          <a:effectLst/>
                          <a:latin typeface="+mj-lt"/>
                          <a:ea typeface="SimSun"/>
                          <a:cs typeface="Arial"/>
                        </a:rPr>
                        <a:t>6</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96520">
                        <a:spcAft>
                          <a:spcPts val="0"/>
                        </a:spcAft>
                      </a:pPr>
                      <a:r>
                        <a:rPr lang="en-GB" sz="1800">
                          <a:effectLst/>
                          <a:latin typeface="+mj-lt"/>
                          <a:ea typeface="SimSun"/>
                          <a:cs typeface="Arial"/>
                        </a:rPr>
                        <a:t>Training Workshop no.4. December  2015</a:t>
                      </a:r>
                      <a:endParaRPr lang="nl-NL" sz="180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88265">
                        <a:spcAft>
                          <a:spcPts val="0"/>
                        </a:spcAft>
                      </a:pPr>
                      <a:r>
                        <a:rPr lang="en-GB" sz="1800" dirty="0">
                          <a:effectLst/>
                          <a:latin typeface="+mj-lt"/>
                          <a:ea typeface="SimSun"/>
                          <a:cs typeface="Arial"/>
                        </a:rPr>
                        <a:t>Training (4). REACH/CLP downstream consequences, </a:t>
                      </a:r>
                      <a:r>
                        <a:rPr lang="en-GB" sz="1800" dirty="0" err="1">
                          <a:effectLst/>
                          <a:latin typeface="+mj-lt"/>
                          <a:ea typeface="SimSun"/>
                          <a:cs typeface="Arial"/>
                        </a:rPr>
                        <a:t>interlinkages</a:t>
                      </a:r>
                      <a:r>
                        <a:rPr lang="en-GB" sz="1800" dirty="0">
                          <a:effectLst/>
                          <a:latin typeface="+mj-lt"/>
                          <a:ea typeface="SimSun"/>
                          <a:cs typeface="Arial"/>
                        </a:rPr>
                        <a:t> with IED and other legislation; accession issues.. Training Report</a:t>
                      </a:r>
                      <a:endParaRPr lang="nl-NL" sz="1800" dirty="0">
                        <a:effectLst/>
                        <a:latin typeface="+mj-lt"/>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276139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4" name="Tekstvak 3"/>
          <p:cNvSpPr txBox="1"/>
          <p:nvPr/>
        </p:nvSpPr>
        <p:spPr>
          <a:xfrm>
            <a:off x="467544" y="1340768"/>
            <a:ext cx="184731" cy="646331"/>
          </a:xfrm>
          <a:prstGeom prst="rect">
            <a:avLst/>
          </a:prstGeom>
          <a:noFill/>
        </p:spPr>
        <p:txBody>
          <a:bodyPr wrap="none" rtlCol="0">
            <a:spAutoFit/>
          </a:bodyPr>
          <a:lstStyle/>
          <a:p>
            <a:endParaRPr lang="en-GB" dirty="0"/>
          </a:p>
          <a:p>
            <a:endParaRPr lang="nl-NL" dirty="0"/>
          </a:p>
        </p:txBody>
      </p:sp>
      <p:sp>
        <p:nvSpPr>
          <p:cNvPr id="5" name="Tekstvak 4"/>
          <p:cNvSpPr txBox="1"/>
          <p:nvPr/>
        </p:nvSpPr>
        <p:spPr>
          <a:xfrm flipH="1">
            <a:off x="2267744" y="1663933"/>
            <a:ext cx="6048672" cy="1200329"/>
          </a:xfrm>
          <a:prstGeom prst="rect">
            <a:avLst/>
          </a:prstGeom>
          <a:noFill/>
        </p:spPr>
        <p:txBody>
          <a:bodyPr wrap="square" rtlCol="0">
            <a:spAutoFit/>
          </a:bodyPr>
          <a:lstStyle/>
          <a:p>
            <a:r>
              <a:rPr lang="en-US" sz="3600" b="1" dirty="0">
                <a:solidFill>
                  <a:srgbClr val="000000"/>
                </a:solidFill>
                <a:latin typeface="Times New Roman" pitchFamily="18" charset="0"/>
              </a:rPr>
              <a:t>Thank you for your attention</a:t>
            </a:r>
            <a:br>
              <a:rPr lang="en-US" sz="3600" b="1" dirty="0">
                <a:solidFill>
                  <a:srgbClr val="000000"/>
                </a:solidFill>
                <a:latin typeface="Times New Roman" pitchFamily="18" charset="0"/>
              </a:rPr>
            </a:br>
            <a:endParaRPr lang="nl-NL" sz="3600" dirty="0"/>
          </a:p>
        </p:txBody>
      </p:sp>
    </p:spTree>
    <p:extLst>
      <p:ext uri="{BB962C8B-B14F-4D97-AF65-F5344CB8AC3E}">
        <p14:creationId xmlns:p14="http://schemas.microsoft.com/office/powerpoint/2010/main" val="4042234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16833"/>
            <a:ext cx="7772400" cy="1683618"/>
          </a:xfrm>
        </p:spPr>
        <p:txBody>
          <a:bodyPr>
            <a:normAutofit/>
          </a:bodyPr>
          <a:lstStyle/>
          <a:p>
            <a:r>
              <a:rPr lang="en-US" dirty="0" smtClean="0"/>
              <a:t> </a:t>
            </a:r>
            <a:endParaRPr lang="en-US" dirty="0"/>
          </a:p>
        </p:txBody>
      </p:sp>
      <p:sp>
        <p:nvSpPr>
          <p:cNvPr id="3" name="Subtitle 2"/>
          <p:cNvSpPr>
            <a:spLocks noGrp="1"/>
          </p:cNvSpPr>
          <p:nvPr>
            <p:ph type="subTitle" idx="1"/>
          </p:nvPr>
        </p:nvSpPr>
        <p:spPr/>
        <p:txBody>
          <a:bodyPr>
            <a:normAutofit/>
          </a:bodyPr>
          <a:lstStyle/>
          <a:p>
            <a:r>
              <a:rPr lang="en-US" dirty="0" smtClean="0"/>
              <a:t> </a:t>
            </a:r>
            <a:endParaRPr lang="en-US" sz="2200" dirty="0"/>
          </a:p>
        </p:txBody>
      </p:sp>
      <p:sp>
        <p:nvSpPr>
          <p:cNvPr id="6" name="Tekstvak 5"/>
          <p:cNvSpPr txBox="1"/>
          <p:nvPr/>
        </p:nvSpPr>
        <p:spPr>
          <a:xfrm>
            <a:off x="683568" y="649448"/>
            <a:ext cx="8175636" cy="369332"/>
          </a:xfrm>
          <a:prstGeom prst="rect">
            <a:avLst/>
          </a:prstGeom>
          <a:solidFill>
            <a:schemeClr val="tx2"/>
          </a:solidFill>
        </p:spPr>
        <p:txBody>
          <a:bodyPr wrap="none" rtlCol="0">
            <a:spAutoFit/>
          </a:bodyPr>
          <a:lstStyle/>
          <a:p>
            <a:r>
              <a:rPr lang="en-US" b="1" dirty="0" smtClean="0">
                <a:solidFill>
                  <a:schemeClr val="bg1"/>
                </a:solidFill>
              </a:rPr>
              <a:t>IED/Chemicals Working Group Approach in the Work Plan development 2013 - 2016</a:t>
            </a:r>
            <a:endParaRPr lang="nl-NL" b="1" dirty="0">
              <a:solidFill>
                <a:schemeClr val="bg1"/>
              </a:solidFill>
            </a:endParaRPr>
          </a:p>
        </p:txBody>
      </p:sp>
      <p:graphicFrame>
        <p:nvGraphicFramePr>
          <p:cNvPr id="7" name="Tabel 6"/>
          <p:cNvGraphicFramePr>
            <a:graphicFrameLocks noGrp="1"/>
          </p:cNvGraphicFramePr>
          <p:nvPr>
            <p:extLst>
              <p:ext uri="{D42A27DB-BD31-4B8C-83A1-F6EECF244321}">
                <p14:modId xmlns:p14="http://schemas.microsoft.com/office/powerpoint/2010/main" val="3850318629"/>
              </p:ext>
            </p:extLst>
          </p:nvPr>
        </p:nvGraphicFramePr>
        <p:xfrm>
          <a:off x="1907704" y="1350060"/>
          <a:ext cx="5400600" cy="3597113"/>
        </p:xfrm>
        <a:graphic>
          <a:graphicData uri="http://schemas.openxmlformats.org/drawingml/2006/table">
            <a:tbl>
              <a:tblPr/>
              <a:tblGrid>
                <a:gridCol w="5400600"/>
              </a:tblGrid>
              <a:tr h="276701">
                <a:tc>
                  <a:txBody>
                    <a:bodyPr/>
                    <a:lstStyle/>
                    <a:p>
                      <a:r>
                        <a:rPr lang="en-US" dirty="0" smtClean="0"/>
                        <a:t>MODULE 1:  3 –days May 2014</a:t>
                      </a:r>
                      <a:endParaRPr lang="nl-NL"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402">
                <a:tc>
                  <a:txBody>
                    <a:bodyPr/>
                    <a:lstStyle/>
                    <a:p>
                      <a:pPr>
                        <a:spcAft>
                          <a:spcPts val="0"/>
                        </a:spcAft>
                      </a:pPr>
                      <a:r>
                        <a:rPr lang="en-US" sz="2000" b="1" dirty="0">
                          <a:effectLst/>
                          <a:latin typeface="Calibri"/>
                          <a:ea typeface="MS Mincho"/>
                          <a:cs typeface="Arial"/>
                        </a:rPr>
                        <a:t>General Introductory Module/Procedures</a:t>
                      </a:r>
                      <a:endParaRPr lang="nl-NL" sz="20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402">
                <a:tc>
                  <a:txBody>
                    <a:bodyPr/>
                    <a:lstStyle/>
                    <a:p>
                      <a:pPr>
                        <a:spcAft>
                          <a:spcPts val="0"/>
                        </a:spcAft>
                      </a:pPr>
                      <a:r>
                        <a:rPr lang="en-US" sz="1800" dirty="0">
                          <a:effectLst/>
                          <a:latin typeface="Calibri"/>
                          <a:ea typeface="MS Mincho"/>
                          <a:cs typeface="Arial"/>
                        </a:rPr>
                        <a:t>REACH specifics: Registration, Evaluation, Authorization and restriction</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REACH Roles and responsibilities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Pre-SIEF,SIEF and consortia</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REACH Chemicals risk assessment</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Chemical Safety report (CSR)</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Safety Data Sheets (SDS)</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CLP general development</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REACH IED interaction (general)</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701">
                <a:tc>
                  <a:txBody>
                    <a:bodyPr/>
                    <a:lstStyle/>
                    <a:p>
                      <a:pPr>
                        <a:spcAft>
                          <a:spcPts val="0"/>
                        </a:spcAft>
                      </a:pPr>
                      <a:r>
                        <a:rPr lang="en-US" sz="1800" dirty="0">
                          <a:effectLst/>
                          <a:latin typeface="Calibri"/>
                          <a:ea typeface="MS Mincho"/>
                          <a:cs typeface="Arial"/>
                        </a:rPr>
                        <a:t>Site visit 1 (IPPC/SEVESO installation)</a:t>
                      </a:r>
                      <a:endParaRPr lang="nl-NL" sz="18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4671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ext Box 2"/>
          <p:cNvSpPr txBox="1">
            <a:spLocks noChangeArrowheads="1"/>
          </p:cNvSpPr>
          <p:nvPr/>
        </p:nvSpPr>
        <p:spPr bwMode="auto">
          <a:xfrm>
            <a:off x="2971800" y="5410200"/>
            <a:ext cx="182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spAutoFit/>
          </a:bodyPr>
          <a:lstStyle/>
          <a:p>
            <a:pPr>
              <a:spcBef>
                <a:spcPct val="50000"/>
              </a:spcBef>
            </a:pPr>
            <a:endParaRPr lang="en-GB" altLang="nl-NL" sz="2400">
              <a:solidFill>
                <a:schemeClr val="tx1"/>
              </a:solidFill>
            </a:endParaRPr>
          </a:p>
        </p:txBody>
      </p:sp>
      <p:sp>
        <p:nvSpPr>
          <p:cNvPr id="181251" name="Rectangle 3"/>
          <p:cNvSpPr>
            <a:spLocks noGrp="1" noChangeArrowheads="1"/>
          </p:cNvSpPr>
          <p:nvPr>
            <p:ph type="title"/>
          </p:nvPr>
        </p:nvSpPr>
        <p:spPr/>
        <p:txBody>
          <a:bodyPr>
            <a:normAutofit/>
          </a:bodyPr>
          <a:lstStyle/>
          <a:p>
            <a:r>
              <a:rPr lang="en-GB" altLang="nl-NL" dirty="0" smtClean="0"/>
              <a:t>A </a:t>
            </a:r>
            <a:r>
              <a:rPr lang="en-GB" altLang="nl-NL" dirty="0"/>
              <a:t>New EU Chemicals Policy</a:t>
            </a:r>
            <a:endParaRPr lang="en-US" altLang="nl-NL" dirty="0"/>
          </a:p>
        </p:txBody>
      </p:sp>
      <p:sp>
        <p:nvSpPr>
          <p:cNvPr id="181252" name="Rectangle 4"/>
          <p:cNvSpPr>
            <a:spLocks noGrp="1" noChangeArrowheads="1"/>
          </p:cNvSpPr>
          <p:nvPr>
            <p:ph type="body" sz="half" idx="1"/>
          </p:nvPr>
        </p:nvSpPr>
        <p:spPr>
          <a:xfrm>
            <a:off x="1500188" y="2728913"/>
            <a:ext cx="6091237" cy="1978025"/>
          </a:xfrm>
        </p:spPr>
        <p:txBody>
          <a:bodyPr/>
          <a:lstStyle/>
          <a:p>
            <a:pPr marL="0" indent="0" defTabSz="966788">
              <a:buFontTx/>
              <a:buNone/>
            </a:pPr>
            <a:r>
              <a:rPr lang="it-IT" altLang="nl-NL" sz="4800">
                <a:solidFill>
                  <a:srgbClr val="FF0000"/>
                </a:solidFill>
              </a:rPr>
              <a:t>R</a:t>
            </a:r>
            <a:r>
              <a:rPr lang="it-IT" altLang="nl-NL" sz="4000"/>
              <a:t>egistration, </a:t>
            </a:r>
            <a:r>
              <a:rPr lang="it-IT" altLang="nl-NL" sz="4800">
                <a:solidFill>
                  <a:srgbClr val="FF0000"/>
                </a:solidFill>
              </a:rPr>
              <a:t>E</a:t>
            </a:r>
            <a:r>
              <a:rPr lang="it-IT" altLang="nl-NL" sz="4000"/>
              <a:t>valuation and </a:t>
            </a:r>
            <a:r>
              <a:rPr lang="it-IT" altLang="nl-NL" sz="4800">
                <a:solidFill>
                  <a:srgbClr val="FF0000"/>
                </a:solidFill>
              </a:rPr>
              <a:t>A</a:t>
            </a:r>
            <a:r>
              <a:rPr lang="it-IT" altLang="nl-NL" sz="4000"/>
              <a:t>uthorisation of </a:t>
            </a:r>
            <a:r>
              <a:rPr lang="it-IT" altLang="nl-NL" sz="4800">
                <a:solidFill>
                  <a:srgbClr val="FF0000"/>
                </a:solidFill>
              </a:rPr>
              <a:t>CH</a:t>
            </a:r>
            <a:r>
              <a:rPr lang="it-IT" altLang="nl-NL" sz="4000"/>
              <a:t>emicals</a:t>
            </a:r>
            <a:endParaRPr lang="en-GB" altLang="nl-NL" sz="4000"/>
          </a:p>
        </p:txBody>
      </p:sp>
    </p:spTree>
    <p:extLst>
      <p:ext uri="{BB962C8B-B14F-4D97-AF65-F5344CB8AC3E}">
        <p14:creationId xmlns:p14="http://schemas.microsoft.com/office/powerpoint/2010/main" val="203711695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685800" y="563563"/>
            <a:ext cx="7772400" cy="655637"/>
          </a:xfrm>
        </p:spPr>
        <p:txBody>
          <a:bodyPr>
            <a:normAutofit fontScale="90000"/>
          </a:bodyPr>
          <a:lstStyle/>
          <a:p>
            <a:r>
              <a:rPr lang="en-GB" altLang="nl-NL"/>
              <a:t>REACH: KEY ELEMENTS</a:t>
            </a:r>
          </a:p>
        </p:txBody>
      </p:sp>
      <p:sp>
        <p:nvSpPr>
          <p:cNvPr id="187395" name="Rectangle 3"/>
          <p:cNvSpPr>
            <a:spLocks noGrp="1" noChangeArrowheads="1"/>
          </p:cNvSpPr>
          <p:nvPr>
            <p:ph type="body" idx="1"/>
          </p:nvPr>
        </p:nvSpPr>
        <p:spPr>
          <a:xfrm>
            <a:off x="827088" y="1484313"/>
            <a:ext cx="7656512" cy="4129087"/>
          </a:xfrm>
        </p:spPr>
        <p:txBody>
          <a:bodyPr/>
          <a:lstStyle/>
          <a:p>
            <a:pPr>
              <a:lnSpc>
                <a:spcPct val="90000"/>
              </a:lnSpc>
            </a:pPr>
            <a:r>
              <a:rPr lang="en-GB" altLang="nl-NL" sz="2000"/>
              <a:t>Introduces a Single Coherent System for new (non phase-in) and existing (phase-in) substances</a:t>
            </a:r>
          </a:p>
          <a:p>
            <a:pPr>
              <a:lnSpc>
                <a:spcPct val="90000"/>
              </a:lnSpc>
            </a:pPr>
            <a:r>
              <a:rPr lang="en-GB" altLang="nl-NL" sz="2000"/>
              <a:t>Key elements:</a:t>
            </a:r>
          </a:p>
          <a:p>
            <a:pPr lvl="1">
              <a:lnSpc>
                <a:spcPct val="90000"/>
              </a:lnSpc>
            </a:pPr>
            <a:r>
              <a:rPr lang="en-GB" altLang="nl-NL" sz="2000">
                <a:solidFill>
                  <a:srgbClr val="FF0000"/>
                </a:solidFill>
              </a:rPr>
              <a:t>R</a:t>
            </a:r>
            <a:r>
              <a:rPr lang="en-GB" altLang="nl-NL" sz="2000"/>
              <a:t>egistration by industry of manufactured/imported chemical substances  &gt; 1 tonne/year (staggered dead-lines over 11years)</a:t>
            </a:r>
          </a:p>
          <a:p>
            <a:pPr lvl="1">
              <a:lnSpc>
                <a:spcPct val="90000"/>
              </a:lnSpc>
            </a:pPr>
            <a:r>
              <a:rPr lang="en-GB" altLang="nl-NL" sz="2000"/>
              <a:t>Increased information and communication throughout the supply chain</a:t>
            </a:r>
          </a:p>
          <a:p>
            <a:pPr lvl="1">
              <a:lnSpc>
                <a:spcPct val="90000"/>
              </a:lnSpc>
            </a:pPr>
            <a:r>
              <a:rPr lang="en-GB" altLang="nl-NL" sz="2000">
                <a:solidFill>
                  <a:srgbClr val="FF0000"/>
                </a:solidFill>
              </a:rPr>
              <a:t>E</a:t>
            </a:r>
            <a:r>
              <a:rPr lang="en-GB" altLang="nl-NL" sz="2000"/>
              <a:t>valuation of </a:t>
            </a:r>
            <a:r>
              <a:rPr lang="en-GB" altLang="nl-NL" sz="2000" u="sng"/>
              <a:t>some</a:t>
            </a:r>
            <a:r>
              <a:rPr lang="en-GB" altLang="nl-NL" sz="2000"/>
              <a:t> registered substances (Agency and Member States)</a:t>
            </a:r>
          </a:p>
          <a:p>
            <a:pPr lvl="1">
              <a:lnSpc>
                <a:spcPct val="90000"/>
              </a:lnSpc>
            </a:pPr>
            <a:r>
              <a:rPr lang="en-GB" altLang="nl-NL" sz="2000">
                <a:solidFill>
                  <a:srgbClr val="FF0000"/>
                </a:solidFill>
              </a:rPr>
              <a:t>A</a:t>
            </a:r>
            <a:r>
              <a:rPr lang="en-GB" altLang="nl-NL" sz="2000"/>
              <a:t>uthorisation </a:t>
            </a:r>
            <a:r>
              <a:rPr lang="en-GB" altLang="nl-NL" sz="2000" u="sng"/>
              <a:t>only</a:t>
            </a:r>
            <a:r>
              <a:rPr lang="en-GB" altLang="nl-NL" sz="2000"/>
              <a:t> for use of substances of very high concern </a:t>
            </a:r>
          </a:p>
          <a:p>
            <a:pPr lvl="1">
              <a:lnSpc>
                <a:spcPct val="90000"/>
              </a:lnSpc>
            </a:pPr>
            <a:r>
              <a:rPr lang="en-GB" altLang="nl-NL" sz="2000"/>
              <a:t>Restrictions: “Safety net” (Community wide action)</a:t>
            </a:r>
          </a:p>
          <a:p>
            <a:pPr lvl="1">
              <a:lnSpc>
                <a:spcPct val="90000"/>
              </a:lnSpc>
            </a:pPr>
            <a:r>
              <a:rPr lang="en-GB" altLang="nl-NL" sz="2000">
                <a:solidFill>
                  <a:srgbClr val="FF0000"/>
                </a:solidFill>
              </a:rPr>
              <a:t>Ch</a:t>
            </a:r>
            <a:r>
              <a:rPr lang="en-GB" altLang="nl-NL" sz="2000"/>
              <a:t>emicals Agency to efficiently manage the system</a:t>
            </a:r>
          </a:p>
        </p:txBody>
      </p:sp>
      <p:sp>
        <p:nvSpPr>
          <p:cNvPr id="187396" name="Text Box 4"/>
          <p:cNvSpPr txBox="1">
            <a:spLocks noChangeArrowheads="1"/>
          </p:cNvSpPr>
          <p:nvPr/>
        </p:nvSpPr>
        <p:spPr bwMode="auto">
          <a:xfrm>
            <a:off x="352425" y="5589588"/>
            <a:ext cx="8424863" cy="11303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4" tIns="45717" rIns="91434" bIns="45717">
            <a:spAutoFit/>
          </a:bodyPr>
          <a:lstStyle/>
          <a:p>
            <a:pPr algn="ctr"/>
            <a:r>
              <a:rPr lang="en-GB" altLang="nl-NL" sz="2400" b="1">
                <a:solidFill>
                  <a:srgbClr val="800000"/>
                </a:solidFill>
              </a:rPr>
              <a:t>Focus on priorities:</a:t>
            </a:r>
          </a:p>
          <a:p>
            <a:pPr lvl="1">
              <a:buFontTx/>
              <a:buChar char="•"/>
            </a:pPr>
            <a:r>
              <a:rPr lang="en-GB" altLang="nl-NL" sz="2000">
                <a:solidFill>
                  <a:srgbClr val="800000"/>
                </a:solidFill>
              </a:rPr>
              <a:t> High volumes (chemicals with greatest likely exposure register first)</a:t>
            </a:r>
          </a:p>
          <a:p>
            <a:pPr lvl="1">
              <a:buFontTx/>
              <a:buChar char="•"/>
            </a:pPr>
            <a:r>
              <a:rPr lang="en-GB" altLang="nl-NL" sz="2000">
                <a:solidFill>
                  <a:srgbClr val="800000"/>
                </a:solidFill>
              </a:rPr>
              <a:t> Greatest concern (CMR and R50/53 register first)</a:t>
            </a:r>
          </a:p>
        </p:txBody>
      </p:sp>
    </p:spTree>
    <p:extLst>
      <p:ext uri="{BB962C8B-B14F-4D97-AF65-F5344CB8AC3E}">
        <p14:creationId xmlns:p14="http://schemas.microsoft.com/office/powerpoint/2010/main" val="37869022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7395">
                                            <p:txEl>
                                              <p:pRg st="0" end="0"/>
                                            </p:txEl>
                                          </p:spTgt>
                                        </p:tgtEl>
                                        <p:attrNameLst>
                                          <p:attrName>style.visibility</p:attrName>
                                        </p:attrNameLst>
                                      </p:cBhvr>
                                      <p:to>
                                        <p:strVal val="visible"/>
                                      </p:to>
                                    </p:set>
                                    <p:animEffect transition="in" filter="blinds(horizontal)">
                                      <p:cBhvr>
                                        <p:cTn id="7" dur="500"/>
                                        <p:tgtEl>
                                          <p:spTgt spid="1873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7395">
                                            <p:txEl>
                                              <p:pRg st="1" end="1"/>
                                            </p:txEl>
                                          </p:spTgt>
                                        </p:tgtEl>
                                        <p:attrNameLst>
                                          <p:attrName>style.visibility</p:attrName>
                                        </p:attrNameLst>
                                      </p:cBhvr>
                                      <p:to>
                                        <p:strVal val="visible"/>
                                      </p:to>
                                    </p:set>
                                    <p:animEffect transition="in" filter="blinds(horizontal)">
                                      <p:cBhvr>
                                        <p:cTn id="12" dur="500"/>
                                        <p:tgtEl>
                                          <p:spTgt spid="1873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7395">
                                            <p:txEl>
                                              <p:pRg st="2" end="2"/>
                                            </p:txEl>
                                          </p:spTgt>
                                        </p:tgtEl>
                                        <p:attrNameLst>
                                          <p:attrName>style.visibility</p:attrName>
                                        </p:attrNameLst>
                                      </p:cBhvr>
                                      <p:to>
                                        <p:strVal val="visible"/>
                                      </p:to>
                                    </p:set>
                                    <p:animEffect transition="in" filter="blinds(horizontal)">
                                      <p:cBhvr>
                                        <p:cTn id="17" dur="500"/>
                                        <p:tgtEl>
                                          <p:spTgt spid="1873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7395">
                                            <p:txEl>
                                              <p:pRg st="3" end="3"/>
                                            </p:txEl>
                                          </p:spTgt>
                                        </p:tgtEl>
                                        <p:attrNameLst>
                                          <p:attrName>style.visibility</p:attrName>
                                        </p:attrNameLst>
                                      </p:cBhvr>
                                      <p:to>
                                        <p:strVal val="visible"/>
                                      </p:to>
                                    </p:set>
                                    <p:animEffect transition="in" filter="blinds(horizontal)">
                                      <p:cBhvr>
                                        <p:cTn id="22" dur="500"/>
                                        <p:tgtEl>
                                          <p:spTgt spid="1873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7395">
                                            <p:txEl>
                                              <p:pRg st="4" end="4"/>
                                            </p:txEl>
                                          </p:spTgt>
                                        </p:tgtEl>
                                        <p:attrNameLst>
                                          <p:attrName>style.visibility</p:attrName>
                                        </p:attrNameLst>
                                      </p:cBhvr>
                                      <p:to>
                                        <p:strVal val="visible"/>
                                      </p:to>
                                    </p:set>
                                    <p:animEffect transition="in" filter="blinds(horizontal)">
                                      <p:cBhvr>
                                        <p:cTn id="27" dur="500"/>
                                        <p:tgtEl>
                                          <p:spTgt spid="18739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7395">
                                            <p:txEl>
                                              <p:pRg st="5" end="5"/>
                                            </p:txEl>
                                          </p:spTgt>
                                        </p:tgtEl>
                                        <p:attrNameLst>
                                          <p:attrName>style.visibility</p:attrName>
                                        </p:attrNameLst>
                                      </p:cBhvr>
                                      <p:to>
                                        <p:strVal val="visible"/>
                                      </p:to>
                                    </p:set>
                                    <p:animEffect transition="in" filter="blinds(horizontal)">
                                      <p:cBhvr>
                                        <p:cTn id="32" dur="500"/>
                                        <p:tgtEl>
                                          <p:spTgt spid="18739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7395">
                                            <p:txEl>
                                              <p:pRg st="6" end="6"/>
                                            </p:txEl>
                                          </p:spTgt>
                                        </p:tgtEl>
                                        <p:attrNameLst>
                                          <p:attrName>style.visibility</p:attrName>
                                        </p:attrNameLst>
                                      </p:cBhvr>
                                      <p:to>
                                        <p:strVal val="visible"/>
                                      </p:to>
                                    </p:set>
                                    <p:animEffect transition="in" filter="blinds(horizontal)">
                                      <p:cBhvr>
                                        <p:cTn id="37" dur="500"/>
                                        <p:tgtEl>
                                          <p:spTgt spid="18739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7395">
                                            <p:txEl>
                                              <p:pRg st="7" end="7"/>
                                            </p:txEl>
                                          </p:spTgt>
                                        </p:tgtEl>
                                        <p:attrNameLst>
                                          <p:attrName>style.visibility</p:attrName>
                                        </p:attrNameLst>
                                      </p:cBhvr>
                                      <p:to>
                                        <p:strVal val="visible"/>
                                      </p:to>
                                    </p:set>
                                    <p:animEffect transition="in" filter="blinds(horizontal)">
                                      <p:cBhvr>
                                        <p:cTn id="42" dur="500"/>
                                        <p:tgtEl>
                                          <p:spTgt spid="18739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7396"/>
                                        </p:tgtEl>
                                        <p:attrNameLst>
                                          <p:attrName>style.visibility</p:attrName>
                                        </p:attrNameLst>
                                      </p:cBhvr>
                                      <p:to>
                                        <p:strVal val="visible"/>
                                      </p:to>
                                    </p:set>
                                    <p:animEffect transition="in" filter="blinds(horizontal)">
                                      <p:cBhvr>
                                        <p:cTn id="47" dur="500"/>
                                        <p:tgtEl>
                                          <p:spTgt spid="187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build="p" bldLvl="2"/>
      <p:bldP spid="18739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idx="4294967295"/>
          </p:nvPr>
        </p:nvSpPr>
        <p:spPr/>
        <p:txBody>
          <a:bodyPr/>
          <a:lstStyle/>
          <a:p>
            <a:r>
              <a:rPr lang="en-GB" altLang="nl-NL" smtClean="0"/>
              <a:t>Contents of REACH Regulation</a:t>
            </a:r>
          </a:p>
        </p:txBody>
      </p:sp>
      <p:graphicFrame>
        <p:nvGraphicFramePr>
          <p:cNvPr id="42045" name="Group 61"/>
          <p:cNvGraphicFramePr>
            <a:graphicFrameLocks noGrp="1"/>
          </p:cNvGraphicFramePr>
          <p:nvPr>
            <p:ph idx="4294967295"/>
          </p:nvPr>
        </p:nvGraphicFramePr>
        <p:xfrm>
          <a:off x="1280752" y="2057545"/>
          <a:ext cx="6949386" cy="3376528"/>
        </p:xfrm>
        <a:graphic>
          <a:graphicData uri="http://schemas.openxmlformats.org/drawingml/2006/table">
            <a:tbl>
              <a:tblPr/>
              <a:tblGrid>
                <a:gridCol w="3820751"/>
                <a:gridCol w="811725"/>
                <a:gridCol w="2316910"/>
              </a:tblGrid>
              <a:tr h="288684">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I GENERAL ISSUES</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Ch. 1 – 2</a:t>
                      </a: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1 – Art. 4</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684">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II REGISTRATION OF SUBSTANCES</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Ch. 1 – 5</a:t>
                      </a: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5 – Art. 24</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903">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III DATA SHARING AND AVOIDANCE OF UNNECESSARY TESTING</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Ch. 1 – 3</a:t>
                      </a: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25 – Art. 30</a:t>
                      </a: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684">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IV INFORMATION IN THE SUPPLY CHAIN</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31 – Art. 36</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684">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V DOWNSTREAM USERS</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37 – Art. 39</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684">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VI EVALUATION</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Ch. 1 – 4</a:t>
                      </a: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40 – Art. 54</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684">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VII AUTHORISATION</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Ch. 1 – 3</a:t>
                      </a: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55 – Art. 66</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9231">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VIII RESTRICTIONS ON THE MANUFACTURING, PLACING ON THE MARKET AND USE OF CERTAIN DANGEROUS SUBSTANCES AND PREPARATIONS</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Ch. 1 – 2</a:t>
                      </a: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67 – Art. 73</a:t>
                      </a: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9601979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60" name="Group 52"/>
          <p:cNvGraphicFramePr>
            <a:graphicFrameLocks noGrp="1"/>
          </p:cNvGraphicFramePr>
          <p:nvPr>
            <p:ph idx="4294967295"/>
            <p:extLst>
              <p:ext uri="{D42A27DB-BD31-4B8C-83A1-F6EECF244321}">
                <p14:modId xmlns:p14="http://schemas.microsoft.com/office/powerpoint/2010/main" val="2768205479"/>
              </p:ext>
            </p:extLst>
          </p:nvPr>
        </p:nvGraphicFramePr>
        <p:xfrm>
          <a:off x="1401705" y="1991311"/>
          <a:ext cx="6523364" cy="3108634"/>
        </p:xfrm>
        <a:graphic>
          <a:graphicData uri="http://schemas.openxmlformats.org/drawingml/2006/table">
            <a:tbl>
              <a:tblPr/>
              <a:tblGrid>
                <a:gridCol w="3718613"/>
                <a:gridCol w="732434"/>
                <a:gridCol w="2072317"/>
              </a:tblGrid>
              <a:tr h="375801">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dirty="0" smtClean="0">
                          <a:ln>
                            <a:noFill/>
                          </a:ln>
                          <a:solidFill>
                            <a:schemeClr val="tx1"/>
                          </a:solidFill>
                          <a:effectLst/>
                          <a:latin typeface="Garamond" pitchFamily="18" charset="0"/>
                        </a:rPr>
                        <a:t>TITLE IX FEES AND CHARGES</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74</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240">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X AGENCY</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75 – Art. 111</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9451">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dirty="0" smtClean="0">
                          <a:ln>
                            <a:noFill/>
                          </a:ln>
                          <a:solidFill>
                            <a:schemeClr val="tx1"/>
                          </a:solidFill>
                          <a:effectLst/>
                          <a:latin typeface="Garamond" pitchFamily="18" charset="0"/>
                        </a:rPr>
                        <a:t>TITLE XI CLASSIFICATION AND LABELLING INVENTORY*</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112 – Art. 116</a:t>
                      </a:r>
                    </a:p>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240">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XII INFORMATION</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117 – Art. 120</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5801">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XIII COMPETENT AUTHORITIES</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121 – Art. 124</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240">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XIV ENFORCEMENT</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125 – Art. 127</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861">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TITLE XV TRANSITIONAL AND FINAL PROVISIONS</a:t>
                      </a:r>
                    </a:p>
                  </a:txBody>
                  <a:tcPr marL="88827" marR="88827" marT="47584" marB="4758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GB" altLang="nl-NL" sz="1300" b="0" i="0" u="none" strike="noStrike" cap="none" normalizeH="0" baseline="0" smtClean="0">
                        <a:ln>
                          <a:noFill/>
                        </a:ln>
                        <a:solidFill>
                          <a:schemeClr val="tx1"/>
                        </a:solidFill>
                        <a:effectLst/>
                        <a:latin typeface="Garamond" pitchFamily="18" charset="0"/>
                      </a:endParaRPr>
                    </a:p>
                  </a:txBody>
                  <a:tcPr marL="88827" marR="88827" marT="47584" marB="47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Wingdings" pitchFamily="2" charset="2"/>
                        <a:defRPr sz="2000">
                          <a:solidFill>
                            <a:schemeClr val="tx1"/>
                          </a:solidFill>
                          <a:latin typeface="Garamond" pitchFamily="18" charset="0"/>
                        </a:defRPr>
                      </a:lvl1pPr>
                      <a:lvl2pPr marL="457200" eaLnBrk="0" hangingPunct="0">
                        <a:spcBef>
                          <a:spcPct val="20000"/>
                        </a:spcBef>
                        <a:buFont typeface="Wingdings" pitchFamily="2" charset="2"/>
                        <a:defRPr>
                          <a:solidFill>
                            <a:schemeClr val="tx1"/>
                          </a:solidFill>
                          <a:latin typeface="Garamond" pitchFamily="18" charset="0"/>
                        </a:defRPr>
                      </a:lvl2pPr>
                      <a:lvl3pPr marL="914400" eaLnBrk="0" hangingPunct="0">
                        <a:spcBef>
                          <a:spcPct val="20000"/>
                        </a:spcBef>
                        <a:buFont typeface="Arial" charset="0"/>
                        <a:defRPr sz="2200">
                          <a:solidFill>
                            <a:schemeClr val="tx1"/>
                          </a:solidFill>
                          <a:latin typeface="Calibri" pitchFamily="34" charset="0"/>
                        </a:defRPr>
                      </a:lvl3pPr>
                      <a:lvl4pPr marL="1371600" eaLnBrk="0" hangingPunct="0">
                        <a:spcBef>
                          <a:spcPct val="20000"/>
                        </a:spcBef>
                        <a:buFont typeface="Arial" charset="0"/>
                        <a:defRPr sz="2000">
                          <a:solidFill>
                            <a:schemeClr val="tx1"/>
                          </a:solidFill>
                          <a:latin typeface="Calibri" pitchFamily="34" charset="0"/>
                        </a:defRPr>
                      </a:lvl4pPr>
                      <a:lvl5pPr marL="1828800" eaLnBrk="0" hangingPunct="0">
                        <a:spcBef>
                          <a:spcPct val="20000"/>
                        </a:spcBef>
                        <a:buFont typeface="Arial" charset="0"/>
                        <a:defRPr sz="2000">
                          <a:solidFill>
                            <a:schemeClr val="tx1"/>
                          </a:solidFill>
                          <a:latin typeface="Calibri" pitchFamily="34" charset="0"/>
                        </a:defRPr>
                      </a:lvl5pPr>
                      <a:lvl6pPr eaLnBrk="0" fontAlgn="base" hangingPunct="0">
                        <a:spcBef>
                          <a:spcPct val="20000"/>
                        </a:spcBef>
                        <a:spcAft>
                          <a:spcPct val="0"/>
                        </a:spcAft>
                        <a:buFont typeface="Arial" charset="0"/>
                        <a:defRPr sz="2000">
                          <a:solidFill>
                            <a:schemeClr val="tx1"/>
                          </a:solidFill>
                          <a:latin typeface="Calibri" pitchFamily="34" charset="0"/>
                        </a:defRPr>
                      </a:lvl6pPr>
                      <a:lvl7pPr eaLnBrk="0" fontAlgn="base" hangingPunct="0">
                        <a:spcBef>
                          <a:spcPct val="20000"/>
                        </a:spcBef>
                        <a:spcAft>
                          <a:spcPct val="0"/>
                        </a:spcAft>
                        <a:buFont typeface="Arial" charset="0"/>
                        <a:defRPr sz="2000">
                          <a:solidFill>
                            <a:schemeClr val="tx1"/>
                          </a:solidFill>
                          <a:latin typeface="Calibri" pitchFamily="34" charset="0"/>
                        </a:defRPr>
                      </a:lvl7pPr>
                      <a:lvl8pPr eaLnBrk="0" fontAlgn="base" hangingPunct="0">
                        <a:spcBef>
                          <a:spcPct val="20000"/>
                        </a:spcBef>
                        <a:spcAft>
                          <a:spcPct val="0"/>
                        </a:spcAft>
                        <a:buFont typeface="Arial" charset="0"/>
                        <a:defRPr sz="2000">
                          <a:solidFill>
                            <a:schemeClr val="tx1"/>
                          </a:solidFill>
                          <a:latin typeface="Calibri" pitchFamily="34" charset="0"/>
                        </a:defRPr>
                      </a:lvl8pPr>
                      <a:lvl9pPr eaLnBrk="0" fontAlgn="base" hangingPunct="0">
                        <a:spcBef>
                          <a:spcPct val="20000"/>
                        </a:spcBef>
                        <a:spcAft>
                          <a:spcPct val="0"/>
                        </a:spcAft>
                        <a:buFont typeface="Arial" charset="0"/>
                        <a:defRPr sz="20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r>
                        <a:rPr kumimoji="0" lang="en-GB" altLang="nl-NL" sz="1300" b="0" i="0" u="none" strike="noStrike" cap="none" normalizeH="0" baseline="0" smtClean="0">
                          <a:ln>
                            <a:noFill/>
                          </a:ln>
                          <a:solidFill>
                            <a:schemeClr val="tx1"/>
                          </a:solidFill>
                          <a:effectLst/>
                          <a:latin typeface="Garamond" pitchFamily="18" charset="0"/>
                        </a:rPr>
                        <a:t>Art. 128 – Art. 141</a:t>
                      </a:r>
                    </a:p>
                  </a:txBody>
                  <a:tcPr marL="88827" marR="88827" marT="47584" marB="4758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3061" name="Rectangle 53"/>
          <p:cNvSpPr>
            <a:spLocks/>
          </p:cNvSpPr>
          <p:nvPr/>
        </p:nvSpPr>
        <p:spPr bwMode="auto">
          <a:xfrm>
            <a:off x="456931" y="751601"/>
            <a:ext cx="8230138" cy="718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836" tIns="43919" rIns="87836" bIns="43919" anchor="ctr"/>
          <a:lstStyle>
            <a:lvl1pPr algn="ctr" eaLnBrk="0" hangingPunct="0">
              <a:defRPr sz="3000">
                <a:solidFill>
                  <a:schemeClr val="tx1"/>
                </a:solidFill>
                <a:latin typeface="Garamond" pitchFamily="18" charset="0"/>
              </a:defRPr>
            </a:lvl1pPr>
            <a:lvl2pPr algn="ctr" eaLnBrk="0" hangingPunct="0">
              <a:defRPr sz="3000">
                <a:solidFill>
                  <a:schemeClr val="tx1"/>
                </a:solidFill>
                <a:latin typeface="Garamond" pitchFamily="18" charset="0"/>
              </a:defRPr>
            </a:lvl2pPr>
            <a:lvl3pPr algn="ctr" eaLnBrk="0" hangingPunct="0">
              <a:defRPr sz="3000">
                <a:solidFill>
                  <a:schemeClr val="tx1"/>
                </a:solidFill>
                <a:latin typeface="Garamond" pitchFamily="18" charset="0"/>
              </a:defRPr>
            </a:lvl3pPr>
            <a:lvl4pPr algn="ctr" eaLnBrk="0" hangingPunct="0">
              <a:defRPr sz="3000">
                <a:solidFill>
                  <a:schemeClr val="tx1"/>
                </a:solidFill>
                <a:latin typeface="Garamond" pitchFamily="18" charset="0"/>
              </a:defRPr>
            </a:lvl4pPr>
            <a:lvl5pPr algn="ctr" eaLnBrk="0" hangingPunct="0">
              <a:defRPr sz="3000">
                <a:solidFill>
                  <a:schemeClr val="tx1"/>
                </a:solidFill>
                <a:latin typeface="Garamond" pitchFamily="18" charset="0"/>
              </a:defRPr>
            </a:lvl5pPr>
            <a:lvl6pPr marL="457200" algn="ctr" eaLnBrk="0" fontAlgn="base" hangingPunct="0">
              <a:spcBef>
                <a:spcPct val="0"/>
              </a:spcBef>
              <a:spcAft>
                <a:spcPct val="0"/>
              </a:spcAft>
              <a:defRPr sz="3000">
                <a:solidFill>
                  <a:schemeClr val="tx1"/>
                </a:solidFill>
                <a:latin typeface="Garamond" pitchFamily="18" charset="0"/>
              </a:defRPr>
            </a:lvl6pPr>
            <a:lvl7pPr marL="914400" algn="ctr" eaLnBrk="0" fontAlgn="base" hangingPunct="0">
              <a:spcBef>
                <a:spcPct val="0"/>
              </a:spcBef>
              <a:spcAft>
                <a:spcPct val="0"/>
              </a:spcAft>
              <a:defRPr sz="3000">
                <a:solidFill>
                  <a:schemeClr val="tx1"/>
                </a:solidFill>
                <a:latin typeface="Garamond" pitchFamily="18" charset="0"/>
              </a:defRPr>
            </a:lvl7pPr>
            <a:lvl8pPr marL="1371600" algn="ctr" eaLnBrk="0" fontAlgn="base" hangingPunct="0">
              <a:spcBef>
                <a:spcPct val="0"/>
              </a:spcBef>
              <a:spcAft>
                <a:spcPct val="0"/>
              </a:spcAft>
              <a:defRPr sz="3000">
                <a:solidFill>
                  <a:schemeClr val="tx1"/>
                </a:solidFill>
                <a:latin typeface="Garamond" pitchFamily="18" charset="0"/>
              </a:defRPr>
            </a:lvl8pPr>
            <a:lvl9pPr marL="1828800" algn="ctr" eaLnBrk="0" fontAlgn="base" hangingPunct="0">
              <a:spcBef>
                <a:spcPct val="0"/>
              </a:spcBef>
              <a:spcAft>
                <a:spcPct val="0"/>
              </a:spcAft>
              <a:defRPr sz="3000">
                <a:solidFill>
                  <a:schemeClr val="tx1"/>
                </a:solidFill>
                <a:latin typeface="Garamond" pitchFamily="18" charset="0"/>
              </a:defRPr>
            </a:lvl9pPr>
          </a:lstStyle>
          <a:p>
            <a:r>
              <a:rPr lang="en-GB" altLang="nl-NL" sz="2800"/>
              <a:t>Contents of REACH Regulation (continue)</a:t>
            </a:r>
          </a:p>
        </p:txBody>
      </p:sp>
      <p:sp>
        <p:nvSpPr>
          <p:cNvPr id="2" name="Tekstvak 1"/>
          <p:cNvSpPr txBox="1"/>
          <p:nvPr/>
        </p:nvSpPr>
        <p:spPr>
          <a:xfrm>
            <a:off x="1547664" y="5877272"/>
            <a:ext cx="5232715" cy="369332"/>
          </a:xfrm>
          <a:prstGeom prst="rect">
            <a:avLst/>
          </a:prstGeom>
          <a:noFill/>
        </p:spPr>
        <p:txBody>
          <a:bodyPr wrap="none" rtlCol="0">
            <a:spAutoFit/>
          </a:bodyPr>
          <a:lstStyle/>
          <a:p>
            <a:pPr>
              <a:buFont typeface="Wingdings" pitchFamily="2" charset="2"/>
              <a:buChar char="Ø"/>
            </a:pPr>
            <a:r>
              <a:rPr lang="nl-NL" altLang="nl-NL" b="1" dirty="0" smtClean="0">
                <a:latin typeface="Garamond" pitchFamily="18" charset="0"/>
              </a:rPr>
              <a:t>*C&amp;L </a:t>
            </a:r>
            <a:r>
              <a:rPr lang="nl-NL" altLang="nl-NL" b="1" dirty="0">
                <a:latin typeface="Garamond" pitchFamily="18" charset="0"/>
              </a:rPr>
              <a:t>Inventory – </a:t>
            </a:r>
            <a:r>
              <a:rPr lang="nl-NL" altLang="nl-NL" b="1" dirty="0" err="1">
                <a:latin typeface="Garamond" pitchFamily="18" charset="0"/>
              </a:rPr>
              <a:t>Title</a:t>
            </a:r>
            <a:r>
              <a:rPr lang="nl-NL" altLang="nl-NL" b="1" dirty="0">
                <a:latin typeface="Garamond" pitchFamily="18" charset="0"/>
              </a:rPr>
              <a:t> XI; </a:t>
            </a:r>
            <a:r>
              <a:rPr lang="nl-NL" altLang="nl-NL" b="1" dirty="0" err="1">
                <a:latin typeface="Garamond" pitchFamily="18" charset="0"/>
              </a:rPr>
              <a:t>moved</a:t>
            </a:r>
            <a:r>
              <a:rPr lang="nl-NL" altLang="nl-NL" b="1" dirty="0">
                <a:latin typeface="Garamond" pitchFamily="18" charset="0"/>
              </a:rPr>
              <a:t> </a:t>
            </a:r>
            <a:r>
              <a:rPr lang="nl-NL" altLang="nl-NL" b="1" dirty="0" err="1">
                <a:latin typeface="Garamond" pitchFamily="18" charset="0"/>
              </a:rPr>
              <a:t>to</a:t>
            </a:r>
            <a:r>
              <a:rPr lang="nl-NL" altLang="nl-NL" b="1" dirty="0">
                <a:latin typeface="Garamond" pitchFamily="18" charset="0"/>
              </a:rPr>
              <a:t> CLP </a:t>
            </a:r>
            <a:r>
              <a:rPr lang="nl-NL" altLang="nl-NL" b="1" dirty="0" err="1">
                <a:latin typeface="Garamond" pitchFamily="18" charset="0"/>
              </a:rPr>
              <a:t>Title</a:t>
            </a:r>
            <a:r>
              <a:rPr lang="nl-NL" altLang="nl-NL" b="1" dirty="0">
                <a:latin typeface="Garamond" pitchFamily="18" charset="0"/>
              </a:rPr>
              <a:t> V</a:t>
            </a:r>
          </a:p>
        </p:txBody>
      </p:sp>
    </p:spTree>
    <p:extLst>
      <p:ext uri="{BB962C8B-B14F-4D97-AF65-F5344CB8AC3E}">
        <p14:creationId xmlns:p14="http://schemas.microsoft.com/office/powerpoint/2010/main" val="1246814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60" name="Rectangle 12"/>
          <p:cNvSpPr>
            <a:spLocks noChangeArrowheads="1"/>
          </p:cNvSpPr>
          <p:nvPr/>
        </p:nvSpPr>
        <p:spPr bwMode="auto">
          <a:xfrm>
            <a:off x="709613" y="549275"/>
            <a:ext cx="7102475" cy="7540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nl-NL" sz="1400">
              <a:solidFill>
                <a:srgbClr val="000000"/>
              </a:solidFill>
            </a:endParaRPr>
          </a:p>
        </p:txBody>
      </p:sp>
      <p:sp>
        <p:nvSpPr>
          <p:cNvPr id="155650" name="Rectangle 2"/>
          <p:cNvSpPr>
            <a:spLocks noGrp="1" noChangeArrowheads="1"/>
          </p:cNvSpPr>
          <p:nvPr>
            <p:ph type="subTitle" idx="1"/>
          </p:nvPr>
        </p:nvSpPr>
        <p:spPr>
          <a:xfrm>
            <a:off x="835025" y="692150"/>
            <a:ext cx="6400800" cy="457200"/>
          </a:xfrm>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algn="l">
              <a:spcBef>
                <a:spcPct val="0"/>
              </a:spcBef>
            </a:pPr>
            <a:r>
              <a:rPr lang="en-US" altLang="nl-NL" sz="2400">
                <a:latin typeface="Arial" charset="0"/>
              </a:rPr>
              <a:t>REACH ORGANISATION</a:t>
            </a:r>
          </a:p>
        </p:txBody>
      </p:sp>
      <p:pic>
        <p:nvPicPr>
          <p:cNvPr id="155651" name="Picture 3"/>
          <p:cNvPicPr>
            <a:picLocks noGrp="1" noChangeAspect="1" noChangeArrowheads="1"/>
          </p:cNvPicPr>
          <p:nvPr>
            <p:ph type="ctrTitle"/>
          </p:nvPr>
        </p:nvPicPr>
        <p:blipFill>
          <a:blip r:embed="rId3">
            <a:extLst>
              <a:ext uri="{28A0092B-C50C-407E-A947-70E740481C1C}">
                <a14:useLocalDpi xmlns:a14="http://schemas.microsoft.com/office/drawing/2010/main" val="0"/>
              </a:ext>
            </a:extLst>
          </a:blip>
          <a:srcRect/>
          <a:stretch>
            <a:fillRect/>
          </a:stretch>
        </p:blipFill>
        <p:spPr>
          <a:xfrm>
            <a:off x="684213" y="1557338"/>
            <a:ext cx="7743825" cy="42672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pic>
      <p:sp>
        <p:nvSpPr>
          <p:cNvPr id="155652" name="Text Box 4"/>
          <p:cNvSpPr txBox="1">
            <a:spLocks noChangeArrowheads="1"/>
          </p:cNvSpPr>
          <p:nvPr/>
        </p:nvSpPr>
        <p:spPr bwMode="auto">
          <a:xfrm>
            <a:off x="1476375" y="2276475"/>
            <a:ext cx="1366838" cy="290513"/>
          </a:xfrm>
          <a:prstGeom prst="rect">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nl-NL" sz="1300" b="1">
                <a:solidFill>
                  <a:srgbClr val="000000"/>
                </a:solidFill>
              </a:rPr>
              <a:t>COMMISSION</a:t>
            </a:r>
          </a:p>
        </p:txBody>
      </p:sp>
      <p:sp>
        <p:nvSpPr>
          <p:cNvPr id="155653" name="Text Box 5"/>
          <p:cNvSpPr txBox="1">
            <a:spLocks noChangeArrowheads="1"/>
          </p:cNvSpPr>
          <p:nvPr/>
        </p:nvSpPr>
        <p:spPr bwMode="auto">
          <a:xfrm>
            <a:off x="3841750" y="2332038"/>
            <a:ext cx="1235075" cy="304800"/>
          </a:xfrm>
          <a:prstGeom prst="rect">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nl-NL" sz="1400" b="1">
                <a:solidFill>
                  <a:srgbClr val="000000"/>
                </a:solidFill>
              </a:rPr>
              <a:t>AGENCY</a:t>
            </a:r>
          </a:p>
        </p:txBody>
      </p:sp>
      <p:sp>
        <p:nvSpPr>
          <p:cNvPr id="155654" name="Text Box 6"/>
          <p:cNvSpPr txBox="1">
            <a:spLocks noChangeArrowheads="1"/>
          </p:cNvSpPr>
          <p:nvPr/>
        </p:nvSpPr>
        <p:spPr bwMode="auto">
          <a:xfrm>
            <a:off x="6553200" y="2590800"/>
            <a:ext cx="1143000" cy="304800"/>
          </a:xfrm>
          <a:prstGeom prst="rect">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nl-NL" sz="1400" b="1">
                <a:solidFill>
                  <a:srgbClr val="000000"/>
                </a:solidFill>
              </a:rPr>
              <a:t>INDUSTRY</a:t>
            </a:r>
          </a:p>
        </p:txBody>
      </p:sp>
      <p:sp>
        <p:nvSpPr>
          <p:cNvPr id="155655" name="Text Box 7"/>
          <p:cNvSpPr txBox="1">
            <a:spLocks noChangeArrowheads="1"/>
          </p:cNvSpPr>
          <p:nvPr/>
        </p:nvSpPr>
        <p:spPr bwMode="auto">
          <a:xfrm>
            <a:off x="3486150" y="4506913"/>
            <a:ext cx="1230313" cy="304800"/>
          </a:xfrm>
          <a:prstGeom prst="rect">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0"/>
              </a:spcBef>
              <a:spcAft>
                <a:spcPct val="0"/>
              </a:spcAft>
            </a:pPr>
            <a:r>
              <a:rPr lang="en-US" altLang="nl-NL" sz="1400" b="1">
                <a:solidFill>
                  <a:srgbClr val="000000"/>
                </a:solidFill>
              </a:rPr>
              <a:t>EU MS</a:t>
            </a:r>
          </a:p>
        </p:txBody>
      </p:sp>
      <p:sp>
        <p:nvSpPr>
          <p:cNvPr id="155656" name="Text Box 8"/>
          <p:cNvSpPr txBox="1">
            <a:spLocks noChangeArrowheads="1"/>
          </p:cNvSpPr>
          <p:nvPr/>
        </p:nvSpPr>
        <p:spPr bwMode="auto">
          <a:xfrm>
            <a:off x="5722938" y="3933825"/>
            <a:ext cx="1873250" cy="304800"/>
          </a:xfrm>
          <a:prstGeom prst="rect">
            <a:avLst/>
          </a:prstGeom>
          <a:solidFill>
            <a:srgbClr val="000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nl-NL" sz="1400" b="1">
                <a:solidFill>
                  <a:srgbClr val="FF9900"/>
                </a:solidFill>
              </a:rPr>
              <a:t>Competent Authority</a:t>
            </a:r>
          </a:p>
        </p:txBody>
      </p:sp>
      <p:sp>
        <p:nvSpPr>
          <p:cNvPr id="155657" name="Text Box 9"/>
          <p:cNvSpPr txBox="1">
            <a:spLocks noChangeArrowheads="1"/>
          </p:cNvSpPr>
          <p:nvPr/>
        </p:nvSpPr>
        <p:spPr bwMode="auto">
          <a:xfrm>
            <a:off x="5832475" y="4365625"/>
            <a:ext cx="1692275" cy="304800"/>
          </a:xfrm>
          <a:prstGeom prst="rect">
            <a:avLst/>
          </a:prstGeom>
          <a:solidFill>
            <a:srgbClr val="00008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nl-NL" sz="1400" b="1">
                <a:solidFill>
                  <a:srgbClr val="FF9900"/>
                </a:solidFill>
              </a:rPr>
              <a:t>Inspection</a:t>
            </a:r>
          </a:p>
        </p:txBody>
      </p:sp>
      <p:sp>
        <p:nvSpPr>
          <p:cNvPr id="155658" name="Text Box 10"/>
          <p:cNvSpPr txBox="1">
            <a:spLocks noChangeArrowheads="1"/>
          </p:cNvSpPr>
          <p:nvPr/>
        </p:nvSpPr>
        <p:spPr bwMode="auto">
          <a:xfrm>
            <a:off x="5851525" y="4868863"/>
            <a:ext cx="1600200" cy="304800"/>
          </a:xfrm>
          <a:prstGeom prst="rect">
            <a:avLst/>
          </a:prstGeom>
          <a:solidFill>
            <a:srgbClr val="00008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nl-NL" sz="1400" b="1">
                <a:solidFill>
                  <a:srgbClr val="FF9900"/>
                </a:solidFill>
              </a:rPr>
              <a:t>Experts</a:t>
            </a:r>
          </a:p>
        </p:txBody>
      </p:sp>
      <p:sp>
        <p:nvSpPr>
          <p:cNvPr id="155659" name="Text Box 11"/>
          <p:cNvSpPr txBox="1">
            <a:spLocks noChangeArrowheads="1"/>
          </p:cNvSpPr>
          <p:nvPr/>
        </p:nvSpPr>
        <p:spPr bwMode="auto">
          <a:xfrm>
            <a:off x="5791200" y="5334000"/>
            <a:ext cx="1752600" cy="304800"/>
          </a:xfrm>
          <a:prstGeom prst="rect">
            <a:avLst/>
          </a:prstGeom>
          <a:solidFill>
            <a:srgbClr val="00008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nl-NL" sz="1400" b="1">
                <a:solidFill>
                  <a:srgbClr val="FF9900"/>
                </a:solidFill>
              </a:rPr>
              <a:t>Representative</a:t>
            </a:r>
          </a:p>
        </p:txBody>
      </p:sp>
    </p:spTree>
    <p:extLst>
      <p:ext uri="{BB962C8B-B14F-4D97-AF65-F5344CB8AC3E}">
        <p14:creationId xmlns:p14="http://schemas.microsoft.com/office/powerpoint/2010/main" val="17568547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andaardontwerp">
  <a:themeElements>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ardontwerp">
      <a:majorFont>
        <a:latin typeface="Times New Roman"/>
        <a:ea typeface=""/>
        <a:cs typeface=""/>
      </a:majorFont>
      <a:minorFont>
        <a:latin typeface="Times New Roman"/>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nl-NL" altLang="nl-NL" sz="1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folHlink"/>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nl-NL" altLang="nl-NL" sz="1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1498</TotalTime>
  <Words>2078</Words>
  <Application>Microsoft Office PowerPoint</Application>
  <PresentationFormat>Diavoorstelling (4:3)</PresentationFormat>
  <Paragraphs>405</Paragraphs>
  <Slides>37</Slides>
  <Notes>15</Notes>
  <HiddenSlides>0</HiddenSlides>
  <MMClips>0</MMClips>
  <ScaleCrop>false</ScaleCrop>
  <HeadingPairs>
    <vt:vector size="6" baseType="variant">
      <vt:variant>
        <vt:lpstr>Thema</vt:lpstr>
      </vt:variant>
      <vt:variant>
        <vt:i4>2</vt:i4>
      </vt:variant>
      <vt:variant>
        <vt:lpstr>Ingesloten OLE-bronprogramma's</vt:lpstr>
      </vt:variant>
      <vt:variant>
        <vt:i4>3</vt:i4>
      </vt:variant>
      <vt:variant>
        <vt:lpstr>Diatitels</vt:lpstr>
      </vt:variant>
      <vt:variant>
        <vt:i4>37</vt:i4>
      </vt:variant>
    </vt:vector>
  </HeadingPairs>
  <TitlesOfParts>
    <vt:vector size="42" baseType="lpstr">
      <vt:lpstr>Office Theme</vt:lpstr>
      <vt:lpstr>Standaardontwerp</vt:lpstr>
      <vt:lpstr>Microsoft Word-document</vt:lpstr>
      <vt:lpstr>Visio.Drawing.11</vt:lpstr>
      <vt:lpstr>Figuur</vt:lpstr>
      <vt:lpstr> </vt:lpstr>
      <vt:lpstr>PowerPoint-presentatie</vt:lpstr>
      <vt:lpstr>Production &amp; Use of chemicals </vt:lpstr>
      <vt:lpstr> </vt:lpstr>
      <vt:lpstr>A New EU Chemicals Policy</vt:lpstr>
      <vt:lpstr>REACH: KEY ELEMENTS</vt:lpstr>
      <vt:lpstr>Contents of REACH Regulation</vt:lpstr>
      <vt:lpstr>PowerPoint-presentatie</vt:lpstr>
      <vt:lpstr>PowerPoint-presentatie</vt:lpstr>
      <vt:lpstr>Registration: general</vt:lpstr>
      <vt:lpstr>Who Has to Register?</vt:lpstr>
      <vt:lpstr> </vt:lpstr>
      <vt:lpstr>Do I need to register for REACH?</vt:lpstr>
      <vt:lpstr>REACH</vt:lpstr>
      <vt:lpstr>What is CLP?</vt:lpstr>
      <vt:lpstr>PowerPoint-presentatie</vt:lpstr>
      <vt:lpstr>CLP &amp; REACH Timelines Compared</vt:lpstr>
      <vt:lpstr> </vt:lpstr>
      <vt:lpstr> </vt:lpstr>
      <vt:lpstr> </vt:lpstr>
      <vt:lpstr>PowerPoint-presentatie</vt:lpstr>
      <vt:lpstr> </vt:lpstr>
      <vt:lpstr>PowerPoint-presentatie</vt:lpstr>
      <vt:lpstr>Enforcement of REACH</vt:lpstr>
      <vt:lpstr>Enforcement regimes REACH*</vt:lpstr>
      <vt:lpstr>Enforcement of REACH/CLP in the Netherlands (example)</vt:lpstr>
      <vt:lpstr>PowerPoint-presentatie</vt:lpstr>
      <vt:lpstr> </vt:lpstr>
      <vt:lpstr>The Chemical Safety Report</vt:lpstr>
      <vt:lpstr>PowerPoint-presentatie</vt:lpstr>
      <vt:lpstr>  </vt:lpstr>
      <vt:lpstr>Basic properties Quantitative Structure-Activity Relationship: QSAR</vt:lpstr>
      <vt:lpstr> </vt:lpstr>
      <vt:lpstr>Downstream consequences REACH/CLP</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Ike Van Der Putte</cp:lastModifiedBy>
  <cp:revision>83</cp:revision>
  <cp:lastPrinted>2014-01-27T12:57:35Z</cp:lastPrinted>
  <dcterms:created xsi:type="dcterms:W3CDTF">2013-10-30T11:37:35Z</dcterms:created>
  <dcterms:modified xsi:type="dcterms:W3CDTF">2014-01-29T20:03:44Z</dcterms:modified>
</cp:coreProperties>
</file>