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8" r:id="rId3"/>
    <p:sldId id="260" r:id="rId4"/>
    <p:sldId id="261" r:id="rId5"/>
    <p:sldId id="262" r:id="rId6"/>
    <p:sldId id="263" r:id="rId7"/>
    <p:sldId id="267" r:id="rId8"/>
    <p:sldId id="268" r:id="rId9"/>
    <p:sldId id="269" r:id="rId10"/>
    <p:sldId id="274" r:id="rId11"/>
    <p:sldId id="275" r:id="rId12"/>
    <p:sldId id="278" r:id="rId13"/>
    <p:sldId id="27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882" y="156"/>
      </p:cViewPr>
      <p:guideLst>
        <p:guide orient="horz" pos="2160"/>
        <p:guide pos="2880"/>
      </p:guideLst>
    </p:cSldViewPr>
  </p:slideViewPr>
  <p:notesTextViewPr>
    <p:cViewPr>
      <p:scale>
        <a:sx n="100" d="100"/>
        <a:sy n="100" d="100"/>
      </p:scale>
      <p:origin x="0" y="0"/>
    </p:cViewPr>
  </p:notesTextViewPr>
  <p:notesViewPr>
    <p:cSldViewPr>
      <p:cViewPr varScale="1">
        <p:scale>
          <a:sx n="100" d="100"/>
          <a:sy n="100" d="100"/>
        </p:scale>
        <p:origin x="-360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27D79D-A810-4EAB-A27A-48A9DC2F8903}" type="datetimeFigureOut">
              <a:rPr lang="en-US" smtClean="0"/>
              <a:pPr/>
              <a:t>4/6/2014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48BC57-F764-459D-BEFF-1494169392DD}" type="slidenum">
              <a:rPr lang="en-US" smtClean="0"/>
              <a:pPr/>
              <a:t>‹#›</a:t>
            </a:fld>
            <a:endParaRPr lang="en-US" dirty="0"/>
          </a:p>
        </p:txBody>
      </p:sp>
    </p:spTree>
    <p:extLst>
      <p:ext uri="{BB962C8B-B14F-4D97-AF65-F5344CB8AC3E}">
        <p14:creationId xmlns:p14="http://schemas.microsoft.com/office/powerpoint/2010/main" xmlns="" val="1212093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08C2F82-F118-4CCC-932C-F45ADE296BE4}" type="datetimeFigureOut">
              <a:rPr lang="en-US" smtClean="0"/>
              <a:pPr/>
              <a:t>4/6/2014</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9DB5EB64-E281-4A16-B545-808C86C5474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15"/>
          <p:cNvPicPr>
            <a:picLocks noChangeAspect="1" noChangeArrowheads="1"/>
          </p:cNvPicPr>
          <p:nvPr userDrawn="1"/>
        </p:nvPicPr>
        <p:blipFill>
          <a:blip r:embed="rId13" cstate="print">
            <a:lum bright="-12000"/>
          </a:blip>
          <a:srcRect/>
          <a:stretch>
            <a:fillRect/>
          </a:stretch>
        </p:blipFill>
        <p:spPr bwMode="auto">
          <a:xfrm>
            <a:off x="250825" y="6165850"/>
            <a:ext cx="840000" cy="504000"/>
          </a:xfrm>
          <a:prstGeom prst="rect">
            <a:avLst/>
          </a:prstGeom>
          <a:solidFill>
            <a:srgbClr val="FFFFFF">
              <a:alpha val="0"/>
            </a:srgbClr>
          </a:solidFill>
          <a:ln w="9525">
            <a:noFill/>
            <a:miter lim="800000"/>
            <a:headEnd/>
            <a:tailEnd/>
          </a:ln>
        </p:spPr>
      </p:pic>
      <p:sp>
        <p:nvSpPr>
          <p:cNvPr id="9" name="Rectangle 8"/>
          <p:cNvSpPr>
            <a:spLocks noChangeArrowheads="1"/>
          </p:cNvSpPr>
          <p:nvPr userDrawn="1"/>
        </p:nvSpPr>
        <p:spPr bwMode="auto">
          <a:xfrm>
            <a:off x="1094433" y="6424885"/>
            <a:ext cx="2757487" cy="244475"/>
          </a:xfrm>
          <a:prstGeom prst="rect">
            <a:avLst/>
          </a:prstGeom>
          <a:noFill/>
          <a:ln w="9525">
            <a:noFill/>
            <a:miter lim="800000"/>
            <a:headEnd/>
            <a:tailEnd/>
          </a:ln>
        </p:spPr>
        <p:txBody>
          <a:bodyPr wrap="none" anchor="ctr">
            <a:spAutoFit/>
          </a:bodyPr>
          <a:lstStyle/>
          <a:p>
            <a:r>
              <a:rPr lang="en-GB" sz="1000" dirty="0">
                <a:cs typeface="Times New Roman" pitchFamily="18" charset="0"/>
              </a:rPr>
              <a:t> This Project is funded by the European Union</a:t>
            </a:r>
            <a:endParaRPr lang="en-GB" sz="1000" dirty="0"/>
          </a:p>
        </p:txBody>
      </p:sp>
      <p:pic>
        <p:nvPicPr>
          <p:cNvPr id="10" name="Picture 10"/>
          <p:cNvPicPr>
            <a:picLocks noChangeAspect="1" noChangeArrowheads="1"/>
          </p:cNvPicPr>
          <p:nvPr userDrawn="1"/>
        </p:nvPicPr>
        <p:blipFill>
          <a:blip r:embed="rId14" cstate="print"/>
          <a:srcRect/>
          <a:stretch>
            <a:fillRect/>
          </a:stretch>
        </p:blipFill>
        <p:spPr bwMode="auto">
          <a:xfrm>
            <a:off x="4788024" y="6256340"/>
            <a:ext cx="903892" cy="468000"/>
          </a:xfrm>
          <a:prstGeom prst="rect">
            <a:avLst/>
          </a:prstGeom>
          <a:solidFill>
            <a:srgbClr val="FFFFFF"/>
          </a:solidFill>
          <a:ln w="9525">
            <a:noFill/>
            <a:miter lim="800000"/>
            <a:headEnd/>
            <a:tailEnd/>
          </a:ln>
        </p:spPr>
      </p:pic>
      <p:sp>
        <p:nvSpPr>
          <p:cNvPr id="11" name="Rectangle 7"/>
          <p:cNvSpPr>
            <a:spLocks noChangeArrowheads="1"/>
          </p:cNvSpPr>
          <p:nvPr userDrawn="1"/>
        </p:nvSpPr>
        <p:spPr bwMode="auto">
          <a:xfrm>
            <a:off x="5652121" y="6423139"/>
            <a:ext cx="3384375" cy="246221"/>
          </a:xfrm>
          <a:prstGeom prst="rect">
            <a:avLst/>
          </a:prstGeom>
          <a:noFill/>
          <a:ln w="9525">
            <a:noFill/>
            <a:miter lim="800000"/>
            <a:headEnd/>
            <a:tailEnd/>
          </a:ln>
        </p:spPr>
        <p:txBody>
          <a:bodyPr wrap="square" anchor="ctr">
            <a:spAutoFit/>
          </a:bodyPr>
          <a:lstStyle/>
          <a:p>
            <a:r>
              <a:rPr lang="en-GB" sz="1000" kern="1200" dirty="0">
                <a:solidFill>
                  <a:schemeClr val="tx1"/>
                </a:solidFill>
                <a:latin typeface="+mn-lt"/>
                <a:ea typeface="+mn-ea"/>
                <a:cs typeface="Times New Roman" pitchFamily="18" charset="0"/>
              </a:rPr>
              <a:t>Project implemented by Human </a:t>
            </a:r>
            <a:r>
              <a:rPr lang="en-GB" sz="1000" kern="1200" dirty="0" smtClean="0">
                <a:solidFill>
                  <a:schemeClr val="tx1"/>
                </a:solidFill>
                <a:latin typeface="+mn-lt"/>
                <a:ea typeface="+mn-ea"/>
                <a:cs typeface="Times New Roman" pitchFamily="18" charset="0"/>
              </a:rPr>
              <a:t>Dynamics Consortium</a:t>
            </a:r>
            <a:endParaRPr lang="en-GB" sz="1000" kern="1200" dirty="0">
              <a:solidFill>
                <a:schemeClr val="tx1"/>
              </a:solidFill>
              <a:latin typeface="+mn-lt"/>
              <a:ea typeface="+mn-ea"/>
              <a:cs typeface="Times New Roman" pitchFamily="18" charset="0"/>
            </a:endParaRPr>
          </a:p>
        </p:txBody>
      </p:sp>
      <p:pic>
        <p:nvPicPr>
          <p:cNvPr id="4" name="Picture 2" descr="Z:\hd\countries\ZZ Multi-country\IMPLEMENTATION\ECRAN 2013 - 2016\Implementation\Visibility\Final logo\zelena.png"/>
          <p:cNvPicPr>
            <a:picLocks noChangeAspect="1" noChangeArrowheads="1"/>
          </p:cNvPicPr>
          <p:nvPr userDrawn="1"/>
        </p:nvPicPr>
        <p:blipFill>
          <a:blip r:embed="rId15" cstate="print"/>
          <a:srcRect/>
          <a:stretch>
            <a:fillRect/>
          </a:stretch>
        </p:blipFill>
        <p:spPr bwMode="auto">
          <a:xfrm>
            <a:off x="6465786" y="116632"/>
            <a:ext cx="2210670" cy="2520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8800"/>
            <a:ext cx="7772400" cy="2232247"/>
          </a:xfrm>
        </p:spPr>
        <p:txBody>
          <a:bodyPr>
            <a:normAutofit fontScale="90000"/>
          </a:bodyPr>
          <a:lstStyle/>
          <a:p>
            <a:r>
              <a:rPr lang="en-US" b="1" dirty="0" smtClean="0">
                <a:effectLst>
                  <a:outerShdw blurRad="38100" dist="38100" dir="2700000" algn="tl">
                    <a:srgbClr val="000000">
                      <a:alpha val="43137"/>
                    </a:srgbClr>
                  </a:outerShdw>
                </a:effectLst>
                <a:latin typeface="Bookman Old Style" pitchFamily="18" charset="0"/>
              </a:rPr>
              <a:t>EU Decisional Process </a:t>
            </a:r>
            <a:r>
              <a:rPr lang="ro-RO" b="1" dirty="0" smtClean="0">
                <a:effectLst>
                  <a:outerShdw blurRad="38100" dist="38100" dir="2700000" algn="tl">
                    <a:srgbClr val="000000">
                      <a:alpha val="43137"/>
                    </a:srgbClr>
                  </a:outerShdw>
                </a:effectLst>
                <a:latin typeface="Bookman Old Style" pitchFamily="18" charset="0"/>
              </a:rPr>
              <a:t/>
            </a:r>
            <a:br>
              <a:rPr lang="ro-RO" b="1" dirty="0" smtClean="0">
                <a:effectLst>
                  <a:outerShdw blurRad="38100" dist="38100" dir="2700000" algn="tl">
                    <a:srgbClr val="000000">
                      <a:alpha val="43137"/>
                    </a:srgbClr>
                  </a:outerShdw>
                </a:effectLst>
                <a:latin typeface="Bookman Old Style" pitchFamily="18" charset="0"/>
              </a:rPr>
            </a:br>
            <a:r>
              <a:rPr lang="en-US" b="1" dirty="0" smtClean="0">
                <a:effectLst>
                  <a:outerShdw blurRad="38100" dist="38100" dir="2700000" algn="tl">
                    <a:srgbClr val="000000">
                      <a:alpha val="43137"/>
                    </a:srgbClr>
                  </a:outerShdw>
                </a:effectLst>
                <a:latin typeface="Bookman Old Style" pitchFamily="18" charset="0"/>
              </a:rPr>
              <a:t>and</a:t>
            </a:r>
            <a:r>
              <a:rPr lang="ro-RO" b="1" dirty="0" smtClean="0">
                <a:effectLst>
                  <a:outerShdw blurRad="38100" dist="38100" dir="2700000" algn="tl">
                    <a:srgbClr val="000000">
                      <a:alpha val="43137"/>
                    </a:srgbClr>
                  </a:outerShdw>
                </a:effectLst>
                <a:latin typeface="Bookman Old Style" pitchFamily="18" charset="0"/>
              </a:rPr>
              <a:t> the</a:t>
            </a:r>
            <a:r>
              <a:rPr lang="en-US" b="1" dirty="0" smtClean="0">
                <a:effectLst>
                  <a:outerShdw blurRad="38100" dist="38100" dir="2700000" algn="tl">
                    <a:srgbClr val="000000">
                      <a:alpha val="43137"/>
                    </a:srgbClr>
                  </a:outerShdw>
                </a:effectLst>
                <a:latin typeface="Bookman Old Style" pitchFamily="18" charset="0"/>
              </a:rPr>
              <a:t> </a:t>
            </a:r>
            <a:r>
              <a:rPr lang="ro-RO" b="1" dirty="0" smtClean="0">
                <a:effectLst>
                  <a:outerShdw blurRad="38100" dist="38100" dir="2700000" algn="tl">
                    <a:srgbClr val="000000">
                      <a:alpha val="43137"/>
                    </a:srgbClr>
                  </a:outerShdw>
                </a:effectLst>
                <a:latin typeface="Bookman Old Style" pitchFamily="18" charset="0"/>
              </a:rPr>
              <a:t/>
            </a:r>
            <a:br>
              <a:rPr lang="ro-RO" b="1" dirty="0" smtClean="0">
                <a:effectLst>
                  <a:outerShdw blurRad="38100" dist="38100" dir="2700000" algn="tl">
                    <a:srgbClr val="000000">
                      <a:alpha val="43137"/>
                    </a:srgbClr>
                  </a:outerShdw>
                </a:effectLst>
                <a:latin typeface="Bookman Old Style" pitchFamily="18" charset="0"/>
              </a:rPr>
            </a:br>
            <a:r>
              <a:rPr lang="en-US" b="1" dirty="0" smtClean="0">
                <a:effectLst>
                  <a:outerShdw blurRad="38100" dist="38100" dir="2700000" algn="tl">
                    <a:srgbClr val="000000">
                      <a:alpha val="43137"/>
                    </a:srgbClr>
                  </a:outerShdw>
                </a:effectLst>
                <a:latin typeface="Bookman Old Style" pitchFamily="18" charset="0"/>
              </a:rPr>
              <a:t>EU Accession Negotiations</a:t>
            </a:r>
            <a:endParaRPr lang="en-US" b="1" dirty="0">
              <a:effectLst>
                <a:outerShdw blurRad="38100" dist="38100" dir="2700000" algn="tl">
                  <a:srgbClr val="000000">
                    <a:alpha val="43137"/>
                  </a:srgbClr>
                </a:outerShdw>
              </a:effectLst>
              <a:latin typeface="Bookman Old Style" pitchFamily="18" charset="0"/>
            </a:endParaRPr>
          </a:p>
        </p:txBody>
      </p:sp>
      <p:sp>
        <p:nvSpPr>
          <p:cNvPr id="3" name="Subtitle 2"/>
          <p:cNvSpPr>
            <a:spLocks noGrp="1"/>
          </p:cNvSpPr>
          <p:nvPr>
            <p:ph type="subTitle" idx="1"/>
          </p:nvPr>
        </p:nvSpPr>
        <p:spPr>
          <a:xfrm>
            <a:off x="1371600" y="3886200"/>
            <a:ext cx="6728792" cy="1752600"/>
          </a:xfrm>
        </p:spPr>
        <p:txBody>
          <a:bodyPr/>
          <a:lstStyle/>
          <a:p>
            <a:pPr algn="r"/>
            <a:endParaRPr lang="ro-RO" b="1" dirty="0" smtClean="0">
              <a:solidFill>
                <a:schemeClr val="tx2">
                  <a:lumMod val="75000"/>
                </a:schemeClr>
              </a:solidFill>
              <a:effectLst>
                <a:outerShdw blurRad="38100" dist="38100" dir="2700000" algn="tl">
                  <a:srgbClr val="000000">
                    <a:alpha val="43137"/>
                  </a:srgbClr>
                </a:outerShdw>
              </a:effectLst>
              <a:latin typeface="Bookman Old Style" pitchFamily="18" charset="0"/>
            </a:endParaRPr>
          </a:p>
          <a:p>
            <a:pPr algn="r"/>
            <a:r>
              <a:rPr lang="en-US" b="1" dirty="0" smtClean="0">
                <a:solidFill>
                  <a:schemeClr val="tx2">
                    <a:lumMod val="75000"/>
                  </a:schemeClr>
                </a:solidFill>
                <a:effectLst>
                  <a:outerShdw blurRad="38100" dist="38100" dir="2700000" algn="tl">
                    <a:srgbClr val="000000">
                      <a:alpha val="43137"/>
                    </a:srgbClr>
                  </a:outerShdw>
                </a:effectLst>
                <a:latin typeface="Bookman Old Style" pitchFamily="18" charset="0"/>
              </a:rPr>
              <a:t>Prof. Dr. </a:t>
            </a:r>
            <a:r>
              <a:rPr lang="en-US" b="1" dirty="0" smtClean="0">
                <a:solidFill>
                  <a:schemeClr val="tx2">
                    <a:lumMod val="75000"/>
                  </a:schemeClr>
                </a:solidFill>
                <a:effectLst>
                  <a:outerShdw blurRad="38100" dist="38100" dir="2700000" algn="tl">
                    <a:srgbClr val="000000">
                      <a:alpha val="43137"/>
                    </a:srgbClr>
                  </a:outerShdw>
                </a:effectLst>
                <a:latin typeface="Bookman Old Style" pitchFamily="18" charset="0"/>
              </a:rPr>
              <a:t>Vasile</a:t>
            </a:r>
            <a:r>
              <a:rPr lang="en-US" b="1" dirty="0" smtClean="0">
                <a:solidFill>
                  <a:schemeClr val="tx2">
                    <a:lumMod val="75000"/>
                  </a:schemeClr>
                </a:solidFill>
                <a:effectLst>
                  <a:outerShdw blurRad="38100" dist="38100" dir="2700000" algn="tl">
                    <a:srgbClr val="000000">
                      <a:alpha val="43137"/>
                    </a:srgbClr>
                  </a:outerShdw>
                </a:effectLst>
                <a:latin typeface="Bookman Old Style" pitchFamily="18" charset="0"/>
              </a:rPr>
              <a:t> </a:t>
            </a:r>
            <a:r>
              <a:rPr lang="en-US" b="1" dirty="0" smtClean="0">
                <a:solidFill>
                  <a:schemeClr val="tx2">
                    <a:lumMod val="75000"/>
                  </a:schemeClr>
                </a:solidFill>
                <a:effectLst>
                  <a:outerShdw blurRad="38100" dist="38100" dir="2700000" algn="tl">
                    <a:srgbClr val="000000">
                      <a:alpha val="43137"/>
                    </a:srgbClr>
                  </a:outerShdw>
                </a:effectLst>
                <a:latin typeface="Bookman Old Style" pitchFamily="18" charset="0"/>
              </a:rPr>
              <a:t>Pu</a:t>
            </a:r>
            <a:r>
              <a:rPr lang="ro-RO" b="1" dirty="0" smtClean="0">
                <a:solidFill>
                  <a:schemeClr val="tx2">
                    <a:lumMod val="75000"/>
                  </a:schemeClr>
                </a:solidFill>
                <a:effectLst>
                  <a:outerShdw blurRad="38100" dist="38100" dir="2700000" algn="tl">
                    <a:srgbClr val="000000">
                      <a:alpha val="43137"/>
                    </a:srgbClr>
                  </a:outerShdw>
                </a:effectLst>
                <a:latin typeface="Bookman Old Style" pitchFamily="18" charset="0"/>
              </a:rPr>
              <a:t>șcaș</a:t>
            </a:r>
            <a:endParaRPr lang="en-US" b="1" dirty="0">
              <a:solidFill>
                <a:schemeClr val="tx2">
                  <a:lumMod val="75000"/>
                </a:schemeClr>
              </a:solidFill>
              <a:effectLst>
                <a:outerShdw blurRad="38100" dist="38100" dir="2700000" algn="tl">
                  <a:srgbClr val="000000">
                    <a:alpha val="43137"/>
                  </a:srgbClr>
                </a:outerShdw>
              </a:effectLst>
              <a:latin typeface="Bookman Old Styl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46050"/>
          </a:xfrm>
        </p:spPr>
        <p:txBody>
          <a:bodyPr>
            <a:normAutofit fontScale="90000"/>
          </a:bodyPr>
          <a:lstStyle/>
          <a:p>
            <a:endParaRPr lang="ro-RO" dirty="0"/>
          </a:p>
        </p:txBody>
      </p:sp>
      <p:sp>
        <p:nvSpPr>
          <p:cNvPr id="3" name="Content Placeholder 2"/>
          <p:cNvSpPr>
            <a:spLocks noGrp="1"/>
          </p:cNvSpPr>
          <p:nvPr>
            <p:ph sz="half" idx="1"/>
          </p:nvPr>
        </p:nvSpPr>
        <p:spPr>
          <a:xfrm>
            <a:off x="457200" y="620688"/>
            <a:ext cx="4038600" cy="5505475"/>
          </a:xfrm>
        </p:spPr>
        <p:txBody>
          <a:bodyPr>
            <a:normAutofit fontScale="70000" lnSpcReduction="20000"/>
          </a:bodyPr>
          <a:lstStyle/>
          <a:p>
            <a:pPr lvl="0"/>
            <a:r>
              <a:rPr lang="en-US" b="1" dirty="0">
                <a:latin typeface="Bookman Old Style" pitchFamily="18" charset="0"/>
              </a:rPr>
              <a:t>Bilateral</a:t>
            </a:r>
            <a:r>
              <a:rPr lang="en-US" dirty="0">
                <a:latin typeface="Bookman Old Style" pitchFamily="18" charset="0"/>
              </a:rPr>
              <a:t> ( candidate state - Commission;     candidate state-member state, member state-member state</a:t>
            </a:r>
            <a:r>
              <a:rPr lang="en-US" dirty="0" smtClean="0">
                <a:latin typeface="Bookman Old Style" pitchFamily="18" charset="0"/>
              </a:rPr>
              <a:t>);</a:t>
            </a:r>
          </a:p>
          <a:p>
            <a:pPr lvl="0"/>
            <a:endParaRPr lang="ro-RO" dirty="0">
              <a:latin typeface="Bookman Old Style" pitchFamily="18" charset="0"/>
            </a:endParaRPr>
          </a:p>
          <a:p>
            <a:pPr lvl="0"/>
            <a:r>
              <a:rPr lang="en-US" b="1" dirty="0">
                <a:latin typeface="Bookman Old Style" pitchFamily="18" charset="0"/>
              </a:rPr>
              <a:t>Multilateral</a:t>
            </a:r>
            <a:r>
              <a:rPr lang="en-US" dirty="0">
                <a:latin typeface="Bookman Old Style" pitchFamily="18" charset="0"/>
              </a:rPr>
              <a:t> - Council</a:t>
            </a:r>
            <a:r>
              <a:rPr lang="en-US" dirty="0" smtClean="0">
                <a:latin typeface="Bookman Old Style" pitchFamily="18" charset="0"/>
              </a:rPr>
              <a:t>;</a:t>
            </a:r>
          </a:p>
          <a:p>
            <a:pPr lvl="0"/>
            <a:endParaRPr lang="ro-RO" dirty="0">
              <a:latin typeface="Bookman Old Style" pitchFamily="18" charset="0"/>
            </a:endParaRPr>
          </a:p>
          <a:p>
            <a:pPr lvl="0"/>
            <a:r>
              <a:rPr lang="en-US" b="1" dirty="0">
                <a:latin typeface="Bookman Old Style" pitchFamily="18" charset="0"/>
              </a:rPr>
              <a:t>Public diplomacy </a:t>
            </a:r>
            <a:r>
              <a:rPr lang="en-US" dirty="0">
                <a:latin typeface="Bookman Old Style" pitchFamily="18" charset="0"/>
              </a:rPr>
              <a:t>- public opinion, image of          candidate state abroad, public support (”track-two diplomacy</a:t>
            </a:r>
            <a:r>
              <a:rPr lang="en-US" dirty="0" smtClean="0">
                <a:latin typeface="Bookman Old Style" pitchFamily="18" charset="0"/>
              </a:rPr>
              <a:t>”);</a:t>
            </a:r>
          </a:p>
          <a:p>
            <a:pPr lvl="0"/>
            <a:endParaRPr lang="ro-RO" dirty="0">
              <a:latin typeface="Bookman Old Style" pitchFamily="18" charset="0"/>
            </a:endParaRPr>
          </a:p>
          <a:p>
            <a:pPr lvl="0"/>
            <a:r>
              <a:rPr lang="en-US" b="1" dirty="0">
                <a:latin typeface="Bookman Old Style" pitchFamily="18" charset="0"/>
              </a:rPr>
              <a:t>”Third party” negotiation </a:t>
            </a:r>
            <a:r>
              <a:rPr lang="en-US" dirty="0">
                <a:latin typeface="Bookman Old Style" pitchFamily="18" charset="0"/>
              </a:rPr>
              <a:t>- relations with a  powerful country in order to influence  the nature or speed of negotiation.</a:t>
            </a:r>
            <a:endParaRPr lang="ro-RO" dirty="0">
              <a:latin typeface="Bookman Old Style" pitchFamily="18" charset="0"/>
            </a:endParaRPr>
          </a:p>
          <a:p>
            <a:endParaRPr lang="ro-RO" dirty="0"/>
          </a:p>
        </p:txBody>
      </p:sp>
      <p:sp>
        <p:nvSpPr>
          <p:cNvPr id="4" name="Content Placeholder 3"/>
          <p:cNvSpPr>
            <a:spLocks noGrp="1"/>
          </p:cNvSpPr>
          <p:nvPr>
            <p:ph sz="half" idx="2"/>
          </p:nvPr>
        </p:nvSpPr>
        <p:spPr>
          <a:xfrm>
            <a:off x="4648200" y="620688"/>
            <a:ext cx="4038600" cy="5505475"/>
          </a:xfrm>
        </p:spPr>
        <p:txBody>
          <a:bodyPr>
            <a:normAutofit fontScale="70000" lnSpcReduction="2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0" indent="0" algn="ctr">
              <a:buNone/>
            </a:pPr>
            <a:r>
              <a:rPr lang="en-US" sz="4000" b="1" dirty="0">
                <a:effectLst>
                  <a:outerShdw blurRad="38100" dist="38100" dir="2700000" algn="tl">
                    <a:srgbClr val="000000">
                      <a:alpha val="43137"/>
                    </a:srgbClr>
                  </a:outerShdw>
                </a:effectLst>
                <a:latin typeface="Bookman Old Style" pitchFamily="18" charset="0"/>
              </a:rPr>
              <a:t>The format of accession </a:t>
            </a:r>
            <a:r>
              <a:rPr lang="en-US" sz="4000" b="1" dirty="0" smtClean="0">
                <a:effectLst>
                  <a:outerShdw blurRad="38100" dist="38100" dir="2700000" algn="tl">
                    <a:srgbClr val="000000">
                      <a:alpha val="43137"/>
                    </a:srgbClr>
                  </a:outerShdw>
                </a:effectLst>
                <a:latin typeface="Bookman Old Style" pitchFamily="18" charset="0"/>
              </a:rPr>
              <a:t>negotiations</a:t>
            </a:r>
            <a:r>
              <a:rPr lang="ro-RO" sz="4000" dirty="0"/>
              <a:t/>
            </a:r>
            <a:br>
              <a:rPr lang="ro-RO" sz="4000" dirty="0"/>
            </a:br>
            <a:endParaRPr lang="ro-RO" sz="4000"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05400" y="685800"/>
            <a:ext cx="327660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08990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2034"/>
          </a:xfrm>
        </p:spPr>
        <p:txBody>
          <a:bodyPr>
            <a:normAutofit fontScale="90000"/>
          </a:bodyPr>
          <a:lstStyle/>
          <a:p>
            <a:endParaRPr lang="ro-RO" dirty="0"/>
          </a:p>
        </p:txBody>
      </p:sp>
      <p:sp>
        <p:nvSpPr>
          <p:cNvPr id="3" name="Content Placeholder 2"/>
          <p:cNvSpPr>
            <a:spLocks noGrp="1"/>
          </p:cNvSpPr>
          <p:nvPr>
            <p:ph sz="half" idx="1"/>
          </p:nvPr>
        </p:nvSpPr>
        <p:spPr>
          <a:xfrm>
            <a:off x="457200" y="548680"/>
            <a:ext cx="4038600" cy="5577483"/>
          </a:xfrm>
        </p:spPr>
        <p:txBody>
          <a:bodyPr>
            <a:normAutofit fontScale="70000" lnSpcReduction="20000"/>
          </a:bodyPr>
          <a:lstStyle/>
          <a:p>
            <a:pPr lvl="0"/>
            <a:r>
              <a:rPr lang="en-US" dirty="0">
                <a:latin typeface="Bookman Old Style" pitchFamily="18" charset="0"/>
              </a:rPr>
              <a:t>the accession to the EU implies the acceptance of the rights and obligations  to the Union and its institutional framework (the </a:t>
            </a:r>
            <a:r>
              <a:rPr lang="en-US" i="1" dirty="0">
                <a:latin typeface="Bookman Old Style" pitchFamily="18" charset="0"/>
              </a:rPr>
              <a:t>acquis</a:t>
            </a:r>
            <a:r>
              <a:rPr lang="en-US" i="1" dirty="0">
                <a:latin typeface="Bookman Old Style" pitchFamily="18" charset="0"/>
              </a:rPr>
              <a:t> </a:t>
            </a:r>
            <a:r>
              <a:rPr lang="en-US" i="1" dirty="0">
                <a:latin typeface="Bookman Old Style" pitchFamily="18" charset="0"/>
              </a:rPr>
              <a:t>communautaire</a:t>
            </a:r>
            <a:r>
              <a:rPr lang="en-US" dirty="0">
                <a:latin typeface="Bookman Old Style" pitchFamily="18" charset="0"/>
              </a:rPr>
              <a:t>);</a:t>
            </a:r>
            <a:endParaRPr lang="ro-RO" dirty="0">
              <a:latin typeface="Bookman Old Style" pitchFamily="18" charset="0"/>
            </a:endParaRPr>
          </a:p>
          <a:p>
            <a:pPr lvl="0"/>
            <a:r>
              <a:rPr lang="en-US" dirty="0">
                <a:latin typeface="Bookman Old Style" pitchFamily="18" charset="0"/>
              </a:rPr>
              <a:t>the</a:t>
            </a:r>
            <a:r>
              <a:rPr lang="en-US" i="1" dirty="0">
                <a:latin typeface="Bookman Old Style" pitchFamily="18" charset="0"/>
              </a:rPr>
              <a:t> </a:t>
            </a:r>
            <a:r>
              <a:rPr lang="en-US" i="1" dirty="0">
                <a:latin typeface="Bookman Old Style" pitchFamily="18" charset="0"/>
              </a:rPr>
              <a:t>acquis</a:t>
            </a:r>
            <a:r>
              <a:rPr lang="en-US" i="1" dirty="0">
                <a:latin typeface="Bookman Old Style" pitchFamily="18" charset="0"/>
              </a:rPr>
              <a:t> </a:t>
            </a:r>
            <a:r>
              <a:rPr lang="en-US" i="1" dirty="0">
                <a:latin typeface="Bookman Old Style" pitchFamily="18" charset="0"/>
              </a:rPr>
              <a:t>communaitaire</a:t>
            </a:r>
            <a:r>
              <a:rPr lang="en-US" dirty="0">
                <a:latin typeface="Bookman Old Style" pitchFamily="18" charset="0"/>
              </a:rPr>
              <a:t> is divided into 35 different chapters (for the previous accession negotiations there were 31 chapters), and constitutes the substance of accession negotiations; </a:t>
            </a:r>
          </a:p>
          <a:p>
            <a:pPr lvl="0"/>
            <a:r>
              <a:rPr lang="en-US" dirty="0">
                <a:latin typeface="Bookman Old Style" pitchFamily="18" charset="0"/>
              </a:rPr>
              <a:t>the content of </a:t>
            </a:r>
            <a:r>
              <a:rPr lang="en-US" i="1" dirty="0">
                <a:latin typeface="Bookman Old Style" pitchFamily="18" charset="0"/>
              </a:rPr>
              <a:t>acquis</a:t>
            </a:r>
            <a:r>
              <a:rPr lang="en-US" i="1" dirty="0">
                <a:latin typeface="Bookman Old Style" pitchFamily="18" charset="0"/>
              </a:rPr>
              <a:t> </a:t>
            </a:r>
            <a:r>
              <a:rPr lang="en-US" dirty="0">
                <a:latin typeface="Bookman Old Style" pitchFamily="18" charset="0"/>
              </a:rPr>
              <a:t>is non-negotiable; </a:t>
            </a:r>
          </a:p>
          <a:p>
            <a:pPr lvl="0"/>
            <a:r>
              <a:rPr lang="en-US" dirty="0">
                <a:latin typeface="Bookman Old Style" pitchFamily="18" charset="0"/>
              </a:rPr>
              <a:t>the negotiation is about the timing and conditions of adoption and implementation of the </a:t>
            </a:r>
            <a:r>
              <a:rPr lang="en-US" i="1" dirty="0">
                <a:latin typeface="Bookman Old Style" pitchFamily="18" charset="0"/>
              </a:rPr>
              <a:t>acquis</a:t>
            </a:r>
            <a:r>
              <a:rPr lang="en-US" b="1" i="1" dirty="0">
                <a:latin typeface="Bookman Old Style" pitchFamily="18" charset="0"/>
              </a:rPr>
              <a:t> </a:t>
            </a:r>
            <a:r>
              <a:rPr lang="en-US" dirty="0">
                <a:latin typeface="Bookman Old Style" pitchFamily="18" charset="0"/>
              </a:rPr>
              <a:t>by the applicant country.</a:t>
            </a:r>
            <a:endParaRPr lang="ro-RO" dirty="0">
              <a:latin typeface="Bookman Old Style" pitchFamily="18" charset="0"/>
            </a:endParaRPr>
          </a:p>
          <a:p>
            <a:endParaRPr lang="ro-RO" dirty="0"/>
          </a:p>
        </p:txBody>
      </p:sp>
      <p:sp>
        <p:nvSpPr>
          <p:cNvPr id="4" name="Content Placeholder 3"/>
          <p:cNvSpPr>
            <a:spLocks noGrp="1"/>
          </p:cNvSpPr>
          <p:nvPr>
            <p:ph sz="half" idx="2"/>
          </p:nvPr>
        </p:nvSpPr>
        <p:spPr>
          <a:xfrm>
            <a:off x="4648200" y="620688"/>
            <a:ext cx="4038600" cy="5505475"/>
          </a:xfrm>
        </p:spPr>
        <p:txBody>
          <a:bodyPr>
            <a:normAutofit fontScale="70000" lnSpcReduction="2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marL="0" indent="0" algn="ctr">
              <a:buNone/>
            </a:pPr>
            <a:r>
              <a:rPr lang="en-US" sz="4000" dirty="0" smtClean="0">
                <a:effectLst>
                  <a:outerShdw blurRad="38100" dist="38100" dir="2700000" algn="tl">
                    <a:srgbClr val="000000">
                      <a:alpha val="43137"/>
                    </a:srgbClr>
                  </a:outerShdw>
                </a:effectLst>
                <a:latin typeface="Bookman Old Style" pitchFamily="18" charset="0"/>
              </a:rPr>
              <a:t>The </a:t>
            </a:r>
            <a:r>
              <a:rPr lang="en-US" sz="4000" dirty="0">
                <a:effectLst>
                  <a:outerShdw blurRad="38100" dist="38100" dir="2700000" algn="tl">
                    <a:srgbClr val="000000">
                      <a:alpha val="43137"/>
                    </a:srgbClr>
                  </a:outerShdw>
                </a:effectLst>
                <a:latin typeface="Bookman Old Style" pitchFamily="18" charset="0"/>
              </a:rPr>
              <a:t>Substance of Accession Negotiations</a:t>
            </a:r>
            <a:endParaRPr lang="ro-RO" sz="4000"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0" y="685800"/>
            <a:ext cx="2924175" cy="1981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383910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4042"/>
          </a:xfrm>
        </p:spPr>
        <p:txBody>
          <a:bodyPr>
            <a:normAutofit fontScale="90000"/>
          </a:bodyPr>
          <a:lstStyle/>
          <a:p>
            <a:endParaRPr lang="ro-RO" dirty="0"/>
          </a:p>
        </p:txBody>
      </p:sp>
      <p:sp>
        <p:nvSpPr>
          <p:cNvPr id="3" name="Content Placeholder 2"/>
          <p:cNvSpPr>
            <a:spLocks noGrp="1"/>
          </p:cNvSpPr>
          <p:nvPr>
            <p:ph sz="half" idx="1"/>
          </p:nvPr>
        </p:nvSpPr>
        <p:spPr>
          <a:xfrm>
            <a:off x="457200" y="764704"/>
            <a:ext cx="4546848" cy="5361459"/>
          </a:xfrm>
        </p:spPr>
        <p:txBody>
          <a:bodyPr>
            <a:normAutofit fontScale="25000" lnSpcReduction="20000"/>
          </a:bodyPr>
          <a:lstStyle/>
          <a:p>
            <a:pPr lvl="0">
              <a:buFont typeface="Wingdings" pitchFamily="2" charset="2"/>
              <a:buChar char="ü"/>
            </a:pPr>
            <a:r>
              <a:rPr lang="en-US" sz="7200" dirty="0">
                <a:latin typeface="Bookman Old Style" pitchFamily="18" charset="0"/>
              </a:rPr>
              <a:t>Negotiation is a central component of national policy-making processes from setting agendas, to determining what issues are to be addressed by policy makers, exploring options, finding solutions and securing needed support from relevant parties in order to ensure that planned policies are sustainable;</a:t>
            </a:r>
            <a:endParaRPr lang="ro-RO" sz="7200" dirty="0">
              <a:latin typeface="Bookman Old Style" pitchFamily="18" charset="0"/>
            </a:endParaRPr>
          </a:p>
          <a:p>
            <a:pPr lvl="0">
              <a:buFont typeface="Wingdings" pitchFamily="2" charset="2"/>
              <a:buChar char="ü"/>
            </a:pPr>
            <a:r>
              <a:rPr lang="en-US" sz="7200" dirty="0">
                <a:latin typeface="Bookman Old Style" pitchFamily="18" charset="0"/>
              </a:rPr>
              <a:t>The European integration process is a product of negotiations;</a:t>
            </a:r>
            <a:endParaRPr lang="ro-RO" sz="7200" dirty="0">
              <a:latin typeface="Bookman Old Style" pitchFamily="18" charset="0"/>
            </a:endParaRPr>
          </a:p>
          <a:p>
            <a:pPr lvl="0">
              <a:buFont typeface="Wingdings" pitchFamily="2" charset="2"/>
              <a:buChar char="ü"/>
            </a:pPr>
            <a:r>
              <a:rPr lang="en-US" sz="7200" dirty="0">
                <a:latin typeface="Bookman Old Style" pitchFamily="18" charset="0"/>
              </a:rPr>
              <a:t>Enlargement process is a political process but was presented as a technical process;</a:t>
            </a:r>
            <a:endParaRPr lang="ro-RO" sz="7200" dirty="0">
              <a:latin typeface="Bookman Old Style" pitchFamily="18" charset="0"/>
            </a:endParaRPr>
          </a:p>
          <a:p>
            <a:pPr>
              <a:buFont typeface="Wingdings" pitchFamily="2" charset="2"/>
              <a:buChar char="ü"/>
            </a:pPr>
            <a:r>
              <a:rPr lang="en-US" sz="7200" dirty="0">
                <a:latin typeface="Bookman Old Style" pitchFamily="18" charset="0"/>
              </a:rPr>
              <a:t>The accession negotiation is a political and diplomatic process which influences the international relations, changes the international institutional architecture, also provides diplomats with new options, tools and means, and expands the supranational level with its own interests, rules and constraints.</a:t>
            </a:r>
            <a:endParaRPr lang="ro-RO" sz="7200" dirty="0">
              <a:latin typeface="Bookman Old Style" pitchFamily="18" charset="0"/>
            </a:endParaRPr>
          </a:p>
          <a:p>
            <a:endParaRPr lang="ro-RO" dirty="0"/>
          </a:p>
        </p:txBody>
      </p:sp>
      <p:sp>
        <p:nvSpPr>
          <p:cNvPr id="4" name="Content Placeholder 3"/>
          <p:cNvSpPr>
            <a:spLocks noGrp="1"/>
          </p:cNvSpPr>
          <p:nvPr>
            <p:ph sz="half" idx="2"/>
          </p:nvPr>
        </p:nvSpPr>
        <p:spPr>
          <a:xfrm>
            <a:off x="5652120" y="764704"/>
            <a:ext cx="3240360" cy="5361459"/>
          </a:xfrm>
        </p:spPr>
        <p:txBody>
          <a:bodyPr>
            <a:normAutofit fontScale="25000" lnSpcReduction="2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0" indent="0" algn="ctr">
              <a:buNone/>
            </a:pPr>
            <a:r>
              <a:rPr lang="en-US" sz="11200" b="1" dirty="0" smtClean="0">
                <a:effectLst>
                  <a:outerShdw blurRad="38100" dist="38100" dir="2700000" algn="tl">
                    <a:srgbClr val="000000">
                      <a:alpha val="43137"/>
                    </a:srgbClr>
                  </a:outerShdw>
                </a:effectLst>
                <a:latin typeface="Bookman Old Style" pitchFamily="18" charset="0"/>
              </a:rPr>
              <a:t>III. Conclusions</a:t>
            </a:r>
            <a:endParaRPr lang="ro-RO" sz="11200" b="1" dirty="0">
              <a:effectLst>
                <a:outerShdw blurRad="38100" dist="38100" dir="2700000" algn="tl">
                  <a:srgbClr val="000000">
                    <a:alpha val="43137"/>
                  </a:srgbClr>
                </a:outerShdw>
              </a:effectLst>
              <a:latin typeface="Bookman Old Style"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46408" y="836712"/>
            <a:ext cx="2219325" cy="251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76881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heatherclemenceau.files.wordpress.com/2014/01/thank-you.jpg?w=652&amp;h=40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03648" y="548681"/>
            <a:ext cx="6480720" cy="223224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403648" y="3284984"/>
            <a:ext cx="6480720" cy="20882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effectLst>
                  <a:outerShdw blurRad="38100" dist="38100" dir="2700000" algn="tl">
                    <a:srgbClr val="000000">
                      <a:alpha val="43137"/>
                    </a:srgbClr>
                  </a:outerShdw>
                </a:effectLst>
                <a:latin typeface="Bookman Old Style" pitchFamily="18" charset="0"/>
              </a:rPr>
              <a:t>Thank you for your time and consideration!</a:t>
            </a:r>
            <a:endParaRPr lang="ro-RO" sz="3600" b="1" dirty="0">
              <a:effectLst>
                <a:outerShdw blurRad="38100" dist="38100" dir="2700000" algn="tl">
                  <a:srgbClr val="000000">
                    <a:alpha val="43137"/>
                  </a:srgbClr>
                </a:outerShdw>
              </a:effectLst>
              <a:latin typeface="Bookman Old Style" pitchFamily="18" charset="0"/>
            </a:endParaRPr>
          </a:p>
        </p:txBody>
      </p:sp>
    </p:spTree>
    <p:extLst>
      <p:ext uri="{BB962C8B-B14F-4D97-AF65-F5344CB8AC3E}">
        <p14:creationId xmlns:p14="http://schemas.microsoft.com/office/powerpoint/2010/main" xmlns="" val="4228400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Bookman Old Style" pitchFamily="18" charset="0"/>
              </a:rPr>
              <a:t>Characteristics of decisional process in the E.U.</a:t>
            </a:r>
            <a:endParaRPr lang="ro-RO" dirty="0">
              <a:latin typeface="Bookman Old Style" pitchFamily="18" charset="0"/>
            </a:endParaRPr>
          </a:p>
        </p:txBody>
      </p:sp>
      <p:sp>
        <p:nvSpPr>
          <p:cNvPr id="3" name="Content Placeholder 2"/>
          <p:cNvSpPr>
            <a:spLocks noGrp="1"/>
          </p:cNvSpPr>
          <p:nvPr>
            <p:ph idx="1"/>
          </p:nvPr>
        </p:nvSpPr>
        <p:spPr/>
        <p:txBody>
          <a:bodyPr>
            <a:normAutofit fontScale="55000" lnSpcReduction="20000"/>
          </a:bodyPr>
          <a:lstStyle/>
          <a:p>
            <a:r>
              <a:rPr lang="en-US" dirty="0">
                <a:latin typeface="Bookman Old Style" pitchFamily="18" charset="0"/>
              </a:rPr>
              <a:t>unique combination of national and supranational rules</a:t>
            </a:r>
            <a:r>
              <a:rPr lang="en-US" dirty="0" smtClean="0">
                <a:latin typeface="Bookman Old Style" pitchFamily="18" charset="0"/>
              </a:rPr>
              <a:t>;</a:t>
            </a:r>
          </a:p>
          <a:p>
            <a:endParaRPr lang="en-US" dirty="0">
              <a:latin typeface="Bookman Old Style" pitchFamily="18" charset="0"/>
            </a:endParaRPr>
          </a:p>
          <a:p>
            <a:pPr lvl="0"/>
            <a:r>
              <a:rPr lang="en-US" dirty="0">
                <a:latin typeface="Bookman Old Style" pitchFamily="18" charset="0"/>
              </a:rPr>
              <a:t>rooted primarily in “new institutionalism”: </a:t>
            </a:r>
            <a:r>
              <a:rPr lang="en-US" u="sng" dirty="0">
                <a:latin typeface="Bookman Old Style" pitchFamily="18" charset="0"/>
              </a:rPr>
              <a:t>historical institutionalism</a:t>
            </a:r>
            <a:r>
              <a:rPr lang="en-US" dirty="0">
                <a:latin typeface="Bookman Old Style" pitchFamily="18" charset="0"/>
              </a:rPr>
              <a:t>, </a:t>
            </a:r>
            <a:r>
              <a:rPr lang="en-US" u="sng" dirty="0">
                <a:latin typeface="Bookman Old Style" pitchFamily="18" charset="0"/>
              </a:rPr>
              <a:t>rational-choice institutionalism </a:t>
            </a:r>
            <a:r>
              <a:rPr lang="en-US" dirty="0">
                <a:latin typeface="Bookman Old Style" pitchFamily="18" charset="0"/>
              </a:rPr>
              <a:t>and </a:t>
            </a:r>
            <a:r>
              <a:rPr lang="en-US" u="sng" dirty="0">
                <a:latin typeface="Bookman Old Style" pitchFamily="18" charset="0"/>
              </a:rPr>
              <a:t>sociological institutionalism</a:t>
            </a:r>
            <a:r>
              <a:rPr lang="en-US" dirty="0" smtClean="0">
                <a:latin typeface="Bookman Old Style" pitchFamily="18" charset="0"/>
              </a:rPr>
              <a:t>;</a:t>
            </a:r>
          </a:p>
          <a:p>
            <a:pPr lvl="0"/>
            <a:endParaRPr lang="ro-RO" dirty="0">
              <a:latin typeface="Bookman Old Style" pitchFamily="18" charset="0"/>
            </a:endParaRPr>
          </a:p>
          <a:p>
            <a:r>
              <a:rPr lang="en-US" dirty="0">
                <a:latin typeface="Bookman Old Style" pitchFamily="18" charset="0"/>
              </a:rPr>
              <a:t>the main </a:t>
            </a:r>
            <a:r>
              <a:rPr lang="en-US" b="1" u="sng" dirty="0">
                <a:latin typeface="Bookman Old Style" pitchFamily="18" charset="0"/>
              </a:rPr>
              <a:t>three politics </a:t>
            </a:r>
            <a:r>
              <a:rPr lang="en-US" dirty="0">
                <a:latin typeface="Bookman Old Style" pitchFamily="18" charset="0"/>
              </a:rPr>
              <a:t>are:</a:t>
            </a:r>
            <a:endParaRPr lang="ro-RO" dirty="0">
              <a:latin typeface="Bookman Old Style" pitchFamily="18" charset="0"/>
            </a:endParaRPr>
          </a:p>
          <a:p>
            <a:pPr lvl="2"/>
            <a:r>
              <a:rPr lang="en-US" sz="3300" b="1" u="sng" dirty="0">
                <a:latin typeface="Bookman Old Style" pitchFamily="18" charset="0"/>
              </a:rPr>
              <a:t>executive</a:t>
            </a:r>
            <a:r>
              <a:rPr lang="en-US" sz="3300" dirty="0">
                <a:latin typeface="Bookman Old Style" pitchFamily="18" charset="0"/>
              </a:rPr>
              <a:t>;</a:t>
            </a:r>
            <a:endParaRPr lang="ro-RO" sz="3300" dirty="0">
              <a:latin typeface="Bookman Old Style" pitchFamily="18" charset="0"/>
            </a:endParaRPr>
          </a:p>
          <a:p>
            <a:pPr lvl="2"/>
            <a:r>
              <a:rPr lang="en-US" sz="3300" b="1" u="sng" dirty="0">
                <a:latin typeface="Bookman Old Style" pitchFamily="18" charset="0"/>
              </a:rPr>
              <a:t>legislative</a:t>
            </a:r>
            <a:r>
              <a:rPr lang="en-US" sz="3300" dirty="0">
                <a:latin typeface="Bookman Old Style" pitchFamily="18" charset="0"/>
              </a:rPr>
              <a:t>;</a:t>
            </a:r>
            <a:endParaRPr lang="ro-RO" sz="3300" dirty="0">
              <a:latin typeface="Bookman Old Style" pitchFamily="18" charset="0"/>
            </a:endParaRPr>
          </a:p>
          <a:p>
            <a:pPr lvl="2"/>
            <a:r>
              <a:rPr lang="en-US" sz="3300" b="1" u="sng" dirty="0">
                <a:latin typeface="Bookman Old Style" pitchFamily="18" charset="0"/>
              </a:rPr>
              <a:t>judicial</a:t>
            </a:r>
            <a:r>
              <a:rPr lang="en-US" sz="3300" dirty="0" smtClean="0">
                <a:latin typeface="Bookman Old Style" pitchFamily="18" charset="0"/>
              </a:rPr>
              <a:t>.</a:t>
            </a:r>
          </a:p>
          <a:p>
            <a:pPr lvl="2"/>
            <a:endParaRPr lang="en-US" sz="2600" dirty="0">
              <a:latin typeface="Bookman Old Style" pitchFamily="18" charset="0"/>
            </a:endParaRPr>
          </a:p>
          <a:p>
            <a:r>
              <a:rPr lang="en-US" dirty="0">
                <a:latin typeface="Bookman Old Style" pitchFamily="18" charset="0"/>
              </a:rPr>
              <a:t>there are </a:t>
            </a:r>
            <a:r>
              <a:rPr lang="en-US" b="1" u="sng" dirty="0">
                <a:latin typeface="Bookman Old Style" pitchFamily="18" charset="0"/>
              </a:rPr>
              <a:t>three competing models </a:t>
            </a:r>
            <a:r>
              <a:rPr lang="en-US" dirty="0">
                <a:latin typeface="Bookman Old Style" pitchFamily="18" charset="0"/>
              </a:rPr>
              <a:t>of decision-making:</a:t>
            </a:r>
            <a:endParaRPr lang="ro-RO" sz="1400" dirty="0">
              <a:latin typeface="Bookman Old Style" pitchFamily="18" charset="0"/>
            </a:endParaRPr>
          </a:p>
          <a:p>
            <a:pPr lvl="2"/>
            <a:r>
              <a:rPr lang="en-US" sz="3300" b="1" u="sng" dirty="0">
                <a:latin typeface="Bookman Old Style" pitchFamily="18" charset="0"/>
              </a:rPr>
              <a:t>intergovernmentalism</a:t>
            </a:r>
            <a:r>
              <a:rPr lang="en-US" sz="3300" dirty="0">
                <a:latin typeface="Bookman Old Style" pitchFamily="18" charset="0"/>
              </a:rPr>
              <a:t> (with Member States controlling decision-making);</a:t>
            </a:r>
            <a:endParaRPr lang="ro-RO" sz="3300" dirty="0">
              <a:latin typeface="Bookman Old Style" pitchFamily="18" charset="0"/>
            </a:endParaRPr>
          </a:p>
          <a:p>
            <a:pPr lvl="2"/>
            <a:r>
              <a:rPr lang="en-US" sz="3300" b="1" u="sng" dirty="0">
                <a:latin typeface="Bookman Old Style" pitchFamily="18" charset="0"/>
              </a:rPr>
              <a:t>pressure politics </a:t>
            </a:r>
            <a:r>
              <a:rPr lang="en-US" sz="3300" dirty="0">
                <a:latin typeface="Bookman Old Style" pitchFamily="18" charset="0"/>
              </a:rPr>
              <a:t>(with decisions determined by “grass-roots, interest group and parliamentary pressure”);</a:t>
            </a:r>
            <a:endParaRPr lang="ro-RO" sz="3300" dirty="0">
              <a:latin typeface="Bookman Old Style" pitchFamily="18" charset="0"/>
            </a:endParaRPr>
          </a:p>
          <a:p>
            <a:pPr lvl="2"/>
            <a:r>
              <a:rPr lang="en-US" sz="3300" dirty="0">
                <a:latin typeface="Bookman Old Style" pitchFamily="18" charset="0"/>
              </a:rPr>
              <a:t>“</a:t>
            </a:r>
            <a:r>
              <a:rPr lang="en-US" sz="3300" b="1" u="sng" dirty="0">
                <a:latin typeface="Bookman Old Style" pitchFamily="18" charset="0"/>
              </a:rPr>
              <a:t>elite networks</a:t>
            </a:r>
            <a:r>
              <a:rPr lang="en-US" sz="3300" dirty="0">
                <a:latin typeface="Bookman Old Style" pitchFamily="18" charset="0"/>
              </a:rPr>
              <a:t>”.</a:t>
            </a:r>
            <a:endParaRPr lang="ro-RO" sz="3300" dirty="0">
              <a:latin typeface="Bookman Old Style" pitchFamily="18" charset="0"/>
            </a:endParaRPr>
          </a:p>
          <a:p>
            <a:endParaRPr lang="ro-RO" dirty="0"/>
          </a:p>
        </p:txBody>
      </p:sp>
    </p:spTree>
    <p:extLst>
      <p:ext uri="{BB962C8B-B14F-4D97-AF65-F5344CB8AC3E}">
        <p14:creationId xmlns:p14="http://schemas.microsoft.com/office/powerpoint/2010/main" xmlns="" val="1003353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1536386737"/>
              </p:ext>
            </p:extLst>
          </p:nvPr>
        </p:nvGraphicFramePr>
        <p:xfrm>
          <a:off x="381000" y="548680"/>
          <a:ext cx="8223448" cy="4833688"/>
        </p:xfrm>
        <a:graphic>
          <a:graphicData uri="http://schemas.openxmlformats.org/drawingml/2006/table">
            <a:tbl>
              <a:tblPr>
                <a:effectLst>
                  <a:outerShdw blurRad="50800" dist="50800" dir="5400000" algn="ctr" rotWithShape="0">
                    <a:schemeClr val="accent1"/>
                  </a:outerShdw>
                </a:effectLst>
                <a:tableStyleId>{5C22544A-7EE6-4342-B048-85BDC9FD1C3A}</a:tableStyleId>
              </a:tblPr>
              <a:tblGrid>
                <a:gridCol w="1295400"/>
                <a:gridCol w="1524000"/>
                <a:gridCol w="2667000"/>
                <a:gridCol w="2737048"/>
              </a:tblGrid>
              <a:tr h="576064">
                <a:tc>
                  <a:txBody>
                    <a:bodyPr/>
                    <a:lstStyle/>
                    <a:p>
                      <a:pPr algn="ctr">
                        <a:lnSpc>
                          <a:spcPct val="150000"/>
                        </a:lnSpc>
                        <a:spcAft>
                          <a:spcPts val="0"/>
                        </a:spcAft>
                      </a:pPr>
                      <a:r>
                        <a:rPr lang="en-US" sz="1400" b="1" dirty="0">
                          <a:effectLst/>
                          <a:latin typeface="Bookman Old Style" pitchFamily="18" charset="0"/>
                        </a:rPr>
                        <a:t>LEVEL</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a:lnSpc>
                          <a:spcPct val="150000"/>
                        </a:lnSpc>
                        <a:spcAft>
                          <a:spcPts val="0"/>
                        </a:spcAft>
                      </a:pPr>
                      <a:r>
                        <a:rPr lang="en-US" sz="1400" b="1" dirty="0">
                          <a:effectLst/>
                          <a:latin typeface="Bookman Old Style" pitchFamily="18" charset="0"/>
                        </a:rPr>
                        <a:t>Decision type</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a:lnSpc>
                          <a:spcPct val="150000"/>
                        </a:lnSpc>
                        <a:spcAft>
                          <a:spcPts val="0"/>
                        </a:spcAft>
                      </a:pPr>
                      <a:r>
                        <a:rPr lang="en-US" sz="1400" b="1" dirty="0">
                          <a:effectLst/>
                          <a:latin typeface="Bookman Old Style" pitchFamily="18" charset="0"/>
                        </a:rPr>
                        <a:t>Dominant actors</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ctr">
                        <a:lnSpc>
                          <a:spcPct val="150000"/>
                        </a:lnSpc>
                        <a:spcAft>
                          <a:spcPts val="0"/>
                        </a:spcAft>
                      </a:pPr>
                      <a:r>
                        <a:rPr lang="en-US" sz="1400" b="1" dirty="0">
                          <a:effectLst/>
                          <a:latin typeface="Bookman Old Style" pitchFamily="18" charset="0"/>
                        </a:rPr>
                        <a:t>Example</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1295400">
                <a:tc>
                  <a:txBody>
                    <a:bodyPr/>
                    <a:lstStyle/>
                    <a:p>
                      <a:pPr algn="just">
                        <a:lnSpc>
                          <a:spcPct val="150000"/>
                        </a:lnSpc>
                        <a:spcAft>
                          <a:spcPts val="0"/>
                        </a:spcAft>
                      </a:pPr>
                      <a:r>
                        <a:rPr lang="en-US" sz="1400" b="1" dirty="0">
                          <a:effectLst/>
                          <a:latin typeface="Bookman Old Style" pitchFamily="18" charset="0"/>
                        </a:rPr>
                        <a:t>Super-systemic</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just">
                        <a:lnSpc>
                          <a:spcPct val="150000"/>
                        </a:lnSpc>
                        <a:spcAft>
                          <a:spcPts val="0"/>
                        </a:spcAft>
                      </a:pPr>
                      <a:r>
                        <a:rPr lang="en-US" sz="1400" dirty="0">
                          <a:effectLst/>
                          <a:latin typeface="Bookman Old Style" pitchFamily="18" charset="0"/>
                        </a:rPr>
                        <a:t>History-making</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European Council; governments in IGCs; European Court of Justice</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Endorse white paper on </a:t>
                      </a:r>
                      <a:r>
                        <a:rPr lang="en-US" sz="1400" dirty="0" smtClean="0">
                          <a:effectLst/>
                          <a:latin typeface="Bookman Old Style" pitchFamily="18" charset="0"/>
                        </a:rPr>
                        <a:t>Internal Market</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1626362">
                <a:tc>
                  <a:txBody>
                    <a:bodyPr/>
                    <a:lstStyle/>
                    <a:p>
                      <a:pPr algn="just">
                        <a:lnSpc>
                          <a:spcPct val="150000"/>
                        </a:lnSpc>
                        <a:spcAft>
                          <a:spcPts val="0"/>
                        </a:spcAft>
                      </a:pPr>
                      <a:r>
                        <a:rPr lang="en-US" sz="1400" b="1" dirty="0">
                          <a:effectLst/>
                          <a:latin typeface="Bookman Old Style" pitchFamily="18" charset="0"/>
                        </a:rPr>
                        <a:t>Systemic</a:t>
                      </a:r>
                      <a:endParaRPr lang="ro-RO" sz="1400" b="1"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just">
                        <a:lnSpc>
                          <a:spcPct val="150000"/>
                        </a:lnSpc>
                        <a:spcAft>
                          <a:spcPts val="0"/>
                        </a:spcAft>
                      </a:pPr>
                      <a:r>
                        <a:rPr lang="en-US" sz="1400" dirty="0">
                          <a:effectLst/>
                          <a:latin typeface="Bookman Old Style" pitchFamily="18" charset="0"/>
                        </a:rPr>
                        <a:t>Policy-setting</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Council; COREPER; European Parliament (under co-decision/ ordinary legislative procedure)</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Agree directives to create an internal market for </a:t>
                      </a:r>
                      <a:r>
                        <a:rPr lang="en-US" sz="1400" dirty="0" smtClean="0">
                          <a:effectLst/>
                          <a:latin typeface="Bookman Old Style" pitchFamily="18" charset="0"/>
                        </a:rPr>
                        <a:t>motorbikes </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r h="1335862">
                <a:tc>
                  <a:txBody>
                    <a:bodyPr/>
                    <a:lstStyle/>
                    <a:p>
                      <a:pPr algn="just"/>
                      <a:r>
                        <a:rPr lang="en-US" sz="1400" b="1" dirty="0" smtClean="0">
                          <a:effectLst/>
                          <a:latin typeface="Bookman Old Style" pitchFamily="18" charset="0"/>
                        </a:rPr>
                        <a:t>Sub-systemic</a:t>
                      </a:r>
                      <a:r>
                        <a:rPr lang="ro-RO" sz="1400" dirty="0" smtClean="0">
                          <a:effectLst/>
                          <a:latin typeface="Bookman Old Style" pitchFamily="18" charset="0"/>
                        </a:rPr>
                        <a:t> </a:t>
                      </a:r>
                      <a:endParaRPr lang="ro-RO" sz="1400" dirty="0">
                        <a:effectLst/>
                        <a:latin typeface="Bookman Old Style" pitchFamily="18" charset="0"/>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just">
                        <a:lnSpc>
                          <a:spcPct val="150000"/>
                        </a:lnSpc>
                        <a:spcAft>
                          <a:spcPts val="0"/>
                        </a:spcAft>
                      </a:pPr>
                      <a:r>
                        <a:rPr lang="en-US" sz="1400" dirty="0">
                          <a:effectLst/>
                          <a:latin typeface="Bookman Old Style" pitchFamily="18" charset="0"/>
                        </a:rPr>
                        <a:t>Policy-shaping</a:t>
                      </a:r>
                      <a:endParaRPr lang="ro-RO" sz="140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Commission;</a:t>
                      </a:r>
                      <a:endParaRPr lang="ro-RO" sz="1400" dirty="0">
                        <a:effectLst/>
                        <a:latin typeface="Bookman Old Style" pitchFamily="18" charset="0"/>
                      </a:endParaRPr>
                    </a:p>
                    <a:p>
                      <a:pPr algn="l">
                        <a:lnSpc>
                          <a:spcPct val="150000"/>
                        </a:lnSpc>
                        <a:spcAft>
                          <a:spcPts val="0"/>
                        </a:spcAft>
                      </a:pPr>
                      <a:r>
                        <a:rPr lang="en-US" sz="1400" dirty="0">
                          <a:effectLst/>
                          <a:latin typeface="Bookman Old Style" pitchFamily="18" charset="0"/>
                        </a:rPr>
                        <a:t>Council working groups; </a:t>
                      </a:r>
                      <a:r>
                        <a:rPr lang="en-US" sz="1400" dirty="0" smtClean="0">
                          <a:effectLst/>
                          <a:latin typeface="Bookman Old Style" pitchFamily="18" charset="0"/>
                        </a:rPr>
                        <a:t>             EP </a:t>
                      </a:r>
                      <a:r>
                        <a:rPr lang="en-US" sz="1400" dirty="0">
                          <a:effectLst/>
                          <a:latin typeface="Bookman Old Style" pitchFamily="18" charset="0"/>
                        </a:rPr>
                        <a:t>committees</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c>
                  <a:txBody>
                    <a:bodyPr/>
                    <a:lstStyle/>
                    <a:p>
                      <a:pPr algn="l">
                        <a:lnSpc>
                          <a:spcPct val="150000"/>
                        </a:lnSpc>
                        <a:spcAft>
                          <a:spcPts val="0"/>
                        </a:spcAft>
                      </a:pPr>
                      <a:r>
                        <a:rPr lang="en-US" sz="1400" dirty="0">
                          <a:effectLst/>
                          <a:latin typeface="Bookman Old Style" pitchFamily="18" charset="0"/>
                        </a:rPr>
                        <a:t>Propose that all motorbikes licensed in the EU must observe specified power limits.</a:t>
                      </a:r>
                      <a:endParaRPr lang="ro-RO" sz="1400" dirty="0">
                        <a:effectLst/>
                        <a:latin typeface="Bookman Old Style" pitchFamily="18" charset="0"/>
                        <a:ea typeface="Times New Roman"/>
                        <a:cs typeface="Calibri"/>
                      </a:endParaRPr>
                    </a:p>
                  </a:txBody>
                  <a:tcPr marL="42530" marR="42530" marT="0" marB="0">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tcPr>
                </a:tc>
              </a:tr>
            </a:tbl>
          </a:graphicData>
        </a:graphic>
      </p:graphicFrame>
      <p:sp>
        <p:nvSpPr>
          <p:cNvPr id="3" name="Rectangle 99"/>
          <p:cNvSpPr>
            <a:spLocks/>
          </p:cNvSpPr>
          <p:nvPr/>
        </p:nvSpPr>
        <p:spPr bwMode="auto">
          <a:xfrm>
            <a:off x="363344" y="5589240"/>
            <a:ext cx="8305800" cy="533400"/>
          </a:xfrm>
          <a:prstGeom prst="rect">
            <a:avLst/>
          </a:prstGeom>
          <a:solidFill>
            <a:srgbClr val="D6E3BC"/>
          </a:solidFill>
          <a:ln w="6350">
            <a:solidFill>
              <a:srgbClr val="D6E3BC"/>
            </a:solidFill>
            <a:miter lim="800000"/>
            <a:headEnd/>
            <a:tailEnd/>
          </a:ln>
        </p:spPr>
        <p:txBody>
          <a:bodyPr vert="horz" wrap="square" lIns="91440" tIns="45720" rIns="91440" bIns="45720" numCol="1" anchor="ctr" anchorCtr="0" compatLnSpc="1">
            <a:prstTxWarp prst="textNoShape">
              <a:avLst/>
            </a:prstTxWarp>
          </a:bodyPr>
          <a:lstStyle/>
          <a:p>
            <a:pPr algn="just" fontAlgn="base">
              <a:spcBef>
                <a:spcPct val="0"/>
              </a:spcBef>
              <a:spcAft>
                <a:spcPct val="0"/>
              </a:spcAft>
            </a:pPr>
            <a:r>
              <a:rPr lang="en-US" sz="1600" b="1" dirty="0" smtClean="0">
                <a:solidFill>
                  <a:schemeClr val="accent3">
                    <a:lumMod val="50000"/>
                  </a:schemeClr>
                </a:solidFill>
                <a:effectLst>
                  <a:outerShdw blurRad="38100" dist="38100" dir="2700000" algn="tl">
                    <a:srgbClr val="000000">
                      <a:alpha val="43137"/>
                    </a:srgbClr>
                  </a:outerShdw>
                </a:effectLst>
                <a:latin typeface="Bookman Old Style" pitchFamily="18" charset="0"/>
              </a:rPr>
              <a:t>Table1: </a:t>
            </a:r>
            <a:r>
              <a:rPr lang="en-US" sz="1600" b="1" dirty="0">
                <a:solidFill>
                  <a:schemeClr val="accent3">
                    <a:lumMod val="50000"/>
                  </a:schemeClr>
                </a:solidFill>
                <a:effectLst>
                  <a:outerShdw blurRad="38100" dist="38100" dir="2700000" algn="tl">
                    <a:srgbClr val="000000">
                      <a:alpha val="43137"/>
                    </a:srgbClr>
                  </a:outerShdw>
                </a:effectLst>
                <a:latin typeface="Bookman Old Style" pitchFamily="18" charset="0"/>
              </a:rPr>
              <a:t>Multi-level EU decision-making (after Nugent, Paterson, Wright, 1999, p. 5</a:t>
            </a:r>
            <a:r>
              <a:rPr lang="en-US" sz="1600" b="1" dirty="0" smtClean="0">
                <a:solidFill>
                  <a:schemeClr val="accent3">
                    <a:lumMod val="50000"/>
                  </a:schemeClr>
                </a:solidFill>
                <a:effectLst>
                  <a:outerShdw blurRad="38100" dist="38100" dir="2700000" algn="tl">
                    <a:srgbClr val="000000">
                      <a:alpha val="43137"/>
                    </a:srgbClr>
                  </a:outerShdw>
                </a:effectLst>
                <a:latin typeface="Bookman Old Style" pitchFamily="18" charset="0"/>
              </a:rPr>
              <a:t>)</a:t>
            </a:r>
            <a:endParaRPr kumimoji="0" lang="ro-RO" sz="1600" b="1" i="0" u="none" strike="noStrike" cap="none" normalizeH="0" baseline="0" dirty="0" smtClean="0">
              <a:ln>
                <a:noFill/>
              </a:ln>
              <a:solidFill>
                <a:schemeClr val="accent3">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xmlns="" val="2969430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normAutofit fontScale="90000"/>
          </a:bodyPr>
          <a:lstStyle/>
          <a:p>
            <a:endParaRPr lang="ro-RO" dirty="0"/>
          </a:p>
        </p:txBody>
      </p:sp>
      <p:sp>
        <p:nvSpPr>
          <p:cNvPr id="3" name="Content Placeholder 2"/>
          <p:cNvSpPr>
            <a:spLocks noGrp="1"/>
          </p:cNvSpPr>
          <p:nvPr>
            <p:ph sz="half" idx="1"/>
          </p:nvPr>
        </p:nvSpPr>
        <p:spPr>
          <a:xfrm>
            <a:off x="457200" y="476672"/>
            <a:ext cx="4186808" cy="5649491"/>
          </a:xfrm>
        </p:spPr>
        <p:txBody>
          <a:bodyPr>
            <a:normAutofit fontScale="25000" lnSpcReduction="20000"/>
          </a:bodyPr>
          <a:lstStyle/>
          <a:p>
            <a:pPr lvl="0"/>
            <a:r>
              <a:rPr lang="en-US" sz="6400" dirty="0" smtClean="0">
                <a:latin typeface="Bookman Old Style" pitchFamily="18" charset="0"/>
              </a:rPr>
              <a:t>often </a:t>
            </a:r>
            <a:r>
              <a:rPr lang="en-US" sz="6400" dirty="0">
                <a:latin typeface="Bookman Old Style" pitchFamily="18" charset="0"/>
              </a:rPr>
              <a:t>associated with providing political leadership and overseeing the implementation of legislation</a:t>
            </a:r>
            <a:r>
              <a:rPr lang="en-US" sz="6400" dirty="0" smtClean="0">
                <a:latin typeface="Bookman Old Style" pitchFamily="18" charset="0"/>
              </a:rPr>
              <a:t>;</a:t>
            </a:r>
          </a:p>
          <a:p>
            <a:pPr lvl="0"/>
            <a:endParaRPr lang="en-US" sz="6400" dirty="0">
              <a:latin typeface="Bookman Old Style" pitchFamily="18" charset="0"/>
            </a:endParaRPr>
          </a:p>
          <a:p>
            <a:r>
              <a:rPr lang="en-US" sz="6400" dirty="0">
                <a:latin typeface="Bookman Old Style" pitchFamily="18" charset="0"/>
              </a:rPr>
              <a:t>the focus is on delegating the decision-making responsibility towards the executive bodies</a:t>
            </a:r>
            <a:r>
              <a:rPr lang="en-US" sz="6400" dirty="0" smtClean="0">
                <a:latin typeface="Bookman Old Style" pitchFamily="18" charset="0"/>
              </a:rPr>
              <a:t>;</a:t>
            </a:r>
          </a:p>
          <a:p>
            <a:endParaRPr lang="ro-RO" sz="6400" dirty="0">
              <a:latin typeface="Bookman Old Style" pitchFamily="18" charset="0"/>
            </a:endParaRPr>
          </a:p>
          <a:p>
            <a:r>
              <a:rPr lang="en-US" sz="6400" dirty="0">
                <a:latin typeface="Bookman Old Style" pitchFamily="18" charset="0"/>
              </a:rPr>
              <a:t>the EU specialized agencies (for ex.: European Medicines Evaluation Agency) have been given the task of providing expert advice to the Commission, which formally takes decisions</a:t>
            </a:r>
            <a:r>
              <a:rPr lang="en-US" sz="6400" dirty="0" smtClean="0">
                <a:latin typeface="Bookman Old Style" pitchFamily="18" charset="0"/>
              </a:rPr>
              <a:t>;</a:t>
            </a:r>
          </a:p>
          <a:p>
            <a:endParaRPr lang="ro-RO" sz="6400" dirty="0">
              <a:latin typeface="Bookman Old Style" pitchFamily="18" charset="0"/>
            </a:endParaRPr>
          </a:p>
          <a:p>
            <a:pPr lvl="0"/>
            <a:r>
              <a:rPr lang="en-US" sz="6400" dirty="0">
                <a:latin typeface="Bookman Old Style" pitchFamily="18" charset="0"/>
              </a:rPr>
              <a:t>the delegation of decision-making is more likely to happen where doubts about politicians’ commitment to a policy could undermine its effectiveness</a:t>
            </a:r>
            <a:r>
              <a:rPr lang="en-US" sz="6400" dirty="0" smtClean="0">
                <a:latin typeface="Bookman Old Style" pitchFamily="18" charset="0"/>
              </a:rPr>
              <a:t>;</a:t>
            </a:r>
          </a:p>
          <a:p>
            <a:pPr lvl="0"/>
            <a:endParaRPr lang="ro-RO" sz="6400" dirty="0">
              <a:latin typeface="Bookman Old Style" pitchFamily="18" charset="0"/>
            </a:endParaRPr>
          </a:p>
          <a:p>
            <a:r>
              <a:rPr lang="en-US" sz="6400" dirty="0">
                <a:latin typeface="Bookman Old Style" pitchFamily="18" charset="0"/>
              </a:rPr>
              <a:t>the problem of commitments not being credible is likely to be pronounced when there is a conflict between short-run costs and long-run benefits (such as monetary policy).</a:t>
            </a:r>
            <a:endParaRPr lang="ro-RO" sz="6400" dirty="0">
              <a:latin typeface="Bookman Old Style" pitchFamily="18" charset="0"/>
            </a:endParaRPr>
          </a:p>
          <a:p>
            <a:endParaRPr lang="ro-RO" dirty="0"/>
          </a:p>
        </p:txBody>
      </p:sp>
      <p:sp>
        <p:nvSpPr>
          <p:cNvPr id="4" name="Content Placeholder 3"/>
          <p:cNvSpPr>
            <a:spLocks noGrp="1"/>
          </p:cNvSpPr>
          <p:nvPr>
            <p:ph sz="half" idx="2"/>
          </p:nvPr>
        </p:nvSpPr>
        <p:spPr>
          <a:xfrm>
            <a:off x="4648200" y="764704"/>
            <a:ext cx="4038600" cy="5361459"/>
          </a:xfrm>
        </p:spPr>
        <p:txBody>
          <a:bodyPr>
            <a:normAutofit fontScale="25000" lnSpcReduction="20000"/>
          </a:bodyPr>
          <a:lstStyle/>
          <a:p>
            <a:endParaRPr lang="en-US" b="1" dirty="0" smtClean="0">
              <a:latin typeface="Bookman Old Style" pitchFamily="18" charset="0"/>
            </a:endParaRPr>
          </a:p>
          <a:p>
            <a:endParaRPr lang="en-US" b="1" dirty="0">
              <a:latin typeface="Bookman Old Style" pitchFamily="18" charset="0"/>
            </a:endParaRPr>
          </a:p>
          <a:p>
            <a:endParaRPr lang="en-US" b="1" dirty="0" smtClean="0">
              <a:latin typeface="Bookman Old Style" pitchFamily="18" charset="0"/>
            </a:endParaRPr>
          </a:p>
          <a:p>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endParaRPr lang="en-US" b="1" dirty="0" smtClean="0">
              <a:latin typeface="Bookman Old Style" pitchFamily="18" charset="0"/>
            </a:endParaRPr>
          </a:p>
          <a:p>
            <a:pPr marL="0" indent="0" algn="ctr">
              <a:buNone/>
            </a:pPr>
            <a:r>
              <a:rPr lang="en-US" sz="11200" b="1" dirty="0" smtClean="0">
                <a:latin typeface="Bookman Old Style" pitchFamily="18" charset="0"/>
              </a:rPr>
              <a:t>a</a:t>
            </a:r>
            <a:r>
              <a:rPr lang="en-US" sz="11200" b="1" dirty="0">
                <a:latin typeface="Bookman Old Style" pitchFamily="18" charset="0"/>
              </a:rPr>
              <a:t>. Executive Politics: Delegated </a:t>
            </a:r>
            <a:r>
              <a:rPr lang="en-US" sz="11200" b="1" dirty="0" smtClean="0">
                <a:latin typeface="Bookman Old Style" pitchFamily="18" charset="0"/>
              </a:rPr>
              <a:t>Decision-Making</a:t>
            </a:r>
            <a:endParaRPr lang="ro-RO" sz="11200"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908720"/>
            <a:ext cx="350520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54983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dirty="0"/>
          </a:p>
        </p:txBody>
      </p:sp>
      <p:sp>
        <p:nvSpPr>
          <p:cNvPr id="3" name="Content Placeholder 2"/>
          <p:cNvSpPr>
            <a:spLocks noGrp="1"/>
          </p:cNvSpPr>
          <p:nvPr>
            <p:ph sz="half" idx="1"/>
          </p:nvPr>
        </p:nvSpPr>
        <p:spPr>
          <a:xfrm>
            <a:off x="457200" y="404664"/>
            <a:ext cx="4038600" cy="5721499"/>
          </a:xfrm>
        </p:spPr>
        <p:txBody>
          <a:bodyPr>
            <a:normAutofit fontScale="70000" lnSpcReduction="20000"/>
          </a:bodyPr>
          <a:lstStyle/>
          <a:p>
            <a:pPr lvl="0"/>
            <a:r>
              <a:rPr lang="en-US" dirty="0">
                <a:latin typeface="Bookman Old Style" pitchFamily="18" charset="0"/>
              </a:rPr>
              <a:t>the legislative politics of the EU, especially in the EP, is arguably more closely analogous to that of the US than those of most EU Member </a:t>
            </a:r>
            <a:r>
              <a:rPr lang="en-US" dirty="0" smtClean="0">
                <a:latin typeface="Bookman Old Style" pitchFamily="18" charset="0"/>
              </a:rPr>
              <a:t>States;</a:t>
            </a:r>
            <a:endParaRPr lang="ro-RO" dirty="0">
              <a:latin typeface="Bookman Old Style" pitchFamily="18" charset="0"/>
            </a:endParaRPr>
          </a:p>
          <a:p>
            <a:pPr lvl="0"/>
            <a:r>
              <a:rPr lang="en-US" dirty="0">
                <a:latin typeface="Bookman Old Style" pitchFamily="18" charset="0"/>
              </a:rPr>
              <a:t>despite its legislative role, the Council appears to operate in many respects like an international negotiation framework.</a:t>
            </a:r>
            <a:endParaRPr lang="ro-RO" dirty="0">
              <a:latin typeface="Bookman Old Style" pitchFamily="18" charset="0"/>
            </a:endParaRPr>
          </a:p>
          <a:p>
            <a:pPr lvl="0"/>
            <a:r>
              <a:rPr lang="en-US" dirty="0">
                <a:latin typeface="Bookman Old Style" pitchFamily="18" charset="0"/>
              </a:rPr>
              <a:t>the EP has had a tendency to form oversized voting coalitions, ostensibly to increase the EP’s influence relative to Council;</a:t>
            </a:r>
            <a:endParaRPr lang="ro-RO" dirty="0">
              <a:latin typeface="Bookman Old Style" pitchFamily="18" charset="0"/>
            </a:endParaRPr>
          </a:p>
          <a:p>
            <a:r>
              <a:rPr lang="en-US" dirty="0">
                <a:latin typeface="Bookman Old Style" pitchFamily="18" charset="0"/>
              </a:rPr>
              <a:t>there is a great debate on how the Council takes decisions;</a:t>
            </a:r>
          </a:p>
          <a:p>
            <a:r>
              <a:rPr lang="en-US" dirty="0">
                <a:latin typeface="Bookman Old Style" pitchFamily="18" charset="0"/>
              </a:rPr>
              <a:t>application of different negotiation models.</a:t>
            </a:r>
            <a:endParaRPr lang="ro-RO" dirty="0">
              <a:latin typeface="Bookman Old Style" pitchFamily="18" charset="0"/>
            </a:endParaRPr>
          </a:p>
          <a:p>
            <a:endParaRPr lang="ro-RO" dirty="0"/>
          </a:p>
        </p:txBody>
      </p:sp>
      <p:pic>
        <p:nvPicPr>
          <p:cNvPr id="5" name="Picture 2" descr="https://encrypted-tbn2.gstatic.com/images?q=tbn:ANd9GcQS-Qo8Us57aAPdyd-W5gr6pdmnb1LFgKjA_7lQMD3UUoXY5QbQ"/>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80112" y="548680"/>
            <a:ext cx="3024336" cy="288032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5292080" y="3881120"/>
            <a:ext cx="3384376" cy="2246769"/>
          </a:xfrm>
          <a:prstGeom prst="rect">
            <a:avLst/>
          </a:prstGeom>
        </p:spPr>
        <p:txBody>
          <a:bodyPr wrap="square">
            <a:spAutoFit/>
          </a:bodyPr>
          <a:lstStyle/>
          <a:p>
            <a:pPr algn="ctr"/>
            <a:r>
              <a:rPr lang="en-US" sz="2800" b="1" dirty="0">
                <a:latin typeface="Bookman Old Style" pitchFamily="18" charset="0"/>
              </a:rPr>
              <a:t>b. Legislative Politics or International Negotiations?</a:t>
            </a:r>
            <a:r>
              <a:rPr lang="ro-RO" sz="2800" dirty="0">
                <a:latin typeface="Bookman Old Style" pitchFamily="18" charset="0"/>
              </a:rPr>
              <a:t/>
            </a:r>
            <a:br>
              <a:rPr lang="ro-RO" sz="2800" dirty="0">
                <a:latin typeface="Bookman Old Style" pitchFamily="18" charset="0"/>
              </a:rPr>
            </a:br>
            <a:endParaRPr lang="ro-RO" sz="2800" dirty="0"/>
          </a:p>
        </p:txBody>
      </p:sp>
    </p:spTree>
    <p:extLst>
      <p:ext uri="{BB962C8B-B14F-4D97-AF65-F5344CB8AC3E}">
        <p14:creationId xmlns:p14="http://schemas.microsoft.com/office/powerpoint/2010/main" xmlns="" val="2439051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www.plan-eu.org/content/uploads/2013/05/How-laws-are-mad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533400"/>
            <a:ext cx="8349922" cy="5410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5678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sz="half" idx="1"/>
          </p:nvPr>
        </p:nvSpPr>
        <p:spPr>
          <a:xfrm>
            <a:off x="457200" y="764704"/>
            <a:ext cx="4038600" cy="5361459"/>
          </a:xfrm>
        </p:spPr>
        <p:txBody>
          <a:bodyPr>
            <a:normAutofit fontScale="70000" lnSpcReduction="20000"/>
          </a:bodyPr>
          <a:lstStyle/>
          <a:p>
            <a:pPr lvl="0"/>
            <a:r>
              <a:rPr lang="en-US" dirty="0">
                <a:latin typeface="Bookman Old Style" pitchFamily="18" charset="0"/>
              </a:rPr>
              <a:t>the Commission may choose not to advance a proposal;</a:t>
            </a:r>
            <a:endParaRPr lang="ro-RO" dirty="0">
              <a:latin typeface="Bookman Old Style" pitchFamily="18" charset="0"/>
            </a:endParaRPr>
          </a:p>
          <a:p>
            <a:pPr lvl="0"/>
            <a:r>
              <a:rPr lang="en-US" dirty="0">
                <a:latin typeface="Bookman Old Style" pitchFamily="18" charset="0"/>
              </a:rPr>
              <a:t>under co-decision either the EP or the Council can block legislation;</a:t>
            </a:r>
            <a:endParaRPr lang="ro-RO" dirty="0">
              <a:latin typeface="Bookman Old Style" pitchFamily="18" charset="0"/>
            </a:endParaRPr>
          </a:p>
          <a:p>
            <a:pPr lvl="0"/>
            <a:r>
              <a:rPr lang="en-US" dirty="0">
                <a:latin typeface="Bookman Old Style" pitchFamily="18" charset="0"/>
              </a:rPr>
              <a:t>under unanimity each member state is a veto player;</a:t>
            </a:r>
            <a:endParaRPr lang="ro-RO" dirty="0">
              <a:latin typeface="Bookman Old Style" pitchFamily="18" charset="0"/>
            </a:endParaRPr>
          </a:p>
          <a:p>
            <a:pPr lvl="0"/>
            <a:r>
              <a:rPr lang="en-US" dirty="0">
                <a:latin typeface="Bookman Old Style" pitchFamily="18" charset="0"/>
              </a:rPr>
              <a:t>and under QMV a minority of states can block decisions;</a:t>
            </a:r>
            <a:endParaRPr lang="ro-RO" dirty="0">
              <a:latin typeface="Bookman Old Style" pitchFamily="18" charset="0"/>
            </a:endParaRPr>
          </a:p>
          <a:p>
            <a:pPr lvl="0"/>
            <a:r>
              <a:rPr lang="en-US" dirty="0">
                <a:latin typeface="Bookman Old Style" pitchFamily="18" charset="0"/>
              </a:rPr>
              <a:t>the need to accommodate so many veto players in order to adopt a policy led Simon </a:t>
            </a:r>
            <a:r>
              <a:rPr lang="en-US" dirty="0">
                <a:latin typeface="Bookman Old Style" pitchFamily="18" charset="0"/>
              </a:rPr>
              <a:t>Hix</a:t>
            </a:r>
            <a:r>
              <a:rPr lang="en-US" dirty="0">
                <a:latin typeface="Bookman Old Style" pitchFamily="18" charset="0"/>
              </a:rPr>
              <a:t> (</a:t>
            </a:r>
            <a:r>
              <a:rPr lang="en-US" dirty="0" smtClean="0">
                <a:latin typeface="Bookman Old Style" pitchFamily="18" charset="0"/>
              </a:rPr>
              <a:t>2008) </a:t>
            </a:r>
            <a:r>
              <a:rPr lang="en-US" dirty="0">
                <a:latin typeface="Bookman Old Style" pitchFamily="18" charset="0"/>
              </a:rPr>
              <a:t>to characterize the EU’s as a “hyper-consensus system of government”.</a:t>
            </a:r>
            <a:endParaRPr lang="ro-RO" dirty="0">
              <a:latin typeface="Bookman Old Style" pitchFamily="18" charset="0"/>
            </a:endParaRPr>
          </a:p>
          <a:p>
            <a:endParaRPr lang="ro-RO" dirty="0"/>
          </a:p>
        </p:txBody>
      </p:sp>
      <p:sp>
        <p:nvSpPr>
          <p:cNvPr id="4" name="Content Placeholder 3"/>
          <p:cNvSpPr>
            <a:spLocks noGrp="1"/>
          </p:cNvSpPr>
          <p:nvPr>
            <p:ph sz="half" idx="2"/>
          </p:nvPr>
        </p:nvSpPr>
        <p:spPr/>
        <p:txBody>
          <a:bodyPr>
            <a:normAutofit fontScale="70000" lnSpcReduction="20000"/>
          </a:bodyPr>
          <a:lstStyle/>
          <a:p>
            <a:endParaRPr lang="en-US" dirty="0" smtClean="0">
              <a:latin typeface="Bookman Old Style" pitchFamily="18" charset="0"/>
            </a:endParaRPr>
          </a:p>
          <a:p>
            <a:endParaRPr lang="en-US" dirty="0">
              <a:latin typeface="Bookman Old Style" pitchFamily="18" charset="0"/>
            </a:endParaRPr>
          </a:p>
          <a:p>
            <a:endParaRPr lang="en-US" dirty="0" smtClean="0">
              <a:latin typeface="Bookman Old Style" pitchFamily="18" charset="0"/>
            </a:endParaRPr>
          </a:p>
          <a:p>
            <a:endParaRPr lang="en-US" dirty="0">
              <a:latin typeface="Bookman Old Style" pitchFamily="18" charset="0"/>
            </a:endParaRPr>
          </a:p>
          <a:p>
            <a:endParaRPr lang="en-US" dirty="0" smtClean="0">
              <a:latin typeface="Bookman Old Style" pitchFamily="18" charset="0"/>
            </a:endParaRPr>
          </a:p>
          <a:p>
            <a:endParaRPr lang="en-US" dirty="0" smtClean="0">
              <a:latin typeface="Bookman Old Style" pitchFamily="18" charset="0"/>
            </a:endParaRPr>
          </a:p>
          <a:p>
            <a:endParaRPr lang="en-US" dirty="0">
              <a:latin typeface="Bookman Old Style" pitchFamily="18" charset="0"/>
            </a:endParaRPr>
          </a:p>
          <a:p>
            <a:endParaRPr lang="en-US" dirty="0" smtClean="0">
              <a:latin typeface="Bookman Old Style" pitchFamily="18" charset="0"/>
            </a:endParaRPr>
          </a:p>
          <a:p>
            <a:endParaRPr lang="en-US" dirty="0">
              <a:latin typeface="Bookman Old Style" pitchFamily="18" charset="0"/>
            </a:endParaRPr>
          </a:p>
          <a:p>
            <a:pPr algn="ctr"/>
            <a:r>
              <a:rPr lang="en-US" sz="4000" dirty="0" smtClean="0">
                <a:latin typeface="Bookman Old Style" pitchFamily="18" charset="0"/>
              </a:rPr>
              <a:t>In </a:t>
            </a:r>
            <a:r>
              <a:rPr lang="en-US" sz="4000" dirty="0">
                <a:latin typeface="Bookman Old Style" pitchFamily="18" charset="0"/>
              </a:rPr>
              <a:t>the EU there are many veto </a:t>
            </a:r>
            <a:r>
              <a:rPr lang="en-US" sz="4000" dirty="0" smtClean="0">
                <a:latin typeface="Bookman Old Style" pitchFamily="18" charset="0"/>
              </a:rPr>
              <a:t>players</a:t>
            </a:r>
            <a:endParaRPr lang="ro-RO" sz="4000" dirty="0"/>
          </a:p>
        </p:txBody>
      </p:sp>
      <p:pic>
        <p:nvPicPr>
          <p:cNvPr id="5" name="Picture 2" descr="http://4.bp.blogspot.com/_DcScTdPep8I/SoOXndVJGKI/AAAAAAAAADo/Q_KHMMisB4c/s400/EU+decision+maki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663704"/>
            <a:ext cx="3534544" cy="28414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43015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sz="half" idx="1"/>
          </p:nvPr>
        </p:nvSpPr>
        <p:spPr>
          <a:xfrm>
            <a:off x="457200" y="548680"/>
            <a:ext cx="4038600" cy="5577483"/>
          </a:xfrm>
        </p:spPr>
        <p:txBody>
          <a:bodyPr>
            <a:normAutofit fontScale="25000" lnSpcReduction="20000"/>
          </a:bodyPr>
          <a:lstStyle/>
          <a:p>
            <a:pPr lvl="0"/>
            <a:r>
              <a:rPr lang="en-US" sz="6400" dirty="0">
                <a:latin typeface="Bookman Old Style" pitchFamily="18" charset="0"/>
              </a:rPr>
              <a:t>in the EU, domestic political process of implementation is supervised by the Commission, aided and abetted by societal actors and member states’ </a:t>
            </a:r>
            <a:r>
              <a:rPr lang="en-US" sz="6400" dirty="0" smtClean="0">
                <a:latin typeface="Bookman Old Style" pitchFamily="18" charset="0"/>
              </a:rPr>
              <a:t>governments;</a:t>
            </a:r>
            <a:endParaRPr lang="ro-RO" sz="6400" dirty="0">
              <a:latin typeface="Bookman Old Style" pitchFamily="18" charset="0"/>
            </a:endParaRPr>
          </a:p>
          <a:p>
            <a:pPr lvl="0"/>
            <a:r>
              <a:rPr lang="en-US" sz="6400" dirty="0">
                <a:latin typeface="Bookman Old Style" pitchFamily="18" charset="0"/>
              </a:rPr>
              <a:t>the European legal order is much more highly developed than those commonly found among states;</a:t>
            </a:r>
            <a:endParaRPr lang="ro-RO" sz="6400" dirty="0">
              <a:latin typeface="Bookman Old Style" pitchFamily="18" charset="0"/>
            </a:endParaRPr>
          </a:p>
          <a:p>
            <a:pPr lvl="0"/>
            <a:r>
              <a:rPr lang="en-US" sz="6400" dirty="0">
                <a:latin typeface="Bookman Old Style" pitchFamily="18" charset="0"/>
              </a:rPr>
              <a:t>one concern is that actors are more able to take advantage of, is the opportunity to challenge national policies under EU law;</a:t>
            </a:r>
            <a:endParaRPr lang="ro-RO" sz="6400" dirty="0">
              <a:latin typeface="Bookman Old Style" pitchFamily="18" charset="0"/>
            </a:endParaRPr>
          </a:p>
          <a:p>
            <a:pPr lvl="0"/>
            <a:r>
              <a:rPr lang="en-US" sz="6400" dirty="0">
                <a:latin typeface="Bookman Old Style" pitchFamily="18" charset="0"/>
              </a:rPr>
              <a:t>an increasing number of powerful political actors have tended to make more and better use of litigations in order to challenge the policies which they </a:t>
            </a:r>
            <a:r>
              <a:rPr lang="en-US" sz="6400" dirty="0" smtClean="0">
                <a:latin typeface="Bookman Old Style" pitchFamily="18" charset="0"/>
              </a:rPr>
              <a:t>dislike;</a:t>
            </a:r>
            <a:endParaRPr lang="ro-RO" sz="6400" dirty="0">
              <a:latin typeface="Bookman Old Style" pitchFamily="18" charset="0"/>
            </a:endParaRPr>
          </a:p>
          <a:p>
            <a:pPr lvl="0"/>
            <a:r>
              <a:rPr lang="en-US" sz="6400" dirty="0">
                <a:latin typeface="Bookman Old Style" pitchFamily="18" charset="0"/>
              </a:rPr>
              <a:t>the direct implication of Court ruling tends to be narrow, requiring from the Member State governments to accommodate only the specific requirements of the judgment (although the government may extend the implications to other similar circumstances).</a:t>
            </a:r>
            <a:endParaRPr lang="ro-RO" sz="6400" dirty="0">
              <a:latin typeface="Bookman Old Style" pitchFamily="18" charset="0"/>
            </a:endParaRPr>
          </a:p>
          <a:p>
            <a:endParaRPr lang="ro-RO" dirty="0"/>
          </a:p>
        </p:txBody>
      </p:sp>
      <p:sp>
        <p:nvSpPr>
          <p:cNvPr id="4" name="Content Placeholder 3"/>
          <p:cNvSpPr>
            <a:spLocks noGrp="1"/>
          </p:cNvSpPr>
          <p:nvPr>
            <p:ph sz="half" idx="2"/>
          </p:nvPr>
        </p:nvSpPr>
        <p:spPr>
          <a:xfrm>
            <a:off x="4648200" y="548680"/>
            <a:ext cx="4038600" cy="5577483"/>
          </a:xfrm>
        </p:spPr>
        <p:txBody>
          <a:bodyPr>
            <a:normAutofit fontScale="25000" lnSpcReduction="20000"/>
          </a:bodyPr>
          <a:lstStyle/>
          <a:p>
            <a:endParaRPr lang="en-US" b="1" dirty="0" smtClean="0">
              <a:latin typeface="Bookman Old Style" pitchFamily="18" charset="0"/>
            </a:endParaRPr>
          </a:p>
          <a:p>
            <a:endParaRPr lang="en-US" b="1" dirty="0">
              <a:latin typeface="Bookman Old Style" pitchFamily="18" charset="0"/>
            </a:endParaRPr>
          </a:p>
          <a:p>
            <a:endParaRPr lang="en-US" b="1" dirty="0" smtClean="0">
              <a:latin typeface="Bookman Old Style" pitchFamily="18" charset="0"/>
            </a:endParaRPr>
          </a:p>
          <a:p>
            <a:endParaRPr lang="en-US" b="1" dirty="0">
              <a:latin typeface="Bookman Old Style" pitchFamily="18" charset="0"/>
            </a:endParaRPr>
          </a:p>
          <a:p>
            <a:endParaRPr lang="en-US" b="1" dirty="0" smtClean="0">
              <a:latin typeface="Bookman Old Style" pitchFamily="18" charset="0"/>
            </a:endParaRPr>
          </a:p>
          <a:p>
            <a:endParaRPr lang="en-US" b="1" dirty="0">
              <a:latin typeface="Bookman Old Style" pitchFamily="18" charset="0"/>
            </a:endParaRPr>
          </a:p>
          <a:p>
            <a:endParaRPr lang="en-US" b="1" dirty="0" smtClean="0">
              <a:latin typeface="Bookman Old Style" pitchFamily="18" charset="0"/>
            </a:endParaRPr>
          </a:p>
          <a:p>
            <a:pPr marL="0" indent="0">
              <a:buNone/>
            </a:pPr>
            <a:endParaRPr lang="en-US" b="1" dirty="0" smtClean="0">
              <a:latin typeface="Bookman Old Style" pitchFamily="18" charset="0"/>
            </a:endParaRPr>
          </a:p>
          <a:p>
            <a:pPr marL="0" indent="0">
              <a:buNone/>
            </a:pPr>
            <a:endParaRPr lang="en-US" b="1" dirty="0">
              <a:latin typeface="Bookman Old Style" pitchFamily="18" charset="0"/>
            </a:endParaRPr>
          </a:p>
          <a:p>
            <a:pPr marL="0" indent="0" algn="r">
              <a:buNone/>
            </a:pPr>
            <a:r>
              <a:rPr lang="en-US" b="1" dirty="0" smtClean="0">
                <a:latin typeface="Bookman Old Style" pitchFamily="18" charset="0"/>
              </a:rPr>
              <a:t>c</a:t>
            </a:r>
            <a:r>
              <a:rPr lang="en-US" b="1" dirty="0">
                <a:latin typeface="Bookman Old Style" pitchFamily="18" charset="0"/>
              </a:rPr>
              <a:t>. Judicial Politics</a:t>
            </a:r>
            <a:endParaRPr lang="ro-RO"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6056" y="924597"/>
            <a:ext cx="3686944" cy="34188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Rectangle 5"/>
          <p:cNvSpPr/>
          <p:nvPr/>
        </p:nvSpPr>
        <p:spPr>
          <a:xfrm>
            <a:off x="4860032" y="4941168"/>
            <a:ext cx="4032448" cy="523220"/>
          </a:xfrm>
          <a:prstGeom prst="rect">
            <a:avLst/>
          </a:prstGeom>
        </p:spPr>
        <p:txBody>
          <a:bodyPr wrap="square">
            <a:spAutoFit/>
          </a:bodyPr>
          <a:lstStyle/>
          <a:p>
            <a:pPr algn="ctr"/>
            <a:r>
              <a:rPr lang="en-US" sz="2800" b="1" dirty="0">
                <a:latin typeface="Bookman Old Style" pitchFamily="18" charset="0"/>
              </a:rPr>
              <a:t>c. Judicial Politics</a:t>
            </a:r>
            <a:endParaRPr lang="ro-RO" sz="2800" dirty="0"/>
          </a:p>
        </p:txBody>
      </p:sp>
    </p:spTree>
    <p:extLst>
      <p:ext uri="{BB962C8B-B14F-4D97-AF65-F5344CB8AC3E}">
        <p14:creationId xmlns:p14="http://schemas.microsoft.com/office/powerpoint/2010/main" xmlns="" val="1859955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ro-RO"/>
          </a:p>
        </p:txBody>
      </p:sp>
      <p:sp>
        <p:nvSpPr>
          <p:cNvPr id="3" name="Content Placeholder 2"/>
          <p:cNvSpPr>
            <a:spLocks noGrp="1"/>
          </p:cNvSpPr>
          <p:nvPr>
            <p:ph sz="half" idx="1"/>
          </p:nvPr>
        </p:nvSpPr>
        <p:spPr>
          <a:xfrm>
            <a:off x="457200" y="332656"/>
            <a:ext cx="4330824" cy="5793507"/>
          </a:xfrm>
        </p:spPr>
        <p:txBody>
          <a:bodyPr>
            <a:noAutofit/>
          </a:bodyPr>
          <a:lstStyle/>
          <a:p>
            <a:r>
              <a:rPr lang="en-US" sz="1600" dirty="0">
                <a:latin typeface="Bookman Old Style" pitchFamily="18" charset="0"/>
              </a:rPr>
              <a:t>there is a difficulty in reaching agreements in the EU, and that makes implementation </a:t>
            </a:r>
            <a:r>
              <a:rPr lang="en-US" sz="1600" dirty="0" smtClean="0">
                <a:latin typeface="Bookman Old Style" pitchFamily="18" charset="0"/>
              </a:rPr>
              <a:t>important</a:t>
            </a:r>
            <a:r>
              <a:rPr lang="en-US" sz="1600" dirty="0">
                <a:latin typeface="Bookman Old Style" pitchFamily="18" charset="0"/>
              </a:rPr>
              <a:t>;</a:t>
            </a:r>
            <a:r>
              <a:rPr lang="en-US" sz="1600" dirty="0" smtClean="0">
                <a:latin typeface="Bookman Old Style" pitchFamily="18" charset="0"/>
              </a:rPr>
              <a:t> </a:t>
            </a:r>
            <a:endParaRPr lang="en-US" sz="1600" dirty="0">
              <a:latin typeface="Bookman Old Style" pitchFamily="18" charset="0"/>
            </a:endParaRPr>
          </a:p>
          <a:p>
            <a:r>
              <a:rPr lang="en-US" sz="1600" dirty="0">
                <a:latin typeface="Bookman Old Style" pitchFamily="18" charset="0"/>
              </a:rPr>
              <a:t>many EU decisions (in the form of directives) must be incorporated/transposed into national laws before they are translated into practice by national bureaucracies;</a:t>
            </a:r>
          </a:p>
          <a:p>
            <a:pPr lvl="0"/>
            <a:r>
              <a:rPr lang="en-US" sz="1600" dirty="0">
                <a:latin typeface="Bookman Old Style" pitchFamily="18" charset="0"/>
              </a:rPr>
              <a:t>is concerned with EU’s internal policies, which occur within a legal hierarchy;</a:t>
            </a:r>
            <a:endParaRPr lang="ro-RO" sz="1600" dirty="0">
              <a:latin typeface="Bookman Old Style" pitchFamily="18" charset="0"/>
            </a:endParaRPr>
          </a:p>
          <a:p>
            <a:pPr lvl="0"/>
            <a:r>
              <a:rPr lang="en-US" sz="1600" dirty="0">
                <a:latin typeface="Bookman Old Style" pitchFamily="18" charset="0"/>
              </a:rPr>
              <a:t>for some policies (national or EU) taking the decision and implementing it, are essentially the same </a:t>
            </a:r>
            <a:r>
              <a:rPr lang="en-US" sz="1600" dirty="0" smtClean="0">
                <a:latin typeface="Bookman Old Style" pitchFamily="18" charset="0"/>
              </a:rPr>
              <a:t>thing;</a:t>
            </a:r>
            <a:endParaRPr lang="ro-RO" sz="1600" dirty="0">
              <a:latin typeface="Bookman Old Style" pitchFamily="18" charset="0"/>
            </a:endParaRPr>
          </a:p>
          <a:p>
            <a:pPr lvl="0"/>
            <a:r>
              <a:rPr lang="en-US" sz="1600" dirty="0">
                <a:latin typeface="Bookman Old Style" pitchFamily="18" charset="0"/>
              </a:rPr>
              <a:t>whether and how implementation (compliance) occurs depends on the preferences of key societal actors and the governments regarding the new obligation relative to the status quo, whether any of those opposed to implementation are “veto players”.</a:t>
            </a:r>
            <a:endParaRPr lang="ro-RO" sz="1600" dirty="0">
              <a:latin typeface="Bookman Old Style" pitchFamily="18" charset="0"/>
            </a:endParaRPr>
          </a:p>
        </p:txBody>
      </p:sp>
      <p:sp>
        <p:nvSpPr>
          <p:cNvPr id="4" name="Content Placeholder 3"/>
          <p:cNvSpPr>
            <a:spLocks noGrp="1"/>
          </p:cNvSpPr>
          <p:nvPr>
            <p:ph sz="half" idx="2"/>
          </p:nvPr>
        </p:nvSpPr>
        <p:spPr>
          <a:xfrm>
            <a:off x="4648200" y="548680"/>
            <a:ext cx="4038600" cy="5577483"/>
          </a:xfrm>
        </p:spPr>
        <p:txBody>
          <a:bodyPr>
            <a:normAutofit/>
          </a:bodyPr>
          <a:lstStyle/>
          <a:p>
            <a:endParaRPr lang="en-US" dirty="0" smtClean="0"/>
          </a:p>
          <a:p>
            <a:endParaRPr lang="en-US" dirty="0"/>
          </a:p>
          <a:p>
            <a:endParaRPr lang="en-US" dirty="0" smtClean="0"/>
          </a:p>
          <a:p>
            <a:endParaRPr lang="en-US" dirty="0"/>
          </a:p>
          <a:p>
            <a:endParaRPr lang="en-US" dirty="0" smtClean="0"/>
          </a:p>
          <a:p>
            <a:pPr marL="0" indent="0" algn="ctr">
              <a:buNone/>
            </a:pPr>
            <a:endParaRPr lang="en-US" b="1" dirty="0" smtClean="0">
              <a:latin typeface="Bookman Old Style" pitchFamily="18" charset="0"/>
            </a:endParaRPr>
          </a:p>
          <a:p>
            <a:pPr marL="0" indent="0" algn="ctr">
              <a:buNone/>
            </a:pPr>
            <a:endParaRPr lang="en-US" b="1" dirty="0">
              <a:latin typeface="Bookman Old Style" pitchFamily="18" charset="0"/>
            </a:endParaRPr>
          </a:p>
          <a:p>
            <a:pPr marL="0" indent="0" algn="ctr">
              <a:buNone/>
            </a:pPr>
            <a:r>
              <a:rPr lang="en-US" b="1" dirty="0" smtClean="0">
                <a:latin typeface="Bookman Old Style" pitchFamily="18" charset="0"/>
              </a:rPr>
              <a:t>d</a:t>
            </a:r>
            <a:r>
              <a:rPr lang="en-US" b="1" dirty="0">
                <a:latin typeface="Bookman Old Style" pitchFamily="18" charset="0"/>
              </a:rPr>
              <a:t>. </a:t>
            </a:r>
            <a:r>
              <a:rPr lang="en-US" b="1" dirty="0" smtClean="0">
                <a:latin typeface="Bookman Old Style" pitchFamily="18" charset="0"/>
              </a:rPr>
              <a:t>Implementation </a:t>
            </a:r>
            <a:r>
              <a:rPr lang="en-US" b="1" dirty="0">
                <a:latin typeface="Bookman Old Style" pitchFamily="18" charset="0"/>
              </a:rPr>
              <a:t>of </a:t>
            </a:r>
            <a:r>
              <a:rPr lang="en-US" b="1" dirty="0" smtClean="0">
                <a:latin typeface="Bookman Old Style" pitchFamily="18" charset="0"/>
              </a:rPr>
              <a:t>Decisions</a:t>
            </a:r>
            <a:endParaRPr lang="ro-RO"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3000" y="609600"/>
            <a:ext cx="3581400" cy="281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0000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997</TotalTime>
  <Words>1021</Words>
  <Application>Microsoft Office PowerPoint</Application>
  <PresentationFormat>On-screen Show (4:3)</PresentationFormat>
  <Paragraphs>196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EU Decisional Process  and the  EU Accession Negotiations</vt:lpstr>
      <vt:lpstr>Characteristics of decisional process in the E.U.</vt:lpstr>
      <vt:lpstr>Slide 3</vt:lpstr>
      <vt:lpstr>Slide 4</vt:lpstr>
      <vt:lpstr>Slide 5</vt:lpstr>
      <vt:lpstr>Slide 6</vt:lpstr>
      <vt:lpstr>Slide 7</vt:lpstr>
      <vt:lpstr>Slide 8</vt:lpstr>
      <vt:lpstr>Slide 9</vt:lpstr>
      <vt:lpstr>Slide 10</vt:lpstr>
      <vt:lpstr>Slide 11</vt:lpstr>
      <vt:lpstr>Slide 12</vt:lpstr>
      <vt:lpstr>Slide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ruza</dc:creator>
  <cp:lastModifiedBy>Orban Leonard</cp:lastModifiedBy>
  <cp:revision>26</cp:revision>
  <dcterms:created xsi:type="dcterms:W3CDTF">2013-10-30T11:37:35Z</dcterms:created>
  <dcterms:modified xsi:type="dcterms:W3CDTF">2014-04-06T15:32:28Z</dcterms:modified>
</cp:coreProperties>
</file>