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7" r:id="rId6"/>
    <p:sldId id="261" r:id="rId7"/>
    <p:sldId id="262" r:id="rId8"/>
    <p:sldId id="263" r:id="rId9"/>
    <p:sldId id="264" r:id="rId10"/>
    <p:sldId id="270" r:id="rId11"/>
    <p:sldId id="268" r:id="rId12"/>
    <p:sldId id="269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80" r:id="rId22"/>
    <p:sldId id="281" r:id="rId23"/>
    <p:sldId id="283" r:id="rId24"/>
    <p:sldId id="284" r:id="rId25"/>
    <p:sldId id="282" r:id="rId26"/>
    <p:sldId id="285" r:id="rId27"/>
    <p:sldId id="286" r:id="rId28"/>
    <p:sldId id="287" r:id="rId29"/>
    <p:sldId id="288" r:id="rId30"/>
    <p:sldId id="289" r:id="rId31"/>
    <p:sldId id="290" r:id="rId32"/>
    <p:sldId id="266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-360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27D79D-A810-4EAB-A27A-48A9DC2F8903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48BC57-F764-459D-BEFF-1494169392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22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8BC57-F764-459D-BEFF-1494169392D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340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4/9/2014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8" name="Picture 15"/>
          <p:cNvPicPr>
            <a:picLocks noChangeAspect="1" noChangeArrowheads="1"/>
          </p:cNvPicPr>
          <p:nvPr userDrawn="1"/>
        </p:nvPicPr>
        <p:blipFill>
          <a:blip r:embed="rId13" cstate="print">
            <a:lum bright="-12000"/>
          </a:blip>
          <a:srcRect/>
          <a:stretch>
            <a:fillRect/>
          </a:stretch>
        </p:blipFill>
        <p:spPr bwMode="auto">
          <a:xfrm>
            <a:off x="250825" y="6165850"/>
            <a:ext cx="840000" cy="5040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094433" y="6424885"/>
            <a:ext cx="2757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sz="1000" dirty="0">
                <a:cs typeface="Times New Roman" pitchFamily="18" charset="0"/>
              </a:rPr>
              <a:t> This Project is funded by the European Union</a:t>
            </a:r>
            <a:endParaRPr lang="en-GB" sz="1000" dirty="0"/>
          </a:p>
        </p:txBody>
      </p:sp>
      <p:pic>
        <p:nvPicPr>
          <p:cNvPr id="10" name="Picture 10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788024" y="6256340"/>
            <a:ext cx="903892" cy="46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Rectangle 7"/>
          <p:cNvSpPr>
            <a:spLocks noChangeArrowheads="1"/>
          </p:cNvSpPr>
          <p:nvPr userDrawn="1"/>
        </p:nvSpPr>
        <p:spPr bwMode="auto">
          <a:xfrm>
            <a:off x="5652121" y="6423139"/>
            <a:ext cx="33843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sz="1000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Project implemented by Human </a:t>
            </a:r>
            <a:r>
              <a:rPr lang="en-GB" sz="10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Dynamics Consortium</a:t>
            </a:r>
            <a:endParaRPr lang="en-GB" sz="1000" kern="1200" dirty="0">
              <a:solidFill>
                <a:schemeClr val="tx1"/>
              </a:solidFill>
              <a:latin typeface="+mn-lt"/>
              <a:ea typeface="+mn-ea"/>
              <a:cs typeface="Times New Roman" pitchFamily="18" charset="0"/>
            </a:endParaRPr>
          </a:p>
        </p:txBody>
      </p:sp>
      <p:pic>
        <p:nvPicPr>
          <p:cNvPr id="4" name="Picture 2" descr="Z:\hd\countries\ZZ Multi-country\IMPLEMENTATION\ECRAN 2013 - 2016\Implementation\Visibility\Final logo\zelena.pn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465786" y="116632"/>
            <a:ext cx="2210670" cy="252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THEORY AND PRACTICE OF EUROPEAN  NEGOTIATION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Prof. dr. VASILE  PUSCAS</a:t>
            </a:r>
          </a:p>
          <a:p>
            <a:r>
              <a:rPr lang="en-US" dirty="0" smtClean="0"/>
              <a:t>Dr. CIPRIAN  GORITA</a:t>
            </a:r>
          </a:p>
          <a:p>
            <a:r>
              <a:rPr lang="en-US" dirty="0" smtClean="0"/>
              <a:t>      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b="1" dirty="0" smtClean="0"/>
          </a:p>
          <a:p>
            <a:pPr marL="0" indent="0" algn="ctr">
              <a:buNone/>
            </a:pPr>
            <a:r>
              <a:rPr lang="en-US" b="1" dirty="0" smtClean="0"/>
              <a:t>GENERAL ISSUES WHEN LOOKING TO THE </a:t>
            </a:r>
          </a:p>
          <a:p>
            <a:pPr marL="0" indent="0" algn="ctr">
              <a:buNone/>
            </a:pPr>
            <a:r>
              <a:rPr lang="en-US" b="1" dirty="0" smtClean="0"/>
              <a:t>EU ACCESSION NEGOTIATIONS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0767192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b="1" dirty="0"/>
              <a:t>Negotiation takes place at many </a:t>
            </a:r>
            <a:r>
              <a:rPr lang="en-US" sz="3600" b="1" dirty="0" smtClean="0"/>
              <a:t>levels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o-RO" dirty="0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935038" y="2205804"/>
            <a:ext cx="6950075" cy="3434000"/>
            <a:chOff x="1980" y="8212"/>
            <a:chExt cx="8460" cy="3420"/>
          </a:xfrm>
        </p:grpSpPr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1980" y="11092"/>
              <a:ext cx="180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en-US" sz="1200" b="1" dirty="0" smtClean="0">
                  <a:latin typeface="Albertus ExtraBold" pitchFamily="18" charset="0"/>
                </a:rPr>
                <a:t>European Commission</a:t>
              </a:r>
              <a:endParaRPr lang="en-US" altLang="en-US" sz="1600" dirty="0">
                <a:latin typeface="Albertus ExtraBold" pitchFamily="18" charset="0"/>
              </a:endParaRPr>
            </a:p>
          </p:txBody>
        </p:sp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3240" y="8212"/>
              <a:ext cx="1920" cy="93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pt-BR" altLang="en-US" sz="1000" dirty="0"/>
            </a:p>
            <a:p>
              <a:pPr algn="ctr"/>
              <a:r>
                <a:rPr lang="pt-BR" altLang="en-US" sz="1200" b="1" dirty="0" smtClean="0"/>
                <a:t>EU Council (sector perspective)</a:t>
              </a:r>
              <a:endParaRPr lang="en-US" altLang="en-US" dirty="0"/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5760" y="8393"/>
              <a:ext cx="1620" cy="57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en-US" altLang="en-US" sz="400" b="1" dirty="0"/>
            </a:p>
            <a:p>
              <a:pPr algn="ctr"/>
              <a:r>
                <a:rPr lang="en-US" altLang="en-US" sz="1200" b="1" dirty="0"/>
                <a:t>COREPER</a:t>
              </a:r>
            </a:p>
          </p:txBody>
        </p: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8280" y="8237"/>
              <a:ext cx="2160" cy="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pt-BR" altLang="en-US" sz="1000" b="1" dirty="0">
                <a:latin typeface="Times New Roman" pitchFamily="18" charset="0"/>
              </a:endParaRPr>
            </a:p>
            <a:p>
              <a:pPr algn="ctr"/>
              <a:r>
                <a:rPr lang="pt-BR" altLang="en-US" sz="1200" b="1" dirty="0" smtClean="0">
                  <a:latin typeface="Times New Roman" pitchFamily="18" charset="0"/>
                </a:rPr>
                <a:t>General Affairs Council (MFAs of MS)</a:t>
              </a:r>
              <a:endParaRPr lang="en-US" altLang="en-US" sz="1200" dirty="0"/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8460" y="9498"/>
              <a:ext cx="1980" cy="89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en-US" altLang="en-US" sz="500" b="1" dirty="0">
                <a:latin typeface="Albertus ExtraBold" pitchFamily="18" charset="0"/>
              </a:endParaRPr>
            </a:p>
            <a:p>
              <a:pPr algn="ctr"/>
              <a:endParaRPr lang="en-US" altLang="en-US" sz="400" b="1" dirty="0">
                <a:latin typeface="Albertus ExtraBold" pitchFamily="18" charset="0"/>
              </a:endParaRPr>
            </a:p>
            <a:p>
              <a:pPr algn="ctr"/>
              <a:r>
                <a:rPr lang="en-US" altLang="en-US" sz="1200" b="1" dirty="0" smtClean="0">
                  <a:latin typeface="Albertus ExtraBold" pitchFamily="18" charset="0"/>
                </a:rPr>
                <a:t>Presidency of the EU Council</a:t>
              </a:r>
              <a:endParaRPr lang="en-US" altLang="en-US" sz="1600" b="1" dirty="0">
                <a:latin typeface="Albertus ExtraBold" pitchFamily="18" charset="0"/>
              </a:endParaRPr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auto">
            <a:xfrm>
              <a:off x="8460" y="11092"/>
              <a:ext cx="162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Bef>
                  <a:spcPts val="600"/>
                </a:spcBef>
                <a:spcAft>
                  <a:spcPts val="300"/>
                </a:spcAft>
              </a:pPr>
              <a:endParaRPr lang="en-US" altLang="en-US" sz="200" b="1" dirty="0"/>
            </a:p>
            <a:p>
              <a:pPr algn="ctr">
                <a:spcBef>
                  <a:spcPts val="600"/>
                </a:spcBef>
                <a:spcAft>
                  <a:spcPts val="300"/>
                </a:spcAft>
              </a:pPr>
              <a:r>
                <a:rPr lang="en-US" altLang="en-US" sz="1200" b="1" dirty="0" smtClean="0"/>
                <a:t>Candidate country</a:t>
              </a:r>
              <a:endParaRPr lang="en-US" altLang="en-US" sz="1200" b="1" dirty="0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9000" y="10398"/>
              <a:ext cx="0" cy="69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 flipV="1">
              <a:off x="9720" y="10398"/>
              <a:ext cx="0" cy="69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2700" y="8573"/>
              <a:ext cx="0" cy="25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9360" y="9137"/>
              <a:ext cx="0" cy="3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3780" y="11453"/>
              <a:ext cx="46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>
              <a:off x="2700" y="8573"/>
              <a:ext cx="5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>
              <a:off x="5220" y="8598"/>
              <a:ext cx="5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o-RO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>
              <a:off x="7380" y="8573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o-RO"/>
            </a:p>
          </p:txBody>
        </p:sp>
      </p:grpSp>
    </p:spTree>
    <p:extLst>
      <p:ext uri="{BB962C8B-B14F-4D97-AF65-F5344CB8AC3E}">
        <p14:creationId xmlns:p14="http://schemas.microsoft.com/office/powerpoint/2010/main" val="29615803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Procedures are in place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For the former enlargement round:</a:t>
            </a:r>
          </a:p>
          <a:p>
            <a:pPr lvl="1"/>
            <a:r>
              <a:rPr lang="en-US" dirty="0" smtClean="0"/>
              <a:t>The accession application is submitted to the Council</a:t>
            </a:r>
          </a:p>
          <a:p>
            <a:pPr lvl="1"/>
            <a:r>
              <a:rPr lang="en-US" dirty="0" smtClean="0"/>
              <a:t>Commission opinion on possibility to start negotiations</a:t>
            </a:r>
          </a:p>
          <a:p>
            <a:pPr lvl="1"/>
            <a:r>
              <a:rPr lang="en-US" dirty="0" smtClean="0"/>
              <a:t>Council decision to start negotiations</a:t>
            </a:r>
          </a:p>
          <a:p>
            <a:pPr lvl="1"/>
            <a:r>
              <a:rPr lang="en-US" dirty="0" smtClean="0"/>
              <a:t>Screening process developed by the Commission</a:t>
            </a:r>
          </a:p>
          <a:p>
            <a:pPr lvl="1"/>
            <a:r>
              <a:rPr lang="en-US" dirty="0" smtClean="0"/>
              <a:t>Accession negotiations take place (chapter approach)</a:t>
            </a:r>
          </a:p>
          <a:p>
            <a:pPr lvl="1"/>
            <a:r>
              <a:rPr lang="en-US" dirty="0" smtClean="0"/>
              <a:t>European Council decision on the finalization of negotiations</a:t>
            </a:r>
          </a:p>
          <a:p>
            <a:pPr lvl="1"/>
            <a:r>
              <a:rPr lang="en-US" dirty="0" smtClean="0"/>
              <a:t>Drafting and signing the Accession Treaty; ratification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8704173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Do we have a classic enlargement method?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Adopting the entire acquis (permanent derogations are not possible)</a:t>
            </a:r>
          </a:p>
          <a:p>
            <a:r>
              <a:rPr lang="en-US" dirty="0" smtClean="0"/>
              <a:t>Focusing the negotiations on practical issues exclusively</a:t>
            </a:r>
          </a:p>
          <a:p>
            <a:r>
              <a:rPr lang="en-US" dirty="0" smtClean="0"/>
              <a:t>Solving new problems which appear from the increased diversity in an enlarged Community through the establishment of new policy instruments</a:t>
            </a:r>
          </a:p>
          <a:p>
            <a:r>
              <a:rPr lang="en-US" dirty="0" smtClean="0"/>
              <a:t>Preference for negotiations with groups of states which are already strongly connected </a:t>
            </a:r>
          </a:p>
          <a:p>
            <a:r>
              <a:rPr lang="en-US" dirty="0" smtClean="0"/>
              <a:t>Using the enlargement process to follow own interests (MS)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452618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/>
              <a:t>Track record in correlating application processes and negotiations processes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800" dirty="0" smtClean="0"/>
          </a:p>
          <a:p>
            <a:r>
              <a:rPr lang="en-US" sz="2800" dirty="0" smtClean="0"/>
              <a:t>UK application correlated with those of Denmark, Ireland and Norway (1973)</a:t>
            </a:r>
          </a:p>
          <a:p>
            <a:r>
              <a:rPr lang="en-US" sz="2800" dirty="0" smtClean="0"/>
              <a:t>Greece (1981) against correlation with Spain and Portugal (1986)</a:t>
            </a:r>
          </a:p>
          <a:p>
            <a:r>
              <a:rPr lang="en-US" sz="2800" dirty="0" smtClean="0"/>
              <a:t>Luxembourg vs Helsinki group (2004)</a:t>
            </a:r>
          </a:p>
          <a:p>
            <a:r>
              <a:rPr lang="en-US" sz="2800" dirty="0" smtClean="0"/>
              <a:t>Group tactics (</a:t>
            </a:r>
            <a:r>
              <a:rPr lang="en-US" sz="2800" dirty="0" err="1" smtClean="0"/>
              <a:t>Visegrad</a:t>
            </a:r>
            <a:r>
              <a:rPr lang="en-US" sz="2800" dirty="0" smtClean="0"/>
              <a:t> group) (2004)</a:t>
            </a:r>
          </a:p>
          <a:p>
            <a:r>
              <a:rPr lang="en-US" sz="2800" dirty="0" smtClean="0"/>
              <a:t>Romania versus Bulgaria (2007)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4806701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/>
              <a:t>Correlating the evolution of Community policies with accession negotiations (1)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Interactions between “deepening” and “enlargement”:</a:t>
            </a:r>
          </a:p>
          <a:p>
            <a:pPr lvl="1"/>
            <a:r>
              <a:rPr lang="en-US" dirty="0" smtClean="0"/>
              <a:t>Fisheries (first enlargement)</a:t>
            </a:r>
          </a:p>
          <a:p>
            <a:pPr lvl="1"/>
            <a:r>
              <a:rPr lang="en-US" dirty="0" smtClean="0"/>
              <a:t>Regional policy and CAP (second enlargement)</a:t>
            </a:r>
          </a:p>
          <a:p>
            <a:pPr lvl="1"/>
            <a:r>
              <a:rPr lang="en-US" dirty="0" smtClean="0"/>
              <a:t>Maastricht Treaty, EMU, CFSP and JHA (EFTA enlargement) + CAP / Internal market</a:t>
            </a:r>
          </a:p>
          <a:p>
            <a:pPr lvl="1"/>
            <a:r>
              <a:rPr lang="en-US" dirty="0" smtClean="0"/>
              <a:t>Budget negotiations (1998-1999) and institutional reform (2000)</a:t>
            </a:r>
          </a:p>
          <a:p>
            <a:pPr lvl="1"/>
            <a:r>
              <a:rPr lang="en-US" dirty="0" smtClean="0"/>
              <a:t>Energy (2004/2007)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2393529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/>
              <a:t>Correlating the evolution of Community policies with accession </a:t>
            </a:r>
            <a:r>
              <a:rPr lang="en-US" sz="3600" b="1" dirty="0" smtClean="0"/>
              <a:t>negotiations (2)</a:t>
            </a:r>
            <a:endParaRPr lang="ro-RO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new Community policies are involved, MS look for arrangements in their own favor before agreeing the enlargement</a:t>
            </a:r>
          </a:p>
          <a:p>
            <a:pPr lvl="1"/>
            <a:r>
              <a:rPr lang="en-US" dirty="0" smtClean="0"/>
              <a:t>UK, France, Italy (and Greece) in 1981 (and 1986)</a:t>
            </a:r>
          </a:p>
          <a:p>
            <a:pPr lvl="1"/>
            <a:r>
              <a:rPr lang="en-US" dirty="0" smtClean="0"/>
              <a:t>Spain (and Portugal) in 1995</a:t>
            </a:r>
          </a:p>
          <a:p>
            <a:pPr lvl="1"/>
            <a:r>
              <a:rPr lang="en-US" dirty="0" smtClean="0"/>
              <a:t>Austria (nuclear safety, environment and road </a:t>
            </a:r>
            <a:r>
              <a:rPr lang="en-US" dirty="0" err="1" smtClean="0"/>
              <a:t>cabotage</a:t>
            </a:r>
            <a:r>
              <a:rPr lang="en-US" dirty="0" smtClean="0"/>
              <a:t>); Spain (fisheries and regional policy); </a:t>
            </a:r>
            <a:r>
              <a:rPr lang="en-US" dirty="0"/>
              <a:t>G</a:t>
            </a:r>
            <a:r>
              <a:rPr lang="en-US" dirty="0" smtClean="0"/>
              <a:t>ermany and Austria (free movement of workers) in 2004/2007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7495264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Connections among MS and CC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1973: Denmark / France; Norway / Germany; UK / France</a:t>
            </a:r>
          </a:p>
          <a:p>
            <a:r>
              <a:rPr lang="en-US" dirty="0" smtClean="0"/>
              <a:t>1981: Greece / France</a:t>
            </a:r>
          </a:p>
          <a:p>
            <a:r>
              <a:rPr lang="en-US" dirty="0" smtClean="0"/>
              <a:t>2004: Germany and </a:t>
            </a:r>
            <a:r>
              <a:rPr lang="en-US" dirty="0" err="1" smtClean="0"/>
              <a:t>Visegrad</a:t>
            </a:r>
            <a:r>
              <a:rPr lang="en-US" dirty="0" smtClean="0"/>
              <a:t> Group</a:t>
            </a:r>
          </a:p>
          <a:p>
            <a:r>
              <a:rPr lang="en-US" dirty="0" smtClean="0"/>
              <a:t>2007: France / Germany and Romania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928401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Usage of “enlargement fatigue”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France when assessing Spain negotiations (1986) – one of the first;</a:t>
            </a:r>
          </a:p>
          <a:p>
            <a:r>
              <a:rPr lang="en-US" dirty="0" smtClean="0"/>
              <a:t>Other rhetoric political interventions, while some studies showed the economic benefits for MS (2004):</a:t>
            </a:r>
          </a:p>
          <a:p>
            <a:pPr lvl="1"/>
            <a:r>
              <a:rPr lang="en-US" dirty="0" smtClean="0"/>
              <a:t>Austria Bank study (increase in the no. </a:t>
            </a:r>
            <a:r>
              <a:rPr lang="en-US" dirty="0"/>
              <a:t>A</a:t>
            </a:r>
            <a:r>
              <a:rPr lang="en-US" dirty="0" smtClean="0"/>
              <a:t>ustrian companies in CC plus an aggregated trade surplus)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2098276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/>
              <a:t>Impact of the domestic negotiation environment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Spain – 1981 (failed coup d'état)</a:t>
            </a:r>
          </a:p>
          <a:p>
            <a:r>
              <a:rPr lang="en-US" dirty="0" smtClean="0"/>
              <a:t>PASOK government (Greece) – 1981</a:t>
            </a:r>
          </a:p>
          <a:p>
            <a:r>
              <a:rPr lang="en-US" dirty="0" smtClean="0"/>
              <a:t>Solid domestic preparation does not mean, necessarily, smooth negotiations (EFTA - 1995)</a:t>
            </a:r>
          </a:p>
          <a:p>
            <a:r>
              <a:rPr lang="en-US" dirty="0" smtClean="0"/>
              <a:t>Pressure brought in by the public opinion and political opposition (all enlargement waves)</a:t>
            </a:r>
          </a:p>
          <a:p>
            <a:r>
              <a:rPr lang="en-US" dirty="0" smtClean="0"/>
              <a:t>Involvement of domestic actors 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4087679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International negotiation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05064"/>
          </a:xfrm>
        </p:spPr>
        <p:txBody>
          <a:bodyPr/>
          <a:lstStyle/>
          <a:p>
            <a:r>
              <a:rPr lang="en-US" sz="2800" dirty="0" smtClean="0"/>
              <a:t>Negotiation=a part of our daily life</a:t>
            </a:r>
          </a:p>
          <a:p>
            <a:r>
              <a:rPr lang="en-US" sz="2800" dirty="0" smtClean="0"/>
              <a:t>International negotiation=the most efficient means of obtaining optimal solutions in the context of globalization:</a:t>
            </a:r>
          </a:p>
          <a:p>
            <a:r>
              <a:rPr lang="en-US" sz="2800" dirty="0" smtClean="0"/>
              <a:t>Conflict/crisis resolution,</a:t>
            </a:r>
          </a:p>
          <a:p>
            <a:r>
              <a:rPr lang="en-US" sz="2800" dirty="0" smtClean="0"/>
              <a:t>Decision making process,</a:t>
            </a:r>
          </a:p>
          <a:p>
            <a:r>
              <a:rPr lang="en-US" sz="2800" dirty="0" smtClean="0"/>
              <a:t>Finding/maximization the optimal solution,</a:t>
            </a:r>
          </a:p>
          <a:p>
            <a:r>
              <a:rPr lang="en-US" sz="2800" dirty="0" smtClean="0"/>
              <a:t>Obtaining added value</a:t>
            </a:r>
          </a:p>
          <a:p>
            <a:pPr>
              <a:buNone/>
            </a:pPr>
            <a:endParaRPr lang="en-US" dirty="0" smtClean="0"/>
          </a:p>
          <a:p>
            <a:endParaRPr lang="en-US" sz="16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Processing documents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Low capacity of EC services to process applications for accession (1995) </a:t>
            </a:r>
          </a:p>
          <a:p>
            <a:r>
              <a:rPr lang="en-US" dirty="0" smtClean="0"/>
              <a:t>Competition among EC General Directorates (agriculture and enlargement) + competition among MS (1995)</a:t>
            </a:r>
          </a:p>
          <a:p>
            <a:r>
              <a:rPr lang="en-US" dirty="0" smtClean="0"/>
              <a:t>Different opinions (DG SANCO and DG Enlargement) </a:t>
            </a:r>
          </a:p>
          <a:p>
            <a:pPr lvl="1"/>
            <a:r>
              <a:rPr lang="en-US" dirty="0" smtClean="0"/>
              <a:t>on consumer protection: Romania (2007) </a:t>
            </a:r>
          </a:p>
          <a:p>
            <a:pPr lvl="1"/>
            <a:r>
              <a:rPr lang="en-US" dirty="0" smtClean="0"/>
              <a:t>on free movement of goods: </a:t>
            </a:r>
            <a:r>
              <a:rPr lang="en-US" dirty="0"/>
              <a:t>R</a:t>
            </a:r>
            <a:r>
              <a:rPr lang="en-US" dirty="0" smtClean="0"/>
              <a:t>omania (2007) 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0600969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National specifics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Sweden (</a:t>
            </a:r>
            <a:r>
              <a:rPr lang="en-US" dirty="0" err="1" smtClean="0"/>
              <a:t>snus</a:t>
            </a:r>
            <a:r>
              <a:rPr lang="en-US" dirty="0" smtClean="0"/>
              <a:t> – chewing tobacco) </a:t>
            </a:r>
          </a:p>
          <a:p>
            <a:r>
              <a:rPr lang="en-US" dirty="0" smtClean="0"/>
              <a:t>Norway – sovereignty over off-shore oil and gas resources  </a:t>
            </a:r>
          </a:p>
          <a:p>
            <a:r>
              <a:rPr lang="en-US" dirty="0" smtClean="0"/>
              <a:t>Finland </a:t>
            </a:r>
            <a:r>
              <a:rPr lang="en-US" dirty="0" smtClean="0"/>
              <a:t>(energy and agriculture</a:t>
            </a:r>
            <a:r>
              <a:rPr lang="en-US" dirty="0" smtClean="0"/>
              <a:t>) (1995); </a:t>
            </a:r>
          </a:p>
          <a:p>
            <a:r>
              <a:rPr lang="en-US" dirty="0" smtClean="0"/>
              <a:t>Romania (sprout – fisheries; agriculture) (2007)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9310863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Changes in the negotiation principles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Prodi (1999): no more opening an equal no. of chapters for all CC; negotiations should evolve in parallel with progress of the preparation for accession (own merits)</a:t>
            </a:r>
          </a:p>
          <a:p>
            <a:r>
              <a:rPr lang="en-US" dirty="0" smtClean="0"/>
              <a:t>Differentiation</a:t>
            </a:r>
          </a:p>
          <a:p>
            <a:r>
              <a:rPr lang="en-US" dirty="0" smtClean="0"/>
              <a:t>Catching up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2561684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/>
              <a:t>New approach on transition periods (2004-2007)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same with that expressed in the Agenda 2000; </a:t>
            </a:r>
          </a:p>
          <a:p>
            <a:r>
              <a:rPr lang="en-US" dirty="0" smtClean="0"/>
              <a:t>Three approaches delineated</a:t>
            </a:r>
          </a:p>
          <a:p>
            <a:pPr lvl="1"/>
            <a:r>
              <a:rPr lang="en-US" dirty="0" smtClean="0"/>
              <a:t>Acceptable</a:t>
            </a:r>
          </a:p>
          <a:p>
            <a:pPr lvl="1"/>
            <a:r>
              <a:rPr lang="en-US" dirty="0" smtClean="0"/>
              <a:t>Negotiable</a:t>
            </a:r>
          </a:p>
          <a:p>
            <a:pPr lvl="1"/>
            <a:r>
              <a:rPr lang="en-US" dirty="0" smtClean="0"/>
              <a:t>Unacceptable </a:t>
            </a:r>
          </a:p>
          <a:p>
            <a:pPr lvl="1"/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40104473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/>
              <a:t>Interdependencies among negotiation chapters and accession criteria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EMU chapter – fundamental principles of the EU economic system</a:t>
            </a:r>
          </a:p>
          <a:p>
            <a:r>
              <a:rPr lang="en-US" sz="2800" dirty="0" smtClean="0"/>
              <a:t>Strong connection between EMU chapter and free movement of capital </a:t>
            </a:r>
          </a:p>
          <a:p>
            <a:pPr lvl="1"/>
            <a:r>
              <a:rPr lang="en-US" dirty="0" smtClean="0"/>
              <a:t>Liberalization of capital flows = precondition for EMU</a:t>
            </a:r>
          </a:p>
          <a:p>
            <a:r>
              <a:rPr lang="en-US" sz="2800" dirty="0" smtClean="0"/>
              <a:t>Industrial policy chapter is connected with the economic progress / privatization / entrance or market exits of economic agents</a:t>
            </a:r>
          </a:p>
          <a:p>
            <a:r>
              <a:rPr lang="en-US" sz="2800" dirty="0" smtClean="0"/>
              <a:t>The strategy on agriculture chapter had to take into account the directions of the CAP reform (</a:t>
            </a:r>
            <a:r>
              <a:rPr lang="en-US" sz="2800" dirty="0" smtClean="0"/>
              <a:t>subsidies </a:t>
            </a:r>
            <a:r>
              <a:rPr lang="en-US" sz="2800" dirty="0" smtClean="0"/>
              <a:t>directed towards large farms)</a:t>
            </a:r>
          </a:p>
          <a:p>
            <a:r>
              <a:rPr lang="en-US" sz="2800" dirty="0" smtClean="0"/>
              <a:t>The same with telecommunication chapter</a:t>
            </a:r>
            <a:endParaRPr lang="ro-RO" sz="2800" dirty="0"/>
          </a:p>
        </p:txBody>
      </p:sp>
    </p:spTree>
    <p:extLst>
      <p:ext uri="{BB962C8B-B14F-4D97-AF65-F5344CB8AC3E}">
        <p14:creationId xmlns:p14="http://schemas.microsoft.com/office/powerpoint/2010/main" val="6598460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Negotiation tactics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Breaking the ice:</a:t>
            </a:r>
          </a:p>
          <a:p>
            <a:pPr lvl="1"/>
            <a:r>
              <a:rPr lang="en-US" dirty="0" smtClean="0"/>
              <a:t>Slovenia (environment): 2004</a:t>
            </a:r>
          </a:p>
          <a:p>
            <a:pPr lvl="1"/>
            <a:r>
              <a:rPr lang="en-US" dirty="0" smtClean="0"/>
              <a:t>Hungary (free movement of persons): 2004</a:t>
            </a:r>
          </a:p>
          <a:p>
            <a:pPr lvl="1"/>
            <a:r>
              <a:rPr lang="en-US" dirty="0" smtClean="0"/>
              <a:t>Czech Republic (free movement of capital): 2004</a:t>
            </a:r>
          </a:p>
          <a:p>
            <a:r>
              <a:rPr lang="en-US" dirty="0" smtClean="0"/>
              <a:t>Tying hands:</a:t>
            </a:r>
          </a:p>
          <a:p>
            <a:pPr lvl="1"/>
            <a:r>
              <a:rPr lang="en-US" dirty="0" smtClean="0"/>
              <a:t>UK and Norway (1973); Poland (2004)</a:t>
            </a:r>
            <a:endParaRPr lang="en-US" dirty="0"/>
          </a:p>
          <a:p>
            <a:r>
              <a:rPr lang="en-US" dirty="0" smtClean="0"/>
              <a:t>Dead-weight catching </a:t>
            </a:r>
          </a:p>
          <a:p>
            <a:pPr lvl="1"/>
            <a:r>
              <a:rPr lang="en-US" dirty="0" smtClean="0"/>
              <a:t>Finland </a:t>
            </a:r>
            <a:r>
              <a:rPr lang="en-US" dirty="0"/>
              <a:t>and Sweden waiting for Austria to negotiate for secondary residencies (1995</a:t>
            </a:r>
            <a:r>
              <a:rPr lang="en-US" dirty="0" smtClean="0"/>
              <a:t>)</a:t>
            </a:r>
          </a:p>
          <a:p>
            <a:r>
              <a:rPr lang="en-US" dirty="0" smtClean="0"/>
              <a:t>Set-aside approach: pros and cons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1629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3D approach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Romania:</a:t>
            </a:r>
          </a:p>
          <a:p>
            <a:pPr lvl="1"/>
            <a:r>
              <a:rPr lang="en-US" dirty="0"/>
              <a:t>taxation chapter </a:t>
            </a:r>
            <a:r>
              <a:rPr lang="en-US" dirty="0" smtClean="0"/>
              <a:t>- involving tobacco producers (tying hands tactic) for transition period request</a:t>
            </a:r>
          </a:p>
          <a:p>
            <a:pPr lvl="1"/>
            <a:r>
              <a:rPr lang="en-US" dirty="0" err="1"/>
              <a:t>p</a:t>
            </a:r>
            <a:r>
              <a:rPr lang="en-US" dirty="0" err="1" smtClean="0"/>
              <a:t>alinka</a:t>
            </a:r>
            <a:r>
              <a:rPr lang="en-US" dirty="0" smtClean="0"/>
              <a:t> issue: MS, CC and domestic environment actors involved</a:t>
            </a:r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7860176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/>
              <a:t>Formal and informal negotiation principles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The agreements reached on negotiation chapters are provisional until all chapters are negotiated</a:t>
            </a:r>
          </a:p>
          <a:p>
            <a:r>
              <a:rPr lang="en-US" dirty="0" smtClean="0"/>
              <a:t>Global character of negotiations: inclusive and equal basis for negotiations</a:t>
            </a:r>
          </a:p>
          <a:p>
            <a:r>
              <a:rPr lang="en-US" dirty="0" smtClean="0"/>
              <a:t>Assessment of the preparation for accession is individual; </a:t>
            </a:r>
          </a:p>
          <a:p>
            <a:r>
              <a:rPr lang="en-US" dirty="0" smtClean="0"/>
              <a:t>Progress in negotiation is on own merits and may enhance catching up </a:t>
            </a:r>
          </a:p>
          <a:p>
            <a:r>
              <a:rPr lang="en-US" dirty="0" smtClean="0"/>
              <a:t>Direct relationship between progress in negotiation and domestic preparation for accession </a:t>
            </a:r>
          </a:p>
          <a:p>
            <a:r>
              <a:rPr lang="en-US" dirty="0" smtClean="0"/>
              <a:t>Specific conditions for opening as well as provisional closure of negotiation chapters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2080777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1143000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Negotiation strategy has to take into account: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Internal compromises within MS and EU</a:t>
            </a:r>
          </a:p>
          <a:p>
            <a:r>
              <a:rPr lang="en-US" dirty="0" smtClean="0"/>
              <a:t>Which actor has exclusive competence on certain negotiation chapters; </a:t>
            </a:r>
          </a:p>
          <a:p>
            <a:r>
              <a:rPr lang="en-US" dirty="0" smtClean="0"/>
              <a:t>Working agendas of actors involved</a:t>
            </a:r>
          </a:p>
          <a:p>
            <a:r>
              <a:rPr lang="en-US" dirty="0" smtClean="0"/>
              <a:t>Technical consultations with EC, MS, CC</a:t>
            </a:r>
          </a:p>
          <a:p>
            <a:r>
              <a:rPr lang="en-US" dirty="0" smtClean="0"/>
              <a:t>Specificities of negotiation chapters</a:t>
            </a:r>
          </a:p>
          <a:p>
            <a:r>
              <a:rPr lang="en-US" dirty="0" smtClean="0"/>
              <a:t>Formulation of new EU policies and their impact on certain negotiation chapters (including costs for implementing the acquis)</a:t>
            </a:r>
          </a:p>
          <a:p>
            <a:r>
              <a:rPr lang="en-US" dirty="0" smtClean="0"/>
              <a:t>Potential domestic Constitution revision</a:t>
            </a:r>
          </a:p>
        </p:txBody>
      </p:sp>
    </p:spTree>
    <p:extLst>
      <p:ext uri="{BB962C8B-B14F-4D97-AF65-F5344CB8AC3E}">
        <p14:creationId xmlns:p14="http://schemas.microsoft.com/office/powerpoint/2010/main" val="34577219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Lessons (1)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As coming to the end, accession negotiations tend to get more distributive features</a:t>
            </a:r>
          </a:p>
          <a:p>
            <a:r>
              <a:rPr lang="en-US" dirty="0" smtClean="0"/>
              <a:t>EU approach: the solution to the negotiation obstacles is through transition periods</a:t>
            </a:r>
          </a:p>
          <a:p>
            <a:r>
              <a:rPr lang="en-US" dirty="0" smtClean="0"/>
              <a:t>It is not wise for CC to try to revise the acquis during accession negotiations; rather, an emphasis on the acknowledgement of the specifics of the CC might work</a:t>
            </a:r>
          </a:p>
          <a:p>
            <a:r>
              <a:rPr lang="en-US" dirty="0" smtClean="0"/>
              <a:t>Negotiations take into account not only pragmatic issues but also EU policies</a:t>
            </a:r>
          </a:p>
          <a:p>
            <a:r>
              <a:rPr lang="en-US" dirty="0" smtClean="0"/>
              <a:t>As chapters approached grow in complexity, compromises are harder to reach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1713088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European  negotiation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“The Schuman Declaration”(9 May 1950) = “an organized and vital Europe” via negotiation(“a common basis”)</a:t>
            </a:r>
          </a:p>
          <a:p>
            <a:r>
              <a:rPr lang="en-US" sz="2400" dirty="0" smtClean="0"/>
              <a:t>European negotiation = a multi-party formula of harmonizing and fusion of different interests</a:t>
            </a:r>
          </a:p>
          <a:p>
            <a:r>
              <a:rPr lang="en-US" sz="2400" dirty="0" smtClean="0"/>
              <a:t>Paul </a:t>
            </a:r>
            <a:r>
              <a:rPr lang="en-US" sz="2400" dirty="0" err="1" smtClean="0"/>
              <a:t>Meerts</a:t>
            </a:r>
            <a:r>
              <a:rPr lang="en-US" sz="2400" dirty="0" smtClean="0"/>
              <a:t> (2003) - EU is “an enormous international negotiation process” within a multilateral framework</a:t>
            </a:r>
          </a:p>
          <a:p>
            <a:r>
              <a:rPr lang="en-US" sz="2400" dirty="0" smtClean="0"/>
              <a:t>European construction developed a European style of negotiation </a:t>
            </a:r>
            <a:r>
              <a:rPr lang="ro-RO" altLang="en-US" sz="2400" dirty="0">
                <a:sym typeface="Wingdings 3" pitchFamily="18" charset="2"/>
              </a:rPr>
              <a:t></a:t>
            </a:r>
            <a:r>
              <a:rPr lang="en-US" sz="2400" dirty="0" smtClean="0"/>
              <a:t> institutional/framework; equal/norms; rules; procedures; technical; political.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Lessons </a:t>
            </a:r>
            <a:r>
              <a:rPr lang="en-US" b="1" dirty="0" smtClean="0"/>
              <a:t>(2)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09"/>
            <a:ext cx="8229600" cy="4176464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To speed up negotiations, first chapters approached should be the easiest ones (an integrative approach might better fit here)</a:t>
            </a:r>
          </a:p>
          <a:p>
            <a:r>
              <a:rPr lang="en-US" dirty="0" smtClean="0"/>
              <a:t>Inflexibility in negotiations is related to the national interest; that explains the transfer from low to high politics</a:t>
            </a:r>
          </a:p>
          <a:p>
            <a:r>
              <a:rPr lang="en-US" dirty="0" smtClean="0"/>
              <a:t>Negotiation styles are contextualized (difference between Hungary and Poland / Romanian approaches)</a:t>
            </a:r>
          </a:p>
          <a:p>
            <a:r>
              <a:rPr lang="en-US" dirty="0" smtClean="0"/>
              <a:t>The more important the new / revised EU policy, the more will take harmonization of interests among MS for a common position</a:t>
            </a:r>
          </a:p>
          <a:p>
            <a:r>
              <a:rPr lang="en-US" dirty="0" smtClean="0"/>
              <a:t>Finalization of negotiation does not equal the end in preparation for accession</a:t>
            </a:r>
          </a:p>
        </p:txBody>
      </p:sp>
    </p:spTree>
    <p:extLst>
      <p:ext uri="{BB962C8B-B14F-4D97-AF65-F5344CB8AC3E}">
        <p14:creationId xmlns:p14="http://schemas.microsoft.com/office/powerpoint/2010/main" val="37253470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Lessons </a:t>
            </a:r>
            <a:r>
              <a:rPr lang="en-US" b="1" dirty="0" smtClean="0"/>
              <a:t>(3)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176464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With the increase in the no. of MS, their behavior in negotiations knew less and less flexibility</a:t>
            </a:r>
          </a:p>
          <a:p>
            <a:pPr lvl="1"/>
            <a:r>
              <a:rPr lang="en-US" dirty="0" smtClean="0"/>
              <a:t>due to the fact that each enlargement partially reconfigures compromises reached in earlier enlargements</a:t>
            </a:r>
          </a:p>
          <a:p>
            <a:r>
              <a:rPr lang="en-US" dirty="0" smtClean="0"/>
              <a:t>Appropriate timing is needed for influencing EU negotiation positions</a:t>
            </a:r>
          </a:p>
          <a:p>
            <a:r>
              <a:rPr lang="en-US" dirty="0" smtClean="0"/>
              <a:t>Negotiation rules can change even during the process</a:t>
            </a:r>
          </a:p>
          <a:p>
            <a:r>
              <a:rPr lang="en-US" dirty="0" smtClean="0"/>
              <a:t>Rhetorical actions are a usual part of the negotiation process</a:t>
            </a:r>
          </a:p>
        </p:txBody>
      </p:sp>
    </p:spTree>
    <p:extLst>
      <p:ext uri="{BB962C8B-B14F-4D97-AF65-F5344CB8AC3E}">
        <p14:creationId xmlns:p14="http://schemas.microsoft.com/office/powerpoint/2010/main" val="1852871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WISHES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    HAVE  A   GREAT   SUCCESS!</a:t>
            </a:r>
            <a:endParaRPr lang="ro-RO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/>
              <a:t>International negotiation and </a:t>
            </a:r>
            <a:r>
              <a:rPr lang="en-US" sz="3600" b="1" dirty="0"/>
              <a:t>E</a:t>
            </a:r>
            <a:r>
              <a:rPr lang="en-US" sz="3600" b="1" dirty="0" smtClean="0"/>
              <a:t>uropean negotiation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205064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EU as an international actor </a:t>
            </a:r>
            <a:r>
              <a:rPr lang="ro-RO" altLang="en-US" sz="2400" dirty="0">
                <a:sym typeface="Wingdings 3" pitchFamily="18" charset="2"/>
              </a:rPr>
              <a:t> </a:t>
            </a:r>
            <a:r>
              <a:rPr lang="en-US" sz="2400" dirty="0" smtClean="0"/>
              <a:t>international context</a:t>
            </a:r>
          </a:p>
          <a:p>
            <a:r>
              <a:rPr lang="en-US" sz="2400" dirty="0" smtClean="0"/>
              <a:t>European negotiation = multilateral negotiation within a global circumstances</a:t>
            </a:r>
          </a:p>
          <a:p>
            <a:r>
              <a:rPr lang="en-US" sz="2400" dirty="0" smtClean="0"/>
              <a:t>Franz Cede(2004)-the EU negotiation process=a distinctive pattern, apart from the other negotiation processes:</a:t>
            </a:r>
          </a:p>
          <a:p>
            <a:pPr lvl="1"/>
            <a:r>
              <a:rPr lang="en-US" sz="2000" dirty="0" smtClean="0"/>
              <a:t>the assured outcomes,</a:t>
            </a:r>
          </a:p>
          <a:p>
            <a:pPr lvl="1"/>
            <a:r>
              <a:rPr lang="en-US" sz="2000" dirty="0" smtClean="0"/>
              <a:t>the supranational character,</a:t>
            </a:r>
          </a:p>
          <a:p>
            <a:pPr lvl="1"/>
            <a:r>
              <a:rPr lang="en-US" sz="2000" dirty="0" smtClean="0"/>
              <a:t>the democratic dimension,</a:t>
            </a:r>
          </a:p>
          <a:p>
            <a:pPr lvl="1"/>
            <a:r>
              <a:rPr lang="en-US" sz="2000" dirty="0" smtClean="0"/>
              <a:t>the enhanced interaction between EU institutions and MS,</a:t>
            </a:r>
          </a:p>
          <a:p>
            <a:pPr lvl="1"/>
            <a:r>
              <a:rPr lang="en-US" sz="2000" dirty="0" smtClean="0"/>
              <a:t>the shift of sovereignty from MS towards EU competences.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EU negotiation system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Multitude of actors and negotiation arenas </a:t>
            </a:r>
            <a:r>
              <a:rPr lang="en-US" altLang="en-US" sz="2400" dirty="0" smtClean="0"/>
              <a:t>(</a:t>
            </a:r>
            <a:r>
              <a:rPr lang="ro-RO" altLang="en-US" sz="2400" dirty="0" smtClean="0"/>
              <a:t>Ole </a:t>
            </a:r>
            <a:r>
              <a:rPr lang="ro-RO" altLang="en-US" sz="2400" dirty="0"/>
              <a:t>Elgström şi Michael Smith </a:t>
            </a:r>
            <a:r>
              <a:rPr lang="ro-RO" altLang="en-US" sz="2400" dirty="0">
                <a:sym typeface="Wingdings 3" pitchFamily="18" charset="2"/>
              </a:rPr>
              <a:t></a:t>
            </a:r>
            <a:r>
              <a:rPr lang="ro-RO" altLang="en-US" sz="2400" dirty="0"/>
              <a:t> </a:t>
            </a:r>
            <a:r>
              <a:rPr lang="en-US" altLang="en-US" sz="2400" dirty="0" smtClean="0"/>
              <a:t>five common features or prominent characteristics)</a:t>
            </a:r>
            <a:r>
              <a:rPr lang="ro-RO" altLang="en-US" sz="2400" dirty="0" smtClean="0"/>
              <a:t>: </a:t>
            </a:r>
            <a:endParaRPr lang="ro-RO" altLang="en-US" sz="2400" dirty="0"/>
          </a:p>
          <a:p>
            <a:pPr lvl="1">
              <a:lnSpc>
                <a:spcPct val="130000"/>
              </a:lnSpc>
            </a:pPr>
            <a:r>
              <a:rPr lang="en-US" altLang="en-US" sz="2000" dirty="0" smtClean="0"/>
              <a:t>High institutionalization degree </a:t>
            </a:r>
          </a:p>
          <a:p>
            <a:pPr lvl="1">
              <a:lnSpc>
                <a:spcPct val="130000"/>
              </a:lnSpc>
            </a:pPr>
            <a:r>
              <a:rPr lang="en-US" altLang="en-US" sz="2000" dirty="0" smtClean="0"/>
              <a:t>Permanent, continuous and inter-connected negotiations</a:t>
            </a:r>
            <a:r>
              <a:rPr lang="en-US" altLang="en-US" sz="2000" dirty="0"/>
              <a:t>	</a:t>
            </a:r>
            <a:endParaRPr lang="en-US" altLang="en-US" sz="2000" dirty="0" smtClean="0"/>
          </a:p>
          <a:p>
            <a:pPr lvl="1">
              <a:lnSpc>
                <a:spcPct val="130000"/>
              </a:lnSpc>
            </a:pPr>
            <a:r>
              <a:rPr lang="en-US" altLang="en-US" sz="2000" dirty="0" smtClean="0"/>
              <a:t>Distinct role and character of the negotiation actors</a:t>
            </a:r>
          </a:p>
          <a:p>
            <a:pPr lvl="1">
              <a:lnSpc>
                <a:spcPct val="130000"/>
              </a:lnSpc>
            </a:pPr>
            <a:r>
              <a:rPr lang="en-US" altLang="en-US" sz="2000" dirty="0" smtClean="0"/>
              <a:t>Important role of the informal negotiations, in strong connection with formal negotiations</a:t>
            </a:r>
          </a:p>
          <a:p>
            <a:pPr lvl="1">
              <a:lnSpc>
                <a:spcPct val="130000"/>
              </a:lnSpc>
            </a:pPr>
            <a:r>
              <a:rPr lang="en-US" altLang="en-US" sz="2000" dirty="0" smtClean="0"/>
              <a:t>Connections not only internal, among sectors and levels, but also among internal and external dimensions</a:t>
            </a:r>
          </a:p>
          <a:p>
            <a:pPr>
              <a:lnSpc>
                <a:spcPct val="130000"/>
              </a:lnSpc>
            </a:pPr>
            <a:r>
              <a:rPr lang="en-US" altLang="en-US" sz="2400" dirty="0" smtClean="0"/>
              <a:t>The integrative and distributive negotiation types coexist in the EU:</a:t>
            </a:r>
          </a:p>
          <a:p>
            <a:pPr lvl="1">
              <a:lnSpc>
                <a:spcPct val="130000"/>
              </a:lnSpc>
            </a:pPr>
            <a:r>
              <a:rPr lang="en-US" altLang="en-US" sz="2000" dirty="0" smtClean="0"/>
              <a:t>Are in relation with contextual factors, such as decision making rules and level, politicization level, policy types and networks characteristics </a:t>
            </a:r>
            <a:endParaRPr lang="ro-RO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080084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EU accession negotiations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Integrative negotiation – a</a:t>
            </a:r>
            <a:r>
              <a:rPr lang="en-US" sz="2600" i="1" dirty="0" smtClean="0"/>
              <a:t> win-win</a:t>
            </a:r>
            <a:r>
              <a:rPr lang="en-US" sz="2600" dirty="0" smtClean="0"/>
              <a:t> formula</a:t>
            </a:r>
          </a:p>
          <a:p>
            <a:r>
              <a:rPr lang="en-US" sz="2600" dirty="0" smtClean="0"/>
              <a:t>Distributive negotiation – egoistic preferences and pursuit of national interest</a:t>
            </a:r>
          </a:p>
          <a:p>
            <a:r>
              <a:rPr lang="en-US" sz="2600" dirty="0" smtClean="0"/>
              <a:t>Asymmetrical negotiation – EU and CC</a:t>
            </a:r>
          </a:p>
          <a:p>
            <a:r>
              <a:rPr lang="en-US" sz="2600" dirty="0" smtClean="0"/>
              <a:t>A process of discovery</a:t>
            </a:r>
          </a:p>
          <a:p>
            <a:r>
              <a:rPr lang="en-US" sz="2600" dirty="0" smtClean="0"/>
              <a:t>A strategic interaction</a:t>
            </a:r>
          </a:p>
          <a:p>
            <a:r>
              <a:rPr lang="en-US" sz="2600" dirty="0" smtClean="0"/>
              <a:t>An exchange process</a:t>
            </a:r>
          </a:p>
          <a:p>
            <a:r>
              <a:rPr lang="en-US" sz="2600" dirty="0" smtClean="0"/>
              <a:t>The role of Negotiating Team</a:t>
            </a:r>
          </a:p>
          <a:p>
            <a:r>
              <a:rPr lang="en-US" sz="2600" dirty="0" smtClean="0"/>
              <a:t>The role of Chief Negotiator</a:t>
            </a:r>
          </a:p>
          <a:p>
            <a:endParaRPr lang="ro-RO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European  negotiators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398904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Professionals as negotiators = diplomats and experts</a:t>
            </a:r>
          </a:p>
          <a:p>
            <a:r>
              <a:rPr lang="en-US" sz="2400" dirty="0" smtClean="0"/>
              <a:t>The role of technical experts (diplomats in charge of only 15% of the secondary legislation)</a:t>
            </a:r>
          </a:p>
          <a:p>
            <a:r>
              <a:rPr lang="en-US" sz="2400" dirty="0" smtClean="0"/>
              <a:t>Expert committees and the EU decision process</a:t>
            </a:r>
          </a:p>
          <a:p>
            <a:r>
              <a:rPr lang="en-US" sz="2400" dirty="0" smtClean="0"/>
              <a:t>Experts act for their organizations (not the country government)</a:t>
            </a:r>
          </a:p>
          <a:p>
            <a:r>
              <a:rPr lang="en-US" sz="2400" dirty="0" smtClean="0"/>
              <a:t>Contribute to the fragmentation of power</a:t>
            </a:r>
          </a:p>
          <a:p>
            <a:r>
              <a:rPr lang="en-US" sz="2400" b="1" dirty="0" smtClean="0"/>
              <a:t>Remark:</a:t>
            </a:r>
            <a:r>
              <a:rPr lang="en-US" sz="2400" dirty="0" smtClean="0"/>
              <a:t> Learning the negotiation process in a </a:t>
            </a:r>
            <a:r>
              <a:rPr lang="en-US" sz="2400" b="1" dirty="0" smtClean="0"/>
              <a:t>Negotiating Team.</a:t>
            </a:r>
          </a:p>
          <a:p>
            <a:endParaRPr lang="ro-RO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A successful European negotiation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According  to  Alain </a:t>
            </a:r>
            <a:r>
              <a:rPr lang="en-US" sz="2400" dirty="0" err="1" smtClean="0"/>
              <a:t>Lempereur</a:t>
            </a:r>
            <a:r>
              <a:rPr lang="en-US" sz="2400" dirty="0" smtClean="0"/>
              <a:t> (2008):</a:t>
            </a:r>
          </a:p>
          <a:p>
            <a:pPr lvl="1"/>
            <a:r>
              <a:rPr lang="en-US" sz="2000" dirty="0" smtClean="0"/>
              <a:t>A clear strategically communication,</a:t>
            </a:r>
          </a:p>
          <a:p>
            <a:pPr lvl="1"/>
            <a:r>
              <a:rPr lang="en-US" sz="2000" dirty="0" smtClean="0"/>
              <a:t>Establishing an agenda,</a:t>
            </a:r>
          </a:p>
          <a:p>
            <a:pPr lvl="1"/>
            <a:r>
              <a:rPr lang="en-US" sz="2000" dirty="0" smtClean="0"/>
              <a:t>Good/excellent preparation,</a:t>
            </a:r>
          </a:p>
          <a:p>
            <a:pPr lvl="1"/>
            <a:r>
              <a:rPr lang="en-US" sz="2000" dirty="0" smtClean="0"/>
              <a:t>Elaborating a realist and effective mandate,</a:t>
            </a:r>
          </a:p>
          <a:p>
            <a:pPr lvl="1"/>
            <a:r>
              <a:rPr lang="en-US" sz="2000" dirty="0" smtClean="0"/>
              <a:t>Trust relationship with other negotiators,</a:t>
            </a:r>
          </a:p>
          <a:p>
            <a:pPr lvl="1"/>
            <a:r>
              <a:rPr lang="en-US" sz="2000" dirty="0" smtClean="0"/>
              <a:t>Searching the optimal solutions for all,</a:t>
            </a:r>
          </a:p>
          <a:p>
            <a:pPr lvl="1"/>
            <a:r>
              <a:rPr lang="en-US" sz="2000" dirty="0" smtClean="0"/>
              <a:t>Relying on the motivations of the parties,</a:t>
            </a:r>
          </a:p>
          <a:p>
            <a:pPr lvl="1"/>
            <a:r>
              <a:rPr lang="en-US" sz="2000" dirty="0" smtClean="0"/>
              <a:t>Cross-cultural communication and multilateral negotiations,</a:t>
            </a:r>
          </a:p>
          <a:p>
            <a:pPr lvl="1"/>
            <a:r>
              <a:rPr lang="en-US" sz="2000" dirty="0" smtClean="0"/>
              <a:t>Thinking to the implementation of the agreed solutions.</a:t>
            </a:r>
            <a:endParaRPr lang="ro-RO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10 commandments for the post-accession European negotiator</a:t>
            </a:r>
            <a:endParaRPr lang="ro-RO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According to the former </a:t>
            </a:r>
            <a:r>
              <a:rPr lang="en-US" sz="2400" dirty="0" err="1" smtClean="0"/>
              <a:t>MoFA</a:t>
            </a:r>
            <a:r>
              <a:rPr lang="en-US" sz="2400" dirty="0" smtClean="0"/>
              <a:t> Bernard Bot-Netherland (see Meerts,2004):</a:t>
            </a:r>
          </a:p>
          <a:p>
            <a:pPr lvl="1"/>
            <a:r>
              <a:rPr lang="en-US" sz="2000" dirty="0" smtClean="0"/>
              <a:t>Retain the trust of those you represent,</a:t>
            </a:r>
          </a:p>
          <a:p>
            <a:pPr lvl="1"/>
            <a:r>
              <a:rPr lang="en-US" sz="2000" dirty="0" smtClean="0"/>
              <a:t>Make it clear that you appreciate the position of other negotiating parties,</a:t>
            </a:r>
          </a:p>
          <a:p>
            <a:pPr lvl="1"/>
            <a:r>
              <a:rPr lang="en-US" sz="2000" dirty="0" smtClean="0"/>
              <a:t>Know your dossier well,</a:t>
            </a:r>
          </a:p>
          <a:p>
            <a:pPr lvl="1"/>
            <a:r>
              <a:rPr lang="en-US" sz="2000" dirty="0" smtClean="0"/>
              <a:t>Maintain good network,</a:t>
            </a:r>
          </a:p>
          <a:p>
            <a:pPr lvl="1"/>
            <a:r>
              <a:rPr lang="en-US" sz="2000" dirty="0" smtClean="0"/>
              <a:t>Cultivate a feel for the balance o political power,</a:t>
            </a:r>
          </a:p>
          <a:p>
            <a:pPr lvl="1"/>
            <a:r>
              <a:rPr lang="en-US" sz="2000" dirty="0" smtClean="0"/>
              <a:t>Guard against your opponents’ losing face,</a:t>
            </a:r>
          </a:p>
          <a:p>
            <a:pPr lvl="1"/>
            <a:r>
              <a:rPr lang="en-US" sz="2000" dirty="0" smtClean="0"/>
              <a:t>Learn to act a part,</a:t>
            </a:r>
          </a:p>
          <a:p>
            <a:pPr lvl="1"/>
            <a:r>
              <a:rPr lang="en-US" sz="2000" dirty="0" smtClean="0"/>
              <a:t>Build up your stamina,</a:t>
            </a:r>
          </a:p>
          <a:p>
            <a:pPr lvl="1"/>
            <a:r>
              <a:rPr lang="en-US" sz="2000" dirty="0" smtClean="0"/>
              <a:t>Make concessions in time to obtain a </a:t>
            </a:r>
            <a:r>
              <a:rPr lang="en-US" sz="2000" b="1" dirty="0" smtClean="0"/>
              <a:t>quid pro quo,</a:t>
            </a:r>
            <a:endParaRPr lang="en-US" sz="2000" dirty="0" smtClean="0"/>
          </a:p>
          <a:p>
            <a:pPr lvl="1"/>
            <a:r>
              <a:rPr lang="en-US" sz="2000" dirty="0" smtClean="0"/>
              <a:t>Be yourself and always hold fast to your own style of negotiating.</a:t>
            </a:r>
            <a:endParaRPr lang="ro-RO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1097</TotalTime>
  <Words>1759</Words>
  <Application>Microsoft Office PowerPoint</Application>
  <PresentationFormat>On-screen Show (4:3)</PresentationFormat>
  <Paragraphs>220</Paragraphs>
  <Slides>32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Albertus ExtraBold</vt:lpstr>
      <vt:lpstr>Arial</vt:lpstr>
      <vt:lpstr>Calibri</vt:lpstr>
      <vt:lpstr>Times New Roman</vt:lpstr>
      <vt:lpstr>Wingdings 3</vt:lpstr>
      <vt:lpstr>Office Theme</vt:lpstr>
      <vt:lpstr>THEORY AND PRACTICE OF EUROPEAN  NEGOTIATION</vt:lpstr>
      <vt:lpstr>International negotiation</vt:lpstr>
      <vt:lpstr>European  negotiation</vt:lpstr>
      <vt:lpstr>International negotiation and European negotiation</vt:lpstr>
      <vt:lpstr>EU negotiation system</vt:lpstr>
      <vt:lpstr>EU accession negotiations</vt:lpstr>
      <vt:lpstr>European  negotiators</vt:lpstr>
      <vt:lpstr>A successful European negotiation</vt:lpstr>
      <vt:lpstr>10 commandments for the post-accession European negotiator</vt:lpstr>
      <vt:lpstr>PowerPoint Presentation</vt:lpstr>
      <vt:lpstr>Negotiation takes place at many levels</vt:lpstr>
      <vt:lpstr>Procedures are in place</vt:lpstr>
      <vt:lpstr>Do we have a classic enlargement method?</vt:lpstr>
      <vt:lpstr>Track record in correlating application processes and negotiations processes</vt:lpstr>
      <vt:lpstr>Correlating the evolution of Community policies with accession negotiations (1)</vt:lpstr>
      <vt:lpstr>Correlating the evolution of Community policies with accession negotiations (2)</vt:lpstr>
      <vt:lpstr>Connections among MS and CC</vt:lpstr>
      <vt:lpstr>Usage of “enlargement fatigue”</vt:lpstr>
      <vt:lpstr>Impact of the domestic negotiation environment</vt:lpstr>
      <vt:lpstr>Processing documents</vt:lpstr>
      <vt:lpstr>National specifics</vt:lpstr>
      <vt:lpstr>Changes in the negotiation principles</vt:lpstr>
      <vt:lpstr>New approach on transition periods (2004-2007)</vt:lpstr>
      <vt:lpstr>Interdependencies among negotiation chapters and accession criteria</vt:lpstr>
      <vt:lpstr>Negotiation tactics</vt:lpstr>
      <vt:lpstr>3D approach</vt:lpstr>
      <vt:lpstr>Formal and informal negotiation principles</vt:lpstr>
      <vt:lpstr>Negotiation strategy has to take into account:</vt:lpstr>
      <vt:lpstr>Lessons (1)</vt:lpstr>
      <vt:lpstr>Lessons (2)</vt:lpstr>
      <vt:lpstr>Lessons (3)</vt:lpstr>
      <vt:lpstr>WISHES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ruza</dc:creator>
  <cp:lastModifiedBy>Gorita, Ciprian</cp:lastModifiedBy>
  <cp:revision>61</cp:revision>
  <dcterms:created xsi:type="dcterms:W3CDTF">2013-10-30T11:37:35Z</dcterms:created>
  <dcterms:modified xsi:type="dcterms:W3CDTF">2014-04-09T08:25:03Z</dcterms:modified>
</cp:coreProperties>
</file>