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61" r:id="rId2"/>
    <p:sldId id="262" r:id="rId3"/>
    <p:sldId id="263" r:id="rId4"/>
    <p:sldId id="270" r:id="rId5"/>
    <p:sldId id="271" r:id="rId6"/>
    <p:sldId id="264" r:id="rId7"/>
    <p:sldId id="265" r:id="rId8"/>
    <p:sldId id="272" r:id="rId9"/>
    <p:sldId id="266" r:id="rId10"/>
    <p:sldId id="273" r:id="rId11"/>
    <p:sldId id="274" r:id="rId12"/>
    <p:sldId id="268" r:id="rId13"/>
    <p:sldId id="267" r:id="rId14"/>
    <p:sldId id="269" r:id="rId15"/>
  </p:sldIdLst>
  <p:sldSz cx="9144000" cy="6858000" type="screen4x3"/>
  <p:notesSz cx="6797675" cy="9926638"/>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320"/>
    <a:srgbClr val="0F5494"/>
    <a:srgbClr val="FFD624"/>
    <a:srgbClr val="3166CF"/>
    <a:srgbClr val="3E6FD2"/>
    <a:srgbClr val="2D5EC1"/>
    <a:srgbClr val="BDDEFF"/>
    <a:srgbClr val="99CCFF"/>
    <a:srgbClr val="808080"/>
    <a:srgbClr val="009F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500" autoAdjust="0"/>
  </p:normalViewPr>
  <p:slideViewPr>
    <p:cSldViewPr>
      <p:cViewPr>
        <p:scale>
          <a:sx n="88" d="100"/>
          <a:sy n="88" d="100"/>
        </p:scale>
        <p:origin x="-230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2" d="100"/>
          <a:sy n="62" d="100"/>
        </p:scale>
        <p:origin x="-2850" y="-78"/>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1500096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807406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infoeuropa.ro"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www.descoperaeuropa.ro" TargetMode="External"/><Relationship Id="rId5" Type="http://schemas.openxmlformats.org/officeDocument/2006/relationships/hyperlink" Target="http://www.europa-la-liceu.ro/" TargetMode="External"/><Relationship Id="rId4" Type="http://schemas.openxmlformats.org/officeDocument/2006/relationships/hyperlink" Target="http://www.15-25.ro"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nfoeuropa.ro" TargetMode="External"/><Relationship Id="rId7" Type="http://schemas.openxmlformats.org/officeDocument/2006/relationships/hyperlink" Target="http://www.descoperaeuropa.ro"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www.europa-la-liceu.ro" TargetMode="External"/><Relationship Id="rId5" Type="http://schemas.openxmlformats.org/officeDocument/2006/relationships/hyperlink" Target="http://www.15-25.ro" TargetMode="External"/><Relationship Id="rId4" Type="http://schemas.openxmlformats.org/officeDocument/2006/relationships/hyperlink" Target="http://www.euromoneda.ro"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a:t>
            </a:fld>
            <a:endParaRPr lang="en-GB"/>
          </a:p>
        </p:txBody>
      </p:sp>
    </p:spTree>
    <p:extLst>
      <p:ext uri="{BB962C8B-B14F-4D97-AF65-F5344CB8AC3E}">
        <p14:creationId xmlns:p14="http://schemas.microsoft.com/office/powerpoint/2010/main" val="2883131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smtClean="0">
                <a:solidFill>
                  <a:schemeClr val="tx1"/>
                </a:solidFill>
                <a:effectLst/>
                <a:latin typeface="Arial" charset="0"/>
                <a:ea typeface="+mn-ea"/>
                <a:cs typeface="+mn-cs"/>
              </a:rPr>
              <a:t>Website</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communication audit showed that </a:t>
            </a:r>
            <a:r>
              <a:rPr lang="en-GB" sz="1200" kern="1200" dirty="0" err="1" smtClean="0">
                <a:solidFill>
                  <a:schemeClr val="tx1"/>
                </a:solidFill>
                <a:effectLst/>
                <a:latin typeface="Arial" charset="0"/>
                <a:ea typeface="+mn-ea"/>
                <a:cs typeface="+mn-cs"/>
              </a:rPr>
              <a:t>infoeuropa</a:t>
            </a:r>
            <a:r>
              <a:rPr lang="en-GB" sz="1200" kern="1200" dirty="0" smtClean="0">
                <a:solidFill>
                  <a:schemeClr val="tx1"/>
                </a:solidFill>
                <a:effectLst/>
                <a:latin typeface="Arial" charset="0"/>
                <a:ea typeface="+mn-ea"/>
                <a:cs typeface="+mn-cs"/>
              </a:rPr>
              <a:t> was one of the most efficient tools in terms of people reached. It also had the highest value for money ration amongst all communication products/activities. The public considered the site as the main safe information source on European affairs.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Internet became more and more a tool used by professionals, students, SMEs and NGOs representatives, media and others as a daily accessed resource. </a:t>
            </a:r>
            <a:r>
              <a:rPr lang="en-GB" sz="1200" kern="1200" dirty="0" err="1" smtClean="0">
                <a:solidFill>
                  <a:schemeClr val="tx1"/>
                </a:solidFill>
                <a:effectLst/>
                <a:latin typeface="Arial" charset="0"/>
                <a:ea typeface="+mn-ea"/>
                <a:cs typeface="+mn-cs"/>
              </a:rPr>
              <a:t>www.infoeuropa.ro</a:t>
            </a:r>
            <a:r>
              <a:rPr lang="en-GB" sz="1200" kern="1200" dirty="0" smtClean="0">
                <a:solidFill>
                  <a:schemeClr val="tx1"/>
                </a:solidFill>
                <a:effectLst/>
                <a:latin typeface="Arial" charset="0"/>
                <a:ea typeface="+mn-ea"/>
                <a:cs typeface="+mn-cs"/>
              </a:rPr>
              <a:t>, managed since 1999 by the Information Centre of the Delegation of the European Commission in Romania was the largest Romanian portal covering EU affairs. It was bilingual and offered links to official sources, as well as a solid database of information resources, including those referring to use of EU funds in Romania. In response to the rapidly changing Internet environment and users feedback, the website had been reshaped three times since September 1999. It had over 22.000 pages (both in Romanian and English).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Objective:</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To represent the official website of the EC Delegation in Romania;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To provide to the general public updated information regarding the EU, its activities in Romania, Romania’s preparation for accession etc.</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Target groups and the level of involvement </a:t>
            </a:r>
            <a:r>
              <a:rPr lang="en-GB" sz="1200" kern="1200" dirty="0" smtClean="0">
                <a:solidFill>
                  <a:schemeClr val="tx1"/>
                </a:solidFill>
                <a:effectLst/>
                <a:latin typeface="Arial" charset="0"/>
                <a:ea typeface="+mn-ea"/>
                <a:cs typeface="+mn-cs"/>
              </a:rPr>
              <a:t>the Delegation wished to reach with each of the groups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 general public / awareness to information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2. network / knowledge to commitment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3. media (national and local) / information to knowledge</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4. NGOs / knowledge </a:t>
            </a:r>
          </a:p>
          <a:p>
            <a:r>
              <a:rPr lang="en-GB" sz="1200" kern="1200" dirty="0" smtClean="0">
                <a:solidFill>
                  <a:schemeClr val="tx1"/>
                </a:solidFill>
                <a:effectLst/>
                <a:latin typeface="Arial" charset="0"/>
                <a:ea typeface="+mn-ea"/>
                <a:cs typeface="+mn-cs"/>
              </a:rPr>
              <a:t>5.</a:t>
            </a:r>
            <a:r>
              <a:rPr lang="en-GB" sz="1200" kern="1200" baseline="0" dirty="0" smtClean="0">
                <a:solidFill>
                  <a:schemeClr val="tx1"/>
                </a:solidFill>
                <a:effectLst/>
                <a:latin typeface="Arial" charset="0"/>
                <a:ea typeface="+mn-ea"/>
                <a:cs typeface="+mn-cs"/>
              </a:rPr>
              <a:t> </a:t>
            </a:r>
            <a:r>
              <a:rPr lang="en-GB" sz="1200" kern="1200" dirty="0" smtClean="0">
                <a:solidFill>
                  <a:schemeClr val="tx1"/>
                </a:solidFill>
                <a:effectLst/>
                <a:latin typeface="Arial" charset="0"/>
                <a:ea typeface="+mn-ea"/>
                <a:cs typeface="+mn-cs"/>
              </a:rPr>
              <a:t>institutions/individuals seeking EU financing / information</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Actions &amp; Tools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Content management </a:t>
            </a:r>
            <a:r>
              <a:rPr lang="en-GB" sz="1200" kern="1200" dirty="0" smtClean="0">
                <a:solidFill>
                  <a:schemeClr val="tx1"/>
                </a:solidFill>
                <a:effectLst/>
                <a:latin typeface="Arial" charset="0"/>
                <a:ea typeface="+mn-ea"/>
                <a:cs typeface="+mn-cs"/>
              </a:rPr>
              <a:t>(research, translation, editing, multimedia processing, database uploads)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Monthly chats </a:t>
            </a:r>
            <a:r>
              <a:rPr lang="en-GB" sz="1200" kern="1200" dirty="0" smtClean="0">
                <a:solidFill>
                  <a:schemeClr val="tx1"/>
                </a:solidFill>
                <a:effectLst/>
                <a:latin typeface="Arial" charset="0"/>
                <a:ea typeface="+mn-ea"/>
                <a:cs typeface="+mn-cs"/>
              </a:rPr>
              <a:t>on hot topics. Chats were open to all visitors, following registration </a:t>
            </a:r>
          </a:p>
          <a:p>
            <a:r>
              <a:rPr lang="en-GB" sz="1200" b="1" kern="1200" dirty="0" err="1" smtClean="0">
                <a:solidFill>
                  <a:schemeClr val="tx1"/>
                </a:solidFill>
                <a:effectLst/>
                <a:latin typeface="Arial" charset="0"/>
                <a:ea typeface="+mn-ea"/>
                <a:cs typeface="+mn-cs"/>
              </a:rPr>
              <a:t>PrioriMail</a:t>
            </a:r>
            <a:r>
              <a:rPr lang="en-GB" sz="1200" b="1" kern="1200" dirty="0" smtClean="0">
                <a:solidFill>
                  <a:schemeClr val="tx1"/>
                </a:solidFill>
                <a:effectLst/>
                <a:latin typeface="Arial" charset="0"/>
                <a:ea typeface="+mn-ea"/>
                <a:cs typeface="+mn-cs"/>
              </a:rPr>
              <a:t> - </a:t>
            </a:r>
            <a:r>
              <a:rPr lang="en-GB" sz="1200" kern="1200" dirty="0" smtClean="0">
                <a:solidFill>
                  <a:schemeClr val="tx1"/>
                </a:solidFill>
                <a:effectLst/>
                <a:latin typeface="Arial" charset="0"/>
                <a:ea typeface="+mn-ea"/>
                <a:cs typeface="+mn-cs"/>
              </a:rPr>
              <a:t>Online news alert following subscription</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10</a:t>
            </a:fld>
            <a:endParaRPr lang="en-GB"/>
          </a:p>
        </p:txBody>
      </p:sp>
    </p:spTree>
    <p:extLst>
      <p:ext uri="{BB962C8B-B14F-4D97-AF65-F5344CB8AC3E}">
        <p14:creationId xmlns:p14="http://schemas.microsoft.com/office/powerpoint/2010/main" val="3276353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smtClean="0">
                <a:solidFill>
                  <a:schemeClr val="tx1"/>
                </a:solidFill>
                <a:effectLst/>
                <a:latin typeface="Arial" charset="0"/>
                <a:ea typeface="+mn-ea"/>
                <a:cs typeface="+mn-cs"/>
              </a:rPr>
              <a:t>Multipliers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audit pointed out the networking strategy was endowed with clear objectives and vision and it was providing a good overall view over the communication environment in the regions.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idea to create a Network of European Information Multipliers dates back to 2001, when the Press and Communication Department within the European Commission Delegation in Romania designed its Information and Communication Strategy for the period 2002-2005.</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Network attempted to respond to one of the general objectives in the field of information and communication, namely increasing awareness and understanding of the European Union at local level, by bringing European information closer to citizens. The starting point was the already existing cooperation between the EC Delegation and various local and regional actors (local public administration, European Information Centres, Regional Development Agencies, Regional Offices of the </a:t>
            </a:r>
            <a:r>
              <a:rPr lang="en-GB" sz="1200" kern="1200" dirty="0" err="1" smtClean="0">
                <a:solidFill>
                  <a:schemeClr val="tx1"/>
                </a:solidFill>
                <a:effectLst/>
                <a:latin typeface="Arial" charset="0"/>
                <a:ea typeface="+mn-ea"/>
                <a:cs typeface="+mn-cs"/>
              </a:rPr>
              <a:t>Sapard</a:t>
            </a:r>
            <a:r>
              <a:rPr lang="en-GB" sz="1200" kern="1200" dirty="0" smtClean="0">
                <a:solidFill>
                  <a:schemeClr val="tx1"/>
                </a:solidFill>
                <a:effectLst/>
                <a:latin typeface="Arial" charset="0"/>
                <a:ea typeface="+mn-ea"/>
                <a:cs typeface="+mn-cs"/>
              </a:rPr>
              <a:t> Agency, local media, non-governmental organisations, libraries, cultural institutes, representatives of various churches). The number of network members increased sharply from 110 in 2001, 260 in 2002, 400 in 2003, reaching approximately 1,000 participants before accession.</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network received from the EC Delegation various information products, which the multipliers adapted and used at regional/ local level, according to their own strategies, for their own activities of European information dissemination (e.g.: campaigns, seminars, debates, publications, contests, etc.). In its turn, the network gave the EC Delegation feedback about the local needs for European information.</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network was considered to be one of the potential heirs of the EC Delegation’s regional information and communication programme. Therefore, increasing its cohesion and strength was one of the key objectives of EC Delegation’s Regional Strategy.</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i="0" u="none" strike="noStrike" kern="1200" dirty="0" smtClean="0">
                <a:solidFill>
                  <a:schemeClr val="tx1"/>
                </a:solidFill>
                <a:effectLst/>
                <a:latin typeface="Arial" charset="0"/>
                <a:ea typeface="+mn-ea"/>
                <a:cs typeface="+mn-cs"/>
              </a:rPr>
              <a:t>Instruments developed for the network</a:t>
            </a:r>
            <a:endParaRPr lang="en-US" sz="1400" b="1" i="1" u="sng" kern="1200" dirty="0" smtClean="0">
              <a:solidFill>
                <a:schemeClr val="tx1"/>
              </a:solidFill>
              <a:effectLst/>
              <a:latin typeface="Arial" charset="0"/>
              <a:ea typeface="+mn-ea"/>
              <a:cs typeface="+mn-cs"/>
            </a:endParaRPr>
          </a:p>
          <a:p>
            <a:r>
              <a:rPr lang="en-GB" sz="1200" b="1" i="1" u="none" strike="noStrike"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pPr lvl="0"/>
            <a:r>
              <a:rPr lang="en-GB" sz="1200" b="1" u="sng" kern="1200" dirty="0" smtClean="0">
                <a:solidFill>
                  <a:schemeClr val="tx1"/>
                </a:solidFill>
                <a:effectLst/>
                <a:latin typeface="Arial" charset="0"/>
                <a:ea typeface="+mn-ea"/>
                <a:cs typeface="+mn-cs"/>
              </a:rPr>
              <a:t>Dedicated section on the </a:t>
            </a:r>
            <a:r>
              <a:rPr lang="en-GB" sz="1200" b="1" u="sng" kern="1200" dirty="0" err="1" smtClean="0">
                <a:solidFill>
                  <a:schemeClr val="tx1"/>
                </a:solidFill>
                <a:effectLst/>
                <a:latin typeface="Arial" charset="0"/>
                <a:ea typeface="+mn-ea"/>
                <a:cs typeface="+mn-cs"/>
              </a:rPr>
              <a:t>Infoeuropa</a:t>
            </a:r>
            <a:r>
              <a:rPr lang="en-GB" sz="1200" b="1" u="sng" kern="1200" dirty="0" smtClean="0">
                <a:solidFill>
                  <a:schemeClr val="tx1"/>
                </a:solidFill>
                <a:effectLst/>
                <a:latin typeface="Arial" charset="0"/>
                <a:ea typeface="+mn-ea"/>
                <a:cs typeface="+mn-cs"/>
              </a:rPr>
              <a:t> website </a:t>
            </a:r>
            <a:endParaRPr lang="en-US" sz="1400" b="1" u="sng"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0" kern="1200" dirty="0" smtClean="0">
                <a:solidFill>
                  <a:schemeClr val="tx1"/>
                </a:solidFill>
                <a:effectLst/>
                <a:latin typeface="Arial" charset="0"/>
                <a:ea typeface="+mn-ea"/>
                <a:cs typeface="+mn-cs"/>
              </a:rPr>
              <a:t>The </a:t>
            </a:r>
            <a:r>
              <a:rPr lang="en-GB" sz="1200" b="0" i="1" kern="1200" dirty="0" smtClean="0">
                <a:solidFill>
                  <a:schemeClr val="tx1"/>
                </a:solidFill>
                <a:effectLst/>
                <a:latin typeface="Arial" charset="0"/>
                <a:ea typeface="+mn-ea"/>
                <a:cs typeface="+mn-cs"/>
              </a:rPr>
              <a:t>Networking Europe </a:t>
            </a:r>
            <a:r>
              <a:rPr lang="en-GB" sz="1200" b="0" kern="1200" dirty="0" smtClean="0">
                <a:solidFill>
                  <a:schemeClr val="tx1"/>
                </a:solidFill>
                <a:effectLst/>
                <a:latin typeface="Arial" charset="0"/>
                <a:ea typeface="+mn-ea"/>
                <a:cs typeface="+mn-cs"/>
              </a:rPr>
              <a:t>section</a:t>
            </a:r>
            <a:r>
              <a:rPr lang="en-GB" sz="1200" kern="1200" dirty="0" smtClean="0">
                <a:solidFill>
                  <a:schemeClr val="tx1"/>
                </a:solidFill>
                <a:effectLst/>
                <a:latin typeface="Arial" charset="0"/>
                <a:ea typeface="+mn-ea"/>
                <a:cs typeface="+mn-cs"/>
              </a:rPr>
              <a:t> </a:t>
            </a:r>
            <a:r>
              <a:rPr lang="en-GB" sz="1200" b="0" kern="1200" dirty="0" smtClean="0">
                <a:solidFill>
                  <a:schemeClr val="tx1"/>
                </a:solidFill>
                <a:effectLst/>
                <a:latin typeface="Arial" charset="0"/>
                <a:ea typeface="+mn-ea"/>
                <a:cs typeface="+mn-cs"/>
              </a:rPr>
              <a:t>was developed to support the activity of people and organisations dealing with European information in Romania and to facilitate their efficient cooperation. In particular, it served as the EC Delegation’s electronic communication tool with the multipliers’ network.</a:t>
            </a:r>
            <a:endParaRPr lang="en-US" sz="1400" kern="1200" dirty="0" smtClean="0">
              <a:solidFill>
                <a:schemeClr val="tx1"/>
              </a:solidFill>
              <a:effectLst/>
              <a:latin typeface="Arial" charset="0"/>
              <a:ea typeface="+mn-ea"/>
              <a:cs typeface="+mn-cs"/>
            </a:endParaRPr>
          </a:p>
          <a:p>
            <a:r>
              <a:rPr lang="en-GB" sz="1200" b="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0" kern="1200" dirty="0" smtClean="0">
                <a:solidFill>
                  <a:schemeClr val="tx1"/>
                </a:solidFill>
                <a:effectLst/>
                <a:latin typeface="Arial" charset="0"/>
                <a:ea typeface="+mn-ea"/>
                <a:cs typeface="+mn-cs"/>
              </a:rPr>
              <a:t>The section functioned as a common </a:t>
            </a:r>
            <a:r>
              <a:rPr lang="en-GB" sz="1200" kern="1200" dirty="0" smtClean="0">
                <a:solidFill>
                  <a:schemeClr val="tx1"/>
                </a:solidFill>
                <a:effectLst/>
                <a:latin typeface="Arial" charset="0"/>
                <a:ea typeface="+mn-ea"/>
                <a:cs typeface="+mn-cs"/>
              </a:rPr>
              <a:t>framework for exchanging information, documentation and know-how within the network, being thus a centre of resources for any European information multiplier:</a:t>
            </a:r>
            <a:endParaRPr lang="en-US" sz="1400" kern="1200" dirty="0" smtClean="0">
              <a:solidFill>
                <a:schemeClr val="tx1"/>
              </a:solidFill>
              <a:effectLst/>
              <a:latin typeface="Arial" charset="0"/>
              <a:ea typeface="+mn-ea"/>
              <a:cs typeface="+mn-cs"/>
            </a:endParaRPr>
          </a:p>
          <a:p>
            <a:pPr lvl="1"/>
            <a:r>
              <a:rPr lang="en-GB" sz="1200" kern="1200" dirty="0" smtClean="0">
                <a:solidFill>
                  <a:schemeClr val="tx1"/>
                </a:solidFill>
                <a:effectLst/>
                <a:latin typeface="Arial" charset="0"/>
                <a:ea typeface="+mn-ea"/>
                <a:cs typeface="+mn-cs"/>
              </a:rPr>
              <a:t>the multipliers could post online orders for various printed materials produced by the Information Centre;</a:t>
            </a:r>
            <a:endParaRPr lang="en-US" sz="1400" kern="1200" dirty="0" smtClean="0">
              <a:solidFill>
                <a:schemeClr val="tx1"/>
              </a:solidFill>
              <a:effectLst/>
              <a:latin typeface="Arial" charset="0"/>
              <a:ea typeface="+mn-ea"/>
              <a:cs typeface="+mn-cs"/>
            </a:endParaRPr>
          </a:p>
          <a:p>
            <a:pPr lvl="1"/>
            <a:r>
              <a:rPr lang="en-GB" sz="1200" b="0" kern="1200" dirty="0" smtClean="0">
                <a:solidFill>
                  <a:schemeClr val="tx1"/>
                </a:solidFill>
                <a:effectLst/>
                <a:latin typeface="Arial" charset="0"/>
                <a:ea typeface="+mn-ea"/>
                <a:cs typeface="+mn-cs"/>
              </a:rPr>
              <a:t>each user had the possibility not only to access available information, but also to enter and edit one’s own information and disseminate it;</a:t>
            </a:r>
            <a:endParaRPr lang="en-US" sz="1400" kern="1200" dirty="0" smtClean="0">
              <a:solidFill>
                <a:schemeClr val="tx1"/>
              </a:solidFill>
              <a:effectLst/>
              <a:latin typeface="Arial" charset="0"/>
              <a:ea typeface="+mn-ea"/>
              <a:cs typeface="+mn-cs"/>
            </a:endParaRPr>
          </a:p>
          <a:p>
            <a:pPr lvl="1"/>
            <a:r>
              <a:rPr lang="en-GB" sz="1200" b="0" kern="1200" dirty="0" smtClean="0">
                <a:solidFill>
                  <a:schemeClr val="tx1"/>
                </a:solidFill>
                <a:effectLst/>
                <a:latin typeface="Arial" charset="0"/>
                <a:ea typeface="+mn-ea"/>
                <a:cs typeface="+mn-cs"/>
              </a:rPr>
              <a:t>communication between users w</a:t>
            </a:r>
            <a:r>
              <a:rPr lang="en-GB" sz="1200" kern="1200" dirty="0" smtClean="0">
                <a:solidFill>
                  <a:schemeClr val="tx1"/>
                </a:solidFill>
                <a:effectLst/>
                <a:latin typeface="Arial" charset="0"/>
                <a:ea typeface="+mn-ea"/>
                <a:cs typeface="+mn-cs"/>
              </a:rPr>
              <a:t>a</a:t>
            </a:r>
            <a:r>
              <a:rPr lang="en-GB" sz="1200" b="0" kern="1200" dirty="0" smtClean="0">
                <a:solidFill>
                  <a:schemeClr val="tx1"/>
                </a:solidFill>
                <a:effectLst/>
                <a:latin typeface="Arial" charset="0"/>
                <a:ea typeface="+mn-ea"/>
                <a:cs typeface="+mn-cs"/>
              </a:rPr>
              <a:t>s facilitated by the option of receiving and sending e-mails as part of pre-defined discussion groups.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pPr lvl="0"/>
            <a:r>
              <a:rPr lang="en-GB" sz="1200" b="1" u="sng" kern="1200" dirty="0" smtClean="0">
                <a:solidFill>
                  <a:schemeClr val="tx1"/>
                </a:solidFill>
                <a:effectLst/>
                <a:latin typeface="Arial" charset="0"/>
                <a:ea typeface="+mn-ea"/>
                <a:cs typeface="+mn-cs"/>
              </a:rPr>
              <a:t>Regional Conventions of the Multipliers’ Network Conference</a:t>
            </a:r>
            <a:endParaRPr lang="en-US" sz="1400" b="1" u="sng"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Multipliers’ Network Conference was a forum of lectures, presentations and debates aimed at articulating and coordinating efforts of actors who were communicating EU-related information to the general public. The Regional Conventions were excellent opportunities for face-to-face contacts with the multipliers in view of the network’s consolidation.</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i="1" kern="1200" dirty="0" smtClean="0">
                <a:solidFill>
                  <a:schemeClr val="tx1"/>
                </a:solidFill>
                <a:effectLst/>
                <a:latin typeface="Arial" charset="0"/>
                <a:ea typeface="+mn-ea"/>
                <a:cs typeface="+mn-cs"/>
              </a:rPr>
              <a:t>Format</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Lectures and presentations (EC Delegation’s Information and Communication Strategy, communication instruments available for the network, the role of regional networking and information multipliers, communicating the negotiations process);</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Workshops and the Open Space Technology.</a:t>
            </a:r>
            <a:endParaRPr lang="en-US" sz="1400" kern="1200" dirty="0" smtClean="0">
              <a:solidFill>
                <a:schemeClr val="tx1"/>
              </a:solidFill>
              <a:effectLst/>
              <a:latin typeface="Arial" charset="0"/>
              <a:ea typeface="+mn-ea"/>
              <a:cs typeface="+mn-cs"/>
            </a:endParaRPr>
          </a:p>
          <a:p>
            <a:r>
              <a:rPr lang="en-GB" sz="1200" i="1"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i="1" kern="1200" dirty="0" smtClean="0">
                <a:solidFill>
                  <a:schemeClr val="tx1"/>
                </a:solidFill>
                <a:effectLst/>
                <a:latin typeface="Arial" charset="0"/>
                <a:ea typeface="+mn-ea"/>
                <a:cs typeface="+mn-cs"/>
              </a:rPr>
              <a:t>Participants</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Local Public Administration (experts in European accession);</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European Information Centres;</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Regional Development Agencies;</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Regional Offices of the </a:t>
            </a:r>
            <a:r>
              <a:rPr lang="en-GB" sz="1200" kern="1200" dirty="0" err="1" smtClean="0">
                <a:solidFill>
                  <a:schemeClr val="tx1"/>
                </a:solidFill>
                <a:effectLst/>
                <a:latin typeface="Arial" charset="0"/>
                <a:ea typeface="+mn-ea"/>
                <a:cs typeface="+mn-cs"/>
              </a:rPr>
              <a:t>Sapard</a:t>
            </a:r>
            <a:r>
              <a:rPr lang="en-GB" sz="1200" kern="1200" dirty="0" smtClean="0">
                <a:solidFill>
                  <a:schemeClr val="tx1"/>
                </a:solidFill>
                <a:effectLst/>
                <a:latin typeface="Arial" charset="0"/>
                <a:ea typeface="+mn-ea"/>
                <a:cs typeface="+mn-cs"/>
              </a:rPr>
              <a:t> Agency;</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Local NGOs;</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Centres for excellence;</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Church.</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pPr lvl="0"/>
            <a:r>
              <a:rPr lang="en-GB" sz="1200" b="1" u="sng" kern="1200" dirty="0" smtClean="0">
                <a:solidFill>
                  <a:schemeClr val="tx1"/>
                </a:solidFill>
                <a:effectLst/>
                <a:latin typeface="Arial" charset="0"/>
                <a:ea typeface="+mn-ea"/>
                <a:cs typeface="+mn-cs"/>
              </a:rPr>
              <a:t>Green line for multipliers</a:t>
            </a:r>
            <a:endParaRPr lang="en-US" sz="1400" b="1" u="sng"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Exclusive line dedicated to the network at the cost of a local call </a:t>
            </a:r>
            <a:r>
              <a:rPr lang="en-GB" sz="1200" kern="1200" dirty="0" err="1" smtClean="0">
                <a:solidFill>
                  <a:schemeClr val="tx1"/>
                </a:solidFill>
                <a:effectLst/>
                <a:latin typeface="Arial" charset="0"/>
                <a:ea typeface="+mn-ea"/>
                <a:cs typeface="+mn-cs"/>
              </a:rPr>
              <a:t>Unitel</a:t>
            </a:r>
            <a:r>
              <a:rPr lang="en-GB" sz="1200" kern="1200" dirty="0" smtClean="0">
                <a:solidFill>
                  <a:schemeClr val="tx1"/>
                </a:solidFill>
                <a:effectLst/>
                <a:latin typeface="Arial" charset="0"/>
                <a:ea typeface="+mn-ea"/>
                <a:cs typeface="+mn-cs"/>
              </a:rPr>
              <a:t>: </a:t>
            </a:r>
            <a:r>
              <a:rPr lang="en-GB" sz="1200" b="1" kern="1200" dirty="0" smtClean="0">
                <a:solidFill>
                  <a:schemeClr val="tx1"/>
                </a:solidFill>
                <a:effectLst/>
                <a:latin typeface="Arial" charset="0"/>
                <a:ea typeface="+mn-ea"/>
                <a:cs typeface="+mn-cs"/>
              </a:rPr>
              <a:t>080 100 2007</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pPr lvl="0"/>
            <a:r>
              <a:rPr lang="en-GB" sz="1200" b="1" u="sng" kern="1200" dirty="0" smtClean="0">
                <a:solidFill>
                  <a:schemeClr val="tx1"/>
                </a:solidFill>
                <a:effectLst/>
                <a:latin typeface="Arial" charset="0"/>
                <a:ea typeface="+mn-ea"/>
                <a:cs typeface="+mn-cs"/>
              </a:rPr>
              <a:t>Support for information dissemination activities</a:t>
            </a:r>
            <a:endParaRPr lang="en-US" sz="1400" b="1" u="sng"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Periodical dissemination of information by means of </a:t>
            </a:r>
            <a:r>
              <a:rPr lang="en-GB" sz="1200" kern="1200" dirty="0" err="1" smtClean="0">
                <a:solidFill>
                  <a:schemeClr val="tx1"/>
                </a:solidFill>
                <a:effectLst/>
                <a:latin typeface="Arial" charset="0"/>
                <a:ea typeface="+mn-ea"/>
                <a:cs typeface="+mn-cs"/>
              </a:rPr>
              <a:t>Priorimail</a:t>
            </a:r>
            <a:r>
              <a:rPr lang="en-GB" sz="1200" kern="1200" dirty="0" smtClean="0">
                <a:solidFill>
                  <a:schemeClr val="tx1"/>
                </a:solidFill>
                <a:effectLst/>
                <a:latin typeface="Arial" charset="0"/>
                <a:ea typeface="+mn-ea"/>
                <a:cs typeface="+mn-cs"/>
              </a:rPr>
              <a:t> and discussion lists;</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Network members could replicate (and adapt) at low costs the Info Centre’s materials (via free download), as the concept and product development costs were covered by the Delegation’s communication budget;</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Access the EC Delegation’s website </a:t>
            </a:r>
            <a:r>
              <a:rPr lang="en-GB" sz="1200" u="sng" kern="1200" dirty="0" smtClean="0">
                <a:solidFill>
                  <a:schemeClr val="tx1"/>
                </a:solidFill>
                <a:effectLst/>
                <a:latin typeface="Arial" charset="0"/>
                <a:ea typeface="+mn-ea"/>
                <a:cs typeface="+mn-cs"/>
                <a:hlinkClick r:id="rId3"/>
              </a:rPr>
              <a:t>www.infoeuropa.ro</a:t>
            </a:r>
            <a:r>
              <a:rPr lang="en-GB" sz="1200" kern="1200" dirty="0" smtClean="0">
                <a:solidFill>
                  <a:schemeClr val="tx1"/>
                </a:solidFill>
                <a:effectLst/>
                <a:latin typeface="Arial" charset="0"/>
                <a:ea typeface="+mn-ea"/>
                <a:cs typeface="+mn-cs"/>
              </a:rPr>
              <a:t> (over 22,000 pages and links to approximately 500 sites with relevant information);</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Space available at the Information Centre for organising events with European vocation;</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Dispatch upon request of information packages.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pPr lvl="0"/>
            <a:r>
              <a:rPr lang="en-GB" sz="1200" b="1" u="sng" kern="1200" dirty="0" smtClean="0">
                <a:solidFill>
                  <a:schemeClr val="tx1"/>
                </a:solidFill>
                <a:effectLst/>
                <a:latin typeface="Arial" charset="0"/>
                <a:ea typeface="+mn-ea"/>
                <a:cs typeface="+mn-cs"/>
              </a:rPr>
              <a:t>Training</a:t>
            </a:r>
            <a:endParaRPr lang="en-US" sz="1400" b="1" u="sng"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Upon request, network members could participate in training internships inside the Centre;</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Regional or central trainings delivered by the EC Delegation staff;</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Local public administration benefited from dedicated training on communication skills;</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A Training of Trainers programme (on European affairs) is </a:t>
            </a:r>
            <a:r>
              <a:rPr lang="en-GB" sz="1200" kern="1200" dirty="0" err="1" smtClean="0">
                <a:solidFill>
                  <a:schemeClr val="tx1"/>
                </a:solidFill>
                <a:effectLst/>
                <a:latin typeface="Arial" charset="0"/>
                <a:ea typeface="+mn-ea"/>
                <a:cs typeface="+mn-cs"/>
              </a:rPr>
              <a:t>ongoing</a:t>
            </a:r>
            <a:r>
              <a:rPr lang="en-GB" sz="1200" kern="1200" dirty="0" smtClean="0">
                <a:solidFill>
                  <a:schemeClr val="tx1"/>
                </a:solidFill>
                <a:effectLst/>
                <a:latin typeface="Arial" charset="0"/>
                <a:ea typeface="+mn-ea"/>
                <a:cs typeface="+mn-cs"/>
              </a:rPr>
              <a:t>, having ~ 50 beneficiaries;</a:t>
            </a:r>
            <a:endParaRPr lang="en-US" sz="14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Europa Fund projects also got specific training on general EU knowledge issues and financial procedures.</a:t>
            </a:r>
            <a:endParaRPr lang="en-US" sz="1400" kern="1200" dirty="0" smtClean="0">
              <a:solidFill>
                <a:schemeClr val="tx1"/>
              </a:solidFill>
              <a:effectLst/>
              <a:latin typeface="Arial" charset="0"/>
              <a:ea typeface="+mn-ea"/>
              <a:cs typeface="+mn-cs"/>
            </a:endParaRPr>
          </a:p>
          <a:p>
            <a:r>
              <a:rPr lang="en-GB" sz="1200" b="1" u="none" strike="noStrike" kern="1200" dirty="0" smtClean="0">
                <a:solidFill>
                  <a:schemeClr val="tx1"/>
                </a:solidFill>
                <a:effectLst/>
                <a:latin typeface="Arial" charset="0"/>
                <a:ea typeface="+mn-ea"/>
                <a:cs typeface="+mn-cs"/>
              </a:rPr>
              <a:t> </a:t>
            </a:r>
            <a:endParaRPr lang="en-US" sz="1400" b="1" u="sng" kern="1200" dirty="0" smtClean="0">
              <a:solidFill>
                <a:schemeClr val="tx1"/>
              </a:solidFill>
              <a:effectLst/>
              <a:latin typeface="Arial" charset="0"/>
              <a:ea typeface="+mn-ea"/>
              <a:cs typeface="+mn-cs"/>
            </a:endParaRPr>
          </a:p>
          <a:p>
            <a:pPr lvl="0"/>
            <a:r>
              <a:rPr lang="en-GB" sz="1200" b="1" u="sng" kern="1200" dirty="0" smtClean="0">
                <a:solidFill>
                  <a:schemeClr val="tx1"/>
                </a:solidFill>
                <a:effectLst/>
                <a:latin typeface="Arial" charset="0"/>
                <a:ea typeface="+mn-ea"/>
                <a:cs typeface="+mn-cs"/>
              </a:rPr>
              <a:t>The Head of Delegation’s Regional visits programme</a:t>
            </a:r>
            <a:endParaRPr lang="en-US" sz="1400" b="1" u="sng"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regional visits programme was a good occasion for communicating with the local authorities, Regional Development Agencies and </a:t>
            </a:r>
            <a:r>
              <a:rPr lang="en-GB" sz="1200" kern="1200" dirty="0" err="1" smtClean="0">
                <a:solidFill>
                  <a:schemeClr val="tx1"/>
                </a:solidFill>
                <a:effectLst/>
                <a:latin typeface="Arial" charset="0"/>
                <a:ea typeface="+mn-ea"/>
                <a:cs typeface="+mn-cs"/>
              </a:rPr>
              <a:t>Sapard</a:t>
            </a:r>
            <a:r>
              <a:rPr lang="en-GB" sz="1200" kern="1200" dirty="0" smtClean="0">
                <a:solidFill>
                  <a:schemeClr val="tx1"/>
                </a:solidFill>
                <a:effectLst/>
                <a:latin typeface="Arial" charset="0"/>
                <a:ea typeface="+mn-ea"/>
                <a:cs typeface="+mn-cs"/>
              </a:rPr>
              <a:t> representatives on EU financing programmes and local development opportunities.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Also, it was an excellent opportunity for initiating contact or reinforcing the dialogue with specific groups targeted by the Information and Communication Strategy: European information multipliers, local press, youth, academics, church.</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pPr lvl="0"/>
            <a:r>
              <a:rPr lang="en-GB" sz="1200" b="1" u="sng" kern="1200" dirty="0" smtClean="0">
                <a:solidFill>
                  <a:schemeClr val="tx1"/>
                </a:solidFill>
                <a:effectLst/>
                <a:latin typeface="Arial" charset="0"/>
                <a:ea typeface="+mn-ea"/>
                <a:cs typeface="+mn-cs"/>
              </a:rPr>
              <a:t>Involvement in the information campaigns carried out by the EC Delegation</a:t>
            </a:r>
            <a:endParaRPr lang="en-US" sz="1400" b="1" u="sng"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i="1" kern="1200" dirty="0" smtClean="0">
                <a:solidFill>
                  <a:schemeClr val="tx1"/>
                </a:solidFill>
                <a:effectLst/>
                <a:latin typeface="Arial" charset="0"/>
                <a:ea typeface="+mn-ea"/>
                <a:cs typeface="+mn-cs"/>
              </a:rPr>
              <a:t>Youth:</a:t>
            </a:r>
            <a:endParaRPr lang="en-US" sz="1400" kern="1200" dirty="0" smtClean="0">
              <a:solidFill>
                <a:schemeClr val="tx1"/>
              </a:solidFill>
              <a:effectLst/>
              <a:latin typeface="Arial" charset="0"/>
              <a:ea typeface="+mn-ea"/>
              <a:cs typeface="+mn-cs"/>
            </a:endParaRPr>
          </a:p>
          <a:p>
            <a:pPr lvl="1"/>
            <a:r>
              <a:rPr lang="en-GB" sz="1200" b="1" kern="1200" dirty="0" smtClean="0">
                <a:solidFill>
                  <a:schemeClr val="tx1"/>
                </a:solidFill>
                <a:effectLst/>
                <a:latin typeface="Arial" charset="0"/>
                <a:ea typeface="+mn-ea"/>
                <a:cs typeface="+mn-cs"/>
              </a:rPr>
              <a:t>Dedicated website </a:t>
            </a:r>
            <a:r>
              <a:rPr lang="en-GB" sz="1200" b="1" u="sng" kern="1200" dirty="0" smtClean="0">
                <a:solidFill>
                  <a:schemeClr val="tx1"/>
                </a:solidFill>
                <a:effectLst/>
                <a:latin typeface="Arial" charset="0"/>
                <a:ea typeface="+mn-ea"/>
                <a:cs typeface="+mn-cs"/>
                <a:hlinkClick r:id="rId4"/>
              </a:rPr>
              <a:t>www.15-25.ro</a:t>
            </a:r>
            <a:r>
              <a:rPr lang="en-GB" sz="1200" b="1" kern="1200" dirty="0" smtClean="0">
                <a:solidFill>
                  <a:schemeClr val="tx1"/>
                </a:solidFill>
                <a:effectLst/>
                <a:latin typeface="Arial" charset="0"/>
                <a:ea typeface="+mn-ea"/>
                <a:cs typeface="+mn-cs"/>
              </a:rPr>
              <a:t> – the first European Vocation Search Engine</a:t>
            </a:r>
            <a:r>
              <a:rPr lang="en-GB" sz="1200" kern="1200" dirty="0" smtClean="0">
                <a:solidFill>
                  <a:schemeClr val="tx1"/>
                </a:solidFill>
                <a:effectLst/>
                <a:latin typeface="Arial" charset="0"/>
                <a:ea typeface="+mn-ea"/>
                <a:cs typeface="+mn-cs"/>
              </a:rPr>
              <a:t>: youth portal based on the idea of knowledge, virtual travel and interaction, aimed at enhancing the feeling of belonging with a single European family. The site was designed as a communication platform for youth, to provide information addressing their majors needs (education, travelling, volunteering, lifestyle etc.) and to allow broad access for the Romanian youth to opportunities facilitated by the European integration process;</a:t>
            </a:r>
            <a:endParaRPr lang="en-US" sz="1400" kern="1200" dirty="0" smtClean="0">
              <a:solidFill>
                <a:schemeClr val="tx1"/>
              </a:solidFill>
              <a:effectLst/>
              <a:latin typeface="Arial" charset="0"/>
              <a:ea typeface="+mn-ea"/>
              <a:cs typeface="+mn-cs"/>
            </a:endParaRPr>
          </a:p>
          <a:p>
            <a:pPr lvl="1"/>
            <a:r>
              <a:rPr lang="en-GB" sz="1200" b="1" kern="1200" dirty="0" smtClean="0">
                <a:solidFill>
                  <a:schemeClr val="tx1"/>
                </a:solidFill>
                <a:effectLst/>
                <a:latin typeface="Arial" charset="0"/>
                <a:ea typeface="+mn-ea"/>
                <a:cs typeface="+mn-cs"/>
              </a:rPr>
              <a:t>15-25 Workshops</a:t>
            </a:r>
            <a:r>
              <a:rPr lang="en-GB" sz="1200" kern="1200" dirty="0" smtClean="0">
                <a:solidFill>
                  <a:schemeClr val="tx1"/>
                </a:solidFill>
                <a:effectLst/>
                <a:latin typeface="Arial" charset="0"/>
                <a:ea typeface="+mn-ea"/>
                <a:cs typeface="+mn-cs"/>
              </a:rPr>
              <a:t>: debates on the advantages and costs of accession organised in high schools and universities, with the participation of the Head of Delegation;</a:t>
            </a:r>
            <a:endParaRPr lang="en-US" sz="1400" kern="1200" dirty="0" smtClean="0">
              <a:solidFill>
                <a:schemeClr val="tx1"/>
              </a:solidFill>
              <a:effectLst/>
              <a:latin typeface="Arial" charset="0"/>
              <a:ea typeface="+mn-ea"/>
              <a:cs typeface="+mn-cs"/>
            </a:endParaRPr>
          </a:p>
          <a:p>
            <a:pPr lvl="1"/>
            <a:r>
              <a:rPr lang="en-GB" sz="1200" b="1" kern="1200" dirty="0" smtClean="0">
                <a:solidFill>
                  <a:schemeClr val="tx1"/>
                </a:solidFill>
                <a:effectLst/>
                <a:latin typeface="Arial" charset="0"/>
                <a:ea typeface="+mn-ea"/>
                <a:cs typeface="+mn-cs"/>
              </a:rPr>
              <a:t>Europe at high school</a:t>
            </a:r>
            <a:r>
              <a:rPr lang="en-GB" sz="1200" kern="1200" dirty="0" smtClean="0">
                <a:solidFill>
                  <a:schemeClr val="tx1"/>
                </a:solidFill>
                <a:effectLst/>
                <a:latin typeface="Arial" charset="0"/>
                <a:ea typeface="+mn-ea"/>
                <a:cs typeface="+mn-cs"/>
              </a:rPr>
              <a:t>: contest targeting high-school kids; it encouraged team-work and it rewards creativity. In the first stage of the contest, a series of trainings are conducted in high-schools from all regions of Romania (in 2005, the topic of the contest was: "Romanian values, European values"). The contest website [</a:t>
            </a:r>
            <a:r>
              <a:rPr lang="en-GB" sz="1200" u="sng" kern="1200" dirty="0" smtClean="0">
                <a:solidFill>
                  <a:schemeClr val="tx1"/>
                </a:solidFill>
                <a:effectLst/>
                <a:latin typeface="Arial" charset="0"/>
                <a:ea typeface="+mn-ea"/>
                <a:cs typeface="+mn-cs"/>
                <a:hlinkClick r:id="rId5"/>
              </a:rPr>
              <a:t>www.europa-la-liceu.ro</a:t>
            </a:r>
            <a:r>
              <a:rPr lang="en-GB" sz="1200" kern="1200" dirty="0" smtClean="0">
                <a:solidFill>
                  <a:schemeClr val="tx1"/>
                </a:solidFill>
                <a:effectLst/>
                <a:latin typeface="Arial" charset="0"/>
                <a:ea typeface="+mn-ea"/>
                <a:cs typeface="+mn-cs"/>
              </a:rPr>
              <a:t>] comprised all the information required to participate;</a:t>
            </a:r>
            <a:endParaRPr lang="en-US" sz="1400" kern="1200" dirty="0" smtClean="0">
              <a:solidFill>
                <a:schemeClr val="tx1"/>
              </a:solidFill>
              <a:effectLst/>
              <a:latin typeface="Arial" charset="0"/>
              <a:ea typeface="+mn-ea"/>
              <a:cs typeface="+mn-cs"/>
            </a:endParaRPr>
          </a:p>
          <a:p>
            <a:pPr lvl="1"/>
            <a:r>
              <a:rPr lang="en-GB" sz="1200" b="1" kern="1200" dirty="0" smtClean="0">
                <a:solidFill>
                  <a:schemeClr val="tx1"/>
                </a:solidFill>
                <a:effectLst/>
                <a:latin typeface="Arial" charset="0"/>
                <a:ea typeface="+mn-ea"/>
                <a:cs typeface="+mn-cs"/>
              </a:rPr>
              <a:t>15-25 Board</a:t>
            </a:r>
            <a:r>
              <a:rPr lang="en-GB" sz="1200" kern="1200" dirty="0" smtClean="0">
                <a:solidFill>
                  <a:schemeClr val="tx1"/>
                </a:solidFill>
                <a:effectLst/>
                <a:latin typeface="Arial" charset="0"/>
                <a:ea typeface="+mn-ea"/>
                <a:cs typeface="+mn-cs"/>
              </a:rPr>
              <a:t>: the network of the partners to the youth information campaign. Initiatives: </a:t>
            </a:r>
            <a:r>
              <a:rPr lang="en-GB" sz="1200" i="1" kern="1200" dirty="0" err="1" smtClean="0">
                <a:solidFill>
                  <a:schemeClr val="tx1"/>
                </a:solidFill>
                <a:effectLst/>
                <a:latin typeface="Arial" charset="0"/>
                <a:ea typeface="+mn-ea"/>
                <a:cs typeface="+mn-cs"/>
              </a:rPr>
              <a:t>EUROPArere</a:t>
            </a:r>
            <a:r>
              <a:rPr lang="en-GB" sz="1200" i="1" kern="1200" dirty="0" smtClean="0">
                <a:solidFill>
                  <a:schemeClr val="tx1"/>
                </a:solidFill>
                <a:effectLst/>
                <a:latin typeface="Arial" charset="0"/>
                <a:ea typeface="+mn-ea"/>
                <a:cs typeface="+mn-cs"/>
              </a:rPr>
              <a:t> journal </a:t>
            </a:r>
            <a:r>
              <a:rPr lang="en-GB" sz="1200" kern="1200" dirty="0" smtClean="0">
                <a:solidFill>
                  <a:schemeClr val="tx1"/>
                </a:solidFill>
                <a:effectLst/>
                <a:latin typeface="Arial" charset="0"/>
                <a:ea typeface="+mn-ea"/>
                <a:cs typeface="+mn-cs"/>
              </a:rPr>
              <a:t>(on EU themes).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i="1" kern="1200" dirty="0" smtClean="0">
                <a:solidFill>
                  <a:schemeClr val="tx1"/>
                </a:solidFill>
                <a:effectLst/>
                <a:latin typeface="Arial" charset="0"/>
                <a:ea typeface="+mn-ea"/>
                <a:cs typeface="+mn-cs"/>
              </a:rPr>
              <a:t>Children</a:t>
            </a:r>
            <a:endParaRPr lang="en-US" sz="1400" kern="1200" dirty="0" smtClean="0">
              <a:solidFill>
                <a:schemeClr val="tx1"/>
              </a:solidFill>
              <a:effectLst/>
              <a:latin typeface="Arial" charset="0"/>
              <a:ea typeface="+mn-ea"/>
              <a:cs typeface="+mn-cs"/>
            </a:endParaRPr>
          </a:p>
          <a:p>
            <a:pPr lvl="0"/>
            <a:r>
              <a:rPr lang="en-GB" sz="1200" b="1" kern="1200" dirty="0" err="1" smtClean="0">
                <a:solidFill>
                  <a:schemeClr val="tx1"/>
                </a:solidFill>
                <a:effectLst/>
                <a:latin typeface="Arial" charset="0"/>
                <a:ea typeface="+mn-ea"/>
                <a:cs typeface="+mn-cs"/>
              </a:rPr>
              <a:t>EUROPAtru</a:t>
            </a:r>
            <a:r>
              <a:rPr lang="en-GB" sz="1200" kern="1200" dirty="0" smtClean="0">
                <a:solidFill>
                  <a:schemeClr val="tx1"/>
                </a:solidFill>
                <a:effectLst/>
                <a:latin typeface="Arial" charset="0"/>
                <a:ea typeface="+mn-ea"/>
                <a:cs typeface="+mn-cs"/>
              </a:rPr>
              <a:t>: interactive contest for children around 10 years old. It includes a puzzle and a CR ROM;</a:t>
            </a:r>
            <a:endParaRPr lang="en-US" sz="1400" kern="1200" dirty="0" smtClean="0">
              <a:solidFill>
                <a:schemeClr val="tx1"/>
              </a:solidFill>
              <a:effectLst/>
              <a:latin typeface="Arial" charset="0"/>
              <a:ea typeface="+mn-ea"/>
              <a:cs typeface="+mn-cs"/>
            </a:endParaRPr>
          </a:p>
          <a:p>
            <a:pPr lvl="0"/>
            <a:r>
              <a:rPr lang="en-GB" sz="1200" b="1" kern="1200" dirty="0" smtClean="0">
                <a:solidFill>
                  <a:schemeClr val="tx1"/>
                </a:solidFill>
                <a:effectLst/>
                <a:latin typeface="Arial" charset="0"/>
                <a:ea typeface="+mn-ea"/>
                <a:cs typeface="+mn-cs"/>
              </a:rPr>
              <a:t>Starlets for Europe</a:t>
            </a:r>
            <a:r>
              <a:rPr lang="en-GB" sz="1200" kern="1200" dirty="0" smtClean="0">
                <a:solidFill>
                  <a:schemeClr val="tx1"/>
                </a:solidFill>
                <a:effectLst/>
                <a:latin typeface="Arial" charset="0"/>
                <a:ea typeface="+mn-ea"/>
                <a:cs typeface="+mn-cs"/>
              </a:rPr>
              <a:t>: interactive TV show;</a:t>
            </a:r>
            <a:endParaRPr lang="en-US" sz="1400" kern="1200" dirty="0" smtClean="0">
              <a:solidFill>
                <a:schemeClr val="tx1"/>
              </a:solidFill>
              <a:effectLst/>
              <a:latin typeface="Arial" charset="0"/>
              <a:ea typeface="+mn-ea"/>
              <a:cs typeface="+mn-cs"/>
            </a:endParaRPr>
          </a:p>
          <a:p>
            <a:pPr lvl="0"/>
            <a:r>
              <a:rPr lang="en-GB" sz="1200" u="sng" kern="1200" dirty="0" smtClean="0">
                <a:solidFill>
                  <a:schemeClr val="tx1"/>
                </a:solidFill>
                <a:effectLst/>
                <a:latin typeface="Arial" charset="0"/>
                <a:ea typeface="+mn-ea"/>
                <a:cs typeface="+mn-cs"/>
                <a:hlinkClick r:id="rId6"/>
              </a:rPr>
              <a:t>www.descoperaeuropa.ro</a:t>
            </a:r>
            <a:r>
              <a:rPr lang="en-GB" sz="1200" kern="1200" dirty="0" smtClean="0">
                <a:solidFill>
                  <a:schemeClr val="tx1"/>
                </a:solidFill>
                <a:effectLst/>
                <a:latin typeface="Arial" charset="0"/>
                <a:ea typeface="+mn-ea"/>
                <a:cs typeface="+mn-cs"/>
              </a:rPr>
              <a:t>: website.</a:t>
            </a:r>
            <a:endParaRPr lang="en-US" sz="1400" kern="1200" dirty="0" smtClean="0">
              <a:solidFill>
                <a:schemeClr val="tx1"/>
              </a:solidFill>
              <a:effectLst/>
              <a:latin typeface="Arial" charset="0"/>
              <a:ea typeface="+mn-ea"/>
              <a:cs typeface="+mn-cs"/>
            </a:endParaRPr>
          </a:p>
          <a:p>
            <a:r>
              <a:rPr lang="en-GB" sz="1200" i="1"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i="1" kern="1200" dirty="0" smtClean="0">
                <a:solidFill>
                  <a:schemeClr val="tx1"/>
                </a:solidFill>
                <a:effectLst/>
                <a:latin typeface="Arial" charset="0"/>
                <a:ea typeface="+mn-ea"/>
                <a:cs typeface="+mn-cs"/>
              </a:rPr>
              <a:t>Rural</a:t>
            </a:r>
            <a:endParaRPr lang="en-US" sz="1400" kern="1200" dirty="0" smtClean="0">
              <a:solidFill>
                <a:schemeClr val="tx1"/>
              </a:solidFill>
              <a:effectLst/>
              <a:latin typeface="Arial" charset="0"/>
              <a:ea typeface="+mn-ea"/>
              <a:cs typeface="+mn-cs"/>
            </a:endParaRPr>
          </a:p>
          <a:p>
            <a:pPr lvl="0"/>
            <a:r>
              <a:rPr lang="en-GB" sz="1200" b="1" kern="1200" dirty="0" smtClean="0">
                <a:solidFill>
                  <a:schemeClr val="tx1"/>
                </a:solidFill>
                <a:effectLst/>
                <a:latin typeface="Arial" charset="0"/>
                <a:ea typeface="+mn-ea"/>
                <a:cs typeface="+mn-cs"/>
              </a:rPr>
              <a:t>10+2 questions</a:t>
            </a:r>
            <a:r>
              <a:rPr lang="en-GB" sz="1200" kern="1200" dirty="0" smtClean="0">
                <a:solidFill>
                  <a:schemeClr val="tx1"/>
                </a:solidFill>
                <a:effectLst/>
                <a:latin typeface="Arial" charset="0"/>
                <a:ea typeface="+mn-ea"/>
                <a:cs typeface="+mn-cs"/>
              </a:rPr>
              <a:t> on Agriculture and Rural Development;</a:t>
            </a:r>
            <a:endParaRPr lang="en-US" sz="1400" kern="1200" dirty="0" smtClean="0">
              <a:solidFill>
                <a:schemeClr val="tx1"/>
              </a:solidFill>
              <a:effectLst/>
              <a:latin typeface="Arial" charset="0"/>
              <a:ea typeface="+mn-ea"/>
              <a:cs typeface="+mn-cs"/>
            </a:endParaRPr>
          </a:p>
          <a:p>
            <a:pPr lvl="0"/>
            <a:r>
              <a:rPr lang="en-GB" sz="1200" b="1" kern="1200" dirty="0" smtClean="0">
                <a:solidFill>
                  <a:schemeClr val="tx1"/>
                </a:solidFill>
                <a:effectLst/>
                <a:latin typeface="Arial" charset="0"/>
                <a:ea typeface="+mn-ea"/>
                <a:cs typeface="+mn-cs"/>
              </a:rPr>
              <a:t>EU </a:t>
            </a:r>
            <a:r>
              <a:rPr lang="en-GB" sz="1200" b="1" kern="1200" dirty="0" err="1" smtClean="0">
                <a:solidFill>
                  <a:schemeClr val="tx1"/>
                </a:solidFill>
                <a:effectLst/>
                <a:latin typeface="Arial" charset="0"/>
                <a:ea typeface="+mn-ea"/>
                <a:cs typeface="+mn-cs"/>
              </a:rPr>
              <a:t>si</a:t>
            </a:r>
            <a:r>
              <a:rPr lang="en-GB" sz="1200" b="1" kern="1200" dirty="0" smtClean="0">
                <a:solidFill>
                  <a:schemeClr val="tx1"/>
                </a:solidFill>
                <a:effectLst/>
                <a:latin typeface="Arial" charset="0"/>
                <a:ea typeface="+mn-ea"/>
                <a:cs typeface="+mn-cs"/>
              </a:rPr>
              <a:t> EUROPA</a:t>
            </a:r>
            <a:r>
              <a:rPr lang="en-GB" sz="1200" kern="1200" dirty="0" smtClean="0">
                <a:solidFill>
                  <a:schemeClr val="tx1"/>
                </a:solidFill>
                <a:effectLst/>
                <a:latin typeface="Arial" charset="0"/>
                <a:ea typeface="+mn-ea"/>
                <a:cs typeface="+mn-cs"/>
              </a:rPr>
              <a:t> (Me and Europe): TV show;</a:t>
            </a:r>
            <a:endParaRPr lang="en-US" sz="1400" kern="1200" dirty="0" smtClean="0">
              <a:solidFill>
                <a:schemeClr val="tx1"/>
              </a:solidFill>
              <a:effectLst/>
              <a:latin typeface="Arial" charset="0"/>
              <a:ea typeface="+mn-ea"/>
              <a:cs typeface="+mn-cs"/>
            </a:endParaRPr>
          </a:p>
          <a:p>
            <a:pPr lvl="0"/>
            <a:r>
              <a:rPr lang="en-GB" sz="1200" b="1" kern="1200" dirty="0" err="1" smtClean="0">
                <a:solidFill>
                  <a:schemeClr val="tx1"/>
                </a:solidFill>
                <a:effectLst/>
                <a:latin typeface="Arial" charset="0"/>
                <a:ea typeface="+mn-ea"/>
                <a:cs typeface="+mn-cs"/>
              </a:rPr>
              <a:t>Ulita</a:t>
            </a:r>
            <a:r>
              <a:rPr lang="en-GB" sz="1200" b="1" kern="1200" dirty="0" smtClean="0">
                <a:solidFill>
                  <a:schemeClr val="tx1"/>
                </a:solidFill>
                <a:effectLst/>
                <a:latin typeface="Arial" charset="0"/>
                <a:ea typeface="+mn-ea"/>
                <a:cs typeface="+mn-cs"/>
              </a:rPr>
              <a:t> </a:t>
            </a:r>
            <a:r>
              <a:rPr lang="en-GB" sz="1200" b="1" kern="1200" dirty="0" err="1" smtClean="0">
                <a:solidFill>
                  <a:schemeClr val="tx1"/>
                </a:solidFill>
                <a:effectLst/>
                <a:latin typeface="Arial" charset="0"/>
                <a:ea typeface="+mn-ea"/>
                <a:cs typeface="+mn-cs"/>
              </a:rPr>
              <a:t>spre</a:t>
            </a:r>
            <a:r>
              <a:rPr lang="en-GB" sz="1200" b="1" kern="1200" dirty="0" smtClean="0">
                <a:solidFill>
                  <a:schemeClr val="tx1"/>
                </a:solidFill>
                <a:effectLst/>
                <a:latin typeface="Arial" charset="0"/>
                <a:ea typeface="+mn-ea"/>
                <a:cs typeface="+mn-cs"/>
              </a:rPr>
              <a:t> Europa</a:t>
            </a:r>
            <a:r>
              <a:rPr lang="en-GB" sz="1200" kern="1200" dirty="0" smtClean="0">
                <a:solidFill>
                  <a:schemeClr val="tx1"/>
                </a:solidFill>
                <a:effectLst/>
                <a:latin typeface="Arial" charset="0"/>
                <a:ea typeface="+mn-ea"/>
                <a:cs typeface="+mn-cs"/>
              </a:rPr>
              <a:t> (the Road to Europe): sitcom;</a:t>
            </a:r>
            <a:endParaRPr lang="en-US" sz="1400" kern="1200" dirty="0" smtClean="0">
              <a:solidFill>
                <a:schemeClr val="tx1"/>
              </a:solidFill>
              <a:effectLst/>
              <a:latin typeface="Arial" charset="0"/>
              <a:ea typeface="+mn-ea"/>
              <a:cs typeface="+mn-cs"/>
            </a:endParaRPr>
          </a:p>
          <a:p>
            <a:pPr lvl="0"/>
            <a:r>
              <a:rPr lang="en-GB" sz="1200" b="1" kern="1200" dirty="0" smtClean="0">
                <a:solidFill>
                  <a:schemeClr val="tx1"/>
                </a:solidFill>
                <a:effectLst/>
                <a:latin typeface="Arial" charset="0"/>
                <a:ea typeface="+mn-ea"/>
                <a:cs typeface="+mn-cs"/>
              </a:rPr>
              <a:t>Research</a:t>
            </a:r>
            <a:r>
              <a:rPr lang="en-GB" sz="1200" kern="1200" dirty="0" smtClean="0">
                <a:solidFill>
                  <a:schemeClr val="tx1"/>
                </a:solidFill>
                <a:effectLst/>
                <a:latin typeface="Arial" charset="0"/>
                <a:ea typeface="+mn-ea"/>
                <a:cs typeface="+mn-cs"/>
              </a:rPr>
              <a:t>;</a:t>
            </a:r>
            <a:endParaRPr lang="en-US" sz="1400" kern="1200" dirty="0" smtClean="0">
              <a:solidFill>
                <a:schemeClr val="tx1"/>
              </a:solidFill>
              <a:effectLst/>
              <a:latin typeface="Arial" charset="0"/>
              <a:ea typeface="+mn-ea"/>
              <a:cs typeface="+mn-cs"/>
            </a:endParaRPr>
          </a:p>
          <a:p>
            <a:pPr lvl="0"/>
            <a:r>
              <a:rPr lang="en-GB" sz="1200" b="1" kern="1200" dirty="0" smtClean="0">
                <a:solidFill>
                  <a:schemeClr val="tx1"/>
                </a:solidFill>
                <a:effectLst/>
                <a:latin typeface="Arial" charset="0"/>
                <a:ea typeface="+mn-ea"/>
                <a:cs typeface="+mn-cs"/>
              </a:rPr>
              <a:t>Romanian village – European village</a:t>
            </a:r>
            <a:r>
              <a:rPr lang="en-GB" sz="1200" kern="1200" dirty="0" smtClean="0">
                <a:solidFill>
                  <a:schemeClr val="tx1"/>
                </a:solidFill>
                <a:effectLst/>
                <a:latin typeface="Arial" charset="0"/>
                <a:ea typeface="+mn-ea"/>
                <a:cs typeface="+mn-cs"/>
              </a:rPr>
              <a:t>: contest/ information campaign (poster, journal, direct mailing, radio and </a:t>
            </a:r>
            <a:r>
              <a:rPr lang="en-GB" sz="1200" kern="1200" dirty="0" err="1" smtClean="0">
                <a:solidFill>
                  <a:schemeClr val="tx1"/>
                </a:solidFill>
                <a:effectLst/>
                <a:latin typeface="Arial" charset="0"/>
                <a:ea typeface="+mn-ea"/>
                <a:cs typeface="+mn-cs"/>
              </a:rPr>
              <a:t>tv</a:t>
            </a:r>
            <a:r>
              <a:rPr lang="en-GB" sz="1200" kern="1200" dirty="0" smtClean="0">
                <a:solidFill>
                  <a:schemeClr val="tx1"/>
                </a:solidFill>
                <a:effectLst/>
                <a:latin typeface="Arial" charset="0"/>
                <a:ea typeface="+mn-ea"/>
                <a:cs typeface="+mn-cs"/>
              </a:rPr>
              <a:t> spots).</a:t>
            </a:r>
            <a:endParaRPr lang="en-US" sz="1400" kern="1200" dirty="0" smtClean="0">
              <a:solidFill>
                <a:schemeClr val="tx1"/>
              </a:solidFill>
              <a:effectLst/>
              <a:latin typeface="Arial" charset="0"/>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11</a:t>
            </a:fld>
            <a:endParaRPr lang="en-GB"/>
          </a:p>
        </p:txBody>
      </p:sp>
    </p:spTree>
    <p:extLst>
      <p:ext uri="{BB962C8B-B14F-4D97-AF65-F5344CB8AC3E}">
        <p14:creationId xmlns:p14="http://schemas.microsoft.com/office/powerpoint/2010/main" val="1095242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main players and stakeholders as regards communication on EU affairs, besides the European Commission Delegation, were the Romanian Government and some active sectors from the civil society realm by the time the pre-accession period ended.</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Many of the activities foreseen in the Romanian Government’s strategy were complementary to the EC Delegation’s own communication activities. Coordination with the Government on communication of European integration process was paramount for efficient allocation of resources and fulfilment of the ultimate objective – increased awareness amongst the population on what the EU means and stands for.</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Delegation also identified partners for communication and signed Partnership Protocols with them starting with 2004. The following partnerships were formalised:</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with each of the 40 counties in Romania; </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with the Regional Development Agencies; and </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with the National Association of Citizens Advice Bureaus.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These partnerships for communication purposes were Gentlemen Agreements, involving no financial support from the EC Delegation, other than sharing with its partners the outputs of its information and communication programme.</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partners were natural potential heirs for the Delegation’s information and communication programme, at local and regional level.</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communication activities carried out by the European Commission Delegation, and supported under the Decentralised </a:t>
            </a:r>
            <a:r>
              <a:rPr lang="en-GB" sz="1200" kern="1200" dirty="0" err="1" smtClean="0">
                <a:solidFill>
                  <a:schemeClr val="tx1"/>
                </a:solidFill>
                <a:effectLst/>
                <a:latin typeface="Arial" charset="0"/>
                <a:ea typeface="+mn-ea"/>
                <a:cs typeface="+mn-cs"/>
              </a:rPr>
              <a:t>Phare</a:t>
            </a:r>
            <a:r>
              <a:rPr lang="en-GB" sz="1200" kern="1200" dirty="0" smtClean="0">
                <a:solidFill>
                  <a:schemeClr val="tx1"/>
                </a:solidFill>
                <a:effectLst/>
                <a:latin typeface="Arial" charset="0"/>
                <a:ea typeface="+mn-ea"/>
                <a:cs typeface="+mn-cs"/>
              </a:rPr>
              <a:t> Information and Communication Programme, were complemented by those carried out under the EU-</a:t>
            </a:r>
            <a:r>
              <a:rPr lang="en-GB" sz="1200" kern="1200" dirty="0" err="1" smtClean="0">
                <a:solidFill>
                  <a:schemeClr val="tx1"/>
                </a:solidFill>
                <a:effectLst/>
                <a:latin typeface="Arial" charset="0"/>
                <a:ea typeface="+mn-ea"/>
                <a:cs typeface="+mn-cs"/>
              </a:rPr>
              <a:t>Phare</a:t>
            </a:r>
            <a:r>
              <a:rPr lang="en-GB" sz="1200" kern="1200" dirty="0" smtClean="0">
                <a:solidFill>
                  <a:schemeClr val="tx1"/>
                </a:solidFill>
                <a:effectLst/>
                <a:latin typeface="Arial" charset="0"/>
                <a:ea typeface="+mn-ea"/>
                <a:cs typeface="+mn-cs"/>
              </a:rPr>
              <a:t> Small Projects Programme, called in Romania the “Europa Fund”. The Fund supported activities in the field of public European information, such as: the set up of local / regional European Information Centres / Points; transfer of know-how related to </a:t>
            </a:r>
            <a:r>
              <a:rPr lang="en-GB" sz="1200" kern="1200" dirty="0" err="1" smtClean="0">
                <a:solidFill>
                  <a:schemeClr val="tx1"/>
                </a:solidFill>
                <a:effectLst/>
                <a:latin typeface="Arial" charset="0"/>
                <a:ea typeface="+mn-ea"/>
                <a:cs typeface="+mn-cs"/>
              </a:rPr>
              <a:t>acquis</a:t>
            </a:r>
            <a:r>
              <a:rPr lang="en-GB" sz="1200" kern="1200" dirty="0" smtClean="0">
                <a:solidFill>
                  <a:schemeClr val="tx1"/>
                </a:solidFill>
                <a:effectLst/>
                <a:latin typeface="Arial" charset="0"/>
                <a:ea typeface="+mn-ea"/>
                <a:cs typeface="+mn-cs"/>
              </a:rPr>
              <a:t> in different sectors; events and campaigns with a European dimension; etc. The “Europa Fund” support was mainly oriented towards activities that were in line with the objectives of the Decentralised </a:t>
            </a:r>
            <a:r>
              <a:rPr lang="en-GB" sz="1200" kern="1200" dirty="0" err="1" smtClean="0">
                <a:solidFill>
                  <a:schemeClr val="tx1"/>
                </a:solidFill>
                <a:effectLst/>
                <a:latin typeface="Arial" charset="0"/>
                <a:ea typeface="+mn-ea"/>
                <a:cs typeface="+mn-cs"/>
              </a:rPr>
              <a:t>Phare</a:t>
            </a:r>
            <a:r>
              <a:rPr lang="en-GB" sz="1200" kern="1200" dirty="0" smtClean="0">
                <a:solidFill>
                  <a:schemeClr val="tx1"/>
                </a:solidFill>
                <a:effectLst/>
                <a:latin typeface="Arial" charset="0"/>
                <a:ea typeface="+mn-ea"/>
                <a:cs typeface="+mn-cs"/>
              </a:rPr>
              <a:t> Information and Communication Programme.</a:t>
            </a:r>
            <a:endParaRPr lang="en-US" sz="1200" kern="1200" dirty="0" smtClean="0">
              <a:solidFill>
                <a:schemeClr val="tx1"/>
              </a:solidFill>
              <a:effectLst/>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12</a:t>
            </a:fld>
            <a:endParaRPr lang="en-GB"/>
          </a:p>
        </p:txBody>
      </p:sp>
    </p:spTree>
    <p:extLst>
      <p:ext uri="{BB962C8B-B14F-4D97-AF65-F5344CB8AC3E}">
        <p14:creationId xmlns:p14="http://schemas.microsoft.com/office/powerpoint/2010/main" val="3850581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communication audit showed that </a:t>
            </a:r>
            <a:r>
              <a:rPr lang="en-GB" sz="1200" u="sng" kern="1200" dirty="0" smtClean="0">
                <a:solidFill>
                  <a:schemeClr val="tx1"/>
                </a:solidFill>
                <a:effectLst/>
                <a:latin typeface="Arial" charset="0"/>
                <a:ea typeface="+mn-ea"/>
                <a:cs typeface="+mn-cs"/>
              </a:rPr>
              <a:t>synergy and coherence</a:t>
            </a:r>
            <a:r>
              <a:rPr lang="en-GB" sz="1200" kern="1200" dirty="0" smtClean="0">
                <a:solidFill>
                  <a:schemeClr val="tx1"/>
                </a:solidFill>
                <a:effectLst/>
                <a:latin typeface="Arial" charset="0"/>
                <a:ea typeface="+mn-ea"/>
                <a:cs typeface="+mn-cs"/>
              </a:rPr>
              <a:t> between tools, as well as between communication counterparts, was paramount for efficient dissemination of information, as well as obtaining feed-back, plus maximisation of available resources. Starting from a situation where relevant information and actors were mainly located in the capital city, the strategy focused on increasing coverage not by mobilising more resources, but by efficiently using the available ones. Thus, by accession, the tools developed by the Delegation had reached even remote zones (via the campaign aimed at rural areas or the network of information multipliers).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communication strategy was developed to be </a:t>
            </a:r>
            <a:r>
              <a:rPr lang="en-GB" sz="1200" u="sng" kern="1200" dirty="0" smtClean="0">
                <a:solidFill>
                  <a:schemeClr val="tx1"/>
                </a:solidFill>
                <a:effectLst/>
                <a:latin typeface="Arial" charset="0"/>
                <a:ea typeface="+mn-ea"/>
                <a:cs typeface="+mn-cs"/>
              </a:rPr>
              <a:t>multi-annual</a:t>
            </a:r>
            <a:r>
              <a:rPr lang="en-GB" sz="1200" kern="1200" dirty="0" smtClean="0">
                <a:solidFill>
                  <a:schemeClr val="tx1"/>
                </a:solidFill>
                <a:effectLst/>
                <a:latin typeface="Arial" charset="0"/>
                <a:ea typeface="+mn-ea"/>
                <a:cs typeface="+mn-cs"/>
              </a:rPr>
              <a:t>, with pilot projects developed each year, with impact studies carried out regularly, in order to do adjustments as to road to take, as well as in relation with available financial</a:t>
            </a:r>
            <a:r>
              <a:rPr lang="en-GB" sz="1200" b="1" kern="1200" dirty="0" smtClean="0">
                <a:solidFill>
                  <a:schemeClr val="tx1"/>
                </a:solidFill>
                <a:effectLst/>
                <a:latin typeface="Arial" charset="0"/>
                <a:ea typeface="+mn-ea"/>
                <a:cs typeface="+mn-cs"/>
              </a:rPr>
              <a:t> </a:t>
            </a:r>
            <a:r>
              <a:rPr lang="en-GB" sz="1200" kern="1200" dirty="0" smtClean="0">
                <a:solidFill>
                  <a:schemeClr val="tx1"/>
                </a:solidFill>
                <a:effectLst/>
                <a:latin typeface="Arial" charset="0"/>
                <a:ea typeface="+mn-ea"/>
                <a:cs typeface="+mn-cs"/>
              </a:rPr>
              <a:t>resources (increasing, but for the last year).</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As mentioned before, synergy with </a:t>
            </a:r>
            <a:r>
              <a:rPr lang="en-GB" sz="1200" u="sng" kern="1200" dirty="0" smtClean="0">
                <a:solidFill>
                  <a:schemeClr val="tx1"/>
                </a:solidFill>
                <a:effectLst/>
                <a:latin typeface="Arial" charset="0"/>
                <a:ea typeface="+mn-ea"/>
                <a:cs typeface="+mn-cs"/>
              </a:rPr>
              <a:t>counterparts</a:t>
            </a:r>
            <a:r>
              <a:rPr lang="en-GB" sz="1200" kern="1200" dirty="0" smtClean="0">
                <a:solidFill>
                  <a:schemeClr val="tx1"/>
                </a:solidFill>
                <a:effectLst/>
                <a:latin typeface="Arial" charset="0"/>
                <a:ea typeface="+mn-ea"/>
                <a:cs typeface="+mn-cs"/>
              </a:rPr>
              <a:t> was of utmost importance in order to use to the maximum resources at hand. Focus on their capacity building was important especially for the so-called heirs, that were supposed to take over and continue to manage the tools that had been developed by the Delegation.</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Importance of </a:t>
            </a:r>
            <a:r>
              <a:rPr lang="en-GB" sz="1200" u="sng" kern="1200" dirty="0" smtClean="0">
                <a:solidFill>
                  <a:schemeClr val="tx1"/>
                </a:solidFill>
                <a:effectLst/>
                <a:latin typeface="Arial" charset="0"/>
                <a:ea typeface="+mn-ea"/>
                <a:cs typeface="+mn-cs"/>
              </a:rPr>
              <a:t>exit strategy</a:t>
            </a:r>
            <a:r>
              <a:rPr lang="en-GB" sz="1200" kern="1200" dirty="0" smtClean="0">
                <a:solidFill>
                  <a:schemeClr val="tx1"/>
                </a:solidFill>
                <a:effectLst/>
                <a:latin typeface="Arial" charset="0"/>
                <a:ea typeface="+mn-ea"/>
                <a:cs typeface="+mn-cs"/>
              </a:rPr>
              <a:t> was major for maximising return on years of investments in developing communication tools. It was important to have heirs that were prepared to take over and able to take further the mentioned tools.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Even the best laid plans do not work all the time. Even if the Delegation had managed to secure (viable) heirs for most of its most successful tools, the continuation of their activity had proved to be difficult in certain cases. The database on which was built the </a:t>
            </a:r>
            <a:r>
              <a:rPr lang="en-GB" sz="1200" kern="1200" dirty="0" err="1" smtClean="0">
                <a:solidFill>
                  <a:schemeClr val="tx1"/>
                </a:solidFill>
                <a:effectLst/>
                <a:latin typeface="Arial" charset="0"/>
                <a:ea typeface="+mn-ea"/>
                <a:cs typeface="+mn-cs"/>
              </a:rPr>
              <a:t>Infoeuropa</a:t>
            </a:r>
            <a:r>
              <a:rPr lang="en-GB" sz="1200" kern="1200" dirty="0" smtClean="0">
                <a:solidFill>
                  <a:schemeClr val="tx1"/>
                </a:solidFill>
                <a:effectLst/>
                <a:latin typeface="Arial" charset="0"/>
                <a:ea typeface="+mn-ea"/>
                <a:cs typeface="+mn-cs"/>
              </a:rPr>
              <a:t> site was lost, for example, activity at the Information Centre had steadily declined after being taken over by the Ministry, the Film Festival only worked smoothly during previous management team of the Cultural Institute. And these are but a few examples.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13</a:t>
            </a:fld>
            <a:endParaRPr lang="en-GB"/>
          </a:p>
        </p:txBody>
      </p:sp>
    </p:spTree>
    <p:extLst>
      <p:ext uri="{BB962C8B-B14F-4D97-AF65-F5344CB8AC3E}">
        <p14:creationId xmlns:p14="http://schemas.microsoft.com/office/powerpoint/2010/main" val="3232895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key objectives of the </a:t>
            </a:r>
            <a:r>
              <a:rPr lang="en-GB" sz="1200" kern="1200" dirty="0" err="1" smtClean="0">
                <a:solidFill>
                  <a:schemeClr val="tx1"/>
                </a:solidFill>
                <a:effectLst/>
                <a:latin typeface="Arial" charset="0"/>
                <a:ea typeface="+mn-ea"/>
                <a:cs typeface="+mn-cs"/>
              </a:rPr>
              <a:t>Phare</a:t>
            </a:r>
            <a:r>
              <a:rPr lang="en-GB" sz="1200" kern="1200" dirty="0" smtClean="0">
                <a:solidFill>
                  <a:schemeClr val="tx1"/>
                </a:solidFill>
                <a:effectLst/>
                <a:latin typeface="Arial" charset="0"/>
                <a:ea typeface="+mn-ea"/>
                <a:cs typeface="+mn-cs"/>
              </a:rPr>
              <a:t> information and communication programme for the candidate countries were to: </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 increase knowledge of the country’s accession process and its implications particularly among key target groups;</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 increase general understanding of the EU, its policies and programmes among the population at large.</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Since 2001, the programme implementation had been decentralised to Romania, with increasing annual financial allocations, as follows: 850,000 (in practical terms 810,580) for the year 2001/2002, 950,000 in the following, then 1,500,000 (2003/2004), 1,750,000 (2004/2005), 2,000,000 (2005/2006) and 1,000,000 (2006/2007).</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In the beginning, Romania was the only candidate country without a governmental strategy for informing the public on accession. Thus, the EC Delegation took over the task and started developing necessary tools for communication (will be extensively explained later), the first one being the Information Centre that was set up as early as 1999. The main weaknesses in terms of communication that were taken into account when devising the relevant strategy referred to:</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 information was heavily located in the capital city </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 specific target groups still missed the information tailored to their particular needs</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 general information was still not user-friendly enough (EU information was overwhelming, both in quantity and difficulty level of the content)</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 there was little interest for info other than on EU programmes (“where the money go”)</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 the EU was still little known in Romania, although it was the biggest single donor in the country</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err="1" smtClean="0">
                <a:solidFill>
                  <a:schemeClr val="tx1"/>
                </a:solidFill>
                <a:effectLst/>
                <a:latin typeface="Arial" charset="0"/>
                <a:ea typeface="+mn-ea"/>
                <a:cs typeface="+mn-cs"/>
              </a:rPr>
              <a:t>Eurobarometer</a:t>
            </a:r>
            <a:r>
              <a:rPr lang="en-GB" sz="1200" kern="1200" dirty="0" smtClean="0">
                <a:solidFill>
                  <a:schemeClr val="tx1"/>
                </a:solidFill>
                <a:effectLst/>
                <a:latin typeface="Arial" charset="0"/>
                <a:ea typeface="+mn-ea"/>
                <a:cs typeface="+mn-cs"/>
              </a:rPr>
              <a:t> data for the pre-accession period:</a:t>
            </a:r>
            <a:endParaRPr lang="en-US" sz="12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EB 2002: 84% in favour of accession, 72% positive image about EU, 75% trust EU, 78% consider membership a good thing; only 23% consider themselves well-informed on EU.</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EB 2006: 65% in favour of accession, 65% trust EU; only 27% consider themselves well-informed on EU.</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EB 2007: 68% positive image about EU, 68% trust EU, 71% consider membership a good thing; only around 33% consider they understand how EU functions.</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a:t>
            </a:fld>
            <a:endParaRPr lang="en-GB"/>
          </a:p>
        </p:txBody>
      </p:sp>
    </p:spTree>
    <p:extLst>
      <p:ext uri="{BB962C8B-B14F-4D97-AF65-F5344CB8AC3E}">
        <p14:creationId xmlns:p14="http://schemas.microsoft.com/office/powerpoint/2010/main" val="3010910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As soon as the dedicated </a:t>
            </a:r>
            <a:r>
              <a:rPr lang="en-GB" sz="1200" kern="1200" dirty="0" err="1" smtClean="0">
                <a:solidFill>
                  <a:schemeClr val="tx1"/>
                </a:solidFill>
                <a:effectLst/>
                <a:latin typeface="Arial" charset="0"/>
                <a:ea typeface="+mn-ea"/>
                <a:cs typeface="+mn-cs"/>
              </a:rPr>
              <a:t>Phare</a:t>
            </a:r>
            <a:r>
              <a:rPr lang="en-GB" sz="1200" kern="1200" dirty="0" smtClean="0">
                <a:solidFill>
                  <a:schemeClr val="tx1"/>
                </a:solidFill>
                <a:effectLst/>
                <a:latin typeface="Arial" charset="0"/>
                <a:ea typeface="+mn-ea"/>
                <a:cs typeface="+mn-cs"/>
              </a:rPr>
              <a:t> programme was decentralised, the EC Delegation started building and regularly updating its communication strategy. The main aim was that, upon accession, Romania would be as European as any other Member State. Thus, its logo: Don’t wait for accession to get informed on EU! Actually, the logo said that people should not wait till 2007 to get informed, but replacing 2007 with accession makes it more generally applicable.</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EC Delegation’s </a:t>
            </a:r>
            <a:r>
              <a:rPr lang="en-GB" sz="1200" u="sng" kern="1200" dirty="0" smtClean="0">
                <a:solidFill>
                  <a:schemeClr val="tx1"/>
                </a:solidFill>
                <a:effectLst/>
                <a:latin typeface="Arial" charset="0"/>
                <a:ea typeface="+mn-ea"/>
                <a:cs typeface="+mn-cs"/>
              </a:rPr>
              <a:t>vision</a:t>
            </a:r>
            <a:r>
              <a:rPr lang="en-GB" sz="1200" kern="1200" dirty="0" smtClean="0">
                <a:solidFill>
                  <a:schemeClr val="tx1"/>
                </a:solidFill>
                <a:effectLst/>
                <a:latin typeface="Arial" charset="0"/>
                <a:ea typeface="+mn-ea"/>
                <a:cs typeface="+mn-cs"/>
              </a:rPr>
              <a:t> was that Romanians will be, in 2007, European citizens committed to EU values.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Its </a:t>
            </a:r>
            <a:r>
              <a:rPr lang="en-GB" sz="1200" u="sng" kern="1200" dirty="0" smtClean="0">
                <a:solidFill>
                  <a:schemeClr val="tx1"/>
                </a:solidFill>
                <a:effectLst/>
                <a:latin typeface="Arial" charset="0"/>
                <a:ea typeface="+mn-ea"/>
                <a:cs typeface="+mn-cs"/>
              </a:rPr>
              <a:t>mission</a:t>
            </a:r>
            <a:r>
              <a:rPr lang="en-GB" sz="1200" kern="1200" dirty="0" smtClean="0">
                <a:solidFill>
                  <a:schemeClr val="tx1"/>
                </a:solidFill>
                <a:effectLst/>
                <a:latin typeface="Arial" charset="0"/>
                <a:ea typeface="+mn-ea"/>
                <a:cs typeface="+mn-cs"/>
              </a:rPr>
              <a:t> therefore was to inform and communicate with Romanian society about these EU values.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communication mandate consisted of: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a:t>
            </a:r>
            <a:r>
              <a:rPr lang="en-GB" sz="1200" kern="1200" baseline="0" dirty="0" smtClean="0">
                <a:solidFill>
                  <a:schemeClr val="tx1"/>
                </a:solidFill>
                <a:effectLst/>
                <a:latin typeface="Arial" charset="0"/>
                <a:ea typeface="+mn-ea"/>
                <a:cs typeface="+mn-cs"/>
              </a:rPr>
              <a:t> </a:t>
            </a:r>
            <a:r>
              <a:rPr lang="en-GB" sz="1200" kern="1200" dirty="0" smtClean="0">
                <a:solidFill>
                  <a:schemeClr val="tx1"/>
                </a:solidFill>
                <a:effectLst/>
                <a:latin typeface="Arial" charset="0"/>
                <a:ea typeface="+mn-ea"/>
                <a:cs typeface="+mn-cs"/>
              </a:rPr>
              <a:t>Promoting EU values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2.</a:t>
            </a:r>
            <a:r>
              <a:rPr lang="en-GB" sz="1200" kern="1200" baseline="0" dirty="0" smtClean="0">
                <a:solidFill>
                  <a:schemeClr val="tx1"/>
                </a:solidFill>
                <a:effectLst/>
                <a:latin typeface="Arial" charset="0"/>
                <a:ea typeface="+mn-ea"/>
                <a:cs typeface="+mn-cs"/>
              </a:rPr>
              <a:t> </a:t>
            </a:r>
            <a:r>
              <a:rPr lang="en-GB" sz="1200" kern="1200" dirty="0" smtClean="0">
                <a:solidFill>
                  <a:schemeClr val="tx1"/>
                </a:solidFill>
                <a:effectLst/>
                <a:latin typeface="Arial" charset="0"/>
                <a:ea typeface="+mn-ea"/>
                <a:cs typeface="+mn-cs"/>
              </a:rPr>
              <a:t>Expressing the EU position on the following topics: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political, economic and legislative developments in Romania with direct relevance to EU membership criteria</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implementation of pre-accession support to Romania, in general, and in particular </a:t>
            </a:r>
            <a:r>
              <a:rPr lang="en-GB" sz="1200" kern="1200" dirty="0" err="1" smtClean="0">
                <a:solidFill>
                  <a:schemeClr val="tx1"/>
                </a:solidFill>
                <a:effectLst/>
                <a:latin typeface="Arial" charset="0"/>
                <a:ea typeface="+mn-ea"/>
                <a:cs typeface="+mn-cs"/>
              </a:rPr>
              <a:t>Phare</a:t>
            </a:r>
            <a:r>
              <a:rPr lang="en-GB" sz="1200" kern="1200" dirty="0" smtClean="0">
                <a:solidFill>
                  <a:schemeClr val="tx1"/>
                </a:solidFill>
                <a:effectLst/>
                <a:latin typeface="Arial" charset="0"/>
                <a:ea typeface="+mn-ea"/>
                <a:cs typeface="+mn-cs"/>
              </a:rPr>
              <a:t> and </a:t>
            </a:r>
            <a:r>
              <a:rPr lang="en-GB" sz="1200" kern="1200" dirty="0" err="1" smtClean="0">
                <a:solidFill>
                  <a:schemeClr val="tx1"/>
                </a:solidFill>
                <a:effectLst/>
                <a:latin typeface="Arial" charset="0"/>
                <a:ea typeface="+mn-ea"/>
                <a:cs typeface="+mn-cs"/>
              </a:rPr>
              <a:t>Ispa</a:t>
            </a:r>
            <a:r>
              <a:rPr lang="en-GB" sz="1200" kern="1200" dirty="0" smtClean="0">
                <a:solidFill>
                  <a:schemeClr val="tx1"/>
                </a:solidFill>
                <a:effectLst/>
                <a:latin typeface="Arial" charset="0"/>
                <a:ea typeface="+mn-ea"/>
                <a:cs typeface="+mn-cs"/>
              </a:rPr>
              <a:t> (where the Delegation controlled the implementation cycle at every step of the process)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3.</a:t>
            </a:r>
            <a:r>
              <a:rPr lang="en-GB" sz="1200" kern="1200" baseline="0" dirty="0" smtClean="0">
                <a:solidFill>
                  <a:schemeClr val="tx1"/>
                </a:solidFill>
                <a:effectLst/>
                <a:latin typeface="Arial" charset="0"/>
                <a:ea typeface="+mn-ea"/>
                <a:cs typeface="+mn-cs"/>
              </a:rPr>
              <a:t> </a:t>
            </a:r>
            <a:r>
              <a:rPr lang="en-GB" sz="1200" kern="1200" dirty="0" smtClean="0">
                <a:solidFill>
                  <a:schemeClr val="tx1"/>
                </a:solidFill>
                <a:effectLst/>
                <a:latin typeface="Arial" charset="0"/>
                <a:ea typeface="+mn-ea"/>
                <a:cs typeface="+mn-cs"/>
              </a:rPr>
              <a:t>Informing about EU policies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mandate did not cover the following topics: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Negotiations, where the main communicators were the Chief-Negotiators for each party (Romania and the European Union) – here </a:t>
            </a:r>
            <a:r>
              <a:rPr lang="en-GB" sz="1200" kern="1200" dirty="0" err="1" smtClean="0">
                <a:solidFill>
                  <a:schemeClr val="tx1"/>
                </a:solidFill>
                <a:effectLst/>
                <a:latin typeface="Arial" charset="0"/>
                <a:ea typeface="+mn-ea"/>
                <a:cs typeface="+mn-cs"/>
              </a:rPr>
              <a:t>Mr.</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Puscas</a:t>
            </a:r>
            <a:r>
              <a:rPr lang="en-GB" sz="1200" kern="1200" dirty="0" smtClean="0">
                <a:solidFill>
                  <a:schemeClr val="tx1"/>
                </a:solidFill>
                <a:effectLst/>
                <a:latin typeface="Arial" charset="0"/>
                <a:ea typeface="+mn-ea"/>
                <a:cs typeface="+mn-cs"/>
              </a:rPr>
              <a:t> could explain more</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Implementation of the </a:t>
            </a:r>
            <a:r>
              <a:rPr lang="en-GB" sz="1200" kern="1200" dirty="0" err="1" smtClean="0">
                <a:solidFill>
                  <a:schemeClr val="tx1"/>
                </a:solidFill>
                <a:effectLst/>
                <a:latin typeface="Arial" charset="0"/>
                <a:ea typeface="+mn-ea"/>
                <a:cs typeface="+mn-cs"/>
              </a:rPr>
              <a:t>Sapard</a:t>
            </a:r>
            <a:r>
              <a:rPr lang="en-GB" sz="1200" kern="1200" dirty="0" smtClean="0">
                <a:solidFill>
                  <a:schemeClr val="tx1"/>
                </a:solidFill>
                <a:effectLst/>
                <a:latin typeface="Arial" charset="0"/>
                <a:ea typeface="+mn-ea"/>
                <a:cs typeface="+mn-cs"/>
              </a:rPr>
              <a:t> programme and Community Programmes (where the Romanian authorities were solely responsible for the implementation of the programmes, the procedures being similar to those applied to Member States).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3</a:t>
            </a:fld>
            <a:endParaRPr lang="en-GB"/>
          </a:p>
        </p:txBody>
      </p:sp>
    </p:spTree>
    <p:extLst>
      <p:ext uri="{BB962C8B-B14F-4D97-AF65-F5344CB8AC3E}">
        <p14:creationId xmlns:p14="http://schemas.microsoft.com/office/powerpoint/2010/main" val="4272314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The EC Delegation tried to reach a certain degree of involvement with each of its different target groups (children, youth, farmers, multipliers, media):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AutoNum type="arabicParenBoth"/>
              <a:tabLst/>
              <a:defRPr/>
            </a:pPr>
            <a:r>
              <a:rPr lang="en-US" sz="1200" b="0" kern="1200" dirty="0" smtClean="0">
                <a:solidFill>
                  <a:schemeClr val="tx1"/>
                </a:solidFill>
                <a:latin typeface="Arial" charset="0"/>
                <a:ea typeface="+mn-ea"/>
                <a:cs typeface="+mn-cs"/>
              </a:rPr>
              <a:t>Media:</a:t>
            </a:r>
          </a:p>
          <a:p>
            <a:pPr marL="171450" indent="-171450">
              <a:buFontTx/>
              <a:buChar char="•"/>
            </a:pPr>
            <a:r>
              <a:rPr lang="en-US" sz="1200" b="0" kern="1200" dirty="0" smtClean="0">
                <a:solidFill>
                  <a:schemeClr val="tx1"/>
                </a:solidFill>
                <a:latin typeface="Arial" charset="0"/>
                <a:ea typeface="+mn-ea"/>
                <a:cs typeface="+mn-cs"/>
              </a:rPr>
              <a:t>Information to knowledge (with respect to funds) </a:t>
            </a:r>
          </a:p>
          <a:p>
            <a:pPr marL="171450" indent="-171450">
              <a:buFontTx/>
              <a:buChar char="•"/>
            </a:pPr>
            <a:r>
              <a:rPr lang="en-US" sz="1200" b="0" kern="1200" dirty="0" smtClean="0">
                <a:solidFill>
                  <a:schemeClr val="tx1"/>
                </a:solidFill>
                <a:latin typeface="Arial" charset="0"/>
                <a:ea typeface="+mn-ea"/>
                <a:cs typeface="+mn-cs"/>
              </a:rPr>
              <a:t>Communication to knowledge (with respect to values) </a:t>
            </a:r>
          </a:p>
          <a:p>
            <a:pPr marL="171450" indent="-171450">
              <a:buFontTx/>
              <a:buChar char="•"/>
            </a:pPr>
            <a:r>
              <a:rPr lang="en-US" sz="1200" b="0" kern="1200" dirty="0" smtClean="0">
                <a:solidFill>
                  <a:schemeClr val="tx1"/>
                </a:solidFill>
                <a:latin typeface="Arial" charset="0"/>
                <a:ea typeface="+mn-ea"/>
                <a:cs typeface="+mn-cs"/>
              </a:rPr>
              <a:t>Information (with respect to policies)</a:t>
            </a:r>
          </a:p>
          <a:p>
            <a:pPr marL="0" indent="0">
              <a:buFontTx/>
              <a:buNone/>
            </a:pPr>
            <a:endParaRPr lang="en-US" sz="1200" b="0" kern="1200" dirty="0" smtClean="0">
              <a:solidFill>
                <a:schemeClr val="tx1"/>
              </a:solidFill>
              <a:latin typeface="Arial" charset="0"/>
              <a:ea typeface="+mn-ea"/>
              <a:cs typeface="+mn-cs"/>
            </a:endParaRPr>
          </a:p>
          <a:p>
            <a:pPr marL="0" indent="0">
              <a:buFontTx/>
              <a:buNone/>
            </a:pPr>
            <a:r>
              <a:rPr lang="en-US" sz="1200" b="0" kern="1200" dirty="0" smtClean="0">
                <a:solidFill>
                  <a:schemeClr val="tx1"/>
                </a:solidFill>
                <a:latin typeface="Arial" charset="0"/>
                <a:ea typeface="+mn-ea"/>
                <a:cs typeface="+mn-cs"/>
              </a:rPr>
              <a:t>(2)</a:t>
            </a:r>
            <a:r>
              <a:rPr lang="en-US" sz="1200" b="0" kern="1200" baseline="0" dirty="0" smtClean="0">
                <a:solidFill>
                  <a:schemeClr val="tx1"/>
                </a:solidFill>
                <a:latin typeface="Arial" charset="0"/>
                <a:ea typeface="+mn-ea"/>
                <a:cs typeface="+mn-cs"/>
              </a:rPr>
              <a:t> General public:</a:t>
            </a:r>
          </a:p>
          <a:p>
            <a:pPr marL="171450" indent="-171450">
              <a:buFontTx/>
              <a:buChar char="•"/>
            </a:pPr>
            <a:r>
              <a:rPr lang="pl-PL" sz="1200" kern="1200" dirty="0" err="1" smtClean="0">
                <a:solidFill>
                  <a:schemeClr val="tx1"/>
                </a:solidFill>
                <a:latin typeface="Arial" charset="0"/>
                <a:ea typeface="+mn-ea"/>
                <a:cs typeface="+mn-cs"/>
              </a:rPr>
              <a:t>awareness</a:t>
            </a:r>
            <a:r>
              <a:rPr lang="pl-PL" sz="1200" kern="1200" dirty="0" smtClean="0">
                <a:solidFill>
                  <a:schemeClr val="tx1"/>
                </a:solidFill>
                <a:latin typeface="Arial" charset="0"/>
                <a:ea typeface="+mn-ea"/>
                <a:cs typeface="+mn-cs"/>
              </a:rPr>
              <a:t> </a:t>
            </a:r>
            <a:r>
              <a:rPr lang="pl-PL" sz="1200" kern="1200" dirty="0" err="1" smtClean="0">
                <a:solidFill>
                  <a:schemeClr val="tx1"/>
                </a:solidFill>
                <a:latin typeface="Arial" charset="0"/>
                <a:ea typeface="+mn-ea"/>
                <a:cs typeface="+mn-cs"/>
              </a:rPr>
              <a:t>towards</a:t>
            </a:r>
            <a:r>
              <a:rPr lang="pl-PL" sz="1200" kern="1200" dirty="0" smtClean="0">
                <a:solidFill>
                  <a:schemeClr val="tx1"/>
                </a:solidFill>
                <a:latin typeface="Arial" charset="0"/>
                <a:ea typeface="+mn-ea"/>
                <a:cs typeface="+mn-cs"/>
              </a:rPr>
              <a:t> </a:t>
            </a:r>
            <a:r>
              <a:rPr lang="pl-PL" sz="1200" kern="1200" dirty="0" err="1" smtClean="0">
                <a:solidFill>
                  <a:schemeClr val="tx1"/>
                </a:solidFill>
                <a:latin typeface="Arial" charset="0"/>
                <a:ea typeface="+mn-ea"/>
                <a:cs typeface="+mn-cs"/>
              </a:rPr>
              <a:t>information</a:t>
            </a:r>
            <a:endParaRPr lang="pl-PL" sz="1200" kern="1200" dirty="0" smtClean="0">
              <a:solidFill>
                <a:schemeClr val="tx1"/>
              </a:solidFill>
              <a:latin typeface="Arial" charset="0"/>
              <a:ea typeface="+mn-ea"/>
              <a:cs typeface="+mn-cs"/>
            </a:endParaRPr>
          </a:p>
          <a:p>
            <a:pPr marL="171450" indent="-171450">
              <a:buFontTx/>
              <a:buChar char="•"/>
            </a:pPr>
            <a:r>
              <a:rPr lang="en-US" sz="1200" kern="1200" dirty="0" smtClean="0">
                <a:solidFill>
                  <a:schemeClr val="tx1"/>
                </a:solidFill>
                <a:latin typeface="Arial" charset="0"/>
                <a:ea typeface="+mn-ea"/>
                <a:cs typeface="+mn-cs"/>
              </a:rPr>
              <a:t>I</a:t>
            </a:r>
            <a:r>
              <a:rPr lang="pl-PL" sz="1200" kern="1200" dirty="0" err="1" smtClean="0">
                <a:solidFill>
                  <a:schemeClr val="tx1"/>
                </a:solidFill>
                <a:latin typeface="Arial" charset="0"/>
                <a:ea typeface="+mn-ea"/>
                <a:cs typeface="+mn-cs"/>
              </a:rPr>
              <a:t>nform</a:t>
            </a:r>
            <a:r>
              <a:rPr lang="en-US" sz="1200" kern="1200" dirty="0" err="1" smtClean="0">
                <a:solidFill>
                  <a:schemeClr val="tx1"/>
                </a:solidFill>
                <a:latin typeface="Arial" charset="0"/>
                <a:ea typeface="+mn-ea"/>
                <a:cs typeface="+mn-cs"/>
              </a:rPr>
              <a:t>ation</a:t>
            </a:r>
            <a:r>
              <a:rPr lang="en-US" sz="1200" kern="1200" dirty="0" smtClean="0">
                <a:solidFill>
                  <a:schemeClr val="tx1"/>
                </a:solidFill>
                <a:latin typeface="Arial" charset="0"/>
                <a:ea typeface="+mn-ea"/>
                <a:cs typeface="+mn-cs"/>
              </a:rPr>
              <a:t> (for individuals, firms</a:t>
            </a:r>
            <a:r>
              <a:rPr lang="en-US" sz="1200" kern="1200" baseline="0" dirty="0" smtClean="0">
                <a:solidFill>
                  <a:schemeClr val="tx1"/>
                </a:solidFill>
                <a:latin typeface="Arial" charset="0"/>
                <a:ea typeface="+mn-ea"/>
                <a:cs typeface="+mn-cs"/>
              </a:rPr>
              <a:t> seeking info on EU funds)</a:t>
            </a:r>
            <a:endParaRPr lang="pl-PL" sz="1200" kern="1200" dirty="0" smtClean="0">
              <a:solidFill>
                <a:schemeClr val="tx1"/>
              </a:solidFill>
              <a:latin typeface="Arial" charset="0"/>
              <a:ea typeface="+mn-ea"/>
              <a:cs typeface="+mn-cs"/>
            </a:endParaRPr>
          </a:p>
          <a:p>
            <a:pPr marL="0" indent="0">
              <a:buFontTx/>
              <a:buNone/>
            </a:pPr>
            <a:endParaRPr lang="pl-PL" sz="1200" b="0" kern="1200" dirty="0" smtClean="0">
              <a:solidFill>
                <a:schemeClr val="tx1"/>
              </a:solidFill>
              <a:latin typeface="Arial" charset="0"/>
              <a:ea typeface="+mn-ea"/>
              <a:cs typeface="+mn-cs"/>
            </a:endParaRPr>
          </a:p>
          <a:p>
            <a:pPr marL="0" indent="0">
              <a:buFontTx/>
              <a:buNone/>
            </a:pPr>
            <a:r>
              <a:rPr lang="pl-PL" sz="1200" b="0" kern="1200" dirty="0" smtClean="0">
                <a:solidFill>
                  <a:schemeClr val="tx1"/>
                </a:solidFill>
                <a:latin typeface="Arial" charset="0"/>
                <a:ea typeface="+mn-ea"/>
                <a:cs typeface="+mn-cs"/>
              </a:rPr>
              <a:t>(3) </a:t>
            </a:r>
            <a:r>
              <a:rPr lang="pl-PL" sz="1200" b="0" kern="1200" dirty="0" err="1" smtClean="0">
                <a:solidFill>
                  <a:schemeClr val="tx1"/>
                </a:solidFill>
                <a:latin typeface="Arial" charset="0"/>
                <a:ea typeface="+mn-ea"/>
                <a:cs typeface="+mn-cs"/>
              </a:rPr>
              <a:t>Children</a:t>
            </a:r>
            <a:r>
              <a:rPr lang="pl-PL" sz="1200" b="0" kern="1200" dirty="0" smtClean="0">
                <a:solidFill>
                  <a:schemeClr val="tx1"/>
                </a:solidFill>
                <a:latin typeface="Arial" charset="0"/>
                <a:ea typeface="+mn-ea"/>
                <a:cs typeface="+mn-cs"/>
              </a:rPr>
              <a:t>:</a:t>
            </a:r>
          </a:p>
          <a:p>
            <a:pPr marL="171450" indent="-171450">
              <a:buFontTx/>
              <a:buChar char="•"/>
            </a:pPr>
            <a:r>
              <a:rPr lang="en-US" sz="1200" kern="1200" dirty="0" smtClean="0">
                <a:solidFill>
                  <a:schemeClr val="tx1"/>
                </a:solidFill>
                <a:latin typeface="Arial" charset="0"/>
                <a:ea typeface="+mn-ea"/>
                <a:cs typeface="+mn-cs"/>
              </a:rPr>
              <a:t>A</a:t>
            </a:r>
            <a:r>
              <a:rPr lang="pl-PL" sz="1200" kern="1200" dirty="0" err="1" smtClean="0">
                <a:solidFill>
                  <a:schemeClr val="tx1"/>
                </a:solidFill>
                <a:latin typeface="Arial" charset="0"/>
                <a:ea typeface="+mn-ea"/>
                <a:cs typeface="+mn-cs"/>
              </a:rPr>
              <a:t>wareness</a:t>
            </a:r>
            <a:endParaRPr lang="pl-PL" sz="1200" kern="1200" dirty="0" smtClean="0">
              <a:solidFill>
                <a:schemeClr val="tx1"/>
              </a:solidFill>
              <a:latin typeface="Arial" charset="0"/>
              <a:ea typeface="+mn-ea"/>
              <a:cs typeface="+mn-cs"/>
            </a:endParaRPr>
          </a:p>
          <a:p>
            <a:pPr marL="0" indent="0">
              <a:buFontTx/>
              <a:buNone/>
            </a:pPr>
            <a:endParaRPr lang="pl-PL" sz="1200" b="0" kern="1200" dirty="0" smtClean="0">
              <a:solidFill>
                <a:schemeClr val="tx1"/>
              </a:solidFill>
              <a:latin typeface="Arial" charset="0"/>
              <a:ea typeface="+mn-ea"/>
              <a:cs typeface="+mn-cs"/>
            </a:endParaRPr>
          </a:p>
          <a:p>
            <a:pPr marL="0" indent="0">
              <a:buFontTx/>
              <a:buNone/>
            </a:pPr>
            <a:r>
              <a:rPr lang="pl-PL" sz="1200" b="0" kern="1200" dirty="0" smtClean="0">
                <a:solidFill>
                  <a:schemeClr val="tx1"/>
                </a:solidFill>
                <a:latin typeface="Arial" charset="0"/>
                <a:ea typeface="+mn-ea"/>
                <a:cs typeface="+mn-cs"/>
              </a:rPr>
              <a:t>(4) </a:t>
            </a:r>
            <a:r>
              <a:rPr lang="pl-PL" sz="1200" b="0" kern="1200" dirty="0" err="1" smtClean="0">
                <a:solidFill>
                  <a:schemeClr val="tx1"/>
                </a:solidFill>
                <a:latin typeface="Arial" charset="0"/>
                <a:ea typeface="+mn-ea"/>
                <a:cs typeface="+mn-cs"/>
              </a:rPr>
              <a:t>Te</a:t>
            </a:r>
            <a:r>
              <a:rPr lang="pl-PL" sz="1200" kern="1200" dirty="0" err="1" smtClean="0">
                <a:solidFill>
                  <a:schemeClr val="tx1"/>
                </a:solidFill>
                <a:latin typeface="Arial" charset="0"/>
                <a:ea typeface="+mn-ea"/>
                <a:cs typeface="+mn-cs"/>
              </a:rPr>
              <a:t>achers</a:t>
            </a:r>
            <a:r>
              <a:rPr lang="pl-PL" sz="1200" kern="1200" dirty="0" smtClean="0">
                <a:solidFill>
                  <a:schemeClr val="tx1"/>
                </a:solidFill>
                <a:latin typeface="Arial" charset="0"/>
                <a:ea typeface="+mn-ea"/>
                <a:cs typeface="+mn-cs"/>
              </a:rPr>
              <a:t>, </a:t>
            </a:r>
            <a:r>
              <a:rPr lang="pl-PL" sz="1200" kern="1200" dirty="0" err="1" smtClean="0">
                <a:solidFill>
                  <a:schemeClr val="tx1"/>
                </a:solidFill>
                <a:latin typeface="Arial" charset="0"/>
                <a:ea typeface="+mn-ea"/>
                <a:cs typeface="+mn-cs"/>
              </a:rPr>
              <a:t>school</a:t>
            </a:r>
            <a:r>
              <a:rPr lang="pl-PL" sz="1200" kern="1200" dirty="0" smtClean="0">
                <a:solidFill>
                  <a:schemeClr val="tx1"/>
                </a:solidFill>
                <a:latin typeface="Arial" charset="0"/>
                <a:ea typeface="+mn-ea"/>
                <a:cs typeface="+mn-cs"/>
              </a:rPr>
              <a:t> </a:t>
            </a:r>
            <a:r>
              <a:rPr lang="pl-PL" sz="1200" kern="1200" dirty="0" err="1" smtClean="0">
                <a:solidFill>
                  <a:schemeClr val="tx1"/>
                </a:solidFill>
                <a:latin typeface="Arial" charset="0"/>
                <a:ea typeface="+mn-ea"/>
                <a:cs typeface="+mn-cs"/>
              </a:rPr>
              <a:t>inspectors</a:t>
            </a:r>
            <a:r>
              <a:rPr lang="pl-PL" sz="1200" kern="1200" dirty="0" smtClean="0">
                <a:solidFill>
                  <a:schemeClr val="tx1"/>
                </a:solidFill>
                <a:latin typeface="Arial" charset="0"/>
                <a:ea typeface="+mn-ea"/>
                <a:cs typeface="+mn-cs"/>
              </a:rPr>
              <a:t>:</a:t>
            </a:r>
          </a:p>
          <a:p>
            <a:pPr marL="171450" indent="-171450">
              <a:buFontTx/>
              <a:buChar char="•"/>
            </a:pPr>
            <a:r>
              <a:rPr lang="en-US" sz="1200" kern="1200" dirty="0" smtClean="0">
                <a:solidFill>
                  <a:schemeClr val="tx1"/>
                </a:solidFill>
                <a:latin typeface="Arial" charset="0"/>
                <a:ea typeface="+mn-ea"/>
                <a:cs typeface="+mn-cs"/>
              </a:rPr>
              <a:t>participation and involvement</a:t>
            </a:r>
          </a:p>
          <a:p>
            <a:pPr marL="0" indent="0">
              <a:buFontTx/>
              <a:buNone/>
            </a:pPr>
            <a:endParaRPr lang="en-US" sz="1200" b="0" kern="1200" dirty="0" smtClean="0">
              <a:solidFill>
                <a:schemeClr val="tx1"/>
              </a:solidFill>
              <a:latin typeface="Arial" charset="0"/>
              <a:ea typeface="+mn-ea"/>
              <a:cs typeface="+mn-cs"/>
            </a:endParaRPr>
          </a:p>
          <a:p>
            <a:pPr marL="0" indent="0">
              <a:buFontTx/>
              <a:buNone/>
            </a:pPr>
            <a:r>
              <a:rPr lang="en-US" sz="1200" b="0" kern="1200" dirty="0" smtClean="0">
                <a:solidFill>
                  <a:schemeClr val="tx1"/>
                </a:solidFill>
                <a:latin typeface="Arial" charset="0"/>
                <a:ea typeface="+mn-ea"/>
                <a:cs typeface="+mn-cs"/>
              </a:rPr>
              <a:t>(5)</a:t>
            </a:r>
            <a:r>
              <a:rPr lang="en-US" sz="1200" b="0" kern="1200" baseline="0" dirty="0" smtClean="0">
                <a:solidFill>
                  <a:schemeClr val="tx1"/>
                </a:solidFill>
                <a:latin typeface="Arial" charset="0"/>
                <a:ea typeface="+mn-ea"/>
                <a:cs typeface="+mn-cs"/>
              </a:rPr>
              <a:t> Rur</a:t>
            </a:r>
            <a:r>
              <a:rPr lang="en-US" sz="1200" kern="1200" dirty="0" smtClean="0">
                <a:solidFill>
                  <a:schemeClr val="tx1"/>
                </a:solidFill>
                <a:latin typeface="Arial" charset="0"/>
                <a:ea typeface="+mn-ea"/>
                <a:cs typeface="+mn-cs"/>
              </a:rPr>
              <a:t>al population:</a:t>
            </a:r>
          </a:p>
          <a:p>
            <a:pPr marL="171450" indent="-171450">
              <a:buFontTx/>
              <a:buChar char="•"/>
            </a:pPr>
            <a:r>
              <a:rPr lang="en-US" sz="1200" kern="1200" dirty="0" smtClean="0">
                <a:solidFill>
                  <a:schemeClr val="tx1"/>
                </a:solidFill>
                <a:latin typeface="Arial" charset="0"/>
                <a:ea typeface="+mn-ea"/>
                <a:cs typeface="+mn-cs"/>
              </a:rPr>
              <a:t>awareness (for</a:t>
            </a:r>
            <a:r>
              <a:rPr lang="en-US" sz="1200" kern="1200" baseline="0" dirty="0" smtClean="0">
                <a:solidFill>
                  <a:schemeClr val="tx1"/>
                </a:solidFill>
                <a:latin typeface="Arial" charset="0"/>
                <a:ea typeface="+mn-ea"/>
                <a:cs typeface="+mn-cs"/>
              </a:rPr>
              <a:t> p</a:t>
            </a:r>
            <a:r>
              <a:rPr lang="en-US" sz="1200" kern="1200" dirty="0" smtClean="0">
                <a:solidFill>
                  <a:schemeClr val="tx1"/>
                </a:solidFill>
                <a:latin typeface="Arial" charset="0"/>
                <a:ea typeface="+mn-ea"/>
                <a:cs typeface="+mn-cs"/>
              </a:rPr>
              <a:t>assive)</a:t>
            </a:r>
          </a:p>
          <a:p>
            <a:pPr marL="171450" indent="-171450">
              <a:buFontTx/>
              <a:buChar char="•"/>
            </a:pPr>
            <a:r>
              <a:rPr lang="en-US" sz="1200" b="0" kern="1200" dirty="0" smtClean="0">
                <a:solidFill>
                  <a:schemeClr val="tx1"/>
                </a:solidFill>
                <a:latin typeface="Arial" charset="0"/>
                <a:ea typeface="+mn-ea"/>
                <a:cs typeface="+mn-cs"/>
              </a:rPr>
              <a:t>inform</a:t>
            </a:r>
            <a:r>
              <a:rPr lang="en-US" sz="1200" kern="1200" dirty="0" smtClean="0">
                <a:solidFill>
                  <a:schemeClr val="tx1"/>
                </a:solidFill>
                <a:latin typeface="Arial" charset="0"/>
                <a:ea typeface="+mn-ea"/>
                <a:cs typeface="+mn-cs"/>
              </a:rPr>
              <a:t>ation, communication, participation (for active)</a:t>
            </a:r>
          </a:p>
          <a:p>
            <a:pPr marL="171450" indent="-171450">
              <a:buFontTx/>
              <a:buChar char="•"/>
            </a:pPr>
            <a:endParaRPr lang="en-US" sz="1200" b="0" kern="1200" dirty="0" smtClean="0">
              <a:solidFill>
                <a:schemeClr val="tx1"/>
              </a:solidFill>
              <a:latin typeface="Arial" charset="0"/>
              <a:ea typeface="+mn-ea"/>
              <a:cs typeface="+mn-cs"/>
            </a:endParaRPr>
          </a:p>
          <a:p>
            <a:pPr marL="0" indent="0">
              <a:buFontTx/>
              <a:buNone/>
            </a:pPr>
            <a:r>
              <a:rPr lang="en-US" sz="1200" b="0" kern="1200" dirty="0" smtClean="0">
                <a:solidFill>
                  <a:schemeClr val="tx1"/>
                </a:solidFill>
                <a:latin typeface="Arial" charset="0"/>
                <a:ea typeface="+mn-ea"/>
                <a:cs typeface="+mn-cs"/>
              </a:rPr>
              <a:t>(6) NGOs</a:t>
            </a:r>
          </a:p>
          <a:p>
            <a:pPr marL="171450" indent="-171450">
              <a:buFontTx/>
              <a:buChar char="•"/>
            </a:pPr>
            <a:r>
              <a:rPr lang="en-US" sz="1200" b="0" kern="1200" dirty="0" smtClean="0">
                <a:solidFill>
                  <a:schemeClr val="tx1"/>
                </a:solidFill>
                <a:latin typeface="Arial" charset="0"/>
                <a:ea typeface="+mn-ea"/>
                <a:cs typeface="+mn-cs"/>
              </a:rPr>
              <a:t>knowledge</a:t>
            </a:r>
          </a:p>
          <a:p>
            <a:pPr marL="171450" indent="-171450">
              <a:buFontTx/>
              <a:buChar char="•"/>
            </a:pPr>
            <a:endParaRPr lang="en-US" sz="1200" b="0" kern="1200" dirty="0" smtClean="0">
              <a:solidFill>
                <a:schemeClr val="tx1"/>
              </a:solidFill>
              <a:latin typeface="Arial" charset="0"/>
              <a:ea typeface="+mn-ea"/>
              <a:cs typeface="+mn-cs"/>
            </a:endParaRPr>
          </a:p>
          <a:p>
            <a:pPr marL="0" indent="0">
              <a:buFontTx/>
              <a:buNone/>
            </a:pPr>
            <a:r>
              <a:rPr lang="en-US" sz="1200" b="0" kern="1200" dirty="0" smtClean="0">
                <a:solidFill>
                  <a:schemeClr val="tx1"/>
                </a:solidFill>
                <a:latin typeface="Arial" charset="0"/>
                <a:ea typeface="+mn-ea"/>
                <a:cs typeface="+mn-cs"/>
              </a:rPr>
              <a:t>(7) Youth</a:t>
            </a:r>
          </a:p>
          <a:p>
            <a:pPr marL="171450" indent="-171450">
              <a:buFontTx/>
              <a:buChar char="•"/>
            </a:pPr>
            <a:r>
              <a:rPr lang="en-US" sz="1200" b="0" kern="1200" dirty="0" smtClean="0">
                <a:solidFill>
                  <a:schemeClr val="tx1"/>
                </a:solidFill>
                <a:latin typeface="Arial" charset="0"/>
                <a:ea typeface="+mn-ea"/>
                <a:cs typeface="+mn-cs"/>
              </a:rPr>
              <a:t>inform</a:t>
            </a:r>
            <a:r>
              <a:rPr lang="en-US" sz="1200" kern="1200" dirty="0" smtClean="0">
                <a:solidFill>
                  <a:schemeClr val="tx1"/>
                </a:solidFill>
                <a:latin typeface="Arial" charset="0"/>
                <a:ea typeface="+mn-ea"/>
                <a:cs typeface="+mn-cs"/>
              </a:rPr>
              <a:t>ation, communication, participation</a:t>
            </a:r>
          </a:p>
          <a:p>
            <a:pPr marL="0" indent="0">
              <a:buFontTx/>
              <a:buNone/>
            </a:pPr>
            <a:endParaRPr lang="en-US" sz="1200" b="0" kern="1200" dirty="0" smtClean="0">
              <a:solidFill>
                <a:schemeClr val="tx1"/>
              </a:solidFill>
              <a:latin typeface="Arial" charset="0"/>
              <a:ea typeface="+mn-ea"/>
              <a:cs typeface="+mn-cs"/>
            </a:endParaRPr>
          </a:p>
          <a:p>
            <a:pPr marL="0" indent="0">
              <a:buFontTx/>
              <a:buNone/>
            </a:pPr>
            <a:r>
              <a:rPr lang="en-US" sz="1200" b="0" kern="1200" dirty="0" smtClean="0">
                <a:solidFill>
                  <a:schemeClr val="tx1"/>
                </a:solidFill>
                <a:latin typeface="Arial" charset="0"/>
                <a:ea typeface="+mn-ea"/>
                <a:cs typeface="+mn-cs"/>
              </a:rPr>
              <a:t>(8)</a:t>
            </a:r>
            <a:r>
              <a:rPr lang="en-US" sz="1200" b="0" kern="1200" baseline="0" dirty="0" smtClean="0">
                <a:solidFill>
                  <a:schemeClr val="tx1"/>
                </a:solidFill>
                <a:latin typeface="Arial" charset="0"/>
                <a:ea typeface="+mn-ea"/>
                <a:cs typeface="+mn-cs"/>
              </a:rPr>
              <a:t> Multipliers network:</a:t>
            </a:r>
          </a:p>
          <a:p>
            <a:pPr marL="171450" indent="-171450">
              <a:buFontTx/>
              <a:buChar char="•"/>
            </a:pPr>
            <a:r>
              <a:rPr lang="en-US" sz="1200" kern="1200" dirty="0" smtClean="0">
                <a:solidFill>
                  <a:schemeClr val="tx1"/>
                </a:solidFill>
                <a:latin typeface="Arial" charset="0"/>
                <a:ea typeface="+mn-ea"/>
                <a:cs typeface="+mn-cs"/>
              </a:rPr>
              <a:t>participation (for the public administration bodies, Regional Development Agencies, Regional </a:t>
            </a:r>
            <a:r>
              <a:rPr lang="en-US" sz="1200" kern="1200" dirty="0" err="1" smtClean="0">
                <a:solidFill>
                  <a:schemeClr val="tx1"/>
                </a:solidFill>
                <a:latin typeface="Arial" charset="0"/>
                <a:ea typeface="+mn-ea"/>
                <a:cs typeface="+mn-cs"/>
              </a:rPr>
              <a:t>Sapard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Agencies and Euro-Info </a:t>
            </a:r>
            <a:r>
              <a:rPr lang="en-US" sz="1200" kern="1200" dirty="0" err="1" smtClean="0">
                <a:solidFill>
                  <a:schemeClr val="tx1"/>
                </a:solidFill>
                <a:latin typeface="Arial" charset="0"/>
                <a:ea typeface="+mn-ea"/>
                <a:cs typeface="+mn-cs"/>
              </a:rPr>
              <a:t>Centres</a:t>
            </a:r>
            <a:r>
              <a:rPr lang="en-US" sz="1200" kern="1200" dirty="0" smtClean="0">
                <a:solidFill>
                  <a:schemeClr val="tx1"/>
                </a:solidFill>
                <a:latin typeface="Arial" charset="0"/>
                <a:ea typeface="+mn-ea"/>
                <a:cs typeface="+mn-cs"/>
              </a:rPr>
              <a:t>)</a:t>
            </a:r>
            <a:r>
              <a:rPr lang="en-US" sz="1200" kern="1200" baseline="0" dirty="0" smtClean="0">
                <a:solidFill>
                  <a:schemeClr val="tx1"/>
                </a:solidFill>
                <a:latin typeface="Arial" charset="0"/>
                <a:ea typeface="+mn-ea"/>
                <a:cs typeface="+mn-cs"/>
              </a:rPr>
              <a:t> </a:t>
            </a:r>
          </a:p>
          <a:p>
            <a:pPr marL="171450" indent="-171450">
              <a:buFontTx/>
              <a:buChar char="•"/>
            </a:pPr>
            <a:r>
              <a:rPr lang="en-US" sz="1200" kern="1200" dirty="0" smtClean="0">
                <a:solidFill>
                  <a:schemeClr val="tx1"/>
                </a:solidFill>
                <a:latin typeface="Arial" charset="0"/>
                <a:ea typeface="+mn-ea"/>
                <a:cs typeface="+mn-cs"/>
              </a:rPr>
              <a:t>commitment (for Europa partners and CABs) </a:t>
            </a:r>
          </a:p>
          <a:p>
            <a:pPr marL="171450" indent="-171450">
              <a:buFontTx/>
              <a:buChar char="•"/>
            </a:pPr>
            <a:r>
              <a:rPr lang="en-US" sz="1200" kern="1200" dirty="0" smtClean="0">
                <a:solidFill>
                  <a:schemeClr val="tx1"/>
                </a:solidFill>
                <a:latin typeface="Arial" charset="0"/>
                <a:ea typeface="+mn-ea"/>
                <a:cs typeface="+mn-cs"/>
              </a:rPr>
              <a:t>knowledge (for NGOs) </a:t>
            </a:r>
          </a:p>
          <a:p>
            <a:pPr marL="171450" indent="-171450">
              <a:buFontTx/>
              <a:buChar char="•"/>
            </a:pPr>
            <a:r>
              <a:rPr lang="en-US" sz="1200" kern="1200" dirty="0" smtClean="0">
                <a:solidFill>
                  <a:schemeClr val="tx1"/>
                </a:solidFill>
                <a:latin typeface="Arial" charset="0"/>
                <a:ea typeface="+mn-ea"/>
                <a:cs typeface="+mn-cs"/>
              </a:rPr>
              <a:t>information to knowledge (for libraries, information and documentation </a:t>
            </a:r>
            <a:r>
              <a:rPr lang="en-US" sz="1200" kern="1200" dirty="0" err="1" smtClean="0">
                <a:solidFill>
                  <a:schemeClr val="tx1"/>
                </a:solidFill>
                <a:latin typeface="Arial" charset="0"/>
                <a:ea typeface="+mn-ea"/>
                <a:cs typeface="+mn-cs"/>
              </a:rPr>
              <a:t>centres</a:t>
            </a:r>
            <a:r>
              <a:rPr lang="en-US" sz="1200" kern="1200" dirty="0" smtClean="0">
                <a:solidFill>
                  <a:schemeClr val="tx1"/>
                </a:solidFill>
                <a:latin typeface="Arial" charset="0"/>
                <a:ea typeface="+mn-ea"/>
                <a:cs typeface="+mn-cs"/>
              </a:rPr>
              <a:t>, cultural, educational and religious </a:t>
            </a:r>
            <a:r>
              <a:rPr lang="en-US" sz="1200" kern="1200" dirty="0" err="1" smtClean="0">
                <a:solidFill>
                  <a:schemeClr val="tx1"/>
                </a:solidFill>
                <a:latin typeface="Arial" charset="0"/>
                <a:ea typeface="+mn-ea"/>
                <a:cs typeface="+mn-cs"/>
              </a:rPr>
              <a:t>centres</a:t>
            </a:r>
            <a:r>
              <a:rPr lang="en-US" sz="1200" kern="1200" dirty="0" smtClean="0">
                <a:solidFill>
                  <a:schemeClr val="tx1"/>
                </a:solidFill>
                <a:latin typeface="Arial" charset="0"/>
                <a:ea typeface="+mn-ea"/>
                <a:cs typeface="+mn-cs"/>
              </a:rPr>
              <a:t>)</a:t>
            </a:r>
            <a:endParaRPr lang="en-US" sz="1200" b="0" kern="120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4</a:t>
            </a:fld>
            <a:endParaRPr lang="en-GB"/>
          </a:p>
        </p:txBody>
      </p:sp>
    </p:spTree>
    <p:extLst>
      <p:ext uri="{BB962C8B-B14F-4D97-AF65-F5344CB8AC3E}">
        <p14:creationId xmlns:p14="http://schemas.microsoft.com/office/powerpoint/2010/main" val="809154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principles that were guiding us in our communication work were (and still are):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a:t>
            </a:r>
            <a:r>
              <a:rPr lang="en-GB" sz="1200" kern="1200" dirty="0" err="1" smtClean="0">
                <a:solidFill>
                  <a:schemeClr val="tx1"/>
                </a:solidFill>
                <a:effectLst/>
                <a:latin typeface="Arial" charset="0"/>
                <a:ea typeface="+mn-ea"/>
                <a:cs typeface="+mn-cs"/>
              </a:rPr>
              <a:t>i</a:t>
            </a:r>
            <a:r>
              <a:rPr lang="en-GB" sz="1200" kern="1200" dirty="0" smtClean="0">
                <a:solidFill>
                  <a:schemeClr val="tx1"/>
                </a:solidFill>
                <a:effectLst/>
                <a:latin typeface="Arial" charset="0"/>
                <a:ea typeface="+mn-ea"/>
                <a:cs typeface="+mn-cs"/>
              </a:rPr>
              <a:t>) Flexibility: the capacity to respond quickly to a rapidly changing environment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(ii) Transparency: the ability to provide objective, accurate and timely information about our activities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(iii) Political neutrality: a completely unbiased approach towards politicians and politics in Romania, whilst working with democratically elected state institutions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(iv) Efficiency: optimal employment of resources towards maximum impact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(v) Accountability: the public interest is central to our work</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Human and financial resources that we had at our disposal by the end of the pre-accession period in order to reach our objectives involved:</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 team of 8 people working full time on communication (the information and communication team of the Delegation)</a:t>
            </a:r>
            <a:endParaRPr lang="en-US" sz="1200" kern="1200" dirty="0" smtClean="0">
              <a:solidFill>
                <a:schemeClr val="tx1"/>
              </a:solidFill>
              <a:effectLst/>
              <a:latin typeface="Arial" charset="0"/>
              <a:ea typeface="+mn-ea"/>
              <a:cs typeface="+mn-cs"/>
            </a:endParaRPr>
          </a:p>
          <a:p>
            <a:pPr marL="171450" indent="-171450">
              <a:buFontTx/>
              <a:buChar char="-"/>
            </a:pPr>
            <a:r>
              <a:rPr lang="en-GB" sz="1200" kern="1200" dirty="0" smtClean="0">
                <a:solidFill>
                  <a:schemeClr val="tx1"/>
                </a:solidFill>
                <a:effectLst/>
                <a:latin typeface="Arial" charset="0"/>
                <a:ea typeface="+mn-ea"/>
                <a:cs typeface="+mn-cs"/>
              </a:rPr>
              <a:t>A team of external independent communication experts of about 40 people (full and part time)</a:t>
            </a:r>
            <a:endParaRPr lang="en-US" sz="1200" kern="1200" dirty="0" smtClean="0">
              <a:solidFill>
                <a:schemeClr val="tx1"/>
              </a:solidFill>
              <a:effectLst/>
              <a:latin typeface="Arial" charset="0"/>
              <a:ea typeface="+mn-ea"/>
              <a:cs typeface="+mn-cs"/>
            </a:endParaRPr>
          </a:p>
          <a:p>
            <a:pPr marL="171450" indent="-171450">
              <a:buFontTx/>
              <a:buChar char="-"/>
            </a:pPr>
            <a:r>
              <a:rPr lang="en-GB" sz="1200" kern="1200" dirty="0" smtClean="0">
                <a:solidFill>
                  <a:schemeClr val="tx1"/>
                </a:solidFill>
                <a:effectLst/>
                <a:latin typeface="Arial" charset="0"/>
                <a:ea typeface="+mn-ea"/>
                <a:cs typeface="+mn-cs"/>
              </a:rPr>
              <a:t>An annual budget of about 3 million Euro (1 million Euro disbursed as grants to non-profit organizations running information projects and about 2 million Euro disbursed to one or several service contracts providing support to the Delegation in implementing its communication strategy). </a:t>
            </a:r>
            <a:r>
              <a:rPr lang="en-US" sz="1000" dirty="0" smtClean="0">
                <a:effectLst/>
              </a:rPr>
              <a:t> </a:t>
            </a:r>
            <a:r>
              <a:rPr lang="en-GB" sz="1200" kern="1200" dirty="0" smtClean="0">
                <a:solidFill>
                  <a:schemeClr val="tx1"/>
                </a:solidFill>
                <a:effectLst/>
                <a:latin typeface="Arial" charset="0"/>
                <a:ea typeface="+mn-ea"/>
                <a:cs typeface="+mn-cs"/>
              </a:rPr>
              <a:t> </a:t>
            </a:r>
            <a:r>
              <a:rPr lang="en-US" sz="1000" dirty="0" smtClean="0">
                <a:effectLst/>
              </a:rPr>
              <a:t/>
            </a:r>
            <a:br>
              <a:rPr lang="en-US" sz="1000" dirty="0" smtClean="0">
                <a:effectLst/>
              </a:rPr>
            </a:br>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5</a:t>
            </a:fld>
            <a:endParaRPr lang="en-GB"/>
          </a:p>
        </p:txBody>
      </p:sp>
    </p:spTree>
    <p:extLst>
      <p:ext uri="{BB962C8B-B14F-4D97-AF65-F5344CB8AC3E}">
        <p14:creationId xmlns:p14="http://schemas.microsoft.com/office/powerpoint/2010/main" val="7026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key objectives of the EC Delegation’s own information and communication strategy were two-fold:</a:t>
            </a:r>
            <a:endParaRPr lang="en-US" sz="12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1. To improve people’s level of information about the key EU accession issues through:</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1a: Stimulation of public debate about EU values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1b: Bringing information closer to people’s homes (local / regional information)</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1c: Adapting information according to priority target groups’ needs (children, youth, rural)</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1d: Increased transparency in the use of EU funds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1e: Improved understanding of the European Commission’s mandate in Romania</a:t>
            </a:r>
            <a:endParaRPr lang="en-US" sz="12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2. To ensure continuation of communication on EU affairs beyond 2007 through:</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2a: Development of the communication capacity of potential ‘heirs’</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2b: Improving the ability of interest groups to manage European information.</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At end run, the expected results were the following: </a:t>
            </a:r>
            <a:endParaRPr lang="en-US" sz="1200" kern="1200" dirty="0" smtClean="0">
              <a:solidFill>
                <a:schemeClr val="tx1"/>
              </a:solidFill>
              <a:effectLst/>
              <a:latin typeface="Arial" charset="0"/>
              <a:ea typeface="+mn-ea"/>
              <a:cs typeface="+mn-cs"/>
            </a:endParaRPr>
          </a:p>
          <a:p>
            <a:pPr lvl="0"/>
            <a:r>
              <a:rPr lang="en-GB" sz="1200" b="0" kern="1200" dirty="0" smtClean="0">
                <a:solidFill>
                  <a:schemeClr val="tx1"/>
                </a:solidFill>
                <a:effectLst/>
                <a:latin typeface="Arial" charset="0"/>
                <a:ea typeface="+mn-ea"/>
                <a:cs typeface="+mn-cs"/>
              </a:rPr>
              <a:t>A. Fully operational and increasingly self-sustainable regional network of multipliers of EU information – in order to bring information closer to people’s needs and interests, at local and regional level.</a:t>
            </a:r>
            <a:endParaRPr lang="en-US" sz="1200" b="1"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B. A set of identified and prepared “inheritors” for products and activities aimed at the general public and/or specific target groups - in order to provide continuity in the dissemination of information on EU affairs post 2007, as well as its tailoring as per target groups / general public needs.</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C. Coordination with other campaigns, especially with the Government-led information campaign – in order to ensure best synergies and avoid duplication.</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6</a:t>
            </a:fld>
            <a:endParaRPr lang="en-GB"/>
          </a:p>
        </p:txBody>
      </p:sp>
    </p:spTree>
    <p:extLst>
      <p:ext uri="{BB962C8B-B14F-4D97-AF65-F5344CB8AC3E}">
        <p14:creationId xmlns:p14="http://schemas.microsoft.com/office/powerpoint/2010/main" val="2139966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European Commission Delegation’s efforts in the field of communication had resulted, by the time of accession, in:</a:t>
            </a:r>
            <a:endParaRPr lang="en-US" sz="1200" kern="1200" dirty="0" smtClean="0">
              <a:solidFill>
                <a:schemeClr val="tx1"/>
              </a:solidFill>
              <a:effectLst/>
              <a:latin typeface="Arial" charset="0"/>
              <a:ea typeface="+mn-ea"/>
              <a:cs typeface="+mn-cs"/>
            </a:endParaRPr>
          </a:p>
          <a:p>
            <a:pPr marL="171450" lvl="0" indent="-171450">
              <a:buFontTx/>
              <a:buChar char="•"/>
            </a:pPr>
            <a:r>
              <a:rPr lang="en-GB" sz="1200" kern="1200" dirty="0" smtClean="0">
                <a:solidFill>
                  <a:schemeClr val="tx1"/>
                </a:solidFill>
                <a:effectLst/>
                <a:latin typeface="Arial" charset="0"/>
                <a:ea typeface="+mn-ea"/>
                <a:cs typeface="+mn-cs"/>
              </a:rPr>
              <a:t>the set up, in 1999, of an Information Centre (as main interface with the general public and reference format for further information outlets), </a:t>
            </a:r>
          </a:p>
          <a:p>
            <a:pPr marL="0" lvl="0" indent="0">
              <a:buFontTx/>
              <a:buNone/>
            </a:pPr>
            <a:endParaRPr lang="en-US" sz="1200" kern="1200" dirty="0" smtClean="0">
              <a:solidFill>
                <a:schemeClr val="tx1"/>
              </a:solidFill>
              <a:effectLst/>
              <a:latin typeface="Arial" charset="0"/>
              <a:ea typeface="+mn-ea"/>
              <a:cs typeface="+mn-cs"/>
            </a:endParaRPr>
          </a:p>
          <a:p>
            <a:pPr marL="171450" lvl="0" indent="-171450">
              <a:buFontTx/>
              <a:buChar char="•"/>
            </a:pPr>
            <a:r>
              <a:rPr lang="en-GB" sz="1200" kern="1200" dirty="0" smtClean="0">
                <a:solidFill>
                  <a:schemeClr val="tx1"/>
                </a:solidFill>
                <a:effectLst/>
                <a:latin typeface="Arial" charset="0"/>
                <a:ea typeface="+mn-ea"/>
                <a:cs typeface="+mn-cs"/>
              </a:rPr>
              <a:t>creation of several websites: the portal “</a:t>
            </a:r>
            <a:r>
              <a:rPr lang="en-GB" sz="1200" kern="1200" dirty="0" err="1" smtClean="0">
                <a:solidFill>
                  <a:schemeClr val="tx1"/>
                </a:solidFill>
                <a:effectLst/>
                <a:latin typeface="Arial" charset="0"/>
                <a:ea typeface="+mn-ea"/>
                <a:cs typeface="+mn-cs"/>
              </a:rPr>
              <a:t>Infoeuropa</a:t>
            </a:r>
            <a:r>
              <a:rPr lang="en-GB" sz="1200" kern="1200" dirty="0" smtClean="0">
                <a:solidFill>
                  <a:schemeClr val="tx1"/>
                </a:solidFill>
                <a:effectLst/>
                <a:latin typeface="Arial" charset="0"/>
                <a:ea typeface="+mn-ea"/>
                <a:cs typeface="+mn-cs"/>
              </a:rPr>
              <a:t>” launched in 1999 (</a:t>
            </a:r>
            <a:r>
              <a:rPr lang="en-GB" sz="1200" u="sng" kern="1200" dirty="0" smtClean="0">
                <a:solidFill>
                  <a:schemeClr val="tx1"/>
                </a:solidFill>
                <a:effectLst/>
                <a:latin typeface="Arial" charset="0"/>
                <a:ea typeface="+mn-ea"/>
                <a:cs typeface="+mn-cs"/>
                <a:hlinkClick r:id="rId3"/>
              </a:rPr>
              <a:t>www.infoeuropa.ro</a:t>
            </a:r>
            <a:r>
              <a:rPr lang="en-GB" sz="1200" kern="1200" dirty="0" smtClean="0">
                <a:solidFill>
                  <a:schemeClr val="tx1"/>
                </a:solidFill>
                <a:effectLst/>
                <a:latin typeface="Arial" charset="0"/>
                <a:ea typeface="+mn-ea"/>
                <a:cs typeface="+mn-cs"/>
              </a:rPr>
              <a:t>), the Euro-dedicated archive in 2001 (</a:t>
            </a:r>
            <a:r>
              <a:rPr lang="en-GB" sz="1200" u="sng" kern="1200" dirty="0" smtClean="0">
                <a:solidFill>
                  <a:schemeClr val="tx1"/>
                </a:solidFill>
                <a:effectLst/>
                <a:latin typeface="Arial" charset="0"/>
                <a:ea typeface="+mn-ea"/>
                <a:cs typeface="+mn-cs"/>
                <a:hlinkClick r:id="rId4"/>
              </a:rPr>
              <a:t>www.euromoneda.ro</a:t>
            </a:r>
            <a:r>
              <a:rPr lang="en-GB" sz="1200" kern="1200" dirty="0" smtClean="0">
                <a:solidFill>
                  <a:schemeClr val="tx1"/>
                </a:solidFill>
                <a:effectLst/>
                <a:latin typeface="Arial" charset="0"/>
                <a:ea typeface="+mn-ea"/>
                <a:cs typeface="+mn-cs"/>
              </a:rPr>
              <a:t>), the youth-dedicated website in 2003 (</a:t>
            </a:r>
            <a:r>
              <a:rPr lang="en-GB" sz="1200" u="sng" kern="1200" dirty="0" smtClean="0">
                <a:solidFill>
                  <a:schemeClr val="tx1"/>
                </a:solidFill>
                <a:effectLst/>
                <a:latin typeface="Arial" charset="0"/>
                <a:ea typeface="+mn-ea"/>
                <a:cs typeface="+mn-cs"/>
                <a:hlinkClick r:id="rId5"/>
              </a:rPr>
              <a:t>www.15-25.ro</a:t>
            </a:r>
            <a:r>
              <a:rPr lang="en-GB" sz="1200" kern="1200" dirty="0" smtClean="0">
                <a:solidFill>
                  <a:schemeClr val="tx1"/>
                </a:solidFill>
                <a:effectLst/>
                <a:latin typeface="Arial" charset="0"/>
                <a:ea typeface="+mn-ea"/>
                <a:cs typeface="+mn-cs"/>
              </a:rPr>
              <a:t>), the temporary website for the contest “Europe in </a:t>
            </a:r>
            <a:r>
              <a:rPr lang="en-GB" sz="1200" kern="1200" dirty="0" err="1" smtClean="0">
                <a:solidFill>
                  <a:schemeClr val="tx1"/>
                </a:solidFill>
                <a:effectLst/>
                <a:latin typeface="Arial" charset="0"/>
                <a:ea typeface="+mn-ea"/>
                <a:cs typeface="+mn-cs"/>
              </a:rPr>
              <a:t>highschool</a:t>
            </a:r>
            <a:r>
              <a:rPr lang="en-GB" sz="1200" kern="1200" dirty="0" smtClean="0">
                <a:solidFill>
                  <a:schemeClr val="tx1"/>
                </a:solidFill>
                <a:effectLst/>
                <a:latin typeface="Arial" charset="0"/>
                <a:ea typeface="+mn-ea"/>
                <a:cs typeface="+mn-cs"/>
              </a:rPr>
              <a:t>” (</a:t>
            </a:r>
            <a:r>
              <a:rPr lang="en-GB" sz="1200" u="sng" kern="1200" dirty="0" smtClean="0">
                <a:solidFill>
                  <a:schemeClr val="tx1"/>
                </a:solidFill>
                <a:effectLst/>
                <a:latin typeface="Arial" charset="0"/>
                <a:ea typeface="+mn-ea"/>
                <a:cs typeface="+mn-cs"/>
                <a:hlinkClick r:id="rId6"/>
              </a:rPr>
              <a:t>www.europa-la-liceu.ro</a:t>
            </a:r>
            <a:r>
              <a:rPr lang="en-GB" sz="1200" kern="1200" dirty="0" smtClean="0">
                <a:solidFill>
                  <a:schemeClr val="tx1"/>
                </a:solidFill>
                <a:effectLst/>
                <a:latin typeface="Arial" charset="0"/>
                <a:ea typeface="+mn-ea"/>
                <a:cs typeface="+mn-cs"/>
              </a:rPr>
              <a:t>) and the children-dedicated website (</a:t>
            </a:r>
            <a:r>
              <a:rPr lang="en-GB" sz="1200" u="sng" kern="1200" dirty="0" smtClean="0">
                <a:solidFill>
                  <a:schemeClr val="tx1"/>
                </a:solidFill>
                <a:effectLst/>
                <a:latin typeface="Arial" charset="0"/>
                <a:ea typeface="+mn-ea"/>
                <a:cs typeface="+mn-cs"/>
                <a:hlinkClick r:id="rId7"/>
              </a:rPr>
              <a:t>www.descoperaeuropa.ro</a:t>
            </a:r>
            <a:r>
              <a:rPr lang="en-GB" sz="1200" kern="1200" dirty="0" smtClean="0">
                <a:solidFill>
                  <a:schemeClr val="tx1"/>
                </a:solidFill>
                <a:effectLst/>
                <a:latin typeface="Arial" charset="0"/>
                <a:ea typeface="+mn-ea"/>
                <a:cs typeface="+mn-cs"/>
              </a:rPr>
              <a:t>), both launched in 2005 as independent exercises: </a:t>
            </a:r>
          </a:p>
          <a:p>
            <a:pPr marL="0" lvl="0" indent="0">
              <a:buFontTx/>
              <a:buNone/>
            </a:pPr>
            <a:endParaRPr lang="en-US" sz="1200" kern="1200" dirty="0" smtClean="0">
              <a:solidFill>
                <a:schemeClr val="tx1"/>
              </a:solidFill>
              <a:effectLst/>
              <a:latin typeface="Arial" charset="0"/>
              <a:ea typeface="+mn-ea"/>
              <a:cs typeface="+mn-cs"/>
            </a:endParaRPr>
          </a:p>
          <a:p>
            <a:pPr marL="171450" lvl="0" indent="-171450">
              <a:buFontTx/>
              <a:buChar char="•"/>
            </a:pPr>
            <a:r>
              <a:rPr lang="en-GB" sz="1200" kern="1200" dirty="0" smtClean="0">
                <a:solidFill>
                  <a:schemeClr val="tx1"/>
                </a:solidFill>
                <a:effectLst/>
                <a:latin typeface="Arial" charset="0"/>
                <a:ea typeface="+mn-ea"/>
                <a:cs typeface="+mn-cs"/>
              </a:rPr>
              <a:t>a European information multipliers network, started in 2001, with growing membership (from around 110 multipliers in its initial stages to almost 1,000 by 2007).</a:t>
            </a:r>
          </a:p>
          <a:p>
            <a:pPr marL="0" lvl="0" indent="0">
              <a:buFontTx/>
              <a:buNone/>
            </a:pPr>
            <a:endParaRPr lang="en-US" sz="1200" kern="1200" dirty="0" smtClean="0">
              <a:solidFill>
                <a:schemeClr val="tx1"/>
              </a:solidFill>
              <a:effectLst/>
              <a:latin typeface="Arial" charset="0"/>
              <a:ea typeface="+mn-ea"/>
              <a:cs typeface="+mn-cs"/>
            </a:endParaRP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split of the total budget between the different tools was, in 2005/2006 , as follows:</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650, 000 for the management of the Information entre, website</a:t>
            </a:r>
            <a:r>
              <a:rPr lang="en-GB" sz="1200" b="1" kern="1200" dirty="0" smtClean="0">
                <a:solidFill>
                  <a:schemeClr val="tx1"/>
                </a:solidFill>
                <a:effectLst/>
                <a:latin typeface="Arial" charset="0"/>
                <a:ea typeface="+mn-ea"/>
                <a:cs typeface="+mn-cs"/>
              </a:rPr>
              <a:t> </a:t>
            </a:r>
            <a:r>
              <a:rPr lang="en-GB" sz="1200" kern="1200" dirty="0" smtClean="0">
                <a:solidFill>
                  <a:schemeClr val="tx1"/>
                </a:solidFill>
                <a:effectLst/>
                <a:latin typeface="Arial" charset="0"/>
                <a:ea typeface="+mn-ea"/>
                <a:cs typeface="+mn-cs"/>
              </a:rPr>
              <a:t>and general public activities</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400,000 for the organisation of special campaigns</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650,000 for the development of the European Information Multipliers Network</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200,000 for media relations</a:t>
            </a:r>
            <a:endParaRPr lang="en-US" sz="1200" kern="1200" dirty="0" smtClean="0">
              <a:solidFill>
                <a:schemeClr val="tx1"/>
              </a:solidFill>
              <a:effectLst/>
              <a:latin typeface="Arial" charset="0"/>
              <a:ea typeface="+mn-ea"/>
              <a:cs typeface="+mn-cs"/>
            </a:endParaRPr>
          </a:p>
          <a:p>
            <a:pPr lvl="0"/>
            <a:r>
              <a:rPr lang="en-GB" sz="1200" kern="1200" dirty="0" smtClean="0">
                <a:solidFill>
                  <a:schemeClr val="tx1"/>
                </a:solidFill>
                <a:effectLst/>
                <a:latin typeface="Arial" charset="0"/>
                <a:ea typeface="+mn-ea"/>
                <a:cs typeface="+mn-cs"/>
              </a:rPr>
              <a:t>100,000 research on impact of communication activities.</a:t>
            </a:r>
            <a:endParaRPr lang="en-US" sz="1200" kern="1200" dirty="0" smtClean="0">
              <a:solidFill>
                <a:schemeClr val="tx1"/>
              </a:solidFill>
              <a:effectLst/>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7</a:t>
            </a:fld>
            <a:endParaRPr lang="en-GB"/>
          </a:p>
        </p:txBody>
      </p:sp>
    </p:spTree>
    <p:extLst>
      <p:ext uri="{BB962C8B-B14F-4D97-AF65-F5344CB8AC3E}">
        <p14:creationId xmlns:p14="http://schemas.microsoft.com/office/powerpoint/2010/main" val="19091196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tools developed involved:</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GB" sz="1200" kern="1200" dirty="0" smtClean="0">
                <a:solidFill>
                  <a:schemeClr val="tx1"/>
                </a:solidFill>
                <a:effectLst/>
                <a:latin typeface="Arial" charset="0"/>
                <a:ea typeface="+mn-ea"/>
                <a:cs typeface="+mn-cs"/>
              </a:rPr>
              <a:t>a programme of publications on EU-related topics that included regular (brochure on “How to get EU funding”, series of sector and programme launching fiches, series of “European themes” information fiches, monthly newsletter) and specific types of products (leaflets of “10 questions on …” type, success stories brochures, </a:t>
            </a:r>
            <a:r>
              <a:rPr lang="en-GB" sz="1200" kern="1200" dirty="0" err="1" smtClean="0">
                <a:solidFill>
                  <a:schemeClr val="tx1"/>
                </a:solidFill>
                <a:effectLst/>
                <a:latin typeface="Arial" charset="0"/>
                <a:ea typeface="+mn-ea"/>
                <a:cs typeface="+mn-cs"/>
              </a:rPr>
              <a:t>etc</a:t>
            </a:r>
            <a:r>
              <a:rPr lang="en-GB" sz="1200" kern="1200" dirty="0" smtClean="0">
                <a:solidFill>
                  <a:schemeClr val="tx1"/>
                </a:solidFill>
                <a:effectLst/>
                <a:latin typeface="Arial" charset="0"/>
                <a:ea typeface="+mn-ea"/>
                <a:cs typeface="+mn-cs"/>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charset="0"/>
              <a:ea typeface="+mn-ea"/>
              <a:cs typeface="+mn-cs"/>
            </a:endParaRPr>
          </a:p>
          <a:p>
            <a:pPr marL="171450" lvl="0" indent="-171450">
              <a:buFontTx/>
              <a:buChar char="•"/>
            </a:pPr>
            <a:r>
              <a:rPr lang="en-GB" sz="1200" kern="1200" dirty="0" smtClean="0">
                <a:solidFill>
                  <a:schemeClr val="tx1"/>
                </a:solidFill>
                <a:effectLst/>
                <a:latin typeface="Arial" charset="0"/>
                <a:ea typeface="+mn-ea"/>
                <a:cs typeface="+mn-cs"/>
              </a:rPr>
              <a:t>successful media relations - media interest in EU affairs increased steadily, as Romania got closer to accession date, from a total of less than 5000 articles (in 1999) to some 64,000. Around 90% of articles represented news coverage with slightly over 10% analysis. This ratio showed a rather limited inclination towards analysis and opinion articles, which in turn reflected in and conducted to a limited public debate on topics related to EU accession. Target groups were the central and local media, general and specialised publications. In the couple of years before accession, the EC Delegation had come to organise, annually, around 50 press conferences, trainings for local media (that involved some 300 local and national-level journalists); it was publishing some 200 press releases while more than 20,000 articles were monitored in local and national press; the database with contacts included some 170 names from national media and more than 1,200 from local media;</a:t>
            </a:r>
          </a:p>
          <a:p>
            <a:pPr marL="0" lvl="0" indent="0">
              <a:buFontTx/>
              <a:buNone/>
            </a:pPr>
            <a:endParaRPr lang="en-GB" sz="1200" kern="1200" dirty="0" smtClean="0">
              <a:solidFill>
                <a:schemeClr val="tx1"/>
              </a:solidFill>
              <a:effectLst/>
              <a:latin typeface="Arial" charset="0"/>
              <a:ea typeface="+mn-ea"/>
              <a:cs typeface="+mn-cs"/>
            </a:endParaRPr>
          </a:p>
          <a:p>
            <a:pPr marL="171450" lvl="0" indent="-171450">
              <a:buFontTx/>
              <a:buChar char="•"/>
            </a:pPr>
            <a:r>
              <a:rPr lang="en-GB" sz="1200" kern="1200" dirty="0" smtClean="0">
                <a:solidFill>
                  <a:schemeClr val="tx1"/>
                </a:solidFill>
                <a:effectLst/>
                <a:latin typeface="Arial" charset="0"/>
                <a:ea typeface="+mn-ea"/>
                <a:cs typeface="+mn-cs"/>
              </a:rPr>
              <a:t>specific instruments and campaign formats for identified target groups (campaigns were designed for children, youth and rural population); specific event formats were developed for children (Class </a:t>
            </a:r>
            <a:r>
              <a:rPr lang="en-GB" sz="1200" kern="1200" dirty="0" err="1" smtClean="0">
                <a:solidFill>
                  <a:schemeClr val="tx1"/>
                </a:solidFill>
                <a:effectLst/>
                <a:latin typeface="Arial" charset="0"/>
                <a:ea typeface="+mn-ea"/>
                <a:cs typeface="+mn-cs"/>
              </a:rPr>
              <a:t>EuroPatru</a:t>
            </a:r>
            <a:r>
              <a:rPr lang="en-GB" sz="1200" kern="1200" dirty="0" smtClean="0">
                <a:solidFill>
                  <a:schemeClr val="tx1"/>
                </a:solidFill>
                <a:effectLst/>
                <a:latin typeface="Arial" charset="0"/>
                <a:ea typeface="+mn-ea"/>
                <a:cs typeface="+mn-cs"/>
              </a:rPr>
              <a:t> – visit to the Information Centre, projection of children-dedicated short film on EU member states and quiz contest, Little Stars for Europe TV programme and above-mentioned dedicated website - Discover Europe) and young people (15-25 workshops – pro-con debate on EU accession organised in high-schools, with the participation of the Head of EC Delegation – and dedicated websites), while the communication towards rural population was carried out through a newspaper-like publication, analysis of feed back (provided through coupons sent together with the newspaper) and development of TV show based on results, together with contest for most European rural locality;</a:t>
            </a:r>
          </a:p>
          <a:p>
            <a:pPr marL="0" lvl="0" indent="0">
              <a:buFontTx/>
              <a:buNone/>
            </a:pPr>
            <a:endParaRPr lang="en-US" sz="1200" kern="1200" dirty="0" smtClean="0">
              <a:solidFill>
                <a:schemeClr val="tx1"/>
              </a:solidFill>
              <a:effectLst/>
              <a:latin typeface="Arial" charset="0"/>
              <a:ea typeface="+mn-ea"/>
              <a:cs typeface="+mn-cs"/>
            </a:endParaRPr>
          </a:p>
          <a:p>
            <a:pPr marL="171450" lvl="0" indent="-171450">
              <a:buFontTx/>
              <a:buChar char="•"/>
            </a:pPr>
            <a:r>
              <a:rPr lang="en-GB" sz="1200" kern="1200" dirty="0" smtClean="0">
                <a:solidFill>
                  <a:schemeClr val="tx1"/>
                </a:solidFill>
                <a:effectLst/>
                <a:latin typeface="Arial" charset="0"/>
                <a:ea typeface="+mn-ea"/>
                <a:cs typeface="+mn-cs"/>
              </a:rPr>
              <a:t>a group of speakers (Team Europe/TE) – a pool of expert speakers on EU affairs that became operational in 2004; it involved around 45 persons with a high-degree of specialisation on topics pertaining to EU policies or general matters, who could be used as conference speakers in debates on European integration aspects;</a:t>
            </a:r>
          </a:p>
          <a:p>
            <a:pPr marL="0" lvl="0" indent="0">
              <a:buFontTx/>
              <a:buNone/>
            </a:pPr>
            <a:endParaRPr lang="en-US" sz="1200" kern="1200" dirty="0" smtClean="0">
              <a:solidFill>
                <a:schemeClr val="tx1"/>
              </a:solidFill>
              <a:effectLst/>
              <a:latin typeface="Arial" charset="0"/>
              <a:ea typeface="+mn-ea"/>
              <a:cs typeface="+mn-cs"/>
            </a:endParaRPr>
          </a:p>
          <a:p>
            <a:pPr marL="171450" lvl="0" indent="-171450">
              <a:buFontTx/>
              <a:buChar char="•"/>
            </a:pPr>
            <a:r>
              <a:rPr lang="en-GB" sz="1200" kern="1200" dirty="0" smtClean="0">
                <a:solidFill>
                  <a:schemeClr val="tx1"/>
                </a:solidFill>
                <a:effectLst/>
                <a:latin typeface="Arial" charset="0"/>
                <a:ea typeface="+mn-ea"/>
                <a:cs typeface="+mn-cs"/>
              </a:rPr>
              <a:t>a group of trainers (Train Europe/TRE) on EU affairs – a group of 50 multipliers that were selected and trained in 2005 in order to provide further transfer of know-how towards the network.</a:t>
            </a:r>
          </a:p>
          <a:p>
            <a:pPr marL="0" lvl="0" indent="0">
              <a:buFontTx/>
              <a:buNone/>
            </a:pPr>
            <a:endParaRPr lang="en-US"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200" kern="1200" dirty="0" smtClean="0">
              <a:solidFill>
                <a:schemeClr val="tx1"/>
              </a:solidFill>
              <a:effectLst/>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8</a:t>
            </a:fld>
            <a:endParaRPr lang="en-GB"/>
          </a:p>
        </p:txBody>
      </p:sp>
    </p:spTree>
    <p:extLst>
      <p:ext uri="{BB962C8B-B14F-4D97-AF65-F5344CB8AC3E}">
        <p14:creationId xmlns:p14="http://schemas.microsoft.com/office/powerpoint/2010/main" val="802122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1" kern="1200" dirty="0" smtClean="0">
                <a:solidFill>
                  <a:schemeClr val="tx1"/>
                </a:solidFill>
                <a:effectLst/>
                <a:latin typeface="Arial" charset="0"/>
                <a:ea typeface="+mn-ea"/>
                <a:cs typeface="+mn-cs"/>
              </a:rPr>
              <a:t>Info Centre</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According to communication audit carried in 2005, the IC was very high value for money, it had a personalised approach, it was available at times convenient to public, it had an administrative structure and organisation clear and efficient, while its staff was over-qualified.</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public pressure upon the Delegation for information about EU and relations with Romania had exceeded its own resources by 1998. Therefore, one year later, the Delegation had opened an Information Centre, aimed at precisely allowing every citizen in the street to have free access to this type of information. Since then, the Information Centre had become a reference institution of this kind, inspiring not only other public information centres in Romania, but also similar centres in Bulgaria and Turkey.</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Objectives: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to represent the public interface of the Delegation in its relation with public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to provide general information on EU policies, institutions and funds, on Romania’s accession</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process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to redirect public to other sources of information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to support networking activities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to support design and production of information products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to support webpage content administration</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Target groups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	general public (academics, SME representatives, consultants, professionals)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2.	media professionals</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The level of involvement </a:t>
            </a:r>
            <a:r>
              <a:rPr lang="en-GB" sz="1200" kern="1200" dirty="0" smtClean="0">
                <a:solidFill>
                  <a:schemeClr val="tx1"/>
                </a:solidFill>
                <a:effectLst/>
                <a:latin typeface="Arial" charset="0"/>
                <a:ea typeface="+mn-ea"/>
                <a:cs typeface="+mn-cs"/>
              </a:rPr>
              <a:t>the Delegation wished to reach with each of the groups: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1.	awareness towards information (for the general public)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2.	awareness, information and knowledge for media (depending on the starting point for each of the group member)</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IC provided permanently guidance for visitors in information sources, by free access to Internet (6 PCs), e-mails, phone inquiries, letters, access to free publications. Its daily programme for public was 11-17, from Monday to Friday. It was also permanently updating the websites and drafting and updating written and online publications. The IC was providing logistic support for media and special events, it had groups of visitors and was providing support for the special communication campaigns.</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IC was also built as model for the other similar outlets to be open in the country.</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On a yearly basis, the total number of visitors was over 10,000,  the total number of phone calls made of around 2,500, the total number of e-mails sent over 1,400. Moreover, the IC was multiplying for free distribution more than 250,000 pages, was distributing via postal mailing (following different requests) to more than 800 addresses, over 6,000 kg of materials. Events at the IC (others than press conferences) organised were in the range of 100. </a:t>
            </a:r>
            <a:endParaRPr lang="en-US" sz="14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 </a:t>
            </a:r>
            <a:endParaRPr lang="en-US" sz="1400"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9</a:t>
            </a:fld>
            <a:endParaRPr lang="en-GB"/>
          </a:p>
        </p:txBody>
      </p:sp>
    </p:spTree>
    <p:extLst>
      <p:ext uri="{BB962C8B-B14F-4D97-AF65-F5344CB8AC3E}">
        <p14:creationId xmlns:p14="http://schemas.microsoft.com/office/powerpoint/2010/main" val="1518935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sp>
        <p:nvSpPr>
          <p:cNvPr id="6" name="Rectangle 5"/>
          <p:cNvSpPr/>
          <p:nvPr userDrawn="1"/>
        </p:nvSpPr>
        <p:spPr>
          <a:xfrm>
            <a:off x="4230000" y="6669360"/>
            <a:ext cx="684213"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2" name="Title 1"/>
          <p:cNvSpPr>
            <a:spLocks noGrp="1"/>
          </p:cNvSpPr>
          <p:nvPr>
            <p:ph type="title" hasCustomPrompt="1"/>
          </p:nvPr>
        </p:nvSpPr>
        <p:spPr>
          <a:xfrm>
            <a:off x="4139952" y="1641600"/>
            <a:ext cx="4536504" cy="2088232"/>
          </a:xfrm>
        </p:spPr>
        <p:txBody>
          <a:bodyPr/>
          <a:lstStyle>
            <a:lvl1pPr indent="0">
              <a:defRPr sz="4800">
                <a:solidFill>
                  <a:srgbClr val="FFD624"/>
                </a:solidFill>
              </a:defRPr>
            </a:lvl1pPr>
          </a:lstStyle>
          <a:p>
            <a:r>
              <a:rPr lang="en-GB" dirty="0" smtClean="0"/>
              <a:t>Title</a:t>
            </a:r>
            <a:endParaRPr lang="en-GB" dirty="0"/>
          </a:p>
        </p:txBody>
      </p:sp>
      <p:sp>
        <p:nvSpPr>
          <p:cNvPr id="3" name="Content Placeholder 2"/>
          <p:cNvSpPr>
            <a:spLocks noGrp="1"/>
          </p:cNvSpPr>
          <p:nvPr>
            <p:ph idx="1" hasCustomPrompt="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smtClean="0"/>
              <a:t>Subtitle</a:t>
            </a:r>
          </a:p>
        </p:txBody>
      </p:sp>
      <p:sp>
        <p:nvSpPr>
          <p:cNvPr id="7" name="Rectangle 4"/>
          <p:cNvSpPr>
            <a:spLocks noGrp="1" noChangeArrowheads="1"/>
          </p:cNvSpPr>
          <p:nvPr>
            <p:ph type="dt" sz="half" idx="10"/>
          </p:nvPr>
        </p:nvSpPr>
        <p:spPr/>
        <p:txBody>
          <a:bodyPr/>
          <a:lstStyle>
            <a:lvl1pPr>
              <a:defRPr dirty="0">
                <a:solidFill>
                  <a:schemeClr val="bg1"/>
                </a:solidFill>
              </a:defRPr>
            </a:lvl1pPr>
          </a:lstStyle>
          <a:p>
            <a:pPr>
              <a:defRPr/>
            </a:pPr>
            <a:endParaRPr lang="en-GB" dirty="0"/>
          </a:p>
        </p:txBody>
      </p:sp>
      <p:sp>
        <p:nvSpPr>
          <p:cNvPr id="8" name="Rectangle 5"/>
          <p:cNvSpPr>
            <a:spLocks noGrp="1" noChangeArrowheads="1"/>
          </p:cNvSpPr>
          <p:nvPr>
            <p:ph type="ftr" sz="quarter" idx="11"/>
          </p:nvPr>
        </p:nvSpPr>
        <p:spPr/>
        <p:txBody>
          <a:bodyPr/>
          <a:lstStyle>
            <a:lvl1pPr>
              <a:defRPr dirty="0">
                <a:solidFill>
                  <a:schemeClr val="bg1"/>
                </a:solidFill>
              </a:defRPr>
            </a:lvl1pPr>
          </a:lstStyle>
          <a:p>
            <a:pPr>
              <a:defRPr/>
            </a:pPr>
            <a:endParaRPr lang="en-GB" dirty="0"/>
          </a:p>
        </p:txBody>
      </p:sp>
      <p:sp>
        <p:nvSpPr>
          <p:cNvPr id="9" name="Rectangle 6"/>
          <p:cNvSpPr>
            <a:spLocks noGrp="1" noChangeArrowheads="1"/>
          </p:cNvSpPr>
          <p:nvPr>
            <p:ph type="sldNum" sz="quarter" idx="12"/>
          </p:nvPr>
        </p:nvSpPr>
        <p:spPr/>
        <p:txBody>
          <a:bodyPr/>
          <a:lstStyle>
            <a:lvl1pPr>
              <a:defRPr smtClean="0">
                <a:solidFill>
                  <a:schemeClr val="bg1"/>
                </a:solidFill>
              </a:defRPr>
            </a:lvl1pPr>
          </a:lstStyle>
          <a:p>
            <a:pPr>
              <a:defRPr/>
            </a:pPr>
            <a:fld id="{2BB59E6E-B967-488E-B209-8B7FA0D7AF99}" type="slidenum">
              <a:rPr lang="en-GB"/>
              <a:pPr>
                <a:defRPr/>
              </a:pPr>
              <a:t>‹#›</a:t>
            </a:fld>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09600" y="309600"/>
            <a:ext cx="1583550" cy="11016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DE98375-5C84-4176-84A5-B6A3E0825F02}"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77C7773-6390-40B5-8F3A-46FD9E5B7090}"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p>
        </p:txBody>
      </p:sp>
      <p:sp>
        <p:nvSpPr>
          <p:cNvPr id="6" name="Rectangle 5"/>
          <p:cNvSpPr/>
          <p:nvPr userDrawn="1"/>
        </p:nvSpPr>
        <p:spPr>
          <a:xfrm>
            <a:off x="4262438" y="6669360"/>
            <a:ext cx="596900" cy="198438"/>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dirty="0"/>
          </a:p>
        </p:txBody>
      </p:sp>
      <p:sp>
        <p:nvSpPr>
          <p:cNvPr id="2" name="Title 1"/>
          <p:cNvSpPr>
            <a:spLocks noGrp="1"/>
          </p:cNvSpPr>
          <p:nvPr>
            <p:ph type="title"/>
          </p:nvPr>
        </p:nvSpPr>
        <p:spPr>
          <a:xfrm>
            <a:off x="468313" y="1556271"/>
            <a:ext cx="8229600" cy="936625"/>
          </a:xfrm>
        </p:spPr>
        <p:txBody>
          <a:bodyPr/>
          <a:lstStyle/>
          <a:p>
            <a:r>
              <a:rPr lang="en-US" dirty="0" smtClean="0"/>
              <a:t>Click to edit Master title style</a:t>
            </a:r>
            <a:endParaRPr lang="en-GB" dirty="0"/>
          </a:p>
        </p:txBody>
      </p:sp>
      <p:sp>
        <p:nvSpPr>
          <p:cNvPr id="7" name="Rectangle 4"/>
          <p:cNvSpPr>
            <a:spLocks noGrp="1" noChangeArrowheads="1"/>
          </p:cNvSpPr>
          <p:nvPr>
            <p:ph type="dt" sz="half" idx="10"/>
          </p:nvPr>
        </p:nvSpPr>
        <p:spPr/>
        <p:txBody>
          <a:bodyPr/>
          <a:lstStyle>
            <a:lvl1pPr>
              <a:defRPr/>
            </a:lvl1pPr>
          </a:lstStyle>
          <a:p>
            <a:pPr>
              <a:defRPr/>
            </a:pPr>
            <a:endParaRPr lang="en-GB" dirty="0"/>
          </a:p>
        </p:txBody>
      </p:sp>
      <p:sp>
        <p:nvSpPr>
          <p:cNvPr id="8" name="Rectangle 5"/>
          <p:cNvSpPr>
            <a:spLocks noGrp="1" noChangeArrowheads="1"/>
          </p:cNvSpPr>
          <p:nvPr>
            <p:ph type="ftr" sz="quarter" idx="11"/>
          </p:nvPr>
        </p:nvSpPr>
        <p:spPr>
          <a:xfrm>
            <a:off x="3124200" y="6237288"/>
            <a:ext cx="2895600" cy="484187"/>
          </a:xfrm>
        </p:spPr>
        <p:txBody>
          <a:bodyPr/>
          <a:lstStyle>
            <a:lvl1pPr>
              <a:defRPr/>
            </a:lvl1pPr>
          </a:lstStyle>
          <a:p>
            <a:pPr>
              <a:defRPr/>
            </a:pPr>
            <a:endParaRPr lang="en-GB"/>
          </a:p>
        </p:txBody>
      </p:sp>
      <p:sp>
        <p:nvSpPr>
          <p:cNvPr id="9" name="Rectangle 6"/>
          <p:cNvSpPr>
            <a:spLocks noGrp="1" noChangeArrowheads="1"/>
          </p:cNvSpPr>
          <p:nvPr>
            <p:ph type="sldNum" sz="quarter" idx="12"/>
          </p:nvPr>
        </p:nvSpPr>
        <p:spPr/>
        <p:txBody>
          <a:bodyPr/>
          <a:lstStyle>
            <a:lvl1pPr>
              <a:defRPr/>
            </a:lvl1pPr>
          </a:lstStyle>
          <a:p>
            <a:pPr>
              <a:defRPr/>
            </a:pPr>
            <a:fld id="{46861DAA-5BBC-4812-876F-0D7C7B9EA75C}" type="slidenum">
              <a:rPr lang="en-GB"/>
              <a:pPr>
                <a:defRPr/>
              </a:pPr>
              <a:t>‹#›</a:t>
            </a:fld>
            <a:endParaRPr lang="en-GB"/>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smtClean="0"/>
              <a:t>Click to edit Master text styles</a:t>
            </a:r>
          </a:p>
          <a:p>
            <a:pPr lvl="1"/>
            <a:r>
              <a:rPr lang="en-US" dirty="0" smtClean="0"/>
              <a:t>Second level</a:t>
            </a:r>
          </a:p>
          <a:p>
            <a:pPr lvl="2"/>
            <a:r>
              <a:rPr lang="en-US" dirty="0" smtClean="0"/>
              <a:t>Third level</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78000" y="295200"/>
            <a:ext cx="1415751" cy="9900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5E88F9B-71EE-4D5C-B44E-012EF44E925A}"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396CDD1B-50E0-44E8-82B7-F85F69F6D40C}"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30E8177A-0CE3-43B6-B11B-ED2E8AEAD8D3}"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BD855DDF-6655-40F2-8D9E-CA15739A7ECF}"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1DEBFC62-E3CF-4012-8A8B-ABF1C18EA022}"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8800BF-55FD-4017-8F82-94A8DE4F5750}"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4747253-C9BC-4251-8AE3-8910CE9253F2}"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0"/>
            <a:ext cx="8229600"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endParaRPr lang="en-GB" dirty="0" smtClean="0"/>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www.euromoneda.ro" TargetMode="External"/><Relationship Id="rId7"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www.descoperaeuropa.ro" TargetMode="External"/><Relationship Id="rId5" Type="http://schemas.openxmlformats.org/officeDocument/2006/relationships/hyperlink" Target="http://www.europa-la-liceu.ro" TargetMode="External"/><Relationship Id="rId4" Type="http://schemas.openxmlformats.org/officeDocument/2006/relationships/hyperlink" Target="http://www.15-25.ro" TargetMode="External"/><Relationship Id="rId9" Type="http://schemas.openxmlformats.org/officeDocument/2006/relationships/image" Target="../media/image6.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9872" y="1628800"/>
            <a:ext cx="5544616" cy="2088232"/>
          </a:xfrm>
        </p:spPr>
        <p:txBody>
          <a:bodyPr/>
          <a:lstStyle/>
          <a:p>
            <a:pPr algn="ctr"/>
            <a:r>
              <a:rPr lang="en-US" sz="4000" dirty="0" smtClean="0">
                <a:latin typeface="Comic Sans MS"/>
                <a:cs typeface="Comic Sans MS"/>
              </a:rPr>
              <a:t>Communicating the EU accession process</a:t>
            </a:r>
            <a:endParaRPr lang="en-GB" sz="4000" dirty="0">
              <a:latin typeface="Comic Sans MS"/>
              <a:cs typeface="Comic Sans MS"/>
            </a:endParaRPr>
          </a:p>
        </p:txBody>
      </p:sp>
      <p:sp>
        <p:nvSpPr>
          <p:cNvPr id="3" name="Content Placeholder 2"/>
          <p:cNvSpPr>
            <a:spLocks noGrp="1"/>
          </p:cNvSpPr>
          <p:nvPr>
            <p:ph idx="1"/>
          </p:nvPr>
        </p:nvSpPr>
        <p:spPr>
          <a:xfrm>
            <a:off x="467544" y="5517232"/>
            <a:ext cx="3744416" cy="864096"/>
          </a:xfrm>
        </p:spPr>
        <p:txBody>
          <a:bodyPr/>
          <a:lstStyle/>
          <a:p>
            <a:r>
              <a:rPr lang="en-US" sz="2000" dirty="0" smtClean="0">
                <a:latin typeface="Calibri" panose="020F0502020204030204" pitchFamily="34" charset="0"/>
                <a:cs typeface="Calibri" panose="020F0502020204030204" pitchFamily="34" charset="0"/>
              </a:rPr>
              <a:t>Angela </a:t>
            </a:r>
            <a:r>
              <a:rPr lang="en-US" sz="2000" dirty="0" err="1" smtClean="0">
                <a:latin typeface="Calibri" panose="020F0502020204030204" pitchFamily="34" charset="0"/>
                <a:cs typeface="Calibri" panose="020F0502020204030204" pitchFamily="34" charset="0"/>
              </a:rPr>
              <a:t>Filote</a:t>
            </a:r>
            <a:endParaRPr lang="en-US" sz="2000" dirty="0" smtClean="0">
              <a:latin typeface="Calibri" panose="020F0502020204030204" pitchFamily="34" charset="0"/>
              <a:cs typeface="Calibri" panose="020F0502020204030204" pitchFamily="34" charset="0"/>
            </a:endParaRPr>
          </a:p>
          <a:p>
            <a:r>
              <a:rPr lang="en-US" sz="1400" dirty="0" smtClean="0">
                <a:latin typeface="Calibri" panose="020F0502020204030204" pitchFamily="34" charset="0"/>
                <a:cs typeface="Calibri" panose="020F0502020204030204" pitchFamily="34" charset="0"/>
              </a:rPr>
              <a:t>Head of EC Representation in Romania</a:t>
            </a:r>
          </a:p>
          <a:p>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Success </a:t>
            </a:r>
            <a:r>
              <a:rPr lang="en-US" dirty="0" smtClean="0"/>
              <a:t>stories (cont’d)</a:t>
            </a:r>
            <a:endParaRPr lang="en-US" dirty="0"/>
          </a:p>
        </p:txBody>
      </p:sp>
      <p:sp>
        <p:nvSpPr>
          <p:cNvPr id="3" name="Content Placeholder 2"/>
          <p:cNvSpPr>
            <a:spLocks noGrp="1"/>
          </p:cNvSpPr>
          <p:nvPr>
            <p:ph idx="1"/>
          </p:nvPr>
        </p:nvSpPr>
        <p:spPr>
          <a:xfrm>
            <a:off x="457200" y="2564904"/>
            <a:ext cx="8229600" cy="3888432"/>
          </a:xfrm>
        </p:spPr>
        <p:txBody>
          <a:bodyPr/>
          <a:lstStyle/>
          <a:p>
            <a:pPr marL="0" indent="0">
              <a:buNone/>
            </a:pPr>
            <a:r>
              <a:rPr lang="en-US" dirty="0"/>
              <a:t>Main website (</a:t>
            </a:r>
            <a:r>
              <a:rPr lang="en-US" dirty="0" err="1"/>
              <a:t>Infoeuropa</a:t>
            </a:r>
            <a:r>
              <a:rPr lang="en-US" dirty="0"/>
              <a:t>)</a:t>
            </a:r>
          </a:p>
          <a:p>
            <a:pPr marL="0" indent="0">
              <a:buNone/>
            </a:pPr>
            <a:endParaRPr lang="en-US" sz="1800" dirty="0" smtClean="0"/>
          </a:p>
          <a:p>
            <a:pPr marL="0" indent="0">
              <a:buNone/>
            </a:pPr>
            <a:r>
              <a:rPr lang="en-US" sz="1800" b="1" dirty="0" smtClean="0"/>
              <a:t>Features</a:t>
            </a:r>
          </a:p>
          <a:p>
            <a:pPr>
              <a:buFontTx/>
              <a:buChar char="-"/>
            </a:pPr>
            <a:r>
              <a:rPr lang="en-US" sz="1800" dirty="0" smtClean="0">
                <a:solidFill>
                  <a:srgbClr val="0000FF"/>
                </a:solidFill>
              </a:rPr>
              <a:t>main </a:t>
            </a:r>
            <a:r>
              <a:rPr lang="en-US" sz="1800" dirty="0">
                <a:solidFill>
                  <a:srgbClr val="0000FF"/>
                </a:solidFill>
              </a:rPr>
              <a:t>reference point on EU </a:t>
            </a:r>
            <a:r>
              <a:rPr lang="en-US" sz="1800" dirty="0" smtClean="0">
                <a:solidFill>
                  <a:srgbClr val="0000FF"/>
                </a:solidFill>
              </a:rPr>
              <a:t>information</a:t>
            </a:r>
          </a:p>
          <a:p>
            <a:pPr>
              <a:buFontTx/>
              <a:buChar char="-"/>
            </a:pPr>
            <a:r>
              <a:rPr lang="en-US" sz="1800" dirty="0">
                <a:solidFill>
                  <a:srgbClr val="0000FF"/>
                </a:solidFill>
              </a:rPr>
              <a:t>m</a:t>
            </a:r>
            <a:r>
              <a:rPr lang="en-US" sz="1800" dirty="0" smtClean="0">
                <a:solidFill>
                  <a:srgbClr val="0000FF"/>
                </a:solidFill>
              </a:rPr>
              <a:t>anaged by the Information Centre </a:t>
            </a:r>
          </a:p>
          <a:p>
            <a:pPr>
              <a:buFontTx/>
              <a:buChar char="-"/>
            </a:pPr>
            <a:r>
              <a:rPr lang="en-US" sz="1800" dirty="0">
                <a:solidFill>
                  <a:srgbClr val="0000FF"/>
                </a:solidFill>
              </a:rPr>
              <a:t>c</a:t>
            </a:r>
            <a:r>
              <a:rPr lang="en-US" sz="1800" dirty="0" smtClean="0">
                <a:solidFill>
                  <a:srgbClr val="0000FF"/>
                </a:solidFill>
              </a:rPr>
              <a:t>ontent update, monthly chats, </a:t>
            </a:r>
            <a:r>
              <a:rPr lang="en-US" sz="1800" dirty="0" err="1" smtClean="0">
                <a:solidFill>
                  <a:srgbClr val="0000FF"/>
                </a:solidFill>
              </a:rPr>
              <a:t>priorimail</a:t>
            </a:r>
            <a:endParaRPr lang="en-US" sz="1800" dirty="0" smtClean="0">
              <a:solidFill>
                <a:srgbClr val="0000FF"/>
              </a:solidFill>
            </a:endParaRPr>
          </a:p>
          <a:p>
            <a:pPr marL="0" indent="0">
              <a:buNone/>
            </a:pPr>
            <a:endParaRPr lang="en-US" sz="1800" dirty="0" smtClean="0"/>
          </a:p>
          <a:p>
            <a:pPr marL="0" indent="0">
              <a:buNone/>
            </a:pPr>
            <a:r>
              <a:rPr lang="en-US" sz="1800" b="1" dirty="0" smtClean="0"/>
              <a:t>Target groups: </a:t>
            </a:r>
            <a:r>
              <a:rPr lang="en-US" sz="1800" dirty="0" smtClean="0">
                <a:solidFill>
                  <a:srgbClr val="0000FF"/>
                </a:solidFill>
              </a:rPr>
              <a:t>general public, multipliers network, media, institutions/individuals</a:t>
            </a:r>
          </a:p>
          <a:p>
            <a:pPr marL="0" indent="0">
              <a:buNone/>
            </a:pPr>
            <a:endParaRPr lang="en-US" sz="1800" dirty="0" smtClean="0"/>
          </a:p>
          <a:p>
            <a:pPr marL="0" indent="0">
              <a:buNone/>
            </a:pPr>
            <a:r>
              <a:rPr lang="en-US" sz="1800" b="1" dirty="0" smtClean="0"/>
              <a:t>Figures: </a:t>
            </a:r>
            <a:r>
              <a:rPr lang="en-US" sz="1800" dirty="0" smtClean="0">
                <a:solidFill>
                  <a:srgbClr val="0000FF"/>
                </a:solidFill>
              </a:rPr>
              <a:t>over 22,000 pages, both in Romanian &amp; English</a:t>
            </a:r>
            <a:endParaRPr lang="en-US" sz="1800" dirty="0">
              <a:solidFill>
                <a:srgbClr val="0000FF"/>
              </a:solidFill>
            </a:endParaRPr>
          </a:p>
        </p:txBody>
      </p:sp>
      <p:pic>
        <p:nvPicPr>
          <p:cNvPr id="6" name="Picture 5" descr="infoeurop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176" y="1556792"/>
            <a:ext cx="2451100" cy="1962150"/>
          </a:xfrm>
          <a:prstGeom prst="rect">
            <a:avLst/>
          </a:prstGeom>
        </p:spPr>
      </p:pic>
    </p:spTree>
    <p:extLst>
      <p:ext uri="{BB962C8B-B14F-4D97-AF65-F5344CB8AC3E}">
        <p14:creationId xmlns:p14="http://schemas.microsoft.com/office/powerpoint/2010/main" val="214240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1000"/>
                                        <p:tgtEl>
                                          <p:spTgt spid="3">
                                            <p:txEl>
                                              <p:pRg st="5" end="5"/>
                                            </p:txEl>
                                          </p:spTgt>
                                        </p:tgtEl>
                                      </p:cBhvr>
                                    </p:animEffect>
                                    <p:anim calcmode="lin" valueType="num">
                                      <p:cBhvr>
                                        <p:cTn id="4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7"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1000"/>
                                        <p:tgtEl>
                                          <p:spTgt spid="3">
                                            <p:txEl>
                                              <p:pRg st="9" end="9"/>
                                            </p:txEl>
                                          </p:spTgt>
                                        </p:tgtEl>
                                      </p:cBhvr>
                                    </p:animEffect>
                                    <p:anim calcmode="lin" valueType="num">
                                      <p:cBhvr>
                                        <p:cTn id="58"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3">
                                            <p:txEl>
                                              <p:pRg st="9" end="9"/>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
                                            <p:txEl>
                                              <p:pRg st="9" end="9"/>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340768"/>
            <a:ext cx="8229600" cy="936625"/>
          </a:xfrm>
        </p:spPr>
        <p:txBody>
          <a:bodyPr/>
          <a:lstStyle/>
          <a:p>
            <a:r>
              <a:rPr lang="en-US" dirty="0"/>
              <a:t>Success </a:t>
            </a:r>
            <a:r>
              <a:rPr lang="en-US" dirty="0" smtClean="0"/>
              <a:t>stories (cont’d)</a:t>
            </a:r>
            <a:endParaRPr lang="en-US" dirty="0"/>
          </a:p>
        </p:txBody>
      </p:sp>
      <p:sp>
        <p:nvSpPr>
          <p:cNvPr id="3" name="Content Placeholder 2"/>
          <p:cNvSpPr>
            <a:spLocks noGrp="1"/>
          </p:cNvSpPr>
          <p:nvPr>
            <p:ph idx="1"/>
          </p:nvPr>
        </p:nvSpPr>
        <p:spPr>
          <a:xfrm>
            <a:off x="467544" y="2132856"/>
            <a:ext cx="8229600" cy="4392488"/>
          </a:xfrm>
        </p:spPr>
        <p:txBody>
          <a:bodyPr/>
          <a:lstStyle/>
          <a:p>
            <a:pPr marL="0" indent="0">
              <a:buNone/>
            </a:pPr>
            <a:r>
              <a:rPr lang="en-US" dirty="0"/>
              <a:t>Multipliers network</a:t>
            </a:r>
          </a:p>
          <a:p>
            <a:pPr marL="0" indent="0">
              <a:buNone/>
            </a:pPr>
            <a:endParaRPr lang="en-US" sz="1400" dirty="0" smtClean="0"/>
          </a:p>
          <a:p>
            <a:pPr marL="0" indent="0">
              <a:buNone/>
            </a:pPr>
            <a:endParaRPr lang="en-US" sz="1400" dirty="0" smtClean="0"/>
          </a:p>
          <a:p>
            <a:pPr marL="0" indent="0">
              <a:buNone/>
            </a:pPr>
            <a:r>
              <a:rPr lang="en-US" sz="1400" b="1" dirty="0" smtClean="0"/>
              <a:t>Tools developed:</a:t>
            </a:r>
          </a:p>
          <a:p>
            <a:pPr marL="0" indent="0">
              <a:buNone/>
            </a:pPr>
            <a:endParaRPr lang="en-US" sz="1400" b="1" dirty="0" smtClean="0"/>
          </a:p>
          <a:p>
            <a:pPr>
              <a:buFontTx/>
              <a:buChar char="-"/>
            </a:pPr>
            <a:r>
              <a:rPr lang="en-US" sz="1400" dirty="0" smtClean="0">
                <a:solidFill>
                  <a:srgbClr val="0000FF"/>
                </a:solidFill>
              </a:rPr>
              <a:t>Website </a:t>
            </a:r>
            <a:r>
              <a:rPr lang="en-US" sz="1400" dirty="0">
                <a:solidFill>
                  <a:srgbClr val="0000FF"/>
                </a:solidFill>
              </a:rPr>
              <a:t>+ </a:t>
            </a:r>
            <a:r>
              <a:rPr lang="en-US" sz="1400" dirty="0" err="1" smtClean="0">
                <a:solidFill>
                  <a:srgbClr val="0000FF"/>
                </a:solidFill>
              </a:rPr>
              <a:t>greenline</a:t>
            </a:r>
            <a:endParaRPr lang="en-US" sz="1400" dirty="0" smtClean="0">
              <a:solidFill>
                <a:srgbClr val="0000FF"/>
              </a:solidFill>
            </a:endParaRPr>
          </a:p>
          <a:p>
            <a:pPr>
              <a:buFontTx/>
              <a:buChar char="-"/>
            </a:pPr>
            <a:r>
              <a:rPr lang="en-US" sz="1400" dirty="0">
                <a:solidFill>
                  <a:srgbClr val="0000FF"/>
                </a:solidFill>
              </a:rPr>
              <a:t>r</a:t>
            </a:r>
            <a:r>
              <a:rPr lang="en-US" sz="1400" dirty="0" smtClean="0">
                <a:solidFill>
                  <a:srgbClr val="0000FF"/>
                </a:solidFill>
              </a:rPr>
              <a:t>egional conventions of multipliers</a:t>
            </a:r>
          </a:p>
          <a:p>
            <a:pPr>
              <a:buFontTx/>
              <a:buChar char="-"/>
            </a:pPr>
            <a:r>
              <a:rPr lang="en-US" sz="1400" dirty="0" smtClean="0">
                <a:solidFill>
                  <a:srgbClr val="0000FF"/>
                </a:solidFill>
              </a:rPr>
              <a:t>trainings at the Information Centre</a:t>
            </a:r>
          </a:p>
          <a:p>
            <a:pPr>
              <a:buFontTx/>
              <a:buChar char="-"/>
            </a:pPr>
            <a:r>
              <a:rPr lang="en-US" sz="1400" dirty="0" smtClean="0">
                <a:solidFill>
                  <a:srgbClr val="0000FF"/>
                </a:solidFill>
              </a:rPr>
              <a:t>regional visits </a:t>
            </a:r>
            <a:r>
              <a:rPr lang="en-US" sz="1400" dirty="0" err="1" smtClean="0">
                <a:solidFill>
                  <a:srgbClr val="0000FF"/>
                </a:solidFill>
              </a:rPr>
              <a:t>programme</a:t>
            </a:r>
            <a:r>
              <a:rPr lang="en-US" sz="1400" dirty="0" smtClean="0">
                <a:solidFill>
                  <a:srgbClr val="0000FF"/>
                </a:solidFill>
              </a:rPr>
              <a:t> for Head of Delegation</a:t>
            </a:r>
          </a:p>
          <a:p>
            <a:pPr>
              <a:buFontTx/>
              <a:buChar char="-"/>
            </a:pPr>
            <a:r>
              <a:rPr lang="en-US" sz="1400" dirty="0">
                <a:solidFill>
                  <a:srgbClr val="0000FF"/>
                </a:solidFill>
              </a:rPr>
              <a:t>i</a:t>
            </a:r>
            <a:r>
              <a:rPr lang="en-US" sz="1400" dirty="0" smtClean="0">
                <a:solidFill>
                  <a:srgbClr val="0000FF"/>
                </a:solidFill>
              </a:rPr>
              <a:t>nvolvement in special campaigns</a:t>
            </a:r>
          </a:p>
          <a:p>
            <a:pPr marL="0" indent="0">
              <a:buNone/>
            </a:pPr>
            <a:endParaRPr lang="en-US" sz="1400" dirty="0" smtClean="0"/>
          </a:p>
          <a:p>
            <a:pPr marL="0" indent="0">
              <a:buNone/>
            </a:pPr>
            <a:endParaRPr lang="en-US" sz="1400" dirty="0" smtClean="0"/>
          </a:p>
          <a:p>
            <a:pPr marL="0" indent="0">
              <a:buNone/>
            </a:pPr>
            <a:r>
              <a:rPr lang="en-US" sz="1400" b="1" dirty="0" smtClean="0"/>
              <a:t>Figures</a:t>
            </a:r>
            <a:r>
              <a:rPr lang="en-US" sz="1400" dirty="0" smtClean="0"/>
              <a:t>: </a:t>
            </a:r>
            <a:r>
              <a:rPr lang="en-US" sz="1400" dirty="0">
                <a:solidFill>
                  <a:srgbClr val="0000FF"/>
                </a:solidFill>
              </a:rPr>
              <a:t>from 110 </a:t>
            </a:r>
            <a:r>
              <a:rPr lang="en-US" sz="1400" dirty="0" smtClean="0">
                <a:solidFill>
                  <a:srgbClr val="0000FF"/>
                </a:solidFill>
              </a:rPr>
              <a:t>(in 2001) to </a:t>
            </a:r>
            <a:r>
              <a:rPr lang="en-US" sz="1400" dirty="0">
                <a:solidFill>
                  <a:srgbClr val="0000FF"/>
                </a:solidFill>
              </a:rPr>
              <a:t>around </a:t>
            </a:r>
            <a:r>
              <a:rPr lang="en-US" sz="1400" dirty="0" smtClean="0">
                <a:solidFill>
                  <a:srgbClr val="0000FF"/>
                </a:solidFill>
              </a:rPr>
              <a:t>1,000 </a:t>
            </a:r>
            <a:r>
              <a:rPr lang="en-US" sz="1400" dirty="0" smtClean="0">
                <a:solidFill>
                  <a:srgbClr val="0000FF"/>
                </a:solidFill>
              </a:rPr>
              <a:t>(</a:t>
            </a:r>
            <a:r>
              <a:rPr lang="en-US" sz="1400" dirty="0" smtClean="0">
                <a:solidFill>
                  <a:srgbClr val="0000FF"/>
                </a:solidFill>
              </a:rPr>
              <a:t>upon accession)</a:t>
            </a:r>
            <a:endParaRPr lang="en-US" sz="1400" dirty="0">
              <a:solidFill>
                <a:srgbClr val="0000FF"/>
              </a:solidFill>
            </a:endParaRPr>
          </a:p>
          <a:p>
            <a:pPr marL="0" indent="0">
              <a:buNone/>
            </a:pPr>
            <a:endParaRPr lang="en-US" sz="1600" dirty="0" smtClean="0"/>
          </a:p>
          <a:p>
            <a:pPr>
              <a:buFontTx/>
              <a:buChar char="-"/>
            </a:pPr>
            <a:endParaRPr lang="en-US" sz="1600" dirty="0" smtClean="0"/>
          </a:p>
          <a:p>
            <a:pPr>
              <a:buFontTx/>
              <a:buChar char="-"/>
            </a:pPr>
            <a:endParaRPr lang="en-US" sz="1600" dirty="0"/>
          </a:p>
          <a:p>
            <a:pPr marL="0" indent="0">
              <a:buNone/>
            </a:pPr>
            <a:endParaRPr lang="en-US" sz="1600" dirty="0"/>
          </a:p>
        </p:txBody>
      </p:sp>
      <p:pic>
        <p:nvPicPr>
          <p:cNvPr id="6" name="Picture 5" descr="network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2564904"/>
            <a:ext cx="3048000" cy="2032000"/>
          </a:xfrm>
          <a:prstGeom prst="rect">
            <a:avLst/>
          </a:prstGeom>
        </p:spPr>
      </p:pic>
    </p:spTree>
    <p:extLst>
      <p:ext uri="{BB962C8B-B14F-4D97-AF65-F5344CB8AC3E}">
        <p14:creationId xmlns:p14="http://schemas.microsoft.com/office/powerpoint/2010/main" val="2773637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1000"/>
                                        <p:tgtEl>
                                          <p:spTgt spid="3">
                                            <p:txEl>
                                              <p:pRg st="5" end="5"/>
                                            </p:txEl>
                                          </p:spTgt>
                                        </p:tgtEl>
                                      </p:cBhvr>
                                    </p:animEffect>
                                    <p:anim calcmode="lin" valueType="num">
                                      <p:cBhvr>
                                        <p:cTn id="2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anim calcmode="lin" valueType="num">
                                      <p:cBhvr>
                                        <p:cTn id="3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anim calcmode="lin" valueType="num">
                                      <p:cBhvr>
                                        <p:cTn id="3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1000"/>
                                        <p:tgtEl>
                                          <p:spTgt spid="3">
                                            <p:txEl>
                                              <p:pRg st="8" end="8"/>
                                            </p:txEl>
                                          </p:spTgt>
                                        </p:tgtEl>
                                      </p:cBhvr>
                                    </p:animEffect>
                                    <p:anim calcmode="lin" valueType="num">
                                      <p:cBhvr>
                                        <p:cTn id="4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1000"/>
                                        <p:tgtEl>
                                          <p:spTgt spid="3">
                                            <p:txEl>
                                              <p:pRg st="9" end="9"/>
                                            </p:txEl>
                                          </p:spTgt>
                                        </p:tgtEl>
                                      </p:cBhvr>
                                    </p:animEffect>
                                    <p:anim calcmode="lin" valueType="num">
                                      <p:cBhvr>
                                        <p:cTn id="4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12" end="12"/>
                                            </p:txEl>
                                          </p:spTgt>
                                        </p:tgtEl>
                                        <p:attrNameLst>
                                          <p:attrName>style.visibility</p:attrName>
                                        </p:attrNameLst>
                                      </p:cBhvr>
                                      <p:to>
                                        <p:strVal val="visible"/>
                                      </p:to>
                                    </p:set>
                                    <p:animEffect transition="in" filter="fade">
                                      <p:cBhvr>
                                        <p:cTn id="53" dur="1000"/>
                                        <p:tgtEl>
                                          <p:spTgt spid="3">
                                            <p:txEl>
                                              <p:pRg st="12" end="12"/>
                                            </p:txEl>
                                          </p:spTgt>
                                        </p:tgtEl>
                                      </p:cBhvr>
                                    </p:animEffect>
                                    <p:anim calcmode="lin" valueType="num">
                                      <p:cBhvr>
                                        <p:cTn id="54"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Counterparts</a:t>
            </a:r>
            <a:endParaRPr lang="en-GB" dirty="0"/>
          </a:p>
        </p:txBody>
      </p:sp>
      <p:sp>
        <p:nvSpPr>
          <p:cNvPr id="3" name="Content Placeholder 2"/>
          <p:cNvSpPr>
            <a:spLocks noGrp="1"/>
          </p:cNvSpPr>
          <p:nvPr>
            <p:ph idx="1"/>
          </p:nvPr>
        </p:nvSpPr>
        <p:spPr>
          <a:xfrm>
            <a:off x="457200" y="2348880"/>
            <a:ext cx="8229600" cy="3849812"/>
          </a:xfrm>
        </p:spPr>
        <p:txBody>
          <a:bodyPr/>
          <a:lstStyle/>
          <a:p>
            <a:pPr marL="0" indent="0">
              <a:buNone/>
            </a:pPr>
            <a:r>
              <a:rPr lang="en-US" dirty="0" smtClean="0"/>
              <a:t>General:</a:t>
            </a:r>
          </a:p>
          <a:p>
            <a:pPr marL="0" indent="0">
              <a:buNone/>
            </a:pPr>
            <a:endParaRPr lang="en-US" dirty="0" smtClean="0"/>
          </a:p>
          <a:p>
            <a:pPr>
              <a:buFont typeface="Arial" charset="0"/>
              <a:buChar char="•"/>
            </a:pPr>
            <a:r>
              <a:rPr lang="en-US" sz="2000" dirty="0" smtClean="0">
                <a:solidFill>
                  <a:srgbClr val="0000FF"/>
                </a:solidFill>
              </a:rPr>
              <a:t>Romanian Government</a:t>
            </a:r>
          </a:p>
          <a:p>
            <a:pPr>
              <a:buFont typeface="Arial" charset="0"/>
              <a:buChar char="•"/>
            </a:pPr>
            <a:r>
              <a:rPr lang="en-US" sz="2000" dirty="0" smtClean="0">
                <a:solidFill>
                  <a:srgbClr val="0000FF"/>
                </a:solidFill>
              </a:rPr>
              <a:t>Integration offices in prefectures, county councils, </a:t>
            </a:r>
            <a:r>
              <a:rPr lang="en-US" sz="2000" dirty="0" err="1" smtClean="0">
                <a:solidFill>
                  <a:srgbClr val="0000FF"/>
                </a:solidFill>
              </a:rPr>
              <a:t>townhalls</a:t>
            </a:r>
            <a:endParaRPr lang="en-US" sz="2000" dirty="0" smtClean="0">
              <a:solidFill>
                <a:srgbClr val="0000FF"/>
              </a:solidFill>
            </a:endParaRPr>
          </a:p>
          <a:p>
            <a:pPr>
              <a:buFont typeface="Arial" charset="0"/>
              <a:buChar char="•"/>
            </a:pPr>
            <a:r>
              <a:rPr lang="en-US" sz="2000" dirty="0" smtClean="0">
                <a:solidFill>
                  <a:srgbClr val="0000FF"/>
                </a:solidFill>
              </a:rPr>
              <a:t>Regional Development Agencies</a:t>
            </a:r>
          </a:p>
          <a:p>
            <a:pPr>
              <a:buFont typeface="Arial" charset="0"/>
              <a:buChar char="•"/>
            </a:pPr>
            <a:r>
              <a:rPr lang="en-US" sz="2000" dirty="0" smtClean="0">
                <a:solidFill>
                  <a:srgbClr val="0000FF"/>
                </a:solidFill>
              </a:rPr>
              <a:t>National Association of Citizens Advice Bureaus</a:t>
            </a:r>
          </a:p>
          <a:p>
            <a:pPr marL="0" indent="0">
              <a:buNone/>
            </a:pPr>
            <a:endParaRPr lang="en-US" dirty="0" smtClean="0"/>
          </a:p>
          <a:p>
            <a:pPr marL="0" indent="0">
              <a:buNone/>
            </a:pPr>
            <a:r>
              <a:rPr lang="en-US" dirty="0" smtClean="0"/>
              <a:t>+ tailored / activity </a:t>
            </a:r>
            <a:r>
              <a:rPr lang="en-US" dirty="0"/>
              <a:t>(such </a:t>
            </a:r>
            <a:r>
              <a:rPr lang="en-US" dirty="0" smtClean="0"/>
              <a:t>as the Romanian </a:t>
            </a:r>
            <a:r>
              <a:rPr lang="en-US" dirty="0"/>
              <a:t>Cultural </a:t>
            </a:r>
            <a:r>
              <a:rPr lang="en-US" dirty="0" smtClean="0"/>
              <a:t>Institute for the Film Festival)</a:t>
            </a:r>
            <a:endParaRPr lang="en-US" dirty="0"/>
          </a:p>
          <a:p>
            <a:pPr marL="0" indent="0">
              <a:buNone/>
            </a:pPr>
            <a:endParaRPr lang="en-GB" dirty="0"/>
          </a:p>
        </p:txBody>
      </p:sp>
    </p:spTree>
    <p:extLst>
      <p:ext uri="{BB962C8B-B14F-4D97-AF65-F5344CB8AC3E}">
        <p14:creationId xmlns:p14="http://schemas.microsoft.com/office/powerpoint/2010/main" val="2925344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GB" dirty="0"/>
          </a:p>
        </p:txBody>
      </p:sp>
      <p:sp>
        <p:nvSpPr>
          <p:cNvPr id="3" name="Content Placeholder 2"/>
          <p:cNvSpPr>
            <a:spLocks noGrp="1"/>
          </p:cNvSpPr>
          <p:nvPr>
            <p:ph idx="1"/>
          </p:nvPr>
        </p:nvSpPr>
        <p:spPr/>
        <p:txBody>
          <a:bodyPr/>
          <a:lstStyle/>
          <a:p>
            <a:pPr marL="457200" indent="-457200">
              <a:buAutoNum type="arabicParenBoth"/>
            </a:pPr>
            <a:r>
              <a:rPr lang="en-US" dirty="0" smtClean="0"/>
              <a:t> Synergy and coherence between tools</a:t>
            </a:r>
          </a:p>
          <a:p>
            <a:pPr marL="457200" indent="-457200">
              <a:buAutoNum type="arabicParenBoth"/>
            </a:pPr>
            <a:endParaRPr lang="en-US" dirty="0" smtClean="0"/>
          </a:p>
          <a:p>
            <a:pPr marL="457200" indent="-457200">
              <a:buAutoNum type="arabicParenBoth"/>
            </a:pPr>
            <a:r>
              <a:rPr lang="en-US" dirty="0">
                <a:solidFill>
                  <a:srgbClr val="FFD624"/>
                </a:solidFill>
              </a:rPr>
              <a:t> </a:t>
            </a:r>
            <a:r>
              <a:rPr lang="en-US" dirty="0" smtClean="0">
                <a:solidFill>
                  <a:srgbClr val="FFC320"/>
                </a:solidFill>
              </a:rPr>
              <a:t>Multi-annual approach</a:t>
            </a:r>
          </a:p>
          <a:p>
            <a:pPr marL="457200" indent="-457200">
              <a:buAutoNum type="arabicParenBoth"/>
            </a:pPr>
            <a:endParaRPr lang="en-US" dirty="0" smtClean="0"/>
          </a:p>
          <a:p>
            <a:pPr marL="457200" indent="-457200">
              <a:buAutoNum type="arabicParenBoth"/>
            </a:pPr>
            <a:r>
              <a:rPr lang="en-US" dirty="0"/>
              <a:t> </a:t>
            </a:r>
            <a:r>
              <a:rPr lang="en-US" dirty="0" smtClean="0"/>
              <a:t>Involvement of counterparts including through capacity building</a:t>
            </a:r>
          </a:p>
          <a:p>
            <a:pPr marL="457200" indent="-457200">
              <a:buAutoNum type="arabicParenBoth"/>
            </a:pPr>
            <a:endParaRPr lang="en-US" dirty="0" smtClean="0"/>
          </a:p>
          <a:p>
            <a:pPr marL="457200" indent="-457200">
              <a:buAutoNum type="arabicParenBoth"/>
            </a:pPr>
            <a:r>
              <a:rPr lang="en-US" dirty="0"/>
              <a:t> </a:t>
            </a:r>
            <a:r>
              <a:rPr lang="en-US" dirty="0" smtClean="0">
                <a:solidFill>
                  <a:srgbClr val="FFC320"/>
                </a:solidFill>
              </a:rPr>
              <a:t>Importance of exit strategy</a:t>
            </a:r>
            <a:endParaRPr lang="en-GB" dirty="0">
              <a:solidFill>
                <a:srgbClr val="FFC320"/>
              </a:solidFill>
            </a:endParaRPr>
          </a:p>
        </p:txBody>
      </p:sp>
    </p:spTree>
    <p:extLst>
      <p:ext uri="{BB962C8B-B14F-4D97-AF65-F5344CB8AC3E}">
        <p14:creationId xmlns:p14="http://schemas.microsoft.com/office/powerpoint/2010/main" val="429410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strips(downLeft)">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strips(downLeft)">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Thank </a:t>
            </a:r>
            <a:r>
              <a:rPr lang="en-US" dirty="0"/>
              <a:t>you!</a:t>
            </a:r>
            <a:br>
              <a:rPr lang="en-US" dirty="0"/>
            </a:br>
            <a:endParaRPr lang="en-GB" dirty="0"/>
          </a:p>
        </p:txBody>
      </p:sp>
      <p:sp>
        <p:nvSpPr>
          <p:cNvPr id="3" name="Content Placeholder 2"/>
          <p:cNvSpPr>
            <a:spLocks noGrp="1"/>
          </p:cNvSpPr>
          <p:nvPr>
            <p:ph idx="1"/>
          </p:nvPr>
        </p:nvSpPr>
        <p:spPr/>
        <p:txBody>
          <a:bodyPr/>
          <a:lstStyle/>
          <a:p>
            <a:pPr marL="0" indent="0">
              <a:buNone/>
            </a:pPr>
            <a:endParaRPr lang="en-US" dirty="0"/>
          </a:p>
          <a:p>
            <a:pPr marL="0" indent="0">
              <a:buNone/>
            </a:pPr>
            <a:endParaRPr lang="en-US" sz="2000" dirty="0" smtClean="0"/>
          </a:p>
          <a:p>
            <a:pPr marL="0" indent="0">
              <a:buNone/>
            </a:pPr>
            <a:endParaRPr lang="en-US" sz="2000" dirty="0"/>
          </a:p>
        </p:txBody>
      </p:sp>
    </p:spTree>
    <p:extLst>
      <p:ext uri="{BB962C8B-B14F-4D97-AF65-F5344CB8AC3E}">
        <p14:creationId xmlns:p14="http://schemas.microsoft.com/office/powerpoint/2010/main" val="872951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Priorities/focus &amp; budget</a:t>
            </a:r>
            <a:endParaRPr lang="en-GB" dirty="0"/>
          </a:p>
        </p:txBody>
      </p:sp>
      <p:sp>
        <p:nvSpPr>
          <p:cNvPr id="3" name="Content Placeholder 2"/>
          <p:cNvSpPr>
            <a:spLocks noGrp="1"/>
          </p:cNvSpPr>
          <p:nvPr>
            <p:ph idx="1"/>
          </p:nvPr>
        </p:nvSpPr>
        <p:spPr>
          <a:xfrm>
            <a:off x="457200" y="2564904"/>
            <a:ext cx="8229600" cy="2376264"/>
          </a:xfrm>
        </p:spPr>
        <p:txBody>
          <a:bodyPr/>
          <a:lstStyle/>
          <a:p>
            <a:pPr marL="0" indent="0">
              <a:buNone/>
            </a:pPr>
            <a:r>
              <a:rPr lang="en-US" dirty="0" smtClean="0"/>
              <a:t>(1) Increase knowledge on accession process and its implications, especially amongst target-groups</a:t>
            </a:r>
          </a:p>
          <a:p>
            <a:pPr marL="0" indent="0">
              <a:buNone/>
            </a:pPr>
            <a:endParaRPr lang="en-US" dirty="0" smtClean="0"/>
          </a:p>
          <a:p>
            <a:pPr marL="0" indent="0">
              <a:buNone/>
            </a:pPr>
            <a:r>
              <a:rPr lang="en-US" dirty="0" smtClean="0"/>
              <a:t>(2) Increase general understanding of the EU, its policies and </a:t>
            </a:r>
            <a:r>
              <a:rPr lang="en-US" dirty="0" err="1" smtClean="0"/>
              <a:t>programmes</a:t>
            </a:r>
            <a:endParaRPr lang="en-US" dirty="0" smtClean="0"/>
          </a:p>
          <a:p>
            <a:pPr marL="0" indent="0">
              <a:buNone/>
            </a:pPr>
            <a:endParaRPr lang="en-GB" dirty="0" smtClean="0"/>
          </a:p>
          <a:p>
            <a:pPr marL="0" indent="0">
              <a:buNone/>
            </a:pPr>
            <a:endParaRPr lang="en-GB" dirty="0" smtClean="0"/>
          </a:p>
        </p:txBody>
      </p:sp>
      <p:sp>
        <p:nvSpPr>
          <p:cNvPr id="5" name="TextBox 4"/>
          <p:cNvSpPr txBox="1"/>
          <p:nvPr/>
        </p:nvSpPr>
        <p:spPr>
          <a:xfrm>
            <a:off x="2555776" y="5469467"/>
            <a:ext cx="6264696" cy="830997"/>
          </a:xfrm>
          <a:prstGeom prst="rect">
            <a:avLst/>
          </a:prstGeom>
          <a:noFill/>
        </p:spPr>
        <p:txBody>
          <a:bodyPr wrap="square" rtlCol="0">
            <a:spAutoFit/>
          </a:bodyPr>
          <a:lstStyle/>
          <a:p>
            <a:pPr marL="0" indent="0" algn="just">
              <a:buNone/>
            </a:pPr>
            <a:r>
              <a:rPr lang="en-GB" sz="2400" dirty="0">
                <a:solidFill>
                  <a:srgbClr val="FFC320"/>
                </a:solidFill>
                <a:latin typeface="Calibri"/>
                <a:cs typeface="Calibri"/>
              </a:rPr>
              <a:t>Budget went from 850,000 euro (2001) to </a:t>
            </a:r>
            <a:r>
              <a:rPr lang="en-GB" sz="2400" dirty="0" smtClean="0">
                <a:solidFill>
                  <a:srgbClr val="FFC320"/>
                </a:solidFill>
                <a:latin typeface="Calibri"/>
                <a:cs typeface="Calibri"/>
              </a:rPr>
              <a:t>3,000,000 </a:t>
            </a:r>
            <a:r>
              <a:rPr lang="en-GB" sz="2400" dirty="0">
                <a:solidFill>
                  <a:srgbClr val="FFC320"/>
                </a:solidFill>
                <a:latin typeface="Calibri"/>
                <a:cs typeface="Calibri"/>
              </a:rPr>
              <a:t>(2005).</a:t>
            </a:r>
          </a:p>
        </p:txBody>
      </p:sp>
      <p:sp>
        <p:nvSpPr>
          <p:cNvPr id="6" name="TextBox 5"/>
          <p:cNvSpPr txBox="1"/>
          <p:nvPr/>
        </p:nvSpPr>
        <p:spPr>
          <a:xfrm>
            <a:off x="467544" y="5085184"/>
            <a:ext cx="1440160" cy="1224136"/>
          </a:xfrm>
          <a:prstGeom prst="rect">
            <a:avLst/>
          </a:prstGeom>
          <a:noFill/>
        </p:spPr>
        <p:txBody>
          <a:bodyPr wrap="square" rtlCol="0">
            <a:spAutoFit/>
          </a:bodyPr>
          <a:lstStyle/>
          <a:p>
            <a:endParaRPr lang="en-US" sz="2400" b="0" dirty="0" err="1" smtClean="0">
              <a:solidFill>
                <a:srgbClr val="0F5494"/>
              </a:solidFill>
            </a:endParaRPr>
          </a:p>
        </p:txBody>
      </p:sp>
      <p:pic>
        <p:nvPicPr>
          <p:cNvPr id="7" name="Picture 6" descr="coin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5373216"/>
            <a:ext cx="1728192" cy="936104"/>
          </a:xfrm>
          <a:prstGeom prst="rect">
            <a:avLst/>
          </a:prstGeom>
        </p:spPr>
      </p:pic>
    </p:spTree>
    <p:extLst>
      <p:ext uri="{BB962C8B-B14F-4D97-AF65-F5344CB8AC3E}">
        <p14:creationId xmlns:p14="http://schemas.microsoft.com/office/powerpoint/2010/main" val="3237234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1000"/>
                                        <p:tgtEl>
                                          <p:spTgt spid="5">
                                            <p:txEl>
                                              <p:pRg st="0" end="0"/>
                                            </p:txEl>
                                          </p:spTgt>
                                        </p:tgtEl>
                                      </p:cBhvr>
                                    </p:animEffect>
                                    <p:anim calcmode="lin" valueType="num">
                                      <p:cBhvr>
                                        <p:cTn id="3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essentials</a:t>
            </a:r>
            <a:endParaRPr lang="en-GB" dirty="0"/>
          </a:p>
        </p:txBody>
      </p:sp>
      <p:sp>
        <p:nvSpPr>
          <p:cNvPr id="3" name="Content Placeholder 2"/>
          <p:cNvSpPr>
            <a:spLocks noGrp="1"/>
          </p:cNvSpPr>
          <p:nvPr>
            <p:ph idx="1"/>
          </p:nvPr>
        </p:nvSpPr>
        <p:spPr/>
        <p:txBody>
          <a:bodyPr/>
          <a:lstStyle/>
          <a:p>
            <a:pPr marL="0" indent="0">
              <a:buNone/>
            </a:pPr>
            <a:r>
              <a:rPr lang="en-US" i="1" dirty="0" smtClean="0"/>
              <a:t>Vision</a:t>
            </a:r>
          </a:p>
          <a:p>
            <a:pPr marL="0" indent="0">
              <a:buNone/>
            </a:pPr>
            <a:r>
              <a:rPr lang="en-US" sz="2000" dirty="0" smtClean="0">
                <a:solidFill>
                  <a:srgbClr val="FF0000"/>
                </a:solidFill>
              </a:rPr>
              <a:t>Romanians would be, upon accession, European citizens committed to EU values</a:t>
            </a:r>
          </a:p>
          <a:p>
            <a:pPr marL="0" indent="0">
              <a:buNone/>
            </a:pPr>
            <a:endParaRPr lang="en-US" dirty="0" smtClean="0"/>
          </a:p>
          <a:p>
            <a:pPr marL="0" indent="0">
              <a:buNone/>
            </a:pPr>
            <a:r>
              <a:rPr lang="en-US" i="1" dirty="0" smtClean="0"/>
              <a:t>Mission</a:t>
            </a:r>
          </a:p>
          <a:p>
            <a:pPr marL="0" indent="0">
              <a:buNone/>
            </a:pPr>
            <a:r>
              <a:rPr lang="en-US" sz="2000" dirty="0" smtClean="0">
                <a:solidFill>
                  <a:srgbClr val="FF0000"/>
                </a:solidFill>
              </a:rPr>
              <a:t>To inform and communicate on these values</a:t>
            </a:r>
          </a:p>
          <a:p>
            <a:pPr marL="0" indent="0">
              <a:buNone/>
            </a:pPr>
            <a:endParaRPr lang="en-US" dirty="0" smtClean="0">
              <a:solidFill>
                <a:srgbClr val="FF0000"/>
              </a:solidFill>
            </a:endParaRPr>
          </a:p>
          <a:p>
            <a:pPr marL="0" indent="0">
              <a:buNone/>
            </a:pPr>
            <a:r>
              <a:rPr lang="en-US" i="1" dirty="0" smtClean="0"/>
              <a:t>Slogan</a:t>
            </a:r>
          </a:p>
          <a:p>
            <a:pPr marL="0" indent="0">
              <a:buNone/>
            </a:pPr>
            <a:r>
              <a:rPr lang="en-US" sz="2000" dirty="0" smtClean="0">
                <a:solidFill>
                  <a:srgbClr val="FF0000"/>
                </a:solidFill>
              </a:rPr>
              <a:t>Don't wait for accession to get informed on the EU!</a:t>
            </a:r>
            <a:endParaRPr lang="en-GB" sz="2000" dirty="0">
              <a:solidFill>
                <a:srgbClr val="FF0000"/>
              </a:solidFill>
            </a:endParaRPr>
          </a:p>
        </p:txBody>
      </p:sp>
    </p:spTree>
    <p:extLst>
      <p:ext uri="{BB962C8B-B14F-4D97-AF65-F5344CB8AC3E}">
        <p14:creationId xmlns:p14="http://schemas.microsoft.com/office/powerpoint/2010/main" val="16686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a:t>
            </a:r>
            <a:r>
              <a:rPr lang="en-US" dirty="0" smtClean="0"/>
              <a:t>essentials (cont’d)</a:t>
            </a:r>
            <a:endParaRPr lang="en-US" dirty="0"/>
          </a:p>
        </p:txBody>
      </p:sp>
      <p:sp>
        <p:nvSpPr>
          <p:cNvPr id="3" name="Content Placeholder 2"/>
          <p:cNvSpPr>
            <a:spLocks noGrp="1"/>
          </p:cNvSpPr>
          <p:nvPr>
            <p:ph idx="1"/>
          </p:nvPr>
        </p:nvSpPr>
        <p:spPr>
          <a:ln w="12700" cap="sq" cmpd="sng">
            <a:solidFill>
              <a:srgbClr val="BBE0E3"/>
            </a:solidFill>
            <a:prstDash val="solid"/>
            <a:round/>
          </a:ln>
        </p:spPr>
        <p:txBody>
          <a:bodyPr/>
          <a:lstStyle/>
          <a:p>
            <a:pPr marL="0" indent="0">
              <a:buNone/>
            </a:pPr>
            <a:r>
              <a:rPr lang="en-US" dirty="0" smtClean="0"/>
              <a:t>Degree of involvement envis</a:t>
            </a:r>
            <a:r>
              <a:rPr lang="en-US" dirty="0"/>
              <a:t>a</a:t>
            </a:r>
            <a:r>
              <a:rPr lang="en-US" dirty="0" smtClean="0"/>
              <a:t>ged:</a:t>
            </a:r>
          </a:p>
          <a:p>
            <a:pPr marL="0" indent="0">
              <a:buNone/>
            </a:pPr>
            <a:endParaRPr lang="en-US" dirty="0"/>
          </a:p>
        </p:txBody>
      </p:sp>
      <p:cxnSp>
        <p:nvCxnSpPr>
          <p:cNvPr id="7" name="Line 2"/>
          <p:cNvCxnSpPr>
            <a:cxnSpLocks noChangeShapeType="1"/>
          </p:cNvCxnSpPr>
          <p:nvPr/>
        </p:nvCxnSpPr>
        <p:spPr bwMode="auto">
          <a:xfrm flipV="1">
            <a:off x="683568" y="3284984"/>
            <a:ext cx="0" cy="266429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 name="Line 2"/>
          <p:cNvCxnSpPr>
            <a:cxnSpLocks noChangeShapeType="1"/>
          </p:cNvCxnSpPr>
          <p:nvPr/>
        </p:nvCxnSpPr>
        <p:spPr bwMode="auto">
          <a:xfrm>
            <a:off x="683568" y="5949280"/>
            <a:ext cx="626469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5" name="Line 2"/>
          <p:cNvCxnSpPr>
            <a:cxnSpLocks noChangeShapeType="1"/>
          </p:cNvCxnSpPr>
          <p:nvPr/>
        </p:nvCxnSpPr>
        <p:spPr bwMode="auto">
          <a:xfrm flipV="1">
            <a:off x="755576" y="2924944"/>
            <a:ext cx="6624736" cy="295232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9" name="TextBox 18"/>
          <p:cNvSpPr txBox="1"/>
          <p:nvPr/>
        </p:nvSpPr>
        <p:spPr>
          <a:xfrm>
            <a:off x="899592" y="3140968"/>
            <a:ext cx="2232248" cy="338554"/>
          </a:xfrm>
          <a:prstGeom prst="rect">
            <a:avLst/>
          </a:prstGeom>
          <a:noFill/>
        </p:spPr>
        <p:txBody>
          <a:bodyPr wrap="square" rtlCol="0">
            <a:spAutoFit/>
          </a:bodyPr>
          <a:lstStyle/>
          <a:p>
            <a:r>
              <a:rPr lang="en-US" sz="1600" b="0" dirty="0">
                <a:solidFill>
                  <a:srgbClr val="0F5494"/>
                </a:solidFill>
              </a:rPr>
              <a:t>c</a:t>
            </a:r>
            <a:r>
              <a:rPr lang="en-US" sz="1600" b="0" dirty="0" smtClean="0">
                <a:solidFill>
                  <a:srgbClr val="0F5494"/>
                </a:solidFill>
              </a:rPr>
              <a:t>ommunication mix</a:t>
            </a:r>
          </a:p>
        </p:txBody>
      </p:sp>
      <p:sp>
        <p:nvSpPr>
          <p:cNvPr id="20" name="TextBox 19"/>
          <p:cNvSpPr txBox="1"/>
          <p:nvPr/>
        </p:nvSpPr>
        <p:spPr>
          <a:xfrm>
            <a:off x="1475656" y="5517232"/>
            <a:ext cx="1584176" cy="338554"/>
          </a:xfrm>
          <a:prstGeom prst="rect">
            <a:avLst/>
          </a:prstGeom>
          <a:noFill/>
        </p:spPr>
        <p:txBody>
          <a:bodyPr wrap="square" rtlCol="0">
            <a:spAutoFit/>
          </a:bodyPr>
          <a:lstStyle/>
          <a:p>
            <a:r>
              <a:rPr lang="en-US" sz="1600" b="0" dirty="0">
                <a:solidFill>
                  <a:srgbClr val="0F5494"/>
                </a:solidFill>
              </a:rPr>
              <a:t>a</a:t>
            </a:r>
            <a:r>
              <a:rPr lang="en-US" sz="1600" b="0" dirty="0" smtClean="0">
                <a:solidFill>
                  <a:srgbClr val="0F5494"/>
                </a:solidFill>
              </a:rPr>
              <a:t>wareness</a:t>
            </a:r>
          </a:p>
        </p:txBody>
      </p:sp>
      <p:sp>
        <p:nvSpPr>
          <p:cNvPr id="21" name="TextBox 20"/>
          <p:cNvSpPr txBox="1"/>
          <p:nvPr/>
        </p:nvSpPr>
        <p:spPr>
          <a:xfrm>
            <a:off x="2339752" y="5229200"/>
            <a:ext cx="1656184" cy="338554"/>
          </a:xfrm>
          <a:prstGeom prst="rect">
            <a:avLst/>
          </a:prstGeom>
          <a:noFill/>
        </p:spPr>
        <p:txBody>
          <a:bodyPr wrap="square" rtlCol="0">
            <a:spAutoFit/>
          </a:bodyPr>
          <a:lstStyle/>
          <a:p>
            <a:r>
              <a:rPr lang="en-US" sz="1600" b="0" dirty="0" smtClean="0">
                <a:solidFill>
                  <a:srgbClr val="0F5494"/>
                </a:solidFill>
              </a:rPr>
              <a:t>information</a:t>
            </a:r>
          </a:p>
        </p:txBody>
      </p:sp>
      <p:sp>
        <p:nvSpPr>
          <p:cNvPr id="22" name="TextBox 21"/>
          <p:cNvSpPr txBox="1"/>
          <p:nvPr/>
        </p:nvSpPr>
        <p:spPr>
          <a:xfrm>
            <a:off x="3131840" y="4869160"/>
            <a:ext cx="1944216" cy="338554"/>
          </a:xfrm>
          <a:prstGeom prst="rect">
            <a:avLst/>
          </a:prstGeom>
          <a:noFill/>
        </p:spPr>
        <p:txBody>
          <a:bodyPr wrap="square" rtlCol="0">
            <a:spAutoFit/>
          </a:bodyPr>
          <a:lstStyle/>
          <a:p>
            <a:r>
              <a:rPr lang="en-US" sz="1600" b="0" dirty="0">
                <a:solidFill>
                  <a:srgbClr val="0F5494"/>
                </a:solidFill>
              </a:rPr>
              <a:t>c</a:t>
            </a:r>
            <a:r>
              <a:rPr lang="en-US" sz="1600" b="0" dirty="0" smtClean="0">
                <a:solidFill>
                  <a:srgbClr val="0F5494"/>
                </a:solidFill>
              </a:rPr>
              <a:t>ommunication</a:t>
            </a:r>
          </a:p>
        </p:txBody>
      </p:sp>
      <p:sp>
        <p:nvSpPr>
          <p:cNvPr id="23" name="TextBox 22"/>
          <p:cNvSpPr txBox="1"/>
          <p:nvPr/>
        </p:nvSpPr>
        <p:spPr>
          <a:xfrm>
            <a:off x="4067944" y="4509120"/>
            <a:ext cx="1512168" cy="338554"/>
          </a:xfrm>
          <a:prstGeom prst="rect">
            <a:avLst/>
          </a:prstGeom>
          <a:noFill/>
        </p:spPr>
        <p:txBody>
          <a:bodyPr wrap="square" rtlCol="0">
            <a:spAutoFit/>
          </a:bodyPr>
          <a:lstStyle/>
          <a:p>
            <a:r>
              <a:rPr lang="en-US" sz="1600" b="0" dirty="0" smtClean="0">
                <a:solidFill>
                  <a:srgbClr val="0F5494"/>
                </a:solidFill>
              </a:rPr>
              <a:t>knowledge</a:t>
            </a:r>
          </a:p>
        </p:txBody>
      </p:sp>
      <p:sp>
        <p:nvSpPr>
          <p:cNvPr id="24" name="TextBox 23"/>
          <p:cNvSpPr txBox="1"/>
          <p:nvPr/>
        </p:nvSpPr>
        <p:spPr>
          <a:xfrm>
            <a:off x="4788024" y="4149080"/>
            <a:ext cx="1584176" cy="338554"/>
          </a:xfrm>
          <a:prstGeom prst="rect">
            <a:avLst/>
          </a:prstGeom>
          <a:noFill/>
        </p:spPr>
        <p:txBody>
          <a:bodyPr wrap="square" rtlCol="0">
            <a:spAutoFit/>
          </a:bodyPr>
          <a:lstStyle/>
          <a:p>
            <a:r>
              <a:rPr lang="en-US" sz="1600" b="0" dirty="0" smtClean="0">
                <a:solidFill>
                  <a:srgbClr val="0F5494"/>
                </a:solidFill>
              </a:rPr>
              <a:t>participation</a:t>
            </a:r>
          </a:p>
        </p:txBody>
      </p:sp>
      <p:sp>
        <p:nvSpPr>
          <p:cNvPr id="26" name="TextBox 25"/>
          <p:cNvSpPr txBox="1"/>
          <p:nvPr/>
        </p:nvSpPr>
        <p:spPr>
          <a:xfrm>
            <a:off x="5580112" y="3789040"/>
            <a:ext cx="1728192" cy="338554"/>
          </a:xfrm>
          <a:prstGeom prst="rect">
            <a:avLst/>
          </a:prstGeom>
          <a:noFill/>
        </p:spPr>
        <p:txBody>
          <a:bodyPr wrap="square" rtlCol="0">
            <a:spAutoFit/>
          </a:bodyPr>
          <a:lstStyle/>
          <a:p>
            <a:r>
              <a:rPr lang="en-US" sz="1600" b="0" dirty="0" smtClean="0">
                <a:solidFill>
                  <a:srgbClr val="0F5494"/>
                </a:solidFill>
              </a:rPr>
              <a:t>involvement</a:t>
            </a:r>
          </a:p>
        </p:txBody>
      </p:sp>
      <p:sp>
        <p:nvSpPr>
          <p:cNvPr id="27" name="TextBox 26"/>
          <p:cNvSpPr txBox="1"/>
          <p:nvPr/>
        </p:nvSpPr>
        <p:spPr>
          <a:xfrm>
            <a:off x="6444208" y="3429000"/>
            <a:ext cx="1584176" cy="338554"/>
          </a:xfrm>
          <a:prstGeom prst="rect">
            <a:avLst/>
          </a:prstGeom>
          <a:noFill/>
        </p:spPr>
        <p:txBody>
          <a:bodyPr wrap="square" rtlCol="0">
            <a:spAutoFit/>
          </a:bodyPr>
          <a:lstStyle/>
          <a:p>
            <a:r>
              <a:rPr lang="en-US" sz="1600" b="0" dirty="0">
                <a:solidFill>
                  <a:srgbClr val="0F5494"/>
                </a:solidFill>
              </a:rPr>
              <a:t>c</a:t>
            </a:r>
            <a:r>
              <a:rPr lang="en-US" sz="1600" b="0" dirty="0" smtClean="0">
                <a:solidFill>
                  <a:srgbClr val="0F5494"/>
                </a:solidFill>
              </a:rPr>
              <a:t>ommitment</a:t>
            </a:r>
          </a:p>
        </p:txBody>
      </p:sp>
      <p:sp>
        <p:nvSpPr>
          <p:cNvPr id="28" name="TextBox 27"/>
          <p:cNvSpPr txBox="1"/>
          <p:nvPr/>
        </p:nvSpPr>
        <p:spPr>
          <a:xfrm>
            <a:off x="7236296" y="2996952"/>
            <a:ext cx="1266746" cy="338554"/>
          </a:xfrm>
          <a:prstGeom prst="rect">
            <a:avLst/>
          </a:prstGeom>
          <a:noFill/>
        </p:spPr>
        <p:txBody>
          <a:bodyPr wrap="square" rtlCol="0">
            <a:spAutoFit/>
          </a:bodyPr>
          <a:lstStyle/>
          <a:p>
            <a:r>
              <a:rPr lang="en-US" sz="1600" b="0" dirty="0" smtClean="0">
                <a:solidFill>
                  <a:srgbClr val="0F5494"/>
                </a:solidFill>
              </a:rPr>
              <a:t>ownership</a:t>
            </a:r>
          </a:p>
        </p:txBody>
      </p:sp>
      <p:sp>
        <p:nvSpPr>
          <p:cNvPr id="31" name="TextBox 30"/>
          <p:cNvSpPr txBox="1"/>
          <p:nvPr/>
        </p:nvSpPr>
        <p:spPr>
          <a:xfrm>
            <a:off x="6228184" y="5445224"/>
            <a:ext cx="2376264" cy="338554"/>
          </a:xfrm>
          <a:prstGeom prst="rect">
            <a:avLst/>
          </a:prstGeom>
          <a:noFill/>
        </p:spPr>
        <p:txBody>
          <a:bodyPr wrap="square" rtlCol="0">
            <a:spAutoFit/>
          </a:bodyPr>
          <a:lstStyle/>
          <a:p>
            <a:r>
              <a:rPr lang="en-US" sz="1600" b="0" dirty="0">
                <a:solidFill>
                  <a:srgbClr val="0F5494"/>
                </a:solidFill>
              </a:rPr>
              <a:t>p</a:t>
            </a:r>
            <a:r>
              <a:rPr lang="en-US" sz="1600" b="0" dirty="0" smtClean="0">
                <a:solidFill>
                  <a:srgbClr val="0F5494"/>
                </a:solidFill>
              </a:rPr>
              <a:t>ersonal involvement</a:t>
            </a:r>
          </a:p>
        </p:txBody>
      </p:sp>
      <p:sp>
        <p:nvSpPr>
          <p:cNvPr id="32" name="TextBox 31"/>
          <p:cNvSpPr txBox="1"/>
          <p:nvPr/>
        </p:nvSpPr>
        <p:spPr>
          <a:xfrm>
            <a:off x="107505" y="5229200"/>
            <a:ext cx="1584176" cy="830997"/>
          </a:xfrm>
          <a:prstGeom prst="rect">
            <a:avLst/>
          </a:prstGeom>
          <a:noFill/>
        </p:spPr>
        <p:txBody>
          <a:bodyPr wrap="square" rtlCol="0">
            <a:spAutoFit/>
          </a:bodyPr>
          <a:lstStyle/>
          <a:p>
            <a:r>
              <a:rPr lang="en-US" sz="1600" b="0" dirty="0" smtClean="0">
                <a:solidFill>
                  <a:srgbClr val="FF0000"/>
                </a:solidFill>
                <a:latin typeface="+mn-lt"/>
              </a:rPr>
              <a:t>Children, passive rural pop.</a:t>
            </a:r>
          </a:p>
        </p:txBody>
      </p:sp>
      <p:sp>
        <p:nvSpPr>
          <p:cNvPr id="33" name="TextBox 32"/>
          <p:cNvSpPr txBox="1"/>
          <p:nvPr/>
        </p:nvSpPr>
        <p:spPr>
          <a:xfrm>
            <a:off x="2699792" y="3645024"/>
            <a:ext cx="2664296" cy="584776"/>
          </a:xfrm>
          <a:prstGeom prst="rect">
            <a:avLst/>
          </a:prstGeom>
          <a:noFill/>
        </p:spPr>
        <p:txBody>
          <a:bodyPr wrap="square" rtlCol="0">
            <a:spAutoFit/>
          </a:bodyPr>
          <a:lstStyle/>
          <a:p>
            <a:r>
              <a:rPr lang="en-US" sz="1600" b="0" dirty="0" smtClean="0">
                <a:solidFill>
                  <a:srgbClr val="FF0000"/>
                </a:solidFill>
              </a:rPr>
              <a:t>Teachers, school inspectors, youth</a:t>
            </a:r>
          </a:p>
        </p:txBody>
      </p:sp>
      <p:sp>
        <p:nvSpPr>
          <p:cNvPr id="34" name="TextBox 33"/>
          <p:cNvSpPr txBox="1"/>
          <p:nvPr/>
        </p:nvSpPr>
        <p:spPr>
          <a:xfrm>
            <a:off x="683568" y="4581128"/>
            <a:ext cx="2317439" cy="584776"/>
          </a:xfrm>
          <a:prstGeom prst="rect">
            <a:avLst/>
          </a:prstGeom>
          <a:noFill/>
        </p:spPr>
        <p:txBody>
          <a:bodyPr wrap="square" rtlCol="0">
            <a:spAutoFit/>
          </a:bodyPr>
          <a:lstStyle/>
          <a:p>
            <a:r>
              <a:rPr lang="en-US" sz="1600" b="0" dirty="0" smtClean="0">
                <a:solidFill>
                  <a:srgbClr val="FF0000"/>
                </a:solidFill>
              </a:rPr>
              <a:t>Youth, active rural pop., media</a:t>
            </a:r>
          </a:p>
        </p:txBody>
      </p:sp>
    </p:spTree>
    <p:extLst>
      <p:ext uri="{BB962C8B-B14F-4D97-AF65-F5344CB8AC3E}">
        <p14:creationId xmlns:p14="http://schemas.microsoft.com/office/powerpoint/2010/main" val="30912553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essentials (cont’d)</a:t>
            </a:r>
          </a:p>
        </p:txBody>
      </p:sp>
      <p:sp>
        <p:nvSpPr>
          <p:cNvPr id="3" name="Content Placeholder 2"/>
          <p:cNvSpPr>
            <a:spLocks noGrp="1"/>
          </p:cNvSpPr>
          <p:nvPr>
            <p:ph idx="1"/>
          </p:nvPr>
        </p:nvSpPr>
        <p:spPr/>
        <p:txBody>
          <a:bodyPr/>
          <a:lstStyle/>
          <a:p>
            <a:pPr marL="0" indent="0">
              <a:buNone/>
            </a:pPr>
            <a:r>
              <a:rPr lang="en-US" i="1" dirty="0" smtClean="0"/>
              <a:t>Principles:</a:t>
            </a:r>
          </a:p>
          <a:p>
            <a:pPr>
              <a:buFontTx/>
              <a:buChar char="-"/>
            </a:pPr>
            <a:r>
              <a:rPr lang="en-US" sz="1800" dirty="0">
                <a:solidFill>
                  <a:srgbClr val="0000FF"/>
                </a:solidFill>
              </a:rPr>
              <a:t>f</a:t>
            </a:r>
            <a:r>
              <a:rPr lang="en-US" sz="1800" dirty="0" smtClean="0">
                <a:solidFill>
                  <a:srgbClr val="0000FF"/>
                </a:solidFill>
              </a:rPr>
              <a:t>lexibility</a:t>
            </a:r>
          </a:p>
          <a:p>
            <a:pPr>
              <a:buFontTx/>
              <a:buChar char="-"/>
            </a:pPr>
            <a:r>
              <a:rPr lang="en-US" sz="1800" dirty="0" smtClean="0">
                <a:solidFill>
                  <a:srgbClr val="0000FF"/>
                </a:solidFill>
              </a:rPr>
              <a:t>transparency</a:t>
            </a:r>
          </a:p>
          <a:p>
            <a:pPr>
              <a:buFontTx/>
              <a:buChar char="-"/>
            </a:pPr>
            <a:r>
              <a:rPr lang="en-US" sz="1800" dirty="0" smtClean="0">
                <a:solidFill>
                  <a:srgbClr val="0000FF"/>
                </a:solidFill>
              </a:rPr>
              <a:t>political neutrality</a:t>
            </a:r>
          </a:p>
          <a:p>
            <a:pPr>
              <a:buFontTx/>
              <a:buChar char="-"/>
            </a:pPr>
            <a:r>
              <a:rPr lang="en-US" sz="1800" dirty="0" smtClean="0">
                <a:solidFill>
                  <a:srgbClr val="0000FF"/>
                </a:solidFill>
              </a:rPr>
              <a:t>Efficiency</a:t>
            </a:r>
          </a:p>
          <a:p>
            <a:pPr>
              <a:buFontTx/>
              <a:buChar char="-"/>
            </a:pPr>
            <a:r>
              <a:rPr lang="en-US" sz="1800" dirty="0" smtClean="0">
                <a:solidFill>
                  <a:srgbClr val="0000FF"/>
                </a:solidFill>
              </a:rPr>
              <a:t>accountability</a:t>
            </a:r>
          </a:p>
          <a:p>
            <a:pPr marL="0" indent="0">
              <a:buNone/>
            </a:pPr>
            <a:endParaRPr lang="en-US" sz="1800" dirty="0"/>
          </a:p>
          <a:p>
            <a:pPr marL="0" indent="0">
              <a:buNone/>
            </a:pPr>
            <a:r>
              <a:rPr lang="en-US" i="1" dirty="0" smtClean="0"/>
              <a:t>Resources</a:t>
            </a:r>
          </a:p>
          <a:p>
            <a:pPr>
              <a:buFontTx/>
              <a:buChar char="-"/>
            </a:pPr>
            <a:r>
              <a:rPr lang="en-US" sz="1800" dirty="0" smtClean="0">
                <a:solidFill>
                  <a:srgbClr val="0000FF"/>
                </a:solidFill>
              </a:rPr>
              <a:t>people: 8 (staff) + </a:t>
            </a:r>
            <a:r>
              <a:rPr lang="en-US" sz="1800" dirty="0" err="1" smtClean="0">
                <a:solidFill>
                  <a:srgbClr val="0000FF"/>
                </a:solidFill>
              </a:rPr>
              <a:t>apr.</a:t>
            </a:r>
            <a:r>
              <a:rPr lang="en-US" sz="1800" dirty="0" smtClean="0">
                <a:solidFill>
                  <a:srgbClr val="0000FF"/>
                </a:solidFill>
              </a:rPr>
              <a:t> 40 (contractors)</a:t>
            </a:r>
          </a:p>
          <a:p>
            <a:pPr>
              <a:buFontTx/>
              <a:buChar char="-"/>
            </a:pPr>
            <a:r>
              <a:rPr lang="en-US" sz="1800" dirty="0">
                <a:solidFill>
                  <a:srgbClr val="0000FF"/>
                </a:solidFill>
              </a:rPr>
              <a:t>f</a:t>
            </a:r>
            <a:r>
              <a:rPr lang="en-US" sz="1800" dirty="0" smtClean="0">
                <a:solidFill>
                  <a:srgbClr val="0000FF"/>
                </a:solidFill>
              </a:rPr>
              <a:t>unds: 2 MEUR (DICP) + 1 MEUR (Europa fund)</a:t>
            </a:r>
          </a:p>
        </p:txBody>
      </p:sp>
    </p:spTree>
    <p:extLst>
      <p:ext uri="{BB962C8B-B14F-4D97-AF65-F5344CB8AC3E}">
        <p14:creationId xmlns:p14="http://schemas.microsoft.com/office/powerpoint/2010/main" val="2117101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1" end="1"/>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6" dur="500"/>
                                        <p:tgtEl>
                                          <p:spTgt spid="3">
                                            <p:txEl>
                                              <p:pRg st="2" end="2"/>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
                                            <p:txEl>
                                              <p:pRg st="3" end="3"/>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24" dur="500"/>
                                        <p:tgtEl>
                                          <p:spTgt spid="3">
                                            <p:txEl>
                                              <p:pRg st="4" end="4"/>
                                            </p:txEl>
                                          </p:spTgt>
                                        </p:tgtEl>
                                      </p:cBhvr>
                                    </p:animEffect>
                                  </p:childTnLst>
                                </p:cTn>
                              </p:par>
                              <p:par>
                                <p:cTn id="25" presetID="1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p:tgtEl>
                                          <p:spTgt spid="3">
                                            <p:txEl>
                                              <p:pRg st="7" end="7"/>
                                            </p:txEl>
                                          </p:spTgt>
                                        </p:tgtEl>
                                        <p:attrNameLst>
                                          <p:attrName>ppt_y</p:attrName>
                                        </p:attrNameLst>
                                      </p:cBhvr>
                                      <p:tavLst>
                                        <p:tav tm="0">
                                          <p:val>
                                            <p:strVal val="#ppt_y+#ppt_h*1.125000"/>
                                          </p:val>
                                        </p:tav>
                                        <p:tav tm="100000">
                                          <p:val>
                                            <p:strVal val="#ppt_y"/>
                                          </p:val>
                                        </p:tav>
                                      </p:tavLst>
                                    </p:anim>
                                    <p:animEffect transition="in" filter="wipe(up)">
                                      <p:cBhvr>
                                        <p:cTn id="34" dur="500"/>
                                        <p:tgtEl>
                                          <p:spTgt spid="3">
                                            <p:txEl>
                                              <p:pRg st="7" end="7"/>
                                            </p:txEl>
                                          </p:spTgt>
                                        </p:tgtEl>
                                      </p:cBhvr>
                                    </p:animEffect>
                                  </p:childTnLst>
                                </p:cTn>
                              </p:par>
                              <p:par>
                                <p:cTn id="35" presetID="12" presetClass="entr" presetSubtype="4"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p:tgtEl>
                                          <p:spTgt spid="3">
                                            <p:txEl>
                                              <p:pRg st="8" end="8"/>
                                            </p:txEl>
                                          </p:spTgt>
                                        </p:tgtEl>
                                        <p:attrNameLst>
                                          <p:attrName>ppt_y</p:attrName>
                                        </p:attrNameLst>
                                      </p:cBhvr>
                                      <p:tavLst>
                                        <p:tav tm="0">
                                          <p:val>
                                            <p:strVal val="#ppt_y+#ppt_h*1.125000"/>
                                          </p:val>
                                        </p:tav>
                                        <p:tav tm="100000">
                                          <p:val>
                                            <p:strVal val="#ppt_y"/>
                                          </p:val>
                                        </p:tav>
                                      </p:tavLst>
                                    </p:anim>
                                    <p:animEffect transition="in" filter="wipe(up)">
                                      <p:cBhvr>
                                        <p:cTn id="38" dur="500"/>
                                        <p:tgtEl>
                                          <p:spTgt spid="3">
                                            <p:txEl>
                                              <p:pRg st="8" end="8"/>
                                            </p:txEl>
                                          </p:spTgt>
                                        </p:tgtEl>
                                      </p:cBhvr>
                                    </p:animEffect>
                                  </p:childTnLst>
                                </p:cTn>
                              </p:par>
                              <p:par>
                                <p:cTn id="39" presetID="12" presetClass="entr" presetSubtype="4"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additive="base">
                                        <p:cTn id="41" dur="500"/>
                                        <p:tgtEl>
                                          <p:spTgt spid="3">
                                            <p:txEl>
                                              <p:pRg st="9" end="9"/>
                                            </p:txEl>
                                          </p:spTgt>
                                        </p:tgtEl>
                                        <p:attrNameLst>
                                          <p:attrName>ppt_y</p:attrName>
                                        </p:attrNameLst>
                                      </p:cBhvr>
                                      <p:tavLst>
                                        <p:tav tm="0">
                                          <p:val>
                                            <p:strVal val="#ppt_y+#ppt_h*1.125000"/>
                                          </p:val>
                                        </p:tav>
                                        <p:tav tm="100000">
                                          <p:val>
                                            <p:strVal val="#ppt_y"/>
                                          </p:val>
                                        </p:tav>
                                      </p:tavLst>
                                    </p:anim>
                                    <p:animEffect transition="in" filter="wipe(up)">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Strategic objectives</a:t>
            </a:r>
            <a:endParaRPr lang="en-GB" dirty="0"/>
          </a:p>
        </p:txBody>
      </p:sp>
      <p:sp>
        <p:nvSpPr>
          <p:cNvPr id="3" name="Content Placeholder 2"/>
          <p:cNvSpPr>
            <a:spLocks noGrp="1"/>
          </p:cNvSpPr>
          <p:nvPr>
            <p:ph idx="1"/>
          </p:nvPr>
        </p:nvSpPr>
        <p:spPr>
          <a:xfrm>
            <a:off x="457200" y="2564904"/>
            <a:ext cx="8229600" cy="3888432"/>
          </a:xfrm>
        </p:spPr>
        <p:txBody>
          <a:bodyPr/>
          <a:lstStyle/>
          <a:p>
            <a:pPr marL="0" indent="0">
              <a:buNone/>
            </a:pPr>
            <a:r>
              <a:rPr lang="en-US" sz="2000" dirty="0" smtClean="0"/>
              <a:t>(1) To improve people's degree of information about key EU accession issues, through:</a:t>
            </a:r>
          </a:p>
          <a:p>
            <a:pPr>
              <a:buFontTx/>
              <a:buChar char="-"/>
            </a:pPr>
            <a:r>
              <a:rPr lang="en-US" sz="1600" dirty="0" smtClean="0">
                <a:solidFill>
                  <a:srgbClr val="0000FF"/>
                </a:solidFill>
              </a:rPr>
              <a:t>stimulation of public debate about EU values</a:t>
            </a:r>
          </a:p>
          <a:p>
            <a:pPr>
              <a:buFontTx/>
              <a:buChar char="-"/>
            </a:pPr>
            <a:r>
              <a:rPr lang="en-US" sz="1600" dirty="0">
                <a:solidFill>
                  <a:srgbClr val="0000FF"/>
                </a:solidFill>
              </a:rPr>
              <a:t>b</a:t>
            </a:r>
            <a:r>
              <a:rPr lang="en-US" sz="1600" dirty="0" smtClean="0">
                <a:solidFill>
                  <a:srgbClr val="0000FF"/>
                </a:solidFill>
              </a:rPr>
              <a:t>ringing information closer to people’s homes</a:t>
            </a:r>
          </a:p>
          <a:p>
            <a:pPr>
              <a:buFontTx/>
              <a:buChar char="-"/>
            </a:pPr>
            <a:r>
              <a:rPr lang="en-US" sz="1600" dirty="0" smtClean="0">
                <a:solidFill>
                  <a:srgbClr val="0000FF"/>
                </a:solidFill>
              </a:rPr>
              <a:t>adapting </a:t>
            </a:r>
            <a:r>
              <a:rPr lang="en-US" sz="1600" dirty="0">
                <a:solidFill>
                  <a:srgbClr val="0000FF"/>
                </a:solidFill>
              </a:rPr>
              <a:t>information </a:t>
            </a:r>
            <a:r>
              <a:rPr lang="en-US" sz="1600" dirty="0" smtClean="0">
                <a:solidFill>
                  <a:srgbClr val="0000FF"/>
                </a:solidFill>
              </a:rPr>
              <a:t>according to target groups’ needs</a:t>
            </a:r>
          </a:p>
          <a:p>
            <a:pPr>
              <a:buFontTx/>
              <a:buChar char="-"/>
            </a:pPr>
            <a:r>
              <a:rPr lang="en-US" sz="1600" dirty="0" smtClean="0">
                <a:solidFill>
                  <a:srgbClr val="0000FF"/>
                </a:solidFill>
              </a:rPr>
              <a:t>increased transparency in the use of EU funds</a:t>
            </a:r>
          </a:p>
          <a:p>
            <a:pPr>
              <a:buFontTx/>
              <a:buChar char="-"/>
            </a:pPr>
            <a:r>
              <a:rPr lang="en-US" sz="1600" dirty="0" smtClean="0">
                <a:solidFill>
                  <a:srgbClr val="0000FF"/>
                </a:solidFill>
              </a:rPr>
              <a:t>improved understanding of EC Delegation mandate</a:t>
            </a:r>
          </a:p>
          <a:p>
            <a:pPr marL="0" indent="0">
              <a:buNone/>
            </a:pPr>
            <a:r>
              <a:rPr lang="en-US" sz="2000" dirty="0" smtClean="0"/>
              <a:t>and, when nearing accession</a:t>
            </a:r>
          </a:p>
          <a:p>
            <a:pPr marL="0" indent="0">
              <a:buNone/>
            </a:pPr>
            <a:r>
              <a:rPr lang="en-US" sz="2000" dirty="0" smtClean="0"/>
              <a:t>(2) Ensure continuation of communication activities beyond accession:</a:t>
            </a:r>
          </a:p>
          <a:p>
            <a:pPr>
              <a:buFontTx/>
              <a:buChar char="-"/>
            </a:pPr>
            <a:r>
              <a:rPr lang="en-US" sz="1600" dirty="0">
                <a:solidFill>
                  <a:srgbClr val="0000FF"/>
                </a:solidFill>
              </a:rPr>
              <a:t>d</a:t>
            </a:r>
            <a:r>
              <a:rPr lang="en-US" sz="1600" dirty="0" smtClean="0">
                <a:solidFill>
                  <a:srgbClr val="0000FF"/>
                </a:solidFill>
              </a:rPr>
              <a:t>evelopment </a:t>
            </a:r>
            <a:r>
              <a:rPr lang="en-US" sz="1600" dirty="0">
                <a:solidFill>
                  <a:srgbClr val="0000FF"/>
                </a:solidFill>
              </a:rPr>
              <a:t>of </a:t>
            </a:r>
            <a:r>
              <a:rPr lang="en-US" sz="1600" dirty="0" smtClean="0">
                <a:solidFill>
                  <a:srgbClr val="0000FF"/>
                </a:solidFill>
              </a:rPr>
              <a:t>communication capacity for “potential” heirs</a:t>
            </a:r>
          </a:p>
          <a:p>
            <a:pPr>
              <a:buFontTx/>
              <a:buChar char="-"/>
            </a:pPr>
            <a:r>
              <a:rPr lang="en-US" sz="1600" dirty="0">
                <a:solidFill>
                  <a:srgbClr val="0000FF"/>
                </a:solidFill>
              </a:rPr>
              <a:t>i</a:t>
            </a:r>
            <a:r>
              <a:rPr lang="en-US" sz="1600" dirty="0" smtClean="0">
                <a:solidFill>
                  <a:srgbClr val="0000FF"/>
                </a:solidFill>
              </a:rPr>
              <a:t>mproving the ability of interest groups to manage European information</a:t>
            </a:r>
            <a:endParaRPr lang="en-GB" sz="1600" dirty="0">
              <a:solidFill>
                <a:srgbClr val="0000FF"/>
              </a:solidFill>
            </a:endParaRPr>
          </a:p>
        </p:txBody>
      </p:sp>
    </p:spTree>
    <p:extLst>
      <p:ext uri="{BB962C8B-B14F-4D97-AF65-F5344CB8AC3E}">
        <p14:creationId xmlns:p14="http://schemas.microsoft.com/office/powerpoint/2010/main" val="426402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anim calcmode="lin" valueType="num">
                                      <p:cBhvr>
                                        <p:cTn id="4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1000"/>
                                        <p:tgtEl>
                                          <p:spTgt spid="3">
                                            <p:txEl>
                                              <p:pRg st="8" end="8"/>
                                            </p:txEl>
                                          </p:spTgt>
                                        </p:tgtEl>
                                      </p:cBhvr>
                                    </p:animEffect>
                                    <p:anim calcmode="lin" valueType="num">
                                      <p:cBhvr>
                                        <p:cTn id="5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a:t>
            </a:r>
            <a:endParaRPr lang="en-GB" dirty="0"/>
          </a:p>
        </p:txBody>
      </p:sp>
      <p:sp>
        <p:nvSpPr>
          <p:cNvPr id="3" name="Content Placeholder 2"/>
          <p:cNvSpPr>
            <a:spLocks noGrp="1"/>
          </p:cNvSpPr>
          <p:nvPr>
            <p:ph idx="1"/>
          </p:nvPr>
        </p:nvSpPr>
        <p:spPr>
          <a:xfrm>
            <a:off x="457200" y="2276872"/>
            <a:ext cx="4906888" cy="4176464"/>
          </a:xfrm>
        </p:spPr>
        <p:txBody>
          <a:bodyPr/>
          <a:lstStyle/>
          <a:p>
            <a:pPr marL="0" indent="0">
              <a:buNone/>
            </a:pPr>
            <a:r>
              <a:rPr lang="en-US" sz="1800" dirty="0" smtClean="0"/>
              <a:t>(1) Information Centre</a:t>
            </a:r>
          </a:p>
          <a:p>
            <a:pPr>
              <a:buFontTx/>
              <a:buChar char="-"/>
            </a:pPr>
            <a:r>
              <a:rPr lang="en-US" sz="1600" dirty="0" smtClean="0">
                <a:solidFill>
                  <a:srgbClr val="FFC320"/>
                </a:solidFill>
              </a:rPr>
              <a:t>set up in 1999</a:t>
            </a:r>
            <a:r>
              <a:rPr lang="en-US" sz="1600" dirty="0">
                <a:solidFill>
                  <a:srgbClr val="FFC320"/>
                </a:solidFill>
              </a:rPr>
              <a:t>, </a:t>
            </a:r>
            <a:r>
              <a:rPr lang="en-US" sz="1600" dirty="0" smtClean="0">
                <a:solidFill>
                  <a:srgbClr val="FFC320"/>
                </a:solidFill>
              </a:rPr>
              <a:t>as main interface with the public &amp; main model for other similar outlets</a:t>
            </a:r>
          </a:p>
          <a:p>
            <a:pPr marL="0" indent="0">
              <a:buNone/>
            </a:pPr>
            <a:endParaRPr lang="en-US" sz="1800" dirty="0" smtClean="0"/>
          </a:p>
          <a:p>
            <a:pPr marL="0" indent="0">
              <a:buNone/>
            </a:pPr>
            <a:r>
              <a:rPr lang="en-US" sz="1800" dirty="0" smtClean="0"/>
              <a:t>(2) Websites</a:t>
            </a:r>
          </a:p>
          <a:p>
            <a:pPr>
              <a:buFontTx/>
              <a:buChar char="-"/>
            </a:pPr>
            <a:r>
              <a:rPr lang="en-US" sz="1600" dirty="0" err="1" smtClean="0">
                <a:solidFill>
                  <a:srgbClr val="FFC320"/>
                </a:solidFill>
              </a:rPr>
              <a:t>Infoeuropa</a:t>
            </a:r>
            <a:r>
              <a:rPr lang="en-US" sz="1600" dirty="0" smtClean="0">
                <a:solidFill>
                  <a:srgbClr val="FFC320"/>
                </a:solidFill>
              </a:rPr>
              <a:t> portal + dedicated sites </a:t>
            </a:r>
            <a:r>
              <a:rPr lang="en-US" sz="1600" dirty="0" smtClean="0"/>
              <a:t>(</a:t>
            </a:r>
            <a:r>
              <a:rPr lang="en-US" sz="1600" dirty="0" smtClean="0">
                <a:solidFill>
                  <a:srgbClr val="0000FF"/>
                </a:solidFill>
                <a:hlinkClick r:id="rId3"/>
              </a:rPr>
              <a:t>www.euromoneda.ro</a:t>
            </a:r>
            <a:r>
              <a:rPr lang="en-US" sz="1600" dirty="0" smtClean="0">
                <a:solidFill>
                  <a:srgbClr val="0000FF"/>
                </a:solidFill>
              </a:rPr>
              <a:t>, </a:t>
            </a:r>
            <a:r>
              <a:rPr lang="en-US" sz="1600" dirty="0" smtClean="0">
                <a:solidFill>
                  <a:srgbClr val="0000FF"/>
                </a:solidFill>
                <a:hlinkClick r:id="rId4"/>
              </a:rPr>
              <a:t>www.15-25.ro</a:t>
            </a:r>
            <a:r>
              <a:rPr lang="en-US" sz="1600" dirty="0" smtClean="0">
                <a:solidFill>
                  <a:srgbClr val="0000FF"/>
                </a:solidFill>
              </a:rPr>
              <a:t>, </a:t>
            </a:r>
            <a:r>
              <a:rPr lang="en-US" sz="1600" dirty="0" smtClean="0">
                <a:solidFill>
                  <a:srgbClr val="0000FF"/>
                </a:solidFill>
                <a:hlinkClick r:id="rId5"/>
              </a:rPr>
              <a:t>www.europa-la-liceu.ro</a:t>
            </a:r>
            <a:r>
              <a:rPr lang="en-US" sz="1600" dirty="0" smtClean="0">
                <a:solidFill>
                  <a:srgbClr val="0000FF"/>
                </a:solidFill>
              </a:rPr>
              <a:t>, </a:t>
            </a:r>
            <a:r>
              <a:rPr lang="en-US" sz="1600" dirty="0" smtClean="0">
                <a:solidFill>
                  <a:srgbClr val="0000FF"/>
                </a:solidFill>
                <a:hlinkClick r:id="rId6"/>
              </a:rPr>
              <a:t>www.descoperaeuropa.ro</a:t>
            </a:r>
            <a:r>
              <a:rPr lang="en-US" sz="1600" dirty="0" smtClean="0"/>
              <a:t>)</a:t>
            </a:r>
          </a:p>
          <a:p>
            <a:pPr marL="0" indent="0">
              <a:buNone/>
            </a:pPr>
            <a:r>
              <a:rPr lang="en-US" sz="1800" dirty="0" smtClean="0"/>
              <a:t> </a:t>
            </a:r>
          </a:p>
          <a:p>
            <a:pPr marL="0" indent="0">
              <a:buNone/>
            </a:pPr>
            <a:r>
              <a:rPr lang="en-US" sz="1800" dirty="0" smtClean="0"/>
              <a:t>(3) Information multipliers network</a:t>
            </a:r>
          </a:p>
          <a:p>
            <a:pPr>
              <a:buFontTx/>
              <a:buChar char="-"/>
            </a:pPr>
            <a:r>
              <a:rPr lang="en-US" sz="1600" dirty="0" smtClean="0">
                <a:solidFill>
                  <a:srgbClr val="FFC320"/>
                </a:solidFill>
              </a:rPr>
              <a:t>started in 2001, 110 -&gt; </a:t>
            </a:r>
            <a:r>
              <a:rPr lang="en-US" sz="1600" dirty="0" err="1">
                <a:solidFill>
                  <a:srgbClr val="FFC320"/>
                </a:solidFill>
              </a:rPr>
              <a:t>a</a:t>
            </a:r>
            <a:r>
              <a:rPr lang="en-US" sz="1600" dirty="0" err="1" smtClean="0">
                <a:solidFill>
                  <a:srgbClr val="FFC320"/>
                </a:solidFill>
              </a:rPr>
              <a:t>pr.</a:t>
            </a:r>
            <a:r>
              <a:rPr lang="en-US" sz="1600" dirty="0" smtClean="0">
                <a:solidFill>
                  <a:srgbClr val="FFC320"/>
                </a:solidFill>
              </a:rPr>
              <a:t> 1,000 multipliers</a:t>
            </a:r>
          </a:p>
        </p:txBody>
      </p:sp>
      <p:sp>
        <p:nvSpPr>
          <p:cNvPr id="5" name="TextBox 4"/>
          <p:cNvSpPr txBox="1"/>
          <p:nvPr/>
        </p:nvSpPr>
        <p:spPr>
          <a:xfrm>
            <a:off x="5940152" y="2276872"/>
            <a:ext cx="2736304" cy="461665"/>
          </a:xfrm>
          <a:prstGeom prst="rect">
            <a:avLst/>
          </a:prstGeom>
          <a:noFill/>
        </p:spPr>
        <p:txBody>
          <a:bodyPr wrap="square" rtlCol="0">
            <a:spAutoFit/>
          </a:bodyPr>
          <a:lstStyle/>
          <a:p>
            <a:endParaRPr lang="en-US" sz="2400" b="0" dirty="0" err="1" smtClean="0">
              <a:solidFill>
                <a:srgbClr val="0F5494"/>
              </a:solidFill>
            </a:endParaRPr>
          </a:p>
        </p:txBody>
      </p:sp>
      <p:pic>
        <p:nvPicPr>
          <p:cNvPr id="6" name="Picture 5" descr="visitors centre.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60232" y="2276872"/>
            <a:ext cx="1827969" cy="1216983"/>
          </a:xfrm>
          <a:prstGeom prst="rect">
            <a:avLst/>
          </a:prstGeom>
        </p:spPr>
      </p:pic>
      <p:pic>
        <p:nvPicPr>
          <p:cNvPr id="8" name="Picture 7" descr="website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76256" y="3861048"/>
            <a:ext cx="1270000" cy="1143000"/>
          </a:xfrm>
          <a:prstGeom prst="rect">
            <a:avLst/>
          </a:prstGeom>
        </p:spPr>
      </p:pic>
      <p:pic>
        <p:nvPicPr>
          <p:cNvPr id="10" name="Picture 9" descr="networking.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60232" y="5229200"/>
            <a:ext cx="1524000" cy="1143000"/>
          </a:xfrm>
          <a:prstGeom prst="rect">
            <a:avLst/>
          </a:prstGeom>
        </p:spPr>
      </p:pic>
    </p:spTree>
    <p:extLst>
      <p:ext uri="{BB962C8B-B14F-4D97-AF65-F5344CB8AC3E}">
        <p14:creationId xmlns:p14="http://schemas.microsoft.com/office/powerpoint/2010/main" val="3831471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 calcmode="lin" valueType="num">
                                      <p:cBhvr>
                                        <p:cTn id="23" dur="500" fill="hold"/>
                                        <p:tgtEl>
                                          <p:spTgt spid="6"/>
                                        </p:tgtEl>
                                        <p:attrNameLst>
                                          <p:attrName>style.rotation</p:attrName>
                                        </p:attrNameLst>
                                      </p:cBhvr>
                                      <p:tavLst>
                                        <p:tav tm="0">
                                          <p:val>
                                            <p:fltVal val="360"/>
                                          </p:val>
                                        </p:tav>
                                        <p:tav tm="100000">
                                          <p:val>
                                            <p:fltVal val="0"/>
                                          </p:val>
                                        </p:tav>
                                      </p:tavLst>
                                    </p:anim>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1000"/>
                                        <p:tgtEl>
                                          <p:spTgt spid="3">
                                            <p:txEl>
                                              <p:pRg st="5" end="5"/>
                                            </p:txEl>
                                          </p:spTgt>
                                        </p:tgtEl>
                                      </p:cBhvr>
                                    </p:animEffect>
                                    <p:anim calcmode="lin" valueType="num">
                                      <p:cBhvr>
                                        <p:cTn id="4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style.rotation</p:attrName>
                                        </p:attrNameLst>
                                      </p:cBhvr>
                                      <p:tavLst>
                                        <p:tav tm="0">
                                          <p:val>
                                            <p:fltVal val="360"/>
                                          </p:val>
                                        </p:tav>
                                        <p:tav tm="100000">
                                          <p:val>
                                            <p:fltVal val="0"/>
                                          </p:val>
                                        </p:tav>
                                      </p:tavLst>
                                    </p:anim>
                                    <p:animEffect transition="in" filter="fade">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Effect transition="in" filter="fade">
                                      <p:cBhvr>
                                        <p:cTn id="57" dur="1000"/>
                                        <p:tgtEl>
                                          <p:spTgt spid="3">
                                            <p:txEl>
                                              <p:pRg st="6" end="6"/>
                                            </p:txEl>
                                          </p:spTgt>
                                        </p:tgtEl>
                                      </p:cBhvr>
                                    </p:animEffect>
                                    <p:anim calcmode="lin" valueType="num">
                                      <p:cBhvr>
                                        <p:cTn id="5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par>
                                <p:cTn id="61" presetID="37" presetClass="entr" presetSubtype="0" fill="hold" nodeType="with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Effect transition="in" filter="fade">
                                      <p:cBhvr>
                                        <p:cTn id="63" dur="1000"/>
                                        <p:tgtEl>
                                          <p:spTgt spid="3">
                                            <p:txEl>
                                              <p:pRg st="7" end="7"/>
                                            </p:txEl>
                                          </p:spTgt>
                                        </p:tgtEl>
                                      </p:cBhvr>
                                    </p:animEffect>
                                    <p:anim calcmode="lin" valueType="num">
                                      <p:cBhvr>
                                        <p:cTn id="6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5"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 calcmode="lin" valueType="num">
                                      <p:cBhvr>
                                        <p:cTn id="73" dur="500" fill="hold"/>
                                        <p:tgtEl>
                                          <p:spTgt spid="10"/>
                                        </p:tgtEl>
                                        <p:attrNameLst>
                                          <p:attrName>style.rotation</p:attrName>
                                        </p:attrNameLst>
                                      </p:cBhvr>
                                      <p:tavLst>
                                        <p:tav tm="0">
                                          <p:val>
                                            <p:fltVal val="360"/>
                                          </p:val>
                                        </p:tav>
                                        <p:tav tm="100000">
                                          <p:val>
                                            <p:fltVal val="0"/>
                                          </p:val>
                                        </p:tav>
                                      </p:tavLst>
                                    </p:anim>
                                    <p:animEffect transition="in" filter="fade">
                                      <p:cBhvr>
                                        <p:cTn id="7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(cont’d)</a:t>
            </a:r>
            <a:endParaRPr lang="en-US" dirty="0"/>
          </a:p>
        </p:txBody>
      </p:sp>
      <p:sp>
        <p:nvSpPr>
          <p:cNvPr id="3" name="Content Placeholder 2"/>
          <p:cNvSpPr>
            <a:spLocks noGrp="1"/>
          </p:cNvSpPr>
          <p:nvPr>
            <p:ph idx="1"/>
          </p:nvPr>
        </p:nvSpPr>
        <p:spPr>
          <a:xfrm>
            <a:off x="457200" y="2348880"/>
            <a:ext cx="8075240" cy="4032448"/>
          </a:xfrm>
        </p:spPr>
        <p:txBody>
          <a:bodyPr/>
          <a:lstStyle/>
          <a:p>
            <a:pPr marL="0" indent="0">
              <a:buNone/>
            </a:pPr>
            <a:r>
              <a:rPr lang="en-US" sz="1800" dirty="0" smtClean="0"/>
              <a:t>(4) Publications</a:t>
            </a:r>
          </a:p>
          <a:p>
            <a:pPr>
              <a:buFontTx/>
              <a:buChar char="-"/>
            </a:pPr>
            <a:r>
              <a:rPr lang="en-US" sz="1400" dirty="0" smtClean="0">
                <a:solidFill>
                  <a:srgbClr val="FFC320"/>
                </a:solidFill>
              </a:rPr>
              <a:t>regular (brochures, sector fiches, newsletter) &amp; specific (leaflets)</a:t>
            </a:r>
          </a:p>
          <a:p>
            <a:pPr marL="0" indent="0">
              <a:buNone/>
            </a:pPr>
            <a:endParaRPr lang="en-US" sz="1400" dirty="0"/>
          </a:p>
          <a:p>
            <a:pPr marL="0" indent="0">
              <a:buNone/>
            </a:pPr>
            <a:r>
              <a:rPr lang="en-US" sz="1800" dirty="0" smtClean="0"/>
              <a:t>(5) Media relations</a:t>
            </a:r>
          </a:p>
          <a:p>
            <a:pPr>
              <a:buFontTx/>
              <a:buChar char="-"/>
            </a:pPr>
            <a:r>
              <a:rPr lang="en-US" sz="1400" dirty="0" smtClean="0">
                <a:solidFill>
                  <a:srgbClr val="FFC320"/>
                </a:solidFill>
              </a:rPr>
              <a:t>press releases &amp; conferences, trainings for local media, monitoring</a:t>
            </a:r>
          </a:p>
          <a:p>
            <a:pPr marL="0" indent="0">
              <a:buNone/>
            </a:pPr>
            <a:endParaRPr lang="en-US" sz="1400" dirty="0"/>
          </a:p>
          <a:p>
            <a:pPr marL="0" indent="0">
              <a:buNone/>
            </a:pPr>
            <a:r>
              <a:rPr lang="en-US" sz="1800" dirty="0" smtClean="0"/>
              <a:t>(6) Special </a:t>
            </a:r>
            <a:r>
              <a:rPr lang="en-US" sz="1800" dirty="0"/>
              <a:t>campaigns and events for target </a:t>
            </a:r>
            <a:r>
              <a:rPr lang="en-US" sz="1800" dirty="0" smtClean="0"/>
              <a:t>groups</a:t>
            </a:r>
          </a:p>
          <a:p>
            <a:pPr>
              <a:buFontTx/>
              <a:buChar char="-"/>
            </a:pPr>
            <a:r>
              <a:rPr lang="en-US" sz="1400" dirty="0" smtClean="0">
                <a:solidFill>
                  <a:srgbClr val="FFC320"/>
                </a:solidFill>
              </a:rPr>
              <a:t>children (class Euro4, Little Stars for Europe, Discover Europe) </a:t>
            </a:r>
          </a:p>
          <a:p>
            <a:pPr>
              <a:buFontTx/>
              <a:buChar char="-"/>
            </a:pPr>
            <a:r>
              <a:rPr lang="en-US" sz="1400" dirty="0" smtClean="0">
                <a:solidFill>
                  <a:srgbClr val="FFC320"/>
                </a:solidFill>
              </a:rPr>
              <a:t>youth (15-25 workshops)</a:t>
            </a:r>
          </a:p>
          <a:p>
            <a:pPr>
              <a:buFontTx/>
              <a:buChar char="-"/>
            </a:pPr>
            <a:r>
              <a:rPr lang="en-US" sz="1400" dirty="0" smtClean="0">
                <a:solidFill>
                  <a:srgbClr val="FFC320"/>
                </a:solidFill>
              </a:rPr>
              <a:t>rural (newspaper, TV show, “European village” contest) </a:t>
            </a:r>
          </a:p>
          <a:p>
            <a:pPr>
              <a:buFontTx/>
              <a:buChar char="-"/>
            </a:pPr>
            <a:endParaRPr lang="en-US" sz="1400" dirty="0"/>
          </a:p>
          <a:p>
            <a:pPr marL="0" indent="0">
              <a:buNone/>
            </a:pPr>
            <a:r>
              <a:rPr lang="en-US" sz="1800" dirty="0" smtClean="0"/>
              <a:t>(7) Trainers </a:t>
            </a:r>
            <a:r>
              <a:rPr lang="en-US" sz="1800" dirty="0"/>
              <a:t>and speakers </a:t>
            </a:r>
            <a:endParaRPr lang="en-GB" sz="1800" dirty="0"/>
          </a:p>
          <a:p>
            <a:pPr>
              <a:buFontTx/>
              <a:buChar char="-"/>
            </a:pPr>
            <a:r>
              <a:rPr lang="en-US" sz="1400" dirty="0" smtClean="0">
                <a:solidFill>
                  <a:srgbClr val="FFC320"/>
                </a:solidFill>
              </a:rPr>
              <a:t>Train Europe – </a:t>
            </a:r>
            <a:r>
              <a:rPr lang="en-US" sz="1400" dirty="0" err="1" smtClean="0">
                <a:solidFill>
                  <a:srgbClr val="FFC320"/>
                </a:solidFill>
              </a:rPr>
              <a:t>apr.</a:t>
            </a:r>
            <a:r>
              <a:rPr lang="en-US" sz="1400" dirty="0" smtClean="0">
                <a:solidFill>
                  <a:srgbClr val="FFC320"/>
                </a:solidFill>
              </a:rPr>
              <a:t> 50 multipliers</a:t>
            </a:r>
          </a:p>
          <a:p>
            <a:pPr>
              <a:buFontTx/>
              <a:buChar char="-"/>
            </a:pPr>
            <a:r>
              <a:rPr lang="en-US" sz="1400" dirty="0" smtClean="0">
                <a:solidFill>
                  <a:srgbClr val="FFC320"/>
                </a:solidFill>
              </a:rPr>
              <a:t>Team Europe – 45 experts</a:t>
            </a:r>
            <a:endParaRPr lang="en-US" sz="1400" dirty="0">
              <a:solidFill>
                <a:srgbClr val="FFC320"/>
              </a:solidFill>
            </a:endParaRPr>
          </a:p>
        </p:txBody>
      </p:sp>
    </p:spTree>
    <p:extLst>
      <p:ext uri="{BB962C8B-B14F-4D97-AF65-F5344CB8AC3E}">
        <p14:creationId xmlns:p14="http://schemas.microsoft.com/office/powerpoint/2010/main" val="227935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800" decel="100000"/>
                                        <p:tgtEl>
                                          <p:spTgt spid="3">
                                            <p:txEl>
                                              <p:pRg st="1" end="1"/>
                                            </p:txEl>
                                          </p:spTgt>
                                        </p:tgtEl>
                                      </p:cBhvr>
                                    </p:animEffect>
                                    <p:anim calcmode="lin" valueType="num">
                                      <p:cBhvr>
                                        <p:cTn id="16"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800" decel="100000"/>
                                        <p:tgtEl>
                                          <p:spTgt spid="3">
                                            <p:txEl>
                                              <p:pRg st="3" end="3"/>
                                            </p:txEl>
                                          </p:spTgt>
                                        </p:tgtEl>
                                      </p:cBhvr>
                                    </p:animEffect>
                                    <p:anim calcmode="lin" valueType="num">
                                      <p:cBhvr>
                                        <p:cTn id="26" dur="8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
                                            <p:txEl>
                                              <p:pRg st="3" end="3"/>
                                            </p:txEl>
                                          </p:spTgt>
                                        </p:tgtEl>
                                        <p:attrNameLst>
                                          <p:attrName>ppt_y</p:attrName>
                                        </p:attrNameLst>
                                      </p:cBhvr>
                                      <p:tavLst>
                                        <p:tav tm="0">
                                          <p:val>
                                            <p:strVal val="#ppt_y+0.1"/>
                                          </p:val>
                                        </p:tav>
                                        <p:tav tm="100000">
                                          <p:val>
                                            <p:strVal val="#ppt_y"/>
                                          </p:val>
                                        </p:tav>
                                      </p:tavLst>
                                    </p:anim>
                                  </p:childTnLst>
                                </p:cTn>
                              </p:par>
                              <p:par>
                                <p:cTn id="31" presetID="30"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800" decel="100000"/>
                                        <p:tgtEl>
                                          <p:spTgt spid="3">
                                            <p:txEl>
                                              <p:pRg st="4" end="4"/>
                                            </p:txEl>
                                          </p:spTgt>
                                        </p:tgtEl>
                                      </p:cBhvr>
                                    </p:animEffect>
                                    <p:anim calcmode="lin" valueType="num">
                                      <p:cBhvr>
                                        <p:cTn id="34" dur="8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35" dur="8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36" dur="8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0" presetClass="entr" presetSubtype="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800" decel="100000"/>
                                        <p:tgtEl>
                                          <p:spTgt spid="3">
                                            <p:txEl>
                                              <p:pRg st="6" end="6"/>
                                            </p:txEl>
                                          </p:spTgt>
                                        </p:tgtEl>
                                      </p:cBhvr>
                                    </p:animEffect>
                                    <p:anim calcmode="lin" valueType="num">
                                      <p:cBhvr>
                                        <p:cTn id="44" dur="800" decel="100000" fill="hold"/>
                                        <p:tgtEl>
                                          <p:spTgt spid="3">
                                            <p:txEl>
                                              <p:pRg st="6" end="6"/>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3">
                                            <p:txEl>
                                              <p:pRg st="6" end="6"/>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3">
                                            <p:txEl>
                                              <p:pRg st="6" end="6"/>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3">
                                            <p:txEl>
                                              <p:pRg st="6" end="6"/>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3">
                                            <p:txEl>
                                              <p:pRg st="6" end="6"/>
                                            </p:txEl>
                                          </p:spTgt>
                                        </p:tgtEl>
                                        <p:attrNameLst>
                                          <p:attrName>ppt_y</p:attrName>
                                        </p:attrNameLst>
                                      </p:cBhvr>
                                      <p:tavLst>
                                        <p:tav tm="0">
                                          <p:val>
                                            <p:strVal val="#ppt_y+0.1"/>
                                          </p:val>
                                        </p:tav>
                                        <p:tav tm="100000">
                                          <p:val>
                                            <p:strVal val="#ppt_y"/>
                                          </p:val>
                                        </p:tav>
                                      </p:tavLst>
                                    </p:anim>
                                  </p:childTnLst>
                                </p:cTn>
                              </p:par>
                              <p:par>
                                <p:cTn id="49" presetID="30" presetClass="entr" presetSubtype="0" fill="hold"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fade">
                                      <p:cBhvr>
                                        <p:cTn id="51" dur="800" decel="100000"/>
                                        <p:tgtEl>
                                          <p:spTgt spid="3">
                                            <p:txEl>
                                              <p:pRg st="7" end="7"/>
                                            </p:txEl>
                                          </p:spTgt>
                                        </p:tgtEl>
                                      </p:cBhvr>
                                    </p:animEffect>
                                    <p:anim calcmode="lin" valueType="num">
                                      <p:cBhvr>
                                        <p:cTn id="52" dur="800" decel="100000" fill="hold"/>
                                        <p:tgtEl>
                                          <p:spTgt spid="3">
                                            <p:txEl>
                                              <p:pRg st="7" end="7"/>
                                            </p:txEl>
                                          </p:spTgt>
                                        </p:tgtEl>
                                        <p:attrNameLst>
                                          <p:attrName>style.rotation</p:attrName>
                                        </p:attrNameLst>
                                      </p:cBhvr>
                                      <p:tavLst>
                                        <p:tav tm="0">
                                          <p:val>
                                            <p:fltVal val="-90"/>
                                          </p:val>
                                        </p:tav>
                                        <p:tav tm="100000">
                                          <p:val>
                                            <p:fltVal val="0"/>
                                          </p:val>
                                        </p:tav>
                                      </p:tavLst>
                                    </p:anim>
                                    <p:anim calcmode="lin" valueType="num">
                                      <p:cBhvr>
                                        <p:cTn id="53" dur="800" decel="100000" fill="hold"/>
                                        <p:tgtEl>
                                          <p:spTgt spid="3">
                                            <p:txEl>
                                              <p:pRg st="7" end="7"/>
                                            </p:txEl>
                                          </p:spTgt>
                                        </p:tgtEl>
                                        <p:attrNameLst>
                                          <p:attrName>ppt_x</p:attrName>
                                        </p:attrNameLst>
                                      </p:cBhvr>
                                      <p:tavLst>
                                        <p:tav tm="0">
                                          <p:val>
                                            <p:strVal val="#ppt_x+0.4"/>
                                          </p:val>
                                        </p:tav>
                                        <p:tav tm="100000">
                                          <p:val>
                                            <p:strVal val="#ppt_x-0.05"/>
                                          </p:val>
                                        </p:tav>
                                      </p:tavLst>
                                    </p:anim>
                                    <p:anim calcmode="lin" valueType="num">
                                      <p:cBhvr>
                                        <p:cTn id="54" dur="800" decel="100000" fill="hold"/>
                                        <p:tgtEl>
                                          <p:spTgt spid="3">
                                            <p:txEl>
                                              <p:pRg st="7" end="7"/>
                                            </p:txEl>
                                          </p:spTgt>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3">
                                            <p:txEl>
                                              <p:pRg st="7" end="7"/>
                                            </p:txEl>
                                          </p:spTgt>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3">
                                            <p:txEl>
                                              <p:pRg st="7" end="7"/>
                                            </p:txEl>
                                          </p:spTgt>
                                        </p:tgtEl>
                                        <p:attrNameLst>
                                          <p:attrName>ppt_y</p:attrName>
                                        </p:attrNameLst>
                                      </p:cBhvr>
                                      <p:tavLst>
                                        <p:tav tm="0">
                                          <p:val>
                                            <p:strVal val="#ppt_y+0.1"/>
                                          </p:val>
                                        </p:tav>
                                        <p:tav tm="100000">
                                          <p:val>
                                            <p:strVal val="#ppt_y"/>
                                          </p:val>
                                        </p:tav>
                                      </p:tavLst>
                                    </p:anim>
                                  </p:childTnLst>
                                </p:cTn>
                              </p:par>
                              <p:par>
                                <p:cTn id="57" presetID="30" presetClass="entr" presetSubtype="0" fill="hold" nodeType="with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fade">
                                      <p:cBhvr>
                                        <p:cTn id="59" dur="800" decel="100000"/>
                                        <p:tgtEl>
                                          <p:spTgt spid="3">
                                            <p:txEl>
                                              <p:pRg st="8" end="8"/>
                                            </p:txEl>
                                          </p:spTgt>
                                        </p:tgtEl>
                                      </p:cBhvr>
                                    </p:animEffect>
                                    <p:anim calcmode="lin" valueType="num">
                                      <p:cBhvr>
                                        <p:cTn id="60" dur="800" decel="100000" fill="hold"/>
                                        <p:tgtEl>
                                          <p:spTgt spid="3">
                                            <p:txEl>
                                              <p:pRg st="8" end="8"/>
                                            </p:txEl>
                                          </p:spTgt>
                                        </p:tgtEl>
                                        <p:attrNameLst>
                                          <p:attrName>style.rotation</p:attrName>
                                        </p:attrNameLst>
                                      </p:cBhvr>
                                      <p:tavLst>
                                        <p:tav tm="0">
                                          <p:val>
                                            <p:fltVal val="-90"/>
                                          </p:val>
                                        </p:tav>
                                        <p:tav tm="100000">
                                          <p:val>
                                            <p:fltVal val="0"/>
                                          </p:val>
                                        </p:tav>
                                      </p:tavLst>
                                    </p:anim>
                                    <p:anim calcmode="lin" valueType="num">
                                      <p:cBhvr>
                                        <p:cTn id="61" dur="800" decel="100000" fill="hold"/>
                                        <p:tgtEl>
                                          <p:spTgt spid="3">
                                            <p:txEl>
                                              <p:pRg st="8" end="8"/>
                                            </p:txEl>
                                          </p:spTgt>
                                        </p:tgtEl>
                                        <p:attrNameLst>
                                          <p:attrName>ppt_x</p:attrName>
                                        </p:attrNameLst>
                                      </p:cBhvr>
                                      <p:tavLst>
                                        <p:tav tm="0">
                                          <p:val>
                                            <p:strVal val="#ppt_x+0.4"/>
                                          </p:val>
                                        </p:tav>
                                        <p:tav tm="100000">
                                          <p:val>
                                            <p:strVal val="#ppt_x-0.05"/>
                                          </p:val>
                                        </p:tav>
                                      </p:tavLst>
                                    </p:anim>
                                    <p:anim calcmode="lin" valueType="num">
                                      <p:cBhvr>
                                        <p:cTn id="62" dur="800" decel="100000" fill="hold"/>
                                        <p:tgtEl>
                                          <p:spTgt spid="3">
                                            <p:txEl>
                                              <p:pRg st="8" end="8"/>
                                            </p:txEl>
                                          </p:spTgt>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3">
                                            <p:txEl>
                                              <p:pRg st="8" end="8"/>
                                            </p:txEl>
                                          </p:spTgt>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3">
                                            <p:txEl>
                                              <p:pRg st="8" end="8"/>
                                            </p:txEl>
                                          </p:spTgt>
                                        </p:tgtEl>
                                        <p:attrNameLst>
                                          <p:attrName>ppt_y</p:attrName>
                                        </p:attrNameLst>
                                      </p:cBhvr>
                                      <p:tavLst>
                                        <p:tav tm="0">
                                          <p:val>
                                            <p:strVal val="#ppt_y+0.1"/>
                                          </p:val>
                                        </p:tav>
                                        <p:tav tm="100000">
                                          <p:val>
                                            <p:strVal val="#ppt_y"/>
                                          </p:val>
                                        </p:tav>
                                      </p:tavLst>
                                    </p:anim>
                                  </p:childTnLst>
                                </p:cTn>
                              </p:par>
                              <p:par>
                                <p:cTn id="65" presetID="30" presetClass="entr" presetSubtype="0" fill="hold" nodeType="with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Effect transition="in" filter="fade">
                                      <p:cBhvr>
                                        <p:cTn id="67" dur="800" decel="100000"/>
                                        <p:tgtEl>
                                          <p:spTgt spid="3">
                                            <p:txEl>
                                              <p:pRg st="9" end="9"/>
                                            </p:txEl>
                                          </p:spTgt>
                                        </p:tgtEl>
                                      </p:cBhvr>
                                    </p:animEffect>
                                    <p:anim calcmode="lin" valueType="num">
                                      <p:cBhvr>
                                        <p:cTn id="68" dur="800" decel="100000" fill="hold"/>
                                        <p:tgtEl>
                                          <p:spTgt spid="3">
                                            <p:txEl>
                                              <p:pRg st="9" end="9"/>
                                            </p:txEl>
                                          </p:spTgt>
                                        </p:tgtEl>
                                        <p:attrNameLst>
                                          <p:attrName>style.rotation</p:attrName>
                                        </p:attrNameLst>
                                      </p:cBhvr>
                                      <p:tavLst>
                                        <p:tav tm="0">
                                          <p:val>
                                            <p:fltVal val="-90"/>
                                          </p:val>
                                        </p:tav>
                                        <p:tav tm="100000">
                                          <p:val>
                                            <p:fltVal val="0"/>
                                          </p:val>
                                        </p:tav>
                                      </p:tavLst>
                                    </p:anim>
                                    <p:anim calcmode="lin" valueType="num">
                                      <p:cBhvr>
                                        <p:cTn id="69" dur="800" decel="100000" fill="hold"/>
                                        <p:tgtEl>
                                          <p:spTgt spid="3">
                                            <p:txEl>
                                              <p:pRg st="9" end="9"/>
                                            </p:txEl>
                                          </p:spTgt>
                                        </p:tgtEl>
                                        <p:attrNameLst>
                                          <p:attrName>ppt_x</p:attrName>
                                        </p:attrNameLst>
                                      </p:cBhvr>
                                      <p:tavLst>
                                        <p:tav tm="0">
                                          <p:val>
                                            <p:strVal val="#ppt_x+0.4"/>
                                          </p:val>
                                        </p:tav>
                                        <p:tav tm="100000">
                                          <p:val>
                                            <p:strVal val="#ppt_x-0.05"/>
                                          </p:val>
                                        </p:tav>
                                      </p:tavLst>
                                    </p:anim>
                                    <p:anim calcmode="lin" valueType="num">
                                      <p:cBhvr>
                                        <p:cTn id="70" dur="800" decel="100000" fill="hold"/>
                                        <p:tgtEl>
                                          <p:spTgt spid="3">
                                            <p:txEl>
                                              <p:pRg st="9" end="9"/>
                                            </p:txEl>
                                          </p:spTgt>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3">
                                            <p:txEl>
                                              <p:pRg st="9" end="9"/>
                                            </p:txEl>
                                          </p:spTgt>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3">
                                            <p:txEl>
                                              <p:pRg st="9" end="9"/>
                                            </p:txEl>
                                          </p:spTgt>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nodeType="click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Effect transition="in" filter="fade">
                                      <p:cBhvr>
                                        <p:cTn id="77" dur="800" decel="100000"/>
                                        <p:tgtEl>
                                          <p:spTgt spid="3">
                                            <p:txEl>
                                              <p:pRg st="11" end="11"/>
                                            </p:txEl>
                                          </p:spTgt>
                                        </p:tgtEl>
                                      </p:cBhvr>
                                    </p:animEffect>
                                    <p:anim calcmode="lin" valueType="num">
                                      <p:cBhvr>
                                        <p:cTn id="78" dur="800" decel="100000" fill="hold"/>
                                        <p:tgtEl>
                                          <p:spTgt spid="3">
                                            <p:txEl>
                                              <p:pRg st="11" end="11"/>
                                            </p:txEl>
                                          </p:spTgt>
                                        </p:tgtEl>
                                        <p:attrNameLst>
                                          <p:attrName>style.rotation</p:attrName>
                                        </p:attrNameLst>
                                      </p:cBhvr>
                                      <p:tavLst>
                                        <p:tav tm="0">
                                          <p:val>
                                            <p:fltVal val="-90"/>
                                          </p:val>
                                        </p:tav>
                                        <p:tav tm="100000">
                                          <p:val>
                                            <p:fltVal val="0"/>
                                          </p:val>
                                        </p:tav>
                                      </p:tavLst>
                                    </p:anim>
                                    <p:anim calcmode="lin" valueType="num">
                                      <p:cBhvr>
                                        <p:cTn id="79" dur="800" decel="100000" fill="hold"/>
                                        <p:tgtEl>
                                          <p:spTgt spid="3">
                                            <p:txEl>
                                              <p:pRg st="11" end="11"/>
                                            </p:txEl>
                                          </p:spTgt>
                                        </p:tgtEl>
                                        <p:attrNameLst>
                                          <p:attrName>ppt_x</p:attrName>
                                        </p:attrNameLst>
                                      </p:cBhvr>
                                      <p:tavLst>
                                        <p:tav tm="0">
                                          <p:val>
                                            <p:strVal val="#ppt_x+0.4"/>
                                          </p:val>
                                        </p:tav>
                                        <p:tav tm="100000">
                                          <p:val>
                                            <p:strVal val="#ppt_x-0.05"/>
                                          </p:val>
                                        </p:tav>
                                      </p:tavLst>
                                    </p:anim>
                                    <p:anim calcmode="lin" valueType="num">
                                      <p:cBhvr>
                                        <p:cTn id="80" dur="800" decel="100000" fill="hold"/>
                                        <p:tgtEl>
                                          <p:spTgt spid="3">
                                            <p:txEl>
                                              <p:pRg st="11" end="11"/>
                                            </p:txEl>
                                          </p:spTgt>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3">
                                            <p:txEl>
                                              <p:pRg st="11" end="11"/>
                                            </p:txEl>
                                          </p:spTgt>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3">
                                            <p:txEl>
                                              <p:pRg st="11" end="11"/>
                                            </p:txEl>
                                          </p:spTgt>
                                        </p:tgtEl>
                                        <p:attrNameLst>
                                          <p:attrName>ppt_y</p:attrName>
                                        </p:attrNameLst>
                                      </p:cBhvr>
                                      <p:tavLst>
                                        <p:tav tm="0">
                                          <p:val>
                                            <p:strVal val="#ppt_y+0.1"/>
                                          </p:val>
                                        </p:tav>
                                        <p:tav tm="100000">
                                          <p:val>
                                            <p:strVal val="#ppt_y"/>
                                          </p:val>
                                        </p:tav>
                                      </p:tavLst>
                                    </p:anim>
                                  </p:childTnLst>
                                </p:cTn>
                              </p:par>
                              <p:par>
                                <p:cTn id="83" presetID="30" presetClass="entr" presetSubtype="0" fill="hold" nodeType="with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Effect transition="in" filter="fade">
                                      <p:cBhvr>
                                        <p:cTn id="85" dur="800" decel="100000"/>
                                        <p:tgtEl>
                                          <p:spTgt spid="3">
                                            <p:txEl>
                                              <p:pRg st="12" end="12"/>
                                            </p:txEl>
                                          </p:spTgt>
                                        </p:tgtEl>
                                      </p:cBhvr>
                                    </p:animEffect>
                                    <p:anim calcmode="lin" valueType="num">
                                      <p:cBhvr>
                                        <p:cTn id="86" dur="800" decel="100000" fill="hold"/>
                                        <p:tgtEl>
                                          <p:spTgt spid="3">
                                            <p:txEl>
                                              <p:pRg st="12" end="12"/>
                                            </p:txEl>
                                          </p:spTgt>
                                        </p:tgtEl>
                                        <p:attrNameLst>
                                          <p:attrName>style.rotation</p:attrName>
                                        </p:attrNameLst>
                                      </p:cBhvr>
                                      <p:tavLst>
                                        <p:tav tm="0">
                                          <p:val>
                                            <p:fltVal val="-90"/>
                                          </p:val>
                                        </p:tav>
                                        <p:tav tm="100000">
                                          <p:val>
                                            <p:fltVal val="0"/>
                                          </p:val>
                                        </p:tav>
                                      </p:tavLst>
                                    </p:anim>
                                    <p:anim calcmode="lin" valueType="num">
                                      <p:cBhvr>
                                        <p:cTn id="87" dur="800" decel="100000" fill="hold"/>
                                        <p:tgtEl>
                                          <p:spTgt spid="3">
                                            <p:txEl>
                                              <p:pRg st="12" end="12"/>
                                            </p:txEl>
                                          </p:spTgt>
                                        </p:tgtEl>
                                        <p:attrNameLst>
                                          <p:attrName>ppt_x</p:attrName>
                                        </p:attrNameLst>
                                      </p:cBhvr>
                                      <p:tavLst>
                                        <p:tav tm="0">
                                          <p:val>
                                            <p:strVal val="#ppt_x+0.4"/>
                                          </p:val>
                                        </p:tav>
                                        <p:tav tm="100000">
                                          <p:val>
                                            <p:strVal val="#ppt_x-0.05"/>
                                          </p:val>
                                        </p:tav>
                                      </p:tavLst>
                                    </p:anim>
                                    <p:anim calcmode="lin" valueType="num">
                                      <p:cBhvr>
                                        <p:cTn id="88" dur="800" decel="100000" fill="hold"/>
                                        <p:tgtEl>
                                          <p:spTgt spid="3">
                                            <p:txEl>
                                              <p:pRg st="12" end="12"/>
                                            </p:txEl>
                                          </p:spTgt>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3">
                                            <p:txEl>
                                              <p:pRg st="12" end="12"/>
                                            </p:txEl>
                                          </p:spTgt>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3">
                                            <p:txEl>
                                              <p:pRg st="12" end="12"/>
                                            </p:txEl>
                                          </p:spTgt>
                                        </p:tgtEl>
                                        <p:attrNameLst>
                                          <p:attrName>ppt_y</p:attrName>
                                        </p:attrNameLst>
                                      </p:cBhvr>
                                      <p:tavLst>
                                        <p:tav tm="0">
                                          <p:val>
                                            <p:strVal val="#ppt_y+0.1"/>
                                          </p:val>
                                        </p:tav>
                                        <p:tav tm="100000">
                                          <p:val>
                                            <p:strVal val="#ppt_y"/>
                                          </p:val>
                                        </p:tav>
                                      </p:tavLst>
                                    </p:anim>
                                  </p:childTnLst>
                                </p:cTn>
                              </p:par>
                              <p:par>
                                <p:cTn id="91" presetID="30" presetClass="entr" presetSubtype="0" fill="hold" nodeType="withEffect">
                                  <p:stCondLst>
                                    <p:cond delay="0"/>
                                  </p:stCondLst>
                                  <p:childTnLst>
                                    <p:set>
                                      <p:cBhvr>
                                        <p:cTn id="92" dur="1" fill="hold">
                                          <p:stCondLst>
                                            <p:cond delay="0"/>
                                          </p:stCondLst>
                                        </p:cTn>
                                        <p:tgtEl>
                                          <p:spTgt spid="3">
                                            <p:txEl>
                                              <p:pRg st="13" end="13"/>
                                            </p:txEl>
                                          </p:spTgt>
                                        </p:tgtEl>
                                        <p:attrNameLst>
                                          <p:attrName>style.visibility</p:attrName>
                                        </p:attrNameLst>
                                      </p:cBhvr>
                                      <p:to>
                                        <p:strVal val="visible"/>
                                      </p:to>
                                    </p:set>
                                    <p:animEffect transition="in" filter="fade">
                                      <p:cBhvr>
                                        <p:cTn id="93" dur="800" decel="100000"/>
                                        <p:tgtEl>
                                          <p:spTgt spid="3">
                                            <p:txEl>
                                              <p:pRg st="13" end="13"/>
                                            </p:txEl>
                                          </p:spTgt>
                                        </p:tgtEl>
                                      </p:cBhvr>
                                    </p:animEffect>
                                    <p:anim calcmode="lin" valueType="num">
                                      <p:cBhvr>
                                        <p:cTn id="94" dur="800" decel="100000" fill="hold"/>
                                        <p:tgtEl>
                                          <p:spTgt spid="3">
                                            <p:txEl>
                                              <p:pRg st="13" end="13"/>
                                            </p:txEl>
                                          </p:spTgt>
                                        </p:tgtEl>
                                        <p:attrNameLst>
                                          <p:attrName>style.rotation</p:attrName>
                                        </p:attrNameLst>
                                      </p:cBhvr>
                                      <p:tavLst>
                                        <p:tav tm="0">
                                          <p:val>
                                            <p:fltVal val="-90"/>
                                          </p:val>
                                        </p:tav>
                                        <p:tav tm="100000">
                                          <p:val>
                                            <p:fltVal val="0"/>
                                          </p:val>
                                        </p:tav>
                                      </p:tavLst>
                                    </p:anim>
                                    <p:anim calcmode="lin" valueType="num">
                                      <p:cBhvr>
                                        <p:cTn id="95" dur="800" decel="100000" fill="hold"/>
                                        <p:tgtEl>
                                          <p:spTgt spid="3">
                                            <p:txEl>
                                              <p:pRg st="13" end="13"/>
                                            </p:txEl>
                                          </p:spTgt>
                                        </p:tgtEl>
                                        <p:attrNameLst>
                                          <p:attrName>ppt_x</p:attrName>
                                        </p:attrNameLst>
                                      </p:cBhvr>
                                      <p:tavLst>
                                        <p:tav tm="0">
                                          <p:val>
                                            <p:strVal val="#ppt_x+0.4"/>
                                          </p:val>
                                        </p:tav>
                                        <p:tav tm="100000">
                                          <p:val>
                                            <p:strVal val="#ppt_x-0.05"/>
                                          </p:val>
                                        </p:tav>
                                      </p:tavLst>
                                    </p:anim>
                                    <p:anim calcmode="lin" valueType="num">
                                      <p:cBhvr>
                                        <p:cTn id="96" dur="800" decel="100000" fill="hold"/>
                                        <p:tgtEl>
                                          <p:spTgt spid="3">
                                            <p:txEl>
                                              <p:pRg st="13" end="13"/>
                                            </p:txEl>
                                          </p:spTgt>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3">
                                            <p:txEl>
                                              <p:pRg st="13" end="13"/>
                                            </p:txEl>
                                          </p:spTgt>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3">
                                            <p:txEl>
                                              <p:pRg st="13" end="1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Success stories</a:t>
            </a:r>
            <a:endParaRPr lang="en-GB" dirty="0"/>
          </a:p>
        </p:txBody>
      </p:sp>
      <p:sp>
        <p:nvSpPr>
          <p:cNvPr id="3" name="Content Placeholder 2"/>
          <p:cNvSpPr>
            <a:spLocks noGrp="1"/>
          </p:cNvSpPr>
          <p:nvPr>
            <p:ph idx="1"/>
          </p:nvPr>
        </p:nvSpPr>
        <p:spPr>
          <a:xfrm>
            <a:off x="457200" y="2420888"/>
            <a:ext cx="8229600" cy="4104456"/>
          </a:xfrm>
        </p:spPr>
        <p:txBody>
          <a:bodyPr/>
          <a:lstStyle/>
          <a:p>
            <a:pPr marL="0" indent="0">
              <a:buNone/>
            </a:pPr>
            <a:r>
              <a:rPr lang="en-US" dirty="0" smtClean="0"/>
              <a:t>Information Centre</a:t>
            </a:r>
          </a:p>
          <a:p>
            <a:pPr marL="0" indent="0">
              <a:buNone/>
            </a:pPr>
            <a:endParaRPr lang="en-US" sz="1800" dirty="0" smtClean="0"/>
          </a:p>
          <a:p>
            <a:pPr marL="0" indent="0">
              <a:buNone/>
            </a:pPr>
            <a:r>
              <a:rPr lang="en-US" sz="1600" b="1" dirty="0" smtClean="0"/>
              <a:t>Features:</a:t>
            </a:r>
          </a:p>
          <a:p>
            <a:pPr>
              <a:buFontTx/>
              <a:buChar char="-"/>
            </a:pPr>
            <a:r>
              <a:rPr lang="en-US" sz="1600" dirty="0">
                <a:solidFill>
                  <a:srgbClr val="0000FF"/>
                </a:solidFill>
              </a:rPr>
              <a:t>h</a:t>
            </a:r>
            <a:r>
              <a:rPr lang="en-US" sz="1600" dirty="0" smtClean="0">
                <a:solidFill>
                  <a:srgbClr val="0000FF"/>
                </a:solidFill>
              </a:rPr>
              <a:t>igh value for money, </a:t>
            </a:r>
            <a:r>
              <a:rPr lang="en-US" sz="1600" dirty="0" err="1" smtClean="0">
                <a:solidFill>
                  <a:srgbClr val="0000FF"/>
                </a:solidFill>
              </a:rPr>
              <a:t>personalised</a:t>
            </a:r>
            <a:r>
              <a:rPr lang="en-US" sz="1600" dirty="0" smtClean="0">
                <a:solidFill>
                  <a:srgbClr val="0000FF"/>
                </a:solidFill>
              </a:rPr>
              <a:t> approach, availability for public</a:t>
            </a:r>
          </a:p>
          <a:p>
            <a:pPr>
              <a:buFontTx/>
              <a:buChar char="-"/>
            </a:pPr>
            <a:r>
              <a:rPr lang="en-US" sz="1600" dirty="0" smtClean="0">
                <a:solidFill>
                  <a:srgbClr val="0000FF"/>
                </a:solidFill>
              </a:rPr>
              <a:t>interface with public &amp; visitors </a:t>
            </a:r>
            <a:r>
              <a:rPr lang="en-US" sz="1600" dirty="0" err="1" smtClean="0">
                <a:solidFill>
                  <a:srgbClr val="0000FF"/>
                </a:solidFill>
              </a:rPr>
              <a:t>centre</a:t>
            </a:r>
            <a:endParaRPr lang="en-US" sz="1600" dirty="0" smtClean="0">
              <a:solidFill>
                <a:srgbClr val="0000FF"/>
              </a:solidFill>
            </a:endParaRPr>
          </a:p>
          <a:p>
            <a:pPr>
              <a:buFontTx/>
              <a:buChar char="-"/>
            </a:pPr>
            <a:r>
              <a:rPr lang="en-US" sz="1600" dirty="0" smtClean="0">
                <a:solidFill>
                  <a:srgbClr val="0000FF"/>
                </a:solidFill>
              </a:rPr>
              <a:t>support </a:t>
            </a:r>
            <a:r>
              <a:rPr lang="en-US" sz="1600" dirty="0">
                <a:solidFill>
                  <a:srgbClr val="0000FF"/>
                </a:solidFill>
              </a:rPr>
              <a:t>for networking </a:t>
            </a:r>
            <a:r>
              <a:rPr lang="en-US" sz="1600" dirty="0" smtClean="0">
                <a:solidFill>
                  <a:srgbClr val="0000FF"/>
                </a:solidFill>
              </a:rPr>
              <a:t>activities</a:t>
            </a:r>
          </a:p>
          <a:p>
            <a:pPr marL="0" indent="0">
              <a:buNone/>
            </a:pPr>
            <a:endParaRPr lang="en-US" sz="1600" b="1" dirty="0" smtClean="0"/>
          </a:p>
          <a:p>
            <a:pPr marL="0" indent="0">
              <a:buNone/>
            </a:pPr>
            <a:r>
              <a:rPr lang="en-US" sz="1600" b="1" dirty="0" smtClean="0"/>
              <a:t>Target groups: </a:t>
            </a:r>
            <a:r>
              <a:rPr lang="en-US" sz="1600" dirty="0" smtClean="0">
                <a:solidFill>
                  <a:srgbClr val="0000FF"/>
                </a:solidFill>
              </a:rPr>
              <a:t>general public (academics, business milieu, consultants, professionals), medi</a:t>
            </a:r>
            <a:r>
              <a:rPr lang="en-US" sz="1600" dirty="0">
                <a:solidFill>
                  <a:srgbClr val="0000FF"/>
                </a:solidFill>
              </a:rPr>
              <a:t>a</a:t>
            </a:r>
            <a:r>
              <a:rPr lang="en-US" sz="1600" dirty="0" smtClean="0">
                <a:solidFill>
                  <a:srgbClr val="0000FF"/>
                </a:solidFill>
              </a:rPr>
              <a:t> </a:t>
            </a:r>
          </a:p>
          <a:p>
            <a:pPr marL="0" indent="0">
              <a:buNone/>
            </a:pPr>
            <a:endParaRPr lang="en-US" sz="1600" dirty="0" smtClean="0"/>
          </a:p>
          <a:p>
            <a:pPr marL="0" indent="0">
              <a:buNone/>
            </a:pPr>
            <a:r>
              <a:rPr lang="en-US" sz="1600" b="1" dirty="0" smtClean="0"/>
              <a:t>Figures </a:t>
            </a:r>
            <a:r>
              <a:rPr lang="en-US" sz="1600" b="1" dirty="0"/>
              <a:t>/ </a:t>
            </a:r>
            <a:r>
              <a:rPr lang="en-US" sz="1600" b="1" dirty="0" smtClean="0"/>
              <a:t>year: </a:t>
            </a:r>
            <a:r>
              <a:rPr lang="en-US" sz="1600" dirty="0" smtClean="0">
                <a:solidFill>
                  <a:srgbClr val="0000FF"/>
                </a:solidFill>
              </a:rPr>
              <a:t>over 10,000 visitors, 2,500 phone calls, 1,400 emails, 6,000 </a:t>
            </a:r>
            <a:r>
              <a:rPr lang="en-US" sz="1600" dirty="0" err="1" smtClean="0">
                <a:solidFill>
                  <a:srgbClr val="0000FF"/>
                </a:solidFill>
              </a:rPr>
              <a:t>kgs</a:t>
            </a:r>
            <a:r>
              <a:rPr lang="en-US" sz="1600" dirty="0" smtClean="0">
                <a:solidFill>
                  <a:srgbClr val="0000FF"/>
                </a:solidFill>
              </a:rPr>
              <a:t> of m</a:t>
            </a:r>
            <a:r>
              <a:rPr lang="en-US" sz="1600" dirty="0">
                <a:solidFill>
                  <a:srgbClr val="0000FF"/>
                </a:solidFill>
              </a:rPr>
              <a:t>a</a:t>
            </a:r>
            <a:r>
              <a:rPr lang="en-US" sz="1600" dirty="0" smtClean="0">
                <a:solidFill>
                  <a:srgbClr val="0000FF"/>
                </a:solidFill>
              </a:rPr>
              <a:t>terials mailed etc.</a:t>
            </a:r>
          </a:p>
          <a:p>
            <a:pPr marL="0" indent="0">
              <a:buNone/>
            </a:pPr>
            <a:endParaRPr lang="en-US" dirty="0" smtClean="0"/>
          </a:p>
        </p:txBody>
      </p:sp>
      <p:pic>
        <p:nvPicPr>
          <p:cNvPr id="6" name="Picture 5" descr="eu visitors centr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4128" y="1412776"/>
            <a:ext cx="2509520" cy="1501140"/>
          </a:xfrm>
          <a:prstGeom prst="rect">
            <a:avLst/>
          </a:prstGeom>
        </p:spPr>
      </p:pic>
    </p:spTree>
    <p:extLst>
      <p:ext uri="{BB962C8B-B14F-4D97-AF65-F5344CB8AC3E}">
        <p14:creationId xmlns:p14="http://schemas.microsoft.com/office/powerpoint/2010/main" val="353856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2" end="2"/>
                                            </p:txEl>
                                          </p:spTgt>
                                        </p:tgtEl>
                                      </p:cBhvr>
                                    </p:animEffect>
                                  </p:childTnLst>
                                </p:cTn>
                              </p:par>
                              <p:par>
                                <p:cTn id="39" presetID="25" presetClass="entr" presetSubtype="0" fill="hold" nodeType="with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p:cTn id="41"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4"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3">
                                            <p:txEl>
                                              <p:pRg st="3" end="3"/>
                                            </p:txEl>
                                          </p:spTgt>
                                        </p:tgtEl>
                                      </p:cBhvr>
                                    </p:animEffect>
                                  </p:childTnLst>
                                </p:cTn>
                              </p:par>
                              <p:par>
                                <p:cTn id="49" presetID="25" presetClass="entr" presetSubtype="0" fill="hold" nodeType="with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anim calcmode="lin" valueType="num">
                                      <p:cBhvr>
                                        <p:cTn id="51"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54"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
                                            <p:txEl>
                                              <p:pRg st="4" end="4"/>
                                            </p:txEl>
                                          </p:spTgt>
                                        </p:tgtEl>
                                      </p:cBhvr>
                                    </p:animEffect>
                                  </p:childTnLst>
                                </p:cTn>
                              </p:par>
                              <p:par>
                                <p:cTn id="59" presetID="25" presetClass="entr" presetSubtype="0" fill="hold" nodeType="withEffect">
                                  <p:stCondLst>
                                    <p:cond delay="0"/>
                                  </p:stCondLst>
                                  <p:childTnLst>
                                    <p:set>
                                      <p:cBhvr>
                                        <p:cTn id="60" dur="1" fill="hold">
                                          <p:stCondLst>
                                            <p:cond delay="0"/>
                                          </p:stCondLst>
                                        </p:cTn>
                                        <p:tgtEl>
                                          <p:spTgt spid="3">
                                            <p:txEl>
                                              <p:pRg st="5" end="5"/>
                                            </p:txEl>
                                          </p:spTgt>
                                        </p:tgtEl>
                                        <p:attrNameLst>
                                          <p:attrName>style.visibility</p:attrName>
                                        </p:attrNameLst>
                                      </p:cBhvr>
                                      <p:to>
                                        <p:strVal val="visible"/>
                                      </p:to>
                                    </p:set>
                                    <p:anim calcmode="lin" valueType="num">
                                      <p:cBhvr>
                                        <p:cTn id="61"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64"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3">
                                            <p:txEl>
                                              <p:pRg st="5" end="5"/>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nodeType="clickEffect">
                                  <p:stCondLst>
                                    <p:cond delay="0"/>
                                  </p:stCondLst>
                                  <p:childTnLst>
                                    <p:set>
                                      <p:cBhvr>
                                        <p:cTn id="72" dur="1" fill="hold">
                                          <p:stCondLst>
                                            <p:cond delay="0"/>
                                          </p:stCondLst>
                                        </p:cTn>
                                        <p:tgtEl>
                                          <p:spTgt spid="3">
                                            <p:txEl>
                                              <p:pRg st="7" end="7"/>
                                            </p:txEl>
                                          </p:spTgt>
                                        </p:tgtEl>
                                        <p:attrNameLst>
                                          <p:attrName>style.visibility</p:attrName>
                                        </p:attrNameLst>
                                      </p:cBhvr>
                                      <p:to>
                                        <p:strVal val="visible"/>
                                      </p:to>
                                    </p:set>
                                    <p:anim calcmode="lin" valueType="num">
                                      <p:cBhvr>
                                        <p:cTn id="73"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76"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3">
                                            <p:txEl>
                                              <p:pRg st="7" end="7"/>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5" presetClass="entr" presetSubtype="0" fill="hold" nodeType="clickEffect">
                                  <p:stCondLst>
                                    <p:cond delay="0"/>
                                  </p:stCondLst>
                                  <p:childTnLst>
                                    <p:set>
                                      <p:cBhvr>
                                        <p:cTn id="84" dur="1" fill="hold">
                                          <p:stCondLst>
                                            <p:cond delay="0"/>
                                          </p:stCondLst>
                                        </p:cTn>
                                        <p:tgtEl>
                                          <p:spTgt spid="3">
                                            <p:txEl>
                                              <p:pRg st="9" end="9"/>
                                            </p:txEl>
                                          </p:spTgt>
                                        </p:tgtEl>
                                        <p:attrNameLst>
                                          <p:attrName>style.visibility</p:attrName>
                                        </p:attrNameLst>
                                      </p:cBhvr>
                                      <p:to>
                                        <p:strVal val="visible"/>
                                      </p:to>
                                    </p:set>
                                    <p:anim calcmode="lin" valueType="num">
                                      <p:cBhvr>
                                        <p:cTn id="85" dur="500" decel="50000" fill="hold">
                                          <p:stCondLst>
                                            <p:cond delay="0"/>
                                          </p:stCondLst>
                                        </p:cTn>
                                        <p:tgtEl>
                                          <p:spTgt spid="3">
                                            <p:txEl>
                                              <p:pRg st="9" end="9"/>
                                            </p:txEl>
                                          </p:spTgt>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3">
                                            <p:txEl>
                                              <p:pRg st="9" end="9"/>
                                            </p:txEl>
                                          </p:spTgt>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3">
                                            <p:txEl>
                                              <p:pRg st="9" end="9"/>
                                            </p:txEl>
                                          </p:spTgt>
                                        </p:tgtEl>
                                        <p:attrNameLst>
                                          <p:attrName>ppt_w</p:attrName>
                                        </p:attrNameLst>
                                      </p:cBhvr>
                                      <p:tavLst>
                                        <p:tav tm="0">
                                          <p:val>
                                            <p:strVal val="#ppt_w*.05"/>
                                          </p:val>
                                        </p:tav>
                                        <p:tav tm="100000">
                                          <p:val>
                                            <p:strVal val="#ppt_w"/>
                                          </p:val>
                                        </p:tav>
                                      </p:tavLst>
                                    </p:anim>
                                    <p:anim calcmode="lin" valueType="num">
                                      <p:cBhvr>
                                        <p:cTn id="88" dur="1000" fill="hold"/>
                                        <p:tgtEl>
                                          <p:spTgt spid="3">
                                            <p:txEl>
                                              <p:pRg st="9" end="9"/>
                                            </p:txEl>
                                          </p:spTgt>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3">
                                            <p:txEl>
                                              <p:pRg st="9" end="9"/>
                                            </p:txEl>
                                          </p:spTgt>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3">
                                            <p:txEl>
                                              <p:pRg st="9" end="9"/>
                                            </p:txEl>
                                          </p:spTgt>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3">
                                            <p:txEl>
                                              <p:pRg st="9" end="9"/>
                                            </p:txEl>
                                          </p:spTgt>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2978</TotalTime>
  <Words>2126</Words>
  <Application>Microsoft Office PowerPoint</Application>
  <PresentationFormat>On-screen Show (4:3)</PresentationFormat>
  <Paragraphs>429</Paragraphs>
  <Slides>14</Slides>
  <Notes>13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Default Design</vt:lpstr>
      <vt:lpstr>Communicating the EU accession process</vt:lpstr>
      <vt:lpstr>Priorities/focus &amp; budget</vt:lpstr>
      <vt:lpstr>Communication essentials</vt:lpstr>
      <vt:lpstr>Communication essentials (cont’d)</vt:lpstr>
      <vt:lpstr>Communication essentials (cont’d)</vt:lpstr>
      <vt:lpstr>Strategic objectives</vt:lpstr>
      <vt:lpstr>Tools</vt:lpstr>
      <vt:lpstr>Tools (cont’d)</vt:lpstr>
      <vt:lpstr>Success stories</vt:lpstr>
      <vt:lpstr>Success stories (cont’d)</vt:lpstr>
      <vt:lpstr>Success stories (cont’d)</vt:lpstr>
      <vt:lpstr>Counterparts</vt:lpstr>
      <vt:lpstr>Lessons learned</vt:lpstr>
      <vt:lpstr>      Thank you! </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turneem</dc:creator>
  <cp:lastModifiedBy>FUSMAN Mi-Ran (COMM-BUCHAREST)</cp:lastModifiedBy>
  <cp:revision>164</cp:revision>
  <dcterms:created xsi:type="dcterms:W3CDTF">2011-10-28T10:25:18Z</dcterms:created>
  <dcterms:modified xsi:type="dcterms:W3CDTF">2014-04-07T11:02:45Z</dcterms:modified>
</cp:coreProperties>
</file>