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74" r:id="rId4"/>
    <p:sldId id="270" r:id="rId5"/>
    <p:sldId id="272" r:id="rId6"/>
    <p:sldId id="273" r:id="rId7"/>
    <p:sldId id="271" r:id="rId8"/>
    <p:sldId id="275" r:id="rId9"/>
    <p:sldId id="276" r:id="rId10"/>
  </p:sldIdLst>
  <p:sldSz cx="9144000" cy="6858000" type="screen4x3"/>
  <p:notesSz cx="6810375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6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27C33A1-5A8A-4BBA-A1C9-000980C67655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7A2A4A-58F9-4FF6-A679-13F09B60DB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8CC3B53-595A-4EA2-B48E-3FD712552E2B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5B6E819-4A87-4A4E-8BAF-7BB1C1F52E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5EF9169-390E-42B2-9C28-4ED65702EC76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B37CF86-98E1-4D8A-B5A6-E0AEA9DC8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7CFA32C-60D8-45B5-9C1C-FA99EA067D0C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C7294B8-B724-4813-9CC2-D879A42A8A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30424D4-1B94-419F-801C-61EE8E9E8288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81C1D9C-E570-414F-BC46-0F6525288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C0C18D6-7407-4A06-A9CC-547435E616CB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6FAC7ED-3339-4CC1-93C1-1099A7F47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BD3C4EA-FF5B-4FF6-81D4-C1A7BB0E8D5B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7F1F5F8-415F-4471-AC66-7595F262B6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4B28237-4AFE-4F18-BF40-30E6F44034BE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A8932C6-D252-446D-8023-AA2A843727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8A51411-2051-4140-B7E0-F99FEC1A5685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6F4A0B6-E38F-4AD6-B6D4-E38D49B540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AB25725-14AF-48EE-834C-EAB3046D6AA4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0E1FCE6-20EB-4670-A897-E64666D7D6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63AB195-31BB-4393-847A-69A56986FEFE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6F1F69D-4B48-49CD-9F10-8ADF8224D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15"/>
          <p:cNvPicPr>
            <a:picLocks noChangeAspect="1" noChangeArrowheads="1"/>
          </p:cNvPicPr>
          <p:nvPr userDrawn="1"/>
        </p:nvPicPr>
        <p:blipFill>
          <a:blip r:embed="rId13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39788" cy="5032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3788" y="6424613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latin typeface="+mn-lt"/>
                <a:cs typeface="Times New Roman" pitchFamily="18" charset="0"/>
              </a:rPr>
              <a:t> This Project is funded by the European Union</a:t>
            </a:r>
            <a:endParaRPr lang="en-GB" sz="1000" dirty="0">
              <a:latin typeface="+mn-lt"/>
            </a:endParaRPr>
          </a:p>
        </p:txBody>
      </p:sp>
      <p:pic>
        <p:nvPicPr>
          <p:cNvPr id="1030" name="Picture 10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4787900" y="6256338"/>
            <a:ext cx="903288" cy="468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1500" y="6423025"/>
            <a:ext cx="33845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latin typeface="+mn-lt"/>
                <a:cs typeface="Times New Roman" pitchFamily="18" charset="0"/>
              </a:rPr>
              <a:t>Project implemented by Human Dynamics Consortium</a:t>
            </a:r>
          </a:p>
        </p:txBody>
      </p:sp>
      <p:pic>
        <p:nvPicPr>
          <p:cNvPr id="1032" name="Picture 2" descr="Z:\hd\countries\ZZ Multi-country\IMPLEMENTATION\ECRAN 2013 - 2016\Implementation\Visibility\Final logo\zelena.pn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6465888" y="115888"/>
            <a:ext cx="2209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Identifying environmental Directives requiring transitional periods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o-RO" smtClean="0">
              <a:solidFill>
                <a:srgbClr val="898989"/>
              </a:solidFill>
            </a:endParaRPr>
          </a:p>
          <a:p>
            <a:pPr eaLnBrk="1" hangingPunct="1"/>
            <a:r>
              <a:rPr lang="ro-RO" smtClean="0">
                <a:solidFill>
                  <a:srgbClr val="898989"/>
                </a:solidFill>
              </a:rPr>
              <a:t>Leonard ORBAN</a:t>
            </a:r>
            <a:endParaRPr lang="en-US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Definition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276475"/>
            <a:ext cx="8229600" cy="3849688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en-US" sz="2800" b="1" smtClean="0"/>
              <a:t>Transition period</a:t>
            </a:r>
            <a:r>
              <a:rPr lang="en-US" sz="2800" smtClean="0"/>
              <a:t> is a negotiated number of years during which the EU obligations do not apply (temporary exemption from implementation of the </a:t>
            </a:r>
            <a:r>
              <a:rPr lang="en-US" sz="2800" i="1" smtClean="0"/>
              <a:t>acquis</a:t>
            </a:r>
            <a:r>
              <a:rPr lang="en-US" sz="2800" smtClean="0"/>
              <a:t>). It is limited in time and scope, and accompanied by a plan with clear defined stages for application of the acquis.</a:t>
            </a:r>
          </a:p>
          <a:p>
            <a:pPr>
              <a:buFont typeface="Arial" charset="0"/>
              <a:buNone/>
            </a:pPr>
            <a:endParaRPr lang="en-US" sz="28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Steps in preparing the request of transitions/derogations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Understanding the </a:t>
            </a:r>
            <a:r>
              <a:rPr lang="en-US" sz="2800" i="1" smtClean="0"/>
              <a:t>acquis</a:t>
            </a: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Understanding internal situation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Knowing certain exceptions/safeguards in treaties or in the secondary legislation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Learning about various exceptions/safeguards granted in past accession negotiations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Formulating the position and request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Setting up a back-up position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Understanding the position of the EU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Monitor the other applicant countries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Case of Romania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en-US" sz="2800" b="1" i="1" smtClean="0"/>
              <a:t>Council Directive 2000/76/EC on incineration of waste</a:t>
            </a:r>
          </a:p>
          <a:p>
            <a:pPr algn="just">
              <a:lnSpc>
                <a:spcPct val="90000"/>
              </a:lnSpc>
              <a:buFont typeface="Arial" charset="0"/>
              <a:buNone/>
            </a:pPr>
            <a:endParaRPr lang="en-US" sz="2400" b="1" i="1" smtClean="0"/>
          </a:p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en-US" sz="2400" smtClean="0"/>
              <a:t>Romania requested a transition period of 2 years, ending by 31 December 2008, for the gradual  closure of the 110 existing installations for the incineration of hazardous medical waste, as follows:</a:t>
            </a:r>
            <a:endParaRPr lang="en-GB" sz="2400" smtClean="0"/>
          </a:p>
          <a:p>
            <a:pPr algn="just">
              <a:lnSpc>
                <a:spcPct val="90000"/>
              </a:lnSpc>
            </a:pPr>
            <a:r>
              <a:rPr lang="en-GB" sz="2400" smtClean="0"/>
              <a:t>1 year, ending by 31 December 2007, for the closure of 52 existing installations for incineration of the hazardous fraction of waste resulted from medical activities;</a:t>
            </a:r>
          </a:p>
          <a:p>
            <a:pPr algn="just">
              <a:lnSpc>
                <a:spcPct val="90000"/>
              </a:lnSpc>
            </a:pPr>
            <a:r>
              <a:rPr lang="en-GB" sz="2400" smtClean="0"/>
              <a:t>2 years, ending by 31 December 2008, for the closure of 58 existing installations for incineration of the hazardous fraction of waste resulted from medical activities.</a:t>
            </a:r>
            <a:endParaRPr lang="en-US" sz="24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Assessment</a:t>
            </a:r>
            <a:r>
              <a:rPr lang="en-US" smtClean="0"/>
              <a:t> 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en-US" sz="1800" smtClean="0"/>
              <a:t>The closure of the installations dispersed all over the Romanian territory could require about 3-5 years according to the Member States experience in order to ensure a safe and sound shift from the current management system to a modern hospital waste management </a:t>
            </a:r>
          </a:p>
          <a:p>
            <a:pPr algn="just">
              <a:buFont typeface="Arial" charset="0"/>
              <a:buNone/>
            </a:pPr>
            <a:r>
              <a:rPr lang="en-US" sz="1800" smtClean="0"/>
              <a:t>The closure of the existing installations can only take place gradually in order to ensure that hazardous waste is not landfilled under uncontrolled conditions </a:t>
            </a:r>
          </a:p>
          <a:p>
            <a:pPr algn="just">
              <a:buFont typeface="Arial" charset="0"/>
              <a:buNone/>
            </a:pPr>
            <a:r>
              <a:rPr lang="en-GB" sz="1800" smtClean="0"/>
              <a:t>The closure of the low capacity installations, located in isolated areas and having a difficult transport, serving specialized activities or health centres, is difficult to accomplish</a:t>
            </a:r>
            <a:r>
              <a:rPr lang="en-US" sz="1800" smtClean="0"/>
              <a:t> </a:t>
            </a:r>
          </a:p>
          <a:p>
            <a:pPr algn="just">
              <a:buFont typeface="Arial" charset="0"/>
              <a:buNone/>
            </a:pPr>
            <a:r>
              <a:rPr lang="en-US" sz="1800" smtClean="0"/>
              <a:t>The safe pre-treatment, treatment and disposal of hazardous waste resulted from medical activities in accordance with the EU standards require special facilities for pre-treatment and the construction of an incineration installation with a sufficient capacity to receive the total amount of this kind of waste </a:t>
            </a:r>
          </a:p>
          <a:p>
            <a:pPr algn="just">
              <a:buFont typeface="Arial" charset="0"/>
              <a:buNone/>
            </a:pPr>
            <a:r>
              <a:rPr lang="en-US" sz="1800" smtClean="0"/>
              <a:t>The proposed incinerator capacity will only be built by the end of  2008 </a:t>
            </a:r>
          </a:p>
          <a:p>
            <a:pPr algn="just">
              <a:buFont typeface="Arial" charset="0"/>
              <a:buNone/>
            </a:pPr>
            <a:r>
              <a:rPr lang="en-US" sz="1800" smtClean="0"/>
              <a:t>The technical solution considered it is a rotary kiln incinerator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GB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Transposition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just">
              <a:lnSpc>
                <a:spcPct val="80000"/>
              </a:lnSpc>
            </a:pPr>
            <a:r>
              <a:rPr lang="en-GB" sz="2000" smtClean="0"/>
              <a:t>The Directive was transposed by Government Decision no …. on the incineration of waste.</a:t>
            </a:r>
          </a:p>
          <a:p>
            <a:pPr algn="just">
              <a:lnSpc>
                <a:spcPct val="80000"/>
              </a:lnSpc>
            </a:pPr>
            <a:r>
              <a:rPr lang="en-GB" sz="2000" smtClean="0"/>
              <a:t>By the end of ……., the legal acts will be revised to correct the current definition of “existing incineration and co-incineration installations” to be in accordance with Directive 2000/76/EC.</a:t>
            </a:r>
            <a:endParaRPr lang="en-US" sz="2000" smtClean="0"/>
          </a:p>
          <a:p>
            <a:pPr algn="just">
              <a:lnSpc>
                <a:spcPct val="80000"/>
              </a:lnSpc>
            </a:pPr>
            <a:r>
              <a:rPr lang="en-US" sz="2000" smtClean="0"/>
              <a:t>As regards the Regulation (EC) no. 1774/2002 laying down health rules concerning animal by-products not intended for human consumption, Ministry “X” has taken into consideration the issues regarding the incineration and co-incineration stated in Annex IV of the Regulation within Chapter 7 “Agriculture”. </a:t>
            </a:r>
          </a:p>
          <a:p>
            <a:pPr algn="just">
              <a:lnSpc>
                <a:spcPct val="80000"/>
              </a:lnSpc>
            </a:pPr>
            <a:r>
              <a:rPr lang="en-US" sz="2000" smtClean="0"/>
              <a:t>The Regulation was transposed into the national legislation by ….. approving the sanitary-veterinary norm, which establishes rules concerning health in relation to animal sub-products that are not intended for human consumption. </a:t>
            </a:r>
          </a:p>
          <a:p>
            <a:pPr algn="just">
              <a:lnSpc>
                <a:spcPct val="80000"/>
              </a:lnSpc>
            </a:pPr>
            <a:r>
              <a:rPr lang="en-US" sz="2000" smtClean="0"/>
              <a:t>A working group of experts from Ministry “X” and Ministry “Y” will identify their responsibilities in the implementation of Regulation requirements.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Implementation 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91513" cy="4060825"/>
          </a:xfrm>
        </p:spPr>
        <p:txBody>
          <a:bodyPr/>
          <a:lstStyle/>
          <a:p>
            <a:pPr algn="just">
              <a:buFont typeface="Arial" charset="0"/>
              <a:buNone/>
            </a:pPr>
            <a:endParaRPr lang="en-GB" sz="2800" smtClean="0"/>
          </a:p>
          <a:p>
            <a:pPr algn="just">
              <a:buFont typeface="Arial" charset="0"/>
              <a:buNone/>
            </a:pPr>
            <a:r>
              <a:rPr lang="en-GB" sz="2800" smtClean="0"/>
              <a:t>Short presentation of the existing incineration and co-incineration plants and facilities</a:t>
            </a:r>
          </a:p>
          <a:p>
            <a:pPr algn="just">
              <a:buFont typeface="Arial" charset="0"/>
              <a:buNone/>
            </a:pPr>
            <a:endParaRPr lang="en-US" sz="2400" smtClean="0"/>
          </a:p>
          <a:p>
            <a:pPr algn="just">
              <a:buFont typeface="Arial" charset="0"/>
              <a:buNone/>
            </a:pPr>
            <a:r>
              <a:rPr lang="en-US" sz="2800" smtClean="0"/>
              <a:t>Romania elaborated an Implementation Plan of the Directive, Annex of the Position Paper.</a:t>
            </a:r>
            <a:r>
              <a:rPr lang="en-US" smtClean="0"/>
              <a:t> </a:t>
            </a:r>
          </a:p>
          <a:p>
            <a:pPr algn="just">
              <a:buFont typeface="Arial" charset="0"/>
              <a:buNone/>
            </a:pPr>
            <a:endParaRPr lang="en-GB" smtClean="0"/>
          </a:p>
          <a:p>
            <a:pPr algn="just">
              <a:buFont typeface="Arial" charset="0"/>
              <a:buNone/>
            </a:pPr>
            <a:endParaRPr lang="en-US" sz="2800" smtClean="0"/>
          </a:p>
          <a:p>
            <a:pPr algn="just">
              <a:buFont typeface="Arial" charset="0"/>
              <a:buNone/>
            </a:pPr>
            <a:endParaRPr lang="en-US" smtClean="0"/>
          </a:p>
          <a:p>
            <a:pPr algn="just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Cost assessment</a:t>
            </a:r>
            <a:r>
              <a:rPr lang="en-US" smtClean="0"/>
              <a:t> 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2060575"/>
            <a:ext cx="8229600" cy="3776663"/>
          </a:xfrm>
        </p:spPr>
        <p:txBody>
          <a:bodyPr/>
          <a:lstStyle/>
          <a:p>
            <a:r>
              <a:rPr lang="en-US" sz="2400" smtClean="0"/>
              <a:t>Short description of the compliance investment costs by process,  type of waste, by different intermediate deadlines and for finalizing the entire process</a:t>
            </a:r>
          </a:p>
          <a:p>
            <a:endParaRPr lang="en-US" sz="2400" smtClean="0"/>
          </a:p>
          <a:p>
            <a:r>
              <a:rPr lang="en-US" sz="2400" smtClean="0"/>
              <a:t>The detailed compliance costs were presented in detail in the Implementation Plan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/>
              <a:t>Thank you for your attention!</a:t>
            </a:r>
          </a:p>
          <a:p>
            <a:pPr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562</Words>
  <Application>Microsoft Office PowerPoint</Application>
  <PresentationFormat>On-screen Show (4:3)</PresentationFormat>
  <Paragraphs>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11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Identifying environmental Directives requiring transitional periods</vt:lpstr>
      <vt:lpstr>Definition</vt:lpstr>
      <vt:lpstr>Steps in preparing the request of transitions/derogations</vt:lpstr>
      <vt:lpstr>Case of Romania</vt:lpstr>
      <vt:lpstr>Assessment </vt:lpstr>
      <vt:lpstr>Transposition </vt:lpstr>
      <vt:lpstr>Implementation </vt:lpstr>
      <vt:lpstr>Cost assessment 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user</cp:lastModifiedBy>
  <cp:revision>9</cp:revision>
  <dcterms:created xsi:type="dcterms:W3CDTF">2013-10-30T11:37:35Z</dcterms:created>
  <dcterms:modified xsi:type="dcterms:W3CDTF">2014-04-08T08:41:40Z</dcterms:modified>
</cp:coreProperties>
</file>