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7D79D-A810-4EAB-A27A-48A9DC2F8903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8BC57-F764-459D-BEFF-1494169392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3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pic>
        <p:nvPicPr>
          <p:cNvPr id="4" name="Picture 2" descr="Z:\hd\countries\ZZ Multi-country\IMPLEMENTATION\ECRAN 2013 - 2016\Implementation\Visibility\Final logo\zelena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65786" y="116632"/>
            <a:ext cx="2210670" cy="252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INSTITUTIONAL FRAMEWORK AND ACTORS OF E.U. ACCESSION NEGOTIATION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Vasile</a:t>
            </a:r>
            <a:r>
              <a:rPr lang="en-US" dirty="0" smtClean="0"/>
              <a:t> PUSCAS</a:t>
            </a:r>
          </a:p>
          <a:p>
            <a:r>
              <a:rPr lang="en-US" dirty="0" smtClean="0"/>
              <a:t>Leonard ORBAN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E.U. NEGOTIATION FRAMEWORK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The </a:t>
            </a:r>
            <a:r>
              <a:rPr lang="en-US" sz="2400" dirty="0" smtClean="0"/>
              <a:t>intergovernmental </a:t>
            </a:r>
            <a:r>
              <a:rPr lang="en-US" sz="2400" dirty="0" smtClean="0"/>
              <a:t>organizations and  </a:t>
            </a:r>
            <a:r>
              <a:rPr lang="en-US" sz="2400" i="1" dirty="0" smtClean="0"/>
              <a:t>1</a:t>
            </a:r>
            <a:r>
              <a:rPr lang="en-US" sz="2400" i="1" dirty="0" smtClean="0"/>
              <a:t>) world </a:t>
            </a:r>
            <a:r>
              <a:rPr lang="en-US" sz="2400" i="1" dirty="0" smtClean="0"/>
              <a:t>politics</a:t>
            </a:r>
            <a:r>
              <a:rPr lang="en-US" sz="2400" i="1" dirty="0" smtClean="0"/>
              <a:t>; 2) states; 3)state and </a:t>
            </a:r>
            <a:r>
              <a:rPr lang="en-US" sz="2400" i="1" dirty="0" smtClean="0"/>
              <a:t>regional power</a:t>
            </a:r>
          </a:p>
          <a:p>
            <a:r>
              <a:rPr lang="en-US" sz="2400" b="1" dirty="0" smtClean="0"/>
              <a:t>The bargaining game</a:t>
            </a:r>
            <a:r>
              <a:rPr lang="en-US" sz="2400" dirty="0" smtClean="0"/>
              <a:t> and the </a:t>
            </a:r>
            <a:r>
              <a:rPr lang="en-US" sz="2400" dirty="0" smtClean="0"/>
              <a:t>intergovernmental/regional </a:t>
            </a:r>
            <a:r>
              <a:rPr lang="en-US" sz="2400" dirty="0" smtClean="0"/>
              <a:t>organizations = </a:t>
            </a:r>
            <a:r>
              <a:rPr lang="en-US" sz="2400" dirty="0" smtClean="0"/>
              <a:t>international &amp; multilateral </a:t>
            </a:r>
            <a:r>
              <a:rPr lang="en-US" sz="2400" dirty="0" smtClean="0"/>
              <a:t>negotiation </a:t>
            </a:r>
            <a:r>
              <a:rPr lang="en-US" sz="2400" dirty="0" smtClean="0"/>
              <a:t>process (</a:t>
            </a:r>
            <a:r>
              <a:rPr lang="en-US" sz="2400" b="1" dirty="0" smtClean="0"/>
              <a:t>regulated negotiation </a:t>
            </a:r>
            <a:r>
              <a:rPr lang="en-US" sz="2400" dirty="0" smtClean="0"/>
              <a:t>-</a:t>
            </a:r>
            <a:r>
              <a:rPr lang="en-US" sz="2400" b="1" dirty="0" smtClean="0"/>
              <a:t> </a:t>
            </a:r>
            <a:r>
              <a:rPr lang="en-US" sz="2400" dirty="0" smtClean="0"/>
              <a:t>high degree of institutionalization =&gt;</a:t>
            </a:r>
          </a:p>
          <a:p>
            <a:r>
              <a:rPr lang="en-US" sz="2400" i="1" dirty="0" smtClean="0"/>
              <a:t>      Institutions</a:t>
            </a:r>
          </a:p>
          <a:p>
            <a:r>
              <a:rPr lang="en-US" sz="2400" i="1" dirty="0" smtClean="0"/>
              <a:t>      Conventions</a:t>
            </a:r>
          </a:p>
          <a:p>
            <a:r>
              <a:rPr lang="en-US" sz="2400" i="1" dirty="0" smtClean="0"/>
              <a:t>      Rules</a:t>
            </a:r>
            <a:r>
              <a:rPr lang="en-US" sz="2400" i="1" dirty="0" smtClean="0"/>
              <a:t>, norms</a:t>
            </a:r>
            <a:endParaRPr lang="en-US" sz="2400" i="1" dirty="0" smtClean="0"/>
          </a:p>
          <a:p>
            <a:r>
              <a:rPr lang="en-US" sz="2400" i="1" dirty="0" smtClean="0"/>
              <a:t>      Principles</a:t>
            </a:r>
          </a:p>
          <a:p>
            <a:r>
              <a:rPr lang="en-US" sz="2400" i="1" dirty="0" smtClean="0"/>
              <a:t>      Procedures</a:t>
            </a:r>
            <a:endParaRPr lang="ro-RO" sz="24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COUNCIL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negotiation body</a:t>
            </a:r>
            <a:r>
              <a:rPr lang="en-US" dirty="0" smtClean="0"/>
              <a:t>: negotiation </a:t>
            </a:r>
            <a:r>
              <a:rPr lang="en-US" dirty="0" smtClean="0"/>
              <a:t>style</a:t>
            </a:r>
            <a:r>
              <a:rPr lang="en-US" dirty="0" smtClean="0"/>
              <a:t>, coalition </a:t>
            </a:r>
            <a:r>
              <a:rPr lang="en-US" dirty="0" smtClean="0"/>
              <a:t>formation</a:t>
            </a:r>
            <a:r>
              <a:rPr lang="en-US" dirty="0" smtClean="0"/>
              <a:t>, leadership</a:t>
            </a:r>
            <a:endParaRPr lang="en-US" dirty="0" smtClean="0"/>
          </a:p>
          <a:p>
            <a:r>
              <a:rPr lang="en-US" dirty="0" smtClean="0"/>
              <a:t>Member states negotiate intensively</a:t>
            </a:r>
          </a:p>
          <a:p>
            <a:r>
              <a:rPr lang="en-US" dirty="0" smtClean="0"/>
              <a:t>Contributes to a convergence of preferences</a:t>
            </a:r>
          </a:p>
          <a:p>
            <a:r>
              <a:rPr lang="en-US" dirty="0" smtClean="0"/>
              <a:t>Provides states with a powerful rational</a:t>
            </a:r>
          </a:p>
          <a:p>
            <a:r>
              <a:rPr lang="en-US" dirty="0" smtClean="0"/>
              <a:t>Distributes information among the parties</a:t>
            </a:r>
          </a:p>
          <a:p>
            <a:r>
              <a:rPr lang="en-US" dirty="0" smtClean="0"/>
              <a:t>The Presidency should be neutral and impartial=“honest broker”</a:t>
            </a:r>
            <a:endParaRPr lang="ro-R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EUROPEAN COUNCIL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Presents the image of political leadership</a:t>
            </a:r>
          </a:p>
          <a:p>
            <a:r>
              <a:rPr lang="en-US" dirty="0" smtClean="0"/>
              <a:t>A formal body of collective decision-making</a:t>
            </a:r>
          </a:p>
          <a:p>
            <a:r>
              <a:rPr lang="en-US" dirty="0" smtClean="0"/>
              <a:t>Explains the sources of bargaining power</a:t>
            </a:r>
          </a:p>
          <a:p>
            <a:r>
              <a:rPr lang="en-US" dirty="0" smtClean="0"/>
              <a:t>As “ultimate decision-maker”</a:t>
            </a:r>
            <a:endParaRPr lang="ro-RO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EUROPEAN COMMISSION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Has a key role in the accession negotiation</a:t>
            </a:r>
          </a:p>
          <a:p>
            <a:r>
              <a:rPr lang="en-US" dirty="0" smtClean="0"/>
              <a:t>Deals with the day-to-day negotiation with the CC</a:t>
            </a:r>
          </a:p>
          <a:p>
            <a:r>
              <a:rPr lang="en-US" dirty="0" smtClean="0"/>
              <a:t>Drafts proposals for the EU negotiation position</a:t>
            </a:r>
          </a:p>
          <a:p>
            <a:r>
              <a:rPr lang="en-US" dirty="0" smtClean="0"/>
              <a:t>Monitors the stage of CC internal preparation</a:t>
            </a:r>
          </a:p>
          <a:p>
            <a:r>
              <a:rPr lang="en-US" dirty="0" smtClean="0"/>
              <a:t>Has a strong informational advantage and has been seen as a neutral actor </a:t>
            </a:r>
            <a:endParaRPr lang="ro-RO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EUROPEAN PARLIAMENT</a:t>
            </a:r>
            <a:br>
              <a:rPr lang="en-US" dirty="0" smtClean="0"/>
            </a:b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Is an increasingly important political actor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“conscience” </a:t>
            </a:r>
            <a:r>
              <a:rPr lang="en-US" dirty="0" smtClean="0"/>
              <a:t>of the EU</a:t>
            </a:r>
          </a:p>
          <a:p>
            <a:r>
              <a:rPr lang="en-US" dirty="0" smtClean="0"/>
              <a:t>Can give opinion on specific issues of the negotiations and internal reform process</a:t>
            </a:r>
          </a:p>
          <a:p>
            <a:r>
              <a:rPr lang="en-US" dirty="0" smtClean="0"/>
              <a:t>The role of Joint Parliamentary Committee</a:t>
            </a:r>
          </a:p>
          <a:p>
            <a:r>
              <a:rPr lang="en-US" dirty="0" smtClean="0"/>
              <a:t>The perception of the degree of EU acceptability</a:t>
            </a:r>
          </a:p>
          <a:p>
            <a:r>
              <a:rPr lang="en-US" dirty="0" smtClean="0"/>
              <a:t>Will take a greater role in the accession negotiation.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o-R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CANDIDATE COUNTRY INTERNAL FRAMEWORK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Government </a:t>
            </a:r>
            <a:r>
              <a:rPr lang="en-US" sz="2400" dirty="0" smtClean="0"/>
              <a:t>= in </a:t>
            </a:r>
            <a:r>
              <a:rPr lang="en-US" sz="2400" dirty="0" smtClean="0"/>
              <a:t>charge with whole negotiation process</a:t>
            </a:r>
          </a:p>
          <a:p>
            <a:r>
              <a:rPr lang="en-US" sz="2400" dirty="0" smtClean="0"/>
              <a:t>                              </a:t>
            </a:r>
            <a:r>
              <a:rPr lang="en-US" sz="2400" dirty="0" smtClean="0"/>
              <a:t> = decision </a:t>
            </a:r>
            <a:r>
              <a:rPr lang="en-US" sz="2400" dirty="0" smtClean="0"/>
              <a:t>making body</a:t>
            </a:r>
          </a:p>
          <a:p>
            <a:r>
              <a:rPr lang="en-US" sz="2400" dirty="0" smtClean="0"/>
              <a:t>                              </a:t>
            </a:r>
            <a:r>
              <a:rPr lang="en-US" sz="2400" dirty="0" smtClean="0"/>
              <a:t> = accession </a:t>
            </a:r>
            <a:r>
              <a:rPr lang="en-US" sz="2400" dirty="0" smtClean="0"/>
              <a:t>preparation process</a:t>
            </a:r>
          </a:p>
          <a:p>
            <a:r>
              <a:rPr lang="en-US" sz="2400" dirty="0" smtClean="0"/>
              <a:t>                              </a:t>
            </a:r>
            <a:r>
              <a:rPr lang="en-US" sz="2400" dirty="0" smtClean="0"/>
              <a:t> = role </a:t>
            </a:r>
            <a:r>
              <a:rPr lang="en-US" sz="2400" dirty="0" smtClean="0"/>
              <a:t>of </a:t>
            </a:r>
            <a:r>
              <a:rPr lang="en-US" sz="2400" dirty="0" smtClean="0"/>
              <a:t>central, local </a:t>
            </a:r>
            <a:r>
              <a:rPr lang="en-US" sz="2400" dirty="0" smtClean="0"/>
              <a:t>administration</a:t>
            </a:r>
          </a:p>
          <a:p>
            <a:r>
              <a:rPr lang="en-US" sz="2400" dirty="0" smtClean="0"/>
              <a:t>                              </a:t>
            </a:r>
            <a:r>
              <a:rPr lang="en-US" sz="2400" dirty="0" smtClean="0"/>
              <a:t> = policy </a:t>
            </a:r>
            <a:r>
              <a:rPr lang="en-US" sz="2400" dirty="0" smtClean="0"/>
              <a:t>coordination</a:t>
            </a:r>
          </a:p>
          <a:p>
            <a:r>
              <a:rPr lang="en-US" sz="2400" dirty="0" smtClean="0"/>
              <a:t>                              </a:t>
            </a:r>
            <a:r>
              <a:rPr lang="en-US" sz="2400" dirty="0" smtClean="0"/>
              <a:t> = Negotiating </a:t>
            </a:r>
            <a:r>
              <a:rPr lang="en-US" sz="2400" dirty="0" smtClean="0"/>
              <a:t>Team/Chief Negotiator</a:t>
            </a:r>
          </a:p>
          <a:p>
            <a:r>
              <a:rPr lang="en-US" dirty="0" smtClean="0"/>
              <a:t>Parliament </a:t>
            </a:r>
            <a:r>
              <a:rPr lang="en-US" sz="2400" dirty="0" smtClean="0"/>
              <a:t>= according </a:t>
            </a:r>
            <a:r>
              <a:rPr lang="en-US" sz="2400" dirty="0" smtClean="0"/>
              <a:t>to the constitutional </a:t>
            </a:r>
            <a:r>
              <a:rPr lang="en-US" sz="2400" dirty="0" smtClean="0"/>
              <a:t>structure, political </a:t>
            </a:r>
            <a:r>
              <a:rPr lang="en-US" sz="2400" dirty="0" smtClean="0"/>
              <a:t>culture and practices</a:t>
            </a:r>
          </a:p>
          <a:p>
            <a:r>
              <a:rPr lang="en-US" sz="2400" dirty="0" smtClean="0"/>
              <a:t>                          </a:t>
            </a:r>
            <a:r>
              <a:rPr lang="en-US" sz="2400" dirty="0" smtClean="0"/>
              <a:t> = legislative </a:t>
            </a:r>
            <a:r>
              <a:rPr lang="en-US" sz="2400" dirty="0" smtClean="0"/>
              <a:t>process-</a:t>
            </a:r>
            <a:r>
              <a:rPr lang="en-US" sz="2400" i="1" dirty="0" smtClean="0"/>
              <a:t>acquis</a:t>
            </a:r>
            <a:r>
              <a:rPr lang="en-US" sz="2400" dirty="0" smtClean="0"/>
              <a:t> transposition</a:t>
            </a:r>
          </a:p>
          <a:p>
            <a:r>
              <a:rPr lang="en-US" sz="2400" dirty="0" smtClean="0"/>
              <a:t>                          </a:t>
            </a:r>
            <a:r>
              <a:rPr lang="en-US" sz="2400" dirty="0" smtClean="0"/>
              <a:t> = parliamentary </a:t>
            </a:r>
            <a:r>
              <a:rPr lang="en-US" sz="2400" dirty="0" smtClean="0"/>
              <a:t>debate-committees and plenary</a:t>
            </a:r>
            <a:endParaRPr lang="ro-RO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COORDINATION DIMENSION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coherent institutional framework</a:t>
            </a:r>
          </a:p>
          <a:p>
            <a:r>
              <a:rPr lang="en-US" dirty="0" smtClean="0"/>
              <a:t>Harmonization and convergence of interests</a:t>
            </a:r>
          </a:p>
          <a:p>
            <a:r>
              <a:rPr lang="en-US" dirty="0" smtClean="0"/>
              <a:t>Country strategy for accession negotiation</a:t>
            </a:r>
          </a:p>
          <a:p>
            <a:r>
              <a:rPr lang="en-US" dirty="0" smtClean="0"/>
              <a:t>Achieving </a:t>
            </a:r>
            <a:r>
              <a:rPr lang="en-US" dirty="0" smtClean="0"/>
              <a:t>cross - </a:t>
            </a:r>
            <a:r>
              <a:rPr lang="en-US" dirty="0" smtClean="0"/>
              <a:t>sectoral</a:t>
            </a:r>
            <a:r>
              <a:rPr lang="en-US" dirty="0" smtClean="0"/>
              <a:t> alignment </a:t>
            </a:r>
            <a:r>
              <a:rPr lang="en-US" dirty="0" smtClean="0"/>
              <a:t>of the positions</a:t>
            </a:r>
          </a:p>
          <a:p>
            <a:r>
              <a:rPr lang="en-US" dirty="0" smtClean="0"/>
              <a:t>Inter-ministerial coordination</a:t>
            </a:r>
          </a:p>
          <a:p>
            <a:r>
              <a:rPr lang="en-US" dirty="0" smtClean="0"/>
              <a:t>The place/role of civil society and interest groups</a:t>
            </a:r>
          </a:p>
          <a:p>
            <a:endParaRPr lang="ro-RO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COORDINATION OF CC INSTITUTIONAL SYSTEM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Government</a:t>
            </a:r>
          </a:p>
          <a:p>
            <a:r>
              <a:rPr lang="en-US" dirty="0" smtClean="0"/>
              <a:t>Parliament</a:t>
            </a:r>
          </a:p>
          <a:p>
            <a:r>
              <a:rPr lang="en-US" dirty="0" smtClean="0"/>
              <a:t>Central coordination units</a:t>
            </a:r>
          </a:p>
          <a:p>
            <a:r>
              <a:rPr lang="en-US" dirty="0" smtClean="0"/>
              <a:t>Permanent Representation in Brussels</a:t>
            </a:r>
          </a:p>
          <a:p>
            <a:r>
              <a:rPr lang="en-US" dirty="0" smtClean="0"/>
              <a:t>Working groups</a:t>
            </a:r>
          </a:p>
          <a:p>
            <a:r>
              <a:rPr lang="en-US" dirty="0" smtClean="0"/>
              <a:t>Other competent authorities/institutions</a:t>
            </a:r>
          </a:p>
          <a:p>
            <a:r>
              <a:rPr lang="en-US" b="1" dirty="0" smtClean="0"/>
              <a:t>Coordination committee/Secretariat for integration/Executive committee for integration etc.</a:t>
            </a:r>
            <a:endParaRPr lang="ro-RO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360</Words>
  <Application>Microsoft Office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INSTITUTIONAL FRAMEWORK AND ACTORS OF E.U. ACCESSION NEGOTIATION</vt:lpstr>
      <vt:lpstr>E.U. NEGOTIATION FRAMEWORK</vt:lpstr>
      <vt:lpstr>THE COUNCIL</vt:lpstr>
      <vt:lpstr>THE EUROPEAN COUNCIL</vt:lpstr>
      <vt:lpstr>THE EUROPEAN COMMISSION</vt:lpstr>
      <vt:lpstr> THE EUROPEAN PARLIAMENT </vt:lpstr>
      <vt:lpstr>THE CANDIDATE COUNTRY INTERNAL FRAMEWORK</vt:lpstr>
      <vt:lpstr>COORDINATION DIMENSION</vt:lpstr>
      <vt:lpstr>COORDINATION OF CC INSTITUTIONAL SYSTEM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Orban Leonard</cp:lastModifiedBy>
  <cp:revision>12</cp:revision>
  <dcterms:created xsi:type="dcterms:W3CDTF">2013-10-30T11:37:35Z</dcterms:created>
  <dcterms:modified xsi:type="dcterms:W3CDTF">2014-04-06T15:17:16Z</dcterms:modified>
</cp:coreProperties>
</file>