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7D79D-A810-4EAB-A27A-48A9DC2F8903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8BC57-F764-459D-BEFF-1494169392D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8BC57-F764-459D-BEFF-1494169392D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3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pic>
        <p:nvPicPr>
          <p:cNvPr id="4" name="Picture 2" descr="Z:\hd\countries\ZZ Multi-country\IMPLEMENTATION\ECRAN 2013 - 2016\Implementation\Visibility\Final logo\zelena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65786" y="116632"/>
            <a:ext cx="2210670" cy="252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THEORY AND PRACTICE OF EUROPEAN  NEGOTIATION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</a:t>
            </a:r>
            <a:r>
              <a:rPr lang="en-US" dirty="0" smtClean="0"/>
              <a:t>. dr</a:t>
            </a:r>
            <a:r>
              <a:rPr lang="en-US" dirty="0" smtClean="0"/>
              <a:t>. VASILE  PUSCAS</a:t>
            </a:r>
          </a:p>
          <a:p>
            <a:r>
              <a:rPr lang="en-US" dirty="0" smtClean="0"/>
              <a:t>Dr. CIPRIAN  GORITA</a:t>
            </a:r>
          </a:p>
          <a:p>
            <a:r>
              <a:rPr lang="en-US" dirty="0" smtClean="0"/>
              <a:t>     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negotiation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Negotiation = a </a:t>
            </a:r>
            <a:r>
              <a:rPr lang="en-US" dirty="0" smtClean="0"/>
              <a:t>part of our daily life</a:t>
            </a:r>
          </a:p>
          <a:p>
            <a:r>
              <a:rPr lang="en-US" dirty="0" smtClean="0"/>
              <a:t>International </a:t>
            </a:r>
            <a:r>
              <a:rPr lang="en-US" dirty="0" smtClean="0"/>
              <a:t>negotiation = the </a:t>
            </a:r>
            <a:r>
              <a:rPr lang="en-US" dirty="0" smtClean="0"/>
              <a:t>most efficient means of attaining optimal solutions in the context of globalization:</a:t>
            </a:r>
          </a:p>
          <a:p>
            <a:r>
              <a:rPr lang="en-US" dirty="0" smtClean="0"/>
              <a:t>Conflict/crisis resolution,</a:t>
            </a:r>
          </a:p>
          <a:p>
            <a:r>
              <a:rPr lang="en-US" dirty="0" smtClean="0"/>
              <a:t>Decision making process,</a:t>
            </a:r>
          </a:p>
          <a:p>
            <a:r>
              <a:rPr lang="en-US" dirty="0" smtClean="0"/>
              <a:t>Finding/maximization the optimal solution,</a:t>
            </a:r>
          </a:p>
          <a:p>
            <a:r>
              <a:rPr lang="en-US" dirty="0" smtClean="0"/>
              <a:t>Obtaining added value,</a:t>
            </a:r>
          </a:p>
          <a:p>
            <a:pPr>
              <a:buNone/>
            </a:pPr>
            <a:endParaRPr lang="en-US" dirty="0" smtClean="0"/>
          </a:p>
          <a:p>
            <a:endParaRPr lang="en-US" sz="16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  NEGOTIATION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“</a:t>
            </a:r>
            <a:r>
              <a:rPr lang="en-US" sz="2400" dirty="0" smtClean="0"/>
              <a:t>The Schuman Declaration”(9 May 1950</a:t>
            </a:r>
            <a:r>
              <a:rPr lang="en-US" sz="2400" dirty="0" smtClean="0"/>
              <a:t>) = “</a:t>
            </a:r>
            <a:r>
              <a:rPr lang="en-US" sz="2400" dirty="0" smtClean="0"/>
              <a:t>an organized and vital Europe” via </a:t>
            </a:r>
            <a:r>
              <a:rPr lang="en-US" sz="2400" dirty="0" smtClean="0"/>
              <a:t>negotiation (“</a:t>
            </a:r>
            <a:r>
              <a:rPr lang="en-US" sz="2400" dirty="0" smtClean="0"/>
              <a:t>a common basis”)</a:t>
            </a:r>
          </a:p>
          <a:p>
            <a:r>
              <a:rPr lang="en-US" sz="2400" dirty="0" smtClean="0"/>
              <a:t>European </a:t>
            </a:r>
            <a:r>
              <a:rPr lang="en-US" sz="2400" dirty="0" smtClean="0"/>
              <a:t>negotiation = a </a:t>
            </a:r>
            <a:r>
              <a:rPr lang="en-US" sz="2400" dirty="0" smtClean="0"/>
              <a:t>multi-party formula of harmonizing and fusion of different interests</a:t>
            </a:r>
          </a:p>
          <a:p>
            <a:r>
              <a:rPr lang="en-US" sz="2400" dirty="0" smtClean="0"/>
              <a:t>Paul </a:t>
            </a:r>
            <a:r>
              <a:rPr lang="en-US" sz="2400" dirty="0" smtClean="0"/>
              <a:t>Meerts</a:t>
            </a:r>
            <a:r>
              <a:rPr lang="en-US" sz="2400" dirty="0" smtClean="0"/>
              <a:t> (</a:t>
            </a:r>
            <a:r>
              <a:rPr lang="en-US" sz="2400" dirty="0" smtClean="0"/>
              <a:t>2003</a:t>
            </a:r>
            <a:r>
              <a:rPr lang="en-US" sz="2400" dirty="0" smtClean="0"/>
              <a:t>) - EU </a:t>
            </a:r>
            <a:r>
              <a:rPr lang="en-US" sz="2400" dirty="0" smtClean="0"/>
              <a:t>is “an enormous international negotiation process” within a multilateral framework</a:t>
            </a:r>
          </a:p>
          <a:p>
            <a:r>
              <a:rPr lang="en-US" sz="2400" dirty="0" smtClean="0"/>
              <a:t>European construction developed  a European style of negotiation=&gt;institutional/framework</a:t>
            </a:r>
            <a:r>
              <a:rPr lang="en-US" sz="2400" dirty="0" smtClean="0"/>
              <a:t>; legal/norms; rules; procedures; technical; political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INTERNATIONAL NEGOTIATION AND EUROPEAN NEGOTIATION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EU as an international </a:t>
            </a:r>
            <a:r>
              <a:rPr lang="en-US" sz="2400" dirty="0" smtClean="0"/>
              <a:t>actor =&gt; international </a:t>
            </a:r>
            <a:r>
              <a:rPr lang="en-US" sz="2400" dirty="0" smtClean="0"/>
              <a:t>context</a:t>
            </a:r>
          </a:p>
          <a:p>
            <a:r>
              <a:rPr lang="en-US" sz="2400" dirty="0" smtClean="0"/>
              <a:t>European </a:t>
            </a:r>
            <a:r>
              <a:rPr lang="en-US" sz="2400" dirty="0" smtClean="0"/>
              <a:t>negotiation = multilateral </a:t>
            </a:r>
            <a:r>
              <a:rPr lang="en-US" sz="2400" dirty="0" smtClean="0"/>
              <a:t>negotiation within a global circumstances</a:t>
            </a:r>
          </a:p>
          <a:p>
            <a:r>
              <a:rPr lang="en-US" sz="2400" dirty="0" smtClean="0"/>
              <a:t>Franz </a:t>
            </a:r>
            <a:r>
              <a:rPr lang="en-US" sz="2400" dirty="0" smtClean="0"/>
              <a:t>Cede (</a:t>
            </a:r>
            <a:r>
              <a:rPr lang="en-US" sz="2400" dirty="0" smtClean="0"/>
              <a:t>2004</a:t>
            </a:r>
            <a:r>
              <a:rPr lang="en-US" sz="2400" dirty="0" smtClean="0"/>
              <a:t>) - the </a:t>
            </a:r>
            <a:r>
              <a:rPr lang="en-US" sz="2400" dirty="0" smtClean="0"/>
              <a:t>EU negotiation process=a distinctive </a:t>
            </a:r>
            <a:r>
              <a:rPr lang="en-US" sz="2400" dirty="0" smtClean="0"/>
              <a:t>pattern, apart </a:t>
            </a:r>
            <a:r>
              <a:rPr lang="en-US" sz="2400" dirty="0" smtClean="0"/>
              <a:t>from the other negotiation processes:</a:t>
            </a:r>
          </a:p>
          <a:p>
            <a:r>
              <a:rPr lang="en-US" sz="2400" i="1" dirty="0" smtClean="0"/>
              <a:t>the assured outcomes,</a:t>
            </a:r>
          </a:p>
          <a:p>
            <a:r>
              <a:rPr lang="en-US" sz="2400" i="1" dirty="0" smtClean="0"/>
              <a:t>the supranational character,</a:t>
            </a:r>
          </a:p>
          <a:p>
            <a:r>
              <a:rPr lang="en-US" sz="2400" i="1" dirty="0" smtClean="0"/>
              <a:t>the democratic dimension,</a:t>
            </a:r>
          </a:p>
          <a:p>
            <a:r>
              <a:rPr lang="en-US" sz="2400" i="1" dirty="0" smtClean="0"/>
              <a:t>the enhanced interaction between EU institutions and MS,</a:t>
            </a:r>
          </a:p>
          <a:p>
            <a:r>
              <a:rPr lang="en-US" sz="2400" i="1" dirty="0" smtClean="0"/>
              <a:t>the shift of sovereignty from MS towards EU competences.</a:t>
            </a:r>
          </a:p>
          <a:p>
            <a:endParaRPr lang="ro-RO" sz="24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E.U.  ACCESSION  NEGOTIATION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Integrative negotiation - a</a:t>
            </a:r>
            <a:r>
              <a:rPr lang="en-US" i="1" dirty="0" smtClean="0"/>
              <a:t> win-win</a:t>
            </a:r>
            <a:r>
              <a:rPr lang="en-US" dirty="0" smtClean="0"/>
              <a:t> formula</a:t>
            </a:r>
          </a:p>
          <a:p>
            <a:r>
              <a:rPr lang="en-US" dirty="0" smtClean="0"/>
              <a:t>Asymmetrical </a:t>
            </a:r>
            <a:r>
              <a:rPr lang="en-US" dirty="0" smtClean="0"/>
              <a:t>negotiation </a:t>
            </a:r>
            <a:r>
              <a:rPr lang="en-US" dirty="0" smtClean="0"/>
              <a:t>- </a:t>
            </a:r>
            <a:r>
              <a:rPr lang="en-US" dirty="0" smtClean="0"/>
              <a:t>EU and CC</a:t>
            </a:r>
          </a:p>
          <a:p>
            <a:r>
              <a:rPr lang="en-US" dirty="0" smtClean="0"/>
              <a:t>A process of discovery</a:t>
            </a:r>
          </a:p>
          <a:p>
            <a:r>
              <a:rPr lang="en-US" dirty="0" smtClean="0"/>
              <a:t>A strategic interaction</a:t>
            </a:r>
          </a:p>
          <a:p>
            <a:r>
              <a:rPr lang="en-US" dirty="0" smtClean="0"/>
              <a:t>An exchange process</a:t>
            </a:r>
          </a:p>
          <a:p>
            <a:r>
              <a:rPr lang="en-US" dirty="0" smtClean="0"/>
              <a:t>The role of Negotiating Team</a:t>
            </a:r>
          </a:p>
          <a:p>
            <a:r>
              <a:rPr lang="en-US" dirty="0" smtClean="0"/>
              <a:t>The role of Chief Negotiator</a:t>
            </a:r>
          </a:p>
          <a:p>
            <a:endParaRPr lang="ro-RO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  NEGOTIATORS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Professionals as </a:t>
            </a:r>
            <a:r>
              <a:rPr lang="en-US" sz="2800" dirty="0" smtClean="0"/>
              <a:t>negotiators = diplomats </a:t>
            </a:r>
            <a:r>
              <a:rPr lang="en-US" sz="2800" dirty="0" smtClean="0"/>
              <a:t>and experts</a:t>
            </a:r>
          </a:p>
          <a:p>
            <a:r>
              <a:rPr lang="en-US" sz="2800" dirty="0" smtClean="0"/>
              <a:t>The role of technical </a:t>
            </a:r>
            <a:r>
              <a:rPr lang="en-US" sz="2800" dirty="0" smtClean="0"/>
              <a:t>experts (</a:t>
            </a:r>
            <a:r>
              <a:rPr lang="en-US" sz="2800" dirty="0" smtClean="0"/>
              <a:t>diplomats in charge of only 15% of the secondary legislation)</a:t>
            </a:r>
          </a:p>
          <a:p>
            <a:r>
              <a:rPr lang="en-US" sz="2800" dirty="0" smtClean="0"/>
              <a:t>Expert committees and the EU decision process</a:t>
            </a:r>
          </a:p>
          <a:p>
            <a:r>
              <a:rPr lang="en-US" sz="2800" dirty="0" smtClean="0"/>
              <a:t>Experts act for their </a:t>
            </a:r>
            <a:r>
              <a:rPr lang="en-US" sz="2800" dirty="0" smtClean="0"/>
              <a:t>organizations (</a:t>
            </a:r>
            <a:r>
              <a:rPr lang="en-US" sz="2800" dirty="0" smtClean="0"/>
              <a:t>not the country government)</a:t>
            </a:r>
          </a:p>
          <a:p>
            <a:r>
              <a:rPr lang="en-US" sz="2800" dirty="0" smtClean="0"/>
              <a:t>Contribute to the fragmentation of power</a:t>
            </a:r>
          </a:p>
          <a:p>
            <a:r>
              <a:rPr lang="en-US" sz="2800" b="1" dirty="0" smtClean="0"/>
              <a:t>Remark:</a:t>
            </a:r>
            <a:r>
              <a:rPr lang="en-US" sz="2800" dirty="0" smtClean="0"/>
              <a:t> Learning the negotiation process in a </a:t>
            </a:r>
            <a:r>
              <a:rPr lang="en-US" sz="2800" b="1" dirty="0" smtClean="0"/>
              <a:t>Negotiating Team.</a:t>
            </a:r>
          </a:p>
          <a:p>
            <a:endParaRPr lang="ro-RO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SUCCESSFUL EUROPEAN NEGOTIATION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According  to  Alain </a:t>
            </a:r>
            <a:r>
              <a:rPr lang="en-US" sz="2400" dirty="0" smtClean="0"/>
              <a:t>Lempereur</a:t>
            </a:r>
            <a:r>
              <a:rPr lang="en-US" sz="2400" dirty="0" smtClean="0"/>
              <a:t> (</a:t>
            </a:r>
            <a:r>
              <a:rPr lang="en-US" sz="2400" dirty="0" smtClean="0"/>
              <a:t>2008):</a:t>
            </a:r>
          </a:p>
          <a:p>
            <a:r>
              <a:rPr lang="en-US" sz="2400" i="1" dirty="0" smtClean="0"/>
              <a:t>A clear strategically communication,</a:t>
            </a:r>
          </a:p>
          <a:p>
            <a:r>
              <a:rPr lang="en-US" sz="2400" i="1" dirty="0" smtClean="0"/>
              <a:t>Establishing an agenda,</a:t>
            </a:r>
          </a:p>
          <a:p>
            <a:r>
              <a:rPr lang="en-US" sz="2400" i="1" dirty="0" smtClean="0"/>
              <a:t>Good/excellent preparation,</a:t>
            </a:r>
          </a:p>
          <a:p>
            <a:r>
              <a:rPr lang="en-US" sz="2400" i="1" dirty="0" smtClean="0"/>
              <a:t>Elaborating a realist and effective mandate,</a:t>
            </a:r>
          </a:p>
          <a:p>
            <a:r>
              <a:rPr lang="en-US" sz="2400" i="1" dirty="0" smtClean="0"/>
              <a:t>Trust relationship with other negotiators,</a:t>
            </a:r>
          </a:p>
          <a:p>
            <a:r>
              <a:rPr lang="en-US" sz="2400" i="1" dirty="0" smtClean="0"/>
              <a:t>Searching the optimal solutions for all,</a:t>
            </a:r>
          </a:p>
          <a:p>
            <a:r>
              <a:rPr lang="en-US" sz="2400" i="1" dirty="0" smtClean="0"/>
              <a:t>Relying on the motivations of the parties,</a:t>
            </a:r>
          </a:p>
          <a:p>
            <a:r>
              <a:rPr lang="en-US" sz="2400" i="1" dirty="0" smtClean="0"/>
              <a:t>Cross-cultural </a:t>
            </a:r>
            <a:r>
              <a:rPr lang="en-US" sz="2400" i="1" dirty="0" smtClean="0"/>
              <a:t>communication and multilateral negotiations,</a:t>
            </a:r>
          </a:p>
          <a:p>
            <a:r>
              <a:rPr lang="en-US" sz="2400" i="1" dirty="0" smtClean="0"/>
              <a:t>Thinking to the implementation of the agreed solutions.</a:t>
            </a:r>
            <a:endParaRPr lang="ro-RO" sz="24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10 COMMANDMENTS FOR THE POST-ACCESSION EUROPEAN NEGOTIATOR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According to the former </a:t>
            </a:r>
            <a:r>
              <a:rPr lang="en-US" sz="2000" dirty="0" smtClean="0"/>
              <a:t>MoFA</a:t>
            </a:r>
            <a:r>
              <a:rPr lang="en-US" sz="2000" dirty="0" smtClean="0"/>
              <a:t> Bernard </a:t>
            </a:r>
            <a:r>
              <a:rPr lang="en-US" sz="2000" dirty="0" smtClean="0"/>
              <a:t>Bot</a:t>
            </a:r>
            <a:r>
              <a:rPr lang="en-US" sz="2000" dirty="0" smtClean="0"/>
              <a:t>-Netherland (</a:t>
            </a:r>
            <a:r>
              <a:rPr lang="en-US" sz="2000" dirty="0" smtClean="0"/>
              <a:t>see Meerts,2004):</a:t>
            </a:r>
          </a:p>
          <a:p>
            <a:r>
              <a:rPr lang="en-US" sz="2000" dirty="0" smtClean="0"/>
              <a:t>“</a:t>
            </a:r>
            <a:r>
              <a:rPr lang="en-US" sz="2000" i="1" dirty="0" smtClean="0"/>
              <a:t>Retain the trust of those you represent,</a:t>
            </a:r>
          </a:p>
          <a:p>
            <a:r>
              <a:rPr lang="en-US" sz="2000" i="1" dirty="0" smtClean="0"/>
              <a:t>Make it clear that you appreciate the position of other negotiating parties,</a:t>
            </a:r>
          </a:p>
          <a:p>
            <a:r>
              <a:rPr lang="en-US" sz="2000" i="1" dirty="0" smtClean="0"/>
              <a:t>Know your dossier well,</a:t>
            </a:r>
          </a:p>
          <a:p>
            <a:r>
              <a:rPr lang="en-US" sz="2000" i="1" dirty="0" smtClean="0"/>
              <a:t>Maintain good network,</a:t>
            </a:r>
          </a:p>
          <a:p>
            <a:r>
              <a:rPr lang="en-US" sz="2000" i="1" dirty="0" smtClean="0"/>
              <a:t>Cultivate a feel for the balance o political power,</a:t>
            </a:r>
          </a:p>
          <a:p>
            <a:r>
              <a:rPr lang="en-US" sz="2000" i="1" dirty="0" smtClean="0"/>
              <a:t>Guard against your opponents’ losing face,</a:t>
            </a:r>
          </a:p>
          <a:p>
            <a:r>
              <a:rPr lang="en-US" sz="2000" i="1" dirty="0" smtClean="0"/>
              <a:t>Learn to act a part,</a:t>
            </a:r>
          </a:p>
          <a:p>
            <a:r>
              <a:rPr lang="en-US" sz="2000" i="1" dirty="0" smtClean="0"/>
              <a:t>Build up your stamina,</a:t>
            </a:r>
          </a:p>
          <a:p>
            <a:r>
              <a:rPr lang="en-US" sz="2000" i="1" dirty="0" smtClean="0"/>
              <a:t>Make concessions in time to obtain a </a:t>
            </a:r>
            <a:r>
              <a:rPr lang="en-US" sz="2000" b="1" i="1" dirty="0" smtClean="0"/>
              <a:t>quid pro quo,</a:t>
            </a:r>
            <a:endParaRPr lang="en-US" sz="2000" i="1" dirty="0" smtClean="0"/>
          </a:p>
          <a:p>
            <a:r>
              <a:rPr lang="en-US" sz="2000" i="1" dirty="0" smtClean="0"/>
              <a:t>Be yourself and always hold fast to your own style of negotiating.”</a:t>
            </a:r>
            <a:endParaRPr lang="ro-RO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WISHES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HAVE  A   GREAT   SUCCESS!</a:t>
            </a:r>
            <a:endParaRPr lang="ro-R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486</Words>
  <Application>Microsoft Office PowerPoint</Application>
  <PresentationFormat>On-screen Show (4:3)</PresentationFormat>
  <Paragraphs>70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THEORY AND PRACTICE OF EUROPEAN  NEGOTIATION</vt:lpstr>
      <vt:lpstr>International negotiation</vt:lpstr>
      <vt:lpstr>EUROPEAN  NEGOTIATION</vt:lpstr>
      <vt:lpstr>INTERNATIONAL NEGOTIATION AND EUROPEAN NEGOTIATION</vt:lpstr>
      <vt:lpstr>E.U.  ACCESSION  NEGOTIATION</vt:lpstr>
      <vt:lpstr>EUROPEAN  NEGOTIATORS</vt:lpstr>
      <vt:lpstr>A SUCCESSFUL EUROPEAN NEGOTIATION</vt:lpstr>
      <vt:lpstr>10 COMMANDMENTS FOR THE POST-ACCESSION EUROPEAN NEGOTIATOR</vt:lpstr>
      <vt:lpstr>WISHES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Orban Leonard</cp:lastModifiedBy>
  <cp:revision>14</cp:revision>
  <dcterms:created xsi:type="dcterms:W3CDTF">2013-10-30T11:37:35Z</dcterms:created>
  <dcterms:modified xsi:type="dcterms:W3CDTF">2014-04-06T15:31:16Z</dcterms:modified>
</cp:coreProperties>
</file>