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15"/>
  </p:notesMasterIdLst>
  <p:sldIdLst>
    <p:sldId id="256" r:id="rId2"/>
    <p:sldId id="257" r:id="rId3"/>
    <p:sldId id="258" r:id="rId4"/>
    <p:sldId id="259" r:id="rId5"/>
    <p:sldId id="260" r:id="rId6"/>
    <p:sldId id="261" r:id="rId7"/>
    <p:sldId id="262" r:id="rId8"/>
    <p:sldId id="264" r:id="rId9"/>
    <p:sldId id="265" r:id="rId10"/>
    <p:sldId id="269" r:id="rId11"/>
    <p:sldId id="268" r:id="rId12"/>
    <p:sldId id="271" r:id="rId13"/>
    <p:sldId id="270" r:id="rId14"/>
  </p:sldIdLst>
  <p:sldSz cx="9144000" cy="6858000" type="screen4x3"/>
  <p:notesSz cx="6858000" cy="9144000"/>
  <p:defaultTextStyle>
    <a:defPPr>
      <a:defRPr lang="bg-BG"/>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20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9420" autoAdjust="0"/>
  </p:normalViewPr>
  <p:slideViewPr>
    <p:cSldViewPr>
      <p:cViewPr varScale="1">
        <p:scale>
          <a:sx n="54" d="100"/>
          <a:sy n="54" d="100"/>
        </p:scale>
        <p:origin x="-1147" y="-6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bg-BG"/>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5A4FC08-0E76-44C0-9781-7157D6D3DA34}" type="datetimeFigureOut">
              <a:rPr lang="bg-BG" smtClean="0"/>
              <a:t>6.4.2014 г.</a:t>
            </a:fld>
            <a:endParaRPr lang="bg-BG"/>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bg-BG"/>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bg-BG"/>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3219EF7-FAEA-457F-97EF-6063ED7ECC85}" type="slidenum">
              <a:rPr lang="bg-BG" smtClean="0"/>
              <a:t>‹#›</a:t>
            </a:fld>
            <a:endParaRPr lang="bg-BG"/>
          </a:p>
        </p:txBody>
      </p:sp>
    </p:spTree>
    <p:extLst>
      <p:ext uri="{BB962C8B-B14F-4D97-AF65-F5344CB8AC3E}">
        <p14:creationId xmlns:p14="http://schemas.microsoft.com/office/powerpoint/2010/main" val="3141089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C4BAC5F-1553-4234-984E-28F429778260}" type="slidenum">
              <a:rPr lang="bg-BG" altLang="bg-BG"/>
              <a:pPr/>
              <a:t>3</a:t>
            </a:fld>
            <a:endParaRPr lang="bg-BG" altLang="bg-BG"/>
          </a:p>
        </p:txBody>
      </p:sp>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p:txBody>
          <a:bodyPr/>
          <a:lstStyle/>
          <a:p>
            <a:endParaRPr lang="bg-BG" altLang="bg-BG"/>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1BB97BC-E61A-4906-A62D-D4059D615DEF}" type="slidenum">
              <a:rPr lang="en-US" altLang="bg-BG"/>
              <a:pPr/>
              <a:t>4</a:t>
            </a:fld>
            <a:endParaRPr lang="en-US" altLang="bg-BG"/>
          </a:p>
        </p:txBody>
      </p:sp>
      <p:sp>
        <p:nvSpPr>
          <p:cNvPr id="100354" name="Rectangle 2"/>
          <p:cNvSpPr>
            <a:spLocks noGrp="1" noRot="1" noChangeAspect="1" noChangeArrowheads="1" noTextEdit="1"/>
          </p:cNvSpPr>
          <p:nvPr>
            <p:ph type="sldImg"/>
          </p:nvPr>
        </p:nvSpPr>
        <p:spPr>
          <a:ln/>
        </p:spPr>
      </p:sp>
      <p:sp>
        <p:nvSpPr>
          <p:cNvPr id="100355" name="Rectangle 3"/>
          <p:cNvSpPr>
            <a:spLocks noGrp="1" noChangeArrowheads="1"/>
          </p:cNvSpPr>
          <p:nvPr>
            <p:ph type="body" idx="1"/>
          </p:nvPr>
        </p:nvSpPr>
        <p:spPr/>
        <p:txBody>
          <a:bodyPr/>
          <a:lstStyle/>
          <a:p>
            <a:r>
              <a:rPr lang="en-US" altLang="bg-BG" sz="1000" b="1" dirty="0">
                <a:latin typeface="Comic Sans MS" pitchFamily="66" charset="0"/>
              </a:rPr>
              <a:t>The EU legislation has to be transposed into the national legal system by the date of accession. </a:t>
            </a:r>
          </a:p>
          <a:p>
            <a:r>
              <a:rPr lang="en-US" altLang="bg-BG" sz="1000" b="1" dirty="0">
                <a:latin typeface="Comic Sans MS" pitchFamily="66" charset="0"/>
              </a:rPr>
              <a:t>EU environmental legislation is one of the Union`s heaviest and most detailed areas of the </a:t>
            </a:r>
            <a:r>
              <a:rPr lang="en-US" altLang="bg-BG" sz="1000" b="1" dirty="0" err="1">
                <a:latin typeface="Comic Sans MS" pitchFamily="66" charset="0"/>
              </a:rPr>
              <a:t>acquis</a:t>
            </a:r>
            <a:r>
              <a:rPr lang="en-US" altLang="bg-BG" sz="1000" b="1" dirty="0">
                <a:latin typeface="Comic Sans MS" pitchFamily="66" charset="0"/>
              </a:rPr>
              <a:t> with more than 200 legal acts.</a:t>
            </a:r>
          </a:p>
          <a:p>
            <a:endParaRPr lang="en-US" altLang="bg-BG" sz="1000" b="1" dirty="0">
              <a:latin typeface="Comic Sans MS" pitchFamily="66" charset="0"/>
            </a:endParaRPr>
          </a:p>
          <a:p>
            <a:r>
              <a:rPr lang="en-US" altLang="bg-BG" sz="1000" b="1" dirty="0">
                <a:latin typeface="Comic Sans MS" pitchFamily="66" charset="0"/>
              </a:rPr>
              <a:t>Directives must not only be transposed but also be effectively enforced in MS at all levels.</a:t>
            </a:r>
          </a:p>
          <a:p>
            <a:endParaRPr lang="en-US" altLang="bg-BG" sz="1000" b="1" dirty="0">
              <a:latin typeface="Comic Sans MS" pitchFamily="66" charset="0"/>
            </a:endParaRPr>
          </a:p>
          <a:p>
            <a:r>
              <a:rPr lang="en-US" altLang="bg-BG" sz="1000" b="1" dirty="0">
                <a:latin typeface="Comic Sans MS" pitchFamily="66" charset="0"/>
              </a:rPr>
              <a:t>After the accession the European commission has the obligation to ensure the proper application of EC law and in case of non compliance an infringement procedure against the country can be launched by the Commission. </a:t>
            </a:r>
          </a:p>
          <a:p>
            <a:r>
              <a:rPr lang="en-US" altLang="bg-BG" sz="1000" b="1" dirty="0">
                <a:latin typeface="Comic Sans MS" pitchFamily="66" charset="0"/>
              </a:rPr>
              <a:t>Environment is the area where the Commission initiates approximately 1/3 of the infringement procedures against member states. </a:t>
            </a:r>
          </a:p>
          <a:p>
            <a:endParaRPr lang="en-US" altLang="bg-BG" sz="1000" b="1" dirty="0">
              <a:latin typeface="Comic Sans MS" pitchFamily="66" charset="0"/>
            </a:endParaRPr>
          </a:p>
          <a:p>
            <a:endParaRPr lang="en-US" altLang="bg-BG" sz="1000" b="1" dirty="0">
              <a:latin typeface="Comic Sans MS" pitchFamily="66" charset="0"/>
            </a:endParaRPr>
          </a:p>
          <a:p>
            <a:r>
              <a:rPr lang="en-US" altLang="bg-BG" sz="1000" b="1" dirty="0"/>
              <a:t>For example at the end of 2013 there were 353 open cases against MS in the field of environment.</a:t>
            </a:r>
          </a:p>
          <a:p>
            <a:r>
              <a:rPr lang="en-US" altLang="bg-BG" sz="1000" b="1" dirty="0"/>
              <a:t>They were distributed as follows:</a:t>
            </a:r>
          </a:p>
          <a:p>
            <a:endParaRPr lang="en-US" altLang="bg-BG" sz="1000" dirty="0">
              <a:latin typeface="Comic Sans MS" pitchFamily="66"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CBF1937-75CF-4147-A458-DA6FF54B6EFD}" type="slidenum">
              <a:rPr lang="en-GB" altLang="bg-BG"/>
              <a:pPr/>
              <a:t>10</a:t>
            </a:fld>
            <a:endParaRPr lang="en-GB" altLang="bg-BG"/>
          </a:p>
        </p:txBody>
      </p:sp>
      <p:sp>
        <p:nvSpPr>
          <p:cNvPr id="405506" name="Rectangle 2"/>
          <p:cNvSpPr>
            <a:spLocks noGrp="1" noRot="1" noChangeAspect="1" noChangeArrowheads="1" noTextEdit="1"/>
          </p:cNvSpPr>
          <p:nvPr>
            <p:ph type="sldImg"/>
          </p:nvPr>
        </p:nvSpPr>
        <p:spPr>
          <a:ln/>
        </p:spPr>
      </p:sp>
      <p:sp>
        <p:nvSpPr>
          <p:cNvPr id="405507" name="Rectangle 3"/>
          <p:cNvSpPr>
            <a:spLocks noGrp="1" noChangeArrowheads="1"/>
          </p:cNvSpPr>
          <p:nvPr>
            <p:ph type="body" idx="1"/>
          </p:nvPr>
        </p:nvSpPr>
        <p:spPr/>
        <p:txBody>
          <a:bodyPr/>
          <a:lstStyle/>
          <a:p>
            <a:endParaRPr lang="en-GB" altLang="bg-BG"/>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FA16F66-2211-4EEB-8267-6DFFE387B8DE}" type="slidenum">
              <a:rPr lang="en-US" altLang="bg-BG"/>
              <a:pPr/>
              <a:t>11</a:t>
            </a:fld>
            <a:endParaRPr lang="en-US" altLang="bg-BG"/>
          </a:p>
        </p:txBody>
      </p:sp>
      <p:sp>
        <p:nvSpPr>
          <p:cNvPr id="104450" name="Rectangle 2"/>
          <p:cNvSpPr>
            <a:spLocks noGrp="1" noRot="1" noChangeAspect="1" noChangeArrowheads="1" noTextEdit="1"/>
          </p:cNvSpPr>
          <p:nvPr>
            <p:ph type="sldImg"/>
          </p:nvPr>
        </p:nvSpPr>
        <p:spPr>
          <a:ln/>
        </p:spPr>
      </p:sp>
      <p:sp>
        <p:nvSpPr>
          <p:cNvPr id="104451" name="Rectangle 3"/>
          <p:cNvSpPr>
            <a:spLocks noGrp="1" noChangeArrowheads="1"/>
          </p:cNvSpPr>
          <p:nvPr>
            <p:ph type="body" idx="1"/>
          </p:nvPr>
        </p:nvSpPr>
        <p:spPr/>
        <p:txBody>
          <a:bodyPr/>
          <a:lstStyle/>
          <a:p>
            <a:r>
              <a:rPr lang="en-US" altLang="bg-BG" b="1"/>
              <a:t>By member state</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BBEA5CF-CC4D-4136-92FA-2BB4B93A2B8B}" type="slidenum">
              <a:rPr lang="en-US" altLang="bg-BG"/>
              <a:pPr/>
              <a:t>12</a:t>
            </a:fld>
            <a:endParaRPr lang="en-US" altLang="bg-BG"/>
          </a:p>
        </p:txBody>
      </p:sp>
      <p:sp>
        <p:nvSpPr>
          <p:cNvPr id="102402" name="Rectangle 2"/>
          <p:cNvSpPr>
            <a:spLocks noGrp="1" noRot="1" noChangeAspect="1" noChangeArrowheads="1" noTextEdit="1"/>
          </p:cNvSpPr>
          <p:nvPr>
            <p:ph type="sldImg"/>
          </p:nvPr>
        </p:nvSpPr>
        <p:spPr>
          <a:ln/>
        </p:spPr>
      </p:sp>
      <p:sp>
        <p:nvSpPr>
          <p:cNvPr id="102403" name="Rectangle 3"/>
          <p:cNvSpPr>
            <a:spLocks noGrp="1" noChangeArrowheads="1"/>
          </p:cNvSpPr>
          <p:nvPr>
            <p:ph type="body" idx="1"/>
          </p:nvPr>
        </p:nvSpPr>
        <p:spPr/>
        <p:txBody>
          <a:bodyPr/>
          <a:lstStyle/>
          <a:p>
            <a:endParaRPr lang="en-US" altLang="bg-BG" b="1"/>
          </a:p>
          <a:p>
            <a:r>
              <a:rPr lang="en-US" altLang="bg-BG" b="1"/>
              <a:t>By sector</a:t>
            </a:r>
          </a:p>
          <a:p>
            <a:endParaRPr lang="en-US" altLang="bg-BG" b="1"/>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303F6082-A951-4A86-880F-7C64381D8383}" type="datetimeFigureOut">
              <a:rPr lang="bg-BG" smtClean="0"/>
              <a:t>6.4.2014 г.</a:t>
            </a:fld>
            <a:endParaRPr lang="bg-BG"/>
          </a:p>
        </p:txBody>
      </p:sp>
      <p:sp>
        <p:nvSpPr>
          <p:cNvPr id="2" name="Footer Placeholder 1"/>
          <p:cNvSpPr>
            <a:spLocks noGrp="1"/>
          </p:cNvSpPr>
          <p:nvPr>
            <p:ph type="ftr" sz="quarter" idx="11"/>
          </p:nvPr>
        </p:nvSpPr>
        <p:spPr/>
        <p:txBody>
          <a:bodyPr/>
          <a:lstStyle/>
          <a:p>
            <a:endParaRPr lang="bg-BG"/>
          </a:p>
        </p:txBody>
      </p:sp>
      <p:sp>
        <p:nvSpPr>
          <p:cNvPr id="15" name="Slide Number Placeholder 14"/>
          <p:cNvSpPr>
            <a:spLocks noGrp="1"/>
          </p:cNvSpPr>
          <p:nvPr>
            <p:ph type="sldNum" sz="quarter" idx="12"/>
          </p:nvPr>
        </p:nvSpPr>
        <p:spPr>
          <a:xfrm>
            <a:off x="8229600" y="6473952"/>
            <a:ext cx="758952" cy="246888"/>
          </a:xfrm>
        </p:spPr>
        <p:txBody>
          <a:bodyPr/>
          <a:lstStyle/>
          <a:p>
            <a:fld id="{4DD7415A-62E8-45FD-B817-0E46E95E5D36}" type="slidenum">
              <a:rPr lang="bg-BG" smtClean="0"/>
              <a:t>‹#›</a:t>
            </a:fld>
            <a:endParaRPr lang="bg-BG"/>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03F6082-A951-4A86-880F-7C64381D8383}" type="datetimeFigureOut">
              <a:rPr lang="bg-BG" smtClean="0"/>
              <a:t>6.4.2014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4DD7415A-62E8-45FD-B817-0E46E95E5D36}" type="slidenum">
              <a:rPr lang="bg-BG" smtClean="0"/>
              <a:t>‹#›</a:t>
            </a:fld>
            <a:endParaRPr lang="bg-BG"/>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03F6082-A951-4A86-880F-7C64381D8383}" type="datetimeFigureOut">
              <a:rPr lang="bg-BG" smtClean="0"/>
              <a:t>6.4.2014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4DD7415A-62E8-45FD-B817-0E46E95E5D36}" type="slidenum">
              <a:rPr lang="bg-BG" smtClean="0"/>
              <a:t>‹#›</a:t>
            </a:fld>
            <a:endParaRPr lang="bg-BG"/>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bg-BG"/>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Content Placeholder 3"/>
          <p:cNvSpPr>
            <a:spLocks noGrp="1"/>
          </p:cNvSpPr>
          <p:nvPr>
            <p:ph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5" name="Date Placeholder 4"/>
          <p:cNvSpPr>
            <a:spLocks noGrp="1"/>
          </p:cNvSpPr>
          <p:nvPr>
            <p:ph type="dt" sz="half" idx="10"/>
          </p:nvPr>
        </p:nvSpPr>
        <p:spPr>
          <a:xfrm>
            <a:off x="685800" y="6248400"/>
            <a:ext cx="1905000" cy="457200"/>
          </a:xfrm>
        </p:spPr>
        <p:txBody>
          <a:bodyPr/>
          <a:lstStyle>
            <a:lvl1pPr>
              <a:defRPr/>
            </a:lvl1pPr>
          </a:lstStyle>
          <a:p>
            <a:endParaRPr lang="en-US" altLang="bg-BG"/>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r>
              <a:rPr lang="en-US" altLang="bg-BG"/>
              <a:t>situation 07/10/2004</a:t>
            </a:r>
          </a:p>
        </p:txBody>
      </p:sp>
      <p:sp>
        <p:nvSpPr>
          <p:cNvPr id="7" name="Slide Number Placeholder 6"/>
          <p:cNvSpPr>
            <a:spLocks noGrp="1"/>
          </p:cNvSpPr>
          <p:nvPr>
            <p:ph type="sldNum" sz="quarter" idx="12"/>
          </p:nvPr>
        </p:nvSpPr>
        <p:spPr>
          <a:xfrm>
            <a:off x="6553200" y="6248400"/>
            <a:ext cx="1905000" cy="457200"/>
          </a:xfrm>
        </p:spPr>
        <p:txBody>
          <a:bodyPr/>
          <a:lstStyle>
            <a:lvl1pPr>
              <a:defRPr/>
            </a:lvl1pPr>
          </a:lstStyle>
          <a:p>
            <a:fld id="{314F4841-0144-436C-9784-CF9338183EEB}" type="slidenum">
              <a:rPr lang="en-US" altLang="bg-BG"/>
              <a:pPr/>
              <a:t>‹#›</a:t>
            </a:fld>
            <a:endParaRPr lang="en-US" altLang="bg-BG"/>
          </a:p>
        </p:txBody>
      </p:sp>
    </p:spTree>
    <p:extLst>
      <p:ext uri="{BB962C8B-B14F-4D97-AF65-F5344CB8AC3E}">
        <p14:creationId xmlns:p14="http://schemas.microsoft.com/office/powerpoint/2010/main" val="14977341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303F6082-A951-4A86-880F-7C64381D8383}" type="datetimeFigureOut">
              <a:rPr lang="bg-BG" smtClean="0"/>
              <a:t>6.4.2014 г.</a:t>
            </a:fld>
            <a:endParaRPr lang="bg-BG"/>
          </a:p>
        </p:txBody>
      </p:sp>
      <p:sp>
        <p:nvSpPr>
          <p:cNvPr id="19" name="Footer Placeholder 18"/>
          <p:cNvSpPr>
            <a:spLocks noGrp="1"/>
          </p:cNvSpPr>
          <p:nvPr>
            <p:ph type="ftr" sz="quarter" idx="11"/>
          </p:nvPr>
        </p:nvSpPr>
        <p:spPr>
          <a:xfrm>
            <a:off x="3581400" y="76200"/>
            <a:ext cx="2895600" cy="288925"/>
          </a:xfrm>
        </p:spPr>
        <p:txBody>
          <a:bodyPr/>
          <a:lstStyle/>
          <a:p>
            <a:endParaRPr lang="bg-BG"/>
          </a:p>
        </p:txBody>
      </p:sp>
      <p:sp>
        <p:nvSpPr>
          <p:cNvPr id="16" name="Slide Number Placeholder 15"/>
          <p:cNvSpPr>
            <a:spLocks noGrp="1"/>
          </p:cNvSpPr>
          <p:nvPr>
            <p:ph type="sldNum" sz="quarter" idx="12"/>
          </p:nvPr>
        </p:nvSpPr>
        <p:spPr>
          <a:xfrm>
            <a:off x="8229600" y="6473952"/>
            <a:ext cx="758952" cy="246888"/>
          </a:xfrm>
        </p:spPr>
        <p:txBody>
          <a:bodyPr/>
          <a:lstStyle/>
          <a:p>
            <a:fld id="{4DD7415A-62E8-45FD-B817-0E46E95E5D36}" type="slidenum">
              <a:rPr lang="bg-BG" smtClean="0"/>
              <a:t>‹#›</a:t>
            </a:fld>
            <a:endParaRPr lang="bg-BG"/>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303F6082-A951-4A86-880F-7C64381D8383}" type="datetimeFigureOut">
              <a:rPr lang="bg-BG" smtClean="0"/>
              <a:t>6.4.2014 г.</a:t>
            </a:fld>
            <a:endParaRPr lang="bg-BG"/>
          </a:p>
        </p:txBody>
      </p:sp>
      <p:sp>
        <p:nvSpPr>
          <p:cNvPr id="11" name="Footer Placeholder 10"/>
          <p:cNvSpPr>
            <a:spLocks noGrp="1"/>
          </p:cNvSpPr>
          <p:nvPr>
            <p:ph type="ftr" sz="quarter" idx="11"/>
          </p:nvPr>
        </p:nvSpPr>
        <p:spPr/>
        <p:txBody>
          <a:bodyPr/>
          <a:lstStyle/>
          <a:p>
            <a:endParaRPr lang="bg-BG"/>
          </a:p>
        </p:txBody>
      </p:sp>
      <p:sp>
        <p:nvSpPr>
          <p:cNvPr id="16" name="Slide Number Placeholder 15"/>
          <p:cNvSpPr>
            <a:spLocks noGrp="1"/>
          </p:cNvSpPr>
          <p:nvPr>
            <p:ph type="sldNum" sz="quarter" idx="12"/>
          </p:nvPr>
        </p:nvSpPr>
        <p:spPr/>
        <p:txBody>
          <a:bodyPr/>
          <a:lstStyle/>
          <a:p>
            <a:fld id="{4DD7415A-62E8-45FD-B817-0E46E95E5D36}" type="slidenum">
              <a:rPr lang="bg-BG" smtClean="0"/>
              <a:t>‹#›</a:t>
            </a:fld>
            <a:endParaRPr lang="bg-BG"/>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303F6082-A951-4A86-880F-7C64381D8383}" type="datetimeFigureOut">
              <a:rPr lang="bg-BG" smtClean="0"/>
              <a:t>6.4.2014 г.</a:t>
            </a:fld>
            <a:endParaRPr lang="bg-BG"/>
          </a:p>
        </p:txBody>
      </p:sp>
      <p:sp>
        <p:nvSpPr>
          <p:cNvPr id="10" name="Footer Placeholder 9"/>
          <p:cNvSpPr>
            <a:spLocks noGrp="1"/>
          </p:cNvSpPr>
          <p:nvPr>
            <p:ph type="ftr" sz="quarter" idx="11"/>
          </p:nvPr>
        </p:nvSpPr>
        <p:spPr/>
        <p:txBody>
          <a:bodyPr/>
          <a:lstStyle/>
          <a:p>
            <a:endParaRPr lang="bg-BG"/>
          </a:p>
        </p:txBody>
      </p:sp>
      <p:sp>
        <p:nvSpPr>
          <p:cNvPr id="31" name="Slide Number Placeholder 30"/>
          <p:cNvSpPr>
            <a:spLocks noGrp="1"/>
          </p:cNvSpPr>
          <p:nvPr>
            <p:ph type="sldNum" sz="quarter" idx="12"/>
          </p:nvPr>
        </p:nvSpPr>
        <p:spPr/>
        <p:txBody>
          <a:bodyPr/>
          <a:lstStyle/>
          <a:p>
            <a:fld id="{4DD7415A-62E8-45FD-B817-0E46E95E5D36}" type="slidenum">
              <a:rPr lang="bg-BG" smtClean="0"/>
              <a:t>‹#›</a:t>
            </a:fld>
            <a:endParaRPr lang="bg-BG"/>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303F6082-A951-4A86-880F-7C64381D8383}" type="datetimeFigureOut">
              <a:rPr lang="bg-BG" smtClean="0"/>
              <a:t>6.4.2014 г.</a:t>
            </a:fld>
            <a:endParaRPr lang="bg-BG"/>
          </a:p>
        </p:txBody>
      </p:sp>
      <p:sp>
        <p:nvSpPr>
          <p:cNvPr id="6" name="Footer Placeholder 5"/>
          <p:cNvSpPr>
            <a:spLocks noGrp="1"/>
          </p:cNvSpPr>
          <p:nvPr>
            <p:ph type="ftr" sz="quarter" idx="11"/>
          </p:nvPr>
        </p:nvSpPr>
        <p:spPr/>
        <p:txBody>
          <a:bodyPr/>
          <a:lstStyle/>
          <a:p>
            <a:endParaRPr lang="bg-BG"/>
          </a:p>
        </p:txBody>
      </p:sp>
      <p:sp>
        <p:nvSpPr>
          <p:cNvPr id="7" name="Slide Number Placeholder 6"/>
          <p:cNvSpPr>
            <a:spLocks noGrp="1"/>
          </p:cNvSpPr>
          <p:nvPr>
            <p:ph type="sldNum" sz="quarter" idx="12"/>
          </p:nvPr>
        </p:nvSpPr>
        <p:spPr>
          <a:xfrm>
            <a:off x="8229600" y="6477000"/>
            <a:ext cx="762000" cy="246888"/>
          </a:xfrm>
        </p:spPr>
        <p:txBody>
          <a:bodyPr/>
          <a:lstStyle/>
          <a:p>
            <a:fld id="{4DD7415A-62E8-45FD-B817-0E46E95E5D36}" type="slidenum">
              <a:rPr lang="bg-BG" smtClean="0"/>
              <a:t>‹#›</a:t>
            </a:fld>
            <a:endParaRPr lang="bg-BG"/>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303F6082-A951-4A86-880F-7C64381D8383}" type="datetimeFigureOut">
              <a:rPr lang="bg-BG" smtClean="0"/>
              <a:t>6.4.2014 г.</a:t>
            </a:fld>
            <a:endParaRPr lang="bg-BG"/>
          </a:p>
        </p:txBody>
      </p:sp>
      <p:sp>
        <p:nvSpPr>
          <p:cNvPr id="21" name="Footer Placeholder 20"/>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4DD7415A-62E8-45FD-B817-0E46E95E5D36}" type="slidenum">
              <a:rPr lang="bg-BG" smtClean="0"/>
              <a:t>‹#›</a:t>
            </a:fld>
            <a:endParaRPr lang="bg-BG"/>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303F6082-A951-4A86-880F-7C64381D8383}" type="datetimeFigureOut">
              <a:rPr lang="bg-BG" smtClean="0"/>
              <a:t>6.4.2014 г.</a:t>
            </a:fld>
            <a:endParaRPr lang="bg-BG"/>
          </a:p>
        </p:txBody>
      </p:sp>
      <p:sp>
        <p:nvSpPr>
          <p:cNvPr id="24" name="Footer Placeholder 23"/>
          <p:cNvSpPr>
            <a:spLocks noGrp="1"/>
          </p:cNvSpPr>
          <p:nvPr>
            <p:ph type="ftr" sz="quarter" idx="11"/>
          </p:nvPr>
        </p:nvSpPr>
        <p:spPr/>
        <p:txBody>
          <a:bodyPr/>
          <a:lstStyle/>
          <a:p>
            <a:endParaRPr lang="bg-BG"/>
          </a:p>
        </p:txBody>
      </p:sp>
      <p:sp>
        <p:nvSpPr>
          <p:cNvPr id="7" name="Slide Number Placeholder 6"/>
          <p:cNvSpPr>
            <a:spLocks noGrp="1"/>
          </p:cNvSpPr>
          <p:nvPr>
            <p:ph type="sldNum" sz="quarter" idx="12"/>
          </p:nvPr>
        </p:nvSpPr>
        <p:spPr/>
        <p:txBody>
          <a:bodyPr/>
          <a:lstStyle/>
          <a:p>
            <a:fld id="{4DD7415A-62E8-45FD-B817-0E46E95E5D36}" type="slidenum">
              <a:rPr lang="bg-BG" smtClean="0"/>
              <a:t>‹#›</a:t>
            </a:fld>
            <a:endParaRPr lang="bg-BG"/>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303F6082-A951-4A86-880F-7C64381D8383}" type="datetimeFigureOut">
              <a:rPr lang="bg-BG" smtClean="0"/>
              <a:t>6.4.2014 г.</a:t>
            </a:fld>
            <a:endParaRPr lang="bg-BG"/>
          </a:p>
        </p:txBody>
      </p:sp>
      <p:sp>
        <p:nvSpPr>
          <p:cNvPr id="29" name="Footer Placeholder 28"/>
          <p:cNvSpPr>
            <a:spLocks noGrp="1"/>
          </p:cNvSpPr>
          <p:nvPr>
            <p:ph type="ftr" sz="quarter" idx="11"/>
          </p:nvPr>
        </p:nvSpPr>
        <p:spPr/>
        <p:txBody>
          <a:bodyPr/>
          <a:lstStyle/>
          <a:p>
            <a:endParaRPr lang="bg-BG"/>
          </a:p>
        </p:txBody>
      </p:sp>
      <p:sp>
        <p:nvSpPr>
          <p:cNvPr id="7" name="Slide Number Placeholder 6"/>
          <p:cNvSpPr>
            <a:spLocks noGrp="1"/>
          </p:cNvSpPr>
          <p:nvPr>
            <p:ph type="sldNum" sz="quarter" idx="12"/>
          </p:nvPr>
        </p:nvSpPr>
        <p:spPr/>
        <p:txBody>
          <a:bodyPr/>
          <a:lstStyle/>
          <a:p>
            <a:fld id="{4DD7415A-62E8-45FD-B817-0E46E95E5D36}" type="slidenum">
              <a:rPr lang="bg-BG" smtClean="0"/>
              <a:t>‹#›</a:t>
            </a:fld>
            <a:endParaRPr lang="bg-BG"/>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303F6082-A951-4A86-880F-7C64381D8383}" type="datetimeFigureOut">
              <a:rPr lang="bg-BG" smtClean="0"/>
              <a:t>6.4.2014 г.</a:t>
            </a:fld>
            <a:endParaRPr lang="bg-BG"/>
          </a:p>
        </p:txBody>
      </p:sp>
      <p:sp>
        <p:nvSpPr>
          <p:cNvPr id="5" name="Footer Placeholder 4"/>
          <p:cNvSpPr>
            <a:spLocks noGrp="1"/>
          </p:cNvSpPr>
          <p:nvPr>
            <p:ph type="ftr" sz="quarter" idx="11"/>
          </p:nvPr>
        </p:nvSpPr>
        <p:spPr/>
        <p:txBody>
          <a:bodyPr/>
          <a:lstStyle/>
          <a:p>
            <a:endParaRPr lang="bg-BG"/>
          </a:p>
        </p:txBody>
      </p:sp>
      <p:sp>
        <p:nvSpPr>
          <p:cNvPr id="31" name="Slide Number Placeholder 30"/>
          <p:cNvSpPr>
            <a:spLocks noGrp="1"/>
          </p:cNvSpPr>
          <p:nvPr>
            <p:ph type="sldNum" sz="quarter" idx="12"/>
          </p:nvPr>
        </p:nvSpPr>
        <p:spPr/>
        <p:txBody>
          <a:bodyPr/>
          <a:lstStyle/>
          <a:p>
            <a:fld id="{4DD7415A-62E8-45FD-B817-0E46E95E5D36}" type="slidenum">
              <a:rPr lang="bg-BG" smtClean="0"/>
              <a:t>‹#›</a:t>
            </a:fld>
            <a:endParaRPr lang="bg-BG"/>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303F6082-A951-4A86-880F-7C64381D8383}" type="datetimeFigureOut">
              <a:rPr lang="bg-BG" smtClean="0"/>
              <a:t>6.4.2014 г.</a:t>
            </a:fld>
            <a:endParaRPr lang="bg-BG"/>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bg-BG"/>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4DD7415A-62E8-45FD-B817-0E46E95E5D36}" type="slidenum">
              <a:rPr lang="bg-BG" smtClean="0"/>
              <a:t>‹#›</a:t>
            </a:fld>
            <a:endParaRPr lang="bg-BG"/>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 id="2147483816" r:id="rId12"/>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image" Target="../media/image3.emf"/><Relationship Id="rId5" Type="http://schemas.openxmlformats.org/officeDocument/2006/relationships/oleObject" Target="../embeddings/oleObject1.bin"/><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23528" y="332656"/>
            <a:ext cx="8568951" cy="2952328"/>
          </a:xfrm>
        </p:spPr>
        <p:txBody>
          <a:bodyPr>
            <a:normAutofit/>
          </a:bodyPr>
          <a:lstStyle/>
          <a:p>
            <a:pPr algn="ctr"/>
            <a:r>
              <a:rPr lang="en-GB" sz="4400" b="1" dirty="0">
                <a:solidFill>
                  <a:srgbClr val="C00000"/>
                </a:solidFill>
                <a:effectLst/>
              </a:rPr>
              <a:t>EU accession negotiation vis-à-vis  infringement cases  due to a failure to correctly transpose </a:t>
            </a:r>
            <a:r>
              <a:rPr lang="en-GB" sz="4400" b="1" dirty="0" smtClean="0">
                <a:solidFill>
                  <a:srgbClr val="C00000"/>
                </a:solidFill>
                <a:effectLst/>
              </a:rPr>
              <a:t>and implement</a:t>
            </a:r>
            <a:endParaRPr lang="bg-BG" sz="4400" b="1" dirty="0">
              <a:solidFill>
                <a:srgbClr val="C00000"/>
              </a:solidFill>
            </a:endParaRPr>
          </a:p>
        </p:txBody>
      </p:sp>
      <p:sp>
        <p:nvSpPr>
          <p:cNvPr id="3" name="Subtitle 2"/>
          <p:cNvSpPr>
            <a:spLocks noGrp="1"/>
          </p:cNvSpPr>
          <p:nvPr>
            <p:ph type="subTitle" idx="1"/>
          </p:nvPr>
        </p:nvSpPr>
        <p:spPr>
          <a:xfrm>
            <a:off x="1371600" y="4581128"/>
            <a:ext cx="6400800" cy="1656184"/>
          </a:xfrm>
        </p:spPr>
        <p:txBody>
          <a:bodyPr>
            <a:normAutofit lnSpcReduction="10000"/>
          </a:bodyPr>
          <a:lstStyle/>
          <a:p>
            <a:r>
              <a:rPr lang="en-US" dirty="0" err="1" smtClean="0"/>
              <a:t>Kalin</a:t>
            </a:r>
            <a:r>
              <a:rPr lang="en-US" dirty="0" smtClean="0"/>
              <a:t> </a:t>
            </a:r>
            <a:r>
              <a:rPr lang="en-US" dirty="0" err="1" smtClean="0"/>
              <a:t>Iliev</a:t>
            </a:r>
            <a:endParaRPr lang="en-US" dirty="0" smtClean="0"/>
          </a:p>
          <a:p>
            <a:r>
              <a:rPr lang="en-US" dirty="0" smtClean="0"/>
              <a:t>Director</a:t>
            </a:r>
          </a:p>
          <a:p>
            <a:r>
              <a:rPr lang="en-US" dirty="0" smtClean="0"/>
              <a:t>Ministry of Environment and Water</a:t>
            </a:r>
          </a:p>
          <a:p>
            <a:r>
              <a:rPr lang="en-US" dirty="0" smtClean="0"/>
              <a:t>Bulgaria</a:t>
            </a:r>
            <a:endParaRPr lang="bg-BG" dirty="0"/>
          </a:p>
        </p:txBody>
      </p:sp>
    </p:spTree>
    <p:extLst>
      <p:ext uri="{BB962C8B-B14F-4D97-AF65-F5344CB8AC3E}">
        <p14:creationId xmlns:p14="http://schemas.microsoft.com/office/powerpoint/2010/main" val="150225517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6"/>
          <p:cNvSpPr>
            <a:spLocks noGrp="1"/>
          </p:cNvSpPr>
          <p:nvPr>
            <p:ph type="sldNum" sz="quarter" idx="12"/>
          </p:nvPr>
        </p:nvSpPr>
        <p:spPr/>
        <p:txBody>
          <a:bodyPr/>
          <a:lstStyle/>
          <a:p>
            <a:fld id="{346AD5F9-4471-4CF7-87C1-E7C3E1F8A3CA}" type="slidenum">
              <a:rPr lang="en-US" altLang="bg-BG"/>
              <a:pPr/>
              <a:t>10</a:t>
            </a:fld>
            <a:endParaRPr lang="en-US" altLang="bg-BG"/>
          </a:p>
        </p:txBody>
      </p:sp>
      <p:sp>
        <p:nvSpPr>
          <p:cNvPr id="404482" name="Rectangle 2"/>
          <p:cNvSpPr>
            <a:spLocks noGrp="1" noChangeArrowheads="1"/>
          </p:cNvSpPr>
          <p:nvPr>
            <p:ph type="title"/>
          </p:nvPr>
        </p:nvSpPr>
        <p:spPr>
          <a:xfrm>
            <a:off x="1116013" y="260350"/>
            <a:ext cx="7915275" cy="792163"/>
          </a:xfrm>
        </p:spPr>
        <p:txBody>
          <a:bodyPr>
            <a:normAutofit fontScale="90000"/>
          </a:bodyPr>
          <a:lstStyle/>
          <a:p>
            <a:r>
              <a:rPr lang="en-GB" altLang="bg-BG" sz="2600" b="1">
                <a:solidFill>
                  <a:srgbClr val="008000"/>
                </a:solidFill>
              </a:rPr>
              <a:t>Statistics on the 419 open cases (all sectors) Infringements Data base – 29/3/2011 </a:t>
            </a:r>
          </a:p>
        </p:txBody>
      </p:sp>
      <p:sp>
        <p:nvSpPr>
          <p:cNvPr id="404483" name="Rectangle 3"/>
          <p:cNvSpPr>
            <a:spLocks noGrp="1" noChangeArrowheads="1"/>
          </p:cNvSpPr>
          <p:nvPr>
            <p:ph type="body" sz="half" idx="1"/>
          </p:nvPr>
        </p:nvSpPr>
        <p:spPr/>
        <p:txBody>
          <a:bodyPr/>
          <a:lstStyle/>
          <a:p>
            <a:pPr marL="812800" indent="-812800">
              <a:buFontTx/>
              <a:buNone/>
            </a:pPr>
            <a:r>
              <a:rPr lang="en-US" altLang="bg-BG" sz="2800">
                <a:sym typeface="Wingdings" pitchFamily="2" charset="2"/>
              </a:rPr>
              <a:t>		</a:t>
            </a:r>
            <a:endParaRPr lang="en-US" altLang="bg-BG" sz="2800">
              <a:solidFill>
                <a:srgbClr val="006600"/>
              </a:solidFill>
            </a:endParaRPr>
          </a:p>
          <a:p>
            <a:pPr marL="1168400" lvl="1" indent="-711200">
              <a:buFont typeface="Wingdings" pitchFamily="2" charset="2"/>
              <a:buChar char="§"/>
            </a:pPr>
            <a:endParaRPr lang="en-US" altLang="bg-BG" sz="2400"/>
          </a:p>
          <a:p>
            <a:pPr marL="812800" indent="-812800">
              <a:buFont typeface="Wingdings" pitchFamily="2" charset="2"/>
              <a:buNone/>
            </a:pPr>
            <a:endParaRPr lang="en-US" altLang="bg-BG" sz="2800">
              <a:solidFill>
                <a:srgbClr val="006600"/>
              </a:solidFill>
            </a:endParaRPr>
          </a:p>
        </p:txBody>
      </p:sp>
      <p:pic>
        <p:nvPicPr>
          <p:cNvPr id="404485" name="Picture 5" descr="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9750" y="333375"/>
            <a:ext cx="647700" cy="563563"/>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04495" name="Object 15"/>
          <p:cNvGraphicFramePr>
            <a:graphicFrameLocks noGrp="1" noChangeAspect="1"/>
          </p:cNvGraphicFramePr>
          <p:nvPr>
            <p:ph sz="half" idx="2"/>
            <p:extLst>
              <p:ext uri="{D42A27DB-BD31-4B8C-83A1-F6EECF244321}">
                <p14:modId xmlns:p14="http://schemas.microsoft.com/office/powerpoint/2010/main" val="3670844864"/>
              </p:ext>
            </p:extLst>
          </p:nvPr>
        </p:nvGraphicFramePr>
        <p:xfrm>
          <a:off x="7883" y="66944"/>
          <a:ext cx="8893175" cy="6674424"/>
        </p:xfrm>
        <a:graphic>
          <a:graphicData uri="http://schemas.openxmlformats.org/presentationml/2006/ole">
            <mc:AlternateContent xmlns:mc="http://schemas.openxmlformats.org/markup-compatibility/2006">
              <mc:Choice xmlns:v="urn:schemas-microsoft-com:vml" Requires="v">
                <p:oleObj spid="_x0000_s1038" name="Chart" r:id="rId5" imgW="6962708" imgH="2762205" progId="Excel.Chart.8">
                  <p:embed/>
                </p:oleObj>
              </mc:Choice>
              <mc:Fallback>
                <p:oleObj name="Chart" r:id="rId5" imgW="6962708" imgH="2762205" progId="Excel.Chart.8">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83" y="66944"/>
                        <a:ext cx="8893175" cy="6674424"/>
                      </a:xfrm>
                      <a:prstGeom prst="rect">
                        <a:avLst/>
                      </a:prstGeom>
                    </p:spPr>
                  </p:pic>
                </p:oleObj>
              </mc:Fallback>
            </mc:AlternateContent>
          </a:graphicData>
        </a:graphic>
      </p:graphicFrame>
    </p:spTree>
    <p:extLst>
      <p:ext uri="{BB962C8B-B14F-4D97-AF65-F5344CB8AC3E}">
        <p14:creationId xmlns:p14="http://schemas.microsoft.com/office/powerpoint/2010/main" val="24723328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normAutofit fontScale="90000"/>
          </a:bodyPr>
          <a:lstStyle/>
          <a:p>
            <a:pPr algn="ctr"/>
            <a:r>
              <a:rPr lang="en-US" altLang="bg-BG" sz="4000" b="1" dirty="0">
                <a:solidFill>
                  <a:schemeClr val="hlink"/>
                </a:solidFill>
              </a:rPr>
              <a:t>Infringements per </a:t>
            </a:r>
            <a:br>
              <a:rPr lang="en-US" altLang="bg-BG" sz="4000" b="1" dirty="0">
                <a:solidFill>
                  <a:schemeClr val="hlink"/>
                </a:solidFill>
              </a:rPr>
            </a:br>
            <a:r>
              <a:rPr lang="en-US" altLang="bg-BG" sz="4000" b="1" dirty="0">
                <a:solidFill>
                  <a:schemeClr val="hlink"/>
                </a:solidFill>
              </a:rPr>
              <a:t>Member State</a:t>
            </a:r>
            <a:r>
              <a:rPr lang="en-US" altLang="bg-BG" sz="4000" dirty="0"/>
              <a:t> </a:t>
            </a:r>
            <a:r>
              <a:rPr lang="en-US" altLang="bg-BG" sz="4000" dirty="0" smtClean="0"/>
              <a:t>- </a:t>
            </a:r>
            <a:r>
              <a:rPr lang="en-US" altLang="bg-BG" sz="4000" dirty="0" smtClean="0">
                <a:solidFill>
                  <a:srgbClr val="C00000"/>
                </a:solidFill>
              </a:rPr>
              <a:t>2013</a:t>
            </a:r>
            <a:endParaRPr lang="en-US" altLang="bg-BG" sz="4000" dirty="0">
              <a:solidFill>
                <a:srgbClr val="C00000"/>
              </a:solidFill>
            </a:endParaRPr>
          </a:p>
        </p:txBody>
      </p:sp>
      <p:sp>
        <p:nvSpPr>
          <p:cNvPr id="103427" name="Rectangle 3"/>
          <p:cNvSpPr>
            <a:spLocks noGrp="1" noChangeArrowheads="1"/>
          </p:cNvSpPr>
          <p:nvPr>
            <p:ph type="body" idx="1"/>
          </p:nvPr>
        </p:nvSpPr>
        <p:spPr/>
        <p:txBody>
          <a:bodyPr/>
          <a:lstStyle/>
          <a:p>
            <a:endParaRPr lang="bg-BG" altLang="bg-BG"/>
          </a:p>
        </p:txBody>
      </p:sp>
      <p:pic>
        <p:nvPicPr>
          <p:cNvPr id="103429" name="Picture 5" descr="image00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600200"/>
            <a:ext cx="8928992" cy="49971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16298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normAutofit fontScale="90000"/>
          </a:bodyPr>
          <a:lstStyle/>
          <a:p>
            <a:pPr algn="ctr"/>
            <a:r>
              <a:rPr lang="en-US" altLang="bg-BG" sz="4000" b="1" dirty="0">
                <a:solidFill>
                  <a:schemeClr val="hlink"/>
                </a:solidFill>
              </a:rPr>
              <a:t>Infringements by </a:t>
            </a:r>
            <a:br>
              <a:rPr lang="en-US" altLang="bg-BG" sz="4000" b="1" dirty="0">
                <a:solidFill>
                  <a:schemeClr val="hlink"/>
                </a:solidFill>
              </a:rPr>
            </a:br>
            <a:r>
              <a:rPr lang="en-US" altLang="bg-BG" sz="4000" b="1" dirty="0">
                <a:solidFill>
                  <a:schemeClr val="hlink"/>
                </a:solidFill>
              </a:rPr>
              <a:t>environmental </a:t>
            </a:r>
            <a:r>
              <a:rPr lang="en-US" altLang="bg-BG" sz="4000" b="1" dirty="0" smtClean="0">
                <a:solidFill>
                  <a:schemeClr val="hlink"/>
                </a:solidFill>
              </a:rPr>
              <a:t>sector - 2013</a:t>
            </a:r>
            <a:r>
              <a:rPr lang="en-US" altLang="bg-BG" sz="4000" dirty="0" smtClean="0"/>
              <a:t> </a:t>
            </a:r>
            <a:endParaRPr lang="en-US" altLang="bg-BG" sz="4000" dirty="0"/>
          </a:p>
        </p:txBody>
      </p:sp>
      <p:sp>
        <p:nvSpPr>
          <p:cNvPr id="101379" name="Rectangle 3"/>
          <p:cNvSpPr>
            <a:spLocks noGrp="1" noChangeArrowheads="1"/>
          </p:cNvSpPr>
          <p:nvPr>
            <p:ph type="body" idx="1"/>
          </p:nvPr>
        </p:nvSpPr>
        <p:spPr/>
        <p:txBody>
          <a:bodyPr/>
          <a:lstStyle/>
          <a:p>
            <a:endParaRPr lang="bg-BG" altLang="bg-BG"/>
          </a:p>
        </p:txBody>
      </p:sp>
      <p:pic>
        <p:nvPicPr>
          <p:cNvPr id="101381" name="Picture 5" descr="image00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600200"/>
            <a:ext cx="8856984" cy="5257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68518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algn="ctr"/>
            <a:r>
              <a:rPr lang="en-US" altLang="bg-BG" dirty="0">
                <a:solidFill>
                  <a:srgbClr val="C00000"/>
                </a:solidFill>
              </a:rPr>
              <a:t>Advises from a MS</a:t>
            </a:r>
            <a:endParaRPr lang="bg-BG" altLang="bg-BG" dirty="0">
              <a:solidFill>
                <a:srgbClr val="C00000"/>
              </a:solidFill>
            </a:endParaRPr>
          </a:p>
        </p:txBody>
      </p:sp>
      <p:sp>
        <p:nvSpPr>
          <p:cNvPr id="41987" name="Rectangle 3"/>
          <p:cNvSpPr>
            <a:spLocks noGrp="1" noChangeArrowheads="1"/>
          </p:cNvSpPr>
          <p:nvPr>
            <p:ph type="body" idx="1"/>
          </p:nvPr>
        </p:nvSpPr>
        <p:spPr/>
        <p:txBody>
          <a:bodyPr>
            <a:normAutofit/>
          </a:bodyPr>
          <a:lstStyle/>
          <a:p>
            <a:pPr algn="just">
              <a:lnSpc>
                <a:spcPct val="80000"/>
              </a:lnSpc>
            </a:pPr>
            <a:r>
              <a:rPr lang="en-GB" altLang="bg-BG" sz="2200" dirty="0">
                <a:latin typeface="Comic Sans MS" pitchFamily="66" charset="0"/>
              </a:rPr>
              <a:t>Create good recording system for directives/handling of complaints</a:t>
            </a:r>
          </a:p>
          <a:p>
            <a:pPr algn="just">
              <a:lnSpc>
                <a:spcPct val="80000"/>
              </a:lnSpc>
            </a:pPr>
            <a:endParaRPr lang="en-GB" altLang="bg-BG" sz="2200" dirty="0">
              <a:latin typeface="Comic Sans MS" pitchFamily="66" charset="0"/>
            </a:endParaRPr>
          </a:p>
          <a:p>
            <a:pPr algn="just">
              <a:lnSpc>
                <a:spcPct val="80000"/>
              </a:lnSpc>
            </a:pPr>
            <a:r>
              <a:rPr lang="en-GB" altLang="bg-BG" sz="2200" dirty="0">
                <a:latin typeface="Comic Sans MS" pitchFamily="66" charset="0"/>
              </a:rPr>
              <a:t>Create good monitoring system for implementation of directives/handling of complaints</a:t>
            </a:r>
          </a:p>
          <a:p>
            <a:pPr algn="just">
              <a:lnSpc>
                <a:spcPct val="80000"/>
              </a:lnSpc>
            </a:pPr>
            <a:endParaRPr lang="en-GB" altLang="bg-BG" sz="2200" dirty="0">
              <a:latin typeface="Comic Sans MS" pitchFamily="66" charset="0"/>
            </a:endParaRPr>
          </a:p>
          <a:p>
            <a:pPr algn="just">
              <a:lnSpc>
                <a:spcPct val="80000"/>
              </a:lnSpc>
            </a:pPr>
            <a:r>
              <a:rPr lang="en-GB" altLang="bg-BG" sz="2200" dirty="0">
                <a:latin typeface="Comic Sans MS" pitchFamily="66" charset="0"/>
              </a:rPr>
              <a:t>Concentrate handling of infringements, combine political and legal pressure</a:t>
            </a:r>
          </a:p>
          <a:p>
            <a:pPr algn="just">
              <a:lnSpc>
                <a:spcPct val="80000"/>
              </a:lnSpc>
            </a:pPr>
            <a:endParaRPr lang="en-GB" altLang="bg-BG" sz="2200" dirty="0">
              <a:latin typeface="Comic Sans MS" pitchFamily="66" charset="0"/>
            </a:endParaRPr>
          </a:p>
          <a:p>
            <a:pPr algn="just">
              <a:lnSpc>
                <a:spcPct val="80000"/>
              </a:lnSpc>
            </a:pPr>
            <a:r>
              <a:rPr lang="en-GB" altLang="bg-BG" sz="2200" dirty="0">
                <a:latin typeface="Comic Sans MS" pitchFamily="66" charset="0"/>
              </a:rPr>
              <a:t>Create good contacts with Commission – formal and informal</a:t>
            </a:r>
          </a:p>
          <a:p>
            <a:pPr algn="just">
              <a:lnSpc>
                <a:spcPct val="80000"/>
              </a:lnSpc>
            </a:pPr>
            <a:endParaRPr lang="en-GB" altLang="bg-BG" sz="2200" dirty="0">
              <a:latin typeface="Comic Sans MS" pitchFamily="66" charset="0"/>
            </a:endParaRPr>
          </a:p>
          <a:p>
            <a:pPr algn="just">
              <a:lnSpc>
                <a:spcPct val="80000"/>
              </a:lnSpc>
            </a:pPr>
            <a:r>
              <a:rPr lang="en-GB" altLang="bg-BG" sz="2200" dirty="0">
                <a:latin typeface="Comic Sans MS" pitchFamily="66" charset="0"/>
              </a:rPr>
              <a:t>Keep your </a:t>
            </a:r>
            <a:r>
              <a:rPr lang="en-GB" altLang="bg-BG" sz="2200" dirty="0" err="1">
                <a:latin typeface="Comic Sans MS" pitchFamily="66" charset="0"/>
              </a:rPr>
              <a:t>PermRep</a:t>
            </a:r>
            <a:r>
              <a:rPr lang="en-GB" altLang="bg-BG" sz="2200" dirty="0">
                <a:latin typeface="Comic Sans MS" pitchFamily="66" charset="0"/>
              </a:rPr>
              <a:t> involved</a:t>
            </a:r>
          </a:p>
          <a:p>
            <a:pPr algn="just">
              <a:lnSpc>
                <a:spcPct val="80000"/>
              </a:lnSpc>
            </a:pPr>
            <a:endParaRPr lang="en-GB" altLang="bg-BG" sz="2200" dirty="0">
              <a:latin typeface="Comic Sans MS" pitchFamily="66" charset="0"/>
            </a:endParaRPr>
          </a:p>
          <a:p>
            <a:pPr algn="just">
              <a:lnSpc>
                <a:spcPct val="80000"/>
              </a:lnSpc>
            </a:pPr>
            <a:r>
              <a:rPr lang="en-GB" altLang="bg-BG" sz="2200" dirty="0">
                <a:latin typeface="Comic Sans MS" pitchFamily="66" charset="0"/>
              </a:rPr>
              <a:t>Regard time limits, formal requirements</a:t>
            </a:r>
          </a:p>
          <a:p>
            <a:pPr algn="just">
              <a:lnSpc>
                <a:spcPct val="80000"/>
              </a:lnSpc>
            </a:pPr>
            <a:endParaRPr lang="bg-BG" altLang="bg-BG" sz="2200" dirty="0">
              <a:latin typeface="Comic Sans MS" pitchFamily="66" charset="0"/>
            </a:endParaRPr>
          </a:p>
        </p:txBody>
      </p:sp>
    </p:spTree>
    <p:extLst>
      <p:ext uri="{BB962C8B-B14F-4D97-AF65-F5344CB8AC3E}">
        <p14:creationId xmlns:p14="http://schemas.microsoft.com/office/powerpoint/2010/main" val="15680683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3568" y="404664"/>
            <a:ext cx="8208912" cy="864096"/>
          </a:xfrm>
        </p:spPr>
        <p:txBody>
          <a:bodyPr>
            <a:normAutofit/>
          </a:bodyPr>
          <a:lstStyle/>
          <a:p>
            <a:pPr algn="just"/>
            <a:r>
              <a:rPr lang="en-US" altLang="bg-BG" sz="2800" b="1" dirty="0">
                <a:solidFill>
                  <a:srgbClr val="C00000"/>
                </a:solidFill>
                <a:latin typeface="Comic Sans MS" pitchFamily="66" charset="0"/>
              </a:rPr>
              <a:t>WHAT IS </a:t>
            </a:r>
            <a:r>
              <a:rPr lang="en-US" altLang="bg-BG" sz="2800" b="1" dirty="0" smtClean="0">
                <a:solidFill>
                  <a:srgbClr val="C00000"/>
                </a:solidFill>
                <a:latin typeface="Comic Sans MS" pitchFamily="66" charset="0"/>
              </a:rPr>
              <a:t>an INFRINGEMENT </a:t>
            </a:r>
            <a:r>
              <a:rPr lang="en-US" altLang="bg-BG" sz="2800" b="1" dirty="0">
                <a:solidFill>
                  <a:srgbClr val="C00000"/>
                </a:solidFill>
                <a:latin typeface="Comic Sans MS" pitchFamily="66" charset="0"/>
              </a:rPr>
              <a:t>PROCEDURE</a:t>
            </a:r>
            <a:endParaRPr lang="bg-BG" sz="2800" b="1" dirty="0">
              <a:solidFill>
                <a:srgbClr val="C00000"/>
              </a:solidFill>
            </a:endParaRPr>
          </a:p>
        </p:txBody>
      </p:sp>
      <p:sp>
        <p:nvSpPr>
          <p:cNvPr id="2" name="Content Placeholder 1"/>
          <p:cNvSpPr>
            <a:spLocks noGrp="1"/>
          </p:cNvSpPr>
          <p:nvPr>
            <p:ph idx="1"/>
          </p:nvPr>
        </p:nvSpPr>
        <p:spPr/>
        <p:txBody>
          <a:bodyPr>
            <a:normAutofit/>
          </a:bodyPr>
          <a:lstStyle/>
          <a:p>
            <a:r>
              <a:rPr lang="en-US" dirty="0" smtClean="0"/>
              <a:t>The </a:t>
            </a:r>
            <a:r>
              <a:rPr lang="en-US" dirty="0"/>
              <a:t>Commission of the European </a:t>
            </a:r>
            <a:r>
              <a:rPr lang="en-US" dirty="0" smtClean="0"/>
              <a:t>Union</a:t>
            </a:r>
            <a:r>
              <a:rPr lang="en-US" dirty="0" smtClean="0"/>
              <a:t> </a:t>
            </a:r>
            <a:r>
              <a:rPr lang="en-US" dirty="0"/>
              <a:t>is responsible for ensuring that EU law is correctly </a:t>
            </a:r>
            <a:r>
              <a:rPr lang="en-US" dirty="0" smtClean="0"/>
              <a:t>applied</a:t>
            </a:r>
          </a:p>
          <a:p>
            <a:r>
              <a:rPr lang="en-US" dirty="0" smtClean="0"/>
              <a:t>Where </a:t>
            </a:r>
            <a:r>
              <a:rPr lang="en-US" dirty="0"/>
              <a:t>a M</a:t>
            </a:r>
            <a:r>
              <a:rPr lang="en-US" dirty="0" smtClean="0"/>
              <a:t>S </a:t>
            </a:r>
            <a:r>
              <a:rPr lang="en-US" dirty="0"/>
              <a:t>fails to comply with EU law, the Commission has </a:t>
            </a:r>
            <a:r>
              <a:rPr lang="en-US" dirty="0" smtClean="0"/>
              <a:t>powers </a:t>
            </a:r>
            <a:r>
              <a:rPr lang="en-US" dirty="0"/>
              <a:t>to try to bring the infringement to an end and, where necessary, may refer the case to the European Court of Justice.</a:t>
            </a:r>
            <a:endParaRPr lang="bg-BG" dirty="0"/>
          </a:p>
        </p:txBody>
      </p:sp>
    </p:spTree>
    <p:extLst>
      <p:ext uri="{BB962C8B-B14F-4D97-AF65-F5344CB8AC3E}">
        <p14:creationId xmlns:p14="http://schemas.microsoft.com/office/powerpoint/2010/main" val="17650618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79512" y="188640"/>
            <a:ext cx="8784976" cy="1296144"/>
          </a:xfrm>
        </p:spPr>
        <p:txBody>
          <a:bodyPr>
            <a:normAutofit fontScale="90000"/>
          </a:bodyPr>
          <a:lstStyle/>
          <a:p>
            <a:pPr algn="just"/>
            <a:r>
              <a:rPr lang="en-US" altLang="bg-BG" sz="3300" b="1" dirty="0" smtClean="0">
                <a:solidFill>
                  <a:srgbClr val="C00000"/>
                </a:solidFill>
                <a:latin typeface="Comic Sans MS" pitchFamily="66" charset="0"/>
              </a:rPr>
              <a:t>Purpose of </a:t>
            </a:r>
            <a:r>
              <a:rPr lang="en-US" altLang="bg-BG" sz="3300" b="1" dirty="0">
                <a:solidFill>
                  <a:srgbClr val="C00000"/>
                </a:solidFill>
                <a:latin typeface="Comic Sans MS" pitchFamily="66" charset="0"/>
              </a:rPr>
              <a:t>INFRINGEMENT </a:t>
            </a:r>
            <a:r>
              <a:rPr lang="en-US" altLang="bg-BG" sz="3300" b="1" dirty="0" smtClean="0">
                <a:solidFill>
                  <a:srgbClr val="C00000"/>
                </a:solidFill>
                <a:latin typeface="Comic Sans MS" pitchFamily="66" charset="0"/>
              </a:rPr>
              <a:t>PROCEDUREs</a:t>
            </a:r>
            <a:r>
              <a:rPr lang="en-US" altLang="bg-BG" sz="3200" dirty="0">
                <a:latin typeface="Comic Sans MS" pitchFamily="66" charset="0"/>
              </a:rPr>
              <a:t/>
            </a:r>
            <a:br>
              <a:rPr lang="en-US" altLang="bg-BG" sz="3200" dirty="0">
                <a:latin typeface="Comic Sans MS" pitchFamily="66" charset="0"/>
              </a:rPr>
            </a:br>
            <a:endParaRPr lang="bg-BG" altLang="bg-BG" sz="3200" dirty="0">
              <a:latin typeface="Comic Sans MS" pitchFamily="66" charset="0"/>
            </a:endParaRPr>
          </a:p>
        </p:txBody>
      </p:sp>
      <p:sp>
        <p:nvSpPr>
          <p:cNvPr id="9219" name="Rectangle 3"/>
          <p:cNvSpPr>
            <a:spLocks noGrp="1" noChangeArrowheads="1"/>
          </p:cNvSpPr>
          <p:nvPr>
            <p:ph idx="1"/>
          </p:nvPr>
        </p:nvSpPr>
        <p:spPr/>
        <p:txBody>
          <a:bodyPr>
            <a:normAutofit/>
          </a:bodyPr>
          <a:lstStyle/>
          <a:p>
            <a:pPr algn="just">
              <a:lnSpc>
                <a:spcPct val="90000"/>
              </a:lnSpc>
            </a:pPr>
            <a:r>
              <a:rPr lang="en-US" altLang="bg-BG" sz="2800" dirty="0">
                <a:latin typeface="Franklin Gothic Book" panose="020B0503020102020204" pitchFamily="34" charset="0"/>
              </a:rPr>
              <a:t>The purpose of the </a:t>
            </a:r>
            <a:r>
              <a:rPr lang="en-GB" altLang="bg-BG" sz="2800" dirty="0">
                <a:latin typeface="Franklin Gothic Book" panose="020B0503020102020204" pitchFamily="34" charset="0"/>
              </a:rPr>
              <a:t>infringement procedure is to stimulate the Member States in </a:t>
            </a:r>
            <a:r>
              <a:rPr lang="en-GB" altLang="bg-BG" sz="2800" dirty="0" smtClean="0">
                <a:latin typeface="Franklin Gothic Book" panose="020B0503020102020204" pitchFamily="34" charset="0"/>
              </a:rPr>
              <a:t>the fastest </a:t>
            </a:r>
            <a:r>
              <a:rPr lang="en-GB" altLang="bg-BG" sz="2800" dirty="0">
                <a:latin typeface="Franklin Gothic Book" panose="020B0503020102020204" pitchFamily="34" charset="0"/>
              </a:rPr>
              <a:t>way to </a:t>
            </a:r>
            <a:r>
              <a:rPr lang="en-GB" altLang="bg-BG" sz="2800" dirty="0" smtClean="0">
                <a:latin typeface="Franklin Gothic Book" panose="020B0503020102020204" pitchFamily="34" charset="0"/>
              </a:rPr>
              <a:t>bring </a:t>
            </a:r>
            <a:r>
              <a:rPr lang="en-GB" altLang="bg-BG" sz="2800" dirty="0">
                <a:latin typeface="Franklin Gothic Book" panose="020B0503020102020204" pitchFamily="34" charset="0"/>
              </a:rPr>
              <a:t>their national legislation in line with the </a:t>
            </a:r>
            <a:r>
              <a:rPr lang="en-US" altLang="bg-BG" sz="2800" dirty="0" err="1">
                <a:latin typeface="Franklin Gothic Book" panose="020B0503020102020204" pitchFamily="34" charset="0"/>
              </a:rPr>
              <a:t>acquis</a:t>
            </a:r>
            <a:r>
              <a:rPr lang="en-US" altLang="bg-BG" sz="2800" dirty="0">
                <a:latin typeface="Franklin Gothic Book" panose="020B0503020102020204" pitchFamily="34" charset="0"/>
              </a:rPr>
              <a:t> </a:t>
            </a:r>
            <a:r>
              <a:rPr lang="en-US" altLang="bg-BG" sz="2800" dirty="0" err="1">
                <a:latin typeface="Franklin Gothic Book" panose="020B0503020102020204" pitchFamily="34" charset="0"/>
              </a:rPr>
              <a:t>communitaire</a:t>
            </a:r>
            <a:r>
              <a:rPr lang="en-GB" altLang="bg-BG" sz="2800" dirty="0">
                <a:latin typeface="Franklin Gothic Book" panose="020B0503020102020204" pitchFamily="34" charset="0"/>
              </a:rPr>
              <a:t>;  </a:t>
            </a:r>
            <a:endParaRPr lang="bg-BG" altLang="bg-BG" sz="2800" dirty="0">
              <a:latin typeface="Franklin Gothic Book" panose="020B0503020102020204" pitchFamily="34" charset="0"/>
            </a:endParaRPr>
          </a:p>
          <a:p>
            <a:pPr algn="just">
              <a:lnSpc>
                <a:spcPct val="90000"/>
              </a:lnSpc>
            </a:pPr>
            <a:endParaRPr lang="bg-BG" altLang="bg-BG" sz="2800" dirty="0">
              <a:latin typeface="Franklin Gothic Book" panose="020B0503020102020204" pitchFamily="34" charset="0"/>
            </a:endParaRPr>
          </a:p>
          <a:p>
            <a:pPr algn="just">
              <a:lnSpc>
                <a:spcPct val="90000"/>
              </a:lnSpc>
            </a:pPr>
            <a:r>
              <a:rPr lang="en-US" altLang="bg-BG" sz="2800" dirty="0">
                <a:latin typeface="Franklin Gothic Book" panose="020B0503020102020204" pitchFamily="34" charset="0"/>
              </a:rPr>
              <a:t>The </a:t>
            </a:r>
            <a:r>
              <a:rPr lang="en-US" altLang="bg-BG" sz="2800" dirty="0" smtClean="0">
                <a:latin typeface="Franklin Gothic Book" panose="020B0503020102020204" pitchFamily="34" charset="0"/>
              </a:rPr>
              <a:t>aim </a:t>
            </a:r>
            <a:r>
              <a:rPr lang="en-US" altLang="bg-BG" sz="2800" dirty="0">
                <a:latin typeface="Franklin Gothic Book" panose="020B0503020102020204" pitchFamily="34" charset="0"/>
              </a:rPr>
              <a:t>of this procedure is </a:t>
            </a:r>
            <a:r>
              <a:rPr lang="en-US" altLang="bg-BG" sz="2800" b="1" u="sng" dirty="0">
                <a:latin typeface="Franklin Gothic Book" panose="020B0503020102020204" pitchFamily="34" charset="0"/>
              </a:rPr>
              <a:t>NOT</a:t>
            </a:r>
            <a:r>
              <a:rPr lang="en-US" altLang="bg-BG" sz="2800" dirty="0">
                <a:latin typeface="Franklin Gothic Book" panose="020B0503020102020204" pitchFamily="34" charset="0"/>
              </a:rPr>
              <a:t> to </a:t>
            </a:r>
            <a:r>
              <a:rPr lang="en-US" altLang="bg-BG" sz="2800" dirty="0" smtClean="0">
                <a:latin typeface="Franklin Gothic Book" panose="020B0503020102020204" pitchFamily="34" charset="0"/>
              </a:rPr>
              <a:t>bring </a:t>
            </a:r>
            <a:r>
              <a:rPr lang="en-US" altLang="bg-BG" sz="2800" dirty="0">
                <a:latin typeface="Franklin Gothic Book" panose="020B0503020102020204" pitchFamily="34" charset="0"/>
              </a:rPr>
              <a:t>the case in the European Court of Justice (ECJ), but to </a:t>
            </a:r>
            <a:r>
              <a:rPr lang="en-US" altLang="bg-BG" sz="2800" dirty="0" smtClean="0">
                <a:latin typeface="Franklin Gothic Book" panose="020B0503020102020204" pitchFamily="34" charset="0"/>
              </a:rPr>
              <a:t>fulfil MS </a:t>
            </a:r>
            <a:r>
              <a:rPr lang="en-US" altLang="bg-BG" sz="2800" dirty="0">
                <a:latin typeface="Franklin Gothic Book" panose="020B0503020102020204" pitchFamily="34" charset="0"/>
              </a:rPr>
              <a:t>obligations in the pre- litigation phase.</a:t>
            </a:r>
          </a:p>
          <a:p>
            <a:pPr algn="just">
              <a:lnSpc>
                <a:spcPct val="90000"/>
              </a:lnSpc>
              <a:buFont typeface="Wingdings" pitchFamily="2" charset="2"/>
              <a:buNone/>
            </a:pPr>
            <a:endParaRPr lang="bg-BG" altLang="bg-BG" sz="2800" dirty="0">
              <a:latin typeface="Comic Sans MS" pitchFamily="66" charset="0"/>
            </a:endParaRPr>
          </a:p>
          <a:p>
            <a:pPr>
              <a:lnSpc>
                <a:spcPct val="90000"/>
              </a:lnSpc>
            </a:pPr>
            <a:endParaRPr lang="bg-BG" altLang="bg-BG" sz="2800" dirty="0"/>
          </a:p>
        </p:txBody>
      </p:sp>
    </p:spTree>
    <p:extLst>
      <p:ext uri="{BB962C8B-B14F-4D97-AF65-F5344CB8AC3E}">
        <p14:creationId xmlns:p14="http://schemas.microsoft.com/office/powerpoint/2010/main" val="10109097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normAutofit/>
          </a:bodyPr>
          <a:lstStyle/>
          <a:p>
            <a:pPr algn="ctr"/>
            <a:r>
              <a:rPr lang="en-US" altLang="bg-BG" sz="3200" b="1" dirty="0" smtClean="0">
                <a:solidFill>
                  <a:schemeClr val="hlink"/>
                </a:solidFill>
              </a:rPr>
              <a:t>IMPORTANCE OF ACCESSION NEGOTIATIONS</a:t>
            </a:r>
            <a:endParaRPr lang="en-US" altLang="bg-BG" sz="3200" b="1" dirty="0">
              <a:solidFill>
                <a:schemeClr val="hlink"/>
              </a:solidFill>
            </a:endParaRPr>
          </a:p>
        </p:txBody>
      </p:sp>
      <p:sp>
        <p:nvSpPr>
          <p:cNvPr id="76803" name="Rectangle 3"/>
          <p:cNvSpPr>
            <a:spLocks noGrp="1" noChangeArrowheads="1"/>
          </p:cNvSpPr>
          <p:nvPr>
            <p:ph idx="1"/>
          </p:nvPr>
        </p:nvSpPr>
        <p:spPr/>
        <p:txBody>
          <a:bodyPr>
            <a:normAutofit lnSpcReduction="10000"/>
          </a:bodyPr>
          <a:lstStyle/>
          <a:p>
            <a:pPr marL="0" indent="0" algn="just">
              <a:buClr>
                <a:srgbClr val="008000"/>
              </a:buClr>
              <a:buNone/>
            </a:pPr>
            <a:r>
              <a:rPr lang="en-US" altLang="bg-BG" b="1" dirty="0" smtClean="0">
                <a:ea typeface="Batang" pitchFamily="18" charset="-127"/>
              </a:rPr>
              <a:t>EU </a:t>
            </a:r>
            <a:r>
              <a:rPr lang="en-US" altLang="bg-BG" b="1" dirty="0">
                <a:ea typeface="Batang" pitchFamily="18" charset="-127"/>
              </a:rPr>
              <a:t>environmental </a:t>
            </a:r>
            <a:r>
              <a:rPr lang="en-US" altLang="bg-BG" b="1" dirty="0" err="1">
                <a:ea typeface="Batang" pitchFamily="18" charset="-127"/>
              </a:rPr>
              <a:t>acquis</a:t>
            </a:r>
            <a:r>
              <a:rPr lang="en-US" altLang="bg-BG" b="1" dirty="0">
                <a:ea typeface="Batang" pitchFamily="18" charset="-127"/>
              </a:rPr>
              <a:t> – over 200 pieces of legislation (directives, regulations, decisions</a:t>
            </a:r>
            <a:r>
              <a:rPr lang="en-US" altLang="bg-BG" b="1" dirty="0" smtClean="0">
                <a:ea typeface="Batang" pitchFamily="18" charset="-127"/>
              </a:rPr>
              <a:t>)</a:t>
            </a:r>
          </a:p>
          <a:p>
            <a:pPr marL="0" indent="0" algn="just">
              <a:buClr>
                <a:srgbClr val="008000"/>
              </a:buClr>
              <a:buNone/>
            </a:pPr>
            <a:endParaRPr lang="en-US" altLang="bg-BG" b="1" dirty="0" smtClean="0">
              <a:ea typeface="Batang" pitchFamily="18" charset="-127"/>
            </a:endParaRPr>
          </a:p>
          <a:p>
            <a:pPr algn="just">
              <a:buClr>
                <a:srgbClr val="008000"/>
              </a:buClr>
            </a:pPr>
            <a:r>
              <a:rPr lang="en-US" altLang="bg-BG" sz="2800" b="1" dirty="0" smtClean="0">
                <a:latin typeface="Baskerville Old Face" panose="02020602080505020303" pitchFamily="18" charset="0"/>
                <a:ea typeface="Batang" pitchFamily="18" charset="-127"/>
              </a:rPr>
              <a:t>Candidate countries negotiate on the transposition and implementation of each piece of legislation</a:t>
            </a:r>
          </a:p>
          <a:p>
            <a:pPr algn="just">
              <a:buClr>
                <a:srgbClr val="008000"/>
              </a:buClr>
            </a:pPr>
            <a:r>
              <a:rPr lang="en-US" altLang="bg-BG" sz="2800" b="1" dirty="0" smtClean="0">
                <a:latin typeface="Baskerville Old Face" panose="02020602080505020303" pitchFamily="18" charset="0"/>
                <a:ea typeface="Batang" pitchFamily="18" charset="-127"/>
              </a:rPr>
              <a:t>Very important to identify sectors/directives where full implementation is not possible from the date of accession</a:t>
            </a:r>
          </a:p>
          <a:p>
            <a:pPr algn="just">
              <a:buClr>
                <a:srgbClr val="008000"/>
              </a:buClr>
            </a:pPr>
            <a:r>
              <a:rPr lang="en-US" altLang="bg-BG" sz="2800" b="1" dirty="0" smtClean="0">
                <a:latin typeface="Baskerville Old Face" panose="02020602080505020303" pitchFamily="18" charset="0"/>
                <a:ea typeface="Batang" pitchFamily="18" charset="-127"/>
              </a:rPr>
              <a:t>Transitional periods – plan the necessary time limits</a:t>
            </a:r>
            <a:endParaRPr lang="en-US" altLang="bg-BG" sz="2800" b="1" dirty="0">
              <a:latin typeface="Baskerville Old Face" panose="02020602080505020303" pitchFamily="18" charset="0"/>
              <a:ea typeface="Batang" pitchFamily="18" charset="-127"/>
            </a:endParaRPr>
          </a:p>
          <a:p>
            <a:pPr algn="just">
              <a:buClr>
                <a:srgbClr val="008000"/>
              </a:buClr>
            </a:pPr>
            <a:r>
              <a:rPr lang="en-US" altLang="bg-BG" sz="2800" b="1" dirty="0">
                <a:latin typeface="Baskerville Old Face" panose="02020602080505020303" pitchFamily="18" charset="0"/>
                <a:ea typeface="Batang" pitchFamily="18" charset="-127"/>
              </a:rPr>
              <a:t>Infringement procedures</a:t>
            </a:r>
          </a:p>
          <a:p>
            <a:pPr algn="just">
              <a:buClr>
                <a:srgbClr val="008000"/>
              </a:buClr>
            </a:pPr>
            <a:endParaRPr lang="en-GB" altLang="bg-BG" b="1" dirty="0"/>
          </a:p>
          <a:p>
            <a:pPr>
              <a:buClr>
                <a:schemeClr val="tx2"/>
              </a:buClr>
            </a:pPr>
            <a:endParaRPr lang="en-GB" altLang="bg-BG" b="1" dirty="0"/>
          </a:p>
          <a:p>
            <a:pPr>
              <a:buClr>
                <a:schemeClr val="tx2"/>
              </a:buClr>
            </a:pPr>
            <a:endParaRPr lang="en-GB" altLang="bg-BG" dirty="0"/>
          </a:p>
          <a:p>
            <a:pPr>
              <a:buClr>
                <a:schemeClr val="tx2"/>
              </a:buClr>
            </a:pPr>
            <a:endParaRPr lang="en-GB" altLang="bg-BG" dirty="0"/>
          </a:p>
          <a:p>
            <a:pPr>
              <a:buClr>
                <a:schemeClr val="tx2"/>
              </a:buClr>
            </a:pPr>
            <a:endParaRPr lang="en-GB" altLang="bg-BG" dirty="0"/>
          </a:p>
        </p:txBody>
      </p:sp>
    </p:spTree>
    <p:extLst>
      <p:ext uri="{BB962C8B-B14F-4D97-AF65-F5344CB8AC3E}">
        <p14:creationId xmlns:p14="http://schemas.microsoft.com/office/powerpoint/2010/main" val="41308479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r-BE" altLang="bg-BG" sz="4400" b="1" dirty="0">
                <a:solidFill>
                  <a:srgbClr val="C00000"/>
                </a:solidFill>
                <a:effectLst>
                  <a:outerShdw blurRad="38100" dist="38100" dir="2700000" algn="tl">
                    <a:srgbClr val="000000">
                      <a:alpha val="43137"/>
                    </a:srgbClr>
                  </a:outerShdw>
                </a:effectLst>
              </a:rPr>
              <a:t>Types of </a:t>
            </a:r>
            <a:r>
              <a:rPr lang="fr-BE" altLang="bg-BG" sz="4400" b="1" dirty="0" err="1">
                <a:solidFill>
                  <a:srgbClr val="C00000"/>
                </a:solidFill>
                <a:effectLst>
                  <a:outerShdw blurRad="38100" dist="38100" dir="2700000" algn="tl">
                    <a:srgbClr val="000000">
                      <a:alpha val="43137"/>
                    </a:srgbClr>
                  </a:outerShdw>
                </a:effectLst>
              </a:rPr>
              <a:t>infringements</a:t>
            </a:r>
            <a:r>
              <a:rPr lang="en-GB" altLang="bg-BG" sz="2400" dirty="0">
                <a:solidFill>
                  <a:srgbClr val="336600"/>
                </a:solidFill>
                <a:effectLst>
                  <a:outerShdw blurRad="38100" dist="38100" dir="2700000" algn="tl">
                    <a:srgbClr val="000000"/>
                  </a:outerShdw>
                </a:effectLst>
              </a:rPr>
              <a:t/>
            </a:r>
            <a:br>
              <a:rPr lang="en-GB" altLang="bg-BG" sz="2400" dirty="0">
                <a:solidFill>
                  <a:srgbClr val="336600"/>
                </a:solidFill>
                <a:effectLst>
                  <a:outerShdw blurRad="38100" dist="38100" dir="2700000" algn="tl">
                    <a:srgbClr val="000000"/>
                  </a:outerShdw>
                </a:effectLst>
              </a:rPr>
            </a:br>
            <a:endParaRPr lang="bg-BG" dirty="0"/>
          </a:p>
        </p:txBody>
      </p:sp>
      <p:sp>
        <p:nvSpPr>
          <p:cNvPr id="3" name="Content Placeholder 2"/>
          <p:cNvSpPr>
            <a:spLocks noGrp="1"/>
          </p:cNvSpPr>
          <p:nvPr>
            <p:ph idx="1"/>
          </p:nvPr>
        </p:nvSpPr>
        <p:spPr/>
        <p:txBody>
          <a:bodyPr>
            <a:normAutofit/>
          </a:bodyPr>
          <a:lstStyle/>
          <a:p>
            <a:pPr>
              <a:buClr>
                <a:srgbClr val="008000"/>
              </a:buClr>
              <a:buFont typeface="Wingdings" pitchFamily="2" charset="2"/>
              <a:buChar char="§"/>
            </a:pPr>
            <a:r>
              <a:rPr lang="en-GB" altLang="bg-BG" sz="3600" b="1" dirty="0">
                <a:solidFill>
                  <a:srgbClr val="000066"/>
                </a:solidFill>
              </a:rPr>
              <a:t>Non-communication </a:t>
            </a:r>
            <a:r>
              <a:rPr lang="en-GB" altLang="bg-BG" sz="3600" b="1" dirty="0" smtClean="0">
                <a:solidFill>
                  <a:srgbClr val="000066"/>
                </a:solidFill>
              </a:rPr>
              <a:t>cases </a:t>
            </a:r>
            <a:r>
              <a:rPr lang="en-GB" altLang="bg-BG" sz="3600" dirty="0" smtClean="0">
                <a:solidFill>
                  <a:srgbClr val="000066"/>
                </a:solidFill>
              </a:rPr>
              <a:t>-</a:t>
            </a:r>
            <a:r>
              <a:rPr lang="en-US" altLang="bg-BG" sz="3600" dirty="0" smtClean="0">
                <a:latin typeface="Comic Sans MS" pitchFamily="66" charset="0"/>
                <a:ea typeface="Batang" pitchFamily="18" charset="-127"/>
              </a:rPr>
              <a:t> </a:t>
            </a:r>
            <a:r>
              <a:rPr lang="en-US" altLang="bg-BG" sz="2400" dirty="0">
                <a:latin typeface="+mj-lt"/>
                <a:ea typeface="Batang" pitchFamily="18" charset="-127"/>
              </a:rPr>
              <a:t>by the transposition date the national implementing measure is not notified or partially notified (in EC`s eye  partial notification = non – </a:t>
            </a:r>
            <a:r>
              <a:rPr lang="en-US" altLang="bg-BG" sz="2400" dirty="0" smtClean="0">
                <a:latin typeface="+mj-lt"/>
                <a:ea typeface="Batang" pitchFamily="18" charset="-127"/>
              </a:rPr>
              <a:t>transposition</a:t>
            </a:r>
            <a:r>
              <a:rPr lang="en-GB" altLang="bg-BG" sz="2400" dirty="0">
                <a:solidFill>
                  <a:srgbClr val="000066"/>
                </a:solidFill>
                <a:latin typeface="+mj-lt"/>
              </a:rPr>
              <a:t>)</a:t>
            </a:r>
            <a:endParaRPr lang="en-GB" altLang="bg-BG" sz="2400" dirty="0">
              <a:solidFill>
                <a:srgbClr val="000066"/>
              </a:solidFill>
              <a:latin typeface="+mj-lt"/>
            </a:endParaRPr>
          </a:p>
          <a:p>
            <a:pPr>
              <a:buClr>
                <a:srgbClr val="008000"/>
              </a:buClr>
              <a:buFont typeface="Wingdings" pitchFamily="2" charset="2"/>
              <a:buChar char="§"/>
            </a:pPr>
            <a:r>
              <a:rPr lang="en-GB" altLang="bg-BG" sz="3600" b="1" dirty="0">
                <a:solidFill>
                  <a:srgbClr val="000066"/>
                </a:solidFill>
              </a:rPr>
              <a:t>Non-conformity </a:t>
            </a:r>
            <a:r>
              <a:rPr lang="en-GB" altLang="bg-BG" sz="3600" b="1" dirty="0" smtClean="0">
                <a:solidFill>
                  <a:srgbClr val="000066"/>
                </a:solidFill>
              </a:rPr>
              <a:t>cases</a:t>
            </a:r>
            <a:r>
              <a:rPr lang="en-GB" altLang="bg-BG" sz="3600" dirty="0" smtClean="0">
                <a:solidFill>
                  <a:srgbClr val="000066"/>
                </a:solidFill>
              </a:rPr>
              <a:t> - </a:t>
            </a:r>
            <a:r>
              <a:rPr lang="en-US" altLang="bg-BG" sz="2400" dirty="0">
                <a:latin typeface="+mj-lt"/>
              </a:rPr>
              <a:t>national legislation is not corresponding </a:t>
            </a:r>
            <a:r>
              <a:rPr lang="en-US" altLang="bg-BG" sz="2400" dirty="0" smtClean="0">
                <a:latin typeface="+mj-lt"/>
              </a:rPr>
              <a:t>to </a:t>
            </a:r>
            <a:r>
              <a:rPr lang="en-US" altLang="bg-BG" sz="2400" dirty="0">
                <a:latin typeface="+mj-lt"/>
              </a:rPr>
              <a:t>the text of the Directive</a:t>
            </a:r>
            <a:r>
              <a:rPr lang="en-US" altLang="bg-BG" sz="3600" dirty="0">
                <a:latin typeface="Comic Sans MS" pitchFamily="66" charset="0"/>
              </a:rPr>
              <a:t>.</a:t>
            </a:r>
            <a:endParaRPr lang="en-GB" altLang="bg-BG" sz="3600" dirty="0">
              <a:solidFill>
                <a:srgbClr val="000066"/>
              </a:solidFill>
            </a:endParaRPr>
          </a:p>
          <a:p>
            <a:pPr marL="342900" lvl="1" indent="-342900">
              <a:buClr>
                <a:srgbClr val="008000"/>
              </a:buClr>
              <a:buFont typeface="Wingdings" pitchFamily="2" charset="2"/>
              <a:buChar char="§"/>
            </a:pPr>
            <a:r>
              <a:rPr lang="en-GB" altLang="bg-BG" sz="3600" b="1" dirty="0">
                <a:solidFill>
                  <a:srgbClr val="000066"/>
                </a:solidFill>
              </a:rPr>
              <a:t>Bad application </a:t>
            </a:r>
            <a:r>
              <a:rPr lang="en-GB" altLang="bg-BG" sz="3600" b="1" dirty="0" smtClean="0">
                <a:solidFill>
                  <a:srgbClr val="000066"/>
                </a:solidFill>
              </a:rPr>
              <a:t>cases </a:t>
            </a:r>
            <a:r>
              <a:rPr lang="en-GB" altLang="bg-BG" sz="3600" dirty="0" smtClean="0">
                <a:solidFill>
                  <a:srgbClr val="000066"/>
                </a:solidFill>
              </a:rPr>
              <a:t>- </a:t>
            </a:r>
            <a:r>
              <a:rPr lang="en-US" altLang="bg-BG" sz="2400" dirty="0">
                <a:latin typeface="+mj-lt"/>
                <a:ea typeface="Batang" pitchFamily="18" charset="-127"/>
              </a:rPr>
              <a:t>improper implementation (scope, aim, wording, etc. is not in line with the Community act and possible parallel actions in national court)</a:t>
            </a:r>
          </a:p>
          <a:p>
            <a:pPr>
              <a:buClr>
                <a:srgbClr val="008000"/>
              </a:buClr>
              <a:buFont typeface="Wingdings" pitchFamily="2" charset="2"/>
              <a:buChar char="§"/>
            </a:pPr>
            <a:endParaRPr lang="en-GB" altLang="bg-BG" sz="3600" dirty="0">
              <a:solidFill>
                <a:srgbClr val="000066"/>
              </a:solidFill>
            </a:endParaRPr>
          </a:p>
          <a:p>
            <a:endParaRPr lang="bg-BG" dirty="0"/>
          </a:p>
        </p:txBody>
      </p:sp>
    </p:spTree>
    <p:extLst>
      <p:ext uri="{BB962C8B-B14F-4D97-AF65-F5344CB8AC3E}">
        <p14:creationId xmlns:p14="http://schemas.microsoft.com/office/powerpoint/2010/main" val="185529793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smtClean="0">
                <a:solidFill>
                  <a:srgbClr val="C00000"/>
                </a:solidFill>
              </a:rPr>
              <a:t>Stages of the infringement procedure</a:t>
            </a:r>
            <a:endParaRPr lang="bg-BG" b="1" dirty="0">
              <a:solidFill>
                <a:srgbClr val="C00000"/>
              </a:solidFill>
            </a:endParaRPr>
          </a:p>
        </p:txBody>
      </p:sp>
      <p:sp>
        <p:nvSpPr>
          <p:cNvPr id="3" name="Content Placeholder 2"/>
          <p:cNvSpPr>
            <a:spLocks noGrp="1"/>
          </p:cNvSpPr>
          <p:nvPr>
            <p:ph idx="1"/>
          </p:nvPr>
        </p:nvSpPr>
        <p:spPr/>
        <p:txBody>
          <a:bodyPr>
            <a:normAutofit/>
          </a:bodyPr>
          <a:lstStyle/>
          <a:p>
            <a:pPr algn="ctr">
              <a:lnSpc>
                <a:spcPct val="90000"/>
              </a:lnSpc>
              <a:buFont typeface="Wingdings" pitchFamily="2" charset="2"/>
              <a:buNone/>
            </a:pPr>
            <a:r>
              <a:rPr lang="en-US" altLang="bg-BG" sz="3600" b="1" dirty="0">
                <a:solidFill>
                  <a:schemeClr val="tx1">
                    <a:lumMod val="65000"/>
                    <a:lumOff val="35000"/>
                  </a:schemeClr>
                </a:solidFill>
                <a:sym typeface="Wingdings" pitchFamily="2" charset="2"/>
              </a:rPr>
              <a:t>Infringement procedure: Articles 258 and 260 of the </a:t>
            </a:r>
            <a:r>
              <a:rPr lang="en-US" altLang="bg-BG" sz="3600" b="1" dirty="0" smtClean="0">
                <a:solidFill>
                  <a:schemeClr val="tx1">
                    <a:lumMod val="65000"/>
                    <a:lumOff val="35000"/>
                  </a:schemeClr>
                </a:solidFill>
                <a:sym typeface="Wingdings" pitchFamily="2" charset="2"/>
              </a:rPr>
              <a:t>TFEU</a:t>
            </a:r>
          </a:p>
          <a:p>
            <a:pPr marL="457200" indent="-457200">
              <a:lnSpc>
                <a:spcPct val="90000"/>
              </a:lnSpc>
              <a:buFont typeface="+mj-lt"/>
              <a:buAutoNum type="arabicPeriod"/>
            </a:pPr>
            <a:r>
              <a:rPr lang="en-US" altLang="bg-BG" dirty="0" smtClean="0">
                <a:solidFill>
                  <a:schemeClr val="tx1">
                    <a:lumMod val="85000"/>
                    <a:lumOff val="15000"/>
                  </a:schemeClr>
                </a:solidFill>
                <a:sym typeface="Wingdings" pitchFamily="2" charset="2"/>
              </a:rPr>
              <a:t>Pre - litigation phase</a:t>
            </a:r>
            <a:r>
              <a:rPr lang="en-US" altLang="bg-BG" dirty="0">
                <a:solidFill>
                  <a:schemeClr val="tx1">
                    <a:lumMod val="85000"/>
                    <a:lumOff val="15000"/>
                  </a:schemeClr>
                </a:solidFill>
                <a:sym typeface="Wingdings" pitchFamily="2" charset="2"/>
              </a:rPr>
              <a:t> </a:t>
            </a:r>
            <a:endParaRPr lang="en-US" altLang="bg-BG" dirty="0" smtClean="0">
              <a:solidFill>
                <a:schemeClr val="tx1">
                  <a:lumMod val="85000"/>
                  <a:lumOff val="15000"/>
                </a:schemeClr>
              </a:solidFill>
              <a:sym typeface="Wingdings" pitchFamily="2" charset="2"/>
            </a:endParaRPr>
          </a:p>
          <a:p>
            <a:pPr lvl="1">
              <a:lnSpc>
                <a:spcPct val="90000"/>
              </a:lnSpc>
              <a:buFontTx/>
              <a:buChar char="•"/>
            </a:pPr>
            <a:r>
              <a:rPr lang="en-US" altLang="bg-BG" sz="2400" dirty="0">
                <a:solidFill>
                  <a:schemeClr val="tx1">
                    <a:lumMod val="85000"/>
                    <a:lumOff val="15000"/>
                  </a:schemeClr>
                </a:solidFill>
                <a:sym typeface="Wingdings" pitchFamily="2" charset="2"/>
              </a:rPr>
              <a:t>Letter of Formal Notice </a:t>
            </a:r>
            <a:r>
              <a:rPr lang="en-US" altLang="bg-BG" sz="2000" b="1" dirty="0" smtClean="0">
                <a:solidFill>
                  <a:schemeClr val="tx1">
                    <a:lumMod val="85000"/>
                    <a:lumOff val="15000"/>
                  </a:schemeClr>
                </a:solidFill>
                <a:sym typeface="Wingdings" pitchFamily="2" charset="2"/>
              </a:rPr>
              <a:t>(MSs have 2 months deadline for reply)</a:t>
            </a:r>
            <a:endParaRPr lang="en-US" altLang="bg-BG" sz="2000" b="1" dirty="0">
              <a:solidFill>
                <a:schemeClr val="tx1">
                  <a:lumMod val="85000"/>
                  <a:lumOff val="15000"/>
                </a:schemeClr>
              </a:solidFill>
              <a:sym typeface="Wingdings" pitchFamily="2" charset="2"/>
            </a:endParaRPr>
          </a:p>
          <a:p>
            <a:pPr lvl="1">
              <a:lnSpc>
                <a:spcPct val="90000"/>
              </a:lnSpc>
              <a:buFontTx/>
              <a:buChar char="•"/>
            </a:pPr>
            <a:r>
              <a:rPr lang="en-US" altLang="bg-BG" sz="2400" dirty="0">
                <a:solidFill>
                  <a:schemeClr val="tx1">
                    <a:lumMod val="85000"/>
                    <a:lumOff val="15000"/>
                  </a:schemeClr>
                </a:solidFill>
                <a:sym typeface="Wingdings" pitchFamily="2" charset="2"/>
              </a:rPr>
              <a:t>Reasoned </a:t>
            </a:r>
            <a:r>
              <a:rPr lang="en-US" altLang="bg-BG" sz="2400" dirty="0" smtClean="0">
                <a:solidFill>
                  <a:schemeClr val="tx1">
                    <a:lumMod val="85000"/>
                    <a:lumOff val="15000"/>
                  </a:schemeClr>
                </a:solidFill>
                <a:sym typeface="Wingdings" pitchFamily="2" charset="2"/>
              </a:rPr>
              <a:t>Opinion - </a:t>
            </a:r>
            <a:r>
              <a:rPr lang="en-US" altLang="bg-BG" sz="2000" b="1" dirty="0">
                <a:solidFill>
                  <a:schemeClr val="tx1">
                    <a:lumMod val="85000"/>
                    <a:lumOff val="15000"/>
                  </a:schemeClr>
                </a:solidFill>
                <a:sym typeface="Wingdings" pitchFamily="2" charset="2"/>
              </a:rPr>
              <a:t>(MSs have 2 months deadline for reply)</a:t>
            </a:r>
            <a:endParaRPr lang="en-US" altLang="bg-BG" sz="2000" dirty="0">
              <a:solidFill>
                <a:schemeClr val="tx1">
                  <a:lumMod val="85000"/>
                  <a:lumOff val="15000"/>
                </a:schemeClr>
              </a:solidFill>
              <a:sym typeface="Wingdings" pitchFamily="2" charset="2"/>
            </a:endParaRPr>
          </a:p>
          <a:p>
            <a:pPr marL="514350" indent="-514350">
              <a:lnSpc>
                <a:spcPct val="90000"/>
              </a:lnSpc>
              <a:buFont typeface="+mj-lt"/>
              <a:buAutoNum type="arabicPeriod"/>
            </a:pPr>
            <a:r>
              <a:rPr lang="en-US" altLang="bg-BG" dirty="0" smtClean="0">
                <a:solidFill>
                  <a:schemeClr val="tx1">
                    <a:lumMod val="85000"/>
                    <a:lumOff val="15000"/>
                  </a:schemeClr>
                </a:solidFill>
                <a:sym typeface="Wingdings" pitchFamily="2" charset="2"/>
              </a:rPr>
              <a:t>Litigation phase</a:t>
            </a:r>
            <a:r>
              <a:rPr lang="en-US" sz="2000" dirty="0" smtClean="0">
                <a:solidFill>
                  <a:schemeClr val="tx1">
                    <a:lumMod val="85000"/>
                    <a:lumOff val="15000"/>
                  </a:schemeClr>
                </a:solidFill>
              </a:rPr>
              <a:t>.</a:t>
            </a:r>
            <a:endParaRPr lang="en-US" altLang="bg-BG" sz="2000" dirty="0">
              <a:solidFill>
                <a:schemeClr val="tx1">
                  <a:lumMod val="85000"/>
                  <a:lumOff val="15000"/>
                </a:schemeClr>
              </a:solidFill>
              <a:sym typeface="Wingdings" pitchFamily="2" charset="2"/>
            </a:endParaRPr>
          </a:p>
          <a:p>
            <a:pPr lvl="1">
              <a:lnSpc>
                <a:spcPct val="90000"/>
              </a:lnSpc>
              <a:buFontTx/>
              <a:buChar char="•"/>
            </a:pPr>
            <a:r>
              <a:rPr lang="en-US" altLang="bg-BG" sz="2000" dirty="0" smtClean="0">
                <a:solidFill>
                  <a:schemeClr val="tx1">
                    <a:lumMod val="85000"/>
                    <a:lumOff val="15000"/>
                  </a:schemeClr>
                </a:solidFill>
                <a:sym typeface="Wingdings" pitchFamily="2" charset="2"/>
              </a:rPr>
              <a:t> </a:t>
            </a:r>
            <a:r>
              <a:rPr lang="en-US" altLang="bg-BG" sz="2400" dirty="0" smtClean="0">
                <a:solidFill>
                  <a:schemeClr val="tx1">
                    <a:lumMod val="85000"/>
                    <a:lumOff val="15000"/>
                  </a:schemeClr>
                </a:solidFill>
                <a:sym typeface="Wingdings" pitchFamily="2" charset="2"/>
              </a:rPr>
              <a:t>Court decision </a:t>
            </a:r>
            <a:endParaRPr lang="en-US" altLang="bg-BG" sz="2400" dirty="0">
              <a:solidFill>
                <a:schemeClr val="tx1">
                  <a:lumMod val="85000"/>
                  <a:lumOff val="15000"/>
                </a:schemeClr>
              </a:solidFill>
              <a:sym typeface="Wingdings" pitchFamily="2" charset="2"/>
            </a:endParaRPr>
          </a:p>
          <a:p>
            <a:pPr lvl="1">
              <a:lnSpc>
                <a:spcPct val="90000"/>
              </a:lnSpc>
              <a:buFontTx/>
              <a:buChar char="•"/>
            </a:pPr>
            <a:r>
              <a:rPr lang="en-US" altLang="bg-BG" sz="2400" dirty="0">
                <a:solidFill>
                  <a:schemeClr val="tx1">
                    <a:lumMod val="85000"/>
                    <a:lumOff val="15000"/>
                  </a:schemeClr>
                </a:solidFill>
                <a:sym typeface="Wingdings" pitchFamily="2" charset="2"/>
              </a:rPr>
              <a:t> Pre-260 letter =&gt; LFN =&gt; Court + </a:t>
            </a:r>
            <a:r>
              <a:rPr lang="en-US" altLang="bg-BG" b="1" u="sng" dirty="0">
                <a:solidFill>
                  <a:schemeClr val="tx1">
                    <a:lumMod val="85000"/>
                    <a:lumOff val="15000"/>
                  </a:schemeClr>
                </a:solidFill>
                <a:sym typeface="Wingdings" pitchFamily="2" charset="2"/>
              </a:rPr>
              <a:t>lump sum and/or daily </a:t>
            </a:r>
            <a:r>
              <a:rPr lang="en-US" altLang="bg-BG" b="1" u="sng" dirty="0" smtClean="0">
                <a:solidFill>
                  <a:schemeClr val="tx1">
                    <a:lumMod val="85000"/>
                    <a:lumOff val="15000"/>
                  </a:schemeClr>
                </a:solidFill>
                <a:sym typeface="Wingdings" pitchFamily="2" charset="2"/>
              </a:rPr>
              <a:t>penalty payment </a:t>
            </a:r>
            <a:endParaRPr lang="en-US" altLang="bg-BG" b="1" u="sng" dirty="0">
              <a:solidFill>
                <a:schemeClr val="tx1">
                  <a:lumMod val="85000"/>
                  <a:lumOff val="15000"/>
                </a:schemeClr>
              </a:solidFill>
              <a:sym typeface="Wingdings" pitchFamily="2" charset="2"/>
            </a:endParaRPr>
          </a:p>
          <a:p>
            <a:pPr marL="0" indent="0">
              <a:buNone/>
            </a:pPr>
            <a:endParaRPr lang="bg-BG" dirty="0"/>
          </a:p>
        </p:txBody>
      </p:sp>
    </p:spTree>
    <p:extLst>
      <p:ext uri="{BB962C8B-B14F-4D97-AF65-F5344CB8AC3E}">
        <p14:creationId xmlns:p14="http://schemas.microsoft.com/office/powerpoint/2010/main" val="14138892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solidFill>
                  <a:srgbClr val="C00000"/>
                </a:solidFill>
              </a:rPr>
              <a:t>SANCTIONS</a:t>
            </a:r>
            <a:endParaRPr lang="bg-BG" b="1" dirty="0">
              <a:solidFill>
                <a:srgbClr val="C00000"/>
              </a:solidFill>
            </a:endParaRPr>
          </a:p>
        </p:txBody>
      </p:sp>
      <p:sp>
        <p:nvSpPr>
          <p:cNvPr id="3" name="Content Placeholder 2"/>
          <p:cNvSpPr>
            <a:spLocks noGrp="1"/>
          </p:cNvSpPr>
          <p:nvPr>
            <p:ph idx="1"/>
          </p:nvPr>
        </p:nvSpPr>
        <p:spPr/>
        <p:txBody>
          <a:bodyPr>
            <a:normAutofit fontScale="92500" lnSpcReduction="20000"/>
          </a:bodyPr>
          <a:lstStyle/>
          <a:p>
            <a:r>
              <a:rPr lang="en-US" altLang="bg-BG" b="1" dirty="0" smtClean="0">
                <a:solidFill>
                  <a:srgbClr val="CC0099"/>
                </a:solidFill>
              </a:rPr>
              <a:t>LUMP SUM </a:t>
            </a:r>
            <a:r>
              <a:rPr lang="en-US" altLang="bg-BG" dirty="0" smtClean="0">
                <a:solidFill>
                  <a:srgbClr val="CC0099"/>
                </a:solidFill>
              </a:rPr>
              <a:t>– </a:t>
            </a:r>
            <a:r>
              <a:rPr lang="en-US" altLang="bg-BG" dirty="0" smtClean="0">
                <a:solidFill>
                  <a:schemeClr val="tx1">
                    <a:lumMod val="95000"/>
                    <a:lumOff val="5000"/>
                  </a:schemeClr>
                </a:solidFill>
              </a:rPr>
              <a:t>penalizing</a:t>
            </a:r>
            <a:r>
              <a:rPr lang="en-US" altLang="bg-BG" dirty="0"/>
              <a:t> </a:t>
            </a:r>
            <a:r>
              <a:rPr lang="en-US" dirty="0" smtClean="0"/>
              <a:t>the </a:t>
            </a:r>
            <a:r>
              <a:rPr lang="en-US" dirty="0"/>
              <a:t>continuation of the infringement between the first judgment </a:t>
            </a:r>
            <a:r>
              <a:rPr lang="en-US" dirty="0" smtClean="0"/>
              <a:t>of the Court on </a:t>
            </a:r>
            <a:r>
              <a:rPr lang="en-US" dirty="0"/>
              <a:t>non-compliance and the judgment delivered under </a:t>
            </a:r>
            <a:r>
              <a:rPr lang="en-US" dirty="0" smtClean="0"/>
              <a:t>Article 260</a:t>
            </a:r>
          </a:p>
          <a:p>
            <a:r>
              <a:rPr lang="en-US" b="1" dirty="0" smtClean="0">
                <a:solidFill>
                  <a:srgbClr val="C20EA8"/>
                </a:solidFill>
              </a:rPr>
              <a:t>PENALTY PAYMENT </a:t>
            </a:r>
            <a:r>
              <a:rPr lang="en-US" b="1" dirty="0" smtClean="0"/>
              <a:t>- </a:t>
            </a:r>
            <a:r>
              <a:rPr lang="en-US" dirty="0" smtClean="0"/>
              <a:t>a </a:t>
            </a:r>
            <a:r>
              <a:rPr lang="en-US" dirty="0"/>
              <a:t>penalty by day of delay after the delivery of the judgment under </a:t>
            </a:r>
            <a:r>
              <a:rPr lang="en-US" dirty="0" smtClean="0"/>
              <a:t>Article 260 </a:t>
            </a:r>
            <a:endParaRPr lang="en-US" dirty="0"/>
          </a:p>
          <a:p>
            <a:pPr marL="0" indent="0">
              <a:buNone/>
            </a:pPr>
            <a:endParaRPr lang="en-US" b="1" dirty="0"/>
          </a:p>
          <a:p>
            <a:pPr marL="0" indent="15875" algn="ctr">
              <a:buFont typeface="Wingdings" pitchFamily="2" charset="2"/>
              <a:buNone/>
            </a:pPr>
            <a:r>
              <a:rPr lang="en-US" b="1" dirty="0">
                <a:solidFill>
                  <a:srgbClr val="0070C0"/>
                </a:solidFill>
              </a:rPr>
              <a:t>T</a:t>
            </a:r>
            <a:r>
              <a:rPr lang="en-US" b="1" dirty="0" smtClean="0">
                <a:solidFill>
                  <a:srgbClr val="0070C0"/>
                </a:solidFill>
              </a:rPr>
              <a:t>he </a:t>
            </a:r>
            <a:r>
              <a:rPr lang="en-US" b="1" dirty="0">
                <a:solidFill>
                  <a:srgbClr val="0070C0"/>
                </a:solidFill>
              </a:rPr>
              <a:t>two kinds of financial sanction (penalty </a:t>
            </a:r>
            <a:r>
              <a:rPr lang="en-US" b="1" dirty="0" smtClean="0">
                <a:solidFill>
                  <a:srgbClr val="0070C0"/>
                </a:solidFill>
              </a:rPr>
              <a:t>payment and </a:t>
            </a:r>
            <a:r>
              <a:rPr lang="en-US" b="1" dirty="0">
                <a:solidFill>
                  <a:srgbClr val="0070C0"/>
                </a:solidFill>
              </a:rPr>
              <a:t>lump sum) can apply cumulatively for the same infringement </a:t>
            </a:r>
            <a:endParaRPr lang="bg-BG" altLang="bg-BG" b="1" dirty="0">
              <a:solidFill>
                <a:srgbClr val="0070C0"/>
              </a:solidFill>
            </a:endParaRPr>
          </a:p>
          <a:p>
            <a:pPr marL="0" indent="15875" algn="just">
              <a:buFont typeface="Wingdings" pitchFamily="2" charset="2"/>
              <a:buNone/>
            </a:pPr>
            <a:r>
              <a:rPr lang="bg-BG" altLang="bg-BG" dirty="0" smtClean="0"/>
              <a:t>. </a:t>
            </a:r>
            <a:endParaRPr lang="en-US" altLang="bg-BG" dirty="0"/>
          </a:p>
          <a:p>
            <a:endParaRPr lang="bg-BG" dirty="0"/>
          </a:p>
        </p:txBody>
      </p:sp>
    </p:spTree>
    <p:extLst>
      <p:ext uri="{BB962C8B-B14F-4D97-AF65-F5344CB8AC3E}">
        <p14:creationId xmlns:p14="http://schemas.microsoft.com/office/powerpoint/2010/main" val="22140030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457200" y="277813"/>
            <a:ext cx="8229600" cy="847725"/>
          </a:xfrm>
        </p:spPr>
        <p:txBody>
          <a:bodyPr>
            <a:normAutofit/>
          </a:bodyPr>
          <a:lstStyle/>
          <a:p>
            <a:pPr algn="ctr"/>
            <a:r>
              <a:rPr lang="bg-BG" altLang="bg-BG" sz="3200" dirty="0">
                <a:solidFill>
                  <a:srgbClr val="C00000"/>
                </a:solidFill>
              </a:rPr>
              <a:t> </a:t>
            </a:r>
            <a:r>
              <a:rPr lang="bg-BG" altLang="bg-BG" sz="3200" dirty="0" smtClean="0">
                <a:solidFill>
                  <a:srgbClr val="C00000"/>
                </a:solidFill>
              </a:rPr>
              <a:t> </a:t>
            </a:r>
            <a:r>
              <a:rPr lang="en-US" altLang="bg-BG" sz="3200" b="1" u="sng" dirty="0">
                <a:solidFill>
                  <a:srgbClr val="C00000"/>
                </a:solidFill>
              </a:rPr>
              <a:t>lump</a:t>
            </a:r>
            <a:r>
              <a:rPr lang="ru-RU" altLang="bg-BG" sz="3200" b="1" u="sng" dirty="0">
                <a:solidFill>
                  <a:srgbClr val="C00000"/>
                </a:solidFill>
              </a:rPr>
              <a:t> </a:t>
            </a:r>
            <a:r>
              <a:rPr lang="en-US" altLang="bg-BG" sz="3200" b="1" u="sng" dirty="0" smtClean="0">
                <a:solidFill>
                  <a:srgbClr val="C00000"/>
                </a:solidFill>
              </a:rPr>
              <a:t>sum - method of calculation</a:t>
            </a:r>
            <a:endParaRPr lang="bg-BG" altLang="bg-BG" sz="3200" b="1" u="sng" dirty="0">
              <a:solidFill>
                <a:srgbClr val="C00000"/>
              </a:solidFill>
            </a:endParaRPr>
          </a:p>
        </p:txBody>
      </p:sp>
      <p:sp>
        <p:nvSpPr>
          <p:cNvPr id="26627" name="Rectangle 3"/>
          <p:cNvSpPr>
            <a:spLocks noGrp="1" noChangeArrowheads="1"/>
          </p:cNvSpPr>
          <p:nvPr>
            <p:ph type="body" idx="1"/>
          </p:nvPr>
        </p:nvSpPr>
        <p:spPr>
          <a:xfrm>
            <a:off x="395288" y="1125538"/>
            <a:ext cx="8229600" cy="5111750"/>
          </a:xfrm>
        </p:spPr>
        <p:txBody>
          <a:bodyPr>
            <a:normAutofit lnSpcReduction="10000"/>
          </a:bodyPr>
          <a:lstStyle/>
          <a:p>
            <a:pPr marL="0" indent="15875">
              <a:lnSpc>
                <a:spcPct val="80000"/>
              </a:lnSpc>
              <a:buFont typeface="Wingdings" pitchFamily="2" charset="2"/>
              <a:buNone/>
            </a:pPr>
            <a:endParaRPr lang="ru-RU" altLang="bg-BG" sz="1800" dirty="0"/>
          </a:p>
          <a:p>
            <a:pPr>
              <a:lnSpc>
                <a:spcPct val="80000"/>
              </a:lnSpc>
            </a:pPr>
            <a:r>
              <a:rPr lang="en-US" altLang="bg-BG" sz="2200" u="sng" dirty="0" smtClean="0">
                <a:solidFill>
                  <a:srgbClr val="C00000"/>
                </a:solidFill>
              </a:rPr>
              <a:t>Standard flat rate amount</a:t>
            </a:r>
            <a:r>
              <a:rPr lang="ru-RU" altLang="bg-BG" sz="2200" dirty="0" smtClean="0">
                <a:solidFill>
                  <a:srgbClr val="C00000"/>
                </a:solidFill>
              </a:rPr>
              <a:t> </a:t>
            </a:r>
            <a:r>
              <a:rPr lang="ru-RU" altLang="bg-BG" sz="2200" dirty="0">
                <a:solidFill>
                  <a:srgbClr val="C00000"/>
                </a:solidFill>
              </a:rPr>
              <a:t>- </a:t>
            </a:r>
            <a:r>
              <a:rPr lang="ru-RU" altLang="bg-BG" sz="2200" dirty="0" smtClean="0">
                <a:solidFill>
                  <a:srgbClr val="C00000"/>
                </a:solidFill>
              </a:rPr>
              <a:t>2</a:t>
            </a:r>
            <a:r>
              <a:rPr lang="en-US" altLang="bg-BG" sz="2200" dirty="0" smtClean="0">
                <a:solidFill>
                  <a:srgbClr val="C00000"/>
                </a:solidFill>
              </a:rPr>
              <a:t>2</a:t>
            </a:r>
            <a:r>
              <a:rPr lang="ru-RU" altLang="bg-BG" sz="2200" dirty="0" smtClean="0">
                <a:solidFill>
                  <a:srgbClr val="C00000"/>
                </a:solidFill>
              </a:rPr>
              <a:t>0 </a:t>
            </a:r>
            <a:r>
              <a:rPr lang="en-US" altLang="bg-BG" sz="2200" dirty="0" smtClean="0">
                <a:solidFill>
                  <a:srgbClr val="C00000"/>
                </a:solidFill>
              </a:rPr>
              <a:t>euro</a:t>
            </a:r>
            <a:r>
              <a:rPr lang="en-US" altLang="bg-BG" sz="2200" dirty="0">
                <a:solidFill>
                  <a:srgbClr val="C00000"/>
                </a:solidFill>
              </a:rPr>
              <a:t> </a:t>
            </a:r>
            <a:r>
              <a:rPr lang="en-US" altLang="bg-BG" sz="2200" dirty="0" smtClean="0">
                <a:solidFill>
                  <a:schemeClr val="tx1">
                    <a:lumMod val="95000"/>
                    <a:lumOff val="5000"/>
                  </a:schemeClr>
                </a:solidFill>
              </a:rPr>
              <a:t>and is valid for all MS</a:t>
            </a:r>
            <a:r>
              <a:rPr lang="ru-RU" altLang="bg-BG" sz="2200" dirty="0" smtClean="0">
                <a:solidFill>
                  <a:schemeClr val="tx1">
                    <a:lumMod val="95000"/>
                    <a:lumOff val="5000"/>
                  </a:schemeClr>
                </a:solidFill>
              </a:rPr>
              <a:t> </a:t>
            </a:r>
            <a:r>
              <a:rPr lang="en-US" altLang="bg-BG" sz="2200" dirty="0" smtClean="0">
                <a:solidFill>
                  <a:schemeClr val="tx1">
                    <a:lumMod val="95000"/>
                    <a:lumOff val="5000"/>
                  </a:schemeClr>
                </a:solidFill>
              </a:rPr>
              <a:t>for all cases</a:t>
            </a:r>
          </a:p>
          <a:p>
            <a:pPr marL="0" indent="15875">
              <a:lnSpc>
                <a:spcPct val="80000"/>
              </a:lnSpc>
              <a:buFontTx/>
              <a:buChar char="-"/>
            </a:pPr>
            <a:endParaRPr lang="ru-RU" altLang="bg-BG" sz="2200" dirty="0"/>
          </a:p>
          <a:p>
            <a:r>
              <a:rPr lang="en-US" sz="2200" dirty="0" smtClean="0">
                <a:solidFill>
                  <a:srgbClr val="C00000"/>
                </a:solidFill>
              </a:rPr>
              <a:t>Coefficient </a:t>
            </a:r>
            <a:r>
              <a:rPr lang="en-US" sz="2200" dirty="0">
                <a:solidFill>
                  <a:srgbClr val="C00000"/>
                </a:solidFill>
              </a:rPr>
              <a:t>for </a:t>
            </a:r>
            <a:r>
              <a:rPr lang="en-US" sz="2200" dirty="0" smtClean="0">
                <a:solidFill>
                  <a:srgbClr val="C00000"/>
                </a:solidFill>
              </a:rPr>
              <a:t>seriousness –</a:t>
            </a:r>
            <a:r>
              <a:rPr lang="ru-RU" altLang="bg-BG" sz="2200" i="1" dirty="0" smtClean="0">
                <a:solidFill>
                  <a:srgbClr val="C00000"/>
                </a:solidFill>
              </a:rPr>
              <a:t> </a:t>
            </a:r>
            <a:r>
              <a:rPr lang="en-US" altLang="bg-BG" sz="2200" dirty="0">
                <a:solidFill>
                  <a:schemeClr val="tx1">
                    <a:lumMod val="95000"/>
                    <a:lumOff val="5000"/>
                  </a:schemeClr>
                </a:solidFill>
              </a:rPr>
              <a:t>from 1 to</a:t>
            </a:r>
            <a:r>
              <a:rPr lang="ru-RU" altLang="bg-BG" sz="2200" dirty="0">
                <a:solidFill>
                  <a:schemeClr val="tx1">
                    <a:lumMod val="95000"/>
                    <a:lumOff val="5000"/>
                  </a:schemeClr>
                </a:solidFill>
              </a:rPr>
              <a:t> 20. </a:t>
            </a:r>
            <a:r>
              <a:rPr lang="en-US" altLang="bg-BG" sz="2200" dirty="0">
                <a:solidFill>
                  <a:schemeClr val="tx1">
                    <a:lumMod val="95000"/>
                    <a:lumOff val="5000"/>
                  </a:schemeClr>
                </a:solidFill>
              </a:rPr>
              <a:t>Determined by the EC, taking into account </a:t>
            </a:r>
            <a:r>
              <a:rPr lang="en-US" sz="2200" dirty="0">
                <a:solidFill>
                  <a:schemeClr val="tx1">
                    <a:lumMod val="95000"/>
                    <a:lumOff val="5000"/>
                  </a:schemeClr>
                </a:solidFill>
              </a:rPr>
              <a:t>the importance of the Community rules breached and the impact of the infringement on general and particular interests </a:t>
            </a:r>
            <a:endParaRPr lang="ru-RU" altLang="bg-BG" sz="2200" dirty="0">
              <a:solidFill>
                <a:schemeClr val="tx1">
                  <a:lumMod val="95000"/>
                  <a:lumOff val="5000"/>
                </a:schemeClr>
              </a:solidFill>
            </a:endParaRPr>
          </a:p>
          <a:p>
            <a:pPr marL="0" indent="0">
              <a:buNone/>
            </a:pPr>
            <a:endParaRPr lang="bg-BG" sz="2200" dirty="0">
              <a:solidFill>
                <a:schemeClr val="tx1">
                  <a:lumMod val="95000"/>
                  <a:lumOff val="5000"/>
                </a:schemeClr>
              </a:solidFill>
            </a:endParaRPr>
          </a:p>
          <a:p>
            <a:r>
              <a:rPr lang="en-US" sz="2200" dirty="0">
                <a:solidFill>
                  <a:srgbClr val="C00000"/>
                </a:solidFill>
              </a:rPr>
              <a:t>the number of days the infringement </a:t>
            </a:r>
            <a:r>
              <a:rPr lang="en-US" sz="2200" dirty="0" smtClean="0">
                <a:solidFill>
                  <a:srgbClr val="C00000"/>
                </a:solidFill>
              </a:rPr>
              <a:t>persists </a:t>
            </a:r>
            <a:r>
              <a:rPr lang="en-US" sz="2200" dirty="0" smtClean="0">
                <a:solidFill>
                  <a:srgbClr val="FFC000"/>
                </a:solidFill>
              </a:rPr>
              <a:t>- </a:t>
            </a:r>
            <a:r>
              <a:rPr lang="en-US" sz="2200" dirty="0" smtClean="0">
                <a:solidFill>
                  <a:schemeClr val="tx1">
                    <a:lumMod val="95000"/>
                    <a:lumOff val="5000"/>
                  </a:schemeClr>
                </a:solidFill>
              </a:rPr>
              <a:t>the number of days between the first and the second Court judgment</a:t>
            </a:r>
            <a:r>
              <a:rPr lang="en-US" sz="2200" dirty="0" smtClean="0">
                <a:solidFill>
                  <a:srgbClr val="FFC000"/>
                </a:solidFill>
              </a:rPr>
              <a:t> </a:t>
            </a:r>
            <a:endParaRPr lang="en-US" sz="2200" dirty="0">
              <a:solidFill>
                <a:srgbClr val="FFC000"/>
              </a:solidFill>
            </a:endParaRPr>
          </a:p>
          <a:p>
            <a:pPr marL="0" indent="0">
              <a:lnSpc>
                <a:spcPct val="80000"/>
              </a:lnSpc>
              <a:buNone/>
            </a:pPr>
            <a:endParaRPr lang="ru-RU" altLang="bg-BG" sz="2200" dirty="0"/>
          </a:p>
          <a:p>
            <a:r>
              <a:rPr lang="ru-RU" altLang="bg-BG" sz="2200" dirty="0" smtClean="0">
                <a:solidFill>
                  <a:srgbClr val="C00000"/>
                </a:solidFill>
              </a:rPr>
              <a:t>„</a:t>
            </a:r>
            <a:r>
              <a:rPr lang="en-US" altLang="bg-BG" sz="2200" dirty="0">
                <a:solidFill>
                  <a:srgbClr val="C00000"/>
                </a:solidFill>
              </a:rPr>
              <a:t>n</a:t>
            </a:r>
            <a:r>
              <a:rPr lang="ru-RU" altLang="bg-BG" sz="2200" dirty="0">
                <a:solidFill>
                  <a:srgbClr val="C00000"/>
                </a:solidFill>
              </a:rPr>
              <a:t>“ </a:t>
            </a:r>
            <a:r>
              <a:rPr lang="en-US" altLang="bg-BG" sz="2200" dirty="0">
                <a:solidFill>
                  <a:srgbClr val="C00000"/>
                </a:solidFill>
              </a:rPr>
              <a:t>factor</a:t>
            </a:r>
            <a:r>
              <a:rPr lang="ru-RU" altLang="bg-BG" sz="2200" dirty="0">
                <a:solidFill>
                  <a:srgbClr val="C00000"/>
                </a:solidFill>
              </a:rPr>
              <a:t> </a:t>
            </a:r>
            <a:r>
              <a:rPr lang="ru-RU" altLang="bg-BG" sz="2200" dirty="0" smtClean="0">
                <a:solidFill>
                  <a:srgbClr val="C00000"/>
                </a:solidFill>
              </a:rPr>
              <a:t>– </a:t>
            </a:r>
            <a:r>
              <a:rPr lang="en-US" altLang="bg-BG" sz="2200" dirty="0" smtClean="0"/>
              <a:t>determined for each MS. </a:t>
            </a:r>
            <a:r>
              <a:rPr lang="en-US" altLang="bg-BG" sz="2200" dirty="0"/>
              <a:t>T</a:t>
            </a:r>
            <a:r>
              <a:rPr lang="en-US" sz="2200" dirty="0" smtClean="0"/>
              <a:t>akes </a:t>
            </a:r>
            <a:r>
              <a:rPr lang="en-US" sz="2200" dirty="0"/>
              <a:t>into account the capacity of the Member States to pay (gross </a:t>
            </a:r>
            <a:r>
              <a:rPr lang="en-US" sz="2200" dirty="0" smtClean="0"/>
              <a:t>domestic product </a:t>
            </a:r>
            <a:r>
              <a:rPr lang="en-US" sz="2200" dirty="0"/>
              <a:t>(GDP)) and the number of votes it has in the </a:t>
            </a:r>
            <a:r>
              <a:rPr lang="en-US" sz="2200" dirty="0" smtClean="0"/>
              <a:t>Council</a:t>
            </a:r>
            <a:r>
              <a:rPr lang="ru-RU" altLang="bg-BG" sz="2200" dirty="0" smtClean="0">
                <a:effectLst/>
              </a:rPr>
              <a:t>. </a:t>
            </a:r>
            <a:r>
              <a:rPr lang="en-US" altLang="bg-BG" sz="2200" dirty="0" smtClean="0">
                <a:effectLst/>
              </a:rPr>
              <a:t>For BG</a:t>
            </a:r>
            <a:r>
              <a:rPr lang="ru-RU" altLang="bg-BG" sz="2200" dirty="0" smtClean="0">
                <a:effectLst/>
              </a:rPr>
              <a:t> </a:t>
            </a:r>
            <a:r>
              <a:rPr lang="en-US" altLang="bg-BG" sz="2200" dirty="0" smtClean="0">
                <a:effectLst/>
              </a:rPr>
              <a:t>- </a:t>
            </a:r>
            <a:r>
              <a:rPr lang="ru-RU" altLang="bg-BG" sz="2200" b="1" dirty="0" smtClean="0">
                <a:solidFill>
                  <a:srgbClr val="F56D11"/>
                </a:solidFill>
                <a:effectLst/>
              </a:rPr>
              <a:t>1,</a:t>
            </a:r>
            <a:r>
              <a:rPr lang="en-US" altLang="bg-BG" sz="2200" b="1" dirty="0" smtClean="0">
                <a:solidFill>
                  <a:srgbClr val="F56D11"/>
                </a:solidFill>
                <a:effectLst/>
              </a:rPr>
              <a:t>52</a:t>
            </a:r>
            <a:r>
              <a:rPr lang="ru-RU" altLang="bg-BG" sz="2200" dirty="0" smtClean="0">
                <a:effectLst/>
              </a:rPr>
              <a:t>.</a:t>
            </a:r>
            <a:endParaRPr lang="en-US" altLang="bg-BG" sz="2200" dirty="0">
              <a:effectLst/>
            </a:endParaRPr>
          </a:p>
          <a:p>
            <a:pPr marL="0" indent="15875" algn="just">
              <a:lnSpc>
                <a:spcPct val="80000"/>
              </a:lnSpc>
              <a:buFont typeface="Wingdings" pitchFamily="2" charset="2"/>
              <a:buNone/>
            </a:pPr>
            <a:endParaRPr lang="bg-BG" altLang="bg-BG" sz="2000" dirty="0"/>
          </a:p>
        </p:txBody>
      </p:sp>
    </p:spTree>
    <p:extLst>
      <p:ext uri="{BB962C8B-B14F-4D97-AF65-F5344CB8AC3E}">
        <p14:creationId xmlns:p14="http://schemas.microsoft.com/office/powerpoint/2010/main" val="7084587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smtClean="0">
                <a:solidFill>
                  <a:srgbClr val="C00000"/>
                </a:solidFill>
              </a:rPr>
              <a:t>PENALTY PAYMENT – METHOD OF CALCULATION</a:t>
            </a:r>
            <a:endParaRPr lang="bg-BG" b="1" dirty="0">
              <a:solidFill>
                <a:srgbClr val="C00000"/>
              </a:solidFill>
            </a:endParaRPr>
          </a:p>
        </p:txBody>
      </p:sp>
      <p:sp>
        <p:nvSpPr>
          <p:cNvPr id="3" name="Content Placeholder 2"/>
          <p:cNvSpPr>
            <a:spLocks noGrp="1"/>
          </p:cNvSpPr>
          <p:nvPr>
            <p:ph idx="1"/>
          </p:nvPr>
        </p:nvSpPr>
        <p:spPr>
          <a:xfrm>
            <a:off x="304800" y="1628800"/>
            <a:ext cx="8686800" cy="4451325"/>
          </a:xfrm>
        </p:spPr>
        <p:txBody>
          <a:bodyPr>
            <a:normAutofit fontScale="92500" lnSpcReduction="10000"/>
          </a:bodyPr>
          <a:lstStyle/>
          <a:p>
            <a:pPr>
              <a:lnSpc>
                <a:spcPct val="80000"/>
              </a:lnSpc>
            </a:pPr>
            <a:r>
              <a:rPr lang="en-US" altLang="bg-BG" sz="3100" dirty="0" smtClean="0">
                <a:solidFill>
                  <a:srgbClr val="C00000"/>
                </a:solidFill>
              </a:rPr>
              <a:t>Standard </a:t>
            </a:r>
            <a:r>
              <a:rPr lang="en-US" altLang="bg-BG" sz="3100" dirty="0">
                <a:solidFill>
                  <a:srgbClr val="C00000"/>
                </a:solidFill>
              </a:rPr>
              <a:t>flat rate amount</a:t>
            </a:r>
            <a:r>
              <a:rPr lang="ru-RU" altLang="bg-BG" sz="3100" dirty="0">
                <a:solidFill>
                  <a:srgbClr val="C00000"/>
                </a:solidFill>
              </a:rPr>
              <a:t> - </a:t>
            </a:r>
            <a:r>
              <a:rPr lang="en-US" altLang="bg-BG" sz="3100" dirty="0" smtClean="0">
                <a:solidFill>
                  <a:srgbClr val="C00000"/>
                </a:solidFill>
              </a:rPr>
              <a:t>650</a:t>
            </a:r>
            <a:r>
              <a:rPr lang="ru-RU" altLang="bg-BG" sz="3100" dirty="0" smtClean="0">
                <a:solidFill>
                  <a:srgbClr val="C00000"/>
                </a:solidFill>
              </a:rPr>
              <a:t> </a:t>
            </a:r>
            <a:r>
              <a:rPr lang="en-US" altLang="bg-BG" sz="3100" dirty="0">
                <a:solidFill>
                  <a:srgbClr val="C00000"/>
                </a:solidFill>
              </a:rPr>
              <a:t>euro </a:t>
            </a:r>
            <a:r>
              <a:rPr lang="en-US" altLang="bg-BG" sz="3100" dirty="0">
                <a:solidFill>
                  <a:schemeClr val="tx1">
                    <a:lumMod val="95000"/>
                    <a:lumOff val="5000"/>
                  </a:schemeClr>
                </a:solidFill>
              </a:rPr>
              <a:t>and is valid for all MS</a:t>
            </a:r>
            <a:r>
              <a:rPr lang="ru-RU" altLang="bg-BG" sz="3100" dirty="0">
                <a:solidFill>
                  <a:schemeClr val="tx1">
                    <a:lumMod val="95000"/>
                    <a:lumOff val="5000"/>
                  </a:schemeClr>
                </a:solidFill>
              </a:rPr>
              <a:t> </a:t>
            </a:r>
            <a:r>
              <a:rPr lang="en-US" altLang="bg-BG" sz="3100" dirty="0">
                <a:solidFill>
                  <a:schemeClr val="tx1">
                    <a:lumMod val="95000"/>
                    <a:lumOff val="5000"/>
                  </a:schemeClr>
                </a:solidFill>
              </a:rPr>
              <a:t>for all cases</a:t>
            </a:r>
          </a:p>
          <a:p>
            <a:pPr>
              <a:lnSpc>
                <a:spcPct val="80000"/>
              </a:lnSpc>
            </a:pPr>
            <a:endParaRPr lang="ru-RU" altLang="bg-BG" sz="3100" dirty="0"/>
          </a:p>
          <a:p>
            <a:pPr>
              <a:lnSpc>
                <a:spcPct val="80000"/>
              </a:lnSpc>
            </a:pPr>
            <a:r>
              <a:rPr lang="en-US" sz="3100" dirty="0" smtClean="0">
                <a:solidFill>
                  <a:srgbClr val="C00000"/>
                </a:solidFill>
              </a:rPr>
              <a:t>Coefficients </a:t>
            </a:r>
            <a:r>
              <a:rPr lang="en-US" sz="3100" dirty="0">
                <a:solidFill>
                  <a:srgbClr val="C00000"/>
                </a:solidFill>
              </a:rPr>
              <a:t>for seriousness –</a:t>
            </a:r>
            <a:r>
              <a:rPr lang="ru-RU" altLang="bg-BG" sz="3100" i="1" dirty="0">
                <a:solidFill>
                  <a:srgbClr val="C00000"/>
                </a:solidFill>
              </a:rPr>
              <a:t> </a:t>
            </a:r>
            <a:r>
              <a:rPr lang="en-US" altLang="bg-BG" sz="3100" dirty="0">
                <a:solidFill>
                  <a:schemeClr val="tx1">
                    <a:lumMod val="95000"/>
                    <a:lumOff val="5000"/>
                  </a:schemeClr>
                </a:solidFill>
              </a:rPr>
              <a:t>from 1 to</a:t>
            </a:r>
            <a:r>
              <a:rPr lang="ru-RU" altLang="bg-BG" sz="3100" dirty="0">
                <a:solidFill>
                  <a:schemeClr val="tx1">
                    <a:lumMod val="95000"/>
                    <a:lumOff val="5000"/>
                  </a:schemeClr>
                </a:solidFill>
              </a:rPr>
              <a:t> </a:t>
            </a:r>
            <a:r>
              <a:rPr lang="ru-RU" altLang="bg-BG" sz="3100" dirty="0" smtClean="0">
                <a:solidFill>
                  <a:schemeClr val="tx1">
                    <a:lumMod val="95000"/>
                    <a:lumOff val="5000"/>
                  </a:schemeClr>
                </a:solidFill>
              </a:rPr>
              <a:t>20</a:t>
            </a:r>
            <a:endParaRPr lang="en-US" altLang="bg-BG" sz="3100" dirty="0" smtClean="0">
              <a:solidFill>
                <a:schemeClr val="tx1">
                  <a:lumMod val="95000"/>
                  <a:lumOff val="5000"/>
                </a:schemeClr>
              </a:solidFill>
            </a:endParaRPr>
          </a:p>
          <a:p>
            <a:pPr>
              <a:lnSpc>
                <a:spcPct val="80000"/>
              </a:lnSpc>
            </a:pPr>
            <a:endParaRPr lang="ru-RU" altLang="bg-BG" sz="3100" dirty="0"/>
          </a:p>
          <a:p>
            <a:pPr>
              <a:lnSpc>
                <a:spcPct val="80000"/>
              </a:lnSpc>
            </a:pPr>
            <a:r>
              <a:rPr lang="en-US" altLang="bg-BG" sz="3100" dirty="0" smtClean="0">
                <a:solidFill>
                  <a:srgbClr val="C00000"/>
                </a:solidFill>
              </a:rPr>
              <a:t>Coefficient for duration </a:t>
            </a:r>
            <a:r>
              <a:rPr lang="en-US" altLang="bg-BG" sz="3100" dirty="0" smtClean="0">
                <a:solidFill>
                  <a:srgbClr val="FF3399"/>
                </a:solidFill>
              </a:rPr>
              <a:t>– </a:t>
            </a:r>
            <a:r>
              <a:rPr lang="en-US" altLang="bg-BG" sz="3100" dirty="0" smtClean="0">
                <a:solidFill>
                  <a:schemeClr val="tx1">
                    <a:lumMod val="95000"/>
                    <a:lumOff val="5000"/>
                  </a:schemeClr>
                </a:solidFill>
              </a:rPr>
              <a:t>from 1 to 3</a:t>
            </a:r>
          </a:p>
          <a:p>
            <a:pPr>
              <a:lnSpc>
                <a:spcPct val="80000"/>
              </a:lnSpc>
            </a:pPr>
            <a:endParaRPr lang="en-US" altLang="bg-BG" sz="3100" dirty="0" smtClean="0">
              <a:solidFill>
                <a:schemeClr val="tx1">
                  <a:lumMod val="95000"/>
                  <a:lumOff val="5000"/>
                </a:schemeClr>
              </a:solidFill>
            </a:endParaRPr>
          </a:p>
          <a:p>
            <a:pPr>
              <a:lnSpc>
                <a:spcPct val="80000"/>
              </a:lnSpc>
            </a:pPr>
            <a:r>
              <a:rPr lang="ru-RU" altLang="bg-BG" sz="3100" dirty="0">
                <a:solidFill>
                  <a:srgbClr val="C00000"/>
                </a:solidFill>
              </a:rPr>
              <a:t>„</a:t>
            </a:r>
            <a:r>
              <a:rPr lang="en-US" altLang="bg-BG" sz="3100" dirty="0">
                <a:solidFill>
                  <a:srgbClr val="C00000"/>
                </a:solidFill>
              </a:rPr>
              <a:t>n</a:t>
            </a:r>
            <a:r>
              <a:rPr lang="ru-RU" altLang="bg-BG" sz="3100" dirty="0">
                <a:solidFill>
                  <a:srgbClr val="C00000"/>
                </a:solidFill>
              </a:rPr>
              <a:t>“ </a:t>
            </a:r>
            <a:r>
              <a:rPr lang="en-US" altLang="bg-BG" sz="3100" dirty="0">
                <a:solidFill>
                  <a:srgbClr val="C00000"/>
                </a:solidFill>
              </a:rPr>
              <a:t>factor</a:t>
            </a:r>
            <a:r>
              <a:rPr lang="ru-RU" altLang="bg-BG" sz="3100" dirty="0">
                <a:solidFill>
                  <a:srgbClr val="C00000"/>
                </a:solidFill>
              </a:rPr>
              <a:t> – </a:t>
            </a:r>
            <a:r>
              <a:rPr lang="en-US" altLang="bg-BG" sz="3100" dirty="0"/>
              <a:t>determined for each MS. T</a:t>
            </a:r>
            <a:r>
              <a:rPr lang="en-US" sz="3100" dirty="0"/>
              <a:t>akes into account the capacity of the Member States to pay (gross domestic product (GDP)) and the number of votes it has in the Council</a:t>
            </a:r>
            <a:r>
              <a:rPr lang="ru-RU" altLang="bg-BG" sz="3100" dirty="0"/>
              <a:t>. </a:t>
            </a:r>
            <a:r>
              <a:rPr lang="en-US" altLang="bg-BG" sz="3100" dirty="0"/>
              <a:t>For BG</a:t>
            </a:r>
            <a:r>
              <a:rPr lang="ru-RU" altLang="bg-BG" sz="3100" dirty="0"/>
              <a:t> </a:t>
            </a:r>
            <a:r>
              <a:rPr lang="en-US" altLang="bg-BG" sz="3100" dirty="0"/>
              <a:t>- </a:t>
            </a:r>
            <a:r>
              <a:rPr lang="ru-RU" altLang="bg-BG" sz="3100" dirty="0">
                <a:solidFill>
                  <a:srgbClr val="F56D11"/>
                </a:solidFill>
              </a:rPr>
              <a:t>1,</a:t>
            </a:r>
            <a:r>
              <a:rPr lang="en-US" altLang="bg-BG" sz="3100" dirty="0">
                <a:solidFill>
                  <a:srgbClr val="F56D11"/>
                </a:solidFill>
              </a:rPr>
              <a:t>52</a:t>
            </a:r>
            <a:r>
              <a:rPr lang="ru-RU" altLang="bg-BG" dirty="0"/>
              <a:t>.</a:t>
            </a:r>
            <a:endParaRPr lang="en-US" altLang="bg-BG" dirty="0"/>
          </a:p>
          <a:p>
            <a:pPr>
              <a:lnSpc>
                <a:spcPct val="80000"/>
              </a:lnSpc>
            </a:pPr>
            <a:endParaRPr lang="en-US" altLang="bg-BG" dirty="0"/>
          </a:p>
          <a:p>
            <a:pPr>
              <a:lnSpc>
                <a:spcPct val="80000"/>
              </a:lnSpc>
            </a:pPr>
            <a:endParaRPr lang="en-US" altLang="bg-BG" dirty="0">
              <a:solidFill>
                <a:schemeClr val="tx1">
                  <a:lumMod val="95000"/>
                  <a:lumOff val="5000"/>
                </a:schemeClr>
              </a:solidFill>
            </a:endParaRPr>
          </a:p>
          <a:p>
            <a:pPr marL="0" indent="15875">
              <a:lnSpc>
                <a:spcPct val="80000"/>
              </a:lnSpc>
              <a:buFont typeface="Wingdings" pitchFamily="2" charset="2"/>
              <a:buNone/>
            </a:pPr>
            <a:endParaRPr lang="bg-BG" dirty="0"/>
          </a:p>
        </p:txBody>
      </p:sp>
    </p:spTree>
    <p:extLst>
      <p:ext uri="{BB962C8B-B14F-4D97-AF65-F5344CB8AC3E}">
        <p14:creationId xmlns:p14="http://schemas.microsoft.com/office/powerpoint/2010/main" val="3114923125"/>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378</TotalTime>
  <Words>839</Words>
  <Application>Microsoft Office PowerPoint</Application>
  <PresentationFormat>On-screen Show (4:3)</PresentationFormat>
  <Paragraphs>94</Paragraphs>
  <Slides>13</Slides>
  <Notes>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13</vt:i4>
      </vt:variant>
    </vt:vector>
  </HeadingPairs>
  <TitlesOfParts>
    <vt:vector size="15" baseType="lpstr">
      <vt:lpstr>Trek</vt:lpstr>
      <vt:lpstr>Chart</vt:lpstr>
      <vt:lpstr>EU accession negotiation vis-à-vis  infringement cases  due to a failure to correctly transpose and implement</vt:lpstr>
      <vt:lpstr>WHAT IS an INFRINGEMENT PROCEDURE</vt:lpstr>
      <vt:lpstr>Purpose of INFRINGEMENT PROCEDUREs </vt:lpstr>
      <vt:lpstr>IMPORTANCE OF ACCESSION NEGOTIATIONS</vt:lpstr>
      <vt:lpstr>Types of infringements </vt:lpstr>
      <vt:lpstr>Stages of the infringement procedure</vt:lpstr>
      <vt:lpstr>SANCTIONS</vt:lpstr>
      <vt:lpstr>  lump sum - method of calculation</vt:lpstr>
      <vt:lpstr>PENALTY PAYMENT – METHOD OF CALCULATION</vt:lpstr>
      <vt:lpstr>Statistics on the 419 open cases (all sectors) Infringements Data base – 29/3/2011 </vt:lpstr>
      <vt:lpstr>Infringements per  Member State - 2013</vt:lpstr>
      <vt:lpstr>Infringements by  environmental sector - 2013 </vt:lpstr>
      <vt:lpstr>Advises from a MS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EU accession negotiation vis-à-vis  infringement cases  due to a failure to correctly transpose and implement</dc:title>
  <dc:creator>user</dc:creator>
  <cp:lastModifiedBy>user</cp:lastModifiedBy>
  <cp:revision>47</cp:revision>
  <dcterms:created xsi:type="dcterms:W3CDTF">2014-03-30T08:22:19Z</dcterms:created>
  <dcterms:modified xsi:type="dcterms:W3CDTF">2014-04-06T12:27:38Z</dcterms:modified>
</cp:coreProperties>
</file>