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BA301-884F-4E42-BAAD-97E6BCE3B692}" type="datetimeFigureOut">
              <a:rPr lang="bg-BG" smtClean="0"/>
              <a:t>6.4.2014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D253-DAF0-484C-9C31-B9C3275C9F5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54248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BA301-884F-4E42-BAAD-97E6BCE3B692}" type="datetimeFigureOut">
              <a:rPr lang="bg-BG" smtClean="0"/>
              <a:t>6.4.2014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D253-DAF0-484C-9C31-B9C3275C9F5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47364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BA301-884F-4E42-BAAD-97E6BCE3B692}" type="datetimeFigureOut">
              <a:rPr lang="bg-BG" smtClean="0"/>
              <a:t>6.4.2014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D253-DAF0-484C-9C31-B9C3275C9F5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0248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BA301-884F-4E42-BAAD-97E6BCE3B692}" type="datetimeFigureOut">
              <a:rPr lang="bg-BG" smtClean="0"/>
              <a:t>6.4.2014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D253-DAF0-484C-9C31-B9C3275C9F5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77228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BA301-884F-4E42-BAAD-97E6BCE3B692}" type="datetimeFigureOut">
              <a:rPr lang="bg-BG" smtClean="0"/>
              <a:t>6.4.2014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D253-DAF0-484C-9C31-B9C3275C9F5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75418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BA301-884F-4E42-BAAD-97E6BCE3B692}" type="datetimeFigureOut">
              <a:rPr lang="bg-BG" smtClean="0"/>
              <a:t>6.4.2014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D253-DAF0-484C-9C31-B9C3275C9F5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45069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BA301-884F-4E42-BAAD-97E6BCE3B692}" type="datetimeFigureOut">
              <a:rPr lang="bg-BG" smtClean="0"/>
              <a:t>6.4.2014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D253-DAF0-484C-9C31-B9C3275C9F5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44496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BA301-884F-4E42-BAAD-97E6BCE3B692}" type="datetimeFigureOut">
              <a:rPr lang="bg-BG" smtClean="0"/>
              <a:t>6.4.2014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D253-DAF0-484C-9C31-B9C3275C9F5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37136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BA301-884F-4E42-BAAD-97E6BCE3B692}" type="datetimeFigureOut">
              <a:rPr lang="bg-BG" smtClean="0"/>
              <a:t>6.4.2014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D253-DAF0-484C-9C31-B9C3275C9F5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06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BA301-884F-4E42-BAAD-97E6BCE3B692}" type="datetimeFigureOut">
              <a:rPr lang="bg-BG" smtClean="0"/>
              <a:t>6.4.2014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D253-DAF0-484C-9C31-B9C3275C9F5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50539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BA301-884F-4E42-BAAD-97E6BCE3B692}" type="datetimeFigureOut">
              <a:rPr lang="bg-BG" smtClean="0"/>
              <a:t>6.4.2014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D253-DAF0-484C-9C31-B9C3275C9F5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78378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BA301-884F-4E42-BAAD-97E6BCE3B692}" type="datetimeFigureOut">
              <a:rPr lang="bg-BG" smtClean="0"/>
              <a:t>6.4.2014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AD253-DAF0-484C-9C31-B9C3275C9F5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8306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b="1" dirty="0"/>
              <a:t>Identifying environmental </a:t>
            </a:r>
            <a:r>
              <a:rPr lang="en-GB" b="1" dirty="0" smtClean="0"/>
              <a:t>directives </a:t>
            </a:r>
            <a:r>
              <a:rPr lang="en-GB" b="1" dirty="0"/>
              <a:t>requiring transitional </a:t>
            </a:r>
            <a:r>
              <a:rPr lang="en-GB" b="1" dirty="0" smtClean="0"/>
              <a:t>periods</a:t>
            </a:r>
            <a:r>
              <a:rPr lang="bg-BG" b="1" dirty="0"/>
              <a:t/>
            </a:r>
            <a:br>
              <a:rPr lang="bg-BG" b="1" dirty="0"/>
            </a:br>
            <a:endParaRPr lang="bg-BG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Kalin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Iliev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Ministry of Environment and Water</a:t>
            </a:r>
          </a:p>
          <a:p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Bulgaria</a:t>
            </a:r>
            <a:endParaRPr lang="bg-BG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076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Requested </a:t>
            </a:r>
            <a:r>
              <a:rPr lang="en-US" sz="4000" b="1" dirty="0"/>
              <a:t>transitional period according to the negotiation positions of Bulgaria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900" dirty="0"/>
              <a:t>Concerning the requirements for construction of collection systems and urban wastewater treatment plants for settlements with population equivalent (</a:t>
            </a:r>
            <a:r>
              <a:rPr lang="en-US" sz="2900" dirty="0" err="1"/>
              <a:t>p.e.</a:t>
            </a:r>
            <a:r>
              <a:rPr lang="en-US" sz="2900" dirty="0"/>
              <a:t>) of more than 10 000 – </a:t>
            </a:r>
            <a:r>
              <a:rPr lang="en-US" sz="2900" b="1" dirty="0"/>
              <a:t>by </a:t>
            </a:r>
            <a:r>
              <a:rPr lang="en-US" sz="2900" b="1" dirty="0" smtClean="0"/>
              <a:t>31 December 2010;</a:t>
            </a:r>
            <a:endParaRPr lang="en-US" sz="2900" b="1" dirty="0"/>
          </a:p>
          <a:p>
            <a:r>
              <a:rPr lang="en-US" sz="2900" dirty="0"/>
              <a:t>Concerning the requirements for construction of collection systems and urban wastewater treatment plants for settlements with </a:t>
            </a:r>
            <a:r>
              <a:rPr lang="en-US" sz="2900" dirty="0" err="1"/>
              <a:t>p.e.</a:t>
            </a:r>
            <a:r>
              <a:rPr lang="en-US" sz="2900" dirty="0"/>
              <a:t> of between 2000 and 10000 – </a:t>
            </a:r>
            <a:r>
              <a:rPr lang="en-US" sz="2900" b="1" dirty="0"/>
              <a:t>by </a:t>
            </a:r>
            <a:r>
              <a:rPr lang="en-US" sz="2900" b="1" dirty="0" smtClean="0"/>
              <a:t>31 December 2014</a:t>
            </a:r>
            <a:r>
              <a:rPr lang="en-US" sz="2900" dirty="0" smtClean="0"/>
              <a:t>.</a:t>
            </a: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1867739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Justification of the TPs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Situation in BG in 2000 - 66,8</a:t>
            </a:r>
            <a:r>
              <a:rPr lang="en-GB" dirty="0"/>
              <a:t>% of the population is connected to the urban sewage systems, waste water treatment plants exist in </a:t>
            </a:r>
            <a:r>
              <a:rPr lang="en-GB" dirty="0" smtClean="0"/>
              <a:t>63 </a:t>
            </a:r>
            <a:r>
              <a:rPr lang="en-GB" dirty="0"/>
              <a:t>settlements, servicing 36.8 % of the country’s population.</a:t>
            </a:r>
            <a:endParaRPr lang="en-US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Main </a:t>
            </a:r>
            <a:r>
              <a:rPr lang="en-US" b="1" dirty="0"/>
              <a:t>reasons justifying the requested </a:t>
            </a:r>
            <a:r>
              <a:rPr lang="en-US" b="1" dirty="0" smtClean="0"/>
              <a:t>transitional period: </a:t>
            </a:r>
            <a:endParaRPr lang="en-US" dirty="0"/>
          </a:p>
          <a:p>
            <a:r>
              <a:rPr lang="en-US" b="1" dirty="0" smtClean="0"/>
              <a:t>extremely </a:t>
            </a:r>
            <a:r>
              <a:rPr lang="en-US" b="1" dirty="0"/>
              <a:t>high investment costs for </a:t>
            </a:r>
            <a:r>
              <a:rPr lang="en-US" b="1" dirty="0" smtClean="0"/>
              <a:t>implementation – 2,2 billion euro;</a:t>
            </a:r>
            <a:r>
              <a:rPr lang="en-US" b="1" dirty="0"/>
              <a:t>	</a:t>
            </a:r>
            <a:endParaRPr lang="en-US" dirty="0"/>
          </a:p>
          <a:p>
            <a:r>
              <a:rPr lang="en-US" b="1" dirty="0" smtClean="0"/>
              <a:t>necessary </a:t>
            </a:r>
            <a:r>
              <a:rPr lang="en-US" b="1" dirty="0"/>
              <a:t>technological time for constructing the facilities.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726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Funding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>
                <a:latin typeface="Times New Roman" pitchFamily="18" charset="0"/>
              </a:rPr>
              <a:t>The construction of sewerage and waste water treatment plants is funded through the Operational </a:t>
            </a:r>
            <a:r>
              <a:rPr lang="en-US" altLang="en-US" dirty="0" err="1">
                <a:latin typeface="Times New Roman" pitchFamily="18" charset="0"/>
              </a:rPr>
              <a:t>Programme</a:t>
            </a:r>
            <a:r>
              <a:rPr lang="en-US" altLang="en-US" dirty="0">
                <a:latin typeface="Times New Roman" pitchFamily="18" charset="0"/>
              </a:rPr>
              <a:t> "Environment 2007 - 2013“ with a budget of 1.8 billion EUR</a:t>
            </a:r>
            <a:r>
              <a:rPr lang="en-US" altLang="en-US" dirty="0" smtClean="0">
                <a:latin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en-US" altLang="en-US" dirty="0" smtClean="0">
              <a:latin typeface="Times New Roman" pitchFamily="18" charset="0"/>
            </a:endParaRPr>
          </a:p>
          <a:p>
            <a:r>
              <a:rPr lang="en-US" altLang="en-US" dirty="0">
                <a:latin typeface="Times New Roman" pitchFamily="18" charset="0"/>
              </a:rPr>
              <a:t>Approximately 71.3% of the total budget of the OPE is </a:t>
            </a:r>
            <a:r>
              <a:rPr lang="en-US" altLang="en-US" dirty="0" smtClean="0">
                <a:latin typeface="Times New Roman" pitchFamily="18" charset="0"/>
              </a:rPr>
              <a:t>allocated to the water sector</a:t>
            </a:r>
          </a:p>
          <a:p>
            <a:pPr marL="0" indent="0">
              <a:buNone/>
            </a:pPr>
            <a:endParaRPr lang="en-US" altLang="en-US" dirty="0" smtClean="0">
              <a:latin typeface="Times New Roman" pitchFamily="18" charset="0"/>
            </a:endParaRPr>
          </a:p>
          <a:p>
            <a:r>
              <a:rPr lang="en-US" altLang="en-US" dirty="0" smtClean="0">
                <a:latin typeface="Times New Roman" pitchFamily="18" charset="0"/>
              </a:rPr>
              <a:t>Nevertheless – Directive 91/271/EC – still a high priority in the next programming period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596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3200" b="1" dirty="0"/>
              <a:t>Directive </a:t>
            </a:r>
            <a:r>
              <a:rPr lang="en-US" sz="3200" b="1" dirty="0" smtClean="0"/>
              <a:t>2001/80/EC on the limitation of emission from LCPs</a:t>
            </a:r>
            <a:r>
              <a:rPr lang="en-US" sz="3200" b="1" dirty="0"/>
              <a:t/>
            </a:r>
            <a:br>
              <a:rPr lang="en-US" sz="3200" b="1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800" dirty="0"/>
              <a:t>The Directive defines the emission limit values (ELV) of SO</a:t>
            </a:r>
            <a:r>
              <a:rPr lang="en-US" sz="2800" baseline="-25000" dirty="0"/>
              <a:t>2</a:t>
            </a:r>
            <a:r>
              <a:rPr lang="en-US" sz="2800" dirty="0"/>
              <a:t>, </a:t>
            </a:r>
            <a:r>
              <a:rPr lang="en-US" sz="2800" dirty="0" err="1"/>
              <a:t>NO</a:t>
            </a:r>
            <a:r>
              <a:rPr lang="en-US" sz="2800" baseline="-25000" dirty="0" err="1"/>
              <a:t>x</a:t>
            </a:r>
            <a:r>
              <a:rPr lang="en-US" sz="2800" dirty="0"/>
              <a:t> and </a:t>
            </a:r>
            <a:r>
              <a:rPr lang="en-US" sz="2800" dirty="0" smtClean="0"/>
              <a:t>dust </a:t>
            </a:r>
            <a:r>
              <a:rPr lang="en-US" sz="2800" dirty="0"/>
              <a:t>emitted into the </a:t>
            </a:r>
            <a:r>
              <a:rPr lang="en-US" sz="2800" dirty="0" smtClean="0"/>
              <a:t>air </a:t>
            </a:r>
            <a:r>
              <a:rPr lang="en-US" sz="2800" dirty="0"/>
              <a:t>from </a:t>
            </a:r>
            <a:r>
              <a:rPr lang="en-US" sz="2800" dirty="0" smtClean="0"/>
              <a:t>LCPs</a:t>
            </a:r>
          </a:p>
          <a:p>
            <a:pPr marL="0" indent="0">
              <a:buNone/>
            </a:pPr>
            <a:endParaRPr lang="en-US" sz="2800" dirty="0" smtClean="0"/>
          </a:p>
          <a:p>
            <a:pPr lvl="0"/>
            <a:r>
              <a:rPr lang="en-US" sz="2800" dirty="0"/>
              <a:t>For existing combustion </a:t>
            </a:r>
            <a:r>
              <a:rPr lang="en-US" sz="2800" dirty="0" smtClean="0"/>
              <a:t>plants the </a:t>
            </a:r>
            <a:r>
              <a:rPr lang="en-US" sz="2800" dirty="0"/>
              <a:t>Directive becomes effective as of 1 January 2008</a:t>
            </a:r>
            <a:r>
              <a:rPr lang="en-US" sz="2800" dirty="0" smtClean="0"/>
              <a:t>.</a:t>
            </a:r>
            <a:r>
              <a:rPr lang="en-US" dirty="0"/>
              <a:t> </a:t>
            </a: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sz="2800" dirty="0"/>
              <a:t>E</a:t>
            </a:r>
            <a:r>
              <a:rPr lang="en-US" sz="2800" dirty="0" smtClean="0"/>
              <a:t>xisting </a:t>
            </a:r>
            <a:r>
              <a:rPr lang="en-US" sz="2800" dirty="0"/>
              <a:t>installations may be exempted from complying </a:t>
            </a:r>
            <a:r>
              <a:rPr lang="en-US" sz="2800" dirty="0" smtClean="0"/>
              <a:t>with ELVs when the operator declares </a:t>
            </a:r>
            <a:r>
              <a:rPr lang="en-US" sz="2800" dirty="0"/>
              <a:t>not to operate the plant for more than 20 000 operational </a:t>
            </a:r>
            <a:r>
              <a:rPr lang="en-US" sz="2800" dirty="0" smtClean="0"/>
              <a:t>hours </a:t>
            </a:r>
            <a:r>
              <a:rPr lang="en-US" sz="2800" dirty="0"/>
              <a:t>from 1 January 2008 </a:t>
            </a:r>
            <a:r>
              <a:rPr lang="en-US" sz="2800" dirty="0" smtClean="0"/>
              <a:t>till </a:t>
            </a:r>
            <a:r>
              <a:rPr lang="en-US" sz="2800" dirty="0"/>
              <a:t>31 December 2015.</a:t>
            </a:r>
          </a:p>
          <a:p>
            <a:pPr lvl="0"/>
            <a:endParaRPr lang="en-US" sz="2800" dirty="0" smtClean="0"/>
          </a:p>
          <a:p>
            <a:pPr lvl="0"/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852678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Directive </a:t>
            </a:r>
            <a:r>
              <a:rPr lang="en-US" b="1" dirty="0" smtClean="0"/>
              <a:t>2001/80/EC – the situation in BG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/>
              <a:t>BG</a:t>
            </a:r>
            <a:r>
              <a:rPr lang="en-US" dirty="0" smtClean="0"/>
              <a:t> - </a:t>
            </a:r>
            <a:r>
              <a:rPr lang="en-US" dirty="0"/>
              <a:t>highly energy dependent </a:t>
            </a:r>
            <a:r>
              <a:rPr lang="en-US" dirty="0" smtClean="0"/>
              <a:t>with </a:t>
            </a:r>
            <a:r>
              <a:rPr lang="en-US" dirty="0"/>
              <a:t>more than 70% of the primary energy </a:t>
            </a:r>
            <a:r>
              <a:rPr lang="en-US" dirty="0" smtClean="0"/>
              <a:t>resources – </a:t>
            </a:r>
            <a:r>
              <a:rPr lang="en-US" b="1" dirty="0" smtClean="0"/>
              <a:t>imported</a:t>
            </a:r>
          </a:p>
          <a:p>
            <a:r>
              <a:rPr lang="en-US" dirty="0"/>
              <a:t>The only essential local energy resource -</a:t>
            </a:r>
            <a:r>
              <a:rPr lang="en-US" dirty="0" smtClean="0"/>
              <a:t> </a:t>
            </a:r>
            <a:r>
              <a:rPr lang="en-US" dirty="0"/>
              <a:t>the </a:t>
            </a:r>
            <a:r>
              <a:rPr lang="en-US" dirty="0" smtClean="0"/>
              <a:t>low-quality </a:t>
            </a:r>
            <a:r>
              <a:rPr lang="en-US" dirty="0"/>
              <a:t>lignite coal with high </a:t>
            </a:r>
            <a:r>
              <a:rPr lang="en-US" dirty="0" err="1"/>
              <a:t>sulphur</a:t>
            </a:r>
            <a:r>
              <a:rPr lang="en-US" dirty="0"/>
              <a:t> </a:t>
            </a:r>
            <a:r>
              <a:rPr lang="en-US" dirty="0" smtClean="0"/>
              <a:t>content</a:t>
            </a:r>
            <a:endParaRPr lang="en-US" dirty="0"/>
          </a:p>
          <a:p>
            <a:r>
              <a:rPr lang="en-US" dirty="0" smtClean="0"/>
              <a:t>After </a:t>
            </a:r>
            <a:r>
              <a:rPr lang="en-US" dirty="0"/>
              <a:t>the </a:t>
            </a:r>
            <a:r>
              <a:rPr lang="en-US" dirty="0" smtClean="0"/>
              <a:t>closure of units </a:t>
            </a:r>
            <a:r>
              <a:rPr lang="en-US" dirty="0"/>
              <a:t>in NPP </a:t>
            </a:r>
            <a:r>
              <a:rPr lang="en-US" dirty="0" err="1" smtClean="0"/>
              <a:t>Kozloduy</a:t>
            </a:r>
            <a:r>
              <a:rPr lang="en-US" dirty="0" smtClean="0"/>
              <a:t> </a:t>
            </a:r>
            <a:r>
              <a:rPr lang="en-US" dirty="0"/>
              <a:t>the share of energy generated from solid fuels will </a:t>
            </a:r>
            <a:r>
              <a:rPr lang="en-US" dirty="0" smtClean="0"/>
              <a:t>increase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/>
              <a:t>L</a:t>
            </a:r>
            <a:r>
              <a:rPr lang="en-US" dirty="0" smtClean="0"/>
              <a:t>ocal </a:t>
            </a:r>
            <a:r>
              <a:rPr lang="en-US" dirty="0"/>
              <a:t>lignite coal in Bulgaria has a very strong position as a resource for generation of electricity</a:t>
            </a:r>
            <a:endParaRPr lang="en-US" dirty="0" smtClean="0"/>
          </a:p>
          <a:p>
            <a:endParaRPr lang="en-US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04429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</a:t>
            </a:r>
            <a:r>
              <a:rPr lang="en-US" b="1" dirty="0" smtClean="0"/>
              <a:t>ransitional periods and justification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bg-BG" dirty="0"/>
              <a:t>	</a:t>
            </a:r>
            <a:r>
              <a:rPr lang="en-US" altLang="bg-BG" sz="2800" b="1" dirty="0"/>
              <a:t>- TPP Varna – until 31.12.2014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bg-BG" sz="2800" b="1" dirty="0"/>
              <a:t>	- TPP </a:t>
            </a:r>
            <a:r>
              <a:rPr lang="en-US" altLang="bg-BG" sz="2800" b="1" dirty="0" err="1"/>
              <a:t>Bobov</a:t>
            </a:r>
            <a:r>
              <a:rPr lang="en-US" altLang="bg-BG" sz="2800" b="1" dirty="0"/>
              <a:t> </a:t>
            </a:r>
            <a:r>
              <a:rPr lang="en-US" altLang="bg-BG" sz="2800" b="1" dirty="0" err="1"/>
              <a:t>dol</a:t>
            </a:r>
            <a:r>
              <a:rPr lang="en-US" altLang="bg-BG" sz="2800" b="1" dirty="0"/>
              <a:t> – until 31.12.2011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bg-BG" sz="2800" b="1" dirty="0"/>
              <a:t>	- TPP Rousse – east – until 31.12.2009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bg-BG" sz="2800" b="1" dirty="0"/>
              <a:t>	- TPP Lukoil </a:t>
            </a:r>
            <a:r>
              <a:rPr lang="en-US" altLang="bg-BG" sz="2800" b="1" dirty="0" err="1"/>
              <a:t>Neftochim</a:t>
            </a:r>
            <a:r>
              <a:rPr lang="en-US" altLang="bg-BG" sz="2800" b="1" dirty="0"/>
              <a:t> – until </a:t>
            </a:r>
            <a:r>
              <a:rPr lang="en-US" altLang="bg-BG" sz="2800" b="1" dirty="0" smtClean="0"/>
              <a:t>31.12.2011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altLang="bg-BG" sz="2800" b="1" dirty="0"/>
          </a:p>
          <a:p>
            <a:r>
              <a:rPr lang="en-US" sz="2800" dirty="0" smtClean="0"/>
              <a:t>Necessary investments amount </a:t>
            </a:r>
            <a:r>
              <a:rPr lang="en-US" sz="2800" dirty="0"/>
              <a:t>to </a:t>
            </a:r>
            <a:r>
              <a:rPr lang="en-US" sz="2800" dirty="0" smtClean="0"/>
              <a:t>1,33 </a:t>
            </a:r>
            <a:r>
              <a:rPr lang="en-US" sz="2800" dirty="0"/>
              <a:t>billion </a:t>
            </a:r>
            <a:r>
              <a:rPr lang="en-US" sz="2800" dirty="0" smtClean="0"/>
              <a:t>euro </a:t>
            </a:r>
            <a:r>
              <a:rPr lang="en-US" sz="2800" dirty="0"/>
              <a:t>in the framework of four years before </a:t>
            </a:r>
            <a:r>
              <a:rPr lang="en-US" sz="2800" dirty="0" smtClean="0"/>
              <a:t>1.01.2008</a:t>
            </a:r>
          </a:p>
          <a:p>
            <a:r>
              <a:rPr lang="en-US" sz="2800" dirty="0" smtClean="0"/>
              <a:t>84% </a:t>
            </a:r>
            <a:r>
              <a:rPr lang="en-US" sz="2800" dirty="0"/>
              <a:t>of the SO</a:t>
            </a:r>
            <a:r>
              <a:rPr lang="en-US" sz="2800" baseline="-25000" dirty="0"/>
              <a:t>2</a:t>
            </a:r>
            <a:r>
              <a:rPr lang="en-US" sz="2800" dirty="0"/>
              <a:t> emissions come from the three power plants in Maritza East </a:t>
            </a:r>
            <a:r>
              <a:rPr lang="en-US" sz="2800" dirty="0" smtClean="0"/>
              <a:t>complex – no TPs requested for them</a:t>
            </a:r>
          </a:p>
          <a:p>
            <a:r>
              <a:rPr lang="en-US" sz="2800" dirty="0" smtClean="0"/>
              <a:t>Preliminary decommissioning of units 1- 4 in NPP </a:t>
            </a:r>
            <a:r>
              <a:rPr lang="en-US" sz="2800" dirty="0" err="1" smtClean="0"/>
              <a:t>Kozloduy</a:t>
            </a:r>
            <a:r>
              <a:rPr lang="en-US" sz="2800" dirty="0" smtClean="0"/>
              <a:t> (20% of the total electricity production in the country)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26928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Lessons learned</a:t>
            </a:r>
            <a:endParaRPr lang="bg-BG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958011"/>
          </a:xfrm>
        </p:spPr>
        <p:txBody>
          <a:bodyPr>
            <a:noAutofit/>
          </a:bodyPr>
          <a:lstStyle/>
          <a:p>
            <a:r>
              <a:rPr lang="en-US" dirty="0" smtClean="0"/>
              <a:t>Try to involve all relevant stakeholders at the earliest possible stage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Set clear, simple and predictable procedures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Consider that there might be circumstances which are out of your control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Negotiations – only the first step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1078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No universal answer valid for all</a:t>
            </a:r>
            <a:endParaRPr lang="bg-BG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bg-BG" dirty="0" smtClean="0"/>
              <a:t>Cyprus</a:t>
            </a:r>
            <a:r>
              <a:rPr lang="bg-BG" altLang="bg-BG" dirty="0" smtClean="0"/>
              <a:t> – 4 </a:t>
            </a:r>
            <a:r>
              <a:rPr lang="en-US" altLang="bg-BG" dirty="0" smtClean="0"/>
              <a:t>transitional periods</a:t>
            </a:r>
            <a:endParaRPr lang="bg-BG" altLang="bg-BG" dirty="0" smtClean="0"/>
          </a:p>
          <a:p>
            <a:pPr>
              <a:lnSpc>
                <a:spcPct val="90000"/>
              </a:lnSpc>
            </a:pPr>
            <a:r>
              <a:rPr lang="en-US" altLang="bg-BG" dirty="0" smtClean="0"/>
              <a:t>Czech republic</a:t>
            </a:r>
            <a:r>
              <a:rPr lang="bg-BG" altLang="bg-BG" dirty="0" smtClean="0"/>
              <a:t> – 3 </a:t>
            </a:r>
            <a:r>
              <a:rPr lang="en-US" altLang="bg-BG" dirty="0" smtClean="0"/>
              <a:t>transitional periods</a:t>
            </a:r>
            <a:endParaRPr lang="bg-BG" altLang="bg-BG" dirty="0" smtClean="0"/>
          </a:p>
          <a:p>
            <a:pPr>
              <a:lnSpc>
                <a:spcPct val="90000"/>
              </a:lnSpc>
            </a:pPr>
            <a:r>
              <a:rPr lang="en-US" altLang="bg-BG" dirty="0" smtClean="0"/>
              <a:t>Estonia</a:t>
            </a:r>
            <a:r>
              <a:rPr lang="bg-BG" altLang="bg-BG" dirty="0" smtClean="0"/>
              <a:t> – 6 </a:t>
            </a:r>
            <a:r>
              <a:rPr lang="en-US" altLang="bg-BG" dirty="0" smtClean="0"/>
              <a:t>transitional periods</a:t>
            </a:r>
            <a:endParaRPr lang="bg-BG" altLang="bg-BG" dirty="0" smtClean="0"/>
          </a:p>
          <a:p>
            <a:pPr>
              <a:lnSpc>
                <a:spcPct val="90000"/>
              </a:lnSpc>
            </a:pPr>
            <a:r>
              <a:rPr lang="en-US" altLang="bg-BG" dirty="0" smtClean="0"/>
              <a:t>Hungary</a:t>
            </a:r>
            <a:r>
              <a:rPr lang="bg-BG" altLang="bg-BG" dirty="0" smtClean="0"/>
              <a:t> – 4 </a:t>
            </a:r>
            <a:r>
              <a:rPr lang="en-US" altLang="bg-BG" dirty="0" smtClean="0"/>
              <a:t>transitional periods</a:t>
            </a:r>
            <a:endParaRPr lang="bg-BG" altLang="bg-BG" dirty="0" smtClean="0"/>
          </a:p>
          <a:p>
            <a:pPr>
              <a:lnSpc>
                <a:spcPct val="90000"/>
              </a:lnSpc>
            </a:pPr>
            <a:r>
              <a:rPr lang="en-US" altLang="bg-BG" dirty="0" smtClean="0"/>
              <a:t>Latvia</a:t>
            </a:r>
            <a:r>
              <a:rPr lang="bg-BG" altLang="bg-BG" dirty="0" smtClean="0"/>
              <a:t> – 6 </a:t>
            </a:r>
            <a:r>
              <a:rPr lang="en-US" altLang="bg-BG" dirty="0" smtClean="0"/>
              <a:t>transitional periods</a:t>
            </a:r>
            <a:endParaRPr lang="bg-BG" altLang="bg-BG" dirty="0" smtClean="0"/>
          </a:p>
          <a:p>
            <a:pPr>
              <a:lnSpc>
                <a:spcPct val="90000"/>
              </a:lnSpc>
            </a:pPr>
            <a:r>
              <a:rPr lang="en-US" altLang="bg-BG" dirty="0" smtClean="0"/>
              <a:t>Lithuania</a:t>
            </a:r>
            <a:r>
              <a:rPr lang="bg-BG" altLang="bg-BG" dirty="0" smtClean="0"/>
              <a:t> - 6 </a:t>
            </a:r>
            <a:r>
              <a:rPr lang="en-US" altLang="bg-BG" dirty="0" smtClean="0"/>
              <a:t>transitional periods</a:t>
            </a:r>
            <a:endParaRPr lang="bg-BG" altLang="bg-BG" dirty="0" smtClean="0"/>
          </a:p>
          <a:p>
            <a:pPr>
              <a:lnSpc>
                <a:spcPct val="90000"/>
              </a:lnSpc>
            </a:pPr>
            <a:r>
              <a:rPr lang="en-US" altLang="bg-BG" dirty="0" smtClean="0"/>
              <a:t>Malta</a:t>
            </a:r>
            <a:r>
              <a:rPr lang="bg-BG" altLang="bg-BG" dirty="0" smtClean="0"/>
              <a:t> – 7 </a:t>
            </a:r>
            <a:r>
              <a:rPr lang="en-US" altLang="bg-BG" dirty="0" smtClean="0"/>
              <a:t>transitional periods</a:t>
            </a:r>
            <a:endParaRPr lang="bg-BG" altLang="bg-BG" dirty="0" smtClean="0"/>
          </a:p>
          <a:p>
            <a:pPr>
              <a:lnSpc>
                <a:spcPct val="90000"/>
              </a:lnSpc>
            </a:pPr>
            <a:r>
              <a:rPr lang="en-US" altLang="bg-BG" dirty="0" smtClean="0"/>
              <a:t>Poland</a:t>
            </a:r>
            <a:r>
              <a:rPr lang="bg-BG" altLang="bg-BG" dirty="0" smtClean="0"/>
              <a:t> – 10 </a:t>
            </a:r>
            <a:r>
              <a:rPr lang="en-US" altLang="bg-BG" dirty="0" smtClean="0"/>
              <a:t>transitional periods</a:t>
            </a:r>
            <a:endParaRPr lang="bg-BG" altLang="bg-BG" dirty="0" smtClean="0"/>
          </a:p>
          <a:p>
            <a:pPr>
              <a:lnSpc>
                <a:spcPct val="90000"/>
              </a:lnSpc>
            </a:pPr>
            <a:r>
              <a:rPr lang="en-US" altLang="bg-BG" dirty="0" smtClean="0"/>
              <a:t>Slovakia</a:t>
            </a:r>
            <a:r>
              <a:rPr lang="bg-BG" altLang="bg-BG" dirty="0" smtClean="0"/>
              <a:t> – 7 </a:t>
            </a:r>
            <a:r>
              <a:rPr lang="en-US" altLang="bg-BG" dirty="0" smtClean="0"/>
              <a:t>transitional periods</a:t>
            </a:r>
            <a:endParaRPr lang="bg-BG" altLang="bg-BG" dirty="0" smtClean="0"/>
          </a:p>
          <a:p>
            <a:pPr>
              <a:lnSpc>
                <a:spcPct val="90000"/>
              </a:lnSpc>
            </a:pPr>
            <a:r>
              <a:rPr lang="en-US" altLang="bg-BG" dirty="0" smtClean="0"/>
              <a:t>Slovenia</a:t>
            </a:r>
            <a:r>
              <a:rPr lang="bg-BG" altLang="bg-BG" dirty="0" smtClean="0"/>
              <a:t> – 3 </a:t>
            </a:r>
            <a:r>
              <a:rPr lang="en-US" altLang="bg-BG" dirty="0" smtClean="0"/>
              <a:t>transitional periods</a:t>
            </a:r>
          </a:p>
          <a:p>
            <a:pPr>
              <a:lnSpc>
                <a:spcPct val="90000"/>
              </a:lnSpc>
            </a:pPr>
            <a:r>
              <a:rPr lang="en-US" altLang="bg-BG" dirty="0" smtClean="0"/>
              <a:t>Romania – 11 transitional periods</a:t>
            </a:r>
            <a:endParaRPr lang="bg-BG" altLang="bg-BG" dirty="0" smtClean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85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TPs negotiated by the “NEW” MS on certain directives</a:t>
            </a:r>
            <a:endParaRPr lang="bg-BG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96265"/>
              </p:ext>
            </p:extLst>
          </p:nvPr>
        </p:nvGraphicFramePr>
        <p:xfrm>
          <a:off x="179388" y="1340768"/>
          <a:ext cx="8785226" cy="53347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{5A111915-BE36-4E01-A7E5-04B1672EAD32}</a:tableStyleId>
              </a:tblPr>
              <a:tblGrid>
                <a:gridCol w="876757"/>
                <a:gridCol w="767162"/>
                <a:gridCol w="876757"/>
                <a:gridCol w="876757"/>
                <a:gridCol w="876757"/>
                <a:gridCol w="732457"/>
                <a:gridCol w="692273"/>
                <a:gridCol w="709929"/>
                <a:gridCol w="829875"/>
                <a:gridCol w="692273"/>
                <a:gridCol w="854229"/>
              </a:tblGrid>
              <a:tr h="6480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</a:rPr>
                        <a:t>Dir</a:t>
                      </a:r>
                      <a:r>
                        <a:rPr lang="bg-BG" sz="1400" dirty="0" smtClean="0">
                          <a:effectLst/>
                        </a:rPr>
                        <a:t>.</a:t>
                      </a:r>
                      <a:endParaRPr lang="bg-BG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Country</a:t>
                      </a: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</a:rPr>
                        <a:t>96/42/ЕС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2001/80/</a:t>
                      </a:r>
                      <a:r>
                        <a:rPr lang="en-US" sz="1400" dirty="0">
                          <a:effectLst/>
                        </a:rPr>
                        <a:t>EC</a:t>
                      </a:r>
                      <a:endParaRPr lang="bg-BG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91/271/EEC</a:t>
                      </a:r>
                      <a:endParaRPr lang="bg-BG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99/32/EC</a:t>
                      </a:r>
                      <a:endParaRPr lang="bg-BG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94/63/</a:t>
                      </a:r>
                      <a:r>
                        <a:rPr lang="en-US" sz="1400" dirty="0" smtClean="0">
                          <a:effectLst/>
                        </a:rPr>
                        <a:t>EC</a:t>
                      </a: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99/31/EC</a:t>
                      </a:r>
                      <a:endParaRPr lang="bg-BG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98/83/EC</a:t>
                      </a:r>
                      <a:endParaRPr lang="bg-BG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94/67/</a:t>
                      </a:r>
                      <a:r>
                        <a:rPr lang="en-US" sz="1400" dirty="0">
                          <a:effectLst/>
                        </a:rPr>
                        <a:t>EC</a:t>
                      </a:r>
                      <a:endParaRPr lang="bg-BG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</a:rPr>
                        <a:t>96/61/ЕС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effectLst/>
                        </a:rPr>
                        <a:t>76/464/ЕЕС</a:t>
                      </a: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</a:txBody>
                  <a:tcPr marL="65757" marR="65757" marT="0" marB="0"/>
                </a:tc>
              </a:tr>
              <a:tr h="175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Bulgaria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4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(2011)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(2014)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(2014)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(2011)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(2009)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(2014)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(2011)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</a:tr>
              <a:tr h="175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Cyprus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(2012)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Х (2006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bg-BG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 </a:t>
                      </a:r>
                      <a:endParaRPr lang="bg-BG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</a:tr>
              <a:tr h="175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Czech</a:t>
                      </a:r>
                      <a:r>
                        <a:rPr lang="en-US" sz="1400" baseline="0" dirty="0" smtClean="0">
                          <a:effectLst/>
                        </a:rPr>
                        <a:t> republic</a:t>
                      </a: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Х (2007)</a:t>
                      </a:r>
                      <a:endParaRPr lang="bg-BG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(2010)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 </a:t>
                      </a:r>
                      <a:endParaRPr lang="bg-BG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</a:tr>
              <a:tr h="175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Estonia*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</a:t>
                      </a:r>
                      <a:r>
                        <a:rPr lang="en-US" sz="1200">
                          <a:effectLst/>
                        </a:rPr>
                        <a:t>5</a:t>
                      </a:r>
                      <a:r>
                        <a:rPr lang="bg-BG" sz="1200">
                          <a:effectLst/>
                        </a:rPr>
                        <a:t>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(2010)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X (2006)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X (2009)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</a:t>
                      </a:r>
                      <a:r>
                        <a:rPr lang="en-US" sz="1200">
                          <a:effectLst/>
                        </a:rPr>
                        <a:t>3</a:t>
                      </a:r>
                      <a:r>
                        <a:rPr lang="bg-BG" sz="1200">
                          <a:effectLst/>
                        </a:rPr>
                        <a:t>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</a:tr>
              <a:tr h="175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Hungary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4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(2004)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 </a:t>
                      </a:r>
                      <a:endParaRPr lang="bg-BG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</a:tr>
              <a:tr h="175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Latvia*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</a:t>
                      </a:r>
                      <a:r>
                        <a:rPr lang="en-US" sz="1200">
                          <a:effectLst/>
                        </a:rPr>
                        <a:t>8</a:t>
                      </a:r>
                      <a:r>
                        <a:rPr lang="bg-BG" sz="1200">
                          <a:effectLst/>
                        </a:rPr>
                        <a:t>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(2004)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</a:t>
                      </a:r>
                      <a:r>
                        <a:rPr lang="en-US" sz="1200">
                          <a:effectLst/>
                        </a:rPr>
                        <a:t>10</a:t>
                      </a:r>
                      <a:r>
                        <a:rPr lang="bg-BG" sz="1200">
                          <a:effectLst/>
                        </a:rPr>
                        <a:t>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</a:tr>
              <a:tr h="175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Lithuania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(2006)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(2009)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(2007)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</a:tr>
              <a:tr h="175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Malta*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(2009)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(2007)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(2004)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</a:t>
                      </a:r>
                      <a:r>
                        <a:rPr lang="en-US" sz="1200">
                          <a:effectLst/>
                        </a:rPr>
                        <a:t>7</a:t>
                      </a:r>
                      <a:r>
                        <a:rPr lang="bg-BG" sz="1200">
                          <a:effectLst/>
                        </a:rPr>
                        <a:t>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</a:tr>
              <a:tr h="175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Poland*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(2007)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(2017)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(2006)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(2012)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(2010)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(2007)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</a:tr>
              <a:tr h="1753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Slovakia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(2007)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(2007)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(2007)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(2006)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(2011)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(2006)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</a:tr>
              <a:tr h="4194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Slovenia</a:t>
                      </a:r>
                      <a:endParaRPr lang="bg-BG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(2007)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(2015)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Х (2011)</a:t>
                      </a:r>
                      <a:endParaRPr lang="bg-BG" sz="12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 </a:t>
                      </a:r>
                      <a:endParaRPr lang="bg-BG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57" marR="6575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582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/>
              <a:t>Principles regulating the granting of transitional periods</a:t>
            </a:r>
            <a:endParaRPr lang="bg-BG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No transitional periods allowed for the framework legislation</a:t>
            </a:r>
          </a:p>
          <a:p>
            <a:r>
              <a:rPr lang="en-GB" b="1" dirty="0" smtClean="0"/>
              <a:t>All </a:t>
            </a:r>
            <a:r>
              <a:rPr lang="en-GB" b="1" dirty="0"/>
              <a:t>new investment should comply with the environmental </a:t>
            </a:r>
            <a:r>
              <a:rPr lang="en-GB" b="1" i="1" dirty="0" err="1"/>
              <a:t>acquis</a:t>
            </a:r>
            <a:r>
              <a:rPr lang="en-GB" b="1" dirty="0" smtClean="0"/>
              <a:t>.</a:t>
            </a:r>
          </a:p>
          <a:p>
            <a:r>
              <a:rPr lang="en-GB" b="1" dirty="0" smtClean="0"/>
              <a:t>Transitional periods – limited in time and scope</a:t>
            </a:r>
          </a:p>
          <a:p>
            <a:r>
              <a:rPr lang="en-GB" b="1" dirty="0" smtClean="0"/>
              <a:t>TPs should not have </a:t>
            </a:r>
            <a:r>
              <a:rPr lang="en-GB" b="1" dirty="0"/>
              <a:t>a significant effect on the trans-boundary trade</a:t>
            </a:r>
            <a:endParaRPr lang="bg-BG" b="1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34506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Bulgaria’s approach</a:t>
            </a:r>
            <a:endParaRPr lang="bg-BG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/>
          <a:lstStyle/>
          <a:p>
            <a:r>
              <a:rPr lang="en-GB" dirty="0"/>
              <a:t>Bulgaria started negotiations with representatives of industry about the common approach to ensure compliance of all new investments with </a:t>
            </a:r>
            <a:r>
              <a:rPr lang="en-GB" i="1" dirty="0" err="1"/>
              <a:t>acquis</a:t>
            </a:r>
            <a:r>
              <a:rPr lang="en-GB" i="1" dirty="0"/>
              <a:t> </a:t>
            </a:r>
            <a:r>
              <a:rPr lang="en-GB" i="1" dirty="0" err="1" smtClean="0"/>
              <a:t>communautaire</a:t>
            </a:r>
            <a:endParaRPr lang="en-GB" i="1" dirty="0" smtClean="0"/>
          </a:p>
          <a:p>
            <a:r>
              <a:rPr lang="en-GB" dirty="0" smtClean="0"/>
              <a:t>Working groups were established for the elaboration of each implementation programme</a:t>
            </a:r>
          </a:p>
          <a:p>
            <a:r>
              <a:rPr lang="en-GB" dirty="0" smtClean="0"/>
              <a:t>State representatives, business, NGOs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60749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Directive 99/31/EC on landfill of </a:t>
            </a:r>
            <a:r>
              <a:rPr lang="en-US" b="1" dirty="0" smtClean="0"/>
              <a:t>waste – main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Directive - applicable </a:t>
            </a:r>
            <a:r>
              <a:rPr lang="en-US" dirty="0"/>
              <a:t>to “landfill of waste”, defined as facilities for </a:t>
            </a:r>
            <a:r>
              <a:rPr lang="en-US" dirty="0" smtClean="0"/>
              <a:t>waste disposal </a:t>
            </a:r>
            <a:r>
              <a:rPr lang="en-US" dirty="0"/>
              <a:t>by deposit of waste onto or into land </a:t>
            </a:r>
            <a:r>
              <a:rPr lang="en-US" dirty="0" smtClean="0"/>
              <a:t> </a:t>
            </a:r>
          </a:p>
          <a:p>
            <a:r>
              <a:rPr lang="en-US" dirty="0" smtClean="0"/>
              <a:t>The </a:t>
            </a:r>
            <a:r>
              <a:rPr lang="en-US" dirty="0"/>
              <a:t>directive classifies the </a:t>
            </a:r>
            <a:r>
              <a:rPr lang="en-US" dirty="0" smtClean="0"/>
              <a:t>landfills </a:t>
            </a:r>
            <a:r>
              <a:rPr lang="en-US" dirty="0"/>
              <a:t>in three classes</a:t>
            </a:r>
            <a:endParaRPr lang="en-US" dirty="0" smtClean="0"/>
          </a:p>
          <a:p>
            <a:r>
              <a:rPr lang="en-US" dirty="0"/>
              <a:t>Each member state is required to set up and implement strategy for reduction of </a:t>
            </a:r>
            <a:r>
              <a:rPr lang="en-US" dirty="0" smtClean="0"/>
              <a:t>biodegradable waste </a:t>
            </a:r>
            <a:r>
              <a:rPr lang="en-US" dirty="0"/>
              <a:t>going to landfills and as a result </a:t>
            </a:r>
            <a:r>
              <a:rPr lang="en-US" dirty="0" smtClean="0"/>
              <a:t>fixed quantitative </a:t>
            </a:r>
            <a:r>
              <a:rPr lang="en-US" dirty="0"/>
              <a:t>targets to be achieved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All landfills in operation to be in compliance with the requirements of the directive by </a:t>
            </a:r>
            <a:r>
              <a:rPr lang="en-US" b="1" u="sng" dirty="0" smtClean="0"/>
              <a:t>16.07.2009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961903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Directive 99/31/EC on landfill of waste – situation in BG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Municipal waste</a:t>
            </a:r>
            <a:endParaRPr lang="en-US" dirty="0"/>
          </a:p>
          <a:p>
            <a:r>
              <a:rPr lang="en-US" dirty="0"/>
              <a:t>During the period 1998-2001 the quantities of municipal waste put on municipal landfills range </a:t>
            </a:r>
            <a:r>
              <a:rPr lang="en-US" dirty="0" smtClean="0"/>
              <a:t>between </a:t>
            </a:r>
            <a:r>
              <a:rPr lang="en-US" dirty="0"/>
              <a:t>498 and 518 </a:t>
            </a:r>
            <a:r>
              <a:rPr lang="en-US" dirty="0" smtClean="0"/>
              <a:t>kg. </a:t>
            </a:r>
            <a:r>
              <a:rPr lang="en-US" dirty="0"/>
              <a:t>per year per </a:t>
            </a:r>
            <a:r>
              <a:rPr lang="en-US" dirty="0" smtClean="0"/>
              <a:t>capita. </a:t>
            </a:r>
          </a:p>
          <a:p>
            <a:r>
              <a:rPr lang="en-US" dirty="0"/>
              <a:t>I</a:t>
            </a:r>
            <a:r>
              <a:rPr lang="en-US" dirty="0" smtClean="0"/>
              <a:t>n </a:t>
            </a:r>
            <a:r>
              <a:rPr lang="en-US" dirty="0"/>
              <a:t>1995 the total quantity of the biodegradable municipal </a:t>
            </a:r>
            <a:r>
              <a:rPr lang="en-US" dirty="0" smtClean="0"/>
              <a:t>waste amounts </a:t>
            </a:r>
            <a:r>
              <a:rPr lang="en-US" dirty="0"/>
              <a:t>to 50% of the total </a:t>
            </a:r>
            <a:r>
              <a:rPr lang="en-US" dirty="0" smtClean="0"/>
              <a:t>quantity </a:t>
            </a:r>
            <a:r>
              <a:rPr lang="en-US" dirty="0"/>
              <a:t>of produced </a:t>
            </a:r>
            <a:r>
              <a:rPr lang="en-US" dirty="0" smtClean="0"/>
              <a:t>waste</a:t>
            </a:r>
          </a:p>
          <a:p>
            <a:r>
              <a:rPr lang="en-US" dirty="0" smtClean="0"/>
              <a:t>In 2001 </a:t>
            </a:r>
            <a:r>
              <a:rPr lang="en-US" dirty="0"/>
              <a:t>l</a:t>
            </a:r>
            <a:r>
              <a:rPr lang="en-US" dirty="0" smtClean="0"/>
              <a:t>andfilling </a:t>
            </a:r>
            <a:r>
              <a:rPr lang="en-US" dirty="0"/>
              <a:t>is the </a:t>
            </a:r>
            <a:r>
              <a:rPr lang="en-US" dirty="0" smtClean="0"/>
              <a:t>base/</a:t>
            </a:r>
            <a:r>
              <a:rPr lang="en-US" b="1" u="sng" dirty="0" smtClean="0"/>
              <a:t>only</a:t>
            </a:r>
            <a:r>
              <a:rPr lang="en-US" dirty="0" smtClean="0"/>
              <a:t> </a:t>
            </a:r>
            <a:r>
              <a:rPr lang="en-US" dirty="0"/>
              <a:t>method for municipal waste disposal in the country</a:t>
            </a:r>
            <a:r>
              <a:rPr lang="en-US" dirty="0" smtClean="0"/>
              <a:t>– </a:t>
            </a:r>
            <a:r>
              <a:rPr lang="en-US" b="1" dirty="0" smtClean="0"/>
              <a:t>663 </a:t>
            </a:r>
            <a:r>
              <a:rPr lang="en-US" dirty="0" smtClean="0"/>
              <a:t>landfills. </a:t>
            </a:r>
          </a:p>
          <a:p>
            <a:r>
              <a:rPr lang="en-US" dirty="0"/>
              <a:t>A</a:t>
            </a:r>
            <a:r>
              <a:rPr lang="en-US" dirty="0" smtClean="0"/>
              <a:t>dditionally </a:t>
            </a:r>
            <a:r>
              <a:rPr lang="en-US" b="1" dirty="0"/>
              <a:t>5135</a:t>
            </a:r>
            <a:r>
              <a:rPr lang="en-US" dirty="0"/>
              <a:t> dumpsites near </a:t>
            </a:r>
            <a:r>
              <a:rPr lang="en-US" dirty="0" smtClean="0"/>
              <a:t>the small </a:t>
            </a:r>
            <a:r>
              <a:rPr lang="en-US" dirty="0"/>
              <a:t>settlements and areas polluted by municipal waste have been identified.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966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Requested transitional periods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sz="3400" b="1" dirty="0"/>
              <a:t>T</a:t>
            </a:r>
            <a:r>
              <a:rPr lang="en-GB" sz="3400" b="1" dirty="0" smtClean="0"/>
              <a:t>ransitional </a:t>
            </a:r>
            <a:r>
              <a:rPr lang="en-GB" sz="3400" b="1" dirty="0"/>
              <a:t>period for the prohibition of landfilling of liquid waste for 14 of the existing disposal </a:t>
            </a:r>
            <a:r>
              <a:rPr lang="en-GB" sz="3400" b="1" dirty="0" smtClean="0"/>
              <a:t>facilities</a:t>
            </a:r>
          </a:p>
          <a:p>
            <a:pPr marL="0" indent="0">
              <a:buNone/>
            </a:pPr>
            <a:endParaRPr lang="en-US" sz="3400" b="1" dirty="0"/>
          </a:p>
          <a:p>
            <a:r>
              <a:rPr lang="en-US" sz="3400" b="1" dirty="0" smtClean="0"/>
              <a:t>Biodegradable waste – initially requested; later in the negotiations - withdrawn </a:t>
            </a:r>
          </a:p>
          <a:p>
            <a:pPr marL="0" indent="0">
              <a:buNone/>
            </a:pPr>
            <a:endParaRPr lang="en-US" sz="3400" b="1" dirty="0"/>
          </a:p>
          <a:p>
            <a:r>
              <a:rPr lang="en-US" sz="3400" b="1" dirty="0"/>
              <a:t>Closure of all existing landfills that do </a:t>
            </a:r>
            <a:r>
              <a:rPr lang="en-US" sz="3400" b="1" dirty="0" smtClean="0"/>
              <a:t>not meet the legal requirements </a:t>
            </a:r>
            <a:r>
              <a:rPr lang="en-US" sz="3400" b="1" dirty="0"/>
              <a:t>in </a:t>
            </a:r>
            <a:r>
              <a:rPr lang="en-US" sz="3400" b="1" dirty="0" smtClean="0"/>
              <a:t>force</a:t>
            </a:r>
            <a:r>
              <a:rPr lang="en-US" sz="3400" b="1" dirty="0"/>
              <a:t> </a:t>
            </a:r>
            <a:r>
              <a:rPr lang="en-US" sz="3400" b="1" dirty="0" smtClean="0"/>
              <a:t>– 16.07.2009</a:t>
            </a:r>
          </a:p>
          <a:p>
            <a:pPr marL="0" indent="0">
              <a:buNone/>
            </a:pPr>
            <a:endParaRPr lang="en-US" sz="3400" b="1" dirty="0" smtClean="0"/>
          </a:p>
          <a:p>
            <a:r>
              <a:rPr lang="en-US" sz="3400" b="1" dirty="0"/>
              <a:t>Construction of </a:t>
            </a:r>
            <a:r>
              <a:rPr lang="en-US" sz="3400" b="1" dirty="0" smtClean="0"/>
              <a:t>a </a:t>
            </a:r>
            <a:r>
              <a:rPr lang="en-US" sz="3400" b="1" dirty="0"/>
              <a:t>network of </a:t>
            </a:r>
            <a:r>
              <a:rPr lang="en-US" sz="3400" b="1" dirty="0" smtClean="0"/>
              <a:t>54 regional </a:t>
            </a:r>
            <a:r>
              <a:rPr lang="en-US" sz="3400" b="1" dirty="0"/>
              <a:t>landfills with capacity allowing disposal </a:t>
            </a:r>
            <a:r>
              <a:rPr lang="en-US" sz="3400" b="1" dirty="0" smtClean="0"/>
              <a:t>of all </a:t>
            </a:r>
            <a:r>
              <a:rPr lang="en-US" sz="3400" b="1" dirty="0"/>
              <a:t>municipal waste quantity produced in the </a:t>
            </a:r>
            <a:r>
              <a:rPr lang="en-US" sz="3400" b="1" dirty="0" smtClean="0"/>
              <a:t>country – 16.07.2009 </a:t>
            </a:r>
            <a:endParaRPr lang="en-GB" sz="3400" b="1" i="1" dirty="0" smtClean="0"/>
          </a:p>
          <a:p>
            <a:pPr marL="0" indent="0">
              <a:buNone/>
            </a:pPr>
            <a:r>
              <a:rPr lang="en-GB" b="1" i="1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702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Directive 91/271/EC concerning urban wastewater treatment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dirty="0"/>
              <a:t>The Directive obliges the Member countries to:</a:t>
            </a:r>
          </a:p>
          <a:p>
            <a:pPr lvl="0"/>
            <a:r>
              <a:rPr lang="en-US" dirty="0"/>
              <a:t>ensure that all agglomerations are provided with collection systems for urban </a:t>
            </a:r>
            <a:r>
              <a:rPr lang="en-US" dirty="0" smtClean="0"/>
              <a:t>wastewater;</a:t>
            </a:r>
            <a:endParaRPr lang="en-US" dirty="0"/>
          </a:p>
          <a:p>
            <a:pPr lvl="0"/>
            <a:r>
              <a:rPr lang="en-US" dirty="0"/>
              <a:t>ensure that urban wastewater entering collecting systems before discharge is subject to secondary </a:t>
            </a:r>
            <a:r>
              <a:rPr lang="en-US" dirty="0" smtClean="0"/>
              <a:t>or equivalent treatment; </a:t>
            </a:r>
            <a:endParaRPr lang="en-US" dirty="0"/>
          </a:p>
          <a:p>
            <a:pPr lvl="0"/>
            <a:r>
              <a:rPr lang="en-US" dirty="0" smtClean="0"/>
              <a:t>ensure </a:t>
            </a:r>
            <a:r>
              <a:rPr lang="en-US" dirty="0"/>
              <a:t>that the wastewater from settlements of over </a:t>
            </a:r>
            <a:r>
              <a:rPr lang="en-US" dirty="0" smtClean="0"/>
              <a:t>       10 </a:t>
            </a:r>
            <a:r>
              <a:rPr lang="en-US" dirty="0"/>
              <a:t>000 population equivalent entering the collection systems should be subject to stricter treatment before discharging in sensitive areas</a:t>
            </a:r>
            <a:r>
              <a:rPr lang="en-US" dirty="0" smtClean="0"/>
              <a:t>;</a:t>
            </a:r>
          </a:p>
          <a:p>
            <a:pPr lvl="0"/>
            <a:r>
              <a:rPr lang="en-US" dirty="0"/>
              <a:t>ensure that the urban wastewater treatment plants are designed, constructed, operated and maintained to ensure sufficient performance 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494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1152</Words>
  <Application>Microsoft Office PowerPoint</Application>
  <PresentationFormat>On-screen Show (4:3)</PresentationFormat>
  <Paragraphs>230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Identifying environmental directives requiring transitional periods </vt:lpstr>
      <vt:lpstr>No universal answer valid for all</vt:lpstr>
      <vt:lpstr>TPs negotiated by the “NEW” MS on certain directives</vt:lpstr>
      <vt:lpstr>Principles regulating the granting of transitional periods</vt:lpstr>
      <vt:lpstr>Bulgaria’s approach</vt:lpstr>
      <vt:lpstr>Directive 99/31/EC on landfill of waste – main requirements</vt:lpstr>
      <vt:lpstr>Directive 99/31/EC on landfill of waste – situation in BG</vt:lpstr>
      <vt:lpstr>Requested transitional periods</vt:lpstr>
      <vt:lpstr>Directive 91/271/EC concerning urban wastewater treatment </vt:lpstr>
      <vt:lpstr> Requested transitional period according to the negotiation positions of Bulgaria </vt:lpstr>
      <vt:lpstr>Justification of the TPs</vt:lpstr>
      <vt:lpstr>Funding</vt:lpstr>
      <vt:lpstr>Directive 2001/80/EC on the limitation of emission from LCPs </vt:lpstr>
      <vt:lpstr>Directive 2001/80/EC – the situation in BG</vt:lpstr>
      <vt:lpstr>Transitional periods and justification</vt:lpstr>
      <vt:lpstr>Lessons learned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Identifying environmental Directives requiring transitional periods. </dc:title>
  <dc:creator>user</dc:creator>
  <cp:lastModifiedBy>user</cp:lastModifiedBy>
  <cp:revision>68</cp:revision>
  <dcterms:created xsi:type="dcterms:W3CDTF">2014-04-03T18:29:25Z</dcterms:created>
  <dcterms:modified xsi:type="dcterms:W3CDTF">2014-04-06T11:57:54Z</dcterms:modified>
</cp:coreProperties>
</file>