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22"/>
  </p:notesMasterIdLst>
  <p:handoutMasterIdLst>
    <p:handoutMasterId r:id="rId23"/>
  </p:handoutMasterIdLst>
  <p:sldIdLst>
    <p:sldId id="256" r:id="rId2"/>
    <p:sldId id="326" r:id="rId3"/>
    <p:sldId id="344" r:id="rId4"/>
    <p:sldId id="328" r:id="rId5"/>
    <p:sldId id="341" r:id="rId6"/>
    <p:sldId id="329" r:id="rId7"/>
    <p:sldId id="330" r:id="rId8"/>
    <p:sldId id="331" r:id="rId9"/>
    <p:sldId id="332" r:id="rId10"/>
    <p:sldId id="335" r:id="rId11"/>
    <p:sldId id="334" r:id="rId12"/>
    <p:sldId id="336" r:id="rId13"/>
    <p:sldId id="342" r:id="rId14"/>
    <p:sldId id="339" r:id="rId15"/>
    <p:sldId id="340" r:id="rId16"/>
    <p:sldId id="337" r:id="rId17"/>
    <p:sldId id="343" r:id="rId18"/>
    <p:sldId id="338" r:id="rId19"/>
    <p:sldId id="325" r:id="rId20"/>
    <p:sldId id="271" r:id="rId21"/>
  </p:sldIdLst>
  <p:sldSz cx="9144000" cy="6858000" type="screen4x3"/>
  <p:notesSz cx="6858000" cy="99472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143" autoAdjust="0"/>
  </p:normalViewPr>
  <p:slideViewPr>
    <p:cSldViewPr>
      <p:cViewPr>
        <p:scale>
          <a:sx n="60" d="100"/>
          <a:sy n="60" d="100"/>
        </p:scale>
        <p:origin x="-1656" y="-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EA421D-FF69-46A7-8070-12B51501D661}" type="datetimeFigureOut">
              <a:rPr lang="en-US" smtClean="0"/>
              <a:pPr/>
              <a:t>4/10/2014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880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944880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301262-6612-41A9-8EC1-89298C9493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035992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11C018-7BA7-420B-A374-A1C2592B67A0}" type="datetimeFigureOut">
              <a:rPr lang="en-US" smtClean="0"/>
              <a:pPr/>
              <a:t>4/10/2014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30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724956"/>
            <a:ext cx="5486400" cy="44762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FC7645-F961-4EB2-AD1D-0AEE4191B8A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4141381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x-none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FC7645-F961-4EB2-AD1D-0AEE4191B8A9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FC7645-F961-4EB2-AD1D-0AEE4191B8A9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FC7645-F961-4EB2-AD1D-0AEE4191B8A9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FC7645-F961-4EB2-AD1D-0AEE4191B8A9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4435917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F1248127-4CA4-43B4-B54A-C7EEADF7B3AA}" type="datetimeFigureOut">
              <a:rPr lang="en-US" smtClean="0"/>
              <a:pPr/>
              <a:t>4/10/2014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A7848D3-0850-452C-8ED9-7E3BCA7666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1248127-4CA4-43B4-B54A-C7EEADF7B3AA}" type="datetimeFigureOut">
              <a:rPr lang="en-US" smtClean="0"/>
              <a:pPr/>
              <a:t>4/10/2014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7848D3-0850-452C-8ED9-7E3BCA7666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1248127-4CA4-43B4-B54A-C7EEADF7B3AA}" type="datetimeFigureOut">
              <a:rPr lang="en-US" smtClean="0"/>
              <a:pPr/>
              <a:t>4/10/2014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7848D3-0850-452C-8ED9-7E3BCA7666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1248127-4CA4-43B4-B54A-C7EEADF7B3AA}" type="datetimeFigureOut">
              <a:rPr lang="en-US" smtClean="0"/>
              <a:pPr/>
              <a:t>4/10/2014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7848D3-0850-452C-8ED9-7E3BCA7666F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1248127-4CA4-43B4-B54A-C7EEADF7B3AA}" type="datetimeFigureOut">
              <a:rPr lang="en-US" smtClean="0"/>
              <a:pPr/>
              <a:t>4/10/2014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7848D3-0850-452C-8ED9-7E3BCA7666F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1248127-4CA4-43B4-B54A-C7EEADF7B3AA}" type="datetimeFigureOut">
              <a:rPr lang="en-US" smtClean="0"/>
              <a:pPr/>
              <a:t>4/10/2014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7848D3-0850-452C-8ED9-7E3BCA7666F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1248127-4CA4-43B4-B54A-C7EEADF7B3AA}" type="datetimeFigureOut">
              <a:rPr lang="en-US" smtClean="0"/>
              <a:pPr/>
              <a:t>4/10/2014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7848D3-0850-452C-8ED9-7E3BCA7666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1248127-4CA4-43B4-B54A-C7EEADF7B3AA}" type="datetimeFigureOut">
              <a:rPr lang="en-US" smtClean="0"/>
              <a:pPr/>
              <a:t>4/10/2014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7848D3-0850-452C-8ED9-7E3BCA7666F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1248127-4CA4-43B4-B54A-C7EEADF7B3AA}" type="datetimeFigureOut">
              <a:rPr lang="en-US" smtClean="0"/>
              <a:pPr/>
              <a:t>4/10/2014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7848D3-0850-452C-8ED9-7E3BCA7666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F1248127-4CA4-43B4-B54A-C7EEADF7B3AA}" type="datetimeFigureOut">
              <a:rPr lang="en-US" smtClean="0"/>
              <a:pPr/>
              <a:t>4/10/2014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7848D3-0850-452C-8ED9-7E3BCA7666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F1248127-4CA4-43B4-B54A-C7EEADF7B3AA}" type="datetimeFigureOut">
              <a:rPr lang="en-US" smtClean="0"/>
              <a:pPr/>
              <a:t>4/10/2014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EA7848D3-0850-452C-8ED9-7E3BCA7666F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F1248127-4CA4-43B4-B54A-C7EEADF7B3AA}" type="datetimeFigureOut">
              <a:rPr lang="en-US" smtClean="0"/>
              <a:pPr/>
              <a:t>4/10/2014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EA7848D3-0850-452C-8ED9-7E3BCA7666F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mailto:Ivana.vojinovic@mrt.gov.me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636912"/>
            <a:ext cx="8820472" cy="1800200"/>
          </a:xfrm>
        </p:spPr>
        <p:txBody>
          <a:bodyPr>
            <a:normAutofit fontScale="90000"/>
          </a:bodyPr>
          <a:lstStyle/>
          <a:p>
            <a:pPr marL="533400" indent="-533400" algn="ctr">
              <a:lnSpc>
                <a:spcPct val="80000"/>
              </a:lnSpc>
            </a:pPr>
            <a:r>
              <a:rPr lang="hr-HR" sz="5400" dirty="0" smtClean="0">
                <a:solidFill>
                  <a:schemeClr val="tx1"/>
                </a:solidFill>
                <a:effectLst/>
                <a:latin typeface="Constantia" pitchFamily="18" charset="0"/>
                <a:cs typeface="Times New Roman" pitchFamily="18" charset="0"/>
              </a:rPr>
              <a:t/>
            </a:r>
            <a:br>
              <a:rPr lang="hr-HR" sz="5400" dirty="0" smtClean="0">
                <a:solidFill>
                  <a:schemeClr val="tx1"/>
                </a:solidFill>
                <a:effectLst/>
                <a:latin typeface="Constantia" pitchFamily="18" charset="0"/>
                <a:cs typeface="Times New Roman" pitchFamily="18" charset="0"/>
              </a:rPr>
            </a:br>
            <a:r>
              <a:rPr lang="sr-Latn-ME" sz="4400" dirty="0" smtClean="0">
                <a:solidFill>
                  <a:schemeClr val="tx1"/>
                </a:solidFill>
                <a:effectLst/>
                <a:latin typeface="Constantia" pitchFamily="18" charset="0"/>
                <a:cs typeface="Times New Roman" pitchFamily="18" charset="0"/>
              </a:rPr>
              <a:t>Institutional </a:t>
            </a:r>
            <a:r>
              <a:rPr lang="en-US" sz="4400" dirty="0" smtClean="0">
                <a:solidFill>
                  <a:schemeClr val="tx1"/>
                </a:solidFill>
                <a:effectLst/>
                <a:latin typeface="Constantia" pitchFamily="18" charset="0"/>
                <a:cs typeface="Times New Roman" pitchFamily="18" charset="0"/>
              </a:rPr>
              <a:t>framework for EU accession negotiations</a:t>
            </a:r>
            <a:r>
              <a:rPr lang="sr-Latn-ME" sz="4400" dirty="0" smtClean="0">
                <a:solidFill>
                  <a:schemeClr val="tx1"/>
                </a:solidFill>
                <a:effectLst/>
                <a:latin typeface="Constantia" pitchFamily="18" charset="0"/>
                <a:cs typeface="Times New Roman" pitchFamily="18" charset="0"/>
              </a:rPr>
              <a:t> in Montenegro</a:t>
            </a:r>
            <a:r>
              <a:rPr lang="hr-HR" sz="4400" dirty="0" smtClean="0">
                <a:solidFill>
                  <a:schemeClr val="tx1"/>
                </a:solidFill>
                <a:effectLst/>
                <a:latin typeface="Constantia" pitchFamily="18" charset="0"/>
                <a:cs typeface="Times New Roman" pitchFamily="18" charset="0"/>
              </a:rPr>
              <a:t/>
            </a:r>
            <a:br>
              <a:rPr lang="hr-HR" sz="4400" dirty="0" smtClean="0">
                <a:solidFill>
                  <a:schemeClr val="tx1"/>
                </a:solidFill>
                <a:effectLst/>
                <a:latin typeface="Constantia" pitchFamily="18" charset="0"/>
                <a:cs typeface="Times New Roman" pitchFamily="18" charset="0"/>
              </a:rPr>
            </a:br>
            <a:endParaRPr lang="en-US" sz="4000" dirty="0">
              <a:solidFill>
                <a:schemeClr val="tx1"/>
              </a:solidFill>
              <a:effectLst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55576" y="4149080"/>
            <a:ext cx="7772400" cy="1152128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  <a:latin typeface="Constantia" pitchFamily="18" charset="0"/>
              </a:rPr>
              <a:t> </a:t>
            </a:r>
            <a:r>
              <a:rPr lang="en-US" sz="2400" b="1" dirty="0" smtClean="0">
                <a:solidFill>
                  <a:schemeClr val="tx1"/>
                </a:solidFill>
                <a:latin typeface="Constantia" pitchFamily="18" charset="0"/>
              </a:rPr>
              <a:t>Ivana </a:t>
            </a:r>
            <a:r>
              <a:rPr lang="en-US" sz="2400" b="1" dirty="0" err="1" smtClean="0">
                <a:solidFill>
                  <a:schemeClr val="tx1"/>
                </a:solidFill>
                <a:latin typeface="Constantia" pitchFamily="18" charset="0"/>
              </a:rPr>
              <a:t>Vojinovi</a:t>
            </a:r>
            <a:r>
              <a:rPr lang="sr-Latn-CS" sz="2400" b="1" dirty="0" smtClean="0">
                <a:solidFill>
                  <a:schemeClr val="tx1"/>
                </a:solidFill>
                <a:latin typeface="Constantia" pitchFamily="18" charset="0"/>
              </a:rPr>
              <a:t>ć</a:t>
            </a:r>
            <a:endParaRPr lang="en-US" sz="2400" b="1" dirty="0" smtClean="0">
              <a:solidFill>
                <a:schemeClr val="tx1"/>
              </a:solidFill>
              <a:latin typeface="Constantia" pitchFamily="18" charset="0"/>
            </a:endParaRPr>
          </a:p>
          <a:p>
            <a:pPr algn="ctr"/>
            <a:r>
              <a:rPr lang="x-none" sz="2400" b="1" dirty="0" smtClean="0">
                <a:solidFill>
                  <a:schemeClr val="tx1"/>
                </a:solidFill>
                <a:latin typeface="Constantia" pitchFamily="18" charset="0"/>
              </a:rPr>
              <a:t>General Director for Environment and Climate Change </a:t>
            </a:r>
            <a:endParaRPr lang="en-US" sz="2400" b="1" dirty="0" smtClean="0">
              <a:solidFill>
                <a:schemeClr val="tx1"/>
              </a:solidFill>
              <a:latin typeface="Constantia" pitchFamily="18" charset="0"/>
            </a:endParaRPr>
          </a:p>
          <a:p>
            <a:pPr algn="ctr"/>
            <a:r>
              <a:rPr lang="en-US" sz="2400" b="1" dirty="0" smtClean="0">
                <a:solidFill>
                  <a:schemeClr val="tx1"/>
                </a:solidFill>
                <a:latin typeface="Constantia" pitchFamily="18" charset="0"/>
              </a:rPr>
              <a:t>Minis</a:t>
            </a:r>
            <a:r>
              <a:rPr lang="sr-Latn-CS" sz="2400" b="1" dirty="0" smtClean="0">
                <a:solidFill>
                  <a:schemeClr val="tx1"/>
                </a:solidFill>
                <a:latin typeface="Constantia" pitchFamily="18" charset="0"/>
              </a:rPr>
              <a:t>try of Sustainable Development and Tourism</a:t>
            </a:r>
            <a:endParaRPr lang="en-US" sz="2400" b="1" dirty="0" smtClean="0">
              <a:solidFill>
                <a:schemeClr val="tx1"/>
              </a:solidFill>
              <a:latin typeface="Constantia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188640"/>
            <a:ext cx="3672408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467544" y="1484784"/>
            <a:ext cx="84582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sr-Latn-CS" sz="1600" b="1" dirty="0">
                <a:latin typeface="Cambria" pitchFamily="18" charset="0"/>
              </a:rPr>
              <a:t> </a:t>
            </a:r>
            <a:r>
              <a:rPr lang="en-GB" sz="1600" dirty="0" smtClean="0">
                <a:latin typeface="Constantia" pitchFamily="18" charset="0"/>
              </a:rPr>
              <a:t>Negotiating </a:t>
            </a:r>
            <a:r>
              <a:rPr lang="en-GB" sz="1600" dirty="0">
                <a:latin typeface="Constantia" pitchFamily="18" charset="0"/>
              </a:rPr>
              <a:t>Team for the Accession of </a:t>
            </a:r>
            <a:r>
              <a:rPr lang="sr-Latn-CS" sz="1600" dirty="0">
                <a:latin typeface="Constantia" pitchFamily="18" charset="0"/>
              </a:rPr>
              <a:t>Montenegro </a:t>
            </a:r>
            <a:r>
              <a:rPr lang="en-GB" sz="1600" dirty="0">
                <a:latin typeface="Constantia" pitchFamily="18" charset="0"/>
              </a:rPr>
              <a:t>to the European Union</a:t>
            </a:r>
            <a:br>
              <a:rPr lang="en-GB" sz="1600" dirty="0">
                <a:latin typeface="Constantia" pitchFamily="18" charset="0"/>
              </a:rPr>
            </a:br>
            <a:r>
              <a:rPr lang="en-GB" sz="1600" i="1" dirty="0">
                <a:latin typeface="Constantia" pitchFamily="18" charset="0"/>
              </a:rPr>
              <a:t>Working Group for Chapter </a:t>
            </a:r>
            <a:r>
              <a:rPr lang="en-US" sz="1600" i="1" dirty="0">
                <a:latin typeface="Constantia" pitchFamily="18" charset="0"/>
              </a:rPr>
              <a:t> 27 </a:t>
            </a:r>
            <a:r>
              <a:rPr lang="hr-HR" sz="1600" i="1" dirty="0">
                <a:latin typeface="Constantia" pitchFamily="18" charset="0"/>
              </a:rPr>
              <a:t>– </a:t>
            </a:r>
            <a:r>
              <a:rPr lang="en-US" sz="1600" i="1" dirty="0">
                <a:latin typeface="Constantia" pitchFamily="18" charset="0"/>
              </a:rPr>
              <a:t>Environment and Climate Change</a:t>
            </a:r>
            <a:endParaRPr lang="en-US" sz="3600" i="1" dirty="0">
              <a:latin typeface="Constantia" pitchFamily="18" charset="0"/>
            </a:endParaRPr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0" y="5877272"/>
            <a:ext cx="8748464" cy="1199704"/>
          </a:xfrm>
          <a:prstGeom prst="rect">
            <a:avLst/>
          </a:prstGeom>
        </p:spPr>
        <p:txBody>
          <a:bodyPr vert="horz" lIns="45720" rIns="45720">
            <a:normAutofit/>
          </a:bodyPr>
          <a:lstStyle/>
          <a:p>
            <a:pPr marR="64008" algn="ctr">
              <a:spcBef>
                <a:spcPts val="400"/>
              </a:spcBef>
              <a:buClr>
                <a:schemeClr val="accent1"/>
              </a:buClr>
              <a:buSzPct val="68000"/>
              <a:defRPr/>
            </a:pPr>
            <a:r>
              <a:rPr lang="en-US" b="1" dirty="0" smtClean="0">
                <a:latin typeface="Constantia" pitchFamily="18" charset="0"/>
              </a:rPr>
              <a:t>1</a:t>
            </a:r>
            <a:r>
              <a:rPr lang="en-US" b="1" baseline="30000" dirty="0" smtClean="0">
                <a:latin typeface="Constantia" pitchFamily="18" charset="0"/>
              </a:rPr>
              <a:t>st</a:t>
            </a:r>
            <a:r>
              <a:rPr lang="en-US" b="1" dirty="0" smtClean="0">
                <a:latin typeface="Constantia" pitchFamily="18" charset="0"/>
              </a:rPr>
              <a:t> Regional Training on EU Accession Negotiations on Chapter 27 </a:t>
            </a:r>
            <a:r>
              <a:rPr lang="sr-Latn-ME" b="1" dirty="0" smtClean="0">
                <a:latin typeface="Constantia" pitchFamily="18" charset="0"/>
              </a:rPr>
              <a:t>, ECRAN </a:t>
            </a:r>
          </a:p>
          <a:p>
            <a:pPr marR="64008" algn="ctr">
              <a:spcBef>
                <a:spcPts val="400"/>
              </a:spcBef>
              <a:buClr>
                <a:schemeClr val="accent1"/>
              </a:buClr>
              <a:buSzPct val="68000"/>
              <a:defRPr/>
            </a:pPr>
            <a:r>
              <a:rPr lang="sr-Latn-ME" sz="2000" b="1" dirty="0" smtClean="0">
                <a:latin typeface="Constantia" pitchFamily="18" charset="0"/>
              </a:rPr>
              <a:t>Brussels</a:t>
            </a:r>
            <a:r>
              <a:rPr lang="x-none" sz="2000" b="1" smtClean="0">
                <a:latin typeface="Constantia" pitchFamily="18" charset="0"/>
              </a:rPr>
              <a:t>, </a:t>
            </a:r>
            <a:r>
              <a:rPr lang="sr-Latn-ME" sz="2000" b="1" dirty="0" smtClean="0">
                <a:latin typeface="Constantia" pitchFamily="18" charset="0"/>
              </a:rPr>
              <a:t>April 10</a:t>
            </a:r>
            <a:r>
              <a:rPr lang="sr-Latn-ME" sz="2000" b="1" baseline="30000" dirty="0" smtClean="0">
                <a:latin typeface="Constantia" pitchFamily="18" charset="0"/>
              </a:rPr>
              <a:t>th</a:t>
            </a:r>
            <a:r>
              <a:rPr lang="sr-Latn-ME" sz="2000" b="1" dirty="0" smtClean="0">
                <a:latin typeface="Constantia" pitchFamily="18" charset="0"/>
              </a:rPr>
              <a:t> </a:t>
            </a:r>
            <a:r>
              <a:rPr lang="x-none" sz="2000" b="1" smtClean="0">
                <a:latin typeface="Constantia" pitchFamily="18" charset="0"/>
              </a:rPr>
              <a:t>2014</a:t>
            </a:r>
            <a:endParaRPr lang="sr-Latn-ME" sz="2000" b="1" dirty="0" smtClean="0">
              <a:latin typeface="Constantia" pitchFamily="18" charset="0"/>
            </a:endParaRPr>
          </a:p>
          <a:p>
            <a:pPr marR="64008" algn="ctr">
              <a:spcBef>
                <a:spcPts val="400"/>
              </a:spcBef>
              <a:buClr>
                <a:schemeClr val="accent1"/>
              </a:buClr>
              <a:buSzPct val="68000"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9552" y="98072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 </a:t>
            </a:r>
            <a:r>
              <a:rPr lang="sr-Latn-ME" dirty="0" smtClean="0"/>
              <a:t/>
            </a:r>
            <a:br>
              <a:rPr lang="sr-Latn-ME" dirty="0" smtClean="0"/>
            </a:br>
            <a:r>
              <a:rPr lang="sr-Latn-ME" dirty="0" smtClean="0"/>
              <a:t>        </a:t>
            </a:r>
            <a:r>
              <a:rPr lang="en-US" sz="3600" dirty="0" smtClean="0">
                <a:solidFill>
                  <a:schemeClr val="tx1"/>
                </a:solidFill>
                <a:effectLst/>
                <a:latin typeface="Constantia" pitchFamily="18" charset="0"/>
                <a:cs typeface="Times New Roman" pitchFamily="18" charset="0"/>
              </a:rPr>
              <a:t>Institutional Framework (I</a:t>
            </a:r>
            <a:r>
              <a:rPr lang="sr-Latn-ME" sz="3600" dirty="0" smtClean="0">
                <a:solidFill>
                  <a:schemeClr val="tx1"/>
                </a:solidFill>
                <a:effectLst/>
                <a:latin typeface="Constantia" pitchFamily="18" charset="0"/>
                <a:cs typeface="Times New Roman" pitchFamily="18" charset="0"/>
              </a:rPr>
              <a:t>V</a:t>
            </a:r>
            <a:r>
              <a:rPr lang="en-US" sz="3600" dirty="0" smtClean="0">
                <a:solidFill>
                  <a:schemeClr val="tx1"/>
                </a:solidFill>
                <a:effectLst/>
                <a:latin typeface="Constantia" pitchFamily="18" charset="0"/>
                <a:cs typeface="Times New Roman" pitchFamily="18" charset="0"/>
              </a:rPr>
              <a:t>)</a:t>
            </a:r>
            <a:br>
              <a:rPr lang="en-US" sz="3600" dirty="0" smtClean="0">
                <a:solidFill>
                  <a:schemeClr val="tx1"/>
                </a:solidFill>
                <a:effectLst/>
                <a:latin typeface="Constantia" pitchFamily="18" charset="0"/>
                <a:cs typeface="Times New Roman" pitchFamily="18" charset="0"/>
              </a:rPr>
            </a:br>
            <a:endParaRPr lang="en-US" sz="3600" dirty="0" smtClean="0">
              <a:solidFill>
                <a:schemeClr val="tx1"/>
              </a:solidFill>
              <a:effectLst/>
              <a:latin typeface="Constantia" pitchFamily="18" charset="0"/>
              <a:cs typeface="Times New Roman" pitchFamily="18" charset="0"/>
            </a:endParaRPr>
          </a:p>
        </p:txBody>
      </p:sp>
      <p:sp>
        <p:nvSpPr>
          <p:cNvPr id="4" name="Subtitle 17"/>
          <p:cNvSpPr>
            <a:spLocks noGrp="1"/>
          </p:cNvSpPr>
          <p:nvPr>
            <p:ph idx="1"/>
          </p:nvPr>
        </p:nvSpPr>
        <p:spPr>
          <a:xfrm>
            <a:off x="395536" y="1916832"/>
            <a:ext cx="8229600" cy="4752528"/>
          </a:xfrm>
        </p:spPr>
        <p:txBody>
          <a:bodyPr>
            <a:normAutofit fontScale="85000" lnSpcReduction="20000"/>
          </a:bodyPr>
          <a:lstStyle/>
          <a:p>
            <a:pPr algn="just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sr-Latn-CS" sz="2600" dirty="0" smtClean="0">
                <a:latin typeface="Constantia" pitchFamily="18" charset="0"/>
                <a:cs typeface="Arial" charset="0"/>
              </a:rPr>
              <a:t>The </a:t>
            </a:r>
            <a:r>
              <a:rPr lang="sr-Latn-CS" sz="2600" b="1" dirty="0" smtClean="0">
                <a:latin typeface="Constantia" pitchFamily="18" charset="0"/>
                <a:cs typeface="Arial" charset="0"/>
              </a:rPr>
              <a:t>Ministry of Agriculture and Rural Development</a:t>
            </a:r>
            <a:r>
              <a:rPr lang="sr-Latn-CS" sz="2600" dirty="0" smtClean="0">
                <a:latin typeface="Constantia" pitchFamily="18" charset="0"/>
                <a:cs typeface="Arial" charset="0"/>
              </a:rPr>
              <a:t>:</a:t>
            </a:r>
          </a:p>
          <a:p>
            <a:pPr algn="just"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sr-Latn-CS" sz="900" dirty="0" smtClean="0">
              <a:latin typeface="Constantia" pitchFamily="18" charset="0"/>
              <a:cs typeface="Arial" charset="0"/>
            </a:endParaRPr>
          </a:p>
          <a:p>
            <a:pPr lvl="1" algn="just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sr-Latn-CS" sz="2400" dirty="0" smtClean="0">
                <a:latin typeface="Constantia" pitchFamily="18" charset="0"/>
                <a:cs typeface="Arial" charset="0"/>
              </a:rPr>
              <a:t>water management and protection, </a:t>
            </a:r>
          </a:p>
          <a:p>
            <a:pPr lvl="1" algn="just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sr-Latn-CS" sz="2400" dirty="0" smtClean="0">
                <a:latin typeface="Constantia" pitchFamily="18" charset="0"/>
                <a:cs typeface="Arial" charset="0"/>
              </a:rPr>
              <a:t>forestry, </a:t>
            </a:r>
          </a:p>
          <a:p>
            <a:pPr lvl="1" algn="just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sr-Latn-CS" sz="2400" dirty="0" smtClean="0">
                <a:latin typeface="Constantia" pitchFamily="18" charset="0"/>
                <a:cs typeface="Arial" charset="0"/>
              </a:rPr>
              <a:t>animal welfare, </a:t>
            </a:r>
          </a:p>
          <a:p>
            <a:pPr lvl="1" algn="just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sr-Latn-CS" sz="2400" dirty="0" smtClean="0">
                <a:latin typeface="Constantia" pitchFamily="18" charset="0"/>
                <a:cs typeface="Arial" charset="0"/>
              </a:rPr>
              <a:t>hunting, etc. </a:t>
            </a:r>
          </a:p>
          <a:p>
            <a:pPr lvl="1" algn="just">
              <a:buFont typeface="Arial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sr-Latn-CS" sz="2400" dirty="0" smtClean="0">
                <a:latin typeface="Constantia" pitchFamily="18" charset="0"/>
                <a:cs typeface="Arial" charset="0"/>
              </a:rPr>
              <a:t>	</a:t>
            </a:r>
            <a:r>
              <a:rPr lang="sr-Latn-CS" sz="2400" i="1" dirty="0" smtClean="0">
                <a:latin typeface="Constantia" pitchFamily="18" charset="0"/>
                <a:cs typeface="Arial" charset="0"/>
              </a:rPr>
              <a:t>Directorate </a:t>
            </a:r>
            <a:r>
              <a:rPr lang="sr-Latn-CS" sz="2400" i="1" dirty="0" smtClean="0">
                <a:latin typeface="Constantia" pitchFamily="18" charset="0"/>
                <a:cs typeface="Arial" charset="0"/>
              </a:rPr>
              <a:t>for Waters, Directorate for Forestry, Veterinary and Phyto-sanitary Administration, etc.</a:t>
            </a:r>
          </a:p>
          <a:p>
            <a:pPr lvl="1" algn="just">
              <a:buFont typeface="Arial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sr-Latn-CS" sz="1600" dirty="0" smtClean="0">
              <a:latin typeface="Constantia" pitchFamily="18" charset="0"/>
              <a:cs typeface="Arial" charset="0"/>
            </a:endParaRPr>
          </a:p>
          <a:p>
            <a:pPr algn="just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sr-Latn-CS" sz="2600" dirty="0" smtClean="0">
                <a:latin typeface="Constantia" pitchFamily="18" charset="0"/>
                <a:cs typeface="Arial" charset="0"/>
              </a:rPr>
              <a:t>The </a:t>
            </a:r>
            <a:r>
              <a:rPr lang="sr-Latn-CS" sz="2600" b="1" dirty="0" smtClean="0">
                <a:latin typeface="Constantia" pitchFamily="18" charset="0"/>
                <a:cs typeface="Arial" charset="0"/>
              </a:rPr>
              <a:t>Ministry of Economy </a:t>
            </a:r>
          </a:p>
          <a:p>
            <a:pPr algn="just"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sr-Latn-CS" sz="900" b="1" dirty="0" smtClean="0">
              <a:latin typeface="Constantia" pitchFamily="18" charset="0"/>
              <a:cs typeface="Arial" charset="0"/>
            </a:endParaRPr>
          </a:p>
          <a:p>
            <a:pPr lvl="1" algn="just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sr-Latn-CS" sz="2400" dirty="0" smtClean="0">
                <a:latin typeface="Constantia" pitchFamily="18" charset="0"/>
                <a:cs typeface="Arial" charset="0"/>
              </a:rPr>
              <a:t>industry, </a:t>
            </a:r>
          </a:p>
          <a:p>
            <a:pPr lvl="1" algn="just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sr-Latn-CS" sz="2400" dirty="0" smtClean="0">
                <a:latin typeface="Constantia" pitchFamily="18" charset="0"/>
                <a:cs typeface="Arial" charset="0"/>
              </a:rPr>
              <a:t>market control, </a:t>
            </a:r>
          </a:p>
          <a:p>
            <a:pPr lvl="1" algn="just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sr-Latn-CS" sz="2400" dirty="0" smtClean="0">
                <a:latin typeface="Constantia" pitchFamily="18" charset="0"/>
                <a:cs typeface="Arial" charset="0"/>
              </a:rPr>
              <a:t>energy and energy efficiency, </a:t>
            </a:r>
          </a:p>
          <a:p>
            <a:pPr lvl="1" algn="just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sr-Latn-CS" sz="2400" dirty="0" smtClean="0">
                <a:latin typeface="Constantia" pitchFamily="18" charset="0"/>
                <a:cs typeface="Arial" charset="0"/>
              </a:rPr>
              <a:t>mining and </a:t>
            </a:r>
          </a:p>
          <a:p>
            <a:pPr lvl="1" algn="just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sr-Latn-CS" sz="2400" dirty="0" smtClean="0">
                <a:latin typeface="Constantia" pitchFamily="18" charset="0"/>
                <a:cs typeface="Arial" charset="0"/>
              </a:rPr>
              <a:t>climate change. </a:t>
            </a:r>
          </a:p>
          <a:p>
            <a:pPr algn="just"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sr-Latn-ME" sz="2400" b="1" dirty="0" smtClean="0">
                <a:solidFill>
                  <a:srgbClr val="632523"/>
                </a:solidFill>
                <a:latin typeface="Constantia" pitchFamily="18" charset="0"/>
                <a:cs typeface="Arial" charset="0"/>
              </a:rPr>
              <a:t>	    </a:t>
            </a:r>
            <a:r>
              <a:rPr lang="en-US" sz="2400" i="1" dirty="0" smtClean="0">
                <a:solidFill>
                  <a:srgbClr val="632523"/>
                </a:solidFill>
                <a:latin typeface="Constantia" pitchFamily="18" charset="0"/>
                <a:cs typeface="Arial" charset="0"/>
              </a:rPr>
              <a:t>G</a:t>
            </a:r>
            <a:r>
              <a:rPr lang="sr-Latn-ME" sz="2400" i="1" dirty="0" smtClean="0">
                <a:solidFill>
                  <a:srgbClr val="632523"/>
                </a:solidFill>
                <a:latin typeface="Constantia" pitchFamily="18" charset="0"/>
                <a:cs typeface="Arial" charset="0"/>
              </a:rPr>
              <a:t>eological Institute</a:t>
            </a:r>
            <a:endParaRPr lang="en-US" sz="2400" i="1" dirty="0" smtClean="0">
              <a:solidFill>
                <a:srgbClr val="632523"/>
              </a:solidFill>
              <a:latin typeface="Constantia" pitchFamily="18" charset="0"/>
              <a:cs typeface="Arial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0"/>
            <a:ext cx="1944216" cy="1052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1124744"/>
            <a:ext cx="8229600" cy="936104"/>
          </a:xfrm>
        </p:spPr>
        <p:txBody>
          <a:bodyPr>
            <a:noAutofit/>
          </a:bodyPr>
          <a:lstStyle/>
          <a:p>
            <a:r>
              <a:rPr lang="sr-Latn-ME" sz="3200" dirty="0" smtClean="0">
                <a:solidFill>
                  <a:schemeClr val="tx1"/>
                </a:solidFill>
                <a:effectLst/>
                <a:latin typeface="Constantia" pitchFamily="18" charset="0"/>
                <a:cs typeface="Times New Roman" pitchFamily="18" charset="0"/>
              </a:rPr>
              <a:t>      </a:t>
            </a:r>
            <a:r>
              <a:rPr lang="en-US" sz="3200" dirty="0" smtClean="0">
                <a:solidFill>
                  <a:schemeClr val="tx1"/>
                </a:solidFill>
                <a:effectLst/>
                <a:latin typeface="Constantia" pitchFamily="18" charset="0"/>
                <a:cs typeface="Times New Roman" pitchFamily="18" charset="0"/>
              </a:rPr>
              <a:t>Institutional Framework (</a:t>
            </a:r>
            <a:r>
              <a:rPr lang="sr-Latn-ME" sz="3200" dirty="0" smtClean="0">
                <a:solidFill>
                  <a:schemeClr val="tx1"/>
                </a:solidFill>
                <a:effectLst/>
                <a:latin typeface="Constantia" pitchFamily="18" charset="0"/>
                <a:cs typeface="Times New Roman" pitchFamily="18" charset="0"/>
              </a:rPr>
              <a:t>V</a:t>
            </a:r>
            <a:r>
              <a:rPr lang="en-US" sz="3200" dirty="0" smtClean="0">
                <a:solidFill>
                  <a:schemeClr val="tx1"/>
                </a:solidFill>
                <a:effectLst/>
                <a:latin typeface="Constantia" pitchFamily="18" charset="0"/>
                <a:cs typeface="Times New Roman" pitchFamily="18" charset="0"/>
              </a:rPr>
              <a:t>)</a:t>
            </a:r>
            <a:br>
              <a:rPr lang="en-US" sz="3200" dirty="0" smtClean="0">
                <a:solidFill>
                  <a:schemeClr val="tx1"/>
                </a:solidFill>
                <a:effectLst/>
                <a:latin typeface="Constantia" pitchFamily="18" charset="0"/>
                <a:cs typeface="Times New Roman" pitchFamily="18" charset="0"/>
              </a:rPr>
            </a:br>
            <a:endParaRPr lang="en-US" sz="3200" dirty="0" smtClean="0">
              <a:solidFill>
                <a:schemeClr val="tx1"/>
              </a:solidFill>
              <a:effectLst/>
              <a:latin typeface="Constantia" pitchFamily="18" charset="0"/>
              <a:cs typeface="Times New Roman" pitchFamily="18" charset="0"/>
            </a:endParaRPr>
          </a:p>
        </p:txBody>
      </p:sp>
      <p:sp>
        <p:nvSpPr>
          <p:cNvPr id="4" name="Subtitle 1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z="2400" b="1" dirty="0" smtClean="0">
              <a:solidFill>
                <a:srgbClr val="632523"/>
              </a:solidFill>
              <a:latin typeface="Cambria" pitchFamily="18" charset="0"/>
              <a:cs typeface="Arial" charset="0"/>
            </a:endParaRPr>
          </a:p>
          <a:p>
            <a:endParaRPr lang="en-US" sz="2400" b="1" dirty="0" smtClean="0">
              <a:solidFill>
                <a:srgbClr val="632523"/>
              </a:solidFill>
              <a:latin typeface="Cambria" pitchFamily="18" charset="0"/>
              <a:cs typeface="Arial" charset="0"/>
            </a:endParaRPr>
          </a:p>
          <a:p>
            <a:endParaRPr lang="en-US" sz="2400" b="1" dirty="0" smtClean="0">
              <a:solidFill>
                <a:srgbClr val="632523"/>
              </a:solidFill>
              <a:latin typeface="Cambria" pitchFamily="18" charset="0"/>
              <a:cs typeface="Arial" charset="0"/>
            </a:endParaRPr>
          </a:p>
          <a:p>
            <a:endParaRPr lang="en-US" sz="2400" b="1" dirty="0" smtClean="0">
              <a:solidFill>
                <a:srgbClr val="632523"/>
              </a:solidFill>
              <a:latin typeface="Cambria" pitchFamily="18" charset="0"/>
              <a:cs typeface="Arial" charset="0"/>
            </a:endParaRPr>
          </a:p>
          <a:p>
            <a:endParaRPr lang="en-US" sz="2400" b="1" dirty="0" smtClean="0">
              <a:solidFill>
                <a:srgbClr val="632523"/>
              </a:solidFill>
              <a:latin typeface="Cambria" pitchFamily="18" charset="0"/>
              <a:cs typeface="Arial" charset="0"/>
            </a:endParaRPr>
          </a:p>
          <a:p>
            <a:endParaRPr lang="en-US" sz="2400" b="1" dirty="0" smtClean="0">
              <a:solidFill>
                <a:srgbClr val="632523"/>
              </a:solidFill>
              <a:latin typeface="Cambria" pitchFamily="18" charset="0"/>
              <a:cs typeface="Arial" charset="0"/>
            </a:endParaRPr>
          </a:p>
          <a:p>
            <a:endParaRPr lang="en-US" sz="2400" b="1" dirty="0" smtClean="0">
              <a:solidFill>
                <a:srgbClr val="632523"/>
              </a:solidFill>
              <a:latin typeface="Cambria" pitchFamily="18" charset="0"/>
              <a:cs typeface="Arial" charset="0"/>
            </a:endParaRPr>
          </a:p>
          <a:p>
            <a:pPr algn="l">
              <a:buFont typeface="Wingdings" pitchFamily="2" charset="2"/>
              <a:buNone/>
            </a:pPr>
            <a:endParaRPr lang="en-GB" sz="2400" dirty="0" smtClean="0">
              <a:solidFill>
                <a:srgbClr val="898989"/>
              </a:solidFill>
              <a:latin typeface="Cambria" pitchFamily="18" charset="0"/>
            </a:endParaRPr>
          </a:p>
        </p:txBody>
      </p:sp>
      <p:sp>
        <p:nvSpPr>
          <p:cNvPr id="5" name="Subtitle 17"/>
          <p:cNvSpPr txBox="1">
            <a:spLocks/>
          </p:cNvSpPr>
          <p:nvPr/>
        </p:nvSpPr>
        <p:spPr>
          <a:xfrm>
            <a:off x="574675" y="1524000"/>
            <a:ext cx="8069263" cy="4953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endParaRPr kumimoji="0" lang="en-US" sz="2400" b="1" i="0" u="none" strike="noStrike" kern="1200" cap="none" spc="0" normalizeH="0" baseline="0" noProof="0" smtClean="0">
              <a:ln>
                <a:noFill/>
              </a:ln>
              <a:solidFill>
                <a:srgbClr val="632523"/>
              </a:solidFill>
              <a:effectLst/>
              <a:uLnTx/>
              <a:uFillTx/>
              <a:latin typeface="Cambria" pitchFamily="18" charset="0"/>
              <a:ea typeface="+mn-ea"/>
              <a:cs typeface="Arial" charset="0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endParaRPr kumimoji="0" lang="en-US" sz="2400" b="1" i="0" u="none" strike="noStrike" kern="1200" cap="none" spc="0" normalizeH="0" baseline="0" noProof="0" smtClean="0">
              <a:ln>
                <a:noFill/>
              </a:ln>
              <a:solidFill>
                <a:srgbClr val="632523"/>
              </a:solidFill>
              <a:effectLst/>
              <a:uLnTx/>
              <a:uFillTx/>
              <a:latin typeface="Cambria" pitchFamily="18" charset="0"/>
              <a:ea typeface="+mn-ea"/>
              <a:cs typeface="Arial" charset="0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endParaRPr kumimoji="0" lang="en-US" sz="2400" b="1" i="0" u="none" strike="noStrike" kern="1200" cap="none" spc="0" normalizeH="0" baseline="0" noProof="0" smtClean="0">
              <a:ln>
                <a:noFill/>
              </a:ln>
              <a:solidFill>
                <a:srgbClr val="632523"/>
              </a:solidFill>
              <a:effectLst/>
              <a:uLnTx/>
              <a:uFillTx/>
              <a:latin typeface="Cambria" pitchFamily="18" charset="0"/>
              <a:ea typeface="+mn-ea"/>
              <a:cs typeface="Arial" charset="0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endParaRPr kumimoji="0" lang="en-US" sz="2400" b="1" i="0" u="none" strike="noStrike" kern="1200" cap="none" spc="0" normalizeH="0" baseline="0" noProof="0" smtClean="0">
              <a:ln>
                <a:noFill/>
              </a:ln>
              <a:solidFill>
                <a:srgbClr val="632523"/>
              </a:solidFill>
              <a:effectLst/>
              <a:uLnTx/>
              <a:uFillTx/>
              <a:latin typeface="Cambria" pitchFamily="18" charset="0"/>
              <a:ea typeface="+mn-ea"/>
              <a:cs typeface="Arial" charset="0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endParaRPr kumimoji="0" lang="en-US" sz="2400" b="1" i="0" u="none" strike="noStrike" kern="1200" cap="none" spc="0" normalizeH="0" baseline="0" noProof="0" smtClean="0">
              <a:ln>
                <a:noFill/>
              </a:ln>
              <a:solidFill>
                <a:srgbClr val="632523"/>
              </a:solidFill>
              <a:effectLst/>
              <a:uLnTx/>
              <a:uFillTx/>
              <a:latin typeface="Cambria" pitchFamily="18" charset="0"/>
              <a:ea typeface="+mn-ea"/>
              <a:cs typeface="Arial" charset="0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endParaRPr kumimoji="0" lang="en-US" sz="2400" b="1" i="0" u="none" strike="noStrike" kern="1200" cap="none" spc="0" normalizeH="0" baseline="0" noProof="0" smtClean="0">
              <a:ln>
                <a:noFill/>
              </a:ln>
              <a:solidFill>
                <a:srgbClr val="632523"/>
              </a:solidFill>
              <a:effectLst/>
              <a:uLnTx/>
              <a:uFillTx/>
              <a:latin typeface="Cambria" pitchFamily="18" charset="0"/>
              <a:ea typeface="+mn-ea"/>
              <a:cs typeface="Arial" charset="0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endParaRPr kumimoji="0" lang="en-US" sz="2400" b="1" i="0" u="none" strike="noStrike" kern="1200" cap="none" spc="0" normalizeH="0" baseline="0" noProof="0" smtClean="0">
              <a:ln>
                <a:noFill/>
              </a:ln>
              <a:solidFill>
                <a:srgbClr val="632523"/>
              </a:solidFill>
              <a:effectLst/>
              <a:uLnTx/>
              <a:uFillTx/>
              <a:latin typeface="Cambria" pitchFamily="18" charset="0"/>
              <a:ea typeface="+mn-ea"/>
              <a:cs typeface="Arial" charset="0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" pitchFamily="2" charset="2"/>
              <a:buNone/>
              <a:tabLst/>
              <a:defRPr/>
            </a:pPr>
            <a:endParaRPr kumimoji="0" lang="en-GB" sz="2400" b="0" i="0" u="none" strike="noStrike" kern="1200" cap="none" spc="0" normalizeH="0" baseline="0" noProof="0" dirty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endParaRPr>
          </a:p>
        </p:txBody>
      </p:sp>
      <p:sp>
        <p:nvSpPr>
          <p:cNvPr id="6" name="Subtitle 17"/>
          <p:cNvSpPr txBox="1">
            <a:spLocks/>
          </p:cNvSpPr>
          <p:nvPr/>
        </p:nvSpPr>
        <p:spPr>
          <a:xfrm>
            <a:off x="228600" y="1412776"/>
            <a:ext cx="8915400" cy="506422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endParaRPr kumimoji="0" lang="en-US" sz="2400" b="1" i="0" u="none" strike="noStrike" kern="1200" cap="none" spc="0" normalizeH="0" baseline="0" noProof="0" smtClean="0">
              <a:ln>
                <a:noFill/>
              </a:ln>
              <a:solidFill>
                <a:srgbClr val="632523"/>
              </a:solidFill>
              <a:effectLst/>
              <a:uLnTx/>
              <a:uFillTx/>
              <a:latin typeface="Cambria" pitchFamily="18" charset="0"/>
              <a:ea typeface="+mn-ea"/>
              <a:cs typeface="Arial" charset="0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endParaRPr kumimoji="0" lang="en-US" sz="2400" b="1" i="0" u="none" strike="noStrike" kern="1200" cap="none" spc="0" normalizeH="0" baseline="0" noProof="0" smtClean="0">
              <a:ln>
                <a:noFill/>
              </a:ln>
              <a:solidFill>
                <a:srgbClr val="632523"/>
              </a:solidFill>
              <a:effectLst/>
              <a:uLnTx/>
              <a:uFillTx/>
              <a:latin typeface="Cambria" pitchFamily="18" charset="0"/>
              <a:ea typeface="+mn-ea"/>
              <a:cs typeface="Arial" charset="0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endParaRPr kumimoji="0" lang="en-US" sz="2400" b="1" i="0" u="none" strike="noStrike" kern="1200" cap="none" spc="0" normalizeH="0" baseline="0" noProof="0" smtClean="0">
              <a:ln>
                <a:noFill/>
              </a:ln>
              <a:solidFill>
                <a:srgbClr val="632523"/>
              </a:solidFill>
              <a:effectLst/>
              <a:uLnTx/>
              <a:uFillTx/>
              <a:latin typeface="Cambria" pitchFamily="18" charset="0"/>
              <a:ea typeface="+mn-ea"/>
              <a:cs typeface="Arial" charset="0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endParaRPr kumimoji="0" lang="en-US" sz="2400" b="1" i="0" u="none" strike="noStrike" kern="1200" cap="none" spc="0" normalizeH="0" baseline="0" noProof="0" smtClean="0">
              <a:ln>
                <a:noFill/>
              </a:ln>
              <a:solidFill>
                <a:srgbClr val="632523"/>
              </a:solidFill>
              <a:effectLst/>
              <a:uLnTx/>
              <a:uFillTx/>
              <a:latin typeface="Cambria" pitchFamily="18" charset="0"/>
              <a:ea typeface="+mn-ea"/>
              <a:cs typeface="Arial" charset="0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endParaRPr kumimoji="0" lang="en-US" sz="2400" b="1" i="0" u="none" strike="noStrike" kern="1200" cap="none" spc="0" normalizeH="0" baseline="0" noProof="0" smtClean="0">
              <a:ln>
                <a:noFill/>
              </a:ln>
              <a:solidFill>
                <a:srgbClr val="632523"/>
              </a:solidFill>
              <a:effectLst/>
              <a:uLnTx/>
              <a:uFillTx/>
              <a:latin typeface="Cambria" pitchFamily="18" charset="0"/>
              <a:ea typeface="+mn-ea"/>
              <a:cs typeface="Arial" charset="0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endParaRPr kumimoji="0" lang="en-US" sz="2400" b="1" i="0" u="none" strike="noStrike" kern="1200" cap="none" spc="0" normalizeH="0" baseline="0" noProof="0" smtClean="0">
              <a:ln>
                <a:noFill/>
              </a:ln>
              <a:solidFill>
                <a:srgbClr val="632523"/>
              </a:solidFill>
              <a:effectLst/>
              <a:uLnTx/>
              <a:uFillTx/>
              <a:latin typeface="Cambria" pitchFamily="18" charset="0"/>
              <a:ea typeface="+mn-ea"/>
              <a:cs typeface="Arial" charset="0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endParaRPr kumimoji="0" lang="en-US" sz="2400" b="1" i="0" u="none" strike="noStrike" kern="1200" cap="none" spc="0" normalizeH="0" baseline="0" noProof="0" smtClean="0">
              <a:ln>
                <a:noFill/>
              </a:ln>
              <a:solidFill>
                <a:srgbClr val="632523"/>
              </a:solidFill>
              <a:effectLst/>
              <a:uLnTx/>
              <a:uFillTx/>
              <a:latin typeface="Cambria" pitchFamily="18" charset="0"/>
              <a:ea typeface="+mn-ea"/>
              <a:cs typeface="Arial" charset="0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" pitchFamily="2" charset="2"/>
              <a:buNone/>
              <a:tabLst/>
              <a:defRPr/>
            </a:pPr>
            <a:endParaRPr kumimoji="0" lang="en-GB" sz="2400" b="0" i="0" u="none" strike="noStrike" kern="1200" cap="none" spc="0" normalizeH="0" baseline="0" noProof="0" dirty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endParaRPr>
          </a:p>
        </p:txBody>
      </p:sp>
      <p:sp>
        <p:nvSpPr>
          <p:cNvPr id="7" name="Subtitle 17"/>
          <p:cNvSpPr txBox="1">
            <a:spLocks/>
          </p:cNvSpPr>
          <p:nvPr/>
        </p:nvSpPr>
        <p:spPr>
          <a:xfrm>
            <a:off x="827584" y="1143000"/>
            <a:ext cx="7272808" cy="5334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endParaRPr kumimoji="0" lang="en-US" sz="2400" b="1" i="0" u="none" strike="noStrike" kern="1200" cap="none" spc="0" normalizeH="0" baseline="0" noProof="0" smtClean="0">
              <a:ln>
                <a:noFill/>
              </a:ln>
              <a:solidFill>
                <a:srgbClr val="632523"/>
              </a:solidFill>
              <a:effectLst/>
              <a:uLnTx/>
              <a:uFillTx/>
              <a:latin typeface="Cambria" pitchFamily="18" charset="0"/>
              <a:ea typeface="+mn-ea"/>
              <a:cs typeface="Arial" charset="0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endParaRPr kumimoji="0" lang="en-US" sz="2400" b="1" i="0" u="none" strike="noStrike" kern="1200" cap="none" spc="0" normalizeH="0" baseline="0" noProof="0" smtClean="0">
              <a:ln>
                <a:noFill/>
              </a:ln>
              <a:solidFill>
                <a:srgbClr val="632523"/>
              </a:solidFill>
              <a:effectLst/>
              <a:uLnTx/>
              <a:uFillTx/>
              <a:latin typeface="Cambria" pitchFamily="18" charset="0"/>
              <a:ea typeface="+mn-ea"/>
              <a:cs typeface="Arial" charset="0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endParaRPr kumimoji="0" lang="en-US" sz="2400" b="1" i="0" u="none" strike="noStrike" kern="1200" cap="none" spc="0" normalizeH="0" baseline="0" noProof="0" smtClean="0">
              <a:ln>
                <a:noFill/>
              </a:ln>
              <a:solidFill>
                <a:srgbClr val="632523"/>
              </a:solidFill>
              <a:effectLst/>
              <a:uLnTx/>
              <a:uFillTx/>
              <a:latin typeface="Cambria" pitchFamily="18" charset="0"/>
              <a:ea typeface="+mn-ea"/>
              <a:cs typeface="Arial" charset="0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endParaRPr kumimoji="0" lang="en-US" sz="2400" b="1" i="0" u="none" strike="noStrike" kern="1200" cap="none" spc="0" normalizeH="0" baseline="0" noProof="0" smtClean="0">
              <a:ln>
                <a:noFill/>
              </a:ln>
              <a:solidFill>
                <a:srgbClr val="632523"/>
              </a:solidFill>
              <a:effectLst/>
              <a:uLnTx/>
              <a:uFillTx/>
              <a:latin typeface="Cambria" pitchFamily="18" charset="0"/>
              <a:ea typeface="+mn-ea"/>
              <a:cs typeface="Arial" charset="0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endParaRPr kumimoji="0" lang="en-US" sz="2400" b="1" i="0" u="none" strike="noStrike" kern="1200" cap="none" spc="0" normalizeH="0" baseline="0" noProof="0" smtClean="0">
              <a:ln>
                <a:noFill/>
              </a:ln>
              <a:solidFill>
                <a:srgbClr val="632523"/>
              </a:solidFill>
              <a:effectLst/>
              <a:uLnTx/>
              <a:uFillTx/>
              <a:latin typeface="Cambria" pitchFamily="18" charset="0"/>
              <a:ea typeface="+mn-ea"/>
              <a:cs typeface="Arial" charset="0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endParaRPr kumimoji="0" lang="en-US" sz="2400" b="1" i="0" u="none" strike="noStrike" kern="1200" cap="none" spc="0" normalizeH="0" baseline="0" noProof="0" smtClean="0">
              <a:ln>
                <a:noFill/>
              </a:ln>
              <a:solidFill>
                <a:srgbClr val="632523"/>
              </a:solidFill>
              <a:effectLst/>
              <a:uLnTx/>
              <a:uFillTx/>
              <a:latin typeface="Cambria" pitchFamily="18" charset="0"/>
              <a:ea typeface="+mn-ea"/>
              <a:cs typeface="Arial" charset="0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endParaRPr kumimoji="0" lang="en-US" sz="2400" b="1" i="0" u="none" strike="noStrike" kern="1200" cap="none" spc="0" normalizeH="0" baseline="0" noProof="0" smtClean="0">
              <a:ln>
                <a:noFill/>
              </a:ln>
              <a:solidFill>
                <a:srgbClr val="632523"/>
              </a:solidFill>
              <a:effectLst/>
              <a:uLnTx/>
              <a:uFillTx/>
              <a:latin typeface="Cambria" pitchFamily="18" charset="0"/>
              <a:ea typeface="+mn-ea"/>
              <a:cs typeface="Arial" charset="0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" pitchFamily="2" charset="2"/>
              <a:buNone/>
              <a:tabLst/>
              <a:defRPr/>
            </a:pPr>
            <a:endParaRPr kumimoji="0" lang="en-GB" sz="2400" b="0" i="0" u="none" strike="noStrike" kern="1200" cap="none" spc="0" normalizeH="0" baseline="0" noProof="0" dirty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endParaRPr>
          </a:p>
        </p:txBody>
      </p:sp>
      <p:sp>
        <p:nvSpPr>
          <p:cNvPr id="8" name="Subtitle 17"/>
          <p:cNvSpPr txBox="1">
            <a:spLocks/>
          </p:cNvSpPr>
          <p:nvPr/>
        </p:nvSpPr>
        <p:spPr>
          <a:xfrm>
            <a:off x="228600" y="1143000"/>
            <a:ext cx="8915400" cy="5334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endParaRPr kumimoji="0" lang="en-US" sz="2400" b="1" i="0" u="none" strike="noStrike" kern="1200" cap="none" spc="0" normalizeH="0" baseline="0" noProof="0" smtClean="0">
              <a:ln>
                <a:noFill/>
              </a:ln>
              <a:solidFill>
                <a:srgbClr val="632523"/>
              </a:solidFill>
              <a:effectLst/>
              <a:uLnTx/>
              <a:uFillTx/>
              <a:latin typeface="Cambria" pitchFamily="18" charset="0"/>
              <a:ea typeface="+mn-ea"/>
              <a:cs typeface="Arial" charset="0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endParaRPr kumimoji="0" lang="en-US" sz="2400" b="1" i="0" u="none" strike="noStrike" kern="1200" cap="none" spc="0" normalizeH="0" baseline="0" noProof="0" smtClean="0">
              <a:ln>
                <a:noFill/>
              </a:ln>
              <a:solidFill>
                <a:srgbClr val="632523"/>
              </a:solidFill>
              <a:effectLst/>
              <a:uLnTx/>
              <a:uFillTx/>
              <a:latin typeface="Cambria" pitchFamily="18" charset="0"/>
              <a:ea typeface="+mn-ea"/>
              <a:cs typeface="Arial" charset="0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endParaRPr kumimoji="0" lang="en-US" sz="2400" b="1" i="0" u="none" strike="noStrike" kern="1200" cap="none" spc="0" normalizeH="0" baseline="0" noProof="0" smtClean="0">
              <a:ln>
                <a:noFill/>
              </a:ln>
              <a:solidFill>
                <a:srgbClr val="632523"/>
              </a:solidFill>
              <a:effectLst/>
              <a:uLnTx/>
              <a:uFillTx/>
              <a:latin typeface="Cambria" pitchFamily="18" charset="0"/>
              <a:ea typeface="+mn-ea"/>
              <a:cs typeface="Arial" charset="0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endParaRPr kumimoji="0" lang="en-US" sz="2400" b="1" i="0" u="none" strike="noStrike" kern="1200" cap="none" spc="0" normalizeH="0" baseline="0" noProof="0" smtClean="0">
              <a:ln>
                <a:noFill/>
              </a:ln>
              <a:solidFill>
                <a:srgbClr val="632523"/>
              </a:solidFill>
              <a:effectLst/>
              <a:uLnTx/>
              <a:uFillTx/>
              <a:latin typeface="Cambria" pitchFamily="18" charset="0"/>
              <a:ea typeface="+mn-ea"/>
              <a:cs typeface="Arial" charset="0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endParaRPr kumimoji="0" lang="en-US" sz="2400" b="1" i="0" u="none" strike="noStrike" kern="1200" cap="none" spc="0" normalizeH="0" baseline="0" noProof="0" smtClean="0">
              <a:ln>
                <a:noFill/>
              </a:ln>
              <a:solidFill>
                <a:srgbClr val="632523"/>
              </a:solidFill>
              <a:effectLst/>
              <a:uLnTx/>
              <a:uFillTx/>
              <a:latin typeface="Cambria" pitchFamily="18" charset="0"/>
              <a:ea typeface="+mn-ea"/>
              <a:cs typeface="Arial" charset="0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endParaRPr kumimoji="0" lang="en-US" sz="2400" b="1" i="0" u="none" strike="noStrike" kern="1200" cap="none" spc="0" normalizeH="0" baseline="0" noProof="0" smtClean="0">
              <a:ln>
                <a:noFill/>
              </a:ln>
              <a:solidFill>
                <a:srgbClr val="632523"/>
              </a:solidFill>
              <a:effectLst/>
              <a:uLnTx/>
              <a:uFillTx/>
              <a:latin typeface="Cambria" pitchFamily="18" charset="0"/>
              <a:ea typeface="+mn-ea"/>
              <a:cs typeface="Arial" charset="0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endParaRPr kumimoji="0" lang="en-US" sz="2400" b="1" i="0" u="none" strike="noStrike" kern="1200" cap="none" spc="0" normalizeH="0" baseline="0" noProof="0" smtClean="0">
              <a:ln>
                <a:noFill/>
              </a:ln>
              <a:solidFill>
                <a:srgbClr val="632523"/>
              </a:solidFill>
              <a:effectLst/>
              <a:uLnTx/>
              <a:uFillTx/>
              <a:latin typeface="Cambria" pitchFamily="18" charset="0"/>
              <a:ea typeface="+mn-ea"/>
              <a:cs typeface="Arial" charset="0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" pitchFamily="2" charset="2"/>
              <a:buNone/>
              <a:tabLst/>
              <a:defRPr/>
            </a:pPr>
            <a:endParaRPr kumimoji="0" lang="en-GB" sz="2400" b="0" i="0" u="none" strike="noStrike" kern="1200" cap="none" spc="0" normalizeH="0" baseline="0" noProof="0" dirty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endParaRPr>
          </a:p>
        </p:txBody>
      </p:sp>
      <p:sp>
        <p:nvSpPr>
          <p:cNvPr id="9" name="Subtitle 17"/>
          <p:cNvSpPr txBox="1">
            <a:spLocks/>
          </p:cNvSpPr>
          <p:nvPr/>
        </p:nvSpPr>
        <p:spPr>
          <a:xfrm>
            <a:off x="381000" y="1295400"/>
            <a:ext cx="7287344" cy="4437856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endParaRPr kumimoji="0" lang="en-US" sz="2400" b="1" i="0" u="none" strike="noStrike" kern="1200" cap="none" spc="0" normalizeH="0" baseline="0" noProof="0" smtClean="0">
              <a:ln>
                <a:noFill/>
              </a:ln>
              <a:solidFill>
                <a:srgbClr val="632523"/>
              </a:solidFill>
              <a:effectLst/>
              <a:uLnTx/>
              <a:uFillTx/>
              <a:latin typeface="Cambria" pitchFamily="18" charset="0"/>
              <a:ea typeface="+mn-ea"/>
              <a:cs typeface="Arial" charset="0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endParaRPr kumimoji="0" lang="en-US" sz="2400" b="1" i="0" u="none" strike="noStrike" kern="1200" cap="none" spc="0" normalizeH="0" baseline="0" noProof="0" smtClean="0">
              <a:ln>
                <a:noFill/>
              </a:ln>
              <a:solidFill>
                <a:srgbClr val="632523"/>
              </a:solidFill>
              <a:effectLst/>
              <a:uLnTx/>
              <a:uFillTx/>
              <a:latin typeface="Cambria" pitchFamily="18" charset="0"/>
              <a:ea typeface="+mn-ea"/>
              <a:cs typeface="Arial" charset="0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endParaRPr kumimoji="0" lang="en-US" sz="2400" b="1" i="0" u="none" strike="noStrike" kern="1200" cap="none" spc="0" normalizeH="0" baseline="0" noProof="0" smtClean="0">
              <a:ln>
                <a:noFill/>
              </a:ln>
              <a:solidFill>
                <a:srgbClr val="632523"/>
              </a:solidFill>
              <a:effectLst/>
              <a:uLnTx/>
              <a:uFillTx/>
              <a:latin typeface="Cambria" pitchFamily="18" charset="0"/>
              <a:ea typeface="+mn-ea"/>
              <a:cs typeface="Arial" charset="0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endParaRPr kumimoji="0" lang="en-US" sz="2400" b="1" i="0" u="none" strike="noStrike" kern="1200" cap="none" spc="0" normalizeH="0" baseline="0" noProof="0" smtClean="0">
              <a:ln>
                <a:noFill/>
              </a:ln>
              <a:solidFill>
                <a:srgbClr val="632523"/>
              </a:solidFill>
              <a:effectLst/>
              <a:uLnTx/>
              <a:uFillTx/>
              <a:latin typeface="Cambria" pitchFamily="18" charset="0"/>
              <a:ea typeface="+mn-ea"/>
              <a:cs typeface="Arial" charset="0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endParaRPr kumimoji="0" lang="en-US" sz="2400" b="1" i="0" u="none" strike="noStrike" kern="1200" cap="none" spc="0" normalizeH="0" baseline="0" noProof="0" smtClean="0">
              <a:ln>
                <a:noFill/>
              </a:ln>
              <a:solidFill>
                <a:srgbClr val="632523"/>
              </a:solidFill>
              <a:effectLst/>
              <a:uLnTx/>
              <a:uFillTx/>
              <a:latin typeface="Cambria" pitchFamily="18" charset="0"/>
              <a:ea typeface="+mn-ea"/>
              <a:cs typeface="Arial" charset="0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endParaRPr kumimoji="0" lang="en-US" sz="2400" b="1" i="0" u="none" strike="noStrike" kern="1200" cap="none" spc="0" normalizeH="0" baseline="0" noProof="0" smtClean="0">
              <a:ln>
                <a:noFill/>
              </a:ln>
              <a:solidFill>
                <a:srgbClr val="632523"/>
              </a:solidFill>
              <a:effectLst/>
              <a:uLnTx/>
              <a:uFillTx/>
              <a:latin typeface="Cambria" pitchFamily="18" charset="0"/>
              <a:ea typeface="+mn-ea"/>
              <a:cs typeface="Arial" charset="0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endParaRPr kumimoji="0" lang="en-US" sz="2400" b="1" i="0" u="none" strike="noStrike" kern="1200" cap="none" spc="0" normalizeH="0" baseline="0" noProof="0" smtClean="0">
              <a:ln>
                <a:noFill/>
              </a:ln>
              <a:solidFill>
                <a:srgbClr val="632523"/>
              </a:solidFill>
              <a:effectLst/>
              <a:uLnTx/>
              <a:uFillTx/>
              <a:latin typeface="Cambria" pitchFamily="18" charset="0"/>
              <a:ea typeface="+mn-ea"/>
              <a:cs typeface="Arial" charset="0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" pitchFamily="2" charset="2"/>
              <a:buNone/>
              <a:tabLst/>
              <a:defRPr/>
            </a:pPr>
            <a:endParaRPr kumimoji="0" lang="en-GB" sz="2400" b="0" i="0" u="none" strike="noStrike" kern="1200" cap="none" spc="0" normalizeH="0" baseline="0" noProof="0" dirty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endParaRPr>
          </a:p>
        </p:txBody>
      </p:sp>
      <p:sp>
        <p:nvSpPr>
          <p:cNvPr id="10" name="Subtitle 17"/>
          <p:cNvSpPr txBox="1">
            <a:spLocks/>
          </p:cNvSpPr>
          <p:nvPr/>
        </p:nvSpPr>
        <p:spPr>
          <a:xfrm>
            <a:off x="990600" y="1447800"/>
            <a:ext cx="7467600" cy="4953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endParaRPr kumimoji="0" lang="en-US" sz="2400" b="1" i="0" u="none" strike="noStrike" kern="1200" cap="none" spc="0" normalizeH="0" baseline="0" noProof="0" smtClean="0">
              <a:ln>
                <a:noFill/>
              </a:ln>
              <a:solidFill>
                <a:srgbClr val="632523"/>
              </a:solidFill>
              <a:effectLst/>
              <a:uLnTx/>
              <a:uFillTx/>
              <a:latin typeface="Cambria" pitchFamily="18" charset="0"/>
              <a:ea typeface="+mn-ea"/>
              <a:cs typeface="Arial" charset="0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endParaRPr kumimoji="0" lang="en-US" sz="2400" b="1" i="0" u="none" strike="noStrike" kern="1200" cap="none" spc="0" normalizeH="0" baseline="0" noProof="0" smtClean="0">
              <a:ln>
                <a:noFill/>
              </a:ln>
              <a:solidFill>
                <a:srgbClr val="632523"/>
              </a:solidFill>
              <a:effectLst/>
              <a:uLnTx/>
              <a:uFillTx/>
              <a:latin typeface="Cambria" pitchFamily="18" charset="0"/>
              <a:ea typeface="+mn-ea"/>
              <a:cs typeface="Arial" charset="0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endParaRPr kumimoji="0" lang="en-US" sz="2400" b="1" i="0" u="none" strike="noStrike" kern="1200" cap="none" spc="0" normalizeH="0" baseline="0" noProof="0" smtClean="0">
              <a:ln>
                <a:noFill/>
              </a:ln>
              <a:solidFill>
                <a:srgbClr val="632523"/>
              </a:solidFill>
              <a:effectLst/>
              <a:uLnTx/>
              <a:uFillTx/>
              <a:latin typeface="Cambria" pitchFamily="18" charset="0"/>
              <a:ea typeface="+mn-ea"/>
              <a:cs typeface="Arial" charset="0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endParaRPr kumimoji="0" lang="en-US" sz="2400" b="1" i="0" u="none" strike="noStrike" kern="1200" cap="none" spc="0" normalizeH="0" baseline="0" noProof="0" smtClean="0">
              <a:ln>
                <a:noFill/>
              </a:ln>
              <a:solidFill>
                <a:srgbClr val="632523"/>
              </a:solidFill>
              <a:effectLst/>
              <a:uLnTx/>
              <a:uFillTx/>
              <a:latin typeface="Cambria" pitchFamily="18" charset="0"/>
              <a:ea typeface="+mn-ea"/>
              <a:cs typeface="Arial" charset="0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endParaRPr kumimoji="0" lang="en-US" sz="2400" b="1" i="0" u="none" strike="noStrike" kern="1200" cap="none" spc="0" normalizeH="0" baseline="0" noProof="0" smtClean="0">
              <a:ln>
                <a:noFill/>
              </a:ln>
              <a:solidFill>
                <a:srgbClr val="632523"/>
              </a:solidFill>
              <a:effectLst/>
              <a:uLnTx/>
              <a:uFillTx/>
              <a:latin typeface="Cambria" pitchFamily="18" charset="0"/>
              <a:ea typeface="+mn-ea"/>
              <a:cs typeface="Arial" charset="0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endParaRPr kumimoji="0" lang="en-US" sz="2400" b="1" i="0" u="none" strike="noStrike" kern="1200" cap="none" spc="0" normalizeH="0" baseline="0" noProof="0" smtClean="0">
              <a:ln>
                <a:noFill/>
              </a:ln>
              <a:solidFill>
                <a:srgbClr val="632523"/>
              </a:solidFill>
              <a:effectLst/>
              <a:uLnTx/>
              <a:uFillTx/>
              <a:latin typeface="Cambria" pitchFamily="18" charset="0"/>
              <a:ea typeface="+mn-ea"/>
              <a:cs typeface="Arial" charset="0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endParaRPr kumimoji="0" lang="en-US" sz="2400" b="1" i="0" u="none" strike="noStrike" kern="1200" cap="none" spc="0" normalizeH="0" baseline="0" noProof="0" smtClean="0">
              <a:ln>
                <a:noFill/>
              </a:ln>
              <a:solidFill>
                <a:srgbClr val="632523"/>
              </a:solidFill>
              <a:effectLst/>
              <a:uLnTx/>
              <a:uFillTx/>
              <a:latin typeface="Cambria" pitchFamily="18" charset="0"/>
              <a:ea typeface="+mn-ea"/>
              <a:cs typeface="Arial" charset="0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" pitchFamily="2" charset="2"/>
              <a:buNone/>
              <a:tabLst/>
              <a:defRPr/>
            </a:pPr>
            <a:endParaRPr kumimoji="0" lang="en-GB" sz="2400" b="0" i="0" u="none" strike="noStrike" kern="1200" cap="none" spc="0" normalizeH="0" baseline="0" noProof="0" dirty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endParaRPr>
          </a:p>
        </p:txBody>
      </p:sp>
      <p:pic>
        <p:nvPicPr>
          <p:cNvPr id="11" name="Picture 10" descr="Dijagram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2413" y="1412775"/>
            <a:ext cx="7479174" cy="4497091"/>
          </a:xfrm>
          <a:prstGeom prst="rect">
            <a:avLst/>
          </a:prstGeom>
        </p:spPr>
      </p:pic>
      <p:sp>
        <p:nvSpPr>
          <p:cNvPr id="12" name="Subtitle 17"/>
          <p:cNvSpPr txBox="1">
            <a:spLocks/>
          </p:cNvSpPr>
          <p:nvPr/>
        </p:nvSpPr>
        <p:spPr>
          <a:xfrm>
            <a:off x="467544" y="1700808"/>
            <a:ext cx="8229600" cy="4680520"/>
          </a:xfrm>
          <a:prstGeom prst="rect">
            <a:avLst/>
          </a:prstGeom>
        </p:spPr>
        <p:txBody>
          <a:bodyPr vert="horz">
            <a:normAutofit fontScale="92500" lnSpcReduction="10000"/>
          </a:bodyPr>
          <a:lstStyle/>
          <a:p>
            <a:pPr marL="365760" marR="0" lvl="0" indent="-256032" algn="just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kumimoji="0" lang="sr-Latn-CS" sz="2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onstantia" pitchFamily="18" charset="0"/>
                <a:cs typeface="Arial" charset="0"/>
              </a:rPr>
              <a:t>The </a:t>
            </a:r>
            <a:r>
              <a:rPr kumimoji="0" lang="sr-Latn-CS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onstantia" pitchFamily="18" charset="0"/>
                <a:cs typeface="Arial" charset="0"/>
              </a:rPr>
              <a:t>Ministry of Transport and Maritime Affairs</a:t>
            </a:r>
            <a:r>
              <a:rPr kumimoji="0" lang="sr-Latn-CS" sz="2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onstantia" pitchFamily="18" charset="0"/>
                <a:cs typeface="Arial" charset="0"/>
              </a:rPr>
              <a:t>:</a:t>
            </a:r>
          </a:p>
          <a:p>
            <a:pPr marL="621792" marR="0" lvl="1" indent="-228600" algn="just" defTabSz="914400" rtl="0" eaLnBrk="1" fontAlgn="auto" latinLnBrk="0" hangingPunct="1">
              <a:lnSpc>
                <a:spcPct val="100000"/>
              </a:lnSpc>
              <a:spcBef>
                <a:spcPts val="324"/>
              </a:spcBef>
              <a:spcAft>
                <a:spcPts val="0"/>
              </a:spcAft>
              <a:buClr>
                <a:schemeClr val="accent1"/>
              </a:buClr>
              <a:buSzTx/>
              <a:buFont typeface="Verdana"/>
              <a:buChar char="◦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kumimoji="0" lang="sr-Latn-CS" sz="2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onstantia" pitchFamily="18" charset="0"/>
                <a:cs typeface="Arial" charset="0"/>
              </a:rPr>
              <a:t>marine fuels control, </a:t>
            </a:r>
          </a:p>
          <a:p>
            <a:pPr marL="621792" marR="0" lvl="1" indent="-228600" algn="just" defTabSz="914400" rtl="0" eaLnBrk="1" fontAlgn="auto" latinLnBrk="0" hangingPunct="1">
              <a:lnSpc>
                <a:spcPct val="100000"/>
              </a:lnSpc>
              <a:spcBef>
                <a:spcPts val="324"/>
              </a:spcBef>
              <a:spcAft>
                <a:spcPts val="0"/>
              </a:spcAft>
              <a:buClr>
                <a:schemeClr val="accent1"/>
              </a:buClr>
              <a:buSzTx/>
              <a:buFont typeface="Verdana"/>
              <a:buChar char="◦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kumimoji="0" lang="sr-Latn-CS" sz="2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onstantia" pitchFamily="18" charset="0"/>
                <a:cs typeface="Arial" charset="0"/>
              </a:rPr>
              <a:t>noise mapping for the main roads and </a:t>
            </a:r>
          </a:p>
          <a:p>
            <a:pPr marL="621792" marR="0" lvl="1" indent="-228600" algn="just" defTabSz="914400" rtl="0" eaLnBrk="1" fontAlgn="auto" latinLnBrk="0" hangingPunct="1">
              <a:lnSpc>
                <a:spcPct val="100000"/>
              </a:lnSpc>
              <a:spcBef>
                <a:spcPts val="324"/>
              </a:spcBef>
              <a:spcAft>
                <a:spcPts val="0"/>
              </a:spcAft>
              <a:buClr>
                <a:schemeClr val="accent1"/>
              </a:buClr>
              <a:buSzTx/>
              <a:buFont typeface="Verdana"/>
              <a:buChar char="◦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kumimoji="0" lang="sr-Latn-CS" sz="2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onstantia" pitchFamily="18" charset="0"/>
                <a:cs typeface="Arial" charset="0"/>
              </a:rPr>
              <a:t>emissions from cars and vans in the scope of type approval. </a:t>
            </a:r>
          </a:p>
          <a:p>
            <a:pPr marL="621792" lvl="1" indent="-228600" algn="just">
              <a:spcBef>
                <a:spcPts val="324"/>
              </a:spcBef>
              <a:buClr>
                <a:schemeClr val="accent1"/>
              </a:buCl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kumimoji="0" lang="sr-Latn-CS" sz="2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onstantia" pitchFamily="18" charset="0"/>
                <a:cs typeface="Arial" charset="0"/>
              </a:rPr>
              <a:t>	</a:t>
            </a:r>
            <a:r>
              <a:rPr kumimoji="0" lang="sr-Latn-CS" sz="22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onstantia" pitchFamily="18" charset="0"/>
                <a:cs typeface="Arial" charset="0"/>
              </a:rPr>
              <a:t>Directorate </a:t>
            </a:r>
            <a:r>
              <a:rPr kumimoji="0" lang="sr-Latn-CS" sz="22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onstantia" pitchFamily="18" charset="0"/>
                <a:cs typeface="Arial" charset="0"/>
              </a:rPr>
              <a:t>for </a:t>
            </a:r>
            <a:r>
              <a:rPr kumimoji="0" lang="sr-Latn-CS" sz="22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onstantia" pitchFamily="18" charset="0"/>
                <a:cs typeface="Arial" charset="0"/>
              </a:rPr>
              <a:t>Roads, </a:t>
            </a:r>
            <a:r>
              <a:rPr lang="sr-Latn-CS" sz="2200" i="1" dirty="0" smtClean="0">
                <a:latin typeface="Constantia" pitchFamily="18" charset="0"/>
                <a:cs typeface="Arial" charset="0"/>
              </a:rPr>
              <a:t>Directorate </a:t>
            </a:r>
            <a:r>
              <a:rPr lang="sr-Latn-CS" sz="2200" i="1" dirty="0" smtClean="0">
                <a:latin typeface="Constantia" pitchFamily="18" charset="0"/>
                <a:cs typeface="Arial" charset="0"/>
              </a:rPr>
              <a:t>for </a:t>
            </a:r>
            <a:r>
              <a:rPr lang="sr-Latn-CS" sz="2200" i="1" dirty="0" smtClean="0">
                <a:latin typeface="Constantia" pitchFamily="18" charset="0"/>
                <a:cs typeface="Arial" charset="0"/>
              </a:rPr>
              <a:t>Rail </a:t>
            </a:r>
            <a:r>
              <a:rPr kumimoji="0" lang="sr-Latn-CS" sz="22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onstantia" pitchFamily="18" charset="0"/>
                <a:cs typeface="Arial" charset="0"/>
              </a:rPr>
              <a:t>Transport, Civil Aviation Agency </a:t>
            </a:r>
            <a:r>
              <a:rPr kumimoji="0" lang="sr-Latn-CS" sz="2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onstantia" pitchFamily="18" charset="0"/>
                <a:cs typeface="Arial" charset="0"/>
              </a:rPr>
              <a:t>and </a:t>
            </a:r>
            <a:r>
              <a:rPr kumimoji="0" lang="sr-Latn-CS" sz="22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onstantia" pitchFamily="18" charset="0"/>
                <a:cs typeface="Arial" charset="0"/>
              </a:rPr>
              <a:t>Maritime Safety Administration</a:t>
            </a:r>
            <a:r>
              <a:rPr kumimoji="0" lang="sr-Latn-CS" sz="2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onstantia" pitchFamily="18" charset="0"/>
                <a:cs typeface="Arial" charset="0"/>
              </a:rPr>
              <a:t>. </a:t>
            </a:r>
            <a:endParaRPr lang="sr-Latn-CS" sz="2200" dirty="0" smtClean="0">
              <a:latin typeface="Constantia" pitchFamily="18" charset="0"/>
              <a:cs typeface="Arial" charset="0"/>
            </a:endParaRPr>
          </a:p>
          <a:p>
            <a:pPr marL="621792" marR="0" lvl="1" indent="-228600" algn="just" defTabSz="914400" rtl="0" eaLnBrk="1" fontAlgn="auto" latinLnBrk="0" hangingPunct="1">
              <a:lnSpc>
                <a:spcPct val="100000"/>
              </a:lnSpc>
              <a:spcBef>
                <a:spcPts val="324"/>
              </a:spcBef>
              <a:spcAft>
                <a:spcPts val="0"/>
              </a:spcAft>
              <a:buClr>
                <a:schemeClr val="accent1"/>
              </a:buClr>
              <a:buSzTx/>
              <a:buFont typeface="Arial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endParaRPr kumimoji="0" lang="sr-Latn-CS" sz="9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Constantia" pitchFamily="18" charset="0"/>
              <a:cs typeface="Arial" charset="0"/>
            </a:endParaRPr>
          </a:p>
          <a:p>
            <a:pPr marL="365760" indent="-256032" algn="just">
              <a:spcBef>
                <a:spcPts val="400"/>
              </a:spcBef>
              <a:buClr>
                <a:schemeClr val="accent1"/>
              </a:buClr>
              <a:buSzPct val="68000"/>
              <a:buFont typeface="Wingdings 3"/>
              <a:buChar char="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sr-Latn-CS" sz="2400" dirty="0" smtClean="0">
                <a:latin typeface="Constantia" pitchFamily="18" charset="0"/>
                <a:cs typeface="Arial" charset="0"/>
              </a:rPr>
              <a:t>The </a:t>
            </a:r>
            <a:r>
              <a:rPr lang="sr-Latn-CS" sz="2400" b="1" dirty="0" smtClean="0">
                <a:latin typeface="Constantia" pitchFamily="18" charset="0"/>
                <a:cs typeface="Arial" charset="0"/>
              </a:rPr>
              <a:t>Ministry of Interior</a:t>
            </a:r>
            <a:r>
              <a:rPr lang="sr-Latn-CS" sz="2400" dirty="0" smtClean="0">
                <a:latin typeface="Constantia" pitchFamily="18" charset="0"/>
                <a:cs typeface="Arial" charset="0"/>
              </a:rPr>
              <a:t>:</a:t>
            </a:r>
          </a:p>
          <a:p>
            <a:pPr marL="621792" lvl="1" indent="-228600" algn="just">
              <a:lnSpc>
                <a:spcPct val="110000"/>
              </a:lnSpc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sr-Latn-CS" sz="2200" dirty="0" smtClean="0">
                <a:latin typeface="Constantia" pitchFamily="18" charset="0"/>
                <a:cs typeface="Arial" charset="0"/>
              </a:rPr>
              <a:t>civil protection, </a:t>
            </a:r>
          </a:p>
          <a:p>
            <a:pPr marL="621792" lvl="1" indent="-228600" algn="just">
              <a:lnSpc>
                <a:spcPct val="110000"/>
              </a:lnSpc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sr-Latn-CS" sz="2200" dirty="0" smtClean="0">
                <a:latin typeface="Constantia" pitchFamily="18" charset="0"/>
                <a:cs typeface="Arial" charset="0"/>
              </a:rPr>
              <a:t>protection from floods and </a:t>
            </a:r>
          </a:p>
          <a:p>
            <a:pPr marL="621792" lvl="1" indent="-228600" algn="just">
              <a:lnSpc>
                <a:spcPct val="110000"/>
              </a:lnSpc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sr-Latn-CS" sz="2200" dirty="0" smtClean="0">
                <a:latin typeface="Constantia" pitchFamily="18" charset="0"/>
                <a:cs typeface="Arial" charset="0"/>
              </a:rPr>
              <a:t>industrial accidents.</a:t>
            </a:r>
          </a:p>
          <a:p>
            <a:pPr marL="621792" marR="0" lvl="1" indent="-228600" algn="just" defTabSz="914400" rtl="0" eaLnBrk="1" fontAlgn="auto" latinLnBrk="0" hangingPunct="1">
              <a:lnSpc>
                <a:spcPct val="100000"/>
              </a:lnSpc>
              <a:spcBef>
                <a:spcPts val="324"/>
              </a:spcBef>
              <a:spcAft>
                <a:spcPts val="0"/>
              </a:spcAft>
              <a:buClr>
                <a:schemeClr val="accent1"/>
              </a:buClr>
              <a:buSzTx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endParaRPr kumimoji="0" lang="sr-Latn-CS" sz="9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Constantia" pitchFamily="18" charset="0"/>
              <a:cs typeface="Arial" charset="0"/>
            </a:endParaRPr>
          </a:p>
          <a:p>
            <a:pPr marL="365760" indent="-256032" algn="just">
              <a:spcBef>
                <a:spcPts val="400"/>
              </a:spcBef>
              <a:buClr>
                <a:schemeClr val="accent1"/>
              </a:buClr>
              <a:buSzPct val="68000"/>
              <a:buFont typeface="Wingdings 3"/>
              <a:buChar char="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sr-Latn-CS" sz="2400" dirty="0" smtClean="0">
                <a:latin typeface="Constantia" pitchFamily="18" charset="0"/>
                <a:cs typeface="Arial" charset="0"/>
              </a:rPr>
              <a:t>The </a:t>
            </a:r>
            <a:r>
              <a:rPr lang="sr-Latn-CS" sz="2400" b="1" dirty="0" smtClean="0">
                <a:latin typeface="Constantia" pitchFamily="18" charset="0"/>
                <a:cs typeface="Arial" charset="0"/>
              </a:rPr>
              <a:t>Ministry of Justice </a:t>
            </a:r>
            <a:r>
              <a:rPr lang="sr-Latn-CS" sz="2400" dirty="0" smtClean="0">
                <a:latin typeface="Constantia" pitchFamily="18" charset="0"/>
                <a:cs typeface="Arial" charset="0"/>
              </a:rPr>
              <a:t>which is generally in charge of law enforcement, but in particular for protection of environment through the criminal law.</a:t>
            </a: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0"/>
            <a:ext cx="1944216" cy="1052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sr-Latn-ME" sz="3200" dirty="0" smtClean="0">
                <a:solidFill>
                  <a:schemeClr val="tx1"/>
                </a:solidFill>
                <a:effectLst/>
                <a:latin typeface="Constantia" pitchFamily="18" charset="0"/>
                <a:cs typeface="Times New Roman" pitchFamily="18" charset="0"/>
              </a:rPr>
              <a:t/>
            </a:r>
            <a:br>
              <a:rPr lang="sr-Latn-ME" sz="3200" dirty="0" smtClean="0">
                <a:solidFill>
                  <a:schemeClr val="tx1"/>
                </a:solidFill>
                <a:effectLst/>
                <a:latin typeface="Constantia" pitchFamily="18" charset="0"/>
                <a:cs typeface="Times New Roman" pitchFamily="18" charset="0"/>
              </a:rPr>
            </a:br>
            <a:r>
              <a:rPr lang="sr-Latn-ME" sz="3200" dirty="0" smtClean="0">
                <a:solidFill>
                  <a:schemeClr val="tx1"/>
                </a:solidFill>
                <a:effectLst/>
                <a:latin typeface="Constantia" pitchFamily="18" charset="0"/>
                <a:cs typeface="Times New Roman" pitchFamily="18" charset="0"/>
              </a:rPr>
              <a:t>                 </a:t>
            </a:r>
            <a:r>
              <a:rPr lang="en-US" sz="3200" dirty="0" smtClean="0">
                <a:solidFill>
                  <a:schemeClr val="tx1"/>
                </a:solidFill>
                <a:effectLst/>
                <a:latin typeface="Constantia" pitchFamily="18" charset="0"/>
                <a:cs typeface="Times New Roman" pitchFamily="18" charset="0"/>
              </a:rPr>
              <a:t>Institutional Framework (</a:t>
            </a:r>
            <a:r>
              <a:rPr lang="sr-Latn-ME" sz="3200" dirty="0" smtClean="0">
                <a:solidFill>
                  <a:schemeClr val="tx1"/>
                </a:solidFill>
                <a:effectLst/>
                <a:latin typeface="Constantia" pitchFamily="18" charset="0"/>
                <a:cs typeface="Times New Roman" pitchFamily="18" charset="0"/>
              </a:rPr>
              <a:t>VI</a:t>
            </a:r>
            <a:r>
              <a:rPr lang="en-US" sz="3200" dirty="0" smtClean="0">
                <a:solidFill>
                  <a:schemeClr val="tx1"/>
                </a:solidFill>
                <a:effectLst/>
                <a:latin typeface="Constantia" pitchFamily="18" charset="0"/>
                <a:cs typeface="Times New Roman" pitchFamily="18" charset="0"/>
              </a:rPr>
              <a:t>)</a:t>
            </a:r>
            <a:br>
              <a:rPr lang="en-US" sz="3200" dirty="0" smtClean="0">
                <a:solidFill>
                  <a:schemeClr val="tx1"/>
                </a:solidFill>
                <a:effectLst/>
                <a:latin typeface="Constantia" pitchFamily="18" charset="0"/>
                <a:cs typeface="Times New Roman" pitchFamily="18" charset="0"/>
              </a:rPr>
            </a:br>
            <a:endParaRPr lang="en-US" sz="3200" dirty="0" smtClean="0">
              <a:solidFill>
                <a:schemeClr val="tx1"/>
              </a:solidFill>
              <a:effectLst/>
              <a:latin typeface="Constantia" pitchFamily="18" charset="0"/>
              <a:cs typeface="Times New Roman" pitchFamily="18" charset="0"/>
            </a:endParaRPr>
          </a:p>
        </p:txBody>
      </p:sp>
      <p:sp>
        <p:nvSpPr>
          <p:cNvPr id="4" name="Subtitle 17"/>
          <p:cNvSpPr>
            <a:spLocks noGrp="1"/>
          </p:cNvSpPr>
          <p:nvPr>
            <p:ph idx="1"/>
          </p:nvPr>
        </p:nvSpPr>
        <p:spPr>
          <a:xfrm>
            <a:off x="467544" y="2332037"/>
            <a:ext cx="8229600" cy="4525963"/>
          </a:xfrm>
        </p:spPr>
        <p:txBody>
          <a:bodyPr/>
          <a:lstStyle/>
          <a:p>
            <a:pPr algn="just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sr-Latn-CS" sz="2200" dirty="0" smtClean="0">
                <a:latin typeface="Constantia" pitchFamily="18" charset="0"/>
                <a:cs typeface="Arial" charset="0"/>
              </a:rPr>
              <a:t>The </a:t>
            </a:r>
            <a:r>
              <a:rPr lang="sr-Latn-CS" sz="2200" b="1" dirty="0" smtClean="0">
                <a:latin typeface="Constantia" pitchFamily="18" charset="0"/>
                <a:cs typeface="Arial" charset="0"/>
              </a:rPr>
              <a:t>Ministry of Finance - </a:t>
            </a:r>
            <a:r>
              <a:rPr lang="sr-Latn-CS" sz="2200" dirty="0" smtClean="0">
                <a:latin typeface="Constantia" pitchFamily="18" charset="0"/>
                <a:cs typeface="Arial" charset="0"/>
              </a:rPr>
              <a:t>INSPIRE Directive through </a:t>
            </a:r>
            <a:r>
              <a:rPr lang="sr-Latn-CS" sz="2200" i="1" dirty="0" smtClean="0">
                <a:latin typeface="Constantia" pitchFamily="18" charset="0"/>
                <a:cs typeface="Arial" charset="0"/>
              </a:rPr>
              <a:t>Real Estate Administration</a:t>
            </a:r>
            <a:r>
              <a:rPr lang="sr-Latn-CS" sz="2200" dirty="0" smtClean="0">
                <a:latin typeface="Constantia" pitchFamily="18" charset="0"/>
                <a:cs typeface="Arial" charset="0"/>
              </a:rPr>
              <a:t>.</a:t>
            </a:r>
          </a:p>
          <a:p>
            <a:pPr algn="just">
              <a:buFont typeface="Arial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sr-Latn-CS" sz="800" dirty="0" smtClean="0">
              <a:latin typeface="Constantia" pitchFamily="18" charset="0"/>
              <a:cs typeface="Arial" charset="0"/>
            </a:endParaRPr>
          </a:p>
          <a:p>
            <a:pPr algn="just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sr-Latn-CS" sz="2200" dirty="0" smtClean="0">
                <a:latin typeface="Constantia" pitchFamily="18" charset="0"/>
                <a:cs typeface="Arial" charset="0"/>
              </a:rPr>
              <a:t>The </a:t>
            </a:r>
            <a:r>
              <a:rPr lang="sr-Latn-CS" sz="2200" b="1" dirty="0" smtClean="0">
                <a:latin typeface="Constantia" pitchFamily="18" charset="0"/>
                <a:cs typeface="Arial" charset="0"/>
              </a:rPr>
              <a:t>Ministry of Health - </a:t>
            </a:r>
            <a:r>
              <a:rPr lang="sr-Latn-CS" sz="2200" dirty="0" smtClean="0">
                <a:latin typeface="Constantia" pitchFamily="18" charset="0"/>
                <a:cs typeface="Arial" charset="0"/>
              </a:rPr>
              <a:t>drinking water quality and health related advices to the public regarding the air quality issues, as well as </a:t>
            </a:r>
            <a:r>
              <a:rPr lang="en-US" sz="2200" dirty="0" smtClean="0">
                <a:latin typeface="Constantia" pitchFamily="18" charset="0"/>
                <a:cs typeface="Arial" charset="0"/>
              </a:rPr>
              <a:t>management of medical waste</a:t>
            </a:r>
            <a:r>
              <a:rPr lang="en-US" sz="2200" dirty="0" smtClean="0">
                <a:solidFill>
                  <a:srgbClr val="632523"/>
                </a:solidFill>
                <a:latin typeface="Constantia" pitchFamily="18" charset="0"/>
                <a:cs typeface="Arial" charset="0"/>
              </a:rPr>
              <a:t>. </a:t>
            </a:r>
            <a:endParaRPr lang="sr-Latn-ME" sz="800" dirty="0" smtClean="0">
              <a:solidFill>
                <a:srgbClr val="632523"/>
              </a:solidFill>
              <a:latin typeface="Constantia" pitchFamily="18" charset="0"/>
              <a:cs typeface="Arial" charset="0"/>
            </a:endParaRPr>
          </a:p>
          <a:p>
            <a:pPr algn="just"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sr-Latn-ME" sz="2000" i="1" dirty="0" smtClean="0">
                <a:solidFill>
                  <a:srgbClr val="632523"/>
                </a:solidFill>
                <a:latin typeface="Constantia" pitchFamily="18" charset="0"/>
                <a:cs typeface="Arial" charset="0"/>
              </a:rPr>
              <a:t>     Institute for Public Health</a:t>
            </a:r>
            <a:endParaRPr lang="sr-Latn-ME" sz="2000" i="1" dirty="0" smtClean="0">
              <a:solidFill>
                <a:srgbClr val="632523"/>
              </a:solidFill>
              <a:latin typeface="Constantia" pitchFamily="18" charset="0"/>
              <a:cs typeface="Arial" charset="0"/>
            </a:endParaRPr>
          </a:p>
          <a:p>
            <a:pPr algn="just"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sr-Latn-CS" sz="800" dirty="0" smtClean="0">
              <a:latin typeface="Constantia" pitchFamily="18" charset="0"/>
              <a:cs typeface="Arial" charset="0"/>
            </a:endParaRPr>
          </a:p>
          <a:p>
            <a:pPr algn="just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sr-Latn-CS" sz="2200" dirty="0" smtClean="0">
                <a:latin typeface="Constantia" pitchFamily="18" charset="0"/>
                <a:cs typeface="Arial" charset="0"/>
              </a:rPr>
              <a:t>The </a:t>
            </a:r>
            <a:r>
              <a:rPr lang="sr-Latn-CS" sz="2200" b="1" dirty="0" smtClean="0">
                <a:latin typeface="Constantia" pitchFamily="18" charset="0"/>
                <a:cs typeface="Arial" charset="0"/>
              </a:rPr>
              <a:t>Ministry of Foreign Affairs and European Integration </a:t>
            </a:r>
            <a:r>
              <a:rPr lang="sr-Latn-CS" sz="2200" dirty="0" smtClean="0">
                <a:latin typeface="Constantia" pitchFamily="18" charset="0"/>
                <a:cs typeface="Arial" charset="0"/>
              </a:rPr>
              <a:t>– overall coordination of EU integration process.</a:t>
            </a:r>
            <a:endParaRPr lang="sr-Latn-ME" sz="2200" dirty="0" smtClean="0">
              <a:solidFill>
                <a:srgbClr val="632523"/>
              </a:solidFill>
              <a:latin typeface="Constantia" pitchFamily="18" charset="0"/>
              <a:cs typeface="Arial" charset="0"/>
            </a:endParaRPr>
          </a:p>
          <a:p>
            <a:pPr algn="just"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sr-Latn-ME" sz="2200" dirty="0" smtClean="0">
              <a:solidFill>
                <a:srgbClr val="632523"/>
              </a:solidFill>
              <a:latin typeface="Cambria" pitchFamily="18" charset="0"/>
              <a:cs typeface="Arial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0"/>
            <a:ext cx="1944216" cy="1052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sr-Latn-ME" sz="3200" dirty="0" smtClean="0">
                <a:solidFill>
                  <a:schemeClr val="tx1"/>
                </a:solidFill>
                <a:effectLst/>
                <a:latin typeface="Constantia" pitchFamily="18" charset="0"/>
                <a:cs typeface="Times New Roman" pitchFamily="18" charset="0"/>
              </a:rPr>
              <a:t/>
            </a:r>
            <a:br>
              <a:rPr lang="sr-Latn-ME" sz="3200" dirty="0" smtClean="0">
                <a:solidFill>
                  <a:schemeClr val="tx1"/>
                </a:solidFill>
                <a:effectLst/>
                <a:latin typeface="Constantia" pitchFamily="18" charset="0"/>
                <a:cs typeface="Times New Roman" pitchFamily="18" charset="0"/>
              </a:rPr>
            </a:br>
            <a:r>
              <a:rPr lang="sr-Latn-ME" sz="3200" dirty="0" smtClean="0">
                <a:solidFill>
                  <a:schemeClr val="tx1"/>
                </a:solidFill>
                <a:effectLst/>
                <a:latin typeface="Constantia" pitchFamily="18" charset="0"/>
                <a:cs typeface="Times New Roman" pitchFamily="18" charset="0"/>
              </a:rPr>
              <a:t>                 </a:t>
            </a:r>
            <a:r>
              <a:rPr lang="en-US" sz="3200" dirty="0" smtClean="0">
                <a:solidFill>
                  <a:schemeClr val="tx1"/>
                </a:solidFill>
                <a:effectLst/>
                <a:latin typeface="Constantia" pitchFamily="18" charset="0"/>
                <a:cs typeface="Times New Roman" pitchFamily="18" charset="0"/>
              </a:rPr>
              <a:t>Institutional Framework (</a:t>
            </a:r>
            <a:r>
              <a:rPr lang="sr-Latn-ME" sz="3200" dirty="0" smtClean="0">
                <a:solidFill>
                  <a:schemeClr val="tx1"/>
                </a:solidFill>
                <a:effectLst/>
                <a:latin typeface="Constantia" pitchFamily="18" charset="0"/>
                <a:cs typeface="Times New Roman" pitchFamily="18" charset="0"/>
              </a:rPr>
              <a:t>VI</a:t>
            </a:r>
            <a:r>
              <a:rPr lang="en-US" sz="3200" dirty="0" smtClean="0">
                <a:solidFill>
                  <a:schemeClr val="tx1"/>
                </a:solidFill>
                <a:effectLst/>
                <a:latin typeface="Constantia" pitchFamily="18" charset="0"/>
                <a:cs typeface="Times New Roman" pitchFamily="18" charset="0"/>
              </a:rPr>
              <a:t>)</a:t>
            </a:r>
            <a:br>
              <a:rPr lang="en-US" sz="3200" dirty="0" smtClean="0">
                <a:solidFill>
                  <a:schemeClr val="tx1"/>
                </a:solidFill>
                <a:effectLst/>
                <a:latin typeface="Constantia" pitchFamily="18" charset="0"/>
                <a:cs typeface="Times New Roman" pitchFamily="18" charset="0"/>
              </a:rPr>
            </a:br>
            <a:endParaRPr lang="en-US" sz="3200" dirty="0" smtClean="0">
              <a:solidFill>
                <a:schemeClr val="tx1"/>
              </a:solidFill>
              <a:effectLst/>
              <a:latin typeface="Constantia" pitchFamily="18" charset="0"/>
              <a:cs typeface="Times New Roman" pitchFamily="18" charset="0"/>
            </a:endParaRPr>
          </a:p>
        </p:txBody>
      </p:sp>
      <p:sp>
        <p:nvSpPr>
          <p:cNvPr id="4" name="Subtitle 17"/>
          <p:cNvSpPr>
            <a:spLocks noGrp="1"/>
          </p:cNvSpPr>
          <p:nvPr>
            <p:ph idx="1"/>
          </p:nvPr>
        </p:nvSpPr>
        <p:spPr>
          <a:xfrm>
            <a:off x="539552" y="1916832"/>
            <a:ext cx="8229600" cy="4525963"/>
          </a:xfrm>
        </p:spPr>
        <p:txBody>
          <a:bodyPr>
            <a:normAutofit fontScale="92500" lnSpcReduction="20000"/>
          </a:bodyPr>
          <a:lstStyle/>
          <a:p>
            <a:pPr algn="just">
              <a:buFont typeface="Arial" charset="0"/>
              <a:buNone/>
              <a:tabLst>
                <a:tab pos="342900" algn="l"/>
                <a:tab pos="406400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sr-Latn-CS" sz="1050" b="1" dirty="0" smtClean="0">
              <a:solidFill>
                <a:srgbClr val="632523"/>
              </a:solidFill>
              <a:latin typeface="Constantia" pitchFamily="18" charset="0"/>
              <a:cs typeface="Arial" charset="0"/>
            </a:endParaRPr>
          </a:p>
          <a:p>
            <a:pPr algn="ctr">
              <a:tabLst>
                <a:tab pos="342900" algn="l"/>
                <a:tab pos="406400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sr-Latn-CS" sz="2400" b="1" u="sng" dirty="0" smtClean="0">
                <a:latin typeface="Constantia" pitchFamily="18" charset="0"/>
                <a:cs typeface="Arial" charset="0"/>
              </a:rPr>
              <a:t>Municipalities (23):</a:t>
            </a:r>
          </a:p>
          <a:p>
            <a:pPr algn="just">
              <a:buFont typeface="Arial" charset="0"/>
              <a:buNone/>
              <a:tabLst>
                <a:tab pos="342900" algn="l"/>
                <a:tab pos="406400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sr-Latn-CS" sz="2200" dirty="0" smtClean="0">
              <a:latin typeface="Constantia" pitchFamily="18" charset="0"/>
              <a:cs typeface="Arial" charset="0"/>
            </a:endParaRPr>
          </a:p>
          <a:p>
            <a:pPr algn="just">
              <a:tabLst>
                <a:tab pos="342900" algn="l"/>
                <a:tab pos="406400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sr-Latn-CS" sz="2400" dirty="0" smtClean="0">
                <a:latin typeface="Constantia" pitchFamily="18" charset="0"/>
                <a:cs typeface="Arial" charset="0"/>
              </a:rPr>
              <a:t>local inspection;</a:t>
            </a:r>
          </a:p>
          <a:p>
            <a:pPr algn="just">
              <a:tabLst>
                <a:tab pos="342900" algn="l"/>
                <a:tab pos="406400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sr-Latn-CS" sz="2400" dirty="0" smtClean="0">
                <a:latin typeface="Constantia" pitchFamily="18" charset="0"/>
                <a:cs typeface="Arial" charset="0"/>
              </a:rPr>
              <a:t>development of  </a:t>
            </a:r>
            <a:r>
              <a:rPr lang="sr-Latn-CS" sz="2400" dirty="0" smtClean="0">
                <a:latin typeface="Constantia" pitchFamily="18" charset="0"/>
                <a:cs typeface="Arial" charset="0"/>
              </a:rPr>
              <a:t>local environmental plans and reports and in accordance with their abilities organize monitoring; </a:t>
            </a:r>
          </a:p>
          <a:p>
            <a:pPr algn="just">
              <a:tabLst>
                <a:tab pos="342900" algn="l"/>
                <a:tab pos="406400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sr-Latn-CS" sz="2400" dirty="0" smtClean="0">
                <a:latin typeface="Constantia" pitchFamily="18" charset="0"/>
                <a:cs typeface="Arial" charset="0"/>
              </a:rPr>
              <a:t>waste management;</a:t>
            </a:r>
          </a:p>
          <a:p>
            <a:pPr algn="just">
              <a:tabLst>
                <a:tab pos="342900" algn="l"/>
                <a:tab pos="406400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sr-Latn-CS" sz="2400" dirty="0" smtClean="0">
                <a:latin typeface="Constantia" pitchFamily="18" charset="0"/>
                <a:cs typeface="Arial" charset="0"/>
              </a:rPr>
              <a:t>maintain local registers of polluters and perform EIA and SEA procedures for projects and plans or programes of local significance; </a:t>
            </a:r>
          </a:p>
          <a:p>
            <a:pPr algn="just">
              <a:tabLst>
                <a:tab pos="342900" algn="l"/>
                <a:tab pos="406400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sr-Latn-CS" sz="2400" dirty="0" smtClean="0">
                <a:latin typeface="Constantia" pitchFamily="18" charset="0"/>
                <a:cs typeface="Arial" charset="0"/>
              </a:rPr>
              <a:t>are in charge of promulgation and protection of the protected areas (III regime); </a:t>
            </a:r>
          </a:p>
          <a:p>
            <a:pPr algn="just">
              <a:tabLst>
                <a:tab pos="342900" algn="l"/>
                <a:tab pos="406400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sr-Latn-CS" sz="2400" dirty="0" smtClean="0">
                <a:latin typeface="Constantia" pitchFamily="18" charset="0"/>
                <a:cs typeface="Arial" charset="0"/>
              </a:rPr>
              <a:t>are in charge of acoustic zoning and noise mapping for agglomerations; </a:t>
            </a:r>
          </a:p>
          <a:p>
            <a:pPr algn="just">
              <a:tabLst>
                <a:tab pos="342900" algn="l"/>
                <a:tab pos="406400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sr-Latn-CS" sz="2400" dirty="0" smtClean="0">
                <a:latin typeface="Constantia" pitchFamily="18" charset="0"/>
                <a:cs typeface="Arial" charset="0"/>
              </a:rPr>
              <a:t>and many other various competences.</a:t>
            </a:r>
            <a:endParaRPr lang="en-US" sz="2400" dirty="0" smtClean="0">
              <a:latin typeface="Constantia" pitchFamily="18" charset="0"/>
              <a:cs typeface="Arial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0"/>
            <a:ext cx="1944216" cy="1052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67544" y="980728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sr-Latn-ME" sz="3600" dirty="0" smtClean="0">
                <a:solidFill>
                  <a:schemeClr val="tx1"/>
                </a:solidFill>
                <a:effectLst/>
                <a:latin typeface="Constantia" pitchFamily="18" charset="0"/>
                <a:cs typeface="Times New Roman" pitchFamily="18" charset="0"/>
              </a:rPr>
              <a:t>  </a:t>
            </a:r>
            <a:r>
              <a:rPr lang="en-US" sz="3600" dirty="0" smtClean="0">
                <a:solidFill>
                  <a:schemeClr val="tx1"/>
                </a:solidFill>
                <a:effectLst/>
                <a:latin typeface="Constantia" pitchFamily="18" charset="0"/>
                <a:cs typeface="Times New Roman" pitchFamily="18" charset="0"/>
              </a:rPr>
              <a:t>Competence </a:t>
            </a:r>
            <a:r>
              <a:rPr lang="sr-Latn-ME" sz="3600" dirty="0" smtClean="0">
                <a:solidFill>
                  <a:schemeClr val="tx1"/>
                </a:solidFill>
                <a:effectLst/>
                <a:latin typeface="Constantia" pitchFamily="18" charset="0"/>
                <a:cs typeface="Times New Roman" pitchFamily="18" charset="0"/>
              </a:rPr>
              <a:t> </a:t>
            </a:r>
            <a:r>
              <a:rPr lang="en-US" sz="3600" dirty="0" smtClean="0">
                <a:solidFill>
                  <a:schemeClr val="tx1"/>
                </a:solidFill>
                <a:effectLst/>
                <a:latin typeface="Constantia" pitchFamily="18" charset="0"/>
                <a:cs typeface="Times New Roman" pitchFamily="18" charset="0"/>
              </a:rPr>
              <a:t>overlapping</a:t>
            </a:r>
          </a:p>
        </p:txBody>
      </p:sp>
      <p:graphicFrame>
        <p:nvGraphicFramePr>
          <p:cNvPr id="5" name="Group 70"/>
          <p:cNvGraphicFramePr>
            <a:graphicFrameLocks noGrp="1"/>
          </p:cNvGraphicFramePr>
          <p:nvPr/>
        </p:nvGraphicFramePr>
        <p:xfrm>
          <a:off x="683568" y="1988840"/>
          <a:ext cx="8153400" cy="4205319"/>
        </p:xfrm>
        <a:graphic>
          <a:graphicData uri="http://schemas.openxmlformats.org/drawingml/2006/table">
            <a:tbl>
              <a:tblPr/>
              <a:tblGrid>
                <a:gridCol w="2741851"/>
                <a:gridCol w="5411549"/>
              </a:tblGrid>
              <a:tr h="40157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sr-Latn-C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32523"/>
                          </a:solidFill>
                          <a:effectLst/>
                          <a:latin typeface="Cambria" pitchFamily="18" charset="0"/>
                          <a:cs typeface="Arial" charset="0"/>
                        </a:rPr>
                        <a:t>Authority: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32523"/>
                        </a:solidFill>
                        <a:effectLst/>
                        <a:latin typeface="Cambria" pitchFamily="18" charset="0"/>
                        <a:cs typeface="Arial" charset="0"/>
                      </a:endParaRP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sr-Latn-C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32523"/>
                          </a:solidFill>
                          <a:effectLst/>
                          <a:latin typeface="Cambria" pitchFamily="18" charset="0"/>
                          <a:cs typeface="Arial" charset="0"/>
                        </a:rPr>
                        <a:t>Scope: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32523"/>
                        </a:solidFill>
                        <a:effectLst/>
                        <a:latin typeface="Cambria" pitchFamily="18" charset="0"/>
                        <a:cs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CC"/>
                    </a:solidFill>
                  </a:tcPr>
                </a:tc>
              </a:tr>
              <a:tr h="5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sr-Latn-C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32523"/>
                          </a:solidFill>
                          <a:effectLst/>
                          <a:latin typeface="Cambria" pitchFamily="18" charset="0"/>
                          <a:cs typeface="Arial" charset="0"/>
                        </a:rPr>
                        <a:t>Ministry of Agriculture and Rural Development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32523"/>
                        </a:solidFill>
                        <a:effectLst/>
                        <a:latin typeface="Cambria" pitchFamily="18" charset="0"/>
                        <a:cs typeface="Arial" charset="0"/>
                      </a:endParaRP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sr-Latn-C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32523"/>
                          </a:solidFill>
                          <a:effectLst/>
                          <a:latin typeface="Cambria" pitchFamily="18" charset="0"/>
                          <a:cs typeface="Arial" charset="0"/>
                        </a:rPr>
                        <a:t>Water quality, hunting, animal welfare, quality of waste waters 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32523"/>
                        </a:solidFill>
                        <a:effectLst/>
                        <a:latin typeface="Cambria" pitchFamily="18" charset="0"/>
                        <a:cs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sr-Latn-C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32523"/>
                          </a:solidFill>
                          <a:effectLst/>
                          <a:latin typeface="Cambria" pitchFamily="18" charset="0"/>
                          <a:cs typeface="Arial" charset="0"/>
                        </a:rPr>
                        <a:t>The Ministry of Economy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32523"/>
                        </a:solidFill>
                        <a:effectLst/>
                        <a:latin typeface="Cambria" pitchFamily="18" charset="0"/>
                        <a:cs typeface="Arial" charset="0"/>
                      </a:endParaRP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sr-Latn-C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32523"/>
                          </a:solidFill>
                          <a:effectLst/>
                          <a:latin typeface="Cambria" pitchFamily="18" charset="0"/>
                          <a:cs typeface="Arial" charset="0"/>
                        </a:rPr>
                        <a:t>Mining waste managemant, marketing of fuels and biofuels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32523"/>
                        </a:solidFill>
                        <a:effectLst/>
                        <a:latin typeface="Cambria" pitchFamily="18" charset="0"/>
                        <a:cs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sr-Latn-C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32523"/>
                          </a:solidFill>
                          <a:effectLst/>
                          <a:latin typeface="Cambria" pitchFamily="18" charset="0"/>
                          <a:cs typeface="Arial" charset="0"/>
                        </a:rPr>
                        <a:t>The Ministry of Transport and Maritime Affairs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32523"/>
                        </a:solidFill>
                        <a:effectLst/>
                        <a:latin typeface="Cambria" pitchFamily="18" charset="0"/>
                        <a:cs typeface="Arial" charset="0"/>
                      </a:endParaRP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sr-Latn-C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32523"/>
                          </a:solidFill>
                          <a:effectLst/>
                          <a:latin typeface="Cambria" pitchFamily="18" charset="0"/>
                          <a:cs typeface="Arial" charset="0"/>
                        </a:rPr>
                        <a:t>Marine fuel, noise action plans for major roads, emissions from cars and vans</a:t>
                      </a:r>
                      <a:r>
                        <a:rPr kumimoji="0" lang="sr-Latn-C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157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sr-Latn-C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32523"/>
                          </a:solidFill>
                          <a:effectLst/>
                          <a:latin typeface="Cambria" pitchFamily="18" charset="0"/>
                          <a:cs typeface="Arial" charset="0"/>
                        </a:rPr>
                        <a:t>The Ministry of Interior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32523"/>
                        </a:solidFill>
                        <a:effectLst/>
                        <a:latin typeface="Cambria" pitchFamily="18" charset="0"/>
                        <a:cs typeface="Arial" charset="0"/>
                      </a:endParaRP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sr-Latn-C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32523"/>
                          </a:solidFill>
                          <a:effectLst/>
                          <a:latin typeface="Cambria" pitchFamily="18" charset="0"/>
                          <a:cs typeface="Arial" charset="0"/>
                        </a:rPr>
                        <a:t>Floods managemant, 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32523"/>
                          </a:solidFill>
                          <a:effectLst/>
                          <a:latin typeface="Cambria" pitchFamily="18" charset="0"/>
                          <a:cs typeface="Arial" charset="0"/>
                        </a:rPr>
                        <a:t>risks </a:t>
                      </a: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32523"/>
                          </a:solidFill>
                          <a:effectLst/>
                          <a:latin typeface="Cambria" pitchFamily="18" charset="0"/>
                          <a:cs typeface="Arial" charset="0"/>
                        </a:rPr>
                        <a:t>control of accident hazards</a:t>
                      </a: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32523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29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sr-Latn-C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32523"/>
                          </a:solidFill>
                          <a:effectLst/>
                          <a:latin typeface="Cambria" pitchFamily="18" charset="0"/>
                          <a:cs typeface="Arial" charset="0"/>
                        </a:rPr>
                        <a:t>The Ministry of Justice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32523"/>
                        </a:solidFill>
                        <a:effectLst/>
                        <a:latin typeface="Cambria" pitchFamily="18" charset="0"/>
                        <a:cs typeface="Arial" charset="0"/>
                      </a:endParaRP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sr-Latn-C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32523"/>
                          </a:solidFill>
                          <a:effectLst/>
                          <a:latin typeface="Cambria" pitchFamily="18" charset="0"/>
                          <a:cs typeface="Arial" charset="0"/>
                        </a:rPr>
                        <a:t>Eco-crime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32523"/>
                        </a:solidFill>
                        <a:effectLst/>
                        <a:latin typeface="Cambria" pitchFamily="18" charset="0"/>
                        <a:cs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157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sr-Latn-C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32523"/>
                          </a:solidFill>
                          <a:effectLst/>
                          <a:latin typeface="Cambria" pitchFamily="18" charset="0"/>
                          <a:cs typeface="Arial" charset="0"/>
                        </a:rPr>
                        <a:t>The Ministry of Finance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32523"/>
                        </a:solidFill>
                        <a:effectLst/>
                        <a:latin typeface="Cambria" pitchFamily="18" charset="0"/>
                        <a:cs typeface="Arial" charset="0"/>
                      </a:endParaRP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sr-Latn-C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32523"/>
                          </a:solidFill>
                          <a:effectLst/>
                          <a:latin typeface="Cambria" pitchFamily="18" charset="0"/>
                          <a:cs typeface="Arial" charset="0"/>
                        </a:rPr>
                        <a:t>INSPIRE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32523"/>
                        </a:solidFill>
                        <a:effectLst/>
                        <a:latin typeface="Cambria" pitchFamily="18" charset="0"/>
                        <a:cs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29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sr-Latn-C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32523"/>
                          </a:solidFill>
                          <a:effectLst/>
                          <a:latin typeface="Cambria" pitchFamily="18" charset="0"/>
                          <a:cs typeface="Arial" charset="0"/>
                        </a:rPr>
                        <a:t>The Ministry of Health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32523"/>
                        </a:solidFill>
                        <a:effectLst/>
                        <a:latin typeface="Cambria" pitchFamily="18" charset="0"/>
                        <a:cs typeface="Arial" charset="0"/>
                      </a:endParaRP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sr-Latn-C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32523"/>
                          </a:solidFill>
                          <a:effectLst/>
                          <a:latin typeface="Cambria" pitchFamily="18" charset="0"/>
                          <a:cs typeface="Arial" charset="0"/>
                        </a:rPr>
                        <a:t>Drinking water quality, medical waste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32523"/>
                        </a:solidFill>
                        <a:effectLst/>
                        <a:latin typeface="Cambria" pitchFamily="18" charset="0"/>
                        <a:cs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0"/>
            <a:ext cx="1944216" cy="1052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4283968" y="5589240"/>
            <a:ext cx="2016224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itchFamily="34" charset="0"/>
              <a:buChar char="•"/>
            </a:pPr>
            <a:r>
              <a:rPr lang="sr-Latn-ME" dirty="0" smtClean="0"/>
              <a:t> </a:t>
            </a:r>
            <a:r>
              <a:rPr lang="sr-Latn-ME" sz="1600" b="1" dirty="0" smtClean="0">
                <a:solidFill>
                  <a:schemeClr val="tx1"/>
                </a:solidFill>
                <a:latin typeface="Constantia" pitchFamily="18" charset="0"/>
              </a:rPr>
              <a:t>Universities;</a:t>
            </a:r>
          </a:p>
          <a:p>
            <a:pPr algn="ctr">
              <a:buFont typeface="Arial" pitchFamily="34" charset="0"/>
              <a:buChar char="•"/>
            </a:pPr>
            <a:r>
              <a:rPr lang="sr-Latn-ME" sz="1600" b="1" dirty="0" smtClean="0">
                <a:solidFill>
                  <a:schemeClr val="tx1"/>
                </a:solidFill>
                <a:latin typeface="Constantia" pitchFamily="18" charset="0"/>
              </a:rPr>
              <a:t>NGOs;</a:t>
            </a:r>
          </a:p>
          <a:p>
            <a:pPr algn="ctr">
              <a:buFont typeface="Arial" pitchFamily="34" charset="0"/>
              <a:buChar char="•"/>
            </a:pPr>
            <a:r>
              <a:rPr lang="sr-Latn-ME" sz="1600" b="1" dirty="0" smtClean="0">
                <a:solidFill>
                  <a:schemeClr val="tx1"/>
                </a:solidFill>
                <a:latin typeface="Constantia" pitchFamily="18" charset="0"/>
              </a:rPr>
              <a:t>Private sector;</a:t>
            </a:r>
          </a:p>
          <a:p>
            <a:pPr algn="ctr">
              <a:buFont typeface="Arial" pitchFamily="34" charset="0"/>
              <a:buChar char="•"/>
            </a:pPr>
            <a:r>
              <a:rPr lang="sr-Latn-ME" sz="1600" b="1" dirty="0" smtClean="0">
                <a:solidFill>
                  <a:schemeClr val="tx1"/>
                </a:solidFill>
                <a:latin typeface="Constantia" pitchFamily="18" charset="0"/>
              </a:rPr>
              <a:t>etc</a:t>
            </a:r>
            <a:endParaRPr lang="en-US" sz="1600" b="1" dirty="0" smtClean="0">
              <a:solidFill>
                <a:schemeClr val="tx1"/>
              </a:solidFill>
              <a:latin typeface="Constantia" pitchFamily="18" charset="0"/>
            </a:endParaRPr>
          </a:p>
        </p:txBody>
      </p:sp>
      <p:sp>
        <p:nvSpPr>
          <p:cNvPr id="29" name="Oval 28"/>
          <p:cNvSpPr/>
          <p:nvPr/>
        </p:nvSpPr>
        <p:spPr>
          <a:xfrm>
            <a:off x="251520" y="5589240"/>
            <a:ext cx="3744416" cy="108012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Constantia" pitchFamily="18" charset="0"/>
              </a:rPr>
              <a:t>Implementation</a:t>
            </a:r>
            <a:r>
              <a:rPr lang="sr-Latn-ME" sz="1600" b="1" dirty="0" smtClean="0">
                <a:solidFill>
                  <a:schemeClr val="tx1"/>
                </a:solidFill>
                <a:latin typeface="Constantia" pitchFamily="18" charset="0"/>
              </a:rPr>
              <a:t> of the Laws on the local level through Local Secretariates</a:t>
            </a:r>
            <a:endParaRPr lang="en-US" sz="1600" b="1" u="sng" dirty="0" smtClean="0">
              <a:solidFill>
                <a:schemeClr val="tx1"/>
              </a:solidFill>
              <a:latin typeface="Constantia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sr-Latn-ME" sz="3600" dirty="0" smtClean="0">
                <a:solidFill>
                  <a:schemeClr val="tx1"/>
                </a:solidFill>
                <a:effectLst/>
                <a:latin typeface="Constantia" pitchFamily="18" charset="0"/>
                <a:cs typeface="Times New Roman" pitchFamily="18" charset="0"/>
              </a:rPr>
              <a:t>Institutional coordination</a:t>
            </a:r>
            <a:endParaRPr lang="en-US" sz="3600" dirty="0" smtClean="0">
              <a:solidFill>
                <a:schemeClr val="tx1"/>
              </a:solidFill>
              <a:effectLst/>
              <a:latin typeface="Constantia" pitchFamily="18" charset="0"/>
              <a:cs typeface="Times New Roman" pitchFamily="18" charset="0"/>
            </a:endParaRPr>
          </a:p>
        </p:txBody>
      </p:sp>
      <p:sp>
        <p:nvSpPr>
          <p:cNvPr id="7" name="Subtitle 1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z="2400" b="1" dirty="0" smtClean="0">
              <a:solidFill>
                <a:srgbClr val="632523"/>
              </a:solidFill>
              <a:latin typeface="Cambria" pitchFamily="18" charset="0"/>
              <a:cs typeface="Arial" charset="0"/>
            </a:endParaRPr>
          </a:p>
          <a:p>
            <a:endParaRPr lang="en-US" sz="2400" b="1" dirty="0" smtClean="0">
              <a:solidFill>
                <a:srgbClr val="632523"/>
              </a:solidFill>
              <a:latin typeface="Cambria" pitchFamily="18" charset="0"/>
              <a:cs typeface="Arial" charset="0"/>
            </a:endParaRPr>
          </a:p>
          <a:p>
            <a:endParaRPr lang="en-US" sz="2400" b="1" dirty="0" smtClean="0">
              <a:solidFill>
                <a:srgbClr val="632523"/>
              </a:solidFill>
              <a:latin typeface="Cambria" pitchFamily="18" charset="0"/>
              <a:cs typeface="Arial" charset="0"/>
            </a:endParaRPr>
          </a:p>
          <a:p>
            <a:endParaRPr lang="en-US" sz="2400" b="1" dirty="0" smtClean="0">
              <a:solidFill>
                <a:srgbClr val="632523"/>
              </a:solidFill>
              <a:latin typeface="Cambria" pitchFamily="18" charset="0"/>
              <a:cs typeface="Arial" charset="0"/>
            </a:endParaRPr>
          </a:p>
          <a:p>
            <a:endParaRPr lang="en-US" sz="2400" b="1" dirty="0" smtClean="0">
              <a:solidFill>
                <a:srgbClr val="632523"/>
              </a:solidFill>
              <a:latin typeface="Cambria" pitchFamily="18" charset="0"/>
              <a:cs typeface="Arial" charset="0"/>
            </a:endParaRPr>
          </a:p>
          <a:p>
            <a:endParaRPr lang="en-US" sz="2400" b="1" dirty="0" smtClean="0">
              <a:solidFill>
                <a:srgbClr val="632523"/>
              </a:solidFill>
              <a:latin typeface="Cambria" pitchFamily="18" charset="0"/>
              <a:cs typeface="Arial" charset="0"/>
            </a:endParaRPr>
          </a:p>
          <a:p>
            <a:endParaRPr lang="en-US" sz="2400" b="1" dirty="0" smtClean="0">
              <a:solidFill>
                <a:srgbClr val="632523"/>
              </a:solidFill>
              <a:latin typeface="Cambria" pitchFamily="18" charset="0"/>
              <a:cs typeface="Arial" charset="0"/>
            </a:endParaRPr>
          </a:p>
          <a:p>
            <a:pPr algn="l">
              <a:buFont typeface="Wingdings" pitchFamily="2" charset="2"/>
              <a:buNone/>
            </a:pPr>
            <a:endParaRPr lang="en-GB" sz="2400" dirty="0" smtClean="0">
              <a:solidFill>
                <a:srgbClr val="898989"/>
              </a:solidFill>
              <a:latin typeface="Cambria" pitchFamily="18" charset="0"/>
            </a:endParaRPr>
          </a:p>
        </p:txBody>
      </p:sp>
      <p:sp>
        <p:nvSpPr>
          <p:cNvPr id="8" name="Subtitle 17"/>
          <p:cNvSpPr txBox="1">
            <a:spLocks/>
          </p:cNvSpPr>
          <p:nvPr/>
        </p:nvSpPr>
        <p:spPr>
          <a:xfrm>
            <a:off x="990600" y="1447800"/>
            <a:ext cx="7467600" cy="4953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endParaRPr kumimoji="0" lang="en-US" sz="2400" b="1" i="0" u="none" strike="noStrike" kern="1200" cap="none" spc="0" normalizeH="0" baseline="0" noProof="0" smtClean="0">
              <a:ln>
                <a:noFill/>
              </a:ln>
              <a:solidFill>
                <a:srgbClr val="632523"/>
              </a:solidFill>
              <a:effectLst/>
              <a:uLnTx/>
              <a:uFillTx/>
              <a:latin typeface="Cambria" pitchFamily="18" charset="0"/>
              <a:ea typeface="+mn-ea"/>
              <a:cs typeface="Arial" charset="0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endParaRPr kumimoji="0" lang="en-US" sz="2400" b="1" i="0" u="none" strike="noStrike" kern="1200" cap="none" spc="0" normalizeH="0" baseline="0" noProof="0" smtClean="0">
              <a:ln>
                <a:noFill/>
              </a:ln>
              <a:solidFill>
                <a:srgbClr val="632523"/>
              </a:solidFill>
              <a:effectLst/>
              <a:uLnTx/>
              <a:uFillTx/>
              <a:latin typeface="Cambria" pitchFamily="18" charset="0"/>
              <a:ea typeface="+mn-ea"/>
              <a:cs typeface="Arial" charset="0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endParaRPr kumimoji="0" lang="en-US" sz="2400" b="1" i="0" u="none" strike="noStrike" kern="1200" cap="none" spc="0" normalizeH="0" baseline="0" noProof="0" smtClean="0">
              <a:ln>
                <a:noFill/>
              </a:ln>
              <a:solidFill>
                <a:srgbClr val="632523"/>
              </a:solidFill>
              <a:effectLst/>
              <a:uLnTx/>
              <a:uFillTx/>
              <a:latin typeface="Cambria" pitchFamily="18" charset="0"/>
              <a:ea typeface="+mn-ea"/>
              <a:cs typeface="Arial" charset="0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endParaRPr kumimoji="0" lang="en-US" sz="2400" b="1" i="0" u="none" strike="noStrike" kern="1200" cap="none" spc="0" normalizeH="0" baseline="0" noProof="0" smtClean="0">
              <a:ln>
                <a:noFill/>
              </a:ln>
              <a:solidFill>
                <a:srgbClr val="632523"/>
              </a:solidFill>
              <a:effectLst/>
              <a:uLnTx/>
              <a:uFillTx/>
              <a:latin typeface="Cambria" pitchFamily="18" charset="0"/>
              <a:ea typeface="+mn-ea"/>
              <a:cs typeface="Arial" charset="0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endParaRPr kumimoji="0" lang="en-US" sz="2400" b="1" i="0" u="none" strike="noStrike" kern="1200" cap="none" spc="0" normalizeH="0" baseline="0" noProof="0" smtClean="0">
              <a:ln>
                <a:noFill/>
              </a:ln>
              <a:solidFill>
                <a:srgbClr val="632523"/>
              </a:solidFill>
              <a:effectLst/>
              <a:uLnTx/>
              <a:uFillTx/>
              <a:latin typeface="Cambria" pitchFamily="18" charset="0"/>
              <a:ea typeface="+mn-ea"/>
              <a:cs typeface="Arial" charset="0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endParaRPr kumimoji="0" lang="en-US" sz="2400" b="1" i="0" u="none" strike="noStrike" kern="1200" cap="none" spc="0" normalizeH="0" baseline="0" noProof="0" smtClean="0">
              <a:ln>
                <a:noFill/>
              </a:ln>
              <a:solidFill>
                <a:srgbClr val="632523"/>
              </a:solidFill>
              <a:effectLst/>
              <a:uLnTx/>
              <a:uFillTx/>
              <a:latin typeface="Cambria" pitchFamily="18" charset="0"/>
              <a:ea typeface="+mn-ea"/>
              <a:cs typeface="Arial" charset="0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endParaRPr kumimoji="0" lang="en-US" sz="2400" b="1" i="0" u="none" strike="noStrike" kern="1200" cap="none" spc="0" normalizeH="0" baseline="0" noProof="0" smtClean="0">
              <a:ln>
                <a:noFill/>
              </a:ln>
              <a:solidFill>
                <a:srgbClr val="632523"/>
              </a:solidFill>
              <a:effectLst/>
              <a:uLnTx/>
              <a:uFillTx/>
              <a:latin typeface="Cambria" pitchFamily="18" charset="0"/>
              <a:ea typeface="+mn-ea"/>
              <a:cs typeface="Arial" charset="0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" pitchFamily="2" charset="2"/>
              <a:buNone/>
              <a:tabLst/>
              <a:defRPr/>
            </a:pPr>
            <a:endParaRPr kumimoji="0" lang="en-GB" sz="2400" b="0" i="0" u="none" strike="noStrike" kern="1200" cap="none" spc="0" normalizeH="0" baseline="0" noProof="0" dirty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endParaRP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0"/>
            <a:ext cx="1944216" cy="1052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Rounded Rectangle 19"/>
          <p:cNvSpPr/>
          <p:nvPr/>
        </p:nvSpPr>
        <p:spPr>
          <a:xfrm>
            <a:off x="251520" y="1844824"/>
            <a:ext cx="2880320" cy="792088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sz="1600" b="1" dirty="0" smtClean="0">
                <a:solidFill>
                  <a:schemeClr val="tx1"/>
                </a:solidFill>
                <a:latin typeface="Constantia" pitchFamily="18" charset="0"/>
              </a:rPr>
              <a:t>EXECUTIVE </a:t>
            </a:r>
            <a:endParaRPr lang="en-US" sz="1600" b="1" dirty="0">
              <a:solidFill>
                <a:schemeClr val="tx1"/>
              </a:solidFill>
              <a:latin typeface="Constantia" pitchFamily="18" charset="0"/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3275856" y="1844824"/>
            <a:ext cx="2880320" cy="792088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sz="1600" b="1" dirty="0" smtClean="0">
                <a:solidFill>
                  <a:schemeClr val="tx1"/>
                </a:solidFill>
                <a:latin typeface="Constantia" pitchFamily="18" charset="0"/>
              </a:rPr>
              <a:t>PARLIAMENTRY</a:t>
            </a:r>
            <a:endParaRPr lang="en-US" sz="1600" b="1" dirty="0">
              <a:solidFill>
                <a:schemeClr val="tx1"/>
              </a:solidFill>
              <a:latin typeface="Constantia" pitchFamily="18" charset="0"/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6228184" y="1844824"/>
            <a:ext cx="2628800" cy="792088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ME" sz="1600" b="1" dirty="0" smtClean="0">
                <a:solidFill>
                  <a:schemeClr val="tx1"/>
                </a:solidFill>
                <a:latin typeface="Constantia" pitchFamily="18" charset="0"/>
              </a:rPr>
              <a:t>JUDICAL</a:t>
            </a:r>
            <a:endParaRPr lang="en-US" sz="1600" b="1" dirty="0">
              <a:solidFill>
                <a:schemeClr val="tx1"/>
              </a:solidFill>
              <a:latin typeface="Constantia" pitchFamily="18" charset="0"/>
            </a:endParaRPr>
          </a:p>
        </p:txBody>
      </p:sp>
      <p:sp>
        <p:nvSpPr>
          <p:cNvPr id="23" name="Curved Right Arrow 22"/>
          <p:cNvSpPr/>
          <p:nvPr/>
        </p:nvSpPr>
        <p:spPr>
          <a:xfrm>
            <a:off x="2483768" y="3717032"/>
            <a:ext cx="1152128" cy="648072"/>
          </a:xfrm>
          <a:prstGeom prst="curvedRight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251520" y="2780928"/>
            <a:ext cx="2952328" cy="122413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1600" b="1" dirty="0" smtClean="0">
              <a:solidFill>
                <a:schemeClr val="tx1"/>
              </a:solidFill>
              <a:latin typeface="Constantia" pitchFamily="18" charset="0"/>
            </a:endParaRPr>
          </a:p>
          <a:p>
            <a:pPr algn="ctr"/>
            <a:r>
              <a:rPr lang="x-none" sz="1600" b="1" dirty="0" smtClean="0">
                <a:solidFill>
                  <a:schemeClr val="tx1"/>
                </a:solidFill>
                <a:latin typeface="Constantia" pitchFamily="18" charset="0"/>
              </a:rPr>
              <a:t>  </a:t>
            </a:r>
          </a:p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Constantia" pitchFamily="18" charset="0"/>
              </a:rPr>
              <a:t>Total</a:t>
            </a:r>
            <a:r>
              <a:rPr lang="sr-Latn-ME" sz="1600" b="1" dirty="0" smtClean="0">
                <a:solidFill>
                  <a:schemeClr val="tx1"/>
                </a:solidFill>
                <a:latin typeface="Constantia" pitchFamily="18" charset="0"/>
              </a:rPr>
              <a:t> of about 30 institutions (Ministries, IMPLEMENTATION bodies, Directorates)</a:t>
            </a:r>
            <a:r>
              <a:rPr lang="x-none" sz="1600" b="1" smtClean="0">
                <a:solidFill>
                  <a:schemeClr val="tx1"/>
                </a:solidFill>
                <a:latin typeface="Constantia" pitchFamily="18" charset="0"/>
              </a:rPr>
              <a:t>...</a:t>
            </a:r>
            <a:endParaRPr lang="x-none" sz="1600" b="1" dirty="0" smtClean="0">
              <a:solidFill>
                <a:schemeClr val="tx1"/>
              </a:solidFill>
              <a:latin typeface="Constantia" pitchFamily="18" charset="0"/>
            </a:endParaRPr>
          </a:p>
          <a:p>
            <a:pPr algn="ctr"/>
            <a:endParaRPr lang="en-US" sz="1600" b="1" dirty="0">
              <a:solidFill>
                <a:schemeClr val="tx1"/>
              </a:solidFill>
              <a:latin typeface="Constantia" pitchFamily="18" charset="0"/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3275856" y="3212976"/>
            <a:ext cx="2952328" cy="122413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1600" b="1" dirty="0" smtClean="0">
              <a:solidFill>
                <a:schemeClr val="tx1"/>
              </a:solidFill>
              <a:latin typeface="Constantia" pitchFamily="18" charset="0"/>
            </a:endParaRPr>
          </a:p>
          <a:p>
            <a:pPr algn="ctr"/>
            <a:r>
              <a:rPr lang="x-none" sz="1600" b="1" dirty="0" smtClean="0">
                <a:solidFill>
                  <a:schemeClr val="tx1"/>
                </a:solidFill>
                <a:latin typeface="Constantia" pitchFamily="18" charset="0"/>
              </a:rPr>
              <a:t>  </a:t>
            </a:r>
          </a:p>
          <a:p>
            <a:pPr algn="ctr"/>
            <a:r>
              <a:rPr lang="sr-Latn-ME" sz="1600" b="1" dirty="0" smtClean="0">
                <a:solidFill>
                  <a:schemeClr val="tx1"/>
                </a:solidFill>
                <a:latin typeface="Constantia" pitchFamily="18" charset="0"/>
              </a:rPr>
              <a:t>...regular sessions with the following:</a:t>
            </a:r>
          </a:p>
          <a:p>
            <a:pPr algn="ctr">
              <a:buFont typeface="Arial" pitchFamily="34" charset="0"/>
              <a:buChar char="•"/>
            </a:pPr>
            <a:r>
              <a:rPr lang="en-US" sz="1600" b="1" dirty="0" smtClean="0">
                <a:solidFill>
                  <a:schemeClr val="tx1"/>
                </a:solidFill>
                <a:latin typeface="Constantia" pitchFamily="18" charset="0"/>
              </a:rPr>
              <a:t>C</a:t>
            </a:r>
            <a:r>
              <a:rPr lang="sr-Latn-ME" sz="1600" b="1" dirty="0" smtClean="0">
                <a:solidFill>
                  <a:schemeClr val="tx1"/>
                </a:solidFill>
                <a:latin typeface="Constantia" pitchFamily="18" charset="0"/>
              </a:rPr>
              <a:t>ommittee on Toursim, Spatial Planning, Ecology and Agriculture;</a:t>
            </a:r>
          </a:p>
          <a:p>
            <a:pPr algn="ctr">
              <a:buFont typeface="Arial" pitchFamily="34" charset="0"/>
              <a:buChar char="•"/>
            </a:pPr>
            <a:r>
              <a:rPr lang="sr-Latn-ME" sz="1600" b="1" dirty="0" smtClean="0">
                <a:solidFill>
                  <a:schemeClr val="tx1"/>
                </a:solidFill>
                <a:latin typeface="Constantia" pitchFamily="18" charset="0"/>
              </a:rPr>
              <a:t>Committee on EU integrations;</a:t>
            </a:r>
          </a:p>
          <a:p>
            <a:pPr algn="ctr">
              <a:buFont typeface="Arial" pitchFamily="34" charset="0"/>
              <a:buChar char="•"/>
            </a:pPr>
            <a:r>
              <a:rPr lang="sr-Latn-ME" sz="1600" b="1" dirty="0" smtClean="0">
                <a:solidFill>
                  <a:schemeClr val="tx1"/>
                </a:solidFill>
                <a:latin typeface="Constantia" pitchFamily="18" charset="0"/>
              </a:rPr>
              <a:t>Committee on Legal Affairs.</a:t>
            </a:r>
          </a:p>
          <a:p>
            <a:pPr algn="ctr"/>
            <a:r>
              <a:rPr lang="sr-Latn-ME" sz="1600" b="1" dirty="0" smtClean="0">
                <a:solidFill>
                  <a:schemeClr val="tx1"/>
                </a:solidFill>
                <a:latin typeface="Constantia" pitchFamily="18" charset="0"/>
              </a:rPr>
              <a:t>LAW ADOPTION</a:t>
            </a:r>
            <a:endParaRPr lang="x-none" sz="1600" b="1" dirty="0" smtClean="0">
              <a:solidFill>
                <a:schemeClr val="tx1"/>
              </a:solidFill>
              <a:latin typeface="Constantia" pitchFamily="18" charset="0"/>
            </a:endParaRPr>
          </a:p>
          <a:p>
            <a:pPr algn="ctr"/>
            <a:endParaRPr lang="en-US" sz="1600" b="1" dirty="0">
              <a:solidFill>
                <a:schemeClr val="tx1"/>
              </a:solidFill>
              <a:latin typeface="Constantia" pitchFamily="18" charset="0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6191672" y="3068960"/>
            <a:ext cx="2952328" cy="122413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1600" b="1" dirty="0" smtClean="0">
              <a:solidFill>
                <a:schemeClr val="tx1"/>
              </a:solidFill>
              <a:latin typeface="Constantia" pitchFamily="18" charset="0"/>
            </a:endParaRPr>
          </a:p>
          <a:p>
            <a:pPr algn="ctr"/>
            <a:r>
              <a:rPr lang="x-none" sz="1600" b="1" dirty="0" smtClean="0">
                <a:solidFill>
                  <a:schemeClr val="tx1"/>
                </a:solidFill>
                <a:latin typeface="Constantia" pitchFamily="18" charset="0"/>
              </a:rPr>
              <a:t>  </a:t>
            </a:r>
          </a:p>
          <a:p>
            <a:pPr algn="ctr">
              <a:buFont typeface="Arial" pitchFamily="34" charset="0"/>
              <a:buChar char="•"/>
            </a:pPr>
            <a:r>
              <a:rPr lang="en-US" sz="1600" b="1" dirty="0" smtClean="0">
                <a:solidFill>
                  <a:schemeClr val="tx1"/>
                </a:solidFill>
                <a:latin typeface="Constantia" pitchFamily="18" charset="0"/>
              </a:rPr>
              <a:t>C</a:t>
            </a:r>
            <a:r>
              <a:rPr lang="sr-Latn-ME" sz="1600" b="1" dirty="0" smtClean="0">
                <a:solidFill>
                  <a:schemeClr val="tx1"/>
                </a:solidFill>
                <a:latin typeface="Constantia" pitchFamily="18" charset="0"/>
              </a:rPr>
              <a:t>ompetent Courts</a:t>
            </a:r>
          </a:p>
          <a:p>
            <a:pPr algn="ctr">
              <a:buFont typeface="Arial" pitchFamily="34" charset="0"/>
              <a:buChar char="•"/>
            </a:pPr>
            <a:r>
              <a:rPr lang="sr-Latn-ME" sz="1600" b="1" dirty="0" smtClean="0">
                <a:solidFill>
                  <a:schemeClr val="tx1"/>
                </a:solidFill>
                <a:latin typeface="Constantia" pitchFamily="18" charset="0"/>
              </a:rPr>
              <a:t>Prosecutors;</a:t>
            </a:r>
          </a:p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Constantia" pitchFamily="18" charset="0"/>
              </a:rPr>
              <a:t>f</a:t>
            </a:r>
            <a:r>
              <a:rPr lang="sr-Latn-ME" sz="1600" b="1" dirty="0" smtClean="0">
                <a:solidFill>
                  <a:schemeClr val="tx1"/>
                </a:solidFill>
                <a:latin typeface="Constantia" pitchFamily="18" charset="0"/>
              </a:rPr>
              <a:t>or breaching of the Law (MISDEMANOUR AND  CRIMINAL PROCEEDINGS)</a:t>
            </a:r>
            <a:endParaRPr lang="x-none" sz="1600" b="1" dirty="0" smtClean="0">
              <a:solidFill>
                <a:schemeClr val="tx1"/>
              </a:solidFill>
              <a:latin typeface="Constantia" pitchFamily="18" charset="0"/>
            </a:endParaRPr>
          </a:p>
          <a:p>
            <a:pPr algn="ctr"/>
            <a:endParaRPr lang="en-US" sz="1600" b="1" dirty="0">
              <a:solidFill>
                <a:schemeClr val="tx1"/>
              </a:solidFill>
              <a:latin typeface="Constantia" pitchFamily="18" charset="0"/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251520" y="4149080"/>
            <a:ext cx="2952328" cy="122413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1600" b="1" dirty="0" smtClean="0">
              <a:solidFill>
                <a:schemeClr val="tx1"/>
              </a:solidFill>
              <a:latin typeface="Constantia" pitchFamily="18" charset="0"/>
            </a:endParaRPr>
          </a:p>
          <a:p>
            <a:pPr algn="ctr"/>
            <a:r>
              <a:rPr lang="x-none" sz="1600" b="1" dirty="0" smtClean="0">
                <a:solidFill>
                  <a:schemeClr val="tx1"/>
                </a:solidFill>
                <a:latin typeface="Constantia" pitchFamily="18" charset="0"/>
              </a:rPr>
              <a:t>  </a:t>
            </a:r>
          </a:p>
          <a:p>
            <a:pPr algn="ctr"/>
            <a:r>
              <a:rPr lang="sr-Latn-ME" sz="1600" b="1" dirty="0" smtClean="0">
                <a:solidFill>
                  <a:schemeClr val="tx1"/>
                </a:solidFill>
                <a:latin typeface="Constantia" pitchFamily="18" charset="0"/>
              </a:rPr>
              <a:t>...ENFORCEMENT of the law is done by Inspection Directorate and inspecion at the local level...</a:t>
            </a:r>
            <a:r>
              <a:rPr lang="x-none" sz="1600" b="1" smtClean="0">
                <a:solidFill>
                  <a:schemeClr val="tx1"/>
                </a:solidFill>
                <a:latin typeface="Constantia" pitchFamily="18" charset="0"/>
              </a:rPr>
              <a:t>...</a:t>
            </a:r>
            <a:endParaRPr lang="x-none" sz="1600" b="1" dirty="0" smtClean="0">
              <a:solidFill>
                <a:schemeClr val="tx1"/>
              </a:solidFill>
              <a:latin typeface="Constantia" pitchFamily="18" charset="0"/>
            </a:endParaRPr>
          </a:p>
          <a:p>
            <a:pPr algn="ctr"/>
            <a:endParaRPr lang="en-US" sz="1600" b="1" dirty="0">
              <a:solidFill>
                <a:schemeClr val="tx1"/>
              </a:solidFill>
              <a:latin typeface="Constantia" pitchFamily="18" charset="0"/>
            </a:endParaRPr>
          </a:p>
        </p:txBody>
      </p:sp>
      <p:sp>
        <p:nvSpPr>
          <p:cNvPr id="28" name="Curved Up Arrow 27"/>
          <p:cNvSpPr/>
          <p:nvPr/>
        </p:nvSpPr>
        <p:spPr>
          <a:xfrm>
            <a:off x="2483768" y="5229200"/>
            <a:ext cx="4176464" cy="1124744"/>
          </a:xfrm>
          <a:prstGeom prst="curvedUp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2" name="Up Arrow 31"/>
          <p:cNvSpPr/>
          <p:nvPr/>
        </p:nvSpPr>
        <p:spPr>
          <a:xfrm>
            <a:off x="251520" y="3140968"/>
            <a:ext cx="216024" cy="259228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67544" y="1052736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sr-Latn-ME" sz="3200" dirty="0" smtClean="0">
                <a:solidFill>
                  <a:schemeClr val="tx1"/>
                </a:solidFill>
                <a:effectLst/>
                <a:latin typeface="Constantia" pitchFamily="18" charset="0"/>
                <a:cs typeface="Times New Roman" pitchFamily="18" charset="0"/>
              </a:rPr>
              <a:t>Institutional coordination</a:t>
            </a:r>
            <a:endParaRPr lang="en-US" sz="2900" dirty="0" smtClean="0">
              <a:solidFill>
                <a:schemeClr val="tx1"/>
              </a:solidFill>
              <a:effectLst/>
              <a:latin typeface="Constantia" pitchFamily="18" charset="0"/>
              <a:cs typeface="Times New Roman" pitchFamily="18" charset="0"/>
            </a:endParaRPr>
          </a:p>
        </p:txBody>
      </p:sp>
      <p:sp>
        <p:nvSpPr>
          <p:cNvPr id="4" name="Subtitle 17"/>
          <p:cNvSpPr>
            <a:spLocks noGrp="1"/>
          </p:cNvSpPr>
          <p:nvPr>
            <p:ph idx="1"/>
          </p:nvPr>
        </p:nvSpPr>
        <p:spPr>
          <a:xfrm>
            <a:off x="395536" y="2332037"/>
            <a:ext cx="8229600" cy="4525963"/>
          </a:xfrm>
        </p:spPr>
        <p:txBody>
          <a:bodyPr>
            <a:normAutofit/>
          </a:bodyPr>
          <a:lstStyle/>
          <a:p>
            <a:pPr algn="just">
              <a:tabLst>
                <a:tab pos="342900" algn="l"/>
                <a:tab pos="406400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sr-Latn-CS" sz="2200" dirty="0" smtClean="0">
                <a:latin typeface="Constantia" pitchFamily="18" charset="0"/>
                <a:cs typeface="Arial" charset="0"/>
              </a:rPr>
              <a:t>Ordinary coordination and communication works in practice in the following way:</a:t>
            </a:r>
          </a:p>
          <a:p>
            <a:pPr algn="just">
              <a:tabLst>
                <a:tab pos="342900" algn="l"/>
                <a:tab pos="406400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sr-Latn-CS" sz="2200" dirty="0" smtClean="0">
              <a:latin typeface="Constantia" pitchFamily="18" charset="0"/>
              <a:cs typeface="Arial" charset="0"/>
            </a:endParaRPr>
          </a:p>
          <a:p>
            <a:pPr algn="just">
              <a:tabLst>
                <a:tab pos="342900" algn="l"/>
                <a:tab pos="406400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sr-Latn-CS" sz="2200" dirty="0" smtClean="0">
                <a:latin typeface="Constantia" pitchFamily="18" charset="0"/>
                <a:cs typeface="Arial" charset="0"/>
              </a:rPr>
              <a:t>Everyday communication on different kind of issues;</a:t>
            </a:r>
          </a:p>
          <a:p>
            <a:pPr algn="just">
              <a:tabLst>
                <a:tab pos="342900" algn="l"/>
                <a:tab pos="406400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sr-Latn-CS" sz="2200" dirty="0" smtClean="0">
                <a:latin typeface="Constantia" pitchFamily="18" charset="0"/>
                <a:cs typeface="Arial" charset="0"/>
              </a:rPr>
              <a:t>Regular meetings of the Working Group for Chapter 27;</a:t>
            </a:r>
          </a:p>
          <a:p>
            <a:pPr algn="just">
              <a:tabLst>
                <a:tab pos="342900" algn="l"/>
                <a:tab pos="406400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sr-Latn-CS" sz="2200" dirty="0" smtClean="0">
                <a:latin typeface="Constantia" pitchFamily="18" charset="0"/>
                <a:cs typeface="Arial" charset="0"/>
              </a:rPr>
              <a:t>Regular meetings of the sub-Gropus in the Working Group for Chapter 27 (10 sub-Groups);</a:t>
            </a:r>
          </a:p>
          <a:p>
            <a:pPr algn="just">
              <a:tabLst>
                <a:tab pos="342900" algn="l"/>
                <a:tab pos="406400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sr-Latn-CS" sz="2200" dirty="0" smtClean="0">
                <a:latin typeface="Constantia" pitchFamily="18" charset="0"/>
                <a:cs typeface="Arial" charset="0"/>
              </a:rPr>
              <a:t>Regular sessions of the </a:t>
            </a:r>
            <a:r>
              <a:rPr lang="sr-Latn-CS" sz="2200" b="1" dirty="0" smtClean="0">
                <a:latin typeface="Constantia" pitchFamily="18" charset="0"/>
                <a:cs typeface="Arial" charset="0"/>
              </a:rPr>
              <a:t>Commission for EU integration </a:t>
            </a:r>
            <a:r>
              <a:rPr lang="sr-Latn-CS" sz="2200" dirty="0" smtClean="0">
                <a:latin typeface="Constantia" pitchFamily="18" charset="0"/>
                <a:cs typeface="Arial" charset="0"/>
              </a:rPr>
              <a:t>chaired by Chief Negotiator;</a:t>
            </a:r>
          </a:p>
          <a:p>
            <a:pPr algn="just">
              <a:tabLst>
                <a:tab pos="342900" algn="l"/>
                <a:tab pos="406400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sr-Latn-CS" sz="2200" dirty="0" smtClean="0">
                <a:latin typeface="Constantia" pitchFamily="18" charset="0"/>
                <a:cs typeface="Arial" charset="0"/>
              </a:rPr>
              <a:t>Etc.</a:t>
            </a:r>
          </a:p>
          <a:p>
            <a:pPr algn="just">
              <a:tabLst>
                <a:tab pos="342900" algn="l"/>
                <a:tab pos="406400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sr-Latn-CS" sz="2000" dirty="0" smtClean="0">
              <a:latin typeface="Cambria" pitchFamily="18" charset="0"/>
              <a:cs typeface="Arial" charset="0"/>
            </a:endParaRPr>
          </a:p>
          <a:p>
            <a:pPr lvl="1" algn="just">
              <a:tabLst>
                <a:tab pos="342900" algn="l"/>
                <a:tab pos="406400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sr-Latn-ME" sz="2000" dirty="0" smtClean="0">
              <a:latin typeface="Cambria" pitchFamily="18" charset="0"/>
              <a:cs typeface="Arial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0"/>
            <a:ext cx="1944216" cy="1052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67544" y="90872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sz="2900" dirty="0" smtClean="0">
                <a:solidFill>
                  <a:schemeClr val="tx1"/>
                </a:solidFill>
                <a:effectLst/>
                <a:latin typeface="Constantia" pitchFamily="18" charset="0"/>
                <a:cs typeface="Times New Roman" pitchFamily="18" charset="0"/>
              </a:rPr>
              <a:t>Cooperation with NGOs and </a:t>
            </a:r>
            <a:r>
              <a:rPr lang="sr-Latn-ME" sz="2900" dirty="0" smtClean="0">
                <a:solidFill>
                  <a:schemeClr val="tx1"/>
                </a:solidFill>
                <a:effectLst/>
                <a:latin typeface="Constantia" pitchFamily="18" charset="0"/>
                <a:cs typeface="Times New Roman" pitchFamily="18" charset="0"/>
              </a:rPr>
              <a:t>other stakeholders</a:t>
            </a:r>
            <a:endParaRPr lang="en-US" sz="2900" dirty="0" smtClean="0">
              <a:solidFill>
                <a:schemeClr val="tx1"/>
              </a:solidFill>
              <a:effectLst/>
              <a:latin typeface="Constantia" pitchFamily="18" charset="0"/>
              <a:cs typeface="Times New Roman" pitchFamily="18" charset="0"/>
            </a:endParaRPr>
          </a:p>
        </p:txBody>
      </p:sp>
      <p:sp>
        <p:nvSpPr>
          <p:cNvPr id="4" name="Subtitle 17"/>
          <p:cNvSpPr>
            <a:spLocks noGrp="1"/>
          </p:cNvSpPr>
          <p:nvPr>
            <p:ph idx="1"/>
          </p:nvPr>
        </p:nvSpPr>
        <p:spPr>
          <a:xfrm>
            <a:off x="467544" y="2060848"/>
            <a:ext cx="8229600" cy="4525963"/>
          </a:xfrm>
        </p:spPr>
        <p:txBody>
          <a:bodyPr>
            <a:normAutofit/>
          </a:bodyPr>
          <a:lstStyle/>
          <a:p>
            <a:pPr algn="just">
              <a:tabLst>
                <a:tab pos="342900" algn="l"/>
                <a:tab pos="406400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sr-Latn-CS" sz="2000" dirty="0" smtClean="0">
                <a:latin typeface="Constantia" pitchFamily="18" charset="0"/>
                <a:cs typeface="Arial" charset="0"/>
              </a:rPr>
              <a:t>The Ministry of Sustainable Development and Tourism has a very good cooperation with civil society, especially with environmental NGOs;</a:t>
            </a:r>
          </a:p>
          <a:p>
            <a:pPr algn="just">
              <a:tabLst>
                <a:tab pos="342900" algn="l"/>
                <a:tab pos="406400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sr-Latn-CS" sz="800" dirty="0" smtClean="0">
              <a:latin typeface="Constantia" pitchFamily="18" charset="0"/>
              <a:cs typeface="Arial" charset="0"/>
            </a:endParaRPr>
          </a:p>
          <a:p>
            <a:pPr algn="just">
              <a:tabLst>
                <a:tab pos="342900" algn="l"/>
                <a:tab pos="406400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sr-Latn-CS" sz="2000" dirty="0" smtClean="0">
                <a:latin typeface="Constantia" pitchFamily="18" charset="0"/>
                <a:cs typeface="Arial" charset="0"/>
              </a:rPr>
              <a:t>Aarhus centres:</a:t>
            </a:r>
          </a:p>
          <a:p>
            <a:pPr lvl="1" algn="just">
              <a:tabLst>
                <a:tab pos="342900" algn="l"/>
                <a:tab pos="406400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sr-Latn-CS" sz="2000" dirty="0" smtClean="0">
                <a:latin typeface="Constantia" pitchFamily="18" charset="0"/>
                <a:cs typeface="Arial" charset="0"/>
              </a:rPr>
              <a:t>Aarhus Center in Podgorica (EPA); </a:t>
            </a:r>
          </a:p>
          <a:p>
            <a:pPr lvl="1" algn="just">
              <a:tabLst>
                <a:tab pos="342900" algn="l"/>
                <a:tab pos="406400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sr-Latn-CS" sz="2000" dirty="0" smtClean="0">
                <a:latin typeface="Constantia" pitchFamily="18" charset="0"/>
                <a:cs typeface="Arial" charset="0"/>
              </a:rPr>
              <a:t>Aarhus Center </a:t>
            </a:r>
            <a:r>
              <a:rPr lang="sr-Latn-CS" sz="2000" smtClean="0">
                <a:latin typeface="Constantia" pitchFamily="18" charset="0"/>
                <a:cs typeface="Arial" charset="0"/>
              </a:rPr>
              <a:t>in Nikšić; </a:t>
            </a:r>
            <a:endParaRPr lang="sr-Latn-CS" sz="2000" dirty="0" smtClean="0">
              <a:latin typeface="Constantia" pitchFamily="18" charset="0"/>
              <a:cs typeface="Arial" charset="0"/>
            </a:endParaRPr>
          </a:p>
          <a:p>
            <a:pPr lvl="1" algn="just">
              <a:tabLst>
                <a:tab pos="342900" algn="l"/>
                <a:tab pos="406400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sr-Latn-CS" sz="2000" dirty="0" smtClean="0">
                <a:latin typeface="Constantia" pitchFamily="18" charset="0"/>
                <a:cs typeface="Arial" charset="0"/>
              </a:rPr>
              <a:t>Aarhus Center in Berane.</a:t>
            </a:r>
          </a:p>
          <a:p>
            <a:pPr lvl="1" algn="just">
              <a:tabLst>
                <a:tab pos="342900" algn="l"/>
                <a:tab pos="406400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sr-Latn-CS" sz="2000" dirty="0" smtClean="0">
              <a:latin typeface="Constantia" pitchFamily="18" charset="0"/>
              <a:cs typeface="Arial" charset="0"/>
            </a:endParaRPr>
          </a:p>
          <a:p>
            <a:pPr marL="365760" lvl="1" indent="-256032" algn="just">
              <a:spcBef>
                <a:spcPts val="400"/>
              </a:spcBef>
              <a:buSzPct val="68000"/>
              <a:buFont typeface="Wingdings 3"/>
              <a:buChar char=""/>
              <a:tabLst>
                <a:tab pos="342900" algn="l"/>
                <a:tab pos="406400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sr-Latn-CS" sz="2000" dirty="0" smtClean="0">
                <a:latin typeface="Constantia" pitchFamily="18" charset="0"/>
                <a:cs typeface="Arial" charset="0"/>
              </a:rPr>
              <a:t>Cooperation with univeristies, Chamber of Commerce of Montenegro  and international organizations (OSCE, UNDP ect.);</a:t>
            </a:r>
          </a:p>
          <a:p>
            <a:pPr lvl="1" algn="just">
              <a:tabLst>
                <a:tab pos="342900" algn="l"/>
                <a:tab pos="406400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sr-Latn-ME" sz="2000" dirty="0" smtClean="0">
              <a:latin typeface="Cambria" pitchFamily="18" charset="0"/>
              <a:cs typeface="Arial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0"/>
            <a:ext cx="1944216" cy="1052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5536" y="2132856"/>
            <a:ext cx="8229600" cy="4378491"/>
          </a:xfrm>
        </p:spPr>
        <p:txBody>
          <a:bodyPr>
            <a:normAutofit/>
          </a:bodyPr>
          <a:lstStyle/>
          <a:p>
            <a:pPr algn="just"/>
            <a:r>
              <a:rPr lang="sr-Latn-ME" sz="2400" dirty="0" smtClean="0">
                <a:latin typeface="Constantia" pitchFamily="18" charset="0"/>
                <a:cs typeface="Arial" charset="0"/>
              </a:rPr>
              <a:t>Need to upgrade administrative capacities;</a:t>
            </a:r>
          </a:p>
          <a:p>
            <a:pPr algn="just"/>
            <a:r>
              <a:rPr lang="sr-Latn-ME" sz="2400" dirty="0" smtClean="0">
                <a:latin typeface="Constantia" pitchFamily="18" charset="0"/>
                <a:cs typeface="Arial" charset="0"/>
              </a:rPr>
              <a:t>Overlapping of responsabilities between some institutions;</a:t>
            </a:r>
          </a:p>
          <a:p>
            <a:pPr algn="just"/>
            <a:r>
              <a:rPr lang="sr-Latn-ME" sz="2400" dirty="0" smtClean="0">
                <a:latin typeface="Constantia" pitchFamily="18" charset="0"/>
                <a:cs typeface="Arial" charset="0"/>
              </a:rPr>
              <a:t>Establishing strategic planning approach;</a:t>
            </a:r>
          </a:p>
          <a:p>
            <a:pPr algn="just"/>
            <a:r>
              <a:rPr lang="en-US" sz="2400" dirty="0" smtClean="0">
                <a:latin typeface="Constantia" pitchFamily="18" charset="0"/>
                <a:cs typeface="Arial" charset="0"/>
              </a:rPr>
              <a:t>e</a:t>
            </a:r>
            <a:r>
              <a:rPr lang="sr-Latn-ME" sz="2400" dirty="0" smtClean="0">
                <a:latin typeface="Constantia" pitchFamily="18" charset="0"/>
                <a:cs typeface="Arial" charset="0"/>
              </a:rPr>
              <a:t>tc.</a:t>
            </a:r>
          </a:p>
          <a:p>
            <a:endParaRPr lang="en-US" sz="28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67544" y="980728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sr-Latn-ME" sz="3600" dirty="0" smtClean="0">
                <a:solidFill>
                  <a:schemeClr val="tx1"/>
                </a:solidFill>
                <a:effectLst/>
                <a:latin typeface="Constantia" pitchFamily="18" charset="0"/>
                <a:cs typeface="Times New Roman" pitchFamily="18" charset="0"/>
              </a:rPr>
              <a:t>Institutional challenges</a:t>
            </a:r>
            <a:endParaRPr lang="en-US" sz="3600" dirty="0" smtClean="0">
              <a:solidFill>
                <a:schemeClr val="tx1"/>
              </a:solidFill>
              <a:effectLst/>
              <a:latin typeface="Constantia" pitchFamily="18" charset="0"/>
              <a:cs typeface="Times New Roman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0"/>
            <a:ext cx="1944216" cy="1052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51520" y="2060848"/>
            <a:ext cx="8435280" cy="4464496"/>
          </a:xfrm>
        </p:spPr>
        <p:txBody>
          <a:bodyPr>
            <a:normAutofit/>
          </a:bodyPr>
          <a:lstStyle/>
          <a:p>
            <a:pPr marL="365760" lvl="1" indent="-256032" algn="just">
              <a:spcBef>
                <a:spcPts val="400"/>
              </a:spcBef>
              <a:buSzPct val="68000"/>
              <a:buFont typeface="Wingdings 3"/>
              <a:buChar char=""/>
              <a:tabLst>
                <a:tab pos="342900" algn="l"/>
                <a:tab pos="406400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sr-Latn-ME" sz="2400" dirty="0" smtClean="0">
                <a:latin typeface="Constantia" pitchFamily="18" charset="0"/>
                <a:cs typeface="Arial" charset="0"/>
              </a:rPr>
              <a:t>Demanding negotiation process for Chapter  27 requires strengthening of administrative capacities</a:t>
            </a:r>
          </a:p>
          <a:p>
            <a:pPr marL="365760" lvl="1" indent="-256032" algn="just">
              <a:spcBef>
                <a:spcPts val="400"/>
              </a:spcBef>
              <a:buSzPct val="68000"/>
              <a:buFont typeface="Wingdings 3"/>
              <a:buChar char=""/>
              <a:tabLst>
                <a:tab pos="342900" algn="l"/>
                <a:tab pos="406400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sr-Latn-ME" sz="2400" dirty="0" smtClean="0">
                <a:latin typeface="Constantia" pitchFamily="18" charset="0"/>
                <a:cs typeface="Arial" charset="0"/>
              </a:rPr>
              <a:t>Good coordination mechanism  among institutions dealing with environmental issues is essential</a:t>
            </a:r>
          </a:p>
          <a:p>
            <a:pPr marL="365760" lvl="1" indent="-256032" algn="just">
              <a:spcBef>
                <a:spcPts val="400"/>
              </a:spcBef>
              <a:buSzPct val="68000"/>
              <a:buFont typeface="Wingdings 3"/>
              <a:buChar char=""/>
              <a:tabLst>
                <a:tab pos="342900" algn="l"/>
                <a:tab pos="406400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400" dirty="0" smtClean="0">
                <a:latin typeface="Constantia" pitchFamily="18" charset="0"/>
                <a:cs typeface="Arial" charset="0"/>
              </a:rPr>
              <a:t>Developing Plan for Strengthening of Institutional Capacities in Environmental Sector</a:t>
            </a:r>
          </a:p>
          <a:p>
            <a:pPr algn="just"/>
            <a:endParaRPr lang="en-US" sz="2800" dirty="0">
              <a:latin typeface="Cambria" pitchFamily="18" charset="0"/>
              <a:cs typeface="Arial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67544" y="1340768"/>
            <a:ext cx="8229600" cy="576064"/>
          </a:xfrm>
        </p:spPr>
        <p:txBody>
          <a:bodyPr>
            <a:normAutofit/>
          </a:bodyPr>
          <a:lstStyle/>
          <a:p>
            <a:pPr algn="ctr"/>
            <a:r>
              <a:rPr lang="x-none" sz="2900" dirty="0" smtClean="0">
                <a:solidFill>
                  <a:schemeClr val="tx1"/>
                </a:solidFill>
                <a:effectLst/>
                <a:latin typeface="Constantia" pitchFamily="18" charset="0"/>
                <a:cs typeface="Times New Roman" pitchFamily="18" charset="0"/>
              </a:rPr>
              <a:t>CONCLUSIONS</a:t>
            </a:r>
            <a:endParaRPr lang="en-US" sz="2900" dirty="0" smtClean="0">
              <a:solidFill>
                <a:schemeClr val="tx1"/>
              </a:solidFill>
              <a:effectLst/>
              <a:latin typeface="Constantia" pitchFamily="18" charset="0"/>
              <a:cs typeface="Times New Roman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0"/>
            <a:ext cx="1944216" cy="1052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67544" y="1916832"/>
            <a:ext cx="8229600" cy="3528392"/>
          </a:xfrm>
        </p:spPr>
        <p:txBody>
          <a:bodyPr/>
          <a:lstStyle/>
          <a:p>
            <a:r>
              <a:rPr lang="sr-Latn-CS" sz="2000" b="1" dirty="0" smtClean="0">
                <a:latin typeface="Constantia" pitchFamily="18" charset="0"/>
                <a:ea typeface="+mj-ea"/>
                <a:cs typeface="Times New Roman" pitchFamily="18" charset="0"/>
              </a:rPr>
              <a:t>NATIONAL  COORDINATION MECHANISM FOR EU ACCESSION – CHAPTER 27 </a:t>
            </a:r>
            <a:r>
              <a:rPr lang="en-US" sz="2000" dirty="0" smtClean="0">
                <a:latin typeface="Cambria" pitchFamily="18" charset="0"/>
              </a:rPr>
              <a:t>;</a:t>
            </a:r>
            <a:endParaRPr lang="sr-Latn-CS" sz="2000" b="1" dirty="0" smtClean="0">
              <a:latin typeface="Constantia" pitchFamily="18" charset="0"/>
              <a:ea typeface="+mj-ea"/>
              <a:cs typeface="Times New Roman" pitchFamily="18" charset="0"/>
            </a:endParaRPr>
          </a:p>
          <a:p>
            <a:pPr>
              <a:buFont typeface="Arial" charset="0"/>
              <a:buNone/>
            </a:pPr>
            <a:endParaRPr lang="sr-Latn-CS" sz="2000" b="1" dirty="0" smtClean="0">
              <a:latin typeface="Constantia" pitchFamily="18" charset="0"/>
              <a:ea typeface="+mj-ea"/>
              <a:cs typeface="Times New Roman" pitchFamily="18" charset="0"/>
            </a:endParaRPr>
          </a:p>
          <a:p>
            <a:r>
              <a:rPr lang="sr-Latn-CS" sz="2000" b="1" dirty="0" smtClean="0">
                <a:latin typeface="Constantia" pitchFamily="18" charset="0"/>
                <a:ea typeface="+mj-ea"/>
                <a:cs typeface="Times New Roman" pitchFamily="18" charset="0"/>
              </a:rPr>
              <a:t>INSTITUTIONAL  SET UP</a:t>
            </a:r>
            <a:r>
              <a:rPr lang="en-US" sz="2000" dirty="0" smtClean="0">
                <a:latin typeface="Cambria" pitchFamily="18" charset="0"/>
              </a:rPr>
              <a:t>;</a:t>
            </a:r>
            <a:endParaRPr lang="sr-Latn-CS" sz="2000" b="1" dirty="0" smtClean="0">
              <a:latin typeface="Constantia" pitchFamily="18" charset="0"/>
              <a:ea typeface="+mj-ea"/>
              <a:cs typeface="Times New Roman" pitchFamily="18" charset="0"/>
            </a:endParaRPr>
          </a:p>
          <a:p>
            <a:pPr>
              <a:buFont typeface="Arial" charset="0"/>
              <a:buNone/>
            </a:pPr>
            <a:r>
              <a:rPr lang="sr-Latn-CS" sz="2000" b="1" dirty="0" smtClean="0">
                <a:latin typeface="Constantia" pitchFamily="18" charset="0"/>
                <a:ea typeface="+mj-ea"/>
                <a:cs typeface="Times New Roman" pitchFamily="18" charset="0"/>
              </a:rPr>
              <a:t>	</a:t>
            </a:r>
          </a:p>
          <a:p>
            <a:r>
              <a:rPr lang="sr-Latn-CS" sz="2000" b="1" dirty="0" smtClean="0">
                <a:latin typeface="Constantia" pitchFamily="18" charset="0"/>
                <a:ea typeface="+mj-ea"/>
                <a:cs typeface="Times New Roman" pitchFamily="18" charset="0"/>
              </a:rPr>
              <a:t>CHALLENGES</a:t>
            </a:r>
            <a:r>
              <a:rPr lang="en-US" sz="2000" dirty="0" smtClean="0">
                <a:latin typeface="Cambria" pitchFamily="18" charset="0"/>
              </a:rPr>
              <a:t> ;</a:t>
            </a:r>
            <a:endParaRPr lang="sr-Latn-ME" sz="2000" dirty="0" smtClean="0">
              <a:latin typeface="Cambria" pitchFamily="18" charset="0"/>
            </a:endParaRPr>
          </a:p>
          <a:p>
            <a:pPr>
              <a:buNone/>
            </a:pPr>
            <a:endParaRPr lang="sr-Latn-ME" sz="2000" dirty="0" smtClean="0">
              <a:latin typeface="Cambria" pitchFamily="18" charset="0"/>
            </a:endParaRPr>
          </a:p>
          <a:p>
            <a:r>
              <a:rPr lang="sr-Latn-ME" sz="2000" b="1" dirty="0" smtClean="0">
                <a:latin typeface="Constantia" pitchFamily="18" charset="0"/>
                <a:ea typeface="+mj-ea"/>
                <a:cs typeface="Times New Roman" pitchFamily="18" charset="0"/>
              </a:rPr>
              <a:t>CONCLUSIONS.</a:t>
            </a:r>
            <a:endParaRPr lang="sr-Latn-CS" sz="2000" b="1" dirty="0" smtClean="0">
              <a:latin typeface="Constantia" pitchFamily="18" charset="0"/>
              <a:ea typeface="+mj-ea"/>
              <a:cs typeface="Times New Roman" pitchFamily="18" charset="0"/>
            </a:endParaRP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9552" y="836712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sr-Latn-ME" sz="3200" dirty="0" smtClean="0"/>
              <a:t>   </a:t>
            </a:r>
            <a:r>
              <a:rPr lang="sr-Latn-ME" sz="3200" dirty="0" smtClean="0">
                <a:solidFill>
                  <a:schemeClr val="tx1"/>
                </a:solidFill>
                <a:effectLst/>
                <a:latin typeface="Constantia" pitchFamily="18" charset="0"/>
                <a:cs typeface="Times New Roman" pitchFamily="18" charset="0"/>
              </a:rPr>
              <a:t>Content of the presentation</a:t>
            </a:r>
            <a:endParaRPr lang="en-US" sz="3200" dirty="0" smtClean="0">
              <a:solidFill>
                <a:schemeClr val="tx1"/>
              </a:solidFill>
              <a:effectLst/>
              <a:latin typeface="Constantia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0"/>
            <a:ext cx="1944216" cy="1052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Content Placeholder 1"/>
          <p:cNvSpPr>
            <a:spLocks noGrp="1"/>
          </p:cNvSpPr>
          <p:nvPr>
            <p:ph idx="1"/>
          </p:nvPr>
        </p:nvSpPr>
        <p:spPr>
          <a:xfrm>
            <a:off x="539552" y="1828800"/>
            <a:ext cx="8229600" cy="5029200"/>
          </a:xfrm>
        </p:spPr>
        <p:txBody>
          <a:bodyPr/>
          <a:lstStyle/>
          <a:p>
            <a:pPr>
              <a:buFont typeface="Wingdings 3" pitchFamily="18" charset="2"/>
              <a:buNone/>
              <a:defRPr/>
            </a:pPr>
            <a:endParaRPr lang="x-none" dirty="0" smtClean="0"/>
          </a:p>
          <a:p>
            <a:pPr algn="ctr">
              <a:buFont typeface="Wingdings 3" pitchFamily="18" charset="2"/>
              <a:buNone/>
              <a:defRPr/>
            </a:pPr>
            <a:endParaRPr lang="x-none" sz="3600" b="1" dirty="0" smtClean="0">
              <a:latin typeface="Constantia" pitchFamily="18" charset="0"/>
            </a:endParaRPr>
          </a:p>
          <a:p>
            <a:pPr algn="ctr">
              <a:buFont typeface="Wingdings 3" pitchFamily="18" charset="2"/>
              <a:buNone/>
              <a:defRPr/>
            </a:pPr>
            <a:r>
              <a:rPr lang="x-none" sz="3600" b="1" dirty="0" smtClean="0">
                <a:latin typeface="Constantia" pitchFamily="18" charset="0"/>
              </a:rPr>
              <a:t>Thank you for your attention!</a:t>
            </a:r>
          </a:p>
          <a:p>
            <a:pPr algn="ctr">
              <a:buFont typeface="Wingdings 3" pitchFamily="18" charset="2"/>
              <a:buNone/>
              <a:defRPr/>
            </a:pPr>
            <a:endParaRPr lang="x-none" sz="3600" b="1" dirty="0" smtClean="0">
              <a:latin typeface="Constantia" pitchFamily="18" charset="0"/>
            </a:endParaRPr>
          </a:p>
          <a:p>
            <a:pPr algn="ctr">
              <a:buFont typeface="Wingdings 3" pitchFamily="18" charset="2"/>
              <a:buNone/>
              <a:defRPr/>
            </a:pPr>
            <a:r>
              <a:rPr lang="en-US" sz="2400" b="1" dirty="0" smtClean="0">
                <a:latin typeface="Constantia" pitchFamily="18" charset="0"/>
              </a:rPr>
              <a:t>Ivana</a:t>
            </a:r>
            <a:r>
              <a:rPr lang="x-none" sz="2400" b="1" dirty="0" smtClean="0">
                <a:latin typeface="Constantia" pitchFamily="18" charset="0"/>
              </a:rPr>
              <a:t> Vojinović, Msc</a:t>
            </a:r>
          </a:p>
          <a:p>
            <a:pPr marL="533400" indent="-533400" algn="ctr" eaLnBrk="1" hangingPunct="1">
              <a:lnSpc>
                <a:spcPct val="80000"/>
              </a:lnSpc>
              <a:buFont typeface="Wingdings 3" pitchFamily="18" charset="2"/>
              <a:buNone/>
              <a:defRPr/>
            </a:pPr>
            <a:r>
              <a:rPr lang="en-US" sz="2400" b="1" dirty="0" smtClean="0">
                <a:latin typeface="Constantia" pitchFamily="18" charset="0"/>
              </a:rPr>
              <a:t>Minis</a:t>
            </a:r>
            <a:r>
              <a:rPr lang="x-none" sz="2400" b="1" dirty="0" smtClean="0">
                <a:latin typeface="Constantia" pitchFamily="18" charset="0"/>
              </a:rPr>
              <a:t>try of Sustainable Development and Tourism</a:t>
            </a:r>
          </a:p>
          <a:p>
            <a:pPr algn="ctr">
              <a:buFont typeface="Wingdings 3" pitchFamily="18" charset="2"/>
              <a:buNone/>
              <a:defRPr/>
            </a:pPr>
            <a:r>
              <a:rPr lang="x-none" sz="2400" b="1" dirty="0" smtClean="0">
                <a:latin typeface="Constantia" pitchFamily="18" charset="0"/>
                <a:hlinkClick r:id="rId2"/>
              </a:rPr>
              <a:t>ivana.vojinovic@mrt.gov.me</a:t>
            </a:r>
            <a:r>
              <a:rPr lang="x-none" sz="2400" b="1" dirty="0" smtClean="0">
                <a:latin typeface="Constantia" pitchFamily="18" charset="0"/>
              </a:rPr>
              <a:t> </a:t>
            </a:r>
            <a:endParaRPr lang="en-US" sz="2400" b="1" dirty="0" smtClean="0">
              <a:latin typeface="Constantia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620688"/>
            <a:ext cx="2736304" cy="1484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5536" y="2492896"/>
            <a:ext cx="8229600" cy="3456384"/>
          </a:xfrm>
        </p:spPr>
        <p:txBody>
          <a:bodyPr>
            <a:normAutofit/>
          </a:bodyPr>
          <a:lstStyle/>
          <a:p>
            <a:pPr algn="just"/>
            <a:r>
              <a:rPr lang="en-US" sz="2600" dirty="0" smtClean="0">
                <a:latin typeface="Constantia" pitchFamily="18" charset="0"/>
              </a:rPr>
              <a:t>Montenegro signed a Stabilization and Association Agreement in 2007;</a:t>
            </a:r>
            <a:endParaRPr lang="x-none" sz="2600" dirty="0" smtClean="0">
              <a:latin typeface="Constantia" pitchFamily="18" charset="0"/>
            </a:endParaRPr>
          </a:p>
          <a:p>
            <a:pPr algn="just">
              <a:spcBef>
                <a:spcPts val="0"/>
              </a:spcBef>
              <a:buNone/>
            </a:pPr>
            <a:endParaRPr lang="sr-Latn-CS" sz="2600" dirty="0" smtClean="0">
              <a:latin typeface="Constantia" pitchFamily="18" charset="0"/>
            </a:endParaRPr>
          </a:p>
          <a:p>
            <a:pPr algn="just"/>
            <a:r>
              <a:rPr lang="en-US" sz="2600" dirty="0" smtClean="0">
                <a:latin typeface="Constantia" pitchFamily="18" charset="0"/>
              </a:rPr>
              <a:t>Candidate status was granted in December 2010</a:t>
            </a:r>
            <a:r>
              <a:rPr lang="sr-Latn-CS" sz="2600" dirty="0" smtClean="0">
                <a:latin typeface="Constantia" pitchFamily="18" charset="0"/>
              </a:rPr>
              <a:t>;</a:t>
            </a:r>
          </a:p>
          <a:p>
            <a:pPr algn="just">
              <a:buNone/>
            </a:pPr>
            <a:endParaRPr lang="sr-Latn-CS" sz="2600" dirty="0" smtClean="0">
              <a:latin typeface="Constantia" pitchFamily="18" charset="0"/>
            </a:endParaRPr>
          </a:p>
          <a:p>
            <a:pPr algn="just"/>
            <a:r>
              <a:rPr lang="en-US" sz="2600" dirty="0" smtClean="0">
                <a:latin typeface="Constantia" pitchFamily="18" charset="0"/>
              </a:rPr>
              <a:t>In June 2012, Montenegro has started the negotiation process with the EU</a:t>
            </a:r>
            <a:r>
              <a:rPr lang="sr-Latn-CS" sz="2600" dirty="0" smtClean="0">
                <a:latin typeface="Constantia" pitchFamily="18" charset="0"/>
              </a:rPr>
              <a:t>.</a:t>
            </a:r>
            <a:endParaRPr lang="en-GB" sz="2600" dirty="0" smtClean="0">
              <a:latin typeface="Constantia" pitchFamily="18" charset="0"/>
            </a:endParaRPr>
          </a:p>
          <a:p>
            <a:endParaRPr 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260648"/>
            <a:ext cx="3389915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95536" y="1268760"/>
            <a:ext cx="8229600" cy="940966"/>
          </a:xfrm>
        </p:spPr>
        <p:txBody>
          <a:bodyPr>
            <a:normAutofit fontScale="90000"/>
          </a:bodyPr>
          <a:lstStyle/>
          <a:p>
            <a:pPr algn="ctr"/>
            <a:r>
              <a:rPr lang="sr-Latn-ME" sz="3200" dirty="0" smtClean="0">
                <a:solidFill>
                  <a:schemeClr val="tx1"/>
                </a:solidFill>
                <a:effectLst/>
                <a:latin typeface="Constantia" pitchFamily="18" charset="0"/>
                <a:cs typeface="Times New Roman" pitchFamily="18" charset="0"/>
              </a:rPr>
              <a:t>         National coordination mechanism for EU accession – Chapter 27</a:t>
            </a:r>
            <a:endParaRPr lang="en-US" sz="3200" dirty="0" smtClean="0">
              <a:solidFill>
                <a:schemeClr val="tx1"/>
              </a:solidFill>
              <a:effectLst/>
              <a:latin typeface="Constantia" pitchFamily="18" charset="0"/>
              <a:cs typeface="Times New Roman" pitchFamily="18" charset="0"/>
            </a:endParaRPr>
          </a:p>
        </p:txBody>
      </p:sp>
      <p:sp>
        <p:nvSpPr>
          <p:cNvPr id="4" name="Subtitle 17"/>
          <p:cNvSpPr>
            <a:spLocks noGrp="1"/>
          </p:cNvSpPr>
          <p:nvPr>
            <p:ph idx="1"/>
          </p:nvPr>
        </p:nvSpPr>
        <p:spPr>
          <a:xfrm>
            <a:off x="467544" y="1988840"/>
            <a:ext cx="8229600" cy="4525963"/>
          </a:xfrm>
        </p:spPr>
        <p:txBody>
          <a:bodyPr/>
          <a:lstStyle/>
          <a:p>
            <a:pPr algn="just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US" sz="2400" b="1" dirty="0" smtClean="0">
              <a:solidFill>
                <a:srgbClr val="632523"/>
              </a:solidFill>
              <a:latin typeface="Cambria" pitchFamily="18" charset="0"/>
              <a:cs typeface="Arial" charset="0"/>
            </a:endParaRPr>
          </a:p>
          <a:p>
            <a:pPr algn="just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sr-Latn-ME" sz="2200" dirty="0" smtClean="0">
                <a:latin typeface="Constantia" pitchFamily="18" charset="0"/>
                <a:cs typeface="Arial" charset="0"/>
              </a:rPr>
              <a:t>Working Group on Preparation of Accession Negotiations for Chapter 27 – Environment and Climate Change was formed on January 17</a:t>
            </a:r>
            <a:r>
              <a:rPr lang="sr-Latn-ME" sz="2200" baseline="30000" dirty="0" smtClean="0">
                <a:latin typeface="Constantia" pitchFamily="18" charset="0"/>
                <a:cs typeface="Arial" charset="0"/>
              </a:rPr>
              <a:t>th</a:t>
            </a:r>
            <a:r>
              <a:rPr lang="sr-Latn-ME" sz="2200" dirty="0" smtClean="0">
                <a:latin typeface="Constantia" pitchFamily="18" charset="0"/>
                <a:cs typeface="Arial" charset="0"/>
              </a:rPr>
              <a:t> 2013</a:t>
            </a:r>
            <a:r>
              <a:rPr lang="en-US" sz="2400" dirty="0" smtClean="0">
                <a:latin typeface="Constantia" pitchFamily="18" charset="0"/>
              </a:rPr>
              <a:t> ;</a:t>
            </a:r>
            <a:endParaRPr lang="sr-Latn-ME" sz="2200" dirty="0" smtClean="0">
              <a:latin typeface="Constantia" pitchFamily="18" charset="0"/>
              <a:cs typeface="Arial" charset="0"/>
            </a:endParaRPr>
          </a:p>
          <a:p>
            <a:pPr algn="just"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sr-Latn-ME" sz="2200" dirty="0" smtClean="0">
              <a:latin typeface="Constantia" pitchFamily="18" charset="0"/>
              <a:cs typeface="Arial" charset="0"/>
            </a:endParaRPr>
          </a:p>
          <a:p>
            <a:pPr algn="just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sr-Latn-ME" sz="2200" dirty="0" smtClean="0">
                <a:latin typeface="Constantia" pitchFamily="18" charset="0"/>
                <a:cs typeface="Arial" charset="0"/>
              </a:rPr>
              <a:t>61 members of WG;</a:t>
            </a:r>
          </a:p>
          <a:p>
            <a:pPr algn="just"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sr-Latn-ME" sz="2200" dirty="0" smtClean="0">
              <a:latin typeface="Constantia" pitchFamily="18" charset="0"/>
              <a:cs typeface="Arial" charset="0"/>
            </a:endParaRPr>
          </a:p>
          <a:p>
            <a:pPr algn="just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sr-Latn-ME" sz="2200" dirty="0" smtClean="0">
                <a:latin typeface="Constantia" pitchFamily="18" charset="0"/>
                <a:cs typeface="Arial" charset="0"/>
              </a:rPr>
              <a:t>RENA Workshop held in January 2013 in Podgorica.</a:t>
            </a:r>
            <a:endParaRPr lang="sr-Latn-CS" sz="2200" dirty="0" smtClean="0">
              <a:latin typeface="Constantia" pitchFamily="18" charset="0"/>
              <a:cs typeface="Arial" charset="0"/>
            </a:endParaRPr>
          </a:p>
          <a:p>
            <a:pPr algn="just">
              <a:buFont typeface="Arial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sr-Latn-CS" sz="800" dirty="0" smtClean="0">
              <a:latin typeface="Cambria" pitchFamily="18" charset="0"/>
              <a:cs typeface="Arial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0"/>
            <a:ext cx="1944216" cy="1052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23528" y="1628800"/>
            <a:ext cx="8820472" cy="504056"/>
          </a:xfrm>
        </p:spPr>
        <p:txBody>
          <a:bodyPr>
            <a:noAutofit/>
          </a:bodyPr>
          <a:lstStyle/>
          <a:p>
            <a:pPr algn="ctr"/>
            <a:r>
              <a:rPr lang="sr-Latn-ME" sz="2800" dirty="0" smtClean="0">
                <a:solidFill>
                  <a:schemeClr val="tx1"/>
                </a:solidFill>
                <a:effectLst/>
                <a:latin typeface="Constantia" pitchFamily="18" charset="0"/>
                <a:cs typeface="Times New Roman" pitchFamily="18" charset="0"/>
              </a:rPr>
              <a:t>Screening process</a:t>
            </a:r>
            <a:endParaRPr lang="en-US" sz="2800" dirty="0" smtClean="0">
              <a:solidFill>
                <a:schemeClr val="tx1"/>
              </a:solidFill>
              <a:effectLst/>
              <a:latin typeface="Constantia" pitchFamily="18" charset="0"/>
              <a:cs typeface="Times New Roman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260648"/>
            <a:ext cx="3389915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ontent Placeholder 1"/>
          <p:cNvSpPr>
            <a:spLocks noGrp="1"/>
          </p:cNvSpPr>
          <p:nvPr>
            <p:ph idx="1"/>
          </p:nvPr>
        </p:nvSpPr>
        <p:spPr>
          <a:xfrm>
            <a:off x="457200" y="2420938"/>
            <a:ext cx="8435280" cy="3586162"/>
          </a:xfrm>
        </p:spPr>
        <p:txBody>
          <a:bodyPr>
            <a:normAutofit/>
          </a:bodyPr>
          <a:lstStyle/>
          <a:p>
            <a:pPr lvl="0" algn="just">
              <a:defRPr/>
            </a:pPr>
            <a:r>
              <a:rPr lang="sr-Latn-ME" sz="2600" dirty="0" smtClean="0">
                <a:latin typeface="Constantia" pitchFamily="18" charset="0"/>
              </a:rPr>
              <a:t>Explanatory Screening (</a:t>
            </a:r>
            <a:r>
              <a:rPr lang="en-US" sz="2600" dirty="0" smtClean="0">
                <a:latin typeface="Constantia" pitchFamily="18" charset="0"/>
              </a:rPr>
              <a:t>February</a:t>
            </a:r>
            <a:r>
              <a:rPr lang="sr-Latn-ME" sz="2600" dirty="0" smtClean="0">
                <a:latin typeface="Constantia" pitchFamily="18" charset="0"/>
              </a:rPr>
              <a:t> </a:t>
            </a:r>
            <a:r>
              <a:rPr lang="x-none" sz="2600" smtClean="0">
                <a:latin typeface="Constantia" pitchFamily="18" charset="0"/>
              </a:rPr>
              <a:t>04</a:t>
            </a:r>
            <a:r>
              <a:rPr lang="x-none" sz="2600" baseline="30000" smtClean="0">
                <a:latin typeface="Constantia" pitchFamily="18" charset="0"/>
              </a:rPr>
              <a:t>th</a:t>
            </a:r>
            <a:r>
              <a:rPr lang="x-none" sz="2600" smtClean="0">
                <a:latin typeface="Constantia" pitchFamily="18" charset="0"/>
              </a:rPr>
              <a:t> - 08</a:t>
            </a:r>
            <a:r>
              <a:rPr lang="x-none" sz="2600" baseline="30000" smtClean="0">
                <a:latin typeface="Constantia" pitchFamily="18" charset="0"/>
              </a:rPr>
              <a:t>th</a:t>
            </a:r>
            <a:r>
              <a:rPr lang="x-none" sz="2600" smtClean="0">
                <a:latin typeface="Constantia" pitchFamily="18" charset="0"/>
              </a:rPr>
              <a:t> 2013</a:t>
            </a:r>
            <a:r>
              <a:rPr lang="sr-Latn-ME" sz="2600" dirty="0" smtClean="0">
                <a:latin typeface="Constantia" pitchFamily="18" charset="0"/>
              </a:rPr>
              <a:t>);</a:t>
            </a:r>
          </a:p>
          <a:p>
            <a:pPr lvl="1" algn="just">
              <a:defRPr/>
            </a:pPr>
            <a:r>
              <a:rPr lang="sr-Latn-ME" sz="2200" dirty="0" smtClean="0">
                <a:latin typeface="Constantia" pitchFamily="18" charset="0"/>
              </a:rPr>
              <a:t>About </a:t>
            </a:r>
            <a:r>
              <a:rPr lang="x-none" sz="2200" smtClean="0">
                <a:latin typeface="Constantia" pitchFamily="18" charset="0"/>
              </a:rPr>
              <a:t>12o </a:t>
            </a:r>
            <a:r>
              <a:rPr lang="sr-Latn-ME" sz="2200" dirty="0" smtClean="0">
                <a:latin typeface="Constantia" pitchFamily="18" charset="0"/>
              </a:rPr>
              <a:t>legal acts </a:t>
            </a:r>
            <a:r>
              <a:rPr lang="x-none" sz="2200" smtClean="0">
                <a:latin typeface="Constantia" pitchFamily="18" charset="0"/>
              </a:rPr>
              <a:t>were presented </a:t>
            </a:r>
            <a:r>
              <a:rPr lang="x-none" sz="2200" smtClean="0">
                <a:latin typeface="Constantia" pitchFamily="18" charset="0"/>
              </a:rPr>
              <a:t>by </a:t>
            </a:r>
            <a:r>
              <a:rPr lang="en-US" sz="2200" dirty="0" smtClean="0">
                <a:latin typeface="Constantia" pitchFamily="18" charset="0"/>
              </a:rPr>
              <a:t>experts of the European</a:t>
            </a:r>
            <a:r>
              <a:rPr lang="x-none" sz="2200" smtClean="0">
                <a:latin typeface="Constantia" pitchFamily="18" charset="0"/>
              </a:rPr>
              <a:t> </a:t>
            </a:r>
            <a:r>
              <a:rPr lang="en-US" sz="2200" dirty="0" smtClean="0">
                <a:latin typeface="Constantia" pitchFamily="18" charset="0"/>
              </a:rPr>
              <a:t>Commission </a:t>
            </a:r>
            <a:r>
              <a:rPr lang="sr-Latn-ME" sz="2200" dirty="0" smtClean="0">
                <a:latin typeface="Constantia" pitchFamily="18" charset="0"/>
              </a:rPr>
              <a:t>who</a:t>
            </a:r>
            <a:r>
              <a:rPr lang="en-US" sz="2200" dirty="0" smtClean="0">
                <a:latin typeface="Constantia" pitchFamily="18" charset="0"/>
              </a:rPr>
              <a:t> held 52 presentations</a:t>
            </a:r>
            <a:r>
              <a:rPr lang="sr-Latn-ME" sz="2200" dirty="0" smtClean="0">
                <a:latin typeface="Constantia" pitchFamily="18" charset="0"/>
              </a:rPr>
              <a:t>.</a:t>
            </a:r>
            <a:endParaRPr lang="en-US" sz="2600" dirty="0" smtClean="0">
              <a:latin typeface="Constantia" pitchFamily="18" charset="0"/>
            </a:endParaRPr>
          </a:p>
          <a:p>
            <a:pPr>
              <a:buNone/>
            </a:pPr>
            <a:endParaRPr lang="x-none" sz="1000" dirty="0" smtClean="0"/>
          </a:p>
          <a:p>
            <a:pPr lvl="0" algn="just">
              <a:defRPr/>
            </a:pPr>
            <a:r>
              <a:rPr lang="sr-Latn-ME" sz="2600" dirty="0" smtClean="0">
                <a:latin typeface="Constantia" pitchFamily="18" charset="0"/>
              </a:rPr>
              <a:t>Billateral Screening (</a:t>
            </a:r>
            <a:r>
              <a:rPr lang="x-none" sz="2600" smtClean="0">
                <a:latin typeface="Constantia" pitchFamily="18" charset="0"/>
              </a:rPr>
              <a:t>March</a:t>
            </a:r>
            <a:r>
              <a:rPr lang="sr-Latn-ME" sz="2600" dirty="0" smtClean="0">
                <a:latin typeface="Constantia" pitchFamily="18" charset="0"/>
              </a:rPr>
              <a:t> </a:t>
            </a:r>
            <a:r>
              <a:rPr lang="x-none" sz="2600" smtClean="0">
                <a:latin typeface="Constantia" pitchFamily="18" charset="0"/>
              </a:rPr>
              <a:t>18</a:t>
            </a:r>
            <a:r>
              <a:rPr lang="x-none" sz="2600" baseline="30000" smtClean="0">
                <a:latin typeface="Constantia" pitchFamily="18" charset="0"/>
              </a:rPr>
              <a:t>th</a:t>
            </a:r>
            <a:r>
              <a:rPr lang="x-none" sz="2600" smtClean="0">
                <a:latin typeface="Constantia" pitchFamily="18" charset="0"/>
              </a:rPr>
              <a:t> – 22</a:t>
            </a:r>
            <a:r>
              <a:rPr lang="x-none" sz="2600" baseline="30000" smtClean="0">
                <a:latin typeface="Constantia" pitchFamily="18" charset="0"/>
              </a:rPr>
              <a:t>nd</a:t>
            </a:r>
            <a:r>
              <a:rPr lang="x-none" sz="2600" smtClean="0">
                <a:latin typeface="Constantia" pitchFamily="18" charset="0"/>
              </a:rPr>
              <a:t> 2013</a:t>
            </a:r>
            <a:r>
              <a:rPr lang="sr-Latn-ME" sz="2600" dirty="0" smtClean="0">
                <a:latin typeface="Constantia" pitchFamily="18" charset="0"/>
              </a:rPr>
              <a:t>);</a:t>
            </a:r>
          </a:p>
          <a:p>
            <a:pPr>
              <a:buNone/>
            </a:pPr>
            <a:endParaRPr lang="sr-Latn-ME" sz="1000" dirty="0" smtClean="0">
              <a:latin typeface="Constantia" pitchFamily="18" charset="0"/>
            </a:endParaRPr>
          </a:p>
          <a:p>
            <a:pPr lvl="1"/>
            <a:r>
              <a:rPr lang="sr-Latn-ME" sz="2200" dirty="0" smtClean="0">
                <a:latin typeface="Constantia" pitchFamily="18" charset="0"/>
              </a:rPr>
              <a:t>61 </a:t>
            </a:r>
            <a:r>
              <a:rPr lang="en-US" sz="2200" dirty="0" smtClean="0">
                <a:latin typeface="Constantia" pitchFamily="18" charset="0"/>
              </a:rPr>
              <a:t>Power</a:t>
            </a:r>
            <a:r>
              <a:rPr lang="sr-Latn-ME" sz="2200" dirty="0" smtClean="0">
                <a:latin typeface="Constantia" pitchFamily="18" charset="0"/>
              </a:rPr>
              <a:t> Point Presentation and cc. 1200 pages of written material sent to EC delivered by Montenegro </a:t>
            </a:r>
            <a:r>
              <a:rPr lang="sr-Latn-CS" sz="2200" dirty="0" smtClean="0">
                <a:latin typeface="Constantia" pitchFamily="18" charset="0"/>
              </a:rPr>
              <a:t>(questionnaires and  additional questions by EC)</a:t>
            </a:r>
            <a:r>
              <a:rPr lang="sr-Latn-ME" sz="2200" dirty="0" smtClean="0">
                <a:latin typeface="Constantia" pitchFamily="18" charset="0"/>
              </a:rPr>
              <a:t>.</a:t>
            </a:r>
            <a:endParaRPr lang="x-none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95536" y="908720"/>
            <a:ext cx="8229600" cy="1143000"/>
          </a:xfrm>
        </p:spPr>
        <p:txBody>
          <a:bodyPr>
            <a:normAutofit/>
          </a:bodyPr>
          <a:lstStyle/>
          <a:p>
            <a:r>
              <a:rPr lang="sr-Latn-ME" sz="3000" dirty="0" smtClean="0">
                <a:solidFill>
                  <a:schemeClr val="tx1"/>
                </a:solidFill>
                <a:effectLst/>
                <a:latin typeface="Constantia" pitchFamily="18" charset="0"/>
                <a:cs typeface="Times New Roman" pitchFamily="18" charset="0"/>
              </a:rPr>
              <a:t>           </a:t>
            </a:r>
            <a:r>
              <a:rPr lang="en-US" sz="3000" dirty="0" smtClean="0">
                <a:solidFill>
                  <a:schemeClr val="tx1"/>
                </a:solidFill>
                <a:effectLst/>
                <a:latin typeface="Constantia" pitchFamily="18" charset="0"/>
                <a:cs typeface="Times New Roman" pitchFamily="18" charset="0"/>
              </a:rPr>
              <a:t>National coordination mechanism</a:t>
            </a:r>
            <a:r>
              <a:rPr lang="sr-Latn-ME" sz="3000" dirty="0" smtClean="0">
                <a:solidFill>
                  <a:schemeClr val="tx1"/>
                </a:solidFill>
                <a:effectLst/>
                <a:latin typeface="Constantia" pitchFamily="18" charset="0"/>
                <a:cs typeface="Times New Roman" pitchFamily="18" charset="0"/>
              </a:rPr>
              <a:t> (II)</a:t>
            </a:r>
            <a:endParaRPr lang="en-US" sz="3000" dirty="0" smtClean="0">
              <a:solidFill>
                <a:schemeClr val="tx1"/>
              </a:solidFill>
              <a:effectLst/>
              <a:latin typeface="Constantia" pitchFamily="18" charset="0"/>
              <a:cs typeface="Times New Roman" pitchFamily="18" charset="0"/>
            </a:endParaRPr>
          </a:p>
        </p:txBody>
      </p:sp>
      <p:sp>
        <p:nvSpPr>
          <p:cNvPr id="4" name="Subtitle 17"/>
          <p:cNvSpPr>
            <a:spLocks noGrp="1"/>
          </p:cNvSpPr>
          <p:nvPr>
            <p:ph idx="1"/>
          </p:nvPr>
        </p:nvSpPr>
        <p:spPr>
          <a:xfrm>
            <a:off x="467544" y="2060848"/>
            <a:ext cx="8229600" cy="4248472"/>
          </a:xfrm>
        </p:spPr>
        <p:txBody>
          <a:bodyPr>
            <a:normAutofit fontScale="92500" lnSpcReduction="10000"/>
          </a:bodyPr>
          <a:lstStyle/>
          <a:p>
            <a:pPr algn="just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sr-Latn-CS" sz="2300" dirty="0" smtClean="0">
                <a:latin typeface="Constantia" pitchFamily="18" charset="0"/>
                <a:cs typeface="Arial" charset="0"/>
              </a:rPr>
              <a:t>The </a:t>
            </a:r>
            <a:r>
              <a:rPr lang="sr-Latn-CS" sz="2300" b="1" dirty="0" smtClean="0">
                <a:latin typeface="Constantia" pitchFamily="18" charset="0"/>
                <a:cs typeface="Arial" charset="0"/>
              </a:rPr>
              <a:t>Ministry of Sustainable Development and Tourism  coordinates</a:t>
            </a:r>
            <a:r>
              <a:rPr lang="sr-Latn-CS" sz="2300" dirty="0" smtClean="0">
                <a:latin typeface="Constantia" pitchFamily="18" charset="0"/>
                <a:cs typeface="Arial" charset="0"/>
              </a:rPr>
              <a:t> the overall process of preparation of the  negotiations for  Chapter 27 – Environment and Climate Change</a:t>
            </a:r>
            <a:r>
              <a:rPr lang="sr-Latn-CS" sz="2300" dirty="0" smtClean="0">
                <a:latin typeface="Constantia" pitchFamily="18" charset="0"/>
                <a:cs typeface="Arial" charset="0"/>
              </a:rPr>
              <a:t>; </a:t>
            </a:r>
          </a:p>
          <a:p>
            <a:pPr algn="just"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sr-Latn-CS" sz="900" dirty="0" smtClean="0">
              <a:latin typeface="Constantia" pitchFamily="18" charset="0"/>
              <a:cs typeface="Arial" charset="0"/>
            </a:endParaRPr>
          </a:p>
          <a:p>
            <a:pPr algn="just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sr-Latn-CS" sz="2300" dirty="0" smtClean="0">
                <a:latin typeface="Constantia" pitchFamily="18" charset="0"/>
                <a:cs typeface="Arial" charset="0"/>
              </a:rPr>
              <a:t>Preparation of the contributions for the following:</a:t>
            </a:r>
          </a:p>
          <a:p>
            <a:pPr algn="just"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sr-Latn-CS" sz="900" dirty="0" smtClean="0">
              <a:latin typeface="Constantia" pitchFamily="18" charset="0"/>
              <a:cs typeface="Arial" charset="0"/>
            </a:endParaRPr>
          </a:p>
          <a:p>
            <a:pPr lvl="1" algn="just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sr-Latn-CS" sz="1900" dirty="0" smtClean="0">
                <a:latin typeface="Constantia" pitchFamily="18" charset="0"/>
                <a:cs typeface="Arial" charset="0"/>
              </a:rPr>
              <a:t>Progress Report, </a:t>
            </a:r>
          </a:p>
          <a:p>
            <a:pPr lvl="1" algn="just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sr-Latn-CS" sz="1900" dirty="0" smtClean="0">
                <a:latin typeface="Constantia" pitchFamily="18" charset="0"/>
                <a:cs typeface="Arial" charset="0"/>
              </a:rPr>
              <a:t>Report on implementation of the Stabilisation and Association Agreement (SAA), </a:t>
            </a:r>
          </a:p>
          <a:p>
            <a:pPr lvl="1" algn="just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z="1900" dirty="0" smtClean="0">
                <a:latin typeface="Constantia" pitchFamily="18" charset="0"/>
                <a:cs typeface="Arial" charset="0"/>
              </a:rPr>
              <a:t>Sub-Committee meetings for Energy, Transport, Environment and Regional Development</a:t>
            </a:r>
            <a:r>
              <a:rPr lang="sr-Latn-ME" sz="1900" dirty="0" smtClean="0">
                <a:latin typeface="Constantia" pitchFamily="18" charset="0"/>
                <a:cs typeface="Arial" charset="0"/>
              </a:rPr>
              <a:t> and as of recently </a:t>
            </a:r>
          </a:p>
          <a:p>
            <a:pPr lvl="1" algn="just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sr-Latn-ME" sz="1900" b="1" dirty="0" smtClean="0">
                <a:latin typeface="Constantia" pitchFamily="18" charset="0"/>
                <a:cs typeface="Arial" charset="0"/>
              </a:rPr>
              <a:t>National Program of Accession of M</a:t>
            </a:r>
            <a:r>
              <a:rPr lang="en-US" sz="1900" b="1" dirty="0" smtClean="0">
                <a:latin typeface="Constantia" pitchFamily="18" charset="0"/>
                <a:cs typeface="Arial" charset="0"/>
              </a:rPr>
              <a:t>o</a:t>
            </a:r>
            <a:r>
              <a:rPr lang="sr-Latn-ME" sz="1900" b="1" dirty="0" smtClean="0">
                <a:latin typeface="Constantia" pitchFamily="18" charset="0"/>
                <a:cs typeface="Arial" charset="0"/>
              </a:rPr>
              <a:t>ntenegro to the EU for the period 2014-2018 </a:t>
            </a:r>
            <a:r>
              <a:rPr lang="sr-Latn-ME" sz="1900" dirty="0" smtClean="0">
                <a:latin typeface="Constantia" pitchFamily="18" charset="0"/>
                <a:cs typeface="Arial" charset="0"/>
              </a:rPr>
              <a:t>(adopted by the Governement end of December 2013</a:t>
            </a:r>
            <a:r>
              <a:rPr lang="sr-Latn-ME" sz="1900" dirty="0" smtClean="0">
                <a:latin typeface="Constantia" pitchFamily="18" charset="0"/>
                <a:cs typeface="Arial" charset="0"/>
              </a:rPr>
              <a:t>).</a:t>
            </a:r>
          </a:p>
          <a:p>
            <a:pPr lvl="1" algn="just"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sr-Latn-CS" sz="1900" dirty="0" smtClean="0">
              <a:latin typeface="Constantia" pitchFamily="18" charset="0"/>
              <a:cs typeface="Arial" charset="0"/>
            </a:endParaRPr>
          </a:p>
          <a:p>
            <a:pPr algn="just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sr-Latn-CS" sz="2400" dirty="0" smtClean="0">
                <a:latin typeface="Constantia" pitchFamily="18" charset="0"/>
                <a:cs typeface="Arial" charset="0"/>
              </a:rPr>
              <a:t>The </a:t>
            </a:r>
            <a:r>
              <a:rPr lang="sr-Latn-CS" sz="2400" b="1" dirty="0" smtClean="0">
                <a:latin typeface="Constantia" pitchFamily="18" charset="0"/>
                <a:cs typeface="Arial" charset="0"/>
              </a:rPr>
              <a:t>Ministry of Foreign Affairs and European Integration </a:t>
            </a:r>
            <a:endParaRPr lang="sr-Latn-CS" sz="2300" dirty="0" smtClean="0">
              <a:latin typeface="Constantia" pitchFamily="18" charset="0"/>
              <a:cs typeface="Arial" charset="0"/>
            </a:endParaRPr>
          </a:p>
          <a:p>
            <a:pPr algn="just"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sr-Latn-CS" sz="2300" dirty="0" smtClean="0">
              <a:latin typeface="Cambria" pitchFamily="18" charset="0"/>
              <a:cs typeface="Arial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0"/>
            <a:ext cx="1944216" cy="1052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23528" y="1844824"/>
            <a:ext cx="8229600" cy="4392488"/>
          </a:xfrm>
        </p:spPr>
        <p:txBody>
          <a:bodyPr>
            <a:normAutofit lnSpcReduction="10000"/>
          </a:bodyPr>
          <a:lstStyle/>
          <a:p>
            <a:pPr algn="just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sr-Latn-CS" sz="2400" dirty="0" smtClean="0">
                <a:latin typeface="Constantia" pitchFamily="18" charset="0"/>
                <a:cs typeface="Arial" charset="0"/>
              </a:rPr>
              <a:t>The main role is played by the </a:t>
            </a:r>
            <a:r>
              <a:rPr lang="sr-Latn-CS" sz="2400" b="1" dirty="0" smtClean="0">
                <a:latin typeface="Constantia" pitchFamily="18" charset="0"/>
                <a:cs typeface="Arial" charset="0"/>
              </a:rPr>
              <a:t>Ministry of Sustainable Development and Tourism</a:t>
            </a:r>
            <a:r>
              <a:rPr lang="sr-Latn-CS" sz="2400" dirty="0" smtClean="0">
                <a:latin typeface="Constantia" pitchFamily="18" charset="0"/>
                <a:cs typeface="Arial" charset="0"/>
              </a:rPr>
              <a:t> (horizontal legislation, air quality, waste managemant, marine and nature protection, industrial pollution prevention and control, chemicals, environmental noise, climate changes);</a:t>
            </a:r>
          </a:p>
          <a:p>
            <a:pPr algn="just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sr-Latn-CS" sz="800" dirty="0" smtClean="0">
              <a:latin typeface="Constantia" pitchFamily="18" charset="0"/>
              <a:cs typeface="Arial" charset="0"/>
            </a:endParaRPr>
          </a:p>
          <a:p>
            <a:pPr algn="just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sr-Latn-CS" sz="2400" dirty="0" smtClean="0">
                <a:latin typeface="Constantia" pitchFamily="18" charset="0"/>
                <a:cs typeface="Arial" charset="0"/>
              </a:rPr>
              <a:t>The Ministry has </a:t>
            </a:r>
            <a:r>
              <a:rPr lang="sr-Latn-CS" sz="2400" b="1" dirty="0" smtClean="0">
                <a:latin typeface="Constantia" pitchFamily="18" charset="0"/>
                <a:cs typeface="Arial" charset="0"/>
              </a:rPr>
              <a:t>2 Directorates </a:t>
            </a:r>
            <a:r>
              <a:rPr lang="sr-Latn-CS" sz="2400" dirty="0" smtClean="0">
                <a:latin typeface="Constantia" pitchFamily="18" charset="0"/>
                <a:cs typeface="Arial" charset="0"/>
              </a:rPr>
              <a:t>involved in environmental protection</a:t>
            </a:r>
          </a:p>
          <a:p>
            <a:pPr algn="just"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sr-Latn-CS" sz="800" dirty="0" smtClean="0">
              <a:latin typeface="Constantia" pitchFamily="18" charset="0"/>
              <a:cs typeface="Arial" charset="0"/>
            </a:endParaRPr>
          </a:p>
          <a:p>
            <a:pPr lvl="1" algn="just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sr-Latn-CS" sz="2200" b="1" dirty="0" smtClean="0">
                <a:latin typeface="Constantia" pitchFamily="18" charset="0"/>
                <a:cs typeface="Arial" charset="0"/>
              </a:rPr>
              <a:t>Directorate for Environment and Climate Change </a:t>
            </a:r>
            <a:r>
              <a:rPr lang="sr-Latn-CS" sz="2000" dirty="0" smtClean="0">
                <a:latin typeface="Constantia" pitchFamily="18" charset="0"/>
                <a:cs typeface="Arial" charset="0"/>
              </a:rPr>
              <a:t>and </a:t>
            </a:r>
          </a:p>
          <a:p>
            <a:pPr lvl="1" algn="just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sr-Latn-CS" sz="2200" b="1" dirty="0" smtClean="0">
                <a:latin typeface="Constantia" pitchFamily="18" charset="0"/>
                <a:cs typeface="Arial" charset="0"/>
              </a:rPr>
              <a:t>Directorate for Waste Management and Communal Development</a:t>
            </a:r>
          </a:p>
          <a:p>
            <a:pPr lvl="1" algn="just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sr-Latn-CS" sz="2200" b="1" dirty="0" smtClean="0">
                <a:latin typeface="Constantia" pitchFamily="18" charset="0"/>
                <a:cs typeface="Arial" charset="0"/>
              </a:rPr>
              <a:t>Department for IPA funds</a:t>
            </a:r>
            <a:r>
              <a:rPr lang="sr-Latn-CS" sz="2200" dirty="0" smtClean="0">
                <a:latin typeface="Constantia" pitchFamily="18" charset="0"/>
                <a:cs typeface="Arial" charset="0"/>
              </a:rPr>
              <a:t>.</a:t>
            </a:r>
            <a:endParaRPr lang="en-GB" sz="2200" dirty="0" smtClean="0">
              <a:latin typeface="Constantia" pitchFamily="18" charset="0"/>
              <a:cs typeface="Arial" charset="0"/>
            </a:endParaRPr>
          </a:p>
          <a:p>
            <a:pPr algn="just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sr-Latn-CS" sz="2400" dirty="0" smtClean="0">
              <a:latin typeface="Cambria" pitchFamily="18" charset="0"/>
              <a:cs typeface="Arial" charset="0"/>
            </a:endParaRP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67544" y="1196752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sr-Latn-ME" sz="3300" dirty="0" smtClean="0">
                <a:solidFill>
                  <a:schemeClr val="tx1"/>
                </a:solidFill>
                <a:effectLst/>
                <a:latin typeface="Constantia" pitchFamily="18" charset="0"/>
                <a:cs typeface="Times New Roman" pitchFamily="18" charset="0"/>
              </a:rPr>
              <a:t>Institutional Framework (I)</a:t>
            </a:r>
            <a:r>
              <a:rPr lang="sr-Latn-ME" dirty="0" smtClean="0"/>
              <a:t/>
            </a:r>
            <a:br>
              <a:rPr lang="sr-Latn-ME" dirty="0" smtClean="0"/>
            </a:br>
            <a:endParaRPr 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0"/>
            <a:ext cx="1944216" cy="1052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79512" y="1916832"/>
            <a:ext cx="8424936" cy="4941168"/>
          </a:xfrm>
        </p:spPr>
        <p:txBody>
          <a:bodyPr>
            <a:normAutofit/>
          </a:bodyPr>
          <a:lstStyle/>
          <a:p>
            <a:r>
              <a:rPr lang="sr-Latn-ME" sz="2400" dirty="0" smtClean="0">
                <a:latin typeface="Constantia" pitchFamily="18" charset="0"/>
                <a:cs typeface="Arial" charset="0"/>
              </a:rPr>
              <a:t>The most important institutions dealing with environmental issues are: </a:t>
            </a:r>
          </a:p>
          <a:p>
            <a:pPr>
              <a:buNone/>
            </a:pPr>
            <a:endParaRPr lang="sr-Latn-ME" sz="800" dirty="0" smtClean="0">
              <a:latin typeface="Constantia" pitchFamily="18" charset="0"/>
              <a:cs typeface="Arial" charset="0"/>
            </a:endParaRPr>
          </a:p>
          <a:p>
            <a:pPr marL="566928" indent="-457200">
              <a:buNone/>
            </a:pPr>
            <a:r>
              <a:rPr lang="sr-Latn-ME" sz="2200" b="1" dirty="0" smtClean="0">
                <a:latin typeface="Constantia" pitchFamily="18" charset="0"/>
                <a:cs typeface="Arial" charset="0"/>
              </a:rPr>
              <a:t>I)</a:t>
            </a:r>
            <a:r>
              <a:rPr lang="sr-Latn-ME" sz="2200" dirty="0" smtClean="0">
                <a:latin typeface="Constantia" pitchFamily="18" charset="0"/>
                <a:cs typeface="Arial" charset="0"/>
              </a:rPr>
              <a:t>         </a:t>
            </a:r>
            <a:r>
              <a:rPr lang="sr-Latn-ME" sz="2200" b="1" dirty="0" smtClean="0">
                <a:latin typeface="Constantia" pitchFamily="18" charset="0"/>
                <a:cs typeface="Arial" charset="0"/>
              </a:rPr>
              <a:t>Environmental Protection  </a:t>
            </a:r>
            <a:r>
              <a:rPr lang="en-US" sz="2200" b="1" dirty="0" smtClean="0">
                <a:latin typeface="Constantia" pitchFamily="18" charset="0"/>
                <a:cs typeface="Arial" charset="0"/>
              </a:rPr>
              <a:t>Agency</a:t>
            </a:r>
            <a:r>
              <a:rPr lang="sr-Latn-ME" sz="2200" b="1" dirty="0" smtClean="0">
                <a:latin typeface="Constantia" pitchFamily="18" charset="0"/>
                <a:cs typeface="Arial" charset="0"/>
              </a:rPr>
              <a:t> </a:t>
            </a:r>
          </a:p>
          <a:p>
            <a:pPr marL="624078" indent="-514350">
              <a:buNone/>
            </a:pPr>
            <a:r>
              <a:rPr lang="sr-Latn-ME" sz="2200" b="1" dirty="0" smtClean="0">
                <a:latin typeface="Constantia" pitchFamily="18" charset="0"/>
                <a:cs typeface="Arial" charset="0"/>
              </a:rPr>
              <a:t>II)        Institute for Hydrometeorology and Seizmology</a:t>
            </a:r>
          </a:p>
          <a:p>
            <a:pPr marL="624078" indent="-514350">
              <a:buFont typeface="+mj-lt"/>
              <a:buAutoNum type="romanUcPeriod"/>
            </a:pPr>
            <a:endParaRPr lang="sr-Latn-ME" sz="800" dirty="0" smtClean="0">
              <a:latin typeface="Constantia" pitchFamily="18" charset="0"/>
              <a:cs typeface="Arial" charset="0"/>
            </a:endParaRPr>
          </a:p>
          <a:p>
            <a:pPr lvl="0" algn="just">
              <a:buClr>
                <a:srgbClr val="FF388C"/>
              </a:buClr>
            </a:pPr>
            <a:r>
              <a:rPr lang="en-US" sz="2000" dirty="0" smtClean="0">
                <a:latin typeface="Constantia" pitchFamily="18" charset="0"/>
                <a:cs typeface="Arial" charset="0"/>
              </a:rPr>
              <a:t>T</a:t>
            </a:r>
            <a:r>
              <a:rPr lang="sr-Latn-ME" sz="2000" dirty="0" smtClean="0">
                <a:latin typeface="Constantia" pitchFamily="18" charset="0"/>
                <a:cs typeface="Arial" charset="0"/>
              </a:rPr>
              <a:t>hey perform </a:t>
            </a:r>
            <a:r>
              <a:rPr lang="sr-Latn-ME" sz="2000" dirty="0" smtClean="0">
                <a:latin typeface="Constantia" pitchFamily="18" charset="0"/>
                <a:cs typeface="Arial" charset="0"/>
              </a:rPr>
              <a:t>their activities  under the supervision of the Ministry of Sustainable Development and Tourism</a:t>
            </a:r>
          </a:p>
          <a:p>
            <a:pPr marL="624078" indent="-514350">
              <a:buNone/>
            </a:pPr>
            <a:endParaRPr lang="sr-Latn-ME" sz="800" b="1" dirty="0" smtClean="0">
              <a:latin typeface="Constantia" pitchFamily="18" charset="0"/>
              <a:cs typeface="Arial" charset="0"/>
            </a:endParaRPr>
          </a:p>
          <a:p>
            <a:pPr marL="624078" indent="-514350">
              <a:buNone/>
            </a:pPr>
            <a:r>
              <a:rPr lang="sr-Latn-CS" sz="2000" b="1" dirty="0" smtClean="0">
                <a:latin typeface="Constantia" pitchFamily="18" charset="0"/>
                <a:cs typeface="Arial" charset="0"/>
              </a:rPr>
              <a:t>III)        </a:t>
            </a:r>
            <a:r>
              <a:rPr lang="sr-Latn-CS" sz="2200" b="1" dirty="0" smtClean="0">
                <a:latin typeface="Constantia" pitchFamily="18" charset="0"/>
                <a:cs typeface="Arial" charset="0"/>
              </a:rPr>
              <a:t>Directorate for Inspections (2012)</a:t>
            </a:r>
            <a:endParaRPr lang="sr-Latn-ME" sz="2200" b="1" dirty="0" smtClean="0">
              <a:latin typeface="Constantia" pitchFamily="18" charset="0"/>
              <a:cs typeface="Arial" charset="0"/>
            </a:endParaRPr>
          </a:p>
          <a:p>
            <a:pPr algn="just"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sr-Latn-CS" sz="800" dirty="0" smtClean="0">
              <a:latin typeface="Constantia" pitchFamily="18" charset="0"/>
              <a:cs typeface="Arial" charset="0"/>
            </a:endParaRPr>
          </a:p>
          <a:p>
            <a:pPr lvl="1"/>
            <a:r>
              <a:rPr lang="sr-Latn-CS" sz="2200" dirty="0" smtClean="0">
                <a:latin typeface="Constantia" pitchFamily="18" charset="0"/>
              </a:rPr>
              <a:t>Department for Environmental and Spatial  Protection;</a:t>
            </a:r>
            <a:endParaRPr lang="en-US" sz="2200" dirty="0" smtClean="0">
              <a:latin typeface="Constantia" pitchFamily="18" charset="0"/>
            </a:endParaRPr>
          </a:p>
          <a:p>
            <a:pPr lvl="1"/>
            <a:r>
              <a:rPr lang="sr-Latn-CS" sz="2200" dirty="0" smtClean="0">
                <a:latin typeface="Constantia" pitchFamily="18" charset="0"/>
              </a:rPr>
              <a:t>Department for the Protection And Safety Of Human Health, Animals, Forests And Plants.</a:t>
            </a:r>
            <a:endParaRPr lang="en-US" sz="2200" dirty="0" smtClean="0">
              <a:latin typeface="Constantia" pitchFamily="18" charset="0"/>
            </a:endParaRPr>
          </a:p>
          <a:p>
            <a:pPr lvl="0" algn="just">
              <a:buClr>
                <a:srgbClr val="FF388C"/>
              </a:buClr>
              <a:buNone/>
            </a:pPr>
            <a:endParaRPr lang="sr-Latn-ME" sz="2200" dirty="0" smtClean="0">
              <a:solidFill>
                <a:prstClr val="black"/>
              </a:solidFill>
              <a:latin typeface="Cambria" pitchFamily="18" charset="0"/>
              <a:cs typeface="Arial" charset="0"/>
            </a:endParaRPr>
          </a:p>
          <a:p>
            <a:pPr marL="624078" indent="-514350">
              <a:buNone/>
            </a:pPr>
            <a:endParaRPr lang="en-US" sz="2200" dirty="0" smtClean="0">
              <a:latin typeface="Cambria" pitchFamily="18" charset="0"/>
              <a:cs typeface="Arial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67544" y="90872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sr-Latn-ME" sz="3600" dirty="0" smtClean="0">
                <a:solidFill>
                  <a:schemeClr val="tx1"/>
                </a:solidFill>
                <a:effectLst/>
                <a:latin typeface="Constantia" pitchFamily="18" charset="0"/>
                <a:cs typeface="Times New Roman" pitchFamily="18" charset="0"/>
              </a:rPr>
              <a:t/>
            </a:r>
            <a:br>
              <a:rPr lang="sr-Latn-ME" sz="3600" dirty="0" smtClean="0">
                <a:solidFill>
                  <a:schemeClr val="tx1"/>
                </a:solidFill>
                <a:effectLst/>
                <a:latin typeface="Constantia" pitchFamily="18" charset="0"/>
                <a:cs typeface="Times New Roman" pitchFamily="18" charset="0"/>
              </a:rPr>
            </a:br>
            <a:r>
              <a:rPr lang="en-US" sz="3600" dirty="0" smtClean="0">
                <a:solidFill>
                  <a:schemeClr val="tx1"/>
                </a:solidFill>
                <a:effectLst/>
                <a:latin typeface="Constantia" pitchFamily="18" charset="0"/>
                <a:cs typeface="Times New Roman" pitchFamily="18" charset="0"/>
              </a:rPr>
              <a:t>Institutional Framework</a:t>
            </a:r>
            <a:r>
              <a:rPr lang="sr-Latn-ME" sz="3600" dirty="0" smtClean="0">
                <a:solidFill>
                  <a:schemeClr val="tx1"/>
                </a:solidFill>
                <a:effectLst/>
                <a:latin typeface="Constantia" pitchFamily="18" charset="0"/>
                <a:cs typeface="Times New Roman" pitchFamily="18" charset="0"/>
              </a:rPr>
              <a:t> (II)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0"/>
            <a:ext cx="1944216" cy="1052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67544" y="2332037"/>
            <a:ext cx="8229600" cy="4525963"/>
          </a:xfrm>
        </p:spPr>
        <p:txBody>
          <a:bodyPr/>
          <a:lstStyle/>
          <a:p>
            <a:r>
              <a:rPr lang="sr-Latn-ME" sz="2200" dirty="0" smtClean="0">
                <a:latin typeface="Constantia" pitchFamily="18" charset="0"/>
                <a:cs typeface="Arial" charset="0"/>
              </a:rPr>
              <a:t>Institutions which are established for public services in the field of environment:</a:t>
            </a:r>
          </a:p>
          <a:p>
            <a:pPr>
              <a:buNone/>
            </a:pPr>
            <a:endParaRPr lang="sr-Latn-ME" sz="2200" dirty="0" smtClean="0">
              <a:latin typeface="Constantia" pitchFamily="18" charset="0"/>
              <a:cs typeface="Arial" charset="0"/>
            </a:endParaRPr>
          </a:p>
          <a:p>
            <a:pPr marL="624078" indent="-514350">
              <a:buFont typeface="+mj-lt"/>
              <a:buAutoNum type="romanUcPeriod"/>
            </a:pPr>
            <a:r>
              <a:rPr lang="en-US" sz="2200" b="1" dirty="0" smtClean="0">
                <a:latin typeface="Constantia" pitchFamily="18" charset="0"/>
                <a:cs typeface="Arial" charset="0"/>
              </a:rPr>
              <a:t>P</a:t>
            </a:r>
            <a:r>
              <a:rPr lang="sr-Latn-ME" sz="2200" b="1" dirty="0" smtClean="0">
                <a:latin typeface="Constantia" pitchFamily="18" charset="0"/>
                <a:cs typeface="Arial" charset="0"/>
              </a:rPr>
              <a:t>ublic Enterprise </a:t>
            </a:r>
            <a:r>
              <a:rPr lang="en-US" sz="2200" b="1" dirty="0" smtClean="0">
                <a:latin typeface="Constantia" pitchFamily="18" charset="0"/>
                <a:cs typeface="Arial" charset="0"/>
              </a:rPr>
              <a:t> </a:t>
            </a:r>
            <a:r>
              <a:rPr lang="sr-Latn-ME" sz="2200" b="1" dirty="0" smtClean="0">
                <a:latin typeface="Constantia" pitchFamily="18" charset="0"/>
                <a:cs typeface="Arial" charset="0"/>
              </a:rPr>
              <a:t>“</a:t>
            </a:r>
            <a:r>
              <a:rPr lang="en-US" sz="2200" b="1" dirty="0" smtClean="0">
                <a:latin typeface="Constantia" pitchFamily="18" charset="0"/>
                <a:cs typeface="Arial" charset="0"/>
              </a:rPr>
              <a:t>National Parks</a:t>
            </a:r>
            <a:r>
              <a:rPr lang="sr-Latn-ME" sz="2200" b="1" dirty="0" smtClean="0">
                <a:latin typeface="Constantia" pitchFamily="18" charset="0"/>
                <a:cs typeface="Arial" charset="0"/>
              </a:rPr>
              <a:t> of Montenegro”</a:t>
            </a:r>
          </a:p>
          <a:p>
            <a:pPr marL="624078" indent="-514350">
              <a:buFont typeface="+mj-lt"/>
              <a:buAutoNum type="romanUcPeriod"/>
            </a:pPr>
            <a:r>
              <a:rPr lang="en-US" sz="2200" b="1" dirty="0" smtClean="0">
                <a:latin typeface="Constantia" pitchFamily="18" charset="0"/>
                <a:cs typeface="Arial" charset="0"/>
              </a:rPr>
              <a:t>P</a:t>
            </a:r>
            <a:r>
              <a:rPr lang="sr-Latn-ME" sz="2200" b="1" dirty="0" smtClean="0">
                <a:latin typeface="Constantia" pitchFamily="18" charset="0"/>
                <a:cs typeface="Arial" charset="0"/>
              </a:rPr>
              <a:t>ublic Enterprise </a:t>
            </a:r>
            <a:r>
              <a:rPr lang="en-US" sz="2200" b="1" dirty="0" smtClean="0">
                <a:latin typeface="Constantia" pitchFamily="18" charset="0"/>
                <a:cs typeface="Arial" charset="0"/>
              </a:rPr>
              <a:t> </a:t>
            </a:r>
            <a:r>
              <a:rPr lang="sr-Latn-ME" sz="2200" b="1" dirty="0" smtClean="0">
                <a:latin typeface="Constantia" pitchFamily="18" charset="0"/>
                <a:cs typeface="Arial" charset="0"/>
              </a:rPr>
              <a:t>“</a:t>
            </a:r>
            <a:r>
              <a:rPr lang="en-US" sz="2200" b="1" dirty="0" smtClean="0">
                <a:latin typeface="Constantia" pitchFamily="18" charset="0"/>
                <a:cs typeface="Arial" charset="0"/>
              </a:rPr>
              <a:t>Coastal Zone</a:t>
            </a:r>
            <a:r>
              <a:rPr lang="sr-Latn-ME" sz="2200" b="1" dirty="0" smtClean="0">
                <a:latin typeface="Constantia" pitchFamily="18" charset="0"/>
                <a:cs typeface="Arial" charset="0"/>
              </a:rPr>
              <a:t>”</a:t>
            </a:r>
          </a:p>
          <a:p>
            <a:pPr marL="624078" indent="-514350">
              <a:buFont typeface="+mj-lt"/>
              <a:buAutoNum type="romanUcPeriod"/>
            </a:pPr>
            <a:r>
              <a:rPr lang="en-US" sz="2200" b="1" dirty="0" smtClean="0">
                <a:latin typeface="Constantia" pitchFamily="18" charset="0"/>
                <a:cs typeface="Arial" charset="0"/>
              </a:rPr>
              <a:t>Center for Ecological </a:t>
            </a:r>
            <a:r>
              <a:rPr lang="sr-Latn-ME" sz="2200" b="1" dirty="0" smtClean="0">
                <a:latin typeface="Constantia" pitchFamily="18" charset="0"/>
                <a:cs typeface="Arial" charset="0"/>
              </a:rPr>
              <a:t>Research </a:t>
            </a:r>
          </a:p>
          <a:p>
            <a:pPr marL="624078" indent="-514350">
              <a:buFont typeface="+mj-lt"/>
              <a:buAutoNum type="romanUcPeriod"/>
            </a:pPr>
            <a:r>
              <a:rPr lang="sr-Latn-ME" sz="2200" b="1" dirty="0" smtClean="0">
                <a:latin typeface="Constantia" pitchFamily="18" charset="0"/>
                <a:cs typeface="Arial" charset="0"/>
              </a:rPr>
              <a:t>National Project Implementation Unit in the Field of Communal Infrastructure and Environment</a:t>
            </a:r>
          </a:p>
          <a:p>
            <a:pPr marL="624078" indent="-514350">
              <a:buFont typeface="+mj-lt"/>
              <a:buAutoNum type="romanUcPeriod"/>
            </a:pPr>
            <a:r>
              <a:rPr lang="en-US" sz="2200" b="1" dirty="0" smtClean="0">
                <a:latin typeface="Constantia" pitchFamily="18" charset="0"/>
                <a:cs typeface="Arial" charset="0"/>
              </a:rPr>
              <a:t>Institute for </a:t>
            </a:r>
            <a:r>
              <a:rPr lang="sr-Latn-ME" sz="2200" b="1" dirty="0" smtClean="0">
                <a:latin typeface="Constantia" pitchFamily="18" charset="0"/>
                <a:cs typeface="Arial" charset="0"/>
              </a:rPr>
              <a:t> </a:t>
            </a:r>
            <a:r>
              <a:rPr lang="en-US" sz="2200" b="1" dirty="0" smtClean="0">
                <a:latin typeface="Constantia" pitchFamily="18" charset="0"/>
                <a:cs typeface="Arial" charset="0"/>
              </a:rPr>
              <a:t>Marine Biology</a:t>
            </a:r>
            <a:r>
              <a:rPr lang="sr-Latn-ME" sz="2200" b="1" dirty="0" smtClean="0">
                <a:latin typeface="Constantia" pitchFamily="18" charset="0"/>
                <a:cs typeface="Arial" charset="0"/>
              </a:rPr>
              <a:t> </a:t>
            </a:r>
            <a:r>
              <a:rPr lang="sr-Latn-ME" sz="2200" dirty="0" smtClean="0">
                <a:latin typeface="Constantia" pitchFamily="18" charset="0"/>
                <a:cs typeface="Arial" charset="0"/>
              </a:rPr>
              <a:t>(part of the University)</a:t>
            </a:r>
            <a:endParaRPr lang="en-US" sz="2200" dirty="0" smtClean="0">
              <a:latin typeface="Constantia" pitchFamily="18" charset="0"/>
              <a:cs typeface="Arial" charset="0"/>
            </a:endParaRPr>
          </a:p>
          <a:p>
            <a:pPr marL="624078" indent="-514350">
              <a:buNone/>
            </a:pPr>
            <a:endParaRPr lang="sr-Latn-ME" sz="2200" dirty="0" smtClean="0">
              <a:latin typeface="Cambria" pitchFamily="18" charset="0"/>
              <a:cs typeface="Arial" charset="0"/>
            </a:endParaRPr>
          </a:p>
          <a:p>
            <a:pPr marL="624078" indent="-514350">
              <a:buFont typeface="+mj-lt"/>
              <a:buAutoNum type="romanUcPeriod"/>
            </a:pPr>
            <a:endParaRPr lang="sr-Latn-ME" sz="2200" dirty="0" smtClean="0">
              <a:latin typeface="Cambria" pitchFamily="18" charset="0"/>
              <a:cs typeface="Arial" charset="0"/>
            </a:endParaRPr>
          </a:p>
          <a:p>
            <a:pPr>
              <a:buNone/>
            </a:pPr>
            <a:endParaRPr lang="en-US" sz="2200" dirty="0" smtClean="0">
              <a:latin typeface="Cambria" pitchFamily="18" charset="0"/>
              <a:cs typeface="Arial" charset="0"/>
            </a:endParaRPr>
          </a:p>
          <a:p>
            <a:pPr>
              <a:buNone/>
            </a:pPr>
            <a:endParaRPr lang="sr-Latn-ME" sz="2200" dirty="0" smtClean="0">
              <a:latin typeface="Cambria" pitchFamily="18" charset="0"/>
              <a:cs typeface="Arial" charset="0"/>
            </a:endParaRPr>
          </a:p>
          <a:p>
            <a:pPr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95536" y="98072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sr-Latn-ME" sz="3600" dirty="0" smtClean="0">
                <a:solidFill>
                  <a:schemeClr val="tx1"/>
                </a:solidFill>
                <a:effectLst/>
                <a:latin typeface="Constantia" pitchFamily="18" charset="0"/>
                <a:cs typeface="Times New Roman" pitchFamily="18" charset="0"/>
              </a:rPr>
              <a:t>          </a:t>
            </a:r>
            <a:br>
              <a:rPr lang="sr-Latn-ME" sz="3600" dirty="0" smtClean="0">
                <a:solidFill>
                  <a:schemeClr val="tx1"/>
                </a:solidFill>
                <a:effectLst/>
                <a:latin typeface="Constantia" pitchFamily="18" charset="0"/>
                <a:cs typeface="Times New Roman" pitchFamily="18" charset="0"/>
              </a:rPr>
            </a:br>
            <a:r>
              <a:rPr lang="sr-Latn-ME" sz="3600" dirty="0" smtClean="0">
                <a:solidFill>
                  <a:schemeClr val="tx1"/>
                </a:solidFill>
                <a:effectLst/>
                <a:latin typeface="Constantia" pitchFamily="18" charset="0"/>
                <a:cs typeface="Times New Roman" pitchFamily="18" charset="0"/>
              </a:rPr>
              <a:t>             </a:t>
            </a:r>
            <a:r>
              <a:rPr lang="en-US" sz="3600" dirty="0" smtClean="0">
                <a:solidFill>
                  <a:schemeClr val="tx1"/>
                </a:solidFill>
                <a:effectLst/>
                <a:latin typeface="Constantia" pitchFamily="18" charset="0"/>
                <a:cs typeface="Times New Roman" pitchFamily="18" charset="0"/>
              </a:rPr>
              <a:t>Institutional Framework</a:t>
            </a:r>
            <a:r>
              <a:rPr lang="sr-Latn-ME" sz="3600" dirty="0" smtClean="0">
                <a:solidFill>
                  <a:schemeClr val="tx1"/>
                </a:solidFill>
                <a:effectLst/>
                <a:latin typeface="Constantia" pitchFamily="18" charset="0"/>
                <a:cs typeface="Times New Roman" pitchFamily="18" charset="0"/>
              </a:rPr>
              <a:t> (III</a:t>
            </a:r>
            <a:r>
              <a:rPr lang="sr-Latn-ME" sz="4400" dirty="0" smtClean="0">
                <a:solidFill>
                  <a:schemeClr val="tx1"/>
                </a:solidFill>
                <a:effectLst/>
                <a:latin typeface="Constantia" pitchFamily="18" charset="0"/>
                <a:cs typeface="Times New Roman" pitchFamily="18" charset="0"/>
              </a:rPr>
              <a:t>)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0"/>
            <a:ext cx="1944216" cy="1052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3543</TotalTime>
  <Words>1120</Words>
  <Application>Microsoft Office PowerPoint</Application>
  <PresentationFormat>On-screen Show (4:3)</PresentationFormat>
  <Paragraphs>259</Paragraphs>
  <Slides>20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Concourse</vt:lpstr>
      <vt:lpstr> Institutional framework for EU accession negotiations in Montenegro </vt:lpstr>
      <vt:lpstr>   Content of the presentation</vt:lpstr>
      <vt:lpstr>Slide 3</vt:lpstr>
      <vt:lpstr>         National coordination mechanism for EU accession – Chapter 27</vt:lpstr>
      <vt:lpstr>Screening process</vt:lpstr>
      <vt:lpstr>           National coordination mechanism (II)</vt:lpstr>
      <vt:lpstr>Institutional Framework (I) </vt:lpstr>
      <vt:lpstr> Institutional Framework (II) </vt:lpstr>
      <vt:lpstr>                        Institutional Framework (III) </vt:lpstr>
      <vt:lpstr>          Institutional Framework (IV) </vt:lpstr>
      <vt:lpstr>      Institutional Framework (V) </vt:lpstr>
      <vt:lpstr>                  Institutional Framework (VI) </vt:lpstr>
      <vt:lpstr>                  Institutional Framework (VI) </vt:lpstr>
      <vt:lpstr>  Competence  overlapping</vt:lpstr>
      <vt:lpstr>Institutional coordination</vt:lpstr>
      <vt:lpstr>Institutional coordination</vt:lpstr>
      <vt:lpstr>Cooperation with NGOs and other stakeholders</vt:lpstr>
      <vt:lpstr>Institutional challenges</vt:lpstr>
      <vt:lpstr>CONCLUSIONS</vt:lpstr>
      <vt:lpstr>Slide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  Naslov</dc:title>
  <dc:creator>Ivana Vojinovic</dc:creator>
  <cp:lastModifiedBy>Ivana Vojinovic</cp:lastModifiedBy>
  <cp:revision>425</cp:revision>
  <dcterms:created xsi:type="dcterms:W3CDTF">2011-08-26T12:57:20Z</dcterms:created>
  <dcterms:modified xsi:type="dcterms:W3CDTF">2014-04-10T04:50:45Z</dcterms:modified>
</cp:coreProperties>
</file>