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60" r:id="rId4"/>
    <p:sldId id="268" r:id="rId5"/>
    <p:sldId id="267" r:id="rId6"/>
    <p:sldId id="265" r:id="rId7"/>
    <p:sldId id="263" r:id="rId8"/>
    <p:sldId id="264" r:id="rId9"/>
    <p:sldId id="262" r:id="rId10"/>
    <p:sldId id="261" r:id="rId11"/>
    <p:sldId id="259" r:id="rId12"/>
  </p:sldIdLst>
  <p:sldSz cx="9144000" cy="6858000" type="screen4x3"/>
  <p:notesSz cx="6810375" cy="9942513"/>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126" y="-90"/>
      </p:cViewPr>
      <p:guideLst>
        <p:guide orient="horz" pos="2160"/>
        <p:guide pos="2880"/>
      </p:guideLst>
    </p:cSldViewPr>
  </p:slideViewPr>
  <p:notesTextViewPr>
    <p:cViewPr>
      <p:scale>
        <a:sx n="100" d="100"/>
        <a:sy n="100" d="100"/>
      </p:scale>
      <p:origin x="0" y="0"/>
    </p:cViewPr>
  </p:notesTextViewPr>
  <p:notesViewPr>
    <p:cSldViewPr>
      <p:cViewPr varScale="1">
        <p:scale>
          <a:sx n="100" d="100"/>
          <a:sy n="100" d="100"/>
        </p:scale>
        <p:origin x="-3600" y="-96"/>
      </p:cViewPr>
      <p:guideLst>
        <p:guide orient="horz" pos="3132"/>
        <p:guide pos="2145"/>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163" cy="496888"/>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57625" y="0"/>
            <a:ext cx="2951163" cy="496888"/>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854E8840-E847-4214-8BE8-5B853B8EAFF7}" type="datetimeFigureOut">
              <a:rPr lang="en-US"/>
              <a:pPr>
                <a:defRPr/>
              </a:pPr>
              <a:t>4/8/2014</a:t>
            </a:fld>
            <a:endParaRPr lang="en-US"/>
          </a:p>
        </p:txBody>
      </p:sp>
      <p:sp>
        <p:nvSpPr>
          <p:cNvPr id="4" name="Slide Image Placeholder 3"/>
          <p:cNvSpPr>
            <a:spLocks noGrp="1" noRot="1" noChangeAspect="1"/>
          </p:cNvSpPr>
          <p:nvPr>
            <p:ph type="sldImg" idx="2"/>
          </p:nvPr>
        </p:nvSpPr>
        <p:spPr>
          <a:xfrm>
            <a:off x="920750" y="746125"/>
            <a:ext cx="4970463" cy="37274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1038" y="4722813"/>
            <a:ext cx="5448300" cy="4473575"/>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444038"/>
            <a:ext cx="2951163" cy="496887"/>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57625" y="9444038"/>
            <a:ext cx="2951163" cy="496887"/>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8680E748-E161-4168-9B96-45817E04B25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7264F99B-367E-4416-9ED5-98114A230236}" type="datetimeFigureOut">
              <a:rPr lang="en-US"/>
              <a:pPr>
                <a:defRPr/>
              </a:pPr>
              <a:t>4/8/2014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CA741B61-AB69-4D16-8D66-B53046957A8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011D1421-47C3-40E6-A699-95E31B128590}" type="datetimeFigureOut">
              <a:rPr lang="en-US"/>
              <a:pPr>
                <a:defRPr/>
              </a:pPr>
              <a:t>4/8/2014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DCF4E919-08D2-4208-968C-EBB390191D2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99941E5C-8958-4C53-9CF6-54A0D3B4CD6D}" type="datetimeFigureOut">
              <a:rPr lang="en-US"/>
              <a:pPr>
                <a:defRPr/>
              </a:pPr>
              <a:t>4/8/2014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69F94D16-3254-41B3-9F1A-49D054E5315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8689602E-E277-4FA8-B9ED-49EE9A54BBDA}" type="datetimeFigureOut">
              <a:rPr lang="en-US"/>
              <a:pPr>
                <a:defRPr/>
              </a:pPr>
              <a:t>4/8/2014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DBE67D9C-53A9-4966-8FC9-0EA5D58E985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7490BACC-46C0-48EB-8FAD-E52CE3535F79}" type="datetimeFigureOut">
              <a:rPr lang="en-US"/>
              <a:pPr>
                <a:defRPr/>
              </a:pPr>
              <a:t>4/8/2014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6043CC0E-CE9D-44D0-B74D-69F8C9D48EF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631C1126-9DFB-42B5-B8C9-8DBF13EB143F}" type="datetimeFigureOut">
              <a:rPr lang="en-US"/>
              <a:pPr>
                <a:defRPr/>
              </a:pPr>
              <a:t>4/8/2014</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8063F36B-A404-4AFC-83E8-07F55CC86BD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4D601F87-1CF2-484C-A726-AA72A0E783A7}" type="datetimeFigureOut">
              <a:rPr lang="en-US"/>
              <a:pPr>
                <a:defRPr/>
              </a:pPr>
              <a:t>4/8/2014</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870AF3A7-3EAA-4055-A198-F9A0FDE65DC4}"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24C91F60-3C66-4233-8C8F-205A7B69D98C}" type="datetimeFigureOut">
              <a:rPr lang="en-US"/>
              <a:pPr>
                <a:defRPr/>
              </a:pPr>
              <a:t>4/8/2014</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0BFB6E06-E380-4827-AC54-FF135F820E7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CDD396D0-EAB8-44AB-9650-97F6856768D9}" type="datetimeFigureOut">
              <a:rPr lang="en-US"/>
              <a:pPr>
                <a:defRPr/>
              </a:pPr>
              <a:t>4/8/2014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CA00AF67-E0EE-421B-9380-782EE3D848EF}"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6F31F77E-F9E7-4575-A72F-055C79DB3092}" type="datetimeFigureOut">
              <a:rPr lang="en-US"/>
              <a:pPr>
                <a:defRPr/>
              </a:pPr>
              <a:t>4/8/2014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1BDCB5B1-79C2-4F68-9E71-7A1E61E0331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15"/>
          <p:cNvPicPr>
            <a:picLocks noChangeAspect="1" noChangeArrowheads="1"/>
          </p:cNvPicPr>
          <p:nvPr userDrawn="1"/>
        </p:nvPicPr>
        <p:blipFill>
          <a:blip r:embed="rId13">
            <a:lum bright="-12000"/>
          </a:blip>
          <a:srcRect/>
          <a:stretch>
            <a:fillRect/>
          </a:stretch>
        </p:blipFill>
        <p:spPr bwMode="auto">
          <a:xfrm>
            <a:off x="250825" y="6165850"/>
            <a:ext cx="839788" cy="503238"/>
          </a:xfrm>
          <a:prstGeom prst="rect">
            <a:avLst/>
          </a:prstGeom>
          <a:solidFill>
            <a:srgbClr val="FFFFFF">
              <a:alpha val="0"/>
            </a:srgbClr>
          </a:solidFill>
          <a:ln w="9525">
            <a:noFill/>
            <a:miter lim="800000"/>
            <a:headEnd/>
            <a:tailEnd/>
          </a:ln>
        </p:spPr>
      </p:pic>
      <p:sp>
        <p:nvSpPr>
          <p:cNvPr id="9" name="Rectangle 8"/>
          <p:cNvSpPr>
            <a:spLocks noChangeArrowheads="1"/>
          </p:cNvSpPr>
          <p:nvPr userDrawn="1"/>
        </p:nvSpPr>
        <p:spPr bwMode="auto">
          <a:xfrm>
            <a:off x="1093788" y="6424613"/>
            <a:ext cx="2757487" cy="244475"/>
          </a:xfrm>
          <a:prstGeom prst="rect">
            <a:avLst/>
          </a:prstGeom>
          <a:noFill/>
          <a:ln w="9525">
            <a:noFill/>
            <a:miter lim="800000"/>
            <a:headEnd/>
            <a:tailEnd/>
          </a:ln>
        </p:spPr>
        <p:txBody>
          <a:bodyPr wrap="none" anchor="ctr">
            <a:spAutoFit/>
          </a:bodyPr>
          <a:lstStyle/>
          <a:p>
            <a:pPr fontAlgn="auto">
              <a:spcBef>
                <a:spcPts val="0"/>
              </a:spcBef>
              <a:spcAft>
                <a:spcPts val="0"/>
              </a:spcAft>
              <a:defRPr/>
            </a:pPr>
            <a:r>
              <a:rPr lang="en-GB" sz="1000" dirty="0">
                <a:latin typeface="+mn-lt"/>
                <a:cs typeface="Times New Roman" pitchFamily="18" charset="0"/>
              </a:rPr>
              <a:t> This Project is funded by the European Union</a:t>
            </a:r>
            <a:endParaRPr lang="en-GB" sz="1000" dirty="0">
              <a:latin typeface="+mn-lt"/>
            </a:endParaRPr>
          </a:p>
        </p:txBody>
      </p:sp>
      <p:pic>
        <p:nvPicPr>
          <p:cNvPr id="1030" name="Picture 10"/>
          <p:cNvPicPr>
            <a:picLocks noChangeAspect="1" noChangeArrowheads="1"/>
          </p:cNvPicPr>
          <p:nvPr userDrawn="1"/>
        </p:nvPicPr>
        <p:blipFill>
          <a:blip r:embed="rId14"/>
          <a:srcRect/>
          <a:stretch>
            <a:fillRect/>
          </a:stretch>
        </p:blipFill>
        <p:spPr bwMode="auto">
          <a:xfrm>
            <a:off x="4787900" y="6256338"/>
            <a:ext cx="903288" cy="468312"/>
          </a:xfrm>
          <a:prstGeom prst="rect">
            <a:avLst/>
          </a:prstGeom>
          <a:solidFill>
            <a:srgbClr val="FFFFFF"/>
          </a:solidFill>
          <a:ln w="9525">
            <a:noFill/>
            <a:miter lim="800000"/>
            <a:headEnd/>
            <a:tailEnd/>
          </a:ln>
        </p:spPr>
      </p:pic>
      <p:sp>
        <p:nvSpPr>
          <p:cNvPr id="11" name="Rectangle 7"/>
          <p:cNvSpPr>
            <a:spLocks noChangeArrowheads="1"/>
          </p:cNvSpPr>
          <p:nvPr userDrawn="1"/>
        </p:nvSpPr>
        <p:spPr bwMode="auto">
          <a:xfrm>
            <a:off x="5651500" y="6423025"/>
            <a:ext cx="3384550" cy="246063"/>
          </a:xfrm>
          <a:prstGeom prst="rect">
            <a:avLst/>
          </a:prstGeom>
          <a:noFill/>
          <a:ln w="9525">
            <a:noFill/>
            <a:miter lim="800000"/>
            <a:headEnd/>
            <a:tailEnd/>
          </a:ln>
        </p:spPr>
        <p:txBody>
          <a:bodyPr anchor="ctr">
            <a:spAutoFit/>
          </a:bodyPr>
          <a:lstStyle/>
          <a:p>
            <a:pPr fontAlgn="auto">
              <a:spcBef>
                <a:spcPts val="0"/>
              </a:spcBef>
              <a:spcAft>
                <a:spcPts val="0"/>
              </a:spcAft>
              <a:defRPr/>
            </a:pPr>
            <a:r>
              <a:rPr lang="en-GB" sz="1000" dirty="0">
                <a:latin typeface="+mn-lt"/>
                <a:cs typeface="Times New Roman" pitchFamily="18" charset="0"/>
              </a:rPr>
              <a:t>Project implemented by Human Dynamics Consortium</a:t>
            </a:r>
          </a:p>
        </p:txBody>
      </p:sp>
      <p:pic>
        <p:nvPicPr>
          <p:cNvPr id="1032" name="Picture 2" descr="Z:\hd\countries\ZZ Multi-country\IMPLEMENTATION\ECRAN 2013 - 2016\Implementation\Visibility\Final logo\zelena.png"/>
          <p:cNvPicPr>
            <a:picLocks noChangeAspect="1" noChangeArrowheads="1"/>
          </p:cNvPicPr>
          <p:nvPr userDrawn="1"/>
        </p:nvPicPr>
        <p:blipFill>
          <a:blip r:embed="rId15"/>
          <a:srcRect/>
          <a:stretch>
            <a:fillRect/>
          </a:stretch>
        </p:blipFill>
        <p:spPr bwMode="auto">
          <a:xfrm>
            <a:off x="6465888" y="115888"/>
            <a:ext cx="2209800" cy="2524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ctrTitle"/>
          </p:nvPr>
        </p:nvSpPr>
        <p:spPr/>
        <p:txBody>
          <a:bodyPr/>
          <a:lstStyle/>
          <a:p>
            <a:pPr eaLnBrk="1" hangingPunct="1"/>
            <a:r>
              <a:rPr lang="en-US" sz="4000" b="1" smtClean="0">
                <a:effectLst>
                  <a:outerShdw blurRad="38100" dist="38100" dir="2700000" algn="tl">
                    <a:srgbClr val="C0C0C0"/>
                  </a:outerShdw>
                </a:effectLst>
              </a:rPr>
              <a:t>Writing position papers and instructions in negotiations on Chapter 27</a:t>
            </a:r>
          </a:p>
        </p:txBody>
      </p:sp>
      <p:sp>
        <p:nvSpPr>
          <p:cNvPr id="3" name="Subtitle 2"/>
          <p:cNvSpPr>
            <a:spLocks noGrp="1"/>
          </p:cNvSpPr>
          <p:nvPr>
            <p:ph type="subTitle" idx="1"/>
          </p:nvPr>
        </p:nvSpPr>
        <p:spPr/>
        <p:txBody>
          <a:bodyPr/>
          <a:lstStyle/>
          <a:p>
            <a:pPr eaLnBrk="1" hangingPunct="1"/>
            <a:endParaRPr lang="en-US" smtClean="0">
              <a:solidFill>
                <a:srgbClr val="898989"/>
              </a:solidFill>
            </a:endParaRPr>
          </a:p>
          <a:p>
            <a:pPr eaLnBrk="1" hangingPunct="1"/>
            <a:r>
              <a:rPr lang="en-US" smtClean="0">
                <a:solidFill>
                  <a:srgbClr val="898989"/>
                </a:solidFill>
              </a:rPr>
              <a:t>Leonard ORBAN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p:cNvSpPr>
          <p:nvPr>
            <p:ph type="title" idx="4294967295"/>
          </p:nvPr>
        </p:nvSpPr>
        <p:spPr/>
        <p:txBody>
          <a:bodyPr/>
          <a:lstStyle/>
          <a:p>
            <a:pPr eaLnBrk="1" hangingPunct="1"/>
            <a:r>
              <a:rPr lang="en-US" b="1" smtClean="0"/>
              <a:t>Body of the Position Paper (2)</a:t>
            </a:r>
          </a:p>
        </p:txBody>
      </p:sp>
      <p:sp>
        <p:nvSpPr>
          <p:cNvPr id="23554" name="Rectangle 3"/>
          <p:cNvSpPr>
            <a:spLocks noGrp="1"/>
          </p:cNvSpPr>
          <p:nvPr>
            <p:ph type="body" idx="4294967295"/>
          </p:nvPr>
        </p:nvSpPr>
        <p:spPr/>
        <p:txBody>
          <a:bodyPr/>
          <a:lstStyle/>
          <a:p>
            <a:pPr eaLnBrk="1" hangingPunct="1">
              <a:lnSpc>
                <a:spcPct val="80000"/>
              </a:lnSpc>
              <a:buFont typeface="Arial" charset="0"/>
              <a:buNone/>
            </a:pPr>
            <a:r>
              <a:rPr lang="en-GB" sz="1800" b="1" u="sng" smtClean="0"/>
              <a:t>22.B. Air quality</a:t>
            </a:r>
          </a:p>
          <a:p>
            <a:pPr eaLnBrk="1" hangingPunct="1">
              <a:lnSpc>
                <a:spcPct val="80000"/>
              </a:lnSpc>
              <a:buFont typeface="Arial" charset="0"/>
              <a:buNone/>
            </a:pPr>
            <a:endParaRPr lang="en-GB" sz="1800" b="1" i="1" smtClean="0"/>
          </a:p>
          <a:p>
            <a:pPr eaLnBrk="1" hangingPunct="1">
              <a:lnSpc>
                <a:spcPct val="80000"/>
              </a:lnSpc>
              <a:buFont typeface="Arial" charset="0"/>
              <a:buNone/>
            </a:pPr>
            <a:r>
              <a:rPr lang="en-GB" sz="1800" b="1" i="1" smtClean="0"/>
              <a:t>General framework regarding the administrative and institutional capacity</a:t>
            </a:r>
          </a:p>
          <a:p>
            <a:pPr eaLnBrk="1" hangingPunct="1">
              <a:lnSpc>
                <a:spcPct val="80000"/>
              </a:lnSpc>
              <a:buFont typeface="Arial" charset="0"/>
              <a:buNone/>
            </a:pPr>
            <a:r>
              <a:rPr lang="en-GB" sz="1800" b="1" i="1" smtClean="0"/>
              <a:t>EU legal act 1</a:t>
            </a:r>
            <a:endParaRPr lang="en-GB" sz="1800" smtClean="0"/>
          </a:p>
          <a:p>
            <a:pPr eaLnBrk="1" hangingPunct="1">
              <a:lnSpc>
                <a:spcPct val="80000"/>
              </a:lnSpc>
            </a:pPr>
            <a:r>
              <a:rPr lang="en-GB" sz="1800" smtClean="0"/>
              <a:t>Transition period (if the case)</a:t>
            </a:r>
          </a:p>
          <a:p>
            <a:pPr eaLnBrk="1" hangingPunct="1">
              <a:lnSpc>
                <a:spcPct val="80000"/>
              </a:lnSpc>
            </a:pPr>
            <a:r>
              <a:rPr lang="en-GB" sz="1800" smtClean="0"/>
              <a:t>Transposition</a:t>
            </a:r>
            <a:endParaRPr lang="en-US" sz="1800" smtClean="0"/>
          </a:p>
          <a:p>
            <a:pPr eaLnBrk="1" hangingPunct="1">
              <a:lnSpc>
                <a:spcPct val="80000"/>
              </a:lnSpc>
            </a:pPr>
            <a:r>
              <a:rPr lang="en-US" sz="1800" smtClean="0"/>
              <a:t>Administrative and institutional capacity</a:t>
            </a:r>
            <a:endParaRPr lang="en-GB" sz="1800" smtClean="0"/>
          </a:p>
          <a:p>
            <a:pPr eaLnBrk="1" hangingPunct="1">
              <a:lnSpc>
                <a:spcPct val="80000"/>
              </a:lnSpc>
            </a:pPr>
            <a:r>
              <a:rPr lang="en-GB" sz="1800" smtClean="0"/>
              <a:t>Implementation</a:t>
            </a:r>
            <a:endParaRPr lang="en-US" sz="1800" smtClean="0"/>
          </a:p>
          <a:p>
            <a:pPr eaLnBrk="1" hangingPunct="1">
              <a:lnSpc>
                <a:spcPct val="80000"/>
              </a:lnSpc>
            </a:pPr>
            <a:r>
              <a:rPr lang="en-US" sz="1800" smtClean="0"/>
              <a:t>Costs assessment</a:t>
            </a:r>
          </a:p>
          <a:p>
            <a:pPr eaLnBrk="1" hangingPunct="1">
              <a:lnSpc>
                <a:spcPct val="80000"/>
              </a:lnSpc>
              <a:buFont typeface="Arial" charset="0"/>
              <a:buNone/>
            </a:pPr>
            <a:r>
              <a:rPr lang="en-US" sz="1800" smtClean="0"/>
              <a:t>                  ….…</a:t>
            </a:r>
            <a:endParaRPr lang="en-GB" sz="1800" b="1" i="1" smtClean="0"/>
          </a:p>
          <a:p>
            <a:pPr eaLnBrk="1" hangingPunct="1">
              <a:lnSpc>
                <a:spcPct val="80000"/>
              </a:lnSpc>
              <a:buFont typeface="Arial" charset="0"/>
              <a:buNone/>
            </a:pPr>
            <a:r>
              <a:rPr lang="en-GB" sz="1800" b="1" i="1" smtClean="0"/>
              <a:t>EU legal act “n”</a:t>
            </a:r>
            <a:endParaRPr lang="en-GB" sz="1800" smtClean="0"/>
          </a:p>
          <a:p>
            <a:pPr eaLnBrk="1" hangingPunct="1">
              <a:lnSpc>
                <a:spcPct val="80000"/>
              </a:lnSpc>
            </a:pPr>
            <a:r>
              <a:rPr lang="en-GB" sz="1800" smtClean="0"/>
              <a:t>Transition period (if the case)</a:t>
            </a:r>
          </a:p>
          <a:p>
            <a:pPr eaLnBrk="1" hangingPunct="1">
              <a:lnSpc>
                <a:spcPct val="80000"/>
              </a:lnSpc>
            </a:pPr>
            <a:r>
              <a:rPr lang="en-GB" sz="1800" smtClean="0"/>
              <a:t>Transposition</a:t>
            </a:r>
            <a:endParaRPr lang="en-US" sz="1800" smtClean="0"/>
          </a:p>
          <a:p>
            <a:pPr eaLnBrk="1" hangingPunct="1">
              <a:lnSpc>
                <a:spcPct val="80000"/>
              </a:lnSpc>
            </a:pPr>
            <a:r>
              <a:rPr lang="en-US" sz="1800" smtClean="0"/>
              <a:t>Administrative and institutional capacity</a:t>
            </a:r>
            <a:endParaRPr lang="en-GB" sz="1800" smtClean="0"/>
          </a:p>
          <a:p>
            <a:pPr eaLnBrk="1" hangingPunct="1">
              <a:lnSpc>
                <a:spcPct val="80000"/>
              </a:lnSpc>
            </a:pPr>
            <a:r>
              <a:rPr lang="en-GB" sz="1800" smtClean="0"/>
              <a:t>Implementation</a:t>
            </a:r>
            <a:endParaRPr lang="en-US" sz="1800" smtClean="0"/>
          </a:p>
          <a:p>
            <a:pPr eaLnBrk="1" hangingPunct="1">
              <a:lnSpc>
                <a:spcPct val="80000"/>
              </a:lnSpc>
            </a:pPr>
            <a:r>
              <a:rPr lang="en-US" sz="1800" smtClean="0"/>
              <a:t>Costs assessment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p:cNvSpPr>
          <p:nvPr>
            <p:ph type="title" idx="4294967295"/>
          </p:nvPr>
        </p:nvSpPr>
        <p:spPr/>
        <p:txBody>
          <a:bodyPr/>
          <a:lstStyle/>
          <a:p>
            <a:pPr eaLnBrk="1" hangingPunct="1"/>
            <a:endParaRPr lang="en-US" smtClean="0"/>
          </a:p>
        </p:txBody>
      </p:sp>
      <p:sp>
        <p:nvSpPr>
          <p:cNvPr id="24578" name="Rectangle 3"/>
          <p:cNvSpPr>
            <a:spLocks noGrp="1"/>
          </p:cNvSpPr>
          <p:nvPr>
            <p:ph type="body" idx="4294967295"/>
          </p:nvPr>
        </p:nvSpPr>
        <p:spPr/>
        <p:txBody>
          <a:bodyPr/>
          <a:lstStyle/>
          <a:p>
            <a:pPr eaLnBrk="1" hangingPunct="1"/>
            <a:r>
              <a:rPr lang="en-US" smtClean="0"/>
              <a:t>Thank you for your attention!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pPr eaLnBrk="1" hangingPunct="1"/>
            <a:r>
              <a:rPr lang="en-US" b="1" smtClean="0"/>
              <a:t>Position paper</a:t>
            </a:r>
          </a:p>
        </p:txBody>
      </p:sp>
      <p:sp>
        <p:nvSpPr>
          <p:cNvPr id="15362" name="Content Placeholder 2"/>
          <p:cNvSpPr>
            <a:spLocks noGrp="1"/>
          </p:cNvSpPr>
          <p:nvPr>
            <p:ph idx="1"/>
          </p:nvPr>
        </p:nvSpPr>
        <p:spPr/>
        <p:txBody>
          <a:bodyPr/>
          <a:lstStyle/>
          <a:p>
            <a:pPr algn="just" eaLnBrk="1" hangingPunct="1"/>
            <a:r>
              <a:rPr lang="en-US" sz="2000" smtClean="0"/>
              <a:t>WHAT IS IT? </a:t>
            </a:r>
          </a:p>
          <a:p>
            <a:pPr algn="just" eaLnBrk="1" hangingPunct="1">
              <a:buFontTx/>
              <a:buChar char="-"/>
            </a:pPr>
            <a:r>
              <a:rPr lang="en-US" sz="2000" smtClean="0"/>
              <a:t>a written document on the negotiating positions which states the opinion of a candidate country on compliance with the </a:t>
            </a:r>
            <a:r>
              <a:rPr lang="en-US" sz="2000" i="1" smtClean="0"/>
              <a:t>acquis </a:t>
            </a:r>
            <a:r>
              <a:rPr lang="en-US" sz="2000" smtClean="0"/>
              <a:t>in a particular area defined by the negotiating chapter;</a:t>
            </a:r>
          </a:p>
          <a:p>
            <a:pPr algn="just" eaLnBrk="1" hangingPunct="1">
              <a:buFontTx/>
              <a:buNone/>
            </a:pPr>
            <a:endParaRPr lang="en-US" sz="2000" smtClean="0"/>
          </a:p>
          <a:p>
            <a:pPr algn="just" eaLnBrk="1" hangingPunct="1"/>
            <a:r>
              <a:rPr lang="en-US" sz="2000" smtClean="0"/>
              <a:t>WHAT IS ITS PURPOSE?</a:t>
            </a:r>
          </a:p>
          <a:p>
            <a:pPr algn="just" eaLnBrk="1" hangingPunct="1">
              <a:buFontTx/>
              <a:buChar char="-"/>
            </a:pPr>
            <a:r>
              <a:rPr lang="en-US" sz="2000" smtClean="0"/>
              <a:t>to generate support from the Member States;</a:t>
            </a:r>
          </a:p>
          <a:p>
            <a:pPr algn="just" eaLnBrk="1" hangingPunct="1">
              <a:buFontTx/>
              <a:buChar char="-"/>
            </a:pPr>
            <a:r>
              <a:rPr lang="en-US" sz="2000" smtClean="0"/>
              <a:t>must respond both to the short-term and long-term interests of the country;</a:t>
            </a:r>
          </a:p>
          <a:p>
            <a:pPr algn="just" eaLnBrk="1" hangingPunct="1">
              <a:buFontTx/>
              <a:buChar char="-"/>
            </a:pPr>
            <a:r>
              <a:rPr lang="en-US" sz="2000" smtClean="0"/>
              <a:t>provides a solid foundation for the arguments and credibility,</a:t>
            </a:r>
          </a:p>
          <a:p>
            <a:pPr algn="just" eaLnBrk="1" hangingPunct="1">
              <a:buFontTx/>
              <a:buChar char="-"/>
            </a:pPr>
            <a:r>
              <a:rPr lang="en-US" sz="2000" smtClean="0"/>
              <a:t>the quality of the argumentation will determine the positive or negative decisions of the EU with regards to transition periods and derogations.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p:cNvSpPr>
          <p:nvPr>
            <p:ph type="title" idx="4294967295"/>
          </p:nvPr>
        </p:nvSpPr>
        <p:spPr/>
        <p:txBody>
          <a:bodyPr/>
          <a:lstStyle/>
          <a:p>
            <a:pPr eaLnBrk="1" hangingPunct="1"/>
            <a:r>
              <a:rPr lang="en-US" b="1" smtClean="0"/>
              <a:t>Starting point</a:t>
            </a:r>
          </a:p>
        </p:txBody>
      </p:sp>
      <p:sp>
        <p:nvSpPr>
          <p:cNvPr id="16386" name="Rectangle 3"/>
          <p:cNvSpPr>
            <a:spLocks noGrp="1"/>
          </p:cNvSpPr>
          <p:nvPr>
            <p:ph type="body" idx="4294967295"/>
          </p:nvPr>
        </p:nvSpPr>
        <p:spPr/>
        <p:txBody>
          <a:bodyPr/>
          <a:lstStyle/>
          <a:p>
            <a:pPr algn="just" eaLnBrk="1" hangingPunct="1">
              <a:lnSpc>
                <a:spcPct val="90000"/>
              </a:lnSpc>
              <a:buFont typeface="Arial" charset="0"/>
              <a:buNone/>
            </a:pPr>
            <a:r>
              <a:rPr lang="en-US" sz="2400" smtClean="0"/>
              <a:t>Carrying out general and sectoral, financial and social, economic and societal impact assessments on:</a:t>
            </a:r>
          </a:p>
          <a:p>
            <a:pPr algn="just" eaLnBrk="1" hangingPunct="1">
              <a:lnSpc>
                <a:spcPct val="90000"/>
              </a:lnSpc>
            </a:pPr>
            <a:r>
              <a:rPr lang="en-US" sz="2400" smtClean="0"/>
              <a:t>the conditions required for implementing each piece of the </a:t>
            </a:r>
            <a:r>
              <a:rPr lang="en-US" sz="2400" i="1" smtClean="0"/>
              <a:t>acquis</a:t>
            </a:r>
            <a:r>
              <a:rPr lang="en-US" sz="2400" smtClean="0"/>
              <a:t>;</a:t>
            </a:r>
          </a:p>
          <a:p>
            <a:pPr algn="just" eaLnBrk="1" hangingPunct="1">
              <a:lnSpc>
                <a:spcPct val="90000"/>
              </a:lnSpc>
            </a:pPr>
            <a:r>
              <a:rPr lang="en-US" sz="2400" smtClean="0"/>
              <a:t>the necessary efforts from both the public and the private sector;</a:t>
            </a:r>
          </a:p>
          <a:p>
            <a:pPr algn="just" eaLnBrk="1" hangingPunct="1">
              <a:lnSpc>
                <a:spcPct val="90000"/>
              </a:lnSpc>
            </a:pPr>
            <a:r>
              <a:rPr lang="en-US" sz="2400" smtClean="0"/>
              <a:t>the cost and benefits of the changes brought by the implementation the </a:t>
            </a:r>
            <a:r>
              <a:rPr lang="en-US" sz="2400" i="1" smtClean="0"/>
              <a:t>acquis</a:t>
            </a:r>
            <a:r>
              <a:rPr lang="en-US" sz="2400" smtClean="0"/>
              <a:t>;</a:t>
            </a:r>
          </a:p>
          <a:p>
            <a:pPr algn="just" eaLnBrk="1" hangingPunct="1">
              <a:lnSpc>
                <a:spcPct val="90000"/>
              </a:lnSpc>
            </a:pPr>
            <a:r>
              <a:rPr lang="en-US" sz="2400" smtClean="0"/>
              <a:t>the financial resources of the candidate country in order to assume these changes;</a:t>
            </a:r>
          </a:p>
          <a:p>
            <a:pPr algn="just" eaLnBrk="1" hangingPunct="1">
              <a:lnSpc>
                <a:spcPct val="90000"/>
              </a:lnSpc>
            </a:pPr>
            <a:r>
              <a:rPr lang="en-US" sz="2400" smtClean="0"/>
              <a:t>the administrative capacity and new institutions/agencies in charge to implement the </a:t>
            </a:r>
            <a:r>
              <a:rPr lang="en-US" sz="2400" i="1" smtClean="0"/>
              <a:t>acquis</a:t>
            </a:r>
            <a:r>
              <a:rPr lang="en-US" sz="2400" smtClean="0"/>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p:cNvSpPr>
          <p:nvPr>
            <p:ph type="title" idx="4294967295"/>
          </p:nvPr>
        </p:nvSpPr>
        <p:spPr/>
        <p:txBody>
          <a:bodyPr/>
          <a:lstStyle/>
          <a:p>
            <a:pPr eaLnBrk="1" hangingPunct="1"/>
            <a:r>
              <a:rPr lang="en-US" b="1" smtClean="0"/>
              <a:t>Structure of a Position Paper (1)</a:t>
            </a:r>
          </a:p>
        </p:txBody>
      </p:sp>
      <p:sp>
        <p:nvSpPr>
          <p:cNvPr id="17410" name="Rectangle 3"/>
          <p:cNvSpPr>
            <a:spLocks noGrp="1"/>
          </p:cNvSpPr>
          <p:nvPr>
            <p:ph type="body" idx="4294967295"/>
          </p:nvPr>
        </p:nvSpPr>
        <p:spPr/>
        <p:txBody>
          <a:bodyPr/>
          <a:lstStyle/>
          <a:p>
            <a:pPr algn="just" eaLnBrk="1" hangingPunct="1">
              <a:buFont typeface="Arial" charset="0"/>
              <a:buNone/>
            </a:pPr>
            <a:r>
              <a:rPr lang="en-US" sz="2400" smtClean="0"/>
              <a:t>The EU </a:t>
            </a:r>
            <a:r>
              <a:rPr lang="en-US" sz="2400" smtClean="0">
                <a:solidFill>
                  <a:srgbClr val="FF0000"/>
                </a:solidFill>
              </a:rPr>
              <a:t>did not</a:t>
            </a:r>
            <a:r>
              <a:rPr lang="en-US" sz="2400" smtClean="0"/>
              <a:t> establish a standard format for such structure of Position Paper.</a:t>
            </a:r>
          </a:p>
          <a:p>
            <a:pPr algn="just" eaLnBrk="1" hangingPunct="1">
              <a:buFont typeface="Arial" charset="0"/>
              <a:buNone/>
            </a:pPr>
            <a:endParaRPr lang="en-US" sz="1000" smtClean="0"/>
          </a:p>
          <a:p>
            <a:pPr algn="just" eaLnBrk="1" hangingPunct="1">
              <a:buFont typeface="Arial" charset="0"/>
              <a:buNone/>
            </a:pPr>
            <a:r>
              <a:rPr lang="en-US" sz="2400" smtClean="0">
                <a:solidFill>
                  <a:srgbClr val="FF0000"/>
                </a:solidFill>
              </a:rPr>
              <a:t>From experience</a:t>
            </a:r>
            <a:r>
              <a:rPr lang="en-US" sz="2400" smtClean="0"/>
              <a:t>: Some general guidelines on the structure are very useful in the preparation stage to be followed by all line ministries and integrative institutions as they have to formulate precise proposals and provide sufficient reasoning to serve as concrete basis and factual arguments for negotiations.</a:t>
            </a:r>
          </a:p>
          <a:p>
            <a:pPr algn="just" eaLnBrk="1" hangingPunct="1">
              <a:buFont typeface="Arial" charset="0"/>
              <a:buNone/>
            </a:pPr>
            <a:r>
              <a:rPr lang="en-US" sz="1000" smtClean="0"/>
              <a:t> </a:t>
            </a:r>
          </a:p>
          <a:p>
            <a:pPr algn="just" eaLnBrk="1" hangingPunct="1">
              <a:buFont typeface="Arial" charset="0"/>
              <a:buNone/>
            </a:pPr>
            <a:r>
              <a:rPr lang="en-US" sz="2400" smtClean="0">
                <a:solidFill>
                  <a:srgbClr val="FF0000"/>
                </a:solidFill>
              </a:rPr>
              <a:t>The final version</a:t>
            </a:r>
            <a:r>
              <a:rPr lang="en-US" sz="2400" smtClean="0"/>
              <a:t> of the Position Paper must be written by the Negotiating Team under the authority of the Chief Negotiator.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idx="4294967295"/>
          </p:nvPr>
        </p:nvSpPr>
        <p:spPr/>
        <p:txBody>
          <a:bodyPr/>
          <a:lstStyle/>
          <a:p>
            <a:pPr eaLnBrk="1" hangingPunct="1"/>
            <a:r>
              <a:rPr lang="en-US" b="1" smtClean="0"/>
              <a:t>Structure of a Position Paper (2)</a:t>
            </a:r>
          </a:p>
        </p:txBody>
      </p:sp>
      <p:sp>
        <p:nvSpPr>
          <p:cNvPr id="18434" name="Rectangle 3"/>
          <p:cNvSpPr>
            <a:spLocks noGrp="1"/>
          </p:cNvSpPr>
          <p:nvPr>
            <p:ph type="body" idx="4294967295"/>
          </p:nvPr>
        </p:nvSpPr>
        <p:spPr/>
        <p:txBody>
          <a:bodyPr/>
          <a:lstStyle/>
          <a:p>
            <a:pPr algn="just" eaLnBrk="1" hangingPunct="1">
              <a:lnSpc>
                <a:spcPct val="80000"/>
              </a:lnSpc>
              <a:spcBef>
                <a:spcPct val="70000"/>
              </a:spcBef>
              <a:buFont typeface="Arial" charset="0"/>
              <a:buNone/>
            </a:pPr>
            <a:r>
              <a:rPr lang="en-US" sz="2000" smtClean="0"/>
              <a:t>The </a:t>
            </a:r>
            <a:r>
              <a:rPr lang="en-US" sz="2000" b="1" smtClean="0">
                <a:solidFill>
                  <a:srgbClr val="FF0000"/>
                </a:solidFill>
              </a:rPr>
              <a:t>general summarized position</a:t>
            </a:r>
            <a:r>
              <a:rPr lang="en-US" sz="2000" smtClean="0"/>
              <a:t> of the candidate country on the negotiating chapter;</a:t>
            </a:r>
          </a:p>
          <a:p>
            <a:pPr algn="just" eaLnBrk="1" hangingPunct="1">
              <a:lnSpc>
                <a:spcPct val="80000"/>
              </a:lnSpc>
              <a:spcBef>
                <a:spcPct val="70000"/>
              </a:spcBef>
              <a:buFont typeface="Arial" charset="0"/>
              <a:buNone/>
            </a:pPr>
            <a:r>
              <a:rPr lang="en-US" sz="2000" smtClean="0"/>
              <a:t>Candidate’s </a:t>
            </a:r>
            <a:r>
              <a:rPr lang="en-US" sz="2000" b="1" smtClean="0">
                <a:solidFill>
                  <a:srgbClr val="FF0000"/>
                </a:solidFill>
              </a:rPr>
              <a:t>detailed position</a:t>
            </a:r>
            <a:r>
              <a:rPr lang="en-US" sz="2000" smtClean="0"/>
              <a:t> on the </a:t>
            </a:r>
            <a:r>
              <a:rPr lang="en-US" sz="2000" i="1" smtClean="0"/>
              <a:t>acquis </a:t>
            </a:r>
            <a:r>
              <a:rPr lang="en-US" sz="2000" smtClean="0"/>
              <a:t>in the respective field, with a distinct indication of:</a:t>
            </a:r>
          </a:p>
          <a:p>
            <a:pPr algn="just" eaLnBrk="1" hangingPunct="1">
              <a:lnSpc>
                <a:spcPct val="80000"/>
              </a:lnSpc>
              <a:buFont typeface="Wingdings" pitchFamily="2" charset="2"/>
              <a:buChar char="Ø"/>
            </a:pPr>
            <a:r>
              <a:rPr lang="en-US" sz="1800" smtClean="0"/>
              <a:t>The equivalent in the national legislation of the </a:t>
            </a:r>
            <a:r>
              <a:rPr lang="en-US" sz="1800" i="1" smtClean="0"/>
              <a:t>acquis </a:t>
            </a:r>
            <a:r>
              <a:rPr lang="en-US" sz="1800" smtClean="0"/>
              <a:t>already taken, or the provisions that are most significant;</a:t>
            </a:r>
          </a:p>
          <a:p>
            <a:pPr algn="just" eaLnBrk="1" hangingPunct="1">
              <a:lnSpc>
                <a:spcPct val="80000"/>
              </a:lnSpc>
              <a:buFont typeface="Wingdings" pitchFamily="2" charset="2"/>
              <a:buChar char="Ø"/>
            </a:pPr>
            <a:r>
              <a:rPr lang="en-US" sz="1800" smtClean="0"/>
              <a:t>Timing and modalities of implementing the </a:t>
            </a:r>
            <a:r>
              <a:rPr lang="en-US" sz="1800" i="1" smtClean="0"/>
              <a:t>acquis </a:t>
            </a:r>
            <a:r>
              <a:rPr lang="en-US" sz="1800" smtClean="0"/>
              <a:t>that has not yet been adopted.</a:t>
            </a:r>
          </a:p>
          <a:p>
            <a:pPr algn="just" eaLnBrk="1" hangingPunct="1">
              <a:lnSpc>
                <a:spcPct val="80000"/>
              </a:lnSpc>
              <a:spcBef>
                <a:spcPct val="70000"/>
              </a:spcBef>
              <a:buFont typeface="Arial" charset="0"/>
              <a:buNone/>
            </a:pPr>
            <a:r>
              <a:rPr lang="en-US" sz="2000" smtClean="0"/>
              <a:t>Presentation of the </a:t>
            </a:r>
            <a:r>
              <a:rPr lang="en-US" sz="2000" b="1" smtClean="0">
                <a:solidFill>
                  <a:srgbClr val="FF0000"/>
                </a:solidFill>
              </a:rPr>
              <a:t>institutions of central government</a:t>
            </a:r>
            <a:r>
              <a:rPr lang="en-US" sz="2000" smtClean="0"/>
              <a:t> or otherwise required by the </a:t>
            </a:r>
            <a:r>
              <a:rPr lang="en-US" sz="2000" i="1" smtClean="0"/>
              <a:t>acquis </a:t>
            </a:r>
            <a:r>
              <a:rPr lang="en-US" sz="2000" smtClean="0"/>
              <a:t>of the matter:</a:t>
            </a:r>
          </a:p>
          <a:p>
            <a:pPr algn="just" eaLnBrk="1" hangingPunct="1">
              <a:lnSpc>
                <a:spcPct val="80000"/>
              </a:lnSpc>
              <a:buFont typeface="Wingdings" pitchFamily="2" charset="2"/>
              <a:buChar char="Ø"/>
            </a:pPr>
            <a:r>
              <a:rPr lang="en-US" sz="1800" smtClean="0"/>
              <a:t>Existing institutions - in the case that statistics will be presented to prove the efficiency of the operations and the main measures to increase their efficiency;</a:t>
            </a:r>
          </a:p>
          <a:p>
            <a:pPr algn="just" eaLnBrk="1" hangingPunct="1">
              <a:lnSpc>
                <a:spcPct val="80000"/>
              </a:lnSpc>
              <a:buFont typeface="Wingdings" pitchFamily="2" charset="2"/>
              <a:buChar char="Ø"/>
            </a:pPr>
            <a:r>
              <a:rPr lang="en-US" sz="1800" smtClean="0"/>
              <a:t>a schedule and action plan/measures to create new institutions that are still required for implementing the </a:t>
            </a:r>
            <a:r>
              <a:rPr lang="en-US" sz="1800" i="1" smtClean="0"/>
              <a:t>acquis, </a:t>
            </a:r>
            <a:r>
              <a:rPr lang="en-US" sz="1800" smtClean="0"/>
              <a:t>if necessary.</a:t>
            </a:r>
          </a:p>
          <a:p>
            <a:pPr algn="just" eaLnBrk="1" hangingPunct="1">
              <a:lnSpc>
                <a:spcPct val="80000"/>
              </a:lnSpc>
              <a:spcBef>
                <a:spcPct val="70000"/>
              </a:spcBef>
              <a:buFont typeface="Arial" charset="0"/>
              <a:buNone/>
            </a:pPr>
            <a:r>
              <a:rPr lang="en-US" sz="2000" b="1" smtClean="0">
                <a:solidFill>
                  <a:srgbClr val="FF0000"/>
                </a:solidFill>
              </a:rPr>
              <a:t>Arguments for the transition periods or derogation</a:t>
            </a:r>
            <a:r>
              <a:rPr lang="en-US" sz="2000" smtClean="0"/>
              <a:t> in the area of negotiated chapter, where there is such a request.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idx="4294967295"/>
          </p:nvPr>
        </p:nvSpPr>
        <p:spPr/>
        <p:txBody>
          <a:bodyPr/>
          <a:lstStyle/>
          <a:p>
            <a:pPr eaLnBrk="1" hangingPunct="1"/>
            <a:r>
              <a:rPr lang="en-US" b="1" smtClean="0"/>
              <a:t>Structure of a Position Paper (3)</a:t>
            </a:r>
          </a:p>
        </p:txBody>
      </p:sp>
      <p:sp>
        <p:nvSpPr>
          <p:cNvPr id="19458" name="Rectangle 3"/>
          <p:cNvSpPr>
            <a:spLocks noGrp="1"/>
          </p:cNvSpPr>
          <p:nvPr>
            <p:ph type="body" idx="4294967295"/>
          </p:nvPr>
        </p:nvSpPr>
        <p:spPr/>
        <p:txBody>
          <a:bodyPr/>
          <a:lstStyle/>
          <a:p>
            <a:pPr eaLnBrk="1" hangingPunct="1">
              <a:lnSpc>
                <a:spcPct val="80000"/>
              </a:lnSpc>
              <a:buFont typeface="Arial" charset="0"/>
              <a:buNone/>
            </a:pPr>
            <a:r>
              <a:rPr lang="en-US" sz="1800" smtClean="0"/>
              <a:t>Professor Nicolaides (1999) suggests the same manner of structuring:</a:t>
            </a:r>
          </a:p>
          <a:p>
            <a:pPr eaLnBrk="1" hangingPunct="1">
              <a:lnSpc>
                <a:spcPct val="80000"/>
              </a:lnSpc>
              <a:buFont typeface="Arial" charset="0"/>
              <a:buNone/>
            </a:pPr>
            <a:r>
              <a:rPr lang="en-US" sz="1800" smtClean="0"/>
              <a:t>I. Acceptance of the </a:t>
            </a:r>
            <a:r>
              <a:rPr lang="en-US" sz="1800" i="1" smtClean="0"/>
              <a:t>acquis</a:t>
            </a:r>
            <a:r>
              <a:rPr lang="en-US" sz="1800" smtClean="0"/>
              <a:t>:</a:t>
            </a:r>
          </a:p>
          <a:p>
            <a:pPr eaLnBrk="1" hangingPunct="1">
              <a:lnSpc>
                <a:spcPct val="80000"/>
              </a:lnSpc>
            </a:pPr>
            <a:r>
              <a:rPr lang="en-US" sz="1800" smtClean="0"/>
              <a:t>State acceptance of the </a:t>
            </a:r>
            <a:r>
              <a:rPr lang="en-US" sz="1800" i="1" smtClean="0"/>
              <a:t>acquis</a:t>
            </a:r>
            <a:r>
              <a:rPr lang="en-US" sz="1800" smtClean="0"/>
              <a:t>;</a:t>
            </a:r>
          </a:p>
          <a:p>
            <a:pPr eaLnBrk="1" hangingPunct="1">
              <a:lnSpc>
                <a:spcPct val="80000"/>
              </a:lnSpc>
            </a:pPr>
            <a:r>
              <a:rPr lang="en-US" sz="1800" smtClean="0"/>
              <a:t>Explaining the national situation/capacity.</a:t>
            </a:r>
          </a:p>
          <a:p>
            <a:pPr eaLnBrk="1" hangingPunct="1">
              <a:lnSpc>
                <a:spcPct val="80000"/>
              </a:lnSpc>
              <a:buFont typeface="Arial" charset="0"/>
              <a:buNone/>
            </a:pPr>
            <a:r>
              <a:rPr lang="en-US" sz="1800" smtClean="0"/>
              <a:t>II. Insertion of national institutions and/or names into the </a:t>
            </a:r>
            <a:r>
              <a:rPr lang="en-US" sz="1800" i="1" smtClean="0"/>
              <a:t>acquis</a:t>
            </a:r>
            <a:r>
              <a:rPr lang="en-US" sz="1800" smtClean="0"/>
              <a:t>:</a:t>
            </a:r>
          </a:p>
          <a:p>
            <a:pPr eaLnBrk="1" hangingPunct="1">
              <a:lnSpc>
                <a:spcPct val="80000"/>
              </a:lnSpc>
            </a:pPr>
            <a:r>
              <a:rPr lang="en-US" sz="1800" smtClean="0"/>
              <a:t>State acceptance of the </a:t>
            </a:r>
            <a:r>
              <a:rPr lang="en-US" sz="1800" i="1" smtClean="0"/>
              <a:t>acquis</a:t>
            </a:r>
            <a:r>
              <a:rPr lang="en-US" sz="1800" smtClean="0"/>
              <a:t>;</a:t>
            </a:r>
          </a:p>
          <a:p>
            <a:pPr eaLnBrk="1" hangingPunct="1">
              <a:lnSpc>
                <a:spcPct val="80000"/>
              </a:lnSpc>
            </a:pPr>
            <a:r>
              <a:rPr lang="en-US" sz="1800" smtClean="0"/>
              <a:t>Explaining national situation/capacity;</a:t>
            </a:r>
          </a:p>
          <a:p>
            <a:pPr eaLnBrk="1" hangingPunct="1">
              <a:lnSpc>
                <a:spcPct val="80000"/>
              </a:lnSpc>
            </a:pPr>
            <a:r>
              <a:rPr lang="en-US" sz="1800" smtClean="0"/>
              <a:t>Identifying precise changes of the </a:t>
            </a:r>
            <a:r>
              <a:rPr lang="en-US" sz="1800" i="1" smtClean="0"/>
              <a:t>acquis</a:t>
            </a:r>
            <a:r>
              <a:rPr lang="en-US" sz="1800" smtClean="0"/>
              <a:t>.</a:t>
            </a:r>
          </a:p>
          <a:p>
            <a:pPr eaLnBrk="1" hangingPunct="1">
              <a:lnSpc>
                <a:spcPct val="80000"/>
              </a:lnSpc>
              <a:buFont typeface="Arial" charset="0"/>
              <a:buNone/>
            </a:pPr>
            <a:r>
              <a:rPr lang="en-US" sz="1800" smtClean="0"/>
              <a:t>III. Negotiation of derogation:</a:t>
            </a:r>
          </a:p>
          <a:p>
            <a:pPr eaLnBrk="1" hangingPunct="1">
              <a:lnSpc>
                <a:spcPct val="80000"/>
              </a:lnSpc>
            </a:pPr>
            <a:r>
              <a:rPr lang="en-US" sz="1800" smtClean="0"/>
              <a:t>State non-acceptance of the </a:t>
            </a:r>
            <a:r>
              <a:rPr lang="en-US" sz="1800" i="1" smtClean="0"/>
              <a:t>acquis</a:t>
            </a:r>
            <a:r>
              <a:rPr lang="en-US" sz="1800" smtClean="0"/>
              <a:t>;</a:t>
            </a:r>
          </a:p>
          <a:p>
            <a:pPr eaLnBrk="1" hangingPunct="1">
              <a:lnSpc>
                <a:spcPct val="80000"/>
              </a:lnSpc>
            </a:pPr>
            <a:r>
              <a:rPr lang="en-US" sz="1800" smtClean="0"/>
              <a:t>Explaining national situation;</a:t>
            </a:r>
          </a:p>
          <a:p>
            <a:pPr eaLnBrk="1" hangingPunct="1">
              <a:lnSpc>
                <a:spcPct val="80000"/>
              </a:lnSpc>
            </a:pPr>
            <a:r>
              <a:rPr lang="en-US" sz="1800" smtClean="0"/>
              <a:t>Defining precise requests;</a:t>
            </a:r>
          </a:p>
          <a:p>
            <a:pPr eaLnBrk="1" hangingPunct="1">
              <a:lnSpc>
                <a:spcPct val="80000"/>
              </a:lnSpc>
            </a:pPr>
            <a:r>
              <a:rPr lang="en-US" sz="1800" smtClean="0"/>
              <a:t>Justifying/identifying means/procedures of eventual compliance.</a:t>
            </a:r>
          </a:p>
          <a:p>
            <a:pPr eaLnBrk="1" hangingPunct="1">
              <a:lnSpc>
                <a:spcPct val="80000"/>
              </a:lnSpc>
              <a:buFont typeface="Arial" charset="0"/>
              <a:buNone/>
            </a:pPr>
            <a:r>
              <a:rPr lang="en-US" sz="1800" smtClean="0"/>
              <a:t>IV. Negotiations of institutions/financial issues:</a:t>
            </a:r>
          </a:p>
          <a:p>
            <a:pPr eaLnBrk="1" hangingPunct="1">
              <a:lnSpc>
                <a:spcPct val="80000"/>
              </a:lnSpc>
            </a:pPr>
            <a:r>
              <a:rPr lang="en-US" sz="1800" smtClean="0"/>
              <a:t>Defining precise request;</a:t>
            </a:r>
          </a:p>
          <a:p>
            <a:pPr eaLnBrk="1" hangingPunct="1">
              <a:lnSpc>
                <a:spcPct val="80000"/>
              </a:lnSpc>
            </a:pPr>
            <a:r>
              <a:rPr lang="en-US" sz="1800" smtClean="0"/>
              <a:t>Justifying.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p:cNvSpPr>
          <p:nvPr>
            <p:ph type="title" idx="4294967295"/>
          </p:nvPr>
        </p:nvSpPr>
        <p:spPr/>
        <p:txBody>
          <a:bodyPr/>
          <a:lstStyle/>
          <a:p>
            <a:pPr eaLnBrk="1" hangingPunct="1"/>
            <a:r>
              <a:rPr lang="en-US" sz="4000" b="1" smtClean="0"/>
              <a:t>Romania’s Position Paper on Environment Chapter (1)</a:t>
            </a:r>
          </a:p>
        </p:txBody>
      </p:sp>
      <p:sp>
        <p:nvSpPr>
          <p:cNvPr id="20482" name="Rectangle 5"/>
          <p:cNvSpPr>
            <a:spLocks noGrp="1"/>
          </p:cNvSpPr>
          <p:nvPr>
            <p:ph type="body" idx="4294967295"/>
          </p:nvPr>
        </p:nvSpPr>
        <p:spPr/>
        <p:txBody>
          <a:bodyPr/>
          <a:lstStyle/>
          <a:p>
            <a:pPr eaLnBrk="1" hangingPunct="1">
              <a:lnSpc>
                <a:spcPct val="80000"/>
              </a:lnSpc>
              <a:buFont typeface="Arial" charset="0"/>
              <a:buNone/>
            </a:pPr>
            <a:r>
              <a:rPr lang="en-GB" sz="2000" b="1" smtClean="0"/>
              <a:t>Introduction</a:t>
            </a:r>
          </a:p>
          <a:p>
            <a:pPr eaLnBrk="1" hangingPunct="1">
              <a:lnSpc>
                <a:spcPct val="80000"/>
              </a:lnSpc>
              <a:buFont typeface="Arial" charset="0"/>
              <a:buNone/>
            </a:pPr>
            <a:r>
              <a:rPr lang="en-GB" sz="2000" b="1" smtClean="0"/>
              <a:t>Institutional and financial background</a:t>
            </a:r>
            <a:endParaRPr lang="en-GB" sz="2000" b="1" u="sng" smtClean="0"/>
          </a:p>
          <a:p>
            <a:pPr eaLnBrk="1" hangingPunct="1">
              <a:lnSpc>
                <a:spcPct val="80000"/>
              </a:lnSpc>
              <a:buFont typeface="Arial" charset="0"/>
              <a:buNone/>
            </a:pPr>
            <a:r>
              <a:rPr lang="en-GB" sz="2000" b="1" u="sng" smtClean="0"/>
              <a:t>22.A.  Horizontal legislation </a:t>
            </a:r>
          </a:p>
          <a:p>
            <a:pPr eaLnBrk="1" hangingPunct="1">
              <a:lnSpc>
                <a:spcPct val="80000"/>
              </a:lnSpc>
              <a:buFont typeface="Arial" charset="0"/>
              <a:buNone/>
            </a:pPr>
            <a:r>
              <a:rPr lang="en-GB" sz="2000" b="1" u="sng" smtClean="0"/>
              <a:t>22.B. Air quality</a:t>
            </a:r>
          </a:p>
          <a:p>
            <a:pPr eaLnBrk="1" hangingPunct="1">
              <a:lnSpc>
                <a:spcPct val="80000"/>
              </a:lnSpc>
              <a:buFont typeface="Arial" charset="0"/>
              <a:buNone/>
            </a:pPr>
            <a:r>
              <a:rPr lang="en-GB" sz="2000" b="1" u="sng" smtClean="0"/>
              <a:t>22.C.  Waste management</a:t>
            </a:r>
            <a:endParaRPr lang="en-US" sz="2000" b="1" u="sng" smtClean="0"/>
          </a:p>
          <a:p>
            <a:pPr eaLnBrk="1" hangingPunct="1">
              <a:lnSpc>
                <a:spcPct val="80000"/>
              </a:lnSpc>
              <a:buFont typeface="Arial" charset="0"/>
              <a:buNone/>
            </a:pPr>
            <a:r>
              <a:rPr lang="en-US" sz="2000" b="1" u="sng" smtClean="0"/>
              <a:t>22.D. Water quality</a:t>
            </a:r>
            <a:endParaRPr lang="en-GB" sz="2000" b="1" u="sng" smtClean="0"/>
          </a:p>
          <a:p>
            <a:pPr eaLnBrk="1" hangingPunct="1">
              <a:lnSpc>
                <a:spcPct val="80000"/>
              </a:lnSpc>
              <a:buFont typeface="Arial" charset="0"/>
              <a:buNone/>
            </a:pPr>
            <a:r>
              <a:rPr lang="en-GB" sz="2000" b="1" u="sng" smtClean="0"/>
              <a:t>22.E. Nature protection</a:t>
            </a:r>
          </a:p>
          <a:p>
            <a:pPr eaLnBrk="1" hangingPunct="1">
              <a:lnSpc>
                <a:spcPct val="80000"/>
              </a:lnSpc>
              <a:buFont typeface="Arial" charset="0"/>
              <a:buNone/>
            </a:pPr>
            <a:r>
              <a:rPr lang="en-GB" sz="2000" b="1" u="sng" smtClean="0"/>
              <a:t>22.F. Industrial pollution control and risk management</a:t>
            </a:r>
            <a:endParaRPr lang="en-US" sz="2000" b="1" u="sng" smtClean="0"/>
          </a:p>
          <a:p>
            <a:pPr eaLnBrk="1" hangingPunct="1">
              <a:lnSpc>
                <a:spcPct val="80000"/>
              </a:lnSpc>
              <a:buFont typeface="Arial" charset="0"/>
              <a:buNone/>
            </a:pPr>
            <a:r>
              <a:rPr lang="en-US" sz="2000" b="1" u="sng" smtClean="0"/>
              <a:t>22.G. Chemicals and genetically modified ORGANISMS  </a:t>
            </a:r>
          </a:p>
          <a:p>
            <a:pPr eaLnBrk="1" hangingPunct="1">
              <a:lnSpc>
                <a:spcPct val="80000"/>
              </a:lnSpc>
              <a:buFont typeface="Arial" charset="0"/>
              <a:buNone/>
            </a:pPr>
            <a:r>
              <a:rPr lang="en-US" sz="2000" b="1" u="sng" smtClean="0"/>
              <a:t>22.H. Noise</a:t>
            </a:r>
          </a:p>
          <a:p>
            <a:pPr eaLnBrk="1" hangingPunct="1">
              <a:lnSpc>
                <a:spcPct val="80000"/>
              </a:lnSpc>
              <a:buFont typeface="Arial" charset="0"/>
              <a:buNone/>
            </a:pPr>
            <a:r>
              <a:rPr lang="en-US" sz="2000" b="1" u="sng" smtClean="0"/>
              <a:t>22.I.  Nuclear safety and radiation protection</a:t>
            </a:r>
          </a:p>
          <a:p>
            <a:pPr eaLnBrk="1" hangingPunct="1">
              <a:lnSpc>
                <a:spcPct val="80000"/>
              </a:lnSpc>
              <a:buFont typeface="Arial" charset="0"/>
              <a:buNone/>
            </a:pPr>
            <a:r>
              <a:rPr lang="en-US" sz="2000" b="1" u="sng" smtClean="0"/>
              <a:t>22.K. Civil protection</a:t>
            </a:r>
          </a:p>
          <a:p>
            <a:pPr eaLnBrk="1" hangingPunct="1">
              <a:lnSpc>
                <a:spcPct val="80000"/>
              </a:lnSpc>
              <a:buFont typeface="Arial" charset="0"/>
              <a:buNone/>
            </a:pPr>
            <a:r>
              <a:rPr lang="en-US" sz="2000" b="1" u="sng" smtClean="0"/>
              <a:t>Annexes: The implementation plans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p:cNvSpPr>
          <p:nvPr>
            <p:ph type="title" idx="4294967295"/>
          </p:nvPr>
        </p:nvSpPr>
        <p:spPr/>
        <p:txBody>
          <a:bodyPr/>
          <a:lstStyle/>
          <a:p>
            <a:pPr eaLnBrk="1" hangingPunct="1"/>
            <a:r>
              <a:rPr lang="en-US" b="1" smtClean="0"/>
              <a:t>Introduction</a:t>
            </a:r>
          </a:p>
        </p:txBody>
      </p:sp>
      <p:sp>
        <p:nvSpPr>
          <p:cNvPr id="21506" name="Rectangle 3"/>
          <p:cNvSpPr>
            <a:spLocks noGrp="1"/>
          </p:cNvSpPr>
          <p:nvPr>
            <p:ph type="body" idx="4294967295"/>
          </p:nvPr>
        </p:nvSpPr>
        <p:spPr>
          <a:xfrm>
            <a:off x="395288" y="1484313"/>
            <a:ext cx="8229600" cy="4392612"/>
          </a:xfrm>
        </p:spPr>
        <p:txBody>
          <a:bodyPr/>
          <a:lstStyle/>
          <a:p>
            <a:pPr algn="just" eaLnBrk="1" hangingPunct="1">
              <a:lnSpc>
                <a:spcPct val="90000"/>
              </a:lnSpc>
              <a:buFont typeface="Arial" charset="0"/>
              <a:buNone/>
            </a:pPr>
            <a:r>
              <a:rPr lang="en-GB" sz="2400" b="1" smtClean="0"/>
              <a:t>Acceptance of the acquis communautaire</a:t>
            </a:r>
            <a:endParaRPr lang="ro-RO" sz="2400" b="1" smtClean="0"/>
          </a:p>
          <a:p>
            <a:pPr algn="just" eaLnBrk="1" hangingPunct="1">
              <a:lnSpc>
                <a:spcPct val="90000"/>
              </a:lnSpc>
              <a:buFont typeface="Arial" charset="0"/>
              <a:buNone/>
            </a:pPr>
            <a:r>
              <a:rPr lang="en-GB" sz="2400" smtClean="0"/>
              <a:t>Romania will implement the acquis communautaire in the field of environmental protection until the date of accession</a:t>
            </a:r>
          </a:p>
          <a:p>
            <a:pPr algn="just" eaLnBrk="1" hangingPunct="1">
              <a:lnSpc>
                <a:spcPct val="90000"/>
              </a:lnSpc>
              <a:buFont typeface="Arial" charset="0"/>
              <a:buNone/>
            </a:pPr>
            <a:endParaRPr lang="en-GB" sz="2400" smtClean="0"/>
          </a:p>
          <a:p>
            <a:pPr algn="just" eaLnBrk="1" hangingPunct="1">
              <a:lnSpc>
                <a:spcPct val="90000"/>
              </a:lnSpc>
              <a:buFont typeface="Arial" charset="0"/>
              <a:buNone/>
            </a:pPr>
            <a:r>
              <a:rPr lang="en-GB" sz="2400" b="1" smtClean="0"/>
              <a:t>List of the EU legal acts for which transition periods will be asked for</a:t>
            </a:r>
            <a:r>
              <a:rPr lang="en-GB" sz="2400" smtClean="0"/>
              <a:t>, t</a:t>
            </a:r>
            <a:r>
              <a:rPr lang="ro-RO" sz="2400" smtClean="0"/>
              <a:t>he argumentation </a:t>
            </a:r>
            <a:r>
              <a:rPr lang="en-US" sz="2400" smtClean="0"/>
              <a:t>being</a:t>
            </a:r>
            <a:r>
              <a:rPr lang="ro-RO" sz="2400" smtClean="0"/>
              <a:t> made within each chapter</a:t>
            </a:r>
            <a:r>
              <a:rPr lang="en-US" sz="2400" smtClean="0"/>
              <a:t>:</a:t>
            </a:r>
            <a:r>
              <a:rPr lang="en-GB" sz="2400" smtClean="0"/>
              <a:t> </a:t>
            </a:r>
          </a:p>
          <a:p>
            <a:pPr algn="just" eaLnBrk="1" hangingPunct="1">
              <a:lnSpc>
                <a:spcPct val="90000"/>
              </a:lnSpc>
            </a:pPr>
            <a:r>
              <a:rPr lang="en-GB" sz="2400" smtClean="0"/>
              <a:t>Air quality legal acts</a:t>
            </a:r>
          </a:p>
          <a:p>
            <a:pPr algn="just" eaLnBrk="1" hangingPunct="1">
              <a:lnSpc>
                <a:spcPct val="90000"/>
              </a:lnSpc>
            </a:pPr>
            <a:r>
              <a:rPr lang="en-GB" sz="2400" smtClean="0"/>
              <a:t>Waste Management legal acts</a:t>
            </a:r>
          </a:p>
          <a:p>
            <a:pPr algn="just" eaLnBrk="1" hangingPunct="1">
              <a:lnSpc>
                <a:spcPct val="90000"/>
              </a:lnSpc>
            </a:pPr>
            <a:r>
              <a:rPr lang="en-GB" sz="2400" smtClean="0"/>
              <a:t>Water quality legal acts</a:t>
            </a:r>
          </a:p>
          <a:p>
            <a:pPr algn="just" eaLnBrk="1" hangingPunct="1">
              <a:lnSpc>
                <a:spcPct val="90000"/>
              </a:lnSpc>
            </a:pPr>
            <a:r>
              <a:rPr lang="en-GB" sz="2400" smtClean="0"/>
              <a:t>Industrial pollution control and risk management legal acts</a:t>
            </a:r>
            <a:endParaRPr lang="en-US" sz="2400" smtClean="0"/>
          </a:p>
          <a:p>
            <a:pPr eaLnBrk="1" hangingPunct="1">
              <a:lnSpc>
                <a:spcPct val="90000"/>
              </a:lnSpc>
              <a:buFont typeface="Arial" charset="0"/>
              <a:buNone/>
            </a:pPr>
            <a:endParaRPr lang="en-US" sz="2400" smtClean="0">
              <a:sym typeface="Symbol" pitchFamily="18" charset="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idx="4294967295"/>
          </p:nvPr>
        </p:nvSpPr>
        <p:spPr/>
        <p:txBody>
          <a:bodyPr/>
          <a:lstStyle/>
          <a:p>
            <a:pPr eaLnBrk="1" hangingPunct="1"/>
            <a:r>
              <a:rPr lang="en-US" b="1" smtClean="0"/>
              <a:t>Body of the Position Paper (1)</a:t>
            </a:r>
          </a:p>
        </p:txBody>
      </p:sp>
      <p:sp>
        <p:nvSpPr>
          <p:cNvPr id="22530" name="Rectangle 3"/>
          <p:cNvSpPr>
            <a:spLocks noGrp="1"/>
          </p:cNvSpPr>
          <p:nvPr>
            <p:ph type="body" idx="4294967295"/>
          </p:nvPr>
        </p:nvSpPr>
        <p:spPr/>
        <p:txBody>
          <a:bodyPr/>
          <a:lstStyle/>
          <a:p>
            <a:pPr eaLnBrk="1" hangingPunct="1">
              <a:lnSpc>
                <a:spcPct val="80000"/>
              </a:lnSpc>
              <a:buFont typeface="Arial" charset="0"/>
              <a:buNone/>
            </a:pPr>
            <a:r>
              <a:rPr lang="en-GB" sz="2000" b="1" u="sng" smtClean="0"/>
              <a:t>22.A.  Horizontal legislation </a:t>
            </a:r>
          </a:p>
          <a:p>
            <a:pPr eaLnBrk="1" hangingPunct="1">
              <a:lnSpc>
                <a:spcPct val="80000"/>
              </a:lnSpc>
              <a:buFont typeface="Arial" charset="0"/>
              <a:buNone/>
            </a:pPr>
            <a:endParaRPr lang="en-GB" sz="2000" b="1" i="1" smtClean="0"/>
          </a:p>
          <a:p>
            <a:pPr eaLnBrk="1" hangingPunct="1">
              <a:lnSpc>
                <a:spcPct val="80000"/>
              </a:lnSpc>
              <a:buFont typeface="Arial" charset="0"/>
              <a:buNone/>
            </a:pPr>
            <a:r>
              <a:rPr lang="en-GB" sz="2000" b="1" i="1" smtClean="0"/>
              <a:t>General framework</a:t>
            </a:r>
          </a:p>
          <a:p>
            <a:pPr eaLnBrk="1" hangingPunct="1">
              <a:lnSpc>
                <a:spcPct val="80000"/>
              </a:lnSpc>
              <a:buFont typeface="Arial" charset="0"/>
              <a:buNone/>
            </a:pPr>
            <a:r>
              <a:rPr lang="en-GB" sz="2000" b="1" i="1" smtClean="0"/>
              <a:t>EU legal act 1</a:t>
            </a:r>
            <a:endParaRPr lang="en-GB" sz="2000" smtClean="0"/>
          </a:p>
          <a:p>
            <a:pPr eaLnBrk="1" hangingPunct="1">
              <a:lnSpc>
                <a:spcPct val="80000"/>
              </a:lnSpc>
            </a:pPr>
            <a:r>
              <a:rPr lang="en-GB" sz="2000" smtClean="0"/>
              <a:t>Transposition</a:t>
            </a:r>
            <a:endParaRPr lang="en-US" sz="2000" smtClean="0"/>
          </a:p>
          <a:p>
            <a:pPr eaLnBrk="1" hangingPunct="1">
              <a:lnSpc>
                <a:spcPct val="80000"/>
              </a:lnSpc>
            </a:pPr>
            <a:r>
              <a:rPr lang="en-US" sz="2000" smtClean="0"/>
              <a:t>Administrative and institutional capacity</a:t>
            </a:r>
            <a:endParaRPr lang="en-GB" sz="2000" smtClean="0"/>
          </a:p>
          <a:p>
            <a:pPr eaLnBrk="1" hangingPunct="1">
              <a:lnSpc>
                <a:spcPct val="80000"/>
              </a:lnSpc>
            </a:pPr>
            <a:r>
              <a:rPr lang="en-GB" sz="2000" smtClean="0"/>
              <a:t>Implementation</a:t>
            </a:r>
            <a:endParaRPr lang="en-US" sz="2000" smtClean="0"/>
          </a:p>
          <a:p>
            <a:pPr eaLnBrk="1" hangingPunct="1">
              <a:lnSpc>
                <a:spcPct val="80000"/>
              </a:lnSpc>
            </a:pPr>
            <a:r>
              <a:rPr lang="en-US" sz="2000" smtClean="0"/>
              <a:t>Costs assessment</a:t>
            </a:r>
          </a:p>
          <a:p>
            <a:pPr eaLnBrk="1" hangingPunct="1">
              <a:lnSpc>
                <a:spcPct val="80000"/>
              </a:lnSpc>
              <a:buFont typeface="Arial" charset="0"/>
              <a:buNone/>
            </a:pPr>
            <a:r>
              <a:rPr lang="en-US" sz="2000" smtClean="0"/>
              <a:t>              ….…</a:t>
            </a:r>
            <a:endParaRPr lang="en-GB" sz="2000" b="1" i="1" smtClean="0"/>
          </a:p>
          <a:p>
            <a:pPr eaLnBrk="1" hangingPunct="1">
              <a:lnSpc>
                <a:spcPct val="80000"/>
              </a:lnSpc>
              <a:buFont typeface="Arial" charset="0"/>
              <a:buNone/>
            </a:pPr>
            <a:r>
              <a:rPr lang="en-GB" sz="2000" b="1" i="1" smtClean="0"/>
              <a:t>EU legal act “n”</a:t>
            </a:r>
            <a:endParaRPr lang="en-GB" sz="2000" smtClean="0"/>
          </a:p>
          <a:p>
            <a:pPr eaLnBrk="1" hangingPunct="1">
              <a:lnSpc>
                <a:spcPct val="80000"/>
              </a:lnSpc>
            </a:pPr>
            <a:r>
              <a:rPr lang="en-GB" sz="2000" smtClean="0"/>
              <a:t>Transposition</a:t>
            </a:r>
            <a:endParaRPr lang="en-US" sz="2000" smtClean="0"/>
          </a:p>
          <a:p>
            <a:pPr eaLnBrk="1" hangingPunct="1">
              <a:lnSpc>
                <a:spcPct val="80000"/>
              </a:lnSpc>
            </a:pPr>
            <a:r>
              <a:rPr lang="en-US" sz="2000" smtClean="0"/>
              <a:t>Administrative and institutional capacity</a:t>
            </a:r>
            <a:endParaRPr lang="en-GB" sz="2000" smtClean="0"/>
          </a:p>
          <a:p>
            <a:pPr eaLnBrk="1" hangingPunct="1">
              <a:lnSpc>
                <a:spcPct val="80000"/>
              </a:lnSpc>
            </a:pPr>
            <a:r>
              <a:rPr lang="en-GB" sz="2000" smtClean="0"/>
              <a:t>Implementation</a:t>
            </a:r>
            <a:endParaRPr lang="en-US" sz="2000" smtClean="0"/>
          </a:p>
          <a:p>
            <a:pPr eaLnBrk="1" hangingPunct="1">
              <a:lnSpc>
                <a:spcPct val="80000"/>
              </a:lnSpc>
            </a:pPr>
            <a:r>
              <a:rPr lang="en-US" sz="2000" smtClean="0"/>
              <a:t>Costs assessment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TotalTime>
  <Words>698</Words>
  <Application>Microsoft Office PowerPoint</Application>
  <PresentationFormat>On-screen Show (4:3)</PresentationFormat>
  <Paragraphs>107</Paragraphs>
  <Slides>11</Slides>
  <Notes>0</Notes>
  <HiddenSlides>0</HiddenSlides>
  <MMClips>0</MMClips>
  <ScaleCrop>false</ScaleCrop>
  <HeadingPairs>
    <vt:vector size="6" baseType="variant">
      <vt:variant>
        <vt:lpstr>Fonts Used</vt:lpstr>
      </vt:variant>
      <vt:variant>
        <vt:i4>5</vt:i4>
      </vt:variant>
      <vt:variant>
        <vt:lpstr>Design Template</vt:lpstr>
      </vt:variant>
      <vt:variant>
        <vt:i4>11</vt:i4>
      </vt:variant>
      <vt:variant>
        <vt:lpstr>Slide Titles</vt:lpstr>
      </vt:variant>
      <vt:variant>
        <vt:i4>11</vt:i4>
      </vt:variant>
    </vt:vector>
  </HeadingPairs>
  <TitlesOfParts>
    <vt:vector size="27" baseType="lpstr">
      <vt:lpstr>Arial</vt:lpstr>
      <vt:lpstr>Calibri</vt:lpstr>
      <vt:lpstr>Times New Roman</vt:lpstr>
      <vt:lpstr>Wingdings</vt:lpstr>
      <vt:lpstr>Symbol</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Writing position papers and instructions in negotiations on Chapter 27</vt:lpstr>
      <vt:lpstr>Position paper</vt:lpstr>
      <vt:lpstr>Starting point</vt:lpstr>
      <vt:lpstr>Structure of a Position Paper (1)</vt:lpstr>
      <vt:lpstr>Structure of a Position Paper (2)</vt:lpstr>
      <vt:lpstr>Structure of a Position Paper (3)</vt:lpstr>
      <vt:lpstr>Romania’s Position Paper on Environment Chapter (1)</vt:lpstr>
      <vt:lpstr>Introduction</vt:lpstr>
      <vt:lpstr>Body of the Position Paper (1)</vt:lpstr>
      <vt:lpstr>Body of the Position Paper (2)</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ruza</dc:creator>
  <cp:lastModifiedBy>user</cp:lastModifiedBy>
  <cp:revision>11</cp:revision>
  <dcterms:created xsi:type="dcterms:W3CDTF">2013-10-30T11:37:35Z</dcterms:created>
  <dcterms:modified xsi:type="dcterms:W3CDTF">2014-04-08T08:39:28Z</dcterms:modified>
</cp:coreProperties>
</file>