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1" r:id="rId6"/>
    <p:sldId id="257" r:id="rId7"/>
  </p:sldIdLst>
  <p:sldSz cx="9144000" cy="6858000" type="screen4x3"/>
  <p:notesSz cx="6810375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6"/>
      </p:cViewPr>
      <p:guideLst>
        <p:guide orient="horz" pos="3132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25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8A906B0-5972-42A2-890F-7ACF1A80A8C4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8300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25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0783059-71EC-4AB2-B0D1-323142E57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A55642C-CDC6-4D9E-BF6C-749BE5FE4A26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DA37CD6-2B60-429B-A792-DFEBE5A7EE3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6B07353-D687-411F-BD1C-A516F08C775A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1633340-DCCF-47F5-A391-92236E7B23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F67F540-48E9-4654-8D9A-A2D3C7246FD5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BAF2868-93E3-4629-92A2-5E6E4B4FFC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BE9A8BF-ACEF-4B7B-AC49-158C8E585004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0FBFD79-2684-469D-B762-51F0A5BE79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394430A-2C74-4A06-8F58-C41F6394B6FD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5C31720-2942-4059-AEFA-FCB134CE317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CA2948B-1ADC-49EA-922B-9A17E41C7D80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D295336-5272-470C-A773-D92C5BEEA9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93CC1C3-ACF3-4EDF-9952-CBB8D00428AC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4F72B5B-9A51-4C34-9F11-89C567E5D7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AEBEE89-FFD0-4997-A9E7-3ED206B0B015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3AB66E5-FB7A-481C-BCD1-3786C71A6D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1BBFCD6-BE34-4929-8880-29FA40666910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80456AC-1A58-4135-BE52-B2538646E3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73177C1-3F37-4898-A2BE-6259FD9C9671}" type="datetimeFigureOut">
              <a:rPr lang="en-US"/>
              <a:pPr>
                <a:defRPr/>
              </a:pPr>
              <a:t>4/8/2014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73DCB3A-D5FC-4CB7-94E9-55DD95C07D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15"/>
          <p:cNvPicPr>
            <a:picLocks noChangeAspect="1" noChangeArrowheads="1"/>
          </p:cNvPicPr>
          <p:nvPr userDrawn="1"/>
        </p:nvPicPr>
        <p:blipFill>
          <a:blip r:embed="rId13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39788" cy="5032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3788" y="6424613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latin typeface="+mn-lt"/>
                <a:cs typeface="Times New Roman" pitchFamily="18" charset="0"/>
              </a:rPr>
              <a:t> This Project is funded by the European Union</a:t>
            </a:r>
            <a:endParaRPr lang="en-GB" sz="1000" dirty="0">
              <a:latin typeface="+mn-lt"/>
            </a:endParaRPr>
          </a:p>
        </p:txBody>
      </p:sp>
      <p:pic>
        <p:nvPicPr>
          <p:cNvPr id="1030" name="Picture 10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4787900" y="6256338"/>
            <a:ext cx="903288" cy="468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1500" y="6423025"/>
            <a:ext cx="33845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dirty="0">
                <a:latin typeface="+mn-lt"/>
                <a:cs typeface="Times New Roman" pitchFamily="18" charset="0"/>
              </a:rPr>
              <a:t>Project implemented by Human </a:t>
            </a:r>
            <a:r>
              <a:rPr lang="en-GB" sz="1000" dirty="0">
                <a:latin typeface="+mn-lt"/>
                <a:cs typeface="Times New Roman" pitchFamily="18" charset="0"/>
              </a:rPr>
              <a:t>Dynamics Consortium</a:t>
            </a:r>
            <a:endParaRPr lang="en-GB" sz="1000" dirty="0">
              <a:latin typeface="+mn-lt"/>
              <a:cs typeface="Times New Roman" pitchFamily="18" charset="0"/>
            </a:endParaRPr>
          </a:p>
        </p:txBody>
      </p:sp>
      <p:pic>
        <p:nvPicPr>
          <p:cNvPr id="1032" name="Picture 2" descr="Z:\hd\countries\ZZ Multi-country\IMPLEMENTATION\ECRAN 2013 - 2016\Implementation\Visibility\Final logo\zelena.pn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6465888" y="115888"/>
            <a:ext cx="22098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WRITING POSITION PAPERS</a:t>
            </a:r>
            <a:br>
              <a:rPr lang="en-US" smtClean="0"/>
            </a:br>
            <a:r>
              <a:rPr lang="en-US" smtClean="0"/>
              <a:t>(for group exercise)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Prof. dr. VASILE PUSCAS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MAIN STEPS OF THE ACCESSION NEGOTIATION</a:t>
            </a:r>
            <a:endParaRPr lang="ro-RO" dirty="0"/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smtClean="0"/>
              <a:t>Screening</a:t>
            </a:r>
          </a:p>
          <a:p>
            <a:r>
              <a:rPr lang="en-US" sz="4000" smtClean="0"/>
              <a:t>Preparation of Position Papers</a:t>
            </a:r>
          </a:p>
          <a:p>
            <a:r>
              <a:rPr lang="en-US" sz="4000" smtClean="0"/>
              <a:t>Negotiation based on Position Papers</a:t>
            </a:r>
          </a:p>
          <a:p>
            <a:r>
              <a:rPr lang="en-US" sz="4000" smtClean="0"/>
              <a:t>Accession Treaty</a:t>
            </a:r>
          </a:p>
          <a:p>
            <a:r>
              <a:rPr lang="en-US" sz="4000" smtClean="0"/>
              <a:t>Ratification of Accession Treaty</a:t>
            </a:r>
            <a:endParaRPr lang="ro-RO" sz="40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PREPARATION OF POSITION PAPERS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Must be based on commitments grounding the CC is able to assume for the respective chapter/directive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Each institution of the central government develops its own contribution to the background dossier and thus the Position Paper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The integrative institution correlates and harmonizes all sectoral preferences (consultation meetings)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The written procedure by consulting the head of each institution prior to submission for approval (Government).</a:t>
            </a:r>
            <a:endParaRPr lang="ro-RO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 POSITION PAPER INCLUDES:</a:t>
            </a:r>
            <a:endParaRPr lang="ro-RO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The general summarized position of the CC on </a:t>
            </a:r>
            <a:r>
              <a:rPr lang="en-US" sz="2800" i="1" dirty="0" smtClean="0"/>
              <a:t>the acquis</a:t>
            </a:r>
            <a:r>
              <a:rPr lang="en-US" sz="2800" dirty="0" smtClean="0"/>
              <a:t>/directive and a synthetic exposure of exemptions requested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CCs detailed position on </a:t>
            </a:r>
            <a:r>
              <a:rPr lang="en-US" sz="2800" i="1" dirty="0" smtClean="0"/>
              <a:t>the acquis</a:t>
            </a:r>
            <a:r>
              <a:rPr lang="en-US" sz="2800" dirty="0" smtClean="0"/>
              <a:t>/directive(national legislation and </a:t>
            </a:r>
            <a:r>
              <a:rPr lang="en-US" sz="2800" i="1" dirty="0" smtClean="0"/>
              <a:t>the acquis</a:t>
            </a:r>
            <a:r>
              <a:rPr lang="en-US" sz="2800" dirty="0" smtClean="0"/>
              <a:t>, timing and modalities of implementing it)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Presentation of the institutions required by </a:t>
            </a:r>
            <a:r>
              <a:rPr lang="en-US" sz="2800" i="1" dirty="0" smtClean="0"/>
              <a:t>the acquis </a:t>
            </a:r>
            <a:r>
              <a:rPr lang="en-US" sz="2800" dirty="0" smtClean="0"/>
              <a:t>(existing institutions, schedule and modalities for new institutions)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Explanation for the transition periods or derogation, where there is such a request.</a:t>
            </a:r>
            <a:endParaRPr lang="ro-RO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TRANSITIONS AND DEROGATIONS</a:t>
            </a:r>
            <a:endParaRPr lang="ro-RO" smtClean="0"/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request for TPs and Ds must be made only after impact analysis and assessment, substantial arguments, data and statistical evaluation and forecasting</a:t>
            </a:r>
          </a:p>
          <a:p>
            <a:r>
              <a:rPr lang="en-US" smtClean="0"/>
              <a:t>Cases for applying for TPs and Ds:</a:t>
            </a:r>
          </a:p>
          <a:p>
            <a:r>
              <a:rPr lang="en-US" smtClean="0"/>
              <a:t>        - </a:t>
            </a:r>
            <a:r>
              <a:rPr lang="en-US" i="1" smtClean="0"/>
              <a:t>protection of economic or social interest</a:t>
            </a:r>
          </a:p>
          <a:p>
            <a:r>
              <a:rPr lang="en-US" i="1" smtClean="0"/>
              <a:t>        - to avoid excessive costs</a:t>
            </a:r>
          </a:p>
          <a:p>
            <a:r>
              <a:rPr lang="en-US" i="1" smtClean="0"/>
              <a:t>        - technical reasons.</a:t>
            </a:r>
            <a:endParaRPr lang="ro-RO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209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11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Calibri</vt:lpstr>
      <vt:lpstr>Arial</vt:lpstr>
      <vt:lpstr>Times New Roman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WRITING POSITION PAPERS (for group exercise)</vt:lpstr>
      <vt:lpstr>MAIN STEPS OF THE ACCESSION NEGOTIATION</vt:lpstr>
      <vt:lpstr>PREPARATION OF POSITION PAPERS</vt:lpstr>
      <vt:lpstr>A POSITION PAPER INCLUDES:</vt:lpstr>
      <vt:lpstr>TRANSITIONS AND DEROGATIONS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user</cp:lastModifiedBy>
  <cp:revision>11</cp:revision>
  <dcterms:created xsi:type="dcterms:W3CDTF">2013-10-30T11:37:35Z</dcterms:created>
  <dcterms:modified xsi:type="dcterms:W3CDTF">2014-04-08T09:35:08Z</dcterms:modified>
</cp:coreProperties>
</file>